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6041" autoAdjust="0"/>
  </p:normalViewPr>
  <p:slideViewPr>
    <p:cSldViewPr>
      <p:cViewPr>
        <p:scale>
          <a:sx n="96" d="100"/>
          <a:sy n="96" d="100"/>
        </p:scale>
        <p:origin x="-1056" y="-16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69074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iscover-devtools.codeschool.com/"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www.w3schools.com/SQl/sql_intro.asp" TargetMode="External"/><Relationship Id="rId4" Type="http://schemas.openxmlformats.org/officeDocument/2006/relationships/hyperlink" Target="https://www.getpostman.com/docs/blog_men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000" dirty="0" smtClean="0">
                <a:solidFill>
                  <a:srgbClr val="333333"/>
                </a:solidFill>
              </a:rPr>
              <a:t>Don’t have a</a:t>
            </a:r>
            <a:r>
              <a:rPr lang="en" sz="1000" baseline="0" dirty="0" smtClean="0">
                <a:solidFill>
                  <a:srgbClr val="333333"/>
                </a:solidFill>
              </a:rPr>
              <a:t> knowledge base at your work?  Create your own.  Keeping it organized is important.</a:t>
            </a:r>
            <a:endParaRPr lang="en" sz="1000" dirty="0">
              <a:solidFill>
                <a:srgbClr val="333333"/>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000" dirty="0" smtClean="0">
                <a:solidFill>
                  <a:srgbClr val="333333"/>
                </a:solidFill>
              </a:rPr>
              <a:t>With each interaction, work toward building a relationship.  This</a:t>
            </a:r>
            <a:r>
              <a:rPr lang="en" sz="1000" baseline="0" dirty="0" smtClean="0">
                <a:solidFill>
                  <a:srgbClr val="333333"/>
                </a:solidFill>
              </a:rPr>
              <a:t> is more than just an exchange of information, you are building a connection.</a:t>
            </a:r>
            <a:endParaRPr lang="en" sz="1000" dirty="0">
              <a:solidFill>
                <a:srgbClr val="333333"/>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Be</a:t>
            </a:r>
            <a:r>
              <a:rPr lang="en" baseline="0" dirty="0" smtClean="0"/>
              <a:t> willing to get and give in order to create a stronger, more effective relationship.</a:t>
            </a:r>
            <a:endParaRPr lang="e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1000" dirty="0" smtClean="0">
                <a:solidFill>
                  <a:srgbClr val="333333"/>
                </a:solidFill>
              </a:rPr>
              <a:t>Defuse</a:t>
            </a:r>
            <a:r>
              <a:rPr lang="en" sz="1000" baseline="0" dirty="0" smtClean="0">
                <a:solidFill>
                  <a:srgbClr val="333333"/>
                </a:solidFill>
              </a:rPr>
              <a:t> impostorship by talking about your fears with someone you trust.  You are not alone, and you can do it.</a:t>
            </a:r>
            <a:endParaRPr lang="en" sz="1000" dirty="0">
              <a:solidFill>
                <a:srgbClr val="333333"/>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This</a:t>
            </a:r>
            <a:r>
              <a:rPr lang="en" baseline="0" dirty="0" smtClean="0"/>
              <a:t> is a compilation of what I’ve gained over the past few years through Social Capital.  It really works.</a:t>
            </a: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65100" lvl="0" indent="0" rtl="0">
              <a:lnSpc>
                <a:spcPct val="165600"/>
              </a:lnSpc>
              <a:spcBef>
                <a:spcPts val="0"/>
              </a:spcBef>
              <a:buClr>
                <a:srgbClr val="333333"/>
              </a:buClr>
              <a:buSzPct val="100000"/>
              <a:buFont typeface="Arial"/>
              <a:buNone/>
            </a:pPr>
            <a:endParaRPr lang="en" sz="1000" dirty="0">
              <a:solidFill>
                <a:srgbClr val="333333"/>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65100" lvl="0" indent="0" rtl="0">
              <a:lnSpc>
                <a:spcPct val="165600"/>
              </a:lnSpc>
              <a:spcBef>
                <a:spcPts val="0"/>
              </a:spcBef>
              <a:buClr>
                <a:srgbClr val="333333"/>
              </a:buClr>
              <a:buSzPct val="100000"/>
              <a:buFontTx/>
              <a:buNone/>
            </a:pPr>
            <a:r>
              <a:rPr lang="en" sz="1000" dirty="0" smtClean="0">
                <a:solidFill>
                  <a:srgbClr val="333333"/>
                </a:solidFill>
              </a:rPr>
              <a:t>These are a few of my favorite</a:t>
            </a:r>
            <a:r>
              <a:rPr lang="en" sz="1000" baseline="0" dirty="0" smtClean="0">
                <a:solidFill>
                  <a:srgbClr val="333333"/>
                </a:solidFill>
              </a:rPr>
              <a:t> things:</a:t>
            </a:r>
            <a:endParaRPr lang="en" sz="1000" dirty="0" smtClean="0">
              <a:solidFill>
                <a:srgbClr val="333333"/>
              </a:solidFill>
            </a:endParaRPr>
          </a:p>
          <a:p>
            <a:pPr marL="457200" lvl="0" indent="-292100" rtl="0">
              <a:lnSpc>
                <a:spcPct val="165600"/>
              </a:lnSpc>
              <a:spcBef>
                <a:spcPts val="0"/>
              </a:spcBef>
              <a:buClr>
                <a:srgbClr val="333333"/>
              </a:buClr>
              <a:buSzPct val="100000"/>
              <a:buFont typeface="Arial"/>
              <a:buChar char="●"/>
            </a:pPr>
            <a:r>
              <a:rPr lang="en" sz="1000" dirty="0" smtClean="0">
                <a:solidFill>
                  <a:srgbClr val="333333"/>
                </a:solidFill>
              </a:rPr>
              <a:t>Console/Debugger</a:t>
            </a:r>
            <a:r>
              <a:rPr lang="en" sz="1000" dirty="0">
                <a:solidFill>
                  <a:srgbClr val="333333"/>
                </a:solidFill>
              </a:rPr>
              <a:t>: DevTools...</a:t>
            </a:r>
            <a:r>
              <a:rPr lang="en" sz="1000" u="sng" dirty="0">
                <a:solidFill>
                  <a:srgbClr val="1155CC"/>
                </a:solidFill>
                <a:hlinkClick r:id="rId3"/>
              </a:rPr>
              <a:t>http://discover-devtools.codeschool.com/</a:t>
            </a:r>
          </a:p>
          <a:p>
            <a:pPr marL="457200" lvl="0" indent="-292100" rtl="0">
              <a:lnSpc>
                <a:spcPct val="165600"/>
              </a:lnSpc>
              <a:spcBef>
                <a:spcPts val="0"/>
              </a:spcBef>
              <a:buClr>
                <a:srgbClr val="333333"/>
              </a:buClr>
              <a:buSzPct val="100000"/>
              <a:buFont typeface="Arial"/>
              <a:buChar char="●"/>
            </a:pPr>
            <a:r>
              <a:rPr lang="en" sz="1000" dirty="0">
                <a:solidFill>
                  <a:srgbClr val="333333"/>
                </a:solidFill>
              </a:rPr>
              <a:t>APIs: PostMAN...</a:t>
            </a:r>
            <a:r>
              <a:rPr lang="en" sz="1000" u="sng" dirty="0">
                <a:solidFill>
                  <a:srgbClr val="1155CC"/>
                </a:solidFill>
                <a:hlinkClick r:id="rId4"/>
              </a:rPr>
              <a:t>https://www.getpostman.com/docs/blog_mentions</a:t>
            </a:r>
          </a:p>
          <a:p>
            <a:pPr marL="457200" lvl="0" indent="-292100" rtl="0">
              <a:lnSpc>
                <a:spcPct val="165600"/>
              </a:lnSpc>
              <a:spcBef>
                <a:spcPts val="0"/>
              </a:spcBef>
              <a:buClr>
                <a:srgbClr val="333333"/>
              </a:buClr>
              <a:buSzPct val="100000"/>
              <a:buFont typeface="Arial"/>
              <a:buChar char="●"/>
            </a:pPr>
            <a:r>
              <a:rPr lang="en" sz="1000" dirty="0">
                <a:solidFill>
                  <a:srgbClr val="333333"/>
                </a:solidFill>
              </a:rPr>
              <a:t>DB: SQL, SQLFIDDLE ...</a:t>
            </a:r>
            <a:r>
              <a:rPr lang="en" sz="1000" u="sng" dirty="0">
                <a:solidFill>
                  <a:srgbClr val="1155CC"/>
                </a:solidFill>
                <a:hlinkClick r:id="rId5"/>
              </a:rPr>
              <a:t>http://</a:t>
            </a:r>
            <a:r>
              <a:rPr lang="en" sz="1000" u="sng" dirty="0" smtClean="0">
                <a:solidFill>
                  <a:srgbClr val="1155CC"/>
                </a:solidFill>
                <a:hlinkClick r:id="rId5"/>
              </a:rPr>
              <a:t>www.w3schools.com/SQl/sql_intro.asp</a:t>
            </a:r>
            <a:r>
              <a:rPr lang="en" sz="1000" u="none" dirty="0" smtClean="0">
                <a:solidFill>
                  <a:srgbClr val="333333"/>
                </a:solidFill>
              </a:rPr>
              <a:t>,</a:t>
            </a:r>
            <a:r>
              <a:rPr lang="en" sz="1000" u="none" baseline="0" dirty="0" smtClean="0">
                <a:solidFill>
                  <a:srgbClr val="333333"/>
                </a:solidFill>
              </a:rPr>
              <a:t> </a:t>
            </a:r>
            <a:r>
              <a:rPr lang="en-US" sz="1000" u="none" baseline="0" dirty="0" smtClean="0">
                <a:solidFill>
                  <a:srgbClr val="333333"/>
                </a:solidFill>
              </a:rPr>
              <a:t>http://sqlfiddle.com/</a:t>
            </a:r>
            <a:endParaRPr lang="en" sz="1000" dirty="0">
              <a:solidFill>
                <a:srgbClr val="333333"/>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65100" lvl="0" indent="0" rtl="0">
              <a:lnSpc>
                <a:spcPct val="165600"/>
              </a:lnSpc>
              <a:spcBef>
                <a:spcPts val="0"/>
              </a:spcBef>
              <a:buClr>
                <a:srgbClr val="333333"/>
              </a:buClr>
              <a:buSzPct val="100000"/>
              <a:buFont typeface="Arial"/>
              <a:buNone/>
            </a:pPr>
            <a:endParaRPr lang="en" sz="1000" dirty="0">
              <a:solidFill>
                <a:srgbClr val="333333"/>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65100" lvl="0" indent="0" rtl="0">
              <a:lnSpc>
                <a:spcPct val="165600"/>
              </a:lnSpc>
              <a:spcBef>
                <a:spcPts val="0"/>
              </a:spcBef>
              <a:buClr>
                <a:srgbClr val="333333"/>
              </a:buClr>
              <a:buSzPct val="100000"/>
              <a:buFont typeface="Arial"/>
              <a:buNone/>
            </a:pPr>
            <a:endParaRPr lang="en" sz="1000" dirty="0">
              <a:solidFill>
                <a:srgbClr val="333333"/>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2100" rtl="0">
              <a:lnSpc>
                <a:spcPct val="165600"/>
              </a:lnSpc>
              <a:spcBef>
                <a:spcPts val="0"/>
              </a:spcBef>
              <a:buClr>
                <a:srgbClr val="333333"/>
              </a:buClr>
              <a:buSzPct val="100000"/>
              <a:buFont typeface="Arial"/>
              <a:buChar char="●"/>
            </a:pPr>
            <a:r>
              <a:rPr lang="en" sz="1000" dirty="0">
                <a:solidFill>
                  <a:srgbClr val="333333"/>
                </a:solidFill>
              </a:rPr>
              <a:t>Action </a:t>
            </a:r>
            <a:r>
              <a:rPr lang="en" sz="1000" dirty="0" smtClean="0">
                <a:solidFill>
                  <a:srgbClr val="333333"/>
                </a:solidFill>
              </a:rPr>
              <a:t>Steps</a:t>
            </a:r>
            <a:endParaRPr lang="en" sz="1000" dirty="0">
              <a:solidFill>
                <a:srgbClr val="333333"/>
              </a:solidFill>
            </a:endParaRPr>
          </a:p>
          <a:p>
            <a:pPr marL="914400" lvl="1" indent="-292100" rtl="0">
              <a:lnSpc>
                <a:spcPct val="115000"/>
              </a:lnSpc>
              <a:spcBef>
                <a:spcPts val="0"/>
              </a:spcBef>
              <a:buClr>
                <a:srgbClr val="333333"/>
              </a:buClr>
              <a:buSzPct val="100000"/>
              <a:buFont typeface="Courier New"/>
              <a:buChar char="o"/>
            </a:pPr>
            <a:r>
              <a:rPr lang="en" sz="1000" dirty="0">
                <a:solidFill>
                  <a:srgbClr val="333333"/>
                </a:solidFill>
              </a:rPr>
              <a:t>Explore, </a:t>
            </a:r>
            <a:r>
              <a:rPr lang="en" sz="1000" dirty="0" smtClean="0">
                <a:solidFill>
                  <a:srgbClr val="333333"/>
                </a:solidFill>
              </a:rPr>
              <a:t>explore</a:t>
            </a:r>
            <a:r>
              <a:rPr lang="en" sz="1000" dirty="0">
                <a:solidFill>
                  <a:srgbClr val="333333"/>
                </a:solidFill>
              </a:rPr>
              <a:t>, explore! </a:t>
            </a:r>
            <a:r>
              <a:rPr lang="en" sz="1000" dirty="0" smtClean="0">
                <a:solidFill>
                  <a:srgbClr val="333333"/>
                </a:solidFill>
              </a:rPr>
              <a:t>Open the console in your browser, Download PostMAN, </a:t>
            </a:r>
            <a:r>
              <a:rPr lang="en" sz="1000" dirty="0">
                <a:solidFill>
                  <a:srgbClr val="333333"/>
                </a:solidFill>
              </a:rPr>
              <a:t>take a look at </a:t>
            </a:r>
            <a:r>
              <a:rPr lang="en" sz="1000" dirty="0" smtClean="0">
                <a:solidFill>
                  <a:srgbClr val="333333"/>
                </a:solidFill>
              </a:rPr>
              <a:t>your</a:t>
            </a:r>
            <a:r>
              <a:rPr lang="en" sz="1000" baseline="0" dirty="0" smtClean="0">
                <a:solidFill>
                  <a:srgbClr val="333333"/>
                </a:solidFill>
              </a:rPr>
              <a:t> </a:t>
            </a:r>
            <a:r>
              <a:rPr lang="en" sz="1000" dirty="0" smtClean="0">
                <a:solidFill>
                  <a:srgbClr val="333333"/>
                </a:solidFill>
              </a:rPr>
              <a:t>DB</a:t>
            </a:r>
            <a:r>
              <a:rPr lang="en" sz="1000" baseline="0" dirty="0" smtClean="0">
                <a:solidFill>
                  <a:srgbClr val="333333"/>
                </a:solidFill>
              </a:rPr>
              <a:t> and diagram it.</a:t>
            </a:r>
            <a:endParaRPr lang="en" sz="1000" dirty="0">
              <a:solidFill>
                <a:srgbClr val="333333"/>
              </a:solidFill>
            </a:endParaRPr>
          </a:p>
          <a:p>
            <a:pPr marL="914400" lvl="1" indent="-292100" rtl="0">
              <a:lnSpc>
                <a:spcPct val="115000"/>
              </a:lnSpc>
              <a:spcBef>
                <a:spcPts val="0"/>
              </a:spcBef>
              <a:buClr>
                <a:srgbClr val="333333"/>
              </a:buClr>
              <a:buSzPct val="100000"/>
              <a:buFont typeface="Courier New"/>
              <a:buChar char="o"/>
            </a:pPr>
            <a:r>
              <a:rPr lang="en" sz="1000" dirty="0">
                <a:solidFill>
                  <a:srgbClr val="333333"/>
                </a:solidFill>
              </a:rPr>
              <a:t>If you’re a manager or a member of a </a:t>
            </a:r>
            <a:r>
              <a:rPr lang="en" sz="1000" dirty="0" smtClean="0">
                <a:solidFill>
                  <a:srgbClr val="333333"/>
                </a:solidFill>
              </a:rPr>
              <a:t>team,</a:t>
            </a:r>
            <a:r>
              <a:rPr lang="en" sz="1000" baseline="0" dirty="0" smtClean="0">
                <a:solidFill>
                  <a:srgbClr val="333333"/>
                </a:solidFill>
              </a:rPr>
              <a:t> </a:t>
            </a:r>
            <a:r>
              <a:rPr lang="en" sz="1000" dirty="0" smtClean="0">
                <a:solidFill>
                  <a:srgbClr val="333333"/>
                </a:solidFill>
              </a:rPr>
              <a:t>meet </a:t>
            </a:r>
            <a:r>
              <a:rPr lang="en" sz="1000" dirty="0">
                <a:solidFill>
                  <a:srgbClr val="333333"/>
                </a:solidFill>
              </a:rPr>
              <a:t>with </a:t>
            </a:r>
            <a:r>
              <a:rPr lang="en" sz="1000" dirty="0" smtClean="0">
                <a:solidFill>
                  <a:srgbClr val="333333"/>
                </a:solidFill>
              </a:rPr>
              <a:t>them </a:t>
            </a:r>
            <a:r>
              <a:rPr lang="en" sz="1000" dirty="0">
                <a:solidFill>
                  <a:srgbClr val="333333"/>
                </a:solidFill>
              </a:rPr>
              <a:t>and discuss this talk.  Give this talk.</a:t>
            </a:r>
          </a:p>
          <a:p>
            <a:pPr marL="914400" lvl="1" indent="-292100" rtl="0">
              <a:lnSpc>
                <a:spcPct val="115000"/>
              </a:lnSpc>
              <a:spcBef>
                <a:spcPts val="0"/>
              </a:spcBef>
              <a:buClr>
                <a:srgbClr val="333333"/>
              </a:buClr>
              <a:buSzPct val="100000"/>
              <a:buFont typeface="Courier New"/>
              <a:buChar char="o"/>
            </a:pPr>
            <a:r>
              <a:rPr lang="en" sz="1000" dirty="0" smtClean="0">
                <a:solidFill>
                  <a:srgbClr val="333333"/>
                </a:solidFill>
              </a:rPr>
              <a:t>My mantra:</a:t>
            </a:r>
            <a:r>
              <a:rPr lang="en" sz="1000" baseline="0" dirty="0" smtClean="0">
                <a:solidFill>
                  <a:srgbClr val="333333"/>
                </a:solidFill>
              </a:rPr>
              <a:t> </a:t>
            </a:r>
            <a:r>
              <a:rPr lang="en" sz="1000" dirty="0" smtClean="0">
                <a:solidFill>
                  <a:srgbClr val="333333"/>
                </a:solidFill>
              </a:rPr>
              <a:t>Be </a:t>
            </a:r>
            <a:r>
              <a:rPr lang="en" sz="1000" dirty="0">
                <a:solidFill>
                  <a:srgbClr val="333333"/>
                </a:solidFill>
              </a:rPr>
              <a:t>vulnerable, not </a:t>
            </a:r>
            <a:r>
              <a:rPr lang="en" sz="1000" dirty="0" smtClean="0">
                <a:solidFill>
                  <a:srgbClr val="333333"/>
                </a:solidFill>
              </a:rPr>
              <a:t>expensive.</a:t>
            </a:r>
            <a:endParaRPr lang="en" sz="1000" dirty="0">
              <a:solidFill>
                <a:srgbClr val="333333"/>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Create</a:t>
            </a:r>
            <a:r>
              <a:rPr lang="en-US" baseline="0" dirty="0" smtClean="0"/>
              <a:t> your own definition of what it means to be a technical tester.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Here</a:t>
            </a:r>
            <a:r>
              <a:rPr lang="en" baseline="0" dirty="0" smtClean="0"/>
              <a:t> is a non-technical example of a difficult time in my life, a time when I wish I’d gone beyond the “UI” to recognize a deeper issue.</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solidFill>
                  <a:schemeClr val="dk1"/>
                </a:solidFill>
              </a:rPr>
              <a:t>Do something, do anything—just</a:t>
            </a:r>
            <a:r>
              <a:rPr lang="en" baseline="0" dirty="0" smtClean="0">
                <a:solidFill>
                  <a:schemeClr val="dk1"/>
                </a:solidFill>
              </a:rPr>
              <a:t> move.</a:t>
            </a:r>
            <a:endParaRPr lang="en"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Admiting</a:t>
            </a:r>
            <a:r>
              <a:rPr lang="en" baseline="0" dirty="0" smtClean="0"/>
              <a:t> that you don’t know is hard—be vulnerable anyway.  </a:t>
            </a:r>
          </a:p>
          <a:p>
            <a:pPr rtl="0">
              <a:spcBef>
                <a:spcPts val="0"/>
              </a:spcBef>
              <a:buNone/>
            </a:pPr>
            <a:endParaRPr lang="en" baseline="0" dirty="0" smtClean="0"/>
          </a:p>
          <a:p>
            <a:pPr rtl="0">
              <a:spcBef>
                <a:spcPts val="0"/>
              </a:spcBef>
              <a:buNone/>
            </a:pPr>
            <a:r>
              <a:rPr lang="en" baseline="0" dirty="0" smtClean="0"/>
              <a:t>In this process, avoid being “expensive” to others and to yourself.  Explore on your own first, or ask someone how you can get started on your own exploration.  Do not be expensive to others by spending their time and energy on learning you could do on your own.  Also, don’t be expensive to yourself—if you are frustrated, and feel your progress has stalled, reach out for help. </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
        <p:nvSpPr>
          <p:cNvPr id="15" name="Shape 15"/>
          <p:cNvSpPr txBox="1">
            <a:spLocks noGrp="1"/>
          </p:cNvSpPr>
          <p:nvPr>
            <p:ph type="sldNum" idx="12"/>
          </p:nvPr>
        </p:nvSpPr>
        <p:spPr>
          <a:xfrm>
            <a:off x="7086599" y="4248150"/>
            <a:ext cx="2018891" cy="895300"/>
          </a:xfrm>
          <a:prstGeom prst="rect">
            <a:avLst/>
          </a:prstGeom>
        </p:spPr>
        <p:txBody>
          <a:bodyPr lIns="91425" tIns="91425" rIns="91425" bIns="91425" anchor="ctr" anchorCtr="0">
            <a:noAutofit/>
          </a:bodyPr>
          <a:lstStyle>
            <a:lvl1pPr>
              <a:defRPr>
                <a:solidFill>
                  <a:schemeClr val="bg1"/>
                </a:solidFill>
              </a:defRPr>
            </a:lvl1pPr>
          </a:lstStyle>
          <a:p>
            <a:r>
              <a:rPr lang="en" dirty="0" smtClean="0"/>
              <a:t>© Erica Walker, 2015</a:t>
            </a:r>
            <a:endParaRPr lang="e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lt1"/>
                </a:solidFill>
              </a:rPr>
              <a:t>‹#›</a:t>
            </a:fld>
            <a:endParaRPr lang="en" sz="130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Erica-CAST201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youtube.com/v/tQxO5Tp9zI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rtl="0">
              <a:spcBef>
                <a:spcPts val="0"/>
              </a:spcBef>
              <a:buNone/>
            </a:pPr>
            <a:r>
              <a:rPr lang="en" sz="7200" dirty="0"/>
              <a:t>Beyond the UI</a:t>
            </a:r>
          </a:p>
          <a:p>
            <a:pPr rtl="0">
              <a:spcBef>
                <a:spcPts val="0"/>
              </a:spcBef>
              <a:buNone/>
            </a:pPr>
            <a:r>
              <a:rPr lang="en" sz="3000" b="0" dirty="0"/>
              <a:t>Becoming a More Technical Tester</a:t>
            </a:r>
          </a:p>
        </p:txBody>
      </p:sp>
      <p:sp>
        <p:nvSpPr>
          <p:cNvPr id="31" name="Shape 31"/>
          <p:cNvSpPr txBox="1">
            <a:spLocks noGrp="1"/>
          </p:cNvSpPr>
          <p:nvPr>
            <p:ph type="subTitle" idx="1"/>
          </p:nvPr>
        </p:nvSpPr>
        <p:spPr>
          <a:xfrm>
            <a:off x="685800" y="3553703"/>
            <a:ext cx="7772400" cy="784799"/>
          </a:xfrm>
          <a:prstGeom prst="rect">
            <a:avLst/>
          </a:prstGeom>
        </p:spPr>
        <p:txBody>
          <a:bodyPr lIns="91425" tIns="91425" rIns="91425" bIns="91425" anchor="t" anchorCtr="0">
            <a:noAutofit/>
          </a:bodyPr>
          <a:lstStyle/>
          <a:p>
            <a:pPr>
              <a:spcBef>
                <a:spcPts val="0"/>
              </a:spcBef>
              <a:buNone/>
            </a:pPr>
            <a:r>
              <a:rPr lang="en" sz="2400"/>
              <a:t>Erica Walker</a:t>
            </a:r>
          </a:p>
        </p:txBody>
      </p:sp>
      <p:sp>
        <p:nvSpPr>
          <p:cNvPr id="32" name="Shape 32"/>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t>When to Ask for Help</a:t>
            </a:r>
          </a:p>
        </p:txBody>
      </p:sp>
      <p:sp>
        <p:nvSpPr>
          <p:cNvPr id="86" name="Shape 86"/>
          <p:cNvSpPr txBox="1">
            <a:spLocks noGrp="1"/>
          </p:cNvSpPr>
          <p:nvPr>
            <p:ph type="body" idx="2"/>
          </p:nvPr>
        </p:nvSpPr>
        <p:spPr>
          <a:xfrm>
            <a:off x="1407300" y="1846525"/>
            <a:ext cx="6329400" cy="28313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dirty="0">
                <a:solidFill>
                  <a:schemeClr val="bg1"/>
                </a:solidFill>
              </a:rPr>
              <a:t>AFTER speaking to the rubber duck</a:t>
            </a:r>
          </a:p>
          <a:p>
            <a:pPr rtl="0">
              <a:spcBef>
                <a:spcPts val="0"/>
              </a:spcBef>
              <a:buNone/>
            </a:pPr>
            <a:endParaRPr sz="1000" dirty="0">
              <a:solidFill>
                <a:schemeClr val="bg1"/>
              </a:solidFill>
            </a:endParaRPr>
          </a:p>
          <a:p>
            <a:pPr lvl="0" rtl="0">
              <a:spcBef>
                <a:spcPts val="0"/>
              </a:spcBef>
              <a:buNone/>
            </a:pPr>
            <a:endParaRPr sz="1000" dirty="0">
              <a:solidFill>
                <a:schemeClr val="bg1"/>
              </a:solidFill>
            </a:endParaRPr>
          </a:p>
          <a:p>
            <a:pPr marL="457200" lvl="0" indent="-381000" rtl="0">
              <a:spcBef>
                <a:spcPts val="0"/>
              </a:spcBef>
              <a:buClr>
                <a:schemeClr val="lt1"/>
              </a:buClr>
              <a:buSzPct val="100000"/>
              <a:buFont typeface="Arial"/>
              <a:buChar char="●"/>
            </a:pPr>
            <a:r>
              <a:rPr lang="en" sz="2400" dirty="0">
                <a:solidFill>
                  <a:schemeClr val="bg1"/>
                </a:solidFill>
              </a:rPr>
              <a:t>AFTER checking the knowledge base</a:t>
            </a:r>
          </a:p>
          <a:p>
            <a:pPr rtl="0">
              <a:spcBef>
                <a:spcPts val="0"/>
              </a:spcBef>
              <a:buNone/>
            </a:pPr>
            <a:endParaRPr sz="1000" dirty="0">
              <a:solidFill>
                <a:schemeClr val="bg1"/>
              </a:solidFill>
            </a:endParaRPr>
          </a:p>
          <a:p>
            <a:pPr lvl="0" rtl="0">
              <a:spcBef>
                <a:spcPts val="0"/>
              </a:spcBef>
              <a:buNone/>
            </a:pPr>
            <a:endParaRPr sz="1000" dirty="0">
              <a:solidFill>
                <a:schemeClr val="bg1"/>
              </a:solidFill>
            </a:endParaRPr>
          </a:p>
          <a:p>
            <a:pPr marL="457200" lvl="0" indent="-381000" rtl="0">
              <a:spcBef>
                <a:spcPts val="0"/>
              </a:spcBef>
              <a:buClr>
                <a:schemeClr val="lt1"/>
              </a:buClr>
              <a:buSzPct val="100000"/>
              <a:buFont typeface="Arial"/>
              <a:buChar char="●"/>
            </a:pPr>
            <a:r>
              <a:rPr lang="en" sz="2400" dirty="0">
                <a:solidFill>
                  <a:schemeClr val="bg1"/>
                </a:solidFill>
              </a:rPr>
              <a:t>AFTER searching your friend Google</a:t>
            </a:r>
          </a:p>
          <a:p>
            <a:pPr algn="r" rtl="0">
              <a:spcBef>
                <a:spcPts val="0"/>
              </a:spcBef>
              <a:buNone/>
            </a:pPr>
            <a:endParaRPr sz="1400" i="1" dirty="0"/>
          </a:p>
          <a:p>
            <a:pPr algn="r" rtl="0">
              <a:spcBef>
                <a:spcPts val="0"/>
              </a:spcBef>
              <a:buNone/>
            </a:pPr>
            <a:r>
              <a:rPr lang="en" sz="1400" i="1" dirty="0"/>
              <a:t>Rubber ducking from Andrew Hunt &amp; David Thomas, 2000 </a:t>
            </a:r>
          </a:p>
          <a:p>
            <a:pPr lvl="0" algn="r" rtl="0">
              <a:spcBef>
                <a:spcPts val="0"/>
              </a:spcBef>
              <a:buNone/>
            </a:pPr>
            <a:r>
              <a:rPr lang="en" sz="1400" i="1" dirty="0"/>
              <a:t>The Programatic Programmer </a:t>
            </a:r>
          </a:p>
        </p:txBody>
      </p:sp>
      <p:sp>
        <p:nvSpPr>
          <p:cNvPr id="87" name="Shape 87"/>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1556450" y="1682425"/>
            <a:ext cx="5957999" cy="28313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t>Be good to work with</a:t>
            </a:r>
          </a:p>
          <a:p>
            <a:pPr marL="0" lvl="0" indent="0" rtl="0">
              <a:spcBef>
                <a:spcPts val="0"/>
              </a:spcBef>
              <a:buNone/>
            </a:pPr>
            <a:endParaRPr sz="1000"/>
          </a:p>
          <a:p>
            <a:pPr marL="914400" lvl="1" indent="-381000" rtl="0">
              <a:spcBef>
                <a:spcPts val="0"/>
              </a:spcBef>
              <a:buClr>
                <a:schemeClr val="lt1"/>
              </a:buClr>
              <a:buSzPct val="80000"/>
              <a:buFont typeface="Arial"/>
              <a:buChar char="○"/>
            </a:pPr>
            <a:r>
              <a:rPr lang="en"/>
              <a:t>Bring “what you know” with you</a:t>
            </a:r>
          </a:p>
          <a:p>
            <a:pPr marL="914400" lvl="1" indent="-381000" rtl="0">
              <a:spcBef>
                <a:spcPts val="0"/>
              </a:spcBef>
              <a:buClr>
                <a:schemeClr val="lt1"/>
              </a:buClr>
              <a:buSzPct val="80000"/>
              <a:buFont typeface="Arial"/>
              <a:buChar char="○"/>
            </a:pPr>
            <a:r>
              <a:rPr lang="en"/>
              <a:t>Use the correct medium</a:t>
            </a:r>
          </a:p>
          <a:p>
            <a:pPr lvl="0" rtl="0">
              <a:spcBef>
                <a:spcPts val="0"/>
              </a:spcBef>
              <a:buNone/>
            </a:pPr>
            <a:endParaRPr sz="1000"/>
          </a:p>
          <a:p>
            <a:pPr marL="457200" lvl="0" indent="-381000" rtl="0">
              <a:spcBef>
                <a:spcPts val="0"/>
              </a:spcBef>
              <a:buClr>
                <a:schemeClr val="lt1"/>
              </a:buClr>
              <a:buSzPct val="100000"/>
              <a:buFont typeface="Arial"/>
              <a:buChar char="●"/>
            </a:pPr>
            <a:r>
              <a:rPr lang="en" sz="2400"/>
              <a:t>Find someone who is willing and able</a:t>
            </a:r>
          </a:p>
          <a:p>
            <a:pPr rtl="0">
              <a:spcBef>
                <a:spcPts val="0"/>
              </a:spcBef>
              <a:buNone/>
            </a:pPr>
            <a:endParaRPr sz="1000"/>
          </a:p>
          <a:p>
            <a:pPr marL="457200" lvl="0" indent="-381000" rtl="0">
              <a:spcBef>
                <a:spcPts val="0"/>
              </a:spcBef>
              <a:buClr>
                <a:schemeClr val="lt1"/>
              </a:buClr>
              <a:buSzPct val="100000"/>
              <a:buFont typeface="Arial"/>
              <a:buChar char="●"/>
            </a:pPr>
            <a:r>
              <a:rPr lang="en" sz="2400"/>
              <a:t>Keep trying</a:t>
            </a:r>
          </a:p>
        </p:txBody>
      </p:sp>
      <p:sp>
        <p:nvSpPr>
          <p:cNvPr id="93" name="Shape 93"/>
          <p:cNvSpPr txBox="1">
            <a:spLocks noGrp="1"/>
          </p:cNvSpPr>
          <p:nvPr>
            <p:ph type="body" idx="2"/>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dirty="0">
                <a:solidFill>
                  <a:schemeClr val="bg1"/>
                </a:solidFill>
              </a:rPr>
              <a:t>How to Ask for Help</a:t>
            </a:r>
          </a:p>
        </p:txBody>
      </p:sp>
      <p:sp>
        <p:nvSpPr>
          <p:cNvPr id="94" name="Shape 94"/>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532100" y="1858050"/>
            <a:ext cx="6079799" cy="2831399"/>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r>
              <a:rPr lang="en" sz="2400"/>
              <a:t>“Social capital refers to the collective value of all "social networks" [who people know] and the inclinations that arise from these networks to do things for each other ["norms of reciprocity"].” </a:t>
            </a:r>
          </a:p>
          <a:p>
            <a:pPr marR="0" algn="l" rtl="0">
              <a:lnSpc>
                <a:spcPct val="100000"/>
              </a:lnSpc>
              <a:spcBef>
                <a:spcPts val="0"/>
              </a:spcBef>
              <a:spcAft>
                <a:spcPts val="0"/>
              </a:spcAft>
              <a:buNone/>
            </a:pPr>
            <a:endParaRPr sz="1400" i="1"/>
          </a:p>
          <a:p>
            <a:pPr marR="0" lvl="0" algn="r" rtl="0">
              <a:lnSpc>
                <a:spcPct val="100000"/>
              </a:lnSpc>
              <a:spcBef>
                <a:spcPts val="0"/>
              </a:spcBef>
              <a:spcAft>
                <a:spcPts val="0"/>
              </a:spcAft>
              <a:buNone/>
            </a:pPr>
            <a:r>
              <a:rPr lang="en" sz="1400" i="1"/>
              <a:t>Saguaro Seminar at the Harvard Kennedy School</a:t>
            </a:r>
          </a:p>
        </p:txBody>
      </p:sp>
      <p:sp>
        <p:nvSpPr>
          <p:cNvPr id="100" name="Shape 100"/>
          <p:cNvSpPr txBox="1">
            <a:spLocks noGrp="1"/>
          </p:cNvSpPr>
          <p:nvPr>
            <p:ph type="body" idx="2"/>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dirty="0">
                <a:solidFill>
                  <a:schemeClr val="bg1"/>
                </a:solidFill>
              </a:rPr>
              <a:t>Social Capital</a:t>
            </a:r>
          </a:p>
        </p:txBody>
      </p:sp>
      <p:sp>
        <p:nvSpPr>
          <p:cNvPr id="101" name="Shape 101"/>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1187250" y="1837675"/>
            <a:ext cx="6769500" cy="2831399"/>
          </a:xfrm>
          <a:prstGeom prst="rect">
            <a:avLst/>
          </a:prstGeom>
        </p:spPr>
        <p:txBody>
          <a:bodyPr lIns="91425" tIns="91425" rIns="91425" bIns="91425" anchor="t" anchorCtr="0">
            <a:noAutofit/>
          </a:bodyPr>
          <a:lstStyle/>
          <a:p>
            <a:pPr rtl="0">
              <a:spcBef>
                <a:spcPts val="0"/>
              </a:spcBef>
              <a:buNone/>
            </a:pPr>
            <a:r>
              <a:rPr lang="en" sz="2400">
                <a:solidFill>
                  <a:schemeClr val="bg1"/>
                </a:solidFill>
              </a:rPr>
              <a:t>“[Helpfulness is] absolutely core to successful teams, and it routinely outperforms individual intelligence. Helpfulness means I don't have to know everything, I just have to work among people who are good at getting and giving help.”</a:t>
            </a:r>
          </a:p>
          <a:p>
            <a:pPr lvl="0" rtl="0">
              <a:spcBef>
                <a:spcPts val="0"/>
              </a:spcBef>
              <a:buClr>
                <a:schemeClr val="dk1"/>
              </a:buClr>
              <a:buFont typeface="Arial"/>
              <a:buNone/>
            </a:pPr>
            <a:endParaRPr sz="1400" i="1">
              <a:solidFill>
                <a:schemeClr val="bg1"/>
              </a:solidFill>
            </a:endParaRPr>
          </a:p>
          <a:p>
            <a:pPr lvl="0" algn="r" rtl="0">
              <a:spcBef>
                <a:spcPts val="0"/>
              </a:spcBef>
              <a:buNone/>
            </a:pPr>
            <a:r>
              <a:rPr lang="en" sz="1400" i="1">
                <a:solidFill>
                  <a:schemeClr val="bg1"/>
                </a:solidFill>
              </a:rPr>
              <a:t>Margaret Heffernan, 2015 </a:t>
            </a:r>
          </a:p>
          <a:p>
            <a:pPr lvl="0" algn="r" rtl="0">
              <a:spcBef>
                <a:spcPts val="0"/>
              </a:spcBef>
              <a:buClr>
                <a:schemeClr val="dk1"/>
              </a:buClr>
              <a:buSzPct val="78571"/>
              <a:buFont typeface="Arial"/>
              <a:buNone/>
            </a:pPr>
            <a:r>
              <a:rPr lang="en" sz="1400" i="1">
                <a:solidFill>
                  <a:schemeClr val="bg1"/>
                </a:solidFill>
              </a:rPr>
              <a:t>TED Talk: Why it’s Time to Forget the Pecking Order at Work</a:t>
            </a:r>
            <a:r>
              <a:rPr lang="en" sz="1400">
                <a:solidFill>
                  <a:schemeClr val="bg1"/>
                </a:solidFill>
              </a:rPr>
              <a:t> </a:t>
            </a:r>
          </a:p>
          <a:p>
            <a:pPr marR="0" lvl="0" algn="l" rtl="0">
              <a:lnSpc>
                <a:spcPct val="100000"/>
              </a:lnSpc>
              <a:spcBef>
                <a:spcPts val="0"/>
              </a:spcBef>
              <a:spcAft>
                <a:spcPts val="0"/>
              </a:spcAft>
              <a:buNone/>
            </a:pPr>
            <a:endParaRPr sz="1400">
              <a:solidFill>
                <a:schemeClr val="bg1"/>
              </a:solidFill>
            </a:endParaRPr>
          </a:p>
        </p:txBody>
      </p:sp>
      <p:sp>
        <p:nvSpPr>
          <p:cNvPr id="107" name="Shape 107"/>
          <p:cNvSpPr txBox="1">
            <a:spLocks noGrp="1"/>
          </p:cNvSpPr>
          <p:nvPr>
            <p:ph type="body" idx="2"/>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solidFill>
                  <a:schemeClr val="bg1"/>
                </a:solidFill>
              </a:rPr>
              <a:t>Social Capital</a:t>
            </a:r>
          </a:p>
        </p:txBody>
      </p:sp>
      <p:sp>
        <p:nvSpPr>
          <p:cNvPr id="108" name="Shape 108"/>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solidFill>
                  <a:schemeClr val="bg1"/>
                </a:solidFill>
              </a:rPr>
              <a:t>© Erica Walker, 2015</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897800" y="1837675"/>
            <a:ext cx="7275300" cy="2831399"/>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r>
              <a:rPr lang="en" sz="2400">
                <a:solidFill>
                  <a:srgbClr val="FFFFFF"/>
                </a:solidFill>
              </a:rPr>
              <a:t>The idea that you lack the ability and the right to be where you are, and that someone will humiliate you by exposing your shortcomings.  It is believing that you alone are less than able, and are surrounded by others who are far superior.</a:t>
            </a:r>
          </a:p>
          <a:p>
            <a:pPr marR="0" algn="l" rtl="0">
              <a:lnSpc>
                <a:spcPct val="100000"/>
              </a:lnSpc>
              <a:spcBef>
                <a:spcPts val="0"/>
              </a:spcBef>
              <a:spcAft>
                <a:spcPts val="0"/>
              </a:spcAft>
              <a:buNone/>
            </a:pPr>
            <a:endParaRPr sz="1400" i="1"/>
          </a:p>
          <a:p>
            <a:pPr marR="0" algn="r" rtl="0">
              <a:lnSpc>
                <a:spcPct val="100000"/>
              </a:lnSpc>
              <a:spcBef>
                <a:spcPts val="0"/>
              </a:spcBef>
              <a:spcAft>
                <a:spcPts val="0"/>
              </a:spcAft>
              <a:buNone/>
            </a:pPr>
            <a:r>
              <a:rPr lang="en" sz="1400" i="1"/>
              <a:t>Stephen D. Brookfield, 2006</a:t>
            </a:r>
          </a:p>
          <a:p>
            <a:pPr marR="0" lvl="0" algn="r" rtl="0">
              <a:lnSpc>
                <a:spcPct val="100000"/>
              </a:lnSpc>
              <a:spcBef>
                <a:spcPts val="0"/>
              </a:spcBef>
              <a:spcAft>
                <a:spcPts val="0"/>
              </a:spcAft>
              <a:buNone/>
            </a:pPr>
            <a:r>
              <a:rPr lang="en" sz="1400" i="1"/>
              <a:t>The Skillful Teacher</a:t>
            </a:r>
          </a:p>
        </p:txBody>
      </p:sp>
      <p:sp>
        <p:nvSpPr>
          <p:cNvPr id="114" name="Shape 114"/>
          <p:cNvSpPr txBox="1">
            <a:spLocks noGrp="1"/>
          </p:cNvSpPr>
          <p:nvPr>
            <p:ph type="body" idx="2"/>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solidFill>
                  <a:schemeClr val="bg1"/>
                </a:solidFill>
              </a:rPr>
              <a:t>Impostorship</a:t>
            </a:r>
          </a:p>
        </p:txBody>
      </p:sp>
      <p:sp>
        <p:nvSpPr>
          <p:cNvPr id="115" name="Shape 115"/>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t>Talk Time</a:t>
            </a:r>
          </a:p>
        </p:txBody>
      </p:sp>
      <p:sp>
        <p:nvSpPr>
          <p:cNvPr id="121" name="Shape 121"/>
          <p:cNvSpPr txBox="1">
            <a:spLocks noGrp="1"/>
          </p:cNvSpPr>
          <p:nvPr>
            <p:ph type="body" idx="2"/>
          </p:nvPr>
        </p:nvSpPr>
        <p:spPr>
          <a:xfrm>
            <a:off x="1407300" y="1846525"/>
            <a:ext cx="6329400" cy="28313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solidFill>
                  <a:schemeClr val="bg1"/>
                </a:solidFill>
              </a:rPr>
              <a:t>What makes you interesting?</a:t>
            </a:r>
          </a:p>
          <a:p>
            <a:pPr lvl="0" rtl="0">
              <a:spcBef>
                <a:spcPts val="0"/>
              </a:spcBef>
              <a:buNone/>
            </a:pPr>
            <a:endParaRPr sz="1000">
              <a:solidFill>
                <a:schemeClr val="bg1"/>
              </a:solidFill>
            </a:endParaRPr>
          </a:p>
          <a:p>
            <a:pPr lvl="0" rtl="0">
              <a:spcBef>
                <a:spcPts val="0"/>
              </a:spcBef>
              <a:buNone/>
            </a:pPr>
            <a:endParaRPr sz="1000">
              <a:solidFill>
                <a:schemeClr val="bg1"/>
              </a:solidFill>
            </a:endParaRPr>
          </a:p>
          <a:p>
            <a:pPr marL="457200" lvl="0" indent="-381000" rtl="0">
              <a:spcBef>
                <a:spcPts val="0"/>
              </a:spcBef>
              <a:buClr>
                <a:schemeClr val="lt1"/>
              </a:buClr>
              <a:buSzPct val="100000"/>
              <a:buFont typeface="Arial"/>
              <a:buChar char="●"/>
            </a:pPr>
            <a:r>
              <a:rPr lang="en" sz="2400">
                <a:solidFill>
                  <a:schemeClr val="bg1"/>
                </a:solidFill>
              </a:rPr>
              <a:t>What do you like to share about testing?</a:t>
            </a:r>
          </a:p>
          <a:p>
            <a:pPr lvl="0" rtl="0">
              <a:spcBef>
                <a:spcPts val="0"/>
              </a:spcBef>
              <a:buNone/>
            </a:pPr>
            <a:endParaRPr sz="1000">
              <a:solidFill>
                <a:schemeClr val="bg1"/>
              </a:solidFill>
            </a:endParaRPr>
          </a:p>
          <a:p>
            <a:pPr lvl="0" rtl="0">
              <a:spcBef>
                <a:spcPts val="0"/>
              </a:spcBef>
              <a:buNone/>
            </a:pPr>
            <a:endParaRPr sz="1000">
              <a:solidFill>
                <a:schemeClr val="bg1"/>
              </a:solidFill>
            </a:endParaRPr>
          </a:p>
          <a:p>
            <a:pPr marL="457200" lvl="0" indent="-381000" rtl="0">
              <a:spcBef>
                <a:spcPts val="0"/>
              </a:spcBef>
              <a:buClr>
                <a:schemeClr val="lt1"/>
              </a:buClr>
              <a:buSzPct val="100000"/>
              <a:buFont typeface="Arial"/>
              <a:buChar char="●"/>
            </a:pPr>
            <a:r>
              <a:rPr lang="en" sz="2400">
                <a:solidFill>
                  <a:schemeClr val="bg1"/>
                </a:solidFill>
              </a:rPr>
              <a:t>What baffles you about testing?</a:t>
            </a:r>
          </a:p>
          <a:p>
            <a:pPr lvl="0" rtl="0">
              <a:spcBef>
                <a:spcPts val="0"/>
              </a:spcBef>
              <a:buNone/>
            </a:pPr>
            <a:endParaRPr b="1">
              <a:solidFill>
                <a:schemeClr val="bg1"/>
              </a:solidFill>
            </a:endParaRPr>
          </a:p>
        </p:txBody>
      </p:sp>
      <p:sp>
        <p:nvSpPr>
          <p:cNvPr id="122" name="Shape 122"/>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t>Talk Time</a:t>
            </a:r>
          </a:p>
        </p:txBody>
      </p:sp>
      <p:sp>
        <p:nvSpPr>
          <p:cNvPr id="128" name="Shape 128"/>
          <p:cNvSpPr txBox="1">
            <a:spLocks noGrp="1"/>
          </p:cNvSpPr>
          <p:nvPr>
            <p:ph type="body" idx="2"/>
          </p:nvPr>
        </p:nvSpPr>
        <p:spPr>
          <a:xfrm>
            <a:off x="1407300" y="1846525"/>
            <a:ext cx="6329400" cy="28313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dirty="0">
                <a:solidFill>
                  <a:schemeClr val="bg1"/>
                </a:solidFill>
              </a:rPr>
              <a:t>What makes you interesting?</a:t>
            </a:r>
          </a:p>
          <a:p>
            <a:pPr marL="914400" lvl="1" indent="-381000" rtl="0">
              <a:spcBef>
                <a:spcPts val="0"/>
              </a:spcBef>
              <a:buClr>
                <a:schemeClr val="accent4"/>
              </a:buClr>
              <a:buSzPct val="100000"/>
              <a:buFont typeface="Arial"/>
              <a:buChar char="○"/>
            </a:pPr>
            <a:r>
              <a:rPr lang="en" sz="2400" b="1" dirty="0">
                <a:solidFill>
                  <a:schemeClr val="accent4"/>
                </a:solidFill>
              </a:rPr>
              <a:t>Love to play ukuleles</a:t>
            </a:r>
          </a:p>
          <a:p>
            <a:pPr marL="457200" lvl="0" indent="-381000" rtl="0">
              <a:spcBef>
                <a:spcPts val="0"/>
              </a:spcBef>
              <a:buClr>
                <a:schemeClr val="lt1"/>
              </a:buClr>
              <a:buSzPct val="100000"/>
              <a:buFont typeface="Arial"/>
              <a:buChar char="●"/>
            </a:pPr>
            <a:r>
              <a:rPr lang="en" sz="2400" dirty="0">
                <a:solidFill>
                  <a:schemeClr val="bg1"/>
                </a:solidFill>
              </a:rPr>
              <a:t>What do you like to share about testing?</a:t>
            </a:r>
          </a:p>
          <a:p>
            <a:pPr marL="914400" lvl="1" indent="-381000" rtl="0">
              <a:spcBef>
                <a:spcPts val="0"/>
              </a:spcBef>
              <a:buClr>
                <a:schemeClr val="accent4"/>
              </a:buClr>
              <a:buSzPct val="100000"/>
              <a:buFont typeface="Arial"/>
              <a:buChar char="○"/>
            </a:pPr>
            <a:r>
              <a:rPr lang="en" sz="2400" b="1" dirty="0">
                <a:solidFill>
                  <a:schemeClr val="accent4"/>
                </a:solidFill>
              </a:rPr>
              <a:t>Power of social capital </a:t>
            </a:r>
          </a:p>
          <a:p>
            <a:pPr marL="457200" lvl="0" indent="-381000" rtl="0">
              <a:spcBef>
                <a:spcPts val="0"/>
              </a:spcBef>
              <a:buClr>
                <a:schemeClr val="lt1"/>
              </a:buClr>
              <a:buSzPct val="100000"/>
              <a:buFont typeface="Arial"/>
              <a:buChar char="●"/>
            </a:pPr>
            <a:r>
              <a:rPr lang="en" sz="2400" dirty="0">
                <a:solidFill>
                  <a:schemeClr val="bg1"/>
                </a:solidFill>
              </a:rPr>
              <a:t>What baffles you about testing?</a:t>
            </a:r>
          </a:p>
          <a:p>
            <a:pPr marL="914400" lvl="1" indent="-381000" rtl="0">
              <a:spcBef>
                <a:spcPts val="0"/>
              </a:spcBef>
              <a:buClr>
                <a:schemeClr val="accent4"/>
              </a:buClr>
              <a:buSzPct val="100000"/>
              <a:buFont typeface="Arial"/>
              <a:buChar char="○"/>
            </a:pPr>
            <a:r>
              <a:rPr lang="en" sz="2400" b="1" dirty="0">
                <a:solidFill>
                  <a:schemeClr val="accent4"/>
                </a:solidFill>
              </a:rPr>
              <a:t>Automation </a:t>
            </a:r>
            <a:r>
              <a:rPr lang="en" sz="2400" b="1" dirty="0">
                <a:solidFill>
                  <a:schemeClr val="accent4"/>
                </a:solidFill>
              </a:rPr>
              <a:t>"checking"</a:t>
            </a:r>
          </a:p>
        </p:txBody>
      </p:sp>
      <p:sp>
        <p:nvSpPr>
          <p:cNvPr id="129" name="Shape 129"/>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Steps to Get Started</a:t>
            </a:r>
          </a:p>
        </p:txBody>
      </p:sp>
      <p:sp>
        <p:nvSpPr>
          <p:cNvPr id="135" name="Shape 135"/>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title="UI, API, and DB Work Together"/>
          <p:cNvPicPr preferRelativeResize="0"/>
          <p:nvPr/>
        </p:nvPicPr>
        <p:blipFill>
          <a:blip r:embed="rId3">
            <a:alphaModFix/>
          </a:blip>
          <a:stretch>
            <a:fillRect/>
          </a:stretch>
        </p:blipFill>
        <p:spPr>
          <a:xfrm>
            <a:off x="0" y="335686"/>
            <a:ext cx="9143997" cy="4472125"/>
          </a:xfrm>
          <a:prstGeom prst="rect">
            <a:avLst/>
          </a:prstGeom>
          <a:noFill/>
          <a:ln>
            <a:noFill/>
          </a:ln>
        </p:spPr>
      </p:pic>
      <p:sp>
        <p:nvSpPr>
          <p:cNvPr id="141" name="Shape 141"/>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lvl="0" rtl="0">
              <a:spcBef>
                <a:spcPts val="0"/>
              </a:spcBef>
              <a:buNone/>
            </a:pPr>
            <a:r>
              <a:rPr lang="en" sz="4000"/>
              <a:t>1</a:t>
            </a:r>
            <a:r>
              <a:rPr lang="en"/>
              <a:t>  Console/Debugger:  </a:t>
            </a:r>
            <a:r>
              <a:rPr lang="en">
                <a:solidFill>
                  <a:srgbClr val="FFFFFF"/>
                </a:solidFill>
              </a:rPr>
              <a:t>Devtools, Chrome</a:t>
            </a:r>
          </a:p>
          <a:p>
            <a:pPr lvl="0" rtl="0">
              <a:spcBef>
                <a:spcPts val="0"/>
              </a:spcBef>
              <a:buNone/>
            </a:pPr>
            <a:r>
              <a:rPr lang="en" sz="4000"/>
              <a:t>2</a:t>
            </a:r>
            <a:r>
              <a:rPr lang="en"/>
              <a:t>  APIs:  PostMAN</a:t>
            </a:r>
          </a:p>
          <a:p>
            <a:pPr lvl="0" rtl="0">
              <a:spcBef>
                <a:spcPts val="0"/>
              </a:spcBef>
              <a:buNone/>
            </a:pPr>
            <a:r>
              <a:rPr lang="en" sz="4000"/>
              <a:t>3</a:t>
            </a:r>
            <a:r>
              <a:rPr lang="en"/>
              <a:t>  DB:  SQL Fiddle</a:t>
            </a:r>
          </a:p>
        </p:txBody>
      </p:sp>
      <p:sp>
        <p:nvSpPr>
          <p:cNvPr id="147" name="Shape 147"/>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Move Beyond the UI</a:t>
            </a:r>
          </a:p>
        </p:txBody>
      </p:sp>
      <p:sp>
        <p:nvSpPr>
          <p:cNvPr id="38" name="Shape 38"/>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lvl="0" rtl="0">
              <a:spcBef>
                <a:spcPts val="0"/>
              </a:spcBef>
              <a:buNone/>
            </a:pPr>
            <a:r>
              <a:rPr lang="en" sz="4000" b="1" dirty="0">
                <a:solidFill>
                  <a:srgbClr val="FFFFFF"/>
                </a:solidFill>
              </a:rPr>
              <a:t>1</a:t>
            </a:r>
            <a:r>
              <a:rPr lang="en" b="1" dirty="0">
                <a:solidFill>
                  <a:srgbClr val="FFFFFF"/>
                </a:solidFill>
              </a:rPr>
              <a:t>  Console/Debugger:  </a:t>
            </a:r>
            <a:r>
              <a:rPr lang="en" b="1" dirty="0" smtClean="0">
                <a:solidFill>
                  <a:srgbClr val="FFFFFF"/>
                </a:solidFill>
              </a:rPr>
              <a:t>Devtools, Chrome</a:t>
            </a:r>
          </a:p>
          <a:p>
            <a:pPr lvl="0" rtl="0">
              <a:spcBef>
                <a:spcPts val="0"/>
              </a:spcBef>
              <a:buNone/>
            </a:pPr>
            <a:r>
              <a:rPr lang="en" sz="4000" dirty="0" smtClean="0">
                <a:solidFill>
                  <a:srgbClr val="434343"/>
                </a:solidFill>
              </a:rPr>
              <a:t>2</a:t>
            </a:r>
            <a:r>
              <a:rPr lang="en" dirty="0" smtClean="0">
                <a:solidFill>
                  <a:srgbClr val="434343"/>
                </a:solidFill>
              </a:rPr>
              <a:t>  </a:t>
            </a:r>
            <a:r>
              <a:rPr lang="en" dirty="0">
                <a:solidFill>
                  <a:srgbClr val="434343"/>
                </a:solidFill>
              </a:rPr>
              <a:t>APIs:  PostMAN</a:t>
            </a:r>
          </a:p>
          <a:p>
            <a:pPr lvl="0" rtl="0">
              <a:spcBef>
                <a:spcPts val="0"/>
              </a:spcBef>
              <a:buNone/>
            </a:pPr>
            <a:r>
              <a:rPr lang="en" sz="4000" dirty="0">
                <a:solidFill>
                  <a:srgbClr val="434343"/>
                </a:solidFill>
              </a:rPr>
              <a:t>3</a:t>
            </a:r>
            <a:r>
              <a:rPr lang="en" dirty="0">
                <a:solidFill>
                  <a:srgbClr val="434343"/>
                </a:solidFill>
              </a:rPr>
              <a:t>  DB:  SQL Fiddle</a:t>
            </a:r>
          </a:p>
        </p:txBody>
      </p:sp>
      <p:sp>
        <p:nvSpPr>
          <p:cNvPr id="153" name="Shape 153"/>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lvl="0" rtl="0">
              <a:spcBef>
                <a:spcPts val="0"/>
              </a:spcBef>
              <a:buNone/>
            </a:pPr>
            <a:r>
              <a:rPr lang="en" sz="4000" dirty="0">
                <a:solidFill>
                  <a:srgbClr val="434343"/>
                </a:solidFill>
              </a:rPr>
              <a:t>1</a:t>
            </a:r>
            <a:r>
              <a:rPr lang="en" dirty="0">
                <a:solidFill>
                  <a:srgbClr val="434343"/>
                </a:solidFill>
              </a:rPr>
              <a:t>  Console/Debugger:  Devtools, Chrome</a:t>
            </a:r>
          </a:p>
          <a:p>
            <a:pPr lvl="0" rtl="0">
              <a:spcBef>
                <a:spcPts val="0"/>
              </a:spcBef>
              <a:buNone/>
            </a:pPr>
            <a:r>
              <a:rPr lang="en" sz="4000" b="1" dirty="0">
                <a:solidFill>
                  <a:srgbClr val="FFFFFF"/>
                </a:solidFill>
              </a:rPr>
              <a:t>2</a:t>
            </a:r>
            <a:r>
              <a:rPr lang="en" b="1" dirty="0">
                <a:solidFill>
                  <a:srgbClr val="FFFFFF"/>
                </a:solidFill>
              </a:rPr>
              <a:t>  APIs:  PostMAN</a:t>
            </a:r>
          </a:p>
          <a:p>
            <a:pPr lvl="0" rtl="0">
              <a:spcBef>
                <a:spcPts val="0"/>
              </a:spcBef>
              <a:buNone/>
            </a:pPr>
            <a:r>
              <a:rPr lang="en" sz="4000" dirty="0">
                <a:solidFill>
                  <a:srgbClr val="434343"/>
                </a:solidFill>
              </a:rPr>
              <a:t>3</a:t>
            </a:r>
            <a:r>
              <a:rPr lang="en" dirty="0">
                <a:solidFill>
                  <a:srgbClr val="434343"/>
                </a:solidFill>
              </a:rPr>
              <a:t>  DB:  SQL Fiddle</a:t>
            </a:r>
          </a:p>
        </p:txBody>
      </p:sp>
      <p:sp>
        <p:nvSpPr>
          <p:cNvPr id="159" name="Shape 159"/>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lvl="0" rtl="0">
              <a:spcBef>
                <a:spcPts val="0"/>
              </a:spcBef>
              <a:buNone/>
            </a:pPr>
            <a:r>
              <a:rPr lang="en" sz="4000">
                <a:solidFill>
                  <a:srgbClr val="434343"/>
                </a:solidFill>
              </a:rPr>
              <a:t>1</a:t>
            </a:r>
            <a:r>
              <a:rPr lang="en">
                <a:solidFill>
                  <a:srgbClr val="434343"/>
                </a:solidFill>
              </a:rPr>
              <a:t>  Console/Debugger:  Devtools, Chrome</a:t>
            </a:r>
          </a:p>
          <a:p>
            <a:pPr lvl="0" rtl="0">
              <a:spcBef>
                <a:spcPts val="0"/>
              </a:spcBef>
              <a:buNone/>
            </a:pPr>
            <a:r>
              <a:rPr lang="en" sz="4000">
                <a:solidFill>
                  <a:srgbClr val="434343"/>
                </a:solidFill>
              </a:rPr>
              <a:t>2</a:t>
            </a:r>
            <a:r>
              <a:rPr lang="en">
                <a:solidFill>
                  <a:srgbClr val="434343"/>
                </a:solidFill>
              </a:rPr>
              <a:t>  APIs:  PostMAN</a:t>
            </a:r>
          </a:p>
          <a:p>
            <a:pPr lvl="0" rtl="0">
              <a:spcBef>
                <a:spcPts val="0"/>
              </a:spcBef>
              <a:buNone/>
            </a:pPr>
            <a:r>
              <a:rPr lang="en" sz="4000" b="1"/>
              <a:t>3</a:t>
            </a:r>
            <a:r>
              <a:rPr lang="en" b="1"/>
              <a:t>  DB:  SQL Fiddle</a:t>
            </a:r>
          </a:p>
        </p:txBody>
      </p:sp>
      <p:sp>
        <p:nvSpPr>
          <p:cNvPr id="165" name="Shape 165"/>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dirty="0"/>
              <a:t>DB: SQL</a:t>
            </a:r>
          </a:p>
        </p:txBody>
      </p:sp>
      <p:sp>
        <p:nvSpPr>
          <p:cNvPr id="171" name="Shape 171"/>
          <p:cNvSpPr txBox="1">
            <a:spLocks noGrp="1"/>
          </p:cNvSpPr>
          <p:nvPr>
            <p:ph type="body" idx="2"/>
          </p:nvPr>
        </p:nvSpPr>
        <p:spPr>
          <a:xfrm>
            <a:off x="1354350" y="1613000"/>
            <a:ext cx="6435300" cy="808800"/>
          </a:xfrm>
          <a:prstGeom prst="rect">
            <a:avLst/>
          </a:prstGeom>
        </p:spPr>
        <p:txBody>
          <a:bodyPr lIns="91425" tIns="91425" rIns="91425" bIns="91425" anchor="t" anchorCtr="0">
            <a:noAutofit/>
          </a:bodyPr>
          <a:lstStyle/>
          <a:p>
            <a:pPr lvl="0" rtl="0">
              <a:spcBef>
                <a:spcPts val="0"/>
              </a:spcBef>
              <a:buNone/>
            </a:pPr>
            <a:r>
              <a:rPr lang="en" sz="2400" dirty="0">
                <a:solidFill>
                  <a:schemeClr val="bg1"/>
                </a:solidFill>
              </a:rPr>
              <a:t>SELECT * </a:t>
            </a:r>
          </a:p>
          <a:p>
            <a:pPr lvl="0" rtl="0">
              <a:spcBef>
                <a:spcPts val="0"/>
              </a:spcBef>
              <a:buNone/>
            </a:pPr>
            <a:r>
              <a:rPr lang="en" sz="2400" dirty="0">
                <a:solidFill>
                  <a:schemeClr val="bg1"/>
                </a:solidFill>
              </a:rPr>
              <a:t>from TableName</a:t>
            </a:r>
          </a:p>
        </p:txBody>
      </p:sp>
      <p:pic>
        <p:nvPicPr>
          <p:cNvPr id="172" name="Shape 172" title="SELECT * from TableName Example"/>
          <p:cNvPicPr preferRelativeResize="0"/>
          <p:nvPr/>
        </p:nvPicPr>
        <p:blipFill>
          <a:blip r:embed="rId3">
            <a:alphaModFix/>
          </a:blip>
          <a:stretch>
            <a:fillRect/>
          </a:stretch>
        </p:blipFill>
        <p:spPr>
          <a:xfrm>
            <a:off x="558436" y="2722925"/>
            <a:ext cx="8027114" cy="1506550"/>
          </a:xfrm>
          <a:prstGeom prst="rect">
            <a:avLst/>
          </a:prstGeom>
          <a:noFill/>
          <a:ln>
            <a:noFill/>
          </a:ln>
        </p:spPr>
      </p:pic>
      <p:sp>
        <p:nvSpPr>
          <p:cNvPr id="173" name="Shape 173"/>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a:t>DB: SQL</a:t>
            </a:r>
          </a:p>
        </p:txBody>
      </p:sp>
      <p:sp>
        <p:nvSpPr>
          <p:cNvPr id="179" name="Shape 179"/>
          <p:cNvSpPr txBox="1">
            <a:spLocks noGrp="1"/>
          </p:cNvSpPr>
          <p:nvPr>
            <p:ph type="body" idx="2"/>
          </p:nvPr>
        </p:nvSpPr>
        <p:spPr>
          <a:xfrm>
            <a:off x="1354350" y="1613000"/>
            <a:ext cx="6435300" cy="808800"/>
          </a:xfrm>
          <a:prstGeom prst="rect">
            <a:avLst/>
          </a:prstGeom>
        </p:spPr>
        <p:txBody>
          <a:bodyPr lIns="91425" tIns="91425" rIns="91425" bIns="91425" anchor="t" anchorCtr="0">
            <a:noAutofit/>
          </a:bodyPr>
          <a:lstStyle/>
          <a:p>
            <a:pPr rtl="0">
              <a:spcBef>
                <a:spcPts val="0"/>
              </a:spcBef>
              <a:buNone/>
            </a:pPr>
            <a:r>
              <a:rPr lang="en" sz="2400" dirty="0">
                <a:solidFill>
                  <a:schemeClr val="bg1"/>
                </a:solidFill>
              </a:rPr>
              <a:t>SELECT FirstName, LastName, FavoriteFood </a:t>
            </a:r>
          </a:p>
          <a:p>
            <a:pPr lvl="0" rtl="0">
              <a:spcBef>
                <a:spcPts val="0"/>
              </a:spcBef>
              <a:buNone/>
            </a:pPr>
            <a:r>
              <a:rPr lang="en" sz="2400" dirty="0">
                <a:solidFill>
                  <a:schemeClr val="bg1"/>
                </a:solidFill>
              </a:rPr>
              <a:t>from TableName</a:t>
            </a:r>
          </a:p>
        </p:txBody>
      </p:sp>
      <p:pic>
        <p:nvPicPr>
          <p:cNvPr id="180" name="Shape 180" title="SELECT FirstName, LastName, FavoriteFood from TableName"/>
          <p:cNvPicPr preferRelativeResize="0"/>
          <p:nvPr/>
        </p:nvPicPr>
        <p:blipFill rotWithShape="1">
          <a:blip r:embed="rId3">
            <a:alphaModFix/>
          </a:blip>
          <a:srcRect r="49922"/>
          <a:stretch/>
        </p:blipFill>
        <p:spPr>
          <a:xfrm>
            <a:off x="2562105" y="2795700"/>
            <a:ext cx="4019776" cy="1506550"/>
          </a:xfrm>
          <a:prstGeom prst="rect">
            <a:avLst/>
          </a:prstGeom>
          <a:noFill/>
          <a:ln>
            <a:noFill/>
          </a:ln>
        </p:spPr>
      </p:pic>
      <p:sp>
        <p:nvSpPr>
          <p:cNvPr id="181" name="Shape 181"/>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420650" y="579000"/>
            <a:ext cx="8229600" cy="732899"/>
          </a:xfrm>
          <a:prstGeom prst="rect">
            <a:avLst/>
          </a:prstGeom>
        </p:spPr>
        <p:txBody>
          <a:bodyPr lIns="91425" tIns="91425" rIns="91425" bIns="91425" anchor="t" anchorCtr="0">
            <a:noAutofit/>
          </a:bodyPr>
          <a:lstStyle/>
          <a:p>
            <a:pPr lvl="0" algn="ctr" rtl="0">
              <a:spcBef>
                <a:spcPts val="0"/>
              </a:spcBef>
              <a:buNone/>
            </a:pPr>
            <a:r>
              <a:rPr lang="en" sz="3600" b="1" dirty="0"/>
              <a:t>DB: SQL</a:t>
            </a:r>
          </a:p>
        </p:txBody>
      </p:sp>
      <p:sp>
        <p:nvSpPr>
          <p:cNvPr id="187" name="Shape 187"/>
          <p:cNvSpPr txBox="1">
            <a:spLocks noGrp="1"/>
          </p:cNvSpPr>
          <p:nvPr>
            <p:ph type="body" idx="2"/>
          </p:nvPr>
        </p:nvSpPr>
        <p:spPr>
          <a:xfrm>
            <a:off x="1354350" y="1613000"/>
            <a:ext cx="6435300" cy="1314300"/>
          </a:xfrm>
          <a:prstGeom prst="rect">
            <a:avLst/>
          </a:prstGeom>
        </p:spPr>
        <p:txBody>
          <a:bodyPr lIns="91425" tIns="91425" rIns="91425" bIns="91425" anchor="t" anchorCtr="0">
            <a:noAutofit/>
          </a:bodyPr>
          <a:lstStyle/>
          <a:p>
            <a:pPr lvl="0" rtl="0">
              <a:spcBef>
                <a:spcPts val="0"/>
              </a:spcBef>
              <a:buNone/>
            </a:pPr>
            <a:r>
              <a:rPr lang="en" sz="2400" dirty="0">
                <a:solidFill>
                  <a:schemeClr val="bg1"/>
                </a:solidFill>
              </a:rPr>
              <a:t>SELECT * </a:t>
            </a:r>
          </a:p>
          <a:p>
            <a:pPr rtl="0">
              <a:spcBef>
                <a:spcPts val="0"/>
              </a:spcBef>
              <a:buNone/>
            </a:pPr>
            <a:r>
              <a:rPr lang="en" sz="2400" dirty="0">
                <a:solidFill>
                  <a:schemeClr val="bg1"/>
                </a:solidFill>
              </a:rPr>
              <a:t>from TableName  </a:t>
            </a:r>
          </a:p>
          <a:p>
            <a:pPr lvl="0" rtl="0">
              <a:spcBef>
                <a:spcPts val="0"/>
              </a:spcBef>
              <a:buNone/>
            </a:pPr>
            <a:r>
              <a:rPr lang="en" sz="2400" dirty="0">
                <a:solidFill>
                  <a:schemeClr val="bg1"/>
                </a:solidFill>
              </a:rPr>
              <a:t>WHERE Born = ‘Mississippi’</a:t>
            </a:r>
          </a:p>
        </p:txBody>
      </p:sp>
      <p:pic>
        <p:nvPicPr>
          <p:cNvPr id="188" name="Shape 188" title="SELECT * from TableName WHERE Born = ‘Mississippi’"/>
          <p:cNvPicPr preferRelativeResize="0"/>
          <p:nvPr/>
        </p:nvPicPr>
        <p:blipFill>
          <a:blip r:embed="rId3">
            <a:alphaModFix/>
          </a:blip>
          <a:stretch>
            <a:fillRect/>
          </a:stretch>
        </p:blipFill>
        <p:spPr>
          <a:xfrm>
            <a:off x="538925" y="3228400"/>
            <a:ext cx="8139525" cy="768599"/>
          </a:xfrm>
          <a:prstGeom prst="rect">
            <a:avLst/>
          </a:prstGeom>
          <a:noFill/>
          <a:ln>
            <a:noFill/>
          </a:ln>
        </p:spPr>
      </p:pic>
      <p:sp>
        <p:nvSpPr>
          <p:cNvPr id="189" name="Shape 189"/>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lvl="0" rtl="0">
              <a:spcBef>
                <a:spcPts val="0"/>
              </a:spcBef>
              <a:buNone/>
            </a:pPr>
            <a:r>
              <a:rPr lang="en" sz="4000"/>
              <a:t>1</a:t>
            </a:r>
            <a:r>
              <a:rPr lang="en"/>
              <a:t>  Why We Should Become More Technical</a:t>
            </a:r>
          </a:p>
          <a:p>
            <a:pPr lvl="0" rtl="0">
              <a:spcBef>
                <a:spcPts val="0"/>
              </a:spcBef>
              <a:buNone/>
            </a:pPr>
            <a:r>
              <a:rPr lang="en" sz="4000"/>
              <a:t>2</a:t>
            </a:r>
            <a:r>
              <a:rPr lang="en"/>
              <a:t>  Encouraging Technical Exploration</a:t>
            </a:r>
          </a:p>
          <a:p>
            <a:pPr lvl="0" rtl="0">
              <a:spcBef>
                <a:spcPts val="0"/>
              </a:spcBef>
              <a:buNone/>
            </a:pPr>
            <a:r>
              <a:rPr lang="en" sz="4000"/>
              <a:t>3</a:t>
            </a:r>
            <a:r>
              <a:rPr lang="en"/>
              <a:t>  Steps to Get Started</a:t>
            </a:r>
          </a:p>
        </p:txBody>
      </p:sp>
      <p:sp>
        <p:nvSpPr>
          <p:cNvPr id="195" name="Shape 195"/>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Move Beyond the UI</a:t>
            </a:r>
          </a:p>
        </p:txBody>
      </p:sp>
      <p:sp>
        <p:nvSpPr>
          <p:cNvPr id="201" name="Shape 201"/>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2400" b="1" dirty="0"/>
              <a:t>Handout at </a:t>
            </a:r>
            <a:r>
              <a:rPr lang="en" sz="2400" b="1" u="sng" dirty="0">
                <a:solidFill>
                  <a:schemeClr val="hlink"/>
                </a:solidFill>
                <a:hlinkClick r:id="rId3"/>
              </a:rPr>
              <a:t>http://tinyurl.com/Erica-CAST2015</a:t>
            </a:r>
            <a:r>
              <a:rPr lang="en" sz="2400" b="1" dirty="0">
                <a:hlinkClick r:id="rId3"/>
              </a:rPr>
              <a:t> </a:t>
            </a:r>
            <a:endParaRPr lang="en" sz="2400" b="1" dirty="0"/>
          </a:p>
        </p:txBody>
      </p:sp>
      <p:sp>
        <p:nvSpPr>
          <p:cNvPr id="207" name="Shape 207"/>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03425" y="1297500"/>
            <a:ext cx="7730999" cy="2396099"/>
          </a:xfrm>
          <a:prstGeom prst="rect">
            <a:avLst/>
          </a:prstGeom>
        </p:spPr>
        <p:txBody>
          <a:bodyPr lIns="91425" tIns="91425" rIns="91425" bIns="91425" anchor="t" anchorCtr="0">
            <a:noAutofit/>
          </a:bodyPr>
          <a:lstStyle/>
          <a:p>
            <a:pPr rtl="0">
              <a:spcBef>
                <a:spcPts val="0"/>
              </a:spcBef>
              <a:buNone/>
            </a:pPr>
            <a:r>
              <a:rPr lang="en" sz="4000"/>
              <a:t>1</a:t>
            </a:r>
            <a:r>
              <a:rPr lang="en"/>
              <a:t>  Why We Should Become More Technical</a:t>
            </a:r>
          </a:p>
          <a:p>
            <a:pPr rtl="0">
              <a:spcBef>
                <a:spcPts val="0"/>
              </a:spcBef>
              <a:buNone/>
            </a:pPr>
            <a:r>
              <a:rPr lang="en" sz="4000"/>
              <a:t>2</a:t>
            </a:r>
            <a:r>
              <a:rPr lang="en"/>
              <a:t>  Encouraging Technical Exploration</a:t>
            </a:r>
          </a:p>
          <a:p>
            <a:pPr>
              <a:spcBef>
                <a:spcPts val="0"/>
              </a:spcBef>
              <a:buNone/>
            </a:pPr>
            <a:r>
              <a:rPr lang="en" sz="4000"/>
              <a:t>3</a:t>
            </a:r>
            <a:r>
              <a:rPr lang="en"/>
              <a:t>  Steps to Get Started</a:t>
            </a:r>
          </a:p>
        </p:txBody>
      </p:sp>
      <p:sp>
        <p:nvSpPr>
          <p:cNvPr id="44" name="Shape 44"/>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Why become more technical?</a:t>
            </a:r>
          </a:p>
        </p:txBody>
      </p:sp>
      <p:sp>
        <p:nvSpPr>
          <p:cNvPr id="50" name="Shape 50"/>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57200" y="1588800"/>
            <a:ext cx="8229600" cy="1965900"/>
          </a:xfrm>
          <a:prstGeom prst="rect">
            <a:avLst/>
          </a:prstGeom>
        </p:spPr>
        <p:txBody>
          <a:bodyPr lIns="91425" tIns="91425" rIns="91425" bIns="91425" anchor="t" anchorCtr="0">
            <a:noAutofit/>
          </a:bodyPr>
          <a:lstStyle/>
          <a:p>
            <a:pPr algn="ctr" rtl="0">
              <a:spcBef>
                <a:spcPts val="0"/>
              </a:spcBef>
              <a:buNone/>
            </a:pPr>
            <a:r>
              <a:rPr lang="en" sz="3300" b="1"/>
              <a:t>A technical tester challenges software by going beyond the UI in a way </a:t>
            </a:r>
          </a:p>
          <a:p>
            <a:pPr algn="ctr" rtl="0">
              <a:spcBef>
                <a:spcPts val="0"/>
              </a:spcBef>
              <a:buNone/>
            </a:pPr>
            <a:r>
              <a:rPr lang="en" sz="3300" b="1"/>
              <a:t>the typical user would not.</a:t>
            </a:r>
          </a:p>
          <a:p>
            <a:pPr lvl="0" algn="r" rtl="0">
              <a:spcBef>
                <a:spcPts val="0"/>
              </a:spcBef>
              <a:buClr>
                <a:schemeClr val="dk1"/>
              </a:buClr>
              <a:buFont typeface="Arial"/>
              <a:buNone/>
            </a:pPr>
            <a:endParaRPr sz="1400" i="1"/>
          </a:p>
          <a:p>
            <a:pPr lvl="0" algn="r" rtl="0">
              <a:spcBef>
                <a:spcPts val="0"/>
              </a:spcBef>
              <a:buClr>
                <a:schemeClr val="dk1"/>
              </a:buClr>
              <a:buSzPct val="78571"/>
              <a:buFont typeface="Arial"/>
              <a:buNone/>
            </a:pPr>
            <a:r>
              <a:rPr lang="en" sz="1400" i="1"/>
              <a:t>Erica Walker, 2015 </a:t>
            </a:r>
          </a:p>
        </p:txBody>
      </p:sp>
      <p:sp>
        <p:nvSpPr>
          <p:cNvPr id="56" name="Shape 56"/>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title="Apartment Flooding">
            <a:hlinkClick r:id="rId3" tooltip="Apartment Flooding"/>
          </p:cNvPr>
          <p:cNvSpPr/>
          <p:nvPr/>
        </p:nvSpPr>
        <p:spPr>
          <a:xfrm>
            <a:off x="1143000" y="0"/>
            <a:ext cx="6858000" cy="5143500"/>
          </a:xfrm>
          <a:prstGeom prst="rect">
            <a:avLst/>
          </a:prstGeom>
          <a:blipFill>
            <a:blip r:embed="rId4">
              <a:alphaModFix/>
            </a:blip>
            <a:stretch>
              <a:fillRect/>
            </a:stretch>
          </a:blipFill>
          <a:ln>
            <a:noFill/>
          </a:ln>
        </p:spPr>
      </p:sp>
      <p:sp>
        <p:nvSpPr>
          <p:cNvPr id="62" name="Shape 62"/>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dirty="0"/>
              <a:t>Encourage Technical Exploration</a:t>
            </a:r>
          </a:p>
        </p:txBody>
      </p:sp>
      <p:sp>
        <p:nvSpPr>
          <p:cNvPr id="68" name="Shape 68"/>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How (and when) to Ask for Help</a:t>
            </a:r>
          </a:p>
        </p:txBody>
      </p:sp>
      <p:sp>
        <p:nvSpPr>
          <p:cNvPr id="74" name="Shape 74"/>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457200" y="1629500"/>
            <a:ext cx="8229600" cy="1965900"/>
          </a:xfrm>
          <a:prstGeom prst="rect">
            <a:avLst/>
          </a:prstGeom>
        </p:spPr>
        <p:txBody>
          <a:bodyPr lIns="91425" tIns="91425" rIns="91425" bIns="91425" anchor="t" anchorCtr="0">
            <a:noAutofit/>
          </a:bodyPr>
          <a:lstStyle/>
          <a:p>
            <a:pPr lvl="0" algn="ctr" rtl="0">
              <a:spcBef>
                <a:spcPts val="0"/>
              </a:spcBef>
              <a:buNone/>
            </a:pPr>
            <a:r>
              <a:rPr lang="en" sz="3600" b="1"/>
              <a:t>Be vulnerable, not expensive.</a:t>
            </a:r>
          </a:p>
        </p:txBody>
      </p:sp>
      <p:sp>
        <p:nvSpPr>
          <p:cNvPr id="80" name="Shape 80"/>
          <p:cNvSpPr txBox="1">
            <a:spLocks noGrp="1"/>
          </p:cNvSpPr>
          <p:nvPr>
            <p:ph type="sldNum" idx="12"/>
          </p:nvPr>
        </p:nvSpPr>
        <p:spPr>
          <a:xfrm>
            <a:off x="6772503" y="4749900"/>
            <a:ext cx="2371499" cy="393600"/>
          </a:xfrm>
          <a:prstGeom prst="rect">
            <a:avLst/>
          </a:prstGeom>
        </p:spPr>
        <p:txBody>
          <a:bodyPr lIns="91425" tIns="91425" rIns="91425" bIns="91425" anchor="ctr" anchorCtr="0">
            <a:noAutofit/>
          </a:bodyPr>
          <a:lstStyle/>
          <a:p>
            <a:pPr lvl="0" rtl="0">
              <a:spcBef>
                <a:spcPts val="0"/>
              </a:spcBef>
              <a:buNone/>
            </a:pPr>
            <a:r>
              <a:rPr lang="en" sz="1000"/>
              <a:t>© Erica Walker, 2015</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On-screen Show (16:9)</PresentationFormat>
  <Paragraphs>139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simple-dark</vt:lpstr>
      <vt:lpstr>Beyond the UI Becoming a More Technical Tester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2015-08-08T01:39:07Z</dcterms:modified>
</cp:coreProperties>
</file>