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notesMasterIdLst>
    <p:notesMasterId r:id="rId22"/>
  </p:notesMasterIdLst>
  <p:handoutMasterIdLst>
    <p:handoutMasterId r:id="rId23"/>
  </p:handoutMasterIdLst>
  <p:sldIdLst>
    <p:sldId id="267" r:id="rId2"/>
    <p:sldId id="390" r:id="rId3"/>
    <p:sldId id="391" r:id="rId4"/>
    <p:sldId id="392" r:id="rId5"/>
    <p:sldId id="393" r:id="rId6"/>
    <p:sldId id="394" r:id="rId7"/>
    <p:sldId id="274" r:id="rId8"/>
    <p:sldId id="395" r:id="rId9"/>
    <p:sldId id="406" r:id="rId10"/>
    <p:sldId id="397" r:id="rId11"/>
    <p:sldId id="396" r:id="rId12"/>
    <p:sldId id="398" r:id="rId13"/>
    <p:sldId id="399" r:id="rId14"/>
    <p:sldId id="400" r:id="rId15"/>
    <p:sldId id="401" r:id="rId16"/>
    <p:sldId id="402" r:id="rId17"/>
    <p:sldId id="403" r:id="rId18"/>
    <p:sldId id="404" r:id="rId19"/>
    <p:sldId id="407" r:id="rId20"/>
    <p:sldId id="405" r:id="rId21"/>
  </p:sldIdLst>
  <p:sldSz cx="1218882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Presentation Template" id="{CF60FCE6-C997-744A-B01D-C00D3BEBC38A}">
          <p14:sldIdLst>
            <p14:sldId id="267"/>
            <p14:sldId id="390"/>
            <p14:sldId id="391"/>
            <p14:sldId id="392"/>
            <p14:sldId id="393"/>
            <p14:sldId id="394"/>
            <p14:sldId id="274"/>
            <p14:sldId id="395"/>
            <p14:sldId id="406"/>
            <p14:sldId id="397"/>
            <p14:sldId id="396"/>
            <p14:sldId id="398"/>
            <p14:sldId id="399"/>
            <p14:sldId id="400"/>
            <p14:sldId id="401"/>
            <p14:sldId id="402"/>
            <p14:sldId id="403"/>
            <p14:sldId id="404"/>
            <p14:sldId id="407"/>
            <p14:sldId id="405"/>
          </p14:sldIdLst>
        </p14:section>
        <p14:section name="Chart &amp; Data Examples" id="{12B86BEA-76A1-1041-8F71-92D6E9EB0AEA}">
          <p14:sldIdLst/>
        </p14:section>
        <p14:section name="Graphic Assets" id="{BBCD6A88-9945-5C4B-BFEE-A141424F5695}">
          <p14:sldIdLst/>
        </p14:section>
        <p14:section name="Setting Up the Template" id="{8F7EE84B-23FE-8047-8586-9C35E263050B}">
          <p14:sldIdLst/>
        </p14:section>
        <p14:section name="Advanced Features" id="{D121C1B1-0C3A-6B48-9ACB-9BE16D7558CE}">
          <p14:sldIdLst/>
        </p14:section>
        <p14:section name="Salesforce Sans Font" id="{3F937D10-DE5A-F049-BF56-C59F6DA58D32}">
          <p14:sldIdLst/>
        </p14:section>
      </p14:sectionLst>
    </p:ext>
    <p:ext uri="{EFAFB233-063F-42B5-8137-9DF3F51BA10A}">
      <p15:sldGuideLst xmlns="" xmlns:p15="http://schemas.microsoft.com/office/powerpoint/2012/main">
        <p15:guide id="1" orient="horz" pos="147">
          <p15:clr>
            <a:srgbClr val="A4A3A4"/>
          </p15:clr>
        </p15:guide>
        <p15:guide id="2" orient="horz" pos="3897">
          <p15:clr>
            <a:srgbClr val="A4A3A4"/>
          </p15:clr>
        </p15:guide>
        <p15:guide id="3" orient="horz" pos="546" userDrawn="1">
          <p15:clr>
            <a:srgbClr val="A4A3A4"/>
          </p15:clr>
        </p15:guide>
        <p15:guide id="4" orient="horz" pos="738" userDrawn="1">
          <p15:clr>
            <a:srgbClr val="A4A3A4"/>
          </p15:clr>
        </p15:guide>
        <p15:guide id="5" orient="horz" pos="4319">
          <p15:clr>
            <a:srgbClr val="A4A3A4"/>
          </p15:clr>
        </p15:guide>
        <p15:guide id="6" orient="horz" pos="1272">
          <p15:clr>
            <a:srgbClr val="A4A3A4"/>
          </p15:clr>
        </p15:guide>
        <p15:guide id="9" pos="212">
          <p15:clr>
            <a:srgbClr val="A4A3A4"/>
          </p15:clr>
        </p15:guide>
        <p15:guide id="10" pos="7468" userDrawn="1">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25C"/>
    <a:srgbClr val="003C4D"/>
    <a:srgbClr val="4E748B"/>
    <a:srgbClr val="7C98AD"/>
    <a:srgbClr val="D0D9DE"/>
    <a:srgbClr val="EFEFEF"/>
    <a:srgbClr val="0047CE"/>
    <a:srgbClr val="001871"/>
    <a:srgbClr val="64CCC9"/>
    <a:srgbClr val="00B2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3" autoAdjust="0"/>
    <p:restoredTop sz="99754" autoAdjust="0"/>
  </p:normalViewPr>
  <p:slideViewPr>
    <p:cSldViewPr snapToGrid="0">
      <p:cViewPr>
        <p:scale>
          <a:sx n="95" d="100"/>
          <a:sy n="95" d="100"/>
        </p:scale>
        <p:origin x="-992" y="-1568"/>
      </p:cViewPr>
      <p:guideLst>
        <p:guide orient="horz" pos="3832"/>
        <p:guide orient="horz" pos="386"/>
        <p:guide orient="horz" pos="1024"/>
        <p:guide pos="220"/>
        <p:guide pos="7468"/>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26848"/>
    </p:cViewPr>
  </p:sorterViewPr>
  <p:notesViewPr>
    <p:cSldViewPr snapToGrid="0">
      <p:cViewPr>
        <p:scale>
          <a:sx n="150" d="100"/>
          <a:sy n="150" d="100"/>
        </p:scale>
        <p:origin x="-2344" y="128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362832" cy="464820"/>
          </a:xfrm>
          <a:prstGeom prst="rect">
            <a:avLst/>
          </a:prstGeom>
        </p:spPr>
        <p:txBody>
          <a:bodyPr vert="horz" lIns="93177" tIns="46589" rIns="93177" bIns="46589" rtlCol="0"/>
          <a:lstStyle>
            <a:lvl1pPr algn="l">
              <a:defRPr sz="1200"/>
            </a:lvl1pPr>
          </a:lstStyle>
          <a:p>
            <a:r>
              <a:rPr lang="en-US" dirty="0" smtClean="0">
                <a:solidFill>
                  <a:schemeClr val="accent1"/>
                </a:solidFill>
                <a:latin typeface="Salesforce Sans"/>
              </a:rPr>
              <a:t>Presentation Title</a:t>
            </a:r>
            <a:endParaRPr lang="en-US" dirty="0">
              <a:solidFill>
                <a:schemeClr val="accent1"/>
              </a:solidFill>
              <a:latin typeface="Salesforce Sans"/>
            </a:endParaRPr>
          </a:p>
        </p:txBody>
      </p:sp>
      <p:sp>
        <p:nvSpPr>
          <p:cNvPr id="3" name="Date Placeholder 2"/>
          <p:cNvSpPr>
            <a:spLocks noGrp="1"/>
          </p:cNvSpPr>
          <p:nvPr>
            <p:ph type="dt" sz="quarter" idx="1"/>
          </p:nvPr>
        </p:nvSpPr>
        <p:spPr>
          <a:xfrm>
            <a:off x="5494638" y="0"/>
            <a:ext cx="1514140" cy="464820"/>
          </a:xfrm>
          <a:prstGeom prst="rect">
            <a:avLst/>
          </a:prstGeom>
        </p:spPr>
        <p:txBody>
          <a:bodyPr vert="horz" lIns="93177" tIns="46589" rIns="93177" bIns="46589" rtlCol="0"/>
          <a:lstStyle>
            <a:lvl1pPr algn="r">
              <a:defRPr sz="1200"/>
            </a:lvl1pPr>
          </a:lstStyle>
          <a:p>
            <a:pPr algn="l"/>
            <a:r>
              <a:rPr lang="en-US" sz="1100" dirty="0" smtClean="0">
                <a:solidFill>
                  <a:schemeClr val="tx1">
                    <a:lumMod val="75000"/>
                    <a:lumOff val="25000"/>
                  </a:schemeClr>
                </a:solidFill>
                <a:latin typeface="Salesforce Sans"/>
              </a:rPr>
              <a:t>Date</a:t>
            </a:r>
            <a:endParaRPr lang="en-US" sz="1100" dirty="0">
              <a:solidFill>
                <a:schemeClr val="tx1">
                  <a:lumMod val="75000"/>
                  <a:lumOff val="25000"/>
                </a:schemeClr>
              </a:solidFill>
              <a:latin typeface="Salesforce Sans"/>
            </a:endParaRPr>
          </a:p>
        </p:txBody>
      </p:sp>
      <p:sp>
        <p:nvSpPr>
          <p:cNvPr id="4" name="Footer Placeholder 3"/>
          <p:cNvSpPr>
            <a:spLocks noGrp="1"/>
          </p:cNvSpPr>
          <p:nvPr>
            <p:ph type="ftr" sz="quarter" idx="2"/>
          </p:nvPr>
        </p:nvSpPr>
        <p:spPr>
          <a:xfrm>
            <a:off x="0" y="8996337"/>
            <a:ext cx="3037840" cy="215444"/>
          </a:xfrm>
          <a:prstGeom prst="rect">
            <a:avLst/>
          </a:prstGeom>
          <a:noFill/>
        </p:spPr>
        <p:txBody>
          <a:bodyPr wrap="square" rtlCol="0">
            <a:spAutoFit/>
          </a:bodyPr>
          <a:lstStyle/>
          <a:p>
            <a:r>
              <a:rPr lang="en-US" sz="800" dirty="0">
                <a:solidFill>
                  <a:schemeClr val="tx1">
                    <a:lumMod val="75000"/>
                    <a:lumOff val="25000"/>
                  </a:schemeClr>
                </a:solidFill>
                <a:latin typeface="Salesforce Sans"/>
              </a:rPr>
              <a:t>Copyright Salesforce </a:t>
            </a:r>
            <a:r>
              <a:rPr lang="en-US" sz="800" dirty="0" smtClean="0">
                <a:solidFill>
                  <a:schemeClr val="tx1">
                    <a:lumMod val="75000"/>
                    <a:lumOff val="25000"/>
                  </a:schemeClr>
                </a:solidFill>
                <a:latin typeface="Salesforce Sans"/>
              </a:rPr>
              <a:t>2015. </a:t>
            </a:r>
            <a:r>
              <a:rPr lang="en-US" sz="800" dirty="0">
                <a:solidFill>
                  <a:schemeClr val="tx1">
                    <a:lumMod val="75000"/>
                    <a:lumOff val="25000"/>
                  </a:schemeClr>
                </a:solidFill>
                <a:latin typeface="Salesforce Sans"/>
              </a:rPr>
              <a:t>Legal Terms and more here.</a:t>
            </a:r>
          </a:p>
        </p:txBody>
      </p:sp>
      <p:sp>
        <p:nvSpPr>
          <p:cNvPr id="6" name="Rectangle 5"/>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grpSp>
        <p:nvGrpSpPr>
          <p:cNvPr id="8" name="Group 18"/>
          <p:cNvGrpSpPr>
            <a:grpSpLocks noChangeAspect="1"/>
          </p:cNvGrpSpPr>
          <p:nvPr/>
        </p:nvGrpSpPr>
        <p:grpSpPr bwMode="auto">
          <a:xfrm>
            <a:off x="6249040" y="8675676"/>
            <a:ext cx="611829" cy="428383"/>
            <a:chOff x="267" y="-340"/>
            <a:chExt cx="7144" cy="5002"/>
          </a:xfrm>
        </p:grpSpPr>
        <p:sp>
          <p:nvSpPr>
            <p:cNvPr id="9"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0"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1"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2"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20" name="Straight Connector 19"/>
          <p:cNvCxnSpPr/>
          <p:nvPr/>
        </p:nvCxnSpPr>
        <p:spPr>
          <a:xfrm>
            <a:off x="5420497" y="0"/>
            <a:ext cx="0" cy="47779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357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5049795" cy="464820"/>
          </a:xfrm>
          <a:prstGeom prst="rect">
            <a:avLst/>
          </a:prstGeom>
        </p:spPr>
        <p:txBody>
          <a:bodyPr vert="horz" lIns="93177" tIns="46589" rIns="93177" bIns="46589" rtlCol="0"/>
          <a:lstStyle>
            <a:lvl1pPr algn="l">
              <a:defRPr sz="800">
                <a:solidFill>
                  <a:schemeClr val="accent1"/>
                </a:solidFill>
                <a:latin typeface="Salesforce Sans"/>
              </a:defRPr>
            </a:lvl1pPr>
          </a:lstStyle>
          <a:p>
            <a:r>
              <a:rPr lang="en-US" dirty="0" smtClean="0"/>
              <a:t>Presentation Title</a:t>
            </a:r>
            <a:endParaRPr lang="en-US" dirty="0"/>
          </a:p>
        </p:txBody>
      </p:sp>
      <p:sp>
        <p:nvSpPr>
          <p:cNvPr id="3" name="Date Placeholder 2"/>
          <p:cNvSpPr>
            <a:spLocks noGrp="1"/>
          </p:cNvSpPr>
          <p:nvPr>
            <p:ph type="dt" idx="1"/>
          </p:nvPr>
        </p:nvSpPr>
        <p:spPr>
          <a:xfrm>
            <a:off x="5766485" y="0"/>
            <a:ext cx="1243915" cy="464820"/>
          </a:xfrm>
          <a:prstGeom prst="rect">
            <a:avLst/>
          </a:prstGeom>
        </p:spPr>
        <p:txBody>
          <a:bodyPr vert="horz" lIns="93177" tIns="46589" rIns="93177" bIns="46589" rtlCol="0"/>
          <a:lstStyle>
            <a:lvl1pPr algn="l">
              <a:defRPr sz="800">
                <a:solidFill>
                  <a:schemeClr val="tx1">
                    <a:lumMod val="50000"/>
                    <a:lumOff val="50000"/>
                  </a:schemeClr>
                </a:solidFill>
                <a:latin typeface="Salesforce Sans"/>
              </a:defRPr>
            </a:lvl1pPr>
          </a:lstStyle>
          <a:p>
            <a:r>
              <a:rPr lang="en-US" dirty="0" smtClean="0"/>
              <a:t>Date</a:t>
            </a:r>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6350">
            <a:solidFill>
              <a:schemeClr val="accent2"/>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407987" y="4415790"/>
            <a:ext cx="6194425" cy="4183380"/>
          </a:xfrm>
          <a:prstGeom prst="rect">
            <a:avLst/>
          </a:prstGeom>
        </p:spPr>
        <p:txBody>
          <a:bodyPr vert="horz" lIns="93177" tIns="46589" rIns="93177" bIns="46589" rtlCol="0"/>
          <a:lstStyle/>
          <a:p>
            <a:pPr lvl="0"/>
            <a:r>
              <a:rPr lang="en-US" dirty="0" smtClean="0"/>
              <a:t>Click to edit Master text styles</a:t>
            </a:r>
          </a:p>
        </p:txBody>
      </p:sp>
      <p:sp>
        <p:nvSpPr>
          <p:cNvPr id="8" name="Rectangle 7"/>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sp>
        <p:nvSpPr>
          <p:cNvPr id="11" name="Footer Placeholder 10"/>
          <p:cNvSpPr>
            <a:spLocks noGrp="1"/>
          </p:cNvSpPr>
          <p:nvPr>
            <p:ph type="ftr" sz="quarter" idx="4"/>
          </p:nvPr>
        </p:nvSpPr>
        <p:spPr>
          <a:xfrm>
            <a:off x="0" y="8996337"/>
            <a:ext cx="3038475" cy="215444"/>
          </a:xfrm>
          <a:prstGeom prst="rect">
            <a:avLst/>
          </a:prstGeom>
          <a:noFill/>
        </p:spPr>
        <p:txBody>
          <a:bodyPr wrap="square" rtlCol="0">
            <a:spAutoFit/>
          </a:bodyPr>
          <a:lstStyle>
            <a:lvl1pPr>
              <a:defRPr lang="en-US" sz="800" dirty="0">
                <a:solidFill>
                  <a:schemeClr val="tx1">
                    <a:lumMod val="75000"/>
                    <a:lumOff val="25000"/>
                  </a:schemeClr>
                </a:solidFill>
                <a:latin typeface="Salesforce Sans"/>
              </a:defRPr>
            </a:lvl1pPr>
          </a:lstStyle>
          <a:p>
            <a:r>
              <a:rPr lang="en-US" dirty="0" smtClean="0"/>
              <a:t>Copyright Salesforce 2015. Legal Terms and more here.</a:t>
            </a:r>
          </a:p>
        </p:txBody>
      </p:sp>
      <p:grpSp>
        <p:nvGrpSpPr>
          <p:cNvPr id="10" name="Group 18"/>
          <p:cNvGrpSpPr>
            <a:grpSpLocks noChangeAspect="1"/>
          </p:cNvGrpSpPr>
          <p:nvPr/>
        </p:nvGrpSpPr>
        <p:grpSpPr bwMode="auto">
          <a:xfrm>
            <a:off x="6393468" y="8874285"/>
            <a:ext cx="417887" cy="292591"/>
            <a:chOff x="267" y="-340"/>
            <a:chExt cx="7144" cy="5002"/>
          </a:xfrm>
        </p:grpSpPr>
        <p:sp>
          <p:nvSpPr>
            <p:cNvPr id="1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0"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1"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2"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7" name="Straight Connector 6"/>
          <p:cNvCxnSpPr/>
          <p:nvPr/>
        </p:nvCxnSpPr>
        <p:spPr>
          <a:xfrm>
            <a:off x="5832389" y="0"/>
            <a:ext cx="0" cy="46955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0460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buFont typeface="Arial" panose="020B0604020202020204" pitchFamily="34" charset="0"/>
      <a:buNone/>
      <a:defRPr sz="1000" kern="1200">
        <a:solidFill>
          <a:schemeClr val="tx1"/>
        </a:solidFill>
        <a:latin typeface="Salesforce Sans"/>
        <a:ea typeface="+mn-ea"/>
        <a:cs typeface="+mn-cs"/>
      </a:defRPr>
    </a:lvl1pPr>
    <a:lvl2pPr marL="4572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7261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understanding only happens if you can listen without judging. Make sure that you first understand what someone is telling you. Then and only then should you decide if the feedback is wrong. We need to remember the author Stephen Covey’s warning that “most people do not listen with the intent to understand; they listen with the intent to reply.” It’s really hard to listen (and understand) if we’re mentally busy crafting a rebuttal. </a:t>
            </a:r>
          </a:p>
        </p:txBody>
      </p:sp>
    </p:spTree>
    <p:extLst>
      <p:ext uri="{BB962C8B-B14F-4D97-AF65-F5344CB8AC3E}">
        <p14:creationId xmlns:p14="http://schemas.microsoft.com/office/powerpoint/2010/main" val="4014154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believe you have really listened and you really understand the feedback you just received from someone. Yet, you think their feedback is totally wrong. Instead of stating your disagreement and ending the conversation, dive deeper. Ask for more context behind the feedback. Seek more details and ask for explicit examples. Get their data and their interpretation. Jointly figure out why we see this differently.</a:t>
            </a:r>
          </a:p>
          <a:p>
            <a:endParaRPr lang="en-US" dirty="0" smtClean="0"/>
          </a:p>
          <a:p>
            <a:r>
              <a:rPr lang="en-US" dirty="0" smtClean="0"/>
              <a:t>When </a:t>
            </a:r>
            <a:r>
              <a:rPr lang="en-US" dirty="0"/>
              <a:t>receiving coaching advice, ask clarifying questions. What do they mean and what would I do to implement it? Is this about helping me grow and improve, or is this the giver’s way of raising an important relationship issue that has been upsetting them?</a:t>
            </a:r>
          </a:p>
          <a:p>
            <a:endParaRPr lang="en-US" dirty="0" smtClean="0"/>
          </a:p>
          <a:p>
            <a:r>
              <a:rPr lang="en-US" dirty="0" smtClean="0"/>
              <a:t>When receiving evaluation feedback, clarify the consequences and expectations</a:t>
            </a:r>
            <a:r>
              <a:rPr lang="en-US" dirty="0"/>
              <a:t>. Seek forward-looking </a:t>
            </a:r>
            <a:r>
              <a:rPr lang="en-US" dirty="0" smtClean="0"/>
              <a:t>information:</a:t>
            </a:r>
            <a:endParaRPr lang="en-US" dirty="0"/>
          </a:p>
          <a:p>
            <a:r>
              <a:rPr lang="en-US" dirty="0"/>
              <a:t>	What does this mean for me?</a:t>
            </a:r>
          </a:p>
          <a:p>
            <a:r>
              <a:rPr lang="en-US" dirty="0"/>
              <a:t>	What will happen next, what is expected of me?</a:t>
            </a:r>
          </a:p>
          <a:p>
            <a:r>
              <a:rPr lang="en-US" dirty="0"/>
              <a:t>	Given where I stand, what should I do now? </a:t>
            </a:r>
          </a:p>
        </p:txBody>
      </p:sp>
    </p:spTree>
    <p:extLst>
      <p:ext uri="{BB962C8B-B14F-4D97-AF65-F5344CB8AC3E}">
        <p14:creationId xmlns:p14="http://schemas.microsoft.com/office/powerpoint/2010/main" val="3713385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seeking feedback, just state your question. Clearly define the problem, along with any constraints or issues that need to be considered. Give the feedback giver a chance to give you information you didn’t know. Maybe you will get a new perspective or decision that you hadn’t considered. Fight your confirmation bias and any urge you have to get them to agree with what you already think. Give them the chance to tell you what they think. </a:t>
            </a:r>
          </a:p>
        </p:txBody>
      </p:sp>
    </p:spTree>
    <p:extLst>
      <p:ext uri="{BB962C8B-B14F-4D97-AF65-F5344CB8AC3E}">
        <p14:creationId xmlns:p14="http://schemas.microsoft.com/office/powerpoint/2010/main" val="2340920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think you aren’t getting valuable feedback from your manager or peers? When was the last time you gave anyone feedback? Have you ever asked anyone for feedback</a:t>
            </a:r>
            <a:r>
              <a:rPr lang="en-US" dirty="0" smtClean="0"/>
              <a:t>?</a:t>
            </a:r>
          </a:p>
          <a:p>
            <a:endParaRPr lang="en-US" dirty="0"/>
          </a:p>
          <a:p>
            <a:r>
              <a:rPr lang="en-US" dirty="0" smtClean="0"/>
              <a:t>If </a:t>
            </a:r>
            <a:r>
              <a:rPr lang="en-US" dirty="0"/>
              <a:t>you’re a manager, I hope you’re already giving your team regular feedback. You can also lead by example when it comes to asking for feedback. </a:t>
            </a:r>
          </a:p>
        </p:txBody>
      </p:sp>
    </p:spTree>
    <p:extLst>
      <p:ext uri="{BB962C8B-B14F-4D97-AF65-F5344CB8AC3E}">
        <p14:creationId xmlns:p14="http://schemas.microsoft.com/office/powerpoint/2010/main" val="392461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the types of feedback you give separate. While you can’t control how the receiver of your feedback will take it, you can be certain that they won’t truly process multiple types of feedback given together. If you have multiple types of feedback that you want to give, devote a separate conversation for each type of feedback. </a:t>
            </a:r>
          </a:p>
        </p:txBody>
      </p:sp>
    </p:spTree>
    <p:extLst>
      <p:ext uri="{BB962C8B-B14F-4D97-AF65-F5344CB8AC3E}">
        <p14:creationId xmlns:p14="http://schemas.microsoft.com/office/powerpoint/2010/main" val="2722647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the feedback that you give is timely. Think about how, and if, they can use what you are telling them now. You want your feedback to drive people forward. If your feedback is about something that happened months or weeks ago, it is likely to just be just baggage that you’re unloading on them. (Use my first draft talk as an example.) </a:t>
            </a:r>
          </a:p>
        </p:txBody>
      </p:sp>
    </p:spTree>
    <p:extLst>
      <p:ext uri="{BB962C8B-B14F-4D97-AF65-F5344CB8AC3E}">
        <p14:creationId xmlns:p14="http://schemas.microsoft.com/office/powerpoint/2010/main" val="1572053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4857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732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Pete </a:t>
            </a:r>
            <a:r>
              <a:rPr lang="en-US" dirty="0" err="1" smtClean="0"/>
              <a:t>Walen</a:t>
            </a:r>
            <a:r>
              <a:rPr lang="en-US" dirty="0" smtClean="0"/>
              <a:t> recommended </a:t>
            </a:r>
            <a:r>
              <a:rPr lang="en-US" b="1" i="1" dirty="0" smtClean="0"/>
              <a:t>What Did You Say? The Art of Giving and Receiving Feedback</a:t>
            </a:r>
            <a:r>
              <a:rPr lang="en-US" dirty="0" smtClean="0"/>
              <a:t> by Seashore, </a:t>
            </a:r>
            <a:r>
              <a:rPr lang="en-US" dirty="0" err="1" smtClean="0"/>
              <a:t>Weinburg</a:t>
            </a:r>
            <a:r>
              <a:rPr lang="en-US" dirty="0" smtClean="0"/>
              <a:t>, and Seashore. I didn’t have a chance to finish it before my talk, but think it worth including as a reference.</a:t>
            </a:r>
          </a:p>
          <a:p>
            <a:endParaRPr lang="en-US" dirty="0"/>
          </a:p>
        </p:txBody>
      </p:sp>
    </p:spTree>
    <p:extLst>
      <p:ext uri="{BB962C8B-B14F-4D97-AF65-F5344CB8AC3E}">
        <p14:creationId xmlns:p14="http://schemas.microsoft.com/office/powerpoint/2010/main" val="3177858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6173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tester or a manager of testers, facts and information should far outweigh truthiness. I believe that feedback can reduce truthiness – yours and that of others you work with.</a:t>
            </a:r>
          </a:p>
          <a:p>
            <a:r>
              <a:rPr lang="en-US" dirty="0"/>
              <a:t> </a:t>
            </a:r>
          </a:p>
          <a:p>
            <a:r>
              <a:rPr lang="en-US" dirty="0"/>
              <a:t>Feedback is an essential and powerful tool. It can help you determine what is real – for you and your team. This talk will be about my thoughts on seeking, receiving, and giving feedback. Before talking about feedback, let’s try to understand truthiness. </a:t>
            </a:r>
          </a:p>
        </p:txBody>
      </p:sp>
    </p:spTree>
    <p:extLst>
      <p:ext uri="{BB962C8B-B14F-4D97-AF65-F5344CB8AC3E}">
        <p14:creationId xmlns:p14="http://schemas.microsoft.com/office/powerpoint/2010/main" val="2578147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835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Truthiness is not the same as </a:t>
            </a:r>
            <a:r>
              <a:rPr lang="en-US" b="1" i="1" dirty="0"/>
              <a:t>confirmation bias</a:t>
            </a:r>
            <a:r>
              <a:rPr lang="en-US" dirty="0"/>
              <a:t> (looking for, and only using, facts and data that prove your point of view). Often, we make a decision and then after we have already decided, we do the "research" to find the information to support our decision. At least with confirmation bias, you are looking for facts (even if you don’t use all the facts). With truthiness, facts don’t matter, only your gut/intuition/passion does. </a:t>
            </a:r>
          </a:p>
        </p:txBody>
      </p:sp>
    </p:spTree>
    <p:extLst>
      <p:ext uri="{BB962C8B-B14F-4D97-AF65-F5344CB8AC3E}">
        <p14:creationId xmlns:p14="http://schemas.microsoft.com/office/powerpoint/2010/main" val="134337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2428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manager, you should have a vision for your team. Maybe part of your vision starts from your own truthiness (your personal passion and/or certainty). Just don’t let your vision for your team end there. You don’t want to risk your credibility, or that of your team, by relying only on what you wish to be true. Seek information to support the vision.</a:t>
            </a:r>
          </a:p>
          <a:p>
            <a:r>
              <a:rPr lang="en-US" dirty="0"/>
              <a:t> </a:t>
            </a:r>
          </a:p>
          <a:p>
            <a:r>
              <a:rPr lang="en-US" dirty="0"/>
              <a:t>As a manager, you are also likely to encounter truthiness from outside your team. It often is in the form of feedback. The feedback you receive may be truth or truthiness. I recommend you use feedback to determine the difference. Before discussing feedback in more detail, let me share what I consider to be a good truthiness heuristic. “If only one person is saying </a:t>
            </a:r>
            <a:r>
              <a:rPr lang="en-US" i="1" dirty="0"/>
              <a:t>it</a:t>
            </a:r>
            <a:r>
              <a:rPr lang="en-US" dirty="0"/>
              <a:t> is so, </a:t>
            </a:r>
            <a:r>
              <a:rPr lang="en-US" i="1" dirty="0"/>
              <a:t>it</a:t>
            </a:r>
            <a:r>
              <a:rPr lang="en-US" dirty="0"/>
              <a:t> probably isn’t so.”</a:t>
            </a:r>
          </a:p>
          <a:p>
            <a:endParaRPr lang="en-US" dirty="0"/>
          </a:p>
        </p:txBody>
      </p:sp>
    </p:spTree>
    <p:extLst>
      <p:ext uri="{BB962C8B-B14F-4D97-AF65-F5344CB8AC3E}">
        <p14:creationId xmlns:p14="http://schemas.microsoft.com/office/powerpoint/2010/main" val="746910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0226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Participants</a:t>
            </a:r>
          </a:p>
          <a:p>
            <a:r>
              <a:rPr lang="en-US" dirty="0" smtClean="0"/>
              <a:t>Types of feedback</a:t>
            </a:r>
          </a:p>
          <a:p>
            <a:r>
              <a:rPr lang="en-US" dirty="0" smtClean="0"/>
              <a:t>    Appreciation – Giving thanks recognition/ gratitude. Showing how they’re valued</a:t>
            </a:r>
          </a:p>
          <a:p>
            <a:r>
              <a:rPr lang="en-US" dirty="0" smtClean="0"/>
              <a:t>    Evaluation – Where you stand</a:t>
            </a:r>
          </a:p>
          <a:p>
            <a:r>
              <a:rPr lang="en-US" dirty="0" smtClean="0"/>
              <a:t>    </a:t>
            </a:r>
            <a:r>
              <a:rPr lang="en-US" dirty="0"/>
              <a:t>Coaching – </a:t>
            </a:r>
            <a:r>
              <a:rPr lang="en-US" dirty="0" smtClean="0"/>
              <a:t>How you can improve</a:t>
            </a:r>
            <a:endParaRPr lang="en-US" dirty="0" smtClean="0"/>
          </a:p>
          <a:p>
            <a:r>
              <a:rPr lang="en-US" dirty="0" smtClean="0"/>
              <a:t>Inputs to how feedback is received and given</a:t>
            </a:r>
          </a:p>
          <a:p>
            <a:r>
              <a:rPr lang="en-US" dirty="0" smtClean="0"/>
              <a:t>    You don’t always have all the background</a:t>
            </a:r>
          </a:p>
          <a:p>
            <a:r>
              <a:rPr lang="en-US" dirty="0" smtClean="0"/>
              <a:t>    You don’t always Give all the info you have</a:t>
            </a:r>
          </a:p>
          <a:p>
            <a:r>
              <a:rPr lang="en-US" dirty="0" smtClean="0"/>
              <a:t>I’ll use this to discuss my </a:t>
            </a:r>
            <a:r>
              <a:rPr lang="en-US" dirty="0"/>
              <a:t>current favorite heuristics that I use when seeking, receiving, or giving feedback </a:t>
            </a:r>
            <a:r>
              <a:rPr lang="en-US" dirty="0" smtClean="0"/>
              <a:t>.</a:t>
            </a:r>
            <a:endParaRPr lang="en-US" dirty="0"/>
          </a:p>
        </p:txBody>
      </p:sp>
    </p:spTree>
    <p:extLst>
      <p:ext uri="{BB962C8B-B14F-4D97-AF65-F5344CB8AC3E}">
        <p14:creationId xmlns:p14="http://schemas.microsoft.com/office/powerpoint/2010/main" val="122537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 full-time employees, 4 contractors</a:t>
            </a:r>
          </a:p>
          <a:p>
            <a:r>
              <a:rPr lang="en-US" dirty="0" smtClean="0"/>
              <a:t>7 locations</a:t>
            </a:r>
          </a:p>
          <a:p>
            <a:r>
              <a:rPr lang="en-US" dirty="0" smtClean="0"/>
              <a:t>3 time zones</a:t>
            </a:r>
          </a:p>
          <a:p>
            <a:endParaRPr lang="en-US" dirty="0" smtClean="0"/>
          </a:p>
          <a:p>
            <a:r>
              <a:rPr lang="en-US" dirty="0" smtClean="0"/>
              <a:t>Sydney, Australia</a:t>
            </a:r>
            <a:endParaRPr lang="en-US" dirty="0"/>
          </a:p>
          <a:p>
            <a:r>
              <a:rPr lang="en-US" dirty="0" smtClean="0"/>
              <a:t>M</a:t>
            </a:r>
            <a:r>
              <a:rPr lang="en-US" dirty="0" smtClean="0"/>
              <a:t>ontreal</a:t>
            </a:r>
          </a:p>
          <a:p>
            <a:r>
              <a:rPr lang="en-US" dirty="0" smtClean="0"/>
              <a:t>A</a:t>
            </a:r>
            <a:r>
              <a:rPr lang="en-US" dirty="0" smtClean="0"/>
              <a:t>tlanta</a:t>
            </a:r>
          </a:p>
          <a:p>
            <a:r>
              <a:rPr lang="en-US" dirty="0" smtClean="0"/>
              <a:t>B</a:t>
            </a:r>
            <a:r>
              <a:rPr lang="en-US" dirty="0" smtClean="0"/>
              <a:t>oston</a:t>
            </a:r>
          </a:p>
          <a:p>
            <a:r>
              <a:rPr lang="en-US" dirty="0" smtClean="0"/>
              <a:t>Grand </a:t>
            </a:r>
            <a:r>
              <a:rPr lang="en-US" dirty="0" smtClean="0"/>
              <a:t>R</a:t>
            </a:r>
            <a:r>
              <a:rPr lang="en-US" dirty="0" smtClean="0"/>
              <a:t>apids, Michigan</a:t>
            </a:r>
          </a:p>
          <a:p>
            <a:r>
              <a:rPr lang="en-US" dirty="0" smtClean="0"/>
              <a:t>Indianapolis</a:t>
            </a:r>
            <a:endParaRPr lang="en-US" dirty="0" smtClean="0"/>
          </a:p>
          <a:p>
            <a:r>
              <a:rPr lang="en-US" dirty="0" smtClean="0"/>
              <a:t>Madison</a:t>
            </a:r>
            <a:r>
              <a:rPr lang="en-US" dirty="0" smtClean="0"/>
              <a:t>, </a:t>
            </a:r>
            <a:r>
              <a:rPr lang="en-US" dirty="0" smtClean="0"/>
              <a:t>Wisconsin</a:t>
            </a:r>
          </a:p>
          <a:p>
            <a:endParaRPr lang="en-US" dirty="0" smtClean="0"/>
          </a:p>
          <a:p>
            <a:r>
              <a:rPr lang="en-US" b="1" u="sng" dirty="0" smtClean="0"/>
              <a:t>* Note:</a:t>
            </a:r>
          </a:p>
          <a:p>
            <a:r>
              <a:rPr lang="en-US" dirty="0" smtClean="0"/>
              <a:t>I want to thank Kirsten </a:t>
            </a:r>
            <a:r>
              <a:rPr lang="en-US" dirty="0" err="1" smtClean="0"/>
              <a:t>Haried</a:t>
            </a:r>
            <a:r>
              <a:rPr lang="en-US" dirty="0"/>
              <a:t> </a:t>
            </a:r>
            <a:r>
              <a:rPr lang="en-US" dirty="0" smtClean="0"/>
              <a:t>(@</a:t>
            </a:r>
            <a:r>
              <a:rPr lang="en-US" dirty="0" err="1" smtClean="0"/>
              <a:t>KirstenHaried</a:t>
            </a:r>
            <a:r>
              <a:rPr lang="en-US" dirty="0" smtClean="0"/>
              <a:t>) for her comment/challenge during the open season for my talk. Discussing it added value to the talk and was the reason I updated this slide.</a:t>
            </a:r>
            <a:endParaRPr lang="en-US" dirty="0"/>
          </a:p>
        </p:txBody>
      </p:sp>
    </p:spTree>
    <p:extLst>
      <p:ext uri="{BB962C8B-B14F-4D97-AF65-F5344CB8AC3E}">
        <p14:creationId xmlns:p14="http://schemas.microsoft.com/office/powerpoint/2010/main" val="563368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asked for feedback about something you haven’t really thought about, don’t be afraid to say that you need time to think about it. You’ll be doing yourself, and the person that asked you, a huge favor. Also, ask all the questions you need to make sure you understand what is specially being asked. You especially want to make sure that there is alignment between both of you regarding the type and purpose of the feedback. Fight any urges to give a quick answer off the top of your head. </a:t>
            </a:r>
          </a:p>
        </p:txBody>
      </p:sp>
    </p:spTree>
    <p:extLst>
      <p:ext uri="{BB962C8B-B14F-4D97-AF65-F5344CB8AC3E}">
        <p14:creationId xmlns:p14="http://schemas.microsoft.com/office/powerpoint/2010/main" val="850213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362" y="2088087"/>
            <a:ext cx="10908173" cy="2157270"/>
          </a:xfrm>
        </p:spPr>
        <p:txBody>
          <a:bodyPr lIns="0" tIns="0" rIns="0" bIns="0" anchor="b">
            <a:noAutofit/>
          </a:bodyPr>
          <a:lstStyle>
            <a:lvl1pPr algn="l">
              <a:defRPr sz="5400" spc="0">
                <a:solidFill>
                  <a:schemeClr val="accent1"/>
                </a:solidFill>
              </a:defRPr>
            </a:lvl1pPr>
          </a:lstStyle>
          <a:p>
            <a:r>
              <a:rPr lang="en-US" dirty="0" smtClean="0"/>
              <a:t>Click to edit Master title style</a:t>
            </a:r>
            <a:endParaRPr lang="en-US" dirty="0"/>
          </a:p>
        </p:txBody>
      </p:sp>
      <p:cxnSp>
        <p:nvCxnSpPr>
          <p:cNvPr id="15" name="Straight Connector 14"/>
          <p:cNvCxnSpPr/>
          <p:nvPr userDrawn="1"/>
        </p:nvCxnSpPr>
        <p:spPr>
          <a:xfrm>
            <a:off x="353648" y="4392429"/>
            <a:ext cx="11835177"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Content Placeholder 2"/>
          <p:cNvSpPr>
            <a:spLocks noGrp="1"/>
          </p:cNvSpPr>
          <p:nvPr>
            <p:ph idx="1" hasCustomPrompt="1"/>
          </p:nvPr>
        </p:nvSpPr>
        <p:spPr>
          <a:xfrm>
            <a:off x="338327" y="5528767"/>
            <a:ext cx="11515535" cy="500389"/>
          </a:xfrm>
        </p:spPr>
        <p:txBody>
          <a:bodyPr vert="horz" lIns="9144" tIns="0" rIns="0" bIns="0" rtlCol="0">
            <a:noAutofit/>
          </a:bodyPr>
          <a:lstStyle>
            <a:lvl1pPr marL="0" indent="0">
              <a:lnSpc>
                <a:spcPct val="100000"/>
              </a:lnSpc>
              <a:spcBef>
                <a:spcPts val="0"/>
              </a:spcBef>
              <a:spcAft>
                <a:spcPts val="0"/>
              </a:spcAft>
              <a:buFont typeface="Arial" panose="020B0604020202020204" pitchFamily="34" charset="0"/>
              <a:buChar char="​"/>
              <a:defRPr lang="en-US" sz="1600" spc="0" dirty="0" smtClean="0">
                <a:solidFill>
                  <a:schemeClr val="accent1"/>
                </a:solidFill>
              </a:defRPr>
            </a:lvl1pPr>
            <a:lvl2pPr marL="0" indent="0">
              <a:buFont typeface="Arial" panose="020B0604020202020204" pitchFamily="34" charset="0"/>
              <a:buChar char="​"/>
              <a:defRPr lang="en-US" dirty="0" smtClean="0">
                <a:solidFill>
                  <a:schemeClr val="accent2"/>
                </a:solidFill>
              </a:defRPr>
            </a:lvl2pPr>
            <a:lvl3pPr marL="0" indent="0">
              <a:buFont typeface="Arial" panose="020B0604020202020204" pitchFamily="34" charset="0"/>
              <a:buChar char="​"/>
              <a:defRPr lang="en-US" sz="2000" dirty="0" smtClean="0">
                <a:solidFill>
                  <a:schemeClr val="accent2"/>
                </a:solidFill>
              </a:defRPr>
            </a:lvl3pPr>
            <a:lvl4pPr marL="0" indent="0">
              <a:buFont typeface="Arial" panose="020B0604020202020204" pitchFamily="34" charset="0"/>
              <a:buChar char="​"/>
              <a:defRPr lang="en-US" sz="2000" dirty="0" smtClean="0">
                <a:solidFill>
                  <a:schemeClr val="accent2"/>
                </a:solidFill>
              </a:defRPr>
            </a:lvl4pPr>
            <a:lvl5pPr marL="0" indent="0">
              <a:buFont typeface="Arial" panose="020B0604020202020204" pitchFamily="34" charset="0"/>
              <a:buChar char="​"/>
              <a:defRPr lang="en-US" sz="2000" dirty="0">
                <a:solidFill>
                  <a:schemeClr val="accent2"/>
                </a:solidFill>
              </a:defRPr>
            </a:lvl5pPr>
          </a:lstStyle>
          <a:p>
            <a:pPr lvl="0"/>
            <a:r>
              <a:rPr lang="en-US" dirty="0" smtClean="0"/>
              <a:t>Name of presenter, title and email</a:t>
            </a:r>
          </a:p>
        </p:txBody>
      </p:sp>
      <p:sp>
        <p:nvSpPr>
          <p:cNvPr id="34" name="Content Placeholder 7"/>
          <p:cNvSpPr>
            <a:spLocks noGrp="1"/>
          </p:cNvSpPr>
          <p:nvPr>
            <p:ph sz="quarter" idx="10"/>
          </p:nvPr>
        </p:nvSpPr>
        <p:spPr>
          <a:xfrm>
            <a:off x="338327" y="4547601"/>
            <a:ext cx="7289872" cy="750471"/>
          </a:xfrm>
        </p:spPr>
        <p:txBody>
          <a:bodyPr/>
          <a:lstStyle>
            <a:lvl1pPr>
              <a:spcBef>
                <a:spcPts val="0"/>
              </a:spcBef>
              <a:spcAft>
                <a:spcPts val="0"/>
              </a:spcAft>
              <a:buNone/>
              <a:defRPr sz="2000" spc="0" baseline="0">
                <a:solidFill>
                  <a:schemeClr val="accent2"/>
                </a:solidFill>
              </a:defRPr>
            </a:lvl1pPr>
          </a:lstStyle>
          <a:p>
            <a:pPr lvl="0"/>
            <a:r>
              <a:rPr lang="en-US" dirty="0" smtClean="0"/>
              <a:t>Click to edit Master text styles</a:t>
            </a:r>
          </a:p>
        </p:txBody>
      </p:sp>
      <p:pic>
        <p:nvPicPr>
          <p:cNvPr id="36" name="Picture 35" descr="Corporate_Primary_1 Line Tag_201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63" y="872837"/>
            <a:ext cx="4793376" cy="1115568"/>
          </a:xfrm>
          <a:prstGeom prst="rect">
            <a:avLst/>
          </a:prstGeom>
        </p:spPr>
      </p:pic>
    </p:spTree>
    <p:extLst>
      <p:ext uri="{BB962C8B-B14F-4D97-AF65-F5344CB8AC3E}">
        <p14:creationId xmlns:p14="http://schemas.microsoft.com/office/powerpoint/2010/main" val="356459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912"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 gra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878" y="1599480"/>
            <a:ext cx="3743722"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29099" y="1599480"/>
            <a:ext cx="3730752"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109614" y="1599480"/>
            <a:ext cx="3736459"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18"/>
          </p:nvPr>
        </p:nvSpPr>
        <p:spPr/>
        <p:txBody>
          <a:bodyPr/>
          <a:lstStyle/>
          <a:p>
            <a:r>
              <a:rPr lang="en-US" smtClean="0"/>
              <a:t>Using Feedback to Reduce Truthiness</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092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lumn_titl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8" y="2480258"/>
            <a:ext cx="3755988"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01062" y="2480258"/>
            <a:ext cx="3735930"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081106" y="2480258"/>
            <a:ext cx="3766148"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4"/>
          <p:cNvSpPr>
            <a:spLocks noGrp="1"/>
          </p:cNvSpPr>
          <p:nvPr>
            <p:ph type="body" sz="quarter" idx="25"/>
          </p:nvPr>
        </p:nvSpPr>
        <p:spPr>
          <a:xfrm>
            <a:off x="338328" y="1600201"/>
            <a:ext cx="375926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26" name="Text Placeholder 4"/>
          <p:cNvSpPr>
            <a:spLocks noGrp="1"/>
          </p:cNvSpPr>
          <p:nvPr>
            <p:ph type="body" sz="quarter" idx="26"/>
          </p:nvPr>
        </p:nvSpPr>
        <p:spPr>
          <a:xfrm>
            <a:off x="4220789" y="1600201"/>
            <a:ext cx="3731833"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28" name="Text Placeholder 4"/>
          <p:cNvSpPr>
            <a:spLocks noGrp="1"/>
          </p:cNvSpPr>
          <p:nvPr>
            <p:ph type="body" sz="quarter" idx="27"/>
          </p:nvPr>
        </p:nvSpPr>
        <p:spPr>
          <a:xfrm>
            <a:off x="8104050" y="1600201"/>
            <a:ext cx="3749811"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6" name="Text Placeholder 5"/>
          <p:cNvSpPr>
            <a:spLocks noGrp="1"/>
          </p:cNvSpPr>
          <p:nvPr>
            <p:ph type="body" sz="quarter" idx="28"/>
          </p:nvPr>
        </p:nvSpPr>
        <p:spPr>
          <a:xfrm>
            <a:off x="8080049" y="5660496"/>
            <a:ext cx="3770416" cy="225703"/>
          </a:xfrm>
        </p:spPr>
        <p:txBody>
          <a:bodyPr wrap="square" lIns="9144" rIns="9144">
            <a:spAutoFit/>
          </a:bodyPr>
          <a:lstStyle>
            <a:lvl1pPr marL="0" indent="0">
              <a:buClr>
                <a:schemeClr val="bg2"/>
              </a:buClr>
              <a:buSzPct val="80000"/>
              <a:buFont typeface="Wingdings" panose="05000000000000000000" pitchFamily="2" charset="2"/>
              <a:buNone/>
              <a:defRPr lang="en-US" sz="1600" kern="1200" spc="-30" baseline="0" dirty="0">
                <a:solidFill>
                  <a:srgbClr val="0079A8"/>
                </a:solidFill>
                <a:latin typeface="Salesforce Sans"/>
                <a:ea typeface="+mn-ea"/>
                <a:cs typeface="+mn-cs"/>
              </a:defRPr>
            </a:lvl1pPr>
          </a:lstStyle>
          <a:p>
            <a:pPr marL="0" lvl="0" indent="0" algn="l" defTabSz="914400" rtl="0" eaLnBrk="1" latinLnBrk="0" hangingPunct="1">
              <a:lnSpc>
                <a:spcPct val="90000"/>
              </a:lnSpc>
              <a:spcBef>
                <a:spcPts val="300"/>
              </a:spcBef>
              <a:spcAft>
                <a:spcPts val="600"/>
              </a:spcAft>
              <a:buClr>
                <a:schemeClr val="bg1">
                  <a:lumMod val="50000"/>
                </a:schemeClr>
              </a:buClr>
              <a:buSzPct val="100000"/>
              <a:buFont typeface="Arial" panose="020B0604020202020204" pitchFamily="34" charset="0"/>
              <a:buNone/>
            </a:pPr>
            <a:r>
              <a:rPr lang="en-US" dirty="0" smtClean="0"/>
              <a:t>Click to edit Master text styles</a:t>
            </a:r>
            <a:endParaRPr lang="en-US" dirty="0"/>
          </a:p>
        </p:txBody>
      </p:sp>
      <p:sp>
        <p:nvSpPr>
          <p:cNvPr id="30" name="Text Placeholder 29"/>
          <p:cNvSpPr>
            <a:spLocks noGrp="1"/>
          </p:cNvSpPr>
          <p:nvPr>
            <p:ph type="body" sz="quarter" idx="32"/>
          </p:nvPr>
        </p:nvSpPr>
        <p:spPr>
          <a:xfrm>
            <a:off x="338328" y="5660496"/>
            <a:ext cx="3730752" cy="225703"/>
          </a:xfrm>
        </p:spPr>
        <p:txBody>
          <a:bodyPr lIns="9144" rIns="9144">
            <a:spAutoFit/>
          </a:bodyPr>
          <a:lstStyle>
            <a:lvl1pPr marL="0" indent="0">
              <a:buNone/>
              <a:defRPr sz="1600">
                <a:solidFill>
                  <a:srgbClr val="0079A8"/>
                </a:solidFill>
              </a:defRPr>
            </a:lvl1pPr>
          </a:lstStyle>
          <a:p>
            <a:pPr lvl="0"/>
            <a:r>
              <a:rPr lang="en-US" dirty="0" smtClean="0"/>
              <a:t>Click to edit Master text styles</a:t>
            </a:r>
            <a:endParaRPr lang="en-US" dirty="0"/>
          </a:p>
        </p:txBody>
      </p:sp>
      <p:sp>
        <p:nvSpPr>
          <p:cNvPr id="33" name="Text Placeholder 29"/>
          <p:cNvSpPr>
            <a:spLocks noGrp="1"/>
          </p:cNvSpPr>
          <p:nvPr>
            <p:ph type="body" sz="quarter" idx="33"/>
          </p:nvPr>
        </p:nvSpPr>
        <p:spPr>
          <a:xfrm>
            <a:off x="4221870" y="5660496"/>
            <a:ext cx="3730752" cy="225703"/>
          </a:xfrm>
        </p:spPr>
        <p:txBody>
          <a:bodyPr lIns="9144" rIns="9144">
            <a:spAutoFit/>
          </a:bodyPr>
          <a:lstStyle>
            <a:lvl1pPr marL="0" indent="0">
              <a:buNone/>
              <a:defRPr sz="1600">
                <a:solidFill>
                  <a:srgbClr val="0079A8"/>
                </a:solidFill>
              </a:defRPr>
            </a:lvl1pPr>
          </a:lstStyle>
          <a:p>
            <a:pPr lvl="0"/>
            <a:r>
              <a:rPr lang="en-US" dirty="0" smtClean="0"/>
              <a:t>Click to edit Master text styles</a:t>
            </a:r>
            <a:endParaRPr lang="en-US" dirty="0"/>
          </a:p>
        </p:txBody>
      </p:sp>
      <p:sp>
        <p:nvSpPr>
          <p:cNvPr id="25" name="Title 24"/>
          <p:cNvSpPr>
            <a:spLocks noGrp="1"/>
          </p:cNvSpPr>
          <p:nvPr>
            <p:ph type="title"/>
          </p:nvPr>
        </p:nvSpPr>
        <p:spPr/>
        <p:txBody>
          <a:bodyPr/>
          <a:lstStyle/>
          <a:p>
            <a:r>
              <a:rPr lang="en-US" smtClean="0"/>
              <a:t>Click to edit Master title style</a:t>
            </a:r>
            <a:endParaRPr lang="en-US"/>
          </a:p>
        </p:txBody>
      </p:sp>
      <p:sp>
        <p:nvSpPr>
          <p:cNvPr id="27"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34"/>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183219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lumn photos">
    <p:spTree>
      <p:nvGrpSpPr>
        <p:cNvPr id="1" name=""/>
        <p:cNvGrpSpPr/>
        <p:nvPr/>
      </p:nvGrpSpPr>
      <p:grpSpPr>
        <a:xfrm>
          <a:off x="0" y="0"/>
          <a:ext cx="0" cy="0"/>
          <a:chOff x="0" y="0"/>
          <a:chExt cx="0" cy="0"/>
        </a:xfrm>
      </p:grpSpPr>
      <p:sp>
        <p:nvSpPr>
          <p:cNvPr id="62" name="Picture Placeholder 61"/>
          <p:cNvSpPr>
            <a:spLocks noGrp="1"/>
          </p:cNvSpPr>
          <p:nvPr>
            <p:ph type="pic" sz="quarter" idx="17"/>
          </p:nvPr>
        </p:nvSpPr>
        <p:spPr>
          <a:xfrm>
            <a:off x="336549" y="1597025"/>
            <a:ext cx="3752871" cy="3980821"/>
          </a:xfrm>
        </p:spPr>
        <p:txBody>
          <a:bodyPr/>
          <a:lstStyle/>
          <a:p>
            <a:endParaRPr lang="en-US" dirty="0"/>
          </a:p>
        </p:txBody>
      </p:sp>
      <p:sp>
        <p:nvSpPr>
          <p:cNvPr id="63" name="Picture Placeholder 61"/>
          <p:cNvSpPr>
            <a:spLocks noGrp="1"/>
          </p:cNvSpPr>
          <p:nvPr>
            <p:ph type="pic" sz="quarter" idx="18"/>
          </p:nvPr>
        </p:nvSpPr>
        <p:spPr>
          <a:xfrm>
            <a:off x="4229382" y="1597025"/>
            <a:ext cx="3725862" cy="3980821"/>
          </a:xfrm>
        </p:spPr>
        <p:txBody>
          <a:bodyPr/>
          <a:lstStyle/>
          <a:p>
            <a:endParaRPr lang="en-US"/>
          </a:p>
        </p:txBody>
      </p:sp>
      <p:sp>
        <p:nvSpPr>
          <p:cNvPr id="64" name="Picture Placeholder 61"/>
          <p:cNvSpPr>
            <a:spLocks noGrp="1"/>
          </p:cNvSpPr>
          <p:nvPr>
            <p:ph type="pic" sz="quarter" idx="19"/>
          </p:nvPr>
        </p:nvSpPr>
        <p:spPr>
          <a:xfrm>
            <a:off x="8101820" y="1597025"/>
            <a:ext cx="3746255" cy="3980821"/>
          </a:xfrm>
        </p:spPr>
        <p:txBody>
          <a:bodyPr/>
          <a:lstStyle/>
          <a:p>
            <a:endParaRPr lang="en-US" dirty="0"/>
          </a:p>
        </p:txBody>
      </p:sp>
      <p:cxnSp>
        <p:nvCxnSpPr>
          <p:cNvPr id="65" name="Straight Connector 64"/>
          <p:cNvCxnSpPr/>
          <p:nvPr userDrawn="1"/>
        </p:nvCxnSpPr>
        <p:spPr>
          <a:xfrm>
            <a:off x="333565" y="5702300"/>
            <a:ext cx="374904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 Placeholder 3"/>
          <p:cNvSpPr>
            <a:spLocks noGrp="1"/>
          </p:cNvSpPr>
          <p:nvPr>
            <p:ph type="body" sz="quarter" idx="28"/>
          </p:nvPr>
        </p:nvSpPr>
        <p:spPr>
          <a:xfrm>
            <a:off x="337217" y="5786195"/>
            <a:ext cx="3749040" cy="502850"/>
          </a:xfrm>
        </p:spPr>
        <p:txBody>
          <a:bodyPr/>
          <a:lstStyle>
            <a:lvl1pPr>
              <a:buNone/>
              <a:defRPr sz="1400" spc="0"/>
            </a:lvl1pPr>
          </a:lstStyle>
          <a:p>
            <a:pPr lvl="0"/>
            <a:r>
              <a:rPr lang="en-US" dirty="0" smtClean="0"/>
              <a:t>Click to edit Master text styles</a:t>
            </a:r>
            <a:endParaRPr lang="en-US" dirty="0"/>
          </a:p>
        </p:txBody>
      </p:sp>
      <p:cxnSp>
        <p:nvCxnSpPr>
          <p:cNvPr id="67" name="Straight Connector 66"/>
          <p:cNvCxnSpPr/>
          <p:nvPr userDrawn="1"/>
        </p:nvCxnSpPr>
        <p:spPr>
          <a:xfrm>
            <a:off x="4229382" y="5702300"/>
            <a:ext cx="3732576"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 Placeholder 3"/>
          <p:cNvSpPr>
            <a:spLocks noGrp="1"/>
          </p:cNvSpPr>
          <p:nvPr>
            <p:ph type="body" sz="quarter" idx="29"/>
          </p:nvPr>
        </p:nvSpPr>
        <p:spPr>
          <a:xfrm>
            <a:off x="4218268" y="5786195"/>
            <a:ext cx="3749040" cy="502850"/>
          </a:xfrm>
        </p:spPr>
        <p:txBody>
          <a:bodyPr/>
          <a:lstStyle>
            <a:lvl1pPr>
              <a:buNone/>
              <a:defRPr sz="1400" spc="0"/>
            </a:lvl1pPr>
          </a:lstStyle>
          <a:p>
            <a:pPr lvl="0"/>
            <a:r>
              <a:rPr lang="en-US" dirty="0" smtClean="0"/>
              <a:t>Click to edit Master text styles</a:t>
            </a:r>
            <a:endParaRPr lang="en-US" dirty="0"/>
          </a:p>
        </p:txBody>
      </p:sp>
      <p:cxnSp>
        <p:nvCxnSpPr>
          <p:cNvPr id="69" name="Straight Connector 68"/>
          <p:cNvCxnSpPr/>
          <p:nvPr userDrawn="1"/>
        </p:nvCxnSpPr>
        <p:spPr>
          <a:xfrm>
            <a:off x="8101820" y="5702300"/>
            <a:ext cx="374904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 Placeholder 3"/>
          <p:cNvSpPr>
            <a:spLocks noGrp="1"/>
          </p:cNvSpPr>
          <p:nvPr>
            <p:ph type="body" sz="quarter" idx="30"/>
          </p:nvPr>
        </p:nvSpPr>
        <p:spPr>
          <a:xfrm>
            <a:off x="8112687" y="5786195"/>
            <a:ext cx="3749040" cy="502850"/>
          </a:xfrm>
        </p:spPr>
        <p:txBody>
          <a:bodyPr/>
          <a:lstStyle>
            <a:lvl1pPr>
              <a:buNone/>
              <a:defRPr sz="1400" spc="0"/>
            </a:lvl1pPr>
          </a:lstStyle>
          <a:p>
            <a:pPr lvl="0"/>
            <a:r>
              <a:rPr lang="en-US" dirty="0" smtClean="0"/>
              <a:t>Click to edit Master text styles</a:t>
            </a:r>
            <a:endParaRPr lang="en-US" dirty="0"/>
          </a:p>
        </p:txBody>
      </p:sp>
      <p:sp>
        <p:nvSpPr>
          <p:cNvPr id="27"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Title 2"/>
          <p:cNvSpPr>
            <a:spLocks noGrp="1"/>
          </p:cNvSpPr>
          <p:nvPr>
            <p:ph type="title"/>
          </p:nvPr>
        </p:nvSpPr>
        <p:spPr/>
        <p:txBody>
          <a:bodyPr/>
          <a:lstStyle>
            <a:lvl1pPr>
              <a:defRPr spc="0"/>
            </a:lvl1pPr>
          </a:lstStyle>
          <a:p>
            <a:r>
              <a:rPr lang="en-US" smtClean="0"/>
              <a:t>Click to edit Master title style</a:t>
            </a:r>
            <a:endParaRPr lang="en-US"/>
          </a:p>
        </p:txBody>
      </p:sp>
      <p:sp>
        <p:nvSpPr>
          <p:cNvPr id="4" name="Footer Placeholder 3"/>
          <p:cNvSpPr>
            <a:spLocks noGrp="1"/>
          </p:cNvSpPr>
          <p:nvPr>
            <p:ph type="ftr" sz="quarter" idx="31"/>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154494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column photos">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p>
            <a:r>
              <a:rPr lang="en-US" smtClean="0"/>
              <a:t>Click to edit Master title style</a:t>
            </a:r>
            <a:endParaRPr lang="en-US"/>
          </a:p>
        </p:txBody>
      </p:sp>
      <p:sp>
        <p:nvSpPr>
          <p:cNvPr id="22" name="Picture Placeholder 4"/>
          <p:cNvSpPr>
            <a:spLocks noGrp="1"/>
          </p:cNvSpPr>
          <p:nvPr>
            <p:ph type="pic" sz="quarter" idx="24"/>
          </p:nvPr>
        </p:nvSpPr>
        <p:spPr>
          <a:xfrm>
            <a:off x="332623" y="1703211"/>
            <a:ext cx="2727179" cy="3908085"/>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3" name="Picture Placeholder 4"/>
          <p:cNvSpPr>
            <a:spLocks noGrp="1"/>
          </p:cNvSpPr>
          <p:nvPr>
            <p:ph type="pic" sz="quarter" idx="25"/>
          </p:nvPr>
        </p:nvSpPr>
        <p:spPr>
          <a:xfrm>
            <a:off x="3257205" y="1703211"/>
            <a:ext cx="2727179" cy="3908085"/>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24" name="Picture Placeholder 4"/>
          <p:cNvSpPr>
            <a:spLocks noGrp="1"/>
          </p:cNvSpPr>
          <p:nvPr>
            <p:ph type="pic" sz="quarter" idx="26"/>
          </p:nvPr>
        </p:nvSpPr>
        <p:spPr>
          <a:xfrm>
            <a:off x="6181787" y="1703211"/>
            <a:ext cx="2727179" cy="3908085"/>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37" name="Picture Placeholder 4"/>
          <p:cNvSpPr>
            <a:spLocks noGrp="1"/>
          </p:cNvSpPr>
          <p:nvPr>
            <p:ph type="pic" sz="quarter" idx="27"/>
          </p:nvPr>
        </p:nvSpPr>
        <p:spPr>
          <a:xfrm>
            <a:off x="9106369" y="1703211"/>
            <a:ext cx="2727179" cy="3908085"/>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cxnSp>
        <p:nvCxnSpPr>
          <p:cNvPr id="5" name="Straight Connector 4"/>
          <p:cNvCxnSpPr/>
          <p:nvPr userDrawn="1"/>
        </p:nvCxnSpPr>
        <p:spPr>
          <a:xfrm>
            <a:off x="338328"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264407"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87492"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9113258"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28"/>
          </p:nvPr>
        </p:nvSpPr>
        <p:spPr>
          <a:xfrm>
            <a:off x="333375" y="5786195"/>
            <a:ext cx="2720975" cy="502850"/>
          </a:xfrm>
        </p:spPr>
        <p:txBody>
          <a:bodyPr/>
          <a:lstStyle>
            <a:lvl1pPr>
              <a:buNone/>
              <a:defRPr sz="1400"/>
            </a:lvl1pPr>
          </a:lstStyle>
          <a:p>
            <a:pPr lvl="0"/>
            <a:r>
              <a:rPr lang="en-US" dirty="0" smtClean="0"/>
              <a:t>Click to edit Master text styles</a:t>
            </a:r>
            <a:endParaRPr lang="en-US" dirty="0"/>
          </a:p>
        </p:txBody>
      </p:sp>
      <p:sp>
        <p:nvSpPr>
          <p:cNvPr id="77" name="Text Placeholder 3"/>
          <p:cNvSpPr>
            <a:spLocks noGrp="1"/>
          </p:cNvSpPr>
          <p:nvPr>
            <p:ph type="body" sz="quarter" idx="29"/>
          </p:nvPr>
        </p:nvSpPr>
        <p:spPr>
          <a:xfrm>
            <a:off x="3264408" y="5786195"/>
            <a:ext cx="2720975" cy="502850"/>
          </a:xfrm>
        </p:spPr>
        <p:txBody>
          <a:bodyPr/>
          <a:lstStyle>
            <a:lvl1pPr>
              <a:buNone/>
              <a:defRPr sz="1400"/>
            </a:lvl1pPr>
          </a:lstStyle>
          <a:p>
            <a:pPr lvl="0"/>
            <a:r>
              <a:rPr lang="en-US" dirty="0" smtClean="0"/>
              <a:t>Click to edit Master text styles</a:t>
            </a:r>
            <a:endParaRPr lang="en-US" dirty="0"/>
          </a:p>
        </p:txBody>
      </p:sp>
      <p:sp>
        <p:nvSpPr>
          <p:cNvPr id="78" name="Text Placeholder 3"/>
          <p:cNvSpPr>
            <a:spLocks noGrp="1"/>
          </p:cNvSpPr>
          <p:nvPr>
            <p:ph type="body" sz="quarter" idx="30"/>
          </p:nvPr>
        </p:nvSpPr>
        <p:spPr>
          <a:xfrm>
            <a:off x="6190488" y="5786195"/>
            <a:ext cx="2720975" cy="502850"/>
          </a:xfrm>
        </p:spPr>
        <p:txBody>
          <a:bodyPr/>
          <a:lstStyle>
            <a:lvl1pPr>
              <a:buNone/>
              <a:defRPr sz="1400"/>
            </a:lvl1pPr>
          </a:lstStyle>
          <a:p>
            <a:pPr lvl="0"/>
            <a:r>
              <a:rPr lang="en-US" dirty="0" smtClean="0"/>
              <a:t>Click to edit Master text styles</a:t>
            </a:r>
            <a:endParaRPr lang="en-US" dirty="0"/>
          </a:p>
        </p:txBody>
      </p:sp>
      <p:sp>
        <p:nvSpPr>
          <p:cNvPr id="79" name="Text Placeholder 3"/>
          <p:cNvSpPr>
            <a:spLocks noGrp="1"/>
          </p:cNvSpPr>
          <p:nvPr>
            <p:ph type="body" sz="quarter" idx="31"/>
          </p:nvPr>
        </p:nvSpPr>
        <p:spPr>
          <a:xfrm>
            <a:off x="9113258" y="5786195"/>
            <a:ext cx="2720975" cy="502850"/>
          </a:xfrm>
        </p:spPr>
        <p:txBody>
          <a:bodyPr/>
          <a:lstStyle>
            <a:lvl1pPr>
              <a:buNone/>
              <a:defRPr sz="1400"/>
            </a:lvl1pPr>
          </a:lstStyle>
          <a:p>
            <a:pPr lvl="0"/>
            <a:r>
              <a:rPr lang="en-US" dirty="0" smtClean="0"/>
              <a:t>Click to edit Master text styles</a:t>
            </a:r>
            <a:endParaRPr lang="en-US" dirty="0"/>
          </a:p>
        </p:txBody>
      </p:sp>
      <p:sp>
        <p:nvSpPr>
          <p:cNvPr id="3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32"/>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131194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column multi">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38328"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Content Placeholder 8"/>
          <p:cNvSpPr>
            <a:spLocks noGrp="1"/>
          </p:cNvSpPr>
          <p:nvPr>
            <p:ph sz="quarter" idx="11"/>
          </p:nvPr>
        </p:nvSpPr>
        <p:spPr>
          <a:xfrm>
            <a:off x="3272035"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2"/>
          </p:nvPr>
        </p:nvSpPr>
        <p:spPr>
          <a:xfrm>
            <a:off x="6205742"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Content Placeholder 12"/>
          <p:cNvSpPr>
            <a:spLocks noGrp="1"/>
          </p:cNvSpPr>
          <p:nvPr>
            <p:ph sz="quarter" idx="13"/>
          </p:nvPr>
        </p:nvSpPr>
        <p:spPr>
          <a:xfrm>
            <a:off x="9139449"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2" name="Picture Placeholder 4"/>
          <p:cNvSpPr>
            <a:spLocks noGrp="1"/>
          </p:cNvSpPr>
          <p:nvPr>
            <p:ph type="pic" sz="quarter" idx="24"/>
          </p:nvPr>
        </p:nvSpPr>
        <p:spPr>
          <a:xfrm>
            <a:off x="344424" y="1703212"/>
            <a:ext cx="2703576"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3" name="Picture Placeholder 4"/>
          <p:cNvSpPr>
            <a:spLocks noGrp="1"/>
          </p:cNvSpPr>
          <p:nvPr>
            <p:ph type="pic" sz="quarter" idx="25"/>
          </p:nvPr>
        </p:nvSpPr>
        <p:spPr>
          <a:xfrm>
            <a:off x="3266831" y="1703212"/>
            <a:ext cx="2723180"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4" name="Picture Placeholder 4"/>
          <p:cNvSpPr>
            <a:spLocks noGrp="1"/>
          </p:cNvSpPr>
          <p:nvPr>
            <p:ph type="pic" sz="quarter" idx="26"/>
          </p:nvPr>
        </p:nvSpPr>
        <p:spPr>
          <a:xfrm>
            <a:off x="6205415" y="1703212"/>
            <a:ext cx="2705660" cy="1695238"/>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37" name="Picture Placeholder 4"/>
          <p:cNvSpPr>
            <a:spLocks noGrp="1"/>
          </p:cNvSpPr>
          <p:nvPr>
            <p:ph type="pic" sz="quarter" idx="27"/>
          </p:nvPr>
        </p:nvSpPr>
        <p:spPr>
          <a:xfrm>
            <a:off x="9126479" y="1703212"/>
            <a:ext cx="2724209"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cxnSp>
        <p:nvCxnSpPr>
          <p:cNvPr id="5" name="Straight Connector 4"/>
          <p:cNvCxnSpPr/>
          <p:nvPr userDrawn="1"/>
        </p:nvCxnSpPr>
        <p:spPr>
          <a:xfrm>
            <a:off x="338328"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264407"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95307"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9136140"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28"/>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137871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plit_4-column">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29" hasCustomPrompt="1"/>
          </p:nvPr>
        </p:nvSpPr>
        <p:spPr>
          <a:xfrm>
            <a:off x="338328"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4" name="Text Placeholder 6"/>
          <p:cNvSpPr>
            <a:spLocks noGrp="1"/>
          </p:cNvSpPr>
          <p:nvPr>
            <p:ph type="body" sz="quarter" idx="30" hasCustomPrompt="1"/>
          </p:nvPr>
        </p:nvSpPr>
        <p:spPr>
          <a:xfrm>
            <a:off x="9142413"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5" name="Text Placeholder 6"/>
          <p:cNvSpPr>
            <a:spLocks noGrp="1"/>
          </p:cNvSpPr>
          <p:nvPr>
            <p:ph type="body" sz="quarter" idx="31" hasCustomPrompt="1"/>
          </p:nvPr>
        </p:nvSpPr>
        <p:spPr>
          <a:xfrm>
            <a:off x="6207718"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6" name="Text Placeholder 6"/>
          <p:cNvSpPr>
            <a:spLocks noGrp="1"/>
          </p:cNvSpPr>
          <p:nvPr>
            <p:ph type="body" sz="quarter" idx="32" hasCustomPrompt="1"/>
          </p:nvPr>
        </p:nvSpPr>
        <p:spPr>
          <a:xfrm>
            <a:off x="3273023"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50" name="Rectangle 1"/>
          <p:cNvSpPr/>
          <p:nvPr userDrawn="1"/>
        </p:nvSpPr>
        <p:spPr>
          <a:xfrm>
            <a:off x="-1" y="3810000"/>
            <a:ext cx="12188952" cy="3048000"/>
          </a:xfrm>
          <a:custGeom>
            <a:avLst/>
            <a:gdLst/>
            <a:ahLst/>
            <a:cxnLst/>
            <a:rect l="l" t="t" r="r" b="b"/>
            <a:pathLst>
              <a:path w="8653190" h="3784541">
                <a:moveTo>
                  <a:pt x="0" y="0"/>
                </a:moveTo>
                <a:lnTo>
                  <a:pt x="8653189" y="0"/>
                </a:lnTo>
                <a:lnTo>
                  <a:pt x="8653189" y="0"/>
                </a:lnTo>
                <a:lnTo>
                  <a:pt x="8653190" y="0"/>
                </a:lnTo>
                <a:lnTo>
                  <a:pt x="8653189" y="5"/>
                </a:lnTo>
                <a:lnTo>
                  <a:pt x="8653189" y="3784541"/>
                </a:lnTo>
                <a:lnTo>
                  <a:pt x="7872319" y="3784541"/>
                </a:lnTo>
                <a:lnTo>
                  <a:pt x="3461283" y="3784541"/>
                </a:lnTo>
                <a:lnTo>
                  <a:pt x="2665951" y="3784541"/>
                </a:lnTo>
                <a:lnTo>
                  <a:pt x="1149097" y="3784541"/>
                </a:lnTo>
                <a:lnTo>
                  <a:pt x="0" y="37845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sp>
        <p:nvSpPr>
          <p:cNvPr id="51" name="Text Placeholder 17"/>
          <p:cNvSpPr>
            <a:spLocks noGrp="1"/>
          </p:cNvSpPr>
          <p:nvPr>
            <p:ph type="body" sz="quarter" idx="13"/>
          </p:nvPr>
        </p:nvSpPr>
        <p:spPr>
          <a:xfrm>
            <a:off x="338328"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56" name="Text Placeholder 17"/>
          <p:cNvSpPr>
            <a:spLocks noGrp="1"/>
          </p:cNvSpPr>
          <p:nvPr>
            <p:ph type="body" sz="quarter" idx="18"/>
          </p:nvPr>
        </p:nvSpPr>
        <p:spPr>
          <a:xfrm>
            <a:off x="3270537" y="3969097"/>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7" name="Text Placeholder 17"/>
          <p:cNvSpPr>
            <a:spLocks noGrp="1"/>
          </p:cNvSpPr>
          <p:nvPr>
            <p:ph type="body" sz="quarter" idx="19"/>
          </p:nvPr>
        </p:nvSpPr>
        <p:spPr>
          <a:xfrm>
            <a:off x="6202746" y="3968750"/>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8" name="Text Placeholder 17"/>
          <p:cNvSpPr>
            <a:spLocks noGrp="1"/>
          </p:cNvSpPr>
          <p:nvPr>
            <p:ph type="body" sz="quarter" idx="20"/>
          </p:nvPr>
        </p:nvSpPr>
        <p:spPr>
          <a:xfrm>
            <a:off x="9134956" y="3974592"/>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9" name="Text Placeholder 17"/>
          <p:cNvSpPr>
            <a:spLocks noGrp="1"/>
          </p:cNvSpPr>
          <p:nvPr>
            <p:ph type="body" sz="quarter" idx="21"/>
          </p:nvPr>
        </p:nvSpPr>
        <p:spPr>
          <a:xfrm>
            <a:off x="3270537"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0" name="Text Placeholder 17"/>
          <p:cNvSpPr>
            <a:spLocks noGrp="1"/>
          </p:cNvSpPr>
          <p:nvPr>
            <p:ph type="body" sz="quarter" idx="22"/>
          </p:nvPr>
        </p:nvSpPr>
        <p:spPr>
          <a:xfrm>
            <a:off x="6202746"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1" name="Text Placeholder 17"/>
          <p:cNvSpPr>
            <a:spLocks noGrp="1"/>
          </p:cNvSpPr>
          <p:nvPr>
            <p:ph type="body" sz="quarter" idx="23"/>
          </p:nvPr>
        </p:nvSpPr>
        <p:spPr>
          <a:xfrm>
            <a:off x="9134956"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2" name="Picture Placeholder 4"/>
          <p:cNvSpPr>
            <a:spLocks noGrp="1"/>
          </p:cNvSpPr>
          <p:nvPr>
            <p:ph type="pic" sz="quarter" idx="24"/>
          </p:nvPr>
        </p:nvSpPr>
        <p:spPr>
          <a:xfrm>
            <a:off x="338328" y="1962364"/>
            <a:ext cx="2715768" cy="1695238"/>
          </a:xfrm>
        </p:spPr>
        <p:txBody>
          <a:bodyPr anchor="ctr"/>
          <a:lstStyle>
            <a:lvl1pPr marL="0" indent="0" algn="ctr">
              <a:buNone/>
              <a:defRPr sz="1800" spc="0">
                <a:solidFill>
                  <a:schemeClr val="bg1"/>
                </a:solidFill>
              </a:defRPr>
            </a:lvl1pPr>
          </a:lstStyle>
          <a:p>
            <a:r>
              <a:rPr lang="en-US" dirty="0" smtClean="0"/>
              <a:t>Click icon to add picture</a:t>
            </a:r>
            <a:endParaRPr lang="en-US" dirty="0"/>
          </a:p>
        </p:txBody>
      </p:sp>
      <p:sp>
        <p:nvSpPr>
          <p:cNvPr id="63" name="Picture Placeholder 4"/>
          <p:cNvSpPr>
            <a:spLocks noGrp="1"/>
          </p:cNvSpPr>
          <p:nvPr>
            <p:ph type="pic" sz="quarter" idx="25"/>
          </p:nvPr>
        </p:nvSpPr>
        <p:spPr>
          <a:xfrm>
            <a:off x="3270537"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a:p>
        </p:txBody>
      </p:sp>
      <p:sp>
        <p:nvSpPr>
          <p:cNvPr id="64" name="Picture Placeholder 4"/>
          <p:cNvSpPr>
            <a:spLocks noGrp="1"/>
          </p:cNvSpPr>
          <p:nvPr>
            <p:ph type="pic" sz="quarter" idx="26"/>
          </p:nvPr>
        </p:nvSpPr>
        <p:spPr>
          <a:xfrm>
            <a:off x="6202746"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a:p>
        </p:txBody>
      </p:sp>
      <p:sp>
        <p:nvSpPr>
          <p:cNvPr id="65" name="Picture Placeholder 4"/>
          <p:cNvSpPr>
            <a:spLocks noGrp="1"/>
          </p:cNvSpPr>
          <p:nvPr>
            <p:ph type="pic" sz="quarter" idx="27"/>
          </p:nvPr>
        </p:nvSpPr>
        <p:spPr>
          <a:xfrm>
            <a:off x="9134956"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dirty="0"/>
          </a:p>
        </p:txBody>
      </p:sp>
      <p:sp>
        <p:nvSpPr>
          <p:cNvPr id="4" name="Text Placeholder 3"/>
          <p:cNvSpPr>
            <a:spLocks noGrp="1"/>
          </p:cNvSpPr>
          <p:nvPr>
            <p:ph type="body" sz="quarter" idx="28"/>
          </p:nvPr>
        </p:nvSpPr>
        <p:spPr>
          <a:xfrm>
            <a:off x="338328" y="3968750"/>
            <a:ext cx="2715768" cy="2221992"/>
          </a:xfrm>
        </p:spPr>
        <p:txBody>
          <a:bodyPr lIns="9144"/>
          <a:lstStyle>
            <a:lvl1pPr>
              <a:defRPr sz="1800" spc="0"/>
            </a:lvl1pPr>
            <a:lvl2pPr>
              <a:defRPr sz="1600" spc="0"/>
            </a:lvl2pPr>
            <a:lvl3pPr marL="228600" indent="-6350">
              <a:buNone/>
              <a:defRPr sz="1400" spc="0" baseline="0">
                <a:solidFill>
                  <a:srgbClr val="0079A8"/>
                </a:solidFill>
              </a:defRPr>
            </a:lvl3pPr>
            <a:lvl4pPr marL="228600" indent="-1588">
              <a:buNone/>
              <a:defRPr lang="en-US" sz="1800" kern="1200" spc="-50" baseline="0" dirty="0" smtClean="0">
                <a:solidFill>
                  <a:schemeClr val="tx2"/>
                </a:solidFill>
                <a:latin typeface="+mn-lt"/>
                <a:ea typeface="+mn-ea"/>
                <a:cs typeface="+mn-cs"/>
              </a:defRPr>
            </a:lvl4pPr>
          </a:lstStyle>
          <a:p>
            <a:pPr lvl="0"/>
            <a:r>
              <a:rPr lang="en-US" dirty="0" smtClean="0"/>
              <a:t>Click to edit Master text styles</a:t>
            </a:r>
          </a:p>
          <a:p>
            <a:pPr lvl="1"/>
            <a:r>
              <a:rPr lang="en-US" dirty="0" smtClean="0"/>
              <a:t>Second level</a:t>
            </a:r>
          </a:p>
          <a:p>
            <a:pPr lvl="2"/>
            <a:r>
              <a:rPr lang="en-US" dirty="0" smtClean="0"/>
              <a:t>Third level (last)</a:t>
            </a:r>
          </a:p>
        </p:txBody>
      </p:sp>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lvl1pPr>
              <a:defRPr spc="0">
                <a:solidFill>
                  <a:schemeClr val="bg1"/>
                </a:solidFill>
              </a:defRPr>
            </a:lvl1pPr>
          </a:lstStyle>
          <a:p>
            <a:r>
              <a:rPr lang="en-US" smtClean="0"/>
              <a:t>Click to edit Master title style</a:t>
            </a:r>
            <a:endParaRPr lang="en-US"/>
          </a:p>
        </p:txBody>
      </p:sp>
      <p:sp>
        <p:nvSpPr>
          <p:cNvPr id="71" name="Rectangle 70"/>
          <p:cNvSpPr/>
          <p:nvPr userDrawn="1"/>
        </p:nvSpPr>
        <p:spPr>
          <a:xfrm flipH="1">
            <a:off x="-6415" y="5835650"/>
            <a:ext cx="12195240" cy="1022350"/>
          </a:xfrm>
          <a:prstGeom prst="rect">
            <a:avLst/>
          </a:prstGeom>
          <a:gradFill>
            <a:gsLst>
              <a:gs pos="100000">
                <a:srgbClr val="78CFF2"/>
              </a:gs>
              <a:gs pos="0">
                <a:srgbClr val="FDFEFF">
                  <a:alpha val="0"/>
                </a:srgbClr>
              </a:gs>
            </a:gsLst>
            <a:lin ang="5400000" scaled="1"/>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5" name="Footer Placeholder 4"/>
          <p:cNvSpPr>
            <a:spLocks noGrp="1"/>
          </p:cNvSpPr>
          <p:nvPr>
            <p:ph type="ftr" sz="quarter" idx="33"/>
          </p:nvPr>
        </p:nvSpPr>
        <p:spPr/>
        <p:txBody>
          <a:bodyPr/>
          <a:lstStyle/>
          <a:p>
            <a:r>
              <a:rPr lang="en-US" smtClean="0"/>
              <a:t>Using Feedback to Reduce Truthiness</a:t>
            </a:r>
            <a:endParaRPr lang="en-US"/>
          </a:p>
        </p:txBody>
      </p:sp>
      <p:pic>
        <p:nvPicPr>
          <p:cNvPr id="37" name="Picture 36" descr="Salesforce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139704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er_Hero_B">
    <p:spTree>
      <p:nvGrpSpPr>
        <p:cNvPr id="1" name=""/>
        <p:cNvGrpSpPr/>
        <p:nvPr/>
      </p:nvGrpSpPr>
      <p:grpSpPr>
        <a:xfrm>
          <a:off x="0" y="0"/>
          <a:ext cx="0" cy="0"/>
          <a:chOff x="0" y="0"/>
          <a:chExt cx="0" cy="0"/>
        </a:xfrm>
      </p:grpSpPr>
      <p:sp>
        <p:nvSpPr>
          <p:cNvPr id="18" name="Picture Placeholder 7"/>
          <p:cNvSpPr>
            <a:spLocks noGrp="1"/>
          </p:cNvSpPr>
          <p:nvPr>
            <p:ph type="pic" sz="quarter" idx="17" hasCustomPrompt="1"/>
          </p:nvPr>
        </p:nvSpPr>
        <p:spPr>
          <a:xfrm>
            <a:off x="-7682" y="0"/>
            <a:ext cx="12204189" cy="3810000"/>
          </a:xfrm>
          <a:solidFill>
            <a:schemeClr val="bg1">
              <a:lumMod val="75000"/>
            </a:schemeClr>
          </a:solidFill>
        </p:spPr>
        <p:txBody>
          <a:bodyPr anchor="ctr"/>
          <a:lstStyle>
            <a:lvl1pPr marL="0" indent="0" algn="ctr">
              <a:buNone/>
              <a:defRPr baseline="0">
                <a:solidFill>
                  <a:schemeClr val="bg1"/>
                </a:solidFill>
              </a:defRPr>
            </a:lvl1pPr>
          </a:lstStyle>
          <a:p>
            <a:r>
              <a:rPr lang="en-US" dirty="0" smtClean="0"/>
              <a:t>Click to add photo</a:t>
            </a:r>
          </a:p>
          <a:p>
            <a:endParaRPr lang="en-US" dirty="0" smtClean="0"/>
          </a:p>
          <a:p>
            <a:endParaRPr lang="en-US" dirty="0" smtClean="0"/>
          </a:p>
          <a:p>
            <a:endParaRPr lang="en-US" dirty="0"/>
          </a:p>
        </p:txBody>
      </p:sp>
      <p:sp>
        <p:nvSpPr>
          <p:cNvPr id="10" name="Title 1"/>
          <p:cNvSpPr>
            <a:spLocks noGrp="1"/>
          </p:cNvSpPr>
          <p:nvPr>
            <p:ph type="title" hasCustomPrompt="1"/>
          </p:nvPr>
        </p:nvSpPr>
        <p:spPr>
          <a:xfrm>
            <a:off x="338328" y="3655260"/>
            <a:ext cx="11517122" cy="854253"/>
          </a:xfrm>
        </p:spPr>
        <p:txBody>
          <a:bodyPr lIns="9144" tIns="0" rIns="0" bIns="0" anchor="b">
            <a:noAutofit/>
          </a:bodyPr>
          <a:lstStyle>
            <a:lvl1pPr algn="l">
              <a:lnSpc>
                <a:spcPct val="80000"/>
              </a:lnSpc>
              <a:defRPr sz="3200" b="0" spc="0" baseline="0">
                <a:solidFill>
                  <a:schemeClr val="accent1"/>
                </a:solidFill>
              </a:defRPr>
            </a:lvl1pPr>
          </a:lstStyle>
          <a:p>
            <a:r>
              <a:rPr lang="en-US" dirty="0" smtClean="0"/>
              <a:t>Customer Hero slide</a:t>
            </a:r>
            <a:endParaRPr lang="en-US" dirty="0"/>
          </a:p>
        </p:txBody>
      </p:sp>
      <p:sp>
        <p:nvSpPr>
          <p:cNvPr id="12" name="Text Placeholder 3"/>
          <p:cNvSpPr>
            <a:spLocks noGrp="1"/>
          </p:cNvSpPr>
          <p:nvPr>
            <p:ph type="body" sz="quarter" idx="16" hasCustomPrompt="1"/>
          </p:nvPr>
        </p:nvSpPr>
        <p:spPr>
          <a:xfrm>
            <a:off x="6124530" y="2261969"/>
            <a:ext cx="6071978" cy="1015663"/>
          </a:xfrm>
          <a:solidFill>
            <a:schemeClr val="accent1">
              <a:alpha val="86000"/>
            </a:schemeClr>
          </a:solidFill>
        </p:spPr>
        <p:txBody>
          <a:bodyPr wrap="square" lIns="182880" tIns="365760" rIns="365760" bIns="365760" anchor="b">
            <a:spAutoFit/>
          </a:bodyPr>
          <a:lstStyle>
            <a:lvl1pPr marL="111125" indent="-111125">
              <a:lnSpc>
                <a:spcPct val="100000"/>
              </a:lnSpc>
              <a:spcBef>
                <a:spcPts val="0"/>
              </a:spcBef>
              <a:buNone/>
              <a:defRPr sz="1800" b="1" spc="0" baseline="0">
                <a:solidFill>
                  <a:schemeClr val="bg1"/>
                </a:solidFill>
              </a:defRPr>
            </a:lvl1pPr>
          </a:lstStyle>
          <a:p>
            <a:pPr lvl="0"/>
            <a:r>
              <a:rPr lang="en-US" dirty="0" smtClean="0"/>
              <a:t>“Quote placed here (two line max)”</a:t>
            </a:r>
            <a:endParaRPr lang="en-US" dirty="0"/>
          </a:p>
        </p:txBody>
      </p:sp>
      <p:sp>
        <p:nvSpPr>
          <p:cNvPr id="20" name="Text Placeholder 3"/>
          <p:cNvSpPr>
            <a:spLocks noGrp="1"/>
          </p:cNvSpPr>
          <p:nvPr>
            <p:ph type="body" sz="quarter" idx="18" hasCustomPrompt="1"/>
          </p:nvPr>
        </p:nvSpPr>
        <p:spPr>
          <a:xfrm>
            <a:off x="6409137" y="2969089"/>
            <a:ext cx="5433838" cy="249231"/>
          </a:xfrm>
        </p:spPr>
        <p:txBody>
          <a:bodyPr lIns="9144" tIns="0" rIns="0" bIns="0" anchor="b">
            <a:noAutofit/>
          </a:bodyPr>
          <a:lstStyle>
            <a:lvl1pPr marL="0" indent="0">
              <a:buNone/>
              <a:defRPr sz="1400" b="0" spc="0" baseline="0">
                <a:solidFill>
                  <a:schemeClr val="bg1"/>
                </a:solidFill>
              </a:defRPr>
            </a:lvl1pPr>
          </a:lstStyle>
          <a:p>
            <a:pPr lvl="0"/>
            <a:r>
              <a:rPr lang="en-US" dirty="0" smtClean="0"/>
              <a:t>Author/subtext here</a:t>
            </a:r>
            <a:endParaRPr lang="en-US" dirty="0"/>
          </a:p>
        </p:txBody>
      </p:sp>
      <p:sp>
        <p:nvSpPr>
          <p:cNvPr id="75" name="Text Placeholder 28"/>
          <p:cNvSpPr>
            <a:spLocks noGrp="1"/>
          </p:cNvSpPr>
          <p:nvPr>
            <p:ph type="body" sz="quarter" idx="20"/>
          </p:nvPr>
        </p:nvSpPr>
        <p:spPr>
          <a:xfrm>
            <a:off x="338328" y="4719145"/>
            <a:ext cx="11599524" cy="1472738"/>
          </a:xfrm>
          <a:extLst/>
        </p:spPr>
        <p:txBody>
          <a:bodyPr vert="horz" lIns="9144" tIns="0" rIns="0" bIns="0" rtlCol="0">
            <a:noAutofit/>
          </a:bodyPr>
          <a:lstStyle>
            <a:lvl1pPr>
              <a:spcBef>
                <a:spcPts val="800"/>
              </a:spcBef>
              <a:defRPr lang="en-US" sz="2000" dirty="0" smtClean="0"/>
            </a:lvl1pPr>
            <a:lvl2pPr>
              <a:defRPr lang="en-US" sz="1800" dirty="0" smtClean="0"/>
            </a:lvl2pPr>
            <a:lvl3pPr>
              <a:defRPr lang="en-US" sz="1600" dirty="0" smtClean="0">
                <a:solidFill>
                  <a:srgbClr val="0079A8"/>
                </a:solidFill>
              </a:defRPr>
            </a:lvl3pPr>
          </a:lstStyle>
          <a:p>
            <a:pPr lvl="0"/>
            <a:r>
              <a:rPr lang="en-US" dirty="0" smtClean="0"/>
              <a:t>Click to edit Master text styles</a:t>
            </a:r>
          </a:p>
          <a:p>
            <a:pPr lvl="1"/>
            <a:r>
              <a:rPr lang="en-US" dirty="0" smtClean="0"/>
              <a:t>Second level</a:t>
            </a:r>
          </a:p>
          <a:p>
            <a:pPr marL="234950" lvl="2" indent="3175">
              <a:buChar char="​"/>
            </a:pPr>
            <a:r>
              <a:rPr lang="en-US" dirty="0" smtClean="0"/>
              <a:t>Third level (last)</a:t>
            </a:r>
          </a:p>
        </p:txBody>
      </p:sp>
      <p:sp>
        <p:nvSpPr>
          <p:cNvPr id="89" name="Picture Placeholder 2"/>
          <p:cNvSpPr>
            <a:spLocks noGrp="1"/>
          </p:cNvSpPr>
          <p:nvPr>
            <p:ph type="pic" sz="quarter" idx="19" hasCustomPrompt="1"/>
          </p:nvPr>
        </p:nvSpPr>
        <p:spPr>
          <a:xfrm>
            <a:off x="336550" y="2796225"/>
            <a:ext cx="2100448" cy="116998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dirty="0" smtClean="0"/>
              <a:t>Click to add</a:t>
            </a:r>
          </a:p>
          <a:p>
            <a:r>
              <a:rPr lang="en-US" dirty="0" smtClean="0"/>
              <a:t>logo</a:t>
            </a:r>
            <a:endParaRPr lang="en-US" dirty="0"/>
          </a:p>
        </p:txBody>
      </p:sp>
      <p:sp>
        <p:nvSpPr>
          <p:cNvPr id="27" name="Rectangle 26"/>
          <p:cNvSpPr/>
          <p:nvPr userDrawn="1"/>
        </p:nvSpPr>
        <p:spPr>
          <a:xfrm rot="10800000" flipV="1">
            <a:off x="336550" y="0"/>
            <a:ext cx="11868912" cy="89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
        <p:nvSpPr>
          <p:cNvPr id="2" name="Footer Placeholder 1"/>
          <p:cNvSpPr>
            <a:spLocks noGrp="1"/>
          </p:cNvSpPr>
          <p:nvPr>
            <p:ph type="ftr" sz="quarter" idx="22"/>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283290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338328" y="1601725"/>
            <a:ext cx="7608887" cy="4416552"/>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8" name="Content Placeholder 87"/>
          <p:cNvSpPr>
            <a:spLocks noGrp="1"/>
          </p:cNvSpPr>
          <p:nvPr>
            <p:ph sz="quarter" idx="11"/>
          </p:nvPr>
        </p:nvSpPr>
        <p:spPr>
          <a:xfrm>
            <a:off x="8312848" y="1601787"/>
            <a:ext cx="3542602" cy="4416552"/>
          </a:xfrm>
        </p:spPr>
        <p:txBody>
          <a:bodyPr/>
          <a:lstStyle>
            <a:lvl1pPr>
              <a:defRPr sz="2000" spc="0"/>
            </a:lvl1pPr>
            <a:lvl2pPr>
              <a:defRPr sz="1600" spc="0">
                <a:solidFill>
                  <a:schemeClr val="accent1"/>
                </a:solidFill>
              </a:defRPr>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rot="10800000" flipV="1">
            <a:off x="8128017" y="1600200"/>
            <a:ext cx="64008" cy="607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cxnSp>
        <p:nvCxnSpPr>
          <p:cNvPr id="91" name="Straight Connector 90"/>
          <p:cNvCxnSpPr/>
          <p:nvPr userDrawn="1"/>
        </p:nvCxnSpPr>
        <p:spPr>
          <a:xfrm>
            <a:off x="8128017" y="1600200"/>
            <a:ext cx="0" cy="441960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Footer Placeholder 2"/>
          <p:cNvSpPr>
            <a:spLocks noGrp="1"/>
          </p:cNvSpPr>
          <p:nvPr>
            <p:ph type="ftr" sz="quarter" idx="17"/>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152156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ird spli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338328" y="1601723"/>
            <a:ext cx="3502152" cy="4416552"/>
          </a:xfrm>
        </p:spPr>
        <p:txBody>
          <a:bodyPr/>
          <a:lstStyle>
            <a:lvl1pPr>
              <a:defRPr sz="2000" spc="0"/>
            </a:lvl1pPr>
            <a:lvl2pPr>
              <a:defRPr sz="1600" spc="0">
                <a:solidFill>
                  <a:schemeClr val="accent1"/>
                </a:solidFill>
              </a:defRPr>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8" name="Content Placeholder 87"/>
          <p:cNvSpPr>
            <a:spLocks noGrp="1"/>
          </p:cNvSpPr>
          <p:nvPr>
            <p:ph sz="quarter" idx="11"/>
          </p:nvPr>
        </p:nvSpPr>
        <p:spPr>
          <a:xfrm>
            <a:off x="4206240" y="1601787"/>
            <a:ext cx="7649210" cy="4416552"/>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ectangle 21"/>
          <p:cNvSpPr/>
          <p:nvPr userDrawn="1"/>
        </p:nvSpPr>
        <p:spPr>
          <a:xfrm rot="10800000" flipH="1" flipV="1">
            <a:off x="3966951" y="1600200"/>
            <a:ext cx="64008" cy="607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cxnSp>
        <p:nvCxnSpPr>
          <p:cNvPr id="23" name="Straight Connector 22"/>
          <p:cNvCxnSpPr/>
          <p:nvPr userDrawn="1"/>
        </p:nvCxnSpPr>
        <p:spPr>
          <a:xfrm flipH="1">
            <a:off x="4030959" y="1600200"/>
            <a:ext cx="0" cy="441960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Footer Placeholder 2"/>
          <p:cNvSpPr>
            <a:spLocks noGrp="1"/>
          </p:cNvSpPr>
          <p:nvPr>
            <p:ph type="ftr" sz="quarter" idx="17"/>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12770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Vertical Spli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6" name="Picture 1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Rectangle 6"/>
          <p:cNvSpPr/>
          <p:nvPr userDrawn="1"/>
        </p:nvSpPr>
        <p:spPr>
          <a:xfrm>
            <a:off x="0" y="6357"/>
            <a:ext cx="8102600" cy="6851643"/>
          </a:xfrm>
          <a:prstGeom prst="rect">
            <a:avLst/>
          </a:prstGeom>
          <a:solidFill>
            <a:schemeClr val="bg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3" name="Content Placeholder 2"/>
          <p:cNvSpPr>
            <a:spLocks noGrp="1"/>
          </p:cNvSpPr>
          <p:nvPr>
            <p:ph idx="1"/>
          </p:nvPr>
        </p:nvSpPr>
        <p:spPr>
          <a:xfrm>
            <a:off x="338328" y="1601724"/>
            <a:ext cx="7745412" cy="4416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Oval 22"/>
          <p:cNvSpPr/>
          <p:nvPr userDrawn="1"/>
        </p:nvSpPr>
        <p:spPr>
          <a:xfrm>
            <a:off x="7695372" y="6397128"/>
            <a:ext cx="1285963" cy="1285963"/>
          </a:xfrm>
          <a:prstGeom prst="ellipse">
            <a:avLst/>
          </a:prstGeom>
          <a:solidFill>
            <a:srgbClr val="FFFFFF">
              <a:alpha val="4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24"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17"/>
          </p:nvPr>
        </p:nvSpPr>
        <p:spPr>
          <a:xfrm>
            <a:off x="333729" y="6270900"/>
            <a:ext cx="7750012" cy="428383"/>
          </a:xfrm>
        </p:spPr>
        <p:txBody>
          <a:bodyPr/>
          <a:lstStyle/>
          <a:p>
            <a:r>
              <a:rPr lang="en-US" smtClean="0"/>
              <a:t>Using Feedback to Reduce Truthiness</a:t>
            </a:r>
            <a:endParaRPr lang="en-US"/>
          </a:p>
        </p:txBody>
      </p:sp>
      <p:grpSp>
        <p:nvGrpSpPr>
          <p:cNvPr id="25" name="Group 24"/>
          <p:cNvGrpSpPr/>
          <p:nvPr userDrawn="1"/>
        </p:nvGrpSpPr>
        <p:grpSpPr>
          <a:xfrm>
            <a:off x="1" y="1151067"/>
            <a:ext cx="8115300" cy="5706933"/>
            <a:chOff x="-7681" y="1151067"/>
            <a:chExt cx="12196497" cy="5706933"/>
          </a:xfrm>
        </p:grpSpPr>
        <p:sp>
          <p:nvSpPr>
            <p:cNvPr id="27" name="Rectangle 26"/>
            <p:cNvSpPr/>
            <p:nvPr/>
          </p:nvSpPr>
          <p:spPr>
            <a:xfrm rot="10800000">
              <a:off x="-7681" y="4045788"/>
              <a:ext cx="12196497" cy="2812209"/>
            </a:xfrm>
            <a:prstGeom prst="rect">
              <a:avLst/>
            </a:prstGeom>
            <a:gradFill flip="none" rotWithShape="1">
              <a:gsLst>
                <a:gs pos="0">
                  <a:schemeClr val="accent1">
                    <a:alpha val="58000"/>
                  </a:schemeClr>
                </a:gs>
                <a:gs pos="38000">
                  <a:schemeClr val="tx2">
                    <a:alpha val="0"/>
                  </a:scheme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263" rtl="0" eaLnBrk="1" latinLnBrk="0" hangingPunct="1"/>
              <a:endParaRPr lang="en-US" sz="1800" kern="1200" dirty="0">
                <a:solidFill>
                  <a:schemeClr val="lt1"/>
                </a:solidFill>
                <a:latin typeface="Salesforce Sans"/>
                <a:ea typeface="+mn-ea"/>
                <a:cs typeface="+mn-cs"/>
              </a:endParaRPr>
            </a:p>
          </p:txBody>
        </p:sp>
        <p:pic>
          <p:nvPicPr>
            <p:cNvPr id="28" name="Picture 4" descr="C:\Users\andrew\Desktop\dryfgudf.png"/>
            <p:cNvPicPr>
              <a:picLocks noChangeAspect="1" noChangeArrowheads="1"/>
            </p:cNvPicPr>
            <p:nvPr userDrawn="1"/>
          </p:nvPicPr>
          <p:blipFill rotWithShape="1">
            <a:blip r:embed="rId4" cstate="print">
              <a:extLst>
                <a:ext uri="{28A0092B-C50C-407E-A947-70E740481C1C}">
                  <a14:useLocalDpi xmlns:a14="http://schemas.microsoft.com/office/drawing/2010/main"/>
                </a:ext>
              </a:extLst>
            </a:blip>
            <a:srcRect l="10980" t="5554" r="40845" b="9539"/>
            <a:stretch/>
          </p:blipFill>
          <p:spPr bwMode="auto">
            <a:xfrm>
              <a:off x="0" y="1151067"/>
              <a:ext cx="12169727" cy="57069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22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B">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60362" y="2121039"/>
            <a:ext cx="10908173" cy="2157270"/>
          </a:xfrm>
        </p:spPr>
        <p:txBody>
          <a:bodyPr lIns="0" tIns="0" rIns="0" bIns="0" anchor="b">
            <a:noAutofit/>
          </a:bodyPr>
          <a:lstStyle>
            <a:lvl1pPr algn="l">
              <a:defRPr sz="5400" spc="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0362" y="4619343"/>
            <a:ext cx="10908173" cy="529086"/>
          </a:xfrm>
        </p:spPr>
        <p:txBody>
          <a:bodyPr lIns="0" tIns="0" rIns="0" bIns="0">
            <a:noAutofit/>
          </a:bodyPr>
          <a:lstStyle>
            <a:lvl1pPr marL="0" indent="0" algn="l">
              <a:buNone/>
              <a:defRPr sz="2000" spc="0">
                <a:solidFill>
                  <a:srgbClr val="D9E0E2"/>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5" name="Straight Connector 14"/>
          <p:cNvCxnSpPr/>
          <p:nvPr userDrawn="1"/>
        </p:nvCxnSpPr>
        <p:spPr>
          <a:xfrm>
            <a:off x="353648" y="4466912"/>
            <a:ext cx="11835177"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Content Placeholder 7"/>
          <p:cNvSpPr>
            <a:spLocks noGrp="1"/>
          </p:cNvSpPr>
          <p:nvPr>
            <p:ph sz="quarter" idx="10" hasCustomPrompt="1"/>
          </p:nvPr>
        </p:nvSpPr>
        <p:spPr>
          <a:xfrm>
            <a:off x="360362" y="5564547"/>
            <a:ext cx="7289872" cy="477988"/>
          </a:xfrm>
        </p:spPr>
        <p:txBody>
          <a:bodyPr/>
          <a:lstStyle>
            <a:lvl1pPr>
              <a:lnSpc>
                <a:spcPct val="100000"/>
              </a:lnSpc>
              <a:spcBef>
                <a:spcPts val="0"/>
              </a:spcBef>
              <a:spcAft>
                <a:spcPts val="0"/>
              </a:spcAft>
              <a:defRPr sz="1600" baseline="0">
                <a:solidFill>
                  <a:srgbClr val="D9E0E2"/>
                </a:solidFill>
              </a:defRPr>
            </a:lvl1pPr>
          </a:lstStyle>
          <a:p>
            <a:pPr lvl="0"/>
            <a:r>
              <a:rPr lang="en-US" dirty="0" smtClean="0"/>
              <a:t>Name of presenter, title and email</a:t>
            </a:r>
          </a:p>
        </p:txBody>
      </p:sp>
      <p:pic>
        <p:nvPicPr>
          <p:cNvPr id="59" name="Picture 5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563" y="876078"/>
            <a:ext cx="4793376" cy="1109085"/>
          </a:xfrm>
          <a:prstGeom prst="rect">
            <a:avLst/>
          </a:prstGeom>
        </p:spPr>
      </p:pic>
    </p:spTree>
    <p:extLst>
      <p:ext uri="{BB962C8B-B14F-4D97-AF65-F5344CB8AC3E}">
        <p14:creationId xmlns:p14="http://schemas.microsoft.com/office/powerpoint/2010/main" val="2843937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ustomer Segu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Picture Placeholder 7"/>
          <p:cNvSpPr>
            <a:spLocks noGrp="1"/>
          </p:cNvSpPr>
          <p:nvPr>
            <p:ph type="pic" sz="quarter" idx="17" hasCustomPrompt="1"/>
          </p:nvPr>
        </p:nvSpPr>
        <p:spPr>
          <a:xfrm>
            <a:off x="7954695" y="-18288"/>
            <a:ext cx="4234130" cy="6894576"/>
          </a:xfrm>
          <a:prstGeom prst="rect">
            <a:avLst/>
          </a:prstGeom>
          <a:solidFill>
            <a:schemeClr val="bg1">
              <a:lumMod val="75000"/>
            </a:schemeClr>
          </a:solidFill>
          <a:ln>
            <a:noFill/>
          </a:ln>
        </p:spPr>
        <p:txBody>
          <a:bodyPr anchor="ctr"/>
          <a:lstStyle>
            <a:lvl1pPr marL="0" indent="0" algn="ctr">
              <a:buNone/>
              <a:defRPr sz="1600" baseline="0">
                <a:solidFill>
                  <a:schemeClr val="bg1"/>
                </a:solidFill>
              </a:defRPr>
            </a:lvl1pPr>
          </a:lstStyle>
          <a:p>
            <a:r>
              <a:rPr lang="en-US" dirty="0" smtClean="0"/>
              <a:t>Click to add photo or paste an image in box</a:t>
            </a:r>
            <a:endParaRPr lang="en-US" dirty="0"/>
          </a:p>
        </p:txBody>
      </p:sp>
      <p:sp>
        <p:nvSpPr>
          <p:cNvPr id="47" name="Picture Placeholder 2"/>
          <p:cNvSpPr>
            <a:spLocks noGrp="1"/>
          </p:cNvSpPr>
          <p:nvPr>
            <p:ph type="pic" sz="quarter" idx="19" hasCustomPrompt="1"/>
          </p:nvPr>
        </p:nvSpPr>
        <p:spPr>
          <a:xfrm>
            <a:off x="1621700" y="2391624"/>
            <a:ext cx="4427017" cy="2074753"/>
          </a:xfrm>
          <a:noFill/>
          <a:ln>
            <a:noFill/>
          </a:ln>
          <a:effectLst/>
        </p:spPr>
        <p:txBody>
          <a:bodyPr anchor="ctr"/>
          <a:lstStyle>
            <a:lvl1pPr marL="0" indent="0" algn="ctr">
              <a:buNone/>
              <a:defRPr sz="1600">
                <a:solidFill>
                  <a:schemeClr val="bg1"/>
                </a:solidFill>
              </a:defRPr>
            </a:lvl1pPr>
          </a:lstStyle>
          <a:p>
            <a:r>
              <a:rPr lang="en-US" dirty="0" smtClean="0"/>
              <a:t>Click to add logo or paste one in box</a:t>
            </a:r>
            <a:endParaRPr lang="en-US" dirty="0"/>
          </a:p>
        </p:txBody>
      </p:sp>
    </p:spTree>
    <p:extLst>
      <p:ext uri="{BB962C8B-B14F-4D97-AF65-F5344CB8AC3E}">
        <p14:creationId xmlns:p14="http://schemas.microsoft.com/office/powerpoint/2010/main" val="215770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gue_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p:nvPr>
        </p:nvSpPr>
        <p:spPr>
          <a:xfrm>
            <a:off x="360362" y="2049320"/>
            <a:ext cx="11482388" cy="2628900"/>
          </a:xfrm>
        </p:spPr>
        <p:txBody>
          <a:bodyPr lIns="0" tIns="0" rIns="0" bIns="0" anchor="b">
            <a:noAutofit/>
          </a:bodyPr>
          <a:lstStyle>
            <a:lvl1pPr algn="l">
              <a:defRPr sz="5400" spc="0">
                <a:solidFill>
                  <a:schemeClr val="bg1"/>
                </a:solidFill>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360362" y="4876800"/>
            <a:ext cx="11482388" cy="1066800"/>
          </a:xfrm>
        </p:spPr>
        <p:txBody>
          <a:bodyPr lIns="0" tIns="0" rIns="0" bIns="0">
            <a:noAutofit/>
          </a:bodyPr>
          <a:lstStyle>
            <a:lvl1pPr marL="0" indent="0" algn="l">
              <a:buNone/>
              <a:defRPr sz="2400" spc="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4" name="Straight Connector 3"/>
          <p:cNvCxnSpPr/>
          <p:nvPr userDrawn="1"/>
        </p:nvCxnSpPr>
        <p:spPr>
          <a:xfrm flipH="1">
            <a:off x="342900" y="4800600"/>
            <a:ext cx="11845925"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Picture 16"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265159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aker_slide_A">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hasCustomPrompt="1"/>
          </p:nvPr>
        </p:nvSpPr>
        <p:spPr>
          <a:xfrm>
            <a:off x="356616" y="526840"/>
            <a:ext cx="7379001" cy="2628900"/>
          </a:xfrm>
        </p:spPr>
        <p:txBody>
          <a:bodyPr lIns="0" tIns="0" rIns="0" bIns="0" anchor="b">
            <a:noAutofit/>
          </a:bodyPr>
          <a:lstStyle>
            <a:lvl1pPr algn="l">
              <a:defRPr sz="5400">
                <a:solidFill>
                  <a:schemeClr val="bg1"/>
                </a:solidFill>
              </a:defRPr>
            </a:lvl1pPr>
          </a:lstStyle>
          <a:p>
            <a:r>
              <a:rPr lang="en-US" dirty="0" smtClean="0"/>
              <a:t>Speaker Name</a:t>
            </a:r>
            <a:endParaRPr lang="en-US" dirty="0"/>
          </a:p>
        </p:txBody>
      </p:sp>
      <p:sp>
        <p:nvSpPr>
          <p:cNvPr id="10" name="Subtitle 2"/>
          <p:cNvSpPr>
            <a:spLocks noGrp="1"/>
          </p:cNvSpPr>
          <p:nvPr>
            <p:ph type="subTitle" idx="1"/>
          </p:nvPr>
        </p:nvSpPr>
        <p:spPr>
          <a:xfrm>
            <a:off x="356616" y="3354319"/>
            <a:ext cx="7379001" cy="1408043"/>
          </a:xfrm>
        </p:spPr>
        <p:txBody>
          <a:bodyPr lIns="0" tIns="0" rIns="0" bIns="0">
            <a:noAutofit/>
          </a:bodyPr>
          <a:lstStyle>
            <a:lvl1pPr marL="0" indent="0" algn="l">
              <a:buNone/>
              <a:defRPr sz="200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p>
          <a:p>
            <a:r>
              <a:rPr lang="en-US" dirty="0" smtClean="0"/>
              <a:t>@</a:t>
            </a:r>
            <a:r>
              <a:rPr lang="en-US" dirty="0" err="1" smtClean="0"/>
              <a:t>speakerName</a:t>
            </a:r>
            <a:endParaRPr lang="en-US" dirty="0"/>
          </a:p>
        </p:txBody>
      </p:sp>
      <p:cxnSp>
        <p:nvCxnSpPr>
          <p:cNvPr id="26" name="Straight Connector 25"/>
          <p:cNvCxnSpPr/>
          <p:nvPr userDrawn="1"/>
        </p:nvCxnSpPr>
        <p:spPr>
          <a:xfrm flipH="1">
            <a:off x="-26942" y="3281320"/>
            <a:ext cx="7980317"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 name="Picture 27"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3925" y="2094773"/>
            <a:ext cx="2627758" cy="1839431"/>
          </a:xfrm>
          <a:prstGeom prst="rect">
            <a:avLst/>
          </a:prstGeom>
        </p:spPr>
      </p:pic>
    </p:spTree>
    <p:extLst>
      <p:ext uri="{BB962C8B-B14F-4D97-AF65-F5344CB8AC3E}">
        <p14:creationId xmlns:p14="http://schemas.microsoft.com/office/powerpoint/2010/main" val="9496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aker_slide_B">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3" name="Picture 12"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hasCustomPrompt="1"/>
          </p:nvPr>
        </p:nvSpPr>
        <p:spPr>
          <a:xfrm>
            <a:off x="2314575" y="2095733"/>
            <a:ext cx="9551504" cy="2628900"/>
          </a:xfrm>
        </p:spPr>
        <p:txBody>
          <a:bodyPr lIns="91440" tIns="0" rIns="0" bIns="0" anchor="b">
            <a:noAutofit/>
          </a:bodyPr>
          <a:lstStyle>
            <a:lvl1pPr algn="l">
              <a:defRPr sz="5400" spc="0">
                <a:solidFill>
                  <a:schemeClr val="bg1"/>
                </a:solidFill>
              </a:defRPr>
            </a:lvl1pPr>
          </a:lstStyle>
          <a:p>
            <a:r>
              <a:rPr lang="en-US" dirty="0" smtClean="0"/>
              <a:t>Speaker Name</a:t>
            </a:r>
            <a:endParaRPr lang="en-US" dirty="0"/>
          </a:p>
        </p:txBody>
      </p:sp>
      <p:sp>
        <p:nvSpPr>
          <p:cNvPr id="10" name="Subtitle 2"/>
          <p:cNvSpPr>
            <a:spLocks noGrp="1"/>
          </p:cNvSpPr>
          <p:nvPr>
            <p:ph type="subTitle" idx="1"/>
          </p:nvPr>
        </p:nvSpPr>
        <p:spPr>
          <a:xfrm>
            <a:off x="2314575" y="4877032"/>
            <a:ext cx="9551504" cy="1408043"/>
          </a:xfrm>
        </p:spPr>
        <p:txBody>
          <a:bodyPr lIns="91440" tIns="0" rIns="0" bIns="0">
            <a:noAutofit/>
          </a:bodyPr>
          <a:lstStyle>
            <a:lvl1pPr marL="0" indent="0" algn="l">
              <a:buNone/>
              <a:defRPr sz="2000" spc="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p>
        </p:txBody>
      </p:sp>
      <p:cxnSp>
        <p:nvCxnSpPr>
          <p:cNvPr id="3" name="Straight Connector 2"/>
          <p:cNvCxnSpPr/>
          <p:nvPr userDrawn="1"/>
        </p:nvCxnSpPr>
        <p:spPr>
          <a:xfrm>
            <a:off x="2162175" y="3984978"/>
            <a:ext cx="0" cy="2873022"/>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userDrawn="1"/>
        </p:nvSpPr>
        <p:spPr>
          <a:xfrm rot="10800000">
            <a:off x="2170753" y="3984978"/>
            <a:ext cx="64008"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Tree>
    <p:extLst>
      <p:ext uri="{BB962C8B-B14F-4D97-AF65-F5344CB8AC3E}">
        <p14:creationId xmlns:p14="http://schemas.microsoft.com/office/powerpoint/2010/main" val="411794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asic_dark">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9" name="Picture 18"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18" name="Text Placeholder 3"/>
          <p:cNvSpPr>
            <a:spLocks noGrp="1"/>
          </p:cNvSpPr>
          <p:nvPr>
            <p:ph type="body" sz="quarter" idx="16"/>
          </p:nvPr>
        </p:nvSpPr>
        <p:spPr>
          <a:xfrm>
            <a:off x="338328" y="1021080"/>
            <a:ext cx="11484864" cy="338554"/>
          </a:xfrm>
        </p:spPr>
        <p:txBody>
          <a:bodyPr lIns="9144" tIns="0" rIns="0" bIns="0">
            <a:spAutoFit/>
          </a:bodyPr>
          <a:lstStyle>
            <a:lvl1pPr marL="0" indent="0">
              <a:buNone/>
              <a:defRPr sz="2400" spc="0" baseline="0">
                <a:solidFill>
                  <a:schemeClr val="bg1"/>
                </a:solidFill>
              </a:defRPr>
            </a:lvl1pPr>
          </a:lstStyle>
          <a:p>
            <a:pPr lvl="0"/>
            <a:r>
              <a:rPr lang="en-US" dirty="0" smtClean="0"/>
              <a:t>Click to edit Master text styles</a:t>
            </a:r>
          </a:p>
        </p:txBody>
      </p:sp>
      <p:grpSp>
        <p:nvGrpSpPr>
          <p:cNvPr id="31" name="Group 18"/>
          <p:cNvGrpSpPr>
            <a:grpSpLocks noChangeAspect="1"/>
          </p:cNvGrpSpPr>
          <p:nvPr userDrawn="1"/>
        </p:nvGrpSpPr>
        <p:grpSpPr bwMode="auto">
          <a:xfrm>
            <a:off x="11243268" y="6270900"/>
            <a:ext cx="611829" cy="428383"/>
            <a:chOff x="267" y="-340"/>
            <a:chExt cx="7144" cy="5002"/>
          </a:xfrm>
        </p:grpSpPr>
        <p:sp>
          <p:nvSpPr>
            <p:cNvPr id="3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4" name="Freeform 3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5" name="Freeform 3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6" name="Freeform 3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7" name="Freeform 3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8" name="Freeform 3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9" name="Freeform 3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0" name="Freeform 3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1" name="Freeform 4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2" name="Freeform 4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47"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7"/>
          </p:nvPr>
        </p:nvSpPr>
        <p:spPr/>
        <p:txBody>
          <a:bodyPr/>
          <a:lstStyle>
            <a:lvl1pPr>
              <a:defRPr>
                <a:solidFill>
                  <a:schemeClr val="bg1"/>
                </a:solidFill>
              </a:defRPr>
            </a:lvl1pPr>
          </a:lstStyle>
          <a:p>
            <a:r>
              <a:rPr lang="en-US" smtClean="0"/>
              <a:t>Using Feedback to Reduce Truthiness</a:t>
            </a:r>
            <a:endParaRPr lang="en-US"/>
          </a:p>
        </p:txBody>
      </p:sp>
    </p:spTree>
    <p:extLst>
      <p:ext uri="{BB962C8B-B14F-4D97-AF65-F5344CB8AC3E}">
        <p14:creationId xmlns:p14="http://schemas.microsoft.com/office/powerpoint/2010/main" val="160452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asic_Sales_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r>
              <a:rPr lang="en-US" smtClean="0"/>
              <a:t>Using Feedback to Reduce Truthiness</a:t>
            </a:r>
            <a:endParaRPr lang="en-US"/>
          </a:p>
        </p:txBody>
      </p:sp>
    </p:spTree>
    <p:extLst>
      <p:ext uri="{BB962C8B-B14F-4D97-AF65-F5344CB8AC3E}">
        <p14:creationId xmlns:p14="http://schemas.microsoft.com/office/powerpoint/2010/main" val="359595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asic_Service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dirty="0" smtClean="0"/>
              <a:t>Click to edit Master title style</a:t>
            </a:r>
            <a:endParaRPr lang="en-US" dirty="0"/>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r>
              <a:rPr lang="en-US" smtClean="0"/>
              <a:t>Using Feedback to Reduce Truthiness</a:t>
            </a:r>
            <a:endParaRPr lang="en-US" dirty="0"/>
          </a:p>
        </p:txBody>
      </p:sp>
    </p:spTree>
    <p:extLst>
      <p:ext uri="{BB962C8B-B14F-4D97-AF65-F5344CB8AC3E}">
        <p14:creationId xmlns:p14="http://schemas.microsoft.com/office/powerpoint/2010/main" val="287180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sic_Marketing Cloud_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2" name="Rectangle 31"/>
          <p:cNvSpPr/>
          <p:nvPr userDrawn="1"/>
        </p:nvSpPr>
        <p:spPr>
          <a:xfrm>
            <a:off x="0" y="0"/>
            <a:ext cx="12188952" cy="6858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2700000" scaled="1"/>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85016" y="3786261"/>
            <a:ext cx="2578124" cy="2634171"/>
          </a:xfrm>
          <a:prstGeom prst="rect">
            <a:avLst/>
          </a:prstGeom>
        </p:spPr>
      </p:pic>
      <p:grpSp>
        <p:nvGrpSpPr>
          <p:cNvPr id="40" name="Group 39"/>
          <p:cNvGrpSpPr/>
          <p:nvPr userDrawn="1"/>
        </p:nvGrpSpPr>
        <p:grpSpPr>
          <a:xfrm>
            <a:off x="8686801" y="5026741"/>
            <a:ext cx="1104364" cy="966038"/>
            <a:chOff x="9356933" y="5612937"/>
            <a:chExt cx="434231" cy="379842"/>
          </a:xfrm>
        </p:grpSpPr>
        <p:sp>
          <p:nvSpPr>
            <p:cNvPr id="41" name="Oval 40"/>
            <p:cNvSpPr/>
            <p:nvPr userDrawn="1"/>
          </p:nvSpPr>
          <p:spPr>
            <a:xfrm>
              <a:off x="9356933" y="5612937"/>
              <a:ext cx="338651" cy="338651"/>
            </a:xfrm>
            <a:prstGeom prst="ellipse">
              <a:avLst/>
            </a:prstGeom>
            <a:solidFill>
              <a:srgbClr val="FFFFFF">
                <a:alpha val="5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42" name="Oval 41"/>
            <p:cNvSpPr/>
            <p:nvPr userDrawn="1"/>
          </p:nvSpPr>
          <p:spPr>
            <a:xfrm>
              <a:off x="9600004" y="5801619"/>
              <a:ext cx="191160" cy="191160"/>
            </a:xfrm>
            <a:prstGeom prst="ellipse">
              <a:avLst/>
            </a:prstGeom>
            <a:solidFill>
              <a:srgbClr val="FFFFFF">
                <a:alpha val="2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grpSp>
      <p:sp>
        <p:nvSpPr>
          <p:cNvPr id="50"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1"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2" name="Group 18"/>
          <p:cNvGrpSpPr>
            <a:grpSpLocks noChangeAspect="1"/>
          </p:cNvGrpSpPr>
          <p:nvPr userDrawn="1"/>
        </p:nvGrpSpPr>
        <p:grpSpPr bwMode="auto">
          <a:xfrm>
            <a:off x="11243268" y="6270900"/>
            <a:ext cx="611829" cy="428383"/>
            <a:chOff x="267" y="-340"/>
            <a:chExt cx="7144" cy="5002"/>
          </a:xfrm>
        </p:grpSpPr>
        <p:sp>
          <p:nvSpPr>
            <p:cNvPr id="53"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3" name="Freeform 62"/>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4"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7"/>
          </p:nvPr>
        </p:nvSpPr>
        <p:spPr/>
        <p:txBody>
          <a:bodyPr/>
          <a:lstStyle>
            <a:lvl1pPr>
              <a:defRPr>
                <a:solidFill>
                  <a:schemeClr val="bg1"/>
                </a:solidFill>
              </a:defRPr>
            </a:lvl1pPr>
          </a:lstStyle>
          <a:p>
            <a:r>
              <a:rPr lang="en-US" smtClean="0"/>
              <a:t>Using Feedback to Reduce Truthiness</a:t>
            </a:r>
            <a:endParaRPr lang="en-US"/>
          </a:p>
        </p:txBody>
      </p:sp>
    </p:spTree>
    <p:extLst>
      <p:ext uri="{BB962C8B-B14F-4D97-AF65-F5344CB8AC3E}">
        <p14:creationId xmlns:p14="http://schemas.microsoft.com/office/powerpoint/2010/main" val="279410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asic_Community Cloud_Dark">
    <p:bg>
      <p:bgPr>
        <a:solidFill>
          <a:schemeClr val="accent6"/>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88952" cy="6858000"/>
          </a:xfrm>
          <a:prstGeom prst="rect">
            <a:avLst/>
          </a:prstGeom>
          <a:solidFill>
            <a:schemeClr val="accent6"/>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9" name="Oval 38"/>
          <p:cNvSpPr/>
          <p:nvPr userDrawn="1"/>
        </p:nvSpPr>
        <p:spPr>
          <a:xfrm>
            <a:off x="11358418" y="494288"/>
            <a:ext cx="830407" cy="830407"/>
          </a:xfrm>
          <a:prstGeom prst="ellipse">
            <a:avLst/>
          </a:prstGeom>
          <a:solidFill>
            <a:srgbClr val="FFFFFF">
              <a:alpha val="5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50" name="Title 1"/>
          <p:cNvSpPr>
            <a:spLocks noGrp="1"/>
          </p:cNvSpPr>
          <p:nvPr>
            <p:ph type="title"/>
          </p:nvPr>
        </p:nvSpPr>
        <p:spPr>
          <a:xfrm>
            <a:off x="338327" y="90720"/>
            <a:ext cx="11515535" cy="908043"/>
          </a:xfrm>
        </p:spPr>
        <p:txBody>
          <a:bodyPr/>
          <a:lstStyle>
            <a:lvl1pPr>
              <a:defRPr>
                <a:solidFill>
                  <a:schemeClr val="bg2">
                    <a:lumMod val="25000"/>
                  </a:schemeClr>
                </a:solidFill>
              </a:defRPr>
            </a:lvl1pPr>
          </a:lstStyle>
          <a:p>
            <a:r>
              <a:rPr lang="en-US" smtClean="0"/>
              <a:t>Click to edit Master title style</a:t>
            </a:r>
            <a:endParaRPr lang="en-US"/>
          </a:p>
        </p:txBody>
      </p:sp>
      <p:sp>
        <p:nvSpPr>
          <p:cNvPr id="51" name="Text Placeholder 3"/>
          <p:cNvSpPr>
            <a:spLocks noGrp="1"/>
          </p:cNvSpPr>
          <p:nvPr>
            <p:ph type="body" sz="quarter" idx="16"/>
          </p:nvPr>
        </p:nvSpPr>
        <p:spPr>
          <a:xfrm>
            <a:off x="338328" y="1021080"/>
            <a:ext cx="11484864" cy="369332"/>
          </a:xfrm>
        </p:spPr>
        <p:txBody>
          <a:bodyPr lIns="9144" tIns="0" rIns="0" bIns="0">
            <a:spAutoFit/>
          </a:bodyPr>
          <a:lstStyle>
            <a:lvl1pPr marL="0" indent="0">
              <a:buNone/>
              <a:defRPr sz="2400" spc="0" baseline="0">
                <a:solidFill>
                  <a:schemeClr val="bg2">
                    <a:lumMod val="25000"/>
                  </a:schemeClr>
                </a:solidFill>
              </a:defRPr>
            </a:lvl1pPr>
          </a:lstStyle>
          <a:p>
            <a:pPr lvl="0"/>
            <a:r>
              <a:rPr lang="en-US" dirty="0" smtClean="0"/>
              <a:t>Click to edit Master text styles</a:t>
            </a:r>
          </a:p>
        </p:txBody>
      </p:sp>
      <p:grpSp>
        <p:nvGrpSpPr>
          <p:cNvPr id="64" name="Group 18"/>
          <p:cNvGrpSpPr>
            <a:grpSpLocks noChangeAspect="1"/>
          </p:cNvGrpSpPr>
          <p:nvPr userDrawn="1"/>
        </p:nvGrpSpPr>
        <p:grpSpPr bwMode="auto">
          <a:xfrm>
            <a:off x="11243268" y="6270900"/>
            <a:ext cx="611829" cy="428383"/>
            <a:chOff x="267" y="-340"/>
            <a:chExt cx="7144" cy="5002"/>
          </a:xfrm>
        </p:grpSpPr>
        <p:sp>
          <p:nvSpPr>
            <p:cNvPr id="65"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6"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7" name="Freeform 66"/>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8" name="Freeform 67"/>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9" name="Freeform 68"/>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0" name="Freeform 69"/>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1" name="Freeform 70"/>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2" name="Freeform 71"/>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3" name="Freeform 72"/>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4" name="Freeform 73"/>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5" name="Freeform 74"/>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76" name="Content Placeholder 2"/>
          <p:cNvSpPr>
            <a:spLocks noGrp="1"/>
          </p:cNvSpPr>
          <p:nvPr>
            <p:ph idx="1"/>
          </p:nvPr>
        </p:nvSpPr>
        <p:spPr>
          <a:xfrm>
            <a:off x="338328" y="1601725"/>
            <a:ext cx="11517122" cy="4641598"/>
          </a:xfrm>
        </p:spPr>
        <p:txBody>
          <a:bodyPr/>
          <a:lstStyle>
            <a:lvl1pPr>
              <a:buClr>
                <a:schemeClr val="bg1"/>
              </a:buClr>
              <a:defRPr>
                <a:solidFill>
                  <a:schemeClr val="bg2">
                    <a:lumMod val="25000"/>
                  </a:schemeClr>
                </a:solidFill>
              </a:defRPr>
            </a:lvl1pPr>
            <a:lvl2pPr>
              <a:buClr>
                <a:schemeClr val="tx1"/>
              </a:buClr>
              <a:defRPr>
                <a:solidFill>
                  <a:schemeClr val="bg2">
                    <a:lumMod val="25000"/>
                  </a:schemeClr>
                </a:solidFill>
              </a:defRPr>
            </a:lvl2pPr>
            <a:lvl3pPr>
              <a:buClr>
                <a:schemeClr val="tx1"/>
              </a:buClr>
              <a:defRPr>
                <a:solidFill>
                  <a:schemeClr val="bg2">
                    <a:lumMod val="25000"/>
                  </a:schemeClr>
                </a:solidFill>
              </a:defRPr>
            </a:lvl3pPr>
            <a:lvl4pPr>
              <a:buClr>
                <a:schemeClr val="bg1"/>
              </a:buClr>
              <a:defRPr>
                <a:solidFill>
                  <a:schemeClr val="bg2">
                    <a:lumMod val="25000"/>
                  </a:schemeClr>
                </a:solidFill>
              </a:defRPr>
            </a:lvl4pPr>
            <a:lvl5pPr>
              <a:buClr>
                <a:schemeClr val="bg1"/>
              </a:buClr>
              <a:defRPr>
                <a:solidFill>
                  <a:schemeClr val="bg2">
                    <a:lumMod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7"/>
          </p:nvPr>
        </p:nvSpPr>
        <p:spPr/>
        <p:txBody>
          <a:bodyPr/>
          <a:lstStyle>
            <a:lvl1pPr>
              <a:defRPr>
                <a:solidFill>
                  <a:schemeClr val="tx1"/>
                </a:solidFill>
              </a:defRPr>
            </a:lvl1pPr>
          </a:lstStyle>
          <a:p>
            <a:r>
              <a:rPr lang="en-US" smtClean="0"/>
              <a:t>Using Feedback to Reduce Truthiness</a:t>
            </a:r>
            <a:endParaRPr lang="en-US"/>
          </a:p>
        </p:txBody>
      </p:sp>
    </p:spTree>
    <p:extLst>
      <p:ext uri="{BB962C8B-B14F-4D97-AF65-F5344CB8AC3E}">
        <p14:creationId xmlns:p14="http://schemas.microsoft.com/office/powerpoint/2010/main" val="252056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asic_Analytics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2" name="Footer Placeholder 1"/>
          <p:cNvSpPr>
            <a:spLocks noGrp="1"/>
          </p:cNvSpPr>
          <p:nvPr>
            <p:ph type="ftr" sz="quarter" idx="17"/>
          </p:nvPr>
        </p:nvSpPr>
        <p:spPr/>
        <p:txBody>
          <a:bodyPr/>
          <a:lstStyle>
            <a:lvl1pPr>
              <a:defRPr>
                <a:solidFill>
                  <a:schemeClr val="bg1"/>
                </a:solidFill>
              </a:defRPr>
            </a:lvl1pPr>
          </a:lstStyle>
          <a:p>
            <a:r>
              <a:rPr lang="en-US" smtClean="0"/>
              <a:t>Using Feedback to Reduce Truthiness</a:t>
            </a:r>
            <a:endParaRPr lang="en-US"/>
          </a:p>
        </p:txBody>
      </p:sp>
    </p:spTree>
    <p:extLst>
      <p:ext uri="{BB962C8B-B14F-4D97-AF65-F5344CB8AC3E}">
        <p14:creationId xmlns:p14="http://schemas.microsoft.com/office/powerpoint/2010/main" val="179190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C">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5" name="Picture 14"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60362" y="2004579"/>
            <a:ext cx="7273925" cy="2282675"/>
          </a:xfrm>
        </p:spPr>
        <p:txBody>
          <a:bodyPr lIns="0" tIns="0" rIns="0" bIns="0" anchor="b">
            <a:noAutofit/>
          </a:bodyPr>
          <a:lstStyle>
            <a:lvl1pPr algn="l">
              <a:lnSpc>
                <a:spcPct val="90000"/>
              </a:lnSpc>
              <a:defRPr sz="4800" b="0" spc="0"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0362" y="4378493"/>
            <a:ext cx="7273925" cy="568606"/>
          </a:xfrm>
        </p:spPr>
        <p:txBody>
          <a:bodyPr lIns="0" tIns="0" rIns="0" bIns="0">
            <a:noAutofit/>
          </a:bodyPr>
          <a:lstStyle>
            <a:lvl1pPr marL="0" indent="0" algn="l">
              <a:lnSpc>
                <a:spcPts val="2400"/>
              </a:lnSpc>
              <a:buNone/>
              <a:defRPr sz="2000" spc="0">
                <a:solidFill>
                  <a:srgbClr val="D9E0E2"/>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4" name="Picture Placeholder 7"/>
          <p:cNvSpPr>
            <a:spLocks noGrp="1"/>
          </p:cNvSpPr>
          <p:nvPr>
            <p:ph type="pic" sz="quarter" idx="17" hasCustomPrompt="1"/>
          </p:nvPr>
        </p:nvSpPr>
        <p:spPr>
          <a:xfrm>
            <a:off x="7954695" y="-18288"/>
            <a:ext cx="4234130" cy="6894576"/>
          </a:xfrm>
          <a:prstGeom prst="rect">
            <a:avLst/>
          </a:prstGeom>
          <a:solidFill>
            <a:schemeClr val="bg1">
              <a:lumMod val="75000"/>
            </a:schemeClr>
          </a:solidFill>
          <a:ln>
            <a:noFill/>
          </a:ln>
        </p:spPr>
        <p:txBody>
          <a:bodyPr anchor="ctr"/>
          <a:lstStyle>
            <a:lvl1pPr marL="0" indent="0" algn="ctr">
              <a:buNone/>
              <a:defRPr sz="1600" baseline="0">
                <a:solidFill>
                  <a:schemeClr val="bg1"/>
                </a:solidFill>
              </a:defRPr>
            </a:lvl1pPr>
          </a:lstStyle>
          <a:p>
            <a:r>
              <a:rPr lang="en-US" dirty="0" smtClean="0"/>
              <a:t>Click to add photo or paste an image in box</a:t>
            </a:r>
            <a:endParaRPr lang="en-US" dirty="0"/>
          </a:p>
        </p:txBody>
      </p:sp>
      <p:sp>
        <p:nvSpPr>
          <p:cNvPr id="55" name="Content Placeholder 7"/>
          <p:cNvSpPr>
            <a:spLocks noGrp="1"/>
          </p:cNvSpPr>
          <p:nvPr>
            <p:ph sz="quarter" idx="10" hasCustomPrompt="1"/>
          </p:nvPr>
        </p:nvSpPr>
        <p:spPr>
          <a:xfrm>
            <a:off x="360362" y="5510127"/>
            <a:ext cx="7289872" cy="438820"/>
          </a:xfrm>
        </p:spPr>
        <p:txBody>
          <a:bodyPr/>
          <a:lstStyle>
            <a:lvl1pPr>
              <a:lnSpc>
                <a:spcPct val="100000"/>
              </a:lnSpc>
              <a:spcBef>
                <a:spcPts val="0"/>
              </a:spcBef>
              <a:spcAft>
                <a:spcPts val="0"/>
              </a:spcAft>
              <a:buNone/>
              <a:defRPr sz="1600" spc="0" baseline="0">
                <a:solidFill>
                  <a:srgbClr val="D9E0E2"/>
                </a:solidFill>
              </a:defRPr>
            </a:lvl1pPr>
          </a:lstStyle>
          <a:p>
            <a:pPr lvl="0"/>
            <a:r>
              <a:rPr lang="en-US" dirty="0" smtClean="0"/>
              <a:t>Name of presenter, title and email</a:t>
            </a:r>
          </a:p>
        </p:txBody>
      </p:sp>
      <p:pic>
        <p:nvPicPr>
          <p:cNvPr id="56" name="Picture 5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563" y="876078"/>
            <a:ext cx="4793376" cy="1109085"/>
          </a:xfrm>
          <a:prstGeom prst="rect">
            <a:avLst/>
          </a:prstGeom>
        </p:spPr>
      </p:pic>
    </p:spTree>
    <p:extLst>
      <p:ext uri="{BB962C8B-B14F-4D97-AF65-F5344CB8AC3E}">
        <p14:creationId xmlns:p14="http://schemas.microsoft.com/office/powerpoint/2010/main" val="360960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sic_Platform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r>
              <a:rPr lang="en-US" smtClean="0"/>
              <a:t>Using Feedback to Reduce Truthiness</a:t>
            </a:r>
            <a:endParaRPr lang="en-US"/>
          </a:p>
        </p:txBody>
      </p:sp>
    </p:spTree>
    <p:extLst>
      <p:ext uri="{BB962C8B-B14F-4D97-AF65-F5344CB8AC3E}">
        <p14:creationId xmlns:p14="http://schemas.microsoft.com/office/powerpoint/2010/main" val="349276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hank You_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4" name="Picture 1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TextBox 39"/>
          <p:cNvSpPr txBox="1"/>
          <p:nvPr userDrawn="1"/>
        </p:nvSpPr>
        <p:spPr>
          <a:xfrm>
            <a:off x="6305655" y="3041036"/>
            <a:ext cx="2578560" cy="646331"/>
          </a:xfrm>
          <a:prstGeom prst="rect">
            <a:avLst/>
          </a:prstGeom>
          <a:noFill/>
        </p:spPr>
        <p:txBody>
          <a:bodyPr wrap="square" rtlCol="0">
            <a:spAutoFit/>
          </a:bodyPr>
          <a:lstStyle/>
          <a:p>
            <a:pPr>
              <a:spcBef>
                <a:spcPts val="300"/>
              </a:spcBef>
              <a:spcAft>
                <a:spcPts val="1000"/>
              </a:spcAft>
            </a:pPr>
            <a:r>
              <a:rPr lang="en-US" sz="3600" b="1" dirty="0" smtClean="0">
                <a:solidFill>
                  <a:schemeClr val="bg1"/>
                </a:solidFill>
                <a:latin typeface="Salesforce Sans"/>
              </a:rPr>
              <a:t>Thank you</a:t>
            </a:r>
          </a:p>
        </p:txBody>
      </p:sp>
      <p:pic>
        <p:nvPicPr>
          <p:cNvPr id="41" name="Picture 40"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67488" y="2592568"/>
            <a:ext cx="2528523" cy="1769966"/>
          </a:xfrm>
          <a:prstGeom prst="rect">
            <a:avLst/>
          </a:prstGeom>
        </p:spPr>
      </p:pic>
    </p:spTree>
    <p:extLst>
      <p:ext uri="{BB962C8B-B14F-4D97-AF65-F5344CB8AC3E}">
        <p14:creationId xmlns:p14="http://schemas.microsoft.com/office/powerpoint/2010/main" val="217165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sp>
        <p:nvSpPr>
          <p:cNvPr id="20" name="Text Placeholder 11"/>
          <p:cNvSpPr>
            <a:spLocks noGrp="1"/>
          </p:cNvSpPr>
          <p:nvPr>
            <p:ph type="body" sz="quarter" idx="18" hasCustomPrompt="1"/>
          </p:nvPr>
        </p:nvSpPr>
        <p:spPr>
          <a:xfrm>
            <a:off x="338328" y="1021080"/>
            <a:ext cx="11663172" cy="338554"/>
          </a:xfrm>
          <a:noFill/>
          <a:ln>
            <a:noFill/>
          </a:ln>
        </p:spPr>
        <p:txBody>
          <a:bodyPr/>
          <a:lstStyle>
            <a:lvl1pPr>
              <a:defRPr spc="0" baseline="0"/>
            </a:lvl1pPr>
          </a:lstStyle>
          <a:p>
            <a:r>
              <a:rPr lang="en-US" dirty="0"/>
              <a:t>Use </a:t>
            </a:r>
            <a:r>
              <a:rPr lang="en-US" dirty="0" smtClean="0"/>
              <a:t>this layout for realigning basic </a:t>
            </a:r>
            <a:r>
              <a:rPr lang="en-US" dirty="0"/>
              <a:t>drawing guides </a:t>
            </a:r>
            <a:r>
              <a:rPr lang="en-US" dirty="0" smtClean="0"/>
              <a:t>or reference them as needed</a:t>
            </a:r>
            <a:endParaRPr lang="en-US" dirty="0"/>
          </a:p>
        </p:txBody>
      </p:sp>
      <p:sp>
        <p:nvSpPr>
          <p:cNvPr id="19" name="Title 8"/>
          <p:cNvSpPr txBox="1">
            <a:spLocks/>
          </p:cNvSpPr>
          <p:nvPr userDrawn="1"/>
        </p:nvSpPr>
        <p:spPr>
          <a:xfrm>
            <a:off x="338327" y="90720"/>
            <a:ext cx="11515535" cy="908043"/>
          </a:xfrm>
          <a:prstGeom prst="rect">
            <a:avLst/>
          </a:prstGeom>
          <a:effectLst/>
        </p:spPr>
        <p:txBody>
          <a:bodyPr vert="horz" lIns="0" tIns="0" rIns="0" bIns="0" rtlCol="0" anchor="b">
            <a:noAutofit/>
          </a:bodyPr>
          <a:lstStyle>
            <a:lvl1pPr marL="0" algn="l" defTabSz="914400" rtl="0" eaLnBrk="1" latinLnBrk="0" hangingPunct="1">
              <a:lnSpc>
                <a:spcPct val="90000"/>
              </a:lnSpc>
              <a:spcBef>
                <a:spcPct val="0"/>
              </a:spcBef>
              <a:buNone/>
              <a:defRPr lang="en-US" sz="3200" b="0" kern="1200" spc="-20" baseline="0" dirty="0">
                <a:solidFill>
                  <a:schemeClr val="accent1"/>
                </a:solidFill>
                <a:latin typeface="+mj-lt"/>
                <a:ea typeface="+mj-ea"/>
                <a:cs typeface="+mj-cs"/>
              </a:defRPr>
            </a:lvl1pPr>
          </a:lstStyle>
          <a:p>
            <a:r>
              <a:rPr lang="en-US" spc="0" dirty="0" smtClean="0">
                <a:latin typeface="Salesforce Sans"/>
              </a:rPr>
              <a:t>Standard Drawing Guide Placement Layout Slide (Margins)</a:t>
            </a:r>
            <a:endParaRPr lang="en-US" spc="0" dirty="0">
              <a:latin typeface="Salesforce Sans"/>
            </a:endParaRPr>
          </a:p>
        </p:txBody>
      </p:sp>
      <p:cxnSp>
        <p:nvCxnSpPr>
          <p:cNvPr id="6" name="Straight Connector 5"/>
          <p:cNvCxnSpPr/>
          <p:nvPr userDrawn="1"/>
        </p:nvCxnSpPr>
        <p:spPr>
          <a:xfrm>
            <a:off x="336550" y="0"/>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847254" y="-1587"/>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167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rot="16200000">
            <a:off x="6094412" y="-4465621"/>
            <a:ext cx="0" cy="12188952"/>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478446"/>
            <a:ext cx="0" cy="12188952"/>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2112524"/>
            <a:ext cx="5365506"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Salesforce Sans"/>
                <a:cs typeface="Salesforce Sans"/>
              </a:rPr>
              <a:t>Realigning Guides</a:t>
            </a:r>
            <a:endParaRPr lang="en-US" sz="1600" b="0" dirty="0" smtClean="0">
              <a:solidFill>
                <a:srgbClr val="00A1E0"/>
              </a:solidFill>
              <a:latin typeface="Salesforce Sans"/>
              <a:cs typeface="Salesforce Sans"/>
            </a:endParaRPr>
          </a:p>
          <a:p>
            <a:pPr lvl="0">
              <a:spcBef>
                <a:spcPts val="800"/>
              </a:spcBef>
            </a:pPr>
            <a:r>
              <a:rPr lang="en-US" sz="1200" b="0" dirty="0" smtClean="0">
                <a:solidFill>
                  <a:schemeClr val="accent2"/>
                </a:solidFill>
                <a:latin typeface="Salesforce Sans"/>
                <a:cs typeface="Salesforce Sans"/>
              </a:rPr>
              <a:t>Guides can can </a:t>
            </a:r>
            <a:r>
              <a:rPr lang="en-US" sz="1200" b="0" dirty="0">
                <a:solidFill>
                  <a:schemeClr val="accent2"/>
                </a:solidFill>
                <a:latin typeface="Salesforce Sans"/>
                <a:cs typeface="Salesforce Sans"/>
              </a:rPr>
              <a:t>easily be bumped and moved </a:t>
            </a:r>
            <a:r>
              <a:rPr lang="en-US" sz="1200" b="0" dirty="0" smtClean="0">
                <a:solidFill>
                  <a:schemeClr val="accent2"/>
                </a:solidFill>
                <a:latin typeface="Salesforce Sans"/>
                <a:cs typeface="Salesforce Sans"/>
              </a:rPr>
              <a:t>accidentally.  </a:t>
            </a:r>
          </a:p>
          <a:p>
            <a:pPr lvl="0" defTabSz="1218936">
              <a:spcBef>
                <a:spcPts val="800"/>
              </a:spcBef>
              <a:defRPr/>
            </a:pPr>
            <a:r>
              <a:rPr lang="en-US" sz="1200" dirty="0" smtClean="0">
                <a:solidFill>
                  <a:schemeClr val="accent2"/>
                </a:solidFill>
                <a:latin typeface="Salesforce Sans"/>
                <a:cs typeface="Salesforce Sans"/>
              </a:rPr>
              <a:t>This slide layout show you how to reset your guides. </a:t>
            </a:r>
            <a:endParaRPr lang="en-US" sz="1200" dirty="0">
              <a:solidFill>
                <a:schemeClr val="accent2"/>
              </a:solidFill>
              <a:latin typeface="Salesforce Sans"/>
              <a:cs typeface="Salesforce Sans"/>
            </a:endParaRPr>
          </a:p>
          <a:p>
            <a:pPr lvl="0" defTabSz="1218936">
              <a:spcBef>
                <a:spcPts val="800"/>
              </a:spcBef>
              <a:defRPr/>
            </a:pPr>
            <a:r>
              <a:rPr lang="en-US" sz="1200" b="1" dirty="0" smtClean="0">
                <a:solidFill>
                  <a:schemeClr val="accent2"/>
                </a:solidFill>
                <a:latin typeface="Salesforce Sans"/>
                <a:cs typeface="Salesforce Sans"/>
              </a:rPr>
              <a:t>NOTE: </a:t>
            </a:r>
            <a:r>
              <a:rPr lang="en-US" sz="1200" dirty="0" smtClean="0">
                <a:solidFill>
                  <a:schemeClr val="accent2"/>
                </a:solidFill>
                <a:latin typeface="Salesforce Sans"/>
                <a:cs typeface="Salesforce Sans"/>
              </a:rPr>
              <a:t>When </a:t>
            </a:r>
            <a:r>
              <a:rPr lang="en-US" sz="1200" dirty="0">
                <a:solidFill>
                  <a:schemeClr val="accent2"/>
                </a:solidFill>
                <a:latin typeface="Salesforce Sans"/>
                <a:cs typeface="Salesforce Sans"/>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Salesforce Sans"/>
                <a:cs typeface="Salesforce Sans"/>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Salesforce Sans"/>
                <a:cs typeface="Salesforce Sans"/>
              </a:rPr>
              <a:t>Insert </a:t>
            </a:r>
            <a:r>
              <a:rPr lang="en-US" sz="1200" b="1" dirty="0" smtClean="0">
                <a:solidFill>
                  <a:schemeClr val="accent2"/>
                </a:solidFill>
                <a:latin typeface="Salesforce Sans"/>
                <a:cs typeface="Salesforce Sans"/>
              </a:rPr>
              <a:t>a new slide</a:t>
            </a:r>
            <a:r>
              <a:rPr lang="en-US" sz="1200" b="1" baseline="0" dirty="0" smtClean="0">
                <a:solidFill>
                  <a:schemeClr val="accent2"/>
                </a:solidFill>
                <a:latin typeface="Salesforce Sans"/>
                <a:cs typeface="Salesforce Sans"/>
              </a:rPr>
              <a:t> </a:t>
            </a:r>
            <a:r>
              <a:rPr lang="en-US" sz="1200" b="1" dirty="0" smtClean="0">
                <a:solidFill>
                  <a:schemeClr val="accent2"/>
                </a:solidFill>
                <a:latin typeface="Salesforce Sans"/>
                <a:cs typeface="Salesforce Sans"/>
              </a:rPr>
              <a:t>the using the Guide </a:t>
            </a:r>
            <a:r>
              <a:rPr lang="en-US" sz="1200" b="1" dirty="0">
                <a:solidFill>
                  <a:schemeClr val="accent2"/>
                </a:solidFill>
                <a:latin typeface="Salesforce Sans"/>
                <a:cs typeface="Salesforce Sans"/>
              </a:rPr>
              <a:t>Layout </a:t>
            </a:r>
            <a:r>
              <a:rPr lang="en-US" sz="1200" b="1" dirty="0" smtClean="0">
                <a:solidFill>
                  <a:schemeClr val="accent2"/>
                </a:solidFill>
                <a:latin typeface="Salesforce Sans"/>
                <a:cs typeface="Salesforce Sans"/>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Salesforce Sans"/>
                <a:cs typeface="Salesforce Sans"/>
              </a:rPr>
              <a:t>Do </a:t>
            </a:r>
            <a:r>
              <a:rPr lang="en-US" sz="1200" b="1" dirty="0">
                <a:solidFill>
                  <a:schemeClr val="accent2"/>
                </a:solidFill>
                <a:latin typeface="Salesforce Sans"/>
                <a:cs typeface="Salesforce Sans"/>
              </a:rPr>
              <a:t>your guides align with the orange lines in the new slide?  </a:t>
            </a:r>
            <a:r>
              <a:rPr lang="en-US" sz="1200" dirty="0">
                <a:solidFill>
                  <a:schemeClr val="accent2"/>
                </a:solidFill>
                <a:latin typeface="Salesforce Sans"/>
                <a:cs typeface="Salesforce Sans"/>
              </a:rPr>
              <a:t>If yes, your guides are set, if not, proceed </a:t>
            </a:r>
            <a:r>
              <a:rPr lang="en-US" sz="1200" dirty="0" smtClean="0">
                <a:solidFill>
                  <a:schemeClr val="accent2"/>
                </a:solidFill>
                <a:latin typeface="Salesforce Sans"/>
                <a:cs typeface="Salesforce Sans"/>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Salesforce Sans"/>
                <a:cs typeface="Salesforce Sans"/>
              </a:rPr>
              <a:t>Once guides are reset, delete the Guide Layout Slide</a:t>
            </a:r>
            <a:endParaRPr lang="en-US" sz="1200" b="1" dirty="0">
              <a:solidFill>
                <a:schemeClr val="accent2"/>
              </a:solidFill>
              <a:latin typeface="Salesforce Sans"/>
              <a:cs typeface="Salesforce Sans"/>
            </a:endParaRPr>
          </a:p>
          <a:p>
            <a:pPr lvl="0" defTabSz="1218936">
              <a:spcBef>
                <a:spcPts val="800"/>
              </a:spcBef>
              <a:defRPr/>
            </a:pPr>
            <a:endParaRPr lang="en-US" sz="1300" dirty="0">
              <a:solidFill>
                <a:schemeClr val="accent2"/>
              </a:solidFill>
              <a:latin typeface="Salesforce Sans"/>
              <a:cs typeface="Salesforce Sans"/>
            </a:endParaRPr>
          </a:p>
          <a:p>
            <a:pPr lvl="0">
              <a:spcBef>
                <a:spcPts val="800"/>
              </a:spcBef>
            </a:pPr>
            <a:endParaRPr lang="en-US" sz="1300" dirty="0">
              <a:solidFill>
                <a:schemeClr val="accent2"/>
              </a:solidFill>
              <a:latin typeface="Salesforce Sans"/>
              <a:cs typeface="Salesforce Sans"/>
            </a:endParaRPr>
          </a:p>
        </p:txBody>
      </p:sp>
      <p:sp>
        <p:nvSpPr>
          <p:cNvPr id="12" name="Right Arrow 11"/>
          <p:cNvSpPr/>
          <p:nvPr userDrawn="1"/>
        </p:nvSpPr>
        <p:spPr>
          <a:xfrm rot="8100000" flipH="1">
            <a:off x="11395761" y="16828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4" name="Right Arrow 13"/>
          <p:cNvSpPr/>
          <p:nvPr userDrawn="1"/>
        </p:nvSpPr>
        <p:spPr>
          <a:xfrm rot="13500000">
            <a:off x="486977" y="16828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5" name="Right Arrow 14"/>
          <p:cNvSpPr/>
          <p:nvPr userDrawn="1"/>
        </p:nvSpPr>
        <p:spPr>
          <a:xfrm rot="13500000" flipH="1" flipV="1">
            <a:off x="11395760" y="5694252"/>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6" name="Right Arrow 15"/>
          <p:cNvSpPr/>
          <p:nvPr userDrawn="1"/>
        </p:nvSpPr>
        <p:spPr>
          <a:xfrm rot="8100000" flipV="1">
            <a:off x="486976" y="56071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22" name="Content Placeholder 16"/>
          <p:cNvSpPr txBox="1">
            <a:spLocks/>
          </p:cNvSpPr>
          <p:nvPr userDrawn="1"/>
        </p:nvSpPr>
        <p:spPr>
          <a:xfrm>
            <a:off x="506414" y="2112524"/>
            <a:ext cx="5716586"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latin typeface="Salesforce Sans"/>
                <a:cs typeface="Salesforce Sans"/>
              </a:rPr>
              <a:t>What are Drawing Guides?  </a:t>
            </a:r>
          </a:p>
          <a:p>
            <a:pPr>
              <a:spcBef>
                <a:spcPts val="800"/>
              </a:spcBef>
            </a:pPr>
            <a:r>
              <a:rPr lang="en-US" sz="1200" dirty="0" smtClean="0">
                <a:solidFill>
                  <a:schemeClr val="accent2"/>
                </a:solidFill>
                <a:latin typeface="Salesforce Sans"/>
                <a:cs typeface="Salesforce Sans"/>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latin typeface="Salesforce Sans"/>
                <a:cs typeface="Salesforce Sans"/>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latin typeface="Salesforce Sans"/>
                <a:cs typeface="Salesforce Sans"/>
              </a:rPr>
              <a:t>This template has pre-made guides that delineate where your workspace is.  </a:t>
            </a:r>
            <a:r>
              <a:rPr lang="en-US" sz="1200" b="1" dirty="0">
                <a:solidFill>
                  <a:schemeClr val="accent2"/>
                </a:solidFill>
                <a:latin typeface="Salesforce Sans"/>
                <a:cs typeface="Salesforce Sans"/>
              </a:rPr>
              <a:t/>
            </a:r>
            <a:br>
              <a:rPr lang="en-US" sz="1200" b="1" dirty="0">
                <a:solidFill>
                  <a:schemeClr val="accent2"/>
                </a:solidFill>
                <a:latin typeface="Salesforce Sans"/>
                <a:cs typeface="Salesforce Sans"/>
              </a:rPr>
            </a:br>
            <a:r>
              <a:rPr lang="en-US" sz="1200" b="1" dirty="0" smtClean="0">
                <a:solidFill>
                  <a:schemeClr val="accent1"/>
                </a:solidFill>
                <a:latin typeface="Salesforce Sans"/>
                <a:cs typeface="Salesforce Sans"/>
              </a:rPr>
              <a:t/>
            </a:r>
            <a:br>
              <a:rPr lang="en-US" sz="1200" b="1" dirty="0" smtClean="0">
                <a:solidFill>
                  <a:schemeClr val="accent1"/>
                </a:solidFill>
                <a:latin typeface="Salesforce Sans"/>
                <a:cs typeface="Salesforce Sans"/>
              </a:rPr>
            </a:br>
            <a:r>
              <a:rPr lang="en-US" sz="1600" b="1" dirty="0" smtClean="0">
                <a:solidFill>
                  <a:schemeClr val="accent1"/>
                </a:solidFill>
                <a:latin typeface="Salesforce Sans"/>
                <a:cs typeface="Salesforce Sans"/>
              </a:rPr>
              <a:t>How </a:t>
            </a:r>
            <a:r>
              <a:rPr lang="en-US" sz="1600" b="1" dirty="0">
                <a:solidFill>
                  <a:schemeClr val="accent1"/>
                </a:solidFill>
                <a:latin typeface="Salesforce Sans"/>
                <a:cs typeface="Salesforce Sans"/>
              </a:rPr>
              <a:t>to Turn Guides On and </a:t>
            </a:r>
            <a:r>
              <a:rPr lang="en-US" sz="1600" b="1" dirty="0" smtClean="0">
                <a:solidFill>
                  <a:schemeClr val="accent1"/>
                </a:solidFill>
                <a:latin typeface="Salesforce Sans"/>
                <a:cs typeface="Salesforce Sans"/>
              </a:rPr>
              <a:t>Off</a:t>
            </a:r>
          </a:p>
          <a:p>
            <a:pPr>
              <a:spcBef>
                <a:spcPts val="800"/>
              </a:spcBef>
              <a:buClr>
                <a:schemeClr val="accent3"/>
              </a:buClr>
            </a:pPr>
            <a:r>
              <a:rPr lang="en-US" sz="1200" b="1" dirty="0" smtClean="0">
                <a:solidFill>
                  <a:schemeClr val="accent2"/>
                </a:solidFill>
                <a:latin typeface="Salesforce Sans"/>
                <a:cs typeface="Salesforce Sans"/>
              </a:rPr>
              <a:t>Windows: </a:t>
            </a:r>
            <a:r>
              <a:rPr lang="en-US" sz="1200" dirty="0" smtClean="0">
                <a:solidFill>
                  <a:schemeClr val="accent2"/>
                </a:solidFill>
                <a:latin typeface="Salesforce Sans"/>
                <a:cs typeface="Salesforce Sans"/>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latin typeface="Salesforce Sans"/>
                <a:cs typeface="Salesforce Sans"/>
              </a:rPr>
              <a:t>Mac 2011: </a:t>
            </a:r>
            <a:r>
              <a:rPr lang="en-US" sz="1200" dirty="0" smtClean="0">
                <a:solidFill>
                  <a:schemeClr val="accent2"/>
                </a:solidFill>
                <a:latin typeface="Salesforce Sans"/>
                <a:cs typeface="Salesforce Sans"/>
              </a:rPr>
              <a:t>Control + Option + Command + G or </a:t>
            </a:r>
            <a:br>
              <a:rPr lang="en-US" sz="1200" dirty="0" smtClean="0">
                <a:solidFill>
                  <a:schemeClr val="accent2"/>
                </a:solidFill>
                <a:latin typeface="Salesforce Sans"/>
                <a:cs typeface="Salesforce Sans"/>
              </a:rPr>
            </a:br>
            <a:r>
              <a:rPr lang="en-US" sz="1200" dirty="0" smtClean="0">
                <a:solidFill>
                  <a:schemeClr val="accent2"/>
                </a:solidFill>
                <a:latin typeface="Salesforce Sans"/>
                <a:cs typeface="Salesforce Sans"/>
              </a:rPr>
              <a:t>View&gt;Guides&gt;Static Guides</a:t>
            </a:r>
          </a:p>
          <a:p>
            <a:pPr>
              <a:spcBef>
                <a:spcPts val="800"/>
              </a:spcBef>
              <a:buClr>
                <a:schemeClr val="accent3"/>
              </a:buClr>
              <a:defRPr/>
            </a:pPr>
            <a:r>
              <a:rPr lang="en-US" sz="1200" b="1" dirty="0" smtClean="0">
                <a:solidFill>
                  <a:schemeClr val="accent2"/>
                </a:solidFill>
                <a:latin typeface="Salesforce Sans"/>
                <a:cs typeface="Salesforce Sans"/>
              </a:rPr>
              <a:t>MAC 2008:   </a:t>
            </a:r>
            <a:r>
              <a:rPr lang="en-US" sz="1200" dirty="0" smtClean="0">
                <a:solidFill>
                  <a:schemeClr val="accent2"/>
                </a:solidFill>
                <a:latin typeface="Salesforce Sans"/>
                <a:cs typeface="Salesforce Sans"/>
              </a:rPr>
              <a:t>Command + G or View&gt;Guides&gt;Static Guides</a:t>
            </a:r>
          </a:p>
        </p:txBody>
      </p:sp>
      <p:sp>
        <p:nvSpPr>
          <p:cNvPr id="23" name="TextBox 22"/>
          <p:cNvSpPr txBox="1"/>
          <p:nvPr userDrawn="1"/>
        </p:nvSpPr>
        <p:spPr>
          <a:xfrm>
            <a:off x="72009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latin typeface="Salesforce Sans"/>
              </a:rPr>
              <a:t>The left and right top and bottom corners only area you should work</a:t>
            </a:r>
            <a:r>
              <a:rPr lang="en-US" sz="1400" baseline="0" dirty="0" smtClean="0">
                <a:solidFill>
                  <a:schemeClr val="accent1">
                    <a:lumMod val="75000"/>
                  </a:schemeClr>
                </a:solidFill>
                <a:latin typeface="Salesforce Sans"/>
              </a:rPr>
              <a:t> within on each slide. </a:t>
            </a:r>
            <a:endParaRPr lang="en-US" sz="1400" dirty="0" smtClean="0">
              <a:solidFill>
                <a:schemeClr val="accent1">
                  <a:lumMod val="75000"/>
                </a:schemeClr>
              </a:solidFill>
              <a:latin typeface="Salesforce Sans"/>
            </a:endParaRPr>
          </a:p>
        </p:txBody>
      </p:sp>
    </p:spTree>
    <p:extLst>
      <p:ext uri="{BB962C8B-B14F-4D97-AF65-F5344CB8AC3E}">
        <p14:creationId xmlns:p14="http://schemas.microsoft.com/office/powerpoint/2010/main" val="76796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 tIns="0" rIns="0" bIns="0" rtlCol="0">
            <a:noAutofit/>
          </a:bodyPr>
          <a:lstStyle>
            <a:lvl1pPr>
              <a:defRPr lang="en-US" spc="0" dirty="0" smtClean="0"/>
            </a:lvl1pPr>
            <a:lvl2pPr>
              <a:defRPr lang="en-US" spc="0" dirty="0" smtClean="0"/>
            </a:lvl2pPr>
            <a:lvl3pPr>
              <a:defRPr lang="en-US" spc="0" dirty="0" smtClean="0"/>
            </a:lvl3pPr>
            <a:lvl4pPr>
              <a:defRPr lang="en-US" spc="0" dirty="0" smtClean="0"/>
            </a:lvl4pPr>
            <a:lvl5pPr>
              <a:defRPr lang="en-US" spc="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16"/>
          </p:nvPr>
        </p:nvSpPr>
        <p:spPr>
          <a:xfrm>
            <a:off x="338328" y="1021080"/>
            <a:ext cx="11484864" cy="338554"/>
          </a:xfrm>
        </p:spPr>
        <p:txBody>
          <a:bodyPr lIns="9144" tIns="0" rIns="0" bIns="0">
            <a:spAutoFit/>
          </a:bodyPr>
          <a:lstStyle>
            <a:lvl1pPr marL="0" indent="0">
              <a:buNone/>
              <a:defRPr sz="2400" spc="0" baseline="0">
                <a:solidFill>
                  <a:schemeClr val="accent2"/>
                </a:solidFill>
              </a:defRPr>
            </a:lvl1pPr>
          </a:lstStyle>
          <a:p>
            <a:pPr lvl="0"/>
            <a:r>
              <a:rPr lang="en-US" dirty="0" smtClean="0"/>
              <a:t>Click to edit Master text styles</a:t>
            </a:r>
          </a:p>
        </p:txBody>
      </p:sp>
      <p:sp>
        <p:nvSpPr>
          <p:cNvPr id="4" name="Title 3"/>
          <p:cNvSpPr>
            <a:spLocks noGrp="1"/>
          </p:cNvSpPr>
          <p:nvPr>
            <p:ph type="title"/>
          </p:nvPr>
        </p:nvSpPr>
        <p:spPr/>
        <p:txBody>
          <a:bodyPr/>
          <a:lstStyle>
            <a:lvl1pPr>
              <a:defRPr spc="0"/>
            </a:lvl1pPr>
          </a:lstStyle>
          <a:p>
            <a:r>
              <a:rPr lang="en-US" dirty="0" smtClean="0"/>
              <a:t>Click to edit Master title style</a:t>
            </a:r>
            <a:endParaRPr lang="en-US" dirty="0"/>
          </a:p>
        </p:txBody>
      </p:sp>
      <p:sp>
        <p:nvSpPr>
          <p:cNvPr id="19"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spc="0">
                <a:solidFill>
                  <a:schemeClr val="tx1">
                    <a:tint val="75000"/>
                  </a:schemeClr>
                </a:solidFill>
              </a:defRPr>
            </a:lvl1pPr>
          </a:lstStyle>
          <a:p>
            <a:r>
              <a:rPr lang="en-US" smtClean="0"/>
              <a:t>Using Feedback to Reduce Truthiness</a:t>
            </a:r>
            <a:endParaRPr lang="en-US"/>
          </a:p>
        </p:txBody>
      </p:sp>
    </p:spTree>
    <p:extLst>
      <p:ext uri="{BB962C8B-B14F-4D97-AF65-F5344CB8AC3E}">
        <p14:creationId xmlns:p14="http://schemas.microsoft.com/office/powerpoint/2010/main" val="19984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2">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21" name="Text Placeholder 3"/>
          <p:cNvSpPr>
            <a:spLocks noGrp="1"/>
          </p:cNvSpPr>
          <p:nvPr>
            <p:ph type="body" sz="quarter" idx="16"/>
          </p:nvPr>
        </p:nvSpPr>
        <p:spPr>
          <a:xfrm>
            <a:off x="338328" y="1021080"/>
            <a:ext cx="11484864" cy="369332"/>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2"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spc="0">
                <a:solidFill>
                  <a:schemeClr val="tx1">
                    <a:tint val="75000"/>
                  </a:schemeClr>
                </a:solidFill>
              </a:defRPr>
            </a:lvl1pPr>
          </a:lstStyle>
          <a:p>
            <a:r>
              <a:rPr lang="en-US" smtClean="0"/>
              <a:t>Using Feedback to Reduce Truthiness</a:t>
            </a:r>
            <a:endParaRPr lang="en-US"/>
          </a:p>
        </p:txBody>
      </p:sp>
    </p:spTree>
    <p:extLst>
      <p:ext uri="{BB962C8B-B14F-4D97-AF65-F5344CB8AC3E}">
        <p14:creationId xmlns:p14="http://schemas.microsoft.com/office/powerpoint/2010/main" val="343296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9" y="1599480"/>
            <a:ext cx="5564156" cy="4351338"/>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53636" y="1599480"/>
            <a:ext cx="5576268" cy="4351338"/>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lvl1pPr>
              <a:defRPr spc="0"/>
            </a:lvl1pPr>
          </a:lstStyle>
          <a:p>
            <a:r>
              <a:rPr lang="en-US" smtClean="0"/>
              <a:t>Click to edit Master title style</a:t>
            </a:r>
            <a:endParaRPr lang="en-US"/>
          </a:p>
        </p:txBody>
      </p: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4"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Using Feedback to Reduce Truthiness</a:t>
            </a:r>
            <a:endParaRPr lang="en-US"/>
          </a:p>
        </p:txBody>
      </p:sp>
    </p:spTree>
    <p:extLst>
      <p:ext uri="{BB962C8B-B14F-4D97-AF65-F5344CB8AC3E}">
        <p14:creationId xmlns:p14="http://schemas.microsoft.com/office/powerpoint/2010/main" val="379812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8" y="1599480"/>
            <a:ext cx="3749040" cy="4622865"/>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35127" y="1599480"/>
            <a:ext cx="3728166" cy="4622864"/>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090178" y="1599480"/>
            <a:ext cx="3749040" cy="4622864"/>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5" name="Title 4"/>
          <p:cNvSpPr>
            <a:spLocks noGrp="1"/>
          </p:cNvSpPr>
          <p:nvPr>
            <p:ph type="title"/>
          </p:nvPr>
        </p:nvSpPr>
        <p:spPr/>
        <p:txBody>
          <a:bodyPr/>
          <a:lstStyle>
            <a:lvl1pPr>
              <a:defRPr spc="0"/>
            </a:lvl1pPr>
          </a:lstStyle>
          <a:p>
            <a:r>
              <a:rPr lang="en-US" smtClean="0"/>
              <a:t>Click to edit Master title style</a:t>
            </a:r>
            <a:endParaRPr lang="en-US"/>
          </a:p>
        </p:txBody>
      </p:sp>
      <p:sp>
        <p:nvSpPr>
          <p:cNvPr id="6" name="Footer Placeholder 5"/>
          <p:cNvSpPr>
            <a:spLocks noGrp="1"/>
          </p:cNvSpPr>
          <p:nvPr>
            <p:ph type="ftr" sz="quarter" idx="18"/>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67617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6" name="Content Placeholder 5"/>
          <p:cNvSpPr>
            <a:spLocks noGrp="1"/>
          </p:cNvSpPr>
          <p:nvPr>
            <p:ph sz="quarter" idx="10"/>
          </p:nvPr>
        </p:nvSpPr>
        <p:spPr>
          <a:xfrm>
            <a:off x="338328"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3272035"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2"/>
          </p:nvPr>
        </p:nvSpPr>
        <p:spPr>
          <a:xfrm>
            <a:off x="6205742"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13"/>
          </p:nvPr>
        </p:nvSpPr>
        <p:spPr>
          <a:xfrm>
            <a:off x="9139449"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7"/>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88863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column gra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7990" y="1599480"/>
            <a:ext cx="5705025" cy="44982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540" y="1599480"/>
            <a:ext cx="5651946" cy="44982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5" name="Footer Placeholder 4"/>
          <p:cNvSpPr>
            <a:spLocks noGrp="1"/>
          </p:cNvSpPr>
          <p:nvPr>
            <p:ph type="ftr" sz="quarter" idx="17"/>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386189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34" Type="http://schemas.openxmlformats.org/officeDocument/2006/relationships/image" Target="../media/image1.png"/><Relationship Id="rId35"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0" name="Group 39"/>
          <p:cNvGrpSpPr/>
          <p:nvPr userDrawn="1"/>
        </p:nvGrpSpPr>
        <p:grpSpPr>
          <a:xfrm>
            <a:off x="0" y="1151067"/>
            <a:ext cx="12204188" cy="5706933"/>
            <a:chOff x="-7681" y="1151067"/>
            <a:chExt cx="12204188" cy="5706933"/>
          </a:xfrm>
        </p:grpSpPr>
        <p:sp>
          <p:nvSpPr>
            <p:cNvPr id="41" name="Rectangle 40"/>
            <p:cNvSpPr/>
            <p:nvPr/>
          </p:nvSpPr>
          <p:spPr>
            <a:xfrm rot="10800000">
              <a:off x="-7681" y="4045788"/>
              <a:ext cx="12196497" cy="2812209"/>
            </a:xfrm>
            <a:prstGeom prst="rect">
              <a:avLst/>
            </a:prstGeom>
            <a:gradFill flip="none" rotWithShape="1">
              <a:gsLst>
                <a:gs pos="0">
                  <a:schemeClr val="accent1">
                    <a:alpha val="58000"/>
                  </a:schemeClr>
                </a:gs>
                <a:gs pos="38000">
                  <a:schemeClr val="tx2">
                    <a:alpha val="0"/>
                  </a:scheme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263" rtl="0" eaLnBrk="1" latinLnBrk="0" hangingPunct="1"/>
              <a:endParaRPr lang="en-US" sz="1800" kern="1200" dirty="0">
                <a:solidFill>
                  <a:schemeClr val="lt1"/>
                </a:solidFill>
                <a:latin typeface="Salesforce Sans"/>
                <a:ea typeface="+mn-ea"/>
                <a:cs typeface="+mn-cs"/>
              </a:endParaRPr>
            </a:p>
          </p:txBody>
        </p:sp>
        <p:pic>
          <p:nvPicPr>
            <p:cNvPr id="42" name="Picture 4" descr="C:\Users\andrew\Desktop\dryfgudf.png"/>
            <p:cNvPicPr>
              <a:picLocks noChangeAspect="1" noChangeArrowheads="1"/>
            </p:cNvPicPr>
            <p:nvPr userDrawn="1"/>
          </p:nvPicPr>
          <p:blipFill rotWithShape="1">
            <a:blip r:embed="rId34" cstate="print">
              <a:extLst>
                <a:ext uri="{28A0092B-C50C-407E-A947-70E740481C1C}">
                  <a14:useLocalDpi xmlns:a14="http://schemas.microsoft.com/office/drawing/2010/main"/>
                </a:ext>
              </a:extLst>
            </a:blip>
            <a:srcRect l="10980" t="5554" r="16207" b="9539"/>
            <a:stretch/>
          </p:blipFill>
          <p:spPr bwMode="auto">
            <a:xfrm>
              <a:off x="0" y="1151067"/>
              <a:ext cx="12196507" cy="57069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id" hidden="1"/>
          <p:cNvGrpSpPr/>
          <p:nvPr userDrawn="1"/>
        </p:nvGrpSpPr>
        <p:grpSpPr>
          <a:xfrm>
            <a:off x="-273050" y="-498396"/>
            <a:ext cx="12680953" cy="8013621"/>
            <a:chOff x="-273050" y="-498396"/>
            <a:chExt cx="12680953" cy="8013621"/>
          </a:xfrm>
        </p:grpSpPr>
        <p:cxnSp>
          <p:nvCxnSpPr>
            <p:cNvPr id="60" name="Straight Connector 59"/>
            <p:cNvCxnSpPr/>
            <p:nvPr userDrawn="1"/>
          </p:nvCxnSpPr>
          <p:spPr>
            <a:xfrm>
              <a:off x="367459"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0"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2188825"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16200000">
              <a:off x="6094416" y="-5806340"/>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16200000">
              <a:off x="6094416" y="-6307141"/>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16200000">
              <a:off x="6094416" y="-5475208"/>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273050" y="1027749"/>
              <a:ext cx="12680953" cy="0"/>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16200000">
              <a:off x="6094416" y="-4534474"/>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273050" y="1592101"/>
              <a:ext cx="12680953" cy="0"/>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1821366"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094442"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230921"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57904"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4383"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889635"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026114"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6026173"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2652"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62711"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99190"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p:ph type="title"/>
          </p:nvPr>
        </p:nvSpPr>
        <p:spPr>
          <a:xfrm>
            <a:off x="338327" y="90720"/>
            <a:ext cx="11515535" cy="908043"/>
          </a:xfrm>
          <a:prstGeom prst="rect">
            <a:avLst/>
          </a:prstGeom>
          <a:effectLst/>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8327" y="1599480"/>
            <a:ext cx="11515535" cy="4622864"/>
          </a:xfrm>
          <a:prstGeom prst="rect">
            <a:avLst/>
          </a:prstGeom>
        </p:spPr>
        <p:txBody>
          <a:bodyPr vert="horz" lIns="9144"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Source level</a:t>
            </a:r>
            <a:endParaRPr lang="en-US" dirty="0"/>
          </a:p>
        </p:txBody>
      </p:sp>
      <p:sp>
        <p:nvSpPr>
          <p:cNvPr id="25" name="Rectangle 24"/>
          <p:cNvSpPr/>
          <p:nvPr userDrawn="1"/>
        </p:nvSpPr>
        <p:spPr>
          <a:xfrm rot="10800000" flipV="1">
            <a:off x="336550" y="0"/>
            <a:ext cx="11868912" cy="89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
        <p:nvSpPr>
          <p:cNvPr id="4"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a:solidFill>
                  <a:schemeClr val="tx1">
                    <a:tint val="75000"/>
                  </a:schemeClr>
                </a:solidFill>
                <a:latin typeface="Salesforce Sans"/>
              </a:defRPr>
            </a:lvl1pPr>
          </a:lstStyle>
          <a:p>
            <a:r>
              <a:rPr lang="en-US" smtClean="0"/>
              <a:t>Using Feedback to Reduce Truthiness</a:t>
            </a:r>
            <a:endParaRPr lang="en-US" dirty="0"/>
          </a:p>
        </p:txBody>
      </p:sp>
      <p:pic>
        <p:nvPicPr>
          <p:cNvPr id="44" name="Picture 43" descr="Salesforce Logo.png"/>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796289101"/>
      </p:ext>
    </p:extLst>
  </p:cSld>
  <p:clrMap bg1="lt1" tx1="dk1" bg2="lt2" tx2="dk2" accent1="accent1" accent2="accent2" accent3="accent3" accent4="accent4" accent5="accent5" accent6="accent6" hlink="hlink" folHlink="folHlink"/>
  <p:sldLayoutIdLst>
    <p:sldLayoutId id="2147483839" r:id="rId1"/>
    <p:sldLayoutId id="2147483818" r:id="rId2"/>
    <p:sldLayoutId id="2147483842" r:id="rId3"/>
    <p:sldLayoutId id="2147483791" r:id="rId4"/>
    <p:sldLayoutId id="2147483810" r:id="rId5"/>
    <p:sldLayoutId id="2147483792" r:id="rId6"/>
    <p:sldLayoutId id="2147483823" r:id="rId7"/>
    <p:sldLayoutId id="2147483820" r:id="rId8"/>
    <p:sldLayoutId id="2147483807" r:id="rId9"/>
    <p:sldLayoutId id="2147483806" r:id="rId10"/>
    <p:sldLayoutId id="2147483794" r:id="rId11"/>
    <p:sldLayoutId id="2147483793" r:id="rId12"/>
    <p:sldLayoutId id="2147483822" r:id="rId13"/>
    <p:sldLayoutId id="2147483821" r:id="rId14"/>
    <p:sldLayoutId id="2147483767" r:id="rId15"/>
    <p:sldLayoutId id="2147483769" r:id="rId16"/>
    <p:sldLayoutId id="2147483815" r:id="rId17"/>
    <p:sldLayoutId id="2147483816" r:id="rId18"/>
    <p:sldLayoutId id="2147483805" r:id="rId19"/>
    <p:sldLayoutId id="2147483843" r:id="rId20"/>
    <p:sldLayoutId id="2147483802" r:id="rId21"/>
    <p:sldLayoutId id="2147483803" r:id="rId22"/>
    <p:sldLayoutId id="2147483804" r:id="rId23"/>
    <p:sldLayoutId id="2147483800" r:id="rId24"/>
    <p:sldLayoutId id="2147483827" r:id="rId25"/>
    <p:sldLayoutId id="2147483826" r:id="rId26"/>
    <p:sldLayoutId id="2147483828" r:id="rId27"/>
    <p:sldLayoutId id="2147483831" r:id="rId28"/>
    <p:sldLayoutId id="2147483830" r:id="rId29"/>
    <p:sldLayoutId id="2147483829" r:id="rId30"/>
    <p:sldLayoutId id="2147483778" r:id="rId31"/>
    <p:sldLayoutId id="2147483832"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sldNum="0" hdr="0" dt="0"/>
  <p:txStyles>
    <p:titleStyle>
      <a:lvl1pPr marL="0" algn="l" defTabSz="914400" rtl="0" eaLnBrk="1" latinLnBrk="0" hangingPunct="1">
        <a:lnSpc>
          <a:spcPct val="100000"/>
        </a:lnSpc>
        <a:spcBef>
          <a:spcPct val="0"/>
        </a:spcBef>
        <a:buNone/>
        <a:defRPr lang="en-US" sz="3200" b="0" kern="1200" spc="0" baseline="0" dirty="0">
          <a:solidFill>
            <a:schemeClr val="accent1"/>
          </a:solidFill>
          <a:latin typeface="Salesforce Sans"/>
          <a:ea typeface="+mj-ea"/>
          <a:cs typeface="+mj-cs"/>
        </a:defRPr>
      </a:lvl1pPr>
    </p:titleStyle>
    <p:body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dx.doi.org/10.3758/s13423-012-0292-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mailto:jwoodard@salesforce.com" TargetMode="External"/><Relationship Id="rId4" Type="http://schemas.openxmlformats.org/officeDocument/2006/relationships/hyperlink" Target="mailto:jeffrey.woodard@gmail.com" TargetMode="External"/><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Using Feedback to Reduce Truthiness</a:t>
            </a:r>
            <a:endParaRPr lang="en-US" dirty="0"/>
          </a:p>
        </p:txBody>
      </p:sp>
      <p:sp>
        <p:nvSpPr>
          <p:cNvPr id="2" name="Subtitle 1"/>
          <p:cNvSpPr>
            <a:spLocks noGrp="1"/>
          </p:cNvSpPr>
          <p:nvPr>
            <p:ph idx="1"/>
          </p:nvPr>
        </p:nvSpPr>
        <p:spPr/>
        <p:txBody>
          <a:bodyPr/>
          <a:lstStyle/>
          <a:p>
            <a:r>
              <a:rPr lang="en-US" dirty="0" smtClean="0"/>
              <a:t>Jeffrey Woodard</a:t>
            </a:r>
            <a:endParaRPr lang="en-US" dirty="0"/>
          </a:p>
          <a:p>
            <a:r>
              <a:rPr lang="en-US" dirty="0" smtClean="0"/>
              <a:t>Sr. Manager, Quality Engineering</a:t>
            </a:r>
            <a:endParaRPr lang="en-US" dirty="0"/>
          </a:p>
          <a:p>
            <a:r>
              <a:rPr lang="en-US" dirty="0" err="1" smtClean="0"/>
              <a:t>jwoodard@</a:t>
            </a:r>
            <a:r>
              <a:rPr lang="en-US" dirty="0" err="1"/>
              <a:t>salesforce.com</a:t>
            </a:r>
            <a:endParaRPr lang="en-US" dirty="0"/>
          </a:p>
          <a:p>
            <a:r>
              <a:rPr lang="en-US" dirty="0" smtClean="0"/>
              <a:t>@</a:t>
            </a:r>
            <a:r>
              <a:rPr lang="en-US" dirty="0" err="1" smtClean="0"/>
              <a:t>jeffreywoodard</a:t>
            </a:r>
            <a:endParaRPr lang="en-US" dirty="0"/>
          </a:p>
          <a:p>
            <a:r>
              <a:rPr lang="en-US" dirty="0"/>
              <a:t>	</a:t>
            </a:r>
          </a:p>
        </p:txBody>
      </p:sp>
    </p:spTree>
    <p:extLst>
      <p:ext uri="{BB962C8B-B14F-4D97-AF65-F5344CB8AC3E}">
        <p14:creationId xmlns:p14="http://schemas.microsoft.com/office/powerpoint/2010/main" val="52226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328" y="1021080"/>
            <a:ext cx="11484864" cy="369332"/>
          </a:xfrm>
        </p:spPr>
        <p:txBody>
          <a:bodyPr/>
          <a:lstStyle/>
          <a:p>
            <a:r>
              <a:rPr lang="en-US" b="1" dirty="0"/>
              <a:t>2</a:t>
            </a:r>
            <a:r>
              <a:rPr lang="en-US" b="1" dirty="0" smtClean="0"/>
              <a:t>. </a:t>
            </a:r>
            <a:r>
              <a:rPr lang="en-US" b="1" dirty="0"/>
              <a:t>Shut up (verbally and mentally) so you can listen.</a:t>
            </a:r>
            <a:endParaRPr lang="en-US" dirty="0"/>
          </a:p>
        </p:txBody>
      </p:sp>
      <p:sp>
        <p:nvSpPr>
          <p:cNvPr id="3" name="Title 2"/>
          <p:cNvSpPr>
            <a:spLocks noGrp="1"/>
          </p:cNvSpPr>
          <p:nvPr>
            <p:ph type="title"/>
          </p:nvPr>
        </p:nvSpPr>
        <p:spPr/>
        <p:txBody>
          <a:bodyPr/>
          <a:lstStyle/>
          <a:p>
            <a:r>
              <a:rPr lang="en-US" dirty="0" smtClean="0"/>
              <a:t>Feedback Heuristics</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pic>
        <p:nvPicPr>
          <p:cNvPr id="5" name="Picture 4"/>
          <p:cNvPicPr>
            <a:picLocks noChangeAspect="1"/>
          </p:cNvPicPr>
          <p:nvPr/>
        </p:nvPicPr>
        <p:blipFill>
          <a:blip r:embed="rId3"/>
          <a:stretch>
            <a:fillRect/>
          </a:stretch>
        </p:blipFill>
        <p:spPr>
          <a:xfrm>
            <a:off x="2205819" y="1580147"/>
            <a:ext cx="6202903" cy="4610587"/>
          </a:xfrm>
          <a:prstGeom prst="rect">
            <a:avLst/>
          </a:prstGeom>
        </p:spPr>
      </p:pic>
    </p:spTree>
    <p:extLst>
      <p:ext uri="{BB962C8B-B14F-4D97-AF65-F5344CB8AC3E}">
        <p14:creationId xmlns:p14="http://schemas.microsoft.com/office/powerpoint/2010/main" val="97943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328" y="1021080"/>
            <a:ext cx="11484864" cy="369332"/>
          </a:xfrm>
        </p:spPr>
        <p:txBody>
          <a:bodyPr/>
          <a:lstStyle/>
          <a:p>
            <a:r>
              <a:rPr lang="en-US" b="1" dirty="0" smtClean="0"/>
              <a:t>3. </a:t>
            </a:r>
            <a:r>
              <a:rPr lang="en-US" b="1" dirty="0"/>
              <a:t>If you think, “that’s wrong.” Ask, “tell me more.”</a:t>
            </a:r>
            <a:endParaRPr lang="en-US" dirty="0"/>
          </a:p>
        </p:txBody>
      </p:sp>
      <p:sp>
        <p:nvSpPr>
          <p:cNvPr id="3" name="Title 2"/>
          <p:cNvSpPr>
            <a:spLocks noGrp="1"/>
          </p:cNvSpPr>
          <p:nvPr>
            <p:ph type="title"/>
          </p:nvPr>
        </p:nvSpPr>
        <p:spPr/>
        <p:txBody>
          <a:bodyPr/>
          <a:lstStyle/>
          <a:p>
            <a:r>
              <a:rPr lang="en-US" dirty="0" smtClean="0"/>
              <a:t>Feedback Heuristics</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pic>
        <p:nvPicPr>
          <p:cNvPr id="5" name="Picture 4"/>
          <p:cNvPicPr>
            <a:picLocks noChangeAspect="1"/>
          </p:cNvPicPr>
          <p:nvPr/>
        </p:nvPicPr>
        <p:blipFill>
          <a:blip r:embed="rId3"/>
          <a:stretch>
            <a:fillRect/>
          </a:stretch>
        </p:blipFill>
        <p:spPr>
          <a:xfrm>
            <a:off x="2205819" y="1580147"/>
            <a:ext cx="6202903" cy="4610587"/>
          </a:xfrm>
          <a:prstGeom prst="rect">
            <a:avLst/>
          </a:prstGeom>
        </p:spPr>
      </p:pic>
    </p:spTree>
    <p:extLst>
      <p:ext uri="{BB962C8B-B14F-4D97-AF65-F5344CB8AC3E}">
        <p14:creationId xmlns:p14="http://schemas.microsoft.com/office/powerpoint/2010/main" val="374285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328" y="1021080"/>
            <a:ext cx="11484864" cy="369332"/>
          </a:xfrm>
        </p:spPr>
        <p:txBody>
          <a:bodyPr/>
          <a:lstStyle/>
          <a:p>
            <a:r>
              <a:rPr lang="en-US" b="1" dirty="0"/>
              <a:t>4</a:t>
            </a:r>
            <a:r>
              <a:rPr lang="en-US" b="1" dirty="0" smtClean="0"/>
              <a:t>. </a:t>
            </a:r>
            <a:r>
              <a:rPr lang="en-US" b="1" dirty="0"/>
              <a:t>Leave the answer out of your question</a:t>
            </a:r>
            <a:r>
              <a:rPr lang="en-US" b="1" dirty="0" smtClean="0"/>
              <a:t>.</a:t>
            </a:r>
            <a:endParaRPr lang="en-US" dirty="0"/>
          </a:p>
        </p:txBody>
      </p:sp>
      <p:sp>
        <p:nvSpPr>
          <p:cNvPr id="3" name="Title 2"/>
          <p:cNvSpPr>
            <a:spLocks noGrp="1"/>
          </p:cNvSpPr>
          <p:nvPr>
            <p:ph type="title"/>
          </p:nvPr>
        </p:nvSpPr>
        <p:spPr/>
        <p:txBody>
          <a:bodyPr/>
          <a:lstStyle/>
          <a:p>
            <a:r>
              <a:rPr lang="en-US" dirty="0" smtClean="0"/>
              <a:t>Feedback Heuristics</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pic>
        <p:nvPicPr>
          <p:cNvPr id="5" name="Picture 4"/>
          <p:cNvPicPr>
            <a:picLocks noChangeAspect="1"/>
          </p:cNvPicPr>
          <p:nvPr/>
        </p:nvPicPr>
        <p:blipFill>
          <a:blip r:embed="rId3"/>
          <a:stretch>
            <a:fillRect/>
          </a:stretch>
        </p:blipFill>
        <p:spPr>
          <a:xfrm>
            <a:off x="2205819" y="1580147"/>
            <a:ext cx="6202903" cy="4610587"/>
          </a:xfrm>
          <a:prstGeom prst="rect">
            <a:avLst/>
          </a:prstGeom>
        </p:spPr>
      </p:pic>
    </p:spTree>
    <p:extLst>
      <p:ext uri="{BB962C8B-B14F-4D97-AF65-F5344CB8AC3E}">
        <p14:creationId xmlns:p14="http://schemas.microsoft.com/office/powerpoint/2010/main" val="41749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328" y="1021080"/>
            <a:ext cx="11484864" cy="369332"/>
          </a:xfrm>
        </p:spPr>
        <p:txBody>
          <a:bodyPr/>
          <a:lstStyle/>
          <a:p>
            <a:r>
              <a:rPr lang="en-US" b="1" dirty="0" smtClean="0"/>
              <a:t>5. </a:t>
            </a:r>
            <a:r>
              <a:rPr lang="en-US" b="1" dirty="0"/>
              <a:t>You get what you give, and what you ask for</a:t>
            </a:r>
            <a:r>
              <a:rPr lang="en-US" b="1" dirty="0" smtClean="0"/>
              <a:t>.</a:t>
            </a:r>
            <a:endParaRPr lang="en-US" dirty="0"/>
          </a:p>
        </p:txBody>
      </p:sp>
      <p:sp>
        <p:nvSpPr>
          <p:cNvPr id="3" name="Title 2"/>
          <p:cNvSpPr>
            <a:spLocks noGrp="1"/>
          </p:cNvSpPr>
          <p:nvPr>
            <p:ph type="title"/>
          </p:nvPr>
        </p:nvSpPr>
        <p:spPr/>
        <p:txBody>
          <a:bodyPr/>
          <a:lstStyle/>
          <a:p>
            <a:r>
              <a:rPr lang="en-US" dirty="0" smtClean="0"/>
              <a:t>Feedback Heuristics</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pic>
        <p:nvPicPr>
          <p:cNvPr id="5" name="Picture 4"/>
          <p:cNvPicPr>
            <a:picLocks noChangeAspect="1"/>
          </p:cNvPicPr>
          <p:nvPr/>
        </p:nvPicPr>
        <p:blipFill>
          <a:blip r:embed="rId3"/>
          <a:stretch>
            <a:fillRect/>
          </a:stretch>
        </p:blipFill>
        <p:spPr>
          <a:xfrm>
            <a:off x="2205819" y="1580147"/>
            <a:ext cx="6202903" cy="4610587"/>
          </a:xfrm>
          <a:prstGeom prst="rect">
            <a:avLst/>
          </a:prstGeom>
        </p:spPr>
      </p:pic>
    </p:spTree>
    <p:extLst>
      <p:ext uri="{BB962C8B-B14F-4D97-AF65-F5344CB8AC3E}">
        <p14:creationId xmlns:p14="http://schemas.microsoft.com/office/powerpoint/2010/main" val="403329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328" y="1021080"/>
            <a:ext cx="11484864" cy="369332"/>
          </a:xfrm>
        </p:spPr>
        <p:txBody>
          <a:bodyPr/>
          <a:lstStyle/>
          <a:p>
            <a:r>
              <a:rPr lang="en-US" b="1" dirty="0"/>
              <a:t>6</a:t>
            </a:r>
            <a:r>
              <a:rPr lang="en-US" b="1" dirty="0" smtClean="0"/>
              <a:t>. </a:t>
            </a:r>
            <a:r>
              <a:rPr lang="en-US" b="1" dirty="0"/>
              <a:t>Whether ‘Bitter’ or ‘Sweet’, keep them separate</a:t>
            </a:r>
            <a:r>
              <a:rPr lang="en-US" b="1" dirty="0" smtClean="0"/>
              <a:t>. </a:t>
            </a:r>
            <a:endParaRPr lang="en-US" dirty="0"/>
          </a:p>
        </p:txBody>
      </p:sp>
      <p:sp>
        <p:nvSpPr>
          <p:cNvPr id="3" name="Title 2"/>
          <p:cNvSpPr>
            <a:spLocks noGrp="1"/>
          </p:cNvSpPr>
          <p:nvPr>
            <p:ph type="title"/>
          </p:nvPr>
        </p:nvSpPr>
        <p:spPr/>
        <p:txBody>
          <a:bodyPr/>
          <a:lstStyle/>
          <a:p>
            <a:r>
              <a:rPr lang="en-US" dirty="0" smtClean="0"/>
              <a:t>Feedback Heuristics</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pic>
        <p:nvPicPr>
          <p:cNvPr id="5" name="Picture 4"/>
          <p:cNvPicPr>
            <a:picLocks noChangeAspect="1"/>
          </p:cNvPicPr>
          <p:nvPr/>
        </p:nvPicPr>
        <p:blipFill>
          <a:blip r:embed="rId3"/>
          <a:stretch>
            <a:fillRect/>
          </a:stretch>
        </p:blipFill>
        <p:spPr>
          <a:xfrm>
            <a:off x="2205819" y="1580147"/>
            <a:ext cx="6202903" cy="4610587"/>
          </a:xfrm>
          <a:prstGeom prst="rect">
            <a:avLst/>
          </a:prstGeom>
        </p:spPr>
      </p:pic>
    </p:spTree>
    <p:extLst>
      <p:ext uri="{BB962C8B-B14F-4D97-AF65-F5344CB8AC3E}">
        <p14:creationId xmlns:p14="http://schemas.microsoft.com/office/powerpoint/2010/main" val="31123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328" y="1021080"/>
            <a:ext cx="11484864" cy="369332"/>
          </a:xfrm>
        </p:spPr>
        <p:txBody>
          <a:bodyPr/>
          <a:lstStyle/>
          <a:p>
            <a:r>
              <a:rPr lang="en-US" b="1" dirty="0" smtClean="0"/>
              <a:t>7. </a:t>
            </a:r>
            <a:r>
              <a:rPr lang="en-US" b="1" dirty="0"/>
              <a:t>Are you giving someone baggage or fuel</a:t>
            </a:r>
            <a:r>
              <a:rPr lang="en-US" b="1" dirty="0" smtClean="0"/>
              <a:t>?</a:t>
            </a:r>
            <a:endParaRPr lang="en-US" dirty="0"/>
          </a:p>
        </p:txBody>
      </p:sp>
      <p:sp>
        <p:nvSpPr>
          <p:cNvPr id="3" name="Title 2"/>
          <p:cNvSpPr>
            <a:spLocks noGrp="1"/>
          </p:cNvSpPr>
          <p:nvPr>
            <p:ph type="title"/>
          </p:nvPr>
        </p:nvSpPr>
        <p:spPr/>
        <p:txBody>
          <a:bodyPr/>
          <a:lstStyle/>
          <a:p>
            <a:r>
              <a:rPr lang="en-US" dirty="0" smtClean="0"/>
              <a:t>Feedback Heuristics</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pic>
        <p:nvPicPr>
          <p:cNvPr id="5" name="Picture 4"/>
          <p:cNvPicPr>
            <a:picLocks noChangeAspect="1"/>
          </p:cNvPicPr>
          <p:nvPr/>
        </p:nvPicPr>
        <p:blipFill>
          <a:blip r:embed="rId3"/>
          <a:stretch>
            <a:fillRect/>
          </a:stretch>
        </p:blipFill>
        <p:spPr>
          <a:xfrm>
            <a:off x="2205819" y="1580147"/>
            <a:ext cx="6202903" cy="4610587"/>
          </a:xfrm>
          <a:prstGeom prst="rect">
            <a:avLst/>
          </a:prstGeom>
        </p:spPr>
      </p:pic>
    </p:spTree>
    <p:extLst>
      <p:ext uri="{BB962C8B-B14F-4D97-AF65-F5344CB8AC3E}">
        <p14:creationId xmlns:p14="http://schemas.microsoft.com/office/powerpoint/2010/main" val="62117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idx="1"/>
          </p:nvPr>
        </p:nvSpPr>
        <p:spPr/>
        <p:txBody>
          <a:bodyPr/>
          <a:lstStyle/>
          <a:p>
            <a:pPr lvl="1"/>
            <a:r>
              <a:rPr lang="en-US" dirty="0"/>
              <a:t>For most of us, the </a:t>
            </a:r>
            <a:r>
              <a:rPr lang="en-US" dirty="0" smtClean="0"/>
              <a:t>component of feedback most </a:t>
            </a:r>
            <a:r>
              <a:rPr lang="en-US" dirty="0"/>
              <a:t>in need of development is seeking and receiving feedback</a:t>
            </a:r>
            <a:r>
              <a:rPr lang="en-US" dirty="0" smtClean="0"/>
              <a:t>.</a:t>
            </a:r>
          </a:p>
          <a:p>
            <a:pPr lvl="1"/>
            <a:r>
              <a:rPr lang="en-US" dirty="0"/>
              <a:t>Start small.</a:t>
            </a:r>
          </a:p>
          <a:p>
            <a:pPr lvl="1"/>
            <a:r>
              <a:rPr lang="en-US" dirty="0"/>
              <a:t>Keep trying.</a:t>
            </a:r>
          </a:p>
          <a:p>
            <a:pPr lvl="1"/>
            <a:r>
              <a:rPr lang="en-US" dirty="0"/>
              <a:t>Determine your own feedback heuristics. What works for you for within your own context</a:t>
            </a:r>
            <a:r>
              <a:rPr lang="en-US" dirty="0" smtClean="0"/>
              <a:t>.</a:t>
            </a:r>
          </a:p>
        </p:txBody>
      </p:sp>
      <p:sp>
        <p:nvSpPr>
          <p:cNvPr id="3" name="Title 2"/>
          <p:cNvSpPr>
            <a:spLocks noGrp="1"/>
          </p:cNvSpPr>
          <p:nvPr>
            <p:ph type="title"/>
          </p:nvPr>
        </p:nvSpPr>
        <p:spPr/>
        <p:txBody>
          <a:bodyPr/>
          <a:lstStyle/>
          <a:p>
            <a:r>
              <a:rPr lang="en-US" b="1" dirty="0" smtClean="0"/>
              <a:t>Developing The Feedback Habit</a:t>
            </a:r>
            <a:r>
              <a:rPr lang="en-US" dirty="0" smtClean="0"/>
              <a:t> </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55583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idx="1"/>
          </p:nvPr>
        </p:nvSpPr>
        <p:spPr/>
        <p:txBody>
          <a:bodyPr/>
          <a:lstStyle/>
          <a:p>
            <a:r>
              <a:rPr lang="en-US" dirty="0"/>
              <a:t>If you are just starting to make feedback a part of your team’s culture, expect it to be difficult at first.</a:t>
            </a:r>
          </a:p>
          <a:p>
            <a:pPr lvl="1"/>
            <a:r>
              <a:rPr lang="en-US" dirty="0"/>
              <a:t>PRACTICE and continued use to make it a part of your tool set.</a:t>
            </a:r>
          </a:p>
          <a:p>
            <a:pPr lvl="1"/>
            <a:r>
              <a:rPr lang="en-US" dirty="0"/>
              <a:t>Recognizing the types of feedback you are receiving.</a:t>
            </a:r>
          </a:p>
          <a:p>
            <a:pPr lvl="1"/>
            <a:r>
              <a:rPr lang="en-US" dirty="0"/>
              <a:t>Seeking alignment when what you receive is different from what you asked for.</a:t>
            </a:r>
          </a:p>
          <a:p>
            <a:pPr lvl="1"/>
            <a:r>
              <a:rPr lang="en-US" dirty="0"/>
              <a:t>Invite and encourage feedback from your team. Don’t fall victim to assuming “silence is golden”. People around you may assume it is someone else’s responsibility to tell you.</a:t>
            </a:r>
          </a:p>
          <a:p>
            <a:r>
              <a:rPr lang="en-US" dirty="0"/>
              <a:t> </a:t>
            </a:r>
          </a:p>
          <a:p>
            <a:r>
              <a:rPr lang="en-US" dirty="0"/>
              <a:t>Well-delivered, timely feedback drives performance, enriches relationships, and creates strong, highly functioning teams.</a:t>
            </a:r>
          </a:p>
        </p:txBody>
      </p:sp>
      <p:sp>
        <p:nvSpPr>
          <p:cNvPr id="3" name="Title 2"/>
          <p:cNvSpPr>
            <a:spLocks noGrp="1"/>
          </p:cNvSpPr>
          <p:nvPr>
            <p:ph type="title"/>
          </p:nvPr>
        </p:nvSpPr>
        <p:spPr/>
        <p:txBody>
          <a:bodyPr/>
          <a:lstStyle/>
          <a:p>
            <a:r>
              <a:rPr lang="en-US" b="1" dirty="0" smtClean="0"/>
              <a:t>Strengthening a Team with Feedback</a:t>
            </a:r>
            <a:r>
              <a:rPr lang="en-US" dirty="0" smtClean="0"/>
              <a:t> </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98274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idx="1"/>
          </p:nvPr>
        </p:nvSpPr>
        <p:spPr/>
        <p:txBody>
          <a:bodyPr/>
          <a:lstStyle/>
          <a:p>
            <a:pPr marL="342900" indent="-342900">
              <a:buFont typeface="+mj-lt"/>
              <a:buAutoNum type="arabicPeriod"/>
            </a:pPr>
            <a:r>
              <a:rPr lang="en-US" sz="1600" dirty="0"/>
              <a:t>Douglas Stone, Sheila </a:t>
            </a:r>
            <a:r>
              <a:rPr lang="en-US" sz="1600" dirty="0" err="1" smtClean="0"/>
              <a:t>Heen</a:t>
            </a:r>
            <a:r>
              <a:rPr lang="en-US" sz="1600" dirty="0" smtClean="0"/>
              <a:t>. </a:t>
            </a:r>
            <a:r>
              <a:rPr lang="en-US" sz="1600" b="1" dirty="0" smtClean="0"/>
              <a:t>Thanks </a:t>
            </a:r>
            <a:r>
              <a:rPr lang="en-US" sz="1600" b="1" dirty="0"/>
              <a:t>for the Feedback: The Science and Art of Receiving Feedback Well</a:t>
            </a:r>
            <a:endParaRPr lang="en-US" sz="1600" dirty="0"/>
          </a:p>
          <a:p>
            <a:r>
              <a:rPr lang="en-US" sz="1600" dirty="0"/>
              <a:t>Lots of recommendations on how to understand and work through the differences between the feedback you expect versus the feedback you actually receive. Contains ideas that can also make you more skilled at giving feedback</a:t>
            </a:r>
            <a:r>
              <a:rPr lang="en-US" sz="1600" dirty="0" smtClean="0"/>
              <a:t>.</a:t>
            </a:r>
          </a:p>
          <a:p>
            <a:pPr marL="342900" indent="-342900">
              <a:buFont typeface="+mj-lt"/>
              <a:buAutoNum type="arabicPeriod" startAt="2"/>
            </a:pPr>
            <a:r>
              <a:rPr lang="en-US" sz="1600" dirty="0"/>
              <a:t>Scott, </a:t>
            </a:r>
            <a:r>
              <a:rPr lang="en-US" sz="1600" dirty="0" smtClean="0"/>
              <a:t>Susan. </a:t>
            </a:r>
            <a:r>
              <a:rPr lang="en-US" sz="1600" b="1" dirty="0" smtClean="0"/>
              <a:t>Fierce </a:t>
            </a:r>
            <a:r>
              <a:rPr lang="en-US" sz="1600" b="1" dirty="0"/>
              <a:t>Conversations: Achieving Success at Work and in Life One Conversation at a Time</a:t>
            </a:r>
            <a:endParaRPr lang="en-US" sz="1600" dirty="0"/>
          </a:p>
          <a:p>
            <a:r>
              <a:rPr lang="en-US" sz="1600" dirty="0"/>
              <a:t>The templates for the conversation models in this book are very useful for preparing and giving feedback, especially evaluation or coaching.</a:t>
            </a:r>
          </a:p>
          <a:p>
            <a:pPr marL="342900" indent="-342900">
              <a:buFont typeface="+mj-lt"/>
              <a:buAutoNum type="arabicPeriod" startAt="3"/>
            </a:pPr>
            <a:r>
              <a:rPr lang="en-US" sz="1600" dirty="0"/>
              <a:t> Harvard Business </a:t>
            </a:r>
            <a:r>
              <a:rPr lang="en-US" sz="1600" dirty="0" smtClean="0"/>
              <a:t>Review. </a:t>
            </a:r>
            <a:r>
              <a:rPr lang="en-US" sz="1600" b="1" dirty="0" smtClean="0"/>
              <a:t>Giving </a:t>
            </a:r>
            <a:r>
              <a:rPr lang="en-US" sz="1600" b="1" dirty="0"/>
              <a:t>Effective Feedback (HBR 20-Minute Manager Series) (20 Minute Manager)</a:t>
            </a:r>
            <a:endParaRPr lang="en-US" sz="1600" dirty="0"/>
          </a:p>
          <a:p>
            <a:pPr marL="342900" indent="-342900">
              <a:buFont typeface="+mj-lt"/>
              <a:buAutoNum type="arabicPeriod" startAt="4"/>
            </a:pPr>
            <a:r>
              <a:rPr lang="en-US" sz="1600" dirty="0"/>
              <a:t> </a:t>
            </a:r>
            <a:r>
              <a:rPr lang="en-US" sz="1600" dirty="0" err="1" smtClean="0"/>
              <a:t>Eryn</a:t>
            </a:r>
            <a:r>
              <a:rPr lang="en-US" sz="1600" dirty="0" smtClean="0"/>
              <a:t> </a:t>
            </a:r>
            <a:r>
              <a:rPr lang="en-US" sz="1600" dirty="0"/>
              <a:t>J. Newman, Maryanne Garry, Daniel M. Bernstein, Justin Kantner, D. Stephen Lindsay. </a:t>
            </a:r>
            <a:r>
              <a:rPr lang="en-US" sz="1600" b="1" dirty="0"/>
              <a:t>Nonprobative photographs (or words) inflate truthiness.</a:t>
            </a:r>
            <a:r>
              <a:rPr lang="en-US" sz="1600" dirty="0"/>
              <a:t> Psychonomic Bulletin &amp; Review, 2012; DOI: </a:t>
            </a:r>
            <a:r>
              <a:rPr lang="en-US" sz="1600" dirty="0">
                <a:hlinkClick r:id="rId3"/>
              </a:rPr>
              <a:t>10.3758/s13423-012-0292-0</a:t>
            </a:r>
            <a:endParaRPr lang="en-US" sz="1600" dirty="0"/>
          </a:p>
          <a:p>
            <a:pPr>
              <a:buNone/>
            </a:pPr>
            <a:r>
              <a:rPr lang="en-US" sz="1600" dirty="0"/>
              <a:t>If you’re still determined to practice truthiness, using pictures can help. Also includes references to comedian Stephen Colbert’s first use of the word “truthiness.” </a:t>
            </a:r>
          </a:p>
          <a:p>
            <a:endParaRPr lang="en-US" sz="1600" dirty="0"/>
          </a:p>
        </p:txBody>
      </p:sp>
      <p:sp>
        <p:nvSpPr>
          <p:cNvPr id="3" name="Title 2"/>
          <p:cNvSpPr>
            <a:spLocks noGrp="1"/>
          </p:cNvSpPr>
          <p:nvPr>
            <p:ph type="title"/>
          </p:nvPr>
        </p:nvSpPr>
        <p:spPr/>
        <p:txBody>
          <a:bodyPr/>
          <a:lstStyle/>
          <a:p>
            <a:r>
              <a:rPr lang="en-US" dirty="0" smtClean="0"/>
              <a:t>References</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353794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idx="1"/>
          </p:nvPr>
        </p:nvSpPr>
        <p:spPr/>
        <p:txBody>
          <a:bodyPr/>
          <a:lstStyle/>
          <a:p>
            <a:pPr>
              <a:buNone/>
            </a:pPr>
            <a:r>
              <a:rPr lang="en-US" sz="1600" dirty="0" smtClean="0"/>
              <a:t>Mail:</a:t>
            </a:r>
          </a:p>
          <a:p>
            <a:pPr>
              <a:buNone/>
            </a:pPr>
            <a:r>
              <a:rPr lang="en-US" sz="1600" dirty="0"/>
              <a:t>	</a:t>
            </a:r>
            <a:r>
              <a:rPr lang="en-US" sz="1600" dirty="0" smtClean="0">
                <a:hlinkClick r:id="rId3"/>
              </a:rPr>
              <a:t>jwoodard@salesforce.com</a:t>
            </a:r>
            <a:endParaRPr lang="en-US" sz="1600" dirty="0" smtClean="0"/>
          </a:p>
          <a:p>
            <a:pPr>
              <a:buNone/>
            </a:pPr>
            <a:r>
              <a:rPr lang="en-US" sz="1600" dirty="0"/>
              <a:t>	</a:t>
            </a:r>
            <a:r>
              <a:rPr lang="en-US" sz="1600" dirty="0" smtClean="0">
                <a:hlinkClick r:id="rId4"/>
              </a:rPr>
              <a:t>jeffrey.woodard@gmail.com</a:t>
            </a:r>
            <a:endParaRPr lang="en-US" sz="1600" dirty="0" smtClean="0"/>
          </a:p>
          <a:p>
            <a:pPr>
              <a:buNone/>
            </a:pPr>
            <a:endParaRPr lang="en-US" sz="1600" dirty="0"/>
          </a:p>
          <a:p>
            <a:pPr>
              <a:buNone/>
            </a:pPr>
            <a:r>
              <a:rPr lang="en-US" sz="1600" dirty="0" smtClean="0"/>
              <a:t>Twitter:</a:t>
            </a:r>
          </a:p>
          <a:p>
            <a:pPr>
              <a:buNone/>
            </a:pPr>
            <a:r>
              <a:rPr lang="en-US" sz="1600" dirty="0"/>
              <a:t>	</a:t>
            </a:r>
            <a:r>
              <a:rPr lang="en-US" sz="1600" b="1" dirty="0" smtClean="0"/>
              <a:t>@</a:t>
            </a:r>
            <a:r>
              <a:rPr lang="en-US" sz="1600" b="1" dirty="0" err="1" smtClean="0"/>
              <a:t>jeffreywoodard</a:t>
            </a:r>
            <a:endParaRPr lang="en-US" sz="1600" b="1" dirty="0" smtClean="0"/>
          </a:p>
          <a:p>
            <a:endParaRPr lang="en-US" sz="1600" dirty="0" smtClean="0"/>
          </a:p>
          <a:p>
            <a:endParaRPr lang="en-US" sz="1600" dirty="0"/>
          </a:p>
        </p:txBody>
      </p:sp>
      <p:sp>
        <p:nvSpPr>
          <p:cNvPr id="3" name="Title 2"/>
          <p:cNvSpPr>
            <a:spLocks noGrp="1"/>
          </p:cNvSpPr>
          <p:nvPr>
            <p:ph type="title"/>
          </p:nvPr>
        </p:nvSpPr>
        <p:spPr/>
        <p:txBody>
          <a:bodyPr/>
          <a:lstStyle/>
          <a:p>
            <a:r>
              <a:rPr lang="en-US" dirty="0" smtClean="0"/>
              <a:t>How to Contact Me</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371434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idx="1"/>
          </p:nvPr>
        </p:nvSpPr>
        <p:spPr/>
        <p:txBody>
          <a:bodyPr/>
          <a:lstStyle/>
          <a:p>
            <a:pPr lvl="0"/>
            <a:r>
              <a:rPr lang="en-US" i="1" dirty="0"/>
              <a:t>“I’m a great tester! Everyone respects and admires the work I do.”</a:t>
            </a:r>
            <a:endParaRPr lang="en-US" dirty="0"/>
          </a:p>
          <a:p>
            <a:pPr lvl="0"/>
            <a:r>
              <a:rPr lang="en-US" dirty="0"/>
              <a:t>“I’m a terrific manager! </a:t>
            </a:r>
            <a:r>
              <a:rPr lang="en-US" i="1" dirty="0"/>
              <a:t>My team is great. They all love what they’re doing and we work together as a really cohesive unit.”</a:t>
            </a:r>
            <a:endParaRPr lang="en-US" dirty="0"/>
          </a:p>
          <a:p>
            <a:r>
              <a:rPr lang="en-US" dirty="0" smtClean="0"/>
              <a:t>What </a:t>
            </a:r>
            <a:r>
              <a:rPr lang="en-US" dirty="0"/>
              <a:t>evidence or facts do you base your choice upon? If your answer includes references to your intuition or “gut,” then you are practicing </a:t>
            </a:r>
            <a:r>
              <a:rPr lang="en-US" b="1" i="1" dirty="0"/>
              <a:t>truthiness</a:t>
            </a:r>
            <a:r>
              <a:rPr lang="en-US" dirty="0"/>
              <a:t> - stating what you wish or believe to be true, rather than the facts</a:t>
            </a:r>
            <a:r>
              <a:rPr lang="en-US" dirty="0" smtClean="0"/>
              <a:t>.</a:t>
            </a:r>
            <a:endParaRPr lang="en-US" dirty="0">
              <a:solidFill>
                <a:schemeClr val="accent1"/>
              </a:solidFill>
            </a:endParaRPr>
          </a:p>
        </p:txBody>
      </p:sp>
      <p:sp>
        <p:nvSpPr>
          <p:cNvPr id="3" name="Title 2"/>
          <p:cNvSpPr>
            <a:spLocks noGrp="1"/>
          </p:cNvSpPr>
          <p:nvPr>
            <p:ph type="title"/>
          </p:nvPr>
        </p:nvSpPr>
        <p:spPr/>
        <p:txBody>
          <a:bodyPr/>
          <a:lstStyle/>
          <a:p>
            <a:r>
              <a:rPr lang="en-US" b="1" dirty="0"/>
              <a:t>Do either one of the following quotes sound like something you would say?</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43425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 Season</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336341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What’s the Deal with Truthiness?</a:t>
            </a:r>
            <a:r>
              <a:rPr lang="en-US" dirty="0"/>
              <a:t> </a:t>
            </a:r>
          </a:p>
        </p:txBody>
      </p:sp>
      <p:sp>
        <p:nvSpPr>
          <p:cNvPr id="2" name="Content Placeholder 1"/>
          <p:cNvSpPr>
            <a:spLocks noGrp="1"/>
          </p:cNvSpPr>
          <p:nvPr>
            <p:ph idx="1"/>
          </p:nvPr>
        </p:nvSpPr>
        <p:spPr/>
        <p:txBody>
          <a:bodyPr/>
          <a:lstStyle/>
          <a:p>
            <a:r>
              <a:rPr lang="en-US" b="1" dirty="0"/>
              <a:t>Truthiness</a:t>
            </a:r>
            <a:r>
              <a:rPr lang="en-US" dirty="0"/>
              <a:t> is a quality characterizing a “truth” that a person making an argument or assertions claims to know intuitively “from the gut” or because it “feels right” without regard to evidence, logic, intellectual examination, or facts.</a:t>
            </a:r>
          </a:p>
          <a:p>
            <a:pPr marL="342900" indent="-342900">
              <a:buFont typeface="Arial"/>
              <a:buChar char="•"/>
            </a:pPr>
            <a:r>
              <a:rPr lang="en-US" dirty="0"/>
              <a:t>It is the idea of passion and emotion and certainty over information.</a:t>
            </a:r>
          </a:p>
          <a:p>
            <a:pPr marL="342900" indent="-342900">
              <a:buFont typeface="Arial"/>
              <a:buChar char="•"/>
            </a:pPr>
            <a:r>
              <a:rPr lang="en-US" dirty="0"/>
              <a:t>What you feel in your gut, that's more important than </a:t>
            </a:r>
            <a:r>
              <a:rPr lang="en-US" dirty="0" smtClean="0"/>
              <a:t>information.</a:t>
            </a:r>
          </a:p>
        </p:txBody>
      </p:sp>
      <p:sp>
        <p:nvSpPr>
          <p:cNvPr id="5" name="Footer Placeholder 4"/>
          <p:cNvSpPr>
            <a:spLocks noGrp="1"/>
          </p:cNvSpPr>
          <p:nvPr>
            <p:ph type="ftr" sz="quarter" idx="17"/>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329805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idx="1"/>
          </p:nvPr>
        </p:nvSpPr>
        <p:spPr/>
        <p:txBody>
          <a:bodyPr/>
          <a:lstStyle/>
          <a:p>
            <a:r>
              <a:rPr lang="en-US" b="1" dirty="0"/>
              <a:t>Truthiness should have NO place in the testing that you </a:t>
            </a:r>
            <a:r>
              <a:rPr lang="en-US" b="1" dirty="0" smtClean="0"/>
              <a:t>do.</a:t>
            </a:r>
          </a:p>
          <a:p>
            <a:pPr lvl="1"/>
            <a:r>
              <a:rPr lang="en-US" dirty="0"/>
              <a:t>As testers, we are constantly seeking information, seeking and using facts. </a:t>
            </a:r>
            <a:endParaRPr lang="en-US" dirty="0" smtClean="0"/>
          </a:p>
          <a:p>
            <a:r>
              <a:rPr lang="en-US" b="1" dirty="0"/>
              <a:t>While truthiness shouldn’t exist within your testing, you have likely encountered it practiced by others that you work with</a:t>
            </a:r>
            <a:r>
              <a:rPr lang="en-US" b="1" dirty="0" smtClean="0"/>
              <a:t>.</a:t>
            </a:r>
          </a:p>
          <a:p>
            <a:pPr lvl="1"/>
            <a:r>
              <a:rPr lang="en-US" dirty="0"/>
              <a:t>For example, “I believe that the </a:t>
            </a:r>
            <a:r>
              <a:rPr lang="en-US" i="1" dirty="0"/>
              <a:t>ABC</a:t>
            </a:r>
            <a:r>
              <a:rPr lang="en-US" dirty="0"/>
              <a:t> bug is fixed with the </a:t>
            </a:r>
            <a:r>
              <a:rPr lang="en-US" i="1" dirty="0"/>
              <a:t>XYZ</a:t>
            </a:r>
            <a:r>
              <a:rPr lang="en-US" dirty="0"/>
              <a:t> change. Just go and retest it.” That has a ring of truthiness to it. Especially without any additional information on why you should also “believe.” </a:t>
            </a:r>
            <a:endParaRPr lang="en-US" dirty="0" smtClean="0"/>
          </a:p>
        </p:txBody>
      </p:sp>
      <p:sp>
        <p:nvSpPr>
          <p:cNvPr id="3" name="Title 2"/>
          <p:cNvSpPr>
            <a:spLocks noGrp="1"/>
          </p:cNvSpPr>
          <p:nvPr>
            <p:ph type="title"/>
          </p:nvPr>
        </p:nvSpPr>
        <p:spPr/>
        <p:txBody>
          <a:bodyPr/>
          <a:lstStyle/>
          <a:p>
            <a:r>
              <a:rPr lang="en-US" b="1" dirty="0"/>
              <a:t>How Does Truthiness Relate to Testing?</a:t>
            </a:r>
            <a:r>
              <a:rPr lang="en-US" dirty="0"/>
              <a:t> </a:t>
            </a:r>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55392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idx="1"/>
          </p:nvPr>
        </p:nvSpPr>
        <p:spPr/>
        <p:txBody>
          <a:bodyPr/>
          <a:lstStyle/>
          <a:p>
            <a:r>
              <a:rPr lang="en-US" b="1" dirty="0" smtClean="0"/>
              <a:t>It is likely within your team.</a:t>
            </a:r>
          </a:p>
          <a:p>
            <a:pPr lvl="1"/>
            <a:r>
              <a:rPr lang="en-US" dirty="0" smtClean="0"/>
              <a:t>At some time, we each have some amount of truthiness.</a:t>
            </a:r>
          </a:p>
          <a:p>
            <a:r>
              <a:rPr lang="en-US" b="1" dirty="0" smtClean="0"/>
              <a:t>You also are likely to encounter truthiness from outside your team.</a:t>
            </a:r>
          </a:p>
          <a:p>
            <a:pPr lvl="1"/>
            <a:r>
              <a:rPr lang="en-US" dirty="0" smtClean="0"/>
              <a:t>Most often in the form of feedback.</a:t>
            </a:r>
          </a:p>
          <a:p>
            <a:pPr lvl="1"/>
            <a:r>
              <a:rPr lang="en-US" dirty="0" smtClean="0"/>
              <a:t>Sometimes it might be truth. Sometimes it is truthiness.</a:t>
            </a:r>
          </a:p>
          <a:p>
            <a:pPr lvl="1"/>
            <a:r>
              <a:rPr lang="en-US" dirty="0" smtClean="0"/>
              <a:t>“If only one person is saying </a:t>
            </a:r>
            <a:r>
              <a:rPr lang="en-US" i="1" dirty="0" smtClean="0"/>
              <a:t>it</a:t>
            </a:r>
            <a:r>
              <a:rPr lang="en-US" dirty="0" smtClean="0"/>
              <a:t> is so, </a:t>
            </a:r>
            <a:r>
              <a:rPr lang="en-US" i="1" dirty="0" smtClean="0"/>
              <a:t>it</a:t>
            </a:r>
            <a:r>
              <a:rPr lang="en-US" dirty="0" smtClean="0"/>
              <a:t> probably isn’t so.” </a:t>
            </a:r>
          </a:p>
        </p:txBody>
      </p:sp>
      <p:sp>
        <p:nvSpPr>
          <p:cNvPr id="3" name="Title 2"/>
          <p:cNvSpPr>
            <a:spLocks noGrp="1"/>
          </p:cNvSpPr>
          <p:nvPr>
            <p:ph type="title"/>
          </p:nvPr>
        </p:nvSpPr>
        <p:spPr/>
        <p:txBody>
          <a:bodyPr/>
          <a:lstStyle/>
          <a:p>
            <a:r>
              <a:rPr lang="en-US" b="1" dirty="0"/>
              <a:t>How Does Truthiness Relate to </a:t>
            </a:r>
            <a:r>
              <a:rPr lang="en-US" b="1" dirty="0" smtClean="0"/>
              <a:t>Leadership?</a:t>
            </a:r>
            <a:r>
              <a:rPr lang="en-US" dirty="0" smtClean="0"/>
              <a:t> </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114468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idx="1"/>
          </p:nvPr>
        </p:nvSpPr>
        <p:spPr/>
        <p:txBody>
          <a:bodyPr/>
          <a:lstStyle/>
          <a:p>
            <a:r>
              <a:rPr lang="en-US" dirty="0"/>
              <a:t>“Feedback includes any information you get about yourself. In the broadest sense, it’s how we learn about ourselves from our experiences and from other people— how we learn from life.</a:t>
            </a:r>
            <a:r>
              <a:rPr lang="en-US" dirty="0" smtClean="0"/>
              <a:t>”</a:t>
            </a:r>
          </a:p>
          <a:p>
            <a:pPr marL="0" lvl="4" indent="0">
              <a:spcBef>
                <a:spcPts val="600"/>
              </a:spcBef>
            </a:pPr>
            <a:r>
              <a:rPr lang="en-US" dirty="0"/>
              <a:t>-Thanks for the Feedback: The Science and Art of Receiving Feedback Well </a:t>
            </a:r>
          </a:p>
          <a:p>
            <a:endParaRPr lang="en-US" dirty="0" smtClean="0"/>
          </a:p>
          <a:p>
            <a:endParaRPr lang="en-US" dirty="0"/>
          </a:p>
        </p:txBody>
      </p:sp>
      <p:sp>
        <p:nvSpPr>
          <p:cNvPr id="3" name="Title 2"/>
          <p:cNvSpPr>
            <a:spLocks noGrp="1"/>
          </p:cNvSpPr>
          <p:nvPr>
            <p:ph type="title"/>
          </p:nvPr>
        </p:nvSpPr>
        <p:spPr/>
        <p:txBody>
          <a:bodyPr/>
          <a:lstStyle/>
          <a:p>
            <a:r>
              <a:rPr lang="en-US" dirty="0"/>
              <a:t>Feedback</a:t>
            </a:r>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379746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Heuristic Feedback Conversation Model</a:t>
            </a:r>
            <a:endParaRPr lang="en-US" dirty="0"/>
          </a:p>
        </p:txBody>
      </p:sp>
      <p:sp>
        <p:nvSpPr>
          <p:cNvPr id="8" name="Text Placeholder 7"/>
          <p:cNvSpPr>
            <a:spLocks noGrp="1"/>
          </p:cNvSpPr>
          <p:nvPr>
            <p:ph type="body" sz="quarter" idx="16"/>
          </p:nvPr>
        </p:nvSpPr>
        <p:spPr>
          <a:xfrm>
            <a:off x="338328" y="1021080"/>
            <a:ext cx="11484864" cy="369332"/>
          </a:xfrm>
        </p:spPr>
        <p:txBody>
          <a:bodyPr/>
          <a:lstStyle/>
          <a:p>
            <a:r>
              <a:rPr lang="en-US" dirty="0" smtClean="0"/>
              <a:t>A simplified model of what makes up a feedback conversation. </a:t>
            </a:r>
            <a:endParaRPr lang="en-US" dirty="0"/>
          </a:p>
        </p:txBody>
      </p:sp>
      <p:sp>
        <p:nvSpPr>
          <p:cNvPr id="2" name="Footer Placeholder 1"/>
          <p:cNvSpPr>
            <a:spLocks noGrp="1"/>
          </p:cNvSpPr>
          <p:nvPr>
            <p:ph type="ftr" sz="quarter" idx="17"/>
          </p:nvPr>
        </p:nvSpPr>
        <p:spPr/>
        <p:txBody>
          <a:bodyPr/>
          <a:lstStyle/>
          <a:p>
            <a:r>
              <a:rPr lang="en-US" dirty="0" smtClean="0"/>
              <a:t>Using Feedback to Reduce Truthiness</a:t>
            </a:r>
            <a:endParaRPr lang="en-US" dirty="0"/>
          </a:p>
        </p:txBody>
      </p:sp>
      <p:pic>
        <p:nvPicPr>
          <p:cNvPr id="3" name="Picture 2"/>
          <p:cNvPicPr>
            <a:picLocks noChangeAspect="1"/>
          </p:cNvPicPr>
          <p:nvPr/>
        </p:nvPicPr>
        <p:blipFill>
          <a:blip r:embed="rId3"/>
          <a:stretch>
            <a:fillRect/>
          </a:stretch>
        </p:blipFill>
        <p:spPr>
          <a:xfrm>
            <a:off x="1390335" y="1630947"/>
            <a:ext cx="7927582" cy="4475747"/>
          </a:xfrm>
          <a:prstGeom prst="rect">
            <a:avLst/>
          </a:prstGeom>
        </p:spPr>
      </p:pic>
    </p:spTree>
    <p:extLst>
      <p:ext uri="{BB962C8B-B14F-4D97-AF65-F5344CB8AC3E}">
        <p14:creationId xmlns:p14="http://schemas.microsoft.com/office/powerpoint/2010/main" val="27794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328" y="1021080"/>
            <a:ext cx="11484864" cy="3754874"/>
          </a:xfrm>
        </p:spPr>
        <p:txBody>
          <a:bodyPr/>
          <a:lstStyle/>
          <a:p>
            <a:r>
              <a:rPr lang="en-US" b="1" dirty="0" smtClean="0"/>
              <a:t>18 Testers</a:t>
            </a:r>
          </a:p>
          <a:p>
            <a:r>
              <a:rPr lang="en-US" b="1" dirty="0" smtClean="0"/>
              <a:t>7 work remote from Indy</a:t>
            </a:r>
          </a:p>
          <a:p>
            <a:r>
              <a:rPr lang="en-US" b="1" dirty="0" smtClean="0"/>
              <a:t>3 time zones</a:t>
            </a:r>
          </a:p>
          <a:p>
            <a:r>
              <a:rPr lang="en-US" b="1" dirty="0" smtClean="0"/>
              <a:t>Split among 10 squads</a:t>
            </a:r>
          </a:p>
          <a:p>
            <a:r>
              <a:rPr lang="en-US" b="1" dirty="0" smtClean="0"/>
              <a:t>Feedback conversations occur during 1:1 </a:t>
            </a:r>
            <a:r>
              <a:rPr lang="en-US" b="1" dirty="0" smtClean="0"/>
              <a:t>meetings</a:t>
            </a:r>
          </a:p>
          <a:p>
            <a:pPr marL="288925" lvl="2" indent="0">
              <a:buNone/>
            </a:pPr>
            <a:r>
              <a:rPr lang="en-US" b="1" dirty="0" smtClean="0"/>
              <a:t>* Exceptions:</a:t>
            </a:r>
          </a:p>
          <a:p>
            <a:pPr marL="574675" lvl="2" indent="-285750"/>
            <a:r>
              <a:rPr lang="en-US" b="1" dirty="0" smtClean="0"/>
              <a:t>Retrospectives</a:t>
            </a:r>
          </a:p>
          <a:p>
            <a:pPr marL="574675" lvl="2" indent="-285750"/>
            <a:r>
              <a:rPr lang="en-US" b="1" dirty="0" smtClean="0"/>
              <a:t>Other meetings/forum where every participants is expected to give feedback to the group</a:t>
            </a:r>
            <a:endParaRPr lang="en-US" b="1" dirty="0" smtClean="0"/>
          </a:p>
        </p:txBody>
      </p:sp>
      <p:sp>
        <p:nvSpPr>
          <p:cNvPr id="3" name="Title 2"/>
          <p:cNvSpPr>
            <a:spLocks noGrp="1"/>
          </p:cNvSpPr>
          <p:nvPr>
            <p:ph type="title"/>
          </p:nvPr>
        </p:nvSpPr>
        <p:spPr/>
        <p:txBody>
          <a:bodyPr/>
          <a:lstStyle/>
          <a:p>
            <a:r>
              <a:rPr lang="en-US" dirty="0" smtClean="0"/>
              <a:t> Some Context About My Team</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spTree>
    <p:extLst>
      <p:ext uri="{BB962C8B-B14F-4D97-AF65-F5344CB8AC3E}">
        <p14:creationId xmlns:p14="http://schemas.microsoft.com/office/powerpoint/2010/main" val="246675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328" y="1021080"/>
            <a:ext cx="11484864" cy="369332"/>
          </a:xfrm>
        </p:spPr>
        <p:txBody>
          <a:bodyPr/>
          <a:lstStyle/>
          <a:p>
            <a:r>
              <a:rPr lang="en-US" b="1" dirty="0" smtClean="0"/>
              <a:t>1. Before </a:t>
            </a:r>
            <a:r>
              <a:rPr lang="en-US" b="1" dirty="0"/>
              <a:t>you tell someone what you think, be sure to actually think.</a:t>
            </a:r>
            <a:endParaRPr lang="en-US" dirty="0"/>
          </a:p>
        </p:txBody>
      </p:sp>
      <p:sp>
        <p:nvSpPr>
          <p:cNvPr id="3" name="Title 2"/>
          <p:cNvSpPr>
            <a:spLocks noGrp="1"/>
          </p:cNvSpPr>
          <p:nvPr>
            <p:ph type="title"/>
          </p:nvPr>
        </p:nvSpPr>
        <p:spPr/>
        <p:txBody>
          <a:bodyPr/>
          <a:lstStyle/>
          <a:p>
            <a:r>
              <a:rPr lang="en-US" dirty="0" smtClean="0"/>
              <a:t>Feedback Heuristics</a:t>
            </a:r>
            <a:endParaRPr lang="en-US" dirty="0"/>
          </a:p>
        </p:txBody>
      </p:sp>
      <p:sp>
        <p:nvSpPr>
          <p:cNvPr id="4" name="Footer Placeholder 3"/>
          <p:cNvSpPr>
            <a:spLocks noGrp="1"/>
          </p:cNvSpPr>
          <p:nvPr>
            <p:ph type="ftr" sz="quarter" idx="3"/>
          </p:nvPr>
        </p:nvSpPr>
        <p:spPr/>
        <p:txBody>
          <a:bodyPr/>
          <a:lstStyle/>
          <a:p>
            <a:r>
              <a:rPr lang="en-US" smtClean="0"/>
              <a:t>Using Feedback to Reduce Truthiness</a:t>
            </a:r>
            <a:endParaRPr lang="en-US"/>
          </a:p>
        </p:txBody>
      </p:sp>
      <p:pic>
        <p:nvPicPr>
          <p:cNvPr id="5" name="Picture 4"/>
          <p:cNvPicPr>
            <a:picLocks noChangeAspect="1"/>
          </p:cNvPicPr>
          <p:nvPr/>
        </p:nvPicPr>
        <p:blipFill>
          <a:blip r:embed="rId3"/>
          <a:stretch>
            <a:fillRect/>
          </a:stretch>
        </p:blipFill>
        <p:spPr>
          <a:xfrm>
            <a:off x="2205819" y="1580147"/>
            <a:ext cx="6202903" cy="4610587"/>
          </a:xfrm>
          <a:prstGeom prst="rect">
            <a:avLst/>
          </a:prstGeom>
        </p:spPr>
      </p:pic>
    </p:spTree>
    <p:extLst>
      <p:ext uri="{BB962C8B-B14F-4D97-AF65-F5344CB8AC3E}">
        <p14:creationId xmlns:p14="http://schemas.microsoft.com/office/powerpoint/2010/main" val="262481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Salesforce 2014 Interi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solidFill>
            <a:latin typeface="Salesforce Sans"/>
            <a:cs typeface="Salesforce Sans"/>
          </a:defRPr>
        </a:defPPr>
      </a:lstStyle>
    </a:txDef>
  </a:objectDefaults>
  <a:extraClrSchemeLst/>
</a:theme>
</file>

<file path=ppt/theme/theme2.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 2014 Interi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Salesforce_Template_2014_16x9</Template>
  <TotalTime>22439</TotalTime>
  <Words>1947</Words>
  <Application>Microsoft Macintosh PowerPoint</Application>
  <PresentationFormat>Custom</PresentationFormat>
  <Paragraphs>149</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Salesforce 2015 - 16x9 in Salesforce Sans Font</vt:lpstr>
      <vt:lpstr>Using Feedback to Reduce Truthiness</vt:lpstr>
      <vt:lpstr>Do either one of the following quotes sound like something you would say?</vt:lpstr>
      <vt:lpstr>What’s the Deal with Truthiness? </vt:lpstr>
      <vt:lpstr>How Does Truthiness Relate to Testing? </vt:lpstr>
      <vt:lpstr>How Does Truthiness Relate to Leadership? </vt:lpstr>
      <vt:lpstr>Feedback</vt:lpstr>
      <vt:lpstr>Heuristic Feedback Conversation Model</vt:lpstr>
      <vt:lpstr> Some Context About My Team</vt:lpstr>
      <vt:lpstr>Feedback Heuristics</vt:lpstr>
      <vt:lpstr>Feedback Heuristics</vt:lpstr>
      <vt:lpstr>Feedback Heuristics</vt:lpstr>
      <vt:lpstr>Feedback Heuristics</vt:lpstr>
      <vt:lpstr>Feedback Heuristics</vt:lpstr>
      <vt:lpstr>Feedback Heuristics</vt:lpstr>
      <vt:lpstr>Feedback Heuristics</vt:lpstr>
      <vt:lpstr>Developing The Feedback Habit </vt:lpstr>
      <vt:lpstr>Strengthening a Team with Feedback </vt:lpstr>
      <vt:lpstr>References</vt:lpstr>
      <vt:lpstr>How to Contact Me</vt:lpstr>
      <vt:lpstr>Open Season</vt:lpstr>
    </vt:vector>
  </TitlesOfParts>
  <Company>Carol Hausmann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dc:title>
  <dc:creator>Salesforce</dc:creator>
  <cp:lastModifiedBy>Jeffrey Woodard</cp:lastModifiedBy>
  <cp:revision>923</cp:revision>
  <cp:lastPrinted>2014-09-29T18:29:00Z</cp:lastPrinted>
  <dcterms:created xsi:type="dcterms:W3CDTF">2014-09-29T18:28:17Z</dcterms:created>
  <dcterms:modified xsi:type="dcterms:W3CDTF">2015-08-12T21:05:37Z</dcterms:modified>
</cp:coreProperties>
</file>