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5" r:id="rId3"/>
    <p:sldId id="266" r:id="rId4"/>
    <p:sldId id="261" r:id="rId5"/>
    <p:sldId id="262" r:id="rId6"/>
    <p:sldId id="280" r:id="rId7"/>
    <p:sldId id="302" r:id="rId8"/>
    <p:sldId id="291" r:id="rId9"/>
    <p:sldId id="292" r:id="rId10"/>
    <p:sldId id="274" r:id="rId11"/>
    <p:sldId id="276" r:id="rId12"/>
    <p:sldId id="281" r:id="rId13"/>
    <p:sldId id="283" r:id="rId14"/>
    <p:sldId id="286" r:id="rId15"/>
    <p:sldId id="301" r:id="rId16"/>
    <p:sldId id="289" r:id="rId17"/>
    <p:sldId id="290" r:id="rId1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6775" autoAdjust="0"/>
  </p:normalViewPr>
  <p:slideViewPr>
    <p:cSldViewPr>
      <p:cViewPr varScale="1">
        <p:scale>
          <a:sx n="67" d="100"/>
          <a:sy n="67" d="100"/>
        </p:scale>
        <p:origin x="-1906"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43695FB-810A-4945-B438-8885E821302B}" type="datetimeFigureOut">
              <a:rPr lang="en-US" smtClean="0"/>
              <a:t>8/5/2015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94C2FF48-BB2E-4DFF-B56F-FB55B0A4EF2B}" type="slidenum">
              <a:rPr lang="en-US" smtClean="0"/>
              <a:t>‹#›</a:t>
            </a:fld>
            <a:endParaRPr lang="en-US"/>
          </a:p>
        </p:txBody>
      </p:sp>
    </p:spTree>
    <p:extLst>
      <p:ext uri="{BB962C8B-B14F-4D97-AF65-F5344CB8AC3E}">
        <p14:creationId xmlns:p14="http://schemas.microsoft.com/office/powerpoint/2010/main" val="883777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2FF48-BB2E-4DFF-B56F-FB55B0A4EF2B}" type="slidenum">
              <a:rPr lang="en-US" smtClean="0"/>
              <a:t>1</a:t>
            </a:fld>
            <a:endParaRPr lang="en-US"/>
          </a:p>
        </p:txBody>
      </p:sp>
    </p:spTree>
    <p:extLst>
      <p:ext uri="{BB962C8B-B14F-4D97-AF65-F5344CB8AC3E}">
        <p14:creationId xmlns:p14="http://schemas.microsoft.com/office/powerpoint/2010/main" val="3615533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types</a:t>
            </a:r>
            <a:r>
              <a:rPr lang="en-US" baseline="0" dirty="0" smtClean="0"/>
              <a:t> of requests – exclude image request and get to what you care about</a:t>
            </a:r>
          </a:p>
          <a:p>
            <a:pPr lvl="0" fontAlgn="base"/>
            <a:r>
              <a:rPr lang="en-US" baseline="0" dirty="0" smtClean="0"/>
              <a:t>Execute JS - </a:t>
            </a:r>
            <a:r>
              <a:rPr lang="en-US" dirty="0" smtClean="0">
                <a:solidFill>
                  <a:schemeClr val="bg1"/>
                </a:solidFill>
              </a:rPr>
              <a:t>example - get app version</a:t>
            </a:r>
          </a:p>
          <a:p>
            <a:pPr lvl="2" fontAlgn="base"/>
            <a:r>
              <a:rPr lang="en-US" dirty="0" smtClean="0">
                <a:solidFill>
                  <a:schemeClr val="bg1"/>
                </a:solidFill>
              </a:rPr>
              <a:t>Altering </a:t>
            </a:r>
            <a:r>
              <a:rPr lang="en-US" dirty="0" err="1" smtClean="0">
                <a:solidFill>
                  <a:schemeClr val="bg1"/>
                </a:solidFill>
              </a:rPr>
              <a:t>js</a:t>
            </a:r>
            <a:r>
              <a:rPr lang="en-US" dirty="0" smtClean="0">
                <a:solidFill>
                  <a:schemeClr val="bg1"/>
                </a:solidFill>
              </a:rPr>
              <a:t> to cause errors</a:t>
            </a:r>
          </a:p>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10</a:t>
            </a:fld>
            <a:endParaRPr lang="en-US"/>
          </a:p>
        </p:txBody>
      </p:sp>
    </p:spTree>
    <p:extLst>
      <p:ext uri="{BB962C8B-B14F-4D97-AF65-F5344CB8AC3E}">
        <p14:creationId xmlns:p14="http://schemas.microsoft.com/office/powerpoint/2010/main" val="115573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2FF48-BB2E-4DFF-B56F-FB55B0A4EF2B}" type="slidenum">
              <a:rPr lang="en-US" smtClean="0"/>
              <a:t>11</a:t>
            </a:fld>
            <a:endParaRPr lang="en-US"/>
          </a:p>
        </p:txBody>
      </p:sp>
    </p:spTree>
    <p:extLst>
      <p:ext uri="{BB962C8B-B14F-4D97-AF65-F5344CB8AC3E}">
        <p14:creationId xmlns:p14="http://schemas.microsoft.com/office/powerpoint/2010/main" val="2169150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Scenarios not possible in the UI</a:t>
            </a:r>
          </a:p>
          <a:p>
            <a:pPr lvl="1"/>
            <a:r>
              <a:rPr lang="en-US" dirty="0" smtClean="0"/>
              <a:t>When testing via the UI you are limited by the options the UI provides (drop down lists, text box with limited input characters, radio button options). Testing the API directly removes those limits.</a:t>
            </a:r>
          </a:p>
          <a:p>
            <a:pPr lvl="1"/>
            <a:r>
              <a:rPr lang="en-US" dirty="0" smtClean="0"/>
              <a:t>UI limits inputs via drop down lists, text box with limited input characters, radio button options</a:t>
            </a:r>
          </a:p>
          <a:p>
            <a:pPr lvl="1"/>
            <a:r>
              <a:rPr lang="en-US" dirty="0" smtClean="0"/>
              <a:t>In the API you can go nuts. Test any input for any field.</a:t>
            </a:r>
          </a:p>
          <a:p>
            <a:pPr lvl="1"/>
            <a:r>
              <a:rPr lang="en-US" dirty="0" smtClean="0"/>
              <a:t>Testing with different header values – time zone fun</a:t>
            </a:r>
          </a:p>
          <a:p>
            <a:r>
              <a:rPr lang="en-US" dirty="0" smtClean="0"/>
              <a:t>Troubleshoot failures observed in UI</a:t>
            </a:r>
          </a:p>
          <a:p>
            <a:pPr lvl="1"/>
            <a:r>
              <a:rPr lang="en-US" dirty="0" smtClean="0"/>
              <a:t>Issue where update looks good but subsequent call from the UI wipes that update out (like publish issue)</a:t>
            </a:r>
          </a:p>
          <a:p>
            <a:r>
              <a:rPr lang="en-US" dirty="0" smtClean="0"/>
              <a:t>Testing before UI is available/implemented:</a:t>
            </a:r>
          </a:p>
          <a:p>
            <a:pPr lvl="1"/>
            <a:r>
              <a:rPr lang="en-US" dirty="0" smtClean="0"/>
              <a:t>This can make you a valuable resource to the UI developers as they begin to implement calling the API’s from the UI being developed</a:t>
            </a:r>
          </a:p>
          <a:p>
            <a:pPr lvl="1"/>
            <a:r>
              <a:rPr lang="en-US" dirty="0" smtClean="0"/>
              <a:t>You will have information on paging, sorting, filtering that they will need and that may not have been beautifully documented by the developer building the API</a:t>
            </a:r>
          </a:p>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12</a:t>
            </a:fld>
            <a:endParaRPr lang="en-US"/>
          </a:p>
        </p:txBody>
      </p:sp>
    </p:spTree>
    <p:extLst>
      <p:ext uri="{BB962C8B-B14F-4D97-AF65-F5344CB8AC3E}">
        <p14:creationId xmlns:p14="http://schemas.microsoft.com/office/powerpoint/2010/main" val="140009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13</a:t>
            </a:fld>
            <a:endParaRPr lang="en-US"/>
          </a:p>
        </p:txBody>
      </p:sp>
    </p:spTree>
    <p:extLst>
      <p:ext uri="{BB962C8B-B14F-4D97-AF65-F5344CB8AC3E}">
        <p14:creationId xmlns:p14="http://schemas.microsoft.com/office/powerpoint/2010/main" val="14365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 statements</a:t>
            </a:r>
          </a:p>
          <a:p>
            <a:pPr lvl="1" fontAlgn="base"/>
            <a:r>
              <a:rPr lang="en-US" dirty="0" smtClean="0"/>
              <a:t>See if data stored is what was passed</a:t>
            </a:r>
          </a:p>
          <a:p>
            <a:pPr lvl="1" fontAlgn="base"/>
            <a:r>
              <a:rPr lang="en-US" dirty="0" smtClean="0"/>
              <a:t>See if data returned is what was stored</a:t>
            </a:r>
          </a:p>
          <a:p>
            <a:pPr lvl="2" fontAlgn="base"/>
            <a:r>
              <a:rPr lang="en-US" dirty="0" smtClean="0"/>
              <a:t>This is very useful in the case where you are testing retrieval of data that would be hard to keep track of outside of the DB. Example from experience would be tracking delivered, clicked, opened, </a:t>
            </a:r>
            <a:r>
              <a:rPr lang="en-US" dirty="0" err="1" smtClean="0"/>
              <a:t>errored</a:t>
            </a:r>
            <a:r>
              <a:rPr lang="en-US" dirty="0" smtClean="0"/>
              <a:t> email sends across hours or days.</a:t>
            </a:r>
          </a:p>
          <a:p>
            <a:pPr lvl="0" fontAlgn="base"/>
            <a:r>
              <a:rPr lang="en-US" dirty="0" smtClean="0"/>
              <a:t>Describe statements</a:t>
            </a:r>
          </a:p>
          <a:p>
            <a:pPr lvl="1" fontAlgn="base"/>
            <a:r>
              <a:rPr lang="en-US" dirty="0" smtClean="0"/>
              <a:t>Test</a:t>
            </a:r>
            <a:r>
              <a:rPr lang="en-US" baseline="0" dirty="0" smtClean="0"/>
              <a:t> values that might be a problem for certain data types (double byte characters for example)</a:t>
            </a:r>
          </a:p>
          <a:p>
            <a:pPr lvl="1" fontAlgn="base"/>
            <a:r>
              <a:rPr lang="en-US" baseline="0" dirty="0" smtClean="0"/>
              <a:t>Test values that exceed field length</a:t>
            </a:r>
          </a:p>
          <a:p>
            <a:pPr lvl="0" fontAlgn="base"/>
            <a:r>
              <a:rPr lang="en-US" dirty="0" smtClean="0"/>
              <a:t>Better understanding of system</a:t>
            </a:r>
          </a:p>
          <a:p>
            <a:pPr lvl="1" fontAlgn="base"/>
            <a:r>
              <a:rPr lang="en-US" dirty="0" smtClean="0"/>
              <a:t>Find values not available in UI (e.g. object ID’s)</a:t>
            </a:r>
          </a:p>
          <a:p>
            <a:pPr lvl="1" fontAlgn="base"/>
            <a:r>
              <a:rPr lang="en-US" dirty="0" smtClean="0"/>
              <a:t>Learn the data structure supporting the application</a:t>
            </a:r>
          </a:p>
          <a:p>
            <a:pPr lvl="0" fontAlgn="base"/>
            <a:endParaRPr lang="en-US" dirty="0" smtClean="0"/>
          </a:p>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14</a:t>
            </a:fld>
            <a:endParaRPr lang="en-US"/>
          </a:p>
        </p:txBody>
      </p:sp>
    </p:spTree>
    <p:extLst>
      <p:ext uri="{BB962C8B-B14F-4D97-AF65-F5344CB8AC3E}">
        <p14:creationId xmlns:p14="http://schemas.microsoft.com/office/powerpoint/2010/main" val="99860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2FF48-BB2E-4DFF-B56F-FB55B0A4EF2B}" type="slidenum">
              <a:rPr lang="en-US" smtClean="0"/>
              <a:t>15</a:t>
            </a:fld>
            <a:endParaRPr lang="en-US"/>
          </a:p>
        </p:txBody>
      </p:sp>
    </p:spTree>
    <p:extLst>
      <p:ext uri="{BB962C8B-B14F-4D97-AF65-F5344CB8AC3E}">
        <p14:creationId xmlns:p14="http://schemas.microsoft.com/office/powerpoint/2010/main" val="63963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16</a:t>
            </a:fld>
            <a:endParaRPr lang="en-US"/>
          </a:p>
        </p:txBody>
      </p:sp>
    </p:spTree>
    <p:extLst>
      <p:ext uri="{BB962C8B-B14F-4D97-AF65-F5344CB8AC3E}">
        <p14:creationId xmlns:p14="http://schemas.microsoft.com/office/powerpoint/2010/main" val="4108957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endParaRPr lang="en-US" dirty="0" smtClean="0">
              <a:solidFill>
                <a:schemeClr val="bg1"/>
              </a:solidFill>
            </a:endParaRPr>
          </a:p>
          <a:p>
            <a:r>
              <a:rPr lang="en-US" dirty="0" smtClean="0"/>
              <a:t>I hope you will begin using these tools to develop a deeper understanding of the systems you test, to perform better, deeper, testing, and to provide more valuable information about the systems you’re testing to stakeholders</a:t>
            </a:r>
          </a:p>
          <a:p>
            <a:r>
              <a:rPr lang="en-US" dirty="0" smtClean="0"/>
              <a:t>Use browser dev tools to see what </a:t>
            </a:r>
            <a:r>
              <a:rPr lang="en-US" dirty="0" err="1" smtClean="0"/>
              <a:t>apis</a:t>
            </a:r>
            <a:r>
              <a:rPr lang="en-US" dirty="0" smtClean="0"/>
              <a:t> are being called from your UI, to see what errors and warnings are logged in the console, and include that information in bugs or when discussing issues with developers</a:t>
            </a:r>
          </a:p>
          <a:p>
            <a:r>
              <a:rPr lang="en-US" dirty="0" smtClean="0"/>
              <a:t>Talk with your developers about the data structure that exists or is being built to support the features/applications being developed</a:t>
            </a:r>
          </a:p>
          <a:p>
            <a:r>
              <a:rPr lang="en-US" dirty="0" smtClean="0"/>
              <a:t>Talk with your developers about the API’s being built or implemented in the UI</a:t>
            </a:r>
          </a:p>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17</a:t>
            </a:fld>
            <a:endParaRPr lang="en-US"/>
          </a:p>
        </p:txBody>
      </p:sp>
    </p:spTree>
    <p:extLst>
      <p:ext uri="{BB962C8B-B14F-4D97-AF65-F5344CB8AC3E}">
        <p14:creationId xmlns:p14="http://schemas.microsoft.com/office/powerpoint/2010/main" val="81888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2FF48-BB2E-4DFF-B56F-FB55B0A4EF2B}" type="slidenum">
              <a:rPr lang="en-US" smtClean="0"/>
              <a:t>2</a:t>
            </a:fld>
            <a:endParaRPr lang="en-US"/>
          </a:p>
        </p:txBody>
      </p:sp>
    </p:spTree>
    <p:extLst>
      <p:ext uri="{BB962C8B-B14F-4D97-AF65-F5344CB8AC3E}">
        <p14:creationId xmlns:p14="http://schemas.microsoft.com/office/powerpoint/2010/main" val="177285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2FF48-BB2E-4DFF-B56F-FB55B0A4EF2B}" type="slidenum">
              <a:rPr lang="en-US" smtClean="0"/>
              <a:t>3</a:t>
            </a:fld>
            <a:endParaRPr lang="en-US"/>
          </a:p>
        </p:txBody>
      </p:sp>
    </p:spTree>
    <p:extLst>
      <p:ext uri="{BB962C8B-B14F-4D97-AF65-F5344CB8AC3E}">
        <p14:creationId xmlns:p14="http://schemas.microsoft.com/office/powerpoint/2010/main" val="109170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2" rtl="0" fontAlgn="base"/>
            <a:r>
              <a:rPr lang="en-US" dirty="0"/>
              <a:t>How many of you spend time testing an application in web browsers?</a:t>
            </a:r>
          </a:p>
          <a:p>
            <a:pPr lvl="3" rtl="0" fontAlgn="base"/>
            <a:r>
              <a:rPr lang="en-US" dirty="0"/>
              <a:t>How many of you have used developer tools in support of your testing?</a:t>
            </a:r>
          </a:p>
          <a:p>
            <a:pPr lvl="4" rtl="0" fontAlgn="base"/>
            <a:r>
              <a:rPr lang="en-US" dirty="0"/>
              <a:t>How many of you have developer tools open all the time in case something unexpected happens?</a:t>
            </a:r>
          </a:p>
          <a:p>
            <a:pPr lvl="2" rtl="0" fontAlgn="base"/>
            <a:r>
              <a:rPr lang="en-US" dirty="0"/>
              <a:t>How many of you have tested API’s outside of the UI using tools?</a:t>
            </a:r>
          </a:p>
          <a:p>
            <a:pPr lvl="2" rtl="0" fontAlgn="base"/>
            <a:r>
              <a:rPr lang="en-US" dirty="0"/>
              <a:t>How many of you have viewed DB records as part of your testing?</a:t>
            </a:r>
          </a:p>
          <a:p>
            <a:pPr lvl="3" rtl="0" fontAlgn="base"/>
            <a:r>
              <a:rPr lang="en-US" dirty="0"/>
              <a:t>How many of you are looking in the database everyday while testing?</a:t>
            </a:r>
          </a:p>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4</a:t>
            </a:fld>
            <a:endParaRPr lang="en-US"/>
          </a:p>
        </p:txBody>
      </p:sp>
    </p:spTree>
    <p:extLst>
      <p:ext uri="{BB962C8B-B14F-4D97-AF65-F5344CB8AC3E}">
        <p14:creationId xmlns:p14="http://schemas.microsoft.com/office/powerpoint/2010/main" val="70242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effectLst/>
            </a:endParaRPr>
          </a:p>
          <a:p>
            <a:pPr lvl="2" rtl="0" fontAlgn="base"/>
            <a:r>
              <a:rPr lang="en-US" dirty="0"/>
              <a:t>My background and current position</a:t>
            </a:r>
          </a:p>
          <a:p>
            <a:pPr lvl="2" rtl="0" fontAlgn="base"/>
            <a:r>
              <a:rPr lang="en-US" dirty="0"/>
              <a:t>Growth and education through using these tools and techniques</a:t>
            </a:r>
          </a:p>
          <a:p>
            <a:pPr lvl="2" rtl="0" fontAlgn="base"/>
            <a:r>
              <a:rPr lang="en-US" dirty="0"/>
              <a:t>My limited experience/knowledge vs the incredibly vast field of software development (I am not an expert in any of these tools, just a tester who has found them useful)</a:t>
            </a:r>
          </a:p>
          <a:p>
            <a:pPr lvl="3" rtl="0" fontAlgn="base"/>
            <a:r>
              <a:rPr lang="en-US" dirty="0"/>
              <a:t>Browser tools: Have to use all browsers. Prefer chrome dev tools and Firebug.</a:t>
            </a:r>
          </a:p>
          <a:p>
            <a:pPr lvl="3" rtl="0" fontAlgn="base"/>
            <a:r>
              <a:rPr lang="en-US" dirty="0"/>
              <a:t>API’s: My experience is with SOAP and REST APIs. A little experience in ancient history with xml APIs</a:t>
            </a:r>
          </a:p>
          <a:p>
            <a:pPr lvl="3" rtl="0" fontAlgn="base"/>
            <a:r>
              <a:rPr lang="en-US" dirty="0"/>
              <a:t>DB: My professional experience lately is in SQL Server Management Studio. Have used Oracle way back in college</a:t>
            </a:r>
          </a:p>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5</a:t>
            </a:fld>
            <a:endParaRPr lang="en-US"/>
          </a:p>
        </p:txBody>
      </p:sp>
    </p:spTree>
    <p:extLst>
      <p:ext uri="{BB962C8B-B14F-4D97-AF65-F5344CB8AC3E}">
        <p14:creationId xmlns:p14="http://schemas.microsoft.com/office/powerpoint/2010/main" val="3415682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C2FF48-BB2E-4DFF-B56F-FB55B0A4EF2B}" type="slidenum">
              <a:rPr lang="en-US" smtClean="0"/>
              <a:t>6</a:t>
            </a:fld>
            <a:endParaRPr lang="en-US"/>
          </a:p>
        </p:txBody>
      </p:sp>
    </p:spTree>
    <p:extLst>
      <p:ext uri="{BB962C8B-B14F-4D97-AF65-F5344CB8AC3E}">
        <p14:creationId xmlns:p14="http://schemas.microsoft.com/office/powerpoint/2010/main" val="381105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JSON – JS</a:t>
            </a:r>
            <a:r>
              <a:rPr lang="en-US" baseline="0" dirty="0" smtClean="0"/>
              <a:t> Object Notation</a:t>
            </a:r>
          </a:p>
          <a:p>
            <a:r>
              <a:rPr lang="en-US" baseline="0" dirty="0" smtClean="0"/>
              <a:t>Payload doesn’t have to be JSON</a:t>
            </a:r>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7</a:t>
            </a:fld>
            <a:endParaRPr lang="en-US"/>
          </a:p>
        </p:txBody>
      </p:sp>
    </p:spTree>
    <p:extLst>
      <p:ext uri="{BB962C8B-B14F-4D97-AF65-F5344CB8AC3E}">
        <p14:creationId xmlns:p14="http://schemas.microsoft.com/office/powerpoint/2010/main" val="419878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2FF48-BB2E-4DFF-B56F-FB55B0A4EF2B}" type="slidenum">
              <a:rPr lang="en-US" smtClean="0"/>
              <a:t>8</a:t>
            </a:fld>
            <a:endParaRPr lang="en-US"/>
          </a:p>
        </p:txBody>
      </p:sp>
    </p:spTree>
    <p:extLst>
      <p:ext uri="{BB962C8B-B14F-4D97-AF65-F5344CB8AC3E}">
        <p14:creationId xmlns:p14="http://schemas.microsoft.com/office/powerpoint/2010/main" val="84073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10.2 – </a:t>
            </a:r>
            <a:r>
              <a:rPr lang="en-US" sz="1200" b="0" i="0" kern="1200" dirty="0" smtClean="0">
                <a:solidFill>
                  <a:schemeClr val="tx1"/>
                </a:solidFill>
                <a:effectLst/>
                <a:latin typeface="+mn-lt"/>
                <a:ea typeface="+mn-ea"/>
                <a:cs typeface="+mn-cs"/>
              </a:rPr>
              <a:t>This class of status code indicates that the client's request was successfully received, understood, and accepted.</a:t>
            </a:r>
          </a:p>
          <a:p>
            <a:r>
              <a:rPr lang="en-US" sz="1200" b="0" i="0" kern="1200" dirty="0" smtClean="0">
                <a:solidFill>
                  <a:schemeClr val="tx1"/>
                </a:solidFill>
                <a:effectLst/>
                <a:latin typeface="+mn-lt"/>
                <a:ea typeface="+mn-ea"/>
                <a:cs typeface="+mn-cs"/>
              </a:rPr>
              <a:t>10.3 – Watch</a:t>
            </a:r>
            <a:r>
              <a:rPr lang="en-US" sz="1200" b="0" i="0" kern="1200" baseline="0" dirty="0" smtClean="0">
                <a:solidFill>
                  <a:schemeClr val="tx1"/>
                </a:solidFill>
                <a:effectLst/>
                <a:latin typeface="+mn-lt"/>
                <a:ea typeface="+mn-ea"/>
                <a:cs typeface="+mn-cs"/>
              </a:rPr>
              <a:t> for infinite redirect loops. Check for getting cached values when expecting updated.</a:t>
            </a:r>
          </a:p>
          <a:p>
            <a:r>
              <a:rPr lang="en-US" sz="1200" b="0" i="0" kern="1200" baseline="0" dirty="0" smtClean="0">
                <a:solidFill>
                  <a:schemeClr val="tx1"/>
                </a:solidFill>
                <a:effectLst/>
                <a:latin typeface="+mn-lt"/>
                <a:ea typeface="+mn-ea"/>
                <a:cs typeface="+mn-cs"/>
              </a:rPr>
              <a:t>10.4 – This class of status code indicates that the client seems to have </a:t>
            </a:r>
            <a:r>
              <a:rPr lang="en-US" sz="1200" b="0" i="0" kern="1200" baseline="0" dirty="0" err="1" smtClean="0">
                <a:solidFill>
                  <a:schemeClr val="tx1"/>
                </a:solidFill>
                <a:effectLst/>
                <a:latin typeface="+mn-lt"/>
                <a:ea typeface="+mn-ea"/>
                <a:cs typeface="+mn-cs"/>
              </a:rPr>
              <a:t>errored</a:t>
            </a:r>
            <a:r>
              <a:rPr lang="en-US" sz="1200" b="0" i="0" kern="1200" baseline="0" dirty="0" smtClean="0">
                <a:solidFill>
                  <a:schemeClr val="tx1"/>
                </a:solidFill>
                <a:effectLst/>
                <a:latin typeface="+mn-lt"/>
                <a:ea typeface="+mn-ea"/>
                <a:cs typeface="+mn-cs"/>
              </a:rPr>
              <a:t>. The request is not valid for some reason</a:t>
            </a:r>
          </a:p>
          <a:p>
            <a:r>
              <a:rPr lang="en-US" sz="1200" b="0" i="0" kern="1200" baseline="0" dirty="0" smtClean="0">
                <a:solidFill>
                  <a:schemeClr val="tx1"/>
                </a:solidFill>
                <a:effectLst/>
                <a:latin typeface="+mn-lt"/>
                <a:ea typeface="+mn-ea"/>
                <a:cs typeface="+mn-cs"/>
              </a:rPr>
              <a:t>10.5 – This class of status code indicates that the server is aware that it has erred or is incapable of performing the request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C2FF48-BB2E-4DFF-B56F-FB55B0A4EF2B}" type="slidenum">
              <a:rPr lang="en-US" smtClean="0"/>
              <a:t>9</a:t>
            </a:fld>
            <a:endParaRPr lang="en-US"/>
          </a:p>
        </p:txBody>
      </p:sp>
    </p:spTree>
    <p:extLst>
      <p:ext uri="{BB962C8B-B14F-4D97-AF65-F5344CB8AC3E}">
        <p14:creationId xmlns:p14="http://schemas.microsoft.com/office/powerpoint/2010/main" val="2786484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F09CF-F349-4D85-B2A4-A3737B9C0C94}"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F09CF-F349-4D85-B2A4-A3737B9C0C94}"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1F09CF-F349-4D85-B2A4-A3737B9C0C94}"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E6F9F-3689-40E7-94D5-8CF9DA9C4A92}"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0CF6A-ECFE-4940-8928-AC9636BC4768}" type="slidenum">
              <a:rPr lang="en-US" smtClean="0"/>
              <a:t>‹#›</a:t>
            </a:fld>
            <a:endParaRPr lang="en-US"/>
          </a:p>
        </p:txBody>
      </p:sp>
    </p:spTree>
    <p:extLst>
      <p:ext uri="{BB962C8B-B14F-4D97-AF65-F5344CB8AC3E}">
        <p14:creationId xmlns:p14="http://schemas.microsoft.com/office/powerpoint/2010/main" val="72813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851F09CF-F349-4D85-B2A4-A3737B9C0C94}"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F09CF-F349-4D85-B2A4-A3737B9C0C94}" type="datetimeFigureOut">
              <a:rPr lang="en-US" smtClean="0"/>
              <a:t>8/5/2015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F09CF-F349-4D85-B2A4-A3737B9C0C94}"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09442" y="1812927"/>
            <a:ext cx="347127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63280" y="1812927"/>
            <a:ext cx="347127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1F09CF-F349-4D85-B2A4-A3737B9C0C94}" type="datetimeFigureOut">
              <a:rPr lang="en-US" smtClean="0"/>
              <a:t>8/5/2015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1F09CF-F349-4D85-B2A4-A3737B9C0C94}" type="datetimeFigureOut">
              <a:rPr lang="en-US" smtClean="0"/>
              <a:t>8/5/2015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F09CF-F349-4D85-B2A4-A3737B9C0C94}" type="datetimeFigureOut">
              <a:rPr lang="en-US" smtClean="0"/>
              <a:t>8/5/2015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F09CF-F349-4D85-B2A4-A3737B9C0C94}"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F08F3-29C6-4623-A8FC-B1B0F1C7482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3" y="1387058"/>
            <a:ext cx="329795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09443" y="2500312"/>
            <a:ext cx="3297954"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F09CF-F349-4D85-B2A4-A3737B9C0C94}" type="datetimeFigureOut">
              <a:rPr lang="en-US" smtClean="0"/>
              <a:t>8/5/2015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6F08F3-29C6-4623-A8FC-B1B0F1C7482B}" type="slidenum">
              <a:rPr lang="en-US" smtClean="0"/>
              <a:t>‹#›</a:t>
            </a:fld>
            <a:endParaRPr lang="en-US"/>
          </a:p>
        </p:txBody>
      </p:sp>
      <p:grpSp>
        <p:nvGrpSpPr>
          <p:cNvPr id="16" name="Group 15"/>
          <p:cNvGrpSpPr/>
          <p:nvPr/>
        </p:nvGrpSpPr>
        <p:grpSpPr>
          <a:xfrm>
            <a:off x="4516154" y="994387"/>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674192" y="1601512"/>
            <a:ext cx="342900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69625" y="4042576"/>
            <a:ext cx="1743945"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3" name="Oval 52"/>
          <p:cNvSpPr>
            <a:spLocks noChangeAspect="1"/>
          </p:cNvSpPr>
          <p:nvPr/>
        </p:nvSpPr>
        <p:spPr>
          <a:xfrm>
            <a:off x="520638" y="1095310"/>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2" name="Oval 51"/>
          <p:cNvSpPr>
            <a:spLocks noChangeAspect="1"/>
          </p:cNvSpPr>
          <p:nvPr/>
        </p:nvSpPr>
        <p:spPr>
          <a:xfrm>
            <a:off x="1878729" y="282933"/>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4" name="Oval 53"/>
          <p:cNvSpPr>
            <a:spLocks noChangeAspect="1"/>
          </p:cNvSpPr>
          <p:nvPr/>
        </p:nvSpPr>
        <p:spPr>
          <a:xfrm>
            <a:off x="520637" y="5729135"/>
            <a:ext cx="1909234"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0" name="Oval 129"/>
          <p:cNvSpPr>
            <a:spLocks noChangeAspect="1"/>
          </p:cNvSpPr>
          <p:nvPr/>
        </p:nvSpPr>
        <p:spPr>
          <a:xfrm>
            <a:off x="-46711" y="-61709"/>
            <a:ext cx="1449107"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1" name="Oval 130"/>
          <p:cNvSpPr>
            <a:spLocks noChangeAspect="1"/>
          </p:cNvSpPr>
          <p:nvPr/>
        </p:nvSpPr>
        <p:spPr>
          <a:xfrm>
            <a:off x="924113" y="-161623"/>
            <a:ext cx="1909233"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2" name="Oval 131"/>
          <p:cNvSpPr>
            <a:spLocks noChangeAspect="1"/>
          </p:cNvSpPr>
          <p:nvPr/>
        </p:nvSpPr>
        <p:spPr>
          <a:xfrm>
            <a:off x="0" y="66073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3" name="Oval 132"/>
          <p:cNvSpPr>
            <a:spLocks noChangeAspect="1"/>
          </p:cNvSpPr>
          <p:nvPr/>
        </p:nvSpPr>
        <p:spPr>
          <a:xfrm>
            <a:off x="7497531" y="-61709"/>
            <a:ext cx="1694467"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4" name="Oval 133"/>
          <p:cNvSpPr>
            <a:spLocks noChangeAspect="1"/>
          </p:cNvSpPr>
          <p:nvPr/>
        </p:nvSpPr>
        <p:spPr>
          <a:xfrm>
            <a:off x="6117502" y="-61708"/>
            <a:ext cx="1909234"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5" name="Oval 134"/>
          <p:cNvSpPr>
            <a:spLocks noChangeAspect="1"/>
          </p:cNvSpPr>
          <p:nvPr/>
        </p:nvSpPr>
        <p:spPr>
          <a:xfrm>
            <a:off x="7494454" y="1095309"/>
            <a:ext cx="1697544"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6" name="Oval 135"/>
          <p:cNvSpPr>
            <a:spLocks noChangeAspect="1"/>
          </p:cNvSpPr>
          <p:nvPr/>
        </p:nvSpPr>
        <p:spPr>
          <a:xfrm>
            <a:off x="8056674" y="5140346"/>
            <a:ext cx="1137194"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7" name="Oval 136"/>
          <p:cNvSpPr>
            <a:spLocks noChangeAspect="1"/>
          </p:cNvSpPr>
          <p:nvPr/>
        </p:nvSpPr>
        <p:spPr>
          <a:xfrm>
            <a:off x="6661711" y="4362912"/>
            <a:ext cx="1909233"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8" name="Oval 137"/>
          <p:cNvSpPr>
            <a:spLocks noChangeAspect="1"/>
          </p:cNvSpPr>
          <p:nvPr/>
        </p:nvSpPr>
        <p:spPr>
          <a:xfrm>
            <a:off x="-69625" y="4948766"/>
            <a:ext cx="1353860"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39" name="Oval 138"/>
          <p:cNvSpPr>
            <a:spLocks noChangeAspect="1"/>
          </p:cNvSpPr>
          <p:nvPr/>
        </p:nvSpPr>
        <p:spPr>
          <a:xfrm>
            <a:off x="708471" y="4790336"/>
            <a:ext cx="1909233"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0" name="Oval 139"/>
          <p:cNvSpPr>
            <a:spLocks noChangeAspect="1"/>
          </p:cNvSpPr>
          <p:nvPr/>
        </p:nvSpPr>
        <p:spPr>
          <a:xfrm>
            <a:off x="6117503" y="783988"/>
            <a:ext cx="1909233"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41" name="Oval 140"/>
          <p:cNvSpPr>
            <a:spLocks noChangeAspect="1"/>
          </p:cNvSpPr>
          <p:nvPr/>
        </p:nvSpPr>
        <p:spPr>
          <a:xfrm>
            <a:off x="6459053" y="5140346"/>
            <a:ext cx="1909233"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118" name="Oval 117"/>
          <p:cNvSpPr>
            <a:spLocks noChangeAspect="1"/>
          </p:cNvSpPr>
          <p:nvPr/>
        </p:nvSpPr>
        <p:spPr>
          <a:xfrm>
            <a:off x="8398204" y="597861"/>
            <a:ext cx="79379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9" name="Oval 118"/>
          <p:cNvSpPr>
            <a:spLocks noChangeAspect="1"/>
          </p:cNvSpPr>
          <p:nvPr/>
        </p:nvSpPr>
        <p:spPr>
          <a:xfrm>
            <a:off x="6350100" y="206512"/>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0" name="Oval 119"/>
          <p:cNvSpPr>
            <a:spLocks noChangeAspect="1"/>
          </p:cNvSpPr>
          <p:nvPr/>
        </p:nvSpPr>
        <p:spPr>
          <a:xfrm>
            <a:off x="6872127" y="1450645"/>
            <a:ext cx="1218253"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1" name="Oval 120"/>
          <p:cNvSpPr>
            <a:spLocks noChangeAspect="1"/>
          </p:cNvSpPr>
          <p:nvPr/>
        </p:nvSpPr>
        <p:spPr>
          <a:xfrm>
            <a:off x="7219068" y="2049927"/>
            <a:ext cx="1041276"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2" name="Oval 121"/>
          <p:cNvSpPr>
            <a:spLocks noChangeAspect="1"/>
          </p:cNvSpPr>
          <p:nvPr/>
        </p:nvSpPr>
        <p:spPr>
          <a:xfrm>
            <a:off x="7749416" y="2661634"/>
            <a:ext cx="721308"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3" name="Oval 122"/>
          <p:cNvSpPr>
            <a:spLocks noChangeAspect="1"/>
          </p:cNvSpPr>
          <p:nvPr/>
        </p:nvSpPr>
        <p:spPr>
          <a:xfrm>
            <a:off x="685054" y="-100976"/>
            <a:ext cx="1193676"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4" name="Oval 123"/>
          <p:cNvSpPr>
            <a:spLocks noChangeAspect="1"/>
          </p:cNvSpPr>
          <p:nvPr/>
        </p:nvSpPr>
        <p:spPr>
          <a:xfrm>
            <a:off x="1502638" y="-100976"/>
            <a:ext cx="1029028"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5" name="Oval 124"/>
          <p:cNvSpPr>
            <a:spLocks noChangeAspect="1"/>
          </p:cNvSpPr>
          <p:nvPr/>
        </p:nvSpPr>
        <p:spPr>
          <a:xfrm>
            <a:off x="-69624" y="-100976"/>
            <a:ext cx="590263"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6" name="Oval 125"/>
          <p:cNvSpPr>
            <a:spLocks noChangeAspect="1"/>
          </p:cNvSpPr>
          <p:nvPr/>
        </p:nvSpPr>
        <p:spPr>
          <a:xfrm>
            <a:off x="277432" y="4321783"/>
            <a:ext cx="1396887"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7" name="Oval 126"/>
          <p:cNvSpPr>
            <a:spLocks noChangeAspect="1"/>
          </p:cNvSpPr>
          <p:nvPr/>
        </p:nvSpPr>
        <p:spPr>
          <a:xfrm>
            <a:off x="5792131" y="6489965"/>
            <a:ext cx="1115939"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8" name="Oval 127"/>
          <p:cNvSpPr>
            <a:spLocks noChangeAspect="1"/>
          </p:cNvSpPr>
          <p:nvPr/>
        </p:nvSpPr>
        <p:spPr>
          <a:xfrm>
            <a:off x="6127999" y="6408840"/>
            <a:ext cx="1237019"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9" name="Oval 128"/>
          <p:cNvSpPr>
            <a:spLocks noChangeAspect="1"/>
          </p:cNvSpPr>
          <p:nvPr/>
        </p:nvSpPr>
        <p:spPr>
          <a:xfrm>
            <a:off x="7577655" y="6408841"/>
            <a:ext cx="1211408"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7" name="Oval 96"/>
          <p:cNvSpPr>
            <a:spLocks noChangeAspect="1"/>
          </p:cNvSpPr>
          <p:nvPr/>
        </p:nvSpPr>
        <p:spPr>
          <a:xfrm>
            <a:off x="11073" y="4941986"/>
            <a:ext cx="611230"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8" name="Oval 97"/>
          <p:cNvSpPr>
            <a:spLocks noChangeAspect="1"/>
          </p:cNvSpPr>
          <p:nvPr/>
        </p:nvSpPr>
        <p:spPr>
          <a:xfrm>
            <a:off x="-69625" y="6172569"/>
            <a:ext cx="778097"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99" name="Oval 98"/>
          <p:cNvSpPr>
            <a:spLocks noChangeAspect="1"/>
          </p:cNvSpPr>
          <p:nvPr/>
        </p:nvSpPr>
        <p:spPr>
          <a:xfrm>
            <a:off x="-69625" y="5158575"/>
            <a:ext cx="56352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0" name="Oval 99"/>
          <p:cNvSpPr>
            <a:spLocks noChangeAspect="1"/>
          </p:cNvSpPr>
          <p:nvPr/>
        </p:nvSpPr>
        <p:spPr>
          <a:xfrm>
            <a:off x="-25758" y="482386"/>
            <a:ext cx="598416"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1" name="Oval 100"/>
          <p:cNvSpPr>
            <a:spLocks noChangeAspect="1"/>
          </p:cNvSpPr>
          <p:nvPr/>
        </p:nvSpPr>
        <p:spPr>
          <a:xfrm>
            <a:off x="474208" y="836793"/>
            <a:ext cx="910817"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2" name="Oval 101"/>
          <p:cNvSpPr>
            <a:spLocks noChangeAspect="1"/>
          </p:cNvSpPr>
          <p:nvPr/>
        </p:nvSpPr>
        <p:spPr>
          <a:xfrm>
            <a:off x="319223" y="1452260"/>
            <a:ext cx="772993"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3" name="Oval 102"/>
          <p:cNvSpPr>
            <a:spLocks noChangeAspect="1"/>
          </p:cNvSpPr>
          <p:nvPr/>
        </p:nvSpPr>
        <p:spPr>
          <a:xfrm>
            <a:off x="371257" y="1886983"/>
            <a:ext cx="610366"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4" name="Oval 103"/>
          <p:cNvSpPr>
            <a:spLocks noChangeAspect="1"/>
          </p:cNvSpPr>
          <p:nvPr/>
        </p:nvSpPr>
        <p:spPr>
          <a:xfrm>
            <a:off x="154676" y="1919682"/>
            <a:ext cx="52176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5" name="Oval 104"/>
          <p:cNvSpPr>
            <a:spLocks noChangeAspect="1"/>
          </p:cNvSpPr>
          <p:nvPr/>
        </p:nvSpPr>
        <p:spPr>
          <a:xfrm>
            <a:off x="7302517" y="-61709"/>
            <a:ext cx="910818"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6" name="Oval 105"/>
          <p:cNvSpPr>
            <a:spLocks noChangeAspect="1"/>
          </p:cNvSpPr>
          <p:nvPr/>
        </p:nvSpPr>
        <p:spPr>
          <a:xfrm>
            <a:off x="8718124" y="-61709"/>
            <a:ext cx="47387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7" name="Oval 106"/>
          <p:cNvSpPr>
            <a:spLocks noChangeAspect="1"/>
          </p:cNvSpPr>
          <p:nvPr/>
        </p:nvSpPr>
        <p:spPr>
          <a:xfrm>
            <a:off x="7748238" y="282933"/>
            <a:ext cx="1128521"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8" name="Oval 107"/>
          <p:cNvSpPr>
            <a:spLocks noChangeAspect="1"/>
          </p:cNvSpPr>
          <p:nvPr/>
        </p:nvSpPr>
        <p:spPr>
          <a:xfrm>
            <a:off x="8914718" y="749603"/>
            <a:ext cx="277280"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09" name="Oval 108"/>
          <p:cNvSpPr>
            <a:spLocks noChangeAspect="1"/>
          </p:cNvSpPr>
          <p:nvPr/>
        </p:nvSpPr>
        <p:spPr>
          <a:xfrm>
            <a:off x="7590871" y="728498"/>
            <a:ext cx="969734"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0" name="Oval 109"/>
          <p:cNvSpPr>
            <a:spLocks noChangeAspect="1"/>
          </p:cNvSpPr>
          <p:nvPr/>
        </p:nvSpPr>
        <p:spPr>
          <a:xfrm>
            <a:off x="7470041" y="1326476"/>
            <a:ext cx="608190"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1" name="Oval 110"/>
          <p:cNvSpPr>
            <a:spLocks noChangeAspect="1"/>
          </p:cNvSpPr>
          <p:nvPr/>
        </p:nvSpPr>
        <p:spPr>
          <a:xfrm>
            <a:off x="7629941" y="5611427"/>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2" name="Oval 111"/>
          <p:cNvSpPr>
            <a:spLocks noChangeAspect="1"/>
          </p:cNvSpPr>
          <p:nvPr/>
        </p:nvSpPr>
        <p:spPr>
          <a:xfrm>
            <a:off x="6972882" y="5242254"/>
            <a:ext cx="738345"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3" name="Oval 112"/>
          <p:cNvSpPr>
            <a:spLocks noChangeAspect="1"/>
          </p:cNvSpPr>
          <p:nvPr/>
        </p:nvSpPr>
        <p:spPr>
          <a:xfrm>
            <a:off x="7494454" y="4928166"/>
            <a:ext cx="738345"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4" name="Oval 113"/>
          <p:cNvSpPr>
            <a:spLocks noChangeAspect="1"/>
          </p:cNvSpPr>
          <p:nvPr/>
        </p:nvSpPr>
        <p:spPr>
          <a:xfrm>
            <a:off x="8229034" y="5666511"/>
            <a:ext cx="60563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5" name="Oval 114"/>
          <p:cNvSpPr>
            <a:spLocks noChangeAspect="1"/>
          </p:cNvSpPr>
          <p:nvPr/>
        </p:nvSpPr>
        <p:spPr>
          <a:xfrm>
            <a:off x="8078231" y="4097842"/>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6" name="Oval 115"/>
          <p:cNvSpPr>
            <a:spLocks noChangeAspect="1"/>
          </p:cNvSpPr>
          <p:nvPr/>
        </p:nvSpPr>
        <p:spPr>
          <a:xfrm>
            <a:off x="8411816" y="5057878"/>
            <a:ext cx="553549"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17" name="Oval 116"/>
          <p:cNvSpPr>
            <a:spLocks noChangeAspect="1"/>
          </p:cNvSpPr>
          <p:nvPr/>
        </p:nvSpPr>
        <p:spPr>
          <a:xfrm>
            <a:off x="8688590" y="4790335"/>
            <a:ext cx="503408"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tint val="75000"/>
                  </a:schemeClr>
                </a:solidFill>
              </a:defRPr>
            </a:lvl1pPr>
          </a:lstStyle>
          <a:p>
            <a:fld id="{851F09CF-F349-4D85-B2A4-A3737B9C0C94}" type="datetimeFigureOut">
              <a:rPr lang="en-US" smtClean="0"/>
              <a:t>8/5/2015</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tint val="75000"/>
                  </a:schemeClr>
                </a:solidFill>
              </a:defRPr>
            </a:lvl1pPr>
          </a:lstStyle>
          <a:p>
            <a:fld id="{CB6F08F3-29C6-4623-A8FC-B1B0F1C7482B}" type="slidenum">
              <a:rPr lang="en-US" smtClean="0"/>
              <a:t>‹#›</a:t>
            </a:fld>
            <a:endParaRPr lang="en-US"/>
          </a:p>
        </p:txBody>
      </p:sp>
      <p:sp>
        <p:nvSpPr>
          <p:cNvPr id="55" name="Oval 54"/>
          <p:cNvSpPr>
            <a:spLocks noChangeAspect="1"/>
          </p:cNvSpPr>
          <p:nvPr/>
        </p:nvSpPr>
        <p:spPr>
          <a:xfrm>
            <a:off x="1583172" y="5454223"/>
            <a:ext cx="1909234"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57" name="Oval 56"/>
          <p:cNvSpPr>
            <a:spLocks noChangeAspect="1"/>
          </p:cNvSpPr>
          <p:nvPr/>
        </p:nvSpPr>
        <p:spPr>
          <a:xfrm>
            <a:off x="8570944" y="3382942"/>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8" name="Oval 57"/>
          <p:cNvSpPr>
            <a:spLocks noChangeAspect="1"/>
          </p:cNvSpPr>
          <p:nvPr/>
        </p:nvSpPr>
        <p:spPr>
          <a:xfrm>
            <a:off x="8398204" y="35360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59" name="Oval 58"/>
          <p:cNvSpPr>
            <a:spLocks noChangeAspect="1"/>
          </p:cNvSpPr>
          <p:nvPr/>
        </p:nvSpPr>
        <p:spPr>
          <a:xfrm>
            <a:off x="8608408" y="3688497"/>
            <a:ext cx="306310"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0" name="Oval 59"/>
          <p:cNvSpPr>
            <a:spLocks noChangeAspect="1"/>
          </p:cNvSpPr>
          <p:nvPr/>
        </p:nvSpPr>
        <p:spPr>
          <a:xfrm>
            <a:off x="154676" y="2698928"/>
            <a:ext cx="467627"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1" name="Oval 60"/>
          <p:cNvSpPr>
            <a:spLocks noChangeAspect="1"/>
          </p:cNvSpPr>
          <p:nvPr/>
        </p:nvSpPr>
        <p:spPr>
          <a:xfrm>
            <a:off x="474208" y="3166555"/>
            <a:ext cx="458770"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2" name="Oval 61"/>
          <p:cNvSpPr>
            <a:spLocks noChangeAspect="1"/>
          </p:cNvSpPr>
          <p:nvPr/>
        </p:nvSpPr>
        <p:spPr>
          <a:xfrm>
            <a:off x="270258" y="3382942"/>
            <a:ext cx="352045"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63" name="Oval 62"/>
          <p:cNvSpPr>
            <a:spLocks noChangeAspect="1"/>
          </p:cNvSpPr>
          <p:nvPr/>
        </p:nvSpPr>
        <p:spPr>
          <a:xfrm>
            <a:off x="-86601" y="2581479"/>
            <a:ext cx="136044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n w="317500">
                <a:solidFill>
                  <a:schemeClr val="tx1"/>
                </a:solidFill>
              </a:ln>
            </a:endParaRPr>
          </a:p>
        </p:txBody>
      </p:sp>
      <p:sp>
        <p:nvSpPr>
          <p:cNvPr id="64" name="Oval 63"/>
          <p:cNvSpPr>
            <a:spLocks noChangeAspect="1"/>
          </p:cNvSpPr>
          <p:nvPr/>
        </p:nvSpPr>
        <p:spPr>
          <a:xfrm>
            <a:off x="6173123" y="2395416"/>
            <a:ext cx="1218253"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www.parasoft.com/product/soates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Beyond the UI</a:t>
            </a:r>
            <a:br>
              <a:rPr lang="en-US" dirty="0" smtClean="0"/>
            </a:br>
            <a:r>
              <a:rPr lang="en-US" sz="3200" dirty="0" smtClean="0"/>
              <a:t>Using Tools to Improve Testing</a:t>
            </a:r>
            <a:endParaRPr lang="en-US" sz="3200" dirty="0"/>
          </a:p>
        </p:txBody>
      </p:sp>
      <p:sp>
        <p:nvSpPr>
          <p:cNvPr id="3" name="Subtitle 2"/>
          <p:cNvSpPr>
            <a:spLocks noGrp="1"/>
          </p:cNvSpPr>
          <p:nvPr>
            <p:ph type="subTitle" idx="1"/>
          </p:nvPr>
        </p:nvSpPr>
        <p:spPr/>
        <p:txBody>
          <a:bodyPr/>
          <a:lstStyle/>
          <a:p>
            <a:r>
              <a:rPr lang="en-US" dirty="0" smtClean="0">
                <a:solidFill>
                  <a:schemeClr val="bg1"/>
                </a:solidFill>
              </a:rPr>
              <a:t>Jeremy </a:t>
            </a:r>
            <a:r>
              <a:rPr lang="en-US" dirty="0" smtClean="0">
                <a:solidFill>
                  <a:schemeClr val="bg1"/>
                </a:solidFill>
              </a:rPr>
              <a:t>Traylor</a:t>
            </a:r>
          </a:p>
          <a:p>
            <a:r>
              <a:rPr lang="en-US" dirty="0" smtClean="0">
                <a:solidFill>
                  <a:schemeClr val="bg1"/>
                </a:solidFill>
              </a:rPr>
              <a:t>Email: jtraylor@salesforce.com</a:t>
            </a:r>
            <a:endParaRPr lang="en-US" dirty="0" smtClean="0">
              <a:solidFill>
                <a:schemeClr val="bg1"/>
              </a:solidFill>
            </a:endParaRPr>
          </a:p>
        </p:txBody>
      </p:sp>
    </p:spTree>
    <p:extLst>
      <p:ext uri="{BB962C8B-B14F-4D97-AF65-F5344CB8AC3E}">
        <p14:creationId xmlns:p14="http://schemas.microsoft.com/office/powerpoint/2010/main" val="2333976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000000"/>
                </a:solidFill>
                <a:latin typeface="Arial"/>
              </a:rPr>
              <a:t>Browser Developer Tools</a:t>
            </a:r>
          </a:p>
        </p:txBody>
      </p:sp>
      <p:sp>
        <p:nvSpPr>
          <p:cNvPr id="3" name="Text Placeholder 2"/>
          <p:cNvSpPr>
            <a:spLocks noGrp="1"/>
          </p:cNvSpPr>
          <p:nvPr>
            <p:ph type="body" idx="1"/>
          </p:nvPr>
        </p:nvSpPr>
        <p:spPr/>
        <p:txBody>
          <a:bodyPr/>
          <a:lstStyle/>
          <a:p>
            <a:pPr marR="0" lvl="0" rtl="0"/>
            <a:r>
              <a:rPr lang="en-US" b="0" i="0" u="none" strike="noStrike" baseline="0" dirty="0" smtClean="0">
                <a:solidFill>
                  <a:srgbClr val="000000"/>
                </a:solidFill>
                <a:latin typeface="Arial"/>
              </a:rPr>
              <a:t>These tools are built into web browsers to help developers build and debug web applications.  </a:t>
            </a:r>
          </a:p>
          <a:p>
            <a:endParaRPr lang="en-US" dirty="0"/>
          </a:p>
          <a:p>
            <a:pPr lvl="1" fontAlgn="base"/>
            <a:r>
              <a:rPr lang="en-US" dirty="0" smtClean="0">
                <a:solidFill>
                  <a:schemeClr val="bg1"/>
                </a:solidFill>
              </a:rPr>
              <a:t>See API’s being called from the UI</a:t>
            </a:r>
          </a:p>
          <a:p>
            <a:pPr lvl="1" fontAlgn="base"/>
            <a:r>
              <a:rPr lang="en-US" dirty="0" smtClean="0">
                <a:solidFill>
                  <a:schemeClr val="bg1"/>
                </a:solidFill>
              </a:rPr>
              <a:t>See </a:t>
            </a:r>
            <a:r>
              <a:rPr lang="en-US" dirty="0">
                <a:solidFill>
                  <a:schemeClr val="bg1"/>
                </a:solidFill>
              </a:rPr>
              <a:t>E</a:t>
            </a:r>
            <a:r>
              <a:rPr lang="en-US" dirty="0" smtClean="0">
                <a:solidFill>
                  <a:schemeClr val="bg1"/>
                </a:solidFill>
              </a:rPr>
              <a:t>rrors/Investigate Failures</a:t>
            </a:r>
            <a:endParaRPr lang="en-US" dirty="0">
              <a:solidFill>
                <a:schemeClr val="bg1"/>
              </a:solidFill>
            </a:endParaRPr>
          </a:p>
          <a:p>
            <a:pPr lvl="1" fontAlgn="base"/>
            <a:r>
              <a:rPr lang="en-US" dirty="0">
                <a:solidFill>
                  <a:schemeClr val="bg1"/>
                </a:solidFill>
              </a:rPr>
              <a:t>Filtering </a:t>
            </a:r>
            <a:endParaRPr lang="en-US" dirty="0" smtClean="0">
              <a:solidFill>
                <a:schemeClr val="bg1"/>
              </a:solidFill>
            </a:endParaRPr>
          </a:p>
          <a:p>
            <a:pPr lvl="2" fontAlgn="base"/>
            <a:r>
              <a:rPr lang="en-US" dirty="0" smtClean="0">
                <a:solidFill>
                  <a:schemeClr val="bg1"/>
                </a:solidFill>
              </a:rPr>
              <a:t>for </a:t>
            </a:r>
            <a:r>
              <a:rPr lang="en-US" dirty="0">
                <a:solidFill>
                  <a:schemeClr val="bg1"/>
                </a:solidFill>
              </a:rPr>
              <a:t>errors, warning in console </a:t>
            </a:r>
            <a:endParaRPr lang="en-US" dirty="0" smtClean="0">
              <a:solidFill>
                <a:schemeClr val="bg1"/>
              </a:solidFill>
            </a:endParaRPr>
          </a:p>
          <a:p>
            <a:pPr lvl="2" fontAlgn="base"/>
            <a:r>
              <a:rPr lang="en-US" dirty="0" smtClean="0">
                <a:solidFill>
                  <a:schemeClr val="bg1"/>
                </a:solidFill>
              </a:rPr>
              <a:t>For </a:t>
            </a:r>
            <a:r>
              <a:rPr lang="en-US" dirty="0">
                <a:solidFill>
                  <a:schemeClr val="bg1"/>
                </a:solidFill>
              </a:rPr>
              <a:t>types of request in network tab </a:t>
            </a:r>
          </a:p>
          <a:p>
            <a:pPr lvl="1" fontAlgn="base"/>
            <a:r>
              <a:rPr lang="en-US" dirty="0" smtClean="0">
                <a:solidFill>
                  <a:schemeClr val="bg1"/>
                </a:solidFill>
              </a:rPr>
              <a:t>Execute JavaScript expressions</a:t>
            </a:r>
          </a:p>
        </p:txBody>
      </p:sp>
    </p:spTree>
    <p:extLst>
      <p:ext uri="{BB962C8B-B14F-4D97-AF65-F5344CB8AC3E}">
        <p14:creationId xmlns:p14="http://schemas.microsoft.com/office/powerpoint/2010/main" val="1508946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0000"/>
                </a:solidFill>
                <a:latin typeface="Arial"/>
              </a:rPr>
              <a:t>Developer Tools Reference</a:t>
            </a:r>
          </a:p>
        </p:txBody>
      </p:sp>
      <p:sp>
        <p:nvSpPr>
          <p:cNvPr id="3" name="Text Placeholder 2"/>
          <p:cNvSpPr>
            <a:spLocks noGrp="1"/>
          </p:cNvSpPr>
          <p:nvPr>
            <p:ph type="body" idx="1"/>
          </p:nvPr>
        </p:nvSpPr>
        <p:spPr/>
        <p:txBody>
          <a:bodyPr>
            <a:normAutofit/>
          </a:bodyPr>
          <a:lstStyle/>
          <a:p>
            <a:endParaRPr lang="en-US" dirty="0"/>
          </a:p>
          <a:p>
            <a:pPr fontAlgn="base"/>
            <a:r>
              <a:rPr lang="en-US" sz="1900" dirty="0">
                <a:solidFill>
                  <a:schemeClr val="bg1"/>
                </a:solidFill>
              </a:rPr>
              <a:t>Built in dev tools: </a:t>
            </a:r>
          </a:p>
          <a:p>
            <a:pPr lvl="1" fontAlgn="base"/>
            <a:r>
              <a:rPr lang="en-US" sz="1900" dirty="0">
                <a:solidFill>
                  <a:schemeClr val="bg1"/>
                </a:solidFill>
              </a:rPr>
              <a:t>C</a:t>
            </a:r>
            <a:r>
              <a:rPr lang="en-US" sz="1900" dirty="0" smtClean="0">
                <a:solidFill>
                  <a:schemeClr val="bg1"/>
                </a:solidFill>
              </a:rPr>
              <a:t>hrome </a:t>
            </a:r>
            <a:r>
              <a:rPr lang="en-US" sz="1900" dirty="0">
                <a:solidFill>
                  <a:schemeClr val="bg1"/>
                </a:solidFill>
              </a:rPr>
              <a:t>- https://developer.chrome.com/devtools</a:t>
            </a:r>
          </a:p>
          <a:p>
            <a:pPr lvl="1" fontAlgn="base"/>
            <a:r>
              <a:rPr lang="en-US" sz="1900" dirty="0">
                <a:solidFill>
                  <a:schemeClr val="bg1"/>
                </a:solidFill>
              </a:rPr>
              <a:t>F</a:t>
            </a:r>
            <a:r>
              <a:rPr lang="en-US" sz="1900" dirty="0" smtClean="0">
                <a:solidFill>
                  <a:schemeClr val="bg1"/>
                </a:solidFill>
              </a:rPr>
              <a:t>irefox </a:t>
            </a:r>
            <a:r>
              <a:rPr lang="en-US" sz="1900" dirty="0">
                <a:solidFill>
                  <a:schemeClr val="bg1"/>
                </a:solidFill>
              </a:rPr>
              <a:t>- https://developer.mozilla.org/en-US/docs/Tools</a:t>
            </a:r>
          </a:p>
          <a:p>
            <a:pPr lvl="1" fontAlgn="base"/>
            <a:r>
              <a:rPr lang="en-US" sz="1900" dirty="0">
                <a:solidFill>
                  <a:schemeClr val="bg1"/>
                </a:solidFill>
              </a:rPr>
              <a:t>IE - https://msdn.microsoft.com/en-us/library/dd565628(v=vs.85).aspx</a:t>
            </a:r>
          </a:p>
          <a:p>
            <a:pPr fontAlgn="base"/>
            <a:r>
              <a:rPr lang="en-US" sz="1900" dirty="0">
                <a:solidFill>
                  <a:schemeClr val="bg1"/>
                </a:solidFill>
              </a:rPr>
              <a:t>Add-ons/Extensions: </a:t>
            </a:r>
          </a:p>
          <a:p>
            <a:pPr lvl="1" fontAlgn="base"/>
            <a:r>
              <a:rPr lang="en-US" sz="1900" dirty="0">
                <a:solidFill>
                  <a:schemeClr val="bg1"/>
                </a:solidFill>
              </a:rPr>
              <a:t>Firebug - https://getfirebug.com/</a:t>
            </a:r>
          </a:p>
          <a:p>
            <a:pPr lvl="1"/>
            <a:r>
              <a:rPr lang="en-US" sz="1900" dirty="0">
                <a:solidFill>
                  <a:schemeClr val="bg1"/>
                </a:solidFill>
              </a:rPr>
              <a:t>Fiddler - http://www.telerik.com/fiddler</a:t>
            </a:r>
            <a:endParaRPr lang="en-US" sz="1900" b="0" i="0" u="none" strike="noStrike" baseline="0" dirty="0" smtClean="0">
              <a:solidFill>
                <a:schemeClr val="bg1"/>
              </a:solidFill>
              <a:latin typeface="Arial"/>
            </a:endParaRPr>
          </a:p>
        </p:txBody>
      </p:sp>
    </p:spTree>
    <p:extLst>
      <p:ext uri="{BB962C8B-B14F-4D97-AF65-F5344CB8AC3E}">
        <p14:creationId xmlns:p14="http://schemas.microsoft.com/office/powerpoint/2010/main" val="413934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0000"/>
                </a:solidFill>
                <a:latin typeface="Arial"/>
              </a:rPr>
              <a:t>Why test</a:t>
            </a:r>
            <a:r>
              <a:rPr lang="en-US" b="0" i="0" u="none" strike="noStrike" dirty="0" smtClean="0">
                <a:solidFill>
                  <a:srgbClr val="000000"/>
                </a:solidFill>
                <a:latin typeface="Arial"/>
              </a:rPr>
              <a:t> API’s?</a:t>
            </a:r>
            <a:endParaRPr lang="en-US" b="0" i="0" u="none" strike="noStrike" baseline="0" dirty="0" smtClean="0">
              <a:solidFill>
                <a:srgbClr val="000000"/>
              </a:solidFill>
              <a:latin typeface="Arial"/>
            </a:endParaRPr>
          </a:p>
        </p:txBody>
      </p:sp>
      <p:sp>
        <p:nvSpPr>
          <p:cNvPr id="3" name="Text Placeholder 2"/>
          <p:cNvSpPr>
            <a:spLocks noGrp="1"/>
          </p:cNvSpPr>
          <p:nvPr>
            <p:ph type="body" idx="1"/>
          </p:nvPr>
        </p:nvSpPr>
        <p:spPr/>
        <p:txBody>
          <a:bodyPr>
            <a:normAutofit/>
          </a:bodyPr>
          <a:lstStyle/>
          <a:p>
            <a:endParaRPr lang="en-US" dirty="0"/>
          </a:p>
          <a:p>
            <a:pPr fontAlgn="base"/>
            <a:r>
              <a:rPr lang="en-US" dirty="0">
                <a:solidFill>
                  <a:schemeClr val="bg1"/>
                </a:solidFill>
              </a:rPr>
              <a:t>Test scenarios not possible in the </a:t>
            </a:r>
            <a:r>
              <a:rPr lang="en-US" dirty="0" smtClean="0">
                <a:solidFill>
                  <a:schemeClr val="bg1"/>
                </a:solidFill>
              </a:rPr>
              <a:t>UI</a:t>
            </a:r>
          </a:p>
          <a:p>
            <a:pPr fontAlgn="base"/>
            <a:r>
              <a:rPr lang="en-US" dirty="0" smtClean="0">
                <a:solidFill>
                  <a:schemeClr val="bg1"/>
                </a:solidFill>
              </a:rPr>
              <a:t>Troubleshoot failures observed in the UI</a:t>
            </a:r>
            <a:endParaRPr lang="en-US" dirty="0">
              <a:solidFill>
                <a:schemeClr val="bg1"/>
              </a:solidFill>
            </a:endParaRPr>
          </a:p>
          <a:p>
            <a:pPr fontAlgn="base"/>
            <a:r>
              <a:rPr lang="en-US" dirty="0" smtClean="0">
                <a:solidFill>
                  <a:schemeClr val="bg1"/>
                </a:solidFill>
              </a:rPr>
              <a:t>Test </a:t>
            </a:r>
            <a:r>
              <a:rPr lang="en-US" dirty="0">
                <a:solidFill>
                  <a:schemeClr val="bg1"/>
                </a:solidFill>
              </a:rPr>
              <a:t>many scenarios quickly</a:t>
            </a:r>
          </a:p>
          <a:p>
            <a:pPr fontAlgn="base"/>
            <a:r>
              <a:rPr lang="en-US" dirty="0">
                <a:solidFill>
                  <a:schemeClr val="bg1"/>
                </a:solidFill>
              </a:rPr>
              <a:t>Test before UI is available (or if </a:t>
            </a:r>
            <a:r>
              <a:rPr lang="en-US" dirty="0" smtClean="0">
                <a:solidFill>
                  <a:schemeClr val="bg1"/>
                </a:solidFill>
              </a:rPr>
              <a:t>unavailable)</a:t>
            </a:r>
            <a:endParaRPr lang="en-US" dirty="0">
              <a:solidFill>
                <a:schemeClr val="bg1"/>
              </a:solidFill>
            </a:endParaRPr>
          </a:p>
          <a:p>
            <a:pPr fontAlgn="base"/>
            <a:r>
              <a:rPr lang="en-US" dirty="0" smtClean="0">
                <a:solidFill>
                  <a:schemeClr val="bg1"/>
                </a:solidFill>
              </a:rPr>
              <a:t>Better </a:t>
            </a:r>
            <a:r>
              <a:rPr lang="en-US" dirty="0">
                <a:solidFill>
                  <a:schemeClr val="bg1"/>
                </a:solidFill>
              </a:rPr>
              <a:t>understanding of </a:t>
            </a:r>
            <a:r>
              <a:rPr lang="en-US" dirty="0" smtClean="0">
                <a:solidFill>
                  <a:schemeClr val="bg1"/>
                </a:solidFill>
              </a:rPr>
              <a:t>middle tier</a:t>
            </a:r>
            <a:endParaRPr lang="en-US" dirty="0">
              <a:solidFill>
                <a:schemeClr val="bg1"/>
              </a:solidFill>
            </a:endParaRPr>
          </a:p>
        </p:txBody>
      </p:sp>
    </p:spTree>
    <p:extLst>
      <p:ext uri="{BB962C8B-B14F-4D97-AF65-F5344CB8AC3E}">
        <p14:creationId xmlns:p14="http://schemas.microsoft.com/office/powerpoint/2010/main" val="173717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0000"/>
                </a:solidFill>
                <a:latin typeface="Arial"/>
              </a:rPr>
              <a:t>API Testing Tools Reference</a:t>
            </a:r>
          </a:p>
        </p:txBody>
      </p:sp>
      <p:sp>
        <p:nvSpPr>
          <p:cNvPr id="3" name="Text Placeholder 2"/>
          <p:cNvSpPr>
            <a:spLocks noGrp="1"/>
          </p:cNvSpPr>
          <p:nvPr>
            <p:ph type="body" idx="1"/>
          </p:nvPr>
        </p:nvSpPr>
        <p:spPr/>
        <p:txBody>
          <a:bodyPr/>
          <a:lstStyle/>
          <a:p>
            <a:endParaRPr lang="en-US" dirty="0"/>
          </a:p>
          <a:p>
            <a:pPr fontAlgn="base"/>
            <a:r>
              <a:rPr lang="en-US" sz="2000" dirty="0">
                <a:solidFill>
                  <a:schemeClr val="bg1"/>
                </a:solidFill>
              </a:rPr>
              <a:t>Postman - https://www.getpostman.com/</a:t>
            </a:r>
          </a:p>
          <a:p>
            <a:pPr fontAlgn="base"/>
            <a:r>
              <a:rPr lang="en-US" sz="2000" dirty="0">
                <a:solidFill>
                  <a:schemeClr val="bg1"/>
                </a:solidFill>
              </a:rPr>
              <a:t>SOAP UI - http://www.soapui.org/about-soapui/what-is-soapui-.html</a:t>
            </a:r>
          </a:p>
          <a:p>
            <a:pPr fontAlgn="base"/>
            <a:r>
              <a:rPr lang="en-US" sz="2000" dirty="0">
                <a:solidFill>
                  <a:schemeClr val="bg1"/>
                </a:solidFill>
              </a:rPr>
              <a:t>Advanced Rest Client - https://chrome.google.com/webstore/search/advanced%20rest%20client</a:t>
            </a:r>
          </a:p>
          <a:p>
            <a:pPr fontAlgn="base"/>
            <a:r>
              <a:rPr lang="en-US" sz="2000" dirty="0" err="1" smtClean="0">
                <a:solidFill>
                  <a:schemeClr val="bg1"/>
                </a:solidFill>
              </a:rPr>
              <a:t>Parasoft</a:t>
            </a:r>
            <a:r>
              <a:rPr lang="en-US" sz="2000" dirty="0" smtClean="0">
                <a:solidFill>
                  <a:schemeClr val="bg1"/>
                </a:solidFill>
              </a:rPr>
              <a:t> </a:t>
            </a:r>
            <a:r>
              <a:rPr lang="en-US" sz="2000" dirty="0" err="1" smtClean="0">
                <a:solidFill>
                  <a:schemeClr val="bg1"/>
                </a:solidFill>
              </a:rPr>
              <a:t>SOAtest</a:t>
            </a:r>
            <a:r>
              <a:rPr lang="en-US" sz="2000" dirty="0" smtClean="0">
                <a:solidFill>
                  <a:schemeClr val="bg1"/>
                </a:solidFill>
              </a:rPr>
              <a:t> </a:t>
            </a:r>
            <a:r>
              <a:rPr lang="en-US" sz="2000" dirty="0">
                <a:solidFill>
                  <a:schemeClr val="bg1"/>
                </a:solidFill>
              </a:rPr>
              <a:t>- </a:t>
            </a:r>
            <a:r>
              <a:rPr lang="en-US" sz="2000" dirty="0">
                <a:solidFill>
                  <a:schemeClr val="bg1"/>
                </a:solidFill>
                <a:hlinkClick r:id="rId3"/>
              </a:rPr>
              <a:t>http://www.parasoft.com/product/soatest</a:t>
            </a:r>
            <a:r>
              <a:rPr lang="en-US" sz="2000" dirty="0" smtClean="0">
                <a:solidFill>
                  <a:schemeClr val="bg1"/>
                </a:solidFill>
                <a:hlinkClick r:id="rId3"/>
              </a:rPr>
              <a:t>/</a:t>
            </a:r>
            <a:endParaRPr lang="en-US" sz="2000" dirty="0" smtClean="0">
              <a:solidFill>
                <a:schemeClr val="bg1"/>
              </a:solidFill>
            </a:endParaRPr>
          </a:p>
          <a:p>
            <a:pPr fontAlgn="base"/>
            <a:r>
              <a:rPr lang="en-US" sz="2000" dirty="0" smtClean="0">
                <a:solidFill>
                  <a:schemeClr val="bg1"/>
                </a:solidFill>
              </a:rPr>
              <a:t>Jsonlint.com – check/format valid </a:t>
            </a:r>
            <a:r>
              <a:rPr lang="en-US" sz="2000" dirty="0" err="1" smtClean="0">
                <a:solidFill>
                  <a:schemeClr val="bg1"/>
                </a:solidFill>
              </a:rPr>
              <a:t>json</a:t>
            </a:r>
            <a:endParaRPr lang="en-US" sz="2000" dirty="0">
              <a:solidFill>
                <a:schemeClr val="bg1"/>
              </a:solidFill>
            </a:endParaRPr>
          </a:p>
        </p:txBody>
      </p:sp>
    </p:spTree>
    <p:extLst>
      <p:ext uri="{BB962C8B-B14F-4D97-AF65-F5344CB8AC3E}">
        <p14:creationId xmlns:p14="http://schemas.microsoft.com/office/powerpoint/2010/main" val="1665522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algn="ctr" rtl="0"/>
            <a:r>
              <a:rPr lang="en-US" b="0" i="0" u="none" strike="noStrike" baseline="0" dirty="0" smtClean="0">
                <a:solidFill>
                  <a:srgbClr val="000000"/>
                </a:solidFill>
                <a:latin typeface="Arial"/>
              </a:rPr>
              <a:t>DB Tools or Database Management Systems (DBMS)</a:t>
            </a:r>
          </a:p>
        </p:txBody>
      </p:sp>
      <p:sp>
        <p:nvSpPr>
          <p:cNvPr id="3" name="Text Placeholder 2"/>
          <p:cNvSpPr>
            <a:spLocks noGrp="1"/>
          </p:cNvSpPr>
          <p:nvPr>
            <p:ph type="body" idx="1"/>
          </p:nvPr>
        </p:nvSpPr>
        <p:spPr/>
        <p:txBody>
          <a:bodyPr>
            <a:normAutofit/>
          </a:bodyPr>
          <a:lstStyle/>
          <a:p>
            <a:endParaRPr lang="en-US" dirty="0"/>
          </a:p>
          <a:p>
            <a:pPr fontAlgn="base"/>
            <a:r>
              <a:rPr lang="en-US" sz="2000" dirty="0">
                <a:solidFill>
                  <a:schemeClr val="bg1"/>
                </a:solidFill>
              </a:rPr>
              <a:t>These tools allow you to interact with the databases utilized by your application.</a:t>
            </a:r>
          </a:p>
          <a:p>
            <a:pPr lvl="1" fontAlgn="base"/>
            <a:r>
              <a:rPr lang="en-US" sz="2000" dirty="0">
                <a:solidFill>
                  <a:schemeClr val="bg1"/>
                </a:solidFill>
              </a:rPr>
              <a:t>Use select statements to read data from the DB</a:t>
            </a:r>
          </a:p>
          <a:p>
            <a:pPr lvl="1" fontAlgn="base"/>
            <a:r>
              <a:rPr lang="en-US" sz="2000" dirty="0" smtClean="0">
                <a:solidFill>
                  <a:schemeClr val="bg1"/>
                </a:solidFill>
              </a:rPr>
              <a:t>“</a:t>
            </a:r>
            <a:r>
              <a:rPr lang="en-US" sz="2000" dirty="0">
                <a:solidFill>
                  <a:schemeClr val="bg1"/>
                </a:solidFill>
              </a:rPr>
              <a:t>Describe” type statements </a:t>
            </a:r>
            <a:r>
              <a:rPr lang="en-US" sz="2000" dirty="0" smtClean="0">
                <a:solidFill>
                  <a:schemeClr val="bg1"/>
                </a:solidFill>
              </a:rPr>
              <a:t>to </a:t>
            </a:r>
            <a:r>
              <a:rPr lang="en-US" sz="2000" dirty="0">
                <a:solidFill>
                  <a:schemeClr val="bg1"/>
                </a:solidFill>
              </a:rPr>
              <a:t>find information on fields in a table such as names, data types, length, </a:t>
            </a:r>
            <a:r>
              <a:rPr lang="en-US" sz="2000" dirty="0" err="1">
                <a:solidFill>
                  <a:schemeClr val="bg1"/>
                </a:solidFill>
              </a:rPr>
              <a:t>etc</a:t>
            </a:r>
            <a:endParaRPr lang="en-US" sz="2000" dirty="0">
              <a:solidFill>
                <a:schemeClr val="bg1"/>
              </a:solidFill>
            </a:endParaRPr>
          </a:p>
          <a:p>
            <a:pPr lvl="1" fontAlgn="base"/>
            <a:r>
              <a:rPr lang="en-US" sz="2000" dirty="0">
                <a:solidFill>
                  <a:schemeClr val="bg1"/>
                </a:solidFill>
              </a:rPr>
              <a:t>Better understanding of </a:t>
            </a:r>
            <a:r>
              <a:rPr lang="en-US" sz="2000" dirty="0" smtClean="0">
                <a:solidFill>
                  <a:schemeClr val="bg1"/>
                </a:solidFill>
              </a:rPr>
              <a:t>system</a:t>
            </a:r>
            <a:endParaRPr lang="en-US" sz="2000" dirty="0">
              <a:solidFill>
                <a:schemeClr val="bg1"/>
              </a:solidFill>
            </a:endParaRPr>
          </a:p>
        </p:txBody>
      </p:sp>
    </p:spTree>
    <p:extLst>
      <p:ext uri="{BB962C8B-B14F-4D97-AF65-F5344CB8AC3E}">
        <p14:creationId xmlns:p14="http://schemas.microsoft.com/office/powerpoint/2010/main" val="31886359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Basic SQL</a:t>
            </a:r>
            <a:endParaRPr lang="en-US" dirty="0">
              <a:solidFill>
                <a:schemeClr val="bg1"/>
              </a:solidFill>
            </a:endParaRPr>
          </a:p>
        </p:txBody>
      </p:sp>
      <p:sp>
        <p:nvSpPr>
          <p:cNvPr id="3" name="Text Placeholder 2"/>
          <p:cNvSpPr>
            <a:spLocks noGrp="1"/>
          </p:cNvSpPr>
          <p:nvPr>
            <p:ph type="body" idx="1"/>
          </p:nvPr>
        </p:nvSpPr>
        <p:spPr/>
        <p:txBody>
          <a:bodyPr>
            <a:normAutofit fontScale="85000" lnSpcReduction="20000"/>
          </a:bodyPr>
          <a:lstStyle/>
          <a:p>
            <a:pPr>
              <a:lnSpc>
                <a:spcPct val="170000"/>
              </a:lnSpc>
            </a:pPr>
            <a:r>
              <a:rPr lang="en-US" dirty="0" smtClean="0">
                <a:solidFill>
                  <a:schemeClr val="bg1"/>
                </a:solidFill>
              </a:rPr>
              <a:t>SELECT TOP (10) * FROM [TABLENAME]                                                                    ORDER BY [FIELDNAME]</a:t>
            </a:r>
            <a:endParaRPr lang="en-US" dirty="0">
              <a:solidFill>
                <a:schemeClr val="bg1"/>
              </a:solidFill>
            </a:endParaRPr>
          </a:p>
          <a:p>
            <a:pPr>
              <a:lnSpc>
                <a:spcPct val="170000"/>
              </a:lnSpc>
            </a:pPr>
            <a:r>
              <a:rPr lang="en-US" dirty="0" smtClean="0">
                <a:solidFill>
                  <a:schemeClr val="bg1"/>
                </a:solidFill>
              </a:rPr>
              <a:t>SELECT * FROM [TABLENAME]                                                                                   WHERE [FIELDNAME] = [VALUE]</a:t>
            </a:r>
          </a:p>
          <a:p>
            <a:pPr>
              <a:lnSpc>
                <a:spcPct val="170000"/>
              </a:lnSpc>
            </a:pPr>
            <a:r>
              <a:rPr lang="en-US" dirty="0" smtClean="0">
                <a:solidFill>
                  <a:schemeClr val="bg1"/>
                </a:solidFill>
              </a:rPr>
              <a:t>SELECT [FIELDNAME1], [FIELDNAME2]                                                                      FROM [TABLENAME]                                                                                               WHERE [FIELDNAME3] = [VALUE] OR [FIELDNAME4] = [VALUE]</a:t>
            </a:r>
            <a:endParaRPr lang="en-US" dirty="0">
              <a:solidFill>
                <a:schemeClr val="bg1"/>
              </a:solidFill>
            </a:endParaRPr>
          </a:p>
          <a:p>
            <a:pPr>
              <a:lnSpc>
                <a:spcPct val="170000"/>
              </a:lnSpc>
            </a:pPr>
            <a:r>
              <a:rPr lang="en-US" dirty="0" smtClean="0">
                <a:solidFill>
                  <a:schemeClr val="bg1"/>
                </a:solidFill>
              </a:rPr>
              <a:t>SELECT TN1.[FIELDNAME1</a:t>
            </a:r>
            <a:r>
              <a:rPr lang="en-US" dirty="0">
                <a:solidFill>
                  <a:schemeClr val="bg1"/>
                </a:solidFill>
              </a:rPr>
              <a:t>], </a:t>
            </a:r>
            <a:r>
              <a:rPr lang="en-US" dirty="0" smtClean="0">
                <a:solidFill>
                  <a:schemeClr val="bg1"/>
                </a:solidFill>
              </a:rPr>
              <a:t>TN2.[FIELDNAME2</a:t>
            </a:r>
            <a:r>
              <a:rPr lang="en-US" dirty="0">
                <a:solidFill>
                  <a:schemeClr val="bg1"/>
                </a:solidFill>
              </a:rPr>
              <a:t>] </a:t>
            </a:r>
            <a:r>
              <a:rPr lang="en-US" dirty="0" smtClean="0">
                <a:solidFill>
                  <a:schemeClr val="bg1"/>
                </a:solidFill>
              </a:rPr>
              <a:t>                     FROM [TABLENAME1] TN1, [TABLENAME2] TN2                     WHERE TN1.[FIELDNAME3] </a:t>
            </a:r>
            <a:r>
              <a:rPr lang="en-US" dirty="0">
                <a:solidFill>
                  <a:schemeClr val="bg1"/>
                </a:solidFill>
              </a:rPr>
              <a:t>= </a:t>
            </a:r>
            <a:r>
              <a:rPr lang="en-US" dirty="0" smtClean="0">
                <a:solidFill>
                  <a:schemeClr val="bg1"/>
                </a:solidFill>
              </a:rPr>
              <a:t>TN2.[FIELDNAME4]</a:t>
            </a:r>
            <a:endParaRPr lang="en-US" dirty="0">
              <a:solidFill>
                <a:schemeClr val="bg1"/>
              </a:solidFill>
            </a:endParaRPr>
          </a:p>
        </p:txBody>
      </p:sp>
    </p:spTree>
    <p:extLst>
      <p:ext uri="{BB962C8B-B14F-4D97-AF65-F5344CB8AC3E}">
        <p14:creationId xmlns:p14="http://schemas.microsoft.com/office/powerpoint/2010/main" val="781627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0000"/>
                </a:solidFill>
                <a:latin typeface="Arial"/>
              </a:rPr>
              <a:t>DB Tools Reference</a:t>
            </a:r>
          </a:p>
        </p:txBody>
      </p:sp>
      <p:sp>
        <p:nvSpPr>
          <p:cNvPr id="3" name="Text Placeholder 2"/>
          <p:cNvSpPr>
            <a:spLocks noGrp="1"/>
          </p:cNvSpPr>
          <p:nvPr>
            <p:ph type="body" idx="1"/>
          </p:nvPr>
        </p:nvSpPr>
        <p:spPr/>
        <p:txBody>
          <a:bodyPr/>
          <a:lstStyle/>
          <a:p>
            <a:pPr marR="0" lvl="0" rtl="0"/>
            <a:r>
              <a:rPr lang="en-US" dirty="0" smtClean="0">
                <a:solidFill>
                  <a:srgbClr val="000000"/>
                </a:solidFill>
                <a:latin typeface="Arial"/>
              </a:rPr>
              <a:t>SQL Fiddle - sqlfiddle.com</a:t>
            </a:r>
            <a:endParaRPr lang="en-US" b="0" i="0" u="none" strike="noStrike" baseline="0" dirty="0" smtClean="0">
              <a:solidFill>
                <a:srgbClr val="000000"/>
              </a:solidFill>
              <a:latin typeface="Arial"/>
            </a:endParaRPr>
          </a:p>
          <a:p>
            <a:pPr marR="0" lvl="0" rtl="0"/>
            <a:r>
              <a:rPr lang="en-US" b="0" i="0" u="none" strike="noStrike" baseline="0" dirty="0" smtClean="0">
                <a:solidFill>
                  <a:srgbClr val="000000"/>
                </a:solidFill>
                <a:latin typeface="Arial"/>
              </a:rPr>
              <a:t>SQL Server Management Studio</a:t>
            </a:r>
          </a:p>
          <a:p>
            <a:pPr lvl="1"/>
            <a:r>
              <a:rPr lang="en-US" dirty="0">
                <a:solidFill>
                  <a:srgbClr val="000000"/>
                </a:solidFill>
                <a:latin typeface="Arial"/>
              </a:rPr>
              <a:t>https://www.microsoft.com/en-us/download/details.aspx?id=8961</a:t>
            </a:r>
            <a:endParaRPr lang="en-US" b="0" i="0" u="none" strike="noStrike" baseline="0" dirty="0" smtClean="0">
              <a:solidFill>
                <a:srgbClr val="000000"/>
              </a:solidFill>
              <a:latin typeface="Arial"/>
            </a:endParaRPr>
          </a:p>
          <a:p>
            <a:pPr marR="0" lvl="0" rtl="0"/>
            <a:r>
              <a:rPr lang="en-US" b="0" i="0" u="none" strike="noStrike" baseline="0" dirty="0" smtClean="0">
                <a:solidFill>
                  <a:srgbClr val="000000"/>
                </a:solidFill>
                <a:latin typeface="Arial"/>
              </a:rPr>
              <a:t>MySQL</a:t>
            </a:r>
          </a:p>
          <a:p>
            <a:pPr lvl="1"/>
            <a:r>
              <a:rPr lang="en-US" dirty="0">
                <a:solidFill>
                  <a:srgbClr val="000000"/>
                </a:solidFill>
                <a:latin typeface="Arial"/>
              </a:rPr>
              <a:t>http://www.mysql.com/</a:t>
            </a:r>
            <a:endParaRPr lang="en-US" b="0" i="0" u="none" strike="noStrike" baseline="0" dirty="0" smtClean="0">
              <a:solidFill>
                <a:srgbClr val="000000"/>
              </a:solidFill>
              <a:latin typeface="Arial"/>
            </a:endParaRPr>
          </a:p>
          <a:p>
            <a:pPr marR="0" lvl="0" rtl="0"/>
            <a:r>
              <a:rPr lang="en-US" b="0" i="0" u="none" strike="noStrike" baseline="0" dirty="0" smtClean="0">
                <a:solidFill>
                  <a:srgbClr val="000000"/>
                </a:solidFill>
                <a:latin typeface="Arial"/>
              </a:rPr>
              <a:t>TOAD</a:t>
            </a:r>
          </a:p>
          <a:p>
            <a:pPr lvl="1"/>
            <a:r>
              <a:rPr lang="en-US" dirty="0">
                <a:solidFill>
                  <a:srgbClr val="000000"/>
                </a:solidFill>
                <a:latin typeface="Arial"/>
              </a:rPr>
              <a:t>http://software.dell.com/products/toad-for-oracle/</a:t>
            </a:r>
            <a:endParaRPr lang="en-US" b="0" i="0" u="none" strike="noStrike" baseline="0" dirty="0" smtClean="0">
              <a:solidFill>
                <a:srgbClr val="000000"/>
              </a:solidFill>
              <a:latin typeface="Arial"/>
            </a:endParaRPr>
          </a:p>
          <a:p>
            <a:pPr marR="0" lvl="0" rtl="0"/>
            <a:r>
              <a:rPr lang="en-US" b="0" i="0" u="none" strike="noStrike" baseline="0" dirty="0" smtClean="0">
                <a:solidFill>
                  <a:srgbClr val="000000"/>
                </a:solidFill>
                <a:latin typeface="Arial"/>
              </a:rPr>
              <a:t>MS Access</a:t>
            </a:r>
          </a:p>
          <a:p>
            <a:pPr lvl="1"/>
            <a:r>
              <a:rPr lang="en-US" dirty="0">
                <a:solidFill>
                  <a:srgbClr val="000000"/>
                </a:solidFill>
                <a:latin typeface="Arial"/>
              </a:rPr>
              <a:t>https://products.office.com/en-us/access</a:t>
            </a:r>
            <a:endParaRPr lang="en-US" b="0" i="0" u="none" strike="noStrike" baseline="0" dirty="0" smtClean="0">
              <a:solidFill>
                <a:srgbClr val="000000"/>
              </a:solidFill>
              <a:latin typeface="Arial"/>
            </a:endParaRPr>
          </a:p>
        </p:txBody>
      </p:sp>
    </p:spTree>
    <p:extLst>
      <p:ext uri="{BB962C8B-B14F-4D97-AF65-F5344CB8AC3E}">
        <p14:creationId xmlns:p14="http://schemas.microsoft.com/office/powerpoint/2010/main" val="23945530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000000"/>
                </a:solidFill>
                <a:latin typeface="Arial"/>
              </a:rPr>
              <a:t>So…What </a:t>
            </a:r>
            <a:r>
              <a:rPr lang="en-US" dirty="0">
                <a:solidFill>
                  <a:srgbClr val="000000"/>
                </a:solidFill>
                <a:latin typeface="Arial"/>
              </a:rPr>
              <a:t>N</a:t>
            </a:r>
            <a:r>
              <a:rPr lang="en-US" b="0" i="0" u="none" strike="noStrike" baseline="0" dirty="0" smtClean="0">
                <a:solidFill>
                  <a:srgbClr val="000000"/>
                </a:solidFill>
                <a:latin typeface="Arial"/>
              </a:rPr>
              <a:t>ow?</a:t>
            </a:r>
          </a:p>
        </p:txBody>
      </p:sp>
      <p:sp>
        <p:nvSpPr>
          <p:cNvPr id="3" name="Text Placeholder 2"/>
          <p:cNvSpPr>
            <a:spLocks noGrp="1"/>
          </p:cNvSpPr>
          <p:nvPr>
            <p:ph type="body" idx="1"/>
          </p:nvPr>
        </p:nvSpPr>
        <p:spPr/>
        <p:txBody>
          <a:bodyPr>
            <a:normAutofit/>
          </a:bodyPr>
          <a:lstStyle/>
          <a:p>
            <a:endParaRPr lang="en-US" dirty="0"/>
          </a:p>
          <a:p>
            <a:pPr fontAlgn="base"/>
            <a:r>
              <a:rPr lang="en-US" sz="2400" dirty="0" smtClean="0">
                <a:solidFill>
                  <a:schemeClr val="bg1"/>
                </a:solidFill>
              </a:rPr>
              <a:t>Open up the developer tools when testing in a browser</a:t>
            </a:r>
          </a:p>
          <a:p>
            <a:pPr fontAlgn="base"/>
            <a:r>
              <a:rPr lang="en-US" sz="2400" dirty="0" smtClean="0">
                <a:solidFill>
                  <a:schemeClr val="bg1"/>
                </a:solidFill>
              </a:rPr>
              <a:t>Download and try an API testing tool</a:t>
            </a:r>
          </a:p>
          <a:p>
            <a:pPr fontAlgn="base"/>
            <a:r>
              <a:rPr lang="en-US" sz="2400" dirty="0" smtClean="0">
                <a:solidFill>
                  <a:schemeClr val="bg1"/>
                </a:solidFill>
              </a:rPr>
              <a:t>Get access to and gain familiarity with the DB tool used where you work</a:t>
            </a:r>
            <a:endParaRPr lang="en-US" sz="2400" dirty="0">
              <a:solidFill>
                <a:schemeClr val="bg1"/>
              </a:solidFill>
            </a:endParaRPr>
          </a:p>
        </p:txBody>
      </p:sp>
    </p:spTree>
    <p:extLst>
      <p:ext uri="{BB962C8B-B14F-4D97-AF65-F5344CB8AC3E}">
        <p14:creationId xmlns:p14="http://schemas.microsoft.com/office/powerpoint/2010/main" val="135378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rtl="0"/>
            <a:r>
              <a:rPr lang="en-US" sz="3200" dirty="0" smtClean="0">
                <a:solidFill>
                  <a:srgbClr val="000000"/>
                </a:solidFill>
                <a:latin typeface="Arial"/>
              </a:rPr>
              <a:t>Using tools </a:t>
            </a:r>
            <a:r>
              <a:rPr lang="en-US" sz="3200" dirty="0">
                <a:solidFill>
                  <a:srgbClr val="000000"/>
                </a:solidFill>
                <a:latin typeface="Arial"/>
              </a:rPr>
              <a:t>can </a:t>
            </a:r>
            <a:r>
              <a:rPr lang="en-US" sz="3200" dirty="0" smtClean="0">
                <a:solidFill>
                  <a:srgbClr val="000000"/>
                </a:solidFill>
                <a:latin typeface="Arial"/>
              </a:rPr>
              <a:t>improve </a:t>
            </a:r>
            <a:r>
              <a:rPr lang="en-US" sz="3200" dirty="0">
                <a:solidFill>
                  <a:srgbClr val="000000"/>
                </a:solidFill>
                <a:latin typeface="Arial"/>
              </a:rPr>
              <a:t>your </a:t>
            </a:r>
            <a:r>
              <a:rPr lang="en-US" sz="3200" dirty="0" smtClean="0">
                <a:solidFill>
                  <a:srgbClr val="000000"/>
                </a:solidFill>
                <a:latin typeface="Arial"/>
              </a:rPr>
              <a:t>testing!</a:t>
            </a:r>
            <a:endParaRPr lang="en-US" sz="3200" dirty="0">
              <a:solidFill>
                <a:srgbClr val="000000"/>
              </a:solidFill>
              <a:latin typeface="Arial"/>
            </a:endParaRPr>
          </a:p>
        </p:txBody>
      </p:sp>
      <p:sp>
        <p:nvSpPr>
          <p:cNvPr id="3" name="Text Placeholder 2"/>
          <p:cNvSpPr>
            <a:spLocks noGrp="1"/>
          </p:cNvSpPr>
          <p:nvPr>
            <p:ph type="body" idx="1"/>
          </p:nvPr>
        </p:nvSpPr>
        <p:spPr/>
        <p:txBody>
          <a:bodyPr/>
          <a:lstStyle/>
          <a:p>
            <a:pPr lvl="0"/>
            <a:r>
              <a:rPr lang="en-US" dirty="0">
                <a:solidFill>
                  <a:srgbClr val="000000"/>
                </a:solidFill>
                <a:latin typeface="Arial"/>
              </a:rPr>
              <a:t>Using tools like the ones we will discuss today, you can gain a deeper understanding of the systems you test, and ultimately provide better testing.</a:t>
            </a:r>
            <a:endParaRPr lang="en-US" b="0" i="0" u="none" strike="noStrike" baseline="0" dirty="0" smtClean="0">
              <a:solidFill>
                <a:srgbClr val="000000"/>
              </a:solidFill>
              <a:latin typeface="Arial"/>
            </a:endParaRPr>
          </a:p>
        </p:txBody>
      </p:sp>
    </p:spTree>
    <p:extLst>
      <p:ext uri="{BB962C8B-B14F-4D97-AF65-F5344CB8AC3E}">
        <p14:creationId xmlns:p14="http://schemas.microsoft.com/office/powerpoint/2010/main" val="278851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0000"/>
                </a:solidFill>
                <a:latin typeface="Arial"/>
              </a:rPr>
              <a:t>Agenda</a:t>
            </a:r>
          </a:p>
        </p:txBody>
      </p:sp>
      <p:sp>
        <p:nvSpPr>
          <p:cNvPr id="3" name="Text Placeholder 2"/>
          <p:cNvSpPr>
            <a:spLocks noGrp="1"/>
          </p:cNvSpPr>
          <p:nvPr>
            <p:ph type="body" idx="1"/>
          </p:nvPr>
        </p:nvSpPr>
        <p:spPr/>
        <p:txBody>
          <a:bodyPr/>
          <a:lstStyle/>
          <a:p>
            <a:endParaRPr lang="en-US" dirty="0"/>
          </a:p>
          <a:p>
            <a:pPr fontAlgn="base"/>
            <a:r>
              <a:rPr lang="en-US" sz="2800" dirty="0" smtClean="0">
                <a:solidFill>
                  <a:schemeClr val="bg1"/>
                </a:solidFill>
              </a:rPr>
              <a:t>Intro</a:t>
            </a:r>
          </a:p>
          <a:p>
            <a:pPr fontAlgn="base"/>
            <a:r>
              <a:rPr lang="en-US" sz="2800" dirty="0" smtClean="0">
                <a:solidFill>
                  <a:schemeClr val="bg1"/>
                </a:solidFill>
              </a:rPr>
              <a:t>API Overview</a:t>
            </a:r>
            <a:endParaRPr lang="en-US" sz="2800" dirty="0">
              <a:solidFill>
                <a:schemeClr val="bg1"/>
              </a:solidFill>
            </a:endParaRPr>
          </a:p>
          <a:p>
            <a:pPr fontAlgn="base"/>
            <a:r>
              <a:rPr lang="en-US" sz="2800" dirty="0" smtClean="0">
                <a:solidFill>
                  <a:schemeClr val="bg1"/>
                </a:solidFill>
              </a:rPr>
              <a:t>Browser Developer Tools</a:t>
            </a:r>
            <a:endParaRPr lang="en-US" sz="2800" dirty="0">
              <a:solidFill>
                <a:schemeClr val="bg1"/>
              </a:solidFill>
            </a:endParaRPr>
          </a:p>
          <a:p>
            <a:pPr fontAlgn="base"/>
            <a:r>
              <a:rPr lang="en-US" sz="2800" dirty="0">
                <a:solidFill>
                  <a:schemeClr val="bg1"/>
                </a:solidFill>
              </a:rPr>
              <a:t>API Testing Tools</a:t>
            </a:r>
          </a:p>
          <a:p>
            <a:pPr fontAlgn="base"/>
            <a:r>
              <a:rPr lang="en-US" sz="2800" dirty="0">
                <a:solidFill>
                  <a:schemeClr val="bg1"/>
                </a:solidFill>
              </a:rPr>
              <a:t>DB Tools</a:t>
            </a:r>
          </a:p>
          <a:p>
            <a:pPr fontAlgn="base"/>
            <a:r>
              <a:rPr lang="en-US" sz="2800" dirty="0">
                <a:solidFill>
                  <a:schemeClr val="bg1"/>
                </a:solidFill>
              </a:rPr>
              <a:t>Wrap up (followed by questions)</a:t>
            </a:r>
          </a:p>
        </p:txBody>
      </p:sp>
    </p:spTree>
    <p:extLst>
      <p:ext uri="{BB962C8B-B14F-4D97-AF65-F5344CB8AC3E}">
        <p14:creationId xmlns:p14="http://schemas.microsoft.com/office/powerpoint/2010/main" val="1963927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000000"/>
                </a:solidFill>
                <a:latin typeface="Arial"/>
              </a:rPr>
              <a:t>Getting to Know</a:t>
            </a:r>
            <a:r>
              <a:rPr lang="en-US" b="0" i="0" u="none" strike="noStrike" dirty="0" smtClean="0">
                <a:solidFill>
                  <a:srgbClr val="000000"/>
                </a:solidFill>
                <a:latin typeface="Arial"/>
              </a:rPr>
              <a:t> You</a:t>
            </a:r>
            <a:endParaRPr lang="en-US" b="0" i="0" u="none" strike="noStrike" baseline="0" dirty="0" smtClean="0">
              <a:solidFill>
                <a:srgbClr val="000000"/>
              </a:solidFill>
              <a:latin typeface="Arial"/>
            </a:endParaRPr>
          </a:p>
        </p:txBody>
      </p:sp>
      <p:sp>
        <p:nvSpPr>
          <p:cNvPr id="3" name="Text Placeholder 2"/>
          <p:cNvSpPr>
            <a:spLocks noGrp="1"/>
          </p:cNvSpPr>
          <p:nvPr>
            <p:ph type="body" idx="1"/>
          </p:nvPr>
        </p:nvSpPr>
        <p:spPr/>
        <p:txBody>
          <a:bodyPr/>
          <a:lstStyle/>
          <a:p>
            <a:pPr marR="0" lvl="1" rtl="0"/>
            <a:endParaRPr lang="en-US" b="0" i="0" u="none" strike="noStrike" baseline="0" dirty="0" smtClean="0">
              <a:solidFill>
                <a:srgbClr val="000000"/>
              </a:solidFill>
              <a:latin typeface="Arial"/>
            </a:endParaRPr>
          </a:p>
        </p:txBody>
      </p:sp>
    </p:spTree>
    <p:extLst>
      <p:ext uri="{BB962C8B-B14F-4D97-AF65-F5344CB8AC3E}">
        <p14:creationId xmlns:p14="http://schemas.microsoft.com/office/powerpoint/2010/main" val="325838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0" i="0" u="none" strike="noStrike" baseline="0" dirty="0" smtClean="0">
                <a:solidFill>
                  <a:srgbClr val="000000"/>
                </a:solidFill>
                <a:latin typeface="Arial"/>
              </a:rPr>
              <a:t>Getting to Know Me</a:t>
            </a:r>
          </a:p>
        </p:txBody>
      </p:sp>
      <p:sp>
        <p:nvSpPr>
          <p:cNvPr id="3" name="Text Placeholder 2"/>
          <p:cNvSpPr>
            <a:spLocks noGrp="1"/>
          </p:cNvSpPr>
          <p:nvPr>
            <p:ph type="body" idx="1"/>
          </p:nvPr>
        </p:nvSpPr>
        <p:spPr/>
        <p:txBody>
          <a:bodyPr/>
          <a:lstStyle/>
          <a:p>
            <a:pPr marR="0" lvl="0" rtl="0"/>
            <a:endParaRPr lang="en-US" b="0" i="0" u="none" strike="noStrike" baseline="0" dirty="0" smtClean="0">
              <a:solidFill>
                <a:srgbClr val="000000"/>
              </a:solidFill>
              <a:latin typeface="Arial"/>
            </a:endParaRPr>
          </a:p>
        </p:txBody>
      </p:sp>
    </p:spTree>
    <p:extLst>
      <p:ext uri="{BB962C8B-B14F-4D97-AF65-F5344CB8AC3E}">
        <p14:creationId xmlns:p14="http://schemas.microsoft.com/office/powerpoint/2010/main" val="2361423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baseline="0" dirty="0" smtClean="0">
                <a:solidFill>
                  <a:srgbClr val="000000"/>
                </a:solidFill>
                <a:latin typeface="Arial"/>
              </a:rPr>
              <a:t>What’s an API?</a:t>
            </a:r>
          </a:p>
        </p:txBody>
      </p:sp>
      <p:sp>
        <p:nvSpPr>
          <p:cNvPr id="3" name="Text Placeholder 2"/>
          <p:cNvSpPr>
            <a:spLocks noGrp="1"/>
          </p:cNvSpPr>
          <p:nvPr>
            <p:ph type="body" idx="1"/>
          </p:nvPr>
        </p:nvSpPr>
        <p:spPr/>
        <p:txBody>
          <a:bodyPr/>
          <a:lstStyle/>
          <a:p>
            <a:pPr marR="0" lvl="0" rtl="0"/>
            <a:r>
              <a:rPr lang="en-US" b="0" i="0" u="none" strike="noStrike" baseline="0" dirty="0" smtClean="0">
                <a:solidFill>
                  <a:srgbClr val="000000"/>
                </a:solidFill>
                <a:latin typeface="Arial"/>
              </a:rPr>
              <a:t>API stands for Application Programming Interface. API’s allow developers to use predefined functions to interact with the operating system or platform. </a:t>
            </a:r>
          </a:p>
          <a:p>
            <a:pPr marR="0" lvl="0" rtl="0"/>
            <a:r>
              <a:rPr lang="en-US" b="0" i="0" u="none" strike="noStrike" baseline="0" dirty="0" smtClean="0">
                <a:solidFill>
                  <a:srgbClr val="000000"/>
                </a:solidFill>
                <a:latin typeface="Arial"/>
              </a:rPr>
              <a:t>While the UI is the customer view of the application the API is the developer view of the application.</a:t>
            </a:r>
          </a:p>
        </p:txBody>
      </p:sp>
    </p:spTree>
    <p:extLst>
      <p:ext uri="{BB962C8B-B14F-4D97-AF65-F5344CB8AC3E}">
        <p14:creationId xmlns:p14="http://schemas.microsoft.com/office/powerpoint/2010/main" val="2204601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What Does That Look Like?</a:t>
            </a:r>
            <a:endParaRPr lang="en-US" dirty="0">
              <a:solidFill>
                <a:schemeClr val="bg1"/>
              </a:solidFill>
            </a:endParaRPr>
          </a:p>
        </p:txBody>
      </p:sp>
      <p:sp>
        <p:nvSpPr>
          <p:cNvPr id="3" name="Text Placeholder 2"/>
          <p:cNvSpPr>
            <a:spLocks noGrp="1"/>
          </p:cNvSpPr>
          <p:nvPr>
            <p:ph type="body" idx="1"/>
          </p:nvPr>
        </p:nvSpPr>
        <p:spPr/>
        <p:txBody>
          <a:bodyPr/>
          <a:lstStyle/>
          <a:p>
            <a:r>
              <a:rPr lang="en-US" dirty="0">
                <a:solidFill>
                  <a:schemeClr val="bg1"/>
                </a:solidFill>
              </a:rPr>
              <a:t>URL: https://</a:t>
            </a:r>
            <a:r>
              <a:rPr lang="en-US" dirty="0" smtClean="0">
                <a:solidFill>
                  <a:schemeClr val="bg1"/>
                </a:solidFill>
              </a:rPr>
              <a:t>www.exacttargetapis.com/hub/v1/campaigns/</a:t>
            </a:r>
          </a:p>
          <a:p>
            <a:r>
              <a:rPr lang="en-US" dirty="0" smtClean="0">
                <a:solidFill>
                  <a:schemeClr val="bg1"/>
                </a:solidFill>
              </a:rPr>
              <a:t>Method: The action to be taken on the resource</a:t>
            </a:r>
          </a:p>
          <a:p>
            <a:r>
              <a:rPr lang="en-US" dirty="0" smtClean="0">
                <a:solidFill>
                  <a:schemeClr val="bg1"/>
                </a:solidFill>
              </a:rPr>
              <a:t>Request Headers: Method, Authorization, Content-Type</a:t>
            </a:r>
          </a:p>
          <a:p>
            <a:r>
              <a:rPr lang="en-US" dirty="0" smtClean="0">
                <a:solidFill>
                  <a:schemeClr val="bg1"/>
                </a:solidFill>
              </a:rPr>
              <a:t>Request Body: JSON (JavaScript Object Notation)</a:t>
            </a:r>
          </a:p>
          <a:p>
            <a:pPr lvl="1"/>
            <a:r>
              <a:rPr lang="en-US" dirty="0" smtClean="0">
                <a:solidFill>
                  <a:schemeClr val="bg1"/>
                </a:solidFill>
              </a:rPr>
              <a:t>For POST, PATCH, PUT</a:t>
            </a:r>
          </a:p>
          <a:p>
            <a:r>
              <a:rPr lang="en-US" dirty="0" smtClean="0">
                <a:solidFill>
                  <a:schemeClr val="bg1"/>
                </a:solidFill>
              </a:rPr>
              <a:t>Response Header: Status</a:t>
            </a:r>
          </a:p>
          <a:p>
            <a:r>
              <a:rPr lang="en-US" dirty="0" smtClean="0">
                <a:solidFill>
                  <a:schemeClr val="bg1"/>
                </a:solidFill>
              </a:rPr>
              <a:t>Response Body: JSON</a:t>
            </a:r>
            <a:endParaRPr lang="en-US" dirty="0">
              <a:solidFill>
                <a:schemeClr val="bg1"/>
              </a:solidFill>
            </a:endParaRPr>
          </a:p>
        </p:txBody>
      </p:sp>
    </p:spTree>
    <p:extLst>
      <p:ext uri="{BB962C8B-B14F-4D97-AF65-F5344CB8AC3E}">
        <p14:creationId xmlns:p14="http://schemas.microsoft.com/office/powerpoint/2010/main" val="3917906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REST API Methods</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solidFill>
                  <a:schemeClr val="bg1"/>
                </a:solidFill>
              </a:rPr>
              <a:t>POST – Create</a:t>
            </a:r>
          </a:p>
          <a:p>
            <a:r>
              <a:rPr lang="en-US" dirty="0" smtClean="0">
                <a:solidFill>
                  <a:schemeClr val="bg1"/>
                </a:solidFill>
              </a:rPr>
              <a:t>PUT – Create/Update</a:t>
            </a:r>
          </a:p>
          <a:p>
            <a:r>
              <a:rPr lang="en-US" dirty="0" smtClean="0">
                <a:solidFill>
                  <a:schemeClr val="bg1"/>
                </a:solidFill>
              </a:rPr>
              <a:t>GET – Read</a:t>
            </a:r>
          </a:p>
          <a:p>
            <a:r>
              <a:rPr lang="en-US" dirty="0" smtClean="0">
                <a:solidFill>
                  <a:schemeClr val="bg1"/>
                </a:solidFill>
              </a:rPr>
              <a:t>PATCH – Update</a:t>
            </a:r>
          </a:p>
          <a:p>
            <a:r>
              <a:rPr lang="en-US" dirty="0" smtClean="0">
                <a:solidFill>
                  <a:schemeClr val="bg1"/>
                </a:solidFill>
              </a:rPr>
              <a:t>DELETE – Delete</a:t>
            </a:r>
          </a:p>
          <a:p>
            <a:pPr lvl="1"/>
            <a:r>
              <a:rPr lang="en-US" dirty="0" smtClean="0">
                <a:solidFill>
                  <a:schemeClr val="bg1"/>
                </a:solidFill>
              </a:rPr>
              <a:t>This is often an update of a status field or </a:t>
            </a:r>
            <a:r>
              <a:rPr lang="en-US" dirty="0" err="1" smtClean="0">
                <a:solidFill>
                  <a:schemeClr val="bg1"/>
                </a:solidFill>
              </a:rPr>
              <a:t>isActive</a:t>
            </a:r>
            <a:r>
              <a:rPr lang="en-US" dirty="0" smtClean="0">
                <a:solidFill>
                  <a:schemeClr val="bg1"/>
                </a:solidFill>
              </a:rPr>
              <a:t> field rather than a true delete</a:t>
            </a:r>
          </a:p>
          <a:p>
            <a:r>
              <a:rPr lang="en-US" dirty="0" smtClean="0">
                <a:solidFill>
                  <a:schemeClr val="bg1"/>
                </a:solidFill>
              </a:rPr>
              <a:t>OPTIONS – see methods supported for a route</a:t>
            </a:r>
            <a:endParaRPr lang="en-US" dirty="0">
              <a:solidFill>
                <a:schemeClr val="bg1"/>
              </a:solidFill>
            </a:endParaRPr>
          </a:p>
        </p:txBody>
      </p:sp>
    </p:spTree>
    <p:extLst>
      <p:ext uri="{BB962C8B-B14F-4D97-AF65-F5344CB8AC3E}">
        <p14:creationId xmlns:p14="http://schemas.microsoft.com/office/powerpoint/2010/main" val="1804987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Common HTTP Status Codes</a:t>
            </a:r>
            <a:endParaRPr lang="en-US" dirty="0">
              <a:solidFill>
                <a:schemeClr val="bg1"/>
              </a:solidFill>
            </a:endParaRPr>
          </a:p>
        </p:txBody>
      </p:sp>
      <p:sp>
        <p:nvSpPr>
          <p:cNvPr id="3" name="Text Placeholder 2"/>
          <p:cNvSpPr>
            <a:spLocks noGrp="1"/>
          </p:cNvSpPr>
          <p:nvPr>
            <p:ph type="body" idx="1"/>
          </p:nvPr>
        </p:nvSpPr>
        <p:spPr/>
        <p:txBody>
          <a:bodyPr/>
          <a:lstStyle/>
          <a:p>
            <a:r>
              <a:rPr lang="en-US" dirty="0" smtClean="0">
                <a:solidFill>
                  <a:schemeClr val="bg1"/>
                </a:solidFill>
              </a:rPr>
              <a:t>10.2 Successful – 2XX</a:t>
            </a:r>
          </a:p>
          <a:p>
            <a:pPr lvl="1"/>
            <a:r>
              <a:rPr lang="en-US" dirty="0" smtClean="0">
                <a:solidFill>
                  <a:schemeClr val="bg1"/>
                </a:solidFill>
              </a:rPr>
              <a:t>Examples: 200 OK, 201 Created, 202 Accepted</a:t>
            </a:r>
          </a:p>
          <a:p>
            <a:r>
              <a:rPr lang="en-US" dirty="0" smtClean="0">
                <a:solidFill>
                  <a:schemeClr val="bg1"/>
                </a:solidFill>
              </a:rPr>
              <a:t>10.3 Redirection – 3XX</a:t>
            </a:r>
          </a:p>
          <a:p>
            <a:pPr lvl="1"/>
            <a:r>
              <a:rPr lang="en-US" dirty="0" smtClean="0">
                <a:solidFill>
                  <a:schemeClr val="bg1"/>
                </a:solidFill>
              </a:rPr>
              <a:t>Examples: 301 Moved Permanently, 302 Found, 304 Not Modified</a:t>
            </a:r>
          </a:p>
          <a:p>
            <a:r>
              <a:rPr lang="en-US" dirty="0" smtClean="0">
                <a:solidFill>
                  <a:schemeClr val="bg1"/>
                </a:solidFill>
              </a:rPr>
              <a:t>10.4 Client Error – 4XX</a:t>
            </a:r>
          </a:p>
          <a:p>
            <a:pPr lvl="1"/>
            <a:r>
              <a:rPr lang="en-US" dirty="0" smtClean="0">
                <a:solidFill>
                  <a:schemeClr val="bg1"/>
                </a:solidFill>
              </a:rPr>
              <a:t>Examples: 400 Bad Request, 401 Unauthorized, 403 Forbidden, 404 Not Found, 405 Method Not Allowed</a:t>
            </a:r>
          </a:p>
          <a:p>
            <a:r>
              <a:rPr lang="en-US" dirty="0" smtClean="0">
                <a:solidFill>
                  <a:schemeClr val="bg1"/>
                </a:solidFill>
              </a:rPr>
              <a:t>10.5 Server Error – 5XX</a:t>
            </a:r>
          </a:p>
          <a:p>
            <a:pPr lvl="1"/>
            <a:r>
              <a:rPr lang="en-US" dirty="0" smtClean="0">
                <a:solidFill>
                  <a:schemeClr val="bg1"/>
                </a:solidFill>
              </a:rPr>
              <a:t>Examples: 500 Internal Server Error, 501 Not Implemented, 503 Service Unavailable</a:t>
            </a:r>
            <a:endParaRPr lang="en-US" dirty="0">
              <a:solidFill>
                <a:schemeClr val="bg1"/>
              </a:solidFill>
            </a:endParaRPr>
          </a:p>
        </p:txBody>
      </p:sp>
    </p:spTree>
    <p:extLst>
      <p:ext uri="{BB962C8B-B14F-4D97-AF65-F5344CB8AC3E}">
        <p14:creationId xmlns:p14="http://schemas.microsoft.com/office/powerpoint/2010/main" val="4006422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E89117"/>
      </a:dk2>
      <a:lt2>
        <a:srgbClr val="FEDD78"/>
      </a:lt2>
      <a:accent1>
        <a:srgbClr val="A1B633"/>
      </a:accent1>
      <a:accent2>
        <a:srgbClr val="C4D73F"/>
      </a:accent2>
      <a:accent3>
        <a:srgbClr val="FFCE2D"/>
      </a:accent3>
      <a:accent4>
        <a:srgbClr val="FFA600"/>
      </a:accent4>
      <a:accent5>
        <a:srgbClr val="ED5E00"/>
      </a:accent5>
      <a:accent6>
        <a:srgbClr val="C62D03"/>
      </a:accent6>
      <a:hlink>
        <a:srgbClr val="408080"/>
      </a:hlink>
      <a:folHlink>
        <a:srgbClr val="5EAEAE"/>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2425</TotalTime>
  <Words>1382</Words>
  <Application>Microsoft Office PowerPoint</Application>
  <PresentationFormat>On-screen Show (4:3)</PresentationFormat>
  <Paragraphs>166</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Summer</vt:lpstr>
      <vt:lpstr>Beyond the UI Using Tools to Improve Testing</vt:lpstr>
      <vt:lpstr>Using tools can improve your testing!</vt:lpstr>
      <vt:lpstr>Agenda</vt:lpstr>
      <vt:lpstr>Getting to Know You</vt:lpstr>
      <vt:lpstr>Getting to Know Me</vt:lpstr>
      <vt:lpstr>What’s an API?</vt:lpstr>
      <vt:lpstr>What Does That Look Like?</vt:lpstr>
      <vt:lpstr>REST API Methods</vt:lpstr>
      <vt:lpstr>Common HTTP Status Codes</vt:lpstr>
      <vt:lpstr>Browser Developer Tools</vt:lpstr>
      <vt:lpstr>Developer Tools Reference</vt:lpstr>
      <vt:lpstr>Why test API’s?</vt:lpstr>
      <vt:lpstr>API Testing Tools Reference</vt:lpstr>
      <vt:lpstr>DB Tools or Database Management Systems (DBMS)</vt:lpstr>
      <vt:lpstr>Basic SQL</vt:lpstr>
      <vt:lpstr>DB Tools Reference</vt:lpstr>
      <vt:lpstr>So…What Now?</vt:lpstr>
    </vt:vector>
  </TitlesOfParts>
  <Company>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UI</dc:title>
  <dc:creator>Jeremy Traylor</dc:creator>
  <cp:lastModifiedBy>Jeremy Traylor</cp:lastModifiedBy>
  <cp:revision>46</cp:revision>
  <cp:lastPrinted>2015-07-24T14:35:25Z</cp:lastPrinted>
  <dcterms:created xsi:type="dcterms:W3CDTF">2015-07-08T00:50:45Z</dcterms:created>
  <dcterms:modified xsi:type="dcterms:W3CDTF">2015-08-05T16:34:13Z</dcterms:modified>
</cp:coreProperties>
</file>