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2" r:id="rId2"/>
    <p:sldId id="257" r:id="rId3"/>
    <p:sldId id="258" r:id="rId4"/>
    <p:sldId id="293" r:id="rId5"/>
    <p:sldId id="263" r:id="rId6"/>
    <p:sldId id="289" r:id="rId7"/>
    <p:sldId id="264" r:id="rId8"/>
    <p:sldId id="265" r:id="rId9"/>
    <p:sldId id="268" r:id="rId10"/>
    <p:sldId id="292" r:id="rId11"/>
    <p:sldId id="286" r:id="rId12"/>
    <p:sldId id="271" r:id="rId13"/>
    <p:sldId id="287" r:id="rId14"/>
    <p:sldId id="288" r:id="rId15"/>
    <p:sldId id="281" r:id="rId16"/>
    <p:sldId id="270" r:id="rId17"/>
    <p:sldId id="282" r:id="rId18"/>
    <p:sldId id="284" r:id="rId19"/>
    <p:sldId id="285" r:id="rId20"/>
    <p:sldId id="283" r:id="rId21"/>
    <p:sldId id="272" r:id="rId22"/>
    <p:sldId id="273" r:id="rId23"/>
    <p:sldId id="290" r:id="rId24"/>
    <p:sldId id="291" r:id="rId25"/>
    <p:sldId id="274" r:id="rId26"/>
    <p:sldId id="278" r:id="rId27"/>
    <p:sldId id="275" r:id="rId28"/>
    <p:sldId id="277" r:id="rId29"/>
    <p:sldId id="269" r:id="rId30"/>
    <p:sldId id="279" r:id="rId31"/>
    <p:sldId id="276" r:id="rId32"/>
    <p:sldId id="267" r:id="rId33"/>
    <p:sldId id="280" r:id="rId34"/>
    <p:sldId id="266" r:id="rId3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10" autoAdjust="0"/>
  </p:normalViewPr>
  <p:slideViewPr>
    <p:cSldViewPr>
      <p:cViewPr varScale="1">
        <p:scale>
          <a:sx n="55" d="100"/>
          <a:sy n="55" d="100"/>
        </p:scale>
        <p:origin x="-103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ADC37-3599-4787-A6C6-DC5D767396CB}" type="datetimeFigureOut">
              <a:rPr lang="en-US" smtClean="0"/>
              <a:t>8/3/2015</a:t>
            </a:fld>
            <a:endParaRPr lang="en-US"/>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55D46-ADAA-4789-813F-F7222B2FE9AD}" type="slidenum">
              <a:rPr lang="en-US" smtClean="0"/>
              <a:t>‹#›</a:t>
            </a:fld>
            <a:endParaRPr lang="en-US"/>
          </a:p>
        </p:txBody>
      </p:sp>
    </p:spTree>
    <p:extLst>
      <p:ext uri="{BB962C8B-B14F-4D97-AF65-F5344CB8AC3E}">
        <p14:creationId xmlns:p14="http://schemas.microsoft.com/office/powerpoint/2010/main" val="71500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My name is</a:t>
            </a:r>
            <a:r>
              <a:rPr lang="en-US" baseline="0" dirty="0" smtClean="0"/>
              <a:t> Martin Nilsson, I started out my testing career by mistake at Ericsson Mobile Platforms.</a:t>
            </a:r>
          </a:p>
          <a:p>
            <a:r>
              <a:rPr lang="en-US" baseline="0" dirty="0" smtClean="0"/>
              <a:t>After five years at Ericsson I was headhunted to House of Test for whom I have been consulting at Maersk, </a:t>
            </a:r>
            <a:r>
              <a:rPr lang="en-US" baseline="0" dirty="0" err="1" smtClean="0"/>
              <a:t>Qlik</a:t>
            </a:r>
            <a:r>
              <a:rPr lang="en-US" baseline="0" dirty="0" smtClean="0"/>
              <a:t> and most recently for EC Education. I am currently on my second half year long parental leave.</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a:t>
            </a:fld>
            <a:endParaRPr lang="en-US"/>
          </a:p>
        </p:txBody>
      </p:sp>
    </p:spTree>
    <p:extLst>
      <p:ext uri="{BB962C8B-B14F-4D97-AF65-F5344CB8AC3E}">
        <p14:creationId xmlns:p14="http://schemas.microsoft.com/office/powerpoint/2010/main" val="3941239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The first four week course is</a:t>
            </a:r>
            <a:r>
              <a:rPr lang="en-US" baseline="0" dirty="0" smtClean="0"/>
              <a:t> called “Introduction to test”. One of the first things the students got to do was to test a simple half done flash game and the students were required to document their testing in a simple ET-style type of document.</a:t>
            </a:r>
            <a:endParaRPr lang="en-US" dirty="0" smtClean="0"/>
          </a:p>
          <a:p>
            <a:r>
              <a:rPr lang="en-US" dirty="0" smtClean="0"/>
              <a:t>The two definitions that we taught the students:</a:t>
            </a:r>
          </a:p>
          <a:p>
            <a:r>
              <a:rPr lang="en-US" dirty="0" smtClean="0"/>
              <a:t>If you haven´t asked a question</a:t>
            </a:r>
            <a:r>
              <a:rPr lang="en-US" baseline="0" dirty="0" smtClean="0"/>
              <a:t> about a product you haven´t done any testing!</a:t>
            </a:r>
          </a:p>
          <a:p>
            <a:r>
              <a:rPr lang="en-US" baseline="0" dirty="0" smtClean="0"/>
              <a:t>Why do we test? “People are not perfect” – Weinberg</a:t>
            </a:r>
          </a:p>
          <a:p>
            <a:r>
              <a:rPr lang="en-US" baseline="0" dirty="0" smtClean="0"/>
              <a:t>Visualizing!</a:t>
            </a:r>
          </a:p>
          <a:p>
            <a:r>
              <a:rPr lang="en-US" baseline="0" dirty="0" smtClean="0"/>
              <a:t>Touring</a:t>
            </a:r>
          </a:p>
          <a:p>
            <a:r>
              <a:rPr lang="en-US" baseline="0" dirty="0" smtClean="0"/>
              <a:t>What to test</a:t>
            </a:r>
            <a:br>
              <a:rPr lang="en-US" baseline="0" dirty="0" smtClean="0"/>
            </a:br>
            <a:r>
              <a:rPr lang="en-US" baseline="0" dirty="0" smtClean="0"/>
              <a:t>Oracles</a:t>
            </a:r>
          </a:p>
          <a:p>
            <a:r>
              <a:rPr lang="en-US" baseline="0" dirty="0" smtClean="0"/>
              <a:t>When are you done?</a:t>
            </a:r>
          </a:p>
          <a:p>
            <a:r>
              <a:rPr lang="en-US" baseline="0" dirty="0" smtClean="0"/>
              <a:t>Coverage</a:t>
            </a:r>
          </a:p>
          <a:p>
            <a:endParaRPr lang="en-US" baseline="0" dirty="0" smtClean="0"/>
          </a:p>
          <a:p>
            <a:r>
              <a:rPr lang="en-US" baseline="0" dirty="0" smtClean="0"/>
              <a:t>We also tried to show a spectrum of the different things you can work with in Test and hopefully spark different interest in people and letting them pursue their special interests.</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12</a:t>
            </a:fld>
            <a:endParaRPr lang="en-US"/>
          </a:p>
        </p:txBody>
      </p:sp>
    </p:spTree>
    <p:extLst>
      <p:ext uri="{BB962C8B-B14F-4D97-AF65-F5344CB8AC3E}">
        <p14:creationId xmlns:p14="http://schemas.microsoft.com/office/powerpoint/2010/main" val="3674920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After</a:t>
            </a:r>
            <a:r>
              <a:rPr lang="en-US" baseline="0" dirty="0" smtClean="0"/>
              <a:t> the first day in class the students got a homework to do: They were supposed to test anything the liked between an hour and two and they were to document it in an ET style of documentation (they had only had a very </a:t>
            </a:r>
            <a:r>
              <a:rPr lang="en-US" baseline="0" dirty="0" err="1" smtClean="0"/>
              <a:t>very</a:t>
            </a:r>
            <a:r>
              <a:rPr lang="en-US" baseline="0" dirty="0" smtClean="0"/>
              <a:t> brief introduction to this). It amazed me what interesting charters they came up with and here are some samples shown!</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13</a:t>
            </a:fld>
            <a:endParaRPr lang="en-US"/>
          </a:p>
        </p:txBody>
      </p:sp>
    </p:spTree>
    <p:extLst>
      <p:ext uri="{BB962C8B-B14F-4D97-AF65-F5344CB8AC3E}">
        <p14:creationId xmlns:p14="http://schemas.microsoft.com/office/powerpoint/2010/main" val="139644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In</a:t>
            </a:r>
            <a:r>
              <a:rPr lang="en-US" baseline="0" dirty="0" smtClean="0"/>
              <a:t> different contexts these steps can differ in different ways but we wanted the students to always have them in mind when testing. They should always be able to have a basic plan for their testing. We do not want the students to not have a clue on what to do when they start working professionally. </a:t>
            </a:r>
          </a:p>
          <a:p>
            <a:r>
              <a:rPr lang="en-US" baseline="0" dirty="0" smtClean="0"/>
              <a:t>Touring FCC CUTS VIDS!</a:t>
            </a:r>
          </a:p>
        </p:txBody>
      </p:sp>
      <p:sp>
        <p:nvSpPr>
          <p:cNvPr id="4" name="Platshållare för bildnummer 3"/>
          <p:cNvSpPr>
            <a:spLocks noGrp="1"/>
          </p:cNvSpPr>
          <p:nvPr>
            <p:ph type="sldNum" sz="quarter" idx="10"/>
          </p:nvPr>
        </p:nvSpPr>
        <p:spPr/>
        <p:txBody>
          <a:bodyPr/>
          <a:lstStyle/>
          <a:p>
            <a:fld id="{F1B55D46-ADAA-4789-813F-F7222B2FE9AD}" type="slidenum">
              <a:rPr lang="en-US" smtClean="0"/>
              <a:t>14</a:t>
            </a:fld>
            <a:endParaRPr lang="en-US"/>
          </a:p>
        </p:txBody>
      </p:sp>
    </p:spTree>
    <p:extLst>
      <p:ext uri="{BB962C8B-B14F-4D97-AF65-F5344CB8AC3E}">
        <p14:creationId xmlns:p14="http://schemas.microsoft.com/office/powerpoint/2010/main" val="42647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This is what some of the students were asked to visualize</a:t>
            </a:r>
            <a:r>
              <a:rPr lang="en-US" baseline="0" dirty="0" smtClean="0"/>
              <a:t> a product in the form of a website. Combined the different ways of thinking and visualizing a product can boost a discussion about what to test. We could form test ideas from these visualizations that can be more technical, more structured or thinking more of a flow or on different ways that the product could be used. </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15</a:t>
            </a:fld>
            <a:endParaRPr lang="en-US"/>
          </a:p>
        </p:txBody>
      </p:sp>
    </p:spTree>
    <p:extLst>
      <p:ext uri="{BB962C8B-B14F-4D97-AF65-F5344CB8AC3E}">
        <p14:creationId xmlns:p14="http://schemas.microsoft.com/office/powerpoint/2010/main" val="3674920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Lateral</a:t>
            </a:r>
            <a:r>
              <a:rPr lang="en-US" baseline="0" dirty="0" smtClean="0"/>
              <a:t> Thinking</a:t>
            </a:r>
          </a:p>
          <a:p>
            <a:r>
              <a:rPr lang="en-US" baseline="0" dirty="0" smtClean="0"/>
              <a:t>Critical Thinking</a:t>
            </a:r>
          </a:p>
          <a:p>
            <a:r>
              <a:rPr lang="en-US" baseline="0" dirty="0" smtClean="0"/>
              <a:t>Bias</a:t>
            </a:r>
          </a:p>
          <a:p>
            <a:r>
              <a:rPr lang="en-US" baseline="0" dirty="0" smtClean="0"/>
              <a:t>Heuristics</a:t>
            </a:r>
          </a:p>
          <a:p>
            <a:r>
              <a:rPr lang="en-US" baseline="0" dirty="0" smtClean="0"/>
              <a:t>Modelling</a:t>
            </a:r>
          </a:p>
          <a:p>
            <a:r>
              <a:rPr lang="en-US" baseline="0" dirty="0" smtClean="0"/>
              <a:t>Abstract thinking</a:t>
            </a:r>
          </a:p>
          <a:p>
            <a:r>
              <a:rPr lang="en-US" baseline="0" dirty="0" smtClean="0"/>
              <a:t>Rule of Three</a:t>
            </a:r>
          </a:p>
          <a:p>
            <a:endParaRPr lang="en-US" baseline="0" dirty="0" smtClean="0"/>
          </a:p>
          <a:p>
            <a:r>
              <a:rPr lang="en-US" baseline="0" dirty="0" smtClean="0"/>
              <a:t>Picture from http://illinoisfamily.org/faith/conservatism-a-thinking-mans-game/</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16</a:t>
            </a:fld>
            <a:endParaRPr lang="en-US"/>
          </a:p>
        </p:txBody>
      </p:sp>
    </p:spTree>
    <p:extLst>
      <p:ext uri="{BB962C8B-B14F-4D97-AF65-F5344CB8AC3E}">
        <p14:creationId xmlns:p14="http://schemas.microsoft.com/office/powerpoint/2010/main" val="799312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Some selected results from an exercise</a:t>
            </a:r>
            <a:r>
              <a:rPr lang="en-US" baseline="0" dirty="0" smtClean="0"/>
              <a:t> about coming up with as many possible usages for a brick as possible. The exercise might seem silly but finding alternative ways of using a product could help us find issues that might not be revealed until customer tries the product.</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17</a:t>
            </a:fld>
            <a:endParaRPr lang="en-US"/>
          </a:p>
        </p:txBody>
      </p:sp>
    </p:spTree>
    <p:extLst>
      <p:ext uri="{BB962C8B-B14F-4D97-AF65-F5344CB8AC3E}">
        <p14:creationId xmlns:p14="http://schemas.microsoft.com/office/powerpoint/2010/main" val="799312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A heuristic create by</a:t>
            </a:r>
            <a:r>
              <a:rPr lang="en-US" baseline="0" dirty="0" smtClean="0"/>
              <a:t> </a:t>
            </a:r>
            <a:r>
              <a:rPr lang="en-US" baseline="0" dirty="0" err="1" smtClean="0"/>
              <a:t>Björn</a:t>
            </a:r>
            <a:r>
              <a:rPr lang="en-US" baseline="0" dirty="0" smtClean="0"/>
              <a:t> </a:t>
            </a:r>
            <a:r>
              <a:rPr lang="en-US" baseline="0" dirty="0" err="1" smtClean="0"/>
              <a:t>Paulsson</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18</a:t>
            </a:fld>
            <a:endParaRPr lang="en-US"/>
          </a:p>
        </p:txBody>
      </p:sp>
    </p:spTree>
    <p:extLst>
      <p:ext uri="{BB962C8B-B14F-4D97-AF65-F5344CB8AC3E}">
        <p14:creationId xmlns:p14="http://schemas.microsoft.com/office/powerpoint/2010/main" val="1957251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The students were given</a:t>
            </a:r>
            <a:r>
              <a:rPr lang="en-US" baseline="0" dirty="0" smtClean="0"/>
              <a:t> a task to create and throw </a:t>
            </a:r>
            <a:r>
              <a:rPr lang="en-US" baseline="0" dirty="0" smtClean="0"/>
              <a:t>paper planes </a:t>
            </a:r>
            <a:r>
              <a:rPr lang="en-US" baseline="0" dirty="0" smtClean="0"/>
              <a:t>as far as possible. The whole class failed because when the time was up no one had demonstrated any paper planes for me. In fact only one out five groups actually asked to the time frame of the exercise and then ignored it. After this exercise the students never failed to ask to the time frame. And this is an important question for a tester to ask when given a test task because then we can easily answer how and what we estimate we can test within that timeframe.</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20</a:t>
            </a:fld>
            <a:endParaRPr lang="en-US"/>
          </a:p>
        </p:txBody>
      </p:sp>
    </p:spTree>
    <p:extLst>
      <p:ext uri="{BB962C8B-B14F-4D97-AF65-F5344CB8AC3E}">
        <p14:creationId xmlns:p14="http://schemas.microsoft.com/office/powerpoint/2010/main" val="2659298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No</a:t>
            </a:r>
            <a:r>
              <a:rPr lang="en-US" baseline="0" dirty="0" smtClean="0"/>
              <a:t> matter what we personally think about different ways of organizing development, like waterfall styles, we need to teach the students how to be the best they can be in such an context. And therefore they need to understand what the initial thoughts and ideas was behind the models and also what advantages and disadvantages different project setups can provide the tester.</a:t>
            </a:r>
          </a:p>
          <a:p>
            <a:r>
              <a:rPr lang="en-US" baseline="0" dirty="0" smtClean="0"/>
              <a:t>A project might also be forced into working in a specific way due to the context. For example a space rocket might require a more </a:t>
            </a:r>
            <a:r>
              <a:rPr lang="en-US" baseline="0" dirty="0" err="1" smtClean="0"/>
              <a:t>waterfallish</a:t>
            </a:r>
            <a:r>
              <a:rPr lang="en-US" baseline="0" dirty="0" smtClean="0"/>
              <a:t> way of working with the end test being the actual launch.</a:t>
            </a:r>
          </a:p>
          <a:p>
            <a:r>
              <a:rPr lang="en-US" baseline="0" dirty="0" smtClean="0"/>
              <a:t>Waterfall, V &amp; W	</a:t>
            </a:r>
          </a:p>
          <a:p>
            <a:r>
              <a:rPr lang="en-US" baseline="0" dirty="0" smtClean="0"/>
              <a:t>Agile, scrum, the principles. Agile does not mean no documentation, just not favoring documentation.</a:t>
            </a:r>
          </a:p>
          <a:p>
            <a:r>
              <a:rPr lang="en-US" baseline="0" dirty="0" smtClean="0"/>
              <a:t>RUP</a:t>
            </a:r>
          </a:p>
          <a:p>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21</a:t>
            </a:fld>
            <a:endParaRPr lang="en-US"/>
          </a:p>
        </p:txBody>
      </p:sp>
    </p:spTree>
    <p:extLst>
      <p:ext uri="{BB962C8B-B14F-4D97-AF65-F5344CB8AC3E}">
        <p14:creationId xmlns:p14="http://schemas.microsoft.com/office/powerpoint/2010/main" val="3020646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This class</a:t>
            </a:r>
            <a:r>
              <a:rPr lang="en-US" baseline="0" dirty="0" smtClean="0"/>
              <a:t> was in parts </a:t>
            </a:r>
            <a:r>
              <a:rPr lang="en-US" baseline="0" dirty="0" err="1" smtClean="0"/>
              <a:t>inspred</a:t>
            </a:r>
            <a:r>
              <a:rPr lang="en-US" baseline="0" dirty="0" smtClean="0"/>
              <a:t> by Bret </a:t>
            </a:r>
            <a:r>
              <a:rPr lang="en-US" baseline="0" dirty="0" err="1" smtClean="0"/>
              <a:t>Petichords</a:t>
            </a:r>
            <a:r>
              <a:rPr lang="en-US" baseline="0" dirty="0" smtClean="0"/>
              <a:t> “Four schools of Test”: Analytical, Factory, Quality Assurance and CDT. </a:t>
            </a:r>
          </a:p>
          <a:p>
            <a:r>
              <a:rPr lang="en-US" baseline="0" dirty="0" smtClean="0"/>
              <a:t>ISTQB was </a:t>
            </a:r>
            <a:r>
              <a:rPr lang="en-US" baseline="0" dirty="0" err="1" smtClean="0"/>
              <a:t>teached</a:t>
            </a:r>
            <a:r>
              <a:rPr lang="en-US" baseline="0" dirty="0" smtClean="0"/>
              <a:t> (but no money wasted on the actual certification). Four days of teaching was spent on ISTQB with additional time as homework. </a:t>
            </a:r>
          </a:p>
          <a:p>
            <a:r>
              <a:rPr lang="en-US" baseline="0" dirty="0" smtClean="0"/>
              <a:t>Again important for students to understand why certain people have different views on testing. There is also a point to be made about how the view on test has developed during the years to make predictions about, or to understand, the future of testing. What we know today to be most effective might not be so tomorrow when a new way of thinking develops.</a:t>
            </a:r>
          </a:p>
        </p:txBody>
      </p:sp>
      <p:sp>
        <p:nvSpPr>
          <p:cNvPr id="4" name="Platshållare för bildnummer 3"/>
          <p:cNvSpPr>
            <a:spLocks noGrp="1"/>
          </p:cNvSpPr>
          <p:nvPr>
            <p:ph type="sldNum" sz="quarter" idx="10"/>
          </p:nvPr>
        </p:nvSpPr>
        <p:spPr/>
        <p:txBody>
          <a:bodyPr/>
          <a:lstStyle/>
          <a:p>
            <a:fld id="{F1B55D46-ADAA-4789-813F-F7222B2FE9AD}" type="slidenum">
              <a:rPr lang="en-US" smtClean="0"/>
              <a:t>22</a:t>
            </a:fld>
            <a:endParaRPr lang="en-US"/>
          </a:p>
        </p:txBody>
      </p:sp>
    </p:spTree>
    <p:extLst>
      <p:ext uri="{BB962C8B-B14F-4D97-AF65-F5344CB8AC3E}">
        <p14:creationId xmlns:p14="http://schemas.microsoft.com/office/powerpoint/2010/main" val="252416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Started</a:t>
            </a:r>
            <a:r>
              <a:rPr lang="en-US" baseline="0" dirty="0" smtClean="0"/>
              <a:t> my testing career by accident in 2007 at Ericsson. Believed I had applied for a development job, knew nothing about test, best mistake in my professional career.</a:t>
            </a:r>
          </a:p>
          <a:p>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3</a:t>
            </a:fld>
            <a:endParaRPr lang="en-US"/>
          </a:p>
        </p:txBody>
      </p:sp>
    </p:spTree>
    <p:extLst>
      <p:ext uri="{BB962C8B-B14F-4D97-AF65-F5344CB8AC3E}">
        <p14:creationId xmlns:p14="http://schemas.microsoft.com/office/powerpoint/2010/main" val="766098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The students were asked to put them selves into a</a:t>
            </a:r>
            <a:r>
              <a:rPr lang="en-US" baseline="0" dirty="0" smtClean="0"/>
              <a:t> position where they were going to base a Go/No go </a:t>
            </a:r>
            <a:r>
              <a:rPr lang="en-US" baseline="0" dirty="0" smtClean="0"/>
              <a:t>decision </a:t>
            </a:r>
            <a:r>
              <a:rPr lang="en-US" baseline="0" dirty="0" smtClean="0"/>
              <a:t>based on the test report during a meeting where the only had five minutes to investigate the report.</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23</a:t>
            </a:fld>
            <a:endParaRPr lang="en-US"/>
          </a:p>
        </p:txBody>
      </p:sp>
    </p:spTree>
    <p:extLst>
      <p:ext uri="{BB962C8B-B14F-4D97-AF65-F5344CB8AC3E}">
        <p14:creationId xmlns:p14="http://schemas.microsoft.com/office/powerpoint/2010/main" val="2911694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Fictional report but based on real examples</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24</a:t>
            </a:fld>
            <a:endParaRPr lang="en-US"/>
          </a:p>
        </p:txBody>
      </p:sp>
    </p:spTree>
    <p:extLst>
      <p:ext uri="{BB962C8B-B14F-4D97-AF65-F5344CB8AC3E}">
        <p14:creationId xmlns:p14="http://schemas.microsoft.com/office/powerpoint/2010/main" val="1741535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Java. Why</a:t>
            </a:r>
            <a:r>
              <a:rPr lang="en-US" baseline="0" dirty="0" smtClean="0"/>
              <a:t> Java? Important to understand how a developer works. A lot of tools are created in java. Relatively easy to port test cases from for example Selenium. </a:t>
            </a:r>
          </a:p>
          <a:p>
            <a:r>
              <a:rPr lang="en-US" baseline="0" dirty="0" smtClean="0"/>
              <a:t>Creating their own tool to inspire them to continue coding!</a:t>
            </a:r>
          </a:p>
          <a:p>
            <a:r>
              <a:rPr lang="en-US" baseline="0" dirty="0" smtClean="0"/>
              <a:t>Biggest challenge so far for both students and me as a teacher. Like a new language. Not possible to learn by studying hard the days before the exam. High threshold to start coding java if one has not coded before. </a:t>
            </a:r>
          </a:p>
          <a:p>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25</a:t>
            </a:fld>
            <a:endParaRPr lang="en-US"/>
          </a:p>
        </p:txBody>
      </p:sp>
    </p:spTree>
    <p:extLst>
      <p:ext uri="{BB962C8B-B14F-4D97-AF65-F5344CB8AC3E}">
        <p14:creationId xmlns:p14="http://schemas.microsoft.com/office/powerpoint/2010/main" val="1019883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These</a:t>
            </a:r>
            <a:r>
              <a:rPr lang="en-US" baseline="0" dirty="0" smtClean="0"/>
              <a:t> are the courses that the students have recently finished, is ongoing or are still to come.</a:t>
            </a:r>
          </a:p>
          <a:p>
            <a:r>
              <a:rPr lang="en-US" baseline="0" dirty="0" smtClean="0"/>
              <a:t>In October the students are done with school and will go on two months of internships.</a:t>
            </a:r>
          </a:p>
          <a:p>
            <a:r>
              <a:rPr lang="en-US" baseline="0" dirty="0" smtClean="0"/>
              <a:t>Because the results from recently finished or ongoing courses are not yet analyzed they are out of scope for this education.</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26</a:t>
            </a:fld>
            <a:endParaRPr lang="en-US"/>
          </a:p>
        </p:txBody>
      </p:sp>
    </p:spTree>
    <p:extLst>
      <p:ext uri="{BB962C8B-B14F-4D97-AF65-F5344CB8AC3E}">
        <p14:creationId xmlns:p14="http://schemas.microsoft.com/office/powerpoint/2010/main" val="1458411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A</a:t>
            </a:r>
            <a:r>
              <a:rPr lang="en-US" baseline="0" dirty="0" smtClean="0"/>
              <a:t> quote from a student: “For the first time in my life I look forward going to school”. Constant grades from the student between 4.5 and 5.0 (on a scale from 0 to 5.0). Out of 32 starting students 29 are left: One felt he was in the wrong education, one due to sickness and one scored his dream job during the education.</a:t>
            </a:r>
          </a:p>
          <a:p>
            <a:r>
              <a:rPr lang="en-US" baseline="0" dirty="0" smtClean="0"/>
              <a:t>The interest for this type of educations is increasing and the education is expanding this year to include a class in Gothenburg.</a:t>
            </a:r>
          </a:p>
          <a:p>
            <a:r>
              <a:rPr lang="en-US" baseline="0" dirty="0" smtClean="0"/>
              <a:t>The students now have a strategy to organize their testing work so that they can provide value from day one. The value of the information can however be very low because of lack in experience, deeper knowledge in test and test tools but still: some information might be worth gold for the right stakeholder. </a:t>
            </a:r>
          </a:p>
          <a:p>
            <a:r>
              <a:rPr lang="en-US" baseline="0" dirty="0" smtClean="0"/>
              <a:t>The lack of real world experience in software testing is a challenge to the students since the teaching might be difficult to </a:t>
            </a:r>
            <a:r>
              <a:rPr lang="en-US" baseline="0" dirty="0" err="1" smtClean="0"/>
              <a:t>realate</a:t>
            </a:r>
            <a:r>
              <a:rPr lang="en-US" baseline="0" dirty="0" smtClean="0"/>
              <a:t> to and it might be difficult to understand what is important information and what is not.</a:t>
            </a:r>
          </a:p>
          <a:p>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27</a:t>
            </a:fld>
            <a:endParaRPr lang="en-US"/>
          </a:p>
        </p:txBody>
      </p:sp>
    </p:spTree>
    <p:extLst>
      <p:ext uri="{BB962C8B-B14F-4D97-AF65-F5344CB8AC3E}">
        <p14:creationId xmlns:p14="http://schemas.microsoft.com/office/powerpoint/2010/main" val="3537441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28</a:t>
            </a:fld>
            <a:endParaRPr lang="en-US"/>
          </a:p>
        </p:txBody>
      </p:sp>
    </p:spTree>
    <p:extLst>
      <p:ext uri="{BB962C8B-B14F-4D97-AF65-F5344CB8AC3E}">
        <p14:creationId xmlns:p14="http://schemas.microsoft.com/office/powerpoint/2010/main" val="1274786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29</a:t>
            </a:fld>
            <a:endParaRPr lang="en-US"/>
          </a:p>
        </p:txBody>
      </p:sp>
    </p:spTree>
    <p:extLst>
      <p:ext uri="{BB962C8B-B14F-4D97-AF65-F5344CB8AC3E}">
        <p14:creationId xmlns:p14="http://schemas.microsoft.com/office/powerpoint/2010/main" val="1236242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Picture from http://www.usfleettracking.com/blog/2014/06/11/critical-question-for-potential-gps-tracking-company/</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31</a:t>
            </a:fld>
            <a:endParaRPr lang="en-US"/>
          </a:p>
        </p:txBody>
      </p:sp>
    </p:spTree>
    <p:extLst>
      <p:ext uri="{BB962C8B-B14F-4D97-AF65-F5344CB8AC3E}">
        <p14:creationId xmlns:p14="http://schemas.microsoft.com/office/powerpoint/2010/main" val="3761145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sz="1200" kern="1200" dirty="0" smtClean="0">
                <a:solidFill>
                  <a:schemeClr val="tx1"/>
                </a:solidFill>
                <a:effectLst/>
                <a:latin typeface="+mn-lt"/>
                <a:ea typeface="+mn-ea"/>
                <a:cs typeface="+mn-cs"/>
              </a:rPr>
              <a:t>Vocational </a:t>
            </a:r>
            <a:r>
              <a:rPr lang="en-US" sz="1200" kern="1200" dirty="0" smtClean="0">
                <a:solidFill>
                  <a:schemeClr val="tx1"/>
                </a:solidFill>
                <a:effectLst/>
                <a:latin typeface="+mn-lt"/>
                <a:ea typeface="+mn-ea"/>
                <a:cs typeface="+mn-cs"/>
              </a:rPr>
              <a:t>University.</a:t>
            </a:r>
            <a:r>
              <a:rPr lang="en-US" sz="1200" kern="1200" baseline="0" dirty="0" smtClean="0">
                <a:solidFill>
                  <a:schemeClr val="tx1"/>
                </a:solidFill>
                <a:effectLst/>
                <a:latin typeface="+mn-lt"/>
                <a:ea typeface="+mn-ea"/>
                <a:cs typeface="+mn-cs"/>
              </a:rPr>
              <a:t> When there is a specific need from an industry then an education can be created. In an education there is a board that requires that the industry has representatives to make sure that they can confirm that the education suits their needs.</a:t>
            </a:r>
            <a:r>
              <a:rPr lang="en-US" sz="1200" kern="1200" dirty="0" smtClean="0">
                <a:solidFill>
                  <a:schemeClr val="tx1"/>
                </a:solidFill>
                <a:effectLst/>
                <a:latin typeface="+mn-lt"/>
                <a:ea typeface="+mn-ea"/>
                <a:cs typeface="+mn-cs"/>
              </a:rPr>
              <a:t> </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5</a:t>
            </a:fld>
            <a:endParaRPr lang="en-US"/>
          </a:p>
        </p:txBody>
      </p:sp>
    </p:spTree>
    <p:extLst>
      <p:ext uri="{BB962C8B-B14F-4D97-AF65-F5344CB8AC3E}">
        <p14:creationId xmlns:p14="http://schemas.microsoft.com/office/powerpoint/2010/main" val="60693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This</a:t>
            </a:r>
            <a:r>
              <a:rPr lang="en-US" baseline="0" dirty="0" smtClean="0"/>
              <a:t> particular education is 1,5 year long. It started in September 2014 and ends in December 2015.</a:t>
            </a:r>
          </a:p>
          <a:p>
            <a:r>
              <a:rPr lang="en-US" baseline="0" dirty="0" smtClean="0"/>
              <a:t>It is a professional education meaning that the students should be able to start working directly after graduation.</a:t>
            </a:r>
          </a:p>
          <a:p>
            <a:r>
              <a:rPr lang="en-US" baseline="0" dirty="0" smtClean="0"/>
              <a:t>Currently there are two classes running with additional three starting this </a:t>
            </a:r>
            <a:r>
              <a:rPr lang="en-US" baseline="0" dirty="0" smtClean="0"/>
              <a:t>September</a:t>
            </a:r>
            <a:r>
              <a:rPr lang="en-US" baseline="0" dirty="0" smtClean="0"/>
              <a:t>. One class in Malmö and one in Örebro. I have been teaching half of the Malmö class and after going on parental leave Maria Kedemo has taken over. In Örebro we have Erik Brickarp teaching.</a:t>
            </a:r>
          </a:p>
          <a:p>
            <a:r>
              <a:rPr lang="en-US" baseline="0" dirty="0" smtClean="0"/>
              <a:t>The education is sponsored by the government but is organized and by EC Education, a commercial company. They in turn has hired resources to develop and teach the program from House of Test. </a:t>
            </a:r>
          </a:p>
          <a:p>
            <a:r>
              <a:rPr lang="en-US" baseline="0" dirty="0" smtClean="0"/>
              <a:t>This is the first iteration of the education and therefore things might change for upcoming classes. The views and learnings of this presentation is my own, the other teachers might have different views or opinions. </a:t>
            </a:r>
          </a:p>
          <a:p>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6</a:t>
            </a:fld>
            <a:endParaRPr lang="en-US"/>
          </a:p>
        </p:txBody>
      </p:sp>
    </p:spTree>
    <p:extLst>
      <p:ext uri="{BB962C8B-B14F-4D97-AF65-F5344CB8AC3E}">
        <p14:creationId xmlns:p14="http://schemas.microsoft.com/office/powerpoint/2010/main" val="213917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The</a:t>
            </a:r>
            <a:r>
              <a:rPr lang="en-US" baseline="0" dirty="0" smtClean="0"/>
              <a:t> reason this type of educations exists (need for software testers)</a:t>
            </a:r>
          </a:p>
          <a:p>
            <a:r>
              <a:rPr lang="en-US" baseline="0" dirty="0" smtClean="0"/>
              <a:t>How did it look like before it went CDT: ISTQB influenced. The Incubators showed us the results</a:t>
            </a:r>
          </a:p>
          <a:p>
            <a:r>
              <a:rPr lang="en-US" baseline="0" dirty="0" smtClean="0"/>
              <a:t>Why it needed to change: Need for thinking testers (the board members confirmed that)</a:t>
            </a:r>
          </a:p>
        </p:txBody>
      </p:sp>
      <p:sp>
        <p:nvSpPr>
          <p:cNvPr id="4" name="Platshållare för bildnummer 3"/>
          <p:cNvSpPr>
            <a:spLocks noGrp="1"/>
          </p:cNvSpPr>
          <p:nvPr>
            <p:ph type="sldNum" sz="quarter" idx="10"/>
          </p:nvPr>
        </p:nvSpPr>
        <p:spPr/>
        <p:txBody>
          <a:bodyPr/>
          <a:lstStyle/>
          <a:p>
            <a:fld id="{F1B55D46-ADAA-4789-813F-F7222B2FE9AD}" type="slidenum">
              <a:rPr lang="en-US" smtClean="0"/>
              <a:t>7</a:t>
            </a:fld>
            <a:endParaRPr lang="en-US"/>
          </a:p>
        </p:txBody>
      </p:sp>
    </p:spTree>
    <p:extLst>
      <p:ext uri="{BB962C8B-B14F-4D97-AF65-F5344CB8AC3E}">
        <p14:creationId xmlns:p14="http://schemas.microsoft.com/office/powerpoint/2010/main" val="183354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The curriculum </a:t>
            </a:r>
            <a:r>
              <a:rPr lang="en-US" baseline="0" dirty="0" smtClean="0"/>
              <a:t>was developed by Henrik Andersson.</a:t>
            </a:r>
          </a:p>
          <a:p>
            <a:r>
              <a:rPr lang="en-US" baseline="0" dirty="0" smtClean="0"/>
              <a:t>What would a context driven approach mean? </a:t>
            </a:r>
            <a:br>
              <a:rPr lang="en-US" baseline="0" dirty="0" smtClean="0"/>
            </a:br>
            <a:r>
              <a:rPr lang="en-US" baseline="0" dirty="0" smtClean="0"/>
              <a:t>If we scale away everything that is not changing, what is the core of Test?</a:t>
            </a:r>
          </a:p>
          <a:p>
            <a:r>
              <a:rPr lang="en-US" baseline="0" dirty="0" smtClean="0"/>
              <a:t>An YH Test education in Stockholm has a big focus on Selenium testing and automation. It might possibly be useful for that particular market but there is a clear danger that Selenium is, like every other software, replaced by something better and smarter. That means that we have to be careful teaching something that might be obsolete before the education is over. </a:t>
            </a:r>
          </a:p>
          <a:p>
            <a:r>
              <a:rPr lang="en-US" baseline="0" dirty="0" smtClean="0"/>
              <a:t>As a tester I have never specialized in a specific product or tool, instead every new workplace have had a new context and new tools for me to learn. I have always had to throw absolutely everything I got at every problem. But there is a balance, some of my students might have their place in a specific context where they will do wonders. </a:t>
            </a:r>
          </a:p>
          <a:p>
            <a:endParaRPr lang="en-US" baseline="0" dirty="0" smtClean="0"/>
          </a:p>
          <a:p>
            <a:r>
              <a:rPr lang="en-US" baseline="0" dirty="0" smtClean="0"/>
              <a:t>I need to teach the students about the human context (for who is the product, who is creating it and who needs what information), about the technological context, about problem understand, definition and solving. </a:t>
            </a:r>
          </a:p>
        </p:txBody>
      </p:sp>
      <p:sp>
        <p:nvSpPr>
          <p:cNvPr id="4" name="Platshållare för bildnummer 3"/>
          <p:cNvSpPr>
            <a:spLocks noGrp="1"/>
          </p:cNvSpPr>
          <p:nvPr>
            <p:ph type="sldNum" sz="quarter" idx="10"/>
          </p:nvPr>
        </p:nvSpPr>
        <p:spPr/>
        <p:txBody>
          <a:bodyPr/>
          <a:lstStyle/>
          <a:p>
            <a:fld id="{F1B55D46-ADAA-4789-813F-F7222B2FE9AD}" type="slidenum">
              <a:rPr lang="en-US" smtClean="0"/>
              <a:t>8</a:t>
            </a:fld>
            <a:endParaRPr lang="en-US"/>
          </a:p>
        </p:txBody>
      </p:sp>
    </p:spTree>
    <p:extLst>
      <p:ext uri="{BB962C8B-B14F-4D97-AF65-F5344CB8AC3E}">
        <p14:creationId xmlns:p14="http://schemas.microsoft.com/office/powerpoint/2010/main" val="98736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Three legs that the education stands on.</a:t>
            </a:r>
          </a:p>
          <a:p>
            <a:r>
              <a:rPr lang="en-US" dirty="0" smtClean="0"/>
              <a:t>We had the theory were the students needed</a:t>
            </a:r>
            <a:r>
              <a:rPr lang="en-US" baseline="0" dirty="0" smtClean="0"/>
              <a:t> to understand the theory around test, to read books and to be able to develop themselves once the education is over.</a:t>
            </a:r>
          </a:p>
          <a:p>
            <a:r>
              <a:rPr lang="en-US" baseline="0" dirty="0" smtClean="0"/>
              <a:t>They needed the practical hands on testing, to actually test and to actually report results.</a:t>
            </a:r>
          </a:p>
          <a:p>
            <a:r>
              <a:rPr lang="en-US" baseline="0" dirty="0" smtClean="0"/>
              <a:t>Exercises to teach the students other values such as teamwork, to ask for more information, to rethink a problem.</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9</a:t>
            </a:fld>
            <a:endParaRPr lang="en-US"/>
          </a:p>
        </p:txBody>
      </p:sp>
    </p:spTree>
    <p:extLst>
      <p:ext uri="{BB962C8B-B14F-4D97-AF65-F5344CB8AC3E}">
        <p14:creationId xmlns:p14="http://schemas.microsoft.com/office/powerpoint/2010/main" val="2181184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I am co</a:t>
            </a:r>
            <a:r>
              <a:rPr lang="en-US" baseline="0" dirty="0" smtClean="0"/>
              <a:t>nstantly pushing the students to look at social media. There is a lot of information and a lot of support to be found there. When a conference is running I sometimes let the twitter feed be on the screen during breaks. Also networks such as Linked In might be very beneficial for the students to make themselves visible there when starting to look for jobs.</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10</a:t>
            </a:fld>
            <a:endParaRPr lang="en-US"/>
          </a:p>
        </p:txBody>
      </p:sp>
    </p:spTree>
    <p:extLst>
      <p:ext uri="{BB962C8B-B14F-4D97-AF65-F5344CB8AC3E}">
        <p14:creationId xmlns:p14="http://schemas.microsoft.com/office/powerpoint/2010/main" val="522354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smtClean="0"/>
              <a:t>The most important context of</a:t>
            </a:r>
            <a:r>
              <a:rPr lang="en-US" baseline="0" dirty="0" smtClean="0"/>
              <a:t> this education!</a:t>
            </a:r>
            <a:endParaRPr lang="en-US" dirty="0"/>
          </a:p>
        </p:txBody>
      </p:sp>
      <p:sp>
        <p:nvSpPr>
          <p:cNvPr id="4" name="Platshållare för bildnummer 3"/>
          <p:cNvSpPr>
            <a:spLocks noGrp="1"/>
          </p:cNvSpPr>
          <p:nvPr>
            <p:ph type="sldNum" sz="quarter" idx="10"/>
          </p:nvPr>
        </p:nvSpPr>
        <p:spPr/>
        <p:txBody>
          <a:bodyPr/>
          <a:lstStyle/>
          <a:p>
            <a:fld id="{F1B55D46-ADAA-4789-813F-F7222B2FE9AD}" type="slidenum">
              <a:rPr lang="en-US" smtClean="0"/>
              <a:t>11</a:t>
            </a:fld>
            <a:endParaRPr lang="en-US"/>
          </a:p>
        </p:txBody>
      </p:sp>
    </p:spTree>
    <p:extLst>
      <p:ext uri="{BB962C8B-B14F-4D97-AF65-F5344CB8AC3E}">
        <p14:creationId xmlns:p14="http://schemas.microsoft.com/office/powerpoint/2010/main" val="337062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347BD319-C441-4740-BDB2-35E25C52CCE7}" type="datetimeFigureOut">
              <a:rPr lang="sv-SE" smtClean="0"/>
              <a:t>2015-08-03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347BD319-C441-4740-BDB2-35E25C52CCE7}" type="datetimeFigureOut">
              <a:rPr lang="sv-SE" smtClean="0"/>
              <a:t>2015-08-03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347BD319-C441-4740-BDB2-35E25C52CCE7}" type="datetimeFigureOut">
              <a:rPr lang="sv-SE" smtClean="0"/>
              <a:t>2015-08-03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347BD319-C441-4740-BDB2-35E25C52CCE7}" type="datetimeFigureOut">
              <a:rPr lang="sv-SE" smtClean="0"/>
              <a:t>2015-08-03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347BD319-C441-4740-BDB2-35E25C52CCE7}" type="datetimeFigureOut">
              <a:rPr lang="sv-SE" smtClean="0"/>
              <a:t>2015-08-03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347BD319-C441-4740-BDB2-35E25C52CCE7}" type="datetimeFigureOut">
              <a:rPr lang="sv-SE" smtClean="0"/>
              <a:t>2015-08-03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347BD319-C441-4740-BDB2-35E25C52CCE7}" type="datetimeFigureOut">
              <a:rPr lang="sv-SE" smtClean="0"/>
              <a:t>2015-08-03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347BD319-C441-4740-BDB2-35E25C52CCE7}" type="datetimeFigureOut">
              <a:rPr lang="sv-SE" smtClean="0"/>
              <a:t>2015-08-03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347BD319-C441-4740-BDB2-35E25C52CCE7}" type="datetimeFigureOut">
              <a:rPr lang="sv-SE" smtClean="0"/>
              <a:t>2015-08-03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347BD319-C441-4740-BDB2-35E25C52CCE7}" type="datetimeFigureOut">
              <a:rPr lang="sv-SE" smtClean="0"/>
              <a:t>2015-08-03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347BD319-C441-4740-BDB2-35E25C52CCE7}" type="datetimeFigureOut">
              <a:rPr lang="sv-SE" smtClean="0"/>
              <a:t>2015-08-03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227F0B53-9592-4779-891F-997228E46E01}" type="slidenum">
              <a:rPr lang="sv-SE" smtClean="0"/>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BD319-C441-4740-BDB2-35E25C52CCE7}" type="datetimeFigureOut">
              <a:rPr lang="sv-SE" smtClean="0"/>
              <a:t>2015-08-03</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F0B53-9592-4779-891F-997228E46E01}" type="slidenum">
              <a:rPr lang="sv-SE" smtClean="0"/>
              <a:t>‹#›</a:t>
            </a:fld>
            <a:endParaRPr lang="sv-SE"/>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13" Type="http://schemas.microsoft.com/office/2007/relationships/hdphoto" Target="../media/hdphoto5.wdp"/><Relationship Id="rId3" Type="http://schemas.openxmlformats.org/officeDocument/2006/relationships/image" Target="../media/image4.png"/><Relationship Id="rId7" Type="http://schemas.microsoft.com/office/2007/relationships/hdphoto" Target="../media/hdphoto2.wdp"/><Relationship Id="rId12" Type="http://schemas.openxmlformats.org/officeDocument/2006/relationships/image" Target="../media/image12.jpeg"/><Relationship Id="rId17" Type="http://schemas.openxmlformats.org/officeDocument/2006/relationships/image" Target="../media/image15.jpeg"/><Relationship Id="rId2" Type="http://schemas.openxmlformats.org/officeDocument/2006/relationships/notesSlide" Target="../notesSlides/notesSlide9.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9.jpeg"/><Relationship Id="rId11" Type="http://schemas.microsoft.com/office/2007/relationships/hdphoto" Target="../media/hdphoto4.wdp"/><Relationship Id="rId5" Type="http://schemas.microsoft.com/office/2007/relationships/hdphoto" Target="../media/hdphoto1.wdp"/><Relationship Id="rId15" Type="http://schemas.microsoft.com/office/2007/relationships/hdphoto" Target="../media/hdphoto6.wdp"/><Relationship Id="rId10" Type="http://schemas.openxmlformats.org/officeDocument/2006/relationships/image" Target="../media/image11.jpeg"/><Relationship Id="rId4" Type="http://schemas.openxmlformats.org/officeDocument/2006/relationships/image" Target="../media/image8.jpeg"/><Relationship Id="rId9" Type="http://schemas.microsoft.com/office/2007/relationships/hdphoto" Target="../media/hdphoto3.wdp"/><Relationship Id="rId1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7.wdp"/><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microsoft.com/office/2007/relationships/hdphoto" Target="../media/hdphoto8.wdp"/><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houseoftest2.logotypebolaget.se/wp-content/themes/house-of-test/img/training_b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14313"/>
            <a:ext cx="7258050" cy="72866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houseoftest2.logotypebolaget.se/wp-content/themes/house-of-test/img/training_b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4313"/>
            <a:ext cx="7258050" cy="7286626"/>
          </a:xfrm>
          <a:prstGeom prst="rect">
            <a:avLst/>
          </a:prstGeom>
          <a:noFill/>
          <a:extLst>
            <a:ext uri="{909E8E84-426E-40DD-AFC4-6F175D3DCCD1}">
              <a14:hiddenFill xmlns:a14="http://schemas.microsoft.com/office/drawing/2010/main">
                <a:solidFill>
                  <a:srgbClr val="FFFFFF"/>
                </a:solidFill>
              </a14:hiddenFill>
            </a:ext>
          </a:extLst>
        </p:spPr>
      </p:pic>
      <p:pic>
        <p:nvPicPr>
          <p:cNvPr id="2" name="Bildobjekt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69" y="723900"/>
            <a:ext cx="8843596" cy="5410200"/>
          </a:xfrm>
          <a:prstGeom prst="rect">
            <a:avLst/>
          </a:prstGeom>
        </p:spPr>
      </p:pic>
    </p:spTree>
    <p:extLst>
      <p:ext uri="{BB962C8B-B14F-4D97-AF65-F5344CB8AC3E}">
        <p14:creationId xmlns:p14="http://schemas.microsoft.com/office/powerpoint/2010/main" val="30363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Social Media</a:t>
            </a:r>
            <a:endParaRPr lang="en-US" sz="4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houseoftest2.logotypebolaget.se/wp-content/themes/house-of-test/img/twitter_bi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7" y="2204864"/>
            <a:ext cx="4352925"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734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These are the Students of </a:t>
            </a:r>
            <a:r>
              <a:rPr lang="en-US" sz="4800" dirty="0" err="1" smtClean="0">
                <a:latin typeface="Sylfaen" panose="010A0502050306030303" pitchFamily="18" charset="0"/>
              </a:rPr>
              <a:t>YHTest</a:t>
            </a:r>
            <a:r>
              <a:rPr lang="en-US" sz="4800" dirty="0" smtClean="0">
                <a:latin typeface="Sylfaen" panose="010A0502050306030303" pitchFamily="18" charset="0"/>
              </a:rPr>
              <a:t>!</a:t>
            </a:r>
            <a:endParaRPr lang="en-US" sz="4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Underrubrik 4"/>
          <p:cNvSpPr>
            <a:spLocks noGrp="1"/>
          </p:cNvSpPr>
          <p:nvPr>
            <p:ph type="subTitle" idx="1"/>
          </p:nvPr>
        </p:nvSpPr>
        <p:spPr/>
        <p:txBody>
          <a:bodyPr/>
          <a:lstStyle/>
          <a:p>
            <a:endParaRPr lang="en-US"/>
          </a:p>
        </p:txBody>
      </p:sp>
      <p:pic>
        <p:nvPicPr>
          <p:cNvPr id="3074" name="Picture 2" descr="F:\Bilder\2015\2015-03-01 - YHTest bilder\IMAG1051.jp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41000"/>
                    </a14:imgEffect>
                  </a14:imgLayer>
                </a14:imgProps>
              </a:ext>
              <a:ext uri="{28A0092B-C50C-407E-A947-70E740481C1C}">
                <a14:useLocalDpi xmlns:a14="http://schemas.microsoft.com/office/drawing/2010/main" val="0"/>
              </a:ext>
            </a:extLst>
          </a:blip>
          <a:srcRect/>
          <a:stretch>
            <a:fillRect/>
          </a:stretch>
        </p:blipFill>
        <p:spPr bwMode="auto">
          <a:xfrm>
            <a:off x="179512" y="2276872"/>
            <a:ext cx="4899449" cy="27705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Bilder\2015\2015-03-01 - YHTest bilder\IMAG1238.jp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33000"/>
                    </a14:imgEffect>
                  </a14:imgLayer>
                </a14:imgProps>
              </a:ext>
              <a:ext uri="{28A0092B-C50C-407E-A947-70E740481C1C}">
                <a14:useLocalDpi xmlns:a14="http://schemas.microsoft.com/office/drawing/2010/main" val="0"/>
              </a:ext>
            </a:extLst>
          </a:blip>
          <a:srcRect/>
          <a:stretch>
            <a:fillRect/>
          </a:stretch>
        </p:blipFill>
        <p:spPr bwMode="auto">
          <a:xfrm>
            <a:off x="1043608" y="2636912"/>
            <a:ext cx="5656667" cy="31987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Bilder\2015\2015-03-01 - YHTest bilder\IMAG1247.jp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44000"/>
                    </a14:imgEffect>
                  </a14:imgLayer>
                </a14:imgProps>
              </a:ext>
              <a:ext uri="{28A0092B-C50C-407E-A947-70E740481C1C}">
                <a14:useLocalDpi xmlns:a14="http://schemas.microsoft.com/office/drawing/2010/main" val="0"/>
              </a:ext>
            </a:extLst>
          </a:blip>
          <a:srcRect/>
          <a:stretch>
            <a:fillRect/>
          </a:stretch>
        </p:blipFill>
        <p:spPr bwMode="auto">
          <a:xfrm>
            <a:off x="2051720" y="3131408"/>
            <a:ext cx="6590184" cy="372659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Bilder\2015\2015-03-01 - YHTest bilder\IMAG1352.jp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30000"/>
                    </a14:imgEffect>
                  </a14:imgLayer>
                </a14:imgProps>
              </a:ext>
              <a:ext uri="{28A0092B-C50C-407E-A947-70E740481C1C}">
                <a14:useLocalDpi xmlns:a14="http://schemas.microsoft.com/office/drawing/2010/main" val="0"/>
              </a:ext>
            </a:extLst>
          </a:blip>
          <a:srcRect/>
          <a:stretch>
            <a:fillRect/>
          </a:stretch>
        </p:blipFill>
        <p:spPr bwMode="auto">
          <a:xfrm>
            <a:off x="3658222" y="2083413"/>
            <a:ext cx="5278565" cy="298490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Bilder\2015\2015-03-01 - YHTest bilder\IMAG1357.jpg"/>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32000"/>
                    </a14:imgEffect>
                  </a14:imgLayer>
                </a14:imgProps>
              </a:ext>
              <a:ext uri="{28A0092B-C50C-407E-A947-70E740481C1C}">
                <a14:useLocalDpi xmlns:a14="http://schemas.microsoft.com/office/drawing/2010/main" val="0"/>
              </a:ext>
            </a:extLst>
          </a:blip>
          <a:srcRect/>
          <a:stretch>
            <a:fillRect/>
          </a:stretch>
        </p:blipFill>
        <p:spPr bwMode="auto">
          <a:xfrm>
            <a:off x="4315041" y="4110546"/>
            <a:ext cx="4770467" cy="269758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Bilder\2014\2014-11-06 - Pradeep och Bach på besök\IMG_9586.JPG"/>
          <p:cNvPicPr>
            <a:picLocks noChangeAspect="1" noChangeArrowheads="1"/>
          </p:cNvPicPr>
          <p:nvPr/>
        </p:nvPicPr>
        <p:blipFill>
          <a:blip r:embed="rId14" cstate="print">
            <a:extLst>
              <a:ext uri="{BEBA8EAE-BF5A-486C-A8C5-ECC9F3942E4B}">
                <a14:imgProps xmlns:a14="http://schemas.microsoft.com/office/drawing/2010/main">
                  <a14:imgLayer r:embed="rId15">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79512" y="3553122"/>
            <a:ext cx="4743409" cy="316227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Bilder\2014\2014-11-06 - Pradeep och Bach på besök\IMG_9570.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5785" y="3761649"/>
            <a:ext cx="4569723" cy="3046482"/>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Bilder\2014\2014-11-06 - Pradeep och Bach på besök\IMG_9572.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486887" y="1916831"/>
            <a:ext cx="5878187" cy="39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61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nodeType="afterEffect">
                                  <p:stCondLst>
                                    <p:cond delay="3000"/>
                                  </p:stCondLst>
                                  <p:childTnLst>
                                    <p:set>
                                      <p:cBhvr>
                                        <p:cTn id="10" dur="1" fill="hold">
                                          <p:stCondLst>
                                            <p:cond delay="0"/>
                                          </p:stCondLst>
                                        </p:cTn>
                                        <p:tgtEl>
                                          <p:spTgt spid="3075"/>
                                        </p:tgtEl>
                                        <p:attrNameLst>
                                          <p:attrName>style.visibility</p:attrName>
                                        </p:attrNameLst>
                                      </p:cBhvr>
                                      <p:to>
                                        <p:strVal val="visible"/>
                                      </p:to>
                                    </p:set>
                                    <p:animEffect transition="in" filter="fade">
                                      <p:cBhvr>
                                        <p:cTn id="11" dur="500"/>
                                        <p:tgtEl>
                                          <p:spTgt spid="3075"/>
                                        </p:tgtEl>
                                      </p:cBhvr>
                                    </p:animEffect>
                                  </p:childTnLst>
                                </p:cTn>
                              </p:par>
                            </p:childTnLst>
                          </p:cTn>
                        </p:par>
                        <p:par>
                          <p:cTn id="12" fill="hold">
                            <p:stCondLst>
                              <p:cond delay="4000"/>
                            </p:stCondLst>
                            <p:childTnLst>
                              <p:par>
                                <p:cTn id="13" presetID="10" presetClass="entr" presetSubtype="0" fill="hold" nodeType="afterEffect">
                                  <p:stCondLst>
                                    <p:cond delay="300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500"/>
                                        <p:tgtEl>
                                          <p:spTgt spid="3076"/>
                                        </p:tgtEl>
                                      </p:cBhvr>
                                    </p:animEffect>
                                  </p:childTnLst>
                                </p:cTn>
                              </p:par>
                            </p:childTnLst>
                          </p:cTn>
                        </p:par>
                        <p:par>
                          <p:cTn id="16" fill="hold">
                            <p:stCondLst>
                              <p:cond delay="7500"/>
                            </p:stCondLst>
                            <p:childTnLst>
                              <p:par>
                                <p:cTn id="17" presetID="10" presetClass="entr" presetSubtype="0" fill="hold" nodeType="afterEffect">
                                  <p:stCondLst>
                                    <p:cond delay="3000"/>
                                  </p:stCondLst>
                                  <p:childTnLst>
                                    <p:set>
                                      <p:cBhvr>
                                        <p:cTn id="18" dur="1" fill="hold">
                                          <p:stCondLst>
                                            <p:cond delay="0"/>
                                          </p:stCondLst>
                                        </p:cTn>
                                        <p:tgtEl>
                                          <p:spTgt spid="3077"/>
                                        </p:tgtEl>
                                        <p:attrNameLst>
                                          <p:attrName>style.visibility</p:attrName>
                                        </p:attrNameLst>
                                      </p:cBhvr>
                                      <p:to>
                                        <p:strVal val="visible"/>
                                      </p:to>
                                    </p:set>
                                    <p:animEffect transition="in" filter="fade">
                                      <p:cBhvr>
                                        <p:cTn id="19" dur="500"/>
                                        <p:tgtEl>
                                          <p:spTgt spid="3077"/>
                                        </p:tgtEl>
                                      </p:cBhvr>
                                    </p:animEffect>
                                  </p:childTnLst>
                                </p:cTn>
                              </p:par>
                            </p:childTnLst>
                          </p:cTn>
                        </p:par>
                        <p:par>
                          <p:cTn id="20" fill="hold">
                            <p:stCondLst>
                              <p:cond delay="11000"/>
                            </p:stCondLst>
                            <p:childTnLst>
                              <p:par>
                                <p:cTn id="21" presetID="10" presetClass="entr" presetSubtype="0" fill="hold" nodeType="afterEffect">
                                  <p:stCondLst>
                                    <p:cond delay="3000"/>
                                  </p:stCondLst>
                                  <p:childTnLst>
                                    <p:set>
                                      <p:cBhvr>
                                        <p:cTn id="22" dur="1" fill="hold">
                                          <p:stCondLst>
                                            <p:cond delay="0"/>
                                          </p:stCondLst>
                                        </p:cTn>
                                        <p:tgtEl>
                                          <p:spTgt spid="3078"/>
                                        </p:tgtEl>
                                        <p:attrNameLst>
                                          <p:attrName>style.visibility</p:attrName>
                                        </p:attrNameLst>
                                      </p:cBhvr>
                                      <p:to>
                                        <p:strVal val="visible"/>
                                      </p:to>
                                    </p:set>
                                    <p:animEffect transition="in" filter="fade">
                                      <p:cBhvr>
                                        <p:cTn id="23" dur="500"/>
                                        <p:tgtEl>
                                          <p:spTgt spid="3078"/>
                                        </p:tgtEl>
                                      </p:cBhvr>
                                    </p:animEffect>
                                  </p:childTnLst>
                                </p:cTn>
                              </p:par>
                            </p:childTnLst>
                          </p:cTn>
                        </p:par>
                        <p:par>
                          <p:cTn id="24" fill="hold">
                            <p:stCondLst>
                              <p:cond delay="14500"/>
                            </p:stCondLst>
                            <p:childTnLst>
                              <p:par>
                                <p:cTn id="25" presetID="10" presetClass="entr" presetSubtype="0" fill="hold" nodeType="afterEffect">
                                  <p:stCondLst>
                                    <p:cond delay="3000"/>
                                  </p:stCondLst>
                                  <p:childTnLst>
                                    <p:set>
                                      <p:cBhvr>
                                        <p:cTn id="26" dur="1" fill="hold">
                                          <p:stCondLst>
                                            <p:cond delay="0"/>
                                          </p:stCondLst>
                                        </p:cTn>
                                        <p:tgtEl>
                                          <p:spTgt spid="3079"/>
                                        </p:tgtEl>
                                        <p:attrNameLst>
                                          <p:attrName>style.visibility</p:attrName>
                                        </p:attrNameLst>
                                      </p:cBhvr>
                                      <p:to>
                                        <p:strVal val="visible"/>
                                      </p:to>
                                    </p:set>
                                    <p:animEffect transition="in" filter="fade">
                                      <p:cBhvr>
                                        <p:cTn id="27" dur="500"/>
                                        <p:tgtEl>
                                          <p:spTgt spid="3079"/>
                                        </p:tgtEl>
                                      </p:cBhvr>
                                    </p:animEffect>
                                  </p:childTnLst>
                                </p:cTn>
                              </p:par>
                            </p:childTnLst>
                          </p:cTn>
                        </p:par>
                        <p:par>
                          <p:cTn id="28" fill="hold">
                            <p:stCondLst>
                              <p:cond delay="18000"/>
                            </p:stCondLst>
                            <p:childTnLst>
                              <p:par>
                                <p:cTn id="29" presetID="10" presetClass="entr" presetSubtype="0" fill="hold" nodeType="afterEffect">
                                  <p:stCondLst>
                                    <p:cond delay="3000"/>
                                  </p:stCondLst>
                                  <p:childTnLst>
                                    <p:set>
                                      <p:cBhvr>
                                        <p:cTn id="30" dur="1" fill="hold">
                                          <p:stCondLst>
                                            <p:cond delay="0"/>
                                          </p:stCondLst>
                                        </p:cTn>
                                        <p:tgtEl>
                                          <p:spTgt spid="3080"/>
                                        </p:tgtEl>
                                        <p:attrNameLst>
                                          <p:attrName>style.visibility</p:attrName>
                                        </p:attrNameLst>
                                      </p:cBhvr>
                                      <p:to>
                                        <p:strVal val="visible"/>
                                      </p:to>
                                    </p:set>
                                    <p:animEffect transition="in" filter="fade">
                                      <p:cBhvr>
                                        <p:cTn id="31" dur="500"/>
                                        <p:tgtEl>
                                          <p:spTgt spid="3080"/>
                                        </p:tgtEl>
                                      </p:cBhvr>
                                    </p:animEffect>
                                  </p:childTnLst>
                                </p:cTn>
                              </p:par>
                            </p:childTnLst>
                          </p:cTn>
                        </p:par>
                        <p:par>
                          <p:cTn id="32" fill="hold">
                            <p:stCondLst>
                              <p:cond delay="21500"/>
                            </p:stCondLst>
                            <p:childTnLst>
                              <p:par>
                                <p:cTn id="33" presetID="53" presetClass="entr" presetSubtype="16" fill="hold" nodeType="afterEffect">
                                  <p:stCondLst>
                                    <p:cond delay="3000"/>
                                  </p:stCondLst>
                                  <p:childTnLst>
                                    <p:set>
                                      <p:cBhvr>
                                        <p:cTn id="34" dur="1" fill="hold">
                                          <p:stCondLst>
                                            <p:cond delay="0"/>
                                          </p:stCondLst>
                                        </p:cTn>
                                        <p:tgtEl>
                                          <p:spTgt spid="3081"/>
                                        </p:tgtEl>
                                        <p:attrNameLst>
                                          <p:attrName>style.visibility</p:attrName>
                                        </p:attrNameLst>
                                      </p:cBhvr>
                                      <p:to>
                                        <p:strVal val="visible"/>
                                      </p:to>
                                    </p:set>
                                    <p:anim calcmode="lin" valueType="num">
                                      <p:cBhvr>
                                        <p:cTn id="35" dur="500" fill="hold"/>
                                        <p:tgtEl>
                                          <p:spTgt spid="3081"/>
                                        </p:tgtEl>
                                        <p:attrNameLst>
                                          <p:attrName>ppt_w</p:attrName>
                                        </p:attrNameLst>
                                      </p:cBhvr>
                                      <p:tavLst>
                                        <p:tav tm="0">
                                          <p:val>
                                            <p:fltVal val="0"/>
                                          </p:val>
                                        </p:tav>
                                        <p:tav tm="100000">
                                          <p:val>
                                            <p:strVal val="#ppt_w"/>
                                          </p:val>
                                        </p:tav>
                                      </p:tavLst>
                                    </p:anim>
                                    <p:anim calcmode="lin" valueType="num">
                                      <p:cBhvr>
                                        <p:cTn id="36" dur="500" fill="hold"/>
                                        <p:tgtEl>
                                          <p:spTgt spid="3081"/>
                                        </p:tgtEl>
                                        <p:attrNameLst>
                                          <p:attrName>ppt_h</p:attrName>
                                        </p:attrNameLst>
                                      </p:cBhvr>
                                      <p:tavLst>
                                        <p:tav tm="0">
                                          <p:val>
                                            <p:fltVal val="0"/>
                                          </p:val>
                                        </p:tav>
                                        <p:tav tm="100000">
                                          <p:val>
                                            <p:strVal val="#ppt_h"/>
                                          </p:val>
                                        </p:tav>
                                      </p:tavLst>
                                    </p:anim>
                                    <p:animEffect transition="in" filter="fade">
                                      <p:cBhvr>
                                        <p:cTn id="37" dur="500"/>
                                        <p:tgtEl>
                                          <p:spTgt spid="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u="sng" dirty="0" smtClean="0">
                <a:latin typeface="Sylfaen" panose="010A0502050306030303" pitchFamily="18" charset="0"/>
              </a:rPr>
              <a:t>Introduction to Test</a:t>
            </a:r>
            <a:endParaRPr lang="en-US" sz="4800" u="sng"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ruta 7"/>
          <p:cNvSpPr txBox="1"/>
          <p:nvPr/>
        </p:nvSpPr>
        <p:spPr>
          <a:xfrm>
            <a:off x="1619672" y="2204864"/>
            <a:ext cx="6120680" cy="1354217"/>
          </a:xfrm>
          <a:prstGeom prst="rect">
            <a:avLst/>
          </a:prstGeom>
          <a:noFill/>
        </p:spPr>
        <p:txBody>
          <a:bodyPr wrap="square" rtlCol="0">
            <a:spAutoFit/>
          </a:bodyPr>
          <a:lstStyle/>
          <a:p>
            <a:r>
              <a:rPr lang="en-US" sz="3200" dirty="0" smtClean="0">
                <a:latin typeface="Sylfaen" panose="010A0502050306030303" pitchFamily="18" charset="0"/>
              </a:rPr>
              <a:t>Questioning a product in order to evaluate it.</a:t>
            </a:r>
          </a:p>
          <a:p>
            <a:pPr algn="r"/>
            <a:r>
              <a:rPr lang="en-US" dirty="0" smtClean="0">
                <a:latin typeface="Sylfaen" panose="010A0502050306030303" pitchFamily="18" charset="0"/>
              </a:rPr>
              <a:t>James Bach</a:t>
            </a:r>
            <a:endParaRPr lang="sv-SE" dirty="0">
              <a:latin typeface="Sylfaen" panose="010A0502050306030303" pitchFamily="18" charset="0"/>
            </a:endParaRPr>
          </a:p>
        </p:txBody>
      </p:sp>
      <p:sp>
        <p:nvSpPr>
          <p:cNvPr id="9" name="textruta 8"/>
          <p:cNvSpPr txBox="1"/>
          <p:nvPr/>
        </p:nvSpPr>
        <p:spPr>
          <a:xfrm>
            <a:off x="1619672" y="3695408"/>
            <a:ext cx="6120680" cy="2339102"/>
          </a:xfrm>
          <a:prstGeom prst="rect">
            <a:avLst/>
          </a:prstGeom>
          <a:noFill/>
        </p:spPr>
        <p:txBody>
          <a:bodyPr wrap="square" rtlCol="0">
            <a:spAutoFit/>
          </a:bodyPr>
          <a:lstStyle/>
          <a:p>
            <a:r>
              <a:rPr lang="en-US" sz="3200" dirty="0">
                <a:latin typeface="Sylfaen" panose="010A0502050306030303" pitchFamily="18" charset="0"/>
              </a:rPr>
              <a:t>Testing is an Empirical technical investigation done to provide stakeholders, information about quality of a product or a service</a:t>
            </a:r>
            <a:r>
              <a:rPr lang="en-US" sz="3200" dirty="0" smtClean="0">
                <a:latin typeface="Sylfaen" panose="010A0502050306030303" pitchFamily="18" charset="0"/>
              </a:rPr>
              <a:t>.</a:t>
            </a:r>
          </a:p>
          <a:p>
            <a:pPr algn="r"/>
            <a:r>
              <a:rPr lang="en-US" dirty="0" err="1" smtClean="0">
                <a:latin typeface="Sylfaen" panose="010A0502050306030303" pitchFamily="18" charset="0"/>
              </a:rPr>
              <a:t>Cem</a:t>
            </a:r>
            <a:r>
              <a:rPr lang="en-US" dirty="0" smtClean="0">
                <a:latin typeface="Sylfaen" panose="010A0502050306030303" pitchFamily="18" charset="0"/>
              </a:rPr>
              <a:t> </a:t>
            </a:r>
            <a:r>
              <a:rPr lang="en-US" dirty="0" err="1" smtClean="0">
                <a:latin typeface="Sylfaen" panose="010A0502050306030303" pitchFamily="18" charset="0"/>
              </a:rPr>
              <a:t>Kaner</a:t>
            </a:r>
            <a:endParaRPr lang="sv-SE" dirty="0">
              <a:latin typeface="Sylfaen" panose="010A0502050306030303" pitchFamily="18" charset="0"/>
            </a:endParaRPr>
          </a:p>
        </p:txBody>
      </p:sp>
    </p:spTree>
    <p:extLst>
      <p:ext uri="{BB962C8B-B14F-4D97-AF65-F5344CB8AC3E}">
        <p14:creationId xmlns:p14="http://schemas.microsoft.com/office/powerpoint/2010/main" val="396692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A First Attempt at Testing</a:t>
            </a:r>
            <a:endParaRPr lang="en-US" sz="4800" dirty="0">
              <a:latin typeface="Sylfaen" panose="010A0502050306030303" pitchFamily="18" charset="0"/>
            </a:endParaRPr>
          </a:p>
        </p:txBody>
      </p:sp>
      <p:sp>
        <p:nvSpPr>
          <p:cNvPr id="3" name="Underrubrik 2"/>
          <p:cNvSpPr>
            <a:spLocks noGrp="1"/>
          </p:cNvSpPr>
          <p:nvPr>
            <p:ph type="subTitle" idx="1"/>
          </p:nvPr>
        </p:nvSpPr>
        <p:spPr>
          <a:xfrm>
            <a:off x="251520" y="2276872"/>
            <a:ext cx="8352928" cy="3600400"/>
          </a:xfrm>
        </p:spPr>
        <p:txBody>
          <a:bodyPr>
            <a:normAutofit lnSpcReduction="10000"/>
          </a:bodyPr>
          <a:lstStyle/>
          <a:p>
            <a:pPr algn="l"/>
            <a:r>
              <a:rPr lang="en-US" sz="2800" b="1" dirty="0" smtClean="0">
                <a:latin typeface="Sylfaen" panose="010A0502050306030303" pitchFamily="18" charset="0"/>
              </a:rPr>
              <a:t>Sample Charters:</a:t>
            </a:r>
          </a:p>
          <a:p>
            <a:pPr marL="342900" indent="-342900" algn="l">
              <a:buFont typeface="Arial" charset="0"/>
              <a:buChar char="•"/>
            </a:pPr>
            <a:r>
              <a:rPr lang="en-US" sz="2400" dirty="0" smtClean="0">
                <a:latin typeface="Sylfaen" panose="010A0502050306030303" pitchFamily="18" charset="0"/>
              </a:rPr>
              <a:t>To </a:t>
            </a:r>
            <a:r>
              <a:rPr lang="en-US" sz="2400" dirty="0">
                <a:latin typeface="Sylfaen" panose="010A0502050306030303" pitchFamily="18" charset="0"/>
              </a:rPr>
              <a:t>compare how a beginner at excel works with the program compared to someone who is used to the </a:t>
            </a:r>
            <a:r>
              <a:rPr lang="en-US" sz="2400" dirty="0" smtClean="0">
                <a:latin typeface="Sylfaen" panose="010A0502050306030303" pitchFamily="18" charset="0"/>
              </a:rPr>
              <a:t>program.</a:t>
            </a:r>
          </a:p>
          <a:p>
            <a:pPr marL="342900" indent="-342900" algn="l">
              <a:buFont typeface="Arial" charset="0"/>
              <a:buChar char="•"/>
            </a:pPr>
            <a:r>
              <a:rPr lang="en-US" sz="2400" dirty="0" smtClean="0">
                <a:latin typeface="Sylfaen" panose="010A0502050306030303" pitchFamily="18" charset="0"/>
              </a:rPr>
              <a:t>Write </a:t>
            </a:r>
            <a:r>
              <a:rPr lang="en-US" sz="2400" dirty="0">
                <a:latin typeface="Sylfaen" panose="010A0502050306030303" pitchFamily="18" charset="0"/>
              </a:rPr>
              <a:t>a paragraph of text in three different languages and run through Google Translate and investigate if the original meaning of the text was translated or got </a:t>
            </a:r>
            <a:r>
              <a:rPr lang="en-US" sz="2400" dirty="0" smtClean="0">
                <a:latin typeface="Sylfaen" panose="010A0502050306030303" pitchFamily="18" charset="0"/>
              </a:rPr>
              <a:t>lost.</a:t>
            </a:r>
          </a:p>
          <a:p>
            <a:pPr marL="342900" indent="-342900" algn="l">
              <a:buFont typeface="Arial" charset="0"/>
              <a:buChar char="•"/>
            </a:pPr>
            <a:r>
              <a:rPr lang="en-US" sz="2400" dirty="0">
                <a:latin typeface="Sylfaen" panose="010A0502050306030303" pitchFamily="18" charset="0"/>
              </a:rPr>
              <a:t>Test the Swedish shortcuts in Mozilla Firefox</a:t>
            </a:r>
          </a:p>
          <a:p>
            <a:pPr marL="342900" indent="-342900" algn="l">
              <a:buFont typeface="Arial" charset="0"/>
              <a:buChar char="•"/>
            </a:pPr>
            <a:r>
              <a:rPr lang="en-US" sz="2400" dirty="0" smtClean="0">
                <a:latin typeface="Sylfaen" panose="010A0502050306030303" pitchFamily="18" charset="0"/>
              </a:rPr>
              <a:t>Learning </a:t>
            </a:r>
            <a:r>
              <a:rPr lang="en-US" sz="2400" dirty="0">
                <a:latin typeface="Sylfaen" panose="010A0502050306030303" pitchFamily="18" charset="0"/>
              </a:rPr>
              <a:t>session about Mozilla Firefox and checking if there are any obvious issues that can bother beginner users.</a:t>
            </a: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84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The General Test Approach</a:t>
            </a:r>
            <a:endParaRPr lang="en-US" sz="4800" dirty="0">
              <a:latin typeface="Sylfaen" panose="010A0502050306030303" pitchFamily="18" charset="0"/>
            </a:endParaRPr>
          </a:p>
        </p:txBody>
      </p:sp>
      <p:sp>
        <p:nvSpPr>
          <p:cNvPr id="3" name="Underrubrik 2"/>
          <p:cNvSpPr>
            <a:spLocks noGrp="1"/>
          </p:cNvSpPr>
          <p:nvPr>
            <p:ph type="subTitle" idx="1"/>
          </p:nvPr>
        </p:nvSpPr>
        <p:spPr>
          <a:xfrm>
            <a:off x="395536" y="2348880"/>
            <a:ext cx="8352928" cy="3384376"/>
          </a:xfrm>
        </p:spPr>
        <p:txBody>
          <a:bodyPr>
            <a:normAutofit lnSpcReduction="10000"/>
          </a:bodyPr>
          <a:lstStyle/>
          <a:p>
            <a:pPr marL="742950" indent="-742950" algn="l">
              <a:buAutoNum type="arabicParenR"/>
            </a:pPr>
            <a:r>
              <a:rPr lang="en-US" sz="2800" dirty="0" smtClean="0">
                <a:latin typeface="Sylfaen" panose="010A0502050306030303" pitchFamily="18" charset="0"/>
              </a:rPr>
              <a:t>Learn about the product. Do different tours!</a:t>
            </a:r>
          </a:p>
          <a:p>
            <a:pPr marL="742950" indent="-742950" algn="l">
              <a:buAutoNum type="arabicParenR"/>
            </a:pPr>
            <a:r>
              <a:rPr lang="en-US" sz="2800" dirty="0" smtClean="0">
                <a:latin typeface="Sylfaen" panose="010A0502050306030303" pitchFamily="18" charset="0"/>
              </a:rPr>
              <a:t>Analyze the product from a Quality Attribute and Risk perspective.</a:t>
            </a:r>
          </a:p>
          <a:p>
            <a:pPr marL="742950" indent="-742950" algn="l">
              <a:buAutoNum type="arabicParenR"/>
            </a:pPr>
            <a:r>
              <a:rPr lang="en-US" sz="2800" dirty="0" smtClean="0">
                <a:latin typeface="Sylfaen" panose="010A0502050306030303" pitchFamily="18" charset="0"/>
              </a:rPr>
              <a:t>Decide what is most important to test and create charters. </a:t>
            </a:r>
          </a:p>
          <a:p>
            <a:pPr marL="742950" indent="-742950" algn="l">
              <a:buAutoNum type="arabicParenR"/>
            </a:pPr>
            <a:r>
              <a:rPr lang="en-US" sz="2800" dirty="0" smtClean="0">
                <a:latin typeface="Sylfaen" panose="010A0502050306030303" pitchFamily="18" charset="0"/>
              </a:rPr>
              <a:t>Execute the Testing and document it.</a:t>
            </a:r>
          </a:p>
          <a:p>
            <a:pPr marL="742950" indent="-742950" algn="l">
              <a:buAutoNum type="arabicParenR"/>
            </a:pPr>
            <a:r>
              <a:rPr lang="en-US" sz="2800" dirty="0" smtClean="0">
                <a:latin typeface="Sylfaen" panose="010A0502050306030303" pitchFamily="18" charset="0"/>
              </a:rPr>
              <a:t>Report and debrief.</a:t>
            </a:r>
          </a:p>
          <a:p>
            <a:pPr marL="742950" indent="-742950" algn="l">
              <a:buAutoNum type="arabicParenR"/>
            </a:pPr>
            <a:endParaRPr lang="en-US" sz="2800" dirty="0" smtClean="0">
              <a:latin typeface="Sylfaen" panose="010A0502050306030303" pitchFamily="18" charset="0"/>
            </a:endParaRPr>
          </a:p>
          <a:p>
            <a:pPr marL="742950" indent="-742950" algn="l">
              <a:buAutoNum type="arabicParenR"/>
            </a:pPr>
            <a:endParaRPr lang="en-US" sz="2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55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Visualizing</a:t>
            </a:r>
            <a:endParaRPr lang="en-US" sz="4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Bildobjekt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375" y="1967860"/>
            <a:ext cx="6620257" cy="4656248"/>
          </a:xfrm>
          <a:prstGeom prst="rect">
            <a:avLst/>
          </a:prstGeom>
        </p:spPr>
      </p:pic>
      <p:pic>
        <p:nvPicPr>
          <p:cNvPr id="6" name="Bildobjekt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0486" y="1556792"/>
            <a:ext cx="3878036" cy="6858000"/>
          </a:xfrm>
          <a:prstGeom prst="rect">
            <a:avLst/>
          </a:prstGeom>
        </p:spPr>
      </p:pic>
      <p:pic>
        <p:nvPicPr>
          <p:cNvPr id="5" name="Bildobjekt 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8000" contrast="44000"/>
                    </a14:imgEffect>
                  </a14:imgLayer>
                </a14:imgProps>
              </a:ext>
              <a:ext uri="{28A0092B-C50C-407E-A947-70E740481C1C}">
                <a14:useLocalDpi xmlns:a14="http://schemas.microsoft.com/office/drawing/2010/main" val="0"/>
              </a:ext>
            </a:extLst>
          </a:blip>
          <a:stretch>
            <a:fillRect/>
          </a:stretch>
        </p:blipFill>
        <p:spPr>
          <a:xfrm>
            <a:off x="1696158" y="1967860"/>
            <a:ext cx="5966689" cy="4890140"/>
          </a:xfrm>
          <a:prstGeom prst="rect">
            <a:avLst/>
          </a:prstGeom>
        </p:spPr>
      </p:pic>
    </p:spTree>
    <p:extLst>
      <p:ext uri="{BB962C8B-B14F-4D97-AF65-F5344CB8AC3E}">
        <p14:creationId xmlns:p14="http://schemas.microsoft.com/office/powerpoint/2010/main" val="76113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u="sng" dirty="0" smtClean="0">
                <a:latin typeface="Sylfaen" panose="010A0502050306030303" pitchFamily="18" charset="0"/>
              </a:rPr>
              <a:t>Thinking like a Tester</a:t>
            </a:r>
            <a:endParaRPr lang="en-US" sz="4800" u="sng"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illinoisfamily.org/wp-content/uploads/2014/11/1-thinking-m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50" y="2708920"/>
            <a:ext cx="49149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706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The usage of a Brick</a:t>
            </a:r>
            <a:endParaRPr lang="en-US" sz="4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
        <p:nvSpPr>
          <p:cNvPr id="3" name="Rektangel 2"/>
          <p:cNvSpPr/>
          <p:nvPr/>
        </p:nvSpPr>
        <p:spPr>
          <a:xfrm>
            <a:off x="251520" y="2564904"/>
            <a:ext cx="4032448" cy="3139321"/>
          </a:xfrm>
          <a:prstGeom prst="rect">
            <a:avLst/>
          </a:prstGeom>
        </p:spPr>
        <p:txBody>
          <a:bodyPr wrap="square">
            <a:spAutoFit/>
          </a:bodyPr>
          <a:lstStyle/>
          <a:p>
            <a:r>
              <a:rPr lang="en-US" b="1" dirty="0"/>
              <a:t>Building:</a:t>
            </a:r>
          </a:p>
          <a:p>
            <a:pPr marL="285750" lvl="0" indent="-285750">
              <a:buFont typeface="Arial" panose="020B0604020202020204" pitchFamily="34" charset="0"/>
              <a:buChar char="•"/>
            </a:pPr>
            <a:r>
              <a:rPr lang="en-US" dirty="0"/>
              <a:t>Build a house</a:t>
            </a:r>
          </a:p>
          <a:p>
            <a:pPr marL="285750" lvl="0" indent="-285750">
              <a:buFont typeface="Arial" panose="020B0604020202020204" pitchFamily="34" charset="0"/>
              <a:buChar char="•"/>
            </a:pPr>
            <a:r>
              <a:rPr lang="en-US" dirty="0"/>
              <a:t>Crash a window</a:t>
            </a:r>
          </a:p>
          <a:p>
            <a:pPr marL="285750" lvl="0" indent="-285750">
              <a:buFont typeface="Arial" panose="020B0604020202020204" pitchFamily="34" charset="0"/>
              <a:buChar char="•"/>
            </a:pPr>
            <a:r>
              <a:rPr lang="en-US" dirty="0"/>
              <a:t>Shield yourself from the outside world</a:t>
            </a:r>
          </a:p>
          <a:p>
            <a:pPr marL="285750" lvl="0" indent="-285750">
              <a:buFont typeface="Arial" panose="020B0604020202020204" pitchFamily="34" charset="0"/>
              <a:buChar char="•"/>
            </a:pPr>
            <a:r>
              <a:rPr lang="en-US" dirty="0"/>
              <a:t>Build a factory that supports the communist regime that oppresses the </a:t>
            </a:r>
            <a:r>
              <a:rPr lang="en-US" dirty="0" smtClean="0"/>
              <a:t>people</a:t>
            </a:r>
          </a:p>
          <a:p>
            <a:pPr marL="285750" lvl="0" indent="-285750">
              <a:buFont typeface="Arial" panose="020B0604020202020204" pitchFamily="34" charset="0"/>
              <a:buChar char="•"/>
            </a:pPr>
            <a:endParaRPr lang="en-US" dirty="0"/>
          </a:p>
          <a:p>
            <a:r>
              <a:rPr lang="en-US" b="1" dirty="0"/>
              <a:t>Tools:</a:t>
            </a:r>
          </a:p>
          <a:p>
            <a:pPr marL="285750" lvl="0" indent="-285750">
              <a:buFont typeface="Arial" panose="020B0604020202020204" pitchFamily="34" charset="0"/>
              <a:buChar char="•"/>
            </a:pPr>
            <a:r>
              <a:rPr lang="en-US" dirty="0"/>
              <a:t>Use as a hammer</a:t>
            </a:r>
          </a:p>
          <a:p>
            <a:pPr marL="285750" lvl="0" indent="-285750">
              <a:buFont typeface="Arial" panose="020B0604020202020204" pitchFamily="34" charset="0"/>
              <a:buChar char="•"/>
            </a:pPr>
            <a:r>
              <a:rPr lang="en-US" dirty="0"/>
              <a:t>Use for </a:t>
            </a:r>
            <a:r>
              <a:rPr lang="en-US" dirty="0" smtClean="0"/>
              <a:t>digging</a:t>
            </a:r>
            <a:endParaRPr lang="en-US" dirty="0"/>
          </a:p>
        </p:txBody>
      </p:sp>
      <p:sp>
        <p:nvSpPr>
          <p:cNvPr id="5" name="Rektangel 4"/>
          <p:cNvSpPr/>
          <p:nvPr/>
        </p:nvSpPr>
        <p:spPr>
          <a:xfrm>
            <a:off x="4283968" y="2564904"/>
            <a:ext cx="4572000" cy="3139321"/>
          </a:xfrm>
          <a:prstGeom prst="rect">
            <a:avLst/>
          </a:prstGeom>
        </p:spPr>
        <p:txBody>
          <a:bodyPr>
            <a:spAutoFit/>
          </a:bodyPr>
          <a:lstStyle/>
          <a:p>
            <a:r>
              <a:rPr lang="en-US" b="1" dirty="0"/>
              <a:t>Mathematics:</a:t>
            </a:r>
          </a:p>
          <a:p>
            <a:pPr marL="285750" lvl="0" indent="-285750">
              <a:buFont typeface="Arial" panose="020B0604020202020204" pitchFamily="34" charset="0"/>
              <a:buChar char="•"/>
            </a:pPr>
            <a:r>
              <a:rPr lang="en-US" dirty="0"/>
              <a:t>Count the holes in the brick</a:t>
            </a:r>
          </a:p>
          <a:p>
            <a:pPr marL="285750" lvl="0" indent="-285750">
              <a:buFont typeface="Arial" panose="020B0604020202020204" pitchFamily="34" charset="0"/>
              <a:buChar char="•"/>
            </a:pPr>
            <a:r>
              <a:rPr lang="en-US" dirty="0"/>
              <a:t>Count the brick</a:t>
            </a:r>
          </a:p>
          <a:p>
            <a:pPr marL="285750" lvl="0" indent="-285750">
              <a:buFont typeface="Arial" panose="020B0604020202020204" pitchFamily="34" charset="0"/>
              <a:buChar char="•"/>
            </a:pPr>
            <a:r>
              <a:rPr lang="en-US" dirty="0"/>
              <a:t>Measure the brick/use it as measurement</a:t>
            </a:r>
          </a:p>
          <a:p>
            <a:pPr marL="285750" lvl="0" indent="-285750">
              <a:buFont typeface="Arial" panose="020B0604020202020204" pitchFamily="34" charset="0"/>
              <a:buChar char="•"/>
            </a:pPr>
            <a:r>
              <a:rPr lang="en-US" dirty="0"/>
              <a:t>Use as weight</a:t>
            </a:r>
          </a:p>
          <a:p>
            <a:pPr marL="285750" lvl="0" indent="-285750">
              <a:buFont typeface="Arial" panose="020B0604020202020204" pitchFamily="34" charset="0"/>
              <a:buChar char="•"/>
            </a:pPr>
            <a:r>
              <a:rPr lang="en-US" dirty="0"/>
              <a:t>Role-play and pretend the brick is Einstein</a:t>
            </a:r>
          </a:p>
          <a:p>
            <a:r>
              <a:rPr lang="en-US" b="1" dirty="0"/>
              <a:t>Religious:</a:t>
            </a:r>
          </a:p>
          <a:p>
            <a:pPr marL="285750" lvl="0" indent="-285750">
              <a:buFont typeface="Arial" panose="020B0604020202020204" pitchFamily="34" charset="0"/>
              <a:buChar char="•"/>
            </a:pPr>
            <a:r>
              <a:rPr lang="en-US" dirty="0"/>
              <a:t>Worship the brick as a god</a:t>
            </a:r>
          </a:p>
          <a:p>
            <a:pPr marL="285750" lvl="0" indent="-285750">
              <a:buFont typeface="Arial" panose="020B0604020202020204" pitchFamily="34" charset="0"/>
              <a:buChar char="•"/>
            </a:pPr>
            <a:r>
              <a:rPr lang="en-US" dirty="0"/>
              <a:t>Write the words of god in the brick</a:t>
            </a:r>
          </a:p>
          <a:p>
            <a:pPr marL="285750" lvl="0" indent="-285750">
              <a:buFont typeface="Arial" panose="020B0604020202020204" pitchFamily="34" charset="0"/>
              <a:buChar char="•"/>
            </a:pPr>
            <a:r>
              <a:rPr lang="en-US" dirty="0"/>
              <a:t>Create a cult around the brick (</a:t>
            </a:r>
            <a:r>
              <a:rPr lang="en-US" dirty="0" err="1"/>
              <a:t>Brickthulu</a:t>
            </a:r>
            <a:r>
              <a:rPr lang="en-US" dirty="0"/>
              <a:t>, a </a:t>
            </a:r>
            <a:r>
              <a:rPr lang="en-US" dirty="0" err="1"/>
              <a:t>Cthulu</a:t>
            </a:r>
            <a:r>
              <a:rPr lang="en-US" dirty="0"/>
              <a:t> -</a:t>
            </a:r>
            <a:r>
              <a:rPr lang="en-US" dirty="0" err="1"/>
              <a:t>ripoff</a:t>
            </a:r>
            <a:r>
              <a:rPr lang="en-US" dirty="0"/>
              <a:t>)</a:t>
            </a:r>
          </a:p>
        </p:txBody>
      </p:sp>
    </p:spTree>
    <p:extLst>
      <p:ext uri="{BB962C8B-B14F-4D97-AF65-F5344CB8AC3E}">
        <p14:creationId xmlns:p14="http://schemas.microsoft.com/office/powerpoint/2010/main" val="85941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The Customer ROUTINE heuristic (1/2)</a:t>
            </a:r>
            <a:endParaRPr lang="en-US" sz="4800" dirty="0">
              <a:latin typeface="Sylfaen" panose="010A0502050306030303" pitchFamily="18" charset="0"/>
            </a:endParaRPr>
          </a:p>
        </p:txBody>
      </p:sp>
      <p:sp>
        <p:nvSpPr>
          <p:cNvPr id="3" name="Underrubrik 2"/>
          <p:cNvSpPr>
            <a:spLocks noGrp="1"/>
          </p:cNvSpPr>
          <p:nvPr>
            <p:ph type="subTitle" idx="1"/>
          </p:nvPr>
        </p:nvSpPr>
        <p:spPr>
          <a:xfrm>
            <a:off x="287524" y="2276872"/>
            <a:ext cx="8568952" cy="3456384"/>
          </a:xfrm>
        </p:spPr>
        <p:txBody>
          <a:bodyPr>
            <a:noAutofit/>
          </a:bodyPr>
          <a:lstStyle/>
          <a:p>
            <a:pPr algn="l"/>
            <a:r>
              <a:rPr lang="en-US" sz="2000" dirty="0" smtClean="0">
                <a:latin typeface="Sylfaen" panose="010A0502050306030303" pitchFamily="18" charset="0"/>
              </a:rPr>
              <a:t>The </a:t>
            </a:r>
            <a:r>
              <a:rPr lang="en-US" sz="2000" dirty="0">
                <a:latin typeface="Sylfaen" panose="010A0502050306030303" pitchFamily="18" charset="0"/>
              </a:rPr>
              <a:t>Routine to make sure you keep track on how the software fits the </a:t>
            </a:r>
            <a:r>
              <a:rPr lang="en-US" sz="2000" dirty="0" smtClean="0">
                <a:latin typeface="Sylfaen" panose="010A0502050306030303" pitchFamily="18" charset="0"/>
              </a:rPr>
              <a:t>customer</a:t>
            </a:r>
            <a:r>
              <a:rPr lang="en-US" sz="2000" dirty="0">
                <a:latin typeface="Sylfaen" panose="010A0502050306030303" pitchFamily="18" charset="0"/>
              </a:rPr>
              <a:t> </a:t>
            </a:r>
            <a:r>
              <a:rPr lang="en-US" sz="2000" dirty="0" smtClean="0">
                <a:latin typeface="Sylfaen" panose="010A0502050306030303" pitchFamily="18" charset="0"/>
              </a:rPr>
              <a:t>– By </a:t>
            </a:r>
            <a:r>
              <a:rPr lang="en-US" sz="2000" dirty="0" err="1" smtClean="0">
                <a:latin typeface="Sylfaen" panose="010A0502050306030303" pitchFamily="18" charset="0"/>
              </a:rPr>
              <a:t>Björn</a:t>
            </a:r>
            <a:r>
              <a:rPr lang="en-US" sz="2000" dirty="0" smtClean="0">
                <a:latin typeface="Sylfaen" panose="010A0502050306030303" pitchFamily="18" charset="0"/>
              </a:rPr>
              <a:t> </a:t>
            </a:r>
            <a:r>
              <a:rPr lang="en-US" sz="2000" dirty="0" err="1" smtClean="0">
                <a:latin typeface="Sylfaen" panose="010A0502050306030303" pitchFamily="18" charset="0"/>
              </a:rPr>
              <a:t>Paulsson</a:t>
            </a:r>
            <a:endParaRPr lang="en-US" sz="2000" dirty="0" smtClean="0">
              <a:latin typeface="Sylfaen" panose="010A0502050306030303" pitchFamily="18" charset="0"/>
            </a:endParaRPr>
          </a:p>
          <a:p>
            <a:pPr algn="l"/>
            <a:endParaRPr lang="en-US" sz="2000" dirty="0">
              <a:latin typeface="Sylfaen" panose="010A0502050306030303" pitchFamily="18" charset="0"/>
            </a:endParaRPr>
          </a:p>
          <a:p>
            <a:pPr algn="l"/>
            <a:r>
              <a:rPr lang="en-US" sz="2000" b="1" dirty="0">
                <a:latin typeface="Sylfaen" panose="010A0502050306030303" pitchFamily="18" charset="0"/>
              </a:rPr>
              <a:t>Requirements</a:t>
            </a:r>
            <a:r>
              <a:rPr lang="en-US" sz="2000" dirty="0">
                <a:latin typeface="Sylfaen" panose="010A0502050306030303" pitchFamily="18" charset="0"/>
              </a:rPr>
              <a:t> - What practical requirements do we have on our software to work on customer hardware or software? Are there any other requirements in the customer’s context that needs to be considered?</a:t>
            </a:r>
          </a:p>
          <a:p>
            <a:pPr algn="l"/>
            <a:r>
              <a:rPr lang="en-US" sz="2000" b="1" dirty="0">
                <a:latin typeface="Sylfaen" panose="010A0502050306030303" pitchFamily="18" charset="0"/>
              </a:rPr>
              <a:t>Outlook</a:t>
            </a:r>
            <a:r>
              <a:rPr lang="en-US" sz="2000" dirty="0">
                <a:latin typeface="Sylfaen" panose="010A0502050306030303" pitchFamily="18" charset="0"/>
              </a:rPr>
              <a:t> - How does the future looks for our customer? Can we expect that the customer will require certain updates or changes? Or new features?</a:t>
            </a:r>
          </a:p>
          <a:p>
            <a:pPr algn="l"/>
            <a:r>
              <a:rPr lang="en-US" sz="2000" b="1" dirty="0">
                <a:latin typeface="Sylfaen" panose="010A0502050306030303" pitchFamily="18" charset="0"/>
              </a:rPr>
              <a:t>Usability</a:t>
            </a:r>
            <a:r>
              <a:rPr lang="en-US" sz="2000" dirty="0">
                <a:latin typeface="Sylfaen" panose="010A0502050306030303" pitchFamily="18" charset="0"/>
              </a:rPr>
              <a:t> - Is the product easy to use for the customer? Does it need to be simplified for the client</a:t>
            </a:r>
            <a:r>
              <a:rPr lang="en-US" sz="2000" dirty="0" smtClean="0">
                <a:latin typeface="Sylfaen" panose="010A0502050306030303" pitchFamily="18" charset="0"/>
              </a:rPr>
              <a:t>?</a:t>
            </a:r>
            <a:endParaRPr lang="en-US" sz="20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44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The Customer ROUTINE heuristic (2/2)</a:t>
            </a:r>
            <a:endParaRPr lang="en-US" sz="4800" dirty="0">
              <a:latin typeface="Sylfaen" panose="010A0502050306030303" pitchFamily="18" charset="0"/>
            </a:endParaRPr>
          </a:p>
        </p:txBody>
      </p:sp>
      <p:sp>
        <p:nvSpPr>
          <p:cNvPr id="3" name="Underrubrik 2"/>
          <p:cNvSpPr>
            <a:spLocks noGrp="1"/>
          </p:cNvSpPr>
          <p:nvPr>
            <p:ph type="subTitle" idx="1"/>
          </p:nvPr>
        </p:nvSpPr>
        <p:spPr>
          <a:xfrm>
            <a:off x="287524" y="2348880"/>
            <a:ext cx="8568952" cy="3414659"/>
          </a:xfrm>
        </p:spPr>
        <p:txBody>
          <a:bodyPr>
            <a:noAutofit/>
          </a:bodyPr>
          <a:lstStyle/>
          <a:p>
            <a:pPr algn="l"/>
            <a:r>
              <a:rPr lang="en-US" sz="2000" b="1" dirty="0">
                <a:latin typeface="Sylfaen" panose="010A0502050306030303" pitchFamily="18" charset="0"/>
              </a:rPr>
              <a:t>Troubleshooting</a:t>
            </a:r>
            <a:r>
              <a:rPr lang="en-US" sz="2000" dirty="0">
                <a:latin typeface="Sylfaen" panose="010A0502050306030303" pitchFamily="18" charset="0"/>
              </a:rPr>
              <a:t> - If problems occur for the customer, how do we handle them? Do we have a bug reporting system in place? Do we have the customer support that can help? </a:t>
            </a:r>
          </a:p>
          <a:p>
            <a:pPr algn="l"/>
            <a:r>
              <a:rPr lang="en-US" sz="2000" b="1" dirty="0">
                <a:latin typeface="Sylfaen" panose="010A0502050306030303" pitchFamily="18" charset="0"/>
              </a:rPr>
              <a:t>Improvements</a:t>
            </a:r>
            <a:r>
              <a:rPr lang="en-US" sz="2000" dirty="0">
                <a:latin typeface="Sylfaen" panose="010A0502050306030303" pitchFamily="18" charset="0"/>
              </a:rPr>
              <a:t> - Can the product be improved to fit the customer’s needs better? If the customers requires changes to the product, how easy is it to implement them?</a:t>
            </a:r>
          </a:p>
          <a:p>
            <a:pPr algn="l"/>
            <a:r>
              <a:rPr lang="en-US" sz="2000" b="1" dirty="0">
                <a:latin typeface="Sylfaen" panose="010A0502050306030303" pitchFamily="18" charset="0"/>
              </a:rPr>
              <a:t>Needs</a:t>
            </a:r>
            <a:r>
              <a:rPr lang="en-US" sz="2000" dirty="0">
                <a:latin typeface="Sylfaen" panose="010A0502050306030303" pitchFamily="18" charset="0"/>
              </a:rPr>
              <a:t> - What are the actual customer needs?</a:t>
            </a:r>
          </a:p>
          <a:p>
            <a:pPr algn="l"/>
            <a:r>
              <a:rPr lang="en-US" sz="2000" b="1" dirty="0">
                <a:latin typeface="Sylfaen" panose="010A0502050306030303" pitchFamily="18" charset="0"/>
              </a:rPr>
              <a:t>Expectations</a:t>
            </a:r>
            <a:r>
              <a:rPr lang="en-US" sz="2000" dirty="0">
                <a:latin typeface="Sylfaen" panose="010A0502050306030303" pitchFamily="18" charset="0"/>
              </a:rPr>
              <a:t> - What is the customer expecting and does that match the actual needs? What they expect and what they need to solve their problem might not always be the same thing.</a:t>
            </a:r>
          </a:p>
        </p:txBody>
      </p:sp>
      <p:pic>
        <p:nvPicPr>
          <p:cNvPr id="7" name="Picture 10" descr="http://houseoftest2.logotypebolaget.se/wp-content/themes/house-of-test/img/cyan_sta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4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683568" y="1556792"/>
            <a:ext cx="7772400" cy="1470025"/>
          </a:xfrm>
        </p:spPr>
        <p:txBody>
          <a:bodyPr>
            <a:noAutofit/>
          </a:bodyPr>
          <a:lstStyle/>
          <a:p>
            <a:r>
              <a:rPr lang="en-US" sz="4800" dirty="0" smtClean="0">
                <a:latin typeface="Sylfaen" panose="010A0502050306030303" pitchFamily="18" charset="0"/>
              </a:rPr>
              <a:t>Worlds First Professional CDT Education</a:t>
            </a:r>
            <a:endParaRPr lang="en-US" sz="4800" dirty="0">
              <a:latin typeface="Sylfaen" panose="010A0502050306030303" pitchFamily="18" charset="0"/>
            </a:endParaRPr>
          </a:p>
        </p:txBody>
      </p:sp>
      <p:sp>
        <p:nvSpPr>
          <p:cNvPr id="3" name="Underrubrik 2"/>
          <p:cNvSpPr>
            <a:spLocks noGrp="1"/>
          </p:cNvSpPr>
          <p:nvPr>
            <p:ph type="subTitle" idx="1"/>
          </p:nvPr>
        </p:nvSpPr>
        <p:spPr>
          <a:xfrm>
            <a:off x="1331640" y="3717032"/>
            <a:ext cx="6400800" cy="1752600"/>
          </a:xfrm>
        </p:spPr>
        <p:txBody>
          <a:bodyPr/>
          <a:lstStyle/>
          <a:p>
            <a:r>
              <a:rPr lang="en-US" dirty="0" smtClean="0">
                <a:latin typeface="Sylfaen" panose="010A0502050306030303" pitchFamily="18" charset="0"/>
              </a:rPr>
              <a:t>By Martin Nilsson</a:t>
            </a:r>
            <a:endParaRPr lang="en-US" dirty="0">
              <a:latin typeface="Sylfaen" panose="010A0502050306030303" pitchFamily="18" charset="0"/>
            </a:endParaRPr>
          </a:p>
        </p:txBody>
      </p:sp>
      <p:pic>
        <p:nvPicPr>
          <p:cNvPr id="39" name="Bildobjekt 38"/>
          <p:cNvPicPr>
            <a:picLocks noChangeAspect="1"/>
          </p:cNvPicPr>
          <p:nvPr/>
        </p:nvPicPr>
        <p:blipFill rotWithShape="1">
          <a:blip r:embed="rId3">
            <a:extLst>
              <a:ext uri="{28A0092B-C50C-407E-A947-70E740481C1C}">
                <a14:useLocalDpi xmlns:a14="http://schemas.microsoft.com/office/drawing/2010/main" val="0"/>
              </a:ext>
            </a:extLst>
          </a:blip>
          <a:srcRect t="-4" r="-46" b="33679"/>
          <a:stretch/>
        </p:blipFill>
        <p:spPr>
          <a:xfrm>
            <a:off x="2339752" y="4725144"/>
            <a:ext cx="4500288" cy="1825117"/>
          </a:xfrm>
          <a:prstGeom prst="rect">
            <a:avLst/>
          </a:prstGeom>
        </p:spPr>
      </p:pic>
    </p:spTree>
    <p:extLst>
      <p:ext uri="{BB962C8B-B14F-4D97-AF65-F5344CB8AC3E}">
        <p14:creationId xmlns:p14="http://schemas.microsoft.com/office/powerpoint/2010/main" val="85119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Constructing Paper Planes</a:t>
            </a:r>
            <a:endParaRPr lang="en-US" sz="4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 name="Bildobjekt 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32000"/>
                    </a14:imgEffect>
                  </a14:imgLayer>
                </a14:imgProps>
              </a:ext>
              <a:ext uri="{28A0092B-C50C-407E-A947-70E740481C1C}">
                <a14:useLocalDpi xmlns:a14="http://schemas.microsoft.com/office/drawing/2010/main" val="0"/>
              </a:ext>
            </a:extLst>
          </a:blip>
          <a:stretch>
            <a:fillRect/>
          </a:stretch>
        </p:blipFill>
        <p:spPr>
          <a:xfrm>
            <a:off x="2168860" y="2276872"/>
            <a:ext cx="4806280" cy="2717837"/>
          </a:xfrm>
          <a:prstGeom prst="rect">
            <a:avLst/>
          </a:prstGeom>
        </p:spPr>
      </p:pic>
      <p:sp>
        <p:nvSpPr>
          <p:cNvPr id="8" name="Underrubrik 2"/>
          <p:cNvSpPr>
            <a:spLocks noGrp="1"/>
          </p:cNvSpPr>
          <p:nvPr>
            <p:ph type="subTitle" idx="1"/>
          </p:nvPr>
        </p:nvSpPr>
        <p:spPr>
          <a:xfrm>
            <a:off x="1115616" y="5085184"/>
            <a:ext cx="6696744" cy="1656184"/>
          </a:xfrm>
        </p:spPr>
        <p:txBody>
          <a:bodyPr>
            <a:normAutofit/>
          </a:bodyPr>
          <a:lstStyle/>
          <a:p>
            <a:r>
              <a:rPr lang="en-US" sz="4000" dirty="0" smtClean="0">
                <a:latin typeface="Sylfaen" panose="010A0502050306030303" pitchFamily="18" charset="0"/>
              </a:rPr>
              <a:t>Everyone Failed the Exercise</a:t>
            </a:r>
            <a:endParaRPr lang="en-US" sz="4000" dirty="0">
              <a:latin typeface="Sylfaen" panose="010A0502050306030303" pitchFamily="18" charset="0"/>
            </a:endParaRPr>
          </a:p>
        </p:txBody>
      </p:sp>
    </p:spTree>
    <p:extLst>
      <p:ext uri="{BB962C8B-B14F-4D97-AF65-F5344CB8AC3E}">
        <p14:creationId xmlns:p14="http://schemas.microsoft.com/office/powerpoint/2010/main" val="11068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u="sng" dirty="0" smtClean="0">
                <a:latin typeface="Sylfaen" panose="010A0502050306030303" pitchFamily="18" charset="0"/>
              </a:rPr>
              <a:t>Project Contexts</a:t>
            </a:r>
            <a:endParaRPr lang="en-US" sz="4800" u="sng"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 name="Bildobjekt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788920"/>
            <a:ext cx="4614814" cy="2584296"/>
          </a:xfrm>
          <a:prstGeom prst="rect">
            <a:avLst/>
          </a:prstGeom>
        </p:spPr>
      </p:pic>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166" y="2615169"/>
            <a:ext cx="3312368" cy="2931798"/>
          </a:xfrm>
          <a:prstGeom prst="rect">
            <a:avLst/>
          </a:prstGeom>
        </p:spPr>
      </p:pic>
    </p:spTree>
    <p:extLst>
      <p:ext uri="{BB962C8B-B14F-4D97-AF65-F5344CB8AC3E}">
        <p14:creationId xmlns:p14="http://schemas.microsoft.com/office/powerpoint/2010/main" val="323462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9882" y="4024923"/>
            <a:ext cx="1924236" cy="1924236"/>
          </a:xfrm>
          <a:prstGeom prst="rect">
            <a:avLst/>
          </a:prstGeom>
        </p:spPr>
      </p:pic>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u="sng" dirty="0" smtClean="0">
                <a:latin typeface="Sylfaen" panose="010A0502050306030303" pitchFamily="18" charset="0"/>
              </a:rPr>
              <a:t>Test Methodologies</a:t>
            </a:r>
            <a:endParaRPr lang="en-US" sz="4800" u="sng" dirty="0">
              <a:latin typeface="Sylfaen" panose="010A0502050306030303" pitchFamily="18" charset="0"/>
            </a:endParaRPr>
          </a:p>
        </p:txBody>
      </p:sp>
      <p:sp>
        <p:nvSpPr>
          <p:cNvPr id="3" name="Underrubrik 2"/>
          <p:cNvSpPr>
            <a:spLocks noGrp="1"/>
          </p:cNvSpPr>
          <p:nvPr>
            <p:ph type="subTitle" idx="1"/>
          </p:nvPr>
        </p:nvSpPr>
        <p:spPr>
          <a:xfrm>
            <a:off x="1371600" y="2852936"/>
            <a:ext cx="6400800" cy="1752600"/>
          </a:xfrm>
        </p:spPr>
        <p:txBody>
          <a:bodyPr>
            <a:normAutofit/>
          </a:bodyPr>
          <a:lstStyle/>
          <a:p>
            <a:r>
              <a:rPr lang="en-US" sz="4000" dirty="0" smtClean="0">
                <a:latin typeface="Sylfaen" panose="010A0502050306030303" pitchFamily="18" charset="0"/>
              </a:rPr>
              <a:t> The Four schools of Test</a:t>
            </a:r>
            <a:endParaRPr lang="en-US" sz="40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62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Different Test Reports (1/2)</a:t>
            </a:r>
            <a:endParaRPr lang="en-US" sz="4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
        <p:nvSpPr>
          <p:cNvPr id="8" name="Rektangel 7"/>
          <p:cNvSpPr/>
          <p:nvPr/>
        </p:nvSpPr>
        <p:spPr>
          <a:xfrm>
            <a:off x="323528" y="2348880"/>
            <a:ext cx="8280920" cy="3046988"/>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"One (Test procedure 4.7) of the 600 planned test procedures was </a:t>
            </a:r>
            <a:r>
              <a:rPr lang="en-US" sz="2400" dirty="0" smtClean="0">
                <a:latin typeface="Courier New" panose="02070309020205020404" pitchFamily="49" charset="0"/>
                <a:cs typeface="Courier New" panose="02070309020205020404" pitchFamily="49" charset="0"/>
              </a:rPr>
              <a:t>not </a:t>
            </a:r>
            <a:r>
              <a:rPr lang="en-US" sz="2400" dirty="0">
                <a:latin typeface="Courier New" panose="02070309020205020404" pitchFamily="49" charset="0"/>
                <a:cs typeface="Courier New" panose="02070309020205020404" pitchFamily="49" charset="0"/>
              </a:rPr>
              <a:t>executed at all because of lack of time. All the 599 test </a:t>
            </a:r>
            <a:r>
              <a:rPr lang="en-US" sz="2400" dirty="0" smtClean="0">
                <a:latin typeface="Courier New" panose="02070309020205020404" pitchFamily="49" charset="0"/>
                <a:cs typeface="Courier New" panose="02070309020205020404" pitchFamily="49" charset="0"/>
              </a:rPr>
              <a:t>procedures </a:t>
            </a:r>
            <a:r>
              <a:rPr lang="en-US" sz="2400" dirty="0">
                <a:latin typeface="Courier New" panose="02070309020205020404" pitchFamily="49" charset="0"/>
                <a:cs typeface="Courier New" panose="02070309020205020404" pitchFamily="49" charset="0"/>
              </a:rPr>
              <a:t>that were run had passed at the end of the 3 weeks. </a:t>
            </a:r>
            <a:r>
              <a:rPr lang="en-US" sz="2400" dirty="0" smtClean="0">
                <a:latin typeface="Courier New" panose="02070309020205020404" pitchFamily="49" charset="0"/>
                <a:cs typeface="Courier New" panose="02070309020205020404" pitchFamily="49" charset="0"/>
              </a:rPr>
              <a:t>During </a:t>
            </a:r>
            <a:r>
              <a:rPr lang="en-US" sz="2400" dirty="0">
                <a:latin typeface="Courier New" panose="02070309020205020404" pitchFamily="49" charset="0"/>
                <a:cs typeface="Courier New" panose="02070309020205020404" pitchFamily="49" charset="0"/>
              </a:rPr>
              <a:t>the test 83 incidents were found and 83 were solved. The </a:t>
            </a:r>
            <a:r>
              <a:rPr lang="en-US" sz="2400" dirty="0" smtClean="0">
                <a:latin typeface="Courier New" panose="02070309020205020404" pitchFamily="49" charset="0"/>
                <a:cs typeface="Courier New" panose="02070309020205020404" pitchFamily="49" charset="0"/>
              </a:rPr>
              <a:t>reported </a:t>
            </a:r>
            <a:r>
              <a:rPr lang="en-US" sz="2400" dirty="0">
                <a:latin typeface="Courier New" panose="02070309020205020404" pitchFamily="49" charset="0"/>
                <a:cs typeface="Courier New" panose="02070309020205020404" pitchFamily="49" charset="0"/>
              </a:rPr>
              <a:t>incidents were number 107 to number 189."</a:t>
            </a:r>
          </a:p>
        </p:txBody>
      </p:sp>
    </p:spTree>
    <p:extLst>
      <p:ext uri="{BB962C8B-B14F-4D97-AF65-F5344CB8AC3E}">
        <p14:creationId xmlns:p14="http://schemas.microsoft.com/office/powerpoint/2010/main" val="1813182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Different Test Reports (2/2)</a:t>
            </a:r>
            <a:endParaRPr lang="en-US" sz="4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ell 5"/>
          <p:cNvGraphicFramePr>
            <a:graphicFrameLocks noGrp="1"/>
          </p:cNvGraphicFramePr>
          <p:nvPr>
            <p:extLst>
              <p:ext uri="{D42A27DB-BD31-4B8C-83A1-F6EECF244321}">
                <p14:modId xmlns:p14="http://schemas.microsoft.com/office/powerpoint/2010/main" val="154091839"/>
              </p:ext>
            </p:extLst>
          </p:nvPr>
        </p:nvGraphicFramePr>
        <p:xfrm>
          <a:off x="604660" y="2316059"/>
          <a:ext cx="8143804" cy="3685530"/>
        </p:xfrm>
        <a:graphic>
          <a:graphicData uri="http://schemas.openxmlformats.org/drawingml/2006/table">
            <a:tbl>
              <a:tblPr firstRow="1" bandRow="1">
                <a:tableStyleId>{5C22544A-7EE6-4342-B048-85BDC9FD1C3A}</a:tableStyleId>
              </a:tblPr>
              <a:tblGrid>
                <a:gridCol w="2714600"/>
                <a:gridCol w="1526845"/>
                <a:gridCol w="3902359"/>
              </a:tblGrid>
              <a:tr h="345068">
                <a:tc>
                  <a:txBody>
                    <a:bodyPr/>
                    <a:lstStyle/>
                    <a:p>
                      <a:r>
                        <a:rPr lang="en-US" sz="1600" noProof="0" dirty="0" smtClean="0"/>
                        <a:t>Quality Attribute</a:t>
                      </a:r>
                      <a:endParaRPr lang="en-US" sz="1600" noProof="0" dirty="0"/>
                    </a:p>
                  </a:txBody>
                  <a:tcPr marL="83891" marR="83891" marT="41946" marB="41946"/>
                </a:tc>
                <a:tc>
                  <a:txBody>
                    <a:bodyPr/>
                    <a:lstStyle/>
                    <a:p>
                      <a:r>
                        <a:rPr lang="en-US" sz="1600" noProof="0" dirty="0" smtClean="0"/>
                        <a:t>Status</a:t>
                      </a:r>
                      <a:endParaRPr lang="en-US" sz="1600" noProof="0" dirty="0"/>
                    </a:p>
                  </a:txBody>
                  <a:tcPr marL="83891" marR="83891" marT="41946" marB="41946"/>
                </a:tc>
                <a:tc>
                  <a:txBody>
                    <a:bodyPr/>
                    <a:lstStyle/>
                    <a:p>
                      <a:r>
                        <a:rPr lang="en-US" sz="1600" noProof="0" dirty="0" smtClean="0"/>
                        <a:t>Comments</a:t>
                      </a:r>
                      <a:endParaRPr lang="en-US" sz="1600" noProof="0" dirty="0"/>
                    </a:p>
                  </a:txBody>
                  <a:tcPr marL="83891" marR="83891" marT="41946" marB="41946"/>
                </a:tc>
              </a:tr>
              <a:tr h="597586">
                <a:tc>
                  <a:txBody>
                    <a:bodyPr/>
                    <a:lstStyle/>
                    <a:p>
                      <a:r>
                        <a:rPr lang="en-US" sz="1600" noProof="0" dirty="0" smtClean="0"/>
                        <a:t>Capability</a:t>
                      </a:r>
                      <a:endParaRPr lang="en-US" sz="1600" noProof="0" dirty="0"/>
                    </a:p>
                  </a:txBody>
                  <a:tcPr marL="83891" marR="83891" marT="41946" marB="41946"/>
                </a:tc>
                <a:tc>
                  <a:txBody>
                    <a:bodyPr/>
                    <a:lstStyle/>
                    <a:p>
                      <a:r>
                        <a:rPr lang="en-US" sz="1600" noProof="0" dirty="0" smtClean="0">
                          <a:solidFill>
                            <a:schemeClr val="accent5">
                              <a:lumMod val="75000"/>
                            </a:schemeClr>
                          </a:solidFill>
                        </a:rPr>
                        <a:t>OK</a:t>
                      </a:r>
                      <a:endParaRPr lang="en-US" sz="1600" noProof="0" dirty="0">
                        <a:solidFill>
                          <a:schemeClr val="accent5">
                            <a:lumMod val="75000"/>
                          </a:schemeClr>
                        </a:solidFill>
                      </a:endParaRPr>
                    </a:p>
                  </a:txBody>
                  <a:tcPr marL="83891" marR="83891" marT="41946" marB="41946"/>
                </a:tc>
                <a:tc>
                  <a:txBody>
                    <a:bodyPr/>
                    <a:lstStyle/>
                    <a:p>
                      <a:r>
                        <a:rPr lang="en-US" sz="1600" noProof="0" dirty="0" smtClean="0"/>
                        <a:t>No functionality</a:t>
                      </a:r>
                      <a:r>
                        <a:rPr lang="en-US" sz="1600" baseline="0" noProof="0" dirty="0" smtClean="0"/>
                        <a:t> blocked</a:t>
                      </a:r>
                      <a:endParaRPr lang="en-US" sz="1600" noProof="0" dirty="0"/>
                    </a:p>
                  </a:txBody>
                  <a:tcPr marL="83891" marR="83891" marT="41946" marB="41946"/>
                </a:tc>
              </a:tr>
              <a:tr h="853836">
                <a:tc>
                  <a:txBody>
                    <a:bodyPr/>
                    <a:lstStyle/>
                    <a:p>
                      <a:r>
                        <a:rPr lang="en-US" sz="1600" noProof="0" dirty="0" smtClean="0"/>
                        <a:t>Reliability</a:t>
                      </a:r>
                      <a:endParaRPr lang="en-US" sz="1600" noProof="0" dirty="0"/>
                    </a:p>
                  </a:txBody>
                  <a:tcPr marL="83891" marR="83891" marT="41946" marB="41946"/>
                </a:tc>
                <a:tc>
                  <a:txBody>
                    <a:bodyPr/>
                    <a:lstStyle/>
                    <a:p>
                      <a:r>
                        <a:rPr lang="en-US" sz="1600" noProof="0" dirty="0" smtClean="0">
                          <a:solidFill>
                            <a:srgbClr val="CC9900"/>
                          </a:solidFill>
                        </a:rPr>
                        <a:t>WARNING</a:t>
                      </a:r>
                      <a:endParaRPr lang="en-US" sz="1600" noProof="0" dirty="0"/>
                    </a:p>
                  </a:txBody>
                  <a:tcPr marL="83891" marR="83891" marT="41946" marB="41946"/>
                </a:tc>
                <a:tc>
                  <a:txBody>
                    <a:bodyPr/>
                    <a:lstStyle/>
                    <a:p>
                      <a:r>
                        <a:rPr lang="en-US" sz="1600" noProof="0" dirty="0" smtClean="0"/>
                        <a:t>Can only handle the  required number of</a:t>
                      </a:r>
                      <a:r>
                        <a:rPr lang="en-US" sz="1600" baseline="0" noProof="0" dirty="0" smtClean="0"/>
                        <a:t> users during specific circumstances</a:t>
                      </a:r>
                      <a:endParaRPr lang="en-US" sz="1600" noProof="0" dirty="0"/>
                    </a:p>
                  </a:txBody>
                  <a:tcPr marL="83891" marR="83891" marT="41946" marB="41946"/>
                </a:tc>
              </a:tr>
              <a:tr h="853836">
                <a:tc>
                  <a:txBody>
                    <a:bodyPr/>
                    <a:lstStyle/>
                    <a:p>
                      <a:r>
                        <a:rPr lang="en-US" sz="1600" noProof="0" dirty="0" smtClean="0"/>
                        <a:t>Usability</a:t>
                      </a:r>
                      <a:endParaRPr lang="en-US" sz="1600" noProof="0" dirty="0"/>
                    </a:p>
                  </a:txBody>
                  <a:tcPr marL="83891" marR="83891" marT="41946" marB="41946"/>
                </a:tc>
                <a:tc>
                  <a:txBody>
                    <a:bodyPr/>
                    <a:lstStyle/>
                    <a:p>
                      <a:r>
                        <a:rPr lang="en-US" sz="1600" noProof="0" dirty="0" smtClean="0">
                          <a:solidFill>
                            <a:srgbClr val="CC9900"/>
                          </a:solidFill>
                        </a:rPr>
                        <a:t>WARNING</a:t>
                      </a:r>
                      <a:endParaRPr lang="en-US" sz="1600" noProof="0" dirty="0">
                        <a:solidFill>
                          <a:srgbClr val="CC9900"/>
                        </a:solidFill>
                      </a:endParaRPr>
                    </a:p>
                  </a:txBody>
                  <a:tcPr marL="83891" marR="83891" marT="41946" marB="41946"/>
                </a:tc>
                <a:tc>
                  <a:txBody>
                    <a:bodyPr/>
                    <a:lstStyle/>
                    <a:p>
                      <a:r>
                        <a:rPr lang="en-US" sz="1600" noProof="0" dirty="0" smtClean="0"/>
                        <a:t>A lot of minor</a:t>
                      </a:r>
                      <a:r>
                        <a:rPr lang="en-US" sz="1600" baseline="0" noProof="0" dirty="0" smtClean="0"/>
                        <a:t> issues affects the user experience</a:t>
                      </a:r>
                      <a:endParaRPr lang="en-US" sz="1600" noProof="0" dirty="0"/>
                    </a:p>
                  </a:txBody>
                  <a:tcPr marL="83891" marR="83891" marT="41946" marB="41946"/>
                </a:tc>
              </a:tr>
              <a:tr h="345068">
                <a:tc>
                  <a:txBody>
                    <a:bodyPr/>
                    <a:lstStyle/>
                    <a:p>
                      <a:r>
                        <a:rPr lang="en-US" sz="1600" noProof="0" dirty="0" smtClean="0"/>
                        <a:t>Security</a:t>
                      </a:r>
                    </a:p>
                  </a:txBody>
                  <a:tcPr marL="83891" marR="83891" marT="41946" marB="41946"/>
                </a:tc>
                <a:tc>
                  <a:txBody>
                    <a:bodyPr/>
                    <a:lstStyle/>
                    <a:p>
                      <a:r>
                        <a:rPr lang="en-US" sz="1600" noProof="0" dirty="0" smtClean="0">
                          <a:solidFill>
                            <a:schemeClr val="accent5">
                              <a:lumMod val="75000"/>
                            </a:schemeClr>
                          </a:solidFill>
                        </a:rPr>
                        <a:t>OK</a:t>
                      </a:r>
                      <a:endParaRPr lang="en-US" sz="1600" noProof="0" dirty="0">
                        <a:solidFill>
                          <a:schemeClr val="accent5">
                            <a:lumMod val="75000"/>
                          </a:schemeClr>
                        </a:solidFill>
                      </a:endParaRPr>
                    </a:p>
                  </a:txBody>
                  <a:tcPr marL="83891" marR="83891" marT="41946" marB="41946"/>
                </a:tc>
                <a:tc>
                  <a:txBody>
                    <a:bodyPr/>
                    <a:lstStyle/>
                    <a:p>
                      <a:r>
                        <a:rPr lang="en-US" sz="1600" noProof="0" dirty="0" smtClean="0"/>
                        <a:t>Passed External audit</a:t>
                      </a:r>
                      <a:endParaRPr lang="en-US" sz="1600" noProof="0" dirty="0"/>
                    </a:p>
                  </a:txBody>
                  <a:tcPr marL="83891" marR="83891" marT="41946" marB="41946"/>
                </a:tc>
              </a:tr>
              <a:tr h="345068">
                <a:tc>
                  <a:txBody>
                    <a:bodyPr/>
                    <a:lstStyle/>
                    <a:p>
                      <a:r>
                        <a:rPr lang="en-US" sz="1600" noProof="0" dirty="0" smtClean="0"/>
                        <a:t>Compatibility</a:t>
                      </a:r>
                      <a:endParaRPr lang="en-US" sz="1600" noProof="0" dirty="0"/>
                    </a:p>
                  </a:txBody>
                  <a:tcPr marL="83891" marR="83891" marT="41946" marB="41946"/>
                </a:tc>
                <a:tc>
                  <a:txBody>
                    <a:bodyPr/>
                    <a:lstStyle/>
                    <a:p>
                      <a:r>
                        <a:rPr lang="en-US" sz="1600" noProof="0" dirty="0" smtClean="0">
                          <a:solidFill>
                            <a:srgbClr val="C00000"/>
                          </a:solidFill>
                        </a:rPr>
                        <a:t>NOK</a:t>
                      </a:r>
                      <a:endParaRPr lang="en-US" sz="1600" noProof="0" dirty="0">
                        <a:solidFill>
                          <a:srgbClr val="C00000"/>
                        </a:solidFill>
                      </a:endParaRPr>
                    </a:p>
                  </a:txBody>
                  <a:tcPr marL="83891" marR="83891" marT="41946" marB="41946"/>
                </a:tc>
                <a:tc>
                  <a:txBody>
                    <a:bodyPr/>
                    <a:lstStyle/>
                    <a:p>
                      <a:r>
                        <a:rPr lang="en-US" sz="1600" noProof="0" dirty="0" smtClean="0"/>
                        <a:t>Not</a:t>
                      </a:r>
                      <a:r>
                        <a:rPr lang="en-US" sz="1600" baseline="0" noProof="0" dirty="0" smtClean="0"/>
                        <a:t> compatible with </a:t>
                      </a:r>
                      <a:r>
                        <a:rPr lang="en-US" sz="1600" baseline="0" noProof="0" dirty="0" smtClean="0"/>
                        <a:t>upcoming </a:t>
                      </a:r>
                      <a:r>
                        <a:rPr lang="en-US" sz="1600" baseline="0" noProof="0" dirty="0" smtClean="0"/>
                        <a:t>IOS version</a:t>
                      </a:r>
                      <a:endParaRPr lang="en-US" sz="1600" noProof="0" dirty="0"/>
                    </a:p>
                  </a:txBody>
                  <a:tcPr marL="83891" marR="83891" marT="41946" marB="41946"/>
                </a:tc>
              </a:tr>
              <a:tr h="345068">
                <a:tc>
                  <a:txBody>
                    <a:bodyPr/>
                    <a:lstStyle/>
                    <a:p>
                      <a:r>
                        <a:rPr lang="en-US" sz="1600" noProof="0" dirty="0" smtClean="0"/>
                        <a:t>…</a:t>
                      </a:r>
                      <a:endParaRPr lang="en-US" sz="1600" noProof="0" dirty="0"/>
                    </a:p>
                  </a:txBody>
                  <a:tcPr marL="83891" marR="83891" marT="41946" marB="41946"/>
                </a:tc>
                <a:tc>
                  <a:txBody>
                    <a:bodyPr/>
                    <a:lstStyle/>
                    <a:p>
                      <a:r>
                        <a:rPr lang="en-US" sz="1600" noProof="0" dirty="0" smtClean="0"/>
                        <a:t>…</a:t>
                      </a:r>
                      <a:endParaRPr lang="en-US" sz="1600" noProof="0" dirty="0"/>
                    </a:p>
                  </a:txBody>
                  <a:tcPr marL="83891" marR="83891" marT="41946" marB="41946"/>
                </a:tc>
                <a:tc>
                  <a:txBody>
                    <a:bodyPr/>
                    <a:lstStyle/>
                    <a:p>
                      <a:r>
                        <a:rPr lang="en-US" sz="1600" noProof="0" dirty="0" smtClean="0"/>
                        <a:t>…</a:t>
                      </a:r>
                      <a:endParaRPr lang="en-US" sz="1600" noProof="0" dirty="0"/>
                    </a:p>
                  </a:txBody>
                  <a:tcPr marL="83891" marR="83891" marT="41946" marB="41946"/>
                </a:tc>
              </a:tr>
            </a:tbl>
          </a:graphicData>
        </a:graphic>
      </p:graphicFrame>
    </p:spTree>
    <p:extLst>
      <p:ext uri="{BB962C8B-B14F-4D97-AF65-F5344CB8AC3E}">
        <p14:creationId xmlns:p14="http://schemas.microsoft.com/office/powerpoint/2010/main" val="3848185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u="sng" dirty="0" smtClean="0">
                <a:latin typeface="Sylfaen" panose="010A0502050306030303" pitchFamily="18" charset="0"/>
              </a:rPr>
              <a:t>Programming for Testers</a:t>
            </a:r>
            <a:endParaRPr lang="en-US" sz="4800" u="sng"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536" y="2348880"/>
            <a:ext cx="5520928" cy="3387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72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Future and Ongoing Courses</a:t>
            </a:r>
            <a:endParaRPr lang="en-US" sz="4800" dirty="0">
              <a:latin typeface="Sylfaen" panose="010A0502050306030303" pitchFamily="18" charset="0"/>
            </a:endParaRPr>
          </a:p>
        </p:txBody>
      </p:sp>
      <p:sp>
        <p:nvSpPr>
          <p:cNvPr id="3" name="Underrubrik 2"/>
          <p:cNvSpPr>
            <a:spLocks noGrp="1"/>
          </p:cNvSpPr>
          <p:nvPr>
            <p:ph type="subTitle" idx="1"/>
          </p:nvPr>
        </p:nvSpPr>
        <p:spPr>
          <a:xfrm>
            <a:off x="1979712" y="2708920"/>
            <a:ext cx="5688632" cy="2472680"/>
          </a:xfrm>
        </p:spPr>
        <p:txBody>
          <a:bodyPr>
            <a:normAutofit fontScale="77500" lnSpcReduction="20000"/>
          </a:bodyPr>
          <a:lstStyle/>
          <a:p>
            <a:pPr marL="571500" indent="-571500" algn="l">
              <a:buFont typeface="Arial" charset="0"/>
              <a:buChar char="•"/>
            </a:pPr>
            <a:r>
              <a:rPr lang="en-US" sz="4000" dirty="0" smtClean="0">
                <a:latin typeface="Sylfaen" panose="010A0502050306030303" pitchFamily="18" charset="0"/>
              </a:rPr>
              <a:t>Test Strategy</a:t>
            </a:r>
          </a:p>
          <a:p>
            <a:pPr marL="571500" indent="-571500" algn="l">
              <a:buFont typeface="Arial" charset="0"/>
              <a:buChar char="•"/>
            </a:pPr>
            <a:r>
              <a:rPr lang="en-US" sz="4000" dirty="0" smtClean="0">
                <a:latin typeface="Sylfaen" panose="010A0502050306030303" pitchFamily="18" charset="0"/>
              </a:rPr>
              <a:t>Test Design and Techniques</a:t>
            </a:r>
          </a:p>
          <a:p>
            <a:pPr marL="571500" indent="-571500" algn="l">
              <a:buFont typeface="Arial" charset="0"/>
              <a:buChar char="•"/>
            </a:pPr>
            <a:r>
              <a:rPr lang="en-US" sz="4000" dirty="0" smtClean="0">
                <a:latin typeface="Sylfaen" panose="010A0502050306030303" pitchFamily="18" charset="0"/>
              </a:rPr>
              <a:t>Bug reporting</a:t>
            </a:r>
          </a:p>
          <a:p>
            <a:pPr marL="571500" indent="-571500" algn="l">
              <a:buFont typeface="Arial" charset="0"/>
              <a:buChar char="•"/>
            </a:pPr>
            <a:r>
              <a:rPr lang="en-US" sz="4000" dirty="0" smtClean="0">
                <a:latin typeface="Sylfaen" panose="010A0502050306030303" pitchFamily="18" charset="0"/>
              </a:rPr>
              <a:t>Test Tools</a:t>
            </a:r>
          </a:p>
          <a:p>
            <a:pPr marL="571500" indent="-571500" algn="l">
              <a:buFont typeface="Arial" charset="0"/>
              <a:buChar char="•"/>
            </a:pPr>
            <a:r>
              <a:rPr lang="en-US" sz="4000" dirty="0" smtClean="0">
                <a:latin typeface="Sylfaen" panose="010A0502050306030303" pitchFamily="18" charset="0"/>
              </a:rPr>
              <a:t>Internships</a:t>
            </a:r>
            <a:endParaRPr lang="en-US" sz="40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The Results</a:t>
            </a:r>
            <a:endParaRPr lang="en-US" sz="4800" dirty="0">
              <a:latin typeface="Sylfaen" panose="010A0502050306030303" pitchFamily="18" charset="0"/>
            </a:endParaRPr>
          </a:p>
        </p:txBody>
      </p:sp>
      <p:sp>
        <p:nvSpPr>
          <p:cNvPr id="3" name="Underrubrik 2"/>
          <p:cNvSpPr>
            <a:spLocks noGrp="1"/>
          </p:cNvSpPr>
          <p:nvPr>
            <p:ph type="subTitle" idx="1"/>
          </p:nvPr>
        </p:nvSpPr>
        <p:spPr>
          <a:xfrm>
            <a:off x="467544" y="2492896"/>
            <a:ext cx="8424936" cy="3168352"/>
          </a:xfrm>
        </p:spPr>
        <p:txBody>
          <a:bodyPr>
            <a:normAutofit fontScale="70000" lnSpcReduction="20000"/>
          </a:bodyPr>
          <a:lstStyle/>
          <a:p>
            <a:pPr marL="571500" indent="-571500" algn="l">
              <a:buFont typeface="Arial" charset="0"/>
              <a:buChar char="•"/>
            </a:pPr>
            <a:r>
              <a:rPr lang="en-US" sz="4000" dirty="0" smtClean="0">
                <a:latin typeface="Sylfaen" panose="010A0502050306030303" pitchFamily="18" charset="0"/>
              </a:rPr>
              <a:t>Learning the Test profession </a:t>
            </a:r>
            <a:r>
              <a:rPr lang="en-US" sz="4000" dirty="0" smtClean="0">
                <a:latin typeface="Sylfaen" panose="010A0502050306030303" pitchFamily="18" charset="0"/>
              </a:rPr>
              <a:t>can be</a:t>
            </a:r>
            <a:r>
              <a:rPr lang="en-US" sz="4000" dirty="0" smtClean="0">
                <a:latin typeface="Sylfaen" panose="010A0502050306030303" pitchFamily="18" charset="0"/>
              </a:rPr>
              <a:t> </a:t>
            </a:r>
            <a:r>
              <a:rPr lang="en-US" sz="4000" dirty="0" smtClean="0">
                <a:latin typeface="Sylfaen" panose="010A0502050306030303" pitchFamily="18" charset="0"/>
              </a:rPr>
              <a:t>fun!</a:t>
            </a:r>
          </a:p>
          <a:p>
            <a:pPr marL="571500" indent="-571500" algn="l">
              <a:buFont typeface="Arial" charset="0"/>
              <a:buChar char="•"/>
            </a:pPr>
            <a:r>
              <a:rPr lang="en-US" sz="4000" dirty="0" smtClean="0">
                <a:latin typeface="Sylfaen" panose="010A0502050306030303" pitchFamily="18" charset="0"/>
              </a:rPr>
              <a:t>Students can provide (some) value from day one</a:t>
            </a:r>
            <a:r>
              <a:rPr lang="en-US" sz="4000" dirty="0" smtClean="0">
                <a:latin typeface="Sylfaen" panose="010A0502050306030303" pitchFamily="18" charset="0"/>
              </a:rPr>
              <a:t>.</a:t>
            </a:r>
          </a:p>
          <a:p>
            <a:pPr marL="571500" indent="-571500" algn="l">
              <a:buFont typeface="Arial" charset="0"/>
              <a:buChar char="•"/>
            </a:pPr>
            <a:r>
              <a:rPr lang="en-US" sz="4000" dirty="0">
                <a:latin typeface="Sylfaen" panose="010A0502050306030303" pitchFamily="18" charset="0"/>
              </a:rPr>
              <a:t>The class could as a whole provide good </a:t>
            </a:r>
            <a:r>
              <a:rPr lang="en-US" sz="4000" dirty="0" smtClean="0">
                <a:latin typeface="Sylfaen" panose="010A0502050306030303" pitchFamily="18" charset="0"/>
              </a:rPr>
              <a:t>results</a:t>
            </a:r>
            <a:endParaRPr lang="en-US" sz="4000" dirty="0" smtClean="0">
              <a:latin typeface="Sylfaen" panose="010A0502050306030303" pitchFamily="18" charset="0"/>
            </a:endParaRPr>
          </a:p>
          <a:p>
            <a:pPr marL="571500" indent="-571500" algn="l">
              <a:buFont typeface="Arial" charset="0"/>
              <a:buChar char="•"/>
            </a:pPr>
            <a:r>
              <a:rPr lang="en-US" sz="4000" dirty="0" smtClean="0">
                <a:latin typeface="Sylfaen" panose="010A0502050306030303" pitchFamily="18" charset="0"/>
              </a:rPr>
              <a:t>Lack of experience lowers the understanding of teachings in class.</a:t>
            </a:r>
          </a:p>
          <a:p>
            <a:pPr marL="571500" indent="-571500" algn="l">
              <a:buFont typeface="Arial" charset="0"/>
              <a:buChar char="•"/>
            </a:pPr>
            <a:r>
              <a:rPr lang="en-US" sz="4000" dirty="0" smtClean="0">
                <a:latin typeface="Sylfaen" panose="010A0502050306030303" pitchFamily="18" charset="0"/>
              </a:rPr>
              <a:t>Programing was the biggest challenge.</a:t>
            </a:r>
          </a:p>
          <a:p>
            <a:pPr marL="571500" indent="-571500" algn="l">
              <a:buFont typeface="Arial" charset="0"/>
              <a:buChar char="•"/>
            </a:pPr>
            <a:r>
              <a:rPr lang="en-US" sz="4000" dirty="0" smtClean="0">
                <a:latin typeface="Sylfaen" panose="010A0502050306030303" pitchFamily="18" charset="0"/>
              </a:rPr>
              <a:t>The Testing community has been very supportive!</a:t>
            </a:r>
            <a:endParaRPr lang="en-US" sz="4000" dirty="0" smtClean="0">
              <a:latin typeface="Sylfaen" panose="010A0502050306030303" pitchFamily="18" charset="0"/>
            </a:endParaRPr>
          </a:p>
          <a:p>
            <a:pPr marL="571500" indent="-571500">
              <a:buFont typeface="Arial" charset="0"/>
              <a:buChar char="•"/>
            </a:pPr>
            <a:endParaRPr lang="en-US" sz="40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80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Conclusions</a:t>
            </a:r>
            <a:endParaRPr lang="en-US" sz="4800" dirty="0">
              <a:latin typeface="Sylfaen" panose="010A0502050306030303" pitchFamily="18" charset="0"/>
            </a:endParaRPr>
          </a:p>
        </p:txBody>
      </p:sp>
      <p:sp>
        <p:nvSpPr>
          <p:cNvPr id="3" name="Underrubrik 2"/>
          <p:cNvSpPr>
            <a:spLocks noGrp="1"/>
          </p:cNvSpPr>
          <p:nvPr>
            <p:ph type="subTitle" idx="1"/>
          </p:nvPr>
        </p:nvSpPr>
        <p:spPr>
          <a:xfrm>
            <a:off x="107504" y="2093105"/>
            <a:ext cx="8928992" cy="2792350"/>
          </a:xfrm>
        </p:spPr>
        <p:txBody>
          <a:bodyPr>
            <a:noAutofit/>
          </a:bodyPr>
          <a:lstStyle/>
          <a:p>
            <a:pPr marL="571500" indent="-571500" algn="l">
              <a:buFont typeface="Arial" panose="020B0604020202020204" pitchFamily="34" charset="0"/>
              <a:buChar char="•"/>
            </a:pPr>
            <a:r>
              <a:rPr lang="en-US" sz="2800" dirty="0" smtClean="0">
                <a:latin typeface="Sylfaen" panose="010A0502050306030303" pitchFamily="18" charset="0"/>
              </a:rPr>
              <a:t>Professional Testers from start.</a:t>
            </a:r>
          </a:p>
          <a:p>
            <a:pPr marL="571500" indent="-571500" algn="l">
              <a:buFont typeface="Arial" charset="0"/>
              <a:buChar char="•"/>
            </a:pPr>
            <a:r>
              <a:rPr lang="en-US" sz="2800" dirty="0" smtClean="0">
                <a:latin typeface="Sylfaen" panose="010A0502050306030303" pitchFamily="18" charset="0"/>
              </a:rPr>
              <a:t>Exploratory Testing is very useful for inexperienced testers</a:t>
            </a:r>
          </a:p>
          <a:p>
            <a:pPr marL="571500" indent="-571500" algn="l">
              <a:buFont typeface="Arial" charset="0"/>
              <a:buChar char="•"/>
            </a:pPr>
            <a:r>
              <a:rPr lang="en-US" sz="2800" dirty="0" smtClean="0">
                <a:latin typeface="Sylfaen" panose="010A0502050306030303" pitchFamily="18" charset="0"/>
              </a:rPr>
              <a:t>Test </a:t>
            </a:r>
            <a:r>
              <a:rPr lang="en-US" sz="2800" dirty="0" smtClean="0">
                <a:latin typeface="Sylfaen" panose="010A0502050306030303" pitchFamily="18" charset="0"/>
              </a:rPr>
              <a:t>niches that can be filled by testers who might be lacking technical expertize</a:t>
            </a:r>
            <a:r>
              <a:rPr lang="en-US" sz="2800" dirty="0" smtClean="0">
                <a:latin typeface="Sylfaen" panose="010A0502050306030303" pitchFamily="18" charset="0"/>
              </a:rPr>
              <a:t>.</a:t>
            </a:r>
          </a:p>
          <a:p>
            <a:pPr marL="571500" indent="-571500" algn="l">
              <a:buFont typeface="Arial" charset="0"/>
              <a:buChar char="•"/>
            </a:pPr>
            <a:r>
              <a:rPr lang="en-US" sz="2800" dirty="0">
                <a:latin typeface="Sylfaen" panose="010A0502050306030303" pitchFamily="18" charset="0"/>
              </a:rPr>
              <a:t>A lot of learnings might not make much sense for students until they have work experience</a:t>
            </a:r>
            <a:r>
              <a:rPr lang="en-US" sz="2800" dirty="0" smtClean="0">
                <a:latin typeface="Sylfaen" panose="010A0502050306030303" pitchFamily="18" charset="0"/>
              </a:rPr>
              <a:t>.</a:t>
            </a:r>
            <a:endParaRPr lang="en-US" sz="2800" dirty="0" smtClean="0">
              <a:latin typeface="Sylfaen" panose="010A0502050306030303" pitchFamily="18" charset="0"/>
            </a:endParaRPr>
          </a:p>
          <a:p>
            <a:pPr marL="571500" indent="-571500" algn="l">
              <a:buFont typeface="Arial" charset="0"/>
              <a:buChar char="•"/>
            </a:pPr>
            <a:r>
              <a:rPr lang="en-US" sz="2800" dirty="0" smtClean="0">
                <a:latin typeface="Sylfaen" panose="010A0502050306030303" pitchFamily="18" charset="0"/>
              </a:rPr>
              <a:t>1.5 </a:t>
            </a:r>
            <a:r>
              <a:rPr lang="en-US" sz="2800" dirty="0" smtClean="0">
                <a:latin typeface="Sylfaen" panose="010A0502050306030303" pitchFamily="18" charset="0"/>
              </a:rPr>
              <a:t>years </a:t>
            </a:r>
            <a:r>
              <a:rPr lang="en-US" sz="2800" dirty="0">
                <a:latin typeface="Sylfaen" panose="010A0502050306030303" pitchFamily="18" charset="0"/>
              </a:rPr>
              <a:t>is not much time to teach testing on</a:t>
            </a:r>
            <a:r>
              <a:rPr lang="en-US" sz="2800" dirty="0" smtClean="0">
                <a:latin typeface="Sylfaen" panose="010A0502050306030303" pitchFamily="18" charset="0"/>
              </a:rPr>
              <a:t>. </a:t>
            </a: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7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The Future</a:t>
            </a:r>
            <a:endParaRPr lang="en-US" sz="4800" dirty="0">
              <a:latin typeface="Sylfaen" panose="010A0502050306030303" pitchFamily="18" charset="0"/>
            </a:endParaRPr>
          </a:p>
        </p:txBody>
      </p:sp>
      <p:sp>
        <p:nvSpPr>
          <p:cNvPr id="3" name="Underrubrik 2"/>
          <p:cNvSpPr>
            <a:spLocks noGrp="1"/>
          </p:cNvSpPr>
          <p:nvPr>
            <p:ph type="subTitle" idx="1"/>
          </p:nvPr>
        </p:nvSpPr>
        <p:spPr>
          <a:xfrm>
            <a:off x="359532" y="2276872"/>
            <a:ext cx="8424936" cy="3456384"/>
          </a:xfrm>
        </p:spPr>
        <p:txBody>
          <a:bodyPr>
            <a:noAutofit/>
          </a:bodyPr>
          <a:lstStyle/>
          <a:p>
            <a:r>
              <a:rPr lang="en-US" sz="2800" dirty="0" smtClean="0">
                <a:latin typeface="Sylfaen" panose="010A0502050306030303" pitchFamily="18" charset="0"/>
              </a:rPr>
              <a:t>In 2016 the students will find their way out to real testing jobs. </a:t>
            </a:r>
          </a:p>
          <a:p>
            <a:endParaRPr lang="en-US" sz="2800" dirty="0" smtClean="0">
              <a:latin typeface="Sylfaen" panose="010A0502050306030303" pitchFamily="18" charset="0"/>
            </a:endParaRPr>
          </a:p>
          <a:p>
            <a:r>
              <a:rPr lang="en-US" sz="2800" dirty="0" smtClean="0">
                <a:latin typeface="Sylfaen" panose="010A0502050306030303" pitchFamily="18" charset="0"/>
              </a:rPr>
              <a:t>And they will know nothing. </a:t>
            </a:r>
          </a:p>
          <a:p>
            <a:endParaRPr lang="en-US" sz="2800" dirty="0" smtClean="0">
              <a:latin typeface="Sylfaen" panose="010A0502050306030303" pitchFamily="18" charset="0"/>
            </a:endParaRPr>
          </a:p>
          <a:p>
            <a:r>
              <a:rPr lang="en-US" sz="2800" dirty="0" smtClean="0">
                <a:latin typeface="Sylfaen" panose="010A0502050306030303" pitchFamily="18" charset="0"/>
              </a:rPr>
              <a:t>A year or two after that we will see the real results, so keep an eye out for the </a:t>
            </a:r>
            <a:r>
              <a:rPr lang="en-US" sz="2800" dirty="0" err="1" smtClean="0">
                <a:latin typeface="Sylfaen" panose="010A0502050306030303" pitchFamily="18" charset="0"/>
              </a:rPr>
              <a:t>YHTest</a:t>
            </a:r>
            <a:r>
              <a:rPr lang="en-US" sz="2800" dirty="0" smtClean="0">
                <a:latin typeface="Sylfaen" panose="010A0502050306030303" pitchFamily="18" charset="0"/>
              </a:rPr>
              <a:t> testers </a:t>
            </a:r>
            <a:r>
              <a:rPr lang="en-US" sz="2800" dirty="0" smtClean="0">
                <a:latin typeface="Sylfaen" panose="010A0502050306030303" pitchFamily="18" charset="0"/>
              </a:rPr>
              <a:t>then!</a:t>
            </a:r>
            <a:endParaRPr lang="en-US" sz="2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59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Introduction</a:t>
            </a:r>
            <a:endParaRPr lang="en-US" sz="4800" dirty="0">
              <a:latin typeface="Sylfaen" panose="010A0502050306030303" pitchFamily="18" charset="0"/>
            </a:endParaRPr>
          </a:p>
        </p:txBody>
      </p:sp>
      <p:sp>
        <p:nvSpPr>
          <p:cNvPr id="3" name="Underrubrik 2"/>
          <p:cNvSpPr>
            <a:spLocks noGrp="1"/>
          </p:cNvSpPr>
          <p:nvPr>
            <p:ph type="subTitle" idx="1"/>
          </p:nvPr>
        </p:nvSpPr>
        <p:spPr>
          <a:xfrm>
            <a:off x="1331640" y="3140968"/>
            <a:ext cx="6400800" cy="1752600"/>
          </a:xfrm>
        </p:spPr>
        <p:txBody>
          <a:bodyPr>
            <a:normAutofit/>
          </a:bodyPr>
          <a:lstStyle/>
          <a:p>
            <a:r>
              <a:rPr lang="en-US" sz="4000" dirty="0" smtClean="0">
                <a:latin typeface="Sylfaen" panose="010A0502050306030303" pitchFamily="18" charset="0"/>
              </a:rPr>
              <a:t>Who am I?</a:t>
            </a:r>
            <a:endParaRPr lang="en-US" sz="4000" dirty="0">
              <a:latin typeface="Sylfaen" panose="010A0502050306030303" pitchFamily="18" charset="0"/>
            </a:endParaRPr>
          </a:p>
        </p:txBody>
      </p:sp>
      <p:pic>
        <p:nvPicPr>
          <p:cNvPr id="6" name="Bildobjekt 5"/>
          <p:cNvPicPr>
            <a:picLocks noChangeAspect="1"/>
          </p:cNvPicPr>
          <p:nvPr/>
        </p:nvPicPr>
        <p:blipFill rotWithShape="1">
          <a:blip r:embed="rId3" cstate="print">
            <a:extLst>
              <a:ext uri="{28A0092B-C50C-407E-A947-70E740481C1C}">
                <a14:useLocalDpi xmlns:a14="http://schemas.microsoft.com/office/drawing/2010/main" val="0"/>
              </a:ext>
            </a:extLst>
          </a:blip>
          <a:srcRect t="-4" r="-46" b="33679"/>
          <a:stretch/>
        </p:blipFill>
        <p:spPr>
          <a:xfrm>
            <a:off x="3041936" y="4653136"/>
            <a:ext cx="3060128" cy="1241052"/>
          </a:xfrm>
          <a:prstGeom prst="rect">
            <a:avLst/>
          </a:prstGeom>
        </p:spPr>
      </p:pic>
      <p:pic>
        <p:nvPicPr>
          <p:cNvPr id="7" name="Picture 10" descr="http://houseoftest2.logotypebolaget.se/wp-content/themes/house-of-test/img/cyan_stars@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3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a:latin typeface="Sylfaen" panose="010A0502050306030303" pitchFamily="18" charset="0"/>
              </a:rPr>
              <a:t>Acknowledgements</a:t>
            </a:r>
          </a:p>
        </p:txBody>
      </p:sp>
      <p:sp>
        <p:nvSpPr>
          <p:cNvPr id="3" name="Underrubrik 2"/>
          <p:cNvSpPr>
            <a:spLocks noGrp="1"/>
          </p:cNvSpPr>
          <p:nvPr>
            <p:ph type="subTitle" idx="1"/>
          </p:nvPr>
        </p:nvSpPr>
        <p:spPr>
          <a:xfrm>
            <a:off x="755576" y="2420888"/>
            <a:ext cx="7848872" cy="3096344"/>
          </a:xfrm>
        </p:spPr>
        <p:txBody>
          <a:bodyPr>
            <a:normAutofit fontScale="85000" lnSpcReduction="10000"/>
          </a:bodyPr>
          <a:lstStyle/>
          <a:p>
            <a:r>
              <a:rPr lang="en-US" sz="5200" b="1" dirty="0" smtClean="0">
                <a:latin typeface="Sylfaen" panose="010A0502050306030303" pitchFamily="18" charset="0"/>
              </a:rPr>
              <a:t>A big thanks to</a:t>
            </a:r>
            <a:r>
              <a:rPr lang="en-US" sz="4000" dirty="0" smtClean="0">
                <a:latin typeface="Sylfaen" panose="010A0502050306030303" pitchFamily="18" charset="0"/>
              </a:rPr>
              <a:t>: the students for putting in the effort! To all the people that came for guest lectures! To everyone who supported when doing this education in different ways! </a:t>
            </a:r>
            <a:r>
              <a:rPr lang="en-US" sz="4000" dirty="0" smtClean="0">
                <a:latin typeface="Sylfaen" panose="010A0502050306030303" pitchFamily="18" charset="0"/>
              </a:rPr>
              <a:t>To </a:t>
            </a:r>
            <a:r>
              <a:rPr lang="en-US" sz="4000" dirty="0" smtClean="0">
                <a:latin typeface="Sylfaen" panose="010A0502050306030303" pitchFamily="18" charset="0"/>
              </a:rPr>
              <a:t>Erik, Henrik and Maria!  To the people in the ISST chat!</a:t>
            </a:r>
            <a:endParaRPr lang="en-US" sz="40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601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Q&amp;A</a:t>
            </a:r>
            <a:endParaRPr lang="en-US" sz="48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usfleettracking.com/blog/wp-content/uploads/2014/06/GPS-Tracker-Question-Tim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238" y="2564904"/>
            <a:ext cx="3073524" cy="307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68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739635" y="4221088"/>
            <a:ext cx="6300192" cy="1752600"/>
          </a:xfrm>
        </p:spPr>
        <p:txBody>
          <a:bodyPr>
            <a:normAutofit/>
          </a:bodyPr>
          <a:lstStyle/>
          <a:p>
            <a:r>
              <a:rPr lang="en-US" sz="4000" dirty="0" smtClean="0">
                <a:latin typeface="Sylfaen" panose="010A0502050306030303" pitchFamily="18" charset="0"/>
              </a:rPr>
              <a:t>@martinnilsson8</a:t>
            </a:r>
          </a:p>
          <a:p>
            <a:r>
              <a:rPr lang="en-US" sz="4000" dirty="0" smtClean="0">
                <a:latin typeface="Sylfaen" panose="010A0502050306030303" pitchFamily="18" charset="0"/>
              </a:rPr>
              <a:t>#</a:t>
            </a:r>
            <a:r>
              <a:rPr lang="en-US" sz="4000" dirty="0" err="1" smtClean="0">
                <a:latin typeface="Sylfaen" panose="010A0502050306030303" pitchFamily="18" charset="0"/>
              </a:rPr>
              <a:t>YHTest</a:t>
            </a:r>
            <a:endParaRPr lang="en-US" sz="4000" dirty="0">
              <a:latin typeface="Sylfaen" panose="010A0502050306030303" pitchFamily="18" charset="0"/>
            </a:endParaRPr>
          </a:p>
        </p:txBody>
      </p:sp>
      <p:pic>
        <p:nvPicPr>
          <p:cNvPr id="7" name="Picture 6" descr="http://houseoftest2.logotypebolaget.se/wp-content/themes/house-of-test/img/twitter_bi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70343"/>
            <a:ext cx="4352925" cy="3524251"/>
          </a:xfrm>
          <a:prstGeom prst="rect">
            <a:avLst/>
          </a:prstGeom>
          <a:noFill/>
          <a:extLst>
            <a:ext uri="{909E8E84-426E-40DD-AFC4-6F175D3DCCD1}">
              <a14:hiddenFill xmlns:a14="http://schemas.microsoft.com/office/drawing/2010/main">
                <a:solidFill>
                  <a:srgbClr val="FFFFFF"/>
                </a:solidFill>
              </a14:hiddenFill>
            </a:ext>
          </a:extLst>
        </p:spPr>
      </p:pic>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Get in Touch!</a:t>
            </a:r>
            <a:endParaRPr lang="en-US" sz="4800" dirty="0">
              <a:latin typeface="Sylfaen" panose="010A0502050306030303" pitchFamily="18" charset="0"/>
            </a:endParaRPr>
          </a:p>
        </p:txBody>
      </p:sp>
      <p:pic>
        <p:nvPicPr>
          <p:cNvPr id="6" name="Bildobjekt 5"/>
          <p:cNvPicPr>
            <a:picLocks noChangeAspect="1"/>
          </p:cNvPicPr>
          <p:nvPr/>
        </p:nvPicPr>
        <p:blipFill rotWithShape="1">
          <a:blip r:embed="rId3" cstate="print">
            <a:extLst>
              <a:ext uri="{28A0092B-C50C-407E-A947-70E740481C1C}">
                <a14:useLocalDpi xmlns:a14="http://schemas.microsoft.com/office/drawing/2010/main" val="0"/>
              </a:ext>
            </a:extLst>
          </a:blip>
          <a:srcRect t="-4" r="-46" b="33679"/>
          <a:stretch/>
        </p:blipFill>
        <p:spPr>
          <a:xfrm>
            <a:off x="6588224" y="5616948"/>
            <a:ext cx="3060128" cy="1241052"/>
          </a:xfrm>
          <a:prstGeom prst="rect">
            <a:avLst/>
          </a:prstGeom>
        </p:spPr>
      </p:pic>
      <p:sp>
        <p:nvSpPr>
          <p:cNvPr id="9" name="Underrubrik 2"/>
          <p:cNvSpPr txBox="1">
            <a:spLocks/>
          </p:cNvSpPr>
          <p:nvPr/>
        </p:nvSpPr>
        <p:spPr>
          <a:xfrm>
            <a:off x="6156176" y="2420888"/>
            <a:ext cx="2880320" cy="17526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4000" dirty="0" smtClean="0">
                <a:latin typeface="Sylfaen" panose="010A0502050306030303" pitchFamily="18" charset="0"/>
              </a:rPr>
              <a:t>Meet Me at:</a:t>
            </a:r>
          </a:p>
          <a:p>
            <a:pPr marL="571500" indent="-571500" algn="l">
              <a:buFont typeface="Arial" panose="020B0604020202020204" pitchFamily="34" charset="0"/>
              <a:buChar char="•"/>
            </a:pPr>
            <a:r>
              <a:rPr lang="en-US" sz="4000" dirty="0" err="1" smtClean="0">
                <a:latin typeface="Sylfaen" panose="010A0502050306030303" pitchFamily="18" charset="0"/>
              </a:rPr>
              <a:t>EuroStar</a:t>
            </a:r>
            <a:endParaRPr lang="en-US" sz="4000" dirty="0" smtClean="0">
              <a:latin typeface="Sylfaen" panose="010A0502050306030303" pitchFamily="18" charset="0"/>
            </a:endParaRPr>
          </a:p>
          <a:p>
            <a:pPr marL="571500" indent="-571500" algn="l">
              <a:buFont typeface="Arial" panose="020B0604020202020204" pitchFamily="34" charset="0"/>
              <a:buChar char="•"/>
            </a:pPr>
            <a:r>
              <a:rPr lang="en-US" sz="4000" dirty="0" smtClean="0">
                <a:latin typeface="Sylfaen" panose="010A0502050306030303" pitchFamily="18" charset="0"/>
              </a:rPr>
              <a:t>Let´s Test</a:t>
            </a:r>
          </a:p>
          <a:p>
            <a:pPr marL="571500" indent="-571500" algn="l">
              <a:buFont typeface="Arial" panose="020B0604020202020204" pitchFamily="34" charset="0"/>
              <a:buChar char="•"/>
            </a:pPr>
            <a:r>
              <a:rPr lang="en-US" sz="4000" dirty="0" smtClean="0">
                <a:latin typeface="Sylfaen" panose="010A0502050306030303" pitchFamily="18" charset="0"/>
              </a:rPr>
              <a:t>ConTest</a:t>
            </a:r>
            <a:endParaRPr lang="en-US" sz="4000" dirty="0">
              <a:latin typeface="Sylfaen" panose="010A0502050306030303" pitchFamily="18" charset="0"/>
            </a:endParaRPr>
          </a:p>
        </p:txBody>
      </p:sp>
      <p:pic>
        <p:nvPicPr>
          <p:cNvPr id="10" name="Picture 8" descr="http://houseoftest2.logotypebolaget.se/wp-content/themes/house-of-test/img/magenta_stars@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5" y="6008874"/>
            <a:ext cx="188595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ruta 4"/>
          <p:cNvSpPr txBox="1"/>
          <p:nvPr/>
        </p:nvSpPr>
        <p:spPr>
          <a:xfrm>
            <a:off x="3008110" y="6316038"/>
            <a:ext cx="3127779" cy="369332"/>
          </a:xfrm>
          <a:prstGeom prst="rect">
            <a:avLst/>
          </a:prstGeom>
          <a:noFill/>
        </p:spPr>
        <p:txBody>
          <a:bodyPr wrap="none" rtlCol="0">
            <a:spAutoFit/>
          </a:bodyPr>
          <a:lstStyle/>
          <a:p>
            <a:r>
              <a:rPr lang="en-US" dirty="0" smtClean="0">
                <a:latin typeface="Sylfaen" panose="010A0502050306030303" pitchFamily="18" charset="0"/>
              </a:rPr>
              <a:t>Martin.nilsson@houseoftest.se</a:t>
            </a:r>
            <a:endParaRPr lang="en-US" dirty="0">
              <a:latin typeface="Sylfaen" panose="010A0502050306030303" pitchFamily="18" charset="0"/>
            </a:endParaRPr>
          </a:p>
        </p:txBody>
      </p:sp>
    </p:spTree>
    <p:extLst>
      <p:ext uri="{BB962C8B-B14F-4D97-AF65-F5344CB8AC3E}">
        <p14:creationId xmlns:p14="http://schemas.microsoft.com/office/powerpoint/2010/main" val="3594199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HEADLINE</a:t>
            </a:r>
            <a:endParaRPr lang="en-US" sz="4800" dirty="0">
              <a:latin typeface="Sylfaen" panose="010A0502050306030303" pitchFamily="18" charset="0"/>
            </a:endParaRPr>
          </a:p>
        </p:txBody>
      </p:sp>
      <p:sp>
        <p:nvSpPr>
          <p:cNvPr id="3" name="Underrubrik 2"/>
          <p:cNvSpPr>
            <a:spLocks noGrp="1"/>
          </p:cNvSpPr>
          <p:nvPr>
            <p:ph type="subTitle" idx="1"/>
          </p:nvPr>
        </p:nvSpPr>
        <p:spPr>
          <a:xfrm>
            <a:off x="1331640" y="3140968"/>
            <a:ext cx="6400800" cy="1752600"/>
          </a:xfrm>
        </p:spPr>
        <p:txBody>
          <a:bodyPr>
            <a:normAutofit/>
          </a:bodyPr>
          <a:lstStyle/>
          <a:p>
            <a:r>
              <a:rPr lang="en-US" sz="4000" dirty="0" smtClean="0">
                <a:latin typeface="Sylfaen" panose="010A0502050306030303" pitchFamily="18" charset="0"/>
              </a:rPr>
              <a:t>Supporting Text or Picture</a:t>
            </a:r>
            <a:endParaRPr lang="en-US" sz="40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61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HEADLINE</a:t>
            </a:r>
            <a:endParaRPr lang="en-US" sz="4800" dirty="0">
              <a:latin typeface="Sylfaen" panose="010A0502050306030303" pitchFamily="18" charset="0"/>
            </a:endParaRPr>
          </a:p>
        </p:txBody>
      </p:sp>
      <p:sp>
        <p:nvSpPr>
          <p:cNvPr id="3" name="Underrubrik 2"/>
          <p:cNvSpPr>
            <a:spLocks noGrp="1"/>
          </p:cNvSpPr>
          <p:nvPr>
            <p:ph type="subTitle" idx="1"/>
          </p:nvPr>
        </p:nvSpPr>
        <p:spPr>
          <a:xfrm>
            <a:off x="1331640" y="3140968"/>
            <a:ext cx="6400800" cy="1752600"/>
          </a:xfrm>
        </p:spPr>
        <p:txBody>
          <a:bodyPr>
            <a:normAutofit/>
          </a:bodyPr>
          <a:lstStyle/>
          <a:p>
            <a:r>
              <a:rPr lang="en-US" sz="4000" dirty="0" smtClean="0">
                <a:latin typeface="Sylfaen" panose="010A0502050306030303" pitchFamily="18" charset="0"/>
              </a:rPr>
              <a:t>Supporting Text or Picture</a:t>
            </a:r>
            <a:endParaRPr lang="en-US" sz="4000" dirty="0">
              <a:latin typeface="Sylfaen" panose="010A0502050306030303" pitchFamily="18" charset="0"/>
            </a:endParaRPr>
          </a:p>
        </p:txBody>
      </p:sp>
      <p:pic>
        <p:nvPicPr>
          <p:cNvPr id="6" name="Bildobjekt 5"/>
          <p:cNvPicPr>
            <a:picLocks noChangeAspect="1"/>
          </p:cNvPicPr>
          <p:nvPr/>
        </p:nvPicPr>
        <p:blipFill rotWithShape="1">
          <a:blip r:embed="rId2" cstate="print">
            <a:extLst>
              <a:ext uri="{28A0092B-C50C-407E-A947-70E740481C1C}">
                <a14:useLocalDpi xmlns:a14="http://schemas.microsoft.com/office/drawing/2010/main" val="0"/>
              </a:ext>
            </a:extLst>
          </a:blip>
          <a:srcRect t="-4" r="-46" b="33679"/>
          <a:stretch/>
        </p:blipFill>
        <p:spPr>
          <a:xfrm>
            <a:off x="6588224" y="5616948"/>
            <a:ext cx="3060128" cy="1241052"/>
          </a:xfrm>
          <a:prstGeom prst="rect">
            <a:avLst/>
          </a:prstGeom>
        </p:spPr>
      </p:pic>
    </p:spTree>
    <p:extLst>
      <p:ext uri="{BB962C8B-B14F-4D97-AF65-F5344CB8AC3E}">
        <p14:creationId xmlns:p14="http://schemas.microsoft.com/office/powerpoint/2010/main" val="2689693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739635" y="4221088"/>
            <a:ext cx="6300192" cy="1752600"/>
          </a:xfrm>
        </p:spPr>
        <p:txBody>
          <a:bodyPr>
            <a:normAutofit/>
          </a:bodyPr>
          <a:lstStyle/>
          <a:p>
            <a:r>
              <a:rPr lang="en-US" sz="4000" dirty="0" smtClean="0">
                <a:latin typeface="Sylfaen" panose="010A0502050306030303" pitchFamily="18" charset="0"/>
              </a:rPr>
              <a:t>@martinnilsson8</a:t>
            </a:r>
          </a:p>
          <a:p>
            <a:r>
              <a:rPr lang="en-US" sz="4000" dirty="0" smtClean="0">
                <a:latin typeface="Sylfaen" panose="010A0502050306030303" pitchFamily="18" charset="0"/>
              </a:rPr>
              <a:t>#</a:t>
            </a:r>
            <a:r>
              <a:rPr lang="en-US" sz="4000" dirty="0" err="1" smtClean="0">
                <a:latin typeface="Sylfaen" panose="010A0502050306030303" pitchFamily="18" charset="0"/>
              </a:rPr>
              <a:t>YHTest</a:t>
            </a:r>
            <a:endParaRPr lang="en-US" sz="4000" dirty="0">
              <a:latin typeface="Sylfaen" panose="010A0502050306030303" pitchFamily="18" charset="0"/>
            </a:endParaRPr>
          </a:p>
        </p:txBody>
      </p:sp>
      <p:pic>
        <p:nvPicPr>
          <p:cNvPr id="7" name="Picture 6" descr="http://houseoftest2.logotypebolaget.se/wp-content/themes/house-of-test/img/twitter_bi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70343"/>
            <a:ext cx="4352925" cy="3524251"/>
          </a:xfrm>
          <a:prstGeom prst="rect">
            <a:avLst/>
          </a:prstGeom>
          <a:noFill/>
          <a:extLst>
            <a:ext uri="{909E8E84-426E-40DD-AFC4-6F175D3DCCD1}">
              <a14:hiddenFill xmlns:a14="http://schemas.microsoft.com/office/drawing/2010/main">
                <a:solidFill>
                  <a:srgbClr val="FFFFFF"/>
                </a:solidFill>
              </a14:hiddenFill>
            </a:ext>
          </a:extLst>
        </p:spPr>
      </p:pic>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Get in Touch!</a:t>
            </a:r>
            <a:endParaRPr lang="en-US" sz="4800" dirty="0">
              <a:latin typeface="Sylfaen" panose="010A0502050306030303" pitchFamily="18" charset="0"/>
            </a:endParaRPr>
          </a:p>
        </p:txBody>
      </p:sp>
      <p:pic>
        <p:nvPicPr>
          <p:cNvPr id="6" name="Bildobjekt 5"/>
          <p:cNvPicPr>
            <a:picLocks noChangeAspect="1"/>
          </p:cNvPicPr>
          <p:nvPr/>
        </p:nvPicPr>
        <p:blipFill rotWithShape="1">
          <a:blip r:embed="rId3" cstate="print">
            <a:extLst>
              <a:ext uri="{28A0092B-C50C-407E-A947-70E740481C1C}">
                <a14:useLocalDpi xmlns:a14="http://schemas.microsoft.com/office/drawing/2010/main" val="0"/>
              </a:ext>
            </a:extLst>
          </a:blip>
          <a:srcRect t="-4" r="-46" b="33679"/>
          <a:stretch/>
        </p:blipFill>
        <p:spPr>
          <a:xfrm>
            <a:off x="6588224" y="5616948"/>
            <a:ext cx="3060128" cy="1241052"/>
          </a:xfrm>
          <a:prstGeom prst="rect">
            <a:avLst/>
          </a:prstGeom>
        </p:spPr>
      </p:pic>
      <p:sp>
        <p:nvSpPr>
          <p:cNvPr id="9" name="Underrubrik 2"/>
          <p:cNvSpPr txBox="1">
            <a:spLocks/>
          </p:cNvSpPr>
          <p:nvPr/>
        </p:nvSpPr>
        <p:spPr>
          <a:xfrm>
            <a:off x="6156176" y="2420888"/>
            <a:ext cx="2880320" cy="17526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4000" dirty="0" smtClean="0">
                <a:latin typeface="Sylfaen" panose="010A0502050306030303" pitchFamily="18" charset="0"/>
              </a:rPr>
              <a:t>Meet Me at:</a:t>
            </a:r>
          </a:p>
          <a:p>
            <a:pPr marL="571500" indent="-571500" algn="l">
              <a:buFont typeface="Arial" panose="020B0604020202020204" pitchFamily="34" charset="0"/>
              <a:buChar char="•"/>
            </a:pPr>
            <a:r>
              <a:rPr lang="en-US" sz="4000" dirty="0" err="1" smtClean="0">
                <a:latin typeface="Sylfaen" panose="010A0502050306030303" pitchFamily="18" charset="0"/>
              </a:rPr>
              <a:t>EuroStar</a:t>
            </a:r>
            <a:endParaRPr lang="en-US" sz="4000" dirty="0" smtClean="0">
              <a:latin typeface="Sylfaen" panose="010A0502050306030303" pitchFamily="18" charset="0"/>
            </a:endParaRPr>
          </a:p>
          <a:p>
            <a:pPr marL="571500" indent="-571500" algn="l">
              <a:buFont typeface="Arial" panose="020B0604020202020204" pitchFamily="34" charset="0"/>
              <a:buChar char="•"/>
            </a:pPr>
            <a:r>
              <a:rPr lang="en-US" sz="4000" dirty="0" smtClean="0">
                <a:latin typeface="Sylfaen" panose="010A0502050306030303" pitchFamily="18" charset="0"/>
              </a:rPr>
              <a:t>Let´s Test</a:t>
            </a:r>
          </a:p>
          <a:p>
            <a:pPr marL="571500" indent="-571500" algn="l">
              <a:buFont typeface="Arial" panose="020B0604020202020204" pitchFamily="34" charset="0"/>
              <a:buChar char="•"/>
            </a:pPr>
            <a:r>
              <a:rPr lang="en-US" sz="4000" dirty="0" smtClean="0">
                <a:latin typeface="Sylfaen" panose="010A0502050306030303" pitchFamily="18" charset="0"/>
              </a:rPr>
              <a:t>ConTest</a:t>
            </a:r>
            <a:endParaRPr lang="en-US" sz="4000" dirty="0">
              <a:latin typeface="Sylfaen" panose="010A0502050306030303" pitchFamily="18" charset="0"/>
            </a:endParaRPr>
          </a:p>
        </p:txBody>
      </p:sp>
      <p:pic>
        <p:nvPicPr>
          <p:cNvPr id="10" name="Picture 8" descr="http://houseoftest2.logotypebolaget.se/wp-content/themes/house-of-test/img/magenta_stars@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5" y="6008874"/>
            <a:ext cx="1885950"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ruta 4"/>
          <p:cNvSpPr txBox="1"/>
          <p:nvPr/>
        </p:nvSpPr>
        <p:spPr>
          <a:xfrm>
            <a:off x="3008110" y="6316038"/>
            <a:ext cx="3127779" cy="369332"/>
          </a:xfrm>
          <a:prstGeom prst="rect">
            <a:avLst/>
          </a:prstGeom>
          <a:noFill/>
        </p:spPr>
        <p:txBody>
          <a:bodyPr wrap="none" rtlCol="0">
            <a:spAutoFit/>
          </a:bodyPr>
          <a:lstStyle/>
          <a:p>
            <a:r>
              <a:rPr lang="en-US" dirty="0" smtClean="0">
                <a:latin typeface="Sylfaen" panose="010A0502050306030303" pitchFamily="18" charset="0"/>
              </a:rPr>
              <a:t>Martin.nilsson@houseoftest.se</a:t>
            </a:r>
            <a:endParaRPr lang="en-US" dirty="0">
              <a:latin typeface="Sylfaen" panose="010A0502050306030303" pitchFamily="18" charset="0"/>
            </a:endParaRPr>
          </a:p>
        </p:txBody>
      </p:sp>
    </p:spTree>
    <p:extLst>
      <p:ext uri="{BB962C8B-B14F-4D97-AF65-F5344CB8AC3E}">
        <p14:creationId xmlns:p14="http://schemas.microsoft.com/office/powerpoint/2010/main" val="3532454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722" y="2231232"/>
            <a:ext cx="5004556" cy="3330305"/>
          </a:xfrm>
          <a:prstGeom prst="rect">
            <a:avLst/>
          </a:prstGeom>
        </p:spPr>
      </p:pic>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a:latin typeface="Sylfaen" panose="010A0502050306030303" pitchFamily="18" charset="0"/>
              </a:rPr>
              <a:t>What is </a:t>
            </a:r>
            <a:r>
              <a:rPr lang="en-US" sz="4800" dirty="0" smtClean="0">
                <a:latin typeface="Sylfaen" panose="010A0502050306030303" pitchFamily="18" charset="0"/>
              </a:rPr>
              <a:t>an </a:t>
            </a:r>
            <a:r>
              <a:rPr lang="en-US" sz="4800" dirty="0">
                <a:latin typeface="Sylfaen" panose="010A0502050306030303" pitchFamily="18" charset="0"/>
              </a:rPr>
              <a:t>Yrkeshögskola?</a:t>
            </a:r>
          </a:p>
        </p:txBody>
      </p:sp>
      <p:pic>
        <p:nvPicPr>
          <p:cNvPr id="8" name="Picture 10" descr="http://houseoftest2.logotypebolaget.se/wp-content/themes/house-of-test/img/cyan_stars@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34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err="1" smtClean="0">
                <a:latin typeface="Sylfaen" panose="010A0502050306030303" pitchFamily="18" charset="0"/>
              </a:rPr>
              <a:t>YHTest</a:t>
            </a:r>
            <a:endParaRPr lang="en-US" sz="4800" dirty="0">
              <a:latin typeface="Sylfaen" panose="010A0502050306030303" pitchFamily="18" charset="0"/>
            </a:endParaRPr>
          </a:p>
        </p:txBody>
      </p:sp>
      <p:sp>
        <p:nvSpPr>
          <p:cNvPr id="3" name="Underrubrik 2"/>
          <p:cNvSpPr>
            <a:spLocks noGrp="1"/>
          </p:cNvSpPr>
          <p:nvPr>
            <p:ph type="subTitle" idx="1"/>
          </p:nvPr>
        </p:nvSpPr>
        <p:spPr>
          <a:xfrm>
            <a:off x="935596" y="2996952"/>
            <a:ext cx="7272808" cy="1752600"/>
          </a:xfrm>
        </p:spPr>
        <p:txBody>
          <a:bodyPr>
            <a:normAutofit fontScale="92500" lnSpcReduction="20000"/>
          </a:bodyPr>
          <a:lstStyle/>
          <a:p>
            <a:pPr marL="571500" indent="-571500" algn="l">
              <a:buFont typeface="Arial" charset="0"/>
              <a:buChar char="•"/>
            </a:pPr>
            <a:r>
              <a:rPr lang="en-US" sz="4000" dirty="0" smtClean="0">
                <a:latin typeface="Sylfaen" panose="010A0502050306030303" pitchFamily="18" charset="0"/>
              </a:rPr>
              <a:t>One and a half year long</a:t>
            </a:r>
          </a:p>
          <a:p>
            <a:pPr marL="571500" indent="-571500" algn="l">
              <a:buFont typeface="Arial" charset="0"/>
              <a:buChar char="•"/>
            </a:pPr>
            <a:r>
              <a:rPr lang="en-US" sz="4000" dirty="0" smtClean="0">
                <a:latin typeface="Sylfaen" panose="010A0502050306030303" pitchFamily="18" charset="0"/>
              </a:rPr>
              <a:t>Professional Education</a:t>
            </a:r>
          </a:p>
          <a:p>
            <a:pPr marL="571500" indent="-571500" algn="l">
              <a:buFont typeface="Arial" charset="0"/>
              <a:buChar char="•"/>
            </a:pPr>
            <a:r>
              <a:rPr lang="en-US" sz="4000" dirty="0" smtClean="0">
                <a:latin typeface="Sylfaen" panose="010A0502050306030303" pitchFamily="18" charset="0"/>
              </a:rPr>
              <a:t>Two current classes in two cities</a:t>
            </a: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75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Background</a:t>
            </a:r>
            <a:endParaRPr lang="en-US" sz="4800" dirty="0">
              <a:latin typeface="Sylfaen" panose="010A0502050306030303" pitchFamily="18" charset="0"/>
            </a:endParaRPr>
          </a:p>
        </p:txBody>
      </p:sp>
      <p:sp>
        <p:nvSpPr>
          <p:cNvPr id="7" name="Underrubrik 2"/>
          <p:cNvSpPr txBox="1">
            <a:spLocks/>
          </p:cNvSpPr>
          <p:nvPr/>
        </p:nvSpPr>
        <p:spPr>
          <a:xfrm>
            <a:off x="3275944" y="3150809"/>
            <a:ext cx="2592111" cy="1752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4000" dirty="0" smtClean="0">
                <a:latin typeface="Sylfaen" panose="010A0502050306030303" pitchFamily="18" charset="0"/>
              </a:rPr>
              <a:t>The Past</a:t>
            </a:r>
          </a:p>
          <a:p>
            <a:pPr algn="l"/>
            <a:r>
              <a:rPr lang="en-US" sz="4000" dirty="0" smtClean="0">
                <a:latin typeface="Sylfaen" panose="010A0502050306030303" pitchFamily="18" charset="0"/>
              </a:rPr>
              <a:t>The Present</a:t>
            </a:r>
          </a:p>
          <a:p>
            <a:pPr algn="l"/>
            <a:r>
              <a:rPr lang="en-US" sz="4000" dirty="0" smtClean="0">
                <a:latin typeface="Sylfaen" panose="010A0502050306030303" pitchFamily="18" charset="0"/>
              </a:rPr>
              <a:t>The Future</a:t>
            </a:r>
            <a:endParaRPr lang="en-US" sz="4000" dirty="0">
              <a:latin typeface="Sylfaen" panose="010A0502050306030303" pitchFamily="18" charset="0"/>
            </a:endParaRPr>
          </a:p>
        </p:txBody>
      </p:sp>
      <p:pic>
        <p:nvPicPr>
          <p:cNvPr id="8"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41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A Context Driven Approach</a:t>
            </a:r>
            <a:endParaRPr lang="en-US" sz="4800" dirty="0">
              <a:latin typeface="Sylfaen" panose="010A0502050306030303" pitchFamily="18" charset="0"/>
            </a:endParaRPr>
          </a:p>
        </p:txBody>
      </p:sp>
      <p:sp>
        <p:nvSpPr>
          <p:cNvPr id="3" name="Underrubrik 2"/>
          <p:cNvSpPr>
            <a:spLocks noGrp="1"/>
          </p:cNvSpPr>
          <p:nvPr>
            <p:ph type="subTitle" idx="1"/>
          </p:nvPr>
        </p:nvSpPr>
        <p:spPr>
          <a:xfrm>
            <a:off x="1331640" y="3140968"/>
            <a:ext cx="6400800" cy="1752600"/>
          </a:xfrm>
        </p:spPr>
        <p:txBody>
          <a:bodyPr>
            <a:normAutofit/>
          </a:bodyPr>
          <a:lstStyle/>
          <a:p>
            <a:r>
              <a:rPr lang="en-US" sz="4000" dirty="0" smtClean="0">
                <a:latin typeface="Sylfaen" panose="010A0502050306030303" pitchFamily="18" charset="0"/>
              </a:rPr>
              <a:t>The Core of Testing</a:t>
            </a:r>
            <a:endParaRPr lang="en-US" sz="40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69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332656"/>
            <a:ext cx="9144000" cy="1728192"/>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ctrTitle"/>
          </p:nvPr>
        </p:nvSpPr>
        <p:spPr>
          <a:xfrm>
            <a:off x="0" y="332656"/>
            <a:ext cx="9144000" cy="1728192"/>
          </a:xfrm>
        </p:spPr>
        <p:txBody>
          <a:bodyPr/>
          <a:lstStyle/>
          <a:p>
            <a:r>
              <a:rPr lang="en-US" sz="4800" dirty="0" smtClean="0">
                <a:latin typeface="Sylfaen" panose="010A0502050306030303" pitchFamily="18" charset="0"/>
              </a:rPr>
              <a:t>The Three Legs</a:t>
            </a:r>
            <a:endParaRPr lang="en-US" sz="4800" dirty="0">
              <a:latin typeface="Sylfaen" panose="010A0502050306030303" pitchFamily="18" charset="0"/>
            </a:endParaRPr>
          </a:p>
        </p:txBody>
      </p:sp>
      <p:sp>
        <p:nvSpPr>
          <p:cNvPr id="3" name="Underrubrik 2"/>
          <p:cNvSpPr>
            <a:spLocks noGrp="1"/>
          </p:cNvSpPr>
          <p:nvPr>
            <p:ph type="subTitle" idx="1"/>
          </p:nvPr>
        </p:nvSpPr>
        <p:spPr>
          <a:xfrm>
            <a:off x="1259632" y="2636912"/>
            <a:ext cx="6400800" cy="2016224"/>
          </a:xfrm>
        </p:spPr>
        <p:txBody>
          <a:bodyPr>
            <a:normAutofit lnSpcReduction="10000"/>
          </a:bodyPr>
          <a:lstStyle/>
          <a:p>
            <a:r>
              <a:rPr lang="en-US" sz="4000" dirty="0" smtClean="0">
                <a:latin typeface="Sylfaen" panose="010A0502050306030303" pitchFamily="18" charset="0"/>
              </a:rPr>
              <a:t>The Theory</a:t>
            </a:r>
          </a:p>
          <a:p>
            <a:r>
              <a:rPr lang="en-US" sz="4000" dirty="0" smtClean="0">
                <a:latin typeface="Sylfaen" panose="010A0502050306030303" pitchFamily="18" charset="0"/>
              </a:rPr>
              <a:t>The Practical Testing</a:t>
            </a:r>
          </a:p>
          <a:p>
            <a:r>
              <a:rPr lang="en-US" sz="4000" dirty="0" smtClean="0">
                <a:latin typeface="Sylfaen" panose="010A0502050306030303" pitchFamily="18" charset="0"/>
              </a:rPr>
              <a:t>The Exercises</a:t>
            </a:r>
            <a:endParaRPr lang="en-US" sz="4000" dirty="0">
              <a:latin typeface="Sylfaen" panose="010A0502050306030303" pitchFamily="18" charset="0"/>
            </a:endParaRPr>
          </a:p>
        </p:txBody>
      </p:sp>
      <p:pic>
        <p:nvPicPr>
          <p:cNvPr id="7" name="Picture 10" descr="http://houseoftest2.logotypebolaget.se/wp-content/themes/house-of-test/img/cyan_stars@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6022193"/>
            <a:ext cx="18859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tema">
  <a:themeElements>
    <a:clrScheme name="Aspek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8697</TotalTime>
  <Words>2623</Words>
  <Application>Microsoft Office PowerPoint</Application>
  <PresentationFormat>Bildspel på skärmen (4:3)</PresentationFormat>
  <Paragraphs>248</Paragraphs>
  <Slides>34</Slides>
  <Notes>27</Notes>
  <HiddenSlides>0</HiddenSlides>
  <MMClips>0</MMClips>
  <ScaleCrop>false</ScaleCrop>
  <HeadingPairs>
    <vt:vector size="4" baseType="variant">
      <vt:variant>
        <vt:lpstr>Tema</vt:lpstr>
      </vt:variant>
      <vt:variant>
        <vt:i4>1</vt:i4>
      </vt:variant>
      <vt:variant>
        <vt:lpstr>Bildrubriker</vt:lpstr>
      </vt:variant>
      <vt:variant>
        <vt:i4>34</vt:i4>
      </vt:variant>
    </vt:vector>
  </HeadingPairs>
  <TitlesOfParts>
    <vt:vector size="35" baseType="lpstr">
      <vt:lpstr>Office-tema</vt:lpstr>
      <vt:lpstr>PowerPoint-presentation</vt:lpstr>
      <vt:lpstr>Worlds First Professional CDT Education</vt:lpstr>
      <vt:lpstr>Introduction</vt:lpstr>
      <vt:lpstr>Get in Touch!</vt:lpstr>
      <vt:lpstr>What is an Yrkeshögskola?</vt:lpstr>
      <vt:lpstr>YHTest</vt:lpstr>
      <vt:lpstr>Background</vt:lpstr>
      <vt:lpstr>A Context Driven Approach</vt:lpstr>
      <vt:lpstr>The Three Legs</vt:lpstr>
      <vt:lpstr>Social Media</vt:lpstr>
      <vt:lpstr>These are the Students of YHTest!</vt:lpstr>
      <vt:lpstr>Introduction to Test</vt:lpstr>
      <vt:lpstr>A First Attempt at Testing</vt:lpstr>
      <vt:lpstr>The General Test Approach</vt:lpstr>
      <vt:lpstr>Visualizing</vt:lpstr>
      <vt:lpstr>Thinking like a Tester</vt:lpstr>
      <vt:lpstr>The usage of a Brick</vt:lpstr>
      <vt:lpstr>The Customer ROUTINE heuristic (1/2)</vt:lpstr>
      <vt:lpstr>The Customer ROUTINE heuristic (2/2)</vt:lpstr>
      <vt:lpstr>Constructing Paper Planes</vt:lpstr>
      <vt:lpstr>Project Contexts</vt:lpstr>
      <vt:lpstr>Test Methodologies</vt:lpstr>
      <vt:lpstr>Different Test Reports (1/2)</vt:lpstr>
      <vt:lpstr>Different Test Reports (2/2)</vt:lpstr>
      <vt:lpstr>Programming for Testers</vt:lpstr>
      <vt:lpstr>Future and Ongoing Courses</vt:lpstr>
      <vt:lpstr>The Results</vt:lpstr>
      <vt:lpstr>Conclusions</vt:lpstr>
      <vt:lpstr>The Future</vt:lpstr>
      <vt:lpstr>Acknowledgements</vt:lpstr>
      <vt:lpstr>Q&amp;A</vt:lpstr>
      <vt:lpstr>Get in Touch!</vt:lpstr>
      <vt:lpstr>HEADLINE</vt:lpstr>
      <vt:lpstr>HEADLINE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Martin</dc:creator>
  <cp:lastModifiedBy>Martin</cp:lastModifiedBy>
  <cp:revision>126</cp:revision>
  <dcterms:created xsi:type="dcterms:W3CDTF">2015-07-20T11:22:03Z</dcterms:created>
  <dcterms:modified xsi:type="dcterms:W3CDTF">2015-08-05T13:32:57Z</dcterms:modified>
</cp:coreProperties>
</file>