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theme/theme7.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3.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4.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5.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 id="2147483723" r:id="rId5"/>
    <p:sldMasterId id="2147483662" r:id="rId6"/>
    <p:sldMasterId id="2147483704" r:id="rId7"/>
    <p:sldMasterId id="2147483709" r:id="rId8"/>
    <p:sldMasterId id="2147483712" r:id="rId9"/>
    <p:sldMasterId id="2147483702" r:id="rId10"/>
    <p:sldMasterId id="2147483674" r:id="rId11"/>
    <p:sldMasterId id="2147483736" r:id="rId12"/>
    <p:sldMasterId id="2147483743" r:id="rId13"/>
  </p:sldMasterIdLst>
  <p:notesMasterIdLst>
    <p:notesMasterId r:id="rId61"/>
  </p:notesMasterIdLst>
  <p:sldIdLst>
    <p:sldId id="283" r:id="rId14"/>
    <p:sldId id="305" r:id="rId15"/>
    <p:sldId id="382" r:id="rId16"/>
    <p:sldId id="346" r:id="rId17"/>
    <p:sldId id="422" r:id="rId18"/>
    <p:sldId id="418" r:id="rId19"/>
    <p:sldId id="448" r:id="rId20"/>
    <p:sldId id="450" r:id="rId21"/>
    <p:sldId id="363" r:id="rId22"/>
    <p:sldId id="449" r:id="rId23"/>
    <p:sldId id="423" r:id="rId24"/>
    <p:sldId id="424" r:id="rId25"/>
    <p:sldId id="419" r:id="rId26"/>
    <p:sldId id="425" r:id="rId27"/>
    <p:sldId id="426" r:id="rId28"/>
    <p:sldId id="420" r:id="rId29"/>
    <p:sldId id="444" r:id="rId30"/>
    <p:sldId id="468" r:id="rId31"/>
    <p:sldId id="467" r:id="rId32"/>
    <p:sldId id="466" r:id="rId33"/>
    <p:sldId id="427" r:id="rId34"/>
    <p:sldId id="433" r:id="rId35"/>
    <p:sldId id="459" r:id="rId36"/>
    <p:sldId id="451" r:id="rId37"/>
    <p:sldId id="436" r:id="rId38"/>
    <p:sldId id="461" r:id="rId39"/>
    <p:sldId id="460" r:id="rId40"/>
    <p:sldId id="434" r:id="rId41"/>
    <p:sldId id="456" r:id="rId42"/>
    <p:sldId id="443" r:id="rId43"/>
    <p:sldId id="464" r:id="rId44"/>
    <p:sldId id="465" r:id="rId45"/>
    <p:sldId id="454" r:id="rId46"/>
    <p:sldId id="452" r:id="rId47"/>
    <p:sldId id="455" r:id="rId48"/>
    <p:sldId id="458" r:id="rId49"/>
    <p:sldId id="457" r:id="rId50"/>
    <p:sldId id="453" r:id="rId51"/>
    <p:sldId id="431" r:id="rId52"/>
    <p:sldId id="430" r:id="rId53"/>
    <p:sldId id="438" r:id="rId54"/>
    <p:sldId id="439" r:id="rId55"/>
    <p:sldId id="440" r:id="rId56"/>
    <p:sldId id="441" r:id="rId57"/>
    <p:sldId id="442" r:id="rId58"/>
    <p:sldId id="446" r:id="rId59"/>
    <p:sldId id="42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re-Henri GOLARD" initials="PG" lastIdx="12" clrIdx="0">
    <p:extLst>
      <p:ext uri="{19B8F6BF-5375-455C-9EA6-DF929625EA0E}">
        <p15:presenceInfo xmlns:p15="http://schemas.microsoft.com/office/powerpoint/2012/main" userId="S::pgolard@adflux.net::7b7c66df-da53-4db8-81c5-cef230dbe252" providerId="AD"/>
      </p:ext>
    </p:extLst>
  </p:cmAuthor>
  <p:cmAuthor id="2" name="Guillaume Assogba" initials="GA" lastIdx="3" clrIdx="1">
    <p:extLst>
      <p:ext uri="{19B8F6BF-5375-455C-9EA6-DF929625EA0E}">
        <p15:presenceInfo xmlns:p15="http://schemas.microsoft.com/office/powerpoint/2012/main" userId="S::gassogba@adflux.net::e3fb0675-c728-44f4-a39c-a18cd351bc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3FDB"/>
    <a:srgbClr val="2A6EFF"/>
    <a:srgbClr val="FF781F"/>
    <a:srgbClr val="303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173C03-3D34-4F73-8D5C-C7011844AB49}" v="34" dt="2020-10-23T09:25:19.201"/>
    <p1510:client id="{896900B8-1F1A-4B1D-B3F2-A4F9870923A4}" v="21" dt="2020-10-23T09:18:45.5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2449"/>
  </p:normalViewPr>
  <p:slideViewPr>
    <p:cSldViewPr snapToGrid="0">
      <p:cViewPr varScale="1">
        <p:scale>
          <a:sx n="104" d="100"/>
          <a:sy n="104" d="100"/>
        </p:scale>
        <p:origin x="2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microsoft.com/office/2016/11/relationships/changesInfo" Target="changesInfos/changesInfo1.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5.xml"/><Relationship Id="rId3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Assogba" userId="S::gassogba@adflux.net::e3fb0675-c728-44f4-a39c-a18cd351bc25" providerId="AD" clId="Web-{88173C03-3D34-4F73-8D5C-C7011844AB49}"/>
    <pc:docChg chg="addSld delSld modSld sldOrd">
      <pc:chgData name="Guillaume Assogba" userId="S::gassogba@adflux.net::e3fb0675-c728-44f4-a39c-a18cd351bc25" providerId="AD" clId="Web-{88173C03-3D34-4F73-8D5C-C7011844AB49}" dt="2020-10-23T09:25:19.201" v="25"/>
      <pc:docMkLst>
        <pc:docMk/>
      </pc:docMkLst>
      <pc:sldChg chg="del">
        <pc:chgData name="Guillaume Assogba" userId="S::gassogba@adflux.net::e3fb0675-c728-44f4-a39c-a18cd351bc25" providerId="AD" clId="Web-{88173C03-3D34-4F73-8D5C-C7011844AB49}" dt="2020-10-23T09:24:39.825" v="19"/>
        <pc:sldMkLst>
          <pc:docMk/>
          <pc:sldMk cId="946364843" sldId="432"/>
        </pc:sldMkLst>
      </pc:sldChg>
      <pc:sldChg chg="del">
        <pc:chgData name="Guillaume Assogba" userId="S::gassogba@adflux.net::e3fb0675-c728-44f4-a39c-a18cd351bc25" providerId="AD" clId="Web-{88173C03-3D34-4F73-8D5C-C7011844AB49}" dt="2020-10-23T09:24:38.856" v="18"/>
        <pc:sldMkLst>
          <pc:docMk/>
          <pc:sldMk cId="2991990840" sldId="437"/>
        </pc:sldMkLst>
      </pc:sldChg>
      <pc:sldChg chg="ord">
        <pc:chgData name="Guillaume Assogba" userId="S::gassogba@adflux.net::e3fb0675-c728-44f4-a39c-a18cd351bc25" providerId="AD" clId="Web-{88173C03-3D34-4F73-8D5C-C7011844AB49}" dt="2020-10-23T09:25:02.607" v="23"/>
        <pc:sldMkLst>
          <pc:docMk/>
          <pc:sldMk cId="1014005295" sldId="444"/>
        </pc:sldMkLst>
      </pc:sldChg>
      <pc:sldChg chg="del">
        <pc:chgData name="Guillaume Assogba" userId="S::gassogba@adflux.net::e3fb0675-c728-44f4-a39c-a18cd351bc25" providerId="AD" clId="Web-{88173C03-3D34-4F73-8D5C-C7011844AB49}" dt="2020-10-23T09:25:19.201" v="25"/>
        <pc:sldMkLst>
          <pc:docMk/>
          <pc:sldMk cId="2181356362" sldId="445"/>
        </pc:sldMkLst>
      </pc:sldChg>
      <pc:sldChg chg="del">
        <pc:chgData name="Guillaume Assogba" userId="S::gassogba@adflux.net::e3fb0675-c728-44f4-a39c-a18cd351bc25" providerId="AD" clId="Web-{88173C03-3D34-4F73-8D5C-C7011844AB49}" dt="2020-10-23T09:25:15.013" v="24"/>
        <pc:sldMkLst>
          <pc:docMk/>
          <pc:sldMk cId="1189032835" sldId="447"/>
        </pc:sldMkLst>
      </pc:sldChg>
      <pc:sldChg chg="delSp modSp">
        <pc:chgData name="Guillaume Assogba" userId="S::gassogba@adflux.net::e3fb0675-c728-44f4-a39c-a18cd351bc25" providerId="AD" clId="Web-{88173C03-3D34-4F73-8D5C-C7011844AB49}" dt="2020-10-23T09:23:59.215" v="17"/>
        <pc:sldMkLst>
          <pc:docMk/>
          <pc:sldMk cId="3246956835" sldId="453"/>
        </pc:sldMkLst>
        <pc:spChg chg="mod">
          <ac:chgData name="Guillaume Assogba" userId="S::gassogba@adflux.net::e3fb0675-c728-44f4-a39c-a18cd351bc25" providerId="AD" clId="Web-{88173C03-3D34-4F73-8D5C-C7011844AB49}" dt="2020-10-23T09:23:49.512" v="15" actId="1076"/>
          <ac:spMkLst>
            <pc:docMk/>
            <pc:sldMk cId="3246956835" sldId="453"/>
            <ac:spMk id="3" creationId="{00000000-0000-0000-0000-000000000000}"/>
          </ac:spMkLst>
        </pc:spChg>
        <pc:spChg chg="del">
          <ac:chgData name="Guillaume Assogba" userId="S::gassogba@adflux.net::e3fb0675-c728-44f4-a39c-a18cd351bc25" providerId="AD" clId="Web-{88173C03-3D34-4F73-8D5C-C7011844AB49}" dt="2020-10-23T09:23:59.215" v="17"/>
          <ac:spMkLst>
            <pc:docMk/>
            <pc:sldMk cId="3246956835" sldId="453"/>
            <ac:spMk id="27" creationId="{00000000-0000-0000-0000-000000000000}"/>
          </ac:spMkLst>
        </pc:spChg>
        <pc:spChg chg="del">
          <ac:chgData name="Guillaume Assogba" userId="S::gassogba@adflux.net::e3fb0675-c728-44f4-a39c-a18cd351bc25" providerId="AD" clId="Web-{88173C03-3D34-4F73-8D5C-C7011844AB49}" dt="2020-10-23T09:23:57.043" v="16"/>
          <ac:spMkLst>
            <pc:docMk/>
            <pc:sldMk cId="3246956835" sldId="453"/>
            <ac:spMk id="28" creationId="{00000000-0000-0000-0000-000000000000}"/>
          </ac:spMkLst>
        </pc:spChg>
        <pc:picChg chg="mod ord">
          <ac:chgData name="Guillaume Assogba" userId="S::gassogba@adflux.net::e3fb0675-c728-44f4-a39c-a18cd351bc25" providerId="AD" clId="Web-{88173C03-3D34-4F73-8D5C-C7011844AB49}" dt="2020-10-23T09:23:35.746" v="11"/>
          <ac:picMkLst>
            <pc:docMk/>
            <pc:sldMk cId="3246956835" sldId="453"/>
            <ac:picMk id="5" creationId="{10F78FAE-1AD8-5741-94FD-5A607A1D0319}"/>
          </ac:picMkLst>
        </pc:picChg>
      </pc:sldChg>
      <pc:sldChg chg="mod modShow">
        <pc:chgData name="Guillaume Assogba" userId="S::gassogba@adflux.net::e3fb0675-c728-44f4-a39c-a18cd351bc25" providerId="AD" clId="Web-{88173C03-3D34-4F73-8D5C-C7011844AB49}" dt="2020-10-23T09:22:43.933" v="7"/>
        <pc:sldMkLst>
          <pc:docMk/>
          <pc:sldMk cId="3951485670" sldId="454"/>
        </pc:sldMkLst>
      </pc:sldChg>
      <pc:sldChg chg="delSp">
        <pc:chgData name="Guillaume Assogba" userId="S::gassogba@adflux.net::e3fb0675-c728-44f4-a39c-a18cd351bc25" providerId="AD" clId="Web-{88173C03-3D34-4F73-8D5C-C7011844AB49}" dt="2020-10-23T09:23:12.183" v="8"/>
        <pc:sldMkLst>
          <pc:docMk/>
          <pc:sldMk cId="161718029" sldId="458"/>
        </pc:sldMkLst>
        <pc:spChg chg="del">
          <ac:chgData name="Guillaume Assogba" userId="S::gassogba@adflux.net::e3fb0675-c728-44f4-a39c-a18cd351bc25" providerId="AD" clId="Web-{88173C03-3D34-4F73-8D5C-C7011844AB49}" dt="2020-10-23T09:23:12.183" v="8"/>
          <ac:spMkLst>
            <pc:docMk/>
            <pc:sldMk cId="161718029" sldId="458"/>
            <ac:spMk id="27" creationId="{00000000-0000-0000-0000-000000000000}"/>
          </ac:spMkLst>
        </pc:spChg>
      </pc:sldChg>
      <pc:sldChg chg="add del mod modShow">
        <pc:chgData name="Guillaume Assogba" userId="S::gassogba@adflux.net::e3fb0675-c728-44f4-a39c-a18cd351bc25" providerId="AD" clId="Web-{88173C03-3D34-4F73-8D5C-C7011844AB49}" dt="2020-10-23T09:22:38.995" v="6"/>
        <pc:sldMkLst>
          <pc:docMk/>
          <pc:sldMk cId="300195132" sldId="460"/>
        </pc:sldMkLst>
      </pc:sldChg>
      <pc:sldChg chg="modNotes">
        <pc:chgData name="Guillaume Assogba" userId="S::gassogba@adflux.net::e3fb0675-c728-44f4-a39c-a18cd351bc25" providerId="AD" clId="Web-{88173C03-3D34-4F73-8D5C-C7011844AB49}" dt="2020-10-23T09:21:35.541" v="1"/>
        <pc:sldMkLst>
          <pc:docMk/>
          <pc:sldMk cId="3886851886" sldId="461"/>
        </pc:sldMkLst>
      </pc:sldChg>
      <pc:sldChg chg="ord">
        <pc:chgData name="Guillaume Assogba" userId="S::gassogba@adflux.net::e3fb0675-c728-44f4-a39c-a18cd351bc25" providerId="AD" clId="Web-{88173C03-3D34-4F73-8D5C-C7011844AB49}" dt="2020-10-23T09:25:02.607" v="20"/>
        <pc:sldMkLst>
          <pc:docMk/>
          <pc:sldMk cId="40708732" sldId="466"/>
        </pc:sldMkLst>
      </pc:sldChg>
      <pc:sldChg chg="ord">
        <pc:chgData name="Guillaume Assogba" userId="S::gassogba@adflux.net::e3fb0675-c728-44f4-a39c-a18cd351bc25" providerId="AD" clId="Web-{88173C03-3D34-4F73-8D5C-C7011844AB49}" dt="2020-10-23T09:25:02.607" v="21"/>
        <pc:sldMkLst>
          <pc:docMk/>
          <pc:sldMk cId="582126862" sldId="467"/>
        </pc:sldMkLst>
      </pc:sldChg>
      <pc:sldChg chg="ord">
        <pc:chgData name="Guillaume Assogba" userId="S::gassogba@adflux.net::e3fb0675-c728-44f4-a39c-a18cd351bc25" providerId="AD" clId="Web-{88173C03-3D34-4F73-8D5C-C7011844AB49}" dt="2020-10-23T09:25:02.607" v="22"/>
        <pc:sldMkLst>
          <pc:docMk/>
          <pc:sldMk cId="43228756" sldId="468"/>
        </pc:sldMkLst>
      </pc:sldChg>
    </pc:docChg>
  </pc:docChgLst>
  <pc:docChgLst>
    <pc:chgData name="Guillaume Assogba" userId="S::gassogba@adflux.net::e3fb0675-c728-44f4-a39c-a18cd351bc25" providerId="AD" clId="Web-{896900B8-1F1A-4B1D-B3F2-A4F9870923A4}"/>
    <pc:docChg chg="modSld">
      <pc:chgData name="Guillaume Assogba" userId="S::gassogba@adflux.net::e3fb0675-c728-44f4-a39c-a18cd351bc25" providerId="AD" clId="Web-{896900B8-1F1A-4B1D-B3F2-A4F9870923A4}" dt="2020-10-23T09:18:45.565" v="18" actId="20577"/>
      <pc:docMkLst>
        <pc:docMk/>
      </pc:docMkLst>
      <pc:sldChg chg="modSp">
        <pc:chgData name="Guillaume Assogba" userId="S::gassogba@adflux.net::e3fb0675-c728-44f4-a39c-a18cd351bc25" providerId="AD" clId="Web-{896900B8-1F1A-4B1D-B3F2-A4F9870923A4}" dt="2020-10-23T09:18:45.565" v="17" actId="20577"/>
        <pc:sldMkLst>
          <pc:docMk/>
          <pc:sldMk cId="3246956835" sldId="453"/>
        </pc:sldMkLst>
        <pc:spChg chg="mod">
          <ac:chgData name="Guillaume Assogba" userId="S::gassogba@adflux.net::e3fb0675-c728-44f4-a39c-a18cd351bc25" providerId="AD" clId="Web-{896900B8-1F1A-4B1D-B3F2-A4F9870923A4}" dt="2020-10-23T09:18:45.565" v="17" actId="20577"/>
          <ac:spMkLst>
            <pc:docMk/>
            <pc:sldMk cId="3246956835" sldId="453"/>
            <ac:spMk id="3" creationId="{00000000-0000-0000-0000-000000000000}"/>
          </ac:spMkLst>
        </pc:spChg>
      </pc:sldChg>
      <pc:sldChg chg="modSp">
        <pc:chgData name="Guillaume Assogba" userId="S::gassogba@adflux.net::e3fb0675-c728-44f4-a39c-a18cd351bc25" providerId="AD" clId="Web-{896900B8-1F1A-4B1D-B3F2-A4F9870923A4}" dt="2020-10-23T09:18:16.018" v="8" actId="20577"/>
        <pc:sldMkLst>
          <pc:docMk/>
          <pc:sldMk cId="814601156" sldId="455"/>
        </pc:sldMkLst>
        <pc:spChg chg="mod">
          <ac:chgData name="Guillaume Assogba" userId="S::gassogba@adflux.net::e3fb0675-c728-44f4-a39c-a18cd351bc25" providerId="AD" clId="Web-{896900B8-1F1A-4B1D-B3F2-A4F9870923A4}" dt="2020-10-23T09:18:16.018" v="8" actId="20577"/>
          <ac:spMkLst>
            <pc:docMk/>
            <pc:sldMk cId="814601156" sldId="455"/>
            <ac:spMk id="3" creationId="{00000000-0000-0000-0000-000000000000}"/>
          </ac:spMkLst>
        </pc:spChg>
      </pc:sldChg>
      <pc:sldChg chg="modSp">
        <pc:chgData name="Guillaume Assogba" userId="S::gassogba@adflux.net::e3fb0675-c728-44f4-a39c-a18cd351bc25" providerId="AD" clId="Web-{896900B8-1F1A-4B1D-B3F2-A4F9870923A4}" dt="2020-10-23T09:18:34.347" v="14" actId="20577"/>
        <pc:sldMkLst>
          <pc:docMk/>
          <pc:sldMk cId="1204898391" sldId="457"/>
        </pc:sldMkLst>
        <pc:spChg chg="mod">
          <ac:chgData name="Guillaume Assogba" userId="S::gassogba@adflux.net::e3fb0675-c728-44f4-a39c-a18cd351bc25" providerId="AD" clId="Web-{896900B8-1F1A-4B1D-B3F2-A4F9870923A4}" dt="2020-10-23T09:18:34.347" v="14" actId="20577"/>
          <ac:spMkLst>
            <pc:docMk/>
            <pc:sldMk cId="1204898391" sldId="457"/>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0-14T10:57:29.762" idx="11">
    <p:pos x="7152" y="228"/>
    <p:text>take care of that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14T10:38:31.183" idx="1">
    <p:pos x="10" y="10"/>
    <p:text>je changerais le terme unit of deployment, ça prête à confusion
</p:text>
    <p:extLst>
      <p:ext uri="{C676402C-5697-4E1C-873F-D02D1690AC5C}">
        <p15:threadingInfo xmlns:p15="http://schemas.microsoft.com/office/powerpoint/2012/main" timeZoneBias="420"/>
      </p:ext>
    </p:extLst>
  </p:cm>
  <p:cm authorId="2" dt="2020-10-15T02:09:07.675" idx="1">
    <p:pos x="10" y="106"/>
    <p:text>done
</p:text>
    <p:extLst>
      <p:ext uri="{C676402C-5697-4E1C-873F-D02D1690AC5C}">
        <p15:threadingInfo xmlns:p15="http://schemas.microsoft.com/office/powerpoint/2012/main" timeZoneBias="42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14T10:39:35.293" idx="2">
    <p:pos x="10" y="10"/>
    <p:text>cool tu as remis mes schémas :)
</p:text>
    <p:extLst>
      <p:ext uri="{C676402C-5697-4E1C-873F-D02D1690AC5C}">
        <p15:threadingInfo xmlns:p15="http://schemas.microsoft.com/office/powerpoint/2012/main" timeZoneBias="420"/>
      </p:ext>
    </p:extLst>
  </p:cm>
  <p:cm authorId="1" dt="2020-10-14T10:40:57.670" idx="3">
    <p:pos x="4362" y="888"/>
    <p:text>bien joué l'accolade qui délimité le champs d'application du replicaset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0-14T10:44:27.641" idx="8">
    <p:pos x="10" y="10"/>
    <p:text>section rolling - je m'en carge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0-14T10:42:07.905" idx="4">
    <p:pos x="7302" y="744"/>
    <p:text>je reformulerais le how to retrieve data
</p:text>
    <p:extLst>
      <p:ext uri="{C676402C-5697-4E1C-873F-D02D1690AC5C}">
        <p15:threadingInfo xmlns:p15="http://schemas.microsoft.com/office/powerpoint/2012/main" timeZoneBias="420"/>
      </p:ext>
    </p:extLst>
  </p:cm>
  <p:cm authorId="2" dt="2020-10-15T02:12:55.459" idx="3">
    <p:pos x="7302" y="840"/>
    <p:text>proposal made
</p:text>
    <p:extLst>
      <p:ext uri="{C676402C-5697-4E1C-873F-D02D1690AC5C}">
        <p15:threadingInfo xmlns:p15="http://schemas.microsoft.com/office/powerpoint/2012/main" timeZoneBias="420">
          <p15:parentCm authorId="1" idx="4"/>
        </p15:threadingInfo>
      </p:ext>
    </p:extLst>
  </p:cm>
  <p:cm authorId="1" dt="2020-10-14T10:42:19.874" idx="5">
    <p:pos x="7296" y="744"/>
    <p:text>persisted au lieu de remaining?
</p:text>
    <p:extLst>
      <p:ext uri="{C676402C-5697-4E1C-873F-D02D1690AC5C}">
        <p15:threadingInfo xmlns:p15="http://schemas.microsoft.com/office/powerpoint/2012/main" timeZoneBias="420"/>
      </p:ext>
    </p:extLst>
  </p:cm>
  <p:cm authorId="2" dt="2020-10-15T02:11:27.786" idx="2">
    <p:pos x="7296" y="840"/>
    <p:text>done
</p:text>
    <p:extLst>
      <p:ext uri="{C676402C-5697-4E1C-873F-D02D1690AC5C}">
        <p15:threadingInfo xmlns:p15="http://schemas.microsoft.com/office/powerpoint/2012/main" timeZoneBias="420">
          <p15:parentCm authorId="1" idx="5"/>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7A5E6-3928-498B-BA1E-2EB047BBB386}" type="datetimeFigureOut">
              <a:rPr lang="en-GB" smtClean="0"/>
              <a:t>23/10/2020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3599F-156F-4064-B987-60A2FC3CAD3A}" type="slidenum">
              <a:rPr lang="en-GB" smtClean="0"/>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SGE</a:t>
            </a:r>
          </a:p>
        </p:txBody>
      </p:sp>
      <p:sp>
        <p:nvSpPr>
          <p:cNvPr id="4" name="Slide Number Placeholder 3"/>
          <p:cNvSpPr>
            <a:spLocks noGrp="1"/>
          </p:cNvSpPr>
          <p:nvPr>
            <p:ph type="sldNum" sz="quarter" idx="10"/>
          </p:nvPr>
        </p:nvSpPr>
        <p:spPr/>
        <p:txBody>
          <a:bodyPr/>
          <a:lstStyle/>
          <a:p>
            <a:fld id="{E003599F-156F-4064-B987-60A2FC3CAD3A}" type="slidenum">
              <a:rPr lang="en-GB" smtClean="0"/>
              <a:t>2</a:t>
            </a:fld>
            <a:endParaRPr lang="en-GB"/>
          </a:p>
        </p:txBody>
      </p:sp>
    </p:spTree>
    <p:extLst>
      <p:ext uri="{BB962C8B-B14F-4D97-AF65-F5344CB8AC3E}">
        <p14:creationId xmlns:p14="http://schemas.microsoft.com/office/powerpoint/2010/main" val="826016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03599F-156F-4064-B987-60A2FC3CAD3A}" type="slidenum">
              <a:rPr lang="en-GB" smtClean="0"/>
              <a:t>14</a:t>
            </a:fld>
            <a:endParaRPr lang="en-GB"/>
          </a:p>
        </p:txBody>
      </p:sp>
    </p:spTree>
    <p:extLst>
      <p:ext uri="{BB962C8B-B14F-4D97-AF65-F5344CB8AC3E}">
        <p14:creationId xmlns:p14="http://schemas.microsoft.com/office/powerpoint/2010/main" val="3894280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03599F-156F-4064-B987-60A2FC3CAD3A}" type="slidenum">
              <a:rPr lang="en-GB" smtClean="0"/>
              <a:t>15</a:t>
            </a:fld>
            <a:endParaRPr lang="en-GB"/>
          </a:p>
        </p:txBody>
      </p:sp>
    </p:spTree>
    <p:extLst>
      <p:ext uri="{BB962C8B-B14F-4D97-AF65-F5344CB8AC3E}">
        <p14:creationId xmlns:p14="http://schemas.microsoft.com/office/powerpoint/2010/main" val="2530024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45</a:t>
            </a:fld>
            <a:endParaRPr lang="en-GB"/>
          </a:p>
        </p:txBody>
      </p:sp>
    </p:spTree>
    <p:extLst>
      <p:ext uri="{BB962C8B-B14F-4D97-AF65-F5344CB8AC3E}">
        <p14:creationId xmlns:p14="http://schemas.microsoft.com/office/powerpoint/2010/main" val="872382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46</a:t>
            </a:fld>
            <a:endParaRPr lang="en-GB"/>
          </a:p>
        </p:txBody>
      </p:sp>
    </p:spTree>
    <p:extLst>
      <p:ext uri="{BB962C8B-B14F-4D97-AF65-F5344CB8AC3E}">
        <p14:creationId xmlns:p14="http://schemas.microsoft.com/office/powerpoint/2010/main" val="3185105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47</a:t>
            </a:fld>
            <a:endParaRPr lang="en-GB"/>
          </a:p>
        </p:txBody>
      </p:sp>
    </p:spTree>
    <p:extLst>
      <p:ext uri="{BB962C8B-B14F-4D97-AF65-F5344CB8AC3E}">
        <p14:creationId xmlns:p14="http://schemas.microsoft.com/office/powerpoint/2010/main" val="4210271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48</a:t>
            </a:fld>
            <a:endParaRPr lang="en-GB"/>
          </a:p>
        </p:txBody>
      </p:sp>
    </p:spTree>
    <p:extLst>
      <p:ext uri="{BB962C8B-B14F-4D97-AF65-F5344CB8AC3E}">
        <p14:creationId xmlns:p14="http://schemas.microsoft.com/office/powerpoint/2010/main" val="122931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17</a:t>
            </a:fld>
            <a:endParaRPr lang="en-GB"/>
          </a:p>
        </p:txBody>
      </p:sp>
    </p:spTree>
    <p:extLst>
      <p:ext uri="{BB962C8B-B14F-4D97-AF65-F5344CB8AC3E}">
        <p14:creationId xmlns:p14="http://schemas.microsoft.com/office/powerpoint/2010/main" val="4249103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18</a:t>
            </a:fld>
            <a:endParaRPr lang="en-GB"/>
          </a:p>
        </p:txBody>
      </p:sp>
    </p:spTree>
    <p:extLst>
      <p:ext uri="{BB962C8B-B14F-4D97-AF65-F5344CB8AC3E}">
        <p14:creationId xmlns:p14="http://schemas.microsoft.com/office/powerpoint/2010/main" val="1368161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19</a:t>
            </a:fld>
            <a:endParaRPr lang="en-GB"/>
          </a:p>
        </p:txBody>
      </p:sp>
    </p:spTree>
    <p:extLst>
      <p:ext uri="{BB962C8B-B14F-4D97-AF65-F5344CB8AC3E}">
        <p14:creationId xmlns:p14="http://schemas.microsoft.com/office/powerpoint/2010/main" val="2657603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20</a:t>
            </a:fld>
            <a:endParaRPr lang="en-GB"/>
          </a:p>
        </p:txBody>
      </p:sp>
    </p:spTree>
    <p:extLst>
      <p:ext uri="{BB962C8B-B14F-4D97-AF65-F5344CB8AC3E}">
        <p14:creationId xmlns:p14="http://schemas.microsoft.com/office/powerpoint/2010/main" val="189272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4</a:t>
            </a:fld>
            <a:endParaRPr lang="en-GB"/>
          </a:p>
        </p:txBody>
      </p:sp>
    </p:spTree>
    <p:extLst>
      <p:ext uri="{BB962C8B-B14F-4D97-AF65-F5344CB8AC3E}">
        <p14:creationId xmlns:p14="http://schemas.microsoft.com/office/powerpoint/2010/main" val="3395328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21</a:t>
            </a:fld>
            <a:endParaRPr lang="en-GB"/>
          </a:p>
        </p:txBody>
      </p:sp>
    </p:spTree>
    <p:extLst>
      <p:ext uri="{BB962C8B-B14F-4D97-AF65-F5344CB8AC3E}">
        <p14:creationId xmlns:p14="http://schemas.microsoft.com/office/powerpoint/2010/main" val="1767585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8945" indent="-448945" algn="just">
              <a:lnSpc>
                <a:spcPct val="150000"/>
              </a:lnSpc>
              <a:spcBef>
                <a:spcPts val="1000"/>
              </a:spcBef>
              <a:buFont typeface="Arial"/>
              <a:buChar char="•"/>
            </a:pPr>
            <a:r>
              <a:rPr lang="en-US" b="1" dirty="0"/>
              <a:t>Replication-Scalability?</a:t>
            </a:r>
            <a:endParaRPr lang="en-US" dirty="0"/>
          </a:p>
          <a:p>
            <a:pPr marL="448945" indent="-448945" algn="just">
              <a:lnSpc>
                <a:spcPct val="150000"/>
              </a:lnSpc>
              <a:spcBef>
                <a:spcPts val="1000"/>
              </a:spcBef>
              <a:buFont typeface="Arial"/>
              <a:buChar char="•"/>
            </a:pPr>
            <a:r>
              <a:rPr lang="en-US" b="1" dirty="0"/>
              <a:t>Self-healing?</a:t>
            </a:r>
            <a:endParaRPr lang="en-US" dirty="0"/>
          </a:p>
          <a:p>
            <a:pPr marL="448945" indent="-448945" algn="just">
              <a:lnSpc>
                <a:spcPct val="150000"/>
              </a:lnSpc>
              <a:spcBef>
                <a:spcPts val="1000"/>
              </a:spcBef>
              <a:buFont typeface="Arial"/>
              <a:buChar char="•"/>
            </a:pPr>
            <a:r>
              <a:rPr lang="en-US" b="1" dirty="0"/>
              <a:t>Replication </a:t>
            </a:r>
            <a:endParaRPr lang="en-US" dirty="0"/>
          </a:p>
          <a:p>
            <a:pPr marL="448945" indent="-448945" algn="just">
              <a:lnSpc>
                <a:spcPct val="150000"/>
              </a:lnSpc>
              <a:spcBef>
                <a:spcPts val="1000"/>
              </a:spcBef>
              <a:buFont typeface="Arial"/>
              <a:buChar char="•"/>
            </a:pPr>
            <a:r>
              <a:rPr lang="en-US" b="1" dirty="0"/>
              <a:t>Ownership</a:t>
            </a:r>
            <a:endParaRPr lang="en-US" dirty="0"/>
          </a:p>
        </p:txBody>
      </p:sp>
      <p:sp>
        <p:nvSpPr>
          <p:cNvPr id="4" name="Slide Number Placeholder 3"/>
          <p:cNvSpPr>
            <a:spLocks noGrp="1"/>
          </p:cNvSpPr>
          <p:nvPr>
            <p:ph type="sldNum" sz="quarter" idx="10"/>
          </p:nvPr>
        </p:nvSpPr>
        <p:spPr/>
        <p:txBody>
          <a:bodyPr/>
          <a:lstStyle/>
          <a:p>
            <a:fld id="{E003599F-156F-4064-B987-60A2FC3CAD3A}" type="slidenum">
              <a:rPr lang="en-GB" smtClean="0"/>
              <a:t>22</a:t>
            </a:fld>
            <a:endParaRPr lang="en-GB"/>
          </a:p>
        </p:txBody>
      </p:sp>
    </p:spTree>
    <p:extLst>
      <p:ext uri="{BB962C8B-B14F-4D97-AF65-F5344CB8AC3E}">
        <p14:creationId xmlns:p14="http://schemas.microsoft.com/office/powerpoint/2010/main" val="1384846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23</a:t>
            </a:fld>
            <a:endParaRPr lang="en-GB"/>
          </a:p>
        </p:txBody>
      </p:sp>
    </p:spTree>
    <p:extLst>
      <p:ext uri="{BB962C8B-B14F-4D97-AF65-F5344CB8AC3E}">
        <p14:creationId xmlns:p14="http://schemas.microsoft.com/office/powerpoint/2010/main" val="2475739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24</a:t>
            </a:fld>
            <a:endParaRPr lang="en-GB"/>
          </a:p>
        </p:txBody>
      </p:sp>
    </p:spTree>
    <p:extLst>
      <p:ext uri="{BB962C8B-B14F-4D97-AF65-F5344CB8AC3E}">
        <p14:creationId xmlns:p14="http://schemas.microsoft.com/office/powerpoint/2010/main" val="3961108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25</a:t>
            </a:fld>
            <a:endParaRPr lang="en-GB"/>
          </a:p>
        </p:txBody>
      </p:sp>
    </p:spTree>
    <p:extLst>
      <p:ext uri="{BB962C8B-B14F-4D97-AF65-F5344CB8AC3E}">
        <p14:creationId xmlns:p14="http://schemas.microsoft.com/office/powerpoint/2010/main" val="2643897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26</a:t>
            </a:fld>
            <a:endParaRPr lang="en-GB"/>
          </a:p>
        </p:txBody>
      </p:sp>
    </p:spTree>
    <p:extLst>
      <p:ext uri="{BB962C8B-B14F-4D97-AF65-F5344CB8AC3E}">
        <p14:creationId xmlns:p14="http://schemas.microsoft.com/office/powerpoint/2010/main" val="1555363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27</a:t>
            </a:fld>
            <a:endParaRPr lang="en-GB"/>
          </a:p>
        </p:txBody>
      </p:sp>
    </p:spTree>
    <p:extLst>
      <p:ext uri="{BB962C8B-B14F-4D97-AF65-F5344CB8AC3E}">
        <p14:creationId xmlns:p14="http://schemas.microsoft.com/office/powerpoint/2010/main" val="3508544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28</a:t>
            </a:fld>
            <a:endParaRPr lang="en-GB"/>
          </a:p>
        </p:txBody>
      </p:sp>
    </p:spTree>
    <p:extLst>
      <p:ext uri="{BB962C8B-B14F-4D97-AF65-F5344CB8AC3E}">
        <p14:creationId xmlns:p14="http://schemas.microsoft.com/office/powerpoint/2010/main" val="1234998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29</a:t>
            </a:fld>
            <a:endParaRPr lang="en-GB"/>
          </a:p>
        </p:txBody>
      </p:sp>
    </p:spTree>
    <p:extLst>
      <p:ext uri="{BB962C8B-B14F-4D97-AF65-F5344CB8AC3E}">
        <p14:creationId xmlns:p14="http://schemas.microsoft.com/office/powerpoint/2010/main" val="846214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30</a:t>
            </a:fld>
            <a:endParaRPr lang="en-GB"/>
          </a:p>
        </p:txBody>
      </p:sp>
    </p:spTree>
    <p:extLst>
      <p:ext uri="{BB962C8B-B14F-4D97-AF65-F5344CB8AC3E}">
        <p14:creationId xmlns:p14="http://schemas.microsoft.com/office/powerpoint/2010/main" val="142267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5</a:t>
            </a:fld>
            <a:endParaRPr lang="en-GB"/>
          </a:p>
        </p:txBody>
      </p:sp>
    </p:spTree>
    <p:extLst>
      <p:ext uri="{BB962C8B-B14F-4D97-AF65-F5344CB8AC3E}">
        <p14:creationId xmlns:p14="http://schemas.microsoft.com/office/powerpoint/2010/main" val="2795027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31</a:t>
            </a:fld>
            <a:endParaRPr lang="en-GB"/>
          </a:p>
        </p:txBody>
      </p:sp>
    </p:spTree>
    <p:extLst>
      <p:ext uri="{BB962C8B-B14F-4D97-AF65-F5344CB8AC3E}">
        <p14:creationId xmlns:p14="http://schemas.microsoft.com/office/powerpoint/2010/main" val="306554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32</a:t>
            </a:fld>
            <a:endParaRPr lang="en-GB"/>
          </a:p>
        </p:txBody>
      </p:sp>
    </p:spTree>
    <p:extLst>
      <p:ext uri="{BB962C8B-B14F-4D97-AF65-F5344CB8AC3E}">
        <p14:creationId xmlns:p14="http://schemas.microsoft.com/office/powerpoint/2010/main" val="2756952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33</a:t>
            </a:fld>
            <a:endParaRPr lang="en-GB"/>
          </a:p>
        </p:txBody>
      </p:sp>
    </p:spTree>
    <p:extLst>
      <p:ext uri="{BB962C8B-B14F-4D97-AF65-F5344CB8AC3E}">
        <p14:creationId xmlns:p14="http://schemas.microsoft.com/office/powerpoint/2010/main" val="1038858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34</a:t>
            </a:fld>
            <a:endParaRPr lang="en-GB"/>
          </a:p>
        </p:txBody>
      </p:sp>
    </p:spTree>
    <p:extLst>
      <p:ext uri="{BB962C8B-B14F-4D97-AF65-F5344CB8AC3E}">
        <p14:creationId xmlns:p14="http://schemas.microsoft.com/office/powerpoint/2010/main" val="35552202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35</a:t>
            </a:fld>
            <a:endParaRPr lang="en-GB"/>
          </a:p>
        </p:txBody>
      </p:sp>
    </p:spTree>
    <p:extLst>
      <p:ext uri="{BB962C8B-B14F-4D97-AF65-F5344CB8AC3E}">
        <p14:creationId xmlns:p14="http://schemas.microsoft.com/office/powerpoint/2010/main" val="797832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36</a:t>
            </a:fld>
            <a:endParaRPr lang="en-GB"/>
          </a:p>
        </p:txBody>
      </p:sp>
    </p:spTree>
    <p:extLst>
      <p:ext uri="{BB962C8B-B14F-4D97-AF65-F5344CB8AC3E}">
        <p14:creationId xmlns:p14="http://schemas.microsoft.com/office/powerpoint/2010/main" val="3550736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37</a:t>
            </a:fld>
            <a:endParaRPr lang="en-GB"/>
          </a:p>
        </p:txBody>
      </p:sp>
    </p:spTree>
    <p:extLst>
      <p:ext uri="{BB962C8B-B14F-4D97-AF65-F5344CB8AC3E}">
        <p14:creationId xmlns:p14="http://schemas.microsoft.com/office/powerpoint/2010/main" val="2539988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38</a:t>
            </a:fld>
            <a:endParaRPr lang="en-GB"/>
          </a:p>
        </p:txBody>
      </p:sp>
    </p:spTree>
    <p:extLst>
      <p:ext uri="{BB962C8B-B14F-4D97-AF65-F5344CB8AC3E}">
        <p14:creationId xmlns:p14="http://schemas.microsoft.com/office/powerpoint/2010/main" val="5163705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39</a:t>
            </a:fld>
            <a:endParaRPr lang="en-GB"/>
          </a:p>
        </p:txBody>
      </p:sp>
    </p:spTree>
    <p:extLst>
      <p:ext uri="{BB962C8B-B14F-4D97-AF65-F5344CB8AC3E}">
        <p14:creationId xmlns:p14="http://schemas.microsoft.com/office/powerpoint/2010/main" val="1257829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40</a:t>
            </a:fld>
            <a:endParaRPr lang="en-GB"/>
          </a:p>
        </p:txBody>
      </p:sp>
    </p:spTree>
    <p:extLst>
      <p:ext uri="{BB962C8B-B14F-4D97-AF65-F5344CB8AC3E}">
        <p14:creationId xmlns:p14="http://schemas.microsoft.com/office/powerpoint/2010/main" val="98722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7</a:t>
            </a:fld>
            <a:endParaRPr lang="en-GB"/>
          </a:p>
        </p:txBody>
      </p:sp>
    </p:spTree>
    <p:extLst>
      <p:ext uri="{BB962C8B-B14F-4D97-AF65-F5344CB8AC3E}">
        <p14:creationId xmlns:p14="http://schemas.microsoft.com/office/powerpoint/2010/main" val="16453505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41</a:t>
            </a:fld>
            <a:endParaRPr lang="en-GB"/>
          </a:p>
        </p:txBody>
      </p:sp>
    </p:spTree>
    <p:extLst>
      <p:ext uri="{BB962C8B-B14F-4D97-AF65-F5344CB8AC3E}">
        <p14:creationId xmlns:p14="http://schemas.microsoft.com/office/powerpoint/2010/main" val="1583678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42</a:t>
            </a:fld>
            <a:endParaRPr lang="en-GB"/>
          </a:p>
        </p:txBody>
      </p:sp>
    </p:spTree>
    <p:extLst>
      <p:ext uri="{BB962C8B-B14F-4D97-AF65-F5344CB8AC3E}">
        <p14:creationId xmlns:p14="http://schemas.microsoft.com/office/powerpoint/2010/main" val="268423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E003599F-156F-4064-B987-60A2FC3CAD3A}" type="slidenum">
              <a:rPr lang="en-GB" smtClean="0"/>
              <a:t>8</a:t>
            </a:fld>
            <a:endParaRPr lang="en-GB"/>
          </a:p>
        </p:txBody>
      </p:sp>
    </p:spTree>
    <p:extLst>
      <p:ext uri="{BB962C8B-B14F-4D97-AF65-F5344CB8AC3E}">
        <p14:creationId xmlns:p14="http://schemas.microsoft.com/office/powerpoint/2010/main" val="2021542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03599F-156F-4064-B987-60A2FC3CAD3A}" type="slidenum">
              <a:rPr lang="en-GB" smtClean="0"/>
              <a:t>9</a:t>
            </a:fld>
            <a:endParaRPr lang="en-GB"/>
          </a:p>
        </p:txBody>
      </p:sp>
    </p:spTree>
    <p:extLst>
      <p:ext uri="{BB962C8B-B14F-4D97-AF65-F5344CB8AC3E}">
        <p14:creationId xmlns:p14="http://schemas.microsoft.com/office/powerpoint/2010/main" val="3869970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03599F-156F-4064-B987-60A2FC3CAD3A}" type="slidenum">
              <a:rPr lang="en-GB" smtClean="0"/>
              <a:t>10</a:t>
            </a:fld>
            <a:endParaRPr lang="en-GB"/>
          </a:p>
        </p:txBody>
      </p:sp>
    </p:spTree>
    <p:extLst>
      <p:ext uri="{BB962C8B-B14F-4D97-AF65-F5344CB8AC3E}">
        <p14:creationId xmlns:p14="http://schemas.microsoft.com/office/powerpoint/2010/main" val="122557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03599F-156F-4064-B987-60A2FC3CAD3A}" type="slidenum">
              <a:rPr lang="en-GB" smtClean="0"/>
              <a:t>11</a:t>
            </a:fld>
            <a:endParaRPr lang="en-GB"/>
          </a:p>
        </p:txBody>
      </p:sp>
    </p:spTree>
    <p:extLst>
      <p:ext uri="{BB962C8B-B14F-4D97-AF65-F5344CB8AC3E}">
        <p14:creationId xmlns:p14="http://schemas.microsoft.com/office/powerpoint/2010/main" val="1881615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03599F-156F-4064-B987-60A2FC3CAD3A}" type="slidenum">
              <a:rPr lang="en-GB" smtClean="0"/>
              <a:t>12</a:t>
            </a:fld>
            <a:endParaRPr lang="en-GB"/>
          </a:p>
        </p:txBody>
      </p:sp>
    </p:spTree>
    <p:extLst>
      <p:ext uri="{BB962C8B-B14F-4D97-AF65-F5344CB8AC3E}">
        <p14:creationId xmlns:p14="http://schemas.microsoft.com/office/powerpoint/2010/main" val="204767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866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991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28812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84227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273798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2045021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869194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2483218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292371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2416237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118353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425189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3990988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2520115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2771197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2099010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35167779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8858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672509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348107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270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15367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343770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727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934224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78865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524456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223263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299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891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95897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953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7804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088552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34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7771435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123221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069663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396581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31875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057955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80841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925039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97137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72200" y="365125"/>
            <a:ext cx="5181600" cy="1325563"/>
          </a:xfrm>
        </p:spPr>
        <p:txBody>
          <a:bodyPr/>
          <a:lstStyle/>
          <a:p>
            <a:r>
              <a:rPr lang="en-US"/>
              <a:t>Click to edit Master title style</a:t>
            </a:r>
            <a:endParaRPr lang="en-GB"/>
          </a:p>
        </p:txBody>
      </p:sp>
      <p:sp>
        <p:nvSpPr>
          <p:cNvPr id="3" name="Content Placeholder 2"/>
          <p:cNvSpPr>
            <a:spLocks noGrp="1"/>
          </p:cNvSpPr>
          <p:nvPr>
            <p:ph sz="half" idx="1"/>
          </p:nvPr>
        </p:nvSpPr>
        <p:spPr>
          <a:xfrm>
            <a:off x="590550" y="0"/>
            <a:ext cx="5181600" cy="68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039384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EAFB51D-0518-4A82-8BF3-6758FB339249}" type="datetimeFigureOut">
              <a:rPr lang="en-GB" smtClean="0"/>
              <a:t>23/10/2020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A1F501-F3B8-45A7-AE48-8D1E4620C09D}" type="slidenum">
              <a:rPr lang="en-GB" smtClean="0"/>
              <a:t>‹#›</a:t>
            </a:fld>
            <a:endParaRPr lang="en-GB"/>
          </a:p>
        </p:txBody>
      </p:sp>
    </p:spTree>
    <p:extLst>
      <p:ext uri="{BB962C8B-B14F-4D97-AF65-F5344CB8AC3E}">
        <p14:creationId xmlns:p14="http://schemas.microsoft.com/office/powerpoint/2010/main" val="15660942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EAFB51D-0518-4A82-8BF3-6758FB339249}" type="datetimeFigureOut">
              <a:rPr lang="en-GB" smtClean="0"/>
              <a:t>23/10/2020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A1F501-F3B8-45A7-AE48-8D1E4620C09D}" type="slidenum">
              <a:rPr lang="en-GB" smtClean="0"/>
              <a:t>‹#›</a:t>
            </a:fld>
            <a:endParaRPr lang="en-GB"/>
          </a:p>
        </p:txBody>
      </p:sp>
    </p:spTree>
    <p:extLst>
      <p:ext uri="{BB962C8B-B14F-4D97-AF65-F5344CB8AC3E}">
        <p14:creationId xmlns:p14="http://schemas.microsoft.com/office/powerpoint/2010/main" val="19169168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61699" y="3944660"/>
            <a:ext cx="8000139" cy="790627"/>
          </a:xfrm>
        </p:spPr>
        <p:txBody>
          <a:bodyPr>
            <a:normAutofit/>
          </a:bodyPr>
          <a:lstStyle>
            <a:lvl1pPr marL="0" indent="0" algn="l">
              <a:buNone/>
              <a:defRPr sz="28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GB"/>
          </a:p>
        </p:txBody>
      </p:sp>
      <p:sp>
        <p:nvSpPr>
          <p:cNvPr id="10" name="Title 9"/>
          <p:cNvSpPr>
            <a:spLocks noGrp="1"/>
          </p:cNvSpPr>
          <p:nvPr>
            <p:ph type="title"/>
          </p:nvPr>
        </p:nvSpPr>
        <p:spPr>
          <a:xfrm>
            <a:off x="3567373" y="2914651"/>
            <a:ext cx="7994466" cy="828000"/>
          </a:xfrm>
        </p:spPr>
        <p:txBody>
          <a:bodyPr/>
          <a:lstStyle/>
          <a:p>
            <a:r>
              <a:rPr lang="en-US"/>
              <a:t>Click to edit Master title style</a:t>
            </a:r>
            <a:endParaRPr lang="en-GB"/>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460" y="1491498"/>
            <a:ext cx="3469772" cy="4288844"/>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492419" y="4862528"/>
            <a:ext cx="1111614" cy="396000"/>
          </a:xfrm>
          <a:prstGeom prst="rect">
            <a:avLst/>
          </a:prstGeom>
        </p:spPr>
      </p:pic>
      <p:cxnSp>
        <p:nvCxnSpPr>
          <p:cNvPr id="7" name="Straight Connector 6"/>
          <p:cNvCxnSpPr/>
          <p:nvPr userDrawn="1"/>
        </p:nvCxnSpPr>
        <p:spPr>
          <a:xfrm>
            <a:off x="3561699" y="3853431"/>
            <a:ext cx="80001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1187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9356" y="3905003"/>
            <a:ext cx="9150949" cy="980505"/>
          </a:xfrm>
        </p:spPr>
        <p:txBody>
          <a:bodyPr>
            <a:normAutofit/>
          </a:bodyPr>
          <a:lstStyle>
            <a:lvl1pPr marL="0" indent="0" algn="l">
              <a:buNone/>
              <a:defRPr sz="28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GB"/>
          </a:p>
        </p:txBody>
      </p:sp>
      <p:sp>
        <p:nvSpPr>
          <p:cNvPr id="10" name="Title 9"/>
          <p:cNvSpPr>
            <a:spLocks noGrp="1"/>
          </p:cNvSpPr>
          <p:nvPr>
            <p:ph type="title"/>
          </p:nvPr>
        </p:nvSpPr>
        <p:spPr>
          <a:xfrm>
            <a:off x="1909356" y="2914651"/>
            <a:ext cx="9150949" cy="828000"/>
          </a:xfrm>
        </p:spPr>
        <p:txBody>
          <a:bodyPr/>
          <a:lstStyle/>
          <a:p>
            <a:r>
              <a:rPr lang="en-US"/>
              <a:t>Click to edit Master title style</a:t>
            </a:r>
            <a:endParaRPr lang="en-GB"/>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a:ext>
            </a:extLst>
          </a:blip>
          <a:srcRect l="43122"/>
          <a:stretch/>
        </p:blipFill>
        <p:spPr>
          <a:xfrm>
            <a:off x="1" y="1295400"/>
            <a:ext cx="2139628" cy="4649787"/>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35976" y="4939773"/>
            <a:ext cx="1111614" cy="396000"/>
          </a:xfrm>
          <a:prstGeom prst="rect">
            <a:avLst/>
          </a:prstGeom>
        </p:spPr>
      </p:pic>
      <p:cxnSp>
        <p:nvCxnSpPr>
          <p:cNvPr id="7" name="Straight Connector 6"/>
          <p:cNvCxnSpPr/>
          <p:nvPr userDrawn="1"/>
        </p:nvCxnSpPr>
        <p:spPr>
          <a:xfrm>
            <a:off x="1952306" y="3759688"/>
            <a:ext cx="910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1538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838202" y="365124"/>
            <a:ext cx="10515600" cy="828000"/>
          </a:xfrm>
        </p:spPr>
        <p:txBody>
          <a:bodyPr>
            <a:normAutofit/>
          </a:bodyPr>
          <a:lstStyle>
            <a:lvl1pPr algn="r">
              <a:defRPr sz="3600"/>
            </a:lvl1pPr>
          </a:lstStyle>
          <a:p>
            <a:r>
              <a:rPr lang="en-US"/>
              <a:t>Click to edit Master title style</a:t>
            </a:r>
            <a:endParaRPr lang="en-GB"/>
          </a:p>
        </p:txBody>
      </p:sp>
      <p:sp>
        <p:nvSpPr>
          <p:cNvPr id="3" name="Content Placeholder 2"/>
          <p:cNvSpPr>
            <a:spLocks noGrp="1"/>
          </p:cNvSpPr>
          <p:nvPr>
            <p:ph idx="1"/>
          </p:nvPr>
        </p:nvSpPr>
        <p:spPr/>
        <p:txBody>
          <a:bodyPr/>
          <a:lstStyle>
            <a:lvl1pPr marL="449269" indent="-449269">
              <a:lnSpc>
                <a:spcPct val="150000"/>
              </a:lnSpc>
              <a:buFontTx/>
              <a:buBlip>
                <a:blip r:embed="rId2"/>
              </a:buBlip>
              <a:defRPr sz="3200" baseline="0">
                <a:solidFill>
                  <a:schemeClr val="bg2"/>
                </a:solidFill>
              </a:defRPr>
            </a:lvl1pPr>
            <a:lvl2pPr>
              <a:lnSpc>
                <a:spcPct val="150000"/>
              </a:lnSpc>
              <a:defRPr>
                <a:solidFill>
                  <a:schemeClr val="bg2"/>
                </a:solidFill>
              </a:defRPr>
            </a:lvl2pPr>
            <a:lvl3pPr>
              <a:lnSpc>
                <a:spcPct val="150000"/>
              </a:lnSpc>
              <a:defRPr>
                <a:solidFill>
                  <a:schemeClr val="bg2"/>
                </a:solidFill>
              </a:defRPr>
            </a:lvl3pPr>
            <a:lvl4pPr>
              <a:lnSpc>
                <a:spcPct val="150000"/>
              </a:lnSpc>
              <a:defRPr>
                <a:solidFill>
                  <a:schemeClr val="bg2"/>
                </a:solidFill>
              </a:defRPr>
            </a:lvl4pPr>
            <a:lvl5pPr>
              <a:lnSpc>
                <a:spcPct val="150000"/>
              </a:lnSpc>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5" name="Straight Connector 4"/>
          <p:cNvCxnSpPr/>
          <p:nvPr userDrawn="1"/>
        </p:nvCxnSpPr>
        <p:spPr>
          <a:xfrm>
            <a:off x="838202" y="1193124"/>
            <a:ext cx="10515600"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userDrawn="1"/>
        </p:nvGrpSpPr>
        <p:grpSpPr>
          <a:xfrm>
            <a:off x="44513" y="6316747"/>
            <a:ext cx="12015753" cy="361856"/>
            <a:chOff x="44511" y="6316747"/>
            <a:chExt cx="12015753" cy="361856"/>
          </a:xfrm>
        </p:grpSpPr>
        <p:cxnSp>
          <p:nvCxnSpPr>
            <p:cNvPr id="7" name="Straight Connector 6"/>
            <p:cNvCxnSpPr/>
            <p:nvPr/>
          </p:nvCxnSpPr>
          <p:spPr>
            <a:xfrm>
              <a:off x="44511" y="6489126"/>
              <a:ext cx="10908000" cy="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065966" y="6324396"/>
              <a:ext cx="994298" cy="354207"/>
            </a:xfrm>
            <a:prstGeom prst="rect">
              <a:avLst/>
            </a:prstGeom>
            <a:noFill/>
            <a:ln>
              <a:noFill/>
            </a:ln>
          </p:spPr>
        </p:pic>
        <p:cxnSp>
          <p:nvCxnSpPr>
            <p:cNvPr id="9" name="Straight Connector 8"/>
            <p:cNvCxnSpPr/>
            <p:nvPr/>
          </p:nvCxnSpPr>
          <p:spPr>
            <a:xfrm>
              <a:off x="10967725" y="6316747"/>
              <a:ext cx="0" cy="3544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userDrawn="1"/>
        </p:nvSpPr>
        <p:spPr>
          <a:xfrm>
            <a:off x="90997" y="6487873"/>
            <a:ext cx="4678425" cy="276999"/>
          </a:xfrm>
          <a:prstGeom prst="rect">
            <a:avLst/>
          </a:prstGeom>
          <a:noFill/>
          <a:ln>
            <a:noFill/>
          </a:ln>
        </p:spPr>
        <p:txBody>
          <a:bodyPr wrap="square" rtlCol="0">
            <a:spAutoFit/>
          </a:bodyPr>
          <a:lstStyle/>
          <a:p>
            <a:r>
              <a:rPr lang="en-GB" sz="1200" b="1">
                <a:solidFill>
                  <a:schemeClr val="bg2"/>
                </a:solidFill>
              </a:rPr>
              <a:t>ROI²</a:t>
            </a:r>
            <a:r>
              <a:rPr lang="en-GB" sz="1100">
                <a:solidFill>
                  <a:schemeClr val="bg2"/>
                </a:solidFill>
              </a:rPr>
              <a:t> return on investment through return on information</a:t>
            </a:r>
          </a:p>
        </p:txBody>
      </p:sp>
    </p:spTree>
    <p:extLst>
      <p:ext uri="{BB962C8B-B14F-4D97-AF65-F5344CB8AC3E}">
        <p14:creationId xmlns:p14="http://schemas.microsoft.com/office/powerpoint/2010/main" val="26132485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V-Resume">
    <p:spTree>
      <p:nvGrpSpPr>
        <p:cNvPr id="1" name=""/>
        <p:cNvGrpSpPr/>
        <p:nvPr/>
      </p:nvGrpSpPr>
      <p:grpSpPr>
        <a:xfrm>
          <a:off x="0" y="0"/>
          <a:ext cx="0" cy="0"/>
          <a:chOff x="0" y="0"/>
          <a:chExt cx="0" cy="0"/>
        </a:xfrm>
      </p:grpSpPr>
      <p:sp>
        <p:nvSpPr>
          <p:cNvPr id="2" name="Title 1"/>
          <p:cNvSpPr>
            <a:spLocks noGrp="1"/>
          </p:cNvSpPr>
          <p:nvPr>
            <p:ph type="title"/>
          </p:nvPr>
        </p:nvSpPr>
        <p:spPr>
          <a:xfrm>
            <a:off x="369113" y="365124"/>
            <a:ext cx="11481017" cy="405343"/>
          </a:xfrm>
          <a:noFill/>
        </p:spPr>
        <p:txBody>
          <a:bodyPr>
            <a:normAutofit/>
          </a:bodyPr>
          <a:lstStyle>
            <a:lvl1pPr algn="l">
              <a:defRPr sz="1800" b="1"/>
            </a:lvl1pPr>
          </a:lstStyle>
          <a:p>
            <a:r>
              <a:rPr lang="en-US"/>
              <a:t>Click to edit Master title style</a:t>
            </a:r>
            <a:endParaRPr lang="en-GB"/>
          </a:p>
        </p:txBody>
      </p:sp>
      <p:sp>
        <p:nvSpPr>
          <p:cNvPr id="17" name="Text Placeholder 16"/>
          <p:cNvSpPr>
            <a:spLocks noGrp="1"/>
          </p:cNvSpPr>
          <p:nvPr>
            <p:ph type="body" sz="quarter" idx="11"/>
          </p:nvPr>
        </p:nvSpPr>
        <p:spPr>
          <a:xfrm>
            <a:off x="482601" y="1607207"/>
            <a:ext cx="5375275" cy="2489200"/>
          </a:xfrm>
          <a:noFill/>
          <a:ln>
            <a:noFill/>
          </a:ln>
        </p:spPr>
        <p:txBody>
          <a:bodyPr>
            <a:normAutofit/>
          </a:bodyPr>
          <a:lstStyle>
            <a:lvl1pPr marL="177802" indent="-177802">
              <a:lnSpc>
                <a:spcPct val="100000"/>
              </a:lnSpc>
              <a:spcBef>
                <a:spcPts val="0"/>
              </a:spcBef>
              <a:buClr>
                <a:schemeClr val="tx2"/>
              </a:buClr>
              <a:buFont typeface="Wingdings" panose="05000000000000000000" pitchFamily="2" charset="2"/>
              <a:buChar char="§"/>
              <a:defRPr sz="1400">
                <a:solidFill>
                  <a:schemeClr val="tx1"/>
                </a:solidFill>
              </a:defRPr>
            </a:lvl1pPr>
            <a:lvl2pPr marL="354017" indent="-176215">
              <a:lnSpc>
                <a:spcPct val="100000"/>
              </a:lnSpc>
              <a:spcBef>
                <a:spcPts val="0"/>
              </a:spcBef>
              <a:buFont typeface="Arial" panose="020B0604020202020204" pitchFamily="34" charset="0"/>
              <a:buChar char="•"/>
              <a:defRPr sz="1400">
                <a:solidFill>
                  <a:schemeClr val="tx1"/>
                </a:solidFill>
              </a:defRPr>
            </a:lvl2pPr>
          </a:lstStyle>
          <a:p>
            <a:pPr lvl="0"/>
            <a:r>
              <a:rPr lang="en-US"/>
              <a:t>Click to edit Master text styles</a:t>
            </a:r>
          </a:p>
          <a:p>
            <a:pPr lvl="1"/>
            <a:r>
              <a:rPr lang="en-US"/>
              <a:t>Second level</a:t>
            </a:r>
          </a:p>
        </p:txBody>
      </p:sp>
      <p:sp>
        <p:nvSpPr>
          <p:cNvPr id="19" name="Text Placeholder 18"/>
          <p:cNvSpPr>
            <a:spLocks noGrp="1"/>
          </p:cNvSpPr>
          <p:nvPr>
            <p:ph type="body" sz="quarter" idx="12"/>
          </p:nvPr>
        </p:nvSpPr>
        <p:spPr>
          <a:xfrm>
            <a:off x="482602" y="4515141"/>
            <a:ext cx="5337175" cy="2077798"/>
          </a:xfrm>
          <a:noFill/>
          <a:ln>
            <a:noFill/>
          </a:ln>
        </p:spPr>
        <p:txBody>
          <a:bodyPr>
            <a:normAutofit/>
          </a:bodyPr>
          <a:lstStyle>
            <a:lvl1pPr marL="177802" indent="-177802">
              <a:lnSpc>
                <a:spcPct val="100000"/>
              </a:lnSpc>
              <a:spcBef>
                <a:spcPts val="0"/>
              </a:spcBef>
              <a:buClr>
                <a:schemeClr val="tx2"/>
              </a:buClr>
              <a:buFont typeface="Wingdings" panose="05000000000000000000" pitchFamily="2" charset="2"/>
              <a:buChar char="§"/>
              <a:defRPr sz="1400">
                <a:solidFill>
                  <a:schemeClr val="tx1"/>
                </a:solidFill>
              </a:defRPr>
            </a:lvl1pPr>
            <a:lvl2pPr marL="354017" indent="-176215">
              <a:lnSpc>
                <a:spcPct val="100000"/>
              </a:lnSpc>
              <a:spcBef>
                <a:spcPts val="0"/>
              </a:spcBef>
              <a:buFont typeface="Arial" panose="020B0604020202020204" pitchFamily="34" charset="0"/>
              <a:buChar char="•"/>
              <a:defRPr sz="1400">
                <a:solidFill>
                  <a:schemeClr val="tx1"/>
                </a:solidFill>
              </a:defRPr>
            </a:lvl2pPr>
          </a:lstStyle>
          <a:p>
            <a:pPr lvl="0"/>
            <a:r>
              <a:rPr lang="en-US"/>
              <a:t>Click to edit Master text styles</a:t>
            </a:r>
          </a:p>
          <a:p>
            <a:pPr lvl="1"/>
            <a:r>
              <a:rPr lang="en-US"/>
              <a:t>Second level</a:t>
            </a:r>
          </a:p>
        </p:txBody>
      </p:sp>
      <p:sp>
        <p:nvSpPr>
          <p:cNvPr id="27" name="Content Placeholder 26"/>
          <p:cNvSpPr>
            <a:spLocks noGrp="1"/>
          </p:cNvSpPr>
          <p:nvPr>
            <p:ph sz="quarter" idx="14"/>
          </p:nvPr>
        </p:nvSpPr>
        <p:spPr>
          <a:xfrm>
            <a:off x="369888" y="762619"/>
            <a:ext cx="11480800" cy="403225"/>
          </a:xfrm>
          <a:noFill/>
        </p:spPr>
        <p:txBody>
          <a:bodyPr>
            <a:noAutofit/>
          </a:bodyPr>
          <a:lstStyle>
            <a:lvl1pPr marL="0" indent="0">
              <a:buFontTx/>
              <a:buNone/>
              <a:defRPr sz="1600">
                <a:latin typeface="+mj-lt"/>
              </a:defRPr>
            </a:lvl1pPr>
            <a:lvl2pPr marL="457206" indent="0">
              <a:buFontTx/>
              <a:buNone/>
              <a:defRPr sz="1600"/>
            </a:lvl2pPr>
            <a:lvl3pPr marL="914411" indent="0">
              <a:buFontTx/>
              <a:buNone/>
              <a:defRPr sz="1600"/>
            </a:lvl3pPr>
            <a:lvl4pPr marL="1371617" indent="0">
              <a:buFontTx/>
              <a:buNone/>
              <a:defRPr sz="1600"/>
            </a:lvl4pPr>
            <a:lvl5pPr marL="1828823" indent="0">
              <a:buFontTx/>
              <a:buNone/>
              <a:defRPr sz="1600"/>
            </a:lvl5pPr>
          </a:lstStyle>
          <a:p>
            <a:pPr lvl="0"/>
            <a:r>
              <a:rPr lang="en-US"/>
              <a:t>Click to edit Master text styles</a:t>
            </a:r>
          </a:p>
        </p:txBody>
      </p:sp>
      <p:sp>
        <p:nvSpPr>
          <p:cNvPr id="21" name="Text Placeholder 20"/>
          <p:cNvSpPr>
            <a:spLocks noGrp="1"/>
          </p:cNvSpPr>
          <p:nvPr>
            <p:ph type="body" sz="quarter" idx="13"/>
          </p:nvPr>
        </p:nvSpPr>
        <p:spPr>
          <a:xfrm>
            <a:off x="6096001" y="1607208"/>
            <a:ext cx="5808663" cy="5001229"/>
          </a:xfrm>
          <a:noFill/>
          <a:ln>
            <a:noFill/>
          </a:ln>
        </p:spPr>
        <p:txBody>
          <a:bodyPr>
            <a:normAutofit/>
          </a:bodyPr>
          <a:lstStyle>
            <a:lvl1pPr marL="85726" indent="0">
              <a:spcBef>
                <a:spcPts val="0"/>
              </a:spcBef>
              <a:buClr>
                <a:schemeClr val="tx2"/>
              </a:buClr>
              <a:buFontTx/>
              <a:buNone/>
              <a:defRPr sz="1400" b="1">
                <a:solidFill>
                  <a:schemeClr val="tx1"/>
                </a:solidFill>
              </a:defRPr>
            </a:lvl1pPr>
            <a:lvl2pPr marL="355605" indent="-177802">
              <a:spcBef>
                <a:spcPts val="0"/>
              </a:spcBef>
              <a:buClr>
                <a:schemeClr val="tx2"/>
              </a:buClr>
              <a:buFont typeface="Wingdings" panose="05000000000000000000" pitchFamily="2" charset="2"/>
              <a:buChar char="§"/>
              <a:defRPr sz="1400">
                <a:solidFill>
                  <a:schemeClr val="tx1"/>
                </a:solidFill>
              </a:defRPr>
            </a:lvl2pPr>
          </a:lstStyle>
          <a:p>
            <a:pPr lvl="0"/>
            <a:r>
              <a:rPr lang="en-US"/>
              <a:t>Click to edit Master text styles</a:t>
            </a:r>
          </a:p>
          <a:p>
            <a:pPr lvl="1"/>
            <a:r>
              <a:rPr lang="en-US"/>
              <a:t>Second level</a:t>
            </a:r>
          </a:p>
        </p:txBody>
      </p:sp>
      <p:sp>
        <p:nvSpPr>
          <p:cNvPr id="4" name="TextBox 3"/>
          <p:cNvSpPr txBox="1"/>
          <p:nvPr userDrawn="1"/>
        </p:nvSpPr>
        <p:spPr>
          <a:xfrm>
            <a:off x="454178" y="1276456"/>
            <a:ext cx="1360832" cy="338554"/>
          </a:xfrm>
          <a:prstGeom prst="rect">
            <a:avLst/>
          </a:prstGeom>
          <a:solidFill>
            <a:schemeClr val="bg1"/>
          </a:solidFill>
          <a:ln>
            <a:solidFill>
              <a:schemeClr val="bg1"/>
            </a:solidFill>
          </a:ln>
        </p:spPr>
        <p:txBody>
          <a:bodyPr wrap="square" rtlCol="0">
            <a:spAutoFit/>
          </a:bodyPr>
          <a:lstStyle/>
          <a:p>
            <a:r>
              <a:rPr lang="en-GB" sz="1600" b="0">
                <a:solidFill>
                  <a:schemeClr val="tx2"/>
                </a:solidFill>
                <a:latin typeface="+mj-lt"/>
              </a:rPr>
              <a:t>Profile</a:t>
            </a:r>
          </a:p>
        </p:txBody>
      </p:sp>
      <p:sp>
        <p:nvSpPr>
          <p:cNvPr id="14" name="TextBox 13"/>
          <p:cNvSpPr txBox="1"/>
          <p:nvPr userDrawn="1"/>
        </p:nvSpPr>
        <p:spPr>
          <a:xfrm>
            <a:off x="6056540" y="1276456"/>
            <a:ext cx="3364396" cy="338554"/>
          </a:xfrm>
          <a:prstGeom prst="rect">
            <a:avLst/>
          </a:prstGeom>
          <a:solidFill>
            <a:schemeClr val="bg1"/>
          </a:solidFill>
          <a:ln>
            <a:solidFill>
              <a:schemeClr val="bg1"/>
            </a:solidFill>
          </a:ln>
        </p:spPr>
        <p:txBody>
          <a:bodyPr wrap="square" rtlCol="0">
            <a:spAutoFit/>
          </a:bodyPr>
          <a:lstStyle/>
          <a:p>
            <a:r>
              <a:rPr lang="en-GB" sz="1600" b="0">
                <a:solidFill>
                  <a:schemeClr val="tx2"/>
                </a:solidFill>
                <a:latin typeface="+mj-lt"/>
              </a:rPr>
              <a:t>Selected</a:t>
            </a:r>
            <a:r>
              <a:rPr lang="en-GB" sz="1600" b="0" baseline="0">
                <a:solidFill>
                  <a:schemeClr val="tx2"/>
                </a:solidFill>
                <a:latin typeface="+mj-lt"/>
              </a:rPr>
              <a:t> Relevant Projects</a:t>
            </a:r>
            <a:endParaRPr lang="en-GB" sz="1600" b="0">
              <a:solidFill>
                <a:schemeClr val="tx2"/>
              </a:solidFill>
              <a:latin typeface="+mj-lt"/>
            </a:endParaRPr>
          </a:p>
        </p:txBody>
      </p:sp>
      <p:sp>
        <p:nvSpPr>
          <p:cNvPr id="16" name="TextBox 15"/>
          <p:cNvSpPr txBox="1"/>
          <p:nvPr userDrawn="1"/>
        </p:nvSpPr>
        <p:spPr>
          <a:xfrm>
            <a:off x="454178" y="4231437"/>
            <a:ext cx="2930140" cy="338554"/>
          </a:xfrm>
          <a:prstGeom prst="rect">
            <a:avLst/>
          </a:prstGeom>
          <a:solidFill>
            <a:schemeClr val="bg1"/>
          </a:solidFill>
          <a:ln>
            <a:solidFill>
              <a:schemeClr val="bg1"/>
            </a:solidFill>
          </a:ln>
        </p:spPr>
        <p:txBody>
          <a:bodyPr wrap="square" rtlCol="0">
            <a:spAutoFit/>
          </a:bodyPr>
          <a:lstStyle/>
          <a:p>
            <a:r>
              <a:rPr lang="en-GB" sz="1600" b="0">
                <a:solidFill>
                  <a:schemeClr val="tx2"/>
                </a:solidFill>
                <a:latin typeface="+mj-lt"/>
              </a:rPr>
              <a:t>Professional</a:t>
            </a:r>
            <a:r>
              <a:rPr lang="en-GB" sz="1600" b="0" baseline="0">
                <a:solidFill>
                  <a:schemeClr val="tx2"/>
                </a:solidFill>
                <a:latin typeface="+mj-lt"/>
              </a:rPr>
              <a:t> Experience</a:t>
            </a:r>
            <a:endParaRPr lang="en-GB" sz="1600" b="0">
              <a:solidFill>
                <a:schemeClr val="tx2"/>
              </a:solidFill>
              <a:latin typeface="+mj-lt"/>
            </a:endParaRP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52224" y="645034"/>
            <a:ext cx="790592" cy="281639"/>
          </a:xfrm>
          <a:prstGeom prst="rect">
            <a:avLst/>
          </a:prstGeom>
          <a:noFill/>
          <a:ln>
            <a:noFill/>
          </a:ln>
        </p:spPr>
      </p:pic>
      <p:cxnSp>
        <p:nvCxnSpPr>
          <p:cNvPr id="29" name="Straight Connector 28"/>
          <p:cNvCxnSpPr/>
          <p:nvPr userDrawn="1"/>
        </p:nvCxnSpPr>
        <p:spPr>
          <a:xfrm>
            <a:off x="395748" y="762619"/>
            <a:ext cx="105480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10956613" y="623679"/>
            <a:ext cx="0" cy="324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userDrawn="1"/>
        </p:nvGrpSpPr>
        <p:grpSpPr>
          <a:xfrm>
            <a:off x="484551" y="1440063"/>
            <a:ext cx="5375275" cy="2700001"/>
            <a:chOff x="492432" y="1440062"/>
            <a:chExt cx="5375275" cy="2700001"/>
          </a:xfrm>
        </p:grpSpPr>
        <p:cxnSp>
          <p:nvCxnSpPr>
            <p:cNvPr id="5" name="Straight Connector 4"/>
            <p:cNvCxnSpPr/>
            <p:nvPr userDrawn="1"/>
          </p:nvCxnSpPr>
          <p:spPr>
            <a:xfrm>
              <a:off x="502264" y="1627639"/>
              <a:ext cx="0" cy="2500614"/>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92432" y="4132593"/>
              <a:ext cx="5375275" cy="0"/>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V="1">
              <a:off x="5867707" y="1440063"/>
              <a:ext cx="0" cy="2700000"/>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739777" y="1440062"/>
              <a:ext cx="4127930" cy="0"/>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userDrawn="1"/>
        </p:nvGrpSpPr>
        <p:grpSpPr>
          <a:xfrm>
            <a:off x="494382" y="4343689"/>
            <a:ext cx="5339730" cy="2271316"/>
            <a:chOff x="502264" y="4311790"/>
            <a:chExt cx="5339729" cy="2271316"/>
          </a:xfrm>
        </p:grpSpPr>
        <p:cxnSp>
          <p:nvCxnSpPr>
            <p:cNvPr id="24" name="Straight Connector 23"/>
            <p:cNvCxnSpPr/>
            <p:nvPr userDrawn="1"/>
          </p:nvCxnSpPr>
          <p:spPr>
            <a:xfrm>
              <a:off x="502264" y="4545782"/>
              <a:ext cx="0" cy="2037324"/>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04818" y="6580552"/>
              <a:ext cx="5337175" cy="0"/>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839439" y="4311790"/>
              <a:ext cx="0" cy="2268000"/>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18918" y="4318494"/>
              <a:ext cx="2520521" cy="0"/>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userDrawn="1"/>
        </p:nvGrpSpPr>
        <p:grpSpPr>
          <a:xfrm>
            <a:off x="6098990" y="1436478"/>
            <a:ext cx="5804405" cy="5184002"/>
            <a:chOff x="6102811" y="1420355"/>
            <a:chExt cx="5804406" cy="5184002"/>
          </a:xfrm>
        </p:grpSpPr>
        <p:cxnSp>
          <p:nvCxnSpPr>
            <p:cNvPr id="40" name="Straight Connector 39"/>
            <p:cNvCxnSpPr/>
            <p:nvPr userDrawn="1"/>
          </p:nvCxnSpPr>
          <p:spPr>
            <a:xfrm>
              <a:off x="6102811" y="1612901"/>
              <a:ext cx="13622" cy="4985731"/>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V="1">
              <a:off x="6116433" y="6593570"/>
              <a:ext cx="5778530" cy="1524"/>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11904663" y="1420357"/>
              <a:ext cx="0" cy="5184000"/>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406045" y="1420355"/>
              <a:ext cx="2501172" cy="0"/>
            </a:xfrm>
            <a:prstGeom prst="line">
              <a:avLst/>
            </a:prstGeom>
            <a:ln w="190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22838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xfrm>
            <a:off x="8216917" y="6483707"/>
            <a:ext cx="2743200" cy="216000"/>
          </a:xfrm>
          <a:prstGeom prst="rect">
            <a:avLst/>
          </a:prstGeom>
        </p:spPr>
        <p:txBody>
          <a:bodyPr vert="horz" lIns="91440" tIns="45720" rIns="91440" bIns="45720" rtlCol="0" anchor="ctr"/>
          <a:lstStyle>
            <a:lvl1pPr algn="r">
              <a:defRPr sz="1050">
                <a:solidFill>
                  <a:schemeClr val="tx1">
                    <a:tint val="75000"/>
                  </a:schemeClr>
                </a:solidFill>
              </a:defRPr>
            </a:lvl1pPr>
          </a:lstStyle>
          <a:p>
            <a:fld id="{17563EE3-7D38-4FA3-B519-214E789DDDBF}" type="slidenum">
              <a:rPr lang="en-GB" smtClean="0"/>
              <a:pPr/>
              <a:t>‹#›</a:t>
            </a:fld>
            <a:endParaRPr lang="en-GB"/>
          </a:p>
        </p:txBody>
      </p:sp>
    </p:spTree>
    <p:extLst>
      <p:ext uri="{BB962C8B-B14F-4D97-AF65-F5344CB8AC3E}">
        <p14:creationId xmlns:p14="http://schemas.microsoft.com/office/powerpoint/2010/main" val="15147067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act - Thank you">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5147733" cy="6858000"/>
          </a:xfrm>
        </p:spPr>
        <p:txBody>
          <a:bodyPr/>
          <a:lstStyle>
            <a:lvl1pPr marL="0" indent="0">
              <a:buFontTx/>
              <a:buNone/>
              <a:defRPr/>
            </a:lvl1pPr>
          </a:lstStyle>
          <a:p>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01515" y="511517"/>
            <a:ext cx="3028949" cy="2238375"/>
          </a:xfrm>
          <a:prstGeom prst="rect">
            <a:avLst/>
          </a:prstGeom>
        </p:spPr>
      </p:pic>
      <p:cxnSp>
        <p:nvCxnSpPr>
          <p:cNvPr id="7" name="Straight Connector 6"/>
          <p:cNvCxnSpPr/>
          <p:nvPr userDrawn="1"/>
        </p:nvCxnSpPr>
        <p:spPr>
          <a:xfrm>
            <a:off x="5267326" y="4690529"/>
            <a:ext cx="66309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1" hasCustomPrompt="1"/>
          </p:nvPr>
        </p:nvSpPr>
        <p:spPr>
          <a:xfrm>
            <a:off x="5267326" y="4800601"/>
            <a:ext cx="6630988" cy="652463"/>
          </a:xfrm>
        </p:spPr>
        <p:txBody>
          <a:bodyPr>
            <a:normAutofit/>
          </a:bodyPr>
          <a:lstStyle>
            <a:lvl1pPr marL="0" indent="0">
              <a:buFontTx/>
              <a:buNone/>
              <a:defRPr sz="2000">
                <a:solidFill>
                  <a:schemeClr val="tx2"/>
                </a:solidFill>
              </a:defRPr>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n-US"/>
              <a:t>CLICK TO EDIT MASTER TEXT STYLES</a:t>
            </a:r>
          </a:p>
        </p:txBody>
      </p:sp>
      <p:sp>
        <p:nvSpPr>
          <p:cNvPr id="10" name="Text Placeholder 9"/>
          <p:cNvSpPr>
            <a:spLocks noGrp="1"/>
          </p:cNvSpPr>
          <p:nvPr>
            <p:ph type="body" sz="quarter" idx="12"/>
          </p:nvPr>
        </p:nvSpPr>
        <p:spPr>
          <a:xfrm>
            <a:off x="5267326" y="5529264"/>
            <a:ext cx="3300412" cy="1100137"/>
          </a:xfrm>
        </p:spPr>
        <p:txBody>
          <a:bodyPr>
            <a:noAutofit/>
          </a:bodyPr>
          <a:lstStyle>
            <a:lvl1pPr marL="0" indent="0">
              <a:buFontTx/>
              <a:buNone/>
              <a:defRPr sz="1400">
                <a:solidFill>
                  <a:schemeClr val="tx1"/>
                </a:solidFill>
              </a:defRPr>
            </a:lvl1pPr>
            <a:lvl2pPr>
              <a:defRPr sz="1400"/>
            </a:lvl2pPr>
            <a:lvl3pPr>
              <a:defRPr sz="1400"/>
            </a:lvl3pPr>
            <a:lvl4pPr>
              <a:defRPr sz="1400"/>
            </a:lvl4pPr>
            <a:lvl5pPr>
              <a:defRPr sz="1400"/>
            </a:lvl5pPr>
          </a:lstStyle>
          <a:p>
            <a:pPr lvl="0"/>
            <a:r>
              <a:rPr lang="en-US"/>
              <a:t>Click to edit Master text styles</a:t>
            </a:r>
          </a:p>
        </p:txBody>
      </p:sp>
      <p:sp>
        <p:nvSpPr>
          <p:cNvPr id="12" name="Text Placeholder 11"/>
          <p:cNvSpPr>
            <a:spLocks noGrp="1"/>
          </p:cNvSpPr>
          <p:nvPr>
            <p:ph type="body" sz="quarter" idx="13"/>
          </p:nvPr>
        </p:nvSpPr>
        <p:spPr>
          <a:xfrm>
            <a:off x="8704264" y="5529264"/>
            <a:ext cx="3194050" cy="1100137"/>
          </a:xfrm>
        </p:spPr>
        <p:txBody>
          <a:bodyPr>
            <a:noAutofit/>
          </a:bodyPr>
          <a:lstStyle>
            <a:lvl1pPr marL="0" indent="0">
              <a:buFontTx/>
              <a:buNone/>
              <a:defRPr sz="1400">
                <a:solidFill>
                  <a:schemeClr val="tx1"/>
                </a:solidFill>
              </a:defRPr>
            </a:lvl1pPr>
            <a:lvl2pPr marL="457206" indent="0">
              <a:buFontTx/>
              <a:buNone/>
              <a:defRPr sz="1400"/>
            </a:lvl2pPr>
            <a:lvl3pPr marL="914411" indent="0">
              <a:buFontTx/>
              <a:buNone/>
              <a:defRPr sz="1400"/>
            </a:lvl3pPr>
            <a:lvl4pPr marL="1371617" indent="0">
              <a:buFontTx/>
              <a:buNone/>
              <a:defRPr sz="1400"/>
            </a:lvl4pPr>
            <a:lvl5pPr marL="1828823" indent="0">
              <a:buFontTx/>
              <a:buNone/>
              <a:defRPr sz="1400"/>
            </a:lvl5pPr>
          </a:lstStyle>
          <a:p>
            <a:pPr lvl="0"/>
            <a:r>
              <a:rPr lang="en-US"/>
              <a:t>Click to edit Master text styles</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453" y="6431971"/>
            <a:ext cx="2165349" cy="197428"/>
          </a:xfrm>
          <a:prstGeom prst="rect">
            <a:avLst/>
          </a:prstGeom>
        </p:spPr>
      </p:pic>
    </p:spTree>
    <p:extLst>
      <p:ext uri="{BB962C8B-B14F-4D97-AF65-F5344CB8AC3E}">
        <p14:creationId xmlns:p14="http://schemas.microsoft.com/office/powerpoint/2010/main" val="28831487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61698" y="3944659"/>
            <a:ext cx="8000139" cy="790627"/>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0" name="Title 9"/>
          <p:cNvSpPr>
            <a:spLocks noGrp="1"/>
          </p:cNvSpPr>
          <p:nvPr>
            <p:ph type="title"/>
          </p:nvPr>
        </p:nvSpPr>
        <p:spPr>
          <a:xfrm>
            <a:off x="3567372" y="2914651"/>
            <a:ext cx="7994465" cy="828000"/>
          </a:xfrm>
        </p:spPr>
        <p:txBody>
          <a:bodyPr/>
          <a:lstStyle/>
          <a:p>
            <a:r>
              <a:rPr lang="en-US"/>
              <a:t>Click to edit Master title style</a:t>
            </a:r>
            <a:endParaRPr lang="en-GB"/>
          </a:p>
        </p:txBody>
      </p:sp>
      <p:cxnSp>
        <p:nvCxnSpPr>
          <p:cNvPr id="4" name="Straight Connector 3"/>
          <p:cNvCxnSpPr/>
          <p:nvPr userDrawn="1"/>
        </p:nvCxnSpPr>
        <p:spPr>
          <a:xfrm>
            <a:off x="3564533" y="3844627"/>
            <a:ext cx="7997304" cy="53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459" y="1491498"/>
            <a:ext cx="3469772" cy="4288844"/>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492417" y="4862528"/>
            <a:ext cx="1111615" cy="396000"/>
          </a:xfrm>
          <a:prstGeom prst="rect">
            <a:avLst/>
          </a:prstGeom>
        </p:spPr>
      </p:pic>
    </p:spTree>
    <p:extLst>
      <p:ext uri="{BB962C8B-B14F-4D97-AF65-F5344CB8AC3E}">
        <p14:creationId xmlns:p14="http://schemas.microsoft.com/office/powerpoint/2010/main" val="18821158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9355" y="3905003"/>
            <a:ext cx="9150950" cy="980505"/>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0" name="Title 9"/>
          <p:cNvSpPr>
            <a:spLocks noGrp="1"/>
          </p:cNvSpPr>
          <p:nvPr>
            <p:ph type="title"/>
          </p:nvPr>
        </p:nvSpPr>
        <p:spPr>
          <a:xfrm>
            <a:off x="1909355" y="2914651"/>
            <a:ext cx="9150950" cy="828000"/>
          </a:xfrm>
        </p:spPr>
        <p:txBody>
          <a:bodyPr/>
          <a:lstStyle/>
          <a:p>
            <a:r>
              <a:rPr lang="en-US"/>
              <a:t>Click to edit Master title style</a:t>
            </a:r>
            <a:endParaRPr lang="en-GB"/>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a:ext>
            </a:extLst>
          </a:blip>
          <a:srcRect l="43122"/>
          <a:stretch/>
        </p:blipFill>
        <p:spPr>
          <a:xfrm>
            <a:off x="-1" y="1295400"/>
            <a:ext cx="2139629" cy="4649787"/>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35975" y="4939773"/>
            <a:ext cx="1111615" cy="396000"/>
          </a:xfrm>
          <a:prstGeom prst="rect">
            <a:avLst/>
          </a:prstGeom>
        </p:spPr>
      </p:pic>
      <p:cxnSp>
        <p:nvCxnSpPr>
          <p:cNvPr id="7" name="Straight Connector 6"/>
          <p:cNvCxnSpPr/>
          <p:nvPr userDrawn="1"/>
        </p:nvCxnSpPr>
        <p:spPr>
          <a:xfrm>
            <a:off x="1952305" y="3759688"/>
            <a:ext cx="9108000" cy="78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36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itle 9"/>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226179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39628" y="1453698"/>
            <a:ext cx="9171839" cy="2852737"/>
          </a:xfrm>
        </p:spPr>
        <p:txBody>
          <a:bodyPr anchor="b">
            <a:normAutofit/>
          </a:bodyPr>
          <a:lstStyle>
            <a:lvl1pPr>
              <a:defRPr sz="4800"/>
            </a:lvl1pPr>
          </a:lstStyle>
          <a:p>
            <a:r>
              <a:rPr lang="en-US"/>
              <a:t>Click to edit Master title style</a:t>
            </a:r>
            <a:endParaRPr lang="en-GB"/>
          </a:p>
        </p:txBody>
      </p:sp>
      <p:sp>
        <p:nvSpPr>
          <p:cNvPr id="3" name="Text Placeholder 2"/>
          <p:cNvSpPr>
            <a:spLocks noGrp="1"/>
          </p:cNvSpPr>
          <p:nvPr>
            <p:ph type="body" idx="1"/>
          </p:nvPr>
        </p:nvSpPr>
        <p:spPr>
          <a:xfrm>
            <a:off x="2127250" y="4306435"/>
            <a:ext cx="9184217" cy="1500187"/>
          </a:xfrm>
        </p:spPr>
        <p:txBody>
          <a:bodyPr>
            <a:normAutofit/>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a:ext>
            </a:extLst>
          </a:blip>
          <a:srcRect l="43122"/>
          <a:stretch/>
        </p:blipFill>
        <p:spPr>
          <a:xfrm>
            <a:off x="-1" y="1295400"/>
            <a:ext cx="2139629" cy="4649787"/>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35975" y="4939773"/>
            <a:ext cx="1111615" cy="396000"/>
          </a:xfrm>
          <a:prstGeom prst="rect">
            <a:avLst/>
          </a:prstGeom>
        </p:spPr>
      </p:pic>
      <p:cxnSp>
        <p:nvCxnSpPr>
          <p:cNvPr id="8" name="Straight Connector 7"/>
          <p:cNvCxnSpPr/>
          <p:nvPr userDrawn="1"/>
        </p:nvCxnSpPr>
        <p:spPr>
          <a:xfrm>
            <a:off x="2127250" y="4306435"/>
            <a:ext cx="91842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0483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828000"/>
          </a:xfrm>
        </p:spPr>
        <p:txBody>
          <a:bodyPr/>
          <a:lstStyle>
            <a:lvl1pPr algn="r">
              <a:defRPr/>
            </a:lvl1pPr>
          </a:lstStyle>
          <a:p>
            <a:r>
              <a:rPr lang="en-US"/>
              <a:t>Click to edit Master title style</a:t>
            </a:r>
            <a:endParaRPr lang="en-GB"/>
          </a:p>
        </p:txBody>
      </p:sp>
      <p:sp>
        <p:nvSpPr>
          <p:cNvPr id="3" name="Content Placeholder 2"/>
          <p:cNvSpPr>
            <a:spLocks noGrp="1"/>
          </p:cNvSpPr>
          <p:nvPr>
            <p:ph idx="1"/>
          </p:nvPr>
        </p:nvSpPr>
        <p:spPr/>
        <p:txBody>
          <a:bodyPr/>
          <a:lstStyle>
            <a:lvl1pPr marL="449263" indent="-449263">
              <a:lnSpc>
                <a:spcPct val="150000"/>
              </a:lnSpc>
              <a:buFontTx/>
              <a:buBlip>
                <a:blip r:embed="rId2"/>
              </a:buBlip>
              <a:defRPr sz="3200" baseline="0">
                <a:solidFill>
                  <a:schemeClr val="bg2"/>
                </a:solidFill>
              </a:defRPr>
            </a:lvl1pPr>
            <a:lvl2pPr>
              <a:lnSpc>
                <a:spcPct val="150000"/>
              </a:lnSpc>
              <a:defRPr>
                <a:solidFill>
                  <a:schemeClr val="bg2"/>
                </a:solidFill>
              </a:defRPr>
            </a:lvl2pPr>
            <a:lvl3pPr>
              <a:lnSpc>
                <a:spcPct val="150000"/>
              </a:lnSpc>
              <a:defRPr>
                <a:solidFill>
                  <a:schemeClr val="bg2"/>
                </a:solidFill>
              </a:defRPr>
            </a:lvl3pPr>
            <a:lvl4pPr>
              <a:lnSpc>
                <a:spcPct val="150000"/>
              </a:lnSpc>
              <a:defRPr>
                <a:solidFill>
                  <a:schemeClr val="bg2"/>
                </a:solidFill>
              </a:defRPr>
            </a:lvl4pPr>
            <a:lvl5pPr>
              <a:lnSpc>
                <a:spcPct val="150000"/>
              </a:lnSpc>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5" name="Straight Connector 4"/>
          <p:cNvCxnSpPr/>
          <p:nvPr userDrawn="1"/>
        </p:nvCxnSpPr>
        <p:spPr>
          <a:xfrm>
            <a:off x="838200" y="1193124"/>
            <a:ext cx="10515600"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userDrawn="1"/>
        </p:nvGrpSpPr>
        <p:grpSpPr>
          <a:xfrm>
            <a:off x="44511" y="6316747"/>
            <a:ext cx="12015753" cy="361856"/>
            <a:chOff x="44511" y="6316747"/>
            <a:chExt cx="12015753" cy="361856"/>
          </a:xfrm>
        </p:grpSpPr>
        <p:cxnSp>
          <p:nvCxnSpPr>
            <p:cNvPr id="7" name="Straight Connector 6"/>
            <p:cNvCxnSpPr/>
            <p:nvPr/>
          </p:nvCxnSpPr>
          <p:spPr>
            <a:xfrm>
              <a:off x="44511" y="6489126"/>
              <a:ext cx="10908000" cy="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065966" y="6324396"/>
              <a:ext cx="994298" cy="354207"/>
            </a:xfrm>
            <a:prstGeom prst="rect">
              <a:avLst/>
            </a:prstGeom>
            <a:noFill/>
            <a:ln>
              <a:noFill/>
            </a:ln>
          </p:spPr>
        </p:pic>
        <p:cxnSp>
          <p:nvCxnSpPr>
            <p:cNvPr id="9" name="Straight Connector 8"/>
            <p:cNvCxnSpPr/>
            <p:nvPr/>
          </p:nvCxnSpPr>
          <p:spPr>
            <a:xfrm>
              <a:off x="10967725" y="6316747"/>
              <a:ext cx="0" cy="3544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userDrawn="1"/>
        </p:nvSpPr>
        <p:spPr>
          <a:xfrm>
            <a:off x="90998" y="6487873"/>
            <a:ext cx="4678424" cy="276999"/>
          </a:xfrm>
          <a:prstGeom prst="rect">
            <a:avLst/>
          </a:prstGeom>
          <a:noFill/>
          <a:ln>
            <a:noFill/>
          </a:ln>
        </p:spPr>
        <p:txBody>
          <a:bodyPr wrap="square" rtlCol="0">
            <a:spAutoFit/>
          </a:bodyPr>
          <a:lstStyle/>
          <a:p>
            <a:r>
              <a:rPr lang="en-GB" sz="1200" b="1">
                <a:solidFill>
                  <a:schemeClr val="bg2"/>
                </a:solidFill>
              </a:rPr>
              <a:t>ROI²</a:t>
            </a:r>
            <a:r>
              <a:rPr lang="en-GB" sz="1100">
                <a:solidFill>
                  <a:schemeClr val="bg2"/>
                </a:solidFill>
              </a:rPr>
              <a:t> return on investment through return on information</a:t>
            </a:r>
          </a:p>
        </p:txBody>
      </p:sp>
    </p:spTree>
    <p:extLst>
      <p:ext uri="{BB962C8B-B14F-4D97-AF65-F5344CB8AC3E}">
        <p14:creationId xmlns:p14="http://schemas.microsoft.com/office/powerpoint/2010/main" val="27345414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xfrm>
            <a:off x="8216918" y="6483707"/>
            <a:ext cx="2743200" cy="216000"/>
          </a:xfrm>
          <a:prstGeom prst="rect">
            <a:avLst/>
          </a:prstGeom>
        </p:spPr>
        <p:txBody>
          <a:bodyPr vert="horz" lIns="91440" tIns="45720" rIns="91440" bIns="45720" rtlCol="0" anchor="ctr"/>
          <a:lstStyle>
            <a:lvl1pPr algn="r">
              <a:defRPr sz="1050">
                <a:solidFill>
                  <a:schemeClr val="tx1">
                    <a:tint val="75000"/>
                  </a:schemeClr>
                </a:solidFill>
              </a:defRPr>
            </a:lvl1pPr>
          </a:lstStyle>
          <a:p>
            <a:fld id="{17563EE3-7D38-4FA3-B519-214E789DDDBF}" type="slidenum">
              <a:rPr lang="en-GB" smtClean="0"/>
              <a:pPr/>
              <a:t>‹#›</a:t>
            </a:fld>
            <a:endParaRPr lang="en-GB"/>
          </a:p>
        </p:txBody>
      </p:sp>
    </p:spTree>
    <p:extLst>
      <p:ext uri="{BB962C8B-B14F-4D97-AF65-F5344CB8AC3E}">
        <p14:creationId xmlns:p14="http://schemas.microsoft.com/office/powerpoint/2010/main" val="11309836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5147733" cy="6858000"/>
          </a:xfrm>
        </p:spPr>
        <p:txBody>
          <a:bodyPr/>
          <a:lstStyle>
            <a:lvl1pPr marL="0" indent="0">
              <a:buFontTx/>
              <a:buNone/>
              <a:defRPr/>
            </a:lvl1pPr>
          </a:lstStyle>
          <a:p>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01515" y="511516"/>
            <a:ext cx="3028950" cy="2238375"/>
          </a:xfrm>
          <a:prstGeom prst="rect">
            <a:avLst/>
          </a:prstGeom>
        </p:spPr>
      </p:pic>
      <p:cxnSp>
        <p:nvCxnSpPr>
          <p:cNvPr id="7" name="Straight Connector 6"/>
          <p:cNvCxnSpPr/>
          <p:nvPr userDrawn="1"/>
        </p:nvCxnSpPr>
        <p:spPr>
          <a:xfrm>
            <a:off x="5267325" y="4690529"/>
            <a:ext cx="66309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1" hasCustomPrompt="1"/>
          </p:nvPr>
        </p:nvSpPr>
        <p:spPr>
          <a:xfrm>
            <a:off x="5267325" y="4800600"/>
            <a:ext cx="6630988" cy="652463"/>
          </a:xfrm>
        </p:spPr>
        <p:txBody>
          <a:bodyPr>
            <a:normAutofit/>
          </a:bodyPr>
          <a:lstStyle>
            <a:lvl1pPr marL="0" indent="0">
              <a:buFontTx/>
              <a:buNone/>
              <a:defRPr sz="2000">
                <a:solidFill>
                  <a:schemeClr val="tx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Text Placeholder 9"/>
          <p:cNvSpPr>
            <a:spLocks noGrp="1"/>
          </p:cNvSpPr>
          <p:nvPr>
            <p:ph type="body" sz="quarter" idx="12"/>
          </p:nvPr>
        </p:nvSpPr>
        <p:spPr>
          <a:xfrm>
            <a:off x="5267325" y="5529263"/>
            <a:ext cx="3300413" cy="1100137"/>
          </a:xfrm>
        </p:spPr>
        <p:txBody>
          <a:bodyPr>
            <a:noAutofit/>
          </a:bodyPr>
          <a:lstStyle>
            <a:lvl1pPr marL="0" indent="0">
              <a:buFontTx/>
              <a:buNone/>
              <a:defRPr sz="1400">
                <a:solidFill>
                  <a:schemeClr val="tx1"/>
                </a:solidFill>
              </a:defRPr>
            </a:lvl1pPr>
            <a:lvl2pPr>
              <a:defRPr sz="1400"/>
            </a:lvl2pPr>
            <a:lvl3pPr>
              <a:defRPr sz="1400"/>
            </a:lvl3pPr>
            <a:lvl4pPr>
              <a:defRPr sz="1400"/>
            </a:lvl4pPr>
            <a:lvl5pPr>
              <a:defRPr sz="1400"/>
            </a:lvl5pPr>
          </a:lstStyle>
          <a:p>
            <a:pPr lvl="0"/>
            <a:r>
              <a:rPr lang="en-US"/>
              <a:t>Click to edit Master text styles</a:t>
            </a:r>
          </a:p>
        </p:txBody>
      </p:sp>
      <p:sp>
        <p:nvSpPr>
          <p:cNvPr id="12" name="Text Placeholder 11"/>
          <p:cNvSpPr>
            <a:spLocks noGrp="1"/>
          </p:cNvSpPr>
          <p:nvPr>
            <p:ph type="body" sz="quarter" idx="13"/>
          </p:nvPr>
        </p:nvSpPr>
        <p:spPr>
          <a:xfrm>
            <a:off x="8704263" y="5529263"/>
            <a:ext cx="3194050" cy="1100137"/>
          </a:xfrm>
        </p:spPr>
        <p:txBody>
          <a:bodyPr>
            <a:noAutofit/>
          </a:bodyPr>
          <a:lstStyle>
            <a:lvl1pPr marL="0" indent="0">
              <a:buFontTx/>
              <a:buNone/>
              <a:defRPr sz="1400">
                <a:solidFill>
                  <a:schemeClr val="tx1"/>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a:t>Click to edit Master text styles</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451" y="6431971"/>
            <a:ext cx="2165350" cy="197428"/>
          </a:xfrm>
          <a:prstGeom prst="rect">
            <a:avLst/>
          </a:prstGeom>
        </p:spPr>
      </p:pic>
    </p:spTree>
    <p:extLst>
      <p:ext uri="{BB962C8B-B14F-4D97-AF65-F5344CB8AC3E}">
        <p14:creationId xmlns:p14="http://schemas.microsoft.com/office/powerpoint/2010/main" val="25883026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1"/>
            <a:ext cx="10972800" cy="850105"/>
          </a:xfrm>
          <a:prstGeom prst="rect">
            <a:avLst/>
          </a:prstGeom>
        </p:spPr>
        <p:txBody>
          <a:bodyPr/>
          <a:lstStyle/>
          <a:p>
            <a:r>
              <a:rPr lang="en-US"/>
              <a:t>Click to edit Master title style</a:t>
            </a:r>
            <a:endParaRPr lang="fr-BE"/>
          </a:p>
        </p:txBody>
      </p:sp>
      <p:sp>
        <p:nvSpPr>
          <p:cNvPr id="6" name="Slide Number Placeholder 5"/>
          <p:cNvSpPr>
            <a:spLocks noGrp="1"/>
          </p:cNvSpPr>
          <p:nvPr>
            <p:ph type="sldNum" sz="quarter" idx="12"/>
          </p:nvPr>
        </p:nvSpPr>
        <p:spPr>
          <a:xfrm>
            <a:off x="11376588" y="6475469"/>
            <a:ext cx="772459" cy="365125"/>
          </a:xfrm>
          <a:prstGeom prst="rect">
            <a:avLst/>
          </a:prstGeom>
        </p:spPr>
        <p:txBody>
          <a:bodyPr/>
          <a:lstStyle/>
          <a:p>
            <a:fld id="{45C8A7C2-461A-4C9F-B27D-A52E88127988}" type="slidenum">
              <a:rPr lang="fr-BE" smtClean="0"/>
              <a:pPr/>
              <a:t>‹#›</a:t>
            </a:fld>
            <a:endParaRPr lang="fr-BE"/>
          </a:p>
        </p:txBody>
      </p:sp>
      <p:sp>
        <p:nvSpPr>
          <p:cNvPr id="7" name="Date Placeholder 2"/>
          <p:cNvSpPr>
            <a:spLocks noGrp="1"/>
          </p:cNvSpPr>
          <p:nvPr>
            <p:ph type="dt" sz="half" idx="10"/>
          </p:nvPr>
        </p:nvSpPr>
        <p:spPr>
          <a:xfrm>
            <a:off x="2255573" y="6550748"/>
            <a:ext cx="1440160" cy="272939"/>
          </a:xfrm>
          <a:prstGeom prst="rect">
            <a:avLst/>
          </a:prstGeom>
        </p:spPr>
        <p:txBody>
          <a:bodyPr/>
          <a:lstStyle/>
          <a:p>
            <a:fld id="{04527464-78CC-4D04-86FC-354D78B10F41}" type="datetime1">
              <a:rPr lang="nl-BE" smtClean="0"/>
              <a:t>23/10/2020</a:t>
            </a:fld>
            <a:endParaRPr lang="fr-BE"/>
          </a:p>
        </p:txBody>
      </p:sp>
      <p:sp>
        <p:nvSpPr>
          <p:cNvPr id="12" name="Text Placeholder 11"/>
          <p:cNvSpPr>
            <a:spLocks noGrp="1"/>
          </p:cNvSpPr>
          <p:nvPr>
            <p:ph type="body" sz="quarter" idx="13"/>
          </p:nvPr>
        </p:nvSpPr>
        <p:spPr>
          <a:xfrm>
            <a:off x="609600" y="1588465"/>
            <a:ext cx="10972800" cy="4438262"/>
          </a:xfrm>
          <a:prstGeom prst="rect">
            <a:avLst/>
          </a:prstGeom>
        </p:spPr>
        <p:txBody>
          <a:bodyPr/>
          <a:lstStyle>
            <a:lvl1pPr marL="359824" indent="-359824">
              <a:buClr>
                <a:schemeClr val="accent1"/>
              </a:buClr>
              <a:buFont typeface="Calibri" panose="020F0502020204030204" pitchFamily="34" charset="0"/>
              <a:buChar char="―"/>
              <a:defRPr sz="2200">
                <a:solidFill>
                  <a:srgbClr val="8F8F8B"/>
                </a:solidFill>
              </a:defRPr>
            </a:lvl1pPr>
            <a:lvl2pPr>
              <a:buClr>
                <a:srgbClr val="2EAADC"/>
              </a:buClr>
              <a:defRPr sz="2000">
                <a:solidFill>
                  <a:srgbClr val="8F8F8B"/>
                </a:solidFill>
              </a:defRPr>
            </a:lvl2pPr>
            <a:lvl3pPr marL="835025" indent="-242888">
              <a:buClr>
                <a:srgbClr val="2EAADC"/>
              </a:buClr>
              <a:buFont typeface="Arial" panose="020B0604020202020204" pitchFamily="34" charset="0"/>
              <a:buChar char="•"/>
              <a:defRPr sz="1800">
                <a:solidFill>
                  <a:srgbClr val="8F8F8B"/>
                </a:solidFill>
              </a:defRPr>
            </a:lvl3pPr>
          </a:lstStyle>
          <a:p>
            <a:pPr lvl="0"/>
            <a:r>
              <a:rPr lang="en-US"/>
              <a:t>Click to edit Master text styles</a:t>
            </a:r>
          </a:p>
          <a:p>
            <a:pPr lvl="1"/>
            <a:r>
              <a:rPr lang="en-US"/>
              <a:t>Second level</a:t>
            </a:r>
          </a:p>
          <a:p>
            <a:pPr lvl="2"/>
            <a:r>
              <a:rPr lang="en-US"/>
              <a:t>Third level</a:t>
            </a:r>
          </a:p>
          <a:p>
            <a:pPr lvl="2"/>
            <a:endParaRPr lang="en-US"/>
          </a:p>
        </p:txBody>
      </p:sp>
    </p:spTree>
    <p:extLst>
      <p:ext uri="{BB962C8B-B14F-4D97-AF65-F5344CB8AC3E}">
        <p14:creationId xmlns:p14="http://schemas.microsoft.com/office/powerpoint/2010/main" val="15929544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9168493" y="6419012"/>
            <a:ext cx="2844800" cy="365125"/>
          </a:xfrm>
          <a:prstGeom prst="rect">
            <a:avLst/>
          </a:prstGeom>
        </p:spPr>
        <p:txBody>
          <a:bodyPr/>
          <a:lstStyle>
            <a:lvl1pPr>
              <a:defRPr sz="1000">
                <a:solidFill>
                  <a:srgbClr val="133E81"/>
                </a:solidFill>
              </a:defRPr>
            </a:lvl1pPr>
          </a:lstStyle>
          <a:p>
            <a:fld id="{F4F8D9FA-4CCF-49D6-B7E0-4E693BBAC956}" type="slidenum">
              <a:rPr lang="fr-FR" smtClean="0"/>
              <a:pPr/>
              <a:t>‹#›</a:t>
            </a:fld>
            <a:endParaRPr lang="fr-FR"/>
          </a:p>
        </p:txBody>
      </p:sp>
    </p:spTree>
    <p:extLst>
      <p:ext uri="{BB962C8B-B14F-4D97-AF65-F5344CB8AC3E}">
        <p14:creationId xmlns:p14="http://schemas.microsoft.com/office/powerpoint/2010/main" val="24995349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124975" y="6542722"/>
            <a:ext cx="1166912" cy="365125"/>
          </a:xfrm>
          <a:prstGeom prst="rect">
            <a:avLst/>
          </a:prstGeom>
        </p:spPr>
        <p:txBody>
          <a:bodyPr/>
          <a:lstStyle/>
          <a:p>
            <a:fld id="{72E3DFC1-24A4-4C90-987D-FF1B70D5546C}" type="datetime1">
              <a:rPr lang="nl-BE" smtClean="0"/>
              <a:t>23/10/2020</a:t>
            </a:fld>
            <a:endParaRPr lang="fr-FR"/>
          </a:p>
        </p:txBody>
      </p:sp>
      <p:sp>
        <p:nvSpPr>
          <p:cNvPr id="5" name="Footer Placeholder 4"/>
          <p:cNvSpPr>
            <a:spLocks noGrp="1"/>
          </p:cNvSpPr>
          <p:nvPr>
            <p:ph type="ftr" sz="quarter" idx="11"/>
          </p:nvPr>
        </p:nvSpPr>
        <p:spPr>
          <a:xfrm>
            <a:off x="3665726" y="6541171"/>
            <a:ext cx="4114800" cy="365125"/>
          </a:xfrm>
          <a:prstGeom prst="rect">
            <a:avLst/>
          </a:prstGeom>
        </p:spPr>
        <p:txBody>
          <a:bodyPr/>
          <a:lstStyle/>
          <a:p>
            <a:r>
              <a:rPr lang="fr-FR"/>
              <a:t>Microsoft Data Analytics</a:t>
            </a:r>
          </a:p>
        </p:txBody>
      </p:sp>
    </p:spTree>
    <p:extLst>
      <p:ext uri="{BB962C8B-B14F-4D97-AF65-F5344CB8AC3E}">
        <p14:creationId xmlns:p14="http://schemas.microsoft.com/office/powerpoint/2010/main" val="1152531290"/>
      </p:ext>
    </p:extLst>
  </p:cSld>
  <p:clrMapOvr>
    <a:masterClrMapping/>
  </p:clrMapOvr>
  <p:hf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76588" y="6475468"/>
            <a:ext cx="772459" cy="365125"/>
          </a:xfrm>
          <a:prstGeom prst="rect">
            <a:avLst/>
          </a:prstGeom>
        </p:spPr>
        <p:txBody>
          <a:bodyPr/>
          <a:lstStyle/>
          <a:p>
            <a:fld id="{45C8A7C2-461A-4C9F-B27D-A52E88127988}" type="slidenum">
              <a:rPr lang="fr-BE" smtClean="0"/>
              <a:pPr/>
              <a:t>‹#›</a:t>
            </a:fld>
            <a:endParaRPr lang="fr-BE"/>
          </a:p>
        </p:txBody>
      </p:sp>
      <p:sp>
        <p:nvSpPr>
          <p:cNvPr id="4" name="Date Placeholder 3"/>
          <p:cNvSpPr>
            <a:spLocks noGrp="1"/>
          </p:cNvSpPr>
          <p:nvPr>
            <p:ph type="dt" sz="half" idx="11"/>
          </p:nvPr>
        </p:nvSpPr>
        <p:spPr>
          <a:xfrm>
            <a:off x="2255573" y="6542435"/>
            <a:ext cx="1440160" cy="272939"/>
          </a:xfrm>
          <a:prstGeom prst="rect">
            <a:avLst/>
          </a:prstGeom>
        </p:spPr>
        <p:txBody>
          <a:bodyPr/>
          <a:lstStyle/>
          <a:p>
            <a:fld id="{3F6E63D9-1A88-4183-AA97-8D2EBE129AE9}" type="datetime1">
              <a:rPr lang="fr-BE" smtClean="0"/>
              <a:pPr/>
              <a:t>23-10-20</a:t>
            </a:fld>
            <a:endParaRPr lang="fr-BE"/>
          </a:p>
        </p:txBody>
      </p:sp>
    </p:spTree>
    <p:extLst>
      <p:ext uri="{BB962C8B-B14F-4D97-AF65-F5344CB8AC3E}">
        <p14:creationId xmlns:p14="http://schemas.microsoft.com/office/powerpoint/2010/main" val="27907893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E3E0EC61-DE25-4E82-B4DA-BB5AD92FA086}" type="datetimeFigureOut">
              <a:rPr lang="en-GB" smtClean="0"/>
              <a:t>23/10/2020</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A6CD10F-9F60-41BD-8198-E52BA466DA7C}" type="slidenum">
              <a:rPr lang="en-GB" smtClean="0"/>
              <a:t>‹#›</a:t>
            </a:fld>
            <a:endParaRPr lang="en-GB"/>
          </a:p>
        </p:txBody>
      </p:sp>
    </p:spTree>
    <p:extLst>
      <p:ext uri="{BB962C8B-B14F-4D97-AF65-F5344CB8AC3E}">
        <p14:creationId xmlns:p14="http://schemas.microsoft.com/office/powerpoint/2010/main" val="87180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193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89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546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5.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1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35.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2.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8.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54.xml"/><Relationship Id="rId7" Type="http://schemas.openxmlformats.org/officeDocument/2006/relationships/theme" Target="../theme/theme9.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8" name="Group 7"/>
          <p:cNvGrpSpPr/>
          <p:nvPr userDrawn="1"/>
        </p:nvGrpSpPr>
        <p:grpSpPr>
          <a:xfrm>
            <a:off x="44511" y="6316747"/>
            <a:ext cx="12015753" cy="448125"/>
            <a:chOff x="44511" y="6316747"/>
            <a:chExt cx="12015753" cy="448125"/>
          </a:xfrm>
        </p:grpSpPr>
        <p:cxnSp>
          <p:nvCxnSpPr>
            <p:cNvPr id="9" name="Straight Connector 8"/>
            <p:cNvCxnSpPr/>
            <p:nvPr/>
          </p:nvCxnSpPr>
          <p:spPr>
            <a:xfrm>
              <a:off x="44511" y="6489126"/>
              <a:ext cx="10908000" cy="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1065966" y="6324396"/>
              <a:ext cx="994298" cy="354207"/>
            </a:xfrm>
            <a:prstGeom prst="rect">
              <a:avLst/>
            </a:prstGeom>
            <a:noFill/>
            <a:ln>
              <a:noFill/>
            </a:ln>
          </p:spPr>
        </p:pic>
        <p:cxnSp>
          <p:nvCxnSpPr>
            <p:cNvPr id="11" name="Straight Connector 10"/>
            <p:cNvCxnSpPr/>
            <p:nvPr/>
          </p:nvCxnSpPr>
          <p:spPr>
            <a:xfrm>
              <a:off x="10967725" y="6316747"/>
              <a:ext cx="0" cy="3544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166" y="6487873"/>
              <a:ext cx="4678424" cy="276999"/>
            </a:xfrm>
            <a:prstGeom prst="rect">
              <a:avLst/>
            </a:prstGeom>
            <a:noFill/>
            <a:ln>
              <a:noFill/>
            </a:ln>
          </p:spPr>
          <p:txBody>
            <a:bodyPr wrap="square" rtlCol="0">
              <a:spAutoFit/>
            </a:bodyPr>
            <a:lstStyle/>
            <a:p>
              <a:r>
                <a:rPr lang="en-GB" sz="1200" b="1">
                  <a:solidFill>
                    <a:schemeClr val="bg2"/>
                  </a:solidFill>
                </a:rPr>
                <a:t>ROI²</a:t>
              </a:r>
              <a:r>
                <a:rPr lang="en-GB" sz="1100">
                  <a:solidFill>
                    <a:schemeClr val="bg2"/>
                  </a:solidFill>
                </a:rPr>
                <a:t> return on investment through return on information</a:t>
              </a:r>
            </a:p>
          </p:txBody>
        </p:sp>
      </p:grpSp>
    </p:spTree>
    <p:extLst>
      <p:ext uri="{BB962C8B-B14F-4D97-AF65-F5344CB8AC3E}">
        <p14:creationId xmlns:p14="http://schemas.microsoft.com/office/powerpoint/2010/main" val="203120053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Trebuchet MS" panose="020B0603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Trebuchet MS" panose="020B0603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Trebuchet MS" panose="020B0603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4"/>
            <a:ext cx="10515600" cy="828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322773"/>
            <a:ext cx="10515600" cy="4860000"/>
          </a:xfrm>
          <a:prstGeom prst="rect">
            <a:avLst/>
          </a:prstGeom>
        </p:spPr>
        <p:txBody>
          <a:bodyPr vert="horz" lIns="91440" tIns="45720" rIns="91440" bIns="45720" rtlCol="0">
            <a:normAutofit/>
          </a:bodyPr>
          <a:lstStyle/>
          <a:p>
            <a:pPr lvl="0"/>
            <a:r>
              <a:rPr lang="en-US"/>
              <a:t> 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5496639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Tx/>
        <a:buBlip>
          <a:blip r:embed="rId13"/>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Wingdings" panose="05000000000000000000" pitchFamily="2" charset="2"/>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anose="05000000000000000000" pitchFamily="2" charset="2"/>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48364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7" name="Straight Connector 6"/>
          <p:cNvCxnSpPr/>
          <p:nvPr userDrawn="1"/>
        </p:nvCxnSpPr>
        <p:spPr>
          <a:xfrm>
            <a:off x="44511" y="6489126"/>
            <a:ext cx="10908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1065967" y="6324396"/>
            <a:ext cx="994296" cy="354207"/>
          </a:xfrm>
          <a:prstGeom prst="rect">
            <a:avLst/>
          </a:prstGeom>
          <a:noFill/>
          <a:ln>
            <a:noFill/>
          </a:ln>
        </p:spPr>
      </p:pic>
      <p:cxnSp>
        <p:nvCxnSpPr>
          <p:cNvPr id="9" name="Straight Connector 8"/>
          <p:cNvCxnSpPr/>
          <p:nvPr userDrawn="1"/>
        </p:nvCxnSpPr>
        <p:spPr>
          <a:xfrm>
            <a:off x="10967725" y="6316747"/>
            <a:ext cx="0" cy="354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81166" y="6487873"/>
            <a:ext cx="4678424" cy="276999"/>
          </a:xfrm>
          <a:prstGeom prst="rect">
            <a:avLst/>
          </a:prstGeom>
          <a:noFill/>
          <a:ln>
            <a:noFill/>
          </a:ln>
        </p:spPr>
        <p:txBody>
          <a:bodyPr wrap="square" rtlCol="0">
            <a:spAutoFit/>
          </a:bodyPr>
          <a:lstStyle/>
          <a:p>
            <a:r>
              <a:rPr lang="en-GB" sz="1200" b="1">
                <a:solidFill>
                  <a:schemeClr val="tx1"/>
                </a:solidFill>
              </a:rPr>
              <a:t>ROI²</a:t>
            </a:r>
            <a:r>
              <a:rPr lang="en-GB" sz="1100">
                <a:solidFill>
                  <a:schemeClr val="tx1"/>
                </a:solidFill>
              </a:rPr>
              <a:t> return on investment through return on information</a:t>
            </a:r>
          </a:p>
        </p:txBody>
      </p:sp>
    </p:spTree>
    <p:extLst>
      <p:ext uri="{BB962C8B-B14F-4D97-AF65-F5344CB8AC3E}">
        <p14:creationId xmlns:p14="http://schemas.microsoft.com/office/powerpoint/2010/main" val="2093560679"/>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10116" y="1515534"/>
            <a:ext cx="3764445" cy="4649787"/>
          </a:xfrm>
          <a:prstGeom prst="rect">
            <a:avLst/>
          </a:prstGeom>
        </p:spPr>
      </p:pic>
      <p:sp>
        <p:nvSpPr>
          <p:cNvPr id="13" name="Title 10"/>
          <p:cNvSpPr txBox="1">
            <a:spLocks/>
          </p:cNvSpPr>
          <p:nvPr userDrawn="1"/>
        </p:nvSpPr>
        <p:spPr>
          <a:xfrm>
            <a:off x="3984120" y="2802202"/>
            <a:ext cx="7289801" cy="1346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r>
              <a:rPr lang="en-US">
                <a:solidFill>
                  <a:schemeClr val="tx1"/>
                </a:solidFill>
              </a:rPr>
              <a:t>Click to edit Master title style</a:t>
            </a:r>
            <a:endParaRPr lang="en-GB">
              <a:solidFill>
                <a:schemeClr val="tx1"/>
              </a:solidFill>
            </a:endParaRPr>
          </a:p>
        </p:txBody>
      </p:sp>
      <p:sp>
        <p:nvSpPr>
          <p:cNvPr id="15" name="Text Placeholder 14"/>
          <p:cNvSpPr txBox="1">
            <a:spLocks/>
          </p:cNvSpPr>
          <p:nvPr userDrawn="1"/>
        </p:nvSpPr>
        <p:spPr>
          <a:xfrm>
            <a:off x="3984120" y="4228836"/>
            <a:ext cx="7289800" cy="584200"/>
          </a:xfrm>
          <a:prstGeom prst="rect">
            <a:avLst/>
          </a:prstGeom>
        </p:spPr>
        <p:txBody>
          <a:bodyPr/>
          <a:lstStyle>
            <a:lvl1pPr marL="0" indent="0" algn="l" defTabSz="914400" rtl="0" eaLnBrk="1" latinLnBrk="0" hangingPunct="1">
              <a:lnSpc>
                <a:spcPct val="90000"/>
              </a:lnSpc>
              <a:spcBef>
                <a:spcPts val="1000"/>
              </a:spcBef>
              <a:buClr>
                <a:schemeClr val="tx2"/>
              </a:buClr>
              <a:buFontTx/>
              <a:buNone/>
              <a:defRPr sz="2800" kern="1200">
                <a:solidFill>
                  <a:schemeClr val="bg2"/>
                </a:solidFill>
                <a:latin typeface="+mn-lt"/>
                <a:ea typeface="+mn-ea"/>
                <a:cs typeface="+mn-cs"/>
              </a:defRPr>
            </a:lvl1pPr>
            <a:lvl2pPr marL="457200" indent="0" algn="l" defTabSz="914400" rtl="0" eaLnBrk="1" latinLnBrk="0" hangingPunct="1">
              <a:lnSpc>
                <a:spcPct val="90000"/>
              </a:lnSpc>
              <a:spcBef>
                <a:spcPts val="500"/>
              </a:spcBef>
              <a:buClr>
                <a:schemeClr val="tx2"/>
              </a:buClr>
              <a:buFontTx/>
              <a:buNone/>
              <a:defRPr sz="2400" kern="1200">
                <a:solidFill>
                  <a:schemeClr val="bg2"/>
                </a:solidFill>
                <a:latin typeface="+mn-lt"/>
                <a:ea typeface="+mn-ea"/>
                <a:cs typeface="+mn-cs"/>
              </a:defRPr>
            </a:lvl2pPr>
            <a:lvl3pPr marL="914400" indent="0" algn="l" defTabSz="914400" rtl="0" eaLnBrk="1" latinLnBrk="0" hangingPunct="1">
              <a:lnSpc>
                <a:spcPct val="90000"/>
              </a:lnSpc>
              <a:spcBef>
                <a:spcPts val="500"/>
              </a:spcBef>
              <a:buClr>
                <a:schemeClr val="tx2"/>
              </a:buClr>
              <a:buFontTx/>
              <a:buNone/>
              <a:defRPr sz="2000" kern="1200">
                <a:solidFill>
                  <a:schemeClr val="bg2"/>
                </a:solidFill>
                <a:latin typeface="+mn-lt"/>
                <a:ea typeface="+mn-ea"/>
                <a:cs typeface="+mn-cs"/>
              </a:defRPr>
            </a:lvl3pPr>
            <a:lvl4pPr marL="13716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4pPr>
            <a:lvl5pPr marL="18288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Click to edit Master text styles</a:t>
            </a:r>
          </a:p>
        </p:txBody>
      </p:sp>
      <p:pic>
        <p:nvPicPr>
          <p:cNvPr id="16" name="Picture 15"/>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872505" y="5168373"/>
            <a:ext cx="1111615" cy="396000"/>
          </a:xfrm>
          <a:prstGeom prst="rect">
            <a:avLst/>
          </a:prstGeom>
        </p:spPr>
      </p:pic>
      <p:cxnSp>
        <p:nvCxnSpPr>
          <p:cNvPr id="17" name="Straight Connector 16"/>
          <p:cNvCxnSpPr/>
          <p:nvPr userDrawn="1"/>
        </p:nvCxnSpPr>
        <p:spPr>
          <a:xfrm>
            <a:off x="3984120" y="4169567"/>
            <a:ext cx="7289800"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576918"/>
      </p:ext>
    </p:extLst>
  </p:cSld>
  <p:clrMap bg1="dk1" tx1="lt1" bg2="dk2" tx2="lt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Trebuchet MS" panose="020B0603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Trebuchet MS" panose="020B0603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Trebuchet MS" panose="020B0603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4">
            <a:extLst>
              <a:ext uri="{28A0092B-C50C-407E-A947-70E740481C1C}">
                <a14:useLocalDpi xmlns:a14="http://schemas.microsoft.com/office/drawing/2010/main"/>
              </a:ext>
            </a:extLst>
          </a:blip>
          <a:srcRect l="43338"/>
          <a:stretch/>
        </p:blipFill>
        <p:spPr>
          <a:xfrm>
            <a:off x="-35169" y="1316740"/>
            <a:ext cx="2145778" cy="4677659"/>
          </a:xfrm>
          <a:prstGeom prst="rect">
            <a:avLst/>
          </a:prstGeom>
        </p:spPr>
      </p:pic>
      <p:sp>
        <p:nvSpPr>
          <p:cNvPr id="13" name="Title 10"/>
          <p:cNvSpPr txBox="1">
            <a:spLocks/>
          </p:cNvSpPr>
          <p:nvPr userDrawn="1"/>
        </p:nvSpPr>
        <p:spPr>
          <a:xfrm>
            <a:off x="2479432" y="2833525"/>
            <a:ext cx="8671398" cy="1346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r>
              <a:rPr lang="en-US">
                <a:solidFill>
                  <a:schemeClr val="tx1"/>
                </a:solidFill>
              </a:rPr>
              <a:t>Click to edit Master title style</a:t>
            </a:r>
            <a:endParaRPr lang="en-GB">
              <a:solidFill>
                <a:schemeClr val="tx1"/>
              </a:solidFill>
            </a:endParaRPr>
          </a:p>
        </p:txBody>
      </p:sp>
      <p:sp>
        <p:nvSpPr>
          <p:cNvPr id="15" name="Text Placeholder 14"/>
          <p:cNvSpPr txBox="1">
            <a:spLocks/>
          </p:cNvSpPr>
          <p:nvPr userDrawn="1"/>
        </p:nvSpPr>
        <p:spPr>
          <a:xfrm>
            <a:off x="2602523" y="3595790"/>
            <a:ext cx="8671397" cy="584200"/>
          </a:xfrm>
          <a:prstGeom prst="rect">
            <a:avLst/>
          </a:prstGeom>
        </p:spPr>
        <p:txBody>
          <a:bodyPr/>
          <a:lstStyle>
            <a:lvl1pPr marL="0" indent="0" algn="l" defTabSz="914400" rtl="0" eaLnBrk="1" latinLnBrk="0" hangingPunct="1">
              <a:lnSpc>
                <a:spcPct val="90000"/>
              </a:lnSpc>
              <a:spcBef>
                <a:spcPts val="1000"/>
              </a:spcBef>
              <a:buClr>
                <a:schemeClr val="tx2"/>
              </a:buClr>
              <a:buFontTx/>
              <a:buNone/>
              <a:defRPr sz="2800" kern="1200">
                <a:solidFill>
                  <a:schemeClr val="bg2"/>
                </a:solidFill>
                <a:latin typeface="+mn-lt"/>
                <a:ea typeface="+mn-ea"/>
                <a:cs typeface="+mn-cs"/>
              </a:defRPr>
            </a:lvl1pPr>
            <a:lvl2pPr marL="457200" indent="0" algn="l" defTabSz="914400" rtl="0" eaLnBrk="1" latinLnBrk="0" hangingPunct="1">
              <a:lnSpc>
                <a:spcPct val="90000"/>
              </a:lnSpc>
              <a:spcBef>
                <a:spcPts val="500"/>
              </a:spcBef>
              <a:buClr>
                <a:schemeClr val="tx2"/>
              </a:buClr>
              <a:buFontTx/>
              <a:buNone/>
              <a:defRPr sz="2400" kern="1200">
                <a:solidFill>
                  <a:schemeClr val="bg2"/>
                </a:solidFill>
                <a:latin typeface="+mn-lt"/>
                <a:ea typeface="+mn-ea"/>
                <a:cs typeface="+mn-cs"/>
              </a:defRPr>
            </a:lvl2pPr>
            <a:lvl3pPr marL="914400" indent="0" algn="l" defTabSz="914400" rtl="0" eaLnBrk="1" latinLnBrk="0" hangingPunct="1">
              <a:lnSpc>
                <a:spcPct val="90000"/>
              </a:lnSpc>
              <a:spcBef>
                <a:spcPts val="500"/>
              </a:spcBef>
              <a:buClr>
                <a:schemeClr val="tx2"/>
              </a:buClr>
              <a:buFontTx/>
              <a:buNone/>
              <a:defRPr sz="2000" kern="1200">
                <a:solidFill>
                  <a:schemeClr val="bg2"/>
                </a:solidFill>
                <a:latin typeface="+mn-lt"/>
                <a:ea typeface="+mn-ea"/>
                <a:cs typeface="+mn-cs"/>
              </a:defRPr>
            </a:lvl3pPr>
            <a:lvl4pPr marL="13716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4pPr>
            <a:lvl5pPr marL="18288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Click to edit Master text styles</a:t>
            </a:r>
          </a:p>
        </p:txBody>
      </p:sp>
      <p:pic>
        <p:nvPicPr>
          <p:cNvPr id="16" name="Picture 15"/>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35975" y="4939773"/>
            <a:ext cx="1111615" cy="396000"/>
          </a:xfrm>
          <a:prstGeom prst="rect">
            <a:avLst/>
          </a:prstGeom>
        </p:spPr>
      </p:pic>
      <p:cxnSp>
        <p:nvCxnSpPr>
          <p:cNvPr id="17" name="Straight Connector 16"/>
          <p:cNvCxnSpPr/>
          <p:nvPr userDrawn="1"/>
        </p:nvCxnSpPr>
        <p:spPr>
          <a:xfrm flipV="1">
            <a:off x="2479433" y="3534511"/>
            <a:ext cx="8671397" cy="1621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880612"/>
      </p:ext>
    </p:extLst>
  </p:cSld>
  <p:clrMap bg1="dk1" tx1="lt1" bg2="dk2" tx2="lt2" accent1="accent1" accent2="accent2" accent3="accent3" accent4="accent4" accent5="accent5" accent6="accent6" hlink="hlink" folHlink="folHlink"/>
  <p:sldLayoutIdLst>
    <p:sldLayoutId id="2147483710" r:id="rId1"/>
    <p:sldLayoutId id="2147483711" r:id="rId2"/>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Trebuchet MS" panose="020B0603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Trebuchet MS" panose="020B0603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Trebuchet MS" panose="020B0603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5213910"/>
      </p:ext>
    </p:extLst>
  </p:cSld>
  <p:clrMap bg1="dk1" tx1="lt1" bg2="dk2" tx2="lt2" accent1="accent1" accent2="accent2" accent3="accent3" accent4="accent4" accent5="accent5" accent6="accent6" hlink="hlink" folHlink="folHlink"/>
  <p:sldLayoutIdLst>
    <p:sldLayoutId id="2147483713" r:id="rId1"/>
    <p:sldLayoutId id="2147483714" r:id="rId2"/>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Trebuchet MS" panose="020B0603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Trebuchet MS" panose="020B0603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Trebuchet MS" panose="020B0603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0467"/>
      </p:ext>
    </p:extLst>
  </p:cSld>
  <p:clrMap bg1="dk1" tx1="lt1" bg2="dk2" tx2="lt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Trebuchet MS" panose="020B0603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Trebuchet MS" panose="020B0603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Trebuchet MS" panose="020B0603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p:cNvCxnSpPr/>
          <p:nvPr userDrawn="1"/>
        </p:nvCxnSpPr>
        <p:spPr>
          <a:xfrm>
            <a:off x="44511" y="6489126"/>
            <a:ext cx="10908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1065967" y="6324396"/>
            <a:ext cx="994296" cy="354207"/>
          </a:xfrm>
          <a:prstGeom prst="rect">
            <a:avLst/>
          </a:prstGeom>
          <a:noFill/>
          <a:ln>
            <a:noFill/>
          </a:ln>
        </p:spPr>
      </p:pic>
      <p:cxnSp>
        <p:nvCxnSpPr>
          <p:cNvPr id="12" name="Straight Connector 11"/>
          <p:cNvCxnSpPr/>
          <p:nvPr userDrawn="1"/>
        </p:nvCxnSpPr>
        <p:spPr>
          <a:xfrm>
            <a:off x="10967725" y="6316747"/>
            <a:ext cx="0" cy="354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81166" y="6487873"/>
            <a:ext cx="4678424" cy="276999"/>
          </a:xfrm>
          <a:prstGeom prst="rect">
            <a:avLst/>
          </a:prstGeom>
          <a:noFill/>
          <a:ln>
            <a:noFill/>
          </a:ln>
        </p:spPr>
        <p:txBody>
          <a:bodyPr wrap="square" rtlCol="0">
            <a:spAutoFit/>
          </a:bodyPr>
          <a:lstStyle/>
          <a:p>
            <a:r>
              <a:rPr lang="en-GB" sz="1200" b="1">
                <a:solidFill>
                  <a:schemeClr val="tx1"/>
                </a:solidFill>
              </a:rPr>
              <a:t>ROI²</a:t>
            </a:r>
            <a:r>
              <a:rPr lang="en-GB" sz="1100">
                <a:solidFill>
                  <a:schemeClr val="tx1"/>
                </a:solidFill>
              </a:rPr>
              <a:t> return on investment through return on information</a:t>
            </a:r>
          </a:p>
        </p:txBody>
      </p:sp>
    </p:spTree>
    <p:extLst>
      <p:ext uri="{BB962C8B-B14F-4D97-AF65-F5344CB8AC3E}">
        <p14:creationId xmlns:p14="http://schemas.microsoft.com/office/powerpoint/2010/main" val="350814613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4"/>
            <a:ext cx="10515600" cy="828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2" y="1322773"/>
            <a:ext cx="10515600" cy="4860000"/>
          </a:xfrm>
          <a:prstGeom prst="rect">
            <a:avLst/>
          </a:prstGeom>
        </p:spPr>
        <p:txBody>
          <a:bodyPr vert="horz" lIns="91440" tIns="45720" rIns="91440" bIns="45720" rtlCol="0">
            <a:normAutofit/>
          </a:bodyPr>
          <a:lstStyle/>
          <a:p>
            <a:pPr lvl="0"/>
            <a:r>
              <a:rPr lang="en-US"/>
              <a:t> 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521853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Lst>
  <p:txStyles>
    <p:titleStyle>
      <a:lvl1pPr algn="l" defTabSz="914411"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3" indent="-228603" algn="l" defTabSz="914411" rtl="0" eaLnBrk="1" latinLnBrk="0" hangingPunct="1">
        <a:lnSpc>
          <a:spcPct val="90000"/>
        </a:lnSpc>
        <a:spcBef>
          <a:spcPts val="1000"/>
        </a:spcBef>
        <a:buFontTx/>
        <a:buBlip>
          <a:blip r:embed="rId8"/>
        </a:buBlip>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Clr>
          <a:schemeClr val="tx2"/>
        </a:buClr>
        <a:buFont typeface="Wingdings" panose="05000000000000000000" pitchFamily="2" charset="2"/>
        <a:buChar char="§"/>
        <a:defRPr sz="2400" kern="1200">
          <a:solidFill>
            <a:schemeClr val="bg2"/>
          </a:solidFill>
          <a:latin typeface="+mn-lt"/>
          <a:ea typeface="+mn-ea"/>
          <a:cs typeface="+mn-cs"/>
        </a:defRPr>
      </a:lvl2pPr>
      <a:lvl3pPr marL="1143014" indent="-228603" algn="l" defTabSz="914411" rtl="0" eaLnBrk="1" latinLnBrk="0" hangingPunct="1">
        <a:lnSpc>
          <a:spcPct val="90000"/>
        </a:lnSpc>
        <a:spcBef>
          <a:spcPts val="500"/>
        </a:spcBef>
        <a:buClr>
          <a:schemeClr val="bg2"/>
        </a:buClr>
        <a:buFont typeface="Wingdings" panose="05000000000000000000" pitchFamily="2" charset="2"/>
        <a:buChar char="§"/>
        <a:defRPr sz="2000" kern="1200">
          <a:solidFill>
            <a:schemeClr val="bg2"/>
          </a:solidFill>
          <a:latin typeface="+mn-lt"/>
          <a:ea typeface="+mn-ea"/>
          <a:cs typeface="+mn-cs"/>
        </a:defRPr>
      </a:lvl3pPr>
      <a:lvl4pPr marL="1600220" indent="-228603" algn="l" defTabSz="914411" rtl="0" eaLnBrk="1" latinLnBrk="0" hangingPunct="1">
        <a:lnSpc>
          <a:spcPct val="90000"/>
        </a:lnSpc>
        <a:spcBef>
          <a:spcPts val="500"/>
        </a:spcBef>
        <a:buClr>
          <a:schemeClr val="tx2"/>
        </a:buClr>
        <a:buFont typeface="Arial" panose="020B0604020202020204" pitchFamily="34" charset="0"/>
        <a:buChar char="•"/>
        <a:defRPr sz="1800" kern="1200">
          <a:solidFill>
            <a:schemeClr val="bg2"/>
          </a:solidFill>
          <a:latin typeface="+mn-lt"/>
          <a:ea typeface="+mn-ea"/>
          <a:cs typeface="+mn-cs"/>
        </a:defRPr>
      </a:lvl4pPr>
      <a:lvl5pPr marL="2057426" indent="-228603" algn="l" defTabSz="914411" rtl="0" eaLnBrk="1" latinLnBrk="0" hangingPunct="1">
        <a:lnSpc>
          <a:spcPct val="90000"/>
        </a:lnSpc>
        <a:spcBef>
          <a:spcPts val="500"/>
        </a:spcBef>
        <a:buClr>
          <a:schemeClr val="bg2"/>
        </a:buClr>
        <a:buFont typeface="Arial" panose="020B0604020202020204" pitchFamily="34" charset="0"/>
        <a:buChar char="•"/>
        <a:defRPr sz="1800" kern="1200">
          <a:solidFill>
            <a:schemeClr val="bg2"/>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4.xml"/><Relationship Id="rId5" Type="http://schemas.openxmlformats.org/officeDocument/2006/relationships/image" Target="../media/image1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4.xml"/><Relationship Id="rId5" Type="http://schemas.openxmlformats.org/officeDocument/2006/relationships/comments" Target="../comments/commen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4.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4.xml"/><Relationship Id="rId5" Type="http://schemas.openxmlformats.org/officeDocument/2006/relationships/comments" Target="../comments/commen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hyperlink" Target="https://kubernetes.io/docs/concepts/architecture/controller/" TargetMode="External"/><Relationship Id="rId2" Type="http://schemas.openxmlformats.org/officeDocument/2006/relationships/notesSlide" Target="../notesSlides/notesSlide18.xml"/><Relationship Id="rId1" Type="http://schemas.openxmlformats.org/officeDocument/2006/relationships/slideLayout" Target="../slideLayouts/slideLayout54.xml"/><Relationship Id="rId5" Type="http://schemas.openxmlformats.org/officeDocument/2006/relationships/image" Target="../media/image24.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4.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4.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4.xml"/><Relationship Id="rId5" Type="http://schemas.openxmlformats.org/officeDocument/2006/relationships/comments" Target="../comments/comment3.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4.xml"/><Relationship Id="rId5" Type="http://schemas.openxmlformats.org/officeDocument/2006/relationships/comments" Target="../comments/comment4.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54.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54.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4.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4.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54.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54.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54.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4.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54.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54.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54.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54.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54.xml"/><Relationship Id="rId5" Type="http://schemas.openxmlformats.org/officeDocument/2006/relationships/image" Target="../media/image46.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5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l="43122"/>
          <a:stretch/>
        </p:blipFill>
        <p:spPr>
          <a:xfrm>
            <a:off x="-1" y="1295400"/>
            <a:ext cx="2139629" cy="4649787"/>
          </a:xfrm>
          <a:prstGeom prst="rect">
            <a:avLst/>
          </a:prstGeom>
        </p:spPr>
      </p:pic>
      <p:sp>
        <p:nvSpPr>
          <p:cNvPr id="3" name="Title 10"/>
          <p:cNvSpPr txBox="1">
            <a:spLocks/>
          </p:cNvSpPr>
          <p:nvPr/>
        </p:nvSpPr>
        <p:spPr>
          <a:xfrm>
            <a:off x="2479432" y="2833525"/>
            <a:ext cx="8671398" cy="1346465"/>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r>
              <a:rPr lang="en-US">
                <a:latin typeface="Montserrat"/>
              </a:rPr>
              <a:t>Core Kubernetes training</a:t>
            </a:r>
            <a:endParaRPr lang="en-GB">
              <a:latin typeface="Montserrat"/>
            </a:endParaRPr>
          </a:p>
        </p:txBody>
      </p:sp>
      <p:sp>
        <p:nvSpPr>
          <p:cNvPr id="4" name="Text Placeholder 14"/>
          <p:cNvSpPr txBox="1">
            <a:spLocks/>
          </p:cNvSpPr>
          <p:nvPr/>
        </p:nvSpPr>
        <p:spPr>
          <a:xfrm>
            <a:off x="2602523" y="3595790"/>
            <a:ext cx="8671397" cy="584200"/>
          </a:xfrm>
          <a:prstGeom prst="rect">
            <a:avLst/>
          </a:prstGeom>
        </p:spPr>
        <p:txBody>
          <a:bodyPr lIns="91440" tIns="45720" rIns="91440" bIns="45720" anchor="t"/>
          <a:lstStyle>
            <a:lvl1pPr marL="0" indent="0" algn="l" defTabSz="914400" rtl="0" eaLnBrk="1" latinLnBrk="0" hangingPunct="1">
              <a:lnSpc>
                <a:spcPct val="90000"/>
              </a:lnSpc>
              <a:spcBef>
                <a:spcPts val="1000"/>
              </a:spcBef>
              <a:buClr>
                <a:schemeClr val="tx2"/>
              </a:buClr>
              <a:buFontTx/>
              <a:buNone/>
              <a:defRPr sz="2800" kern="1200">
                <a:solidFill>
                  <a:schemeClr val="bg2"/>
                </a:solidFill>
                <a:latin typeface="+mn-lt"/>
                <a:ea typeface="+mn-ea"/>
                <a:cs typeface="+mn-cs"/>
              </a:defRPr>
            </a:lvl1pPr>
            <a:lvl2pPr marL="457200" indent="0" algn="l" defTabSz="914400" rtl="0" eaLnBrk="1" latinLnBrk="0" hangingPunct="1">
              <a:lnSpc>
                <a:spcPct val="90000"/>
              </a:lnSpc>
              <a:spcBef>
                <a:spcPts val="500"/>
              </a:spcBef>
              <a:buClr>
                <a:schemeClr val="tx2"/>
              </a:buClr>
              <a:buFontTx/>
              <a:buNone/>
              <a:defRPr sz="2400" kern="1200">
                <a:solidFill>
                  <a:schemeClr val="bg2"/>
                </a:solidFill>
                <a:latin typeface="+mn-lt"/>
                <a:ea typeface="+mn-ea"/>
                <a:cs typeface="+mn-cs"/>
              </a:defRPr>
            </a:lvl2pPr>
            <a:lvl3pPr marL="914400" indent="0" algn="l" defTabSz="914400" rtl="0" eaLnBrk="1" latinLnBrk="0" hangingPunct="1">
              <a:lnSpc>
                <a:spcPct val="90000"/>
              </a:lnSpc>
              <a:spcBef>
                <a:spcPts val="500"/>
              </a:spcBef>
              <a:buClr>
                <a:schemeClr val="tx2"/>
              </a:buClr>
              <a:buFontTx/>
              <a:buNone/>
              <a:defRPr sz="2000" kern="1200">
                <a:solidFill>
                  <a:schemeClr val="bg2"/>
                </a:solidFill>
                <a:latin typeface="+mn-lt"/>
                <a:ea typeface="+mn-ea"/>
                <a:cs typeface="+mn-cs"/>
              </a:defRPr>
            </a:lvl3pPr>
            <a:lvl4pPr marL="13716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4pPr>
            <a:lvl5pPr marL="18288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latin typeface="Montserrat"/>
              </a:rPr>
              <a:t>Octobre 2020</a:t>
            </a:r>
            <a:endParaRPr lang="en-US">
              <a:solidFill>
                <a:schemeClr val="tx1"/>
              </a:solidFill>
              <a:latin typeface="Montserrat" panose="02000505000000020004"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5975" y="4939773"/>
            <a:ext cx="1111615" cy="396000"/>
          </a:xfrm>
          <a:prstGeom prst="rect">
            <a:avLst/>
          </a:prstGeom>
        </p:spPr>
      </p:pic>
      <p:cxnSp>
        <p:nvCxnSpPr>
          <p:cNvPr id="6" name="Straight Connector 5"/>
          <p:cNvCxnSpPr/>
          <p:nvPr/>
        </p:nvCxnSpPr>
        <p:spPr>
          <a:xfrm flipV="1">
            <a:off x="2602523" y="3536522"/>
            <a:ext cx="8671397" cy="59268"/>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38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067" y="1322773"/>
            <a:ext cx="6045596" cy="5067316"/>
          </a:xfrm>
        </p:spPr>
        <p:txBody>
          <a:bodyPr vert="horz" lIns="91440" tIns="45720" rIns="91440" bIns="45720" rtlCol="0" anchor="t">
            <a:normAutofit/>
          </a:bodyPr>
          <a:lstStyle/>
          <a:p>
            <a:pPr marL="0" indent="0">
              <a:buNone/>
            </a:pPr>
            <a:endParaRPr lang="en-US" sz="2000" b="1">
              <a:solidFill>
                <a:schemeClr val="tx2"/>
              </a:solidFill>
              <a:cs typeface="Calibri"/>
            </a:endParaRPr>
          </a:p>
          <a:p>
            <a:pPr marL="0" indent="0">
              <a:buNone/>
            </a:pPr>
            <a:endParaRPr lang="en-US" sz="2000">
              <a:cs typeface="Calibri"/>
            </a:endParaRPr>
          </a:p>
          <a:p>
            <a:pPr marL="0" indent="0">
              <a:buNone/>
            </a:pPr>
            <a:endParaRPr lang="en-US" sz="1800">
              <a:cs typeface="Calibri"/>
            </a:endParaRPr>
          </a:p>
          <a:p>
            <a:pPr marL="0" indent="0">
              <a:buNone/>
            </a:pPr>
            <a:endParaRPr lang="en-US" sz="2000">
              <a:cs typeface="Calibri"/>
            </a:endParaRPr>
          </a:p>
        </p:txBody>
      </p:sp>
      <p:sp>
        <p:nvSpPr>
          <p:cNvPr id="2" name="Title 1"/>
          <p:cNvSpPr>
            <a:spLocks noGrp="1"/>
          </p:cNvSpPr>
          <p:nvPr>
            <p:ph type="title"/>
          </p:nvPr>
        </p:nvSpPr>
        <p:spPr/>
        <p:txBody>
          <a:bodyPr/>
          <a:lstStyle/>
          <a:p>
            <a:r>
              <a:rPr lang="en-US" dirty="0"/>
              <a:t>Docker images &amp; Docker containers</a:t>
            </a:r>
          </a:p>
        </p:txBody>
      </p:sp>
      <p:pic>
        <p:nvPicPr>
          <p:cNvPr id="6" name="Picture 5">
            <a:extLst>
              <a:ext uri="{FF2B5EF4-FFF2-40B4-BE49-F238E27FC236}">
                <a16:creationId xmlns:a16="http://schemas.microsoft.com/office/drawing/2014/main" id="{35F7EE53-7043-FC4A-9FDC-6994D345B1F4}"/>
              </a:ext>
            </a:extLst>
          </p:cNvPr>
          <p:cNvPicPr>
            <a:picLocks noChangeAspect="1"/>
          </p:cNvPicPr>
          <p:nvPr/>
        </p:nvPicPr>
        <p:blipFill>
          <a:blip r:embed="rId3"/>
          <a:stretch>
            <a:fillRect/>
          </a:stretch>
        </p:blipFill>
        <p:spPr>
          <a:xfrm>
            <a:off x="1062681" y="1492494"/>
            <a:ext cx="7129677" cy="4727874"/>
          </a:xfrm>
          <a:prstGeom prst="rect">
            <a:avLst/>
          </a:prstGeom>
        </p:spPr>
      </p:pic>
      <p:sp>
        <p:nvSpPr>
          <p:cNvPr id="10" name="TextBox 9">
            <a:extLst>
              <a:ext uri="{FF2B5EF4-FFF2-40B4-BE49-F238E27FC236}">
                <a16:creationId xmlns:a16="http://schemas.microsoft.com/office/drawing/2014/main" id="{8933A5C1-770F-4B42-8D2E-E196FC1A955F}"/>
              </a:ext>
            </a:extLst>
          </p:cNvPr>
          <p:cNvSpPr txBox="1"/>
          <p:nvPr/>
        </p:nvSpPr>
        <p:spPr>
          <a:xfrm>
            <a:off x="8658253" y="1674674"/>
            <a:ext cx="3253660" cy="1754326"/>
          </a:xfrm>
          <a:prstGeom prst="rect">
            <a:avLst/>
          </a:prstGeom>
          <a:noFill/>
        </p:spPr>
        <p:txBody>
          <a:bodyPr wrap="square" rtlCol="0">
            <a:spAutoFit/>
          </a:bodyPr>
          <a:lstStyle/>
          <a:p>
            <a:r>
              <a:rPr lang="en-BE" dirty="0"/>
              <a:t>Docker Containers are immutable.</a:t>
            </a:r>
          </a:p>
          <a:p>
            <a:endParaRPr lang="en-BE" dirty="0"/>
          </a:p>
          <a:p>
            <a:r>
              <a:rPr lang="en-BE" dirty="0"/>
              <a:t>Changes in container layer are are tied to container lifecycle, unless commit explicitly.</a:t>
            </a:r>
          </a:p>
        </p:txBody>
      </p:sp>
    </p:spTree>
    <p:extLst>
      <p:ext uri="{BB962C8B-B14F-4D97-AF65-F5344CB8AC3E}">
        <p14:creationId xmlns:p14="http://schemas.microsoft.com/office/powerpoint/2010/main" val="116451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067" y="1322773"/>
            <a:ext cx="6045596" cy="5067316"/>
          </a:xfrm>
        </p:spPr>
        <p:txBody>
          <a:bodyPr vert="horz" lIns="91440" tIns="45720" rIns="91440" bIns="45720" rtlCol="0" anchor="t">
            <a:normAutofit/>
          </a:bodyPr>
          <a:lstStyle/>
          <a:p>
            <a:pPr marL="0" indent="0">
              <a:buNone/>
            </a:pPr>
            <a:endParaRPr lang="en-US" sz="2000" b="1">
              <a:solidFill>
                <a:schemeClr val="tx2"/>
              </a:solidFill>
              <a:cs typeface="Calibri"/>
            </a:endParaRPr>
          </a:p>
          <a:p>
            <a:pPr marL="0" indent="0">
              <a:buNone/>
            </a:pPr>
            <a:endParaRPr lang="en-US" sz="2000">
              <a:cs typeface="Calibri"/>
            </a:endParaRPr>
          </a:p>
          <a:p>
            <a:pPr marL="0" indent="0">
              <a:buNone/>
            </a:pPr>
            <a:endParaRPr lang="en-US" sz="1800">
              <a:cs typeface="Calibri"/>
            </a:endParaRPr>
          </a:p>
          <a:p>
            <a:pPr marL="0" indent="0">
              <a:buNone/>
            </a:pPr>
            <a:endParaRPr lang="en-US" sz="2000">
              <a:cs typeface="Calibri"/>
            </a:endParaRPr>
          </a:p>
        </p:txBody>
      </p:sp>
      <p:sp>
        <p:nvSpPr>
          <p:cNvPr id="2" name="Title 1"/>
          <p:cNvSpPr>
            <a:spLocks noGrp="1"/>
          </p:cNvSpPr>
          <p:nvPr>
            <p:ph type="title"/>
          </p:nvPr>
        </p:nvSpPr>
        <p:spPr/>
        <p:txBody>
          <a:bodyPr/>
          <a:lstStyle/>
          <a:p>
            <a:r>
              <a:rPr lang="en-US"/>
              <a:t>Docker for production</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6" descr="Graphical user interface, diagram&#10;&#10;Description automatically generated">
            <a:extLst>
              <a:ext uri="{FF2B5EF4-FFF2-40B4-BE49-F238E27FC236}">
                <a16:creationId xmlns:a16="http://schemas.microsoft.com/office/drawing/2014/main" id="{780D6F9B-8278-410B-A8F3-92BE162B03C0}"/>
              </a:ext>
            </a:extLst>
          </p:cNvPr>
          <p:cNvPicPr>
            <a:picLocks noChangeAspect="1"/>
          </p:cNvPicPr>
          <p:nvPr/>
        </p:nvPicPr>
        <p:blipFill>
          <a:blip r:embed="rId4"/>
          <a:stretch>
            <a:fillRect/>
          </a:stretch>
        </p:blipFill>
        <p:spPr>
          <a:xfrm>
            <a:off x="1094659" y="2091676"/>
            <a:ext cx="9740489" cy="3338325"/>
          </a:xfrm>
          <a:prstGeom prst="rect">
            <a:avLst/>
          </a:prstGeom>
        </p:spPr>
      </p:pic>
    </p:spTree>
    <p:extLst>
      <p:ext uri="{BB962C8B-B14F-4D97-AF65-F5344CB8AC3E}">
        <p14:creationId xmlns:p14="http://schemas.microsoft.com/office/powerpoint/2010/main" val="361249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067" y="1322773"/>
            <a:ext cx="6045596" cy="5067316"/>
          </a:xfrm>
        </p:spPr>
        <p:txBody>
          <a:bodyPr vert="horz" lIns="91440" tIns="45720" rIns="91440" bIns="45720" rtlCol="0" anchor="t">
            <a:normAutofit/>
          </a:bodyPr>
          <a:lstStyle/>
          <a:p>
            <a:pPr marL="0" indent="0">
              <a:buNone/>
            </a:pPr>
            <a:endParaRPr lang="en-US" sz="2000" b="1">
              <a:solidFill>
                <a:schemeClr val="tx2"/>
              </a:solidFill>
              <a:cs typeface="Calibri"/>
            </a:endParaRPr>
          </a:p>
          <a:p>
            <a:pPr marL="0" indent="0">
              <a:buNone/>
            </a:pPr>
            <a:endParaRPr lang="en-US" sz="2000">
              <a:cs typeface="Calibri"/>
            </a:endParaRPr>
          </a:p>
          <a:p>
            <a:pPr marL="0" indent="0">
              <a:buNone/>
            </a:pPr>
            <a:endParaRPr lang="en-US" sz="1800">
              <a:cs typeface="Calibri"/>
            </a:endParaRPr>
          </a:p>
          <a:p>
            <a:pPr marL="0" indent="0">
              <a:buNone/>
            </a:pPr>
            <a:endParaRPr lang="en-US" sz="2000">
              <a:cs typeface="Calibri"/>
            </a:endParaRPr>
          </a:p>
        </p:txBody>
      </p:sp>
      <p:sp>
        <p:nvSpPr>
          <p:cNvPr id="2" name="Title 1"/>
          <p:cNvSpPr>
            <a:spLocks noGrp="1"/>
          </p:cNvSpPr>
          <p:nvPr>
            <p:ph type="title"/>
          </p:nvPr>
        </p:nvSpPr>
        <p:spPr/>
        <p:txBody>
          <a:bodyPr/>
          <a:lstStyle/>
          <a:p>
            <a:r>
              <a:rPr lang="en-US"/>
              <a:t>Docker limitations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sp>
        <p:nvSpPr>
          <p:cNvPr id="4" name="Content Placeholder 2">
            <a:extLst>
              <a:ext uri="{FF2B5EF4-FFF2-40B4-BE49-F238E27FC236}">
                <a16:creationId xmlns:a16="http://schemas.microsoft.com/office/drawing/2014/main" id="{39501131-E923-47A3-A4BE-4DBE53275377}"/>
              </a:ext>
            </a:extLst>
          </p:cNvPr>
          <p:cNvSpPr txBox="1">
            <a:spLocks/>
          </p:cNvSpPr>
          <p:nvPr/>
        </p:nvSpPr>
        <p:spPr>
          <a:xfrm>
            <a:off x="1023495" y="1455548"/>
            <a:ext cx="10302272" cy="4940781"/>
          </a:xfrm>
          <a:prstGeom prst="rect">
            <a:avLst/>
          </a:prstGeom>
        </p:spPr>
        <p:txBody>
          <a:bodyPr vert="horz" lIns="91440" tIns="45720" rIns="91440" bIns="45720" rtlCol="0" anchor="t">
            <a:normAutofit fontScale="55000" lnSpcReduction="20000"/>
          </a:bodyPr>
          <a:lstStyle>
            <a:lvl1pPr marL="449269" indent="-449269" algn="l" defTabSz="914411" rtl="0" eaLnBrk="1" latinLnBrk="0" hangingPunct="1">
              <a:lnSpc>
                <a:spcPct val="150000"/>
              </a:lnSpc>
              <a:spcBef>
                <a:spcPts val="1000"/>
              </a:spcBef>
              <a:buFontTx/>
              <a:buBlip>
                <a:blip r:embed="rId4"/>
              </a:buBlip>
              <a:defRPr sz="3200" kern="1200" baseline="0">
                <a:solidFill>
                  <a:schemeClr val="bg2"/>
                </a:solidFill>
                <a:latin typeface="+mn-lt"/>
                <a:ea typeface="+mn-ea"/>
                <a:cs typeface="+mn-cs"/>
              </a:defRPr>
            </a:lvl1pPr>
            <a:lvl2pPr marL="685808" indent="-228603" algn="l" defTabSz="914411" rtl="0" eaLnBrk="1" latinLnBrk="0" hangingPunct="1">
              <a:lnSpc>
                <a:spcPct val="150000"/>
              </a:lnSpc>
              <a:spcBef>
                <a:spcPts val="500"/>
              </a:spcBef>
              <a:buClr>
                <a:schemeClr val="tx2"/>
              </a:buClr>
              <a:buFont typeface="Wingdings" panose="05000000000000000000" pitchFamily="2" charset="2"/>
              <a:buChar char="§"/>
              <a:defRPr sz="2400" kern="1200">
                <a:solidFill>
                  <a:schemeClr val="bg2"/>
                </a:solidFill>
                <a:latin typeface="+mn-lt"/>
                <a:ea typeface="+mn-ea"/>
                <a:cs typeface="+mn-cs"/>
              </a:defRPr>
            </a:lvl2pPr>
            <a:lvl3pPr marL="1143014" indent="-228603" algn="l" defTabSz="914411" rtl="0" eaLnBrk="1" latinLnBrk="0" hangingPunct="1">
              <a:lnSpc>
                <a:spcPct val="150000"/>
              </a:lnSpc>
              <a:spcBef>
                <a:spcPts val="500"/>
              </a:spcBef>
              <a:buClr>
                <a:schemeClr val="bg2"/>
              </a:buClr>
              <a:buFont typeface="Wingdings" panose="05000000000000000000" pitchFamily="2" charset="2"/>
              <a:buChar char="§"/>
              <a:defRPr sz="2000" kern="1200">
                <a:solidFill>
                  <a:schemeClr val="bg2"/>
                </a:solidFill>
                <a:latin typeface="+mn-lt"/>
                <a:ea typeface="+mn-ea"/>
                <a:cs typeface="+mn-cs"/>
              </a:defRPr>
            </a:lvl3pPr>
            <a:lvl4pPr marL="1600220" indent="-228603" algn="l" defTabSz="914411" rtl="0" eaLnBrk="1" latinLnBrk="0" hangingPunct="1">
              <a:lnSpc>
                <a:spcPct val="150000"/>
              </a:lnSpc>
              <a:spcBef>
                <a:spcPts val="500"/>
              </a:spcBef>
              <a:buClr>
                <a:schemeClr val="tx2"/>
              </a:buClr>
              <a:buFont typeface="Arial" panose="020B0604020202020204" pitchFamily="34" charset="0"/>
              <a:buChar char="•"/>
              <a:defRPr sz="1800" kern="1200">
                <a:solidFill>
                  <a:schemeClr val="bg2"/>
                </a:solidFill>
                <a:latin typeface="+mn-lt"/>
                <a:ea typeface="+mn-ea"/>
                <a:cs typeface="+mn-cs"/>
              </a:defRPr>
            </a:lvl4pPr>
            <a:lvl5pPr marL="2057426" indent="-228603" algn="l" defTabSz="914411" rtl="0" eaLnBrk="1" latinLnBrk="0" hangingPunct="1">
              <a:lnSpc>
                <a:spcPct val="150000"/>
              </a:lnSpc>
              <a:spcBef>
                <a:spcPts val="500"/>
              </a:spcBef>
              <a:buClr>
                <a:schemeClr val="bg2"/>
              </a:buClr>
              <a:buFont typeface="Arial" panose="020B0604020202020204" pitchFamily="34" charset="0"/>
              <a:buChar char="•"/>
              <a:defRPr sz="1800" kern="1200">
                <a:solidFill>
                  <a:schemeClr val="bg2"/>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lvl="1" indent="-228600"/>
            <a:endParaRPr lang="en-US" sz="2500">
              <a:ea typeface="+mn-lt"/>
              <a:cs typeface="+mn-lt"/>
            </a:endParaRPr>
          </a:p>
          <a:p>
            <a:pPr marL="457200" lvl="1" indent="0">
              <a:buNone/>
            </a:pPr>
            <a:r>
              <a:rPr lang="en-US" sz="2500">
                <a:ea typeface="+mn-lt"/>
                <a:cs typeface="+mn-lt"/>
              </a:rPr>
              <a:t>Imagine now that you are a data engineer for a Big Enterprise that run thousands applications on docker. That companies have several different servers to deal with a high number of requests and ensure high availability in case of some servers' crash.</a:t>
            </a:r>
          </a:p>
          <a:p>
            <a:pPr marL="448945" indent="-448945">
              <a:buChar char="•"/>
            </a:pPr>
            <a:r>
              <a:rPr lang="en-US" sz="3300">
                <a:ea typeface="+mn-lt"/>
                <a:cs typeface="+mn-lt"/>
              </a:rPr>
              <a:t>Here some points feasible with Docker but that you might struggle with:</a:t>
            </a:r>
          </a:p>
          <a:p>
            <a:pPr marL="685800" lvl="1" indent="-228600"/>
            <a:r>
              <a:rPr lang="en-US" sz="2500">
                <a:ea typeface="+mn-lt"/>
                <a:cs typeface="+mn-lt"/>
              </a:rPr>
              <a:t>How to deploy your docker container to multiple servers ? </a:t>
            </a:r>
            <a:endParaRPr lang="en-US" sz="2500">
              <a:cs typeface="Calibri"/>
            </a:endParaRPr>
          </a:p>
          <a:p>
            <a:pPr marL="685800" lvl="1" indent="-228600"/>
            <a:r>
              <a:rPr lang="en-US" sz="2500">
                <a:ea typeface="+mn-lt"/>
                <a:cs typeface="+mn-lt"/>
              </a:rPr>
              <a:t>What will you do if an application crash on a container?</a:t>
            </a:r>
          </a:p>
          <a:p>
            <a:pPr marL="685800" lvl="1" indent="-228600"/>
            <a:r>
              <a:rPr lang="en-US" sz="2500">
                <a:ea typeface="+mn-lt"/>
                <a:cs typeface="+mn-lt"/>
              </a:rPr>
              <a:t>Imagine you want to make a small change an app. How do you do it while ensuring high-availability ? </a:t>
            </a:r>
          </a:p>
          <a:p>
            <a:pPr marL="685800" lvl="1" indent="-228600"/>
            <a:r>
              <a:rPr lang="en-US" sz="2500">
                <a:ea typeface="+mn-lt"/>
                <a:cs typeface="+mn-lt"/>
              </a:rPr>
              <a:t>The number of requests increase how do you scale up your applications ? </a:t>
            </a:r>
          </a:p>
          <a:p>
            <a:pPr marL="685800" lvl="1" indent="-228600"/>
            <a:r>
              <a:rPr lang="en-US" sz="2500">
                <a:ea typeface="+mn-lt"/>
                <a:cs typeface="+mn-lt"/>
              </a:rPr>
              <a:t>Imagine that containers are communicating with each other, to which container should it talk with and what happen if that container crash ? </a:t>
            </a:r>
          </a:p>
          <a:p>
            <a:pPr marL="685800" lvl="1" indent="-228600"/>
            <a:r>
              <a:rPr lang="en-US" sz="2500">
                <a:ea typeface="+mn-lt"/>
                <a:cs typeface="+mn-lt"/>
              </a:rPr>
              <a:t>How do you handle volumes with docker ? </a:t>
            </a:r>
          </a:p>
          <a:p>
            <a:pPr marL="685800" lvl="1" indent="-228600"/>
            <a:r>
              <a:rPr lang="en-US" sz="2500" b="1" u="sng">
                <a:ea typeface="+mn-lt"/>
                <a:cs typeface="+mn-lt"/>
              </a:rPr>
              <a:t>Basically, how do you deploy Docker apps in productions ?</a:t>
            </a:r>
          </a:p>
          <a:p>
            <a:pPr marL="685800" lvl="1" indent="-228600"/>
            <a:endParaRPr lang="en-US" sz="2500">
              <a:cs typeface="Calibri"/>
            </a:endParaRPr>
          </a:p>
          <a:p>
            <a:pPr marL="685800" lvl="1" indent="-228600"/>
            <a:endParaRPr lang="en-US" sz="2500">
              <a:cs typeface="Calibri"/>
            </a:endParaRPr>
          </a:p>
          <a:p>
            <a:pPr marL="685800" lvl="1" indent="-228600"/>
            <a:endParaRPr lang="en-US">
              <a:cs typeface="Calibri"/>
            </a:endParaRPr>
          </a:p>
        </p:txBody>
      </p:sp>
    </p:spTree>
    <p:extLst>
      <p:ext uri="{BB962C8B-B14F-4D97-AF65-F5344CB8AC3E}">
        <p14:creationId xmlns:p14="http://schemas.microsoft.com/office/powerpoint/2010/main" val="390705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l="43122"/>
          <a:stretch/>
        </p:blipFill>
        <p:spPr>
          <a:xfrm>
            <a:off x="-1" y="1295400"/>
            <a:ext cx="2139629" cy="4649787"/>
          </a:xfrm>
          <a:prstGeom prst="rect">
            <a:avLst/>
          </a:prstGeom>
        </p:spPr>
      </p:pic>
      <p:sp>
        <p:nvSpPr>
          <p:cNvPr id="3" name="Title 10"/>
          <p:cNvSpPr txBox="1">
            <a:spLocks/>
          </p:cNvSpPr>
          <p:nvPr/>
        </p:nvSpPr>
        <p:spPr>
          <a:xfrm>
            <a:off x="2479432" y="2833525"/>
            <a:ext cx="8671398" cy="1346465"/>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r>
              <a:rPr lang="en-GB" b="1">
                <a:ea typeface="+mj-lt"/>
                <a:cs typeface="+mj-lt"/>
              </a:rPr>
              <a:t>Why is Kubernetes successful? </a:t>
            </a:r>
            <a:endParaRPr lang="en-US" b="1">
              <a:ea typeface="+mj-lt"/>
              <a:cs typeface="+mj-lt"/>
            </a:endParaRPr>
          </a:p>
          <a:p>
            <a:endParaRPr lang="en-US" b="1">
              <a:latin typeface="Montserrat"/>
            </a:endParaRPr>
          </a:p>
        </p:txBody>
      </p:sp>
      <p:sp>
        <p:nvSpPr>
          <p:cNvPr id="4" name="Text Placeholder 14"/>
          <p:cNvSpPr txBox="1">
            <a:spLocks/>
          </p:cNvSpPr>
          <p:nvPr/>
        </p:nvSpPr>
        <p:spPr>
          <a:xfrm>
            <a:off x="2602523" y="3595790"/>
            <a:ext cx="8671397" cy="584200"/>
          </a:xfrm>
          <a:prstGeom prst="rect">
            <a:avLst/>
          </a:prstGeom>
        </p:spPr>
        <p:txBody>
          <a:bodyPr anchor="t"/>
          <a:lstStyle>
            <a:lvl1pPr marL="0" indent="0" algn="l" defTabSz="914400" rtl="0" eaLnBrk="1" latinLnBrk="0" hangingPunct="1">
              <a:lnSpc>
                <a:spcPct val="90000"/>
              </a:lnSpc>
              <a:spcBef>
                <a:spcPts val="1000"/>
              </a:spcBef>
              <a:buClr>
                <a:schemeClr val="tx2"/>
              </a:buClr>
              <a:buFontTx/>
              <a:buNone/>
              <a:defRPr sz="2800" kern="1200">
                <a:solidFill>
                  <a:schemeClr val="bg2"/>
                </a:solidFill>
                <a:latin typeface="+mn-lt"/>
                <a:ea typeface="+mn-ea"/>
                <a:cs typeface="+mn-cs"/>
              </a:defRPr>
            </a:lvl1pPr>
            <a:lvl2pPr marL="457200" indent="0" algn="l" defTabSz="914400" rtl="0" eaLnBrk="1" latinLnBrk="0" hangingPunct="1">
              <a:lnSpc>
                <a:spcPct val="90000"/>
              </a:lnSpc>
              <a:spcBef>
                <a:spcPts val="500"/>
              </a:spcBef>
              <a:buClr>
                <a:schemeClr val="tx2"/>
              </a:buClr>
              <a:buFontTx/>
              <a:buNone/>
              <a:defRPr sz="2400" kern="1200">
                <a:solidFill>
                  <a:schemeClr val="bg2"/>
                </a:solidFill>
                <a:latin typeface="+mn-lt"/>
                <a:ea typeface="+mn-ea"/>
                <a:cs typeface="+mn-cs"/>
              </a:defRPr>
            </a:lvl2pPr>
            <a:lvl3pPr marL="914400" indent="0" algn="l" defTabSz="914400" rtl="0" eaLnBrk="1" latinLnBrk="0" hangingPunct="1">
              <a:lnSpc>
                <a:spcPct val="90000"/>
              </a:lnSpc>
              <a:spcBef>
                <a:spcPts val="500"/>
              </a:spcBef>
              <a:buClr>
                <a:schemeClr val="tx2"/>
              </a:buClr>
              <a:buFontTx/>
              <a:buNone/>
              <a:defRPr sz="2000" kern="1200">
                <a:solidFill>
                  <a:schemeClr val="bg2"/>
                </a:solidFill>
                <a:latin typeface="+mn-lt"/>
                <a:ea typeface="+mn-ea"/>
                <a:cs typeface="+mn-cs"/>
              </a:defRPr>
            </a:lvl3pPr>
            <a:lvl4pPr marL="13716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4pPr>
            <a:lvl5pPr marL="18288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chemeClr val="tx1"/>
              </a:solidFill>
              <a:latin typeface="Montserrat" panose="02000505000000020004"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5975" y="4939773"/>
            <a:ext cx="1111615" cy="396000"/>
          </a:xfrm>
          <a:prstGeom prst="rect">
            <a:avLst/>
          </a:prstGeom>
        </p:spPr>
      </p:pic>
      <p:cxnSp>
        <p:nvCxnSpPr>
          <p:cNvPr id="6" name="Straight Connector 5"/>
          <p:cNvCxnSpPr/>
          <p:nvPr/>
        </p:nvCxnSpPr>
        <p:spPr>
          <a:xfrm flipV="1">
            <a:off x="2602523" y="3536522"/>
            <a:ext cx="8671397" cy="59268"/>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65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067" y="1322773"/>
            <a:ext cx="6045596" cy="5067316"/>
          </a:xfrm>
        </p:spPr>
        <p:txBody>
          <a:bodyPr vert="horz" lIns="91440" tIns="45720" rIns="91440" bIns="45720" rtlCol="0" anchor="t">
            <a:normAutofit/>
          </a:bodyPr>
          <a:lstStyle/>
          <a:p>
            <a:pPr marL="0" indent="0">
              <a:buNone/>
            </a:pPr>
            <a:endParaRPr lang="en-US" sz="2000" b="1">
              <a:solidFill>
                <a:schemeClr val="tx2"/>
              </a:solidFill>
              <a:cs typeface="Calibri"/>
            </a:endParaRPr>
          </a:p>
          <a:p>
            <a:pPr marL="0" indent="0">
              <a:buNone/>
            </a:pPr>
            <a:endParaRPr lang="en-US" sz="2000">
              <a:cs typeface="Calibri"/>
            </a:endParaRPr>
          </a:p>
          <a:p>
            <a:pPr marL="0" indent="0">
              <a:buNone/>
            </a:pPr>
            <a:endParaRPr lang="en-US" sz="1800">
              <a:cs typeface="Calibri"/>
            </a:endParaRPr>
          </a:p>
          <a:p>
            <a:pPr marL="0" indent="0">
              <a:buNone/>
            </a:pPr>
            <a:endParaRPr lang="en-US" sz="2000">
              <a:cs typeface="Calibri"/>
            </a:endParaRPr>
          </a:p>
        </p:txBody>
      </p:sp>
      <p:sp>
        <p:nvSpPr>
          <p:cNvPr id="2" name="Title 1"/>
          <p:cNvSpPr>
            <a:spLocks noGrp="1"/>
          </p:cNvSpPr>
          <p:nvPr>
            <p:ph type="title"/>
          </p:nvPr>
        </p:nvSpPr>
        <p:spPr/>
        <p:txBody>
          <a:bodyPr/>
          <a:lstStyle/>
          <a:p>
            <a:r>
              <a:rPr lang="en-US"/>
              <a:t>Kubernetes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sp>
        <p:nvSpPr>
          <p:cNvPr id="4" name="Content Placeholder 2">
            <a:extLst>
              <a:ext uri="{FF2B5EF4-FFF2-40B4-BE49-F238E27FC236}">
                <a16:creationId xmlns:a16="http://schemas.microsoft.com/office/drawing/2014/main" id="{39501131-E923-47A3-A4BE-4DBE53275377}"/>
              </a:ext>
            </a:extLst>
          </p:cNvPr>
          <p:cNvSpPr txBox="1">
            <a:spLocks/>
          </p:cNvSpPr>
          <p:nvPr/>
        </p:nvSpPr>
        <p:spPr>
          <a:xfrm>
            <a:off x="1146399" y="4118451"/>
            <a:ext cx="9908981" cy="1794459"/>
          </a:xfrm>
          <a:prstGeom prst="rect">
            <a:avLst/>
          </a:prstGeom>
        </p:spPr>
        <p:txBody>
          <a:bodyPr vert="horz" lIns="91440" tIns="45720" rIns="91440" bIns="45720" rtlCol="0" anchor="t">
            <a:normAutofit/>
          </a:bodyPr>
          <a:lstStyle>
            <a:lvl1pPr marL="449269" indent="-449269" algn="l" defTabSz="914411" rtl="0" eaLnBrk="1" latinLnBrk="0" hangingPunct="1">
              <a:lnSpc>
                <a:spcPct val="150000"/>
              </a:lnSpc>
              <a:spcBef>
                <a:spcPts val="1000"/>
              </a:spcBef>
              <a:buFontTx/>
              <a:buBlip>
                <a:blip r:embed="rId4"/>
              </a:buBlip>
              <a:defRPr sz="3200" kern="1200" baseline="0">
                <a:solidFill>
                  <a:schemeClr val="bg2"/>
                </a:solidFill>
                <a:latin typeface="+mn-lt"/>
                <a:ea typeface="+mn-ea"/>
                <a:cs typeface="+mn-cs"/>
              </a:defRPr>
            </a:lvl1pPr>
            <a:lvl2pPr marL="685808" indent="-228603" algn="l" defTabSz="914411" rtl="0" eaLnBrk="1" latinLnBrk="0" hangingPunct="1">
              <a:lnSpc>
                <a:spcPct val="150000"/>
              </a:lnSpc>
              <a:spcBef>
                <a:spcPts val="500"/>
              </a:spcBef>
              <a:buClr>
                <a:schemeClr val="tx2"/>
              </a:buClr>
              <a:buFont typeface="Wingdings" panose="05000000000000000000" pitchFamily="2" charset="2"/>
              <a:buChar char="§"/>
              <a:defRPr sz="2400" kern="1200">
                <a:solidFill>
                  <a:schemeClr val="bg2"/>
                </a:solidFill>
                <a:latin typeface="+mn-lt"/>
                <a:ea typeface="+mn-ea"/>
                <a:cs typeface="+mn-cs"/>
              </a:defRPr>
            </a:lvl2pPr>
            <a:lvl3pPr marL="1143014" indent="-228603" algn="l" defTabSz="914411" rtl="0" eaLnBrk="1" latinLnBrk="0" hangingPunct="1">
              <a:lnSpc>
                <a:spcPct val="150000"/>
              </a:lnSpc>
              <a:spcBef>
                <a:spcPts val="500"/>
              </a:spcBef>
              <a:buClr>
                <a:schemeClr val="bg2"/>
              </a:buClr>
              <a:buFont typeface="Wingdings" panose="05000000000000000000" pitchFamily="2" charset="2"/>
              <a:buChar char="§"/>
              <a:defRPr sz="2000" kern="1200">
                <a:solidFill>
                  <a:schemeClr val="bg2"/>
                </a:solidFill>
                <a:latin typeface="+mn-lt"/>
                <a:ea typeface="+mn-ea"/>
                <a:cs typeface="+mn-cs"/>
              </a:defRPr>
            </a:lvl3pPr>
            <a:lvl4pPr marL="1600220" indent="-228603" algn="l" defTabSz="914411" rtl="0" eaLnBrk="1" latinLnBrk="0" hangingPunct="1">
              <a:lnSpc>
                <a:spcPct val="150000"/>
              </a:lnSpc>
              <a:spcBef>
                <a:spcPts val="500"/>
              </a:spcBef>
              <a:buClr>
                <a:schemeClr val="tx2"/>
              </a:buClr>
              <a:buFont typeface="Arial" panose="020B0604020202020204" pitchFamily="34" charset="0"/>
              <a:buChar char="•"/>
              <a:defRPr sz="1800" kern="1200">
                <a:solidFill>
                  <a:schemeClr val="bg2"/>
                </a:solidFill>
                <a:latin typeface="+mn-lt"/>
                <a:ea typeface="+mn-ea"/>
                <a:cs typeface="+mn-cs"/>
              </a:defRPr>
            </a:lvl4pPr>
            <a:lvl5pPr marL="2057426" indent="-228603" algn="l" defTabSz="914411" rtl="0" eaLnBrk="1" latinLnBrk="0" hangingPunct="1">
              <a:lnSpc>
                <a:spcPct val="150000"/>
              </a:lnSpc>
              <a:spcBef>
                <a:spcPts val="500"/>
              </a:spcBef>
              <a:buClr>
                <a:schemeClr val="bg2"/>
              </a:buClr>
              <a:buFont typeface="Arial" panose="020B0604020202020204" pitchFamily="34" charset="0"/>
              <a:buChar char="•"/>
              <a:defRPr sz="1800" kern="1200">
                <a:solidFill>
                  <a:schemeClr val="bg2"/>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a:ea typeface="+mn-lt"/>
                <a:cs typeface="+mn-lt"/>
              </a:rPr>
              <a:t>''' Kubernetes is a portable, extensible, open-source platform for managing containerized workloads and services, that facilitates both declarative configuration and automation. It has a large, rapidly growing ecosystem. Kubernetes services, support, and tools are widely available. '''</a:t>
            </a:r>
          </a:p>
          <a:p>
            <a:pPr marL="685800" lvl="1" indent="-228600"/>
            <a:endParaRPr lang="en-US" sz="1600">
              <a:ea typeface="+mn-lt"/>
              <a:cs typeface="+mn-lt"/>
            </a:endParaRPr>
          </a:p>
          <a:p>
            <a:pPr marL="685800" lvl="1" indent="-228600"/>
            <a:endParaRPr lang="en-US" sz="1600">
              <a:cs typeface="Calibri"/>
            </a:endParaRPr>
          </a:p>
          <a:p>
            <a:pPr marL="685800" lvl="1" indent="-228600"/>
            <a:endParaRPr lang="en-US" sz="1600">
              <a:cs typeface="Calibri"/>
            </a:endParaRPr>
          </a:p>
          <a:p>
            <a:pPr marL="685800" lvl="1" indent="-228600"/>
            <a:endParaRPr lang="en-US" sz="1400">
              <a:cs typeface="Calibri"/>
            </a:endParaRPr>
          </a:p>
        </p:txBody>
      </p:sp>
      <p:pic>
        <p:nvPicPr>
          <p:cNvPr id="5" name="Picture 5" descr="Logo, company name&#10;&#10;Description automatically generated">
            <a:extLst>
              <a:ext uri="{FF2B5EF4-FFF2-40B4-BE49-F238E27FC236}">
                <a16:creationId xmlns:a16="http://schemas.microsoft.com/office/drawing/2014/main" id="{7EC75D5B-90C4-4C4C-B5CD-C488FD9A151E}"/>
              </a:ext>
            </a:extLst>
          </p:cNvPr>
          <p:cNvPicPr>
            <a:picLocks noChangeAspect="1"/>
          </p:cNvPicPr>
          <p:nvPr/>
        </p:nvPicPr>
        <p:blipFill>
          <a:blip r:embed="rId5"/>
          <a:stretch>
            <a:fillRect/>
          </a:stretch>
        </p:blipFill>
        <p:spPr>
          <a:xfrm>
            <a:off x="4019754" y="1775586"/>
            <a:ext cx="4168877" cy="2085988"/>
          </a:xfrm>
          <a:prstGeom prst="rect">
            <a:avLst/>
          </a:prstGeom>
        </p:spPr>
      </p:pic>
    </p:spTree>
    <p:extLst>
      <p:ext uri="{BB962C8B-B14F-4D97-AF65-F5344CB8AC3E}">
        <p14:creationId xmlns:p14="http://schemas.microsoft.com/office/powerpoint/2010/main" val="181380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 a containers' orchestrator</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sp>
        <p:nvSpPr>
          <p:cNvPr id="6" name="Content Placeholder 2">
            <a:extLst>
              <a:ext uri="{FF2B5EF4-FFF2-40B4-BE49-F238E27FC236}">
                <a16:creationId xmlns:a16="http://schemas.microsoft.com/office/drawing/2014/main" id="{250F1E00-67DE-4581-887E-C2B2E5A385CB}"/>
              </a:ext>
            </a:extLst>
          </p:cNvPr>
          <p:cNvSpPr txBox="1">
            <a:spLocks/>
          </p:cNvSpPr>
          <p:nvPr/>
        </p:nvSpPr>
        <p:spPr>
          <a:xfrm>
            <a:off x="507302" y="1414581"/>
            <a:ext cx="5091176" cy="4932587"/>
          </a:xfrm>
          <a:prstGeom prst="rect">
            <a:avLst/>
          </a:prstGeom>
        </p:spPr>
        <p:txBody>
          <a:bodyPr vert="horz" lIns="91440" tIns="45720" rIns="91440" bIns="45720" rtlCol="0" anchor="t">
            <a:noAutofit/>
          </a:bodyPr>
          <a:lstStyle>
            <a:lvl1pPr marL="449269" indent="-449269" algn="l" defTabSz="914411" rtl="0" eaLnBrk="1" latinLnBrk="0" hangingPunct="1">
              <a:lnSpc>
                <a:spcPct val="150000"/>
              </a:lnSpc>
              <a:spcBef>
                <a:spcPts val="1000"/>
              </a:spcBef>
              <a:buFontTx/>
              <a:buBlip>
                <a:blip r:embed="rId4"/>
              </a:buBlip>
              <a:defRPr sz="3200" kern="1200" baseline="0">
                <a:solidFill>
                  <a:schemeClr val="bg2"/>
                </a:solidFill>
                <a:latin typeface="+mn-lt"/>
                <a:ea typeface="+mn-ea"/>
                <a:cs typeface="+mn-cs"/>
              </a:defRPr>
            </a:lvl1pPr>
            <a:lvl2pPr marL="685808" indent="-228603" algn="l" defTabSz="914411" rtl="0" eaLnBrk="1" latinLnBrk="0" hangingPunct="1">
              <a:lnSpc>
                <a:spcPct val="150000"/>
              </a:lnSpc>
              <a:spcBef>
                <a:spcPts val="500"/>
              </a:spcBef>
              <a:buClr>
                <a:schemeClr val="tx2"/>
              </a:buClr>
              <a:buFont typeface="Wingdings" panose="05000000000000000000" pitchFamily="2" charset="2"/>
              <a:buChar char="§"/>
              <a:defRPr sz="2400" kern="1200">
                <a:solidFill>
                  <a:schemeClr val="bg2"/>
                </a:solidFill>
                <a:latin typeface="+mn-lt"/>
                <a:ea typeface="+mn-ea"/>
                <a:cs typeface="+mn-cs"/>
              </a:defRPr>
            </a:lvl2pPr>
            <a:lvl3pPr marL="1143014" indent="-228603" algn="l" defTabSz="914411" rtl="0" eaLnBrk="1" latinLnBrk="0" hangingPunct="1">
              <a:lnSpc>
                <a:spcPct val="150000"/>
              </a:lnSpc>
              <a:spcBef>
                <a:spcPts val="500"/>
              </a:spcBef>
              <a:buClr>
                <a:schemeClr val="bg2"/>
              </a:buClr>
              <a:buFont typeface="Wingdings" panose="05000000000000000000" pitchFamily="2" charset="2"/>
              <a:buChar char="§"/>
              <a:defRPr sz="2000" kern="1200">
                <a:solidFill>
                  <a:schemeClr val="bg2"/>
                </a:solidFill>
                <a:latin typeface="+mn-lt"/>
                <a:ea typeface="+mn-ea"/>
                <a:cs typeface="+mn-cs"/>
              </a:defRPr>
            </a:lvl3pPr>
            <a:lvl4pPr marL="1600220" indent="-228603" algn="l" defTabSz="914411" rtl="0" eaLnBrk="1" latinLnBrk="0" hangingPunct="1">
              <a:lnSpc>
                <a:spcPct val="150000"/>
              </a:lnSpc>
              <a:spcBef>
                <a:spcPts val="500"/>
              </a:spcBef>
              <a:buClr>
                <a:schemeClr val="tx2"/>
              </a:buClr>
              <a:buFont typeface="Arial" panose="020B0604020202020204" pitchFamily="34" charset="0"/>
              <a:buChar char="•"/>
              <a:defRPr sz="1800" kern="1200">
                <a:solidFill>
                  <a:schemeClr val="bg2"/>
                </a:solidFill>
                <a:latin typeface="+mn-lt"/>
                <a:ea typeface="+mn-ea"/>
                <a:cs typeface="+mn-cs"/>
              </a:defRPr>
            </a:lvl4pPr>
            <a:lvl5pPr marL="2057426" indent="-228603" algn="l" defTabSz="914411" rtl="0" eaLnBrk="1" latinLnBrk="0" hangingPunct="1">
              <a:lnSpc>
                <a:spcPct val="150000"/>
              </a:lnSpc>
              <a:spcBef>
                <a:spcPts val="500"/>
              </a:spcBef>
              <a:buClr>
                <a:schemeClr val="bg2"/>
              </a:buClr>
              <a:buFont typeface="Arial" panose="020B0604020202020204" pitchFamily="34" charset="0"/>
              <a:buChar char="•"/>
              <a:defRPr sz="1800" kern="1200">
                <a:solidFill>
                  <a:schemeClr val="bg2"/>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8945" indent="-448945"/>
            <a:r>
              <a:rPr lang="en-US" sz="1100" b="1">
                <a:solidFill>
                  <a:schemeClr val="tx2"/>
                </a:solidFill>
                <a:sym typeface="Wingdings" panose="05000000000000000000" pitchFamily="2" charset="2"/>
              </a:rPr>
              <a:t>Container orchestrators</a:t>
            </a:r>
            <a:endParaRPr lang="en-US" sz="1100">
              <a:solidFill>
                <a:schemeClr val="tx2"/>
              </a:solidFill>
              <a:ea typeface="+mn-lt"/>
              <a:cs typeface="+mn-lt"/>
            </a:endParaRPr>
          </a:p>
          <a:p>
            <a:pPr marL="0" indent="0">
              <a:buNone/>
            </a:pPr>
            <a:r>
              <a:rPr lang="en-US" sz="1100">
                <a:ea typeface="+mn-lt"/>
                <a:cs typeface="+mn-lt"/>
              </a:rPr>
              <a:t>Although we can manually maintain a couple of containers or write scripts for dozens of containers, orchestrators make things much easier for operators especially when it comes to managing hundreds and thousands of containers running on a global infrastructure.</a:t>
            </a:r>
            <a:endParaRPr lang="en-US" sz="1100" b="1">
              <a:solidFill>
                <a:schemeClr val="tx2"/>
              </a:solidFill>
              <a:ea typeface="+mn-lt"/>
              <a:cs typeface="+mn-lt"/>
            </a:endParaRPr>
          </a:p>
          <a:p>
            <a:pPr marL="0" indent="0">
              <a:buNone/>
            </a:pPr>
            <a:r>
              <a:rPr lang="en-US" sz="1100" b="1">
                <a:ea typeface="+mn-lt"/>
                <a:cs typeface="+mn-lt"/>
              </a:rPr>
              <a:t>Containers orchestrators are tools which: </a:t>
            </a:r>
            <a:endParaRPr lang="en-US" sz="1100">
              <a:ea typeface="+mn-lt"/>
              <a:cs typeface="+mn-lt"/>
            </a:endParaRPr>
          </a:p>
          <a:p>
            <a:pPr marL="685800" lvl="1" indent="-228600"/>
            <a:r>
              <a:rPr lang="en-US" sz="1200">
                <a:ea typeface="+mn-lt"/>
                <a:cs typeface="+mn-lt"/>
              </a:rPr>
              <a:t>brings together individual machines into a cluster using a shared network to communicate between each server</a:t>
            </a:r>
          </a:p>
          <a:p>
            <a:pPr marL="685800" lvl="1" indent="-228600"/>
            <a:r>
              <a:rPr lang="en-US" sz="1200">
                <a:ea typeface="+mn-lt"/>
                <a:cs typeface="+mn-lt"/>
              </a:rPr>
              <a:t>where containers' deployment and management is automated at scale</a:t>
            </a:r>
          </a:p>
          <a:p>
            <a:pPr marL="685800" lvl="1" indent="-228600"/>
            <a:r>
              <a:rPr lang="en-US" sz="1200">
                <a:ea typeface="+mn-lt"/>
                <a:cs typeface="+mn-lt"/>
              </a:rPr>
              <a:t>offer fault-tolerance</a:t>
            </a:r>
          </a:p>
          <a:p>
            <a:pPr marL="685800" lvl="1" indent="-228600"/>
            <a:r>
              <a:rPr lang="en-US" sz="1200">
                <a:ea typeface="+mn-lt"/>
                <a:cs typeface="+mn-lt"/>
              </a:rPr>
              <a:t>on-demand scalability</a:t>
            </a:r>
          </a:p>
          <a:p>
            <a:pPr marL="685800" lvl="1" indent="-228600"/>
            <a:endParaRPr lang="en-US" sz="600">
              <a:solidFill>
                <a:srgbClr val="747474"/>
              </a:solidFill>
              <a:ea typeface="+mn-lt"/>
              <a:cs typeface="+mn-lt"/>
            </a:endParaRPr>
          </a:p>
          <a:p>
            <a:pPr marL="448945" indent="-448945">
              <a:buFont typeface="Wingdings"/>
              <a:buChar char="•"/>
            </a:pPr>
            <a:endParaRPr lang="en-US" sz="1400">
              <a:cs typeface="Calibri"/>
            </a:endParaRPr>
          </a:p>
          <a:p>
            <a:pPr marL="685800" lvl="1" indent="-228600">
              <a:buFont typeface="Wingdings"/>
              <a:buChar char="§"/>
            </a:pPr>
            <a:endParaRPr lang="en-US" sz="1100">
              <a:cs typeface="Calibri"/>
            </a:endParaRPr>
          </a:p>
          <a:p>
            <a:pPr marL="0" indent="0">
              <a:buFontTx/>
              <a:buNone/>
            </a:pPr>
            <a:endParaRPr lang="en-US" sz="900">
              <a:solidFill>
                <a:srgbClr val="747474"/>
              </a:solidFill>
              <a:cs typeface="Calibri"/>
            </a:endParaRPr>
          </a:p>
        </p:txBody>
      </p:sp>
      <p:sp>
        <p:nvSpPr>
          <p:cNvPr id="15" name="Content Placeholder 2">
            <a:extLst>
              <a:ext uri="{FF2B5EF4-FFF2-40B4-BE49-F238E27FC236}">
                <a16:creationId xmlns:a16="http://schemas.microsoft.com/office/drawing/2014/main" id="{A4C62CA6-36E0-4CE2-9698-CD88FDACC4B1}"/>
              </a:ext>
            </a:extLst>
          </p:cNvPr>
          <p:cNvSpPr txBox="1">
            <a:spLocks/>
          </p:cNvSpPr>
          <p:nvPr/>
        </p:nvSpPr>
        <p:spPr>
          <a:xfrm>
            <a:off x="6054334" y="1414581"/>
            <a:ext cx="5763047" cy="4703169"/>
          </a:xfrm>
          <a:prstGeom prst="rect">
            <a:avLst/>
          </a:prstGeom>
        </p:spPr>
        <p:txBody>
          <a:bodyPr vert="horz" lIns="91440" tIns="45720" rIns="91440" bIns="45720" rtlCol="0" anchor="t">
            <a:normAutofit fontScale="47500" lnSpcReduction="20000"/>
          </a:bodyPr>
          <a:lstStyle>
            <a:lvl1pPr marL="449269" indent="-449269" algn="l" defTabSz="914411" rtl="0" eaLnBrk="1" latinLnBrk="0" hangingPunct="1">
              <a:lnSpc>
                <a:spcPct val="150000"/>
              </a:lnSpc>
              <a:spcBef>
                <a:spcPts val="1000"/>
              </a:spcBef>
              <a:buFontTx/>
              <a:buBlip>
                <a:blip r:embed="rId4"/>
              </a:buBlip>
              <a:defRPr sz="3200" kern="1200" baseline="0">
                <a:solidFill>
                  <a:schemeClr val="bg2"/>
                </a:solidFill>
                <a:latin typeface="+mn-lt"/>
                <a:ea typeface="+mn-ea"/>
                <a:cs typeface="+mn-cs"/>
              </a:defRPr>
            </a:lvl1pPr>
            <a:lvl2pPr marL="685808" indent="-228603" algn="l" defTabSz="914411" rtl="0" eaLnBrk="1" latinLnBrk="0" hangingPunct="1">
              <a:lnSpc>
                <a:spcPct val="150000"/>
              </a:lnSpc>
              <a:spcBef>
                <a:spcPts val="500"/>
              </a:spcBef>
              <a:buClr>
                <a:schemeClr val="tx2"/>
              </a:buClr>
              <a:buFont typeface="Wingdings" panose="05000000000000000000" pitchFamily="2" charset="2"/>
              <a:buChar char="§"/>
              <a:defRPr sz="2400" kern="1200">
                <a:solidFill>
                  <a:schemeClr val="bg2"/>
                </a:solidFill>
                <a:latin typeface="+mn-lt"/>
                <a:ea typeface="+mn-ea"/>
                <a:cs typeface="+mn-cs"/>
              </a:defRPr>
            </a:lvl2pPr>
            <a:lvl3pPr marL="1143014" indent="-228603" algn="l" defTabSz="914411" rtl="0" eaLnBrk="1" latinLnBrk="0" hangingPunct="1">
              <a:lnSpc>
                <a:spcPct val="150000"/>
              </a:lnSpc>
              <a:spcBef>
                <a:spcPts val="500"/>
              </a:spcBef>
              <a:buClr>
                <a:schemeClr val="bg2"/>
              </a:buClr>
              <a:buFont typeface="Wingdings" panose="05000000000000000000" pitchFamily="2" charset="2"/>
              <a:buChar char="§"/>
              <a:defRPr sz="2000" kern="1200">
                <a:solidFill>
                  <a:schemeClr val="bg2"/>
                </a:solidFill>
                <a:latin typeface="+mn-lt"/>
                <a:ea typeface="+mn-ea"/>
                <a:cs typeface="+mn-cs"/>
              </a:defRPr>
            </a:lvl3pPr>
            <a:lvl4pPr marL="1600220" indent="-228603" algn="l" defTabSz="914411" rtl="0" eaLnBrk="1" latinLnBrk="0" hangingPunct="1">
              <a:lnSpc>
                <a:spcPct val="150000"/>
              </a:lnSpc>
              <a:spcBef>
                <a:spcPts val="500"/>
              </a:spcBef>
              <a:buClr>
                <a:schemeClr val="tx2"/>
              </a:buClr>
              <a:buFont typeface="Arial" panose="020B0604020202020204" pitchFamily="34" charset="0"/>
              <a:buChar char="•"/>
              <a:defRPr sz="1800" kern="1200">
                <a:solidFill>
                  <a:schemeClr val="bg2"/>
                </a:solidFill>
                <a:latin typeface="+mn-lt"/>
                <a:ea typeface="+mn-ea"/>
                <a:cs typeface="+mn-cs"/>
              </a:defRPr>
            </a:lvl4pPr>
            <a:lvl5pPr marL="2057426" indent="-228603" algn="l" defTabSz="914411" rtl="0" eaLnBrk="1" latinLnBrk="0" hangingPunct="1">
              <a:lnSpc>
                <a:spcPct val="150000"/>
              </a:lnSpc>
              <a:spcBef>
                <a:spcPts val="500"/>
              </a:spcBef>
              <a:buClr>
                <a:schemeClr val="bg2"/>
              </a:buClr>
              <a:buFont typeface="Arial" panose="020B0604020202020204" pitchFamily="34" charset="0"/>
              <a:buChar char="•"/>
              <a:defRPr sz="1800" kern="1200">
                <a:solidFill>
                  <a:schemeClr val="bg2"/>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8945" indent="-448945"/>
            <a:r>
              <a:rPr lang="en-US" sz="2400" b="1">
                <a:solidFill>
                  <a:schemeClr val="tx2"/>
                </a:solidFill>
                <a:ea typeface="+mn-lt"/>
                <a:cs typeface="+mn-lt"/>
                <a:sym typeface="Wingdings" panose="05000000000000000000" pitchFamily="2" charset="2"/>
              </a:rPr>
              <a:t>Kubernetes success factor</a:t>
            </a:r>
            <a:r>
              <a:rPr lang="en-US" sz="2400">
                <a:ea typeface="+mn-lt"/>
                <a:cs typeface="+mn-lt"/>
                <a:sym typeface="Wingdings" panose="05000000000000000000" pitchFamily="2" charset="2"/>
              </a:rPr>
              <a:t> </a:t>
            </a:r>
            <a:endParaRPr lang="en-US" sz="2400">
              <a:solidFill>
                <a:schemeClr val="tx2"/>
              </a:solidFill>
              <a:ea typeface="+mn-lt"/>
              <a:cs typeface="+mn-lt"/>
            </a:endParaRPr>
          </a:p>
          <a:p>
            <a:pPr marL="0" indent="0">
              <a:buNone/>
            </a:pPr>
            <a:r>
              <a:rPr lang="en-US" sz="2400" b="1">
                <a:ea typeface="+mn-lt"/>
                <a:cs typeface="+mn-lt"/>
              </a:rPr>
              <a:t>Main characteristics</a:t>
            </a:r>
            <a:r>
              <a:rPr lang="en-US" sz="2400" b="1">
                <a:solidFill>
                  <a:schemeClr val="tx1"/>
                </a:solidFill>
                <a:ea typeface="+mn-lt"/>
                <a:cs typeface="+mn-lt"/>
              </a:rPr>
              <a:t>: </a:t>
            </a:r>
            <a:endParaRPr lang="en-US" sz="2400">
              <a:solidFill>
                <a:schemeClr val="tx1"/>
              </a:solidFill>
              <a:ea typeface="+mn-lt"/>
              <a:cs typeface="+mn-lt"/>
            </a:endParaRPr>
          </a:p>
          <a:p>
            <a:pPr marL="685800" lvl="1" indent="-228600"/>
            <a:r>
              <a:rPr lang="en-US" sz="2500">
                <a:ea typeface="+mn-lt"/>
                <a:cs typeface="+mn-lt"/>
              </a:rPr>
              <a:t>scalability</a:t>
            </a:r>
          </a:p>
          <a:p>
            <a:pPr marL="685800" lvl="1" indent="-228600"/>
            <a:r>
              <a:rPr lang="en-US" sz="2500">
                <a:ea typeface="+mn-lt"/>
                <a:cs typeface="+mn-lt"/>
              </a:rPr>
              <a:t>isolations</a:t>
            </a:r>
          </a:p>
          <a:p>
            <a:pPr marL="685800" lvl="1" indent="-228600"/>
            <a:r>
              <a:rPr lang="en-US" sz="2500">
                <a:ea typeface="+mn-lt"/>
                <a:cs typeface="+mn-lt"/>
              </a:rPr>
              <a:t>flexibility</a:t>
            </a:r>
          </a:p>
          <a:p>
            <a:pPr marL="685800" lvl="1" indent="-228600"/>
            <a:r>
              <a:rPr lang="en-US" sz="2500">
                <a:ea typeface="+mn-lt"/>
                <a:cs typeface="+mn-lt"/>
              </a:rPr>
              <a:t>Resilience</a:t>
            </a:r>
          </a:p>
          <a:p>
            <a:pPr marL="685800" lvl="1" indent="-228600"/>
            <a:r>
              <a:rPr lang="en-US" sz="2500">
                <a:ea typeface="+mn-lt"/>
                <a:cs typeface="+mn-lt"/>
              </a:rPr>
              <a:t>Reduced complexity (less hardware, storage, networking issues) </a:t>
            </a:r>
          </a:p>
          <a:p>
            <a:pPr marL="685800" lvl="1" indent="-228600"/>
            <a:endParaRPr lang="en-US" sz="2500">
              <a:cs typeface="Calibri"/>
            </a:endParaRPr>
          </a:p>
          <a:p>
            <a:pPr marL="0" indent="0">
              <a:buNone/>
            </a:pPr>
            <a:r>
              <a:rPr lang="en-US" sz="2500" b="1">
                <a:ea typeface="+mn-lt"/>
                <a:cs typeface="+mn-lt"/>
              </a:rPr>
              <a:t>k8s is also particularly powerful dealing with:</a:t>
            </a:r>
            <a:endParaRPr lang="en-US"/>
          </a:p>
          <a:p>
            <a:pPr marL="685800" lvl="1" indent="-228600">
              <a:buFont typeface="Wingdings"/>
              <a:buChar char="§"/>
            </a:pPr>
            <a:r>
              <a:rPr lang="en-US" sz="2500">
                <a:ea typeface="+mn-lt"/>
                <a:cs typeface="+mn-lt"/>
              </a:rPr>
              <a:t>seamless rollout and rollbacks </a:t>
            </a:r>
          </a:p>
          <a:p>
            <a:pPr marL="685800" lvl="1" indent="-228600">
              <a:buFont typeface="Wingdings"/>
              <a:buChar char="§"/>
            </a:pPr>
            <a:r>
              <a:rPr lang="en-US" sz="2500">
                <a:ea typeface="+mn-lt"/>
                <a:cs typeface="+mn-lt"/>
              </a:rPr>
              <a:t>scalabity (auto-scalability): scaling manually or automatically based on CPU or custom metrics utilization </a:t>
            </a:r>
          </a:p>
          <a:p>
            <a:pPr marL="685800" lvl="1" indent="-228600">
              <a:buFont typeface="Wingdings"/>
              <a:buChar char="§"/>
            </a:pPr>
            <a:r>
              <a:rPr lang="en-US" sz="2500">
                <a:ea typeface="+mn-lt"/>
                <a:cs typeface="+mn-lt"/>
              </a:rPr>
              <a:t>self-healing : automatically replaces and reschedules containers from failed nodes </a:t>
            </a:r>
          </a:p>
          <a:p>
            <a:pPr marL="685800" lvl="1" indent="-228600">
              <a:buFont typeface="Wingdings"/>
              <a:buChar char="§"/>
            </a:pPr>
            <a:r>
              <a:rPr lang="en-US" sz="2500">
                <a:ea typeface="+mn-lt"/>
                <a:cs typeface="+mn-lt"/>
              </a:rPr>
              <a:t>service discovery and load balancing</a:t>
            </a:r>
          </a:p>
          <a:p>
            <a:pPr marL="685800" lvl="1" indent="-228600">
              <a:lnSpc>
                <a:spcPct val="100000"/>
              </a:lnSpc>
              <a:spcBef>
                <a:spcPts val="0"/>
              </a:spcBef>
              <a:buFont typeface="Wingdings" panose="05000000000000000000" pitchFamily="2" charset="2"/>
              <a:buChar char="•"/>
            </a:pPr>
            <a:endParaRPr lang="en-US" sz="1000">
              <a:solidFill>
                <a:srgbClr val="747474"/>
              </a:solidFill>
              <a:cs typeface="Calibri"/>
            </a:endParaRPr>
          </a:p>
          <a:p>
            <a:pPr marL="448945" indent="-448945">
              <a:buFont typeface="Wingdings"/>
              <a:buChar char="•"/>
            </a:pPr>
            <a:endParaRPr lang="en-US">
              <a:solidFill>
                <a:srgbClr val="747474"/>
              </a:solidFill>
              <a:cs typeface="Calibri"/>
            </a:endParaRPr>
          </a:p>
          <a:p>
            <a:pPr marL="685800" lvl="1" indent="-228600">
              <a:buFont typeface="Wingdings"/>
              <a:buChar char="§"/>
            </a:pPr>
            <a:endParaRPr lang="en-US">
              <a:solidFill>
                <a:srgbClr val="747474"/>
              </a:solidFill>
              <a:cs typeface="Calibri"/>
            </a:endParaRPr>
          </a:p>
          <a:p>
            <a:pPr marL="0" indent="0">
              <a:buNone/>
            </a:pPr>
            <a:endParaRPr lang="en-US" sz="1600">
              <a:solidFill>
                <a:srgbClr val="747474"/>
              </a:solidFill>
              <a:cs typeface="Calibri"/>
            </a:endParaRPr>
          </a:p>
        </p:txBody>
      </p:sp>
      <p:cxnSp>
        <p:nvCxnSpPr>
          <p:cNvPr id="12" name="Straight Arrow Connector 11">
            <a:extLst>
              <a:ext uri="{FF2B5EF4-FFF2-40B4-BE49-F238E27FC236}">
                <a16:creationId xmlns:a16="http://schemas.microsoft.com/office/drawing/2014/main" id="{C408B466-D123-42E1-98E0-203E66F76682}"/>
              </a:ext>
            </a:extLst>
          </p:cNvPr>
          <p:cNvCxnSpPr/>
          <p:nvPr/>
        </p:nvCxnSpPr>
        <p:spPr>
          <a:xfrm>
            <a:off x="5769896" y="2365476"/>
            <a:ext cx="0" cy="2720257"/>
          </a:xfrm>
          <a:prstGeom prst="straightConnector1">
            <a:avLst/>
          </a:prstGeom>
          <a:ln>
            <a:solidFill>
              <a:schemeClr val="tx2"/>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7413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l="43122"/>
          <a:stretch/>
        </p:blipFill>
        <p:spPr>
          <a:xfrm>
            <a:off x="-1" y="1295400"/>
            <a:ext cx="2139629" cy="4649787"/>
          </a:xfrm>
          <a:prstGeom prst="rect">
            <a:avLst/>
          </a:prstGeom>
        </p:spPr>
      </p:pic>
      <p:sp>
        <p:nvSpPr>
          <p:cNvPr id="3" name="Title 10"/>
          <p:cNvSpPr txBox="1">
            <a:spLocks/>
          </p:cNvSpPr>
          <p:nvPr/>
        </p:nvSpPr>
        <p:spPr>
          <a:xfrm>
            <a:off x="2479432" y="2833525"/>
            <a:ext cx="8671398" cy="1346465"/>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r>
              <a:rPr lang="en-GB" b="1" dirty="0">
                <a:ea typeface="+mj-lt"/>
                <a:cs typeface="+mj-lt"/>
              </a:rPr>
              <a:t>Kubernetes core objects</a:t>
            </a:r>
            <a:endParaRPr lang="en-US" b="1" dirty="0">
              <a:ea typeface="+mj-lt"/>
              <a:cs typeface="+mj-lt"/>
            </a:endParaRPr>
          </a:p>
        </p:txBody>
      </p:sp>
      <p:sp>
        <p:nvSpPr>
          <p:cNvPr id="4" name="Text Placeholder 14"/>
          <p:cNvSpPr txBox="1">
            <a:spLocks/>
          </p:cNvSpPr>
          <p:nvPr/>
        </p:nvSpPr>
        <p:spPr>
          <a:xfrm>
            <a:off x="2602523" y="3595790"/>
            <a:ext cx="8671397" cy="584200"/>
          </a:xfrm>
          <a:prstGeom prst="rect">
            <a:avLst/>
          </a:prstGeom>
        </p:spPr>
        <p:txBody>
          <a:bodyPr anchor="t"/>
          <a:lstStyle>
            <a:lvl1pPr marL="0" indent="0" algn="l" defTabSz="914400" rtl="0" eaLnBrk="1" latinLnBrk="0" hangingPunct="1">
              <a:lnSpc>
                <a:spcPct val="90000"/>
              </a:lnSpc>
              <a:spcBef>
                <a:spcPts val="1000"/>
              </a:spcBef>
              <a:buClr>
                <a:schemeClr val="tx2"/>
              </a:buClr>
              <a:buFontTx/>
              <a:buNone/>
              <a:defRPr sz="2800" kern="1200">
                <a:solidFill>
                  <a:schemeClr val="bg2"/>
                </a:solidFill>
                <a:latin typeface="+mn-lt"/>
                <a:ea typeface="+mn-ea"/>
                <a:cs typeface="+mn-cs"/>
              </a:defRPr>
            </a:lvl1pPr>
            <a:lvl2pPr marL="457200" indent="0" algn="l" defTabSz="914400" rtl="0" eaLnBrk="1" latinLnBrk="0" hangingPunct="1">
              <a:lnSpc>
                <a:spcPct val="90000"/>
              </a:lnSpc>
              <a:spcBef>
                <a:spcPts val="500"/>
              </a:spcBef>
              <a:buClr>
                <a:schemeClr val="tx2"/>
              </a:buClr>
              <a:buFontTx/>
              <a:buNone/>
              <a:defRPr sz="2400" kern="1200">
                <a:solidFill>
                  <a:schemeClr val="bg2"/>
                </a:solidFill>
                <a:latin typeface="+mn-lt"/>
                <a:ea typeface="+mn-ea"/>
                <a:cs typeface="+mn-cs"/>
              </a:defRPr>
            </a:lvl2pPr>
            <a:lvl3pPr marL="914400" indent="0" algn="l" defTabSz="914400" rtl="0" eaLnBrk="1" latinLnBrk="0" hangingPunct="1">
              <a:lnSpc>
                <a:spcPct val="90000"/>
              </a:lnSpc>
              <a:spcBef>
                <a:spcPts val="500"/>
              </a:spcBef>
              <a:buClr>
                <a:schemeClr val="tx2"/>
              </a:buClr>
              <a:buFontTx/>
              <a:buNone/>
              <a:defRPr sz="2000" kern="1200">
                <a:solidFill>
                  <a:schemeClr val="bg2"/>
                </a:solidFill>
                <a:latin typeface="+mn-lt"/>
                <a:ea typeface="+mn-ea"/>
                <a:cs typeface="+mn-cs"/>
              </a:defRPr>
            </a:lvl3pPr>
            <a:lvl4pPr marL="13716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4pPr>
            <a:lvl5pPr marL="18288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chemeClr val="tx1"/>
              </a:solidFill>
              <a:latin typeface="Montserrat" panose="02000505000000020004"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5975" y="4939773"/>
            <a:ext cx="1111615" cy="396000"/>
          </a:xfrm>
          <a:prstGeom prst="rect">
            <a:avLst/>
          </a:prstGeom>
        </p:spPr>
      </p:pic>
      <p:cxnSp>
        <p:nvCxnSpPr>
          <p:cNvPr id="6" name="Straight Connector 5"/>
          <p:cNvCxnSpPr/>
          <p:nvPr/>
        </p:nvCxnSpPr>
        <p:spPr>
          <a:xfrm flipV="1">
            <a:off x="2602523" y="3536522"/>
            <a:ext cx="8671397" cy="59268"/>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6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612" y="1507524"/>
            <a:ext cx="5058502" cy="4555041"/>
          </a:xfrm>
        </p:spPr>
        <p:txBody>
          <a:bodyPr vert="horz" lIns="91440" tIns="45720" rIns="91440" bIns="45720" rtlCol="0" anchor="t">
            <a:normAutofit fontScale="32500" lnSpcReduction="20000"/>
          </a:bodyPr>
          <a:lstStyle/>
          <a:p>
            <a:pPr marL="448945" indent="-448945"/>
            <a:r>
              <a:rPr lang="en-US" sz="5500" b="1" dirty="0">
                <a:solidFill>
                  <a:schemeClr val="tx2"/>
                </a:solidFill>
                <a:sym typeface="Wingdings" panose="05000000000000000000" pitchFamily="2" charset="2"/>
              </a:rPr>
              <a:t>Master Node – Control Plane</a:t>
            </a:r>
            <a:endParaRPr lang="en-US" sz="7400" dirty="0">
              <a:solidFill>
                <a:srgbClr val="747474"/>
              </a:solidFill>
              <a:sym typeface="Wingdings" panose="05000000000000000000" pitchFamily="2" charset="2"/>
            </a:endParaRPr>
          </a:p>
          <a:p>
            <a:pPr fontAlgn="base">
              <a:buFont typeface="Arial" panose="020B0604020202020204" pitchFamily="34" charset="0"/>
              <a:buChar char="•"/>
            </a:pPr>
            <a:r>
              <a:rPr lang="en-GB" sz="3400" dirty="0"/>
              <a:t>The </a:t>
            </a:r>
            <a:r>
              <a:rPr lang="en-GB" sz="3400" b="1" dirty="0"/>
              <a:t>API Server</a:t>
            </a:r>
            <a:r>
              <a:rPr lang="en-GB" sz="3400" dirty="0"/>
              <a:t> provides APIs to support lifecycle orchestration (scaling, updates, and so on) for different types of applications. It also acts as the gateway to the cluster, so the API server must be accessible by clients from outside the cluster. </a:t>
            </a:r>
          </a:p>
          <a:p>
            <a:pPr fontAlgn="base">
              <a:buFont typeface="Arial" panose="020B0604020202020204" pitchFamily="34" charset="0"/>
              <a:buChar char="•"/>
            </a:pPr>
            <a:r>
              <a:rPr lang="en-GB" sz="3400" b="1" dirty="0"/>
              <a:t>ETCD</a:t>
            </a:r>
            <a:r>
              <a:rPr lang="en-GB" sz="3400" dirty="0"/>
              <a:t> is the database that stores all objects, manifests, configurations, desired state (specification) and observed state (current status). Controllers work to drive the actual state toward the desired state.</a:t>
            </a:r>
          </a:p>
          <a:p>
            <a:pPr fontAlgn="base">
              <a:buFont typeface="Arial" panose="020B0604020202020204" pitchFamily="34" charset="0"/>
              <a:buChar char="•"/>
            </a:pPr>
            <a:r>
              <a:rPr lang="en-GB" sz="3400" dirty="0"/>
              <a:t>There are various controllers to drive state for nodes, replication (autoscaling), endpoints (services and pods), service accounts and tokens (namespaces). The </a:t>
            </a:r>
            <a:r>
              <a:rPr lang="en-GB" sz="3400" b="1" dirty="0"/>
              <a:t>Controller Manager</a:t>
            </a:r>
            <a:r>
              <a:rPr lang="en-GB" sz="3400" dirty="0"/>
              <a:t> is a daemon that runs the core control loops, watches the state of the cluster, and makes changes to drive status toward the desired state. </a:t>
            </a:r>
          </a:p>
          <a:p>
            <a:pPr fontAlgn="base">
              <a:buFont typeface="Arial" panose="020B0604020202020204" pitchFamily="34" charset="0"/>
              <a:buChar char="•"/>
            </a:pPr>
            <a:r>
              <a:rPr lang="en-GB" sz="3400" dirty="0"/>
              <a:t>T</a:t>
            </a:r>
            <a:r>
              <a:rPr lang="en-GB" sz="3400" b="1" dirty="0"/>
              <a:t>he Scheduler</a:t>
            </a:r>
            <a:r>
              <a:rPr lang="en-GB" sz="3400" dirty="0"/>
              <a:t> is responsible for the scheduling of containers across the nodes in the cluster; it takes various constraints into account, such as resource limitations or guarantees, and </a:t>
            </a:r>
            <a:r>
              <a:rPr lang="en-GB" dirty="0"/>
              <a:t>affinity and anti-affinity specifications.</a:t>
            </a:r>
          </a:p>
          <a:p>
            <a:pPr marL="0" indent="0">
              <a:buNone/>
            </a:pPr>
            <a:endParaRPr lang="en-US" dirty="0">
              <a:cs typeface="Calibri"/>
            </a:endParaRPr>
          </a:p>
        </p:txBody>
      </p:sp>
      <p:sp>
        <p:nvSpPr>
          <p:cNvPr id="2" name="Title 1"/>
          <p:cNvSpPr>
            <a:spLocks noGrp="1"/>
          </p:cNvSpPr>
          <p:nvPr>
            <p:ph type="title"/>
          </p:nvPr>
        </p:nvSpPr>
        <p:spPr/>
        <p:txBody>
          <a:bodyPr>
            <a:normAutofit/>
          </a:bodyPr>
          <a:lstStyle/>
          <a:p>
            <a:r>
              <a:rPr lang="en-US" dirty="0"/>
              <a:t>Special Architecture slides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9DB0879C-A49E-F944-A303-B28B335C45B0}"/>
              </a:ext>
            </a:extLst>
          </p:cNvPr>
          <p:cNvPicPr>
            <a:picLocks noChangeAspect="1"/>
          </p:cNvPicPr>
          <p:nvPr/>
        </p:nvPicPr>
        <p:blipFill rotWithShape="1">
          <a:blip r:embed="rId4"/>
          <a:srcRect t="6078" b="3039"/>
          <a:stretch/>
        </p:blipFill>
        <p:spPr>
          <a:xfrm>
            <a:off x="5938157" y="1443657"/>
            <a:ext cx="6101884" cy="3818238"/>
          </a:xfrm>
          <a:prstGeom prst="rect">
            <a:avLst/>
          </a:prstGeom>
        </p:spPr>
      </p:pic>
    </p:spTree>
    <p:extLst>
      <p:ext uri="{BB962C8B-B14F-4D97-AF65-F5344CB8AC3E}">
        <p14:creationId xmlns:p14="http://schemas.microsoft.com/office/powerpoint/2010/main" val="101400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612" y="1507524"/>
            <a:ext cx="5058502" cy="4555041"/>
          </a:xfrm>
        </p:spPr>
        <p:txBody>
          <a:bodyPr vert="horz" lIns="91440" tIns="45720" rIns="91440" bIns="45720" rtlCol="0" anchor="t">
            <a:normAutofit fontScale="32500" lnSpcReduction="20000"/>
          </a:bodyPr>
          <a:lstStyle/>
          <a:p>
            <a:pPr marL="448945" indent="-448945"/>
            <a:r>
              <a:rPr lang="en-US" sz="5500" b="1" dirty="0">
                <a:solidFill>
                  <a:schemeClr val="tx2"/>
                </a:solidFill>
                <a:sym typeface="Wingdings" panose="05000000000000000000" pitchFamily="2" charset="2"/>
              </a:rPr>
              <a:t>Worker Node(s) – Minions</a:t>
            </a:r>
            <a:endParaRPr lang="en-US" sz="7400" dirty="0">
              <a:solidFill>
                <a:srgbClr val="747474"/>
              </a:solidFill>
              <a:sym typeface="Wingdings" panose="05000000000000000000" pitchFamily="2" charset="2"/>
            </a:endParaRPr>
          </a:p>
          <a:p>
            <a:pPr fontAlgn="base">
              <a:buFont typeface="Arial" panose="020B0604020202020204" pitchFamily="34" charset="0"/>
              <a:buChar char="•"/>
            </a:pPr>
            <a:r>
              <a:rPr lang="en-GB" sz="3400" dirty="0"/>
              <a:t>The </a:t>
            </a:r>
            <a:r>
              <a:rPr lang="en-GB" sz="3400" b="1" dirty="0" err="1"/>
              <a:t>kube</a:t>
            </a:r>
            <a:r>
              <a:rPr lang="en-GB" sz="3400" b="1" dirty="0"/>
              <a:t>-proxy </a:t>
            </a:r>
            <a:r>
              <a:rPr lang="en-GB" sz="3400" dirty="0"/>
              <a:t>consists of a DaemonSet. Every </a:t>
            </a:r>
            <a:r>
              <a:rPr lang="en-GB" sz="3400" dirty="0" err="1"/>
              <a:t>kube</a:t>
            </a:r>
            <a:r>
              <a:rPr lang="en-GB" sz="3400" dirty="0"/>
              <a:t>-proxy pod deployed on a node provides </a:t>
            </a:r>
            <a:r>
              <a:rPr lang="en-GB" sz="3400" dirty="0" err="1"/>
              <a:t>ip</a:t>
            </a:r>
            <a:r>
              <a:rPr lang="en-GB" sz="3400" dirty="0"/>
              <a:t>-table rules, essential to “pod-to-pod” communication</a:t>
            </a:r>
          </a:p>
          <a:p>
            <a:pPr fontAlgn="base">
              <a:buFont typeface="Arial" panose="020B0604020202020204" pitchFamily="34" charset="0"/>
              <a:buChar char="•"/>
            </a:pPr>
            <a:r>
              <a:rPr lang="en-GB" sz="3400" b="1" dirty="0"/>
              <a:t>Container Runtime</a:t>
            </a:r>
            <a:r>
              <a:rPr lang="en-GB" sz="3400" dirty="0"/>
              <a:t> is the underlying software that is used to run containers. In our case, it happens to be Docker. The container runtime is the software that is responsible for running containers</a:t>
            </a:r>
            <a:r>
              <a:rPr lang="en-GB" dirty="0"/>
              <a:t>.</a:t>
            </a:r>
            <a:r>
              <a:rPr lang="en-GB" sz="3400" dirty="0"/>
              <a:t> </a:t>
            </a:r>
          </a:p>
          <a:p>
            <a:pPr fontAlgn="base">
              <a:buFont typeface="Arial" panose="020B0604020202020204" pitchFamily="34" charset="0"/>
              <a:buChar char="•"/>
            </a:pPr>
            <a:r>
              <a:rPr lang="en-GB" sz="3400" dirty="0"/>
              <a:t>There kube-</a:t>
            </a:r>
            <a:r>
              <a:rPr lang="en-GB" sz="3400" dirty="0" err="1"/>
              <a:t>dns</a:t>
            </a:r>
            <a:r>
              <a:rPr lang="en-GB" sz="3400" dirty="0"/>
              <a:t> (optional) provides </a:t>
            </a:r>
            <a:r>
              <a:rPr lang="en-GB" sz="3400" dirty="0" err="1"/>
              <a:t>dns</a:t>
            </a:r>
            <a:r>
              <a:rPr lang="en-GB" sz="3400" dirty="0"/>
              <a:t> service very handy to use Kubernetes services names rather than </a:t>
            </a:r>
            <a:r>
              <a:rPr lang="en-GB" sz="3400" dirty="0" err="1"/>
              <a:t>ip</a:t>
            </a:r>
            <a:r>
              <a:rPr lang="en-GB" sz="3400" dirty="0"/>
              <a:t> </a:t>
            </a:r>
            <a:r>
              <a:rPr lang="en-GB" sz="3400" dirty="0" err="1"/>
              <a:t>adresses</a:t>
            </a:r>
            <a:r>
              <a:rPr lang="en-GB" sz="3400" dirty="0"/>
              <a:t>. </a:t>
            </a:r>
          </a:p>
          <a:p>
            <a:pPr>
              <a:buFont typeface="Arial" panose="020B0604020202020204" pitchFamily="34" charset="0"/>
              <a:buChar char="•"/>
            </a:pPr>
            <a:r>
              <a:rPr lang="en-GB" sz="3400" dirty="0"/>
              <a:t>T</a:t>
            </a:r>
            <a:r>
              <a:rPr lang="en-GB" sz="3400" b="1" dirty="0"/>
              <a:t>he </a:t>
            </a:r>
            <a:r>
              <a:rPr lang="en-GB" dirty="0" err="1"/>
              <a:t>Kubelet</a:t>
            </a:r>
            <a:r>
              <a:rPr lang="en-GB" dirty="0"/>
              <a:t> is the agent that runs on each node in the cluster. The agent is responsible for making sure that the containers are running on the nodes as expected. I communicates with Master to receive instructions. The </a:t>
            </a:r>
            <a:r>
              <a:rPr lang="en-GB" dirty="0" err="1"/>
              <a:t>kubelet</a:t>
            </a:r>
            <a:r>
              <a:rPr lang="en-GB" dirty="0"/>
              <a:t> takes a set of </a:t>
            </a:r>
            <a:r>
              <a:rPr lang="en-GB" dirty="0" err="1"/>
              <a:t>PodSpecs</a:t>
            </a:r>
            <a:r>
              <a:rPr lang="en-GB" dirty="0"/>
              <a:t> that are provided through various mechanisms and ensures that the containers described in those </a:t>
            </a:r>
            <a:r>
              <a:rPr lang="en-GB" dirty="0" err="1"/>
              <a:t>PodSpecs</a:t>
            </a:r>
            <a:r>
              <a:rPr lang="en-GB"/>
              <a:t> are running and healthy. </a:t>
            </a:r>
            <a:br>
              <a:rPr lang="en-GB" sz="3600" dirty="0"/>
            </a:br>
            <a:r>
              <a:rPr lang="en-GB" dirty="0"/>
              <a:t>.</a:t>
            </a:r>
          </a:p>
          <a:p>
            <a:pPr marL="0" indent="0">
              <a:buNone/>
            </a:pPr>
            <a:endParaRPr lang="en-US" dirty="0">
              <a:cs typeface="Calibri"/>
            </a:endParaRPr>
          </a:p>
        </p:txBody>
      </p:sp>
      <p:sp>
        <p:nvSpPr>
          <p:cNvPr id="2" name="Title 1"/>
          <p:cNvSpPr>
            <a:spLocks noGrp="1"/>
          </p:cNvSpPr>
          <p:nvPr>
            <p:ph type="title"/>
          </p:nvPr>
        </p:nvSpPr>
        <p:spPr/>
        <p:txBody>
          <a:bodyPr>
            <a:normAutofit/>
          </a:bodyPr>
          <a:lstStyle/>
          <a:p>
            <a:r>
              <a:rPr lang="en-US" dirty="0"/>
              <a:t>Special Architecture slides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9DB0879C-A49E-F944-A303-B28B335C45B0}"/>
              </a:ext>
            </a:extLst>
          </p:cNvPr>
          <p:cNvPicPr>
            <a:picLocks noChangeAspect="1"/>
          </p:cNvPicPr>
          <p:nvPr/>
        </p:nvPicPr>
        <p:blipFill rotWithShape="1">
          <a:blip r:embed="rId4"/>
          <a:srcRect t="6078" b="3039"/>
          <a:stretch/>
        </p:blipFill>
        <p:spPr>
          <a:xfrm>
            <a:off x="5938157" y="1443657"/>
            <a:ext cx="6101884" cy="3818238"/>
          </a:xfrm>
          <a:prstGeom prst="rect">
            <a:avLst/>
          </a:prstGeom>
        </p:spPr>
      </p:pic>
    </p:spTree>
    <p:extLst>
      <p:ext uri="{BB962C8B-B14F-4D97-AF65-F5344CB8AC3E}">
        <p14:creationId xmlns:p14="http://schemas.microsoft.com/office/powerpoint/2010/main" val="43228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612" y="1507524"/>
            <a:ext cx="5058502" cy="4555041"/>
          </a:xfrm>
        </p:spPr>
        <p:txBody>
          <a:bodyPr vert="horz" lIns="91440" tIns="45720" rIns="91440" bIns="45720" rtlCol="0" anchor="t">
            <a:normAutofit fontScale="40000" lnSpcReduction="20000"/>
          </a:bodyPr>
          <a:lstStyle/>
          <a:p>
            <a:pPr marL="448945" indent="-448945"/>
            <a:r>
              <a:rPr lang="en-US" sz="2400" b="1" dirty="0">
                <a:solidFill>
                  <a:schemeClr val="tx2"/>
                </a:solidFill>
                <a:sym typeface="Wingdings" panose="05000000000000000000" pitchFamily="2" charset="2"/>
              </a:rPr>
              <a:t>Virtualizations and containerization played a major role in the microservices revolution</a:t>
            </a:r>
            <a:endParaRPr lang="en-US" dirty="0">
              <a:solidFill>
                <a:srgbClr val="747474"/>
              </a:solidFill>
              <a:sym typeface="Wingdings" panose="05000000000000000000" pitchFamily="2" charset="2"/>
            </a:endParaRPr>
          </a:p>
          <a:p>
            <a:pPr marL="0" indent="0">
              <a:buNone/>
            </a:pPr>
            <a:r>
              <a:rPr lang="en-US" sz="2500" dirty="0">
                <a:solidFill>
                  <a:srgbClr val="747474"/>
                </a:solidFill>
                <a:sym typeface="Wingdings" panose="05000000000000000000" pitchFamily="2" charset="2"/>
              </a:rPr>
              <a:t>Containerized</a:t>
            </a:r>
            <a:r>
              <a:rPr lang="en-US" sz="2500" dirty="0">
                <a:ea typeface="+mn-lt"/>
                <a:cs typeface="+mn-lt"/>
              </a:rPr>
              <a:t> Microservices are </a:t>
            </a:r>
            <a:r>
              <a:rPr lang="en-US" sz="2500" b="1" dirty="0">
                <a:ea typeface="+mn-lt"/>
                <a:cs typeface="+mn-lt"/>
              </a:rPr>
              <a:t>lightweight </a:t>
            </a:r>
            <a:r>
              <a:rPr lang="en-US" sz="2500" dirty="0">
                <a:ea typeface="+mn-lt"/>
                <a:cs typeface="+mn-lt"/>
              </a:rPr>
              <a:t>applications written in various modern programming languages, </a:t>
            </a:r>
            <a:r>
              <a:rPr lang="en-US" sz="2500" b="1" dirty="0">
                <a:ea typeface="+mn-lt"/>
                <a:cs typeface="+mn-lt"/>
              </a:rPr>
              <a:t>with specific dependencies, libraries and environmental requirements.</a:t>
            </a:r>
            <a:endParaRPr lang="en-US" dirty="0">
              <a:cs typeface="Calibri"/>
            </a:endParaRPr>
          </a:p>
          <a:p>
            <a:pPr marL="0" indent="0">
              <a:buNone/>
            </a:pPr>
            <a:r>
              <a:rPr lang="en-US" sz="2500" dirty="0">
                <a:ea typeface="+mn-lt"/>
                <a:cs typeface="+mn-lt"/>
              </a:rPr>
              <a:t>Ensuring that the applications can run correctly by </a:t>
            </a:r>
            <a:r>
              <a:rPr lang="en-US" sz="2500" b="1" dirty="0">
                <a:ea typeface="+mn-lt"/>
                <a:cs typeface="+mn-lt"/>
              </a:rPr>
              <a:t>packaging them with its dependencies</a:t>
            </a:r>
            <a:r>
              <a:rPr lang="en-US" sz="2500" dirty="0">
                <a:ea typeface="+mn-lt"/>
                <a:cs typeface="+mn-lt"/>
              </a:rPr>
              <a:t>. Containers encapsulate microservices and their dependencies but </a:t>
            </a:r>
            <a:r>
              <a:rPr lang="en-US" sz="2500" b="1" dirty="0">
                <a:ea typeface="+mn-lt"/>
                <a:cs typeface="+mn-lt"/>
              </a:rPr>
              <a:t>do not run them directly</a:t>
            </a:r>
            <a:r>
              <a:rPr lang="en-US" sz="2500" dirty="0">
                <a:ea typeface="+mn-lt"/>
                <a:cs typeface="+mn-lt"/>
              </a:rPr>
              <a:t>. Indeed, Containers run container images.</a:t>
            </a:r>
            <a:endParaRPr lang="en-US" dirty="0">
              <a:ea typeface="+mn-lt"/>
              <a:cs typeface="+mn-lt"/>
            </a:endParaRPr>
          </a:p>
          <a:p>
            <a:pPr marL="0" indent="0">
              <a:buNone/>
            </a:pPr>
            <a:r>
              <a:rPr lang="en-US" sz="2500" u="sng" dirty="0">
                <a:ea typeface="+mn-lt"/>
                <a:cs typeface="+mn-lt"/>
              </a:rPr>
              <a:t>Container image</a:t>
            </a:r>
            <a:r>
              <a:rPr lang="en-US" sz="2500" dirty="0">
                <a:ea typeface="+mn-lt"/>
                <a:cs typeface="+mn-lt"/>
              </a:rPr>
              <a:t>: bundles the </a:t>
            </a:r>
            <a:r>
              <a:rPr lang="en-US" sz="2500" b="1" dirty="0">
                <a:ea typeface="+mn-lt"/>
                <a:cs typeface="+mn-lt"/>
              </a:rPr>
              <a:t>application along with its runtime and dependencies</a:t>
            </a:r>
            <a:r>
              <a:rPr lang="en-US" sz="2500" dirty="0">
                <a:ea typeface="+mn-lt"/>
                <a:cs typeface="+mn-lt"/>
              </a:rPr>
              <a:t>, and a container is deployed from the container image offering an isolated executable environment for the application.</a:t>
            </a:r>
            <a:endParaRPr lang="en-US" dirty="0">
              <a:ea typeface="+mn-lt"/>
              <a:cs typeface="+mn-lt"/>
            </a:endParaRPr>
          </a:p>
          <a:p>
            <a:pPr marL="685800" lvl="1" indent="-228600"/>
            <a:r>
              <a:rPr lang="en-US" sz="2900" dirty="0">
                <a:ea typeface="+mn-lt"/>
                <a:cs typeface="+mn-lt"/>
              </a:rPr>
              <a:t>In addition to all these advantages, containerized micro-services offer </a:t>
            </a:r>
            <a:endParaRPr lang="en-US" sz="2900" b="1" dirty="0">
              <a:ea typeface="+mn-lt"/>
              <a:cs typeface="+mn-lt"/>
            </a:endParaRPr>
          </a:p>
          <a:p>
            <a:pPr marL="1143000" lvl="2" indent="-228600"/>
            <a:r>
              <a:rPr lang="en-US" sz="2200" b="1" dirty="0">
                <a:ea typeface="+mn-lt"/>
                <a:cs typeface="+mn-lt"/>
              </a:rPr>
              <a:t>Decoupling </a:t>
            </a:r>
            <a:r>
              <a:rPr lang="en-US" sz="2200" dirty="0">
                <a:ea typeface="+mn-lt"/>
                <a:cs typeface="+mn-lt"/>
              </a:rPr>
              <a:t>with other services</a:t>
            </a:r>
            <a:endParaRPr lang="en-US" sz="2200" b="1" dirty="0">
              <a:cs typeface="Calibri"/>
            </a:endParaRPr>
          </a:p>
          <a:p>
            <a:pPr marL="1143000" lvl="2" indent="-228600"/>
            <a:r>
              <a:rPr lang="en-US" sz="2200" b="1" dirty="0">
                <a:ea typeface="+mn-lt"/>
                <a:cs typeface="+mn-lt"/>
              </a:rPr>
              <a:t>Decoupling </a:t>
            </a:r>
            <a:r>
              <a:rPr lang="en-US" sz="2200" dirty="0">
                <a:ea typeface="+mn-lt"/>
                <a:cs typeface="+mn-lt"/>
              </a:rPr>
              <a:t>with hardware/system:</a:t>
            </a:r>
            <a:endParaRPr lang="en-US" sz="2200" dirty="0">
              <a:cs typeface="Calibri"/>
            </a:endParaRPr>
          </a:p>
          <a:p>
            <a:pPr marL="1143000" lvl="2" indent="-228600"/>
            <a:r>
              <a:rPr lang="en-US" sz="2200" dirty="0">
                <a:ea typeface="+mn-lt"/>
                <a:cs typeface="+mn-lt"/>
              </a:rPr>
              <a:t>as long as a container runtime is installed, you can run your container image on </a:t>
            </a:r>
            <a:r>
              <a:rPr lang="en-US" sz="2200" b="1" dirty="0">
                <a:ea typeface="+mn-lt"/>
                <a:cs typeface="+mn-lt"/>
              </a:rPr>
              <a:t>any host </a:t>
            </a:r>
            <a:r>
              <a:rPr lang="en-US" sz="2200" b="1" dirty="0" err="1">
                <a:ea typeface="+mn-lt"/>
                <a:cs typeface="+mn-lt"/>
              </a:rPr>
              <a:t>os</a:t>
            </a:r>
            <a:endParaRPr lang="en-US" sz="2200" b="1" dirty="0">
              <a:cs typeface="Calibri"/>
            </a:endParaRPr>
          </a:p>
          <a:p>
            <a:pPr marL="1143000" lvl="2" indent="-228600"/>
            <a:r>
              <a:rPr lang="en-US" sz="2200" dirty="0">
                <a:ea typeface="+mn-lt"/>
                <a:cs typeface="+mn-lt"/>
              </a:rPr>
              <a:t>containerized MS </a:t>
            </a:r>
            <a:r>
              <a:rPr lang="en-US" sz="2200" dirty="0" err="1">
                <a:ea typeface="+mn-lt"/>
                <a:cs typeface="+mn-lt"/>
              </a:rPr>
              <a:t>developped</a:t>
            </a:r>
            <a:r>
              <a:rPr lang="en-US" sz="2200" dirty="0">
                <a:ea typeface="+mn-lt"/>
                <a:cs typeface="+mn-lt"/>
              </a:rPr>
              <a:t> on local machine can be </a:t>
            </a:r>
            <a:r>
              <a:rPr lang="en-US" sz="2200" b="1" dirty="0">
                <a:ea typeface="+mn-lt"/>
                <a:cs typeface="+mn-lt"/>
              </a:rPr>
              <a:t>deployed on dev/prod servers without any modification</a:t>
            </a:r>
            <a:endParaRPr lang="en-US" sz="2200" b="1" dirty="0">
              <a:cs typeface="Calibri"/>
            </a:endParaRPr>
          </a:p>
          <a:p>
            <a:pPr marL="0" indent="0">
              <a:buNone/>
            </a:pPr>
            <a:endParaRPr lang="en-US" sz="1600" dirty="0">
              <a:cs typeface="Calibri"/>
            </a:endParaRPr>
          </a:p>
          <a:p>
            <a:pPr marL="0" indent="0">
              <a:buNone/>
            </a:pPr>
            <a:endParaRPr lang="en-US" dirty="0">
              <a:cs typeface="Calibri"/>
            </a:endParaRPr>
          </a:p>
        </p:txBody>
      </p:sp>
      <p:sp>
        <p:nvSpPr>
          <p:cNvPr id="2" name="Title 1"/>
          <p:cNvSpPr>
            <a:spLocks noGrp="1"/>
          </p:cNvSpPr>
          <p:nvPr>
            <p:ph type="title"/>
          </p:nvPr>
        </p:nvSpPr>
        <p:spPr/>
        <p:txBody>
          <a:bodyPr>
            <a:normAutofit/>
          </a:bodyPr>
          <a:lstStyle/>
          <a:p>
            <a:r>
              <a:rPr lang="en-US" dirty="0"/>
              <a:t>Special Architecture slides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2003</a:t>
            </a:r>
            <a:endParaRPr kumimoji="0" lang="en-US" sz="2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Now</a:t>
            </a:r>
            <a:endParaRPr kumimoji="0" lang="en-US" sz="2400" b="1"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TextBox 3">
            <a:extLst>
              <a:ext uri="{FF2B5EF4-FFF2-40B4-BE49-F238E27FC236}">
                <a16:creationId xmlns:a16="http://schemas.microsoft.com/office/drawing/2014/main" id="{94685B0B-BE21-4ACC-B7E4-961923933F64}"/>
              </a:ext>
            </a:extLst>
          </p:cNvPr>
          <p:cNvSpPr txBox="1"/>
          <p:nvPr/>
        </p:nvSpPr>
        <p:spPr>
          <a:xfrm>
            <a:off x="4658852" y="5764981"/>
            <a:ext cx="57748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747474"/>
                </a:solidFill>
              </a:rPr>
              <a:t>Let's dive into it by some illustrations !</a:t>
            </a:r>
            <a:endParaRPr lang="en-US" sz="2400" b="1" dirty="0">
              <a:solidFill>
                <a:srgbClr val="747474"/>
              </a:solidFill>
              <a:cs typeface="Calibri"/>
            </a:endParaRPr>
          </a:p>
        </p:txBody>
      </p:sp>
      <p:pic>
        <p:nvPicPr>
          <p:cNvPr id="5" name="Picture 4">
            <a:extLst>
              <a:ext uri="{FF2B5EF4-FFF2-40B4-BE49-F238E27FC236}">
                <a16:creationId xmlns:a16="http://schemas.microsoft.com/office/drawing/2014/main" id="{D39E02C0-9155-FF4F-9555-129393F48938}"/>
              </a:ext>
            </a:extLst>
          </p:cNvPr>
          <p:cNvPicPr>
            <a:picLocks noChangeAspect="1"/>
          </p:cNvPicPr>
          <p:nvPr/>
        </p:nvPicPr>
        <p:blipFill rotWithShape="1">
          <a:blip r:embed="rId4"/>
          <a:srcRect r="4571" b="5462"/>
          <a:stretch/>
        </p:blipFill>
        <p:spPr>
          <a:xfrm>
            <a:off x="6524368" y="1255845"/>
            <a:ext cx="5215020" cy="3625074"/>
          </a:xfrm>
          <a:prstGeom prst="rect">
            <a:avLst/>
          </a:prstGeom>
        </p:spPr>
      </p:pic>
    </p:spTree>
    <p:extLst>
      <p:ext uri="{BB962C8B-B14F-4D97-AF65-F5344CB8AC3E}">
        <p14:creationId xmlns:p14="http://schemas.microsoft.com/office/powerpoint/2010/main" val="58212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35801" y="910739"/>
            <a:ext cx="8316000" cy="694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a:solidFill>
                  <a:schemeClr val="bg2"/>
                </a:solidFill>
              </a:rPr>
              <a:t>From monolith to microservices</a:t>
            </a:r>
            <a:endParaRPr lang="en-US" sz="2400">
              <a:solidFill>
                <a:schemeClr val="bg2"/>
              </a:solidFill>
              <a:cs typeface="Calibri"/>
            </a:endParaRPr>
          </a:p>
        </p:txBody>
      </p:sp>
      <p:sp>
        <p:nvSpPr>
          <p:cNvPr id="2" name="Title 1"/>
          <p:cNvSpPr>
            <a:spLocks noGrp="1"/>
          </p:cNvSpPr>
          <p:nvPr>
            <p:ph type="title"/>
          </p:nvPr>
        </p:nvSpPr>
        <p:spPr>
          <a:xfrm>
            <a:off x="788162" y="346275"/>
            <a:ext cx="10515600" cy="907693"/>
          </a:xfrm>
        </p:spPr>
        <p:txBody>
          <a:bodyPr/>
          <a:lstStyle/>
          <a:p>
            <a:pPr algn="r"/>
            <a:r>
              <a:rPr lang="en-GB">
                <a:latin typeface="Century Gothic" charset="0"/>
                <a:ea typeface="Century Gothic" charset="0"/>
                <a:cs typeface="Century Gothic" charset="0"/>
              </a:rPr>
              <a:t>On the agenda</a:t>
            </a:r>
          </a:p>
        </p:txBody>
      </p:sp>
      <p:sp>
        <p:nvSpPr>
          <p:cNvPr id="18" name="Rectangle 17"/>
          <p:cNvSpPr/>
          <p:nvPr/>
        </p:nvSpPr>
        <p:spPr>
          <a:xfrm>
            <a:off x="1936424" y="1850663"/>
            <a:ext cx="8316000" cy="694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a:solidFill>
                  <a:schemeClr val="bg2"/>
                </a:solidFill>
                <a:cs typeface="Calibri"/>
              </a:rPr>
              <a:t>Docker reminders</a:t>
            </a:r>
          </a:p>
        </p:txBody>
      </p:sp>
      <p:sp>
        <p:nvSpPr>
          <p:cNvPr id="20" name="Rectangle 19"/>
          <p:cNvSpPr/>
          <p:nvPr/>
        </p:nvSpPr>
        <p:spPr>
          <a:xfrm>
            <a:off x="1935801" y="2831556"/>
            <a:ext cx="8316000" cy="694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a:solidFill>
                  <a:schemeClr val="bg2"/>
                </a:solidFill>
                <a:cs typeface="Calibri"/>
              </a:rPr>
              <a:t>Why is Kubernetes successful? </a:t>
            </a:r>
          </a:p>
        </p:txBody>
      </p:sp>
      <p:grpSp>
        <p:nvGrpSpPr>
          <p:cNvPr id="28" name="Group 27"/>
          <p:cNvGrpSpPr/>
          <p:nvPr/>
        </p:nvGrpSpPr>
        <p:grpSpPr>
          <a:xfrm>
            <a:off x="893371" y="803750"/>
            <a:ext cx="756167" cy="815218"/>
            <a:chOff x="692255" y="1504684"/>
            <a:chExt cx="937946" cy="1011192"/>
          </a:xfrm>
        </p:grpSpPr>
        <p:sp>
          <p:nvSpPr>
            <p:cNvPr id="23" name="Hexagon 22"/>
            <p:cNvSpPr/>
            <p:nvPr/>
          </p:nvSpPr>
          <p:spPr>
            <a:xfrm>
              <a:off x="788162" y="1504684"/>
              <a:ext cx="842039" cy="790781"/>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GB" sz="2800"/>
            </a:p>
          </p:txBody>
        </p:sp>
        <p:sp>
          <p:nvSpPr>
            <p:cNvPr id="22" name="Hexagon 21"/>
            <p:cNvSpPr/>
            <p:nvPr/>
          </p:nvSpPr>
          <p:spPr>
            <a:xfrm rot="16200000">
              <a:off x="638255" y="1669876"/>
              <a:ext cx="900000" cy="792000"/>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800"/>
                <a:t>1</a:t>
              </a:r>
            </a:p>
          </p:txBody>
        </p:sp>
      </p:grpSp>
      <p:grpSp>
        <p:nvGrpSpPr>
          <p:cNvPr id="29" name="Group 28"/>
          <p:cNvGrpSpPr/>
          <p:nvPr/>
        </p:nvGrpSpPr>
        <p:grpSpPr>
          <a:xfrm>
            <a:off x="893454" y="1787878"/>
            <a:ext cx="756000" cy="813600"/>
            <a:chOff x="692255" y="1504684"/>
            <a:chExt cx="937946" cy="1011193"/>
          </a:xfrm>
        </p:grpSpPr>
        <p:sp>
          <p:nvSpPr>
            <p:cNvPr id="30" name="Hexagon 29"/>
            <p:cNvSpPr/>
            <p:nvPr/>
          </p:nvSpPr>
          <p:spPr>
            <a:xfrm>
              <a:off x="788162" y="1504684"/>
              <a:ext cx="842039" cy="790781"/>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GB" sz="2800"/>
            </a:p>
          </p:txBody>
        </p:sp>
        <p:sp>
          <p:nvSpPr>
            <p:cNvPr id="31" name="Hexagon 30"/>
            <p:cNvSpPr/>
            <p:nvPr/>
          </p:nvSpPr>
          <p:spPr>
            <a:xfrm rot="16200000">
              <a:off x="638255" y="1669877"/>
              <a:ext cx="900000" cy="791999"/>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800"/>
                <a:t>2</a:t>
              </a:r>
            </a:p>
          </p:txBody>
        </p:sp>
      </p:grpSp>
      <p:grpSp>
        <p:nvGrpSpPr>
          <p:cNvPr id="32" name="Group 31"/>
          <p:cNvGrpSpPr/>
          <p:nvPr/>
        </p:nvGrpSpPr>
        <p:grpSpPr>
          <a:xfrm>
            <a:off x="893454" y="2770388"/>
            <a:ext cx="756000" cy="813600"/>
            <a:chOff x="692255" y="1504684"/>
            <a:chExt cx="937946" cy="1011192"/>
          </a:xfrm>
        </p:grpSpPr>
        <p:sp>
          <p:nvSpPr>
            <p:cNvPr id="33" name="Hexagon 32"/>
            <p:cNvSpPr/>
            <p:nvPr/>
          </p:nvSpPr>
          <p:spPr>
            <a:xfrm>
              <a:off x="788162" y="1504684"/>
              <a:ext cx="842039" cy="790781"/>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GB" sz="2800"/>
            </a:p>
          </p:txBody>
        </p:sp>
        <p:sp>
          <p:nvSpPr>
            <p:cNvPr id="34" name="Hexagon 33"/>
            <p:cNvSpPr/>
            <p:nvPr/>
          </p:nvSpPr>
          <p:spPr>
            <a:xfrm rot="16200000">
              <a:off x="638255" y="1669876"/>
              <a:ext cx="900000" cy="792000"/>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800"/>
                <a:t>3</a:t>
              </a:r>
            </a:p>
          </p:txBody>
        </p:sp>
      </p:grpSp>
      <p:grpSp>
        <p:nvGrpSpPr>
          <p:cNvPr id="35" name="Group 34"/>
          <p:cNvGrpSpPr/>
          <p:nvPr/>
        </p:nvGrpSpPr>
        <p:grpSpPr>
          <a:xfrm>
            <a:off x="893454" y="3752898"/>
            <a:ext cx="756000" cy="813600"/>
            <a:chOff x="692255" y="1504684"/>
            <a:chExt cx="937946" cy="1011192"/>
          </a:xfrm>
        </p:grpSpPr>
        <p:sp>
          <p:nvSpPr>
            <p:cNvPr id="36" name="Hexagon 35"/>
            <p:cNvSpPr/>
            <p:nvPr/>
          </p:nvSpPr>
          <p:spPr>
            <a:xfrm>
              <a:off x="788162" y="1504684"/>
              <a:ext cx="842039" cy="790781"/>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GB" sz="2800"/>
            </a:p>
          </p:txBody>
        </p:sp>
        <p:sp>
          <p:nvSpPr>
            <p:cNvPr id="37" name="Hexagon 36"/>
            <p:cNvSpPr/>
            <p:nvPr/>
          </p:nvSpPr>
          <p:spPr>
            <a:xfrm rot="16200000">
              <a:off x="638255" y="1669876"/>
              <a:ext cx="900000" cy="792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800"/>
                <a:t>4</a:t>
              </a:r>
            </a:p>
          </p:txBody>
        </p:sp>
      </p:grpSp>
      <p:sp>
        <p:nvSpPr>
          <p:cNvPr id="38" name="Rectangle 37"/>
          <p:cNvSpPr/>
          <p:nvPr/>
        </p:nvSpPr>
        <p:spPr>
          <a:xfrm>
            <a:off x="1935801" y="3812448"/>
            <a:ext cx="8316000" cy="694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a:solidFill>
                  <a:schemeClr val="bg2"/>
                </a:solidFill>
                <a:cs typeface="Calibri"/>
              </a:rPr>
              <a:t>Kubernetes core objects</a:t>
            </a:r>
          </a:p>
        </p:txBody>
      </p:sp>
      <p:grpSp>
        <p:nvGrpSpPr>
          <p:cNvPr id="39" name="Group 38"/>
          <p:cNvGrpSpPr/>
          <p:nvPr/>
        </p:nvGrpSpPr>
        <p:grpSpPr>
          <a:xfrm>
            <a:off x="893454" y="4735409"/>
            <a:ext cx="756000" cy="813600"/>
            <a:chOff x="692255" y="1504684"/>
            <a:chExt cx="937946" cy="1011192"/>
          </a:xfrm>
        </p:grpSpPr>
        <p:sp>
          <p:nvSpPr>
            <p:cNvPr id="40" name="Hexagon 39"/>
            <p:cNvSpPr/>
            <p:nvPr/>
          </p:nvSpPr>
          <p:spPr>
            <a:xfrm>
              <a:off x="788162" y="1504684"/>
              <a:ext cx="842039" cy="790781"/>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GB" sz="2800"/>
            </a:p>
          </p:txBody>
        </p:sp>
        <p:sp>
          <p:nvSpPr>
            <p:cNvPr id="41" name="Hexagon 40"/>
            <p:cNvSpPr/>
            <p:nvPr/>
          </p:nvSpPr>
          <p:spPr>
            <a:xfrm rot="16200000">
              <a:off x="638255" y="1669876"/>
              <a:ext cx="900000" cy="792000"/>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800"/>
                <a:t>5</a:t>
              </a:r>
            </a:p>
          </p:txBody>
        </p:sp>
      </p:grpSp>
      <p:sp>
        <p:nvSpPr>
          <p:cNvPr id="42" name="Rectangle 41"/>
          <p:cNvSpPr/>
          <p:nvPr/>
        </p:nvSpPr>
        <p:spPr>
          <a:xfrm>
            <a:off x="2025930" y="5327959"/>
            <a:ext cx="8316000" cy="694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2400">
              <a:solidFill>
                <a:schemeClr val="bg2"/>
              </a:solidFill>
            </a:endParaRPr>
          </a:p>
        </p:txBody>
      </p:sp>
      <p:sp>
        <p:nvSpPr>
          <p:cNvPr id="24" name="Rectangle 23"/>
          <p:cNvSpPr/>
          <p:nvPr/>
        </p:nvSpPr>
        <p:spPr>
          <a:xfrm>
            <a:off x="1886640" y="5677667"/>
            <a:ext cx="8316000" cy="694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a:solidFill>
                  <a:schemeClr val="bg2"/>
                </a:solidFill>
                <a:ea typeface="+mn-lt"/>
                <a:cs typeface="+mn-lt"/>
              </a:rPr>
              <a:t>Carrefour use case – hands on</a:t>
            </a:r>
            <a:endParaRPr lang="en-US">
              <a:solidFill>
                <a:schemeClr val="bg2"/>
              </a:solidFill>
            </a:endParaRPr>
          </a:p>
        </p:txBody>
      </p:sp>
      <p:sp>
        <p:nvSpPr>
          <p:cNvPr id="25" name="Rectangle 24">
            <a:extLst>
              <a:ext uri="{FF2B5EF4-FFF2-40B4-BE49-F238E27FC236}">
                <a16:creationId xmlns:a16="http://schemas.microsoft.com/office/drawing/2014/main" id="{6B626EE6-2839-4CEA-9983-DD5E577C5390}"/>
              </a:ext>
            </a:extLst>
          </p:cNvPr>
          <p:cNvSpPr/>
          <p:nvPr/>
        </p:nvSpPr>
        <p:spPr>
          <a:xfrm>
            <a:off x="1935801" y="4792763"/>
            <a:ext cx="8316000" cy="694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a:solidFill>
                  <a:schemeClr val="bg2"/>
                </a:solidFill>
                <a:ea typeface="+mn-lt"/>
                <a:cs typeface="+mn-lt"/>
              </a:rPr>
              <a:t>Kubernetes architecture</a:t>
            </a:r>
            <a:endParaRPr lang="en-US">
              <a:solidFill>
                <a:schemeClr val="bg2"/>
              </a:solidFill>
            </a:endParaRPr>
          </a:p>
        </p:txBody>
      </p:sp>
      <p:grpSp>
        <p:nvGrpSpPr>
          <p:cNvPr id="47" name="Group 46">
            <a:extLst>
              <a:ext uri="{FF2B5EF4-FFF2-40B4-BE49-F238E27FC236}">
                <a16:creationId xmlns:a16="http://schemas.microsoft.com/office/drawing/2014/main" id="{E22BBD6C-F0F2-4697-8925-B897A62EF857}"/>
              </a:ext>
            </a:extLst>
          </p:cNvPr>
          <p:cNvGrpSpPr/>
          <p:nvPr/>
        </p:nvGrpSpPr>
        <p:grpSpPr>
          <a:xfrm>
            <a:off x="893454" y="5621025"/>
            <a:ext cx="756000" cy="813599"/>
            <a:chOff x="692255" y="1504684"/>
            <a:chExt cx="937946" cy="1011192"/>
          </a:xfrm>
        </p:grpSpPr>
        <p:sp>
          <p:nvSpPr>
            <p:cNvPr id="48" name="Hexagon 47">
              <a:extLst>
                <a:ext uri="{FF2B5EF4-FFF2-40B4-BE49-F238E27FC236}">
                  <a16:creationId xmlns:a16="http://schemas.microsoft.com/office/drawing/2014/main" id="{47CC9926-03F3-425F-8A3C-79FDC8A8FD5B}"/>
                </a:ext>
              </a:extLst>
            </p:cNvPr>
            <p:cNvSpPr/>
            <p:nvPr/>
          </p:nvSpPr>
          <p:spPr>
            <a:xfrm>
              <a:off x="788162" y="1504684"/>
              <a:ext cx="842039" cy="790781"/>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GB" sz="2800"/>
            </a:p>
          </p:txBody>
        </p:sp>
        <p:sp>
          <p:nvSpPr>
            <p:cNvPr id="49" name="Hexagon 48">
              <a:extLst>
                <a:ext uri="{FF2B5EF4-FFF2-40B4-BE49-F238E27FC236}">
                  <a16:creationId xmlns:a16="http://schemas.microsoft.com/office/drawing/2014/main" id="{9993A9E0-69F8-4D9A-BEF3-DADB49E83979}"/>
                </a:ext>
              </a:extLst>
            </p:cNvPr>
            <p:cNvSpPr/>
            <p:nvPr/>
          </p:nvSpPr>
          <p:spPr>
            <a:xfrm rot="16200000">
              <a:off x="638255" y="1669876"/>
              <a:ext cx="900000" cy="792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91440" tIns="45720" rIns="91440" bIns="45720" rtlCol="0" anchor="ctr"/>
            <a:lstStyle/>
            <a:p>
              <a:pPr algn="ctr"/>
              <a:r>
                <a:rPr lang="en-GB" sz="2800">
                  <a:cs typeface="Calibri"/>
                </a:rPr>
                <a:t>6</a:t>
              </a:r>
            </a:p>
          </p:txBody>
        </p:sp>
      </p:grpSp>
    </p:spTree>
    <p:extLst>
      <p:ext uri="{BB962C8B-B14F-4D97-AF65-F5344CB8AC3E}">
        <p14:creationId xmlns:p14="http://schemas.microsoft.com/office/powerpoint/2010/main" val="1624270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612" y="1507524"/>
            <a:ext cx="5058502" cy="4555041"/>
          </a:xfrm>
        </p:spPr>
        <p:txBody>
          <a:bodyPr vert="horz" lIns="91440" tIns="45720" rIns="91440" bIns="45720" rtlCol="0" anchor="t">
            <a:normAutofit fontScale="40000" lnSpcReduction="20000"/>
          </a:bodyPr>
          <a:lstStyle/>
          <a:p>
            <a:pPr marL="448945" indent="-448945"/>
            <a:r>
              <a:rPr lang="en-US" sz="2400" b="1" dirty="0">
                <a:solidFill>
                  <a:schemeClr val="tx2"/>
                </a:solidFill>
                <a:sym typeface="Wingdings" panose="05000000000000000000" pitchFamily="2" charset="2"/>
              </a:rPr>
              <a:t>Virtualizations and containerization played a major role in the microservices revolution</a:t>
            </a:r>
            <a:endParaRPr lang="en-US" dirty="0">
              <a:solidFill>
                <a:srgbClr val="747474"/>
              </a:solidFill>
              <a:sym typeface="Wingdings" panose="05000000000000000000" pitchFamily="2" charset="2"/>
            </a:endParaRPr>
          </a:p>
          <a:p>
            <a:pPr marL="0" indent="0">
              <a:buNone/>
            </a:pPr>
            <a:r>
              <a:rPr lang="en-US" sz="2500" dirty="0">
                <a:solidFill>
                  <a:srgbClr val="747474"/>
                </a:solidFill>
                <a:sym typeface="Wingdings" panose="05000000000000000000" pitchFamily="2" charset="2"/>
              </a:rPr>
              <a:t>Containerized</a:t>
            </a:r>
            <a:r>
              <a:rPr lang="en-US" sz="2500" dirty="0">
                <a:ea typeface="+mn-lt"/>
                <a:cs typeface="+mn-lt"/>
              </a:rPr>
              <a:t> Microservices are </a:t>
            </a:r>
            <a:r>
              <a:rPr lang="en-US" sz="2500" b="1" dirty="0">
                <a:ea typeface="+mn-lt"/>
                <a:cs typeface="+mn-lt"/>
              </a:rPr>
              <a:t>lightweight </a:t>
            </a:r>
            <a:r>
              <a:rPr lang="en-US" sz="2500" dirty="0">
                <a:ea typeface="+mn-lt"/>
                <a:cs typeface="+mn-lt"/>
              </a:rPr>
              <a:t>applications written in various modern programming languages, </a:t>
            </a:r>
            <a:r>
              <a:rPr lang="en-US" sz="2500" b="1" dirty="0">
                <a:ea typeface="+mn-lt"/>
                <a:cs typeface="+mn-lt"/>
              </a:rPr>
              <a:t>with specific dependencies, libraries and environmental requirements.</a:t>
            </a:r>
            <a:endParaRPr lang="en-US" dirty="0">
              <a:cs typeface="Calibri"/>
            </a:endParaRPr>
          </a:p>
          <a:p>
            <a:pPr marL="0" indent="0">
              <a:buNone/>
            </a:pPr>
            <a:r>
              <a:rPr lang="en-US" sz="2500" dirty="0">
                <a:ea typeface="+mn-lt"/>
                <a:cs typeface="+mn-lt"/>
              </a:rPr>
              <a:t>Ensuring that the applications can run correctly by </a:t>
            </a:r>
            <a:r>
              <a:rPr lang="en-US" sz="2500" b="1" dirty="0">
                <a:ea typeface="+mn-lt"/>
                <a:cs typeface="+mn-lt"/>
              </a:rPr>
              <a:t>packaging them with its dependencies</a:t>
            </a:r>
            <a:r>
              <a:rPr lang="en-US" sz="2500" dirty="0">
                <a:ea typeface="+mn-lt"/>
                <a:cs typeface="+mn-lt"/>
              </a:rPr>
              <a:t>. Containers encapsulate microservices and their dependencies but </a:t>
            </a:r>
            <a:r>
              <a:rPr lang="en-US" sz="2500" b="1" dirty="0">
                <a:ea typeface="+mn-lt"/>
                <a:cs typeface="+mn-lt"/>
              </a:rPr>
              <a:t>do not run them directly</a:t>
            </a:r>
            <a:r>
              <a:rPr lang="en-US" sz="2500" dirty="0">
                <a:ea typeface="+mn-lt"/>
                <a:cs typeface="+mn-lt"/>
              </a:rPr>
              <a:t>. Indeed, Containers run container images.</a:t>
            </a:r>
            <a:endParaRPr lang="en-US" dirty="0">
              <a:ea typeface="+mn-lt"/>
              <a:cs typeface="+mn-lt"/>
            </a:endParaRPr>
          </a:p>
          <a:p>
            <a:pPr marL="0" indent="0">
              <a:buNone/>
            </a:pPr>
            <a:r>
              <a:rPr lang="en-US" sz="2500" u="sng" dirty="0">
                <a:ea typeface="+mn-lt"/>
                <a:cs typeface="+mn-lt"/>
              </a:rPr>
              <a:t>Container image</a:t>
            </a:r>
            <a:r>
              <a:rPr lang="en-US" sz="2500" dirty="0">
                <a:ea typeface="+mn-lt"/>
                <a:cs typeface="+mn-lt"/>
              </a:rPr>
              <a:t>: bundles the </a:t>
            </a:r>
            <a:r>
              <a:rPr lang="en-US" sz="2500" b="1" dirty="0">
                <a:ea typeface="+mn-lt"/>
                <a:cs typeface="+mn-lt"/>
              </a:rPr>
              <a:t>application along with its runtime and dependencies</a:t>
            </a:r>
            <a:r>
              <a:rPr lang="en-US" sz="2500" dirty="0">
                <a:ea typeface="+mn-lt"/>
                <a:cs typeface="+mn-lt"/>
              </a:rPr>
              <a:t>, and a container is deployed from the container image offering an isolated executable environment for the application.</a:t>
            </a:r>
            <a:endParaRPr lang="en-US" dirty="0">
              <a:ea typeface="+mn-lt"/>
              <a:cs typeface="+mn-lt"/>
            </a:endParaRPr>
          </a:p>
          <a:p>
            <a:pPr marL="685800" lvl="1" indent="-228600"/>
            <a:r>
              <a:rPr lang="en-US" sz="2900" dirty="0">
                <a:ea typeface="+mn-lt"/>
                <a:cs typeface="+mn-lt"/>
              </a:rPr>
              <a:t>In addition to all these advantages, containerized micro-services offer </a:t>
            </a:r>
            <a:endParaRPr lang="en-US" sz="2900" b="1" dirty="0">
              <a:ea typeface="+mn-lt"/>
              <a:cs typeface="+mn-lt"/>
            </a:endParaRPr>
          </a:p>
          <a:p>
            <a:pPr marL="1143000" lvl="2" indent="-228600"/>
            <a:r>
              <a:rPr lang="en-US" sz="2200" b="1" dirty="0">
                <a:ea typeface="+mn-lt"/>
                <a:cs typeface="+mn-lt"/>
              </a:rPr>
              <a:t>Decoupling </a:t>
            </a:r>
            <a:r>
              <a:rPr lang="en-US" sz="2200" dirty="0">
                <a:ea typeface="+mn-lt"/>
                <a:cs typeface="+mn-lt"/>
              </a:rPr>
              <a:t>with other services</a:t>
            </a:r>
            <a:endParaRPr lang="en-US" sz="2200" b="1" dirty="0">
              <a:cs typeface="Calibri"/>
            </a:endParaRPr>
          </a:p>
          <a:p>
            <a:pPr marL="1143000" lvl="2" indent="-228600"/>
            <a:r>
              <a:rPr lang="en-US" sz="2200" b="1" dirty="0">
                <a:ea typeface="+mn-lt"/>
                <a:cs typeface="+mn-lt"/>
              </a:rPr>
              <a:t>Decoupling </a:t>
            </a:r>
            <a:r>
              <a:rPr lang="en-US" sz="2200" dirty="0">
                <a:ea typeface="+mn-lt"/>
                <a:cs typeface="+mn-lt"/>
              </a:rPr>
              <a:t>with hardware/system:</a:t>
            </a:r>
            <a:endParaRPr lang="en-US" sz="2200" dirty="0">
              <a:cs typeface="Calibri"/>
            </a:endParaRPr>
          </a:p>
          <a:p>
            <a:pPr marL="1143000" lvl="2" indent="-228600"/>
            <a:r>
              <a:rPr lang="en-US" sz="2200" dirty="0">
                <a:ea typeface="+mn-lt"/>
                <a:cs typeface="+mn-lt"/>
              </a:rPr>
              <a:t>as long as a container runtime is installed, you can run your container image on </a:t>
            </a:r>
            <a:r>
              <a:rPr lang="en-US" sz="2200" b="1" dirty="0">
                <a:ea typeface="+mn-lt"/>
                <a:cs typeface="+mn-lt"/>
              </a:rPr>
              <a:t>any host </a:t>
            </a:r>
            <a:r>
              <a:rPr lang="en-US" sz="2200" b="1" dirty="0" err="1">
                <a:ea typeface="+mn-lt"/>
                <a:cs typeface="+mn-lt"/>
              </a:rPr>
              <a:t>os</a:t>
            </a:r>
            <a:endParaRPr lang="en-US" sz="2200" b="1" dirty="0">
              <a:cs typeface="Calibri"/>
            </a:endParaRPr>
          </a:p>
          <a:p>
            <a:pPr marL="1143000" lvl="2" indent="-228600"/>
            <a:r>
              <a:rPr lang="en-US" sz="2200" dirty="0">
                <a:ea typeface="+mn-lt"/>
                <a:cs typeface="+mn-lt"/>
              </a:rPr>
              <a:t>containerized MS </a:t>
            </a:r>
            <a:r>
              <a:rPr lang="en-US" sz="2200" dirty="0" err="1">
                <a:ea typeface="+mn-lt"/>
                <a:cs typeface="+mn-lt"/>
              </a:rPr>
              <a:t>developped</a:t>
            </a:r>
            <a:r>
              <a:rPr lang="en-US" sz="2200" dirty="0">
                <a:ea typeface="+mn-lt"/>
                <a:cs typeface="+mn-lt"/>
              </a:rPr>
              <a:t> on local machine can be </a:t>
            </a:r>
            <a:r>
              <a:rPr lang="en-US" sz="2200" b="1" dirty="0">
                <a:ea typeface="+mn-lt"/>
                <a:cs typeface="+mn-lt"/>
              </a:rPr>
              <a:t>deployed on dev/prod servers without any modification</a:t>
            </a:r>
            <a:endParaRPr lang="en-US" sz="2200" b="1" dirty="0">
              <a:cs typeface="Calibri"/>
            </a:endParaRPr>
          </a:p>
          <a:p>
            <a:pPr marL="0" indent="0">
              <a:buNone/>
            </a:pPr>
            <a:endParaRPr lang="en-US" sz="1600" dirty="0">
              <a:cs typeface="Calibri"/>
            </a:endParaRPr>
          </a:p>
          <a:p>
            <a:pPr marL="0" indent="0">
              <a:buNone/>
            </a:pPr>
            <a:endParaRPr lang="en-US" dirty="0">
              <a:cs typeface="Calibri"/>
            </a:endParaRPr>
          </a:p>
        </p:txBody>
      </p:sp>
      <p:sp>
        <p:nvSpPr>
          <p:cNvPr id="2" name="Title 1"/>
          <p:cNvSpPr>
            <a:spLocks noGrp="1"/>
          </p:cNvSpPr>
          <p:nvPr>
            <p:ph type="title"/>
          </p:nvPr>
        </p:nvSpPr>
        <p:spPr/>
        <p:txBody>
          <a:bodyPr>
            <a:normAutofit/>
          </a:bodyPr>
          <a:lstStyle/>
          <a:p>
            <a:r>
              <a:rPr lang="en-US" dirty="0"/>
              <a:t>Special Architecture slides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2003</a:t>
            </a:r>
            <a:endParaRPr kumimoji="0" lang="en-US" sz="2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Now</a:t>
            </a:r>
            <a:endParaRPr kumimoji="0" lang="en-US" sz="2400" b="1"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TextBox 3">
            <a:extLst>
              <a:ext uri="{FF2B5EF4-FFF2-40B4-BE49-F238E27FC236}">
                <a16:creationId xmlns:a16="http://schemas.microsoft.com/office/drawing/2014/main" id="{94685B0B-BE21-4ACC-B7E4-961923933F64}"/>
              </a:ext>
            </a:extLst>
          </p:cNvPr>
          <p:cNvSpPr txBox="1"/>
          <p:nvPr/>
        </p:nvSpPr>
        <p:spPr>
          <a:xfrm>
            <a:off x="4658852" y="5764981"/>
            <a:ext cx="57748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747474"/>
                </a:solidFill>
              </a:rPr>
              <a:t>Let's dive into it by some illustrations !</a:t>
            </a:r>
            <a:endParaRPr lang="en-US" sz="2400" b="1">
              <a:solidFill>
                <a:srgbClr val="747474"/>
              </a:solidFill>
              <a:cs typeface="Calibri"/>
            </a:endParaRPr>
          </a:p>
        </p:txBody>
      </p:sp>
      <p:pic>
        <p:nvPicPr>
          <p:cNvPr id="5" name="Picture 4">
            <a:extLst>
              <a:ext uri="{FF2B5EF4-FFF2-40B4-BE49-F238E27FC236}">
                <a16:creationId xmlns:a16="http://schemas.microsoft.com/office/drawing/2014/main" id="{D39E02C0-9155-FF4F-9555-129393F48938}"/>
              </a:ext>
            </a:extLst>
          </p:cNvPr>
          <p:cNvPicPr>
            <a:picLocks noChangeAspect="1"/>
          </p:cNvPicPr>
          <p:nvPr/>
        </p:nvPicPr>
        <p:blipFill rotWithShape="1">
          <a:blip r:embed="rId4"/>
          <a:srcRect r="4571" b="5462"/>
          <a:stretch/>
        </p:blipFill>
        <p:spPr>
          <a:xfrm>
            <a:off x="6524368" y="1255845"/>
            <a:ext cx="5215020" cy="3625074"/>
          </a:xfrm>
          <a:prstGeom prst="rect">
            <a:avLst/>
          </a:prstGeom>
        </p:spPr>
      </p:pic>
      <p:pic>
        <p:nvPicPr>
          <p:cNvPr id="6" name="Picture 5">
            <a:extLst>
              <a:ext uri="{FF2B5EF4-FFF2-40B4-BE49-F238E27FC236}">
                <a16:creationId xmlns:a16="http://schemas.microsoft.com/office/drawing/2014/main" id="{437FB46A-8983-9D49-9521-DCBC126BBF2E}"/>
              </a:ext>
            </a:extLst>
          </p:cNvPr>
          <p:cNvPicPr>
            <a:picLocks noChangeAspect="1"/>
          </p:cNvPicPr>
          <p:nvPr/>
        </p:nvPicPr>
        <p:blipFill>
          <a:blip r:embed="rId5"/>
          <a:stretch>
            <a:fillRect/>
          </a:stretch>
        </p:blipFill>
        <p:spPr>
          <a:xfrm>
            <a:off x="0" y="3843336"/>
            <a:ext cx="6680886" cy="2200607"/>
          </a:xfrm>
          <a:prstGeom prst="rect">
            <a:avLst/>
          </a:prstGeom>
        </p:spPr>
      </p:pic>
    </p:spTree>
    <p:extLst>
      <p:ext uri="{BB962C8B-B14F-4D97-AF65-F5344CB8AC3E}">
        <p14:creationId xmlns:p14="http://schemas.microsoft.com/office/powerpoint/2010/main" val="40708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9902" y="1836893"/>
            <a:ext cx="6279536" cy="4225672"/>
          </a:xfrm>
        </p:spPr>
        <p:txBody>
          <a:bodyPr vert="horz" lIns="91440" tIns="45720" rIns="91440" bIns="45720" rtlCol="0" anchor="t">
            <a:normAutofit/>
          </a:bodyPr>
          <a:lstStyle/>
          <a:p>
            <a:pPr marL="448945" indent="-448945"/>
            <a:r>
              <a:rPr lang="en-US" sz="1400" b="1" dirty="0">
                <a:solidFill>
                  <a:schemeClr val="tx2"/>
                </a:solidFill>
                <a:sym typeface="Wingdings" panose="05000000000000000000" pitchFamily="2" charset="2"/>
              </a:rPr>
              <a:t>K8s objects are entities provided by Kubernetes for:</a:t>
            </a:r>
            <a:endParaRPr lang="en-US" sz="1400" dirty="0">
              <a:solidFill>
                <a:schemeClr val="tx2"/>
              </a:solidFill>
              <a:cs typeface="Calibri"/>
            </a:endParaRPr>
          </a:p>
          <a:p>
            <a:pPr marL="1143000" lvl="2" indent="-228600"/>
            <a:r>
              <a:rPr lang="en-US" sz="1400" dirty="0">
                <a:ea typeface="+mn-lt"/>
                <a:cs typeface="+mn-lt"/>
              </a:rPr>
              <a:t>Deploying</a:t>
            </a:r>
            <a:endParaRPr lang="en-US" sz="1400" dirty="0">
              <a:cs typeface="Calibri"/>
            </a:endParaRPr>
          </a:p>
          <a:p>
            <a:pPr marL="1143000" lvl="2" indent="-228600"/>
            <a:r>
              <a:rPr lang="en-US" sz="1400" dirty="0">
                <a:ea typeface="+mn-lt"/>
                <a:cs typeface="+mn-lt"/>
              </a:rPr>
              <a:t>Maintaining</a:t>
            </a:r>
            <a:endParaRPr lang="en-US" sz="1400" dirty="0">
              <a:cs typeface="Calibri"/>
            </a:endParaRPr>
          </a:p>
          <a:p>
            <a:pPr marL="1143000" lvl="2" indent="-228600"/>
            <a:r>
              <a:rPr lang="en-US" sz="1400" dirty="0">
                <a:ea typeface="+mn-lt"/>
                <a:cs typeface="+mn-lt"/>
              </a:rPr>
              <a:t>And scaling</a:t>
            </a:r>
            <a:endParaRPr lang="en-US" sz="1400" b="1" dirty="0">
              <a:cs typeface="Calibri"/>
            </a:endParaRPr>
          </a:p>
          <a:p>
            <a:pPr marL="0" indent="0">
              <a:buNone/>
            </a:pPr>
            <a:r>
              <a:rPr lang="en-US" sz="1600" dirty="0">
                <a:cs typeface="Calibri"/>
              </a:rPr>
              <a:t>Like docker and its containers, there are two ways to create, modify, interact or delete k8s objects; either via a </a:t>
            </a:r>
            <a:r>
              <a:rPr lang="en-US" sz="1600" b="1" dirty="0" err="1">
                <a:cs typeface="Calibri"/>
              </a:rPr>
              <a:t>yaml</a:t>
            </a:r>
            <a:r>
              <a:rPr lang="en-US" sz="1600" b="1" dirty="0">
                <a:cs typeface="Calibri"/>
              </a:rPr>
              <a:t> file</a:t>
            </a:r>
            <a:r>
              <a:rPr lang="en-US" sz="1600" dirty="0">
                <a:cs typeface="Calibri"/>
              </a:rPr>
              <a:t> or via the </a:t>
            </a:r>
            <a:r>
              <a:rPr lang="en-US" sz="1600" b="1" dirty="0" err="1">
                <a:cs typeface="Calibri"/>
              </a:rPr>
              <a:t>kubernetes</a:t>
            </a:r>
            <a:r>
              <a:rPr lang="en-US" sz="1600" b="1" dirty="0">
                <a:cs typeface="Calibri"/>
              </a:rPr>
              <a:t> command line tool</a:t>
            </a:r>
            <a:r>
              <a:rPr lang="en-US" sz="1600" dirty="0">
                <a:cs typeface="Calibri"/>
              </a:rPr>
              <a:t> named </a:t>
            </a:r>
            <a:r>
              <a:rPr lang="en-US" sz="1600" dirty="0" err="1">
                <a:cs typeface="Calibri"/>
              </a:rPr>
              <a:t>kubectl</a:t>
            </a:r>
            <a:r>
              <a:rPr lang="en-US" sz="1600" dirty="0">
                <a:cs typeface="Calibri"/>
              </a:rPr>
              <a:t>.</a:t>
            </a:r>
          </a:p>
          <a:p>
            <a:pPr marL="0" indent="0">
              <a:buNone/>
            </a:pPr>
            <a:endParaRPr lang="en-US" dirty="0">
              <a:cs typeface="Calibri"/>
            </a:endParaRPr>
          </a:p>
        </p:txBody>
      </p:sp>
      <p:sp>
        <p:nvSpPr>
          <p:cNvPr id="2" name="Title 1"/>
          <p:cNvSpPr>
            <a:spLocks noGrp="1"/>
          </p:cNvSpPr>
          <p:nvPr>
            <p:ph type="title"/>
          </p:nvPr>
        </p:nvSpPr>
        <p:spPr/>
        <p:txBody>
          <a:bodyPr>
            <a:normAutofit/>
          </a:bodyPr>
          <a:lstStyle/>
          <a:p>
            <a:r>
              <a:rPr lang="en-US"/>
              <a:t>Objects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4" name="Picture 4" descr="Text&#10;&#10;Description automatically generated">
            <a:extLst>
              <a:ext uri="{FF2B5EF4-FFF2-40B4-BE49-F238E27FC236}">
                <a16:creationId xmlns:a16="http://schemas.microsoft.com/office/drawing/2014/main" id="{6D7DA14D-81BD-4112-A883-0B58A1F4E457}"/>
              </a:ext>
            </a:extLst>
          </p:cNvPr>
          <p:cNvPicPr>
            <a:picLocks noChangeAspect="1"/>
          </p:cNvPicPr>
          <p:nvPr/>
        </p:nvPicPr>
        <p:blipFill>
          <a:blip r:embed="rId4"/>
          <a:stretch>
            <a:fillRect/>
          </a:stretch>
        </p:blipFill>
        <p:spPr>
          <a:xfrm>
            <a:off x="7715046" y="1765332"/>
            <a:ext cx="3382296" cy="4146691"/>
          </a:xfrm>
          <a:prstGeom prst="rect">
            <a:avLst/>
          </a:prstGeom>
        </p:spPr>
      </p:pic>
    </p:spTree>
    <p:extLst>
      <p:ext uri="{BB962C8B-B14F-4D97-AF65-F5344CB8AC3E}">
        <p14:creationId xmlns:p14="http://schemas.microsoft.com/office/powerpoint/2010/main" val="1685566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644" y="1705796"/>
            <a:ext cx="6926826" cy="3873350"/>
          </a:xfrm>
        </p:spPr>
        <p:txBody>
          <a:bodyPr vert="horz" lIns="91440" tIns="45720" rIns="91440" bIns="45720" rtlCol="0" anchor="t">
            <a:noAutofit/>
          </a:bodyPr>
          <a:lstStyle/>
          <a:p>
            <a:pPr marL="448945" indent="-448945"/>
            <a:r>
              <a:rPr lang="en-US" sz="1100" b="1" dirty="0">
                <a:solidFill>
                  <a:schemeClr val="tx2"/>
                </a:solidFill>
                <a:sym typeface="Wingdings" panose="05000000000000000000" pitchFamily="2" charset="2"/>
              </a:rPr>
              <a:t>A Pod is the smallest and simplest Kubernetes object</a:t>
            </a:r>
            <a:endParaRPr lang="en-US" sz="1100" dirty="0">
              <a:solidFill>
                <a:schemeClr val="tx2"/>
              </a:solidFill>
              <a:cs typeface="Calibri"/>
            </a:endParaRPr>
          </a:p>
          <a:p>
            <a:pPr marL="448945" indent="-448945">
              <a:buNone/>
            </a:pPr>
            <a:r>
              <a:rPr lang="en-US" sz="1100" dirty="0">
                <a:ea typeface="+mn-lt"/>
                <a:cs typeface="+mn-lt"/>
              </a:rPr>
              <a:t>A Pod is the container </a:t>
            </a:r>
            <a:r>
              <a:rPr lang="en-US" sz="1100" dirty="0" err="1">
                <a:ea typeface="+mn-lt"/>
                <a:cs typeface="+mn-lt"/>
              </a:rPr>
              <a:t>encapsulator</a:t>
            </a:r>
            <a:r>
              <a:rPr lang="en-US" sz="1100" dirty="0">
                <a:ea typeface="+mn-lt"/>
                <a:cs typeface="+mn-lt"/>
              </a:rPr>
              <a:t> in Kubernetes, which represents a </a:t>
            </a:r>
            <a:r>
              <a:rPr lang="en-US" sz="1100" b="1" dirty="0">
                <a:ea typeface="+mn-lt"/>
                <a:cs typeface="+mn-lt"/>
              </a:rPr>
              <a:t>single instance of the application.</a:t>
            </a:r>
            <a:endParaRPr lang="en-US" sz="1100" b="1" dirty="0">
              <a:cs typeface="Calibri"/>
            </a:endParaRPr>
          </a:p>
          <a:p>
            <a:pPr marL="448945" indent="-448945">
              <a:buNone/>
            </a:pPr>
            <a:r>
              <a:rPr lang="en-US" sz="1100" dirty="0">
                <a:ea typeface="+mn-lt"/>
                <a:cs typeface="+mn-lt"/>
              </a:rPr>
              <a:t>A Pod is a</a:t>
            </a:r>
            <a:r>
              <a:rPr lang="en-US" sz="1100" b="1" dirty="0">
                <a:ea typeface="+mn-lt"/>
                <a:cs typeface="+mn-lt"/>
              </a:rPr>
              <a:t> logical collection </a:t>
            </a:r>
            <a:r>
              <a:rPr lang="en-US" sz="1100" dirty="0">
                <a:ea typeface="+mn-lt"/>
                <a:cs typeface="+mn-lt"/>
              </a:rPr>
              <a:t>of one or more </a:t>
            </a:r>
            <a:r>
              <a:rPr lang="en-US" sz="1100" b="1" dirty="0">
                <a:ea typeface="+mn-lt"/>
                <a:cs typeface="+mn-lt"/>
              </a:rPr>
              <a:t>containers </a:t>
            </a:r>
            <a:r>
              <a:rPr lang="en-US" sz="1100" dirty="0">
                <a:ea typeface="+mn-lt"/>
                <a:cs typeface="+mn-lt"/>
              </a:rPr>
              <a:t>that encapsulates</a:t>
            </a:r>
          </a:p>
          <a:p>
            <a:pPr marL="1143000" lvl="2" indent="-228600">
              <a:buFont typeface="Wingdings"/>
              <a:buChar char="§"/>
            </a:pPr>
            <a:r>
              <a:rPr lang="en-US" sz="1100" dirty="0">
                <a:ea typeface="+mn-lt"/>
                <a:cs typeface="+mn-lt"/>
              </a:rPr>
              <a:t>storage resources =&gt; Containers in a pod share the same storage</a:t>
            </a:r>
          </a:p>
          <a:p>
            <a:pPr marL="1143000" lvl="2" indent="-228600">
              <a:buFont typeface="Wingdings"/>
              <a:buChar char="§"/>
            </a:pPr>
            <a:r>
              <a:rPr lang="en-US" sz="1100" dirty="0">
                <a:ea typeface="+mn-lt"/>
                <a:cs typeface="+mn-lt"/>
              </a:rPr>
              <a:t>unique network identity =&gt; Containers in a pod share the same network - </a:t>
            </a:r>
            <a:r>
              <a:rPr lang="en-US" sz="1100" b="1" dirty="0">
                <a:ea typeface="+mn-lt"/>
                <a:cs typeface="+mn-lt"/>
              </a:rPr>
              <a:t>one IP address per Pod</a:t>
            </a:r>
          </a:p>
          <a:p>
            <a:pPr marL="1143000" lvl="2" indent="-228600">
              <a:buFont typeface="Wingdings"/>
              <a:buChar char="§"/>
            </a:pPr>
            <a:r>
              <a:rPr lang="en-US" sz="1100" dirty="0">
                <a:ea typeface="+mn-lt"/>
                <a:cs typeface="+mn-lt"/>
              </a:rPr>
              <a:t>options that govern how the container(s) should run .=&gt; Commands, Restart Policies,…</a:t>
            </a:r>
            <a:endParaRPr lang="en-US" sz="1100" dirty="0">
              <a:cs typeface="Calibri"/>
            </a:endParaRPr>
          </a:p>
          <a:p>
            <a:pPr marL="1143000" lvl="2" indent="-228600">
              <a:buFont typeface="Wingdings"/>
              <a:buChar char="§"/>
            </a:pPr>
            <a:endParaRPr lang="en-US" sz="1100" dirty="0">
              <a:ea typeface="+mn-lt"/>
              <a:cs typeface="+mn-lt"/>
            </a:endParaRPr>
          </a:p>
          <a:p>
            <a:pPr marL="448945" indent="-448945">
              <a:buNone/>
            </a:pPr>
            <a:r>
              <a:rPr lang="en-US" sz="1100" dirty="0">
                <a:ea typeface="+mn-lt"/>
                <a:cs typeface="+mn-lt"/>
              </a:rPr>
              <a:t>Pods are </a:t>
            </a:r>
            <a:r>
              <a:rPr lang="en-US" sz="1100" b="1" u="sng" dirty="0">
                <a:ea typeface="+mn-lt"/>
                <a:cs typeface="+mn-lt"/>
              </a:rPr>
              <a:t>transient </a:t>
            </a:r>
            <a:r>
              <a:rPr lang="en-US" sz="1100" dirty="0">
                <a:ea typeface="+mn-lt"/>
                <a:cs typeface="+mn-lt"/>
              </a:rPr>
              <a:t>=&gt; designed to be </a:t>
            </a:r>
            <a:r>
              <a:rPr lang="en-US" sz="1100" b="1" dirty="0">
                <a:ea typeface="+mn-lt"/>
                <a:cs typeface="+mn-lt"/>
              </a:rPr>
              <a:t>ephemeral </a:t>
            </a:r>
            <a:r>
              <a:rPr lang="en-US" sz="1100" dirty="0">
                <a:ea typeface="+mn-lt"/>
                <a:cs typeface="+mn-lt"/>
              </a:rPr>
              <a:t>in nature  (can be destroyed at any time)</a:t>
            </a:r>
            <a:endParaRPr lang="en-US" sz="1100" dirty="0">
              <a:cs typeface="Calibri"/>
            </a:endParaRPr>
          </a:p>
          <a:p>
            <a:pPr marL="448945" indent="-448945">
              <a:buNone/>
            </a:pPr>
            <a:r>
              <a:rPr lang="en-US" sz="1100" dirty="0">
                <a:ea typeface="+mn-lt"/>
                <a:cs typeface="+mn-lt"/>
              </a:rPr>
              <a:t>Containers in a pod share the </a:t>
            </a:r>
            <a:r>
              <a:rPr lang="en-US" sz="1100" b="1" dirty="0">
                <a:ea typeface="+mn-lt"/>
                <a:cs typeface="+mn-lt"/>
              </a:rPr>
              <a:t>same network, storage, same lifecycle</a:t>
            </a:r>
            <a:r>
              <a:rPr lang="en-US" sz="1100" dirty="0">
                <a:ea typeface="+mn-lt"/>
                <a:cs typeface="+mn-lt"/>
              </a:rPr>
              <a:t>, meaning that containers inside the same Pod</a:t>
            </a:r>
            <a:endParaRPr lang="en-US" sz="1100" dirty="0">
              <a:cs typeface="Calibri"/>
            </a:endParaRPr>
          </a:p>
          <a:p>
            <a:pPr marL="1143000" lvl="2" indent="-228600">
              <a:buFont typeface="Wingdings,Sans-Serif"/>
              <a:buChar char="§"/>
            </a:pPr>
            <a:r>
              <a:rPr lang="en-US" sz="1100" dirty="0">
                <a:ea typeface="+mn-lt"/>
                <a:cs typeface="+mn-lt"/>
              </a:rPr>
              <a:t>can communicate with each other directly</a:t>
            </a:r>
          </a:p>
          <a:p>
            <a:pPr marL="1143000" lvl="2" indent="-228600">
              <a:buFont typeface="Wingdings,Sans-Serif"/>
              <a:buChar char="§"/>
            </a:pPr>
            <a:r>
              <a:rPr lang="en-US" sz="1100" dirty="0">
                <a:ea typeface="+mn-lt"/>
                <a:cs typeface="+mn-lt"/>
              </a:rPr>
              <a:t>and will both be stopped and started at the same time.</a:t>
            </a:r>
          </a:p>
          <a:p>
            <a:pPr marL="1143000" lvl="2" indent="-228600">
              <a:buFont typeface="Wingdings,Sans-Serif"/>
              <a:buChar char="§"/>
            </a:pPr>
            <a:endParaRPr lang="en-US" sz="1100" dirty="0">
              <a:cs typeface="Calibri"/>
            </a:endParaRPr>
          </a:p>
          <a:p>
            <a:pPr marL="0" indent="0">
              <a:buNone/>
            </a:pPr>
            <a:endParaRPr lang="en-US" sz="1100" dirty="0">
              <a:cs typeface="Calibri"/>
            </a:endParaRPr>
          </a:p>
          <a:p>
            <a:pPr marL="0" indent="0">
              <a:buNone/>
            </a:pPr>
            <a:endParaRPr lang="en-US" sz="1100" dirty="0">
              <a:cs typeface="Calibri"/>
            </a:endParaRPr>
          </a:p>
        </p:txBody>
      </p:sp>
      <p:sp>
        <p:nvSpPr>
          <p:cNvPr id="2" name="Title 1"/>
          <p:cNvSpPr>
            <a:spLocks noGrp="1"/>
          </p:cNvSpPr>
          <p:nvPr>
            <p:ph type="title"/>
          </p:nvPr>
        </p:nvSpPr>
        <p:spPr/>
        <p:txBody>
          <a:bodyPr>
            <a:normAutofit/>
          </a:bodyPr>
          <a:lstStyle/>
          <a:p>
            <a:r>
              <a:rPr lang="en-US"/>
              <a:t>Pods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4" name="Picture 4" descr="A picture containing graphical user interface&#10;&#10;Description automatically generated">
            <a:extLst>
              <a:ext uri="{FF2B5EF4-FFF2-40B4-BE49-F238E27FC236}">
                <a16:creationId xmlns:a16="http://schemas.microsoft.com/office/drawing/2014/main" id="{BA7C7662-E160-4F2B-83F9-6A7211303D54}"/>
              </a:ext>
            </a:extLst>
          </p:cNvPr>
          <p:cNvPicPr>
            <a:picLocks noChangeAspect="1"/>
          </p:cNvPicPr>
          <p:nvPr/>
        </p:nvPicPr>
        <p:blipFill>
          <a:blip r:embed="rId4"/>
          <a:stretch>
            <a:fillRect/>
          </a:stretch>
        </p:blipFill>
        <p:spPr>
          <a:xfrm>
            <a:off x="7477433" y="2334530"/>
            <a:ext cx="4570360" cy="2639582"/>
          </a:xfrm>
          <a:prstGeom prst="rect">
            <a:avLst/>
          </a:prstGeom>
        </p:spPr>
      </p:pic>
      <p:sp>
        <p:nvSpPr>
          <p:cNvPr id="5" name="TextBox 4">
            <a:extLst>
              <a:ext uri="{FF2B5EF4-FFF2-40B4-BE49-F238E27FC236}">
                <a16:creationId xmlns:a16="http://schemas.microsoft.com/office/drawing/2014/main" id="{E83E40C6-56AB-4406-A76B-7487A8DB9EDD}"/>
              </a:ext>
            </a:extLst>
          </p:cNvPr>
          <p:cNvSpPr txBox="1"/>
          <p:nvPr/>
        </p:nvSpPr>
        <p:spPr>
          <a:xfrm>
            <a:off x="4658852" y="5764981"/>
            <a:ext cx="57748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747474"/>
                </a:solidFill>
              </a:rPr>
              <a:t>Let's dive into it by some illustrations !</a:t>
            </a:r>
            <a:endParaRPr lang="en-US" sz="2400" b="1">
              <a:solidFill>
                <a:srgbClr val="747474"/>
              </a:solidFill>
              <a:cs typeface="Calibri"/>
            </a:endParaRPr>
          </a:p>
        </p:txBody>
      </p:sp>
    </p:spTree>
    <p:extLst>
      <p:ext uri="{BB962C8B-B14F-4D97-AF65-F5344CB8AC3E}">
        <p14:creationId xmlns:p14="http://schemas.microsoft.com/office/powerpoint/2010/main" val="2666614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567" y="1290238"/>
            <a:ext cx="5906660" cy="5011708"/>
          </a:xfrm>
        </p:spPr>
        <p:txBody>
          <a:bodyPr vert="horz" lIns="91440" tIns="45720" rIns="91440" bIns="45720" rtlCol="0" anchor="t">
            <a:noAutofit/>
          </a:bodyPr>
          <a:lstStyle/>
          <a:p>
            <a:pPr marL="448945" indent="-448945" algn="just"/>
            <a:r>
              <a:rPr lang="en-US" sz="1400" b="1" dirty="0">
                <a:solidFill>
                  <a:schemeClr val="tx2"/>
                </a:solidFill>
                <a:sym typeface="Wingdings" panose="05000000000000000000" pitchFamily="2" charset="2"/>
              </a:rPr>
              <a:t>Managing set of Pods </a:t>
            </a:r>
          </a:p>
          <a:p>
            <a:pPr marL="16945" indent="0" algn="just">
              <a:spcAft>
                <a:spcPts val="600"/>
              </a:spcAft>
              <a:buNone/>
            </a:pPr>
            <a:r>
              <a:rPr lang="en-GB" sz="1400" b="1" i="1" dirty="0"/>
              <a:t>Workload resources</a:t>
            </a:r>
            <a:r>
              <a:rPr lang="en-GB" sz="1400" b="1" dirty="0"/>
              <a:t> </a:t>
            </a:r>
            <a:r>
              <a:rPr lang="en-GB" sz="1400" dirty="0"/>
              <a:t>are object that manage </a:t>
            </a:r>
            <a:r>
              <a:rPr lang="en-GB" sz="1400" b="1" dirty="0"/>
              <a:t>set of Pods </a:t>
            </a:r>
            <a:r>
              <a:rPr lang="en-GB" sz="1400" dirty="0"/>
              <a:t>on your behalf. These resources configure </a:t>
            </a:r>
            <a:r>
              <a:rPr lang="en-GB" sz="1400" dirty="0">
                <a:hlinkClick r:id="rId3"/>
              </a:rPr>
              <a:t>controllers</a:t>
            </a:r>
            <a:r>
              <a:rPr lang="en-GB" sz="1400" dirty="0"/>
              <a:t> that make sure the </a:t>
            </a:r>
            <a:r>
              <a:rPr lang="en-GB" sz="1400" b="1" dirty="0"/>
              <a:t>right number </a:t>
            </a:r>
            <a:r>
              <a:rPr lang="en-GB" sz="1400" dirty="0"/>
              <a:t>of the </a:t>
            </a:r>
            <a:r>
              <a:rPr lang="en-GB" sz="1400" b="1" dirty="0"/>
              <a:t>right kind of Pod are runni</a:t>
            </a:r>
            <a:r>
              <a:rPr lang="en-GB" sz="1400" dirty="0"/>
              <a:t>ng, to </a:t>
            </a:r>
            <a:r>
              <a:rPr lang="en-GB" sz="1400" b="1" dirty="0"/>
              <a:t>match</a:t>
            </a:r>
            <a:r>
              <a:rPr lang="en-GB" sz="1400" dirty="0"/>
              <a:t> the </a:t>
            </a:r>
            <a:r>
              <a:rPr lang="en-GB" sz="1400" b="1" dirty="0"/>
              <a:t>state</a:t>
            </a:r>
            <a:r>
              <a:rPr lang="en-GB" sz="1400" dirty="0"/>
              <a:t> you specified. </a:t>
            </a:r>
          </a:p>
          <a:p>
            <a:pPr marL="16945" indent="0" algn="just">
              <a:lnSpc>
                <a:spcPct val="100000"/>
              </a:lnSpc>
              <a:spcBef>
                <a:spcPts val="0"/>
              </a:spcBef>
              <a:buNone/>
            </a:pPr>
            <a:r>
              <a:rPr lang="en-GB" sz="1400" dirty="0"/>
              <a:t>Controllers 	</a:t>
            </a:r>
            <a:r>
              <a:rPr lang="en-GB" sz="1400" dirty="0">
                <a:sym typeface="Wingdings" pitchFamily="2" charset="2"/>
              </a:rPr>
              <a:t> </a:t>
            </a:r>
            <a:r>
              <a:rPr lang="en-GB" sz="1400" b="1" dirty="0">
                <a:sym typeface="Wingdings" pitchFamily="2" charset="2"/>
              </a:rPr>
              <a:t>control loop </a:t>
            </a:r>
            <a:r>
              <a:rPr lang="en-GB" sz="1400" b="1" dirty="0">
                <a:solidFill>
                  <a:srgbClr val="FF0000"/>
                </a:solidFill>
                <a:sym typeface="Wingdings" pitchFamily="2" charset="2"/>
              </a:rPr>
              <a:t>WATCH</a:t>
            </a:r>
            <a:r>
              <a:rPr lang="en-GB" sz="1400" dirty="0">
                <a:sym typeface="Wingdings" pitchFamily="2" charset="2"/>
              </a:rPr>
              <a:t> state of cluster</a:t>
            </a:r>
          </a:p>
          <a:p>
            <a:pPr marL="16945" indent="0" algn="just">
              <a:lnSpc>
                <a:spcPct val="100000"/>
              </a:lnSpc>
              <a:spcBef>
                <a:spcPts val="0"/>
              </a:spcBef>
              <a:buNone/>
            </a:pPr>
            <a:r>
              <a:rPr lang="en-GB" sz="1400" dirty="0">
                <a:sym typeface="Wingdings" pitchFamily="2" charset="2"/>
              </a:rPr>
              <a:t>	 current ≈ desired state</a:t>
            </a:r>
            <a:endParaRPr lang="en-US" sz="1400" b="1" dirty="0">
              <a:solidFill>
                <a:schemeClr val="tx2"/>
              </a:solidFill>
              <a:sym typeface="Wingdings" panose="05000000000000000000" pitchFamily="2" charset="2"/>
            </a:endParaRPr>
          </a:p>
          <a:p>
            <a:pPr marL="448945" indent="-448945" algn="just"/>
            <a:r>
              <a:rPr lang="en-US" sz="1400" b="1" dirty="0">
                <a:solidFill>
                  <a:schemeClr val="tx2"/>
                </a:solidFill>
                <a:cs typeface="Calibri"/>
              </a:rPr>
              <a:t>Controllers Vocation</a:t>
            </a:r>
          </a:p>
          <a:p>
            <a:pPr marL="52945" indent="0" algn="just">
              <a:buNone/>
            </a:pPr>
            <a:r>
              <a:rPr lang="en-GB" sz="1400" dirty="0">
                <a:cs typeface="Calibri"/>
              </a:rPr>
              <a:t>Pods ephemeral in nature </a:t>
            </a:r>
            <a:r>
              <a:rPr lang="en-GB" sz="1400" dirty="0">
                <a:cs typeface="Calibri"/>
                <a:sym typeface="Wingdings" pitchFamily="2" charset="2"/>
              </a:rPr>
              <a:t> cannot</a:t>
            </a:r>
            <a:r>
              <a:rPr lang="en-GB" sz="1400" dirty="0">
                <a:cs typeface="Calibri"/>
              </a:rPr>
              <a:t> self-heal by themselves. </a:t>
            </a:r>
            <a:br>
              <a:rPr lang="en-GB" sz="1400" dirty="0">
                <a:cs typeface="Calibri"/>
              </a:rPr>
            </a:br>
            <a:r>
              <a:rPr lang="en-GB" sz="1400" dirty="0">
                <a:cs typeface="Calibri"/>
              </a:rPr>
              <a:t>Workload resources controllers manage pods to deliver </a:t>
            </a:r>
          </a:p>
          <a:p>
            <a:pPr marL="360000" indent="-169200" algn="just" defTabSz="698411">
              <a:lnSpc>
                <a:spcPct val="100000"/>
              </a:lnSpc>
              <a:spcBef>
                <a:spcPts val="600"/>
              </a:spcBef>
              <a:buFont typeface="Arial" panose="020B0604020202020204" pitchFamily="34" charset="0"/>
              <a:buChar char="•"/>
            </a:pPr>
            <a:r>
              <a:rPr lang="en-GB" sz="1400" spc="10" dirty="0">
                <a:cs typeface="Calibri"/>
              </a:rPr>
              <a:t>Replication / Scalability</a:t>
            </a:r>
          </a:p>
          <a:p>
            <a:pPr marL="360000" indent="-169200" algn="just" defTabSz="698411">
              <a:lnSpc>
                <a:spcPct val="100000"/>
              </a:lnSpc>
              <a:spcBef>
                <a:spcPts val="600"/>
              </a:spcBef>
              <a:buFont typeface="Arial" panose="020B0604020202020204" pitchFamily="34" charset="0"/>
              <a:buChar char="•"/>
            </a:pPr>
            <a:r>
              <a:rPr lang="en-GB" sz="1400" spc="10" dirty="0">
                <a:cs typeface="Calibri"/>
              </a:rPr>
              <a:t>Fault tolerance</a:t>
            </a:r>
          </a:p>
          <a:p>
            <a:pPr marL="360000" indent="-169200" algn="just" defTabSz="698411">
              <a:lnSpc>
                <a:spcPct val="100000"/>
              </a:lnSpc>
              <a:spcBef>
                <a:spcPts val="600"/>
              </a:spcBef>
              <a:buFont typeface="Arial" panose="020B0604020202020204" pitchFamily="34" charset="0"/>
              <a:buChar char="•"/>
            </a:pPr>
            <a:r>
              <a:rPr lang="en-GB" sz="1400" spc="10" dirty="0">
                <a:cs typeface="Calibri"/>
              </a:rPr>
              <a:t>Self healing</a:t>
            </a:r>
          </a:p>
          <a:p>
            <a:pPr marL="360000" indent="-169200" algn="just" defTabSz="698411">
              <a:lnSpc>
                <a:spcPct val="100000"/>
              </a:lnSpc>
              <a:spcBef>
                <a:spcPts val="600"/>
              </a:spcBef>
              <a:buFont typeface="Arial" panose="020B0604020202020204" pitchFamily="34" charset="0"/>
              <a:buChar char="•"/>
            </a:pPr>
            <a:r>
              <a:rPr lang="en-GB" sz="1400" spc="10" dirty="0">
                <a:cs typeface="Calibri"/>
              </a:rPr>
              <a:t>Seamless </a:t>
            </a:r>
            <a:r>
              <a:rPr lang="en-GB" sz="1400" dirty="0">
                <a:cs typeface="Calibri"/>
              </a:rPr>
              <a:t>rollout/roll</a:t>
            </a:r>
          </a:p>
          <a:p>
            <a:pPr marL="0" indent="0" algn="just">
              <a:lnSpc>
                <a:spcPct val="100000"/>
              </a:lnSpc>
              <a:spcBef>
                <a:spcPts val="600"/>
              </a:spcBef>
              <a:buNone/>
            </a:pPr>
            <a:r>
              <a:rPr lang="en-GB" sz="1400" dirty="0">
                <a:cs typeface="Calibri"/>
              </a:rPr>
              <a:t>We find 9 workload resources controllers that have the ability to manager/create pods</a:t>
            </a:r>
          </a:p>
        </p:txBody>
      </p:sp>
      <p:sp>
        <p:nvSpPr>
          <p:cNvPr id="2" name="Title 1"/>
          <p:cNvSpPr>
            <a:spLocks noGrp="1"/>
          </p:cNvSpPr>
          <p:nvPr>
            <p:ph type="title"/>
          </p:nvPr>
        </p:nvSpPr>
        <p:spPr/>
        <p:txBody>
          <a:bodyPr>
            <a:normAutofit/>
          </a:bodyPr>
          <a:lstStyle/>
          <a:p>
            <a:r>
              <a:rPr lang="en-US" dirty="0"/>
              <a:t>Controllers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4"/>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4"/>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4"/>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1CDF9415-9FF4-FE4E-A138-9D6DA19DE041}"/>
              </a:ext>
            </a:extLst>
          </p:cNvPr>
          <p:cNvPicPr>
            <a:picLocks noChangeAspect="1"/>
          </p:cNvPicPr>
          <p:nvPr/>
        </p:nvPicPr>
        <p:blipFill rotWithShape="1">
          <a:blip r:embed="rId5"/>
          <a:srcRect l="707"/>
          <a:stretch/>
        </p:blipFill>
        <p:spPr>
          <a:xfrm>
            <a:off x="6731302" y="2165901"/>
            <a:ext cx="5326765" cy="2878855"/>
          </a:xfrm>
          <a:prstGeom prst="rect">
            <a:avLst/>
          </a:prstGeom>
        </p:spPr>
      </p:pic>
    </p:spTree>
    <p:extLst>
      <p:ext uri="{BB962C8B-B14F-4D97-AF65-F5344CB8AC3E}">
        <p14:creationId xmlns:p14="http://schemas.microsoft.com/office/powerpoint/2010/main" val="1302124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Controllers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sp>
        <p:nvSpPr>
          <p:cNvPr id="11" name="AutoShape 4">
            <a:extLst>
              <a:ext uri="{FF2B5EF4-FFF2-40B4-BE49-F238E27FC236}">
                <a16:creationId xmlns:a16="http://schemas.microsoft.com/office/drawing/2014/main" id="{408ACB44-E8DD-1241-8E4B-5AAE5592835C}"/>
              </a:ext>
            </a:extLst>
          </p:cNvPr>
          <p:cNvSpPr>
            <a:spLocks noChangeAspect="1" noChangeArrowheads="1"/>
          </p:cNvSpPr>
          <p:nvPr/>
        </p:nvSpPr>
        <p:spPr bwMode="auto">
          <a:xfrm>
            <a:off x="18362" y="16725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pic>
        <p:nvPicPr>
          <p:cNvPr id="18" name="Picture 17">
            <a:extLst>
              <a:ext uri="{FF2B5EF4-FFF2-40B4-BE49-F238E27FC236}">
                <a16:creationId xmlns:a16="http://schemas.microsoft.com/office/drawing/2014/main" id="{442850CF-8CE5-224D-AC35-3C4C1145BFBE}"/>
              </a:ext>
            </a:extLst>
          </p:cNvPr>
          <p:cNvPicPr>
            <a:picLocks noChangeAspect="1"/>
          </p:cNvPicPr>
          <p:nvPr/>
        </p:nvPicPr>
        <p:blipFill>
          <a:blip r:embed="rId4"/>
          <a:stretch>
            <a:fillRect/>
          </a:stretch>
        </p:blipFill>
        <p:spPr>
          <a:xfrm>
            <a:off x="846270" y="1264421"/>
            <a:ext cx="10338486" cy="4809479"/>
          </a:xfrm>
          <a:prstGeom prst="rect">
            <a:avLst/>
          </a:prstGeom>
        </p:spPr>
      </p:pic>
      <p:sp>
        <p:nvSpPr>
          <p:cNvPr id="19" name="TextBox 18">
            <a:extLst>
              <a:ext uri="{FF2B5EF4-FFF2-40B4-BE49-F238E27FC236}">
                <a16:creationId xmlns:a16="http://schemas.microsoft.com/office/drawing/2014/main" id="{CE1F8191-852C-8C40-9F23-3AA1D0AB262F}"/>
              </a:ext>
            </a:extLst>
          </p:cNvPr>
          <p:cNvSpPr txBox="1"/>
          <p:nvPr/>
        </p:nvSpPr>
        <p:spPr>
          <a:xfrm>
            <a:off x="7119721" y="4417790"/>
            <a:ext cx="4530811" cy="1631216"/>
          </a:xfrm>
          <a:prstGeom prst="rect">
            <a:avLst/>
          </a:prstGeom>
          <a:noFill/>
        </p:spPr>
        <p:txBody>
          <a:bodyPr wrap="square" rtlCol="0">
            <a:spAutoFit/>
          </a:bodyPr>
          <a:lstStyle/>
          <a:p>
            <a:r>
              <a:rPr lang="en-GB" sz="1600" i="1" dirty="0" err="1">
                <a:solidFill>
                  <a:srgbClr val="FF781F"/>
                </a:solidFill>
              </a:rPr>
              <a:t>PodTemplate</a:t>
            </a:r>
            <a:r>
              <a:rPr lang="en-GB" sz="1600" i="1" dirty="0">
                <a:solidFill>
                  <a:srgbClr val="FF781F"/>
                </a:solidFill>
              </a:rPr>
              <a:t> </a:t>
            </a:r>
            <a:r>
              <a:rPr lang="en-GB" sz="1600" dirty="0">
                <a:sym typeface="Wingdings" pitchFamily="2" charset="2"/>
              </a:rPr>
              <a:t></a:t>
            </a:r>
            <a:r>
              <a:rPr lang="en-GB" sz="1600" dirty="0"/>
              <a:t> </a:t>
            </a:r>
            <a:r>
              <a:rPr lang="en-GB" sz="1600" i="1" dirty="0"/>
              <a:t>metadata</a:t>
            </a:r>
            <a:r>
              <a:rPr lang="en-GB" sz="1600" dirty="0"/>
              <a:t> object containing the specs of a Pod (</a:t>
            </a:r>
            <a:r>
              <a:rPr lang="en-GB" sz="1600" i="1" u="sng" dirty="0">
                <a:solidFill>
                  <a:srgbClr val="2A6EFF"/>
                </a:solidFill>
              </a:rPr>
              <a:t>PodTemplateSpec</a:t>
            </a:r>
            <a:r>
              <a:rPr lang="en-GB" sz="1600" dirty="0"/>
              <a:t>). </a:t>
            </a:r>
          </a:p>
          <a:p>
            <a:r>
              <a:rPr lang="en-GB" sz="1600" dirty="0"/>
              <a:t>This specification is included in each workload resource. </a:t>
            </a:r>
          </a:p>
          <a:p>
            <a:r>
              <a:rPr lang="en-GB" sz="1600" dirty="0"/>
              <a:t>Controllers use </a:t>
            </a:r>
            <a:r>
              <a:rPr lang="en-GB" sz="1600" i="1" dirty="0" err="1">
                <a:solidFill>
                  <a:srgbClr val="FF781F"/>
                </a:solidFill>
              </a:rPr>
              <a:t>PodTemplate</a:t>
            </a:r>
            <a:r>
              <a:rPr lang="en-GB" sz="1600" dirty="0"/>
              <a:t> object to make the actual Pod.</a:t>
            </a:r>
            <a:endParaRPr lang="en-BE" sz="500" dirty="0"/>
          </a:p>
        </p:txBody>
      </p:sp>
      <p:pic>
        <p:nvPicPr>
          <p:cNvPr id="20" name="Picture 19">
            <a:extLst>
              <a:ext uri="{FF2B5EF4-FFF2-40B4-BE49-F238E27FC236}">
                <a16:creationId xmlns:a16="http://schemas.microsoft.com/office/drawing/2014/main" id="{08B13D56-42A8-FF4B-B228-6299BC15215E}"/>
              </a:ext>
            </a:extLst>
          </p:cNvPr>
          <p:cNvPicPr>
            <a:picLocks noChangeAspect="1"/>
          </p:cNvPicPr>
          <p:nvPr/>
        </p:nvPicPr>
        <p:blipFill rotWithShape="1">
          <a:blip r:embed="rId5"/>
          <a:srcRect l="1401" r="34299"/>
          <a:stretch/>
        </p:blipFill>
        <p:spPr>
          <a:xfrm>
            <a:off x="148454" y="4356190"/>
            <a:ext cx="4089914" cy="2020189"/>
          </a:xfrm>
          <a:prstGeom prst="rect">
            <a:avLst/>
          </a:prstGeom>
        </p:spPr>
      </p:pic>
    </p:spTree>
    <p:extLst>
      <p:ext uri="{BB962C8B-B14F-4D97-AF65-F5344CB8AC3E}">
        <p14:creationId xmlns:p14="http://schemas.microsoft.com/office/powerpoint/2010/main" val="2174689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ReplicaSets</a:t>
            </a:r>
            <a:endParaRPr lang="en-US" dirty="0"/>
          </a:p>
        </p:txBody>
      </p:sp>
      <p:sp>
        <p:nvSpPr>
          <p:cNvPr id="4" name="TextBox 3">
            <a:extLst>
              <a:ext uri="{FF2B5EF4-FFF2-40B4-BE49-F238E27FC236}">
                <a16:creationId xmlns:a16="http://schemas.microsoft.com/office/drawing/2014/main" id="{FA4BA1EB-6041-4E45-BB49-520DDD0DA8B6}"/>
              </a:ext>
            </a:extLst>
          </p:cNvPr>
          <p:cNvSpPr txBox="1"/>
          <p:nvPr/>
        </p:nvSpPr>
        <p:spPr>
          <a:xfrm>
            <a:off x="4658852" y="5764981"/>
            <a:ext cx="57748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747474"/>
                </a:solidFill>
              </a:rPr>
              <a:t>Let's dive into it by some illustrations !</a:t>
            </a:r>
            <a:endParaRPr lang="en-US" sz="2400" b="1">
              <a:solidFill>
                <a:srgbClr val="747474"/>
              </a:solidFill>
              <a:cs typeface="Calibri"/>
            </a:endParaRPr>
          </a:p>
        </p:txBody>
      </p:sp>
      <p:pic>
        <p:nvPicPr>
          <p:cNvPr id="5" name="Picture 5" descr="Text&#10;&#10;Description automatically generated">
            <a:extLst>
              <a:ext uri="{FF2B5EF4-FFF2-40B4-BE49-F238E27FC236}">
                <a16:creationId xmlns:a16="http://schemas.microsoft.com/office/drawing/2014/main" id="{7F79D6A0-8295-4170-AB45-93F04999BFFC}"/>
              </a:ext>
            </a:extLst>
          </p:cNvPr>
          <p:cNvPicPr>
            <a:picLocks noChangeAspect="1"/>
          </p:cNvPicPr>
          <p:nvPr/>
        </p:nvPicPr>
        <p:blipFill>
          <a:blip r:embed="rId3"/>
          <a:stretch>
            <a:fillRect/>
          </a:stretch>
        </p:blipFill>
        <p:spPr>
          <a:xfrm>
            <a:off x="1271229" y="1504183"/>
            <a:ext cx="2570316" cy="4431378"/>
          </a:xfrm>
          <a:prstGeom prst="rect">
            <a:avLst/>
          </a:prstGeom>
        </p:spPr>
      </p:pic>
      <p:cxnSp>
        <p:nvCxnSpPr>
          <p:cNvPr id="8" name="Straight Arrow Connector 7">
            <a:extLst>
              <a:ext uri="{FF2B5EF4-FFF2-40B4-BE49-F238E27FC236}">
                <a16:creationId xmlns:a16="http://schemas.microsoft.com/office/drawing/2014/main" id="{0BFEF341-8B6D-4E64-A2E0-E8C01DBEAA3B}"/>
              </a:ext>
            </a:extLst>
          </p:cNvPr>
          <p:cNvCxnSpPr/>
          <p:nvPr/>
        </p:nvCxnSpPr>
        <p:spPr>
          <a:xfrm flipH="1">
            <a:off x="2735006" y="1546123"/>
            <a:ext cx="1764891" cy="324463"/>
          </a:xfrm>
          <a:prstGeom prst="straightConnector1">
            <a:avLst/>
          </a:prstGeom>
          <a:ln>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AB19A31A-5D9D-48A8-BE96-8948601E4A17}"/>
              </a:ext>
            </a:extLst>
          </p:cNvPr>
          <p:cNvCxnSpPr>
            <a:cxnSpLocks/>
          </p:cNvCxnSpPr>
          <p:nvPr/>
        </p:nvCxnSpPr>
        <p:spPr>
          <a:xfrm flipH="1" flipV="1">
            <a:off x="2169652" y="2091812"/>
            <a:ext cx="2338438" cy="199923"/>
          </a:xfrm>
          <a:prstGeom prst="straightConnector1">
            <a:avLst/>
          </a:prstGeom>
          <a:ln>
            <a:solidFill>
              <a:schemeClr val="accent5">
                <a:lumMod val="60000"/>
                <a:lumOff val="4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a:extLst>
              <a:ext uri="{FF2B5EF4-FFF2-40B4-BE49-F238E27FC236}">
                <a16:creationId xmlns:a16="http://schemas.microsoft.com/office/drawing/2014/main" id="{DFF92D27-46AE-4B86-B9AD-1644BC1AC515}"/>
              </a:ext>
            </a:extLst>
          </p:cNvPr>
          <p:cNvCxnSpPr>
            <a:cxnSpLocks/>
          </p:cNvCxnSpPr>
          <p:nvPr/>
        </p:nvCxnSpPr>
        <p:spPr>
          <a:xfrm flipH="1" flipV="1">
            <a:off x="1858297" y="3181554"/>
            <a:ext cx="2649792" cy="109794"/>
          </a:xfrm>
          <a:prstGeom prst="straightConnector1">
            <a:avLst/>
          </a:prstGeom>
          <a:ln>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E1D9A7A9-0EDA-4AE4-B7D8-CD248FA0CE4E}"/>
              </a:ext>
            </a:extLst>
          </p:cNvPr>
          <p:cNvCxnSpPr>
            <a:cxnSpLocks/>
          </p:cNvCxnSpPr>
          <p:nvPr/>
        </p:nvCxnSpPr>
        <p:spPr>
          <a:xfrm flipH="1">
            <a:off x="2169651" y="4635089"/>
            <a:ext cx="2330244" cy="430980"/>
          </a:xfrm>
          <a:prstGeom prst="straightConnector1">
            <a:avLst/>
          </a:prstGeom>
          <a:ln>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9" name="TextBox 8">
            <a:extLst>
              <a:ext uri="{FF2B5EF4-FFF2-40B4-BE49-F238E27FC236}">
                <a16:creationId xmlns:a16="http://schemas.microsoft.com/office/drawing/2014/main" id="{0B219C55-C8F3-48B1-A07D-C5652E226F86}"/>
              </a:ext>
            </a:extLst>
          </p:cNvPr>
          <p:cNvSpPr txBox="1"/>
          <p:nvPr/>
        </p:nvSpPr>
        <p:spPr>
          <a:xfrm>
            <a:off x="4506759" y="1368629"/>
            <a:ext cx="45211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747474"/>
                </a:solidFill>
                <a:cs typeface="Calibri"/>
              </a:rPr>
              <a:t>What kind of k8s object we want, here a </a:t>
            </a:r>
            <a:r>
              <a:rPr lang="en-US" sz="1400" dirty="0" err="1">
                <a:solidFill>
                  <a:srgbClr val="747474"/>
                </a:solidFill>
                <a:cs typeface="Calibri"/>
              </a:rPr>
              <a:t>ReplicaSet</a:t>
            </a:r>
            <a:r>
              <a:rPr lang="en-US" sz="1400" dirty="0">
                <a:solidFill>
                  <a:srgbClr val="747474"/>
                </a:solidFill>
                <a:cs typeface="Calibri"/>
              </a:rPr>
              <a:t>.</a:t>
            </a:r>
          </a:p>
        </p:txBody>
      </p:sp>
      <p:sp>
        <p:nvSpPr>
          <p:cNvPr id="19" name="TextBox 18">
            <a:extLst>
              <a:ext uri="{FF2B5EF4-FFF2-40B4-BE49-F238E27FC236}">
                <a16:creationId xmlns:a16="http://schemas.microsoft.com/office/drawing/2014/main" id="{A4250851-F0E6-4A81-B8E7-FAF9E6866404}"/>
              </a:ext>
            </a:extLst>
          </p:cNvPr>
          <p:cNvSpPr txBox="1"/>
          <p:nvPr/>
        </p:nvSpPr>
        <p:spPr>
          <a:xfrm>
            <a:off x="4506759" y="2097854"/>
            <a:ext cx="72824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747474"/>
                </a:solidFill>
              </a:rPr>
              <a:t>Metadata information for our </a:t>
            </a:r>
            <a:r>
              <a:rPr lang="en-US" sz="1400" dirty="0" err="1">
                <a:solidFill>
                  <a:srgbClr val="747474"/>
                </a:solidFill>
              </a:rPr>
              <a:t>replicaSet</a:t>
            </a:r>
            <a:r>
              <a:rPr lang="en-US" sz="1400" dirty="0">
                <a:solidFill>
                  <a:srgbClr val="747474"/>
                </a:solidFill>
              </a:rPr>
              <a:t>. A name to refer it and some labels to identify it.</a:t>
            </a:r>
            <a:endParaRPr lang="en-US" sz="1400">
              <a:solidFill>
                <a:srgbClr val="747474"/>
              </a:solidFill>
              <a:cs typeface="Calibri"/>
            </a:endParaRPr>
          </a:p>
        </p:txBody>
      </p:sp>
      <p:sp>
        <p:nvSpPr>
          <p:cNvPr id="20" name="TextBox 19">
            <a:extLst>
              <a:ext uri="{FF2B5EF4-FFF2-40B4-BE49-F238E27FC236}">
                <a16:creationId xmlns:a16="http://schemas.microsoft.com/office/drawing/2014/main" id="{F3A402E1-BDA2-45C1-B58F-889B6BB58E52}"/>
              </a:ext>
            </a:extLst>
          </p:cNvPr>
          <p:cNvSpPr txBox="1"/>
          <p:nvPr/>
        </p:nvSpPr>
        <p:spPr>
          <a:xfrm>
            <a:off x="4539533" y="3056499"/>
            <a:ext cx="68153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747474"/>
                </a:solidFill>
              </a:rPr>
              <a:t>The first spec part contains the parameters for our </a:t>
            </a:r>
            <a:r>
              <a:rPr lang="en-US" sz="1400" dirty="0" err="1">
                <a:solidFill>
                  <a:srgbClr val="747474"/>
                </a:solidFill>
              </a:rPr>
              <a:t>ReplicaSet</a:t>
            </a:r>
            <a:r>
              <a:rPr lang="en-US" sz="1400" dirty="0">
                <a:solidFill>
                  <a:srgbClr val="747474"/>
                </a:solidFill>
              </a:rPr>
              <a:t>  (4 pods replicas here)</a:t>
            </a:r>
            <a:endParaRPr lang="en-US" sz="1400" dirty="0">
              <a:solidFill>
                <a:srgbClr val="747474"/>
              </a:solidFill>
              <a:cs typeface="Calibri"/>
            </a:endParaRPr>
          </a:p>
        </p:txBody>
      </p:sp>
      <p:sp>
        <p:nvSpPr>
          <p:cNvPr id="21" name="TextBox 20">
            <a:extLst>
              <a:ext uri="{FF2B5EF4-FFF2-40B4-BE49-F238E27FC236}">
                <a16:creationId xmlns:a16="http://schemas.microsoft.com/office/drawing/2014/main" id="{8DC728D7-263A-44EA-A25B-0BE4EFC4C3EB}"/>
              </a:ext>
            </a:extLst>
          </p:cNvPr>
          <p:cNvSpPr txBox="1"/>
          <p:nvPr/>
        </p:nvSpPr>
        <p:spPr>
          <a:xfrm>
            <a:off x="4539533" y="4433015"/>
            <a:ext cx="66597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747474"/>
                </a:solidFill>
                <a:cs typeface="Calibri"/>
              </a:rPr>
              <a:t>The second spec part is part of our pod template and define which container we want to deploy.</a:t>
            </a:r>
          </a:p>
        </p:txBody>
      </p:sp>
      <p:sp>
        <p:nvSpPr>
          <p:cNvPr id="3" name="Left Brace 2">
            <a:extLst>
              <a:ext uri="{FF2B5EF4-FFF2-40B4-BE49-F238E27FC236}">
                <a16:creationId xmlns:a16="http://schemas.microsoft.com/office/drawing/2014/main" id="{FF0CB9CE-6E38-FC43-9097-8A99CCE495FC}"/>
              </a:ext>
            </a:extLst>
          </p:cNvPr>
          <p:cNvSpPr/>
          <p:nvPr/>
        </p:nvSpPr>
        <p:spPr>
          <a:xfrm>
            <a:off x="838202" y="4102443"/>
            <a:ext cx="323333" cy="1833118"/>
          </a:xfrm>
          <a:prstGeom prst="lef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dirty="0">
              <a:solidFill>
                <a:schemeClr val="accent2">
                  <a:lumMod val="75000"/>
                </a:schemeClr>
              </a:solidFill>
            </a:endParaRPr>
          </a:p>
        </p:txBody>
      </p:sp>
      <p:sp>
        <p:nvSpPr>
          <p:cNvPr id="6" name="TextBox 5">
            <a:extLst>
              <a:ext uri="{FF2B5EF4-FFF2-40B4-BE49-F238E27FC236}">
                <a16:creationId xmlns:a16="http://schemas.microsoft.com/office/drawing/2014/main" id="{3EC0C3C8-8833-9B43-A484-402A89580CE1}"/>
              </a:ext>
            </a:extLst>
          </p:cNvPr>
          <p:cNvSpPr txBox="1"/>
          <p:nvPr/>
        </p:nvSpPr>
        <p:spPr>
          <a:xfrm>
            <a:off x="20895" y="4806778"/>
            <a:ext cx="957626" cy="584775"/>
          </a:xfrm>
          <a:prstGeom prst="rect">
            <a:avLst/>
          </a:prstGeom>
          <a:noFill/>
        </p:spPr>
        <p:txBody>
          <a:bodyPr wrap="square" rtlCol="0">
            <a:spAutoFit/>
          </a:bodyPr>
          <a:lstStyle/>
          <a:p>
            <a:r>
              <a:rPr lang="en-BE" sz="1600" dirty="0">
                <a:solidFill>
                  <a:schemeClr val="accent2">
                    <a:lumMod val="75000"/>
                  </a:schemeClr>
                </a:solidFill>
              </a:rPr>
              <a:t>Pod</a:t>
            </a:r>
          </a:p>
          <a:p>
            <a:r>
              <a:rPr lang="en-BE" sz="1600" dirty="0">
                <a:solidFill>
                  <a:schemeClr val="accent2">
                    <a:lumMod val="75000"/>
                  </a:schemeClr>
                </a:solidFill>
              </a:rPr>
              <a:t>Template</a:t>
            </a:r>
          </a:p>
        </p:txBody>
      </p:sp>
      <p:sp>
        <p:nvSpPr>
          <p:cNvPr id="18" name="Left Brace 17">
            <a:extLst>
              <a:ext uri="{FF2B5EF4-FFF2-40B4-BE49-F238E27FC236}">
                <a16:creationId xmlns:a16="http://schemas.microsoft.com/office/drawing/2014/main" id="{45416254-8C43-7B4E-AF99-46FDBD3B8E65}"/>
              </a:ext>
            </a:extLst>
          </p:cNvPr>
          <p:cNvSpPr/>
          <p:nvPr/>
        </p:nvSpPr>
        <p:spPr>
          <a:xfrm>
            <a:off x="838202" y="1539945"/>
            <a:ext cx="323333" cy="2426037"/>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dirty="0"/>
          </a:p>
        </p:txBody>
      </p:sp>
      <p:sp>
        <p:nvSpPr>
          <p:cNvPr id="22" name="TextBox 21">
            <a:extLst>
              <a:ext uri="{FF2B5EF4-FFF2-40B4-BE49-F238E27FC236}">
                <a16:creationId xmlns:a16="http://schemas.microsoft.com/office/drawing/2014/main" id="{81CE80D6-C453-9743-BFE4-869CC01B6C65}"/>
              </a:ext>
            </a:extLst>
          </p:cNvPr>
          <p:cNvSpPr txBox="1"/>
          <p:nvPr/>
        </p:nvSpPr>
        <p:spPr>
          <a:xfrm>
            <a:off x="-35391" y="2471724"/>
            <a:ext cx="957626" cy="584775"/>
          </a:xfrm>
          <a:prstGeom prst="rect">
            <a:avLst/>
          </a:prstGeom>
          <a:noFill/>
        </p:spPr>
        <p:txBody>
          <a:bodyPr wrap="square" rtlCol="0">
            <a:spAutoFit/>
          </a:bodyPr>
          <a:lstStyle/>
          <a:p>
            <a:r>
              <a:rPr lang="en-BE" sz="1600" dirty="0">
                <a:solidFill>
                  <a:srgbClr val="00B050"/>
                </a:solidFill>
              </a:rPr>
              <a:t>Replica Set</a:t>
            </a:r>
          </a:p>
        </p:txBody>
      </p:sp>
      <p:sp>
        <p:nvSpPr>
          <p:cNvPr id="7" name="Left Bracket 6">
            <a:extLst>
              <a:ext uri="{FF2B5EF4-FFF2-40B4-BE49-F238E27FC236}">
                <a16:creationId xmlns:a16="http://schemas.microsoft.com/office/drawing/2014/main" id="{03B8D028-9E4B-AF43-A2B0-44629E4ABD70}"/>
              </a:ext>
            </a:extLst>
          </p:cNvPr>
          <p:cNvSpPr/>
          <p:nvPr/>
        </p:nvSpPr>
        <p:spPr>
          <a:xfrm>
            <a:off x="1396314" y="3429000"/>
            <a:ext cx="247136" cy="673443"/>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sp>
        <p:nvSpPr>
          <p:cNvPr id="23" name="Left Bracket 22">
            <a:extLst>
              <a:ext uri="{FF2B5EF4-FFF2-40B4-BE49-F238E27FC236}">
                <a16:creationId xmlns:a16="http://schemas.microsoft.com/office/drawing/2014/main" id="{EB3D6A96-FDCA-684F-8C12-5E376DA9D5C4}"/>
              </a:ext>
            </a:extLst>
          </p:cNvPr>
          <p:cNvSpPr/>
          <p:nvPr/>
        </p:nvSpPr>
        <p:spPr>
          <a:xfrm rot="10800000">
            <a:off x="2735006" y="3470117"/>
            <a:ext cx="247136" cy="673443"/>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11" name="Straight Arrow Connector 10">
            <a:extLst>
              <a:ext uri="{FF2B5EF4-FFF2-40B4-BE49-F238E27FC236}">
                <a16:creationId xmlns:a16="http://schemas.microsoft.com/office/drawing/2014/main" id="{E3A296EB-0381-F54C-885C-A643CF41C408}"/>
              </a:ext>
            </a:extLst>
          </p:cNvPr>
          <p:cNvCxnSpPr/>
          <p:nvPr/>
        </p:nvCxnSpPr>
        <p:spPr>
          <a:xfrm>
            <a:off x="2982142" y="3765721"/>
            <a:ext cx="1557391" cy="41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669FF75-FD76-C047-88DD-D7B93000BF8C}"/>
              </a:ext>
            </a:extLst>
          </p:cNvPr>
          <p:cNvSpPr txBox="1"/>
          <p:nvPr/>
        </p:nvSpPr>
        <p:spPr>
          <a:xfrm>
            <a:off x="4539533" y="3628806"/>
            <a:ext cx="6814266" cy="523220"/>
          </a:xfrm>
          <a:prstGeom prst="rect">
            <a:avLst/>
          </a:prstGeom>
          <a:noFill/>
        </p:spPr>
        <p:txBody>
          <a:bodyPr wrap="square" rtlCol="0">
            <a:spAutoFit/>
          </a:bodyPr>
          <a:lstStyle/>
          <a:p>
            <a:r>
              <a:rPr lang="en-BE" sz="1400" dirty="0">
                <a:solidFill>
                  <a:srgbClr val="FF0000"/>
                </a:solidFill>
              </a:rPr>
              <a:t>Label selector – filter criteria (set-based type) that defines the logical set of Pods managed by the controller</a:t>
            </a:r>
          </a:p>
        </p:txBody>
      </p:sp>
    </p:spTree>
    <p:extLst>
      <p:ext uri="{BB962C8B-B14F-4D97-AF65-F5344CB8AC3E}">
        <p14:creationId xmlns:p14="http://schemas.microsoft.com/office/powerpoint/2010/main" val="3597514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ReplicaSets</a:t>
            </a:r>
            <a:endParaRPr lang="en-US" dirty="0"/>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50647AE9-A74A-864F-A91E-7D1C7380A6D3}"/>
              </a:ext>
            </a:extLst>
          </p:cNvPr>
          <p:cNvPicPr>
            <a:picLocks noChangeAspect="1"/>
          </p:cNvPicPr>
          <p:nvPr/>
        </p:nvPicPr>
        <p:blipFill>
          <a:blip r:embed="rId4"/>
          <a:stretch>
            <a:fillRect/>
          </a:stretch>
        </p:blipFill>
        <p:spPr>
          <a:xfrm>
            <a:off x="589143" y="1297458"/>
            <a:ext cx="6082441" cy="5151377"/>
          </a:xfrm>
          <a:prstGeom prst="rect">
            <a:avLst/>
          </a:prstGeom>
        </p:spPr>
      </p:pic>
      <p:pic>
        <p:nvPicPr>
          <p:cNvPr id="10" name="Picture 9">
            <a:extLst>
              <a:ext uri="{FF2B5EF4-FFF2-40B4-BE49-F238E27FC236}">
                <a16:creationId xmlns:a16="http://schemas.microsoft.com/office/drawing/2014/main" id="{16CE09B7-989F-B74A-ABE5-5C3FDE3D2659}"/>
              </a:ext>
            </a:extLst>
          </p:cNvPr>
          <p:cNvPicPr>
            <a:picLocks noChangeAspect="1"/>
          </p:cNvPicPr>
          <p:nvPr/>
        </p:nvPicPr>
        <p:blipFill>
          <a:blip r:embed="rId5"/>
          <a:stretch>
            <a:fillRect/>
          </a:stretch>
        </p:blipFill>
        <p:spPr>
          <a:xfrm>
            <a:off x="6773768" y="1297458"/>
            <a:ext cx="4773609" cy="5151377"/>
          </a:xfrm>
          <a:prstGeom prst="rect">
            <a:avLst/>
          </a:prstGeom>
        </p:spPr>
      </p:pic>
    </p:spTree>
    <p:extLst>
      <p:ext uri="{BB962C8B-B14F-4D97-AF65-F5344CB8AC3E}">
        <p14:creationId xmlns:p14="http://schemas.microsoft.com/office/powerpoint/2010/main" val="3886851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566" y="1290238"/>
            <a:ext cx="10550907" cy="5011708"/>
          </a:xfrm>
        </p:spPr>
        <p:txBody>
          <a:bodyPr vert="horz" lIns="91440" tIns="45720" rIns="91440" bIns="45720" rtlCol="0" anchor="t">
            <a:noAutofit/>
          </a:bodyPr>
          <a:lstStyle/>
          <a:p>
            <a:pPr marL="448945" indent="-448945" algn="just"/>
            <a:r>
              <a:rPr lang="en-US" sz="1400" b="1" dirty="0">
                <a:solidFill>
                  <a:schemeClr val="tx2"/>
                </a:solidFill>
                <a:sym typeface="Wingdings" panose="05000000000000000000" pitchFamily="2" charset="2"/>
              </a:rPr>
              <a:t>Replication-Scalability?</a:t>
            </a:r>
          </a:p>
          <a:p>
            <a:pPr marL="448945" indent="-448945" algn="just"/>
            <a:r>
              <a:rPr lang="en-US" sz="1400" b="1" dirty="0">
                <a:solidFill>
                  <a:schemeClr val="tx2"/>
                </a:solidFill>
                <a:sym typeface="Wingdings" panose="05000000000000000000" pitchFamily="2" charset="2"/>
              </a:rPr>
              <a:t>Self-healing?</a:t>
            </a:r>
          </a:p>
          <a:p>
            <a:pPr marL="448945" indent="-448945" algn="just"/>
            <a:r>
              <a:rPr lang="en-US" sz="1400" b="1" dirty="0">
                <a:solidFill>
                  <a:schemeClr val="tx2"/>
                </a:solidFill>
                <a:sym typeface="Wingdings" panose="05000000000000000000" pitchFamily="2" charset="2"/>
              </a:rPr>
              <a:t>Replication </a:t>
            </a:r>
          </a:p>
          <a:p>
            <a:pPr marL="448945" indent="-448945" algn="just"/>
            <a:r>
              <a:rPr lang="en-US" sz="1400" b="1" dirty="0">
                <a:solidFill>
                  <a:schemeClr val="tx2"/>
                </a:solidFill>
                <a:sym typeface="Wingdings" panose="05000000000000000000" pitchFamily="2" charset="2"/>
              </a:rPr>
              <a:t>Ownership</a:t>
            </a:r>
            <a:endParaRPr lang="en-GB" sz="1400" dirty="0">
              <a:cs typeface="Calibri"/>
            </a:endParaRPr>
          </a:p>
        </p:txBody>
      </p:sp>
      <p:sp>
        <p:nvSpPr>
          <p:cNvPr id="2" name="Title 1"/>
          <p:cNvSpPr>
            <a:spLocks noGrp="1"/>
          </p:cNvSpPr>
          <p:nvPr>
            <p:ph type="title"/>
          </p:nvPr>
        </p:nvSpPr>
        <p:spPr/>
        <p:txBody>
          <a:bodyPr>
            <a:normAutofit/>
          </a:bodyPr>
          <a:lstStyle/>
          <a:p>
            <a:r>
              <a:rPr lang="en-US" dirty="0" err="1"/>
              <a:t>ReplicaSets</a:t>
            </a:r>
            <a:endParaRPr lang="en-US" dirty="0"/>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Now</a:t>
            </a:r>
            <a:endParaRPr kumimoji="0" lang="en-US" sz="2400" b="1"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00195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51" y="1419023"/>
            <a:ext cx="6525342" cy="4643542"/>
          </a:xfrm>
        </p:spPr>
        <p:txBody>
          <a:bodyPr vert="horz" lIns="91440" tIns="45720" rIns="91440" bIns="45720" rtlCol="0" anchor="t">
            <a:normAutofit fontScale="77500" lnSpcReduction="20000"/>
          </a:bodyPr>
          <a:lstStyle/>
          <a:p>
            <a:pPr marL="448945" indent="-448945"/>
            <a:r>
              <a:rPr lang="en-US" sz="2400" b="1" dirty="0">
                <a:solidFill>
                  <a:schemeClr val="tx2"/>
                </a:solidFill>
                <a:sym typeface="Wingdings" panose="05000000000000000000" pitchFamily="2" charset="2"/>
              </a:rPr>
              <a:t>Not possible to modify a pod template in a </a:t>
            </a:r>
            <a:r>
              <a:rPr lang="en-US" sz="2400" b="1" dirty="0" err="1">
                <a:solidFill>
                  <a:schemeClr val="tx2"/>
                </a:solidFill>
                <a:sym typeface="Wingdings" panose="05000000000000000000" pitchFamily="2" charset="2"/>
              </a:rPr>
              <a:t>ReplicaSet</a:t>
            </a:r>
            <a:r>
              <a:rPr lang="en-US" sz="2400" b="1" dirty="0">
                <a:solidFill>
                  <a:schemeClr val="tx2"/>
                </a:solidFill>
                <a:sym typeface="Wingdings" panose="05000000000000000000" pitchFamily="2" charset="2"/>
              </a:rPr>
              <a:t>, only option: Deleting it ! </a:t>
            </a:r>
            <a:endParaRPr lang="en-US" dirty="0">
              <a:solidFill>
                <a:schemeClr val="tx2"/>
              </a:solidFill>
              <a:sym typeface="Wingdings" panose="05000000000000000000" pitchFamily="2" charset="2"/>
            </a:endParaRPr>
          </a:p>
          <a:p>
            <a:pPr marL="0" indent="0">
              <a:buNone/>
            </a:pPr>
            <a:r>
              <a:rPr lang="en-US" sz="2500" dirty="0">
                <a:solidFill>
                  <a:srgbClr val="747474"/>
                </a:solidFill>
                <a:sym typeface="Wingdings" panose="05000000000000000000" pitchFamily="2" charset="2"/>
              </a:rPr>
              <a:t>That's why a new controller has been built on top of a </a:t>
            </a:r>
            <a:r>
              <a:rPr lang="en-US" sz="2500" dirty="0" err="1">
                <a:solidFill>
                  <a:srgbClr val="747474"/>
                </a:solidFill>
                <a:sym typeface="Wingdings" panose="05000000000000000000" pitchFamily="2" charset="2"/>
              </a:rPr>
              <a:t>replicaSet</a:t>
            </a:r>
            <a:r>
              <a:rPr lang="en-US" sz="2500" dirty="0">
                <a:solidFill>
                  <a:srgbClr val="747474"/>
                </a:solidFill>
                <a:sym typeface="Wingdings" panose="05000000000000000000" pitchFamily="2" charset="2"/>
              </a:rPr>
              <a:t>: </a:t>
            </a:r>
            <a:r>
              <a:rPr lang="en-US" sz="2500" b="1" dirty="0">
                <a:solidFill>
                  <a:srgbClr val="747474"/>
                </a:solidFill>
                <a:sym typeface="Wingdings" panose="05000000000000000000" pitchFamily="2" charset="2"/>
              </a:rPr>
              <a:t>a deployment controller.</a:t>
            </a:r>
            <a:endParaRPr lang="en-US" b="1" dirty="0"/>
          </a:p>
          <a:p>
            <a:pPr marL="0" indent="0">
              <a:buNone/>
            </a:pPr>
            <a:r>
              <a:rPr lang="en-US" sz="2000" dirty="0">
                <a:ea typeface="+mn-lt"/>
                <a:cs typeface="+mn-lt"/>
              </a:rPr>
              <a:t>The key advantages of using a deployment :</a:t>
            </a:r>
            <a:r>
              <a:rPr lang="en-US" sz="2900" dirty="0">
                <a:ea typeface="+mn-lt"/>
                <a:cs typeface="+mn-lt"/>
              </a:rPr>
              <a:t> </a:t>
            </a:r>
          </a:p>
          <a:p>
            <a:pPr marL="1143000" lvl="2" indent="-228600"/>
            <a:r>
              <a:rPr lang="en-US" sz="2200" dirty="0">
                <a:ea typeface="+mn-lt"/>
                <a:cs typeface="+mn-lt"/>
              </a:rPr>
              <a:t>Self-healing</a:t>
            </a:r>
            <a:endParaRPr lang="en-US" sz="2200" dirty="0">
              <a:cs typeface="Calibri"/>
            </a:endParaRPr>
          </a:p>
          <a:p>
            <a:pPr marL="1143000" lvl="2" indent="-228600"/>
            <a:r>
              <a:rPr lang="en-US" sz="2200" dirty="0">
                <a:cs typeface="Calibri"/>
              </a:rPr>
              <a:t>scalability</a:t>
            </a:r>
          </a:p>
          <a:p>
            <a:pPr marL="1143000" lvl="2" indent="-228600"/>
            <a:r>
              <a:rPr lang="en-US" sz="2200" dirty="0">
                <a:ea typeface="+mn-lt"/>
                <a:cs typeface="+mn-lt"/>
              </a:rPr>
              <a:t>replications</a:t>
            </a:r>
            <a:endParaRPr lang="en-US" sz="2200" dirty="0">
              <a:cs typeface="Calibri"/>
            </a:endParaRPr>
          </a:p>
          <a:p>
            <a:pPr marL="1143000" lvl="2" indent="-228600"/>
            <a:r>
              <a:rPr lang="en-US" sz="2200" dirty="0">
                <a:cs typeface="Calibri"/>
              </a:rPr>
              <a:t>Rolling updates without downtime</a:t>
            </a:r>
          </a:p>
          <a:p>
            <a:pPr marL="1143000" lvl="2" indent="-228600"/>
            <a:r>
              <a:rPr lang="en-US" sz="2200" dirty="0">
                <a:cs typeface="Calibri"/>
              </a:rPr>
              <a:t>Powerful rollout features that make rollbacks easy</a:t>
            </a:r>
          </a:p>
          <a:p>
            <a:pPr marL="0" indent="0">
              <a:buNone/>
            </a:pPr>
            <a:endParaRPr lang="en-US" sz="1600">
              <a:cs typeface="Calibri"/>
            </a:endParaRPr>
          </a:p>
          <a:p>
            <a:pPr marL="0" indent="0">
              <a:buNone/>
            </a:pPr>
            <a:endParaRPr lang="en-US">
              <a:cs typeface="Calibri"/>
            </a:endParaRPr>
          </a:p>
        </p:txBody>
      </p:sp>
      <p:sp>
        <p:nvSpPr>
          <p:cNvPr id="2" name="Title 1"/>
          <p:cNvSpPr>
            <a:spLocks noGrp="1"/>
          </p:cNvSpPr>
          <p:nvPr>
            <p:ph type="title"/>
          </p:nvPr>
        </p:nvSpPr>
        <p:spPr/>
        <p:txBody>
          <a:bodyPr>
            <a:normAutofit/>
          </a:bodyPr>
          <a:lstStyle/>
          <a:p>
            <a:r>
              <a:rPr lang="en-US"/>
              <a:t>Deployments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5" name="Picture 6" descr="Diagram&#10;&#10;Description automatically generated">
            <a:extLst>
              <a:ext uri="{FF2B5EF4-FFF2-40B4-BE49-F238E27FC236}">
                <a16:creationId xmlns:a16="http://schemas.microsoft.com/office/drawing/2014/main" id="{412A0D10-1B97-44C7-BD25-41CD099C27F9}"/>
              </a:ext>
            </a:extLst>
          </p:cNvPr>
          <p:cNvPicPr>
            <a:picLocks noChangeAspect="1"/>
          </p:cNvPicPr>
          <p:nvPr/>
        </p:nvPicPr>
        <p:blipFill>
          <a:blip r:embed="rId4"/>
          <a:stretch>
            <a:fillRect/>
          </a:stretch>
        </p:blipFill>
        <p:spPr>
          <a:xfrm>
            <a:off x="6379497" y="2012978"/>
            <a:ext cx="5635521" cy="3561269"/>
          </a:xfrm>
          <a:prstGeom prst="rect">
            <a:avLst/>
          </a:prstGeom>
        </p:spPr>
      </p:pic>
      <p:sp>
        <p:nvSpPr>
          <p:cNvPr id="7" name="Right Brace 6">
            <a:extLst>
              <a:ext uri="{FF2B5EF4-FFF2-40B4-BE49-F238E27FC236}">
                <a16:creationId xmlns:a16="http://schemas.microsoft.com/office/drawing/2014/main" id="{B10E2F35-82B4-462D-A8AA-602851D4BA5E}"/>
              </a:ext>
            </a:extLst>
          </p:cNvPr>
          <p:cNvSpPr/>
          <p:nvPr/>
        </p:nvSpPr>
        <p:spPr>
          <a:xfrm>
            <a:off x="2716275" y="3791154"/>
            <a:ext cx="286773" cy="106516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4F8751F-4D11-4010-8B70-DB6D73D7DFB4}"/>
              </a:ext>
            </a:extLst>
          </p:cNvPr>
          <p:cNvSpPr txBox="1"/>
          <p:nvPr/>
        </p:nvSpPr>
        <p:spPr>
          <a:xfrm>
            <a:off x="2999146" y="4154435"/>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solidFill>
                  <a:schemeClr val="bg2"/>
                </a:solidFill>
                <a:cs typeface="Calibri"/>
              </a:rPr>
              <a:t>ReplicaSet</a:t>
            </a:r>
            <a:r>
              <a:rPr lang="en-US" sz="1600" dirty="0">
                <a:solidFill>
                  <a:schemeClr val="bg2"/>
                </a:solidFill>
                <a:cs typeface="Calibri"/>
              </a:rPr>
              <a:t> encapsulation</a:t>
            </a:r>
          </a:p>
        </p:txBody>
      </p:sp>
    </p:spTree>
    <p:extLst>
      <p:ext uri="{BB962C8B-B14F-4D97-AF65-F5344CB8AC3E}">
        <p14:creationId xmlns:p14="http://schemas.microsoft.com/office/powerpoint/2010/main" val="2013022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Deployments</a:t>
            </a:r>
          </a:p>
        </p:txBody>
      </p:sp>
      <p:sp>
        <p:nvSpPr>
          <p:cNvPr id="4" name="TextBox 3">
            <a:extLst>
              <a:ext uri="{FF2B5EF4-FFF2-40B4-BE49-F238E27FC236}">
                <a16:creationId xmlns:a16="http://schemas.microsoft.com/office/drawing/2014/main" id="{FA4BA1EB-6041-4E45-BB49-520DDD0DA8B6}"/>
              </a:ext>
            </a:extLst>
          </p:cNvPr>
          <p:cNvSpPr txBox="1"/>
          <p:nvPr/>
        </p:nvSpPr>
        <p:spPr>
          <a:xfrm>
            <a:off x="4658852" y="5764981"/>
            <a:ext cx="57748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747474"/>
                </a:solidFill>
              </a:rPr>
              <a:t>Let's dive into it by some illustrations !</a:t>
            </a:r>
            <a:endParaRPr lang="en-US" sz="2400" b="1">
              <a:solidFill>
                <a:srgbClr val="747474"/>
              </a:solidFill>
              <a:cs typeface="Calibri"/>
            </a:endParaRPr>
          </a:p>
        </p:txBody>
      </p:sp>
      <p:pic>
        <p:nvPicPr>
          <p:cNvPr id="3" name="Picture 2">
            <a:extLst>
              <a:ext uri="{FF2B5EF4-FFF2-40B4-BE49-F238E27FC236}">
                <a16:creationId xmlns:a16="http://schemas.microsoft.com/office/drawing/2014/main" id="{FDA78C15-343F-B74C-9BE2-4072CAA4DCBC}"/>
              </a:ext>
            </a:extLst>
          </p:cNvPr>
          <p:cNvPicPr>
            <a:picLocks noChangeAspect="1"/>
          </p:cNvPicPr>
          <p:nvPr/>
        </p:nvPicPr>
        <p:blipFill>
          <a:blip r:embed="rId3"/>
          <a:stretch>
            <a:fillRect/>
          </a:stretch>
        </p:blipFill>
        <p:spPr>
          <a:xfrm>
            <a:off x="387612" y="1468907"/>
            <a:ext cx="6758567" cy="4415845"/>
          </a:xfrm>
          <a:prstGeom prst="rect">
            <a:avLst/>
          </a:prstGeom>
        </p:spPr>
      </p:pic>
      <p:sp>
        <p:nvSpPr>
          <p:cNvPr id="6" name="TextBox 5">
            <a:extLst>
              <a:ext uri="{FF2B5EF4-FFF2-40B4-BE49-F238E27FC236}">
                <a16:creationId xmlns:a16="http://schemas.microsoft.com/office/drawing/2014/main" id="{F5E72BF3-7EAD-C24E-8FD0-904C0C1B4C25}"/>
              </a:ext>
            </a:extLst>
          </p:cNvPr>
          <p:cNvSpPr txBox="1"/>
          <p:nvPr/>
        </p:nvSpPr>
        <p:spPr>
          <a:xfrm>
            <a:off x="8958649" y="2570205"/>
            <a:ext cx="184731" cy="369332"/>
          </a:xfrm>
          <a:prstGeom prst="rect">
            <a:avLst/>
          </a:prstGeom>
          <a:noFill/>
        </p:spPr>
        <p:txBody>
          <a:bodyPr wrap="none" rtlCol="0">
            <a:spAutoFit/>
          </a:bodyPr>
          <a:lstStyle/>
          <a:p>
            <a:endParaRPr lang="en-BE" dirty="0"/>
          </a:p>
        </p:txBody>
      </p:sp>
      <p:sp>
        <p:nvSpPr>
          <p:cNvPr id="10" name="TextBox 9">
            <a:extLst>
              <a:ext uri="{FF2B5EF4-FFF2-40B4-BE49-F238E27FC236}">
                <a16:creationId xmlns:a16="http://schemas.microsoft.com/office/drawing/2014/main" id="{1407C80C-705E-E14C-8C1E-E4A4073BB1A2}"/>
              </a:ext>
            </a:extLst>
          </p:cNvPr>
          <p:cNvSpPr txBox="1"/>
          <p:nvPr/>
        </p:nvSpPr>
        <p:spPr>
          <a:xfrm>
            <a:off x="7501459" y="1734234"/>
            <a:ext cx="2508333" cy="369332"/>
          </a:xfrm>
          <a:prstGeom prst="rect">
            <a:avLst/>
          </a:prstGeom>
          <a:solidFill>
            <a:srgbClr val="963FDB"/>
          </a:solidFill>
        </p:spPr>
        <p:txBody>
          <a:bodyPr wrap="square" rtlCol="0">
            <a:spAutoFit/>
          </a:bodyPr>
          <a:lstStyle/>
          <a:p>
            <a:r>
              <a:rPr lang="en-BE" dirty="0">
                <a:solidFill>
                  <a:schemeClr val="bg1"/>
                </a:solidFill>
              </a:rPr>
              <a:t>Deployment Labels</a:t>
            </a:r>
          </a:p>
        </p:txBody>
      </p:sp>
      <p:sp>
        <p:nvSpPr>
          <p:cNvPr id="18" name="TextBox 17">
            <a:extLst>
              <a:ext uri="{FF2B5EF4-FFF2-40B4-BE49-F238E27FC236}">
                <a16:creationId xmlns:a16="http://schemas.microsoft.com/office/drawing/2014/main" id="{D874E698-01F8-7F40-8989-A0CCBCFEA04D}"/>
              </a:ext>
            </a:extLst>
          </p:cNvPr>
          <p:cNvSpPr txBox="1"/>
          <p:nvPr/>
        </p:nvSpPr>
        <p:spPr>
          <a:xfrm>
            <a:off x="7501458" y="2753500"/>
            <a:ext cx="4534023" cy="923330"/>
          </a:xfrm>
          <a:prstGeom prst="rect">
            <a:avLst/>
          </a:prstGeom>
          <a:solidFill>
            <a:schemeClr val="accent5">
              <a:lumMod val="40000"/>
              <a:lumOff val="60000"/>
            </a:schemeClr>
          </a:solidFill>
        </p:spPr>
        <p:txBody>
          <a:bodyPr wrap="square" rtlCol="0">
            <a:spAutoFit/>
          </a:bodyPr>
          <a:lstStyle/>
          <a:p>
            <a:r>
              <a:rPr lang="en-BE" dirty="0">
                <a:solidFill>
                  <a:schemeClr val="bg1"/>
                </a:solidFill>
              </a:rPr>
              <a:t>ReplicaSet section </a:t>
            </a:r>
          </a:p>
          <a:p>
            <a:pPr marL="285750" indent="-285750">
              <a:buFontTx/>
              <a:buChar char="-"/>
            </a:pPr>
            <a:r>
              <a:rPr lang="en-GB" dirty="0">
                <a:solidFill>
                  <a:schemeClr val="bg1"/>
                </a:solidFill>
              </a:rPr>
              <a:t>S</a:t>
            </a:r>
            <a:r>
              <a:rPr lang="en-BE" dirty="0">
                <a:solidFill>
                  <a:schemeClr val="bg1"/>
                </a:solidFill>
              </a:rPr>
              <a:t>elector to track pods managed by the RS</a:t>
            </a:r>
          </a:p>
          <a:p>
            <a:pPr marL="285750" indent="-285750">
              <a:buFontTx/>
              <a:buChar char="-"/>
            </a:pPr>
            <a:r>
              <a:rPr lang="en-BE" dirty="0">
                <a:solidFill>
                  <a:schemeClr val="bg1"/>
                </a:solidFill>
              </a:rPr>
              <a:t>Nb of Replicas</a:t>
            </a:r>
          </a:p>
        </p:txBody>
      </p:sp>
      <p:sp>
        <p:nvSpPr>
          <p:cNvPr id="22" name="TextBox 21">
            <a:extLst>
              <a:ext uri="{FF2B5EF4-FFF2-40B4-BE49-F238E27FC236}">
                <a16:creationId xmlns:a16="http://schemas.microsoft.com/office/drawing/2014/main" id="{8FB38165-DDC0-9F4F-8EAA-78D8985E5320}"/>
              </a:ext>
            </a:extLst>
          </p:cNvPr>
          <p:cNvSpPr txBox="1"/>
          <p:nvPr/>
        </p:nvSpPr>
        <p:spPr>
          <a:xfrm>
            <a:off x="7459072" y="4259240"/>
            <a:ext cx="4534023" cy="923330"/>
          </a:xfrm>
          <a:prstGeom prst="rect">
            <a:avLst/>
          </a:prstGeom>
          <a:solidFill>
            <a:schemeClr val="accent3">
              <a:lumMod val="75000"/>
            </a:schemeClr>
          </a:solidFill>
        </p:spPr>
        <p:txBody>
          <a:bodyPr wrap="square" rtlCol="0">
            <a:spAutoFit/>
          </a:bodyPr>
          <a:lstStyle/>
          <a:p>
            <a:r>
              <a:rPr lang="en-BE" dirty="0">
                <a:solidFill>
                  <a:schemeClr val="bg1"/>
                </a:solidFill>
              </a:rPr>
              <a:t>PodTemplate section</a:t>
            </a:r>
          </a:p>
          <a:p>
            <a:pPr marL="285750" indent="-285750">
              <a:buFontTx/>
              <a:buChar char="-"/>
            </a:pPr>
            <a:r>
              <a:rPr lang="fr-FR" dirty="0" err="1">
                <a:solidFill>
                  <a:schemeClr val="bg1"/>
                </a:solidFill>
              </a:rPr>
              <a:t>Same</a:t>
            </a:r>
            <a:r>
              <a:rPr lang="fr-FR" dirty="0">
                <a:solidFill>
                  <a:schemeClr val="bg1"/>
                </a:solidFill>
              </a:rPr>
              <a:t> Labels AS the RS </a:t>
            </a:r>
            <a:r>
              <a:rPr lang="fr-FR" dirty="0" err="1">
                <a:solidFill>
                  <a:schemeClr val="bg1"/>
                </a:solidFill>
              </a:rPr>
              <a:t>selector</a:t>
            </a:r>
            <a:endParaRPr lang="en-BE" dirty="0">
              <a:solidFill>
                <a:schemeClr val="bg1"/>
              </a:solidFill>
            </a:endParaRPr>
          </a:p>
          <a:p>
            <a:pPr marL="285750" indent="-285750">
              <a:buFontTx/>
              <a:buChar char="-"/>
            </a:pPr>
            <a:r>
              <a:rPr lang="en-BE" dirty="0">
                <a:solidFill>
                  <a:schemeClr val="bg1"/>
                </a:solidFill>
              </a:rPr>
              <a:t>Spec section for the containers</a:t>
            </a:r>
          </a:p>
        </p:txBody>
      </p:sp>
      <p:sp>
        <p:nvSpPr>
          <p:cNvPr id="11" name="Right Arrow 10">
            <a:extLst>
              <a:ext uri="{FF2B5EF4-FFF2-40B4-BE49-F238E27FC236}">
                <a16:creationId xmlns:a16="http://schemas.microsoft.com/office/drawing/2014/main" id="{11ADB54B-DF53-DE46-9938-A5887FC69303}"/>
              </a:ext>
            </a:extLst>
          </p:cNvPr>
          <p:cNvSpPr/>
          <p:nvPr/>
        </p:nvSpPr>
        <p:spPr>
          <a:xfrm>
            <a:off x="4769707" y="4338238"/>
            <a:ext cx="2376471" cy="38266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Right Arrow 22">
            <a:extLst>
              <a:ext uri="{FF2B5EF4-FFF2-40B4-BE49-F238E27FC236}">
                <a16:creationId xmlns:a16="http://schemas.microsoft.com/office/drawing/2014/main" id="{EF8E6128-9133-994D-9A10-BD663CEDE96A}"/>
              </a:ext>
            </a:extLst>
          </p:cNvPr>
          <p:cNvSpPr/>
          <p:nvPr/>
        </p:nvSpPr>
        <p:spPr>
          <a:xfrm>
            <a:off x="4769707" y="3102828"/>
            <a:ext cx="2376471" cy="38266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4" name="Right Arrow 23">
            <a:extLst>
              <a:ext uri="{FF2B5EF4-FFF2-40B4-BE49-F238E27FC236}">
                <a16:creationId xmlns:a16="http://schemas.microsoft.com/office/drawing/2014/main" id="{9731CEBC-8FDD-B441-9B8B-4DD2A46C471E}"/>
              </a:ext>
            </a:extLst>
          </p:cNvPr>
          <p:cNvSpPr/>
          <p:nvPr/>
        </p:nvSpPr>
        <p:spPr>
          <a:xfrm>
            <a:off x="4769706" y="1692716"/>
            <a:ext cx="2376471" cy="382667"/>
          </a:xfrm>
          <a:prstGeom prst="rightArrow">
            <a:avLst/>
          </a:prstGeom>
          <a:solidFill>
            <a:srgbClr val="963F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Tree>
    <p:extLst>
      <p:ext uri="{BB962C8B-B14F-4D97-AF65-F5344CB8AC3E}">
        <p14:creationId xmlns:p14="http://schemas.microsoft.com/office/powerpoint/2010/main" val="146007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l="43122"/>
          <a:stretch/>
        </p:blipFill>
        <p:spPr>
          <a:xfrm>
            <a:off x="-1" y="1295400"/>
            <a:ext cx="2139629" cy="4649787"/>
          </a:xfrm>
          <a:prstGeom prst="rect">
            <a:avLst/>
          </a:prstGeom>
        </p:spPr>
      </p:pic>
      <p:sp>
        <p:nvSpPr>
          <p:cNvPr id="3" name="Title 10"/>
          <p:cNvSpPr txBox="1">
            <a:spLocks/>
          </p:cNvSpPr>
          <p:nvPr/>
        </p:nvSpPr>
        <p:spPr>
          <a:xfrm>
            <a:off x="2479432" y="2833525"/>
            <a:ext cx="8671398" cy="1346465"/>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r>
              <a:rPr lang="en-US" b="1">
                <a:ea typeface="+mj-lt"/>
                <a:cs typeface="+mj-lt"/>
              </a:rPr>
              <a:t>From monolith to microservices</a:t>
            </a:r>
            <a:endParaRPr lang="en-US" b="1">
              <a:cs typeface="Calibri Light"/>
            </a:endParaRPr>
          </a:p>
        </p:txBody>
      </p:sp>
      <p:sp>
        <p:nvSpPr>
          <p:cNvPr id="4" name="Text Placeholder 14"/>
          <p:cNvSpPr txBox="1">
            <a:spLocks/>
          </p:cNvSpPr>
          <p:nvPr/>
        </p:nvSpPr>
        <p:spPr>
          <a:xfrm>
            <a:off x="2602523" y="3595790"/>
            <a:ext cx="8671397" cy="584200"/>
          </a:xfrm>
          <a:prstGeom prst="rect">
            <a:avLst/>
          </a:prstGeom>
        </p:spPr>
        <p:txBody>
          <a:bodyPr anchor="t"/>
          <a:lstStyle>
            <a:lvl1pPr marL="0" indent="0" algn="l" defTabSz="914400" rtl="0" eaLnBrk="1" latinLnBrk="0" hangingPunct="1">
              <a:lnSpc>
                <a:spcPct val="90000"/>
              </a:lnSpc>
              <a:spcBef>
                <a:spcPts val="1000"/>
              </a:spcBef>
              <a:buClr>
                <a:schemeClr val="tx2"/>
              </a:buClr>
              <a:buFontTx/>
              <a:buNone/>
              <a:defRPr sz="2800" kern="1200">
                <a:solidFill>
                  <a:schemeClr val="bg2"/>
                </a:solidFill>
                <a:latin typeface="+mn-lt"/>
                <a:ea typeface="+mn-ea"/>
                <a:cs typeface="+mn-cs"/>
              </a:defRPr>
            </a:lvl1pPr>
            <a:lvl2pPr marL="457200" indent="0" algn="l" defTabSz="914400" rtl="0" eaLnBrk="1" latinLnBrk="0" hangingPunct="1">
              <a:lnSpc>
                <a:spcPct val="90000"/>
              </a:lnSpc>
              <a:spcBef>
                <a:spcPts val="500"/>
              </a:spcBef>
              <a:buClr>
                <a:schemeClr val="tx2"/>
              </a:buClr>
              <a:buFontTx/>
              <a:buNone/>
              <a:defRPr sz="2400" kern="1200">
                <a:solidFill>
                  <a:schemeClr val="bg2"/>
                </a:solidFill>
                <a:latin typeface="+mn-lt"/>
                <a:ea typeface="+mn-ea"/>
                <a:cs typeface="+mn-cs"/>
              </a:defRPr>
            </a:lvl2pPr>
            <a:lvl3pPr marL="914400" indent="0" algn="l" defTabSz="914400" rtl="0" eaLnBrk="1" latinLnBrk="0" hangingPunct="1">
              <a:lnSpc>
                <a:spcPct val="90000"/>
              </a:lnSpc>
              <a:spcBef>
                <a:spcPts val="500"/>
              </a:spcBef>
              <a:buClr>
                <a:schemeClr val="tx2"/>
              </a:buClr>
              <a:buFontTx/>
              <a:buNone/>
              <a:defRPr sz="2000" kern="1200">
                <a:solidFill>
                  <a:schemeClr val="bg2"/>
                </a:solidFill>
                <a:latin typeface="+mn-lt"/>
                <a:ea typeface="+mn-ea"/>
                <a:cs typeface="+mn-cs"/>
              </a:defRPr>
            </a:lvl3pPr>
            <a:lvl4pPr marL="13716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4pPr>
            <a:lvl5pPr marL="18288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chemeClr val="tx1"/>
              </a:solidFill>
              <a:latin typeface="Montserrat" panose="02000505000000020004"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5975" y="4939773"/>
            <a:ext cx="1111615" cy="396000"/>
          </a:xfrm>
          <a:prstGeom prst="rect">
            <a:avLst/>
          </a:prstGeom>
        </p:spPr>
      </p:pic>
      <p:cxnSp>
        <p:nvCxnSpPr>
          <p:cNvPr id="6" name="Straight Connector 5"/>
          <p:cNvCxnSpPr/>
          <p:nvPr/>
        </p:nvCxnSpPr>
        <p:spPr>
          <a:xfrm flipV="1">
            <a:off x="2602523" y="3536522"/>
            <a:ext cx="8671397" cy="59268"/>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544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778" y="4158706"/>
            <a:ext cx="11355860" cy="2334170"/>
          </a:xfrm>
        </p:spPr>
        <p:txBody>
          <a:bodyPr vert="horz" lIns="91440" tIns="45720" rIns="91440" bIns="45720" rtlCol="0" anchor="t">
            <a:normAutofit/>
          </a:bodyPr>
          <a:lstStyle/>
          <a:p>
            <a:r>
              <a:rPr lang="en-GB" sz="1050" dirty="0"/>
              <a:t>At the </a:t>
            </a:r>
            <a:r>
              <a:rPr lang="en-GB" sz="1050" b="1" i="1" dirty="0"/>
              <a:t>replica set</a:t>
            </a:r>
            <a:r>
              <a:rPr lang="en-GB" sz="1050" dirty="0"/>
              <a:t> level, we see that another label has been generated, even though it was not mentioned in our </a:t>
            </a:r>
            <a:r>
              <a:rPr lang="en-GB" sz="1050" dirty="0" err="1"/>
              <a:t>yaml</a:t>
            </a:r>
            <a:r>
              <a:rPr lang="en-GB" sz="1050" dirty="0"/>
              <a:t> files: the </a:t>
            </a:r>
            <a:r>
              <a:rPr lang="en-GB" sz="1050" i="1" u="sng" dirty="0"/>
              <a:t>pod-template-hash</a:t>
            </a:r>
            <a:r>
              <a:rPr lang="en-GB" sz="1050" dirty="0"/>
              <a:t>, as the "key". We can even see the "value" of this pod-template-hash</a:t>
            </a:r>
          </a:p>
          <a:p>
            <a:pPr lvl="1"/>
            <a:r>
              <a:rPr lang="en-GB" sz="1050" dirty="0"/>
              <a:t>is the suffix of the RS name</a:t>
            </a:r>
          </a:p>
          <a:p>
            <a:pPr lvl="1"/>
            <a:r>
              <a:rPr lang="en-GB" sz="1050" dirty="0"/>
              <a:t>the "key"-"value" pair of the </a:t>
            </a:r>
            <a:r>
              <a:rPr lang="en-GB" sz="1050" i="1" u="sng" dirty="0"/>
              <a:t>pod-template-hash</a:t>
            </a:r>
            <a:r>
              <a:rPr lang="en-GB" sz="1050" dirty="0"/>
              <a:t>, in addition to the label specified in our </a:t>
            </a:r>
            <a:r>
              <a:rPr lang="en-GB" sz="1050" dirty="0" err="1"/>
              <a:t>yaml</a:t>
            </a:r>
            <a:r>
              <a:rPr lang="en-GB" sz="1050" dirty="0"/>
              <a:t> definition (app=</a:t>
            </a:r>
            <a:r>
              <a:rPr lang="en-GB" sz="1050" dirty="0" err="1"/>
              <a:t>ms</a:t>
            </a:r>
            <a:r>
              <a:rPr lang="en-GB" sz="1050" dirty="0"/>
              <a:t>-bye-pods or app=</a:t>
            </a:r>
            <a:r>
              <a:rPr lang="en-GB" sz="1050" dirty="0" err="1"/>
              <a:t>ms</a:t>
            </a:r>
            <a:r>
              <a:rPr lang="en-GB" sz="1050" dirty="0"/>
              <a:t>-hello-pods), constitute the SELECTOR section of the </a:t>
            </a:r>
            <a:r>
              <a:rPr lang="en-GB" sz="1050" dirty="0" err="1"/>
              <a:t>replicasets</a:t>
            </a:r>
            <a:r>
              <a:rPr lang="en-GB" sz="1050" dirty="0"/>
              <a:t>.</a:t>
            </a:r>
          </a:p>
          <a:p>
            <a:r>
              <a:rPr lang="en-GB" sz="1050" dirty="0"/>
              <a:t>At the </a:t>
            </a:r>
            <a:r>
              <a:rPr lang="en-GB" sz="1050" b="1" i="1" dirty="0"/>
              <a:t>pod</a:t>
            </a:r>
            <a:r>
              <a:rPr lang="en-GB" sz="1050" dirty="0"/>
              <a:t> level, we also see that the </a:t>
            </a:r>
            <a:r>
              <a:rPr lang="en-GB" sz="1050" i="1" u="sng" dirty="0"/>
              <a:t>pod-template-hash</a:t>
            </a:r>
            <a:r>
              <a:rPr lang="en-GB" sz="1050" dirty="0"/>
              <a:t> "key"-"value" pair has been added to LABELS section.</a:t>
            </a:r>
          </a:p>
          <a:p>
            <a:r>
              <a:rPr lang="en-GB" sz="1050" dirty="0"/>
              <a:t>This </a:t>
            </a:r>
            <a:r>
              <a:rPr lang="en-GB" sz="1050" i="1" u="sng" dirty="0"/>
              <a:t>pod-template-hash</a:t>
            </a:r>
            <a:r>
              <a:rPr lang="en-GB" sz="1050" dirty="0"/>
              <a:t> is interesting: it highlights the </a:t>
            </a:r>
            <a:r>
              <a:rPr lang="en-GB" sz="1200" dirty="0"/>
              <a:t>relationship</a:t>
            </a:r>
            <a:r>
              <a:rPr lang="en-GB" sz="1050" dirty="0"/>
              <a:t> between </a:t>
            </a:r>
            <a:r>
              <a:rPr lang="en-GB" sz="1050" b="1" i="1" dirty="0" err="1"/>
              <a:t>ReplicaSet</a:t>
            </a:r>
            <a:r>
              <a:rPr lang="en-GB" sz="1050" b="1" i="1" dirty="0"/>
              <a:t> Lifecycle</a:t>
            </a:r>
            <a:r>
              <a:rPr lang="en-GB" sz="1050" dirty="0"/>
              <a:t> and </a:t>
            </a:r>
            <a:r>
              <a:rPr lang="en-GB" sz="1050" b="1" i="1" dirty="0"/>
              <a:t>pod template modifications</a:t>
            </a:r>
            <a:r>
              <a:rPr lang="en-GB" sz="1050" dirty="0"/>
              <a:t> within our deployments (detailed in deployment section). </a:t>
            </a:r>
          </a:p>
        </p:txBody>
      </p:sp>
      <p:sp>
        <p:nvSpPr>
          <p:cNvPr id="2" name="Title 1"/>
          <p:cNvSpPr>
            <a:spLocks noGrp="1"/>
          </p:cNvSpPr>
          <p:nvPr>
            <p:ph type="title"/>
          </p:nvPr>
        </p:nvSpPr>
        <p:spPr/>
        <p:txBody>
          <a:bodyPr>
            <a:normAutofit/>
          </a:bodyPr>
          <a:lstStyle/>
          <a:p>
            <a:r>
              <a:rPr lang="en-US"/>
              <a:t>Deployments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85E02FD0-C9BD-BB48-9CB6-9AE9C9BE7736}"/>
              </a:ext>
            </a:extLst>
          </p:cNvPr>
          <p:cNvPicPr>
            <a:picLocks noChangeAspect="1"/>
          </p:cNvPicPr>
          <p:nvPr/>
        </p:nvPicPr>
        <p:blipFill>
          <a:blip r:embed="rId4"/>
          <a:stretch>
            <a:fillRect/>
          </a:stretch>
        </p:blipFill>
        <p:spPr>
          <a:xfrm>
            <a:off x="76783" y="1442897"/>
            <a:ext cx="12038434" cy="2560648"/>
          </a:xfrm>
          <a:prstGeom prst="rect">
            <a:avLst/>
          </a:prstGeom>
        </p:spPr>
      </p:pic>
    </p:spTree>
    <p:extLst>
      <p:ext uri="{BB962C8B-B14F-4D97-AF65-F5344CB8AC3E}">
        <p14:creationId xmlns:p14="http://schemas.microsoft.com/office/powerpoint/2010/main" val="500122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924" y="4009282"/>
            <a:ext cx="11355860" cy="2334170"/>
          </a:xfrm>
        </p:spPr>
        <p:txBody>
          <a:bodyPr vert="horz" lIns="91440" tIns="45720" rIns="91440" bIns="45720" rtlCol="0" anchor="t">
            <a:normAutofit/>
          </a:bodyPr>
          <a:lstStyle/>
          <a:p>
            <a:r>
              <a:rPr lang="en-GB" sz="1400" dirty="0"/>
              <a:t>If you scale the RS or the deployment</a:t>
            </a:r>
          </a:p>
          <a:p>
            <a:pPr lvl="1"/>
            <a:r>
              <a:rPr lang="en-GB" sz="1200" dirty="0"/>
              <a:t>You do not modify the </a:t>
            </a:r>
            <a:r>
              <a:rPr lang="en-GB" sz="1200" dirty="0" err="1"/>
              <a:t>PodTemplate</a:t>
            </a:r>
            <a:r>
              <a:rPr lang="en-GB" sz="1200" dirty="0"/>
              <a:t> Section</a:t>
            </a:r>
          </a:p>
          <a:p>
            <a:pPr lvl="1"/>
            <a:r>
              <a:rPr lang="en-GB" sz="1200" dirty="0"/>
              <a:t>You keep the same RS</a:t>
            </a:r>
          </a:p>
          <a:p>
            <a:endParaRPr lang="en-GB" sz="2000" dirty="0"/>
          </a:p>
        </p:txBody>
      </p:sp>
      <p:sp>
        <p:nvSpPr>
          <p:cNvPr id="2" name="Title 1"/>
          <p:cNvSpPr>
            <a:spLocks noGrp="1"/>
          </p:cNvSpPr>
          <p:nvPr>
            <p:ph type="title"/>
          </p:nvPr>
        </p:nvSpPr>
        <p:spPr/>
        <p:txBody>
          <a:bodyPr>
            <a:normAutofit/>
          </a:bodyPr>
          <a:lstStyle/>
          <a:p>
            <a:r>
              <a:rPr lang="en-US"/>
              <a:t>Deployments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FE0DDA8D-DEDE-5F4B-80C4-34489D2128E5}"/>
              </a:ext>
            </a:extLst>
          </p:cNvPr>
          <p:cNvPicPr>
            <a:picLocks noChangeAspect="1"/>
          </p:cNvPicPr>
          <p:nvPr/>
        </p:nvPicPr>
        <p:blipFill>
          <a:blip r:embed="rId4"/>
          <a:stretch>
            <a:fillRect/>
          </a:stretch>
        </p:blipFill>
        <p:spPr>
          <a:xfrm>
            <a:off x="0" y="1602071"/>
            <a:ext cx="12192000" cy="2147687"/>
          </a:xfrm>
          <a:prstGeom prst="rect">
            <a:avLst/>
          </a:prstGeom>
        </p:spPr>
      </p:pic>
    </p:spTree>
    <p:extLst>
      <p:ext uri="{BB962C8B-B14F-4D97-AF65-F5344CB8AC3E}">
        <p14:creationId xmlns:p14="http://schemas.microsoft.com/office/powerpoint/2010/main" val="677882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924" y="4009282"/>
            <a:ext cx="11355860" cy="2334170"/>
          </a:xfrm>
        </p:spPr>
        <p:txBody>
          <a:bodyPr vert="horz" lIns="91440" tIns="45720" rIns="91440" bIns="45720" rtlCol="0" anchor="t">
            <a:normAutofit fontScale="92500" lnSpcReduction="10000"/>
          </a:bodyPr>
          <a:lstStyle/>
          <a:p>
            <a:r>
              <a:rPr lang="en-GB" sz="1400" dirty="0"/>
              <a:t>Seamless &amp; easy rollout</a:t>
            </a:r>
          </a:p>
          <a:p>
            <a:endParaRPr lang="en-GB" sz="1400" dirty="0"/>
          </a:p>
          <a:p>
            <a:pPr marL="0" indent="0">
              <a:buNone/>
            </a:pPr>
            <a:endParaRPr lang="en-GB" sz="1400" dirty="0"/>
          </a:p>
          <a:p>
            <a:r>
              <a:rPr lang="en-GB" sz="1400" dirty="0"/>
              <a:t>Seamless &amp; easy rollout and rollback</a:t>
            </a:r>
            <a:br>
              <a:rPr lang="en-GB" dirty="0"/>
            </a:br>
            <a:endParaRPr lang="en-GB" dirty="0"/>
          </a:p>
          <a:p>
            <a:pPr lvl="1"/>
            <a:endParaRPr lang="en-GB" sz="400" dirty="0"/>
          </a:p>
          <a:p>
            <a:endParaRPr lang="en-GB" sz="2000" dirty="0"/>
          </a:p>
        </p:txBody>
      </p:sp>
      <p:sp>
        <p:nvSpPr>
          <p:cNvPr id="2" name="Title 1"/>
          <p:cNvSpPr>
            <a:spLocks noGrp="1"/>
          </p:cNvSpPr>
          <p:nvPr>
            <p:ph type="title"/>
          </p:nvPr>
        </p:nvSpPr>
        <p:spPr/>
        <p:txBody>
          <a:bodyPr>
            <a:normAutofit/>
          </a:bodyPr>
          <a:lstStyle/>
          <a:p>
            <a:r>
              <a:rPr lang="en-US"/>
              <a:t>Deployments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929CBF28-54BD-2D47-8EC9-439C00C23355}"/>
              </a:ext>
            </a:extLst>
          </p:cNvPr>
          <p:cNvPicPr>
            <a:picLocks noChangeAspect="1"/>
          </p:cNvPicPr>
          <p:nvPr/>
        </p:nvPicPr>
        <p:blipFill rotWithShape="1">
          <a:blip r:embed="rId4"/>
          <a:srcRect r="11941" b="22294"/>
          <a:stretch/>
        </p:blipFill>
        <p:spPr>
          <a:xfrm>
            <a:off x="1097526" y="1253894"/>
            <a:ext cx="9416016" cy="2830754"/>
          </a:xfrm>
          <a:prstGeom prst="rect">
            <a:avLst/>
          </a:prstGeom>
        </p:spPr>
      </p:pic>
      <p:sp>
        <p:nvSpPr>
          <p:cNvPr id="6" name="Frame 5">
            <a:extLst>
              <a:ext uri="{FF2B5EF4-FFF2-40B4-BE49-F238E27FC236}">
                <a16:creationId xmlns:a16="http://schemas.microsoft.com/office/drawing/2014/main" id="{79FA13CA-9906-3D4F-9CA0-97B100A1F8EA}"/>
              </a:ext>
            </a:extLst>
          </p:cNvPr>
          <p:cNvSpPr/>
          <p:nvPr/>
        </p:nvSpPr>
        <p:spPr>
          <a:xfrm>
            <a:off x="2888089" y="2335427"/>
            <a:ext cx="1680519" cy="17569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0" name="Frame 9">
            <a:extLst>
              <a:ext uri="{FF2B5EF4-FFF2-40B4-BE49-F238E27FC236}">
                <a16:creationId xmlns:a16="http://schemas.microsoft.com/office/drawing/2014/main" id="{AF1E533E-054F-C540-9635-D32B1EA9DCFF}"/>
              </a:ext>
            </a:extLst>
          </p:cNvPr>
          <p:cNvSpPr/>
          <p:nvPr/>
        </p:nvSpPr>
        <p:spPr>
          <a:xfrm>
            <a:off x="5004486" y="1597077"/>
            <a:ext cx="2780271" cy="9360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7" name="TextBox 6">
            <a:extLst>
              <a:ext uri="{FF2B5EF4-FFF2-40B4-BE49-F238E27FC236}">
                <a16:creationId xmlns:a16="http://schemas.microsoft.com/office/drawing/2014/main" id="{328B8BFE-774E-1748-B2B1-C41B057DE66F}"/>
              </a:ext>
            </a:extLst>
          </p:cNvPr>
          <p:cNvSpPr txBox="1"/>
          <p:nvPr/>
        </p:nvSpPr>
        <p:spPr>
          <a:xfrm>
            <a:off x="636373" y="4386892"/>
            <a:ext cx="5758248" cy="830997"/>
          </a:xfrm>
          <a:prstGeom prst="rect">
            <a:avLst/>
          </a:prstGeom>
          <a:solidFill>
            <a:schemeClr val="bg1">
              <a:lumMod val="85000"/>
            </a:schemeClr>
          </a:solidFill>
        </p:spPr>
        <p:txBody>
          <a:bodyPr wrap="square" rtlCol="0">
            <a:spAutoFit/>
          </a:bodyPr>
          <a:lstStyle/>
          <a:p>
            <a:r>
              <a:rPr lang="en-GB" sz="1200" dirty="0"/>
              <a:t>&gt; </a:t>
            </a:r>
            <a:r>
              <a:rPr lang="en-GB" sz="1200" dirty="0" err="1"/>
              <a:t>kubectl</a:t>
            </a:r>
            <a:r>
              <a:rPr lang="en-GB" sz="1200" dirty="0"/>
              <a:t> set image deployment </a:t>
            </a:r>
            <a:r>
              <a:rPr lang="en-GB" sz="1200" dirty="0" err="1"/>
              <a:t>ms</a:t>
            </a:r>
            <a:r>
              <a:rPr lang="en-GB" sz="1200" dirty="0"/>
              <a:t>-bye-dep </a:t>
            </a:r>
            <a:r>
              <a:rPr lang="en-GB" sz="1200" dirty="0" err="1"/>
              <a:t>ms</a:t>
            </a:r>
            <a:r>
              <a:rPr lang="en-GB" sz="1200" dirty="0"/>
              <a:t>-bye=</a:t>
            </a:r>
            <a:r>
              <a:rPr lang="en-GB" sz="1200" dirty="0" err="1"/>
              <a:t>pgolard</a:t>
            </a:r>
            <a:r>
              <a:rPr lang="en-GB" sz="1200" dirty="0"/>
              <a:t>/ms-bye:v3 --record=true</a:t>
            </a:r>
          </a:p>
          <a:p>
            <a:r>
              <a:rPr lang="en-GB" sz="1200" dirty="0"/>
              <a:t>&gt; </a:t>
            </a:r>
            <a:r>
              <a:rPr lang="en-GB" sz="1200" dirty="0" err="1"/>
              <a:t>kubectl</a:t>
            </a:r>
            <a:r>
              <a:rPr lang="en-GB" sz="1200" dirty="0"/>
              <a:t> rollout status deployment </a:t>
            </a:r>
            <a:r>
              <a:rPr lang="en-GB" sz="1200" dirty="0" err="1"/>
              <a:t>ms</a:t>
            </a:r>
            <a:r>
              <a:rPr lang="en-GB" sz="1200" dirty="0"/>
              <a:t>-bye-dep</a:t>
            </a:r>
          </a:p>
          <a:p>
            <a:r>
              <a:rPr lang="en-GB" sz="1200" dirty="0"/>
              <a:t>&gt; </a:t>
            </a:r>
            <a:r>
              <a:rPr lang="en-GB" sz="1200" dirty="0" err="1"/>
              <a:t>kubectl</a:t>
            </a:r>
            <a:r>
              <a:rPr lang="en-GB" sz="1200" dirty="0"/>
              <a:t> rollout history deployment </a:t>
            </a:r>
            <a:r>
              <a:rPr lang="en-GB" sz="1200" dirty="0" err="1"/>
              <a:t>ms</a:t>
            </a:r>
            <a:r>
              <a:rPr lang="en-GB" sz="1200" dirty="0"/>
              <a:t>-bye-dep</a:t>
            </a:r>
          </a:p>
          <a:p>
            <a:r>
              <a:rPr lang="en-GB" sz="1200" dirty="0"/>
              <a:t>&gt; </a:t>
            </a:r>
            <a:r>
              <a:rPr lang="en-GB" sz="1200" dirty="0" err="1"/>
              <a:t>kubectl</a:t>
            </a:r>
            <a:r>
              <a:rPr lang="en-GB" sz="1200" dirty="0"/>
              <a:t> rollout history deployment </a:t>
            </a:r>
            <a:r>
              <a:rPr lang="en-GB" sz="1200" dirty="0" err="1"/>
              <a:t>ms</a:t>
            </a:r>
            <a:r>
              <a:rPr lang="en-GB" sz="1200" dirty="0"/>
              <a:t>-bye-dep --revision=3</a:t>
            </a:r>
          </a:p>
        </p:txBody>
      </p:sp>
      <p:sp>
        <p:nvSpPr>
          <p:cNvPr id="12" name="TextBox 11">
            <a:extLst>
              <a:ext uri="{FF2B5EF4-FFF2-40B4-BE49-F238E27FC236}">
                <a16:creationId xmlns:a16="http://schemas.microsoft.com/office/drawing/2014/main" id="{8B0A9AA1-FE5D-FB49-A397-C1EF76309D3B}"/>
              </a:ext>
            </a:extLst>
          </p:cNvPr>
          <p:cNvSpPr txBox="1"/>
          <p:nvPr/>
        </p:nvSpPr>
        <p:spPr>
          <a:xfrm>
            <a:off x="636373" y="5604106"/>
            <a:ext cx="5758248" cy="276999"/>
          </a:xfrm>
          <a:prstGeom prst="rect">
            <a:avLst/>
          </a:prstGeom>
          <a:solidFill>
            <a:schemeClr val="bg1">
              <a:lumMod val="85000"/>
            </a:schemeClr>
          </a:solidFill>
        </p:spPr>
        <p:txBody>
          <a:bodyPr wrap="square" rtlCol="0">
            <a:spAutoFit/>
          </a:bodyPr>
          <a:lstStyle/>
          <a:p>
            <a:r>
              <a:rPr lang="en-GB" sz="1000" dirty="0"/>
              <a:t>&gt; </a:t>
            </a:r>
            <a:r>
              <a:rPr lang="en-GB" sz="1200" dirty="0" err="1"/>
              <a:t>kubectl</a:t>
            </a:r>
            <a:r>
              <a:rPr lang="en-GB" sz="1200" dirty="0"/>
              <a:t> rollout undo deployment </a:t>
            </a:r>
            <a:r>
              <a:rPr lang="en-GB" sz="1200" dirty="0" err="1"/>
              <a:t>ms</a:t>
            </a:r>
            <a:r>
              <a:rPr lang="en-GB" sz="1200" dirty="0"/>
              <a:t>-bye-dep --to-revision=2</a:t>
            </a:r>
          </a:p>
        </p:txBody>
      </p:sp>
    </p:spTree>
    <p:extLst>
      <p:ext uri="{BB962C8B-B14F-4D97-AF65-F5344CB8AC3E}">
        <p14:creationId xmlns:p14="http://schemas.microsoft.com/office/powerpoint/2010/main" val="4102886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51" y="1419023"/>
            <a:ext cx="10767576" cy="4643542"/>
          </a:xfrm>
        </p:spPr>
        <p:txBody>
          <a:bodyPr vert="horz" lIns="91440" tIns="45720" rIns="91440" bIns="45720" rtlCol="0" anchor="t">
            <a:normAutofit/>
          </a:bodyPr>
          <a:lstStyle/>
          <a:p>
            <a:pPr marL="448945" indent="-448945"/>
            <a:r>
              <a:rPr lang="en-US" sz="2400" b="1" dirty="0">
                <a:solidFill>
                  <a:schemeClr val="tx2"/>
                </a:solidFill>
                <a:sym typeface="Wingdings" panose="05000000000000000000" pitchFamily="2" charset="2"/>
              </a:rPr>
              <a:t>Network Model</a:t>
            </a:r>
          </a:p>
          <a:p>
            <a:pPr marL="448945" indent="-448945"/>
            <a:r>
              <a:rPr lang="en-US" sz="2400" b="1" dirty="0">
                <a:solidFill>
                  <a:schemeClr val="tx2"/>
                </a:solidFill>
                <a:cs typeface="Calibri"/>
                <a:sym typeface="Wingdings" panose="05000000000000000000" pitchFamily="2" charset="2"/>
              </a:rPr>
              <a:t>One </a:t>
            </a:r>
            <a:r>
              <a:rPr lang="en-US" sz="2400" b="1" dirty="0" err="1">
                <a:solidFill>
                  <a:schemeClr val="tx2"/>
                </a:solidFill>
                <a:cs typeface="Calibri"/>
                <a:sym typeface="Wingdings" panose="05000000000000000000" pitchFamily="2" charset="2"/>
              </a:rPr>
              <a:t>ip</a:t>
            </a:r>
            <a:r>
              <a:rPr lang="en-US" sz="2400" b="1" dirty="0">
                <a:solidFill>
                  <a:schemeClr val="tx2"/>
                </a:solidFill>
                <a:cs typeface="Calibri"/>
                <a:sym typeface="Wingdings" panose="05000000000000000000" pitchFamily="2" charset="2"/>
              </a:rPr>
              <a:t> per pod</a:t>
            </a:r>
          </a:p>
          <a:p>
            <a:pPr marL="448945" indent="-448945"/>
            <a:r>
              <a:rPr lang="en-US" sz="2400" b="1" dirty="0">
                <a:solidFill>
                  <a:schemeClr val="tx2"/>
                </a:solidFill>
                <a:cs typeface="Calibri"/>
                <a:sym typeface="Wingdings" panose="05000000000000000000" pitchFamily="2" charset="2"/>
              </a:rPr>
              <a:t>Overlay</a:t>
            </a:r>
          </a:p>
          <a:p>
            <a:pPr marL="448945" indent="-448945"/>
            <a:r>
              <a:rPr lang="en-US" sz="2400" b="1" dirty="0" err="1">
                <a:solidFill>
                  <a:schemeClr val="tx2"/>
                </a:solidFill>
                <a:cs typeface="Calibri"/>
                <a:sym typeface="Wingdings" panose="05000000000000000000" pitchFamily="2" charset="2"/>
              </a:rPr>
              <a:t>Définition</a:t>
            </a:r>
            <a:r>
              <a:rPr lang="en-US" sz="2400" b="1" dirty="0">
                <a:solidFill>
                  <a:schemeClr val="tx2"/>
                </a:solidFill>
                <a:cs typeface="Calibri"/>
                <a:sym typeface="Wingdings" panose="05000000000000000000" pitchFamily="2" charset="2"/>
              </a:rPr>
              <a:t> svc</a:t>
            </a:r>
          </a:p>
          <a:p>
            <a:pPr marL="448945" indent="-448945"/>
            <a:r>
              <a:rPr lang="en-US" sz="2400" b="1" dirty="0">
                <a:solidFill>
                  <a:schemeClr val="tx2"/>
                </a:solidFill>
                <a:cs typeface="Calibri"/>
                <a:sym typeface="Wingdings" panose="05000000000000000000" pitchFamily="2" charset="2"/>
              </a:rPr>
              <a:t>Diff entre port </a:t>
            </a:r>
            <a:r>
              <a:rPr lang="en-US" sz="2400" b="1" dirty="0" err="1">
                <a:solidFill>
                  <a:schemeClr val="tx2"/>
                </a:solidFill>
                <a:cs typeface="Calibri"/>
                <a:sym typeface="Wingdings" panose="05000000000000000000" pitchFamily="2" charset="2"/>
              </a:rPr>
              <a:t>tgt</a:t>
            </a:r>
            <a:r>
              <a:rPr lang="en-US" sz="2400" b="1" dirty="0">
                <a:solidFill>
                  <a:schemeClr val="tx2"/>
                </a:solidFill>
                <a:cs typeface="Calibri"/>
                <a:sym typeface="Wingdings" panose="05000000000000000000" pitchFamily="2" charset="2"/>
              </a:rPr>
              <a:t> port container port </a:t>
            </a:r>
            <a:r>
              <a:rPr lang="en-US" sz="2400" b="1" dirty="0" err="1">
                <a:solidFill>
                  <a:schemeClr val="tx2"/>
                </a:solidFill>
                <a:cs typeface="Calibri"/>
                <a:sym typeface="Wingdings" panose="05000000000000000000" pitchFamily="2" charset="2"/>
              </a:rPr>
              <a:t>etv</a:t>
            </a:r>
            <a:r>
              <a:rPr lang="en-US" sz="2400" b="1" dirty="0">
                <a:solidFill>
                  <a:schemeClr val="tx2"/>
                </a:solidFill>
                <a:cs typeface="Calibri"/>
                <a:sym typeface="Wingdings" panose="05000000000000000000" pitchFamily="2" charset="2"/>
              </a:rPr>
              <a:t> node port</a:t>
            </a:r>
          </a:p>
          <a:p>
            <a:pPr marL="448945" indent="-448945"/>
            <a:r>
              <a:rPr lang="en-US" sz="2400" b="1" dirty="0">
                <a:solidFill>
                  <a:schemeClr val="tx2"/>
                </a:solidFill>
                <a:cs typeface="Calibri"/>
                <a:sym typeface="Wingdings" panose="05000000000000000000" pitchFamily="2" charset="2"/>
              </a:rPr>
              <a:t>Focus only on </a:t>
            </a:r>
            <a:r>
              <a:rPr lang="en-US" sz="2400" b="1" dirty="0" err="1">
                <a:solidFill>
                  <a:schemeClr val="tx2"/>
                </a:solidFill>
                <a:cs typeface="Calibri"/>
                <a:sym typeface="Wingdings" panose="05000000000000000000" pitchFamily="2" charset="2"/>
              </a:rPr>
              <a:t>ClusterIp</a:t>
            </a:r>
            <a:r>
              <a:rPr lang="en-US" sz="2400" b="1" dirty="0">
                <a:solidFill>
                  <a:schemeClr val="tx2"/>
                </a:solidFill>
                <a:cs typeface="Calibri"/>
                <a:sym typeface="Wingdings" panose="05000000000000000000" pitchFamily="2" charset="2"/>
              </a:rPr>
              <a:t>, NP &amp; LB =&gt; Headless and EXT. Name nice to have for </a:t>
            </a:r>
            <a:r>
              <a:rPr lang="en-US" sz="2400" b="1" dirty="0" err="1">
                <a:solidFill>
                  <a:schemeClr val="tx2"/>
                </a:solidFill>
                <a:cs typeface="Calibri"/>
                <a:sym typeface="Wingdings" panose="05000000000000000000" pitchFamily="2" charset="2"/>
              </a:rPr>
              <a:t>thursday</a:t>
            </a:r>
            <a:endParaRPr lang="en-US" sz="2400" b="1" dirty="0">
              <a:solidFill>
                <a:schemeClr val="tx2"/>
              </a:solidFill>
              <a:cs typeface="Calibri"/>
              <a:sym typeface="Wingdings" panose="05000000000000000000" pitchFamily="2" charset="2"/>
            </a:endParaRPr>
          </a:p>
          <a:p>
            <a:pPr marL="448945" indent="-448945"/>
            <a:endParaRPr lang="en-US" dirty="0">
              <a:solidFill>
                <a:schemeClr val="tx2"/>
              </a:solidFill>
              <a:cs typeface="Calibri"/>
            </a:endParaRPr>
          </a:p>
        </p:txBody>
      </p:sp>
      <p:sp>
        <p:nvSpPr>
          <p:cNvPr id="2" name="Title 1"/>
          <p:cNvSpPr>
            <a:spLocks noGrp="1"/>
          </p:cNvSpPr>
          <p:nvPr>
            <p:ph type="title"/>
          </p:nvPr>
        </p:nvSpPr>
        <p:spPr/>
        <p:txBody>
          <a:bodyPr>
            <a:normAutofit/>
          </a:bodyPr>
          <a:lstStyle/>
          <a:p>
            <a:r>
              <a:rPr lang="en-US" dirty="0"/>
              <a:t>Services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951485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8011" y="1528058"/>
            <a:ext cx="3245708" cy="4643542"/>
          </a:xfrm>
        </p:spPr>
        <p:txBody>
          <a:bodyPr vert="horz" lIns="91440" tIns="45720" rIns="91440" bIns="45720" rtlCol="0" anchor="t">
            <a:normAutofit/>
          </a:bodyPr>
          <a:lstStyle/>
          <a:p>
            <a:pPr marL="448945" indent="-448945"/>
            <a:r>
              <a:rPr lang="en-US" sz="2400" b="1" dirty="0" err="1">
                <a:solidFill>
                  <a:schemeClr val="tx2"/>
                </a:solidFill>
                <a:sym typeface="Wingdings" panose="05000000000000000000" pitchFamily="2" charset="2"/>
              </a:rPr>
              <a:t>NodePort</a:t>
            </a:r>
            <a:endParaRPr lang="en-US" dirty="0">
              <a:solidFill>
                <a:schemeClr val="tx2"/>
              </a:solidFill>
              <a:cs typeface="Calibri"/>
            </a:endParaRPr>
          </a:p>
        </p:txBody>
      </p:sp>
      <p:sp>
        <p:nvSpPr>
          <p:cNvPr id="2" name="Title 1"/>
          <p:cNvSpPr>
            <a:spLocks noGrp="1"/>
          </p:cNvSpPr>
          <p:nvPr>
            <p:ph type="title"/>
          </p:nvPr>
        </p:nvSpPr>
        <p:spPr/>
        <p:txBody>
          <a:bodyPr>
            <a:normAutofit/>
          </a:bodyPr>
          <a:lstStyle/>
          <a:p>
            <a:r>
              <a:rPr lang="en-US" dirty="0"/>
              <a:t>Services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1D9CDE15-10E6-8249-9829-A62B084640E8}"/>
              </a:ext>
            </a:extLst>
          </p:cNvPr>
          <p:cNvPicPr>
            <a:picLocks noChangeAspect="1"/>
          </p:cNvPicPr>
          <p:nvPr/>
        </p:nvPicPr>
        <p:blipFill>
          <a:blip r:embed="rId4"/>
          <a:stretch>
            <a:fillRect/>
          </a:stretch>
        </p:blipFill>
        <p:spPr>
          <a:xfrm>
            <a:off x="281075" y="1864411"/>
            <a:ext cx="7985596" cy="3970836"/>
          </a:xfrm>
          <a:prstGeom prst="rect">
            <a:avLst/>
          </a:prstGeom>
        </p:spPr>
      </p:pic>
    </p:spTree>
    <p:extLst>
      <p:ext uri="{BB962C8B-B14F-4D97-AF65-F5344CB8AC3E}">
        <p14:creationId xmlns:p14="http://schemas.microsoft.com/office/powerpoint/2010/main" val="1594291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8011" y="1528058"/>
            <a:ext cx="3245708" cy="4643542"/>
          </a:xfrm>
        </p:spPr>
        <p:txBody>
          <a:bodyPr vert="horz" lIns="91440" tIns="45720" rIns="91440" bIns="45720" rtlCol="0" anchor="t">
            <a:normAutofit/>
          </a:bodyPr>
          <a:lstStyle/>
          <a:p>
            <a:pPr marL="448945" indent="-448945"/>
            <a:r>
              <a:rPr lang="en-US" sz="2400" b="1" dirty="0">
                <a:solidFill>
                  <a:schemeClr val="tx2"/>
                </a:solidFill>
                <a:sym typeface="Wingdings" panose="05000000000000000000" pitchFamily="2" charset="2"/>
              </a:rPr>
              <a:t>Load Balancer</a:t>
            </a:r>
            <a:endParaRPr lang="en-US" dirty="0">
              <a:solidFill>
                <a:schemeClr val="tx2"/>
              </a:solidFill>
              <a:cs typeface="Calibri"/>
            </a:endParaRPr>
          </a:p>
        </p:txBody>
      </p:sp>
      <p:sp>
        <p:nvSpPr>
          <p:cNvPr id="2" name="Title 1"/>
          <p:cNvSpPr>
            <a:spLocks noGrp="1"/>
          </p:cNvSpPr>
          <p:nvPr>
            <p:ph type="title"/>
          </p:nvPr>
        </p:nvSpPr>
        <p:spPr/>
        <p:txBody>
          <a:bodyPr>
            <a:normAutofit/>
          </a:bodyPr>
          <a:lstStyle/>
          <a:p>
            <a:r>
              <a:rPr lang="en-US" dirty="0"/>
              <a:t>Services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5BAE49E4-FC46-1746-8756-A7CCEDFE24C8}"/>
              </a:ext>
            </a:extLst>
          </p:cNvPr>
          <p:cNvPicPr>
            <a:picLocks noChangeAspect="1"/>
          </p:cNvPicPr>
          <p:nvPr/>
        </p:nvPicPr>
        <p:blipFill>
          <a:blip r:embed="rId4"/>
          <a:stretch>
            <a:fillRect/>
          </a:stretch>
        </p:blipFill>
        <p:spPr>
          <a:xfrm>
            <a:off x="323851" y="1351397"/>
            <a:ext cx="8474160" cy="4996864"/>
          </a:xfrm>
          <a:prstGeom prst="rect">
            <a:avLst/>
          </a:prstGeom>
        </p:spPr>
      </p:pic>
    </p:spTree>
    <p:extLst>
      <p:ext uri="{BB962C8B-B14F-4D97-AF65-F5344CB8AC3E}">
        <p14:creationId xmlns:p14="http://schemas.microsoft.com/office/powerpoint/2010/main" val="814601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8011" y="1528058"/>
            <a:ext cx="3245708" cy="4643542"/>
          </a:xfrm>
        </p:spPr>
        <p:txBody>
          <a:bodyPr vert="horz" lIns="91440" tIns="45720" rIns="91440" bIns="45720" rtlCol="0" anchor="t">
            <a:normAutofit/>
          </a:bodyPr>
          <a:lstStyle/>
          <a:p>
            <a:pPr marL="448945" indent="-448945"/>
            <a:r>
              <a:rPr lang="en-US" sz="2400" b="1" dirty="0">
                <a:solidFill>
                  <a:schemeClr val="tx2"/>
                </a:solidFill>
                <a:sym typeface="Wingdings" panose="05000000000000000000" pitchFamily="2" charset="2"/>
              </a:rPr>
              <a:t>Headless</a:t>
            </a:r>
          </a:p>
          <a:p>
            <a:pPr marL="448945" indent="-448945"/>
            <a:r>
              <a:rPr lang="en-US" sz="2400" b="1" dirty="0">
                <a:solidFill>
                  <a:schemeClr val="tx2"/>
                </a:solidFill>
                <a:cs typeface="Calibri"/>
                <a:sym typeface="Wingdings" panose="05000000000000000000" pitchFamily="2" charset="2"/>
              </a:rPr>
              <a:t>External name</a:t>
            </a:r>
          </a:p>
          <a:p>
            <a:pPr marL="448945" indent="-448945"/>
            <a:r>
              <a:rPr lang="en-US" sz="2400" b="1" dirty="0" err="1">
                <a:solidFill>
                  <a:schemeClr val="tx2"/>
                </a:solidFill>
                <a:cs typeface="Calibri"/>
                <a:sym typeface="Wingdings" panose="05000000000000000000" pitchFamily="2" charset="2"/>
              </a:rPr>
              <a:t>EndPoints</a:t>
            </a:r>
            <a:endParaRPr lang="en-US" dirty="0">
              <a:solidFill>
                <a:schemeClr val="tx2"/>
              </a:solidFill>
              <a:cs typeface="Calibri"/>
            </a:endParaRPr>
          </a:p>
        </p:txBody>
      </p:sp>
      <p:sp>
        <p:nvSpPr>
          <p:cNvPr id="2" name="Title 1"/>
          <p:cNvSpPr>
            <a:spLocks noGrp="1"/>
          </p:cNvSpPr>
          <p:nvPr>
            <p:ph type="title"/>
          </p:nvPr>
        </p:nvSpPr>
        <p:spPr/>
        <p:txBody>
          <a:bodyPr>
            <a:normAutofit/>
          </a:bodyPr>
          <a:lstStyle/>
          <a:p>
            <a:r>
              <a:rPr lang="en-US" dirty="0"/>
              <a:t>Services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1D9CDE15-10E6-8249-9829-A62B084640E8}"/>
              </a:ext>
            </a:extLst>
          </p:cNvPr>
          <p:cNvPicPr>
            <a:picLocks noChangeAspect="1"/>
          </p:cNvPicPr>
          <p:nvPr/>
        </p:nvPicPr>
        <p:blipFill>
          <a:blip r:embed="rId4"/>
          <a:stretch>
            <a:fillRect/>
          </a:stretch>
        </p:blipFill>
        <p:spPr>
          <a:xfrm>
            <a:off x="281075" y="1864411"/>
            <a:ext cx="7985596" cy="3970836"/>
          </a:xfrm>
          <a:prstGeom prst="rect">
            <a:avLst/>
          </a:prstGeom>
        </p:spPr>
      </p:pic>
    </p:spTree>
    <p:extLst>
      <p:ext uri="{BB962C8B-B14F-4D97-AF65-F5344CB8AC3E}">
        <p14:creationId xmlns:p14="http://schemas.microsoft.com/office/powerpoint/2010/main" val="161718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51" y="1419023"/>
            <a:ext cx="3767951" cy="4643542"/>
          </a:xfrm>
        </p:spPr>
        <p:txBody>
          <a:bodyPr vert="horz" lIns="91440" tIns="45720" rIns="91440" bIns="45720" rtlCol="0" anchor="t">
            <a:normAutofit/>
          </a:bodyPr>
          <a:lstStyle/>
          <a:p>
            <a:pPr marL="448945" indent="-448945"/>
            <a:r>
              <a:rPr lang="en-US" sz="2400" b="1" dirty="0">
                <a:solidFill>
                  <a:schemeClr val="tx2"/>
                </a:solidFill>
                <a:sym typeface="Wingdings" panose="05000000000000000000" pitchFamily="2" charset="2"/>
              </a:rPr>
              <a:t>Kube-proxy </a:t>
            </a:r>
            <a:r>
              <a:rPr lang="en-US" sz="2400" b="1" dirty="0" err="1">
                <a:solidFill>
                  <a:schemeClr val="tx2"/>
                </a:solidFill>
                <a:sym typeface="Wingdings" panose="05000000000000000000" pitchFamily="2" charset="2"/>
              </a:rPr>
              <a:t>ip</a:t>
            </a:r>
            <a:r>
              <a:rPr lang="en-US" sz="2400" b="1" dirty="0">
                <a:solidFill>
                  <a:schemeClr val="tx2"/>
                </a:solidFill>
                <a:sym typeface="Wingdings" panose="05000000000000000000" pitchFamily="2" charset="2"/>
              </a:rPr>
              <a:t> tables</a:t>
            </a:r>
            <a:endParaRPr lang="en-US" dirty="0">
              <a:solidFill>
                <a:schemeClr val="tx2"/>
              </a:solidFill>
              <a:cs typeface="Calibri"/>
            </a:endParaRPr>
          </a:p>
        </p:txBody>
      </p:sp>
      <p:sp>
        <p:nvSpPr>
          <p:cNvPr id="2" name="Title 1"/>
          <p:cNvSpPr>
            <a:spLocks noGrp="1"/>
          </p:cNvSpPr>
          <p:nvPr>
            <p:ph type="title"/>
          </p:nvPr>
        </p:nvSpPr>
        <p:spPr/>
        <p:txBody>
          <a:bodyPr>
            <a:normAutofit/>
          </a:bodyPr>
          <a:lstStyle/>
          <a:p>
            <a:r>
              <a:rPr lang="en-US" dirty="0"/>
              <a:t>Services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65580181-ACF5-684E-8292-90F75ED7C389}"/>
              </a:ext>
            </a:extLst>
          </p:cNvPr>
          <p:cNvPicPr>
            <a:picLocks noChangeAspect="1"/>
          </p:cNvPicPr>
          <p:nvPr/>
        </p:nvPicPr>
        <p:blipFill>
          <a:blip r:embed="rId4"/>
          <a:stretch>
            <a:fillRect/>
          </a:stretch>
        </p:blipFill>
        <p:spPr>
          <a:xfrm>
            <a:off x="4528608" y="1286944"/>
            <a:ext cx="6024933" cy="4907699"/>
          </a:xfrm>
          <a:prstGeom prst="rect">
            <a:avLst/>
          </a:prstGeom>
        </p:spPr>
      </p:pic>
    </p:spTree>
    <p:extLst>
      <p:ext uri="{BB962C8B-B14F-4D97-AF65-F5344CB8AC3E}">
        <p14:creationId xmlns:p14="http://schemas.microsoft.com/office/powerpoint/2010/main" val="1204898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F78FAE-1AD8-5741-94FD-5A607A1D0319}"/>
              </a:ext>
            </a:extLst>
          </p:cNvPr>
          <p:cNvPicPr>
            <a:picLocks noChangeAspect="1"/>
          </p:cNvPicPr>
          <p:nvPr/>
        </p:nvPicPr>
        <p:blipFill>
          <a:blip r:embed="rId3"/>
          <a:stretch>
            <a:fillRect/>
          </a:stretch>
        </p:blipFill>
        <p:spPr>
          <a:xfrm>
            <a:off x="727287" y="1474107"/>
            <a:ext cx="8717692" cy="4868462"/>
          </a:xfrm>
          <a:prstGeom prst="rect">
            <a:avLst/>
          </a:prstGeom>
        </p:spPr>
      </p:pic>
      <p:sp>
        <p:nvSpPr>
          <p:cNvPr id="3" name="Content Placeholder 2"/>
          <p:cNvSpPr>
            <a:spLocks noGrp="1"/>
          </p:cNvSpPr>
          <p:nvPr>
            <p:ph idx="1"/>
          </p:nvPr>
        </p:nvSpPr>
        <p:spPr>
          <a:xfrm>
            <a:off x="7022752" y="1474107"/>
            <a:ext cx="4332010" cy="796820"/>
          </a:xfrm>
        </p:spPr>
        <p:txBody>
          <a:bodyPr vert="horz" lIns="91440" tIns="45720" rIns="91440" bIns="45720" rtlCol="0" anchor="t">
            <a:normAutofit/>
          </a:bodyPr>
          <a:lstStyle/>
          <a:p>
            <a:pPr marL="448945" indent="-448945"/>
            <a:r>
              <a:rPr lang="en-US" sz="2400" b="1">
                <a:solidFill>
                  <a:schemeClr val="tx2"/>
                </a:solidFill>
                <a:sym typeface="Wingdings" panose="05000000000000000000" pitchFamily="2" charset="2"/>
              </a:rPr>
              <a:t>Kubedns</a:t>
            </a:r>
            <a:r>
              <a:rPr lang="en-US" sz="2400" b="1" dirty="0">
                <a:solidFill>
                  <a:schemeClr val="tx2"/>
                </a:solidFill>
                <a:sym typeface="Wingdings" panose="05000000000000000000" pitchFamily="2" charset="2"/>
              </a:rPr>
              <a:t> &amp; svc discovery</a:t>
            </a:r>
            <a:endParaRPr lang="en-US" dirty="0">
              <a:solidFill>
                <a:schemeClr val="tx2"/>
              </a:solidFill>
              <a:cs typeface="Calibri"/>
            </a:endParaRPr>
          </a:p>
        </p:txBody>
      </p:sp>
      <p:sp>
        <p:nvSpPr>
          <p:cNvPr id="2" name="Title 1"/>
          <p:cNvSpPr>
            <a:spLocks noGrp="1"/>
          </p:cNvSpPr>
          <p:nvPr>
            <p:ph type="title"/>
          </p:nvPr>
        </p:nvSpPr>
        <p:spPr/>
        <p:txBody>
          <a:bodyPr>
            <a:normAutofit/>
          </a:bodyPr>
          <a:lstStyle/>
          <a:p>
            <a:r>
              <a:rPr lang="en-US" dirty="0"/>
              <a:t>Services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4"/>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Tree>
    <p:extLst>
      <p:ext uri="{BB962C8B-B14F-4D97-AF65-F5344CB8AC3E}">
        <p14:creationId xmlns:p14="http://schemas.microsoft.com/office/powerpoint/2010/main" val="324695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419" y="1189603"/>
            <a:ext cx="11146502" cy="4897542"/>
          </a:xfrm>
        </p:spPr>
        <p:txBody>
          <a:bodyPr vert="horz" lIns="91440" tIns="45720" rIns="91440" bIns="45720" rtlCol="0" anchor="t">
            <a:noAutofit/>
          </a:bodyPr>
          <a:lstStyle/>
          <a:p>
            <a:pPr marL="448945" indent="-448945"/>
            <a:r>
              <a:rPr lang="en-US" sz="1200" b="1" dirty="0">
                <a:solidFill>
                  <a:schemeClr val="tx2"/>
                </a:solidFill>
                <a:ea typeface="+mn-lt"/>
                <a:cs typeface="+mn-lt"/>
                <a:sym typeface="Wingdings" panose="05000000000000000000" pitchFamily="2" charset="2"/>
              </a:rPr>
              <a:t>How to recreate a container from the last running state =&gt; any data persistency? How can we store data outside of our container?</a:t>
            </a:r>
            <a:br>
              <a:rPr lang="en-US" sz="1200" b="1" dirty="0">
                <a:ea typeface="+mn-lt"/>
                <a:cs typeface="+mn-lt"/>
              </a:rPr>
            </a:br>
            <a:br>
              <a:rPr lang="en-US" sz="1400" dirty="0">
                <a:ea typeface="+mn-lt"/>
                <a:cs typeface="+mn-lt"/>
              </a:rPr>
            </a:br>
            <a:r>
              <a:rPr lang="en-US" sz="1400" dirty="0">
                <a:ea typeface="+mn-lt"/>
                <a:cs typeface="+mn-lt"/>
                <a:sym typeface="Wingdings" panose="05000000000000000000" pitchFamily="2" charset="2"/>
              </a:rPr>
              <a:t>By default of creation, containers' data storage only exists during </a:t>
            </a:r>
            <a:r>
              <a:rPr lang="en-US" sz="1400" b="1" dirty="0">
                <a:ea typeface="+mn-lt"/>
                <a:cs typeface="+mn-lt"/>
                <a:sym typeface="Wingdings" panose="05000000000000000000" pitchFamily="2" charset="2"/>
              </a:rPr>
              <a:t>the lifetime of its container.</a:t>
            </a:r>
            <a:r>
              <a:rPr lang="en-US" sz="1400" dirty="0">
                <a:ea typeface="+mn-lt"/>
                <a:cs typeface="+mn-lt"/>
                <a:sym typeface="Wingdings" panose="05000000000000000000" pitchFamily="2" charset="2"/>
              </a:rPr>
              <a:t> </a:t>
            </a:r>
            <a:r>
              <a:rPr lang="en-US" sz="1400" dirty="0">
                <a:ea typeface="+mn-lt"/>
                <a:cs typeface="+mn-lt"/>
              </a:rPr>
              <a:t>Therefore, for </a:t>
            </a:r>
            <a:r>
              <a:rPr lang="en-US" sz="1400" b="1" dirty="0">
                <a:ea typeface="+mn-lt"/>
                <a:cs typeface="+mn-lt"/>
              </a:rPr>
              <a:t>preventing any loss of data</a:t>
            </a:r>
            <a:r>
              <a:rPr lang="en-US" sz="1400" dirty="0">
                <a:ea typeface="+mn-lt"/>
                <a:cs typeface="+mn-lt"/>
              </a:rPr>
              <a:t>, it is crucial to use </a:t>
            </a:r>
            <a:r>
              <a:rPr lang="en-US" sz="1400" b="1" dirty="0">
                <a:ea typeface="+mn-lt"/>
                <a:cs typeface="+mn-lt"/>
              </a:rPr>
              <a:t>storage </a:t>
            </a:r>
            <a:r>
              <a:rPr lang="en-US" sz="1400" dirty="0">
                <a:ea typeface="+mn-lt"/>
                <a:cs typeface="+mn-lt"/>
              </a:rPr>
              <a:t>for storing data outside of our container.</a:t>
            </a:r>
            <a:br>
              <a:rPr lang="en-US" sz="1400" dirty="0">
                <a:ea typeface="+mn-lt"/>
                <a:cs typeface="+mn-lt"/>
              </a:rPr>
            </a:br>
            <a:br>
              <a:rPr lang="en-US" sz="1400" dirty="0">
                <a:ea typeface="+mn-lt"/>
                <a:cs typeface="+mn-lt"/>
              </a:rPr>
            </a:br>
            <a:r>
              <a:rPr lang="en-US" sz="1400" dirty="0">
                <a:ea typeface="+mn-lt"/>
                <a:cs typeface="+mn-lt"/>
              </a:rPr>
              <a:t>Kubernetes creates an object for handling the storage named </a:t>
            </a:r>
            <a:r>
              <a:rPr lang="en-US" sz="1400" b="1" dirty="0">
                <a:ea typeface="+mn-lt"/>
                <a:cs typeface="+mn-lt"/>
              </a:rPr>
              <a:t>Volumes.</a:t>
            </a:r>
          </a:p>
          <a:p>
            <a:pPr marL="1143000" lvl="2" indent="-228600">
              <a:lnSpc>
                <a:spcPct val="100000"/>
              </a:lnSpc>
              <a:buFont typeface="Wingdings,Sans-Serif"/>
              <a:buChar char="§"/>
            </a:pPr>
            <a:r>
              <a:rPr lang="en-US" sz="1400" dirty="0">
                <a:ea typeface="+mn-lt"/>
                <a:cs typeface="+mn-lt"/>
              </a:rPr>
              <a:t>prevent losing data from a pod if the container terminates</a:t>
            </a:r>
          </a:p>
          <a:p>
            <a:pPr marL="1143000" lvl="2" indent="-228600">
              <a:lnSpc>
                <a:spcPct val="100000"/>
              </a:lnSpc>
              <a:buFont typeface="Wingdings,Sans-Serif"/>
              <a:buChar char="§"/>
            </a:pPr>
            <a:r>
              <a:rPr lang="en-US" sz="1400" dirty="0">
                <a:ea typeface="+mn-lt"/>
                <a:cs typeface="+mn-lt"/>
              </a:rPr>
              <a:t>allow the </a:t>
            </a:r>
            <a:r>
              <a:rPr lang="en-US" sz="1400" b="1" dirty="0">
                <a:ea typeface="+mn-lt"/>
                <a:cs typeface="+mn-lt"/>
              </a:rPr>
              <a:t>next generated container to access the persisted data</a:t>
            </a:r>
          </a:p>
          <a:p>
            <a:pPr marL="448945" indent="-448945">
              <a:buNone/>
            </a:pPr>
            <a:br>
              <a:rPr lang="en-US" sz="1400" dirty="0">
                <a:ea typeface="+mn-lt"/>
                <a:cs typeface="+mn-lt"/>
              </a:rPr>
            </a:br>
            <a:r>
              <a:rPr lang="en-US" sz="1400" dirty="0">
                <a:ea typeface="+mn-lt"/>
                <a:cs typeface="+mn-lt"/>
              </a:rPr>
              <a:t>A volume is seen by a pod and its containers </a:t>
            </a:r>
            <a:r>
              <a:rPr lang="en-US" sz="1400" b="1" dirty="0">
                <a:ea typeface="+mn-lt"/>
                <a:cs typeface="+mn-lt"/>
              </a:rPr>
              <a:t>as a directory</a:t>
            </a:r>
            <a:r>
              <a:rPr lang="en-US" sz="1400" dirty="0">
                <a:ea typeface="+mn-lt"/>
                <a:cs typeface="+mn-lt"/>
              </a:rPr>
              <a:t> with possibly pre-existed data that are mounted to a specific </a:t>
            </a:r>
            <a:r>
              <a:rPr lang="en-US" sz="1400" dirty="0" err="1">
                <a:ea typeface="+mn-lt"/>
                <a:cs typeface="+mn-lt"/>
              </a:rPr>
              <a:t>mountpath</a:t>
            </a:r>
            <a:r>
              <a:rPr lang="en-US" sz="1400" dirty="0">
                <a:ea typeface="+mn-lt"/>
                <a:cs typeface="+mn-lt"/>
              </a:rPr>
              <a:t>.</a:t>
            </a:r>
            <a:endParaRPr lang="en-US">
              <a:cs typeface="Calibri"/>
            </a:endParaRPr>
          </a:p>
          <a:p>
            <a:pPr marL="1143000" lvl="2" indent="-228600">
              <a:lnSpc>
                <a:spcPct val="100000"/>
              </a:lnSpc>
              <a:buFont typeface="Wingdings"/>
              <a:buChar char="§"/>
            </a:pPr>
            <a:r>
              <a:rPr lang="en-US" sz="1400" b="1" dirty="0">
                <a:ea typeface="+mn-lt"/>
                <a:cs typeface="+mn-lt"/>
              </a:rPr>
              <a:t>I</a:t>
            </a:r>
            <a:r>
              <a:rPr lang="en-US" sz="1400" dirty="0">
                <a:ea typeface="+mn-lt"/>
                <a:cs typeface="+mn-lt"/>
              </a:rPr>
              <a:t>n most situations, it is necessary that data keeps existing even though your pod is terminated, that's possible thanks to a </a:t>
            </a:r>
            <a:r>
              <a:rPr lang="en-US" sz="1400" b="1" dirty="0">
                <a:ea typeface="+mn-lt"/>
                <a:cs typeface="+mn-lt"/>
              </a:rPr>
              <a:t>persistent volume</a:t>
            </a:r>
            <a:r>
              <a:rPr lang="en-US" sz="1400" dirty="0">
                <a:ea typeface="+mn-lt"/>
                <a:cs typeface="+mn-lt"/>
              </a:rPr>
              <a:t>.</a:t>
            </a:r>
          </a:p>
          <a:p>
            <a:pPr marL="1143000" lvl="2" indent="-228600">
              <a:lnSpc>
                <a:spcPct val="100000"/>
              </a:lnSpc>
              <a:buFont typeface="Wingdings"/>
              <a:buChar char="§"/>
            </a:pPr>
            <a:r>
              <a:rPr lang="en-US" sz="1400" dirty="0">
                <a:ea typeface="+mn-lt"/>
                <a:cs typeface="+mn-lt"/>
              </a:rPr>
              <a:t>Sometimes, you only want to pass parameters to your pod such as config files, passwords or tokens. Two k8s objects exist for doing so the </a:t>
            </a:r>
            <a:r>
              <a:rPr lang="en-US" sz="1400" b="1" dirty="0" err="1">
                <a:ea typeface="+mn-lt"/>
                <a:cs typeface="+mn-lt"/>
              </a:rPr>
              <a:t>ConfigMap</a:t>
            </a:r>
            <a:r>
              <a:rPr lang="en-US" sz="1400" dirty="0">
                <a:ea typeface="+mn-lt"/>
                <a:cs typeface="+mn-lt"/>
              </a:rPr>
              <a:t> and the </a:t>
            </a:r>
            <a:r>
              <a:rPr lang="en-US" sz="1400" b="1" dirty="0">
                <a:ea typeface="+mn-lt"/>
                <a:cs typeface="+mn-lt"/>
              </a:rPr>
              <a:t>secrets</a:t>
            </a:r>
            <a:r>
              <a:rPr lang="en-US" sz="1400" dirty="0">
                <a:ea typeface="+mn-lt"/>
                <a:cs typeface="+mn-lt"/>
              </a:rPr>
              <a:t>.</a:t>
            </a:r>
            <a:endParaRPr lang="en-US" sz="1400">
              <a:cs typeface="Calibri"/>
            </a:endParaRPr>
          </a:p>
          <a:p>
            <a:pPr marL="1143000" lvl="2" indent="-228600">
              <a:lnSpc>
                <a:spcPct val="100000"/>
              </a:lnSpc>
              <a:buFont typeface="Wingdings"/>
              <a:buChar char="§"/>
            </a:pPr>
            <a:endParaRPr lang="en-US" sz="1200" dirty="0">
              <a:ea typeface="+mn-lt"/>
              <a:cs typeface="+mn-lt"/>
            </a:endParaRPr>
          </a:p>
          <a:p>
            <a:pPr marL="448945" indent="-448945">
              <a:buNone/>
            </a:pPr>
            <a:r>
              <a:rPr lang="en-US" sz="1200" dirty="0">
                <a:ea typeface="+mn-lt"/>
                <a:cs typeface="+mn-lt"/>
              </a:rPr>
              <a:t>NB: A volume is also particularly useful when a container is restarted within a Pod (</a:t>
            </a:r>
            <a:r>
              <a:rPr lang="en-US" sz="1200" dirty="0" err="1">
                <a:ea typeface="+mn-lt"/>
                <a:cs typeface="+mn-lt"/>
              </a:rPr>
              <a:t>restartPolicy:always</a:t>
            </a:r>
            <a:r>
              <a:rPr lang="en-US" sz="1200" dirty="0">
                <a:ea typeface="+mn-lt"/>
                <a:cs typeface="+mn-lt"/>
              </a:rPr>
              <a:t>). In that case, any data created by your previous container would remain accessible for the next container whatever the kind of volume you use.</a:t>
            </a:r>
          </a:p>
          <a:p>
            <a:pPr marL="0" indent="0">
              <a:buNone/>
            </a:pPr>
            <a:endParaRPr lang="en-US" sz="1400" b="1" dirty="0">
              <a:ea typeface="+mn-lt"/>
              <a:cs typeface="+mn-lt"/>
            </a:endParaRPr>
          </a:p>
          <a:p>
            <a:pPr marL="1143000" lvl="2" indent="-228600"/>
            <a:endParaRPr lang="en-US" sz="1200" b="1" dirty="0">
              <a:cs typeface="Calibri"/>
            </a:endParaRPr>
          </a:p>
          <a:p>
            <a:pPr marL="0" indent="0">
              <a:buNone/>
            </a:pPr>
            <a:endParaRPr lang="en-US" sz="1000" dirty="0">
              <a:cs typeface="Calibri"/>
            </a:endParaRPr>
          </a:p>
          <a:p>
            <a:pPr marL="0" indent="0">
              <a:buNone/>
            </a:pPr>
            <a:endParaRPr lang="en-US" sz="1800" dirty="0">
              <a:cs typeface="Calibri"/>
            </a:endParaRPr>
          </a:p>
        </p:txBody>
      </p:sp>
      <p:sp>
        <p:nvSpPr>
          <p:cNvPr id="2" name="Title 1"/>
          <p:cNvSpPr>
            <a:spLocks noGrp="1"/>
          </p:cNvSpPr>
          <p:nvPr>
            <p:ph type="title"/>
          </p:nvPr>
        </p:nvSpPr>
        <p:spPr/>
        <p:txBody>
          <a:bodyPr>
            <a:normAutofit/>
          </a:bodyPr>
          <a:lstStyle/>
          <a:p>
            <a:r>
              <a:rPr lang="en-US"/>
              <a:t>Volumes</a:t>
            </a:r>
          </a:p>
        </p:txBody>
      </p:sp>
    </p:spTree>
    <p:extLst>
      <p:ext uri="{BB962C8B-B14F-4D97-AF65-F5344CB8AC3E}">
        <p14:creationId xmlns:p14="http://schemas.microsoft.com/office/powerpoint/2010/main" val="68967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624" y="1414580"/>
            <a:ext cx="7000273" cy="4932588"/>
          </a:xfrm>
        </p:spPr>
        <p:txBody>
          <a:bodyPr vert="horz" lIns="91440" tIns="45720" rIns="91440" bIns="45720" rtlCol="0" anchor="t">
            <a:normAutofit fontScale="40000" lnSpcReduction="20000"/>
          </a:bodyPr>
          <a:lstStyle/>
          <a:p>
            <a:pPr marL="448945" indent="-448945"/>
            <a:r>
              <a:rPr lang="en-US" sz="2400" b="1">
                <a:solidFill>
                  <a:schemeClr val="tx2"/>
                </a:solidFill>
                <a:sym typeface="Wingdings" panose="05000000000000000000" pitchFamily="2" charset="2"/>
              </a:rPr>
              <a:t>Monolithic applications ( traditional enterprise architecture or software patterns )</a:t>
            </a:r>
            <a:endParaRPr lang="en-US" sz="2400">
              <a:solidFill>
                <a:schemeClr val="tx2"/>
              </a:solidFill>
              <a:ea typeface="+mn-lt"/>
              <a:cs typeface="+mn-lt"/>
            </a:endParaRPr>
          </a:p>
          <a:p>
            <a:pPr marL="0" indent="0">
              <a:buNone/>
            </a:pPr>
            <a:r>
              <a:rPr lang="en-US" sz="2400" b="1">
                <a:solidFill>
                  <a:schemeClr val="tx1"/>
                </a:solidFill>
                <a:ea typeface="+mn-lt"/>
                <a:cs typeface="+mn-lt"/>
              </a:rPr>
              <a:t>Raises several issues: </a:t>
            </a:r>
            <a:endParaRPr lang="en-US" sz="2400">
              <a:solidFill>
                <a:schemeClr val="tx1"/>
              </a:solidFill>
              <a:ea typeface="+mn-lt"/>
              <a:cs typeface="+mn-lt"/>
            </a:endParaRPr>
          </a:p>
          <a:p>
            <a:pPr marL="685800" lvl="1" indent="-228600">
              <a:buFont typeface="Wingdings" panose="05000000000000000000" pitchFamily="2" charset="2"/>
              <a:buChar char="§"/>
            </a:pPr>
            <a:r>
              <a:rPr lang="en-US" sz="2500">
                <a:ea typeface="+mn-lt"/>
                <a:cs typeface="+mn-lt"/>
              </a:rPr>
              <a:t>sedimented layers of features and redundant logic translated into thousands of lines of code</a:t>
            </a:r>
          </a:p>
          <a:p>
            <a:pPr marL="685800" lvl="1" indent="-228600">
              <a:buFont typeface="Wingdings" panose="05000000000000000000" pitchFamily="2" charset="2"/>
              <a:buChar char="§"/>
            </a:pPr>
            <a:r>
              <a:rPr lang="en-US" sz="2500">
                <a:ea typeface="+mn-lt"/>
                <a:cs typeface="+mn-lt"/>
              </a:rPr>
              <a:t>every new feature added more complexity and code was building up continuously</a:t>
            </a:r>
          </a:p>
          <a:p>
            <a:pPr marL="685800" lvl="1" indent="-228600">
              <a:buFont typeface="Wingdings" panose="05000000000000000000" pitchFamily="2" charset="2"/>
              <a:buChar char="§"/>
            </a:pPr>
            <a:r>
              <a:rPr lang="en-US" sz="2500">
                <a:ea typeface="+mn-lt"/>
                <a:cs typeface="+mn-lt"/>
              </a:rPr>
              <a:t>application tightly coupled with its complex and expensive hardware</a:t>
            </a:r>
          </a:p>
          <a:p>
            <a:pPr marL="685800" lvl="1" indent="-228600">
              <a:buFont typeface="Wingdings" panose="05000000000000000000" pitchFamily="2" charset="2"/>
              <a:buChar char="§"/>
            </a:pPr>
            <a:r>
              <a:rPr lang="en-US" sz="2500">
                <a:ea typeface="+mn-lt"/>
                <a:cs typeface="+mn-lt"/>
              </a:rPr>
              <a:t>hardcoded connections and operations</a:t>
            </a:r>
          </a:p>
          <a:p>
            <a:pPr marL="685800" lvl="1" indent="-228600"/>
            <a:r>
              <a:rPr lang="en-US" sz="2500">
                <a:ea typeface="+mn-lt"/>
                <a:cs typeface="+mn-lt"/>
              </a:rPr>
              <a:t>Running as a single process and on a single server which has to satisfy its compute, memory, storage, </a:t>
            </a:r>
            <a:br>
              <a:rPr lang="en-US" sz="2600"/>
            </a:br>
            <a:r>
              <a:rPr lang="en-US" sz="2500">
                <a:ea typeface="+mn-lt"/>
                <a:cs typeface="+mn-lt"/>
              </a:rPr>
              <a:t>and networking requirements</a:t>
            </a:r>
          </a:p>
          <a:p>
            <a:pPr marL="685800" lvl="1" indent="-228600">
              <a:buFont typeface="Wingdings" panose="05000000000000000000" pitchFamily="2" charset="2"/>
              <a:buChar char="§"/>
            </a:pPr>
            <a:r>
              <a:rPr lang="en-US" sz="2500">
                <a:ea typeface="+mn-lt"/>
                <a:cs typeface="+mn-lt"/>
              </a:rPr>
              <a:t>maintenance windows have to be planned as disruptions in service are expected to impact clients</a:t>
            </a:r>
          </a:p>
          <a:p>
            <a:pPr marL="685800" lvl="1" indent="-228600"/>
            <a:r>
              <a:rPr lang="en-US" sz="2500">
                <a:ea typeface="+mn-lt"/>
                <a:cs typeface="+mn-lt"/>
              </a:rPr>
              <a:t>hard for developers to work in parallel since each components is tightly coupled with the rest of the </a:t>
            </a:r>
            <a:br>
              <a:rPr lang="en-US" sz="2600"/>
            </a:br>
            <a:r>
              <a:rPr lang="en-US" sz="2500">
                <a:ea typeface="+mn-lt"/>
                <a:cs typeface="+mn-lt"/>
              </a:rPr>
              <a:t>applications</a:t>
            </a:r>
          </a:p>
          <a:p>
            <a:pPr marL="685800" lvl="1" indent="-228600">
              <a:buFont typeface="Wingdings" panose="05000000000000000000" pitchFamily="2" charset="2"/>
              <a:buChar char="§"/>
            </a:pPr>
            <a:endParaRPr lang="en-US" sz="1000">
              <a:solidFill>
                <a:srgbClr val="747474"/>
              </a:solidFill>
              <a:ea typeface="+mn-lt"/>
              <a:cs typeface="+mn-lt"/>
            </a:endParaRPr>
          </a:p>
          <a:p>
            <a:pPr marL="448945" indent="-448945">
              <a:buFont typeface="Wingdings"/>
              <a:buChar char="•"/>
            </a:pPr>
            <a:r>
              <a:rPr lang="en-US" sz="2400" b="1">
                <a:solidFill>
                  <a:schemeClr val="tx2"/>
                </a:solidFill>
                <a:ea typeface="+mn-lt"/>
                <a:cs typeface="+mn-lt"/>
              </a:rPr>
              <a:t>Microservices ( break  down the monolith app into smaller independent blocks, called "services")</a:t>
            </a:r>
            <a:r>
              <a:rPr lang="en-US" sz="2400">
                <a:ea typeface="+mn-lt"/>
                <a:cs typeface="+mn-lt"/>
              </a:rPr>
              <a:t> </a:t>
            </a:r>
          </a:p>
          <a:p>
            <a:pPr marL="0" indent="0">
              <a:buNone/>
            </a:pPr>
            <a:r>
              <a:rPr lang="en-US" sz="2400" b="1">
                <a:solidFill>
                  <a:schemeClr val="tx1"/>
                </a:solidFill>
                <a:ea typeface="+mn-lt"/>
                <a:cs typeface="+mn-lt"/>
              </a:rPr>
              <a:t>Main purposes: </a:t>
            </a:r>
            <a:endParaRPr lang="en-US">
              <a:solidFill>
                <a:schemeClr val="tx1"/>
              </a:solidFill>
              <a:ea typeface="+mn-lt"/>
              <a:cs typeface="+mn-lt"/>
            </a:endParaRPr>
          </a:p>
          <a:p>
            <a:pPr marL="685800" lvl="1" indent="-228600">
              <a:buFont typeface="Wingdings"/>
              <a:buChar char="§"/>
            </a:pPr>
            <a:r>
              <a:rPr lang="en-US" u="sng">
                <a:ea typeface="+mn-lt"/>
                <a:cs typeface="+mn-lt"/>
              </a:rPr>
              <a:t>Single purpose</a:t>
            </a:r>
            <a:r>
              <a:rPr lang="en-US">
                <a:ea typeface="+mn-lt"/>
                <a:cs typeface="+mn-lt"/>
              </a:rPr>
              <a:t>: one single purpose per service</a:t>
            </a:r>
            <a:endParaRPr lang="en-US">
              <a:solidFill>
                <a:srgbClr val="747474"/>
              </a:solidFill>
              <a:cs typeface="Calibri"/>
            </a:endParaRPr>
          </a:p>
          <a:p>
            <a:pPr marL="685800" lvl="1" indent="-228600">
              <a:buFont typeface="Wingdings"/>
              <a:buChar char="§"/>
            </a:pPr>
            <a:r>
              <a:rPr lang="en-US" u="sng">
                <a:ea typeface="+mn-lt"/>
                <a:cs typeface="+mn-lt"/>
              </a:rPr>
              <a:t>Loose coupling:</a:t>
            </a:r>
            <a:r>
              <a:rPr lang="en-US">
                <a:ea typeface="+mn-lt"/>
                <a:cs typeface="+mn-lt"/>
              </a:rPr>
              <a:t> services know little about each other. A change to one service should not require changing the others. </a:t>
            </a:r>
            <a:br>
              <a:rPr lang="en-US">
                <a:ea typeface="+mn-lt"/>
                <a:cs typeface="+mn-lt"/>
              </a:rPr>
            </a:br>
            <a:r>
              <a:rPr lang="en-US">
                <a:ea typeface="+mn-lt"/>
                <a:cs typeface="+mn-lt"/>
              </a:rPr>
              <a:t>Communication between services should happen only through public service interfaces.</a:t>
            </a:r>
            <a:endParaRPr lang="en-US"/>
          </a:p>
          <a:p>
            <a:pPr marL="685800" lvl="1" indent="-228600">
              <a:buFont typeface="Wingdings"/>
              <a:buChar char="§"/>
            </a:pPr>
            <a:r>
              <a:rPr lang="en-US">
                <a:ea typeface="+mn-lt"/>
                <a:cs typeface="+mn-lt"/>
              </a:rPr>
              <a:t>High cohesion: each service encapsulates all related behaviors and data together. </a:t>
            </a:r>
            <a:br>
              <a:rPr lang="en-US">
                <a:ea typeface="+mn-lt"/>
                <a:cs typeface="+mn-lt"/>
              </a:rPr>
            </a:br>
            <a:r>
              <a:rPr lang="en-US">
                <a:ea typeface="+mn-lt"/>
                <a:cs typeface="+mn-lt"/>
              </a:rPr>
              <a:t>If we need to build a new feature, all the changes should be localized to just one single service.</a:t>
            </a:r>
            <a:endParaRPr lang="en-US"/>
          </a:p>
          <a:p>
            <a:pPr marL="0" indent="0">
              <a:buNone/>
            </a:pPr>
            <a:endParaRPr lang="en-US" sz="1600">
              <a:solidFill>
                <a:srgbClr val="747474"/>
              </a:solidFill>
              <a:cs typeface="Calibri"/>
            </a:endParaRPr>
          </a:p>
        </p:txBody>
      </p:sp>
      <p:sp>
        <p:nvSpPr>
          <p:cNvPr id="2" name="Title 1"/>
          <p:cNvSpPr>
            <a:spLocks noGrp="1"/>
          </p:cNvSpPr>
          <p:nvPr>
            <p:ph type="title"/>
          </p:nvPr>
        </p:nvSpPr>
        <p:spPr/>
        <p:txBody>
          <a:bodyPr>
            <a:normAutofit/>
          </a:bodyPr>
          <a:lstStyle/>
          <a:p>
            <a:r>
              <a:rPr lang="en-US"/>
              <a:t>Monolith vs microservices architecture</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4" name="Picture 4" descr="Diagram&#10;&#10;Description automatically generated">
            <a:extLst>
              <a:ext uri="{FF2B5EF4-FFF2-40B4-BE49-F238E27FC236}">
                <a16:creationId xmlns:a16="http://schemas.microsoft.com/office/drawing/2014/main" id="{83D6A2F4-F9BD-4092-93F8-0B3BB3E0B73D}"/>
              </a:ext>
            </a:extLst>
          </p:cNvPr>
          <p:cNvPicPr>
            <a:picLocks noChangeAspect="1"/>
          </p:cNvPicPr>
          <p:nvPr/>
        </p:nvPicPr>
        <p:blipFill>
          <a:blip r:embed="rId4"/>
          <a:stretch>
            <a:fillRect/>
          </a:stretch>
        </p:blipFill>
        <p:spPr>
          <a:xfrm>
            <a:off x="6468145" y="1471814"/>
            <a:ext cx="5335816" cy="3397389"/>
          </a:xfrm>
          <a:prstGeom prst="rect">
            <a:avLst/>
          </a:prstGeom>
        </p:spPr>
      </p:pic>
    </p:spTree>
    <p:extLst>
      <p:ext uri="{BB962C8B-B14F-4D97-AF65-F5344CB8AC3E}">
        <p14:creationId xmlns:p14="http://schemas.microsoft.com/office/powerpoint/2010/main" val="1471620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descr="A close up of a sign&#10;&#10;Description automatically generated">
            <a:extLst>
              <a:ext uri="{FF2B5EF4-FFF2-40B4-BE49-F238E27FC236}">
                <a16:creationId xmlns:a16="http://schemas.microsoft.com/office/drawing/2014/main" id="{5FA85023-FD9B-46B3-95C6-FCA05A01742C}"/>
              </a:ext>
            </a:extLst>
          </p:cNvPr>
          <p:cNvPicPr>
            <a:picLocks noChangeAspect="1"/>
          </p:cNvPicPr>
          <p:nvPr/>
        </p:nvPicPr>
        <p:blipFill>
          <a:blip r:embed="rId3"/>
          <a:stretch>
            <a:fillRect/>
          </a:stretch>
        </p:blipFill>
        <p:spPr>
          <a:xfrm>
            <a:off x="215030" y="1601889"/>
            <a:ext cx="2994843" cy="4580090"/>
          </a:xfrm>
          <a:prstGeom prst="rect">
            <a:avLst/>
          </a:prstGeom>
        </p:spPr>
      </p:pic>
      <p:sp>
        <p:nvSpPr>
          <p:cNvPr id="3" name="Content Placeholder 2"/>
          <p:cNvSpPr>
            <a:spLocks noGrp="1"/>
          </p:cNvSpPr>
          <p:nvPr>
            <p:ph idx="1"/>
          </p:nvPr>
        </p:nvSpPr>
        <p:spPr>
          <a:xfrm>
            <a:off x="5155709" y="1353473"/>
            <a:ext cx="6926826" cy="1685673"/>
          </a:xfrm>
        </p:spPr>
        <p:txBody>
          <a:bodyPr vert="horz" lIns="91440" tIns="45720" rIns="91440" bIns="45720" rtlCol="0" anchor="t">
            <a:normAutofit fontScale="62500" lnSpcReduction="20000"/>
          </a:bodyPr>
          <a:lstStyle/>
          <a:p>
            <a:pPr marL="448945" indent="-448945"/>
            <a:r>
              <a:rPr lang="en-US" sz="2400" b="1" dirty="0" err="1">
                <a:solidFill>
                  <a:schemeClr val="tx2"/>
                </a:solidFill>
                <a:sym typeface="Wingdings" panose="05000000000000000000" pitchFamily="2" charset="2"/>
              </a:rPr>
              <a:t>EmptyDir</a:t>
            </a:r>
            <a:r>
              <a:rPr lang="en-US" sz="2400" b="1" dirty="0">
                <a:solidFill>
                  <a:schemeClr val="tx2"/>
                </a:solidFill>
                <a:sym typeface="Wingdings" panose="05000000000000000000" pitchFamily="2" charset="2"/>
              </a:rPr>
              <a:t>, </a:t>
            </a:r>
            <a:r>
              <a:rPr lang="en-US" sz="2500" b="1" dirty="0">
                <a:solidFill>
                  <a:schemeClr val="tx2"/>
                </a:solidFill>
                <a:sym typeface="Wingdings" panose="05000000000000000000" pitchFamily="2" charset="2"/>
              </a:rPr>
              <a:t>a</a:t>
            </a:r>
            <a:r>
              <a:rPr lang="en-US" sz="2500" b="1" dirty="0">
                <a:solidFill>
                  <a:schemeClr val="tx2"/>
                </a:solidFill>
                <a:ea typeface="+mn-lt"/>
                <a:cs typeface="+mn-lt"/>
              </a:rPr>
              <a:t> non-persistent type of volume. </a:t>
            </a:r>
            <a:endParaRPr lang="en-US" b="1">
              <a:solidFill>
                <a:schemeClr val="tx2"/>
              </a:solidFill>
              <a:ea typeface="+mn-lt"/>
              <a:cs typeface="+mn-lt"/>
            </a:endParaRPr>
          </a:p>
          <a:p>
            <a:pPr marL="448945" indent="-448945">
              <a:buNone/>
            </a:pPr>
            <a:r>
              <a:rPr lang="en-US" sz="2500" dirty="0">
                <a:ea typeface="+mn-lt"/>
                <a:cs typeface="+mn-lt"/>
              </a:rPr>
              <a:t>An empty directory is created in a container and data are written to this shared container directory. </a:t>
            </a:r>
            <a:endParaRPr lang="en-US">
              <a:ea typeface="+mn-lt"/>
              <a:cs typeface="+mn-lt"/>
            </a:endParaRPr>
          </a:p>
          <a:p>
            <a:pPr marL="448945" indent="-448945">
              <a:buNone/>
            </a:pPr>
            <a:r>
              <a:rPr lang="en-US" sz="2500" dirty="0">
                <a:ea typeface="+mn-lt"/>
                <a:cs typeface="+mn-lt"/>
              </a:rPr>
              <a:t>As a transient volume, it will be destroyed when the Pod is terminated.</a:t>
            </a:r>
            <a:endParaRPr lang="en-US">
              <a:ea typeface="+mn-lt"/>
              <a:cs typeface="+mn-lt"/>
            </a:endParaRPr>
          </a:p>
          <a:p>
            <a:pPr marL="448945" indent="-448945">
              <a:buNone/>
            </a:pPr>
            <a:endParaRPr lang="en-US">
              <a:cs typeface="Calibri"/>
            </a:endParaRPr>
          </a:p>
          <a:p>
            <a:pPr marL="0" indent="0">
              <a:buNone/>
            </a:pPr>
            <a:endParaRPr lang="en-US" sz="2500" dirty="0">
              <a:cs typeface="Calibri"/>
            </a:endParaRPr>
          </a:p>
          <a:p>
            <a:pPr marL="0" indent="0">
              <a:buNone/>
            </a:pPr>
            <a:endParaRPr lang="en-US" sz="1600">
              <a:cs typeface="Calibri"/>
            </a:endParaRPr>
          </a:p>
          <a:p>
            <a:pPr marL="0" indent="0">
              <a:buNone/>
            </a:pPr>
            <a:endParaRPr lang="en-US">
              <a:cs typeface="Calibri"/>
            </a:endParaRPr>
          </a:p>
        </p:txBody>
      </p:sp>
      <p:sp>
        <p:nvSpPr>
          <p:cNvPr id="2" name="Title 1"/>
          <p:cNvSpPr>
            <a:spLocks noGrp="1"/>
          </p:cNvSpPr>
          <p:nvPr>
            <p:ph type="title"/>
          </p:nvPr>
        </p:nvSpPr>
        <p:spPr/>
        <p:txBody>
          <a:bodyPr>
            <a:normAutofit/>
          </a:bodyPr>
          <a:lstStyle/>
          <a:p>
            <a:r>
              <a:rPr lang="en-US" dirty="0"/>
              <a:t>Volumes - </a:t>
            </a:r>
            <a:r>
              <a:rPr lang="en-US" dirty="0" err="1"/>
              <a:t>emptyDir</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4"/>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4"/>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4"/>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sp>
        <p:nvSpPr>
          <p:cNvPr id="4" name="TextBox 3">
            <a:extLst>
              <a:ext uri="{FF2B5EF4-FFF2-40B4-BE49-F238E27FC236}">
                <a16:creationId xmlns:a16="http://schemas.microsoft.com/office/drawing/2014/main" id="{8D668D37-8C15-468B-BBEC-DEF178C8482B}"/>
              </a:ext>
            </a:extLst>
          </p:cNvPr>
          <p:cNvSpPr txBox="1"/>
          <p:nvPr/>
        </p:nvSpPr>
        <p:spPr>
          <a:xfrm>
            <a:off x="4658852" y="5764981"/>
            <a:ext cx="57748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747474"/>
                </a:solidFill>
              </a:rPr>
              <a:t>Let's dive into it by some illustrations !</a:t>
            </a:r>
            <a:endParaRPr lang="en-US" sz="2400" b="1">
              <a:solidFill>
                <a:srgbClr val="747474"/>
              </a:solidFill>
              <a:cs typeface="Calibri"/>
            </a:endParaRPr>
          </a:p>
        </p:txBody>
      </p:sp>
      <p:cxnSp>
        <p:nvCxnSpPr>
          <p:cNvPr id="7" name="Straight Arrow Connector 6">
            <a:extLst>
              <a:ext uri="{FF2B5EF4-FFF2-40B4-BE49-F238E27FC236}">
                <a16:creationId xmlns:a16="http://schemas.microsoft.com/office/drawing/2014/main" id="{959F0E7C-052C-425C-A1FF-8FEFEFC5E43D}"/>
              </a:ext>
            </a:extLst>
          </p:cNvPr>
          <p:cNvCxnSpPr>
            <a:cxnSpLocks/>
          </p:cNvCxnSpPr>
          <p:nvPr/>
        </p:nvCxnSpPr>
        <p:spPr>
          <a:xfrm flipH="1">
            <a:off x="2235200" y="3709220"/>
            <a:ext cx="1682955" cy="979947"/>
          </a:xfrm>
          <a:prstGeom prst="straightConnector1">
            <a:avLst/>
          </a:prstGeom>
          <a:ln>
            <a:solidFill>
              <a:srgbClr val="C00000"/>
            </a:solidFill>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a:extLst>
              <a:ext uri="{FF2B5EF4-FFF2-40B4-BE49-F238E27FC236}">
                <a16:creationId xmlns:a16="http://schemas.microsoft.com/office/drawing/2014/main" id="{EF1C7F0C-8CB6-4ACC-9ED2-340AA3B86E9C}"/>
              </a:ext>
            </a:extLst>
          </p:cNvPr>
          <p:cNvCxnSpPr>
            <a:cxnSpLocks/>
          </p:cNvCxnSpPr>
          <p:nvPr/>
        </p:nvCxnSpPr>
        <p:spPr>
          <a:xfrm flipH="1">
            <a:off x="1571522" y="5225025"/>
            <a:ext cx="2363019" cy="176980"/>
          </a:xfrm>
          <a:prstGeom prst="straightConnector1">
            <a:avLst/>
          </a:prstGeom>
          <a:ln>
            <a:solidFill>
              <a:srgbClr val="C00000"/>
            </a:solidFill>
            <a:tailEnd type="triangle"/>
          </a:ln>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E619CE31-B491-4C94-B4A2-A6361895D50C}"/>
              </a:ext>
            </a:extLst>
          </p:cNvPr>
          <p:cNvSpPr txBox="1"/>
          <p:nvPr/>
        </p:nvSpPr>
        <p:spPr>
          <a:xfrm>
            <a:off x="4011561" y="3511754"/>
            <a:ext cx="75773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cs typeface="Calibri"/>
              </a:rPr>
              <a:t>We specify the volume we want to mount and in which directory within the Pod we want to mount it.</a:t>
            </a:r>
          </a:p>
        </p:txBody>
      </p:sp>
      <p:sp>
        <p:nvSpPr>
          <p:cNvPr id="14" name="TextBox 13">
            <a:extLst>
              <a:ext uri="{FF2B5EF4-FFF2-40B4-BE49-F238E27FC236}">
                <a16:creationId xmlns:a16="http://schemas.microsoft.com/office/drawing/2014/main" id="{C986FF6C-BD18-4354-B8F6-03FF27FB472F}"/>
              </a:ext>
            </a:extLst>
          </p:cNvPr>
          <p:cNvSpPr txBox="1"/>
          <p:nvPr/>
        </p:nvSpPr>
        <p:spPr>
          <a:xfrm>
            <a:off x="4011561" y="5076721"/>
            <a:ext cx="75773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cs typeface="Calibri"/>
              </a:rPr>
              <a:t>We create an </a:t>
            </a:r>
            <a:r>
              <a:rPr lang="en-US" sz="1400" dirty="0" err="1">
                <a:solidFill>
                  <a:schemeClr val="bg2"/>
                </a:solidFill>
                <a:cs typeface="Calibri"/>
              </a:rPr>
              <a:t>emptyDir</a:t>
            </a:r>
            <a:r>
              <a:rPr lang="en-US" sz="1400" dirty="0">
                <a:solidFill>
                  <a:schemeClr val="bg2"/>
                </a:solidFill>
                <a:cs typeface="Calibri"/>
              </a:rPr>
              <a:t> type of volume named </a:t>
            </a:r>
            <a:r>
              <a:rPr lang="en-US" sz="1400" i="1" dirty="0">
                <a:solidFill>
                  <a:schemeClr val="bg2"/>
                </a:solidFill>
                <a:cs typeface="Calibri"/>
              </a:rPr>
              <a:t>empty-volume</a:t>
            </a:r>
          </a:p>
        </p:txBody>
      </p:sp>
    </p:spTree>
    <p:extLst>
      <p:ext uri="{BB962C8B-B14F-4D97-AF65-F5344CB8AC3E}">
        <p14:creationId xmlns:p14="http://schemas.microsoft.com/office/powerpoint/2010/main" val="3146728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descr="A close up of a sign&#10;&#10;Description automatically generated">
            <a:extLst>
              <a:ext uri="{FF2B5EF4-FFF2-40B4-BE49-F238E27FC236}">
                <a16:creationId xmlns:a16="http://schemas.microsoft.com/office/drawing/2014/main" id="{5FA85023-FD9B-46B3-95C6-FCA05A01742C}"/>
              </a:ext>
            </a:extLst>
          </p:cNvPr>
          <p:cNvPicPr>
            <a:picLocks noChangeAspect="1"/>
          </p:cNvPicPr>
          <p:nvPr/>
        </p:nvPicPr>
        <p:blipFill>
          <a:blip r:embed="rId3"/>
          <a:stretch>
            <a:fillRect/>
          </a:stretch>
        </p:blipFill>
        <p:spPr>
          <a:xfrm>
            <a:off x="215030" y="1601889"/>
            <a:ext cx="2994843" cy="4580090"/>
          </a:xfrm>
          <a:prstGeom prst="rect">
            <a:avLst/>
          </a:prstGeom>
        </p:spPr>
      </p:pic>
      <p:sp>
        <p:nvSpPr>
          <p:cNvPr id="3" name="Content Placeholder 2"/>
          <p:cNvSpPr>
            <a:spLocks noGrp="1"/>
          </p:cNvSpPr>
          <p:nvPr>
            <p:ph idx="1"/>
          </p:nvPr>
        </p:nvSpPr>
        <p:spPr>
          <a:xfrm>
            <a:off x="5155709" y="1353473"/>
            <a:ext cx="6926826" cy="1685673"/>
          </a:xfrm>
        </p:spPr>
        <p:txBody>
          <a:bodyPr vert="horz" lIns="91440" tIns="45720" rIns="91440" bIns="45720" rtlCol="0" anchor="t">
            <a:normAutofit fontScale="62500" lnSpcReduction="20000"/>
          </a:bodyPr>
          <a:lstStyle/>
          <a:p>
            <a:pPr marL="448945" indent="-448945"/>
            <a:r>
              <a:rPr lang="en-US" sz="2400" b="1" dirty="0" err="1">
                <a:solidFill>
                  <a:schemeClr val="tx2"/>
                </a:solidFill>
                <a:sym typeface="Wingdings" panose="05000000000000000000" pitchFamily="2" charset="2"/>
              </a:rPr>
              <a:t>EmptyDir</a:t>
            </a:r>
            <a:r>
              <a:rPr lang="en-US" sz="2400" b="1" dirty="0">
                <a:solidFill>
                  <a:schemeClr val="tx2"/>
                </a:solidFill>
                <a:sym typeface="Wingdings" panose="05000000000000000000" pitchFamily="2" charset="2"/>
              </a:rPr>
              <a:t>, </a:t>
            </a:r>
            <a:r>
              <a:rPr lang="en-US" sz="2500" b="1" dirty="0">
                <a:solidFill>
                  <a:schemeClr val="tx2"/>
                </a:solidFill>
                <a:sym typeface="Wingdings" panose="05000000000000000000" pitchFamily="2" charset="2"/>
              </a:rPr>
              <a:t>a</a:t>
            </a:r>
            <a:r>
              <a:rPr lang="en-US" sz="2500" b="1" dirty="0">
                <a:solidFill>
                  <a:schemeClr val="tx2"/>
                </a:solidFill>
                <a:ea typeface="+mn-lt"/>
                <a:cs typeface="+mn-lt"/>
              </a:rPr>
              <a:t> non-persistent type of volume. </a:t>
            </a:r>
            <a:endParaRPr lang="en-US" b="1">
              <a:solidFill>
                <a:schemeClr val="tx2"/>
              </a:solidFill>
              <a:ea typeface="+mn-lt"/>
              <a:cs typeface="+mn-lt"/>
            </a:endParaRPr>
          </a:p>
          <a:p>
            <a:pPr marL="448945" indent="-448945">
              <a:buNone/>
            </a:pPr>
            <a:r>
              <a:rPr lang="en-US" sz="2500" dirty="0">
                <a:ea typeface="+mn-lt"/>
                <a:cs typeface="+mn-lt"/>
              </a:rPr>
              <a:t>An empty directory is created in a container and data are written to this shared container directory. </a:t>
            </a:r>
            <a:endParaRPr lang="en-US">
              <a:ea typeface="+mn-lt"/>
              <a:cs typeface="+mn-lt"/>
            </a:endParaRPr>
          </a:p>
          <a:p>
            <a:pPr marL="448945" indent="-448945">
              <a:buNone/>
            </a:pPr>
            <a:r>
              <a:rPr lang="en-US" sz="2500" dirty="0">
                <a:ea typeface="+mn-lt"/>
                <a:cs typeface="+mn-lt"/>
              </a:rPr>
              <a:t>As a transient volume, it will be destroyed when the Pod is terminated.</a:t>
            </a:r>
            <a:endParaRPr lang="en-US">
              <a:ea typeface="+mn-lt"/>
              <a:cs typeface="+mn-lt"/>
            </a:endParaRPr>
          </a:p>
          <a:p>
            <a:pPr marL="448945" indent="-448945">
              <a:buNone/>
            </a:pPr>
            <a:endParaRPr lang="en-US">
              <a:cs typeface="Calibri"/>
            </a:endParaRPr>
          </a:p>
          <a:p>
            <a:pPr marL="0" indent="0">
              <a:buNone/>
            </a:pPr>
            <a:endParaRPr lang="en-US" sz="2500" dirty="0">
              <a:cs typeface="Calibri"/>
            </a:endParaRPr>
          </a:p>
          <a:p>
            <a:pPr marL="0" indent="0">
              <a:buNone/>
            </a:pPr>
            <a:endParaRPr lang="en-US" sz="1600">
              <a:cs typeface="Calibri"/>
            </a:endParaRPr>
          </a:p>
          <a:p>
            <a:pPr marL="0" indent="0">
              <a:buNone/>
            </a:pPr>
            <a:endParaRPr lang="en-US">
              <a:cs typeface="Calibri"/>
            </a:endParaRPr>
          </a:p>
        </p:txBody>
      </p:sp>
      <p:sp>
        <p:nvSpPr>
          <p:cNvPr id="2" name="Title 1"/>
          <p:cNvSpPr>
            <a:spLocks noGrp="1"/>
          </p:cNvSpPr>
          <p:nvPr>
            <p:ph type="title"/>
          </p:nvPr>
        </p:nvSpPr>
        <p:spPr/>
        <p:txBody>
          <a:bodyPr>
            <a:normAutofit/>
          </a:bodyPr>
          <a:lstStyle/>
          <a:p>
            <a:r>
              <a:rPr lang="en-US" dirty="0"/>
              <a:t>Volumes - </a:t>
            </a:r>
            <a:r>
              <a:rPr lang="en-US" dirty="0" err="1"/>
              <a:t>emptyDir</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4"/>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4"/>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4"/>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sp>
        <p:nvSpPr>
          <p:cNvPr id="4" name="TextBox 3">
            <a:extLst>
              <a:ext uri="{FF2B5EF4-FFF2-40B4-BE49-F238E27FC236}">
                <a16:creationId xmlns:a16="http://schemas.microsoft.com/office/drawing/2014/main" id="{8D668D37-8C15-468B-BBEC-DEF178C8482B}"/>
              </a:ext>
            </a:extLst>
          </p:cNvPr>
          <p:cNvSpPr txBox="1"/>
          <p:nvPr/>
        </p:nvSpPr>
        <p:spPr>
          <a:xfrm>
            <a:off x="4658852" y="5764981"/>
            <a:ext cx="57748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747474"/>
                </a:solidFill>
              </a:rPr>
              <a:t>Let's dive into it by some illustrations !</a:t>
            </a:r>
            <a:endParaRPr lang="en-US" sz="2400" b="1">
              <a:solidFill>
                <a:srgbClr val="747474"/>
              </a:solidFill>
              <a:cs typeface="Calibri"/>
            </a:endParaRPr>
          </a:p>
        </p:txBody>
      </p:sp>
      <p:cxnSp>
        <p:nvCxnSpPr>
          <p:cNvPr id="7" name="Straight Arrow Connector 6">
            <a:extLst>
              <a:ext uri="{FF2B5EF4-FFF2-40B4-BE49-F238E27FC236}">
                <a16:creationId xmlns:a16="http://schemas.microsoft.com/office/drawing/2014/main" id="{959F0E7C-052C-425C-A1FF-8FEFEFC5E43D}"/>
              </a:ext>
            </a:extLst>
          </p:cNvPr>
          <p:cNvCxnSpPr>
            <a:cxnSpLocks/>
          </p:cNvCxnSpPr>
          <p:nvPr/>
        </p:nvCxnSpPr>
        <p:spPr>
          <a:xfrm flipH="1">
            <a:off x="2235200" y="3709220"/>
            <a:ext cx="1682955" cy="979947"/>
          </a:xfrm>
          <a:prstGeom prst="straightConnector1">
            <a:avLst/>
          </a:prstGeom>
          <a:ln>
            <a:solidFill>
              <a:srgbClr val="C00000"/>
            </a:solidFill>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a:extLst>
              <a:ext uri="{FF2B5EF4-FFF2-40B4-BE49-F238E27FC236}">
                <a16:creationId xmlns:a16="http://schemas.microsoft.com/office/drawing/2014/main" id="{EF1C7F0C-8CB6-4ACC-9ED2-340AA3B86E9C}"/>
              </a:ext>
            </a:extLst>
          </p:cNvPr>
          <p:cNvCxnSpPr>
            <a:cxnSpLocks/>
          </p:cNvCxnSpPr>
          <p:nvPr/>
        </p:nvCxnSpPr>
        <p:spPr>
          <a:xfrm flipH="1">
            <a:off x="1571522" y="5225025"/>
            <a:ext cx="2363019" cy="176980"/>
          </a:xfrm>
          <a:prstGeom prst="straightConnector1">
            <a:avLst/>
          </a:prstGeom>
          <a:ln>
            <a:solidFill>
              <a:srgbClr val="C00000"/>
            </a:solidFill>
            <a:tailEnd type="triangle"/>
          </a:ln>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E619CE31-B491-4C94-B4A2-A6361895D50C}"/>
              </a:ext>
            </a:extLst>
          </p:cNvPr>
          <p:cNvSpPr txBox="1"/>
          <p:nvPr/>
        </p:nvSpPr>
        <p:spPr>
          <a:xfrm>
            <a:off x="4011561" y="3511754"/>
            <a:ext cx="75773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cs typeface="Calibri"/>
              </a:rPr>
              <a:t>We specify the volume we want to mount and in which directory within the Pod we want to mount it.</a:t>
            </a:r>
          </a:p>
        </p:txBody>
      </p:sp>
      <p:sp>
        <p:nvSpPr>
          <p:cNvPr id="14" name="TextBox 13">
            <a:extLst>
              <a:ext uri="{FF2B5EF4-FFF2-40B4-BE49-F238E27FC236}">
                <a16:creationId xmlns:a16="http://schemas.microsoft.com/office/drawing/2014/main" id="{C986FF6C-BD18-4354-B8F6-03FF27FB472F}"/>
              </a:ext>
            </a:extLst>
          </p:cNvPr>
          <p:cNvSpPr txBox="1"/>
          <p:nvPr/>
        </p:nvSpPr>
        <p:spPr>
          <a:xfrm>
            <a:off x="4011561" y="5076721"/>
            <a:ext cx="75773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cs typeface="Calibri"/>
              </a:rPr>
              <a:t>We create an </a:t>
            </a:r>
            <a:r>
              <a:rPr lang="en-US" sz="1400" dirty="0" err="1">
                <a:solidFill>
                  <a:schemeClr val="bg2"/>
                </a:solidFill>
                <a:cs typeface="Calibri"/>
              </a:rPr>
              <a:t>emptyDir</a:t>
            </a:r>
            <a:r>
              <a:rPr lang="en-US" sz="1400" dirty="0">
                <a:solidFill>
                  <a:schemeClr val="bg2"/>
                </a:solidFill>
                <a:cs typeface="Calibri"/>
              </a:rPr>
              <a:t> type of volume named </a:t>
            </a:r>
            <a:r>
              <a:rPr lang="en-US" sz="1400" i="1" dirty="0">
                <a:solidFill>
                  <a:schemeClr val="bg2"/>
                </a:solidFill>
                <a:cs typeface="Calibri"/>
              </a:rPr>
              <a:t>empty-volume</a:t>
            </a:r>
          </a:p>
        </p:txBody>
      </p:sp>
    </p:spTree>
    <p:extLst>
      <p:ext uri="{BB962C8B-B14F-4D97-AF65-F5344CB8AC3E}">
        <p14:creationId xmlns:p14="http://schemas.microsoft.com/office/powerpoint/2010/main" val="3037443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FCE37273-D519-40AA-BF79-0609BFAF6930}"/>
              </a:ext>
            </a:extLst>
          </p:cNvPr>
          <p:cNvPicPr>
            <a:picLocks noChangeAspect="1"/>
          </p:cNvPicPr>
          <p:nvPr/>
        </p:nvPicPr>
        <p:blipFill>
          <a:blip r:embed="rId3"/>
          <a:stretch>
            <a:fillRect/>
          </a:stretch>
        </p:blipFill>
        <p:spPr>
          <a:xfrm>
            <a:off x="229163" y="1857529"/>
            <a:ext cx="3458188" cy="3921328"/>
          </a:xfrm>
          <a:prstGeom prst="rect">
            <a:avLst/>
          </a:prstGeom>
        </p:spPr>
      </p:pic>
      <p:sp>
        <p:nvSpPr>
          <p:cNvPr id="3" name="Content Placeholder 2"/>
          <p:cNvSpPr>
            <a:spLocks noGrp="1"/>
          </p:cNvSpPr>
          <p:nvPr>
            <p:ph idx="1"/>
          </p:nvPr>
        </p:nvSpPr>
        <p:spPr>
          <a:xfrm>
            <a:off x="5016419" y="1574699"/>
            <a:ext cx="6926826" cy="1341544"/>
          </a:xfrm>
        </p:spPr>
        <p:txBody>
          <a:bodyPr vert="horz" lIns="91440" tIns="45720" rIns="91440" bIns="45720" rtlCol="0" anchor="t">
            <a:normAutofit/>
          </a:bodyPr>
          <a:lstStyle/>
          <a:p>
            <a:pPr marL="448945" indent="-448945"/>
            <a:r>
              <a:rPr lang="en-US" sz="1400" b="1" dirty="0" err="1">
                <a:solidFill>
                  <a:schemeClr val="tx2"/>
                </a:solidFill>
                <a:sym typeface="Wingdings" panose="05000000000000000000" pitchFamily="2" charset="2"/>
              </a:rPr>
              <a:t>Hostpath</a:t>
            </a:r>
            <a:r>
              <a:rPr lang="en-US" sz="1400" b="1" dirty="0">
                <a:solidFill>
                  <a:schemeClr val="tx2"/>
                </a:solidFill>
                <a:sym typeface="Wingdings" panose="05000000000000000000" pitchFamily="2" charset="2"/>
              </a:rPr>
              <a:t>, a</a:t>
            </a:r>
            <a:r>
              <a:rPr lang="en-US" sz="1400" b="1" dirty="0">
                <a:solidFill>
                  <a:schemeClr val="tx2"/>
                </a:solidFill>
                <a:ea typeface="+mn-lt"/>
                <a:cs typeface="+mn-lt"/>
              </a:rPr>
              <a:t> persistent type of volume. </a:t>
            </a:r>
          </a:p>
          <a:p>
            <a:pPr marL="448945" indent="-448945">
              <a:lnSpc>
                <a:spcPct val="100000"/>
              </a:lnSpc>
              <a:buNone/>
            </a:pPr>
            <a:r>
              <a:rPr lang="en-US" sz="1400" dirty="0">
                <a:ea typeface="+mn-lt"/>
                <a:cs typeface="+mn-lt"/>
              </a:rPr>
              <a:t>An existing </a:t>
            </a:r>
            <a:r>
              <a:rPr lang="en-US" sz="1400" dirty="0" err="1">
                <a:ea typeface="+mn-lt"/>
                <a:cs typeface="+mn-lt"/>
              </a:rPr>
              <a:t>ressource</a:t>
            </a:r>
            <a:r>
              <a:rPr lang="en-US" sz="1400" dirty="0">
                <a:ea typeface="+mn-lt"/>
                <a:cs typeface="+mn-lt"/>
              </a:rPr>
              <a:t> (commonly the filesystem) of the host node is mounted on the pod. </a:t>
            </a:r>
            <a:endParaRPr lang="en-US" sz="1400" dirty="0">
              <a:cs typeface="Calibri"/>
            </a:endParaRPr>
          </a:p>
          <a:p>
            <a:pPr marL="448945" indent="-448945">
              <a:buNone/>
            </a:pPr>
            <a:endParaRPr lang="en-US" sz="1600" dirty="0">
              <a:cs typeface="Calibri"/>
            </a:endParaRPr>
          </a:p>
          <a:p>
            <a:pPr marL="0" indent="0">
              <a:buNone/>
            </a:pPr>
            <a:endParaRPr lang="en-US" sz="1400" dirty="0">
              <a:cs typeface="Calibri"/>
            </a:endParaRPr>
          </a:p>
          <a:p>
            <a:pPr marL="0" indent="0">
              <a:buNone/>
            </a:pPr>
            <a:endParaRPr lang="en-US" sz="1000" dirty="0">
              <a:cs typeface="Calibri"/>
            </a:endParaRPr>
          </a:p>
          <a:p>
            <a:pPr marL="0" indent="0">
              <a:buNone/>
            </a:pPr>
            <a:endParaRPr lang="en-US" sz="1600" dirty="0">
              <a:cs typeface="Calibri"/>
            </a:endParaRPr>
          </a:p>
        </p:txBody>
      </p:sp>
      <p:sp>
        <p:nvSpPr>
          <p:cNvPr id="2" name="Title 1"/>
          <p:cNvSpPr>
            <a:spLocks noGrp="1"/>
          </p:cNvSpPr>
          <p:nvPr>
            <p:ph type="title"/>
          </p:nvPr>
        </p:nvSpPr>
        <p:spPr/>
        <p:txBody>
          <a:bodyPr>
            <a:normAutofit/>
          </a:bodyPr>
          <a:lstStyle/>
          <a:p>
            <a:r>
              <a:rPr lang="en-US" dirty="0"/>
              <a:t>Volumes - </a:t>
            </a:r>
            <a:r>
              <a:rPr lang="en-US" dirty="0" err="1"/>
              <a:t>hostPath</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4"/>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4" name="TextBox 3">
            <a:extLst>
              <a:ext uri="{FF2B5EF4-FFF2-40B4-BE49-F238E27FC236}">
                <a16:creationId xmlns:a16="http://schemas.microsoft.com/office/drawing/2014/main" id="{8D668D37-8C15-468B-BBEC-DEF178C8482B}"/>
              </a:ext>
            </a:extLst>
          </p:cNvPr>
          <p:cNvSpPr txBox="1"/>
          <p:nvPr/>
        </p:nvSpPr>
        <p:spPr>
          <a:xfrm>
            <a:off x="4658852" y="5764981"/>
            <a:ext cx="57748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747474"/>
                </a:solidFill>
              </a:rPr>
              <a:t>Let's dive into it by some illustrations !</a:t>
            </a:r>
            <a:endParaRPr lang="en-US" sz="2400" b="1">
              <a:solidFill>
                <a:srgbClr val="747474"/>
              </a:solidFill>
              <a:cs typeface="Calibri"/>
            </a:endParaRPr>
          </a:p>
        </p:txBody>
      </p:sp>
      <p:cxnSp>
        <p:nvCxnSpPr>
          <p:cNvPr id="7" name="Straight Arrow Connector 6">
            <a:extLst>
              <a:ext uri="{FF2B5EF4-FFF2-40B4-BE49-F238E27FC236}">
                <a16:creationId xmlns:a16="http://schemas.microsoft.com/office/drawing/2014/main" id="{959F0E7C-052C-425C-A1FF-8FEFEFC5E43D}"/>
              </a:ext>
            </a:extLst>
          </p:cNvPr>
          <p:cNvCxnSpPr>
            <a:cxnSpLocks/>
          </p:cNvCxnSpPr>
          <p:nvPr/>
        </p:nvCxnSpPr>
        <p:spPr>
          <a:xfrm flipH="1">
            <a:off x="2063136" y="3701026"/>
            <a:ext cx="1961535" cy="406399"/>
          </a:xfrm>
          <a:prstGeom prst="straightConnector1">
            <a:avLst/>
          </a:prstGeom>
          <a:ln>
            <a:solidFill>
              <a:srgbClr val="C00000"/>
            </a:solidFill>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a:extLst>
              <a:ext uri="{FF2B5EF4-FFF2-40B4-BE49-F238E27FC236}">
                <a16:creationId xmlns:a16="http://schemas.microsoft.com/office/drawing/2014/main" id="{EF1C7F0C-8CB6-4ACC-9ED2-340AA3B86E9C}"/>
              </a:ext>
            </a:extLst>
          </p:cNvPr>
          <p:cNvCxnSpPr>
            <a:cxnSpLocks/>
          </p:cNvCxnSpPr>
          <p:nvPr/>
        </p:nvCxnSpPr>
        <p:spPr>
          <a:xfrm flipH="1" flipV="1">
            <a:off x="1407651" y="4828457"/>
            <a:ext cx="2600631" cy="396568"/>
          </a:xfrm>
          <a:prstGeom prst="straightConnector1">
            <a:avLst/>
          </a:prstGeom>
          <a:ln>
            <a:solidFill>
              <a:srgbClr val="C00000"/>
            </a:solidFill>
            <a:tailEnd type="triangle"/>
          </a:ln>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E619CE31-B491-4C94-B4A2-A6361895D50C}"/>
              </a:ext>
            </a:extLst>
          </p:cNvPr>
          <p:cNvSpPr txBox="1"/>
          <p:nvPr/>
        </p:nvSpPr>
        <p:spPr>
          <a:xfrm>
            <a:off x="4011561" y="3511754"/>
            <a:ext cx="75773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cs typeface="Calibri"/>
              </a:rPr>
              <a:t>We specify the volume we want to mount and in which directory within the Pod we want to mount it.</a:t>
            </a:r>
          </a:p>
        </p:txBody>
      </p:sp>
      <p:sp>
        <p:nvSpPr>
          <p:cNvPr id="14" name="TextBox 13">
            <a:extLst>
              <a:ext uri="{FF2B5EF4-FFF2-40B4-BE49-F238E27FC236}">
                <a16:creationId xmlns:a16="http://schemas.microsoft.com/office/drawing/2014/main" id="{C986FF6C-BD18-4354-B8F6-03FF27FB472F}"/>
              </a:ext>
            </a:extLst>
          </p:cNvPr>
          <p:cNvSpPr txBox="1"/>
          <p:nvPr/>
        </p:nvSpPr>
        <p:spPr>
          <a:xfrm>
            <a:off x="4011561" y="5076721"/>
            <a:ext cx="75773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cs typeface="Calibri"/>
              </a:rPr>
              <a:t>We create a </a:t>
            </a:r>
            <a:r>
              <a:rPr lang="en-US" sz="1400" dirty="0" err="1">
                <a:solidFill>
                  <a:schemeClr val="bg2"/>
                </a:solidFill>
                <a:cs typeface="Calibri"/>
              </a:rPr>
              <a:t>hostpath</a:t>
            </a:r>
            <a:r>
              <a:rPr lang="en-US" sz="1400" dirty="0">
                <a:solidFill>
                  <a:schemeClr val="bg2"/>
                </a:solidFill>
                <a:cs typeface="Calibri"/>
              </a:rPr>
              <a:t> type of volume named </a:t>
            </a:r>
            <a:r>
              <a:rPr lang="en-US" sz="1400" i="1" dirty="0">
                <a:solidFill>
                  <a:schemeClr val="bg2"/>
                </a:solidFill>
                <a:cs typeface="Calibri"/>
              </a:rPr>
              <a:t>test-volume </a:t>
            </a:r>
            <a:r>
              <a:rPr lang="en-US" sz="1400" dirty="0">
                <a:solidFill>
                  <a:schemeClr val="bg2"/>
                </a:solidFill>
                <a:cs typeface="Calibri"/>
              </a:rPr>
              <a:t>that will mount the host directory </a:t>
            </a:r>
            <a:r>
              <a:rPr lang="en-US" sz="1400" i="1" dirty="0">
                <a:solidFill>
                  <a:schemeClr val="bg2"/>
                </a:solidFill>
                <a:cs typeface="Calibri"/>
              </a:rPr>
              <a:t>/data</a:t>
            </a:r>
          </a:p>
        </p:txBody>
      </p:sp>
    </p:spTree>
    <p:extLst>
      <p:ext uri="{BB962C8B-B14F-4D97-AF65-F5344CB8AC3E}">
        <p14:creationId xmlns:p14="http://schemas.microsoft.com/office/powerpoint/2010/main" val="480498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2405" y="1234888"/>
            <a:ext cx="8890840" cy="1557787"/>
          </a:xfrm>
        </p:spPr>
        <p:txBody>
          <a:bodyPr vert="horz" lIns="91440" tIns="45720" rIns="91440" bIns="45720" rtlCol="0" anchor="t">
            <a:noAutofit/>
          </a:bodyPr>
          <a:lstStyle/>
          <a:p>
            <a:pPr marL="448945" indent="-448945"/>
            <a:r>
              <a:rPr lang="en-US" sz="1100" b="1" dirty="0">
                <a:solidFill>
                  <a:schemeClr val="tx2"/>
                </a:solidFill>
                <a:sym typeface="Wingdings" panose="05000000000000000000" pitchFamily="2" charset="2"/>
              </a:rPr>
              <a:t>Claim a Persistent Volume (PV) via a Persistent Volume Claim (PVC)</a:t>
            </a:r>
            <a:endParaRPr lang="en-US" sz="1100" b="1">
              <a:solidFill>
                <a:schemeClr val="tx2"/>
              </a:solidFill>
              <a:ea typeface="+mn-lt"/>
              <a:cs typeface="+mn-lt"/>
            </a:endParaRPr>
          </a:p>
          <a:p>
            <a:pPr marL="448945" indent="-448945">
              <a:buNone/>
            </a:pPr>
            <a:r>
              <a:rPr lang="en-US" sz="1100" dirty="0">
                <a:ea typeface="+mn-lt"/>
                <a:cs typeface="+mn-lt"/>
              </a:rPr>
              <a:t>A Persistent Volume is a volume made available within the cluster that will remain available even after containers, pods or nodes restart.</a:t>
            </a:r>
            <a:endParaRPr lang="en-US" sz="1100" dirty="0">
              <a:cs typeface="Calibri"/>
            </a:endParaRPr>
          </a:p>
          <a:p>
            <a:pPr marL="448945" indent="-448945">
              <a:buNone/>
            </a:pPr>
            <a:r>
              <a:rPr lang="en-US" sz="1100" dirty="0">
                <a:ea typeface="+mn-lt"/>
                <a:cs typeface="+mn-lt"/>
              </a:rPr>
              <a:t>A pod can be linked to this persistent volume by setting up a Persistent Volume Claim (PVC) that defines the parameters requested for the requested volume.</a:t>
            </a:r>
          </a:p>
          <a:p>
            <a:pPr marL="448945" indent="-448945">
              <a:lnSpc>
                <a:spcPct val="100000"/>
              </a:lnSpc>
              <a:buNone/>
            </a:pPr>
            <a:r>
              <a:rPr lang="en-US" sz="1100" dirty="0">
                <a:ea typeface="+mn-lt"/>
                <a:cs typeface="+mn-lt"/>
              </a:rPr>
              <a:t>The cluster will then attach a volume that fits all the parameters.</a:t>
            </a:r>
            <a:endParaRPr lang="en-US" sz="1100" dirty="0">
              <a:cs typeface="Calibri"/>
            </a:endParaRPr>
          </a:p>
          <a:p>
            <a:pPr marL="0" indent="0">
              <a:buNone/>
            </a:pPr>
            <a:endParaRPr lang="en-US" sz="1100" dirty="0">
              <a:cs typeface="Calibri"/>
            </a:endParaRPr>
          </a:p>
          <a:p>
            <a:pPr marL="0" indent="0">
              <a:buNone/>
            </a:pPr>
            <a:endParaRPr lang="en-US" sz="1100" dirty="0">
              <a:cs typeface="Calibri"/>
            </a:endParaRPr>
          </a:p>
        </p:txBody>
      </p:sp>
      <p:sp>
        <p:nvSpPr>
          <p:cNvPr id="2" name="Title 1"/>
          <p:cNvSpPr>
            <a:spLocks noGrp="1"/>
          </p:cNvSpPr>
          <p:nvPr>
            <p:ph type="title"/>
          </p:nvPr>
        </p:nvSpPr>
        <p:spPr/>
        <p:txBody>
          <a:bodyPr>
            <a:normAutofit/>
          </a:bodyPr>
          <a:lstStyle/>
          <a:p>
            <a:r>
              <a:rPr lang="en-US" dirty="0"/>
              <a:t>Volumes – PV and PVC</a:t>
            </a:r>
          </a:p>
        </p:txBody>
      </p:sp>
      <p:pic>
        <p:nvPicPr>
          <p:cNvPr id="6" name="Picture 8" descr="Diagram&#10;&#10;Description automatically generated">
            <a:extLst>
              <a:ext uri="{FF2B5EF4-FFF2-40B4-BE49-F238E27FC236}">
                <a16:creationId xmlns:a16="http://schemas.microsoft.com/office/drawing/2014/main" id="{1DE9B3B0-F24D-48B3-83E7-0C03F56C2605}"/>
              </a:ext>
            </a:extLst>
          </p:cNvPr>
          <p:cNvPicPr>
            <a:picLocks noChangeAspect="1"/>
          </p:cNvPicPr>
          <p:nvPr/>
        </p:nvPicPr>
        <p:blipFill>
          <a:blip r:embed="rId3"/>
          <a:stretch>
            <a:fillRect/>
          </a:stretch>
        </p:blipFill>
        <p:spPr>
          <a:xfrm>
            <a:off x="669592" y="2832743"/>
            <a:ext cx="6820928" cy="3521916"/>
          </a:xfrm>
          <a:prstGeom prst="rect">
            <a:avLst/>
          </a:prstGeom>
        </p:spPr>
      </p:pic>
    </p:spTree>
    <p:extLst>
      <p:ext uri="{BB962C8B-B14F-4D97-AF65-F5344CB8AC3E}">
        <p14:creationId xmlns:p14="http://schemas.microsoft.com/office/powerpoint/2010/main" val="2842590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Volumes – PV and PVC</a:t>
            </a:r>
          </a:p>
        </p:txBody>
      </p:sp>
      <p:pic>
        <p:nvPicPr>
          <p:cNvPr id="8" name="Picture 8" descr="A close up of a sign&#10;&#10;Description automatically generated">
            <a:extLst>
              <a:ext uri="{FF2B5EF4-FFF2-40B4-BE49-F238E27FC236}">
                <a16:creationId xmlns:a16="http://schemas.microsoft.com/office/drawing/2014/main" id="{14BEDCBE-9E8F-4A10-8062-503F5F89945A}"/>
              </a:ext>
            </a:extLst>
          </p:cNvPr>
          <p:cNvPicPr>
            <a:picLocks noChangeAspect="1"/>
          </p:cNvPicPr>
          <p:nvPr/>
        </p:nvPicPr>
        <p:blipFill>
          <a:blip r:embed="rId3"/>
          <a:stretch>
            <a:fillRect/>
          </a:stretch>
        </p:blipFill>
        <p:spPr>
          <a:xfrm>
            <a:off x="7122383" y="2224731"/>
            <a:ext cx="2879639" cy="2995483"/>
          </a:xfrm>
          <a:prstGeom prst="rect">
            <a:avLst/>
          </a:prstGeom>
        </p:spPr>
      </p:pic>
      <p:pic>
        <p:nvPicPr>
          <p:cNvPr id="9" name="Picture 9" descr="Text&#10;&#10;Description automatically generated">
            <a:extLst>
              <a:ext uri="{FF2B5EF4-FFF2-40B4-BE49-F238E27FC236}">
                <a16:creationId xmlns:a16="http://schemas.microsoft.com/office/drawing/2014/main" id="{F0EBF842-30FA-4D48-A2E8-6178C18E2E43}"/>
              </a:ext>
            </a:extLst>
          </p:cNvPr>
          <p:cNvPicPr>
            <a:picLocks noChangeAspect="1"/>
          </p:cNvPicPr>
          <p:nvPr/>
        </p:nvPicPr>
        <p:blipFill>
          <a:blip r:embed="rId4"/>
          <a:stretch>
            <a:fillRect/>
          </a:stretch>
        </p:blipFill>
        <p:spPr>
          <a:xfrm>
            <a:off x="995749" y="2226147"/>
            <a:ext cx="3414583" cy="2992651"/>
          </a:xfrm>
          <a:prstGeom prst="rect">
            <a:avLst/>
          </a:prstGeom>
        </p:spPr>
      </p:pic>
      <p:sp>
        <p:nvSpPr>
          <p:cNvPr id="10" name="TextBox 9">
            <a:extLst>
              <a:ext uri="{FF2B5EF4-FFF2-40B4-BE49-F238E27FC236}">
                <a16:creationId xmlns:a16="http://schemas.microsoft.com/office/drawing/2014/main" id="{1530AE4A-5888-4C6A-9567-E28D859100F7}"/>
              </a:ext>
            </a:extLst>
          </p:cNvPr>
          <p:cNvSpPr txBox="1"/>
          <p:nvPr/>
        </p:nvSpPr>
        <p:spPr>
          <a:xfrm>
            <a:off x="1326291" y="527015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solidFill>
                  <a:schemeClr val="bg2"/>
                </a:solidFill>
              </a:rPr>
              <a:t>persistent_vol.yaml</a:t>
            </a:r>
            <a:endParaRPr lang="en-US">
              <a:solidFill>
                <a:schemeClr val="bg2"/>
              </a:solidFill>
              <a:cs typeface="Calibri"/>
            </a:endParaRPr>
          </a:p>
        </p:txBody>
      </p:sp>
      <p:sp>
        <p:nvSpPr>
          <p:cNvPr id="11" name="TextBox 10">
            <a:extLst>
              <a:ext uri="{FF2B5EF4-FFF2-40B4-BE49-F238E27FC236}">
                <a16:creationId xmlns:a16="http://schemas.microsoft.com/office/drawing/2014/main" id="{E705832C-9AB2-46A2-9BF5-602595C2C626}"/>
              </a:ext>
            </a:extLst>
          </p:cNvPr>
          <p:cNvSpPr txBox="1"/>
          <p:nvPr/>
        </p:nvSpPr>
        <p:spPr>
          <a:xfrm>
            <a:off x="7030994" y="5270156"/>
            <a:ext cx="30624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chemeClr val="bg2"/>
                </a:solidFill>
                <a:cs typeface="Calibri"/>
              </a:rPr>
              <a:t>Pod_template</a:t>
            </a:r>
            <a:r>
              <a:rPr lang="en-US" dirty="0">
                <a:solidFill>
                  <a:schemeClr val="bg2"/>
                </a:solidFill>
                <a:cs typeface="Calibri"/>
              </a:rPr>
              <a:t> of the </a:t>
            </a:r>
            <a:r>
              <a:rPr lang="en-US" dirty="0" err="1">
                <a:solidFill>
                  <a:schemeClr val="bg2"/>
                </a:solidFill>
                <a:cs typeface="Calibri"/>
              </a:rPr>
              <a:t>pod.yaml</a:t>
            </a:r>
          </a:p>
        </p:txBody>
      </p:sp>
      <p:cxnSp>
        <p:nvCxnSpPr>
          <p:cNvPr id="13" name="Straight Arrow Connector 12">
            <a:extLst>
              <a:ext uri="{FF2B5EF4-FFF2-40B4-BE49-F238E27FC236}">
                <a16:creationId xmlns:a16="http://schemas.microsoft.com/office/drawing/2014/main" id="{56086773-52B6-4D7F-BF54-96BED01AFAF5}"/>
              </a:ext>
            </a:extLst>
          </p:cNvPr>
          <p:cNvCxnSpPr/>
          <p:nvPr/>
        </p:nvCxnSpPr>
        <p:spPr>
          <a:xfrm>
            <a:off x="5769896" y="2365476"/>
            <a:ext cx="0" cy="2720257"/>
          </a:xfrm>
          <a:prstGeom prst="straightConnector1">
            <a:avLst/>
          </a:prstGeom>
          <a:ln>
            <a:solidFill>
              <a:schemeClr val="tx2"/>
            </a:solidFill>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865D2590-111C-4391-9E8E-821F835FBC52}"/>
              </a:ext>
            </a:extLst>
          </p:cNvPr>
          <p:cNvSpPr txBox="1"/>
          <p:nvPr/>
        </p:nvSpPr>
        <p:spPr>
          <a:xfrm>
            <a:off x="4916284" y="5960630"/>
            <a:ext cx="57748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747474"/>
                </a:solidFill>
              </a:rPr>
              <a:t>Let's dive into it by some illustrations !</a:t>
            </a:r>
            <a:endParaRPr lang="en-US" sz="2400" b="1">
              <a:solidFill>
                <a:srgbClr val="747474"/>
              </a:solidFill>
              <a:cs typeface="Calibri"/>
            </a:endParaRPr>
          </a:p>
        </p:txBody>
      </p:sp>
    </p:spTree>
    <p:extLst>
      <p:ext uri="{BB962C8B-B14F-4D97-AF65-F5344CB8AC3E}">
        <p14:creationId xmlns:p14="http://schemas.microsoft.com/office/powerpoint/2010/main" val="547734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2405" y="1234888"/>
            <a:ext cx="8890840" cy="1557787"/>
          </a:xfrm>
        </p:spPr>
        <p:txBody>
          <a:bodyPr vert="horz" lIns="91440" tIns="45720" rIns="91440" bIns="45720" rtlCol="0" anchor="t">
            <a:noAutofit/>
          </a:bodyPr>
          <a:lstStyle/>
          <a:p>
            <a:pPr marL="448945" indent="-448945"/>
            <a:r>
              <a:rPr lang="en-US" sz="1100" b="1" dirty="0">
                <a:solidFill>
                  <a:schemeClr val="tx2"/>
                </a:solidFill>
                <a:ea typeface="+mn-lt"/>
                <a:cs typeface="+mn-lt"/>
                <a:sym typeface="Wingdings" panose="05000000000000000000" pitchFamily="2" charset="2"/>
              </a:rPr>
              <a:t>Kubernetes Secrets let you store and manage sensitive information, such as passwords, OAuth tokens, and </a:t>
            </a:r>
            <a:r>
              <a:rPr lang="en-US" sz="1100" b="1" dirty="0" err="1">
                <a:solidFill>
                  <a:schemeClr val="tx2"/>
                </a:solidFill>
                <a:ea typeface="+mn-lt"/>
                <a:cs typeface="+mn-lt"/>
                <a:sym typeface="Wingdings" panose="05000000000000000000" pitchFamily="2" charset="2"/>
              </a:rPr>
              <a:t>ssh</a:t>
            </a:r>
            <a:r>
              <a:rPr lang="en-US" sz="1100" b="1" dirty="0">
                <a:solidFill>
                  <a:schemeClr val="tx2"/>
                </a:solidFill>
                <a:ea typeface="+mn-lt"/>
                <a:cs typeface="+mn-lt"/>
                <a:sym typeface="Wingdings" panose="05000000000000000000" pitchFamily="2" charset="2"/>
              </a:rPr>
              <a:t> keys.</a:t>
            </a:r>
            <a:br>
              <a:rPr lang="en-US" sz="1100" b="1" dirty="0">
                <a:solidFill>
                  <a:schemeClr val="tx2"/>
                </a:solidFill>
                <a:ea typeface="+mn-lt"/>
                <a:cs typeface="+mn-lt"/>
              </a:rPr>
            </a:br>
            <a:r>
              <a:rPr lang="en-US" sz="1100" dirty="0">
                <a:ea typeface="+mn-lt"/>
                <a:cs typeface="+mn-lt"/>
              </a:rPr>
              <a:t>Secrets is by default </a:t>
            </a:r>
            <a:r>
              <a:rPr lang="en-US" sz="1100" b="1" dirty="0">
                <a:ea typeface="+mn-lt"/>
                <a:cs typeface="+mn-lt"/>
              </a:rPr>
              <a:t>base64-encoded but not encrypted</a:t>
            </a:r>
            <a:r>
              <a:rPr lang="en-US" sz="1100" dirty="0">
                <a:ea typeface="+mn-lt"/>
                <a:cs typeface="+mn-lt"/>
              </a:rPr>
              <a:t>. You can create as many secrets as you want that will be stored </a:t>
            </a:r>
            <a:r>
              <a:rPr lang="en-US" sz="1100" b="1" dirty="0">
                <a:ea typeface="+mn-lt"/>
                <a:cs typeface="+mn-lt"/>
              </a:rPr>
              <a:t>within a file</a:t>
            </a:r>
            <a:r>
              <a:rPr lang="en-US" sz="1100" dirty="0">
                <a:ea typeface="+mn-lt"/>
                <a:cs typeface="+mn-lt"/>
              </a:rPr>
              <a:t> that can then be used as an </a:t>
            </a:r>
            <a:r>
              <a:rPr lang="en-US" sz="1100" b="1" dirty="0">
                <a:ea typeface="+mn-lt"/>
                <a:cs typeface="+mn-lt"/>
              </a:rPr>
              <a:t>environment variable </a:t>
            </a:r>
            <a:r>
              <a:rPr lang="en-US" sz="1100" dirty="0">
                <a:ea typeface="+mn-lt"/>
                <a:cs typeface="+mn-lt"/>
              </a:rPr>
              <a:t>or as a </a:t>
            </a:r>
            <a:r>
              <a:rPr lang="en-US" sz="1100" b="1" dirty="0">
                <a:ea typeface="+mn-lt"/>
                <a:cs typeface="+mn-lt"/>
              </a:rPr>
              <a:t>directory like a volume</a:t>
            </a:r>
            <a:r>
              <a:rPr lang="en-US" sz="1100" dirty="0">
                <a:ea typeface="+mn-lt"/>
                <a:cs typeface="+mn-lt"/>
              </a:rPr>
              <a:t>. </a:t>
            </a:r>
            <a:br>
              <a:rPr lang="en-US" sz="1100" dirty="0">
                <a:ea typeface="+mn-lt"/>
                <a:cs typeface="+mn-lt"/>
              </a:rPr>
            </a:br>
            <a:r>
              <a:rPr lang="en-US" sz="1100" dirty="0">
                <a:ea typeface="+mn-lt"/>
                <a:cs typeface="+mn-lt"/>
              </a:rPr>
              <a:t>There is a limit of 1MB for the secret and as each secret is stored as an API object, a very large numbers of secrets might deplete memory of a host.</a:t>
            </a:r>
            <a:endParaRPr lang="en-US" dirty="0">
              <a:ea typeface="+mn-lt"/>
              <a:cs typeface="+mn-lt"/>
            </a:endParaRPr>
          </a:p>
          <a:p>
            <a:pPr marL="448945" indent="-448945">
              <a:buNone/>
            </a:pPr>
            <a:endParaRPr lang="en-US">
              <a:cs typeface="Calibri"/>
            </a:endParaRPr>
          </a:p>
          <a:p>
            <a:pPr marL="448945" indent="-448945">
              <a:buNone/>
            </a:pPr>
            <a:endParaRPr lang="en-US" sz="1100" dirty="0">
              <a:cs typeface="Calibri"/>
            </a:endParaRPr>
          </a:p>
          <a:p>
            <a:pPr marL="0" indent="0">
              <a:buNone/>
            </a:pPr>
            <a:endParaRPr lang="en-US" sz="1100" dirty="0">
              <a:cs typeface="Calibri"/>
            </a:endParaRPr>
          </a:p>
          <a:p>
            <a:pPr marL="0" indent="0">
              <a:buNone/>
            </a:pPr>
            <a:endParaRPr lang="en-US" sz="1100" dirty="0">
              <a:cs typeface="Calibri"/>
            </a:endParaRPr>
          </a:p>
        </p:txBody>
      </p:sp>
      <p:sp>
        <p:nvSpPr>
          <p:cNvPr id="2" name="Title 1"/>
          <p:cNvSpPr>
            <a:spLocks noGrp="1"/>
          </p:cNvSpPr>
          <p:nvPr>
            <p:ph type="title"/>
          </p:nvPr>
        </p:nvSpPr>
        <p:spPr/>
        <p:txBody>
          <a:bodyPr>
            <a:normAutofit/>
          </a:bodyPr>
          <a:lstStyle/>
          <a:p>
            <a:r>
              <a:rPr lang="en-US" dirty="0"/>
              <a:t>Secrets</a:t>
            </a:r>
          </a:p>
        </p:txBody>
      </p:sp>
      <p:pic>
        <p:nvPicPr>
          <p:cNvPr id="4" name="Picture 4" descr="Text&#10;&#10;Description automatically generated">
            <a:extLst>
              <a:ext uri="{FF2B5EF4-FFF2-40B4-BE49-F238E27FC236}">
                <a16:creationId xmlns:a16="http://schemas.microsoft.com/office/drawing/2014/main" id="{E9135FF7-9C30-4C01-93B5-204E09B11BC1}"/>
              </a:ext>
            </a:extLst>
          </p:cNvPr>
          <p:cNvPicPr>
            <a:picLocks noChangeAspect="1"/>
          </p:cNvPicPr>
          <p:nvPr/>
        </p:nvPicPr>
        <p:blipFill>
          <a:blip r:embed="rId3"/>
          <a:stretch>
            <a:fillRect/>
          </a:stretch>
        </p:blipFill>
        <p:spPr>
          <a:xfrm>
            <a:off x="909058" y="1357892"/>
            <a:ext cx="1666875" cy="1304925"/>
          </a:xfrm>
          <a:prstGeom prst="rect">
            <a:avLst/>
          </a:prstGeom>
        </p:spPr>
      </p:pic>
      <p:pic>
        <p:nvPicPr>
          <p:cNvPr id="5" name="Picture 5" descr="Text&#10;&#10;Description automatically generated">
            <a:extLst>
              <a:ext uri="{FF2B5EF4-FFF2-40B4-BE49-F238E27FC236}">
                <a16:creationId xmlns:a16="http://schemas.microsoft.com/office/drawing/2014/main" id="{2F9B95FE-CEB8-4154-9658-39D6B092BA08}"/>
              </a:ext>
            </a:extLst>
          </p:cNvPr>
          <p:cNvPicPr>
            <a:picLocks noChangeAspect="1"/>
          </p:cNvPicPr>
          <p:nvPr/>
        </p:nvPicPr>
        <p:blipFill>
          <a:blip r:embed="rId4"/>
          <a:stretch>
            <a:fillRect/>
          </a:stretch>
        </p:blipFill>
        <p:spPr>
          <a:xfrm>
            <a:off x="906935" y="3167191"/>
            <a:ext cx="2305050" cy="2686050"/>
          </a:xfrm>
          <a:prstGeom prst="rect">
            <a:avLst/>
          </a:prstGeom>
        </p:spPr>
      </p:pic>
      <p:pic>
        <p:nvPicPr>
          <p:cNvPr id="6" name="Picture 6" descr="A close up of text on a black background&#10;&#10;Description automatically generated">
            <a:extLst>
              <a:ext uri="{FF2B5EF4-FFF2-40B4-BE49-F238E27FC236}">
                <a16:creationId xmlns:a16="http://schemas.microsoft.com/office/drawing/2014/main" id="{03497DAB-6394-44B7-AFCA-42BB2B1F2076}"/>
              </a:ext>
            </a:extLst>
          </p:cNvPr>
          <p:cNvPicPr>
            <a:picLocks noChangeAspect="1"/>
          </p:cNvPicPr>
          <p:nvPr/>
        </p:nvPicPr>
        <p:blipFill>
          <a:blip r:embed="rId5"/>
          <a:stretch>
            <a:fillRect/>
          </a:stretch>
        </p:blipFill>
        <p:spPr>
          <a:xfrm>
            <a:off x="7024816" y="3168091"/>
            <a:ext cx="2683475" cy="2684248"/>
          </a:xfrm>
          <a:prstGeom prst="rect">
            <a:avLst/>
          </a:prstGeom>
        </p:spPr>
      </p:pic>
      <p:cxnSp>
        <p:nvCxnSpPr>
          <p:cNvPr id="8" name="Straight Arrow Connector 7">
            <a:extLst>
              <a:ext uri="{FF2B5EF4-FFF2-40B4-BE49-F238E27FC236}">
                <a16:creationId xmlns:a16="http://schemas.microsoft.com/office/drawing/2014/main" id="{F8C0BEDE-9041-4F36-98BF-3AAFD708493E}"/>
              </a:ext>
            </a:extLst>
          </p:cNvPr>
          <p:cNvCxnSpPr/>
          <p:nvPr/>
        </p:nvCxnSpPr>
        <p:spPr>
          <a:xfrm flipH="1">
            <a:off x="5759599" y="3611448"/>
            <a:ext cx="0" cy="1783204"/>
          </a:xfrm>
          <a:prstGeom prst="straightConnector1">
            <a:avLst/>
          </a:prstGeom>
          <a:ln>
            <a:solidFill>
              <a:schemeClr val="tx2"/>
            </a:solidFill>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15C0FBE5-3D25-4A57-89D5-F09865835FCD}"/>
              </a:ext>
            </a:extLst>
          </p:cNvPr>
          <p:cNvCxnSpPr>
            <a:cxnSpLocks/>
          </p:cNvCxnSpPr>
          <p:nvPr/>
        </p:nvCxnSpPr>
        <p:spPr>
          <a:xfrm flipH="1">
            <a:off x="1548271" y="4401242"/>
            <a:ext cx="1961535" cy="406399"/>
          </a:xfrm>
          <a:prstGeom prst="straightConnector1">
            <a:avLst/>
          </a:prstGeom>
          <a:ln>
            <a:solidFill>
              <a:srgbClr val="C00000"/>
            </a:solidFill>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a:extLst>
              <a:ext uri="{FF2B5EF4-FFF2-40B4-BE49-F238E27FC236}">
                <a16:creationId xmlns:a16="http://schemas.microsoft.com/office/drawing/2014/main" id="{9FAEB777-296A-4611-8636-915E5819C9AE}"/>
              </a:ext>
            </a:extLst>
          </p:cNvPr>
          <p:cNvCxnSpPr>
            <a:cxnSpLocks/>
          </p:cNvCxnSpPr>
          <p:nvPr/>
        </p:nvCxnSpPr>
        <p:spPr>
          <a:xfrm flipH="1" flipV="1">
            <a:off x="2547109" y="5332803"/>
            <a:ext cx="952400" cy="396790"/>
          </a:xfrm>
          <a:prstGeom prst="straightConnector1">
            <a:avLst/>
          </a:prstGeom>
          <a:ln>
            <a:solidFill>
              <a:srgbClr val="C00000"/>
            </a:solidFill>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018D3EEE-FE81-4CF2-8506-70381C54FD6D}"/>
              </a:ext>
            </a:extLst>
          </p:cNvPr>
          <p:cNvCxnSpPr>
            <a:cxnSpLocks/>
          </p:cNvCxnSpPr>
          <p:nvPr/>
        </p:nvCxnSpPr>
        <p:spPr>
          <a:xfrm flipH="1" flipV="1">
            <a:off x="8231217" y="5476966"/>
            <a:ext cx="1714400" cy="159952"/>
          </a:xfrm>
          <a:prstGeom prst="straightConnector1">
            <a:avLst/>
          </a:prstGeom>
          <a:ln>
            <a:solidFill>
              <a:srgbClr val="C00000"/>
            </a:solidFill>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a:extLst>
              <a:ext uri="{FF2B5EF4-FFF2-40B4-BE49-F238E27FC236}">
                <a16:creationId xmlns:a16="http://schemas.microsoft.com/office/drawing/2014/main" id="{B710530D-DEB6-4187-B379-1725B3B24D6B}"/>
              </a:ext>
            </a:extLst>
          </p:cNvPr>
          <p:cNvCxnSpPr>
            <a:cxnSpLocks/>
          </p:cNvCxnSpPr>
          <p:nvPr/>
        </p:nvCxnSpPr>
        <p:spPr>
          <a:xfrm flipH="1">
            <a:off x="8447460" y="4215891"/>
            <a:ext cx="1487860" cy="365210"/>
          </a:xfrm>
          <a:prstGeom prst="straightConnector1">
            <a:avLst/>
          </a:prstGeom>
          <a:ln>
            <a:solidFill>
              <a:srgbClr val="C00000"/>
            </a:solidFill>
            <a:tailEnd type="triangle"/>
          </a:ln>
        </p:spPr>
        <p:style>
          <a:lnRef idx="1">
            <a:schemeClr val="accent5"/>
          </a:lnRef>
          <a:fillRef idx="0">
            <a:schemeClr val="accent5"/>
          </a:fillRef>
          <a:effectRef idx="0">
            <a:schemeClr val="accent5"/>
          </a:effectRef>
          <a:fontRef idx="minor">
            <a:schemeClr val="tx1"/>
          </a:fontRef>
        </p:style>
      </p:cxnSp>
      <p:sp>
        <p:nvSpPr>
          <p:cNvPr id="17" name="TextBox 16">
            <a:extLst>
              <a:ext uri="{FF2B5EF4-FFF2-40B4-BE49-F238E27FC236}">
                <a16:creationId xmlns:a16="http://schemas.microsoft.com/office/drawing/2014/main" id="{2EB1A1C4-8608-4FF9-8368-BCE33A885832}"/>
              </a:ext>
            </a:extLst>
          </p:cNvPr>
          <p:cNvSpPr txBox="1"/>
          <p:nvPr/>
        </p:nvSpPr>
        <p:spPr>
          <a:xfrm>
            <a:off x="3529914" y="4219831"/>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cs typeface="Calibri"/>
              </a:rPr>
              <a:t>Add an environment variable</a:t>
            </a:r>
          </a:p>
        </p:txBody>
      </p:sp>
      <p:sp>
        <p:nvSpPr>
          <p:cNvPr id="13" name="TextBox 12">
            <a:extLst>
              <a:ext uri="{FF2B5EF4-FFF2-40B4-BE49-F238E27FC236}">
                <a16:creationId xmlns:a16="http://schemas.microsoft.com/office/drawing/2014/main" id="{44D4DC48-C255-4AE2-A34C-86B4990AA984}"/>
              </a:ext>
            </a:extLst>
          </p:cNvPr>
          <p:cNvSpPr txBox="1"/>
          <p:nvPr/>
        </p:nvSpPr>
        <p:spPr>
          <a:xfrm>
            <a:off x="3529914" y="5604540"/>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cs typeface="Calibri"/>
              </a:rPr>
              <a:t>Add reference to the secret key already existing</a:t>
            </a:r>
            <a:endParaRPr lang="en-US" dirty="0">
              <a:solidFill>
                <a:schemeClr val="bg2"/>
              </a:solidFill>
            </a:endParaRPr>
          </a:p>
        </p:txBody>
      </p:sp>
      <p:sp>
        <p:nvSpPr>
          <p:cNvPr id="15" name="TextBox 14">
            <a:extLst>
              <a:ext uri="{FF2B5EF4-FFF2-40B4-BE49-F238E27FC236}">
                <a16:creationId xmlns:a16="http://schemas.microsoft.com/office/drawing/2014/main" id="{F5230ABB-7389-402D-A595-7E9B6AFC7D3F}"/>
              </a:ext>
            </a:extLst>
          </p:cNvPr>
          <p:cNvSpPr txBox="1"/>
          <p:nvPr/>
        </p:nvSpPr>
        <p:spPr>
          <a:xfrm>
            <a:off x="9912688" y="4047766"/>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cs typeface="Calibri"/>
              </a:rPr>
              <a:t>Add a volume mount</a:t>
            </a:r>
          </a:p>
        </p:txBody>
      </p:sp>
      <p:sp>
        <p:nvSpPr>
          <p:cNvPr id="18" name="TextBox 17">
            <a:extLst>
              <a:ext uri="{FF2B5EF4-FFF2-40B4-BE49-F238E27FC236}">
                <a16:creationId xmlns:a16="http://schemas.microsoft.com/office/drawing/2014/main" id="{28274E6E-CDB8-497F-A264-713F651CAC68}"/>
              </a:ext>
            </a:extLst>
          </p:cNvPr>
          <p:cNvSpPr txBox="1"/>
          <p:nvPr/>
        </p:nvSpPr>
        <p:spPr>
          <a:xfrm>
            <a:off x="9945462" y="5522604"/>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cs typeface="Calibri"/>
              </a:rPr>
              <a:t>Create a volume based on </a:t>
            </a:r>
            <a:endParaRPr lang="en-US">
              <a:solidFill>
                <a:schemeClr val="bg2"/>
              </a:solidFill>
            </a:endParaRPr>
          </a:p>
          <a:p>
            <a:r>
              <a:rPr lang="en-US" sz="1400" dirty="0">
                <a:solidFill>
                  <a:schemeClr val="bg2"/>
                </a:solidFill>
                <a:cs typeface="Calibri"/>
              </a:rPr>
              <a:t>the secret</a:t>
            </a:r>
            <a:endParaRPr lang="en-US">
              <a:solidFill>
                <a:schemeClr val="bg2"/>
              </a:solidFill>
            </a:endParaRPr>
          </a:p>
        </p:txBody>
      </p:sp>
    </p:spTree>
    <p:extLst>
      <p:ext uri="{BB962C8B-B14F-4D97-AF65-F5344CB8AC3E}">
        <p14:creationId xmlns:p14="http://schemas.microsoft.com/office/powerpoint/2010/main" val="3927027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2405" y="1234888"/>
            <a:ext cx="8890840" cy="1557787"/>
          </a:xfrm>
        </p:spPr>
        <p:txBody>
          <a:bodyPr vert="horz" lIns="91440" tIns="45720" rIns="91440" bIns="45720" rtlCol="0" anchor="t">
            <a:noAutofit/>
          </a:bodyPr>
          <a:lstStyle/>
          <a:p>
            <a:pPr marL="448945" indent="-448945"/>
            <a:r>
              <a:rPr lang="en-US" sz="1100" b="1" dirty="0">
                <a:solidFill>
                  <a:schemeClr val="tx2"/>
                </a:solidFill>
                <a:ea typeface="+mn-lt"/>
                <a:cs typeface="+mn-lt"/>
                <a:sym typeface="Wingdings" panose="05000000000000000000" pitchFamily="2" charset="2"/>
              </a:rPr>
              <a:t>A </a:t>
            </a:r>
            <a:r>
              <a:rPr lang="en-US" sz="1100" b="1" dirty="0" err="1">
                <a:solidFill>
                  <a:schemeClr val="tx2"/>
                </a:solidFill>
                <a:ea typeface="+mn-lt"/>
                <a:cs typeface="+mn-lt"/>
                <a:sym typeface="Wingdings" panose="05000000000000000000" pitchFamily="2" charset="2"/>
              </a:rPr>
              <a:t>ConfigMap</a:t>
            </a:r>
            <a:r>
              <a:rPr lang="en-US" sz="1100" b="1" dirty="0">
                <a:solidFill>
                  <a:schemeClr val="tx2"/>
                </a:solidFill>
                <a:ea typeface="+mn-lt"/>
                <a:cs typeface="+mn-lt"/>
                <a:sym typeface="Wingdings" panose="05000000000000000000" pitchFamily="2" charset="2"/>
              </a:rPr>
              <a:t> is an API object used to store non-confidential data in key-value pairs</a:t>
            </a:r>
            <a:br>
              <a:rPr lang="en-US" sz="1100" dirty="0">
                <a:ea typeface="+mn-lt"/>
                <a:cs typeface="+mn-lt"/>
              </a:rPr>
            </a:br>
            <a:r>
              <a:rPr lang="en-US" sz="1100" dirty="0">
                <a:ea typeface="+mn-lt"/>
                <a:cs typeface="+mn-lt"/>
              </a:rPr>
              <a:t> Pods can consume </a:t>
            </a:r>
            <a:r>
              <a:rPr lang="en-US" sz="1100" dirty="0" err="1">
                <a:ea typeface="+mn-lt"/>
                <a:cs typeface="+mn-lt"/>
              </a:rPr>
              <a:t>ConfigMaps</a:t>
            </a:r>
            <a:r>
              <a:rPr lang="en-US" sz="1100" dirty="0">
                <a:ea typeface="+mn-lt"/>
                <a:cs typeface="+mn-lt"/>
              </a:rPr>
              <a:t> as environment variables, command-line arguments, or as configuration files in a volume. </a:t>
            </a:r>
            <a:br>
              <a:rPr lang="en-US" sz="1100" dirty="0">
                <a:ea typeface="+mn-lt"/>
                <a:cs typeface="+mn-lt"/>
              </a:rPr>
            </a:br>
            <a:r>
              <a:rPr lang="en-US" sz="1100" dirty="0">
                <a:ea typeface="+mn-lt"/>
                <a:cs typeface="+mn-lt"/>
              </a:rPr>
              <a:t>A </a:t>
            </a:r>
            <a:r>
              <a:rPr lang="en-US" sz="1100" dirty="0" err="1">
                <a:ea typeface="+mn-lt"/>
                <a:cs typeface="+mn-lt"/>
              </a:rPr>
              <a:t>ConfigMap</a:t>
            </a:r>
            <a:r>
              <a:rPr lang="en-US" sz="1100" dirty="0">
                <a:ea typeface="+mn-lt"/>
                <a:cs typeface="+mn-lt"/>
              </a:rPr>
              <a:t> allows you to decouple environment-specific configuration from your container images, so that your applications are easily portable.</a:t>
            </a:r>
            <a:endParaRPr lang="en-US">
              <a:ea typeface="+mn-lt"/>
              <a:cs typeface="+mn-lt"/>
            </a:endParaRPr>
          </a:p>
          <a:p>
            <a:pPr marL="448945" indent="-448945">
              <a:buNone/>
            </a:pPr>
            <a:endParaRPr lang="en-US" sz="1100" dirty="0">
              <a:cs typeface="Calibri"/>
            </a:endParaRPr>
          </a:p>
          <a:p>
            <a:pPr marL="0" indent="0">
              <a:buNone/>
            </a:pPr>
            <a:endParaRPr lang="en-US" sz="1100" dirty="0">
              <a:cs typeface="Calibri"/>
            </a:endParaRPr>
          </a:p>
          <a:p>
            <a:pPr marL="0" indent="0">
              <a:buNone/>
            </a:pPr>
            <a:endParaRPr lang="en-US" sz="1100" dirty="0">
              <a:cs typeface="Calibri"/>
            </a:endParaRPr>
          </a:p>
        </p:txBody>
      </p:sp>
      <p:sp>
        <p:nvSpPr>
          <p:cNvPr id="2" name="Title 1"/>
          <p:cNvSpPr>
            <a:spLocks noGrp="1"/>
          </p:cNvSpPr>
          <p:nvPr>
            <p:ph type="title"/>
          </p:nvPr>
        </p:nvSpPr>
        <p:spPr/>
        <p:txBody>
          <a:bodyPr>
            <a:normAutofit/>
          </a:bodyPr>
          <a:lstStyle/>
          <a:p>
            <a:r>
              <a:rPr lang="en-US" dirty="0" err="1"/>
              <a:t>ConfigMap</a:t>
            </a:r>
          </a:p>
        </p:txBody>
      </p:sp>
      <p:pic>
        <p:nvPicPr>
          <p:cNvPr id="5" name="Picture 5" descr="Text&#10;&#10;Description automatically generated">
            <a:extLst>
              <a:ext uri="{FF2B5EF4-FFF2-40B4-BE49-F238E27FC236}">
                <a16:creationId xmlns:a16="http://schemas.microsoft.com/office/drawing/2014/main" id="{B321FB70-0B39-477E-ABC5-C1B8DC1C8AA2}"/>
              </a:ext>
            </a:extLst>
          </p:cNvPr>
          <p:cNvPicPr>
            <a:picLocks noChangeAspect="1"/>
          </p:cNvPicPr>
          <p:nvPr/>
        </p:nvPicPr>
        <p:blipFill>
          <a:blip r:embed="rId3"/>
          <a:stretch>
            <a:fillRect/>
          </a:stretch>
        </p:blipFill>
        <p:spPr>
          <a:xfrm>
            <a:off x="800872" y="1325520"/>
            <a:ext cx="1466850" cy="1962150"/>
          </a:xfrm>
          <a:prstGeom prst="rect">
            <a:avLst/>
          </a:prstGeom>
        </p:spPr>
      </p:pic>
      <p:pic>
        <p:nvPicPr>
          <p:cNvPr id="6" name="Picture 6" descr="Text&#10;&#10;Description automatically generated">
            <a:extLst>
              <a:ext uri="{FF2B5EF4-FFF2-40B4-BE49-F238E27FC236}">
                <a16:creationId xmlns:a16="http://schemas.microsoft.com/office/drawing/2014/main" id="{CFE7FF76-9046-4C00-A899-651726AB3C4B}"/>
              </a:ext>
            </a:extLst>
          </p:cNvPr>
          <p:cNvPicPr>
            <a:picLocks noChangeAspect="1"/>
          </p:cNvPicPr>
          <p:nvPr/>
        </p:nvPicPr>
        <p:blipFill>
          <a:blip r:embed="rId4"/>
          <a:stretch>
            <a:fillRect/>
          </a:stretch>
        </p:blipFill>
        <p:spPr>
          <a:xfrm>
            <a:off x="801130" y="3740325"/>
            <a:ext cx="3134497" cy="2415053"/>
          </a:xfrm>
          <a:prstGeom prst="rect">
            <a:avLst/>
          </a:prstGeom>
        </p:spPr>
      </p:pic>
      <p:pic>
        <p:nvPicPr>
          <p:cNvPr id="7" name="Picture 7" descr="Text&#10;&#10;Description automatically generated">
            <a:extLst>
              <a:ext uri="{FF2B5EF4-FFF2-40B4-BE49-F238E27FC236}">
                <a16:creationId xmlns:a16="http://schemas.microsoft.com/office/drawing/2014/main" id="{34F0DBCE-5FDA-45C7-8088-6DF2361ADF95}"/>
              </a:ext>
            </a:extLst>
          </p:cNvPr>
          <p:cNvPicPr>
            <a:picLocks noChangeAspect="1"/>
          </p:cNvPicPr>
          <p:nvPr/>
        </p:nvPicPr>
        <p:blipFill>
          <a:blip r:embed="rId5"/>
          <a:stretch>
            <a:fillRect/>
          </a:stretch>
        </p:blipFill>
        <p:spPr>
          <a:xfrm>
            <a:off x="4425778" y="3152421"/>
            <a:ext cx="3865605" cy="3003917"/>
          </a:xfrm>
          <a:prstGeom prst="rect">
            <a:avLst/>
          </a:prstGeom>
        </p:spPr>
      </p:pic>
      <p:pic>
        <p:nvPicPr>
          <p:cNvPr id="8" name="Picture 8" descr="Text&#10;&#10;Description automatically generated">
            <a:extLst>
              <a:ext uri="{FF2B5EF4-FFF2-40B4-BE49-F238E27FC236}">
                <a16:creationId xmlns:a16="http://schemas.microsoft.com/office/drawing/2014/main" id="{FDFBC632-6933-468A-AFBD-18101B9C0DE9}"/>
              </a:ext>
            </a:extLst>
          </p:cNvPr>
          <p:cNvPicPr>
            <a:picLocks noChangeAspect="1"/>
          </p:cNvPicPr>
          <p:nvPr/>
        </p:nvPicPr>
        <p:blipFill>
          <a:blip r:embed="rId6"/>
          <a:stretch>
            <a:fillRect/>
          </a:stretch>
        </p:blipFill>
        <p:spPr>
          <a:xfrm>
            <a:off x="8780506" y="3149428"/>
            <a:ext cx="2209800" cy="3009900"/>
          </a:xfrm>
          <a:prstGeom prst="rect">
            <a:avLst/>
          </a:prstGeom>
        </p:spPr>
      </p:pic>
      <p:sp>
        <p:nvSpPr>
          <p:cNvPr id="9" name="TextBox 8">
            <a:extLst>
              <a:ext uri="{FF2B5EF4-FFF2-40B4-BE49-F238E27FC236}">
                <a16:creationId xmlns:a16="http://schemas.microsoft.com/office/drawing/2014/main" id="{A1777F0E-7D7E-4AA3-9A17-5BAFF75B9950}"/>
              </a:ext>
            </a:extLst>
          </p:cNvPr>
          <p:cNvSpPr txBox="1"/>
          <p:nvPr/>
        </p:nvSpPr>
        <p:spPr>
          <a:xfrm>
            <a:off x="801130" y="6124831"/>
            <a:ext cx="31344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err="1">
                <a:solidFill>
                  <a:schemeClr val="bg2"/>
                </a:solidFill>
              </a:rPr>
              <a:t>ConfigMap</a:t>
            </a:r>
            <a:r>
              <a:rPr lang="en-US" sz="1400" i="1" dirty="0">
                <a:solidFill>
                  <a:schemeClr val="bg2"/>
                </a:solidFill>
              </a:rPr>
              <a:t> as an env in the container</a:t>
            </a:r>
            <a:endParaRPr lang="en-US" i="1">
              <a:solidFill>
                <a:schemeClr val="bg2"/>
              </a:solidFill>
              <a:cs typeface="Calibri"/>
            </a:endParaRPr>
          </a:p>
        </p:txBody>
      </p:sp>
      <p:sp>
        <p:nvSpPr>
          <p:cNvPr id="10" name="TextBox 9">
            <a:extLst>
              <a:ext uri="{FF2B5EF4-FFF2-40B4-BE49-F238E27FC236}">
                <a16:creationId xmlns:a16="http://schemas.microsoft.com/office/drawing/2014/main" id="{D1C0A2AE-ED90-4DC3-963F-6E4D9C041EED}"/>
              </a:ext>
            </a:extLst>
          </p:cNvPr>
          <p:cNvSpPr txBox="1"/>
          <p:nvPr/>
        </p:nvSpPr>
        <p:spPr>
          <a:xfrm>
            <a:off x="4425779" y="6155723"/>
            <a:ext cx="31344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err="1">
                <a:solidFill>
                  <a:schemeClr val="bg2"/>
                </a:solidFill>
              </a:rPr>
              <a:t>ConfigMap</a:t>
            </a:r>
            <a:r>
              <a:rPr lang="en-US" sz="1400" i="1" dirty="0">
                <a:solidFill>
                  <a:schemeClr val="bg2"/>
                </a:solidFill>
              </a:rPr>
              <a:t> as an env in the pod</a:t>
            </a:r>
            <a:endParaRPr lang="en-US" i="1">
              <a:solidFill>
                <a:schemeClr val="bg2"/>
              </a:solidFill>
              <a:cs typeface="Calibri"/>
            </a:endParaRPr>
          </a:p>
        </p:txBody>
      </p:sp>
      <p:sp>
        <p:nvSpPr>
          <p:cNvPr id="11" name="TextBox 10">
            <a:extLst>
              <a:ext uri="{FF2B5EF4-FFF2-40B4-BE49-F238E27FC236}">
                <a16:creationId xmlns:a16="http://schemas.microsoft.com/office/drawing/2014/main" id="{6420F735-D3A1-47DA-90EB-089E0CEAEAB5}"/>
              </a:ext>
            </a:extLst>
          </p:cNvPr>
          <p:cNvSpPr txBox="1"/>
          <p:nvPr/>
        </p:nvSpPr>
        <p:spPr>
          <a:xfrm>
            <a:off x="8781535" y="6155723"/>
            <a:ext cx="31344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err="1">
                <a:solidFill>
                  <a:schemeClr val="bg2"/>
                </a:solidFill>
              </a:rPr>
              <a:t>ConfigMap</a:t>
            </a:r>
            <a:r>
              <a:rPr lang="en-US" sz="1400" i="1" dirty="0">
                <a:solidFill>
                  <a:schemeClr val="bg2"/>
                </a:solidFill>
              </a:rPr>
              <a:t> as a volume</a:t>
            </a:r>
            <a:endParaRPr lang="en-US" i="1">
              <a:solidFill>
                <a:schemeClr val="bg2"/>
              </a:solidFill>
              <a:cs typeface="Calibri"/>
            </a:endParaRPr>
          </a:p>
        </p:txBody>
      </p:sp>
    </p:spTree>
    <p:extLst>
      <p:ext uri="{BB962C8B-B14F-4D97-AF65-F5344CB8AC3E}">
        <p14:creationId xmlns:p14="http://schemas.microsoft.com/office/powerpoint/2010/main" val="784106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l="43122"/>
          <a:stretch/>
        </p:blipFill>
        <p:spPr>
          <a:xfrm>
            <a:off x="-1" y="1295400"/>
            <a:ext cx="2139629" cy="4649787"/>
          </a:xfrm>
          <a:prstGeom prst="rect">
            <a:avLst/>
          </a:prstGeom>
        </p:spPr>
      </p:pic>
      <p:sp>
        <p:nvSpPr>
          <p:cNvPr id="3" name="Title 10"/>
          <p:cNvSpPr txBox="1">
            <a:spLocks/>
          </p:cNvSpPr>
          <p:nvPr/>
        </p:nvSpPr>
        <p:spPr>
          <a:xfrm>
            <a:off x="2479432" y="2833525"/>
            <a:ext cx="8671398" cy="1346465"/>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r>
              <a:rPr lang="en-GB" b="1" dirty="0">
                <a:ea typeface="+mj-lt"/>
                <a:cs typeface="+mj-lt"/>
              </a:rPr>
              <a:t>Carrefour use case – hands on</a:t>
            </a:r>
            <a:endParaRPr lang="en-US" b="1" dirty="0">
              <a:ea typeface="+mj-lt"/>
              <a:cs typeface="+mj-lt"/>
            </a:endParaRPr>
          </a:p>
          <a:p>
            <a:endParaRPr lang="en-US" b="1">
              <a:latin typeface="Montserrat"/>
            </a:endParaRPr>
          </a:p>
        </p:txBody>
      </p:sp>
      <p:sp>
        <p:nvSpPr>
          <p:cNvPr id="4" name="Text Placeholder 14"/>
          <p:cNvSpPr txBox="1">
            <a:spLocks/>
          </p:cNvSpPr>
          <p:nvPr/>
        </p:nvSpPr>
        <p:spPr>
          <a:xfrm>
            <a:off x="2602523" y="3595790"/>
            <a:ext cx="8671397" cy="584200"/>
          </a:xfrm>
          <a:prstGeom prst="rect">
            <a:avLst/>
          </a:prstGeom>
        </p:spPr>
        <p:txBody>
          <a:bodyPr anchor="t"/>
          <a:lstStyle>
            <a:lvl1pPr marL="0" indent="0" algn="l" defTabSz="914400" rtl="0" eaLnBrk="1" latinLnBrk="0" hangingPunct="1">
              <a:lnSpc>
                <a:spcPct val="90000"/>
              </a:lnSpc>
              <a:spcBef>
                <a:spcPts val="1000"/>
              </a:spcBef>
              <a:buClr>
                <a:schemeClr val="tx2"/>
              </a:buClr>
              <a:buFontTx/>
              <a:buNone/>
              <a:defRPr sz="2800" kern="1200">
                <a:solidFill>
                  <a:schemeClr val="bg2"/>
                </a:solidFill>
                <a:latin typeface="+mn-lt"/>
                <a:ea typeface="+mn-ea"/>
                <a:cs typeface="+mn-cs"/>
              </a:defRPr>
            </a:lvl1pPr>
            <a:lvl2pPr marL="457200" indent="0" algn="l" defTabSz="914400" rtl="0" eaLnBrk="1" latinLnBrk="0" hangingPunct="1">
              <a:lnSpc>
                <a:spcPct val="90000"/>
              </a:lnSpc>
              <a:spcBef>
                <a:spcPts val="500"/>
              </a:spcBef>
              <a:buClr>
                <a:schemeClr val="tx2"/>
              </a:buClr>
              <a:buFontTx/>
              <a:buNone/>
              <a:defRPr sz="2400" kern="1200">
                <a:solidFill>
                  <a:schemeClr val="bg2"/>
                </a:solidFill>
                <a:latin typeface="+mn-lt"/>
                <a:ea typeface="+mn-ea"/>
                <a:cs typeface="+mn-cs"/>
              </a:defRPr>
            </a:lvl2pPr>
            <a:lvl3pPr marL="914400" indent="0" algn="l" defTabSz="914400" rtl="0" eaLnBrk="1" latinLnBrk="0" hangingPunct="1">
              <a:lnSpc>
                <a:spcPct val="90000"/>
              </a:lnSpc>
              <a:spcBef>
                <a:spcPts val="500"/>
              </a:spcBef>
              <a:buClr>
                <a:schemeClr val="tx2"/>
              </a:buClr>
              <a:buFontTx/>
              <a:buNone/>
              <a:defRPr sz="2000" kern="1200">
                <a:solidFill>
                  <a:schemeClr val="bg2"/>
                </a:solidFill>
                <a:latin typeface="+mn-lt"/>
                <a:ea typeface="+mn-ea"/>
                <a:cs typeface="+mn-cs"/>
              </a:defRPr>
            </a:lvl3pPr>
            <a:lvl4pPr marL="13716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4pPr>
            <a:lvl5pPr marL="18288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chemeClr val="tx1"/>
              </a:solidFill>
              <a:latin typeface="Montserrat" panose="02000505000000020004"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5975" y="4939773"/>
            <a:ext cx="1111615" cy="396000"/>
          </a:xfrm>
          <a:prstGeom prst="rect">
            <a:avLst/>
          </a:prstGeom>
        </p:spPr>
      </p:pic>
      <p:cxnSp>
        <p:nvCxnSpPr>
          <p:cNvPr id="6" name="Straight Connector 5"/>
          <p:cNvCxnSpPr/>
          <p:nvPr/>
        </p:nvCxnSpPr>
        <p:spPr>
          <a:xfrm flipV="1">
            <a:off x="2602523" y="3536522"/>
            <a:ext cx="8671397" cy="59268"/>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43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612" y="1836893"/>
            <a:ext cx="6926826" cy="4225672"/>
          </a:xfrm>
        </p:spPr>
        <p:txBody>
          <a:bodyPr vert="horz" lIns="91440" tIns="45720" rIns="91440" bIns="45720" rtlCol="0" anchor="t">
            <a:normAutofit fontScale="47500" lnSpcReduction="20000"/>
          </a:bodyPr>
          <a:lstStyle/>
          <a:p>
            <a:pPr marL="448945" indent="-448945"/>
            <a:r>
              <a:rPr lang="en-US" sz="2400" b="1">
                <a:solidFill>
                  <a:schemeClr val="tx2"/>
                </a:solidFill>
                <a:sym typeface="Wingdings" panose="05000000000000000000" pitchFamily="2" charset="2"/>
              </a:rPr>
              <a:t>Virtualizations and containerization played a major role in the microservices revolution</a:t>
            </a:r>
            <a:endParaRPr lang="en-US">
              <a:solidFill>
                <a:srgbClr val="747474"/>
              </a:solidFill>
              <a:sym typeface="Wingdings" panose="05000000000000000000" pitchFamily="2" charset="2"/>
            </a:endParaRPr>
          </a:p>
          <a:p>
            <a:pPr marL="0" indent="0">
              <a:buNone/>
            </a:pPr>
            <a:r>
              <a:rPr lang="en-US" sz="2500">
                <a:solidFill>
                  <a:srgbClr val="747474"/>
                </a:solidFill>
                <a:sym typeface="Wingdings" panose="05000000000000000000" pitchFamily="2" charset="2"/>
              </a:rPr>
              <a:t>Containerized</a:t>
            </a:r>
            <a:r>
              <a:rPr lang="en-US" sz="2500">
                <a:ea typeface="+mn-lt"/>
                <a:cs typeface="+mn-lt"/>
              </a:rPr>
              <a:t> Microservices are </a:t>
            </a:r>
            <a:r>
              <a:rPr lang="en-US" sz="2500" b="1">
                <a:ea typeface="+mn-lt"/>
                <a:cs typeface="+mn-lt"/>
              </a:rPr>
              <a:t>lightweight </a:t>
            </a:r>
            <a:r>
              <a:rPr lang="en-US" sz="2500">
                <a:ea typeface="+mn-lt"/>
                <a:cs typeface="+mn-lt"/>
              </a:rPr>
              <a:t>applications written in various modern programming languages, </a:t>
            </a:r>
            <a:r>
              <a:rPr lang="en-US" sz="2500" b="1">
                <a:ea typeface="+mn-lt"/>
                <a:cs typeface="+mn-lt"/>
              </a:rPr>
              <a:t>with specific dependencies, libraries and environmental requirements.</a:t>
            </a:r>
            <a:endParaRPr lang="en-US">
              <a:cs typeface="Calibri"/>
            </a:endParaRPr>
          </a:p>
          <a:p>
            <a:pPr marL="0" indent="0">
              <a:buNone/>
            </a:pPr>
            <a:r>
              <a:rPr lang="en-US" sz="2500">
                <a:ea typeface="+mn-lt"/>
                <a:cs typeface="+mn-lt"/>
              </a:rPr>
              <a:t>Ensuring that the applications can run correctly by </a:t>
            </a:r>
            <a:r>
              <a:rPr lang="en-US" sz="2500" b="1">
                <a:ea typeface="+mn-lt"/>
                <a:cs typeface="+mn-lt"/>
              </a:rPr>
              <a:t>packaging them with its dependencies</a:t>
            </a:r>
            <a:r>
              <a:rPr lang="en-US" sz="2500">
                <a:ea typeface="+mn-lt"/>
                <a:cs typeface="+mn-lt"/>
              </a:rPr>
              <a:t>. Containers encapsulate microservices and their dependencies but </a:t>
            </a:r>
            <a:r>
              <a:rPr lang="en-US" sz="2500" b="1">
                <a:ea typeface="+mn-lt"/>
                <a:cs typeface="+mn-lt"/>
              </a:rPr>
              <a:t>do not run them directly</a:t>
            </a:r>
            <a:r>
              <a:rPr lang="en-US" sz="2500">
                <a:ea typeface="+mn-lt"/>
                <a:cs typeface="+mn-lt"/>
              </a:rPr>
              <a:t>. Indeed, Containers run container images.</a:t>
            </a:r>
            <a:endParaRPr lang="en-US">
              <a:ea typeface="+mn-lt"/>
              <a:cs typeface="+mn-lt"/>
            </a:endParaRPr>
          </a:p>
          <a:p>
            <a:pPr marL="0" indent="0">
              <a:buNone/>
            </a:pPr>
            <a:r>
              <a:rPr lang="en-US" sz="2500" u="sng">
                <a:ea typeface="+mn-lt"/>
                <a:cs typeface="+mn-lt"/>
              </a:rPr>
              <a:t>Container image</a:t>
            </a:r>
            <a:r>
              <a:rPr lang="en-US" sz="2500">
                <a:ea typeface="+mn-lt"/>
                <a:cs typeface="+mn-lt"/>
              </a:rPr>
              <a:t>: bundles the </a:t>
            </a:r>
            <a:r>
              <a:rPr lang="en-US" sz="2500" b="1">
                <a:ea typeface="+mn-lt"/>
                <a:cs typeface="+mn-lt"/>
              </a:rPr>
              <a:t>application along with its runtime and dependencies</a:t>
            </a:r>
            <a:r>
              <a:rPr lang="en-US" sz="2500">
                <a:ea typeface="+mn-lt"/>
                <a:cs typeface="+mn-lt"/>
              </a:rPr>
              <a:t>, and a container is deployed from the container image offering an isolated executable environment for the application.</a:t>
            </a:r>
            <a:endParaRPr lang="en-US">
              <a:ea typeface="+mn-lt"/>
              <a:cs typeface="+mn-lt"/>
            </a:endParaRPr>
          </a:p>
          <a:p>
            <a:pPr marL="685800" lvl="1" indent="-228600"/>
            <a:r>
              <a:rPr lang="en-US" sz="2900">
                <a:ea typeface="+mn-lt"/>
                <a:cs typeface="+mn-lt"/>
              </a:rPr>
              <a:t>In addition to all these advantages, containerized micro-services offer </a:t>
            </a:r>
            <a:endParaRPr lang="en-US" sz="2900" b="1">
              <a:ea typeface="+mn-lt"/>
              <a:cs typeface="+mn-lt"/>
            </a:endParaRPr>
          </a:p>
          <a:p>
            <a:pPr marL="1143000" lvl="2" indent="-228600"/>
            <a:r>
              <a:rPr lang="en-US" sz="2200" b="1">
                <a:ea typeface="+mn-lt"/>
                <a:cs typeface="+mn-lt"/>
              </a:rPr>
              <a:t>Decoupling </a:t>
            </a:r>
            <a:r>
              <a:rPr lang="en-US" sz="2200">
                <a:ea typeface="+mn-lt"/>
                <a:cs typeface="+mn-lt"/>
              </a:rPr>
              <a:t>with other services</a:t>
            </a:r>
            <a:endParaRPr lang="en-US" sz="2200" b="1">
              <a:cs typeface="Calibri"/>
            </a:endParaRPr>
          </a:p>
          <a:p>
            <a:pPr marL="1143000" lvl="2" indent="-228600"/>
            <a:r>
              <a:rPr lang="en-US" sz="2200" b="1">
                <a:ea typeface="+mn-lt"/>
                <a:cs typeface="+mn-lt"/>
              </a:rPr>
              <a:t>Decoupling </a:t>
            </a:r>
            <a:r>
              <a:rPr lang="en-US" sz="2200">
                <a:ea typeface="+mn-lt"/>
                <a:cs typeface="+mn-lt"/>
              </a:rPr>
              <a:t>with hardware/system:</a:t>
            </a:r>
            <a:endParaRPr lang="en-US" sz="2200">
              <a:cs typeface="Calibri"/>
            </a:endParaRPr>
          </a:p>
          <a:p>
            <a:pPr marL="1143000" lvl="2" indent="-228600"/>
            <a:r>
              <a:rPr lang="en-US" sz="2200">
                <a:ea typeface="+mn-lt"/>
                <a:cs typeface="+mn-lt"/>
              </a:rPr>
              <a:t>as long as a container runtime is installed, you can run your container image on </a:t>
            </a:r>
            <a:r>
              <a:rPr lang="en-US" sz="2200" b="1">
                <a:ea typeface="+mn-lt"/>
                <a:cs typeface="+mn-lt"/>
              </a:rPr>
              <a:t>any host os</a:t>
            </a:r>
            <a:endParaRPr lang="en-US" sz="2200" b="1">
              <a:cs typeface="Calibri"/>
            </a:endParaRPr>
          </a:p>
          <a:p>
            <a:pPr marL="1143000" lvl="2" indent="-228600"/>
            <a:r>
              <a:rPr lang="en-US" sz="2200">
                <a:ea typeface="+mn-lt"/>
                <a:cs typeface="+mn-lt"/>
              </a:rPr>
              <a:t>containerized MS developped on local machine can be </a:t>
            </a:r>
            <a:r>
              <a:rPr lang="en-US" sz="2200" b="1">
                <a:ea typeface="+mn-lt"/>
                <a:cs typeface="+mn-lt"/>
              </a:rPr>
              <a:t>deployed on dev/prod servers without any modification</a:t>
            </a:r>
            <a:endParaRPr lang="en-US" sz="2200" b="1">
              <a:cs typeface="Calibri"/>
            </a:endParaRPr>
          </a:p>
          <a:p>
            <a:pPr marL="0" indent="0">
              <a:buNone/>
            </a:pPr>
            <a:endParaRPr lang="en-US" sz="1600">
              <a:cs typeface="Calibri"/>
            </a:endParaRPr>
          </a:p>
          <a:p>
            <a:pPr marL="0" indent="0">
              <a:buNone/>
            </a:pPr>
            <a:endParaRPr lang="en-US">
              <a:cs typeface="Calibri"/>
            </a:endParaRPr>
          </a:p>
        </p:txBody>
      </p:sp>
      <p:sp>
        <p:nvSpPr>
          <p:cNvPr id="2" name="Title 1"/>
          <p:cNvSpPr>
            <a:spLocks noGrp="1"/>
          </p:cNvSpPr>
          <p:nvPr>
            <p:ph type="title"/>
          </p:nvPr>
        </p:nvSpPr>
        <p:spPr/>
        <p:txBody>
          <a:bodyPr>
            <a:normAutofit/>
          </a:bodyPr>
          <a:lstStyle/>
          <a:p>
            <a:r>
              <a:rPr lang="en-US"/>
              <a:t>Containerized applications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6" descr="Diagram&#10;&#10;Description automatically generated">
            <a:extLst>
              <a:ext uri="{FF2B5EF4-FFF2-40B4-BE49-F238E27FC236}">
                <a16:creationId xmlns:a16="http://schemas.microsoft.com/office/drawing/2014/main" id="{C93D5A6F-C8CA-4B9B-BAEE-A45311279F74}"/>
              </a:ext>
            </a:extLst>
          </p:cNvPr>
          <p:cNvPicPr>
            <a:picLocks noChangeAspect="1"/>
          </p:cNvPicPr>
          <p:nvPr/>
        </p:nvPicPr>
        <p:blipFill>
          <a:blip r:embed="rId4"/>
          <a:stretch>
            <a:fillRect/>
          </a:stretch>
        </p:blipFill>
        <p:spPr>
          <a:xfrm>
            <a:off x="7515340" y="1480070"/>
            <a:ext cx="3789801" cy="4733305"/>
          </a:xfrm>
          <a:prstGeom prst="rect">
            <a:avLst/>
          </a:prstGeom>
        </p:spPr>
      </p:pic>
    </p:spTree>
    <p:extLst>
      <p:ext uri="{BB962C8B-B14F-4D97-AF65-F5344CB8AC3E}">
        <p14:creationId xmlns:p14="http://schemas.microsoft.com/office/powerpoint/2010/main" val="311032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l="43122"/>
          <a:stretch/>
        </p:blipFill>
        <p:spPr>
          <a:xfrm>
            <a:off x="-1" y="1295400"/>
            <a:ext cx="2139629" cy="4649787"/>
          </a:xfrm>
          <a:prstGeom prst="rect">
            <a:avLst/>
          </a:prstGeom>
        </p:spPr>
      </p:pic>
      <p:sp>
        <p:nvSpPr>
          <p:cNvPr id="3" name="Title 10"/>
          <p:cNvSpPr txBox="1">
            <a:spLocks/>
          </p:cNvSpPr>
          <p:nvPr/>
        </p:nvSpPr>
        <p:spPr>
          <a:xfrm>
            <a:off x="2479432" y="2833525"/>
            <a:ext cx="8671398" cy="1346465"/>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r>
              <a:rPr lang="en-GB" b="1">
                <a:ea typeface="+mj-lt"/>
                <a:cs typeface="+mj-lt"/>
              </a:rPr>
              <a:t>Docker reminders</a:t>
            </a:r>
            <a:endParaRPr lang="en-US" b="1">
              <a:cs typeface="Calibri Light"/>
            </a:endParaRPr>
          </a:p>
        </p:txBody>
      </p:sp>
      <p:sp>
        <p:nvSpPr>
          <p:cNvPr id="4" name="Text Placeholder 14"/>
          <p:cNvSpPr txBox="1">
            <a:spLocks/>
          </p:cNvSpPr>
          <p:nvPr/>
        </p:nvSpPr>
        <p:spPr>
          <a:xfrm>
            <a:off x="2602523" y="3595790"/>
            <a:ext cx="8671397" cy="584200"/>
          </a:xfrm>
          <a:prstGeom prst="rect">
            <a:avLst/>
          </a:prstGeom>
        </p:spPr>
        <p:txBody>
          <a:bodyPr anchor="t"/>
          <a:lstStyle>
            <a:lvl1pPr marL="0" indent="0" algn="l" defTabSz="914400" rtl="0" eaLnBrk="1" latinLnBrk="0" hangingPunct="1">
              <a:lnSpc>
                <a:spcPct val="90000"/>
              </a:lnSpc>
              <a:spcBef>
                <a:spcPts val="1000"/>
              </a:spcBef>
              <a:buClr>
                <a:schemeClr val="tx2"/>
              </a:buClr>
              <a:buFontTx/>
              <a:buNone/>
              <a:defRPr sz="2800" kern="1200">
                <a:solidFill>
                  <a:schemeClr val="bg2"/>
                </a:solidFill>
                <a:latin typeface="+mn-lt"/>
                <a:ea typeface="+mn-ea"/>
                <a:cs typeface="+mn-cs"/>
              </a:defRPr>
            </a:lvl1pPr>
            <a:lvl2pPr marL="457200" indent="0" algn="l" defTabSz="914400" rtl="0" eaLnBrk="1" latinLnBrk="0" hangingPunct="1">
              <a:lnSpc>
                <a:spcPct val="90000"/>
              </a:lnSpc>
              <a:spcBef>
                <a:spcPts val="500"/>
              </a:spcBef>
              <a:buClr>
                <a:schemeClr val="tx2"/>
              </a:buClr>
              <a:buFontTx/>
              <a:buNone/>
              <a:defRPr sz="2400" kern="1200">
                <a:solidFill>
                  <a:schemeClr val="bg2"/>
                </a:solidFill>
                <a:latin typeface="+mn-lt"/>
                <a:ea typeface="+mn-ea"/>
                <a:cs typeface="+mn-cs"/>
              </a:defRPr>
            </a:lvl2pPr>
            <a:lvl3pPr marL="914400" indent="0" algn="l" defTabSz="914400" rtl="0" eaLnBrk="1" latinLnBrk="0" hangingPunct="1">
              <a:lnSpc>
                <a:spcPct val="90000"/>
              </a:lnSpc>
              <a:spcBef>
                <a:spcPts val="500"/>
              </a:spcBef>
              <a:buClr>
                <a:schemeClr val="tx2"/>
              </a:buClr>
              <a:buFontTx/>
              <a:buNone/>
              <a:defRPr sz="2000" kern="1200">
                <a:solidFill>
                  <a:schemeClr val="bg2"/>
                </a:solidFill>
                <a:latin typeface="+mn-lt"/>
                <a:ea typeface="+mn-ea"/>
                <a:cs typeface="+mn-cs"/>
              </a:defRPr>
            </a:lvl3pPr>
            <a:lvl4pPr marL="13716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4pPr>
            <a:lvl5pPr marL="1828800" indent="0" algn="l" defTabSz="914400" rtl="0" eaLnBrk="1" latinLnBrk="0" hangingPunct="1">
              <a:lnSpc>
                <a:spcPct val="90000"/>
              </a:lnSpc>
              <a:spcBef>
                <a:spcPts val="500"/>
              </a:spcBef>
              <a:buClr>
                <a:schemeClr val="tx2"/>
              </a:buClr>
              <a:buFontTx/>
              <a:buNone/>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chemeClr val="tx1"/>
              </a:solidFill>
              <a:latin typeface="Montserrat" panose="02000505000000020004"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5975" y="4939773"/>
            <a:ext cx="1111615" cy="396000"/>
          </a:xfrm>
          <a:prstGeom prst="rect">
            <a:avLst/>
          </a:prstGeom>
        </p:spPr>
      </p:pic>
      <p:cxnSp>
        <p:nvCxnSpPr>
          <p:cNvPr id="6" name="Straight Connector 5"/>
          <p:cNvCxnSpPr/>
          <p:nvPr/>
        </p:nvCxnSpPr>
        <p:spPr>
          <a:xfrm flipV="1">
            <a:off x="2602523" y="3536522"/>
            <a:ext cx="8671397" cy="59268"/>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55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Native Running vs Containerized Applications</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EA3DFDB9-EB68-694F-A738-A1D8B4165BA7}"/>
              </a:ext>
            </a:extLst>
          </p:cNvPr>
          <p:cNvPicPr>
            <a:picLocks noChangeAspect="1"/>
          </p:cNvPicPr>
          <p:nvPr/>
        </p:nvPicPr>
        <p:blipFill>
          <a:blip r:embed="rId4"/>
          <a:stretch>
            <a:fillRect/>
          </a:stretch>
        </p:blipFill>
        <p:spPr>
          <a:xfrm>
            <a:off x="1594021" y="1869978"/>
            <a:ext cx="8026745" cy="4041596"/>
          </a:xfrm>
          <a:prstGeom prst="rect">
            <a:avLst/>
          </a:prstGeom>
        </p:spPr>
      </p:pic>
      <p:sp>
        <p:nvSpPr>
          <p:cNvPr id="12" name="TextBox 11">
            <a:extLst>
              <a:ext uri="{FF2B5EF4-FFF2-40B4-BE49-F238E27FC236}">
                <a16:creationId xmlns:a16="http://schemas.microsoft.com/office/drawing/2014/main" id="{D7270CD4-D39E-5C4B-B480-E9E43D4968D6}"/>
              </a:ext>
            </a:extLst>
          </p:cNvPr>
          <p:cNvSpPr txBox="1"/>
          <p:nvPr/>
        </p:nvSpPr>
        <p:spPr>
          <a:xfrm>
            <a:off x="9410623" y="3348681"/>
            <a:ext cx="988860" cy="369332"/>
          </a:xfrm>
          <a:prstGeom prst="rect">
            <a:avLst/>
          </a:prstGeom>
          <a:noFill/>
        </p:spPr>
        <p:txBody>
          <a:bodyPr wrap="none" rtlCol="0">
            <a:spAutoFit/>
          </a:bodyPr>
          <a:lstStyle/>
          <a:p>
            <a:r>
              <a:rPr lang="en-BE" dirty="0"/>
              <a:t>Isolation</a:t>
            </a:r>
          </a:p>
        </p:txBody>
      </p:sp>
    </p:spTree>
    <p:extLst>
      <p:ext uri="{BB962C8B-B14F-4D97-AF65-F5344CB8AC3E}">
        <p14:creationId xmlns:p14="http://schemas.microsoft.com/office/powerpoint/2010/main" val="371970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Virtualization vs Containerization</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763239EA-BA32-A049-A891-F029B22BE643}"/>
              </a:ext>
            </a:extLst>
          </p:cNvPr>
          <p:cNvPicPr>
            <a:picLocks noChangeAspect="1"/>
          </p:cNvPicPr>
          <p:nvPr/>
        </p:nvPicPr>
        <p:blipFill>
          <a:blip r:embed="rId4"/>
          <a:stretch>
            <a:fillRect/>
          </a:stretch>
        </p:blipFill>
        <p:spPr>
          <a:xfrm>
            <a:off x="1612728" y="1593072"/>
            <a:ext cx="7392086" cy="4568143"/>
          </a:xfrm>
          <a:prstGeom prst="rect">
            <a:avLst/>
          </a:prstGeom>
        </p:spPr>
      </p:pic>
      <p:sp>
        <p:nvSpPr>
          <p:cNvPr id="4" name="TextBox 3">
            <a:extLst>
              <a:ext uri="{FF2B5EF4-FFF2-40B4-BE49-F238E27FC236}">
                <a16:creationId xmlns:a16="http://schemas.microsoft.com/office/drawing/2014/main" id="{27FEBFFA-8B7C-9A40-820C-C39F6555BD45}"/>
              </a:ext>
            </a:extLst>
          </p:cNvPr>
          <p:cNvSpPr txBox="1"/>
          <p:nvPr/>
        </p:nvSpPr>
        <p:spPr>
          <a:xfrm>
            <a:off x="9410623" y="3348681"/>
            <a:ext cx="1278042" cy="369332"/>
          </a:xfrm>
          <a:prstGeom prst="rect">
            <a:avLst/>
          </a:prstGeom>
          <a:noFill/>
        </p:spPr>
        <p:txBody>
          <a:bodyPr wrap="none" rtlCol="0">
            <a:spAutoFit/>
          </a:bodyPr>
          <a:lstStyle/>
          <a:p>
            <a:r>
              <a:rPr lang="en-BE" dirty="0"/>
              <a:t>Lightweight</a:t>
            </a:r>
          </a:p>
        </p:txBody>
      </p:sp>
      <p:sp>
        <p:nvSpPr>
          <p:cNvPr id="9" name="TextBox 8">
            <a:extLst>
              <a:ext uri="{FF2B5EF4-FFF2-40B4-BE49-F238E27FC236}">
                <a16:creationId xmlns:a16="http://schemas.microsoft.com/office/drawing/2014/main" id="{18A11043-1F06-A84F-A196-940BB8C7FEF0}"/>
              </a:ext>
            </a:extLst>
          </p:cNvPr>
          <p:cNvSpPr txBox="1"/>
          <p:nvPr/>
        </p:nvSpPr>
        <p:spPr>
          <a:xfrm>
            <a:off x="9462142" y="4778925"/>
            <a:ext cx="975523" cy="369332"/>
          </a:xfrm>
          <a:prstGeom prst="rect">
            <a:avLst/>
          </a:prstGeom>
          <a:noFill/>
        </p:spPr>
        <p:txBody>
          <a:bodyPr wrap="none" rtlCol="0">
            <a:spAutoFit/>
          </a:bodyPr>
          <a:lstStyle/>
          <a:p>
            <a:r>
              <a:rPr lang="en-BE" dirty="0"/>
              <a:t>Portable</a:t>
            </a:r>
          </a:p>
        </p:txBody>
      </p:sp>
    </p:spTree>
    <p:extLst>
      <p:ext uri="{BB962C8B-B14F-4D97-AF65-F5344CB8AC3E}">
        <p14:creationId xmlns:p14="http://schemas.microsoft.com/office/powerpoint/2010/main" val="429255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067" y="1322773"/>
            <a:ext cx="6045596" cy="5067316"/>
          </a:xfrm>
        </p:spPr>
        <p:txBody>
          <a:bodyPr vert="horz" lIns="91440" tIns="45720" rIns="91440" bIns="45720" rtlCol="0" anchor="t">
            <a:normAutofit/>
          </a:bodyPr>
          <a:lstStyle/>
          <a:p>
            <a:pPr marL="0" indent="0">
              <a:buNone/>
            </a:pPr>
            <a:endParaRPr lang="en-US" sz="2000" b="1">
              <a:solidFill>
                <a:schemeClr val="tx2"/>
              </a:solidFill>
              <a:cs typeface="Calibri"/>
            </a:endParaRPr>
          </a:p>
          <a:p>
            <a:pPr marL="0" indent="0">
              <a:buNone/>
            </a:pPr>
            <a:endParaRPr lang="en-US" sz="2000">
              <a:cs typeface="Calibri"/>
            </a:endParaRPr>
          </a:p>
          <a:p>
            <a:pPr marL="0" indent="0">
              <a:buNone/>
            </a:pPr>
            <a:endParaRPr lang="en-US" sz="1800">
              <a:cs typeface="Calibri"/>
            </a:endParaRPr>
          </a:p>
          <a:p>
            <a:pPr marL="0" indent="0">
              <a:buNone/>
            </a:pPr>
            <a:endParaRPr lang="en-US" sz="2000">
              <a:cs typeface="Calibri"/>
            </a:endParaRPr>
          </a:p>
        </p:txBody>
      </p:sp>
      <p:sp>
        <p:nvSpPr>
          <p:cNvPr id="2" name="Title 1"/>
          <p:cNvSpPr>
            <a:spLocks noGrp="1"/>
          </p:cNvSpPr>
          <p:nvPr>
            <p:ph type="title"/>
          </p:nvPr>
        </p:nvSpPr>
        <p:spPr/>
        <p:txBody>
          <a:bodyPr/>
          <a:lstStyle/>
          <a:p>
            <a:r>
              <a:rPr lang="en-US"/>
              <a:t>Docker in a nutshell</a:t>
            </a:r>
          </a:p>
        </p:txBody>
      </p:sp>
      <p:sp>
        <p:nvSpPr>
          <p:cNvPr id="26" name="Text Placeholder 4"/>
          <p:cNvSpPr txBox="1">
            <a:spLocks/>
          </p:cNvSpPr>
          <p:nvPr/>
        </p:nvSpPr>
        <p:spPr>
          <a:xfrm>
            <a:off x="7135266" y="3173109"/>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Lucy</a:t>
            </a:r>
          </a:p>
        </p:txBody>
      </p:sp>
      <p:sp>
        <p:nvSpPr>
          <p:cNvPr id="27" name="Text Placeholder 4"/>
          <p:cNvSpPr txBox="1">
            <a:spLocks/>
          </p:cNvSpPr>
          <p:nvPr/>
        </p:nvSpPr>
        <p:spPr>
          <a:xfrm>
            <a:off x="9394685" y="3206054"/>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2003</a:t>
            </a:r>
            <a:endParaRPr kumimoji="0" lang="en-US" sz="2000" b="1" i="0" u="none" strike="noStrike" kern="1200" cap="none" spc="0" normalizeH="0" baseline="0" noProof="0">
              <a:ln>
                <a:noFill/>
              </a:ln>
              <a:solidFill>
                <a:srgbClr val="FFFFFF"/>
              </a:solidFill>
              <a:effectLst/>
              <a:uLnTx/>
              <a:uFillTx/>
              <a:latin typeface="Calibri"/>
              <a:ea typeface="+mn-ea"/>
              <a:cs typeface="+mn-cs"/>
            </a:endParaRPr>
          </a:p>
        </p:txBody>
      </p:sp>
      <p:sp>
        <p:nvSpPr>
          <p:cNvPr id="28" name="Text Placeholder 4"/>
          <p:cNvSpPr txBox="1">
            <a:spLocks/>
          </p:cNvSpPr>
          <p:nvPr/>
        </p:nvSpPr>
        <p:spPr>
          <a:xfrm>
            <a:off x="10282856" y="3191732"/>
            <a:ext cx="811618" cy="432220"/>
          </a:xfrm>
          <a:prstGeom prst="rect">
            <a:avLst/>
          </a:prstGeom>
        </p:spPr>
        <p:txBody>
          <a:bodyPr/>
          <a:lstStyle>
            <a:lvl1pPr marL="359824" indent="-359824" algn="l" defTabSz="1219170" rtl="0" eaLnBrk="1" latinLnBrk="0" hangingPunct="1">
              <a:spcBef>
                <a:spcPct val="20000"/>
              </a:spcBef>
              <a:buFontTx/>
              <a:buBlip>
                <a:blip r:embed="rId3"/>
              </a:buBlip>
              <a:defRPr sz="2200" b="0" kern="1200">
                <a:solidFill>
                  <a:srgbClr val="8F8F8B"/>
                </a:solidFill>
                <a:latin typeface="+mn-lt"/>
                <a:ea typeface="+mn-ea"/>
                <a:cs typeface="+mn-cs"/>
              </a:defRPr>
            </a:lvl1pPr>
            <a:lvl2pPr marL="592652" indent="-232828" algn="l" defTabSz="1219170" rtl="0" eaLnBrk="1" latinLnBrk="0" hangingPunct="1">
              <a:spcBef>
                <a:spcPct val="20000"/>
              </a:spcBef>
              <a:buClr>
                <a:srgbClr val="2EAADC"/>
              </a:buClr>
              <a:buFont typeface="Wingdings" pitchFamily="2" charset="2"/>
              <a:buChar char="§"/>
              <a:defRPr sz="2000" kern="1200">
                <a:solidFill>
                  <a:srgbClr val="8F8F8B"/>
                </a:solidFill>
                <a:latin typeface="+mn-lt"/>
                <a:ea typeface="+mn-ea"/>
                <a:cs typeface="+mn-cs"/>
              </a:defRPr>
            </a:lvl2pPr>
            <a:lvl3pPr marL="835025" indent="-242888" algn="l" defTabSz="1219170" rtl="0" eaLnBrk="1" latinLnBrk="0" hangingPunct="1">
              <a:spcBef>
                <a:spcPct val="20000"/>
              </a:spcBef>
              <a:buClr>
                <a:srgbClr val="2EAADC"/>
              </a:buClr>
              <a:buFont typeface="Calibri" pitchFamily="34" charset="0"/>
              <a:buChar char="–"/>
              <a:defRPr sz="1800" kern="1200">
                <a:solidFill>
                  <a:srgbClr val="8F8F8B"/>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a:ea typeface="+mn-ea"/>
                <a:cs typeface="+mn-cs"/>
              </a:rPr>
              <a:t>Now</a:t>
            </a:r>
            <a:endParaRPr kumimoji="0" lang="en-US" sz="2400" b="1" i="0" u="none" strike="noStrike" kern="1200" cap="none" spc="0" normalizeH="0" baseline="0" noProof="0">
              <a:ln>
                <a:noFill/>
              </a:ln>
              <a:solidFill>
                <a:srgbClr val="FFFFFF"/>
              </a:solidFill>
              <a:effectLst/>
              <a:uLnTx/>
              <a:uFillTx/>
              <a:latin typeface="Calibri"/>
              <a:ea typeface="+mn-ea"/>
              <a:cs typeface="+mn-cs"/>
            </a:endParaRPr>
          </a:p>
        </p:txBody>
      </p:sp>
      <p:pic>
        <p:nvPicPr>
          <p:cNvPr id="5" name="Picture 5" descr="Diagram&#10;&#10;Description automatically generated">
            <a:extLst>
              <a:ext uri="{FF2B5EF4-FFF2-40B4-BE49-F238E27FC236}">
                <a16:creationId xmlns:a16="http://schemas.microsoft.com/office/drawing/2014/main" id="{AC19FAB9-0C9E-4796-9CDC-D2B3A1B78E60}"/>
              </a:ext>
            </a:extLst>
          </p:cNvPr>
          <p:cNvPicPr>
            <a:picLocks noChangeAspect="1"/>
          </p:cNvPicPr>
          <p:nvPr/>
        </p:nvPicPr>
        <p:blipFill>
          <a:blip r:embed="rId4"/>
          <a:stretch>
            <a:fillRect/>
          </a:stretch>
        </p:blipFill>
        <p:spPr>
          <a:xfrm>
            <a:off x="5841184" y="1671880"/>
            <a:ext cx="5512618" cy="2899415"/>
          </a:xfrm>
          <a:prstGeom prst="rect">
            <a:avLst/>
          </a:prstGeom>
        </p:spPr>
      </p:pic>
      <p:pic>
        <p:nvPicPr>
          <p:cNvPr id="4" name="Picture 5" descr="Graphical user interface&#10;&#10;Description automatically generated">
            <a:extLst>
              <a:ext uri="{FF2B5EF4-FFF2-40B4-BE49-F238E27FC236}">
                <a16:creationId xmlns:a16="http://schemas.microsoft.com/office/drawing/2014/main" id="{BFCEF14F-20E1-438E-88CB-22FE3900E85D}"/>
              </a:ext>
            </a:extLst>
          </p:cNvPr>
          <p:cNvPicPr>
            <a:picLocks noChangeAspect="1"/>
          </p:cNvPicPr>
          <p:nvPr/>
        </p:nvPicPr>
        <p:blipFill>
          <a:blip r:embed="rId5"/>
          <a:stretch>
            <a:fillRect/>
          </a:stretch>
        </p:blipFill>
        <p:spPr>
          <a:xfrm>
            <a:off x="357239" y="1647166"/>
            <a:ext cx="5209457" cy="4028566"/>
          </a:xfrm>
          <a:prstGeom prst="rect">
            <a:avLst/>
          </a:prstGeom>
        </p:spPr>
      </p:pic>
      <p:sp>
        <p:nvSpPr>
          <p:cNvPr id="6" name="TextBox 5">
            <a:extLst>
              <a:ext uri="{FF2B5EF4-FFF2-40B4-BE49-F238E27FC236}">
                <a16:creationId xmlns:a16="http://schemas.microsoft.com/office/drawing/2014/main" id="{3203BDCB-82CF-0745-8802-8A8375D856F2}"/>
              </a:ext>
            </a:extLst>
          </p:cNvPr>
          <p:cNvSpPr txBox="1"/>
          <p:nvPr/>
        </p:nvSpPr>
        <p:spPr>
          <a:xfrm>
            <a:off x="6931353" y="4966505"/>
            <a:ext cx="3343264" cy="1477328"/>
          </a:xfrm>
          <a:prstGeom prst="rect">
            <a:avLst/>
          </a:prstGeom>
          <a:noFill/>
        </p:spPr>
        <p:txBody>
          <a:bodyPr wrap="square" rtlCol="0">
            <a:spAutoFit/>
          </a:bodyPr>
          <a:lstStyle/>
          <a:p>
            <a:r>
              <a:rPr lang="en-BE" dirty="0"/>
              <a:t>Docker Daemon responsible for </a:t>
            </a:r>
          </a:p>
          <a:p>
            <a:pPr marL="285750" indent="-285750">
              <a:buFontTx/>
              <a:buChar char="-"/>
            </a:pPr>
            <a:r>
              <a:rPr lang="en-GB" dirty="0"/>
              <a:t>B</a:t>
            </a:r>
            <a:r>
              <a:rPr lang="en-BE" dirty="0"/>
              <a:t>uilding</a:t>
            </a:r>
          </a:p>
          <a:p>
            <a:pPr marL="285750" indent="-285750">
              <a:buFontTx/>
              <a:buChar char="-"/>
            </a:pPr>
            <a:r>
              <a:rPr lang="en-GB" dirty="0"/>
              <a:t>R</a:t>
            </a:r>
            <a:r>
              <a:rPr lang="en-BE" dirty="0"/>
              <a:t>unning</a:t>
            </a:r>
          </a:p>
          <a:p>
            <a:pPr marL="285750" indent="-285750">
              <a:buFontTx/>
              <a:buChar char="-"/>
            </a:pPr>
            <a:r>
              <a:rPr lang="en-GB" dirty="0"/>
              <a:t>D</a:t>
            </a:r>
            <a:r>
              <a:rPr lang="en-BE" dirty="0"/>
              <a:t>istributing</a:t>
            </a:r>
          </a:p>
          <a:p>
            <a:r>
              <a:rPr lang="en-BE" dirty="0"/>
              <a:t>Docker Images</a:t>
            </a:r>
          </a:p>
        </p:txBody>
      </p:sp>
    </p:spTree>
    <p:extLst>
      <p:ext uri="{BB962C8B-B14F-4D97-AF65-F5344CB8AC3E}">
        <p14:creationId xmlns:p14="http://schemas.microsoft.com/office/powerpoint/2010/main" val="3643605806"/>
      </p:ext>
    </p:extLst>
  </p:cSld>
  <p:clrMapOvr>
    <a:masterClrMapping/>
  </p:clrMapOvr>
</p:sld>
</file>

<file path=ppt/theme/theme1.xml><?xml version="1.0" encoding="utf-8"?>
<a:theme xmlns:a="http://schemas.openxmlformats.org/drawingml/2006/main" name="1_Office Theme">
  <a:themeElements>
    <a:clrScheme name="Business &amp; Decision">
      <a:dk1>
        <a:srgbClr val="30363D"/>
      </a:dk1>
      <a:lt1>
        <a:srgbClr val="FFFFFF"/>
      </a:lt1>
      <a:dk2>
        <a:srgbClr val="0075B8"/>
      </a:dk2>
      <a:lt2>
        <a:srgbClr val="747474"/>
      </a:lt2>
      <a:accent1>
        <a:srgbClr val="00A0DC"/>
      </a:accent1>
      <a:accent2>
        <a:srgbClr val="8D6CAB"/>
      </a:accent2>
      <a:accent3>
        <a:srgbClr val="DD5143"/>
      </a:accent3>
      <a:accent4>
        <a:srgbClr val="E68523"/>
      </a:accent4>
      <a:accent5>
        <a:srgbClr val="00AEB3"/>
      </a:accent5>
      <a:accent6>
        <a:srgbClr val="EFB920"/>
      </a:accent6>
      <a:hlink>
        <a:srgbClr val="0075B8"/>
      </a:hlink>
      <a:folHlink>
        <a:srgbClr val="7CB82F"/>
      </a:folHlink>
    </a:clrScheme>
    <a:fontScheme name="Custom 2">
      <a:majorFont>
        <a:latin typeface="Montserra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Office Theme">
  <a:themeElements>
    <a:clrScheme name="Business &amp; Decision">
      <a:dk1>
        <a:srgbClr val="30363D"/>
      </a:dk1>
      <a:lt1>
        <a:srgbClr val="FFFFFF"/>
      </a:lt1>
      <a:dk2>
        <a:srgbClr val="0075B8"/>
      </a:dk2>
      <a:lt2>
        <a:srgbClr val="747474"/>
      </a:lt2>
      <a:accent1>
        <a:srgbClr val="7CB82F"/>
      </a:accent1>
      <a:accent2>
        <a:srgbClr val="E68523"/>
      </a:accent2>
      <a:accent3>
        <a:srgbClr val="DD5143"/>
      </a:accent3>
      <a:accent4>
        <a:srgbClr val="8D6CAB"/>
      </a:accent4>
      <a:accent5>
        <a:srgbClr val="00A0DC"/>
      </a:accent5>
      <a:accent6>
        <a:srgbClr val="EFB920"/>
      </a:accent6>
      <a:hlink>
        <a:srgbClr val="0075B8"/>
      </a:hlink>
      <a:folHlink>
        <a:srgbClr val="00A0DC"/>
      </a:folHlink>
    </a:clrScheme>
    <a:fontScheme name="Business &amp; Decision">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Business &amp; Decision">
      <a:dk1>
        <a:srgbClr val="30363D"/>
      </a:dk1>
      <a:lt1>
        <a:srgbClr val="FFFFFF"/>
      </a:lt1>
      <a:dk2>
        <a:srgbClr val="0075B8"/>
      </a:dk2>
      <a:lt2>
        <a:srgbClr val="747474"/>
      </a:lt2>
      <a:accent1>
        <a:srgbClr val="00A0DC"/>
      </a:accent1>
      <a:accent2>
        <a:srgbClr val="8D6CAB"/>
      </a:accent2>
      <a:accent3>
        <a:srgbClr val="DD5143"/>
      </a:accent3>
      <a:accent4>
        <a:srgbClr val="E68523"/>
      </a:accent4>
      <a:accent5>
        <a:srgbClr val="00AEB3"/>
      </a:accent5>
      <a:accent6>
        <a:srgbClr val="EFB920"/>
      </a:accent6>
      <a:hlink>
        <a:srgbClr val="0075B8"/>
      </a:hlink>
      <a:folHlink>
        <a:srgbClr val="7CB82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Business &amp; Decision">
      <a:dk1>
        <a:srgbClr val="30363D"/>
      </a:dk1>
      <a:lt1>
        <a:srgbClr val="FFFFFF"/>
      </a:lt1>
      <a:dk2>
        <a:srgbClr val="0075B8"/>
      </a:dk2>
      <a:lt2>
        <a:srgbClr val="747474"/>
      </a:lt2>
      <a:accent1>
        <a:srgbClr val="00A0DC"/>
      </a:accent1>
      <a:accent2>
        <a:srgbClr val="8D6CAB"/>
      </a:accent2>
      <a:accent3>
        <a:srgbClr val="DD5143"/>
      </a:accent3>
      <a:accent4>
        <a:srgbClr val="E68523"/>
      </a:accent4>
      <a:accent5>
        <a:srgbClr val="00AEB3"/>
      </a:accent5>
      <a:accent6>
        <a:srgbClr val="EFB920"/>
      </a:accent6>
      <a:hlink>
        <a:srgbClr val="0075B8"/>
      </a:hlink>
      <a:folHlink>
        <a:srgbClr val="7CB82F"/>
      </a:folHlink>
    </a:clrScheme>
    <a:fontScheme name="Custom 2">
      <a:majorFont>
        <a:latin typeface="Montserra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Business &amp; Decision">
      <a:dk1>
        <a:srgbClr val="30363D"/>
      </a:dk1>
      <a:lt1>
        <a:srgbClr val="FFFFFF"/>
      </a:lt1>
      <a:dk2>
        <a:srgbClr val="0075B8"/>
      </a:dk2>
      <a:lt2>
        <a:srgbClr val="747474"/>
      </a:lt2>
      <a:accent1>
        <a:srgbClr val="00A0DC"/>
      </a:accent1>
      <a:accent2>
        <a:srgbClr val="8D6CAB"/>
      </a:accent2>
      <a:accent3>
        <a:srgbClr val="DD5143"/>
      </a:accent3>
      <a:accent4>
        <a:srgbClr val="E68523"/>
      </a:accent4>
      <a:accent5>
        <a:srgbClr val="00AEB3"/>
      </a:accent5>
      <a:accent6>
        <a:srgbClr val="EFB920"/>
      </a:accent6>
      <a:hlink>
        <a:srgbClr val="0075B8"/>
      </a:hlink>
      <a:folHlink>
        <a:srgbClr val="7CB82F"/>
      </a:folHlink>
    </a:clrScheme>
    <a:fontScheme name="Custom 2">
      <a:majorFont>
        <a:latin typeface="Montserra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Theme">
  <a:themeElements>
    <a:clrScheme name="Business &amp; Decision">
      <a:dk1>
        <a:srgbClr val="30363D"/>
      </a:dk1>
      <a:lt1>
        <a:srgbClr val="FFFFFF"/>
      </a:lt1>
      <a:dk2>
        <a:srgbClr val="0075B8"/>
      </a:dk2>
      <a:lt2>
        <a:srgbClr val="747474"/>
      </a:lt2>
      <a:accent1>
        <a:srgbClr val="00A0DC"/>
      </a:accent1>
      <a:accent2>
        <a:srgbClr val="8D6CAB"/>
      </a:accent2>
      <a:accent3>
        <a:srgbClr val="DD5143"/>
      </a:accent3>
      <a:accent4>
        <a:srgbClr val="E68523"/>
      </a:accent4>
      <a:accent5>
        <a:srgbClr val="00AEB3"/>
      </a:accent5>
      <a:accent6>
        <a:srgbClr val="EFB920"/>
      </a:accent6>
      <a:hlink>
        <a:srgbClr val="0075B8"/>
      </a:hlink>
      <a:folHlink>
        <a:srgbClr val="7CB82F"/>
      </a:folHlink>
    </a:clrScheme>
    <a:fontScheme name="Custom 2">
      <a:majorFont>
        <a:latin typeface="Montserra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Theme">
  <a:themeElements>
    <a:clrScheme name="Business &amp; Decision">
      <a:dk1>
        <a:srgbClr val="30363D"/>
      </a:dk1>
      <a:lt1>
        <a:srgbClr val="FFFFFF"/>
      </a:lt1>
      <a:dk2>
        <a:srgbClr val="0075B8"/>
      </a:dk2>
      <a:lt2>
        <a:srgbClr val="747474"/>
      </a:lt2>
      <a:accent1>
        <a:srgbClr val="00A0DC"/>
      </a:accent1>
      <a:accent2>
        <a:srgbClr val="8D6CAB"/>
      </a:accent2>
      <a:accent3>
        <a:srgbClr val="DD5143"/>
      </a:accent3>
      <a:accent4>
        <a:srgbClr val="E68523"/>
      </a:accent4>
      <a:accent5>
        <a:srgbClr val="00AEB3"/>
      </a:accent5>
      <a:accent6>
        <a:srgbClr val="EFB920"/>
      </a:accent6>
      <a:hlink>
        <a:srgbClr val="0075B8"/>
      </a:hlink>
      <a:folHlink>
        <a:srgbClr val="7CB82F"/>
      </a:folHlink>
    </a:clrScheme>
    <a:fontScheme name="Custom 2">
      <a:majorFont>
        <a:latin typeface="Montserra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Office Theme">
  <a:themeElements>
    <a:clrScheme name="Business &amp; Decision">
      <a:dk1>
        <a:srgbClr val="30363D"/>
      </a:dk1>
      <a:lt1>
        <a:srgbClr val="FFFFFF"/>
      </a:lt1>
      <a:dk2>
        <a:srgbClr val="0075B8"/>
      </a:dk2>
      <a:lt2>
        <a:srgbClr val="747474"/>
      </a:lt2>
      <a:accent1>
        <a:srgbClr val="00A0DC"/>
      </a:accent1>
      <a:accent2>
        <a:srgbClr val="8D6CAB"/>
      </a:accent2>
      <a:accent3>
        <a:srgbClr val="DD5143"/>
      </a:accent3>
      <a:accent4>
        <a:srgbClr val="E68523"/>
      </a:accent4>
      <a:accent5>
        <a:srgbClr val="00AEB3"/>
      </a:accent5>
      <a:accent6>
        <a:srgbClr val="EFB920"/>
      </a:accent6>
      <a:hlink>
        <a:srgbClr val="0075B8"/>
      </a:hlink>
      <a:folHlink>
        <a:srgbClr val="7CB82F"/>
      </a:folHlink>
    </a:clrScheme>
    <a:fontScheme name="Custom 2">
      <a:majorFont>
        <a:latin typeface="Montserra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Custom Design">
  <a:themeElements>
    <a:clrScheme name="Business &amp; Decision">
      <a:dk1>
        <a:srgbClr val="30363D"/>
      </a:dk1>
      <a:lt1>
        <a:srgbClr val="FFFFFF"/>
      </a:lt1>
      <a:dk2>
        <a:srgbClr val="0075B8"/>
      </a:dk2>
      <a:lt2>
        <a:srgbClr val="747474"/>
      </a:lt2>
      <a:accent1>
        <a:srgbClr val="00A0DC"/>
      </a:accent1>
      <a:accent2>
        <a:srgbClr val="8D6CAB"/>
      </a:accent2>
      <a:accent3>
        <a:srgbClr val="DD5143"/>
      </a:accent3>
      <a:accent4>
        <a:srgbClr val="E68523"/>
      </a:accent4>
      <a:accent5>
        <a:srgbClr val="00AEB3"/>
      </a:accent5>
      <a:accent6>
        <a:srgbClr val="EFB920"/>
      </a:accent6>
      <a:hlink>
        <a:srgbClr val="0075B8"/>
      </a:hlink>
      <a:folHlink>
        <a:srgbClr val="7CB82F"/>
      </a:folHlink>
    </a:clrScheme>
    <a:fontScheme name="Custom 2">
      <a:majorFont>
        <a:latin typeface="Montserra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Office Theme">
  <a:themeElements>
    <a:clrScheme name="Business &amp; Decision">
      <a:dk1>
        <a:srgbClr val="30363D"/>
      </a:dk1>
      <a:lt1>
        <a:srgbClr val="FFFFFF"/>
      </a:lt1>
      <a:dk2>
        <a:srgbClr val="0075B8"/>
      </a:dk2>
      <a:lt2>
        <a:srgbClr val="747474"/>
      </a:lt2>
      <a:accent1>
        <a:srgbClr val="7CB82F"/>
      </a:accent1>
      <a:accent2>
        <a:srgbClr val="E68523"/>
      </a:accent2>
      <a:accent3>
        <a:srgbClr val="DD5143"/>
      </a:accent3>
      <a:accent4>
        <a:srgbClr val="8D6CAB"/>
      </a:accent4>
      <a:accent5>
        <a:srgbClr val="00A0DC"/>
      </a:accent5>
      <a:accent6>
        <a:srgbClr val="EFB920"/>
      </a:accent6>
      <a:hlink>
        <a:srgbClr val="0075B8"/>
      </a:hlink>
      <a:folHlink>
        <a:srgbClr val="00A0DC"/>
      </a:folHlink>
    </a:clrScheme>
    <a:fontScheme name="Business &amp; Decision">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7E4B506252FAC4DB0D3317C726F518E" ma:contentTypeVersion="3" ma:contentTypeDescription="Create a new document." ma:contentTypeScope="" ma:versionID="e2d208b8c745e748d65165f7816dff4a">
  <xsd:schema xmlns:xsd="http://www.w3.org/2001/XMLSchema" xmlns:xs="http://www.w3.org/2001/XMLSchema" xmlns:p="http://schemas.microsoft.com/office/2006/metadata/properties" xmlns:ns2="21564c20-e15f-4f0e-be6d-cd40a087b161" targetNamespace="http://schemas.microsoft.com/office/2006/metadata/properties" ma:root="true" ma:fieldsID="890cc1157dacd2531ce58cd8c06f1775" ns2:_="">
    <xsd:import namespace="21564c20-e15f-4f0e-be6d-cd40a087b161"/>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564c20-e15f-4f0e-be6d-cd40a087b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A256C6-A000-430C-BDC9-DFA052A17506}">
  <ds:schemaRefs>
    <ds:schemaRef ds:uri="http://schemas.microsoft.com/sharepoint/v3/contenttype/forms"/>
  </ds:schemaRefs>
</ds:datastoreItem>
</file>

<file path=customXml/itemProps2.xml><?xml version="1.0" encoding="utf-8"?>
<ds:datastoreItem xmlns:ds="http://schemas.openxmlformats.org/officeDocument/2006/customXml" ds:itemID="{145C463B-8955-462E-9052-0F333B6BFA94}">
  <ds:schemaRefs>
    <ds:schemaRef ds:uri="1e33bd3c-00fd-4946-aa36-64a05c7a260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A3C9979-8210-4636-97FC-A86BF27C51F3}">
  <ds:schemaRefs>
    <ds:schemaRef ds:uri="21564c20-e15f-4f0e-be6d-cd40a087b16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1992</TotalTime>
  <Words>3812</Words>
  <Application>Microsoft Office PowerPoint</Application>
  <PresentationFormat>Widescreen</PresentationFormat>
  <Paragraphs>516</Paragraphs>
  <Slides>47</Slides>
  <Notes>41</Notes>
  <HiddenSlides>2</HiddenSlides>
  <MMClips>0</MMClips>
  <ScaleCrop>false</ScaleCrop>
  <HeadingPairs>
    <vt:vector size="4" baseType="variant">
      <vt:variant>
        <vt:lpstr>Theme</vt:lpstr>
      </vt:variant>
      <vt:variant>
        <vt:i4>10</vt:i4>
      </vt:variant>
      <vt:variant>
        <vt:lpstr>Slide Titles</vt:lpstr>
      </vt:variant>
      <vt:variant>
        <vt:i4>47</vt:i4>
      </vt:variant>
    </vt:vector>
  </HeadingPairs>
  <TitlesOfParts>
    <vt:vector size="57" baseType="lpstr">
      <vt:lpstr>1_Office Theme</vt:lpstr>
      <vt:lpstr>2_Custom Design</vt:lpstr>
      <vt:lpstr>Custom Design</vt:lpstr>
      <vt:lpstr>4_Office Theme</vt:lpstr>
      <vt:lpstr>6_Office Theme</vt:lpstr>
      <vt:lpstr>7_Office Theme</vt:lpstr>
      <vt:lpstr>3_Office Theme</vt:lpstr>
      <vt:lpstr>1_Custom Design</vt:lpstr>
      <vt:lpstr>5_Office Theme</vt:lpstr>
      <vt:lpstr>8_Office Theme</vt:lpstr>
      <vt:lpstr>PowerPoint Presentation</vt:lpstr>
      <vt:lpstr>On the agenda</vt:lpstr>
      <vt:lpstr>PowerPoint Presentation</vt:lpstr>
      <vt:lpstr>Monolith vs microservices architecture</vt:lpstr>
      <vt:lpstr>Containerized applications</vt:lpstr>
      <vt:lpstr>PowerPoint Presentation</vt:lpstr>
      <vt:lpstr>Native Running vs Containerized Applications</vt:lpstr>
      <vt:lpstr>Virtualization vs Containerization</vt:lpstr>
      <vt:lpstr>Docker in a nutshell</vt:lpstr>
      <vt:lpstr>Docker images &amp; Docker containers</vt:lpstr>
      <vt:lpstr>Docker for production</vt:lpstr>
      <vt:lpstr>Docker limitations</vt:lpstr>
      <vt:lpstr>PowerPoint Presentation</vt:lpstr>
      <vt:lpstr>Kubernetes</vt:lpstr>
      <vt:lpstr>Kubernetes: a containers' orchestrator</vt:lpstr>
      <vt:lpstr>PowerPoint Presentation</vt:lpstr>
      <vt:lpstr>Special Architecture slides</vt:lpstr>
      <vt:lpstr>Special Architecture slides</vt:lpstr>
      <vt:lpstr>Special Architecture slides</vt:lpstr>
      <vt:lpstr>Special Architecture slides</vt:lpstr>
      <vt:lpstr>Objects</vt:lpstr>
      <vt:lpstr>Pods</vt:lpstr>
      <vt:lpstr>Controllers</vt:lpstr>
      <vt:lpstr>Controllers</vt:lpstr>
      <vt:lpstr>ReplicaSets</vt:lpstr>
      <vt:lpstr>ReplicaSets</vt:lpstr>
      <vt:lpstr>ReplicaSets</vt:lpstr>
      <vt:lpstr>Deployments</vt:lpstr>
      <vt:lpstr>Deployments</vt:lpstr>
      <vt:lpstr>Deployments</vt:lpstr>
      <vt:lpstr>Deployments</vt:lpstr>
      <vt:lpstr>Deployments</vt:lpstr>
      <vt:lpstr>Services</vt:lpstr>
      <vt:lpstr>Services</vt:lpstr>
      <vt:lpstr>Services</vt:lpstr>
      <vt:lpstr>Services</vt:lpstr>
      <vt:lpstr>Services</vt:lpstr>
      <vt:lpstr>Services</vt:lpstr>
      <vt:lpstr>Volumes</vt:lpstr>
      <vt:lpstr>Volumes - emptyDir</vt:lpstr>
      <vt:lpstr>Volumes - emptyDir</vt:lpstr>
      <vt:lpstr>Volumes - hostPath</vt:lpstr>
      <vt:lpstr>Volumes – PV and PVC</vt:lpstr>
      <vt:lpstr>Volumes – PV and PVC</vt:lpstr>
      <vt:lpstr>Secrets</vt:lpstr>
      <vt:lpstr>ConfigMap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Pierre-Henri GOLARD</cp:lastModifiedBy>
  <cp:revision>931</cp:revision>
  <dcterms:modified xsi:type="dcterms:W3CDTF">2020-10-23T09:25:20Z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0x01010087E4B506252FAC4DB0D3317C726F518E</vt:lpwstr>
  </property>
</Properties>
</file>