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97" r:id="rId4"/>
    <p:sldId id="285" r:id="rId5"/>
    <p:sldId id="286" r:id="rId6"/>
    <p:sldId id="287" r:id="rId7"/>
    <p:sldId id="288" r:id="rId8"/>
    <p:sldId id="289" r:id="rId9"/>
    <p:sldId id="292" r:id="rId10"/>
    <p:sldId id="293" r:id="rId11"/>
    <p:sldId id="295" r:id="rId12"/>
    <p:sldId id="296" r:id="rId13"/>
    <p:sldId id="294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ристина Желтова" initials="КЖ" lastIdx="1" clrIdx="0">
    <p:extLst>
      <p:ext uri="{19B8F6BF-5375-455C-9EA6-DF929625EA0E}">
        <p15:presenceInfo xmlns:p15="http://schemas.microsoft.com/office/powerpoint/2012/main" userId="e393ba5682dd51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824A0-EC7F-4813-A3E7-82F7E7F5E905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8B55A-CABE-4C0C-8FF5-83437BB90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2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A3869-2954-8DE5-1173-EA6A36B51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9E1B0A-93EE-5098-4C31-1B428DA6A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953EDE-9EB5-6403-C13D-74E46AEE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938530-CD4C-321A-2C6F-192A5DD1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50CA22-EC29-0938-80C4-A3982947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13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9781C-8C6D-6388-F200-142ECF28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0E2EC0-EF13-E5E5-AC5F-20E9BE768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31D4C0-514E-3C9C-B236-E30E178D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9F0851-5B49-7114-DE7D-07B0B49F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5ABB74-AE76-1AA4-B3AD-C3E4451C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50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AF5B72-580E-EAEB-1B65-0C9EB2568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79CD2E-CCA5-4665-4880-1CBBB0484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ED1DD-FB7A-2F9C-5B4D-BF4A408A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47C08E-E78A-A31F-59AA-B902F8F9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E6C118-DEBB-ACEB-9C85-A8BFAEBD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57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E3112-94BE-A1D4-CC93-EFD9CDBA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E149E3-6C1C-9EBB-FE4C-60C45DD6A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2761EA-2BB0-5E10-18F3-F184501E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F8D7B8-DCB8-6932-1BE0-BE8AECC2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A6181A-180F-39E2-3FA2-B436237E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49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67713-AAE8-A5F9-FEF5-E57A928D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E28430-0353-180D-4F84-78B5EF937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D9386B-52B9-E46A-674A-2BF01C72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89592F-F752-59D6-0341-C90AE76F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09F07D-4403-E811-7FDE-835D39A7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48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F62E2-5BB4-6C72-DD36-C106B086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C9EC6F-2B76-E6D0-86F6-4D7CCD21A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7644D1-C175-75DC-0146-FE2481941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87B0ED-D620-86A3-3AE8-37946796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3CE183-4E63-AA5E-AF10-CE11C1E0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9111AF-D48D-353F-7538-6967D43D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05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932C3-1889-1E84-5CBE-A1F8238A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B4B15E-D297-CDE8-66A5-A3FB2D479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9F4D7D-00C9-4ACA-0E6B-761DEAF42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574226-3B52-2DDA-B78D-64843B133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948F68-1C70-E5DD-1BDB-0C90E4529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470FD9E-D77D-143D-B3E7-92DFDB8B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FE4BAA2-C3C7-EB1C-7094-97761628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03B516-78C4-8E6E-2164-FA0D343F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88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CE819-3AF1-4A66-9DCE-621CEC1C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321C4B-44A1-2F11-3BFB-6712C43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883F47-0BEC-C809-280A-71FB7319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018B8A-8C7E-FD44-C09C-263870C4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13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6148117-BD83-99F1-D098-195D1EC2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B00001-66A6-277D-8321-927B57B5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20873E-F893-5F26-8246-A3DABB6A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7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0C5B8-2530-7CDE-E01B-230DD7EE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082F76-BF9E-7C65-FBCE-DD33CE550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F581E2-1EA4-27DD-CF27-587DEBAEA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656D4C-F27A-111C-B718-1DE58374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0DB45E-5F39-FECC-2BB3-6B944900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BD3CDF-DB79-906C-784A-9E7079C8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41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52F77A-0E3D-1FEE-7177-F2A07597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32353B-A509-695E-30F7-2C6C7805B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85F8F8-1F35-DCA1-3055-2F762FB17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30ABF2-FD6D-E699-7682-2AA189CC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1D22DC-E2A2-5AEE-782E-B88086B9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66FF9B-B57D-C6A5-2F32-51CB1F50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11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525A0-E06F-A804-ADBB-0EC2E18D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657EDE-CD79-55B2-0D25-5C0101A7F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71659D-3967-57E1-D293-831530BA2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87071-E7D1-4F0D-90F4-41EE461A2EB9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511CFA-4BEE-B020-86B0-FB8ACCB92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38E8E-41F4-034F-39C8-E9CE7B160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87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pacifikus/d4abfcaa0beed1c311a9ec1c1362cebe" TargetMode="External"/><Relationship Id="rId2" Type="http://schemas.openxmlformats.org/officeDocument/2006/relationships/hyperlink" Target="https://gist.github.com/pacifikus/b45dd720ec74d15a8e7e2b9959024c5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st.github.com/pacifikus/3aff38157f190a6e64c29db5ef021e75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30171" y="1042033"/>
            <a:ext cx="10931658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-RU" sz="4400" dirty="0"/>
              <a:t>Машинное обучение для анализа научных данных</a:t>
            </a:r>
            <a:endParaRPr sz="4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" dirty="0"/>
              <a:t>Занятие №1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Небольшая синхронизация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3572" cy="4351338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Напишите, пожалуйста, насколько хорошо вы знакомы с: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Python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9801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Небольшая синхронизация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3572" cy="4351338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Напишите, пожалуйста, насколько хорошо вы знакомы с: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Python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GIT &amp; </a:t>
            </a:r>
            <a:r>
              <a:rPr lang="en-US" dirty="0" err="1">
                <a:solidFill>
                  <a:srgbClr val="1F2328"/>
                </a:solidFill>
                <a:latin typeface="-apple-system"/>
              </a:rPr>
              <a:t>Jupyter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 Notebook</a:t>
            </a:r>
          </a:p>
          <a:p>
            <a:pPr lvl="1"/>
            <a:endParaRPr lang="en-US" dirty="0">
              <a:solidFill>
                <a:srgbClr val="1F2328"/>
              </a:solidFill>
              <a:latin typeface="-apple-system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307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Небольшая синхронизация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3572" cy="4351338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Напишите, пожалуйста, насколько хорошо вы знакомы с: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Python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GIT &amp; </a:t>
            </a:r>
            <a:r>
              <a:rPr lang="en-US" dirty="0" err="1">
                <a:solidFill>
                  <a:srgbClr val="1F2328"/>
                </a:solidFill>
                <a:latin typeface="-apple-system"/>
              </a:rPr>
              <a:t>Jupyter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 Notebook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ML</a:t>
            </a:r>
          </a:p>
          <a:p>
            <a:pPr lvl="1"/>
            <a:endParaRPr lang="en-US" dirty="0">
              <a:solidFill>
                <a:srgbClr val="1F2328"/>
              </a:solidFill>
              <a:latin typeface="-apple-system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291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Ожидания от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3572" cy="4351338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Я хочу чтобы на этом курсе было…</a:t>
            </a:r>
          </a:p>
          <a:p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Я хочу чтобы на этом курсе НЕ было…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88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Примерный план курса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39066AAF-F012-8E56-E267-1F3B474289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378711"/>
              </p:ext>
            </p:extLst>
          </p:nvPr>
        </p:nvGraphicFramePr>
        <p:xfrm>
          <a:off x="975360" y="1375953"/>
          <a:ext cx="10763794" cy="5147012"/>
        </p:xfrm>
        <a:graphic>
          <a:graphicData uri="http://schemas.openxmlformats.org/drawingml/2006/table">
            <a:tbl>
              <a:tblPr/>
              <a:tblGrid>
                <a:gridCol w="10763794">
                  <a:extLst>
                    <a:ext uri="{9D8B030D-6E8A-4147-A177-3AD203B41FA5}">
                      <a16:colId xmlns:a16="http://schemas.microsoft.com/office/drawing/2014/main" val="2385034589"/>
                    </a:ext>
                  </a:extLst>
                </a:gridCol>
              </a:tblGrid>
              <a:tr h="4376691">
                <a:tc>
                  <a:txBody>
                    <a:bodyPr/>
                    <a:lstStyle/>
                    <a:p>
                      <a:r>
                        <a:rPr lang="ru-RU" sz="1600" b="1" dirty="0"/>
                        <a:t>Блок 1: Введение в машинное обучение, инструменты, основные задачи</a:t>
                      </a:r>
                      <a:endParaRPr lang="ru-RU" sz="1600" dirty="0"/>
                    </a:p>
                    <a:p>
                      <a:pPr lvl="1"/>
                      <a:r>
                        <a:rPr lang="ru-RU" sz="1600" dirty="0"/>
                        <a:t>1.1. </a:t>
                      </a:r>
                      <a:r>
                        <a:rPr lang="ru-RU" sz="1600" dirty="0" err="1"/>
                        <a:t>Numpy</a:t>
                      </a:r>
                      <a:r>
                        <a:rPr lang="ru-RU" sz="1600" dirty="0"/>
                        <a:t>, </a:t>
                      </a:r>
                      <a:r>
                        <a:rPr lang="ru-RU" sz="1600" dirty="0" err="1"/>
                        <a:t>Pandas</a:t>
                      </a:r>
                      <a:r>
                        <a:rPr lang="ru-RU" sz="1600" dirty="0"/>
                        <a:t>, </a:t>
                      </a:r>
                      <a:r>
                        <a:rPr lang="ru-RU" sz="1600" dirty="0" err="1"/>
                        <a:t>Jupyter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Notebook</a:t>
                      </a:r>
                      <a:r>
                        <a:rPr lang="ru-RU" sz="1600" dirty="0"/>
                        <a:t> &amp; </a:t>
                      </a:r>
                      <a:r>
                        <a:rPr lang="ru-RU" sz="1600" dirty="0" err="1"/>
                        <a:t>Colab</a:t>
                      </a:r>
                      <a:endParaRPr lang="ru-RU" sz="1600" dirty="0"/>
                    </a:p>
                    <a:p>
                      <a:pPr lvl="1"/>
                      <a:r>
                        <a:rPr lang="ru-RU" sz="1600" dirty="0"/>
                        <a:t>1.2. Обработка больших массивов данных: оптимизация </a:t>
                      </a:r>
                      <a:r>
                        <a:rPr lang="ru-RU" sz="1600" dirty="0" err="1"/>
                        <a:t>Pandas</a:t>
                      </a:r>
                      <a:r>
                        <a:rPr lang="ru-RU" sz="1600" dirty="0"/>
                        <a:t>, </a:t>
                      </a:r>
                      <a:r>
                        <a:rPr lang="ru-RU" sz="1600" dirty="0" err="1"/>
                        <a:t>Dask</a:t>
                      </a:r>
                      <a:r>
                        <a:rPr lang="ru-RU" sz="1600" dirty="0"/>
                        <a:t>, </a:t>
                      </a:r>
                      <a:r>
                        <a:rPr lang="ru-RU" sz="1600" dirty="0" err="1"/>
                        <a:t>Polars</a:t>
                      </a:r>
                      <a:endParaRPr lang="ru-RU" sz="1600" dirty="0"/>
                    </a:p>
                    <a:p>
                      <a:pPr lvl="1"/>
                      <a:r>
                        <a:rPr lang="ru-RU" sz="1600" dirty="0"/>
                        <a:t>1.3. Визуализация, </a:t>
                      </a:r>
                      <a:r>
                        <a:rPr lang="ru-RU" sz="1600" dirty="0" err="1"/>
                        <a:t>Matplotlib</a:t>
                      </a:r>
                      <a:r>
                        <a:rPr lang="ru-RU" sz="1600" dirty="0"/>
                        <a:t>, </a:t>
                      </a:r>
                      <a:r>
                        <a:rPr lang="ru-RU" sz="1600" dirty="0" err="1"/>
                        <a:t>Seaborn</a:t>
                      </a:r>
                      <a:r>
                        <a:rPr lang="ru-RU" sz="1600" dirty="0"/>
                        <a:t>, </a:t>
                      </a:r>
                      <a:r>
                        <a:rPr lang="ru-RU" sz="1600" dirty="0" err="1"/>
                        <a:t>Plotly</a:t>
                      </a:r>
                      <a:endParaRPr lang="ru-RU" sz="1600" dirty="0"/>
                    </a:p>
                    <a:p>
                      <a:pPr lvl="1"/>
                      <a:r>
                        <a:rPr lang="ru-RU" sz="1600" dirty="0"/>
                        <a:t>1.4. EDA (</a:t>
                      </a:r>
                      <a:r>
                        <a:rPr lang="ru-RU" sz="1600" dirty="0" err="1"/>
                        <a:t>эксплораторный</a:t>
                      </a:r>
                      <a:r>
                        <a:rPr lang="ru-RU" sz="1600" dirty="0"/>
                        <a:t> анализ)</a:t>
                      </a:r>
                    </a:p>
                    <a:p>
                      <a:pPr lvl="1"/>
                      <a:r>
                        <a:rPr lang="ru-RU" sz="1600" dirty="0"/>
                        <a:t>1.5. Типология задач в ML</a:t>
                      </a:r>
                    </a:p>
                    <a:p>
                      <a:pPr lvl="1"/>
                      <a:r>
                        <a:rPr lang="ru-RU" sz="1600" dirty="0"/>
                        <a:t>1.6 Измерение качества в ML, основные метрики задач классификации и регрессии</a:t>
                      </a:r>
                    </a:p>
                    <a:p>
                      <a:pPr lvl="1"/>
                      <a:endParaRPr lang="ru-RU" sz="1600" dirty="0"/>
                    </a:p>
                    <a:p>
                      <a:r>
                        <a:rPr lang="ru-RU" sz="1600" b="1" dirty="0"/>
                        <a:t>Блок 2: Базовые алгоритмы и техники машинного обучения</a:t>
                      </a:r>
                      <a:endParaRPr lang="ru-RU" sz="1600" dirty="0"/>
                    </a:p>
                    <a:p>
                      <a:pPr lvl="1"/>
                      <a:r>
                        <a:rPr lang="ru-RU" sz="1600" dirty="0"/>
                        <a:t>2.1 Базовые алгоритмы ML: линейная/логистическая регрессии, SVM, деревья решений, KNN</a:t>
                      </a:r>
                    </a:p>
                    <a:p>
                      <a:pPr lvl="1"/>
                      <a:r>
                        <a:rPr lang="ru-RU" sz="1600" dirty="0"/>
                        <a:t>2.2 Интерпретация базовых алгоритмов &amp; анализ ошибок модели</a:t>
                      </a:r>
                    </a:p>
                    <a:p>
                      <a:pPr lvl="1"/>
                      <a:r>
                        <a:rPr lang="ru-RU" sz="1600" dirty="0"/>
                        <a:t>2.3 </a:t>
                      </a:r>
                      <a:r>
                        <a:rPr lang="ru-RU" sz="1600" dirty="0" err="1"/>
                        <a:t>Кроссвалидация</a:t>
                      </a:r>
                      <a:endParaRPr lang="ru-RU" sz="1600" dirty="0"/>
                    </a:p>
                    <a:p>
                      <a:pPr lvl="1"/>
                      <a:r>
                        <a:rPr lang="ru-RU" sz="1600" dirty="0"/>
                        <a:t>2.4.Обеспечение воспроизводимости экспериментов: инструменты и лучшие практики</a:t>
                      </a:r>
                    </a:p>
                    <a:p>
                      <a:pPr lvl="1"/>
                      <a:endParaRPr lang="ru-RU" sz="1600" dirty="0"/>
                    </a:p>
                    <a:p>
                      <a:r>
                        <a:rPr lang="ru-RU" sz="1600" b="1" dirty="0"/>
                        <a:t>Блок 3: Продвинутые алгоритмы машинного обучения</a:t>
                      </a:r>
                      <a:endParaRPr lang="ru-RU" sz="1600" dirty="0"/>
                    </a:p>
                    <a:p>
                      <a:pPr lvl="1"/>
                      <a:r>
                        <a:rPr lang="ru-RU" sz="1600" dirty="0"/>
                        <a:t>3.1 Случайный лес, градиентный </a:t>
                      </a:r>
                      <a:r>
                        <a:rPr lang="ru-RU" sz="1600" dirty="0" err="1"/>
                        <a:t>бустинг</a:t>
                      </a:r>
                      <a:r>
                        <a:rPr lang="ru-RU" sz="1600" dirty="0"/>
                        <a:t>, </a:t>
                      </a:r>
                      <a:r>
                        <a:rPr lang="ru-RU" sz="1600" dirty="0" err="1"/>
                        <a:t>ансамблирование</a:t>
                      </a:r>
                      <a:endParaRPr lang="ru-RU" sz="1600" dirty="0"/>
                    </a:p>
                    <a:p>
                      <a:pPr lvl="1"/>
                      <a:r>
                        <a:rPr lang="ru-RU" sz="1600" dirty="0"/>
                        <a:t>3.2. Улучшение модели: оптимизация </a:t>
                      </a:r>
                      <a:r>
                        <a:rPr lang="ru-RU" sz="1600" dirty="0" err="1"/>
                        <a:t>гиперпараметров</a:t>
                      </a:r>
                      <a:r>
                        <a:rPr lang="ru-RU" sz="1600" dirty="0"/>
                        <a:t>, </a:t>
                      </a:r>
                      <a:r>
                        <a:rPr lang="ru-RU" sz="1600" dirty="0" err="1"/>
                        <a:t>feature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engineering</a:t>
                      </a:r>
                      <a:r>
                        <a:rPr lang="ru-RU" sz="1600" dirty="0"/>
                        <a:t>, </a:t>
                      </a:r>
                      <a:r>
                        <a:rPr lang="ru-RU" sz="1600" dirty="0" err="1"/>
                        <a:t>feature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selection</a:t>
                      </a:r>
                      <a:r>
                        <a:rPr lang="ru-RU" sz="1600" dirty="0"/>
                        <a:t>, регуляризация, генерация синтетических данных</a:t>
                      </a:r>
                    </a:p>
                    <a:p>
                      <a:pPr lvl="1"/>
                      <a:r>
                        <a:rPr lang="ru-RU" sz="1600" dirty="0"/>
                        <a:t>3.3 Интерпретация моделей: </a:t>
                      </a:r>
                      <a:r>
                        <a:rPr lang="ru-RU" sz="1600" dirty="0" err="1"/>
                        <a:t>Shap</a:t>
                      </a:r>
                      <a:r>
                        <a:rPr lang="ru-RU" sz="1600" dirty="0"/>
                        <a:t>, LIME</a:t>
                      </a:r>
                      <a:r>
                        <a:rPr lang="ru-RU" sz="1600"/>
                        <a:t>, …</a:t>
                      </a:r>
                      <a:endParaRPr lang="ru-RU" sz="1600" dirty="0"/>
                    </a:p>
                    <a:p>
                      <a:pPr lvl="1"/>
                      <a:r>
                        <a:rPr lang="ru-RU" sz="1600" dirty="0"/>
                        <a:t>3.4 </a:t>
                      </a:r>
                      <a:r>
                        <a:rPr lang="ru-RU" sz="1600" dirty="0" err="1"/>
                        <a:t>AutoML</a:t>
                      </a:r>
                      <a:endParaRPr lang="ru-RU" sz="1600" dirty="0"/>
                    </a:p>
                    <a:p>
                      <a:pPr lvl="1"/>
                      <a:r>
                        <a:rPr lang="ru-RU" sz="1600" dirty="0"/>
                        <a:t>3.5 Машинное обучение без учителя: кластеризация, поиск аномалий, снижение размерности</a:t>
                      </a:r>
                    </a:p>
                  </a:txBody>
                  <a:tcPr marL="19779" marR="19779" marT="13186" marB="13186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780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19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где научные данные?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39066AAF-F012-8E56-E267-1F3B474289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628128"/>
              </p:ext>
            </p:extLst>
          </p:nvPr>
        </p:nvGraphicFramePr>
        <p:xfrm>
          <a:off x="975360" y="1375953"/>
          <a:ext cx="10763794" cy="4376691"/>
        </p:xfrm>
        <a:graphic>
          <a:graphicData uri="http://schemas.openxmlformats.org/drawingml/2006/table">
            <a:tbl>
              <a:tblPr/>
              <a:tblGrid>
                <a:gridCol w="10763794">
                  <a:extLst>
                    <a:ext uri="{9D8B030D-6E8A-4147-A177-3AD203B41FA5}">
                      <a16:colId xmlns:a16="http://schemas.microsoft.com/office/drawing/2014/main" val="2385034589"/>
                    </a:ext>
                  </a:extLst>
                </a:gridCol>
              </a:tblGrid>
              <a:tr h="4376691">
                <a:tc>
                  <a:txBody>
                    <a:bodyPr/>
                    <a:lstStyle/>
                    <a:p>
                      <a:r>
                        <a:rPr lang="ru-RU" sz="1600" dirty="0"/>
                        <a:t>В</a:t>
                      </a:r>
                    </a:p>
                  </a:txBody>
                  <a:tcPr marL="19779" marR="19779" marT="13186" marB="13186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780675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7402A9A-DC75-45EC-44C9-B05DD1B1A8B3}"/>
              </a:ext>
            </a:extLst>
          </p:cNvPr>
          <p:cNvSpPr txBox="1">
            <a:spLocks/>
          </p:cNvSpPr>
          <p:nvPr/>
        </p:nvSpPr>
        <p:spPr>
          <a:xfrm>
            <a:off x="838200" y="1545997"/>
            <a:ext cx="111622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 рамках курса для проекта можно взять «научный» датасет</a:t>
            </a:r>
          </a:p>
          <a:p>
            <a:r>
              <a:rPr lang="ru-RU" dirty="0"/>
              <a:t>Также мы поговорим про </a:t>
            </a:r>
            <a:r>
              <a:rPr lang="en-US" dirty="0"/>
              <a:t>ML </a:t>
            </a:r>
            <a:r>
              <a:rPr lang="ru-RU" dirty="0"/>
              <a:t>в:</a:t>
            </a:r>
          </a:p>
          <a:p>
            <a:pPr lvl="1"/>
            <a:r>
              <a:rPr lang="ru-RU" dirty="0"/>
              <a:t>пространственной </a:t>
            </a:r>
            <a:r>
              <a:rPr lang="ru-RU" dirty="0" err="1"/>
              <a:t>геоаналитике</a:t>
            </a:r>
            <a:endParaRPr lang="ru-RU" dirty="0"/>
          </a:p>
          <a:p>
            <a:pPr lvl="1"/>
            <a:r>
              <a:rPr lang="ru-RU" dirty="0"/>
              <a:t>физике</a:t>
            </a:r>
          </a:p>
          <a:p>
            <a:pPr lvl="1"/>
            <a:r>
              <a:rPr lang="ru-RU" dirty="0"/>
              <a:t>социальных науках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pic>
        <p:nvPicPr>
          <p:cNvPr id="2050" name="Picture 2" descr="Создать мем «джон траволта, криминальное чтиво» онлайн">
            <a:extLst>
              <a:ext uri="{FF2B5EF4-FFF2-40B4-BE49-F238E27FC236}">
                <a16:creationId xmlns:a16="http://schemas.microsoft.com/office/drawing/2014/main" id="{BF60289B-84AE-6983-5041-265EAABD7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847" y="3429000"/>
            <a:ext cx="4217307" cy="316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00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закрыть курс?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62212" cy="4351338"/>
          </a:xfrm>
        </p:spPr>
        <p:txBody>
          <a:bodyPr>
            <a:normAutofit/>
          </a:bodyPr>
          <a:lstStyle/>
          <a:p>
            <a:r>
              <a:rPr lang="ru-RU" dirty="0"/>
              <a:t>3 домашних заданий </a:t>
            </a:r>
            <a:r>
              <a:rPr lang="en-US" dirty="0"/>
              <a:t>–</a:t>
            </a:r>
            <a:r>
              <a:rPr lang="ru-RU" dirty="0"/>
              <a:t> 3*30=90 баллов</a:t>
            </a:r>
          </a:p>
          <a:p>
            <a:r>
              <a:rPr lang="ru-RU" dirty="0"/>
              <a:t>Выступление со своей работой – 10 баллов </a:t>
            </a:r>
          </a:p>
          <a:p>
            <a:endParaRPr lang="ru-RU" dirty="0"/>
          </a:p>
          <a:p>
            <a:r>
              <a:rPr lang="en-US" dirty="0">
                <a:solidFill>
                  <a:srgbClr val="FF0000"/>
                </a:solidFill>
              </a:rPr>
              <a:t>[7</a:t>
            </a:r>
            <a:r>
              <a:rPr lang="ru-RU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; </a:t>
            </a:r>
            <a:r>
              <a:rPr lang="ru-RU" dirty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</a:rPr>
              <a:t>0] </a:t>
            </a:r>
            <a:r>
              <a:rPr lang="ru-RU" dirty="0">
                <a:solidFill>
                  <a:srgbClr val="FF0000"/>
                </a:solidFill>
              </a:rPr>
              <a:t>баллов – «Зачет»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Добрать баллы на ПА </a:t>
            </a:r>
            <a:r>
              <a:rPr lang="en-US" dirty="0"/>
              <a:t>–</a:t>
            </a:r>
            <a:r>
              <a:rPr lang="ru-RU" dirty="0"/>
              <a:t> можно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45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за ДЗ такие?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2FA716EE-80BF-1E03-C31F-8774B8572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2"/>
              </a:rPr>
              <a:t>ДЗ 1</a:t>
            </a:r>
            <a:endParaRPr lang="ru-RU" dirty="0"/>
          </a:p>
          <a:p>
            <a:r>
              <a:rPr lang="ru-RU" dirty="0">
                <a:hlinkClick r:id="rId3"/>
              </a:rPr>
              <a:t>ДЗ 2</a:t>
            </a:r>
            <a:endParaRPr lang="ru-RU" dirty="0"/>
          </a:p>
          <a:p>
            <a:r>
              <a:rPr lang="ru-RU" dirty="0">
                <a:hlinkClick r:id="rId4"/>
              </a:rPr>
              <a:t>ДЗ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893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сдавать ДЗ?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0658" cy="4351338"/>
          </a:xfrm>
        </p:spPr>
        <p:txBody>
          <a:bodyPr>
            <a:normAutofit/>
          </a:bodyPr>
          <a:lstStyle/>
          <a:p>
            <a:r>
              <a:rPr lang="ru-RU" dirty="0"/>
              <a:t>Создать приватный репозиторий на </a:t>
            </a:r>
            <a:r>
              <a:rPr lang="en-US" dirty="0"/>
              <a:t>GitHub</a:t>
            </a:r>
          </a:p>
          <a:p>
            <a:r>
              <a:rPr lang="ru-RU" dirty="0"/>
              <a:t>Дать доступ </a:t>
            </a:r>
            <a:r>
              <a:rPr lang="en-US" dirty="0"/>
              <a:t>@pacifikus</a:t>
            </a:r>
          </a:p>
          <a:p>
            <a:r>
              <a:rPr lang="ru-RU" dirty="0"/>
              <a:t>Каждая домашняя работа –</a:t>
            </a:r>
            <a:r>
              <a:rPr lang="en-US" dirty="0"/>
              <a:t> PR </a:t>
            </a:r>
            <a:r>
              <a:rPr lang="ru-RU" dirty="0"/>
              <a:t>в отдельную ветку </a:t>
            </a:r>
            <a:r>
              <a:rPr lang="en-US" dirty="0" err="1"/>
              <a:t>hw_n</a:t>
            </a:r>
            <a:endParaRPr lang="en-US" dirty="0"/>
          </a:p>
          <a:p>
            <a:r>
              <a:rPr lang="ru-RU" dirty="0"/>
              <a:t>Добавить </a:t>
            </a:r>
            <a:r>
              <a:rPr lang="en-US" dirty="0"/>
              <a:t>@pacifikus </a:t>
            </a:r>
            <a:r>
              <a:rPr lang="ru-RU" dirty="0"/>
              <a:t>как </a:t>
            </a:r>
            <a:r>
              <a:rPr lang="ru-RU" dirty="0" err="1"/>
              <a:t>ревьювера</a:t>
            </a:r>
            <a:endParaRPr lang="ru-RU" dirty="0"/>
          </a:p>
          <a:p>
            <a:r>
              <a:rPr lang="ru-RU" dirty="0"/>
              <a:t>Дождаться ревью, если все </a:t>
            </a:r>
            <a:r>
              <a:rPr lang="ru-RU" dirty="0" err="1"/>
              <a:t>ок</a:t>
            </a:r>
            <a:r>
              <a:rPr lang="ru-RU" dirty="0"/>
              <a:t> – </a:t>
            </a:r>
            <a:r>
              <a:rPr lang="ru-RU" dirty="0" err="1"/>
              <a:t>мержим</a:t>
            </a:r>
            <a:r>
              <a:rPr lang="ru-RU" dirty="0"/>
              <a:t> в </a:t>
            </a:r>
            <a:r>
              <a:rPr lang="en-US" dirty="0"/>
              <a:t>main</a:t>
            </a:r>
            <a:endParaRPr lang="ru-RU" dirty="0"/>
          </a:p>
          <a:p>
            <a:r>
              <a:rPr lang="ru-RU" dirty="0"/>
              <a:t>Если не </a:t>
            </a:r>
            <a:r>
              <a:rPr lang="ru-RU" dirty="0" err="1"/>
              <a:t>ок</a:t>
            </a:r>
            <a:r>
              <a:rPr lang="ru-RU" dirty="0"/>
              <a:t> – вносим исправления и снова отправляем на ревью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Ссылка на видео про работу с гитом будет в чате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759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открытия </a:t>
            </a:r>
            <a:r>
              <a:rPr lang="en-US" dirty="0"/>
              <a:t>PR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B0CAC3-374D-F577-35F2-CDA692858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080" y="1869168"/>
            <a:ext cx="6733839" cy="4351338"/>
          </a:xfr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410AAA7-FD48-C51A-BBB3-80390EA7E58A}"/>
              </a:ext>
            </a:extLst>
          </p:cNvPr>
          <p:cNvCxnSpPr>
            <a:cxnSpLocks/>
          </p:cNvCxnSpPr>
          <p:nvPr/>
        </p:nvCxnSpPr>
        <p:spPr>
          <a:xfrm flipV="1">
            <a:off x="2107474" y="2786743"/>
            <a:ext cx="1166949" cy="365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D9D221-DA99-8861-159A-B997B22741C2}"/>
              </a:ext>
            </a:extLst>
          </p:cNvPr>
          <p:cNvSpPr txBox="1"/>
          <p:nvPr/>
        </p:nvSpPr>
        <p:spPr>
          <a:xfrm>
            <a:off x="757645" y="3100252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Название </a:t>
            </a:r>
            <a:r>
              <a:rPr lang="en-US" dirty="0"/>
              <a:t>PR</a:t>
            </a:r>
            <a:endParaRPr lang="ru-RU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5919DDF-33EF-D4EA-DACB-0A9108FB01D2}"/>
              </a:ext>
            </a:extLst>
          </p:cNvPr>
          <p:cNvCxnSpPr/>
          <p:nvPr/>
        </p:nvCxnSpPr>
        <p:spPr>
          <a:xfrm flipH="1" flipV="1">
            <a:off x="9265920" y="3248297"/>
            <a:ext cx="818605" cy="3831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05070B-7610-485A-CBFE-5BD03F2CF311}"/>
              </a:ext>
            </a:extLst>
          </p:cNvPr>
          <p:cNvSpPr txBox="1"/>
          <p:nvPr/>
        </p:nvSpPr>
        <p:spPr>
          <a:xfrm>
            <a:off x="10084525" y="3544388"/>
            <a:ext cx="1280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Добавляем </a:t>
            </a:r>
            <a:r>
              <a:rPr lang="ru-RU" dirty="0" err="1"/>
              <a:t>ревьювера</a:t>
            </a:r>
            <a:endParaRPr lang="ru-RU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C92C95A-7850-F4DA-FEBF-2B2029F6CCC0}"/>
              </a:ext>
            </a:extLst>
          </p:cNvPr>
          <p:cNvCxnSpPr/>
          <p:nvPr/>
        </p:nvCxnSpPr>
        <p:spPr>
          <a:xfrm flipV="1">
            <a:off x="2020389" y="3544388"/>
            <a:ext cx="1254034" cy="646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2754DC-890E-77E2-2A38-456B288D22DC}"/>
              </a:ext>
            </a:extLst>
          </p:cNvPr>
          <p:cNvSpPr txBox="1"/>
          <p:nvPr/>
        </p:nvSpPr>
        <p:spPr>
          <a:xfrm>
            <a:off x="261257" y="4246054"/>
            <a:ext cx="280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Комментарии по желанию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4F63D4-9B4A-4126-D80D-17D9D4DB38BE}"/>
              </a:ext>
            </a:extLst>
          </p:cNvPr>
          <p:cNvSpPr txBox="1"/>
          <p:nvPr/>
        </p:nvSpPr>
        <p:spPr>
          <a:xfrm>
            <a:off x="3274423" y="64277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b="1" dirty="0"/>
              <a:t>Нужен ли более подробный разбор работы с </a:t>
            </a:r>
            <a:r>
              <a:rPr lang="en-US" b="1" dirty="0"/>
              <a:t>git/</a:t>
            </a:r>
            <a:r>
              <a:rPr lang="en-US" b="1" dirty="0" err="1"/>
              <a:t>github</a:t>
            </a:r>
            <a:r>
              <a:rPr lang="en-US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6346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сдавать ДЗ?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3572" cy="4351338"/>
          </a:xfrm>
        </p:spPr>
        <p:txBody>
          <a:bodyPr>
            <a:normAutofit/>
          </a:bodyPr>
          <a:lstStyle/>
          <a:p>
            <a:r>
              <a:rPr lang="ru-RU" dirty="0"/>
              <a:t>Мягкий дедлайн – неделя с момента выдачи ДЗ – полный балл</a:t>
            </a:r>
          </a:p>
          <a:p>
            <a:r>
              <a:rPr lang="ru-RU" dirty="0"/>
              <a:t>Жесткий дедлайн – 2 недели с момента выдачи ДЗ – 50% баллов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Непредвиденные обстоятельства обсуждаются отдельно</a:t>
            </a:r>
          </a:p>
        </p:txBody>
      </p:sp>
    </p:spTree>
    <p:extLst>
      <p:ext uri="{BB962C8B-B14F-4D97-AF65-F5344CB8AC3E}">
        <p14:creationId xmlns:p14="http://schemas.microsoft.com/office/powerpoint/2010/main" val="2517171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Коммуникация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3572" cy="4351338"/>
          </a:xfrm>
        </p:spPr>
        <p:txBody>
          <a:bodyPr>
            <a:normAutofit/>
          </a:bodyPr>
          <a:lstStyle/>
          <a:p>
            <a:r>
              <a:rPr lang="ru-RU" dirty="0"/>
              <a:t>Чат в </a:t>
            </a:r>
            <a:r>
              <a:rPr lang="en-US" dirty="0" err="1"/>
              <a:t>tg</a:t>
            </a:r>
            <a:r>
              <a:rPr lang="ru-RU" dirty="0"/>
              <a:t> для любых вопросов по курсу</a:t>
            </a:r>
          </a:p>
          <a:p>
            <a:r>
              <a:rPr lang="ru-RU" dirty="0"/>
              <a:t>Можно также писать в </a:t>
            </a:r>
            <a:r>
              <a:rPr lang="ru-RU" dirty="0" err="1"/>
              <a:t>личку</a:t>
            </a:r>
            <a:r>
              <a:rPr lang="ru-RU" dirty="0"/>
              <a:t>, если не хочется в чат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6AD832-97CC-CC43-B1FB-D03EB40A5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003" y="4089854"/>
            <a:ext cx="2403021" cy="240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232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460</Words>
  <Application>Microsoft Office PowerPoint</Application>
  <PresentationFormat>Широкоэкранный</PresentationFormat>
  <Paragraphs>85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Тема Office</vt:lpstr>
      <vt:lpstr>Машинное обучение для анализа научных данных</vt:lpstr>
      <vt:lpstr>Примерный план курса</vt:lpstr>
      <vt:lpstr>А где научные данные?</vt:lpstr>
      <vt:lpstr>Как закрыть курс?</vt:lpstr>
      <vt:lpstr>Что за ДЗ такие?</vt:lpstr>
      <vt:lpstr>Как сдавать ДЗ?</vt:lpstr>
      <vt:lpstr>Пример открытия PR</vt:lpstr>
      <vt:lpstr>Когда сдавать ДЗ?</vt:lpstr>
      <vt:lpstr>Коммуникация</vt:lpstr>
      <vt:lpstr>Небольшая синхронизация</vt:lpstr>
      <vt:lpstr>Небольшая синхронизация</vt:lpstr>
      <vt:lpstr>Небольшая синхронизация</vt:lpstr>
      <vt:lpstr>Ожидания от курса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Типология задач машинного обучения</dc:title>
  <dc:creator>Кристина Желтова</dc:creator>
  <cp:lastModifiedBy>Кристина Желтова</cp:lastModifiedBy>
  <cp:revision>112</cp:revision>
  <dcterms:created xsi:type="dcterms:W3CDTF">2023-01-09T13:10:05Z</dcterms:created>
  <dcterms:modified xsi:type="dcterms:W3CDTF">2024-09-30T14:04:30Z</dcterms:modified>
</cp:coreProperties>
</file>