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A3869-2954-8DE5-1173-EA6A36B5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9E1B0A-93EE-5098-4C31-1B428DA6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53EDE-9EB5-6403-C13D-74E46AEE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38530-CD4C-321A-2C6F-192A5DD1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0CA22-EC29-0938-80C4-A3982947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3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9781C-8C6D-6388-F200-142ECF28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0E2EC0-EF13-E5E5-AC5F-20E9BE768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1D4C0-514E-3C9C-B236-E30E178D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F0851-5B49-7114-DE7D-07B0B49F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ABB74-AE76-1AA4-B3AD-C3E4451C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0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AF5B72-580E-EAEB-1B65-0C9EB2568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79CD2E-CCA5-4665-4880-1CBBB048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D1DD-FB7A-2F9C-5B4D-BF4A408A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7C08E-E78A-A31F-59AA-B902F8F9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E6C118-DEBB-ACEB-9C85-A8BFAEBD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7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E3112-94BE-A1D4-CC93-EFD9CDBA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149E3-6C1C-9EBB-FE4C-60C45DD6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761EA-2BB0-5E10-18F3-F184501E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8D7B8-DCB8-6932-1BE0-BE8AECC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6181A-180F-39E2-3FA2-B436237E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49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67713-AAE8-A5F9-FEF5-E57A928D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E28430-0353-180D-4F84-78B5EF93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D9386B-52B9-E46A-674A-2BF01C7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9592F-F752-59D6-0341-C90AE76F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9F07D-4403-E811-7FDE-835D39A7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8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F62E2-5BB4-6C72-DD36-C106B086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9EC6F-2B76-E6D0-86F6-4D7CCD21A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644D1-C175-75DC-0146-FE248194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7B0ED-D620-86A3-3AE8-3794679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CE183-4E63-AA5E-AF10-CE11C1E0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9111AF-D48D-353F-7538-6967D43D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932C3-1889-1E84-5CBE-A1F8238A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4B15E-D297-CDE8-66A5-A3FB2D47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9F4D7D-00C9-4ACA-0E6B-761DEAF42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574226-3B52-2DDA-B78D-64843B133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948F68-1C70-E5DD-1BDB-0C90E4529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70FD9E-D77D-143D-B3E7-92DFDB8B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E4BAA2-C3C7-EB1C-7094-97761628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03B516-78C4-8E6E-2164-FA0D343F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CE819-3AF1-4A66-9DCE-621CEC1C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321C4B-44A1-2F11-3BFB-6712C43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883F47-0BEC-C809-280A-71FB7319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18B8A-8C7E-FD44-C09C-263870C4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3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148117-BD83-99F1-D098-195D1EC2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B00001-66A6-277D-8321-927B57B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20873E-F893-5F26-8246-A3DABB6A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0C5B8-2530-7CDE-E01B-230DD7EE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082F76-BF9E-7C65-FBCE-DD33CE55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F581E2-1EA4-27DD-CF27-587DEBAE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56D4C-F27A-111C-B718-1DE58374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0DB45E-5F39-FECC-2BB3-6B944900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BD3CDF-DB79-906C-784A-9E7079C8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1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2F77A-0E3D-1FEE-7177-F2A07597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32353B-A509-695E-30F7-2C6C7805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85F8F8-1F35-DCA1-3055-2F762FB1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30ABF2-FD6D-E699-7682-2AA189CC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1D22DC-E2A2-5AEE-782E-B88086B9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66FF9B-B57D-C6A5-2F32-51CB1F50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1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525A0-E06F-A804-ADBB-0EC2E18D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657EDE-CD79-55B2-0D25-5C0101A7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71659D-3967-57E1-D293-831530BA2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7071-E7D1-4F0D-90F4-41EE461A2EB9}" type="datetimeFigureOut">
              <a:rPr lang="ru-RU" smtClean="0"/>
              <a:t>31.01.2023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11CFA-4BEE-B020-86B0-FB8ACCB92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38E8E-41F4-034F-39C8-E9CE7B16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irflow.apache.org/" TargetMode="External"/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QLgf2YLlus" TargetMode="External"/><Relationship Id="rId2" Type="http://schemas.openxmlformats.org/officeDocument/2006/relationships/hyperlink" Target="https://www.youtube.com/watch?v=7jiPeIFXb6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ypi.org/project/flake8/" TargetMode="External"/><Relationship Id="rId3" Type="http://schemas.openxmlformats.org/officeDocument/2006/relationships/hyperlink" Target="https://docs.python.org/3/library/unittest.html" TargetMode="External"/><Relationship Id="rId7" Type="http://schemas.openxmlformats.org/officeDocument/2006/relationships/hyperlink" Target="https://pycqa.github.io/isort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sf/black" TargetMode="External"/><Relationship Id="rId5" Type="http://schemas.openxmlformats.org/officeDocument/2006/relationships/hyperlink" Target="https://pythonworld.ru/osnovy/pep-8-rukovodstvo-po-napisaniyu-koda-na-python.html" TargetMode="External"/><Relationship Id="rId4" Type="http://schemas.openxmlformats.org/officeDocument/2006/relationships/hyperlink" Target="https://docs.pytest.org/en/7.2.x/" TargetMode="External"/><Relationship Id="rId9" Type="http://schemas.openxmlformats.org/officeDocument/2006/relationships/hyperlink" Target="https://pypi.org/project/pylin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E1ABF-5992-6AAA-D604-F441F2FB8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4546"/>
            <a:ext cx="9144000" cy="2387600"/>
          </a:xfrm>
        </p:spPr>
        <p:txBody>
          <a:bodyPr/>
          <a:lstStyle/>
          <a:p>
            <a:r>
              <a:rPr lang="ru-RU" dirty="0"/>
              <a:t>Воспроизводимость экспериментов</a:t>
            </a:r>
          </a:p>
        </p:txBody>
      </p:sp>
    </p:spTree>
    <p:extLst>
      <p:ext uri="{BB962C8B-B14F-4D97-AF65-F5344CB8AC3E}">
        <p14:creationId xmlns:p14="http://schemas.microsoft.com/office/powerpoint/2010/main" val="157585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6315C-3E18-2C38-A94F-EAD02D8F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5423" cy="1325563"/>
          </a:xfrm>
        </p:spPr>
        <p:txBody>
          <a:bodyPr>
            <a:normAutofit/>
          </a:bodyPr>
          <a:lstStyle/>
          <a:p>
            <a:r>
              <a:rPr lang="ru-RU" sz="4800" dirty="0" err="1"/>
              <a:t>Пайплайны</a:t>
            </a:r>
            <a:r>
              <a:rPr lang="ru-RU" sz="4800" dirty="0"/>
              <a:t> и трекинг исследований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9E144-6E80-3C1E-7714-8FBD3AE0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3956866"/>
          </a:xfrm>
        </p:spPr>
        <p:txBody>
          <a:bodyPr/>
          <a:lstStyle/>
          <a:p>
            <a:r>
              <a:rPr lang="ru-RU" dirty="0"/>
              <a:t>Фиксация последовательности исполнения.</a:t>
            </a:r>
          </a:p>
          <a:p>
            <a:r>
              <a:rPr lang="ru-RU" dirty="0"/>
              <a:t>Упрощение воспроизведения результатов.</a:t>
            </a:r>
          </a:p>
          <a:p>
            <a:r>
              <a:rPr lang="ru-RU" dirty="0"/>
              <a:t>Распределение вычислений.</a:t>
            </a:r>
          </a:p>
          <a:p>
            <a:r>
              <a:rPr lang="en-US" dirty="0">
                <a:hlinkClick r:id="rId2"/>
              </a:rPr>
              <a:t>DVC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AirFlow</a:t>
            </a:r>
            <a:endParaRPr lang="ru-RU" dirty="0"/>
          </a:p>
        </p:txBody>
      </p:sp>
      <p:pic>
        <p:nvPicPr>
          <p:cNvPr id="4098" name="Picture 2" descr="Build end-to-end machine learning workflows with Amazon SageMaker and  Apache Airflow | AWS Machine Learning Blog">
            <a:extLst>
              <a:ext uri="{FF2B5EF4-FFF2-40B4-BE49-F238E27FC236}">
                <a16:creationId xmlns:a16="http://schemas.microsoft.com/office/drawing/2014/main" id="{BF676A86-8CFF-688B-CB3A-8559737A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522" y="3933009"/>
            <a:ext cx="92487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51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inuous Delivery for Machine Learning">
            <a:extLst>
              <a:ext uri="{FF2B5EF4-FFF2-40B4-BE49-F238E27FC236}">
                <a16:creationId xmlns:a16="http://schemas.microsoft.com/office/drawing/2014/main" id="{0180BF33-DD6B-637F-47D0-92D20D56A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68" y="1490300"/>
            <a:ext cx="9004663" cy="387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90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BF280-AB03-1575-2B14-EABF4766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Воспроизводимость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ACAB27A-6877-E87D-7DAA-8077D1D7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Повторяемость измерений(также сходимость результатов измерений, англ. </a:t>
            </a:r>
            <a:r>
              <a:rPr lang="en-US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Repeatability)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Повторяемость исследований (англ. </a:t>
            </a:r>
            <a:r>
              <a:rPr lang="en-US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Replicability) (Different team, same experimental setup)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Воспроизводимость (англ. </a:t>
            </a:r>
            <a:r>
              <a:rPr lang="en-US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Reproducibility)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50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6315C-3E18-2C38-A94F-EAD02D8F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5423" cy="1325563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Проведение воспроизводимых исследований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95E689F-2949-04C3-C90B-40A27BC0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Для каждого полученного результата храните алгоритм его получения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Избегайте этапов ручного управления данными или процессом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dirty="0">
                <a:solidFill>
                  <a:srgbClr val="373A3C"/>
                </a:solidFill>
                <a:latin typeface="Source Sans Pro" panose="020B0503030403020204" pitchFamily="34" charset="0"/>
              </a:rPr>
              <a:t>Х</a:t>
            </a: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раните точные версии всех использованных внешних инструментов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Используйте контроль версий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Храните все промежуточные результаты в стандартизированном виде.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Для алгоритмов использующих случайность фиксируйте </a:t>
            </a:r>
            <a:r>
              <a:rPr lang="ru-RU" b="0" i="1" dirty="0" err="1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random_state</a:t>
            </a: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Всегда храните вместе с графиками данные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Иерархический подход при генерировании результатов анализа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Всегда указывайте вместе текстовые утверждения и результаты исследования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Обеспечивайте доступность ваших результатов, данных и исследований</a:t>
            </a:r>
          </a:p>
        </p:txBody>
      </p:sp>
    </p:spTree>
    <p:extLst>
      <p:ext uri="{BB962C8B-B14F-4D97-AF65-F5344CB8AC3E}">
        <p14:creationId xmlns:p14="http://schemas.microsoft.com/office/powerpoint/2010/main" val="363546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92FAA-D285-18F1-9B5D-BA875A42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don't like notebooks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207CF26-A647-636C-D25C-5F848779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  <a:hlinkClick r:id="rId2"/>
              </a:rPr>
              <a:t>I don't like notebooks.- Joel Grus</a:t>
            </a:r>
            <a:endParaRPr lang="en-US" b="0" i="0" dirty="0"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  <a:hlinkClick r:id="rId3"/>
              </a:rPr>
              <a:t>Clean Code in </a:t>
            </a:r>
            <a:r>
              <a:rPr lang="en-US" b="0" i="0" dirty="0" err="1">
                <a:solidFill>
                  <a:srgbClr val="373A3C"/>
                </a:solidFill>
                <a:effectLst/>
                <a:latin typeface="Source Sans Pro" panose="020B0503030403020204" pitchFamily="34" charset="0"/>
                <a:hlinkClick r:id="rId3"/>
              </a:rPr>
              <a:t>Jupyter</a:t>
            </a:r>
            <a:r>
              <a:rPr lang="en-US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  <a:hlinkClick r:id="rId3"/>
              </a:rPr>
              <a:t> notebooks, using Python</a:t>
            </a:r>
            <a:endParaRPr lang="en-US" b="0" i="0" dirty="0"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A2C99E3-536D-53BD-8A28-C05CEB46F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34" y="3222172"/>
            <a:ext cx="7340532" cy="28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6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6315C-3E18-2C38-A94F-EAD02D8F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5423" cy="1325563"/>
          </a:xfrm>
        </p:spPr>
        <p:txBody>
          <a:bodyPr>
            <a:normAutofit/>
          </a:bodyPr>
          <a:lstStyle/>
          <a:p>
            <a:r>
              <a:rPr lang="ru-RU" sz="4800" dirty="0"/>
              <a:t>Управление зависимостями</a:t>
            </a:r>
          </a:p>
        </p:txBody>
      </p:sp>
      <p:pic>
        <p:nvPicPr>
          <p:cNvPr id="2050" name="Picture 2" descr="Thoughts on Python Poetry. Pip is hard enough, how much does… | by Daryan  Hanshew | Medium">
            <a:extLst>
              <a:ext uri="{FF2B5EF4-FFF2-40B4-BE49-F238E27FC236}">
                <a16:creationId xmlns:a16="http://schemas.microsoft.com/office/drawing/2014/main" id="{9484446F-C109-F8D4-4E8B-0349A12A9D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4" y="1685358"/>
            <a:ext cx="35147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Менеджер пакетов pip: разбираемся с установкой дополнительных библиотек в  Python">
            <a:extLst>
              <a:ext uri="{FF2B5EF4-FFF2-40B4-BE49-F238E27FC236}">
                <a16:creationId xmlns:a16="http://schemas.microsoft.com/office/drawing/2014/main" id="{6435C5B2-108C-62E1-37F8-6B323DAC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6" y="1685358"/>
            <a:ext cx="54197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nda — CRC User documentation">
            <a:extLst>
              <a:ext uri="{FF2B5EF4-FFF2-40B4-BE49-F238E27FC236}">
                <a16:creationId xmlns:a16="http://schemas.microsoft.com/office/drawing/2014/main" id="{D4BAD2C4-2B21-12CD-71C2-CDFBDF583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968637"/>
            <a:ext cx="4221615" cy="168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19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6315C-3E18-2C38-A94F-EAD02D8F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5423" cy="1325563"/>
          </a:xfrm>
        </p:spPr>
        <p:txBody>
          <a:bodyPr>
            <a:normAutofit/>
          </a:bodyPr>
          <a:lstStyle/>
          <a:p>
            <a:r>
              <a:rPr lang="ru-RU" sz="4800" dirty="0"/>
              <a:t>Инженерные практики -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9E144-6E80-3C1E-7714-8FBD3AE0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3956866"/>
          </a:xfrm>
        </p:spPr>
        <p:txBody>
          <a:bodyPr/>
          <a:lstStyle/>
          <a:p>
            <a:r>
              <a:rPr lang="ru-RU" dirty="0" err="1"/>
              <a:t>Версионирование</a:t>
            </a:r>
            <a:r>
              <a:rPr lang="ru-RU" dirty="0"/>
              <a:t> – </a:t>
            </a:r>
            <a:r>
              <a:rPr lang="en-US" dirty="0">
                <a:hlinkClick r:id="rId2"/>
              </a:rPr>
              <a:t>Git</a:t>
            </a:r>
            <a:endParaRPr lang="en-US" dirty="0"/>
          </a:p>
          <a:p>
            <a:r>
              <a:rPr lang="ru-RU" dirty="0"/>
              <a:t>Тестирование – </a:t>
            </a:r>
            <a:r>
              <a:rPr lang="en-US" dirty="0">
                <a:hlinkClick r:id="rId3"/>
              </a:rPr>
              <a:t>UnitTest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PyTest</a:t>
            </a:r>
            <a:r>
              <a:rPr lang="en-US" dirty="0"/>
              <a:t>…</a:t>
            </a:r>
          </a:p>
          <a:p>
            <a:r>
              <a:rPr lang="ru-RU" dirty="0"/>
              <a:t>Качество кода</a:t>
            </a:r>
            <a:r>
              <a:rPr lang="en-US" dirty="0"/>
              <a:t> – </a:t>
            </a:r>
            <a:r>
              <a:rPr lang="en-US" dirty="0">
                <a:hlinkClick r:id="rId5"/>
              </a:rPr>
              <a:t>Pep8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black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isort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flake8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pylint</a:t>
            </a:r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59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6315C-3E18-2C38-A94F-EAD02D8F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5423" cy="1325563"/>
          </a:xfrm>
        </p:spPr>
        <p:txBody>
          <a:bodyPr>
            <a:normAutofit/>
          </a:bodyPr>
          <a:lstStyle/>
          <a:p>
            <a:r>
              <a:rPr lang="ru-RU" sz="4800" dirty="0" err="1"/>
              <a:t>Версионирование</a:t>
            </a:r>
            <a:r>
              <a:rPr lang="ru-RU" sz="4800" dirty="0"/>
              <a:t>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19B93DA-8561-FBAE-F5D7-7B86991A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DVC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7EAADB-84BF-A943-CD41-6CB35B731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96" y="1584885"/>
            <a:ext cx="6816771" cy="459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12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6315C-3E18-2C38-A94F-EAD02D8F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5423" cy="1325563"/>
          </a:xfrm>
        </p:spPr>
        <p:txBody>
          <a:bodyPr>
            <a:normAutofit/>
          </a:bodyPr>
          <a:lstStyle/>
          <a:p>
            <a:r>
              <a:rPr lang="en-US" sz="4800" dirty="0" err="1"/>
              <a:t>Cookiecutter</a:t>
            </a:r>
            <a:r>
              <a:rPr lang="en-US" sz="4800" dirty="0"/>
              <a:t> DS</a:t>
            </a:r>
            <a:endParaRPr lang="ru-RU" sz="48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A6FB3E1-DCC1-C932-E8C5-1B4FDD78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6909" cy="4351338"/>
          </a:xfrm>
        </p:spPr>
        <p:txBody>
          <a:bodyPr/>
          <a:lstStyle/>
          <a:p>
            <a:r>
              <a:rPr lang="ru-RU" dirty="0"/>
              <a:t>Логичная, достаточно стандартизированная, но гибкая структура проекта для выполнения работы по науке о данных и обмена ею.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EF172F-DA5A-567E-F82B-F71F116AF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06" y="0"/>
            <a:ext cx="6299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626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209</Words>
  <Application>Microsoft Office PowerPoint</Application>
  <PresentationFormat>Широкоэкранный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</vt:lpstr>
      <vt:lpstr>Тема Office</vt:lpstr>
      <vt:lpstr>Воспроизводимость экспериментов</vt:lpstr>
      <vt:lpstr>Презентация PowerPoint</vt:lpstr>
      <vt:lpstr>Воспроизводимость</vt:lpstr>
      <vt:lpstr>Проведение воспроизводимых исследований</vt:lpstr>
      <vt:lpstr>I don't like notebooks</vt:lpstr>
      <vt:lpstr>Управление зависимостями</vt:lpstr>
      <vt:lpstr>Инженерные практики - код</vt:lpstr>
      <vt:lpstr>Версионирование данных</vt:lpstr>
      <vt:lpstr>Cookiecutter DS</vt:lpstr>
      <vt:lpstr>Пайплайны и трекинг исследований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Типология задач машинного обучения</dc:title>
  <dc:creator>Кристина Желтова</dc:creator>
  <cp:lastModifiedBy>Кристина Желтова</cp:lastModifiedBy>
  <cp:revision>23</cp:revision>
  <dcterms:created xsi:type="dcterms:W3CDTF">2023-01-09T13:10:05Z</dcterms:created>
  <dcterms:modified xsi:type="dcterms:W3CDTF">2023-01-30T18:59:11Z</dcterms:modified>
</cp:coreProperties>
</file>