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5"/>
  </p:notesMasterIdLst>
  <p:sldIdLst>
    <p:sldId id="256" r:id="rId2"/>
    <p:sldId id="284" r:id="rId3"/>
    <p:sldId id="257" r:id="rId4"/>
    <p:sldId id="292" r:id="rId5"/>
    <p:sldId id="258" r:id="rId6"/>
    <p:sldId id="293" r:id="rId7"/>
    <p:sldId id="259" r:id="rId8"/>
    <p:sldId id="291" r:id="rId9"/>
    <p:sldId id="265" r:id="rId10"/>
    <p:sldId id="294" r:id="rId11"/>
    <p:sldId id="285" r:id="rId12"/>
    <p:sldId id="295" r:id="rId13"/>
    <p:sldId id="286" r:id="rId14"/>
    <p:sldId id="296" r:id="rId15"/>
    <p:sldId id="287" r:id="rId16"/>
    <p:sldId id="297" r:id="rId17"/>
    <p:sldId id="288" r:id="rId18"/>
    <p:sldId id="274" r:id="rId19"/>
    <p:sldId id="280" r:id="rId20"/>
    <p:sldId id="289" r:id="rId21"/>
    <p:sldId id="279" r:id="rId22"/>
    <p:sldId id="290" r:id="rId23"/>
    <p:sldId id="282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CF5"/>
    <a:srgbClr val="ACBBD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228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805EE-FEB5-4A15-B466-2ED9D51D8D3F}" type="datetimeFigureOut">
              <a:rPr lang="pt-BR" smtClean="0"/>
              <a:pPr/>
              <a:t>19/06/2016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A70A-05CE-4239-927E-3C7D813564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7A70A-05CE-4239-927E-3C7D8135642D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7A70A-05CE-4239-927E-3C7D8135642D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E144-CD35-4684-AB8E-D54EE6E0CA0F}" type="datetimeFigureOut">
              <a:rPr lang="pt-BR" smtClean="0"/>
              <a:pPr/>
              <a:t>19/06/2016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4BB6-CDB4-40A9-ABAB-1683722572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E144-CD35-4684-AB8E-D54EE6E0CA0F}" type="datetimeFigureOut">
              <a:rPr lang="pt-BR" smtClean="0"/>
              <a:pPr/>
              <a:t>19/06/2016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4BB6-CDB4-40A9-ABAB-1683722572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E144-CD35-4684-AB8E-D54EE6E0CA0F}" type="datetimeFigureOut">
              <a:rPr lang="pt-BR" smtClean="0"/>
              <a:pPr/>
              <a:t>19/06/2016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4BB6-CDB4-40A9-ABAB-1683722572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E144-CD35-4684-AB8E-D54EE6E0CA0F}" type="datetimeFigureOut">
              <a:rPr lang="pt-BR" smtClean="0"/>
              <a:pPr/>
              <a:t>19/06/2016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4BB6-CDB4-40A9-ABAB-1683722572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E144-CD35-4684-AB8E-D54EE6E0CA0F}" type="datetimeFigureOut">
              <a:rPr lang="pt-BR" smtClean="0"/>
              <a:pPr/>
              <a:t>19/06/2016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4BB6-CDB4-40A9-ABAB-1683722572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E144-CD35-4684-AB8E-D54EE6E0CA0F}" type="datetimeFigureOut">
              <a:rPr lang="pt-BR" smtClean="0"/>
              <a:pPr/>
              <a:t>19/06/2016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4BB6-CDB4-40A9-ABAB-1683722572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E144-CD35-4684-AB8E-D54EE6E0CA0F}" type="datetimeFigureOut">
              <a:rPr lang="pt-BR" smtClean="0"/>
              <a:pPr/>
              <a:t>19/06/2016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4BB6-CDB4-40A9-ABAB-1683722572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E144-CD35-4684-AB8E-D54EE6E0CA0F}" type="datetimeFigureOut">
              <a:rPr lang="pt-BR" smtClean="0"/>
              <a:pPr/>
              <a:t>19/06/2016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4BB6-CDB4-40A9-ABAB-1683722572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E144-CD35-4684-AB8E-D54EE6E0CA0F}" type="datetimeFigureOut">
              <a:rPr lang="pt-BR" smtClean="0"/>
              <a:pPr/>
              <a:t>19/06/2016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4BB6-CDB4-40A9-ABAB-1683722572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E144-CD35-4684-AB8E-D54EE6E0CA0F}" type="datetimeFigureOut">
              <a:rPr lang="pt-BR" smtClean="0"/>
              <a:pPr/>
              <a:t>19/06/2016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4BB6-CDB4-40A9-ABAB-1683722572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E144-CD35-4684-AB8E-D54EE6E0CA0F}" type="datetimeFigureOut">
              <a:rPr lang="pt-BR" smtClean="0"/>
              <a:pPr/>
              <a:t>19/06/2016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B434BB6-CDB4-40A9-ABAB-1683722572C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955E144-CD35-4684-AB8E-D54EE6E0CA0F}" type="datetimeFigureOut">
              <a:rPr lang="pt-BR" smtClean="0"/>
              <a:pPr/>
              <a:t>19/06/2016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434BB6-CDB4-40A9-ABAB-1683722572CF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 descr="Resultado de imagem para planta em 3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66" name="AutoShape 6" descr="data:image/jpeg;base64,/9j/4AAQSkZJRgABAQAAAQABAAD/2wCEAAkGBxMTEhUTEhIWFRUXGBcWFRgYFxgVFxUVFRUXFxUVFRUYHSggGBolHRUVITEhJSkrLi4uFx8zODMtNygtLisBCgoKDg0OGhAQGismHSUtLS0tLS0wLS0rLS0tLS0tLS0tLS0tLS0tLS0tLS0tLS0tLS0tKy0tLS0tLS0tLS0tLf/AABEIALsBDQMBIgACEQEDEQH/xAAcAAACAwEBAQEAAAAAAAAAAAAEBQIDBgcBAAj/xABKEAABAwIDAwgFCQYEBQUBAAABAAIDBBESITEFQVEGImFxgZGhsRMyQnLBBxQjM1JistHwFiRzgpLCFUOz4TRTk6LSRFSE4vEX/8QAGgEAAwEBAQEAAAAAAAAAAAAAAAECAwQFBv/EAC4RAAICAQMCBAQGAwAAAAAAAAABAhEDEiExBEETMpGxIkJRoQUUUoHB0TNx8P/aAAwDAQACEQMRAD8AwfKCP95/nPmoejGXOH/d/wCKK5RN/ef5z5oa3msMz+I0xLYrkZ0jx/JSA6d3SvpBkviM+xY2bUWMOnOHj+SKYxv/ADo+r6S/4Evvp1r7eixUMSBl9Kz/AL//AAVY9ZoxtPVi+IQY1CnTnns/W9DY0jrWx2fu0N9fRs/Al86ZbG/4eH+G38CWzrtjwjklyQarmqpqtCYinaP1T/dKU1MxDYtD9GBu+0/eE12n9U/3T5JEH82MZZMA8XfmpkNF0NbxFkYyqB4dqCjf+v0EZEwb/JJDC4px0d+SMiqRwHYT+aFhjG4eCMbHl6qAIVE95IBn653k+yU8akVRH9JDu550906p61UgJEr1pPBeW0/W5XRsN+jd+rrz+r6yeGaikuP7OnDgU422eNF0PWVrIrB7gL3t2aoyNuvWVn+VbTijtwd5tXTLK1h196X3MVBOekO/xiL7Y8fyTGMggEHI6LI7SgjABjIOeed7WtbXtWs2a36JnuhGHK5yadbfQeSCik0AbT2zDA4NkeGki4FicuOQQf7VUv8AzW9zvyWc+UGMGtgDjZuFuLO1mmQhxvuyBSjlPSU8cjG0zy9pbzjix2cXaX6gFOTPKMmlRpDDGSTZ1VtiARoVF7VOib9G3qCm9q6jmF1TYNeDoWHo9uPecln8TbO529vtDg7oTnbU2Bp1zY61vejWVY8kHN2o1v8Ae6UAH0s8bXi7hr9oJy2uA3t7QD8CsnLA7UOv3/Eqp+1y3muubdJA7LFTLgRn+Ug/ej/EPmhi3zRXKgfvZ/iHzCre3zXP1HmR0YOGDTaLy2f8qtqG5L5o8lhZvQNbRRZqpDQKA1TJJX0U6Y89vWPNUXzCtpjzm9Y80PgEde5Pu+gjafsNI6i1L5yj9nC1PA4bmNB6sKWSnJd0PKjjlyyTVa0qhpVrSqEVbRP0T/dPks8ZOaw3Hq9HEp9tM/RP90+SzINmt4Wy73KZcDQXFNw8kbFMePklcVRwKNjlG8qShgyc9J7kQKk20PaUFHUDpsrjMLaDtKdiLxUl0sIt7Z0z9k6rUMasnBLeWHMet/aVsIwqQiTGq9o6fL8lFgV7WqJ4YTdySZSnKPDIsj8c0PX7KZNhx35t7WNtba9wR7WqYCrRFrTWwtTuxCOS8P2n97fi1N4KcNaGjQCwuiQF9ZEccY+VA5N8mf27yVhqnB8heHAYRhIGV75gg8UsPye03/Mm4+sz/wAFtLKOFJ44N20UskkqTBo4sIAG7JePaiS1VuC0MzH8tZMDGkG2ThfrLFk6V7iDmSLj1SeB+8tjy5gxMb0BxO72o9/+6x9FHa/s6dIOu8FIZa5lxzXG/A3+KEliB1yPUiqq+826Rlfvb8VXG3W48WoEJuVI/fD/ABT5hSlgO8W6yB5qPKv/AI0/xj+IKUozXJ1LSkjp6dbMoqI8jmNeN/JV2A37un8lOYZdqrP9q50zeipoZYXc7saD44lWXR39V/8AW0eGBeHQdapOvarTJaLvStuLRjtc8nwIVsM1y2zWjPcL7+LroO+YVtOc29fxTbEkdh2Ub00I+438KTyHJM9ju/doPcb+FKpTkV2w8qOOXLJMKuBQzCr2lWIq2j9W7qPksk512sz3fFy1W0z9E/3T5FY4OsxnUfxFRLgaCWP4Ihj7b7oBj+lXsfZQUMWy8e5W48tB3IASK3GmIa0Dvpove4fdK3kYXO9nP+mh9/8AtK6JGrjwAQwK9oQNTMWscRqLeJAKuNQRIxlsnY7/AMoFvNMQa0KYCriku4ttoGn+q/5K8BMR4AvbKVl4gDyy8spL6yAKyFBwVxCrcEAItv0pks0b2P8AB0Z4hZgbDcL5X0uD2/autrW+sPcf5sSeW91lOTT2NIpNbiJ+zMI0YBwuR5KDaYbxfqJ+AKazOAdY7xxQxc3Qi9uv4LNzZWhHPuVp/fXfxj+IK6TM9qwrq2QuxGRznXvdzi4348662dLISxhOptfr3rPq09madM+UfTjI9ZQzt3Uiag69ZQ7x5LkidTB9wQ7jn2q+Q6IZ7s1tEykRLswvW1AbhxEDrXwYSRYH9dKRVA5zr63PgVtDHqMpz0nXaHltRMhiY6bnNaAQGSGxtxDbJf8AtZSm/Pd/03/Bq5lGj6Z9l1xVKjlbt2dRoa+OUXje11tbHMdY1HajWOWA5LuxVbSPZY656DYWPaQt40piIbRd9G73T5LCOrLADLLIdpJ+K3dSzE0tva4t3rMTclGnMSuHY0pUMVsrhdXtrW2/X5In9lDum72/7qTOSEhIDZQTuGEm53aJUgtkfnrL6/FWiujy5x8PzVv7CVgvbxjeL9pXv7F1XGIcbyMaezE4J6L7Ccq5CdjVLXTRWI9cdei6XFOy9sbb8Lhc+peT7Yomve2J7xYFzJMdnAb8LrC4TuClZYG2vArjydZHHJwkmmjrh0znFSTTTH+25x6F+E3Jtax+zd+73FKeq+nhsfaN+qQED8KQfN4ycIJBuW3xDUscDbLgSVfBQMbYjcWka6txBuhH2z3qX12Mr8rI1tJLeeRvBjPC5/uR0psCb2sCbnQWGpWOYHNfjYQC6wJIcSej17AabtynSmoaJMdQXF3q3F2t1sLDQfq60XWY2iH000zS7KrxMzG3TLK+YuL84bs79yodt2H0vocV5N7Wgkt4YrZDqKS7NmlYXlz2jER6rTbIfeuo0bnMkxl4IJJOK28EXPTmqx9TBxVvcU8Ek3S2NY2ZpJAcLjXo61NJ/wDErgA+jIGgyytwF162qdfmDPhivf4/DoWqyxfcz8OX0G9lBwWei5YRYzH6xb62Eg4evS/YOtOoKtkguxwPmOxaJ2Q1QLtBuYP3XebFn6jHfmj9diYcqdrPpwxzGtdfEDiF8sulZg8tpb5ww2twcPEOUShqZUZUWT00ryCcuOp+CIZTgXBz8Eufyxv60DT1OcPEgrxvK9v/ALUf9W39ijwmV4iOJsGYWq2XXYsLMOjRbfe1gbhPYfkgqcN3VEIdwAeR/UR8FTLyOni0e2QjIiOZrrdbMj4JZ4alwx4XT5B54zppnvNvDVQLG5Xdu3C/eTb4qM8T2uLXajW1j4jJQDf1r5Lz7SO6rKJC0aNvnvN/KyFklN8rDqAv36+K1FFsqAkemqWtGR5rcXZZ5aQewrWs5MbHbGHSTNdcA3MoD8xewZHY7xkQSuiEZNXsv3RhNrg5G+TMFx7z+aU1frnpsfBdJ2zsXZBJ9Ayqe61r4wxn/e0u8FnZOTTHnVw3ZEH4KlmxwfJLwzkuDKMKtEq2FN8nrpfq5TkLuLmjC0cXOuA0daxErbOLbg2JFxmDY2uDwXRDLGflZhPHKPJteQsrGiRzntDnOa1oJAJtwB11C2zSuccnqAAwP9p017cGMZj8cTT3LojStTI+kehpJrKUzkuqXIGGipTLYlR9PF/EZ+ILMtemuyo3YmuFgAQbkhuhvlfXsUSmoq2xqLfAp/xep9LNGTb0YOYba2Yw367hG0c0skQeZSCRoS71t2/q3Iba+wZzVVBjExvM7DaKZzQGyHIuAw2ICcUWxpWjnUsVwQ4AOjj5+GxcMb8idF7kclbtr1X1PCyYVxFPt2f0PNlPvTyi+kkJ72zA/BNIpLBgHQF5yQ2NLG+cy+jwvaC1oeHkOEgI+7oXb1oDTsGrBl93/ZfMfjOPX1TnHhpex9L+FS8Ppo45cqxDCw+lGQ9d51GhZkfgmjTzSifRRXvYX7lNsUegHiV5XhyPR8RAwOQ6x5q09SuFO02AvqOG434dC9dTt427lccUqIc1YG4NORCqMTRndwt952/iCc0cafp8Eq2hXxRODHSNMh9WNt3SEnTmDQdJsE1jnwkxOceWyx4vvQNUwAYt7Q5wsSM8JGYGuR3pp80yAcWiQ5+iDg57W8Xkc1pvla6A2hRuDHnD7Ls7i2h33T8GcJpSQeJGUXTMLybJMj7EjmjMbrnd0rb7Hke23OJcPasAe4ZLMcndnSsBLongG5vhJBAsBzhllzv6lqNna6fBe8eT2G20qL55GGSSOYRvaBzr21B6txCSSfJ39mqd2s/+y0tG1NGBAHPZPk+nHq1LD1sI/NBychKwaTQntcP7F1EqshMVHHf8YqmXa2olA4F5Nuq9yOxDTSPkzke9/vEu8XnJVyuOLKw6hcrwuG/xK8XJOT2s9WEUfOa3o8/9l61l9B8B3BeGT9aIuio5pfqo3O6QMv6jkFi7NdilsPE28PFSaGjd8fNMJ9nw0+dZVxRHX0bT6WX+huY67EKNDt+lMc7qOmL3xCOz6ixxF8mG4jBsLC5vcFUsc2rol5Ip0ToNlTTZsjOHe93NYBvJcckPXbaoKX15TWSj/LhOGEHg6bePdCzu3p66rdglqC4Wxej9WNgvzea0WvrbInm6pP8AszP9zvP5LrxdJHmbObJ1MntEJ5R8samrHo3ERQD1YYhhj6C7e89J7LJFFCTmAbcbZJ0zkjUHewdbj8AmlLyXLMDXyY7nNoBAAAuTe9+A03hd0VGKpHHJt7shyQLnHGXXDAQMtHPtfuDGjuWtbVEcFVT0zGNDGNDQNBoiI4Rwv4BZ5OohDZs0hhlLhFDp3ONg256LqTdnPd6xDfE+AsippSxvNbi6G2HehqDa7SHCeKYE3b9Hgc0C+Ts3McDx9YdAXOs+TK6jSNvBhBXK2H0+zmNGgPSb38UWaRrhhFxfeCLpbRSRFxwyyAk3zgkaM9c2MeLppSURB9I6Y6EiNpDmE+yTJJG11ss2tafeCyl0s29WtM0jnittNCMOq4JnNjmD4ruAbJf7RtmASD037FrYtoRAeyD77neAY3zWUkp5XOJLw253Mt8Ue+jETPSVMohj+082J6Gs1J6FUc2VbNg8WN70aOirgcRa5tshkw6ngS4njrdXz1pa0l5Ibb2sAA6fVuuV7V+UP0YMez2FgzvNJZz3ai7WaNHC/HRYiv2hNMcU0r5DrznF1r8AdOxa6M01u6X/AHYycscXsrO0VvLOliNjK0ng0g/FL3fKLTcT4Ljdl4kuij3bB9S+yOv1HL6meBznMINw5uG+hBGYIIIJysmNF8o9O1oGIC2/DGCem4sVw9ehX+VS4kxeP9UjovLL5QZZXOjp3uZH7TwfpJCdQHatb0jM8bLJUla8XEZLb6lpsTfXE7U+CWA5ppspl3BdOOCiqRzzle7On8hA4Mc4m2gsN/SSc3HpJJzTra9EJwMTnc03AytfPMgtIvnquWVfKWWCUsjPNaGi199gSbG438ExpPlAP+Yzttb8J+C5c0cmttI6MLhpSZ0OgY+MttNIACDYODb23GwGSP8AnH6usHDy7gO8t/m/MBFs5WwPNmuLjwGFx7rrFuXzWapR7Uauass02JCCj23I3SQ9ufmkcu1cQyZJnp9G7PuVUZnd6tPO7qjkt3nJT8Xayvh7mtg5VuHrBrh0c0/EJ9s/aDJm4mHTUHIi/FYKl2LVvP1Bb0vcxvhmfBbDYOzDA04iC51r4dBbQXOZ1PDqXXgeW/i4ObKsdbcnMBs6V50sOJ5oHXvUXtpYvrakE/ZiGI394XA7bLK1lQ9/1j3P95xI7BoOxKH1BDjZZro388vQt9V+leprZ+WkEf8Aw9IHHc+Y4s/cBPgQk+0eWVbNcOncxv2Y/oxbhzcyOslIQCVMRrWODHDhfyZvLOXLPAtd8n9yZ27nNZfscSFkwFpuRLyDPYHOMDLcXEtB7yFU916e4ovf19jXUtECMY9ux7LAAfriUS2g6ETDTPkeYGhrWRBokIJdmRzY7jDY4czbS4Rk+wn4QI5zHmTk2+4bnE5J0TYPHQqI2deTFlzW21zHpHGxtwPozn0d9lTs+eNuJ1eGt4uijPYEpqJalvpXxS4y1kXOdC1gIc6QMGFxBzcbCwzuNNVQhz8zHDwWc2k9sVfEx7gyIwuc4E4WlwL7HryC1VRTyxUs8733kbE94FuaCxhI8vHeuT1G0Y5X45Y3l+mISlx6rPGmaiUb+W/QqMmu9Gg2rymibdsAc4/acSG9jTme2yURcr5QTeNhtwu380Ifm7tHvZ1sDvwlVDZ7Dm2ojPvYmeYWLx4+8fs/4NVOf6vuPGctb+tE7scD+SY0fLaLTCWnpHxBKzkGyN92v6GuafimWweTksk0gbFlzcNyGi28k30v5rCUcW9e/wDZtGWR1Zo6zllCxj/mrXOlDThke0PBdb2RfLPiAmmwOScG0ohLWGV8gYM7vZZ5bd1rjDYHc3IIrZXJWGKxm+ldlZoBMYJ3YbXf29y2uxW/SO9y2uQAJ0Gm/wAAlC9q+oTrcwD/AJG6U+rPO3rMbv7Al8/yKu9itB4B0JHiH/BdlEakI16RwnA6n5Gq4epLTvHvPae4st4pTVfJbtRhypg8cWSxHwLgfBd25Scp4KPC1+KSZ/1cETccsh3WaNBkczwNrrOV1dtqRpktS7Pi4zyNLwPvOLXNv2BMRw/a3JisphiqKaSNt7YnN5tzoMQyv0Kqq2a+A2lY5ruBaRY8LkWv0C/Wul7Qi2hUj0X+KbOqrEOawTQh7Xt0fGXRtLXi5sQRqq9u8tdphtTQ1lPEHGCTEfqyIyw/SMdjLJBbTDrpxsAcraE62Gy7wkzE92B66pClwLdpvvNIfvuHcbfBDWX6Cj+SnZ08TJMMjXSMa9xZK7Nz2hxNnXGpKW1PyJUx+rqp2+8I3+TWpWM4dZPeR9Njm6reIct5UfIjKPUrGO96It8nuVGxuQ1RQVUQndE4Sl2H0Zcfq2EnEHNFvWHFZ5XUfT3Lx+Y2FNsnGxoxFuAWy336+pO6KJzBhxX6wpbNgNnZcPiixFbcjFelBPzMpJPQoOe7gO//AGRLmKGBaEHAJNgTnMsPYWk910j2rQ+ieG2N8IJxAg3JPEDhqMl02YRMzebdZPldYDlfUsknvH6uBo0tcguufFS2OKEpXy8K+Ulnq0vIKBz5nsaSCQ0m1jdrXXIsXN6N6zKccmKhzJHOY4tNgLtJBtfS4SfAHZtnWiZhDH5uc5xLblznOJJNiePcAjmzg7n/ANDvyXKDtSov9fL/AFv/ADVsdbUH/NlP87/zRqJo6btKhZOzC6N7t4IwtLTxGIhUbJ2LOSDUFpa17XD7bwxrxGJLC2RcDqdO1YeA1B9uTte780zgpZS3N7tftFVYUbblc39wq8v/AE83+k5fnhdQ2vs4ilncXE2ikPcwlcuVxJZ6vV4vkyT6y6N8ljubKTrewPAWabDgudLe/Jo+zJfe+AXP1XkNun850SEAEkXu7XM27BuTvk68ekIuMxYbrnWw45A9yyXz8klsYDyLXBdhAvxIBP63rVckpgZ3tyJbHc9BLhp2ea58cbaN8jpGpEQVdZURQsdJK9sbGi7nOIDR1lXrm3y67Mmmo4TCx8mCa72MaXmxjeA/CMyAcv5l3HKYWh5XfNfnlRDgqqx0tjVSNcC2ncAA6KB2bW4rtIvlzLgiwGM2xtyaqf6SomfK7diNw33W6NHQ0BLX4o3EEOY8ZEG7SLjMFp8lTiPEdqdEl0huqpXkgC5IaDYagXzNhuzzUS7jbsUC/JAyUad7FdZySRpps11nJoUuD9L8jKn0lFAeDcP9Diz+1O7LLfJi+9Ay+57x438yVqTIkxrg+9GsryqZ++UA6an/AEQtR6VZnlKb12z/AP5P+iFnk8v7r3Lhz6+w42aywdbii/RjeqaEZHrRBcrXBL5KXwjgofNgicKkCmI/LNRVOcbuNz0oGoiDsz4KZcolQBQaZvEjxUfmXB7e27UThUhGN5PYkPUCnZsu5uIcWkO8jdNeSNMTJIHAiwF7i1iDoelDNYNw8fyRMUrg2wNhwGQQ1aGpGrNPG3UgdZAX3+JU7NXg9Qusc9rjxKnHTlKgs1p5TxD1WOd3NX37USexG1vXdxWfhp0dDCqSFYVtLbM74ZQ5/NLHggAAEFpuFhls62K0Mp+4/wDCVi1cSWSC9UV6mI9W2+T59mSe98AsStNyVqCyN9ja7texq5ur/wAZv03nN1LXMha55tf8R0F0y+Tivc6aVxOrO0kvHcuUbb2s5zgA6zW78i4nebaBN+R3KwwvebXu0DxU4Y6Y2y8srdI70dpkb16Nr9S5fDy5jJ5xt2fkm1JyhhfpI3vA81umY0bHaEtNUDDUQMlHB7Gyd2IZLje1+QTpdrFkdO6Kie9nPjthZH6NuMgm9jiDsiN/BdLp6ph9oK+WvYxpcSAACSeAAuSmI4LyS5ISbRlmjgkZGY24h6UmxBfhAxNbr027Fof/AONbRJtiprcfSut+C/gvPkYqg2onuc3RAjps8X8wusmvO5MD821tG+GV8Ugs+N7mOH3mkg26Mky5PQOkmYxrC8uu0NAuSXNIBHSCQexdn2tyfpKp2OeBr35XeC5jzYWF3MILsuKO2FsqnpB+7wsYTkXWxPI4F7rm3RdOxNDvk1s75tTRw3uWglxH2nG57tOxMHSJUao/aQ8taAkFDv5w0b1m9v1AdX0ABvYVX+k1LNq7cDAcBu7cN3aVnOTVfNNtOF0ocbCQCwJa3EwgaaC9s1M+PT3KjydUpXnPI69+W5EteoOyACiCqRIQHqwOQpK9D0xH5ac/sUF7ZTbEVAEAptCIjpSi4aRFABxwko6ClRsFN0I+Cl6E6AAjpehEMob7k1jpQiY4QE6AUN2eVY2Cyb4F76EFMBDtUfQS/wAN/wCErALqtdswPY5gNsTSO8WWIqOSVQ3TA4brOsbbsiEIBEvUVPsqdnrQvHUMQ723Qh4b+G/uTAkmlBUYIXW1LyB/S25SlXmcCMN1diJt0EADyWWaOqNF45aXYPVPRGzXWaTvPkoRULnZu7k0ptkSEZN+CWmlQ9W5V6VXwuJ0VxaKW0skXpLG2EuLRm02NwL5GyfbJ5YQ4QTQROJHOGEP3/ac0p6RWA0ZeN5HUSExqdpPEEoL3fVv1z9kpjDy3pQMJ2YwD7tx3BoCD29VwVbRHSQmJxDvSdeVmAgm51uM+lUo3wJyrkyvye14hqrn2mFg6y5pF/6V1WDa7Tr4Fc/o+SvzWRskrg9uIgtjdzgBq4YmjLMZ9eS0NOaJtsVVUuNho6NovbOwMFxnca3GiqhWbGGuYePci4pmnQ3WVpqul0ZUTX3YnROHaDFZW1u3nUuAzSxGN7rXsQ6wzNiAG3txtdFBZqHR/q9kFPT31Pcq6SvZMwSRvDmO0I39hzHUi447pDBIdlR3yYD0lO9mUrWOGEAdIFkO02yCNpXZoALmeoMlVdQ5UMksmIPMipMyClnO5TY7JAHA46JFR0fQnEdH0IhlIiiRRHRoyGiTJsACsDEDBoqcBFRxqbWKxrUAeBq+UwxSDEARaFYFZHSvOjT5eaJj2a7fYfroQAEVWQmRpo2+tJfqH/6vg6EeyXHpQAtwKiehY/142uHSAUzne06NsqSEAZ+fkpTv0Zh90keGiGg5IQsdclzuu3wAWqCi5qAFcWzI2+qwDsRIhtuRQYVLAUigCSAEWIS+qaALBu4nTKwFyepNqqI2yzKz+29sz04a6ONpJJDsbMYtkRl2JoTBaagdObm8cO85h0ltzRlZvSmVW7A3C0BsYFiG6kdJG7oFhnoi9nVXpIY7xnHgbiysMVs/FTno3G2I5HcE/wDRIlp6un/ymnFvAuvZtnk/SRs53tROGUnundJw42twu3bsZgN4+a79aomSZkbXGW9mtLiQL3AFzl2JDE2zntfYtiaQeOViNQRuI4JntLk6aprWvcGAG4DRextbf1oPktt2nnncxsD2yPBc5xIIIZezjY5PsWtvbPK9zmtlEQMkAQ2BsZlPE2NtyG311JJJJPaSm2PghQ9fY0DCmPRlPJmlnpETTyoAYTPQjnryWRD4kAXB2aIY9AscpOkQBjRGF7hVrRmjooG8ECFmFWsp3H2T+utMg0DQKQQAFHQuPAeKKi2eN5PkrwvroA9ZTMG6/WpmRreA6lTO4gZJe4oAOk2j9kd6GkqHO1OSqAXoQB6oKT14EAeAKYC8C9QB6F8V8vEmNHoX1l83VWmQnegZU2EKfoBwV0ZzCNbogQuEW4BeSUl0xKpkTAWuonDQqFTSPkbhdYDTLU3TBym0IEJdgcl4aYuc3EXOyuSMm64WgaC60LGi2SqYrLoA9JUbr4quQoAsDlfC9CAq6MoAMLlAuULrwIGTuqZJM1IlUvQI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68" name="AutoShape 8" descr="Resultado de imagem para sala de reuniõ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70" name="AutoShape 10" descr="Resultado de imagem para sala de reuniõ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74" name="AutoShape 14" descr="data:image/jpeg;base64,/9j/4AAQSkZJRgABAQAAAQABAAD/2wCEAAkGBxMTEhUTEhIWFRUXGBcWFRgYFxgVFxUVFRUXFxUVFRUYHSggGBolHRUVITEhJSkrLi4uFx8zODMtNygtLisBCgoKDg0OGhAQGismHSUtLS0tLS0wLS0rLS0tLS0tLS0tLS0tLS0tLS0tLS0tLS0tLS0tKy0tLS0tLS0tLS0tLf/AABEIALsBDQMBIgACEQEDEQH/xAAcAAACAwEBAQEAAAAAAAAAAAAEBQIDBgcBAAj/xABKEAABAwIDAwgFCQYEBQUBAAABAAIDBBESITEFQVEGImFxgZGhsRMyQnLBBxQjM1JistHwFiRzgpLCFUOz4TRTk6LSRFSE4vEX/8QAGgEAAwEBAQEAAAAAAAAAAAAAAAECAwQFBv/EAC4RAAICAQMCBAQGAwAAAAAAAAABAhEDEiExBEETMpGxIkJRoQUUUoHB0TNx8P/aAAwDAQACEQMRAD8AwfKCP95/nPmoejGXOH/d/wCKK5RN/ef5z5oa3msMz+I0xLYrkZ0jx/JSA6d3SvpBkviM+xY2bUWMOnOHj+SKYxv/ADo+r6S/4Evvp1r7eixUMSBl9Kz/AL//AAVY9ZoxtPVi+IQY1CnTnns/W9DY0jrWx2fu0N9fRs/Al86ZbG/4eH+G38CWzrtjwjklyQarmqpqtCYinaP1T/dKU1MxDYtD9GBu+0/eE12n9U/3T5JEH82MZZMA8XfmpkNF0NbxFkYyqB4dqCjf+v0EZEwb/JJDC4px0d+SMiqRwHYT+aFhjG4eCMbHl6qAIVE95IBn653k+yU8akVRH9JDu550906p61UgJEr1pPBeW0/W5XRsN+jd+rrz+r6yeGaikuP7OnDgU422eNF0PWVrIrB7gL3t2aoyNuvWVn+VbTijtwd5tXTLK1h196X3MVBOekO/xiL7Y8fyTGMggEHI6LI7SgjABjIOeed7WtbXtWs2a36JnuhGHK5yadbfQeSCik0AbT2zDA4NkeGki4FicuOQQf7VUv8AzW9zvyWc+UGMGtgDjZuFuLO1mmQhxvuyBSjlPSU8cjG0zy9pbzjix2cXaX6gFOTPKMmlRpDDGSTZ1VtiARoVF7VOib9G3qCm9q6jmF1TYNeDoWHo9uPecln8TbO529vtDg7oTnbU2Bp1zY61vejWVY8kHN2o1v8Ae6UAH0s8bXi7hr9oJy2uA3t7QD8CsnLA7UOv3/Eqp+1y3muubdJA7LFTLgRn+Ug/ej/EPmhi3zRXKgfvZ/iHzCre3zXP1HmR0YOGDTaLy2f8qtqG5L5o8lhZvQNbRRZqpDQKA1TJJX0U6Y89vWPNUXzCtpjzm9Y80PgEde5Pu+gjafsNI6i1L5yj9nC1PA4bmNB6sKWSnJd0PKjjlyyTVa0qhpVrSqEVbRP0T/dPks8ZOaw3Hq9HEp9tM/RP90+SzINmt4Wy73KZcDQXFNw8kbFMePklcVRwKNjlG8qShgyc9J7kQKk20PaUFHUDpsrjMLaDtKdiLxUl0sIt7Z0z9k6rUMasnBLeWHMet/aVsIwqQiTGq9o6fL8lFgV7WqJ4YTdySZSnKPDIsj8c0PX7KZNhx35t7WNtba9wR7WqYCrRFrTWwtTuxCOS8P2n97fi1N4KcNaGjQCwuiQF9ZEccY+VA5N8mf27yVhqnB8heHAYRhIGV75gg8UsPye03/Mm4+sz/wAFtLKOFJ44N20UskkqTBo4sIAG7JePaiS1VuC0MzH8tZMDGkG2ThfrLFk6V7iDmSLj1SeB+8tjy5gxMb0BxO72o9/+6x9FHa/s6dIOu8FIZa5lxzXG/A3+KEliB1yPUiqq+826Rlfvb8VXG3W48WoEJuVI/fD/ABT5hSlgO8W6yB5qPKv/AI0/xj+IKUozXJ1LSkjp6dbMoqI8jmNeN/JV2A37un8lOYZdqrP9q50zeipoZYXc7saD44lWXR39V/8AW0eGBeHQdapOvarTJaLvStuLRjtc8nwIVsM1y2zWjPcL7+LroO+YVtOc29fxTbEkdh2Ub00I+438KTyHJM9ju/doPcb+FKpTkV2w8qOOXLJMKuBQzCr2lWIq2j9W7qPksk512sz3fFy1W0z9E/3T5FY4OsxnUfxFRLgaCWP4Ihj7b7oBj+lXsfZQUMWy8e5W48tB3IASK3GmIa0Dvpove4fdK3kYXO9nP+mh9/8AtK6JGrjwAQwK9oQNTMWscRqLeJAKuNQRIxlsnY7/AMoFvNMQa0KYCriku4ttoGn+q/5K8BMR4AvbKVl4gDyy8spL6yAKyFBwVxCrcEAItv0pks0b2P8AB0Z4hZgbDcL5X0uD2/autrW+sPcf5sSeW91lOTT2NIpNbiJ+zMI0YBwuR5KDaYbxfqJ+AKazOAdY7xxQxc3Qi9uv4LNzZWhHPuVp/fXfxj+IK6TM9qwrq2QuxGRznXvdzi4348662dLISxhOptfr3rPq09madM+UfTjI9ZQzt3Uiag69ZQ7x5LkidTB9wQ7jn2q+Q6IZ7s1tEykRLswvW1AbhxEDrXwYSRYH9dKRVA5zr63PgVtDHqMpz0nXaHltRMhiY6bnNaAQGSGxtxDbJf8AtZSm/Pd/03/Bq5lGj6Z9l1xVKjlbt2dRoa+OUXje11tbHMdY1HajWOWA5LuxVbSPZY656DYWPaQt40piIbRd9G73T5LCOrLADLLIdpJ+K3dSzE0tva4t3rMTclGnMSuHY0pUMVsrhdXtrW2/X5In9lDum72/7qTOSEhIDZQTuGEm53aJUgtkfnrL6/FWiujy5x8PzVv7CVgvbxjeL9pXv7F1XGIcbyMaezE4J6L7Ccq5CdjVLXTRWI9cdei6XFOy9sbb8Lhc+peT7Yomve2J7xYFzJMdnAb8LrC4TuClZYG2vArjydZHHJwkmmjrh0znFSTTTH+25x6F+E3Jtax+zd+73FKeq+nhsfaN+qQED8KQfN4ycIJBuW3xDUscDbLgSVfBQMbYjcWka6txBuhH2z3qX12Mr8rI1tJLeeRvBjPC5/uR0psCb2sCbnQWGpWOYHNfjYQC6wJIcSej17AabtynSmoaJMdQXF3q3F2t1sLDQfq60XWY2iH000zS7KrxMzG3TLK+YuL84bs79yodt2H0vocV5N7Wgkt4YrZDqKS7NmlYXlz2jER6rTbIfeuo0bnMkxl4IJJOK28EXPTmqx9TBxVvcU8Ek3S2NY2ZpJAcLjXo61NJ/wDErgA+jIGgyytwF162qdfmDPhivf4/DoWqyxfcz8OX0G9lBwWei5YRYzH6xb62Eg4evS/YOtOoKtkguxwPmOxaJ2Q1QLtBuYP3XebFn6jHfmj9diYcqdrPpwxzGtdfEDiF8sulZg8tpb5ww2twcPEOUShqZUZUWT00ryCcuOp+CIZTgXBz8Eufyxv60DT1OcPEgrxvK9v/ALUf9W39ijwmV4iOJsGYWq2XXYsLMOjRbfe1gbhPYfkgqcN3VEIdwAeR/UR8FTLyOni0e2QjIiOZrrdbMj4JZ4alwx4XT5B54zppnvNvDVQLG5Xdu3C/eTb4qM8T2uLXajW1j4jJQDf1r5Lz7SO6rKJC0aNvnvN/KyFklN8rDqAv36+K1FFsqAkemqWtGR5rcXZZ5aQewrWs5MbHbGHSTNdcA3MoD8xewZHY7xkQSuiEZNXsv3RhNrg5G+TMFx7z+aU1frnpsfBdJ2zsXZBJ9Ayqe61r4wxn/e0u8FnZOTTHnVw3ZEH4KlmxwfJLwzkuDKMKtEq2FN8nrpfq5TkLuLmjC0cXOuA0daxErbOLbg2JFxmDY2uDwXRDLGflZhPHKPJteQsrGiRzntDnOa1oJAJtwB11C2zSuccnqAAwP9p017cGMZj8cTT3LojStTI+kehpJrKUzkuqXIGGipTLYlR9PF/EZ+ILMtemuyo3YmuFgAQbkhuhvlfXsUSmoq2xqLfAp/xep9LNGTb0YOYba2Yw367hG0c0skQeZSCRoS71t2/q3Iba+wZzVVBjExvM7DaKZzQGyHIuAw2ICcUWxpWjnUsVwQ4AOjj5+GxcMb8idF7kclbtr1X1PCyYVxFPt2f0PNlPvTyi+kkJ72zA/BNIpLBgHQF5yQ2NLG+cy+jwvaC1oeHkOEgI+7oXb1oDTsGrBl93/ZfMfjOPX1TnHhpex9L+FS8Ppo45cqxDCw+lGQ9d51GhZkfgmjTzSifRRXvYX7lNsUegHiV5XhyPR8RAwOQ6x5q09SuFO02AvqOG434dC9dTt427lccUqIc1YG4NORCqMTRndwt952/iCc0cafp8Eq2hXxRODHSNMh9WNt3SEnTmDQdJsE1jnwkxOceWyx4vvQNUwAYt7Q5wsSM8JGYGuR3pp80yAcWiQ5+iDg57W8Xkc1pvla6A2hRuDHnD7Ls7i2h33T8GcJpSQeJGUXTMLybJMj7EjmjMbrnd0rb7Hke23OJcPasAe4ZLMcndnSsBLongG5vhJBAsBzhllzv6lqNna6fBe8eT2G20qL55GGSSOYRvaBzr21B6txCSSfJ39mqd2s/+y0tG1NGBAHPZPk+nHq1LD1sI/NBychKwaTQntcP7F1EqshMVHHf8YqmXa2olA4F5Nuq9yOxDTSPkzke9/vEu8XnJVyuOLKw6hcrwuG/xK8XJOT2s9WEUfOa3o8/9l61l9B8B3BeGT9aIuio5pfqo3O6QMv6jkFi7NdilsPE28PFSaGjd8fNMJ9nw0+dZVxRHX0bT6WX+huY67EKNDt+lMc7qOmL3xCOz6ixxF8mG4jBsLC5vcFUsc2rol5Ip0ToNlTTZsjOHe93NYBvJcckPXbaoKX15TWSj/LhOGEHg6bePdCzu3p66rdglqC4Wxej9WNgvzea0WvrbInm6pP8AszP9zvP5LrxdJHmbObJ1MntEJ5R8samrHo3ERQD1YYhhj6C7e89J7LJFFCTmAbcbZJ0zkjUHewdbj8AmlLyXLMDXyY7nNoBAAAuTe9+A03hd0VGKpHHJt7shyQLnHGXXDAQMtHPtfuDGjuWtbVEcFVT0zGNDGNDQNBoiI4Rwv4BZ5OohDZs0hhlLhFDp3ONg256LqTdnPd6xDfE+AsippSxvNbi6G2HehqDa7SHCeKYE3b9Hgc0C+Ts3McDx9YdAXOs+TK6jSNvBhBXK2H0+zmNGgPSb38UWaRrhhFxfeCLpbRSRFxwyyAk3zgkaM9c2MeLppSURB9I6Y6EiNpDmE+yTJJG11ss2tafeCyl0s29WtM0jnittNCMOq4JnNjmD4ruAbJf7RtmASD037FrYtoRAeyD77neAY3zWUkp5XOJLw253Mt8Ue+jETPSVMohj+082J6Gs1J6FUc2VbNg8WN70aOirgcRa5tshkw6ngS4njrdXz1pa0l5Ibb2sAA6fVuuV7V+UP0YMez2FgzvNJZz3ai7WaNHC/HRYiv2hNMcU0r5DrznF1r8AdOxa6M01u6X/AHYycscXsrO0VvLOliNjK0ng0g/FL3fKLTcT4Ljdl4kuij3bB9S+yOv1HL6meBznMINw5uG+hBGYIIIJysmNF8o9O1oGIC2/DGCem4sVw9ehX+VS4kxeP9UjovLL5QZZXOjp3uZH7TwfpJCdQHatb0jM8bLJUla8XEZLb6lpsTfXE7U+CWA5ppspl3BdOOCiqRzzle7On8hA4Mc4m2gsN/SSc3HpJJzTra9EJwMTnc03AytfPMgtIvnquWVfKWWCUsjPNaGi199gSbG438ExpPlAP+Yzttb8J+C5c0cmttI6MLhpSZ0OgY+MttNIACDYODb23GwGSP8AnH6usHDy7gO8t/m/MBFs5WwPNmuLjwGFx7rrFuXzWapR7Uauass02JCCj23I3SQ9ufmkcu1cQyZJnp9G7PuVUZnd6tPO7qjkt3nJT8Xayvh7mtg5VuHrBrh0c0/EJ9s/aDJm4mHTUHIi/FYKl2LVvP1Bb0vcxvhmfBbDYOzDA04iC51r4dBbQXOZ1PDqXXgeW/i4ObKsdbcnMBs6V50sOJ5oHXvUXtpYvrakE/ZiGI394XA7bLK1lQ9/1j3P95xI7BoOxKH1BDjZZro388vQt9V+leprZ+WkEf8Aw9IHHc+Y4s/cBPgQk+0eWVbNcOncxv2Y/oxbhzcyOslIQCVMRrWODHDhfyZvLOXLPAtd8n9yZ27nNZfscSFkwFpuRLyDPYHOMDLcXEtB7yFU916e4ovf19jXUtECMY9ux7LAAfriUS2g6ETDTPkeYGhrWRBokIJdmRzY7jDY4czbS4Rk+wn4QI5zHmTk2+4bnE5J0TYPHQqI2deTFlzW21zHpHGxtwPozn0d9lTs+eNuJ1eGt4uijPYEpqJalvpXxS4y1kXOdC1gIc6QMGFxBzcbCwzuNNVQhz8zHDwWc2k9sVfEx7gyIwuc4E4WlwL7HryC1VRTyxUs8733kbE94FuaCxhI8vHeuT1G0Y5X45Y3l+mISlx6rPGmaiUb+W/QqMmu9Gg2rymibdsAc4/acSG9jTme2yURcr5QTeNhtwu380Ifm7tHvZ1sDvwlVDZ7Dm2ojPvYmeYWLx4+8fs/4NVOf6vuPGctb+tE7scD+SY0fLaLTCWnpHxBKzkGyN92v6GuafimWweTksk0gbFlzcNyGi28k30v5rCUcW9e/wDZtGWR1Zo6zllCxj/mrXOlDThke0PBdb2RfLPiAmmwOScG0ohLWGV8gYM7vZZ5bd1rjDYHc3IIrZXJWGKxm+ldlZoBMYJ3YbXf29y2uxW/SO9y2uQAJ0Gm/wAAlC9q+oTrcwD/AJG6U+rPO3rMbv7Al8/yKu9itB4B0JHiH/BdlEakI16RwnA6n5Gq4epLTvHvPae4st4pTVfJbtRhypg8cWSxHwLgfBd25Scp4KPC1+KSZ/1cETccsh3WaNBkczwNrrOV1dtqRpktS7Pi4zyNLwPvOLXNv2BMRw/a3JisphiqKaSNt7YnN5tzoMQyv0Kqq2a+A2lY5ruBaRY8LkWv0C/Wul7Qi2hUj0X+KbOqrEOawTQh7Xt0fGXRtLXi5sQRqq9u8tdphtTQ1lPEHGCTEfqyIyw/SMdjLJBbTDrpxsAcraE62Gy7wkzE92B66pClwLdpvvNIfvuHcbfBDWX6Cj+SnZ08TJMMjXSMa9xZK7Nz2hxNnXGpKW1PyJUx+rqp2+8I3+TWpWM4dZPeR9Njm6reIct5UfIjKPUrGO96It8nuVGxuQ1RQVUQndE4Sl2H0Zcfq2EnEHNFvWHFZ5XUfT3Lx+Y2FNsnGxoxFuAWy336+pO6KJzBhxX6wpbNgNnZcPiixFbcjFelBPzMpJPQoOe7gO//AGRLmKGBaEHAJNgTnMsPYWk910j2rQ+ieG2N8IJxAg3JPEDhqMl02YRMzebdZPldYDlfUsknvH6uBo0tcguufFS2OKEpXy8K+Ulnq0vIKBz5nsaSCQ0m1jdrXXIsXN6N6zKccmKhzJHOY4tNgLtJBtfS4SfAHZtnWiZhDH5uc5xLblznOJJNiePcAjmzg7n/ANDvyXKDtSov9fL/AFv/ADVsdbUH/NlP87/zRqJo6btKhZOzC6N7t4IwtLTxGIhUbJ2LOSDUFpa17XD7bwxrxGJLC2RcDqdO1YeA1B9uTte780zgpZS3N7tftFVYUbblc39wq8v/AE83+k5fnhdQ2vs4ilncXE2ikPcwlcuVxJZ6vV4vkyT6y6N8ljubKTrewPAWabDgudLe/Jo+zJfe+AXP1XkNun850SEAEkXu7XM27BuTvk68ekIuMxYbrnWw45A9yyXz8klsYDyLXBdhAvxIBP63rVckpgZ3tyJbHc9BLhp2ea58cbaN8jpGpEQVdZURQsdJK9sbGi7nOIDR1lXrm3y67Mmmo4TCx8mCa72MaXmxjeA/CMyAcv5l3HKYWh5XfNfnlRDgqqx0tjVSNcC2ncAA6KB2bW4rtIvlzLgiwGM2xtyaqf6SomfK7diNw33W6NHQ0BLX4o3EEOY8ZEG7SLjMFp8lTiPEdqdEl0huqpXkgC5IaDYagXzNhuzzUS7jbsUC/JAyUad7FdZySRpps11nJoUuD9L8jKn0lFAeDcP9Diz+1O7LLfJi+9Ay+57x438yVqTIkxrg+9GsryqZ++UA6an/AEQtR6VZnlKb12z/AP5P+iFnk8v7r3Lhz6+w42aywdbii/RjeqaEZHrRBcrXBL5KXwjgofNgicKkCmI/LNRVOcbuNz0oGoiDsz4KZcolQBQaZvEjxUfmXB7e27UThUhGN5PYkPUCnZsu5uIcWkO8jdNeSNMTJIHAiwF7i1iDoelDNYNw8fyRMUrg2wNhwGQQ1aGpGrNPG3UgdZAX3+JU7NXg9Qusc9rjxKnHTlKgs1p5TxD1WOd3NX37USexG1vXdxWfhp0dDCqSFYVtLbM74ZQ5/NLHggAAEFpuFhls62K0Mp+4/wDCVi1cSWSC9UV6mI9W2+T59mSe98AsStNyVqCyN9ja7texq5ur/wAZv03nN1LXMha55tf8R0F0y+Tivc6aVxOrO0kvHcuUbb2s5zgA6zW78i4nebaBN+R3KwwvebXu0DxU4Y6Y2y8srdI70dpkb16Nr9S5fDy5jJ5xt2fkm1JyhhfpI3vA81umY0bHaEtNUDDUQMlHB7Gyd2IZLje1+QTpdrFkdO6Kie9nPjthZH6NuMgm9jiDsiN/BdLp6ph9oK+WvYxpcSAACSeAAuSmI4LyS5ISbRlmjgkZGY24h6UmxBfhAxNbr027Fof/AONbRJtiprcfSut+C/gvPkYqg2onuc3RAjps8X8wusmvO5MD821tG+GV8Ugs+N7mOH3mkg26Mky5PQOkmYxrC8uu0NAuSXNIBHSCQexdn2tyfpKp2OeBr35XeC5jzYWF3MILsuKO2FsqnpB+7wsYTkXWxPI4F7rm3RdOxNDvk1s75tTRw3uWglxH2nG57tOxMHSJUao/aQ8taAkFDv5w0b1m9v1AdX0ABvYVX+k1LNq7cDAcBu7cN3aVnOTVfNNtOF0ocbCQCwJa3EwgaaC9s1M+PT3KjydUpXnPI69+W5EteoOyACiCqRIQHqwOQpK9D0xH5ac/sUF7ZTbEVAEAptCIjpSi4aRFABxwko6ClRsFN0I+Cl6E6AAjpehEMob7k1jpQiY4QE6AUN2eVY2Cyb4F76EFMBDtUfQS/wAN/wCErALqtdswPY5gNsTSO8WWIqOSVQ3TA4brOsbbsiEIBEvUVPsqdnrQvHUMQ723Qh4b+G/uTAkmlBUYIXW1LyB/S25SlXmcCMN1diJt0EADyWWaOqNF45aXYPVPRGzXWaTvPkoRULnZu7k0ptkSEZN+CWmlQ9W5V6VXwuJ0VxaKW0skXpLG2EuLRm02NwL5GyfbJ5YQ4QTQROJHOGEP3/ac0p6RWA0ZeN5HUSExqdpPEEoL3fVv1z9kpjDy3pQMJ2YwD7tx3BoCD29VwVbRHSQmJxDvSdeVmAgm51uM+lUo3wJyrkyvye14hqrn2mFg6y5pF/6V1WDa7Tr4Fc/o+SvzWRskrg9uIgtjdzgBq4YmjLMZ9eS0NOaJtsVVUuNho6NovbOwMFxnca3GiqhWbGGuYePci4pmnQ3WVpqul0ZUTX3YnROHaDFZW1u3nUuAzSxGN7rXsQ6wzNiAG3txtdFBZqHR/q9kFPT31Pcq6SvZMwSRvDmO0I39hzHUi447pDBIdlR3yYD0lO9mUrWOGEAdIFkO02yCNpXZoALmeoMlVdQ5UMksmIPMipMyClnO5TY7JAHA46JFR0fQnEdH0IhlIiiRRHRoyGiTJsACsDEDBoqcBFRxqbWKxrUAeBq+UwxSDEARaFYFZHSvOjT5eaJj2a7fYfroQAEVWQmRpo2+tJfqH/6vg6EeyXHpQAtwKiehY/142uHSAUzne06NsqSEAZ+fkpTv0Zh90keGiGg5IQsdclzuu3wAWqCi5qAFcWzI2+qwDsRIhtuRQYVLAUigCSAEWIS+qaALBu4nTKwFyepNqqI2yzKz+29sz04a6ONpJJDsbMYtkRl2JoTBaagdObm8cO85h0ltzRlZvSmVW7A3C0BsYFiG6kdJG7oFhnoi9nVXpIY7xnHgbiysMVs/FTno3G2I5HcE/wDRIlp6un/ymnFvAuvZtnk/SRs53tROGUnundJw42twu3bsZgN4+a79aomSZkbXGW9mtLiQL3AFzl2JDE2zntfYtiaQeOViNQRuI4JntLk6aprWvcGAG4DRextbf1oPktt2nnncxsD2yPBc5xIIIZezjY5PsWtvbPK9zmtlEQMkAQ2BsZlPE2NtyG311JJJJPaSm2PghQ9fY0DCmPRlPJmlnpETTyoAYTPQjnryWRD4kAXB2aIY9AscpOkQBjRGF7hVrRmjooG8ECFmFWsp3H2T+utMg0DQKQQAFHQuPAeKKi2eN5PkrwvroA9ZTMG6/WpmRreA6lTO4gZJe4oAOk2j9kd6GkqHO1OSqAXoQB6oKT14EAeAKYC8C9QB6F8V8vEmNHoX1l83VWmQnegZU2EKfoBwV0ZzCNbogQuEW4BeSUl0xKpkTAWuonDQqFTSPkbhdYDTLU3TBym0IEJdgcl4aYuc3EXOyuSMm64WgaC60LGi2SqYrLoA9JUbr4quQoAsDlfC9CAq6MoAMLlAuULrwIGTuqZJM1IlUvQI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76" name="AutoShape 16" descr="data:image/jpeg;base64,/9j/4AAQSkZJRgABAQAAAQABAAD/2wCEAAkGBxMTEhUTEhIWFRUXGBcWFRgYFxgVFxUVFRUXFxUVFRUYHSggGBolHRUVITEhJSkrLi4uFx8zODMtNygtLisBCgoKDg0OGhAQGismHSUtLS0tLS0wLS0rLS0tLS0tLS0tLS0tLS0tLS0tLS0tLS0tLS0tKy0tLS0tLS0tLS0tLf/AABEIALsBDQMBIgACEQEDEQH/xAAcAAACAwEBAQEAAAAAAAAAAAAEBQIDBgcBAAj/xABKEAABAwIDAwgFCQYEBQUBAAABAAIDBBESITEFQVEGImFxgZGhsRMyQnLBBxQjM1JistHwFiRzgpLCFUOz4TRTk6LSRFSE4vEX/8QAGgEAAwEBAQEAAAAAAAAAAAAAAAECAwQFBv/EAC4RAAICAQMCBAQGAwAAAAAAAAABAhEDEiExBEETMpGxIkJRoQUUUoHB0TNx8P/aAAwDAQACEQMRAD8AwfKCP95/nPmoejGXOH/d/wCKK5RN/ef5z5oa3msMz+I0xLYrkZ0jx/JSA6d3SvpBkviM+xY2bUWMOnOHj+SKYxv/ADo+r6S/4Evvp1r7eixUMSBl9Kz/AL//AAVY9ZoxtPVi+IQY1CnTnns/W9DY0jrWx2fu0N9fRs/Al86ZbG/4eH+G38CWzrtjwjklyQarmqpqtCYinaP1T/dKU1MxDYtD9GBu+0/eE12n9U/3T5JEH82MZZMA8XfmpkNF0NbxFkYyqB4dqCjf+v0EZEwb/JJDC4px0d+SMiqRwHYT+aFhjG4eCMbHl6qAIVE95IBn653k+yU8akVRH9JDu550906p61UgJEr1pPBeW0/W5XRsN+jd+rrz+r6yeGaikuP7OnDgU422eNF0PWVrIrB7gL3t2aoyNuvWVn+VbTijtwd5tXTLK1h196X3MVBOekO/xiL7Y8fyTGMggEHI6LI7SgjABjIOeed7WtbXtWs2a36JnuhGHK5yadbfQeSCik0AbT2zDA4NkeGki4FicuOQQf7VUv8AzW9zvyWc+UGMGtgDjZuFuLO1mmQhxvuyBSjlPSU8cjG0zy9pbzjix2cXaX6gFOTPKMmlRpDDGSTZ1VtiARoVF7VOib9G3qCm9q6jmF1TYNeDoWHo9uPecln8TbO529vtDg7oTnbU2Bp1zY61vejWVY8kHN2o1v8Ae6UAH0s8bXi7hr9oJy2uA3t7QD8CsnLA7UOv3/Eqp+1y3muubdJA7LFTLgRn+Ug/ej/EPmhi3zRXKgfvZ/iHzCre3zXP1HmR0YOGDTaLy2f8qtqG5L5o8lhZvQNbRRZqpDQKA1TJJX0U6Y89vWPNUXzCtpjzm9Y80PgEde5Pu+gjafsNI6i1L5yj9nC1PA4bmNB6sKWSnJd0PKjjlyyTVa0qhpVrSqEVbRP0T/dPks8ZOaw3Hq9HEp9tM/RP90+SzINmt4Wy73KZcDQXFNw8kbFMePklcVRwKNjlG8qShgyc9J7kQKk20PaUFHUDpsrjMLaDtKdiLxUl0sIt7Z0z9k6rUMasnBLeWHMet/aVsIwqQiTGq9o6fL8lFgV7WqJ4YTdySZSnKPDIsj8c0PX7KZNhx35t7WNtba9wR7WqYCrRFrTWwtTuxCOS8P2n97fi1N4KcNaGjQCwuiQF9ZEccY+VA5N8mf27yVhqnB8heHAYRhIGV75gg8UsPye03/Mm4+sz/wAFtLKOFJ44N20UskkqTBo4sIAG7JePaiS1VuC0MzH8tZMDGkG2ThfrLFk6V7iDmSLj1SeB+8tjy5gxMb0BxO72o9/+6x9FHa/s6dIOu8FIZa5lxzXG/A3+KEliB1yPUiqq+826Rlfvb8VXG3W48WoEJuVI/fD/ABT5hSlgO8W6yB5qPKv/AI0/xj+IKUozXJ1LSkjp6dbMoqI8jmNeN/JV2A37un8lOYZdqrP9q50zeipoZYXc7saD44lWXR39V/8AW0eGBeHQdapOvarTJaLvStuLRjtc8nwIVsM1y2zWjPcL7+LroO+YVtOc29fxTbEkdh2Ub00I+438KTyHJM9ju/doPcb+FKpTkV2w8qOOXLJMKuBQzCr2lWIq2j9W7qPksk512sz3fFy1W0z9E/3T5FY4OsxnUfxFRLgaCWP4Ihj7b7oBj+lXsfZQUMWy8e5W48tB3IASK3GmIa0Dvpove4fdK3kYXO9nP+mh9/8AtK6JGrjwAQwK9oQNTMWscRqLeJAKuNQRIxlsnY7/AMoFvNMQa0KYCriku4ttoGn+q/5K8BMR4AvbKVl4gDyy8spL6yAKyFBwVxCrcEAItv0pks0b2P8AB0Z4hZgbDcL5X0uD2/autrW+sPcf5sSeW91lOTT2NIpNbiJ+zMI0YBwuR5KDaYbxfqJ+AKazOAdY7xxQxc3Qi9uv4LNzZWhHPuVp/fXfxj+IK6TM9qwrq2QuxGRznXvdzi4348662dLISxhOptfr3rPq09madM+UfTjI9ZQzt3Uiag69ZQ7x5LkidTB9wQ7jn2q+Q6IZ7s1tEykRLswvW1AbhxEDrXwYSRYH9dKRVA5zr63PgVtDHqMpz0nXaHltRMhiY6bnNaAQGSGxtxDbJf8AtZSm/Pd/03/Bq5lGj6Z9l1xVKjlbt2dRoa+OUXje11tbHMdY1HajWOWA5LuxVbSPZY656DYWPaQt40piIbRd9G73T5LCOrLADLLIdpJ+K3dSzE0tva4t3rMTclGnMSuHY0pUMVsrhdXtrW2/X5In9lDum72/7qTOSEhIDZQTuGEm53aJUgtkfnrL6/FWiujy5x8PzVv7CVgvbxjeL9pXv7F1XGIcbyMaezE4J6L7Ccq5CdjVLXTRWI9cdei6XFOy9sbb8Lhc+peT7Yomve2J7xYFzJMdnAb8LrC4TuClZYG2vArjydZHHJwkmmjrh0znFSTTTH+25x6F+E3Jtax+zd+73FKeq+nhsfaN+qQED8KQfN4ycIJBuW3xDUscDbLgSVfBQMbYjcWka6txBuhH2z3qX12Mr8rI1tJLeeRvBjPC5/uR0psCb2sCbnQWGpWOYHNfjYQC6wJIcSej17AabtynSmoaJMdQXF3q3F2t1sLDQfq60XWY2iH000zS7KrxMzG3TLK+YuL84bs79yodt2H0vocV5N7Wgkt4YrZDqKS7NmlYXlz2jER6rTbIfeuo0bnMkxl4IJJOK28EXPTmqx9TBxVvcU8Ek3S2NY2ZpJAcLjXo61NJ/wDErgA+jIGgyytwF162qdfmDPhivf4/DoWqyxfcz8OX0G9lBwWei5YRYzH6xb62Eg4evS/YOtOoKtkguxwPmOxaJ2Q1QLtBuYP3XebFn6jHfmj9diYcqdrPpwxzGtdfEDiF8sulZg8tpb5ww2twcPEOUShqZUZUWT00ryCcuOp+CIZTgXBz8Eufyxv60DT1OcPEgrxvK9v/ALUf9W39ijwmV4iOJsGYWq2XXYsLMOjRbfe1gbhPYfkgqcN3VEIdwAeR/UR8FTLyOni0e2QjIiOZrrdbMj4JZ4alwx4XT5B54zppnvNvDVQLG5Xdu3C/eTb4qM8T2uLXajW1j4jJQDf1r5Lz7SO6rKJC0aNvnvN/KyFklN8rDqAv36+K1FFsqAkemqWtGR5rcXZZ5aQewrWs5MbHbGHSTNdcA3MoD8xewZHY7xkQSuiEZNXsv3RhNrg5G+TMFx7z+aU1frnpsfBdJ2zsXZBJ9Ayqe61r4wxn/e0u8FnZOTTHnVw3ZEH4KlmxwfJLwzkuDKMKtEq2FN8nrpfq5TkLuLmjC0cXOuA0daxErbOLbg2JFxmDY2uDwXRDLGflZhPHKPJteQsrGiRzntDnOa1oJAJtwB11C2zSuccnqAAwP9p017cGMZj8cTT3LojStTI+kehpJrKUzkuqXIGGipTLYlR9PF/EZ+ILMtemuyo3YmuFgAQbkhuhvlfXsUSmoq2xqLfAp/xep9LNGTb0YOYba2Yw367hG0c0skQeZSCRoS71t2/q3Iba+wZzVVBjExvM7DaKZzQGyHIuAw2ICcUWxpWjnUsVwQ4AOjj5+GxcMb8idF7kclbtr1X1PCyYVxFPt2f0PNlPvTyi+kkJ72zA/BNIpLBgHQF5yQ2NLG+cy+jwvaC1oeHkOEgI+7oXb1oDTsGrBl93/ZfMfjOPX1TnHhpex9L+FS8Ppo45cqxDCw+lGQ9d51GhZkfgmjTzSifRRXvYX7lNsUegHiV5XhyPR8RAwOQ6x5q09SuFO02AvqOG434dC9dTt427lccUqIc1YG4NORCqMTRndwt952/iCc0cafp8Eq2hXxRODHSNMh9WNt3SEnTmDQdJsE1jnwkxOceWyx4vvQNUwAYt7Q5wsSM8JGYGuR3pp80yAcWiQ5+iDg57W8Xkc1pvla6A2hRuDHnD7Ls7i2h33T8GcJpSQeJGUXTMLybJMj7EjmjMbrnd0rb7Hke23OJcPasAe4ZLMcndnSsBLongG5vhJBAsBzhllzv6lqNna6fBe8eT2G20qL55GGSSOYRvaBzr21B6txCSSfJ39mqd2s/+y0tG1NGBAHPZPk+nHq1LD1sI/NBychKwaTQntcP7F1EqshMVHHf8YqmXa2olA4F5Nuq9yOxDTSPkzke9/vEu8XnJVyuOLKw6hcrwuG/xK8XJOT2s9WEUfOa3o8/9l61l9B8B3BeGT9aIuio5pfqo3O6QMv6jkFi7NdilsPE28PFSaGjd8fNMJ9nw0+dZVxRHX0bT6WX+huY67EKNDt+lMc7qOmL3xCOz6ixxF8mG4jBsLC5vcFUsc2rol5Ip0ToNlTTZsjOHe93NYBvJcckPXbaoKX15TWSj/LhOGEHg6bePdCzu3p66rdglqC4Wxej9WNgvzea0WvrbInm6pP8AszP9zvP5LrxdJHmbObJ1MntEJ5R8samrHo3ERQD1YYhhj6C7e89J7LJFFCTmAbcbZJ0zkjUHewdbj8AmlLyXLMDXyY7nNoBAAAuTe9+A03hd0VGKpHHJt7shyQLnHGXXDAQMtHPtfuDGjuWtbVEcFVT0zGNDGNDQNBoiI4Rwv4BZ5OohDZs0hhlLhFDp3ONg256LqTdnPd6xDfE+AsippSxvNbi6G2HehqDa7SHCeKYE3b9Hgc0C+Ts3McDx9YdAXOs+TK6jSNvBhBXK2H0+zmNGgPSb38UWaRrhhFxfeCLpbRSRFxwyyAk3zgkaM9c2MeLppSURB9I6Y6EiNpDmE+yTJJG11ss2tafeCyl0s29WtM0jnittNCMOq4JnNjmD4ruAbJf7RtmASD037FrYtoRAeyD77neAY3zWUkp5XOJLw253Mt8Ue+jETPSVMohj+082J6Gs1J6FUc2VbNg8WN70aOirgcRa5tshkw6ngS4njrdXz1pa0l5Ibb2sAA6fVuuV7V+UP0YMez2FgzvNJZz3ai7WaNHC/HRYiv2hNMcU0r5DrznF1r8AdOxa6M01u6X/AHYycscXsrO0VvLOliNjK0ng0g/FL3fKLTcT4Ljdl4kuij3bB9S+yOv1HL6meBznMINw5uG+hBGYIIIJysmNF8o9O1oGIC2/DGCem4sVw9ehX+VS4kxeP9UjovLL5QZZXOjp3uZH7TwfpJCdQHatb0jM8bLJUla8XEZLb6lpsTfXE7U+CWA5ppspl3BdOOCiqRzzle7On8hA4Mc4m2gsN/SSc3HpJJzTra9EJwMTnc03AytfPMgtIvnquWVfKWWCUsjPNaGi199gSbG438ExpPlAP+Yzttb8J+C5c0cmttI6MLhpSZ0OgY+MttNIACDYODb23GwGSP8AnH6usHDy7gO8t/m/MBFs5WwPNmuLjwGFx7rrFuXzWapR7Uauass02JCCj23I3SQ9ufmkcu1cQyZJnp9G7PuVUZnd6tPO7qjkt3nJT8Xayvh7mtg5VuHrBrh0c0/EJ9s/aDJm4mHTUHIi/FYKl2LVvP1Bb0vcxvhmfBbDYOzDA04iC51r4dBbQXOZ1PDqXXgeW/i4ObKsdbcnMBs6V50sOJ5oHXvUXtpYvrakE/ZiGI394XA7bLK1lQ9/1j3P95xI7BoOxKH1BDjZZro388vQt9V+leprZ+WkEf8Aw9IHHc+Y4s/cBPgQk+0eWVbNcOncxv2Y/oxbhzcyOslIQCVMRrWODHDhfyZvLOXLPAtd8n9yZ27nNZfscSFkwFpuRLyDPYHOMDLcXEtB7yFU916e4ovf19jXUtECMY9ux7LAAfriUS2g6ETDTPkeYGhrWRBokIJdmRzY7jDY4czbS4Rk+wn4QI5zHmTk2+4bnE5J0TYPHQqI2deTFlzW21zHpHGxtwPozn0d9lTs+eNuJ1eGt4uijPYEpqJalvpXxS4y1kXOdC1gIc6QMGFxBzcbCwzuNNVQhz8zHDwWc2k9sVfEx7gyIwuc4E4WlwL7HryC1VRTyxUs8733kbE94FuaCxhI8vHeuT1G0Y5X45Y3l+mISlx6rPGmaiUb+W/QqMmu9Gg2rymibdsAc4/acSG9jTme2yURcr5QTeNhtwu380Ifm7tHvZ1sDvwlVDZ7Dm2ojPvYmeYWLx4+8fs/4NVOf6vuPGctb+tE7scD+SY0fLaLTCWnpHxBKzkGyN92v6GuafimWweTksk0gbFlzcNyGi28k30v5rCUcW9e/wDZtGWR1Zo6zllCxj/mrXOlDThke0PBdb2RfLPiAmmwOScG0ohLWGV8gYM7vZZ5bd1rjDYHc3IIrZXJWGKxm+ldlZoBMYJ3YbXf29y2uxW/SO9y2uQAJ0Gm/wAAlC9q+oTrcwD/AJG6U+rPO3rMbv7Al8/yKu9itB4B0JHiH/BdlEakI16RwnA6n5Gq4epLTvHvPae4st4pTVfJbtRhypg8cWSxHwLgfBd25Scp4KPC1+KSZ/1cETccsh3WaNBkczwNrrOV1dtqRpktS7Pi4zyNLwPvOLXNv2BMRw/a3JisphiqKaSNt7YnN5tzoMQyv0Kqq2a+A2lY5ruBaRY8LkWv0C/Wul7Qi2hUj0X+KbOqrEOawTQh7Xt0fGXRtLXi5sQRqq9u8tdphtTQ1lPEHGCTEfqyIyw/SMdjLJBbTDrpxsAcraE62Gy7wkzE92B66pClwLdpvvNIfvuHcbfBDWX6Cj+SnZ08TJMMjXSMa9xZK7Nz2hxNnXGpKW1PyJUx+rqp2+8I3+TWpWM4dZPeR9Njm6reIct5UfIjKPUrGO96It8nuVGxuQ1RQVUQndE4Sl2H0Zcfq2EnEHNFvWHFZ5XUfT3Lx+Y2FNsnGxoxFuAWy336+pO6KJzBhxX6wpbNgNnZcPiixFbcjFelBPzMpJPQoOe7gO//AGRLmKGBaEHAJNgTnMsPYWk910j2rQ+ieG2N8IJxAg3JPEDhqMl02YRMzebdZPldYDlfUsknvH6uBo0tcguufFS2OKEpXy8K+Ulnq0vIKBz5nsaSCQ0m1jdrXXIsXN6N6zKccmKhzJHOY4tNgLtJBtfS4SfAHZtnWiZhDH5uc5xLblznOJJNiePcAjmzg7n/ANDvyXKDtSov9fL/AFv/ADVsdbUH/NlP87/zRqJo6btKhZOzC6N7t4IwtLTxGIhUbJ2LOSDUFpa17XD7bwxrxGJLC2RcDqdO1YeA1B9uTte780zgpZS3N7tftFVYUbblc39wq8v/AE83+k5fnhdQ2vs4ilncXE2ikPcwlcuVxJZ6vV4vkyT6y6N8ljubKTrewPAWabDgudLe/Jo+zJfe+AXP1XkNun850SEAEkXu7XM27BuTvk68ekIuMxYbrnWw45A9yyXz8klsYDyLXBdhAvxIBP63rVckpgZ3tyJbHc9BLhp2ea58cbaN8jpGpEQVdZURQsdJK9sbGi7nOIDR1lXrm3y67Mmmo4TCx8mCa72MaXmxjeA/CMyAcv5l3HKYWh5XfNfnlRDgqqx0tjVSNcC2ncAA6KB2bW4rtIvlzLgiwGM2xtyaqf6SomfK7diNw33W6NHQ0BLX4o3EEOY8ZEG7SLjMFp8lTiPEdqdEl0huqpXkgC5IaDYagXzNhuzzUS7jbsUC/JAyUad7FdZySRpps11nJoUuD9L8jKn0lFAeDcP9Diz+1O7LLfJi+9Ay+57x438yVqTIkxrg+9GsryqZ++UA6an/AEQtR6VZnlKb12z/AP5P+iFnk8v7r3Lhz6+w42aywdbii/RjeqaEZHrRBcrXBL5KXwjgofNgicKkCmI/LNRVOcbuNz0oGoiDsz4KZcolQBQaZvEjxUfmXB7e27UThUhGN5PYkPUCnZsu5uIcWkO8jdNeSNMTJIHAiwF7i1iDoelDNYNw8fyRMUrg2wNhwGQQ1aGpGrNPG3UgdZAX3+JU7NXg9Qusc9rjxKnHTlKgs1p5TxD1WOd3NX37USexG1vXdxWfhp0dDCqSFYVtLbM74ZQ5/NLHggAAEFpuFhls62K0Mp+4/wDCVi1cSWSC9UV6mI9W2+T59mSe98AsStNyVqCyN9ja7texq5ur/wAZv03nN1LXMha55tf8R0F0y+Tivc6aVxOrO0kvHcuUbb2s5zgA6zW78i4nebaBN+R3KwwvebXu0DxU4Y6Y2y8srdI70dpkb16Nr9S5fDy5jJ5xt2fkm1JyhhfpI3vA81umY0bHaEtNUDDUQMlHB7Gyd2IZLje1+QTpdrFkdO6Kie9nPjthZH6NuMgm9jiDsiN/BdLp6ph9oK+WvYxpcSAACSeAAuSmI4LyS5ISbRlmjgkZGY24h6UmxBfhAxNbr027Fof/AONbRJtiprcfSut+C/gvPkYqg2onuc3RAjps8X8wusmvO5MD821tG+GV8Ugs+N7mOH3mkg26Mky5PQOkmYxrC8uu0NAuSXNIBHSCQexdn2tyfpKp2OeBr35XeC5jzYWF3MILsuKO2FsqnpB+7wsYTkXWxPI4F7rm3RdOxNDvk1s75tTRw3uWglxH2nG57tOxMHSJUao/aQ8taAkFDv5w0b1m9v1AdX0ABvYVX+k1LNq7cDAcBu7cN3aVnOTVfNNtOF0ocbCQCwJa3EwgaaC9s1M+PT3KjydUpXnPI69+W5EteoOyACiCqRIQHqwOQpK9D0xH5ac/sUF7ZTbEVAEAptCIjpSi4aRFABxwko6ClRsFN0I+Cl6E6AAjpehEMob7k1jpQiY4QE6AUN2eVY2Cyb4F76EFMBDtUfQS/wAN/wCErALqtdswPY5gNsTSO8WWIqOSVQ3TA4brOsbbsiEIBEvUVPsqdnrQvHUMQ723Qh4b+G/uTAkmlBUYIXW1LyB/S25SlXmcCMN1diJt0EADyWWaOqNF45aXYPVPRGzXWaTvPkoRULnZu7k0ptkSEZN+CWmlQ9W5V6VXwuJ0VxaKW0skXpLG2EuLRm02NwL5GyfbJ5YQ4QTQROJHOGEP3/ac0p6RWA0ZeN5HUSExqdpPEEoL3fVv1z9kpjDy3pQMJ2YwD7tx3BoCD29VwVbRHSQmJxDvSdeVmAgm51uM+lUo3wJyrkyvye14hqrn2mFg6y5pF/6V1WDa7Tr4Fc/o+SvzWRskrg9uIgtjdzgBq4YmjLMZ9eS0NOaJtsVVUuNho6NovbOwMFxnca3GiqhWbGGuYePci4pmnQ3WVpqul0ZUTX3YnROHaDFZW1u3nUuAzSxGN7rXsQ6wzNiAG3txtdFBZqHR/q9kFPT31Pcq6SvZMwSRvDmO0I39hzHUi447pDBIdlR3yYD0lO9mUrWOGEAdIFkO02yCNpXZoALmeoMlVdQ5UMksmIPMipMyClnO5TY7JAHA46JFR0fQnEdH0IhlIiiRRHRoyGiTJsACsDEDBoqcBFRxqbWKxrUAeBq+UwxSDEARaFYFZHSvOjT5eaJj2a7fYfroQAEVWQmRpo2+tJfqH/6vg6EeyXHpQAtwKiehY/142uHSAUzne06NsqSEAZ+fkpTv0Zh90keGiGg5IQsdclzuu3wAWqCi5qAFcWzI2+qwDsRIhtuRQYVLAUigCSAEWIS+qaALBu4nTKwFyepNqqI2yzKz+29sz04a6ONpJJDsbMYtkRl2JoTBaagdObm8cO85h0ltzRlZvSmVW7A3C0BsYFiG6kdJG7oFhnoi9nVXpIY7xnHgbiysMVs/FTno3G2I5HcE/wDRIlp6un/ymnFvAuvZtnk/SRs53tROGUnundJw42twu3bsZgN4+a79aomSZkbXGW9mtLiQL3AFzl2JDE2zntfYtiaQeOViNQRuI4JntLk6aprWvcGAG4DRextbf1oPktt2nnncxsD2yPBc5xIIIZezjY5PsWtvbPK9zmtlEQMkAQ2BsZlPE2NtyG311JJJJPaSm2PghQ9fY0DCmPRlPJmlnpETTyoAYTPQjnryWRD4kAXB2aIY9AscpOkQBjRGF7hVrRmjooG8ECFmFWsp3H2T+utMg0DQKQQAFHQuPAeKKi2eN5PkrwvroA9ZTMG6/WpmRreA6lTO4gZJe4oAOk2j9kd6GkqHO1OSqAXoQB6oKT14EAeAKYC8C9QB6F8V8vEmNHoX1l83VWmQnegZU2EKfoBwV0ZzCNbogQuEW4BeSUl0xKpkTAWuonDQqFTSPkbhdYDTLU3TBym0IEJdgcl4aYuc3EXOyuSMm64WgaC60LGi2SqYrLoA9JUbr4quQoAsDlfC9CAq6MoAMLlAuULrwIGTuqZJM1IlUvQI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78" name="AutoShape 18" descr="data:image/jpeg;base64,/9j/4AAQSkZJRgABAQAAAQABAAD/2wCEAAkGBxMTEhUTEhIWFRUXGBcWFRgYFxgVFxUVFRUXFxUVFRUYHSggGBolHRUVITEhJSkrLi4uFx8zODMtNygtLisBCgoKDg0OGhAQGismHSUtLS0tLS0wLS0rLS0tLS0tLS0tLS0tLS0tLS0tLS0tLS0tLS0tKy0tLS0tLS0tLS0tLf/AABEIALsBDQMBIgACEQEDEQH/xAAcAAACAwEBAQEAAAAAAAAAAAAEBQIDBgcBAAj/xABKEAABAwIDAwgFCQYEBQUBAAABAAIDBBESITEFQVEGImFxgZGhsRMyQnLBBxQjM1JistHwFiRzgpLCFUOz4TRTk6LSRFSE4vEX/8QAGgEAAwEBAQEAAAAAAAAAAAAAAAECAwQFBv/EAC4RAAICAQMCBAQGAwAAAAAAAAABAhEDEiExBEETMpGxIkJRoQUUUoHB0TNx8P/aAAwDAQACEQMRAD8AwfKCP95/nPmoejGXOH/d/wCKK5RN/ef5z5oa3msMz+I0xLYrkZ0jx/JSA6d3SvpBkviM+xY2bUWMOnOHj+SKYxv/ADo+r6S/4Evvp1r7eixUMSBl9Kz/AL//AAVY9ZoxtPVi+IQY1CnTnns/W9DY0jrWx2fu0N9fRs/Al86ZbG/4eH+G38CWzrtjwjklyQarmqpqtCYinaP1T/dKU1MxDYtD9GBu+0/eE12n9U/3T5JEH82MZZMA8XfmpkNF0NbxFkYyqB4dqCjf+v0EZEwb/JJDC4px0d+SMiqRwHYT+aFhjG4eCMbHl6qAIVE95IBn653k+yU8akVRH9JDu550906p61UgJEr1pPBeW0/W5XRsN+jd+rrz+r6yeGaikuP7OnDgU422eNF0PWVrIrB7gL3t2aoyNuvWVn+VbTijtwd5tXTLK1h196X3MVBOekO/xiL7Y8fyTGMggEHI6LI7SgjABjIOeed7WtbXtWs2a36JnuhGHK5yadbfQeSCik0AbT2zDA4NkeGki4FicuOQQf7VUv8AzW9zvyWc+UGMGtgDjZuFuLO1mmQhxvuyBSjlPSU8cjG0zy9pbzjix2cXaX6gFOTPKMmlRpDDGSTZ1VtiARoVF7VOib9G3qCm9q6jmF1TYNeDoWHo9uPecln8TbO529vtDg7oTnbU2Bp1zY61vejWVY8kHN2o1v8Ae6UAH0s8bXi7hr9oJy2uA3t7QD8CsnLA7UOv3/Eqp+1y3muubdJA7LFTLgRn+Ug/ej/EPmhi3zRXKgfvZ/iHzCre3zXP1HmR0YOGDTaLy2f8qtqG5L5o8lhZvQNbRRZqpDQKA1TJJX0U6Y89vWPNUXzCtpjzm9Y80PgEde5Pu+gjafsNI6i1L5yj9nC1PA4bmNB6sKWSnJd0PKjjlyyTVa0qhpVrSqEVbRP0T/dPks8ZOaw3Hq9HEp9tM/RP90+SzINmt4Wy73KZcDQXFNw8kbFMePklcVRwKNjlG8qShgyc9J7kQKk20PaUFHUDpsrjMLaDtKdiLxUl0sIt7Z0z9k6rUMasnBLeWHMet/aVsIwqQiTGq9o6fL8lFgV7WqJ4YTdySZSnKPDIsj8c0PX7KZNhx35t7WNtba9wR7WqYCrRFrTWwtTuxCOS8P2n97fi1N4KcNaGjQCwuiQF9ZEccY+VA5N8mf27yVhqnB8heHAYRhIGV75gg8UsPye03/Mm4+sz/wAFtLKOFJ44N20UskkqTBo4sIAG7JePaiS1VuC0MzH8tZMDGkG2ThfrLFk6V7iDmSLj1SeB+8tjy5gxMb0BxO72o9/+6x9FHa/s6dIOu8FIZa5lxzXG/A3+KEliB1yPUiqq+826Rlfvb8VXG3W48WoEJuVI/fD/ABT5hSlgO8W6yB5qPKv/AI0/xj+IKUozXJ1LSkjp6dbMoqI8jmNeN/JV2A37un8lOYZdqrP9q50zeipoZYXc7saD44lWXR39V/8AW0eGBeHQdapOvarTJaLvStuLRjtc8nwIVsM1y2zWjPcL7+LroO+YVtOc29fxTbEkdh2Ub00I+438KTyHJM9ju/doPcb+FKpTkV2w8qOOXLJMKuBQzCr2lWIq2j9W7qPksk512sz3fFy1W0z9E/3T5FY4OsxnUfxFRLgaCWP4Ihj7b7oBj+lXsfZQUMWy8e5W48tB3IASK3GmIa0Dvpove4fdK3kYXO9nP+mh9/8AtK6JGrjwAQwK9oQNTMWscRqLeJAKuNQRIxlsnY7/AMoFvNMQa0KYCriku4ttoGn+q/5K8BMR4AvbKVl4gDyy8spL6yAKyFBwVxCrcEAItv0pks0b2P8AB0Z4hZgbDcL5X0uD2/autrW+sPcf5sSeW91lOTT2NIpNbiJ+zMI0YBwuR5KDaYbxfqJ+AKazOAdY7xxQxc3Qi9uv4LNzZWhHPuVp/fXfxj+IK6TM9qwrq2QuxGRznXvdzi4348662dLISxhOptfr3rPq09madM+UfTjI9ZQzt3Uiag69ZQ7x5LkidTB9wQ7jn2q+Q6IZ7s1tEykRLswvW1AbhxEDrXwYSRYH9dKRVA5zr63PgVtDHqMpz0nXaHltRMhiY6bnNaAQGSGxtxDbJf8AtZSm/Pd/03/Bq5lGj6Z9l1xVKjlbt2dRoa+OUXje11tbHMdY1HajWOWA5LuxVbSPZY656DYWPaQt40piIbRd9G73T5LCOrLADLLIdpJ+K3dSzE0tva4t3rMTclGnMSuHY0pUMVsrhdXtrW2/X5In9lDum72/7qTOSEhIDZQTuGEm53aJUgtkfnrL6/FWiujy5x8PzVv7CVgvbxjeL9pXv7F1XGIcbyMaezE4J6L7Ccq5CdjVLXTRWI9cdei6XFOy9sbb8Lhc+peT7Yomve2J7xYFzJMdnAb8LrC4TuClZYG2vArjydZHHJwkmmjrh0znFSTTTH+25x6F+E3Jtax+zd+73FKeq+nhsfaN+qQED8KQfN4ycIJBuW3xDUscDbLgSVfBQMbYjcWka6txBuhH2z3qX12Mr8rI1tJLeeRvBjPC5/uR0psCb2sCbnQWGpWOYHNfjYQC6wJIcSej17AabtynSmoaJMdQXF3q3F2t1sLDQfq60XWY2iH000zS7KrxMzG3TLK+YuL84bs79yodt2H0vocV5N7Wgkt4YrZDqKS7NmlYXlz2jER6rTbIfeuo0bnMkxl4IJJOK28EXPTmqx9TBxVvcU8Ek3S2NY2ZpJAcLjXo61NJ/wDErgA+jIGgyytwF162qdfmDPhivf4/DoWqyxfcz8OX0G9lBwWei5YRYzH6xb62Eg4evS/YOtOoKtkguxwPmOxaJ2Q1QLtBuYP3XebFn6jHfmj9diYcqdrPpwxzGtdfEDiF8sulZg8tpb5ww2twcPEOUShqZUZUWT00ryCcuOp+CIZTgXBz8Eufyxv60DT1OcPEgrxvK9v/ALUf9W39ijwmV4iOJsGYWq2XXYsLMOjRbfe1gbhPYfkgqcN3VEIdwAeR/UR8FTLyOni0e2QjIiOZrrdbMj4JZ4alwx4XT5B54zppnvNvDVQLG5Xdu3C/eTb4qM8T2uLXajW1j4jJQDf1r5Lz7SO6rKJC0aNvnvN/KyFklN8rDqAv36+K1FFsqAkemqWtGR5rcXZZ5aQewrWs5MbHbGHSTNdcA3MoD8xewZHY7xkQSuiEZNXsv3RhNrg5G+TMFx7z+aU1frnpsfBdJ2zsXZBJ9Ayqe61r4wxn/e0u8FnZOTTHnVw3ZEH4KlmxwfJLwzkuDKMKtEq2FN8nrpfq5TkLuLmjC0cXOuA0daxErbOLbg2JFxmDY2uDwXRDLGflZhPHKPJteQsrGiRzntDnOa1oJAJtwB11C2zSuccnqAAwP9p017cGMZj8cTT3LojStTI+kehpJrKUzkuqXIGGipTLYlR9PF/EZ+ILMtemuyo3YmuFgAQbkhuhvlfXsUSmoq2xqLfAp/xep9LNGTb0YOYba2Yw367hG0c0skQeZSCRoS71t2/q3Iba+wZzVVBjExvM7DaKZzQGyHIuAw2ICcUWxpWjnUsVwQ4AOjj5+GxcMb8idF7kclbtr1X1PCyYVxFPt2f0PNlPvTyi+kkJ72zA/BNIpLBgHQF5yQ2NLG+cy+jwvaC1oeHkOEgI+7oXb1oDTsGrBl93/ZfMfjOPX1TnHhpex9L+FS8Ppo45cqxDCw+lGQ9d51GhZkfgmjTzSifRRXvYX7lNsUegHiV5XhyPR8RAwOQ6x5q09SuFO02AvqOG434dC9dTt427lccUqIc1YG4NORCqMTRndwt952/iCc0cafp8Eq2hXxRODHSNMh9WNt3SEnTmDQdJsE1jnwkxOceWyx4vvQNUwAYt7Q5wsSM8JGYGuR3pp80yAcWiQ5+iDg57W8Xkc1pvla6A2hRuDHnD7Ls7i2h33T8GcJpSQeJGUXTMLybJMj7EjmjMbrnd0rb7Hke23OJcPasAe4ZLMcndnSsBLongG5vhJBAsBzhllzv6lqNna6fBe8eT2G20qL55GGSSOYRvaBzr21B6txCSSfJ39mqd2s/+y0tG1NGBAHPZPk+nHq1LD1sI/NBychKwaTQntcP7F1EqshMVHHf8YqmXa2olA4F5Nuq9yOxDTSPkzke9/vEu8XnJVyuOLKw6hcrwuG/xK8XJOT2s9WEUfOa3o8/9l61l9B8B3BeGT9aIuio5pfqo3O6QMv6jkFi7NdilsPE28PFSaGjd8fNMJ9nw0+dZVxRHX0bT6WX+huY67EKNDt+lMc7qOmL3xCOz6ixxF8mG4jBsLC5vcFUsc2rol5Ip0ToNlTTZsjOHe93NYBvJcckPXbaoKX15TWSj/LhOGEHg6bePdCzu3p66rdglqC4Wxej9WNgvzea0WvrbInm6pP8AszP9zvP5LrxdJHmbObJ1MntEJ5R8samrHo3ERQD1YYhhj6C7e89J7LJFFCTmAbcbZJ0zkjUHewdbj8AmlLyXLMDXyY7nNoBAAAuTe9+A03hd0VGKpHHJt7shyQLnHGXXDAQMtHPtfuDGjuWtbVEcFVT0zGNDGNDQNBoiI4Rwv4BZ5OohDZs0hhlLhFDp3ONg256LqTdnPd6xDfE+AsippSxvNbi6G2HehqDa7SHCeKYE3b9Hgc0C+Ts3McDx9YdAXOs+TK6jSNvBhBXK2H0+zmNGgPSb38UWaRrhhFxfeCLpbRSRFxwyyAk3zgkaM9c2MeLppSURB9I6Y6EiNpDmE+yTJJG11ss2tafeCyl0s29WtM0jnittNCMOq4JnNjmD4ruAbJf7RtmASD037FrYtoRAeyD77neAY3zWUkp5XOJLw253Mt8Ue+jETPSVMohj+082J6Gs1J6FUc2VbNg8WN70aOirgcRa5tshkw6ngS4njrdXz1pa0l5Ibb2sAA6fVuuV7V+UP0YMez2FgzvNJZz3ai7WaNHC/HRYiv2hNMcU0r5DrznF1r8AdOxa6M01u6X/AHYycscXsrO0VvLOliNjK0ng0g/FL3fKLTcT4Ljdl4kuij3bB9S+yOv1HL6meBznMINw5uG+hBGYIIIJysmNF8o9O1oGIC2/DGCem4sVw9ehX+VS4kxeP9UjovLL5QZZXOjp3uZH7TwfpJCdQHatb0jM8bLJUla8XEZLb6lpsTfXE7U+CWA5ppspl3BdOOCiqRzzle7On8hA4Mc4m2gsN/SSc3HpJJzTra9EJwMTnc03AytfPMgtIvnquWVfKWWCUsjPNaGi199gSbG438ExpPlAP+Yzttb8J+C5c0cmttI6MLhpSZ0OgY+MttNIACDYODb23GwGSP8AnH6usHDy7gO8t/m/MBFs5WwPNmuLjwGFx7rrFuXzWapR7Uauass02JCCj23I3SQ9ufmkcu1cQyZJnp9G7PuVUZnd6tPO7qjkt3nJT8Xayvh7mtg5VuHrBrh0c0/EJ9s/aDJm4mHTUHIi/FYKl2LVvP1Bb0vcxvhmfBbDYOzDA04iC51r4dBbQXOZ1PDqXXgeW/i4ObKsdbcnMBs6V50sOJ5oHXvUXtpYvrakE/ZiGI394XA7bLK1lQ9/1j3P95xI7BoOxKH1BDjZZro388vQt9V+leprZ+WkEf8Aw9IHHc+Y4s/cBPgQk+0eWVbNcOncxv2Y/oxbhzcyOslIQCVMRrWODHDhfyZvLOXLPAtd8n9yZ27nNZfscSFkwFpuRLyDPYHOMDLcXEtB7yFU916e4ovf19jXUtECMY9ux7LAAfriUS2g6ETDTPkeYGhrWRBokIJdmRzY7jDY4czbS4Rk+wn4QI5zHmTk2+4bnE5J0TYPHQqI2deTFlzW21zHpHGxtwPozn0d9lTs+eNuJ1eGt4uijPYEpqJalvpXxS4y1kXOdC1gIc6QMGFxBzcbCwzuNNVQhz8zHDwWc2k9sVfEx7gyIwuc4E4WlwL7HryC1VRTyxUs8733kbE94FuaCxhI8vHeuT1G0Y5X45Y3l+mISlx6rPGmaiUb+W/QqMmu9Gg2rymibdsAc4/acSG9jTme2yURcr5QTeNhtwu380Ifm7tHvZ1sDvwlVDZ7Dm2ojPvYmeYWLx4+8fs/4NVOf6vuPGctb+tE7scD+SY0fLaLTCWnpHxBKzkGyN92v6GuafimWweTksk0gbFlzcNyGi28k30v5rCUcW9e/wDZtGWR1Zo6zllCxj/mrXOlDThke0PBdb2RfLPiAmmwOScG0ohLWGV8gYM7vZZ5bd1rjDYHc3IIrZXJWGKxm+ldlZoBMYJ3YbXf29y2uxW/SO9y2uQAJ0Gm/wAAlC9q+oTrcwD/AJG6U+rPO3rMbv7Al8/yKu9itB4B0JHiH/BdlEakI16RwnA6n5Gq4epLTvHvPae4st4pTVfJbtRhypg8cWSxHwLgfBd25Scp4KPC1+KSZ/1cETccsh3WaNBkczwNrrOV1dtqRpktS7Pi4zyNLwPvOLXNv2BMRw/a3JisphiqKaSNt7YnN5tzoMQyv0Kqq2a+A2lY5ruBaRY8LkWv0C/Wul7Qi2hUj0X+KbOqrEOawTQh7Xt0fGXRtLXi5sQRqq9u8tdphtTQ1lPEHGCTEfqyIyw/SMdjLJBbTDrpxsAcraE62Gy7wkzE92B66pClwLdpvvNIfvuHcbfBDWX6Cj+SnZ08TJMMjXSMa9xZK7Nz2hxNnXGpKW1PyJUx+rqp2+8I3+TWpWM4dZPeR9Njm6reIct5UfIjKPUrGO96It8nuVGxuQ1RQVUQndE4Sl2H0Zcfq2EnEHNFvWHFZ5XUfT3Lx+Y2FNsnGxoxFuAWy336+pO6KJzBhxX6wpbNgNnZcPiixFbcjFelBPzMpJPQoOe7gO//AGRLmKGBaEHAJNgTnMsPYWk910j2rQ+ieG2N8IJxAg3JPEDhqMl02YRMzebdZPldYDlfUsknvH6uBo0tcguufFS2OKEpXy8K+Ulnq0vIKBz5nsaSCQ0m1jdrXXIsXN6N6zKccmKhzJHOY4tNgLtJBtfS4SfAHZtnWiZhDH5uc5xLblznOJJNiePcAjmzg7n/ANDvyXKDtSov9fL/AFv/ADVsdbUH/NlP87/zRqJo6btKhZOzC6N7t4IwtLTxGIhUbJ2LOSDUFpa17XD7bwxrxGJLC2RcDqdO1YeA1B9uTte780zgpZS3N7tftFVYUbblc39wq8v/AE83+k5fnhdQ2vs4ilncXE2ikPcwlcuVxJZ6vV4vkyT6y6N8ljubKTrewPAWabDgudLe/Jo+zJfe+AXP1XkNun850SEAEkXu7XM27BuTvk68ekIuMxYbrnWw45A9yyXz8klsYDyLXBdhAvxIBP63rVckpgZ3tyJbHc9BLhp2ea58cbaN8jpGpEQVdZURQsdJK9sbGi7nOIDR1lXrm3y67Mmmo4TCx8mCa72MaXmxjeA/CMyAcv5l3HKYWh5XfNfnlRDgqqx0tjVSNcC2ncAA6KB2bW4rtIvlzLgiwGM2xtyaqf6SomfK7diNw33W6NHQ0BLX4o3EEOY8ZEG7SLjMFp8lTiPEdqdEl0huqpXkgC5IaDYagXzNhuzzUS7jbsUC/JAyUad7FdZySRpps11nJoUuD9L8jKn0lFAeDcP9Diz+1O7LLfJi+9Ay+57x438yVqTIkxrg+9GsryqZ++UA6an/AEQtR6VZnlKb12z/AP5P+iFnk8v7r3Lhz6+w42aywdbii/RjeqaEZHrRBcrXBL5KXwjgofNgicKkCmI/LNRVOcbuNz0oGoiDsz4KZcolQBQaZvEjxUfmXB7e27UThUhGN5PYkPUCnZsu5uIcWkO8jdNeSNMTJIHAiwF7i1iDoelDNYNw8fyRMUrg2wNhwGQQ1aGpGrNPG3UgdZAX3+JU7NXg9Qusc9rjxKnHTlKgs1p5TxD1WOd3NX37USexG1vXdxWfhp0dDCqSFYVtLbM74ZQ5/NLHggAAEFpuFhls62K0Mp+4/wDCVi1cSWSC9UV6mI9W2+T59mSe98AsStNyVqCyN9ja7texq5ur/wAZv03nN1LXMha55tf8R0F0y+Tivc6aVxOrO0kvHcuUbb2s5zgA6zW78i4nebaBN+R3KwwvebXu0DxU4Y6Y2y8srdI70dpkb16Nr9S5fDy5jJ5xt2fkm1JyhhfpI3vA81umY0bHaEtNUDDUQMlHB7Gyd2IZLje1+QTpdrFkdO6Kie9nPjthZH6NuMgm9jiDsiN/BdLp6ph9oK+WvYxpcSAACSeAAuSmI4LyS5ISbRlmjgkZGY24h6UmxBfhAxNbr027Fof/AONbRJtiprcfSut+C/gvPkYqg2onuc3RAjps8X8wusmvO5MD821tG+GV8Ugs+N7mOH3mkg26Mky5PQOkmYxrC8uu0NAuSXNIBHSCQexdn2tyfpKp2OeBr35XeC5jzYWF3MILsuKO2FsqnpB+7wsYTkXWxPI4F7rm3RdOxNDvk1s75tTRw3uWglxH2nG57tOxMHSJUao/aQ8taAkFDv5w0b1m9v1AdX0ABvYVX+k1LNq7cDAcBu7cN3aVnOTVfNNtOF0ocbCQCwJa3EwgaaC9s1M+PT3KjydUpXnPI69+W5EteoOyACiCqRIQHqwOQpK9D0xH5ac/sUF7ZTbEVAEAptCIjpSi4aRFABxwko6ClRsFN0I+Cl6E6AAjpehEMob7k1jpQiY4QE6AUN2eVY2Cyb4F76EFMBDtUfQS/wAN/wCErALqtdswPY5gNsTSO8WWIqOSVQ3TA4brOsbbsiEIBEvUVPsqdnrQvHUMQ723Qh4b+G/uTAkmlBUYIXW1LyB/S25SlXmcCMN1diJt0EADyWWaOqNF45aXYPVPRGzXWaTvPkoRULnZu7k0ptkSEZN+CWmlQ9W5V6VXwuJ0VxaKW0skXpLG2EuLRm02NwL5GyfbJ5YQ4QTQROJHOGEP3/ac0p6RWA0ZeN5HUSExqdpPEEoL3fVv1z9kpjDy3pQMJ2YwD7tx3BoCD29VwVbRHSQmJxDvSdeVmAgm51uM+lUo3wJyrkyvye14hqrn2mFg6y5pF/6V1WDa7Tr4Fc/o+SvzWRskrg9uIgtjdzgBq4YmjLMZ9eS0NOaJtsVVUuNho6NovbOwMFxnca3GiqhWbGGuYePci4pmnQ3WVpqul0ZUTX3YnROHaDFZW1u3nUuAzSxGN7rXsQ6wzNiAG3txtdFBZqHR/q9kFPT31Pcq6SvZMwSRvDmO0I39hzHUi447pDBIdlR3yYD0lO9mUrWOGEAdIFkO02yCNpXZoALmeoMlVdQ5UMksmIPMipMyClnO5TY7JAHA46JFR0fQnEdH0IhlIiiRRHRoyGiTJsACsDEDBoqcBFRxqbWKxrUAeBq+UwxSDEARaFYFZHSvOjT5eaJj2a7fYfroQAEVWQmRpo2+tJfqH/6vg6EeyXHpQAtwKiehY/142uHSAUzne06NsqSEAZ+fkpTv0Zh90keGiGg5IQsdclzuu3wAWqCi5qAFcWzI2+qwDsRIhtuRQYVLAUigCSAEWIS+qaALBu4nTKwFyepNqqI2yzKz+29sz04a6ONpJJDsbMYtkRl2JoTBaagdObm8cO85h0ltzRlZvSmVW7A3C0BsYFiG6kdJG7oFhnoi9nVXpIY7xnHgbiysMVs/FTno3G2I5HcE/wDRIlp6un/ymnFvAuvZtnk/SRs53tROGUnundJw42twu3bsZgN4+a79aomSZkbXGW9mtLiQL3AFzl2JDE2zntfYtiaQeOViNQRuI4JntLk6aprWvcGAG4DRextbf1oPktt2nnncxsD2yPBc5xIIIZezjY5PsWtvbPK9zmtlEQMkAQ2BsZlPE2NtyG311JJJJPaSm2PghQ9fY0DCmPRlPJmlnpETTyoAYTPQjnryWRD4kAXB2aIY9AscpOkQBjRGF7hVrRmjooG8ECFmFWsp3H2T+utMg0DQKQQAFHQuPAeKKi2eN5PkrwvroA9ZTMG6/WpmRreA6lTO4gZJe4oAOk2j9kd6GkqHO1OSqAXoQB6oKT14EAeAKYC8C9QB6F8V8vEmNHoX1l83VWmQnegZU2EKfoBwV0ZzCNbogQuEW4BeSUl0xKpkTAWuonDQqFTSPkbhdYDTLU3TBym0IEJdgcl4aYuc3EXOyuSMm64WgaC60LGi2SqYrLoA9JUbr4quQoAsDlfC9CAq6MoAMLlAuULrwIGTuqZJM1IlUvQI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0" y="285728"/>
            <a:ext cx="9144000" cy="571496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i="0" u="none" strike="noStrike" kern="1200" cap="none" spc="0" normalizeH="0" baseline="0" noProof="0" dirty="0" smtClean="0">
                <a:effectLst/>
                <a:uLnTx/>
                <a:uFillTx/>
                <a:latin typeface="+mj-lt"/>
                <a:ea typeface="+mj-ea"/>
                <a:cs typeface="+mj-cs"/>
              </a:rPr>
              <a:t>FACULDADE INTERAMERICANA DE PORTO VELHO</a:t>
            </a:r>
            <a:endParaRPr kumimoji="0" lang="pt-BR" sz="3000" i="0" u="none" strike="noStrike" kern="1200" cap="none" spc="0" normalizeH="0" baseline="0" noProof="0" dirty="0"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142844" y="1285860"/>
            <a:ext cx="8858312" cy="5572140"/>
          </a:xfrm>
          <a:prstGeom prst="rect">
            <a:avLst/>
          </a:prstGeom>
        </p:spPr>
        <p:txBody>
          <a:bodyPr vert="horz" lIns="0" rIns="18288">
            <a:normAutofit fontScale="92500" lnSpcReduction="10000"/>
          </a:bodyPr>
          <a:lstStyle/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600" i="0" u="none" strike="noStrike" kern="1200" cap="none" spc="0" normalizeH="0" baseline="0" noProof="0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TRABALHO DE CONCLUSÃO DE CURSO</a:t>
            </a: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600" i="0" u="none" strike="noStrike" kern="1200" cap="none" spc="0" normalizeH="0" baseline="0" noProof="0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SISHOMECONTROL</a:t>
            </a: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pt-BR" sz="2600" i="0" u="none" strike="noStrike" kern="1200" cap="none" spc="0" normalizeH="0" baseline="0" noProof="0" dirty="0" smtClean="0">
              <a:ln w="18000">
                <a:noFill/>
                <a:prstDash val="solid"/>
                <a:miter lim="800000"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600" b="1" i="0" u="none" strike="noStrike" kern="1200" cap="none" spc="0" normalizeH="0" baseline="0" noProof="0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ACADÊMICO: </a:t>
            </a: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600" i="0" u="none" strike="noStrike" kern="1200" cap="none" spc="0" normalizeH="0" baseline="0" noProof="0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Assis Júnior Siebra Barbosa</a:t>
            </a: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pt-BR" sz="2600" i="0" u="none" strike="noStrike" kern="1200" cap="none" spc="0" normalizeH="0" baseline="0" noProof="0" dirty="0" smtClean="0">
              <a:ln w="18000">
                <a:noFill/>
                <a:prstDash val="solid"/>
                <a:miter lim="800000"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600" b="1" i="0" u="none" strike="noStrike" kern="1200" cap="none" spc="0" normalizeH="0" baseline="0" noProof="0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ORIENTADORES:</a:t>
            </a: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600" i="0" u="none" strike="noStrike" kern="1200" cap="none" spc="0" normalizeH="0" baseline="0" noProof="0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Prof. Esp. José </a:t>
            </a:r>
            <a:r>
              <a:rPr kumimoji="0" lang="pt-BR" sz="2600" i="0" u="none" strike="noStrike" kern="1200" cap="none" spc="0" normalizeH="0" baseline="0" noProof="0" dirty="0" err="1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Avani</a:t>
            </a:r>
            <a:r>
              <a:rPr kumimoji="0" lang="pt-BR" sz="2600" i="0" u="none" strike="noStrike" kern="1200" cap="none" spc="0" normalizeH="0" baseline="0" noProof="0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das Chagas Júnior.</a:t>
            </a: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600" i="0" u="none" strike="noStrike" kern="1200" cap="none" spc="0" normalizeH="0" baseline="0" noProof="0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Prof. Esp. </a:t>
            </a:r>
            <a:r>
              <a:rPr kumimoji="0" lang="pt-BR" sz="2600" i="0" u="none" strike="noStrike" kern="1200" cap="none" spc="0" normalizeH="0" baseline="0" noProof="0" dirty="0" err="1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Hudyson</a:t>
            </a:r>
            <a:r>
              <a:rPr kumimoji="0" lang="pt-BR" sz="2600" i="0" u="none" strike="noStrike" kern="1200" cap="none" spc="0" normalizeH="0" baseline="0" noProof="0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Santos Barbosa.</a:t>
            </a: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600" i="0" u="none" strike="noStrike" kern="1200" cap="none" spc="0" normalizeH="0" baseline="0" noProof="0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Prof. Esp. Vivaldo de Albuquerque Pinto.</a:t>
            </a: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pt-BR" sz="2600" dirty="0" smtClean="0">
              <a:ln w="18000">
                <a:noFill/>
                <a:prstDash val="solid"/>
                <a:miter lim="800000"/>
              </a:ln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600" i="0" u="none" strike="noStrike" kern="1200" cap="none" spc="0" normalizeH="0" baseline="0" noProof="0" dirty="0" smtClean="0">
                <a:ln w="18000">
                  <a:noFill/>
                  <a:prstDash val="solid"/>
                  <a:miter lim="800000"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CORDENADOR: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Prof. </a:t>
            </a:r>
            <a:r>
              <a:rPr lang="pt-BR" sz="2800" dirty="0" err="1" smtClean="0">
                <a:latin typeface="Arial" pitchFamily="34" charset="0"/>
                <a:cs typeface="Arial" pitchFamily="34" charset="0"/>
              </a:rPr>
              <a:t>Ms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. Autran Dias Almeida.</a:t>
            </a:r>
            <a:endParaRPr kumimoji="0" lang="pt-BR" sz="2600" i="0" u="none" strike="noStrike" kern="1200" cap="none" spc="0" normalizeH="0" baseline="0" noProof="0" dirty="0" smtClean="0">
              <a:ln w="18000">
                <a:noFill/>
                <a:prstDash val="solid"/>
                <a:miter lim="800000"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 descr="http://www.newsrondonia.com.br/imagensNoticias/image/logo-uniro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8082" y="4143380"/>
            <a:ext cx="1590675" cy="2390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141930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Malta\Desktop\Pl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3429024" y="2357430"/>
            <a:ext cx="5715008" cy="4601262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Objetivo do Sistema.</a:t>
            </a:r>
          </a:p>
          <a:p>
            <a:r>
              <a:rPr lang="pt-BR" dirty="0" smtClean="0"/>
              <a:t>Melhorar </a:t>
            </a:r>
            <a:r>
              <a:rPr lang="pt-BR" dirty="0" smtClean="0"/>
              <a:t>a gestão dos recursos;</a:t>
            </a:r>
          </a:p>
          <a:p>
            <a:r>
              <a:rPr lang="pt-BR" dirty="0" smtClean="0"/>
              <a:t>Fazer controle de forma externo; </a:t>
            </a:r>
          </a:p>
          <a:p>
            <a:r>
              <a:rPr lang="pt-BR" dirty="0" smtClean="0"/>
              <a:t>Trazer maior comodidade.</a:t>
            </a:r>
          </a:p>
          <a:p>
            <a:r>
              <a:rPr lang="pt-BR" dirty="0" smtClean="0"/>
              <a:t>Dar mais segurança.</a:t>
            </a:r>
            <a:endParaRPr lang="pt-BR" dirty="0"/>
          </a:p>
          <a:p>
            <a:r>
              <a:rPr lang="pt-BR" dirty="0" smtClean="0"/>
              <a:t>Reduzir custos.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120115782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500" tmFilter="0,0; .5, 0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85"/>
                            </p:stCondLst>
                            <p:childTnLst>
                              <p:par>
                                <p:cTn id="13" presetID="4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 tmFilter="0,0; .5, 0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15"/>
                            </p:stCondLst>
                            <p:childTnLst>
                              <p:par>
                                <p:cTn id="21" presetID="4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 tmFilter="0,0; .5, 0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50"/>
                            </p:stCondLst>
                            <p:childTnLst>
                              <p:par>
                                <p:cTn id="29" presetID="4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 tmFilter="0,0; .5, 0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55"/>
                            </p:stCondLst>
                            <p:childTnLst>
                              <p:par>
                                <p:cTn id="37" presetID="4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 tmFilter="0,0; .5, 0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35"/>
                            </p:stCondLst>
                            <p:childTnLst>
                              <p:par>
                                <p:cTn id="45" presetID="4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 tmFilter="0,0; .5, 0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49" presetClass="exit" presetSubtype="0" accel="10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http://www.joarezcorretora.com.br/images/l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2284411"/>
            <a:ext cx="4786314" cy="4573589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366" y="-24"/>
            <a:ext cx="8229600" cy="1143000"/>
          </a:xfrm>
        </p:spPr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428736"/>
            <a:ext cx="8229600" cy="4389120"/>
          </a:xfrm>
        </p:spPr>
        <p:txBody>
          <a:bodyPr/>
          <a:lstStyle/>
          <a:p>
            <a:r>
              <a:rPr lang="pt-BR" dirty="0" smtClean="0"/>
              <a:t>Fazer a gestão do consumo.</a:t>
            </a:r>
          </a:p>
          <a:p>
            <a:r>
              <a:rPr lang="pt-BR" dirty="0" smtClean="0"/>
              <a:t>Melhorar o controle de gastos.</a:t>
            </a:r>
          </a:p>
          <a:p>
            <a:endParaRPr lang="pt-B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428868"/>
            <a:ext cx="4071966" cy="4186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http://www.attipmat.com.br/site/images/calculador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571480"/>
            <a:ext cx="2561591" cy="20717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decel="500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decel="500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0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1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2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7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8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http://www.joarezcorretora.com.br/images/l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2284411"/>
            <a:ext cx="4786314" cy="4573589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366" y="-24"/>
            <a:ext cx="8229600" cy="1143000"/>
          </a:xfrm>
        </p:spPr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428736"/>
            <a:ext cx="8229600" cy="4389120"/>
          </a:xfrm>
        </p:spPr>
        <p:txBody>
          <a:bodyPr/>
          <a:lstStyle/>
          <a:p>
            <a:r>
              <a:rPr lang="pt-BR" dirty="0" smtClean="0"/>
              <a:t>Fazer a gestão do consumo.</a:t>
            </a:r>
          </a:p>
          <a:p>
            <a:r>
              <a:rPr lang="pt-BR" dirty="0" smtClean="0"/>
              <a:t>Melhorar o controle de gastos.</a:t>
            </a:r>
          </a:p>
          <a:p>
            <a:endParaRPr lang="pt-B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428868"/>
            <a:ext cx="4071966" cy="4186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http://www.attipmat.com.br/site/images/calculador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571480"/>
            <a:ext cx="2561591" cy="2071701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3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pic>
        <p:nvPicPr>
          <p:cNvPr id="4" name="Picture 2" descr="http://static.mobly.com.br/p/Herweg-Relogio-de-Parede-Cromado-Texturizado---26x26x4-6125-9258-71722-1-produc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71678"/>
            <a:ext cx="2643206" cy="2643206"/>
          </a:xfrm>
          <a:prstGeom prst="rect">
            <a:avLst/>
          </a:prstGeom>
          <a:noFill/>
        </p:spPr>
      </p:pic>
      <p:pic>
        <p:nvPicPr>
          <p:cNvPr id="5" name="Picture 4" descr="http://gremioprodados.com.br/wp-content/uploads/2015/05/calendario-icon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5" y="4572004"/>
            <a:ext cx="3047995" cy="2285996"/>
          </a:xfrm>
          <a:prstGeom prst="rect">
            <a:avLst/>
          </a:prstGeom>
          <a:noFill/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428992" y="1428736"/>
            <a:ext cx="5357850" cy="2500330"/>
          </a:xfrm>
        </p:spPr>
        <p:txBody>
          <a:bodyPr/>
          <a:lstStyle/>
          <a:p>
            <a:r>
              <a:rPr lang="pt-BR" dirty="0" smtClean="0"/>
              <a:t>Realizar agendamentos a fim de evitar o consumo desnecessário de água e energia.</a:t>
            </a:r>
            <a:endParaRPr lang="pt-BR" dirty="0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3357562"/>
            <a:ext cx="3561023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pic>
        <p:nvPicPr>
          <p:cNvPr id="4" name="Picture 2" descr="http://static.mobly.com.br/p/Herweg-Relogio-de-Parede-Cromado-Texturizado---26x26x4-6125-9258-71722-1-produc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71678"/>
            <a:ext cx="2643206" cy="2643206"/>
          </a:xfrm>
          <a:prstGeom prst="rect">
            <a:avLst/>
          </a:prstGeom>
          <a:noFill/>
        </p:spPr>
      </p:pic>
      <p:pic>
        <p:nvPicPr>
          <p:cNvPr id="5" name="Picture 4" descr="http://gremioprodados.com.br/wp-content/uploads/2015/05/calendario-icon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5" y="4572004"/>
            <a:ext cx="3047995" cy="2285996"/>
          </a:xfrm>
          <a:prstGeom prst="rect">
            <a:avLst/>
          </a:prstGeom>
          <a:noFill/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428992" y="1428736"/>
            <a:ext cx="5357850" cy="2500330"/>
          </a:xfrm>
        </p:spPr>
        <p:txBody>
          <a:bodyPr/>
          <a:lstStyle/>
          <a:p>
            <a:r>
              <a:rPr lang="pt-BR" dirty="0" smtClean="0"/>
              <a:t>Realizar agendamentos a fim de evitar o consumo desnecessário de água e energia.</a:t>
            </a:r>
            <a:endParaRPr lang="pt-BR" dirty="0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3357562"/>
            <a:ext cx="3561023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0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0" presetClass="exit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Fazer Monitoramento.</a:t>
            </a:r>
          </a:p>
          <a:p>
            <a:endParaRPr lang="pt-BR" dirty="0" smtClean="0"/>
          </a:p>
          <a:p>
            <a:r>
              <a:rPr lang="pt-BR" dirty="0" smtClean="0"/>
              <a:t>Fazer o Controle.</a:t>
            </a:r>
          </a:p>
          <a:p>
            <a:endParaRPr lang="pt-BR" dirty="0" smtClean="0"/>
          </a:p>
          <a:p>
            <a:r>
              <a:rPr lang="pt-BR" dirty="0" smtClean="0"/>
              <a:t>Ter Todas Opções Através da Internet.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31746" name="Picture 2" descr="http://www.inovarcasa.com.br/admininovarcasa/imagem_servico_250x250/automacao_residenci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4286249"/>
            <a:ext cx="3429000" cy="257175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Fazer Monitoramento.</a:t>
            </a:r>
          </a:p>
          <a:p>
            <a:endParaRPr lang="pt-BR" dirty="0" smtClean="0"/>
          </a:p>
          <a:p>
            <a:r>
              <a:rPr lang="pt-BR" dirty="0" smtClean="0"/>
              <a:t>Fazer o Controle.</a:t>
            </a:r>
          </a:p>
          <a:p>
            <a:endParaRPr lang="pt-BR" dirty="0" smtClean="0"/>
          </a:p>
          <a:p>
            <a:r>
              <a:rPr lang="pt-BR" dirty="0" smtClean="0"/>
              <a:t>Ter Todas Opções Através da Internet.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31746" name="Picture 2" descr="http://www.inovarcasa.com.br/admininovarcasa/imagem_servico_250x250/automacao_residenci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4286249"/>
            <a:ext cx="3429000" cy="2571751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6" dur="25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7" dur="25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" presetID="56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3" dur="25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14" dur="25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ID="56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20" dur="25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21" dur="25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 tmFilter="0,0; .5, 0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pt-BR" dirty="0" smtClean="0"/>
              <a:t>Diagrama</a:t>
            </a:r>
            <a:endParaRPr lang="pt-BR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1571613"/>
            <a:ext cx="8744023" cy="504455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0" y="1142984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Caso de Uso Fazer  Login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1571612"/>
            <a:ext cx="8643998" cy="51001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-32" y="1142984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Caso de Uso Manter Evento</a:t>
            </a:r>
            <a:endParaRPr lang="pt-B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57158" y="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Diagrama</a:t>
            </a:r>
            <a:endParaRPr kumimoji="0" lang="pt-B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7693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pt-BR" dirty="0" smtClean="0"/>
              <a:t>Diagrama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715436" cy="50720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aixaDeTexto 9"/>
          <p:cNvSpPr txBox="1"/>
          <p:nvPr/>
        </p:nvSpPr>
        <p:spPr>
          <a:xfrm>
            <a:off x="-32" y="1142984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Sequência Gravar Evento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427908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928662" y="173025"/>
            <a:ext cx="7772400" cy="1470025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SisHomeControl</a:t>
            </a:r>
            <a:r>
              <a:rPr kumimoji="0" lang="pt-BR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BR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Controle de Ambientes</a:t>
            </a:r>
            <a:endParaRPr kumimoji="0" lang="pt-BR" sz="50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2" descr="http://www.cdtincorporacoes.com.br/wp-content/uploads/2015/04/automaca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5794"/>
            <a:ext cx="9144000" cy="5572164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</p:spTree>
  </p:cSld>
  <p:clrMapOvr>
    <a:masterClrMapping/>
  </p:clrMapOvr>
  <p:transition spd="slow" advClick="0" advTm="800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pt-BR" dirty="0" smtClean="0"/>
              <a:t>Diagrama</a:t>
            </a:r>
            <a:endParaRPr lang="pt-BR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8324"/>
            <a:ext cx="8866837" cy="45668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0" y="1702346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Sequência Consultar Evento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71612"/>
            <a:ext cx="8858312" cy="5143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357158" y="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Diagrama</a:t>
            </a:r>
            <a:endParaRPr kumimoji="0" lang="pt-B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-32" y="1142984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Classe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182944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57158" y="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Diagrama</a:t>
            </a:r>
            <a:endParaRPr kumimoji="0" lang="pt-B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-32" y="1142984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Relacional</a:t>
            </a:r>
            <a:endParaRPr lang="pt-B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00174"/>
            <a:ext cx="8858312" cy="5143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68155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dirty="0" smtClean="0"/>
              <a:t>O sistema </a:t>
            </a:r>
            <a:r>
              <a:rPr lang="pt-BR" dirty="0" err="1" smtClean="0"/>
              <a:t>SisHomeControl</a:t>
            </a:r>
            <a:r>
              <a:rPr lang="pt-BR" dirty="0" smtClean="0"/>
              <a:t>:</a:t>
            </a:r>
          </a:p>
          <a:p>
            <a:pPr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Trará eficácia na gestão dos recursos do cliente;</a:t>
            </a:r>
          </a:p>
          <a:p>
            <a:pPr algn="just"/>
            <a:r>
              <a:rPr lang="pt-BR" dirty="0" smtClean="0"/>
              <a:t>Dará mais conforto e segurança;</a:t>
            </a:r>
          </a:p>
          <a:p>
            <a:pPr algn="just"/>
            <a:r>
              <a:rPr lang="pt-BR" dirty="0" smtClean="0"/>
              <a:t>Permitirá ao usuário acessá-lo em qualquer lugar, através do uso da internet;</a:t>
            </a:r>
          </a:p>
          <a:p>
            <a:pPr algn="just"/>
            <a:r>
              <a:rPr lang="pt-BR" dirty="0" smtClean="0"/>
              <a:t>Viabilizará o agendamento de comandos;</a:t>
            </a:r>
          </a:p>
          <a:p>
            <a:pPr algn="just"/>
            <a:r>
              <a:rPr lang="pt-BR" dirty="0" smtClean="0"/>
              <a:t>Identificará o consumo diário dos dispositivos presentes nos ambientes.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9562775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8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3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3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80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3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80"/>
                            </p:stCondLst>
                            <p:childTnLst>
                              <p:par>
                                <p:cTn id="5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schneider-electric.com.br/pt/Images/Miluz_Cj3I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285860"/>
            <a:ext cx="4000528" cy="4000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Problemática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5357826"/>
            <a:ext cx="8229600" cy="92869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4000" dirty="0" smtClean="0"/>
              <a:t>Forma atual usada na 3Telecom</a:t>
            </a:r>
            <a:endParaRPr lang="pt-BR" sz="4000" dirty="0"/>
          </a:p>
        </p:txBody>
      </p:sp>
    </p:spTree>
    <p:extLst>
      <p:ext uri="{BB962C8B-B14F-4D97-AF65-F5344CB8AC3E}">
        <p14:creationId xmlns="" xmlns:p14="http://schemas.microsoft.com/office/powerpoint/2010/main" val="8036031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70" decel="100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770" decel="100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4" dur="77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6" dur="77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schneider-electric.com.br/pt/Images/Miluz_Cj3I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285860"/>
            <a:ext cx="4000528" cy="4000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Problemática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5357826"/>
            <a:ext cx="8229600" cy="92869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4000" dirty="0" smtClean="0"/>
              <a:t>Forma atual usada na 3Telecom</a:t>
            </a:r>
            <a:endParaRPr lang="pt-BR" sz="4000" dirty="0"/>
          </a:p>
        </p:txBody>
      </p:sp>
    </p:spTree>
    <p:extLst>
      <p:ext uri="{BB962C8B-B14F-4D97-AF65-F5344CB8AC3E}">
        <p14:creationId xmlns="" xmlns:p14="http://schemas.microsoft.com/office/powerpoint/2010/main" val="803603190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7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 O desperdício de energia e água causados pela desatenção, tanto por parte dos usuários quanto de terceiros;</a:t>
            </a:r>
          </a:p>
          <a:p>
            <a:pPr algn="just"/>
            <a:r>
              <a:rPr lang="pt-BR" dirty="0" smtClean="0"/>
              <a:t>A ausência de um gerenciador que identifique e controle, simultaneamente, os ambientes; 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pic>
        <p:nvPicPr>
          <p:cNvPr id="13314" name="Picture 2" descr="http://wallo.com/media/aplicacion-control-gastos-androi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3929066"/>
            <a:ext cx="2352675" cy="2028826"/>
          </a:xfrm>
          <a:prstGeom prst="rect">
            <a:avLst/>
          </a:prstGeom>
          <a:noFill/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743149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9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300"/>
                            </p:stCondLst>
                            <p:childTnLst>
                              <p:par>
                                <p:cTn id="2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 O desperdício de energia e água causados pela desatenção, tanto por parte dos usuários quanto de terceiros;</a:t>
            </a:r>
          </a:p>
          <a:p>
            <a:pPr algn="just"/>
            <a:r>
              <a:rPr lang="pt-BR" dirty="0" smtClean="0"/>
              <a:t>A ausência de um gerenciador que identifique e controle, simultaneamente, os ambientes; 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pic>
        <p:nvPicPr>
          <p:cNvPr id="13314" name="Picture 2" descr="http://wallo.com/media/aplicacion-control-gastos-androi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3929066"/>
            <a:ext cx="2352675" cy="2028826"/>
          </a:xfrm>
          <a:prstGeom prst="rect">
            <a:avLst/>
          </a:prstGeom>
          <a:noFill/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743149201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decel="10000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decel="10000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Malta\Desktop\lampad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0"/>
            <a:ext cx="3036085" cy="2428868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Problemática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2000240"/>
            <a:ext cx="8786874" cy="485776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3000" b="1" dirty="0" smtClean="0">
                <a:latin typeface="Arial" pitchFamily="34" charset="0"/>
                <a:cs typeface="Arial" pitchFamily="34" charset="0"/>
              </a:rPr>
              <a:t>Caso:</a:t>
            </a:r>
          </a:p>
          <a:p>
            <a:pPr algn="just"/>
            <a:r>
              <a:rPr lang="pt-BR" sz="2500" dirty="0" smtClean="0">
                <a:latin typeface="Arial" pitchFamily="34" charset="0"/>
                <a:cs typeface="Arial" pitchFamily="34" charset="0"/>
              </a:rPr>
              <a:t>A Empresa 3telecom possui 7 </a:t>
            </a:r>
            <a:r>
              <a:rPr lang="pt-BR" sz="2500" dirty="0" err="1" smtClean="0">
                <a:latin typeface="Arial" pitchFamily="34" charset="0"/>
                <a:cs typeface="Arial" pitchFamily="34" charset="0"/>
              </a:rPr>
              <a:t>ar-condicionados</a:t>
            </a:r>
            <a:r>
              <a:rPr lang="pt-BR" sz="2500" dirty="0" smtClean="0">
                <a:latin typeface="Arial" pitchFamily="34" charset="0"/>
                <a:cs typeface="Arial" pitchFamily="34" charset="0"/>
              </a:rPr>
              <a:t> de 24.000 </a:t>
            </a:r>
            <a:r>
              <a:rPr lang="pt-BR" sz="2500" dirty="0" err="1" smtClean="0">
                <a:latin typeface="Arial" pitchFamily="34" charset="0"/>
                <a:cs typeface="Arial" pitchFamily="34" charset="0"/>
              </a:rPr>
              <a:t>Btus</a:t>
            </a:r>
            <a:r>
              <a:rPr lang="pt-BR" sz="25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r>
              <a:rPr lang="pt-BR" sz="2500" dirty="0" smtClean="0">
                <a:latin typeface="Arial" pitchFamily="34" charset="0"/>
                <a:cs typeface="Arial" pitchFamily="34" charset="0"/>
              </a:rPr>
              <a:t>Caso, eles permaneçam ligados por 2 horas a mais ao dia.</a:t>
            </a:r>
          </a:p>
          <a:p>
            <a:pPr lvl="0" algn="just"/>
            <a:r>
              <a:rPr lang="pt-BR" sz="2500" dirty="0" smtClean="0">
                <a:latin typeface="Arial" pitchFamily="34" charset="0"/>
                <a:cs typeface="Arial" pitchFamily="34" charset="0"/>
              </a:rPr>
              <a:t>Sendo 0,49, o valor utilizado pela Eletrobrás, correspondente ao </a:t>
            </a:r>
            <a:r>
              <a:rPr lang="pt-BR" sz="2500" dirty="0" err="1" smtClean="0">
                <a:latin typeface="Arial" pitchFamily="34" charset="0"/>
                <a:cs typeface="Arial" pitchFamily="34" charset="0"/>
              </a:rPr>
              <a:t>kwh</a:t>
            </a:r>
            <a:r>
              <a:rPr lang="pt-BR" sz="2500" dirty="0" smtClean="0">
                <a:latin typeface="Arial" pitchFamily="34" charset="0"/>
                <a:cs typeface="Arial" pitchFamily="34" charset="0"/>
              </a:rPr>
              <a:t> em 2016.</a:t>
            </a:r>
          </a:p>
          <a:p>
            <a:pPr algn="just">
              <a:buNone/>
            </a:pPr>
            <a:endParaRPr lang="pt-BR" sz="25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Resultado:</a:t>
            </a:r>
          </a:p>
          <a:p>
            <a:pPr algn="just"/>
            <a:r>
              <a:rPr lang="pt-BR" sz="2500" dirty="0" smtClean="0">
                <a:latin typeface="Arial" pitchFamily="34" charset="0"/>
                <a:cs typeface="Arial" pitchFamily="34" charset="0"/>
              </a:rPr>
              <a:t>No final do ano, a Empresa possuirá um custo desperdiçado de aproximadamente, R$4.084,4.</a:t>
            </a:r>
          </a:p>
        </p:txBody>
      </p:sp>
    </p:spTree>
    <p:extLst>
      <p:ext uri="{BB962C8B-B14F-4D97-AF65-F5344CB8AC3E}">
        <p14:creationId xmlns="" xmlns:p14="http://schemas.microsoft.com/office/powerpoint/2010/main" val="2661302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Malta\Desktop\lampad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0"/>
            <a:ext cx="3036085" cy="2428868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Problemática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2000240"/>
            <a:ext cx="8786874" cy="485776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3000" b="1" dirty="0" smtClean="0">
                <a:latin typeface="Arial" pitchFamily="34" charset="0"/>
                <a:cs typeface="Arial" pitchFamily="34" charset="0"/>
              </a:rPr>
              <a:t>Caso:</a:t>
            </a:r>
          </a:p>
          <a:p>
            <a:pPr algn="just"/>
            <a:r>
              <a:rPr lang="pt-BR" sz="2500" dirty="0" smtClean="0">
                <a:latin typeface="Arial" pitchFamily="34" charset="0"/>
                <a:cs typeface="Arial" pitchFamily="34" charset="0"/>
              </a:rPr>
              <a:t>A Empresa 3telecom possui 7 </a:t>
            </a:r>
            <a:r>
              <a:rPr lang="pt-BR" sz="2500" dirty="0" err="1" smtClean="0">
                <a:latin typeface="Arial" pitchFamily="34" charset="0"/>
                <a:cs typeface="Arial" pitchFamily="34" charset="0"/>
              </a:rPr>
              <a:t>ar-condicionados</a:t>
            </a:r>
            <a:r>
              <a:rPr lang="pt-BR" sz="2500" dirty="0" smtClean="0">
                <a:latin typeface="Arial" pitchFamily="34" charset="0"/>
                <a:cs typeface="Arial" pitchFamily="34" charset="0"/>
              </a:rPr>
              <a:t> de 24.000 </a:t>
            </a:r>
            <a:r>
              <a:rPr lang="pt-BR" sz="2500" dirty="0" err="1" smtClean="0">
                <a:latin typeface="Arial" pitchFamily="34" charset="0"/>
                <a:cs typeface="Arial" pitchFamily="34" charset="0"/>
              </a:rPr>
              <a:t>Btus</a:t>
            </a:r>
            <a:r>
              <a:rPr lang="pt-BR" sz="25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r>
              <a:rPr lang="pt-BR" sz="2500" dirty="0" smtClean="0">
                <a:latin typeface="Arial" pitchFamily="34" charset="0"/>
                <a:cs typeface="Arial" pitchFamily="34" charset="0"/>
              </a:rPr>
              <a:t>Caso, eles permaneçam ligados por 2 horas a mais ao dia.</a:t>
            </a:r>
          </a:p>
          <a:p>
            <a:pPr lvl="0" algn="just"/>
            <a:r>
              <a:rPr lang="pt-BR" sz="2500" dirty="0" smtClean="0">
                <a:latin typeface="Arial" pitchFamily="34" charset="0"/>
                <a:cs typeface="Arial" pitchFamily="34" charset="0"/>
              </a:rPr>
              <a:t>Sendo 0,49, o valor utilizado pela Eletrobrás, correspondente ao </a:t>
            </a:r>
            <a:r>
              <a:rPr lang="pt-BR" sz="2500" dirty="0" err="1" smtClean="0">
                <a:latin typeface="Arial" pitchFamily="34" charset="0"/>
                <a:cs typeface="Arial" pitchFamily="34" charset="0"/>
              </a:rPr>
              <a:t>kwh</a:t>
            </a:r>
            <a:r>
              <a:rPr lang="pt-BR" sz="2500" dirty="0" smtClean="0">
                <a:latin typeface="Arial" pitchFamily="34" charset="0"/>
                <a:cs typeface="Arial" pitchFamily="34" charset="0"/>
              </a:rPr>
              <a:t> em 2016.</a:t>
            </a:r>
          </a:p>
          <a:p>
            <a:pPr algn="just">
              <a:buNone/>
            </a:pPr>
            <a:endParaRPr lang="pt-BR" sz="25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Resultado:</a:t>
            </a:r>
          </a:p>
          <a:p>
            <a:pPr algn="just"/>
            <a:r>
              <a:rPr lang="pt-BR" sz="2500" dirty="0" smtClean="0">
                <a:latin typeface="Arial" pitchFamily="34" charset="0"/>
                <a:cs typeface="Arial" pitchFamily="34" charset="0"/>
              </a:rPr>
              <a:t>No final do ano, a Empresa possuirá um custo desperdiçado de aproximadamente, R$4.084,4.</a:t>
            </a:r>
          </a:p>
        </p:txBody>
      </p:sp>
    </p:spTree>
    <p:extLst>
      <p:ext uri="{BB962C8B-B14F-4D97-AF65-F5344CB8AC3E}">
        <p14:creationId xmlns="" xmlns:p14="http://schemas.microsoft.com/office/powerpoint/2010/main" val="2661302171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9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Malta\Desktop\Pl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3429024" y="2357430"/>
            <a:ext cx="5715008" cy="4601262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Objetivo do Sistema.</a:t>
            </a:r>
          </a:p>
          <a:p>
            <a:r>
              <a:rPr lang="pt-BR" dirty="0" smtClean="0"/>
              <a:t>Melhorar </a:t>
            </a:r>
            <a:r>
              <a:rPr lang="pt-BR" dirty="0" smtClean="0"/>
              <a:t>a gestão dos recursos;</a:t>
            </a:r>
          </a:p>
          <a:p>
            <a:r>
              <a:rPr lang="pt-BR" dirty="0" smtClean="0"/>
              <a:t>Fazer controle de forma externo; </a:t>
            </a:r>
          </a:p>
          <a:p>
            <a:r>
              <a:rPr lang="pt-BR" dirty="0" smtClean="0"/>
              <a:t>Trazer maior comodidade.</a:t>
            </a:r>
          </a:p>
          <a:p>
            <a:r>
              <a:rPr lang="pt-BR" dirty="0" smtClean="0"/>
              <a:t>Dar mais segurança.</a:t>
            </a:r>
            <a:endParaRPr lang="pt-BR" dirty="0"/>
          </a:p>
          <a:p>
            <a:r>
              <a:rPr lang="pt-BR" dirty="0" smtClean="0"/>
              <a:t>Reduzir custos.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1201157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1099</TotalTime>
  <Words>483</Words>
  <Application>Microsoft Office PowerPoint</Application>
  <PresentationFormat>Apresentação na tela (4:3)</PresentationFormat>
  <Paragraphs>99</Paragraphs>
  <Slides>23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Fluxo</vt:lpstr>
      <vt:lpstr>Slide 1</vt:lpstr>
      <vt:lpstr>Slide 2</vt:lpstr>
      <vt:lpstr>Problemática</vt:lpstr>
      <vt:lpstr>Problemática</vt:lpstr>
      <vt:lpstr>Problemática</vt:lpstr>
      <vt:lpstr>Problemática</vt:lpstr>
      <vt:lpstr>Problemática</vt:lpstr>
      <vt:lpstr>Problemática</vt:lpstr>
      <vt:lpstr>Solução</vt:lpstr>
      <vt:lpstr>Solução</vt:lpstr>
      <vt:lpstr>Solução</vt:lpstr>
      <vt:lpstr>Solução</vt:lpstr>
      <vt:lpstr>Solução</vt:lpstr>
      <vt:lpstr>Solução</vt:lpstr>
      <vt:lpstr>Solução</vt:lpstr>
      <vt:lpstr>Solução</vt:lpstr>
      <vt:lpstr>Diagrama</vt:lpstr>
      <vt:lpstr>Slide 18</vt:lpstr>
      <vt:lpstr>Diagrama</vt:lpstr>
      <vt:lpstr>Diagrama</vt:lpstr>
      <vt:lpstr>Slide 21</vt:lpstr>
      <vt:lpstr>Slide 22</vt:lpstr>
      <vt:lpstr>Conclusão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HomeControl</dc:title>
  <dc:creator>Junior</dc:creator>
  <cp:lastModifiedBy>Malta</cp:lastModifiedBy>
  <cp:revision>108</cp:revision>
  <dcterms:created xsi:type="dcterms:W3CDTF">2015-11-18T21:58:04Z</dcterms:created>
  <dcterms:modified xsi:type="dcterms:W3CDTF">2016-06-19T15:39:32Z</dcterms:modified>
</cp:coreProperties>
</file>