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0" r:id="rId1"/>
  </p:sldMasterIdLst>
  <p:notesMasterIdLst>
    <p:notesMasterId r:id="rId25"/>
  </p:notesMasterIdLst>
  <p:sldIdLst>
    <p:sldId id="290" r:id="rId2"/>
    <p:sldId id="433" r:id="rId3"/>
    <p:sldId id="434" r:id="rId4"/>
    <p:sldId id="456" r:id="rId5"/>
    <p:sldId id="444" r:id="rId6"/>
    <p:sldId id="438" r:id="rId7"/>
    <p:sldId id="439" r:id="rId8"/>
    <p:sldId id="443" r:id="rId9"/>
    <p:sldId id="440" r:id="rId10"/>
    <p:sldId id="447" r:id="rId11"/>
    <p:sldId id="446" r:id="rId12"/>
    <p:sldId id="448" r:id="rId13"/>
    <p:sldId id="441" r:id="rId14"/>
    <p:sldId id="449" r:id="rId15"/>
    <p:sldId id="450" r:id="rId16"/>
    <p:sldId id="451" r:id="rId17"/>
    <p:sldId id="452" r:id="rId18"/>
    <p:sldId id="453" r:id="rId19"/>
    <p:sldId id="442" r:id="rId20"/>
    <p:sldId id="454" r:id="rId21"/>
    <p:sldId id="455" r:id="rId22"/>
    <p:sldId id="445" r:id="rId23"/>
    <p:sldId id="294" r:id="rId24"/>
  </p:sldIdLst>
  <p:sldSz cx="9144000" cy="5715000" type="screen16x1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23D08"/>
    <a:srgbClr val="FF3300"/>
    <a:srgbClr val="F6D7D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6" autoAdjust="0"/>
    <p:restoredTop sz="94610" autoAdjust="0"/>
  </p:normalViewPr>
  <p:slideViewPr>
    <p:cSldViewPr>
      <p:cViewPr>
        <p:scale>
          <a:sx n="77" d="100"/>
          <a:sy n="77" d="100"/>
        </p:scale>
        <p:origin x="-2592" y="-1038"/>
      </p:cViewPr>
      <p:guideLst>
        <p:guide orient="horz" pos="1919"/>
        <p:guide pos="2812"/>
      </p:guideLst>
    </p:cSldViewPr>
  </p:slideViewPr>
  <p:outlineViewPr>
    <p:cViewPr>
      <p:scale>
        <a:sx n="33" d="100"/>
        <a:sy n="33" d="100"/>
      </p:scale>
      <p:origin x="48" y="27594"/>
    </p:cViewPr>
  </p:outlin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1" y="0"/>
            <a:ext cx="3074720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650" y="0"/>
            <a:ext cx="307800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3046B3CD-D443-4CFB-9BD0-4EC54C79DA4C}" type="datetime1">
              <a:rPr lang="zh-CN" altLang="en-US"/>
              <a:pPr/>
              <a:t>2016/6/19</a:t>
            </a:fld>
            <a:endParaRPr lang="zh-CN" altLang="en-US" sz="13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81013" y="768350"/>
            <a:ext cx="6137275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Rot="1" noChangeAspect="1" noChangeArrowheads="1"/>
          </p:cNvSpPr>
          <p:nvPr/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ctr"/>
          <a:lstStyle/>
          <a:p>
            <a:pPr eaLnBrk="0" hangingPunct="0">
              <a:spcBef>
                <a:spcPct val="30000"/>
              </a:spcBef>
            </a:pPr>
            <a:r>
              <a:rPr lang="zh-CN" altLang="en-US" sz="1300"/>
              <a:t>单击此处编辑母版文本样式</a:t>
            </a:r>
          </a:p>
          <a:p>
            <a:pPr eaLnBrk="0" hangingPunct="0">
              <a:spcBef>
                <a:spcPct val="30000"/>
              </a:spcBef>
            </a:pPr>
            <a:r>
              <a:rPr lang="zh-CN" altLang="en-US" sz="1300"/>
              <a:t>第二级</a:t>
            </a:r>
          </a:p>
          <a:p>
            <a:pPr eaLnBrk="0" hangingPunct="0">
              <a:spcBef>
                <a:spcPct val="30000"/>
              </a:spcBef>
            </a:pPr>
            <a:r>
              <a:rPr lang="zh-CN" altLang="en-US" sz="1300"/>
              <a:t>第三级</a:t>
            </a:r>
          </a:p>
          <a:p>
            <a:pPr eaLnBrk="0" hangingPunct="0">
              <a:spcBef>
                <a:spcPct val="30000"/>
              </a:spcBef>
            </a:pPr>
            <a:r>
              <a:rPr lang="zh-CN" altLang="en-US" sz="1300"/>
              <a:t>第四级</a:t>
            </a:r>
          </a:p>
          <a:p>
            <a:pPr eaLnBrk="0" hangingPunct="0">
              <a:spcBef>
                <a:spcPct val="30000"/>
              </a:spcBef>
            </a:pPr>
            <a:r>
              <a:rPr lang="zh-CN" altLang="en-US" sz="130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106"/>
            <a:ext cx="3074720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650" y="9721106"/>
            <a:ext cx="307800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D370A902-7065-45F2-A55E-BF0F95D1F0DF}" type="slidenum">
              <a:rPr lang="zh-CN" altLang="en-US"/>
              <a:pPr/>
              <a:t>‹#›</a:t>
            </a:fld>
            <a:endParaRPr lang="zh-CN" altLang="en-US" sz="1300"/>
          </a:p>
        </p:txBody>
      </p:sp>
    </p:spTree>
    <p:extLst>
      <p:ext uri="{BB962C8B-B14F-4D97-AF65-F5344CB8AC3E}">
        <p14:creationId xmlns:p14="http://schemas.microsoft.com/office/powerpoint/2010/main" val="1719737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DBD2-609B-45AB-B410-45559A918625}" type="datetime1">
              <a:rPr lang="zh-CN" altLang="en-US" smtClean="0"/>
              <a:pPr/>
              <a:t>2016/6/19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6130-6CAA-40A3-8116-5A064913D94D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84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E91A8-61FA-4E1D-A7DE-36EBBBD6C3EB}" type="datetime1">
              <a:rPr lang="zh-CN" altLang="en-US" smtClean="0"/>
              <a:pPr/>
              <a:t>2016/6/19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C04A-E80A-4291-8926-14476CA8BB1A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67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8572-3A0B-467A-A98D-190717C690E6}" type="datetime1">
              <a:rPr lang="zh-CN" altLang="en-US" smtClean="0"/>
              <a:pPr/>
              <a:t>2016/6/19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3518E-8B0E-4DC7-A2D5-78E63B8E7EFA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71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607E0-97A9-479A-81EC-78B8D139CE8A}" type="datetime1">
              <a:rPr lang="zh-CN" altLang="en-US" smtClean="0"/>
              <a:pPr/>
              <a:t>2016/6/19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9FFA-087E-4564-BD3E-66CA89B660B5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50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D842-5EC2-4533-8C01-8506443BE781}" type="datetime1">
              <a:rPr lang="zh-CN" altLang="en-US" smtClean="0"/>
              <a:pPr/>
              <a:t>2016/6/19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0C5B-4C10-4290-A983-B2E1E2528B12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46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4332-864B-492F-A202-B5203D4CAA61}" type="datetime1">
              <a:rPr lang="zh-CN" altLang="en-US" smtClean="0"/>
              <a:pPr/>
              <a:t>2016/6/19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EBD9-CF84-4884-BAC9-EA49595EFA52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06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CA69-7450-4239-A515-803AE67B4917}" type="datetime1">
              <a:rPr lang="zh-CN" altLang="en-US" smtClean="0"/>
              <a:pPr/>
              <a:t>2016/6/19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E3315-38B9-447B-A7A0-DD5BA2B6AF10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51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2C88-C502-46CA-B15E-B624B8182CC3}" type="datetime1">
              <a:rPr lang="zh-CN" altLang="en-US" smtClean="0"/>
              <a:pPr/>
              <a:t>2016/6/19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8D47-FB78-49F6-84C3-1693DD5E05C1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72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B61D-B489-4891-936F-35EE33CD3A06}" type="datetime1">
              <a:rPr lang="zh-CN" altLang="en-US" smtClean="0"/>
              <a:pPr/>
              <a:t>2016/6/19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A44F-B806-4FEB-B800-28A89C43577C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56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1F24-E114-48AD-AA8C-3E10A5F24DC6}" type="datetime1">
              <a:rPr lang="zh-CN" altLang="en-US" smtClean="0"/>
              <a:pPr/>
              <a:t>2016/6/19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7192-B764-4935-B34A-AB0A04D5F442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80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7069-2A28-4508-B128-447B273135F3}" type="datetime1">
              <a:rPr lang="zh-CN" altLang="en-US" smtClean="0"/>
              <a:pPr/>
              <a:t>2016/6/19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44BC-0A60-42D5-8D86-76AC7FF55D2B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42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F1C9A-6535-4A3D-98E8-30F2BB4CA60A}" type="datetime1">
              <a:rPr lang="zh-CN" altLang="en-US" smtClean="0"/>
              <a:pPr/>
              <a:t>2016/6/19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2D577-B626-46B8-AB49-7D7402498837}" type="slidenum">
              <a:rPr lang="zh-CN" altLang="en-US" smtClean="0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22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7"/>
          <p:cNvSpPr>
            <a:spLocks noChangeArrowheads="1"/>
          </p:cNvSpPr>
          <p:nvPr/>
        </p:nvSpPr>
        <p:spPr bwMode="auto">
          <a:xfrm>
            <a:off x="993368" y="1643063"/>
            <a:ext cx="710963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5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涉案物品</a:t>
            </a:r>
            <a:r>
              <a:rPr lang="zh-CN" altLang="zh-CN" sz="5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管理信息系统</a:t>
            </a:r>
            <a:endParaRPr lang="en-US" altLang="zh-CN" sz="5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9" name="图片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816350"/>
            <a:ext cx="6300787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10" descr="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88" y="2587625"/>
            <a:ext cx="1474787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图片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4068763"/>
            <a:ext cx="2771775" cy="166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29163"/>
            <a:ext cx="9144000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图片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49305"/>
            <a:ext cx="854075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TextBox 12"/>
          <p:cNvSpPr>
            <a:spLocks noChangeArrowheads="1"/>
          </p:cNvSpPr>
          <p:nvPr/>
        </p:nvSpPr>
        <p:spPr bwMode="auto">
          <a:xfrm>
            <a:off x="4418013" y="1633538"/>
            <a:ext cx="3095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endParaRPr lang="zh-CN" altLang="en-US" sz="4000" b="1">
              <a:solidFill>
                <a:srgbClr val="FF0000"/>
              </a:solidFill>
              <a:latin typeface="叶根友刀锋黑草" pitchFamily="2" charset="-122"/>
              <a:ea typeface="叶根友刀锋黑草" pitchFamily="2" charset="-122"/>
              <a:sym typeface="叶根友刀锋黑草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99576" y="3527332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江苏省纪委案件监督管理室</a:t>
            </a: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5"/>
          <p:cNvSpPr txBox="1">
            <a:spLocks noGrp="1" noChangeArrowheads="1"/>
          </p:cNvSpPr>
          <p:nvPr/>
        </p:nvSpPr>
        <p:spPr bwMode="auto">
          <a:xfrm>
            <a:off x="6553200" y="5297488"/>
            <a:ext cx="21336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12B49043-1FDF-4FF6-BEFB-5A37C906BBF5}" type="slidenum">
              <a:rPr lang="zh-CN" altLang="en-US" sz="1200">
                <a:solidFill>
                  <a:srgbClr val="898989"/>
                </a:solidFill>
              </a:rPr>
              <a:pPr algn="r" eaLnBrk="1" hangingPunct="1"/>
              <a:t>10</a:t>
            </a:fld>
            <a:endParaRPr lang="zh-CN" altLang="en-US"/>
          </a:p>
        </p:txBody>
      </p:sp>
      <p:sp>
        <p:nvSpPr>
          <p:cNvPr id="5124" name="直接连接符 9"/>
          <p:cNvSpPr>
            <a:spLocks noChangeShapeType="1"/>
          </p:cNvSpPr>
          <p:nvPr/>
        </p:nvSpPr>
        <p:spPr bwMode="auto">
          <a:xfrm>
            <a:off x="0" y="768350"/>
            <a:ext cx="9144000" cy="1588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矩形 4"/>
          <p:cNvSpPr>
            <a:spLocks noChangeArrowheads="1"/>
          </p:cNvSpPr>
          <p:nvPr/>
        </p:nvSpPr>
        <p:spPr bwMode="auto">
          <a:xfrm>
            <a:off x="0" y="120650"/>
            <a:ext cx="9144000" cy="638175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51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792162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矩形 2"/>
          <p:cNvSpPr>
            <a:spLocks noChangeArrowheads="1"/>
          </p:cNvSpPr>
          <p:nvPr/>
        </p:nvSpPr>
        <p:spPr bwMode="auto">
          <a:xfrm>
            <a:off x="1547813" y="209550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</a:rPr>
              <a:t>涉案物品管理信息系统</a:t>
            </a:r>
            <a:endParaRPr lang="zh-CN" altLang="en-US" sz="2400" b="1" dirty="0">
              <a:solidFill>
                <a:srgbClr val="F2F2F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841276"/>
            <a:ext cx="9144000" cy="504056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0523" y="871468"/>
            <a:ext cx="8229600" cy="422090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新增案件界面</a:t>
            </a:r>
            <a:endParaRPr lang="en-US" altLang="zh-CN" sz="3200" b="1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60" y="1489406"/>
            <a:ext cx="8604280" cy="3168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4106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5"/>
          <p:cNvSpPr txBox="1">
            <a:spLocks noGrp="1" noChangeArrowheads="1"/>
          </p:cNvSpPr>
          <p:nvPr/>
        </p:nvSpPr>
        <p:spPr bwMode="auto">
          <a:xfrm>
            <a:off x="6553200" y="5297488"/>
            <a:ext cx="21336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12B49043-1FDF-4FF6-BEFB-5A37C906BBF5}" type="slidenum">
              <a:rPr lang="zh-CN" altLang="en-US" sz="1200">
                <a:solidFill>
                  <a:srgbClr val="898989"/>
                </a:solidFill>
              </a:rPr>
              <a:pPr algn="r" eaLnBrk="1" hangingPunct="1"/>
              <a:t>11</a:t>
            </a:fld>
            <a:endParaRPr lang="zh-CN" altLang="en-US"/>
          </a:p>
        </p:txBody>
      </p:sp>
      <p:sp>
        <p:nvSpPr>
          <p:cNvPr id="5124" name="直接连接符 9"/>
          <p:cNvSpPr>
            <a:spLocks noChangeShapeType="1"/>
          </p:cNvSpPr>
          <p:nvPr/>
        </p:nvSpPr>
        <p:spPr bwMode="auto">
          <a:xfrm>
            <a:off x="0" y="768350"/>
            <a:ext cx="9144000" cy="1588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矩形 4"/>
          <p:cNvSpPr>
            <a:spLocks noChangeArrowheads="1"/>
          </p:cNvSpPr>
          <p:nvPr/>
        </p:nvSpPr>
        <p:spPr bwMode="auto">
          <a:xfrm>
            <a:off x="0" y="120650"/>
            <a:ext cx="9144000" cy="638175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51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792162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矩形 2"/>
          <p:cNvSpPr>
            <a:spLocks noChangeArrowheads="1"/>
          </p:cNvSpPr>
          <p:nvPr/>
        </p:nvSpPr>
        <p:spPr bwMode="auto">
          <a:xfrm>
            <a:off x="1547813" y="209550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</a:rPr>
              <a:t>涉案物品管理信息系统</a:t>
            </a:r>
            <a:endParaRPr lang="zh-CN" altLang="en-US" sz="2400" b="1" dirty="0">
              <a:solidFill>
                <a:srgbClr val="F2F2F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841276"/>
            <a:ext cx="9144000" cy="504056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0523" y="871468"/>
            <a:ext cx="8229600" cy="422090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管理专案信息</a:t>
            </a:r>
            <a:endParaRPr lang="en-US" altLang="zh-CN" sz="3200" b="1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1369" y="1507272"/>
            <a:ext cx="76689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通过案件列表界面，可查看本室所有专案基本情况。在管理案件界面，可对专案信息进行修改，专案信息录入提交后不可删除。工作实践中，专案中物品并不是一次性扣押的，在不同时段有不同经办人经手扣押物品，为此设定管理界面，可增加不同经办人扣押物品信息。</a:t>
            </a:r>
            <a:endParaRPr lang="zh-CN" altLang="zh-CN" sz="2000" dirty="0"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13" y="3361535"/>
            <a:ext cx="8497012" cy="144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7919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5"/>
          <p:cNvSpPr txBox="1">
            <a:spLocks noGrp="1" noChangeArrowheads="1"/>
          </p:cNvSpPr>
          <p:nvPr/>
        </p:nvSpPr>
        <p:spPr bwMode="auto">
          <a:xfrm>
            <a:off x="6553200" y="5297488"/>
            <a:ext cx="21336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12B49043-1FDF-4FF6-BEFB-5A37C906BBF5}" type="slidenum">
              <a:rPr lang="zh-CN" altLang="en-US" sz="1200">
                <a:solidFill>
                  <a:srgbClr val="898989"/>
                </a:solidFill>
              </a:rPr>
              <a:pPr algn="r" eaLnBrk="1" hangingPunct="1"/>
              <a:t>12</a:t>
            </a:fld>
            <a:endParaRPr lang="zh-CN" altLang="en-US"/>
          </a:p>
        </p:txBody>
      </p:sp>
      <p:sp>
        <p:nvSpPr>
          <p:cNvPr id="5124" name="直接连接符 9"/>
          <p:cNvSpPr>
            <a:spLocks noChangeShapeType="1"/>
          </p:cNvSpPr>
          <p:nvPr/>
        </p:nvSpPr>
        <p:spPr bwMode="auto">
          <a:xfrm>
            <a:off x="0" y="768350"/>
            <a:ext cx="9144000" cy="1588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矩形 4"/>
          <p:cNvSpPr>
            <a:spLocks noChangeArrowheads="1"/>
          </p:cNvSpPr>
          <p:nvPr/>
        </p:nvSpPr>
        <p:spPr bwMode="auto">
          <a:xfrm>
            <a:off x="0" y="120650"/>
            <a:ext cx="9144000" cy="638175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51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792162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矩形 2"/>
          <p:cNvSpPr>
            <a:spLocks noChangeArrowheads="1"/>
          </p:cNvSpPr>
          <p:nvPr/>
        </p:nvSpPr>
        <p:spPr bwMode="auto">
          <a:xfrm>
            <a:off x="1547813" y="209550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</a:rPr>
              <a:t>涉案物品管理信息系统</a:t>
            </a:r>
            <a:endParaRPr lang="zh-CN" altLang="en-US" sz="2400" b="1" dirty="0">
              <a:solidFill>
                <a:srgbClr val="F2F2F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841276"/>
            <a:ext cx="9144000" cy="504056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0523" y="871468"/>
            <a:ext cx="8229600" cy="422090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专案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信息修改和查看</a:t>
            </a:r>
            <a:endParaRPr lang="en-US" altLang="zh-CN" sz="3200" b="1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26072"/>
            <a:ext cx="8686800" cy="187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00" y="1489405"/>
            <a:ext cx="8585434" cy="2040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8415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5"/>
          <p:cNvSpPr txBox="1">
            <a:spLocks noGrp="1" noChangeArrowheads="1"/>
          </p:cNvSpPr>
          <p:nvPr/>
        </p:nvSpPr>
        <p:spPr bwMode="auto">
          <a:xfrm>
            <a:off x="6553200" y="5297488"/>
            <a:ext cx="21336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12B49043-1FDF-4FF6-BEFB-5A37C906BBF5}" type="slidenum">
              <a:rPr lang="zh-CN" altLang="en-US" sz="1200">
                <a:solidFill>
                  <a:srgbClr val="898989"/>
                </a:solidFill>
              </a:rPr>
              <a:pPr algn="r" eaLnBrk="1" hangingPunct="1"/>
              <a:t>13</a:t>
            </a:fld>
            <a:endParaRPr lang="zh-CN" altLang="en-US"/>
          </a:p>
        </p:txBody>
      </p:sp>
      <p:sp>
        <p:nvSpPr>
          <p:cNvPr id="5124" name="直接连接符 9"/>
          <p:cNvSpPr>
            <a:spLocks noChangeShapeType="1"/>
          </p:cNvSpPr>
          <p:nvPr/>
        </p:nvSpPr>
        <p:spPr bwMode="auto">
          <a:xfrm>
            <a:off x="0" y="768350"/>
            <a:ext cx="9144000" cy="1588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矩形 4"/>
          <p:cNvSpPr>
            <a:spLocks noChangeArrowheads="1"/>
          </p:cNvSpPr>
          <p:nvPr/>
        </p:nvSpPr>
        <p:spPr bwMode="auto">
          <a:xfrm>
            <a:off x="0" y="120650"/>
            <a:ext cx="9144000" cy="638175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51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792162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矩形 2"/>
          <p:cNvSpPr>
            <a:spLocks noChangeArrowheads="1"/>
          </p:cNvSpPr>
          <p:nvPr/>
        </p:nvSpPr>
        <p:spPr bwMode="auto">
          <a:xfrm>
            <a:off x="1547813" y="209550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</a:rPr>
              <a:t>涉案物品管理信息系统</a:t>
            </a:r>
            <a:endParaRPr lang="zh-CN" altLang="en-US" sz="2400" b="1" dirty="0">
              <a:solidFill>
                <a:srgbClr val="F2F2F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841276"/>
            <a:ext cx="9144000" cy="504056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0523" y="871468"/>
            <a:ext cx="8229600" cy="422090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涉案物品信息模块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791369" y="1507272"/>
            <a:ext cx="76689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    该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模块由纪检监察室和办公厅管理员使用，用于创建、查询和管理涉案物品信息</a:t>
            </a: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。按照入库、出库、处理全留痕的要求，每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件录入系统的物品，需通过新增物品界面，输入物品所属的专案、物品编号、名称、件数、价格、图片、特征描述等信息，同时要填写物品原持有人、暂扣时间、暂扣人、移交时间、保管人、</a:t>
            </a: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保管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地点、处理情况、处理时间等信息，清晰描述每件物品的来龙去脉，保证物品从入库到出库全程都有迹可查，清晰明了</a:t>
            </a: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；</a:t>
            </a:r>
            <a:endParaRPr lang="en-US" altLang="zh-CN" sz="2400" dirty="0" smtClean="0"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49898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5"/>
          <p:cNvSpPr txBox="1">
            <a:spLocks noGrp="1" noChangeArrowheads="1"/>
          </p:cNvSpPr>
          <p:nvPr/>
        </p:nvSpPr>
        <p:spPr bwMode="auto">
          <a:xfrm>
            <a:off x="6553200" y="5297488"/>
            <a:ext cx="21336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12B49043-1FDF-4FF6-BEFB-5A37C906BBF5}" type="slidenum">
              <a:rPr lang="zh-CN" altLang="en-US" sz="1200">
                <a:solidFill>
                  <a:srgbClr val="898989"/>
                </a:solidFill>
              </a:rPr>
              <a:pPr algn="r" eaLnBrk="1" hangingPunct="1"/>
              <a:t>14</a:t>
            </a:fld>
            <a:endParaRPr lang="zh-CN" altLang="en-US"/>
          </a:p>
        </p:txBody>
      </p:sp>
      <p:sp>
        <p:nvSpPr>
          <p:cNvPr id="5124" name="直接连接符 9"/>
          <p:cNvSpPr>
            <a:spLocks noChangeShapeType="1"/>
          </p:cNvSpPr>
          <p:nvPr/>
        </p:nvSpPr>
        <p:spPr bwMode="auto">
          <a:xfrm>
            <a:off x="0" y="768350"/>
            <a:ext cx="9144000" cy="1588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矩形 4"/>
          <p:cNvSpPr>
            <a:spLocks noChangeArrowheads="1"/>
          </p:cNvSpPr>
          <p:nvPr/>
        </p:nvSpPr>
        <p:spPr bwMode="auto">
          <a:xfrm>
            <a:off x="0" y="120650"/>
            <a:ext cx="9144000" cy="638175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51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792162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矩形 2"/>
          <p:cNvSpPr>
            <a:spLocks noChangeArrowheads="1"/>
          </p:cNvSpPr>
          <p:nvPr/>
        </p:nvSpPr>
        <p:spPr bwMode="auto">
          <a:xfrm>
            <a:off x="1547813" y="209550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</a:rPr>
              <a:t>涉案物品管理信息系统</a:t>
            </a:r>
            <a:endParaRPr lang="zh-CN" altLang="en-US" sz="2400" b="1" dirty="0">
              <a:solidFill>
                <a:srgbClr val="F2F2F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841276"/>
            <a:ext cx="9144000" cy="504056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0523" y="871468"/>
            <a:ext cx="8229600" cy="422090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涉案物品</a:t>
            </a:r>
            <a:r>
              <a:rPr lang="zh-CN" altLang="en-US" sz="3200" b="1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信息登记</a:t>
            </a:r>
            <a:endParaRPr lang="zh-CN" altLang="en-US" sz="3200" b="1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17" y="1849429"/>
            <a:ext cx="8074566" cy="3055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67453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5"/>
          <p:cNvSpPr txBox="1">
            <a:spLocks noGrp="1" noChangeArrowheads="1"/>
          </p:cNvSpPr>
          <p:nvPr/>
        </p:nvSpPr>
        <p:spPr bwMode="auto">
          <a:xfrm>
            <a:off x="6553200" y="5297488"/>
            <a:ext cx="21336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12B49043-1FDF-4FF6-BEFB-5A37C906BBF5}" type="slidenum">
              <a:rPr lang="zh-CN" altLang="en-US" sz="1200">
                <a:solidFill>
                  <a:srgbClr val="898989"/>
                </a:solidFill>
              </a:rPr>
              <a:pPr algn="r" eaLnBrk="1" hangingPunct="1"/>
              <a:t>15</a:t>
            </a:fld>
            <a:endParaRPr lang="zh-CN" altLang="en-US"/>
          </a:p>
        </p:txBody>
      </p:sp>
      <p:sp>
        <p:nvSpPr>
          <p:cNvPr id="5124" name="直接连接符 9"/>
          <p:cNvSpPr>
            <a:spLocks noChangeShapeType="1"/>
          </p:cNvSpPr>
          <p:nvPr/>
        </p:nvSpPr>
        <p:spPr bwMode="auto">
          <a:xfrm>
            <a:off x="0" y="768350"/>
            <a:ext cx="9144000" cy="1588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矩形 4"/>
          <p:cNvSpPr>
            <a:spLocks noChangeArrowheads="1"/>
          </p:cNvSpPr>
          <p:nvPr/>
        </p:nvSpPr>
        <p:spPr bwMode="auto">
          <a:xfrm>
            <a:off x="0" y="120650"/>
            <a:ext cx="9144000" cy="638175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51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792162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矩形 2"/>
          <p:cNvSpPr>
            <a:spLocks noChangeArrowheads="1"/>
          </p:cNvSpPr>
          <p:nvPr/>
        </p:nvSpPr>
        <p:spPr bwMode="auto">
          <a:xfrm>
            <a:off x="1547813" y="209550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</a:rPr>
              <a:t>涉案物品管理信息系统</a:t>
            </a:r>
            <a:endParaRPr lang="zh-CN" altLang="en-US" sz="2400" b="1" dirty="0">
              <a:solidFill>
                <a:srgbClr val="F2F2F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841276"/>
            <a:ext cx="9144000" cy="504056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0523" y="871468"/>
            <a:ext cx="8229600" cy="422090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涉案物品信息模块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791369" y="1507272"/>
            <a:ext cx="7668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仿宋_GB2312" pitchFamily="49" charset="-122"/>
                <a:ea typeface="仿宋_GB2312" pitchFamily="49" charset="-122"/>
              </a:rPr>
              <a:t>    在</a:t>
            </a:r>
            <a:r>
              <a:rPr lang="zh-CN" altLang="en-US" sz="3200" dirty="0">
                <a:latin typeface="仿宋_GB2312" pitchFamily="49" charset="-122"/>
                <a:ea typeface="仿宋_GB2312" pitchFamily="49" charset="-122"/>
              </a:rPr>
              <a:t>涉案物品处理栏设定了</a:t>
            </a:r>
            <a:r>
              <a:rPr lang="en-US" altLang="zh-CN" sz="3200" dirty="0"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en-US" sz="3200" dirty="0">
                <a:latin typeface="仿宋_GB2312" pitchFamily="49" charset="-122"/>
                <a:ea typeface="仿宋_GB2312" pitchFamily="49" charset="-122"/>
              </a:rPr>
              <a:t>种处理方式，即移交检察院、本委上缴和退还原持有人。办公厅物品管理员</a:t>
            </a:r>
            <a:r>
              <a:rPr lang="zh-CN" altLang="en-US" sz="3200" dirty="0" smtClean="0">
                <a:latin typeface="仿宋_GB2312" pitchFamily="49" charset="-122"/>
                <a:ea typeface="仿宋_GB2312" pitchFamily="49" charset="-122"/>
              </a:rPr>
              <a:t>可按照处理方式的要求，通过</a:t>
            </a:r>
            <a:r>
              <a:rPr lang="zh-CN" altLang="en-US" sz="3200" dirty="0">
                <a:latin typeface="仿宋_GB2312" pitchFamily="49" charset="-122"/>
                <a:ea typeface="仿宋_GB2312" pitchFamily="49" charset="-122"/>
              </a:rPr>
              <a:t>管理物品信息界面，对处理情况、处理时间进行添加，形成完整的物品处置记录</a:t>
            </a:r>
            <a:r>
              <a:rPr lang="zh-CN" altLang="en-US" sz="3200" dirty="0" smtClean="0">
                <a:latin typeface="仿宋_GB2312" pitchFamily="49" charset="-122"/>
                <a:ea typeface="仿宋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767453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5"/>
          <p:cNvSpPr txBox="1">
            <a:spLocks noGrp="1" noChangeArrowheads="1"/>
          </p:cNvSpPr>
          <p:nvPr/>
        </p:nvSpPr>
        <p:spPr bwMode="auto">
          <a:xfrm>
            <a:off x="6553200" y="5297488"/>
            <a:ext cx="21336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12B49043-1FDF-4FF6-BEFB-5A37C906BBF5}" type="slidenum">
              <a:rPr lang="zh-CN" altLang="en-US" sz="1200">
                <a:solidFill>
                  <a:srgbClr val="898989"/>
                </a:solidFill>
              </a:rPr>
              <a:pPr algn="r" eaLnBrk="1" hangingPunct="1"/>
              <a:t>16</a:t>
            </a:fld>
            <a:endParaRPr lang="zh-CN" altLang="en-US"/>
          </a:p>
        </p:txBody>
      </p:sp>
      <p:sp>
        <p:nvSpPr>
          <p:cNvPr id="5124" name="直接连接符 9"/>
          <p:cNvSpPr>
            <a:spLocks noChangeShapeType="1"/>
          </p:cNvSpPr>
          <p:nvPr/>
        </p:nvSpPr>
        <p:spPr bwMode="auto">
          <a:xfrm>
            <a:off x="0" y="768350"/>
            <a:ext cx="9144000" cy="1588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矩形 4"/>
          <p:cNvSpPr>
            <a:spLocks noChangeArrowheads="1"/>
          </p:cNvSpPr>
          <p:nvPr/>
        </p:nvSpPr>
        <p:spPr bwMode="auto">
          <a:xfrm>
            <a:off x="0" y="120650"/>
            <a:ext cx="9144000" cy="638175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51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792162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矩形 2"/>
          <p:cNvSpPr>
            <a:spLocks noChangeArrowheads="1"/>
          </p:cNvSpPr>
          <p:nvPr/>
        </p:nvSpPr>
        <p:spPr bwMode="auto">
          <a:xfrm>
            <a:off x="1547813" y="209550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</a:rPr>
              <a:t>涉案物品管理信息系统</a:t>
            </a:r>
            <a:endParaRPr lang="zh-CN" altLang="en-US" sz="2400" b="1" dirty="0">
              <a:solidFill>
                <a:srgbClr val="F2F2F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841276"/>
            <a:ext cx="9144000" cy="504056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0523" y="871468"/>
            <a:ext cx="8229600" cy="422090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涉案物品信息模块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815" y="1438386"/>
            <a:ext cx="4831496" cy="4162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3510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5"/>
          <p:cNvSpPr txBox="1">
            <a:spLocks noGrp="1" noChangeArrowheads="1"/>
          </p:cNvSpPr>
          <p:nvPr/>
        </p:nvSpPr>
        <p:spPr bwMode="auto">
          <a:xfrm>
            <a:off x="6553200" y="5297488"/>
            <a:ext cx="21336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12B49043-1FDF-4FF6-BEFB-5A37C906BBF5}" type="slidenum">
              <a:rPr lang="zh-CN" altLang="en-US" sz="1200">
                <a:solidFill>
                  <a:srgbClr val="898989"/>
                </a:solidFill>
              </a:rPr>
              <a:pPr algn="r" eaLnBrk="1" hangingPunct="1"/>
              <a:t>17</a:t>
            </a:fld>
            <a:endParaRPr lang="zh-CN" altLang="en-US"/>
          </a:p>
        </p:txBody>
      </p:sp>
      <p:sp>
        <p:nvSpPr>
          <p:cNvPr id="5124" name="直接连接符 9"/>
          <p:cNvSpPr>
            <a:spLocks noChangeShapeType="1"/>
          </p:cNvSpPr>
          <p:nvPr/>
        </p:nvSpPr>
        <p:spPr bwMode="auto">
          <a:xfrm>
            <a:off x="0" y="768350"/>
            <a:ext cx="9144000" cy="1588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矩形 4"/>
          <p:cNvSpPr>
            <a:spLocks noChangeArrowheads="1"/>
          </p:cNvSpPr>
          <p:nvPr/>
        </p:nvSpPr>
        <p:spPr bwMode="auto">
          <a:xfrm>
            <a:off x="0" y="120650"/>
            <a:ext cx="9144000" cy="638175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51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792162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矩形 2"/>
          <p:cNvSpPr>
            <a:spLocks noChangeArrowheads="1"/>
          </p:cNvSpPr>
          <p:nvPr/>
        </p:nvSpPr>
        <p:spPr bwMode="auto">
          <a:xfrm>
            <a:off x="1547813" y="209550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</a:rPr>
              <a:t>涉案物品管理信息系统</a:t>
            </a:r>
            <a:endParaRPr lang="zh-CN" altLang="en-US" sz="2400" b="1" dirty="0">
              <a:solidFill>
                <a:srgbClr val="F2F2F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841276"/>
            <a:ext cx="9144000" cy="504056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0523" y="871468"/>
            <a:ext cx="8229600" cy="422090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涉案物品信息模块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791369" y="1507272"/>
            <a:ext cx="7668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仿宋_GB2312" pitchFamily="49" charset="-122"/>
                <a:ea typeface="仿宋_GB2312" pitchFamily="49" charset="-122"/>
              </a:rPr>
              <a:t>   </a:t>
            </a: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扣押物品入库后，若发生借出情况（如鉴定、辨认需借出）可在物品详情界面录入借出时间，归还时间，经手人信息，完整记录物品借还过程。</a:t>
            </a:r>
            <a:endParaRPr lang="zh-CN" altLang="zh-CN" sz="2400" dirty="0"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012" y="2775923"/>
            <a:ext cx="4012465" cy="282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3510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5"/>
          <p:cNvSpPr txBox="1">
            <a:spLocks noGrp="1" noChangeArrowheads="1"/>
          </p:cNvSpPr>
          <p:nvPr/>
        </p:nvSpPr>
        <p:spPr bwMode="auto">
          <a:xfrm>
            <a:off x="6553200" y="5297488"/>
            <a:ext cx="21336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12B49043-1FDF-4FF6-BEFB-5A37C906BBF5}" type="slidenum">
              <a:rPr lang="zh-CN" altLang="en-US" sz="1200">
                <a:solidFill>
                  <a:srgbClr val="898989"/>
                </a:solidFill>
              </a:rPr>
              <a:pPr algn="r" eaLnBrk="1" hangingPunct="1"/>
              <a:t>18</a:t>
            </a:fld>
            <a:endParaRPr lang="zh-CN" altLang="en-US"/>
          </a:p>
        </p:txBody>
      </p:sp>
      <p:sp>
        <p:nvSpPr>
          <p:cNvPr id="5124" name="直接连接符 9"/>
          <p:cNvSpPr>
            <a:spLocks noChangeShapeType="1"/>
          </p:cNvSpPr>
          <p:nvPr/>
        </p:nvSpPr>
        <p:spPr bwMode="auto">
          <a:xfrm>
            <a:off x="0" y="768350"/>
            <a:ext cx="9144000" cy="1588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矩形 4"/>
          <p:cNvSpPr>
            <a:spLocks noChangeArrowheads="1"/>
          </p:cNvSpPr>
          <p:nvPr/>
        </p:nvSpPr>
        <p:spPr bwMode="auto">
          <a:xfrm>
            <a:off x="0" y="120650"/>
            <a:ext cx="9144000" cy="638175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51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792162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矩形 2"/>
          <p:cNvSpPr>
            <a:spLocks noChangeArrowheads="1"/>
          </p:cNvSpPr>
          <p:nvPr/>
        </p:nvSpPr>
        <p:spPr bwMode="auto">
          <a:xfrm>
            <a:off x="1547813" y="209550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</a:rPr>
              <a:t>涉案物品管理信息系统</a:t>
            </a:r>
            <a:endParaRPr lang="zh-CN" altLang="en-US" sz="2400" b="1" dirty="0">
              <a:solidFill>
                <a:srgbClr val="F2F2F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841276"/>
            <a:ext cx="9144000" cy="504056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0523" y="871468"/>
            <a:ext cx="8229600" cy="422090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涉案物品信息模块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2" y="1705420"/>
            <a:ext cx="8356873" cy="136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3510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5"/>
          <p:cNvSpPr txBox="1">
            <a:spLocks noGrp="1" noChangeArrowheads="1"/>
          </p:cNvSpPr>
          <p:nvPr/>
        </p:nvSpPr>
        <p:spPr bwMode="auto">
          <a:xfrm>
            <a:off x="6553200" y="5297488"/>
            <a:ext cx="21336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12B49043-1FDF-4FF6-BEFB-5A37C906BBF5}" type="slidenum">
              <a:rPr lang="zh-CN" altLang="en-US" sz="1200">
                <a:solidFill>
                  <a:srgbClr val="898989"/>
                </a:solidFill>
              </a:rPr>
              <a:pPr algn="r" eaLnBrk="1" hangingPunct="1"/>
              <a:t>19</a:t>
            </a:fld>
            <a:endParaRPr lang="zh-CN" altLang="en-US"/>
          </a:p>
        </p:txBody>
      </p:sp>
      <p:sp>
        <p:nvSpPr>
          <p:cNvPr id="5124" name="直接连接符 9"/>
          <p:cNvSpPr>
            <a:spLocks noChangeShapeType="1"/>
          </p:cNvSpPr>
          <p:nvPr/>
        </p:nvSpPr>
        <p:spPr bwMode="auto">
          <a:xfrm>
            <a:off x="0" y="768350"/>
            <a:ext cx="9144000" cy="1588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矩形 4"/>
          <p:cNvSpPr>
            <a:spLocks noChangeArrowheads="1"/>
          </p:cNvSpPr>
          <p:nvPr/>
        </p:nvSpPr>
        <p:spPr bwMode="auto">
          <a:xfrm>
            <a:off x="0" y="120650"/>
            <a:ext cx="9144000" cy="638175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51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792162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矩形 2"/>
          <p:cNvSpPr>
            <a:spLocks noChangeArrowheads="1"/>
          </p:cNvSpPr>
          <p:nvPr/>
        </p:nvSpPr>
        <p:spPr bwMode="auto">
          <a:xfrm>
            <a:off x="1547813" y="209550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</a:rPr>
              <a:t>涉案物品管理信息系统</a:t>
            </a:r>
            <a:endParaRPr lang="zh-CN" altLang="en-US" sz="2400" b="1" dirty="0">
              <a:solidFill>
                <a:srgbClr val="F2F2F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841276"/>
            <a:ext cx="9144000" cy="504056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0523" y="871468"/>
            <a:ext cx="8229600" cy="422090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查询统计模块</a:t>
            </a:r>
            <a:endParaRPr lang="zh-CN" altLang="en-US" sz="3200" b="1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1369" y="1507272"/>
            <a:ext cx="76689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仿宋_GB2312" pitchFamily="49" charset="-122"/>
                <a:ea typeface="仿宋_GB2312" pitchFamily="49" charset="-122"/>
              </a:rPr>
              <a:t>   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主要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用于涉案物品的数量汇总、分类统计和便捷查询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。</a:t>
            </a:r>
            <a:endParaRPr lang="en-US" altLang="zh-CN" sz="2800" dirty="0" smtClean="0">
              <a:latin typeface="仿宋_GB2312" pitchFamily="49" charset="-122"/>
              <a:ea typeface="仿宋_GB2312" pitchFamily="49" charset="-122"/>
            </a:endParaRPr>
          </a:p>
          <a:p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   通过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物品汇总界面，按专案进行分类，每个专案的物品总数和详情一目了然</a:t>
            </a: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；</a:t>
            </a:r>
            <a:endParaRPr lang="en-US" altLang="zh-CN" sz="2800" dirty="0" smtClean="0"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10" y="3407182"/>
            <a:ext cx="8435779" cy="201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40004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5"/>
          <p:cNvSpPr txBox="1">
            <a:spLocks noGrp="1" noChangeArrowheads="1"/>
          </p:cNvSpPr>
          <p:nvPr/>
        </p:nvSpPr>
        <p:spPr bwMode="auto">
          <a:xfrm>
            <a:off x="6553200" y="5297488"/>
            <a:ext cx="21336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12B49043-1FDF-4FF6-BEFB-5A37C906BBF5}" type="slidenum">
              <a:rPr lang="zh-CN" altLang="en-US" sz="1200">
                <a:solidFill>
                  <a:srgbClr val="898989"/>
                </a:solidFill>
              </a:rPr>
              <a:pPr algn="r" eaLnBrk="1" hangingPunct="1"/>
              <a:t>2</a:t>
            </a:fld>
            <a:endParaRPr lang="zh-CN" altLang="en-US"/>
          </a:p>
        </p:txBody>
      </p:sp>
      <p:sp>
        <p:nvSpPr>
          <p:cNvPr id="5124" name="直接连接符 9"/>
          <p:cNvSpPr>
            <a:spLocks noChangeShapeType="1"/>
          </p:cNvSpPr>
          <p:nvPr/>
        </p:nvSpPr>
        <p:spPr bwMode="auto">
          <a:xfrm>
            <a:off x="0" y="768350"/>
            <a:ext cx="9144000" cy="1588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矩形 4"/>
          <p:cNvSpPr>
            <a:spLocks noChangeArrowheads="1"/>
          </p:cNvSpPr>
          <p:nvPr/>
        </p:nvSpPr>
        <p:spPr bwMode="auto">
          <a:xfrm>
            <a:off x="0" y="120650"/>
            <a:ext cx="9144000" cy="638175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51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792162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矩形 2"/>
          <p:cNvSpPr>
            <a:spLocks noChangeArrowheads="1"/>
          </p:cNvSpPr>
          <p:nvPr/>
        </p:nvSpPr>
        <p:spPr bwMode="auto">
          <a:xfrm>
            <a:off x="1547813" y="209550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</a:rPr>
              <a:t>涉案物品管理信息系统</a:t>
            </a:r>
            <a:endParaRPr lang="zh-CN" altLang="en-US" sz="2400" b="1" dirty="0">
              <a:solidFill>
                <a:srgbClr val="F2F2F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841276"/>
            <a:ext cx="9144000" cy="504056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0523" y="871468"/>
            <a:ext cx="8229600" cy="422090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开发背景</a:t>
            </a:r>
            <a:endParaRPr lang="zh-CN" altLang="en-US" sz="3200" b="1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1369" y="1633415"/>
            <a:ext cx="76689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    随着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反腐败斗争的不断深入，惩治腐败的力度不断加大，纪委办案的数量不断增多。在办案过程中，涉案物品的数量巨大、品种繁多，这些涉案物品既是办案的重要证据，也是国家的重要财产。如何运用好、管理好涉案物品已成为各级纪委的一项重要工作。江苏省纪委领导高度重视该项工作，对案管室管好涉案物品提出</a:t>
            </a:r>
            <a:r>
              <a:rPr lang="zh-CN" altLang="en-US" sz="2800" b="1" dirty="0" smtClean="0">
                <a:latin typeface="仿宋_GB2312" pitchFamily="49" charset="-122"/>
                <a:ea typeface="仿宋_GB2312" pitchFamily="49" charset="-122"/>
              </a:rPr>
              <a:t>了更高的标准和更严的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要求。</a:t>
            </a:r>
          </a:p>
        </p:txBody>
      </p:sp>
    </p:spTree>
    <p:extLst>
      <p:ext uri="{BB962C8B-B14F-4D97-AF65-F5344CB8AC3E}">
        <p14:creationId xmlns:p14="http://schemas.microsoft.com/office/powerpoint/2010/main" val="31384216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5"/>
          <p:cNvSpPr txBox="1">
            <a:spLocks noGrp="1" noChangeArrowheads="1"/>
          </p:cNvSpPr>
          <p:nvPr/>
        </p:nvSpPr>
        <p:spPr bwMode="auto">
          <a:xfrm>
            <a:off x="6553200" y="5297488"/>
            <a:ext cx="21336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12B49043-1FDF-4FF6-BEFB-5A37C906BBF5}" type="slidenum">
              <a:rPr lang="zh-CN" altLang="en-US" sz="1200">
                <a:solidFill>
                  <a:srgbClr val="898989"/>
                </a:solidFill>
              </a:rPr>
              <a:pPr algn="r" eaLnBrk="1" hangingPunct="1"/>
              <a:t>20</a:t>
            </a:fld>
            <a:endParaRPr lang="zh-CN" altLang="en-US"/>
          </a:p>
        </p:txBody>
      </p:sp>
      <p:sp>
        <p:nvSpPr>
          <p:cNvPr id="5124" name="直接连接符 9"/>
          <p:cNvSpPr>
            <a:spLocks noChangeShapeType="1"/>
          </p:cNvSpPr>
          <p:nvPr/>
        </p:nvSpPr>
        <p:spPr bwMode="auto">
          <a:xfrm>
            <a:off x="0" y="768350"/>
            <a:ext cx="9144000" cy="1588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矩形 4"/>
          <p:cNvSpPr>
            <a:spLocks noChangeArrowheads="1"/>
          </p:cNvSpPr>
          <p:nvPr/>
        </p:nvSpPr>
        <p:spPr bwMode="auto">
          <a:xfrm>
            <a:off x="0" y="120650"/>
            <a:ext cx="9144000" cy="638175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51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792162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矩形 2"/>
          <p:cNvSpPr>
            <a:spLocks noChangeArrowheads="1"/>
          </p:cNvSpPr>
          <p:nvPr/>
        </p:nvSpPr>
        <p:spPr bwMode="auto">
          <a:xfrm>
            <a:off x="1547813" y="209550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</a:rPr>
              <a:t>涉案物品管理信息系统</a:t>
            </a:r>
            <a:endParaRPr lang="zh-CN" altLang="en-US" sz="2400" b="1" dirty="0">
              <a:solidFill>
                <a:srgbClr val="F2F2F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841276"/>
            <a:ext cx="9144000" cy="504056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0523" y="871468"/>
            <a:ext cx="8229600" cy="422090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查询统计模块</a:t>
            </a:r>
            <a:endParaRPr lang="zh-CN" altLang="en-US" sz="3200" b="1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1369" y="1507272"/>
            <a:ext cx="76689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通过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物品查询界面，可对涉案物品进行多角度统计分析，并统计出金银、玉器等不同种类的物品数量及占比，便于开展案件的后期剖析，发挥查办案件的警示治本功效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；</a:t>
            </a:r>
            <a:endParaRPr lang="en-US" altLang="zh-CN" sz="2000" dirty="0" smtClean="0"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21" y="2595025"/>
            <a:ext cx="7182182" cy="2872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9159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5"/>
          <p:cNvSpPr txBox="1">
            <a:spLocks noGrp="1" noChangeArrowheads="1"/>
          </p:cNvSpPr>
          <p:nvPr/>
        </p:nvSpPr>
        <p:spPr bwMode="auto">
          <a:xfrm>
            <a:off x="6553200" y="5297488"/>
            <a:ext cx="21336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12B49043-1FDF-4FF6-BEFB-5A37C906BBF5}" type="slidenum">
              <a:rPr lang="zh-CN" altLang="en-US" sz="1200">
                <a:solidFill>
                  <a:srgbClr val="898989"/>
                </a:solidFill>
              </a:rPr>
              <a:pPr algn="r" eaLnBrk="1" hangingPunct="1"/>
              <a:t>21</a:t>
            </a:fld>
            <a:endParaRPr lang="zh-CN" altLang="en-US"/>
          </a:p>
        </p:txBody>
      </p:sp>
      <p:sp>
        <p:nvSpPr>
          <p:cNvPr id="5124" name="直接连接符 9"/>
          <p:cNvSpPr>
            <a:spLocks noChangeShapeType="1"/>
          </p:cNvSpPr>
          <p:nvPr/>
        </p:nvSpPr>
        <p:spPr bwMode="auto">
          <a:xfrm>
            <a:off x="0" y="768350"/>
            <a:ext cx="9144000" cy="1588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矩形 4"/>
          <p:cNvSpPr>
            <a:spLocks noChangeArrowheads="1"/>
          </p:cNvSpPr>
          <p:nvPr/>
        </p:nvSpPr>
        <p:spPr bwMode="auto">
          <a:xfrm>
            <a:off x="0" y="120650"/>
            <a:ext cx="9144000" cy="638175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51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792162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矩形 2"/>
          <p:cNvSpPr>
            <a:spLocks noChangeArrowheads="1"/>
          </p:cNvSpPr>
          <p:nvPr/>
        </p:nvSpPr>
        <p:spPr bwMode="auto">
          <a:xfrm>
            <a:off x="1547813" y="209550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</a:rPr>
              <a:t>涉案物品管理信息系统</a:t>
            </a:r>
            <a:endParaRPr lang="zh-CN" altLang="en-US" sz="2400" b="1" dirty="0">
              <a:solidFill>
                <a:srgbClr val="F2F2F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841276"/>
            <a:ext cx="9144000" cy="504056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0523" y="871468"/>
            <a:ext cx="8229600" cy="422090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统计汇总模块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791369" y="1507272"/>
            <a:ext cx="7668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通过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关键字查询，可精准定位每件需要查询的物品，找到该物品在库房的准确存放位置，方便对涉案物品的整理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、检查和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处置。</a:t>
            </a:r>
            <a:endParaRPr lang="zh-CN" altLang="zh-CN" sz="2000" dirty="0"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73" y="2350315"/>
            <a:ext cx="8414727" cy="310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9159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5"/>
          <p:cNvSpPr txBox="1">
            <a:spLocks noGrp="1" noChangeArrowheads="1"/>
          </p:cNvSpPr>
          <p:nvPr/>
        </p:nvSpPr>
        <p:spPr bwMode="auto">
          <a:xfrm>
            <a:off x="6553200" y="5297488"/>
            <a:ext cx="21336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12B49043-1FDF-4FF6-BEFB-5A37C906BBF5}" type="slidenum">
              <a:rPr lang="zh-CN" altLang="en-US" sz="1200">
                <a:solidFill>
                  <a:srgbClr val="898989"/>
                </a:solidFill>
              </a:rPr>
              <a:pPr algn="r" eaLnBrk="1" hangingPunct="1"/>
              <a:t>22</a:t>
            </a:fld>
            <a:endParaRPr lang="zh-CN" altLang="en-US"/>
          </a:p>
        </p:txBody>
      </p:sp>
      <p:sp>
        <p:nvSpPr>
          <p:cNvPr id="5124" name="直接连接符 9"/>
          <p:cNvSpPr>
            <a:spLocks noChangeShapeType="1"/>
          </p:cNvSpPr>
          <p:nvPr/>
        </p:nvSpPr>
        <p:spPr bwMode="auto">
          <a:xfrm>
            <a:off x="0" y="768350"/>
            <a:ext cx="9144000" cy="1588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矩形 4"/>
          <p:cNvSpPr>
            <a:spLocks noChangeArrowheads="1"/>
          </p:cNvSpPr>
          <p:nvPr/>
        </p:nvSpPr>
        <p:spPr bwMode="auto">
          <a:xfrm>
            <a:off x="0" y="120650"/>
            <a:ext cx="9144000" cy="638175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51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792162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矩形 2"/>
          <p:cNvSpPr>
            <a:spLocks noChangeArrowheads="1"/>
          </p:cNvSpPr>
          <p:nvPr/>
        </p:nvSpPr>
        <p:spPr bwMode="auto">
          <a:xfrm>
            <a:off x="1547813" y="209550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</a:rPr>
              <a:t>涉案物品管理信息系统</a:t>
            </a:r>
            <a:endParaRPr lang="zh-CN" altLang="en-US" sz="2400" b="1" dirty="0">
              <a:solidFill>
                <a:srgbClr val="F2F2F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841276"/>
            <a:ext cx="9144000" cy="504056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0523" y="871468"/>
            <a:ext cx="8229600" cy="422090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数据备份模块</a:t>
            </a:r>
          </a:p>
        </p:txBody>
      </p:sp>
      <p:sp>
        <p:nvSpPr>
          <p:cNvPr id="2" name="矩形 1"/>
          <p:cNvSpPr/>
          <p:nvPr/>
        </p:nvSpPr>
        <p:spPr>
          <a:xfrm>
            <a:off x="737550" y="1993440"/>
            <a:ext cx="76689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z="3600" dirty="0" smtClean="0">
                <a:latin typeface="仿宋_GB2312" pitchFamily="49" charset="-122"/>
                <a:ea typeface="仿宋_GB2312" pitchFamily="49" charset="-122"/>
              </a:rPr>
              <a:t>该</a:t>
            </a:r>
            <a:r>
              <a:rPr lang="zh-CN" altLang="en-US" sz="3600" dirty="0">
                <a:latin typeface="仿宋_GB2312" pitchFamily="49" charset="-122"/>
                <a:ea typeface="仿宋_GB2312" pitchFamily="49" charset="-122"/>
              </a:rPr>
              <a:t>系统主服务器设置在办案点中心机房</a:t>
            </a:r>
            <a:r>
              <a:rPr lang="zh-CN" altLang="en-US" sz="3600" dirty="0" smtClean="0">
                <a:latin typeface="仿宋_GB2312" pitchFamily="49" charset="-122"/>
                <a:ea typeface="仿宋_GB2312" pitchFamily="49" charset="-122"/>
              </a:rPr>
              <a:t>，系统采取双机热备份和每天定时备份</a:t>
            </a:r>
            <a:r>
              <a:rPr lang="zh-CN" altLang="en-US" sz="3600" dirty="0">
                <a:latin typeface="仿宋_GB2312" pitchFamily="49" charset="-122"/>
                <a:ea typeface="仿宋_GB2312" pitchFamily="49" charset="-122"/>
              </a:rPr>
              <a:t>，保证数据的安全性。</a:t>
            </a:r>
            <a:endParaRPr lang="zh-CN" altLang="zh-CN" sz="3600" dirty="0"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45025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 txBox="1">
            <a:spLocks noGrp="1" noChangeArrowheads="1"/>
          </p:cNvSpPr>
          <p:nvPr/>
        </p:nvSpPr>
        <p:spPr bwMode="auto">
          <a:xfrm>
            <a:off x="6553200" y="5297488"/>
            <a:ext cx="21336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02F5C18D-685D-4A1C-A32A-E57977F00833}" type="slidenum">
              <a:rPr lang="zh-CN" altLang="en-US" sz="1200">
                <a:solidFill>
                  <a:srgbClr val="898989"/>
                </a:solidFill>
              </a:rPr>
              <a:pPr algn="r" eaLnBrk="1" hangingPunct="1"/>
              <a:t>23</a:t>
            </a:fld>
            <a:endParaRPr lang="zh-CN" altLang="en-US"/>
          </a:p>
        </p:txBody>
      </p:sp>
      <p:sp>
        <p:nvSpPr>
          <p:cNvPr id="49155" name="TextBox 17"/>
          <p:cNvSpPr>
            <a:spLocks noChangeArrowheads="1"/>
          </p:cNvSpPr>
          <p:nvPr/>
        </p:nvSpPr>
        <p:spPr bwMode="auto">
          <a:xfrm>
            <a:off x="4445000" y="2149475"/>
            <a:ext cx="3079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endParaRPr lang="zh-CN" altLang="en-US" sz="4000" b="1">
              <a:solidFill>
                <a:srgbClr val="FF0000"/>
              </a:solidFill>
              <a:latin typeface="叶根友刀锋黑草" pitchFamily="2" charset="-122"/>
              <a:ea typeface="叶根友刀锋黑草" pitchFamily="2" charset="-122"/>
              <a:sym typeface="叶根友刀锋黑草" pitchFamily="2" charset="-122"/>
            </a:endParaRPr>
          </a:p>
        </p:txBody>
      </p:sp>
      <p:pic>
        <p:nvPicPr>
          <p:cNvPr id="49156" name="图片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816350"/>
            <a:ext cx="6300787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图片 10" descr="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88" y="2587625"/>
            <a:ext cx="1474787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图片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4068763"/>
            <a:ext cx="2771775" cy="166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图片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29163"/>
            <a:ext cx="9144000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图片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图片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63538"/>
            <a:ext cx="854075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2" name="TextBox 12"/>
          <p:cNvSpPr>
            <a:spLocks noChangeArrowheads="1"/>
          </p:cNvSpPr>
          <p:nvPr/>
        </p:nvSpPr>
        <p:spPr bwMode="auto">
          <a:xfrm>
            <a:off x="2680280" y="2149475"/>
            <a:ext cx="37866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叶根友刀锋黑草" pitchFamily="2" charset="-122"/>
              </a:rPr>
              <a:t>感谢各位领导！</a:t>
            </a:r>
            <a:endParaRPr lang="zh-CN" altLang="en-US" sz="4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叶根友刀锋黑草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22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2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2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6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5"/>
          <p:cNvSpPr txBox="1">
            <a:spLocks noGrp="1" noChangeArrowheads="1"/>
          </p:cNvSpPr>
          <p:nvPr/>
        </p:nvSpPr>
        <p:spPr bwMode="auto">
          <a:xfrm>
            <a:off x="6553200" y="5297488"/>
            <a:ext cx="21336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12B49043-1FDF-4FF6-BEFB-5A37C906BBF5}" type="slidenum">
              <a:rPr lang="zh-CN" altLang="en-US" sz="1200">
                <a:solidFill>
                  <a:srgbClr val="898989"/>
                </a:solidFill>
              </a:rPr>
              <a:pPr algn="r" eaLnBrk="1" hangingPunct="1"/>
              <a:t>3</a:t>
            </a:fld>
            <a:endParaRPr lang="zh-CN" altLang="en-US"/>
          </a:p>
        </p:txBody>
      </p:sp>
      <p:sp>
        <p:nvSpPr>
          <p:cNvPr id="5124" name="直接连接符 9"/>
          <p:cNvSpPr>
            <a:spLocks noChangeShapeType="1"/>
          </p:cNvSpPr>
          <p:nvPr/>
        </p:nvSpPr>
        <p:spPr bwMode="auto">
          <a:xfrm>
            <a:off x="0" y="768350"/>
            <a:ext cx="9144000" cy="1588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矩形 4"/>
          <p:cNvSpPr>
            <a:spLocks noChangeArrowheads="1"/>
          </p:cNvSpPr>
          <p:nvPr/>
        </p:nvSpPr>
        <p:spPr bwMode="auto">
          <a:xfrm>
            <a:off x="0" y="120650"/>
            <a:ext cx="9144000" cy="638175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51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792162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矩形 2"/>
          <p:cNvSpPr>
            <a:spLocks noChangeArrowheads="1"/>
          </p:cNvSpPr>
          <p:nvPr/>
        </p:nvSpPr>
        <p:spPr bwMode="auto">
          <a:xfrm>
            <a:off x="1547813" y="209550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</a:rPr>
              <a:t>涉案物品管理信息系统</a:t>
            </a:r>
            <a:endParaRPr lang="zh-CN" altLang="en-US" sz="2400" b="1" dirty="0">
              <a:solidFill>
                <a:srgbClr val="F2F2F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841276"/>
            <a:ext cx="9144000" cy="504056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0523" y="871468"/>
            <a:ext cx="8229600" cy="422090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系统特点</a:t>
            </a:r>
            <a:endParaRPr lang="zh-CN" altLang="en-US" sz="3200" b="1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1370" y="1775477"/>
            <a:ext cx="76689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根据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领导的要求，我们案管室确立了以中纪委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《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涉案款物管理暂行规定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》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为依据，以信息化建设为依托，以管好、用好涉案物品为目标的工作思路和要求。在充分调查论证的基础上，研究开发了“涉案物品管理信息系统”，运用信息化手段实现每件物品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来源清晰，去向明了，轨迹可查，全程监控。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切实把涉案物品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扣押、保管、监督三分离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入库、出库、处理全留痕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， </a:t>
            </a: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把“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物随案走、扣管分离、案结物清、阳光透明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”的管理要求落到实处。</a:t>
            </a:r>
            <a:endParaRPr lang="zh-CN" altLang="zh-CN" sz="2400" dirty="0"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02453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5"/>
          <p:cNvSpPr txBox="1">
            <a:spLocks noGrp="1" noChangeArrowheads="1"/>
          </p:cNvSpPr>
          <p:nvPr/>
        </p:nvSpPr>
        <p:spPr bwMode="auto">
          <a:xfrm>
            <a:off x="6553200" y="5297488"/>
            <a:ext cx="21336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12B49043-1FDF-4FF6-BEFB-5A37C906BBF5}" type="slidenum">
              <a:rPr lang="zh-CN" altLang="en-US" sz="1200">
                <a:solidFill>
                  <a:srgbClr val="898989"/>
                </a:solidFill>
              </a:rPr>
              <a:pPr algn="r" eaLnBrk="1" hangingPunct="1"/>
              <a:t>4</a:t>
            </a:fld>
            <a:endParaRPr lang="zh-CN" altLang="en-US"/>
          </a:p>
        </p:txBody>
      </p:sp>
      <p:sp>
        <p:nvSpPr>
          <p:cNvPr id="5124" name="直接连接符 9"/>
          <p:cNvSpPr>
            <a:spLocks noChangeShapeType="1"/>
          </p:cNvSpPr>
          <p:nvPr/>
        </p:nvSpPr>
        <p:spPr bwMode="auto">
          <a:xfrm>
            <a:off x="0" y="768350"/>
            <a:ext cx="9144000" cy="1588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矩形 4"/>
          <p:cNvSpPr>
            <a:spLocks noChangeArrowheads="1"/>
          </p:cNvSpPr>
          <p:nvPr/>
        </p:nvSpPr>
        <p:spPr bwMode="auto">
          <a:xfrm>
            <a:off x="0" y="120650"/>
            <a:ext cx="9144000" cy="638175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51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792162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矩形 2"/>
          <p:cNvSpPr>
            <a:spLocks noChangeArrowheads="1"/>
          </p:cNvSpPr>
          <p:nvPr/>
        </p:nvSpPr>
        <p:spPr bwMode="auto">
          <a:xfrm>
            <a:off x="1547813" y="209550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</a:rPr>
              <a:t>涉案物品管理信息系统</a:t>
            </a:r>
            <a:endParaRPr lang="zh-CN" altLang="en-US" sz="2400" b="1" dirty="0">
              <a:solidFill>
                <a:srgbClr val="F2F2F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841276"/>
            <a:ext cx="9144000" cy="504056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0523" y="871468"/>
            <a:ext cx="8229600" cy="422090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管理流程</a:t>
            </a:r>
          </a:p>
        </p:txBody>
      </p:sp>
      <p:sp>
        <p:nvSpPr>
          <p:cNvPr id="2" name="矩形 1"/>
          <p:cNvSpPr/>
          <p:nvPr/>
        </p:nvSpPr>
        <p:spPr>
          <a:xfrm>
            <a:off x="791370" y="1777425"/>
            <a:ext cx="76689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z="3200" dirty="0" smtClean="0">
                <a:latin typeface="仿宋_GB2312" pitchFamily="49" charset="-122"/>
                <a:ea typeface="仿宋_GB2312" pitchFamily="49" charset="-122"/>
              </a:rPr>
              <a:t>根据</a:t>
            </a:r>
            <a:r>
              <a:rPr lang="zh-CN" altLang="en-US" sz="3200" dirty="0">
                <a:latin typeface="仿宋_GB2312" pitchFamily="49" charset="-122"/>
                <a:ea typeface="仿宋_GB2312" pitchFamily="49" charset="-122"/>
              </a:rPr>
              <a:t>中纪委</a:t>
            </a:r>
            <a:r>
              <a:rPr lang="en-US" altLang="zh-CN" sz="3200" dirty="0">
                <a:latin typeface="仿宋_GB2312" pitchFamily="49" charset="-122"/>
                <a:ea typeface="仿宋_GB2312" pitchFamily="49" charset="-122"/>
              </a:rPr>
              <a:t>《</a:t>
            </a:r>
            <a:r>
              <a:rPr lang="zh-CN" altLang="en-US" sz="3200" dirty="0">
                <a:latin typeface="仿宋_GB2312" pitchFamily="49" charset="-122"/>
                <a:ea typeface="仿宋_GB2312" pitchFamily="49" charset="-122"/>
              </a:rPr>
              <a:t>涉案款物管理暂行规定</a:t>
            </a:r>
            <a:r>
              <a:rPr lang="en-US" altLang="zh-CN" sz="3200" dirty="0">
                <a:latin typeface="仿宋_GB2312" pitchFamily="49" charset="-122"/>
                <a:ea typeface="仿宋_GB2312" pitchFamily="49" charset="-122"/>
              </a:rPr>
              <a:t>》</a:t>
            </a:r>
            <a:r>
              <a:rPr lang="zh-CN" altLang="en-US" sz="3200" dirty="0">
                <a:latin typeface="仿宋_GB2312" pitchFamily="49" charset="-122"/>
                <a:ea typeface="仿宋_GB2312" pitchFamily="49" charset="-122"/>
              </a:rPr>
              <a:t>中，涉案物品扣押、保管、监督三分离的要求，我们通过“涉案物品管理信息系统”，建立涉案物品管理流程，规范相关部门职责，形成有效分离，相互关联，全程留痕的管理格局，督促相关部门各司其职，各负其责</a:t>
            </a:r>
            <a:r>
              <a:rPr lang="zh-CN" altLang="en-US" sz="3200" dirty="0" smtClean="0">
                <a:latin typeface="仿宋_GB2312" pitchFamily="49" charset="-122"/>
                <a:ea typeface="仿宋_GB2312" pitchFamily="49" charset="-122"/>
              </a:rPr>
              <a:t>。</a:t>
            </a:r>
            <a:endParaRPr lang="zh-CN" altLang="en-US" sz="3200" dirty="0"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99797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5"/>
          <p:cNvSpPr txBox="1">
            <a:spLocks noGrp="1" noChangeArrowheads="1"/>
          </p:cNvSpPr>
          <p:nvPr/>
        </p:nvSpPr>
        <p:spPr bwMode="auto">
          <a:xfrm>
            <a:off x="6553200" y="5297488"/>
            <a:ext cx="21336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12B49043-1FDF-4FF6-BEFB-5A37C906BBF5}" type="slidenum">
              <a:rPr lang="zh-CN" altLang="en-US" sz="1200">
                <a:solidFill>
                  <a:srgbClr val="898989"/>
                </a:solidFill>
              </a:rPr>
              <a:pPr algn="r" eaLnBrk="1" hangingPunct="1"/>
              <a:t>5</a:t>
            </a:fld>
            <a:endParaRPr lang="zh-CN" altLang="en-US"/>
          </a:p>
        </p:txBody>
      </p:sp>
      <p:sp>
        <p:nvSpPr>
          <p:cNvPr id="5124" name="直接连接符 9"/>
          <p:cNvSpPr>
            <a:spLocks noChangeShapeType="1"/>
          </p:cNvSpPr>
          <p:nvPr/>
        </p:nvSpPr>
        <p:spPr bwMode="auto">
          <a:xfrm>
            <a:off x="0" y="768350"/>
            <a:ext cx="9144000" cy="1588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矩形 4"/>
          <p:cNvSpPr>
            <a:spLocks noChangeArrowheads="1"/>
          </p:cNvSpPr>
          <p:nvPr/>
        </p:nvSpPr>
        <p:spPr bwMode="auto">
          <a:xfrm>
            <a:off x="0" y="120650"/>
            <a:ext cx="9144000" cy="638175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51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792162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矩形 2"/>
          <p:cNvSpPr>
            <a:spLocks noChangeArrowheads="1"/>
          </p:cNvSpPr>
          <p:nvPr/>
        </p:nvSpPr>
        <p:spPr bwMode="auto">
          <a:xfrm>
            <a:off x="1547813" y="209550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</a:rPr>
              <a:t>涉案物品管理信息系统</a:t>
            </a:r>
            <a:endParaRPr lang="zh-CN" altLang="en-US" sz="2400" b="1" dirty="0">
              <a:solidFill>
                <a:srgbClr val="F2F2F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841276"/>
            <a:ext cx="9144000" cy="504056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0523" y="871468"/>
            <a:ext cx="8229600" cy="422090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管理流程</a:t>
            </a:r>
          </a:p>
        </p:txBody>
      </p:sp>
      <p:sp>
        <p:nvSpPr>
          <p:cNvPr id="2" name="矩形 1"/>
          <p:cNvSpPr/>
          <p:nvPr/>
        </p:nvSpPr>
        <p:spPr>
          <a:xfrm>
            <a:off x="791370" y="1445716"/>
            <a:ext cx="76689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仿宋_GB2312" pitchFamily="49" charset="-122"/>
                <a:ea typeface="仿宋_GB2312" pitchFamily="49" charset="-122"/>
              </a:rPr>
              <a:t>    1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、纪检监察室第一时间对暂扣涉案物品逐项清理，拍照留存，编码登记，列出清单，登陆“涉案物品管理信息系统”，录入案件名称和涉案物品详细信息，同时按照管理规定的要求和流程，将扣押物品在规定时间内移交至办公厅物管人员。</a:t>
            </a:r>
          </a:p>
          <a:p>
            <a:r>
              <a:rPr lang="en-US" altLang="zh-CN" sz="2400" dirty="0" smtClean="0">
                <a:latin typeface="仿宋_GB2312" pitchFamily="49" charset="-122"/>
                <a:ea typeface="仿宋_GB2312" pitchFamily="49" charset="-122"/>
              </a:rPr>
              <a:t>    2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、办公厅物管人员根据纪检监察室转来的录入信息和移交的涉案物品，逐项进行检查核对，确认暂扣清单与涉案物品账物相符，做到无差错、无遗漏。</a:t>
            </a:r>
          </a:p>
          <a:p>
            <a:r>
              <a:rPr lang="en-US" altLang="zh-CN" sz="2400" dirty="0" smtClean="0">
                <a:latin typeface="仿宋_GB2312" pitchFamily="49" charset="-122"/>
                <a:ea typeface="仿宋_GB2312" pitchFamily="49" charset="-122"/>
              </a:rPr>
              <a:t>    3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、案管室通过该系统，可全程检查各纪检监察室、办公厅对暂扣物品的管理状态、详细信息、存放位置及后期处理情况，做到全程监管、动态监控。</a:t>
            </a:r>
          </a:p>
        </p:txBody>
      </p:sp>
    </p:spTree>
    <p:extLst>
      <p:ext uri="{BB962C8B-B14F-4D97-AF65-F5344CB8AC3E}">
        <p14:creationId xmlns:p14="http://schemas.microsoft.com/office/powerpoint/2010/main" val="40770306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5"/>
          <p:cNvSpPr txBox="1">
            <a:spLocks noGrp="1" noChangeArrowheads="1"/>
          </p:cNvSpPr>
          <p:nvPr/>
        </p:nvSpPr>
        <p:spPr bwMode="auto">
          <a:xfrm>
            <a:off x="6553200" y="5297488"/>
            <a:ext cx="21336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12B49043-1FDF-4FF6-BEFB-5A37C906BBF5}" type="slidenum">
              <a:rPr lang="zh-CN" altLang="en-US" sz="1200">
                <a:solidFill>
                  <a:srgbClr val="898989"/>
                </a:solidFill>
              </a:rPr>
              <a:pPr algn="r" eaLnBrk="1" hangingPunct="1"/>
              <a:t>6</a:t>
            </a:fld>
            <a:endParaRPr lang="zh-CN" altLang="en-US"/>
          </a:p>
        </p:txBody>
      </p:sp>
      <p:sp>
        <p:nvSpPr>
          <p:cNvPr id="5124" name="直接连接符 9"/>
          <p:cNvSpPr>
            <a:spLocks noChangeShapeType="1"/>
          </p:cNvSpPr>
          <p:nvPr/>
        </p:nvSpPr>
        <p:spPr bwMode="auto">
          <a:xfrm>
            <a:off x="0" y="768350"/>
            <a:ext cx="9144000" cy="1588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矩形 4"/>
          <p:cNvSpPr>
            <a:spLocks noChangeArrowheads="1"/>
          </p:cNvSpPr>
          <p:nvPr/>
        </p:nvSpPr>
        <p:spPr bwMode="auto">
          <a:xfrm>
            <a:off x="0" y="120650"/>
            <a:ext cx="9144000" cy="638175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51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792162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矩形 2"/>
          <p:cNvSpPr>
            <a:spLocks noChangeArrowheads="1"/>
          </p:cNvSpPr>
          <p:nvPr/>
        </p:nvSpPr>
        <p:spPr bwMode="auto">
          <a:xfrm>
            <a:off x="1547813" y="209550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</a:rPr>
              <a:t>涉案物品管理信息系统</a:t>
            </a:r>
            <a:endParaRPr lang="zh-CN" altLang="en-US" sz="2400" b="1" dirty="0">
              <a:solidFill>
                <a:srgbClr val="F2F2F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841276"/>
            <a:ext cx="9144000" cy="504056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0523" y="871468"/>
            <a:ext cx="8229600" cy="422090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系统组成</a:t>
            </a:r>
            <a:endParaRPr lang="zh-CN" altLang="en-US" sz="3200" b="1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1370" y="1777425"/>
            <a:ext cx="7668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“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涉案物品管理信息系统</a:t>
            </a: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”目前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主要由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4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个模块组成</a:t>
            </a: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：</a:t>
            </a:r>
            <a:endParaRPr lang="en-US" altLang="zh-CN" sz="2400" dirty="0" smtClean="0"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仿宋_GB2312" pitchFamily="49" charset="-122"/>
              <a:ea typeface="仿宋_GB2312" pitchFamily="49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授权模块</a:t>
            </a:r>
            <a:endParaRPr lang="en-US" altLang="zh-CN" sz="2400" dirty="0" smtClean="0">
              <a:latin typeface="仿宋_GB2312" pitchFamily="49" charset="-122"/>
              <a:ea typeface="仿宋_GB2312" pitchFamily="49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专案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信息</a:t>
            </a: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模块</a:t>
            </a:r>
            <a:endParaRPr lang="en-US" altLang="zh-CN" sz="2400" dirty="0" smtClean="0">
              <a:latin typeface="仿宋_GB2312" pitchFamily="49" charset="-122"/>
              <a:ea typeface="仿宋_GB2312" pitchFamily="49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涉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案物品信息</a:t>
            </a: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模块</a:t>
            </a:r>
            <a:endParaRPr lang="en-US" altLang="zh-CN" sz="2400" dirty="0" smtClean="0">
              <a:latin typeface="仿宋_GB2312" pitchFamily="49" charset="-122"/>
              <a:ea typeface="仿宋_GB2312" pitchFamily="49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统计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汇总模块。</a:t>
            </a:r>
            <a:endParaRPr lang="en-US" altLang="zh-CN" sz="2400" dirty="0"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30814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5"/>
          <p:cNvSpPr txBox="1">
            <a:spLocks noGrp="1" noChangeArrowheads="1"/>
          </p:cNvSpPr>
          <p:nvPr/>
        </p:nvSpPr>
        <p:spPr bwMode="auto">
          <a:xfrm>
            <a:off x="6553200" y="5297488"/>
            <a:ext cx="21336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12B49043-1FDF-4FF6-BEFB-5A37C906BBF5}" type="slidenum">
              <a:rPr lang="zh-CN" altLang="en-US" sz="1200">
                <a:solidFill>
                  <a:srgbClr val="898989"/>
                </a:solidFill>
              </a:rPr>
              <a:pPr algn="r" eaLnBrk="1" hangingPunct="1"/>
              <a:t>7</a:t>
            </a:fld>
            <a:endParaRPr lang="zh-CN" altLang="en-US"/>
          </a:p>
        </p:txBody>
      </p:sp>
      <p:sp>
        <p:nvSpPr>
          <p:cNvPr id="5124" name="直接连接符 9"/>
          <p:cNvSpPr>
            <a:spLocks noChangeShapeType="1"/>
          </p:cNvSpPr>
          <p:nvPr/>
        </p:nvSpPr>
        <p:spPr bwMode="auto">
          <a:xfrm>
            <a:off x="0" y="768350"/>
            <a:ext cx="9144000" cy="1588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矩形 4"/>
          <p:cNvSpPr>
            <a:spLocks noChangeArrowheads="1"/>
          </p:cNvSpPr>
          <p:nvPr/>
        </p:nvSpPr>
        <p:spPr bwMode="auto">
          <a:xfrm>
            <a:off x="0" y="120650"/>
            <a:ext cx="9144000" cy="638175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51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792162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矩形 2"/>
          <p:cNvSpPr>
            <a:spLocks noChangeArrowheads="1"/>
          </p:cNvSpPr>
          <p:nvPr/>
        </p:nvSpPr>
        <p:spPr bwMode="auto">
          <a:xfrm>
            <a:off x="1547813" y="209550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</a:rPr>
              <a:t>涉案物品管理信息系统</a:t>
            </a:r>
            <a:endParaRPr lang="zh-CN" altLang="en-US" sz="2400" b="1" dirty="0">
              <a:solidFill>
                <a:srgbClr val="F2F2F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841276"/>
            <a:ext cx="9144000" cy="504056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0523" y="871468"/>
            <a:ext cx="8229600" cy="422090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授权信息管理</a:t>
            </a:r>
            <a:endParaRPr lang="en-US" altLang="zh-CN" sz="3200" b="1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1369" y="1345332"/>
            <a:ext cx="76689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000" b="1" dirty="0" smtClean="0">
                <a:latin typeface="仿宋_GB2312" pitchFamily="49" charset="-122"/>
                <a:ea typeface="仿宋_GB2312" pitchFamily="49" charset="-122"/>
              </a:rPr>
              <a:t>     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根据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各部门不同的职责，按照管理权限和保密要求，通过授权模块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，明确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各纪检监察室、办公厅、案管室及分管领导的职责和权限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。</a:t>
            </a:r>
            <a:endParaRPr lang="en-US" altLang="zh-CN" sz="2000" dirty="0" smtClean="0"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     一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是纪检监察室，通过授权对所办案件的涉案物品，创建本室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专案信息和涉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案物品信息，管理并可查看本室的专案情况及物品信息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；</a:t>
            </a:r>
            <a:endParaRPr lang="en-US" altLang="zh-CN" sz="2000" dirty="0" smtClean="0"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     二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是办公厅，物管员经授权以后，可查看和核对移交来的暂扣物品入库前的信息，录入入库时物品存放信息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，查看涉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案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物品详细情况，一旦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入库提交后，数据不可删除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；</a:t>
            </a:r>
            <a:endParaRPr lang="en-US" altLang="zh-CN" sz="2000" dirty="0" smtClean="0"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     三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是案管室，可查看全部专案及物品的流转和管理情况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，并有对涉案物品信息进行统计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查询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分析的权限；</a:t>
            </a:r>
            <a:endParaRPr lang="en-US" altLang="zh-CN" sz="2000" dirty="0" smtClean="0"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     四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是分管领导，可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查看分管案件涉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案物品管理的全过程</a:t>
            </a: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。</a:t>
            </a:r>
            <a:endParaRPr lang="en-US" altLang="zh-CN" sz="2000" dirty="0" smtClean="0"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仿宋_GB2312" pitchFamily="49" charset="-122"/>
                <a:ea typeface="仿宋_GB2312" pitchFamily="49" charset="-122"/>
              </a:rPr>
              <a:t>     权限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的设定及分配在服务器端进行，由案管室分配，设置好后将登陆网址、账号及初始密码明确指定的专人负责。</a:t>
            </a:r>
            <a:endParaRPr lang="en-US" altLang="zh-CN" sz="2000" dirty="0"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36710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5"/>
          <p:cNvSpPr txBox="1">
            <a:spLocks noGrp="1" noChangeArrowheads="1"/>
          </p:cNvSpPr>
          <p:nvPr/>
        </p:nvSpPr>
        <p:spPr bwMode="auto">
          <a:xfrm>
            <a:off x="6553200" y="5297488"/>
            <a:ext cx="21336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12B49043-1FDF-4FF6-BEFB-5A37C906BBF5}" type="slidenum">
              <a:rPr lang="zh-CN" altLang="en-US" sz="1200">
                <a:solidFill>
                  <a:srgbClr val="898989"/>
                </a:solidFill>
              </a:rPr>
              <a:pPr algn="r" eaLnBrk="1" hangingPunct="1"/>
              <a:t>8</a:t>
            </a:fld>
            <a:endParaRPr lang="zh-CN" altLang="en-US"/>
          </a:p>
        </p:txBody>
      </p:sp>
      <p:sp>
        <p:nvSpPr>
          <p:cNvPr id="5124" name="直接连接符 9"/>
          <p:cNvSpPr>
            <a:spLocks noChangeShapeType="1"/>
          </p:cNvSpPr>
          <p:nvPr/>
        </p:nvSpPr>
        <p:spPr bwMode="auto">
          <a:xfrm>
            <a:off x="0" y="768350"/>
            <a:ext cx="9144000" cy="1588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矩形 4"/>
          <p:cNvSpPr>
            <a:spLocks noChangeArrowheads="1"/>
          </p:cNvSpPr>
          <p:nvPr/>
        </p:nvSpPr>
        <p:spPr bwMode="auto">
          <a:xfrm>
            <a:off x="0" y="120650"/>
            <a:ext cx="9144000" cy="638175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51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792162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矩形 2"/>
          <p:cNvSpPr>
            <a:spLocks noChangeArrowheads="1"/>
          </p:cNvSpPr>
          <p:nvPr/>
        </p:nvSpPr>
        <p:spPr bwMode="auto">
          <a:xfrm>
            <a:off x="1547813" y="209550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</a:rPr>
              <a:t>涉案物品管理信息系统</a:t>
            </a:r>
            <a:endParaRPr lang="zh-CN" altLang="en-US" sz="2400" b="1" dirty="0">
              <a:solidFill>
                <a:srgbClr val="F2F2F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841276"/>
            <a:ext cx="9144000" cy="504056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0523" y="871468"/>
            <a:ext cx="8229600" cy="422090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授权信息界面</a:t>
            </a:r>
            <a:endParaRPr lang="en-US" altLang="zh-CN" sz="3200" b="1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62" y="1561598"/>
            <a:ext cx="8532275" cy="2952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4060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5"/>
          <p:cNvSpPr txBox="1">
            <a:spLocks noGrp="1" noChangeArrowheads="1"/>
          </p:cNvSpPr>
          <p:nvPr/>
        </p:nvSpPr>
        <p:spPr bwMode="auto">
          <a:xfrm>
            <a:off x="6553200" y="5297488"/>
            <a:ext cx="21336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12B49043-1FDF-4FF6-BEFB-5A37C906BBF5}" type="slidenum">
              <a:rPr lang="zh-CN" altLang="en-US" sz="1200">
                <a:solidFill>
                  <a:srgbClr val="898989"/>
                </a:solidFill>
              </a:rPr>
              <a:pPr algn="r" eaLnBrk="1" hangingPunct="1"/>
              <a:t>9</a:t>
            </a:fld>
            <a:endParaRPr lang="zh-CN" altLang="en-US"/>
          </a:p>
        </p:txBody>
      </p:sp>
      <p:sp>
        <p:nvSpPr>
          <p:cNvPr id="5124" name="直接连接符 9"/>
          <p:cNvSpPr>
            <a:spLocks noChangeShapeType="1"/>
          </p:cNvSpPr>
          <p:nvPr/>
        </p:nvSpPr>
        <p:spPr bwMode="auto">
          <a:xfrm>
            <a:off x="0" y="768350"/>
            <a:ext cx="9144000" cy="1588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矩形 4"/>
          <p:cNvSpPr>
            <a:spLocks noChangeArrowheads="1"/>
          </p:cNvSpPr>
          <p:nvPr/>
        </p:nvSpPr>
        <p:spPr bwMode="auto">
          <a:xfrm>
            <a:off x="0" y="120650"/>
            <a:ext cx="9144000" cy="638175"/>
          </a:xfrm>
          <a:prstGeom prst="rect">
            <a:avLst/>
          </a:prstGeom>
          <a:gradFill rotWithShape="1">
            <a:gsLst>
              <a:gs pos="0">
                <a:srgbClr val="FFC000"/>
              </a:gs>
              <a:gs pos="100000">
                <a:srgbClr val="FF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51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0"/>
            <a:ext cx="792162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矩形 2"/>
          <p:cNvSpPr>
            <a:spLocks noChangeArrowheads="1"/>
          </p:cNvSpPr>
          <p:nvPr/>
        </p:nvSpPr>
        <p:spPr bwMode="auto">
          <a:xfrm>
            <a:off x="1547813" y="209550"/>
            <a:ext cx="3262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</a:rPr>
              <a:t>涉案物品管理信息系统</a:t>
            </a:r>
            <a:endParaRPr lang="zh-CN" altLang="en-US" sz="2400" b="1" dirty="0">
              <a:solidFill>
                <a:srgbClr val="F2F2F2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841276"/>
            <a:ext cx="9144000" cy="504056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0523" y="871468"/>
            <a:ext cx="8229600" cy="422090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专案信息模块</a:t>
            </a:r>
            <a:endParaRPr lang="en-US" altLang="zh-CN" sz="3200" b="1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1369" y="1507272"/>
            <a:ext cx="7668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    该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模块由纪检监察室使用，用于创建和管理专案详细信息。按照“物随案走”要求，系统中的涉案物品根据不同专案进行归类，每件物品必归属于一个专案</a:t>
            </a: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。</a:t>
            </a:r>
            <a:endParaRPr lang="en-US" altLang="zh-CN" sz="2400" dirty="0" smtClean="0">
              <a:latin typeface="仿宋_GB2312" pitchFamily="49" charset="-122"/>
              <a:ea typeface="仿宋_GB2312" pitchFamily="49" charset="-122"/>
            </a:endParaRPr>
          </a:p>
          <a:p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    在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新专案的涉案物品录入前，应先在新增案件界面，创建该专案的基本情况，包括：专案名称、代码、查办部门、涉案对象、承办人、专案起止时间等信息。创建专案后，涉案物品信息方可跟随录入</a:t>
            </a: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。</a:t>
            </a:r>
            <a:endParaRPr lang="en-US" altLang="zh-CN" sz="2400" dirty="0" smtClean="0"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696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4715</TotalTime>
  <Pages>0</Pages>
  <Words>1449</Words>
  <Characters>0</Characters>
  <Application>Microsoft Office PowerPoint</Application>
  <DocSecurity>0</DocSecurity>
  <PresentationFormat>全屏显示(16:10)</PresentationFormat>
  <Lines>0</Lines>
  <Paragraphs>96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主题1</vt:lpstr>
      <vt:lpstr>PowerPoint 演示文稿</vt:lpstr>
      <vt:lpstr>开发背景</vt:lpstr>
      <vt:lpstr>系统特点</vt:lpstr>
      <vt:lpstr>管理流程</vt:lpstr>
      <vt:lpstr>管理流程</vt:lpstr>
      <vt:lpstr>系统组成</vt:lpstr>
      <vt:lpstr>授权信息管理</vt:lpstr>
      <vt:lpstr>授权信息界面</vt:lpstr>
      <vt:lpstr>专案信息模块</vt:lpstr>
      <vt:lpstr>新增案件界面</vt:lpstr>
      <vt:lpstr>管理专案信息</vt:lpstr>
      <vt:lpstr>专案信息修改和查看</vt:lpstr>
      <vt:lpstr>涉案物品信息模块</vt:lpstr>
      <vt:lpstr>涉案物品信息登记</vt:lpstr>
      <vt:lpstr>涉案物品信息模块</vt:lpstr>
      <vt:lpstr>涉案物品信息模块</vt:lpstr>
      <vt:lpstr>涉案物品信息模块</vt:lpstr>
      <vt:lpstr>涉案物品信息模块</vt:lpstr>
      <vt:lpstr>查询统计模块</vt:lpstr>
      <vt:lpstr>查询统计模块</vt:lpstr>
      <vt:lpstr>统计汇总模块</vt:lpstr>
      <vt:lpstr>数据备份模块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asstar</cp:lastModifiedBy>
  <cp:revision>571</cp:revision>
  <cp:lastPrinted>2014-12-15T08:28:44Z</cp:lastPrinted>
  <dcterms:created xsi:type="dcterms:W3CDTF">2014-11-25T09:16:37Z</dcterms:created>
  <dcterms:modified xsi:type="dcterms:W3CDTF">2016-06-19T02:26:58Z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