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ubik Medium"/>
      <p:regular r:id="rId21"/>
      <p:bold r:id="rId22"/>
      <p:italic r:id="rId23"/>
      <p:boldItalic r:id="rId24"/>
    </p:embeddedFont>
    <p:embeddedFont>
      <p:font typeface="Rubik Light"/>
      <p:regular r:id="rId25"/>
      <p:bold r:id="rId26"/>
      <p:italic r:id="rId27"/>
      <p:boldItalic r:id="rId28"/>
    </p:embeddedFont>
    <p:embeddedFont>
      <p:font typeface="Rubik"/>
      <p:regular r:id="rId29"/>
      <p:bold r:id="rId30"/>
      <p:italic r:id="rId31"/>
      <p:boldItalic r:id="rId32"/>
    </p:embeddedFont>
    <p:embeddedFont>
      <p:font typeface="Rubik SemiBold"/>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font" Target="fonts/RubikMedium-bold.fntdata"/><Relationship Id="rId21" Type="http://schemas.openxmlformats.org/officeDocument/2006/relationships/font" Target="fonts/RubikMedium-regular.fntdata"/><Relationship Id="rId24" Type="http://schemas.openxmlformats.org/officeDocument/2006/relationships/font" Target="fonts/RubikMedium-boldItalic.fntdata"/><Relationship Id="rId23" Type="http://schemas.openxmlformats.org/officeDocument/2006/relationships/font" Target="fonts/Rubik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Light-bold.fntdata"/><Relationship Id="rId25" Type="http://schemas.openxmlformats.org/officeDocument/2006/relationships/font" Target="fonts/RubikLight-regular.fntdata"/><Relationship Id="rId28" Type="http://schemas.openxmlformats.org/officeDocument/2006/relationships/font" Target="fonts/RubikLight-boldItalic.fntdata"/><Relationship Id="rId27" Type="http://schemas.openxmlformats.org/officeDocument/2006/relationships/font" Target="fonts/Rubik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italic.fntdata"/><Relationship Id="rId30" Type="http://schemas.openxmlformats.org/officeDocument/2006/relationships/font" Target="fonts/Rubik-bold.fntdata"/><Relationship Id="rId11" Type="http://schemas.openxmlformats.org/officeDocument/2006/relationships/slide" Target="slides/slide6.xml"/><Relationship Id="rId33" Type="http://schemas.openxmlformats.org/officeDocument/2006/relationships/font" Target="fonts/RubikSemiBold-regular.fntdata"/><Relationship Id="rId10" Type="http://schemas.openxmlformats.org/officeDocument/2006/relationships/slide" Target="slides/slide5.xml"/><Relationship Id="rId32" Type="http://schemas.openxmlformats.org/officeDocument/2006/relationships/font" Target="fonts/Rubik-boldItalic.fntdata"/><Relationship Id="rId13" Type="http://schemas.openxmlformats.org/officeDocument/2006/relationships/slide" Target="slides/slide8.xml"/><Relationship Id="rId35" Type="http://schemas.openxmlformats.org/officeDocument/2006/relationships/font" Target="fonts/RubikSemiBold-italic.fntdata"/><Relationship Id="rId12" Type="http://schemas.openxmlformats.org/officeDocument/2006/relationships/slide" Target="slides/slide7.xml"/><Relationship Id="rId34" Type="http://schemas.openxmlformats.org/officeDocument/2006/relationships/font" Target="fonts/RubikSemiBold-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RubikSemiBold-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356d9b0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356d9b0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9156c702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9156c702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9156c702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9156c702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9156c702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9156c702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655c8f5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655c8f5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00da509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00da509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00da509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00da509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00da509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00da509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00da5092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00da509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0e6bee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0e6bee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90e6bee4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90e6bee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90e6bee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90e6bee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90e6bee4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90e6bee4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90e6bee4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90e6bee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90e6bee4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90e6bee4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hyperlink" Target="https://github.com/asstronut/idx_challen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hyperlink" Target="https://youtu.be/E306FPtElE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3"/>
          <p:cNvSpPr txBox="1"/>
          <p:nvPr/>
        </p:nvSpPr>
        <p:spPr>
          <a:xfrm>
            <a:off x="517900" y="1596200"/>
            <a:ext cx="4392000" cy="892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Rubik"/>
                <a:ea typeface="Rubik"/>
                <a:cs typeface="Rubik"/>
                <a:sym typeface="Rubik"/>
              </a:rPr>
              <a:t>Data Warehouse untuk E-Commerce dengan Talend </a:t>
            </a:r>
            <a:endParaRPr sz="200">
              <a:solidFill>
                <a:schemeClr val="lt1"/>
              </a:solidFill>
              <a:latin typeface="Rubik"/>
              <a:ea typeface="Rubik"/>
              <a:cs typeface="Rubik"/>
              <a:sym typeface="Rubik"/>
            </a:endParaRPr>
          </a:p>
        </p:txBody>
      </p:sp>
      <p:sp>
        <p:nvSpPr>
          <p:cNvPr id="57" name="Google Shape;57;p13"/>
          <p:cNvSpPr txBox="1"/>
          <p:nvPr/>
        </p:nvSpPr>
        <p:spPr>
          <a:xfrm>
            <a:off x="517900" y="2520700"/>
            <a:ext cx="4392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Rubik SemiBold"/>
                <a:ea typeface="Rubik SemiBold"/>
                <a:cs typeface="Rubik SemiBold"/>
                <a:sym typeface="Rubik SemiBold"/>
              </a:rPr>
              <a:t>Data Engineer</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090100"/>
            <a:ext cx="43920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indent="0" lvl="0" marL="0" rtl="0" algn="l">
              <a:spcBef>
                <a:spcPts val="0"/>
              </a:spcBef>
              <a:spcAft>
                <a:spcPts val="0"/>
              </a:spcAft>
              <a:buNone/>
            </a:pPr>
            <a:r>
              <a:rPr lang="en" sz="2000">
                <a:solidFill>
                  <a:schemeClr val="lt1"/>
                </a:solidFill>
                <a:latin typeface="Rubik Light"/>
                <a:ea typeface="Rubik Light"/>
                <a:cs typeface="Rubik Light"/>
                <a:sym typeface="Rubik Light"/>
              </a:rPr>
              <a:t>Akbar Attamimi</a:t>
            </a:r>
            <a:endParaRPr sz="2000">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226921" y="56950"/>
            <a:ext cx="2162371" cy="80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66" name="Google Shape;166;p22"/>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Implementasi ETL dengan Talend</a:t>
            </a:r>
            <a:endParaRPr b="1" sz="3000">
              <a:latin typeface="Rubik"/>
              <a:ea typeface="Rubik"/>
              <a:cs typeface="Rubik"/>
              <a:sym typeface="Rubik"/>
            </a:endParaRPr>
          </a:p>
        </p:txBody>
      </p:sp>
      <p:pic>
        <p:nvPicPr>
          <p:cNvPr id="167" name="Google Shape;167;p2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68" name="Google Shape;168;p22"/>
          <p:cNvSpPr txBox="1"/>
          <p:nvPr/>
        </p:nvSpPr>
        <p:spPr>
          <a:xfrm>
            <a:off x="340500" y="1373375"/>
            <a:ext cx="4231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Membuat </a:t>
            </a:r>
            <a:r>
              <a:rPr b="1" lang="en">
                <a:latin typeface="Rubik"/>
                <a:ea typeface="Rubik"/>
                <a:cs typeface="Rubik"/>
                <a:sym typeface="Rubik"/>
              </a:rPr>
              <a:t>job</a:t>
            </a:r>
            <a:r>
              <a:rPr lang="en">
                <a:latin typeface="Rubik"/>
                <a:ea typeface="Rubik"/>
                <a:cs typeface="Rubik"/>
                <a:sym typeface="Rubik"/>
              </a:rPr>
              <a:t> yang berisi proses </a:t>
            </a:r>
            <a:r>
              <a:rPr b="1" lang="en">
                <a:latin typeface="Rubik"/>
                <a:ea typeface="Rubik"/>
                <a:cs typeface="Rubik"/>
                <a:sym typeface="Rubik"/>
              </a:rPr>
              <a:t>ETL</a:t>
            </a:r>
            <a:r>
              <a:rPr lang="en">
                <a:latin typeface="Rubik"/>
                <a:ea typeface="Rubik"/>
                <a:cs typeface="Rubik"/>
                <a:sym typeface="Rubik"/>
              </a:rPr>
              <a:t> untuk meng</a:t>
            </a:r>
            <a:r>
              <a:rPr b="1" lang="en">
                <a:latin typeface="Rubik"/>
                <a:ea typeface="Rubik"/>
                <a:cs typeface="Rubik"/>
                <a:sym typeface="Rubik"/>
              </a:rPr>
              <a:t>ekstraksi</a:t>
            </a:r>
            <a:r>
              <a:rPr lang="en">
                <a:latin typeface="Rubik"/>
                <a:ea typeface="Rubik"/>
                <a:cs typeface="Rubik"/>
                <a:sym typeface="Rubik"/>
              </a:rPr>
              <a:t> data dari database Staging, men</a:t>
            </a:r>
            <a:r>
              <a:rPr b="1" lang="en">
                <a:latin typeface="Rubik"/>
                <a:ea typeface="Rubik"/>
                <a:cs typeface="Rubik"/>
                <a:sym typeface="Rubik"/>
              </a:rPr>
              <a:t>transformasi</a:t>
            </a:r>
            <a:r>
              <a:rPr lang="en">
                <a:latin typeface="Rubik"/>
                <a:ea typeface="Rubik"/>
                <a:cs typeface="Rubik"/>
                <a:sym typeface="Rubik"/>
              </a:rPr>
              <a:t>, lalu </a:t>
            </a:r>
            <a:r>
              <a:rPr b="1" lang="en">
                <a:latin typeface="Rubik"/>
                <a:ea typeface="Rubik"/>
                <a:cs typeface="Rubik"/>
                <a:sym typeface="Rubik"/>
              </a:rPr>
              <a:t>memuat</a:t>
            </a:r>
            <a:r>
              <a:rPr lang="en">
                <a:latin typeface="Rubik"/>
                <a:ea typeface="Rubik"/>
                <a:cs typeface="Rubik"/>
                <a:sym typeface="Rubik"/>
              </a:rPr>
              <a:t> data tersebut ke </a:t>
            </a:r>
            <a:r>
              <a:rPr b="1" lang="en">
                <a:latin typeface="Rubik"/>
                <a:ea typeface="Rubik"/>
                <a:cs typeface="Rubik"/>
                <a:sym typeface="Rubik"/>
              </a:rPr>
              <a:t>data warehouse</a:t>
            </a:r>
            <a:r>
              <a:rPr lang="en">
                <a:latin typeface="Rubik"/>
                <a:ea typeface="Rubik"/>
                <a:cs typeface="Rubik"/>
                <a:sym typeface="Rubik"/>
              </a:rPr>
              <a:t> yang sudah dibuat.</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Komponen </a:t>
            </a:r>
            <a:r>
              <a:rPr b="1" lang="en">
                <a:latin typeface="Rubik"/>
                <a:ea typeface="Rubik"/>
                <a:cs typeface="Rubik"/>
                <a:sym typeface="Rubik"/>
              </a:rPr>
              <a:t>tMSSqlInput</a:t>
            </a:r>
            <a:r>
              <a:rPr lang="en">
                <a:latin typeface="Rubik"/>
                <a:ea typeface="Rubik"/>
                <a:cs typeface="Rubik"/>
                <a:sym typeface="Rubik"/>
              </a:rPr>
              <a:t> digunakan untuk mendapatkan sumber data, yaitu tabel di database </a:t>
            </a:r>
            <a:r>
              <a:rPr b="1" lang="en">
                <a:latin typeface="Rubik"/>
                <a:ea typeface="Rubik"/>
                <a:cs typeface="Rubik"/>
                <a:sym typeface="Rubik"/>
              </a:rPr>
              <a:t>Staging</a:t>
            </a:r>
            <a:r>
              <a:rPr lang="en">
                <a:latin typeface="Rubik"/>
                <a:ea typeface="Rubik"/>
                <a:cs typeface="Rubik"/>
                <a:sym typeface="Rubik"/>
              </a:rPr>
              <a:t>. Lalu, komponen </a:t>
            </a:r>
            <a:r>
              <a:rPr b="1" lang="en">
                <a:latin typeface="Rubik"/>
                <a:ea typeface="Rubik"/>
                <a:cs typeface="Rubik"/>
                <a:sym typeface="Rubik"/>
              </a:rPr>
              <a:t>tMSSqlOutput</a:t>
            </a:r>
            <a:r>
              <a:rPr lang="en">
                <a:latin typeface="Rubik"/>
                <a:ea typeface="Rubik"/>
                <a:cs typeface="Rubik"/>
                <a:sym typeface="Rubik"/>
              </a:rPr>
              <a:t> digunakan untuk menentukan target penyimpanan, yaitu tabel di data warehouse </a:t>
            </a:r>
            <a:r>
              <a:rPr b="1" lang="en">
                <a:latin typeface="Rubik"/>
                <a:ea typeface="Rubik"/>
                <a:cs typeface="Rubik"/>
                <a:sym typeface="Rubik"/>
              </a:rPr>
              <a:t>DWH_Project</a:t>
            </a:r>
            <a:r>
              <a:rPr lang="en">
                <a:latin typeface="Rubik"/>
                <a:ea typeface="Rubik"/>
                <a:cs typeface="Rubik"/>
                <a:sym typeface="Rubik"/>
              </a:rPr>
              <a:t>.</a:t>
            </a:r>
            <a:endParaRPr>
              <a:latin typeface="Rubik"/>
              <a:ea typeface="Rubik"/>
              <a:cs typeface="Rubik"/>
              <a:sym typeface="Rubik"/>
            </a:endParaRPr>
          </a:p>
        </p:txBody>
      </p:sp>
      <p:pic>
        <p:nvPicPr>
          <p:cNvPr id="169" name="Google Shape;169;p22"/>
          <p:cNvPicPr preferRelativeResize="0"/>
          <p:nvPr/>
        </p:nvPicPr>
        <p:blipFill>
          <a:blip r:embed="rId5">
            <a:alphaModFix/>
          </a:blip>
          <a:stretch>
            <a:fillRect/>
          </a:stretch>
        </p:blipFill>
        <p:spPr>
          <a:xfrm>
            <a:off x="5311048" y="1373373"/>
            <a:ext cx="2990950" cy="876800"/>
          </a:xfrm>
          <a:prstGeom prst="rect">
            <a:avLst/>
          </a:prstGeom>
          <a:noFill/>
          <a:ln>
            <a:noFill/>
          </a:ln>
        </p:spPr>
      </p:pic>
      <p:pic>
        <p:nvPicPr>
          <p:cNvPr id="170" name="Google Shape;170;p22"/>
          <p:cNvPicPr preferRelativeResize="0"/>
          <p:nvPr/>
        </p:nvPicPr>
        <p:blipFill>
          <a:blip r:embed="rId6">
            <a:alphaModFix/>
          </a:blip>
          <a:stretch>
            <a:fillRect/>
          </a:stretch>
        </p:blipFill>
        <p:spPr>
          <a:xfrm>
            <a:off x="5311050" y="2381997"/>
            <a:ext cx="2990950" cy="855620"/>
          </a:xfrm>
          <a:prstGeom prst="rect">
            <a:avLst/>
          </a:prstGeom>
          <a:noFill/>
          <a:ln>
            <a:noFill/>
          </a:ln>
        </p:spPr>
      </p:pic>
      <p:pic>
        <p:nvPicPr>
          <p:cNvPr id="171" name="Google Shape;171;p22"/>
          <p:cNvPicPr preferRelativeResize="0"/>
          <p:nvPr/>
        </p:nvPicPr>
        <p:blipFill>
          <a:blip r:embed="rId7">
            <a:alphaModFix/>
          </a:blip>
          <a:stretch>
            <a:fillRect/>
          </a:stretch>
        </p:blipFill>
        <p:spPr>
          <a:xfrm>
            <a:off x="5311047" y="3369450"/>
            <a:ext cx="2990950" cy="828727"/>
          </a:xfrm>
          <a:prstGeom prst="rect">
            <a:avLst/>
          </a:prstGeom>
          <a:noFill/>
          <a:ln>
            <a:noFill/>
          </a:ln>
        </p:spPr>
      </p:pic>
      <p:sp>
        <p:nvSpPr>
          <p:cNvPr id="172" name="Google Shape;172;p22"/>
          <p:cNvSpPr txBox="1"/>
          <p:nvPr/>
        </p:nvSpPr>
        <p:spPr>
          <a:xfrm>
            <a:off x="4082050" y="1373375"/>
            <a:ext cx="13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ubik"/>
                <a:ea typeface="Rubik"/>
                <a:cs typeface="Rubik"/>
                <a:sym typeface="Rubik"/>
              </a:rPr>
              <a:t>tMSSqlInput</a:t>
            </a:r>
            <a:endParaRPr b="1">
              <a:solidFill>
                <a:srgbClr val="FF0000"/>
              </a:solidFill>
              <a:latin typeface="Rubik"/>
              <a:ea typeface="Rubik"/>
              <a:cs typeface="Rubik"/>
              <a:sym typeface="Rubik"/>
            </a:endParaRPr>
          </a:p>
        </p:txBody>
      </p:sp>
      <p:sp>
        <p:nvSpPr>
          <p:cNvPr id="173" name="Google Shape;173;p22"/>
          <p:cNvSpPr txBox="1"/>
          <p:nvPr/>
        </p:nvSpPr>
        <p:spPr>
          <a:xfrm>
            <a:off x="7676775" y="2250175"/>
            <a:ext cx="16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ubik"/>
                <a:ea typeface="Rubik"/>
                <a:cs typeface="Rubik"/>
                <a:sym typeface="Rubik"/>
              </a:rPr>
              <a:t>tMSSqlOutput</a:t>
            </a:r>
            <a:endParaRPr b="1">
              <a:solidFill>
                <a:srgbClr val="FF0000"/>
              </a:solidFill>
              <a:latin typeface="Rubik"/>
              <a:ea typeface="Rubik"/>
              <a:cs typeface="Rubik"/>
              <a:sym typeface="Rubik"/>
            </a:endParaRPr>
          </a:p>
        </p:txBody>
      </p:sp>
      <p:cxnSp>
        <p:nvCxnSpPr>
          <p:cNvPr id="174" name="Google Shape;174;p22"/>
          <p:cNvCxnSpPr/>
          <p:nvPr/>
        </p:nvCxnSpPr>
        <p:spPr>
          <a:xfrm>
            <a:off x="5307600" y="1667500"/>
            <a:ext cx="577200" cy="1734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2"/>
          <p:cNvCxnSpPr/>
          <p:nvPr/>
        </p:nvCxnSpPr>
        <p:spPr>
          <a:xfrm rot="10800000">
            <a:off x="7762175" y="1918150"/>
            <a:ext cx="474000" cy="43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3"/>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81" name="Google Shape;181;p23"/>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Implementasi ETL dengan Talend</a:t>
            </a:r>
            <a:endParaRPr b="1" sz="3000">
              <a:latin typeface="Rubik"/>
              <a:ea typeface="Rubik"/>
              <a:cs typeface="Rubik"/>
              <a:sym typeface="Rubik"/>
            </a:endParaRPr>
          </a:p>
        </p:txBody>
      </p:sp>
      <p:pic>
        <p:nvPicPr>
          <p:cNvPr id="182" name="Google Shape;182;p2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83" name="Google Shape;183;p23"/>
          <p:cNvSpPr txBox="1"/>
          <p:nvPr/>
        </p:nvSpPr>
        <p:spPr>
          <a:xfrm>
            <a:off x="340500" y="1373375"/>
            <a:ext cx="423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Terdapat sedikit perbedaan pada proses ETL untuk memproses data customer, yaitu penambahan komponen </a:t>
            </a:r>
            <a:r>
              <a:rPr b="1" lang="en">
                <a:latin typeface="Rubik"/>
                <a:ea typeface="Rubik"/>
                <a:cs typeface="Rubik"/>
                <a:sym typeface="Rubik"/>
              </a:rPr>
              <a:t>tMap</a:t>
            </a:r>
            <a:r>
              <a:rPr lang="en">
                <a:latin typeface="Rubik"/>
                <a:ea typeface="Rubik"/>
                <a:cs typeface="Rubik"/>
                <a:sym typeface="Rubik"/>
              </a:rPr>
              <a:t> untuk mentransformasi nilai </a:t>
            </a:r>
            <a:r>
              <a:rPr b="1" lang="en">
                <a:latin typeface="Rubik"/>
                <a:ea typeface="Rubik"/>
                <a:cs typeface="Rubik"/>
                <a:sym typeface="Rubik"/>
              </a:rPr>
              <a:t>first_name</a:t>
            </a:r>
            <a:r>
              <a:rPr lang="en">
                <a:latin typeface="Rubik"/>
                <a:ea typeface="Rubik"/>
                <a:cs typeface="Rubik"/>
                <a:sym typeface="Rubik"/>
              </a:rPr>
              <a:t> dan </a:t>
            </a:r>
            <a:r>
              <a:rPr b="1" lang="en">
                <a:latin typeface="Rubik"/>
                <a:ea typeface="Rubik"/>
                <a:cs typeface="Rubik"/>
                <a:sym typeface="Rubik"/>
              </a:rPr>
              <a:t>last_name</a:t>
            </a:r>
            <a:r>
              <a:rPr lang="en">
                <a:latin typeface="Rubik"/>
                <a:ea typeface="Rubik"/>
                <a:cs typeface="Rubik"/>
                <a:sym typeface="Rubik"/>
              </a:rPr>
              <a:t> sehingga bisa digabungkan menjadi satu nilai.</a:t>
            </a:r>
            <a:endParaRPr>
              <a:latin typeface="Rubik"/>
              <a:ea typeface="Rubik"/>
              <a:cs typeface="Rubik"/>
              <a:sym typeface="Rubik"/>
            </a:endParaRPr>
          </a:p>
        </p:txBody>
      </p:sp>
      <p:pic>
        <p:nvPicPr>
          <p:cNvPr id="184" name="Google Shape;184;p23"/>
          <p:cNvPicPr preferRelativeResize="0"/>
          <p:nvPr/>
        </p:nvPicPr>
        <p:blipFill>
          <a:blip r:embed="rId5">
            <a:alphaModFix/>
          </a:blip>
          <a:stretch>
            <a:fillRect/>
          </a:stretch>
        </p:blipFill>
        <p:spPr>
          <a:xfrm>
            <a:off x="4881596" y="1373421"/>
            <a:ext cx="3424275" cy="703250"/>
          </a:xfrm>
          <a:prstGeom prst="rect">
            <a:avLst/>
          </a:prstGeom>
          <a:noFill/>
          <a:ln>
            <a:noFill/>
          </a:ln>
        </p:spPr>
      </p:pic>
      <p:pic>
        <p:nvPicPr>
          <p:cNvPr id="185" name="Google Shape;185;p23"/>
          <p:cNvPicPr preferRelativeResize="0"/>
          <p:nvPr/>
        </p:nvPicPr>
        <p:blipFill>
          <a:blip r:embed="rId6">
            <a:alphaModFix/>
          </a:blip>
          <a:stretch>
            <a:fillRect/>
          </a:stretch>
        </p:blipFill>
        <p:spPr>
          <a:xfrm>
            <a:off x="1456675" y="2723175"/>
            <a:ext cx="7260823" cy="969375"/>
          </a:xfrm>
          <a:prstGeom prst="rect">
            <a:avLst/>
          </a:prstGeom>
          <a:noFill/>
          <a:ln>
            <a:noFill/>
          </a:ln>
        </p:spPr>
      </p:pic>
      <p:sp>
        <p:nvSpPr>
          <p:cNvPr id="186" name="Google Shape;186;p23"/>
          <p:cNvSpPr txBox="1"/>
          <p:nvPr/>
        </p:nvSpPr>
        <p:spPr>
          <a:xfrm>
            <a:off x="6614225" y="2199450"/>
            <a:ext cx="6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ubik"/>
                <a:ea typeface="Rubik"/>
                <a:cs typeface="Rubik"/>
                <a:sym typeface="Rubik"/>
              </a:rPr>
              <a:t>tMap</a:t>
            </a:r>
            <a:endParaRPr b="1">
              <a:solidFill>
                <a:srgbClr val="FF0000"/>
              </a:solidFill>
              <a:latin typeface="Rubik"/>
              <a:ea typeface="Rubik"/>
              <a:cs typeface="Rubik"/>
              <a:sym typeface="Rubik"/>
            </a:endParaRPr>
          </a:p>
        </p:txBody>
      </p:sp>
      <p:cxnSp>
        <p:nvCxnSpPr>
          <p:cNvPr id="187" name="Google Shape;187;p23"/>
          <p:cNvCxnSpPr/>
          <p:nvPr/>
        </p:nvCxnSpPr>
        <p:spPr>
          <a:xfrm rot="10800000">
            <a:off x="6651025" y="1948725"/>
            <a:ext cx="315600" cy="3441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3"/>
          <p:cNvSpPr txBox="1"/>
          <p:nvPr/>
        </p:nvSpPr>
        <p:spPr>
          <a:xfrm>
            <a:off x="1456675" y="3692550"/>
            <a:ext cx="224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Transformasi dengan tMap</a:t>
            </a:r>
            <a:endParaRPr i="1" sz="1200">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4"/>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94" name="Google Shape;194;p24"/>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Stored Procedure summary_order_status</a:t>
            </a:r>
            <a:endParaRPr b="1" sz="3000">
              <a:latin typeface="Rubik"/>
              <a:ea typeface="Rubik"/>
              <a:cs typeface="Rubik"/>
              <a:sym typeface="Rubik"/>
            </a:endParaRPr>
          </a:p>
        </p:txBody>
      </p:sp>
      <p:pic>
        <p:nvPicPr>
          <p:cNvPr id="195" name="Google Shape;195;p2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96" name="Google Shape;196;p24"/>
          <p:cNvSpPr txBox="1"/>
          <p:nvPr/>
        </p:nvSpPr>
        <p:spPr>
          <a:xfrm>
            <a:off x="340500" y="1373375"/>
            <a:ext cx="4231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Setelah semua data tabel Fakta dan Dimensi terisi, dibuat stored procedure </a:t>
            </a:r>
            <a:r>
              <a:rPr b="1" lang="en">
                <a:latin typeface="Rubik"/>
                <a:ea typeface="Rubik"/>
                <a:cs typeface="Rubik"/>
                <a:sym typeface="Rubik"/>
              </a:rPr>
              <a:t>summary_order_status</a:t>
            </a:r>
            <a:r>
              <a:rPr lang="en">
                <a:latin typeface="Rubik"/>
                <a:ea typeface="Rubik"/>
                <a:cs typeface="Rubik"/>
                <a:sym typeface="Rubik"/>
              </a:rPr>
              <a:t> untuk dapat menganalisis pesanan berdasarkan statusnya.</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Stored procedure yang sudah dibuat dapat dieksekusi dengan sintaks seperti pada gambar di bawah</a:t>
            </a:r>
            <a:endParaRPr>
              <a:latin typeface="Roboto Mono"/>
              <a:ea typeface="Roboto Mono"/>
              <a:cs typeface="Roboto Mono"/>
              <a:sym typeface="Roboto Mono"/>
            </a:endParaRPr>
          </a:p>
        </p:txBody>
      </p:sp>
      <p:pic>
        <p:nvPicPr>
          <p:cNvPr id="197" name="Google Shape;197;p24"/>
          <p:cNvPicPr preferRelativeResize="0"/>
          <p:nvPr/>
        </p:nvPicPr>
        <p:blipFill>
          <a:blip r:embed="rId5">
            <a:alphaModFix/>
          </a:blip>
          <a:stretch>
            <a:fillRect/>
          </a:stretch>
        </p:blipFill>
        <p:spPr>
          <a:xfrm>
            <a:off x="4572000" y="1531800"/>
            <a:ext cx="3779450" cy="1534775"/>
          </a:xfrm>
          <a:prstGeom prst="rect">
            <a:avLst/>
          </a:prstGeom>
          <a:noFill/>
          <a:ln>
            <a:noFill/>
          </a:ln>
        </p:spPr>
      </p:pic>
      <p:sp>
        <p:nvSpPr>
          <p:cNvPr id="198" name="Google Shape;198;p24"/>
          <p:cNvSpPr txBox="1"/>
          <p:nvPr/>
        </p:nvSpPr>
        <p:spPr>
          <a:xfrm>
            <a:off x="4572000" y="3066575"/>
            <a:ext cx="337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Sintaks membuat Stored Procedure</a:t>
            </a:r>
            <a:endParaRPr i="1" sz="1200">
              <a:latin typeface="Rubik"/>
              <a:ea typeface="Rubik"/>
              <a:cs typeface="Rubik"/>
              <a:sym typeface="Rubik"/>
            </a:endParaRPr>
          </a:p>
        </p:txBody>
      </p:sp>
      <p:pic>
        <p:nvPicPr>
          <p:cNvPr id="199" name="Google Shape;199;p24"/>
          <p:cNvPicPr preferRelativeResize="0"/>
          <p:nvPr/>
        </p:nvPicPr>
        <p:blipFill>
          <a:blip r:embed="rId6">
            <a:alphaModFix/>
          </a:blip>
          <a:stretch>
            <a:fillRect/>
          </a:stretch>
        </p:blipFill>
        <p:spPr>
          <a:xfrm>
            <a:off x="340500" y="3295175"/>
            <a:ext cx="3881350" cy="1421750"/>
          </a:xfrm>
          <a:prstGeom prst="rect">
            <a:avLst/>
          </a:prstGeom>
          <a:noFill/>
          <a:ln>
            <a:noFill/>
          </a:ln>
        </p:spPr>
      </p:pic>
      <p:sp>
        <p:nvSpPr>
          <p:cNvPr id="200" name="Google Shape;200;p24"/>
          <p:cNvSpPr txBox="1"/>
          <p:nvPr/>
        </p:nvSpPr>
        <p:spPr>
          <a:xfrm>
            <a:off x="340500" y="4716925"/>
            <a:ext cx="337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Eksekusi dan hasil Stored Procedure</a:t>
            </a:r>
            <a:endParaRPr i="1" sz="1200">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5"/>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206" name="Google Shape;206;p2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07" name="Google Shape;207;p25"/>
          <p:cNvSpPr txBox="1"/>
          <p:nvPr/>
        </p:nvSpPr>
        <p:spPr>
          <a:xfrm>
            <a:off x="383550" y="2263938"/>
            <a:ext cx="83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ubik"/>
                <a:ea typeface="Rubik"/>
                <a:cs typeface="Rubik"/>
                <a:sym typeface="Rubik"/>
              </a:rPr>
              <a:t>Result of the project can be accessed through the link down below</a:t>
            </a:r>
            <a:endParaRPr>
              <a:latin typeface="Rubik"/>
              <a:ea typeface="Rubik"/>
              <a:cs typeface="Rubik"/>
              <a:sym typeface="Rubik"/>
            </a:endParaRPr>
          </a:p>
          <a:p>
            <a:pPr indent="0" lvl="0" marL="0" rtl="0" algn="ctr">
              <a:spcBef>
                <a:spcPts val="0"/>
              </a:spcBef>
              <a:spcAft>
                <a:spcPts val="0"/>
              </a:spcAft>
              <a:buNone/>
            </a:pPr>
            <a:r>
              <a:rPr lang="en" u="sng">
                <a:solidFill>
                  <a:schemeClr val="hlink"/>
                </a:solidFill>
                <a:latin typeface="Rubik"/>
                <a:ea typeface="Rubik"/>
                <a:cs typeface="Rubik"/>
                <a:sym typeface="Rubik"/>
                <a:hlinkClick r:id="rId5"/>
              </a:rPr>
              <a:t>https://github.com/asstronut/idx_challenge</a:t>
            </a:r>
            <a:endParaRPr>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213" name="Google Shape;213;p2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14" name="Google Shape;214;p26"/>
          <p:cNvSpPr txBox="1"/>
          <p:nvPr/>
        </p:nvSpPr>
        <p:spPr>
          <a:xfrm>
            <a:off x="383550" y="2263938"/>
            <a:ext cx="837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ubik"/>
                <a:ea typeface="Rubik"/>
                <a:cs typeface="Rubik"/>
                <a:sym typeface="Rubik"/>
              </a:rPr>
              <a:t>You can view the presentation </a:t>
            </a:r>
            <a:r>
              <a:rPr lang="en">
                <a:solidFill>
                  <a:schemeClr val="dk1"/>
                </a:solidFill>
                <a:latin typeface="Rubik"/>
                <a:ea typeface="Rubik"/>
                <a:cs typeface="Rubik"/>
                <a:sym typeface="Rubik"/>
              </a:rPr>
              <a:t>video </a:t>
            </a:r>
            <a:r>
              <a:rPr lang="en">
                <a:latin typeface="Rubik"/>
                <a:ea typeface="Rubik"/>
                <a:cs typeface="Rubik"/>
                <a:sym typeface="Rubik"/>
              </a:rPr>
              <a:t>of this project through the link down below</a:t>
            </a:r>
            <a:br>
              <a:rPr lang="en">
                <a:latin typeface="Rubik"/>
                <a:ea typeface="Rubik"/>
                <a:cs typeface="Rubik"/>
                <a:sym typeface="Rubik"/>
              </a:rPr>
            </a:br>
            <a:r>
              <a:rPr lang="en" u="sng">
                <a:solidFill>
                  <a:schemeClr val="hlink"/>
                </a:solidFill>
                <a:latin typeface="Rubik"/>
                <a:ea typeface="Rubik"/>
                <a:cs typeface="Rubik"/>
                <a:sym typeface="Rubik"/>
                <a:hlinkClick r:id="rId5"/>
              </a:rPr>
              <a:t>https://youtu.be/E306FPtElEY</a:t>
            </a:r>
            <a:endParaRPr>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18" name="Shape 218"/>
        <p:cNvGrpSpPr/>
        <p:nvPr/>
      </p:nvGrpSpPr>
      <p:grpSpPr>
        <a:xfrm>
          <a:off x="0" y="0"/>
          <a:ext cx="0" cy="0"/>
          <a:chOff x="0" y="0"/>
          <a:chExt cx="0" cy="0"/>
        </a:xfrm>
      </p:grpSpPr>
      <p:pic>
        <p:nvPicPr>
          <p:cNvPr id="219" name="Google Shape;219;p2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20" name="Google Shape;220;p27"/>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21" name="Google Shape;221;p27"/>
          <p:cNvSpPr txBox="1"/>
          <p:nvPr/>
        </p:nvSpPr>
        <p:spPr>
          <a:xfrm>
            <a:off x="2376000" y="1939850"/>
            <a:ext cx="4392000" cy="87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222" name="Google Shape;222;p27"/>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23" name="Google Shape;223;p27"/>
          <p:cNvPicPr preferRelativeResize="0"/>
          <p:nvPr/>
        </p:nvPicPr>
        <p:blipFill>
          <a:blip r:embed="rId5">
            <a:alphaModFix/>
          </a:blip>
          <a:stretch>
            <a:fillRect/>
          </a:stretch>
        </p:blipFill>
        <p:spPr>
          <a:xfrm>
            <a:off x="4772546" y="4133075"/>
            <a:ext cx="2162371"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537850" y="470625"/>
            <a:ext cx="1899300" cy="1848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ubik Medium"/>
                <a:ea typeface="Rubik Medium"/>
                <a:cs typeface="Rubik Medium"/>
                <a:sym typeface="Rubik Medium"/>
              </a:rPr>
              <a:t>Insert your photo here</a:t>
            </a:r>
            <a:endParaRPr>
              <a:latin typeface="Rubik Medium"/>
              <a:ea typeface="Rubik Medium"/>
              <a:cs typeface="Rubik Medium"/>
              <a:sym typeface="Rubik Medium"/>
            </a:endParaRPr>
          </a:p>
        </p:txBody>
      </p:sp>
      <p:sp>
        <p:nvSpPr>
          <p:cNvPr id="70" name="Google Shape;70;p14"/>
          <p:cNvSpPr txBox="1"/>
          <p:nvPr/>
        </p:nvSpPr>
        <p:spPr>
          <a:xfrm>
            <a:off x="2528250" y="840975"/>
            <a:ext cx="2001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Rubik SemiBold"/>
                <a:ea typeface="Rubik SemiBold"/>
                <a:cs typeface="Rubik SemiBold"/>
                <a:sym typeface="Rubik SemiBold"/>
              </a:rPr>
              <a:t>M. Akbar Attamimi</a:t>
            </a:r>
            <a:endParaRPr sz="3000">
              <a:latin typeface="Rubik SemiBold"/>
              <a:ea typeface="Rubik SemiBold"/>
              <a:cs typeface="Rubik SemiBold"/>
              <a:sym typeface="Rubik SemiBold"/>
            </a:endParaRPr>
          </a:p>
        </p:txBody>
      </p:sp>
      <p:sp>
        <p:nvSpPr>
          <p:cNvPr id="71" name="Google Shape;71;p14"/>
          <p:cNvSpPr txBox="1"/>
          <p:nvPr/>
        </p:nvSpPr>
        <p:spPr>
          <a:xfrm>
            <a:off x="537850" y="2571750"/>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About Me</a:t>
            </a:r>
            <a:endParaRPr sz="2000">
              <a:latin typeface="Rubik SemiBold"/>
              <a:ea typeface="Rubik SemiBold"/>
              <a:cs typeface="Rubik SemiBold"/>
              <a:sym typeface="Rubik SemiBold"/>
            </a:endParaRPr>
          </a:p>
        </p:txBody>
      </p:sp>
      <p:sp>
        <p:nvSpPr>
          <p:cNvPr id="72" name="Google Shape;72;p14"/>
          <p:cNvSpPr txBox="1"/>
          <p:nvPr/>
        </p:nvSpPr>
        <p:spPr>
          <a:xfrm>
            <a:off x="4867250" y="959175"/>
            <a:ext cx="3504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ubik SemiBold"/>
                <a:ea typeface="Rubik SemiBold"/>
                <a:cs typeface="Rubik SemiBold"/>
                <a:sym typeface="Rubik SemiBold"/>
              </a:rPr>
              <a:t>Internship and Organizational Experience</a:t>
            </a:r>
            <a:endParaRPr sz="1700">
              <a:latin typeface="Rubik SemiBold"/>
              <a:ea typeface="Rubik SemiBold"/>
              <a:cs typeface="Rubik SemiBold"/>
              <a:sym typeface="Rubik SemiBold"/>
            </a:endParaRPr>
          </a:p>
        </p:txBody>
      </p:sp>
      <p:sp>
        <p:nvSpPr>
          <p:cNvPr id="73" name="Google Shape;73;p14"/>
          <p:cNvSpPr/>
          <p:nvPr/>
        </p:nvSpPr>
        <p:spPr>
          <a:xfrm>
            <a:off x="5095575" y="1848125"/>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5000625" y="17160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000625" y="28003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5294775" y="1625150"/>
            <a:ext cx="37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Engineering and Computer Science Student Communication Forum</a:t>
            </a:r>
            <a:endParaRPr b="1">
              <a:latin typeface="Rubik"/>
              <a:ea typeface="Rubik"/>
              <a:cs typeface="Rubik"/>
              <a:sym typeface="Rubik"/>
            </a:endParaRPr>
          </a:p>
          <a:p>
            <a:pPr indent="0" lvl="0" marL="0" rtl="0" algn="l">
              <a:spcBef>
                <a:spcPts val="0"/>
              </a:spcBef>
              <a:spcAft>
                <a:spcPts val="0"/>
              </a:spcAft>
              <a:buNone/>
            </a:pPr>
            <a:r>
              <a:rPr i="1" lang="en">
                <a:latin typeface="Rubik"/>
                <a:ea typeface="Rubik"/>
                <a:cs typeface="Rubik"/>
                <a:sym typeface="Rubik"/>
              </a:rPr>
              <a:t>Divisi Keilmuan</a:t>
            </a:r>
            <a:endParaRPr i="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Nov 2021 - Nov 2022</a:t>
            </a:r>
            <a:endParaRPr>
              <a:latin typeface="Rubik"/>
              <a:ea typeface="Rubik"/>
              <a:cs typeface="Rubik"/>
              <a:sym typeface="Rubik"/>
            </a:endParaRPr>
          </a:p>
        </p:txBody>
      </p:sp>
      <p:sp>
        <p:nvSpPr>
          <p:cNvPr id="77" name="Google Shape;77;p14"/>
          <p:cNvSpPr txBox="1"/>
          <p:nvPr/>
        </p:nvSpPr>
        <p:spPr>
          <a:xfrm>
            <a:off x="5294775" y="2709450"/>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Studi Independen BISA AI Academy</a:t>
            </a:r>
            <a:endParaRPr b="1">
              <a:latin typeface="Rubik"/>
              <a:ea typeface="Rubik"/>
              <a:cs typeface="Rubik"/>
              <a:sym typeface="Rubik"/>
            </a:endParaRPr>
          </a:p>
          <a:p>
            <a:pPr indent="0" lvl="0" marL="0" rtl="0" algn="l">
              <a:spcBef>
                <a:spcPts val="0"/>
              </a:spcBef>
              <a:spcAft>
                <a:spcPts val="0"/>
              </a:spcAft>
              <a:buNone/>
            </a:pPr>
            <a:r>
              <a:rPr i="1" lang="en">
                <a:latin typeface="Rubik"/>
                <a:ea typeface="Rubik"/>
                <a:cs typeface="Rubik"/>
                <a:sym typeface="Rubik"/>
              </a:rPr>
              <a:t>AI-HACKER</a:t>
            </a:r>
            <a:endParaRPr i="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Feb 2022 - Aug 2022</a:t>
            </a:r>
            <a:endParaRPr>
              <a:latin typeface="Rubik"/>
              <a:ea typeface="Rubik"/>
              <a:cs typeface="Rubik"/>
              <a:sym typeface="Rubik"/>
            </a:endParaRPr>
          </a:p>
        </p:txBody>
      </p:sp>
      <p:sp>
        <p:nvSpPr>
          <p:cNvPr id="78" name="Google Shape;78;p14"/>
          <p:cNvSpPr txBox="1"/>
          <p:nvPr/>
        </p:nvSpPr>
        <p:spPr>
          <a:xfrm>
            <a:off x="537850" y="3064350"/>
            <a:ext cx="3740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A fresh graduate majoring in computer science with cum laude predicate, seeking career opportunity in data engineer field. Excellent communication skills, able to work in collaborative groups to solve problems and contribute in a dynamic work environment.</a:t>
            </a:r>
            <a:endParaRPr>
              <a:latin typeface="Rubik"/>
              <a:ea typeface="Rubik"/>
              <a:cs typeface="Rubik"/>
              <a:sym typeface="Rubik"/>
            </a:endParaRPr>
          </a:p>
        </p:txBody>
      </p:sp>
      <p:pic>
        <p:nvPicPr>
          <p:cNvPr id="79" name="Google Shape;79;p14"/>
          <p:cNvPicPr preferRelativeResize="0"/>
          <p:nvPr/>
        </p:nvPicPr>
        <p:blipFill>
          <a:blip r:embed="rId5">
            <a:alphaModFix/>
          </a:blip>
          <a:stretch>
            <a:fillRect/>
          </a:stretch>
        </p:blipFill>
        <p:spPr>
          <a:xfrm>
            <a:off x="536500" y="471525"/>
            <a:ext cx="1902000" cy="1847100"/>
          </a:xfrm>
          <a:prstGeom prst="ellipse">
            <a:avLst/>
          </a:prstGeom>
          <a:noFill/>
          <a:ln>
            <a:noFill/>
          </a:ln>
        </p:spPr>
      </p:pic>
      <p:sp>
        <p:nvSpPr>
          <p:cNvPr id="80" name="Google Shape;80;p14"/>
          <p:cNvSpPr/>
          <p:nvPr/>
        </p:nvSpPr>
        <p:spPr>
          <a:xfrm>
            <a:off x="5095575" y="3018750"/>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000625" y="3970975"/>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5294775" y="3877150"/>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Diskominfo Jawa Barat</a:t>
            </a:r>
            <a:br>
              <a:rPr lang="en">
                <a:solidFill>
                  <a:schemeClr val="dk1"/>
                </a:solidFill>
                <a:latin typeface="Rubik"/>
                <a:ea typeface="Rubik"/>
                <a:cs typeface="Rubik"/>
                <a:sym typeface="Rubik"/>
              </a:rPr>
            </a:br>
            <a:r>
              <a:rPr i="1" lang="en">
                <a:solidFill>
                  <a:schemeClr val="dk1"/>
                </a:solidFill>
                <a:latin typeface="Rubik"/>
                <a:ea typeface="Rubik"/>
                <a:cs typeface="Rubik"/>
                <a:sym typeface="Rubik"/>
              </a:rPr>
              <a:t>Freelance Front End Web Designer</a:t>
            </a:r>
            <a:endParaRPr i="1">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Okt - Nov 2022</a:t>
            </a:r>
            <a:endParaRPr>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88" name="Google Shape;88;p15"/>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Case Study</a:t>
            </a:r>
            <a:endParaRPr b="1" sz="3000">
              <a:latin typeface="Rubik"/>
              <a:ea typeface="Rubik"/>
              <a:cs typeface="Rubik"/>
              <a:sym typeface="Rubik"/>
            </a:endParaRPr>
          </a:p>
        </p:txBody>
      </p:sp>
      <p:pic>
        <p:nvPicPr>
          <p:cNvPr id="89" name="Google Shape;89;p1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0" name="Google Shape;90;p15"/>
          <p:cNvSpPr txBox="1"/>
          <p:nvPr/>
        </p:nvSpPr>
        <p:spPr>
          <a:xfrm>
            <a:off x="340500" y="1373374"/>
            <a:ext cx="8376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ubik"/>
                <a:ea typeface="Rubik"/>
                <a:cs typeface="Rubik"/>
                <a:sym typeface="Rubik"/>
              </a:rPr>
              <a:t>Salah satu client dari ID/X Partners yang bergerak di bidang </a:t>
            </a:r>
            <a:r>
              <a:rPr b="1" lang="en">
                <a:latin typeface="Rubik"/>
                <a:ea typeface="Rubik"/>
                <a:cs typeface="Rubik"/>
                <a:sym typeface="Rubik"/>
              </a:rPr>
              <a:t>e-commerce</a:t>
            </a:r>
            <a:r>
              <a:rPr lang="en">
                <a:latin typeface="Rubik"/>
                <a:ea typeface="Rubik"/>
                <a:cs typeface="Rubik"/>
                <a:sym typeface="Rubik"/>
              </a:rPr>
              <a:t> memiliki kebutuhan untuk membuat sebuah </a:t>
            </a:r>
            <a:r>
              <a:rPr b="1" lang="en">
                <a:latin typeface="Rubik"/>
                <a:ea typeface="Rubik"/>
                <a:cs typeface="Rubik"/>
                <a:sym typeface="Rubik"/>
              </a:rPr>
              <a:t>Data Warehouse</a:t>
            </a:r>
            <a:r>
              <a:rPr lang="en">
                <a:latin typeface="Rubik"/>
                <a:ea typeface="Rubik"/>
                <a:cs typeface="Rubik"/>
                <a:sym typeface="Rubik"/>
              </a:rPr>
              <a:t> yang berasal dari beberapa tabel dari </a:t>
            </a:r>
            <a:r>
              <a:rPr b="1" lang="en">
                <a:latin typeface="Rubik"/>
                <a:ea typeface="Rubik"/>
                <a:cs typeface="Rubik"/>
                <a:sym typeface="Rubik"/>
              </a:rPr>
              <a:t>database</a:t>
            </a:r>
            <a:r>
              <a:rPr lang="en">
                <a:latin typeface="Rubik"/>
                <a:ea typeface="Rubik"/>
                <a:cs typeface="Rubik"/>
                <a:sym typeface="Rubik"/>
              </a:rPr>
              <a:t> sumber.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Data Warehouse ini nantinya terdiri dari satu tabel Fact dan beberapa tabel Dimension.</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Maka dari itu, akan dibangun sebuah data warehouse dengan melakukan step-step berikut:</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Import/Restore database Staging</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Membuat data warehouse dan menentukan tabel Fact dan Dimension berdasarkan database sumber</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Membuat job ETL</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Membuat Store Procedure untuk menampilkan summary sales order</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Tools yang digunakan: </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Microsoft SQL Server</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Talend Open Studio</a:t>
            </a:r>
            <a:endParaRPr>
              <a:latin typeface="Rubik"/>
              <a:ea typeface="Rubik"/>
              <a:cs typeface="Rubik"/>
              <a:sym typeface="Rubik"/>
            </a:endParaRPr>
          </a:p>
        </p:txBody>
      </p:sp>
      <p:pic>
        <p:nvPicPr>
          <p:cNvPr id="91" name="Google Shape;91;p15"/>
          <p:cNvPicPr preferRelativeResize="0"/>
          <p:nvPr/>
        </p:nvPicPr>
        <p:blipFill>
          <a:blip r:embed="rId5">
            <a:alphaModFix/>
          </a:blip>
          <a:stretch>
            <a:fillRect/>
          </a:stretch>
        </p:blipFill>
        <p:spPr>
          <a:xfrm>
            <a:off x="4456922" y="3396075"/>
            <a:ext cx="1540477" cy="1537700"/>
          </a:xfrm>
          <a:prstGeom prst="rect">
            <a:avLst/>
          </a:prstGeom>
          <a:noFill/>
          <a:ln>
            <a:noFill/>
          </a:ln>
        </p:spPr>
      </p:pic>
      <p:pic>
        <p:nvPicPr>
          <p:cNvPr id="92" name="Google Shape;92;p15"/>
          <p:cNvPicPr preferRelativeResize="0"/>
          <p:nvPr/>
        </p:nvPicPr>
        <p:blipFill>
          <a:blip r:embed="rId6">
            <a:alphaModFix/>
          </a:blip>
          <a:stretch>
            <a:fillRect/>
          </a:stretch>
        </p:blipFill>
        <p:spPr>
          <a:xfrm>
            <a:off x="2843675" y="3639550"/>
            <a:ext cx="1399900" cy="1050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98" name="Google Shape;98;p16"/>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Restore Database Staging</a:t>
            </a:r>
            <a:endParaRPr b="1" sz="3000">
              <a:latin typeface="Rubik"/>
              <a:ea typeface="Rubik"/>
              <a:cs typeface="Rubik"/>
              <a:sym typeface="Rubik"/>
            </a:endParaRPr>
          </a:p>
        </p:txBody>
      </p:sp>
      <p:pic>
        <p:nvPicPr>
          <p:cNvPr id="99" name="Google Shape;99;p1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0" name="Google Shape;100;p16"/>
          <p:cNvSpPr txBox="1"/>
          <p:nvPr/>
        </p:nvSpPr>
        <p:spPr>
          <a:xfrm>
            <a:off x="340500" y="1373375"/>
            <a:ext cx="423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Restore database menggunakan file dengan ekstensi .bak ke SQL Server</a:t>
            </a:r>
            <a:endParaRPr>
              <a:latin typeface="Rubik"/>
              <a:ea typeface="Rubik"/>
              <a:cs typeface="Rubik"/>
              <a:sym typeface="Rubik"/>
            </a:endParaRPr>
          </a:p>
        </p:txBody>
      </p:sp>
      <p:pic>
        <p:nvPicPr>
          <p:cNvPr id="101" name="Google Shape;101;p16"/>
          <p:cNvPicPr preferRelativeResize="0"/>
          <p:nvPr/>
        </p:nvPicPr>
        <p:blipFill>
          <a:blip r:embed="rId5">
            <a:alphaModFix/>
          </a:blip>
          <a:stretch>
            <a:fillRect/>
          </a:stretch>
        </p:blipFill>
        <p:spPr>
          <a:xfrm>
            <a:off x="4874050" y="1373425"/>
            <a:ext cx="3843350" cy="3103200"/>
          </a:xfrm>
          <a:prstGeom prst="rect">
            <a:avLst/>
          </a:prstGeom>
          <a:noFill/>
          <a:ln>
            <a:noFill/>
          </a:ln>
        </p:spPr>
      </p:pic>
      <p:sp>
        <p:nvSpPr>
          <p:cNvPr id="102" name="Google Shape;102;p16"/>
          <p:cNvSpPr txBox="1"/>
          <p:nvPr/>
        </p:nvSpPr>
        <p:spPr>
          <a:xfrm>
            <a:off x="4874050" y="4476625"/>
            <a:ext cx="42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Restore database Staging</a:t>
            </a:r>
            <a:endParaRPr i="1" sz="120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08" name="Google Shape;108;p17"/>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Restore Database Staging</a:t>
            </a:r>
            <a:endParaRPr b="1" sz="3000">
              <a:latin typeface="Rubik"/>
              <a:ea typeface="Rubik"/>
              <a:cs typeface="Rubik"/>
              <a:sym typeface="Rubik"/>
            </a:endParaRPr>
          </a:p>
        </p:txBody>
      </p:sp>
      <p:pic>
        <p:nvPicPr>
          <p:cNvPr id="109" name="Google Shape;109;p17"/>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0" name="Google Shape;110;p17"/>
          <p:cNvSpPr txBox="1"/>
          <p:nvPr/>
        </p:nvSpPr>
        <p:spPr>
          <a:xfrm>
            <a:off x="340500" y="1373375"/>
            <a:ext cx="4231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Skema database Staging</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Tabel </a:t>
            </a:r>
            <a:r>
              <a:rPr lang="en">
                <a:latin typeface="Roboto Mono"/>
                <a:ea typeface="Roboto Mono"/>
                <a:cs typeface="Roboto Mono"/>
                <a:sym typeface="Roboto Mono"/>
              </a:rPr>
              <a:t>product</a:t>
            </a:r>
            <a:r>
              <a:rPr lang="en">
                <a:latin typeface="Rubik"/>
                <a:ea typeface="Rubik"/>
                <a:cs typeface="Rubik"/>
                <a:sym typeface="Rubik"/>
              </a:rPr>
              <a:t>: informasi tentang produk yang dijual</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Tabel </a:t>
            </a:r>
            <a:r>
              <a:rPr lang="en">
                <a:latin typeface="Roboto Mono"/>
                <a:ea typeface="Roboto Mono"/>
                <a:cs typeface="Roboto Mono"/>
                <a:sym typeface="Roboto Mono"/>
              </a:rPr>
              <a:t>customer</a:t>
            </a:r>
            <a:r>
              <a:rPr lang="en">
                <a:latin typeface="Rubik"/>
                <a:ea typeface="Rubik"/>
                <a:cs typeface="Rubik"/>
                <a:sym typeface="Rubik"/>
              </a:rPr>
              <a:t>: informasi pelanggan</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Tabel </a:t>
            </a:r>
            <a:r>
              <a:rPr lang="en">
                <a:latin typeface="Roboto Mono"/>
                <a:ea typeface="Roboto Mono"/>
                <a:cs typeface="Roboto Mono"/>
                <a:sym typeface="Roboto Mono"/>
              </a:rPr>
              <a:t>status_order</a:t>
            </a:r>
            <a:r>
              <a:rPr lang="en">
                <a:latin typeface="Rubik"/>
                <a:ea typeface="Rubik"/>
                <a:cs typeface="Rubik"/>
                <a:sym typeface="Rubik"/>
              </a:rPr>
              <a:t>: deskripsi status pesanan pelanggan</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Tabel </a:t>
            </a:r>
            <a:r>
              <a:rPr lang="en">
                <a:latin typeface="Roboto Mono"/>
                <a:ea typeface="Roboto Mono"/>
                <a:cs typeface="Roboto Mono"/>
                <a:sym typeface="Roboto Mono"/>
              </a:rPr>
              <a:t>sales_order</a:t>
            </a:r>
            <a:r>
              <a:rPr lang="en">
                <a:latin typeface="Rubik"/>
                <a:ea typeface="Rubik"/>
                <a:cs typeface="Rubik"/>
                <a:sym typeface="Rubik"/>
              </a:rPr>
              <a:t>: detail transaksi pelanggan</a:t>
            </a:r>
            <a:endParaRPr>
              <a:latin typeface="Rubik"/>
              <a:ea typeface="Rubik"/>
              <a:cs typeface="Rubik"/>
              <a:sym typeface="Rubik"/>
            </a:endParaRPr>
          </a:p>
        </p:txBody>
      </p:sp>
      <p:pic>
        <p:nvPicPr>
          <p:cNvPr id="111" name="Google Shape;111;p17"/>
          <p:cNvPicPr preferRelativeResize="0"/>
          <p:nvPr/>
        </p:nvPicPr>
        <p:blipFill rotWithShape="1">
          <a:blip r:embed="rId5">
            <a:alphaModFix/>
          </a:blip>
          <a:srcRect b="28452" l="20931" r="32791" t="25618"/>
          <a:stretch/>
        </p:blipFill>
        <p:spPr>
          <a:xfrm>
            <a:off x="4572000" y="1773575"/>
            <a:ext cx="4145501" cy="2211398"/>
          </a:xfrm>
          <a:prstGeom prst="rect">
            <a:avLst/>
          </a:prstGeom>
          <a:noFill/>
          <a:ln>
            <a:noFill/>
          </a:ln>
        </p:spPr>
      </p:pic>
      <p:sp>
        <p:nvSpPr>
          <p:cNvPr id="112" name="Google Shape;112;p17"/>
          <p:cNvSpPr txBox="1"/>
          <p:nvPr/>
        </p:nvSpPr>
        <p:spPr>
          <a:xfrm>
            <a:off x="4572000" y="3898900"/>
            <a:ext cx="42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Skema database Staging</a:t>
            </a:r>
            <a:endParaRPr i="1" sz="120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18" name="Google Shape;118;p18"/>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Data Warehouse</a:t>
            </a:r>
            <a:endParaRPr b="1" sz="3000">
              <a:latin typeface="Rubik"/>
              <a:ea typeface="Rubik"/>
              <a:cs typeface="Rubik"/>
              <a:sym typeface="Rubik"/>
            </a:endParaRPr>
          </a:p>
        </p:txBody>
      </p:sp>
      <p:pic>
        <p:nvPicPr>
          <p:cNvPr id="119" name="Google Shape;119;p18"/>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0" name="Google Shape;120;p18"/>
          <p:cNvSpPr txBox="1"/>
          <p:nvPr/>
        </p:nvSpPr>
        <p:spPr>
          <a:xfrm>
            <a:off x="340500" y="1373375"/>
            <a:ext cx="423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Data warehouse akan dibangun dengan menggunakan </a:t>
            </a:r>
            <a:r>
              <a:rPr b="1" lang="en">
                <a:latin typeface="Rubik"/>
                <a:ea typeface="Rubik"/>
                <a:cs typeface="Rubik"/>
                <a:sym typeface="Rubik"/>
              </a:rPr>
              <a:t>Star Schema</a:t>
            </a:r>
            <a:r>
              <a:rPr lang="en">
                <a:latin typeface="Rubik"/>
                <a:ea typeface="Rubik"/>
                <a:cs typeface="Rubik"/>
                <a:sym typeface="Rubik"/>
              </a:rPr>
              <a:t> yang terdiri dari </a:t>
            </a:r>
            <a:r>
              <a:rPr b="1" lang="en">
                <a:latin typeface="Rubik"/>
                <a:ea typeface="Rubik"/>
                <a:cs typeface="Rubik"/>
                <a:sym typeface="Rubik"/>
              </a:rPr>
              <a:t>3 tabel dimensi</a:t>
            </a:r>
            <a:r>
              <a:rPr lang="en">
                <a:latin typeface="Rubik"/>
                <a:ea typeface="Rubik"/>
                <a:cs typeface="Rubik"/>
                <a:sym typeface="Rubik"/>
              </a:rPr>
              <a:t> dan </a:t>
            </a:r>
            <a:r>
              <a:rPr b="1" lang="en">
                <a:latin typeface="Rubik"/>
                <a:ea typeface="Rubik"/>
                <a:cs typeface="Rubik"/>
                <a:sym typeface="Rubik"/>
              </a:rPr>
              <a:t>1 tabel fakta</a:t>
            </a:r>
            <a:endParaRPr b="1">
              <a:latin typeface="Rubik"/>
              <a:ea typeface="Rubik"/>
              <a:cs typeface="Rubik"/>
              <a:sym typeface="Rubik"/>
            </a:endParaRPr>
          </a:p>
        </p:txBody>
      </p:sp>
      <p:pic>
        <p:nvPicPr>
          <p:cNvPr id="121" name="Google Shape;121;p18"/>
          <p:cNvPicPr preferRelativeResize="0"/>
          <p:nvPr/>
        </p:nvPicPr>
        <p:blipFill rotWithShape="1">
          <a:blip r:embed="rId5">
            <a:alphaModFix/>
          </a:blip>
          <a:srcRect b="20151" l="24932" r="19663" t="26594"/>
          <a:stretch/>
        </p:blipFill>
        <p:spPr>
          <a:xfrm>
            <a:off x="4284550" y="1598575"/>
            <a:ext cx="4432949" cy="2290351"/>
          </a:xfrm>
          <a:prstGeom prst="rect">
            <a:avLst/>
          </a:prstGeom>
          <a:noFill/>
          <a:ln>
            <a:noFill/>
          </a:ln>
        </p:spPr>
      </p:pic>
      <p:sp>
        <p:nvSpPr>
          <p:cNvPr id="122" name="Google Shape;122;p18"/>
          <p:cNvSpPr txBox="1"/>
          <p:nvPr/>
        </p:nvSpPr>
        <p:spPr>
          <a:xfrm>
            <a:off x="4284550" y="3888925"/>
            <a:ext cx="42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Skema data warehouse DWH_Project</a:t>
            </a:r>
            <a:endParaRPr i="1" sz="1200">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28" name="Google Shape;128;p19"/>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Data Warehouse</a:t>
            </a:r>
            <a:endParaRPr b="1" sz="3000">
              <a:latin typeface="Rubik"/>
              <a:ea typeface="Rubik"/>
              <a:cs typeface="Rubik"/>
              <a:sym typeface="Rubik"/>
            </a:endParaRPr>
          </a:p>
        </p:txBody>
      </p:sp>
      <p:pic>
        <p:nvPicPr>
          <p:cNvPr id="129" name="Google Shape;129;p1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0" name="Google Shape;130;p19"/>
          <p:cNvSpPr txBox="1"/>
          <p:nvPr/>
        </p:nvSpPr>
        <p:spPr>
          <a:xfrm>
            <a:off x="340500" y="1373375"/>
            <a:ext cx="423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Data warehouse diaplikasikan di Microsoft SQL Server mengikuti skema yang sudah dirancang.</a:t>
            </a:r>
            <a:endParaRPr>
              <a:latin typeface="Rubik"/>
              <a:ea typeface="Rubik"/>
              <a:cs typeface="Rubik"/>
              <a:sym typeface="Rubik"/>
            </a:endParaRPr>
          </a:p>
          <a:p>
            <a:pPr indent="0" lvl="0" marL="0" rtl="0" algn="l">
              <a:spcBef>
                <a:spcPts val="0"/>
              </a:spcBef>
              <a:spcAft>
                <a:spcPts val="0"/>
              </a:spcAft>
              <a:buNone/>
            </a:pPr>
            <a:r>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Pembuatan data warehouse menggunakan sintaks SQL untuk membuat database, tabel, dan mendefinisikan kolomnya</a:t>
            </a:r>
            <a:endParaRPr>
              <a:latin typeface="Rubik"/>
              <a:ea typeface="Rubik"/>
              <a:cs typeface="Rubik"/>
              <a:sym typeface="Rubik"/>
            </a:endParaRPr>
          </a:p>
        </p:txBody>
      </p:sp>
      <p:sp>
        <p:nvSpPr>
          <p:cNvPr id="131" name="Google Shape;131;p19"/>
          <p:cNvSpPr txBox="1"/>
          <p:nvPr/>
        </p:nvSpPr>
        <p:spPr>
          <a:xfrm>
            <a:off x="4572000" y="4571150"/>
            <a:ext cx="42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Sintaks SQL pembuatan data warehouse</a:t>
            </a:r>
            <a:endParaRPr i="1" sz="1200">
              <a:latin typeface="Rubik"/>
              <a:ea typeface="Rubik"/>
              <a:cs typeface="Rubik"/>
              <a:sym typeface="Rubik"/>
            </a:endParaRPr>
          </a:p>
        </p:txBody>
      </p:sp>
      <p:pic>
        <p:nvPicPr>
          <p:cNvPr id="132" name="Google Shape;132;p19"/>
          <p:cNvPicPr preferRelativeResize="0"/>
          <p:nvPr/>
        </p:nvPicPr>
        <p:blipFill>
          <a:blip r:embed="rId5">
            <a:alphaModFix/>
          </a:blip>
          <a:stretch>
            <a:fillRect/>
          </a:stretch>
        </p:blipFill>
        <p:spPr>
          <a:xfrm>
            <a:off x="4572000" y="1373425"/>
            <a:ext cx="3006051" cy="3197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38" name="Google Shape;138;p20"/>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Data Warehouse</a:t>
            </a:r>
            <a:endParaRPr b="1" sz="3000">
              <a:latin typeface="Rubik"/>
              <a:ea typeface="Rubik"/>
              <a:cs typeface="Rubik"/>
              <a:sym typeface="Rubik"/>
            </a:endParaRPr>
          </a:p>
        </p:txBody>
      </p:sp>
      <p:pic>
        <p:nvPicPr>
          <p:cNvPr id="139" name="Google Shape;139;p2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0" name="Google Shape;140;p20"/>
          <p:cNvSpPr txBox="1"/>
          <p:nvPr/>
        </p:nvSpPr>
        <p:spPr>
          <a:xfrm>
            <a:off x="340500" y="1373375"/>
            <a:ext cx="42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Hasil tabel data warehouse yang sudah dibuat</a:t>
            </a:r>
            <a:endParaRPr>
              <a:latin typeface="Rubik"/>
              <a:ea typeface="Rubik"/>
              <a:cs typeface="Rubik"/>
              <a:sym typeface="Rubik"/>
            </a:endParaRPr>
          </a:p>
        </p:txBody>
      </p:sp>
      <p:sp>
        <p:nvSpPr>
          <p:cNvPr id="141" name="Google Shape;141;p20"/>
          <p:cNvSpPr txBox="1"/>
          <p:nvPr/>
        </p:nvSpPr>
        <p:spPr>
          <a:xfrm>
            <a:off x="340500" y="3100900"/>
            <a:ext cx="179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Tabel DimCustomer</a:t>
            </a:r>
            <a:endParaRPr i="1" sz="1200">
              <a:latin typeface="Rubik"/>
              <a:ea typeface="Rubik"/>
              <a:cs typeface="Rubik"/>
              <a:sym typeface="Rubik"/>
            </a:endParaRPr>
          </a:p>
        </p:txBody>
      </p:sp>
      <p:pic>
        <p:nvPicPr>
          <p:cNvPr id="142" name="Google Shape;142;p20"/>
          <p:cNvPicPr preferRelativeResize="0"/>
          <p:nvPr/>
        </p:nvPicPr>
        <p:blipFill>
          <a:blip r:embed="rId5">
            <a:alphaModFix/>
          </a:blip>
          <a:stretch>
            <a:fillRect/>
          </a:stretch>
        </p:blipFill>
        <p:spPr>
          <a:xfrm>
            <a:off x="340500" y="1773575"/>
            <a:ext cx="2685100" cy="1327325"/>
          </a:xfrm>
          <a:prstGeom prst="rect">
            <a:avLst/>
          </a:prstGeom>
          <a:noFill/>
          <a:ln>
            <a:noFill/>
          </a:ln>
        </p:spPr>
      </p:pic>
      <p:pic>
        <p:nvPicPr>
          <p:cNvPr id="143" name="Google Shape;143;p20"/>
          <p:cNvPicPr preferRelativeResize="0"/>
          <p:nvPr/>
        </p:nvPicPr>
        <p:blipFill>
          <a:blip r:embed="rId6">
            <a:alphaModFix/>
          </a:blip>
          <a:stretch>
            <a:fillRect/>
          </a:stretch>
        </p:blipFill>
        <p:spPr>
          <a:xfrm>
            <a:off x="4572000" y="1773575"/>
            <a:ext cx="3310601" cy="1327325"/>
          </a:xfrm>
          <a:prstGeom prst="rect">
            <a:avLst/>
          </a:prstGeom>
          <a:noFill/>
          <a:ln>
            <a:noFill/>
          </a:ln>
        </p:spPr>
      </p:pic>
      <p:pic>
        <p:nvPicPr>
          <p:cNvPr id="144" name="Google Shape;144;p20"/>
          <p:cNvPicPr preferRelativeResize="0"/>
          <p:nvPr/>
        </p:nvPicPr>
        <p:blipFill>
          <a:blip r:embed="rId7">
            <a:alphaModFix/>
          </a:blip>
          <a:stretch>
            <a:fillRect/>
          </a:stretch>
        </p:blipFill>
        <p:spPr>
          <a:xfrm>
            <a:off x="340500" y="3470200"/>
            <a:ext cx="3310601" cy="1193875"/>
          </a:xfrm>
          <a:prstGeom prst="rect">
            <a:avLst/>
          </a:prstGeom>
          <a:noFill/>
          <a:ln>
            <a:noFill/>
          </a:ln>
        </p:spPr>
      </p:pic>
      <p:pic>
        <p:nvPicPr>
          <p:cNvPr id="145" name="Google Shape;145;p20"/>
          <p:cNvPicPr preferRelativeResize="0"/>
          <p:nvPr/>
        </p:nvPicPr>
        <p:blipFill>
          <a:blip r:embed="rId8">
            <a:alphaModFix/>
          </a:blip>
          <a:stretch>
            <a:fillRect/>
          </a:stretch>
        </p:blipFill>
        <p:spPr>
          <a:xfrm>
            <a:off x="4572000" y="3470200"/>
            <a:ext cx="2217975" cy="1224075"/>
          </a:xfrm>
          <a:prstGeom prst="rect">
            <a:avLst/>
          </a:prstGeom>
          <a:noFill/>
          <a:ln>
            <a:noFill/>
          </a:ln>
        </p:spPr>
      </p:pic>
      <p:sp>
        <p:nvSpPr>
          <p:cNvPr id="146" name="Google Shape;146;p20"/>
          <p:cNvSpPr txBox="1"/>
          <p:nvPr/>
        </p:nvSpPr>
        <p:spPr>
          <a:xfrm>
            <a:off x="4572000" y="3100900"/>
            <a:ext cx="179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Tabel DimProduct</a:t>
            </a:r>
            <a:endParaRPr i="1" sz="1200">
              <a:latin typeface="Rubik"/>
              <a:ea typeface="Rubik"/>
              <a:cs typeface="Rubik"/>
              <a:sym typeface="Rubik"/>
            </a:endParaRPr>
          </a:p>
        </p:txBody>
      </p:sp>
      <p:sp>
        <p:nvSpPr>
          <p:cNvPr id="147" name="Google Shape;147;p20"/>
          <p:cNvSpPr txBox="1"/>
          <p:nvPr/>
        </p:nvSpPr>
        <p:spPr>
          <a:xfrm>
            <a:off x="340500" y="4664075"/>
            <a:ext cx="179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Tabel DimStatusOrder</a:t>
            </a:r>
            <a:endParaRPr i="1" sz="1200">
              <a:latin typeface="Rubik"/>
              <a:ea typeface="Rubik"/>
              <a:cs typeface="Rubik"/>
              <a:sym typeface="Rubik"/>
            </a:endParaRPr>
          </a:p>
        </p:txBody>
      </p:sp>
      <p:sp>
        <p:nvSpPr>
          <p:cNvPr id="148" name="Google Shape;148;p20"/>
          <p:cNvSpPr txBox="1"/>
          <p:nvPr/>
        </p:nvSpPr>
        <p:spPr>
          <a:xfrm>
            <a:off x="4572000" y="4694275"/>
            <a:ext cx="179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Tabel FactSalesOrder</a:t>
            </a:r>
            <a:endParaRPr i="1" sz="1200">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1"/>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54" name="Google Shape;154;p21"/>
          <p:cNvSpPr txBox="1"/>
          <p:nvPr/>
        </p:nvSpPr>
        <p:spPr>
          <a:xfrm>
            <a:off x="340500" y="726925"/>
            <a:ext cx="8376900" cy="6465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ubik"/>
                <a:ea typeface="Rubik"/>
                <a:cs typeface="Rubik"/>
                <a:sym typeface="Rubik"/>
              </a:rPr>
              <a:t>Implementasi ETL dengan Talend</a:t>
            </a:r>
            <a:endParaRPr b="1" sz="3000">
              <a:latin typeface="Rubik"/>
              <a:ea typeface="Rubik"/>
              <a:cs typeface="Rubik"/>
              <a:sym typeface="Rubik"/>
            </a:endParaRPr>
          </a:p>
        </p:txBody>
      </p:sp>
      <p:pic>
        <p:nvPicPr>
          <p:cNvPr id="155" name="Google Shape;155;p21"/>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6" name="Google Shape;156;p21"/>
          <p:cNvSpPr txBox="1"/>
          <p:nvPr/>
        </p:nvSpPr>
        <p:spPr>
          <a:xfrm>
            <a:off x="340500" y="1373375"/>
            <a:ext cx="423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Membuat </a:t>
            </a:r>
            <a:r>
              <a:rPr b="1" lang="en">
                <a:latin typeface="Rubik"/>
                <a:ea typeface="Rubik"/>
                <a:cs typeface="Rubik"/>
                <a:sym typeface="Rubik"/>
              </a:rPr>
              <a:t>koneksi</a:t>
            </a:r>
            <a:r>
              <a:rPr lang="en">
                <a:latin typeface="Rubik"/>
                <a:ea typeface="Rubik"/>
                <a:cs typeface="Rubik"/>
                <a:sym typeface="Rubik"/>
              </a:rPr>
              <a:t> ke database untuk dapat mengakses database dan data warehouse</a:t>
            </a:r>
            <a:endParaRPr>
              <a:latin typeface="Rubik"/>
              <a:ea typeface="Rubik"/>
              <a:cs typeface="Rubik"/>
              <a:sym typeface="Rubik"/>
            </a:endParaRPr>
          </a:p>
        </p:txBody>
      </p:sp>
      <p:pic>
        <p:nvPicPr>
          <p:cNvPr id="157" name="Google Shape;157;p21"/>
          <p:cNvPicPr preferRelativeResize="0"/>
          <p:nvPr/>
        </p:nvPicPr>
        <p:blipFill>
          <a:blip r:embed="rId5">
            <a:alphaModFix/>
          </a:blip>
          <a:stretch>
            <a:fillRect/>
          </a:stretch>
        </p:blipFill>
        <p:spPr>
          <a:xfrm>
            <a:off x="979675" y="1988975"/>
            <a:ext cx="2719176" cy="2746824"/>
          </a:xfrm>
          <a:prstGeom prst="rect">
            <a:avLst/>
          </a:prstGeom>
          <a:noFill/>
          <a:ln>
            <a:noFill/>
          </a:ln>
        </p:spPr>
      </p:pic>
      <p:pic>
        <p:nvPicPr>
          <p:cNvPr id="158" name="Google Shape;158;p21"/>
          <p:cNvPicPr preferRelativeResize="0"/>
          <p:nvPr/>
        </p:nvPicPr>
        <p:blipFill>
          <a:blip r:embed="rId6">
            <a:alphaModFix/>
          </a:blip>
          <a:stretch>
            <a:fillRect/>
          </a:stretch>
        </p:blipFill>
        <p:spPr>
          <a:xfrm>
            <a:off x="5258801" y="1988975"/>
            <a:ext cx="2757365" cy="2746826"/>
          </a:xfrm>
          <a:prstGeom prst="rect">
            <a:avLst/>
          </a:prstGeom>
          <a:noFill/>
          <a:ln>
            <a:noFill/>
          </a:ln>
        </p:spPr>
      </p:pic>
      <p:sp>
        <p:nvSpPr>
          <p:cNvPr id="159" name="Google Shape;159;p21"/>
          <p:cNvSpPr txBox="1"/>
          <p:nvPr/>
        </p:nvSpPr>
        <p:spPr>
          <a:xfrm>
            <a:off x="979675" y="4735800"/>
            <a:ext cx="179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Koneksi ke Staging</a:t>
            </a:r>
            <a:endParaRPr i="1" sz="1200">
              <a:latin typeface="Rubik"/>
              <a:ea typeface="Rubik"/>
              <a:cs typeface="Rubik"/>
              <a:sym typeface="Rubik"/>
            </a:endParaRPr>
          </a:p>
        </p:txBody>
      </p:sp>
      <p:sp>
        <p:nvSpPr>
          <p:cNvPr id="160" name="Google Shape;160;p21"/>
          <p:cNvSpPr txBox="1"/>
          <p:nvPr/>
        </p:nvSpPr>
        <p:spPr>
          <a:xfrm>
            <a:off x="5258800" y="4735800"/>
            <a:ext cx="316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ubik"/>
                <a:ea typeface="Rubik"/>
                <a:cs typeface="Rubik"/>
                <a:sym typeface="Rubik"/>
              </a:rPr>
              <a:t>Koneksi ke data warehouse DWH_Project</a:t>
            </a:r>
            <a:endParaRPr i="1" sz="1200">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