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976" r:id="rId2"/>
    <p:sldId id="1011" r:id="rId3"/>
    <p:sldId id="1274" r:id="rId4"/>
    <p:sldId id="1100" r:id="rId5"/>
    <p:sldId id="1105" r:id="rId6"/>
    <p:sldId id="1104" r:id="rId7"/>
    <p:sldId id="1279" r:id="rId8"/>
    <p:sldId id="1284" r:id="rId9"/>
    <p:sldId id="1285" r:id="rId10"/>
    <p:sldId id="1093" r:id="rId11"/>
    <p:sldId id="1275" r:id="rId12"/>
    <p:sldId id="1106" r:id="rId13"/>
    <p:sldId id="1277" r:id="rId14"/>
    <p:sldId id="1278" r:id="rId15"/>
    <p:sldId id="1107" r:id="rId16"/>
    <p:sldId id="1280" r:id="rId17"/>
    <p:sldId id="1090" r:id="rId18"/>
    <p:sldId id="901" r:id="rId19"/>
    <p:sldId id="1287" r:id="rId20"/>
    <p:sldId id="1286" r:id="rId21"/>
    <p:sldId id="128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6BF"/>
    <a:srgbClr val="C6423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>
        <p:scale>
          <a:sx n="75" d="100"/>
          <a:sy n="75" d="100"/>
        </p:scale>
        <p:origin x="249" y="27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5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2C4A3-0212-40A8-BCFE-3C94CA426C6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635D2-7F7A-4DD9-BF7C-33FC13BD39D3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8F92-7C8A-4B2A-AD93-C0CDEB13214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91B1D600-DEA3-477A-B69B-8F594EB321D1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AB2FD-4816-42AA-A6C0-58A3235260EC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2CC5-ACD9-42FB-9022-72B40770437D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D1AB-E18A-4178-B64C-9F568F4A71A7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28AC3-015D-4A97-B3D6-EB5674624D08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41CE9-7C37-487D-9CAB-02CF4BB1434E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4486-6926-414F-84AC-DE269A49C9D7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33A0F-D264-4DBB-8FF5-5FBF4B379865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A79A-2C22-408C-8F2D-24A7CC079B14}" type="datetime1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xiv.org/abs/2411.00972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ssumptionsofphysics.org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3" Type="http://schemas.openxmlformats.org/officeDocument/2006/relationships/image" Target="../media/image38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218.png"/><Relationship Id="rId5" Type="http://schemas.openxmlformats.org/officeDocument/2006/relationships/image" Target="../media/image40.png"/><Relationship Id="rId10" Type="http://schemas.openxmlformats.org/officeDocument/2006/relationships/image" Target="../media/image217.png"/><Relationship Id="rId4" Type="http://schemas.openxmlformats.org/officeDocument/2006/relationships/image" Target="../media/image39.png"/><Relationship Id="rId9" Type="http://schemas.openxmlformats.org/officeDocument/2006/relationships/image" Target="../media/image2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7" Type="http://schemas.openxmlformats.org/officeDocument/2006/relationships/image" Target="../media/image26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301.png"/><Relationship Id="rId4" Type="http://schemas.openxmlformats.org/officeDocument/2006/relationships/image" Target="../media/image2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Relationship Id="rId9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assumptionsofphysics.org/book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emf"/><Relationship Id="rId7" Type="http://schemas.openxmlformats.org/officeDocument/2006/relationships/image" Target="../media/image2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1.emf"/><Relationship Id="rId7" Type="http://schemas.openxmlformats.org/officeDocument/2006/relationships/image" Target="../media/image34.emf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11" Type="http://schemas.openxmlformats.org/officeDocument/2006/relationships/image" Target="../media/image36.emf"/><Relationship Id="rId5" Type="http://schemas.openxmlformats.org/officeDocument/2006/relationships/image" Target="../media/image32.emf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mechanics as the</a:t>
            </a:r>
            <a:br>
              <a:rPr lang="en-US" dirty="0"/>
            </a:br>
            <a:r>
              <a:rPr lang="en-US" dirty="0"/>
              <a:t>high-entropy limit of quantum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8200"/>
            <a:ext cx="9144000" cy="3041650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/>
              <a:t>Gabriele Carcassi¹, Manuele Landini² and Christine A. Aidala¹</a:t>
            </a:r>
          </a:p>
          <a:p>
            <a:r>
              <a:rPr lang="en-US" sz="2400" dirty="0"/>
              <a:t>¹</a:t>
            </a:r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r>
              <a:rPr lang="en-US" sz="2400" dirty="0"/>
              <a:t>²</a:t>
            </a:r>
            <a:r>
              <a:rPr lang="en-US" dirty="0"/>
              <a:t>Institut für Experimental </a:t>
            </a:r>
            <a:r>
              <a:rPr lang="en-US" dirty="0" err="1"/>
              <a:t>Physik</a:t>
            </a:r>
            <a:r>
              <a:rPr lang="en-US" dirty="0"/>
              <a:t> und Zentrum 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US" dirty="0"/>
              <a:t>r </a:t>
            </a:r>
            <a:r>
              <a:rPr lang="en-US" dirty="0" err="1"/>
              <a:t>Quantenphysik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Universit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</a:t>
            </a:r>
            <a:r>
              <a:rPr lang="en-US" dirty="0"/>
              <a:t>t Innsbruck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Foundations 2025</a:t>
            </a:r>
            <a:br>
              <a:rPr lang="en-US" dirty="0"/>
            </a:br>
            <a:r>
              <a:rPr lang="en-US" dirty="0"/>
              <a:t>June 30 – July 2</a:t>
            </a:r>
            <a:br>
              <a:rPr lang="en-US" dirty="0"/>
            </a:br>
            <a:r>
              <a:rPr lang="en-US" dirty="0"/>
              <a:t>Gdansk, Poland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D6601-A821-0A3E-A4BD-1BF9A1BF6C3F}"/>
              </a:ext>
            </a:extLst>
          </p:cNvPr>
          <p:cNvSpPr txBox="1"/>
          <p:nvPr/>
        </p:nvSpPr>
        <p:spPr>
          <a:xfrm>
            <a:off x="7673975" y="238095"/>
            <a:ext cx="44100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hlinkClick r:id="rId2"/>
              </a:rPr>
              <a:t>https://arxiv.org/abs/2411.00972</a:t>
            </a:r>
            <a:r>
              <a:rPr lang="en-US" sz="2000" dirty="0"/>
              <a:t>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D216F0-A5A1-0562-B71D-843A9C0CCE84}"/>
              </a:ext>
            </a:extLst>
          </p:cNvPr>
          <p:cNvGrpSpPr/>
          <p:nvPr/>
        </p:nvGrpSpPr>
        <p:grpSpPr>
          <a:xfrm>
            <a:off x="9115895" y="4515586"/>
            <a:ext cx="2622256" cy="2086365"/>
            <a:chOff x="9214478" y="4552258"/>
            <a:chExt cx="2622256" cy="208636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FFC79D2-A67E-7391-6480-7D22CF170028}"/>
                </a:ext>
              </a:extLst>
            </p:cNvPr>
            <p:cNvGrpSpPr/>
            <p:nvPr/>
          </p:nvGrpSpPr>
          <p:grpSpPr>
            <a:xfrm>
              <a:off x="9718832" y="4552258"/>
              <a:ext cx="1623177" cy="1732938"/>
              <a:chOff x="9972832" y="8565458"/>
              <a:chExt cx="1623177" cy="1732938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38E18902-77BF-1483-6211-E756BB28D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81790" y="8565458"/>
                <a:ext cx="1220385" cy="11094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4C37B84-83D3-ECB2-9CDE-6A3831DEF3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72832" y="9746692"/>
                <a:ext cx="1623177" cy="551704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950367-F65E-33B5-86A9-AB11D4BF0340}"/>
                </a:ext>
              </a:extLst>
            </p:cNvPr>
            <p:cNvSpPr txBox="1"/>
            <p:nvPr/>
          </p:nvSpPr>
          <p:spPr>
            <a:xfrm>
              <a:off x="9214478" y="6330846"/>
              <a:ext cx="2622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hlinkClick r:id="rId5"/>
                </a:rPr>
                <a:t>https://assumptionsofphysics.org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1050">
            <a:extLst>
              <a:ext uri="{FF2B5EF4-FFF2-40B4-BE49-F238E27FC236}">
                <a16:creationId xmlns:a16="http://schemas.microsoft.com/office/drawing/2014/main" id="{8BEA5199-DEA1-7469-65C7-CB69F3A44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6"/>
          <a:stretch/>
        </p:blipFill>
        <p:spPr>
          <a:xfrm rot="5400000">
            <a:off x="4572668" y="2024954"/>
            <a:ext cx="4601955" cy="2212661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3D53E5C6-58E4-AD53-BAFF-63D836B7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"/>
          <a:stretch/>
        </p:blipFill>
        <p:spPr>
          <a:xfrm rot="5400000">
            <a:off x="4562332" y="2003506"/>
            <a:ext cx="4622630" cy="2231452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7F7B0FCB-1541-A37E-9B7C-280958481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7"/>
          <a:stretch/>
        </p:blipFill>
        <p:spPr>
          <a:xfrm rot="5400000">
            <a:off x="4565621" y="2003506"/>
            <a:ext cx="4601956" cy="223145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2B78B-DA86-7EB4-22B2-AA5266AC8F76}"/>
              </a:ext>
            </a:extLst>
          </p:cNvPr>
          <p:cNvCxnSpPr>
            <a:cxnSpLocks/>
          </p:cNvCxnSpPr>
          <p:nvPr/>
        </p:nvCxnSpPr>
        <p:spPr>
          <a:xfrm>
            <a:off x="1109739" y="813646"/>
            <a:ext cx="0" cy="48124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62DD8B-74C4-422B-1AD8-688B892940C0}"/>
              </a:ext>
            </a:extLst>
          </p:cNvPr>
          <p:cNvGrpSpPr/>
          <p:nvPr/>
        </p:nvGrpSpPr>
        <p:grpSpPr>
          <a:xfrm rot="5400000">
            <a:off x="1153993" y="2022238"/>
            <a:ext cx="4660861" cy="2236151"/>
            <a:chOff x="3049186" y="1173320"/>
            <a:chExt cx="4660861" cy="2236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88DBCC-A86A-92DB-A5F2-0DF66A59A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4" r="1"/>
            <a:stretch/>
          </p:blipFill>
          <p:spPr>
            <a:xfrm>
              <a:off x="3049186" y="1173321"/>
              <a:ext cx="4622630" cy="22361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616F56-5F9D-8DA8-9DCC-43E94B5EF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9"/>
            <a:stretch/>
          </p:blipFill>
          <p:spPr>
            <a:xfrm>
              <a:off x="3108092" y="1173320"/>
              <a:ext cx="4601955" cy="221266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ECE851-897E-3F07-D117-240592778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6"/>
            <a:stretch/>
          </p:blipFill>
          <p:spPr>
            <a:xfrm>
              <a:off x="3059523" y="1173322"/>
              <a:ext cx="4601955" cy="2212661"/>
            </a:xfrm>
            <a:prstGeom prst="rect">
              <a:avLst/>
            </a:prstGeom>
          </p:spPr>
        </p:pic>
      </p:grp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E760F98-4618-B788-244D-F6C317A2C7A8}"/>
              </a:ext>
            </a:extLst>
          </p:cNvPr>
          <p:cNvSpPr/>
          <p:nvPr/>
        </p:nvSpPr>
        <p:spPr>
          <a:xfrm>
            <a:off x="948151" y="2764289"/>
            <a:ext cx="281238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69462B5-FA62-D8CD-1A0F-0C357C21C158}"/>
              </a:ext>
            </a:extLst>
          </p:cNvPr>
          <p:cNvSpPr/>
          <p:nvPr/>
        </p:nvSpPr>
        <p:spPr>
          <a:xfrm>
            <a:off x="948151" y="3297625"/>
            <a:ext cx="396436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/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/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C11D027-6C71-BB16-37D9-4FC8B8A91BDC}"/>
              </a:ext>
            </a:extLst>
          </p:cNvPr>
          <p:cNvGrpSpPr/>
          <p:nvPr/>
        </p:nvGrpSpPr>
        <p:grpSpPr>
          <a:xfrm>
            <a:off x="9103979" y="1206072"/>
            <a:ext cx="3022293" cy="2638476"/>
            <a:chOff x="2866991" y="1198978"/>
            <a:chExt cx="4353528" cy="3800652"/>
          </a:xfrm>
        </p:grpSpPr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7E4E0B30-670E-A4EE-43B8-3F76EC6E4AD9}"/>
                </a:ext>
              </a:extLst>
            </p:cNvPr>
            <p:cNvGrpSpPr/>
            <p:nvPr/>
          </p:nvGrpSpPr>
          <p:grpSpPr>
            <a:xfrm>
              <a:off x="3757657" y="1198978"/>
              <a:ext cx="2674503" cy="3800652"/>
              <a:chOff x="6689695" y="3754872"/>
              <a:chExt cx="1916430" cy="2723379"/>
            </a:xfrm>
          </p:grpSpPr>
          <p:grpSp>
            <p:nvGrpSpPr>
              <p:cNvPr id="1102" name="Group 1101">
                <a:extLst>
                  <a:ext uri="{FF2B5EF4-FFF2-40B4-BE49-F238E27FC236}">
                    <a16:creationId xmlns:a16="http://schemas.microsoft.com/office/drawing/2014/main" id="{79A91F1C-C7F8-0D69-F43D-FB9426930DB6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7F7D6D1A-1DE4-B8A7-282E-6D56ED48E82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Oval 31">
                  <a:extLst>
                    <a:ext uri="{FF2B5EF4-FFF2-40B4-BE49-F238E27FC236}">
                      <a16:creationId xmlns:a16="http://schemas.microsoft.com/office/drawing/2014/main" id="{A294259D-6079-0266-6C1B-84815D6CC14F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Oval 1109">
                  <a:extLst>
                    <a:ext uri="{FF2B5EF4-FFF2-40B4-BE49-F238E27FC236}">
                      <a16:creationId xmlns:a16="http://schemas.microsoft.com/office/drawing/2014/main" id="{7D654E3A-9E35-FE06-A4D0-994F1AFF1EA6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CF0DF73F-3DD0-A7D8-9EB7-7E151119D492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5" name="Oval 1114">
                    <a:extLst>
                      <a:ext uri="{FF2B5EF4-FFF2-40B4-BE49-F238E27FC236}">
                        <a16:creationId xmlns:a16="http://schemas.microsoft.com/office/drawing/2014/main" id="{FA188D60-364E-306A-C1DF-5E6F27BAB86D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6" name="Oval 9">
                    <a:extLst>
                      <a:ext uri="{FF2B5EF4-FFF2-40B4-BE49-F238E27FC236}">
                        <a16:creationId xmlns:a16="http://schemas.microsoft.com/office/drawing/2014/main" id="{8E0A8A8D-BBF9-451B-A534-868C3B945ECC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1F9EC202-C971-C855-E64B-A1198EC5D2D8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3" name="Oval 1112">
                    <a:extLst>
                      <a:ext uri="{FF2B5EF4-FFF2-40B4-BE49-F238E27FC236}">
                        <a16:creationId xmlns:a16="http://schemas.microsoft.com/office/drawing/2014/main" id="{70FCE7E6-7F2E-89F3-FD48-89AA37AF3E53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4" name="Oval 9">
                    <a:extLst>
                      <a:ext uri="{FF2B5EF4-FFF2-40B4-BE49-F238E27FC236}">
                        <a16:creationId xmlns:a16="http://schemas.microsoft.com/office/drawing/2014/main" id="{2A5B3B2F-FC0E-4538-033F-4831DF2879AB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7FF14F62-7F89-2D5B-2656-172FC22E42DB}"/>
                  </a:ext>
                </a:extLst>
              </p:cNvPr>
              <p:cNvGrpSpPr/>
              <p:nvPr/>
            </p:nvGrpSpPr>
            <p:grpSpPr>
              <a:xfrm>
                <a:off x="7378553" y="3754872"/>
                <a:ext cx="636440" cy="2723379"/>
                <a:chOff x="10193624" y="911557"/>
                <a:chExt cx="636440" cy="272337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3577B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DF7E7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8BD60674-D61C-6F1B-8EB4-D35FA772F505}"/>
                </a:ext>
              </a:extLst>
            </p:cNvPr>
            <p:cNvCxnSpPr>
              <a:stCxn id="1116" idx="0"/>
              <a:endCxn id="1116" idx="2"/>
            </p:cNvCxnSpPr>
            <p:nvPr/>
          </p:nvCxnSpPr>
          <p:spPr>
            <a:xfrm>
              <a:off x="5094790" y="1756219"/>
              <a:ext cx="0" cy="2674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43DDE802-BA57-132D-2573-90332F4C6823}"/>
                </a:ext>
              </a:extLst>
            </p:cNvPr>
            <p:cNvCxnSpPr>
              <a:cxnSpLocks/>
              <a:stCxn id="1114" idx="2"/>
              <a:endCxn id="1114" idx="0"/>
            </p:cNvCxnSpPr>
            <p:nvPr/>
          </p:nvCxnSpPr>
          <p:spPr>
            <a:xfrm flipH="1">
              <a:off x="3757885" y="3096083"/>
              <a:ext cx="26742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/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rgbClr val="866EBF"/>
                    </a:solidFill>
                  </a:endParaRPr>
                </a:p>
              </p:txBody>
            </p:sp>
          </mc:Choice>
          <mc:Fallback xmlns=""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/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/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985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4C9858"/>
                  </a:solidFill>
                </a:endParaRPr>
              </a:p>
            </p:txBody>
          </p:sp>
        </mc:Choice>
        <mc:Fallback xmlns="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3" name="TextBox 1122">
            <a:extLst>
              <a:ext uri="{FF2B5EF4-FFF2-40B4-BE49-F238E27FC236}">
                <a16:creationId xmlns:a16="http://schemas.microsoft.com/office/drawing/2014/main" id="{75544BC1-9D6E-1D56-00D5-62946ED928E2}"/>
              </a:ext>
            </a:extLst>
          </p:cNvPr>
          <p:cNvSpPr txBox="1"/>
          <p:nvPr/>
        </p:nvSpPr>
        <p:spPr>
          <a:xfrm>
            <a:off x="281645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open slit (uncertainty on classical variable)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4D1E0EF5-5BF0-DD1A-C9BD-4B1E41431630}"/>
              </a:ext>
            </a:extLst>
          </p:cNvPr>
          <p:cNvSpPr txBox="1"/>
          <p:nvPr/>
        </p:nvSpPr>
        <p:spPr>
          <a:xfrm>
            <a:off x="666440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phase difference (quantum variable)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D813ABD8-701D-2C64-6D2B-B27CD0AAA362}"/>
              </a:ext>
            </a:extLst>
          </p:cNvPr>
          <p:cNvSpPr txBox="1"/>
          <p:nvPr/>
        </p:nvSpPr>
        <p:spPr>
          <a:xfrm>
            <a:off x="184150" y="5508483"/>
            <a:ext cx="1046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Entropic aliasing: high-entropy states allow (approximate) decomposition over incompatible observables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CC30C-0904-7913-8A21-B3984AACD2C0}"/>
              </a:ext>
            </a:extLst>
          </p:cNvPr>
          <p:cNvSpPr txBox="1"/>
          <p:nvPr/>
        </p:nvSpPr>
        <p:spPr>
          <a:xfrm>
            <a:off x="6515101" y="3975872"/>
            <a:ext cx="53394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case where we randomize the phase is indistinguishable from the case where we randomize the path</a:t>
            </a:r>
          </a:p>
        </p:txBody>
      </p:sp>
    </p:spTree>
    <p:extLst>
      <p:ext uri="{BB962C8B-B14F-4D97-AF65-F5344CB8AC3E}">
        <p14:creationId xmlns:p14="http://schemas.microsoft.com/office/powerpoint/2010/main" val="238640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Entropy-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8708688" y="1435394"/>
                <a:ext cx="32664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maps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 maps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88" y="1435394"/>
                <a:ext cx="3266407" cy="830997"/>
              </a:xfrm>
              <a:prstGeom prst="rect">
                <a:avLst/>
              </a:prstGeom>
              <a:blipFill>
                <a:blip r:embed="rId5"/>
                <a:stretch>
                  <a:fillRect l="-2991" t="-5839" r="-186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2F08A2-FE14-C001-78FA-11070C71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64189E-7E60-1FE5-D541-ACEB6CA0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2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7" y="1367341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6877990" y="3943312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FDD2B8-7398-DB65-886B-69EB43961381}"/>
              </a:ext>
            </a:extLst>
          </p:cNvPr>
          <p:cNvSpPr txBox="1"/>
          <p:nvPr/>
        </p:nvSpPr>
        <p:spPr>
          <a:xfrm>
            <a:off x="327047" y="129568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/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5F4EF-D2C8-1A34-1BB2-5B862449ACF2}"/>
              </a:ext>
            </a:extLst>
          </p:cNvPr>
          <p:cNvCxnSpPr/>
          <p:nvPr/>
        </p:nvCxnSpPr>
        <p:spPr>
          <a:xfrm flipH="1" flipV="1">
            <a:off x="7790611" y="1051841"/>
            <a:ext cx="241368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8BAB-A1B3-3CE4-5D6B-72BC3A4419B8}"/>
              </a:ext>
            </a:extLst>
          </p:cNvPr>
          <p:cNvCxnSpPr>
            <a:cxnSpLocks/>
          </p:cNvCxnSpPr>
          <p:nvPr/>
        </p:nvCxnSpPr>
        <p:spPr>
          <a:xfrm flipV="1">
            <a:off x="10426719" y="1099423"/>
            <a:ext cx="238669" cy="4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86B09-A0D7-01D6-A13D-3258C1B32755}"/>
              </a:ext>
            </a:extLst>
          </p:cNvPr>
          <p:cNvSpPr txBox="1"/>
          <p:nvPr/>
        </p:nvSpPr>
        <p:spPr>
          <a:xfrm>
            <a:off x="9507505" y="1499359"/>
            <a:ext cx="2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Jacobian is a constant: all volumes rescaled by the same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9FC-8ED2-D213-DEB7-FA50E16CC214}"/>
              </a:ext>
            </a:extLst>
          </p:cNvPr>
          <p:cNvSpPr txBox="1"/>
          <p:nvPr/>
        </p:nvSpPr>
        <p:spPr>
          <a:xfrm>
            <a:off x="954674" y="214561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Stretching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5D0C4-55E6-646B-73D2-D449E43ADBA8}"/>
              </a:ext>
            </a:extLst>
          </p:cNvPr>
          <p:cNvSpPr txBox="1"/>
          <p:nvPr/>
        </p:nvSpPr>
        <p:spPr>
          <a:xfrm>
            <a:off x="954673" y="2935036"/>
            <a:ext cx="26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stretching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/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/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B89718-8B2B-3785-8F34-7BF1214117B0}"/>
              </a:ext>
            </a:extLst>
          </p:cNvPr>
          <p:cNvSpPr txBox="1"/>
          <p:nvPr/>
        </p:nvSpPr>
        <p:spPr>
          <a:xfrm>
            <a:off x="9192731" y="3042758"/>
            <a:ext cx="231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Need to take care of operator ordering!!!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E4A29-E6CD-D94E-D81B-380DD33386CF}"/>
              </a:ext>
            </a:extLst>
          </p:cNvPr>
          <p:cNvSpPr txBox="1"/>
          <p:nvPr/>
        </p:nvSpPr>
        <p:spPr>
          <a:xfrm>
            <a:off x="327047" y="3927560"/>
            <a:ext cx="18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pure</a:t>
            </a:r>
            <a:br>
              <a:rPr lang="en-US" dirty="0"/>
            </a:br>
            <a:r>
              <a:rPr lang="en-US" dirty="0"/>
              <a:t>stretching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574DD-9751-BAC7-C02E-BF380216A694}"/>
              </a:ext>
            </a:extLst>
          </p:cNvPr>
          <p:cNvSpPr txBox="1"/>
          <p:nvPr/>
        </p:nvSpPr>
        <p:spPr>
          <a:xfrm>
            <a:off x="3919953" y="5533079"/>
            <a:ext cx="477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Anti-normal ordering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Husimi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 are preferred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FBF2E-9927-48A9-7034-986E5D18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16447-0549-DBAD-FA4F-BF3E2AC6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BED4E1-ECB8-7086-5B43-B4D2ECC793F0}"/>
              </a:ext>
            </a:extLst>
          </p:cNvPr>
          <p:cNvSpPr txBox="1"/>
          <p:nvPr/>
        </p:nvSpPr>
        <p:spPr>
          <a:xfrm>
            <a:off x="800371" y="1215081"/>
            <a:ext cx="430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Husimi</a:t>
            </a:r>
            <a:r>
              <a:rPr lang="en-US" sz="2800" dirty="0"/>
              <a:t> Q is simply stretched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F028E-F6FC-4F0E-921F-B9C54E663889}"/>
              </a:ext>
            </a:extLst>
          </p:cNvPr>
          <p:cNvSpPr txBox="1"/>
          <p:nvPr/>
        </p:nvSpPr>
        <p:spPr>
          <a:xfrm>
            <a:off x="327047" y="395270"/>
            <a:ext cx="968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Effects of stretching map on phase-space representations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42C5-E70C-C1E9-8F23-E453FE1F6D88}"/>
              </a:ext>
            </a:extLst>
          </p:cNvPr>
          <p:cNvSpPr txBox="1"/>
          <p:nvPr/>
        </p:nvSpPr>
        <p:spPr>
          <a:xfrm>
            <a:off x="800372" y="1870669"/>
            <a:ext cx="920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Wigner function is stretched and convolved with a Gaussian, and coincides with the </a:t>
            </a:r>
            <a:r>
              <a:rPr lang="en-US" sz="2800" dirty="0" err="1"/>
              <a:t>Husimi</a:t>
            </a:r>
            <a:r>
              <a:rPr lang="en-US" sz="2800" dirty="0"/>
              <a:t> Q in the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53DBD-BA43-9C78-1EE3-CA3D460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" y="3347908"/>
            <a:ext cx="7354326" cy="301984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F2D78-8BEF-B767-969F-66ECC070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CBB84-3CBA-C7C3-7A7D-615BE4DC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0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176E84-E29E-6BE9-A1BE-FC2A69AE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A5A26-F249-FF92-DC32-5728DEDA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2701B8-EE9D-825D-AE2A-98D02BDEA9DF}"/>
                  </a:ext>
                </a:extLst>
              </p:cNvPr>
              <p:cNvSpPr txBox="1"/>
              <p:nvPr/>
            </p:nvSpPr>
            <p:spPr>
              <a:xfrm>
                <a:off x="11487518" y="1856782"/>
                <a:ext cx="590546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2701B8-EE9D-825D-AE2A-98D02BDEA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518" y="1856782"/>
                <a:ext cx="590546" cy="465256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72083"/>
              </p:ext>
            </p:extLst>
          </p:nvPr>
        </p:nvGraphicFramePr>
        <p:xfrm>
          <a:off x="1831767" y="1329719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030368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626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323045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2794143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1DA064-2989-9A97-2488-9DF506FDDD35}"/>
              </a:ext>
            </a:extLst>
          </p:cNvPr>
          <p:cNvSpPr txBox="1"/>
          <p:nvPr/>
        </p:nvSpPr>
        <p:spPr>
          <a:xfrm>
            <a:off x="1716222" y="502935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2C7F-AC81-94F3-2482-F88DF82AA882}"/>
              </a:ext>
            </a:extLst>
          </p:cNvPr>
          <p:cNvSpPr txBox="1"/>
          <p:nvPr/>
        </p:nvSpPr>
        <p:spPr>
          <a:xfrm rot="16200000">
            <a:off x="445377" y="1473373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3685-CE47-0235-96B0-B3170DC1C92C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E0DC-0B9B-EA40-576B-CE1B40BA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328F-B0A6-BE1A-A0C1-C03BCC07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D9F9-59C0-F66A-C823-59785355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6EC1F-5302-FDB3-EE7B-5D2B2F876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55" y="982203"/>
                <a:ext cx="11984090" cy="56779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most prominent breakdown of classical mechanics </a:t>
                </a:r>
                <a:r>
                  <a:rPr lang="en-US" sz="2800" dirty="0">
                    <a:effectLst/>
                    <a:ea typeface="SimSun" panose="02010600030101010101" pitchFamily="2" charset="-122"/>
                  </a:rPr>
                  <a:t>emerged in the thermodynamic predictions from classical statistical mechanics </a:t>
                </a:r>
                <a:endParaRPr lang="en-US" dirty="0"/>
              </a:p>
              <a:p>
                <a:pPr lvl="1"/>
                <a:r>
                  <a:rPr lang="en-US" sz="2800" dirty="0">
                    <a:solidFill>
                      <a:srgbClr val="4F86BF"/>
                    </a:solidFill>
                  </a:rPr>
                  <a:t>Classical statistical mechanics doesn’t follow 3</a:t>
                </a:r>
                <a:r>
                  <a:rPr lang="en-US" sz="2800" baseline="30000" dirty="0">
                    <a:solidFill>
                      <a:srgbClr val="4F86BF"/>
                    </a:solidFill>
                  </a:rPr>
                  <a:t>rd</a:t>
                </a:r>
                <a:r>
                  <a:rPr lang="en-US" sz="2800" dirty="0">
                    <a:solidFill>
                      <a:srgbClr val="4F86BF"/>
                    </a:solidFill>
                  </a:rPr>
                  <a:t> law of thermodynamics!  </a:t>
                </a:r>
                <a:endParaRPr lang="en-US" dirty="0"/>
              </a:p>
              <a:p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The classical limit can be recovered by identifying entropy-increasing maps (i.e. stretching maps), as the Wigner function and </a:t>
                </a:r>
                <a:r>
                  <a:rPr lang="en-US" dirty="0" err="1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Husimi</a:t>
                </a:r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 Q </a:t>
                </a:r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converge to each other</a:t>
                </a:r>
              </a:p>
              <a:p>
                <a:pPr lvl="1"/>
                <a:r>
                  <a:rPr lang="en-US" dirty="0">
                    <a:ea typeface="SimSun" panose="02010600030101010101" pitchFamily="2" charset="-122"/>
                    <a:cs typeface="Times New Roman" panose="02020603050405020304" pitchFamily="18" charset="0"/>
                  </a:rPr>
                  <a:t>Different operator orderings give the same expectation</a:t>
                </a:r>
              </a:p>
              <a:p>
                <a:pPr lvl="1"/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Wigner function becomes non-negative</a:t>
                </a:r>
              </a:p>
              <a:p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Alternatively, we can take the entropy of pure states to minus infinity, which corresponds to the group contraction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ℏ→0</m:t>
                    </m:r>
                  </m:oMath>
                </a14:m>
                <a:r>
                  <a:rPr lang="en-US" dirty="0">
                    <a:effectLst/>
                    <a:ea typeface="SimSun" panose="02010600030101010101" pitchFamily="2" charset="-122"/>
                    <a:cs typeface="Times New Roman" panose="02020603050405020304" pitchFamily="18" charset="0"/>
                  </a:rPr>
                  <a:t>) that morphs the Moyal bracket to the Poisson bracket</a:t>
                </a:r>
              </a:p>
              <a:p>
                <a:r>
                  <a:rPr lang="en-US" sz="2800" dirty="0">
                    <a:effectLst/>
                    <a:ea typeface="SimSun" panose="02010600030101010101" pitchFamily="2" charset="-122"/>
                  </a:rPr>
                  <a:t>Dirac’s correspondence principle was effectively looking for a theory that would recover classical mechanics at high entropy</a:t>
                </a:r>
                <a:endParaRPr lang="en-US" dirty="0"/>
              </a:p>
              <a:p>
                <a:pPr lvl="1"/>
                <a:r>
                  <a:rPr lang="en-US" dirty="0"/>
                  <a:t>Moyal bracket is the </a:t>
                </a:r>
                <a:r>
                  <a:rPr lang="en-US" b="1" i="1" dirty="0"/>
                  <a:t>unique</a:t>
                </a:r>
                <a:r>
                  <a:rPr lang="en-US" i="1" dirty="0"/>
                  <a:t> one-parameter Lie-algebraic deformation</a:t>
                </a:r>
                <a:r>
                  <a:rPr lang="en-US" dirty="0"/>
                  <a:t> of the Poisson bracket </a:t>
                </a:r>
              </a:p>
              <a:p>
                <a:pPr lvl="1"/>
                <a:r>
                  <a:rPr lang="en-US" b="1" dirty="0">
                    <a:solidFill>
                      <a:srgbClr val="4F86BF"/>
                    </a:solidFill>
                  </a:rPr>
                  <a:t>If you are looking for a theory with a lower bound on the entropy that recovers classical mechanics at high entropy, quantum mechanics is the only one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B6EC1F-5302-FDB3-EE7B-5D2B2F876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55" y="982203"/>
                <a:ext cx="11984090" cy="5677904"/>
              </a:xfrm>
              <a:blipFill>
                <a:blip r:embed="rId2"/>
                <a:stretch>
                  <a:fillRect l="-76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B18E8-3F89-0961-CDA8-C0E3AF7B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2C003C-8C14-59A0-F92A-DB0EE477BC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3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C9243-7D47-0944-09AA-C4F33104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DB17-68C8-26E6-2790-2A95F89384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E5303-7FE0-E578-3907-B8CE8CD2D171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7EBB54-F04D-2182-D957-DEE0EE329178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43D1D68-0318-0FC9-290B-59568BFEA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CA9389D-156B-30E6-C96B-A9D543C195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11E0BE-EEF3-F044-DF2E-9782D188B45E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2"/>
                </a:rPr>
                <a:t>https://assumptionsofphysics.org</a:t>
              </a:r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AC9907D-E252-9D8C-95DA-463F889D896A}"/>
              </a:ext>
            </a:extLst>
          </p:cNvPr>
          <p:cNvSpPr txBox="1"/>
          <p:nvPr/>
        </p:nvSpPr>
        <p:spPr>
          <a:xfrm>
            <a:off x="7065295" y="5482566"/>
            <a:ext cx="4752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Looking for collaboration with philosophers to fully develop the conceptual implications of different project results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D93B-F498-17BB-F6EA-F04B7916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8E106-EBE5-FCA7-D84B-725F4B1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DEF7E-9C78-3EEE-A69E-0EF19C4F5C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B5EB-066C-0935-2DBC-45D34885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vs. uncertainty: Classical and quantum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0D86-6AEA-D619-2E46-F6E83304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63CEC-32ED-6C3F-3A01-023CE325EE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86BA-51E4-9E2B-BCE8-EE3060E83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0" y="1356783"/>
            <a:ext cx="8636000" cy="4144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EB75B-ED10-BA84-A8C2-60B0D3DB6A09}"/>
                  </a:ext>
                </a:extLst>
              </p:cNvPr>
              <p:cNvSpPr txBox="1"/>
              <p:nvPr/>
            </p:nvSpPr>
            <p:spPr>
              <a:xfrm>
                <a:off x="9938118" y="3708761"/>
                <a:ext cx="590546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EB75B-ED10-BA84-A8C2-60B0D3DB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118" y="3708761"/>
                <a:ext cx="590546" cy="465256"/>
              </a:xfrm>
              <a:prstGeom prst="rect">
                <a:avLst/>
              </a:prstGeom>
              <a:blipFill>
                <a:blip r:embed="rId3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A54AEF-2E2C-C057-416A-329D3BC43A5F}"/>
              </a:ext>
            </a:extLst>
          </p:cNvPr>
          <p:cNvSpPr txBox="1"/>
          <p:nvPr/>
        </p:nvSpPr>
        <p:spPr>
          <a:xfrm>
            <a:off x="279400" y="1555750"/>
            <a:ext cx="15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in </a:t>
            </a:r>
            <a:r>
              <a:rPr lang="en-US" dirty="0" err="1"/>
              <a:t>nats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78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407F4-F6C1-9242-6FDC-8EA2C0F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86383542-A395-ECC8-C9A2-7EB0F89347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08BE-476D-137D-440C-40848423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and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2B2EB-0AC9-C9AC-8B3F-B4003333F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both classical and quantum mechanics, Gaussian states maximize entropy for a single independent DOF at fixed uncertainty, or equivalently, minimize uncertainty at fixed entropy</a:t>
                </a:r>
              </a:p>
              <a:p>
                <a:r>
                  <a:rPr lang="en-US" dirty="0"/>
                  <a:t>If we fix the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Specific value of the uncertainty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on whether we’re using classical or quantum mechanics, but relationship always saturated by Gaussian states with no correlation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Classical mechanics: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Quantum mechanics: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82B2EB-0AC9-C9AC-8B3F-B4003333F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CA9EB-20CF-CCB0-31AA-BC2801CDE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E3DC4-2370-E089-B10E-740849D53C0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FD313-FE1C-E993-E3B1-A58CD698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850" y="4158113"/>
            <a:ext cx="3134413" cy="591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9EE041-2D97-C6B4-7E8E-F0163162C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3281" y="5083198"/>
            <a:ext cx="5639190" cy="702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A11CE-3CE5-9E79-117D-AB4BFAC584DA}"/>
              </a:ext>
            </a:extLst>
          </p:cNvPr>
          <p:cNvSpPr txBox="1"/>
          <p:nvPr/>
        </p:nvSpPr>
        <p:spPr>
          <a:xfrm>
            <a:off x="7294728" y="3765911"/>
            <a:ext cx="4801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e.g. </a:t>
            </a:r>
            <a:r>
              <a:rPr lang="en-US" dirty="0" err="1"/>
              <a:t>Pathria</a:t>
            </a:r>
            <a:r>
              <a:rPr lang="en-US" dirty="0"/>
              <a:t> + Beale, </a:t>
            </a:r>
            <a:r>
              <a:rPr lang="en-US" i="1" dirty="0"/>
              <a:t>Statistical Mechanics</a:t>
            </a:r>
            <a:r>
              <a:rPr lang="en-US" dirty="0"/>
              <a:t>, Academic Press, 2022 or </a:t>
            </a:r>
            <a:br>
              <a:rPr lang="en-US" dirty="0"/>
            </a:br>
            <a:r>
              <a:rPr lang="en-US" dirty="0"/>
              <a:t>Cover + Thomas, </a:t>
            </a:r>
            <a:r>
              <a:rPr lang="en-US" i="1" dirty="0"/>
              <a:t>Elements of Information Theory</a:t>
            </a:r>
            <a:r>
              <a:rPr lang="en-US" dirty="0"/>
              <a:t>, Wiley, 2006.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BCAF2-4519-E647-0AD1-2DE100C462E7}"/>
              </a:ext>
            </a:extLst>
          </p:cNvPr>
          <p:cNvSpPr txBox="1"/>
          <p:nvPr/>
        </p:nvSpPr>
        <p:spPr>
          <a:xfrm>
            <a:off x="7376613" y="5903288"/>
            <a:ext cx="3595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e.g. </a:t>
            </a:r>
            <a:r>
              <a:rPr lang="en-US" dirty="0" err="1"/>
              <a:t>Weedbrook</a:t>
            </a:r>
            <a:r>
              <a:rPr lang="en-US" dirty="0"/>
              <a:t> et al., </a:t>
            </a:r>
            <a:r>
              <a:rPr lang="en-US" i="1" dirty="0"/>
              <a:t>Reviews of Modern Physics</a:t>
            </a:r>
            <a:r>
              <a:rPr lang="en-US" dirty="0"/>
              <a:t> 84:621, 2012.</a:t>
            </a:r>
          </a:p>
        </p:txBody>
      </p:sp>
    </p:spTree>
    <p:extLst>
      <p:ext uri="{BB962C8B-B14F-4D97-AF65-F5344CB8AC3E}">
        <p14:creationId xmlns:p14="http://schemas.microsoft.com/office/powerpoint/2010/main" val="1883577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6686-EACA-798C-A7FA-A92C38AC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Entropic aliasing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C8192-E058-6DB7-DF13-BCBC7E5B8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States that are essentially mixtures of nonclassical, nonlocal states can be reinterpreted as mixtures of classical, local states</a:t>
                </a:r>
              </a:p>
              <a:p>
                <a:r>
                  <a:rPr lang="en-US" dirty="0"/>
                  <a:t>Quantum effects masked by high entropy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4F86BF"/>
                    </a:solidFill>
                  </a:rPr>
                  <a:t>Double-slit experiment:</a:t>
                </a:r>
              </a:p>
              <a:p>
                <a:r>
                  <a:rPr lang="en-US" dirty="0"/>
                  <a:t>Particle can pass through either left or right </a:t>
                </a:r>
                <a:r>
                  <a:rPr lang="en-US" dirty="0">
                    <a:sym typeface="Wingdings" panose="05000000000000000000" pitchFamily="2" charset="2"/>
                  </a:rPr>
                  <a:t> two pure states,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Equal superposition with phase difference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with interference peak in middle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with valley in middle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cannot be understood as a probability distribution (mixture) over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.  However, an equal mixture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d>
                  </m:oMath>
                </a14:m>
                <a:r>
                  <a:rPr lang="en-US" dirty="0"/>
                  <a:t> is the maximally mixed state, which is equal to an equal mixture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C8192-E058-6DB7-DF13-BCBC7E5B8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2492" b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9DA45-6368-5059-80DF-223277A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94356-4BC9-322F-56D1-BE8B4E1603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7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E72417-7009-ECDE-284B-3FAC55681983}"/>
              </a:ext>
            </a:extLst>
          </p:cNvPr>
          <p:cNvSpPr txBox="1"/>
          <p:nvPr/>
        </p:nvSpPr>
        <p:spPr>
          <a:xfrm>
            <a:off x="428871" y="393032"/>
            <a:ext cx="33473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Third law of</a:t>
            </a:r>
            <a:br>
              <a:rPr lang="en-US" sz="3600" dirty="0"/>
            </a:br>
            <a:r>
              <a:rPr lang="en-US" sz="3600" dirty="0"/>
              <a:t>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2271B-4198-92A4-AE1F-6665F9211012}"/>
                  </a:ext>
                </a:extLst>
              </p:cNvPr>
              <p:cNvSpPr txBox="1"/>
              <p:nvPr/>
            </p:nvSpPr>
            <p:spPr>
              <a:xfrm>
                <a:off x="5446294" y="331476"/>
                <a:ext cx="288579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2271B-4198-92A4-AE1F-6665F9211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294" y="331476"/>
                <a:ext cx="2885790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931C387-20DC-3BB5-96B3-32C1F743E98B}"/>
              </a:ext>
            </a:extLst>
          </p:cNvPr>
          <p:cNvSpPr txBox="1"/>
          <p:nvPr/>
        </p:nvSpPr>
        <p:spPr>
          <a:xfrm>
            <a:off x="5504707" y="1654915"/>
            <a:ext cx="276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entropy is absolute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6C4F-D78E-E723-EAB9-2D36D934C1AD}"/>
              </a:ext>
            </a:extLst>
          </p:cNvPr>
          <p:cNvSpPr txBox="1"/>
          <p:nvPr/>
        </p:nvSpPr>
        <p:spPr>
          <a:xfrm>
            <a:off x="428871" y="2415204"/>
            <a:ext cx="4060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Statistical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FDC47-8BDB-B388-2F5E-5FF6D61B14C8}"/>
              </a:ext>
            </a:extLst>
          </p:cNvPr>
          <p:cNvSpPr txBox="1"/>
          <p:nvPr/>
        </p:nvSpPr>
        <p:spPr>
          <a:xfrm>
            <a:off x="10250746" y="158482"/>
            <a:ext cx="166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previous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3A24A-FA4B-F6C3-517A-142D78414259}"/>
                  </a:ext>
                </a:extLst>
              </p:cNvPr>
              <p:cNvSpPr txBox="1"/>
              <p:nvPr/>
            </p:nvSpPr>
            <p:spPr>
              <a:xfrm>
                <a:off x="684826" y="3267826"/>
                <a:ext cx="33839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 dirty="0"/>
                  <a:t> as the support</a:t>
                </a:r>
                <a:br>
                  <a:rPr lang="en-US" sz="2400" dirty="0"/>
                </a:br>
                <a:r>
                  <a:rPr lang="en-US" sz="2400" dirty="0"/>
                  <a:t>of a uniform distribution</a:t>
                </a:r>
                <a:br>
                  <a:rPr lang="en-US" sz="2400" dirty="0"/>
                </a:br>
                <a:r>
                  <a:rPr lang="en-US" sz="2400" dirty="0"/>
                  <a:t>of zero entropy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13A24A-FA4B-F6C3-517A-142D78414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6" y="3267826"/>
                <a:ext cx="3383940" cy="1200329"/>
              </a:xfrm>
              <a:prstGeom prst="rect">
                <a:avLst/>
              </a:prstGeom>
              <a:blipFill>
                <a:blip r:embed="rId3"/>
                <a:stretch>
                  <a:fillRect l="-270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1E96-B939-069D-4EA3-BA2C0A1D5656}"/>
                  </a:ext>
                </a:extLst>
              </p:cNvPr>
              <p:cNvSpPr txBox="1"/>
              <p:nvPr/>
            </p:nvSpPr>
            <p:spPr>
              <a:xfrm>
                <a:off x="4929450" y="2978354"/>
                <a:ext cx="4177554" cy="1248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7B1E96-B939-069D-4EA3-BA2C0A1D5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450" y="2978354"/>
                <a:ext cx="4177554" cy="12488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7B50DA-E953-B808-EB2D-FB2CEFF7003D}"/>
                  </a:ext>
                </a:extLst>
              </p:cNvPr>
              <p:cNvSpPr txBox="1"/>
              <p:nvPr/>
            </p:nvSpPr>
            <p:spPr>
              <a:xfrm>
                <a:off x="3675581" y="4512936"/>
                <a:ext cx="5716758" cy="7312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7B50DA-E953-B808-EB2D-FB2CEFF70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81" y="4512936"/>
                <a:ext cx="5716758" cy="731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84B876-223E-C758-B2E1-3C208BF86625}"/>
              </a:ext>
            </a:extLst>
          </p:cNvPr>
          <p:cNvCxnSpPr>
            <a:cxnSpLocks/>
          </p:cNvCxnSpPr>
          <p:nvPr/>
        </p:nvCxnSpPr>
        <p:spPr>
          <a:xfrm flipV="1">
            <a:off x="2376796" y="5233624"/>
            <a:ext cx="1298785" cy="53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F87B0B-E316-70DC-722E-6522593C822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042984" y="4468155"/>
            <a:ext cx="333812" cy="1303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9F21CC-C9FC-8712-0142-2B1D75109958}"/>
              </a:ext>
            </a:extLst>
          </p:cNvPr>
          <p:cNvSpPr txBox="1"/>
          <p:nvPr/>
        </p:nvSpPr>
        <p:spPr>
          <a:xfrm>
            <a:off x="672838" y="5771853"/>
            <a:ext cx="647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Fixes units (i.e. log argument is a pure number) and zero of entropy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8BA4A4D-5230-9F25-94EB-1B39AAE3DBC4}"/>
              </a:ext>
            </a:extLst>
          </p:cNvPr>
          <p:cNvGrpSpPr/>
          <p:nvPr/>
        </p:nvGrpSpPr>
        <p:grpSpPr>
          <a:xfrm>
            <a:off x="9292109" y="1201052"/>
            <a:ext cx="2214794" cy="2428303"/>
            <a:chOff x="8722760" y="220894"/>
            <a:chExt cx="3333866" cy="3655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F558249-05E0-994B-3538-6E97FA3D6189}"/>
                    </a:ext>
                  </a:extLst>
                </p:cNvPr>
                <p:cNvSpPr txBox="1"/>
                <p:nvPr/>
              </p:nvSpPr>
              <p:spPr>
                <a:xfrm>
                  <a:off x="10142058" y="220894"/>
                  <a:ext cx="187158" cy="37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F558249-05E0-994B-3538-6E97FA3D61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2058" y="220894"/>
                  <a:ext cx="187158" cy="370629"/>
                </a:xfrm>
                <a:prstGeom prst="rect">
                  <a:avLst/>
                </a:prstGeom>
                <a:blipFill>
                  <a:blip r:embed="rId6"/>
                  <a:stretch>
                    <a:fillRect l="-55000" r="-55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A08F35-4722-AC6E-4CB2-08AC8371FE45}"/>
                    </a:ext>
                  </a:extLst>
                </p:cNvPr>
                <p:cNvSpPr txBox="1"/>
                <p:nvPr/>
              </p:nvSpPr>
              <p:spPr>
                <a:xfrm>
                  <a:off x="11836926" y="2147422"/>
                  <a:ext cx="187158" cy="370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6A08F35-4722-AC6E-4CB2-08AC8371F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6926" y="2147422"/>
                  <a:ext cx="187158" cy="370629"/>
                </a:xfrm>
                <a:prstGeom prst="rect">
                  <a:avLst/>
                </a:prstGeom>
                <a:blipFill>
                  <a:blip r:embed="rId7"/>
                  <a:stretch>
                    <a:fillRect l="-40000" r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D2FD6BF-5815-7D5C-867F-6A8A81AE6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2760" y="2199004"/>
              <a:ext cx="3333866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EF2668-EE03-0805-1610-A050710039E2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8696039" y="2202817"/>
              <a:ext cx="3333864" cy="1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EC83EE-B815-6E52-7677-90F9FA2B7E9C}"/>
                  </a:ext>
                </a:extLst>
              </p:cNvPr>
              <p:cNvSpPr/>
              <p:nvPr/>
            </p:nvSpPr>
            <p:spPr>
              <a:xfrm>
                <a:off x="10619874" y="1839581"/>
                <a:ext cx="457200" cy="47048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EC83EE-B815-6E52-7677-90F9FA2B7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874" y="1839581"/>
                <a:ext cx="457200" cy="4704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40441D-3FF5-2602-C5A8-4A43038962AE}"/>
              </a:ext>
            </a:extLst>
          </p:cNvPr>
          <p:cNvCxnSpPr/>
          <p:nvPr/>
        </p:nvCxnSpPr>
        <p:spPr>
          <a:xfrm flipH="1" flipV="1">
            <a:off x="10042358" y="1748589"/>
            <a:ext cx="577516" cy="200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E00D8-A743-E64A-7965-F26D84FBF053}"/>
                  </a:ext>
                </a:extLst>
              </p:cNvPr>
              <p:cNvSpPr txBox="1"/>
              <p:nvPr/>
            </p:nvSpPr>
            <p:spPr>
              <a:xfrm>
                <a:off x="9491403" y="1370871"/>
                <a:ext cx="793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23E00D8-A743-E64A-7965-F26D84FB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1403" y="1370871"/>
                <a:ext cx="7934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520DC30-5090-8D0E-7603-80D10415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B05D35-5BF8-E5E2-9E9F-792B46C6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8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307500" y="242134"/>
            <a:ext cx="655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plot </a:t>
            </a:r>
            <a:r>
              <a:rPr lang="en-US" sz="3600" dirty="0"/>
              <a:t>entropy</a:t>
            </a:r>
            <a:r>
              <a:rPr lang="en-US" sz="3200" dirty="0"/>
              <a:t> against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1981874" y="1533303"/>
                <a:ext cx="3739742" cy="103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874" y="1533303"/>
                <a:ext cx="3739742" cy="1030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1372851" y="2578344"/>
                <a:ext cx="5165645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851" y="2578344"/>
                <a:ext cx="5165645" cy="10273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115740" y="1058079"/>
            <a:ext cx="5544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Gaussian maximizes entropy for a given uncertainty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D94EB-1916-69D0-E6F0-7821D055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804" y="535953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/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D29FA3-A7AA-1262-15F7-4DF6FFA04A7B}"/>
              </a:ext>
            </a:extLst>
          </p:cNvPr>
          <p:cNvSpPr/>
          <p:nvPr/>
        </p:nvSpPr>
        <p:spPr>
          <a:xfrm>
            <a:off x="7535212" y="60855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A4A93-FBE2-AE9E-B062-B674B6164A91}"/>
              </a:ext>
            </a:extLst>
          </p:cNvPr>
          <p:cNvSpPr txBox="1"/>
          <p:nvPr/>
        </p:nvSpPr>
        <p:spPr>
          <a:xfrm rot="20747837">
            <a:off x="7434600" y="83790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DC08-09BA-D120-E62B-5898A45B3FB8}"/>
              </a:ext>
            </a:extLst>
          </p:cNvPr>
          <p:cNvSpPr/>
          <p:nvPr/>
        </p:nvSpPr>
        <p:spPr>
          <a:xfrm>
            <a:off x="7256380" y="2252716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5CDB2-1E4B-0759-5BE7-E4AA140E7BE3}"/>
              </a:ext>
            </a:extLst>
          </p:cNvPr>
          <p:cNvSpPr txBox="1"/>
          <p:nvPr/>
        </p:nvSpPr>
        <p:spPr>
          <a:xfrm>
            <a:off x="7920469" y="24866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/>
              <p:nvPr/>
            </p:nvSpPr>
            <p:spPr>
              <a:xfrm>
                <a:off x="1310121" y="3649953"/>
                <a:ext cx="7010574" cy="1845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≥0  ⇒  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21" y="3649953"/>
                <a:ext cx="7010574" cy="1845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3E3F495-EEFC-6371-AE44-112C570B51E1}"/>
              </a:ext>
            </a:extLst>
          </p:cNvPr>
          <p:cNvSpPr txBox="1"/>
          <p:nvPr/>
        </p:nvSpPr>
        <p:spPr>
          <a:xfrm>
            <a:off x="1399922" y="5689146"/>
            <a:ext cx="6974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Classical 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/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5E8CE6-F64C-2D30-F80C-41EF4F3F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E9445-96F5-9512-CE9F-89D0170D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B64C09-B521-796B-BD4C-644B11DD6DDF}"/>
              </a:ext>
            </a:extLst>
          </p:cNvPr>
          <p:cNvSpPr txBox="1"/>
          <p:nvPr/>
        </p:nvSpPr>
        <p:spPr>
          <a:xfrm>
            <a:off x="9123529" y="5427535"/>
            <a:ext cx="262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Carcassi and Aidala, </a:t>
            </a:r>
            <a:r>
              <a:rPr lang="en-US" i="1" dirty="0"/>
              <a:t>Found. Phys.</a:t>
            </a:r>
            <a:r>
              <a:rPr lang="en-US" dirty="0"/>
              <a:t> 52:40, 2022</a:t>
            </a:r>
          </a:p>
        </p:txBody>
      </p: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20B9F6-E8D4-2137-852F-C565306FC324}"/>
              </a:ext>
            </a:extLst>
          </p:cNvPr>
          <p:cNvSpPr txBox="1"/>
          <p:nvPr/>
        </p:nvSpPr>
        <p:spPr>
          <a:xfrm>
            <a:off x="313451" y="2597878"/>
            <a:ext cx="111465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Suppose the lower bound on the entropy is the only difference.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Then in the limit of high entropy of quantum mechanics we should recover classical mechanics.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DAE04-25FC-DE33-8DFB-E1DB8B697546}"/>
              </a:ext>
            </a:extLst>
          </p:cNvPr>
          <p:cNvSpPr txBox="1"/>
          <p:nvPr/>
        </p:nvSpPr>
        <p:spPr>
          <a:xfrm>
            <a:off x="6406304" y="4004371"/>
            <a:ext cx="2560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Can we?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897A6-83BF-7F57-8D11-93A06F3B9E07}"/>
              </a:ext>
            </a:extLst>
          </p:cNvPr>
          <p:cNvSpPr txBox="1"/>
          <p:nvPr/>
        </p:nvSpPr>
        <p:spPr>
          <a:xfrm>
            <a:off x="246455" y="199303"/>
            <a:ext cx="116990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while classical mechanics does not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E385-ADB6-938F-8517-A7B18DAC179E}"/>
              </a:ext>
            </a:extLst>
          </p:cNvPr>
          <p:cNvSpPr txBox="1"/>
          <p:nvPr/>
        </p:nvSpPr>
        <p:spPr>
          <a:xfrm>
            <a:off x="7436031" y="1714605"/>
            <a:ext cx="4576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the only difference?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48AC4-3037-ABE8-92C1-68C8CDEC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0F24-AADB-F7B2-6A9C-5A6EF18E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5E037B-F55E-FF23-4FC8-65BE41D7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3A8F2-6326-5B3B-82F5-2DC5E3C1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26D6-DEAC-69C3-8A1E-97271497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1054246"/>
          </a:xfrm>
        </p:spPr>
        <p:txBody>
          <a:bodyPr>
            <a:normAutofit fontScale="90000"/>
          </a:bodyPr>
          <a:lstStyle/>
          <a:p>
            <a:r>
              <a:rPr lang="en-US" dirty="0"/>
              <a:t>Reinterpreting traditional approaches: </a:t>
            </a:r>
            <a:br>
              <a:rPr lang="en-US" dirty="0"/>
            </a:br>
            <a:r>
              <a:rPr lang="en-US" dirty="0"/>
              <a:t>Blackbody radiation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6387-12F8-4912-FEA4-49621520B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55" y="1197870"/>
            <a:ext cx="11984090" cy="1697599"/>
          </a:xfrm>
        </p:spPr>
        <p:txBody>
          <a:bodyPr/>
          <a:lstStyle/>
          <a:p>
            <a:r>
              <a:rPr lang="en-US" dirty="0"/>
              <a:t>Ultraviolet catastrophe – a crisis for classical physics</a:t>
            </a:r>
          </a:p>
          <a:p>
            <a:r>
              <a:rPr lang="en-US" dirty="0"/>
              <a:t>Failure of classical mechanics was a failure of classical mechanics with respect to </a:t>
            </a:r>
            <a:r>
              <a:rPr lang="en-US" i="1" dirty="0"/>
              <a:t>statistical</a:t>
            </a:r>
            <a:r>
              <a:rPr lang="en-US" dirty="0"/>
              <a:t> mechanics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C5DBE-9531-9795-C297-EDAA1C62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545A8-2971-5D92-772D-EE0FC41EE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39AAA-40F3-9567-8275-202B1333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118" y="2681388"/>
            <a:ext cx="1562946" cy="699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82C2BC-A705-F603-4769-62F67501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551" y="3642417"/>
            <a:ext cx="3719813" cy="7892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66BE1-8C4E-6B82-B6BE-7CB80AF88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139" y="4808955"/>
            <a:ext cx="5017059" cy="6798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CB1ED8-1B05-2DEE-8B40-4BE90C82D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050" y="5767512"/>
            <a:ext cx="5017059" cy="687697"/>
          </a:xfrm>
          <a:prstGeom prst="rect">
            <a:avLst/>
          </a:prstGeom>
        </p:spPr>
      </p:pic>
      <p:pic>
        <p:nvPicPr>
          <p:cNvPr id="15" name="Picture 14" descr="A diagram of a normal distribution&#10;&#10;AI-generated content may be incorrect.">
            <a:extLst>
              <a:ext uri="{FF2B5EF4-FFF2-40B4-BE49-F238E27FC236}">
                <a16:creationId xmlns:a16="http://schemas.microsoft.com/office/drawing/2014/main" id="{BCDD3E3D-0086-4994-FC59-91940978CD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01" y="2463317"/>
            <a:ext cx="2917568" cy="23340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009096-1584-F3D9-711A-EADD65576BD2}"/>
              </a:ext>
            </a:extLst>
          </p:cNvPr>
          <p:cNvSpPr txBox="1"/>
          <p:nvPr/>
        </p:nvSpPr>
        <p:spPr>
          <a:xfrm>
            <a:off x="608912" y="2760965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Classical: Rayleigh-Jeans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03EDC-BEDC-A7DA-17A2-608774248140}"/>
              </a:ext>
            </a:extLst>
          </p:cNvPr>
          <p:cNvSpPr txBox="1"/>
          <p:nvPr/>
        </p:nvSpPr>
        <p:spPr>
          <a:xfrm>
            <a:off x="620831" y="3649422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Quantum: Planck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84EBA9-25BF-BE21-AFCE-E601BCE4A177}"/>
              </a:ext>
            </a:extLst>
          </p:cNvPr>
          <p:cNvSpPr txBox="1"/>
          <p:nvPr/>
        </p:nvSpPr>
        <p:spPr>
          <a:xfrm>
            <a:off x="188978" y="4797371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limit: </a:t>
            </a:r>
            <a:br>
              <a:rPr lang="en-US" dirty="0"/>
            </a:br>
            <a:r>
              <a:rPr lang="en-US" dirty="0"/>
              <a:t>Low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E4B0F-09A7-C336-C34E-EE7AFFF2A7C5}"/>
                  </a:ext>
                </a:extLst>
              </p:cNvPr>
              <p:cNvSpPr txBox="1"/>
              <p:nvPr/>
            </p:nvSpPr>
            <p:spPr>
              <a:xfrm>
                <a:off x="188978" y="5714786"/>
                <a:ext cx="25844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Alternative limit: </a:t>
                </a:r>
                <a:br>
                  <a:rPr lang="en-US" dirty="0"/>
                </a:br>
                <a:r>
                  <a:rPr lang="en-US" dirty="0"/>
                  <a:t>High temperature (low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0E4B0F-09A7-C336-C34E-EE7AFFF2A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8" y="5714786"/>
                <a:ext cx="2584490" cy="646331"/>
              </a:xfrm>
              <a:prstGeom prst="rect">
                <a:avLst/>
              </a:prstGeom>
              <a:blipFill>
                <a:blip r:embed="rId7"/>
                <a:stretch>
                  <a:fillRect l="-1887" t="-4717" r="-117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7E4F0-25D4-9296-A9BD-113DA16495BD}"/>
                  </a:ext>
                </a:extLst>
              </p:cNvPr>
              <p:cNvSpPr txBox="1"/>
              <p:nvPr/>
            </p:nvSpPr>
            <p:spPr>
              <a:xfrm>
                <a:off x="8399091" y="5692750"/>
                <a:ext cx="357764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Low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 high temperature/high entropy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E7E4F0-25D4-9296-A9BD-113DA1649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091" y="5692750"/>
                <a:ext cx="3577643" cy="830997"/>
              </a:xfrm>
              <a:prstGeom prst="rect">
                <a:avLst/>
              </a:prstGeom>
              <a:blipFill>
                <a:blip r:embed="rId8"/>
                <a:stretch>
                  <a:fillRect l="-272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22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E99EF-93AC-FFAB-547C-684B0B45F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BB86-B3E7-1A19-37CD-6CD22EE3E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1054246"/>
          </a:xfrm>
        </p:spPr>
        <p:txBody>
          <a:bodyPr>
            <a:normAutofit fontScale="90000"/>
          </a:bodyPr>
          <a:lstStyle/>
          <a:p>
            <a:r>
              <a:rPr lang="en-US" dirty="0"/>
              <a:t>Reinterpreting traditional approaches: </a:t>
            </a:r>
            <a:br>
              <a:rPr lang="en-US" dirty="0"/>
            </a:br>
            <a:r>
              <a:rPr lang="en-US" sz="4000" dirty="0"/>
              <a:t>Wigner’s quantum correction for thermodynamic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8D2D5-F526-0962-4254-A1D217B795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30" y="2306472"/>
                <a:ext cx="11984090" cy="394420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Considered Wigner distribution of a system in thermal equilibrium at inverse temperature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endParaRPr lang="en-US" sz="2200" dirty="0"/>
              </a:p>
              <a:p>
                <a:pPr lvl="1"/>
                <a:r>
                  <a:rPr lang="en-US" sz="2200" dirty="0"/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lit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sup>
                    </m:sSup>
                  </m:oMath>
                </a14:m>
                <a:r>
                  <a:rPr lang="en-US" sz="2200" dirty="0"/>
                  <a:t> the mixed state that maximizes entropy at given average energy (Boltzmann dist.)</a:t>
                </a:r>
              </a:p>
              <a:p>
                <a:r>
                  <a:rPr lang="en-US" dirty="0"/>
                  <a:t>Transformed Hamiltonian to express it as the sum of classical and quantum terms and then expanded the Wigner distribution in powers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Quantum corrections only come in at second 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dirty="0"/>
                  <a:t>, recovering classical mechanics in the 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18D2D5-F526-0962-4254-A1D217B79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30" y="2306472"/>
                <a:ext cx="11984090" cy="3944204"/>
              </a:xfrm>
              <a:blipFill>
                <a:blip r:embed="rId2"/>
                <a:stretch>
                  <a:fillRect l="-916" t="-2473" r="-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BA75-8E14-1EBB-07BA-424D1DBC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323B1-25A7-036B-ECD7-DB410E730D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86935-97B5-9BA3-B968-A94DADE3C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3" y="1257206"/>
            <a:ext cx="5524715" cy="940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F7EF2-E767-B0DB-3C47-E2398E2E6A33}"/>
              </a:ext>
            </a:extLst>
          </p:cNvPr>
          <p:cNvSpPr txBox="1"/>
          <p:nvPr/>
        </p:nvSpPr>
        <p:spPr>
          <a:xfrm>
            <a:off x="4148028" y="1635369"/>
            <a:ext cx="2254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Phys. Rev.</a:t>
            </a:r>
            <a:r>
              <a:rPr lang="en-US" sz="1400" dirty="0"/>
              <a:t> </a:t>
            </a:r>
            <a:r>
              <a:rPr lang="en-US" sz="1400" b="0" i="0" u="none" strike="noStrike" baseline="0" dirty="0">
                <a:latin typeface="CMR10"/>
              </a:rPr>
              <a:t>40:749–759, 1932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A90CA0-8DDC-1C49-447F-4CC3F80A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1562" y="2725348"/>
            <a:ext cx="6977925" cy="6388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7370FC-1C8D-8317-7481-D94ACDD56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8308" y="5493224"/>
            <a:ext cx="8024331" cy="79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24238-96E6-6866-D378-E90785D4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95E2-6AD2-0A83-0D69-B0D8BF8C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1054246"/>
          </a:xfrm>
        </p:spPr>
        <p:txBody>
          <a:bodyPr>
            <a:normAutofit fontScale="90000"/>
          </a:bodyPr>
          <a:lstStyle/>
          <a:p>
            <a:r>
              <a:rPr lang="en-US" dirty="0"/>
              <a:t>Reinterpreting traditional approaches: </a:t>
            </a:r>
            <a:br>
              <a:rPr lang="en-US" dirty="0"/>
            </a:br>
            <a:r>
              <a:rPr lang="en-US" sz="4000" dirty="0"/>
              <a:t>Wigner’s quantum correction for thermodynamic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B15A2-6CD5-842F-A535-056E02691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730" y="3181216"/>
                <a:ext cx="11984090" cy="29671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Can expand this in powers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, rather than powers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order: </a:t>
                </a:r>
              </a:p>
              <a:p>
                <a:endParaRPr lang="en-US" dirty="0"/>
              </a:p>
              <a:p>
                <a:r>
                  <a:rPr lang="en-US" dirty="0"/>
                  <a:t>Show first-order quantum correction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zero by inserting an identity in the momentum </a:t>
                </a:r>
                <a:r>
                  <a:rPr lang="en-US" dirty="0" err="1"/>
                  <a:t>eigenbase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Thus, </a:t>
                </a:r>
                <a:r>
                  <a:rPr lang="en-US" i="1" dirty="0"/>
                  <a:t>quantum corrections only enter at second order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recovering classical mechanics in the limit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B15A2-6CD5-842F-A535-056E02691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730" y="3181216"/>
                <a:ext cx="11984090" cy="2967100"/>
              </a:xfrm>
              <a:blipFill>
                <a:blip r:embed="rId2"/>
                <a:stretch>
                  <a:fillRect l="-610" t="-4312" r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20AD6-ADE1-8A07-B463-ABA4EE26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Physics Dept.,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16E60C-1EC6-1443-3127-B0E48585FC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A830C8-E613-9B4C-080A-D9EFB647C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0" y="1358208"/>
            <a:ext cx="8838249" cy="7844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092D9F7-3E80-0B70-9DEA-CC7B7908066C}"/>
              </a:ext>
            </a:extLst>
          </p:cNvPr>
          <p:cNvSpPr txBox="1"/>
          <p:nvPr/>
        </p:nvSpPr>
        <p:spPr>
          <a:xfrm>
            <a:off x="5913115" y="1958655"/>
            <a:ext cx="12752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i="1" dirty="0">
                <a:solidFill>
                  <a:srgbClr val="0070C0"/>
                </a:solidFill>
              </a:rPr>
              <a:t>classical </a:t>
            </a:r>
            <a:br>
              <a:rPr lang="en-US" sz="1700" i="1" dirty="0">
                <a:solidFill>
                  <a:srgbClr val="0070C0"/>
                </a:solidFill>
              </a:rPr>
            </a:br>
            <a:r>
              <a:rPr lang="en-US" sz="1700" i="1" dirty="0">
                <a:solidFill>
                  <a:srgbClr val="0070C0"/>
                </a:solidFill>
              </a:rPr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8985E-BA66-7720-EF54-004591D40232}"/>
                  </a:ext>
                </a:extLst>
              </p:cNvPr>
              <p:cNvSpPr txBox="1"/>
              <p:nvPr/>
            </p:nvSpPr>
            <p:spPr>
              <a:xfrm>
                <a:off x="7329450" y="2066491"/>
                <a:ext cx="2024913" cy="647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1700" i="1" dirty="0">
                    <a:solidFill>
                      <a:srgbClr val="0070C0"/>
                    </a:solidFill>
                  </a:rPr>
                  <a:t>quantum corrections</a:t>
                </a:r>
                <a:br>
                  <a:rPr lang="en-US" sz="1700" i="1" dirty="0">
                    <a:solidFill>
                      <a:srgbClr val="0070C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̂"/>
                          <m:ctrlPr>
                            <a:rPr lang="en-US" sz="17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7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</m:oMath>
                  </m:oMathPara>
                </a14:m>
                <a:endParaRPr lang="en-US" sz="1700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088985E-BA66-7720-EF54-004591D40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450" y="2066491"/>
                <a:ext cx="2024913" cy="647485"/>
              </a:xfrm>
              <a:prstGeom prst="rect">
                <a:avLst/>
              </a:prstGeom>
              <a:blipFill>
                <a:blip r:embed="rId4"/>
                <a:stretch>
                  <a:fillRect l="-1802" t="-3774" r="-601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DF30058-6D5E-7DCA-20F7-74B7219DF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8" y="2498588"/>
            <a:ext cx="4368823" cy="682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73E32-7FB6-3789-D6A1-C50C774EE2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8556" y="3517508"/>
            <a:ext cx="2535635" cy="538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6E9A43-AB57-D915-E5AA-2E2921AF2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806" y="3480648"/>
            <a:ext cx="5484010" cy="538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9BD57A-245F-78AB-0EF2-DFC7F7CF8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5972" y="4678417"/>
            <a:ext cx="7871350" cy="5876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044161-33EA-2F5D-0F53-C9BAB5527ECE}"/>
              </a:ext>
            </a:extLst>
          </p:cNvPr>
          <p:cNvSpPr txBox="1"/>
          <p:nvPr/>
        </p:nvSpPr>
        <p:spPr>
          <a:xfrm>
            <a:off x="9887381" y="1387719"/>
            <a:ext cx="135614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dirty="0">
                <a:solidFill>
                  <a:srgbClr val="0070C0"/>
                </a:solidFill>
              </a:rPr>
              <a:t>Transformed </a:t>
            </a:r>
            <a:br>
              <a:rPr lang="en-US" sz="1700" dirty="0">
                <a:solidFill>
                  <a:srgbClr val="0070C0"/>
                </a:solidFill>
              </a:rPr>
            </a:br>
            <a:r>
              <a:rPr lang="en-US" sz="1700" dirty="0">
                <a:solidFill>
                  <a:srgbClr val="0070C0"/>
                </a:solidFill>
              </a:rPr>
              <a:t>Hamiltonian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7710A1-BF06-C17E-A2A8-1B9BC9FA58FD}"/>
                  </a:ext>
                </a:extLst>
              </p:cNvPr>
              <p:cNvSpPr txBox="1"/>
              <p:nvPr/>
            </p:nvSpPr>
            <p:spPr>
              <a:xfrm>
                <a:off x="5001837" y="2652417"/>
                <a:ext cx="3134191" cy="3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700" dirty="0">
                    <a:solidFill>
                      <a:srgbClr val="0070C0"/>
                    </a:solidFill>
                  </a:rPr>
                  <a:t>Wigner distribution in terms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endParaRPr lang="en-US" sz="17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07710A1-BF06-C17E-A2A8-1B9BC9FA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37" y="2652417"/>
                <a:ext cx="3134191" cy="360483"/>
              </a:xfrm>
              <a:prstGeom prst="rect">
                <a:avLst/>
              </a:prstGeom>
              <a:blipFill>
                <a:blip r:embed="rId9"/>
                <a:stretch>
                  <a:fillRect l="-973" t="-6780" r="-10117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C740B-285A-755E-519D-D97A691934DD}"/>
                  </a:ext>
                </a:extLst>
              </p:cNvPr>
              <p:cNvSpPr txBox="1"/>
              <p:nvPr/>
            </p:nvSpPr>
            <p:spPr>
              <a:xfrm>
                <a:off x="4490114" y="3516257"/>
                <a:ext cx="5196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C740B-285A-755E-519D-D97A6919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114" y="3516257"/>
                <a:ext cx="5196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6210829-2DA3-DE61-DDB6-B2A461C6E1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1734" y="5676719"/>
            <a:ext cx="7626398" cy="5388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DB11208-E4E1-635D-4090-BA439F3E14A6}"/>
              </a:ext>
            </a:extLst>
          </p:cNvPr>
          <p:cNvSpPr txBox="1"/>
          <p:nvPr/>
        </p:nvSpPr>
        <p:spPr>
          <a:xfrm>
            <a:off x="6926433" y="3830678"/>
            <a:ext cx="95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i="1" dirty="0">
                <a:solidFill>
                  <a:srgbClr val="0070C0"/>
                </a:solidFill>
              </a:rPr>
              <a:t>classical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CA73D-2828-952A-70D1-AA28D19BBB41}"/>
              </a:ext>
            </a:extLst>
          </p:cNvPr>
          <p:cNvSpPr txBox="1"/>
          <p:nvPr/>
        </p:nvSpPr>
        <p:spPr>
          <a:xfrm>
            <a:off x="8356152" y="3860246"/>
            <a:ext cx="20347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i="1" dirty="0">
                <a:solidFill>
                  <a:srgbClr val="0070C0"/>
                </a:solidFill>
              </a:rPr>
              <a:t>first-order quantum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ED5E45-F457-E433-0642-FCEAE03E5081}"/>
                  </a:ext>
                </a:extLst>
              </p:cNvPr>
              <p:cNvSpPr txBox="1"/>
              <p:nvPr/>
            </p:nvSpPr>
            <p:spPr>
              <a:xfrm>
                <a:off x="673858" y="6021710"/>
                <a:ext cx="609713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When entropy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ED5E45-F457-E433-0642-FCEAE03E5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58" y="6021710"/>
                <a:ext cx="6097136" cy="523220"/>
              </a:xfrm>
              <a:prstGeom prst="rect">
                <a:avLst/>
              </a:prstGeom>
              <a:blipFill>
                <a:blip r:embed="rId12"/>
                <a:stretch>
                  <a:fillRect l="-21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A47365A-E447-47FC-F0AE-A4AC6BAC0F18}"/>
              </a:ext>
            </a:extLst>
          </p:cNvPr>
          <p:cNvSpPr txBox="1"/>
          <p:nvPr/>
        </p:nvSpPr>
        <p:spPr>
          <a:xfrm>
            <a:off x="6164435" y="6009773"/>
            <a:ext cx="95910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i="1" dirty="0">
                <a:solidFill>
                  <a:srgbClr val="0070C0"/>
                </a:solidFill>
              </a:rPr>
              <a:t>classical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61209-82E4-0BFD-405E-1BC7163C0331}"/>
              </a:ext>
            </a:extLst>
          </p:cNvPr>
          <p:cNvSpPr txBox="1"/>
          <p:nvPr/>
        </p:nvSpPr>
        <p:spPr>
          <a:xfrm>
            <a:off x="8625217" y="6073461"/>
            <a:ext cx="225183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i="1" dirty="0">
                <a:solidFill>
                  <a:srgbClr val="0070C0"/>
                </a:solidFill>
              </a:rPr>
              <a:t>second-order quantum </a:t>
            </a:r>
          </a:p>
        </p:txBody>
      </p:sp>
    </p:spTree>
    <p:extLst>
      <p:ext uri="{BB962C8B-B14F-4D97-AF65-F5344CB8AC3E}">
        <p14:creationId xmlns:p14="http://schemas.microsoft.com/office/powerpoint/2010/main" val="388040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53192</TotalTime>
  <Words>1691</Words>
  <Application>Microsoft Office PowerPoint</Application>
  <PresentationFormat>Widescreen</PresentationFormat>
  <Paragraphs>227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Cambria Math</vt:lpstr>
      <vt:lpstr>CMR10</vt:lpstr>
      <vt:lpstr>Wingdings</vt:lpstr>
      <vt:lpstr>Office Theme</vt:lpstr>
      <vt:lpstr>Classical mechanics as the high-entropy limit of quantum mechanics </vt:lpstr>
      <vt:lpstr>Main goal of the project</vt:lpstr>
      <vt:lpstr>PowerPoint Presentation</vt:lpstr>
      <vt:lpstr>PowerPoint Presentation</vt:lpstr>
      <vt:lpstr>PowerPoint Presentation</vt:lpstr>
      <vt:lpstr>PowerPoint Presentation</vt:lpstr>
      <vt:lpstr>Reinterpreting traditional approaches:  Blackbody radiation</vt:lpstr>
      <vt:lpstr>Reinterpreting traditional approaches:  Wigner’s quantum correction for thermodynamic equilibrium</vt:lpstr>
      <vt:lpstr>Reinterpreting traditional approaches:  Wigner’s quantum correction for thermodynamic equilibrium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More about our project</vt:lpstr>
      <vt:lpstr>Backup</vt:lpstr>
      <vt:lpstr>Entropy vs. uncertainty: Classical and quantum</vt:lpstr>
      <vt:lpstr>Uncertainty and entropy</vt:lpstr>
      <vt:lpstr>Entropic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Aidala, Christine</cp:lastModifiedBy>
  <cp:revision>271</cp:revision>
  <dcterms:created xsi:type="dcterms:W3CDTF">2021-04-07T15:17:47Z</dcterms:created>
  <dcterms:modified xsi:type="dcterms:W3CDTF">2025-06-28T02:30:18Z</dcterms:modified>
</cp:coreProperties>
</file>