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8"/>
  </p:notesMasterIdLst>
  <p:sldIdLst>
    <p:sldId id="259" r:id="rId2"/>
    <p:sldId id="868" r:id="rId3"/>
    <p:sldId id="898" r:id="rId4"/>
    <p:sldId id="831" r:id="rId5"/>
    <p:sldId id="869" r:id="rId6"/>
    <p:sldId id="872" r:id="rId7"/>
    <p:sldId id="870" r:id="rId8"/>
    <p:sldId id="900" r:id="rId9"/>
    <p:sldId id="901" r:id="rId10"/>
    <p:sldId id="909" r:id="rId11"/>
    <p:sldId id="902" r:id="rId12"/>
    <p:sldId id="904" r:id="rId13"/>
    <p:sldId id="903" r:id="rId14"/>
    <p:sldId id="905" r:id="rId15"/>
    <p:sldId id="906" r:id="rId16"/>
    <p:sldId id="910" r:id="rId17"/>
    <p:sldId id="908" r:id="rId18"/>
    <p:sldId id="871" r:id="rId19"/>
    <p:sldId id="912" r:id="rId20"/>
    <p:sldId id="911" r:id="rId21"/>
    <p:sldId id="913" r:id="rId22"/>
    <p:sldId id="914" r:id="rId23"/>
    <p:sldId id="915" r:id="rId24"/>
    <p:sldId id="916" r:id="rId25"/>
    <p:sldId id="917" r:id="rId26"/>
    <p:sldId id="919" r:id="rId27"/>
    <p:sldId id="310" r:id="rId28"/>
    <p:sldId id="920" r:id="rId29"/>
    <p:sldId id="897" r:id="rId30"/>
    <p:sldId id="936" r:id="rId31"/>
    <p:sldId id="938" r:id="rId32"/>
    <p:sldId id="761" r:id="rId33"/>
    <p:sldId id="940" r:id="rId34"/>
    <p:sldId id="941" r:id="rId35"/>
    <p:sldId id="942" r:id="rId36"/>
    <p:sldId id="937"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900"/>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14" autoAdjust="0"/>
    <p:restoredTop sz="95607" autoAdjust="0"/>
  </p:normalViewPr>
  <p:slideViewPr>
    <p:cSldViewPr snapToGrid="0">
      <p:cViewPr varScale="1">
        <p:scale>
          <a:sx n="116" d="100"/>
          <a:sy n="116" d="100"/>
        </p:scale>
        <p:origin x="96" y="283"/>
      </p:cViewPr>
      <p:guideLst/>
    </p:cSldViewPr>
  </p:slideViewPr>
  <p:outlineViewPr>
    <p:cViewPr>
      <p:scale>
        <a:sx n="33" d="100"/>
        <a:sy n="33" d="100"/>
      </p:scale>
      <p:origin x="0" y="-9029"/>
    </p:cViewPr>
    <p:sldLst>
      <p:sld r:id="rId1" collapse="1"/>
      <p:sld r:id="rId2" collapse="1"/>
      <p:sld r:id="rId3" collapse="1"/>
    </p:sldLst>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_rels/viewProps.xml.rels><?xml version="1.0" encoding="UTF-8" standalone="yes"?>
<Relationships xmlns="http://schemas.openxmlformats.org/package/2006/relationships"><Relationship Id="rId3" Type="http://schemas.openxmlformats.org/officeDocument/2006/relationships/slide" Target="slides/slide28.xml"/><Relationship Id="rId2" Type="http://schemas.openxmlformats.org/officeDocument/2006/relationships/slide" Target="slides/slide27.xml"/><Relationship Id="rId1"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19C704-B8F9-449B-B828-36D786A1FE73}" type="datetimeFigureOut">
              <a:rPr lang="en-US" smtClean="0"/>
              <a:t>9/19/2022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154F452-85BD-4268-B680-C313DBFDCEB3}" type="slidenum">
              <a:rPr lang="en-US" smtClean="0"/>
              <a:t>‹#›</a:t>
            </a:fld>
            <a:endParaRPr lang="en-US"/>
          </a:p>
        </p:txBody>
      </p:sp>
    </p:spTree>
    <p:extLst>
      <p:ext uri="{BB962C8B-B14F-4D97-AF65-F5344CB8AC3E}">
        <p14:creationId xmlns:p14="http://schemas.microsoft.com/office/powerpoint/2010/main" val="8434317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4FB9D-FE32-4608-A322-879EB604C4E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12BEF24-38DB-414B-9143-835F94C5458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0649D3D-74DA-4CF4-9D8A-35BEC589E886}"/>
              </a:ext>
            </a:extLst>
          </p:cNvPr>
          <p:cNvSpPr>
            <a:spLocks noGrp="1"/>
          </p:cNvSpPr>
          <p:nvPr>
            <p:ph type="dt" sz="half" idx="10"/>
          </p:nvPr>
        </p:nvSpPr>
        <p:spPr/>
        <p:txBody>
          <a:bodyPr/>
          <a:lstStyle/>
          <a:p>
            <a:fld id="{E008AE81-1BF8-4F51-9FC8-72F3621047F0}" type="datetime1">
              <a:rPr lang="en-US" smtClean="0"/>
              <a:t>9/19/2022</a:t>
            </a:fld>
            <a:endParaRPr lang="en-US"/>
          </a:p>
        </p:txBody>
      </p:sp>
      <p:sp>
        <p:nvSpPr>
          <p:cNvPr id="5" name="Footer Placeholder 4">
            <a:extLst>
              <a:ext uri="{FF2B5EF4-FFF2-40B4-BE49-F238E27FC236}">
                <a16:creationId xmlns:a16="http://schemas.microsoft.com/office/drawing/2014/main" id="{C3B2A6A3-4127-48D5-9784-9FE0EA9F2B0E}"/>
              </a:ext>
            </a:extLst>
          </p:cNvPr>
          <p:cNvSpPr>
            <a:spLocks noGrp="1"/>
          </p:cNvSpPr>
          <p:nvPr>
            <p:ph type="ftr" sz="quarter" idx="11"/>
          </p:nvPr>
        </p:nvSpPr>
        <p:spPr/>
        <p:txBody>
          <a:bodyPr/>
          <a:lstStyle/>
          <a:p>
            <a:r>
              <a:rPr lang="en-US"/>
              <a:t>Gabriele Carcassi - Physics Department - University of Michigan</a:t>
            </a:r>
          </a:p>
        </p:txBody>
      </p:sp>
      <p:sp>
        <p:nvSpPr>
          <p:cNvPr id="6" name="Slide Number Placeholder 5">
            <a:extLst>
              <a:ext uri="{FF2B5EF4-FFF2-40B4-BE49-F238E27FC236}">
                <a16:creationId xmlns:a16="http://schemas.microsoft.com/office/drawing/2014/main" id="{747A031F-D251-4900-90B5-0DBC5EEB8B53}"/>
              </a:ext>
            </a:extLst>
          </p:cNvPr>
          <p:cNvSpPr>
            <a:spLocks noGrp="1"/>
          </p:cNvSpPr>
          <p:nvPr>
            <p:ph type="sldNum" sz="quarter" idx="12"/>
          </p:nvPr>
        </p:nvSpPr>
        <p:spPr/>
        <p:txBody>
          <a:bodyPr/>
          <a:lstStyle/>
          <a:p>
            <a:fld id="{F47845EA-7733-40EE-B074-20032348B727}" type="slidenum">
              <a:rPr lang="en-US" smtClean="0"/>
              <a:t>‹#›</a:t>
            </a:fld>
            <a:endParaRPr lang="en-US"/>
          </a:p>
        </p:txBody>
      </p:sp>
    </p:spTree>
    <p:extLst>
      <p:ext uri="{BB962C8B-B14F-4D97-AF65-F5344CB8AC3E}">
        <p14:creationId xmlns:p14="http://schemas.microsoft.com/office/powerpoint/2010/main" val="23145307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61A85-F374-4F3F-BA0C-52075B074A6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73497C3-0A16-4208-BEB3-607737FDD73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EED635-7E11-4664-8FBC-36FEBFF2DC4C}"/>
              </a:ext>
            </a:extLst>
          </p:cNvPr>
          <p:cNvSpPr>
            <a:spLocks noGrp="1"/>
          </p:cNvSpPr>
          <p:nvPr>
            <p:ph type="dt" sz="half" idx="10"/>
          </p:nvPr>
        </p:nvSpPr>
        <p:spPr/>
        <p:txBody>
          <a:bodyPr/>
          <a:lstStyle/>
          <a:p>
            <a:fld id="{29A4510F-59D9-427C-B948-617F6801AB3A}" type="datetime1">
              <a:rPr lang="en-US" smtClean="0"/>
              <a:t>9/19/2022</a:t>
            </a:fld>
            <a:endParaRPr lang="en-US"/>
          </a:p>
        </p:txBody>
      </p:sp>
      <p:sp>
        <p:nvSpPr>
          <p:cNvPr id="5" name="Footer Placeholder 4">
            <a:extLst>
              <a:ext uri="{FF2B5EF4-FFF2-40B4-BE49-F238E27FC236}">
                <a16:creationId xmlns:a16="http://schemas.microsoft.com/office/drawing/2014/main" id="{C4B9DE0C-6D6F-4D42-817A-BBD09369DA60}"/>
              </a:ext>
            </a:extLst>
          </p:cNvPr>
          <p:cNvSpPr>
            <a:spLocks noGrp="1"/>
          </p:cNvSpPr>
          <p:nvPr>
            <p:ph type="ftr" sz="quarter" idx="11"/>
          </p:nvPr>
        </p:nvSpPr>
        <p:spPr/>
        <p:txBody>
          <a:bodyPr/>
          <a:lstStyle/>
          <a:p>
            <a:r>
              <a:rPr lang="en-US"/>
              <a:t>Gabriele Carcassi - Physics Department - University of Michigan</a:t>
            </a:r>
          </a:p>
        </p:txBody>
      </p:sp>
      <p:sp>
        <p:nvSpPr>
          <p:cNvPr id="6" name="Slide Number Placeholder 5">
            <a:extLst>
              <a:ext uri="{FF2B5EF4-FFF2-40B4-BE49-F238E27FC236}">
                <a16:creationId xmlns:a16="http://schemas.microsoft.com/office/drawing/2014/main" id="{E2E03EC4-334C-45C4-A174-AFF5497F81A4}"/>
              </a:ext>
            </a:extLst>
          </p:cNvPr>
          <p:cNvSpPr>
            <a:spLocks noGrp="1"/>
          </p:cNvSpPr>
          <p:nvPr>
            <p:ph type="sldNum" sz="quarter" idx="12"/>
          </p:nvPr>
        </p:nvSpPr>
        <p:spPr/>
        <p:txBody>
          <a:bodyPr/>
          <a:lstStyle/>
          <a:p>
            <a:fld id="{F47845EA-7733-40EE-B074-20032348B727}" type="slidenum">
              <a:rPr lang="en-US" smtClean="0"/>
              <a:t>‹#›</a:t>
            </a:fld>
            <a:endParaRPr lang="en-US"/>
          </a:p>
        </p:txBody>
      </p:sp>
    </p:spTree>
    <p:extLst>
      <p:ext uri="{BB962C8B-B14F-4D97-AF65-F5344CB8AC3E}">
        <p14:creationId xmlns:p14="http://schemas.microsoft.com/office/powerpoint/2010/main" val="21733321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7597DE0-D863-4430-924C-3EB271CE816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F98BD85-A68E-409D-B87F-BAD20341956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EAA6CF-52A1-4471-AFF7-79B37FEF207B}"/>
              </a:ext>
            </a:extLst>
          </p:cNvPr>
          <p:cNvSpPr>
            <a:spLocks noGrp="1"/>
          </p:cNvSpPr>
          <p:nvPr>
            <p:ph type="dt" sz="half" idx="10"/>
          </p:nvPr>
        </p:nvSpPr>
        <p:spPr/>
        <p:txBody>
          <a:bodyPr/>
          <a:lstStyle/>
          <a:p>
            <a:fld id="{160837FC-224A-43C1-ABB4-C3D2A18DC981}" type="datetime1">
              <a:rPr lang="en-US" smtClean="0"/>
              <a:t>9/19/2022</a:t>
            </a:fld>
            <a:endParaRPr lang="en-US"/>
          </a:p>
        </p:txBody>
      </p:sp>
      <p:sp>
        <p:nvSpPr>
          <p:cNvPr id="5" name="Footer Placeholder 4">
            <a:extLst>
              <a:ext uri="{FF2B5EF4-FFF2-40B4-BE49-F238E27FC236}">
                <a16:creationId xmlns:a16="http://schemas.microsoft.com/office/drawing/2014/main" id="{C9E4AF83-3843-42EB-A5A1-2BDCD43FA050}"/>
              </a:ext>
            </a:extLst>
          </p:cNvPr>
          <p:cNvSpPr>
            <a:spLocks noGrp="1"/>
          </p:cNvSpPr>
          <p:nvPr>
            <p:ph type="ftr" sz="quarter" idx="11"/>
          </p:nvPr>
        </p:nvSpPr>
        <p:spPr/>
        <p:txBody>
          <a:bodyPr/>
          <a:lstStyle/>
          <a:p>
            <a:r>
              <a:rPr lang="en-US"/>
              <a:t>Gabriele Carcassi - Physics Department - University of Michigan</a:t>
            </a:r>
          </a:p>
        </p:txBody>
      </p:sp>
      <p:sp>
        <p:nvSpPr>
          <p:cNvPr id="6" name="Slide Number Placeholder 5">
            <a:extLst>
              <a:ext uri="{FF2B5EF4-FFF2-40B4-BE49-F238E27FC236}">
                <a16:creationId xmlns:a16="http://schemas.microsoft.com/office/drawing/2014/main" id="{15368DFD-8437-42AF-BA50-3290D8CDC27B}"/>
              </a:ext>
            </a:extLst>
          </p:cNvPr>
          <p:cNvSpPr>
            <a:spLocks noGrp="1"/>
          </p:cNvSpPr>
          <p:nvPr>
            <p:ph type="sldNum" sz="quarter" idx="12"/>
          </p:nvPr>
        </p:nvSpPr>
        <p:spPr/>
        <p:txBody>
          <a:bodyPr/>
          <a:lstStyle/>
          <a:p>
            <a:fld id="{F47845EA-7733-40EE-B074-20032348B727}" type="slidenum">
              <a:rPr lang="en-US" smtClean="0"/>
              <a:t>‹#›</a:t>
            </a:fld>
            <a:endParaRPr lang="en-US"/>
          </a:p>
        </p:txBody>
      </p:sp>
    </p:spTree>
    <p:extLst>
      <p:ext uri="{BB962C8B-B14F-4D97-AF65-F5344CB8AC3E}">
        <p14:creationId xmlns:p14="http://schemas.microsoft.com/office/powerpoint/2010/main" val="13885941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2083A-4E98-4B0F-9BE9-89B3801C59B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13EDFED-B2F5-4E8E-B7CC-56CC10C1C49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065BC790-453E-4FDF-8576-041B1DF9865E}"/>
              </a:ext>
            </a:extLst>
          </p:cNvPr>
          <p:cNvSpPr>
            <a:spLocks noGrp="1"/>
          </p:cNvSpPr>
          <p:nvPr>
            <p:ph type="ftr" sz="quarter" idx="11"/>
          </p:nvPr>
        </p:nvSpPr>
        <p:spPr/>
        <p:txBody>
          <a:bodyPr/>
          <a:lstStyle/>
          <a:p>
            <a:r>
              <a:rPr lang="en-US"/>
              <a:t>Gabriele Carcassi - Physics Department - University of Michigan</a:t>
            </a:r>
          </a:p>
        </p:txBody>
      </p:sp>
      <p:sp>
        <p:nvSpPr>
          <p:cNvPr id="9" name="Date Placeholder 8">
            <a:extLst>
              <a:ext uri="{FF2B5EF4-FFF2-40B4-BE49-F238E27FC236}">
                <a16:creationId xmlns:a16="http://schemas.microsoft.com/office/drawing/2014/main" id="{0BC8FBAB-8131-440B-982D-5FFA7A53024B}"/>
              </a:ext>
            </a:extLst>
          </p:cNvPr>
          <p:cNvSpPr>
            <a:spLocks noGrp="1"/>
          </p:cNvSpPr>
          <p:nvPr>
            <p:ph type="dt" sz="half" idx="12"/>
          </p:nvPr>
        </p:nvSpPr>
        <p:spPr/>
        <p:txBody>
          <a:bodyPr/>
          <a:lstStyle/>
          <a:p>
            <a:fld id="{7BBA525B-8B6F-4887-A67E-1C9D38436ECF}" type="datetime1">
              <a:rPr lang="en-US" smtClean="0"/>
              <a:t>9/19/2022</a:t>
            </a:fld>
            <a:endParaRPr lang="en-US" dirty="0"/>
          </a:p>
        </p:txBody>
      </p:sp>
      <p:sp>
        <p:nvSpPr>
          <p:cNvPr id="10" name="Slide Number Placeholder 9">
            <a:extLst>
              <a:ext uri="{FF2B5EF4-FFF2-40B4-BE49-F238E27FC236}">
                <a16:creationId xmlns:a16="http://schemas.microsoft.com/office/drawing/2014/main" id="{2CD6FF50-33B5-48AA-9106-E41AD3A7C711}"/>
              </a:ext>
            </a:extLst>
          </p:cNvPr>
          <p:cNvSpPr>
            <a:spLocks noGrp="1"/>
          </p:cNvSpPr>
          <p:nvPr>
            <p:ph type="sldNum" sz="quarter" idx="13"/>
          </p:nvPr>
        </p:nvSpPr>
        <p:spPr/>
        <p:txBody>
          <a:bodyPr/>
          <a:lstStyle/>
          <a:p>
            <a:fld id="{F47845EA-7733-40EE-B074-20032348B727}" type="slidenum">
              <a:rPr lang="en-US" smtClean="0"/>
              <a:t>‹#›</a:t>
            </a:fld>
            <a:endParaRPr lang="en-US"/>
          </a:p>
        </p:txBody>
      </p:sp>
    </p:spTree>
    <p:extLst>
      <p:ext uri="{BB962C8B-B14F-4D97-AF65-F5344CB8AC3E}">
        <p14:creationId xmlns:p14="http://schemas.microsoft.com/office/powerpoint/2010/main" val="32789151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FACB5C-4D91-4CEE-A37D-A6D6EA77551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572FF89-CC5E-4ECF-8587-C5477617ECE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65818F-79A2-4B99-9E93-0A0D3450941C}"/>
              </a:ext>
            </a:extLst>
          </p:cNvPr>
          <p:cNvSpPr>
            <a:spLocks noGrp="1"/>
          </p:cNvSpPr>
          <p:nvPr>
            <p:ph type="dt" sz="half" idx="10"/>
          </p:nvPr>
        </p:nvSpPr>
        <p:spPr/>
        <p:txBody>
          <a:bodyPr/>
          <a:lstStyle/>
          <a:p>
            <a:fld id="{F8DE1FEB-1772-44C3-9477-9CCF1C6D7CED}" type="datetime1">
              <a:rPr lang="en-US" smtClean="0"/>
              <a:t>9/19/2022</a:t>
            </a:fld>
            <a:endParaRPr lang="en-US"/>
          </a:p>
        </p:txBody>
      </p:sp>
      <p:sp>
        <p:nvSpPr>
          <p:cNvPr id="5" name="Footer Placeholder 4">
            <a:extLst>
              <a:ext uri="{FF2B5EF4-FFF2-40B4-BE49-F238E27FC236}">
                <a16:creationId xmlns:a16="http://schemas.microsoft.com/office/drawing/2014/main" id="{A0A0A171-786D-4212-94DA-A3B5DDCBE8FE}"/>
              </a:ext>
            </a:extLst>
          </p:cNvPr>
          <p:cNvSpPr>
            <a:spLocks noGrp="1"/>
          </p:cNvSpPr>
          <p:nvPr>
            <p:ph type="ftr" sz="quarter" idx="11"/>
          </p:nvPr>
        </p:nvSpPr>
        <p:spPr/>
        <p:txBody>
          <a:bodyPr/>
          <a:lstStyle/>
          <a:p>
            <a:r>
              <a:rPr lang="en-US"/>
              <a:t>Gabriele Carcassi - Physics Department - University of Michigan</a:t>
            </a:r>
          </a:p>
        </p:txBody>
      </p:sp>
      <p:sp>
        <p:nvSpPr>
          <p:cNvPr id="6" name="Slide Number Placeholder 5">
            <a:extLst>
              <a:ext uri="{FF2B5EF4-FFF2-40B4-BE49-F238E27FC236}">
                <a16:creationId xmlns:a16="http://schemas.microsoft.com/office/drawing/2014/main" id="{F90C80CF-897E-4A36-9214-10EE125C5239}"/>
              </a:ext>
            </a:extLst>
          </p:cNvPr>
          <p:cNvSpPr>
            <a:spLocks noGrp="1"/>
          </p:cNvSpPr>
          <p:nvPr>
            <p:ph type="sldNum" sz="quarter" idx="12"/>
          </p:nvPr>
        </p:nvSpPr>
        <p:spPr/>
        <p:txBody>
          <a:bodyPr/>
          <a:lstStyle/>
          <a:p>
            <a:fld id="{F47845EA-7733-40EE-B074-20032348B727}" type="slidenum">
              <a:rPr lang="en-US" smtClean="0"/>
              <a:t>‹#›</a:t>
            </a:fld>
            <a:endParaRPr lang="en-US"/>
          </a:p>
        </p:txBody>
      </p:sp>
    </p:spTree>
    <p:extLst>
      <p:ext uri="{BB962C8B-B14F-4D97-AF65-F5344CB8AC3E}">
        <p14:creationId xmlns:p14="http://schemas.microsoft.com/office/powerpoint/2010/main" val="8786474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8B1A4-D1EF-45A3-9791-016116AFC3E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5B0615B-3F88-41CF-8B1F-20FB3C7BE2C0}"/>
              </a:ext>
            </a:extLst>
          </p:cNvPr>
          <p:cNvSpPr>
            <a:spLocks noGrp="1"/>
          </p:cNvSpPr>
          <p:nvPr>
            <p:ph sz="half" idx="1"/>
          </p:nvPr>
        </p:nvSpPr>
        <p:spPr>
          <a:xfrm>
            <a:off x="103955" y="1105469"/>
            <a:ext cx="5915845" cy="50714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6C97195-09DC-40DF-8642-91B5CEAE2EB1}"/>
              </a:ext>
            </a:extLst>
          </p:cNvPr>
          <p:cNvSpPr>
            <a:spLocks noGrp="1"/>
          </p:cNvSpPr>
          <p:nvPr>
            <p:ph sz="half" idx="2"/>
          </p:nvPr>
        </p:nvSpPr>
        <p:spPr>
          <a:xfrm>
            <a:off x="6172199" y="1105469"/>
            <a:ext cx="5915845" cy="50714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B77FD46-DF3C-4CF1-8DB8-AE555EDA6094}"/>
              </a:ext>
            </a:extLst>
          </p:cNvPr>
          <p:cNvSpPr>
            <a:spLocks noGrp="1"/>
          </p:cNvSpPr>
          <p:nvPr>
            <p:ph type="dt" sz="half" idx="10"/>
          </p:nvPr>
        </p:nvSpPr>
        <p:spPr/>
        <p:txBody>
          <a:bodyPr/>
          <a:lstStyle/>
          <a:p>
            <a:fld id="{0EC893E3-B088-44B9-8D11-9B0302C9E109}" type="datetime1">
              <a:rPr lang="en-US" smtClean="0"/>
              <a:t>9/19/2022</a:t>
            </a:fld>
            <a:endParaRPr lang="en-US"/>
          </a:p>
        </p:txBody>
      </p:sp>
      <p:sp>
        <p:nvSpPr>
          <p:cNvPr id="6" name="Footer Placeholder 5">
            <a:extLst>
              <a:ext uri="{FF2B5EF4-FFF2-40B4-BE49-F238E27FC236}">
                <a16:creationId xmlns:a16="http://schemas.microsoft.com/office/drawing/2014/main" id="{32AA3C63-BDA7-4CD1-98D2-7B44F82B1548}"/>
              </a:ext>
            </a:extLst>
          </p:cNvPr>
          <p:cNvSpPr>
            <a:spLocks noGrp="1"/>
          </p:cNvSpPr>
          <p:nvPr>
            <p:ph type="ftr" sz="quarter" idx="11"/>
          </p:nvPr>
        </p:nvSpPr>
        <p:spPr/>
        <p:txBody>
          <a:bodyPr/>
          <a:lstStyle/>
          <a:p>
            <a:r>
              <a:rPr lang="en-US"/>
              <a:t>Gabriele Carcassi - Physics Department - University of Michigan</a:t>
            </a:r>
          </a:p>
        </p:txBody>
      </p:sp>
      <p:sp>
        <p:nvSpPr>
          <p:cNvPr id="7" name="Slide Number Placeholder 6">
            <a:extLst>
              <a:ext uri="{FF2B5EF4-FFF2-40B4-BE49-F238E27FC236}">
                <a16:creationId xmlns:a16="http://schemas.microsoft.com/office/drawing/2014/main" id="{C09C5504-0686-44F8-A23D-45B91F88ED2C}"/>
              </a:ext>
            </a:extLst>
          </p:cNvPr>
          <p:cNvSpPr>
            <a:spLocks noGrp="1"/>
          </p:cNvSpPr>
          <p:nvPr>
            <p:ph type="sldNum" sz="quarter" idx="12"/>
          </p:nvPr>
        </p:nvSpPr>
        <p:spPr/>
        <p:txBody>
          <a:bodyPr/>
          <a:lstStyle/>
          <a:p>
            <a:fld id="{F47845EA-7733-40EE-B074-20032348B727}" type="slidenum">
              <a:rPr lang="en-US" smtClean="0"/>
              <a:t>‹#›</a:t>
            </a:fld>
            <a:endParaRPr lang="en-US"/>
          </a:p>
        </p:txBody>
      </p:sp>
    </p:spTree>
    <p:extLst>
      <p:ext uri="{BB962C8B-B14F-4D97-AF65-F5344CB8AC3E}">
        <p14:creationId xmlns:p14="http://schemas.microsoft.com/office/powerpoint/2010/main" val="21586283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9177B-A747-42FD-8F29-D1361B4E2C7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0DEB389-9A95-4143-B34D-74A157C3E57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18FF914-FCFA-477B-964A-C59B91251CF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16DC335-A7AE-4EBC-A953-CD7B08744DE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606B780-1F08-4E36-968D-D083275A4F3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6AC007B-DA08-41DC-96BA-9EDC62C18742}"/>
              </a:ext>
            </a:extLst>
          </p:cNvPr>
          <p:cNvSpPr>
            <a:spLocks noGrp="1"/>
          </p:cNvSpPr>
          <p:nvPr>
            <p:ph type="dt" sz="half" idx="10"/>
          </p:nvPr>
        </p:nvSpPr>
        <p:spPr/>
        <p:txBody>
          <a:bodyPr/>
          <a:lstStyle/>
          <a:p>
            <a:fld id="{E5A57410-E5DA-40B2-AE28-DC8B3F30D830}" type="datetime1">
              <a:rPr lang="en-US" smtClean="0"/>
              <a:t>9/19/2022</a:t>
            </a:fld>
            <a:endParaRPr lang="en-US"/>
          </a:p>
        </p:txBody>
      </p:sp>
      <p:sp>
        <p:nvSpPr>
          <p:cNvPr id="8" name="Footer Placeholder 7">
            <a:extLst>
              <a:ext uri="{FF2B5EF4-FFF2-40B4-BE49-F238E27FC236}">
                <a16:creationId xmlns:a16="http://schemas.microsoft.com/office/drawing/2014/main" id="{29F2FD71-2584-48F8-992F-EBA7CFFACF44}"/>
              </a:ext>
            </a:extLst>
          </p:cNvPr>
          <p:cNvSpPr>
            <a:spLocks noGrp="1"/>
          </p:cNvSpPr>
          <p:nvPr>
            <p:ph type="ftr" sz="quarter" idx="11"/>
          </p:nvPr>
        </p:nvSpPr>
        <p:spPr/>
        <p:txBody>
          <a:bodyPr/>
          <a:lstStyle/>
          <a:p>
            <a:r>
              <a:rPr lang="en-US"/>
              <a:t>Gabriele Carcassi - Physics Department - University of Michigan</a:t>
            </a:r>
          </a:p>
        </p:txBody>
      </p:sp>
      <p:sp>
        <p:nvSpPr>
          <p:cNvPr id="9" name="Slide Number Placeholder 8">
            <a:extLst>
              <a:ext uri="{FF2B5EF4-FFF2-40B4-BE49-F238E27FC236}">
                <a16:creationId xmlns:a16="http://schemas.microsoft.com/office/drawing/2014/main" id="{51FB88B5-3CD1-407E-B5B5-2FDF80D2DBD8}"/>
              </a:ext>
            </a:extLst>
          </p:cNvPr>
          <p:cNvSpPr>
            <a:spLocks noGrp="1"/>
          </p:cNvSpPr>
          <p:nvPr>
            <p:ph type="sldNum" sz="quarter" idx="12"/>
          </p:nvPr>
        </p:nvSpPr>
        <p:spPr/>
        <p:txBody>
          <a:bodyPr/>
          <a:lstStyle/>
          <a:p>
            <a:fld id="{F47845EA-7733-40EE-B074-20032348B727}" type="slidenum">
              <a:rPr lang="en-US" smtClean="0"/>
              <a:t>‹#›</a:t>
            </a:fld>
            <a:endParaRPr lang="en-US"/>
          </a:p>
        </p:txBody>
      </p:sp>
    </p:spTree>
    <p:extLst>
      <p:ext uri="{BB962C8B-B14F-4D97-AF65-F5344CB8AC3E}">
        <p14:creationId xmlns:p14="http://schemas.microsoft.com/office/powerpoint/2010/main" val="13287097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BD30F-053D-46F9-9A37-D1DA8923C91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02A0CFC-E613-4829-BB1E-23DC17F1F460}"/>
              </a:ext>
            </a:extLst>
          </p:cNvPr>
          <p:cNvSpPr>
            <a:spLocks noGrp="1"/>
          </p:cNvSpPr>
          <p:nvPr>
            <p:ph type="dt" sz="half" idx="10"/>
          </p:nvPr>
        </p:nvSpPr>
        <p:spPr/>
        <p:txBody>
          <a:bodyPr/>
          <a:lstStyle/>
          <a:p>
            <a:fld id="{BE1DDD87-5F93-4748-AC59-9713BC6B73CA}" type="datetime1">
              <a:rPr lang="en-US" smtClean="0"/>
              <a:t>9/19/2022</a:t>
            </a:fld>
            <a:endParaRPr lang="en-US"/>
          </a:p>
        </p:txBody>
      </p:sp>
      <p:sp>
        <p:nvSpPr>
          <p:cNvPr id="4" name="Footer Placeholder 3">
            <a:extLst>
              <a:ext uri="{FF2B5EF4-FFF2-40B4-BE49-F238E27FC236}">
                <a16:creationId xmlns:a16="http://schemas.microsoft.com/office/drawing/2014/main" id="{B344F9ED-0DC1-499C-966A-67FA83690F04}"/>
              </a:ext>
            </a:extLst>
          </p:cNvPr>
          <p:cNvSpPr>
            <a:spLocks noGrp="1"/>
          </p:cNvSpPr>
          <p:nvPr>
            <p:ph type="ftr" sz="quarter" idx="11"/>
          </p:nvPr>
        </p:nvSpPr>
        <p:spPr/>
        <p:txBody>
          <a:bodyPr/>
          <a:lstStyle/>
          <a:p>
            <a:r>
              <a:rPr lang="en-US"/>
              <a:t>Gabriele Carcassi - Physics Department - University of Michigan</a:t>
            </a:r>
          </a:p>
        </p:txBody>
      </p:sp>
      <p:sp>
        <p:nvSpPr>
          <p:cNvPr id="5" name="Slide Number Placeholder 4">
            <a:extLst>
              <a:ext uri="{FF2B5EF4-FFF2-40B4-BE49-F238E27FC236}">
                <a16:creationId xmlns:a16="http://schemas.microsoft.com/office/drawing/2014/main" id="{5E2F0D14-ECEA-4749-973A-35A78F792B48}"/>
              </a:ext>
            </a:extLst>
          </p:cNvPr>
          <p:cNvSpPr>
            <a:spLocks noGrp="1"/>
          </p:cNvSpPr>
          <p:nvPr>
            <p:ph type="sldNum" sz="quarter" idx="12"/>
          </p:nvPr>
        </p:nvSpPr>
        <p:spPr/>
        <p:txBody>
          <a:bodyPr/>
          <a:lstStyle/>
          <a:p>
            <a:fld id="{F47845EA-7733-40EE-B074-20032348B727}" type="slidenum">
              <a:rPr lang="en-US" smtClean="0"/>
              <a:t>‹#›</a:t>
            </a:fld>
            <a:endParaRPr lang="en-US"/>
          </a:p>
        </p:txBody>
      </p:sp>
    </p:spTree>
    <p:extLst>
      <p:ext uri="{BB962C8B-B14F-4D97-AF65-F5344CB8AC3E}">
        <p14:creationId xmlns:p14="http://schemas.microsoft.com/office/powerpoint/2010/main" val="15621363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0F97A8DE-26FB-44D4-A9F1-CB9FF4220695}"/>
              </a:ext>
            </a:extLst>
          </p:cNvPr>
          <p:cNvSpPr>
            <a:spLocks noGrp="1"/>
          </p:cNvSpPr>
          <p:nvPr>
            <p:ph type="dt" sz="half" idx="10"/>
          </p:nvPr>
        </p:nvSpPr>
        <p:spPr/>
        <p:txBody>
          <a:bodyPr/>
          <a:lstStyle/>
          <a:p>
            <a:fld id="{158F1FC0-34B6-43F9-B077-5887465AD7AD}" type="datetime1">
              <a:rPr lang="en-US" smtClean="0"/>
              <a:t>9/19/2022</a:t>
            </a:fld>
            <a:endParaRPr lang="en-US" dirty="0"/>
          </a:p>
        </p:txBody>
      </p:sp>
      <p:sp>
        <p:nvSpPr>
          <p:cNvPr id="6" name="Footer Placeholder 5">
            <a:extLst>
              <a:ext uri="{FF2B5EF4-FFF2-40B4-BE49-F238E27FC236}">
                <a16:creationId xmlns:a16="http://schemas.microsoft.com/office/drawing/2014/main" id="{AB56CC65-9693-4336-8892-7DBB0D428480}"/>
              </a:ext>
            </a:extLst>
          </p:cNvPr>
          <p:cNvSpPr>
            <a:spLocks noGrp="1"/>
          </p:cNvSpPr>
          <p:nvPr>
            <p:ph type="ftr" sz="quarter" idx="11"/>
          </p:nvPr>
        </p:nvSpPr>
        <p:spPr/>
        <p:txBody>
          <a:bodyPr/>
          <a:lstStyle/>
          <a:p>
            <a:r>
              <a:rPr lang="en-US"/>
              <a:t>Gabriele Carcassi - Physics Department - University of Michigan</a:t>
            </a:r>
            <a:endParaRPr lang="en-US" dirty="0"/>
          </a:p>
        </p:txBody>
      </p:sp>
      <p:sp>
        <p:nvSpPr>
          <p:cNvPr id="7" name="Slide Number Placeholder 6">
            <a:extLst>
              <a:ext uri="{FF2B5EF4-FFF2-40B4-BE49-F238E27FC236}">
                <a16:creationId xmlns:a16="http://schemas.microsoft.com/office/drawing/2014/main" id="{01092D98-AE7E-447E-AA93-A2032A1FEC20}"/>
              </a:ext>
            </a:extLst>
          </p:cNvPr>
          <p:cNvSpPr>
            <a:spLocks noGrp="1"/>
          </p:cNvSpPr>
          <p:nvPr>
            <p:ph type="sldNum" sz="quarter" idx="12"/>
          </p:nvPr>
        </p:nvSpPr>
        <p:spPr/>
        <p:txBody>
          <a:bodyPr/>
          <a:lstStyle/>
          <a:p>
            <a:fld id="{F47845EA-7733-40EE-B074-20032348B727}" type="slidenum">
              <a:rPr lang="en-US" smtClean="0"/>
              <a:t>‹#›</a:t>
            </a:fld>
            <a:endParaRPr lang="en-US"/>
          </a:p>
        </p:txBody>
      </p:sp>
    </p:spTree>
    <p:extLst>
      <p:ext uri="{BB962C8B-B14F-4D97-AF65-F5344CB8AC3E}">
        <p14:creationId xmlns:p14="http://schemas.microsoft.com/office/powerpoint/2010/main" val="28583224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036F1-9482-436E-9974-452FA8C0339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363F32D-85F2-44AA-81B0-6B60F5AE664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93A3A79-53E7-4E9B-A70E-77106E56CD3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5FD5672-F891-4ED6-8D9F-0B8771B5CE5E}"/>
              </a:ext>
            </a:extLst>
          </p:cNvPr>
          <p:cNvSpPr>
            <a:spLocks noGrp="1"/>
          </p:cNvSpPr>
          <p:nvPr>
            <p:ph type="dt" sz="half" idx="10"/>
          </p:nvPr>
        </p:nvSpPr>
        <p:spPr/>
        <p:txBody>
          <a:bodyPr/>
          <a:lstStyle/>
          <a:p>
            <a:fld id="{88DD410D-602B-428D-82DD-04A5BDB6056B}" type="datetime1">
              <a:rPr lang="en-US" smtClean="0"/>
              <a:t>9/19/2022</a:t>
            </a:fld>
            <a:endParaRPr lang="en-US"/>
          </a:p>
        </p:txBody>
      </p:sp>
      <p:sp>
        <p:nvSpPr>
          <p:cNvPr id="6" name="Footer Placeholder 5">
            <a:extLst>
              <a:ext uri="{FF2B5EF4-FFF2-40B4-BE49-F238E27FC236}">
                <a16:creationId xmlns:a16="http://schemas.microsoft.com/office/drawing/2014/main" id="{11272739-2C05-4A24-88F6-82BBE08FDB25}"/>
              </a:ext>
            </a:extLst>
          </p:cNvPr>
          <p:cNvSpPr>
            <a:spLocks noGrp="1"/>
          </p:cNvSpPr>
          <p:nvPr>
            <p:ph type="ftr" sz="quarter" idx="11"/>
          </p:nvPr>
        </p:nvSpPr>
        <p:spPr/>
        <p:txBody>
          <a:bodyPr/>
          <a:lstStyle/>
          <a:p>
            <a:r>
              <a:rPr lang="en-US"/>
              <a:t>Gabriele Carcassi - Physics Department - University of Michigan</a:t>
            </a:r>
          </a:p>
        </p:txBody>
      </p:sp>
      <p:sp>
        <p:nvSpPr>
          <p:cNvPr id="7" name="Slide Number Placeholder 6">
            <a:extLst>
              <a:ext uri="{FF2B5EF4-FFF2-40B4-BE49-F238E27FC236}">
                <a16:creationId xmlns:a16="http://schemas.microsoft.com/office/drawing/2014/main" id="{62675969-E211-4DE2-B886-5934860C36F7}"/>
              </a:ext>
            </a:extLst>
          </p:cNvPr>
          <p:cNvSpPr>
            <a:spLocks noGrp="1"/>
          </p:cNvSpPr>
          <p:nvPr>
            <p:ph type="sldNum" sz="quarter" idx="12"/>
          </p:nvPr>
        </p:nvSpPr>
        <p:spPr/>
        <p:txBody>
          <a:bodyPr/>
          <a:lstStyle/>
          <a:p>
            <a:fld id="{F47845EA-7733-40EE-B074-20032348B727}" type="slidenum">
              <a:rPr lang="en-US" smtClean="0"/>
              <a:t>‹#›</a:t>
            </a:fld>
            <a:endParaRPr lang="en-US"/>
          </a:p>
        </p:txBody>
      </p:sp>
    </p:spTree>
    <p:extLst>
      <p:ext uri="{BB962C8B-B14F-4D97-AF65-F5344CB8AC3E}">
        <p14:creationId xmlns:p14="http://schemas.microsoft.com/office/powerpoint/2010/main" val="31226502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47BCD-8167-44E1-825E-012B66377C9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D72A2AE-5BB8-4C31-9C94-6EDE7D578B9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BD1A6C8-B63C-47F8-8C8C-4DB028D4B5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6356164-D348-4A71-AE1D-E22897D3C6B4}"/>
              </a:ext>
            </a:extLst>
          </p:cNvPr>
          <p:cNvSpPr>
            <a:spLocks noGrp="1"/>
          </p:cNvSpPr>
          <p:nvPr>
            <p:ph type="dt" sz="half" idx="10"/>
          </p:nvPr>
        </p:nvSpPr>
        <p:spPr/>
        <p:txBody>
          <a:bodyPr/>
          <a:lstStyle/>
          <a:p>
            <a:fld id="{C451A1CB-9B87-463E-946E-370D7C10E79E}" type="datetime1">
              <a:rPr lang="en-US" smtClean="0"/>
              <a:t>9/19/2022</a:t>
            </a:fld>
            <a:endParaRPr lang="en-US"/>
          </a:p>
        </p:txBody>
      </p:sp>
      <p:sp>
        <p:nvSpPr>
          <p:cNvPr id="6" name="Footer Placeholder 5">
            <a:extLst>
              <a:ext uri="{FF2B5EF4-FFF2-40B4-BE49-F238E27FC236}">
                <a16:creationId xmlns:a16="http://schemas.microsoft.com/office/drawing/2014/main" id="{91F6AADB-3A05-424C-9F43-41572E843641}"/>
              </a:ext>
            </a:extLst>
          </p:cNvPr>
          <p:cNvSpPr>
            <a:spLocks noGrp="1"/>
          </p:cNvSpPr>
          <p:nvPr>
            <p:ph type="ftr" sz="quarter" idx="11"/>
          </p:nvPr>
        </p:nvSpPr>
        <p:spPr/>
        <p:txBody>
          <a:bodyPr/>
          <a:lstStyle/>
          <a:p>
            <a:r>
              <a:rPr lang="en-US"/>
              <a:t>Gabriele Carcassi - Physics Department - University of Michigan</a:t>
            </a:r>
          </a:p>
        </p:txBody>
      </p:sp>
      <p:sp>
        <p:nvSpPr>
          <p:cNvPr id="7" name="Slide Number Placeholder 6">
            <a:extLst>
              <a:ext uri="{FF2B5EF4-FFF2-40B4-BE49-F238E27FC236}">
                <a16:creationId xmlns:a16="http://schemas.microsoft.com/office/drawing/2014/main" id="{A6B28A14-221B-4635-AA55-72AC789D4FBE}"/>
              </a:ext>
            </a:extLst>
          </p:cNvPr>
          <p:cNvSpPr>
            <a:spLocks noGrp="1"/>
          </p:cNvSpPr>
          <p:nvPr>
            <p:ph type="sldNum" sz="quarter" idx="12"/>
          </p:nvPr>
        </p:nvSpPr>
        <p:spPr/>
        <p:txBody>
          <a:bodyPr/>
          <a:lstStyle/>
          <a:p>
            <a:fld id="{F47845EA-7733-40EE-B074-20032348B727}" type="slidenum">
              <a:rPr lang="en-US" smtClean="0"/>
              <a:t>‹#›</a:t>
            </a:fld>
            <a:endParaRPr lang="en-US"/>
          </a:p>
        </p:txBody>
      </p:sp>
    </p:spTree>
    <p:extLst>
      <p:ext uri="{BB962C8B-B14F-4D97-AF65-F5344CB8AC3E}">
        <p14:creationId xmlns:p14="http://schemas.microsoft.com/office/powerpoint/2010/main" val="9556834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D5AE79D-67AF-4A6E-B20E-A13E26034F0F}"/>
              </a:ext>
            </a:extLst>
          </p:cNvPr>
          <p:cNvSpPr>
            <a:spLocks noGrp="1"/>
          </p:cNvSpPr>
          <p:nvPr>
            <p:ph type="title"/>
          </p:nvPr>
        </p:nvSpPr>
        <p:spPr>
          <a:xfrm>
            <a:off x="103955" y="84779"/>
            <a:ext cx="11984090" cy="897424"/>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8EDFF892-5903-470F-A479-331C39379FA1}"/>
              </a:ext>
            </a:extLst>
          </p:cNvPr>
          <p:cNvSpPr>
            <a:spLocks noGrp="1"/>
          </p:cNvSpPr>
          <p:nvPr>
            <p:ph type="body" idx="1"/>
          </p:nvPr>
        </p:nvSpPr>
        <p:spPr>
          <a:xfrm>
            <a:off x="103955" y="1075038"/>
            <a:ext cx="11984090" cy="52099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1686424-CA87-4045-BC8B-6EDDC11B3217}"/>
              </a:ext>
            </a:extLst>
          </p:cNvPr>
          <p:cNvSpPr>
            <a:spLocks noGrp="1"/>
          </p:cNvSpPr>
          <p:nvPr>
            <p:ph type="dt" sz="half" idx="2"/>
          </p:nvPr>
        </p:nvSpPr>
        <p:spPr>
          <a:xfrm>
            <a:off x="7604759" y="6535564"/>
            <a:ext cx="2743200" cy="235967"/>
          </a:xfrm>
          <a:prstGeom prst="rect">
            <a:avLst/>
          </a:prstGeom>
        </p:spPr>
        <p:txBody>
          <a:bodyPr vert="horz" lIns="91440" tIns="45720" rIns="91440" bIns="45720" rtlCol="0" anchor="ctr"/>
          <a:lstStyle>
            <a:lvl1pPr algn="l">
              <a:defRPr sz="1200">
                <a:solidFill>
                  <a:schemeClr val="tx1">
                    <a:tint val="75000"/>
                  </a:schemeClr>
                </a:solidFill>
              </a:defRPr>
            </a:lvl1pPr>
          </a:lstStyle>
          <a:p>
            <a:fld id="{85DADC1D-9CA2-413F-A975-B4589BED07EB}" type="datetime1">
              <a:rPr lang="en-US" smtClean="0"/>
              <a:t>9/19/2022</a:t>
            </a:fld>
            <a:endParaRPr lang="en-US" dirty="0"/>
          </a:p>
        </p:txBody>
      </p:sp>
      <p:sp>
        <p:nvSpPr>
          <p:cNvPr id="5" name="Footer Placeholder 4">
            <a:extLst>
              <a:ext uri="{FF2B5EF4-FFF2-40B4-BE49-F238E27FC236}">
                <a16:creationId xmlns:a16="http://schemas.microsoft.com/office/drawing/2014/main" id="{3A6D1E3F-305F-48EC-9661-A5555D6D9141}"/>
              </a:ext>
            </a:extLst>
          </p:cNvPr>
          <p:cNvSpPr>
            <a:spLocks noGrp="1"/>
          </p:cNvSpPr>
          <p:nvPr>
            <p:ph type="ftr" sz="quarter" idx="3"/>
          </p:nvPr>
        </p:nvSpPr>
        <p:spPr>
          <a:xfrm>
            <a:off x="1500669" y="6399047"/>
            <a:ext cx="5967867"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Gabriele Carcassi - Physics Department - University of Michigan</a:t>
            </a:r>
            <a:endParaRPr lang="en-US" dirty="0"/>
          </a:p>
        </p:txBody>
      </p:sp>
      <p:sp>
        <p:nvSpPr>
          <p:cNvPr id="6" name="Slide Number Placeholder 5">
            <a:extLst>
              <a:ext uri="{FF2B5EF4-FFF2-40B4-BE49-F238E27FC236}">
                <a16:creationId xmlns:a16="http://schemas.microsoft.com/office/drawing/2014/main" id="{1B9D7172-52C7-47AA-A8CB-03E0DDB3662E}"/>
              </a:ext>
            </a:extLst>
          </p:cNvPr>
          <p:cNvSpPr>
            <a:spLocks noGrp="1"/>
          </p:cNvSpPr>
          <p:nvPr>
            <p:ph type="sldNum" sz="quarter" idx="4"/>
          </p:nvPr>
        </p:nvSpPr>
        <p:spPr>
          <a:xfrm>
            <a:off x="11532136" y="6535564"/>
            <a:ext cx="555908" cy="228609"/>
          </a:xfrm>
          <a:prstGeom prst="rect">
            <a:avLst/>
          </a:prstGeom>
        </p:spPr>
        <p:txBody>
          <a:bodyPr vert="horz" lIns="91440" tIns="45720" rIns="91440" bIns="45720" rtlCol="0" anchor="ctr"/>
          <a:lstStyle>
            <a:lvl1pPr algn="r">
              <a:defRPr sz="1200">
                <a:solidFill>
                  <a:schemeClr val="tx1">
                    <a:tint val="75000"/>
                  </a:schemeClr>
                </a:solidFill>
              </a:defRPr>
            </a:lvl1pPr>
          </a:lstStyle>
          <a:p>
            <a:fld id="{F47845EA-7733-40EE-B074-20032348B727}" type="slidenum">
              <a:rPr lang="en-US" smtClean="0"/>
              <a:t>‹#›</a:t>
            </a:fld>
            <a:endParaRPr lang="en-US"/>
          </a:p>
        </p:txBody>
      </p:sp>
      <p:pic>
        <p:nvPicPr>
          <p:cNvPr id="8" name="Picture 7">
            <a:extLst>
              <a:ext uri="{FF2B5EF4-FFF2-40B4-BE49-F238E27FC236}">
                <a16:creationId xmlns:a16="http://schemas.microsoft.com/office/drawing/2014/main" id="{6D7A3103-B65B-40B2-9256-A55DC5E54770}"/>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03956" y="6406407"/>
            <a:ext cx="401638" cy="365125"/>
          </a:xfrm>
          <a:prstGeom prst="rect">
            <a:avLst/>
          </a:prstGeom>
        </p:spPr>
      </p:pic>
      <p:pic>
        <p:nvPicPr>
          <p:cNvPr id="9" name="Picture 8">
            <a:extLst>
              <a:ext uri="{FF2B5EF4-FFF2-40B4-BE49-F238E27FC236}">
                <a16:creationId xmlns:a16="http://schemas.microsoft.com/office/drawing/2014/main" id="{E0EA3C4D-A7DD-4BB0-836D-66371CD90F10}"/>
              </a:ext>
            </a:extLst>
          </p:cNvPr>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582110" y="6450109"/>
            <a:ext cx="817085" cy="277720"/>
          </a:xfrm>
          <a:prstGeom prst="rect">
            <a:avLst/>
          </a:prstGeom>
        </p:spPr>
      </p:pic>
    </p:spTree>
    <p:extLst>
      <p:ext uri="{BB962C8B-B14F-4D97-AF65-F5344CB8AC3E}">
        <p14:creationId xmlns:p14="http://schemas.microsoft.com/office/powerpoint/2010/main" val="36034776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9.png"/><Relationship Id="rId1" Type="http://schemas.openxmlformats.org/officeDocument/2006/relationships/slideLayout" Target="../slideLayouts/slideLayout7.xml"/><Relationship Id="rId5" Type="http://schemas.openxmlformats.org/officeDocument/2006/relationships/image" Target="../media/image16.png"/><Relationship Id="rId4" Type="http://schemas.openxmlformats.org/officeDocument/2006/relationships/image" Target="../media/image24.png"/></Relationships>
</file>

<file path=ppt/slides/_rels/slide13.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16.png"/><Relationship Id="rId1" Type="http://schemas.openxmlformats.org/officeDocument/2006/relationships/slideLayout" Target="../slideLayouts/slideLayout7.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14.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image" Target="../media/image16.png"/><Relationship Id="rId1" Type="http://schemas.openxmlformats.org/officeDocument/2006/relationships/slideLayout" Target="../slideLayouts/slideLayout7.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15.xml.rels><?xml version="1.0" encoding="UTF-8" standalone="yes"?>
<Relationships xmlns="http://schemas.openxmlformats.org/package/2006/relationships"><Relationship Id="rId8" Type="http://schemas.openxmlformats.org/officeDocument/2006/relationships/image" Target="../media/image42.png"/><Relationship Id="rId13" Type="http://schemas.openxmlformats.org/officeDocument/2006/relationships/image" Target="../media/image47.png"/><Relationship Id="rId3" Type="http://schemas.openxmlformats.org/officeDocument/2006/relationships/image" Target="../media/image37.png"/><Relationship Id="rId7" Type="http://schemas.openxmlformats.org/officeDocument/2006/relationships/image" Target="../media/image41.png"/><Relationship Id="rId12" Type="http://schemas.openxmlformats.org/officeDocument/2006/relationships/image" Target="../media/image46.png"/><Relationship Id="rId2" Type="http://schemas.openxmlformats.org/officeDocument/2006/relationships/image" Target="../media/image16.png"/><Relationship Id="rId1" Type="http://schemas.openxmlformats.org/officeDocument/2006/relationships/slideLayout" Target="../slideLayouts/slideLayout7.xml"/><Relationship Id="rId6" Type="http://schemas.openxmlformats.org/officeDocument/2006/relationships/image" Target="../media/image40.png"/><Relationship Id="rId11" Type="http://schemas.openxmlformats.org/officeDocument/2006/relationships/image" Target="../media/image45.png"/><Relationship Id="rId5" Type="http://schemas.openxmlformats.org/officeDocument/2006/relationships/image" Target="../media/image39.png"/><Relationship Id="rId10" Type="http://schemas.openxmlformats.org/officeDocument/2006/relationships/image" Target="../media/image44.png"/><Relationship Id="rId4" Type="http://schemas.openxmlformats.org/officeDocument/2006/relationships/image" Target="../media/image38.png"/><Relationship Id="rId9" Type="http://schemas.openxmlformats.org/officeDocument/2006/relationships/image" Target="../media/image43.png"/></Relationships>
</file>

<file path=ppt/slides/_rels/slide16.xml.rels><?xml version="1.0" encoding="UTF-8" standalone="yes"?>
<Relationships xmlns="http://schemas.openxmlformats.org/package/2006/relationships"><Relationship Id="rId13" Type="http://schemas.openxmlformats.org/officeDocument/2006/relationships/image" Target="../media/image51.png"/><Relationship Id="rId3" Type="http://schemas.openxmlformats.org/officeDocument/2006/relationships/image" Target="../media/image37.png"/><Relationship Id="rId7" Type="http://schemas.openxmlformats.org/officeDocument/2006/relationships/image" Target="../media/image42.png"/><Relationship Id="rId2" Type="http://schemas.openxmlformats.org/officeDocument/2006/relationships/image" Target="../media/image16.png"/><Relationship Id="rId16" Type="http://schemas.openxmlformats.org/officeDocument/2006/relationships/image" Target="../media/image50.png"/><Relationship Id="rId1" Type="http://schemas.openxmlformats.org/officeDocument/2006/relationships/slideLayout" Target="../slideLayouts/slideLayout7.xml"/><Relationship Id="rId6" Type="http://schemas.openxmlformats.org/officeDocument/2006/relationships/image" Target="../media/image40.png"/><Relationship Id="rId11" Type="http://schemas.openxmlformats.org/officeDocument/2006/relationships/image" Target="../media/image46.png"/><Relationship Id="rId5" Type="http://schemas.openxmlformats.org/officeDocument/2006/relationships/image" Target="../media/image39.png"/><Relationship Id="rId15" Type="http://schemas.openxmlformats.org/officeDocument/2006/relationships/image" Target="../media/image49.png"/><Relationship Id="rId4" Type="http://schemas.openxmlformats.org/officeDocument/2006/relationships/image" Target="../media/image38.png"/><Relationship Id="rId9" Type="http://schemas.openxmlformats.org/officeDocument/2006/relationships/image" Target="../media/image44.png"/><Relationship Id="rId14" Type="http://schemas.openxmlformats.org/officeDocument/2006/relationships/image" Target="../media/image4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7.xml"/><Relationship Id="rId4" Type="http://schemas.openxmlformats.org/officeDocument/2006/relationships/image" Target="../media/image54.png"/></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20.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7.xml"/><Relationship Id="rId6" Type="http://schemas.openxmlformats.org/officeDocument/2006/relationships/image" Target="../media/image59.png"/><Relationship Id="rId5" Type="http://schemas.openxmlformats.org/officeDocument/2006/relationships/image" Target="../media/image58.png"/><Relationship Id="rId4" Type="http://schemas.openxmlformats.org/officeDocument/2006/relationships/image" Target="../media/image57.png"/></Relationships>
</file>

<file path=ppt/slides/_rels/slide21.xml.rels><?xml version="1.0" encoding="UTF-8" standalone="yes"?>
<Relationships xmlns="http://schemas.openxmlformats.org/package/2006/relationships"><Relationship Id="rId3" Type="http://schemas.openxmlformats.org/officeDocument/2006/relationships/image" Target="../media/image61.png"/><Relationship Id="rId7" Type="http://schemas.openxmlformats.org/officeDocument/2006/relationships/image" Target="../media/image65.png"/><Relationship Id="rId2" Type="http://schemas.openxmlformats.org/officeDocument/2006/relationships/image" Target="../media/image60.png"/><Relationship Id="rId1" Type="http://schemas.openxmlformats.org/officeDocument/2006/relationships/slideLayout" Target="../slideLayouts/slideLayout7.xml"/><Relationship Id="rId6" Type="http://schemas.openxmlformats.org/officeDocument/2006/relationships/image" Target="../media/image64.png"/><Relationship Id="rId5" Type="http://schemas.openxmlformats.org/officeDocument/2006/relationships/image" Target="../media/image63.png"/><Relationship Id="rId4" Type="http://schemas.openxmlformats.org/officeDocument/2006/relationships/image" Target="../media/image62.png"/></Relationships>
</file>

<file path=ppt/slides/_rels/slide22.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7.xml"/><Relationship Id="rId4" Type="http://schemas.openxmlformats.org/officeDocument/2006/relationships/image" Target="../media/image68.png"/></Relationships>
</file>

<file path=ppt/slides/_rels/slide23.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7.xml"/><Relationship Id="rId4" Type="http://schemas.openxmlformats.org/officeDocument/2006/relationships/image" Target="../media/image70.png"/></Relationships>
</file>

<file path=ppt/slides/_rels/slide24.xml.rels><?xml version="1.0" encoding="UTF-8" standalone="yes"?>
<Relationships xmlns="http://schemas.openxmlformats.org/package/2006/relationships"><Relationship Id="rId8" Type="http://schemas.openxmlformats.org/officeDocument/2006/relationships/image" Target="../media/image77.png"/><Relationship Id="rId3" Type="http://schemas.openxmlformats.org/officeDocument/2006/relationships/image" Target="../media/image72.png"/><Relationship Id="rId7" Type="http://schemas.openxmlformats.org/officeDocument/2006/relationships/image" Target="../media/image76.png"/><Relationship Id="rId2" Type="http://schemas.openxmlformats.org/officeDocument/2006/relationships/image" Target="../media/image71.png"/><Relationship Id="rId1" Type="http://schemas.openxmlformats.org/officeDocument/2006/relationships/slideLayout" Target="../slideLayouts/slideLayout7.xml"/><Relationship Id="rId6" Type="http://schemas.openxmlformats.org/officeDocument/2006/relationships/image" Target="../media/image75.png"/><Relationship Id="rId5" Type="http://schemas.openxmlformats.org/officeDocument/2006/relationships/image" Target="../media/image74.png"/><Relationship Id="rId4" Type="http://schemas.openxmlformats.org/officeDocument/2006/relationships/image" Target="../media/image73.png"/><Relationship Id="rId9" Type="http://schemas.openxmlformats.org/officeDocument/2006/relationships/image" Target="../media/image7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79.png"/><Relationship Id="rId1" Type="http://schemas.openxmlformats.org/officeDocument/2006/relationships/slideLayout" Target="../slideLayouts/slideLayout2.xml"/><Relationship Id="rId4" Type="http://schemas.openxmlformats.org/officeDocument/2006/relationships/image" Target="../media/image81.png"/></Relationships>
</file>

<file path=ppt/slides/_rels/slide28.xml.rels><?xml version="1.0" encoding="UTF-8" standalone="yes"?>
<Relationships xmlns="http://schemas.openxmlformats.org/package/2006/relationships"><Relationship Id="rId8" Type="http://schemas.openxmlformats.org/officeDocument/2006/relationships/image" Target="../media/image170.png"/><Relationship Id="rId13" Type="http://schemas.openxmlformats.org/officeDocument/2006/relationships/image" Target="../media/image220.png"/><Relationship Id="rId18" Type="http://schemas.openxmlformats.org/officeDocument/2006/relationships/image" Target="../media/image270.png"/><Relationship Id="rId3" Type="http://schemas.openxmlformats.org/officeDocument/2006/relationships/image" Target="../media/image83.png"/><Relationship Id="rId7" Type="http://schemas.openxmlformats.org/officeDocument/2006/relationships/image" Target="../media/image160.png"/><Relationship Id="rId12" Type="http://schemas.openxmlformats.org/officeDocument/2006/relationships/image" Target="../media/image210.png"/><Relationship Id="rId17" Type="http://schemas.openxmlformats.org/officeDocument/2006/relationships/image" Target="../media/image260.png"/><Relationship Id="rId2" Type="http://schemas.openxmlformats.org/officeDocument/2006/relationships/image" Target="../media/image82.png"/><Relationship Id="rId16" Type="http://schemas.openxmlformats.org/officeDocument/2006/relationships/image" Target="../media/image250.png"/><Relationship Id="rId1" Type="http://schemas.openxmlformats.org/officeDocument/2006/relationships/slideLayout" Target="../slideLayouts/slideLayout2.xml"/><Relationship Id="rId6" Type="http://schemas.openxmlformats.org/officeDocument/2006/relationships/image" Target="../media/image150.png"/><Relationship Id="rId11" Type="http://schemas.openxmlformats.org/officeDocument/2006/relationships/image" Target="../media/image200.png"/><Relationship Id="rId15" Type="http://schemas.openxmlformats.org/officeDocument/2006/relationships/image" Target="../media/image240.png"/><Relationship Id="rId10" Type="http://schemas.openxmlformats.org/officeDocument/2006/relationships/image" Target="../media/image190.png"/><Relationship Id="rId19" Type="http://schemas.openxmlformats.org/officeDocument/2006/relationships/image" Target="../media/image85.png"/><Relationship Id="rId4" Type="http://schemas.openxmlformats.org/officeDocument/2006/relationships/image" Target="../media/image84.png"/><Relationship Id="rId9" Type="http://schemas.openxmlformats.org/officeDocument/2006/relationships/image" Target="../media/image180.png"/><Relationship Id="rId14" Type="http://schemas.openxmlformats.org/officeDocument/2006/relationships/image" Target="../media/image230.png"/></Relationships>
</file>

<file path=ppt/slides/_rels/slide29.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image" Target="../media/image86.png"/><Relationship Id="rId1" Type="http://schemas.openxmlformats.org/officeDocument/2006/relationships/slideLayout" Target="../slideLayouts/slideLayout2.xml"/><Relationship Id="rId4" Type="http://schemas.openxmlformats.org/officeDocument/2006/relationships/image" Target="../media/image88.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 Id="rId6" Type="http://schemas.openxmlformats.org/officeDocument/2006/relationships/hyperlink" Target="https://www.facebook.com/AssumptionsOfPhysics" TargetMode="External"/><Relationship Id="rId5" Type="http://schemas.openxmlformats.org/officeDocument/2006/relationships/hyperlink" Target="https://www.youtube.com/user/gcarcassi" TargetMode="External"/><Relationship Id="rId4" Type="http://schemas.openxmlformats.org/officeDocument/2006/relationships/hyperlink" Target="https://assumptionsofphysics.org/" TargetMode="External"/></Relationships>
</file>

<file path=ppt/slides/_rels/slide30.xml.rels><?xml version="1.0" encoding="UTF-8" standalone="yes"?>
<Relationships xmlns="http://schemas.openxmlformats.org/package/2006/relationships"><Relationship Id="rId2" Type="http://schemas.openxmlformats.org/officeDocument/2006/relationships/image" Target="../media/image89.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85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image" Target="../media/image90.png"/><Relationship Id="rId1" Type="http://schemas.openxmlformats.org/officeDocument/2006/relationships/slideLayout" Target="../slideLayouts/slideLayout7.xml"/><Relationship Id="rId6" Type="http://schemas.openxmlformats.org/officeDocument/2006/relationships/image" Target="../media/image94.png"/><Relationship Id="rId5" Type="http://schemas.openxmlformats.org/officeDocument/2006/relationships/image" Target="../media/image93.png"/><Relationship Id="rId4" Type="http://schemas.openxmlformats.org/officeDocument/2006/relationships/image" Target="../media/image92.png"/></Relationships>
</file>

<file path=ppt/slides/_rels/slide34.xml.rels><?xml version="1.0" encoding="UTF-8" standalone="yes"?>
<Relationships xmlns="http://schemas.openxmlformats.org/package/2006/relationships"><Relationship Id="rId2" Type="http://schemas.openxmlformats.org/officeDocument/2006/relationships/image" Target="../media/image9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s://www.youtube.com/user/gcarcassi" TargetMode="External"/><Relationship Id="rId7" Type="http://schemas.openxmlformats.org/officeDocument/2006/relationships/hyperlink" Target="https://www.facebook.com/AssumptionsOfPhysics" TargetMode="External"/><Relationship Id="rId2" Type="http://schemas.openxmlformats.org/officeDocument/2006/relationships/hyperlink" Target="https://assumptionsofphysics.org/" TargetMode="External"/><Relationship Id="rId1" Type="http://schemas.openxmlformats.org/officeDocument/2006/relationships/slideLayout" Target="../slideLayouts/slideLayout2.xml"/><Relationship Id="rId6" Type="http://schemas.openxmlformats.org/officeDocument/2006/relationships/hyperlink" Target="https://arxiv.org/abs/2003.11007" TargetMode="External"/><Relationship Id="rId5" Type="http://schemas.openxmlformats.org/officeDocument/2006/relationships/hyperlink" Target="https://arxiv.org/abs/2208.06428" TargetMode="External"/><Relationship Id="rId4" Type="http://schemas.openxmlformats.org/officeDocument/2006/relationships/hyperlink" Target="https://arxiv.org/abs/2111.09107"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10.pn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6ECAB-F8A1-4D91-9779-D29F8617F853}"/>
              </a:ext>
            </a:extLst>
          </p:cNvPr>
          <p:cNvSpPr>
            <a:spLocks noGrp="1"/>
          </p:cNvSpPr>
          <p:nvPr>
            <p:ph type="ctrTitle"/>
          </p:nvPr>
        </p:nvSpPr>
        <p:spPr>
          <a:xfrm>
            <a:off x="920685" y="1122363"/>
            <a:ext cx="10350631" cy="2387600"/>
          </a:xfrm>
        </p:spPr>
        <p:txBody>
          <a:bodyPr>
            <a:normAutofit/>
          </a:bodyPr>
          <a:lstStyle/>
          <a:p>
            <a:r>
              <a:rPr lang="en-US" dirty="0"/>
              <a:t>The common logical structure of classical and quantum mechanics </a:t>
            </a:r>
            <a:r>
              <a:rPr lang="en-US" sz="4400" dirty="0"/>
              <a:t>(and all </a:t>
            </a:r>
            <a:r>
              <a:rPr lang="en-US" sz="4400"/>
              <a:t>scientific theories)</a:t>
            </a:r>
            <a:endParaRPr lang="en-US" sz="4400" dirty="0"/>
          </a:p>
        </p:txBody>
      </p:sp>
      <p:sp>
        <p:nvSpPr>
          <p:cNvPr id="3" name="Subtitle 2">
            <a:extLst>
              <a:ext uri="{FF2B5EF4-FFF2-40B4-BE49-F238E27FC236}">
                <a16:creationId xmlns:a16="http://schemas.microsoft.com/office/drawing/2014/main" id="{9D59FC8D-3EB4-47A4-BE3E-3183805AE809}"/>
              </a:ext>
            </a:extLst>
          </p:cNvPr>
          <p:cNvSpPr>
            <a:spLocks noGrp="1"/>
          </p:cNvSpPr>
          <p:nvPr>
            <p:ph type="subTitle" idx="1"/>
          </p:nvPr>
        </p:nvSpPr>
        <p:spPr/>
        <p:txBody>
          <a:bodyPr/>
          <a:lstStyle/>
          <a:p>
            <a:r>
              <a:rPr lang="en-US" dirty="0"/>
              <a:t>Gabriele Carcassi</a:t>
            </a:r>
          </a:p>
          <a:p>
            <a:r>
              <a:rPr lang="en-US" dirty="0"/>
              <a:t>Physics Department</a:t>
            </a:r>
          </a:p>
          <a:p>
            <a:r>
              <a:rPr lang="en-US" dirty="0"/>
              <a:t>University of Michigan</a:t>
            </a:r>
          </a:p>
        </p:txBody>
      </p:sp>
      <p:pic>
        <p:nvPicPr>
          <p:cNvPr id="5" name="Picture 4">
            <a:extLst>
              <a:ext uri="{FF2B5EF4-FFF2-40B4-BE49-F238E27FC236}">
                <a16:creationId xmlns:a16="http://schemas.microsoft.com/office/drawing/2014/main" id="{797FA4FB-0EA6-40F2-B352-0E9ADE523C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8818" y="4312155"/>
            <a:ext cx="1676403" cy="1524003"/>
          </a:xfrm>
          <a:prstGeom prst="rect">
            <a:avLst/>
          </a:prstGeom>
        </p:spPr>
      </p:pic>
      <p:pic>
        <p:nvPicPr>
          <p:cNvPr id="7" name="Picture 6">
            <a:extLst>
              <a:ext uri="{FF2B5EF4-FFF2-40B4-BE49-F238E27FC236}">
                <a16:creationId xmlns:a16="http://schemas.microsoft.com/office/drawing/2014/main" id="{5477A37D-6BDF-4D43-B652-18396B0F7A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1405" y="5945318"/>
            <a:ext cx="2311231" cy="785568"/>
          </a:xfrm>
          <a:prstGeom prst="rect">
            <a:avLst/>
          </a:prstGeom>
        </p:spPr>
      </p:pic>
    </p:spTree>
    <p:extLst>
      <p:ext uri="{BB962C8B-B14F-4D97-AF65-F5344CB8AC3E}">
        <p14:creationId xmlns:p14="http://schemas.microsoft.com/office/powerpoint/2010/main" val="16396242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1416E4C-E35C-AA75-782B-998811F68625}"/>
              </a:ext>
            </a:extLst>
          </p:cNvPr>
          <p:cNvSpPr>
            <a:spLocks noGrp="1"/>
          </p:cNvSpPr>
          <p:nvPr>
            <p:ph type="ftr" sz="quarter" idx="11"/>
          </p:nvPr>
        </p:nvSpPr>
        <p:spPr/>
        <p:txBody>
          <a:bodyPr/>
          <a:lstStyle/>
          <a:p>
            <a:r>
              <a:rPr lang="en-US"/>
              <a:t>Gabriele Carcassi - Physics Department - University of Michigan</a:t>
            </a:r>
            <a:endParaRPr lang="en-US" dirty="0"/>
          </a:p>
        </p:txBody>
      </p:sp>
      <p:sp>
        <p:nvSpPr>
          <p:cNvPr id="3" name="Slide Number Placeholder 2">
            <a:extLst>
              <a:ext uri="{FF2B5EF4-FFF2-40B4-BE49-F238E27FC236}">
                <a16:creationId xmlns:a16="http://schemas.microsoft.com/office/drawing/2014/main" id="{AD3A2214-64E2-920D-2D34-E8A09B523421}"/>
              </a:ext>
            </a:extLst>
          </p:cNvPr>
          <p:cNvSpPr>
            <a:spLocks noGrp="1"/>
          </p:cNvSpPr>
          <p:nvPr>
            <p:ph type="sldNum" sz="quarter" idx="12"/>
          </p:nvPr>
        </p:nvSpPr>
        <p:spPr/>
        <p:txBody>
          <a:bodyPr/>
          <a:lstStyle/>
          <a:p>
            <a:fld id="{F47845EA-7733-40EE-B074-20032348B727}" type="slidenum">
              <a:rPr lang="en-US" smtClean="0"/>
              <a:t>10</a:t>
            </a:fld>
            <a:endParaRPr lang="en-US"/>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0D044BF7-FD58-7D0D-E8F6-C3344C6DFE77}"/>
                  </a:ext>
                </a:extLst>
              </p:cNvPr>
              <p:cNvSpPr txBox="1"/>
              <p:nvPr/>
            </p:nvSpPr>
            <p:spPr>
              <a:xfrm>
                <a:off x="5487519" y="345751"/>
                <a:ext cx="6285247" cy="6463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3600" b="0" i="1" smtClean="0">
                          <a:latin typeface="Cambria Math" panose="02040503050406030204" pitchFamily="18" charset="0"/>
                        </a:rPr>
                        <m:t>𝑝</m:t>
                      </m:r>
                      <m:r>
                        <a:rPr lang="en-US" sz="3600" b="0" i="1" smtClean="0">
                          <a:latin typeface="Cambria Math" panose="02040503050406030204" pitchFamily="18" charset="0"/>
                        </a:rPr>
                        <m:t>∧</m:t>
                      </m:r>
                      <m:d>
                        <m:dPr>
                          <m:ctrlPr>
                            <a:rPr lang="en-US" sz="3600" b="0" i="1" smtClean="0">
                              <a:latin typeface="Cambria Math" panose="02040503050406030204" pitchFamily="18" charset="0"/>
                            </a:rPr>
                          </m:ctrlPr>
                        </m:dPr>
                        <m:e>
                          <m:r>
                            <a:rPr lang="en-US" sz="3600" b="0" i="1" smtClean="0">
                              <a:latin typeface="Cambria Math" panose="02040503050406030204" pitchFamily="18" charset="0"/>
                            </a:rPr>
                            <m:t>𝑞</m:t>
                          </m:r>
                          <m:r>
                            <a:rPr lang="en-US" sz="3600" b="0" i="1" smtClean="0">
                              <a:latin typeface="Cambria Math" panose="02040503050406030204" pitchFamily="18" charset="0"/>
                            </a:rPr>
                            <m:t>∨</m:t>
                          </m:r>
                          <m:r>
                            <a:rPr lang="en-US" sz="3600" b="0" i="1" smtClean="0">
                              <a:latin typeface="Cambria Math" panose="02040503050406030204" pitchFamily="18" charset="0"/>
                            </a:rPr>
                            <m:t>𝑟</m:t>
                          </m:r>
                        </m:e>
                      </m:d>
                      <m:r>
                        <a:rPr lang="en-US" sz="3600" b="0" i="1" smtClean="0">
                          <a:latin typeface="Cambria Math" panose="02040503050406030204" pitchFamily="18" charset="0"/>
                          <a:ea typeface="Cambria Math" panose="02040503050406030204" pitchFamily="18" charset="0"/>
                        </a:rPr>
                        <m:t>↔</m:t>
                      </m:r>
                      <m:d>
                        <m:dPr>
                          <m:ctrlPr>
                            <a:rPr lang="en-US" sz="3600" b="0" i="1" smtClean="0">
                              <a:latin typeface="Cambria Math" panose="02040503050406030204" pitchFamily="18" charset="0"/>
                              <a:ea typeface="Cambria Math" panose="02040503050406030204" pitchFamily="18" charset="0"/>
                            </a:rPr>
                          </m:ctrlPr>
                        </m:dPr>
                        <m:e>
                          <m:r>
                            <a:rPr lang="en-US" sz="3600" b="0" i="1" smtClean="0">
                              <a:latin typeface="Cambria Math" panose="02040503050406030204" pitchFamily="18" charset="0"/>
                              <a:ea typeface="Cambria Math" panose="02040503050406030204" pitchFamily="18" charset="0"/>
                            </a:rPr>
                            <m:t>𝑝</m:t>
                          </m:r>
                          <m:r>
                            <a:rPr lang="en-US" sz="3600" b="0" i="1" smtClean="0">
                              <a:latin typeface="Cambria Math" panose="02040503050406030204" pitchFamily="18" charset="0"/>
                              <a:ea typeface="Cambria Math" panose="02040503050406030204" pitchFamily="18" charset="0"/>
                            </a:rPr>
                            <m:t>∧</m:t>
                          </m:r>
                          <m:r>
                            <a:rPr lang="en-US" sz="3600" b="0" i="1" smtClean="0">
                              <a:latin typeface="Cambria Math" panose="02040503050406030204" pitchFamily="18" charset="0"/>
                              <a:ea typeface="Cambria Math" panose="02040503050406030204" pitchFamily="18" charset="0"/>
                            </a:rPr>
                            <m:t>𝑞</m:t>
                          </m:r>
                        </m:e>
                      </m:d>
                      <m:r>
                        <a:rPr lang="en-US" sz="3600" b="0" i="1" smtClean="0">
                          <a:latin typeface="Cambria Math" panose="02040503050406030204" pitchFamily="18" charset="0"/>
                          <a:ea typeface="Cambria Math" panose="02040503050406030204" pitchFamily="18" charset="0"/>
                        </a:rPr>
                        <m:t>∨(</m:t>
                      </m:r>
                      <m:r>
                        <a:rPr lang="en-US" sz="3600" b="0" i="1" smtClean="0">
                          <a:latin typeface="Cambria Math" panose="02040503050406030204" pitchFamily="18" charset="0"/>
                          <a:ea typeface="Cambria Math" panose="02040503050406030204" pitchFamily="18" charset="0"/>
                        </a:rPr>
                        <m:t>𝑝</m:t>
                      </m:r>
                      <m:r>
                        <a:rPr lang="en-US" sz="3600" b="0" i="1" smtClean="0">
                          <a:latin typeface="Cambria Math" panose="02040503050406030204" pitchFamily="18" charset="0"/>
                          <a:ea typeface="Cambria Math" panose="02040503050406030204" pitchFamily="18" charset="0"/>
                        </a:rPr>
                        <m:t>∧</m:t>
                      </m:r>
                      <m:r>
                        <a:rPr lang="en-US" sz="3600" b="0" i="1" smtClean="0">
                          <a:latin typeface="Cambria Math" panose="02040503050406030204" pitchFamily="18" charset="0"/>
                          <a:ea typeface="Cambria Math" panose="02040503050406030204" pitchFamily="18" charset="0"/>
                        </a:rPr>
                        <m:t>𝑟</m:t>
                      </m:r>
                      <m:r>
                        <a:rPr lang="en-US" sz="3600" b="0" i="1" smtClean="0">
                          <a:latin typeface="Cambria Math" panose="02040503050406030204" pitchFamily="18" charset="0"/>
                          <a:ea typeface="Cambria Math" panose="02040503050406030204" pitchFamily="18" charset="0"/>
                        </a:rPr>
                        <m:t>)</m:t>
                      </m:r>
                    </m:oMath>
                  </m:oMathPara>
                </a14:m>
                <a:endParaRPr lang="en-US" sz="3600" dirty="0"/>
              </a:p>
            </p:txBody>
          </p:sp>
        </mc:Choice>
        <mc:Fallback xmlns="">
          <p:sp>
            <p:nvSpPr>
              <p:cNvPr id="5" name="TextBox 4">
                <a:extLst>
                  <a:ext uri="{FF2B5EF4-FFF2-40B4-BE49-F238E27FC236}">
                    <a16:creationId xmlns:a16="http://schemas.microsoft.com/office/drawing/2014/main" id="{0D044BF7-FD58-7D0D-E8F6-C3344C6DFE77}"/>
                  </a:ext>
                </a:extLst>
              </p:cNvPr>
              <p:cNvSpPr txBox="1">
                <a:spLocks noRot="1" noChangeAspect="1" noMove="1" noResize="1" noEditPoints="1" noAdjustHandles="1" noChangeArrowheads="1" noChangeShapeType="1" noTextEdit="1"/>
              </p:cNvSpPr>
              <p:nvPr/>
            </p:nvSpPr>
            <p:spPr>
              <a:xfrm>
                <a:off x="5487519" y="345751"/>
                <a:ext cx="6285247" cy="646331"/>
              </a:xfrm>
              <a:prstGeom prst="rect">
                <a:avLst/>
              </a:prstGeom>
              <a:blipFill>
                <a:blip r:embed="rId2"/>
                <a:stretch>
                  <a:fillRect/>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EC07A242-D148-2C33-FD31-CAFC661F75EC}"/>
              </a:ext>
            </a:extLst>
          </p:cNvPr>
          <p:cNvSpPr txBox="1"/>
          <p:nvPr/>
        </p:nvSpPr>
        <p:spPr>
          <a:xfrm>
            <a:off x="381910" y="348790"/>
            <a:ext cx="3348674" cy="646331"/>
          </a:xfrm>
          <a:prstGeom prst="rect">
            <a:avLst/>
          </a:prstGeom>
          <a:noFill/>
        </p:spPr>
        <p:txBody>
          <a:bodyPr wrap="none" rtlCol="0">
            <a:spAutoFit/>
          </a:bodyPr>
          <a:lstStyle/>
          <a:p>
            <a:r>
              <a:rPr lang="en-US" sz="3600" dirty="0"/>
              <a:t>Distributivity law</a:t>
            </a:r>
          </a:p>
        </p:txBody>
      </p:sp>
      <p:grpSp>
        <p:nvGrpSpPr>
          <p:cNvPr id="41" name="Group 40">
            <a:extLst>
              <a:ext uri="{FF2B5EF4-FFF2-40B4-BE49-F238E27FC236}">
                <a16:creationId xmlns:a16="http://schemas.microsoft.com/office/drawing/2014/main" id="{7CAED1CF-AEAC-F307-C65A-52829F6116F3}"/>
              </a:ext>
            </a:extLst>
          </p:cNvPr>
          <p:cNvGrpSpPr/>
          <p:nvPr/>
        </p:nvGrpSpPr>
        <p:grpSpPr>
          <a:xfrm>
            <a:off x="8957387" y="1285065"/>
            <a:ext cx="2024069" cy="2546049"/>
            <a:chOff x="6606073" y="2691042"/>
            <a:chExt cx="2024069" cy="2546049"/>
          </a:xfrm>
        </p:grpSpPr>
        <p:sp>
          <p:nvSpPr>
            <p:cNvPr id="7" name="Oval 6">
              <a:extLst>
                <a:ext uri="{FF2B5EF4-FFF2-40B4-BE49-F238E27FC236}">
                  <a16:creationId xmlns:a16="http://schemas.microsoft.com/office/drawing/2014/main" id="{37C2A5CC-260E-D6CF-4889-E8A275263745}"/>
                </a:ext>
              </a:extLst>
            </p:cNvPr>
            <p:cNvSpPr/>
            <p:nvPr/>
          </p:nvSpPr>
          <p:spPr>
            <a:xfrm>
              <a:off x="7281697" y="2691042"/>
              <a:ext cx="646330" cy="646330"/>
            </a:xfrm>
            <a:prstGeom prst="ellipse">
              <a:avLst/>
            </a:prstGeom>
            <a:solidFill>
              <a:schemeClr val="bg1"/>
            </a:solidFill>
            <a:ln w="2857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2060"/>
                  </a:solidFill>
                </a:rPr>
                <a:t>p</a:t>
              </a:r>
            </a:p>
          </p:txBody>
        </p:sp>
        <p:grpSp>
          <p:nvGrpSpPr>
            <p:cNvPr id="32" name="Group 31">
              <a:extLst>
                <a:ext uri="{FF2B5EF4-FFF2-40B4-BE49-F238E27FC236}">
                  <a16:creationId xmlns:a16="http://schemas.microsoft.com/office/drawing/2014/main" id="{41799E0D-34C2-45BE-2045-78217305CF06}"/>
                </a:ext>
              </a:extLst>
            </p:cNvPr>
            <p:cNvGrpSpPr/>
            <p:nvPr/>
          </p:nvGrpSpPr>
          <p:grpSpPr>
            <a:xfrm>
              <a:off x="6606073" y="3620278"/>
              <a:ext cx="2024069" cy="1616813"/>
              <a:chOff x="6606073" y="3620278"/>
              <a:chExt cx="2024069" cy="1616813"/>
            </a:xfrm>
          </p:grpSpPr>
          <p:grpSp>
            <p:nvGrpSpPr>
              <p:cNvPr id="27" name="Group 26">
                <a:extLst>
                  <a:ext uri="{FF2B5EF4-FFF2-40B4-BE49-F238E27FC236}">
                    <a16:creationId xmlns:a16="http://schemas.microsoft.com/office/drawing/2014/main" id="{CCD2B426-A928-05B0-2F27-205A921BC8AF}"/>
                  </a:ext>
                </a:extLst>
              </p:cNvPr>
              <p:cNvGrpSpPr/>
              <p:nvPr/>
            </p:nvGrpSpPr>
            <p:grpSpPr>
              <a:xfrm>
                <a:off x="6606073" y="3620278"/>
                <a:ext cx="1004004" cy="1614195"/>
                <a:chOff x="6606073" y="3620278"/>
                <a:chExt cx="1004004" cy="1614195"/>
              </a:xfrm>
            </p:grpSpPr>
            <p:cxnSp>
              <p:nvCxnSpPr>
                <p:cNvPr id="10" name="Straight Connector 9">
                  <a:extLst>
                    <a:ext uri="{FF2B5EF4-FFF2-40B4-BE49-F238E27FC236}">
                      <a16:creationId xmlns:a16="http://schemas.microsoft.com/office/drawing/2014/main" id="{720257A1-FD60-0F16-BE88-DB1AE29F34F1}"/>
                    </a:ext>
                  </a:extLst>
                </p:cNvPr>
                <p:cNvCxnSpPr>
                  <a:cxnSpLocks/>
                </p:cNvCxnSpPr>
                <p:nvPr/>
              </p:nvCxnSpPr>
              <p:spPr>
                <a:xfrm>
                  <a:off x="6606073" y="3620278"/>
                  <a:ext cx="0" cy="159864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4E4DB7B4-0D5A-A460-1B3D-2F6BA02D5517}"/>
                    </a:ext>
                  </a:extLst>
                </p:cNvPr>
                <p:cNvCxnSpPr>
                  <a:cxnSpLocks/>
                </p:cNvCxnSpPr>
                <p:nvPr/>
              </p:nvCxnSpPr>
              <p:spPr>
                <a:xfrm flipH="1">
                  <a:off x="6606073" y="5218922"/>
                  <a:ext cx="737119"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2D21465-5648-7098-C759-13717858F7B0}"/>
                    </a:ext>
                  </a:extLst>
                </p:cNvPr>
                <p:cNvCxnSpPr>
                  <a:cxnSpLocks/>
                </p:cNvCxnSpPr>
                <p:nvPr/>
              </p:nvCxnSpPr>
              <p:spPr>
                <a:xfrm flipH="1">
                  <a:off x="7343192" y="4214327"/>
                  <a:ext cx="266885" cy="1020146"/>
                </a:xfrm>
                <a:prstGeom prst="line">
                  <a:avLst/>
                </a:prstGeom>
                <a:ln w="38100"/>
              </p:spPr>
              <p:style>
                <a:lnRef idx="1">
                  <a:schemeClr val="accent1"/>
                </a:lnRef>
                <a:fillRef idx="0">
                  <a:schemeClr val="accent1"/>
                </a:fillRef>
                <a:effectRef idx="0">
                  <a:schemeClr val="accent1"/>
                </a:effectRef>
                <a:fontRef idx="minor">
                  <a:schemeClr val="tx1"/>
                </a:fontRef>
              </p:style>
            </p:cxnSp>
          </p:grpSp>
          <p:grpSp>
            <p:nvGrpSpPr>
              <p:cNvPr id="28" name="Group 27">
                <a:extLst>
                  <a:ext uri="{FF2B5EF4-FFF2-40B4-BE49-F238E27FC236}">
                    <a16:creationId xmlns:a16="http://schemas.microsoft.com/office/drawing/2014/main" id="{B12DD64E-D027-B710-628A-311481C4D6DD}"/>
                  </a:ext>
                </a:extLst>
              </p:cNvPr>
              <p:cNvGrpSpPr/>
              <p:nvPr/>
            </p:nvGrpSpPr>
            <p:grpSpPr>
              <a:xfrm flipH="1">
                <a:off x="7626138" y="3622896"/>
                <a:ext cx="1004004" cy="1614195"/>
                <a:chOff x="6606073" y="3620278"/>
                <a:chExt cx="1004004" cy="1614195"/>
              </a:xfrm>
            </p:grpSpPr>
            <p:cxnSp>
              <p:nvCxnSpPr>
                <p:cNvPr id="29" name="Straight Connector 28">
                  <a:extLst>
                    <a:ext uri="{FF2B5EF4-FFF2-40B4-BE49-F238E27FC236}">
                      <a16:creationId xmlns:a16="http://schemas.microsoft.com/office/drawing/2014/main" id="{DA9DE3E7-9147-1CAE-53E6-525E4DC267CC}"/>
                    </a:ext>
                  </a:extLst>
                </p:cNvPr>
                <p:cNvCxnSpPr>
                  <a:cxnSpLocks/>
                </p:cNvCxnSpPr>
                <p:nvPr/>
              </p:nvCxnSpPr>
              <p:spPr>
                <a:xfrm>
                  <a:off x="6606073" y="3620278"/>
                  <a:ext cx="0" cy="159864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81E9BAA6-79F2-A913-4599-2405DC1E1A86}"/>
                    </a:ext>
                  </a:extLst>
                </p:cNvPr>
                <p:cNvCxnSpPr>
                  <a:cxnSpLocks/>
                </p:cNvCxnSpPr>
                <p:nvPr/>
              </p:nvCxnSpPr>
              <p:spPr>
                <a:xfrm flipH="1">
                  <a:off x="6606073" y="5218922"/>
                  <a:ext cx="737119"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DC3403CB-CA3E-0C5D-570B-D67E0A554D48}"/>
                    </a:ext>
                  </a:extLst>
                </p:cNvPr>
                <p:cNvCxnSpPr>
                  <a:cxnSpLocks/>
                </p:cNvCxnSpPr>
                <p:nvPr/>
              </p:nvCxnSpPr>
              <p:spPr>
                <a:xfrm flipH="1">
                  <a:off x="7343192" y="4214327"/>
                  <a:ext cx="266885" cy="1020146"/>
                </a:xfrm>
                <a:prstGeom prst="line">
                  <a:avLst/>
                </a:prstGeom>
                <a:ln w="38100"/>
              </p:spPr>
              <p:style>
                <a:lnRef idx="1">
                  <a:schemeClr val="accent1"/>
                </a:lnRef>
                <a:fillRef idx="0">
                  <a:schemeClr val="accent1"/>
                </a:fillRef>
                <a:effectRef idx="0">
                  <a:schemeClr val="accent1"/>
                </a:effectRef>
                <a:fontRef idx="minor">
                  <a:schemeClr val="tx1"/>
                </a:fontRef>
              </p:style>
            </p:cxnSp>
          </p:grpSp>
        </p:grpSp>
        <p:cxnSp>
          <p:nvCxnSpPr>
            <p:cNvPr id="33" name="Straight Connector 32">
              <a:extLst>
                <a:ext uri="{FF2B5EF4-FFF2-40B4-BE49-F238E27FC236}">
                  <a16:creationId xmlns:a16="http://schemas.microsoft.com/office/drawing/2014/main" id="{8C8A23EF-0E87-313F-2F14-8917BC83E6EB}"/>
                </a:ext>
              </a:extLst>
            </p:cNvPr>
            <p:cNvCxnSpPr>
              <a:cxnSpLocks/>
            </p:cNvCxnSpPr>
            <p:nvPr/>
          </p:nvCxnSpPr>
          <p:spPr>
            <a:xfrm>
              <a:off x="7203233" y="3217607"/>
              <a:ext cx="401629" cy="211393"/>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5A3AE46B-F0B5-A18F-4464-06A9A5EA7295}"/>
                </a:ext>
              </a:extLst>
            </p:cNvPr>
            <p:cNvCxnSpPr>
              <a:cxnSpLocks/>
            </p:cNvCxnSpPr>
            <p:nvPr/>
          </p:nvCxnSpPr>
          <p:spPr>
            <a:xfrm flipH="1">
              <a:off x="7604862" y="3217607"/>
              <a:ext cx="401629" cy="211393"/>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38" name="Oval 37">
              <a:extLst>
                <a:ext uri="{FF2B5EF4-FFF2-40B4-BE49-F238E27FC236}">
                  <a16:creationId xmlns:a16="http://schemas.microsoft.com/office/drawing/2014/main" id="{7D51B62E-5184-D84C-CA22-50F58F7E9A24}"/>
                </a:ext>
              </a:extLst>
            </p:cNvPr>
            <p:cNvSpPr/>
            <p:nvPr/>
          </p:nvSpPr>
          <p:spPr>
            <a:xfrm>
              <a:off x="6640995" y="4522952"/>
              <a:ext cx="646330" cy="646330"/>
            </a:xfrm>
            <a:prstGeom prst="ellipse">
              <a:avLst/>
            </a:prstGeom>
            <a:solidFill>
              <a:schemeClr val="bg1"/>
            </a:solidFill>
            <a:ln w="2857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2060"/>
                  </a:solidFill>
                </a:rPr>
                <a:t>q</a:t>
              </a:r>
            </a:p>
          </p:txBody>
        </p:sp>
        <p:sp>
          <p:nvSpPr>
            <p:cNvPr id="40" name="Oval 39">
              <a:extLst>
                <a:ext uri="{FF2B5EF4-FFF2-40B4-BE49-F238E27FC236}">
                  <a16:creationId xmlns:a16="http://schemas.microsoft.com/office/drawing/2014/main" id="{A615D5E9-9B17-A113-C29B-3D6DFCCAD8E8}"/>
                </a:ext>
              </a:extLst>
            </p:cNvPr>
            <p:cNvSpPr/>
            <p:nvPr/>
          </p:nvSpPr>
          <p:spPr>
            <a:xfrm>
              <a:off x="7928027" y="4522952"/>
              <a:ext cx="646330" cy="646330"/>
            </a:xfrm>
            <a:prstGeom prst="ellipse">
              <a:avLst/>
            </a:prstGeom>
            <a:solidFill>
              <a:schemeClr val="bg1"/>
            </a:solidFill>
            <a:ln w="2857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2060"/>
                  </a:solidFill>
                </a:rPr>
                <a:t>r</a:t>
              </a:r>
            </a:p>
          </p:txBody>
        </p:sp>
      </p:grpSp>
      <p:sp>
        <p:nvSpPr>
          <p:cNvPr id="42" name="TextBox 41">
            <a:extLst>
              <a:ext uri="{FF2B5EF4-FFF2-40B4-BE49-F238E27FC236}">
                <a16:creationId xmlns:a16="http://schemas.microsoft.com/office/drawing/2014/main" id="{A1A4E4B1-B85D-176C-AD90-03CC2784AA9D}"/>
              </a:ext>
            </a:extLst>
          </p:cNvPr>
          <p:cNvSpPr txBox="1"/>
          <p:nvPr/>
        </p:nvSpPr>
        <p:spPr>
          <a:xfrm>
            <a:off x="671803" y="1285065"/>
            <a:ext cx="7753740" cy="461665"/>
          </a:xfrm>
          <a:prstGeom prst="rect">
            <a:avLst/>
          </a:prstGeom>
          <a:noFill/>
        </p:spPr>
        <p:txBody>
          <a:bodyPr wrap="square" rtlCol="0">
            <a:spAutoFit/>
          </a:bodyPr>
          <a:lstStyle/>
          <a:p>
            <a:r>
              <a:rPr lang="en-US" sz="2400" dirty="0"/>
              <a:t>Analog scenarios can be constructed with classical systems</a:t>
            </a:r>
          </a:p>
        </p:txBody>
      </p:sp>
      <p:sp>
        <p:nvSpPr>
          <p:cNvPr id="43" name="TextBox 42">
            <a:extLst>
              <a:ext uri="{FF2B5EF4-FFF2-40B4-BE49-F238E27FC236}">
                <a16:creationId xmlns:a16="http://schemas.microsoft.com/office/drawing/2014/main" id="{A5C6ECA2-D824-E69E-5BAD-216FD60AFAE8}"/>
              </a:ext>
            </a:extLst>
          </p:cNvPr>
          <p:cNvSpPr txBox="1"/>
          <p:nvPr/>
        </p:nvSpPr>
        <p:spPr>
          <a:xfrm>
            <a:off x="644930" y="2036674"/>
            <a:ext cx="7193903" cy="1200329"/>
          </a:xfrm>
          <a:prstGeom prst="rect">
            <a:avLst/>
          </a:prstGeom>
          <a:noFill/>
        </p:spPr>
        <p:txBody>
          <a:bodyPr wrap="square" rtlCol="0">
            <a:spAutoFit/>
          </a:bodyPr>
          <a:lstStyle/>
          <a:p>
            <a:r>
              <a:rPr lang="en-US" sz="2400" dirty="0"/>
              <a:t>A ball can be placed in position p, above a hatch; when the hatch is open, the ball will land in either position q or r with equal probability (due to the symmetry)</a:t>
            </a:r>
          </a:p>
        </p:txBody>
      </p:sp>
      <mc:AlternateContent xmlns:mc="http://schemas.openxmlformats.org/markup-compatibility/2006" xmlns:a14="http://schemas.microsoft.com/office/drawing/2010/main">
        <mc:Choice Requires="a14">
          <p:sp>
            <p:nvSpPr>
              <p:cNvPr id="44" name="TextBox 43">
                <a:extLst>
                  <a:ext uri="{FF2B5EF4-FFF2-40B4-BE49-F238E27FC236}">
                    <a16:creationId xmlns:a16="http://schemas.microsoft.com/office/drawing/2014/main" id="{9C226B26-12B3-5CE8-D159-150AB6F7D240}"/>
                  </a:ext>
                </a:extLst>
              </p:cNvPr>
              <p:cNvSpPr txBox="1"/>
              <p:nvPr/>
            </p:nvSpPr>
            <p:spPr>
              <a:xfrm>
                <a:off x="671803" y="3611503"/>
                <a:ext cx="7931020" cy="1200329"/>
              </a:xfrm>
              <a:prstGeom prst="rect">
                <a:avLst/>
              </a:prstGeom>
              <a:noFill/>
            </p:spPr>
            <p:txBody>
              <a:bodyPr wrap="square" rtlCol="0">
                <a:spAutoFit/>
              </a:bodyPr>
              <a:lstStyle/>
              <a:p>
                <a:r>
                  <a:rPr lang="en-US" sz="2400" dirty="0"/>
                  <a:t>We can make similar misleading claims</a:t>
                </a:r>
              </a:p>
              <a:p>
                <a:pPr marL="342900" indent="-342900">
                  <a:buFont typeface="Arial" panose="020B0604020202020204" pitchFamily="34" charset="0"/>
                  <a:buChar char="•"/>
                </a:pPr>
                <a:r>
                  <a:rPr lang="en-US" sz="2400" dirty="0"/>
                  <a:t>the ball must land either on q or r: </a:t>
                </a:r>
                <a14:m>
                  <m:oMath xmlns:m="http://schemas.openxmlformats.org/officeDocument/2006/math">
                    <m:r>
                      <a:rPr lang="en-US" sz="2400" b="0" i="1" smtClean="0">
                        <a:latin typeface="Cambria Math" panose="02040503050406030204" pitchFamily="18" charset="0"/>
                      </a:rPr>
                      <m:t>𝑞</m:t>
                    </m:r>
                    <m:r>
                      <a:rPr lang="en-US" sz="2400" b="0" i="1" smtClean="0">
                        <a:latin typeface="Cambria Math" panose="02040503050406030204" pitchFamily="18" charset="0"/>
                      </a:rPr>
                      <m:t>∨</m:t>
                    </m:r>
                    <m:r>
                      <a:rPr lang="en-US" sz="2400" b="0" i="1" smtClean="0">
                        <a:latin typeface="Cambria Math" panose="02040503050406030204" pitchFamily="18" charset="0"/>
                      </a:rPr>
                      <m:t>𝑟</m:t>
                    </m:r>
                    <m:r>
                      <a:rPr lang="en-US" sz="2400" b="0" i="1" smtClean="0">
                        <a:latin typeface="Cambria Math" panose="02040503050406030204" pitchFamily="18" charset="0"/>
                      </a:rPr>
                      <m:t>=⊤</m:t>
                    </m:r>
                  </m:oMath>
                </a14:m>
                <a:endParaRPr lang="en-US" sz="2400" dirty="0"/>
              </a:p>
              <a:p>
                <a:pPr marL="342900" indent="-342900">
                  <a:buFont typeface="Arial" panose="020B0604020202020204" pitchFamily="34" charset="0"/>
                  <a:buChar char="•"/>
                </a:pPr>
                <a:r>
                  <a:rPr lang="en-US" sz="2400" dirty="0"/>
                  <a:t>the ball cannot be in two places at once: </a:t>
                </a:r>
                <a14:m>
                  <m:oMath xmlns:m="http://schemas.openxmlformats.org/officeDocument/2006/math">
                    <m:r>
                      <a:rPr lang="en-US" sz="2400" b="0" i="1" smtClean="0">
                        <a:latin typeface="Cambria Math" panose="02040503050406030204" pitchFamily="18" charset="0"/>
                      </a:rPr>
                      <m:t>𝑝</m:t>
                    </m:r>
                    <m:r>
                      <a:rPr lang="en-US" sz="2400" b="0" i="1" smtClean="0">
                        <a:latin typeface="Cambria Math" panose="02040503050406030204" pitchFamily="18" charset="0"/>
                      </a:rPr>
                      <m:t>∧</m:t>
                    </m:r>
                    <m:r>
                      <a:rPr lang="en-US" sz="2400" b="0" i="1" smtClean="0">
                        <a:latin typeface="Cambria Math" panose="02040503050406030204" pitchFamily="18" charset="0"/>
                      </a:rPr>
                      <m:t>𝑞</m:t>
                    </m:r>
                    <m:r>
                      <a:rPr lang="en-US" sz="2400" b="0" i="1" smtClean="0">
                        <a:latin typeface="Cambria Math" panose="02040503050406030204" pitchFamily="18" charset="0"/>
                      </a:rPr>
                      <m:t>=</m:t>
                    </m:r>
                    <m:r>
                      <a:rPr lang="en-US" sz="2400" b="0" i="1" smtClean="0">
                        <a:latin typeface="Cambria Math" panose="02040503050406030204" pitchFamily="18" charset="0"/>
                      </a:rPr>
                      <m:t>𝑝</m:t>
                    </m:r>
                    <m:r>
                      <a:rPr lang="en-US" sz="2400" b="0" i="1" smtClean="0">
                        <a:latin typeface="Cambria Math" panose="02040503050406030204" pitchFamily="18" charset="0"/>
                      </a:rPr>
                      <m:t>∧</m:t>
                    </m:r>
                    <m:r>
                      <a:rPr lang="en-US" sz="2400" b="0" i="1" smtClean="0">
                        <a:latin typeface="Cambria Math" panose="02040503050406030204" pitchFamily="18" charset="0"/>
                      </a:rPr>
                      <m:t>𝑟</m:t>
                    </m:r>
                    <m:r>
                      <a:rPr lang="en-US" sz="2400" b="0" i="1" smtClean="0">
                        <a:latin typeface="Cambria Math" panose="02040503050406030204" pitchFamily="18" charset="0"/>
                      </a:rPr>
                      <m:t>= ⊥</m:t>
                    </m:r>
                  </m:oMath>
                </a14:m>
                <a:endParaRPr lang="en-US" sz="2400" dirty="0"/>
              </a:p>
            </p:txBody>
          </p:sp>
        </mc:Choice>
        <mc:Fallback xmlns="">
          <p:sp>
            <p:nvSpPr>
              <p:cNvPr id="44" name="TextBox 43">
                <a:extLst>
                  <a:ext uri="{FF2B5EF4-FFF2-40B4-BE49-F238E27FC236}">
                    <a16:creationId xmlns:a16="http://schemas.microsoft.com/office/drawing/2014/main" id="{9C226B26-12B3-5CE8-D159-150AB6F7D240}"/>
                  </a:ext>
                </a:extLst>
              </p:cNvPr>
              <p:cNvSpPr txBox="1">
                <a:spLocks noRot="1" noChangeAspect="1" noMove="1" noResize="1" noEditPoints="1" noAdjustHandles="1" noChangeArrowheads="1" noChangeShapeType="1" noTextEdit="1"/>
              </p:cNvSpPr>
              <p:nvPr/>
            </p:nvSpPr>
            <p:spPr>
              <a:xfrm>
                <a:off x="671803" y="3611503"/>
                <a:ext cx="7931020" cy="1200329"/>
              </a:xfrm>
              <a:prstGeom prst="rect">
                <a:avLst/>
              </a:prstGeom>
              <a:blipFill>
                <a:blip r:embed="rId3"/>
                <a:stretch>
                  <a:fillRect l="-1153" t="-4061" b="-10660"/>
                </a:stretch>
              </a:blipFill>
            </p:spPr>
            <p:txBody>
              <a:bodyPr/>
              <a:lstStyle/>
              <a:p>
                <a:r>
                  <a:rPr lang="en-US">
                    <a:noFill/>
                  </a:rPr>
                  <a:t> </a:t>
                </a:r>
              </a:p>
            </p:txBody>
          </p:sp>
        </mc:Fallback>
      </mc:AlternateContent>
      <p:sp>
        <p:nvSpPr>
          <p:cNvPr id="45" name="TextBox 44">
            <a:extLst>
              <a:ext uri="{FF2B5EF4-FFF2-40B4-BE49-F238E27FC236}">
                <a16:creationId xmlns:a16="http://schemas.microsoft.com/office/drawing/2014/main" id="{B4D47A5F-5734-70A8-E819-2F97C9FAC26A}"/>
              </a:ext>
            </a:extLst>
          </p:cNvPr>
          <p:cNvSpPr txBox="1"/>
          <p:nvPr/>
        </p:nvSpPr>
        <p:spPr>
          <a:xfrm>
            <a:off x="1308439" y="5170096"/>
            <a:ext cx="9575122" cy="646331"/>
          </a:xfrm>
          <a:prstGeom prst="rect">
            <a:avLst/>
          </a:prstGeom>
          <a:noFill/>
        </p:spPr>
        <p:txBody>
          <a:bodyPr wrap="none" rtlCol="0">
            <a:spAutoFit/>
          </a:bodyPr>
          <a:lstStyle/>
          <a:p>
            <a:r>
              <a:rPr lang="en-US" sz="3600" dirty="0">
                <a:solidFill>
                  <a:srgbClr val="FF0000"/>
                </a:solidFill>
              </a:rPr>
              <a:t>Classical mechanics does not follow classical logic!</a:t>
            </a:r>
          </a:p>
        </p:txBody>
      </p:sp>
    </p:spTree>
    <p:extLst>
      <p:ext uri="{BB962C8B-B14F-4D97-AF65-F5344CB8AC3E}">
        <p14:creationId xmlns:p14="http://schemas.microsoft.com/office/powerpoint/2010/main" val="74576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P spid="44" grpId="0"/>
      <p:bldP spid="4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B14E8D9-F93C-38D5-4777-1001B637D249}"/>
              </a:ext>
            </a:extLst>
          </p:cNvPr>
          <p:cNvSpPr>
            <a:spLocks noGrp="1"/>
          </p:cNvSpPr>
          <p:nvPr>
            <p:ph type="ftr" sz="quarter" idx="11"/>
          </p:nvPr>
        </p:nvSpPr>
        <p:spPr/>
        <p:txBody>
          <a:bodyPr/>
          <a:lstStyle/>
          <a:p>
            <a:r>
              <a:rPr lang="en-US"/>
              <a:t>Gabriele Carcassi - Physics Department - University of Michigan</a:t>
            </a:r>
            <a:endParaRPr lang="en-US" dirty="0"/>
          </a:p>
        </p:txBody>
      </p:sp>
      <p:sp>
        <p:nvSpPr>
          <p:cNvPr id="3" name="Slide Number Placeholder 2">
            <a:extLst>
              <a:ext uri="{FF2B5EF4-FFF2-40B4-BE49-F238E27FC236}">
                <a16:creationId xmlns:a16="http://schemas.microsoft.com/office/drawing/2014/main" id="{1CE381B6-1375-52C0-E08B-F29222E1F1FC}"/>
              </a:ext>
            </a:extLst>
          </p:cNvPr>
          <p:cNvSpPr>
            <a:spLocks noGrp="1"/>
          </p:cNvSpPr>
          <p:nvPr>
            <p:ph type="sldNum" sz="quarter" idx="12"/>
          </p:nvPr>
        </p:nvSpPr>
        <p:spPr/>
        <p:txBody>
          <a:bodyPr/>
          <a:lstStyle/>
          <a:p>
            <a:fld id="{F47845EA-7733-40EE-B074-20032348B727}" type="slidenum">
              <a:rPr lang="en-US" smtClean="0"/>
              <a:t>11</a:t>
            </a:fld>
            <a:endParaRPr lang="en-US"/>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70E7EEC6-43CA-E617-1646-960F3E706726}"/>
                  </a:ext>
                </a:extLst>
              </p:cNvPr>
              <p:cNvSpPr txBox="1"/>
              <p:nvPr/>
            </p:nvSpPr>
            <p:spPr>
              <a:xfrm>
                <a:off x="5487519" y="345751"/>
                <a:ext cx="6285247" cy="6463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3600" b="0" i="1" smtClean="0">
                          <a:latin typeface="Cambria Math" panose="02040503050406030204" pitchFamily="18" charset="0"/>
                        </a:rPr>
                        <m:t>𝑝</m:t>
                      </m:r>
                      <m:r>
                        <a:rPr lang="en-US" sz="3600" b="0" i="1" smtClean="0">
                          <a:latin typeface="Cambria Math" panose="02040503050406030204" pitchFamily="18" charset="0"/>
                        </a:rPr>
                        <m:t>∧</m:t>
                      </m:r>
                      <m:d>
                        <m:dPr>
                          <m:ctrlPr>
                            <a:rPr lang="en-US" sz="3600" b="0" i="1" smtClean="0">
                              <a:latin typeface="Cambria Math" panose="02040503050406030204" pitchFamily="18" charset="0"/>
                            </a:rPr>
                          </m:ctrlPr>
                        </m:dPr>
                        <m:e>
                          <m:r>
                            <a:rPr lang="en-US" sz="3600" b="0" i="1" smtClean="0">
                              <a:latin typeface="Cambria Math" panose="02040503050406030204" pitchFamily="18" charset="0"/>
                            </a:rPr>
                            <m:t>𝑞</m:t>
                          </m:r>
                          <m:r>
                            <a:rPr lang="en-US" sz="3600" b="0" i="1" smtClean="0">
                              <a:latin typeface="Cambria Math" panose="02040503050406030204" pitchFamily="18" charset="0"/>
                            </a:rPr>
                            <m:t>∨</m:t>
                          </m:r>
                          <m:r>
                            <a:rPr lang="en-US" sz="3600" b="0" i="1" smtClean="0">
                              <a:latin typeface="Cambria Math" panose="02040503050406030204" pitchFamily="18" charset="0"/>
                            </a:rPr>
                            <m:t>𝑟</m:t>
                          </m:r>
                        </m:e>
                      </m:d>
                      <m:r>
                        <a:rPr lang="en-US" sz="3600" b="0" i="1" smtClean="0">
                          <a:latin typeface="Cambria Math" panose="02040503050406030204" pitchFamily="18" charset="0"/>
                          <a:ea typeface="Cambria Math" panose="02040503050406030204" pitchFamily="18" charset="0"/>
                        </a:rPr>
                        <m:t>↔</m:t>
                      </m:r>
                      <m:d>
                        <m:dPr>
                          <m:ctrlPr>
                            <a:rPr lang="en-US" sz="3600" b="0" i="1" smtClean="0">
                              <a:latin typeface="Cambria Math" panose="02040503050406030204" pitchFamily="18" charset="0"/>
                              <a:ea typeface="Cambria Math" panose="02040503050406030204" pitchFamily="18" charset="0"/>
                            </a:rPr>
                          </m:ctrlPr>
                        </m:dPr>
                        <m:e>
                          <m:r>
                            <a:rPr lang="en-US" sz="3600" b="0" i="1" smtClean="0">
                              <a:latin typeface="Cambria Math" panose="02040503050406030204" pitchFamily="18" charset="0"/>
                              <a:ea typeface="Cambria Math" panose="02040503050406030204" pitchFamily="18" charset="0"/>
                            </a:rPr>
                            <m:t>𝑝</m:t>
                          </m:r>
                          <m:r>
                            <a:rPr lang="en-US" sz="3600" b="0" i="1" smtClean="0">
                              <a:latin typeface="Cambria Math" panose="02040503050406030204" pitchFamily="18" charset="0"/>
                              <a:ea typeface="Cambria Math" panose="02040503050406030204" pitchFamily="18" charset="0"/>
                            </a:rPr>
                            <m:t>∧</m:t>
                          </m:r>
                          <m:r>
                            <a:rPr lang="en-US" sz="3600" b="0" i="1" smtClean="0">
                              <a:latin typeface="Cambria Math" panose="02040503050406030204" pitchFamily="18" charset="0"/>
                              <a:ea typeface="Cambria Math" panose="02040503050406030204" pitchFamily="18" charset="0"/>
                            </a:rPr>
                            <m:t>𝑞</m:t>
                          </m:r>
                        </m:e>
                      </m:d>
                      <m:r>
                        <a:rPr lang="en-US" sz="3600" b="0" i="1" smtClean="0">
                          <a:latin typeface="Cambria Math" panose="02040503050406030204" pitchFamily="18" charset="0"/>
                          <a:ea typeface="Cambria Math" panose="02040503050406030204" pitchFamily="18" charset="0"/>
                        </a:rPr>
                        <m:t>∨(</m:t>
                      </m:r>
                      <m:r>
                        <a:rPr lang="en-US" sz="3600" b="0" i="1" smtClean="0">
                          <a:latin typeface="Cambria Math" panose="02040503050406030204" pitchFamily="18" charset="0"/>
                          <a:ea typeface="Cambria Math" panose="02040503050406030204" pitchFamily="18" charset="0"/>
                        </a:rPr>
                        <m:t>𝑝</m:t>
                      </m:r>
                      <m:r>
                        <a:rPr lang="en-US" sz="3600" b="0" i="1" smtClean="0">
                          <a:latin typeface="Cambria Math" panose="02040503050406030204" pitchFamily="18" charset="0"/>
                          <a:ea typeface="Cambria Math" panose="02040503050406030204" pitchFamily="18" charset="0"/>
                        </a:rPr>
                        <m:t>∧</m:t>
                      </m:r>
                      <m:r>
                        <a:rPr lang="en-US" sz="3600" b="0" i="1" smtClean="0">
                          <a:latin typeface="Cambria Math" panose="02040503050406030204" pitchFamily="18" charset="0"/>
                          <a:ea typeface="Cambria Math" panose="02040503050406030204" pitchFamily="18" charset="0"/>
                        </a:rPr>
                        <m:t>𝑟</m:t>
                      </m:r>
                      <m:r>
                        <a:rPr lang="en-US" sz="3600" b="0" i="1" smtClean="0">
                          <a:latin typeface="Cambria Math" panose="02040503050406030204" pitchFamily="18" charset="0"/>
                          <a:ea typeface="Cambria Math" panose="02040503050406030204" pitchFamily="18" charset="0"/>
                        </a:rPr>
                        <m:t>)</m:t>
                      </m:r>
                    </m:oMath>
                  </m:oMathPara>
                </a14:m>
                <a:endParaRPr lang="en-US" sz="3600" dirty="0"/>
              </a:p>
            </p:txBody>
          </p:sp>
        </mc:Choice>
        <mc:Fallback xmlns="">
          <p:sp>
            <p:nvSpPr>
              <p:cNvPr id="5" name="TextBox 4">
                <a:extLst>
                  <a:ext uri="{FF2B5EF4-FFF2-40B4-BE49-F238E27FC236}">
                    <a16:creationId xmlns:a16="http://schemas.microsoft.com/office/drawing/2014/main" id="{70E7EEC6-43CA-E617-1646-960F3E706726}"/>
                  </a:ext>
                </a:extLst>
              </p:cNvPr>
              <p:cNvSpPr txBox="1">
                <a:spLocks noRot="1" noChangeAspect="1" noMove="1" noResize="1" noEditPoints="1" noAdjustHandles="1" noChangeArrowheads="1" noChangeShapeType="1" noTextEdit="1"/>
              </p:cNvSpPr>
              <p:nvPr/>
            </p:nvSpPr>
            <p:spPr>
              <a:xfrm>
                <a:off x="5487519" y="345751"/>
                <a:ext cx="6285247" cy="646331"/>
              </a:xfrm>
              <a:prstGeom prst="rect">
                <a:avLst/>
              </a:prstGeom>
              <a:blipFill>
                <a:blip r:embed="rId2"/>
                <a:stretch>
                  <a:fillRect/>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0EAC5302-E7DB-7086-2E50-2D79F8305790}"/>
              </a:ext>
            </a:extLst>
          </p:cNvPr>
          <p:cNvSpPr txBox="1"/>
          <p:nvPr/>
        </p:nvSpPr>
        <p:spPr>
          <a:xfrm>
            <a:off x="381910" y="348790"/>
            <a:ext cx="3348674" cy="646331"/>
          </a:xfrm>
          <a:prstGeom prst="rect">
            <a:avLst/>
          </a:prstGeom>
          <a:noFill/>
        </p:spPr>
        <p:txBody>
          <a:bodyPr wrap="none" rtlCol="0">
            <a:spAutoFit/>
          </a:bodyPr>
          <a:lstStyle/>
          <a:p>
            <a:r>
              <a:rPr lang="en-US" sz="3600" dirty="0"/>
              <a:t>Distributivity law</a:t>
            </a:r>
          </a:p>
        </p:txBody>
      </p:sp>
      <p:pic>
        <p:nvPicPr>
          <p:cNvPr id="7" name="Picture 6">
            <a:extLst>
              <a:ext uri="{FF2B5EF4-FFF2-40B4-BE49-F238E27FC236}">
                <a16:creationId xmlns:a16="http://schemas.microsoft.com/office/drawing/2014/main" id="{98314A6A-EF2C-E109-4B66-DF85D769170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r="34940"/>
          <a:stretch/>
        </p:blipFill>
        <p:spPr>
          <a:xfrm>
            <a:off x="6800798" y="1371600"/>
            <a:ext cx="4013381" cy="2481943"/>
          </a:xfrm>
          <a:prstGeom prst="rect">
            <a:avLst/>
          </a:prstGeom>
        </p:spPr>
      </p:pic>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665BC74A-B353-1268-358D-F08CB63A317C}"/>
                  </a:ext>
                </a:extLst>
              </p:cNvPr>
              <p:cNvSpPr txBox="1"/>
              <p:nvPr/>
            </p:nvSpPr>
            <p:spPr>
              <a:xfrm>
                <a:off x="671803" y="1285065"/>
                <a:ext cx="4357397" cy="1200329"/>
              </a:xfrm>
              <a:prstGeom prst="rect">
                <a:avLst/>
              </a:prstGeom>
              <a:noFill/>
            </p:spPr>
            <p:txBody>
              <a:bodyPr wrap="square" rtlCol="0">
                <a:spAutoFit/>
              </a:bodyPr>
              <a:lstStyle/>
              <a:p>
                <a:r>
                  <a:rPr lang="en-US" sz="2400" dirty="0"/>
                  <a:t>Need to take into account time:</a:t>
                </a:r>
                <a:br>
                  <a:rPr lang="en-US" sz="2400" dirty="0"/>
                </a:br>
                <a:r>
                  <a:rPr lang="en-US" sz="2400" dirty="0"/>
                  <a:t>use </a:t>
                </a:r>
                <a14:m>
                  <m:oMath xmlns:m="http://schemas.openxmlformats.org/officeDocument/2006/math">
                    <m:r>
                      <a:rPr lang="en-US" sz="2400" b="0" i="1" smtClean="0">
                        <a:latin typeface="Cambria Math" panose="02040503050406030204" pitchFamily="18" charset="0"/>
                      </a:rPr>
                      <m:t>𝑖</m:t>
                    </m:r>
                  </m:oMath>
                </a14:m>
                <a:r>
                  <a:rPr lang="en-US" sz="2400" dirty="0"/>
                  <a:t> for preparation (input)</a:t>
                </a:r>
                <a:br>
                  <a:rPr lang="en-US" sz="2400" dirty="0"/>
                </a:br>
                <a:r>
                  <a:rPr lang="en-US" sz="2400" dirty="0"/>
                  <a:t>and </a:t>
                </a:r>
                <a14:m>
                  <m:oMath xmlns:m="http://schemas.openxmlformats.org/officeDocument/2006/math">
                    <m:r>
                      <a:rPr lang="en-US" sz="2400" b="0" i="1" smtClean="0">
                        <a:latin typeface="Cambria Math" panose="02040503050406030204" pitchFamily="18" charset="0"/>
                      </a:rPr>
                      <m:t>𝑜</m:t>
                    </m:r>
                  </m:oMath>
                </a14:m>
                <a:r>
                  <a:rPr lang="en-US" sz="2400" dirty="0"/>
                  <a:t> for measurement (output)</a:t>
                </a:r>
              </a:p>
            </p:txBody>
          </p:sp>
        </mc:Choice>
        <mc:Fallback xmlns="">
          <p:sp>
            <p:nvSpPr>
              <p:cNvPr id="8" name="TextBox 7">
                <a:extLst>
                  <a:ext uri="{FF2B5EF4-FFF2-40B4-BE49-F238E27FC236}">
                    <a16:creationId xmlns:a16="http://schemas.microsoft.com/office/drawing/2014/main" id="{665BC74A-B353-1268-358D-F08CB63A317C}"/>
                  </a:ext>
                </a:extLst>
              </p:cNvPr>
              <p:cNvSpPr txBox="1">
                <a:spLocks noRot="1" noChangeAspect="1" noMove="1" noResize="1" noEditPoints="1" noAdjustHandles="1" noChangeArrowheads="1" noChangeShapeType="1" noTextEdit="1"/>
              </p:cNvSpPr>
              <p:nvPr/>
            </p:nvSpPr>
            <p:spPr>
              <a:xfrm>
                <a:off x="671803" y="1285065"/>
                <a:ext cx="4357397" cy="1200329"/>
              </a:xfrm>
              <a:prstGeom prst="rect">
                <a:avLst/>
              </a:prstGeom>
              <a:blipFill>
                <a:blip r:embed="rId4"/>
                <a:stretch>
                  <a:fillRect l="-2098" t="-4061" b="-1066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B09409AC-3C95-B1AA-643D-CD12070388BF}"/>
                  </a:ext>
                </a:extLst>
              </p:cNvPr>
              <p:cNvSpPr txBox="1"/>
              <p:nvPr/>
            </p:nvSpPr>
            <p:spPr>
              <a:xfrm>
                <a:off x="671803" y="2753242"/>
                <a:ext cx="5896854" cy="830997"/>
              </a:xfrm>
              <a:prstGeom prst="rect">
                <a:avLst/>
              </a:prstGeom>
              <a:noFill/>
            </p:spPr>
            <p:txBody>
              <a:bodyPr wrap="square" rtlCol="0">
                <a:spAutoFit/>
              </a:bodyPr>
              <a:lstStyle/>
              <a:p>
                <a:r>
                  <a:rPr lang="en-US" sz="2400" dirty="0"/>
                  <a:t>The spin in the y direction is either up or down after a y measurement: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𝑞</m:t>
                        </m:r>
                      </m:e>
                      <m:sub>
                        <m:r>
                          <a:rPr lang="en-US" sz="2400" b="0" i="1" smtClean="0">
                            <a:latin typeface="Cambria Math" panose="02040503050406030204" pitchFamily="18" charset="0"/>
                          </a:rPr>
                          <m:t>𝑜</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𝑟</m:t>
                        </m:r>
                      </m:e>
                      <m:sub>
                        <m:r>
                          <a:rPr lang="en-US" sz="2400" b="0" i="1" smtClean="0">
                            <a:latin typeface="Cambria Math" panose="02040503050406030204" pitchFamily="18" charset="0"/>
                          </a:rPr>
                          <m:t>𝑜</m:t>
                        </m:r>
                      </m:sub>
                    </m:sSub>
                    <m:r>
                      <a:rPr lang="en-US" sz="2400" b="0" i="1" smtClean="0">
                        <a:latin typeface="Cambria Math" panose="02040503050406030204" pitchFamily="18" charset="0"/>
                      </a:rPr>
                      <m:t>=⊤</m:t>
                    </m:r>
                  </m:oMath>
                </a14:m>
                <a:endParaRPr lang="en-US" sz="2400" dirty="0"/>
              </a:p>
            </p:txBody>
          </p:sp>
        </mc:Choice>
        <mc:Fallback xmlns="">
          <p:sp>
            <p:nvSpPr>
              <p:cNvPr id="24" name="TextBox 23">
                <a:extLst>
                  <a:ext uri="{FF2B5EF4-FFF2-40B4-BE49-F238E27FC236}">
                    <a16:creationId xmlns:a16="http://schemas.microsoft.com/office/drawing/2014/main" id="{B09409AC-3C95-B1AA-643D-CD12070388BF}"/>
                  </a:ext>
                </a:extLst>
              </p:cNvPr>
              <p:cNvSpPr txBox="1">
                <a:spLocks noRot="1" noChangeAspect="1" noMove="1" noResize="1" noEditPoints="1" noAdjustHandles="1" noChangeArrowheads="1" noChangeShapeType="1" noTextEdit="1"/>
              </p:cNvSpPr>
              <p:nvPr/>
            </p:nvSpPr>
            <p:spPr>
              <a:xfrm>
                <a:off x="671803" y="2753242"/>
                <a:ext cx="5896854" cy="830997"/>
              </a:xfrm>
              <a:prstGeom prst="rect">
                <a:avLst/>
              </a:prstGeom>
              <a:blipFill>
                <a:blip r:embed="rId5"/>
                <a:stretch>
                  <a:fillRect l="-1550" t="-5882" b="-1617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3A868F49-7CC9-51A6-8047-5EBA673A0983}"/>
                  </a:ext>
                </a:extLst>
              </p:cNvPr>
              <p:cNvSpPr txBox="1"/>
              <p:nvPr/>
            </p:nvSpPr>
            <p:spPr>
              <a:xfrm>
                <a:off x="671802" y="4109290"/>
                <a:ext cx="10860333" cy="830997"/>
              </a:xfrm>
              <a:prstGeom prst="rect">
                <a:avLst/>
              </a:prstGeom>
              <a:noFill/>
            </p:spPr>
            <p:txBody>
              <a:bodyPr wrap="square" rtlCol="0">
                <a:spAutoFit/>
              </a:bodyPr>
              <a:lstStyle/>
              <a:p>
                <a:r>
                  <a:rPr lang="en-US" sz="2400" dirty="0"/>
                  <a:t>There is </a:t>
                </a:r>
                <a:r>
                  <a:rPr lang="en-US" sz="2400" b="1" dirty="0"/>
                  <a:t>no incompatibility </a:t>
                </a:r>
                <a:r>
                  <a:rPr lang="en-US" sz="2400" dirty="0"/>
                  <a:t>between x direction </a:t>
                </a:r>
                <a:r>
                  <a:rPr lang="en-US" sz="2400" i="1" dirty="0"/>
                  <a:t>before</a:t>
                </a:r>
                <a:r>
                  <a:rPr lang="en-US" sz="2400" dirty="0"/>
                  <a:t> the measurement and y direction </a:t>
                </a:r>
                <a:r>
                  <a:rPr lang="en-US" sz="2400" i="1" dirty="0"/>
                  <a:t>after</a:t>
                </a:r>
                <a:r>
                  <a:rPr lang="en-US" sz="2400" dirty="0"/>
                  <a:t> the measurement: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𝑝</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𝑞</m:t>
                        </m:r>
                      </m:e>
                      <m:sub>
                        <m:r>
                          <a:rPr lang="en-US" sz="2400" b="0" i="1" smtClean="0">
                            <a:latin typeface="Cambria Math" panose="02040503050406030204" pitchFamily="18" charset="0"/>
                          </a:rPr>
                          <m:t>𝑜</m:t>
                        </m:r>
                      </m:sub>
                    </m:sSub>
                    <m:r>
                      <a:rPr lang="en-US" sz="2400" b="0" i="1" smtClean="0">
                        <a:latin typeface="Cambria Math" panose="02040503050406030204" pitchFamily="18" charset="0"/>
                      </a:rPr>
                      <m:t>=⊤</m:t>
                    </m:r>
                  </m:oMath>
                </a14:m>
                <a:r>
                  <a:rPr lang="en-US" sz="2400" dirty="0"/>
                  <a:t> if we prepared x-up and measured y-up</a:t>
                </a:r>
              </a:p>
            </p:txBody>
          </p:sp>
        </mc:Choice>
        <mc:Fallback xmlns="">
          <p:sp>
            <p:nvSpPr>
              <p:cNvPr id="25" name="TextBox 24">
                <a:extLst>
                  <a:ext uri="{FF2B5EF4-FFF2-40B4-BE49-F238E27FC236}">
                    <a16:creationId xmlns:a16="http://schemas.microsoft.com/office/drawing/2014/main" id="{3A868F49-7CC9-51A6-8047-5EBA673A0983}"/>
                  </a:ext>
                </a:extLst>
              </p:cNvPr>
              <p:cNvSpPr txBox="1">
                <a:spLocks noRot="1" noChangeAspect="1" noMove="1" noResize="1" noEditPoints="1" noAdjustHandles="1" noChangeArrowheads="1" noChangeShapeType="1" noTextEdit="1"/>
              </p:cNvSpPr>
              <p:nvPr/>
            </p:nvSpPr>
            <p:spPr>
              <a:xfrm>
                <a:off x="671802" y="4109290"/>
                <a:ext cx="10860333" cy="830997"/>
              </a:xfrm>
              <a:prstGeom prst="rect">
                <a:avLst/>
              </a:prstGeom>
              <a:blipFill>
                <a:blip r:embed="rId6"/>
                <a:stretch>
                  <a:fillRect l="-842" t="-5882" r="-337" b="-16176"/>
                </a:stretch>
              </a:blipFill>
            </p:spPr>
            <p:txBody>
              <a:bodyPr/>
              <a:lstStyle/>
              <a:p>
                <a:r>
                  <a:rPr lang="en-US">
                    <a:noFill/>
                  </a:rPr>
                  <a:t> </a:t>
                </a:r>
              </a:p>
            </p:txBody>
          </p:sp>
        </mc:Fallback>
      </mc:AlternateContent>
      <p:sp>
        <p:nvSpPr>
          <p:cNvPr id="26" name="TextBox 25">
            <a:extLst>
              <a:ext uri="{FF2B5EF4-FFF2-40B4-BE49-F238E27FC236}">
                <a16:creationId xmlns:a16="http://schemas.microsoft.com/office/drawing/2014/main" id="{475B2602-346C-ACDC-C433-03D5EC965D04}"/>
              </a:ext>
            </a:extLst>
          </p:cNvPr>
          <p:cNvSpPr txBox="1"/>
          <p:nvPr/>
        </p:nvSpPr>
        <p:spPr>
          <a:xfrm>
            <a:off x="917851" y="5247080"/>
            <a:ext cx="5089855" cy="646331"/>
          </a:xfrm>
          <a:prstGeom prst="rect">
            <a:avLst/>
          </a:prstGeom>
          <a:noFill/>
        </p:spPr>
        <p:txBody>
          <a:bodyPr wrap="none" rtlCol="0">
            <a:spAutoFit/>
          </a:bodyPr>
          <a:lstStyle/>
          <a:p>
            <a:r>
              <a:rPr lang="en-US" sz="3600" dirty="0">
                <a:solidFill>
                  <a:srgbClr val="009900"/>
                </a:solidFill>
              </a:rPr>
              <a:t>Distributivity not violated!</a:t>
            </a:r>
          </a:p>
        </p:txBody>
      </p:sp>
    </p:spTree>
    <p:extLst>
      <p:ext uri="{BB962C8B-B14F-4D97-AF65-F5344CB8AC3E}">
        <p14:creationId xmlns:p14="http://schemas.microsoft.com/office/powerpoint/2010/main" val="3881299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5" grpId="0"/>
      <p:bldP spid="2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B14E8D9-F93C-38D5-4777-1001B637D249}"/>
              </a:ext>
            </a:extLst>
          </p:cNvPr>
          <p:cNvSpPr>
            <a:spLocks noGrp="1"/>
          </p:cNvSpPr>
          <p:nvPr>
            <p:ph type="ftr" sz="quarter" idx="11"/>
          </p:nvPr>
        </p:nvSpPr>
        <p:spPr/>
        <p:txBody>
          <a:bodyPr/>
          <a:lstStyle/>
          <a:p>
            <a:r>
              <a:rPr lang="en-US"/>
              <a:t>Gabriele Carcassi - Physics Department - University of Michigan</a:t>
            </a:r>
            <a:endParaRPr lang="en-US" dirty="0"/>
          </a:p>
        </p:txBody>
      </p:sp>
      <p:sp>
        <p:nvSpPr>
          <p:cNvPr id="3" name="Slide Number Placeholder 2">
            <a:extLst>
              <a:ext uri="{FF2B5EF4-FFF2-40B4-BE49-F238E27FC236}">
                <a16:creationId xmlns:a16="http://schemas.microsoft.com/office/drawing/2014/main" id="{1CE381B6-1375-52C0-E08B-F29222E1F1FC}"/>
              </a:ext>
            </a:extLst>
          </p:cNvPr>
          <p:cNvSpPr>
            <a:spLocks noGrp="1"/>
          </p:cNvSpPr>
          <p:nvPr>
            <p:ph type="sldNum" sz="quarter" idx="12"/>
          </p:nvPr>
        </p:nvSpPr>
        <p:spPr/>
        <p:txBody>
          <a:bodyPr/>
          <a:lstStyle/>
          <a:p>
            <a:fld id="{F47845EA-7733-40EE-B074-20032348B727}" type="slidenum">
              <a:rPr lang="en-US" smtClean="0"/>
              <a:t>12</a:t>
            </a:fld>
            <a:endParaRPr lang="en-US"/>
          </a:p>
        </p:txBody>
      </p:sp>
      <p:sp>
        <p:nvSpPr>
          <p:cNvPr id="4" name="TextBox 3">
            <a:extLst>
              <a:ext uri="{FF2B5EF4-FFF2-40B4-BE49-F238E27FC236}">
                <a16:creationId xmlns:a16="http://schemas.microsoft.com/office/drawing/2014/main" id="{B5109C40-5179-7A06-5AD4-DD8F8A929AE1}"/>
              </a:ext>
            </a:extLst>
          </p:cNvPr>
          <p:cNvSpPr txBox="1"/>
          <p:nvPr/>
        </p:nvSpPr>
        <p:spPr>
          <a:xfrm>
            <a:off x="597159" y="1391653"/>
            <a:ext cx="4823926" cy="830997"/>
          </a:xfrm>
          <a:prstGeom prst="rect">
            <a:avLst/>
          </a:prstGeom>
          <a:noFill/>
        </p:spPr>
        <p:txBody>
          <a:bodyPr wrap="square" rtlCol="0">
            <a:spAutoFit/>
          </a:bodyPr>
          <a:lstStyle/>
          <a:p>
            <a:r>
              <a:rPr lang="en-US" sz="2400" dirty="0"/>
              <a:t>Yes, if we measure y, we either have y-spin up or y-spin down</a:t>
            </a:r>
          </a:p>
        </p:txBody>
      </p:sp>
      <p:pic>
        <p:nvPicPr>
          <p:cNvPr id="8" name="Picture 7">
            <a:extLst>
              <a:ext uri="{FF2B5EF4-FFF2-40B4-BE49-F238E27FC236}">
                <a16:creationId xmlns:a16="http://schemas.microsoft.com/office/drawing/2014/main" id="{DB99F2FC-1C9C-F9FB-A329-DE543FC51B9F}"/>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5609991" y="1281879"/>
            <a:ext cx="6168753" cy="2481943"/>
          </a:xfrm>
          <a:prstGeom prst="rect">
            <a:avLst/>
          </a:prstGeom>
        </p:spPr>
      </p:pic>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A23F56F3-DBCA-D736-1D29-52C0135AD0D6}"/>
                  </a:ext>
                </a:extLst>
              </p:cNvPr>
              <p:cNvSpPr txBox="1"/>
              <p:nvPr/>
            </p:nvSpPr>
            <p:spPr>
              <a:xfrm>
                <a:off x="597159" y="2497647"/>
                <a:ext cx="4823926" cy="860620"/>
              </a:xfrm>
              <a:prstGeom prst="rect">
                <a:avLst/>
              </a:prstGeom>
              <a:noFill/>
            </p:spPr>
            <p:txBody>
              <a:bodyPr wrap="square" rtlCol="0">
                <a:spAutoFit/>
              </a:bodyPr>
              <a:lstStyle/>
              <a:p>
                <a:r>
                  <a:rPr lang="en-US" sz="2400" dirty="0"/>
                  <a:t>Suppose you rotate y-spin down after the measurement: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𝑝</m:t>
                        </m:r>
                      </m:e>
                      <m:sub>
                        <m:r>
                          <a:rPr lang="en-US" sz="2400" b="0" i="1" smtClean="0">
                            <a:latin typeface="Cambria Math" panose="02040503050406030204" pitchFamily="18" charset="0"/>
                          </a:rPr>
                          <m:t>𝑓</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𝑞</m:t>
                        </m:r>
                      </m:e>
                      <m:sub>
                        <m:r>
                          <a:rPr lang="en-US" sz="2400" b="0" i="1" smtClean="0">
                            <a:latin typeface="Cambria Math" panose="02040503050406030204" pitchFamily="18" charset="0"/>
                          </a:rPr>
                          <m:t>𝑓</m:t>
                        </m:r>
                      </m:sub>
                    </m:sSub>
                    <m:r>
                      <a:rPr lang="en-US" sz="2400" b="0" i="1" smtClean="0">
                        <a:latin typeface="Cambria Math" panose="02040503050406030204" pitchFamily="18" charset="0"/>
                      </a:rPr>
                      <m:t>=⊤</m:t>
                    </m:r>
                  </m:oMath>
                </a14:m>
                <a:endParaRPr lang="en-US" sz="2400" dirty="0"/>
              </a:p>
            </p:txBody>
          </p:sp>
        </mc:Choice>
        <mc:Fallback xmlns="">
          <p:sp>
            <p:nvSpPr>
              <p:cNvPr id="11" name="TextBox 10">
                <a:extLst>
                  <a:ext uri="{FF2B5EF4-FFF2-40B4-BE49-F238E27FC236}">
                    <a16:creationId xmlns:a16="http://schemas.microsoft.com/office/drawing/2014/main" id="{A23F56F3-DBCA-D736-1D29-52C0135AD0D6}"/>
                  </a:ext>
                </a:extLst>
              </p:cNvPr>
              <p:cNvSpPr txBox="1">
                <a:spLocks noRot="1" noChangeAspect="1" noMove="1" noResize="1" noEditPoints="1" noAdjustHandles="1" noChangeArrowheads="1" noChangeShapeType="1" noTextEdit="1"/>
              </p:cNvSpPr>
              <p:nvPr/>
            </p:nvSpPr>
            <p:spPr>
              <a:xfrm>
                <a:off x="597159" y="2497647"/>
                <a:ext cx="4823926" cy="860620"/>
              </a:xfrm>
              <a:prstGeom prst="rect">
                <a:avLst/>
              </a:prstGeom>
              <a:blipFill>
                <a:blip r:embed="rId3"/>
                <a:stretch>
                  <a:fillRect l="-2023" t="-5674" r="-3287" b="-12766"/>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2" name="TextBox 11">
                <a:extLst>
                  <a:ext uri="{FF2B5EF4-FFF2-40B4-BE49-F238E27FC236}">
                    <a16:creationId xmlns:a16="http://schemas.microsoft.com/office/drawing/2014/main" id="{F5756791-05F9-1678-912D-D61346201B68}"/>
                  </a:ext>
                </a:extLst>
              </p:cNvPr>
              <p:cNvSpPr txBox="1"/>
              <p:nvPr/>
            </p:nvSpPr>
            <p:spPr>
              <a:xfrm>
                <a:off x="1196220" y="4139724"/>
                <a:ext cx="10776857" cy="860620"/>
              </a:xfrm>
              <a:prstGeom prst="rect">
                <a:avLst/>
              </a:prstGeom>
              <a:noFill/>
            </p:spPr>
            <p:txBody>
              <a:bodyPr wrap="square" rtlCol="0">
                <a:spAutoFit/>
              </a:bodyPr>
              <a:lstStyle/>
              <a:p>
                <a:r>
                  <a:rPr lang="en-US" sz="2400" dirty="0"/>
                  <a:t>It does not follow that we must always have x-spin up or y-spin up:</a:t>
                </a:r>
                <a:br>
                  <a:rPr lang="en-US" sz="2400" dirty="0"/>
                </a:b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𝑝</m:t>
                        </m:r>
                      </m:e>
                      <m:sub>
                        <m:r>
                          <a:rPr lang="en-US" sz="2400" b="0" i="1" smtClean="0">
                            <a:latin typeface="Cambria Math" panose="02040503050406030204" pitchFamily="18" charset="0"/>
                          </a:rPr>
                          <m:t>𝑓</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𝑞</m:t>
                        </m:r>
                      </m:e>
                      <m:sub>
                        <m:r>
                          <a:rPr lang="en-US" sz="2400" b="0" i="1" smtClean="0">
                            <a:latin typeface="Cambria Math" panose="02040503050406030204" pitchFamily="18" charset="0"/>
                          </a:rPr>
                          <m:t>𝑓</m:t>
                        </m:r>
                      </m:sub>
                    </m:sSub>
                    <m:r>
                      <a:rPr lang="en-US" sz="2400" b="0" i="1" smtClean="0">
                        <a:latin typeface="Cambria Math" panose="02040503050406030204" pitchFamily="18" charset="0"/>
                      </a:rPr>
                      <m:t>=⊤</m:t>
                    </m:r>
                  </m:oMath>
                </a14:m>
                <a:r>
                  <a:rPr lang="en-US" sz="2400" dirty="0"/>
                  <a:t> </a:t>
                </a:r>
                <a14:m>
                  <m:oMath xmlns:m="http://schemas.openxmlformats.org/officeDocument/2006/math">
                    <m:r>
                      <a:rPr lang="en-US" sz="2400" i="1" dirty="0" smtClean="0">
                        <a:latin typeface="Cambria Math" panose="02040503050406030204" pitchFamily="18" charset="0"/>
                        <a:ea typeface="Cambria Math" panose="02040503050406030204" pitchFamily="18" charset="0"/>
                      </a:rPr>
                      <m:t>↛</m:t>
                    </m:r>
                  </m:oMath>
                </a14:m>
                <a:r>
                  <a:rPr lang="en-US" sz="2400" dirty="0"/>
                  <a:t>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𝑝</m:t>
                        </m:r>
                      </m:e>
                      <m:sub>
                        <m:r>
                          <a:rPr lang="en-US" sz="2400" b="0" i="1" smtClean="0">
                            <a:latin typeface="Cambria Math" panose="02040503050406030204" pitchFamily="18" charset="0"/>
                          </a:rPr>
                          <m:t>𝑖</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b="0" i="1" smtClean="0">
                            <a:latin typeface="Cambria Math" panose="02040503050406030204" pitchFamily="18" charset="0"/>
                          </a:rPr>
                          <m:t>𝑞</m:t>
                        </m:r>
                      </m:e>
                      <m:sub>
                        <m:r>
                          <a:rPr lang="en-US" sz="2400" b="0" i="1" smtClean="0">
                            <a:latin typeface="Cambria Math" panose="02040503050406030204" pitchFamily="18" charset="0"/>
                          </a:rPr>
                          <m:t>𝑖</m:t>
                        </m:r>
                      </m:sub>
                    </m:sSub>
                    <m:r>
                      <a:rPr lang="en-US" sz="2400" i="1">
                        <a:latin typeface="Cambria Math" panose="02040503050406030204" pitchFamily="18" charset="0"/>
                      </a:rPr>
                      <m:t>=⊤</m:t>
                    </m:r>
                  </m:oMath>
                </a14:m>
                <a:r>
                  <a:rPr lang="en-US" sz="2400" dirty="0"/>
                  <a:t> and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𝑝</m:t>
                        </m:r>
                      </m:e>
                      <m:sub>
                        <m:r>
                          <a:rPr lang="en-US" sz="2400" i="1">
                            <a:latin typeface="Cambria Math" panose="02040503050406030204" pitchFamily="18" charset="0"/>
                          </a:rPr>
                          <m:t>𝑓</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𝑞</m:t>
                        </m:r>
                      </m:e>
                      <m:sub>
                        <m:r>
                          <a:rPr lang="en-US" sz="2400" i="1">
                            <a:latin typeface="Cambria Math" panose="02040503050406030204" pitchFamily="18" charset="0"/>
                          </a:rPr>
                          <m:t>𝑓</m:t>
                        </m:r>
                      </m:sub>
                    </m:sSub>
                    <m:r>
                      <a:rPr lang="en-US" sz="2400" i="1">
                        <a:latin typeface="Cambria Math" panose="02040503050406030204" pitchFamily="18" charset="0"/>
                      </a:rPr>
                      <m:t>=⊤</m:t>
                    </m:r>
                  </m:oMath>
                </a14:m>
                <a:r>
                  <a:rPr lang="en-US" sz="2400" dirty="0"/>
                  <a:t> </a:t>
                </a:r>
                <a14:m>
                  <m:oMath xmlns:m="http://schemas.openxmlformats.org/officeDocument/2006/math">
                    <m:r>
                      <a:rPr lang="en-US" sz="2400" i="1" dirty="0">
                        <a:latin typeface="Cambria Math" panose="02040503050406030204" pitchFamily="18" charset="0"/>
                        <a:ea typeface="Cambria Math" panose="02040503050406030204" pitchFamily="18" charset="0"/>
                      </a:rPr>
                      <m:t>↛</m:t>
                    </m:r>
                  </m:oMath>
                </a14:m>
                <a:r>
                  <a:rPr lang="en-US" sz="2400" dirty="0"/>
                  <a:t>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𝑝</m:t>
                        </m:r>
                      </m:e>
                      <m:sub>
                        <m:r>
                          <a:rPr lang="en-US" sz="2400" b="0" i="1" smtClean="0">
                            <a:latin typeface="Cambria Math" panose="02040503050406030204" pitchFamily="18" charset="0"/>
                          </a:rPr>
                          <m:t>𝑜</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𝑞</m:t>
                        </m:r>
                      </m:e>
                      <m:sub>
                        <m:r>
                          <a:rPr lang="en-US" sz="2400" b="0" i="1" smtClean="0">
                            <a:latin typeface="Cambria Math" panose="02040503050406030204" pitchFamily="18" charset="0"/>
                          </a:rPr>
                          <m:t>𝑜</m:t>
                        </m:r>
                      </m:sub>
                    </m:sSub>
                    <m:r>
                      <a:rPr lang="en-US" sz="2400" i="1">
                        <a:latin typeface="Cambria Math" panose="02040503050406030204" pitchFamily="18" charset="0"/>
                      </a:rPr>
                      <m:t>=⊤</m:t>
                    </m:r>
                  </m:oMath>
                </a14:m>
                <a:r>
                  <a:rPr lang="en-US" sz="2400" dirty="0"/>
                  <a:t> </a:t>
                </a:r>
              </a:p>
            </p:txBody>
          </p:sp>
        </mc:Choice>
        <mc:Fallback>
          <p:sp>
            <p:nvSpPr>
              <p:cNvPr id="12" name="TextBox 11">
                <a:extLst>
                  <a:ext uri="{FF2B5EF4-FFF2-40B4-BE49-F238E27FC236}">
                    <a16:creationId xmlns:a16="http://schemas.microsoft.com/office/drawing/2014/main" id="{F5756791-05F9-1678-912D-D61346201B68}"/>
                  </a:ext>
                </a:extLst>
              </p:cNvPr>
              <p:cNvSpPr txBox="1">
                <a:spLocks noRot="1" noChangeAspect="1" noMove="1" noResize="1" noEditPoints="1" noAdjustHandles="1" noChangeArrowheads="1" noChangeShapeType="1" noTextEdit="1"/>
              </p:cNvSpPr>
              <p:nvPr/>
            </p:nvSpPr>
            <p:spPr>
              <a:xfrm>
                <a:off x="1196220" y="4139724"/>
                <a:ext cx="10776857" cy="860620"/>
              </a:xfrm>
              <a:prstGeom prst="rect">
                <a:avLst/>
              </a:prstGeom>
              <a:blipFill>
                <a:blip r:embed="rId4"/>
                <a:stretch>
                  <a:fillRect l="-848" t="-5674" b="-1276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0B00DCC1-898A-E744-DBC7-3FA7A5F7A963}"/>
                  </a:ext>
                </a:extLst>
              </p:cNvPr>
              <p:cNvSpPr txBox="1"/>
              <p:nvPr/>
            </p:nvSpPr>
            <p:spPr>
              <a:xfrm>
                <a:off x="4277844" y="345751"/>
                <a:ext cx="7500900" cy="646331"/>
              </a:xfrm>
              <a:prstGeom prst="rect">
                <a:avLst/>
              </a:prstGeom>
              <a:noFill/>
            </p:spPr>
            <p:txBody>
              <a:bodyPr wrap="none" rtlCol="0">
                <a:spAutoFit/>
              </a:bodyPr>
              <a:lstStyle/>
              <a:p>
                <a14:m>
                  <m:oMath xmlns:m="http://schemas.openxmlformats.org/officeDocument/2006/math">
                    <m:r>
                      <a:rPr lang="en-US" sz="3600" i="1" smtClean="0">
                        <a:latin typeface="Cambria Math" panose="02040503050406030204" pitchFamily="18" charset="0"/>
                      </a:rPr>
                      <m:t>𝑞</m:t>
                    </m:r>
                    <m:r>
                      <a:rPr lang="en-US" sz="3600" i="1" smtClean="0">
                        <a:latin typeface="Cambria Math" panose="02040503050406030204" pitchFamily="18" charset="0"/>
                      </a:rPr>
                      <m:t>∨</m:t>
                    </m:r>
                    <m:r>
                      <a:rPr lang="en-US" sz="3600" i="1" smtClean="0">
                        <a:latin typeface="Cambria Math" panose="02040503050406030204" pitchFamily="18" charset="0"/>
                      </a:rPr>
                      <m:t>𝑟</m:t>
                    </m:r>
                    <m:r>
                      <a:rPr lang="en-US" sz="3600" b="0" i="1" smtClean="0">
                        <a:latin typeface="Cambria Math" panose="02040503050406030204" pitchFamily="18" charset="0"/>
                      </a:rPr>
                      <m:t>=⊤</m:t>
                    </m:r>
                  </m:oMath>
                </a14:m>
                <a:r>
                  <a:rPr lang="en-US" sz="3600" dirty="0"/>
                  <a:t> if and only if </a:t>
                </a:r>
                <a14:m>
                  <m:oMath xmlns:m="http://schemas.openxmlformats.org/officeDocument/2006/math">
                    <m:r>
                      <a:rPr lang="en-US" sz="3600" b="0" i="1" smtClean="0">
                        <a:latin typeface="Cambria Math" panose="02040503050406030204" pitchFamily="18" charset="0"/>
                      </a:rPr>
                      <m:t>𝑞</m:t>
                    </m:r>
                    <m:r>
                      <a:rPr lang="en-US" sz="3600" b="0" i="1" smtClean="0">
                        <a:latin typeface="Cambria Math" panose="02040503050406030204" pitchFamily="18" charset="0"/>
                      </a:rPr>
                      <m:t>=⊤</m:t>
                    </m:r>
                  </m:oMath>
                </a14:m>
                <a:r>
                  <a:rPr lang="en-US" sz="3600" dirty="0"/>
                  <a:t> or </a:t>
                </a:r>
                <a14:m>
                  <m:oMath xmlns:m="http://schemas.openxmlformats.org/officeDocument/2006/math">
                    <m:r>
                      <a:rPr lang="en-US" sz="3600" b="0" i="1" smtClean="0">
                        <a:latin typeface="Cambria Math" panose="02040503050406030204" pitchFamily="18" charset="0"/>
                      </a:rPr>
                      <m:t>𝑟</m:t>
                    </m:r>
                    <m:r>
                      <a:rPr lang="en-US" sz="3600" b="0" i="1" smtClean="0">
                        <a:latin typeface="Cambria Math" panose="02040503050406030204" pitchFamily="18" charset="0"/>
                      </a:rPr>
                      <m:t>=⊤</m:t>
                    </m:r>
                  </m:oMath>
                </a14:m>
                <a:endParaRPr lang="en-US" sz="3600" dirty="0"/>
              </a:p>
            </p:txBody>
          </p:sp>
        </mc:Choice>
        <mc:Fallback xmlns="">
          <p:sp>
            <p:nvSpPr>
              <p:cNvPr id="7" name="TextBox 6">
                <a:extLst>
                  <a:ext uri="{FF2B5EF4-FFF2-40B4-BE49-F238E27FC236}">
                    <a16:creationId xmlns:a16="http://schemas.microsoft.com/office/drawing/2014/main" id="{0B00DCC1-898A-E744-DBC7-3FA7A5F7A963}"/>
                  </a:ext>
                </a:extLst>
              </p:cNvPr>
              <p:cNvSpPr txBox="1">
                <a:spLocks noRot="1" noChangeAspect="1" noMove="1" noResize="1" noEditPoints="1" noAdjustHandles="1" noChangeArrowheads="1" noChangeShapeType="1" noTextEdit="1"/>
              </p:cNvSpPr>
              <p:nvPr/>
            </p:nvSpPr>
            <p:spPr>
              <a:xfrm>
                <a:off x="4277844" y="345751"/>
                <a:ext cx="7500900" cy="646331"/>
              </a:xfrm>
              <a:prstGeom prst="rect">
                <a:avLst/>
              </a:prstGeom>
              <a:blipFill>
                <a:blip r:embed="rId5"/>
                <a:stretch>
                  <a:fillRect t="-15094" b="-34906"/>
                </a:stretch>
              </a:blipFill>
            </p:spPr>
            <p:txBody>
              <a:bodyPr/>
              <a:lstStyle/>
              <a:p>
                <a:r>
                  <a:rPr lang="en-US">
                    <a:noFill/>
                  </a:rPr>
                  <a:t> </a:t>
                </a:r>
              </a:p>
            </p:txBody>
          </p:sp>
        </mc:Fallback>
      </mc:AlternateContent>
      <p:sp>
        <p:nvSpPr>
          <p:cNvPr id="9" name="TextBox 8">
            <a:extLst>
              <a:ext uri="{FF2B5EF4-FFF2-40B4-BE49-F238E27FC236}">
                <a16:creationId xmlns:a16="http://schemas.microsoft.com/office/drawing/2014/main" id="{B2699650-AE06-1BC7-FA88-68633A4E8CD7}"/>
              </a:ext>
            </a:extLst>
          </p:cNvPr>
          <p:cNvSpPr txBox="1"/>
          <p:nvPr/>
        </p:nvSpPr>
        <p:spPr>
          <a:xfrm>
            <a:off x="381910" y="348790"/>
            <a:ext cx="2291012" cy="646331"/>
          </a:xfrm>
          <a:prstGeom prst="rect">
            <a:avLst/>
          </a:prstGeom>
          <a:noFill/>
        </p:spPr>
        <p:txBody>
          <a:bodyPr wrap="none" rtlCol="0">
            <a:spAutoFit/>
          </a:bodyPr>
          <a:lstStyle/>
          <a:p>
            <a:r>
              <a:rPr lang="en-US" sz="3600" dirty="0"/>
              <a:t>Disjunction</a:t>
            </a:r>
          </a:p>
        </p:txBody>
      </p:sp>
      <p:sp>
        <p:nvSpPr>
          <p:cNvPr id="13" name="TextBox 12">
            <a:extLst>
              <a:ext uri="{FF2B5EF4-FFF2-40B4-BE49-F238E27FC236}">
                <a16:creationId xmlns:a16="http://schemas.microsoft.com/office/drawing/2014/main" id="{C584823D-0577-C787-84FC-D7EA7F6E1287}"/>
              </a:ext>
            </a:extLst>
          </p:cNvPr>
          <p:cNvSpPr txBox="1"/>
          <p:nvPr/>
        </p:nvSpPr>
        <p:spPr>
          <a:xfrm>
            <a:off x="786064" y="5528917"/>
            <a:ext cx="6682471" cy="461665"/>
          </a:xfrm>
          <a:prstGeom prst="rect">
            <a:avLst/>
          </a:prstGeom>
          <a:noFill/>
        </p:spPr>
        <p:txBody>
          <a:bodyPr wrap="square" rtlCol="0">
            <a:spAutoFit/>
          </a:bodyPr>
          <a:lstStyle/>
          <a:p>
            <a:r>
              <a:rPr lang="en-US" sz="2400" dirty="0"/>
              <a:t>So, how does the quantum disjunction work?</a:t>
            </a:r>
          </a:p>
        </p:txBody>
      </p:sp>
    </p:spTree>
    <p:extLst>
      <p:ext uri="{BB962C8B-B14F-4D97-AF65-F5344CB8AC3E}">
        <p14:creationId xmlns:p14="http://schemas.microsoft.com/office/powerpoint/2010/main" val="1461693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1" grpId="0"/>
      <p:bldP spid="12" grpId="0"/>
      <p:bldP spid="1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B14E8D9-F93C-38D5-4777-1001B637D249}"/>
              </a:ext>
            </a:extLst>
          </p:cNvPr>
          <p:cNvSpPr>
            <a:spLocks noGrp="1"/>
          </p:cNvSpPr>
          <p:nvPr>
            <p:ph type="ftr" sz="quarter" idx="11"/>
          </p:nvPr>
        </p:nvSpPr>
        <p:spPr/>
        <p:txBody>
          <a:bodyPr/>
          <a:lstStyle/>
          <a:p>
            <a:r>
              <a:rPr lang="en-US"/>
              <a:t>Gabriele Carcassi - Physics Department - University of Michigan</a:t>
            </a:r>
            <a:endParaRPr lang="en-US" dirty="0"/>
          </a:p>
        </p:txBody>
      </p:sp>
      <p:sp>
        <p:nvSpPr>
          <p:cNvPr id="3" name="Slide Number Placeholder 2">
            <a:extLst>
              <a:ext uri="{FF2B5EF4-FFF2-40B4-BE49-F238E27FC236}">
                <a16:creationId xmlns:a16="http://schemas.microsoft.com/office/drawing/2014/main" id="{1CE381B6-1375-52C0-E08B-F29222E1F1FC}"/>
              </a:ext>
            </a:extLst>
          </p:cNvPr>
          <p:cNvSpPr>
            <a:spLocks noGrp="1"/>
          </p:cNvSpPr>
          <p:nvPr>
            <p:ph type="sldNum" sz="quarter" idx="12"/>
          </p:nvPr>
        </p:nvSpPr>
        <p:spPr/>
        <p:txBody>
          <a:bodyPr/>
          <a:lstStyle/>
          <a:p>
            <a:fld id="{F47845EA-7733-40EE-B074-20032348B727}" type="slidenum">
              <a:rPr lang="en-US" smtClean="0"/>
              <a:t>13</a:t>
            </a:fld>
            <a:endParaRPr lang="en-US"/>
          </a:p>
        </p:txBody>
      </p:sp>
      <p:sp>
        <p:nvSpPr>
          <p:cNvPr id="10" name="TextBox 9">
            <a:extLst>
              <a:ext uri="{FF2B5EF4-FFF2-40B4-BE49-F238E27FC236}">
                <a16:creationId xmlns:a16="http://schemas.microsoft.com/office/drawing/2014/main" id="{DCA95624-F2A0-3491-21E7-FB43C43EC347}"/>
              </a:ext>
            </a:extLst>
          </p:cNvPr>
          <p:cNvSpPr txBox="1"/>
          <p:nvPr/>
        </p:nvSpPr>
        <p:spPr>
          <a:xfrm>
            <a:off x="747285" y="1308646"/>
            <a:ext cx="9992223" cy="830997"/>
          </a:xfrm>
          <a:prstGeom prst="rect">
            <a:avLst/>
          </a:prstGeom>
          <a:noFill/>
        </p:spPr>
        <p:txBody>
          <a:bodyPr wrap="none" rtlCol="0">
            <a:spAutoFit/>
          </a:bodyPr>
          <a:lstStyle/>
          <a:p>
            <a:r>
              <a:rPr lang="en-US" sz="2400" dirty="0"/>
              <a:t>Since we have no idea how the disjunction in QM should work,</a:t>
            </a:r>
            <a:br>
              <a:rPr lang="en-US" sz="2400" dirty="0"/>
            </a:br>
            <a:r>
              <a:rPr lang="en-US" sz="2400" dirty="0"/>
              <a:t>let’s find equivalent statements for which we know how the disjunction works!</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4D8667D2-CBAA-77AC-FF58-0A497B27EA0C}"/>
                  </a:ext>
                </a:extLst>
              </p:cNvPr>
              <p:cNvSpPr txBox="1"/>
              <p:nvPr/>
            </p:nvSpPr>
            <p:spPr>
              <a:xfrm>
                <a:off x="4277844" y="345751"/>
                <a:ext cx="7500900" cy="646331"/>
              </a:xfrm>
              <a:prstGeom prst="rect">
                <a:avLst/>
              </a:prstGeom>
              <a:noFill/>
            </p:spPr>
            <p:txBody>
              <a:bodyPr wrap="none" rtlCol="0">
                <a:spAutoFit/>
              </a:bodyPr>
              <a:lstStyle/>
              <a:p>
                <a14:m>
                  <m:oMath xmlns:m="http://schemas.openxmlformats.org/officeDocument/2006/math">
                    <m:r>
                      <a:rPr lang="en-US" sz="3600" i="1" smtClean="0">
                        <a:latin typeface="Cambria Math" panose="02040503050406030204" pitchFamily="18" charset="0"/>
                      </a:rPr>
                      <m:t>𝑞</m:t>
                    </m:r>
                    <m:r>
                      <a:rPr lang="en-US" sz="3600" i="1" smtClean="0">
                        <a:latin typeface="Cambria Math" panose="02040503050406030204" pitchFamily="18" charset="0"/>
                      </a:rPr>
                      <m:t>∨</m:t>
                    </m:r>
                    <m:r>
                      <a:rPr lang="en-US" sz="3600" i="1" smtClean="0">
                        <a:latin typeface="Cambria Math" panose="02040503050406030204" pitchFamily="18" charset="0"/>
                      </a:rPr>
                      <m:t>𝑟</m:t>
                    </m:r>
                    <m:r>
                      <a:rPr lang="en-US" sz="3600" b="0" i="1" smtClean="0">
                        <a:latin typeface="Cambria Math" panose="02040503050406030204" pitchFamily="18" charset="0"/>
                      </a:rPr>
                      <m:t>=⊤</m:t>
                    </m:r>
                  </m:oMath>
                </a14:m>
                <a:r>
                  <a:rPr lang="en-US" sz="3600" dirty="0"/>
                  <a:t> if and only if </a:t>
                </a:r>
                <a14:m>
                  <m:oMath xmlns:m="http://schemas.openxmlformats.org/officeDocument/2006/math">
                    <m:r>
                      <a:rPr lang="en-US" sz="3600" b="0" i="1" smtClean="0">
                        <a:latin typeface="Cambria Math" panose="02040503050406030204" pitchFamily="18" charset="0"/>
                      </a:rPr>
                      <m:t>𝑞</m:t>
                    </m:r>
                    <m:r>
                      <a:rPr lang="en-US" sz="3600" b="0" i="1" smtClean="0">
                        <a:latin typeface="Cambria Math" panose="02040503050406030204" pitchFamily="18" charset="0"/>
                      </a:rPr>
                      <m:t>=⊤</m:t>
                    </m:r>
                  </m:oMath>
                </a14:m>
                <a:r>
                  <a:rPr lang="en-US" sz="3600" dirty="0"/>
                  <a:t> or </a:t>
                </a:r>
                <a14:m>
                  <m:oMath xmlns:m="http://schemas.openxmlformats.org/officeDocument/2006/math">
                    <m:r>
                      <a:rPr lang="en-US" sz="3600" b="0" i="1" smtClean="0">
                        <a:latin typeface="Cambria Math" panose="02040503050406030204" pitchFamily="18" charset="0"/>
                      </a:rPr>
                      <m:t>𝑟</m:t>
                    </m:r>
                    <m:r>
                      <a:rPr lang="en-US" sz="3600" b="0" i="1" smtClean="0">
                        <a:latin typeface="Cambria Math" panose="02040503050406030204" pitchFamily="18" charset="0"/>
                      </a:rPr>
                      <m:t>=⊤</m:t>
                    </m:r>
                  </m:oMath>
                </a14:m>
                <a:endParaRPr lang="en-US" sz="3600" dirty="0"/>
              </a:p>
            </p:txBody>
          </p:sp>
        </mc:Choice>
        <mc:Fallback xmlns="">
          <p:sp>
            <p:nvSpPr>
              <p:cNvPr id="7" name="TextBox 6">
                <a:extLst>
                  <a:ext uri="{FF2B5EF4-FFF2-40B4-BE49-F238E27FC236}">
                    <a16:creationId xmlns:a16="http://schemas.microsoft.com/office/drawing/2014/main" id="{4D8667D2-CBAA-77AC-FF58-0A497B27EA0C}"/>
                  </a:ext>
                </a:extLst>
              </p:cNvPr>
              <p:cNvSpPr txBox="1">
                <a:spLocks noRot="1" noChangeAspect="1" noMove="1" noResize="1" noEditPoints="1" noAdjustHandles="1" noChangeArrowheads="1" noChangeShapeType="1" noTextEdit="1"/>
              </p:cNvSpPr>
              <p:nvPr/>
            </p:nvSpPr>
            <p:spPr>
              <a:xfrm>
                <a:off x="4277844" y="345751"/>
                <a:ext cx="7500900" cy="646331"/>
              </a:xfrm>
              <a:prstGeom prst="rect">
                <a:avLst/>
              </a:prstGeom>
              <a:blipFill>
                <a:blip r:embed="rId2"/>
                <a:stretch>
                  <a:fillRect t="-15094" b="-34906"/>
                </a:stretch>
              </a:blipFill>
            </p:spPr>
            <p:txBody>
              <a:bodyPr/>
              <a:lstStyle/>
              <a:p>
                <a:r>
                  <a:rPr lang="en-US">
                    <a:noFill/>
                  </a:rPr>
                  <a:t> </a:t>
                </a:r>
              </a:p>
            </p:txBody>
          </p:sp>
        </mc:Fallback>
      </mc:AlternateContent>
      <p:sp>
        <p:nvSpPr>
          <p:cNvPr id="11" name="TextBox 10">
            <a:extLst>
              <a:ext uri="{FF2B5EF4-FFF2-40B4-BE49-F238E27FC236}">
                <a16:creationId xmlns:a16="http://schemas.microsoft.com/office/drawing/2014/main" id="{2D88D03C-1608-4F2A-414E-194CB14E44B4}"/>
              </a:ext>
            </a:extLst>
          </p:cNvPr>
          <p:cNvSpPr txBox="1"/>
          <p:nvPr/>
        </p:nvSpPr>
        <p:spPr>
          <a:xfrm>
            <a:off x="381910" y="348790"/>
            <a:ext cx="2291012" cy="646331"/>
          </a:xfrm>
          <a:prstGeom prst="rect">
            <a:avLst/>
          </a:prstGeom>
          <a:noFill/>
        </p:spPr>
        <p:txBody>
          <a:bodyPr wrap="none" rtlCol="0">
            <a:spAutoFit/>
          </a:bodyPr>
          <a:lstStyle/>
          <a:p>
            <a:r>
              <a:rPr lang="en-US" sz="3600" dirty="0"/>
              <a:t>Disjunction</a:t>
            </a: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9DE1E2D3-5987-4109-F844-FAA43E6F347E}"/>
                  </a:ext>
                </a:extLst>
              </p:cNvPr>
              <p:cNvSpPr txBox="1"/>
              <p:nvPr/>
            </p:nvSpPr>
            <p:spPr>
              <a:xfrm>
                <a:off x="604848" y="2331668"/>
                <a:ext cx="4134017" cy="461665"/>
              </a:xfrm>
              <a:prstGeom prst="rect">
                <a:avLst/>
              </a:prstGeom>
              <a:noFill/>
            </p:spPr>
            <p:txBody>
              <a:bodyPr wrap="none" rtlCol="0">
                <a:spAutoFit/>
              </a:bodyPr>
              <a:lstStyle/>
              <a:p>
                <a14:m>
                  <m:oMath xmlns:m="http://schemas.openxmlformats.org/officeDocument/2006/math">
                    <m:r>
                      <a:rPr lang="en-US" sz="2400" b="0" i="1" smtClean="0">
                        <a:latin typeface="Cambria Math" panose="02040503050406030204" pitchFamily="18" charset="0"/>
                      </a:rPr>
                      <m:t>𝑞</m:t>
                    </m:r>
                  </m:oMath>
                </a14:m>
                <a:r>
                  <a:rPr lang="en-US" sz="2400" dirty="0"/>
                  <a:t> – “the electron has y-spin up”</a:t>
                </a:r>
              </a:p>
            </p:txBody>
          </p:sp>
        </mc:Choice>
        <mc:Fallback xmlns="">
          <p:sp>
            <p:nvSpPr>
              <p:cNvPr id="12" name="TextBox 11">
                <a:extLst>
                  <a:ext uri="{FF2B5EF4-FFF2-40B4-BE49-F238E27FC236}">
                    <a16:creationId xmlns:a16="http://schemas.microsoft.com/office/drawing/2014/main" id="{9DE1E2D3-5987-4109-F844-FAA43E6F347E}"/>
                  </a:ext>
                </a:extLst>
              </p:cNvPr>
              <p:cNvSpPr txBox="1">
                <a:spLocks noRot="1" noChangeAspect="1" noMove="1" noResize="1" noEditPoints="1" noAdjustHandles="1" noChangeArrowheads="1" noChangeShapeType="1" noTextEdit="1"/>
              </p:cNvSpPr>
              <p:nvPr/>
            </p:nvSpPr>
            <p:spPr>
              <a:xfrm>
                <a:off x="604848" y="2331668"/>
                <a:ext cx="4134017" cy="461665"/>
              </a:xfrm>
              <a:prstGeom prst="rect">
                <a:avLst/>
              </a:prstGeom>
              <a:blipFill>
                <a:blip r:embed="rId3"/>
                <a:stretch>
                  <a:fillRect l="-442" t="-10526" r="-1475" b="-289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5C14DCBF-8B5B-0865-D1A3-CC425DF5B6CA}"/>
                  </a:ext>
                </a:extLst>
              </p:cNvPr>
              <p:cNvSpPr txBox="1"/>
              <p:nvPr/>
            </p:nvSpPr>
            <p:spPr>
              <a:xfrm>
                <a:off x="604848" y="2831188"/>
                <a:ext cx="4498924" cy="461665"/>
              </a:xfrm>
              <a:prstGeom prst="rect">
                <a:avLst/>
              </a:prstGeom>
              <a:noFill/>
            </p:spPr>
            <p:txBody>
              <a:bodyPr wrap="none" rtlCol="0">
                <a:spAutoFit/>
              </a:bodyPr>
              <a:lstStyle/>
              <a:p>
                <a14:m>
                  <m:oMath xmlns:m="http://schemas.openxmlformats.org/officeDocument/2006/math">
                    <m:r>
                      <a:rPr lang="en-US" sz="2400" b="0" i="1" smtClean="0">
                        <a:latin typeface="Cambria Math" panose="02040503050406030204" pitchFamily="18" charset="0"/>
                      </a:rPr>
                      <m:t>𝑟</m:t>
                    </m:r>
                  </m:oMath>
                </a14:m>
                <a:r>
                  <a:rPr lang="en-US" sz="2400" dirty="0"/>
                  <a:t> – “the electron has y-spin down”</a:t>
                </a:r>
              </a:p>
            </p:txBody>
          </p:sp>
        </mc:Choice>
        <mc:Fallback xmlns="">
          <p:sp>
            <p:nvSpPr>
              <p:cNvPr id="13" name="TextBox 12">
                <a:extLst>
                  <a:ext uri="{FF2B5EF4-FFF2-40B4-BE49-F238E27FC236}">
                    <a16:creationId xmlns:a16="http://schemas.microsoft.com/office/drawing/2014/main" id="{5C14DCBF-8B5B-0865-D1A3-CC425DF5B6CA}"/>
                  </a:ext>
                </a:extLst>
              </p:cNvPr>
              <p:cNvSpPr txBox="1">
                <a:spLocks noRot="1" noChangeAspect="1" noMove="1" noResize="1" noEditPoints="1" noAdjustHandles="1" noChangeArrowheads="1" noChangeShapeType="1" noTextEdit="1"/>
              </p:cNvSpPr>
              <p:nvPr/>
            </p:nvSpPr>
            <p:spPr>
              <a:xfrm>
                <a:off x="604848" y="2831188"/>
                <a:ext cx="4498924" cy="461665"/>
              </a:xfrm>
              <a:prstGeom prst="rect">
                <a:avLst/>
              </a:prstGeom>
              <a:blipFill>
                <a:blip r:embed="rId4"/>
                <a:stretch>
                  <a:fillRect t="-10526" r="-1220" b="-289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12282E5A-FD18-3BC8-7D96-37D89F6703E4}"/>
                  </a:ext>
                </a:extLst>
              </p:cNvPr>
              <p:cNvSpPr txBox="1"/>
              <p:nvPr/>
            </p:nvSpPr>
            <p:spPr>
              <a:xfrm>
                <a:off x="6096000" y="2331668"/>
                <a:ext cx="4906984" cy="461665"/>
              </a:xfrm>
              <a:prstGeom prst="rect">
                <a:avLst/>
              </a:prstGeom>
              <a:noFill/>
            </p:spPr>
            <p:txBody>
              <a:bodyPr wrap="none" rtlCol="0">
                <a:spAutoFit/>
              </a:bodyPr>
              <a:lstStyle/>
              <a:p>
                <a14:m>
                  <m:oMath xmlns:m="http://schemas.openxmlformats.org/officeDocument/2006/math">
                    <m:r>
                      <a:rPr lang="en-US" sz="2400" b="0" i="1" smtClean="0">
                        <a:latin typeface="Cambria Math" panose="02040503050406030204" pitchFamily="18" charset="0"/>
                      </a:rPr>
                      <m:t>𝑞</m:t>
                    </m:r>
                    <m:r>
                      <a:rPr lang="en-US" sz="2400" b="0" i="1" smtClean="0">
                        <a:latin typeface="Cambria Math" panose="02040503050406030204" pitchFamily="18" charset="0"/>
                      </a:rPr>
                      <m:t>′</m:t>
                    </m:r>
                  </m:oMath>
                </a14:m>
                <a:r>
                  <a:rPr lang="en-US" sz="2400" dirty="0"/>
                  <a:t> – “the expectation of y-spin is </a:t>
                </a:r>
                <a14:m>
                  <m:oMath xmlns:m="http://schemas.openxmlformats.org/officeDocument/2006/math">
                    <m:r>
                      <a:rPr lang="en-US" sz="2400" i="1">
                        <a:latin typeface="Cambria Math" panose="02040503050406030204" pitchFamily="18" charset="0"/>
                      </a:rPr>
                      <m:t>ℏ</m:t>
                    </m:r>
                    <m:r>
                      <a:rPr lang="en-US" sz="2400" b="0" i="1" smtClean="0">
                        <a:latin typeface="Cambria Math" panose="02040503050406030204" pitchFamily="18" charset="0"/>
                      </a:rPr>
                      <m:t>/2</m:t>
                    </m:r>
                  </m:oMath>
                </a14:m>
                <a:r>
                  <a:rPr lang="en-US" sz="2400" dirty="0"/>
                  <a:t>”</a:t>
                </a:r>
              </a:p>
            </p:txBody>
          </p:sp>
        </mc:Choice>
        <mc:Fallback xmlns="">
          <p:sp>
            <p:nvSpPr>
              <p:cNvPr id="14" name="TextBox 13">
                <a:extLst>
                  <a:ext uri="{FF2B5EF4-FFF2-40B4-BE49-F238E27FC236}">
                    <a16:creationId xmlns:a16="http://schemas.microsoft.com/office/drawing/2014/main" id="{12282E5A-FD18-3BC8-7D96-37D89F6703E4}"/>
                  </a:ext>
                </a:extLst>
              </p:cNvPr>
              <p:cNvSpPr txBox="1">
                <a:spLocks noRot="1" noChangeAspect="1" noMove="1" noResize="1" noEditPoints="1" noAdjustHandles="1" noChangeArrowheads="1" noChangeShapeType="1" noTextEdit="1"/>
              </p:cNvSpPr>
              <p:nvPr/>
            </p:nvSpPr>
            <p:spPr>
              <a:xfrm>
                <a:off x="6096000" y="2331668"/>
                <a:ext cx="4906984" cy="461665"/>
              </a:xfrm>
              <a:prstGeom prst="rect">
                <a:avLst/>
              </a:prstGeom>
              <a:blipFill>
                <a:blip r:embed="rId5"/>
                <a:stretch>
                  <a:fillRect l="-1242" t="-10526" r="-994" b="-289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15CD4C9D-2C76-2956-1E93-1E6BED6C8192}"/>
                  </a:ext>
                </a:extLst>
              </p:cNvPr>
              <p:cNvSpPr txBox="1"/>
              <p:nvPr/>
            </p:nvSpPr>
            <p:spPr>
              <a:xfrm>
                <a:off x="6096000" y="2831188"/>
                <a:ext cx="5286897" cy="461665"/>
              </a:xfrm>
              <a:prstGeom prst="rect">
                <a:avLst/>
              </a:prstGeom>
              <a:noFill/>
            </p:spPr>
            <p:txBody>
              <a:bodyPr wrap="none" rtlCol="0">
                <a:spAutoFit/>
              </a:bodyPr>
              <a:lstStyle/>
              <a:p>
                <a14:m>
                  <m:oMath xmlns:m="http://schemas.openxmlformats.org/officeDocument/2006/math">
                    <m:r>
                      <a:rPr lang="en-US" sz="2400" b="0" i="1" smtClean="0">
                        <a:latin typeface="Cambria Math" panose="02040503050406030204" pitchFamily="18" charset="0"/>
                      </a:rPr>
                      <m:t>𝑟</m:t>
                    </m:r>
                    <m:r>
                      <a:rPr lang="en-US" sz="2400" b="0" i="1" smtClean="0">
                        <a:latin typeface="Cambria Math" panose="02040503050406030204" pitchFamily="18" charset="0"/>
                      </a:rPr>
                      <m:t>′</m:t>
                    </m:r>
                  </m:oMath>
                </a14:m>
                <a:r>
                  <a:rPr lang="en-US" sz="2400" dirty="0"/>
                  <a:t> – “the expectation of y-spin is </a:t>
                </a:r>
                <a14:m>
                  <m:oMath xmlns:m="http://schemas.openxmlformats.org/officeDocument/2006/math">
                    <m:r>
                      <a:rPr lang="en-US" sz="2400" b="0" i="0" smtClean="0">
                        <a:latin typeface="Cambria Math" panose="02040503050406030204" pitchFamily="18" charset="0"/>
                      </a:rPr>
                      <m:t>−</m:t>
                    </m:r>
                    <m:r>
                      <a:rPr lang="en-US" sz="2400" i="1">
                        <a:latin typeface="Cambria Math" panose="02040503050406030204" pitchFamily="18" charset="0"/>
                      </a:rPr>
                      <m:t>ℏ/2</m:t>
                    </m:r>
                  </m:oMath>
                </a14:m>
                <a:r>
                  <a:rPr lang="en-US" sz="2400" dirty="0"/>
                  <a:t>”</a:t>
                </a:r>
              </a:p>
            </p:txBody>
          </p:sp>
        </mc:Choice>
        <mc:Fallback xmlns="">
          <p:sp>
            <p:nvSpPr>
              <p:cNvPr id="15" name="TextBox 14">
                <a:extLst>
                  <a:ext uri="{FF2B5EF4-FFF2-40B4-BE49-F238E27FC236}">
                    <a16:creationId xmlns:a16="http://schemas.microsoft.com/office/drawing/2014/main" id="{15CD4C9D-2C76-2956-1E93-1E6BED6C8192}"/>
                  </a:ext>
                </a:extLst>
              </p:cNvPr>
              <p:cNvSpPr txBox="1">
                <a:spLocks noRot="1" noChangeAspect="1" noMove="1" noResize="1" noEditPoints="1" noAdjustHandles="1" noChangeArrowheads="1" noChangeShapeType="1" noTextEdit="1"/>
              </p:cNvSpPr>
              <p:nvPr/>
            </p:nvSpPr>
            <p:spPr>
              <a:xfrm>
                <a:off x="6096000" y="2831188"/>
                <a:ext cx="5286897" cy="461665"/>
              </a:xfrm>
              <a:prstGeom prst="rect">
                <a:avLst/>
              </a:prstGeom>
              <a:blipFill>
                <a:blip r:embed="rId6"/>
                <a:stretch>
                  <a:fillRect l="-461" t="-10526" b="-289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792CABE9-A737-42DD-E94A-1268249F21FE}"/>
                  </a:ext>
                </a:extLst>
              </p:cNvPr>
              <p:cNvSpPr txBox="1"/>
              <p:nvPr/>
            </p:nvSpPr>
            <p:spPr>
              <a:xfrm>
                <a:off x="747285" y="3565148"/>
                <a:ext cx="11237628" cy="461665"/>
              </a:xfrm>
              <a:prstGeom prst="rect">
                <a:avLst/>
              </a:prstGeom>
              <a:noFill/>
            </p:spPr>
            <p:txBody>
              <a:bodyPr wrap="none" rtlCol="0">
                <a:spAutoFit/>
              </a:bodyPr>
              <a:lstStyle/>
              <a:p>
                <a:r>
                  <a:rPr lang="en-US" sz="2400" dirty="0"/>
                  <a:t>Because those are extremal values, the statements are equivalent: </a:t>
                </a:r>
                <a14:m>
                  <m:oMath xmlns:m="http://schemas.openxmlformats.org/officeDocument/2006/math">
                    <m:r>
                      <a:rPr lang="en-US" sz="2400" b="0" i="1" smtClean="0">
                        <a:latin typeface="Cambria Math" panose="02040503050406030204" pitchFamily="18" charset="0"/>
                      </a:rPr>
                      <m:t>𝑞</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𝑞</m:t>
                    </m:r>
                    <m:r>
                      <a:rPr lang="en-US" sz="2400" b="0" i="1" smtClean="0">
                        <a:latin typeface="Cambria Math" panose="02040503050406030204" pitchFamily="18" charset="0"/>
                        <a:ea typeface="Cambria Math" panose="02040503050406030204" pitchFamily="18" charset="0"/>
                      </a:rPr>
                      <m:t>′</m:t>
                    </m:r>
                  </m:oMath>
                </a14:m>
                <a:r>
                  <a:rPr lang="en-US" sz="2400" dirty="0"/>
                  <a:t> and </a:t>
                </a:r>
                <a14:m>
                  <m:oMath xmlns:m="http://schemas.openxmlformats.org/officeDocument/2006/math">
                    <m:r>
                      <a:rPr lang="en-US" sz="2400" b="0" i="1" smtClean="0">
                        <a:latin typeface="Cambria Math" panose="02040503050406030204" pitchFamily="18" charset="0"/>
                        <a:ea typeface="Cambria Math" panose="02040503050406030204" pitchFamily="18" charset="0"/>
                      </a:rPr>
                      <m:t>𝑟</m:t>
                    </m:r>
                    <m:r>
                      <a:rPr lang="en-US" sz="2400" i="1">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𝑟</m:t>
                    </m:r>
                    <m:r>
                      <a:rPr lang="en-US" sz="2400" i="1">
                        <a:latin typeface="Cambria Math" panose="02040503050406030204" pitchFamily="18" charset="0"/>
                        <a:ea typeface="Cambria Math" panose="02040503050406030204" pitchFamily="18" charset="0"/>
                      </a:rPr>
                      <m:t>′</m:t>
                    </m:r>
                  </m:oMath>
                </a14:m>
                <a:endParaRPr lang="en-US" sz="2400" dirty="0"/>
              </a:p>
            </p:txBody>
          </p:sp>
        </mc:Choice>
        <mc:Fallback xmlns="">
          <p:sp>
            <p:nvSpPr>
              <p:cNvPr id="16" name="TextBox 15">
                <a:extLst>
                  <a:ext uri="{FF2B5EF4-FFF2-40B4-BE49-F238E27FC236}">
                    <a16:creationId xmlns:a16="http://schemas.microsoft.com/office/drawing/2014/main" id="{792CABE9-A737-42DD-E94A-1268249F21FE}"/>
                  </a:ext>
                </a:extLst>
              </p:cNvPr>
              <p:cNvSpPr txBox="1">
                <a:spLocks noRot="1" noChangeAspect="1" noMove="1" noResize="1" noEditPoints="1" noAdjustHandles="1" noChangeArrowheads="1" noChangeShapeType="1" noTextEdit="1"/>
              </p:cNvSpPr>
              <p:nvPr/>
            </p:nvSpPr>
            <p:spPr>
              <a:xfrm>
                <a:off x="747285" y="3565148"/>
                <a:ext cx="11237628" cy="461665"/>
              </a:xfrm>
              <a:prstGeom prst="rect">
                <a:avLst/>
              </a:prstGeom>
              <a:blipFill>
                <a:blip r:embed="rId7"/>
                <a:stretch>
                  <a:fillRect l="-868" t="-10526" b="-289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566B9F64-1963-091B-74B3-2B7408B8BC70}"/>
                  </a:ext>
                </a:extLst>
              </p:cNvPr>
              <p:cNvSpPr txBox="1"/>
              <p:nvPr/>
            </p:nvSpPr>
            <p:spPr>
              <a:xfrm>
                <a:off x="3146026" y="4303898"/>
                <a:ext cx="5730030" cy="461665"/>
              </a:xfrm>
              <a:prstGeom prst="rect">
                <a:avLst/>
              </a:prstGeom>
              <a:noFill/>
            </p:spPr>
            <p:txBody>
              <a:bodyPr wrap="none" rtlCol="0">
                <a:spAutoFit/>
              </a:bodyPr>
              <a:lstStyle/>
              <a:p>
                <a14:m>
                  <m:oMath xmlns:m="http://schemas.openxmlformats.org/officeDocument/2006/math">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𝑞</m:t>
                        </m:r>
                      </m:e>
                      <m:sup>
                        <m:r>
                          <a:rPr lang="en-US" sz="2400" b="0" i="1" smtClean="0">
                            <a:latin typeface="Cambria Math" panose="02040503050406030204" pitchFamily="18" charset="0"/>
                          </a:rPr>
                          <m:t>′</m:t>
                        </m:r>
                      </m:sup>
                    </m:sSup>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𝑟</m:t>
                        </m:r>
                      </m:e>
                      <m:sup>
                        <m:r>
                          <a:rPr lang="en-US" sz="2400" b="0" i="1" smtClean="0">
                            <a:latin typeface="Cambria Math" panose="02040503050406030204" pitchFamily="18" charset="0"/>
                          </a:rPr>
                          <m:t>′</m:t>
                        </m:r>
                      </m:sup>
                    </m:sSup>
                  </m:oMath>
                </a14:m>
                <a:r>
                  <a:rPr lang="en-US" sz="2400" dirty="0"/>
                  <a:t> – “the expectation of y-spin is </a:t>
                </a:r>
                <a14:m>
                  <m:oMath xmlns:m="http://schemas.openxmlformats.org/officeDocument/2006/math">
                    <m:r>
                      <a:rPr lang="en-US" sz="2400" b="0" i="1" smtClean="0">
                        <a:latin typeface="Cambria Math" panose="02040503050406030204" pitchFamily="18" charset="0"/>
                      </a:rPr>
                      <m:t>±</m:t>
                    </m:r>
                    <m:r>
                      <a:rPr lang="en-US" sz="2400" i="1">
                        <a:latin typeface="Cambria Math" panose="02040503050406030204" pitchFamily="18" charset="0"/>
                      </a:rPr>
                      <m:t>ℏ/2</m:t>
                    </m:r>
                  </m:oMath>
                </a14:m>
                <a:r>
                  <a:rPr lang="en-US" sz="2400" dirty="0"/>
                  <a:t>”</a:t>
                </a:r>
              </a:p>
            </p:txBody>
          </p:sp>
        </mc:Choice>
        <mc:Fallback xmlns="">
          <p:sp>
            <p:nvSpPr>
              <p:cNvPr id="17" name="TextBox 16">
                <a:extLst>
                  <a:ext uri="{FF2B5EF4-FFF2-40B4-BE49-F238E27FC236}">
                    <a16:creationId xmlns:a16="http://schemas.microsoft.com/office/drawing/2014/main" id="{566B9F64-1963-091B-74B3-2B7408B8BC70}"/>
                  </a:ext>
                </a:extLst>
              </p:cNvPr>
              <p:cNvSpPr txBox="1">
                <a:spLocks noRot="1" noChangeAspect="1" noMove="1" noResize="1" noEditPoints="1" noAdjustHandles="1" noChangeArrowheads="1" noChangeShapeType="1" noTextEdit="1"/>
              </p:cNvSpPr>
              <p:nvPr/>
            </p:nvSpPr>
            <p:spPr>
              <a:xfrm>
                <a:off x="3146026" y="4303898"/>
                <a:ext cx="5730030" cy="461665"/>
              </a:xfrm>
              <a:prstGeom prst="rect">
                <a:avLst/>
              </a:prstGeom>
              <a:blipFill>
                <a:blip r:embed="rId8"/>
                <a:stretch>
                  <a:fillRect l="-319" t="-10526" r="-745" b="-28947"/>
                </a:stretch>
              </a:blipFill>
            </p:spPr>
            <p:txBody>
              <a:bodyPr/>
              <a:lstStyle/>
              <a:p>
                <a:r>
                  <a:rPr lang="en-US">
                    <a:noFill/>
                  </a:rPr>
                  <a:t> </a:t>
                </a:r>
              </a:p>
            </p:txBody>
          </p:sp>
        </mc:Fallback>
      </mc:AlternateContent>
      <p:cxnSp>
        <p:nvCxnSpPr>
          <p:cNvPr id="19" name="Straight Arrow Connector 18">
            <a:extLst>
              <a:ext uri="{FF2B5EF4-FFF2-40B4-BE49-F238E27FC236}">
                <a16:creationId xmlns:a16="http://schemas.microsoft.com/office/drawing/2014/main" id="{08AA6410-6D8F-5061-A234-32452B5FE16D}"/>
              </a:ext>
            </a:extLst>
          </p:cNvPr>
          <p:cNvCxnSpPr/>
          <p:nvPr/>
        </p:nvCxnSpPr>
        <p:spPr>
          <a:xfrm flipV="1">
            <a:off x="2043987" y="4604210"/>
            <a:ext cx="996935" cy="2517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F6C98AA3-C33B-8D7A-98BC-9F6D1C0523AF}"/>
              </a:ext>
            </a:extLst>
          </p:cNvPr>
          <p:cNvSpPr txBox="1"/>
          <p:nvPr/>
        </p:nvSpPr>
        <p:spPr>
          <a:xfrm>
            <a:off x="604848" y="4910916"/>
            <a:ext cx="6354496" cy="369332"/>
          </a:xfrm>
          <a:prstGeom prst="rect">
            <a:avLst/>
          </a:prstGeom>
          <a:noFill/>
        </p:spPr>
        <p:txBody>
          <a:bodyPr wrap="none" rtlCol="0">
            <a:spAutoFit/>
          </a:bodyPr>
          <a:lstStyle/>
          <a:p>
            <a:r>
              <a:rPr lang="en-US" dirty="0"/>
              <a:t>This is not always true! True and only true if y-spin is up or down! </a:t>
            </a:r>
          </a:p>
        </p:txBody>
      </p:sp>
      <p:sp>
        <p:nvSpPr>
          <p:cNvPr id="21" name="TextBox 20">
            <a:extLst>
              <a:ext uri="{FF2B5EF4-FFF2-40B4-BE49-F238E27FC236}">
                <a16:creationId xmlns:a16="http://schemas.microsoft.com/office/drawing/2014/main" id="{E25DA46B-024D-29FE-5081-07E2727D1C7E}"/>
              </a:ext>
            </a:extLst>
          </p:cNvPr>
          <p:cNvSpPr txBox="1"/>
          <p:nvPr/>
        </p:nvSpPr>
        <p:spPr>
          <a:xfrm>
            <a:off x="843195" y="5366399"/>
            <a:ext cx="7335598" cy="646331"/>
          </a:xfrm>
          <a:prstGeom prst="rect">
            <a:avLst/>
          </a:prstGeom>
          <a:noFill/>
        </p:spPr>
        <p:txBody>
          <a:bodyPr wrap="none" rtlCol="0">
            <a:spAutoFit/>
          </a:bodyPr>
          <a:lstStyle/>
          <a:p>
            <a:r>
              <a:rPr lang="en-US" sz="3600" dirty="0">
                <a:solidFill>
                  <a:srgbClr val="008000"/>
                </a:solidFill>
              </a:rPr>
              <a:t>Quantum disjunction works the same!</a:t>
            </a:r>
          </a:p>
        </p:txBody>
      </p:sp>
    </p:spTree>
    <p:extLst>
      <p:ext uri="{BB962C8B-B14F-4D97-AF65-F5344CB8AC3E}">
        <p14:creationId xmlns:p14="http://schemas.microsoft.com/office/powerpoint/2010/main" val="3764874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16" grpId="0"/>
      <p:bldP spid="17" grpId="0"/>
      <p:bldP spid="20" grpId="0"/>
      <p:bldP spid="2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B14E8D9-F93C-38D5-4777-1001B637D249}"/>
              </a:ext>
            </a:extLst>
          </p:cNvPr>
          <p:cNvSpPr>
            <a:spLocks noGrp="1"/>
          </p:cNvSpPr>
          <p:nvPr>
            <p:ph type="ftr" sz="quarter" idx="11"/>
          </p:nvPr>
        </p:nvSpPr>
        <p:spPr/>
        <p:txBody>
          <a:bodyPr/>
          <a:lstStyle/>
          <a:p>
            <a:r>
              <a:rPr lang="en-US"/>
              <a:t>Gabriele Carcassi - Physics Department - University of Michigan</a:t>
            </a:r>
            <a:endParaRPr lang="en-US" dirty="0"/>
          </a:p>
        </p:txBody>
      </p:sp>
      <p:sp>
        <p:nvSpPr>
          <p:cNvPr id="3" name="Slide Number Placeholder 2">
            <a:extLst>
              <a:ext uri="{FF2B5EF4-FFF2-40B4-BE49-F238E27FC236}">
                <a16:creationId xmlns:a16="http://schemas.microsoft.com/office/drawing/2014/main" id="{1CE381B6-1375-52C0-E08B-F29222E1F1FC}"/>
              </a:ext>
            </a:extLst>
          </p:cNvPr>
          <p:cNvSpPr>
            <a:spLocks noGrp="1"/>
          </p:cNvSpPr>
          <p:nvPr>
            <p:ph type="sldNum" sz="quarter" idx="12"/>
          </p:nvPr>
        </p:nvSpPr>
        <p:spPr/>
        <p:txBody>
          <a:bodyPr/>
          <a:lstStyle/>
          <a:p>
            <a:fld id="{F47845EA-7733-40EE-B074-20032348B727}" type="slidenum">
              <a:rPr lang="en-US" smtClean="0"/>
              <a:t>14</a:t>
            </a:fld>
            <a:endParaRPr lang="en-US"/>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4D8667D2-CBAA-77AC-FF58-0A497B27EA0C}"/>
                  </a:ext>
                </a:extLst>
              </p:cNvPr>
              <p:cNvSpPr txBox="1"/>
              <p:nvPr/>
            </p:nvSpPr>
            <p:spPr>
              <a:xfrm>
                <a:off x="4277844" y="345751"/>
                <a:ext cx="7500900" cy="646331"/>
              </a:xfrm>
              <a:prstGeom prst="rect">
                <a:avLst/>
              </a:prstGeom>
              <a:noFill/>
            </p:spPr>
            <p:txBody>
              <a:bodyPr wrap="none" rtlCol="0">
                <a:spAutoFit/>
              </a:bodyPr>
              <a:lstStyle/>
              <a:p>
                <a14:m>
                  <m:oMath xmlns:m="http://schemas.openxmlformats.org/officeDocument/2006/math">
                    <m:r>
                      <a:rPr lang="en-US" sz="3600" i="1" smtClean="0">
                        <a:latin typeface="Cambria Math" panose="02040503050406030204" pitchFamily="18" charset="0"/>
                      </a:rPr>
                      <m:t>𝑞</m:t>
                    </m:r>
                    <m:r>
                      <a:rPr lang="en-US" sz="3600" i="1" smtClean="0">
                        <a:latin typeface="Cambria Math" panose="02040503050406030204" pitchFamily="18" charset="0"/>
                      </a:rPr>
                      <m:t>∨</m:t>
                    </m:r>
                    <m:r>
                      <a:rPr lang="en-US" sz="3600" i="1" smtClean="0">
                        <a:latin typeface="Cambria Math" panose="02040503050406030204" pitchFamily="18" charset="0"/>
                      </a:rPr>
                      <m:t>𝑟</m:t>
                    </m:r>
                    <m:r>
                      <a:rPr lang="en-US" sz="3600" b="0" i="1" smtClean="0">
                        <a:latin typeface="Cambria Math" panose="02040503050406030204" pitchFamily="18" charset="0"/>
                      </a:rPr>
                      <m:t>=⊤</m:t>
                    </m:r>
                  </m:oMath>
                </a14:m>
                <a:r>
                  <a:rPr lang="en-US" sz="3600" dirty="0"/>
                  <a:t> if and only if </a:t>
                </a:r>
                <a14:m>
                  <m:oMath xmlns:m="http://schemas.openxmlformats.org/officeDocument/2006/math">
                    <m:r>
                      <a:rPr lang="en-US" sz="3600" b="0" i="1" smtClean="0">
                        <a:latin typeface="Cambria Math" panose="02040503050406030204" pitchFamily="18" charset="0"/>
                      </a:rPr>
                      <m:t>𝑞</m:t>
                    </m:r>
                    <m:r>
                      <a:rPr lang="en-US" sz="3600" b="0" i="1" smtClean="0">
                        <a:latin typeface="Cambria Math" panose="02040503050406030204" pitchFamily="18" charset="0"/>
                      </a:rPr>
                      <m:t>=⊤</m:t>
                    </m:r>
                  </m:oMath>
                </a14:m>
                <a:r>
                  <a:rPr lang="en-US" sz="3600" dirty="0"/>
                  <a:t> or </a:t>
                </a:r>
                <a14:m>
                  <m:oMath xmlns:m="http://schemas.openxmlformats.org/officeDocument/2006/math">
                    <m:r>
                      <a:rPr lang="en-US" sz="3600" b="0" i="1" smtClean="0">
                        <a:latin typeface="Cambria Math" panose="02040503050406030204" pitchFamily="18" charset="0"/>
                      </a:rPr>
                      <m:t>𝑟</m:t>
                    </m:r>
                    <m:r>
                      <a:rPr lang="en-US" sz="3600" b="0" i="1" smtClean="0">
                        <a:latin typeface="Cambria Math" panose="02040503050406030204" pitchFamily="18" charset="0"/>
                      </a:rPr>
                      <m:t>=⊤</m:t>
                    </m:r>
                  </m:oMath>
                </a14:m>
                <a:endParaRPr lang="en-US" sz="3600" dirty="0"/>
              </a:p>
            </p:txBody>
          </p:sp>
        </mc:Choice>
        <mc:Fallback xmlns="">
          <p:sp>
            <p:nvSpPr>
              <p:cNvPr id="7" name="TextBox 6">
                <a:extLst>
                  <a:ext uri="{FF2B5EF4-FFF2-40B4-BE49-F238E27FC236}">
                    <a16:creationId xmlns:a16="http://schemas.microsoft.com/office/drawing/2014/main" id="{4D8667D2-CBAA-77AC-FF58-0A497B27EA0C}"/>
                  </a:ext>
                </a:extLst>
              </p:cNvPr>
              <p:cNvSpPr txBox="1">
                <a:spLocks noRot="1" noChangeAspect="1" noMove="1" noResize="1" noEditPoints="1" noAdjustHandles="1" noChangeArrowheads="1" noChangeShapeType="1" noTextEdit="1"/>
              </p:cNvSpPr>
              <p:nvPr/>
            </p:nvSpPr>
            <p:spPr>
              <a:xfrm>
                <a:off x="4277844" y="345751"/>
                <a:ext cx="7500900" cy="646331"/>
              </a:xfrm>
              <a:prstGeom prst="rect">
                <a:avLst/>
              </a:prstGeom>
              <a:blipFill>
                <a:blip r:embed="rId2"/>
                <a:stretch>
                  <a:fillRect t="-15094" b="-34906"/>
                </a:stretch>
              </a:blipFill>
            </p:spPr>
            <p:txBody>
              <a:bodyPr/>
              <a:lstStyle/>
              <a:p>
                <a:r>
                  <a:rPr lang="en-US">
                    <a:noFill/>
                  </a:rPr>
                  <a:t> </a:t>
                </a:r>
              </a:p>
            </p:txBody>
          </p:sp>
        </mc:Fallback>
      </mc:AlternateContent>
      <p:sp>
        <p:nvSpPr>
          <p:cNvPr id="11" name="TextBox 10">
            <a:extLst>
              <a:ext uri="{FF2B5EF4-FFF2-40B4-BE49-F238E27FC236}">
                <a16:creationId xmlns:a16="http://schemas.microsoft.com/office/drawing/2014/main" id="{2D88D03C-1608-4F2A-414E-194CB14E44B4}"/>
              </a:ext>
            </a:extLst>
          </p:cNvPr>
          <p:cNvSpPr txBox="1"/>
          <p:nvPr/>
        </p:nvSpPr>
        <p:spPr>
          <a:xfrm>
            <a:off x="381910" y="348790"/>
            <a:ext cx="2291012" cy="646331"/>
          </a:xfrm>
          <a:prstGeom prst="rect">
            <a:avLst/>
          </a:prstGeom>
          <a:noFill/>
        </p:spPr>
        <p:txBody>
          <a:bodyPr wrap="none" rtlCol="0">
            <a:spAutoFit/>
          </a:bodyPr>
          <a:lstStyle/>
          <a:p>
            <a:r>
              <a:rPr lang="en-US" sz="3600" dirty="0"/>
              <a:t>Disjunction</a:t>
            </a:r>
          </a:p>
        </p:txBody>
      </p:sp>
      <p:grpSp>
        <p:nvGrpSpPr>
          <p:cNvPr id="27" name="Group 26">
            <a:extLst>
              <a:ext uri="{FF2B5EF4-FFF2-40B4-BE49-F238E27FC236}">
                <a16:creationId xmlns:a16="http://schemas.microsoft.com/office/drawing/2014/main" id="{5679BEB2-D2D7-4592-AA46-1EBD29C6F031}"/>
              </a:ext>
            </a:extLst>
          </p:cNvPr>
          <p:cNvGrpSpPr/>
          <p:nvPr/>
        </p:nvGrpSpPr>
        <p:grpSpPr>
          <a:xfrm>
            <a:off x="8691984" y="1124789"/>
            <a:ext cx="2532742" cy="2982800"/>
            <a:chOff x="7898882" y="1096797"/>
            <a:chExt cx="2532742" cy="2982800"/>
          </a:xfrm>
        </p:grpSpPr>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8C91B323-A126-D57A-928C-AAE3046E9990}"/>
                    </a:ext>
                  </a:extLst>
                </p:cNvPr>
                <p:cNvSpPr txBox="1"/>
                <p:nvPr/>
              </p:nvSpPr>
              <p:spPr>
                <a:xfrm>
                  <a:off x="10005225" y="3617932"/>
                  <a:ext cx="426399"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i="1" dirty="0">
                            <a:latin typeface="Cambria Math"/>
                          </a:rPr>
                          <m:t>𝑥</m:t>
                        </m:r>
                      </m:oMath>
                    </m:oMathPara>
                  </a14:m>
                  <a:endParaRPr lang="en-US" sz="2400" dirty="0"/>
                </a:p>
              </p:txBody>
            </p:sp>
          </mc:Choice>
          <mc:Fallback xmlns="">
            <p:sp>
              <p:nvSpPr>
                <p:cNvPr id="4" name="TextBox 3">
                  <a:extLst>
                    <a:ext uri="{FF2B5EF4-FFF2-40B4-BE49-F238E27FC236}">
                      <a16:creationId xmlns:a16="http://schemas.microsoft.com/office/drawing/2014/main" id="{8C91B323-A126-D57A-928C-AAE3046E9990}"/>
                    </a:ext>
                  </a:extLst>
                </p:cNvPr>
                <p:cNvSpPr txBox="1">
                  <a:spLocks noRot="1" noChangeAspect="1" noMove="1" noResize="1" noEditPoints="1" noAdjustHandles="1" noChangeArrowheads="1" noChangeShapeType="1" noTextEdit="1"/>
                </p:cNvSpPr>
                <p:nvPr/>
              </p:nvSpPr>
              <p:spPr>
                <a:xfrm>
                  <a:off x="10005225" y="3617932"/>
                  <a:ext cx="426399" cy="461665"/>
                </a:xfrm>
                <a:prstGeom prst="rect">
                  <a:avLst/>
                </a:prstGeom>
                <a:blipFill>
                  <a:blip r:embed="rId3"/>
                  <a:stretch>
                    <a:fillRect/>
                  </a:stretch>
                </a:blipFill>
              </p:spPr>
              <p:txBody>
                <a:bodyPr/>
                <a:lstStyle/>
                <a:p>
                  <a:r>
                    <a:rPr lang="en-US">
                      <a:noFill/>
                    </a:rPr>
                    <a:t> </a:t>
                  </a:r>
                </a:p>
              </p:txBody>
            </p:sp>
          </mc:Fallback>
        </mc:AlternateContent>
        <p:cxnSp>
          <p:nvCxnSpPr>
            <p:cNvPr id="5" name="Straight Connector 4">
              <a:extLst>
                <a:ext uri="{FF2B5EF4-FFF2-40B4-BE49-F238E27FC236}">
                  <a16:creationId xmlns:a16="http://schemas.microsoft.com/office/drawing/2014/main" id="{B8F9EDB2-35B2-B8B6-B32B-33D907EED415}"/>
                </a:ext>
              </a:extLst>
            </p:cNvPr>
            <p:cNvCxnSpPr>
              <a:cxnSpLocks/>
            </p:cNvCxnSpPr>
            <p:nvPr/>
          </p:nvCxnSpPr>
          <p:spPr>
            <a:xfrm>
              <a:off x="8102082" y="1406331"/>
              <a:ext cx="0" cy="251252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67F9E515-14FC-82F8-93E2-7A6778595944}"/>
                    </a:ext>
                  </a:extLst>
                </p:cNvPr>
                <p:cNvSpPr txBox="1"/>
                <p:nvPr/>
              </p:nvSpPr>
              <p:spPr>
                <a:xfrm>
                  <a:off x="8102082" y="1096797"/>
                  <a:ext cx="428899"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i="1" dirty="0">
                            <a:latin typeface="Cambria Math"/>
                          </a:rPr>
                          <m:t>𝑝</m:t>
                        </m:r>
                      </m:oMath>
                    </m:oMathPara>
                  </a14:m>
                  <a:endParaRPr lang="en-US" sz="2400" dirty="0"/>
                </a:p>
              </p:txBody>
            </p:sp>
          </mc:Choice>
          <mc:Fallback xmlns="">
            <p:sp>
              <p:nvSpPr>
                <p:cNvPr id="6" name="TextBox 5">
                  <a:extLst>
                    <a:ext uri="{FF2B5EF4-FFF2-40B4-BE49-F238E27FC236}">
                      <a16:creationId xmlns:a16="http://schemas.microsoft.com/office/drawing/2014/main" id="{67F9E515-14FC-82F8-93E2-7A6778595944}"/>
                    </a:ext>
                  </a:extLst>
                </p:cNvPr>
                <p:cNvSpPr txBox="1">
                  <a:spLocks noRot="1" noChangeAspect="1" noMove="1" noResize="1" noEditPoints="1" noAdjustHandles="1" noChangeArrowheads="1" noChangeShapeType="1" noTextEdit="1"/>
                </p:cNvSpPr>
                <p:nvPr/>
              </p:nvSpPr>
              <p:spPr>
                <a:xfrm>
                  <a:off x="8102082" y="1096797"/>
                  <a:ext cx="428899" cy="461665"/>
                </a:xfrm>
                <a:prstGeom prst="rect">
                  <a:avLst/>
                </a:prstGeom>
                <a:blipFill>
                  <a:blip r:embed="rId4"/>
                  <a:stretch>
                    <a:fillRect b="-10667"/>
                  </a:stretch>
                </a:blipFill>
              </p:spPr>
              <p:txBody>
                <a:bodyPr/>
                <a:lstStyle/>
                <a:p>
                  <a:r>
                    <a:rPr lang="en-US">
                      <a:noFill/>
                    </a:rPr>
                    <a:t> </a:t>
                  </a:r>
                </a:p>
              </p:txBody>
            </p:sp>
          </mc:Fallback>
        </mc:AlternateContent>
        <p:cxnSp>
          <p:nvCxnSpPr>
            <p:cNvPr id="8" name="Straight Connector 7">
              <a:extLst>
                <a:ext uri="{FF2B5EF4-FFF2-40B4-BE49-F238E27FC236}">
                  <a16:creationId xmlns:a16="http://schemas.microsoft.com/office/drawing/2014/main" id="{1FD5BD31-B0E9-09DD-9720-07A4414DC1D8}"/>
                </a:ext>
              </a:extLst>
            </p:cNvPr>
            <p:cNvCxnSpPr>
              <a:cxnSpLocks/>
            </p:cNvCxnSpPr>
            <p:nvPr/>
          </p:nvCxnSpPr>
          <p:spPr>
            <a:xfrm>
              <a:off x="7898882" y="3689221"/>
              <a:ext cx="253274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56D1D619-1DFC-5347-19C4-2BB4300EA172}"/>
                </a:ext>
              </a:extLst>
            </p:cNvPr>
            <p:cNvSpPr/>
            <p:nvPr/>
          </p:nvSpPr>
          <p:spPr>
            <a:xfrm>
              <a:off x="8726200" y="2156865"/>
              <a:ext cx="507997" cy="91429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A</a:t>
              </a:r>
            </a:p>
          </p:txBody>
        </p:sp>
        <p:sp>
          <p:nvSpPr>
            <p:cNvPr id="18" name="Rectangle 17">
              <a:extLst>
                <a:ext uri="{FF2B5EF4-FFF2-40B4-BE49-F238E27FC236}">
                  <a16:creationId xmlns:a16="http://schemas.microsoft.com/office/drawing/2014/main" id="{CAE6A32D-757B-DAA4-A27E-F84638924B45}"/>
                </a:ext>
              </a:extLst>
            </p:cNvPr>
            <p:cNvSpPr/>
            <p:nvPr/>
          </p:nvSpPr>
          <p:spPr>
            <a:xfrm>
              <a:off x="9234198" y="2156903"/>
              <a:ext cx="507997" cy="91429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B</a:t>
              </a:r>
            </a:p>
          </p:txBody>
        </p:sp>
        <p:cxnSp>
          <p:nvCxnSpPr>
            <p:cNvPr id="22" name="Straight Arrow Connector 21">
              <a:extLst>
                <a:ext uri="{FF2B5EF4-FFF2-40B4-BE49-F238E27FC236}">
                  <a16:creationId xmlns:a16="http://schemas.microsoft.com/office/drawing/2014/main" id="{1BE4B368-FE01-359A-5D72-64E30C07DD56}"/>
                </a:ext>
              </a:extLst>
            </p:cNvPr>
            <p:cNvCxnSpPr/>
            <p:nvPr/>
          </p:nvCxnSpPr>
          <p:spPr>
            <a:xfrm flipV="1">
              <a:off x="9640600" y="1728494"/>
              <a:ext cx="50083" cy="5299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D2986661-2256-EECF-142E-DBFABB7AA388}"/>
                </a:ext>
              </a:extLst>
            </p:cNvPr>
            <p:cNvCxnSpPr/>
            <p:nvPr/>
          </p:nvCxnSpPr>
          <p:spPr>
            <a:xfrm flipV="1">
              <a:off x="8929400" y="1728494"/>
              <a:ext cx="609600" cy="5299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F81210C3-766E-7FAA-7876-F3880162CE9B}"/>
                    </a:ext>
                  </a:extLst>
                </p:cNvPr>
                <p:cNvSpPr txBox="1"/>
                <p:nvPr/>
              </p:nvSpPr>
              <p:spPr>
                <a:xfrm>
                  <a:off x="9198742" y="1279074"/>
                  <a:ext cx="812791"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rPr>
                          <m:t>ℏ/4</m:t>
                        </m:r>
                      </m:oMath>
                    </m:oMathPara>
                  </a14:m>
                  <a:endParaRPr lang="en-US" sz="2400" dirty="0"/>
                </a:p>
              </p:txBody>
            </p:sp>
          </mc:Choice>
          <mc:Fallback xmlns="">
            <p:sp>
              <p:nvSpPr>
                <p:cNvPr id="24" name="TextBox 23">
                  <a:extLst>
                    <a:ext uri="{FF2B5EF4-FFF2-40B4-BE49-F238E27FC236}">
                      <a16:creationId xmlns:a16="http://schemas.microsoft.com/office/drawing/2014/main" id="{F81210C3-766E-7FAA-7876-F3880162CE9B}"/>
                    </a:ext>
                  </a:extLst>
                </p:cNvPr>
                <p:cNvSpPr txBox="1">
                  <a:spLocks noRot="1" noChangeAspect="1" noMove="1" noResize="1" noEditPoints="1" noAdjustHandles="1" noChangeArrowheads="1" noChangeShapeType="1" noTextEdit="1"/>
                </p:cNvSpPr>
                <p:nvPr/>
              </p:nvSpPr>
              <p:spPr>
                <a:xfrm>
                  <a:off x="9198742" y="1279074"/>
                  <a:ext cx="812791" cy="461665"/>
                </a:xfrm>
                <a:prstGeom prst="rect">
                  <a:avLst/>
                </a:prstGeom>
                <a:blipFill>
                  <a:blip r:embed="rId5"/>
                  <a:stretch>
                    <a:fillRect b="-17105"/>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54662DA7-0D52-C970-B078-C778456548F1}"/>
                  </a:ext>
                </a:extLst>
              </p:cNvPr>
              <p:cNvSpPr txBox="1"/>
              <p:nvPr/>
            </p:nvSpPr>
            <p:spPr>
              <a:xfrm>
                <a:off x="797702" y="1355621"/>
                <a:ext cx="4629922" cy="461665"/>
              </a:xfrm>
              <a:prstGeom prst="rect">
                <a:avLst/>
              </a:prstGeom>
              <a:noFill/>
            </p:spPr>
            <p:txBody>
              <a:bodyPr wrap="none" rtlCol="0">
                <a:spAutoFit/>
              </a:bodyPr>
              <a:lstStyle/>
              <a:p>
                <a14:m>
                  <m:oMath xmlns:m="http://schemas.openxmlformats.org/officeDocument/2006/math">
                    <m:r>
                      <a:rPr lang="en-US" sz="2400" b="0" i="1" smtClean="0">
                        <a:latin typeface="Cambria Math" panose="02040503050406030204" pitchFamily="18" charset="0"/>
                      </a:rPr>
                      <m:t>𝑞</m:t>
                    </m:r>
                  </m:oMath>
                </a14:m>
                <a:r>
                  <a:rPr lang="en-US" sz="2400" dirty="0"/>
                  <a:t> – “the state of the particle is in A”</a:t>
                </a:r>
              </a:p>
            </p:txBody>
          </p:sp>
        </mc:Choice>
        <mc:Fallback xmlns="">
          <p:sp>
            <p:nvSpPr>
              <p:cNvPr id="28" name="TextBox 27">
                <a:extLst>
                  <a:ext uri="{FF2B5EF4-FFF2-40B4-BE49-F238E27FC236}">
                    <a16:creationId xmlns:a16="http://schemas.microsoft.com/office/drawing/2014/main" id="{54662DA7-0D52-C970-B078-C778456548F1}"/>
                  </a:ext>
                </a:extLst>
              </p:cNvPr>
              <p:cNvSpPr txBox="1">
                <a:spLocks noRot="1" noChangeAspect="1" noMove="1" noResize="1" noEditPoints="1" noAdjustHandles="1" noChangeArrowheads="1" noChangeShapeType="1" noTextEdit="1"/>
              </p:cNvSpPr>
              <p:nvPr/>
            </p:nvSpPr>
            <p:spPr>
              <a:xfrm>
                <a:off x="797702" y="1355621"/>
                <a:ext cx="4629922" cy="461665"/>
              </a:xfrm>
              <a:prstGeom prst="rect">
                <a:avLst/>
              </a:prstGeom>
              <a:blipFill>
                <a:blip r:embed="rId6"/>
                <a:stretch>
                  <a:fillRect l="-395" t="-10526" r="-1054" b="-289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B55A1B29-3162-5B60-CEDD-53B71CE08758}"/>
                  </a:ext>
                </a:extLst>
              </p:cNvPr>
              <p:cNvSpPr txBox="1"/>
              <p:nvPr/>
            </p:nvSpPr>
            <p:spPr>
              <a:xfrm>
                <a:off x="797702" y="1855141"/>
                <a:ext cx="4608634" cy="461665"/>
              </a:xfrm>
              <a:prstGeom prst="rect">
                <a:avLst/>
              </a:prstGeom>
              <a:noFill/>
            </p:spPr>
            <p:txBody>
              <a:bodyPr wrap="none" rtlCol="0">
                <a:spAutoFit/>
              </a:bodyPr>
              <a:lstStyle/>
              <a:p>
                <a14:m>
                  <m:oMath xmlns:m="http://schemas.openxmlformats.org/officeDocument/2006/math">
                    <m:r>
                      <a:rPr lang="en-US" sz="2400" b="0" i="1" smtClean="0">
                        <a:latin typeface="Cambria Math" panose="02040503050406030204" pitchFamily="18" charset="0"/>
                      </a:rPr>
                      <m:t>𝑟</m:t>
                    </m:r>
                  </m:oMath>
                </a14:m>
                <a:r>
                  <a:rPr lang="en-US" sz="2400" dirty="0"/>
                  <a:t> – “the state of the particle is in B”</a:t>
                </a:r>
              </a:p>
            </p:txBody>
          </p:sp>
        </mc:Choice>
        <mc:Fallback xmlns="">
          <p:sp>
            <p:nvSpPr>
              <p:cNvPr id="29" name="TextBox 28">
                <a:extLst>
                  <a:ext uri="{FF2B5EF4-FFF2-40B4-BE49-F238E27FC236}">
                    <a16:creationId xmlns:a16="http://schemas.microsoft.com/office/drawing/2014/main" id="{B55A1B29-3162-5B60-CEDD-53B71CE08758}"/>
                  </a:ext>
                </a:extLst>
              </p:cNvPr>
              <p:cNvSpPr txBox="1">
                <a:spLocks noRot="1" noChangeAspect="1" noMove="1" noResize="1" noEditPoints="1" noAdjustHandles="1" noChangeArrowheads="1" noChangeShapeType="1" noTextEdit="1"/>
              </p:cNvSpPr>
              <p:nvPr/>
            </p:nvSpPr>
            <p:spPr>
              <a:xfrm>
                <a:off x="797702" y="1855141"/>
                <a:ext cx="4608634" cy="461665"/>
              </a:xfrm>
              <a:prstGeom prst="rect">
                <a:avLst/>
              </a:prstGeom>
              <a:blipFill>
                <a:blip r:embed="rId7"/>
                <a:stretch>
                  <a:fillRect t="-10526" r="-1058" b="-289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D876BFFC-F9E1-AEC0-662E-E8D71990AF65}"/>
                  </a:ext>
                </a:extLst>
              </p:cNvPr>
              <p:cNvSpPr txBox="1"/>
              <p:nvPr/>
            </p:nvSpPr>
            <p:spPr>
              <a:xfrm>
                <a:off x="712749" y="2715740"/>
                <a:ext cx="6154269" cy="830997"/>
              </a:xfrm>
              <a:prstGeom prst="rect">
                <a:avLst/>
              </a:prstGeom>
              <a:noFill/>
            </p:spPr>
            <p:txBody>
              <a:bodyPr wrap="square" rtlCol="0">
                <a:spAutoFit/>
              </a:bodyPr>
              <a:lstStyle/>
              <a:p>
                <a:r>
                  <a:rPr lang="en-US" sz="2400" dirty="0"/>
                  <a:t>Claim: the statement </a:t>
                </a:r>
                <a14:m>
                  <m:oMath xmlns:m="http://schemas.openxmlformats.org/officeDocument/2006/math">
                    <m:r>
                      <a:rPr lang="en-US" sz="2400" b="0" i="1" smtClean="0">
                        <a:latin typeface="Cambria Math" panose="02040503050406030204" pitchFamily="18" charset="0"/>
                      </a:rPr>
                      <m:t>𝑞</m:t>
                    </m:r>
                    <m:r>
                      <a:rPr lang="en-US" sz="2400" b="0" i="1" smtClean="0">
                        <a:latin typeface="Cambria Math" panose="02040503050406030204" pitchFamily="18" charset="0"/>
                      </a:rPr>
                      <m:t>∨</m:t>
                    </m:r>
                    <m:r>
                      <a:rPr lang="en-US" sz="2400" b="0" i="1" smtClean="0">
                        <a:latin typeface="Cambria Math" panose="02040503050406030204" pitchFamily="18" charset="0"/>
                      </a:rPr>
                      <m:t>𝑟</m:t>
                    </m:r>
                  </m:oMath>
                </a14:m>
                <a:r>
                  <a:rPr lang="en-US" sz="2400" dirty="0"/>
                  <a:t> can be true but, because of the uncertainty principle, </a:t>
                </a:r>
                <a14:m>
                  <m:oMath xmlns:m="http://schemas.openxmlformats.org/officeDocument/2006/math">
                    <m:r>
                      <a:rPr lang="en-US" sz="2400" b="0" i="1" smtClean="0">
                        <a:latin typeface="Cambria Math" panose="02040503050406030204" pitchFamily="18" charset="0"/>
                      </a:rPr>
                      <m:t>𝑞</m:t>
                    </m:r>
                    <m:r>
                      <a:rPr lang="en-US" sz="2400" b="0" i="1" smtClean="0">
                        <a:latin typeface="Cambria Math" panose="02040503050406030204" pitchFamily="18" charset="0"/>
                      </a:rPr>
                      <m:t>=</m:t>
                    </m:r>
                    <m:r>
                      <a:rPr lang="en-US" sz="2400" b="0" i="1" smtClean="0">
                        <a:latin typeface="Cambria Math" panose="02040503050406030204" pitchFamily="18" charset="0"/>
                      </a:rPr>
                      <m:t>𝑟</m:t>
                    </m:r>
                    <m:r>
                      <a:rPr lang="en-US" sz="2400" b="0" i="1" smtClean="0">
                        <a:latin typeface="Cambria Math" panose="02040503050406030204" pitchFamily="18" charset="0"/>
                      </a:rPr>
                      <m:t>= ⊥</m:t>
                    </m:r>
                  </m:oMath>
                </a14:m>
                <a:endParaRPr lang="en-US" sz="2400" dirty="0"/>
              </a:p>
            </p:txBody>
          </p:sp>
        </mc:Choice>
        <mc:Fallback xmlns="">
          <p:sp>
            <p:nvSpPr>
              <p:cNvPr id="30" name="TextBox 29">
                <a:extLst>
                  <a:ext uri="{FF2B5EF4-FFF2-40B4-BE49-F238E27FC236}">
                    <a16:creationId xmlns:a16="http://schemas.microsoft.com/office/drawing/2014/main" id="{D876BFFC-F9E1-AEC0-662E-E8D71990AF65}"/>
                  </a:ext>
                </a:extLst>
              </p:cNvPr>
              <p:cNvSpPr txBox="1">
                <a:spLocks noRot="1" noChangeAspect="1" noMove="1" noResize="1" noEditPoints="1" noAdjustHandles="1" noChangeArrowheads="1" noChangeShapeType="1" noTextEdit="1"/>
              </p:cNvSpPr>
              <p:nvPr/>
            </p:nvSpPr>
            <p:spPr>
              <a:xfrm>
                <a:off x="712749" y="2715740"/>
                <a:ext cx="6154269" cy="830997"/>
              </a:xfrm>
              <a:prstGeom prst="rect">
                <a:avLst/>
              </a:prstGeom>
              <a:blipFill>
                <a:blip r:embed="rId8"/>
                <a:stretch>
                  <a:fillRect l="-1586" t="-5839" b="-15328"/>
                </a:stretch>
              </a:blipFill>
            </p:spPr>
            <p:txBody>
              <a:bodyPr/>
              <a:lstStyle/>
              <a:p>
                <a:r>
                  <a:rPr lang="en-US">
                    <a:noFill/>
                  </a:rPr>
                  <a:t> </a:t>
                </a:r>
              </a:p>
            </p:txBody>
          </p:sp>
        </mc:Fallback>
      </mc:AlternateContent>
      <p:sp>
        <p:nvSpPr>
          <p:cNvPr id="31" name="TextBox 30">
            <a:extLst>
              <a:ext uri="{FF2B5EF4-FFF2-40B4-BE49-F238E27FC236}">
                <a16:creationId xmlns:a16="http://schemas.microsoft.com/office/drawing/2014/main" id="{D68C665F-9D20-C3AB-6EE7-8D38D7123002}"/>
              </a:ext>
            </a:extLst>
          </p:cNvPr>
          <p:cNvSpPr txBox="1"/>
          <p:nvPr/>
        </p:nvSpPr>
        <p:spPr>
          <a:xfrm>
            <a:off x="2326763" y="4901063"/>
            <a:ext cx="7538474" cy="646331"/>
          </a:xfrm>
          <a:prstGeom prst="rect">
            <a:avLst/>
          </a:prstGeom>
          <a:noFill/>
        </p:spPr>
        <p:txBody>
          <a:bodyPr wrap="none" rtlCol="0">
            <a:spAutoFit/>
          </a:bodyPr>
          <a:lstStyle/>
          <a:p>
            <a:r>
              <a:rPr lang="en-US" sz="3600" dirty="0">
                <a:solidFill>
                  <a:srgbClr val="FF0000"/>
                </a:solidFill>
              </a:rPr>
              <a:t>Quantum disjunction works differently!</a:t>
            </a:r>
          </a:p>
        </p:txBody>
      </p:sp>
    </p:spTree>
    <p:extLst>
      <p:ext uri="{BB962C8B-B14F-4D97-AF65-F5344CB8AC3E}">
        <p14:creationId xmlns:p14="http://schemas.microsoft.com/office/powerpoint/2010/main" val="1445583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B14E8D9-F93C-38D5-4777-1001B637D249}"/>
              </a:ext>
            </a:extLst>
          </p:cNvPr>
          <p:cNvSpPr>
            <a:spLocks noGrp="1"/>
          </p:cNvSpPr>
          <p:nvPr>
            <p:ph type="ftr" sz="quarter" idx="11"/>
          </p:nvPr>
        </p:nvSpPr>
        <p:spPr/>
        <p:txBody>
          <a:bodyPr/>
          <a:lstStyle/>
          <a:p>
            <a:r>
              <a:rPr lang="en-US"/>
              <a:t>Gabriele Carcassi - Physics Department - University of Michigan</a:t>
            </a:r>
            <a:endParaRPr lang="en-US" dirty="0"/>
          </a:p>
        </p:txBody>
      </p:sp>
      <p:sp>
        <p:nvSpPr>
          <p:cNvPr id="3" name="Slide Number Placeholder 2">
            <a:extLst>
              <a:ext uri="{FF2B5EF4-FFF2-40B4-BE49-F238E27FC236}">
                <a16:creationId xmlns:a16="http://schemas.microsoft.com/office/drawing/2014/main" id="{1CE381B6-1375-52C0-E08B-F29222E1F1FC}"/>
              </a:ext>
            </a:extLst>
          </p:cNvPr>
          <p:cNvSpPr>
            <a:spLocks noGrp="1"/>
          </p:cNvSpPr>
          <p:nvPr>
            <p:ph type="sldNum" sz="quarter" idx="12"/>
          </p:nvPr>
        </p:nvSpPr>
        <p:spPr/>
        <p:txBody>
          <a:bodyPr/>
          <a:lstStyle/>
          <a:p>
            <a:fld id="{F47845EA-7733-40EE-B074-20032348B727}" type="slidenum">
              <a:rPr lang="en-US" smtClean="0"/>
              <a:t>15</a:t>
            </a:fld>
            <a:endParaRPr lang="en-US"/>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4D8667D2-CBAA-77AC-FF58-0A497B27EA0C}"/>
                  </a:ext>
                </a:extLst>
              </p:cNvPr>
              <p:cNvSpPr txBox="1"/>
              <p:nvPr/>
            </p:nvSpPr>
            <p:spPr>
              <a:xfrm>
                <a:off x="4277844" y="345751"/>
                <a:ext cx="7500900" cy="646331"/>
              </a:xfrm>
              <a:prstGeom prst="rect">
                <a:avLst/>
              </a:prstGeom>
              <a:noFill/>
            </p:spPr>
            <p:txBody>
              <a:bodyPr wrap="none" rtlCol="0">
                <a:spAutoFit/>
              </a:bodyPr>
              <a:lstStyle/>
              <a:p>
                <a14:m>
                  <m:oMath xmlns:m="http://schemas.openxmlformats.org/officeDocument/2006/math">
                    <m:r>
                      <a:rPr lang="en-US" sz="3600" i="1" smtClean="0">
                        <a:latin typeface="Cambria Math" panose="02040503050406030204" pitchFamily="18" charset="0"/>
                      </a:rPr>
                      <m:t>𝑞</m:t>
                    </m:r>
                    <m:r>
                      <a:rPr lang="en-US" sz="3600" i="1" smtClean="0">
                        <a:latin typeface="Cambria Math" panose="02040503050406030204" pitchFamily="18" charset="0"/>
                      </a:rPr>
                      <m:t>∨</m:t>
                    </m:r>
                    <m:r>
                      <a:rPr lang="en-US" sz="3600" i="1" smtClean="0">
                        <a:latin typeface="Cambria Math" panose="02040503050406030204" pitchFamily="18" charset="0"/>
                      </a:rPr>
                      <m:t>𝑟</m:t>
                    </m:r>
                    <m:r>
                      <a:rPr lang="en-US" sz="3600" b="0" i="1" smtClean="0">
                        <a:latin typeface="Cambria Math" panose="02040503050406030204" pitchFamily="18" charset="0"/>
                      </a:rPr>
                      <m:t>=⊤</m:t>
                    </m:r>
                  </m:oMath>
                </a14:m>
                <a:r>
                  <a:rPr lang="en-US" sz="3600" dirty="0"/>
                  <a:t> if and only if </a:t>
                </a:r>
                <a14:m>
                  <m:oMath xmlns:m="http://schemas.openxmlformats.org/officeDocument/2006/math">
                    <m:r>
                      <a:rPr lang="en-US" sz="3600" b="0" i="1" smtClean="0">
                        <a:latin typeface="Cambria Math" panose="02040503050406030204" pitchFamily="18" charset="0"/>
                      </a:rPr>
                      <m:t>𝑞</m:t>
                    </m:r>
                    <m:r>
                      <a:rPr lang="en-US" sz="3600" b="0" i="1" smtClean="0">
                        <a:latin typeface="Cambria Math" panose="02040503050406030204" pitchFamily="18" charset="0"/>
                      </a:rPr>
                      <m:t>=⊤</m:t>
                    </m:r>
                  </m:oMath>
                </a14:m>
                <a:r>
                  <a:rPr lang="en-US" sz="3600" dirty="0"/>
                  <a:t> or </a:t>
                </a:r>
                <a14:m>
                  <m:oMath xmlns:m="http://schemas.openxmlformats.org/officeDocument/2006/math">
                    <m:r>
                      <a:rPr lang="en-US" sz="3600" b="0" i="1" smtClean="0">
                        <a:latin typeface="Cambria Math" panose="02040503050406030204" pitchFamily="18" charset="0"/>
                      </a:rPr>
                      <m:t>𝑟</m:t>
                    </m:r>
                    <m:r>
                      <a:rPr lang="en-US" sz="3600" b="0" i="1" smtClean="0">
                        <a:latin typeface="Cambria Math" panose="02040503050406030204" pitchFamily="18" charset="0"/>
                      </a:rPr>
                      <m:t>=⊤</m:t>
                    </m:r>
                  </m:oMath>
                </a14:m>
                <a:endParaRPr lang="en-US" sz="3600" dirty="0"/>
              </a:p>
            </p:txBody>
          </p:sp>
        </mc:Choice>
        <mc:Fallback xmlns="">
          <p:sp>
            <p:nvSpPr>
              <p:cNvPr id="7" name="TextBox 6">
                <a:extLst>
                  <a:ext uri="{FF2B5EF4-FFF2-40B4-BE49-F238E27FC236}">
                    <a16:creationId xmlns:a16="http://schemas.microsoft.com/office/drawing/2014/main" id="{4D8667D2-CBAA-77AC-FF58-0A497B27EA0C}"/>
                  </a:ext>
                </a:extLst>
              </p:cNvPr>
              <p:cNvSpPr txBox="1">
                <a:spLocks noRot="1" noChangeAspect="1" noMove="1" noResize="1" noEditPoints="1" noAdjustHandles="1" noChangeArrowheads="1" noChangeShapeType="1" noTextEdit="1"/>
              </p:cNvSpPr>
              <p:nvPr/>
            </p:nvSpPr>
            <p:spPr>
              <a:xfrm>
                <a:off x="4277844" y="345751"/>
                <a:ext cx="7500900" cy="646331"/>
              </a:xfrm>
              <a:prstGeom prst="rect">
                <a:avLst/>
              </a:prstGeom>
              <a:blipFill>
                <a:blip r:embed="rId2"/>
                <a:stretch>
                  <a:fillRect t="-15094" b="-34906"/>
                </a:stretch>
              </a:blipFill>
            </p:spPr>
            <p:txBody>
              <a:bodyPr/>
              <a:lstStyle/>
              <a:p>
                <a:r>
                  <a:rPr lang="en-US">
                    <a:noFill/>
                  </a:rPr>
                  <a:t> </a:t>
                </a:r>
              </a:p>
            </p:txBody>
          </p:sp>
        </mc:Fallback>
      </mc:AlternateContent>
      <p:sp>
        <p:nvSpPr>
          <p:cNvPr id="11" name="TextBox 10">
            <a:extLst>
              <a:ext uri="{FF2B5EF4-FFF2-40B4-BE49-F238E27FC236}">
                <a16:creationId xmlns:a16="http://schemas.microsoft.com/office/drawing/2014/main" id="{2D88D03C-1608-4F2A-414E-194CB14E44B4}"/>
              </a:ext>
            </a:extLst>
          </p:cNvPr>
          <p:cNvSpPr txBox="1"/>
          <p:nvPr/>
        </p:nvSpPr>
        <p:spPr>
          <a:xfrm>
            <a:off x="381910" y="348790"/>
            <a:ext cx="2291012" cy="646331"/>
          </a:xfrm>
          <a:prstGeom prst="rect">
            <a:avLst/>
          </a:prstGeom>
          <a:noFill/>
        </p:spPr>
        <p:txBody>
          <a:bodyPr wrap="none" rtlCol="0">
            <a:spAutoFit/>
          </a:bodyPr>
          <a:lstStyle/>
          <a:p>
            <a:r>
              <a:rPr lang="en-US" sz="3600" dirty="0"/>
              <a:t>Disjunction</a:t>
            </a:r>
          </a:p>
        </p:txBody>
      </p:sp>
      <p:grpSp>
        <p:nvGrpSpPr>
          <p:cNvPr id="27" name="Group 26">
            <a:extLst>
              <a:ext uri="{FF2B5EF4-FFF2-40B4-BE49-F238E27FC236}">
                <a16:creationId xmlns:a16="http://schemas.microsoft.com/office/drawing/2014/main" id="{5679BEB2-D2D7-4592-AA46-1EBD29C6F031}"/>
              </a:ext>
            </a:extLst>
          </p:cNvPr>
          <p:cNvGrpSpPr/>
          <p:nvPr/>
        </p:nvGrpSpPr>
        <p:grpSpPr>
          <a:xfrm>
            <a:off x="9317134" y="1124789"/>
            <a:ext cx="2532742" cy="2982800"/>
            <a:chOff x="7898882" y="1096797"/>
            <a:chExt cx="2532742" cy="2982800"/>
          </a:xfrm>
        </p:grpSpPr>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8C91B323-A126-D57A-928C-AAE3046E9990}"/>
                    </a:ext>
                  </a:extLst>
                </p:cNvPr>
                <p:cNvSpPr txBox="1"/>
                <p:nvPr/>
              </p:nvSpPr>
              <p:spPr>
                <a:xfrm>
                  <a:off x="10005225" y="3617932"/>
                  <a:ext cx="426399"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i="1" dirty="0">
                            <a:latin typeface="Cambria Math"/>
                          </a:rPr>
                          <m:t>𝑥</m:t>
                        </m:r>
                      </m:oMath>
                    </m:oMathPara>
                  </a14:m>
                  <a:endParaRPr lang="en-US" sz="2400" dirty="0"/>
                </a:p>
              </p:txBody>
            </p:sp>
          </mc:Choice>
          <mc:Fallback xmlns="">
            <p:sp>
              <p:nvSpPr>
                <p:cNvPr id="4" name="TextBox 3">
                  <a:extLst>
                    <a:ext uri="{FF2B5EF4-FFF2-40B4-BE49-F238E27FC236}">
                      <a16:creationId xmlns:a16="http://schemas.microsoft.com/office/drawing/2014/main" id="{8C91B323-A126-D57A-928C-AAE3046E9990}"/>
                    </a:ext>
                  </a:extLst>
                </p:cNvPr>
                <p:cNvSpPr txBox="1">
                  <a:spLocks noRot="1" noChangeAspect="1" noMove="1" noResize="1" noEditPoints="1" noAdjustHandles="1" noChangeArrowheads="1" noChangeShapeType="1" noTextEdit="1"/>
                </p:cNvSpPr>
                <p:nvPr/>
              </p:nvSpPr>
              <p:spPr>
                <a:xfrm>
                  <a:off x="10005225" y="3617932"/>
                  <a:ext cx="426399" cy="461665"/>
                </a:xfrm>
                <a:prstGeom prst="rect">
                  <a:avLst/>
                </a:prstGeom>
                <a:blipFill>
                  <a:blip r:embed="rId3"/>
                  <a:stretch>
                    <a:fillRect/>
                  </a:stretch>
                </a:blipFill>
              </p:spPr>
              <p:txBody>
                <a:bodyPr/>
                <a:lstStyle/>
                <a:p>
                  <a:r>
                    <a:rPr lang="en-US">
                      <a:noFill/>
                    </a:rPr>
                    <a:t> </a:t>
                  </a:r>
                </a:p>
              </p:txBody>
            </p:sp>
          </mc:Fallback>
        </mc:AlternateContent>
        <p:cxnSp>
          <p:nvCxnSpPr>
            <p:cNvPr id="5" name="Straight Connector 4">
              <a:extLst>
                <a:ext uri="{FF2B5EF4-FFF2-40B4-BE49-F238E27FC236}">
                  <a16:creationId xmlns:a16="http://schemas.microsoft.com/office/drawing/2014/main" id="{B8F9EDB2-35B2-B8B6-B32B-33D907EED415}"/>
                </a:ext>
              </a:extLst>
            </p:cNvPr>
            <p:cNvCxnSpPr>
              <a:cxnSpLocks/>
            </p:cNvCxnSpPr>
            <p:nvPr/>
          </p:nvCxnSpPr>
          <p:spPr>
            <a:xfrm>
              <a:off x="8102082" y="1406331"/>
              <a:ext cx="0" cy="251252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67F9E515-14FC-82F8-93E2-7A6778595944}"/>
                    </a:ext>
                  </a:extLst>
                </p:cNvPr>
                <p:cNvSpPr txBox="1"/>
                <p:nvPr/>
              </p:nvSpPr>
              <p:spPr>
                <a:xfrm>
                  <a:off x="8102082" y="1096797"/>
                  <a:ext cx="428899"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i="1" dirty="0">
                            <a:latin typeface="Cambria Math"/>
                          </a:rPr>
                          <m:t>𝑝</m:t>
                        </m:r>
                      </m:oMath>
                    </m:oMathPara>
                  </a14:m>
                  <a:endParaRPr lang="en-US" sz="2400" dirty="0"/>
                </a:p>
              </p:txBody>
            </p:sp>
          </mc:Choice>
          <mc:Fallback xmlns="">
            <p:sp>
              <p:nvSpPr>
                <p:cNvPr id="6" name="TextBox 5">
                  <a:extLst>
                    <a:ext uri="{FF2B5EF4-FFF2-40B4-BE49-F238E27FC236}">
                      <a16:creationId xmlns:a16="http://schemas.microsoft.com/office/drawing/2014/main" id="{67F9E515-14FC-82F8-93E2-7A6778595944}"/>
                    </a:ext>
                  </a:extLst>
                </p:cNvPr>
                <p:cNvSpPr txBox="1">
                  <a:spLocks noRot="1" noChangeAspect="1" noMove="1" noResize="1" noEditPoints="1" noAdjustHandles="1" noChangeArrowheads="1" noChangeShapeType="1" noTextEdit="1"/>
                </p:cNvSpPr>
                <p:nvPr/>
              </p:nvSpPr>
              <p:spPr>
                <a:xfrm>
                  <a:off x="8102082" y="1096797"/>
                  <a:ext cx="428899" cy="461665"/>
                </a:xfrm>
                <a:prstGeom prst="rect">
                  <a:avLst/>
                </a:prstGeom>
                <a:blipFill>
                  <a:blip r:embed="rId4"/>
                  <a:stretch>
                    <a:fillRect b="-10667"/>
                  </a:stretch>
                </a:blipFill>
              </p:spPr>
              <p:txBody>
                <a:bodyPr/>
                <a:lstStyle/>
                <a:p>
                  <a:r>
                    <a:rPr lang="en-US">
                      <a:noFill/>
                    </a:rPr>
                    <a:t> </a:t>
                  </a:r>
                </a:p>
              </p:txBody>
            </p:sp>
          </mc:Fallback>
        </mc:AlternateContent>
        <p:cxnSp>
          <p:nvCxnSpPr>
            <p:cNvPr id="8" name="Straight Connector 7">
              <a:extLst>
                <a:ext uri="{FF2B5EF4-FFF2-40B4-BE49-F238E27FC236}">
                  <a16:creationId xmlns:a16="http://schemas.microsoft.com/office/drawing/2014/main" id="{1FD5BD31-B0E9-09DD-9720-07A4414DC1D8}"/>
                </a:ext>
              </a:extLst>
            </p:cNvPr>
            <p:cNvCxnSpPr>
              <a:cxnSpLocks/>
            </p:cNvCxnSpPr>
            <p:nvPr/>
          </p:nvCxnSpPr>
          <p:spPr>
            <a:xfrm>
              <a:off x="7898882" y="3689221"/>
              <a:ext cx="253274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56D1D619-1DFC-5347-19C4-2BB4300EA172}"/>
                </a:ext>
              </a:extLst>
            </p:cNvPr>
            <p:cNvSpPr/>
            <p:nvPr/>
          </p:nvSpPr>
          <p:spPr>
            <a:xfrm>
              <a:off x="8726200" y="2156865"/>
              <a:ext cx="507997" cy="91429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A</a:t>
              </a:r>
            </a:p>
          </p:txBody>
        </p:sp>
        <p:sp>
          <p:nvSpPr>
            <p:cNvPr id="18" name="Rectangle 17">
              <a:extLst>
                <a:ext uri="{FF2B5EF4-FFF2-40B4-BE49-F238E27FC236}">
                  <a16:creationId xmlns:a16="http://schemas.microsoft.com/office/drawing/2014/main" id="{CAE6A32D-757B-DAA4-A27E-F84638924B45}"/>
                </a:ext>
              </a:extLst>
            </p:cNvPr>
            <p:cNvSpPr/>
            <p:nvPr/>
          </p:nvSpPr>
          <p:spPr>
            <a:xfrm>
              <a:off x="9234198" y="2156903"/>
              <a:ext cx="507997" cy="91429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B</a:t>
              </a:r>
            </a:p>
          </p:txBody>
        </p:sp>
        <p:cxnSp>
          <p:nvCxnSpPr>
            <p:cNvPr id="22" name="Straight Arrow Connector 21">
              <a:extLst>
                <a:ext uri="{FF2B5EF4-FFF2-40B4-BE49-F238E27FC236}">
                  <a16:creationId xmlns:a16="http://schemas.microsoft.com/office/drawing/2014/main" id="{1BE4B368-FE01-359A-5D72-64E30C07DD56}"/>
                </a:ext>
              </a:extLst>
            </p:cNvPr>
            <p:cNvCxnSpPr/>
            <p:nvPr/>
          </p:nvCxnSpPr>
          <p:spPr>
            <a:xfrm flipV="1">
              <a:off x="9640600" y="1728494"/>
              <a:ext cx="50083" cy="5299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D2986661-2256-EECF-142E-DBFABB7AA388}"/>
                </a:ext>
              </a:extLst>
            </p:cNvPr>
            <p:cNvCxnSpPr/>
            <p:nvPr/>
          </p:nvCxnSpPr>
          <p:spPr>
            <a:xfrm flipV="1">
              <a:off x="8929400" y="1728494"/>
              <a:ext cx="609600" cy="5299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F81210C3-766E-7FAA-7876-F3880162CE9B}"/>
                    </a:ext>
                  </a:extLst>
                </p:cNvPr>
                <p:cNvSpPr txBox="1"/>
                <p:nvPr/>
              </p:nvSpPr>
              <p:spPr>
                <a:xfrm>
                  <a:off x="9198742" y="1279074"/>
                  <a:ext cx="812791"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rPr>
                          <m:t>ℏ/4</m:t>
                        </m:r>
                      </m:oMath>
                    </m:oMathPara>
                  </a14:m>
                  <a:endParaRPr lang="en-US" sz="2400" dirty="0"/>
                </a:p>
              </p:txBody>
            </p:sp>
          </mc:Choice>
          <mc:Fallback xmlns="">
            <p:sp>
              <p:nvSpPr>
                <p:cNvPr id="24" name="TextBox 23">
                  <a:extLst>
                    <a:ext uri="{FF2B5EF4-FFF2-40B4-BE49-F238E27FC236}">
                      <a16:creationId xmlns:a16="http://schemas.microsoft.com/office/drawing/2014/main" id="{F81210C3-766E-7FAA-7876-F3880162CE9B}"/>
                    </a:ext>
                  </a:extLst>
                </p:cNvPr>
                <p:cNvSpPr txBox="1">
                  <a:spLocks noRot="1" noChangeAspect="1" noMove="1" noResize="1" noEditPoints="1" noAdjustHandles="1" noChangeArrowheads="1" noChangeShapeType="1" noTextEdit="1"/>
                </p:cNvSpPr>
                <p:nvPr/>
              </p:nvSpPr>
              <p:spPr>
                <a:xfrm>
                  <a:off x="9198742" y="1279074"/>
                  <a:ext cx="812791" cy="461665"/>
                </a:xfrm>
                <a:prstGeom prst="rect">
                  <a:avLst/>
                </a:prstGeom>
                <a:blipFill>
                  <a:blip r:embed="rId5"/>
                  <a:stretch>
                    <a:fillRect b="-17105"/>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54662DA7-0D52-C970-B078-C778456548F1}"/>
                  </a:ext>
                </a:extLst>
              </p:cNvPr>
              <p:cNvSpPr txBox="1"/>
              <p:nvPr/>
            </p:nvSpPr>
            <p:spPr>
              <a:xfrm>
                <a:off x="2498632" y="1898856"/>
                <a:ext cx="4629922" cy="461665"/>
              </a:xfrm>
              <a:prstGeom prst="rect">
                <a:avLst/>
              </a:prstGeom>
              <a:noFill/>
            </p:spPr>
            <p:txBody>
              <a:bodyPr wrap="none" rtlCol="0">
                <a:spAutoFit/>
              </a:bodyPr>
              <a:lstStyle/>
              <a:p>
                <a14:m>
                  <m:oMath xmlns:m="http://schemas.openxmlformats.org/officeDocument/2006/math">
                    <m:r>
                      <a:rPr lang="en-US" sz="2400" b="0" i="1" smtClean="0">
                        <a:latin typeface="Cambria Math" panose="02040503050406030204" pitchFamily="18" charset="0"/>
                      </a:rPr>
                      <m:t>𝑞</m:t>
                    </m:r>
                  </m:oMath>
                </a14:m>
                <a:r>
                  <a:rPr lang="en-US" sz="2400" dirty="0"/>
                  <a:t> – “the state of the particle is in A”</a:t>
                </a:r>
              </a:p>
            </p:txBody>
          </p:sp>
        </mc:Choice>
        <mc:Fallback xmlns="">
          <p:sp>
            <p:nvSpPr>
              <p:cNvPr id="28" name="TextBox 27">
                <a:extLst>
                  <a:ext uri="{FF2B5EF4-FFF2-40B4-BE49-F238E27FC236}">
                    <a16:creationId xmlns:a16="http://schemas.microsoft.com/office/drawing/2014/main" id="{54662DA7-0D52-C970-B078-C778456548F1}"/>
                  </a:ext>
                </a:extLst>
              </p:cNvPr>
              <p:cNvSpPr txBox="1">
                <a:spLocks noRot="1" noChangeAspect="1" noMove="1" noResize="1" noEditPoints="1" noAdjustHandles="1" noChangeArrowheads="1" noChangeShapeType="1" noTextEdit="1"/>
              </p:cNvSpPr>
              <p:nvPr/>
            </p:nvSpPr>
            <p:spPr>
              <a:xfrm>
                <a:off x="2498632" y="1898856"/>
                <a:ext cx="4629922" cy="461665"/>
              </a:xfrm>
              <a:prstGeom prst="rect">
                <a:avLst/>
              </a:prstGeom>
              <a:blipFill>
                <a:blip r:embed="rId6"/>
                <a:stretch>
                  <a:fillRect l="-395" t="-10526" r="-1054" b="-289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D1F61987-5C33-AF25-C7BD-CE8F7E659FA8}"/>
                  </a:ext>
                </a:extLst>
              </p:cNvPr>
              <p:cNvSpPr txBox="1"/>
              <p:nvPr/>
            </p:nvSpPr>
            <p:spPr>
              <a:xfrm>
                <a:off x="759873" y="1265753"/>
                <a:ext cx="5057988" cy="461665"/>
              </a:xfrm>
              <a:prstGeom prst="rect">
                <a:avLst/>
              </a:prstGeom>
              <a:noFill/>
            </p:spPr>
            <p:txBody>
              <a:bodyPr wrap="none" rtlCol="0">
                <a:spAutoFit/>
              </a:bodyPr>
              <a:lstStyle/>
              <a:p>
                <a:r>
                  <a:rPr lang="en-US" sz="2400" dirty="0"/>
                  <a:t>Consider a classical distribution </a:t>
                </a:r>
                <a14:m>
                  <m:oMath xmlns:m="http://schemas.openxmlformats.org/officeDocument/2006/math">
                    <m:r>
                      <a:rPr lang="en-US" sz="2400" i="1">
                        <a:latin typeface="Cambria Math" panose="02040503050406030204" pitchFamily="18" charset="0"/>
                      </a:rPr>
                      <m:t>𝜌</m:t>
                    </m:r>
                    <m:d>
                      <m:dPr>
                        <m:ctrlPr>
                          <a:rPr lang="en-US" sz="2400" i="1">
                            <a:latin typeface="Cambria Math" panose="02040503050406030204" pitchFamily="18" charset="0"/>
                          </a:rPr>
                        </m:ctrlPr>
                      </m:dPr>
                      <m:e>
                        <m:r>
                          <a:rPr lang="en-US" sz="2400" i="1">
                            <a:latin typeface="Cambria Math" panose="02040503050406030204" pitchFamily="18" charset="0"/>
                          </a:rPr>
                          <m:t>𝑥</m:t>
                        </m:r>
                        <m:r>
                          <a:rPr lang="en-US" sz="2400" i="1">
                            <a:latin typeface="Cambria Math" panose="02040503050406030204" pitchFamily="18" charset="0"/>
                          </a:rPr>
                          <m:t>,</m:t>
                        </m:r>
                        <m:r>
                          <a:rPr lang="en-US" sz="2400" i="1">
                            <a:latin typeface="Cambria Math" panose="02040503050406030204" pitchFamily="18" charset="0"/>
                          </a:rPr>
                          <m:t>𝑝</m:t>
                        </m:r>
                      </m:e>
                    </m:d>
                  </m:oMath>
                </a14:m>
                <a:endParaRPr lang="en-US" sz="2400" dirty="0"/>
              </a:p>
            </p:txBody>
          </p:sp>
        </mc:Choice>
        <mc:Fallback xmlns="">
          <p:sp>
            <p:nvSpPr>
              <p:cNvPr id="10" name="TextBox 9">
                <a:extLst>
                  <a:ext uri="{FF2B5EF4-FFF2-40B4-BE49-F238E27FC236}">
                    <a16:creationId xmlns:a16="http://schemas.microsoft.com/office/drawing/2014/main" id="{D1F61987-5C33-AF25-C7BD-CE8F7E659FA8}"/>
                  </a:ext>
                </a:extLst>
              </p:cNvPr>
              <p:cNvSpPr txBox="1">
                <a:spLocks noRot="1" noChangeAspect="1" noMove="1" noResize="1" noEditPoints="1" noAdjustHandles="1" noChangeArrowheads="1" noChangeShapeType="1" noTextEdit="1"/>
              </p:cNvSpPr>
              <p:nvPr/>
            </p:nvSpPr>
            <p:spPr>
              <a:xfrm>
                <a:off x="759873" y="1265753"/>
                <a:ext cx="5057988" cy="461665"/>
              </a:xfrm>
              <a:prstGeom prst="rect">
                <a:avLst/>
              </a:prstGeom>
              <a:blipFill>
                <a:blip r:embed="rId7"/>
                <a:stretch>
                  <a:fillRect l="-1930" t="-10667" b="-30667"/>
                </a:stretch>
              </a:blipFill>
            </p:spPr>
            <p:txBody>
              <a:bodyPr/>
              <a:lstStyle/>
              <a:p>
                <a:r>
                  <a:rPr lang="en-US">
                    <a:noFill/>
                  </a:rPr>
                  <a:t> </a:t>
                </a:r>
              </a:p>
            </p:txBody>
          </p:sp>
        </mc:Fallback>
      </mc:AlternateContent>
      <p:cxnSp>
        <p:nvCxnSpPr>
          <p:cNvPr id="13" name="Straight Arrow Connector 12">
            <a:extLst>
              <a:ext uri="{FF2B5EF4-FFF2-40B4-BE49-F238E27FC236}">
                <a16:creationId xmlns:a16="http://schemas.microsoft.com/office/drawing/2014/main" id="{3FE78D1C-D57E-8506-75E9-B9D56083C949}"/>
              </a:ext>
            </a:extLst>
          </p:cNvPr>
          <p:cNvCxnSpPr/>
          <p:nvPr/>
        </p:nvCxnSpPr>
        <p:spPr>
          <a:xfrm flipH="1">
            <a:off x="6032310" y="1530336"/>
            <a:ext cx="548330" cy="288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0E8CC4D8-42EA-3213-5F2D-065364D77D87}"/>
              </a:ext>
            </a:extLst>
          </p:cNvPr>
          <p:cNvSpPr txBox="1"/>
          <p:nvPr/>
        </p:nvSpPr>
        <p:spPr>
          <a:xfrm>
            <a:off x="6670976" y="1207170"/>
            <a:ext cx="1802605" cy="646331"/>
          </a:xfrm>
          <a:prstGeom prst="rect">
            <a:avLst/>
          </a:prstGeom>
          <a:noFill/>
        </p:spPr>
        <p:txBody>
          <a:bodyPr wrap="square" rtlCol="0">
            <a:spAutoFit/>
          </a:bodyPr>
          <a:lstStyle/>
          <a:p>
            <a:r>
              <a:rPr lang="en-US" dirty="0"/>
              <a:t>Either statistical or probabilistic</a:t>
            </a:r>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3233C5E5-C807-7385-D6E6-4529860B0FE5}"/>
                  </a:ext>
                </a:extLst>
              </p:cNvPr>
              <p:cNvSpPr txBox="1"/>
              <p:nvPr/>
            </p:nvSpPr>
            <p:spPr>
              <a:xfrm>
                <a:off x="256773" y="2624782"/>
                <a:ext cx="4139979" cy="461665"/>
              </a:xfrm>
              <a:prstGeom prst="rect">
                <a:avLst/>
              </a:prstGeom>
              <a:noFill/>
            </p:spPr>
            <p:txBody>
              <a:bodyPr wrap="none" rtlCol="0">
                <a:spAutoFit/>
              </a:bodyPr>
              <a:lstStyle/>
              <a:p>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𝑞</m:t>
                        </m:r>
                      </m:e>
                      <m:sub>
                        <m:r>
                          <a:rPr lang="en-US" sz="2400" b="0" i="1" smtClean="0">
                            <a:latin typeface="Cambria Math" panose="02040503050406030204" pitchFamily="18" charset="0"/>
                          </a:rPr>
                          <m:t>𝑐</m:t>
                        </m:r>
                      </m:sub>
                    </m:sSub>
                  </m:oMath>
                </a14:m>
                <a:r>
                  <a:rPr lang="en-US" sz="2400" dirty="0"/>
                  <a:t> – “the center of mass is in A”</a:t>
                </a:r>
              </a:p>
            </p:txBody>
          </p:sp>
        </mc:Choice>
        <mc:Fallback xmlns="">
          <p:sp>
            <p:nvSpPr>
              <p:cNvPr id="15" name="TextBox 14">
                <a:extLst>
                  <a:ext uri="{FF2B5EF4-FFF2-40B4-BE49-F238E27FC236}">
                    <a16:creationId xmlns:a16="http://schemas.microsoft.com/office/drawing/2014/main" id="{3233C5E5-C807-7385-D6E6-4529860B0FE5}"/>
                  </a:ext>
                </a:extLst>
              </p:cNvPr>
              <p:cNvSpPr txBox="1">
                <a:spLocks noRot="1" noChangeAspect="1" noMove="1" noResize="1" noEditPoints="1" noAdjustHandles="1" noChangeArrowheads="1" noChangeShapeType="1" noTextEdit="1"/>
              </p:cNvSpPr>
              <p:nvPr/>
            </p:nvSpPr>
            <p:spPr>
              <a:xfrm>
                <a:off x="256773" y="2624782"/>
                <a:ext cx="4139979" cy="461665"/>
              </a:xfrm>
              <a:prstGeom prst="rect">
                <a:avLst/>
              </a:prstGeom>
              <a:blipFill>
                <a:blip r:embed="rId8"/>
                <a:stretch>
                  <a:fillRect l="-442" t="-10667" r="-1473" b="-30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C0B44DC2-3499-465B-52FB-C4DCB82D4DA9}"/>
                  </a:ext>
                </a:extLst>
              </p:cNvPr>
              <p:cNvSpPr txBox="1"/>
              <p:nvPr/>
            </p:nvSpPr>
            <p:spPr>
              <a:xfrm>
                <a:off x="4632132" y="2624781"/>
                <a:ext cx="4544899" cy="461665"/>
              </a:xfrm>
              <a:prstGeom prst="rect">
                <a:avLst/>
              </a:prstGeom>
              <a:noFill/>
            </p:spPr>
            <p:txBody>
              <a:bodyPr wrap="none" rtlCol="0">
                <a:spAutoFit/>
              </a:bodyPr>
              <a:lstStyle/>
              <a:p>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𝑞</m:t>
                        </m:r>
                      </m:e>
                      <m:sub>
                        <m:r>
                          <a:rPr lang="en-US" sz="2400" b="0" i="1" smtClean="0">
                            <a:latin typeface="Cambria Math" panose="02040503050406030204" pitchFamily="18" charset="0"/>
                          </a:rPr>
                          <m:t>𝑑</m:t>
                        </m:r>
                      </m:sub>
                    </m:sSub>
                  </m:oMath>
                </a14:m>
                <a:r>
                  <a:rPr lang="en-US" sz="2400" dirty="0"/>
                  <a:t> – “one </a:t>
                </a:r>
                <a:r>
                  <a:rPr lang="en-US" sz="2400" dirty="0" err="1"/>
                  <a:t>stdev</a:t>
                </a:r>
                <a:r>
                  <a:rPr lang="en-US" sz="2400" dirty="0"/>
                  <a:t> of the distr. is in A”</a:t>
                </a:r>
              </a:p>
            </p:txBody>
          </p:sp>
        </mc:Choice>
        <mc:Fallback xmlns="">
          <p:sp>
            <p:nvSpPr>
              <p:cNvPr id="16" name="TextBox 15">
                <a:extLst>
                  <a:ext uri="{FF2B5EF4-FFF2-40B4-BE49-F238E27FC236}">
                    <a16:creationId xmlns:a16="http://schemas.microsoft.com/office/drawing/2014/main" id="{C0B44DC2-3499-465B-52FB-C4DCB82D4DA9}"/>
                  </a:ext>
                </a:extLst>
              </p:cNvPr>
              <p:cNvSpPr txBox="1">
                <a:spLocks noRot="1" noChangeAspect="1" noMove="1" noResize="1" noEditPoints="1" noAdjustHandles="1" noChangeArrowheads="1" noChangeShapeType="1" noTextEdit="1"/>
              </p:cNvSpPr>
              <p:nvPr/>
            </p:nvSpPr>
            <p:spPr>
              <a:xfrm>
                <a:off x="4632132" y="2624781"/>
                <a:ext cx="4544899" cy="461665"/>
              </a:xfrm>
              <a:prstGeom prst="rect">
                <a:avLst/>
              </a:prstGeom>
              <a:blipFill>
                <a:blip r:embed="rId9"/>
                <a:stretch>
                  <a:fillRect l="-403" t="-10667" r="-1208" b="-30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2D53AE83-CADA-40A7-E1DA-84E980505018}"/>
                  </a:ext>
                </a:extLst>
              </p:cNvPr>
              <p:cNvSpPr txBox="1"/>
              <p:nvPr/>
            </p:nvSpPr>
            <p:spPr>
              <a:xfrm>
                <a:off x="1623955" y="3183462"/>
                <a:ext cx="1492845"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2400" b="0" i="1" smtClean="0">
                              <a:latin typeface="Cambria Math" panose="02040503050406030204" pitchFamily="18" charset="0"/>
                            </a:rPr>
                          </m:ctrlPr>
                        </m:dPr>
                        <m:e>
                          <m:acc>
                            <m:accPr>
                              <m:chr m:val="̅"/>
                              <m:ctrlPr>
                                <a:rPr lang="en-US" sz="2400" i="1">
                                  <a:latin typeface="Cambria Math" panose="02040503050406030204" pitchFamily="18" charset="0"/>
                                </a:rPr>
                              </m:ctrlPr>
                            </m:accPr>
                            <m:e>
                              <m:r>
                                <a:rPr lang="en-US" sz="2400" i="1">
                                  <a:latin typeface="Cambria Math" panose="02040503050406030204" pitchFamily="18" charset="0"/>
                                </a:rPr>
                                <m:t>𝑥</m:t>
                              </m:r>
                            </m:e>
                          </m:acc>
                          <m:r>
                            <a:rPr lang="en-US" sz="2400" b="0" i="1" smtClean="0">
                              <a:latin typeface="Cambria Math" panose="02040503050406030204" pitchFamily="18" charset="0"/>
                            </a:rPr>
                            <m:t>,</m:t>
                          </m:r>
                          <m:acc>
                            <m:accPr>
                              <m:chr m:val="̅"/>
                              <m:ctrlPr>
                                <a:rPr lang="en-US" sz="2400" b="0" i="1" smtClean="0">
                                  <a:latin typeface="Cambria Math" panose="02040503050406030204" pitchFamily="18" charset="0"/>
                                </a:rPr>
                              </m:ctrlPr>
                            </m:accPr>
                            <m:e>
                              <m:r>
                                <a:rPr lang="en-US" sz="2400" i="1" smtClean="0">
                                  <a:latin typeface="Cambria Math" panose="02040503050406030204" pitchFamily="18" charset="0"/>
                                </a:rPr>
                                <m:t>𝑝</m:t>
                              </m:r>
                            </m:e>
                          </m:acc>
                        </m:e>
                      </m:d>
                      <m:r>
                        <a:rPr lang="en-US" sz="2400" b="0" i="1" smtClean="0">
                          <a:latin typeface="Cambria Math" panose="02040503050406030204" pitchFamily="18" charset="0"/>
                        </a:rPr>
                        <m:t>∈</m:t>
                      </m:r>
                      <m:r>
                        <a:rPr lang="en-US" sz="2400" b="0" i="1" smtClean="0">
                          <a:latin typeface="Cambria Math" panose="02040503050406030204" pitchFamily="18" charset="0"/>
                        </a:rPr>
                        <m:t>𝐴</m:t>
                      </m:r>
                    </m:oMath>
                  </m:oMathPara>
                </a14:m>
                <a:endParaRPr lang="en-US" sz="2400" dirty="0"/>
              </a:p>
            </p:txBody>
          </p:sp>
        </mc:Choice>
        <mc:Fallback xmlns="">
          <p:sp>
            <p:nvSpPr>
              <p:cNvPr id="20" name="TextBox 19">
                <a:extLst>
                  <a:ext uri="{FF2B5EF4-FFF2-40B4-BE49-F238E27FC236}">
                    <a16:creationId xmlns:a16="http://schemas.microsoft.com/office/drawing/2014/main" id="{2D53AE83-CADA-40A7-E1DA-84E980505018}"/>
                  </a:ext>
                </a:extLst>
              </p:cNvPr>
              <p:cNvSpPr txBox="1">
                <a:spLocks noRot="1" noChangeAspect="1" noMove="1" noResize="1" noEditPoints="1" noAdjustHandles="1" noChangeArrowheads="1" noChangeShapeType="1" noTextEdit="1"/>
              </p:cNvSpPr>
              <p:nvPr/>
            </p:nvSpPr>
            <p:spPr>
              <a:xfrm>
                <a:off x="1623955" y="3183462"/>
                <a:ext cx="1492845" cy="461665"/>
              </a:xfrm>
              <a:prstGeom prst="rect">
                <a:avLst/>
              </a:prstGeom>
              <a:blipFill>
                <a:blip r:embed="rId10"/>
                <a:stretch>
                  <a:fillRect b="-105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0032F687-7F2C-98E8-2A0F-D14961BFECEC}"/>
                  </a:ext>
                </a:extLst>
              </p:cNvPr>
              <p:cNvSpPr txBox="1"/>
              <p:nvPr/>
            </p:nvSpPr>
            <p:spPr>
              <a:xfrm>
                <a:off x="4648773" y="3191931"/>
                <a:ext cx="4489114" cy="885948"/>
              </a:xfrm>
              <a:prstGeom prst="rect">
                <a:avLst/>
              </a:prstGeom>
              <a:noFill/>
            </p:spPr>
            <p:txBody>
              <a:bodyPr wrap="none" rtlCol="0">
                <a:spAutoFit/>
              </a:bodyPr>
              <a:lstStyle/>
              <a:p>
                <a14:m>
                  <m:oMath xmlns:m="http://schemas.openxmlformats.org/officeDocument/2006/math">
                    <m:d>
                      <m:dPr>
                        <m:ctrlPr>
                          <a:rPr lang="en-US" sz="2400" b="0" i="1" smtClean="0">
                            <a:latin typeface="Cambria Math" panose="02040503050406030204" pitchFamily="18" charset="0"/>
                          </a:rPr>
                        </m:ctrlPr>
                      </m:dPr>
                      <m:e>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𝑥</m:t>
                            </m:r>
                          </m:e>
                        </m:acc>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𝜎</m:t>
                            </m:r>
                          </m:e>
                          <m:sub>
                            <m:r>
                              <a:rPr lang="en-US" sz="2400" i="1">
                                <a:latin typeface="Cambria Math" panose="02040503050406030204" pitchFamily="18" charset="0"/>
                              </a:rPr>
                              <m:t>𝑥</m:t>
                            </m:r>
                          </m:sub>
                        </m:sSub>
                        <m:r>
                          <a:rPr lang="en-US" sz="2400" b="0" i="1" smtClean="0">
                            <a:latin typeface="Cambria Math" panose="02040503050406030204" pitchFamily="18" charset="0"/>
                          </a:rPr>
                          <m:t>/2,</m:t>
                        </m:r>
                        <m:acc>
                          <m:accPr>
                            <m:chr m:val="̅"/>
                            <m:ctrlPr>
                              <a:rPr lang="en-US" sz="2400" i="1">
                                <a:latin typeface="Cambria Math" panose="02040503050406030204" pitchFamily="18" charset="0"/>
                              </a:rPr>
                            </m:ctrlPr>
                          </m:accPr>
                          <m:e>
                            <m:r>
                              <a:rPr lang="en-US" sz="2400" i="1">
                                <a:latin typeface="Cambria Math" panose="02040503050406030204" pitchFamily="18" charset="0"/>
                              </a:rPr>
                              <m:t>𝑥</m:t>
                            </m:r>
                          </m:e>
                        </m:acc>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𝜎</m:t>
                            </m:r>
                          </m:e>
                          <m:sub>
                            <m:r>
                              <a:rPr lang="en-US" sz="2400" i="1">
                                <a:latin typeface="Cambria Math" panose="02040503050406030204" pitchFamily="18" charset="0"/>
                              </a:rPr>
                              <m:t>𝑥</m:t>
                            </m:r>
                          </m:sub>
                        </m:sSub>
                        <m:r>
                          <a:rPr lang="en-US" sz="2400" i="1">
                            <a:latin typeface="Cambria Math" panose="02040503050406030204" pitchFamily="18" charset="0"/>
                          </a:rPr>
                          <m:t>/2</m:t>
                        </m:r>
                      </m:e>
                    </m:d>
                  </m:oMath>
                </a14:m>
                <a:r>
                  <a:rPr lang="en-US" sz="2400" b="0" i="1" dirty="0">
                    <a:latin typeface="Cambria Math" panose="02040503050406030204" pitchFamily="18" charset="0"/>
                  </a:rPr>
                  <a:t> </a:t>
                </a:r>
                <a:br>
                  <a:rPr lang="en-US" sz="2400" b="0" i="1" dirty="0">
                    <a:latin typeface="Cambria Math" panose="02040503050406030204" pitchFamily="18" charset="0"/>
                  </a:rPr>
                </a:br>
                <a:r>
                  <a:rPr lang="en-US" sz="2400" b="0" i="1" dirty="0">
                    <a:latin typeface="Cambria Math" panose="02040503050406030204" pitchFamily="18" charset="0"/>
                  </a:rPr>
                  <a:t>          </a:t>
                </a:r>
                <a14:m>
                  <m:oMath xmlns:m="http://schemas.openxmlformats.org/officeDocument/2006/math">
                    <m:r>
                      <a:rPr lang="en-US" sz="2400" b="0" i="1" smtClean="0">
                        <a:latin typeface="Cambria Math" panose="02040503050406030204" pitchFamily="18" charset="0"/>
                      </a:rPr>
                      <m:t>×</m:t>
                    </m:r>
                    <m:d>
                      <m:dPr>
                        <m:ctrlPr>
                          <a:rPr lang="en-US" sz="2400" i="1">
                            <a:latin typeface="Cambria Math" panose="02040503050406030204" pitchFamily="18" charset="0"/>
                          </a:rPr>
                        </m:ctrlPr>
                      </m:dPr>
                      <m:e>
                        <m:acc>
                          <m:accPr>
                            <m:chr m:val="̅"/>
                            <m:ctrlPr>
                              <a:rPr lang="en-US" sz="2400" i="1">
                                <a:latin typeface="Cambria Math" panose="02040503050406030204" pitchFamily="18" charset="0"/>
                              </a:rPr>
                            </m:ctrlPr>
                          </m:accPr>
                          <m:e>
                            <m:r>
                              <a:rPr lang="en-US" sz="2400" b="0" i="1" smtClean="0">
                                <a:latin typeface="Cambria Math" panose="02040503050406030204" pitchFamily="18" charset="0"/>
                              </a:rPr>
                              <m:t>𝑝</m:t>
                            </m:r>
                          </m:e>
                        </m:acc>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𝜎</m:t>
                            </m:r>
                          </m:e>
                          <m:sub>
                            <m:r>
                              <a:rPr lang="en-US" sz="2400" b="0" i="1" smtClean="0">
                                <a:latin typeface="Cambria Math" panose="02040503050406030204" pitchFamily="18" charset="0"/>
                              </a:rPr>
                              <m:t>𝑝</m:t>
                            </m:r>
                          </m:sub>
                        </m:sSub>
                        <m:r>
                          <a:rPr lang="en-US" sz="2400" i="1">
                            <a:latin typeface="Cambria Math" panose="02040503050406030204" pitchFamily="18" charset="0"/>
                          </a:rPr>
                          <m:t>/2,</m:t>
                        </m:r>
                        <m:acc>
                          <m:accPr>
                            <m:chr m:val="̅"/>
                            <m:ctrlPr>
                              <a:rPr lang="en-US" sz="2400" i="1">
                                <a:latin typeface="Cambria Math" panose="02040503050406030204" pitchFamily="18" charset="0"/>
                              </a:rPr>
                            </m:ctrlPr>
                          </m:accPr>
                          <m:e>
                            <m:r>
                              <a:rPr lang="en-US" sz="2400" b="0" i="1" smtClean="0">
                                <a:latin typeface="Cambria Math" panose="02040503050406030204" pitchFamily="18" charset="0"/>
                              </a:rPr>
                              <m:t>𝑝</m:t>
                            </m:r>
                          </m:e>
                        </m:acc>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𝜎</m:t>
                            </m:r>
                          </m:e>
                          <m:sub>
                            <m:r>
                              <a:rPr lang="en-US" sz="2400" b="0" i="1" smtClean="0">
                                <a:latin typeface="Cambria Math" panose="02040503050406030204" pitchFamily="18" charset="0"/>
                              </a:rPr>
                              <m:t>𝑝</m:t>
                            </m:r>
                          </m:sub>
                        </m:sSub>
                        <m:r>
                          <a:rPr lang="en-US" sz="2400" i="1">
                            <a:latin typeface="Cambria Math" panose="02040503050406030204" pitchFamily="18" charset="0"/>
                          </a:rPr>
                          <m:t>/2</m:t>
                        </m:r>
                      </m:e>
                    </m:d>
                    <m:r>
                      <a:rPr lang="en-US" sz="2400" b="0" i="1" smtClean="0">
                        <a:latin typeface="Cambria Math" panose="02040503050406030204" pitchFamily="18" charset="0"/>
                      </a:rPr>
                      <m:t>⊆</m:t>
                    </m:r>
                    <m:r>
                      <a:rPr lang="en-US" sz="2400" b="0" i="1" smtClean="0">
                        <a:latin typeface="Cambria Math" panose="02040503050406030204" pitchFamily="18" charset="0"/>
                      </a:rPr>
                      <m:t>𝐴</m:t>
                    </m:r>
                  </m:oMath>
                </a14:m>
                <a:endParaRPr lang="en-US" sz="2400" dirty="0"/>
              </a:p>
            </p:txBody>
          </p:sp>
        </mc:Choice>
        <mc:Fallback xmlns="">
          <p:sp>
            <p:nvSpPr>
              <p:cNvPr id="21" name="TextBox 20">
                <a:extLst>
                  <a:ext uri="{FF2B5EF4-FFF2-40B4-BE49-F238E27FC236}">
                    <a16:creationId xmlns:a16="http://schemas.microsoft.com/office/drawing/2014/main" id="{0032F687-7F2C-98E8-2A0F-D14961BFECEC}"/>
                  </a:ext>
                </a:extLst>
              </p:cNvPr>
              <p:cNvSpPr txBox="1">
                <a:spLocks noRot="1" noChangeAspect="1" noMove="1" noResize="1" noEditPoints="1" noAdjustHandles="1" noChangeArrowheads="1" noChangeShapeType="1" noTextEdit="1"/>
              </p:cNvSpPr>
              <p:nvPr/>
            </p:nvSpPr>
            <p:spPr>
              <a:xfrm>
                <a:off x="4648773" y="3191931"/>
                <a:ext cx="4489114" cy="885948"/>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681B78D3-7E8E-268E-26AF-C1D485099D76}"/>
                  </a:ext>
                </a:extLst>
              </p:cNvPr>
              <p:cNvSpPr txBox="1"/>
              <p:nvPr/>
            </p:nvSpPr>
            <p:spPr>
              <a:xfrm>
                <a:off x="351587" y="4153266"/>
                <a:ext cx="5304594" cy="461665"/>
              </a:xfrm>
              <a:prstGeom prst="rect">
                <a:avLst/>
              </a:prstGeom>
              <a:noFill/>
            </p:spPr>
            <p:txBody>
              <a:bodyPr wrap="none" rtlCol="0">
                <a:spAutoFit/>
              </a:bodyPr>
              <a:lstStyle/>
              <a:p>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𝑞</m:t>
                        </m:r>
                      </m:e>
                      <m:sub>
                        <m:r>
                          <a:rPr lang="en-US" sz="2400" b="0" i="1" smtClean="0">
                            <a:latin typeface="Cambria Math" panose="02040503050406030204" pitchFamily="18" charset="0"/>
                          </a:rPr>
                          <m:t>𝑐</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𝑟</m:t>
                        </m:r>
                      </m:e>
                      <m:sub>
                        <m:r>
                          <a:rPr lang="en-US" sz="2400" b="0" i="1" smtClean="0">
                            <a:latin typeface="Cambria Math" panose="02040503050406030204" pitchFamily="18" charset="0"/>
                          </a:rPr>
                          <m:t>𝑐</m:t>
                        </m:r>
                      </m:sub>
                    </m:sSub>
                    <m:r>
                      <a:rPr lang="en-US" sz="2400" b="0" i="1" smtClean="0">
                        <a:latin typeface="Cambria Math" panose="02040503050406030204" pitchFamily="18" charset="0"/>
                      </a:rPr>
                      <m:t>=</m:t>
                    </m:r>
                  </m:oMath>
                </a14:m>
                <a:r>
                  <a:rPr lang="en-US" sz="2400" dirty="0"/>
                  <a:t> “the center of mass is in A</a:t>
                </a:r>
                <a14:m>
                  <m:oMath xmlns:m="http://schemas.openxmlformats.org/officeDocument/2006/math">
                    <m:r>
                      <a:rPr lang="en-US" sz="2400" b="0" i="1" smtClean="0">
                        <a:latin typeface="Cambria Math" panose="02040503050406030204" pitchFamily="18" charset="0"/>
                      </a:rPr>
                      <m:t>∪</m:t>
                    </m:r>
                  </m:oMath>
                </a14:m>
                <a:r>
                  <a:rPr lang="en-US" sz="2400" dirty="0"/>
                  <a:t>B”</a:t>
                </a:r>
              </a:p>
            </p:txBody>
          </p:sp>
        </mc:Choice>
        <mc:Fallback xmlns="">
          <p:sp>
            <p:nvSpPr>
              <p:cNvPr id="25" name="TextBox 24">
                <a:extLst>
                  <a:ext uri="{FF2B5EF4-FFF2-40B4-BE49-F238E27FC236}">
                    <a16:creationId xmlns:a16="http://schemas.microsoft.com/office/drawing/2014/main" id="{681B78D3-7E8E-268E-26AF-C1D485099D76}"/>
                  </a:ext>
                </a:extLst>
              </p:cNvPr>
              <p:cNvSpPr txBox="1">
                <a:spLocks noRot="1" noChangeAspect="1" noMove="1" noResize="1" noEditPoints="1" noAdjustHandles="1" noChangeArrowheads="1" noChangeShapeType="1" noTextEdit="1"/>
              </p:cNvSpPr>
              <p:nvPr/>
            </p:nvSpPr>
            <p:spPr>
              <a:xfrm>
                <a:off x="351587" y="4153266"/>
                <a:ext cx="5304594" cy="461665"/>
              </a:xfrm>
              <a:prstGeom prst="rect">
                <a:avLst/>
              </a:prstGeom>
              <a:blipFill>
                <a:blip r:embed="rId12"/>
                <a:stretch>
                  <a:fillRect l="-345" t="-10526" b="-289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4E31300D-0624-EF8C-9AE8-A773EB3E5BFB}"/>
                  </a:ext>
                </a:extLst>
              </p:cNvPr>
              <p:cNvSpPr txBox="1"/>
              <p:nvPr/>
            </p:nvSpPr>
            <p:spPr>
              <a:xfrm>
                <a:off x="5855853" y="4128937"/>
                <a:ext cx="5619423" cy="461665"/>
              </a:xfrm>
              <a:prstGeom prst="rect">
                <a:avLst/>
              </a:prstGeom>
              <a:noFill/>
            </p:spPr>
            <p:txBody>
              <a:bodyPr wrap="none" rtlCol="0">
                <a:spAutoFit/>
              </a:bodyPr>
              <a:lstStyle/>
              <a:p>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𝑞</m:t>
                        </m:r>
                      </m:e>
                      <m:sub>
                        <m:r>
                          <a:rPr lang="en-US" sz="2400" b="0" i="1" smtClean="0">
                            <a:latin typeface="Cambria Math" panose="02040503050406030204" pitchFamily="18" charset="0"/>
                          </a:rPr>
                          <m:t>𝑑</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𝑟</m:t>
                        </m:r>
                      </m:e>
                      <m:sub>
                        <m:r>
                          <a:rPr lang="en-US" sz="2400" b="0" i="1" smtClean="0">
                            <a:latin typeface="Cambria Math" panose="02040503050406030204" pitchFamily="18" charset="0"/>
                          </a:rPr>
                          <m:t>𝑑</m:t>
                        </m:r>
                      </m:sub>
                    </m:sSub>
                    <m:r>
                      <a:rPr lang="en-US" sz="2400" b="0" i="1" smtClean="0">
                        <a:latin typeface="Cambria Math" panose="02040503050406030204" pitchFamily="18" charset="0"/>
                      </a:rPr>
                      <m:t>≠</m:t>
                    </m:r>
                  </m:oMath>
                </a14:m>
                <a:r>
                  <a:rPr lang="en-US" sz="2400" dirty="0"/>
                  <a:t> “one stdev of the distr. is in A</a:t>
                </a:r>
                <a14:m>
                  <m:oMath xmlns:m="http://schemas.openxmlformats.org/officeDocument/2006/math">
                    <m:r>
                      <a:rPr lang="en-US" sz="2400" b="0" i="1" smtClean="0">
                        <a:latin typeface="Cambria Math" panose="02040503050406030204" pitchFamily="18" charset="0"/>
                      </a:rPr>
                      <m:t>∪</m:t>
                    </m:r>
                  </m:oMath>
                </a14:m>
                <a:r>
                  <a:rPr lang="en-US" sz="2400" dirty="0"/>
                  <a:t>B”</a:t>
                </a:r>
              </a:p>
            </p:txBody>
          </p:sp>
        </mc:Choice>
        <mc:Fallback xmlns="">
          <p:sp>
            <p:nvSpPr>
              <p:cNvPr id="26" name="TextBox 25">
                <a:extLst>
                  <a:ext uri="{FF2B5EF4-FFF2-40B4-BE49-F238E27FC236}">
                    <a16:creationId xmlns:a16="http://schemas.microsoft.com/office/drawing/2014/main" id="{4E31300D-0624-EF8C-9AE8-A773EB3E5BFB}"/>
                  </a:ext>
                </a:extLst>
              </p:cNvPr>
              <p:cNvSpPr txBox="1">
                <a:spLocks noRot="1" noChangeAspect="1" noMove="1" noResize="1" noEditPoints="1" noAdjustHandles="1" noChangeArrowheads="1" noChangeShapeType="1" noTextEdit="1"/>
              </p:cNvSpPr>
              <p:nvPr/>
            </p:nvSpPr>
            <p:spPr>
              <a:xfrm>
                <a:off x="5855853" y="4128937"/>
                <a:ext cx="5619423" cy="461665"/>
              </a:xfrm>
              <a:prstGeom prst="rect">
                <a:avLst/>
              </a:prstGeom>
              <a:blipFill>
                <a:blip r:embed="rId13"/>
                <a:stretch>
                  <a:fillRect l="-326" t="-10526" r="-760" b="-28947"/>
                </a:stretch>
              </a:blipFill>
            </p:spPr>
            <p:txBody>
              <a:bodyPr/>
              <a:lstStyle/>
              <a:p>
                <a:r>
                  <a:rPr lang="en-US">
                    <a:noFill/>
                  </a:rPr>
                  <a:t> </a:t>
                </a:r>
              </a:p>
            </p:txBody>
          </p:sp>
        </mc:Fallback>
      </mc:AlternateContent>
      <p:cxnSp>
        <p:nvCxnSpPr>
          <p:cNvPr id="33" name="Straight Arrow Connector 32">
            <a:extLst>
              <a:ext uri="{FF2B5EF4-FFF2-40B4-BE49-F238E27FC236}">
                <a16:creationId xmlns:a16="http://schemas.microsoft.com/office/drawing/2014/main" id="{05DD37FC-5CD4-E83A-1D68-35FC4676BFD9}"/>
              </a:ext>
            </a:extLst>
          </p:cNvPr>
          <p:cNvCxnSpPr>
            <a:endCxn id="28" idx="3"/>
          </p:cNvCxnSpPr>
          <p:nvPr/>
        </p:nvCxnSpPr>
        <p:spPr>
          <a:xfrm flipH="1">
            <a:off x="7128554" y="2099388"/>
            <a:ext cx="569201" cy="303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70F464AF-CC3D-649D-08A7-3738F319BDF5}"/>
              </a:ext>
            </a:extLst>
          </p:cNvPr>
          <p:cNvSpPr txBox="1"/>
          <p:nvPr/>
        </p:nvSpPr>
        <p:spPr>
          <a:xfrm>
            <a:off x="7707084" y="1880292"/>
            <a:ext cx="1498116" cy="369332"/>
          </a:xfrm>
          <a:prstGeom prst="rect">
            <a:avLst/>
          </a:prstGeom>
          <a:noFill/>
        </p:spPr>
        <p:txBody>
          <a:bodyPr wrap="square" rtlCol="0">
            <a:spAutoFit/>
          </a:bodyPr>
          <a:lstStyle/>
          <a:p>
            <a:r>
              <a:rPr lang="en-US" dirty="0"/>
              <a:t>Ambiguous</a:t>
            </a:r>
          </a:p>
        </p:txBody>
      </p:sp>
      <p:cxnSp>
        <p:nvCxnSpPr>
          <p:cNvPr id="36" name="Straight Arrow Connector 35">
            <a:extLst>
              <a:ext uri="{FF2B5EF4-FFF2-40B4-BE49-F238E27FC236}">
                <a16:creationId xmlns:a16="http://schemas.microsoft.com/office/drawing/2014/main" id="{AB41FFE1-6EAB-D650-56CF-AF3B6B5F50BF}"/>
              </a:ext>
            </a:extLst>
          </p:cNvPr>
          <p:cNvCxnSpPr/>
          <p:nvPr/>
        </p:nvCxnSpPr>
        <p:spPr>
          <a:xfrm flipH="1" flipV="1">
            <a:off x="7193902" y="4504159"/>
            <a:ext cx="274634" cy="1960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9EE3B725-5F31-F6DA-EDE8-84FC7BEAE665}"/>
              </a:ext>
            </a:extLst>
          </p:cNvPr>
          <p:cNvSpPr txBox="1"/>
          <p:nvPr/>
        </p:nvSpPr>
        <p:spPr>
          <a:xfrm>
            <a:off x="7553752" y="4588024"/>
            <a:ext cx="3403499" cy="369332"/>
          </a:xfrm>
          <a:prstGeom prst="rect">
            <a:avLst/>
          </a:prstGeom>
          <a:noFill/>
        </p:spPr>
        <p:txBody>
          <a:bodyPr wrap="square" rtlCol="0">
            <a:spAutoFit/>
          </a:bodyPr>
          <a:lstStyle/>
          <a:p>
            <a:r>
              <a:rPr lang="en-US" dirty="0"/>
              <a:t>Half-sigma in A and half-sigma in B</a:t>
            </a:r>
          </a:p>
        </p:txBody>
      </p:sp>
      <p:sp>
        <p:nvSpPr>
          <p:cNvPr id="38" name="TextBox 37">
            <a:extLst>
              <a:ext uri="{FF2B5EF4-FFF2-40B4-BE49-F238E27FC236}">
                <a16:creationId xmlns:a16="http://schemas.microsoft.com/office/drawing/2014/main" id="{ACC123B5-9FFE-54D0-54DC-1CA14F88C5F5}"/>
              </a:ext>
            </a:extLst>
          </p:cNvPr>
          <p:cNvSpPr txBox="1"/>
          <p:nvPr/>
        </p:nvSpPr>
        <p:spPr>
          <a:xfrm>
            <a:off x="0" y="5224293"/>
            <a:ext cx="12192000" cy="1077218"/>
          </a:xfrm>
          <a:prstGeom prst="rect">
            <a:avLst/>
          </a:prstGeom>
          <a:noFill/>
        </p:spPr>
        <p:txBody>
          <a:bodyPr wrap="square" rtlCol="0">
            <a:spAutoFit/>
          </a:bodyPr>
          <a:lstStyle/>
          <a:p>
            <a:pPr algn="ctr"/>
            <a:r>
              <a:rPr lang="en-US" sz="3200" dirty="0">
                <a:solidFill>
                  <a:srgbClr val="008000"/>
                </a:solidFill>
              </a:rPr>
              <a:t>The disjunction does not always map to the </a:t>
            </a:r>
            <a:r>
              <a:rPr lang="en-US" sz="3600" dirty="0">
                <a:solidFill>
                  <a:srgbClr val="008000"/>
                </a:solidFill>
              </a:rPr>
              <a:t>union</a:t>
            </a:r>
            <a:r>
              <a:rPr lang="en-US" sz="3200" dirty="0">
                <a:solidFill>
                  <a:srgbClr val="008000"/>
                </a:solidFill>
              </a:rPr>
              <a:t> of the region</a:t>
            </a:r>
            <a:br>
              <a:rPr lang="en-US" sz="3200" dirty="0">
                <a:solidFill>
                  <a:srgbClr val="008000"/>
                </a:solidFill>
              </a:rPr>
            </a:br>
            <a:r>
              <a:rPr lang="en-US" sz="2800" dirty="0">
                <a:solidFill>
                  <a:srgbClr val="008000"/>
                </a:solidFill>
              </a:rPr>
              <a:t>(nothing to do with quantum mechanics)</a:t>
            </a:r>
          </a:p>
        </p:txBody>
      </p:sp>
      <p:sp>
        <p:nvSpPr>
          <p:cNvPr id="17" name="Rectangle 16">
            <a:extLst>
              <a:ext uri="{FF2B5EF4-FFF2-40B4-BE49-F238E27FC236}">
                <a16:creationId xmlns:a16="http://schemas.microsoft.com/office/drawing/2014/main" id="{0C0C755A-C3C6-67B7-68A6-070EA58C6772}"/>
              </a:ext>
            </a:extLst>
          </p:cNvPr>
          <p:cNvSpPr/>
          <p:nvPr/>
        </p:nvSpPr>
        <p:spPr>
          <a:xfrm>
            <a:off x="10431262" y="2307806"/>
            <a:ext cx="185732" cy="136309"/>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387222EA-1AF8-A3E3-EA45-880AF1AD8AFE}"/>
              </a:ext>
            </a:extLst>
          </p:cNvPr>
          <p:cNvSpPr/>
          <p:nvPr/>
        </p:nvSpPr>
        <p:spPr>
          <a:xfrm>
            <a:off x="10507872" y="2356983"/>
            <a:ext cx="37328" cy="37328"/>
          </a:xfrm>
          <a:prstGeom prst="ellipse">
            <a:avLst/>
          </a:prstGeom>
          <a:ln w="12700"/>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83131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7"/>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15" grpId="0"/>
      <p:bldP spid="16" grpId="0"/>
      <p:bldP spid="20" grpId="0"/>
      <p:bldP spid="21" grpId="0"/>
      <p:bldP spid="25" grpId="0"/>
      <p:bldP spid="26" grpId="0"/>
      <p:bldP spid="34" grpId="0"/>
      <p:bldP spid="37" grpId="0"/>
      <p:bldP spid="38" grpId="0"/>
      <p:bldP spid="17" grpId="0" animBg="1"/>
      <p:bldP spid="1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B14E8D9-F93C-38D5-4777-1001B637D249}"/>
              </a:ext>
            </a:extLst>
          </p:cNvPr>
          <p:cNvSpPr>
            <a:spLocks noGrp="1"/>
          </p:cNvSpPr>
          <p:nvPr>
            <p:ph type="ftr" sz="quarter" idx="11"/>
          </p:nvPr>
        </p:nvSpPr>
        <p:spPr/>
        <p:txBody>
          <a:bodyPr/>
          <a:lstStyle/>
          <a:p>
            <a:r>
              <a:rPr lang="en-US"/>
              <a:t>Gabriele Carcassi - Physics Department - University of Michigan</a:t>
            </a:r>
            <a:endParaRPr lang="en-US" dirty="0"/>
          </a:p>
        </p:txBody>
      </p:sp>
      <p:sp>
        <p:nvSpPr>
          <p:cNvPr id="3" name="Slide Number Placeholder 2">
            <a:extLst>
              <a:ext uri="{FF2B5EF4-FFF2-40B4-BE49-F238E27FC236}">
                <a16:creationId xmlns:a16="http://schemas.microsoft.com/office/drawing/2014/main" id="{1CE381B6-1375-52C0-E08B-F29222E1F1FC}"/>
              </a:ext>
            </a:extLst>
          </p:cNvPr>
          <p:cNvSpPr>
            <a:spLocks noGrp="1"/>
          </p:cNvSpPr>
          <p:nvPr>
            <p:ph type="sldNum" sz="quarter" idx="12"/>
          </p:nvPr>
        </p:nvSpPr>
        <p:spPr/>
        <p:txBody>
          <a:bodyPr/>
          <a:lstStyle/>
          <a:p>
            <a:fld id="{F47845EA-7733-40EE-B074-20032348B727}" type="slidenum">
              <a:rPr lang="en-US" smtClean="0"/>
              <a:t>16</a:t>
            </a:fld>
            <a:endParaRPr lang="en-US"/>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4D8667D2-CBAA-77AC-FF58-0A497B27EA0C}"/>
                  </a:ext>
                </a:extLst>
              </p:cNvPr>
              <p:cNvSpPr txBox="1"/>
              <p:nvPr/>
            </p:nvSpPr>
            <p:spPr>
              <a:xfrm>
                <a:off x="4277844" y="345751"/>
                <a:ext cx="7500900" cy="646331"/>
              </a:xfrm>
              <a:prstGeom prst="rect">
                <a:avLst/>
              </a:prstGeom>
              <a:noFill/>
            </p:spPr>
            <p:txBody>
              <a:bodyPr wrap="none" rtlCol="0">
                <a:spAutoFit/>
              </a:bodyPr>
              <a:lstStyle/>
              <a:p>
                <a14:m>
                  <m:oMath xmlns:m="http://schemas.openxmlformats.org/officeDocument/2006/math">
                    <m:r>
                      <a:rPr lang="en-US" sz="3600" i="1" smtClean="0">
                        <a:latin typeface="Cambria Math" panose="02040503050406030204" pitchFamily="18" charset="0"/>
                      </a:rPr>
                      <m:t>𝑞</m:t>
                    </m:r>
                    <m:r>
                      <a:rPr lang="en-US" sz="3600" i="1" smtClean="0">
                        <a:latin typeface="Cambria Math" panose="02040503050406030204" pitchFamily="18" charset="0"/>
                      </a:rPr>
                      <m:t>∨</m:t>
                    </m:r>
                    <m:r>
                      <a:rPr lang="en-US" sz="3600" i="1" smtClean="0">
                        <a:latin typeface="Cambria Math" panose="02040503050406030204" pitchFamily="18" charset="0"/>
                      </a:rPr>
                      <m:t>𝑟</m:t>
                    </m:r>
                    <m:r>
                      <a:rPr lang="en-US" sz="3600" b="0" i="1" smtClean="0">
                        <a:latin typeface="Cambria Math" panose="02040503050406030204" pitchFamily="18" charset="0"/>
                      </a:rPr>
                      <m:t>=⊤</m:t>
                    </m:r>
                  </m:oMath>
                </a14:m>
                <a:r>
                  <a:rPr lang="en-US" sz="3600" dirty="0"/>
                  <a:t> if and only if </a:t>
                </a:r>
                <a14:m>
                  <m:oMath xmlns:m="http://schemas.openxmlformats.org/officeDocument/2006/math">
                    <m:r>
                      <a:rPr lang="en-US" sz="3600" b="0" i="1" smtClean="0">
                        <a:latin typeface="Cambria Math" panose="02040503050406030204" pitchFamily="18" charset="0"/>
                      </a:rPr>
                      <m:t>𝑞</m:t>
                    </m:r>
                    <m:r>
                      <a:rPr lang="en-US" sz="3600" b="0" i="1" smtClean="0">
                        <a:latin typeface="Cambria Math" panose="02040503050406030204" pitchFamily="18" charset="0"/>
                      </a:rPr>
                      <m:t>=⊤</m:t>
                    </m:r>
                  </m:oMath>
                </a14:m>
                <a:r>
                  <a:rPr lang="en-US" sz="3600" dirty="0"/>
                  <a:t> or </a:t>
                </a:r>
                <a14:m>
                  <m:oMath xmlns:m="http://schemas.openxmlformats.org/officeDocument/2006/math">
                    <m:r>
                      <a:rPr lang="en-US" sz="3600" b="0" i="1" smtClean="0">
                        <a:latin typeface="Cambria Math" panose="02040503050406030204" pitchFamily="18" charset="0"/>
                      </a:rPr>
                      <m:t>𝑟</m:t>
                    </m:r>
                    <m:r>
                      <a:rPr lang="en-US" sz="3600" b="0" i="1" smtClean="0">
                        <a:latin typeface="Cambria Math" panose="02040503050406030204" pitchFamily="18" charset="0"/>
                      </a:rPr>
                      <m:t>=⊤</m:t>
                    </m:r>
                  </m:oMath>
                </a14:m>
                <a:endParaRPr lang="en-US" sz="3600" dirty="0"/>
              </a:p>
            </p:txBody>
          </p:sp>
        </mc:Choice>
        <mc:Fallback xmlns="">
          <p:sp>
            <p:nvSpPr>
              <p:cNvPr id="7" name="TextBox 6">
                <a:extLst>
                  <a:ext uri="{FF2B5EF4-FFF2-40B4-BE49-F238E27FC236}">
                    <a16:creationId xmlns:a16="http://schemas.microsoft.com/office/drawing/2014/main" id="{4D8667D2-CBAA-77AC-FF58-0A497B27EA0C}"/>
                  </a:ext>
                </a:extLst>
              </p:cNvPr>
              <p:cNvSpPr txBox="1">
                <a:spLocks noRot="1" noChangeAspect="1" noMove="1" noResize="1" noEditPoints="1" noAdjustHandles="1" noChangeArrowheads="1" noChangeShapeType="1" noTextEdit="1"/>
              </p:cNvSpPr>
              <p:nvPr/>
            </p:nvSpPr>
            <p:spPr>
              <a:xfrm>
                <a:off x="4277844" y="345751"/>
                <a:ext cx="7500900" cy="646331"/>
              </a:xfrm>
              <a:prstGeom prst="rect">
                <a:avLst/>
              </a:prstGeom>
              <a:blipFill>
                <a:blip r:embed="rId2"/>
                <a:stretch>
                  <a:fillRect t="-15094" b="-34906"/>
                </a:stretch>
              </a:blipFill>
            </p:spPr>
            <p:txBody>
              <a:bodyPr/>
              <a:lstStyle/>
              <a:p>
                <a:r>
                  <a:rPr lang="en-US">
                    <a:noFill/>
                  </a:rPr>
                  <a:t> </a:t>
                </a:r>
              </a:p>
            </p:txBody>
          </p:sp>
        </mc:Fallback>
      </mc:AlternateContent>
      <p:sp>
        <p:nvSpPr>
          <p:cNvPr id="11" name="TextBox 10">
            <a:extLst>
              <a:ext uri="{FF2B5EF4-FFF2-40B4-BE49-F238E27FC236}">
                <a16:creationId xmlns:a16="http://schemas.microsoft.com/office/drawing/2014/main" id="{2D88D03C-1608-4F2A-414E-194CB14E44B4}"/>
              </a:ext>
            </a:extLst>
          </p:cNvPr>
          <p:cNvSpPr txBox="1"/>
          <p:nvPr/>
        </p:nvSpPr>
        <p:spPr>
          <a:xfrm>
            <a:off x="381910" y="348790"/>
            <a:ext cx="2291012" cy="646331"/>
          </a:xfrm>
          <a:prstGeom prst="rect">
            <a:avLst/>
          </a:prstGeom>
          <a:noFill/>
        </p:spPr>
        <p:txBody>
          <a:bodyPr wrap="none" rtlCol="0">
            <a:spAutoFit/>
          </a:bodyPr>
          <a:lstStyle/>
          <a:p>
            <a:r>
              <a:rPr lang="en-US" sz="3600" dirty="0"/>
              <a:t>Disjunction</a:t>
            </a:r>
          </a:p>
        </p:txBody>
      </p:sp>
      <p:grpSp>
        <p:nvGrpSpPr>
          <p:cNvPr id="27" name="Group 26">
            <a:extLst>
              <a:ext uri="{FF2B5EF4-FFF2-40B4-BE49-F238E27FC236}">
                <a16:creationId xmlns:a16="http://schemas.microsoft.com/office/drawing/2014/main" id="{5679BEB2-D2D7-4592-AA46-1EBD29C6F031}"/>
              </a:ext>
            </a:extLst>
          </p:cNvPr>
          <p:cNvGrpSpPr/>
          <p:nvPr/>
        </p:nvGrpSpPr>
        <p:grpSpPr>
          <a:xfrm>
            <a:off x="9317134" y="1124789"/>
            <a:ext cx="2532742" cy="2982800"/>
            <a:chOff x="7898882" y="1096797"/>
            <a:chExt cx="2532742" cy="2982800"/>
          </a:xfrm>
        </p:grpSpPr>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8C91B323-A126-D57A-928C-AAE3046E9990}"/>
                    </a:ext>
                  </a:extLst>
                </p:cNvPr>
                <p:cNvSpPr txBox="1"/>
                <p:nvPr/>
              </p:nvSpPr>
              <p:spPr>
                <a:xfrm>
                  <a:off x="10005225" y="3617932"/>
                  <a:ext cx="426399"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i="1" dirty="0">
                            <a:latin typeface="Cambria Math"/>
                          </a:rPr>
                          <m:t>𝑥</m:t>
                        </m:r>
                      </m:oMath>
                    </m:oMathPara>
                  </a14:m>
                  <a:endParaRPr lang="en-US" sz="2400" dirty="0"/>
                </a:p>
              </p:txBody>
            </p:sp>
          </mc:Choice>
          <mc:Fallback xmlns="">
            <p:sp>
              <p:nvSpPr>
                <p:cNvPr id="4" name="TextBox 3">
                  <a:extLst>
                    <a:ext uri="{FF2B5EF4-FFF2-40B4-BE49-F238E27FC236}">
                      <a16:creationId xmlns:a16="http://schemas.microsoft.com/office/drawing/2014/main" id="{8C91B323-A126-D57A-928C-AAE3046E9990}"/>
                    </a:ext>
                  </a:extLst>
                </p:cNvPr>
                <p:cNvSpPr txBox="1">
                  <a:spLocks noRot="1" noChangeAspect="1" noMove="1" noResize="1" noEditPoints="1" noAdjustHandles="1" noChangeArrowheads="1" noChangeShapeType="1" noTextEdit="1"/>
                </p:cNvSpPr>
                <p:nvPr/>
              </p:nvSpPr>
              <p:spPr>
                <a:xfrm>
                  <a:off x="10005225" y="3617932"/>
                  <a:ext cx="426399" cy="461665"/>
                </a:xfrm>
                <a:prstGeom prst="rect">
                  <a:avLst/>
                </a:prstGeom>
                <a:blipFill>
                  <a:blip r:embed="rId3"/>
                  <a:stretch>
                    <a:fillRect/>
                  </a:stretch>
                </a:blipFill>
              </p:spPr>
              <p:txBody>
                <a:bodyPr/>
                <a:lstStyle/>
                <a:p>
                  <a:r>
                    <a:rPr lang="en-US">
                      <a:noFill/>
                    </a:rPr>
                    <a:t> </a:t>
                  </a:r>
                </a:p>
              </p:txBody>
            </p:sp>
          </mc:Fallback>
        </mc:AlternateContent>
        <p:cxnSp>
          <p:nvCxnSpPr>
            <p:cNvPr id="5" name="Straight Connector 4">
              <a:extLst>
                <a:ext uri="{FF2B5EF4-FFF2-40B4-BE49-F238E27FC236}">
                  <a16:creationId xmlns:a16="http://schemas.microsoft.com/office/drawing/2014/main" id="{B8F9EDB2-35B2-B8B6-B32B-33D907EED415}"/>
                </a:ext>
              </a:extLst>
            </p:cNvPr>
            <p:cNvCxnSpPr>
              <a:cxnSpLocks/>
            </p:cNvCxnSpPr>
            <p:nvPr/>
          </p:nvCxnSpPr>
          <p:spPr>
            <a:xfrm>
              <a:off x="8102082" y="1406331"/>
              <a:ext cx="0" cy="251252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67F9E515-14FC-82F8-93E2-7A6778595944}"/>
                    </a:ext>
                  </a:extLst>
                </p:cNvPr>
                <p:cNvSpPr txBox="1"/>
                <p:nvPr/>
              </p:nvSpPr>
              <p:spPr>
                <a:xfrm>
                  <a:off x="8102082" y="1096797"/>
                  <a:ext cx="428899"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i="1" dirty="0">
                            <a:latin typeface="Cambria Math"/>
                          </a:rPr>
                          <m:t>𝑝</m:t>
                        </m:r>
                      </m:oMath>
                    </m:oMathPara>
                  </a14:m>
                  <a:endParaRPr lang="en-US" sz="2400" dirty="0"/>
                </a:p>
              </p:txBody>
            </p:sp>
          </mc:Choice>
          <mc:Fallback xmlns="">
            <p:sp>
              <p:nvSpPr>
                <p:cNvPr id="6" name="TextBox 5">
                  <a:extLst>
                    <a:ext uri="{FF2B5EF4-FFF2-40B4-BE49-F238E27FC236}">
                      <a16:creationId xmlns:a16="http://schemas.microsoft.com/office/drawing/2014/main" id="{67F9E515-14FC-82F8-93E2-7A6778595944}"/>
                    </a:ext>
                  </a:extLst>
                </p:cNvPr>
                <p:cNvSpPr txBox="1">
                  <a:spLocks noRot="1" noChangeAspect="1" noMove="1" noResize="1" noEditPoints="1" noAdjustHandles="1" noChangeArrowheads="1" noChangeShapeType="1" noTextEdit="1"/>
                </p:cNvSpPr>
                <p:nvPr/>
              </p:nvSpPr>
              <p:spPr>
                <a:xfrm>
                  <a:off x="8102082" y="1096797"/>
                  <a:ext cx="428899" cy="461665"/>
                </a:xfrm>
                <a:prstGeom prst="rect">
                  <a:avLst/>
                </a:prstGeom>
                <a:blipFill>
                  <a:blip r:embed="rId4"/>
                  <a:stretch>
                    <a:fillRect b="-10667"/>
                  </a:stretch>
                </a:blipFill>
              </p:spPr>
              <p:txBody>
                <a:bodyPr/>
                <a:lstStyle/>
                <a:p>
                  <a:r>
                    <a:rPr lang="en-US">
                      <a:noFill/>
                    </a:rPr>
                    <a:t> </a:t>
                  </a:r>
                </a:p>
              </p:txBody>
            </p:sp>
          </mc:Fallback>
        </mc:AlternateContent>
        <p:cxnSp>
          <p:nvCxnSpPr>
            <p:cNvPr id="8" name="Straight Connector 7">
              <a:extLst>
                <a:ext uri="{FF2B5EF4-FFF2-40B4-BE49-F238E27FC236}">
                  <a16:creationId xmlns:a16="http://schemas.microsoft.com/office/drawing/2014/main" id="{1FD5BD31-B0E9-09DD-9720-07A4414DC1D8}"/>
                </a:ext>
              </a:extLst>
            </p:cNvPr>
            <p:cNvCxnSpPr>
              <a:cxnSpLocks/>
            </p:cNvCxnSpPr>
            <p:nvPr/>
          </p:nvCxnSpPr>
          <p:spPr>
            <a:xfrm>
              <a:off x="7898882" y="3689221"/>
              <a:ext cx="253274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56D1D619-1DFC-5347-19C4-2BB4300EA172}"/>
                </a:ext>
              </a:extLst>
            </p:cNvPr>
            <p:cNvSpPr/>
            <p:nvPr/>
          </p:nvSpPr>
          <p:spPr>
            <a:xfrm>
              <a:off x="8726200" y="2156865"/>
              <a:ext cx="507997" cy="91429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A</a:t>
              </a:r>
            </a:p>
          </p:txBody>
        </p:sp>
        <p:sp>
          <p:nvSpPr>
            <p:cNvPr id="18" name="Rectangle 17">
              <a:extLst>
                <a:ext uri="{FF2B5EF4-FFF2-40B4-BE49-F238E27FC236}">
                  <a16:creationId xmlns:a16="http://schemas.microsoft.com/office/drawing/2014/main" id="{CAE6A32D-757B-DAA4-A27E-F84638924B45}"/>
                </a:ext>
              </a:extLst>
            </p:cNvPr>
            <p:cNvSpPr/>
            <p:nvPr/>
          </p:nvSpPr>
          <p:spPr>
            <a:xfrm>
              <a:off x="9234198" y="2156903"/>
              <a:ext cx="507997" cy="91429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B</a:t>
              </a:r>
            </a:p>
          </p:txBody>
        </p:sp>
        <p:cxnSp>
          <p:nvCxnSpPr>
            <p:cNvPr id="22" name="Straight Arrow Connector 21">
              <a:extLst>
                <a:ext uri="{FF2B5EF4-FFF2-40B4-BE49-F238E27FC236}">
                  <a16:creationId xmlns:a16="http://schemas.microsoft.com/office/drawing/2014/main" id="{1BE4B368-FE01-359A-5D72-64E30C07DD56}"/>
                </a:ext>
              </a:extLst>
            </p:cNvPr>
            <p:cNvCxnSpPr/>
            <p:nvPr/>
          </p:nvCxnSpPr>
          <p:spPr>
            <a:xfrm flipV="1">
              <a:off x="9640600" y="1728494"/>
              <a:ext cx="50083" cy="5299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D2986661-2256-EECF-142E-DBFABB7AA388}"/>
                </a:ext>
              </a:extLst>
            </p:cNvPr>
            <p:cNvCxnSpPr/>
            <p:nvPr/>
          </p:nvCxnSpPr>
          <p:spPr>
            <a:xfrm flipV="1">
              <a:off x="8929400" y="1728494"/>
              <a:ext cx="609600" cy="5299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F81210C3-766E-7FAA-7876-F3880162CE9B}"/>
                    </a:ext>
                  </a:extLst>
                </p:cNvPr>
                <p:cNvSpPr txBox="1"/>
                <p:nvPr/>
              </p:nvSpPr>
              <p:spPr>
                <a:xfrm>
                  <a:off x="9198742" y="1279074"/>
                  <a:ext cx="812791"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rPr>
                          <m:t>ℏ/4</m:t>
                        </m:r>
                      </m:oMath>
                    </m:oMathPara>
                  </a14:m>
                  <a:endParaRPr lang="en-US" sz="2400" dirty="0"/>
                </a:p>
              </p:txBody>
            </p:sp>
          </mc:Choice>
          <mc:Fallback xmlns="">
            <p:sp>
              <p:nvSpPr>
                <p:cNvPr id="24" name="TextBox 23">
                  <a:extLst>
                    <a:ext uri="{FF2B5EF4-FFF2-40B4-BE49-F238E27FC236}">
                      <a16:creationId xmlns:a16="http://schemas.microsoft.com/office/drawing/2014/main" id="{F81210C3-766E-7FAA-7876-F3880162CE9B}"/>
                    </a:ext>
                  </a:extLst>
                </p:cNvPr>
                <p:cNvSpPr txBox="1">
                  <a:spLocks noRot="1" noChangeAspect="1" noMove="1" noResize="1" noEditPoints="1" noAdjustHandles="1" noChangeArrowheads="1" noChangeShapeType="1" noTextEdit="1"/>
                </p:cNvSpPr>
                <p:nvPr/>
              </p:nvSpPr>
              <p:spPr>
                <a:xfrm>
                  <a:off x="9198742" y="1279074"/>
                  <a:ext cx="812791" cy="461665"/>
                </a:xfrm>
                <a:prstGeom prst="rect">
                  <a:avLst/>
                </a:prstGeom>
                <a:blipFill>
                  <a:blip r:embed="rId5"/>
                  <a:stretch>
                    <a:fillRect b="-17105"/>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54662DA7-0D52-C970-B078-C778456548F1}"/>
                  </a:ext>
                </a:extLst>
              </p:cNvPr>
              <p:cNvSpPr txBox="1"/>
              <p:nvPr/>
            </p:nvSpPr>
            <p:spPr>
              <a:xfrm>
                <a:off x="2498632" y="1898856"/>
                <a:ext cx="4629922" cy="461665"/>
              </a:xfrm>
              <a:prstGeom prst="rect">
                <a:avLst/>
              </a:prstGeom>
              <a:noFill/>
            </p:spPr>
            <p:txBody>
              <a:bodyPr wrap="none" rtlCol="0">
                <a:spAutoFit/>
              </a:bodyPr>
              <a:lstStyle/>
              <a:p>
                <a14:m>
                  <m:oMath xmlns:m="http://schemas.openxmlformats.org/officeDocument/2006/math">
                    <m:r>
                      <a:rPr lang="en-US" sz="2400" b="0" i="1" smtClean="0">
                        <a:latin typeface="Cambria Math" panose="02040503050406030204" pitchFamily="18" charset="0"/>
                      </a:rPr>
                      <m:t>𝑞</m:t>
                    </m:r>
                  </m:oMath>
                </a14:m>
                <a:r>
                  <a:rPr lang="en-US" sz="2400" dirty="0"/>
                  <a:t> – “the state of the particle is in A”</a:t>
                </a:r>
              </a:p>
            </p:txBody>
          </p:sp>
        </mc:Choice>
        <mc:Fallback xmlns="">
          <p:sp>
            <p:nvSpPr>
              <p:cNvPr id="28" name="TextBox 27">
                <a:extLst>
                  <a:ext uri="{FF2B5EF4-FFF2-40B4-BE49-F238E27FC236}">
                    <a16:creationId xmlns:a16="http://schemas.microsoft.com/office/drawing/2014/main" id="{54662DA7-0D52-C970-B078-C778456548F1}"/>
                  </a:ext>
                </a:extLst>
              </p:cNvPr>
              <p:cNvSpPr txBox="1">
                <a:spLocks noRot="1" noChangeAspect="1" noMove="1" noResize="1" noEditPoints="1" noAdjustHandles="1" noChangeArrowheads="1" noChangeShapeType="1" noTextEdit="1"/>
              </p:cNvSpPr>
              <p:nvPr/>
            </p:nvSpPr>
            <p:spPr>
              <a:xfrm>
                <a:off x="2498632" y="1898856"/>
                <a:ext cx="4629922" cy="461665"/>
              </a:xfrm>
              <a:prstGeom prst="rect">
                <a:avLst/>
              </a:prstGeom>
              <a:blipFill>
                <a:blip r:embed="rId6"/>
                <a:stretch>
                  <a:fillRect l="-395" t="-10526" r="-1054" b="-289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3233C5E5-C807-7385-D6E6-4529860B0FE5}"/>
                  </a:ext>
                </a:extLst>
              </p:cNvPr>
              <p:cNvSpPr txBox="1"/>
              <p:nvPr/>
            </p:nvSpPr>
            <p:spPr>
              <a:xfrm>
                <a:off x="256773" y="2624782"/>
                <a:ext cx="4139979" cy="461665"/>
              </a:xfrm>
              <a:prstGeom prst="rect">
                <a:avLst/>
              </a:prstGeom>
              <a:noFill/>
            </p:spPr>
            <p:txBody>
              <a:bodyPr wrap="none" rtlCol="0">
                <a:spAutoFit/>
              </a:bodyPr>
              <a:lstStyle/>
              <a:p>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𝑞</m:t>
                        </m:r>
                      </m:e>
                      <m:sub>
                        <m:r>
                          <a:rPr lang="en-US" sz="2400" b="0" i="1" smtClean="0">
                            <a:latin typeface="Cambria Math" panose="02040503050406030204" pitchFamily="18" charset="0"/>
                          </a:rPr>
                          <m:t>𝑐</m:t>
                        </m:r>
                      </m:sub>
                    </m:sSub>
                  </m:oMath>
                </a14:m>
                <a:r>
                  <a:rPr lang="en-US" sz="2400" dirty="0"/>
                  <a:t> – “the center of mass is in A”</a:t>
                </a:r>
              </a:p>
            </p:txBody>
          </p:sp>
        </mc:Choice>
        <mc:Fallback xmlns="">
          <p:sp>
            <p:nvSpPr>
              <p:cNvPr id="15" name="TextBox 14">
                <a:extLst>
                  <a:ext uri="{FF2B5EF4-FFF2-40B4-BE49-F238E27FC236}">
                    <a16:creationId xmlns:a16="http://schemas.microsoft.com/office/drawing/2014/main" id="{3233C5E5-C807-7385-D6E6-4529860B0FE5}"/>
                  </a:ext>
                </a:extLst>
              </p:cNvPr>
              <p:cNvSpPr txBox="1">
                <a:spLocks noRot="1" noChangeAspect="1" noMove="1" noResize="1" noEditPoints="1" noAdjustHandles="1" noChangeArrowheads="1" noChangeShapeType="1" noTextEdit="1"/>
              </p:cNvSpPr>
              <p:nvPr/>
            </p:nvSpPr>
            <p:spPr>
              <a:xfrm>
                <a:off x="256773" y="2624782"/>
                <a:ext cx="4139979" cy="461665"/>
              </a:xfrm>
              <a:prstGeom prst="rect">
                <a:avLst/>
              </a:prstGeom>
              <a:blipFill>
                <a:blip r:embed="rId7"/>
                <a:stretch>
                  <a:fillRect l="-442" t="-10667" r="-1473" b="-30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2D53AE83-CADA-40A7-E1DA-84E980505018}"/>
                  </a:ext>
                </a:extLst>
              </p:cNvPr>
              <p:cNvSpPr txBox="1"/>
              <p:nvPr/>
            </p:nvSpPr>
            <p:spPr>
              <a:xfrm>
                <a:off x="1623955" y="3183462"/>
                <a:ext cx="1492845"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2400" b="0" i="1" smtClean="0">
                              <a:latin typeface="Cambria Math" panose="02040503050406030204" pitchFamily="18" charset="0"/>
                            </a:rPr>
                          </m:ctrlPr>
                        </m:dPr>
                        <m:e>
                          <m:acc>
                            <m:accPr>
                              <m:chr m:val="̅"/>
                              <m:ctrlPr>
                                <a:rPr lang="en-US" sz="2400" i="1">
                                  <a:latin typeface="Cambria Math" panose="02040503050406030204" pitchFamily="18" charset="0"/>
                                </a:rPr>
                              </m:ctrlPr>
                            </m:accPr>
                            <m:e>
                              <m:r>
                                <a:rPr lang="en-US" sz="2400" i="1">
                                  <a:latin typeface="Cambria Math" panose="02040503050406030204" pitchFamily="18" charset="0"/>
                                </a:rPr>
                                <m:t>𝑥</m:t>
                              </m:r>
                            </m:e>
                          </m:acc>
                          <m:r>
                            <a:rPr lang="en-US" sz="2400" b="0" i="1" smtClean="0">
                              <a:latin typeface="Cambria Math" panose="02040503050406030204" pitchFamily="18" charset="0"/>
                            </a:rPr>
                            <m:t>,</m:t>
                          </m:r>
                          <m:acc>
                            <m:accPr>
                              <m:chr m:val="̅"/>
                              <m:ctrlPr>
                                <a:rPr lang="en-US" sz="2400" b="0" i="1" smtClean="0">
                                  <a:latin typeface="Cambria Math" panose="02040503050406030204" pitchFamily="18" charset="0"/>
                                </a:rPr>
                              </m:ctrlPr>
                            </m:accPr>
                            <m:e>
                              <m:r>
                                <a:rPr lang="en-US" sz="2400" i="1" smtClean="0">
                                  <a:latin typeface="Cambria Math" panose="02040503050406030204" pitchFamily="18" charset="0"/>
                                </a:rPr>
                                <m:t>𝑝</m:t>
                              </m:r>
                            </m:e>
                          </m:acc>
                        </m:e>
                      </m:d>
                      <m:r>
                        <a:rPr lang="en-US" sz="2400" b="0" i="1" smtClean="0">
                          <a:latin typeface="Cambria Math" panose="02040503050406030204" pitchFamily="18" charset="0"/>
                        </a:rPr>
                        <m:t>∈</m:t>
                      </m:r>
                      <m:r>
                        <a:rPr lang="en-US" sz="2400" b="0" i="1" smtClean="0">
                          <a:latin typeface="Cambria Math" panose="02040503050406030204" pitchFamily="18" charset="0"/>
                        </a:rPr>
                        <m:t>𝐴</m:t>
                      </m:r>
                    </m:oMath>
                  </m:oMathPara>
                </a14:m>
                <a:endParaRPr lang="en-US" sz="2400" dirty="0"/>
              </a:p>
            </p:txBody>
          </p:sp>
        </mc:Choice>
        <mc:Fallback xmlns="">
          <p:sp>
            <p:nvSpPr>
              <p:cNvPr id="20" name="TextBox 19">
                <a:extLst>
                  <a:ext uri="{FF2B5EF4-FFF2-40B4-BE49-F238E27FC236}">
                    <a16:creationId xmlns:a16="http://schemas.microsoft.com/office/drawing/2014/main" id="{2D53AE83-CADA-40A7-E1DA-84E980505018}"/>
                  </a:ext>
                </a:extLst>
              </p:cNvPr>
              <p:cNvSpPr txBox="1">
                <a:spLocks noRot="1" noChangeAspect="1" noMove="1" noResize="1" noEditPoints="1" noAdjustHandles="1" noChangeArrowheads="1" noChangeShapeType="1" noTextEdit="1"/>
              </p:cNvSpPr>
              <p:nvPr/>
            </p:nvSpPr>
            <p:spPr>
              <a:xfrm>
                <a:off x="1623955" y="3183462"/>
                <a:ext cx="1492845" cy="461665"/>
              </a:xfrm>
              <a:prstGeom prst="rect">
                <a:avLst/>
              </a:prstGeom>
              <a:blipFill>
                <a:blip r:embed="rId9"/>
                <a:stretch>
                  <a:fillRect b="-105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681B78D3-7E8E-268E-26AF-C1D485099D76}"/>
                  </a:ext>
                </a:extLst>
              </p:cNvPr>
              <p:cNvSpPr txBox="1"/>
              <p:nvPr/>
            </p:nvSpPr>
            <p:spPr>
              <a:xfrm>
                <a:off x="351587" y="4153266"/>
                <a:ext cx="5304594" cy="461665"/>
              </a:xfrm>
              <a:prstGeom prst="rect">
                <a:avLst/>
              </a:prstGeom>
              <a:noFill/>
            </p:spPr>
            <p:txBody>
              <a:bodyPr wrap="none" rtlCol="0">
                <a:spAutoFit/>
              </a:bodyPr>
              <a:lstStyle/>
              <a:p>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𝑞</m:t>
                        </m:r>
                      </m:e>
                      <m:sub>
                        <m:r>
                          <a:rPr lang="en-US" sz="2400" b="0" i="1" smtClean="0">
                            <a:latin typeface="Cambria Math" panose="02040503050406030204" pitchFamily="18" charset="0"/>
                          </a:rPr>
                          <m:t>𝑐</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𝑟</m:t>
                        </m:r>
                      </m:e>
                      <m:sub>
                        <m:r>
                          <a:rPr lang="en-US" sz="2400" b="0" i="1" smtClean="0">
                            <a:latin typeface="Cambria Math" panose="02040503050406030204" pitchFamily="18" charset="0"/>
                          </a:rPr>
                          <m:t>𝑐</m:t>
                        </m:r>
                      </m:sub>
                    </m:sSub>
                    <m:r>
                      <a:rPr lang="en-US" sz="2400" b="0" i="1" smtClean="0">
                        <a:latin typeface="Cambria Math" panose="02040503050406030204" pitchFamily="18" charset="0"/>
                      </a:rPr>
                      <m:t>=</m:t>
                    </m:r>
                  </m:oMath>
                </a14:m>
                <a:r>
                  <a:rPr lang="en-US" sz="2400" dirty="0"/>
                  <a:t> “the center of mass is in A</a:t>
                </a:r>
                <a14:m>
                  <m:oMath xmlns:m="http://schemas.openxmlformats.org/officeDocument/2006/math">
                    <m:r>
                      <a:rPr lang="en-US" sz="2400" b="0" i="1" smtClean="0">
                        <a:latin typeface="Cambria Math" panose="02040503050406030204" pitchFamily="18" charset="0"/>
                      </a:rPr>
                      <m:t>∪</m:t>
                    </m:r>
                  </m:oMath>
                </a14:m>
                <a:r>
                  <a:rPr lang="en-US" sz="2400" dirty="0"/>
                  <a:t>B”</a:t>
                </a:r>
              </a:p>
            </p:txBody>
          </p:sp>
        </mc:Choice>
        <mc:Fallback xmlns="">
          <p:sp>
            <p:nvSpPr>
              <p:cNvPr id="25" name="TextBox 24">
                <a:extLst>
                  <a:ext uri="{FF2B5EF4-FFF2-40B4-BE49-F238E27FC236}">
                    <a16:creationId xmlns:a16="http://schemas.microsoft.com/office/drawing/2014/main" id="{681B78D3-7E8E-268E-26AF-C1D485099D76}"/>
                  </a:ext>
                </a:extLst>
              </p:cNvPr>
              <p:cNvSpPr txBox="1">
                <a:spLocks noRot="1" noChangeAspect="1" noMove="1" noResize="1" noEditPoints="1" noAdjustHandles="1" noChangeArrowheads="1" noChangeShapeType="1" noTextEdit="1"/>
              </p:cNvSpPr>
              <p:nvPr/>
            </p:nvSpPr>
            <p:spPr>
              <a:xfrm>
                <a:off x="351587" y="4153266"/>
                <a:ext cx="5304594" cy="461665"/>
              </a:xfrm>
              <a:prstGeom prst="rect">
                <a:avLst/>
              </a:prstGeom>
              <a:blipFill>
                <a:blip r:embed="rId11"/>
                <a:stretch>
                  <a:fillRect l="-345" t="-10526" b="-28947"/>
                </a:stretch>
              </a:blipFill>
            </p:spPr>
            <p:txBody>
              <a:bodyPr/>
              <a:lstStyle/>
              <a:p>
                <a:r>
                  <a:rPr lang="en-US">
                    <a:noFill/>
                  </a:rPr>
                  <a:t> </a:t>
                </a:r>
              </a:p>
            </p:txBody>
          </p:sp>
        </mc:Fallback>
      </mc:AlternateContent>
      <p:cxnSp>
        <p:nvCxnSpPr>
          <p:cNvPr id="33" name="Straight Arrow Connector 32">
            <a:extLst>
              <a:ext uri="{FF2B5EF4-FFF2-40B4-BE49-F238E27FC236}">
                <a16:creationId xmlns:a16="http://schemas.microsoft.com/office/drawing/2014/main" id="{05DD37FC-5CD4-E83A-1D68-35FC4676BFD9}"/>
              </a:ext>
            </a:extLst>
          </p:cNvPr>
          <p:cNvCxnSpPr>
            <a:endCxn id="28" idx="3"/>
          </p:cNvCxnSpPr>
          <p:nvPr/>
        </p:nvCxnSpPr>
        <p:spPr>
          <a:xfrm flipH="1">
            <a:off x="7128554" y="2099388"/>
            <a:ext cx="569201" cy="303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70F464AF-CC3D-649D-08A7-3738F319BDF5}"/>
              </a:ext>
            </a:extLst>
          </p:cNvPr>
          <p:cNvSpPr txBox="1"/>
          <p:nvPr/>
        </p:nvSpPr>
        <p:spPr>
          <a:xfrm>
            <a:off x="7707084" y="1880292"/>
            <a:ext cx="1498116" cy="369332"/>
          </a:xfrm>
          <a:prstGeom prst="rect">
            <a:avLst/>
          </a:prstGeom>
          <a:noFill/>
        </p:spPr>
        <p:txBody>
          <a:bodyPr wrap="square" rtlCol="0">
            <a:spAutoFit/>
          </a:bodyPr>
          <a:lstStyle/>
          <a:p>
            <a:r>
              <a:rPr lang="en-US" dirty="0"/>
              <a:t>Ambiguous</a:t>
            </a:r>
          </a:p>
        </p:txBody>
      </p:sp>
      <p:cxnSp>
        <p:nvCxnSpPr>
          <p:cNvPr id="36" name="Straight Arrow Connector 35">
            <a:extLst>
              <a:ext uri="{FF2B5EF4-FFF2-40B4-BE49-F238E27FC236}">
                <a16:creationId xmlns:a16="http://schemas.microsoft.com/office/drawing/2014/main" id="{AB41FFE1-6EAB-D650-56CF-AF3B6B5F50BF}"/>
              </a:ext>
            </a:extLst>
          </p:cNvPr>
          <p:cNvCxnSpPr/>
          <p:nvPr/>
        </p:nvCxnSpPr>
        <p:spPr>
          <a:xfrm flipH="1" flipV="1">
            <a:off x="7193902" y="4504159"/>
            <a:ext cx="274634" cy="1960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9EE3B725-5F31-F6DA-EDE8-84FC7BEAE665}"/>
              </a:ext>
            </a:extLst>
          </p:cNvPr>
          <p:cNvSpPr txBox="1"/>
          <p:nvPr/>
        </p:nvSpPr>
        <p:spPr>
          <a:xfrm>
            <a:off x="7553752" y="4588024"/>
            <a:ext cx="3403499" cy="369332"/>
          </a:xfrm>
          <a:prstGeom prst="rect">
            <a:avLst/>
          </a:prstGeom>
          <a:noFill/>
        </p:spPr>
        <p:txBody>
          <a:bodyPr wrap="square" rtlCol="0">
            <a:spAutoFit/>
          </a:bodyPr>
          <a:lstStyle/>
          <a:p>
            <a:r>
              <a:rPr lang="en-US" dirty="0"/>
              <a:t>Half-sigma in A and half-sigma in B</a:t>
            </a:r>
          </a:p>
        </p:txBody>
      </p:sp>
      <p:sp>
        <p:nvSpPr>
          <p:cNvPr id="38" name="TextBox 37">
            <a:extLst>
              <a:ext uri="{FF2B5EF4-FFF2-40B4-BE49-F238E27FC236}">
                <a16:creationId xmlns:a16="http://schemas.microsoft.com/office/drawing/2014/main" id="{ACC123B5-9FFE-54D0-54DC-1CA14F88C5F5}"/>
              </a:ext>
            </a:extLst>
          </p:cNvPr>
          <p:cNvSpPr txBox="1"/>
          <p:nvPr/>
        </p:nvSpPr>
        <p:spPr>
          <a:xfrm>
            <a:off x="0" y="5224293"/>
            <a:ext cx="12192000" cy="1077218"/>
          </a:xfrm>
          <a:prstGeom prst="rect">
            <a:avLst/>
          </a:prstGeom>
          <a:noFill/>
        </p:spPr>
        <p:txBody>
          <a:bodyPr wrap="square" rtlCol="0">
            <a:spAutoFit/>
          </a:bodyPr>
          <a:lstStyle/>
          <a:p>
            <a:pPr algn="ctr"/>
            <a:r>
              <a:rPr lang="en-US" sz="3600" dirty="0">
                <a:solidFill>
                  <a:srgbClr val="008000"/>
                </a:solidFill>
              </a:rPr>
              <a:t>Quantum disjunction works the same!</a:t>
            </a:r>
          </a:p>
          <a:p>
            <a:pPr algn="ctr"/>
            <a:r>
              <a:rPr lang="en-US" sz="2800" dirty="0">
                <a:solidFill>
                  <a:srgbClr val="008000"/>
                </a:solidFill>
              </a:rPr>
              <a:t>(just map to quantum expectations)</a:t>
            </a: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1B4D62EA-7D06-D2E4-098D-5C478A97DBAF}"/>
                  </a:ext>
                </a:extLst>
              </p:cNvPr>
              <p:cNvSpPr txBox="1"/>
              <p:nvPr/>
            </p:nvSpPr>
            <p:spPr>
              <a:xfrm>
                <a:off x="759873" y="1265753"/>
                <a:ext cx="2988254" cy="461665"/>
              </a:xfrm>
              <a:prstGeom prst="rect">
                <a:avLst/>
              </a:prstGeom>
              <a:noFill/>
            </p:spPr>
            <p:txBody>
              <a:bodyPr wrap="none" rtlCol="0">
                <a:spAutoFit/>
              </a:bodyPr>
              <a:lstStyle/>
              <a:p>
                <a:r>
                  <a:rPr lang="en-US" sz="2400" dirty="0"/>
                  <a:t>For a quantum state </a:t>
                </a:r>
                <a14:m>
                  <m:oMath xmlns:m="http://schemas.openxmlformats.org/officeDocument/2006/math">
                    <m:r>
                      <a:rPr lang="en-US" sz="2400" b="0" i="1" smtClean="0">
                        <a:latin typeface="Cambria Math" panose="02040503050406030204" pitchFamily="18" charset="0"/>
                      </a:rPr>
                      <m:t>𝜓</m:t>
                    </m:r>
                  </m:oMath>
                </a14:m>
                <a:endParaRPr lang="en-US" sz="2400" dirty="0"/>
              </a:p>
            </p:txBody>
          </p:sp>
        </mc:Choice>
        <mc:Fallback xmlns="">
          <p:sp>
            <p:nvSpPr>
              <p:cNvPr id="12" name="TextBox 11">
                <a:extLst>
                  <a:ext uri="{FF2B5EF4-FFF2-40B4-BE49-F238E27FC236}">
                    <a16:creationId xmlns:a16="http://schemas.microsoft.com/office/drawing/2014/main" id="{1B4D62EA-7D06-D2E4-098D-5C478A97DBAF}"/>
                  </a:ext>
                </a:extLst>
              </p:cNvPr>
              <p:cNvSpPr txBox="1">
                <a:spLocks noRot="1" noChangeAspect="1" noMove="1" noResize="1" noEditPoints="1" noAdjustHandles="1" noChangeArrowheads="1" noChangeShapeType="1" noTextEdit="1"/>
              </p:cNvSpPr>
              <p:nvPr/>
            </p:nvSpPr>
            <p:spPr>
              <a:xfrm>
                <a:off x="759873" y="1265753"/>
                <a:ext cx="2988254" cy="461665"/>
              </a:xfrm>
              <a:prstGeom prst="rect">
                <a:avLst/>
              </a:prstGeom>
              <a:blipFill>
                <a:blip r:embed="rId13"/>
                <a:stretch>
                  <a:fillRect l="-3265" t="-10667" r="-612" b="-30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F9168D72-2ABD-9843-7E85-61C95672250C}"/>
                  </a:ext>
                </a:extLst>
              </p:cNvPr>
              <p:cNvSpPr txBox="1"/>
              <p:nvPr/>
            </p:nvSpPr>
            <p:spPr>
              <a:xfrm>
                <a:off x="4632132" y="2624781"/>
                <a:ext cx="4544899" cy="461665"/>
              </a:xfrm>
              <a:prstGeom prst="rect">
                <a:avLst/>
              </a:prstGeom>
              <a:noFill/>
            </p:spPr>
            <p:txBody>
              <a:bodyPr wrap="none" rtlCol="0">
                <a:spAutoFit/>
              </a:bodyPr>
              <a:lstStyle/>
              <a:p>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𝑞</m:t>
                        </m:r>
                      </m:e>
                      <m:sub>
                        <m:r>
                          <a:rPr lang="en-US" sz="2400" b="0" i="1" smtClean="0">
                            <a:latin typeface="Cambria Math" panose="02040503050406030204" pitchFamily="18" charset="0"/>
                          </a:rPr>
                          <m:t>𝑑</m:t>
                        </m:r>
                      </m:sub>
                    </m:sSub>
                  </m:oMath>
                </a14:m>
                <a:r>
                  <a:rPr lang="en-US" sz="2400" dirty="0"/>
                  <a:t> – “one </a:t>
                </a:r>
                <a:r>
                  <a:rPr lang="en-US" sz="2400" dirty="0" err="1"/>
                  <a:t>stdev</a:t>
                </a:r>
                <a:r>
                  <a:rPr lang="en-US" sz="2400" dirty="0"/>
                  <a:t> of the distr. is in A”</a:t>
                </a:r>
              </a:p>
            </p:txBody>
          </p:sp>
        </mc:Choice>
        <mc:Fallback xmlns="">
          <p:sp>
            <p:nvSpPr>
              <p:cNvPr id="10" name="TextBox 9">
                <a:extLst>
                  <a:ext uri="{FF2B5EF4-FFF2-40B4-BE49-F238E27FC236}">
                    <a16:creationId xmlns:a16="http://schemas.microsoft.com/office/drawing/2014/main" id="{F9168D72-2ABD-9843-7E85-61C95672250C}"/>
                  </a:ext>
                </a:extLst>
              </p:cNvPr>
              <p:cNvSpPr txBox="1">
                <a:spLocks noRot="1" noChangeAspect="1" noMove="1" noResize="1" noEditPoints="1" noAdjustHandles="1" noChangeArrowheads="1" noChangeShapeType="1" noTextEdit="1"/>
              </p:cNvSpPr>
              <p:nvPr/>
            </p:nvSpPr>
            <p:spPr>
              <a:xfrm>
                <a:off x="4632132" y="2624781"/>
                <a:ext cx="4544899" cy="461665"/>
              </a:xfrm>
              <a:prstGeom prst="rect">
                <a:avLst/>
              </a:prstGeom>
              <a:blipFill>
                <a:blip r:embed="rId14"/>
                <a:stretch>
                  <a:fillRect l="-403" t="-10667" r="-1208" b="-30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747FE26C-CF3C-83FF-A120-E5B64CD181D9}"/>
                  </a:ext>
                </a:extLst>
              </p:cNvPr>
              <p:cNvSpPr txBox="1"/>
              <p:nvPr/>
            </p:nvSpPr>
            <p:spPr>
              <a:xfrm>
                <a:off x="4648773" y="3191931"/>
                <a:ext cx="4489114" cy="885948"/>
              </a:xfrm>
              <a:prstGeom prst="rect">
                <a:avLst/>
              </a:prstGeom>
              <a:noFill/>
            </p:spPr>
            <p:txBody>
              <a:bodyPr wrap="none" rtlCol="0">
                <a:spAutoFit/>
              </a:bodyPr>
              <a:lstStyle/>
              <a:p>
                <a14:m>
                  <m:oMath xmlns:m="http://schemas.openxmlformats.org/officeDocument/2006/math">
                    <m:d>
                      <m:dPr>
                        <m:ctrlPr>
                          <a:rPr lang="en-US" sz="2400" b="0" i="1" smtClean="0">
                            <a:latin typeface="Cambria Math" panose="02040503050406030204" pitchFamily="18" charset="0"/>
                          </a:rPr>
                        </m:ctrlPr>
                      </m:dPr>
                      <m:e>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𝑥</m:t>
                            </m:r>
                          </m:e>
                        </m:acc>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𝜎</m:t>
                            </m:r>
                          </m:e>
                          <m:sub>
                            <m:r>
                              <a:rPr lang="en-US" sz="2400" i="1">
                                <a:latin typeface="Cambria Math" panose="02040503050406030204" pitchFamily="18" charset="0"/>
                              </a:rPr>
                              <m:t>𝑥</m:t>
                            </m:r>
                          </m:sub>
                        </m:sSub>
                        <m:r>
                          <a:rPr lang="en-US" sz="2400" b="0" i="1" smtClean="0">
                            <a:latin typeface="Cambria Math" panose="02040503050406030204" pitchFamily="18" charset="0"/>
                          </a:rPr>
                          <m:t>/2,</m:t>
                        </m:r>
                        <m:acc>
                          <m:accPr>
                            <m:chr m:val="̅"/>
                            <m:ctrlPr>
                              <a:rPr lang="en-US" sz="2400" i="1">
                                <a:latin typeface="Cambria Math" panose="02040503050406030204" pitchFamily="18" charset="0"/>
                              </a:rPr>
                            </m:ctrlPr>
                          </m:accPr>
                          <m:e>
                            <m:r>
                              <a:rPr lang="en-US" sz="2400" i="1">
                                <a:latin typeface="Cambria Math" panose="02040503050406030204" pitchFamily="18" charset="0"/>
                              </a:rPr>
                              <m:t>𝑥</m:t>
                            </m:r>
                          </m:e>
                        </m:acc>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𝜎</m:t>
                            </m:r>
                          </m:e>
                          <m:sub>
                            <m:r>
                              <a:rPr lang="en-US" sz="2400" i="1">
                                <a:latin typeface="Cambria Math" panose="02040503050406030204" pitchFamily="18" charset="0"/>
                              </a:rPr>
                              <m:t>𝑥</m:t>
                            </m:r>
                          </m:sub>
                        </m:sSub>
                        <m:r>
                          <a:rPr lang="en-US" sz="2400" i="1">
                            <a:latin typeface="Cambria Math" panose="02040503050406030204" pitchFamily="18" charset="0"/>
                          </a:rPr>
                          <m:t>/2</m:t>
                        </m:r>
                      </m:e>
                    </m:d>
                  </m:oMath>
                </a14:m>
                <a:r>
                  <a:rPr lang="en-US" sz="2400" b="0" i="1" dirty="0">
                    <a:latin typeface="Cambria Math" panose="02040503050406030204" pitchFamily="18" charset="0"/>
                  </a:rPr>
                  <a:t> </a:t>
                </a:r>
                <a:br>
                  <a:rPr lang="en-US" sz="2400" b="0" i="1" dirty="0">
                    <a:latin typeface="Cambria Math" panose="02040503050406030204" pitchFamily="18" charset="0"/>
                  </a:rPr>
                </a:br>
                <a:r>
                  <a:rPr lang="en-US" sz="2400" b="0" i="1" dirty="0">
                    <a:latin typeface="Cambria Math" panose="02040503050406030204" pitchFamily="18" charset="0"/>
                  </a:rPr>
                  <a:t>          </a:t>
                </a:r>
                <a14:m>
                  <m:oMath xmlns:m="http://schemas.openxmlformats.org/officeDocument/2006/math">
                    <m:r>
                      <a:rPr lang="en-US" sz="2400" b="0" i="1" smtClean="0">
                        <a:latin typeface="Cambria Math" panose="02040503050406030204" pitchFamily="18" charset="0"/>
                      </a:rPr>
                      <m:t>×</m:t>
                    </m:r>
                    <m:d>
                      <m:dPr>
                        <m:ctrlPr>
                          <a:rPr lang="en-US" sz="2400" i="1">
                            <a:latin typeface="Cambria Math" panose="02040503050406030204" pitchFamily="18" charset="0"/>
                          </a:rPr>
                        </m:ctrlPr>
                      </m:dPr>
                      <m:e>
                        <m:acc>
                          <m:accPr>
                            <m:chr m:val="̅"/>
                            <m:ctrlPr>
                              <a:rPr lang="en-US" sz="2400" i="1">
                                <a:latin typeface="Cambria Math" panose="02040503050406030204" pitchFamily="18" charset="0"/>
                              </a:rPr>
                            </m:ctrlPr>
                          </m:accPr>
                          <m:e>
                            <m:r>
                              <a:rPr lang="en-US" sz="2400" b="0" i="1" smtClean="0">
                                <a:latin typeface="Cambria Math" panose="02040503050406030204" pitchFamily="18" charset="0"/>
                              </a:rPr>
                              <m:t>𝑝</m:t>
                            </m:r>
                          </m:e>
                        </m:acc>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𝜎</m:t>
                            </m:r>
                          </m:e>
                          <m:sub>
                            <m:r>
                              <a:rPr lang="en-US" sz="2400" b="0" i="1" smtClean="0">
                                <a:latin typeface="Cambria Math" panose="02040503050406030204" pitchFamily="18" charset="0"/>
                              </a:rPr>
                              <m:t>𝑝</m:t>
                            </m:r>
                          </m:sub>
                        </m:sSub>
                        <m:r>
                          <a:rPr lang="en-US" sz="2400" i="1">
                            <a:latin typeface="Cambria Math" panose="02040503050406030204" pitchFamily="18" charset="0"/>
                          </a:rPr>
                          <m:t>/2,</m:t>
                        </m:r>
                        <m:acc>
                          <m:accPr>
                            <m:chr m:val="̅"/>
                            <m:ctrlPr>
                              <a:rPr lang="en-US" sz="2400" i="1">
                                <a:latin typeface="Cambria Math" panose="02040503050406030204" pitchFamily="18" charset="0"/>
                              </a:rPr>
                            </m:ctrlPr>
                          </m:accPr>
                          <m:e>
                            <m:r>
                              <a:rPr lang="en-US" sz="2400" b="0" i="1" smtClean="0">
                                <a:latin typeface="Cambria Math" panose="02040503050406030204" pitchFamily="18" charset="0"/>
                              </a:rPr>
                              <m:t>𝑝</m:t>
                            </m:r>
                          </m:e>
                        </m:acc>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𝜎</m:t>
                            </m:r>
                          </m:e>
                          <m:sub>
                            <m:r>
                              <a:rPr lang="en-US" sz="2400" b="0" i="1" smtClean="0">
                                <a:latin typeface="Cambria Math" panose="02040503050406030204" pitchFamily="18" charset="0"/>
                              </a:rPr>
                              <m:t>𝑝</m:t>
                            </m:r>
                          </m:sub>
                        </m:sSub>
                        <m:r>
                          <a:rPr lang="en-US" sz="2400" i="1">
                            <a:latin typeface="Cambria Math" panose="02040503050406030204" pitchFamily="18" charset="0"/>
                          </a:rPr>
                          <m:t>/2</m:t>
                        </m:r>
                      </m:e>
                    </m:d>
                    <m:r>
                      <a:rPr lang="en-US" sz="2400" b="0" i="1" smtClean="0">
                        <a:latin typeface="Cambria Math" panose="02040503050406030204" pitchFamily="18" charset="0"/>
                      </a:rPr>
                      <m:t>⊆</m:t>
                    </m:r>
                    <m:r>
                      <a:rPr lang="en-US" sz="2400" b="0" i="1" smtClean="0">
                        <a:latin typeface="Cambria Math" panose="02040503050406030204" pitchFamily="18" charset="0"/>
                      </a:rPr>
                      <m:t>𝐴</m:t>
                    </m:r>
                  </m:oMath>
                </a14:m>
                <a:endParaRPr lang="en-US" sz="2400" dirty="0"/>
              </a:p>
            </p:txBody>
          </p:sp>
        </mc:Choice>
        <mc:Fallback xmlns="">
          <p:sp>
            <p:nvSpPr>
              <p:cNvPr id="13" name="TextBox 12">
                <a:extLst>
                  <a:ext uri="{FF2B5EF4-FFF2-40B4-BE49-F238E27FC236}">
                    <a16:creationId xmlns:a16="http://schemas.microsoft.com/office/drawing/2014/main" id="{747FE26C-CF3C-83FF-A120-E5B64CD181D9}"/>
                  </a:ext>
                </a:extLst>
              </p:cNvPr>
              <p:cNvSpPr txBox="1">
                <a:spLocks noRot="1" noChangeAspect="1" noMove="1" noResize="1" noEditPoints="1" noAdjustHandles="1" noChangeArrowheads="1" noChangeShapeType="1" noTextEdit="1"/>
              </p:cNvSpPr>
              <p:nvPr/>
            </p:nvSpPr>
            <p:spPr>
              <a:xfrm>
                <a:off x="4648773" y="3191931"/>
                <a:ext cx="4489114" cy="885948"/>
              </a:xfrm>
              <a:prstGeom prst="rect">
                <a:avLst/>
              </a:prstGeom>
              <a:blipFill>
                <a:blip r:embed="rId1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95E7C344-C123-8912-F054-87992A8A2EA9}"/>
                  </a:ext>
                </a:extLst>
              </p:cNvPr>
              <p:cNvSpPr txBox="1"/>
              <p:nvPr/>
            </p:nvSpPr>
            <p:spPr>
              <a:xfrm>
                <a:off x="5855853" y="4128937"/>
                <a:ext cx="5619423" cy="461665"/>
              </a:xfrm>
              <a:prstGeom prst="rect">
                <a:avLst/>
              </a:prstGeom>
              <a:noFill/>
            </p:spPr>
            <p:txBody>
              <a:bodyPr wrap="none" rtlCol="0">
                <a:spAutoFit/>
              </a:bodyPr>
              <a:lstStyle/>
              <a:p>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𝑞</m:t>
                        </m:r>
                      </m:e>
                      <m:sub>
                        <m:r>
                          <a:rPr lang="en-US" sz="2400" b="0" i="1" smtClean="0">
                            <a:latin typeface="Cambria Math" panose="02040503050406030204" pitchFamily="18" charset="0"/>
                          </a:rPr>
                          <m:t>𝑑</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𝑟</m:t>
                        </m:r>
                      </m:e>
                      <m:sub>
                        <m:r>
                          <a:rPr lang="en-US" sz="2400" b="0" i="1" smtClean="0">
                            <a:latin typeface="Cambria Math" panose="02040503050406030204" pitchFamily="18" charset="0"/>
                          </a:rPr>
                          <m:t>𝑑</m:t>
                        </m:r>
                      </m:sub>
                    </m:sSub>
                    <m:r>
                      <a:rPr lang="en-US" sz="2400" b="0" i="1" smtClean="0">
                        <a:latin typeface="Cambria Math" panose="02040503050406030204" pitchFamily="18" charset="0"/>
                      </a:rPr>
                      <m:t>≠</m:t>
                    </m:r>
                  </m:oMath>
                </a14:m>
                <a:r>
                  <a:rPr lang="en-US" sz="2400" dirty="0"/>
                  <a:t> “one stdev of the distr. is in A</a:t>
                </a:r>
                <a14:m>
                  <m:oMath xmlns:m="http://schemas.openxmlformats.org/officeDocument/2006/math">
                    <m:r>
                      <a:rPr lang="en-US" sz="2400" b="0" i="1" smtClean="0">
                        <a:latin typeface="Cambria Math" panose="02040503050406030204" pitchFamily="18" charset="0"/>
                      </a:rPr>
                      <m:t>∪</m:t>
                    </m:r>
                  </m:oMath>
                </a14:m>
                <a:r>
                  <a:rPr lang="en-US" sz="2400" dirty="0"/>
                  <a:t>B”</a:t>
                </a:r>
              </a:p>
            </p:txBody>
          </p:sp>
        </mc:Choice>
        <mc:Fallback xmlns="">
          <p:sp>
            <p:nvSpPr>
              <p:cNvPr id="14" name="TextBox 13">
                <a:extLst>
                  <a:ext uri="{FF2B5EF4-FFF2-40B4-BE49-F238E27FC236}">
                    <a16:creationId xmlns:a16="http://schemas.microsoft.com/office/drawing/2014/main" id="{95E7C344-C123-8912-F054-87992A8A2EA9}"/>
                  </a:ext>
                </a:extLst>
              </p:cNvPr>
              <p:cNvSpPr txBox="1">
                <a:spLocks noRot="1" noChangeAspect="1" noMove="1" noResize="1" noEditPoints="1" noAdjustHandles="1" noChangeArrowheads="1" noChangeShapeType="1" noTextEdit="1"/>
              </p:cNvSpPr>
              <p:nvPr/>
            </p:nvSpPr>
            <p:spPr>
              <a:xfrm>
                <a:off x="5855853" y="4128937"/>
                <a:ext cx="5619423" cy="461665"/>
              </a:xfrm>
              <a:prstGeom prst="rect">
                <a:avLst/>
              </a:prstGeom>
              <a:blipFill>
                <a:blip r:embed="rId16"/>
                <a:stretch>
                  <a:fillRect l="-326" t="-10526" r="-760" b="-28947"/>
                </a:stretch>
              </a:blipFill>
            </p:spPr>
            <p:txBody>
              <a:bodyPr/>
              <a:lstStyle/>
              <a:p>
                <a:r>
                  <a:rPr lang="en-US">
                    <a:noFill/>
                  </a:rPr>
                  <a:t> </a:t>
                </a:r>
              </a:p>
            </p:txBody>
          </p:sp>
        </mc:Fallback>
      </mc:AlternateContent>
      <p:sp>
        <p:nvSpPr>
          <p:cNvPr id="16" name="Rectangle 15">
            <a:extLst>
              <a:ext uri="{FF2B5EF4-FFF2-40B4-BE49-F238E27FC236}">
                <a16:creationId xmlns:a16="http://schemas.microsoft.com/office/drawing/2014/main" id="{74D0F7BC-960E-71F9-EFDC-4E62EFCCAC9E}"/>
              </a:ext>
            </a:extLst>
          </p:cNvPr>
          <p:cNvSpPr/>
          <p:nvPr/>
        </p:nvSpPr>
        <p:spPr>
          <a:xfrm>
            <a:off x="10431262" y="2307806"/>
            <a:ext cx="185732" cy="136309"/>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875C92C2-7B56-690F-3A6A-EF9EB092E330}"/>
              </a:ext>
            </a:extLst>
          </p:cNvPr>
          <p:cNvSpPr/>
          <p:nvPr/>
        </p:nvSpPr>
        <p:spPr>
          <a:xfrm>
            <a:off x="10507872" y="2356983"/>
            <a:ext cx="37328" cy="37328"/>
          </a:xfrm>
          <a:prstGeom prst="ellipse">
            <a:avLst/>
          </a:prstGeom>
          <a:ln w="12700"/>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719612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A9247D-0B43-CF38-FB19-9064C761D2D9}"/>
              </a:ext>
            </a:extLst>
          </p:cNvPr>
          <p:cNvSpPr>
            <a:spLocks noGrp="1"/>
          </p:cNvSpPr>
          <p:nvPr>
            <p:ph type="title"/>
          </p:nvPr>
        </p:nvSpPr>
        <p:spPr/>
        <p:txBody>
          <a:bodyPr/>
          <a:lstStyle/>
          <a:p>
            <a:r>
              <a:rPr lang="en-US" dirty="0"/>
              <a:t>How to not get confused</a:t>
            </a:r>
          </a:p>
        </p:txBody>
      </p:sp>
      <p:sp>
        <p:nvSpPr>
          <p:cNvPr id="3" name="Content Placeholder 2">
            <a:extLst>
              <a:ext uri="{FF2B5EF4-FFF2-40B4-BE49-F238E27FC236}">
                <a16:creationId xmlns:a16="http://schemas.microsoft.com/office/drawing/2014/main" id="{3C01025F-085D-7577-5DB7-69BD0D5AE9DF}"/>
              </a:ext>
            </a:extLst>
          </p:cNvPr>
          <p:cNvSpPr>
            <a:spLocks noGrp="1"/>
          </p:cNvSpPr>
          <p:nvPr>
            <p:ph idx="1"/>
          </p:nvPr>
        </p:nvSpPr>
        <p:spPr/>
        <p:txBody>
          <a:bodyPr/>
          <a:lstStyle/>
          <a:p>
            <a:r>
              <a:rPr lang="en-US" dirty="0"/>
              <a:t>Be explicit on the process and the temporal ordering</a:t>
            </a:r>
          </a:p>
          <a:p>
            <a:pPr lvl="1"/>
            <a:r>
              <a:rPr lang="en-US" dirty="0"/>
              <a:t>What processes (e.g. preparations and measurements) is the system subjected to?</a:t>
            </a:r>
          </a:p>
          <a:p>
            <a:pPr lvl="1"/>
            <a:r>
              <a:rPr lang="en-US" dirty="0"/>
              <a:t>When are the statements evaluated?</a:t>
            </a:r>
          </a:p>
          <a:p>
            <a:r>
              <a:rPr lang="en-US" dirty="0"/>
              <a:t>Be explicit about statistical/probabilistic attributes</a:t>
            </a:r>
          </a:p>
          <a:p>
            <a:pPr lvl="1"/>
            <a:r>
              <a:rPr lang="en-US" dirty="0"/>
              <a:t>Are we discussing center of mass (always well defined), support, standard deviation, … ?</a:t>
            </a:r>
          </a:p>
          <a:p>
            <a:r>
              <a:rPr lang="en-US" dirty="0"/>
              <a:t>When comparing classical and quantum mechanics, compare apples to apples (i.e. expectation values with expectation values) and oranges to oranges (i.e. support/</a:t>
            </a:r>
            <a:r>
              <a:rPr lang="en-US" dirty="0" err="1"/>
              <a:t>stdDev</a:t>
            </a:r>
            <a:r>
              <a:rPr lang="en-US" dirty="0"/>
              <a:t> with support/</a:t>
            </a:r>
            <a:r>
              <a:rPr lang="en-US" dirty="0" err="1"/>
              <a:t>stdDev</a:t>
            </a:r>
            <a:r>
              <a:rPr lang="en-US" dirty="0"/>
              <a:t>)</a:t>
            </a:r>
          </a:p>
        </p:txBody>
      </p:sp>
      <p:sp>
        <p:nvSpPr>
          <p:cNvPr id="4" name="Footer Placeholder 3">
            <a:extLst>
              <a:ext uri="{FF2B5EF4-FFF2-40B4-BE49-F238E27FC236}">
                <a16:creationId xmlns:a16="http://schemas.microsoft.com/office/drawing/2014/main" id="{512F0B91-1C89-AAC3-4698-00D56BA48676}"/>
              </a:ext>
            </a:extLst>
          </p:cNvPr>
          <p:cNvSpPr>
            <a:spLocks noGrp="1"/>
          </p:cNvSpPr>
          <p:nvPr>
            <p:ph type="ftr" sz="quarter" idx="11"/>
          </p:nvPr>
        </p:nvSpPr>
        <p:spPr/>
        <p:txBody>
          <a:bodyPr/>
          <a:lstStyle/>
          <a:p>
            <a:r>
              <a:rPr lang="en-US"/>
              <a:t>Gabriele Carcassi - Physics Department - University of Michigan</a:t>
            </a:r>
          </a:p>
        </p:txBody>
      </p:sp>
      <p:sp>
        <p:nvSpPr>
          <p:cNvPr id="5" name="Slide Number Placeholder 4">
            <a:extLst>
              <a:ext uri="{FF2B5EF4-FFF2-40B4-BE49-F238E27FC236}">
                <a16:creationId xmlns:a16="http://schemas.microsoft.com/office/drawing/2014/main" id="{401BCC0D-5D02-ADDE-4265-FEEBE836357F}"/>
              </a:ext>
            </a:extLst>
          </p:cNvPr>
          <p:cNvSpPr>
            <a:spLocks noGrp="1"/>
          </p:cNvSpPr>
          <p:nvPr>
            <p:ph type="sldNum" sz="quarter" idx="13"/>
          </p:nvPr>
        </p:nvSpPr>
        <p:spPr/>
        <p:txBody>
          <a:bodyPr/>
          <a:lstStyle/>
          <a:p>
            <a:fld id="{F47845EA-7733-40EE-B074-20032348B727}" type="slidenum">
              <a:rPr lang="en-US" smtClean="0"/>
              <a:t>17</a:t>
            </a:fld>
            <a:endParaRPr lang="en-US"/>
          </a:p>
        </p:txBody>
      </p:sp>
    </p:spTree>
    <p:extLst>
      <p:ext uri="{BB962C8B-B14F-4D97-AF65-F5344CB8AC3E}">
        <p14:creationId xmlns:p14="http://schemas.microsoft.com/office/powerpoint/2010/main" val="213158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C35D4-CAA5-B952-84E4-E7C53AB5B6DB}"/>
              </a:ext>
            </a:extLst>
          </p:cNvPr>
          <p:cNvSpPr>
            <a:spLocks noGrp="1"/>
          </p:cNvSpPr>
          <p:nvPr>
            <p:ph type="title"/>
          </p:nvPr>
        </p:nvSpPr>
        <p:spPr/>
        <p:txBody>
          <a:bodyPr/>
          <a:lstStyle/>
          <a:p>
            <a:r>
              <a:rPr lang="en-US" dirty="0"/>
              <a:t>Common logical structure</a:t>
            </a:r>
            <a:br>
              <a:rPr lang="en-US" dirty="0"/>
            </a:br>
            <a:r>
              <a:rPr lang="en-US" dirty="0"/>
              <a:t>of CM and QM</a:t>
            </a:r>
          </a:p>
        </p:txBody>
      </p:sp>
      <p:sp>
        <p:nvSpPr>
          <p:cNvPr id="3" name="Text Placeholder 2">
            <a:extLst>
              <a:ext uri="{FF2B5EF4-FFF2-40B4-BE49-F238E27FC236}">
                <a16:creationId xmlns:a16="http://schemas.microsoft.com/office/drawing/2014/main" id="{4CB8409B-CA14-FB94-DA02-2C54DA8C41C5}"/>
              </a:ext>
            </a:extLst>
          </p:cNvPr>
          <p:cNvSpPr>
            <a:spLocks noGrp="1"/>
          </p:cNvSpPr>
          <p:nvPr>
            <p:ph type="body" idx="1"/>
          </p:nvPr>
        </p:nvSpPr>
        <p:spPr/>
        <p:txBody>
          <a:bodyPr/>
          <a:lstStyle/>
          <a:p>
            <a:endParaRPr lang="en-US"/>
          </a:p>
        </p:txBody>
      </p:sp>
      <p:sp>
        <p:nvSpPr>
          <p:cNvPr id="4" name="Footer Placeholder 3">
            <a:extLst>
              <a:ext uri="{FF2B5EF4-FFF2-40B4-BE49-F238E27FC236}">
                <a16:creationId xmlns:a16="http://schemas.microsoft.com/office/drawing/2014/main" id="{64DE1FB0-F7BC-F725-7AE4-897396F22246}"/>
              </a:ext>
            </a:extLst>
          </p:cNvPr>
          <p:cNvSpPr>
            <a:spLocks noGrp="1"/>
          </p:cNvSpPr>
          <p:nvPr>
            <p:ph type="ftr" sz="quarter" idx="11"/>
          </p:nvPr>
        </p:nvSpPr>
        <p:spPr/>
        <p:txBody>
          <a:bodyPr/>
          <a:lstStyle/>
          <a:p>
            <a:r>
              <a:rPr lang="en-US"/>
              <a:t>Gabriele Carcassi - Physics Department - University of Michigan</a:t>
            </a:r>
          </a:p>
        </p:txBody>
      </p:sp>
      <p:sp>
        <p:nvSpPr>
          <p:cNvPr id="5" name="Slide Number Placeholder 4">
            <a:extLst>
              <a:ext uri="{FF2B5EF4-FFF2-40B4-BE49-F238E27FC236}">
                <a16:creationId xmlns:a16="http://schemas.microsoft.com/office/drawing/2014/main" id="{74A16ED8-E5D0-54E3-124C-207D9D8C384F}"/>
              </a:ext>
            </a:extLst>
          </p:cNvPr>
          <p:cNvSpPr>
            <a:spLocks noGrp="1"/>
          </p:cNvSpPr>
          <p:nvPr>
            <p:ph type="sldNum" sz="quarter" idx="12"/>
          </p:nvPr>
        </p:nvSpPr>
        <p:spPr/>
        <p:txBody>
          <a:bodyPr/>
          <a:lstStyle/>
          <a:p>
            <a:fld id="{F47845EA-7733-40EE-B074-20032348B727}" type="slidenum">
              <a:rPr lang="en-US" smtClean="0"/>
              <a:t>18</a:t>
            </a:fld>
            <a:endParaRPr lang="en-US"/>
          </a:p>
        </p:txBody>
      </p:sp>
    </p:spTree>
    <p:extLst>
      <p:ext uri="{BB962C8B-B14F-4D97-AF65-F5344CB8AC3E}">
        <p14:creationId xmlns:p14="http://schemas.microsoft.com/office/powerpoint/2010/main" val="33965787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CD45FAE-2BF2-CA53-71E2-30662C58005E}"/>
              </a:ext>
            </a:extLst>
          </p:cNvPr>
          <p:cNvSpPr>
            <a:spLocks noGrp="1"/>
          </p:cNvSpPr>
          <p:nvPr>
            <p:ph type="ftr" sz="quarter" idx="11"/>
          </p:nvPr>
        </p:nvSpPr>
        <p:spPr/>
        <p:txBody>
          <a:bodyPr/>
          <a:lstStyle/>
          <a:p>
            <a:r>
              <a:rPr lang="en-US"/>
              <a:t>Gabriele Carcassi - Physics Department - University of Michigan</a:t>
            </a:r>
            <a:endParaRPr lang="en-US" dirty="0"/>
          </a:p>
        </p:txBody>
      </p:sp>
      <p:sp>
        <p:nvSpPr>
          <p:cNvPr id="3" name="Slide Number Placeholder 2">
            <a:extLst>
              <a:ext uri="{FF2B5EF4-FFF2-40B4-BE49-F238E27FC236}">
                <a16:creationId xmlns:a16="http://schemas.microsoft.com/office/drawing/2014/main" id="{E894E780-F0EB-0646-978D-92691902603B}"/>
              </a:ext>
            </a:extLst>
          </p:cNvPr>
          <p:cNvSpPr>
            <a:spLocks noGrp="1"/>
          </p:cNvSpPr>
          <p:nvPr>
            <p:ph type="sldNum" sz="quarter" idx="12"/>
          </p:nvPr>
        </p:nvSpPr>
        <p:spPr/>
        <p:txBody>
          <a:bodyPr/>
          <a:lstStyle/>
          <a:p>
            <a:fld id="{F47845EA-7733-40EE-B074-20032348B727}" type="slidenum">
              <a:rPr lang="en-US" smtClean="0"/>
              <a:t>19</a:t>
            </a:fld>
            <a:endParaRPr lang="en-US"/>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11D73719-EB8A-C9C7-8528-FD92C00E54A2}"/>
                  </a:ext>
                </a:extLst>
              </p:cNvPr>
              <p:cNvSpPr txBox="1"/>
              <p:nvPr/>
            </p:nvSpPr>
            <p:spPr>
              <a:xfrm>
                <a:off x="5101168" y="4601416"/>
                <a:ext cx="2565511" cy="70788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4000" b="0" i="1" smtClean="0">
                          <a:latin typeface="Cambria Math" panose="02040503050406030204" pitchFamily="18" charset="0"/>
                        </a:rPr>
                        <m:t>𝑥</m:t>
                      </m:r>
                      <m:r>
                        <a:rPr lang="en-US" sz="4000" b="0" i="1" smtClean="0">
                          <a:latin typeface="Cambria Math" panose="02040503050406030204" pitchFamily="18" charset="0"/>
                        </a:rPr>
                        <m:t>∈</m:t>
                      </m:r>
                      <m:r>
                        <a:rPr lang="en-US" sz="4000" b="0" i="1" smtClean="0">
                          <a:latin typeface="Cambria Math" panose="02040503050406030204" pitchFamily="18" charset="0"/>
                        </a:rPr>
                        <m:t>𝑈</m:t>
                      </m:r>
                      <m:r>
                        <a:rPr lang="en-US" sz="4000" b="0" i="1" smtClean="0">
                          <a:latin typeface="Cambria Math" panose="02040503050406030204" pitchFamily="18" charset="0"/>
                        </a:rPr>
                        <m:t>⊆</m:t>
                      </m:r>
                      <m:r>
                        <a:rPr lang="en-US" sz="4000" b="0" i="1" smtClean="0">
                          <a:latin typeface="Cambria Math" panose="02040503050406030204" pitchFamily="18" charset="0"/>
                        </a:rPr>
                        <m:t>𝑋</m:t>
                      </m:r>
                    </m:oMath>
                  </m:oMathPara>
                </a14:m>
                <a:endParaRPr lang="en-US" sz="4000" dirty="0"/>
              </a:p>
            </p:txBody>
          </p:sp>
        </mc:Choice>
        <mc:Fallback xmlns="">
          <p:sp>
            <p:nvSpPr>
              <p:cNvPr id="4" name="TextBox 3">
                <a:extLst>
                  <a:ext uri="{FF2B5EF4-FFF2-40B4-BE49-F238E27FC236}">
                    <a16:creationId xmlns:a16="http://schemas.microsoft.com/office/drawing/2014/main" id="{11D73719-EB8A-C9C7-8528-FD92C00E54A2}"/>
                  </a:ext>
                </a:extLst>
              </p:cNvPr>
              <p:cNvSpPr txBox="1">
                <a:spLocks noRot="1" noChangeAspect="1" noMove="1" noResize="1" noEditPoints="1" noAdjustHandles="1" noChangeArrowheads="1" noChangeShapeType="1" noTextEdit="1"/>
              </p:cNvSpPr>
              <p:nvPr/>
            </p:nvSpPr>
            <p:spPr>
              <a:xfrm>
                <a:off x="5101168" y="4601416"/>
                <a:ext cx="2565511" cy="707886"/>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5DA267C7-FC5F-B82A-8F74-03DE5D489683}"/>
                  </a:ext>
                </a:extLst>
              </p:cNvPr>
              <p:cNvSpPr txBox="1"/>
              <p:nvPr/>
            </p:nvSpPr>
            <p:spPr>
              <a:xfrm>
                <a:off x="996313" y="1764652"/>
                <a:ext cx="7089570" cy="1569660"/>
              </a:xfrm>
              <a:prstGeom prst="rect">
                <a:avLst/>
              </a:prstGeom>
              <a:noFill/>
            </p:spPr>
            <p:txBody>
              <a:bodyPr wrap="none" rtlCol="0">
                <a:spAutoFit/>
              </a:bodyPr>
              <a:lstStyle/>
              <a:p>
                <a:r>
                  <a:rPr lang="en-US" sz="2400" dirty="0"/>
                  <a:t>“the mass of the electron is within </a:t>
                </a:r>
                <a14:m>
                  <m:oMath xmlns:m="http://schemas.openxmlformats.org/officeDocument/2006/math">
                    <m:r>
                      <a:rPr lang="en-US" sz="2400" b="0" i="0" smtClean="0">
                        <a:latin typeface="Cambria Math" panose="02040503050406030204" pitchFamily="18" charset="0"/>
                      </a:rPr>
                      <m:t>500</m:t>
                    </m:r>
                    <m:r>
                      <a:rPr lang="en-US" sz="2400" b="0" i="1" smtClean="0">
                        <a:latin typeface="Cambria Math" panose="02040503050406030204" pitchFamily="18" charset="0"/>
                      </a:rPr>
                      <m:t>±50</m:t>
                    </m:r>
                  </m:oMath>
                </a14:m>
                <a:r>
                  <a:rPr lang="en-US" sz="2400" dirty="0"/>
                  <a:t> keV”</a:t>
                </a:r>
              </a:p>
              <a:p>
                <a:r>
                  <a:rPr lang="en-US" sz="2400" dirty="0"/>
                  <a:t>“the earth-moon distance is </a:t>
                </a:r>
                <a14:m>
                  <m:oMath xmlns:m="http://schemas.openxmlformats.org/officeDocument/2006/math">
                    <m:r>
                      <a:rPr lang="en-US" sz="2400" b="0" i="1" smtClean="0">
                        <a:latin typeface="Cambria Math" panose="02040503050406030204" pitchFamily="18" charset="0"/>
                      </a:rPr>
                      <m:t>400,000</m:t>
                    </m:r>
                  </m:oMath>
                </a14:m>
                <a:r>
                  <a:rPr lang="en-US" sz="2400" dirty="0"/>
                  <a:t> km </a:t>
                </a:r>
                <a14:m>
                  <m:oMath xmlns:m="http://schemas.openxmlformats.org/officeDocument/2006/math">
                    <m:r>
                      <a:rPr lang="en-US" sz="2400" b="0" i="1" smtClean="0">
                        <a:latin typeface="Cambria Math" panose="02040503050406030204" pitchFamily="18" charset="0"/>
                      </a:rPr>
                      <m:t>±50,000</m:t>
                    </m:r>
                  </m:oMath>
                </a14:m>
                <a:r>
                  <a:rPr lang="en-US" sz="2400" dirty="0"/>
                  <a:t> km”</a:t>
                </a:r>
              </a:p>
              <a:p>
                <a:r>
                  <a:rPr lang="en-US" sz="2400" dirty="0"/>
                  <a:t>“there are 6 flavors of quarks”</a:t>
                </a:r>
              </a:p>
              <a:p>
                <a:r>
                  <a:rPr lang="en-US" sz="2400" dirty="0"/>
                  <a:t>…</a:t>
                </a:r>
              </a:p>
            </p:txBody>
          </p:sp>
        </mc:Choice>
        <mc:Fallback xmlns="">
          <p:sp>
            <p:nvSpPr>
              <p:cNvPr id="5" name="TextBox 4">
                <a:extLst>
                  <a:ext uri="{FF2B5EF4-FFF2-40B4-BE49-F238E27FC236}">
                    <a16:creationId xmlns:a16="http://schemas.microsoft.com/office/drawing/2014/main" id="{5DA267C7-FC5F-B82A-8F74-03DE5D489683}"/>
                  </a:ext>
                </a:extLst>
              </p:cNvPr>
              <p:cNvSpPr txBox="1">
                <a:spLocks noRot="1" noChangeAspect="1" noMove="1" noResize="1" noEditPoints="1" noAdjustHandles="1" noChangeArrowheads="1" noChangeShapeType="1" noTextEdit="1"/>
              </p:cNvSpPr>
              <p:nvPr/>
            </p:nvSpPr>
            <p:spPr>
              <a:xfrm>
                <a:off x="996313" y="1764652"/>
                <a:ext cx="7089570" cy="1569660"/>
              </a:xfrm>
              <a:prstGeom prst="rect">
                <a:avLst/>
              </a:prstGeom>
              <a:blipFill>
                <a:blip r:embed="rId3"/>
                <a:stretch>
                  <a:fillRect l="-1290" t="-3101" r="-86" b="-7752"/>
                </a:stretch>
              </a:blipFill>
            </p:spPr>
            <p:txBody>
              <a:bodyPr/>
              <a:lstStyle/>
              <a:p>
                <a:r>
                  <a:rPr lang="en-US">
                    <a:noFill/>
                  </a:rPr>
                  <a:t> </a:t>
                </a:r>
              </a:p>
            </p:txBody>
          </p:sp>
        </mc:Fallback>
      </mc:AlternateContent>
      <p:cxnSp>
        <p:nvCxnSpPr>
          <p:cNvPr id="9" name="Straight Arrow Connector 8">
            <a:extLst>
              <a:ext uri="{FF2B5EF4-FFF2-40B4-BE49-F238E27FC236}">
                <a16:creationId xmlns:a16="http://schemas.microsoft.com/office/drawing/2014/main" id="{EF6FAB2B-ED15-5E44-850F-BEA50282A435}"/>
              </a:ext>
            </a:extLst>
          </p:cNvPr>
          <p:cNvCxnSpPr>
            <a:cxnSpLocks/>
          </p:cNvCxnSpPr>
          <p:nvPr/>
        </p:nvCxnSpPr>
        <p:spPr>
          <a:xfrm flipH="1">
            <a:off x="5435600" y="3878096"/>
            <a:ext cx="87896" cy="8287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F9776363-6B85-82F3-E6C8-56E8C5A76351}"/>
              </a:ext>
            </a:extLst>
          </p:cNvPr>
          <p:cNvSpPr txBox="1"/>
          <p:nvPr/>
        </p:nvSpPr>
        <p:spPr>
          <a:xfrm>
            <a:off x="3016878" y="3406271"/>
            <a:ext cx="3768660" cy="461665"/>
          </a:xfrm>
          <a:prstGeom prst="rect">
            <a:avLst/>
          </a:prstGeom>
          <a:noFill/>
        </p:spPr>
        <p:txBody>
          <a:bodyPr wrap="none" rtlCol="0">
            <a:spAutoFit/>
          </a:bodyPr>
          <a:lstStyle/>
          <a:p>
            <a:r>
              <a:rPr lang="en-US" sz="2400" dirty="0"/>
              <a:t>The object we are describing</a:t>
            </a:r>
          </a:p>
        </p:txBody>
      </p:sp>
      <p:cxnSp>
        <p:nvCxnSpPr>
          <p:cNvPr id="11" name="Straight Arrow Connector 10">
            <a:extLst>
              <a:ext uri="{FF2B5EF4-FFF2-40B4-BE49-F238E27FC236}">
                <a16:creationId xmlns:a16="http://schemas.microsoft.com/office/drawing/2014/main" id="{F50D34C9-C217-7E8D-B83E-F52F8154BE41}"/>
              </a:ext>
            </a:extLst>
          </p:cNvPr>
          <p:cNvCxnSpPr>
            <a:cxnSpLocks/>
          </p:cNvCxnSpPr>
          <p:nvPr/>
        </p:nvCxnSpPr>
        <p:spPr>
          <a:xfrm flipH="1">
            <a:off x="7525416" y="4726798"/>
            <a:ext cx="1012094" cy="2285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F8E54D2B-01F3-1728-4AEF-48B6CE911DC5}"/>
              </a:ext>
            </a:extLst>
          </p:cNvPr>
          <p:cNvSpPr txBox="1"/>
          <p:nvPr/>
        </p:nvSpPr>
        <p:spPr>
          <a:xfrm>
            <a:off x="3996217" y="5615000"/>
            <a:ext cx="5578643" cy="461665"/>
          </a:xfrm>
          <a:prstGeom prst="rect">
            <a:avLst/>
          </a:prstGeom>
          <a:noFill/>
        </p:spPr>
        <p:txBody>
          <a:bodyPr wrap="none" rtlCol="0">
            <a:spAutoFit/>
          </a:bodyPr>
          <a:lstStyle/>
          <a:p>
            <a:r>
              <a:rPr lang="en-US" sz="2400" dirty="0"/>
              <a:t>A subset of possible ways the object can be</a:t>
            </a:r>
          </a:p>
        </p:txBody>
      </p:sp>
      <p:sp>
        <p:nvSpPr>
          <p:cNvPr id="8" name="Title 1">
            <a:extLst>
              <a:ext uri="{FF2B5EF4-FFF2-40B4-BE49-F238E27FC236}">
                <a16:creationId xmlns:a16="http://schemas.microsoft.com/office/drawing/2014/main" id="{D9F06AD1-5832-3952-B503-3DAA4D7D6A7A}"/>
              </a:ext>
            </a:extLst>
          </p:cNvPr>
          <p:cNvSpPr txBox="1">
            <a:spLocks/>
          </p:cNvSpPr>
          <p:nvPr/>
        </p:nvSpPr>
        <p:spPr>
          <a:xfrm>
            <a:off x="103955" y="84779"/>
            <a:ext cx="11984090" cy="897424"/>
          </a:xfrm>
          <a:prstGeom prst="rect">
            <a:avLst/>
          </a:prstGeom>
        </p:spPr>
        <p:txBody>
          <a:bodyPr anchor="ctr"/>
          <a:lstStyle>
            <a:lvl1pPr algn="ctr"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Link between logic and set theory</a:t>
            </a:r>
          </a:p>
        </p:txBody>
      </p:sp>
      <p:sp>
        <p:nvSpPr>
          <p:cNvPr id="12" name="TextBox 11">
            <a:extLst>
              <a:ext uri="{FF2B5EF4-FFF2-40B4-BE49-F238E27FC236}">
                <a16:creationId xmlns:a16="http://schemas.microsoft.com/office/drawing/2014/main" id="{34A17593-6851-3ACD-537F-5B4B2E55AC50}"/>
              </a:ext>
            </a:extLst>
          </p:cNvPr>
          <p:cNvSpPr txBox="1"/>
          <p:nvPr/>
        </p:nvSpPr>
        <p:spPr>
          <a:xfrm>
            <a:off x="455138" y="1100983"/>
            <a:ext cx="5954194" cy="461665"/>
          </a:xfrm>
          <a:prstGeom prst="rect">
            <a:avLst/>
          </a:prstGeom>
          <a:noFill/>
        </p:spPr>
        <p:txBody>
          <a:bodyPr wrap="none" rtlCol="0">
            <a:spAutoFit/>
          </a:bodyPr>
          <a:lstStyle/>
          <a:p>
            <a:r>
              <a:rPr lang="en-US" sz="2400" dirty="0"/>
              <a:t>Consider various scientific statements such as:</a:t>
            </a:r>
          </a:p>
        </p:txBody>
      </p:sp>
      <p:sp>
        <p:nvSpPr>
          <p:cNvPr id="15" name="TextBox 14">
            <a:extLst>
              <a:ext uri="{FF2B5EF4-FFF2-40B4-BE49-F238E27FC236}">
                <a16:creationId xmlns:a16="http://schemas.microsoft.com/office/drawing/2014/main" id="{14BAEACE-F2CE-55F1-3D56-B15BF9118D3F}"/>
              </a:ext>
            </a:extLst>
          </p:cNvPr>
          <p:cNvSpPr txBox="1"/>
          <p:nvPr/>
        </p:nvSpPr>
        <p:spPr>
          <a:xfrm>
            <a:off x="425656" y="4208750"/>
            <a:ext cx="4923143" cy="830997"/>
          </a:xfrm>
          <a:prstGeom prst="rect">
            <a:avLst/>
          </a:prstGeom>
          <a:noFill/>
        </p:spPr>
        <p:txBody>
          <a:bodyPr wrap="none" rtlCol="0">
            <a:spAutoFit/>
          </a:bodyPr>
          <a:lstStyle/>
          <a:p>
            <a:r>
              <a:rPr lang="en-US" sz="2400" dirty="0"/>
              <a:t>They can be modelled mathematically</a:t>
            </a:r>
            <a:br>
              <a:rPr lang="en-US" sz="2400" dirty="0"/>
            </a:br>
            <a:r>
              <a:rPr lang="en-US" sz="2400" dirty="0"/>
              <a:t>with the following pattern:</a:t>
            </a:r>
          </a:p>
        </p:txBody>
      </p:sp>
      <p:sp>
        <p:nvSpPr>
          <p:cNvPr id="21" name="TextBox 20">
            <a:extLst>
              <a:ext uri="{FF2B5EF4-FFF2-40B4-BE49-F238E27FC236}">
                <a16:creationId xmlns:a16="http://schemas.microsoft.com/office/drawing/2014/main" id="{28DF5B33-B5FA-E395-3FF9-1F8932F133EB}"/>
              </a:ext>
            </a:extLst>
          </p:cNvPr>
          <p:cNvSpPr txBox="1"/>
          <p:nvPr/>
        </p:nvSpPr>
        <p:spPr>
          <a:xfrm>
            <a:off x="8712207" y="4311300"/>
            <a:ext cx="3226268" cy="830997"/>
          </a:xfrm>
          <a:prstGeom prst="rect">
            <a:avLst/>
          </a:prstGeom>
          <a:noFill/>
        </p:spPr>
        <p:txBody>
          <a:bodyPr wrap="none" rtlCol="0">
            <a:spAutoFit/>
          </a:bodyPr>
          <a:lstStyle/>
          <a:p>
            <a:r>
              <a:rPr lang="en-US" sz="2400" dirty="0"/>
              <a:t>The set all possible ways</a:t>
            </a:r>
            <a:br>
              <a:rPr lang="en-US" sz="2400" dirty="0"/>
            </a:br>
            <a:r>
              <a:rPr lang="en-US" sz="2400" dirty="0"/>
              <a:t>the object can be</a:t>
            </a:r>
          </a:p>
        </p:txBody>
      </p:sp>
      <p:cxnSp>
        <p:nvCxnSpPr>
          <p:cNvPr id="28" name="Straight Arrow Connector 27">
            <a:extLst>
              <a:ext uri="{FF2B5EF4-FFF2-40B4-BE49-F238E27FC236}">
                <a16:creationId xmlns:a16="http://schemas.microsoft.com/office/drawing/2014/main" id="{EB72FA36-8E1C-32A2-E2E6-75B14589A415}"/>
              </a:ext>
            </a:extLst>
          </p:cNvPr>
          <p:cNvCxnSpPr/>
          <p:nvPr/>
        </p:nvCxnSpPr>
        <p:spPr>
          <a:xfrm flipV="1">
            <a:off x="4902200" y="5181600"/>
            <a:ext cx="1259840" cy="5179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938A8A03-803B-AB51-7427-41EF69FEA3B3}"/>
                  </a:ext>
                </a:extLst>
              </p:cNvPr>
              <p:cNvSpPr txBox="1"/>
              <p:nvPr/>
            </p:nvSpPr>
            <p:spPr>
              <a:xfrm>
                <a:off x="6383923" y="2657790"/>
                <a:ext cx="4996227" cy="769441"/>
              </a:xfrm>
              <a:prstGeom prst="rect">
                <a:avLst/>
              </a:prstGeom>
              <a:noFill/>
            </p:spPr>
            <p:txBody>
              <a:bodyPr wrap="square" rtlCol="0">
                <a:spAutoFit/>
              </a:bodyPr>
              <a:lstStyle/>
              <a:p>
                <a:r>
                  <a:rPr lang="en-US" sz="4400" dirty="0">
                    <a:solidFill>
                      <a:srgbClr val="008000"/>
                    </a:solidFill>
                  </a:rPr>
                  <a:t>Statement </a:t>
                </a:r>
                <a14:m>
                  <m:oMath xmlns:m="http://schemas.openxmlformats.org/officeDocument/2006/math">
                    <m:r>
                      <a:rPr lang="en-US" sz="4400" i="1" smtClean="0">
                        <a:solidFill>
                          <a:srgbClr val="008000"/>
                        </a:solidFill>
                        <a:latin typeface="Cambria Math" panose="02040503050406030204" pitchFamily="18" charset="0"/>
                        <a:ea typeface="Cambria Math" panose="02040503050406030204" pitchFamily="18" charset="0"/>
                      </a:rPr>
                      <m:t>⟺</m:t>
                    </m:r>
                  </m:oMath>
                </a14:m>
                <a:r>
                  <a:rPr lang="en-US" sz="4400" dirty="0">
                    <a:solidFill>
                      <a:srgbClr val="008000"/>
                    </a:solidFill>
                  </a:rPr>
                  <a:t> Subset</a:t>
                </a:r>
              </a:p>
            </p:txBody>
          </p:sp>
        </mc:Choice>
        <mc:Fallback xmlns="">
          <p:sp>
            <p:nvSpPr>
              <p:cNvPr id="29" name="TextBox 28">
                <a:extLst>
                  <a:ext uri="{FF2B5EF4-FFF2-40B4-BE49-F238E27FC236}">
                    <a16:creationId xmlns:a16="http://schemas.microsoft.com/office/drawing/2014/main" id="{938A8A03-803B-AB51-7427-41EF69FEA3B3}"/>
                  </a:ext>
                </a:extLst>
              </p:cNvPr>
              <p:cNvSpPr txBox="1">
                <a:spLocks noRot="1" noChangeAspect="1" noMove="1" noResize="1" noEditPoints="1" noAdjustHandles="1" noChangeArrowheads="1" noChangeShapeType="1" noTextEdit="1"/>
              </p:cNvSpPr>
              <p:nvPr/>
            </p:nvSpPr>
            <p:spPr>
              <a:xfrm>
                <a:off x="6383923" y="2657790"/>
                <a:ext cx="4996227" cy="769441"/>
              </a:xfrm>
              <a:prstGeom prst="rect">
                <a:avLst/>
              </a:prstGeom>
              <a:blipFill>
                <a:blip r:embed="rId4"/>
                <a:stretch>
                  <a:fillRect l="-4878" t="-16667" r="-4756" b="-37302"/>
                </a:stretch>
              </a:blipFill>
            </p:spPr>
            <p:txBody>
              <a:bodyPr/>
              <a:lstStyle/>
              <a:p>
                <a:r>
                  <a:rPr lang="en-US">
                    <a:noFill/>
                  </a:rPr>
                  <a:t> </a:t>
                </a:r>
              </a:p>
            </p:txBody>
          </p:sp>
        </mc:Fallback>
      </mc:AlternateContent>
    </p:spTree>
    <p:extLst>
      <p:ext uri="{BB962C8B-B14F-4D97-AF65-F5344CB8AC3E}">
        <p14:creationId xmlns:p14="http://schemas.microsoft.com/office/powerpoint/2010/main" val="2893246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0" grpId="0"/>
      <p:bldP spid="14" grpId="0"/>
      <p:bldP spid="15" grpId="0"/>
      <p:bldP spid="21" grpId="0"/>
      <p:bldP spid="2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47B5C-3A35-4F03-A7ED-179F2E60F9C3}"/>
              </a:ext>
            </a:extLst>
          </p:cNvPr>
          <p:cNvSpPr>
            <a:spLocks noGrp="1"/>
          </p:cNvSpPr>
          <p:nvPr>
            <p:ph type="title"/>
          </p:nvPr>
        </p:nvSpPr>
        <p:spPr/>
        <p:txBody>
          <a:bodyPr/>
          <a:lstStyle/>
          <a:p>
            <a:r>
              <a:rPr lang="en-US" dirty="0"/>
              <a:t>The paper</a:t>
            </a:r>
          </a:p>
        </p:txBody>
      </p:sp>
      <p:sp>
        <p:nvSpPr>
          <p:cNvPr id="4" name="Footer Placeholder 3">
            <a:extLst>
              <a:ext uri="{FF2B5EF4-FFF2-40B4-BE49-F238E27FC236}">
                <a16:creationId xmlns:a16="http://schemas.microsoft.com/office/drawing/2014/main" id="{E6BC62A3-BCC6-4685-8362-C346FE06EB3E}"/>
              </a:ext>
            </a:extLst>
          </p:cNvPr>
          <p:cNvSpPr>
            <a:spLocks noGrp="1"/>
          </p:cNvSpPr>
          <p:nvPr>
            <p:ph type="ftr" sz="quarter" idx="11"/>
          </p:nvPr>
        </p:nvSpPr>
        <p:spPr/>
        <p:txBody>
          <a:bodyPr/>
          <a:lstStyle/>
          <a:p>
            <a:r>
              <a:rPr lang="en-US"/>
              <a:t>Gabriele Carcassi - Physics Department - University of Michigan</a:t>
            </a:r>
          </a:p>
        </p:txBody>
      </p:sp>
      <p:sp>
        <p:nvSpPr>
          <p:cNvPr id="25" name="Slide Number Placeholder 4">
            <a:extLst>
              <a:ext uri="{FF2B5EF4-FFF2-40B4-BE49-F238E27FC236}">
                <a16:creationId xmlns:a16="http://schemas.microsoft.com/office/drawing/2014/main" id="{2FEFE3DE-3783-489A-807B-8FA738DDA182}"/>
              </a:ext>
            </a:extLst>
          </p:cNvPr>
          <p:cNvSpPr>
            <a:spLocks noGrp="1"/>
          </p:cNvSpPr>
          <p:nvPr>
            <p:ph type="sldNum" sz="quarter" idx="13"/>
          </p:nvPr>
        </p:nvSpPr>
        <p:spPr>
          <a:xfrm>
            <a:off x="11532136" y="6535564"/>
            <a:ext cx="555908" cy="228609"/>
          </a:xfrm>
        </p:spPr>
        <p:txBody>
          <a:bodyPr/>
          <a:lstStyle/>
          <a:p>
            <a:fld id="{F47845EA-7733-40EE-B074-20032348B727}" type="slidenum">
              <a:rPr lang="en-US" smtClean="0"/>
              <a:t>2</a:t>
            </a:fld>
            <a:endParaRPr lang="en-US"/>
          </a:p>
        </p:txBody>
      </p:sp>
      <p:sp>
        <p:nvSpPr>
          <p:cNvPr id="16" name="TextBox 15">
            <a:extLst>
              <a:ext uri="{FF2B5EF4-FFF2-40B4-BE49-F238E27FC236}">
                <a16:creationId xmlns:a16="http://schemas.microsoft.com/office/drawing/2014/main" id="{176F91DC-3C51-4350-95D2-8C9F91966D2A}"/>
              </a:ext>
            </a:extLst>
          </p:cNvPr>
          <p:cNvSpPr txBox="1"/>
          <p:nvPr/>
        </p:nvSpPr>
        <p:spPr>
          <a:xfrm>
            <a:off x="438097" y="1112137"/>
            <a:ext cx="11649947" cy="553998"/>
          </a:xfrm>
          <a:prstGeom prst="rect">
            <a:avLst/>
          </a:prstGeom>
          <a:noFill/>
        </p:spPr>
        <p:txBody>
          <a:bodyPr wrap="square" rtlCol="0">
            <a:spAutoFit/>
          </a:bodyPr>
          <a:lstStyle/>
          <a:p>
            <a:r>
              <a:rPr lang="en-US" sz="3000" dirty="0">
                <a:latin typeface="Proxima Nova Lt" panose="02000506030000020004" pitchFamily="50" charset="0"/>
                <a:cs typeface="Arial" panose="020B0604020202020204" pitchFamily="34" charset="0"/>
              </a:rPr>
              <a:t>The common logical structure of classical and quantum mechanics </a:t>
            </a:r>
            <a:endParaRPr lang="en-US" sz="3000" i="1" dirty="0">
              <a:latin typeface="Proxima Nova Lt" panose="02000506030000020004" pitchFamily="50" charset="0"/>
              <a:cs typeface="Arial" panose="020B0604020202020204" pitchFamily="34" charset="0"/>
            </a:endParaRPr>
          </a:p>
        </p:txBody>
      </p:sp>
      <p:sp>
        <p:nvSpPr>
          <p:cNvPr id="17" name="TextBox 16">
            <a:extLst>
              <a:ext uri="{FF2B5EF4-FFF2-40B4-BE49-F238E27FC236}">
                <a16:creationId xmlns:a16="http://schemas.microsoft.com/office/drawing/2014/main" id="{002E9C71-96F1-49C8-BD17-5A4BDBF3088F}"/>
              </a:ext>
            </a:extLst>
          </p:cNvPr>
          <p:cNvSpPr txBox="1"/>
          <p:nvPr/>
        </p:nvSpPr>
        <p:spPr>
          <a:xfrm>
            <a:off x="438097" y="1696912"/>
            <a:ext cx="5707012" cy="646331"/>
          </a:xfrm>
          <a:prstGeom prst="rect">
            <a:avLst/>
          </a:prstGeom>
          <a:noFill/>
        </p:spPr>
        <p:txBody>
          <a:bodyPr wrap="none" rtlCol="0">
            <a:spAutoFit/>
          </a:bodyPr>
          <a:lstStyle/>
          <a:p>
            <a:r>
              <a:rPr lang="en-US" dirty="0">
                <a:latin typeface="Proxima Nova Lt" panose="02000506030000020004" pitchFamily="50" charset="0"/>
              </a:rPr>
              <a:t>Andrea Oldofredi, Gabriele Carcassi, Christine A. Aidala</a:t>
            </a:r>
          </a:p>
          <a:p>
            <a:r>
              <a:rPr lang="en-US" dirty="0" err="1">
                <a:latin typeface="Proxima Nova Lt" panose="02000506030000020004" pitchFamily="50" charset="0"/>
              </a:rPr>
              <a:t>Erkenntnis</a:t>
            </a:r>
            <a:r>
              <a:rPr lang="en-US" dirty="0">
                <a:latin typeface="Proxima Nova Lt" panose="02000506030000020004" pitchFamily="50" charset="0"/>
              </a:rPr>
              <a:t> (2022)</a:t>
            </a:r>
          </a:p>
        </p:txBody>
      </p:sp>
      <p:pic>
        <p:nvPicPr>
          <p:cNvPr id="12" name="Picture 11">
            <a:extLst>
              <a:ext uri="{FF2B5EF4-FFF2-40B4-BE49-F238E27FC236}">
                <a16:creationId xmlns:a16="http://schemas.microsoft.com/office/drawing/2014/main" id="{105193C8-0E9D-A2D4-BB7E-E3BFBAA451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14630" y="2641655"/>
            <a:ext cx="1983418" cy="1983418"/>
          </a:xfrm>
          <a:prstGeom prst="rect">
            <a:avLst/>
          </a:prstGeom>
        </p:spPr>
      </p:pic>
      <p:pic>
        <p:nvPicPr>
          <p:cNvPr id="14" name="Picture 13">
            <a:extLst>
              <a:ext uri="{FF2B5EF4-FFF2-40B4-BE49-F238E27FC236}">
                <a16:creationId xmlns:a16="http://schemas.microsoft.com/office/drawing/2014/main" id="{D8B7836B-EBD1-2D5E-621D-8A91DBBE1A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44239" y="2647792"/>
            <a:ext cx="1983418" cy="1983418"/>
          </a:xfrm>
          <a:prstGeom prst="rect">
            <a:avLst/>
          </a:prstGeom>
        </p:spPr>
      </p:pic>
      <p:sp>
        <p:nvSpPr>
          <p:cNvPr id="22" name="TextBox 21">
            <a:extLst>
              <a:ext uri="{FF2B5EF4-FFF2-40B4-BE49-F238E27FC236}">
                <a16:creationId xmlns:a16="http://schemas.microsoft.com/office/drawing/2014/main" id="{12EAB76E-D6EA-B93F-30E6-D6FED0F06531}"/>
              </a:ext>
            </a:extLst>
          </p:cNvPr>
          <p:cNvSpPr txBox="1"/>
          <p:nvPr/>
        </p:nvSpPr>
        <p:spPr>
          <a:xfrm>
            <a:off x="6315165" y="4792554"/>
            <a:ext cx="1782347" cy="369332"/>
          </a:xfrm>
          <a:prstGeom prst="rect">
            <a:avLst/>
          </a:prstGeom>
          <a:noFill/>
        </p:spPr>
        <p:txBody>
          <a:bodyPr wrap="none" rtlCol="0">
            <a:spAutoFit/>
          </a:bodyPr>
          <a:lstStyle/>
          <a:p>
            <a:r>
              <a:rPr lang="en-US" dirty="0"/>
              <a:t>Gabriele Carcassi</a:t>
            </a:r>
          </a:p>
        </p:txBody>
      </p:sp>
      <p:sp>
        <p:nvSpPr>
          <p:cNvPr id="23" name="TextBox 22">
            <a:extLst>
              <a:ext uri="{FF2B5EF4-FFF2-40B4-BE49-F238E27FC236}">
                <a16:creationId xmlns:a16="http://schemas.microsoft.com/office/drawing/2014/main" id="{B15CEA9A-02A6-900A-B612-9BBC322F89F6}"/>
              </a:ext>
            </a:extLst>
          </p:cNvPr>
          <p:cNvSpPr txBox="1"/>
          <p:nvPr/>
        </p:nvSpPr>
        <p:spPr>
          <a:xfrm>
            <a:off x="9060969" y="4792554"/>
            <a:ext cx="1949957" cy="369332"/>
          </a:xfrm>
          <a:prstGeom prst="rect">
            <a:avLst/>
          </a:prstGeom>
          <a:noFill/>
        </p:spPr>
        <p:txBody>
          <a:bodyPr wrap="none" rtlCol="0">
            <a:spAutoFit/>
          </a:bodyPr>
          <a:lstStyle/>
          <a:p>
            <a:r>
              <a:rPr lang="en-US" dirty="0"/>
              <a:t>Christine A. Aidala</a:t>
            </a:r>
          </a:p>
        </p:txBody>
      </p:sp>
      <p:sp>
        <p:nvSpPr>
          <p:cNvPr id="26" name="TextBox 25">
            <a:extLst>
              <a:ext uri="{FF2B5EF4-FFF2-40B4-BE49-F238E27FC236}">
                <a16:creationId xmlns:a16="http://schemas.microsoft.com/office/drawing/2014/main" id="{0A15335D-29E8-E121-6603-C14803BF8039}"/>
              </a:ext>
            </a:extLst>
          </p:cNvPr>
          <p:cNvSpPr txBox="1"/>
          <p:nvPr/>
        </p:nvSpPr>
        <p:spPr>
          <a:xfrm>
            <a:off x="7530222" y="5227756"/>
            <a:ext cx="2282100" cy="369332"/>
          </a:xfrm>
          <a:prstGeom prst="rect">
            <a:avLst/>
          </a:prstGeom>
          <a:noFill/>
        </p:spPr>
        <p:txBody>
          <a:bodyPr wrap="none" rtlCol="0">
            <a:spAutoFit/>
          </a:bodyPr>
          <a:lstStyle/>
          <a:p>
            <a:r>
              <a:rPr lang="en-US" dirty="0"/>
              <a:t>University of Michigan</a:t>
            </a:r>
          </a:p>
        </p:txBody>
      </p:sp>
      <p:pic>
        <p:nvPicPr>
          <p:cNvPr id="3" name="Picture 2">
            <a:extLst>
              <a:ext uri="{FF2B5EF4-FFF2-40B4-BE49-F238E27FC236}">
                <a16:creationId xmlns:a16="http://schemas.microsoft.com/office/drawing/2014/main" id="{41A744AD-BF66-9B68-9120-4F55EC19576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79699" y="2641655"/>
            <a:ext cx="1972009" cy="1974258"/>
          </a:xfrm>
          <a:prstGeom prst="rect">
            <a:avLst/>
          </a:prstGeom>
        </p:spPr>
      </p:pic>
      <p:sp>
        <p:nvSpPr>
          <p:cNvPr id="6" name="TextBox 5">
            <a:extLst>
              <a:ext uri="{FF2B5EF4-FFF2-40B4-BE49-F238E27FC236}">
                <a16:creationId xmlns:a16="http://schemas.microsoft.com/office/drawing/2014/main" id="{6B6E4200-6225-6CBB-9143-DD73D9DF677C}"/>
              </a:ext>
            </a:extLst>
          </p:cNvPr>
          <p:cNvSpPr txBox="1"/>
          <p:nvPr/>
        </p:nvSpPr>
        <p:spPr>
          <a:xfrm>
            <a:off x="3491813" y="4792554"/>
            <a:ext cx="1804084" cy="369332"/>
          </a:xfrm>
          <a:prstGeom prst="rect">
            <a:avLst/>
          </a:prstGeom>
          <a:noFill/>
        </p:spPr>
        <p:txBody>
          <a:bodyPr wrap="none" rtlCol="0">
            <a:spAutoFit/>
          </a:bodyPr>
          <a:lstStyle/>
          <a:p>
            <a:r>
              <a:rPr lang="en-US" dirty="0"/>
              <a:t>Andrea Oldofredi</a:t>
            </a:r>
          </a:p>
        </p:txBody>
      </p:sp>
      <p:sp>
        <p:nvSpPr>
          <p:cNvPr id="7" name="TextBox 6">
            <a:extLst>
              <a:ext uri="{FF2B5EF4-FFF2-40B4-BE49-F238E27FC236}">
                <a16:creationId xmlns:a16="http://schemas.microsoft.com/office/drawing/2014/main" id="{6CD37D20-BB92-1F6D-B33E-E2EE576DC67D}"/>
              </a:ext>
            </a:extLst>
          </p:cNvPr>
          <p:cNvSpPr txBox="1"/>
          <p:nvPr/>
        </p:nvSpPr>
        <p:spPr>
          <a:xfrm>
            <a:off x="3379699" y="5227756"/>
            <a:ext cx="2028312" cy="369332"/>
          </a:xfrm>
          <a:prstGeom prst="rect">
            <a:avLst/>
          </a:prstGeom>
          <a:noFill/>
        </p:spPr>
        <p:txBody>
          <a:bodyPr wrap="none" rtlCol="0">
            <a:spAutoFit/>
          </a:bodyPr>
          <a:lstStyle/>
          <a:p>
            <a:r>
              <a:rPr lang="en-US" dirty="0"/>
              <a:t>University of Lisbon</a:t>
            </a:r>
          </a:p>
        </p:txBody>
      </p:sp>
    </p:spTree>
    <p:extLst>
      <p:ext uri="{BB962C8B-B14F-4D97-AF65-F5344CB8AC3E}">
        <p14:creationId xmlns:p14="http://schemas.microsoft.com/office/powerpoint/2010/main" val="12356975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CD45FAE-2BF2-CA53-71E2-30662C58005E}"/>
              </a:ext>
            </a:extLst>
          </p:cNvPr>
          <p:cNvSpPr>
            <a:spLocks noGrp="1"/>
          </p:cNvSpPr>
          <p:nvPr>
            <p:ph type="ftr" sz="quarter" idx="11"/>
          </p:nvPr>
        </p:nvSpPr>
        <p:spPr/>
        <p:txBody>
          <a:bodyPr/>
          <a:lstStyle/>
          <a:p>
            <a:r>
              <a:rPr lang="en-US"/>
              <a:t>Gabriele Carcassi - Physics Department - University of Michigan</a:t>
            </a:r>
            <a:endParaRPr lang="en-US" dirty="0"/>
          </a:p>
        </p:txBody>
      </p:sp>
      <p:sp>
        <p:nvSpPr>
          <p:cNvPr id="3" name="Slide Number Placeholder 2">
            <a:extLst>
              <a:ext uri="{FF2B5EF4-FFF2-40B4-BE49-F238E27FC236}">
                <a16:creationId xmlns:a16="http://schemas.microsoft.com/office/drawing/2014/main" id="{E894E780-F0EB-0646-978D-92691902603B}"/>
              </a:ext>
            </a:extLst>
          </p:cNvPr>
          <p:cNvSpPr>
            <a:spLocks noGrp="1"/>
          </p:cNvSpPr>
          <p:nvPr>
            <p:ph type="sldNum" sz="quarter" idx="12"/>
          </p:nvPr>
        </p:nvSpPr>
        <p:spPr/>
        <p:txBody>
          <a:bodyPr/>
          <a:lstStyle/>
          <a:p>
            <a:fld id="{F47845EA-7733-40EE-B074-20032348B727}" type="slidenum">
              <a:rPr lang="en-US" smtClean="0"/>
              <a:t>20</a:t>
            </a:fld>
            <a:endParaRPr lang="en-US"/>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11D73719-EB8A-C9C7-8528-FD92C00E54A2}"/>
                  </a:ext>
                </a:extLst>
              </p:cNvPr>
              <p:cNvSpPr txBox="1"/>
              <p:nvPr/>
            </p:nvSpPr>
            <p:spPr>
              <a:xfrm>
                <a:off x="1918766" y="1079252"/>
                <a:ext cx="8354467" cy="707886"/>
              </a:xfrm>
              <a:prstGeom prst="rect">
                <a:avLst/>
              </a:prstGeom>
              <a:noFill/>
            </p:spPr>
            <p:txBody>
              <a:bodyPr wrap="none" rtlCol="0">
                <a:spAutoFit/>
              </a:bodyPr>
              <a:lstStyle/>
              <a:p>
                <a:r>
                  <a:rPr lang="en-US" sz="4000" dirty="0"/>
                  <a:t>A probability space is a triple </a:t>
                </a:r>
                <a14:m>
                  <m:oMath xmlns:m="http://schemas.openxmlformats.org/officeDocument/2006/math">
                    <m:d>
                      <m:dPr>
                        <m:ctrlPr>
                          <a:rPr lang="en-US" sz="4000" b="0" i="1" smtClean="0">
                            <a:latin typeface="Cambria Math" panose="02040503050406030204" pitchFamily="18" charset="0"/>
                          </a:rPr>
                        </m:ctrlPr>
                      </m:dPr>
                      <m:e>
                        <m:r>
                          <m:rPr>
                            <m:sty m:val="p"/>
                          </m:rPr>
                          <a:rPr lang="en-US" sz="4000" b="0" i="0" smtClean="0">
                            <a:latin typeface="Cambria Math" panose="02040503050406030204" pitchFamily="18" charset="0"/>
                          </a:rPr>
                          <m:t>Ω</m:t>
                        </m:r>
                        <m:r>
                          <a:rPr lang="en-US" sz="4000" b="0" i="1" smtClean="0">
                            <a:latin typeface="Cambria Math" panose="02040503050406030204" pitchFamily="18" charset="0"/>
                          </a:rPr>
                          <m:t>, </m:t>
                        </m:r>
                        <m:sSub>
                          <m:sSubPr>
                            <m:ctrlPr>
                              <a:rPr lang="en-US" sz="4000" b="0" i="1" smtClean="0">
                                <a:latin typeface="Cambria Math" panose="02040503050406030204" pitchFamily="18" charset="0"/>
                              </a:rPr>
                            </m:ctrlPr>
                          </m:sSubPr>
                          <m:e>
                            <m:r>
                              <m:rPr>
                                <m:sty m:val="p"/>
                              </m:rPr>
                              <a:rPr lang="en-US" sz="4000" b="0" i="0" smtClean="0">
                                <a:latin typeface="Cambria Math" panose="02040503050406030204" pitchFamily="18" charset="0"/>
                              </a:rPr>
                              <m:t>Σ</m:t>
                            </m:r>
                          </m:e>
                          <m:sub>
                            <m:r>
                              <m:rPr>
                                <m:sty m:val="p"/>
                              </m:rPr>
                              <a:rPr lang="en-US" sz="4000" b="0" i="0" smtClean="0">
                                <a:latin typeface="Cambria Math" panose="02040503050406030204" pitchFamily="18" charset="0"/>
                              </a:rPr>
                              <m:t>Ω</m:t>
                            </m:r>
                          </m:sub>
                        </m:sSub>
                        <m:r>
                          <a:rPr lang="en-US" sz="4000" b="0" i="1" smtClean="0">
                            <a:latin typeface="Cambria Math" panose="02040503050406030204" pitchFamily="18" charset="0"/>
                          </a:rPr>
                          <m:t>, </m:t>
                        </m:r>
                        <m:r>
                          <a:rPr lang="en-US" sz="4000" b="0" i="1" smtClean="0">
                            <a:latin typeface="Cambria Math" panose="02040503050406030204" pitchFamily="18" charset="0"/>
                          </a:rPr>
                          <m:t>𝑃</m:t>
                        </m:r>
                      </m:e>
                    </m:d>
                  </m:oMath>
                </a14:m>
                <a:endParaRPr lang="en-US" sz="4000" dirty="0"/>
              </a:p>
            </p:txBody>
          </p:sp>
        </mc:Choice>
        <mc:Fallback xmlns="">
          <p:sp>
            <p:nvSpPr>
              <p:cNvPr id="4" name="TextBox 3">
                <a:extLst>
                  <a:ext uri="{FF2B5EF4-FFF2-40B4-BE49-F238E27FC236}">
                    <a16:creationId xmlns:a16="http://schemas.microsoft.com/office/drawing/2014/main" id="{11D73719-EB8A-C9C7-8528-FD92C00E54A2}"/>
                  </a:ext>
                </a:extLst>
              </p:cNvPr>
              <p:cNvSpPr txBox="1">
                <a:spLocks noRot="1" noChangeAspect="1" noMove="1" noResize="1" noEditPoints="1" noAdjustHandles="1" noChangeArrowheads="1" noChangeShapeType="1" noTextEdit="1"/>
              </p:cNvSpPr>
              <p:nvPr/>
            </p:nvSpPr>
            <p:spPr>
              <a:xfrm>
                <a:off x="1918766" y="1079252"/>
                <a:ext cx="8354467" cy="707886"/>
              </a:xfrm>
              <a:prstGeom prst="rect">
                <a:avLst/>
              </a:prstGeom>
              <a:blipFill>
                <a:blip r:embed="rId2"/>
                <a:stretch>
                  <a:fillRect l="-2628" t="-15517" b="-3620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F9776363-6B85-82F3-E6C8-56E8C5A76351}"/>
                  </a:ext>
                </a:extLst>
              </p:cNvPr>
              <p:cNvSpPr txBox="1"/>
              <p:nvPr/>
            </p:nvSpPr>
            <p:spPr>
              <a:xfrm>
                <a:off x="1296965" y="3608813"/>
                <a:ext cx="9598067" cy="954107"/>
              </a:xfrm>
              <a:prstGeom prst="rect">
                <a:avLst/>
              </a:prstGeom>
              <a:noFill/>
            </p:spPr>
            <p:txBody>
              <a:bodyPr wrap="square" rtlCol="0">
                <a:spAutoFit/>
              </a:bodyPr>
              <a:lstStyle/>
              <a:p>
                <a:r>
                  <a:rPr lang="en-US" sz="2800" dirty="0"/>
                  <a:t>Mathematically, a </a:t>
                </a:r>
                <a14:m>
                  <m:oMath xmlns:m="http://schemas.openxmlformats.org/officeDocument/2006/math">
                    <m:r>
                      <a:rPr lang="en-US" sz="2800" b="0" i="1" smtClean="0">
                        <a:latin typeface="Cambria Math" panose="02040503050406030204" pitchFamily="18" charset="0"/>
                      </a:rPr>
                      <m:t>𝜎</m:t>
                    </m:r>
                  </m:oMath>
                </a14:m>
                <a:r>
                  <a:rPr lang="en-US" sz="2800" dirty="0"/>
                  <a:t>-algebra is a collection of subsets closed under complement, countable union and countable intersection</a:t>
                </a:r>
              </a:p>
            </p:txBody>
          </p:sp>
        </mc:Choice>
        <mc:Fallback xmlns="">
          <p:sp>
            <p:nvSpPr>
              <p:cNvPr id="10" name="TextBox 9">
                <a:extLst>
                  <a:ext uri="{FF2B5EF4-FFF2-40B4-BE49-F238E27FC236}">
                    <a16:creationId xmlns:a16="http://schemas.microsoft.com/office/drawing/2014/main" id="{F9776363-6B85-82F3-E6C8-56E8C5A76351}"/>
                  </a:ext>
                </a:extLst>
              </p:cNvPr>
              <p:cNvSpPr txBox="1">
                <a:spLocks noRot="1" noChangeAspect="1" noMove="1" noResize="1" noEditPoints="1" noAdjustHandles="1" noChangeArrowheads="1" noChangeShapeType="1" noTextEdit="1"/>
              </p:cNvSpPr>
              <p:nvPr/>
            </p:nvSpPr>
            <p:spPr>
              <a:xfrm>
                <a:off x="1296965" y="3608813"/>
                <a:ext cx="9598067" cy="954107"/>
              </a:xfrm>
              <a:prstGeom prst="rect">
                <a:avLst/>
              </a:prstGeom>
              <a:blipFill>
                <a:blip r:embed="rId3"/>
                <a:stretch>
                  <a:fillRect l="-1334" t="-6369" b="-1719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999FDD25-402B-1816-BE3E-863FF3519FE2}"/>
                  </a:ext>
                </a:extLst>
              </p:cNvPr>
              <p:cNvSpPr txBox="1"/>
              <p:nvPr/>
            </p:nvSpPr>
            <p:spPr>
              <a:xfrm>
                <a:off x="390965" y="2048221"/>
                <a:ext cx="11610935" cy="1384995"/>
              </a:xfrm>
              <a:prstGeom prst="rect">
                <a:avLst/>
              </a:prstGeom>
              <a:noFill/>
            </p:spPr>
            <p:txBody>
              <a:bodyPr wrap="none" rtlCol="0">
                <a:spAutoFit/>
              </a:bodyPr>
              <a:lstStyle/>
              <a:p>
                <a:r>
                  <a:rPr lang="en-US" sz="2800" b="0" dirty="0"/>
                  <a:t>Sample space </a:t>
                </a:r>
                <a14:m>
                  <m:oMath xmlns:m="http://schemas.openxmlformats.org/officeDocument/2006/math">
                    <m:r>
                      <m:rPr>
                        <m:sty m:val="p"/>
                      </m:rPr>
                      <a:rPr lang="en-US" sz="2800" b="0" i="0" smtClean="0">
                        <a:latin typeface="Cambria Math" panose="02040503050406030204" pitchFamily="18" charset="0"/>
                      </a:rPr>
                      <m:t>Ω</m:t>
                    </m:r>
                  </m:oMath>
                </a14:m>
                <a:r>
                  <a:rPr lang="en-US" sz="2800" dirty="0"/>
                  <a:t> – the set of all possible outcomes (</a:t>
                </a:r>
                <a14:m>
                  <m:oMath xmlns:m="http://schemas.openxmlformats.org/officeDocument/2006/math">
                    <m:r>
                      <a:rPr lang="en-US" sz="2800" b="0" i="1" smtClean="0">
                        <a:latin typeface="Cambria Math" panose="02040503050406030204" pitchFamily="18" charset="0"/>
                      </a:rPr>
                      <m:t>{1,2,3,4,5,6}</m:t>
                    </m:r>
                  </m:oMath>
                </a14:m>
                <a:r>
                  <a:rPr lang="en-US" sz="2800" dirty="0"/>
                  <a:t> for a die)</a:t>
                </a:r>
              </a:p>
              <a:p>
                <a:r>
                  <a:rPr lang="en-US" sz="2800" dirty="0"/>
                  <a:t>A </a:t>
                </a:r>
                <a14:m>
                  <m:oMath xmlns:m="http://schemas.openxmlformats.org/officeDocument/2006/math">
                    <m:r>
                      <a:rPr lang="en-US" sz="2800" b="0" i="1" smtClean="0">
                        <a:latin typeface="Cambria Math" panose="02040503050406030204" pitchFamily="18" charset="0"/>
                      </a:rPr>
                      <m:t>𝜎</m:t>
                    </m:r>
                  </m:oMath>
                </a14:m>
                <a:r>
                  <a:rPr lang="en-US" sz="2800" dirty="0"/>
                  <a:t>-algebra </a:t>
                </a:r>
                <a14:m>
                  <m:oMath xmlns:m="http://schemas.openxmlformats.org/officeDocument/2006/math">
                    <m:sSub>
                      <m:sSubPr>
                        <m:ctrlPr>
                          <a:rPr lang="en-US" sz="2800" i="1">
                            <a:latin typeface="Cambria Math" panose="02040503050406030204" pitchFamily="18" charset="0"/>
                          </a:rPr>
                        </m:ctrlPr>
                      </m:sSubPr>
                      <m:e>
                        <m:r>
                          <m:rPr>
                            <m:sty m:val="p"/>
                          </m:rPr>
                          <a:rPr lang="en-US" sz="2800">
                            <a:latin typeface="Cambria Math" panose="02040503050406030204" pitchFamily="18" charset="0"/>
                          </a:rPr>
                          <m:t>Σ</m:t>
                        </m:r>
                      </m:e>
                      <m:sub>
                        <m:r>
                          <m:rPr>
                            <m:sty m:val="p"/>
                          </m:rPr>
                          <a:rPr lang="en-US" sz="2800">
                            <a:latin typeface="Cambria Math" panose="02040503050406030204" pitchFamily="18" charset="0"/>
                          </a:rPr>
                          <m:t>Ω</m:t>
                        </m:r>
                      </m:sub>
                    </m:sSub>
                  </m:oMath>
                </a14:m>
                <a:r>
                  <a:rPr lang="en-US" sz="2800" dirty="0"/>
                  <a:t> – collection of all events we consider (even, odd, less than 3,…)</a:t>
                </a:r>
              </a:p>
              <a:p>
                <a:r>
                  <a:rPr lang="en-US" sz="2800" dirty="0"/>
                  <a:t>A probability measure </a:t>
                </a:r>
                <a14:m>
                  <m:oMath xmlns:m="http://schemas.openxmlformats.org/officeDocument/2006/math">
                    <m:r>
                      <a:rPr lang="en-US" sz="2800" b="0" i="1" smtClean="0">
                        <a:latin typeface="Cambria Math" panose="02040503050406030204" pitchFamily="18" charset="0"/>
                      </a:rPr>
                      <m:t>𝑃</m:t>
                    </m:r>
                  </m:oMath>
                </a14:m>
                <a:r>
                  <a:rPr lang="en-US" sz="2800" dirty="0"/>
                  <a:t> – assigns a probability to each event</a:t>
                </a:r>
              </a:p>
            </p:txBody>
          </p:sp>
        </mc:Choice>
        <mc:Fallback xmlns="">
          <p:sp>
            <p:nvSpPr>
              <p:cNvPr id="15" name="TextBox 14">
                <a:extLst>
                  <a:ext uri="{FF2B5EF4-FFF2-40B4-BE49-F238E27FC236}">
                    <a16:creationId xmlns:a16="http://schemas.microsoft.com/office/drawing/2014/main" id="{999FDD25-402B-1816-BE3E-863FF3519FE2}"/>
                  </a:ext>
                </a:extLst>
              </p:cNvPr>
              <p:cNvSpPr txBox="1">
                <a:spLocks noRot="1" noChangeAspect="1" noMove="1" noResize="1" noEditPoints="1" noAdjustHandles="1" noChangeArrowheads="1" noChangeShapeType="1" noTextEdit="1"/>
              </p:cNvSpPr>
              <p:nvPr/>
            </p:nvSpPr>
            <p:spPr>
              <a:xfrm>
                <a:off x="390965" y="2048221"/>
                <a:ext cx="11610935" cy="1384995"/>
              </a:xfrm>
              <a:prstGeom prst="rect">
                <a:avLst/>
              </a:prstGeom>
              <a:blipFill>
                <a:blip r:embed="rId4"/>
                <a:stretch>
                  <a:fillRect l="-1050" t="-4405" r="-105" b="-11894"/>
                </a:stretch>
              </a:blipFill>
            </p:spPr>
            <p:txBody>
              <a:bodyPr/>
              <a:lstStyle/>
              <a:p>
                <a:r>
                  <a:rPr lang="en-US">
                    <a:noFill/>
                  </a:rPr>
                  <a:t> </a:t>
                </a:r>
              </a:p>
            </p:txBody>
          </p:sp>
        </mc:Fallback>
      </mc:AlternateContent>
      <p:sp>
        <p:nvSpPr>
          <p:cNvPr id="16" name="Title 1">
            <a:extLst>
              <a:ext uri="{FF2B5EF4-FFF2-40B4-BE49-F238E27FC236}">
                <a16:creationId xmlns:a16="http://schemas.microsoft.com/office/drawing/2014/main" id="{FFF30E7E-BB50-963C-E3D3-F65935908E15}"/>
              </a:ext>
            </a:extLst>
          </p:cNvPr>
          <p:cNvSpPr txBox="1">
            <a:spLocks/>
          </p:cNvSpPr>
          <p:nvPr/>
        </p:nvSpPr>
        <p:spPr>
          <a:xfrm>
            <a:off x="103955" y="84779"/>
            <a:ext cx="11984090" cy="897424"/>
          </a:xfrm>
          <a:prstGeom prst="rect">
            <a:avLst/>
          </a:prstGeom>
        </p:spPr>
        <p:txBody>
          <a:bodyPr anchor="ctr"/>
          <a:lstStyle>
            <a:lvl1pPr algn="ctr"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Link between logic and probability theory</a:t>
            </a:r>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0A1E5485-D643-56BB-9CB2-69646E59065B}"/>
                  </a:ext>
                </a:extLst>
              </p:cNvPr>
              <p:cNvSpPr txBox="1"/>
              <p:nvPr/>
            </p:nvSpPr>
            <p:spPr>
              <a:xfrm>
                <a:off x="1278050" y="4643173"/>
                <a:ext cx="10102555" cy="523220"/>
              </a:xfrm>
              <a:prstGeom prst="rect">
                <a:avLst/>
              </a:prstGeom>
              <a:noFill/>
            </p:spPr>
            <p:txBody>
              <a:bodyPr wrap="square" rtlCol="0">
                <a:spAutoFit/>
              </a:bodyPr>
              <a:lstStyle/>
              <a:p>
                <a14:m>
                  <m:oMath xmlns:m="http://schemas.openxmlformats.org/officeDocument/2006/math">
                    <m:sSub>
                      <m:sSubPr>
                        <m:ctrlPr>
                          <a:rPr lang="en-US" sz="2800" i="1" smtClean="0">
                            <a:solidFill>
                              <a:schemeClr val="tx1"/>
                            </a:solidFill>
                            <a:latin typeface="Cambria Math" panose="02040503050406030204" pitchFamily="18" charset="0"/>
                          </a:rPr>
                        </m:ctrlPr>
                      </m:sSubPr>
                      <m:e>
                        <m:r>
                          <m:rPr>
                            <m:sty m:val="p"/>
                          </m:rPr>
                          <a:rPr lang="en-US" sz="2800">
                            <a:solidFill>
                              <a:schemeClr val="tx1"/>
                            </a:solidFill>
                            <a:latin typeface="Cambria Math" panose="02040503050406030204" pitchFamily="18" charset="0"/>
                          </a:rPr>
                          <m:t>Σ</m:t>
                        </m:r>
                      </m:e>
                      <m:sub>
                        <m:r>
                          <m:rPr>
                            <m:sty m:val="p"/>
                          </m:rPr>
                          <a:rPr lang="en-US" sz="2800">
                            <a:solidFill>
                              <a:schemeClr val="tx1"/>
                            </a:solidFill>
                            <a:latin typeface="Cambria Math" panose="02040503050406030204" pitchFamily="18" charset="0"/>
                          </a:rPr>
                          <m:t>Ω</m:t>
                        </m:r>
                      </m:sub>
                    </m:sSub>
                    <m:r>
                      <a:rPr lang="en-US" sz="2800" i="1">
                        <a:solidFill>
                          <a:schemeClr val="tx1"/>
                        </a:solidFill>
                        <a:latin typeface="Cambria Math" panose="02040503050406030204" pitchFamily="18" charset="0"/>
                      </a:rPr>
                      <m:t> </m:t>
                    </m:r>
                  </m:oMath>
                </a14:m>
                <a:r>
                  <a:rPr lang="en-US" sz="2800" dirty="0">
                    <a:solidFill>
                      <a:schemeClr val="tx1"/>
                    </a:solidFill>
                  </a:rPr>
                  <a:t>is countably complete Boolean algebra of statements</a:t>
                </a:r>
              </a:p>
            </p:txBody>
          </p:sp>
        </mc:Choice>
        <mc:Fallback xmlns="">
          <p:sp>
            <p:nvSpPr>
              <p:cNvPr id="17" name="TextBox 16">
                <a:extLst>
                  <a:ext uri="{FF2B5EF4-FFF2-40B4-BE49-F238E27FC236}">
                    <a16:creationId xmlns:a16="http://schemas.microsoft.com/office/drawing/2014/main" id="{0A1E5485-D643-56BB-9CB2-69646E59065B}"/>
                  </a:ext>
                </a:extLst>
              </p:cNvPr>
              <p:cNvSpPr txBox="1">
                <a:spLocks noRot="1" noChangeAspect="1" noMove="1" noResize="1" noEditPoints="1" noAdjustHandles="1" noChangeArrowheads="1" noChangeShapeType="1" noTextEdit="1"/>
              </p:cNvSpPr>
              <p:nvPr/>
            </p:nvSpPr>
            <p:spPr>
              <a:xfrm>
                <a:off x="1278050" y="4643173"/>
                <a:ext cx="10102555" cy="523220"/>
              </a:xfrm>
              <a:prstGeom prst="rect">
                <a:avLst/>
              </a:prstGeom>
              <a:blipFill>
                <a:blip r:embed="rId5"/>
                <a:stretch>
                  <a:fillRect t="-11628" b="-3255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6F1248A2-1D45-906D-F682-9B0F511CD160}"/>
                  </a:ext>
                </a:extLst>
              </p:cNvPr>
              <p:cNvSpPr txBox="1"/>
              <p:nvPr/>
            </p:nvSpPr>
            <p:spPr>
              <a:xfrm rot="18673751">
                <a:off x="-245420" y="3974118"/>
                <a:ext cx="2254463" cy="369332"/>
              </a:xfrm>
              <a:prstGeom prst="rect">
                <a:avLst/>
              </a:prstGeom>
              <a:noFill/>
            </p:spPr>
            <p:txBody>
              <a:bodyPr wrap="square" rtlCol="0">
                <a:spAutoFit/>
              </a:bodyPr>
              <a:lstStyle/>
              <a:p>
                <a:r>
                  <a:rPr lang="en-US" dirty="0">
                    <a:solidFill>
                      <a:srgbClr val="008000"/>
                    </a:solidFill>
                  </a:rPr>
                  <a:t>Statement </a:t>
                </a:r>
                <a14:m>
                  <m:oMath xmlns:m="http://schemas.openxmlformats.org/officeDocument/2006/math">
                    <m:r>
                      <a:rPr lang="en-US" i="1" smtClean="0">
                        <a:solidFill>
                          <a:srgbClr val="008000"/>
                        </a:solidFill>
                        <a:latin typeface="Cambria Math" panose="02040503050406030204" pitchFamily="18" charset="0"/>
                        <a:ea typeface="Cambria Math" panose="02040503050406030204" pitchFamily="18" charset="0"/>
                      </a:rPr>
                      <m:t>⟺</m:t>
                    </m:r>
                  </m:oMath>
                </a14:m>
                <a:r>
                  <a:rPr lang="en-US" dirty="0">
                    <a:solidFill>
                      <a:srgbClr val="008000"/>
                    </a:solidFill>
                  </a:rPr>
                  <a:t> Subset</a:t>
                </a:r>
              </a:p>
            </p:txBody>
          </p:sp>
        </mc:Choice>
        <mc:Fallback xmlns="">
          <p:sp>
            <p:nvSpPr>
              <p:cNvPr id="18" name="TextBox 17">
                <a:extLst>
                  <a:ext uri="{FF2B5EF4-FFF2-40B4-BE49-F238E27FC236}">
                    <a16:creationId xmlns:a16="http://schemas.microsoft.com/office/drawing/2014/main" id="{6F1248A2-1D45-906D-F682-9B0F511CD160}"/>
                  </a:ext>
                </a:extLst>
              </p:cNvPr>
              <p:cNvSpPr txBox="1">
                <a:spLocks noRot="1" noChangeAspect="1" noMove="1" noResize="1" noEditPoints="1" noAdjustHandles="1" noChangeArrowheads="1" noChangeShapeType="1" noTextEdit="1"/>
              </p:cNvSpPr>
              <p:nvPr/>
            </p:nvSpPr>
            <p:spPr>
              <a:xfrm rot="18673751">
                <a:off x="-245420" y="3974118"/>
                <a:ext cx="2254463" cy="369332"/>
              </a:xfrm>
              <a:prstGeom prst="rect">
                <a:avLst/>
              </a:prstGeom>
              <a:blipFill>
                <a:blip r:embed="rId6"/>
                <a:stretch>
                  <a:fillRect l="-3448" r="-2069" b="-5016"/>
                </a:stretch>
              </a:blipFill>
            </p:spPr>
            <p:txBody>
              <a:bodyPr/>
              <a:lstStyle/>
              <a:p>
                <a:r>
                  <a:rPr lang="en-US">
                    <a:noFill/>
                  </a:rPr>
                  <a:t> </a:t>
                </a:r>
              </a:p>
            </p:txBody>
          </p:sp>
        </mc:Fallback>
      </mc:AlternateContent>
      <p:sp>
        <p:nvSpPr>
          <p:cNvPr id="19" name="TextBox 18">
            <a:extLst>
              <a:ext uri="{FF2B5EF4-FFF2-40B4-BE49-F238E27FC236}">
                <a16:creationId xmlns:a16="http://schemas.microsoft.com/office/drawing/2014/main" id="{E571F102-E46A-6F77-15F4-2389BDC4122D}"/>
              </a:ext>
            </a:extLst>
          </p:cNvPr>
          <p:cNvSpPr txBox="1"/>
          <p:nvPr/>
        </p:nvSpPr>
        <p:spPr>
          <a:xfrm>
            <a:off x="1786677" y="5431471"/>
            <a:ext cx="8618641" cy="707886"/>
          </a:xfrm>
          <a:prstGeom prst="rect">
            <a:avLst/>
          </a:prstGeom>
          <a:noFill/>
        </p:spPr>
        <p:txBody>
          <a:bodyPr wrap="none" rtlCol="0">
            <a:spAutoFit/>
          </a:bodyPr>
          <a:lstStyle/>
          <a:p>
            <a:r>
              <a:rPr lang="en-US" sz="4000" dirty="0">
                <a:solidFill>
                  <a:srgbClr val="008000"/>
                </a:solidFill>
              </a:rPr>
              <a:t>Probability theory requires classical logic</a:t>
            </a:r>
          </a:p>
        </p:txBody>
      </p:sp>
    </p:spTree>
    <p:extLst>
      <p:ext uri="{BB962C8B-B14F-4D97-AF65-F5344CB8AC3E}">
        <p14:creationId xmlns:p14="http://schemas.microsoft.com/office/powerpoint/2010/main" val="582400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5" grpId="0"/>
      <p:bldP spid="17" grpId="0"/>
      <p:bldP spid="18" grpId="0"/>
      <p:bldP spid="1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CD45FAE-2BF2-CA53-71E2-30662C58005E}"/>
              </a:ext>
            </a:extLst>
          </p:cNvPr>
          <p:cNvSpPr>
            <a:spLocks noGrp="1"/>
          </p:cNvSpPr>
          <p:nvPr>
            <p:ph type="ftr" sz="quarter" idx="11"/>
          </p:nvPr>
        </p:nvSpPr>
        <p:spPr/>
        <p:txBody>
          <a:bodyPr/>
          <a:lstStyle/>
          <a:p>
            <a:r>
              <a:rPr lang="en-US"/>
              <a:t>Gabriele Carcassi - Physics Department - University of Michigan</a:t>
            </a:r>
            <a:endParaRPr lang="en-US" dirty="0"/>
          </a:p>
        </p:txBody>
      </p:sp>
      <p:sp>
        <p:nvSpPr>
          <p:cNvPr id="3" name="Slide Number Placeholder 2">
            <a:extLst>
              <a:ext uri="{FF2B5EF4-FFF2-40B4-BE49-F238E27FC236}">
                <a16:creationId xmlns:a16="http://schemas.microsoft.com/office/drawing/2014/main" id="{E894E780-F0EB-0646-978D-92691902603B}"/>
              </a:ext>
            </a:extLst>
          </p:cNvPr>
          <p:cNvSpPr>
            <a:spLocks noGrp="1"/>
          </p:cNvSpPr>
          <p:nvPr>
            <p:ph type="sldNum" sz="quarter" idx="12"/>
          </p:nvPr>
        </p:nvSpPr>
        <p:spPr/>
        <p:txBody>
          <a:bodyPr/>
          <a:lstStyle/>
          <a:p>
            <a:fld id="{F47845EA-7733-40EE-B074-20032348B727}" type="slidenum">
              <a:rPr lang="en-US" smtClean="0"/>
              <a:t>21</a:t>
            </a:fld>
            <a:endParaRPr lang="en-US"/>
          </a:p>
        </p:txBody>
      </p:sp>
      <mc:AlternateContent xmlns:mc="http://schemas.openxmlformats.org/markup-compatibility/2006" xmlns:a14="http://schemas.microsoft.com/office/drawing/2010/main">
        <mc:Choice Requires="a14">
          <p:sp>
            <p:nvSpPr>
              <p:cNvPr id="16" name="Title 1">
                <a:extLst>
                  <a:ext uri="{FF2B5EF4-FFF2-40B4-BE49-F238E27FC236}">
                    <a16:creationId xmlns:a16="http://schemas.microsoft.com/office/drawing/2014/main" id="{FFF30E7E-BB50-963C-E3D3-F65935908E15}"/>
                  </a:ext>
                </a:extLst>
              </p:cNvPr>
              <p:cNvSpPr txBox="1">
                <a:spLocks/>
              </p:cNvSpPr>
              <p:nvPr/>
            </p:nvSpPr>
            <p:spPr>
              <a:xfrm>
                <a:off x="103955" y="84779"/>
                <a:ext cx="11984090" cy="897424"/>
              </a:xfrm>
              <a:prstGeom prst="rect">
                <a:avLst/>
              </a:prstGeom>
            </p:spPr>
            <p:txBody>
              <a:bodyPr anchor="ctr"/>
              <a:lstStyle>
                <a:lvl1pPr algn="ctr"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Do Hilbert spaces have a </a:t>
                </a:r>
                <a14:m>
                  <m:oMath xmlns:m="http://schemas.openxmlformats.org/officeDocument/2006/math">
                    <m:r>
                      <a:rPr lang="en-US" b="0" i="1" smtClean="0">
                        <a:latin typeface="Cambria Math" panose="02040503050406030204" pitchFamily="18" charset="0"/>
                      </a:rPr>
                      <m:t>𝜎</m:t>
                    </m:r>
                  </m:oMath>
                </a14:m>
                <a:r>
                  <a:rPr lang="en-US" dirty="0"/>
                  <a:t>-algebra?</a:t>
                </a:r>
              </a:p>
            </p:txBody>
          </p:sp>
        </mc:Choice>
        <mc:Fallback xmlns="">
          <p:sp>
            <p:nvSpPr>
              <p:cNvPr id="16" name="Title 1">
                <a:extLst>
                  <a:ext uri="{FF2B5EF4-FFF2-40B4-BE49-F238E27FC236}">
                    <a16:creationId xmlns:a16="http://schemas.microsoft.com/office/drawing/2014/main" id="{FFF30E7E-BB50-963C-E3D3-F65935908E15}"/>
                  </a:ext>
                </a:extLst>
              </p:cNvPr>
              <p:cNvSpPr txBox="1">
                <a:spLocks noRot="1" noChangeAspect="1" noMove="1" noResize="1" noEditPoints="1" noAdjustHandles="1" noChangeArrowheads="1" noChangeShapeType="1" noTextEdit="1"/>
              </p:cNvSpPr>
              <p:nvPr/>
            </p:nvSpPr>
            <p:spPr>
              <a:xfrm>
                <a:off x="103955" y="84779"/>
                <a:ext cx="11984090" cy="897424"/>
              </a:xfrm>
              <a:prstGeom prst="rect">
                <a:avLst/>
              </a:prstGeom>
              <a:blipFill>
                <a:blip r:embed="rId2"/>
                <a:stretch>
                  <a:fillRect t="-10204" b="-2176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E571F102-E46A-6F77-15F4-2389BDC4122D}"/>
                  </a:ext>
                </a:extLst>
              </p:cNvPr>
              <p:cNvSpPr txBox="1"/>
              <p:nvPr/>
            </p:nvSpPr>
            <p:spPr>
              <a:xfrm>
                <a:off x="103955" y="1032004"/>
                <a:ext cx="11984089" cy="1200329"/>
              </a:xfrm>
              <a:prstGeom prst="rect">
                <a:avLst/>
              </a:prstGeom>
              <a:noFill/>
            </p:spPr>
            <p:txBody>
              <a:bodyPr wrap="square" rtlCol="0">
                <a:spAutoFit/>
              </a:bodyPr>
              <a:lstStyle/>
              <a:p>
                <a:r>
                  <a:rPr lang="en-US" sz="3600" dirty="0">
                    <a:solidFill>
                      <a:schemeClr val="tx1"/>
                    </a:solidFill>
                  </a:rPr>
                  <a:t>Hilbert space </a:t>
                </a:r>
                <a14:m>
                  <m:oMath xmlns:m="http://schemas.openxmlformats.org/officeDocument/2006/math">
                    <m:r>
                      <a:rPr lang="en-US" sz="3600" b="0" i="1" smtClean="0">
                        <a:solidFill>
                          <a:schemeClr val="tx1"/>
                        </a:solidFill>
                        <a:latin typeface="Cambria Math" panose="02040503050406030204" pitchFamily="18" charset="0"/>
                      </a:rPr>
                      <m:t>⇒</m:t>
                    </m:r>
                  </m:oMath>
                </a14:m>
                <a:r>
                  <a:rPr lang="en-US" sz="3600" dirty="0">
                    <a:solidFill>
                      <a:schemeClr val="tx1"/>
                    </a:solidFill>
                  </a:rPr>
                  <a:t> normed vector space </a:t>
                </a:r>
                <a14:m>
                  <m:oMath xmlns:m="http://schemas.openxmlformats.org/officeDocument/2006/math">
                    <m:r>
                      <a:rPr lang="en-US" sz="3600" b="0" i="1" smtClean="0">
                        <a:solidFill>
                          <a:schemeClr val="tx1"/>
                        </a:solidFill>
                        <a:latin typeface="Cambria Math" panose="02040503050406030204" pitchFamily="18" charset="0"/>
                      </a:rPr>
                      <m:t>⇒</m:t>
                    </m:r>
                  </m:oMath>
                </a14:m>
                <a:r>
                  <a:rPr lang="en-US" sz="3600" dirty="0">
                    <a:solidFill>
                      <a:schemeClr val="tx1"/>
                    </a:solidFill>
                  </a:rPr>
                  <a:t> metric space </a:t>
                </a:r>
                <a14:m>
                  <m:oMath xmlns:m="http://schemas.openxmlformats.org/officeDocument/2006/math">
                    <m:r>
                      <a:rPr lang="en-US" sz="3600" b="0" i="1" smtClean="0">
                        <a:solidFill>
                          <a:schemeClr val="tx1"/>
                        </a:solidFill>
                        <a:latin typeface="Cambria Math" panose="02040503050406030204" pitchFamily="18" charset="0"/>
                      </a:rPr>
                      <m:t>⇒</m:t>
                    </m:r>
                  </m:oMath>
                </a14:m>
                <a:r>
                  <a:rPr lang="en-US" sz="3600" dirty="0">
                    <a:solidFill>
                      <a:schemeClr val="tx1"/>
                    </a:solidFill>
                  </a:rPr>
                  <a:t> topological space </a:t>
                </a:r>
                <a14:m>
                  <m:oMath xmlns:m="http://schemas.openxmlformats.org/officeDocument/2006/math">
                    <m:r>
                      <a:rPr lang="en-US" sz="3600" b="0" i="1" smtClean="0">
                        <a:solidFill>
                          <a:schemeClr val="tx1"/>
                        </a:solidFill>
                        <a:latin typeface="Cambria Math" panose="02040503050406030204" pitchFamily="18" charset="0"/>
                      </a:rPr>
                      <m:t>⇒</m:t>
                    </m:r>
                  </m:oMath>
                </a14:m>
                <a:r>
                  <a:rPr lang="en-US" sz="3600" dirty="0">
                    <a:solidFill>
                      <a:schemeClr val="tx1"/>
                    </a:solidFill>
                  </a:rPr>
                  <a:t> equipped with a </a:t>
                </a:r>
                <a:r>
                  <a:rPr lang="en-US" sz="3600" dirty="0" err="1">
                    <a:solidFill>
                      <a:schemeClr val="tx1"/>
                    </a:solidFill>
                  </a:rPr>
                  <a:t>Borel</a:t>
                </a:r>
                <a:r>
                  <a:rPr lang="en-US" sz="3600" dirty="0">
                    <a:solidFill>
                      <a:schemeClr val="tx1"/>
                    </a:solidFill>
                  </a:rPr>
                  <a:t> </a:t>
                </a:r>
                <a14:m>
                  <m:oMath xmlns:m="http://schemas.openxmlformats.org/officeDocument/2006/math">
                    <m:r>
                      <a:rPr lang="en-US" sz="3600" i="1">
                        <a:latin typeface="Cambria Math" panose="02040503050406030204" pitchFamily="18" charset="0"/>
                      </a:rPr>
                      <m:t>𝜎</m:t>
                    </m:r>
                  </m:oMath>
                </a14:m>
                <a:r>
                  <a:rPr lang="en-US" sz="3600" dirty="0"/>
                  <a:t>-</a:t>
                </a:r>
                <a:r>
                  <a:rPr lang="en-US" sz="3600" dirty="0">
                    <a:solidFill>
                      <a:schemeClr val="tx1"/>
                    </a:solidFill>
                  </a:rPr>
                  <a:t>algebra</a:t>
                </a:r>
              </a:p>
            </p:txBody>
          </p:sp>
        </mc:Choice>
        <mc:Fallback xmlns="">
          <p:sp>
            <p:nvSpPr>
              <p:cNvPr id="19" name="TextBox 18">
                <a:extLst>
                  <a:ext uri="{FF2B5EF4-FFF2-40B4-BE49-F238E27FC236}">
                    <a16:creationId xmlns:a16="http://schemas.microsoft.com/office/drawing/2014/main" id="{E571F102-E46A-6F77-15F4-2389BDC4122D}"/>
                  </a:ext>
                </a:extLst>
              </p:cNvPr>
              <p:cNvSpPr txBox="1">
                <a:spLocks noRot="1" noChangeAspect="1" noMove="1" noResize="1" noEditPoints="1" noAdjustHandles="1" noChangeArrowheads="1" noChangeShapeType="1" noTextEdit="1"/>
              </p:cNvSpPr>
              <p:nvPr/>
            </p:nvSpPr>
            <p:spPr>
              <a:xfrm>
                <a:off x="103955" y="1032004"/>
                <a:ext cx="11984089" cy="1200329"/>
              </a:xfrm>
              <a:prstGeom prst="rect">
                <a:avLst/>
              </a:prstGeom>
              <a:blipFill>
                <a:blip r:embed="rId3"/>
                <a:stretch>
                  <a:fillRect l="-1526" t="-7614" b="-18274"/>
                </a:stretch>
              </a:blipFill>
            </p:spPr>
            <p:txBody>
              <a:bodyPr/>
              <a:lstStyle/>
              <a:p>
                <a:r>
                  <a:rPr lang="en-US">
                    <a:noFill/>
                  </a:rPr>
                  <a:t> </a:t>
                </a:r>
              </a:p>
            </p:txBody>
          </p:sp>
        </mc:Fallback>
      </mc:AlternateContent>
      <p:sp>
        <p:nvSpPr>
          <p:cNvPr id="5" name="TextBox 4">
            <a:extLst>
              <a:ext uri="{FF2B5EF4-FFF2-40B4-BE49-F238E27FC236}">
                <a16:creationId xmlns:a16="http://schemas.microsoft.com/office/drawing/2014/main" id="{0AB9E51A-A387-8BBC-322D-AB0ED49FC27A}"/>
              </a:ext>
            </a:extLst>
          </p:cNvPr>
          <p:cNvSpPr txBox="1"/>
          <p:nvPr/>
        </p:nvSpPr>
        <p:spPr>
          <a:xfrm>
            <a:off x="10314755" y="169388"/>
            <a:ext cx="853182" cy="707886"/>
          </a:xfrm>
          <a:prstGeom prst="rect">
            <a:avLst/>
          </a:prstGeom>
          <a:noFill/>
        </p:spPr>
        <p:txBody>
          <a:bodyPr wrap="none" rtlCol="0">
            <a:spAutoFit/>
          </a:bodyPr>
          <a:lstStyle/>
          <a:p>
            <a:r>
              <a:rPr lang="en-US" sz="4000" dirty="0">
                <a:solidFill>
                  <a:srgbClr val="008000"/>
                </a:solidFill>
              </a:rPr>
              <a:t>Yes</a:t>
            </a:r>
          </a:p>
        </p:txBody>
      </p:sp>
      <mc:AlternateContent xmlns:mc="http://schemas.openxmlformats.org/markup-compatibility/2006" xmlns:a14="http://schemas.microsoft.com/office/drawing/2010/main">
        <mc:Choice Requires="a14">
          <p:sp>
            <p:nvSpPr>
              <p:cNvPr id="6" name="Title 1">
                <a:extLst>
                  <a:ext uri="{FF2B5EF4-FFF2-40B4-BE49-F238E27FC236}">
                    <a16:creationId xmlns:a16="http://schemas.microsoft.com/office/drawing/2014/main" id="{A71E9351-4765-89F2-9E33-5D7CE507B0F6}"/>
                  </a:ext>
                </a:extLst>
              </p:cNvPr>
              <p:cNvSpPr txBox="1">
                <a:spLocks/>
              </p:cNvSpPr>
              <p:nvPr/>
            </p:nvSpPr>
            <p:spPr>
              <a:xfrm>
                <a:off x="103955" y="2368775"/>
                <a:ext cx="11984090" cy="897424"/>
              </a:xfrm>
              <a:prstGeom prst="rect">
                <a:avLst/>
              </a:prstGeom>
            </p:spPr>
            <p:txBody>
              <a:bodyPr anchor="ctr"/>
              <a:lstStyle>
                <a:lvl1pPr algn="ctr"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Is the </a:t>
                </a:r>
                <a:r>
                  <a:rPr lang="en-US" dirty="0" err="1"/>
                  <a:t>Borel</a:t>
                </a:r>
                <a:r>
                  <a:rPr lang="en-US" dirty="0"/>
                  <a:t> </a:t>
                </a:r>
                <a14:m>
                  <m:oMath xmlns:m="http://schemas.openxmlformats.org/officeDocument/2006/math">
                    <m:r>
                      <a:rPr lang="en-US" b="0" i="1" smtClean="0">
                        <a:latin typeface="Cambria Math" panose="02040503050406030204" pitchFamily="18" charset="0"/>
                      </a:rPr>
                      <m:t>𝜎</m:t>
                    </m:r>
                  </m:oMath>
                </a14:m>
                <a:r>
                  <a:rPr lang="en-US" dirty="0"/>
                  <a:t>-algebra something intelligible?</a:t>
                </a:r>
              </a:p>
            </p:txBody>
          </p:sp>
        </mc:Choice>
        <mc:Fallback xmlns="">
          <p:sp>
            <p:nvSpPr>
              <p:cNvPr id="6" name="Title 1">
                <a:extLst>
                  <a:ext uri="{FF2B5EF4-FFF2-40B4-BE49-F238E27FC236}">
                    <a16:creationId xmlns:a16="http://schemas.microsoft.com/office/drawing/2014/main" id="{A71E9351-4765-89F2-9E33-5D7CE507B0F6}"/>
                  </a:ext>
                </a:extLst>
              </p:cNvPr>
              <p:cNvSpPr txBox="1">
                <a:spLocks noRot="1" noChangeAspect="1" noMove="1" noResize="1" noEditPoints="1" noAdjustHandles="1" noChangeArrowheads="1" noChangeShapeType="1" noTextEdit="1"/>
              </p:cNvSpPr>
              <p:nvPr/>
            </p:nvSpPr>
            <p:spPr>
              <a:xfrm>
                <a:off x="103955" y="2368775"/>
                <a:ext cx="11984090" cy="897424"/>
              </a:xfrm>
              <a:prstGeom prst="rect">
                <a:avLst/>
              </a:prstGeom>
              <a:blipFill>
                <a:blip r:embed="rId4"/>
                <a:stretch>
                  <a:fillRect t="-10204" b="-21088"/>
                </a:stretch>
              </a:blipFill>
            </p:spPr>
            <p:txBody>
              <a:bodyPr/>
              <a:lstStyle/>
              <a:p>
                <a:r>
                  <a:rPr lang="en-US">
                    <a:noFill/>
                  </a:rPr>
                  <a:t> </a:t>
                </a:r>
              </a:p>
            </p:txBody>
          </p:sp>
        </mc:Fallback>
      </mc:AlternateContent>
      <p:sp>
        <p:nvSpPr>
          <p:cNvPr id="7" name="TextBox 6">
            <a:extLst>
              <a:ext uri="{FF2B5EF4-FFF2-40B4-BE49-F238E27FC236}">
                <a16:creationId xmlns:a16="http://schemas.microsoft.com/office/drawing/2014/main" id="{D06F96C1-E0B8-4195-1432-41FDBCDA313A}"/>
              </a:ext>
            </a:extLst>
          </p:cNvPr>
          <p:cNvSpPr txBox="1"/>
          <p:nvPr/>
        </p:nvSpPr>
        <p:spPr>
          <a:xfrm>
            <a:off x="11107235" y="2453384"/>
            <a:ext cx="853182" cy="707886"/>
          </a:xfrm>
          <a:prstGeom prst="rect">
            <a:avLst/>
          </a:prstGeom>
          <a:noFill/>
        </p:spPr>
        <p:txBody>
          <a:bodyPr wrap="none" rtlCol="0">
            <a:spAutoFit/>
          </a:bodyPr>
          <a:lstStyle/>
          <a:p>
            <a:r>
              <a:rPr lang="en-US" sz="4000" dirty="0">
                <a:solidFill>
                  <a:srgbClr val="008000"/>
                </a:solidFill>
              </a:rPr>
              <a:t>Yes</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B757FB6E-2145-CA04-52A3-0991CC0AB0B5}"/>
                  </a:ext>
                </a:extLst>
              </p:cNvPr>
              <p:cNvSpPr txBox="1"/>
              <p:nvPr/>
            </p:nvSpPr>
            <p:spPr>
              <a:xfrm>
                <a:off x="1073949" y="3924254"/>
                <a:ext cx="5186292" cy="461665"/>
              </a:xfrm>
              <a:prstGeom prst="rect">
                <a:avLst/>
              </a:prstGeom>
              <a:noFill/>
            </p:spPr>
            <p:txBody>
              <a:bodyPr wrap="none" rtlCol="0">
                <a:spAutoFit/>
              </a:bodyPr>
              <a:lstStyle/>
              <a:p>
                <a:r>
                  <a:rPr lang="en-US" sz="2400" dirty="0"/>
                  <a:t>“The object </a:t>
                </a:r>
                <a14:m>
                  <m:oMath xmlns:m="http://schemas.openxmlformats.org/officeDocument/2006/math">
                    <m:r>
                      <a:rPr lang="en-US" sz="2400" b="0" i="1" smtClean="0">
                        <a:latin typeface="Cambria Math" panose="02040503050406030204" pitchFamily="18" charset="0"/>
                      </a:rPr>
                      <m:t>𝑥</m:t>
                    </m:r>
                  </m:oMath>
                </a14:m>
                <a:r>
                  <a:rPr lang="en-US" sz="2400" dirty="0"/>
                  <a:t> is within </a:t>
                </a:r>
                <a14:m>
                  <m:oMath xmlns:m="http://schemas.openxmlformats.org/officeDocument/2006/math">
                    <m:r>
                      <a:rPr lang="en-US" sz="2400" b="0" i="1" smtClean="0">
                        <a:latin typeface="Cambria Math" panose="02040503050406030204" pitchFamily="18" charset="0"/>
                      </a:rPr>
                      <m:t>𝜖</m:t>
                    </m:r>
                  </m:oMath>
                </a14:m>
                <a:r>
                  <a:rPr lang="en-US" sz="2400" dirty="0"/>
                  <a:t> of reference </a:t>
                </a:r>
                <a14:m>
                  <m:oMath xmlns:m="http://schemas.openxmlformats.org/officeDocument/2006/math">
                    <m:r>
                      <a:rPr lang="en-US" sz="2400" b="0" i="1" smtClean="0">
                        <a:latin typeface="Cambria Math" panose="02040503050406030204" pitchFamily="18" charset="0"/>
                      </a:rPr>
                      <m:t>𝑦</m:t>
                    </m:r>
                  </m:oMath>
                </a14:m>
                <a:r>
                  <a:rPr lang="en-US" sz="2400" dirty="0"/>
                  <a:t>”</a:t>
                </a:r>
              </a:p>
            </p:txBody>
          </p:sp>
        </mc:Choice>
        <mc:Fallback xmlns="">
          <p:sp>
            <p:nvSpPr>
              <p:cNvPr id="8" name="TextBox 7">
                <a:extLst>
                  <a:ext uri="{FF2B5EF4-FFF2-40B4-BE49-F238E27FC236}">
                    <a16:creationId xmlns:a16="http://schemas.microsoft.com/office/drawing/2014/main" id="{B757FB6E-2145-CA04-52A3-0991CC0AB0B5}"/>
                  </a:ext>
                </a:extLst>
              </p:cNvPr>
              <p:cNvSpPr txBox="1">
                <a:spLocks noRot="1" noChangeAspect="1" noMove="1" noResize="1" noEditPoints="1" noAdjustHandles="1" noChangeArrowheads="1" noChangeShapeType="1" noTextEdit="1"/>
              </p:cNvSpPr>
              <p:nvPr/>
            </p:nvSpPr>
            <p:spPr>
              <a:xfrm>
                <a:off x="1073949" y="3924254"/>
                <a:ext cx="5186292" cy="461665"/>
              </a:xfrm>
              <a:prstGeom prst="rect">
                <a:avLst/>
              </a:prstGeom>
              <a:blipFill>
                <a:blip r:embed="rId5"/>
                <a:stretch>
                  <a:fillRect l="-1763" t="-10667" r="-1058" b="-30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3E073F31-3BCB-3EBD-9731-D5273787F643}"/>
                  </a:ext>
                </a:extLst>
              </p:cNvPr>
              <p:cNvSpPr txBox="1"/>
              <p:nvPr/>
            </p:nvSpPr>
            <p:spPr>
              <a:xfrm>
                <a:off x="7122160" y="3924254"/>
                <a:ext cx="3501536"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1" i="1" smtClean="0">
                          <a:latin typeface="Cambria Math" panose="02040503050406030204" pitchFamily="18" charset="0"/>
                        </a:rPr>
                        <m:t>𝒔</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𝜖</m:t>
                          </m:r>
                          <m:r>
                            <a:rPr lang="en-US" sz="2400" b="0" i="1" smtClean="0">
                              <a:latin typeface="Cambria Math" panose="02040503050406030204" pitchFamily="18" charset="0"/>
                            </a:rPr>
                            <m:t>,</m:t>
                          </m:r>
                          <m:r>
                            <a:rPr lang="en-US" sz="2400" b="0" i="1" smtClean="0">
                              <a:latin typeface="Cambria Math" panose="02040503050406030204" pitchFamily="18" charset="0"/>
                            </a:rPr>
                            <m:t>𝑦</m:t>
                          </m:r>
                        </m:e>
                      </m:d>
                      <m:r>
                        <a:rPr lang="en-US" sz="2400" b="0" i="1" smtClean="0">
                          <a:latin typeface="Cambria Math" panose="02040503050406030204" pitchFamily="18" charset="0"/>
                        </a:rPr>
                        <m:t>="</m:t>
                      </m:r>
                      <m:r>
                        <a:rPr lang="en-US" sz="2400" b="0" i="1" smtClean="0">
                          <a:latin typeface="Cambria Math" panose="02040503050406030204" pitchFamily="18" charset="0"/>
                        </a:rPr>
                        <m:t>𝑑</m:t>
                      </m:r>
                      <m:sSup>
                        <m:sSupPr>
                          <m:ctrlPr>
                            <a:rPr lang="en-US" sz="2400" b="0" i="1" smtClean="0">
                              <a:latin typeface="Cambria Math" panose="02040503050406030204" pitchFamily="18" charset="0"/>
                            </a:rPr>
                          </m:ctrlPr>
                        </m:sSupPr>
                        <m:e>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𝑥</m:t>
                              </m:r>
                              <m:r>
                                <a:rPr lang="en-US" sz="2400" b="0" i="1" smtClean="0">
                                  <a:latin typeface="Cambria Math" panose="02040503050406030204" pitchFamily="18" charset="0"/>
                                </a:rPr>
                                <m:t>,</m:t>
                              </m:r>
                              <m:r>
                                <a:rPr lang="en-US" sz="2400" b="0" i="1" smtClean="0">
                                  <a:latin typeface="Cambria Math" panose="02040503050406030204" pitchFamily="18" charset="0"/>
                                </a:rPr>
                                <m:t>𝑦</m:t>
                              </m:r>
                            </m:e>
                          </m:d>
                        </m:e>
                        <m:sup>
                          <m:r>
                            <a:rPr lang="en-US" sz="2400" b="0" i="1" smtClean="0">
                              <a:latin typeface="Cambria Math" panose="02040503050406030204" pitchFamily="18" charset="0"/>
                            </a:rPr>
                            <m:t>2</m:t>
                          </m:r>
                        </m:sup>
                      </m:sSup>
                      <m:r>
                        <a:rPr lang="en-US" sz="2400" b="0" i="1" smtClean="0">
                          <a:latin typeface="Cambria Math" panose="02040503050406030204" pitchFamily="18" charset="0"/>
                        </a:rPr>
                        <m:t>&lt;</m:t>
                      </m:r>
                      <m:sSup>
                        <m:sSupPr>
                          <m:ctrlPr>
                            <a:rPr lang="en-US" sz="2400" i="1">
                              <a:latin typeface="Cambria Math" panose="02040503050406030204" pitchFamily="18" charset="0"/>
                            </a:rPr>
                          </m:ctrlPr>
                        </m:sSupPr>
                        <m:e>
                          <m:r>
                            <a:rPr lang="en-US" sz="2400" i="1">
                              <a:latin typeface="Cambria Math" panose="02040503050406030204" pitchFamily="18" charset="0"/>
                            </a:rPr>
                            <m:t>𝜖</m:t>
                          </m:r>
                        </m:e>
                        <m:sup>
                          <m:r>
                            <a:rPr lang="en-US" sz="2400" i="1">
                              <a:latin typeface="Cambria Math" panose="02040503050406030204" pitchFamily="18" charset="0"/>
                            </a:rPr>
                            <m:t>2</m:t>
                          </m:r>
                        </m:sup>
                      </m:sSup>
                      <m:r>
                        <a:rPr lang="en-US" sz="2400" b="0" i="1" smtClean="0">
                          <a:latin typeface="Cambria Math" panose="02040503050406030204" pitchFamily="18" charset="0"/>
                        </a:rPr>
                        <m:t>"</m:t>
                      </m:r>
                    </m:oMath>
                  </m:oMathPara>
                </a14:m>
                <a:endParaRPr lang="en-US" sz="2400" dirty="0"/>
              </a:p>
            </p:txBody>
          </p:sp>
        </mc:Choice>
        <mc:Fallback xmlns="">
          <p:sp>
            <p:nvSpPr>
              <p:cNvPr id="9" name="TextBox 8">
                <a:extLst>
                  <a:ext uri="{FF2B5EF4-FFF2-40B4-BE49-F238E27FC236}">
                    <a16:creationId xmlns:a16="http://schemas.microsoft.com/office/drawing/2014/main" id="{3E073F31-3BCB-3EBD-9731-D5273787F643}"/>
                  </a:ext>
                </a:extLst>
              </p:cNvPr>
              <p:cNvSpPr txBox="1">
                <a:spLocks noRot="1" noChangeAspect="1" noMove="1" noResize="1" noEditPoints="1" noAdjustHandles="1" noChangeArrowheads="1" noChangeShapeType="1" noTextEdit="1"/>
              </p:cNvSpPr>
              <p:nvPr/>
            </p:nvSpPr>
            <p:spPr>
              <a:xfrm>
                <a:off x="7122160" y="3924254"/>
                <a:ext cx="3501536" cy="461665"/>
              </a:xfrm>
              <a:prstGeom prst="rect">
                <a:avLst/>
              </a:prstGeom>
              <a:blipFill>
                <a:blip r:embed="rId6"/>
                <a:stretch>
                  <a:fillRect b="-10667"/>
                </a:stretch>
              </a:blipFill>
            </p:spPr>
            <p:txBody>
              <a:bodyPr/>
              <a:lstStyle/>
              <a:p>
                <a:r>
                  <a:rPr lang="en-US">
                    <a:noFill/>
                  </a:rPr>
                  <a:t> </a:t>
                </a:r>
              </a:p>
            </p:txBody>
          </p:sp>
        </mc:Fallback>
      </mc:AlternateContent>
      <p:sp>
        <p:nvSpPr>
          <p:cNvPr id="11" name="TextBox 10">
            <a:extLst>
              <a:ext uri="{FF2B5EF4-FFF2-40B4-BE49-F238E27FC236}">
                <a16:creationId xmlns:a16="http://schemas.microsoft.com/office/drawing/2014/main" id="{63C8EB9B-D847-8720-8DD8-5A44AE98C413}"/>
              </a:ext>
            </a:extLst>
          </p:cNvPr>
          <p:cNvSpPr txBox="1"/>
          <p:nvPr/>
        </p:nvSpPr>
        <p:spPr>
          <a:xfrm>
            <a:off x="103954" y="3250935"/>
            <a:ext cx="11984089" cy="461665"/>
          </a:xfrm>
          <a:prstGeom prst="rect">
            <a:avLst/>
          </a:prstGeom>
          <a:noFill/>
        </p:spPr>
        <p:txBody>
          <a:bodyPr wrap="square" rtlCol="0">
            <a:spAutoFit/>
          </a:bodyPr>
          <a:lstStyle/>
          <a:p>
            <a:r>
              <a:rPr lang="en-US" sz="2400" dirty="0"/>
              <a:t>A metric space defines a distance. A distance allows us to write statements of the type:</a:t>
            </a:r>
            <a:endParaRPr lang="en-US" sz="2400" dirty="0">
              <a:solidFill>
                <a:schemeClr val="tx1"/>
              </a:solidFill>
            </a:endParaRP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9F9EC4D7-FB50-6226-4B23-E58268362659}"/>
                  </a:ext>
                </a:extLst>
              </p:cNvPr>
              <p:cNvSpPr txBox="1"/>
              <p:nvPr/>
            </p:nvSpPr>
            <p:spPr>
              <a:xfrm>
                <a:off x="103954" y="4586294"/>
                <a:ext cx="11984089" cy="1200329"/>
              </a:xfrm>
              <a:prstGeom prst="rect">
                <a:avLst/>
              </a:prstGeom>
              <a:noFill/>
            </p:spPr>
            <p:txBody>
              <a:bodyPr wrap="square" rtlCol="0">
                <a:spAutoFit/>
              </a:bodyPr>
              <a:lstStyle/>
              <a:p>
                <a:r>
                  <a:rPr lang="en-US" sz="3600" dirty="0">
                    <a:solidFill>
                      <a:schemeClr val="tx1"/>
                    </a:solidFill>
                  </a:rPr>
                  <a:t>Any element in the </a:t>
                </a:r>
                <a14:m>
                  <m:oMath xmlns:m="http://schemas.openxmlformats.org/officeDocument/2006/math">
                    <m:r>
                      <a:rPr lang="en-US" sz="3600" b="0" i="1" smtClean="0">
                        <a:solidFill>
                          <a:schemeClr val="tx1"/>
                        </a:solidFill>
                        <a:latin typeface="Cambria Math" panose="02040503050406030204" pitchFamily="18" charset="0"/>
                      </a:rPr>
                      <m:t>𝜎</m:t>
                    </m:r>
                  </m:oMath>
                </a14:m>
                <a:r>
                  <a:rPr lang="en-US" sz="3600" dirty="0">
                    <a:solidFill>
                      <a:schemeClr val="tx1"/>
                    </a:solidFill>
                  </a:rPr>
                  <a:t>-algebra is constructed from statements of that type using </a:t>
                </a:r>
                <a:r>
                  <a:rPr lang="en-US" sz="3600" dirty="0"/>
                  <a:t>countable disjunction/conjunction and </a:t>
                </a:r>
                <a:r>
                  <a:rPr lang="en-US" sz="3600" dirty="0">
                    <a:solidFill>
                      <a:schemeClr val="tx1"/>
                    </a:solidFill>
                  </a:rPr>
                  <a:t>negation</a:t>
                </a:r>
              </a:p>
            </p:txBody>
          </p:sp>
        </mc:Choice>
        <mc:Fallback xmlns="">
          <p:sp>
            <p:nvSpPr>
              <p:cNvPr id="12" name="TextBox 11">
                <a:extLst>
                  <a:ext uri="{FF2B5EF4-FFF2-40B4-BE49-F238E27FC236}">
                    <a16:creationId xmlns:a16="http://schemas.microsoft.com/office/drawing/2014/main" id="{9F9EC4D7-FB50-6226-4B23-E58268362659}"/>
                  </a:ext>
                </a:extLst>
              </p:cNvPr>
              <p:cNvSpPr txBox="1">
                <a:spLocks noRot="1" noChangeAspect="1" noMove="1" noResize="1" noEditPoints="1" noAdjustHandles="1" noChangeArrowheads="1" noChangeShapeType="1" noTextEdit="1"/>
              </p:cNvSpPr>
              <p:nvPr/>
            </p:nvSpPr>
            <p:spPr>
              <a:xfrm>
                <a:off x="103954" y="4586294"/>
                <a:ext cx="11984089" cy="1200329"/>
              </a:xfrm>
              <a:prstGeom prst="rect">
                <a:avLst/>
              </a:prstGeom>
              <a:blipFill>
                <a:blip r:embed="rId7"/>
                <a:stretch>
                  <a:fillRect l="-1526" t="-7614" r="-2085" b="-18274"/>
                </a:stretch>
              </a:blipFill>
            </p:spPr>
            <p:txBody>
              <a:bodyPr/>
              <a:lstStyle/>
              <a:p>
                <a:r>
                  <a:rPr lang="en-US">
                    <a:noFill/>
                  </a:rPr>
                  <a:t> </a:t>
                </a:r>
              </a:p>
            </p:txBody>
          </p:sp>
        </mc:Fallback>
      </mc:AlternateContent>
    </p:spTree>
    <p:extLst>
      <p:ext uri="{BB962C8B-B14F-4D97-AF65-F5344CB8AC3E}">
        <p14:creationId xmlns:p14="http://schemas.microsoft.com/office/powerpoint/2010/main" val="96548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5" grpId="0"/>
      <p:bldP spid="6" grpId="0"/>
      <p:bldP spid="7" grpId="0"/>
      <p:bldP spid="8" grpId="0"/>
      <p:bldP spid="9" grpId="0"/>
      <p:bldP spid="11" grpId="0"/>
      <p:bldP spid="1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CD45FAE-2BF2-CA53-71E2-30662C58005E}"/>
              </a:ext>
            </a:extLst>
          </p:cNvPr>
          <p:cNvSpPr>
            <a:spLocks noGrp="1"/>
          </p:cNvSpPr>
          <p:nvPr>
            <p:ph type="ftr" sz="quarter" idx="11"/>
          </p:nvPr>
        </p:nvSpPr>
        <p:spPr/>
        <p:txBody>
          <a:bodyPr/>
          <a:lstStyle/>
          <a:p>
            <a:r>
              <a:rPr lang="en-US"/>
              <a:t>Gabriele Carcassi - Physics Department - University of Michigan</a:t>
            </a:r>
            <a:endParaRPr lang="en-US" dirty="0"/>
          </a:p>
        </p:txBody>
      </p:sp>
      <p:sp>
        <p:nvSpPr>
          <p:cNvPr id="3" name="Slide Number Placeholder 2">
            <a:extLst>
              <a:ext uri="{FF2B5EF4-FFF2-40B4-BE49-F238E27FC236}">
                <a16:creationId xmlns:a16="http://schemas.microsoft.com/office/drawing/2014/main" id="{E894E780-F0EB-0646-978D-92691902603B}"/>
              </a:ext>
            </a:extLst>
          </p:cNvPr>
          <p:cNvSpPr>
            <a:spLocks noGrp="1"/>
          </p:cNvSpPr>
          <p:nvPr>
            <p:ph type="sldNum" sz="quarter" idx="12"/>
          </p:nvPr>
        </p:nvSpPr>
        <p:spPr/>
        <p:txBody>
          <a:bodyPr/>
          <a:lstStyle/>
          <a:p>
            <a:fld id="{F47845EA-7733-40EE-B074-20032348B727}" type="slidenum">
              <a:rPr lang="en-US" smtClean="0"/>
              <a:t>22</a:t>
            </a:fld>
            <a:endParaRPr lang="en-US"/>
          </a:p>
        </p:txBody>
      </p:sp>
      <p:sp>
        <p:nvSpPr>
          <p:cNvPr id="16" name="Title 1">
            <a:extLst>
              <a:ext uri="{FF2B5EF4-FFF2-40B4-BE49-F238E27FC236}">
                <a16:creationId xmlns:a16="http://schemas.microsoft.com/office/drawing/2014/main" id="{FFF30E7E-BB50-963C-E3D3-F65935908E15}"/>
              </a:ext>
            </a:extLst>
          </p:cNvPr>
          <p:cNvSpPr txBox="1">
            <a:spLocks/>
          </p:cNvSpPr>
          <p:nvPr/>
        </p:nvSpPr>
        <p:spPr>
          <a:xfrm>
            <a:off x="103955" y="84779"/>
            <a:ext cx="11984090" cy="897424"/>
          </a:xfrm>
          <a:prstGeom prst="rect">
            <a:avLst/>
          </a:prstGeom>
        </p:spPr>
        <p:txBody>
          <a:bodyPr anchor="ctr"/>
          <a:lstStyle>
            <a:lvl1pPr algn="ctr"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What is the relationship with quantum logic?</a:t>
            </a:r>
          </a:p>
        </p:txBody>
      </p: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E571F102-E46A-6F77-15F4-2389BDC4122D}"/>
                  </a:ext>
                </a:extLst>
              </p:cNvPr>
              <p:cNvSpPr txBox="1"/>
              <p:nvPr/>
            </p:nvSpPr>
            <p:spPr>
              <a:xfrm>
                <a:off x="103955" y="2972564"/>
                <a:ext cx="11984089" cy="646331"/>
              </a:xfrm>
              <a:prstGeom prst="rect">
                <a:avLst/>
              </a:prstGeom>
              <a:noFill/>
            </p:spPr>
            <p:txBody>
              <a:bodyPr wrap="square" rtlCol="0">
                <a:spAutoFit/>
              </a:bodyPr>
              <a:lstStyle/>
              <a:p>
                <a:r>
                  <a:rPr lang="en-US" sz="3600" dirty="0"/>
                  <a:t>The lattice of quantum logic is a proper subset of the </a:t>
                </a:r>
                <a14:m>
                  <m:oMath xmlns:m="http://schemas.openxmlformats.org/officeDocument/2006/math">
                    <m:r>
                      <a:rPr lang="en-US" sz="3600" b="0" i="1" smtClean="0">
                        <a:latin typeface="Cambria Math" panose="02040503050406030204" pitchFamily="18" charset="0"/>
                      </a:rPr>
                      <m:t>𝜎</m:t>
                    </m:r>
                  </m:oMath>
                </a14:m>
                <a:r>
                  <a:rPr lang="en-US" sz="3600" dirty="0">
                    <a:solidFill>
                      <a:schemeClr val="tx1"/>
                    </a:solidFill>
                  </a:rPr>
                  <a:t>-algebra</a:t>
                </a:r>
              </a:p>
            </p:txBody>
          </p:sp>
        </mc:Choice>
        <mc:Fallback xmlns="">
          <p:sp>
            <p:nvSpPr>
              <p:cNvPr id="19" name="TextBox 18">
                <a:extLst>
                  <a:ext uri="{FF2B5EF4-FFF2-40B4-BE49-F238E27FC236}">
                    <a16:creationId xmlns:a16="http://schemas.microsoft.com/office/drawing/2014/main" id="{E571F102-E46A-6F77-15F4-2389BDC4122D}"/>
                  </a:ext>
                </a:extLst>
              </p:cNvPr>
              <p:cNvSpPr txBox="1">
                <a:spLocks noRot="1" noChangeAspect="1" noMove="1" noResize="1" noEditPoints="1" noAdjustHandles="1" noChangeArrowheads="1" noChangeShapeType="1" noTextEdit="1"/>
              </p:cNvSpPr>
              <p:nvPr/>
            </p:nvSpPr>
            <p:spPr>
              <a:xfrm>
                <a:off x="103955" y="2972564"/>
                <a:ext cx="11984089" cy="646331"/>
              </a:xfrm>
              <a:prstGeom prst="rect">
                <a:avLst/>
              </a:prstGeom>
              <a:blipFill>
                <a:blip r:embed="rId2"/>
                <a:stretch>
                  <a:fillRect l="-1526" t="-15094" r="-356" b="-3490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9F9EC4D7-FB50-6226-4B23-E58268362659}"/>
                  </a:ext>
                </a:extLst>
              </p:cNvPr>
              <p:cNvSpPr txBox="1"/>
              <p:nvPr/>
            </p:nvSpPr>
            <p:spPr>
              <a:xfrm>
                <a:off x="103954" y="1081094"/>
                <a:ext cx="11984089" cy="1754326"/>
              </a:xfrm>
              <a:prstGeom prst="rect">
                <a:avLst/>
              </a:prstGeom>
              <a:noFill/>
            </p:spPr>
            <p:txBody>
              <a:bodyPr wrap="square" rtlCol="0">
                <a:spAutoFit/>
              </a:bodyPr>
              <a:lstStyle/>
              <a:p>
                <a:r>
                  <a:rPr lang="en-US" sz="3600" dirty="0">
                    <a:solidFill>
                      <a:schemeClr val="tx1"/>
                    </a:solidFill>
                  </a:rPr>
                  <a:t>The statements of quantum logic correspond to the closed subspaces of the Hilbert space. The </a:t>
                </a:r>
                <a14:m>
                  <m:oMath xmlns:m="http://schemas.openxmlformats.org/officeDocument/2006/math">
                    <m:r>
                      <a:rPr lang="en-US" sz="3600" b="0" i="1" smtClean="0">
                        <a:solidFill>
                          <a:schemeClr val="tx1"/>
                        </a:solidFill>
                        <a:latin typeface="Cambria Math" panose="02040503050406030204" pitchFamily="18" charset="0"/>
                      </a:rPr>
                      <m:t>𝜎</m:t>
                    </m:r>
                  </m:oMath>
                </a14:m>
                <a:r>
                  <a:rPr lang="en-US" sz="3600" dirty="0">
                    <a:solidFill>
                      <a:schemeClr val="tx1"/>
                    </a:solidFill>
                  </a:rPr>
                  <a:t>-algebra contains all closed subsets.</a:t>
                </a:r>
              </a:p>
            </p:txBody>
          </p:sp>
        </mc:Choice>
        <mc:Fallback xmlns="">
          <p:sp>
            <p:nvSpPr>
              <p:cNvPr id="12" name="TextBox 11">
                <a:extLst>
                  <a:ext uri="{FF2B5EF4-FFF2-40B4-BE49-F238E27FC236}">
                    <a16:creationId xmlns:a16="http://schemas.microsoft.com/office/drawing/2014/main" id="{9F9EC4D7-FB50-6226-4B23-E58268362659}"/>
                  </a:ext>
                </a:extLst>
              </p:cNvPr>
              <p:cNvSpPr txBox="1">
                <a:spLocks noRot="1" noChangeAspect="1" noMove="1" noResize="1" noEditPoints="1" noAdjustHandles="1" noChangeArrowheads="1" noChangeShapeType="1" noTextEdit="1"/>
              </p:cNvSpPr>
              <p:nvPr/>
            </p:nvSpPr>
            <p:spPr>
              <a:xfrm>
                <a:off x="103954" y="1081094"/>
                <a:ext cx="11984089" cy="1754326"/>
              </a:xfrm>
              <a:prstGeom prst="rect">
                <a:avLst/>
              </a:prstGeom>
              <a:blipFill>
                <a:blip r:embed="rId3"/>
                <a:stretch>
                  <a:fillRect l="-1526" t="-5208" b="-12153"/>
                </a:stretch>
              </a:blipFill>
            </p:spPr>
            <p:txBody>
              <a:bodyPr/>
              <a:lstStyle/>
              <a:p>
                <a:r>
                  <a:rPr lang="en-US">
                    <a:noFill/>
                  </a:rPr>
                  <a:t> </a:t>
                </a:r>
              </a:p>
            </p:txBody>
          </p:sp>
        </mc:Fallback>
      </mc:AlternateContent>
      <p:sp>
        <p:nvSpPr>
          <p:cNvPr id="14" name="Oval 13">
            <a:extLst>
              <a:ext uri="{FF2B5EF4-FFF2-40B4-BE49-F238E27FC236}">
                <a16:creationId xmlns:a16="http://schemas.microsoft.com/office/drawing/2014/main" id="{3FAEE1DD-D0F3-0CA6-8EB3-10DEEE088112}"/>
              </a:ext>
            </a:extLst>
          </p:cNvPr>
          <p:cNvSpPr/>
          <p:nvPr/>
        </p:nvSpPr>
        <p:spPr>
          <a:xfrm>
            <a:off x="3942080" y="4036499"/>
            <a:ext cx="4876800" cy="2323661"/>
          </a:xfrm>
          <a:prstGeom prst="ellipse">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5" name="Oval 14">
            <a:extLst>
              <a:ext uri="{FF2B5EF4-FFF2-40B4-BE49-F238E27FC236}">
                <a16:creationId xmlns:a16="http://schemas.microsoft.com/office/drawing/2014/main" id="{315073A7-3C1D-CEBE-F13F-D1C1767269CE}"/>
              </a:ext>
            </a:extLst>
          </p:cNvPr>
          <p:cNvSpPr/>
          <p:nvPr/>
        </p:nvSpPr>
        <p:spPr>
          <a:xfrm>
            <a:off x="4484602" y="4389644"/>
            <a:ext cx="1849120" cy="1617369"/>
          </a:xfrm>
          <a:prstGeom prst="ellipse">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4000" dirty="0"/>
              <a:t>QL</a:t>
            </a:r>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A3788951-F3DD-EB00-BA08-12468B325E27}"/>
                  </a:ext>
                </a:extLst>
              </p:cNvPr>
              <p:cNvSpPr txBox="1"/>
              <p:nvPr/>
            </p:nvSpPr>
            <p:spPr>
              <a:xfrm>
                <a:off x="8249920" y="3845116"/>
                <a:ext cx="965970" cy="70788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4000" b="0" i="1" smtClean="0">
                              <a:latin typeface="Cambria Math" panose="02040503050406030204" pitchFamily="18" charset="0"/>
                            </a:rPr>
                          </m:ctrlPr>
                        </m:sSubPr>
                        <m:e>
                          <m:r>
                            <m:rPr>
                              <m:sty m:val="p"/>
                            </m:rPr>
                            <a:rPr lang="en-US" sz="4000" b="0" i="0" smtClean="0">
                              <a:latin typeface="Cambria Math" panose="02040503050406030204" pitchFamily="18" charset="0"/>
                            </a:rPr>
                            <m:t>Σ</m:t>
                          </m:r>
                        </m:e>
                        <m:sub>
                          <m:r>
                            <a:rPr lang="en-US" sz="4000" b="0" i="1" smtClean="0">
                              <a:latin typeface="Cambria Math" panose="02040503050406030204" pitchFamily="18" charset="0"/>
                            </a:rPr>
                            <m:t>ℋ</m:t>
                          </m:r>
                        </m:sub>
                      </m:sSub>
                    </m:oMath>
                  </m:oMathPara>
                </a14:m>
                <a:endParaRPr lang="en-US" sz="4000" dirty="0"/>
              </a:p>
            </p:txBody>
          </p:sp>
        </mc:Choice>
        <mc:Fallback xmlns="">
          <p:sp>
            <p:nvSpPr>
              <p:cNvPr id="17" name="TextBox 16">
                <a:extLst>
                  <a:ext uri="{FF2B5EF4-FFF2-40B4-BE49-F238E27FC236}">
                    <a16:creationId xmlns:a16="http://schemas.microsoft.com/office/drawing/2014/main" id="{A3788951-F3DD-EB00-BA08-12468B325E27}"/>
                  </a:ext>
                </a:extLst>
              </p:cNvPr>
              <p:cNvSpPr txBox="1">
                <a:spLocks noRot="1" noChangeAspect="1" noMove="1" noResize="1" noEditPoints="1" noAdjustHandles="1" noChangeArrowheads="1" noChangeShapeType="1" noTextEdit="1"/>
              </p:cNvSpPr>
              <p:nvPr/>
            </p:nvSpPr>
            <p:spPr>
              <a:xfrm>
                <a:off x="8249920" y="3845116"/>
                <a:ext cx="965970" cy="707886"/>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865389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12" grpId="0"/>
      <p:bldP spid="14" grpId="0" animBg="1"/>
      <p:bldP spid="15" grpId="0" animBg="1"/>
      <p:bldP spid="1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CD45FAE-2BF2-CA53-71E2-30662C58005E}"/>
              </a:ext>
            </a:extLst>
          </p:cNvPr>
          <p:cNvSpPr>
            <a:spLocks noGrp="1"/>
          </p:cNvSpPr>
          <p:nvPr>
            <p:ph type="ftr" sz="quarter" idx="11"/>
          </p:nvPr>
        </p:nvSpPr>
        <p:spPr/>
        <p:txBody>
          <a:bodyPr/>
          <a:lstStyle/>
          <a:p>
            <a:r>
              <a:rPr lang="en-US"/>
              <a:t>Gabriele Carcassi - Physics Department - University of Michigan</a:t>
            </a:r>
            <a:endParaRPr lang="en-US" dirty="0"/>
          </a:p>
        </p:txBody>
      </p:sp>
      <p:sp>
        <p:nvSpPr>
          <p:cNvPr id="3" name="Slide Number Placeholder 2">
            <a:extLst>
              <a:ext uri="{FF2B5EF4-FFF2-40B4-BE49-F238E27FC236}">
                <a16:creationId xmlns:a16="http://schemas.microsoft.com/office/drawing/2014/main" id="{E894E780-F0EB-0646-978D-92691902603B}"/>
              </a:ext>
            </a:extLst>
          </p:cNvPr>
          <p:cNvSpPr>
            <a:spLocks noGrp="1"/>
          </p:cNvSpPr>
          <p:nvPr>
            <p:ph type="sldNum" sz="quarter" idx="12"/>
          </p:nvPr>
        </p:nvSpPr>
        <p:spPr/>
        <p:txBody>
          <a:bodyPr/>
          <a:lstStyle/>
          <a:p>
            <a:fld id="{F47845EA-7733-40EE-B074-20032348B727}" type="slidenum">
              <a:rPr lang="en-US" smtClean="0"/>
              <a:t>23</a:t>
            </a:fld>
            <a:endParaRPr lang="en-US"/>
          </a:p>
        </p:txBody>
      </p:sp>
      <p:sp>
        <p:nvSpPr>
          <p:cNvPr id="16" name="Title 1">
            <a:extLst>
              <a:ext uri="{FF2B5EF4-FFF2-40B4-BE49-F238E27FC236}">
                <a16:creationId xmlns:a16="http://schemas.microsoft.com/office/drawing/2014/main" id="{FFF30E7E-BB50-963C-E3D3-F65935908E15}"/>
              </a:ext>
            </a:extLst>
          </p:cNvPr>
          <p:cNvSpPr txBox="1">
            <a:spLocks/>
          </p:cNvSpPr>
          <p:nvPr/>
        </p:nvSpPr>
        <p:spPr>
          <a:xfrm>
            <a:off x="103955" y="84779"/>
            <a:ext cx="11984090" cy="897424"/>
          </a:xfrm>
          <a:prstGeom prst="rect">
            <a:avLst/>
          </a:prstGeom>
        </p:spPr>
        <p:txBody>
          <a:bodyPr anchor="ctr"/>
          <a:lstStyle>
            <a:lvl1pPr algn="ctr"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Are the extra statements physically useful?</a:t>
            </a:r>
          </a:p>
        </p:txBody>
      </p:sp>
      <p:sp>
        <p:nvSpPr>
          <p:cNvPr id="4" name="Oval 3">
            <a:extLst>
              <a:ext uri="{FF2B5EF4-FFF2-40B4-BE49-F238E27FC236}">
                <a16:creationId xmlns:a16="http://schemas.microsoft.com/office/drawing/2014/main" id="{929E0626-825D-CB39-1F35-2C03C48F2D54}"/>
              </a:ext>
            </a:extLst>
          </p:cNvPr>
          <p:cNvSpPr/>
          <p:nvPr/>
        </p:nvSpPr>
        <p:spPr>
          <a:xfrm>
            <a:off x="3942080" y="4036499"/>
            <a:ext cx="4876800" cy="2323661"/>
          </a:xfrm>
          <a:prstGeom prst="ellipse">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 name="Oval 9">
            <a:extLst>
              <a:ext uri="{FF2B5EF4-FFF2-40B4-BE49-F238E27FC236}">
                <a16:creationId xmlns:a16="http://schemas.microsoft.com/office/drawing/2014/main" id="{61593E1F-435D-3BEF-2D1E-2CB6D1F359D1}"/>
              </a:ext>
            </a:extLst>
          </p:cNvPr>
          <p:cNvSpPr/>
          <p:nvPr/>
        </p:nvSpPr>
        <p:spPr>
          <a:xfrm>
            <a:off x="4484602" y="4389644"/>
            <a:ext cx="1849120" cy="1617369"/>
          </a:xfrm>
          <a:prstGeom prst="ellipse">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lang="en-US" sz="4000" dirty="0"/>
              <a:t>QL</a:t>
            </a:r>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E0F0A6E7-1E21-805F-335F-63E53311C0BC}"/>
                  </a:ext>
                </a:extLst>
              </p:cNvPr>
              <p:cNvSpPr txBox="1"/>
              <p:nvPr/>
            </p:nvSpPr>
            <p:spPr>
              <a:xfrm>
                <a:off x="8249920" y="3845116"/>
                <a:ext cx="965970" cy="70788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4000" b="0" i="1" smtClean="0">
                              <a:latin typeface="Cambria Math" panose="02040503050406030204" pitchFamily="18" charset="0"/>
                            </a:rPr>
                          </m:ctrlPr>
                        </m:sSubPr>
                        <m:e>
                          <m:r>
                            <m:rPr>
                              <m:sty m:val="p"/>
                            </m:rPr>
                            <a:rPr lang="en-US" sz="4000" b="0" i="0" smtClean="0">
                              <a:latin typeface="Cambria Math" panose="02040503050406030204" pitchFamily="18" charset="0"/>
                            </a:rPr>
                            <m:t>Σ</m:t>
                          </m:r>
                        </m:e>
                        <m:sub>
                          <m:r>
                            <a:rPr lang="en-US" sz="4000" b="0" i="1" smtClean="0">
                              <a:latin typeface="Cambria Math" panose="02040503050406030204" pitchFamily="18" charset="0"/>
                            </a:rPr>
                            <m:t>ℋ</m:t>
                          </m:r>
                        </m:sub>
                      </m:sSub>
                    </m:oMath>
                  </m:oMathPara>
                </a14:m>
                <a:endParaRPr lang="en-US" sz="4000" dirty="0"/>
              </a:p>
            </p:txBody>
          </p:sp>
        </mc:Choice>
        <mc:Fallback xmlns="">
          <p:sp>
            <p:nvSpPr>
              <p:cNvPr id="13" name="TextBox 12">
                <a:extLst>
                  <a:ext uri="{FF2B5EF4-FFF2-40B4-BE49-F238E27FC236}">
                    <a16:creationId xmlns:a16="http://schemas.microsoft.com/office/drawing/2014/main" id="{E0F0A6E7-1E21-805F-335F-63E53311C0BC}"/>
                  </a:ext>
                </a:extLst>
              </p:cNvPr>
              <p:cNvSpPr txBox="1">
                <a:spLocks noRot="1" noChangeAspect="1" noMove="1" noResize="1" noEditPoints="1" noAdjustHandles="1" noChangeArrowheads="1" noChangeShapeType="1" noTextEdit="1"/>
              </p:cNvSpPr>
              <p:nvPr/>
            </p:nvSpPr>
            <p:spPr>
              <a:xfrm>
                <a:off x="8249920" y="3845116"/>
                <a:ext cx="965970" cy="707886"/>
              </a:xfrm>
              <a:prstGeom prst="rect">
                <a:avLst/>
              </a:prstGeom>
              <a:blipFill>
                <a:blip r:embed="rId2"/>
                <a:stretch>
                  <a:fillRect/>
                </a:stretch>
              </a:blipFill>
            </p:spPr>
            <p:txBody>
              <a:bodyPr/>
              <a:lstStyle/>
              <a:p>
                <a:r>
                  <a:rPr lang="en-US">
                    <a:noFill/>
                  </a:rPr>
                  <a:t> </a:t>
                </a:r>
              </a:p>
            </p:txBody>
          </p:sp>
        </mc:Fallback>
      </mc:AlternateContent>
      <p:sp>
        <p:nvSpPr>
          <p:cNvPr id="5" name="TextBox 4">
            <a:extLst>
              <a:ext uri="{FF2B5EF4-FFF2-40B4-BE49-F238E27FC236}">
                <a16:creationId xmlns:a16="http://schemas.microsoft.com/office/drawing/2014/main" id="{7BDCF84E-073A-3E68-5CF9-B247C0A5FA36}"/>
              </a:ext>
            </a:extLst>
          </p:cNvPr>
          <p:cNvSpPr txBox="1"/>
          <p:nvPr/>
        </p:nvSpPr>
        <p:spPr>
          <a:xfrm>
            <a:off x="10956908" y="179548"/>
            <a:ext cx="853182" cy="707886"/>
          </a:xfrm>
          <a:prstGeom prst="rect">
            <a:avLst/>
          </a:prstGeom>
          <a:noFill/>
        </p:spPr>
        <p:txBody>
          <a:bodyPr wrap="none" rtlCol="0">
            <a:spAutoFit/>
          </a:bodyPr>
          <a:lstStyle/>
          <a:p>
            <a:r>
              <a:rPr lang="en-US" sz="4000" dirty="0">
                <a:solidFill>
                  <a:srgbClr val="008000"/>
                </a:solidFill>
              </a:rPr>
              <a:t>Yes</a:t>
            </a:r>
          </a:p>
        </p:txBody>
      </p:sp>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EFAAE1E5-C81E-F3BF-F919-46F4ABD5720F}"/>
                  </a:ext>
                </a:extLst>
              </p:cNvPr>
              <p:cNvSpPr txBox="1"/>
              <p:nvPr/>
            </p:nvSpPr>
            <p:spPr>
              <a:xfrm>
                <a:off x="223520" y="1176104"/>
                <a:ext cx="11744960" cy="1200329"/>
              </a:xfrm>
              <a:prstGeom prst="rect">
                <a:avLst/>
              </a:prstGeom>
              <a:noFill/>
            </p:spPr>
            <p:txBody>
              <a:bodyPr wrap="square" rtlCol="0">
                <a:spAutoFit/>
              </a:bodyPr>
              <a:lstStyle/>
              <a:p>
                <a:r>
                  <a:rPr lang="en-US" sz="3600" dirty="0"/>
                  <a:t>Statements of the type “the expectation of observable </a:t>
                </a:r>
                <a14:m>
                  <m:oMath xmlns:m="http://schemas.openxmlformats.org/officeDocument/2006/math">
                    <m:r>
                      <a:rPr lang="en-US" sz="3600" b="0" i="1" smtClean="0">
                        <a:latin typeface="Cambria Math" panose="02040503050406030204" pitchFamily="18" charset="0"/>
                      </a:rPr>
                      <m:t>𝐴</m:t>
                    </m:r>
                  </m:oMath>
                </a14:m>
                <a:r>
                  <a:rPr lang="en-US" sz="3600" dirty="0"/>
                  <a:t> is within </a:t>
                </a:r>
                <a14:m>
                  <m:oMath xmlns:m="http://schemas.openxmlformats.org/officeDocument/2006/math">
                    <m:r>
                      <a:rPr lang="en-US" sz="3600" b="0" i="1" smtClean="0">
                        <a:latin typeface="Cambria Math" panose="02040503050406030204" pitchFamily="18" charset="0"/>
                      </a:rPr>
                      <m:t>𝑈</m:t>
                    </m:r>
                  </m:oMath>
                </a14:m>
                <a:r>
                  <a:rPr lang="en-US" sz="3600" dirty="0"/>
                  <a:t>” are part of </a:t>
                </a:r>
                <a14:m>
                  <m:oMath xmlns:m="http://schemas.openxmlformats.org/officeDocument/2006/math">
                    <m:sSub>
                      <m:sSubPr>
                        <m:ctrlPr>
                          <a:rPr lang="en-US" sz="3600" b="0" i="1" smtClean="0">
                            <a:latin typeface="Cambria Math" panose="02040503050406030204" pitchFamily="18" charset="0"/>
                          </a:rPr>
                        </m:ctrlPr>
                      </m:sSubPr>
                      <m:e>
                        <m:r>
                          <m:rPr>
                            <m:sty m:val="p"/>
                          </m:rPr>
                          <a:rPr lang="en-US" sz="3600" b="0" i="0" smtClean="0">
                            <a:latin typeface="Cambria Math" panose="02040503050406030204" pitchFamily="18" charset="0"/>
                          </a:rPr>
                          <m:t>Σ</m:t>
                        </m:r>
                      </m:e>
                      <m:sub>
                        <m:r>
                          <a:rPr lang="en-US" sz="3600" b="0" i="1" smtClean="0">
                            <a:latin typeface="Cambria Math" panose="02040503050406030204" pitchFamily="18" charset="0"/>
                          </a:rPr>
                          <m:t>ℋ</m:t>
                        </m:r>
                      </m:sub>
                    </m:sSub>
                  </m:oMath>
                </a14:m>
                <a:r>
                  <a:rPr lang="en-US" sz="3600" dirty="0"/>
                  <a:t> but not QL</a:t>
                </a:r>
              </a:p>
            </p:txBody>
          </p:sp>
        </mc:Choice>
        <mc:Fallback>
          <p:sp>
            <p:nvSpPr>
              <p:cNvPr id="6" name="TextBox 5">
                <a:extLst>
                  <a:ext uri="{FF2B5EF4-FFF2-40B4-BE49-F238E27FC236}">
                    <a16:creationId xmlns:a16="http://schemas.microsoft.com/office/drawing/2014/main" id="{EFAAE1E5-C81E-F3BF-F919-46F4ABD5720F}"/>
                  </a:ext>
                </a:extLst>
              </p:cNvPr>
              <p:cNvSpPr txBox="1">
                <a:spLocks noRot="1" noChangeAspect="1" noMove="1" noResize="1" noEditPoints="1" noAdjustHandles="1" noChangeArrowheads="1" noChangeShapeType="1" noTextEdit="1"/>
              </p:cNvSpPr>
              <p:nvPr/>
            </p:nvSpPr>
            <p:spPr>
              <a:xfrm>
                <a:off x="223520" y="1176104"/>
                <a:ext cx="11744960" cy="1200329"/>
              </a:xfrm>
              <a:prstGeom prst="rect">
                <a:avLst/>
              </a:prstGeom>
              <a:blipFill>
                <a:blip r:embed="rId3"/>
                <a:stretch>
                  <a:fillRect l="-1610" t="-8122" b="-1827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BDFD52F1-9E4D-0481-4394-173AF41DC85C}"/>
                  </a:ext>
                </a:extLst>
              </p:cNvPr>
              <p:cNvSpPr txBox="1"/>
              <p:nvPr/>
            </p:nvSpPr>
            <p:spPr>
              <a:xfrm>
                <a:off x="982509" y="2423439"/>
                <a:ext cx="6096000" cy="1569660"/>
              </a:xfrm>
              <a:prstGeom prst="rect">
                <a:avLst/>
              </a:prstGeom>
              <a:noFill/>
            </p:spPr>
            <p:txBody>
              <a:bodyPr wrap="square">
                <a:spAutoFit/>
              </a:bodyPr>
              <a:lstStyle/>
              <a:p>
                <a:r>
                  <a:rPr lang="en-US" sz="2400" dirty="0"/>
                  <a:t>The expectation of </a:t>
                </a:r>
                <a14:m>
                  <m:oMath xmlns:m="http://schemas.openxmlformats.org/officeDocument/2006/math">
                    <m:r>
                      <a:rPr lang="en-US" sz="2400" b="0" i="1" smtClean="0">
                        <a:latin typeface="Cambria Math" panose="02040503050406030204" pitchFamily="18" charset="0"/>
                      </a:rPr>
                      <m:t>𝐴</m:t>
                    </m:r>
                  </m:oMath>
                </a14:m>
                <a:r>
                  <a:rPr lang="en-US" sz="2400" dirty="0"/>
                  <a:t> given </a:t>
                </a:r>
                <a14:m>
                  <m:oMath xmlns:m="http://schemas.openxmlformats.org/officeDocument/2006/math">
                    <m:r>
                      <a:rPr lang="en-US" sz="2400" b="0" i="1" smtClean="0">
                        <a:latin typeface="Cambria Math" panose="02040503050406030204" pitchFamily="18" charset="0"/>
                      </a:rPr>
                      <m:t>𝜓</m:t>
                    </m:r>
                  </m:oMath>
                </a14:m>
                <a:r>
                  <a:rPr lang="en-US" sz="2400" dirty="0"/>
                  <a:t> is given by </a:t>
                </a:r>
                <a14:m>
                  <m:oMath xmlns:m="http://schemas.openxmlformats.org/officeDocument/2006/math">
                    <m:r>
                      <a:rPr lang="en-US" sz="2400" b="0" i="1" smtClean="0">
                        <a:latin typeface="Cambria Math" panose="02040503050406030204" pitchFamily="18" charset="0"/>
                      </a:rPr>
                      <m:t>𝐸</m:t>
                    </m:r>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𝐴</m:t>
                        </m:r>
                      </m:e>
                      <m:e>
                        <m:r>
                          <a:rPr lang="en-US" sz="2400" b="0" i="1" smtClean="0">
                            <a:latin typeface="Cambria Math" panose="02040503050406030204" pitchFamily="18" charset="0"/>
                          </a:rPr>
                          <m:t>𝜓</m:t>
                        </m:r>
                      </m:e>
                    </m:d>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𝜓</m:t>
                        </m:r>
                      </m:e>
                      <m:e>
                        <m:r>
                          <a:rPr lang="en-US" sz="2400" b="0" i="1" smtClean="0">
                            <a:latin typeface="Cambria Math" panose="02040503050406030204" pitchFamily="18" charset="0"/>
                          </a:rPr>
                          <m:t>𝐴</m:t>
                        </m:r>
                        <m:r>
                          <a:rPr lang="en-US" sz="2400" b="0" i="1" smtClean="0">
                            <a:latin typeface="Cambria Math" panose="02040503050406030204" pitchFamily="18" charset="0"/>
                          </a:rPr>
                          <m:t>𝜓</m:t>
                        </m:r>
                      </m:e>
                    </m:d>
                  </m:oMath>
                </a14:m>
                <a:r>
                  <a:rPr lang="en-US" sz="2400" dirty="0"/>
                  <a:t>, which is continuous if </a:t>
                </a:r>
                <a14:m>
                  <m:oMath xmlns:m="http://schemas.openxmlformats.org/officeDocument/2006/math">
                    <m:r>
                      <a:rPr lang="en-US" sz="2400" b="0" i="1" smtClean="0">
                        <a:latin typeface="Cambria Math" panose="02040503050406030204" pitchFamily="18" charset="0"/>
                      </a:rPr>
                      <m:t>𝐴</m:t>
                    </m:r>
                  </m:oMath>
                </a14:m>
                <a:r>
                  <a:rPr lang="en-US" sz="2400" dirty="0"/>
                  <a:t> is bounded. This means the pre-image of </a:t>
                </a:r>
                <a:r>
                  <a:rPr lang="en-US" sz="2400" dirty="0" err="1"/>
                  <a:t>Borel</a:t>
                </a:r>
                <a:r>
                  <a:rPr lang="en-US" sz="2400" dirty="0"/>
                  <a:t> sets are </a:t>
                </a:r>
                <a:r>
                  <a:rPr lang="en-US" sz="2400" dirty="0" err="1"/>
                  <a:t>Borel</a:t>
                </a:r>
                <a:r>
                  <a:rPr lang="en-US" sz="2400" dirty="0"/>
                  <a:t> sets.</a:t>
                </a:r>
              </a:p>
            </p:txBody>
          </p:sp>
        </mc:Choice>
        <mc:Fallback xmlns="">
          <p:sp>
            <p:nvSpPr>
              <p:cNvPr id="8" name="TextBox 7">
                <a:extLst>
                  <a:ext uri="{FF2B5EF4-FFF2-40B4-BE49-F238E27FC236}">
                    <a16:creationId xmlns:a16="http://schemas.microsoft.com/office/drawing/2014/main" id="{BDFD52F1-9E4D-0481-4394-173AF41DC85C}"/>
                  </a:ext>
                </a:extLst>
              </p:cNvPr>
              <p:cNvSpPr txBox="1">
                <a:spLocks noRot="1" noChangeAspect="1" noMove="1" noResize="1" noEditPoints="1" noAdjustHandles="1" noChangeArrowheads="1" noChangeShapeType="1" noTextEdit="1"/>
              </p:cNvSpPr>
              <p:nvPr/>
            </p:nvSpPr>
            <p:spPr>
              <a:xfrm>
                <a:off x="982509" y="2423439"/>
                <a:ext cx="6096000" cy="1569660"/>
              </a:xfrm>
              <a:prstGeom prst="rect">
                <a:avLst/>
              </a:prstGeom>
              <a:blipFill>
                <a:blip r:embed="rId4"/>
                <a:stretch>
                  <a:fillRect l="-1500" t="-3113" b="-8171"/>
                </a:stretch>
              </a:blipFill>
            </p:spPr>
            <p:txBody>
              <a:bodyPr/>
              <a:lstStyle/>
              <a:p>
                <a:r>
                  <a:rPr lang="en-US">
                    <a:noFill/>
                  </a:rPr>
                  <a:t> </a:t>
                </a:r>
              </a:p>
            </p:txBody>
          </p:sp>
        </mc:Fallback>
      </mc:AlternateContent>
      <p:sp>
        <p:nvSpPr>
          <p:cNvPr id="9" name="TextBox 8">
            <a:extLst>
              <a:ext uri="{FF2B5EF4-FFF2-40B4-BE49-F238E27FC236}">
                <a16:creationId xmlns:a16="http://schemas.microsoft.com/office/drawing/2014/main" id="{5CDEBC7B-3F04-AEC9-3D29-1C7ED418F989}"/>
              </a:ext>
            </a:extLst>
          </p:cNvPr>
          <p:cNvSpPr txBox="1"/>
          <p:nvPr/>
        </p:nvSpPr>
        <p:spPr>
          <a:xfrm>
            <a:off x="7432103" y="2182169"/>
            <a:ext cx="4556697" cy="523220"/>
          </a:xfrm>
          <a:prstGeom prst="rect">
            <a:avLst/>
          </a:prstGeom>
          <a:noFill/>
        </p:spPr>
        <p:txBody>
          <a:bodyPr wrap="none" rtlCol="0">
            <a:spAutoFit/>
          </a:bodyPr>
          <a:lstStyle/>
          <a:p>
            <a:r>
              <a:rPr lang="en-US" sz="2800" dirty="0"/>
              <a:t>E.g.: the average z-spin is zero</a:t>
            </a:r>
          </a:p>
        </p:txBody>
      </p:sp>
      <p:sp>
        <p:nvSpPr>
          <p:cNvPr id="11" name="Oval 10">
            <a:extLst>
              <a:ext uri="{FF2B5EF4-FFF2-40B4-BE49-F238E27FC236}">
                <a16:creationId xmlns:a16="http://schemas.microsoft.com/office/drawing/2014/main" id="{EEB29A43-FE6F-F127-B169-DDFE778B9482}"/>
              </a:ext>
            </a:extLst>
          </p:cNvPr>
          <p:cNvSpPr/>
          <p:nvPr/>
        </p:nvSpPr>
        <p:spPr>
          <a:xfrm>
            <a:off x="10387301" y="3028741"/>
            <a:ext cx="1206029" cy="1206029"/>
          </a:xfrm>
          <a:prstGeom prst="ellipse">
            <a:avLst/>
          </a:prstGeom>
          <a:ln w="63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4" name="Oval 13">
            <a:extLst>
              <a:ext uri="{FF2B5EF4-FFF2-40B4-BE49-F238E27FC236}">
                <a16:creationId xmlns:a16="http://schemas.microsoft.com/office/drawing/2014/main" id="{85B0E76E-FEBF-CDFA-9ED3-1E8E9612F743}"/>
              </a:ext>
            </a:extLst>
          </p:cNvPr>
          <p:cNvSpPr/>
          <p:nvPr/>
        </p:nvSpPr>
        <p:spPr>
          <a:xfrm>
            <a:off x="10387301" y="3429001"/>
            <a:ext cx="1206029" cy="405510"/>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17" name="Straight Arrow Connector 16">
            <a:extLst>
              <a:ext uri="{FF2B5EF4-FFF2-40B4-BE49-F238E27FC236}">
                <a16:creationId xmlns:a16="http://schemas.microsoft.com/office/drawing/2014/main" id="{8F877171-6716-36C6-C69F-94A85CC43516}"/>
              </a:ext>
            </a:extLst>
          </p:cNvPr>
          <p:cNvCxnSpPr/>
          <p:nvPr/>
        </p:nvCxnSpPr>
        <p:spPr>
          <a:xfrm>
            <a:off x="9845040" y="3210560"/>
            <a:ext cx="457200" cy="3149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CB4D3F62-1A34-A3CF-C396-B71E8886A4E0}"/>
              </a:ext>
            </a:extLst>
          </p:cNvPr>
          <p:cNvSpPr txBox="1"/>
          <p:nvPr/>
        </p:nvSpPr>
        <p:spPr>
          <a:xfrm>
            <a:off x="8493760" y="2815401"/>
            <a:ext cx="2105513" cy="369332"/>
          </a:xfrm>
          <a:prstGeom prst="rect">
            <a:avLst/>
          </a:prstGeom>
          <a:noFill/>
        </p:spPr>
        <p:txBody>
          <a:bodyPr wrap="none" rtlCol="0">
            <a:spAutoFit/>
          </a:bodyPr>
          <a:lstStyle/>
          <a:p>
            <a:r>
              <a:rPr lang="en-US" dirty="0"/>
              <a:t>Not closed subspace</a:t>
            </a:r>
          </a:p>
        </p:txBody>
      </p:sp>
      <p:sp>
        <p:nvSpPr>
          <p:cNvPr id="23" name="TextBox 22">
            <a:extLst>
              <a:ext uri="{FF2B5EF4-FFF2-40B4-BE49-F238E27FC236}">
                <a16:creationId xmlns:a16="http://schemas.microsoft.com/office/drawing/2014/main" id="{2728C62F-8683-7093-F12B-EA240852C3EF}"/>
              </a:ext>
            </a:extLst>
          </p:cNvPr>
          <p:cNvSpPr txBox="1"/>
          <p:nvPr/>
        </p:nvSpPr>
        <p:spPr>
          <a:xfrm>
            <a:off x="6418783" y="4318449"/>
            <a:ext cx="1869440" cy="1569660"/>
          </a:xfrm>
          <a:prstGeom prst="rect">
            <a:avLst/>
          </a:prstGeom>
          <a:noFill/>
        </p:spPr>
        <p:txBody>
          <a:bodyPr wrap="square" rtlCol="0">
            <a:spAutoFit/>
          </a:bodyPr>
          <a:lstStyle/>
          <a:p>
            <a:r>
              <a:rPr lang="en-US" sz="2400" dirty="0">
                <a:solidFill>
                  <a:srgbClr val="008000"/>
                </a:solidFill>
              </a:rPr>
              <a:t>Plenty of physically meaningful statements!!!</a:t>
            </a:r>
          </a:p>
        </p:txBody>
      </p:sp>
    </p:spTree>
    <p:extLst>
      <p:ext uri="{BB962C8B-B14F-4D97-AF65-F5344CB8AC3E}">
        <p14:creationId xmlns:p14="http://schemas.microsoft.com/office/powerpoint/2010/main" val="1782116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8" grpId="0"/>
      <p:bldP spid="9" grpId="0"/>
      <p:bldP spid="11" grpId="0" animBg="1"/>
      <p:bldP spid="14" grpId="0" animBg="1"/>
      <p:bldP spid="18" grpId="0"/>
      <p:bldP spid="2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EB51905-B61F-E089-B98E-ED59C5D33C30}"/>
              </a:ext>
            </a:extLst>
          </p:cNvPr>
          <p:cNvSpPr>
            <a:spLocks noGrp="1"/>
          </p:cNvSpPr>
          <p:nvPr>
            <p:ph type="ftr" sz="quarter" idx="11"/>
          </p:nvPr>
        </p:nvSpPr>
        <p:spPr/>
        <p:txBody>
          <a:bodyPr/>
          <a:lstStyle/>
          <a:p>
            <a:r>
              <a:rPr lang="en-US"/>
              <a:t>Gabriele Carcassi - Physics Department - University of Michigan</a:t>
            </a:r>
            <a:endParaRPr lang="en-US" dirty="0"/>
          </a:p>
        </p:txBody>
      </p:sp>
      <p:sp>
        <p:nvSpPr>
          <p:cNvPr id="3" name="Slide Number Placeholder 2">
            <a:extLst>
              <a:ext uri="{FF2B5EF4-FFF2-40B4-BE49-F238E27FC236}">
                <a16:creationId xmlns:a16="http://schemas.microsoft.com/office/drawing/2014/main" id="{F0480C60-525D-679E-EDF0-49413A557D2A}"/>
              </a:ext>
            </a:extLst>
          </p:cNvPr>
          <p:cNvSpPr>
            <a:spLocks noGrp="1"/>
          </p:cNvSpPr>
          <p:nvPr>
            <p:ph type="sldNum" sz="quarter" idx="12"/>
          </p:nvPr>
        </p:nvSpPr>
        <p:spPr/>
        <p:txBody>
          <a:bodyPr/>
          <a:lstStyle/>
          <a:p>
            <a:fld id="{F47845EA-7733-40EE-B074-20032348B727}" type="slidenum">
              <a:rPr lang="en-US" smtClean="0"/>
              <a:t>24</a:t>
            </a:fld>
            <a:endParaRPr lang="en-US"/>
          </a:p>
        </p:txBody>
      </p:sp>
      <p:sp>
        <p:nvSpPr>
          <p:cNvPr id="4" name="TextBox 3">
            <a:extLst>
              <a:ext uri="{FF2B5EF4-FFF2-40B4-BE49-F238E27FC236}">
                <a16:creationId xmlns:a16="http://schemas.microsoft.com/office/drawing/2014/main" id="{155C8B34-92AC-7FE9-FB5C-E136AB911A45}"/>
              </a:ext>
            </a:extLst>
          </p:cNvPr>
          <p:cNvSpPr txBox="1"/>
          <p:nvPr/>
        </p:nvSpPr>
        <p:spPr>
          <a:xfrm>
            <a:off x="0" y="0"/>
            <a:ext cx="6096000" cy="646331"/>
          </a:xfrm>
          <a:prstGeom prst="rect">
            <a:avLst/>
          </a:prstGeom>
          <a:noFill/>
        </p:spPr>
        <p:txBody>
          <a:bodyPr wrap="square" rtlCol="0">
            <a:spAutoFit/>
          </a:bodyPr>
          <a:lstStyle/>
          <a:p>
            <a:pPr algn="ctr"/>
            <a:r>
              <a:rPr lang="en-US" sz="3600" dirty="0"/>
              <a:t>Quantum mechanics</a:t>
            </a:r>
          </a:p>
        </p:txBody>
      </p:sp>
      <p:sp>
        <p:nvSpPr>
          <p:cNvPr id="5" name="TextBox 4">
            <a:extLst>
              <a:ext uri="{FF2B5EF4-FFF2-40B4-BE49-F238E27FC236}">
                <a16:creationId xmlns:a16="http://schemas.microsoft.com/office/drawing/2014/main" id="{5F7A16D1-60D0-1634-E164-0A038DF6DCA8}"/>
              </a:ext>
            </a:extLst>
          </p:cNvPr>
          <p:cNvSpPr txBox="1"/>
          <p:nvPr/>
        </p:nvSpPr>
        <p:spPr>
          <a:xfrm>
            <a:off x="6096000" y="-1"/>
            <a:ext cx="6096000" cy="646331"/>
          </a:xfrm>
          <a:prstGeom prst="rect">
            <a:avLst/>
          </a:prstGeom>
          <a:noFill/>
        </p:spPr>
        <p:txBody>
          <a:bodyPr wrap="square" rtlCol="0">
            <a:spAutoFit/>
          </a:bodyPr>
          <a:lstStyle/>
          <a:p>
            <a:pPr algn="ctr"/>
            <a:r>
              <a:rPr lang="en-US" sz="3600" dirty="0"/>
              <a:t>Classical mechanics</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13406F64-6CCE-1B3D-18B2-9553C4300AF3}"/>
                  </a:ext>
                </a:extLst>
              </p:cNvPr>
              <p:cNvSpPr txBox="1"/>
              <p:nvPr/>
            </p:nvSpPr>
            <p:spPr>
              <a:xfrm>
                <a:off x="0" y="1016000"/>
                <a:ext cx="6096000" cy="646331"/>
              </a:xfrm>
              <a:prstGeom prst="rect">
                <a:avLst/>
              </a:prstGeom>
              <a:noFill/>
            </p:spPr>
            <p:txBody>
              <a:bodyPr wrap="square" rtlCol="0">
                <a:spAutoFit/>
              </a:bodyPr>
              <a:lstStyle/>
              <a:p>
                <a:pPr algn="ctr"/>
                <a14:m>
                  <m:oMath xmlns:m="http://schemas.openxmlformats.org/officeDocument/2006/math">
                    <m:sSub>
                      <m:sSubPr>
                        <m:ctrlPr>
                          <a:rPr lang="en-US" sz="3600" b="0" i="1" smtClean="0">
                            <a:latin typeface="Cambria Math" panose="02040503050406030204" pitchFamily="18" charset="0"/>
                          </a:rPr>
                        </m:ctrlPr>
                      </m:sSubPr>
                      <m:e>
                        <m:r>
                          <a:rPr lang="en-US" sz="3600" b="0" i="1" smtClean="0">
                            <a:latin typeface="Cambria Math" panose="02040503050406030204" pitchFamily="18" charset="0"/>
                          </a:rPr>
                          <m:t>ℋ</m:t>
                        </m:r>
                      </m:e>
                      <m:sub>
                        <m:r>
                          <a:rPr lang="en-US" sz="3600" b="0" i="1" smtClean="0">
                            <a:latin typeface="Cambria Math" panose="02040503050406030204" pitchFamily="18" charset="0"/>
                          </a:rPr>
                          <m:t>ℂ</m:t>
                        </m:r>
                      </m:sub>
                    </m:sSub>
                  </m:oMath>
                </a14:m>
                <a:r>
                  <a:rPr lang="en-US" sz="3600" dirty="0"/>
                  <a:t> - </a:t>
                </a:r>
                <a14:m>
                  <m:oMath xmlns:m="http://schemas.openxmlformats.org/officeDocument/2006/math">
                    <m:r>
                      <a:rPr lang="en-US" sz="3600" b="0" i="1" smtClean="0">
                        <a:latin typeface="Cambria Math" panose="02040503050406030204" pitchFamily="18" charset="0"/>
                      </a:rPr>
                      <m:t>𝜓</m:t>
                    </m:r>
                    <m:r>
                      <a:rPr lang="en-US" sz="3600" b="0" i="1" smtClean="0">
                        <a:latin typeface="Cambria Math" panose="02040503050406030204" pitchFamily="18" charset="0"/>
                      </a:rPr>
                      <m:t>(</m:t>
                    </m:r>
                    <m:r>
                      <a:rPr lang="en-US" sz="3600" b="0" i="1" smtClean="0">
                        <a:latin typeface="Cambria Math" panose="02040503050406030204" pitchFamily="18" charset="0"/>
                      </a:rPr>
                      <m:t>𝑥</m:t>
                    </m:r>
                    <m:r>
                      <a:rPr lang="en-US" sz="3600" b="0" i="1" smtClean="0">
                        <a:latin typeface="Cambria Math" panose="02040503050406030204" pitchFamily="18" charset="0"/>
                      </a:rPr>
                      <m:t>)</m:t>
                    </m:r>
                  </m:oMath>
                </a14:m>
                <a:endParaRPr lang="en-US" sz="3600" dirty="0"/>
              </a:p>
            </p:txBody>
          </p:sp>
        </mc:Choice>
        <mc:Fallback xmlns="">
          <p:sp>
            <p:nvSpPr>
              <p:cNvPr id="6" name="TextBox 5">
                <a:extLst>
                  <a:ext uri="{FF2B5EF4-FFF2-40B4-BE49-F238E27FC236}">
                    <a16:creationId xmlns:a16="http://schemas.microsoft.com/office/drawing/2014/main" id="{13406F64-6CCE-1B3D-18B2-9553C4300AF3}"/>
                  </a:ext>
                </a:extLst>
              </p:cNvPr>
              <p:cNvSpPr txBox="1">
                <a:spLocks noRot="1" noChangeAspect="1" noMove="1" noResize="1" noEditPoints="1" noAdjustHandles="1" noChangeArrowheads="1" noChangeShapeType="1" noTextEdit="1"/>
              </p:cNvSpPr>
              <p:nvPr/>
            </p:nvSpPr>
            <p:spPr>
              <a:xfrm>
                <a:off x="0" y="1016000"/>
                <a:ext cx="6096000" cy="646331"/>
              </a:xfrm>
              <a:prstGeom prst="rect">
                <a:avLst/>
              </a:prstGeom>
              <a:blipFill>
                <a:blip r:embed="rId2"/>
                <a:stretch>
                  <a:fillRect t="-15094" b="-3490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298AE550-36B2-2408-91FA-6B473B170A85}"/>
                  </a:ext>
                </a:extLst>
              </p:cNvPr>
              <p:cNvSpPr txBox="1"/>
              <p:nvPr/>
            </p:nvSpPr>
            <p:spPr>
              <a:xfrm>
                <a:off x="6096000" y="1016000"/>
                <a:ext cx="6096000" cy="687689"/>
              </a:xfrm>
              <a:prstGeom prst="rect">
                <a:avLst/>
              </a:prstGeom>
              <a:noFill/>
            </p:spPr>
            <p:txBody>
              <a:bodyPr wrap="square" rtlCol="0">
                <a:spAutoFit/>
              </a:bodyPr>
              <a:lstStyle/>
              <a:p>
                <a:pPr algn="ctr"/>
                <a14:m>
                  <m:oMath xmlns:m="http://schemas.openxmlformats.org/officeDocument/2006/math">
                    <m:sSub>
                      <m:sSubPr>
                        <m:ctrlPr>
                          <a:rPr lang="en-US" sz="3600" b="0" i="1" smtClean="0">
                            <a:latin typeface="Cambria Math" panose="02040503050406030204" pitchFamily="18" charset="0"/>
                          </a:rPr>
                        </m:ctrlPr>
                      </m:sSubPr>
                      <m:e>
                        <m:r>
                          <a:rPr lang="en-US" sz="3600" b="0" i="1" smtClean="0">
                            <a:latin typeface="Cambria Math" panose="02040503050406030204" pitchFamily="18" charset="0"/>
                          </a:rPr>
                          <m:t>ℋ</m:t>
                        </m:r>
                      </m:e>
                      <m:sub>
                        <m:r>
                          <a:rPr lang="en-US" sz="3600" b="0" i="1" smtClean="0">
                            <a:latin typeface="Cambria Math" panose="02040503050406030204" pitchFamily="18" charset="0"/>
                          </a:rPr>
                          <m:t>ℝ</m:t>
                        </m:r>
                      </m:sub>
                    </m:sSub>
                  </m:oMath>
                </a14:m>
                <a:r>
                  <a:rPr lang="en-US" sz="3600" dirty="0"/>
                  <a:t> - </a:t>
                </a:r>
                <a14:m>
                  <m:oMath xmlns:m="http://schemas.openxmlformats.org/officeDocument/2006/math">
                    <m:rad>
                      <m:radPr>
                        <m:degHide m:val="on"/>
                        <m:ctrlPr>
                          <a:rPr lang="en-US" sz="3600" b="0" i="1" smtClean="0">
                            <a:latin typeface="Cambria Math" panose="02040503050406030204" pitchFamily="18" charset="0"/>
                          </a:rPr>
                        </m:ctrlPr>
                      </m:radPr>
                      <m:deg/>
                      <m:e>
                        <m:r>
                          <a:rPr lang="en-US" sz="3600" b="0" i="1" smtClean="0">
                            <a:latin typeface="Cambria Math" panose="02040503050406030204" pitchFamily="18" charset="0"/>
                          </a:rPr>
                          <m:t>𝜌</m:t>
                        </m:r>
                      </m:e>
                    </m:rad>
                    <m:r>
                      <a:rPr lang="en-US" sz="3600" b="0" i="1" smtClean="0">
                        <a:latin typeface="Cambria Math" panose="02040503050406030204" pitchFamily="18" charset="0"/>
                      </a:rPr>
                      <m:t>(</m:t>
                    </m:r>
                    <m:r>
                      <a:rPr lang="en-US" sz="3600" b="0" i="1" smtClean="0">
                        <a:latin typeface="Cambria Math" panose="02040503050406030204" pitchFamily="18" charset="0"/>
                      </a:rPr>
                      <m:t>𝑥</m:t>
                    </m:r>
                    <m:r>
                      <a:rPr lang="en-US" sz="3600" b="0" i="1" smtClean="0">
                        <a:latin typeface="Cambria Math" panose="02040503050406030204" pitchFamily="18" charset="0"/>
                      </a:rPr>
                      <m:t>,</m:t>
                    </m:r>
                    <m:r>
                      <a:rPr lang="en-US" sz="3600" b="0" i="1" smtClean="0">
                        <a:latin typeface="Cambria Math" panose="02040503050406030204" pitchFamily="18" charset="0"/>
                      </a:rPr>
                      <m:t>𝑝</m:t>
                    </m:r>
                    <m:r>
                      <a:rPr lang="en-US" sz="3600" b="0" i="1" smtClean="0">
                        <a:latin typeface="Cambria Math" panose="02040503050406030204" pitchFamily="18" charset="0"/>
                      </a:rPr>
                      <m:t>)</m:t>
                    </m:r>
                  </m:oMath>
                </a14:m>
                <a:endParaRPr lang="en-US" sz="3600" dirty="0"/>
              </a:p>
            </p:txBody>
          </p:sp>
        </mc:Choice>
        <mc:Fallback xmlns="">
          <p:sp>
            <p:nvSpPr>
              <p:cNvPr id="7" name="TextBox 6">
                <a:extLst>
                  <a:ext uri="{FF2B5EF4-FFF2-40B4-BE49-F238E27FC236}">
                    <a16:creationId xmlns:a16="http://schemas.microsoft.com/office/drawing/2014/main" id="{298AE550-36B2-2408-91FA-6B473B170A85}"/>
                  </a:ext>
                </a:extLst>
              </p:cNvPr>
              <p:cNvSpPr txBox="1">
                <a:spLocks noRot="1" noChangeAspect="1" noMove="1" noResize="1" noEditPoints="1" noAdjustHandles="1" noChangeArrowheads="1" noChangeShapeType="1" noTextEdit="1"/>
              </p:cNvSpPr>
              <p:nvPr/>
            </p:nvSpPr>
            <p:spPr>
              <a:xfrm>
                <a:off x="6096000" y="1016000"/>
                <a:ext cx="6096000" cy="687689"/>
              </a:xfrm>
              <a:prstGeom prst="rect">
                <a:avLst/>
              </a:prstGeom>
              <a:blipFill>
                <a:blip r:embed="rId3"/>
                <a:stretch>
                  <a:fillRect t="-13393" b="-2857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AF08F463-B788-852E-F339-F5B738E24225}"/>
                  </a:ext>
                </a:extLst>
              </p:cNvPr>
              <p:cNvSpPr txBox="1"/>
              <p:nvPr/>
            </p:nvSpPr>
            <p:spPr>
              <a:xfrm>
                <a:off x="0" y="3373290"/>
                <a:ext cx="6096000" cy="1434816"/>
              </a:xfrm>
              <a:prstGeom prst="rect">
                <a:avLst/>
              </a:prstGeom>
              <a:noFill/>
            </p:spPr>
            <p:txBody>
              <a:bodyPr wrap="square" rtlCol="0">
                <a:spAutoFit/>
              </a:bodyPr>
              <a:lstStyle/>
              <a:p>
                <a:pPr algn="ctr"/>
                <a:r>
                  <a:rPr lang="en-US" sz="2400" b="0" dirty="0"/>
                  <a:t>Countably complete</a:t>
                </a:r>
                <a:br>
                  <a:rPr lang="en-US" sz="2400" b="0" dirty="0"/>
                </a:br>
                <a:r>
                  <a:rPr lang="en-US" sz="2400" b="0" dirty="0"/>
                  <a:t>Boolean algebra of statements</a:t>
                </a:r>
                <a:endParaRPr lang="en-US" sz="2400" b="0" i="1" dirty="0">
                  <a:latin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sSub>
                        <m:sSubPr>
                          <m:ctrlPr>
                            <a:rPr lang="en-US" sz="3600" b="0" i="1" smtClean="0">
                              <a:latin typeface="Cambria Math" panose="02040503050406030204" pitchFamily="18" charset="0"/>
                            </a:rPr>
                          </m:ctrlPr>
                        </m:sSubPr>
                        <m:e>
                          <m:r>
                            <m:rPr>
                              <m:sty m:val="p"/>
                            </m:rPr>
                            <a:rPr lang="en-US" sz="3600" b="0" i="0" smtClean="0">
                              <a:latin typeface="Cambria Math" panose="02040503050406030204" pitchFamily="18" charset="0"/>
                            </a:rPr>
                            <m:t>Σ</m:t>
                          </m:r>
                        </m:e>
                        <m:sub>
                          <m:sSub>
                            <m:sSubPr>
                              <m:ctrlPr>
                                <a:rPr lang="en-US" sz="3600" b="0" i="1" smtClean="0">
                                  <a:latin typeface="Cambria Math" panose="02040503050406030204" pitchFamily="18" charset="0"/>
                                </a:rPr>
                              </m:ctrlPr>
                            </m:sSubPr>
                            <m:e>
                              <m:r>
                                <a:rPr lang="en-US" sz="3600" b="0" i="1" smtClean="0">
                                  <a:latin typeface="Cambria Math" panose="02040503050406030204" pitchFamily="18" charset="0"/>
                                </a:rPr>
                                <m:t>ℋ</m:t>
                              </m:r>
                            </m:e>
                            <m:sub>
                              <m:r>
                                <a:rPr lang="en-US" sz="3600" b="0" i="1" smtClean="0">
                                  <a:latin typeface="Cambria Math" panose="02040503050406030204" pitchFamily="18" charset="0"/>
                                </a:rPr>
                                <m:t>ℂ</m:t>
                              </m:r>
                            </m:sub>
                          </m:sSub>
                        </m:sub>
                      </m:sSub>
                    </m:oMath>
                  </m:oMathPara>
                </a14:m>
                <a:endParaRPr lang="en-US" sz="3600" dirty="0"/>
              </a:p>
            </p:txBody>
          </p:sp>
        </mc:Choice>
        <mc:Fallback xmlns="">
          <p:sp>
            <p:nvSpPr>
              <p:cNvPr id="8" name="TextBox 7">
                <a:extLst>
                  <a:ext uri="{FF2B5EF4-FFF2-40B4-BE49-F238E27FC236}">
                    <a16:creationId xmlns:a16="http://schemas.microsoft.com/office/drawing/2014/main" id="{AF08F463-B788-852E-F339-F5B738E24225}"/>
                  </a:ext>
                </a:extLst>
              </p:cNvPr>
              <p:cNvSpPr txBox="1">
                <a:spLocks noRot="1" noChangeAspect="1" noMove="1" noResize="1" noEditPoints="1" noAdjustHandles="1" noChangeArrowheads="1" noChangeShapeType="1" noTextEdit="1"/>
              </p:cNvSpPr>
              <p:nvPr/>
            </p:nvSpPr>
            <p:spPr>
              <a:xfrm>
                <a:off x="0" y="3373290"/>
                <a:ext cx="6096000" cy="1434816"/>
              </a:xfrm>
              <a:prstGeom prst="rect">
                <a:avLst/>
              </a:prstGeom>
              <a:blipFill>
                <a:blip r:embed="rId4"/>
                <a:stretch>
                  <a:fillRect t="-33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B9409ED8-D76F-D38E-FF69-713E4BE946E3}"/>
                  </a:ext>
                </a:extLst>
              </p:cNvPr>
              <p:cNvSpPr txBox="1"/>
              <p:nvPr/>
            </p:nvSpPr>
            <p:spPr>
              <a:xfrm>
                <a:off x="6096000" y="3374380"/>
                <a:ext cx="6096000" cy="1432636"/>
              </a:xfrm>
              <a:prstGeom prst="rect">
                <a:avLst/>
              </a:prstGeom>
              <a:noFill/>
            </p:spPr>
            <p:txBody>
              <a:bodyPr wrap="square" rtlCol="0">
                <a:spAutoFit/>
              </a:bodyPr>
              <a:lstStyle/>
              <a:p>
                <a:pPr algn="ctr"/>
                <a:r>
                  <a:rPr lang="en-US" sz="2400" b="0" dirty="0"/>
                  <a:t>Countably complete</a:t>
                </a:r>
                <a:br>
                  <a:rPr lang="en-US" sz="2400" b="0" dirty="0"/>
                </a:br>
                <a:r>
                  <a:rPr lang="en-US" sz="2400" b="0" dirty="0"/>
                  <a:t>Boolean algebra of statements</a:t>
                </a:r>
                <a:endParaRPr lang="en-US" sz="2400" b="0" i="1" dirty="0">
                  <a:latin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sSub>
                        <m:sSubPr>
                          <m:ctrlPr>
                            <a:rPr lang="en-US" sz="3600" b="0" i="1" smtClean="0">
                              <a:latin typeface="Cambria Math" panose="02040503050406030204" pitchFamily="18" charset="0"/>
                            </a:rPr>
                          </m:ctrlPr>
                        </m:sSubPr>
                        <m:e>
                          <m:r>
                            <m:rPr>
                              <m:sty m:val="p"/>
                            </m:rPr>
                            <a:rPr lang="en-US" sz="3600" b="0" i="0" smtClean="0">
                              <a:latin typeface="Cambria Math" panose="02040503050406030204" pitchFamily="18" charset="0"/>
                            </a:rPr>
                            <m:t>Σ</m:t>
                          </m:r>
                        </m:e>
                        <m:sub>
                          <m:sSub>
                            <m:sSubPr>
                              <m:ctrlPr>
                                <a:rPr lang="en-US" sz="3600" b="0" i="1" smtClean="0">
                                  <a:latin typeface="Cambria Math" panose="02040503050406030204" pitchFamily="18" charset="0"/>
                                </a:rPr>
                              </m:ctrlPr>
                            </m:sSubPr>
                            <m:e>
                              <m:r>
                                <a:rPr lang="en-US" sz="3600" b="0" i="1" smtClean="0">
                                  <a:latin typeface="Cambria Math" panose="02040503050406030204" pitchFamily="18" charset="0"/>
                                </a:rPr>
                                <m:t>ℋ</m:t>
                              </m:r>
                            </m:e>
                            <m:sub>
                              <m:r>
                                <a:rPr lang="en-US" sz="3600" b="0" i="1" smtClean="0">
                                  <a:latin typeface="Cambria Math" panose="02040503050406030204" pitchFamily="18" charset="0"/>
                                </a:rPr>
                                <m:t>ℝ</m:t>
                              </m:r>
                            </m:sub>
                          </m:sSub>
                        </m:sub>
                      </m:sSub>
                    </m:oMath>
                  </m:oMathPara>
                </a14:m>
                <a:endParaRPr lang="en-US" sz="3600" dirty="0"/>
              </a:p>
            </p:txBody>
          </p:sp>
        </mc:Choice>
        <mc:Fallback xmlns="">
          <p:sp>
            <p:nvSpPr>
              <p:cNvPr id="9" name="TextBox 8">
                <a:extLst>
                  <a:ext uri="{FF2B5EF4-FFF2-40B4-BE49-F238E27FC236}">
                    <a16:creationId xmlns:a16="http://schemas.microsoft.com/office/drawing/2014/main" id="{B9409ED8-D76F-D38E-FF69-713E4BE946E3}"/>
                  </a:ext>
                </a:extLst>
              </p:cNvPr>
              <p:cNvSpPr txBox="1">
                <a:spLocks noRot="1" noChangeAspect="1" noMove="1" noResize="1" noEditPoints="1" noAdjustHandles="1" noChangeArrowheads="1" noChangeShapeType="1" noTextEdit="1"/>
              </p:cNvSpPr>
              <p:nvPr/>
            </p:nvSpPr>
            <p:spPr>
              <a:xfrm>
                <a:off x="6096000" y="3374380"/>
                <a:ext cx="6096000" cy="1432636"/>
              </a:xfrm>
              <a:prstGeom prst="rect">
                <a:avLst/>
              </a:prstGeom>
              <a:blipFill>
                <a:blip r:embed="rId5"/>
                <a:stretch>
                  <a:fillRect t="-340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6D234232-301B-6434-04B9-2C6C48EA6C0D}"/>
                  </a:ext>
                </a:extLst>
              </p:cNvPr>
              <p:cNvSpPr txBox="1"/>
              <p:nvPr/>
            </p:nvSpPr>
            <p:spPr>
              <a:xfrm>
                <a:off x="0" y="5055544"/>
                <a:ext cx="6096000" cy="1015663"/>
              </a:xfrm>
              <a:prstGeom prst="rect">
                <a:avLst/>
              </a:prstGeom>
              <a:noFill/>
            </p:spPr>
            <p:txBody>
              <a:bodyPr wrap="square" rtlCol="0">
                <a:spAutoFit/>
              </a:bodyPr>
              <a:lstStyle/>
              <a:p>
                <a:pPr algn="ctr"/>
                <a:r>
                  <a:rPr lang="en-US" sz="2400" b="0" dirty="0"/>
                  <a:t>Non-distributive lattice of closed subspaces</a:t>
                </a:r>
                <a:endParaRPr lang="en-US" sz="2400" b="0" i="1" dirty="0">
                  <a:latin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en-US" sz="3600" b="0" i="1" smtClean="0">
                          <a:latin typeface="Cambria Math" panose="02040503050406030204" pitchFamily="18" charset="0"/>
                        </a:rPr>
                        <m:t>𝐿</m:t>
                      </m:r>
                      <m:r>
                        <a:rPr lang="en-US" sz="3600" b="0" i="1" smtClean="0">
                          <a:latin typeface="Cambria Math" panose="02040503050406030204" pitchFamily="18" charset="0"/>
                        </a:rPr>
                        <m:t>(</m:t>
                      </m:r>
                      <m:sSub>
                        <m:sSubPr>
                          <m:ctrlPr>
                            <a:rPr lang="en-US" sz="3600" i="1">
                              <a:latin typeface="Cambria Math" panose="02040503050406030204" pitchFamily="18" charset="0"/>
                            </a:rPr>
                          </m:ctrlPr>
                        </m:sSubPr>
                        <m:e>
                          <m:r>
                            <a:rPr lang="en-US" sz="3600" i="1">
                              <a:latin typeface="Cambria Math" panose="02040503050406030204" pitchFamily="18" charset="0"/>
                            </a:rPr>
                            <m:t>ℋ</m:t>
                          </m:r>
                        </m:e>
                        <m:sub>
                          <m:r>
                            <a:rPr lang="en-US" sz="3600" i="1">
                              <a:latin typeface="Cambria Math" panose="02040503050406030204" pitchFamily="18" charset="0"/>
                            </a:rPr>
                            <m:t>ℂ</m:t>
                          </m:r>
                        </m:sub>
                      </m:sSub>
                      <m:r>
                        <a:rPr lang="en-US" sz="3600" b="0" i="1" smtClean="0">
                          <a:latin typeface="Cambria Math" panose="02040503050406030204" pitchFamily="18" charset="0"/>
                        </a:rPr>
                        <m:t>)</m:t>
                      </m:r>
                    </m:oMath>
                  </m:oMathPara>
                </a14:m>
                <a:endParaRPr lang="en-US" sz="3600" dirty="0"/>
              </a:p>
            </p:txBody>
          </p:sp>
        </mc:Choice>
        <mc:Fallback xmlns="">
          <p:sp>
            <p:nvSpPr>
              <p:cNvPr id="10" name="TextBox 9">
                <a:extLst>
                  <a:ext uri="{FF2B5EF4-FFF2-40B4-BE49-F238E27FC236}">
                    <a16:creationId xmlns:a16="http://schemas.microsoft.com/office/drawing/2014/main" id="{6D234232-301B-6434-04B9-2C6C48EA6C0D}"/>
                  </a:ext>
                </a:extLst>
              </p:cNvPr>
              <p:cNvSpPr txBox="1">
                <a:spLocks noRot="1" noChangeAspect="1" noMove="1" noResize="1" noEditPoints="1" noAdjustHandles="1" noChangeArrowheads="1" noChangeShapeType="1" noTextEdit="1"/>
              </p:cNvSpPr>
              <p:nvPr/>
            </p:nvSpPr>
            <p:spPr>
              <a:xfrm>
                <a:off x="0" y="5055544"/>
                <a:ext cx="6096000" cy="1015663"/>
              </a:xfrm>
              <a:prstGeom prst="rect">
                <a:avLst/>
              </a:prstGeom>
              <a:blipFill>
                <a:blip r:embed="rId6"/>
                <a:stretch>
                  <a:fillRect t="-47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9F05A79C-D27A-5A6B-8476-DAC5ABC14A66}"/>
                  </a:ext>
                </a:extLst>
              </p:cNvPr>
              <p:cNvSpPr txBox="1"/>
              <p:nvPr/>
            </p:nvSpPr>
            <p:spPr>
              <a:xfrm>
                <a:off x="6096000" y="5053364"/>
                <a:ext cx="6096000" cy="1015663"/>
              </a:xfrm>
              <a:prstGeom prst="rect">
                <a:avLst/>
              </a:prstGeom>
              <a:noFill/>
            </p:spPr>
            <p:txBody>
              <a:bodyPr wrap="square" rtlCol="0">
                <a:spAutoFit/>
              </a:bodyPr>
              <a:lstStyle/>
              <a:p>
                <a:pPr algn="ctr"/>
                <a:r>
                  <a:rPr lang="en-US" sz="2400" b="0" dirty="0"/>
                  <a:t>Non-distributive lattice of closed subspaces</a:t>
                </a:r>
                <a:endParaRPr lang="en-US" sz="2400" b="0" i="1" dirty="0">
                  <a:latin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en-US" sz="3600" b="0" i="1" smtClean="0">
                          <a:latin typeface="Cambria Math" panose="02040503050406030204" pitchFamily="18" charset="0"/>
                        </a:rPr>
                        <m:t>𝐿</m:t>
                      </m:r>
                      <m:r>
                        <a:rPr lang="en-US" sz="3600" b="0" i="1" smtClean="0">
                          <a:latin typeface="Cambria Math" panose="02040503050406030204" pitchFamily="18" charset="0"/>
                        </a:rPr>
                        <m:t>(</m:t>
                      </m:r>
                      <m:sSub>
                        <m:sSubPr>
                          <m:ctrlPr>
                            <a:rPr lang="en-US" sz="3600" i="1">
                              <a:latin typeface="Cambria Math" panose="02040503050406030204" pitchFamily="18" charset="0"/>
                            </a:rPr>
                          </m:ctrlPr>
                        </m:sSubPr>
                        <m:e>
                          <m:r>
                            <a:rPr lang="en-US" sz="3600" i="1">
                              <a:latin typeface="Cambria Math" panose="02040503050406030204" pitchFamily="18" charset="0"/>
                            </a:rPr>
                            <m:t>ℋ</m:t>
                          </m:r>
                        </m:e>
                        <m:sub>
                          <m:r>
                            <a:rPr lang="en-US" sz="3600" i="1">
                              <a:latin typeface="Cambria Math" panose="02040503050406030204" pitchFamily="18" charset="0"/>
                            </a:rPr>
                            <m:t>ℝ</m:t>
                          </m:r>
                        </m:sub>
                      </m:sSub>
                      <m:r>
                        <a:rPr lang="en-US" sz="3600" b="0" i="1" smtClean="0">
                          <a:latin typeface="Cambria Math" panose="02040503050406030204" pitchFamily="18" charset="0"/>
                        </a:rPr>
                        <m:t>)</m:t>
                      </m:r>
                    </m:oMath>
                  </m:oMathPara>
                </a14:m>
                <a:endParaRPr lang="en-US" sz="3600" dirty="0"/>
              </a:p>
            </p:txBody>
          </p:sp>
        </mc:Choice>
        <mc:Fallback xmlns="">
          <p:sp>
            <p:nvSpPr>
              <p:cNvPr id="11" name="TextBox 10">
                <a:extLst>
                  <a:ext uri="{FF2B5EF4-FFF2-40B4-BE49-F238E27FC236}">
                    <a16:creationId xmlns:a16="http://schemas.microsoft.com/office/drawing/2014/main" id="{9F05A79C-D27A-5A6B-8476-DAC5ABC14A66}"/>
                  </a:ext>
                </a:extLst>
              </p:cNvPr>
              <p:cNvSpPr txBox="1">
                <a:spLocks noRot="1" noChangeAspect="1" noMove="1" noResize="1" noEditPoints="1" noAdjustHandles="1" noChangeArrowheads="1" noChangeShapeType="1" noTextEdit="1"/>
              </p:cNvSpPr>
              <p:nvPr/>
            </p:nvSpPr>
            <p:spPr>
              <a:xfrm>
                <a:off x="6096000" y="5053364"/>
                <a:ext cx="6096000" cy="1015663"/>
              </a:xfrm>
              <a:prstGeom prst="rect">
                <a:avLst/>
              </a:prstGeom>
              <a:blipFill>
                <a:blip r:embed="rId7"/>
                <a:stretch>
                  <a:fillRect t="-47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7B3EFF27-6455-ABAD-39B8-BF23A3DB60F6}"/>
                  </a:ext>
                </a:extLst>
              </p:cNvPr>
              <p:cNvSpPr txBox="1"/>
              <p:nvPr/>
            </p:nvSpPr>
            <p:spPr>
              <a:xfrm>
                <a:off x="0" y="2056796"/>
                <a:ext cx="6096000" cy="1065484"/>
              </a:xfrm>
              <a:prstGeom prst="rect">
                <a:avLst/>
              </a:prstGeom>
              <a:noFill/>
            </p:spPr>
            <p:txBody>
              <a:bodyPr wrap="square" rtlCol="0">
                <a:spAutoFit/>
              </a:bodyPr>
              <a:lstStyle/>
              <a:p>
                <a:pPr algn="ctr"/>
                <a:r>
                  <a:rPr lang="en-US" sz="2400" b="0" dirty="0"/>
                  <a:t>Metric induced topology</a:t>
                </a:r>
                <a:endParaRPr lang="en-US" sz="2400" b="0" i="1" dirty="0">
                  <a:latin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sSub>
                        <m:sSubPr>
                          <m:ctrlPr>
                            <a:rPr lang="en-US" sz="3600" b="0" i="1" smtClean="0">
                              <a:latin typeface="Cambria Math" panose="02040503050406030204" pitchFamily="18" charset="0"/>
                            </a:rPr>
                          </m:ctrlPr>
                        </m:sSubPr>
                        <m:e>
                          <m:r>
                            <m:rPr>
                              <m:nor/>
                            </m:rPr>
                            <a:rPr lang="en-US" sz="3600" b="0" i="0" smtClean="0">
                              <a:latin typeface="Arial" panose="020B0604020202020204" pitchFamily="34" charset="0"/>
                              <a:cs typeface="Arial" panose="020B0604020202020204" pitchFamily="34" charset="0"/>
                            </a:rPr>
                            <m:t>T</m:t>
                          </m:r>
                        </m:e>
                        <m:sub>
                          <m:sSub>
                            <m:sSubPr>
                              <m:ctrlPr>
                                <a:rPr lang="en-US" sz="3600" b="0" i="1" smtClean="0">
                                  <a:latin typeface="Cambria Math" panose="02040503050406030204" pitchFamily="18" charset="0"/>
                                </a:rPr>
                              </m:ctrlPr>
                            </m:sSubPr>
                            <m:e>
                              <m:r>
                                <a:rPr lang="en-US" sz="3600" b="0" i="1" smtClean="0">
                                  <a:latin typeface="Cambria Math" panose="02040503050406030204" pitchFamily="18" charset="0"/>
                                </a:rPr>
                                <m:t>ℋ</m:t>
                              </m:r>
                            </m:e>
                            <m:sub>
                              <m:r>
                                <a:rPr lang="en-US" sz="3600" b="0" i="1" smtClean="0">
                                  <a:latin typeface="Cambria Math" panose="02040503050406030204" pitchFamily="18" charset="0"/>
                                </a:rPr>
                                <m:t>ℂ</m:t>
                              </m:r>
                            </m:sub>
                          </m:sSub>
                        </m:sub>
                      </m:sSub>
                    </m:oMath>
                  </m:oMathPara>
                </a14:m>
                <a:endParaRPr lang="en-US" sz="3600" dirty="0"/>
              </a:p>
            </p:txBody>
          </p:sp>
        </mc:Choice>
        <mc:Fallback xmlns="">
          <p:sp>
            <p:nvSpPr>
              <p:cNvPr id="12" name="TextBox 11">
                <a:extLst>
                  <a:ext uri="{FF2B5EF4-FFF2-40B4-BE49-F238E27FC236}">
                    <a16:creationId xmlns:a16="http://schemas.microsoft.com/office/drawing/2014/main" id="{7B3EFF27-6455-ABAD-39B8-BF23A3DB60F6}"/>
                  </a:ext>
                </a:extLst>
              </p:cNvPr>
              <p:cNvSpPr txBox="1">
                <a:spLocks noRot="1" noChangeAspect="1" noMove="1" noResize="1" noEditPoints="1" noAdjustHandles="1" noChangeArrowheads="1" noChangeShapeType="1" noTextEdit="1"/>
              </p:cNvSpPr>
              <p:nvPr/>
            </p:nvSpPr>
            <p:spPr>
              <a:xfrm>
                <a:off x="0" y="2056796"/>
                <a:ext cx="6096000" cy="1065484"/>
              </a:xfrm>
              <a:prstGeom prst="rect">
                <a:avLst/>
              </a:prstGeom>
              <a:blipFill>
                <a:blip r:embed="rId8"/>
                <a:stretch>
                  <a:fillRect t="-4571"/>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3" name="TextBox 12">
                <a:extLst>
                  <a:ext uri="{FF2B5EF4-FFF2-40B4-BE49-F238E27FC236}">
                    <a16:creationId xmlns:a16="http://schemas.microsoft.com/office/drawing/2014/main" id="{2D173737-3232-F9A0-F3A8-20B9E0A427CD}"/>
                  </a:ext>
                </a:extLst>
              </p:cNvPr>
              <p:cNvSpPr txBox="1"/>
              <p:nvPr/>
            </p:nvSpPr>
            <p:spPr>
              <a:xfrm>
                <a:off x="6096000" y="2056796"/>
                <a:ext cx="6096000" cy="1063304"/>
              </a:xfrm>
              <a:prstGeom prst="rect">
                <a:avLst/>
              </a:prstGeom>
              <a:noFill/>
            </p:spPr>
            <p:txBody>
              <a:bodyPr wrap="square" rtlCol="0">
                <a:spAutoFit/>
              </a:bodyPr>
              <a:lstStyle/>
              <a:p>
                <a:pPr algn="ctr"/>
                <a:r>
                  <a:rPr lang="en-US" sz="2400" b="0" dirty="0"/>
                  <a:t>Metric induced topology</a:t>
                </a:r>
                <a:endParaRPr lang="en-US" sz="2400" b="0" i="1" dirty="0">
                  <a:latin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sSub>
                        <m:sSubPr>
                          <m:ctrlPr>
                            <a:rPr lang="en-US" sz="3600" b="0" i="1" smtClean="0">
                              <a:latin typeface="Cambria Math" panose="02040503050406030204" pitchFamily="18" charset="0"/>
                            </a:rPr>
                          </m:ctrlPr>
                        </m:sSubPr>
                        <m:e>
                          <m:r>
                            <m:rPr>
                              <m:nor/>
                            </m:rPr>
                            <a:rPr lang="en-US" sz="3600" b="0" i="0" smtClean="0">
                              <a:latin typeface="Arial" panose="020B0604020202020204" pitchFamily="34" charset="0"/>
                              <a:cs typeface="Arial" panose="020B0604020202020204" pitchFamily="34" charset="0"/>
                            </a:rPr>
                            <m:t>T</m:t>
                          </m:r>
                        </m:e>
                        <m:sub>
                          <m:sSub>
                            <m:sSubPr>
                              <m:ctrlPr>
                                <a:rPr lang="en-US" sz="3600" b="0" i="1" smtClean="0">
                                  <a:latin typeface="Cambria Math" panose="02040503050406030204" pitchFamily="18" charset="0"/>
                                </a:rPr>
                              </m:ctrlPr>
                            </m:sSubPr>
                            <m:e>
                              <m:r>
                                <a:rPr lang="en-US" sz="3600" b="0" i="1" smtClean="0">
                                  <a:latin typeface="Cambria Math" panose="02040503050406030204" pitchFamily="18" charset="0"/>
                                </a:rPr>
                                <m:t>ℋ</m:t>
                              </m:r>
                            </m:e>
                            <m:sub>
                              <m:r>
                                <a:rPr lang="en-US" sz="3600" b="0" i="1" smtClean="0">
                                  <a:latin typeface="Cambria Math" panose="02040503050406030204" pitchFamily="18" charset="0"/>
                                </a:rPr>
                                <m:t>ℝ</m:t>
                              </m:r>
                            </m:sub>
                          </m:sSub>
                        </m:sub>
                      </m:sSub>
                    </m:oMath>
                  </m:oMathPara>
                </a14:m>
                <a:endParaRPr lang="en-US" sz="3600" dirty="0"/>
              </a:p>
            </p:txBody>
          </p:sp>
        </mc:Choice>
        <mc:Fallback>
          <p:sp>
            <p:nvSpPr>
              <p:cNvPr id="13" name="TextBox 12">
                <a:extLst>
                  <a:ext uri="{FF2B5EF4-FFF2-40B4-BE49-F238E27FC236}">
                    <a16:creationId xmlns:a16="http://schemas.microsoft.com/office/drawing/2014/main" id="{2D173737-3232-F9A0-F3A8-20B9E0A427CD}"/>
                  </a:ext>
                </a:extLst>
              </p:cNvPr>
              <p:cNvSpPr txBox="1">
                <a:spLocks noRot="1" noChangeAspect="1" noMove="1" noResize="1" noEditPoints="1" noAdjustHandles="1" noChangeArrowheads="1" noChangeShapeType="1" noTextEdit="1"/>
              </p:cNvSpPr>
              <p:nvPr/>
            </p:nvSpPr>
            <p:spPr>
              <a:xfrm>
                <a:off x="6096000" y="2056796"/>
                <a:ext cx="6096000" cy="1063304"/>
              </a:xfrm>
              <a:prstGeom prst="rect">
                <a:avLst/>
              </a:prstGeom>
              <a:blipFill>
                <a:blip r:embed="rId9"/>
                <a:stretch>
                  <a:fillRect t="-4571"/>
                </a:stretch>
              </a:blipFill>
            </p:spPr>
            <p:txBody>
              <a:bodyPr/>
              <a:lstStyle/>
              <a:p>
                <a:r>
                  <a:rPr lang="en-US">
                    <a:noFill/>
                  </a:rPr>
                  <a:t> </a:t>
                </a:r>
              </a:p>
            </p:txBody>
          </p:sp>
        </mc:Fallback>
      </mc:AlternateContent>
    </p:spTree>
    <p:extLst>
      <p:ext uri="{BB962C8B-B14F-4D97-AF65-F5344CB8AC3E}">
        <p14:creationId xmlns:p14="http://schemas.microsoft.com/office/powerpoint/2010/main" val="38413982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4832B-82CD-EC76-E2F4-D4BD94BE4F3D}"/>
              </a:ext>
            </a:extLst>
          </p:cNvPr>
          <p:cNvSpPr>
            <a:spLocks noGrp="1"/>
          </p:cNvSpPr>
          <p:nvPr>
            <p:ph type="title"/>
          </p:nvPr>
        </p:nvSpPr>
        <p:spPr/>
        <p:txBody>
          <a:bodyPr/>
          <a:lstStyle/>
          <a:p>
            <a:r>
              <a:rPr lang="en-US" dirty="0"/>
              <a:t>To summarize</a:t>
            </a:r>
          </a:p>
        </p:txBody>
      </p:sp>
      <p:sp>
        <p:nvSpPr>
          <p:cNvPr id="3" name="Content Placeholder 2">
            <a:extLst>
              <a:ext uri="{FF2B5EF4-FFF2-40B4-BE49-F238E27FC236}">
                <a16:creationId xmlns:a16="http://schemas.microsoft.com/office/drawing/2014/main" id="{8B2C456B-28DB-8DC0-C83D-DEDE38D16CF6}"/>
              </a:ext>
            </a:extLst>
          </p:cNvPr>
          <p:cNvSpPr>
            <a:spLocks noGrp="1"/>
          </p:cNvSpPr>
          <p:nvPr>
            <p:ph idx="1"/>
          </p:nvPr>
        </p:nvSpPr>
        <p:spPr/>
        <p:txBody>
          <a:bodyPr>
            <a:normAutofit fontScale="92500" lnSpcReduction="10000"/>
          </a:bodyPr>
          <a:lstStyle/>
          <a:p>
            <a:r>
              <a:rPr lang="en-US" dirty="0"/>
              <a:t>Probability theory requires a countably complete Boolean (classical) lattice of statements</a:t>
            </a:r>
          </a:p>
          <a:p>
            <a:r>
              <a:rPr lang="en-US" dirty="0"/>
              <a:t>Quantum mechanics comes already equipped with such a lattice of statements (the </a:t>
            </a:r>
            <a:r>
              <a:rPr lang="en-US" dirty="0" err="1"/>
              <a:t>Borel</a:t>
            </a:r>
            <a:r>
              <a:rPr lang="en-US" dirty="0"/>
              <a:t> algebra)</a:t>
            </a:r>
          </a:p>
          <a:p>
            <a:r>
              <a:rPr lang="en-US" dirty="0"/>
              <a:t>The </a:t>
            </a:r>
            <a:r>
              <a:rPr lang="en-US" dirty="0" err="1"/>
              <a:t>Borel</a:t>
            </a:r>
            <a:r>
              <a:rPr lang="en-US" dirty="0"/>
              <a:t> algebra includes all QL statements (everything QL does can be done in the </a:t>
            </a:r>
            <a:r>
              <a:rPr lang="en-US" dirty="0" err="1"/>
              <a:t>Borel</a:t>
            </a:r>
            <a:r>
              <a:rPr lang="en-US" dirty="0"/>
              <a:t> algebra)</a:t>
            </a:r>
          </a:p>
          <a:p>
            <a:r>
              <a:rPr lang="en-US" dirty="0"/>
              <a:t>The </a:t>
            </a:r>
            <a:r>
              <a:rPr lang="en-US" dirty="0" err="1"/>
              <a:t>Borel</a:t>
            </a:r>
            <a:r>
              <a:rPr lang="en-US" dirty="0"/>
              <a:t> algebra includes statistical statements, which are of physical interest, that are not part of the QL statements (QL does not allow us to capture all physical statements)</a:t>
            </a:r>
          </a:p>
          <a:p>
            <a:r>
              <a:rPr lang="en-US" dirty="0"/>
              <a:t>The same structure exists for classical distributions over phase-space</a:t>
            </a:r>
          </a:p>
          <a:p>
            <a:r>
              <a:rPr lang="en-US" sz="3200" dirty="0">
                <a:solidFill>
                  <a:srgbClr val="008000"/>
                </a:solidFill>
              </a:rPr>
              <a:t>Quantum mechanics and classical mechanics, when properly compared, share a common logical structure</a:t>
            </a:r>
          </a:p>
          <a:p>
            <a:pPr lvl="1"/>
            <a:r>
              <a:rPr lang="en-US" sz="2800" dirty="0">
                <a:solidFill>
                  <a:srgbClr val="008000"/>
                </a:solidFill>
              </a:rPr>
              <a:t>The measure theoretic structure, however, will be different</a:t>
            </a:r>
          </a:p>
        </p:txBody>
      </p:sp>
      <p:sp>
        <p:nvSpPr>
          <p:cNvPr id="4" name="Footer Placeholder 3">
            <a:extLst>
              <a:ext uri="{FF2B5EF4-FFF2-40B4-BE49-F238E27FC236}">
                <a16:creationId xmlns:a16="http://schemas.microsoft.com/office/drawing/2014/main" id="{2DFC8CBA-223C-4AF8-5E60-C63BF8641D4C}"/>
              </a:ext>
            </a:extLst>
          </p:cNvPr>
          <p:cNvSpPr>
            <a:spLocks noGrp="1"/>
          </p:cNvSpPr>
          <p:nvPr>
            <p:ph type="ftr" sz="quarter" idx="11"/>
          </p:nvPr>
        </p:nvSpPr>
        <p:spPr/>
        <p:txBody>
          <a:bodyPr/>
          <a:lstStyle/>
          <a:p>
            <a:r>
              <a:rPr lang="en-US"/>
              <a:t>Gabriele Carcassi - Physics Department - University of Michigan</a:t>
            </a:r>
          </a:p>
        </p:txBody>
      </p:sp>
      <p:sp>
        <p:nvSpPr>
          <p:cNvPr id="5" name="Slide Number Placeholder 4">
            <a:extLst>
              <a:ext uri="{FF2B5EF4-FFF2-40B4-BE49-F238E27FC236}">
                <a16:creationId xmlns:a16="http://schemas.microsoft.com/office/drawing/2014/main" id="{5E5B614A-931F-5652-BFCC-418EB3A65E82}"/>
              </a:ext>
            </a:extLst>
          </p:cNvPr>
          <p:cNvSpPr>
            <a:spLocks noGrp="1"/>
          </p:cNvSpPr>
          <p:nvPr>
            <p:ph type="sldNum" sz="quarter" idx="13"/>
          </p:nvPr>
        </p:nvSpPr>
        <p:spPr/>
        <p:txBody>
          <a:bodyPr/>
          <a:lstStyle/>
          <a:p>
            <a:fld id="{F47845EA-7733-40EE-B074-20032348B727}" type="slidenum">
              <a:rPr lang="en-US" smtClean="0"/>
              <a:t>25</a:t>
            </a:fld>
            <a:endParaRPr lang="en-US"/>
          </a:p>
        </p:txBody>
      </p:sp>
    </p:spTree>
    <p:extLst>
      <p:ext uri="{BB962C8B-B14F-4D97-AF65-F5344CB8AC3E}">
        <p14:creationId xmlns:p14="http://schemas.microsoft.com/office/powerpoint/2010/main" val="2135583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C35D4-CAA5-B952-84E4-E7C53AB5B6DB}"/>
              </a:ext>
            </a:extLst>
          </p:cNvPr>
          <p:cNvSpPr>
            <a:spLocks noGrp="1"/>
          </p:cNvSpPr>
          <p:nvPr>
            <p:ph type="title"/>
          </p:nvPr>
        </p:nvSpPr>
        <p:spPr/>
        <p:txBody>
          <a:bodyPr/>
          <a:lstStyle/>
          <a:p>
            <a:r>
              <a:rPr lang="en-US" dirty="0"/>
              <a:t>Common logical structure</a:t>
            </a:r>
            <a:br>
              <a:rPr lang="en-US" dirty="0"/>
            </a:br>
            <a:r>
              <a:rPr lang="en-US" dirty="0"/>
              <a:t>of all scientific theories</a:t>
            </a:r>
          </a:p>
        </p:txBody>
      </p:sp>
      <p:sp>
        <p:nvSpPr>
          <p:cNvPr id="3" name="Text Placeholder 2">
            <a:extLst>
              <a:ext uri="{FF2B5EF4-FFF2-40B4-BE49-F238E27FC236}">
                <a16:creationId xmlns:a16="http://schemas.microsoft.com/office/drawing/2014/main" id="{4CB8409B-CA14-FB94-DA02-2C54DA8C41C5}"/>
              </a:ext>
            </a:extLst>
          </p:cNvPr>
          <p:cNvSpPr>
            <a:spLocks noGrp="1"/>
          </p:cNvSpPr>
          <p:nvPr>
            <p:ph type="body" idx="1"/>
          </p:nvPr>
        </p:nvSpPr>
        <p:spPr/>
        <p:txBody>
          <a:bodyPr/>
          <a:lstStyle/>
          <a:p>
            <a:endParaRPr lang="en-US"/>
          </a:p>
        </p:txBody>
      </p:sp>
      <p:sp>
        <p:nvSpPr>
          <p:cNvPr id="4" name="Footer Placeholder 3">
            <a:extLst>
              <a:ext uri="{FF2B5EF4-FFF2-40B4-BE49-F238E27FC236}">
                <a16:creationId xmlns:a16="http://schemas.microsoft.com/office/drawing/2014/main" id="{64DE1FB0-F7BC-F725-7AE4-897396F22246}"/>
              </a:ext>
            </a:extLst>
          </p:cNvPr>
          <p:cNvSpPr>
            <a:spLocks noGrp="1"/>
          </p:cNvSpPr>
          <p:nvPr>
            <p:ph type="ftr" sz="quarter" idx="11"/>
          </p:nvPr>
        </p:nvSpPr>
        <p:spPr/>
        <p:txBody>
          <a:bodyPr/>
          <a:lstStyle/>
          <a:p>
            <a:r>
              <a:rPr lang="en-US"/>
              <a:t>Gabriele Carcassi - Physics Department - University of Michigan</a:t>
            </a:r>
          </a:p>
        </p:txBody>
      </p:sp>
      <p:sp>
        <p:nvSpPr>
          <p:cNvPr id="5" name="Slide Number Placeholder 4">
            <a:extLst>
              <a:ext uri="{FF2B5EF4-FFF2-40B4-BE49-F238E27FC236}">
                <a16:creationId xmlns:a16="http://schemas.microsoft.com/office/drawing/2014/main" id="{74A16ED8-E5D0-54E3-124C-207D9D8C384F}"/>
              </a:ext>
            </a:extLst>
          </p:cNvPr>
          <p:cNvSpPr>
            <a:spLocks noGrp="1"/>
          </p:cNvSpPr>
          <p:nvPr>
            <p:ph type="sldNum" sz="quarter" idx="12"/>
          </p:nvPr>
        </p:nvSpPr>
        <p:spPr/>
        <p:txBody>
          <a:bodyPr/>
          <a:lstStyle/>
          <a:p>
            <a:fld id="{F47845EA-7733-40EE-B074-20032348B727}" type="slidenum">
              <a:rPr lang="en-US" smtClean="0"/>
              <a:t>26</a:t>
            </a:fld>
            <a:endParaRPr lang="en-US"/>
          </a:p>
        </p:txBody>
      </p:sp>
    </p:spTree>
    <p:extLst>
      <p:ext uri="{BB962C8B-B14F-4D97-AF65-F5344CB8AC3E}">
        <p14:creationId xmlns:p14="http://schemas.microsoft.com/office/powerpoint/2010/main" val="27332139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08BF472-5D30-4CB4-BAB9-076944B4387D}"/>
              </a:ext>
            </a:extLst>
          </p:cNvPr>
          <p:cNvSpPr txBox="1"/>
          <p:nvPr/>
        </p:nvSpPr>
        <p:spPr>
          <a:xfrm>
            <a:off x="193431" y="477933"/>
            <a:ext cx="11843238" cy="830997"/>
          </a:xfrm>
          <a:prstGeom prst="rect">
            <a:avLst/>
          </a:prstGeom>
          <a:noFill/>
        </p:spPr>
        <p:txBody>
          <a:bodyPr wrap="square" rtlCol="0">
            <a:spAutoFit/>
          </a:bodyPr>
          <a:lstStyle/>
          <a:p>
            <a:r>
              <a:rPr lang="en-US" sz="2400" dirty="0"/>
              <a:t>We want to capture the scientific requirement of experimental verification. The basic notion will be </a:t>
            </a:r>
            <a:r>
              <a:rPr lang="en-US" sz="2400" b="1" dirty="0"/>
              <a:t>verifiable statements</a:t>
            </a:r>
            <a:r>
              <a:rPr lang="en-US" sz="2400" dirty="0"/>
              <a:t>: assertions that can be experimentally verified in a finite time</a:t>
            </a:r>
          </a:p>
        </p:txBody>
      </p:sp>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E9C4B64F-F44B-4E27-9170-00919202EEC3}"/>
                  </a:ext>
                </a:extLst>
              </p:cNvPr>
              <p:cNvSpPr/>
              <p:nvPr/>
            </p:nvSpPr>
            <p:spPr>
              <a:xfrm>
                <a:off x="193431" y="1560394"/>
                <a:ext cx="6096000" cy="2031325"/>
              </a:xfrm>
              <a:prstGeom prst="rect">
                <a:avLst/>
              </a:prstGeom>
            </p:spPr>
            <p:txBody>
              <a:bodyPr>
                <a:spAutoFit/>
              </a:bodyPr>
              <a:lstStyle/>
              <a:p>
                <a:r>
                  <a:rPr lang="en-US" dirty="0"/>
                  <a:t>Examples:</a:t>
                </a:r>
              </a:p>
              <a:p>
                <a:pPr lvl="1"/>
                <a:r>
                  <a:rPr lang="en-US" dirty="0"/>
                  <a:t>The mass of the photon is less than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10</m:t>
                        </m:r>
                      </m:e>
                      <m:sup>
                        <m:r>
                          <a:rPr lang="en-US" i="1">
                            <a:latin typeface="Cambria Math" panose="02040503050406030204" pitchFamily="18" charset="0"/>
                          </a:rPr>
                          <m:t>−13</m:t>
                        </m:r>
                      </m:sup>
                    </m:sSup>
                  </m:oMath>
                </a14:m>
                <a:r>
                  <a:rPr lang="en-US" dirty="0"/>
                  <a:t> eV</a:t>
                </a:r>
              </a:p>
              <a:p>
                <a:pPr lvl="1"/>
                <a:r>
                  <a:rPr lang="en-US" dirty="0"/>
                  <a:t>If the height of the mercury column is between 24 and 25 millimeters then its temperature is between 24 and 25 Celsius</a:t>
                </a:r>
              </a:p>
              <a:p>
                <a:pPr lvl="1"/>
                <a:r>
                  <a:rPr lang="en-US" dirty="0"/>
                  <a:t>If I take </a:t>
                </a:r>
                <a14:m>
                  <m:oMath xmlns:m="http://schemas.openxmlformats.org/officeDocument/2006/math">
                    <m:r>
                      <a:rPr lang="en-US">
                        <a:latin typeface="Cambria Math" panose="02040503050406030204" pitchFamily="18" charset="0"/>
                      </a:rPr>
                      <m:t>2</m:t>
                    </m:r>
                    <m:r>
                      <a:rPr lang="en-US" i="1">
                        <a:latin typeface="Cambria Math" panose="02040503050406030204" pitchFamily="18" charset="0"/>
                      </a:rPr>
                      <m:t>±0.01</m:t>
                    </m:r>
                  </m:oMath>
                </a14:m>
                <a:r>
                  <a:rPr lang="en-US" dirty="0"/>
                  <a:t> Kg of Sodium-24 and wait </a:t>
                </a:r>
                <a14:m>
                  <m:oMath xmlns:m="http://schemas.openxmlformats.org/officeDocument/2006/math">
                    <m:r>
                      <a:rPr lang="en-US" i="1">
                        <a:latin typeface="Cambria Math" panose="02040503050406030204" pitchFamily="18" charset="0"/>
                      </a:rPr>
                      <m:t>15±0.01</m:t>
                    </m:r>
                  </m:oMath>
                </a14:m>
                <a:r>
                  <a:rPr lang="en-US" dirty="0"/>
                  <a:t> hours there will be only </a:t>
                </a:r>
                <a14:m>
                  <m:oMath xmlns:m="http://schemas.openxmlformats.org/officeDocument/2006/math">
                    <m:r>
                      <a:rPr lang="en-US" dirty="0">
                        <a:latin typeface="Cambria Math" panose="02040503050406030204" pitchFamily="18" charset="0"/>
                      </a:rPr>
                      <m:t>1</m:t>
                    </m:r>
                    <m:r>
                      <a:rPr lang="en-US" i="1">
                        <a:latin typeface="Cambria Math" panose="02040503050406030204" pitchFamily="18" charset="0"/>
                      </a:rPr>
                      <m:t>±0.01</m:t>
                    </m:r>
                  </m:oMath>
                </a14:m>
                <a:r>
                  <a:rPr lang="en-US" dirty="0"/>
                  <a:t> Kg left</a:t>
                </a:r>
              </a:p>
            </p:txBody>
          </p:sp>
        </mc:Choice>
        <mc:Fallback xmlns="">
          <p:sp>
            <p:nvSpPr>
              <p:cNvPr id="7" name="Rectangle 6">
                <a:extLst>
                  <a:ext uri="{FF2B5EF4-FFF2-40B4-BE49-F238E27FC236}">
                    <a16:creationId xmlns:a16="http://schemas.microsoft.com/office/drawing/2014/main" id="{E9C4B64F-F44B-4E27-9170-00919202EEC3}"/>
                  </a:ext>
                </a:extLst>
              </p:cNvPr>
              <p:cNvSpPr>
                <a:spLocks noRot="1" noChangeAspect="1" noMove="1" noResize="1" noEditPoints="1" noAdjustHandles="1" noChangeArrowheads="1" noChangeShapeType="1" noTextEdit="1"/>
              </p:cNvSpPr>
              <p:nvPr/>
            </p:nvSpPr>
            <p:spPr>
              <a:xfrm>
                <a:off x="193431" y="1560394"/>
                <a:ext cx="6096000" cy="2031325"/>
              </a:xfrm>
              <a:prstGeom prst="rect">
                <a:avLst/>
              </a:prstGeom>
              <a:blipFill>
                <a:blip r:embed="rId2"/>
                <a:stretch>
                  <a:fillRect l="-900" t="-1802" b="-390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454DF49D-6CA5-4663-9919-A032351B40E9}"/>
                  </a:ext>
                </a:extLst>
              </p:cNvPr>
              <p:cNvSpPr/>
              <p:nvPr/>
            </p:nvSpPr>
            <p:spPr>
              <a:xfrm>
                <a:off x="5940669" y="1503234"/>
                <a:ext cx="6096000" cy="1477328"/>
              </a:xfrm>
              <a:prstGeom prst="rect">
                <a:avLst/>
              </a:prstGeom>
            </p:spPr>
            <p:txBody>
              <a:bodyPr>
                <a:spAutoFit/>
              </a:bodyPr>
              <a:lstStyle/>
              <a:p>
                <a:r>
                  <a:rPr lang="en-US" dirty="0"/>
                  <a:t>Counterexamples:</a:t>
                </a:r>
              </a:p>
              <a:p>
                <a:pPr lvl="1"/>
                <a:r>
                  <a:rPr lang="en-US" dirty="0"/>
                  <a:t>The mass of the photon is exactly </a:t>
                </a:r>
                <a14:m>
                  <m:oMath xmlns:m="http://schemas.openxmlformats.org/officeDocument/2006/math">
                    <m:r>
                      <a:rPr lang="en-US" i="1">
                        <a:latin typeface="Cambria Math" panose="02040503050406030204" pitchFamily="18" charset="0"/>
                      </a:rPr>
                      <m:t>0</m:t>
                    </m:r>
                  </m:oMath>
                </a14:m>
                <a:r>
                  <a:rPr lang="en-US" dirty="0"/>
                  <a:t> eV (not verifiable due to infinite precision)</a:t>
                </a:r>
              </a:p>
              <a:p>
                <a:pPr lvl="1"/>
                <a:r>
                  <a:rPr lang="en-US" dirty="0"/>
                  <a:t>There is no extra-terrestrial life (absence of evidence is not evidence of absence)</a:t>
                </a:r>
              </a:p>
            </p:txBody>
          </p:sp>
        </mc:Choice>
        <mc:Fallback xmlns="">
          <p:sp>
            <p:nvSpPr>
              <p:cNvPr id="8" name="Rectangle 7">
                <a:extLst>
                  <a:ext uri="{FF2B5EF4-FFF2-40B4-BE49-F238E27FC236}">
                    <a16:creationId xmlns:a16="http://schemas.microsoft.com/office/drawing/2014/main" id="{454DF49D-6CA5-4663-9919-A032351B40E9}"/>
                  </a:ext>
                </a:extLst>
              </p:cNvPr>
              <p:cNvSpPr>
                <a:spLocks noRot="1" noChangeAspect="1" noMove="1" noResize="1" noEditPoints="1" noAdjustHandles="1" noChangeArrowheads="1" noChangeShapeType="1" noTextEdit="1"/>
              </p:cNvSpPr>
              <p:nvPr/>
            </p:nvSpPr>
            <p:spPr>
              <a:xfrm>
                <a:off x="5940669" y="1503234"/>
                <a:ext cx="6096000" cy="1477328"/>
              </a:xfrm>
              <a:prstGeom prst="rect">
                <a:avLst/>
              </a:prstGeom>
              <a:blipFill>
                <a:blip r:embed="rId3"/>
                <a:stretch>
                  <a:fillRect l="-900" t="-2479" r="-1500" b="-5785"/>
                </a:stretch>
              </a:blipFill>
            </p:spPr>
            <p:txBody>
              <a:bodyPr/>
              <a:lstStyle/>
              <a:p>
                <a:r>
                  <a:rPr lang="en-US">
                    <a:noFill/>
                  </a:rPr>
                  <a:t> </a:t>
                </a:r>
              </a:p>
            </p:txBody>
          </p:sp>
        </mc:Fallback>
      </mc:AlternateContent>
      <p:sp>
        <p:nvSpPr>
          <p:cNvPr id="9" name="TextBox 8">
            <a:extLst>
              <a:ext uri="{FF2B5EF4-FFF2-40B4-BE49-F238E27FC236}">
                <a16:creationId xmlns:a16="http://schemas.microsoft.com/office/drawing/2014/main" id="{8D173E78-1D07-49B5-8577-783567B06B76}"/>
              </a:ext>
            </a:extLst>
          </p:cNvPr>
          <p:cNvSpPr txBox="1"/>
          <p:nvPr/>
        </p:nvSpPr>
        <p:spPr>
          <a:xfrm>
            <a:off x="193431" y="4008776"/>
            <a:ext cx="11843238" cy="830997"/>
          </a:xfrm>
          <a:prstGeom prst="rect">
            <a:avLst/>
          </a:prstGeom>
          <a:noFill/>
        </p:spPr>
        <p:txBody>
          <a:bodyPr wrap="square" rtlCol="0">
            <a:spAutoFit/>
          </a:bodyPr>
          <a:lstStyle/>
          <a:p>
            <a:r>
              <a:rPr lang="en-US" sz="2400" dirty="0"/>
              <a:t>We have to keep in mind that the meaning of the statements, their relationships and what truth values are allowed </a:t>
            </a:r>
            <a:r>
              <a:rPr lang="en-US" sz="2400" b="1" dirty="0"/>
              <a:t>depends on context </a:t>
            </a:r>
            <a:r>
              <a:rPr lang="en-US" sz="2400" dirty="0"/>
              <a:t>(e.g. premise, theory, </a:t>
            </a:r>
            <a:r>
              <a:rPr lang="en-US" sz="2400" dirty="0" err="1"/>
              <a:t>etc</a:t>
            </a:r>
            <a:r>
              <a:rPr lang="en-US" sz="2400" dirty="0"/>
              <a:t>…)</a:t>
            </a: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B0851F5A-BDBD-4D48-8DEB-166881CDEAEA}"/>
                  </a:ext>
                </a:extLst>
              </p:cNvPr>
              <p:cNvSpPr txBox="1"/>
              <p:nvPr/>
            </p:nvSpPr>
            <p:spPr>
              <a:xfrm>
                <a:off x="4403503" y="5150229"/>
                <a:ext cx="4649927" cy="400110"/>
              </a:xfrm>
              <a:prstGeom prst="rect">
                <a:avLst/>
              </a:prstGeom>
              <a:noFill/>
            </p:spPr>
            <p:txBody>
              <a:bodyPr wrap="none" rtlCol="0">
                <a:spAutoFit/>
              </a:bodyPr>
              <a:lstStyle/>
              <a:p>
                <a:r>
                  <a:rPr lang="en-US" sz="2000" dirty="0"/>
                  <a:t>The mass of the electron is 511 </a:t>
                </a:r>
                <a14:m>
                  <m:oMath xmlns:m="http://schemas.openxmlformats.org/officeDocument/2006/math">
                    <m:r>
                      <a:rPr lang="en-US" sz="2000" i="1">
                        <a:latin typeface="Cambria Math" panose="02040503050406030204" pitchFamily="18" charset="0"/>
                      </a:rPr>
                      <m:t>±</m:t>
                    </m:r>
                  </m:oMath>
                </a14:m>
                <a:r>
                  <a:rPr lang="en-US" sz="2000" dirty="0"/>
                  <a:t> 0.5 KeV</a:t>
                </a:r>
              </a:p>
            </p:txBody>
          </p:sp>
        </mc:Choice>
        <mc:Fallback xmlns="">
          <p:sp>
            <p:nvSpPr>
              <p:cNvPr id="10" name="TextBox 9">
                <a:extLst>
                  <a:ext uri="{FF2B5EF4-FFF2-40B4-BE49-F238E27FC236}">
                    <a16:creationId xmlns:a16="http://schemas.microsoft.com/office/drawing/2014/main" id="{B0851F5A-BDBD-4D48-8DEB-166881CDEAEA}"/>
                  </a:ext>
                </a:extLst>
              </p:cNvPr>
              <p:cNvSpPr txBox="1">
                <a:spLocks noRot="1" noChangeAspect="1" noMove="1" noResize="1" noEditPoints="1" noAdjustHandles="1" noChangeArrowheads="1" noChangeShapeType="1" noTextEdit="1"/>
              </p:cNvSpPr>
              <p:nvPr/>
            </p:nvSpPr>
            <p:spPr>
              <a:xfrm>
                <a:off x="4403503" y="5150229"/>
                <a:ext cx="4649927" cy="400110"/>
              </a:xfrm>
              <a:prstGeom prst="rect">
                <a:avLst/>
              </a:prstGeom>
              <a:blipFill>
                <a:blip r:embed="rId4"/>
                <a:stretch>
                  <a:fillRect l="-1311" t="-9231" b="-27692"/>
                </a:stretch>
              </a:blipFill>
            </p:spPr>
            <p:txBody>
              <a:bodyPr/>
              <a:lstStyle/>
              <a:p>
                <a:r>
                  <a:rPr lang="en-US">
                    <a:noFill/>
                  </a:rPr>
                  <a:t> </a:t>
                </a:r>
              </a:p>
            </p:txBody>
          </p:sp>
        </mc:Fallback>
      </mc:AlternateContent>
      <p:sp>
        <p:nvSpPr>
          <p:cNvPr id="11" name="TextBox 10">
            <a:extLst>
              <a:ext uri="{FF2B5EF4-FFF2-40B4-BE49-F238E27FC236}">
                <a16:creationId xmlns:a16="http://schemas.microsoft.com/office/drawing/2014/main" id="{16256B37-E425-4F82-BCE2-7187C6D91144}"/>
              </a:ext>
            </a:extLst>
          </p:cNvPr>
          <p:cNvSpPr txBox="1"/>
          <p:nvPr/>
        </p:nvSpPr>
        <p:spPr>
          <a:xfrm>
            <a:off x="193431" y="5694139"/>
            <a:ext cx="5326971" cy="369332"/>
          </a:xfrm>
          <a:prstGeom prst="rect">
            <a:avLst/>
          </a:prstGeom>
          <a:noFill/>
        </p:spPr>
        <p:txBody>
          <a:bodyPr wrap="none" rtlCol="0">
            <a:spAutoFit/>
          </a:bodyPr>
          <a:lstStyle/>
          <a:p>
            <a:r>
              <a:rPr lang="en-US" dirty="0"/>
              <a:t>When measuring the mass, it is a verifiable hypothesis </a:t>
            </a:r>
          </a:p>
        </p:txBody>
      </p:sp>
      <p:sp>
        <p:nvSpPr>
          <p:cNvPr id="12" name="TextBox 11">
            <a:extLst>
              <a:ext uri="{FF2B5EF4-FFF2-40B4-BE49-F238E27FC236}">
                <a16:creationId xmlns:a16="http://schemas.microsoft.com/office/drawing/2014/main" id="{434ADEE5-CD4E-4FA4-A01F-5700480BEAE4}"/>
              </a:ext>
            </a:extLst>
          </p:cNvPr>
          <p:cNvSpPr txBox="1"/>
          <p:nvPr/>
        </p:nvSpPr>
        <p:spPr>
          <a:xfrm>
            <a:off x="5765800" y="5694139"/>
            <a:ext cx="6232769" cy="369332"/>
          </a:xfrm>
          <a:prstGeom prst="rect">
            <a:avLst/>
          </a:prstGeom>
          <a:noFill/>
        </p:spPr>
        <p:txBody>
          <a:bodyPr wrap="square" rtlCol="0">
            <a:spAutoFit/>
          </a:bodyPr>
          <a:lstStyle/>
          <a:p>
            <a:r>
              <a:rPr lang="en-US" dirty="0"/>
              <a:t>When performing particle identification, it is assumed to be true</a:t>
            </a:r>
          </a:p>
        </p:txBody>
      </p:sp>
      <p:cxnSp>
        <p:nvCxnSpPr>
          <p:cNvPr id="14" name="Straight Arrow Connector 13">
            <a:extLst>
              <a:ext uri="{FF2B5EF4-FFF2-40B4-BE49-F238E27FC236}">
                <a16:creationId xmlns:a16="http://schemas.microsoft.com/office/drawing/2014/main" id="{0C18E04C-17CB-4711-AA45-ABFDBCEF5872}"/>
              </a:ext>
            </a:extLst>
          </p:cNvPr>
          <p:cNvCxnSpPr/>
          <p:nvPr/>
        </p:nvCxnSpPr>
        <p:spPr>
          <a:xfrm flipH="1">
            <a:off x="4989250" y="5548247"/>
            <a:ext cx="284086" cy="1775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9448CF80-A534-4754-84D3-108C3801C717}"/>
              </a:ext>
            </a:extLst>
          </p:cNvPr>
          <p:cNvCxnSpPr>
            <a:cxnSpLocks/>
          </p:cNvCxnSpPr>
          <p:nvPr/>
        </p:nvCxnSpPr>
        <p:spPr>
          <a:xfrm>
            <a:off x="8415640" y="5548247"/>
            <a:ext cx="284086" cy="1775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 name="Footer Placeholder 4">
            <a:extLst>
              <a:ext uri="{FF2B5EF4-FFF2-40B4-BE49-F238E27FC236}">
                <a16:creationId xmlns:a16="http://schemas.microsoft.com/office/drawing/2014/main" id="{933CDA25-F28F-4ED5-8ED3-B1CABE26E35D}"/>
              </a:ext>
            </a:extLst>
          </p:cNvPr>
          <p:cNvSpPr>
            <a:spLocks noGrp="1"/>
          </p:cNvSpPr>
          <p:nvPr>
            <p:ph type="ftr" sz="quarter" idx="11"/>
          </p:nvPr>
        </p:nvSpPr>
        <p:spPr/>
        <p:txBody>
          <a:bodyPr/>
          <a:lstStyle/>
          <a:p>
            <a:r>
              <a:rPr lang="en-US"/>
              <a:t>Gabriele Carcassi - University of Michigan</a:t>
            </a:r>
          </a:p>
        </p:txBody>
      </p:sp>
      <p:sp>
        <p:nvSpPr>
          <p:cNvPr id="6" name="Slide Number Placeholder 5">
            <a:extLst>
              <a:ext uri="{FF2B5EF4-FFF2-40B4-BE49-F238E27FC236}">
                <a16:creationId xmlns:a16="http://schemas.microsoft.com/office/drawing/2014/main" id="{6A977894-4F9E-438B-ACA5-C8E64DE2290D}"/>
              </a:ext>
            </a:extLst>
          </p:cNvPr>
          <p:cNvSpPr>
            <a:spLocks noGrp="1"/>
          </p:cNvSpPr>
          <p:nvPr>
            <p:ph type="sldNum" sz="quarter" idx="13"/>
          </p:nvPr>
        </p:nvSpPr>
        <p:spPr/>
        <p:txBody>
          <a:bodyPr/>
          <a:lstStyle/>
          <a:p>
            <a:fld id="{F47845EA-7733-40EE-B074-20032348B727}" type="slidenum">
              <a:rPr lang="en-US" smtClean="0"/>
              <a:t>27</a:t>
            </a:fld>
            <a:endParaRPr lang="en-US"/>
          </a:p>
        </p:txBody>
      </p:sp>
    </p:spTree>
    <p:extLst>
      <p:ext uri="{BB962C8B-B14F-4D97-AF65-F5344CB8AC3E}">
        <p14:creationId xmlns:p14="http://schemas.microsoft.com/office/powerpoint/2010/main" val="1433663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p:bldP spid="11" grpId="0"/>
      <p:bldP spid="1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 name="Picture 47">
            <a:extLst>
              <a:ext uri="{FF2B5EF4-FFF2-40B4-BE49-F238E27FC236}">
                <a16:creationId xmlns:a16="http://schemas.microsoft.com/office/drawing/2014/main" id="{EB86BF1D-B283-4E90-985B-177189039D99}"/>
              </a:ext>
            </a:extLst>
          </p:cNvPr>
          <p:cNvPicPr>
            <a:picLocks noChangeAspect="1"/>
          </p:cNvPicPr>
          <p:nvPr/>
        </p:nvPicPr>
        <p:blipFill>
          <a:blip r:embed="rId2"/>
          <a:stretch>
            <a:fillRect/>
          </a:stretch>
        </p:blipFill>
        <p:spPr>
          <a:xfrm>
            <a:off x="6078845" y="3823718"/>
            <a:ext cx="5993768" cy="706146"/>
          </a:xfrm>
          <a:prstGeom prst="rect">
            <a:avLst/>
          </a:prstGeom>
        </p:spPr>
      </p:pic>
      <p:pic>
        <p:nvPicPr>
          <p:cNvPr id="53" name="Picture 52">
            <a:extLst>
              <a:ext uri="{FF2B5EF4-FFF2-40B4-BE49-F238E27FC236}">
                <a16:creationId xmlns:a16="http://schemas.microsoft.com/office/drawing/2014/main" id="{FD56907F-4F03-40FC-B139-60F75ADADED1}"/>
              </a:ext>
            </a:extLst>
          </p:cNvPr>
          <p:cNvPicPr>
            <a:picLocks noChangeAspect="1"/>
          </p:cNvPicPr>
          <p:nvPr/>
        </p:nvPicPr>
        <p:blipFill>
          <a:blip r:embed="rId3"/>
          <a:stretch>
            <a:fillRect/>
          </a:stretch>
        </p:blipFill>
        <p:spPr>
          <a:xfrm>
            <a:off x="204604" y="5439306"/>
            <a:ext cx="5993768" cy="888595"/>
          </a:xfrm>
          <a:prstGeom prst="rect">
            <a:avLst/>
          </a:prstGeom>
        </p:spPr>
      </p:pic>
      <p:pic>
        <p:nvPicPr>
          <p:cNvPr id="39" name="Picture 38">
            <a:extLst>
              <a:ext uri="{FF2B5EF4-FFF2-40B4-BE49-F238E27FC236}">
                <a16:creationId xmlns:a16="http://schemas.microsoft.com/office/drawing/2014/main" id="{5FB0B8CB-845B-4419-97F7-FC6C1BDF2FE8}"/>
              </a:ext>
            </a:extLst>
          </p:cNvPr>
          <p:cNvPicPr>
            <a:picLocks noChangeAspect="1"/>
          </p:cNvPicPr>
          <p:nvPr/>
        </p:nvPicPr>
        <p:blipFill>
          <a:blip r:embed="rId4"/>
          <a:stretch>
            <a:fillRect/>
          </a:stretch>
        </p:blipFill>
        <p:spPr>
          <a:xfrm>
            <a:off x="235452" y="1129200"/>
            <a:ext cx="6001620" cy="1453384"/>
          </a:xfrm>
          <a:prstGeom prst="rect">
            <a:avLst/>
          </a:prstGeom>
        </p:spPr>
      </p:pic>
      <p:sp>
        <p:nvSpPr>
          <p:cNvPr id="2" name="Title 1">
            <a:extLst>
              <a:ext uri="{FF2B5EF4-FFF2-40B4-BE49-F238E27FC236}">
                <a16:creationId xmlns:a16="http://schemas.microsoft.com/office/drawing/2014/main" id="{47C284AB-0322-494C-AD97-CF62D6AB5E43}"/>
              </a:ext>
            </a:extLst>
          </p:cNvPr>
          <p:cNvSpPr>
            <a:spLocks noGrp="1"/>
          </p:cNvSpPr>
          <p:nvPr>
            <p:ph type="title"/>
          </p:nvPr>
        </p:nvSpPr>
        <p:spPr>
          <a:xfrm>
            <a:off x="193431" y="136525"/>
            <a:ext cx="11843238" cy="897425"/>
          </a:xfrm>
        </p:spPr>
        <p:txBody>
          <a:bodyPr/>
          <a:lstStyle/>
          <a:p>
            <a:pPr algn="ctr"/>
            <a:r>
              <a:rPr lang="en-US" dirty="0"/>
              <a:t>Properties of verifiable statements</a:t>
            </a:r>
          </a:p>
        </p:txBody>
      </p:sp>
      <p:grpSp>
        <p:nvGrpSpPr>
          <p:cNvPr id="8" name="Group 7">
            <a:extLst>
              <a:ext uri="{FF2B5EF4-FFF2-40B4-BE49-F238E27FC236}">
                <a16:creationId xmlns:a16="http://schemas.microsoft.com/office/drawing/2014/main" id="{2C5C21A1-1E07-4DDB-A61D-804913B4F591}"/>
              </a:ext>
            </a:extLst>
          </p:cNvPr>
          <p:cNvGrpSpPr/>
          <p:nvPr/>
        </p:nvGrpSpPr>
        <p:grpSpPr>
          <a:xfrm>
            <a:off x="6463285" y="1261244"/>
            <a:ext cx="2005639" cy="897425"/>
            <a:chOff x="7683803" y="1294923"/>
            <a:chExt cx="3815947" cy="1707449"/>
          </a:xfrm>
        </p:grpSpPr>
        <p:sp>
          <p:nvSpPr>
            <p:cNvPr id="9" name="Oval 8">
              <a:extLst>
                <a:ext uri="{FF2B5EF4-FFF2-40B4-BE49-F238E27FC236}">
                  <a16:creationId xmlns:a16="http://schemas.microsoft.com/office/drawing/2014/main" id="{9C31CD59-15B1-48D0-9865-3724838BE8AA}"/>
                </a:ext>
              </a:extLst>
            </p:cNvPr>
            <p:cNvSpPr/>
            <p:nvPr/>
          </p:nvSpPr>
          <p:spPr>
            <a:xfrm>
              <a:off x="7683803" y="1294923"/>
              <a:ext cx="3815947" cy="1707449"/>
            </a:xfrm>
            <a:prstGeom prst="ellipse">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 name="Oval 9">
              <a:extLst>
                <a:ext uri="{FF2B5EF4-FFF2-40B4-BE49-F238E27FC236}">
                  <a16:creationId xmlns:a16="http://schemas.microsoft.com/office/drawing/2014/main" id="{F3FBD51B-F3B0-47CB-A466-E8D47CD23CCC}"/>
                </a:ext>
              </a:extLst>
            </p:cNvPr>
            <p:cNvSpPr/>
            <p:nvPr/>
          </p:nvSpPr>
          <p:spPr>
            <a:xfrm>
              <a:off x="8740999" y="2704051"/>
              <a:ext cx="71021" cy="71021"/>
            </a:xfrm>
            <a:prstGeom prst="ellipse">
              <a:avLst/>
            </a:prstGeom>
            <a:ln w="12700"/>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6FC60FB7-111D-4596-9890-05F1BD47CA24}"/>
                </a:ext>
              </a:extLst>
            </p:cNvPr>
            <p:cNvSpPr/>
            <p:nvPr/>
          </p:nvSpPr>
          <p:spPr>
            <a:xfrm>
              <a:off x="10406680" y="2366618"/>
              <a:ext cx="71021" cy="71021"/>
            </a:xfrm>
            <a:prstGeom prst="ellipse">
              <a:avLst/>
            </a:prstGeom>
            <a:ln w="12700"/>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8989C619-43FD-4BC8-B47E-285CFF9217DE}"/>
                </a:ext>
              </a:extLst>
            </p:cNvPr>
            <p:cNvSpPr/>
            <p:nvPr/>
          </p:nvSpPr>
          <p:spPr>
            <a:xfrm>
              <a:off x="9187842" y="1792607"/>
              <a:ext cx="71021" cy="71021"/>
            </a:xfrm>
            <a:prstGeom prst="ellipse">
              <a:avLst/>
            </a:prstGeom>
            <a:ln w="12700"/>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E50E2F9A-5A5B-4393-BADE-219209407E58}"/>
                </a:ext>
              </a:extLst>
            </p:cNvPr>
            <p:cNvSpPr/>
            <p:nvPr/>
          </p:nvSpPr>
          <p:spPr>
            <a:xfrm>
              <a:off x="9278098" y="2344502"/>
              <a:ext cx="71021" cy="71021"/>
            </a:xfrm>
            <a:prstGeom prst="ellipse">
              <a:avLst/>
            </a:prstGeom>
            <a:ln w="12700"/>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27390CC4-824E-412F-AF0D-8CAA06626462}"/>
                </a:ext>
              </a:extLst>
            </p:cNvPr>
            <p:cNvSpPr/>
            <p:nvPr/>
          </p:nvSpPr>
          <p:spPr>
            <a:xfrm>
              <a:off x="8773550" y="2061897"/>
              <a:ext cx="71021" cy="71021"/>
            </a:xfrm>
            <a:prstGeom prst="ellipse">
              <a:avLst/>
            </a:prstGeom>
            <a:ln w="12700"/>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3A9C5BF5-2F2F-4A65-A291-462D7AE81EB5}"/>
                </a:ext>
              </a:extLst>
            </p:cNvPr>
            <p:cNvSpPr/>
            <p:nvPr/>
          </p:nvSpPr>
          <p:spPr>
            <a:xfrm>
              <a:off x="8269002" y="2143277"/>
              <a:ext cx="71021" cy="71021"/>
            </a:xfrm>
            <a:prstGeom prst="ellipse">
              <a:avLst/>
            </a:prstGeom>
            <a:ln w="12700"/>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6610C9E2-10D8-4E4F-8404-FE1C35EB87FC}"/>
                </a:ext>
              </a:extLst>
            </p:cNvPr>
            <p:cNvSpPr/>
            <p:nvPr/>
          </p:nvSpPr>
          <p:spPr>
            <a:xfrm>
              <a:off x="10048429" y="2599886"/>
              <a:ext cx="71021" cy="71021"/>
            </a:xfrm>
            <a:prstGeom prst="ellipse">
              <a:avLst/>
            </a:prstGeom>
            <a:ln w="12700"/>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3019A0DE-CCE0-46D5-921E-7D9C7C03E846}"/>
                </a:ext>
              </a:extLst>
            </p:cNvPr>
            <p:cNvSpPr/>
            <p:nvPr/>
          </p:nvSpPr>
          <p:spPr>
            <a:xfrm>
              <a:off x="10477701" y="1907215"/>
              <a:ext cx="71021" cy="71021"/>
            </a:xfrm>
            <a:prstGeom prst="ellipse">
              <a:avLst/>
            </a:prstGeom>
            <a:ln w="12700"/>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83A66EDE-1639-42BF-880D-05ABD2EB02F1}"/>
                </a:ext>
              </a:extLst>
            </p:cNvPr>
            <p:cNvSpPr/>
            <p:nvPr/>
          </p:nvSpPr>
          <p:spPr>
            <a:xfrm>
              <a:off x="8482612" y="1660719"/>
              <a:ext cx="71021" cy="71021"/>
            </a:xfrm>
            <a:prstGeom prst="ellipse">
              <a:avLst/>
            </a:prstGeom>
            <a:ln w="12700"/>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A3B21306-2885-4681-B807-F331094515F6}"/>
                </a:ext>
              </a:extLst>
            </p:cNvPr>
            <p:cNvSpPr/>
            <p:nvPr/>
          </p:nvSpPr>
          <p:spPr>
            <a:xfrm>
              <a:off x="9538302" y="1505505"/>
              <a:ext cx="71021" cy="71021"/>
            </a:xfrm>
            <a:prstGeom prst="ellipse">
              <a:avLst/>
            </a:prstGeom>
            <a:ln w="12700"/>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9CDBBA83-3E71-4A6F-A580-5C002454A632}"/>
                </a:ext>
              </a:extLst>
            </p:cNvPr>
            <p:cNvSpPr/>
            <p:nvPr/>
          </p:nvSpPr>
          <p:spPr>
            <a:xfrm>
              <a:off x="9972038" y="1625209"/>
              <a:ext cx="71021" cy="71021"/>
            </a:xfrm>
            <a:prstGeom prst="ellipse">
              <a:avLst/>
            </a:prstGeom>
            <a:ln w="12700"/>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FD92CFBA-3554-4472-9495-3F851DBA0CE0}"/>
                </a:ext>
              </a:extLst>
            </p:cNvPr>
            <p:cNvSpPr/>
            <p:nvPr/>
          </p:nvSpPr>
          <p:spPr>
            <a:xfrm>
              <a:off x="10914552" y="1978236"/>
              <a:ext cx="71021" cy="71021"/>
            </a:xfrm>
            <a:prstGeom prst="ellipse">
              <a:avLst/>
            </a:prstGeom>
            <a:ln w="12700"/>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C252C5DE-84C0-4B98-B344-E313515AC009}"/>
                </a:ext>
              </a:extLst>
            </p:cNvPr>
            <p:cNvSpPr/>
            <p:nvPr/>
          </p:nvSpPr>
          <p:spPr>
            <a:xfrm>
              <a:off x="9744177" y="2340064"/>
              <a:ext cx="71021" cy="71021"/>
            </a:xfrm>
            <a:prstGeom prst="ellipse">
              <a:avLst/>
            </a:prstGeom>
            <a:ln w="12700"/>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20C48E85-01E5-4387-B34E-5F73805FA685}"/>
                </a:ext>
              </a:extLst>
            </p:cNvPr>
            <p:cNvSpPr/>
            <p:nvPr/>
          </p:nvSpPr>
          <p:spPr>
            <a:xfrm>
              <a:off x="9504582" y="2693010"/>
              <a:ext cx="71021" cy="71021"/>
            </a:xfrm>
            <a:prstGeom prst="ellipse">
              <a:avLst/>
            </a:prstGeom>
            <a:ln w="12700"/>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0090C8AF-D93B-4570-9491-B7D3CD3C7990}"/>
                </a:ext>
              </a:extLst>
            </p:cNvPr>
            <p:cNvSpPr/>
            <p:nvPr/>
          </p:nvSpPr>
          <p:spPr>
            <a:xfrm>
              <a:off x="8482612" y="1458284"/>
              <a:ext cx="2807579" cy="1108839"/>
            </a:xfrm>
            <a:prstGeom prst="ellipse">
              <a:avLst/>
            </a:prstGeom>
            <a:no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41A14F14-F8CC-49FB-AA30-ADCC8FF03474}"/>
                  </a:ext>
                </a:extLst>
              </p:cNvPr>
              <p:cNvSpPr txBox="1"/>
              <p:nvPr/>
            </p:nvSpPr>
            <p:spPr>
              <a:xfrm>
                <a:off x="6447064" y="1037778"/>
                <a:ext cx="399853"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𝒮</m:t>
                      </m:r>
                    </m:oMath>
                  </m:oMathPara>
                </a14:m>
                <a:endParaRPr lang="en-US" sz="2000" dirty="0"/>
              </a:p>
            </p:txBody>
          </p:sp>
        </mc:Choice>
        <mc:Fallback xmlns="">
          <p:sp>
            <p:nvSpPr>
              <p:cNvPr id="24" name="TextBox 23">
                <a:extLst>
                  <a:ext uri="{FF2B5EF4-FFF2-40B4-BE49-F238E27FC236}">
                    <a16:creationId xmlns:a16="http://schemas.microsoft.com/office/drawing/2014/main" id="{41A14F14-F8CC-49FB-AA30-ADCC8FF03474}"/>
                  </a:ext>
                </a:extLst>
              </p:cNvPr>
              <p:cNvSpPr txBox="1">
                <a:spLocks noRot="1" noChangeAspect="1" noMove="1" noResize="1" noEditPoints="1" noAdjustHandles="1" noChangeArrowheads="1" noChangeShapeType="1" noTextEdit="1"/>
              </p:cNvSpPr>
              <p:nvPr/>
            </p:nvSpPr>
            <p:spPr>
              <a:xfrm>
                <a:off x="6447064" y="1037778"/>
                <a:ext cx="399853" cy="400110"/>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16B01629-EC53-4385-AFEB-883DA601BD5D}"/>
                  </a:ext>
                </a:extLst>
              </p:cNvPr>
              <p:cNvSpPr txBox="1"/>
              <p:nvPr/>
            </p:nvSpPr>
            <p:spPr>
              <a:xfrm>
                <a:off x="7370850" y="1422197"/>
                <a:ext cx="529055"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𝒮</m:t>
                          </m:r>
                        </m:e>
                        <m:sub>
                          <m:r>
                            <m:rPr>
                              <m:nor/>
                            </m:rPr>
                            <a:rPr lang="en-US" sz="2000" b="0" i="0" smtClean="0">
                              <a:latin typeface="Arial" panose="020B0604020202020204" pitchFamily="34" charset="0"/>
                              <a:cs typeface="Arial" panose="020B0604020202020204" pitchFamily="34" charset="0"/>
                            </a:rPr>
                            <m:t>v</m:t>
                          </m:r>
                        </m:sub>
                      </m:sSub>
                    </m:oMath>
                  </m:oMathPara>
                </a14:m>
                <a:endParaRPr lang="en-US" sz="2000" dirty="0">
                  <a:latin typeface="Arial" panose="020B0604020202020204" pitchFamily="34" charset="0"/>
                  <a:cs typeface="Arial" panose="020B0604020202020204" pitchFamily="34" charset="0"/>
                </a:endParaRPr>
              </a:p>
            </p:txBody>
          </p:sp>
        </mc:Choice>
        <mc:Fallback xmlns="">
          <p:sp>
            <p:nvSpPr>
              <p:cNvPr id="26" name="TextBox 25">
                <a:extLst>
                  <a:ext uri="{FF2B5EF4-FFF2-40B4-BE49-F238E27FC236}">
                    <a16:creationId xmlns:a16="http://schemas.microsoft.com/office/drawing/2014/main" id="{16B01629-EC53-4385-AFEB-883DA601BD5D}"/>
                  </a:ext>
                </a:extLst>
              </p:cNvPr>
              <p:cNvSpPr txBox="1">
                <a:spLocks noRot="1" noChangeAspect="1" noMove="1" noResize="1" noEditPoints="1" noAdjustHandles="1" noChangeArrowheads="1" noChangeShapeType="1" noTextEdit="1"/>
              </p:cNvSpPr>
              <p:nvPr/>
            </p:nvSpPr>
            <p:spPr>
              <a:xfrm>
                <a:off x="7370850" y="1422197"/>
                <a:ext cx="529055" cy="400110"/>
              </a:xfrm>
              <a:prstGeom prst="rect">
                <a:avLst/>
              </a:prstGeom>
              <a:blipFill>
                <a:blip r:embed="rId7"/>
                <a:stretch>
                  <a:fillRect b="-4545"/>
                </a:stretch>
              </a:blipFill>
            </p:spPr>
            <p:txBody>
              <a:bodyPr/>
              <a:lstStyle/>
              <a:p>
                <a:r>
                  <a:rPr lang="en-US">
                    <a:noFill/>
                  </a:rPr>
                  <a:t> </a:t>
                </a:r>
              </a:p>
            </p:txBody>
          </p:sp>
        </mc:Fallback>
      </mc:AlternateContent>
      <p:grpSp>
        <p:nvGrpSpPr>
          <p:cNvPr id="71" name="Group 70">
            <a:extLst>
              <a:ext uri="{FF2B5EF4-FFF2-40B4-BE49-F238E27FC236}">
                <a16:creationId xmlns:a16="http://schemas.microsoft.com/office/drawing/2014/main" id="{685D9964-3840-432A-8AE5-3F7A41A9B33A}"/>
              </a:ext>
            </a:extLst>
          </p:cNvPr>
          <p:cNvGrpSpPr/>
          <p:nvPr/>
        </p:nvGrpSpPr>
        <p:grpSpPr>
          <a:xfrm>
            <a:off x="7249089" y="5078027"/>
            <a:ext cx="4274127" cy="1029809"/>
            <a:chOff x="7098169" y="5282214"/>
            <a:chExt cx="4274127" cy="1029809"/>
          </a:xfrm>
        </p:grpSpPr>
        <p:grpSp>
          <p:nvGrpSpPr>
            <p:cNvPr id="29" name="Group 28">
              <a:extLst>
                <a:ext uri="{FF2B5EF4-FFF2-40B4-BE49-F238E27FC236}">
                  <a16:creationId xmlns:a16="http://schemas.microsoft.com/office/drawing/2014/main" id="{69C1E757-9B76-486A-953B-246329C39BB4}"/>
                </a:ext>
              </a:extLst>
            </p:cNvPr>
            <p:cNvGrpSpPr/>
            <p:nvPr/>
          </p:nvGrpSpPr>
          <p:grpSpPr>
            <a:xfrm>
              <a:off x="8269002" y="5563077"/>
              <a:ext cx="504548" cy="504548"/>
              <a:chOff x="8269002" y="5563077"/>
              <a:chExt cx="504548" cy="504548"/>
            </a:xfrm>
          </p:grpSpPr>
          <p:sp>
            <p:nvSpPr>
              <p:cNvPr id="27" name="Rectangle 26">
                <a:extLst>
                  <a:ext uri="{FF2B5EF4-FFF2-40B4-BE49-F238E27FC236}">
                    <a16:creationId xmlns:a16="http://schemas.microsoft.com/office/drawing/2014/main" id="{94EF34B8-D9BB-44F4-937C-76A0761715D8}"/>
                  </a:ext>
                </a:extLst>
              </p:cNvPr>
              <p:cNvSpPr/>
              <p:nvPr/>
            </p:nvSpPr>
            <p:spPr>
              <a:xfrm rot="2700000">
                <a:off x="8269002" y="5563077"/>
                <a:ext cx="504548" cy="50454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5E9CD194-F680-4223-8173-C7BF0D71CE00}"/>
                      </a:ext>
                    </a:extLst>
                  </p:cNvPr>
                  <p:cNvSpPr txBox="1"/>
                  <p:nvPr/>
                </p:nvSpPr>
                <p:spPr>
                  <a:xfrm>
                    <a:off x="8318363" y="5604051"/>
                    <a:ext cx="44133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1</m:t>
                              </m:r>
                            </m:sub>
                          </m:sSub>
                        </m:oMath>
                      </m:oMathPara>
                    </a14:m>
                    <a:endParaRPr lang="en-US" dirty="0"/>
                  </a:p>
                </p:txBody>
              </p:sp>
            </mc:Choice>
            <mc:Fallback xmlns="">
              <p:sp>
                <p:nvSpPr>
                  <p:cNvPr id="28" name="TextBox 27">
                    <a:extLst>
                      <a:ext uri="{FF2B5EF4-FFF2-40B4-BE49-F238E27FC236}">
                        <a16:creationId xmlns:a16="http://schemas.microsoft.com/office/drawing/2014/main" id="{5E9CD194-F680-4223-8173-C7BF0D71CE00}"/>
                      </a:ext>
                    </a:extLst>
                  </p:cNvPr>
                  <p:cNvSpPr txBox="1">
                    <a:spLocks noRot="1" noChangeAspect="1" noMove="1" noResize="1" noEditPoints="1" noAdjustHandles="1" noChangeArrowheads="1" noChangeShapeType="1" noTextEdit="1"/>
                  </p:cNvSpPr>
                  <p:nvPr/>
                </p:nvSpPr>
                <p:spPr>
                  <a:xfrm>
                    <a:off x="8318363" y="5604051"/>
                    <a:ext cx="441339" cy="369332"/>
                  </a:xfrm>
                  <a:prstGeom prst="rect">
                    <a:avLst/>
                  </a:prstGeom>
                  <a:blipFill>
                    <a:blip r:embed="rId8"/>
                    <a:stretch>
                      <a:fillRect/>
                    </a:stretch>
                  </a:blipFill>
                </p:spPr>
                <p:txBody>
                  <a:bodyPr/>
                  <a:lstStyle/>
                  <a:p>
                    <a:r>
                      <a:rPr lang="en-US">
                        <a:noFill/>
                      </a:rPr>
                      <a:t> </a:t>
                    </a:r>
                  </a:p>
                </p:txBody>
              </p:sp>
            </mc:Fallback>
          </mc:AlternateContent>
        </p:grpSp>
        <p:grpSp>
          <p:nvGrpSpPr>
            <p:cNvPr id="30" name="Group 29">
              <a:extLst>
                <a:ext uri="{FF2B5EF4-FFF2-40B4-BE49-F238E27FC236}">
                  <a16:creationId xmlns:a16="http://schemas.microsoft.com/office/drawing/2014/main" id="{60C611A1-1DEF-4908-964B-6233EBCA6867}"/>
                </a:ext>
              </a:extLst>
            </p:cNvPr>
            <p:cNvGrpSpPr/>
            <p:nvPr/>
          </p:nvGrpSpPr>
          <p:grpSpPr>
            <a:xfrm>
              <a:off x="9071903" y="5563541"/>
              <a:ext cx="504548" cy="504548"/>
              <a:chOff x="8269002" y="5563077"/>
              <a:chExt cx="504548" cy="504548"/>
            </a:xfrm>
          </p:grpSpPr>
          <p:sp>
            <p:nvSpPr>
              <p:cNvPr id="31" name="Rectangle 30">
                <a:extLst>
                  <a:ext uri="{FF2B5EF4-FFF2-40B4-BE49-F238E27FC236}">
                    <a16:creationId xmlns:a16="http://schemas.microsoft.com/office/drawing/2014/main" id="{8928A127-4291-47AD-806B-34E921563290}"/>
                  </a:ext>
                </a:extLst>
              </p:cNvPr>
              <p:cNvSpPr/>
              <p:nvPr/>
            </p:nvSpPr>
            <p:spPr>
              <a:xfrm rot="2700000">
                <a:off x="8269002" y="5563077"/>
                <a:ext cx="504548" cy="50454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E7CED31B-2519-45D4-8C9A-76CC03DF5373}"/>
                      </a:ext>
                    </a:extLst>
                  </p:cNvPr>
                  <p:cNvSpPr txBox="1"/>
                  <p:nvPr/>
                </p:nvSpPr>
                <p:spPr>
                  <a:xfrm>
                    <a:off x="8318363" y="5604051"/>
                    <a:ext cx="44666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2</m:t>
                              </m:r>
                            </m:sub>
                          </m:sSub>
                        </m:oMath>
                      </m:oMathPara>
                    </a14:m>
                    <a:endParaRPr lang="en-US" dirty="0"/>
                  </a:p>
                </p:txBody>
              </p:sp>
            </mc:Choice>
            <mc:Fallback xmlns="">
              <p:sp>
                <p:nvSpPr>
                  <p:cNvPr id="32" name="TextBox 31">
                    <a:extLst>
                      <a:ext uri="{FF2B5EF4-FFF2-40B4-BE49-F238E27FC236}">
                        <a16:creationId xmlns:a16="http://schemas.microsoft.com/office/drawing/2014/main" id="{E7CED31B-2519-45D4-8C9A-76CC03DF5373}"/>
                      </a:ext>
                    </a:extLst>
                  </p:cNvPr>
                  <p:cNvSpPr txBox="1">
                    <a:spLocks noRot="1" noChangeAspect="1" noMove="1" noResize="1" noEditPoints="1" noAdjustHandles="1" noChangeArrowheads="1" noChangeShapeType="1" noTextEdit="1"/>
                  </p:cNvSpPr>
                  <p:nvPr/>
                </p:nvSpPr>
                <p:spPr>
                  <a:xfrm>
                    <a:off x="8318363" y="5604051"/>
                    <a:ext cx="446661" cy="369332"/>
                  </a:xfrm>
                  <a:prstGeom prst="rect">
                    <a:avLst/>
                  </a:prstGeom>
                  <a:blipFill>
                    <a:blip r:embed="rId9"/>
                    <a:stretch>
                      <a:fillRect/>
                    </a:stretch>
                  </a:blipFill>
                </p:spPr>
                <p:txBody>
                  <a:bodyPr/>
                  <a:lstStyle/>
                  <a:p>
                    <a:r>
                      <a:rPr lang="en-US">
                        <a:noFill/>
                      </a:rPr>
                      <a:t> </a:t>
                    </a:r>
                  </a:p>
                </p:txBody>
              </p:sp>
            </mc:Fallback>
          </mc:AlternateContent>
        </p:grpSp>
        <p:grpSp>
          <p:nvGrpSpPr>
            <p:cNvPr id="33" name="Group 32">
              <a:extLst>
                <a:ext uri="{FF2B5EF4-FFF2-40B4-BE49-F238E27FC236}">
                  <a16:creationId xmlns:a16="http://schemas.microsoft.com/office/drawing/2014/main" id="{EB62ADB2-17D7-4F82-8D07-F62F9DE308A2}"/>
                </a:ext>
              </a:extLst>
            </p:cNvPr>
            <p:cNvGrpSpPr/>
            <p:nvPr/>
          </p:nvGrpSpPr>
          <p:grpSpPr>
            <a:xfrm>
              <a:off x="9874804" y="5564005"/>
              <a:ext cx="504548" cy="504548"/>
              <a:chOff x="8269002" y="5563077"/>
              <a:chExt cx="504548" cy="504548"/>
            </a:xfrm>
          </p:grpSpPr>
          <p:sp>
            <p:nvSpPr>
              <p:cNvPr id="34" name="Rectangle 33">
                <a:extLst>
                  <a:ext uri="{FF2B5EF4-FFF2-40B4-BE49-F238E27FC236}">
                    <a16:creationId xmlns:a16="http://schemas.microsoft.com/office/drawing/2014/main" id="{248D4FA0-2A2A-4AE8-801F-B645AA7965AF}"/>
                  </a:ext>
                </a:extLst>
              </p:cNvPr>
              <p:cNvSpPr/>
              <p:nvPr/>
            </p:nvSpPr>
            <p:spPr>
              <a:xfrm rot="2700000">
                <a:off x="8269002" y="5563077"/>
                <a:ext cx="504548" cy="504548"/>
              </a:xfrm>
              <a:prstGeom prst="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455293A5-DFD3-428F-9527-8BEE90FC9E81}"/>
                      </a:ext>
                    </a:extLst>
                  </p:cNvPr>
                  <p:cNvSpPr txBox="1"/>
                  <p:nvPr/>
                </p:nvSpPr>
                <p:spPr>
                  <a:xfrm>
                    <a:off x="8318363" y="5604051"/>
                    <a:ext cx="44666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3</m:t>
                              </m:r>
                            </m:sub>
                          </m:sSub>
                        </m:oMath>
                      </m:oMathPara>
                    </a14:m>
                    <a:endParaRPr lang="en-US" dirty="0"/>
                  </a:p>
                </p:txBody>
              </p:sp>
            </mc:Choice>
            <mc:Fallback xmlns="">
              <p:sp>
                <p:nvSpPr>
                  <p:cNvPr id="35" name="TextBox 34">
                    <a:extLst>
                      <a:ext uri="{FF2B5EF4-FFF2-40B4-BE49-F238E27FC236}">
                        <a16:creationId xmlns:a16="http://schemas.microsoft.com/office/drawing/2014/main" id="{455293A5-DFD3-428F-9527-8BEE90FC9E81}"/>
                      </a:ext>
                    </a:extLst>
                  </p:cNvPr>
                  <p:cNvSpPr txBox="1">
                    <a:spLocks noRot="1" noChangeAspect="1" noMove="1" noResize="1" noEditPoints="1" noAdjustHandles="1" noChangeArrowheads="1" noChangeShapeType="1" noTextEdit="1"/>
                  </p:cNvSpPr>
                  <p:nvPr/>
                </p:nvSpPr>
                <p:spPr>
                  <a:xfrm>
                    <a:off x="8318363" y="5604051"/>
                    <a:ext cx="446661" cy="369332"/>
                  </a:xfrm>
                  <a:prstGeom prst="rect">
                    <a:avLst/>
                  </a:prstGeom>
                  <a:blipFill>
                    <a:blip r:embed="rId10"/>
                    <a:stretch>
                      <a:fillRect/>
                    </a:stretch>
                  </a:blipFill>
                </p:spPr>
                <p:txBody>
                  <a:bodyPr/>
                  <a:lstStyle/>
                  <a:p>
                    <a:r>
                      <a:rPr lang="en-US">
                        <a:noFill/>
                      </a:rPr>
                      <a:t> </a:t>
                    </a:r>
                  </a:p>
                </p:txBody>
              </p:sp>
            </mc:Fallback>
          </mc:AlternateContent>
        </p:grpSp>
        <p:grpSp>
          <p:nvGrpSpPr>
            <p:cNvPr id="36" name="Group 35">
              <a:extLst>
                <a:ext uri="{FF2B5EF4-FFF2-40B4-BE49-F238E27FC236}">
                  <a16:creationId xmlns:a16="http://schemas.microsoft.com/office/drawing/2014/main" id="{20128C6A-DF7D-4051-85C5-C0578361A6D6}"/>
                </a:ext>
              </a:extLst>
            </p:cNvPr>
            <p:cNvGrpSpPr/>
            <p:nvPr/>
          </p:nvGrpSpPr>
          <p:grpSpPr>
            <a:xfrm>
              <a:off x="10677705" y="5564469"/>
              <a:ext cx="504548" cy="504548"/>
              <a:chOff x="8269002" y="5563077"/>
              <a:chExt cx="504548" cy="504548"/>
            </a:xfrm>
          </p:grpSpPr>
          <p:sp>
            <p:nvSpPr>
              <p:cNvPr id="37" name="Rectangle 36">
                <a:extLst>
                  <a:ext uri="{FF2B5EF4-FFF2-40B4-BE49-F238E27FC236}">
                    <a16:creationId xmlns:a16="http://schemas.microsoft.com/office/drawing/2014/main" id="{2FBB19F9-7697-43FC-ACDC-1F80F9372EB6}"/>
                  </a:ext>
                </a:extLst>
              </p:cNvPr>
              <p:cNvSpPr/>
              <p:nvPr/>
            </p:nvSpPr>
            <p:spPr>
              <a:xfrm rot="2700000">
                <a:off x="8269002" y="5563077"/>
                <a:ext cx="504548" cy="50454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F89561B8-03CA-4EF8-B5BF-79D72249E7F1}"/>
                      </a:ext>
                    </a:extLst>
                  </p:cNvPr>
                  <p:cNvSpPr txBox="1"/>
                  <p:nvPr/>
                </p:nvSpPr>
                <p:spPr>
                  <a:xfrm>
                    <a:off x="8318363" y="5604051"/>
                    <a:ext cx="41068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dirty="0"/>
                  </a:p>
                </p:txBody>
              </p:sp>
            </mc:Choice>
            <mc:Fallback xmlns="">
              <p:sp>
                <p:nvSpPr>
                  <p:cNvPr id="38" name="TextBox 37">
                    <a:extLst>
                      <a:ext uri="{FF2B5EF4-FFF2-40B4-BE49-F238E27FC236}">
                        <a16:creationId xmlns:a16="http://schemas.microsoft.com/office/drawing/2014/main" id="{F89561B8-03CA-4EF8-B5BF-79D72249E7F1}"/>
                      </a:ext>
                    </a:extLst>
                  </p:cNvPr>
                  <p:cNvSpPr txBox="1">
                    <a:spLocks noRot="1" noChangeAspect="1" noMove="1" noResize="1" noEditPoints="1" noAdjustHandles="1" noChangeArrowheads="1" noChangeShapeType="1" noTextEdit="1"/>
                  </p:cNvSpPr>
                  <p:nvPr/>
                </p:nvSpPr>
                <p:spPr>
                  <a:xfrm>
                    <a:off x="8318363" y="5604051"/>
                    <a:ext cx="410689" cy="369332"/>
                  </a:xfrm>
                  <a:prstGeom prst="rect">
                    <a:avLst/>
                  </a:prstGeom>
                  <a:blipFill>
                    <a:blip r:embed="rId11"/>
                    <a:stretch>
                      <a:fillRect/>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B23C83A5-18EF-4B06-9670-40FE2BF3D21F}"/>
                    </a:ext>
                  </a:extLst>
                </p:cNvPr>
                <p:cNvSpPr txBox="1"/>
                <p:nvPr/>
              </p:nvSpPr>
              <p:spPr>
                <a:xfrm>
                  <a:off x="7098169" y="5391517"/>
                  <a:ext cx="783676" cy="84766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nary>
                          <m:naryPr>
                            <m:chr m:val="⋁"/>
                            <m:ctrlPr>
                              <a:rPr lang="en-US" b="0" i="1" smtClean="0">
                                <a:latin typeface="Cambria Math" panose="02040503050406030204" pitchFamily="18" charset="0"/>
                              </a:rPr>
                            </m:ctrlPr>
                          </m:naryPr>
                          <m:sub>
                            <m: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m:t>
                            </m:r>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𝑖</m:t>
                                </m:r>
                              </m:sub>
                            </m:sSub>
                          </m:e>
                        </m:nary>
                      </m:oMath>
                    </m:oMathPara>
                  </a14:m>
                  <a:endParaRPr lang="en-US" dirty="0"/>
                </a:p>
              </p:txBody>
            </p:sp>
          </mc:Choice>
          <mc:Fallback xmlns="">
            <p:sp>
              <p:nvSpPr>
                <p:cNvPr id="42" name="TextBox 41">
                  <a:extLst>
                    <a:ext uri="{FF2B5EF4-FFF2-40B4-BE49-F238E27FC236}">
                      <a16:creationId xmlns:a16="http://schemas.microsoft.com/office/drawing/2014/main" id="{B23C83A5-18EF-4B06-9670-40FE2BF3D21F}"/>
                    </a:ext>
                  </a:extLst>
                </p:cNvPr>
                <p:cNvSpPr txBox="1">
                  <a:spLocks noRot="1" noChangeAspect="1" noMove="1" noResize="1" noEditPoints="1" noAdjustHandles="1" noChangeArrowheads="1" noChangeShapeType="1" noTextEdit="1"/>
                </p:cNvSpPr>
                <p:nvPr/>
              </p:nvSpPr>
              <p:spPr>
                <a:xfrm>
                  <a:off x="7098169" y="5391517"/>
                  <a:ext cx="783676" cy="847668"/>
                </a:xfrm>
                <a:prstGeom prst="rect">
                  <a:avLst/>
                </a:prstGeom>
                <a:blipFill>
                  <a:blip r:embed="rId12"/>
                  <a:stretch>
                    <a:fillRect/>
                  </a:stretch>
                </a:blipFill>
              </p:spPr>
              <p:txBody>
                <a:bodyPr/>
                <a:lstStyle/>
                <a:p>
                  <a:r>
                    <a:rPr lang="en-US">
                      <a:noFill/>
                    </a:rPr>
                    <a:t> </a:t>
                  </a:r>
                </a:p>
              </p:txBody>
            </p:sp>
          </mc:Fallback>
        </mc:AlternateContent>
        <p:sp>
          <p:nvSpPr>
            <p:cNvPr id="43" name="Rectangle 42">
              <a:extLst>
                <a:ext uri="{FF2B5EF4-FFF2-40B4-BE49-F238E27FC236}">
                  <a16:creationId xmlns:a16="http://schemas.microsoft.com/office/drawing/2014/main" id="{AD5DCE60-6AC6-4797-BC84-F914AEA04506}"/>
                </a:ext>
              </a:extLst>
            </p:cNvPr>
            <p:cNvSpPr/>
            <p:nvPr/>
          </p:nvSpPr>
          <p:spPr>
            <a:xfrm>
              <a:off x="8075146" y="5282214"/>
              <a:ext cx="3297150" cy="1029809"/>
            </a:xfrm>
            <a:prstGeom prst="rect">
              <a:avLst/>
            </a:prstGeom>
            <a:noFill/>
            <a:ln>
              <a:prstDash val="lgDash"/>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45" name="Group 44">
            <a:extLst>
              <a:ext uri="{FF2B5EF4-FFF2-40B4-BE49-F238E27FC236}">
                <a16:creationId xmlns:a16="http://schemas.microsoft.com/office/drawing/2014/main" id="{1314DBF1-13A1-4A78-A08D-AE8CEF04E420}"/>
              </a:ext>
            </a:extLst>
          </p:cNvPr>
          <p:cNvGrpSpPr/>
          <p:nvPr/>
        </p:nvGrpSpPr>
        <p:grpSpPr>
          <a:xfrm>
            <a:off x="8034484" y="2277019"/>
            <a:ext cx="504548" cy="504548"/>
            <a:chOff x="8269002" y="5563077"/>
            <a:chExt cx="504548" cy="504548"/>
          </a:xfrm>
        </p:grpSpPr>
        <p:sp>
          <p:nvSpPr>
            <p:cNvPr id="46" name="Rectangle 45">
              <a:extLst>
                <a:ext uri="{FF2B5EF4-FFF2-40B4-BE49-F238E27FC236}">
                  <a16:creationId xmlns:a16="http://schemas.microsoft.com/office/drawing/2014/main" id="{BDBD1CFB-94D8-40CE-A221-B3D1C149741A}"/>
                </a:ext>
              </a:extLst>
            </p:cNvPr>
            <p:cNvSpPr/>
            <p:nvPr/>
          </p:nvSpPr>
          <p:spPr>
            <a:xfrm rot="2700000">
              <a:off x="8269002" y="5563077"/>
              <a:ext cx="504548" cy="50454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C3C6B9A7-E6CF-4B8C-88C5-EE8E9BE810C9}"/>
                    </a:ext>
                  </a:extLst>
                </p:cNvPr>
                <p:cNvSpPr txBox="1"/>
                <p:nvPr/>
              </p:nvSpPr>
              <p:spPr>
                <a:xfrm>
                  <a:off x="8318363" y="5604051"/>
                  <a:ext cx="44133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1</m:t>
                            </m:r>
                          </m:sub>
                        </m:sSub>
                      </m:oMath>
                    </m:oMathPara>
                  </a14:m>
                  <a:endParaRPr lang="en-US" dirty="0"/>
                </a:p>
              </p:txBody>
            </p:sp>
          </mc:Choice>
          <mc:Fallback xmlns="">
            <p:sp>
              <p:nvSpPr>
                <p:cNvPr id="47" name="TextBox 46">
                  <a:extLst>
                    <a:ext uri="{FF2B5EF4-FFF2-40B4-BE49-F238E27FC236}">
                      <a16:creationId xmlns:a16="http://schemas.microsoft.com/office/drawing/2014/main" id="{C3C6B9A7-E6CF-4B8C-88C5-EE8E9BE810C9}"/>
                    </a:ext>
                  </a:extLst>
                </p:cNvPr>
                <p:cNvSpPr txBox="1">
                  <a:spLocks noRot="1" noChangeAspect="1" noMove="1" noResize="1" noEditPoints="1" noAdjustHandles="1" noChangeArrowheads="1" noChangeShapeType="1" noTextEdit="1"/>
                </p:cNvSpPr>
                <p:nvPr/>
              </p:nvSpPr>
              <p:spPr>
                <a:xfrm>
                  <a:off x="8318363" y="5604051"/>
                  <a:ext cx="441339" cy="369332"/>
                </a:xfrm>
                <a:prstGeom prst="rect">
                  <a:avLst/>
                </a:prstGeom>
                <a:blipFill>
                  <a:blip r:embed="rId13"/>
                  <a:stretch>
                    <a:fillRect/>
                  </a:stretch>
                </a:blipFill>
              </p:spPr>
              <p:txBody>
                <a:bodyPr/>
                <a:lstStyle/>
                <a:p>
                  <a:r>
                    <a:rPr lang="en-US">
                      <a:noFill/>
                    </a:rPr>
                    <a:t> </a:t>
                  </a:r>
                </a:p>
              </p:txBody>
            </p:sp>
          </mc:Fallback>
        </mc:AlternateContent>
      </p:grpSp>
      <p:cxnSp>
        <p:nvCxnSpPr>
          <p:cNvPr id="49" name="Straight Arrow Connector 48">
            <a:extLst>
              <a:ext uri="{FF2B5EF4-FFF2-40B4-BE49-F238E27FC236}">
                <a16:creationId xmlns:a16="http://schemas.microsoft.com/office/drawing/2014/main" id="{1CEBE2F9-D64B-453A-BB93-04A8E9CEB34F}"/>
              </a:ext>
            </a:extLst>
          </p:cNvPr>
          <p:cNvCxnSpPr>
            <a:cxnSpLocks/>
            <a:stCxn id="17" idx="4"/>
          </p:cNvCxnSpPr>
          <p:nvPr/>
        </p:nvCxnSpPr>
        <p:spPr>
          <a:xfrm>
            <a:off x="7950405" y="1620389"/>
            <a:ext cx="223932" cy="6083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EB780901-4905-4542-8674-192B4C2E8667}"/>
              </a:ext>
            </a:extLst>
          </p:cNvPr>
          <p:cNvSpPr txBox="1"/>
          <p:nvPr/>
        </p:nvSpPr>
        <p:spPr>
          <a:xfrm>
            <a:off x="6599887" y="2763647"/>
            <a:ext cx="1645835" cy="338554"/>
          </a:xfrm>
          <a:prstGeom prst="rect">
            <a:avLst/>
          </a:prstGeom>
          <a:noFill/>
        </p:spPr>
        <p:txBody>
          <a:bodyPr wrap="none" rtlCol="0">
            <a:spAutoFit/>
          </a:bodyPr>
          <a:lstStyle/>
          <a:p>
            <a:r>
              <a:rPr lang="en-US" sz="1600" dirty="0"/>
              <a:t>experimental test</a:t>
            </a:r>
          </a:p>
        </p:txBody>
      </p:sp>
      <mc:AlternateContent xmlns:mc="http://schemas.openxmlformats.org/markup-compatibility/2006" xmlns:a14="http://schemas.microsoft.com/office/drawing/2010/main">
        <mc:Choice Requires="a14">
          <p:graphicFrame>
            <p:nvGraphicFramePr>
              <p:cNvPr id="52" name="Table 52">
                <a:extLst>
                  <a:ext uri="{FF2B5EF4-FFF2-40B4-BE49-F238E27FC236}">
                    <a16:creationId xmlns:a16="http://schemas.microsoft.com/office/drawing/2014/main" id="{AAE52726-23D8-4D9C-83D7-43829F91F511}"/>
                  </a:ext>
                </a:extLst>
              </p:cNvPr>
              <p:cNvGraphicFramePr>
                <a:graphicFrameLocks noGrp="1"/>
              </p:cNvGraphicFramePr>
              <p:nvPr/>
            </p:nvGraphicFramePr>
            <p:xfrm>
              <a:off x="8880372" y="1179420"/>
              <a:ext cx="2989077" cy="1483360"/>
            </p:xfrm>
            <a:graphic>
              <a:graphicData uri="http://schemas.openxmlformats.org/drawingml/2006/table">
                <a:tbl>
                  <a:tblPr firstRow="1" bandRow="1">
                    <a:tableStyleId>{2D5ABB26-0587-4C30-8999-92F81FD0307C}</a:tableStyleId>
                  </a:tblPr>
                  <a:tblGrid>
                    <a:gridCol w="446400">
                      <a:extLst>
                        <a:ext uri="{9D8B030D-6E8A-4147-A177-3AD203B41FA5}">
                          <a16:colId xmlns:a16="http://schemas.microsoft.com/office/drawing/2014/main" val="3919644959"/>
                        </a:ext>
                      </a:extLst>
                    </a:gridCol>
                    <a:gridCol w="2542677">
                      <a:extLst>
                        <a:ext uri="{9D8B030D-6E8A-4147-A177-3AD203B41FA5}">
                          <a16:colId xmlns:a16="http://schemas.microsoft.com/office/drawing/2014/main" val="3379705832"/>
                        </a:ext>
                      </a:extLst>
                    </a:gridCol>
                  </a:tblGrid>
                  <a:tr h="370840">
                    <a:tc>
                      <a:txBody>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1</m:t>
                                    </m:r>
                                  </m:sub>
                                </m:sSub>
                              </m:oMath>
                            </m:oMathPara>
                          </a14:m>
                          <a:endParaRPr lang="en-US" dirty="0"/>
                        </a:p>
                      </a:txBody>
                      <a:tcPr>
                        <a:lnB w="12700" cap="flat" cmpd="sng" algn="ctr">
                          <a:solidFill>
                            <a:schemeClr val="tx1"/>
                          </a:solidFill>
                          <a:prstDash val="solid"/>
                          <a:round/>
                          <a:headEnd type="none" w="med" len="med"/>
                          <a:tailEnd type="none" w="med" len="med"/>
                        </a:lnB>
                      </a:tcPr>
                    </a:tc>
                    <a:tc>
                      <a:txBody>
                        <a:bodyPr/>
                        <a:lstStyle/>
                        <a:p>
                          <a:r>
                            <a:rPr lang="en-US" dirty="0"/>
                            <a:t>Test Result</a:t>
                          </a: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48586678"/>
                      </a:ext>
                    </a:extLst>
                  </a:tr>
                  <a:tr h="370840">
                    <a:tc>
                      <a:txBody>
                        <a:bodyPr/>
                        <a:lstStyle/>
                        <a:p>
                          <a:pPr algn="ctr"/>
                          <a:r>
                            <a:rPr lang="en-US" dirty="0"/>
                            <a:t>T</a:t>
                          </a:r>
                        </a:p>
                      </a:txBody>
                      <a:tcPr anchor="ctr">
                        <a:lnL>
                          <a:noFill/>
                        </a:lnL>
                        <a:lnR>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r>
                            <a:rPr lang="en-US" dirty="0">
                              <a:solidFill>
                                <a:schemeClr val="accent6"/>
                              </a:solidFill>
                            </a:rPr>
                            <a:t>SUCCESS (in finite time)</a:t>
                          </a:r>
                          <a:endParaRPr lang="en-US" dirty="0"/>
                        </a:p>
                      </a:txBody>
                      <a:tcPr>
                        <a:lnL>
                          <a:noFill/>
                        </a:lnL>
                        <a:lnR>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val="4039576678"/>
                      </a:ext>
                    </a:extLst>
                  </a:tr>
                  <a:tr h="370840">
                    <a:tc rowSpan="2">
                      <a:txBody>
                        <a:bodyPr/>
                        <a:lstStyle/>
                        <a:p>
                          <a:pPr algn="ctr"/>
                          <a:r>
                            <a:rPr lang="en-US" dirty="0"/>
                            <a:t>F</a:t>
                          </a:r>
                        </a:p>
                      </a:txBody>
                      <a:tcPr anchor="ctr">
                        <a:lnT w="12700" cap="flat" cmpd="sng" algn="ctr">
                          <a:noFill/>
                          <a:prstDash val="solid"/>
                          <a:round/>
                          <a:headEnd type="none" w="med" len="med"/>
                          <a:tailEnd type="none" w="med" len="med"/>
                        </a:lnT>
                        <a:solidFill>
                          <a:schemeClr val="accent2">
                            <a:lumMod val="20000"/>
                            <a:lumOff val="80000"/>
                          </a:schemeClr>
                        </a:solidFill>
                      </a:tcPr>
                    </a:tc>
                    <a:tc>
                      <a:txBody>
                        <a:bodyPr/>
                        <a:lstStyle/>
                        <a:p>
                          <a:r>
                            <a:rPr lang="en-US" dirty="0">
                              <a:solidFill>
                                <a:srgbClr val="FF0000"/>
                              </a:solidFill>
                            </a:rPr>
                            <a:t>FAILURE (in finite time)</a:t>
                          </a:r>
                          <a:endParaRPr lang="en-US" dirty="0"/>
                        </a:p>
                      </a:txBody>
                      <a:tcPr>
                        <a:lnT w="12700" cap="flat" cmpd="sng" algn="ctr">
                          <a:noFill/>
                          <a:prstDash val="solid"/>
                          <a:round/>
                          <a:headEnd type="none" w="med" len="med"/>
                          <a:tailEnd type="none" w="med" len="med"/>
                        </a:lnT>
                        <a:solidFill>
                          <a:schemeClr val="accent2">
                            <a:lumMod val="20000"/>
                            <a:lumOff val="80000"/>
                          </a:schemeClr>
                        </a:solidFill>
                      </a:tcPr>
                    </a:tc>
                    <a:extLst>
                      <a:ext uri="{0D108BD9-81ED-4DB2-BD59-A6C34878D82A}">
                        <a16:rowId xmlns:a16="http://schemas.microsoft.com/office/drawing/2014/main" val="3368961383"/>
                      </a:ext>
                    </a:extLst>
                  </a:tr>
                  <a:tr h="370840">
                    <a:tc vMerge="1">
                      <a:txBody>
                        <a:bodyPr/>
                        <a:lstStyle/>
                        <a:p>
                          <a:endParaRPr lang="en-US" dirty="0"/>
                        </a:p>
                      </a:txBody>
                      <a:tcPr/>
                    </a:tc>
                    <a:tc>
                      <a:txBody>
                        <a:bodyPr/>
                        <a:lstStyle/>
                        <a:p>
                          <a:r>
                            <a:rPr lang="en-US" dirty="0"/>
                            <a:t>UNDEFINED</a:t>
                          </a:r>
                        </a:p>
                      </a:txBody>
                      <a:tcPr/>
                    </a:tc>
                    <a:extLst>
                      <a:ext uri="{0D108BD9-81ED-4DB2-BD59-A6C34878D82A}">
                        <a16:rowId xmlns:a16="http://schemas.microsoft.com/office/drawing/2014/main" val="770856430"/>
                      </a:ext>
                    </a:extLst>
                  </a:tr>
                </a:tbl>
              </a:graphicData>
            </a:graphic>
          </p:graphicFrame>
        </mc:Choice>
        <mc:Fallback xmlns="">
          <p:graphicFrame>
            <p:nvGraphicFramePr>
              <p:cNvPr id="52" name="Table 52">
                <a:extLst>
                  <a:ext uri="{FF2B5EF4-FFF2-40B4-BE49-F238E27FC236}">
                    <a16:creationId xmlns:a16="http://schemas.microsoft.com/office/drawing/2014/main" id="{AAE52726-23D8-4D9C-83D7-43829F91F511}"/>
                  </a:ext>
                </a:extLst>
              </p:cNvPr>
              <p:cNvGraphicFramePr>
                <a:graphicFrameLocks noGrp="1"/>
              </p:cNvGraphicFramePr>
              <p:nvPr>
                <p:extLst>
                  <p:ext uri="{D42A27DB-BD31-4B8C-83A1-F6EECF244321}">
                    <p14:modId xmlns:p14="http://schemas.microsoft.com/office/powerpoint/2010/main" val="3451792584"/>
                  </p:ext>
                </p:extLst>
              </p:nvPr>
            </p:nvGraphicFramePr>
            <p:xfrm>
              <a:off x="8880372" y="1179420"/>
              <a:ext cx="2989077" cy="1483360"/>
            </p:xfrm>
            <a:graphic>
              <a:graphicData uri="http://schemas.openxmlformats.org/drawingml/2006/table">
                <a:tbl>
                  <a:tblPr firstRow="1" bandRow="1">
                    <a:tableStyleId>{2D5ABB26-0587-4C30-8999-92F81FD0307C}</a:tableStyleId>
                  </a:tblPr>
                  <a:tblGrid>
                    <a:gridCol w="446400">
                      <a:extLst>
                        <a:ext uri="{9D8B030D-6E8A-4147-A177-3AD203B41FA5}">
                          <a16:colId xmlns:a16="http://schemas.microsoft.com/office/drawing/2014/main" val="3919644959"/>
                        </a:ext>
                      </a:extLst>
                    </a:gridCol>
                    <a:gridCol w="2542677">
                      <a:extLst>
                        <a:ext uri="{9D8B030D-6E8A-4147-A177-3AD203B41FA5}">
                          <a16:colId xmlns:a16="http://schemas.microsoft.com/office/drawing/2014/main" val="3379705832"/>
                        </a:ext>
                      </a:extLst>
                    </a:gridCol>
                  </a:tblGrid>
                  <a:tr h="370840">
                    <a:tc>
                      <a:txBody>
                        <a:bodyPr/>
                        <a:lstStyle/>
                        <a:p>
                          <a:endParaRPr lang="en-US"/>
                        </a:p>
                      </a:txBody>
                      <a:tcPr>
                        <a:lnB w="12700" cap="flat" cmpd="sng" algn="ctr">
                          <a:solidFill>
                            <a:schemeClr val="tx1"/>
                          </a:solidFill>
                          <a:prstDash val="solid"/>
                          <a:round/>
                          <a:headEnd type="none" w="med" len="med"/>
                          <a:tailEnd type="none" w="med" len="med"/>
                        </a:lnB>
                        <a:blipFill>
                          <a:blip r:embed="rId14"/>
                          <a:stretch>
                            <a:fillRect t="-8197" r="-575342" b="-324590"/>
                          </a:stretch>
                        </a:blipFill>
                      </a:tcPr>
                    </a:tc>
                    <a:tc>
                      <a:txBody>
                        <a:bodyPr/>
                        <a:lstStyle/>
                        <a:p>
                          <a:r>
                            <a:rPr lang="en-US" dirty="0"/>
                            <a:t>Test Result</a:t>
                          </a: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48586678"/>
                      </a:ext>
                    </a:extLst>
                  </a:tr>
                  <a:tr h="370840">
                    <a:tc>
                      <a:txBody>
                        <a:bodyPr/>
                        <a:lstStyle/>
                        <a:p>
                          <a:pPr algn="ctr"/>
                          <a:r>
                            <a:rPr lang="en-US" dirty="0"/>
                            <a:t>T</a:t>
                          </a:r>
                        </a:p>
                      </a:txBody>
                      <a:tcPr anchor="ctr">
                        <a:lnL>
                          <a:noFill/>
                        </a:lnL>
                        <a:lnR>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r>
                            <a:rPr lang="en-US" dirty="0">
                              <a:solidFill>
                                <a:schemeClr val="accent6"/>
                              </a:solidFill>
                            </a:rPr>
                            <a:t>SUCCESS (in finite time)</a:t>
                          </a:r>
                          <a:endParaRPr lang="en-US" dirty="0"/>
                        </a:p>
                      </a:txBody>
                      <a:tcPr>
                        <a:lnL>
                          <a:noFill/>
                        </a:lnL>
                        <a:lnR>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val="4039576678"/>
                      </a:ext>
                    </a:extLst>
                  </a:tr>
                  <a:tr h="370840">
                    <a:tc rowSpan="2">
                      <a:txBody>
                        <a:bodyPr/>
                        <a:lstStyle/>
                        <a:p>
                          <a:pPr algn="ctr"/>
                          <a:r>
                            <a:rPr lang="en-US" dirty="0"/>
                            <a:t>F</a:t>
                          </a:r>
                        </a:p>
                      </a:txBody>
                      <a:tcPr anchor="ctr">
                        <a:lnT w="12700" cap="flat" cmpd="sng" algn="ctr">
                          <a:noFill/>
                          <a:prstDash val="solid"/>
                          <a:round/>
                          <a:headEnd type="none" w="med" len="med"/>
                          <a:tailEnd type="none" w="med" len="med"/>
                        </a:lnT>
                        <a:solidFill>
                          <a:schemeClr val="accent2">
                            <a:lumMod val="20000"/>
                            <a:lumOff val="80000"/>
                          </a:schemeClr>
                        </a:solidFill>
                      </a:tcPr>
                    </a:tc>
                    <a:tc>
                      <a:txBody>
                        <a:bodyPr/>
                        <a:lstStyle/>
                        <a:p>
                          <a:r>
                            <a:rPr lang="en-US" dirty="0">
                              <a:solidFill>
                                <a:srgbClr val="FF0000"/>
                              </a:solidFill>
                            </a:rPr>
                            <a:t>FAILURE (in finite time)</a:t>
                          </a:r>
                          <a:endParaRPr lang="en-US" dirty="0"/>
                        </a:p>
                      </a:txBody>
                      <a:tcPr>
                        <a:lnT w="12700" cap="flat" cmpd="sng" algn="ctr">
                          <a:noFill/>
                          <a:prstDash val="solid"/>
                          <a:round/>
                          <a:headEnd type="none" w="med" len="med"/>
                          <a:tailEnd type="none" w="med" len="med"/>
                        </a:lnT>
                        <a:solidFill>
                          <a:schemeClr val="accent2">
                            <a:lumMod val="20000"/>
                            <a:lumOff val="80000"/>
                          </a:schemeClr>
                        </a:solidFill>
                      </a:tcPr>
                    </a:tc>
                    <a:extLst>
                      <a:ext uri="{0D108BD9-81ED-4DB2-BD59-A6C34878D82A}">
                        <a16:rowId xmlns:a16="http://schemas.microsoft.com/office/drawing/2014/main" val="3368961383"/>
                      </a:ext>
                    </a:extLst>
                  </a:tr>
                  <a:tr h="370840">
                    <a:tc vMerge="1">
                      <a:txBody>
                        <a:bodyPr/>
                        <a:lstStyle/>
                        <a:p>
                          <a:endParaRPr lang="en-US" dirty="0"/>
                        </a:p>
                      </a:txBody>
                      <a:tcPr/>
                    </a:tc>
                    <a:tc>
                      <a:txBody>
                        <a:bodyPr/>
                        <a:lstStyle/>
                        <a:p>
                          <a:r>
                            <a:rPr lang="en-US" dirty="0"/>
                            <a:t>UNDEFINED</a:t>
                          </a:r>
                        </a:p>
                      </a:txBody>
                      <a:tcPr/>
                    </a:tc>
                    <a:extLst>
                      <a:ext uri="{0D108BD9-81ED-4DB2-BD59-A6C34878D82A}">
                        <a16:rowId xmlns:a16="http://schemas.microsoft.com/office/drawing/2014/main" val="770856430"/>
                      </a:ext>
                    </a:extLst>
                  </a:tr>
                </a:tbl>
              </a:graphicData>
            </a:graphic>
          </p:graphicFrame>
        </mc:Fallback>
      </mc:AlternateContent>
      <p:grpSp>
        <p:nvGrpSpPr>
          <p:cNvPr id="72" name="Group 71">
            <a:extLst>
              <a:ext uri="{FF2B5EF4-FFF2-40B4-BE49-F238E27FC236}">
                <a16:creationId xmlns:a16="http://schemas.microsoft.com/office/drawing/2014/main" id="{277825E4-48FE-48DE-90C2-3EE63DB5AD8A}"/>
              </a:ext>
            </a:extLst>
          </p:cNvPr>
          <p:cNvGrpSpPr/>
          <p:nvPr/>
        </p:nvGrpSpPr>
        <p:grpSpPr>
          <a:xfrm>
            <a:off x="1419957" y="3685712"/>
            <a:ext cx="3526941" cy="1029809"/>
            <a:chOff x="521276" y="3783367"/>
            <a:chExt cx="3526941" cy="1029809"/>
          </a:xfrm>
        </p:grpSpPr>
        <p:grpSp>
          <p:nvGrpSpPr>
            <p:cNvPr id="55" name="Group 54">
              <a:extLst>
                <a:ext uri="{FF2B5EF4-FFF2-40B4-BE49-F238E27FC236}">
                  <a16:creationId xmlns:a16="http://schemas.microsoft.com/office/drawing/2014/main" id="{43CB5781-FD3B-4028-886D-A4AE77239931}"/>
                </a:ext>
              </a:extLst>
            </p:cNvPr>
            <p:cNvGrpSpPr/>
            <p:nvPr/>
          </p:nvGrpSpPr>
          <p:grpSpPr>
            <a:xfrm>
              <a:off x="1692109" y="4064230"/>
              <a:ext cx="504548" cy="504548"/>
              <a:chOff x="8269002" y="5563077"/>
              <a:chExt cx="504548" cy="504548"/>
            </a:xfrm>
          </p:grpSpPr>
          <p:sp>
            <p:nvSpPr>
              <p:cNvPr id="56" name="Rectangle 55">
                <a:extLst>
                  <a:ext uri="{FF2B5EF4-FFF2-40B4-BE49-F238E27FC236}">
                    <a16:creationId xmlns:a16="http://schemas.microsoft.com/office/drawing/2014/main" id="{7E656DEB-C677-4F5A-8E8B-081D98A0E763}"/>
                  </a:ext>
                </a:extLst>
              </p:cNvPr>
              <p:cNvSpPr/>
              <p:nvPr/>
            </p:nvSpPr>
            <p:spPr>
              <a:xfrm rot="2700000">
                <a:off x="8269002" y="5563077"/>
                <a:ext cx="504548" cy="504548"/>
              </a:xfrm>
              <a:prstGeom prst="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57" name="TextBox 56">
                    <a:extLst>
                      <a:ext uri="{FF2B5EF4-FFF2-40B4-BE49-F238E27FC236}">
                        <a16:creationId xmlns:a16="http://schemas.microsoft.com/office/drawing/2014/main" id="{DEB03CEF-D195-4E84-9E22-566E8705FE4D}"/>
                      </a:ext>
                    </a:extLst>
                  </p:cNvPr>
                  <p:cNvSpPr txBox="1"/>
                  <p:nvPr/>
                </p:nvSpPr>
                <p:spPr>
                  <a:xfrm>
                    <a:off x="8318363" y="5604051"/>
                    <a:ext cx="44133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1</m:t>
                              </m:r>
                            </m:sub>
                          </m:sSub>
                        </m:oMath>
                      </m:oMathPara>
                    </a14:m>
                    <a:endParaRPr lang="en-US" dirty="0"/>
                  </a:p>
                </p:txBody>
              </p:sp>
            </mc:Choice>
            <mc:Fallback xmlns="">
              <p:sp>
                <p:nvSpPr>
                  <p:cNvPr id="57" name="TextBox 56">
                    <a:extLst>
                      <a:ext uri="{FF2B5EF4-FFF2-40B4-BE49-F238E27FC236}">
                        <a16:creationId xmlns:a16="http://schemas.microsoft.com/office/drawing/2014/main" id="{DEB03CEF-D195-4E84-9E22-566E8705FE4D}"/>
                      </a:ext>
                    </a:extLst>
                  </p:cNvPr>
                  <p:cNvSpPr txBox="1">
                    <a:spLocks noRot="1" noChangeAspect="1" noMove="1" noResize="1" noEditPoints="1" noAdjustHandles="1" noChangeArrowheads="1" noChangeShapeType="1" noTextEdit="1"/>
                  </p:cNvSpPr>
                  <p:nvPr/>
                </p:nvSpPr>
                <p:spPr>
                  <a:xfrm>
                    <a:off x="8318363" y="5604051"/>
                    <a:ext cx="441339" cy="369332"/>
                  </a:xfrm>
                  <a:prstGeom prst="rect">
                    <a:avLst/>
                  </a:prstGeom>
                  <a:blipFill>
                    <a:blip r:embed="rId15"/>
                    <a:stretch>
                      <a:fillRect/>
                    </a:stretch>
                  </a:blipFill>
                </p:spPr>
                <p:txBody>
                  <a:bodyPr/>
                  <a:lstStyle/>
                  <a:p>
                    <a:r>
                      <a:rPr lang="en-US">
                        <a:noFill/>
                      </a:rPr>
                      <a:t> </a:t>
                    </a:r>
                  </a:p>
                </p:txBody>
              </p:sp>
            </mc:Fallback>
          </mc:AlternateContent>
        </p:grpSp>
        <p:grpSp>
          <p:nvGrpSpPr>
            <p:cNvPr id="58" name="Group 57">
              <a:extLst>
                <a:ext uri="{FF2B5EF4-FFF2-40B4-BE49-F238E27FC236}">
                  <a16:creationId xmlns:a16="http://schemas.microsoft.com/office/drawing/2014/main" id="{79C84AF1-B3F0-49AA-B84C-F990F0708CDF}"/>
                </a:ext>
              </a:extLst>
            </p:cNvPr>
            <p:cNvGrpSpPr/>
            <p:nvPr/>
          </p:nvGrpSpPr>
          <p:grpSpPr>
            <a:xfrm>
              <a:off x="2495010" y="4064694"/>
              <a:ext cx="504548" cy="504548"/>
              <a:chOff x="8269002" y="5563077"/>
              <a:chExt cx="504548" cy="504548"/>
            </a:xfrm>
          </p:grpSpPr>
          <p:sp>
            <p:nvSpPr>
              <p:cNvPr id="59" name="Rectangle 58">
                <a:extLst>
                  <a:ext uri="{FF2B5EF4-FFF2-40B4-BE49-F238E27FC236}">
                    <a16:creationId xmlns:a16="http://schemas.microsoft.com/office/drawing/2014/main" id="{8D2806FA-2755-4E62-925B-E9DE0BA76313}"/>
                  </a:ext>
                </a:extLst>
              </p:cNvPr>
              <p:cNvSpPr/>
              <p:nvPr/>
            </p:nvSpPr>
            <p:spPr>
              <a:xfrm rot="2700000">
                <a:off x="8269002" y="5563077"/>
                <a:ext cx="504548" cy="504548"/>
              </a:xfrm>
              <a:prstGeom prst="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60" name="TextBox 59">
                    <a:extLst>
                      <a:ext uri="{FF2B5EF4-FFF2-40B4-BE49-F238E27FC236}">
                        <a16:creationId xmlns:a16="http://schemas.microsoft.com/office/drawing/2014/main" id="{A2465876-11CB-4ACF-8DB6-67736E7A48D6}"/>
                      </a:ext>
                    </a:extLst>
                  </p:cNvPr>
                  <p:cNvSpPr txBox="1"/>
                  <p:nvPr/>
                </p:nvSpPr>
                <p:spPr>
                  <a:xfrm>
                    <a:off x="8318363" y="5604051"/>
                    <a:ext cx="44666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2</m:t>
                              </m:r>
                            </m:sub>
                          </m:sSub>
                        </m:oMath>
                      </m:oMathPara>
                    </a14:m>
                    <a:endParaRPr lang="en-US" dirty="0"/>
                  </a:p>
                </p:txBody>
              </p:sp>
            </mc:Choice>
            <mc:Fallback xmlns="">
              <p:sp>
                <p:nvSpPr>
                  <p:cNvPr id="60" name="TextBox 59">
                    <a:extLst>
                      <a:ext uri="{FF2B5EF4-FFF2-40B4-BE49-F238E27FC236}">
                        <a16:creationId xmlns:a16="http://schemas.microsoft.com/office/drawing/2014/main" id="{A2465876-11CB-4ACF-8DB6-67736E7A48D6}"/>
                      </a:ext>
                    </a:extLst>
                  </p:cNvPr>
                  <p:cNvSpPr txBox="1">
                    <a:spLocks noRot="1" noChangeAspect="1" noMove="1" noResize="1" noEditPoints="1" noAdjustHandles="1" noChangeArrowheads="1" noChangeShapeType="1" noTextEdit="1"/>
                  </p:cNvSpPr>
                  <p:nvPr/>
                </p:nvSpPr>
                <p:spPr>
                  <a:xfrm>
                    <a:off x="8318363" y="5604051"/>
                    <a:ext cx="446661" cy="369332"/>
                  </a:xfrm>
                  <a:prstGeom prst="rect">
                    <a:avLst/>
                  </a:prstGeom>
                  <a:blipFill>
                    <a:blip r:embed="rId16"/>
                    <a:stretch>
                      <a:fillRect/>
                    </a:stretch>
                  </a:blipFill>
                </p:spPr>
                <p:txBody>
                  <a:bodyPr/>
                  <a:lstStyle/>
                  <a:p>
                    <a:r>
                      <a:rPr lang="en-US">
                        <a:noFill/>
                      </a:rPr>
                      <a:t> </a:t>
                    </a:r>
                  </a:p>
                </p:txBody>
              </p:sp>
            </mc:Fallback>
          </mc:AlternateContent>
        </p:grpSp>
        <p:grpSp>
          <p:nvGrpSpPr>
            <p:cNvPr id="61" name="Group 60">
              <a:extLst>
                <a:ext uri="{FF2B5EF4-FFF2-40B4-BE49-F238E27FC236}">
                  <a16:creationId xmlns:a16="http://schemas.microsoft.com/office/drawing/2014/main" id="{8411FA5A-3B33-4E21-8B23-E1703DE2A2EF}"/>
                </a:ext>
              </a:extLst>
            </p:cNvPr>
            <p:cNvGrpSpPr/>
            <p:nvPr/>
          </p:nvGrpSpPr>
          <p:grpSpPr>
            <a:xfrm>
              <a:off x="3297911" y="4065158"/>
              <a:ext cx="504548" cy="504548"/>
              <a:chOff x="8269002" y="5563077"/>
              <a:chExt cx="504548" cy="504548"/>
            </a:xfrm>
          </p:grpSpPr>
          <p:sp>
            <p:nvSpPr>
              <p:cNvPr id="62" name="Rectangle 61">
                <a:extLst>
                  <a:ext uri="{FF2B5EF4-FFF2-40B4-BE49-F238E27FC236}">
                    <a16:creationId xmlns:a16="http://schemas.microsoft.com/office/drawing/2014/main" id="{4DA6A202-3AA6-4454-9C8B-4040D1C6437B}"/>
                  </a:ext>
                </a:extLst>
              </p:cNvPr>
              <p:cNvSpPr/>
              <p:nvPr/>
            </p:nvSpPr>
            <p:spPr>
              <a:xfrm rot="2700000">
                <a:off x="8269002" y="5563077"/>
                <a:ext cx="504548" cy="504548"/>
              </a:xfrm>
              <a:prstGeom prst="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63" name="TextBox 62">
                    <a:extLst>
                      <a:ext uri="{FF2B5EF4-FFF2-40B4-BE49-F238E27FC236}">
                        <a16:creationId xmlns:a16="http://schemas.microsoft.com/office/drawing/2014/main" id="{48BC8AD0-18AE-4C68-A340-6FD40E6BD033}"/>
                      </a:ext>
                    </a:extLst>
                  </p:cNvPr>
                  <p:cNvSpPr txBox="1"/>
                  <p:nvPr/>
                </p:nvSpPr>
                <p:spPr>
                  <a:xfrm>
                    <a:off x="8318363" y="5604051"/>
                    <a:ext cx="44666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3</m:t>
                              </m:r>
                            </m:sub>
                          </m:sSub>
                        </m:oMath>
                      </m:oMathPara>
                    </a14:m>
                    <a:endParaRPr lang="en-US" dirty="0"/>
                  </a:p>
                </p:txBody>
              </p:sp>
            </mc:Choice>
            <mc:Fallback xmlns="">
              <p:sp>
                <p:nvSpPr>
                  <p:cNvPr id="63" name="TextBox 62">
                    <a:extLst>
                      <a:ext uri="{FF2B5EF4-FFF2-40B4-BE49-F238E27FC236}">
                        <a16:creationId xmlns:a16="http://schemas.microsoft.com/office/drawing/2014/main" id="{48BC8AD0-18AE-4C68-A340-6FD40E6BD033}"/>
                      </a:ext>
                    </a:extLst>
                  </p:cNvPr>
                  <p:cNvSpPr txBox="1">
                    <a:spLocks noRot="1" noChangeAspect="1" noMove="1" noResize="1" noEditPoints="1" noAdjustHandles="1" noChangeArrowheads="1" noChangeShapeType="1" noTextEdit="1"/>
                  </p:cNvSpPr>
                  <p:nvPr/>
                </p:nvSpPr>
                <p:spPr>
                  <a:xfrm>
                    <a:off x="8318363" y="5604051"/>
                    <a:ext cx="446661" cy="369332"/>
                  </a:xfrm>
                  <a:prstGeom prst="rect">
                    <a:avLst/>
                  </a:prstGeom>
                  <a:blipFill>
                    <a:blip r:embed="rId17"/>
                    <a:stretch>
                      <a:fillRect/>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67" name="TextBox 66">
                  <a:extLst>
                    <a:ext uri="{FF2B5EF4-FFF2-40B4-BE49-F238E27FC236}">
                      <a16:creationId xmlns:a16="http://schemas.microsoft.com/office/drawing/2014/main" id="{46604157-FF76-46B1-8427-66E01B32DEA6}"/>
                    </a:ext>
                  </a:extLst>
                </p:cNvPr>
                <p:cNvSpPr txBox="1"/>
                <p:nvPr/>
              </p:nvSpPr>
              <p:spPr>
                <a:xfrm>
                  <a:off x="521276" y="3892670"/>
                  <a:ext cx="783676" cy="84856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𝑖</m:t>
                            </m:r>
                          </m:sub>
                          <m:sup>
                            <m:r>
                              <a:rPr lang="en-US" b="0" i="1" smtClean="0">
                                <a:latin typeface="Cambria Math" panose="02040503050406030204" pitchFamily="18" charset="0"/>
                              </a:rPr>
                              <m:t>𝑛</m:t>
                            </m:r>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𝑖</m:t>
                                </m:r>
                              </m:sub>
                            </m:sSub>
                          </m:e>
                        </m:nary>
                      </m:oMath>
                    </m:oMathPara>
                  </a14:m>
                  <a:endParaRPr lang="en-US" dirty="0"/>
                </a:p>
              </p:txBody>
            </p:sp>
          </mc:Choice>
          <mc:Fallback xmlns="">
            <p:sp>
              <p:nvSpPr>
                <p:cNvPr id="67" name="TextBox 66">
                  <a:extLst>
                    <a:ext uri="{FF2B5EF4-FFF2-40B4-BE49-F238E27FC236}">
                      <a16:creationId xmlns:a16="http://schemas.microsoft.com/office/drawing/2014/main" id="{46604157-FF76-46B1-8427-66E01B32DEA6}"/>
                    </a:ext>
                  </a:extLst>
                </p:cNvPr>
                <p:cNvSpPr txBox="1">
                  <a:spLocks noRot="1" noChangeAspect="1" noMove="1" noResize="1" noEditPoints="1" noAdjustHandles="1" noChangeArrowheads="1" noChangeShapeType="1" noTextEdit="1"/>
                </p:cNvSpPr>
                <p:nvPr/>
              </p:nvSpPr>
              <p:spPr>
                <a:xfrm>
                  <a:off x="521276" y="3892670"/>
                  <a:ext cx="783676" cy="848566"/>
                </a:xfrm>
                <a:prstGeom prst="rect">
                  <a:avLst/>
                </a:prstGeom>
                <a:blipFill>
                  <a:blip r:embed="rId18"/>
                  <a:stretch>
                    <a:fillRect/>
                  </a:stretch>
                </a:blipFill>
              </p:spPr>
              <p:txBody>
                <a:bodyPr/>
                <a:lstStyle/>
                <a:p>
                  <a:r>
                    <a:rPr lang="en-US">
                      <a:noFill/>
                    </a:rPr>
                    <a:t> </a:t>
                  </a:r>
                </a:p>
              </p:txBody>
            </p:sp>
          </mc:Fallback>
        </mc:AlternateContent>
        <p:sp>
          <p:nvSpPr>
            <p:cNvPr id="68" name="Rectangle 67">
              <a:extLst>
                <a:ext uri="{FF2B5EF4-FFF2-40B4-BE49-F238E27FC236}">
                  <a16:creationId xmlns:a16="http://schemas.microsoft.com/office/drawing/2014/main" id="{2720AE4A-5467-4B9F-8AF1-CF79B28BA219}"/>
                </a:ext>
              </a:extLst>
            </p:cNvPr>
            <p:cNvSpPr/>
            <p:nvPr/>
          </p:nvSpPr>
          <p:spPr>
            <a:xfrm>
              <a:off x="1498252" y="3783367"/>
              <a:ext cx="2549965" cy="1029809"/>
            </a:xfrm>
            <a:prstGeom prst="rect">
              <a:avLst/>
            </a:prstGeom>
            <a:noFill/>
            <a:ln>
              <a:prstDash val="lgDash"/>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sp>
        <p:nvSpPr>
          <p:cNvPr id="69" name="TextBox 68">
            <a:extLst>
              <a:ext uri="{FF2B5EF4-FFF2-40B4-BE49-F238E27FC236}">
                <a16:creationId xmlns:a16="http://schemas.microsoft.com/office/drawing/2014/main" id="{86EBF084-B0A5-4E3B-88AF-771FA920F5A1}"/>
              </a:ext>
            </a:extLst>
          </p:cNvPr>
          <p:cNvSpPr txBox="1"/>
          <p:nvPr/>
        </p:nvSpPr>
        <p:spPr>
          <a:xfrm>
            <a:off x="2171964" y="4803878"/>
            <a:ext cx="2022926" cy="338554"/>
          </a:xfrm>
          <a:prstGeom prst="rect">
            <a:avLst/>
          </a:prstGeom>
          <a:noFill/>
        </p:spPr>
        <p:txBody>
          <a:bodyPr wrap="none" rtlCol="0">
            <a:spAutoFit/>
          </a:bodyPr>
          <a:lstStyle/>
          <a:p>
            <a:r>
              <a:rPr lang="en-US" sz="1600" dirty="0"/>
              <a:t>All tests must succeed</a:t>
            </a:r>
          </a:p>
        </p:txBody>
      </p:sp>
      <p:sp>
        <p:nvSpPr>
          <p:cNvPr id="70" name="TextBox 69">
            <a:extLst>
              <a:ext uri="{FF2B5EF4-FFF2-40B4-BE49-F238E27FC236}">
                <a16:creationId xmlns:a16="http://schemas.microsoft.com/office/drawing/2014/main" id="{6FE231CD-DCD8-4CC7-AF4D-3FC71A0CEF82}"/>
              </a:ext>
            </a:extLst>
          </p:cNvPr>
          <p:cNvSpPr txBox="1"/>
          <p:nvPr/>
        </p:nvSpPr>
        <p:spPr>
          <a:xfrm>
            <a:off x="8003754" y="6253306"/>
            <a:ext cx="2764796" cy="338554"/>
          </a:xfrm>
          <a:prstGeom prst="rect">
            <a:avLst/>
          </a:prstGeom>
          <a:noFill/>
        </p:spPr>
        <p:txBody>
          <a:bodyPr wrap="none" rtlCol="0">
            <a:spAutoFit/>
          </a:bodyPr>
          <a:lstStyle/>
          <a:p>
            <a:r>
              <a:rPr lang="en-US" sz="1600" dirty="0"/>
              <a:t>One successful test is sufficient</a:t>
            </a:r>
          </a:p>
        </p:txBody>
      </p:sp>
      <p:pic>
        <p:nvPicPr>
          <p:cNvPr id="41" name="Picture 40">
            <a:extLst>
              <a:ext uri="{FF2B5EF4-FFF2-40B4-BE49-F238E27FC236}">
                <a16:creationId xmlns:a16="http://schemas.microsoft.com/office/drawing/2014/main" id="{DF2DA5F0-2004-44A9-B44A-822CF7D2E9FA}"/>
              </a:ext>
            </a:extLst>
          </p:cNvPr>
          <p:cNvPicPr>
            <a:picLocks noChangeAspect="1"/>
          </p:cNvPicPr>
          <p:nvPr/>
        </p:nvPicPr>
        <p:blipFill>
          <a:blip r:embed="rId19"/>
          <a:stretch>
            <a:fillRect/>
          </a:stretch>
        </p:blipFill>
        <p:spPr>
          <a:xfrm>
            <a:off x="195767" y="2658745"/>
            <a:ext cx="6057873" cy="392851"/>
          </a:xfrm>
          <a:prstGeom prst="rect">
            <a:avLst/>
          </a:prstGeom>
        </p:spPr>
      </p:pic>
      <p:sp>
        <p:nvSpPr>
          <p:cNvPr id="5" name="Footer Placeholder 4">
            <a:extLst>
              <a:ext uri="{FF2B5EF4-FFF2-40B4-BE49-F238E27FC236}">
                <a16:creationId xmlns:a16="http://schemas.microsoft.com/office/drawing/2014/main" id="{6042D351-2138-4DDA-BD4F-66B01CA0E0C6}"/>
              </a:ext>
            </a:extLst>
          </p:cNvPr>
          <p:cNvSpPr>
            <a:spLocks noGrp="1"/>
          </p:cNvSpPr>
          <p:nvPr>
            <p:ph type="ftr" sz="quarter" idx="11"/>
          </p:nvPr>
        </p:nvSpPr>
        <p:spPr/>
        <p:txBody>
          <a:bodyPr/>
          <a:lstStyle/>
          <a:p>
            <a:r>
              <a:rPr lang="en-US"/>
              <a:t>Gabriele Carcassi - University of Michigan</a:t>
            </a:r>
          </a:p>
        </p:txBody>
      </p:sp>
      <p:sp>
        <p:nvSpPr>
          <p:cNvPr id="6" name="Slide Number Placeholder 5">
            <a:extLst>
              <a:ext uri="{FF2B5EF4-FFF2-40B4-BE49-F238E27FC236}">
                <a16:creationId xmlns:a16="http://schemas.microsoft.com/office/drawing/2014/main" id="{CA3419A2-4EB3-4BCD-9DEB-C60353B52DEE}"/>
              </a:ext>
            </a:extLst>
          </p:cNvPr>
          <p:cNvSpPr>
            <a:spLocks noGrp="1"/>
          </p:cNvSpPr>
          <p:nvPr>
            <p:ph type="sldNum" sz="quarter" idx="13"/>
          </p:nvPr>
        </p:nvSpPr>
        <p:spPr/>
        <p:txBody>
          <a:bodyPr/>
          <a:lstStyle/>
          <a:p>
            <a:fld id="{F47845EA-7733-40EE-B074-20032348B727}" type="slidenum">
              <a:rPr lang="en-US" smtClean="0"/>
              <a:t>28</a:t>
            </a:fld>
            <a:endParaRPr lang="en-US"/>
          </a:p>
        </p:txBody>
      </p:sp>
    </p:spTree>
    <p:extLst>
      <p:ext uri="{BB962C8B-B14F-4D97-AF65-F5344CB8AC3E}">
        <p14:creationId xmlns:p14="http://schemas.microsoft.com/office/powerpoint/2010/main" val="2394337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p:bldP spid="70"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F54DCB6E-4834-745E-1BB2-999802B2F92F}"/>
              </a:ext>
            </a:extLst>
          </p:cNvPr>
          <p:cNvSpPr>
            <a:spLocks noGrp="1"/>
          </p:cNvSpPr>
          <p:nvPr>
            <p:ph type="ftr" sz="quarter" idx="11"/>
          </p:nvPr>
        </p:nvSpPr>
        <p:spPr/>
        <p:txBody>
          <a:bodyPr/>
          <a:lstStyle/>
          <a:p>
            <a:r>
              <a:rPr lang="en-US"/>
              <a:t>Gabriele Carcassi - Physics Department - University of Michigan</a:t>
            </a:r>
          </a:p>
        </p:txBody>
      </p:sp>
      <p:sp>
        <p:nvSpPr>
          <p:cNvPr id="5" name="Slide Number Placeholder 4">
            <a:extLst>
              <a:ext uri="{FF2B5EF4-FFF2-40B4-BE49-F238E27FC236}">
                <a16:creationId xmlns:a16="http://schemas.microsoft.com/office/drawing/2014/main" id="{04F86D0E-FCAF-3807-A003-61607B9D0F41}"/>
              </a:ext>
            </a:extLst>
          </p:cNvPr>
          <p:cNvSpPr>
            <a:spLocks noGrp="1"/>
          </p:cNvSpPr>
          <p:nvPr>
            <p:ph type="sldNum" sz="quarter" idx="13"/>
          </p:nvPr>
        </p:nvSpPr>
        <p:spPr/>
        <p:txBody>
          <a:bodyPr/>
          <a:lstStyle/>
          <a:p>
            <a:fld id="{F47845EA-7733-40EE-B074-20032348B727}" type="slidenum">
              <a:rPr lang="en-US" smtClean="0"/>
              <a:t>29</a:t>
            </a:fld>
            <a:endParaRPr lang="en-US"/>
          </a:p>
        </p:txBody>
      </p:sp>
      <p:sp>
        <p:nvSpPr>
          <p:cNvPr id="10" name="TextBox 9">
            <a:extLst>
              <a:ext uri="{FF2B5EF4-FFF2-40B4-BE49-F238E27FC236}">
                <a16:creationId xmlns:a16="http://schemas.microsoft.com/office/drawing/2014/main" id="{22096B63-FE3F-EAE5-AA87-FB9D49798D0B}"/>
              </a:ext>
            </a:extLst>
          </p:cNvPr>
          <p:cNvSpPr txBox="1"/>
          <p:nvPr/>
        </p:nvSpPr>
        <p:spPr>
          <a:xfrm>
            <a:off x="193431" y="300133"/>
            <a:ext cx="11843238" cy="1200329"/>
          </a:xfrm>
          <a:prstGeom prst="rect">
            <a:avLst/>
          </a:prstGeom>
          <a:noFill/>
        </p:spPr>
        <p:txBody>
          <a:bodyPr wrap="square" rtlCol="0">
            <a:spAutoFit/>
          </a:bodyPr>
          <a:lstStyle/>
          <a:p>
            <a:r>
              <a:rPr lang="en-US" sz="2400" dirty="0"/>
              <a:t>Requirements of experimental verifiability:</a:t>
            </a:r>
          </a:p>
          <a:p>
            <a:pPr marL="457200" indent="-457200">
              <a:buFont typeface="+mj-lt"/>
              <a:buAutoNum type="arabicPeriod"/>
            </a:pPr>
            <a:r>
              <a:rPr lang="en-US" sz="2400" dirty="0"/>
              <a:t>Verifiable statements are closed under finite conjunction and countable disjunction.</a:t>
            </a:r>
          </a:p>
          <a:p>
            <a:pPr marL="457200" indent="-457200">
              <a:buFont typeface="+mj-lt"/>
              <a:buAutoNum type="arabicPeriod"/>
            </a:pPr>
            <a:r>
              <a:rPr lang="en-US" sz="2400" dirty="0"/>
              <a:t>We can at most verify countably many statements (in the limit of arbitrarily long time).</a:t>
            </a:r>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B269EEBC-5E62-84C3-BF14-36AE3631E3BF}"/>
                  </a:ext>
                </a:extLst>
              </p:cNvPr>
              <p:cNvSpPr txBox="1"/>
              <p:nvPr/>
            </p:nvSpPr>
            <p:spPr>
              <a:xfrm>
                <a:off x="193431" y="1925525"/>
                <a:ext cx="11843238" cy="1200329"/>
              </a:xfrm>
              <a:prstGeom prst="rect">
                <a:avLst/>
              </a:prstGeom>
              <a:noFill/>
            </p:spPr>
            <p:txBody>
              <a:bodyPr wrap="square" rtlCol="0">
                <a:spAutoFit/>
              </a:bodyPr>
              <a:lstStyle/>
              <a:p>
                <a:r>
                  <a:rPr lang="en-US" sz="2400" b="1" dirty="0"/>
                  <a:t>Experimental domain </a:t>
                </a:r>
                <a14:m>
                  <m:oMath xmlns:m="http://schemas.openxmlformats.org/officeDocument/2006/math">
                    <m:sSub>
                      <m:sSubPr>
                        <m:ctrlPr>
                          <a:rPr lang="en-US" sz="2400" b="1" i="1" smtClean="0">
                            <a:latin typeface="Cambria Math" panose="02040503050406030204" pitchFamily="18" charset="0"/>
                          </a:rPr>
                        </m:ctrlPr>
                      </m:sSubPr>
                      <m:e>
                        <m:r>
                          <a:rPr lang="en-US" sz="2400" b="1" i="1" smtClean="0">
                            <a:latin typeface="Cambria Math" panose="02040503050406030204" pitchFamily="18" charset="0"/>
                          </a:rPr>
                          <m:t>𝒟</m:t>
                        </m:r>
                      </m:e>
                      <m:sub>
                        <m:r>
                          <a:rPr lang="en-US" sz="2400" b="1" i="1" smtClean="0">
                            <a:latin typeface="Cambria Math" panose="02040503050406030204" pitchFamily="18" charset="0"/>
                          </a:rPr>
                          <m:t>𝑿</m:t>
                        </m:r>
                      </m:sub>
                    </m:sSub>
                  </m:oMath>
                </a14:m>
                <a:r>
                  <a:rPr lang="en-US" sz="2400" dirty="0"/>
                  <a:t>: a set of verifiable statements</a:t>
                </a:r>
              </a:p>
              <a:p>
                <a:pPr marL="457200" indent="-457200">
                  <a:buFont typeface="+mj-lt"/>
                  <a:buAutoNum type="arabicPeriod"/>
                </a:pPr>
                <a:r>
                  <a:rPr lang="en-US" sz="2400" dirty="0"/>
                  <a:t>closed under finite conjunction and countable disjunction</a:t>
                </a:r>
              </a:p>
              <a:p>
                <a:pPr marL="457200" indent="-457200">
                  <a:buFont typeface="+mj-lt"/>
                  <a:buAutoNum type="arabicPeriod"/>
                </a:pPr>
                <a:r>
                  <a:rPr lang="en-US" sz="2400" dirty="0"/>
                  <a:t>generated by countably many verifiable statements</a:t>
                </a:r>
              </a:p>
            </p:txBody>
          </p:sp>
        </mc:Choice>
        <mc:Fallback xmlns="">
          <p:sp>
            <p:nvSpPr>
              <p:cNvPr id="11" name="TextBox 10">
                <a:extLst>
                  <a:ext uri="{FF2B5EF4-FFF2-40B4-BE49-F238E27FC236}">
                    <a16:creationId xmlns:a16="http://schemas.microsoft.com/office/drawing/2014/main" id="{B269EEBC-5E62-84C3-BF14-36AE3631E3BF}"/>
                  </a:ext>
                </a:extLst>
              </p:cNvPr>
              <p:cNvSpPr txBox="1">
                <a:spLocks noRot="1" noChangeAspect="1" noMove="1" noResize="1" noEditPoints="1" noAdjustHandles="1" noChangeArrowheads="1" noChangeShapeType="1" noTextEdit="1"/>
              </p:cNvSpPr>
              <p:nvPr/>
            </p:nvSpPr>
            <p:spPr>
              <a:xfrm>
                <a:off x="193431" y="1925525"/>
                <a:ext cx="11843238" cy="1200329"/>
              </a:xfrm>
              <a:prstGeom prst="rect">
                <a:avLst/>
              </a:prstGeom>
              <a:blipFill>
                <a:blip r:embed="rId2"/>
                <a:stretch>
                  <a:fillRect l="-823" t="-4061" b="-1066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2A15E71E-F3BB-CA08-8C7B-E470E3C62626}"/>
                  </a:ext>
                </a:extLst>
              </p:cNvPr>
              <p:cNvSpPr txBox="1"/>
              <p:nvPr/>
            </p:nvSpPr>
            <p:spPr>
              <a:xfrm>
                <a:off x="193431" y="3547027"/>
                <a:ext cx="11843238" cy="830997"/>
              </a:xfrm>
              <a:prstGeom prst="rect">
                <a:avLst/>
              </a:prstGeom>
              <a:noFill/>
            </p:spPr>
            <p:txBody>
              <a:bodyPr wrap="square" rtlCol="0">
                <a:spAutoFit/>
              </a:bodyPr>
              <a:lstStyle/>
              <a:p>
                <a:r>
                  <a:rPr lang="en-US" sz="2400" b="1" dirty="0"/>
                  <a:t>Theoretical domain </a:t>
                </a:r>
                <a14:m>
                  <m:oMath xmlns:m="http://schemas.openxmlformats.org/officeDocument/2006/math">
                    <m:sSub>
                      <m:sSubPr>
                        <m:ctrlPr>
                          <a:rPr lang="en-US" sz="2400" b="1" i="1" smtClean="0">
                            <a:latin typeface="Cambria Math" panose="02040503050406030204" pitchFamily="18" charset="0"/>
                          </a:rPr>
                        </m:ctrlPr>
                      </m:sSubPr>
                      <m:e>
                        <m:acc>
                          <m:accPr>
                            <m:chr m:val="̅"/>
                            <m:ctrlPr>
                              <a:rPr lang="en-US" sz="2400" b="1" i="1" smtClean="0">
                                <a:latin typeface="Cambria Math" panose="02040503050406030204" pitchFamily="18" charset="0"/>
                              </a:rPr>
                            </m:ctrlPr>
                          </m:accPr>
                          <m:e>
                            <m:r>
                              <a:rPr lang="en-US" sz="2400" b="1" i="1" smtClean="0">
                                <a:latin typeface="Cambria Math" panose="02040503050406030204" pitchFamily="18" charset="0"/>
                              </a:rPr>
                              <m:t>𝒟</m:t>
                            </m:r>
                          </m:e>
                        </m:acc>
                      </m:e>
                      <m:sub>
                        <m:r>
                          <a:rPr lang="en-US" sz="2400" b="1" i="1" smtClean="0">
                            <a:latin typeface="Cambria Math" panose="02040503050406030204" pitchFamily="18" charset="0"/>
                          </a:rPr>
                          <m:t>𝑿</m:t>
                        </m:r>
                      </m:sub>
                    </m:sSub>
                    <m:r>
                      <a:rPr lang="en-US" sz="2400" b="1" i="1" smtClean="0">
                        <a:latin typeface="Cambria Math" panose="02040503050406030204" pitchFamily="18" charset="0"/>
                      </a:rPr>
                      <m:t>⊇</m:t>
                    </m:r>
                    <m:sSub>
                      <m:sSubPr>
                        <m:ctrlPr>
                          <a:rPr lang="en-US" sz="2400" b="1" i="1">
                            <a:latin typeface="Cambria Math" panose="02040503050406030204" pitchFamily="18" charset="0"/>
                          </a:rPr>
                        </m:ctrlPr>
                      </m:sSubPr>
                      <m:e>
                        <m:r>
                          <a:rPr lang="en-US" sz="2400" b="1" i="1">
                            <a:latin typeface="Cambria Math" panose="02040503050406030204" pitchFamily="18" charset="0"/>
                          </a:rPr>
                          <m:t>𝒟</m:t>
                        </m:r>
                      </m:e>
                      <m:sub>
                        <m:r>
                          <a:rPr lang="en-US" sz="2400" b="1" i="1">
                            <a:latin typeface="Cambria Math" panose="02040503050406030204" pitchFamily="18" charset="0"/>
                          </a:rPr>
                          <m:t>𝑿</m:t>
                        </m:r>
                      </m:sub>
                    </m:sSub>
                  </m:oMath>
                </a14:m>
                <a:r>
                  <a:rPr lang="en-US" sz="2400" dirty="0"/>
                  <a:t>: all statements with a test, regardless of termination</a:t>
                </a:r>
                <a:br>
                  <a:rPr lang="en-US" sz="2400" dirty="0"/>
                </a:br>
                <a:r>
                  <a:rPr lang="en-US" sz="2400" dirty="0"/>
                  <a:t>(closure of an experimental domain under negation and countable conjunction/disjunction)</a:t>
                </a:r>
              </a:p>
            </p:txBody>
          </p:sp>
        </mc:Choice>
        <mc:Fallback xmlns="">
          <p:sp>
            <p:nvSpPr>
              <p:cNvPr id="12" name="TextBox 11">
                <a:extLst>
                  <a:ext uri="{FF2B5EF4-FFF2-40B4-BE49-F238E27FC236}">
                    <a16:creationId xmlns:a16="http://schemas.microsoft.com/office/drawing/2014/main" id="{2A15E71E-F3BB-CA08-8C7B-E470E3C62626}"/>
                  </a:ext>
                </a:extLst>
              </p:cNvPr>
              <p:cNvSpPr txBox="1">
                <a:spLocks noRot="1" noChangeAspect="1" noMove="1" noResize="1" noEditPoints="1" noAdjustHandles="1" noChangeArrowheads="1" noChangeShapeType="1" noTextEdit="1"/>
              </p:cNvSpPr>
              <p:nvPr/>
            </p:nvSpPr>
            <p:spPr>
              <a:xfrm>
                <a:off x="193431" y="3547027"/>
                <a:ext cx="11843238" cy="830997"/>
              </a:xfrm>
              <a:prstGeom prst="rect">
                <a:avLst/>
              </a:prstGeom>
              <a:blipFill>
                <a:blip r:embed="rId3"/>
                <a:stretch>
                  <a:fillRect l="-823" t="-5882" b="-1617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A377ABAA-B6E6-A7AC-D807-C3048B835887}"/>
                  </a:ext>
                </a:extLst>
              </p:cNvPr>
              <p:cNvSpPr txBox="1"/>
              <p:nvPr/>
            </p:nvSpPr>
            <p:spPr>
              <a:xfrm>
                <a:off x="193431" y="4799196"/>
                <a:ext cx="11843238" cy="830997"/>
              </a:xfrm>
              <a:prstGeom prst="rect">
                <a:avLst/>
              </a:prstGeom>
              <a:noFill/>
            </p:spPr>
            <p:txBody>
              <a:bodyPr wrap="square" rtlCol="0">
                <a:spAutoFit/>
              </a:bodyPr>
              <a:lstStyle/>
              <a:p>
                <a:r>
                  <a:rPr lang="en-US" sz="2400" b="1" dirty="0"/>
                  <a:t>Possibilities </a:t>
                </a:r>
                <a14:m>
                  <m:oMath xmlns:m="http://schemas.openxmlformats.org/officeDocument/2006/math">
                    <m:r>
                      <a:rPr lang="en-US" sz="2400" b="1" i="1" smtClean="0">
                        <a:latin typeface="Cambria Math" panose="02040503050406030204" pitchFamily="18" charset="0"/>
                      </a:rPr>
                      <m:t>𝑿</m:t>
                    </m:r>
                    <m:r>
                      <a:rPr lang="en-US" sz="2400" b="1" i="1" smtClean="0">
                        <a:latin typeface="Cambria Math" panose="02040503050406030204" pitchFamily="18" charset="0"/>
                      </a:rPr>
                      <m:t>⊂</m:t>
                    </m:r>
                    <m:sSub>
                      <m:sSubPr>
                        <m:ctrlPr>
                          <a:rPr lang="en-US" sz="2400" b="1" i="1">
                            <a:latin typeface="Cambria Math" panose="02040503050406030204" pitchFamily="18" charset="0"/>
                          </a:rPr>
                        </m:ctrlPr>
                      </m:sSubPr>
                      <m:e>
                        <m:acc>
                          <m:accPr>
                            <m:chr m:val="̅"/>
                            <m:ctrlPr>
                              <a:rPr lang="en-US" sz="2400" b="1" i="1">
                                <a:latin typeface="Cambria Math" panose="02040503050406030204" pitchFamily="18" charset="0"/>
                              </a:rPr>
                            </m:ctrlPr>
                          </m:accPr>
                          <m:e>
                            <m:r>
                              <a:rPr lang="en-US" sz="2400" b="1" i="1">
                                <a:latin typeface="Cambria Math" panose="02040503050406030204" pitchFamily="18" charset="0"/>
                              </a:rPr>
                              <m:t>𝒟</m:t>
                            </m:r>
                          </m:e>
                        </m:acc>
                      </m:e>
                      <m:sub>
                        <m:r>
                          <a:rPr lang="en-US" sz="2400" b="1" i="1">
                            <a:latin typeface="Cambria Math" panose="02040503050406030204" pitchFamily="18" charset="0"/>
                          </a:rPr>
                          <m:t>𝑿</m:t>
                        </m:r>
                      </m:sub>
                    </m:sSub>
                  </m:oMath>
                </a14:m>
                <a:r>
                  <a:rPr lang="en-US" sz="2400" dirty="0"/>
                  <a:t>: the statements that give the complete picture (i.e. every theoretical statement </a:t>
                </a:r>
                <a14:m>
                  <m:oMath xmlns:m="http://schemas.openxmlformats.org/officeDocument/2006/math">
                    <m:r>
                      <a:rPr lang="en-US" sz="2400" i="1">
                        <a:latin typeface="Cambria Math" panose="02040503050406030204" pitchFamily="18" charset="0"/>
                      </a:rPr>
                      <m:t>𝑠</m:t>
                    </m:r>
                  </m:oMath>
                </a14:m>
                <a:r>
                  <a:rPr lang="en-US" sz="2400" dirty="0"/>
                  <a:t>, they either imply </a:t>
                </a:r>
                <a14:m>
                  <m:oMath xmlns:m="http://schemas.openxmlformats.org/officeDocument/2006/math">
                    <m:r>
                      <a:rPr lang="en-US" sz="2400" i="1">
                        <a:latin typeface="Cambria Math" panose="02040503050406030204" pitchFamily="18" charset="0"/>
                      </a:rPr>
                      <m:t>𝑠</m:t>
                    </m:r>
                  </m:oMath>
                </a14:m>
                <a:r>
                  <a:rPr lang="en-US" sz="2400" dirty="0"/>
                  <a:t> or </a:t>
                </a:r>
                <a14:m>
                  <m:oMath xmlns:m="http://schemas.openxmlformats.org/officeDocument/2006/math">
                    <m:r>
                      <a:rPr lang="en-US" sz="2400" i="1">
                        <a:latin typeface="Cambria Math" panose="02040503050406030204" pitchFamily="18" charset="0"/>
                      </a:rPr>
                      <m:t>¬</m:t>
                    </m:r>
                    <m:r>
                      <a:rPr lang="en-US" sz="2400" i="1">
                        <a:latin typeface="Cambria Math" panose="02040503050406030204" pitchFamily="18" charset="0"/>
                      </a:rPr>
                      <m:t>𝑠</m:t>
                    </m:r>
                  </m:oMath>
                </a14:m>
                <a:r>
                  <a:rPr lang="en-US" sz="2400" dirty="0"/>
                  <a:t> – mathematically, the atoms of the lattice </a:t>
                </a:r>
                <a14:m>
                  <m:oMath xmlns:m="http://schemas.openxmlformats.org/officeDocument/2006/math">
                    <m:sSub>
                      <m:sSubPr>
                        <m:ctrlPr>
                          <a:rPr lang="en-US" sz="2400" b="1" i="1">
                            <a:latin typeface="Cambria Math" panose="02040503050406030204" pitchFamily="18" charset="0"/>
                          </a:rPr>
                        </m:ctrlPr>
                      </m:sSubPr>
                      <m:e>
                        <m:acc>
                          <m:accPr>
                            <m:chr m:val="̅"/>
                            <m:ctrlPr>
                              <a:rPr lang="en-US" sz="2400" b="1" i="1">
                                <a:latin typeface="Cambria Math" panose="02040503050406030204" pitchFamily="18" charset="0"/>
                              </a:rPr>
                            </m:ctrlPr>
                          </m:accPr>
                          <m:e>
                            <m:r>
                              <a:rPr lang="en-US" sz="2400" b="1" i="1">
                                <a:latin typeface="Cambria Math" panose="02040503050406030204" pitchFamily="18" charset="0"/>
                              </a:rPr>
                              <m:t>𝒟</m:t>
                            </m:r>
                          </m:e>
                        </m:acc>
                      </m:e>
                      <m:sub>
                        <m:r>
                          <a:rPr lang="en-US" sz="2400" b="1" i="1">
                            <a:latin typeface="Cambria Math" panose="02040503050406030204" pitchFamily="18" charset="0"/>
                          </a:rPr>
                          <m:t>𝑿</m:t>
                        </m:r>
                      </m:sub>
                    </m:sSub>
                  </m:oMath>
                </a14:m>
                <a:r>
                  <a:rPr lang="en-US" sz="2400" dirty="0"/>
                  <a:t>)</a:t>
                </a:r>
              </a:p>
            </p:txBody>
          </p:sp>
        </mc:Choice>
        <mc:Fallback xmlns="">
          <p:sp>
            <p:nvSpPr>
              <p:cNvPr id="13" name="TextBox 12">
                <a:extLst>
                  <a:ext uri="{FF2B5EF4-FFF2-40B4-BE49-F238E27FC236}">
                    <a16:creationId xmlns:a16="http://schemas.microsoft.com/office/drawing/2014/main" id="{A377ABAA-B6E6-A7AC-D807-C3048B835887}"/>
                  </a:ext>
                </a:extLst>
              </p:cNvPr>
              <p:cNvSpPr txBox="1">
                <a:spLocks noRot="1" noChangeAspect="1" noMove="1" noResize="1" noEditPoints="1" noAdjustHandles="1" noChangeArrowheads="1" noChangeShapeType="1" noTextEdit="1"/>
              </p:cNvSpPr>
              <p:nvPr/>
            </p:nvSpPr>
            <p:spPr>
              <a:xfrm>
                <a:off x="193431" y="4799196"/>
                <a:ext cx="11843238" cy="830997"/>
              </a:xfrm>
              <a:prstGeom prst="rect">
                <a:avLst/>
              </a:prstGeom>
              <a:blipFill>
                <a:blip r:embed="rId4"/>
                <a:stretch>
                  <a:fillRect l="-823" t="-5839" b="-15328"/>
                </a:stretch>
              </a:blipFill>
            </p:spPr>
            <p:txBody>
              <a:bodyPr/>
              <a:lstStyle/>
              <a:p>
                <a:r>
                  <a:rPr lang="en-US">
                    <a:noFill/>
                  </a:rPr>
                  <a:t> </a:t>
                </a:r>
              </a:p>
            </p:txBody>
          </p:sp>
        </mc:Fallback>
      </mc:AlternateContent>
    </p:spTree>
    <p:extLst>
      <p:ext uri="{BB962C8B-B14F-4D97-AF65-F5344CB8AC3E}">
        <p14:creationId xmlns:p14="http://schemas.microsoft.com/office/powerpoint/2010/main" val="20149908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64DE1FB0-F7BC-F725-7AE4-897396F22246}"/>
              </a:ext>
            </a:extLst>
          </p:cNvPr>
          <p:cNvSpPr>
            <a:spLocks noGrp="1"/>
          </p:cNvSpPr>
          <p:nvPr>
            <p:ph type="ftr" sz="quarter" idx="11"/>
          </p:nvPr>
        </p:nvSpPr>
        <p:spPr/>
        <p:txBody>
          <a:bodyPr/>
          <a:lstStyle/>
          <a:p>
            <a:r>
              <a:rPr lang="en-US"/>
              <a:t>Gabriele Carcassi - Physics Department - University of Michigan</a:t>
            </a:r>
          </a:p>
        </p:txBody>
      </p:sp>
      <p:sp>
        <p:nvSpPr>
          <p:cNvPr id="5" name="Slide Number Placeholder 4">
            <a:extLst>
              <a:ext uri="{FF2B5EF4-FFF2-40B4-BE49-F238E27FC236}">
                <a16:creationId xmlns:a16="http://schemas.microsoft.com/office/drawing/2014/main" id="{74A16ED8-E5D0-54E3-124C-207D9D8C384F}"/>
              </a:ext>
            </a:extLst>
          </p:cNvPr>
          <p:cNvSpPr>
            <a:spLocks noGrp="1"/>
          </p:cNvSpPr>
          <p:nvPr>
            <p:ph type="sldNum" sz="quarter" idx="12"/>
          </p:nvPr>
        </p:nvSpPr>
        <p:spPr/>
        <p:txBody>
          <a:bodyPr/>
          <a:lstStyle/>
          <a:p>
            <a:fld id="{F47845EA-7733-40EE-B074-20032348B727}" type="slidenum">
              <a:rPr lang="en-US" smtClean="0"/>
              <a:t>3</a:t>
            </a:fld>
            <a:endParaRPr lang="en-US"/>
          </a:p>
        </p:txBody>
      </p:sp>
      <p:pic>
        <p:nvPicPr>
          <p:cNvPr id="6" name="Picture 5">
            <a:extLst>
              <a:ext uri="{FF2B5EF4-FFF2-40B4-BE49-F238E27FC236}">
                <a16:creationId xmlns:a16="http://schemas.microsoft.com/office/drawing/2014/main" id="{8F3AACDC-FD13-85F8-C414-388D9BAE50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88973" y="343956"/>
            <a:ext cx="1676403" cy="1524003"/>
          </a:xfrm>
          <a:prstGeom prst="rect">
            <a:avLst/>
          </a:prstGeom>
        </p:spPr>
      </p:pic>
      <p:pic>
        <p:nvPicPr>
          <p:cNvPr id="7" name="Picture 6">
            <a:extLst>
              <a:ext uri="{FF2B5EF4-FFF2-40B4-BE49-F238E27FC236}">
                <a16:creationId xmlns:a16="http://schemas.microsoft.com/office/drawing/2014/main" id="{E25478D3-2DEE-0EB0-2C1F-AEA074B731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23231" y="489361"/>
            <a:ext cx="4173845" cy="1418655"/>
          </a:xfrm>
          <a:prstGeom prst="rect">
            <a:avLst/>
          </a:prstGeom>
        </p:spPr>
      </p:pic>
      <p:sp>
        <p:nvSpPr>
          <p:cNvPr id="10" name="TextBox 9">
            <a:extLst>
              <a:ext uri="{FF2B5EF4-FFF2-40B4-BE49-F238E27FC236}">
                <a16:creationId xmlns:a16="http://schemas.microsoft.com/office/drawing/2014/main" id="{CD994A1B-1416-B9A2-12F3-749C02A20B52}"/>
              </a:ext>
            </a:extLst>
          </p:cNvPr>
          <p:cNvSpPr txBox="1"/>
          <p:nvPr/>
        </p:nvSpPr>
        <p:spPr>
          <a:xfrm>
            <a:off x="2091452" y="3226593"/>
            <a:ext cx="8009091" cy="954107"/>
          </a:xfrm>
          <a:prstGeom prst="rect">
            <a:avLst/>
          </a:prstGeom>
          <a:noFill/>
        </p:spPr>
        <p:txBody>
          <a:bodyPr wrap="square">
            <a:spAutoFit/>
          </a:bodyPr>
          <a:lstStyle/>
          <a:p>
            <a:pPr algn="ctr"/>
            <a:r>
              <a:rPr lang="en-US" sz="2800" b="1" i="1" dirty="0"/>
              <a:t>Main goal: to identify a handful of physical principles from which the basic laws can be rigorously derived</a:t>
            </a:r>
          </a:p>
        </p:txBody>
      </p:sp>
      <p:sp>
        <p:nvSpPr>
          <p:cNvPr id="11" name="TextBox 10">
            <a:extLst>
              <a:ext uri="{FF2B5EF4-FFF2-40B4-BE49-F238E27FC236}">
                <a16:creationId xmlns:a16="http://schemas.microsoft.com/office/drawing/2014/main" id="{D6333ABC-AA3B-9D5F-05D5-92D39BF8BFCF}"/>
              </a:ext>
            </a:extLst>
          </p:cNvPr>
          <p:cNvSpPr txBox="1"/>
          <p:nvPr/>
        </p:nvSpPr>
        <p:spPr>
          <a:xfrm>
            <a:off x="2091451" y="4650342"/>
            <a:ext cx="8009091" cy="1384995"/>
          </a:xfrm>
          <a:prstGeom prst="rect">
            <a:avLst/>
          </a:prstGeom>
          <a:noFill/>
        </p:spPr>
        <p:txBody>
          <a:bodyPr wrap="square">
            <a:spAutoFit/>
          </a:bodyPr>
          <a:lstStyle/>
          <a:p>
            <a:pPr algn="ctr"/>
            <a:r>
              <a:rPr lang="en-US" sz="2800" i="1" dirty="0"/>
              <a:t>Sub-goal: a sturdier mathematical foundation for physical theories (all mathematical definitions justified from physical requirements)</a:t>
            </a:r>
          </a:p>
        </p:txBody>
      </p:sp>
      <p:sp>
        <p:nvSpPr>
          <p:cNvPr id="14" name="TextBox 13">
            <a:extLst>
              <a:ext uri="{FF2B5EF4-FFF2-40B4-BE49-F238E27FC236}">
                <a16:creationId xmlns:a16="http://schemas.microsoft.com/office/drawing/2014/main" id="{23BB3858-4FBC-D674-34CE-ECE4E8BAB9D8}"/>
              </a:ext>
            </a:extLst>
          </p:cNvPr>
          <p:cNvSpPr txBox="1"/>
          <p:nvPr/>
        </p:nvSpPr>
        <p:spPr>
          <a:xfrm>
            <a:off x="2455664" y="1970091"/>
            <a:ext cx="7280663" cy="923330"/>
          </a:xfrm>
          <a:prstGeom prst="rect">
            <a:avLst/>
          </a:prstGeom>
          <a:noFill/>
        </p:spPr>
        <p:txBody>
          <a:bodyPr wrap="square">
            <a:spAutoFit/>
          </a:bodyPr>
          <a:lstStyle/>
          <a:p>
            <a:pPr marL="0" indent="0" algn="ctr">
              <a:buNone/>
            </a:pPr>
            <a:r>
              <a:rPr lang="en-US" dirty="0"/>
              <a:t>Project website: </a:t>
            </a:r>
            <a:r>
              <a:rPr lang="en-US" dirty="0">
                <a:hlinkClick r:id="rId4"/>
              </a:rPr>
              <a:t>https://assumptionsofphysics.org/</a:t>
            </a:r>
            <a:endParaRPr lang="en-US" dirty="0"/>
          </a:p>
          <a:p>
            <a:pPr marL="0" indent="0" algn="ctr">
              <a:buNone/>
            </a:pPr>
            <a:r>
              <a:rPr lang="en-US" dirty="0"/>
              <a:t>YouTube channel: </a:t>
            </a:r>
            <a:r>
              <a:rPr lang="en-US" dirty="0">
                <a:hlinkClick r:id="rId5"/>
              </a:rPr>
              <a:t>https://www.youtube.com/user/gcarcassi</a:t>
            </a:r>
            <a:endParaRPr lang="en-US" dirty="0"/>
          </a:p>
          <a:p>
            <a:pPr marL="0" indent="0" algn="ctr">
              <a:buNone/>
            </a:pPr>
            <a:r>
              <a:rPr lang="en-US" dirty="0"/>
              <a:t>Facebook page: </a:t>
            </a:r>
            <a:r>
              <a:rPr lang="en-US" dirty="0">
                <a:hlinkClick r:id="rId6"/>
              </a:rPr>
              <a:t>https://www.facebook.com/AssumptionsOfPhysics</a:t>
            </a:r>
            <a:r>
              <a:rPr lang="en-US" dirty="0"/>
              <a:t> </a:t>
            </a:r>
          </a:p>
        </p:txBody>
      </p:sp>
    </p:spTree>
    <p:extLst>
      <p:ext uri="{BB962C8B-B14F-4D97-AF65-F5344CB8AC3E}">
        <p14:creationId xmlns:p14="http://schemas.microsoft.com/office/powerpoint/2010/main" val="17105463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0A2399D-0B5B-4ECF-991B-21925B6F5233}"/>
              </a:ext>
            </a:extLst>
          </p:cNvPr>
          <p:cNvSpPr>
            <a:spLocks noGrp="1"/>
          </p:cNvSpPr>
          <p:nvPr>
            <p:ph type="ftr" sz="quarter" idx="11"/>
          </p:nvPr>
        </p:nvSpPr>
        <p:spPr/>
        <p:txBody>
          <a:bodyPr/>
          <a:lstStyle/>
          <a:p>
            <a:r>
              <a:rPr lang="en-US"/>
              <a:t>Gabriele Carcassi - Physics Department - University of Michigan</a:t>
            </a:r>
            <a:endParaRPr lang="en-US" dirty="0"/>
          </a:p>
        </p:txBody>
      </p:sp>
      <p:sp>
        <p:nvSpPr>
          <p:cNvPr id="3" name="Slide Number Placeholder 2">
            <a:extLst>
              <a:ext uri="{FF2B5EF4-FFF2-40B4-BE49-F238E27FC236}">
                <a16:creationId xmlns:a16="http://schemas.microsoft.com/office/drawing/2014/main" id="{7A076CB9-9A2D-468C-8F1F-1773443908A8}"/>
              </a:ext>
            </a:extLst>
          </p:cNvPr>
          <p:cNvSpPr>
            <a:spLocks noGrp="1"/>
          </p:cNvSpPr>
          <p:nvPr>
            <p:ph type="sldNum" sz="quarter" idx="12"/>
          </p:nvPr>
        </p:nvSpPr>
        <p:spPr/>
        <p:txBody>
          <a:bodyPr/>
          <a:lstStyle/>
          <a:p>
            <a:fld id="{F47845EA-7733-40EE-B074-20032348B727}" type="slidenum">
              <a:rPr lang="en-US" smtClean="0"/>
              <a:t>30</a:t>
            </a:fld>
            <a:endParaRPr lang="en-US"/>
          </a:p>
        </p:txBody>
      </p:sp>
      <p:sp>
        <p:nvSpPr>
          <p:cNvPr id="7" name="TextBox 6">
            <a:extLst>
              <a:ext uri="{FF2B5EF4-FFF2-40B4-BE49-F238E27FC236}">
                <a16:creationId xmlns:a16="http://schemas.microsoft.com/office/drawing/2014/main" id="{36123743-090A-494D-8879-EFA383547762}"/>
              </a:ext>
            </a:extLst>
          </p:cNvPr>
          <p:cNvSpPr txBox="1"/>
          <p:nvPr/>
        </p:nvSpPr>
        <p:spPr>
          <a:xfrm>
            <a:off x="344401" y="498813"/>
            <a:ext cx="3110339" cy="646331"/>
          </a:xfrm>
          <a:prstGeom prst="rect">
            <a:avLst/>
          </a:prstGeom>
          <a:noFill/>
        </p:spPr>
        <p:txBody>
          <a:bodyPr wrap="none" rtlCol="0">
            <a:spAutoFit/>
          </a:bodyPr>
          <a:lstStyle/>
          <a:p>
            <a:r>
              <a:rPr lang="en-US" dirty="0"/>
              <a:t>Statements formally associated</a:t>
            </a:r>
            <a:br>
              <a:rPr lang="en-US" dirty="0"/>
            </a:br>
            <a:r>
              <a:rPr lang="en-US" dirty="0"/>
              <a:t>with an experimental test</a:t>
            </a:r>
          </a:p>
        </p:txBody>
      </p:sp>
      <p:sp>
        <p:nvSpPr>
          <p:cNvPr id="9" name="TextBox 8">
            <a:extLst>
              <a:ext uri="{FF2B5EF4-FFF2-40B4-BE49-F238E27FC236}">
                <a16:creationId xmlns:a16="http://schemas.microsoft.com/office/drawing/2014/main" id="{DCB59529-9C44-4877-AED3-DC11AA3CAC75}"/>
              </a:ext>
            </a:extLst>
          </p:cNvPr>
          <p:cNvSpPr txBox="1"/>
          <p:nvPr/>
        </p:nvSpPr>
        <p:spPr>
          <a:xfrm>
            <a:off x="8900368" y="342657"/>
            <a:ext cx="2148665" cy="646331"/>
          </a:xfrm>
          <a:prstGeom prst="rect">
            <a:avLst/>
          </a:prstGeom>
          <a:noFill/>
        </p:spPr>
        <p:txBody>
          <a:bodyPr wrap="none" rtlCol="0">
            <a:spAutoFit/>
          </a:bodyPr>
          <a:lstStyle/>
          <a:p>
            <a:pPr algn="r"/>
            <a:r>
              <a:rPr lang="en-US" dirty="0"/>
              <a:t>Experimentally</a:t>
            </a:r>
            <a:br>
              <a:rPr lang="en-US" dirty="0"/>
            </a:br>
            <a:r>
              <a:rPr lang="en-US" dirty="0"/>
              <a:t>distinguishable cases</a:t>
            </a:r>
          </a:p>
        </p:txBody>
      </p:sp>
      <p:sp>
        <p:nvSpPr>
          <p:cNvPr id="11" name="TextBox 10">
            <a:extLst>
              <a:ext uri="{FF2B5EF4-FFF2-40B4-BE49-F238E27FC236}">
                <a16:creationId xmlns:a16="http://schemas.microsoft.com/office/drawing/2014/main" id="{DC0775A0-3DCA-4730-A0D9-1ED89DA76D7B}"/>
              </a:ext>
            </a:extLst>
          </p:cNvPr>
          <p:cNvSpPr txBox="1"/>
          <p:nvPr/>
        </p:nvSpPr>
        <p:spPr>
          <a:xfrm>
            <a:off x="301110" y="1848912"/>
            <a:ext cx="2799549" cy="646331"/>
          </a:xfrm>
          <a:prstGeom prst="rect">
            <a:avLst/>
          </a:prstGeom>
          <a:noFill/>
        </p:spPr>
        <p:txBody>
          <a:bodyPr wrap="none" rtlCol="0">
            <a:spAutoFit/>
          </a:bodyPr>
          <a:lstStyle/>
          <a:p>
            <a:r>
              <a:rPr lang="en-US" dirty="0"/>
              <a:t>If true, test always succeeds</a:t>
            </a:r>
            <a:br>
              <a:rPr lang="en-US" dirty="0"/>
            </a:br>
            <a:r>
              <a:rPr lang="en-US" dirty="0"/>
              <a:t>in finite time</a:t>
            </a:r>
          </a:p>
        </p:txBody>
      </p:sp>
      <p:sp>
        <p:nvSpPr>
          <p:cNvPr id="4" name="Rectangle: Rounded Corners 3">
            <a:extLst>
              <a:ext uri="{FF2B5EF4-FFF2-40B4-BE49-F238E27FC236}">
                <a16:creationId xmlns:a16="http://schemas.microsoft.com/office/drawing/2014/main" id="{F815EDF6-239B-4CD8-8F1E-ADE7BFBFF118}"/>
              </a:ext>
            </a:extLst>
          </p:cNvPr>
          <p:cNvSpPr/>
          <p:nvPr/>
        </p:nvSpPr>
        <p:spPr>
          <a:xfrm>
            <a:off x="3642082" y="690370"/>
            <a:ext cx="4788568" cy="242235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98EA46C9-06F1-4AEE-A73C-68565CB259C1}"/>
              </a:ext>
            </a:extLst>
          </p:cNvPr>
          <p:cNvSpPr/>
          <p:nvPr/>
        </p:nvSpPr>
        <p:spPr>
          <a:xfrm>
            <a:off x="6140638" y="1668937"/>
            <a:ext cx="2009275" cy="102669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997C4290-67B0-4B87-8FB5-3AE83EE34D01}"/>
              </a:ext>
            </a:extLst>
          </p:cNvPr>
          <p:cNvSpPr txBox="1"/>
          <p:nvPr/>
        </p:nvSpPr>
        <p:spPr>
          <a:xfrm>
            <a:off x="6399702" y="1955488"/>
            <a:ext cx="1630831" cy="461665"/>
          </a:xfrm>
          <a:prstGeom prst="rect">
            <a:avLst/>
          </a:prstGeom>
          <a:noFill/>
        </p:spPr>
        <p:txBody>
          <a:bodyPr wrap="none" rtlCol="0">
            <a:spAutoFit/>
          </a:bodyPr>
          <a:lstStyle/>
          <a:p>
            <a:r>
              <a:rPr lang="en-US" sz="2400" dirty="0"/>
              <a:t>Possibilities</a:t>
            </a:r>
            <a:endParaRPr lang="en-US" dirty="0"/>
          </a:p>
        </p:txBody>
      </p:sp>
      <p:sp>
        <p:nvSpPr>
          <p:cNvPr id="15" name="TextBox 14">
            <a:extLst>
              <a:ext uri="{FF2B5EF4-FFF2-40B4-BE49-F238E27FC236}">
                <a16:creationId xmlns:a16="http://schemas.microsoft.com/office/drawing/2014/main" id="{FB0903F7-76E1-433A-9891-CFFC089DE7F6}"/>
              </a:ext>
            </a:extLst>
          </p:cNvPr>
          <p:cNvSpPr txBox="1"/>
          <p:nvPr/>
        </p:nvSpPr>
        <p:spPr>
          <a:xfrm>
            <a:off x="4511234" y="784210"/>
            <a:ext cx="3050259" cy="461665"/>
          </a:xfrm>
          <a:prstGeom prst="rect">
            <a:avLst/>
          </a:prstGeom>
          <a:noFill/>
        </p:spPr>
        <p:txBody>
          <a:bodyPr wrap="none" rtlCol="0">
            <a:spAutoFit/>
          </a:bodyPr>
          <a:lstStyle/>
          <a:p>
            <a:r>
              <a:rPr lang="en-US" sz="2400" dirty="0"/>
              <a:t>Theoretical statements</a:t>
            </a:r>
            <a:endParaRPr lang="en-US" dirty="0"/>
          </a:p>
        </p:txBody>
      </p:sp>
      <p:sp>
        <p:nvSpPr>
          <p:cNvPr id="16" name="Oval 15">
            <a:extLst>
              <a:ext uri="{FF2B5EF4-FFF2-40B4-BE49-F238E27FC236}">
                <a16:creationId xmlns:a16="http://schemas.microsoft.com/office/drawing/2014/main" id="{9F0B8607-EBFE-4937-A61D-745DE48EFC68}"/>
              </a:ext>
            </a:extLst>
          </p:cNvPr>
          <p:cNvSpPr/>
          <p:nvPr/>
        </p:nvSpPr>
        <p:spPr>
          <a:xfrm>
            <a:off x="3858650" y="1339715"/>
            <a:ext cx="2478506" cy="166472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15584AFB-3F85-4792-B424-179C028ADEAF}"/>
              </a:ext>
            </a:extLst>
          </p:cNvPr>
          <p:cNvSpPr txBox="1"/>
          <p:nvPr/>
        </p:nvSpPr>
        <p:spPr>
          <a:xfrm>
            <a:off x="4280943" y="1728954"/>
            <a:ext cx="1578958" cy="830997"/>
          </a:xfrm>
          <a:prstGeom prst="rect">
            <a:avLst/>
          </a:prstGeom>
          <a:noFill/>
        </p:spPr>
        <p:txBody>
          <a:bodyPr wrap="none" rtlCol="0">
            <a:spAutoFit/>
          </a:bodyPr>
          <a:lstStyle/>
          <a:p>
            <a:r>
              <a:rPr lang="en-US" sz="2400" dirty="0"/>
              <a:t>Verifiable</a:t>
            </a:r>
            <a:br>
              <a:rPr lang="en-US" sz="2400" dirty="0"/>
            </a:br>
            <a:r>
              <a:rPr lang="en-US" sz="2400" dirty="0"/>
              <a:t>statements</a:t>
            </a:r>
            <a:endParaRPr lang="en-US" dirty="0"/>
          </a:p>
        </p:txBody>
      </p:sp>
      <p:grpSp>
        <p:nvGrpSpPr>
          <p:cNvPr id="5" name="Group 4">
            <a:extLst>
              <a:ext uri="{FF2B5EF4-FFF2-40B4-BE49-F238E27FC236}">
                <a16:creationId xmlns:a16="http://schemas.microsoft.com/office/drawing/2014/main" id="{06A0A2F1-D402-757C-380E-C8671324CFD2}"/>
              </a:ext>
            </a:extLst>
          </p:cNvPr>
          <p:cNvGrpSpPr/>
          <p:nvPr/>
        </p:nvGrpSpPr>
        <p:grpSpPr>
          <a:xfrm>
            <a:off x="7038738" y="4008559"/>
            <a:ext cx="1774617" cy="1210708"/>
            <a:chOff x="7038738" y="4008559"/>
            <a:chExt cx="1774617" cy="1210708"/>
          </a:xfrm>
        </p:grpSpPr>
        <p:sp>
          <p:nvSpPr>
            <p:cNvPr id="22" name="Oval 21">
              <a:extLst>
                <a:ext uri="{FF2B5EF4-FFF2-40B4-BE49-F238E27FC236}">
                  <a16:creationId xmlns:a16="http://schemas.microsoft.com/office/drawing/2014/main" id="{51339184-9549-4EC3-9B93-3A1F0D09F264}"/>
                </a:ext>
              </a:extLst>
            </p:cNvPr>
            <p:cNvSpPr/>
            <p:nvPr/>
          </p:nvSpPr>
          <p:spPr>
            <a:xfrm>
              <a:off x="7038738" y="4008559"/>
              <a:ext cx="1774617" cy="121070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6FDF3BD8-F792-473B-AF21-3A2FBBF35750}"/>
                </a:ext>
              </a:extLst>
            </p:cNvPr>
            <p:cNvSpPr txBox="1"/>
            <p:nvPr/>
          </p:nvSpPr>
          <p:spPr>
            <a:xfrm>
              <a:off x="7450306" y="4383080"/>
              <a:ext cx="951479" cy="461665"/>
            </a:xfrm>
            <a:prstGeom prst="rect">
              <a:avLst/>
            </a:prstGeom>
            <a:noFill/>
          </p:spPr>
          <p:txBody>
            <a:bodyPr wrap="none" rtlCol="0">
              <a:spAutoFit/>
            </a:bodyPr>
            <a:lstStyle/>
            <a:p>
              <a:r>
                <a:rPr lang="en-US" sz="2400" dirty="0"/>
                <a:t>Points</a:t>
              </a:r>
              <a:endParaRPr lang="en-US" dirty="0"/>
            </a:p>
          </p:txBody>
        </p:sp>
      </p:grpSp>
      <p:cxnSp>
        <p:nvCxnSpPr>
          <p:cNvPr id="27" name="Straight Connector 26">
            <a:extLst>
              <a:ext uri="{FF2B5EF4-FFF2-40B4-BE49-F238E27FC236}">
                <a16:creationId xmlns:a16="http://schemas.microsoft.com/office/drawing/2014/main" id="{8C75C566-C5CC-4C7B-9662-7FF3334B637A}"/>
              </a:ext>
            </a:extLst>
          </p:cNvPr>
          <p:cNvCxnSpPr>
            <a:endCxn id="15" idx="1"/>
          </p:cNvCxnSpPr>
          <p:nvPr/>
        </p:nvCxnSpPr>
        <p:spPr>
          <a:xfrm>
            <a:off x="3100659" y="922709"/>
            <a:ext cx="1410575" cy="92334"/>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2709F494-386D-4215-BDFE-570DA8E4FA3E}"/>
              </a:ext>
            </a:extLst>
          </p:cNvPr>
          <p:cNvCxnSpPr/>
          <p:nvPr/>
        </p:nvCxnSpPr>
        <p:spPr>
          <a:xfrm flipV="1">
            <a:off x="2803882" y="2182284"/>
            <a:ext cx="1355558" cy="16215"/>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61F2B9AE-F507-4AD9-9E43-81B773AA7C92}"/>
              </a:ext>
            </a:extLst>
          </p:cNvPr>
          <p:cNvCxnSpPr>
            <a:cxnSpLocks/>
          </p:cNvCxnSpPr>
          <p:nvPr/>
        </p:nvCxnSpPr>
        <p:spPr>
          <a:xfrm flipH="1">
            <a:off x="7859617" y="1105605"/>
            <a:ext cx="1112456" cy="854182"/>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E1F355A9-FDC1-4B43-BB61-78552FC348A3}"/>
              </a:ext>
            </a:extLst>
          </p:cNvPr>
          <p:cNvCxnSpPr/>
          <p:nvPr/>
        </p:nvCxnSpPr>
        <p:spPr>
          <a:xfrm>
            <a:off x="7408902" y="2775284"/>
            <a:ext cx="303864" cy="1112541"/>
          </a:xfrm>
          <a:prstGeom prst="straightConnector1">
            <a:avLst/>
          </a:prstGeom>
          <a:ln w="38100">
            <a:solidFill>
              <a:srgbClr val="008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452DE2D7-0251-44BC-8E47-3B7629075AF4}"/>
              </a:ext>
            </a:extLst>
          </p:cNvPr>
          <p:cNvCxnSpPr>
            <a:cxnSpLocks/>
          </p:cNvCxnSpPr>
          <p:nvPr/>
        </p:nvCxnSpPr>
        <p:spPr>
          <a:xfrm>
            <a:off x="5221285" y="3049674"/>
            <a:ext cx="0" cy="1299816"/>
          </a:xfrm>
          <a:prstGeom prst="straightConnector1">
            <a:avLst/>
          </a:prstGeom>
          <a:ln w="38100">
            <a:solidFill>
              <a:srgbClr val="008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300CD18D-6135-4771-8570-62A52EAABA88}"/>
              </a:ext>
            </a:extLst>
          </p:cNvPr>
          <p:cNvCxnSpPr>
            <a:cxnSpLocks/>
          </p:cNvCxnSpPr>
          <p:nvPr/>
        </p:nvCxnSpPr>
        <p:spPr>
          <a:xfrm>
            <a:off x="4348936" y="3188928"/>
            <a:ext cx="0" cy="487569"/>
          </a:xfrm>
          <a:prstGeom prst="straightConnector1">
            <a:avLst/>
          </a:prstGeom>
          <a:ln w="38100">
            <a:solidFill>
              <a:srgbClr val="008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66D7DA90-98C5-1C11-447F-F8ED58B6AD37}"/>
              </a:ext>
            </a:extLst>
          </p:cNvPr>
          <p:cNvGrpSpPr/>
          <p:nvPr/>
        </p:nvGrpSpPr>
        <p:grpSpPr>
          <a:xfrm>
            <a:off x="1355443" y="4446681"/>
            <a:ext cx="4666775" cy="1211470"/>
            <a:chOff x="1355443" y="4446681"/>
            <a:chExt cx="4666775" cy="1211470"/>
          </a:xfrm>
        </p:grpSpPr>
        <p:sp>
          <p:nvSpPr>
            <p:cNvPr id="10" name="TextBox 9">
              <a:extLst>
                <a:ext uri="{FF2B5EF4-FFF2-40B4-BE49-F238E27FC236}">
                  <a16:creationId xmlns:a16="http://schemas.microsoft.com/office/drawing/2014/main" id="{98154A7C-24A6-4E40-BC25-F67AE216E2CB}"/>
                </a:ext>
              </a:extLst>
            </p:cNvPr>
            <p:cNvSpPr txBox="1"/>
            <p:nvPr/>
          </p:nvSpPr>
          <p:spPr>
            <a:xfrm>
              <a:off x="4419843" y="4738503"/>
              <a:ext cx="1430135" cy="461665"/>
            </a:xfrm>
            <a:prstGeom prst="rect">
              <a:avLst/>
            </a:prstGeom>
            <a:noFill/>
          </p:spPr>
          <p:txBody>
            <a:bodyPr wrap="none" rtlCol="0">
              <a:spAutoFit/>
            </a:bodyPr>
            <a:lstStyle/>
            <a:p>
              <a:r>
                <a:rPr lang="en-US" sz="2400" dirty="0"/>
                <a:t>Open sets</a:t>
              </a:r>
              <a:endParaRPr lang="en-US" dirty="0"/>
            </a:p>
          </p:txBody>
        </p:sp>
        <p:sp>
          <p:nvSpPr>
            <p:cNvPr id="18" name="Oval 17">
              <a:extLst>
                <a:ext uri="{FF2B5EF4-FFF2-40B4-BE49-F238E27FC236}">
                  <a16:creationId xmlns:a16="http://schemas.microsoft.com/office/drawing/2014/main" id="{4D031416-5427-40D4-B2C3-2060FB9E4E3C}"/>
                </a:ext>
              </a:extLst>
            </p:cNvPr>
            <p:cNvSpPr/>
            <p:nvPr/>
          </p:nvSpPr>
          <p:spPr>
            <a:xfrm>
              <a:off x="4247601" y="4446681"/>
              <a:ext cx="1774617" cy="111756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a:extLst>
                <a:ext uri="{FF2B5EF4-FFF2-40B4-BE49-F238E27FC236}">
                  <a16:creationId xmlns:a16="http://schemas.microsoft.com/office/drawing/2014/main" id="{EAA43C13-7FC3-4BFB-A568-F3E5182CC6B7}"/>
                </a:ext>
              </a:extLst>
            </p:cNvPr>
            <p:cNvSpPr txBox="1"/>
            <p:nvPr/>
          </p:nvSpPr>
          <p:spPr>
            <a:xfrm>
              <a:off x="1355443" y="5196486"/>
              <a:ext cx="1309846" cy="461665"/>
            </a:xfrm>
            <a:prstGeom prst="rect">
              <a:avLst/>
            </a:prstGeom>
            <a:noFill/>
          </p:spPr>
          <p:txBody>
            <a:bodyPr wrap="none" rtlCol="0">
              <a:spAutoFit/>
            </a:bodyPr>
            <a:lstStyle/>
            <a:p>
              <a:r>
                <a:rPr lang="en-US" sz="2400" dirty="0"/>
                <a:t>Topology</a:t>
              </a:r>
            </a:p>
          </p:txBody>
        </p:sp>
        <p:cxnSp>
          <p:nvCxnSpPr>
            <p:cNvPr id="45" name="Straight Connector 44">
              <a:extLst>
                <a:ext uri="{FF2B5EF4-FFF2-40B4-BE49-F238E27FC236}">
                  <a16:creationId xmlns:a16="http://schemas.microsoft.com/office/drawing/2014/main" id="{AB4E2885-F779-4D70-91D6-D2ED275C32AA}"/>
                </a:ext>
              </a:extLst>
            </p:cNvPr>
            <p:cNvCxnSpPr/>
            <p:nvPr/>
          </p:nvCxnSpPr>
          <p:spPr>
            <a:xfrm flipV="1">
              <a:off x="2803882" y="5149679"/>
              <a:ext cx="1615961" cy="296744"/>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3" name="Group 12">
            <a:extLst>
              <a:ext uri="{FF2B5EF4-FFF2-40B4-BE49-F238E27FC236}">
                <a16:creationId xmlns:a16="http://schemas.microsoft.com/office/drawing/2014/main" id="{E3F7C02E-E362-BC96-88FC-B18C338F9B00}"/>
              </a:ext>
            </a:extLst>
          </p:cNvPr>
          <p:cNvGrpSpPr/>
          <p:nvPr/>
        </p:nvGrpSpPr>
        <p:grpSpPr>
          <a:xfrm>
            <a:off x="1067708" y="3721729"/>
            <a:ext cx="5190599" cy="2005263"/>
            <a:chOff x="1067708" y="3721729"/>
            <a:chExt cx="5190599" cy="2005263"/>
          </a:xfrm>
        </p:grpSpPr>
        <p:sp>
          <p:nvSpPr>
            <p:cNvPr id="17" name="Rectangle: Rounded Corners 16">
              <a:extLst>
                <a:ext uri="{FF2B5EF4-FFF2-40B4-BE49-F238E27FC236}">
                  <a16:creationId xmlns:a16="http://schemas.microsoft.com/office/drawing/2014/main" id="{59CC20CF-68CB-4FA5-9FDD-7E10147663B5}"/>
                </a:ext>
              </a:extLst>
            </p:cNvPr>
            <p:cNvSpPr/>
            <p:nvPr/>
          </p:nvSpPr>
          <p:spPr>
            <a:xfrm>
              <a:off x="3259370" y="3721729"/>
              <a:ext cx="2998937" cy="2005263"/>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E1970131-33A4-4B1C-B99B-20E19FCF1B59}"/>
                </a:ext>
              </a:extLst>
            </p:cNvPr>
            <p:cNvSpPr txBox="1"/>
            <p:nvPr/>
          </p:nvSpPr>
          <p:spPr>
            <a:xfrm>
              <a:off x="3646308" y="3887825"/>
              <a:ext cx="1405256" cy="461665"/>
            </a:xfrm>
            <a:prstGeom prst="rect">
              <a:avLst/>
            </a:prstGeom>
            <a:noFill/>
          </p:spPr>
          <p:txBody>
            <a:bodyPr wrap="none" rtlCol="0">
              <a:spAutoFit/>
            </a:bodyPr>
            <a:lstStyle/>
            <a:p>
              <a:r>
                <a:rPr lang="en-US" sz="2400" dirty="0" err="1"/>
                <a:t>Borel</a:t>
              </a:r>
              <a:r>
                <a:rPr lang="en-US" sz="2400" dirty="0"/>
                <a:t> sets</a:t>
              </a:r>
              <a:endParaRPr lang="en-US" dirty="0"/>
            </a:p>
          </p:txBody>
        </p:sp>
        <mc:AlternateContent xmlns:mc="http://schemas.openxmlformats.org/markup-compatibility/2006" xmlns:a14="http://schemas.microsoft.com/office/drawing/2010/main">
          <mc:Choice Requires="a14">
            <p:sp>
              <p:nvSpPr>
                <p:cNvPr id="43" name="TextBox 42">
                  <a:extLst>
                    <a:ext uri="{FF2B5EF4-FFF2-40B4-BE49-F238E27FC236}">
                      <a16:creationId xmlns:a16="http://schemas.microsoft.com/office/drawing/2014/main" id="{D5387B7C-008E-40C8-BD00-4530CA980AF1}"/>
                    </a:ext>
                  </a:extLst>
                </p:cNvPr>
                <p:cNvSpPr txBox="1"/>
                <p:nvPr/>
              </p:nvSpPr>
              <p:spPr>
                <a:xfrm>
                  <a:off x="1067708" y="3830893"/>
                  <a:ext cx="1390381" cy="461665"/>
                </a:xfrm>
                <a:prstGeom prst="rect">
                  <a:avLst/>
                </a:prstGeom>
                <a:noFill/>
              </p:spPr>
              <p:txBody>
                <a:bodyPr wrap="none" rtlCol="0">
                  <a:spAutoFit/>
                </a:bodyPr>
                <a:lstStyle/>
                <a:p>
                  <a14:m>
                    <m:oMath xmlns:m="http://schemas.openxmlformats.org/officeDocument/2006/math">
                      <m:r>
                        <a:rPr lang="en-US" sz="2400" b="0" i="1" smtClean="0">
                          <a:latin typeface="Cambria Math" panose="02040503050406030204" pitchFamily="18" charset="0"/>
                        </a:rPr>
                        <m:t>𝜎</m:t>
                      </m:r>
                    </m:oMath>
                  </a14:m>
                  <a:r>
                    <a:rPr lang="en-US" sz="2400" dirty="0"/>
                    <a:t>-algebra</a:t>
                  </a:r>
                </a:p>
              </p:txBody>
            </p:sp>
          </mc:Choice>
          <mc:Fallback xmlns="">
            <p:sp>
              <p:nvSpPr>
                <p:cNvPr id="43" name="TextBox 42">
                  <a:extLst>
                    <a:ext uri="{FF2B5EF4-FFF2-40B4-BE49-F238E27FC236}">
                      <a16:creationId xmlns:a16="http://schemas.microsoft.com/office/drawing/2014/main" id="{D5387B7C-008E-40C8-BD00-4530CA980AF1}"/>
                    </a:ext>
                  </a:extLst>
                </p:cNvPr>
                <p:cNvSpPr txBox="1">
                  <a:spLocks noRot="1" noChangeAspect="1" noMove="1" noResize="1" noEditPoints="1" noAdjustHandles="1" noChangeArrowheads="1" noChangeShapeType="1" noTextEdit="1"/>
                </p:cNvSpPr>
                <p:nvPr/>
              </p:nvSpPr>
              <p:spPr>
                <a:xfrm>
                  <a:off x="1067708" y="3830893"/>
                  <a:ext cx="1390381" cy="461665"/>
                </a:xfrm>
                <a:prstGeom prst="rect">
                  <a:avLst/>
                </a:prstGeom>
                <a:blipFill>
                  <a:blip r:embed="rId2"/>
                  <a:stretch>
                    <a:fillRect t="-10526" r="-5702" b="-28947"/>
                  </a:stretch>
                </a:blipFill>
              </p:spPr>
              <p:txBody>
                <a:bodyPr/>
                <a:lstStyle/>
                <a:p>
                  <a:r>
                    <a:rPr lang="en-US">
                      <a:noFill/>
                    </a:rPr>
                    <a:t> </a:t>
                  </a:r>
                </a:p>
              </p:txBody>
            </p:sp>
          </mc:Fallback>
        </mc:AlternateContent>
        <p:cxnSp>
          <p:nvCxnSpPr>
            <p:cNvPr id="47" name="Straight Connector 46">
              <a:extLst>
                <a:ext uri="{FF2B5EF4-FFF2-40B4-BE49-F238E27FC236}">
                  <a16:creationId xmlns:a16="http://schemas.microsoft.com/office/drawing/2014/main" id="{C00826AB-71E0-4600-A8D6-90C25BF54407}"/>
                </a:ext>
              </a:extLst>
            </p:cNvPr>
            <p:cNvCxnSpPr/>
            <p:nvPr/>
          </p:nvCxnSpPr>
          <p:spPr>
            <a:xfrm>
              <a:off x="2574236" y="4082602"/>
              <a:ext cx="907425" cy="36055"/>
            </a:xfrm>
            <a:prstGeom prst="line">
              <a:avLst/>
            </a:prstGeom>
          </p:spPr>
          <p:style>
            <a:lnRef idx="1">
              <a:schemeClr val="accent1"/>
            </a:lnRef>
            <a:fillRef idx="0">
              <a:schemeClr val="accent1"/>
            </a:fillRef>
            <a:effectRef idx="0">
              <a:schemeClr val="accent1"/>
            </a:effectRef>
            <a:fontRef idx="minor">
              <a:schemeClr val="tx1"/>
            </a:fontRef>
          </p:style>
        </p:cxnSp>
      </p:grpSp>
      <p:sp>
        <p:nvSpPr>
          <p:cNvPr id="48" name="TextBox 47">
            <a:extLst>
              <a:ext uri="{FF2B5EF4-FFF2-40B4-BE49-F238E27FC236}">
                <a16:creationId xmlns:a16="http://schemas.microsoft.com/office/drawing/2014/main" id="{288DDFAC-E610-4880-AF85-0031A6D09422}"/>
              </a:ext>
            </a:extLst>
          </p:cNvPr>
          <p:cNvSpPr txBox="1"/>
          <p:nvPr/>
        </p:nvSpPr>
        <p:spPr>
          <a:xfrm>
            <a:off x="8694921" y="1402479"/>
            <a:ext cx="3162872" cy="2246769"/>
          </a:xfrm>
          <a:prstGeom prst="rect">
            <a:avLst/>
          </a:prstGeom>
          <a:noFill/>
        </p:spPr>
        <p:txBody>
          <a:bodyPr wrap="square" rtlCol="0">
            <a:spAutoFit/>
          </a:bodyPr>
          <a:lstStyle/>
          <a:p>
            <a:pPr algn="r"/>
            <a:r>
              <a:rPr lang="en-US" sz="2800" dirty="0">
                <a:solidFill>
                  <a:srgbClr val="008000"/>
                </a:solidFill>
              </a:rPr>
              <a:t>Precise map between physical concepts and their mathematical representation</a:t>
            </a:r>
          </a:p>
        </p:txBody>
      </p:sp>
      <p:sp>
        <p:nvSpPr>
          <p:cNvPr id="51" name="TextBox 50">
            <a:extLst>
              <a:ext uri="{FF2B5EF4-FFF2-40B4-BE49-F238E27FC236}">
                <a16:creationId xmlns:a16="http://schemas.microsoft.com/office/drawing/2014/main" id="{D41F6E6D-2783-4BD0-9E18-34AB5480564F}"/>
              </a:ext>
            </a:extLst>
          </p:cNvPr>
          <p:cNvSpPr txBox="1"/>
          <p:nvPr/>
        </p:nvSpPr>
        <p:spPr>
          <a:xfrm>
            <a:off x="8900368" y="4364849"/>
            <a:ext cx="2998937" cy="1569660"/>
          </a:xfrm>
          <a:prstGeom prst="rect">
            <a:avLst/>
          </a:prstGeom>
          <a:noFill/>
        </p:spPr>
        <p:txBody>
          <a:bodyPr wrap="square">
            <a:spAutoFit/>
          </a:bodyPr>
          <a:lstStyle/>
          <a:p>
            <a:pPr algn="r"/>
            <a:r>
              <a:rPr lang="en-US" sz="2400" dirty="0">
                <a:solidFill>
                  <a:srgbClr val="008000"/>
                </a:solidFill>
              </a:rPr>
              <a:t>All proofs can be “translated” into physically meaningful language</a:t>
            </a:r>
          </a:p>
        </p:txBody>
      </p:sp>
    </p:spTree>
    <p:extLst>
      <p:ext uri="{BB962C8B-B14F-4D97-AF65-F5344CB8AC3E}">
        <p14:creationId xmlns:p14="http://schemas.microsoft.com/office/powerpoint/2010/main" val="4035228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P spid="51"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E9449B7-0221-7445-4902-CB2FA44C4EE6}"/>
                  </a:ext>
                </a:extLst>
              </p:cNvPr>
              <p:cNvSpPr>
                <a:spLocks noGrp="1"/>
              </p:cNvSpPr>
              <p:nvPr>
                <p:ph idx="1"/>
              </p:nvPr>
            </p:nvSpPr>
            <p:spPr>
              <a:xfrm>
                <a:off x="103955" y="824450"/>
                <a:ext cx="11984090" cy="5460526"/>
              </a:xfrm>
            </p:spPr>
            <p:txBody>
              <a:bodyPr>
                <a:normAutofit fontScale="92500"/>
              </a:bodyPr>
              <a:lstStyle/>
              <a:p>
                <a:pPr marL="0" indent="0">
                  <a:spcBef>
                    <a:spcPts val="1800"/>
                  </a:spcBef>
                  <a:buNone/>
                </a:pPr>
                <a:r>
                  <a:rPr lang="en-US" dirty="0"/>
                  <a:t>Every set of physically distinguishable cases is a </a:t>
                </a:r>
                <a14:m>
                  <m:oMath xmlns:m="http://schemas.openxmlformats.org/officeDocument/2006/math">
                    <m:sSub>
                      <m:sSubPr>
                        <m:ctrlPr>
                          <a:rPr lang="en-US" b="0" i="1" smtClean="0">
                            <a:latin typeface="Cambria Math" panose="02040503050406030204" pitchFamily="18" charset="0"/>
                          </a:rPr>
                        </m:ctrlPr>
                      </m:sSubPr>
                      <m:e>
                        <m:r>
                          <m:rPr>
                            <m:nor/>
                          </m:rPr>
                          <a:rPr lang="en-US" b="0" i="0" smtClean="0">
                            <a:latin typeface="Arial" panose="020B0604020202020204" pitchFamily="34" charset="0"/>
                            <a:cs typeface="Arial" panose="020B0604020202020204" pitchFamily="34" charset="0"/>
                          </a:rPr>
                          <m:t>T</m:t>
                        </m:r>
                      </m:e>
                      <m:sub>
                        <m:r>
                          <a:rPr lang="en-US" b="0" i="1" smtClean="0">
                            <a:latin typeface="Cambria Math" panose="02040503050406030204" pitchFamily="18" charset="0"/>
                          </a:rPr>
                          <m:t>0</m:t>
                        </m:r>
                      </m:sub>
                    </m:sSub>
                  </m:oMath>
                </a14:m>
                <a:r>
                  <a:rPr lang="en-US" dirty="0"/>
                  <a:t> second-countable topological space</a:t>
                </a:r>
              </a:p>
              <a:p>
                <a:pPr marL="0" indent="0">
                  <a:spcBef>
                    <a:spcPts val="1800"/>
                  </a:spcBef>
                  <a:buNone/>
                </a:pPr>
                <a:r>
                  <a:rPr lang="en-US" dirty="0"/>
                  <a:t>Every set of physically distinguishable cases can have up to the cardinality of the continuum</a:t>
                </a:r>
              </a:p>
              <a:p>
                <a:pPr marL="0" indent="0">
                  <a:spcBef>
                    <a:spcPts val="1800"/>
                  </a:spcBef>
                  <a:buNone/>
                </a:pPr>
                <a:r>
                  <a:rPr lang="en-US" dirty="0"/>
                  <a:t>Every relationship between two sets of physically distinguishable cases must be topologically continuous, as inference can be used for experimental verification</a:t>
                </a:r>
              </a:p>
              <a:p>
                <a:pPr marL="0" indent="0">
                  <a:spcBef>
                    <a:spcPts val="1800"/>
                  </a:spcBef>
                  <a:buNone/>
                </a:pPr>
                <a:r>
                  <a:rPr lang="en-US" dirty="0"/>
                  <a:t>Every relationship between two real quantities must be analytically continuous with up to countably many discontinuities, and the region of those discontinuities must be verifiable (e.g. we can verify water is in the triple point or undergoing phase transition)</a:t>
                </a:r>
              </a:p>
              <a:p>
                <a:pPr marL="0" indent="0">
                  <a:spcBef>
                    <a:spcPts val="1800"/>
                  </a:spcBef>
                  <a:buNone/>
                </a:pPr>
                <a:r>
                  <a:rPr lang="en-US" dirty="0"/>
                  <a:t>We identified a set of necessary and sufficient physical conditions that lead to ordered quantities (these cannot be assumed valid at Planck scale)</a:t>
                </a:r>
              </a:p>
              <a:p>
                <a:pPr marL="0" indent="0">
                  <a:spcBef>
                    <a:spcPts val="1800"/>
                  </a:spcBef>
                  <a:buNone/>
                </a:pPr>
                <a:r>
                  <a:rPr lang="en-US" dirty="0"/>
                  <a:t>These are </a:t>
                </a:r>
                <a:r>
                  <a:rPr lang="en-US" b="1" dirty="0"/>
                  <a:t>general results </a:t>
                </a:r>
                <a:r>
                  <a:rPr lang="en-US" dirty="0"/>
                  <a:t>that </a:t>
                </a:r>
                <a:r>
                  <a:rPr lang="en-US" b="1" dirty="0"/>
                  <a:t>must be valid for all theories</a:t>
                </a:r>
              </a:p>
            </p:txBody>
          </p:sp>
        </mc:Choice>
        <mc:Fallback xmlns="">
          <p:sp>
            <p:nvSpPr>
              <p:cNvPr id="3" name="Content Placeholder 2">
                <a:extLst>
                  <a:ext uri="{FF2B5EF4-FFF2-40B4-BE49-F238E27FC236}">
                    <a16:creationId xmlns:a16="http://schemas.microsoft.com/office/drawing/2014/main" id="{0E9449B7-0221-7445-4902-CB2FA44C4EE6}"/>
                  </a:ext>
                </a:extLst>
              </p:cNvPr>
              <p:cNvSpPr>
                <a:spLocks noGrp="1" noRot="1" noChangeAspect="1" noMove="1" noResize="1" noEditPoints="1" noAdjustHandles="1" noChangeArrowheads="1" noChangeShapeType="1" noTextEdit="1"/>
              </p:cNvSpPr>
              <p:nvPr>
                <p:ph idx="1"/>
              </p:nvPr>
            </p:nvSpPr>
            <p:spPr>
              <a:xfrm>
                <a:off x="103955" y="824450"/>
                <a:ext cx="11984090" cy="5460526"/>
              </a:xfrm>
              <a:blipFill>
                <a:blip r:embed="rId2"/>
                <a:stretch>
                  <a:fillRect l="-916" t="-1674" r="-203"/>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9FE869AE-C224-0427-30BC-FDFDC01037A9}"/>
              </a:ext>
            </a:extLst>
          </p:cNvPr>
          <p:cNvSpPr>
            <a:spLocks noGrp="1"/>
          </p:cNvSpPr>
          <p:nvPr>
            <p:ph type="ftr" sz="quarter" idx="11"/>
          </p:nvPr>
        </p:nvSpPr>
        <p:spPr/>
        <p:txBody>
          <a:bodyPr/>
          <a:lstStyle/>
          <a:p>
            <a:r>
              <a:rPr lang="en-US"/>
              <a:t>Gabriele Carcassi - Physics Department - University of Michigan</a:t>
            </a:r>
          </a:p>
        </p:txBody>
      </p:sp>
      <p:sp>
        <p:nvSpPr>
          <p:cNvPr id="5" name="Slide Number Placeholder 4">
            <a:extLst>
              <a:ext uri="{FF2B5EF4-FFF2-40B4-BE49-F238E27FC236}">
                <a16:creationId xmlns:a16="http://schemas.microsoft.com/office/drawing/2014/main" id="{96A71945-D91F-8C44-03DD-3E5B54EE33F9}"/>
              </a:ext>
            </a:extLst>
          </p:cNvPr>
          <p:cNvSpPr>
            <a:spLocks noGrp="1"/>
          </p:cNvSpPr>
          <p:nvPr>
            <p:ph type="sldNum" sz="quarter" idx="13"/>
          </p:nvPr>
        </p:nvSpPr>
        <p:spPr/>
        <p:txBody>
          <a:bodyPr/>
          <a:lstStyle/>
          <a:p>
            <a:fld id="{F47845EA-7733-40EE-B074-20032348B727}" type="slidenum">
              <a:rPr lang="en-US" smtClean="0"/>
              <a:t>31</a:t>
            </a:fld>
            <a:endParaRPr lang="en-US"/>
          </a:p>
        </p:txBody>
      </p:sp>
      <p:sp>
        <p:nvSpPr>
          <p:cNvPr id="6" name="Title 1">
            <a:extLst>
              <a:ext uri="{FF2B5EF4-FFF2-40B4-BE49-F238E27FC236}">
                <a16:creationId xmlns:a16="http://schemas.microsoft.com/office/drawing/2014/main" id="{5DE06C82-8D13-5E8F-C222-2A995ABF86F4}"/>
              </a:ext>
            </a:extLst>
          </p:cNvPr>
          <p:cNvSpPr>
            <a:spLocks noGrp="1"/>
          </p:cNvSpPr>
          <p:nvPr>
            <p:ph type="title"/>
          </p:nvPr>
        </p:nvSpPr>
        <p:spPr>
          <a:xfrm>
            <a:off x="193431" y="136525"/>
            <a:ext cx="11843238" cy="687925"/>
          </a:xfrm>
        </p:spPr>
        <p:txBody>
          <a:bodyPr>
            <a:normAutofit fontScale="90000"/>
          </a:bodyPr>
          <a:lstStyle/>
          <a:p>
            <a:pPr algn="ctr"/>
            <a:r>
              <a:rPr lang="en-US" dirty="0"/>
              <a:t>Some interesting results</a:t>
            </a:r>
          </a:p>
        </p:txBody>
      </p:sp>
    </p:spTree>
    <p:extLst>
      <p:ext uri="{BB962C8B-B14F-4D97-AF65-F5344CB8AC3E}">
        <p14:creationId xmlns:p14="http://schemas.microsoft.com/office/powerpoint/2010/main" val="321032075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3D05AF1D-FB5C-4BE3-8056-66648EC1200E}"/>
              </a:ext>
            </a:extLst>
          </p:cNvPr>
          <p:cNvSpPr/>
          <p:nvPr/>
        </p:nvSpPr>
        <p:spPr>
          <a:xfrm>
            <a:off x="3373377" y="517471"/>
            <a:ext cx="8706325" cy="5860201"/>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5600"/>
              </a:spcAft>
            </a:pPr>
            <a:endParaRPr lang="en-US" sz="4000" dirty="0"/>
          </a:p>
        </p:txBody>
      </p:sp>
      <p:sp>
        <p:nvSpPr>
          <p:cNvPr id="32" name="Rectangle 31">
            <a:extLst>
              <a:ext uri="{FF2B5EF4-FFF2-40B4-BE49-F238E27FC236}">
                <a16:creationId xmlns:a16="http://schemas.microsoft.com/office/drawing/2014/main" id="{48464246-487E-4134-94C0-9138F870381A}"/>
              </a:ext>
            </a:extLst>
          </p:cNvPr>
          <p:cNvSpPr/>
          <p:nvPr/>
        </p:nvSpPr>
        <p:spPr>
          <a:xfrm>
            <a:off x="3373377" y="5692989"/>
            <a:ext cx="8706325" cy="684683"/>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5600"/>
              </a:spcAft>
            </a:pPr>
            <a:r>
              <a:rPr lang="en-US" sz="4000" dirty="0"/>
              <a:t>Experimental verifiability</a:t>
            </a:r>
          </a:p>
        </p:txBody>
      </p:sp>
      <p:sp>
        <p:nvSpPr>
          <p:cNvPr id="33" name="TextBox 32">
            <a:extLst>
              <a:ext uri="{FF2B5EF4-FFF2-40B4-BE49-F238E27FC236}">
                <a16:creationId xmlns:a16="http://schemas.microsoft.com/office/drawing/2014/main" id="{D0BADBDE-9F36-42A6-9E60-DF101F92AC56}"/>
              </a:ext>
            </a:extLst>
          </p:cNvPr>
          <p:cNvSpPr txBox="1"/>
          <p:nvPr/>
        </p:nvSpPr>
        <p:spPr>
          <a:xfrm>
            <a:off x="114679" y="4568622"/>
            <a:ext cx="3162572" cy="646331"/>
          </a:xfrm>
          <a:prstGeom prst="rect">
            <a:avLst/>
          </a:prstGeom>
          <a:noFill/>
        </p:spPr>
        <p:txBody>
          <a:bodyPr wrap="square" rtlCol="0">
            <a:spAutoFit/>
          </a:bodyPr>
          <a:lstStyle/>
          <a:p>
            <a:pPr algn="ctr"/>
            <a:r>
              <a:rPr lang="en-US" sz="3600" dirty="0"/>
              <a:t>General theory</a:t>
            </a:r>
          </a:p>
        </p:txBody>
      </p:sp>
      <p:sp>
        <p:nvSpPr>
          <p:cNvPr id="34" name="TextBox 33">
            <a:extLst>
              <a:ext uri="{FF2B5EF4-FFF2-40B4-BE49-F238E27FC236}">
                <a16:creationId xmlns:a16="http://schemas.microsoft.com/office/drawing/2014/main" id="{08847D77-3003-4943-8B36-15D8632FF785}"/>
              </a:ext>
            </a:extLst>
          </p:cNvPr>
          <p:cNvSpPr txBox="1"/>
          <p:nvPr/>
        </p:nvSpPr>
        <p:spPr>
          <a:xfrm>
            <a:off x="114678" y="684675"/>
            <a:ext cx="3162572" cy="615553"/>
          </a:xfrm>
          <a:prstGeom prst="rect">
            <a:avLst/>
          </a:prstGeom>
          <a:noFill/>
        </p:spPr>
        <p:txBody>
          <a:bodyPr wrap="square" rtlCol="0">
            <a:spAutoFit/>
          </a:bodyPr>
          <a:lstStyle/>
          <a:p>
            <a:r>
              <a:rPr lang="en-US" sz="3400" dirty="0"/>
              <a:t>Physical theories</a:t>
            </a:r>
          </a:p>
        </p:txBody>
      </p:sp>
      <p:sp>
        <p:nvSpPr>
          <p:cNvPr id="35" name="Rectangle 34">
            <a:extLst>
              <a:ext uri="{FF2B5EF4-FFF2-40B4-BE49-F238E27FC236}">
                <a16:creationId xmlns:a16="http://schemas.microsoft.com/office/drawing/2014/main" id="{1D84DEDE-FC4A-45B3-85F2-9F8AD6C53BFF}"/>
              </a:ext>
            </a:extLst>
          </p:cNvPr>
          <p:cNvSpPr/>
          <p:nvPr/>
        </p:nvSpPr>
        <p:spPr>
          <a:xfrm>
            <a:off x="3375539" y="4981789"/>
            <a:ext cx="8706325" cy="684683"/>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5600"/>
              </a:spcAft>
            </a:pPr>
            <a:r>
              <a:rPr lang="en-US" sz="4000" dirty="0"/>
              <a:t>Informational granularity</a:t>
            </a:r>
          </a:p>
        </p:txBody>
      </p:sp>
      <p:sp>
        <p:nvSpPr>
          <p:cNvPr id="36" name="Rectangle 35">
            <a:extLst>
              <a:ext uri="{FF2B5EF4-FFF2-40B4-BE49-F238E27FC236}">
                <a16:creationId xmlns:a16="http://schemas.microsoft.com/office/drawing/2014/main" id="{783E688F-3490-4C13-B194-97FCCF2A9EF2}"/>
              </a:ext>
            </a:extLst>
          </p:cNvPr>
          <p:cNvSpPr/>
          <p:nvPr/>
        </p:nvSpPr>
        <p:spPr>
          <a:xfrm>
            <a:off x="3375539" y="4270589"/>
            <a:ext cx="8706325" cy="684683"/>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5600"/>
              </a:spcAft>
            </a:pPr>
            <a:r>
              <a:rPr lang="en-US" sz="4000" dirty="0"/>
              <a:t>States and processes</a:t>
            </a:r>
          </a:p>
        </p:txBody>
      </p:sp>
      <p:sp>
        <p:nvSpPr>
          <p:cNvPr id="37" name="Rectangle: Rounded Corners 36">
            <a:extLst>
              <a:ext uri="{FF2B5EF4-FFF2-40B4-BE49-F238E27FC236}">
                <a16:creationId xmlns:a16="http://schemas.microsoft.com/office/drawing/2014/main" id="{568A5DF8-A935-4451-A1FD-CAC9745870F0}"/>
              </a:ext>
            </a:extLst>
          </p:cNvPr>
          <p:cNvSpPr/>
          <p:nvPr/>
        </p:nvSpPr>
        <p:spPr>
          <a:xfrm>
            <a:off x="6362088" y="1251979"/>
            <a:ext cx="2841002" cy="1575802"/>
          </a:xfrm>
          <a:prstGeom prst="roundRect">
            <a:avLst/>
          </a:prstGeom>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2400" dirty="0"/>
          </a:p>
        </p:txBody>
      </p:sp>
      <p:sp>
        <p:nvSpPr>
          <p:cNvPr id="38" name="Rectangle: Rounded Corners 37">
            <a:extLst>
              <a:ext uri="{FF2B5EF4-FFF2-40B4-BE49-F238E27FC236}">
                <a16:creationId xmlns:a16="http://schemas.microsoft.com/office/drawing/2014/main" id="{0E3C1DD7-BF5D-4C54-9B2A-61829FF4CF02}"/>
              </a:ext>
            </a:extLst>
          </p:cNvPr>
          <p:cNvSpPr/>
          <p:nvPr/>
        </p:nvSpPr>
        <p:spPr>
          <a:xfrm>
            <a:off x="4249489" y="1137244"/>
            <a:ext cx="3372782" cy="1575802"/>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2400" dirty="0"/>
          </a:p>
        </p:txBody>
      </p:sp>
      <p:sp>
        <p:nvSpPr>
          <p:cNvPr id="39" name="TextBox 38">
            <a:extLst>
              <a:ext uri="{FF2B5EF4-FFF2-40B4-BE49-F238E27FC236}">
                <a16:creationId xmlns:a16="http://schemas.microsoft.com/office/drawing/2014/main" id="{B2E028B1-9F4B-4531-8B24-F6076A794B68}"/>
              </a:ext>
            </a:extLst>
          </p:cNvPr>
          <p:cNvSpPr txBox="1"/>
          <p:nvPr/>
        </p:nvSpPr>
        <p:spPr>
          <a:xfrm>
            <a:off x="4467651" y="1941734"/>
            <a:ext cx="1673943" cy="584775"/>
          </a:xfrm>
          <a:prstGeom prst="rect">
            <a:avLst/>
          </a:prstGeom>
          <a:noFill/>
        </p:spPr>
        <p:txBody>
          <a:bodyPr wrap="square" rtlCol="0">
            <a:spAutoFit/>
          </a:bodyPr>
          <a:lstStyle/>
          <a:p>
            <a:r>
              <a:rPr lang="en-US" sz="1600" dirty="0">
                <a:solidFill>
                  <a:schemeClr val="bg1"/>
                </a:solidFill>
              </a:rPr>
              <a:t>Classical</a:t>
            </a:r>
            <a:br>
              <a:rPr lang="en-US" sz="1600" dirty="0">
                <a:solidFill>
                  <a:schemeClr val="bg1"/>
                </a:solidFill>
              </a:rPr>
            </a:br>
            <a:r>
              <a:rPr lang="en-US" sz="1600" dirty="0">
                <a:solidFill>
                  <a:schemeClr val="bg1"/>
                </a:solidFill>
              </a:rPr>
              <a:t>phase-space</a:t>
            </a:r>
          </a:p>
        </p:txBody>
      </p:sp>
      <p:sp>
        <p:nvSpPr>
          <p:cNvPr id="40" name="TextBox 39">
            <a:extLst>
              <a:ext uri="{FF2B5EF4-FFF2-40B4-BE49-F238E27FC236}">
                <a16:creationId xmlns:a16="http://schemas.microsoft.com/office/drawing/2014/main" id="{51B1503C-3A59-43FD-837A-D904E9BB8C94}"/>
              </a:ext>
            </a:extLst>
          </p:cNvPr>
          <p:cNvSpPr txBox="1"/>
          <p:nvPr/>
        </p:nvSpPr>
        <p:spPr>
          <a:xfrm>
            <a:off x="114678" y="3297483"/>
            <a:ext cx="3162572" cy="646331"/>
          </a:xfrm>
          <a:prstGeom prst="rect">
            <a:avLst/>
          </a:prstGeom>
          <a:noFill/>
        </p:spPr>
        <p:txBody>
          <a:bodyPr wrap="square" rtlCol="0">
            <a:spAutoFit/>
          </a:bodyPr>
          <a:lstStyle/>
          <a:p>
            <a:pPr algn="ctr"/>
            <a:r>
              <a:rPr lang="en-US" sz="3600" dirty="0"/>
              <a:t>Assumptions</a:t>
            </a:r>
          </a:p>
        </p:txBody>
      </p:sp>
      <p:sp>
        <p:nvSpPr>
          <p:cNvPr id="41" name="Rectangle: Rounded Corners 40">
            <a:extLst>
              <a:ext uri="{FF2B5EF4-FFF2-40B4-BE49-F238E27FC236}">
                <a16:creationId xmlns:a16="http://schemas.microsoft.com/office/drawing/2014/main" id="{21543D64-B60C-4D5B-8E44-F4CF086D58FD}"/>
              </a:ext>
            </a:extLst>
          </p:cNvPr>
          <p:cNvSpPr/>
          <p:nvPr/>
        </p:nvSpPr>
        <p:spPr>
          <a:xfrm>
            <a:off x="3543153" y="702663"/>
            <a:ext cx="8320380" cy="2321669"/>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E352D1B1-BA15-40EE-B115-B32AF691443F}"/>
              </a:ext>
            </a:extLst>
          </p:cNvPr>
          <p:cNvSpPr/>
          <p:nvPr/>
        </p:nvSpPr>
        <p:spPr>
          <a:xfrm>
            <a:off x="6824429" y="3209158"/>
            <a:ext cx="2287611" cy="8133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Determinism/</a:t>
            </a:r>
          </a:p>
          <a:p>
            <a:pPr algn="ctr"/>
            <a:r>
              <a:rPr lang="en-US" sz="2400" dirty="0"/>
              <a:t>reversibility</a:t>
            </a:r>
          </a:p>
        </p:txBody>
      </p:sp>
      <p:sp>
        <p:nvSpPr>
          <p:cNvPr id="43" name="Rectangle 42">
            <a:extLst>
              <a:ext uri="{FF2B5EF4-FFF2-40B4-BE49-F238E27FC236}">
                <a16:creationId xmlns:a16="http://schemas.microsoft.com/office/drawing/2014/main" id="{ED39A5C2-B9A4-4FAC-85D6-9083F70B9D6D}"/>
              </a:ext>
            </a:extLst>
          </p:cNvPr>
          <p:cNvSpPr/>
          <p:nvPr/>
        </p:nvSpPr>
        <p:spPr>
          <a:xfrm>
            <a:off x="9399370" y="3209159"/>
            <a:ext cx="2287611" cy="8133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Irreducibility</a:t>
            </a:r>
          </a:p>
        </p:txBody>
      </p:sp>
      <p:sp>
        <p:nvSpPr>
          <p:cNvPr id="44" name="Rectangle 43">
            <a:extLst>
              <a:ext uri="{FF2B5EF4-FFF2-40B4-BE49-F238E27FC236}">
                <a16:creationId xmlns:a16="http://schemas.microsoft.com/office/drawing/2014/main" id="{07734DB0-6073-4171-A633-8370B128B88F}"/>
              </a:ext>
            </a:extLst>
          </p:cNvPr>
          <p:cNvSpPr/>
          <p:nvPr/>
        </p:nvSpPr>
        <p:spPr>
          <a:xfrm>
            <a:off x="4249491" y="3209158"/>
            <a:ext cx="2287611" cy="8133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Infinitesimal reducibility</a:t>
            </a:r>
          </a:p>
        </p:txBody>
      </p:sp>
      <p:cxnSp>
        <p:nvCxnSpPr>
          <p:cNvPr id="45" name="Straight Arrow Connector 44">
            <a:extLst>
              <a:ext uri="{FF2B5EF4-FFF2-40B4-BE49-F238E27FC236}">
                <a16:creationId xmlns:a16="http://schemas.microsoft.com/office/drawing/2014/main" id="{23648FA2-6A9F-45B7-A624-0282558AB74F}"/>
              </a:ext>
            </a:extLst>
          </p:cNvPr>
          <p:cNvCxnSpPr>
            <a:cxnSpLocks/>
          </p:cNvCxnSpPr>
          <p:nvPr/>
        </p:nvCxnSpPr>
        <p:spPr>
          <a:xfrm flipV="1">
            <a:off x="5245772" y="2764927"/>
            <a:ext cx="93743" cy="3566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CE626F01-FB40-435D-B46F-2ECF950C30C4}"/>
              </a:ext>
            </a:extLst>
          </p:cNvPr>
          <p:cNvCxnSpPr>
            <a:cxnSpLocks/>
          </p:cNvCxnSpPr>
          <p:nvPr/>
        </p:nvCxnSpPr>
        <p:spPr>
          <a:xfrm flipH="1" flipV="1">
            <a:off x="10063339" y="2570375"/>
            <a:ext cx="375705" cy="5512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AEAF154C-1C90-4867-999D-A4DAF6CB03E3}"/>
              </a:ext>
            </a:extLst>
          </p:cNvPr>
          <p:cNvSpPr txBox="1"/>
          <p:nvPr/>
        </p:nvSpPr>
        <p:spPr>
          <a:xfrm>
            <a:off x="161156" y="5417639"/>
            <a:ext cx="3116095" cy="646331"/>
          </a:xfrm>
          <a:prstGeom prst="rect">
            <a:avLst/>
          </a:prstGeom>
          <a:noFill/>
        </p:spPr>
        <p:txBody>
          <a:bodyPr wrap="square" rtlCol="0">
            <a:spAutoFit/>
          </a:bodyPr>
          <a:lstStyle/>
          <a:p>
            <a:r>
              <a:rPr lang="en-US" dirty="0"/>
              <a:t>Basic requirements and definitions valid in all theories</a:t>
            </a:r>
          </a:p>
        </p:txBody>
      </p:sp>
      <p:sp>
        <p:nvSpPr>
          <p:cNvPr id="48" name="Rectangle: Rounded Corners 47">
            <a:extLst>
              <a:ext uri="{FF2B5EF4-FFF2-40B4-BE49-F238E27FC236}">
                <a16:creationId xmlns:a16="http://schemas.microsoft.com/office/drawing/2014/main" id="{1639E25D-DE4F-4055-8DEC-D44B711FE70D}"/>
              </a:ext>
            </a:extLst>
          </p:cNvPr>
          <p:cNvSpPr/>
          <p:nvPr/>
        </p:nvSpPr>
        <p:spPr>
          <a:xfrm>
            <a:off x="7942907" y="939089"/>
            <a:ext cx="3381056" cy="1575802"/>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2400" dirty="0"/>
          </a:p>
        </p:txBody>
      </p:sp>
      <p:sp>
        <p:nvSpPr>
          <p:cNvPr id="49" name="TextBox 48">
            <a:extLst>
              <a:ext uri="{FF2B5EF4-FFF2-40B4-BE49-F238E27FC236}">
                <a16:creationId xmlns:a16="http://schemas.microsoft.com/office/drawing/2014/main" id="{B06EB226-3EAD-4204-8E47-54A6522DADA2}"/>
              </a:ext>
            </a:extLst>
          </p:cNvPr>
          <p:cNvSpPr txBox="1"/>
          <p:nvPr/>
        </p:nvSpPr>
        <p:spPr>
          <a:xfrm>
            <a:off x="9485524" y="1686367"/>
            <a:ext cx="1673943" cy="584775"/>
          </a:xfrm>
          <a:prstGeom prst="rect">
            <a:avLst/>
          </a:prstGeom>
          <a:noFill/>
        </p:spPr>
        <p:txBody>
          <a:bodyPr wrap="square" rtlCol="0">
            <a:spAutoFit/>
          </a:bodyPr>
          <a:lstStyle/>
          <a:p>
            <a:pPr algn="r"/>
            <a:r>
              <a:rPr lang="en-US" sz="1600" dirty="0">
                <a:solidFill>
                  <a:schemeClr val="bg1"/>
                </a:solidFill>
              </a:rPr>
              <a:t>Quantum</a:t>
            </a:r>
            <a:br>
              <a:rPr lang="en-US" sz="1600" dirty="0">
                <a:solidFill>
                  <a:schemeClr val="bg1"/>
                </a:solidFill>
              </a:rPr>
            </a:br>
            <a:r>
              <a:rPr lang="en-US" sz="1600" dirty="0">
                <a:solidFill>
                  <a:schemeClr val="bg1"/>
                </a:solidFill>
              </a:rPr>
              <a:t>state-space</a:t>
            </a:r>
          </a:p>
        </p:txBody>
      </p:sp>
      <p:sp>
        <p:nvSpPr>
          <p:cNvPr id="50" name="Rectangle: Rounded Corners 49">
            <a:extLst>
              <a:ext uri="{FF2B5EF4-FFF2-40B4-BE49-F238E27FC236}">
                <a16:creationId xmlns:a16="http://schemas.microsoft.com/office/drawing/2014/main" id="{944FD0A5-696D-414F-9A67-031DA6EB7982}"/>
              </a:ext>
            </a:extLst>
          </p:cNvPr>
          <p:cNvSpPr/>
          <p:nvPr/>
        </p:nvSpPr>
        <p:spPr>
          <a:xfrm>
            <a:off x="6359926" y="1251979"/>
            <a:ext cx="2841002" cy="1575802"/>
          </a:xfrm>
          <a:prstGeom prst="roundRect">
            <a:avLst/>
          </a:prstGeom>
          <a:no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2400" dirty="0"/>
          </a:p>
        </p:txBody>
      </p:sp>
      <p:sp>
        <p:nvSpPr>
          <p:cNvPr id="51" name="TextBox 50">
            <a:extLst>
              <a:ext uri="{FF2B5EF4-FFF2-40B4-BE49-F238E27FC236}">
                <a16:creationId xmlns:a16="http://schemas.microsoft.com/office/drawing/2014/main" id="{9A396737-F4DF-40E1-8971-5208B735B12D}"/>
              </a:ext>
            </a:extLst>
          </p:cNvPr>
          <p:cNvSpPr txBox="1"/>
          <p:nvPr/>
        </p:nvSpPr>
        <p:spPr>
          <a:xfrm>
            <a:off x="6357763" y="1640963"/>
            <a:ext cx="1264507" cy="584775"/>
          </a:xfrm>
          <a:prstGeom prst="rect">
            <a:avLst/>
          </a:prstGeom>
          <a:noFill/>
        </p:spPr>
        <p:txBody>
          <a:bodyPr wrap="square" rtlCol="0">
            <a:spAutoFit/>
          </a:bodyPr>
          <a:lstStyle/>
          <a:p>
            <a:pPr algn="ctr"/>
            <a:r>
              <a:rPr lang="en-US" sz="1600" dirty="0">
                <a:solidFill>
                  <a:schemeClr val="bg1"/>
                </a:solidFill>
              </a:rPr>
              <a:t>Hamiltonian</a:t>
            </a:r>
            <a:br>
              <a:rPr lang="en-US" sz="1600" dirty="0">
                <a:solidFill>
                  <a:schemeClr val="bg1"/>
                </a:solidFill>
              </a:rPr>
            </a:br>
            <a:r>
              <a:rPr lang="en-US" sz="1600" dirty="0">
                <a:solidFill>
                  <a:schemeClr val="bg1"/>
                </a:solidFill>
              </a:rPr>
              <a:t>mechanics</a:t>
            </a:r>
          </a:p>
        </p:txBody>
      </p:sp>
      <p:sp>
        <p:nvSpPr>
          <p:cNvPr id="52" name="TextBox 51">
            <a:extLst>
              <a:ext uri="{FF2B5EF4-FFF2-40B4-BE49-F238E27FC236}">
                <a16:creationId xmlns:a16="http://schemas.microsoft.com/office/drawing/2014/main" id="{B36D6C16-1E60-4542-BA59-D6103BCD962E}"/>
              </a:ext>
            </a:extLst>
          </p:cNvPr>
          <p:cNvSpPr txBox="1"/>
          <p:nvPr/>
        </p:nvSpPr>
        <p:spPr>
          <a:xfrm>
            <a:off x="7940744" y="1571109"/>
            <a:ext cx="1260183" cy="584775"/>
          </a:xfrm>
          <a:prstGeom prst="rect">
            <a:avLst/>
          </a:prstGeom>
          <a:noFill/>
        </p:spPr>
        <p:txBody>
          <a:bodyPr wrap="square" rtlCol="0">
            <a:spAutoFit/>
          </a:bodyPr>
          <a:lstStyle/>
          <a:p>
            <a:pPr algn="ctr"/>
            <a:r>
              <a:rPr lang="en-US" sz="1600" dirty="0">
                <a:solidFill>
                  <a:schemeClr val="bg1"/>
                </a:solidFill>
              </a:rPr>
              <a:t>Unitary</a:t>
            </a:r>
            <a:br>
              <a:rPr lang="en-US" sz="1600" dirty="0">
                <a:solidFill>
                  <a:schemeClr val="bg1"/>
                </a:solidFill>
              </a:rPr>
            </a:br>
            <a:r>
              <a:rPr lang="en-US" sz="1600" dirty="0">
                <a:solidFill>
                  <a:schemeClr val="bg1"/>
                </a:solidFill>
              </a:rPr>
              <a:t>evolution</a:t>
            </a:r>
          </a:p>
        </p:txBody>
      </p:sp>
      <p:cxnSp>
        <p:nvCxnSpPr>
          <p:cNvPr id="53" name="Straight Arrow Connector 52">
            <a:extLst>
              <a:ext uri="{FF2B5EF4-FFF2-40B4-BE49-F238E27FC236}">
                <a16:creationId xmlns:a16="http://schemas.microsoft.com/office/drawing/2014/main" id="{6ADAED2C-604C-4226-986F-A3B4728FCF52}"/>
              </a:ext>
            </a:extLst>
          </p:cNvPr>
          <p:cNvCxnSpPr>
            <a:cxnSpLocks/>
          </p:cNvCxnSpPr>
          <p:nvPr/>
        </p:nvCxnSpPr>
        <p:spPr>
          <a:xfrm flipV="1">
            <a:off x="7974881" y="2893495"/>
            <a:ext cx="0" cy="2281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4" name="TextBox 53">
            <a:extLst>
              <a:ext uri="{FF2B5EF4-FFF2-40B4-BE49-F238E27FC236}">
                <a16:creationId xmlns:a16="http://schemas.microsoft.com/office/drawing/2014/main" id="{C5F4D263-C2A2-40DA-A1D8-946F8FEDAFB7}"/>
              </a:ext>
            </a:extLst>
          </p:cNvPr>
          <p:cNvSpPr txBox="1"/>
          <p:nvPr/>
        </p:nvSpPr>
        <p:spPr>
          <a:xfrm>
            <a:off x="161155" y="1354989"/>
            <a:ext cx="3116095" cy="923330"/>
          </a:xfrm>
          <a:prstGeom prst="rect">
            <a:avLst/>
          </a:prstGeom>
          <a:noFill/>
        </p:spPr>
        <p:txBody>
          <a:bodyPr wrap="square" rtlCol="0">
            <a:spAutoFit/>
          </a:bodyPr>
          <a:lstStyle/>
          <a:p>
            <a:r>
              <a:rPr lang="en-US" dirty="0"/>
              <a:t>Specializations of the general theory under the different assumptions</a:t>
            </a:r>
          </a:p>
        </p:txBody>
      </p:sp>
      <p:sp>
        <p:nvSpPr>
          <p:cNvPr id="55" name="TextBox 54">
            <a:extLst>
              <a:ext uri="{FF2B5EF4-FFF2-40B4-BE49-F238E27FC236}">
                <a16:creationId xmlns:a16="http://schemas.microsoft.com/office/drawing/2014/main" id="{19EFA99A-5704-4E26-BD68-97B37F07D79E}"/>
              </a:ext>
            </a:extLst>
          </p:cNvPr>
          <p:cNvSpPr txBox="1"/>
          <p:nvPr/>
        </p:nvSpPr>
        <p:spPr>
          <a:xfrm>
            <a:off x="6660242" y="300707"/>
            <a:ext cx="5419460" cy="369332"/>
          </a:xfrm>
          <a:prstGeom prst="rect">
            <a:avLst/>
          </a:prstGeom>
          <a:noFill/>
        </p:spPr>
        <p:txBody>
          <a:bodyPr wrap="square" rtlCol="0">
            <a:spAutoFit/>
          </a:bodyPr>
          <a:lstStyle/>
          <a:p>
            <a:pPr algn="r"/>
            <a:r>
              <a:rPr lang="en-US" dirty="0"/>
              <a:t>Space of the well-posed scientific theories</a:t>
            </a:r>
          </a:p>
        </p:txBody>
      </p:sp>
      <p:sp>
        <p:nvSpPr>
          <p:cNvPr id="58" name="Footer Placeholder 57">
            <a:extLst>
              <a:ext uri="{FF2B5EF4-FFF2-40B4-BE49-F238E27FC236}">
                <a16:creationId xmlns:a16="http://schemas.microsoft.com/office/drawing/2014/main" id="{71BF65EE-EFB2-4F85-916C-FAABC3142A7A}"/>
              </a:ext>
            </a:extLst>
          </p:cNvPr>
          <p:cNvSpPr>
            <a:spLocks noGrp="1"/>
          </p:cNvSpPr>
          <p:nvPr>
            <p:ph type="ftr" sz="quarter" idx="11"/>
          </p:nvPr>
        </p:nvSpPr>
        <p:spPr/>
        <p:txBody>
          <a:bodyPr/>
          <a:lstStyle/>
          <a:p>
            <a:r>
              <a:rPr lang="en-US"/>
              <a:t>C. A. Aidala - G. Carcassi - University of Michigan</a:t>
            </a:r>
            <a:endParaRPr lang="en-US" dirty="0"/>
          </a:p>
        </p:txBody>
      </p:sp>
      <p:sp>
        <p:nvSpPr>
          <p:cNvPr id="59" name="Slide Number Placeholder 58">
            <a:extLst>
              <a:ext uri="{FF2B5EF4-FFF2-40B4-BE49-F238E27FC236}">
                <a16:creationId xmlns:a16="http://schemas.microsoft.com/office/drawing/2014/main" id="{851223D9-F3B2-47E9-8F72-B0B6C13C7157}"/>
              </a:ext>
            </a:extLst>
          </p:cNvPr>
          <p:cNvSpPr>
            <a:spLocks noGrp="1"/>
          </p:cNvSpPr>
          <p:nvPr>
            <p:ph type="sldNum" sz="quarter" idx="12"/>
          </p:nvPr>
        </p:nvSpPr>
        <p:spPr/>
        <p:txBody>
          <a:bodyPr/>
          <a:lstStyle/>
          <a:p>
            <a:fld id="{F47845EA-7733-40EE-B074-20032348B727}" type="slidenum">
              <a:rPr lang="en-US" smtClean="0"/>
              <a:t>32</a:t>
            </a:fld>
            <a:endParaRPr lang="en-US"/>
          </a:p>
        </p:txBody>
      </p:sp>
    </p:spTree>
    <p:extLst>
      <p:ext uri="{BB962C8B-B14F-4D97-AF65-F5344CB8AC3E}">
        <p14:creationId xmlns:p14="http://schemas.microsoft.com/office/powerpoint/2010/main" val="30122822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4"/>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8"/>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43"/>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46"/>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49"/>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48"/>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42"/>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53"/>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37"/>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51"/>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52"/>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p:bldP spid="34" grpId="0"/>
      <p:bldP spid="35" grpId="0" animBg="1"/>
      <p:bldP spid="36" grpId="0" animBg="1"/>
      <p:bldP spid="37" grpId="0" animBg="1"/>
      <p:bldP spid="38" grpId="0" animBg="1"/>
      <p:bldP spid="39" grpId="0"/>
      <p:bldP spid="40" grpId="0"/>
      <p:bldP spid="41" grpId="0" animBg="1"/>
      <p:bldP spid="42" grpId="0" animBg="1"/>
      <p:bldP spid="43" grpId="0" animBg="1"/>
      <p:bldP spid="44" grpId="0" animBg="1"/>
      <p:bldP spid="47" grpId="0"/>
      <p:bldP spid="48" grpId="0" animBg="1"/>
      <p:bldP spid="49" grpId="0"/>
      <p:bldP spid="50" grpId="0" animBg="1"/>
      <p:bldP spid="51" grpId="0"/>
      <p:bldP spid="52" grpId="0"/>
      <p:bldP spid="54" grpId="0"/>
      <p:bldP spid="55"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CE8403C-721E-3645-8548-B6DFBBBFDFE6}"/>
              </a:ext>
            </a:extLst>
          </p:cNvPr>
          <p:cNvSpPr>
            <a:spLocks noGrp="1"/>
          </p:cNvSpPr>
          <p:nvPr>
            <p:ph type="ftr" sz="quarter" idx="11"/>
          </p:nvPr>
        </p:nvSpPr>
        <p:spPr/>
        <p:txBody>
          <a:bodyPr/>
          <a:lstStyle/>
          <a:p>
            <a:r>
              <a:rPr lang="en-US"/>
              <a:t>Gabriele Carcassi - Physics Department - University of Michigan</a:t>
            </a:r>
            <a:endParaRPr lang="en-US" dirty="0"/>
          </a:p>
        </p:txBody>
      </p:sp>
      <p:sp>
        <p:nvSpPr>
          <p:cNvPr id="3" name="Slide Number Placeholder 2">
            <a:extLst>
              <a:ext uri="{FF2B5EF4-FFF2-40B4-BE49-F238E27FC236}">
                <a16:creationId xmlns:a16="http://schemas.microsoft.com/office/drawing/2014/main" id="{7BBD4AE5-5C1A-A35D-6270-2DC345F9A26A}"/>
              </a:ext>
            </a:extLst>
          </p:cNvPr>
          <p:cNvSpPr>
            <a:spLocks noGrp="1"/>
          </p:cNvSpPr>
          <p:nvPr>
            <p:ph type="sldNum" sz="quarter" idx="12"/>
          </p:nvPr>
        </p:nvSpPr>
        <p:spPr/>
        <p:txBody>
          <a:bodyPr/>
          <a:lstStyle/>
          <a:p>
            <a:fld id="{F47845EA-7733-40EE-B074-20032348B727}" type="slidenum">
              <a:rPr lang="en-US" smtClean="0"/>
              <a:t>33</a:t>
            </a:fld>
            <a:endParaRPr lang="en-US"/>
          </a:p>
        </p:txBody>
      </p:sp>
      <p:sp>
        <p:nvSpPr>
          <p:cNvPr id="4" name="TextBox 3">
            <a:extLst>
              <a:ext uri="{FF2B5EF4-FFF2-40B4-BE49-F238E27FC236}">
                <a16:creationId xmlns:a16="http://schemas.microsoft.com/office/drawing/2014/main" id="{A4E26654-02AC-902A-8013-709BBCD85E60}"/>
              </a:ext>
            </a:extLst>
          </p:cNvPr>
          <p:cNvSpPr txBox="1"/>
          <p:nvPr/>
        </p:nvSpPr>
        <p:spPr>
          <a:xfrm>
            <a:off x="292554" y="410570"/>
            <a:ext cx="10731680" cy="646331"/>
          </a:xfrm>
          <a:prstGeom prst="rect">
            <a:avLst/>
          </a:prstGeom>
          <a:noFill/>
        </p:spPr>
        <p:txBody>
          <a:bodyPr wrap="square" rtlCol="0">
            <a:spAutoFit/>
          </a:bodyPr>
          <a:lstStyle/>
          <a:p>
            <a:r>
              <a:rPr lang="en-US" sz="3600" dirty="0"/>
              <a:t>We want to describe the space of states for a system</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8FDF4039-2BBC-4092-DAA4-551B0FC004AC}"/>
                  </a:ext>
                </a:extLst>
              </p:cNvPr>
              <p:cNvSpPr txBox="1"/>
              <p:nvPr/>
            </p:nvSpPr>
            <p:spPr>
              <a:xfrm>
                <a:off x="918758" y="1178563"/>
                <a:ext cx="10731680" cy="646331"/>
              </a:xfrm>
              <a:prstGeom prst="rect">
                <a:avLst/>
              </a:prstGeom>
              <a:noFill/>
            </p:spPr>
            <p:txBody>
              <a:bodyPr wrap="square" rtlCol="0">
                <a:spAutoFit/>
              </a:bodyPr>
              <a:lstStyle/>
              <a:p>
                <a14:m>
                  <m:oMath xmlns:m="http://schemas.openxmlformats.org/officeDocument/2006/math">
                    <m:r>
                      <a:rPr lang="en-US" sz="3600" b="0" i="1" smtClean="0">
                        <a:latin typeface="Cambria Math" panose="02040503050406030204" pitchFamily="18" charset="0"/>
                      </a:rPr>
                      <m:t>⇒</m:t>
                    </m:r>
                  </m:oMath>
                </a14:m>
                <a:r>
                  <a:rPr lang="en-US" sz="3600" dirty="0"/>
                  <a:t> Set of physically distinguishable elements</a:t>
                </a:r>
              </a:p>
            </p:txBody>
          </p:sp>
        </mc:Choice>
        <mc:Fallback xmlns="">
          <p:sp>
            <p:nvSpPr>
              <p:cNvPr id="5" name="TextBox 4">
                <a:extLst>
                  <a:ext uri="{FF2B5EF4-FFF2-40B4-BE49-F238E27FC236}">
                    <a16:creationId xmlns:a16="http://schemas.microsoft.com/office/drawing/2014/main" id="{8FDF4039-2BBC-4092-DAA4-551B0FC004AC}"/>
                  </a:ext>
                </a:extLst>
              </p:cNvPr>
              <p:cNvSpPr txBox="1">
                <a:spLocks noRot="1" noChangeAspect="1" noMove="1" noResize="1" noEditPoints="1" noAdjustHandles="1" noChangeArrowheads="1" noChangeShapeType="1" noTextEdit="1"/>
              </p:cNvSpPr>
              <p:nvPr/>
            </p:nvSpPr>
            <p:spPr>
              <a:xfrm>
                <a:off x="918758" y="1178563"/>
                <a:ext cx="10731680" cy="646331"/>
              </a:xfrm>
              <a:prstGeom prst="rect">
                <a:avLst/>
              </a:prstGeom>
              <a:blipFill>
                <a:blip r:embed="rId2"/>
                <a:stretch>
                  <a:fillRect t="-14151" b="-3490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239B3A33-398D-401F-38D9-D18EDCAE6DF8}"/>
                  </a:ext>
                </a:extLst>
              </p:cNvPr>
              <p:cNvSpPr txBox="1"/>
              <p:nvPr/>
            </p:nvSpPr>
            <p:spPr>
              <a:xfrm>
                <a:off x="918758" y="1946556"/>
                <a:ext cx="10731680" cy="646331"/>
              </a:xfrm>
              <a:prstGeom prst="rect">
                <a:avLst/>
              </a:prstGeom>
              <a:noFill/>
            </p:spPr>
            <p:txBody>
              <a:bodyPr wrap="square" rtlCol="0">
                <a:spAutoFit/>
              </a:bodyPr>
              <a:lstStyle/>
              <a:p>
                <a14:m>
                  <m:oMath xmlns:m="http://schemas.openxmlformats.org/officeDocument/2006/math">
                    <m:r>
                      <a:rPr lang="en-US" sz="3600" b="0" i="1" smtClean="0">
                        <a:latin typeface="Cambria Math" panose="02040503050406030204" pitchFamily="18" charset="0"/>
                      </a:rPr>
                      <m:t>⇒</m:t>
                    </m:r>
                  </m:oMath>
                </a14:m>
                <a:r>
                  <a:rPr lang="en-US" sz="3600" dirty="0"/>
                  <a:t> Topology (          ) and </a:t>
                </a:r>
                <a14:m>
                  <m:oMath xmlns:m="http://schemas.openxmlformats.org/officeDocument/2006/math">
                    <m:r>
                      <a:rPr lang="en-US" sz="3600" b="0" i="1" smtClean="0">
                        <a:latin typeface="Cambria Math" panose="02040503050406030204" pitchFamily="18" charset="0"/>
                      </a:rPr>
                      <m:t>𝜎</m:t>
                    </m:r>
                  </m:oMath>
                </a14:m>
                <a:r>
                  <a:rPr lang="en-US" sz="3600" dirty="0"/>
                  <a:t>-algebra (          )</a:t>
                </a:r>
              </a:p>
            </p:txBody>
          </p:sp>
        </mc:Choice>
        <mc:Fallback xmlns="">
          <p:sp>
            <p:nvSpPr>
              <p:cNvPr id="6" name="TextBox 5">
                <a:extLst>
                  <a:ext uri="{FF2B5EF4-FFF2-40B4-BE49-F238E27FC236}">
                    <a16:creationId xmlns:a16="http://schemas.microsoft.com/office/drawing/2014/main" id="{239B3A33-398D-401F-38D9-D18EDCAE6DF8}"/>
                  </a:ext>
                </a:extLst>
              </p:cNvPr>
              <p:cNvSpPr txBox="1">
                <a:spLocks noRot="1" noChangeAspect="1" noMove="1" noResize="1" noEditPoints="1" noAdjustHandles="1" noChangeArrowheads="1" noChangeShapeType="1" noTextEdit="1"/>
              </p:cNvSpPr>
              <p:nvPr/>
            </p:nvSpPr>
            <p:spPr>
              <a:xfrm>
                <a:off x="918758" y="1946556"/>
                <a:ext cx="10731680" cy="646331"/>
              </a:xfrm>
              <a:prstGeom prst="rect">
                <a:avLst/>
              </a:prstGeom>
              <a:blipFill>
                <a:blip r:embed="rId3"/>
                <a:stretch>
                  <a:fillRect t="-14151" b="-34906"/>
                </a:stretch>
              </a:blipFill>
            </p:spPr>
            <p:txBody>
              <a:bodyPr/>
              <a:lstStyle/>
              <a:p>
                <a:r>
                  <a:rPr lang="en-US">
                    <a:noFill/>
                  </a:rPr>
                  <a:t> </a:t>
                </a:r>
              </a:p>
            </p:txBody>
          </p:sp>
        </mc:Fallback>
      </mc:AlternateContent>
      <p:sp>
        <p:nvSpPr>
          <p:cNvPr id="7" name="TextBox 6">
            <a:extLst>
              <a:ext uri="{FF2B5EF4-FFF2-40B4-BE49-F238E27FC236}">
                <a16:creationId xmlns:a16="http://schemas.microsoft.com/office/drawing/2014/main" id="{3AE50350-E579-E765-50A7-C706F2319FE1}"/>
              </a:ext>
            </a:extLst>
          </p:cNvPr>
          <p:cNvSpPr txBox="1"/>
          <p:nvPr/>
        </p:nvSpPr>
        <p:spPr>
          <a:xfrm>
            <a:off x="292554" y="3223747"/>
            <a:ext cx="10731680" cy="646331"/>
          </a:xfrm>
          <a:prstGeom prst="rect">
            <a:avLst/>
          </a:prstGeom>
          <a:noFill/>
        </p:spPr>
        <p:txBody>
          <a:bodyPr wrap="square" rtlCol="0">
            <a:spAutoFit/>
          </a:bodyPr>
          <a:lstStyle/>
          <a:p>
            <a:r>
              <a:rPr lang="en-US" sz="3600" dirty="0"/>
              <a:t>Must allow for ensembles</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AF8EBEFB-6FFD-1EA5-5119-8463EC0D2BDA}"/>
                  </a:ext>
                </a:extLst>
              </p:cNvPr>
              <p:cNvSpPr txBox="1"/>
              <p:nvPr/>
            </p:nvSpPr>
            <p:spPr>
              <a:xfrm>
                <a:off x="918758" y="3991740"/>
                <a:ext cx="10731680" cy="646331"/>
              </a:xfrm>
              <a:prstGeom prst="rect">
                <a:avLst/>
              </a:prstGeom>
              <a:noFill/>
            </p:spPr>
            <p:txBody>
              <a:bodyPr wrap="square" rtlCol="0">
                <a:spAutoFit/>
              </a:bodyPr>
              <a:lstStyle/>
              <a:p>
                <a14:m>
                  <m:oMath xmlns:m="http://schemas.openxmlformats.org/officeDocument/2006/math">
                    <m:r>
                      <a:rPr lang="en-US" sz="3600" b="0" i="1" smtClean="0">
                        <a:latin typeface="Cambria Math" panose="02040503050406030204" pitchFamily="18" charset="0"/>
                      </a:rPr>
                      <m:t>⇒</m:t>
                    </m:r>
                  </m:oMath>
                </a14:m>
                <a:r>
                  <a:rPr lang="en-US" sz="3600" dirty="0"/>
                  <a:t> Statistical mixture imposes a linear operation</a:t>
                </a:r>
              </a:p>
            </p:txBody>
          </p:sp>
        </mc:Choice>
        <mc:Fallback xmlns="">
          <p:sp>
            <p:nvSpPr>
              <p:cNvPr id="8" name="TextBox 7">
                <a:extLst>
                  <a:ext uri="{FF2B5EF4-FFF2-40B4-BE49-F238E27FC236}">
                    <a16:creationId xmlns:a16="http://schemas.microsoft.com/office/drawing/2014/main" id="{AF8EBEFB-6FFD-1EA5-5119-8463EC0D2BDA}"/>
                  </a:ext>
                </a:extLst>
              </p:cNvPr>
              <p:cNvSpPr txBox="1">
                <a:spLocks noRot="1" noChangeAspect="1" noMove="1" noResize="1" noEditPoints="1" noAdjustHandles="1" noChangeArrowheads="1" noChangeShapeType="1" noTextEdit="1"/>
              </p:cNvSpPr>
              <p:nvPr/>
            </p:nvSpPr>
            <p:spPr>
              <a:xfrm>
                <a:off x="918758" y="3991740"/>
                <a:ext cx="10731680" cy="646331"/>
              </a:xfrm>
              <a:prstGeom prst="rect">
                <a:avLst/>
              </a:prstGeom>
              <a:blipFill>
                <a:blip r:embed="rId4"/>
                <a:stretch>
                  <a:fillRect t="-15094" b="-3490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C17A1A3F-3ED1-1147-A8C8-594EE62FEAD5}"/>
                  </a:ext>
                </a:extLst>
              </p:cNvPr>
              <p:cNvSpPr txBox="1"/>
              <p:nvPr/>
            </p:nvSpPr>
            <p:spPr>
              <a:xfrm>
                <a:off x="918758" y="4756154"/>
                <a:ext cx="10731680" cy="646331"/>
              </a:xfrm>
              <a:prstGeom prst="rect">
                <a:avLst/>
              </a:prstGeom>
              <a:noFill/>
            </p:spPr>
            <p:txBody>
              <a:bodyPr wrap="square" rtlCol="0">
                <a:spAutoFit/>
              </a:bodyPr>
              <a:lstStyle/>
              <a:p>
                <a14:m>
                  <m:oMath xmlns:m="http://schemas.openxmlformats.org/officeDocument/2006/math">
                    <m:r>
                      <a:rPr lang="en-US" sz="3600" b="0" i="1" smtClean="0">
                        <a:latin typeface="Cambria Math" panose="02040503050406030204" pitchFamily="18" charset="0"/>
                      </a:rPr>
                      <m:t>⇒</m:t>
                    </m:r>
                  </m:oMath>
                </a14:m>
                <a:r>
                  <a:rPr lang="en-US" sz="3600" dirty="0"/>
                  <a:t> Lattice of subspaces</a:t>
                </a:r>
              </a:p>
            </p:txBody>
          </p:sp>
        </mc:Choice>
        <mc:Fallback xmlns="">
          <p:sp>
            <p:nvSpPr>
              <p:cNvPr id="9" name="TextBox 8">
                <a:extLst>
                  <a:ext uri="{FF2B5EF4-FFF2-40B4-BE49-F238E27FC236}">
                    <a16:creationId xmlns:a16="http://schemas.microsoft.com/office/drawing/2014/main" id="{C17A1A3F-3ED1-1147-A8C8-594EE62FEAD5}"/>
                  </a:ext>
                </a:extLst>
              </p:cNvPr>
              <p:cNvSpPr txBox="1">
                <a:spLocks noRot="1" noChangeAspect="1" noMove="1" noResize="1" noEditPoints="1" noAdjustHandles="1" noChangeArrowheads="1" noChangeShapeType="1" noTextEdit="1"/>
              </p:cNvSpPr>
              <p:nvPr/>
            </p:nvSpPr>
            <p:spPr>
              <a:xfrm>
                <a:off x="918758" y="4756154"/>
                <a:ext cx="10731680" cy="646331"/>
              </a:xfrm>
              <a:prstGeom prst="rect">
                <a:avLst/>
              </a:prstGeom>
              <a:blipFill>
                <a:blip r:embed="rId5"/>
                <a:stretch>
                  <a:fillRect t="-14151" b="-34906"/>
                </a:stretch>
              </a:blipFill>
            </p:spPr>
            <p:txBody>
              <a:bodyPr/>
              <a:lstStyle/>
              <a:p>
                <a:r>
                  <a:rPr lang="en-US">
                    <a:noFill/>
                  </a:rPr>
                  <a:t> </a:t>
                </a:r>
              </a:p>
            </p:txBody>
          </p:sp>
        </mc:Fallback>
      </mc:AlternateContent>
      <p:sp>
        <p:nvSpPr>
          <p:cNvPr id="10" name="TextBox 9">
            <a:extLst>
              <a:ext uri="{FF2B5EF4-FFF2-40B4-BE49-F238E27FC236}">
                <a16:creationId xmlns:a16="http://schemas.microsoft.com/office/drawing/2014/main" id="{BA7ED463-17DE-204B-2BCA-41F8FC70CCF1}"/>
              </a:ext>
            </a:extLst>
          </p:cNvPr>
          <p:cNvSpPr txBox="1"/>
          <p:nvPr/>
        </p:nvSpPr>
        <p:spPr>
          <a:xfrm rot="20758618">
            <a:off x="8282913" y="4577953"/>
            <a:ext cx="3775166" cy="1569660"/>
          </a:xfrm>
          <a:prstGeom prst="rect">
            <a:avLst/>
          </a:prstGeom>
          <a:noFill/>
        </p:spPr>
        <p:txBody>
          <a:bodyPr wrap="square" rtlCol="0">
            <a:spAutoFit/>
          </a:bodyPr>
          <a:lstStyle/>
          <a:p>
            <a:r>
              <a:rPr lang="en-US" sz="2400" dirty="0">
                <a:solidFill>
                  <a:srgbClr val="009900"/>
                </a:solidFill>
              </a:rPr>
              <a:t>These are necessary structures for theories that describe objects that can be experimentally defined</a:t>
            </a:r>
          </a:p>
        </p:txBody>
      </p:sp>
      <p:sp>
        <p:nvSpPr>
          <p:cNvPr id="11" name="TextBox 10">
            <a:extLst>
              <a:ext uri="{FF2B5EF4-FFF2-40B4-BE49-F238E27FC236}">
                <a16:creationId xmlns:a16="http://schemas.microsoft.com/office/drawing/2014/main" id="{E60C91E1-6069-356E-26D1-DD58E40B90F7}"/>
              </a:ext>
            </a:extLst>
          </p:cNvPr>
          <p:cNvSpPr txBox="1"/>
          <p:nvPr/>
        </p:nvSpPr>
        <p:spPr>
          <a:xfrm>
            <a:off x="3343774" y="1976580"/>
            <a:ext cx="1230530" cy="646331"/>
          </a:xfrm>
          <a:prstGeom prst="rect">
            <a:avLst/>
          </a:prstGeom>
          <a:noFill/>
        </p:spPr>
        <p:txBody>
          <a:bodyPr wrap="none" rtlCol="0">
            <a:spAutoFit/>
          </a:bodyPr>
          <a:lstStyle/>
          <a:p>
            <a:pPr algn="ctr"/>
            <a:r>
              <a:rPr lang="en-US" dirty="0"/>
              <a:t>verifiable</a:t>
            </a:r>
            <a:br>
              <a:rPr lang="en-US" dirty="0"/>
            </a:br>
            <a:r>
              <a:rPr lang="en-US" dirty="0"/>
              <a:t>statements</a:t>
            </a:r>
          </a:p>
        </p:txBody>
      </p:sp>
      <p:sp>
        <p:nvSpPr>
          <p:cNvPr id="12" name="TextBox 11">
            <a:extLst>
              <a:ext uri="{FF2B5EF4-FFF2-40B4-BE49-F238E27FC236}">
                <a16:creationId xmlns:a16="http://schemas.microsoft.com/office/drawing/2014/main" id="{1770A2DB-8B8A-4578-C0B1-16BCBDB3319C}"/>
              </a:ext>
            </a:extLst>
          </p:cNvPr>
          <p:cNvSpPr txBox="1"/>
          <p:nvPr/>
        </p:nvSpPr>
        <p:spPr>
          <a:xfrm>
            <a:off x="7455615" y="1976580"/>
            <a:ext cx="1230530" cy="646331"/>
          </a:xfrm>
          <a:prstGeom prst="rect">
            <a:avLst/>
          </a:prstGeom>
          <a:noFill/>
        </p:spPr>
        <p:txBody>
          <a:bodyPr wrap="none" rtlCol="0">
            <a:spAutoFit/>
          </a:bodyPr>
          <a:lstStyle/>
          <a:p>
            <a:pPr algn="ctr"/>
            <a:r>
              <a:rPr lang="en-US" dirty="0"/>
              <a:t>theoretical</a:t>
            </a:r>
            <a:br>
              <a:rPr lang="en-US" dirty="0"/>
            </a:br>
            <a:r>
              <a:rPr lang="en-US" dirty="0"/>
              <a:t>statements</a:t>
            </a:r>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FC494987-7638-3540-5F67-78CADBD98F4A}"/>
                  </a:ext>
                </a:extLst>
              </p:cNvPr>
              <p:cNvSpPr txBox="1"/>
              <p:nvPr/>
            </p:nvSpPr>
            <p:spPr>
              <a:xfrm>
                <a:off x="7360172" y="3701156"/>
                <a:ext cx="1421415" cy="369332"/>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𝑎</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𝑎</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𝑏</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𝑏</m:t>
                          </m:r>
                        </m:sub>
                      </m:sSub>
                    </m:oMath>
                  </m:oMathPara>
                </a14:m>
                <a:endParaRPr lang="en-US" dirty="0"/>
              </a:p>
            </p:txBody>
          </p:sp>
        </mc:Choice>
        <mc:Fallback xmlns="">
          <p:sp>
            <p:nvSpPr>
              <p:cNvPr id="13" name="TextBox 12">
                <a:extLst>
                  <a:ext uri="{FF2B5EF4-FFF2-40B4-BE49-F238E27FC236}">
                    <a16:creationId xmlns:a16="http://schemas.microsoft.com/office/drawing/2014/main" id="{FC494987-7638-3540-5F67-78CADBD98F4A}"/>
                  </a:ext>
                </a:extLst>
              </p:cNvPr>
              <p:cNvSpPr txBox="1">
                <a:spLocks noRot="1" noChangeAspect="1" noMove="1" noResize="1" noEditPoints="1" noAdjustHandles="1" noChangeArrowheads="1" noChangeShapeType="1" noTextEdit="1"/>
              </p:cNvSpPr>
              <p:nvPr/>
            </p:nvSpPr>
            <p:spPr>
              <a:xfrm>
                <a:off x="7360172" y="3701156"/>
                <a:ext cx="1421415" cy="369332"/>
              </a:xfrm>
              <a:prstGeom prst="rect">
                <a:avLst/>
              </a:prstGeom>
              <a:blipFill>
                <a:blip r:embed="rId6"/>
                <a:stretch>
                  <a:fillRect b="-6557"/>
                </a:stretch>
              </a:blipFill>
            </p:spPr>
            <p:txBody>
              <a:bodyPr/>
              <a:lstStyle/>
              <a:p>
                <a:r>
                  <a:rPr lang="en-US">
                    <a:noFill/>
                  </a:rPr>
                  <a:t> </a:t>
                </a:r>
              </a:p>
            </p:txBody>
          </p:sp>
        </mc:Fallback>
      </mc:AlternateContent>
    </p:spTree>
    <p:extLst>
      <p:ext uri="{BB962C8B-B14F-4D97-AF65-F5344CB8AC3E}">
        <p14:creationId xmlns:p14="http://schemas.microsoft.com/office/powerpoint/2010/main" val="11872549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P spid="9" grpId="0"/>
      <p:bldP spid="10" grpId="0"/>
      <p:bldP spid="11" grpId="0"/>
      <p:bldP spid="12" grpId="0"/>
      <p:bldP spid="13"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04140E-95D7-EBDF-5EF4-9B59AE4CD068}"/>
              </a:ext>
            </a:extLst>
          </p:cNvPr>
          <p:cNvSpPr>
            <a:spLocks noGrp="1"/>
          </p:cNvSpPr>
          <p:nvPr>
            <p:ph type="title"/>
          </p:nvPr>
        </p:nvSpPr>
        <p:spPr/>
        <p:txBody>
          <a:bodyPr/>
          <a:lstStyle/>
          <a:p>
            <a:r>
              <a:rPr lang="en-US" dirty="0"/>
              <a:t>Conclusions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BC63A65-5B90-E0A0-C966-FDA78E2948FA}"/>
                  </a:ext>
                </a:extLst>
              </p:cNvPr>
              <p:cNvSpPr>
                <a:spLocks noGrp="1"/>
              </p:cNvSpPr>
              <p:nvPr>
                <p:ph idx="1"/>
              </p:nvPr>
            </p:nvSpPr>
            <p:spPr/>
            <p:txBody>
              <a:bodyPr>
                <a:normAutofit lnSpcReduction="10000"/>
              </a:bodyPr>
              <a:lstStyle/>
              <a:p>
                <a:r>
                  <a:rPr lang="en-US" dirty="0"/>
                  <a:t>Once the full meaning of quantum propositions is properly taken into account, quantum mechanics follows classical logic</a:t>
                </a:r>
              </a:p>
              <a:p>
                <a:r>
                  <a:rPr lang="en-US" dirty="0"/>
                  <a:t>Quantum logic propositions only apply to “single-shot” measurements, and therefore are of very limited use</a:t>
                </a:r>
              </a:p>
              <a:p>
                <a:r>
                  <a:rPr lang="en-US" dirty="0"/>
                  <a:t>Hilbert spaces are already equipped with a classical logic lattice (the </a:t>
                </a:r>
                <a14:m>
                  <m:oMath xmlns:m="http://schemas.openxmlformats.org/officeDocument/2006/math">
                    <m:r>
                      <a:rPr lang="en-US" b="0" i="1" smtClean="0">
                        <a:latin typeface="Cambria Math" panose="02040503050406030204" pitchFamily="18" charset="0"/>
                      </a:rPr>
                      <m:t>𝜎</m:t>
                    </m:r>
                  </m:oMath>
                </a14:m>
                <a:r>
                  <a:rPr lang="en-US" dirty="0"/>
                  <a:t>-algebra) that includes all quantum logic statements plus all statistical statements</a:t>
                </a:r>
              </a:p>
              <a:p>
                <a:r>
                  <a:rPr lang="en-US" dirty="0"/>
                  <a:t>The space of classical statistical distributions is also a Hilbert space, which is equipped with a similar “quantum logic” lattice</a:t>
                </a:r>
              </a:p>
              <a:p>
                <a:r>
                  <a:rPr lang="en-US" dirty="0">
                    <a:solidFill>
                      <a:srgbClr val="009900"/>
                    </a:solidFill>
                  </a:rPr>
                  <a:t>This pattern stems from a requirement of experimental verification, and therefore is common to all physical theories</a:t>
                </a:r>
              </a:p>
              <a:p>
                <a:pPr marL="457200" lvl="1" indent="0">
                  <a:buNone/>
                </a:pPr>
                <a:r>
                  <a:rPr lang="en-US" dirty="0">
                    <a:solidFill>
                      <a:srgbClr val="009900"/>
                    </a:solidFill>
                  </a:rPr>
                  <a:t>Topology (Open sets) </a:t>
                </a:r>
                <a14:m>
                  <m:oMath xmlns:m="http://schemas.openxmlformats.org/officeDocument/2006/math">
                    <m:r>
                      <a:rPr lang="en-US" i="1" smtClean="0">
                        <a:solidFill>
                          <a:srgbClr val="009900"/>
                        </a:solidFill>
                        <a:latin typeface="Cambria Math" panose="02040503050406030204" pitchFamily="18" charset="0"/>
                        <a:ea typeface="Cambria Math" panose="02040503050406030204" pitchFamily="18" charset="0"/>
                      </a:rPr>
                      <m:t>⟺</m:t>
                    </m:r>
                  </m:oMath>
                </a14:m>
                <a:r>
                  <a:rPr lang="en-US" dirty="0">
                    <a:solidFill>
                      <a:srgbClr val="009900"/>
                    </a:solidFill>
                  </a:rPr>
                  <a:t> </a:t>
                </a:r>
                <a:r>
                  <a:rPr lang="en-US" dirty="0" err="1">
                    <a:solidFill>
                      <a:srgbClr val="009900"/>
                    </a:solidFill>
                  </a:rPr>
                  <a:t>Heyting</a:t>
                </a:r>
                <a:r>
                  <a:rPr lang="en-US" dirty="0">
                    <a:solidFill>
                      <a:srgbClr val="009900"/>
                    </a:solidFill>
                  </a:rPr>
                  <a:t> algebra of experimentally verifiable statements</a:t>
                </a:r>
              </a:p>
              <a:p>
                <a:pPr marL="457200" lvl="1" indent="0">
                  <a:buNone/>
                </a:pPr>
                <a14:m>
                  <m:oMath xmlns:m="http://schemas.openxmlformats.org/officeDocument/2006/math">
                    <m:r>
                      <a:rPr lang="en-US" i="1">
                        <a:solidFill>
                          <a:srgbClr val="009900"/>
                        </a:solidFill>
                        <a:latin typeface="Cambria Math" panose="02040503050406030204" pitchFamily="18" charset="0"/>
                      </a:rPr>
                      <m:t>𝜎</m:t>
                    </m:r>
                  </m:oMath>
                </a14:m>
                <a:r>
                  <a:rPr lang="en-US" dirty="0">
                    <a:solidFill>
                      <a:srgbClr val="009900"/>
                    </a:solidFill>
                  </a:rPr>
                  <a:t>-algebra (</a:t>
                </a:r>
                <a:r>
                  <a:rPr lang="en-US" dirty="0" err="1">
                    <a:solidFill>
                      <a:srgbClr val="009900"/>
                    </a:solidFill>
                  </a:rPr>
                  <a:t>Borel</a:t>
                </a:r>
                <a:r>
                  <a:rPr lang="en-US" dirty="0">
                    <a:solidFill>
                      <a:srgbClr val="009900"/>
                    </a:solidFill>
                  </a:rPr>
                  <a:t> sets) </a:t>
                </a:r>
                <a14:m>
                  <m:oMath xmlns:m="http://schemas.openxmlformats.org/officeDocument/2006/math">
                    <m:r>
                      <a:rPr lang="en-US" i="1" smtClean="0">
                        <a:solidFill>
                          <a:srgbClr val="009900"/>
                        </a:solidFill>
                        <a:latin typeface="Cambria Math" panose="02040503050406030204" pitchFamily="18" charset="0"/>
                        <a:ea typeface="Cambria Math" panose="02040503050406030204" pitchFamily="18" charset="0"/>
                      </a:rPr>
                      <m:t>⟺</m:t>
                    </m:r>
                  </m:oMath>
                </a14:m>
                <a:r>
                  <a:rPr lang="en-US" dirty="0">
                    <a:solidFill>
                      <a:srgbClr val="009900"/>
                    </a:solidFill>
                  </a:rPr>
                  <a:t> Boolean algebra of statements associated with a test </a:t>
                </a:r>
              </a:p>
              <a:p>
                <a:pPr marL="457200" lvl="1" indent="0">
                  <a:buNone/>
                </a:pPr>
                <a:r>
                  <a:rPr lang="en-US" dirty="0">
                    <a:solidFill>
                      <a:srgbClr val="009900"/>
                    </a:solidFill>
                  </a:rPr>
                  <a:t>Statistical mixing </a:t>
                </a:r>
                <a14:m>
                  <m:oMath xmlns:m="http://schemas.openxmlformats.org/officeDocument/2006/math">
                    <m:r>
                      <a:rPr lang="en-US" i="1">
                        <a:solidFill>
                          <a:srgbClr val="009900"/>
                        </a:solidFill>
                        <a:latin typeface="Cambria Math" panose="02040503050406030204" pitchFamily="18" charset="0"/>
                      </a:rPr>
                      <m:t>⇒</m:t>
                    </m:r>
                  </m:oMath>
                </a14:m>
                <a:r>
                  <a:rPr lang="en-US" dirty="0">
                    <a:solidFill>
                      <a:srgbClr val="009900"/>
                    </a:solidFill>
                  </a:rPr>
                  <a:t> Non-distributive lattice of closed subspaces</a:t>
                </a:r>
              </a:p>
              <a:p>
                <a:endParaRPr lang="en-US" dirty="0"/>
              </a:p>
              <a:p>
                <a:pPr lvl="1"/>
                <a:endParaRPr lang="en-US" dirty="0"/>
              </a:p>
            </p:txBody>
          </p:sp>
        </mc:Choice>
        <mc:Fallback xmlns="">
          <p:sp>
            <p:nvSpPr>
              <p:cNvPr id="3" name="Content Placeholder 2">
                <a:extLst>
                  <a:ext uri="{FF2B5EF4-FFF2-40B4-BE49-F238E27FC236}">
                    <a16:creationId xmlns:a16="http://schemas.microsoft.com/office/drawing/2014/main" id="{6BC63A65-5B90-E0A0-C966-FDA78E2948FA}"/>
                  </a:ext>
                </a:extLst>
              </p:cNvPr>
              <p:cNvSpPr>
                <a:spLocks noGrp="1" noRot="1" noChangeAspect="1" noMove="1" noResize="1" noEditPoints="1" noAdjustHandles="1" noChangeArrowheads="1" noChangeShapeType="1" noTextEdit="1"/>
              </p:cNvSpPr>
              <p:nvPr>
                <p:ph idx="1"/>
              </p:nvPr>
            </p:nvSpPr>
            <p:spPr>
              <a:blipFill>
                <a:blip r:embed="rId2"/>
                <a:stretch>
                  <a:fillRect l="-916" t="-2573" b="-351"/>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6500A97A-36A3-DF75-3A2D-77DB79645A35}"/>
              </a:ext>
            </a:extLst>
          </p:cNvPr>
          <p:cNvSpPr>
            <a:spLocks noGrp="1"/>
          </p:cNvSpPr>
          <p:nvPr>
            <p:ph type="ftr" sz="quarter" idx="11"/>
          </p:nvPr>
        </p:nvSpPr>
        <p:spPr/>
        <p:txBody>
          <a:bodyPr/>
          <a:lstStyle/>
          <a:p>
            <a:r>
              <a:rPr lang="en-US"/>
              <a:t>Gabriele Carcassi - Physics Department - University of Michigan</a:t>
            </a:r>
          </a:p>
        </p:txBody>
      </p:sp>
      <p:sp>
        <p:nvSpPr>
          <p:cNvPr id="5" name="Slide Number Placeholder 4">
            <a:extLst>
              <a:ext uri="{FF2B5EF4-FFF2-40B4-BE49-F238E27FC236}">
                <a16:creationId xmlns:a16="http://schemas.microsoft.com/office/drawing/2014/main" id="{89DC98C3-0D19-38A9-E522-DA35299375E6}"/>
              </a:ext>
            </a:extLst>
          </p:cNvPr>
          <p:cNvSpPr>
            <a:spLocks noGrp="1"/>
          </p:cNvSpPr>
          <p:nvPr>
            <p:ph type="sldNum" sz="quarter" idx="13"/>
          </p:nvPr>
        </p:nvSpPr>
        <p:spPr/>
        <p:txBody>
          <a:bodyPr/>
          <a:lstStyle/>
          <a:p>
            <a:fld id="{F47845EA-7733-40EE-B074-20032348B727}" type="slidenum">
              <a:rPr lang="en-US" smtClean="0"/>
              <a:t>34</a:t>
            </a:fld>
            <a:endParaRPr lang="en-US"/>
          </a:p>
        </p:txBody>
      </p:sp>
    </p:spTree>
    <p:extLst>
      <p:ext uri="{BB962C8B-B14F-4D97-AF65-F5344CB8AC3E}">
        <p14:creationId xmlns:p14="http://schemas.microsoft.com/office/powerpoint/2010/main" val="1944934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7BE95C-20BD-9930-DC70-36F8A7681719}"/>
              </a:ext>
            </a:extLst>
          </p:cNvPr>
          <p:cNvSpPr>
            <a:spLocks noGrp="1"/>
          </p:cNvSpPr>
          <p:nvPr>
            <p:ph type="title"/>
          </p:nvPr>
        </p:nvSpPr>
        <p:spPr/>
        <p:txBody>
          <a:bodyPr>
            <a:normAutofit/>
          </a:bodyPr>
          <a:lstStyle/>
          <a:p>
            <a:r>
              <a:rPr lang="en-US" dirty="0"/>
              <a:t>Resources</a:t>
            </a:r>
          </a:p>
        </p:txBody>
      </p:sp>
      <p:sp>
        <p:nvSpPr>
          <p:cNvPr id="3" name="Content Placeholder 2">
            <a:extLst>
              <a:ext uri="{FF2B5EF4-FFF2-40B4-BE49-F238E27FC236}">
                <a16:creationId xmlns:a16="http://schemas.microsoft.com/office/drawing/2014/main" id="{A8F8363E-D919-E08C-C4D9-60AB075A56BB}"/>
              </a:ext>
            </a:extLst>
          </p:cNvPr>
          <p:cNvSpPr>
            <a:spLocks noGrp="1"/>
          </p:cNvSpPr>
          <p:nvPr>
            <p:ph idx="1"/>
          </p:nvPr>
        </p:nvSpPr>
        <p:spPr/>
        <p:txBody>
          <a:bodyPr>
            <a:normAutofit lnSpcReduction="10000"/>
          </a:bodyPr>
          <a:lstStyle/>
          <a:p>
            <a:pPr marL="0" indent="0">
              <a:buNone/>
            </a:pPr>
            <a:r>
              <a:rPr lang="en-US" dirty="0"/>
              <a:t>Project website: </a:t>
            </a:r>
            <a:r>
              <a:rPr lang="en-US" dirty="0">
                <a:hlinkClick r:id="rId2"/>
              </a:rPr>
              <a:t>https://assumptionsofphysics.org/</a:t>
            </a:r>
            <a:endParaRPr lang="en-US" dirty="0"/>
          </a:p>
          <a:p>
            <a:pPr marL="457200" lvl="1" indent="0">
              <a:buNone/>
            </a:pPr>
            <a:r>
              <a:rPr lang="en-US" dirty="0"/>
              <a:t>Papers, presentation slides, list of open problems, … </a:t>
            </a:r>
          </a:p>
          <a:p>
            <a:pPr marL="0" indent="0">
              <a:buNone/>
            </a:pPr>
            <a:r>
              <a:rPr lang="en-US" dirty="0"/>
              <a:t>YouTube channel: </a:t>
            </a:r>
            <a:r>
              <a:rPr lang="en-US" dirty="0">
                <a:hlinkClick r:id="rId3"/>
              </a:rPr>
              <a:t>https://www.youtube.com/user/gcarcassi</a:t>
            </a:r>
            <a:endParaRPr lang="en-US" dirty="0"/>
          </a:p>
          <a:p>
            <a:pPr marL="457200" lvl="1" indent="0">
              <a:buNone/>
            </a:pPr>
            <a:r>
              <a:rPr lang="en-US" dirty="0"/>
              <a:t>Popularize results of our research, recorded presentations, … </a:t>
            </a:r>
          </a:p>
          <a:p>
            <a:pPr marL="0" indent="0">
              <a:buNone/>
            </a:pPr>
            <a:r>
              <a:rPr lang="en-US" dirty="0"/>
              <a:t>“Reverse physics: from laws to physical assumptions”</a:t>
            </a:r>
          </a:p>
          <a:p>
            <a:pPr marL="457200" lvl="1" indent="0">
              <a:buNone/>
            </a:pPr>
            <a:r>
              <a:rPr lang="en-US" dirty="0">
                <a:hlinkClick r:id="rId4"/>
              </a:rPr>
              <a:t>https://arxiv.org/abs/2111.09107</a:t>
            </a:r>
            <a:r>
              <a:rPr lang="en-US" dirty="0"/>
              <a:t> (Foundations of Physics 2022)</a:t>
            </a:r>
          </a:p>
          <a:p>
            <a:pPr marL="0" indent="0">
              <a:buNone/>
            </a:pPr>
            <a:r>
              <a:rPr lang="en-US" dirty="0"/>
              <a:t>“Geometrical and physical interpretation of the action principle”</a:t>
            </a:r>
          </a:p>
          <a:p>
            <a:pPr marL="457200" lvl="1" indent="0">
              <a:buNone/>
            </a:pPr>
            <a:r>
              <a:rPr lang="en-US" dirty="0">
                <a:hlinkClick r:id="rId5"/>
              </a:rPr>
              <a:t>https://arxiv.org/abs/2208.06428</a:t>
            </a:r>
            <a:r>
              <a:rPr lang="en-US" dirty="0"/>
              <a:t> (pre-print)</a:t>
            </a:r>
          </a:p>
          <a:p>
            <a:pPr marL="0" indent="0">
              <a:buNone/>
            </a:pPr>
            <a:r>
              <a:rPr lang="en-US" dirty="0"/>
              <a:t>“The four postulates of quantum mechanics are three”</a:t>
            </a:r>
          </a:p>
          <a:p>
            <a:pPr marL="457200" lvl="1" indent="0">
              <a:buNone/>
            </a:pPr>
            <a:r>
              <a:rPr lang="en-US" dirty="0">
                <a:hlinkClick r:id="rId6"/>
              </a:rPr>
              <a:t>https://arxiv.org/abs/2003.11007</a:t>
            </a:r>
            <a:r>
              <a:rPr lang="en-US" dirty="0"/>
              <a:t> (Physical Review Letters 2021)</a:t>
            </a:r>
          </a:p>
          <a:p>
            <a:pPr marL="0" indent="0">
              <a:buNone/>
            </a:pPr>
            <a:r>
              <a:rPr lang="en-US" dirty="0"/>
              <a:t>Facebook page</a:t>
            </a:r>
          </a:p>
          <a:p>
            <a:pPr marL="457200" lvl="1" indent="0">
              <a:buNone/>
            </a:pPr>
            <a:r>
              <a:rPr lang="en-US" dirty="0">
                <a:hlinkClick r:id="rId7"/>
              </a:rPr>
              <a:t>https://www.facebook.com/AssumptionsOfPhysics</a:t>
            </a:r>
            <a:r>
              <a:rPr lang="en-US" dirty="0"/>
              <a:t> </a:t>
            </a:r>
          </a:p>
          <a:p>
            <a:endParaRPr lang="en-US" dirty="0"/>
          </a:p>
        </p:txBody>
      </p:sp>
      <p:sp>
        <p:nvSpPr>
          <p:cNvPr id="4" name="Footer Placeholder 3">
            <a:extLst>
              <a:ext uri="{FF2B5EF4-FFF2-40B4-BE49-F238E27FC236}">
                <a16:creationId xmlns:a16="http://schemas.microsoft.com/office/drawing/2014/main" id="{A91E4720-4785-30C8-8C64-5393BF8C8808}"/>
              </a:ext>
            </a:extLst>
          </p:cNvPr>
          <p:cNvSpPr>
            <a:spLocks noGrp="1"/>
          </p:cNvSpPr>
          <p:nvPr>
            <p:ph type="ftr" sz="quarter" idx="11"/>
          </p:nvPr>
        </p:nvSpPr>
        <p:spPr/>
        <p:txBody>
          <a:bodyPr/>
          <a:lstStyle/>
          <a:p>
            <a:r>
              <a:rPr lang="en-US"/>
              <a:t>Gabriele Carcassi - Physics Department - University of Michigan</a:t>
            </a:r>
          </a:p>
        </p:txBody>
      </p:sp>
      <p:sp>
        <p:nvSpPr>
          <p:cNvPr id="5" name="Slide Number Placeholder 4">
            <a:extLst>
              <a:ext uri="{FF2B5EF4-FFF2-40B4-BE49-F238E27FC236}">
                <a16:creationId xmlns:a16="http://schemas.microsoft.com/office/drawing/2014/main" id="{8EFBA801-FDD3-1177-A8CD-0CDC33FD0120}"/>
              </a:ext>
            </a:extLst>
          </p:cNvPr>
          <p:cNvSpPr>
            <a:spLocks noGrp="1"/>
          </p:cNvSpPr>
          <p:nvPr>
            <p:ph type="sldNum" sz="quarter" idx="13"/>
          </p:nvPr>
        </p:nvSpPr>
        <p:spPr/>
        <p:txBody>
          <a:bodyPr/>
          <a:lstStyle/>
          <a:p>
            <a:fld id="{F47845EA-7733-40EE-B074-20032348B727}" type="slidenum">
              <a:rPr lang="en-US" smtClean="0"/>
              <a:t>35</a:t>
            </a:fld>
            <a:endParaRPr lang="en-US"/>
          </a:p>
        </p:txBody>
      </p:sp>
    </p:spTree>
    <p:extLst>
      <p:ext uri="{BB962C8B-B14F-4D97-AF65-F5344CB8AC3E}">
        <p14:creationId xmlns:p14="http://schemas.microsoft.com/office/powerpoint/2010/main" val="258515612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8B6C3C4-6221-6484-B683-F8B238E57C2F}"/>
              </a:ext>
            </a:extLst>
          </p:cNvPr>
          <p:cNvSpPr>
            <a:spLocks noGrp="1"/>
          </p:cNvSpPr>
          <p:nvPr>
            <p:ph type="ftr" sz="quarter" idx="11"/>
          </p:nvPr>
        </p:nvSpPr>
        <p:spPr/>
        <p:txBody>
          <a:bodyPr/>
          <a:lstStyle/>
          <a:p>
            <a:r>
              <a:rPr lang="en-US"/>
              <a:t>Gabriele Carcassi - Physics Department - University of Michigan</a:t>
            </a:r>
            <a:endParaRPr lang="en-US" dirty="0"/>
          </a:p>
        </p:txBody>
      </p:sp>
      <p:sp>
        <p:nvSpPr>
          <p:cNvPr id="3" name="Slide Number Placeholder 2">
            <a:extLst>
              <a:ext uri="{FF2B5EF4-FFF2-40B4-BE49-F238E27FC236}">
                <a16:creationId xmlns:a16="http://schemas.microsoft.com/office/drawing/2014/main" id="{C2F80BFD-ACBB-A820-64F0-3CEEF16B63FE}"/>
              </a:ext>
            </a:extLst>
          </p:cNvPr>
          <p:cNvSpPr>
            <a:spLocks noGrp="1"/>
          </p:cNvSpPr>
          <p:nvPr>
            <p:ph type="sldNum" sz="quarter" idx="12"/>
          </p:nvPr>
        </p:nvSpPr>
        <p:spPr/>
        <p:txBody>
          <a:bodyPr/>
          <a:lstStyle/>
          <a:p>
            <a:fld id="{F47845EA-7733-40EE-B074-20032348B727}" type="slidenum">
              <a:rPr lang="en-US" smtClean="0"/>
              <a:t>36</a:t>
            </a:fld>
            <a:endParaRPr lang="en-US"/>
          </a:p>
        </p:txBody>
      </p:sp>
    </p:spTree>
    <p:extLst>
      <p:ext uri="{BB962C8B-B14F-4D97-AF65-F5344CB8AC3E}">
        <p14:creationId xmlns:p14="http://schemas.microsoft.com/office/powerpoint/2010/main" val="30871979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FE1EA-D127-4C8E-8991-1BA7FB142258}"/>
              </a:ext>
            </a:extLst>
          </p:cNvPr>
          <p:cNvSpPr>
            <a:spLocks noGrp="1"/>
          </p:cNvSpPr>
          <p:nvPr>
            <p:ph type="title"/>
          </p:nvPr>
        </p:nvSpPr>
        <p:spPr/>
        <p:txBody>
          <a:bodyPr/>
          <a:lstStyle/>
          <a:p>
            <a:r>
              <a:rPr lang="en-US" dirty="0"/>
              <a:t>Thesis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8B1DB36-4272-4649-A32B-2FDAF0A7DB68}"/>
                  </a:ext>
                </a:extLst>
              </p:cNvPr>
              <p:cNvSpPr>
                <a:spLocks noGrp="1"/>
              </p:cNvSpPr>
              <p:nvPr>
                <p:ph idx="1"/>
              </p:nvPr>
            </p:nvSpPr>
            <p:spPr/>
            <p:txBody>
              <a:bodyPr>
                <a:normAutofit/>
              </a:bodyPr>
              <a:lstStyle/>
              <a:p>
                <a:pPr marL="0" indent="0">
                  <a:buNone/>
                </a:pPr>
                <a:r>
                  <a:rPr lang="en-US" b="0" dirty="0"/>
                  <a:t>When the proper comparison is set up, classical and quantum mechanics follow the same logical structure</a:t>
                </a:r>
                <a:endParaRPr lang="en-US" dirty="0"/>
              </a:p>
              <a:p>
                <a:pPr marL="457200" lvl="1" indent="0">
                  <a:buNone/>
                </a:pPr>
                <a:r>
                  <a:rPr lang="en-US" dirty="0"/>
                  <a:t>Both theories have a non-distributive lattice embedded in a distributive one</a:t>
                </a:r>
              </a:p>
              <a:p>
                <a:pPr marL="0" indent="0">
                  <a:buNone/>
                </a:pPr>
                <a:br>
                  <a:rPr lang="en-US" dirty="0"/>
                </a:br>
                <a:r>
                  <a:rPr lang="en-US" dirty="0">
                    <a:solidFill>
                      <a:srgbClr val="009900"/>
                    </a:solidFill>
                  </a:rPr>
                  <a:t>More in general: all physical theories must follow the same logical structure</a:t>
                </a:r>
              </a:p>
              <a:p>
                <a:pPr marL="457200" lvl="1" indent="0">
                  <a:buNone/>
                </a:pPr>
                <a:r>
                  <a:rPr lang="en-US" dirty="0">
                    <a:solidFill>
                      <a:srgbClr val="009900"/>
                    </a:solidFill>
                  </a:rPr>
                  <a:t>Topology (Open sets) </a:t>
                </a:r>
                <a14:m>
                  <m:oMath xmlns:m="http://schemas.openxmlformats.org/officeDocument/2006/math">
                    <m:r>
                      <a:rPr lang="en-US" i="1" smtClean="0">
                        <a:solidFill>
                          <a:srgbClr val="009900"/>
                        </a:solidFill>
                        <a:latin typeface="Cambria Math" panose="02040503050406030204" pitchFamily="18" charset="0"/>
                        <a:ea typeface="Cambria Math" panose="02040503050406030204" pitchFamily="18" charset="0"/>
                      </a:rPr>
                      <m:t>⟺</m:t>
                    </m:r>
                  </m:oMath>
                </a14:m>
                <a:r>
                  <a:rPr lang="en-US" dirty="0">
                    <a:solidFill>
                      <a:srgbClr val="009900"/>
                    </a:solidFill>
                  </a:rPr>
                  <a:t> </a:t>
                </a:r>
                <a:r>
                  <a:rPr lang="en-US" dirty="0" err="1">
                    <a:solidFill>
                      <a:srgbClr val="009900"/>
                    </a:solidFill>
                  </a:rPr>
                  <a:t>Heyting</a:t>
                </a:r>
                <a:r>
                  <a:rPr lang="en-US" dirty="0">
                    <a:solidFill>
                      <a:srgbClr val="009900"/>
                    </a:solidFill>
                  </a:rPr>
                  <a:t> algebra of experimentally verifiable statements</a:t>
                </a:r>
              </a:p>
              <a:p>
                <a:pPr marL="457200" lvl="1" indent="0">
                  <a:buNone/>
                </a:pPr>
                <a14:m>
                  <m:oMath xmlns:m="http://schemas.openxmlformats.org/officeDocument/2006/math">
                    <m:r>
                      <a:rPr lang="en-US" i="1">
                        <a:solidFill>
                          <a:srgbClr val="009900"/>
                        </a:solidFill>
                        <a:latin typeface="Cambria Math" panose="02040503050406030204" pitchFamily="18" charset="0"/>
                      </a:rPr>
                      <m:t>𝜎</m:t>
                    </m:r>
                  </m:oMath>
                </a14:m>
                <a:r>
                  <a:rPr lang="en-US" dirty="0">
                    <a:solidFill>
                      <a:srgbClr val="009900"/>
                    </a:solidFill>
                  </a:rPr>
                  <a:t>-algebra (</a:t>
                </a:r>
                <a:r>
                  <a:rPr lang="en-US" dirty="0" err="1">
                    <a:solidFill>
                      <a:srgbClr val="009900"/>
                    </a:solidFill>
                  </a:rPr>
                  <a:t>Borel</a:t>
                </a:r>
                <a:r>
                  <a:rPr lang="en-US" dirty="0">
                    <a:solidFill>
                      <a:srgbClr val="009900"/>
                    </a:solidFill>
                  </a:rPr>
                  <a:t> sets) </a:t>
                </a:r>
                <a14:m>
                  <m:oMath xmlns:m="http://schemas.openxmlformats.org/officeDocument/2006/math">
                    <m:r>
                      <a:rPr lang="en-US" i="1" smtClean="0">
                        <a:solidFill>
                          <a:srgbClr val="009900"/>
                        </a:solidFill>
                        <a:latin typeface="Cambria Math" panose="02040503050406030204" pitchFamily="18" charset="0"/>
                        <a:ea typeface="Cambria Math" panose="02040503050406030204" pitchFamily="18" charset="0"/>
                      </a:rPr>
                      <m:t>⟺</m:t>
                    </m:r>
                  </m:oMath>
                </a14:m>
                <a:r>
                  <a:rPr lang="en-US" dirty="0">
                    <a:solidFill>
                      <a:srgbClr val="009900"/>
                    </a:solidFill>
                  </a:rPr>
                  <a:t> Boolean algebra of statements associated with a test </a:t>
                </a:r>
              </a:p>
              <a:p>
                <a:pPr marL="457200" lvl="1" indent="0">
                  <a:buNone/>
                </a:pPr>
                <a:r>
                  <a:rPr lang="en-US" dirty="0">
                    <a:solidFill>
                      <a:srgbClr val="009900"/>
                    </a:solidFill>
                  </a:rPr>
                  <a:t>Statistical mixing </a:t>
                </a:r>
                <a14:m>
                  <m:oMath xmlns:m="http://schemas.openxmlformats.org/officeDocument/2006/math">
                    <m:r>
                      <a:rPr lang="en-US" b="0" i="1" smtClean="0">
                        <a:solidFill>
                          <a:srgbClr val="009900"/>
                        </a:solidFill>
                        <a:latin typeface="Cambria Math" panose="02040503050406030204" pitchFamily="18" charset="0"/>
                      </a:rPr>
                      <m:t>⇒</m:t>
                    </m:r>
                  </m:oMath>
                </a14:m>
                <a:r>
                  <a:rPr lang="en-US" dirty="0">
                    <a:solidFill>
                      <a:srgbClr val="009900"/>
                    </a:solidFill>
                  </a:rPr>
                  <a:t> Non-distributive lattice of closed subspaces</a:t>
                </a:r>
              </a:p>
              <a:p>
                <a:pPr marL="457200" lvl="1" indent="0">
                  <a:buNone/>
                </a:pPr>
                <a:endParaRPr lang="en-US" dirty="0">
                  <a:solidFill>
                    <a:srgbClr val="009900"/>
                  </a:solidFill>
                </a:endParaRPr>
              </a:p>
            </p:txBody>
          </p:sp>
        </mc:Choice>
        <mc:Fallback xmlns="">
          <p:sp>
            <p:nvSpPr>
              <p:cNvPr id="3" name="Content Placeholder 2">
                <a:extLst>
                  <a:ext uri="{FF2B5EF4-FFF2-40B4-BE49-F238E27FC236}">
                    <a16:creationId xmlns:a16="http://schemas.microsoft.com/office/drawing/2014/main" id="{88B1DB36-4272-4649-A32B-2FDAF0A7DB68}"/>
                  </a:ext>
                </a:extLst>
              </p:cNvPr>
              <p:cNvSpPr>
                <a:spLocks noGrp="1" noRot="1" noChangeAspect="1" noMove="1" noResize="1" noEditPoints="1" noAdjustHandles="1" noChangeArrowheads="1" noChangeShapeType="1" noTextEdit="1"/>
              </p:cNvSpPr>
              <p:nvPr>
                <p:ph idx="1"/>
              </p:nvPr>
            </p:nvSpPr>
            <p:spPr>
              <a:blipFill>
                <a:blip r:embed="rId2"/>
                <a:stretch>
                  <a:fillRect l="-1017" t="-1871"/>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EBC9FFDA-9913-4EB6-8113-4B9AC61335AF}"/>
              </a:ext>
            </a:extLst>
          </p:cNvPr>
          <p:cNvSpPr>
            <a:spLocks noGrp="1"/>
          </p:cNvSpPr>
          <p:nvPr>
            <p:ph type="ftr" sz="quarter" idx="11"/>
          </p:nvPr>
        </p:nvSpPr>
        <p:spPr/>
        <p:txBody>
          <a:bodyPr/>
          <a:lstStyle/>
          <a:p>
            <a:r>
              <a:rPr lang="en-US"/>
              <a:t>Gabriele Carcassi - Physics Department - University of Michigan</a:t>
            </a:r>
            <a:endParaRPr lang="en-US" dirty="0"/>
          </a:p>
        </p:txBody>
      </p:sp>
      <p:sp>
        <p:nvSpPr>
          <p:cNvPr id="5" name="Slide Number Placeholder 4">
            <a:extLst>
              <a:ext uri="{FF2B5EF4-FFF2-40B4-BE49-F238E27FC236}">
                <a16:creationId xmlns:a16="http://schemas.microsoft.com/office/drawing/2014/main" id="{822DA79E-E11A-4BAE-B0AA-95F305FA2654}"/>
              </a:ext>
            </a:extLst>
          </p:cNvPr>
          <p:cNvSpPr>
            <a:spLocks noGrp="1"/>
          </p:cNvSpPr>
          <p:nvPr>
            <p:ph type="sldNum" sz="quarter" idx="13"/>
          </p:nvPr>
        </p:nvSpPr>
        <p:spPr/>
        <p:txBody>
          <a:bodyPr/>
          <a:lstStyle/>
          <a:p>
            <a:fld id="{F47845EA-7733-40EE-B074-20032348B727}" type="slidenum">
              <a:rPr lang="en-US" smtClean="0"/>
              <a:t>4</a:t>
            </a:fld>
            <a:endParaRPr lang="en-US"/>
          </a:p>
        </p:txBody>
      </p:sp>
    </p:spTree>
    <p:extLst>
      <p:ext uri="{BB962C8B-B14F-4D97-AF65-F5344CB8AC3E}">
        <p14:creationId xmlns:p14="http://schemas.microsoft.com/office/powerpoint/2010/main" val="14355902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FE1EA-D127-4C8E-8991-1BA7FB142258}"/>
              </a:ext>
            </a:extLst>
          </p:cNvPr>
          <p:cNvSpPr>
            <a:spLocks noGrp="1"/>
          </p:cNvSpPr>
          <p:nvPr>
            <p:ph type="title"/>
          </p:nvPr>
        </p:nvSpPr>
        <p:spPr/>
        <p:txBody>
          <a:bodyPr/>
          <a:lstStyle/>
          <a:p>
            <a:r>
              <a:rPr lang="en-US" dirty="0"/>
              <a:t>Plan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8B1DB36-4272-4649-A32B-2FDAF0A7DB68}"/>
                  </a:ext>
                </a:extLst>
              </p:cNvPr>
              <p:cNvSpPr>
                <a:spLocks noGrp="1"/>
              </p:cNvSpPr>
              <p:nvPr>
                <p:ph idx="1"/>
              </p:nvPr>
            </p:nvSpPr>
            <p:spPr/>
            <p:txBody>
              <a:bodyPr>
                <a:normAutofit/>
              </a:bodyPr>
              <a:lstStyle/>
              <a:p>
                <a:r>
                  <a:rPr lang="en-US" dirty="0"/>
                  <a:t>Supposed failures of classical logic</a:t>
                </a:r>
              </a:p>
              <a:p>
                <a:pPr lvl="1"/>
                <a:r>
                  <a:rPr lang="en-US" dirty="0"/>
                  <a:t>Distributive law and conjunction (logical OR) in QM; the role of temporal evaluation and statistical considerations in showing how quantum mechanics obeys classical logic</a:t>
                </a:r>
              </a:p>
              <a:p>
                <a:r>
                  <a:rPr lang="en-US" b="0" dirty="0"/>
                  <a:t>Common logical structure of CM and QM</a:t>
                </a:r>
                <a:endParaRPr lang="en-US" dirty="0"/>
              </a:p>
              <a:p>
                <a:pPr lvl="1"/>
                <a:r>
                  <a:rPr lang="en-US" dirty="0"/>
                  <a:t>The lattice of quantum logic (closed subspaces) does not contain all physically relevant statements; QM already has a classical lattice of statements (</a:t>
                </a:r>
                <a14:m>
                  <m:oMath xmlns:m="http://schemas.openxmlformats.org/officeDocument/2006/math">
                    <m:r>
                      <a:rPr lang="en-US" b="0" i="1" smtClean="0">
                        <a:latin typeface="Cambria Math" panose="02040503050406030204" pitchFamily="18" charset="0"/>
                      </a:rPr>
                      <m:t>𝜎</m:t>
                    </m:r>
                  </m:oMath>
                </a14:m>
                <a:r>
                  <a:rPr lang="en-US" dirty="0"/>
                  <a:t>-algebra) which does; if we compare to a classical statistical theory, the situation is the same (lattice of closed sub-spaces embedded in </a:t>
                </a:r>
                <a14:m>
                  <m:oMath xmlns:m="http://schemas.openxmlformats.org/officeDocument/2006/math">
                    <m:r>
                      <a:rPr lang="en-US" b="0" i="1" smtClean="0">
                        <a:latin typeface="Cambria Math" panose="02040503050406030204" pitchFamily="18" charset="0"/>
                      </a:rPr>
                      <m:t>𝜎</m:t>
                    </m:r>
                  </m:oMath>
                </a14:m>
                <a:r>
                  <a:rPr lang="en-US" dirty="0"/>
                  <a:t>-algebra)</a:t>
                </a:r>
              </a:p>
              <a:p>
                <a:r>
                  <a:rPr lang="en-US" dirty="0"/>
                  <a:t>General logical structure for all scientific theories</a:t>
                </a:r>
              </a:p>
              <a:p>
                <a:pPr lvl="1"/>
                <a:r>
                  <a:rPr lang="en-US" dirty="0"/>
                  <a:t>Requirements from experimental verification: statements verifiable in finite time, countable at maximum; the lattice of verifiable statements identifies a topology; the lattice of theoretical statements identifies a </a:t>
                </a:r>
                <a14:m>
                  <m:oMath xmlns:m="http://schemas.openxmlformats.org/officeDocument/2006/math">
                    <m:r>
                      <a:rPr lang="en-US" b="0" i="1" smtClean="0">
                        <a:latin typeface="Cambria Math" panose="02040503050406030204" pitchFamily="18" charset="0"/>
                      </a:rPr>
                      <m:t>𝜎</m:t>
                    </m:r>
                  </m:oMath>
                </a14:m>
                <a:r>
                  <a:rPr lang="en-US" dirty="0"/>
                  <a:t>-algebra; any theory that allows statistical mixing will also provide lattice of closed subspaces</a:t>
                </a:r>
              </a:p>
            </p:txBody>
          </p:sp>
        </mc:Choice>
        <mc:Fallback xmlns="">
          <p:sp>
            <p:nvSpPr>
              <p:cNvPr id="3" name="Content Placeholder 2">
                <a:extLst>
                  <a:ext uri="{FF2B5EF4-FFF2-40B4-BE49-F238E27FC236}">
                    <a16:creationId xmlns:a16="http://schemas.microsoft.com/office/drawing/2014/main" id="{88B1DB36-4272-4649-A32B-2FDAF0A7DB68}"/>
                  </a:ext>
                </a:extLst>
              </p:cNvPr>
              <p:cNvSpPr>
                <a:spLocks noGrp="1" noRot="1" noChangeAspect="1" noMove="1" noResize="1" noEditPoints="1" noAdjustHandles="1" noChangeArrowheads="1" noChangeShapeType="1" noTextEdit="1"/>
              </p:cNvSpPr>
              <p:nvPr>
                <p:ph idx="1"/>
              </p:nvPr>
            </p:nvSpPr>
            <p:spPr>
              <a:blipFill>
                <a:blip r:embed="rId2"/>
                <a:stretch>
                  <a:fillRect l="-916" t="-1871" r="-509"/>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EBC9FFDA-9913-4EB6-8113-4B9AC61335AF}"/>
              </a:ext>
            </a:extLst>
          </p:cNvPr>
          <p:cNvSpPr>
            <a:spLocks noGrp="1"/>
          </p:cNvSpPr>
          <p:nvPr>
            <p:ph type="ftr" sz="quarter" idx="11"/>
          </p:nvPr>
        </p:nvSpPr>
        <p:spPr/>
        <p:txBody>
          <a:bodyPr/>
          <a:lstStyle/>
          <a:p>
            <a:r>
              <a:rPr lang="en-US"/>
              <a:t>Gabriele Carcassi - Physics Department - University of Michigan</a:t>
            </a:r>
            <a:endParaRPr lang="en-US" dirty="0"/>
          </a:p>
        </p:txBody>
      </p:sp>
      <p:sp>
        <p:nvSpPr>
          <p:cNvPr id="5" name="Slide Number Placeholder 4">
            <a:extLst>
              <a:ext uri="{FF2B5EF4-FFF2-40B4-BE49-F238E27FC236}">
                <a16:creationId xmlns:a16="http://schemas.microsoft.com/office/drawing/2014/main" id="{822DA79E-E11A-4BAE-B0AA-95F305FA2654}"/>
              </a:ext>
            </a:extLst>
          </p:cNvPr>
          <p:cNvSpPr>
            <a:spLocks noGrp="1"/>
          </p:cNvSpPr>
          <p:nvPr>
            <p:ph type="sldNum" sz="quarter" idx="13"/>
          </p:nvPr>
        </p:nvSpPr>
        <p:spPr/>
        <p:txBody>
          <a:bodyPr/>
          <a:lstStyle/>
          <a:p>
            <a:fld id="{F47845EA-7733-40EE-B074-20032348B727}" type="slidenum">
              <a:rPr lang="en-US" smtClean="0"/>
              <a:t>5</a:t>
            </a:fld>
            <a:endParaRPr lang="en-US"/>
          </a:p>
        </p:txBody>
      </p:sp>
    </p:spTree>
    <p:extLst>
      <p:ext uri="{BB962C8B-B14F-4D97-AF65-F5344CB8AC3E}">
        <p14:creationId xmlns:p14="http://schemas.microsoft.com/office/powerpoint/2010/main" val="34613776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E53899-34DC-AAED-5B23-9C3E122C4854}"/>
              </a:ext>
            </a:extLst>
          </p:cNvPr>
          <p:cNvSpPr>
            <a:spLocks noGrp="1"/>
          </p:cNvSpPr>
          <p:nvPr>
            <p:ph type="title"/>
          </p:nvPr>
        </p:nvSpPr>
        <p:spPr/>
        <p:txBody>
          <a:bodyPr/>
          <a:lstStyle/>
          <a:p>
            <a:r>
              <a:rPr lang="en-US" dirty="0"/>
              <a:t>Disclaimer</a:t>
            </a:r>
          </a:p>
        </p:txBody>
      </p:sp>
      <p:sp>
        <p:nvSpPr>
          <p:cNvPr id="3" name="Content Placeholder 2">
            <a:extLst>
              <a:ext uri="{FF2B5EF4-FFF2-40B4-BE49-F238E27FC236}">
                <a16:creationId xmlns:a16="http://schemas.microsoft.com/office/drawing/2014/main" id="{ACA78EEC-10F3-930C-4EAA-857AFE2671D7}"/>
              </a:ext>
            </a:extLst>
          </p:cNvPr>
          <p:cNvSpPr>
            <a:spLocks noGrp="1"/>
          </p:cNvSpPr>
          <p:nvPr>
            <p:ph idx="1"/>
          </p:nvPr>
        </p:nvSpPr>
        <p:spPr/>
        <p:txBody>
          <a:bodyPr/>
          <a:lstStyle/>
          <a:p>
            <a:r>
              <a:rPr lang="en-US" dirty="0"/>
              <a:t>Andrea Oldofredi is the one fluent in the philosophical and quantum logic literature</a:t>
            </a:r>
          </a:p>
          <a:p>
            <a:r>
              <a:rPr lang="en-US" dirty="0"/>
              <a:t>My interest and expertise lies in understanding how the details of the mathematical structure map to physical concepts</a:t>
            </a:r>
          </a:p>
        </p:txBody>
      </p:sp>
      <p:sp>
        <p:nvSpPr>
          <p:cNvPr id="4" name="Footer Placeholder 3">
            <a:extLst>
              <a:ext uri="{FF2B5EF4-FFF2-40B4-BE49-F238E27FC236}">
                <a16:creationId xmlns:a16="http://schemas.microsoft.com/office/drawing/2014/main" id="{AAAAAC24-E459-986F-8FBB-1E3722151D8B}"/>
              </a:ext>
            </a:extLst>
          </p:cNvPr>
          <p:cNvSpPr>
            <a:spLocks noGrp="1"/>
          </p:cNvSpPr>
          <p:nvPr>
            <p:ph type="ftr" sz="quarter" idx="11"/>
          </p:nvPr>
        </p:nvSpPr>
        <p:spPr/>
        <p:txBody>
          <a:bodyPr/>
          <a:lstStyle/>
          <a:p>
            <a:r>
              <a:rPr lang="en-US"/>
              <a:t>Gabriele Carcassi - Physics Department - University of Michigan</a:t>
            </a:r>
          </a:p>
        </p:txBody>
      </p:sp>
      <p:sp>
        <p:nvSpPr>
          <p:cNvPr id="5" name="Slide Number Placeholder 4">
            <a:extLst>
              <a:ext uri="{FF2B5EF4-FFF2-40B4-BE49-F238E27FC236}">
                <a16:creationId xmlns:a16="http://schemas.microsoft.com/office/drawing/2014/main" id="{1A7CBB23-898D-BD40-A354-BC3F0055BFA3}"/>
              </a:ext>
            </a:extLst>
          </p:cNvPr>
          <p:cNvSpPr>
            <a:spLocks noGrp="1"/>
          </p:cNvSpPr>
          <p:nvPr>
            <p:ph type="sldNum" sz="quarter" idx="13"/>
          </p:nvPr>
        </p:nvSpPr>
        <p:spPr/>
        <p:txBody>
          <a:bodyPr/>
          <a:lstStyle/>
          <a:p>
            <a:fld id="{F47845EA-7733-40EE-B074-20032348B727}" type="slidenum">
              <a:rPr lang="en-US" smtClean="0"/>
              <a:t>6</a:t>
            </a:fld>
            <a:endParaRPr lang="en-US"/>
          </a:p>
        </p:txBody>
      </p:sp>
    </p:spTree>
    <p:extLst>
      <p:ext uri="{BB962C8B-B14F-4D97-AF65-F5344CB8AC3E}">
        <p14:creationId xmlns:p14="http://schemas.microsoft.com/office/powerpoint/2010/main" val="22778740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C35D4-CAA5-B952-84E4-E7C53AB5B6DB}"/>
              </a:ext>
            </a:extLst>
          </p:cNvPr>
          <p:cNvSpPr>
            <a:spLocks noGrp="1"/>
          </p:cNvSpPr>
          <p:nvPr>
            <p:ph type="title"/>
          </p:nvPr>
        </p:nvSpPr>
        <p:spPr/>
        <p:txBody>
          <a:bodyPr/>
          <a:lstStyle/>
          <a:p>
            <a:r>
              <a:rPr lang="en-US" dirty="0"/>
              <a:t>Supposed failures</a:t>
            </a:r>
            <a:br>
              <a:rPr lang="en-US" dirty="0"/>
            </a:br>
            <a:r>
              <a:rPr lang="en-US" dirty="0"/>
              <a:t>of classical logic</a:t>
            </a:r>
          </a:p>
        </p:txBody>
      </p:sp>
      <p:sp>
        <p:nvSpPr>
          <p:cNvPr id="3" name="Text Placeholder 2">
            <a:extLst>
              <a:ext uri="{FF2B5EF4-FFF2-40B4-BE49-F238E27FC236}">
                <a16:creationId xmlns:a16="http://schemas.microsoft.com/office/drawing/2014/main" id="{4CB8409B-CA14-FB94-DA02-2C54DA8C41C5}"/>
              </a:ext>
            </a:extLst>
          </p:cNvPr>
          <p:cNvSpPr>
            <a:spLocks noGrp="1"/>
          </p:cNvSpPr>
          <p:nvPr>
            <p:ph type="body" idx="1"/>
          </p:nvPr>
        </p:nvSpPr>
        <p:spPr/>
        <p:txBody>
          <a:bodyPr/>
          <a:lstStyle/>
          <a:p>
            <a:endParaRPr lang="en-US"/>
          </a:p>
        </p:txBody>
      </p:sp>
      <p:sp>
        <p:nvSpPr>
          <p:cNvPr id="4" name="Footer Placeholder 3">
            <a:extLst>
              <a:ext uri="{FF2B5EF4-FFF2-40B4-BE49-F238E27FC236}">
                <a16:creationId xmlns:a16="http://schemas.microsoft.com/office/drawing/2014/main" id="{64DE1FB0-F7BC-F725-7AE4-897396F22246}"/>
              </a:ext>
            </a:extLst>
          </p:cNvPr>
          <p:cNvSpPr>
            <a:spLocks noGrp="1"/>
          </p:cNvSpPr>
          <p:nvPr>
            <p:ph type="ftr" sz="quarter" idx="11"/>
          </p:nvPr>
        </p:nvSpPr>
        <p:spPr/>
        <p:txBody>
          <a:bodyPr/>
          <a:lstStyle/>
          <a:p>
            <a:r>
              <a:rPr lang="en-US"/>
              <a:t>Gabriele Carcassi - Physics Department - University of Michigan</a:t>
            </a:r>
          </a:p>
        </p:txBody>
      </p:sp>
      <p:sp>
        <p:nvSpPr>
          <p:cNvPr id="5" name="Slide Number Placeholder 4">
            <a:extLst>
              <a:ext uri="{FF2B5EF4-FFF2-40B4-BE49-F238E27FC236}">
                <a16:creationId xmlns:a16="http://schemas.microsoft.com/office/drawing/2014/main" id="{74A16ED8-E5D0-54E3-124C-207D9D8C384F}"/>
              </a:ext>
            </a:extLst>
          </p:cNvPr>
          <p:cNvSpPr>
            <a:spLocks noGrp="1"/>
          </p:cNvSpPr>
          <p:nvPr>
            <p:ph type="sldNum" sz="quarter" idx="12"/>
          </p:nvPr>
        </p:nvSpPr>
        <p:spPr/>
        <p:txBody>
          <a:bodyPr/>
          <a:lstStyle/>
          <a:p>
            <a:fld id="{F47845EA-7733-40EE-B074-20032348B727}" type="slidenum">
              <a:rPr lang="en-US" smtClean="0"/>
              <a:t>7</a:t>
            </a:fld>
            <a:endParaRPr lang="en-US"/>
          </a:p>
        </p:txBody>
      </p:sp>
    </p:spTree>
    <p:extLst>
      <p:ext uri="{BB962C8B-B14F-4D97-AF65-F5344CB8AC3E}">
        <p14:creationId xmlns:p14="http://schemas.microsoft.com/office/powerpoint/2010/main" val="29858047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B14E8D9-F93C-38D5-4777-1001B637D249}"/>
              </a:ext>
            </a:extLst>
          </p:cNvPr>
          <p:cNvSpPr>
            <a:spLocks noGrp="1"/>
          </p:cNvSpPr>
          <p:nvPr>
            <p:ph type="ftr" sz="quarter" idx="11"/>
          </p:nvPr>
        </p:nvSpPr>
        <p:spPr/>
        <p:txBody>
          <a:bodyPr/>
          <a:lstStyle/>
          <a:p>
            <a:r>
              <a:rPr lang="en-US"/>
              <a:t>Gabriele Carcassi - Physics Department - University of Michigan</a:t>
            </a:r>
            <a:endParaRPr lang="en-US" dirty="0"/>
          </a:p>
        </p:txBody>
      </p:sp>
      <p:sp>
        <p:nvSpPr>
          <p:cNvPr id="3" name="Slide Number Placeholder 2">
            <a:extLst>
              <a:ext uri="{FF2B5EF4-FFF2-40B4-BE49-F238E27FC236}">
                <a16:creationId xmlns:a16="http://schemas.microsoft.com/office/drawing/2014/main" id="{1CE381B6-1375-52C0-E08B-F29222E1F1FC}"/>
              </a:ext>
            </a:extLst>
          </p:cNvPr>
          <p:cNvSpPr>
            <a:spLocks noGrp="1"/>
          </p:cNvSpPr>
          <p:nvPr>
            <p:ph type="sldNum" sz="quarter" idx="12"/>
          </p:nvPr>
        </p:nvSpPr>
        <p:spPr/>
        <p:txBody>
          <a:bodyPr/>
          <a:lstStyle/>
          <a:p>
            <a:fld id="{F47845EA-7733-40EE-B074-20032348B727}" type="slidenum">
              <a:rPr lang="en-US" smtClean="0"/>
              <a:t>8</a:t>
            </a:fld>
            <a:endParaRPr lang="en-US"/>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B5109C40-5179-7A06-5AD4-DD8F8A929AE1}"/>
                  </a:ext>
                </a:extLst>
              </p:cNvPr>
              <p:cNvSpPr txBox="1"/>
              <p:nvPr/>
            </p:nvSpPr>
            <p:spPr>
              <a:xfrm>
                <a:off x="1034056" y="1949113"/>
                <a:ext cx="4134915" cy="461665"/>
              </a:xfrm>
              <a:prstGeom prst="rect">
                <a:avLst/>
              </a:prstGeom>
              <a:noFill/>
            </p:spPr>
            <p:txBody>
              <a:bodyPr wrap="none" rtlCol="0">
                <a:spAutoFit/>
              </a:bodyPr>
              <a:lstStyle/>
              <a:p>
                <a14:m>
                  <m:oMath xmlns:m="http://schemas.openxmlformats.org/officeDocument/2006/math">
                    <m:r>
                      <a:rPr lang="en-US" sz="2400" b="0" i="1" smtClean="0">
                        <a:latin typeface="Cambria Math" panose="02040503050406030204" pitchFamily="18" charset="0"/>
                      </a:rPr>
                      <m:t>𝑝</m:t>
                    </m:r>
                  </m:oMath>
                </a14:m>
                <a:r>
                  <a:rPr lang="en-US" sz="2400" dirty="0"/>
                  <a:t> – “the electron has x-spin up”</a:t>
                </a:r>
              </a:p>
            </p:txBody>
          </p:sp>
        </mc:Choice>
        <mc:Fallback xmlns="">
          <p:sp>
            <p:nvSpPr>
              <p:cNvPr id="4" name="TextBox 3">
                <a:extLst>
                  <a:ext uri="{FF2B5EF4-FFF2-40B4-BE49-F238E27FC236}">
                    <a16:creationId xmlns:a16="http://schemas.microsoft.com/office/drawing/2014/main" id="{B5109C40-5179-7A06-5AD4-DD8F8A929AE1}"/>
                  </a:ext>
                </a:extLst>
              </p:cNvPr>
              <p:cNvSpPr txBox="1">
                <a:spLocks noRot="1" noChangeAspect="1" noMove="1" noResize="1" noEditPoints="1" noAdjustHandles="1" noChangeArrowheads="1" noChangeShapeType="1" noTextEdit="1"/>
              </p:cNvSpPr>
              <p:nvPr/>
            </p:nvSpPr>
            <p:spPr>
              <a:xfrm>
                <a:off x="1034056" y="1949113"/>
                <a:ext cx="4134915" cy="461665"/>
              </a:xfrm>
              <a:prstGeom prst="rect">
                <a:avLst/>
              </a:prstGeom>
              <a:blipFill>
                <a:blip r:embed="rId2"/>
                <a:stretch>
                  <a:fillRect l="-442" t="-10667" r="-1180" b="-30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70E7EEC6-43CA-E617-1646-960F3E706726}"/>
                  </a:ext>
                </a:extLst>
              </p:cNvPr>
              <p:cNvSpPr txBox="1"/>
              <p:nvPr/>
            </p:nvSpPr>
            <p:spPr>
              <a:xfrm>
                <a:off x="5487519" y="345751"/>
                <a:ext cx="6285247" cy="6463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3600" b="0" i="1" smtClean="0">
                          <a:latin typeface="Cambria Math" panose="02040503050406030204" pitchFamily="18" charset="0"/>
                        </a:rPr>
                        <m:t>𝑝</m:t>
                      </m:r>
                      <m:r>
                        <a:rPr lang="en-US" sz="3600" b="0" i="1" smtClean="0">
                          <a:latin typeface="Cambria Math" panose="02040503050406030204" pitchFamily="18" charset="0"/>
                        </a:rPr>
                        <m:t>∧</m:t>
                      </m:r>
                      <m:d>
                        <m:dPr>
                          <m:ctrlPr>
                            <a:rPr lang="en-US" sz="3600" b="0" i="1" smtClean="0">
                              <a:latin typeface="Cambria Math" panose="02040503050406030204" pitchFamily="18" charset="0"/>
                            </a:rPr>
                          </m:ctrlPr>
                        </m:dPr>
                        <m:e>
                          <m:r>
                            <a:rPr lang="en-US" sz="3600" b="0" i="1" smtClean="0">
                              <a:latin typeface="Cambria Math" panose="02040503050406030204" pitchFamily="18" charset="0"/>
                            </a:rPr>
                            <m:t>𝑞</m:t>
                          </m:r>
                          <m:r>
                            <a:rPr lang="en-US" sz="3600" b="0" i="1" smtClean="0">
                              <a:latin typeface="Cambria Math" panose="02040503050406030204" pitchFamily="18" charset="0"/>
                            </a:rPr>
                            <m:t>∨</m:t>
                          </m:r>
                          <m:r>
                            <a:rPr lang="en-US" sz="3600" b="0" i="1" smtClean="0">
                              <a:latin typeface="Cambria Math" panose="02040503050406030204" pitchFamily="18" charset="0"/>
                            </a:rPr>
                            <m:t>𝑟</m:t>
                          </m:r>
                        </m:e>
                      </m:d>
                      <m:r>
                        <a:rPr lang="en-US" sz="3600" b="0" i="1" smtClean="0">
                          <a:latin typeface="Cambria Math" panose="02040503050406030204" pitchFamily="18" charset="0"/>
                          <a:ea typeface="Cambria Math" panose="02040503050406030204" pitchFamily="18" charset="0"/>
                        </a:rPr>
                        <m:t>↔</m:t>
                      </m:r>
                      <m:d>
                        <m:dPr>
                          <m:ctrlPr>
                            <a:rPr lang="en-US" sz="3600" b="0" i="1" smtClean="0">
                              <a:latin typeface="Cambria Math" panose="02040503050406030204" pitchFamily="18" charset="0"/>
                              <a:ea typeface="Cambria Math" panose="02040503050406030204" pitchFamily="18" charset="0"/>
                            </a:rPr>
                          </m:ctrlPr>
                        </m:dPr>
                        <m:e>
                          <m:r>
                            <a:rPr lang="en-US" sz="3600" b="0" i="1" smtClean="0">
                              <a:latin typeface="Cambria Math" panose="02040503050406030204" pitchFamily="18" charset="0"/>
                              <a:ea typeface="Cambria Math" panose="02040503050406030204" pitchFamily="18" charset="0"/>
                            </a:rPr>
                            <m:t>𝑝</m:t>
                          </m:r>
                          <m:r>
                            <a:rPr lang="en-US" sz="3600" b="0" i="1" smtClean="0">
                              <a:latin typeface="Cambria Math" panose="02040503050406030204" pitchFamily="18" charset="0"/>
                              <a:ea typeface="Cambria Math" panose="02040503050406030204" pitchFamily="18" charset="0"/>
                            </a:rPr>
                            <m:t>∧</m:t>
                          </m:r>
                          <m:r>
                            <a:rPr lang="en-US" sz="3600" b="0" i="1" smtClean="0">
                              <a:latin typeface="Cambria Math" panose="02040503050406030204" pitchFamily="18" charset="0"/>
                              <a:ea typeface="Cambria Math" panose="02040503050406030204" pitchFamily="18" charset="0"/>
                            </a:rPr>
                            <m:t>𝑞</m:t>
                          </m:r>
                        </m:e>
                      </m:d>
                      <m:r>
                        <a:rPr lang="en-US" sz="3600" b="0" i="1" smtClean="0">
                          <a:latin typeface="Cambria Math" panose="02040503050406030204" pitchFamily="18" charset="0"/>
                          <a:ea typeface="Cambria Math" panose="02040503050406030204" pitchFamily="18" charset="0"/>
                        </a:rPr>
                        <m:t>∨(</m:t>
                      </m:r>
                      <m:r>
                        <a:rPr lang="en-US" sz="3600" b="0" i="1" smtClean="0">
                          <a:latin typeface="Cambria Math" panose="02040503050406030204" pitchFamily="18" charset="0"/>
                          <a:ea typeface="Cambria Math" panose="02040503050406030204" pitchFamily="18" charset="0"/>
                        </a:rPr>
                        <m:t>𝑝</m:t>
                      </m:r>
                      <m:r>
                        <a:rPr lang="en-US" sz="3600" b="0" i="1" smtClean="0">
                          <a:latin typeface="Cambria Math" panose="02040503050406030204" pitchFamily="18" charset="0"/>
                          <a:ea typeface="Cambria Math" panose="02040503050406030204" pitchFamily="18" charset="0"/>
                        </a:rPr>
                        <m:t>∧</m:t>
                      </m:r>
                      <m:r>
                        <a:rPr lang="en-US" sz="3600" b="0" i="1" smtClean="0">
                          <a:latin typeface="Cambria Math" panose="02040503050406030204" pitchFamily="18" charset="0"/>
                          <a:ea typeface="Cambria Math" panose="02040503050406030204" pitchFamily="18" charset="0"/>
                        </a:rPr>
                        <m:t>𝑟</m:t>
                      </m:r>
                      <m:r>
                        <a:rPr lang="en-US" sz="3600" b="0" i="1" smtClean="0">
                          <a:latin typeface="Cambria Math" panose="02040503050406030204" pitchFamily="18" charset="0"/>
                          <a:ea typeface="Cambria Math" panose="02040503050406030204" pitchFamily="18" charset="0"/>
                        </a:rPr>
                        <m:t>)</m:t>
                      </m:r>
                    </m:oMath>
                  </m:oMathPara>
                </a14:m>
                <a:endParaRPr lang="en-US" sz="3600" dirty="0"/>
              </a:p>
            </p:txBody>
          </p:sp>
        </mc:Choice>
        <mc:Fallback xmlns="">
          <p:sp>
            <p:nvSpPr>
              <p:cNvPr id="5" name="TextBox 4">
                <a:extLst>
                  <a:ext uri="{FF2B5EF4-FFF2-40B4-BE49-F238E27FC236}">
                    <a16:creationId xmlns:a16="http://schemas.microsoft.com/office/drawing/2014/main" id="{70E7EEC6-43CA-E617-1646-960F3E706726}"/>
                  </a:ext>
                </a:extLst>
              </p:cNvPr>
              <p:cNvSpPr txBox="1">
                <a:spLocks noRot="1" noChangeAspect="1" noMove="1" noResize="1" noEditPoints="1" noAdjustHandles="1" noChangeArrowheads="1" noChangeShapeType="1" noTextEdit="1"/>
              </p:cNvSpPr>
              <p:nvPr/>
            </p:nvSpPr>
            <p:spPr>
              <a:xfrm>
                <a:off x="5487519" y="345751"/>
                <a:ext cx="6285247" cy="646331"/>
              </a:xfrm>
              <a:prstGeom prst="rect">
                <a:avLst/>
              </a:prstGeom>
              <a:blipFill>
                <a:blip r:embed="rId3"/>
                <a:stretch>
                  <a:fillRect/>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0EAC5302-E7DB-7086-2E50-2D79F8305790}"/>
              </a:ext>
            </a:extLst>
          </p:cNvPr>
          <p:cNvSpPr txBox="1"/>
          <p:nvPr/>
        </p:nvSpPr>
        <p:spPr>
          <a:xfrm>
            <a:off x="381910" y="348790"/>
            <a:ext cx="3348674" cy="646331"/>
          </a:xfrm>
          <a:prstGeom prst="rect">
            <a:avLst/>
          </a:prstGeom>
          <a:noFill/>
        </p:spPr>
        <p:txBody>
          <a:bodyPr wrap="none" rtlCol="0">
            <a:spAutoFit/>
          </a:bodyPr>
          <a:lstStyle/>
          <a:p>
            <a:r>
              <a:rPr lang="en-US" sz="3600" dirty="0"/>
              <a:t>Distributivity law</a:t>
            </a:r>
          </a:p>
        </p:txBody>
      </p:sp>
      <p:sp>
        <p:nvSpPr>
          <p:cNvPr id="14" name="TextBox 13">
            <a:extLst>
              <a:ext uri="{FF2B5EF4-FFF2-40B4-BE49-F238E27FC236}">
                <a16:creationId xmlns:a16="http://schemas.microsoft.com/office/drawing/2014/main" id="{3E8D10B3-D189-9736-CB1C-C183B5C4014D}"/>
              </a:ext>
            </a:extLst>
          </p:cNvPr>
          <p:cNvSpPr txBox="1"/>
          <p:nvPr/>
        </p:nvSpPr>
        <p:spPr>
          <a:xfrm>
            <a:off x="712898" y="1285788"/>
            <a:ext cx="4453463" cy="461665"/>
          </a:xfrm>
          <a:prstGeom prst="rect">
            <a:avLst/>
          </a:prstGeom>
          <a:noFill/>
        </p:spPr>
        <p:txBody>
          <a:bodyPr wrap="none" rtlCol="0">
            <a:spAutoFit/>
          </a:bodyPr>
          <a:lstStyle/>
          <a:p>
            <a:r>
              <a:rPr lang="en-US" sz="2400" dirty="0"/>
              <a:t>Consider the following statements</a:t>
            </a:r>
          </a:p>
        </p:txBody>
      </p:sp>
      <p:grpSp>
        <p:nvGrpSpPr>
          <p:cNvPr id="16" name="Group 15">
            <a:extLst>
              <a:ext uri="{FF2B5EF4-FFF2-40B4-BE49-F238E27FC236}">
                <a16:creationId xmlns:a16="http://schemas.microsoft.com/office/drawing/2014/main" id="{3C6544FA-FD6A-C1A4-12F5-A65C6C5BE355}"/>
              </a:ext>
            </a:extLst>
          </p:cNvPr>
          <p:cNvGrpSpPr/>
          <p:nvPr/>
        </p:nvGrpSpPr>
        <p:grpSpPr>
          <a:xfrm>
            <a:off x="7025640" y="1379846"/>
            <a:ext cx="2341219" cy="2481943"/>
            <a:chOff x="7025640" y="1659770"/>
            <a:chExt cx="2341219" cy="2481943"/>
          </a:xfrm>
        </p:grpSpPr>
        <p:grpSp>
          <p:nvGrpSpPr>
            <p:cNvPr id="13" name="Group 12">
              <a:extLst>
                <a:ext uri="{FF2B5EF4-FFF2-40B4-BE49-F238E27FC236}">
                  <a16:creationId xmlns:a16="http://schemas.microsoft.com/office/drawing/2014/main" id="{6DFDCAFB-781B-1DA4-B657-FFF61E3D5E19}"/>
                </a:ext>
              </a:extLst>
            </p:cNvPr>
            <p:cNvGrpSpPr/>
            <p:nvPr/>
          </p:nvGrpSpPr>
          <p:grpSpPr>
            <a:xfrm>
              <a:off x="8555096" y="1659770"/>
              <a:ext cx="811763" cy="2132045"/>
              <a:chOff x="5160308" y="2858588"/>
              <a:chExt cx="811763" cy="2132045"/>
            </a:xfrm>
          </p:grpSpPr>
          <p:pic>
            <p:nvPicPr>
              <p:cNvPr id="9" name="Picture 8">
                <a:extLst>
                  <a:ext uri="{FF2B5EF4-FFF2-40B4-BE49-F238E27FC236}">
                    <a16:creationId xmlns:a16="http://schemas.microsoft.com/office/drawing/2014/main" id="{23BBC4E3-B22D-42D1-99A1-AEFADBA88CBA}"/>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l="52002" r="34839" b="14098"/>
              <a:stretch/>
            </p:blipFill>
            <p:spPr>
              <a:xfrm>
                <a:off x="5160308" y="2858588"/>
                <a:ext cx="811763" cy="2132045"/>
              </a:xfrm>
              <a:prstGeom prst="rect">
                <a:avLst/>
              </a:prstGeom>
            </p:spPr>
          </p:pic>
          <p:sp>
            <p:nvSpPr>
              <p:cNvPr id="10" name="Rectangle 9">
                <a:extLst>
                  <a:ext uri="{FF2B5EF4-FFF2-40B4-BE49-F238E27FC236}">
                    <a16:creationId xmlns:a16="http://schemas.microsoft.com/office/drawing/2014/main" id="{BFDCFB97-829D-7EE0-AA39-B61BC35AB364}"/>
                  </a:ext>
                </a:extLst>
              </p:cNvPr>
              <p:cNvSpPr/>
              <p:nvPr/>
            </p:nvSpPr>
            <p:spPr>
              <a:xfrm>
                <a:off x="5775960" y="3985260"/>
                <a:ext cx="45719" cy="9525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89D8F96C-95C7-DB83-3CB2-90BCDE8E03D2}"/>
                  </a:ext>
                </a:extLst>
              </p:cNvPr>
              <p:cNvSpPr/>
              <p:nvPr/>
            </p:nvSpPr>
            <p:spPr>
              <a:xfrm>
                <a:off x="5499735" y="3507105"/>
                <a:ext cx="45719" cy="952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9693673-6000-9CCD-1E19-58A67E02BBBD}"/>
                  </a:ext>
                </a:extLst>
              </p:cNvPr>
              <p:cNvSpPr/>
              <p:nvPr/>
            </p:nvSpPr>
            <p:spPr>
              <a:xfrm>
                <a:off x="5499735" y="4377690"/>
                <a:ext cx="45719" cy="952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5" name="Picture 14">
              <a:extLst>
                <a:ext uri="{FF2B5EF4-FFF2-40B4-BE49-F238E27FC236}">
                  <a16:creationId xmlns:a16="http://schemas.microsoft.com/office/drawing/2014/main" id="{49EEFB76-A964-2325-13E9-3FCD7B68A209}"/>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r="82334"/>
            <a:stretch/>
          </p:blipFill>
          <p:spPr>
            <a:xfrm>
              <a:off x="7025640" y="1659770"/>
              <a:ext cx="1089790" cy="2481943"/>
            </a:xfrm>
            <a:prstGeom prst="rect">
              <a:avLst/>
            </a:prstGeom>
          </p:spPr>
        </p:pic>
      </p:gr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2EA2E973-0A07-DC15-8A53-B142AD6DE4AC}"/>
                  </a:ext>
                </a:extLst>
              </p:cNvPr>
              <p:cNvSpPr txBox="1"/>
              <p:nvPr/>
            </p:nvSpPr>
            <p:spPr>
              <a:xfrm>
                <a:off x="1034056" y="2448633"/>
                <a:ext cx="4140429" cy="461665"/>
              </a:xfrm>
              <a:prstGeom prst="rect">
                <a:avLst/>
              </a:prstGeom>
              <a:noFill/>
            </p:spPr>
            <p:txBody>
              <a:bodyPr wrap="none" rtlCol="0">
                <a:spAutoFit/>
              </a:bodyPr>
              <a:lstStyle/>
              <a:p>
                <a14:m>
                  <m:oMath xmlns:m="http://schemas.openxmlformats.org/officeDocument/2006/math">
                    <m:r>
                      <a:rPr lang="en-US" sz="2400" b="0" i="1" smtClean="0">
                        <a:latin typeface="Cambria Math" panose="02040503050406030204" pitchFamily="18" charset="0"/>
                      </a:rPr>
                      <m:t>𝑞</m:t>
                    </m:r>
                  </m:oMath>
                </a14:m>
                <a:r>
                  <a:rPr lang="en-US" sz="2400" dirty="0"/>
                  <a:t> – “the electron has y-spin up”</a:t>
                </a:r>
              </a:p>
            </p:txBody>
          </p:sp>
        </mc:Choice>
        <mc:Fallback xmlns="">
          <p:sp>
            <p:nvSpPr>
              <p:cNvPr id="17" name="TextBox 16">
                <a:extLst>
                  <a:ext uri="{FF2B5EF4-FFF2-40B4-BE49-F238E27FC236}">
                    <a16:creationId xmlns:a16="http://schemas.microsoft.com/office/drawing/2014/main" id="{2EA2E973-0A07-DC15-8A53-B142AD6DE4AC}"/>
                  </a:ext>
                </a:extLst>
              </p:cNvPr>
              <p:cNvSpPr txBox="1">
                <a:spLocks noRot="1" noChangeAspect="1" noMove="1" noResize="1" noEditPoints="1" noAdjustHandles="1" noChangeArrowheads="1" noChangeShapeType="1" noTextEdit="1"/>
              </p:cNvSpPr>
              <p:nvPr/>
            </p:nvSpPr>
            <p:spPr>
              <a:xfrm>
                <a:off x="1034056" y="2448633"/>
                <a:ext cx="4140429" cy="461665"/>
              </a:xfrm>
              <a:prstGeom prst="rect">
                <a:avLst/>
              </a:prstGeom>
              <a:blipFill>
                <a:blip r:embed="rId5"/>
                <a:stretch>
                  <a:fillRect l="-442" t="-10667" r="-1178" b="-30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3F94925E-24CA-47BA-3085-582806A47F45}"/>
                  </a:ext>
                </a:extLst>
              </p:cNvPr>
              <p:cNvSpPr txBox="1"/>
              <p:nvPr/>
            </p:nvSpPr>
            <p:spPr>
              <a:xfrm>
                <a:off x="1034056" y="2948153"/>
                <a:ext cx="4498924" cy="461665"/>
              </a:xfrm>
              <a:prstGeom prst="rect">
                <a:avLst/>
              </a:prstGeom>
              <a:noFill/>
            </p:spPr>
            <p:txBody>
              <a:bodyPr wrap="none" rtlCol="0">
                <a:spAutoFit/>
              </a:bodyPr>
              <a:lstStyle/>
              <a:p>
                <a14:m>
                  <m:oMath xmlns:m="http://schemas.openxmlformats.org/officeDocument/2006/math">
                    <m:r>
                      <a:rPr lang="en-US" sz="2400" b="0" i="1" smtClean="0">
                        <a:latin typeface="Cambria Math" panose="02040503050406030204" pitchFamily="18" charset="0"/>
                      </a:rPr>
                      <m:t>𝑟</m:t>
                    </m:r>
                  </m:oMath>
                </a14:m>
                <a:r>
                  <a:rPr lang="en-US" sz="2400" dirty="0"/>
                  <a:t> – “the electron has y-spin down”</a:t>
                </a:r>
              </a:p>
            </p:txBody>
          </p:sp>
        </mc:Choice>
        <mc:Fallback xmlns="">
          <p:sp>
            <p:nvSpPr>
              <p:cNvPr id="18" name="TextBox 17">
                <a:extLst>
                  <a:ext uri="{FF2B5EF4-FFF2-40B4-BE49-F238E27FC236}">
                    <a16:creationId xmlns:a16="http://schemas.microsoft.com/office/drawing/2014/main" id="{3F94925E-24CA-47BA-3085-582806A47F45}"/>
                  </a:ext>
                </a:extLst>
              </p:cNvPr>
              <p:cNvSpPr txBox="1">
                <a:spLocks noRot="1" noChangeAspect="1" noMove="1" noResize="1" noEditPoints="1" noAdjustHandles="1" noChangeArrowheads="1" noChangeShapeType="1" noTextEdit="1"/>
              </p:cNvSpPr>
              <p:nvPr/>
            </p:nvSpPr>
            <p:spPr>
              <a:xfrm>
                <a:off x="1034056" y="2948153"/>
                <a:ext cx="4498924" cy="461665"/>
              </a:xfrm>
              <a:prstGeom prst="rect">
                <a:avLst/>
              </a:prstGeom>
              <a:blipFill>
                <a:blip r:embed="rId6"/>
                <a:stretch>
                  <a:fillRect t="-10667" r="-1084" b="-30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BEACED46-3C14-8D12-0357-218C048D5FEA}"/>
                  </a:ext>
                </a:extLst>
              </p:cNvPr>
              <p:cNvSpPr txBox="1"/>
              <p:nvPr/>
            </p:nvSpPr>
            <p:spPr>
              <a:xfrm>
                <a:off x="774534" y="3787832"/>
                <a:ext cx="8085419" cy="461665"/>
              </a:xfrm>
              <a:prstGeom prst="rect">
                <a:avLst/>
              </a:prstGeom>
              <a:noFill/>
            </p:spPr>
            <p:txBody>
              <a:bodyPr wrap="none" rtlCol="0">
                <a:spAutoFit/>
              </a:bodyPr>
              <a:lstStyle/>
              <a:p>
                <a:r>
                  <a:rPr lang="en-US" sz="2400" dirty="0"/>
                  <a:t>Claim: spin in the y direction is either up or down – </a:t>
                </a:r>
                <a14:m>
                  <m:oMath xmlns:m="http://schemas.openxmlformats.org/officeDocument/2006/math">
                    <m:r>
                      <a:rPr lang="en-US" sz="2400" b="0" i="1" smtClean="0">
                        <a:latin typeface="Cambria Math" panose="02040503050406030204" pitchFamily="18" charset="0"/>
                      </a:rPr>
                      <m:t>𝑞</m:t>
                    </m:r>
                    <m:r>
                      <a:rPr lang="en-US" sz="2400" b="0" i="1" smtClean="0">
                        <a:latin typeface="Cambria Math" panose="02040503050406030204" pitchFamily="18" charset="0"/>
                      </a:rPr>
                      <m:t>∨</m:t>
                    </m:r>
                    <m:r>
                      <a:rPr lang="en-US" sz="2400" b="0" i="1" smtClean="0">
                        <a:latin typeface="Cambria Math" panose="02040503050406030204" pitchFamily="18" charset="0"/>
                      </a:rPr>
                      <m:t>𝑟</m:t>
                    </m:r>
                    <m:r>
                      <a:rPr lang="en-US" sz="2400" b="0" i="1" smtClean="0">
                        <a:latin typeface="Cambria Math" panose="02040503050406030204" pitchFamily="18" charset="0"/>
                      </a:rPr>
                      <m:t>=⊤</m:t>
                    </m:r>
                  </m:oMath>
                </a14:m>
                <a:endParaRPr lang="en-US" sz="2400" dirty="0"/>
              </a:p>
            </p:txBody>
          </p:sp>
        </mc:Choice>
        <mc:Fallback xmlns="">
          <p:sp>
            <p:nvSpPr>
              <p:cNvPr id="19" name="TextBox 18">
                <a:extLst>
                  <a:ext uri="{FF2B5EF4-FFF2-40B4-BE49-F238E27FC236}">
                    <a16:creationId xmlns:a16="http://schemas.microsoft.com/office/drawing/2014/main" id="{BEACED46-3C14-8D12-0357-218C048D5FEA}"/>
                  </a:ext>
                </a:extLst>
              </p:cNvPr>
              <p:cNvSpPr txBox="1">
                <a:spLocks noRot="1" noChangeAspect="1" noMove="1" noResize="1" noEditPoints="1" noAdjustHandles="1" noChangeArrowheads="1" noChangeShapeType="1" noTextEdit="1"/>
              </p:cNvSpPr>
              <p:nvPr/>
            </p:nvSpPr>
            <p:spPr>
              <a:xfrm>
                <a:off x="774534" y="3787832"/>
                <a:ext cx="8085419" cy="461665"/>
              </a:xfrm>
              <a:prstGeom prst="rect">
                <a:avLst/>
              </a:prstGeom>
              <a:blipFill>
                <a:blip r:embed="rId7"/>
                <a:stretch>
                  <a:fillRect l="-1131" t="-10526" b="-289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51FC9671-D719-64BA-769A-1A4D6F5B7279}"/>
                  </a:ext>
                </a:extLst>
              </p:cNvPr>
              <p:cNvSpPr txBox="1"/>
              <p:nvPr/>
            </p:nvSpPr>
            <p:spPr>
              <a:xfrm>
                <a:off x="774534" y="4296956"/>
                <a:ext cx="7986417" cy="461665"/>
              </a:xfrm>
              <a:prstGeom prst="rect">
                <a:avLst/>
              </a:prstGeom>
              <a:noFill/>
            </p:spPr>
            <p:txBody>
              <a:bodyPr wrap="none" rtlCol="0">
                <a:spAutoFit/>
              </a:bodyPr>
              <a:lstStyle/>
              <a:p>
                <a:r>
                  <a:rPr lang="en-US" sz="2400" dirty="0"/>
                  <a:t>Claim: x and y directions are incompatible – </a:t>
                </a:r>
                <a14:m>
                  <m:oMath xmlns:m="http://schemas.openxmlformats.org/officeDocument/2006/math">
                    <m:r>
                      <a:rPr lang="en-US" sz="2400" b="0" i="1" smtClean="0">
                        <a:latin typeface="Cambria Math" panose="02040503050406030204" pitchFamily="18" charset="0"/>
                      </a:rPr>
                      <m:t>𝑝</m:t>
                    </m:r>
                    <m:r>
                      <a:rPr lang="en-US" sz="2400" b="0" i="1" smtClean="0">
                        <a:latin typeface="Cambria Math" panose="02040503050406030204" pitchFamily="18" charset="0"/>
                      </a:rPr>
                      <m:t>∧</m:t>
                    </m:r>
                    <m:r>
                      <a:rPr lang="en-US" sz="2400" b="0" i="1" smtClean="0">
                        <a:latin typeface="Cambria Math" panose="02040503050406030204" pitchFamily="18" charset="0"/>
                      </a:rPr>
                      <m:t>𝑞</m:t>
                    </m:r>
                    <m:r>
                      <a:rPr lang="en-US" sz="2400" b="0" i="1" smtClean="0">
                        <a:latin typeface="Cambria Math" panose="02040503050406030204" pitchFamily="18" charset="0"/>
                      </a:rPr>
                      <m:t>=</m:t>
                    </m:r>
                    <m:r>
                      <a:rPr lang="en-US" sz="2400" b="0" i="1" smtClean="0">
                        <a:latin typeface="Cambria Math" panose="02040503050406030204" pitchFamily="18" charset="0"/>
                      </a:rPr>
                      <m:t>𝑝</m:t>
                    </m:r>
                    <m:r>
                      <a:rPr lang="en-US" sz="2400" b="0" i="1" smtClean="0">
                        <a:latin typeface="Cambria Math" panose="02040503050406030204" pitchFamily="18" charset="0"/>
                      </a:rPr>
                      <m:t>∧</m:t>
                    </m:r>
                    <m:r>
                      <a:rPr lang="en-US" sz="2400" b="0" i="1" smtClean="0">
                        <a:latin typeface="Cambria Math" panose="02040503050406030204" pitchFamily="18" charset="0"/>
                      </a:rPr>
                      <m:t>𝑟</m:t>
                    </m:r>
                    <m:r>
                      <a:rPr lang="en-US" sz="2400" b="0" i="1" smtClean="0">
                        <a:latin typeface="Cambria Math" panose="02040503050406030204" pitchFamily="18" charset="0"/>
                      </a:rPr>
                      <m:t>= ⊥</m:t>
                    </m:r>
                  </m:oMath>
                </a14:m>
                <a:endParaRPr lang="en-US" sz="2400" dirty="0"/>
              </a:p>
            </p:txBody>
          </p:sp>
        </mc:Choice>
        <mc:Fallback xmlns="">
          <p:sp>
            <p:nvSpPr>
              <p:cNvPr id="20" name="TextBox 19">
                <a:extLst>
                  <a:ext uri="{FF2B5EF4-FFF2-40B4-BE49-F238E27FC236}">
                    <a16:creationId xmlns:a16="http://schemas.microsoft.com/office/drawing/2014/main" id="{51FC9671-D719-64BA-769A-1A4D6F5B7279}"/>
                  </a:ext>
                </a:extLst>
              </p:cNvPr>
              <p:cNvSpPr txBox="1">
                <a:spLocks noRot="1" noChangeAspect="1" noMove="1" noResize="1" noEditPoints="1" noAdjustHandles="1" noChangeArrowheads="1" noChangeShapeType="1" noTextEdit="1"/>
              </p:cNvSpPr>
              <p:nvPr/>
            </p:nvSpPr>
            <p:spPr>
              <a:xfrm>
                <a:off x="774534" y="4296956"/>
                <a:ext cx="7986417" cy="461665"/>
              </a:xfrm>
              <a:prstGeom prst="rect">
                <a:avLst/>
              </a:prstGeom>
              <a:blipFill>
                <a:blip r:embed="rId8"/>
                <a:stretch>
                  <a:fillRect l="-1145" t="-10526" b="-289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98D5C5E7-2BE7-2645-951B-FF93AA5E6F5F}"/>
                  </a:ext>
                </a:extLst>
              </p:cNvPr>
              <p:cNvSpPr txBox="1"/>
              <p:nvPr/>
            </p:nvSpPr>
            <p:spPr>
              <a:xfrm>
                <a:off x="311205" y="4957911"/>
                <a:ext cx="2095445" cy="461665"/>
              </a:xfrm>
              <a:prstGeom prst="rect">
                <a:avLst/>
              </a:prstGeom>
              <a:noFill/>
            </p:spPr>
            <p:txBody>
              <a:bodyPr wrap="none" rtlCol="0">
                <a:spAutoFit/>
              </a:bodyPr>
              <a:lstStyle/>
              <a:p>
                <a:r>
                  <a:rPr lang="en-US" sz="2400" dirty="0"/>
                  <a:t>Suppose </a:t>
                </a:r>
                <a14:m>
                  <m:oMath xmlns:m="http://schemas.openxmlformats.org/officeDocument/2006/math">
                    <m:r>
                      <a:rPr lang="en-US" sz="2400" b="0" i="1" smtClean="0">
                        <a:latin typeface="Cambria Math" panose="02040503050406030204" pitchFamily="18" charset="0"/>
                      </a:rPr>
                      <m:t>𝑝</m:t>
                    </m:r>
                    <m:r>
                      <a:rPr lang="en-US" sz="2400" b="0" i="1" smtClean="0">
                        <a:latin typeface="Cambria Math" panose="02040503050406030204" pitchFamily="18" charset="0"/>
                      </a:rPr>
                      <m:t>=⊤</m:t>
                    </m:r>
                  </m:oMath>
                </a14:m>
                <a:endParaRPr lang="en-US" sz="2400" dirty="0"/>
              </a:p>
            </p:txBody>
          </p:sp>
        </mc:Choice>
        <mc:Fallback xmlns="">
          <p:sp>
            <p:nvSpPr>
              <p:cNvPr id="21" name="TextBox 20">
                <a:extLst>
                  <a:ext uri="{FF2B5EF4-FFF2-40B4-BE49-F238E27FC236}">
                    <a16:creationId xmlns:a16="http://schemas.microsoft.com/office/drawing/2014/main" id="{98D5C5E7-2BE7-2645-951B-FF93AA5E6F5F}"/>
                  </a:ext>
                </a:extLst>
              </p:cNvPr>
              <p:cNvSpPr txBox="1">
                <a:spLocks noRot="1" noChangeAspect="1" noMove="1" noResize="1" noEditPoints="1" noAdjustHandles="1" noChangeArrowheads="1" noChangeShapeType="1" noTextEdit="1"/>
              </p:cNvSpPr>
              <p:nvPr/>
            </p:nvSpPr>
            <p:spPr>
              <a:xfrm>
                <a:off x="311205" y="4957911"/>
                <a:ext cx="2095445" cy="461665"/>
              </a:xfrm>
              <a:prstGeom prst="rect">
                <a:avLst/>
              </a:prstGeom>
              <a:blipFill>
                <a:blip r:embed="rId9"/>
                <a:stretch>
                  <a:fillRect l="-4360" t="-10526" b="-289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8DF7BBAB-3F76-A59E-4E5B-6408A9D36B98}"/>
                  </a:ext>
                </a:extLst>
              </p:cNvPr>
              <p:cNvSpPr txBox="1"/>
              <p:nvPr/>
            </p:nvSpPr>
            <p:spPr>
              <a:xfrm>
                <a:off x="499568" y="5522106"/>
                <a:ext cx="7970067" cy="6463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3600" b="0" i="1" smtClean="0">
                          <a:latin typeface="Cambria Math" panose="02040503050406030204" pitchFamily="18" charset="0"/>
                        </a:rPr>
                        <m:t>𝑝</m:t>
                      </m:r>
                      <m:r>
                        <a:rPr lang="en-US" sz="3600" b="0" i="1" smtClean="0">
                          <a:latin typeface="Cambria Math" panose="02040503050406030204" pitchFamily="18" charset="0"/>
                        </a:rPr>
                        <m:t>∧</m:t>
                      </m:r>
                      <m:d>
                        <m:dPr>
                          <m:ctrlPr>
                            <a:rPr lang="en-US" sz="3600" b="0" i="1" smtClean="0">
                              <a:latin typeface="Cambria Math" panose="02040503050406030204" pitchFamily="18" charset="0"/>
                            </a:rPr>
                          </m:ctrlPr>
                        </m:dPr>
                        <m:e>
                          <m:r>
                            <a:rPr lang="en-US" sz="3600" b="0" i="1" smtClean="0">
                              <a:latin typeface="Cambria Math" panose="02040503050406030204" pitchFamily="18" charset="0"/>
                            </a:rPr>
                            <m:t>𝑞</m:t>
                          </m:r>
                          <m:r>
                            <a:rPr lang="en-US" sz="3600" b="0" i="1" smtClean="0">
                              <a:latin typeface="Cambria Math" panose="02040503050406030204" pitchFamily="18" charset="0"/>
                            </a:rPr>
                            <m:t>∨</m:t>
                          </m:r>
                          <m:r>
                            <a:rPr lang="en-US" sz="3600" b="0" i="1" smtClean="0">
                              <a:latin typeface="Cambria Math" panose="02040503050406030204" pitchFamily="18" charset="0"/>
                            </a:rPr>
                            <m:t>𝑟</m:t>
                          </m:r>
                        </m:e>
                      </m:d>
                      <m:r>
                        <a:rPr lang="en-US" sz="3600" b="0" i="1" smtClean="0">
                          <a:latin typeface="Cambria Math" panose="02040503050406030204" pitchFamily="18" charset="0"/>
                        </a:rPr>
                        <m:t>=⊤</m:t>
                      </m:r>
                      <m:r>
                        <a:rPr lang="en-US" sz="3600" b="0" i="1" smtClean="0">
                          <a:latin typeface="Cambria Math" panose="02040503050406030204" pitchFamily="18" charset="0"/>
                          <a:ea typeface="Cambria Math" panose="02040503050406030204" pitchFamily="18" charset="0"/>
                        </a:rPr>
                        <m:t>↔</m:t>
                      </m:r>
                      <m:d>
                        <m:dPr>
                          <m:ctrlPr>
                            <a:rPr lang="en-US" sz="3600" b="0" i="1" smtClean="0">
                              <a:latin typeface="Cambria Math" panose="02040503050406030204" pitchFamily="18" charset="0"/>
                              <a:ea typeface="Cambria Math" panose="02040503050406030204" pitchFamily="18" charset="0"/>
                            </a:rPr>
                          </m:ctrlPr>
                        </m:dPr>
                        <m:e>
                          <m:r>
                            <a:rPr lang="en-US" sz="3600" b="0" i="1" smtClean="0">
                              <a:latin typeface="Cambria Math" panose="02040503050406030204" pitchFamily="18" charset="0"/>
                              <a:ea typeface="Cambria Math" panose="02040503050406030204" pitchFamily="18" charset="0"/>
                            </a:rPr>
                            <m:t>𝑝</m:t>
                          </m:r>
                          <m:r>
                            <a:rPr lang="en-US" sz="3600" b="0" i="1" smtClean="0">
                              <a:latin typeface="Cambria Math" panose="02040503050406030204" pitchFamily="18" charset="0"/>
                              <a:ea typeface="Cambria Math" panose="02040503050406030204" pitchFamily="18" charset="0"/>
                            </a:rPr>
                            <m:t>∧</m:t>
                          </m:r>
                          <m:r>
                            <a:rPr lang="en-US" sz="3600" b="0" i="1" smtClean="0">
                              <a:latin typeface="Cambria Math" panose="02040503050406030204" pitchFamily="18" charset="0"/>
                              <a:ea typeface="Cambria Math" panose="02040503050406030204" pitchFamily="18" charset="0"/>
                            </a:rPr>
                            <m:t>𝑞</m:t>
                          </m:r>
                        </m:e>
                      </m:d>
                      <m:r>
                        <a:rPr lang="en-US" sz="3600" b="0" i="1" smtClean="0">
                          <a:latin typeface="Cambria Math" panose="02040503050406030204" pitchFamily="18" charset="0"/>
                          <a:ea typeface="Cambria Math" panose="02040503050406030204" pitchFamily="18" charset="0"/>
                        </a:rPr>
                        <m:t>∨</m:t>
                      </m:r>
                      <m:d>
                        <m:dPr>
                          <m:ctrlPr>
                            <a:rPr lang="en-US" sz="3600" b="0" i="1" smtClean="0">
                              <a:latin typeface="Cambria Math" panose="02040503050406030204" pitchFamily="18" charset="0"/>
                              <a:ea typeface="Cambria Math" panose="02040503050406030204" pitchFamily="18" charset="0"/>
                            </a:rPr>
                          </m:ctrlPr>
                        </m:dPr>
                        <m:e>
                          <m:r>
                            <a:rPr lang="en-US" sz="3600" b="0" i="1" smtClean="0">
                              <a:latin typeface="Cambria Math" panose="02040503050406030204" pitchFamily="18" charset="0"/>
                              <a:ea typeface="Cambria Math" panose="02040503050406030204" pitchFamily="18" charset="0"/>
                            </a:rPr>
                            <m:t>𝑝</m:t>
                          </m:r>
                          <m:r>
                            <a:rPr lang="en-US" sz="3600" b="0" i="1" smtClean="0">
                              <a:latin typeface="Cambria Math" panose="02040503050406030204" pitchFamily="18" charset="0"/>
                              <a:ea typeface="Cambria Math" panose="02040503050406030204" pitchFamily="18" charset="0"/>
                            </a:rPr>
                            <m:t>∧</m:t>
                          </m:r>
                          <m:r>
                            <a:rPr lang="en-US" sz="3600" b="0" i="1" smtClean="0">
                              <a:latin typeface="Cambria Math" panose="02040503050406030204" pitchFamily="18" charset="0"/>
                              <a:ea typeface="Cambria Math" panose="02040503050406030204" pitchFamily="18" charset="0"/>
                            </a:rPr>
                            <m:t>𝑟</m:t>
                          </m:r>
                        </m:e>
                      </m:d>
                      <m:r>
                        <a:rPr lang="en-US" sz="3600" b="0" i="1" smtClean="0">
                          <a:latin typeface="Cambria Math" panose="02040503050406030204" pitchFamily="18" charset="0"/>
                          <a:ea typeface="Cambria Math" panose="02040503050406030204" pitchFamily="18" charset="0"/>
                        </a:rPr>
                        <m:t>=⊥</m:t>
                      </m:r>
                    </m:oMath>
                  </m:oMathPara>
                </a14:m>
                <a:endParaRPr lang="en-US" sz="3600" dirty="0"/>
              </a:p>
            </p:txBody>
          </p:sp>
        </mc:Choice>
        <mc:Fallback xmlns="">
          <p:sp>
            <p:nvSpPr>
              <p:cNvPr id="22" name="TextBox 21">
                <a:extLst>
                  <a:ext uri="{FF2B5EF4-FFF2-40B4-BE49-F238E27FC236}">
                    <a16:creationId xmlns:a16="http://schemas.microsoft.com/office/drawing/2014/main" id="{8DF7BBAB-3F76-A59E-4E5B-6408A9D36B98}"/>
                  </a:ext>
                </a:extLst>
              </p:cNvPr>
              <p:cNvSpPr txBox="1">
                <a:spLocks noRot="1" noChangeAspect="1" noMove="1" noResize="1" noEditPoints="1" noAdjustHandles="1" noChangeArrowheads="1" noChangeShapeType="1" noTextEdit="1"/>
              </p:cNvSpPr>
              <p:nvPr/>
            </p:nvSpPr>
            <p:spPr>
              <a:xfrm>
                <a:off x="499568" y="5522106"/>
                <a:ext cx="7970067" cy="646331"/>
              </a:xfrm>
              <a:prstGeom prst="rect">
                <a:avLst/>
              </a:prstGeom>
              <a:blipFill>
                <a:blip r:embed="rId10"/>
                <a:stretch>
                  <a:fillRect/>
                </a:stretch>
              </a:blipFill>
            </p:spPr>
            <p:txBody>
              <a:bodyPr/>
              <a:lstStyle/>
              <a:p>
                <a:r>
                  <a:rPr lang="en-US">
                    <a:noFill/>
                  </a:rPr>
                  <a:t> </a:t>
                </a:r>
              </a:p>
            </p:txBody>
          </p:sp>
        </mc:Fallback>
      </mc:AlternateContent>
      <p:sp>
        <p:nvSpPr>
          <p:cNvPr id="23" name="TextBox 22">
            <a:extLst>
              <a:ext uri="{FF2B5EF4-FFF2-40B4-BE49-F238E27FC236}">
                <a16:creationId xmlns:a16="http://schemas.microsoft.com/office/drawing/2014/main" id="{920677DC-3972-6DAB-C494-862E5F0D49C7}"/>
              </a:ext>
            </a:extLst>
          </p:cNvPr>
          <p:cNvSpPr txBox="1"/>
          <p:nvPr/>
        </p:nvSpPr>
        <p:spPr>
          <a:xfrm>
            <a:off x="6721492" y="4861151"/>
            <a:ext cx="4346062" cy="646331"/>
          </a:xfrm>
          <a:prstGeom prst="rect">
            <a:avLst/>
          </a:prstGeom>
          <a:noFill/>
        </p:spPr>
        <p:txBody>
          <a:bodyPr wrap="none" rtlCol="0">
            <a:spAutoFit/>
          </a:bodyPr>
          <a:lstStyle/>
          <a:p>
            <a:r>
              <a:rPr lang="en-US" sz="3600" dirty="0">
                <a:solidFill>
                  <a:srgbClr val="FF0000"/>
                </a:solidFill>
              </a:rPr>
              <a:t>Distributivity violated!</a:t>
            </a:r>
          </a:p>
        </p:txBody>
      </p:sp>
    </p:spTree>
    <p:extLst>
      <p:ext uri="{BB962C8B-B14F-4D97-AF65-F5344CB8AC3E}">
        <p14:creationId xmlns:p14="http://schemas.microsoft.com/office/powerpoint/2010/main" val="3130182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4" grpId="0"/>
      <p:bldP spid="17" grpId="0"/>
      <p:bldP spid="18" grpId="0"/>
      <p:bldP spid="19" grpId="0"/>
      <p:bldP spid="20" grpId="0"/>
      <p:bldP spid="21" grpId="0"/>
      <p:bldP spid="22" grpId="0"/>
      <p:bldP spid="2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B14E8D9-F93C-38D5-4777-1001B637D249}"/>
              </a:ext>
            </a:extLst>
          </p:cNvPr>
          <p:cNvSpPr>
            <a:spLocks noGrp="1"/>
          </p:cNvSpPr>
          <p:nvPr>
            <p:ph type="ftr" sz="quarter" idx="11"/>
          </p:nvPr>
        </p:nvSpPr>
        <p:spPr/>
        <p:txBody>
          <a:bodyPr/>
          <a:lstStyle/>
          <a:p>
            <a:r>
              <a:rPr lang="en-US"/>
              <a:t>Gabriele Carcassi - Physics Department - University of Michigan</a:t>
            </a:r>
            <a:endParaRPr lang="en-US" dirty="0"/>
          </a:p>
        </p:txBody>
      </p:sp>
      <p:sp>
        <p:nvSpPr>
          <p:cNvPr id="3" name="Slide Number Placeholder 2">
            <a:extLst>
              <a:ext uri="{FF2B5EF4-FFF2-40B4-BE49-F238E27FC236}">
                <a16:creationId xmlns:a16="http://schemas.microsoft.com/office/drawing/2014/main" id="{1CE381B6-1375-52C0-E08B-F29222E1F1FC}"/>
              </a:ext>
            </a:extLst>
          </p:cNvPr>
          <p:cNvSpPr>
            <a:spLocks noGrp="1"/>
          </p:cNvSpPr>
          <p:nvPr>
            <p:ph type="sldNum" sz="quarter" idx="12"/>
          </p:nvPr>
        </p:nvSpPr>
        <p:spPr/>
        <p:txBody>
          <a:bodyPr/>
          <a:lstStyle/>
          <a:p>
            <a:fld id="{F47845EA-7733-40EE-B074-20032348B727}" type="slidenum">
              <a:rPr lang="en-US" smtClean="0"/>
              <a:t>9</a:t>
            </a:fld>
            <a:endParaRPr lang="en-US"/>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70E7EEC6-43CA-E617-1646-960F3E706726}"/>
                  </a:ext>
                </a:extLst>
              </p:cNvPr>
              <p:cNvSpPr txBox="1"/>
              <p:nvPr/>
            </p:nvSpPr>
            <p:spPr>
              <a:xfrm>
                <a:off x="4277844" y="345751"/>
                <a:ext cx="7500900" cy="646331"/>
              </a:xfrm>
              <a:prstGeom prst="rect">
                <a:avLst/>
              </a:prstGeom>
              <a:noFill/>
            </p:spPr>
            <p:txBody>
              <a:bodyPr wrap="none" rtlCol="0">
                <a:spAutoFit/>
              </a:bodyPr>
              <a:lstStyle/>
              <a:p>
                <a14:m>
                  <m:oMath xmlns:m="http://schemas.openxmlformats.org/officeDocument/2006/math">
                    <m:r>
                      <a:rPr lang="en-US" sz="3600" i="1" smtClean="0">
                        <a:latin typeface="Cambria Math" panose="02040503050406030204" pitchFamily="18" charset="0"/>
                      </a:rPr>
                      <m:t>𝑞</m:t>
                    </m:r>
                    <m:r>
                      <a:rPr lang="en-US" sz="3600" i="1" smtClean="0">
                        <a:latin typeface="Cambria Math" panose="02040503050406030204" pitchFamily="18" charset="0"/>
                      </a:rPr>
                      <m:t>∨</m:t>
                    </m:r>
                    <m:r>
                      <a:rPr lang="en-US" sz="3600" i="1" smtClean="0">
                        <a:latin typeface="Cambria Math" panose="02040503050406030204" pitchFamily="18" charset="0"/>
                      </a:rPr>
                      <m:t>𝑟</m:t>
                    </m:r>
                    <m:r>
                      <a:rPr lang="en-US" sz="3600" b="0" i="1" smtClean="0">
                        <a:latin typeface="Cambria Math" panose="02040503050406030204" pitchFamily="18" charset="0"/>
                      </a:rPr>
                      <m:t>=⊤</m:t>
                    </m:r>
                  </m:oMath>
                </a14:m>
                <a:r>
                  <a:rPr lang="en-US" sz="3600" dirty="0"/>
                  <a:t> if and only if </a:t>
                </a:r>
                <a14:m>
                  <m:oMath xmlns:m="http://schemas.openxmlformats.org/officeDocument/2006/math">
                    <m:r>
                      <a:rPr lang="en-US" sz="3600" b="0" i="1" smtClean="0">
                        <a:latin typeface="Cambria Math" panose="02040503050406030204" pitchFamily="18" charset="0"/>
                      </a:rPr>
                      <m:t>𝑞</m:t>
                    </m:r>
                    <m:r>
                      <a:rPr lang="en-US" sz="3600" b="0" i="1" smtClean="0">
                        <a:latin typeface="Cambria Math" panose="02040503050406030204" pitchFamily="18" charset="0"/>
                      </a:rPr>
                      <m:t>=⊤</m:t>
                    </m:r>
                  </m:oMath>
                </a14:m>
                <a:r>
                  <a:rPr lang="en-US" sz="3600" dirty="0"/>
                  <a:t> or </a:t>
                </a:r>
                <a14:m>
                  <m:oMath xmlns:m="http://schemas.openxmlformats.org/officeDocument/2006/math">
                    <m:r>
                      <a:rPr lang="en-US" sz="3600" b="0" i="1" smtClean="0">
                        <a:latin typeface="Cambria Math" panose="02040503050406030204" pitchFamily="18" charset="0"/>
                      </a:rPr>
                      <m:t>𝑟</m:t>
                    </m:r>
                    <m:r>
                      <a:rPr lang="en-US" sz="3600" b="0" i="1" smtClean="0">
                        <a:latin typeface="Cambria Math" panose="02040503050406030204" pitchFamily="18" charset="0"/>
                      </a:rPr>
                      <m:t>=⊤</m:t>
                    </m:r>
                  </m:oMath>
                </a14:m>
                <a:endParaRPr lang="en-US" sz="3600" dirty="0"/>
              </a:p>
            </p:txBody>
          </p:sp>
        </mc:Choice>
        <mc:Fallback xmlns="">
          <p:sp>
            <p:nvSpPr>
              <p:cNvPr id="5" name="TextBox 4">
                <a:extLst>
                  <a:ext uri="{FF2B5EF4-FFF2-40B4-BE49-F238E27FC236}">
                    <a16:creationId xmlns:a16="http://schemas.microsoft.com/office/drawing/2014/main" id="{70E7EEC6-43CA-E617-1646-960F3E706726}"/>
                  </a:ext>
                </a:extLst>
              </p:cNvPr>
              <p:cNvSpPr txBox="1">
                <a:spLocks noRot="1" noChangeAspect="1" noMove="1" noResize="1" noEditPoints="1" noAdjustHandles="1" noChangeArrowheads="1" noChangeShapeType="1" noTextEdit="1"/>
              </p:cNvSpPr>
              <p:nvPr/>
            </p:nvSpPr>
            <p:spPr>
              <a:xfrm>
                <a:off x="4277844" y="345751"/>
                <a:ext cx="7500900" cy="646331"/>
              </a:xfrm>
              <a:prstGeom prst="rect">
                <a:avLst/>
              </a:prstGeom>
              <a:blipFill>
                <a:blip r:embed="rId2"/>
                <a:stretch>
                  <a:fillRect t="-15094" b="-34906"/>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0EAC5302-E7DB-7086-2E50-2D79F8305790}"/>
              </a:ext>
            </a:extLst>
          </p:cNvPr>
          <p:cNvSpPr txBox="1"/>
          <p:nvPr/>
        </p:nvSpPr>
        <p:spPr>
          <a:xfrm>
            <a:off x="381910" y="348790"/>
            <a:ext cx="2291012" cy="646331"/>
          </a:xfrm>
          <a:prstGeom prst="rect">
            <a:avLst/>
          </a:prstGeom>
          <a:noFill/>
        </p:spPr>
        <p:txBody>
          <a:bodyPr wrap="none" rtlCol="0">
            <a:spAutoFit/>
          </a:bodyPr>
          <a:lstStyle/>
          <a:p>
            <a:r>
              <a:rPr lang="en-US" sz="3600" dirty="0"/>
              <a:t>Disjunction</a:t>
            </a: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DCA95624-F2A0-3491-21E7-FB43C43EC347}"/>
                  </a:ext>
                </a:extLst>
              </p:cNvPr>
              <p:cNvSpPr txBox="1"/>
              <p:nvPr/>
            </p:nvSpPr>
            <p:spPr>
              <a:xfrm>
                <a:off x="712749" y="1483054"/>
                <a:ext cx="5114216" cy="830997"/>
              </a:xfrm>
              <a:prstGeom prst="rect">
                <a:avLst/>
              </a:prstGeom>
              <a:noFill/>
            </p:spPr>
            <p:txBody>
              <a:bodyPr wrap="square" rtlCol="0">
                <a:spAutoFit/>
              </a:bodyPr>
              <a:lstStyle/>
              <a:p>
                <a:r>
                  <a:rPr lang="en-US" sz="2400" dirty="0"/>
                  <a:t>Claim: spin in the y direction is either up or down – </a:t>
                </a:r>
                <a14:m>
                  <m:oMath xmlns:m="http://schemas.openxmlformats.org/officeDocument/2006/math">
                    <m:r>
                      <a:rPr lang="en-US" sz="2400" b="0" i="1" smtClean="0">
                        <a:latin typeface="Cambria Math" panose="02040503050406030204" pitchFamily="18" charset="0"/>
                      </a:rPr>
                      <m:t>𝑞</m:t>
                    </m:r>
                    <m:r>
                      <a:rPr lang="en-US" sz="2400" b="0" i="1" smtClean="0">
                        <a:latin typeface="Cambria Math" panose="02040503050406030204" pitchFamily="18" charset="0"/>
                      </a:rPr>
                      <m:t>∨</m:t>
                    </m:r>
                    <m:r>
                      <a:rPr lang="en-US" sz="2400" b="0" i="1" smtClean="0">
                        <a:latin typeface="Cambria Math" panose="02040503050406030204" pitchFamily="18" charset="0"/>
                      </a:rPr>
                      <m:t>𝑟</m:t>
                    </m:r>
                    <m:r>
                      <a:rPr lang="en-US" sz="2400" b="0" i="1" smtClean="0">
                        <a:latin typeface="Cambria Math" panose="02040503050406030204" pitchFamily="18" charset="0"/>
                      </a:rPr>
                      <m:t>=⊤</m:t>
                    </m:r>
                  </m:oMath>
                </a14:m>
                <a:endParaRPr lang="en-US" sz="2400" dirty="0"/>
              </a:p>
            </p:txBody>
          </p:sp>
        </mc:Choice>
        <mc:Fallback xmlns="">
          <p:sp>
            <p:nvSpPr>
              <p:cNvPr id="10" name="TextBox 9">
                <a:extLst>
                  <a:ext uri="{FF2B5EF4-FFF2-40B4-BE49-F238E27FC236}">
                    <a16:creationId xmlns:a16="http://schemas.microsoft.com/office/drawing/2014/main" id="{DCA95624-F2A0-3491-21E7-FB43C43EC347}"/>
                  </a:ext>
                </a:extLst>
              </p:cNvPr>
              <p:cNvSpPr txBox="1">
                <a:spLocks noRot="1" noChangeAspect="1" noMove="1" noResize="1" noEditPoints="1" noAdjustHandles="1" noChangeArrowheads="1" noChangeShapeType="1" noTextEdit="1"/>
              </p:cNvSpPr>
              <p:nvPr/>
            </p:nvSpPr>
            <p:spPr>
              <a:xfrm>
                <a:off x="712749" y="1483054"/>
                <a:ext cx="5114216" cy="830997"/>
              </a:xfrm>
              <a:prstGeom prst="rect">
                <a:avLst/>
              </a:prstGeom>
              <a:blipFill>
                <a:blip r:embed="rId3"/>
                <a:stretch>
                  <a:fillRect l="-1907" t="-5839" b="-1532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F5756791-05F9-1678-912D-D61346201B68}"/>
                  </a:ext>
                </a:extLst>
              </p:cNvPr>
              <p:cNvSpPr txBox="1"/>
              <p:nvPr/>
            </p:nvSpPr>
            <p:spPr>
              <a:xfrm>
                <a:off x="597159" y="3777396"/>
                <a:ext cx="10776857" cy="461665"/>
              </a:xfrm>
              <a:prstGeom prst="rect">
                <a:avLst/>
              </a:prstGeom>
              <a:noFill/>
            </p:spPr>
            <p:txBody>
              <a:bodyPr wrap="square" rtlCol="0">
                <a:spAutoFit/>
              </a:bodyPr>
              <a:lstStyle/>
              <a:p>
                <a:r>
                  <a:rPr lang="en-US" sz="2400" dirty="0"/>
                  <a:t>But if </a:t>
                </a:r>
                <a14:m>
                  <m:oMath xmlns:m="http://schemas.openxmlformats.org/officeDocument/2006/math">
                    <m:r>
                      <a:rPr lang="en-US" sz="2400" b="0" i="1" smtClean="0">
                        <a:latin typeface="Cambria Math" panose="02040503050406030204" pitchFamily="18" charset="0"/>
                      </a:rPr>
                      <m:t>𝑝</m:t>
                    </m:r>
                    <m:r>
                      <a:rPr lang="en-US" sz="2400" b="0" i="1" smtClean="0">
                        <a:latin typeface="Cambria Math" panose="02040503050406030204" pitchFamily="18" charset="0"/>
                      </a:rPr>
                      <m:t>=⊤</m:t>
                    </m:r>
                  </m:oMath>
                </a14:m>
                <a:r>
                  <a:rPr lang="en-US" sz="2400" dirty="0"/>
                  <a:t>, then </a:t>
                </a:r>
                <a14:m>
                  <m:oMath xmlns:m="http://schemas.openxmlformats.org/officeDocument/2006/math">
                    <m:r>
                      <a:rPr lang="en-US" sz="2400" b="0" i="1" smtClean="0">
                        <a:latin typeface="Cambria Math" panose="02040503050406030204" pitchFamily="18" charset="0"/>
                      </a:rPr>
                      <m:t>𝑞</m:t>
                    </m:r>
                    <m:r>
                      <a:rPr lang="en-US" sz="2400" b="0" i="1" smtClean="0">
                        <a:latin typeface="Cambria Math" panose="02040503050406030204" pitchFamily="18" charset="0"/>
                      </a:rPr>
                      <m:t>=</m:t>
                    </m:r>
                    <m:r>
                      <a:rPr lang="en-US" sz="2400" b="0" i="1" smtClean="0">
                        <a:latin typeface="Cambria Math" panose="02040503050406030204" pitchFamily="18" charset="0"/>
                      </a:rPr>
                      <m:t>𝑟</m:t>
                    </m:r>
                    <m:r>
                      <a:rPr lang="en-US" sz="2400" b="0" i="1" smtClean="0">
                        <a:latin typeface="Cambria Math" panose="02040503050406030204" pitchFamily="18" charset="0"/>
                      </a:rPr>
                      <m:t>= ⊥</m:t>
                    </m:r>
                  </m:oMath>
                </a14:m>
                <a:r>
                  <a:rPr lang="en-US" sz="2400" dirty="0"/>
                  <a:t> even though </a:t>
                </a:r>
                <a14:m>
                  <m:oMath xmlns:m="http://schemas.openxmlformats.org/officeDocument/2006/math">
                    <m:r>
                      <a:rPr lang="en-US" sz="2400" i="1">
                        <a:latin typeface="Cambria Math" panose="02040503050406030204" pitchFamily="18" charset="0"/>
                      </a:rPr>
                      <m:t>𝑞</m:t>
                    </m:r>
                    <m:r>
                      <a:rPr lang="en-US" sz="2400" i="1">
                        <a:latin typeface="Cambria Math" panose="02040503050406030204" pitchFamily="18" charset="0"/>
                      </a:rPr>
                      <m:t>∨</m:t>
                    </m:r>
                    <m:r>
                      <a:rPr lang="en-US" sz="2400" i="1">
                        <a:latin typeface="Cambria Math" panose="02040503050406030204" pitchFamily="18" charset="0"/>
                      </a:rPr>
                      <m:t>𝑟</m:t>
                    </m:r>
                    <m:r>
                      <a:rPr lang="en-US" sz="2400" i="1">
                        <a:latin typeface="Cambria Math" panose="02040503050406030204" pitchFamily="18" charset="0"/>
                      </a:rPr>
                      <m:t>=⊤</m:t>
                    </m:r>
                  </m:oMath>
                </a14:m>
                <a:endParaRPr lang="en-US" sz="2400" dirty="0"/>
              </a:p>
            </p:txBody>
          </p:sp>
        </mc:Choice>
        <mc:Fallback xmlns="">
          <p:sp>
            <p:nvSpPr>
              <p:cNvPr id="12" name="TextBox 11">
                <a:extLst>
                  <a:ext uri="{FF2B5EF4-FFF2-40B4-BE49-F238E27FC236}">
                    <a16:creationId xmlns:a16="http://schemas.microsoft.com/office/drawing/2014/main" id="{F5756791-05F9-1678-912D-D61346201B68}"/>
                  </a:ext>
                </a:extLst>
              </p:cNvPr>
              <p:cNvSpPr txBox="1">
                <a:spLocks noRot="1" noChangeAspect="1" noMove="1" noResize="1" noEditPoints="1" noAdjustHandles="1" noChangeArrowheads="1" noChangeShapeType="1" noTextEdit="1"/>
              </p:cNvSpPr>
              <p:nvPr/>
            </p:nvSpPr>
            <p:spPr>
              <a:xfrm>
                <a:off x="597159" y="3777396"/>
                <a:ext cx="10776857" cy="461665"/>
              </a:xfrm>
              <a:prstGeom prst="rect">
                <a:avLst/>
              </a:prstGeom>
              <a:blipFill>
                <a:blip r:embed="rId4"/>
                <a:stretch>
                  <a:fillRect l="-905" t="-10667" b="-30667"/>
                </a:stretch>
              </a:blipFill>
            </p:spPr>
            <p:txBody>
              <a:bodyPr/>
              <a:lstStyle/>
              <a:p>
                <a:r>
                  <a:rPr lang="en-US">
                    <a:noFill/>
                  </a:rPr>
                  <a:t> </a:t>
                </a:r>
              </a:p>
            </p:txBody>
          </p:sp>
        </mc:Fallback>
      </mc:AlternateContent>
      <p:grpSp>
        <p:nvGrpSpPr>
          <p:cNvPr id="13" name="Group 12">
            <a:extLst>
              <a:ext uri="{FF2B5EF4-FFF2-40B4-BE49-F238E27FC236}">
                <a16:creationId xmlns:a16="http://schemas.microsoft.com/office/drawing/2014/main" id="{F4790CCC-97C4-EC87-37F5-200BBE215A4F}"/>
              </a:ext>
            </a:extLst>
          </p:cNvPr>
          <p:cNvGrpSpPr/>
          <p:nvPr/>
        </p:nvGrpSpPr>
        <p:grpSpPr>
          <a:xfrm>
            <a:off x="7025640" y="1379846"/>
            <a:ext cx="2341219" cy="2481943"/>
            <a:chOff x="7025640" y="1659770"/>
            <a:chExt cx="2341219" cy="2481943"/>
          </a:xfrm>
        </p:grpSpPr>
        <p:grpSp>
          <p:nvGrpSpPr>
            <p:cNvPr id="14" name="Group 13">
              <a:extLst>
                <a:ext uri="{FF2B5EF4-FFF2-40B4-BE49-F238E27FC236}">
                  <a16:creationId xmlns:a16="http://schemas.microsoft.com/office/drawing/2014/main" id="{AE204A5C-FB18-2584-BCD6-AA957D0953E4}"/>
                </a:ext>
              </a:extLst>
            </p:cNvPr>
            <p:cNvGrpSpPr/>
            <p:nvPr/>
          </p:nvGrpSpPr>
          <p:grpSpPr>
            <a:xfrm>
              <a:off x="8555096" y="1659770"/>
              <a:ext cx="811763" cy="2132045"/>
              <a:chOff x="5160308" y="2858588"/>
              <a:chExt cx="811763" cy="2132045"/>
            </a:xfrm>
          </p:grpSpPr>
          <p:pic>
            <p:nvPicPr>
              <p:cNvPr id="16" name="Picture 15">
                <a:extLst>
                  <a:ext uri="{FF2B5EF4-FFF2-40B4-BE49-F238E27FC236}">
                    <a16:creationId xmlns:a16="http://schemas.microsoft.com/office/drawing/2014/main" id="{9A8A3049-8193-ED4A-423F-607DB87ACD9F}"/>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l="52002" r="34839" b="14098"/>
              <a:stretch/>
            </p:blipFill>
            <p:spPr>
              <a:xfrm>
                <a:off x="5160308" y="2858588"/>
                <a:ext cx="811763" cy="2132045"/>
              </a:xfrm>
              <a:prstGeom prst="rect">
                <a:avLst/>
              </a:prstGeom>
            </p:spPr>
          </p:pic>
          <p:sp>
            <p:nvSpPr>
              <p:cNvPr id="17" name="Rectangle 16">
                <a:extLst>
                  <a:ext uri="{FF2B5EF4-FFF2-40B4-BE49-F238E27FC236}">
                    <a16:creationId xmlns:a16="http://schemas.microsoft.com/office/drawing/2014/main" id="{47426F2A-7243-4D37-3F75-57EEC6398D7D}"/>
                  </a:ext>
                </a:extLst>
              </p:cNvPr>
              <p:cNvSpPr/>
              <p:nvPr/>
            </p:nvSpPr>
            <p:spPr>
              <a:xfrm>
                <a:off x="5775960" y="3985260"/>
                <a:ext cx="45719" cy="9525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FBC78ABD-584F-6102-C408-81081BD38C5D}"/>
                  </a:ext>
                </a:extLst>
              </p:cNvPr>
              <p:cNvSpPr/>
              <p:nvPr/>
            </p:nvSpPr>
            <p:spPr>
              <a:xfrm>
                <a:off x="5499735" y="3507105"/>
                <a:ext cx="45719" cy="952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EE3F7DAD-07CF-7EFB-9802-2D048A9F62D1}"/>
                  </a:ext>
                </a:extLst>
              </p:cNvPr>
              <p:cNvSpPr/>
              <p:nvPr/>
            </p:nvSpPr>
            <p:spPr>
              <a:xfrm>
                <a:off x="5499735" y="4377690"/>
                <a:ext cx="45719" cy="952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5" name="Picture 14">
              <a:extLst>
                <a:ext uri="{FF2B5EF4-FFF2-40B4-BE49-F238E27FC236}">
                  <a16:creationId xmlns:a16="http://schemas.microsoft.com/office/drawing/2014/main" id="{4128BC87-AF01-C1A0-E1E4-2F7EC6931F42}"/>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r="82334"/>
            <a:stretch/>
          </p:blipFill>
          <p:spPr>
            <a:xfrm>
              <a:off x="7025640" y="1659770"/>
              <a:ext cx="1089790" cy="2481943"/>
            </a:xfrm>
            <a:prstGeom prst="rect">
              <a:avLst/>
            </a:prstGeom>
          </p:spPr>
        </p:pic>
      </p:grpSp>
      <p:sp>
        <p:nvSpPr>
          <p:cNvPr id="20" name="TextBox 19">
            <a:extLst>
              <a:ext uri="{FF2B5EF4-FFF2-40B4-BE49-F238E27FC236}">
                <a16:creationId xmlns:a16="http://schemas.microsoft.com/office/drawing/2014/main" id="{EC435BE9-75A4-E31B-9B10-19D05C36F04F}"/>
              </a:ext>
            </a:extLst>
          </p:cNvPr>
          <p:cNvSpPr txBox="1"/>
          <p:nvPr/>
        </p:nvSpPr>
        <p:spPr>
          <a:xfrm>
            <a:off x="712749" y="2715740"/>
            <a:ext cx="6154269" cy="461665"/>
          </a:xfrm>
          <a:prstGeom prst="rect">
            <a:avLst/>
          </a:prstGeom>
          <a:noFill/>
        </p:spPr>
        <p:txBody>
          <a:bodyPr wrap="square" rtlCol="0">
            <a:spAutoFit/>
          </a:bodyPr>
          <a:lstStyle/>
          <a:p>
            <a:r>
              <a:rPr lang="en-US" sz="2400" dirty="0"/>
              <a:t>Claim: this is true even if we prepare x-spin up</a:t>
            </a:r>
          </a:p>
        </p:txBody>
      </p:sp>
      <p:sp>
        <p:nvSpPr>
          <p:cNvPr id="21" name="TextBox 20">
            <a:extLst>
              <a:ext uri="{FF2B5EF4-FFF2-40B4-BE49-F238E27FC236}">
                <a16:creationId xmlns:a16="http://schemas.microsoft.com/office/drawing/2014/main" id="{EAE89D42-4C8E-414A-C1CD-869F7BF3325A}"/>
              </a:ext>
            </a:extLst>
          </p:cNvPr>
          <p:cNvSpPr txBox="1"/>
          <p:nvPr/>
        </p:nvSpPr>
        <p:spPr>
          <a:xfrm>
            <a:off x="2326763" y="4901063"/>
            <a:ext cx="7538474" cy="646331"/>
          </a:xfrm>
          <a:prstGeom prst="rect">
            <a:avLst/>
          </a:prstGeom>
          <a:noFill/>
        </p:spPr>
        <p:txBody>
          <a:bodyPr wrap="none" rtlCol="0">
            <a:spAutoFit/>
          </a:bodyPr>
          <a:lstStyle/>
          <a:p>
            <a:r>
              <a:rPr lang="en-US" sz="3600" dirty="0">
                <a:solidFill>
                  <a:srgbClr val="FF0000"/>
                </a:solidFill>
              </a:rPr>
              <a:t>Quantum disjunction works differently!</a:t>
            </a:r>
          </a:p>
        </p:txBody>
      </p:sp>
    </p:spTree>
    <p:extLst>
      <p:ext uri="{BB962C8B-B14F-4D97-AF65-F5344CB8AC3E}">
        <p14:creationId xmlns:p14="http://schemas.microsoft.com/office/powerpoint/2010/main" val="2773767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p:bldP spid="20" grpId="0"/>
      <p:bldP spid="21" grpId="0"/>
    </p:bldLst>
  </p:timing>
</p:sld>
</file>

<file path=ppt/theme/theme1.xml><?xml version="1.0" encoding="utf-8"?>
<a:theme xmlns:a="http://schemas.openxmlformats.org/drawingml/2006/main" name="Office Theme">
  <a:themeElements>
    <a:clrScheme name="AoP">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00000"/>
      </a:hlink>
      <a:folHlink>
        <a:srgbClr val="0000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55909</TotalTime>
  <Words>3339</Words>
  <Application>Microsoft Office PowerPoint</Application>
  <PresentationFormat>Widescreen</PresentationFormat>
  <Paragraphs>395</Paragraphs>
  <Slides>36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36</vt:i4>
      </vt:variant>
    </vt:vector>
  </HeadingPairs>
  <TitlesOfParts>
    <vt:vector size="42" baseType="lpstr">
      <vt:lpstr>Arial</vt:lpstr>
      <vt:lpstr>Calibri</vt:lpstr>
      <vt:lpstr>Calibri Light</vt:lpstr>
      <vt:lpstr>Cambria Math</vt:lpstr>
      <vt:lpstr>Proxima Nova Lt</vt:lpstr>
      <vt:lpstr>Office Theme</vt:lpstr>
      <vt:lpstr>The common logical structure of classical and quantum mechanics (and all scientific theories)</vt:lpstr>
      <vt:lpstr>The paper</vt:lpstr>
      <vt:lpstr>PowerPoint Presentation</vt:lpstr>
      <vt:lpstr>Thesis</vt:lpstr>
      <vt:lpstr>Plan</vt:lpstr>
      <vt:lpstr>Disclaimer</vt:lpstr>
      <vt:lpstr>Supposed failures of classical logic</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How to not get confused</vt:lpstr>
      <vt:lpstr>Common logical structure of CM and QM</vt:lpstr>
      <vt:lpstr>PowerPoint Presentation</vt:lpstr>
      <vt:lpstr>PowerPoint Presentation</vt:lpstr>
      <vt:lpstr>PowerPoint Presentation</vt:lpstr>
      <vt:lpstr>PowerPoint Presentation</vt:lpstr>
      <vt:lpstr>PowerPoint Presentation</vt:lpstr>
      <vt:lpstr>PowerPoint Presentation</vt:lpstr>
      <vt:lpstr>To summarize</vt:lpstr>
      <vt:lpstr>Common logical structure of all scientific theories</vt:lpstr>
      <vt:lpstr>PowerPoint Presentation</vt:lpstr>
      <vt:lpstr>Properties of verifiable statements</vt:lpstr>
      <vt:lpstr>PowerPoint Presentation</vt:lpstr>
      <vt:lpstr>PowerPoint Presentation</vt:lpstr>
      <vt:lpstr>Some interesting results</vt:lpstr>
      <vt:lpstr>PowerPoint Presentation</vt:lpstr>
      <vt:lpstr>PowerPoint Presentation</vt:lpstr>
      <vt:lpstr>Conclusions</vt:lpstr>
      <vt:lpstr>Resources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Gabriele Carcassi</dc:creator>
  <cp:lastModifiedBy>Gabriele Carcassi</cp:lastModifiedBy>
  <cp:revision>201</cp:revision>
  <dcterms:created xsi:type="dcterms:W3CDTF">2021-04-07T15:17:47Z</dcterms:created>
  <dcterms:modified xsi:type="dcterms:W3CDTF">2022-09-20T19:15:19Z</dcterms:modified>
</cp:coreProperties>
</file>