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9" r:id="rId2"/>
    <p:sldId id="943" r:id="rId3"/>
    <p:sldId id="825" r:id="rId4"/>
    <p:sldId id="911" r:id="rId5"/>
    <p:sldId id="912" r:id="rId6"/>
    <p:sldId id="955" r:id="rId7"/>
    <p:sldId id="944" r:id="rId8"/>
    <p:sldId id="946" r:id="rId9"/>
    <p:sldId id="889" r:id="rId10"/>
    <p:sldId id="890" r:id="rId11"/>
    <p:sldId id="905" r:id="rId12"/>
    <p:sldId id="903" r:id="rId13"/>
    <p:sldId id="917" r:id="rId14"/>
    <p:sldId id="954" r:id="rId15"/>
    <p:sldId id="949" r:id="rId16"/>
    <p:sldId id="947" r:id="rId17"/>
    <p:sldId id="310" r:id="rId18"/>
    <p:sldId id="936" r:id="rId19"/>
    <p:sldId id="919" r:id="rId20"/>
    <p:sldId id="951" r:id="rId21"/>
    <p:sldId id="952" r:id="rId22"/>
    <p:sldId id="933" r:id="rId23"/>
    <p:sldId id="909" r:id="rId24"/>
    <p:sldId id="872" r:id="rId25"/>
    <p:sldId id="879" r:id="rId26"/>
    <p:sldId id="880" r:id="rId27"/>
    <p:sldId id="881" r:id="rId28"/>
    <p:sldId id="916" r:id="rId29"/>
    <p:sldId id="901" r:id="rId30"/>
    <p:sldId id="902" r:id="rId31"/>
    <p:sldId id="920" r:id="rId32"/>
    <p:sldId id="924" r:id="rId33"/>
    <p:sldId id="925" r:id="rId34"/>
    <p:sldId id="929" r:id="rId35"/>
    <p:sldId id="928" r:id="rId36"/>
    <p:sldId id="942"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7" autoAdjust="0"/>
    <p:restoredTop sz="95607" autoAdjust="0"/>
  </p:normalViewPr>
  <p:slideViewPr>
    <p:cSldViewPr snapToGrid="0">
      <p:cViewPr varScale="1">
        <p:scale>
          <a:sx n="78" d="100"/>
          <a:sy n="78" d="100"/>
        </p:scale>
        <p:origin x="374" y="67"/>
      </p:cViewPr>
      <p:guideLst/>
    </p:cSldViewPr>
  </p:slideViewPr>
  <p:outlineViewPr>
    <p:cViewPr>
      <p:scale>
        <a:sx n="33" d="100"/>
        <a:sy n="33" d="100"/>
      </p:scale>
      <p:origin x="0" y="-9029"/>
    </p:cViewPr>
    <p:sldLst>
      <p:sld r:id="rId1" collapse="1"/>
      <p:sld r:id="rId2" collapse="1"/>
    </p:sldLst>
  </p:outlineViewPr>
  <p:notesTextViewPr>
    <p:cViewPr>
      <p:scale>
        <a:sx n="1" d="1"/>
        <a:sy n="1" d="1"/>
      </p:scale>
      <p:origin x="0" y="0"/>
    </p:cViewPr>
  </p:notesTextViewPr>
  <p:sorterViewPr>
    <p:cViewPr>
      <p:scale>
        <a:sx n="110" d="100"/>
        <a:sy n="110" d="100"/>
      </p:scale>
      <p:origin x="0" y="-111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 w/G’s/add website</a:t>
            </a:r>
          </a:p>
        </p:txBody>
      </p:sp>
      <p:sp>
        <p:nvSpPr>
          <p:cNvPr id="4" name="Slide Number Placeholder 3"/>
          <p:cNvSpPr>
            <a:spLocks noGrp="1"/>
          </p:cNvSpPr>
          <p:nvPr>
            <p:ph type="sldNum" sz="quarter" idx="5"/>
          </p:nvPr>
        </p:nvSpPr>
        <p:spPr/>
        <p:txBody>
          <a:bodyPr/>
          <a:lstStyle/>
          <a:p>
            <a:fld id="{A154F452-85BD-4268-B680-C313DBFDCEB3}" type="slidenum">
              <a:rPr lang="en-US" smtClean="0"/>
              <a:t>4</a:t>
            </a:fld>
            <a:endParaRPr lang="en-US"/>
          </a:p>
        </p:txBody>
      </p:sp>
    </p:spTree>
    <p:extLst>
      <p:ext uri="{BB962C8B-B14F-4D97-AF65-F5344CB8AC3E}">
        <p14:creationId xmlns:p14="http://schemas.microsoft.com/office/powerpoint/2010/main" val="42508022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Topology is the foundation for all of differential geometry.  Sigma-algebras are the foundation of measure theory, probability theory, and info theory.  (The points on top of which the topology is defined.)</a:t>
            </a:r>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496792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doesn’t occur to people that such a program is possible.  Not that concepts are complication, but that they’re connected in ways that are unexpected.</a:t>
            </a:r>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3058759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4109037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clear, the previous reversible meant that we can _reconstruct_ the state.  This is different from thermodynamic reversibility.</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4149035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thermodynamic entropy.  What about information entropy?</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93500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link info entropy to uncertainty.  Well, what if we think about actual uncertainty?  [Relevant for peaked/small-support distributions, for which you can linearize the field]</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251071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analyze which elements of the theory are traceable to which physical assumptions.  Some elements of relativity in Hamiltonian mech w/o even having a metric tensor, and some elements of quantum mech already w/in classical mech, i.e. they should be thought of as properties of Hamiltonian systems in general, not particular to classical or quantum</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1032010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12744048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Has to happen gradually!</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2389610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2631358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3376351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790736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the reason that classical mechanics ultimately fails—comes directly from the assumption of infinitesimal reducibility.  Can’t extract as much information from the system as you want.  There’s a level of description below which you can’t go.</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723693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approach to the foundations of physics, we don’t focus only on the foundations of QM.  We take a holistic approach.  QM is NOT the foundation of physics.  The foundations of physics need to cut across all of physics.</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1826320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math, i.e. the formal system, missing most of the physics!</a:t>
            </a:r>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77194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15</a:t>
            </a:fld>
            <a:endParaRPr lang="en-US"/>
          </a:p>
        </p:txBody>
      </p:sp>
    </p:spTree>
    <p:extLst>
      <p:ext uri="{BB962C8B-B14F-4D97-AF65-F5344CB8AC3E}">
        <p14:creationId xmlns:p14="http://schemas.microsoft.com/office/powerpoint/2010/main" val="163082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1290342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4A3D630A-3622-460E-8E12-C95667E456A2}" type="datetime1">
              <a:rPr lang="en-US" smtClean="0"/>
              <a:t>6/23/2023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91F1E70A-E459-487F-BE38-7073C290F662}" type="datetime1">
              <a:rPr lang="en-US" smtClean="0"/>
              <a:t>6/23/2023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1EC0E17B-5FA0-4399-BAE1-882ACD5A4C3D}" type="datetime1">
              <a:rPr lang="en-US" smtClean="0"/>
              <a:t>6/23/2023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Christine Aidala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8EA05A08-6AD1-4D5F-9FD2-7A5EFC1CCF61}" type="datetime1">
              <a:rPr lang="en-US" smtClean="0"/>
              <a:t>6/23/2023</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19CEDD81-4A80-473F-B10D-49B47662572C}" type="datetime1">
              <a:rPr lang="en-US" smtClean="0"/>
              <a:t>6/23/2023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71F96097-9256-4462-9048-68BF883FADCE}" type="datetime1">
              <a:rPr lang="en-US" smtClean="0"/>
              <a:t>6/23/2023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C5423263-F514-4CA9-B6A3-BC33615AFFF3}" type="datetime1">
              <a:rPr lang="en-US" smtClean="0"/>
              <a:t>6/23/2023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Christine Aidala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A5C4CBD-B328-4D8C-BFC4-FE55F7C2ABD7}" type="datetime1">
              <a:rPr lang="en-US" smtClean="0"/>
              <a:t>6/23/2023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9927278C-A5A9-4AAC-83A2-DD484BFD7A1A}" type="datetime1">
              <a:rPr lang="en-US" smtClean="0"/>
              <a:t>6/23/2023</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Christine Aidala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AE731346-24DA-4E72-92D1-CBA950DB5AF7}" type="datetime1">
              <a:rPr lang="en-US" smtClean="0"/>
              <a:t>6/23/2023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149D12E7-E2AB-492F-AE87-B452A6030BAF}" type="datetime1">
              <a:rPr lang="en-US" smtClean="0"/>
              <a:t>6/23/2023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8D18BCCB-2D8F-4727-A9F6-46E76E2B8272}" type="datetime1">
              <a:rPr lang="en-US" smtClean="0"/>
              <a:t>6/23/2023</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Christine Aidala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10" name="Picture 9">
            <a:extLst>
              <a:ext uri="{FF2B5EF4-FFF2-40B4-BE49-F238E27FC236}">
                <a16:creationId xmlns:a16="http://schemas.microsoft.com/office/drawing/2014/main" id="{F4107568-F94E-4142-A5AC-05857251E2A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590848" y="6455428"/>
            <a:ext cx="823031" cy="280440"/>
          </a:xfrm>
          <a:prstGeom prst="rect">
            <a:avLst/>
          </a:prstGeom>
        </p:spPr>
      </p:pic>
      <p:pic>
        <p:nvPicPr>
          <p:cNvPr id="12" name="Picture 11" descr="A picture containing athletic game, sport&#10;&#10;Description automatically generated">
            <a:extLst>
              <a:ext uri="{FF2B5EF4-FFF2-40B4-BE49-F238E27FC236}">
                <a16:creationId xmlns:a16="http://schemas.microsoft.com/office/drawing/2014/main" id="{9911B6BE-EB36-4EA7-A471-24D5C33033DE}"/>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845" y="6409329"/>
            <a:ext cx="402371" cy="365792"/>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8.png"/><Relationship Id="rId17" Type="http://schemas.openxmlformats.org/officeDocument/2006/relationships/image" Target="../media/image44.png"/><Relationship Id="rId2" Type="http://schemas.openxmlformats.org/officeDocument/2006/relationships/notesSlide" Target="../notesSlides/notesSlide9.xml"/><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2.png"/><Relationship Id="rId10" Type="http://schemas.openxmlformats.org/officeDocument/2006/relationships/image" Target="../media/image35.png"/><Relationship Id="rId19" Type="http://schemas.openxmlformats.org/officeDocument/2006/relationships/image" Target="../media/image46.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arxiv.org/abs/1807.07896"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rxiv.org/abs/2003.11007"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8.png"/><Relationship Id="rId7" Type="http://schemas.openxmlformats.org/officeDocument/2006/relationships/image" Target="../media/image35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370.png"/></Relationships>
</file>

<file path=ppt/slides/_rels/slide26.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8.png"/><Relationship Id="rId7" Type="http://schemas.openxmlformats.org/officeDocument/2006/relationships/image" Target="../media/image38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00.png"/></Relationships>
</file>

<file path=ppt/slides/_rels/slide27.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8.png"/><Relationship Id="rId7" Type="http://schemas.openxmlformats.org/officeDocument/2006/relationships/image" Target="../media/image410.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430.png"/></Relationships>
</file>

<file path=ppt/slides/_rels/slide28.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assumptionsofphysics.or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image" Target="../media/image6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730.png"/><Relationship Id="rId2" Type="http://schemas.openxmlformats.org/officeDocument/2006/relationships/image" Target="../media/image7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85.png"/><Relationship Id="rId18" Type="http://schemas.openxmlformats.org/officeDocument/2006/relationships/image" Target="../media/image90.png"/><Relationship Id="rId3" Type="http://schemas.openxmlformats.org/officeDocument/2006/relationships/image" Target="../media/image75.png"/><Relationship Id="rId7" Type="http://schemas.openxmlformats.org/officeDocument/2006/relationships/image" Target="../media/image79.png"/><Relationship Id="rId12" Type="http://schemas.openxmlformats.org/officeDocument/2006/relationships/image" Target="../media/image841.png"/><Relationship Id="rId17" Type="http://schemas.openxmlformats.org/officeDocument/2006/relationships/image" Target="../media/image890.png"/><Relationship Id="rId2" Type="http://schemas.openxmlformats.org/officeDocument/2006/relationships/image" Target="../media/image740.png"/><Relationship Id="rId16" Type="http://schemas.openxmlformats.org/officeDocument/2006/relationships/image" Target="../media/image880.png"/><Relationship Id="rId1" Type="http://schemas.openxmlformats.org/officeDocument/2006/relationships/slideLayout" Target="../slideLayouts/slideLayout7.xml"/><Relationship Id="rId6" Type="http://schemas.openxmlformats.org/officeDocument/2006/relationships/image" Target="../media/image78.png"/><Relationship Id="rId11" Type="http://schemas.openxmlformats.org/officeDocument/2006/relationships/image" Target="../media/image83.png"/><Relationship Id="rId5" Type="http://schemas.openxmlformats.org/officeDocument/2006/relationships/image" Target="../media/image77.png"/><Relationship Id="rId15" Type="http://schemas.openxmlformats.org/officeDocument/2006/relationships/image" Target="../media/image87.png"/><Relationship Id="rId10" Type="http://schemas.openxmlformats.org/officeDocument/2006/relationships/image" Target="../media/image82.png"/><Relationship Id="rId19" Type="http://schemas.openxmlformats.org/officeDocument/2006/relationships/image" Target="../media/image910.png"/><Relationship Id="rId4" Type="http://schemas.openxmlformats.org/officeDocument/2006/relationships/image" Target="../media/image76.png"/><Relationship Id="rId9" Type="http://schemas.openxmlformats.org/officeDocument/2006/relationships/image" Target="../media/image81.png"/><Relationship Id="rId14" Type="http://schemas.openxmlformats.org/officeDocument/2006/relationships/image" Target="../media/image86.png"/></Relationships>
</file>

<file path=ppt/slides/_rels/slide34.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0.png"/><Relationship Id="rId7" Type="http://schemas.openxmlformats.org/officeDocument/2006/relationships/image" Target="../media/image96.png"/><Relationship Id="rId12" Type="http://schemas.openxmlformats.org/officeDocument/2006/relationships/image" Target="../media/image1010.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0.png"/><Relationship Id="rId10" Type="http://schemas.openxmlformats.org/officeDocument/2006/relationships/image" Target="../media/image99.png"/><Relationship Id="rId4" Type="http://schemas.openxmlformats.org/officeDocument/2006/relationships/image" Target="../media/image930.png"/><Relationship Id="rId9" Type="http://schemas.openxmlformats.org/officeDocument/2006/relationships/image" Target="../media/image98.png"/></Relationships>
</file>

<file path=ppt/slides/_rels/slide35.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0.png"/><Relationship Id="rId7" Type="http://schemas.openxmlformats.org/officeDocument/2006/relationships/image" Target="../media/image97.png"/><Relationship Id="rId2" Type="http://schemas.openxmlformats.org/officeDocument/2006/relationships/image" Target="../media/image920.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0.png"/><Relationship Id="rId5" Type="http://schemas.openxmlformats.org/officeDocument/2006/relationships/image" Target="../media/image95.png"/><Relationship Id="rId10" Type="http://schemas.openxmlformats.org/officeDocument/2006/relationships/image" Target="../media/image100.png"/><Relationship Id="rId4" Type="http://schemas.openxmlformats.org/officeDocument/2006/relationships/image" Target="../media/image940.png"/><Relationship Id="rId9" Type="http://schemas.openxmlformats.org/officeDocument/2006/relationships/image" Target="../media/image99.png"/></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111.09107"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7" Type="http://schemas.openxmlformats.org/officeDocument/2006/relationships/image" Target="../media/image9.png"/><Relationship Id="rId12"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5.png"/><Relationship Id="rId10" Type="http://schemas.openxmlformats.org/officeDocument/2006/relationships/image" Target="../media/image12.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21.png"/><Relationship Id="rId13" Type="http://schemas.openxmlformats.org/officeDocument/2006/relationships/hyperlink" Target="https://arxiv.org/abs/2208.06428" TargetMode="External"/><Relationship Id="rId3" Type="http://schemas.openxmlformats.org/officeDocument/2006/relationships/image" Target="../media/image7.png"/><Relationship Id="rId7" Type="http://schemas.openxmlformats.org/officeDocument/2006/relationships/image" Target="../media/image211.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2.png"/><Relationship Id="rId11" Type="http://schemas.openxmlformats.org/officeDocument/2006/relationships/image" Target="../media/image13.png"/><Relationship Id="rId5" Type="http://schemas.openxmlformats.org/officeDocument/2006/relationships/image" Target="../media/image172.png"/><Relationship Id="rId10" Type="http://schemas.openxmlformats.org/officeDocument/2006/relationships/image" Target="../media/image241.png"/><Relationship Id="rId4" Type="http://schemas.openxmlformats.org/officeDocument/2006/relationships/image" Target="../media/image10.png"/><Relationship Id="rId9" Type="http://schemas.openxmlformats.org/officeDocument/2006/relationships/image" Target="../media/image232.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7.png"/><Relationship Id="rId7" Type="http://schemas.openxmlformats.org/officeDocument/2006/relationships/image" Target="../media/image59.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39.png"/><Relationship Id="rId4" Type="http://schemas.openxmlformats.org/officeDocument/2006/relationships/image" Target="../media/image21.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t>The Assumptions of Physics project</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a:xfrm>
            <a:off x="1524000" y="3602037"/>
            <a:ext cx="9144000" cy="2753687"/>
          </a:xfrm>
        </p:spPr>
        <p:txBody>
          <a:bodyPr>
            <a:normAutofit/>
          </a:bodyPr>
          <a:lstStyle/>
          <a:p>
            <a:r>
              <a:rPr lang="en-US" sz="3000" dirty="0"/>
              <a:t>Christine A. Aidala</a:t>
            </a:r>
          </a:p>
          <a:p>
            <a:r>
              <a:rPr lang="en-US" dirty="0"/>
              <a:t>Physics Department</a:t>
            </a:r>
            <a:br>
              <a:rPr lang="en-US" dirty="0"/>
            </a:br>
            <a:r>
              <a:rPr lang="en-US" dirty="0"/>
              <a:t>University of Michigan</a:t>
            </a:r>
          </a:p>
          <a:p>
            <a:endParaRPr lang="en-US" dirty="0"/>
          </a:p>
          <a:p>
            <a:r>
              <a:rPr lang="en-US" dirty="0"/>
              <a:t>LHCb Tuesday Meeting</a:t>
            </a:r>
            <a:br>
              <a:rPr lang="en-US" dirty="0"/>
            </a:br>
            <a:r>
              <a:rPr lang="en-US" dirty="0"/>
              <a:t>30 May 2023</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2D962DB-B0C8-4ACF-80CE-9D3C1561AF35}"/>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1A436A6D-EB3A-466C-9A3D-2E80F22A42DC}"/>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BC0EDDC-33F2-40D6-B764-699794A6CA6C}"/>
                  </a:ext>
                </a:extLst>
              </p:cNvPr>
              <p:cNvSpPr txBox="1"/>
              <p:nvPr/>
            </p:nvSpPr>
            <p:spPr>
              <a:xfrm>
                <a:off x="373575" y="1425108"/>
                <a:ext cx="10214399" cy="1077218"/>
              </a:xfrm>
              <a:prstGeom prst="rect">
                <a:avLst/>
              </a:prstGeom>
              <a:noFill/>
            </p:spPr>
            <p:txBody>
              <a:bodyPr wrap="none" rtlCol="0">
                <a:spAutoFit/>
              </a:bodyPr>
              <a:lstStyle/>
              <a:p>
                <a:r>
                  <a:rPr lang="en-US" sz="3200" dirty="0">
                    <a:solidFill>
                      <a:srgbClr val="008000"/>
                    </a:solidFill>
                  </a:rPr>
                  <a:t>Lower bound for information entropy (Gibbs/von Neumann)</a:t>
                </a:r>
                <a:br>
                  <a:rPr lang="en-US" sz="3200" b="0" dirty="0">
                    <a:solidFill>
                      <a:srgbClr val="008000"/>
                    </a:solidFill>
                  </a:rPr>
                </a:br>
                <a:r>
                  <a:rPr lang="en-US" sz="3200" b="0" dirty="0">
                    <a:solidFill>
                      <a:srgbClr val="008000"/>
                    </a:solidFill>
                  </a:rPr>
                  <a:t>            </a:t>
                </a:r>
                <a14:m>
                  <m:oMath xmlns:m="http://schemas.openxmlformats.org/officeDocument/2006/math">
                    <m:r>
                      <a:rPr lang="en-US" sz="3200" b="0" i="1" smtClean="0">
                        <a:solidFill>
                          <a:srgbClr val="008000"/>
                        </a:solidFill>
                        <a:latin typeface="Cambria Math" panose="02040503050406030204" pitchFamily="18" charset="0"/>
                      </a:rPr>
                      <m:t>⇒ </m:t>
                    </m:r>
                  </m:oMath>
                </a14:m>
                <a:r>
                  <a:rPr lang="en-US" sz="3200" dirty="0">
                    <a:solidFill>
                      <a:srgbClr val="008000"/>
                    </a:solidFill>
                  </a:rPr>
                  <a:t>uncertainty principle (classical/quantum)</a:t>
                </a:r>
              </a:p>
            </p:txBody>
          </p:sp>
        </mc:Choice>
        <mc:Fallback xmlns="">
          <p:sp>
            <p:nvSpPr>
              <p:cNvPr id="4" name="TextBox 3">
                <a:extLst>
                  <a:ext uri="{FF2B5EF4-FFF2-40B4-BE49-F238E27FC236}">
                    <a16:creationId xmlns:a16="http://schemas.microsoft.com/office/drawing/2014/main" id="{3BC0EDDC-33F2-40D6-B764-699794A6CA6C}"/>
                  </a:ext>
                </a:extLst>
              </p:cNvPr>
              <p:cNvSpPr txBox="1">
                <a:spLocks noRot="1" noChangeAspect="1" noMove="1" noResize="1" noEditPoints="1" noAdjustHandles="1" noChangeArrowheads="1" noChangeShapeType="1" noTextEdit="1"/>
              </p:cNvSpPr>
              <p:nvPr/>
            </p:nvSpPr>
            <p:spPr>
              <a:xfrm>
                <a:off x="373575" y="1425108"/>
                <a:ext cx="10214399" cy="1077218"/>
              </a:xfrm>
              <a:prstGeom prst="rect">
                <a:avLst/>
              </a:prstGeom>
              <a:blipFill>
                <a:blip r:embed="rId3"/>
                <a:stretch>
                  <a:fillRect l="-1492" t="-7386" r="-537" b="-187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09E43DF-4FE5-49C1-AE8D-CD894CDF0F74}"/>
              </a:ext>
            </a:extLst>
          </p:cNvPr>
          <p:cNvSpPr txBox="1"/>
          <p:nvPr/>
        </p:nvSpPr>
        <p:spPr>
          <a:xfrm>
            <a:off x="725903" y="2634434"/>
            <a:ext cx="10731680" cy="1077218"/>
          </a:xfrm>
          <a:prstGeom prst="rect">
            <a:avLst/>
          </a:prstGeom>
          <a:noFill/>
        </p:spPr>
        <p:txBody>
          <a:bodyPr wrap="square" rtlCol="0">
            <a:spAutoFit/>
          </a:bodyPr>
          <a:lstStyle/>
          <a:p>
            <a:r>
              <a:rPr lang="en-US" sz="3200" dirty="0"/>
              <a:t>We don’t need the full quantum theory to derive the uncertainty principle: only the lower bound on entropy</a:t>
            </a:r>
          </a:p>
        </p:txBody>
      </p:sp>
      <p:sp>
        <p:nvSpPr>
          <p:cNvPr id="7" name="TextBox 6">
            <a:extLst>
              <a:ext uri="{FF2B5EF4-FFF2-40B4-BE49-F238E27FC236}">
                <a16:creationId xmlns:a16="http://schemas.microsoft.com/office/drawing/2014/main" id="{214C5867-AFC9-44CB-B913-600FE8517FE2}"/>
              </a:ext>
            </a:extLst>
          </p:cNvPr>
          <p:cNvSpPr txBox="1"/>
          <p:nvPr/>
        </p:nvSpPr>
        <p:spPr>
          <a:xfrm>
            <a:off x="725903" y="3847639"/>
            <a:ext cx="10731680" cy="1077218"/>
          </a:xfrm>
          <a:prstGeom prst="rect">
            <a:avLst/>
          </a:prstGeom>
          <a:noFill/>
        </p:spPr>
        <p:txBody>
          <a:bodyPr wrap="square" rtlCol="0">
            <a:spAutoFit/>
          </a:bodyPr>
          <a:lstStyle/>
          <a:p>
            <a:r>
              <a:rPr lang="en-US" sz="3200" dirty="0"/>
              <a:t>The difference is that in classical mechanics we can prepare ensembles with arbitrarily low entropy…</a:t>
            </a:r>
          </a:p>
        </p:txBody>
      </p:sp>
      <p:sp>
        <p:nvSpPr>
          <p:cNvPr id="9" name="TextBox 8">
            <a:extLst>
              <a:ext uri="{FF2B5EF4-FFF2-40B4-BE49-F238E27FC236}">
                <a16:creationId xmlns:a16="http://schemas.microsoft.com/office/drawing/2014/main" id="{587ED6CC-B85D-44B7-806A-5BC3B20859A6}"/>
              </a:ext>
            </a:extLst>
          </p:cNvPr>
          <p:cNvSpPr txBox="1"/>
          <p:nvPr/>
        </p:nvSpPr>
        <p:spPr>
          <a:xfrm>
            <a:off x="725903" y="5070022"/>
            <a:ext cx="10731680" cy="1077218"/>
          </a:xfrm>
          <a:prstGeom prst="rect">
            <a:avLst/>
          </a:prstGeom>
          <a:noFill/>
        </p:spPr>
        <p:txBody>
          <a:bodyPr wrap="square" rtlCol="0">
            <a:spAutoFit/>
          </a:bodyPr>
          <a:lstStyle/>
          <a:p>
            <a:r>
              <a:rPr lang="en-US" sz="3200" dirty="0"/>
              <a:t>… which is actually in contradiction with the third law of thermodynamics!!!</a:t>
            </a:r>
          </a:p>
        </p:txBody>
      </p:sp>
      <p:sp>
        <p:nvSpPr>
          <p:cNvPr id="5" name="Title 1">
            <a:extLst>
              <a:ext uri="{FF2B5EF4-FFF2-40B4-BE49-F238E27FC236}">
                <a16:creationId xmlns:a16="http://schemas.microsoft.com/office/drawing/2014/main" id="{54E504C1-CEAE-006B-390B-2603C52FE2CE}"/>
              </a:ext>
            </a:extLst>
          </p:cNvPr>
          <p:cNvSpPr txBox="1">
            <a:spLocks/>
          </p:cNvSpPr>
          <p:nvPr/>
        </p:nvSpPr>
        <p:spPr>
          <a:xfrm>
            <a:off x="406097" y="275602"/>
            <a:ext cx="11221479" cy="1029775"/>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600" dirty="0">
                <a:latin typeface="+mn-lt"/>
              </a:rPr>
              <a:t>Reversing the uncertainty principle</a:t>
            </a:r>
            <a:endParaRPr lang="en-US" sz="2800" dirty="0">
              <a:latin typeface="+mn-lt"/>
            </a:endParaRPr>
          </a:p>
        </p:txBody>
      </p:sp>
    </p:spTree>
    <p:extLst>
      <p:ext uri="{BB962C8B-B14F-4D97-AF65-F5344CB8AC3E}">
        <p14:creationId xmlns:p14="http://schemas.microsoft.com/office/powerpoint/2010/main" val="317611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AA158F-53A6-4946-BAB1-A0EDA57BE151}"/>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94227FFD-CC7D-494B-98E0-BBC98386E66F}"/>
              </a:ext>
            </a:extLst>
          </p:cNvPr>
          <p:cNvSpPr>
            <a:spLocks noGrp="1"/>
          </p:cNvSpPr>
          <p:nvPr>
            <p:ph type="sldNum" sz="quarter" idx="12"/>
          </p:nvPr>
        </p:nvSpPr>
        <p:spPr/>
        <p:txBody>
          <a:bodyPr/>
          <a:lstStyle/>
          <a:p>
            <a:fld id="{F47845EA-7733-40EE-B074-20032348B727}" type="slidenum">
              <a:rPr lang="en-US" smtClean="0"/>
              <a:t>11</a:t>
            </a:fld>
            <a:endParaRPr lang="en-US"/>
          </a:p>
        </p:txBody>
      </p:sp>
      <p:sp>
        <p:nvSpPr>
          <p:cNvPr id="4" name="Rectangle 3">
            <a:extLst>
              <a:ext uri="{FF2B5EF4-FFF2-40B4-BE49-F238E27FC236}">
                <a16:creationId xmlns:a16="http://schemas.microsoft.com/office/drawing/2014/main" id="{9A723EF4-6E9C-42DC-9041-B44137451B7E}"/>
              </a:ext>
            </a:extLst>
          </p:cNvPr>
          <p:cNvSpPr/>
          <p:nvPr/>
        </p:nvSpPr>
        <p:spPr>
          <a:xfrm>
            <a:off x="8242043" y="20527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Classical mechanics</a:t>
            </a:r>
          </a:p>
        </p:txBody>
      </p:sp>
      <p:sp>
        <p:nvSpPr>
          <p:cNvPr id="7" name="Rectangle 6">
            <a:extLst>
              <a:ext uri="{FF2B5EF4-FFF2-40B4-BE49-F238E27FC236}">
                <a16:creationId xmlns:a16="http://schemas.microsoft.com/office/drawing/2014/main" id="{3714592F-CEF7-4A35-923E-F4D948D4268D}"/>
              </a:ext>
            </a:extLst>
          </p:cNvPr>
          <p:cNvSpPr/>
          <p:nvPr/>
        </p:nvSpPr>
        <p:spPr>
          <a:xfrm>
            <a:off x="8964078" y="1660850"/>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Quantum mechanics</a:t>
            </a:r>
          </a:p>
        </p:txBody>
      </p:sp>
      <p:sp>
        <p:nvSpPr>
          <p:cNvPr id="8" name="Rectangle 7">
            <a:extLst>
              <a:ext uri="{FF2B5EF4-FFF2-40B4-BE49-F238E27FC236}">
                <a16:creationId xmlns:a16="http://schemas.microsoft.com/office/drawing/2014/main" id="{289C9266-9CA1-446D-A619-69D5A9C7EF15}"/>
              </a:ext>
            </a:extLst>
          </p:cNvPr>
          <p:cNvSpPr/>
          <p:nvPr/>
        </p:nvSpPr>
        <p:spPr>
          <a:xfrm>
            <a:off x="9900427" y="311642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Thermo-dynamics</a:t>
            </a:r>
          </a:p>
        </p:txBody>
      </p:sp>
      <p:sp>
        <p:nvSpPr>
          <p:cNvPr id="9" name="Rectangle 8">
            <a:extLst>
              <a:ext uri="{FF2B5EF4-FFF2-40B4-BE49-F238E27FC236}">
                <a16:creationId xmlns:a16="http://schemas.microsoft.com/office/drawing/2014/main" id="{9195FCA2-9EC9-4C1C-B1D1-B51C6CD41E4F}"/>
              </a:ext>
            </a:extLst>
          </p:cNvPr>
          <p:cNvSpPr/>
          <p:nvPr/>
        </p:nvSpPr>
        <p:spPr>
          <a:xfrm>
            <a:off x="5394032" y="20527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CM</a:t>
            </a:r>
          </a:p>
        </p:txBody>
      </p:sp>
      <p:sp>
        <p:nvSpPr>
          <p:cNvPr id="10" name="Rectangle 9">
            <a:extLst>
              <a:ext uri="{FF2B5EF4-FFF2-40B4-BE49-F238E27FC236}">
                <a16:creationId xmlns:a16="http://schemas.microsoft.com/office/drawing/2014/main" id="{03C99244-5824-49B0-A372-D979E1149294}"/>
              </a:ext>
            </a:extLst>
          </p:cNvPr>
          <p:cNvSpPr/>
          <p:nvPr/>
        </p:nvSpPr>
        <p:spPr>
          <a:xfrm>
            <a:off x="6198638" y="1660850"/>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QM</a:t>
            </a:r>
          </a:p>
        </p:txBody>
      </p:sp>
      <p:sp>
        <p:nvSpPr>
          <p:cNvPr id="11" name="Rectangle 10">
            <a:extLst>
              <a:ext uri="{FF2B5EF4-FFF2-40B4-BE49-F238E27FC236}">
                <a16:creationId xmlns:a16="http://schemas.microsoft.com/office/drawing/2014/main" id="{4727B68A-7D79-455B-B615-2B93FACFF29E}"/>
              </a:ext>
            </a:extLst>
          </p:cNvPr>
          <p:cNvSpPr/>
          <p:nvPr/>
        </p:nvSpPr>
        <p:spPr>
          <a:xfrm>
            <a:off x="7135747" y="3116425"/>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TD</a:t>
            </a:r>
          </a:p>
        </p:txBody>
      </p:sp>
      <p:sp>
        <p:nvSpPr>
          <p:cNvPr id="12" name="Rectangle 11">
            <a:extLst>
              <a:ext uri="{FF2B5EF4-FFF2-40B4-BE49-F238E27FC236}">
                <a16:creationId xmlns:a16="http://schemas.microsoft.com/office/drawing/2014/main" id="{168FA0FC-D484-4584-AD26-612BBAFAA7CF}"/>
              </a:ext>
            </a:extLst>
          </p:cNvPr>
          <p:cNvSpPr/>
          <p:nvPr/>
        </p:nvSpPr>
        <p:spPr>
          <a:xfrm>
            <a:off x="3056012" y="1732062"/>
            <a:ext cx="2039358" cy="12503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Assumptions of physics</a:t>
            </a:r>
          </a:p>
        </p:txBody>
      </p:sp>
      <p:sp>
        <p:nvSpPr>
          <p:cNvPr id="13" name="Arrow: Right 12">
            <a:extLst>
              <a:ext uri="{FF2B5EF4-FFF2-40B4-BE49-F238E27FC236}">
                <a16:creationId xmlns:a16="http://schemas.microsoft.com/office/drawing/2014/main" id="{724558D0-FEFC-40B5-9A23-24CB617CFFC2}"/>
              </a:ext>
            </a:extLst>
          </p:cNvPr>
          <p:cNvSpPr/>
          <p:nvPr/>
        </p:nvSpPr>
        <p:spPr>
          <a:xfrm flipH="1">
            <a:off x="7569152" y="574710"/>
            <a:ext cx="53712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0151E09C-3A32-4ABA-B8E3-09B42587E9B9}"/>
              </a:ext>
            </a:extLst>
          </p:cNvPr>
          <p:cNvSpPr/>
          <p:nvPr/>
        </p:nvSpPr>
        <p:spPr>
          <a:xfrm flipH="1">
            <a:off x="8332473" y="2024744"/>
            <a:ext cx="53712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471C5DF4-AF96-4B12-B890-107218B8DA60}"/>
              </a:ext>
            </a:extLst>
          </p:cNvPr>
          <p:cNvSpPr/>
          <p:nvPr/>
        </p:nvSpPr>
        <p:spPr>
          <a:xfrm flipH="1">
            <a:off x="9269202" y="3480321"/>
            <a:ext cx="537128"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719599E1-A09A-49E8-A336-EBA03FB998B3}"/>
              </a:ext>
            </a:extLst>
          </p:cNvPr>
          <p:cNvSpPr/>
          <p:nvPr/>
        </p:nvSpPr>
        <p:spPr>
          <a:xfrm rot="19115547" flipH="1">
            <a:off x="4430370" y="989487"/>
            <a:ext cx="862911"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36FB9508-BEDB-4D0B-BE3E-A0599842BA27}"/>
              </a:ext>
            </a:extLst>
          </p:cNvPr>
          <p:cNvSpPr/>
          <p:nvPr/>
        </p:nvSpPr>
        <p:spPr>
          <a:xfrm flipH="1">
            <a:off x="5215548" y="2024744"/>
            <a:ext cx="862911"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4FA6A49D-1291-4DA7-8A6D-473560BE1CCA}"/>
              </a:ext>
            </a:extLst>
          </p:cNvPr>
          <p:cNvSpPr/>
          <p:nvPr/>
        </p:nvSpPr>
        <p:spPr>
          <a:xfrm rot="1277899" flipH="1">
            <a:off x="5223611" y="3139005"/>
            <a:ext cx="1778949" cy="5225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A8F882-710D-4A26-8DF8-02914A3ED026}"/>
              </a:ext>
            </a:extLst>
          </p:cNvPr>
          <p:cNvSpPr txBox="1"/>
          <p:nvPr/>
        </p:nvSpPr>
        <p:spPr>
          <a:xfrm>
            <a:off x="507473" y="208551"/>
            <a:ext cx="3396864" cy="646331"/>
          </a:xfrm>
          <a:prstGeom prst="rect">
            <a:avLst/>
          </a:prstGeom>
          <a:noFill/>
        </p:spPr>
        <p:txBody>
          <a:bodyPr wrap="square" rtlCol="0">
            <a:spAutoFit/>
          </a:bodyPr>
          <a:lstStyle/>
          <a:p>
            <a:r>
              <a:rPr lang="en-US" sz="3600" dirty="0"/>
              <a:t>Holistic approach</a:t>
            </a:r>
          </a:p>
        </p:txBody>
      </p:sp>
      <p:sp>
        <p:nvSpPr>
          <p:cNvPr id="21" name="TextBox 20">
            <a:extLst>
              <a:ext uri="{FF2B5EF4-FFF2-40B4-BE49-F238E27FC236}">
                <a16:creationId xmlns:a16="http://schemas.microsoft.com/office/drawing/2014/main" id="{F27AFE11-1EB5-4972-BCC7-1812DB8FE390}"/>
              </a:ext>
            </a:extLst>
          </p:cNvPr>
          <p:cNvSpPr txBox="1"/>
          <p:nvPr/>
        </p:nvSpPr>
        <p:spPr>
          <a:xfrm>
            <a:off x="1186717" y="5493947"/>
            <a:ext cx="9941066" cy="461665"/>
          </a:xfrm>
          <a:prstGeom prst="rect">
            <a:avLst/>
          </a:prstGeom>
          <a:noFill/>
        </p:spPr>
        <p:txBody>
          <a:bodyPr wrap="square">
            <a:spAutoFit/>
          </a:bodyPr>
          <a:lstStyle/>
          <a:p>
            <a:r>
              <a:rPr lang="en-US" sz="2400" dirty="0"/>
              <a:t>Find those “conceptual clusters” that span multiple areas of physics, math, …</a:t>
            </a:r>
          </a:p>
        </p:txBody>
      </p:sp>
      <p:sp>
        <p:nvSpPr>
          <p:cNvPr id="22" name="TextBox 21">
            <a:extLst>
              <a:ext uri="{FF2B5EF4-FFF2-40B4-BE49-F238E27FC236}">
                <a16:creationId xmlns:a16="http://schemas.microsoft.com/office/drawing/2014/main" id="{D3089B82-7DD8-4109-8115-BC33DDAC0A81}"/>
              </a:ext>
            </a:extLst>
          </p:cNvPr>
          <p:cNvSpPr txBox="1"/>
          <p:nvPr/>
        </p:nvSpPr>
        <p:spPr>
          <a:xfrm>
            <a:off x="461597" y="3695616"/>
            <a:ext cx="5146101" cy="830997"/>
          </a:xfrm>
          <a:prstGeom prst="rect">
            <a:avLst/>
          </a:prstGeom>
          <a:noFill/>
        </p:spPr>
        <p:txBody>
          <a:bodyPr wrap="square">
            <a:spAutoFit/>
          </a:bodyPr>
          <a:lstStyle/>
          <a:p>
            <a:r>
              <a:rPr lang="en-US" sz="2400" dirty="0"/>
              <a:t>No single fundamental point of view</a:t>
            </a:r>
            <a:br>
              <a:rPr lang="en-US" sz="2400" dirty="0"/>
            </a:br>
            <a:r>
              <a:rPr lang="en-US" sz="2400" dirty="0"/>
              <a:t>(e.g. “everything is information”)</a:t>
            </a:r>
          </a:p>
        </p:txBody>
      </p:sp>
      <p:sp>
        <p:nvSpPr>
          <p:cNvPr id="23" name="TextBox 22">
            <a:extLst>
              <a:ext uri="{FF2B5EF4-FFF2-40B4-BE49-F238E27FC236}">
                <a16:creationId xmlns:a16="http://schemas.microsoft.com/office/drawing/2014/main" id="{DAD2E2C3-124F-4AF9-A844-34626B104F47}"/>
              </a:ext>
            </a:extLst>
          </p:cNvPr>
          <p:cNvSpPr txBox="1"/>
          <p:nvPr/>
        </p:nvSpPr>
        <p:spPr>
          <a:xfrm>
            <a:off x="768838" y="4782226"/>
            <a:ext cx="9765283" cy="461665"/>
          </a:xfrm>
          <a:prstGeom prst="rect">
            <a:avLst/>
          </a:prstGeom>
          <a:noFill/>
        </p:spPr>
        <p:txBody>
          <a:bodyPr wrap="square">
            <a:spAutoFit/>
          </a:bodyPr>
          <a:lstStyle/>
          <a:p>
            <a:r>
              <a:rPr lang="en-US" sz="2400" dirty="0"/>
              <a:t>Foundations of different theories are not disconnected</a:t>
            </a:r>
          </a:p>
        </p:txBody>
      </p:sp>
      <p:grpSp>
        <p:nvGrpSpPr>
          <p:cNvPr id="32" name="Group 31">
            <a:extLst>
              <a:ext uri="{FF2B5EF4-FFF2-40B4-BE49-F238E27FC236}">
                <a16:creationId xmlns:a16="http://schemas.microsoft.com/office/drawing/2014/main" id="{CAF21756-2EDA-4CAB-9C7D-D8E8DCCFB839}"/>
              </a:ext>
            </a:extLst>
          </p:cNvPr>
          <p:cNvGrpSpPr/>
          <p:nvPr/>
        </p:nvGrpSpPr>
        <p:grpSpPr>
          <a:xfrm>
            <a:off x="909173" y="1048704"/>
            <a:ext cx="2995164" cy="2494565"/>
            <a:chOff x="909173" y="1048704"/>
            <a:chExt cx="2995164" cy="2494565"/>
          </a:xfrm>
        </p:grpSpPr>
        <p:sp>
          <p:nvSpPr>
            <p:cNvPr id="25" name="Rectangle: Rounded Corners 24">
              <a:extLst>
                <a:ext uri="{FF2B5EF4-FFF2-40B4-BE49-F238E27FC236}">
                  <a16:creationId xmlns:a16="http://schemas.microsoft.com/office/drawing/2014/main" id="{769B9CF3-3E48-4039-9E5F-652E3F492810}"/>
                </a:ext>
              </a:extLst>
            </p:cNvPr>
            <p:cNvSpPr/>
            <p:nvPr/>
          </p:nvSpPr>
          <p:spPr>
            <a:xfrm>
              <a:off x="1276270" y="1144797"/>
              <a:ext cx="1108196" cy="66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Measure theory</a:t>
              </a:r>
            </a:p>
          </p:txBody>
        </p:sp>
        <p:sp>
          <p:nvSpPr>
            <p:cNvPr id="26" name="Rectangle: Rounded Corners 25">
              <a:extLst>
                <a:ext uri="{FF2B5EF4-FFF2-40B4-BE49-F238E27FC236}">
                  <a16:creationId xmlns:a16="http://schemas.microsoft.com/office/drawing/2014/main" id="{EE7E8969-71DA-4517-9B8A-3C713C999C76}"/>
                </a:ext>
              </a:extLst>
            </p:cNvPr>
            <p:cNvSpPr/>
            <p:nvPr/>
          </p:nvSpPr>
          <p:spPr>
            <a:xfrm>
              <a:off x="909173" y="1985772"/>
              <a:ext cx="1349857" cy="66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Information theory</a:t>
              </a:r>
            </a:p>
          </p:txBody>
        </p:sp>
        <p:sp>
          <p:nvSpPr>
            <p:cNvPr id="27" name="Rectangle: Rounded Corners 26">
              <a:extLst>
                <a:ext uri="{FF2B5EF4-FFF2-40B4-BE49-F238E27FC236}">
                  <a16:creationId xmlns:a16="http://schemas.microsoft.com/office/drawing/2014/main" id="{BE3440DD-4A0D-48C0-88E5-DC57BDDBFE78}"/>
                </a:ext>
              </a:extLst>
            </p:cNvPr>
            <p:cNvSpPr/>
            <p:nvPr/>
          </p:nvSpPr>
          <p:spPr>
            <a:xfrm>
              <a:off x="1075683" y="2879965"/>
              <a:ext cx="1349856" cy="6633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Differential geometry</a:t>
              </a:r>
            </a:p>
          </p:txBody>
        </p:sp>
        <p:sp>
          <p:nvSpPr>
            <p:cNvPr id="28" name="Rectangle: Rounded Corners 27">
              <a:extLst>
                <a:ext uri="{FF2B5EF4-FFF2-40B4-BE49-F238E27FC236}">
                  <a16:creationId xmlns:a16="http://schemas.microsoft.com/office/drawing/2014/main" id="{8E8F720F-8D49-4F27-BCDB-BD45762FAFC2}"/>
                </a:ext>
              </a:extLst>
            </p:cNvPr>
            <p:cNvSpPr/>
            <p:nvPr/>
          </p:nvSpPr>
          <p:spPr>
            <a:xfrm>
              <a:off x="2624705" y="1048704"/>
              <a:ext cx="1279632" cy="4480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Statistics</a:t>
              </a:r>
            </a:p>
          </p:txBody>
        </p:sp>
        <p:sp>
          <p:nvSpPr>
            <p:cNvPr id="29" name="Arrow: Right 28">
              <a:extLst>
                <a:ext uri="{FF2B5EF4-FFF2-40B4-BE49-F238E27FC236}">
                  <a16:creationId xmlns:a16="http://schemas.microsoft.com/office/drawing/2014/main" id="{BCCC01B4-4F4D-4BD3-BBFE-D1DA4BA16E24}"/>
                </a:ext>
              </a:extLst>
            </p:cNvPr>
            <p:cNvSpPr/>
            <p:nvPr/>
          </p:nvSpPr>
          <p:spPr>
            <a:xfrm rot="10950343" flipH="1">
              <a:off x="2423090" y="2206472"/>
              <a:ext cx="403229" cy="243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C4ECEB49-89F5-4316-8567-01C31178964B}"/>
                </a:ext>
              </a:extLst>
            </p:cNvPr>
            <p:cNvSpPr/>
            <p:nvPr/>
          </p:nvSpPr>
          <p:spPr>
            <a:xfrm rot="8843412" flipH="1">
              <a:off x="2553956" y="2890617"/>
              <a:ext cx="403229" cy="2439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6339D9C1-F03E-49D9-8965-C2A23361EB6F}"/>
                </a:ext>
              </a:extLst>
            </p:cNvPr>
            <p:cNvSpPr/>
            <p:nvPr/>
          </p:nvSpPr>
          <p:spPr>
            <a:xfrm rot="12901478" flipH="1">
              <a:off x="2659936" y="1692455"/>
              <a:ext cx="363413" cy="229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08EAB581-D558-4ADD-B103-6CA89A816686}"/>
              </a:ext>
            </a:extLst>
          </p:cNvPr>
          <p:cNvSpPr/>
          <p:nvPr/>
        </p:nvSpPr>
        <p:spPr>
          <a:xfrm>
            <a:off x="1495092" y="871804"/>
            <a:ext cx="6338257" cy="3438940"/>
          </a:xfrm>
          <a:custGeom>
            <a:avLst/>
            <a:gdLst>
              <a:gd name="connsiteX0" fmla="*/ 611739 w 2231018"/>
              <a:gd name="connsiteY0" fmla="*/ 2828 h 3617946"/>
              <a:gd name="connsiteX1" fmla="*/ 14580 w 2231018"/>
              <a:gd name="connsiteY1" fmla="*/ 208101 h 3617946"/>
              <a:gd name="connsiteX2" fmla="*/ 247846 w 2231018"/>
              <a:gd name="connsiteY2" fmla="*/ 814591 h 3617946"/>
              <a:gd name="connsiteX3" fmla="*/ 947641 w 2231018"/>
              <a:gd name="connsiteY3" fmla="*/ 1784975 h 3617946"/>
              <a:gd name="connsiteX4" fmla="*/ 1404841 w 2231018"/>
              <a:gd name="connsiteY4" fmla="*/ 3147244 h 3617946"/>
              <a:gd name="connsiteX5" fmla="*/ 2002001 w 2231018"/>
              <a:gd name="connsiteY5" fmla="*/ 3613775 h 3617946"/>
              <a:gd name="connsiteX6" fmla="*/ 2207274 w 2231018"/>
              <a:gd name="connsiteY6" fmla="*/ 2932640 h 3617946"/>
              <a:gd name="connsiteX7" fmla="*/ 1498148 w 2231018"/>
              <a:gd name="connsiteY7" fmla="*/ 2130207 h 3617946"/>
              <a:gd name="connsiteX8" fmla="*/ 1218229 w 2231018"/>
              <a:gd name="connsiteY8" fmla="*/ 1047856 h 3617946"/>
              <a:gd name="connsiteX9" fmla="*/ 910319 w 2231018"/>
              <a:gd name="connsiteY9" fmla="*/ 329399 h 3617946"/>
              <a:gd name="connsiteX10" fmla="*/ 611739 w 2231018"/>
              <a:gd name="connsiteY10" fmla="*/ 2828 h 3617946"/>
              <a:gd name="connsiteX0" fmla="*/ 642814 w 2262093"/>
              <a:gd name="connsiteY0" fmla="*/ 2828 h 3617946"/>
              <a:gd name="connsiteX1" fmla="*/ 45655 w 2262093"/>
              <a:gd name="connsiteY1" fmla="*/ 208101 h 3617946"/>
              <a:gd name="connsiteX2" fmla="*/ 67541 w 2262093"/>
              <a:gd name="connsiteY2" fmla="*/ 434963 h 3617946"/>
              <a:gd name="connsiteX3" fmla="*/ 278921 w 2262093"/>
              <a:gd name="connsiteY3" fmla="*/ 814591 h 3617946"/>
              <a:gd name="connsiteX4" fmla="*/ 978716 w 2262093"/>
              <a:gd name="connsiteY4" fmla="*/ 1784975 h 3617946"/>
              <a:gd name="connsiteX5" fmla="*/ 1435916 w 2262093"/>
              <a:gd name="connsiteY5" fmla="*/ 3147244 h 3617946"/>
              <a:gd name="connsiteX6" fmla="*/ 2033076 w 2262093"/>
              <a:gd name="connsiteY6" fmla="*/ 3613775 h 3617946"/>
              <a:gd name="connsiteX7" fmla="*/ 2238349 w 2262093"/>
              <a:gd name="connsiteY7" fmla="*/ 2932640 h 3617946"/>
              <a:gd name="connsiteX8" fmla="*/ 1529223 w 2262093"/>
              <a:gd name="connsiteY8" fmla="*/ 2130207 h 3617946"/>
              <a:gd name="connsiteX9" fmla="*/ 1249304 w 2262093"/>
              <a:gd name="connsiteY9" fmla="*/ 1047856 h 3617946"/>
              <a:gd name="connsiteX10" fmla="*/ 941394 w 2262093"/>
              <a:gd name="connsiteY10" fmla="*/ 329399 h 3617946"/>
              <a:gd name="connsiteX11" fmla="*/ 642814 w 2262093"/>
              <a:gd name="connsiteY11" fmla="*/ 2828 h 3617946"/>
              <a:gd name="connsiteX0" fmla="*/ 2729843 w 4349122"/>
              <a:gd name="connsiteY0" fmla="*/ 66572 h 3681690"/>
              <a:gd name="connsiteX1" fmla="*/ 2132684 w 4349122"/>
              <a:gd name="connsiteY1" fmla="*/ 271845 h 3681690"/>
              <a:gd name="connsiteX2" fmla="*/ 650 w 4349122"/>
              <a:gd name="connsiteY2" fmla="*/ 2652627 h 3681690"/>
              <a:gd name="connsiteX3" fmla="*/ 2365950 w 4349122"/>
              <a:gd name="connsiteY3" fmla="*/ 878335 h 3681690"/>
              <a:gd name="connsiteX4" fmla="*/ 3065745 w 4349122"/>
              <a:gd name="connsiteY4" fmla="*/ 1848719 h 3681690"/>
              <a:gd name="connsiteX5" fmla="*/ 3522945 w 4349122"/>
              <a:gd name="connsiteY5" fmla="*/ 3210988 h 3681690"/>
              <a:gd name="connsiteX6" fmla="*/ 4120105 w 4349122"/>
              <a:gd name="connsiteY6" fmla="*/ 3677519 h 3681690"/>
              <a:gd name="connsiteX7" fmla="*/ 4325378 w 4349122"/>
              <a:gd name="connsiteY7" fmla="*/ 2996384 h 3681690"/>
              <a:gd name="connsiteX8" fmla="*/ 3616252 w 4349122"/>
              <a:gd name="connsiteY8" fmla="*/ 2193951 h 3681690"/>
              <a:gd name="connsiteX9" fmla="*/ 3336333 w 4349122"/>
              <a:gd name="connsiteY9" fmla="*/ 1111600 h 3681690"/>
              <a:gd name="connsiteX10" fmla="*/ 3028423 w 4349122"/>
              <a:gd name="connsiteY10" fmla="*/ 393143 h 3681690"/>
              <a:gd name="connsiteX11" fmla="*/ 2729843 w 4349122"/>
              <a:gd name="connsiteY11" fmla="*/ 66572 h 3681690"/>
              <a:gd name="connsiteX0" fmla="*/ 4263728 w 5883007"/>
              <a:gd name="connsiteY0" fmla="*/ 59042 h 3674160"/>
              <a:gd name="connsiteX1" fmla="*/ 3666569 w 5883007"/>
              <a:gd name="connsiteY1" fmla="*/ 264315 h 3674160"/>
              <a:gd name="connsiteX2" fmla="*/ 375 w 5883007"/>
              <a:gd name="connsiteY2" fmla="*/ 2523177 h 3674160"/>
              <a:gd name="connsiteX3" fmla="*/ 3899835 w 5883007"/>
              <a:gd name="connsiteY3" fmla="*/ 870805 h 3674160"/>
              <a:gd name="connsiteX4" fmla="*/ 4599630 w 5883007"/>
              <a:gd name="connsiteY4" fmla="*/ 1841189 h 3674160"/>
              <a:gd name="connsiteX5" fmla="*/ 5056830 w 5883007"/>
              <a:gd name="connsiteY5" fmla="*/ 3203458 h 3674160"/>
              <a:gd name="connsiteX6" fmla="*/ 5653990 w 5883007"/>
              <a:gd name="connsiteY6" fmla="*/ 3669989 h 3674160"/>
              <a:gd name="connsiteX7" fmla="*/ 5859263 w 5883007"/>
              <a:gd name="connsiteY7" fmla="*/ 2988854 h 3674160"/>
              <a:gd name="connsiteX8" fmla="*/ 5150137 w 5883007"/>
              <a:gd name="connsiteY8" fmla="*/ 2186421 h 3674160"/>
              <a:gd name="connsiteX9" fmla="*/ 4870218 w 5883007"/>
              <a:gd name="connsiteY9" fmla="*/ 1104070 h 3674160"/>
              <a:gd name="connsiteX10" fmla="*/ 4562308 w 5883007"/>
              <a:gd name="connsiteY10" fmla="*/ 385613 h 3674160"/>
              <a:gd name="connsiteX11" fmla="*/ 4263728 w 5883007"/>
              <a:gd name="connsiteY11" fmla="*/ 59042 h 3674160"/>
              <a:gd name="connsiteX0" fmla="*/ 4392615 w 6011894"/>
              <a:gd name="connsiteY0" fmla="*/ 59042 h 3674160"/>
              <a:gd name="connsiteX1" fmla="*/ 3795456 w 6011894"/>
              <a:gd name="connsiteY1" fmla="*/ 264315 h 3674160"/>
              <a:gd name="connsiteX2" fmla="*/ 1196064 w 6011894"/>
              <a:gd name="connsiteY2" fmla="*/ 1791657 h 3674160"/>
              <a:gd name="connsiteX3" fmla="*/ 129262 w 6011894"/>
              <a:gd name="connsiteY3" fmla="*/ 2523177 h 3674160"/>
              <a:gd name="connsiteX4" fmla="*/ 4028722 w 6011894"/>
              <a:gd name="connsiteY4" fmla="*/ 870805 h 3674160"/>
              <a:gd name="connsiteX5" fmla="*/ 4728517 w 6011894"/>
              <a:gd name="connsiteY5" fmla="*/ 1841189 h 3674160"/>
              <a:gd name="connsiteX6" fmla="*/ 5185717 w 6011894"/>
              <a:gd name="connsiteY6" fmla="*/ 3203458 h 3674160"/>
              <a:gd name="connsiteX7" fmla="*/ 5782877 w 6011894"/>
              <a:gd name="connsiteY7" fmla="*/ 3669989 h 3674160"/>
              <a:gd name="connsiteX8" fmla="*/ 5988150 w 6011894"/>
              <a:gd name="connsiteY8" fmla="*/ 2988854 h 3674160"/>
              <a:gd name="connsiteX9" fmla="*/ 5279024 w 6011894"/>
              <a:gd name="connsiteY9" fmla="*/ 2186421 h 3674160"/>
              <a:gd name="connsiteX10" fmla="*/ 4999105 w 6011894"/>
              <a:gd name="connsiteY10" fmla="*/ 1104070 h 3674160"/>
              <a:gd name="connsiteX11" fmla="*/ 4691195 w 6011894"/>
              <a:gd name="connsiteY11" fmla="*/ 385613 h 3674160"/>
              <a:gd name="connsiteX12" fmla="*/ 4392615 w 6011894"/>
              <a:gd name="connsiteY12" fmla="*/ 59042 h 3674160"/>
              <a:gd name="connsiteX0" fmla="*/ 4762066 w 6381345"/>
              <a:gd name="connsiteY0" fmla="*/ 4553 h 3619671"/>
              <a:gd name="connsiteX1" fmla="*/ 4164907 w 6381345"/>
              <a:gd name="connsiteY1" fmla="*/ 209826 h 3619671"/>
              <a:gd name="connsiteX2" fmla="*/ 346315 w 6381345"/>
              <a:gd name="connsiteY2" fmla="*/ 1097088 h 3619671"/>
              <a:gd name="connsiteX3" fmla="*/ 498713 w 6381345"/>
              <a:gd name="connsiteY3" fmla="*/ 2468688 h 3619671"/>
              <a:gd name="connsiteX4" fmla="*/ 4398173 w 6381345"/>
              <a:gd name="connsiteY4" fmla="*/ 816316 h 3619671"/>
              <a:gd name="connsiteX5" fmla="*/ 5097968 w 6381345"/>
              <a:gd name="connsiteY5" fmla="*/ 1786700 h 3619671"/>
              <a:gd name="connsiteX6" fmla="*/ 5555168 w 6381345"/>
              <a:gd name="connsiteY6" fmla="*/ 3148969 h 3619671"/>
              <a:gd name="connsiteX7" fmla="*/ 6152328 w 6381345"/>
              <a:gd name="connsiteY7" fmla="*/ 3615500 h 3619671"/>
              <a:gd name="connsiteX8" fmla="*/ 6357601 w 6381345"/>
              <a:gd name="connsiteY8" fmla="*/ 2934365 h 3619671"/>
              <a:gd name="connsiteX9" fmla="*/ 5648475 w 6381345"/>
              <a:gd name="connsiteY9" fmla="*/ 2131932 h 3619671"/>
              <a:gd name="connsiteX10" fmla="*/ 5368556 w 6381345"/>
              <a:gd name="connsiteY10" fmla="*/ 1049581 h 3619671"/>
              <a:gd name="connsiteX11" fmla="*/ 5060646 w 6381345"/>
              <a:gd name="connsiteY11" fmla="*/ 331124 h 3619671"/>
              <a:gd name="connsiteX12" fmla="*/ 4762066 w 6381345"/>
              <a:gd name="connsiteY12" fmla="*/ 4553 h 3619671"/>
              <a:gd name="connsiteX0" fmla="*/ 4718978 w 6338257"/>
              <a:gd name="connsiteY0" fmla="*/ 4553 h 3619671"/>
              <a:gd name="connsiteX1" fmla="*/ 4121819 w 6338257"/>
              <a:gd name="connsiteY1" fmla="*/ 209826 h 3619671"/>
              <a:gd name="connsiteX2" fmla="*/ 303227 w 6338257"/>
              <a:gd name="connsiteY2" fmla="*/ 1097088 h 3619671"/>
              <a:gd name="connsiteX3" fmla="*/ 455625 w 6338257"/>
              <a:gd name="connsiteY3" fmla="*/ 2468688 h 3619671"/>
              <a:gd name="connsiteX4" fmla="*/ 2182828 w 6338257"/>
              <a:gd name="connsiteY4" fmla="*/ 1696528 h 3619671"/>
              <a:gd name="connsiteX5" fmla="*/ 4355085 w 6338257"/>
              <a:gd name="connsiteY5" fmla="*/ 816316 h 3619671"/>
              <a:gd name="connsiteX6" fmla="*/ 5054880 w 6338257"/>
              <a:gd name="connsiteY6" fmla="*/ 1786700 h 3619671"/>
              <a:gd name="connsiteX7" fmla="*/ 5512080 w 6338257"/>
              <a:gd name="connsiteY7" fmla="*/ 3148969 h 3619671"/>
              <a:gd name="connsiteX8" fmla="*/ 6109240 w 6338257"/>
              <a:gd name="connsiteY8" fmla="*/ 3615500 h 3619671"/>
              <a:gd name="connsiteX9" fmla="*/ 6314513 w 6338257"/>
              <a:gd name="connsiteY9" fmla="*/ 2934365 h 3619671"/>
              <a:gd name="connsiteX10" fmla="*/ 5605387 w 6338257"/>
              <a:gd name="connsiteY10" fmla="*/ 2131932 h 3619671"/>
              <a:gd name="connsiteX11" fmla="*/ 5325468 w 6338257"/>
              <a:gd name="connsiteY11" fmla="*/ 1049581 h 3619671"/>
              <a:gd name="connsiteX12" fmla="*/ 5017558 w 6338257"/>
              <a:gd name="connsiteY12" fmla="*/ 331124 h 3619671"/>
              <a:gd name="connsiteX13" fmla="*/ 4718978 w 6338257"/>
              <a:gd name="connsiteY13" fmla="*/ 4553 h 3619671"/>
              <a:gd name="connsiteX0" fmla="*/ 4718978 w 6338257"/>
              <a:gd name="connsiteY0" fmla="*/ 4553 h 3619671"/>
              <a:gd name="connsiteX1" fmla="*/ 4121819 w 6338257"/>
              <a:gd name="connsiteY1" fmla="*/ 209826 h 3619671"/>
              <a:gd name="connsiteX2" fmla="*/ 303227 w 6338257"/>
              <a:gd name="connsiteY2" fmla="*/ 1097088 h 3619671"/>
              <a:gd name="connsiteX3" fmla="*/ 455625 w 6338257"/>
              <a:gd name="connsiteY3" fmla="*/ 2468688 h 3619671"/>
              <a:gd name="connsiteX4" fmla="*/ 628348 w 6338257"/>
              <a:gd name="connsiteY4" fmla="*/ 1086928 h 3619671"/>
              <a:gd name="connsiteX5" fmla="*/ 4355085 w 6338257"/>
              <a:gd name="connsiteY5" fmla="*/ 816316 h 3619671"/>
              <a:gd name="connsiteX6" fmla="*/ 5054880 w 6338257"/>
              <a:gd name="connsiteY6" fmla="*/ 1786700 h 3619671"/>
              <a:gd name="connsiteX7" fmla="*/ 5512080 w 6338257"/>
              <a:gd name="connsiteY7" fmla="*/ 3148969 h 3619671"/>
              <a:gd name="connsiteX8" fmla="*/ 6109240 w 6338257"/>
              <a:gd name="connsiteY8" fmla="*/ 3615500 h 3619671"/>
              <a:gd name="connsiteX9" fmla="*/ 6314513 w 6338257"/>
              <a:gd name="connsiteY9" fmla="*/ 2934365 h 3619671"/>
              <a:gd name="connsiteX10" fmla="*/ 5605387 w 6338257"/>
              <a:gd name="connsiteY10" fmla="*/ 2131932 h 3619671"/>
              <a:gd name="connsiteX11" fmla="*/ 5325468 w 6338257"/>
              <a:gd name="connsiteY11" fmla="*/ 1049581 h 3619671"/>
              <a:gd name="connsiteX12" fmla="*/ 5017558 w 6338257"/>
              <a:gd name="connsiteY12" fmla="*/ 331124 h 3619671"/>
              <a:gd name="connsiteX13" fmla="*/ 4718978 w 6338257"/>
              <a:gd name="connsiteY13" fmla="*/ 4553 h 3619671"/>
              <a:gd name="connsiteX0" fmla="*/ 4718978 w 6338257"/>
              <a:gd name="connsiteY0" fmla="*/ 1675 h 3616793"/>
              <a:gd name="connsiteX1" fmla="*/ 2547019 w 6338257"/>
              <a:gd name="connsiteY1" fmla="*/ 450788 h 3616793"/>
              <a:gd name="connsiteX2" fmla="*/ 303227 w 6338257"/>
              <a:gd name="connsiteY2" fmla="*/ 1094210 h 3616793"/>
              <a:gd name="connsiteX3" fmla="*/ 455625 w 6338257"/>
              <a:gd name="connsiteY3" fmla="*/ 2465810 h 3616793"/>
              <a:gd name="connsiteX4" fmla="*/ 628348 w 6338257"/>
              <a:gd name="connsiteY4" fmla="*/ 1084050 h 3616793"/>
              <a:gd name="connsiteX5" fmla="*/ 4355085 w 6338257"/>
              <a:gd name="connsiteY5" fmla="*/ 813438 h 3616793"/>
              <a:gd name="connsiteX6" fmla="*/ 5054880 w 6338257"/>
              <a:gd name="connsiteY6" fmla="*/ 1783822 h 3616793"/>
              <a:gd name="connsiteX7" fmla="*/ 5512080 w 6338257"/>
              <a:gd name="connsiteY7" fmla="*/ 3146091 h 3616793"/>
              <a:gd name="connsiteX8" fmla="*/ 6109240 w 6338257"/>
              <a:gd name="connsiteY8" fmla="*/ 3612622 h 3616793"/>
              <a:gd name="connsiteX9" fmla="*/ 6314513 w 6338257"/>
              <a:gd name="connsiteY9" fmla="*/ 2931487 h 3616793"/>
              <a:gd name="connsiteX10" fmla="*/ 5605387 w 6338257"/>
              <a:gd name="connsiteY10" fmla="*/ 2129054 h 3616793"/>
              <a:gd name="connsiteX11" fmla="*/ 5325468 w 6338257"/>
              <a:gd name="connsiteY11" fmla="*/ 1046703 h 3616793"/>
              <a:gd name="connsiteX12" fmla="*/ 5017558 w 6338257"/>
              <a:gd name="connsiteY12" fmla="*/ 328246 h 3616793"/>
              <a:gd name="connsiteX13" fmla="*/ 4718978 w 6338257"/>
              <a:gd name="connsiteY13" fmla="*/ 1675 h 3616793"/>
              <a:gd name="connsiteX0" fmla="*/ 4383698 w 6338257"/>
              <a:gd name="connsiteY0" fmla="*/ 6702 h 3438940"/>
              <a:gd name="connsiteX1" fmla="*/ 2547019 w 6338257"/>
              <a:gd name="connsiteY1" fmla="*/ 272935 h 3438940"/>
              <a:gd name="connsiteX2" fmla="*/ 303227 w 6338257"/>
              <a:gd name="connsiteY2" fmla="*/ 916357 h 3438940"/>
              <a:gd name="connsiteX3" fmla="*/ 455625 w 6338257"/>
              <a:gd name="connsiteY3" fmla="*/ 2287957 h 3438940"/>
              <a:gd name="connsiteX4" fmla="*/ 628348 w 6338257"/>
              <a:gd name="connsiteY4" fmla="*/ 906197 h 3438940"/>
              <a:gd name="connsiteX5" fmla="*/ 4355085 w 6338257"/>
              <a:gd name="connsiteY5" fmla="*/ 635585 h 3438940"/>
              <a:gd name="connsiteX6" fmla="*/ 5054880 w 6338257"/>
              <a:gd name="connsiteY6" fmla="*/ 1605969 h 3438940"/>
              <a:gd name="connsiteX7" fmla="*/ 5512080 w 6338257"/>
              <a:gd name="connsiteY7" fmla="*/ 2968238 h 3438940"/>
              <a:gd name="connsiteX8" fmla="*/ 6109240 w 6338257"/>
              <a:gd name="connsiteY8" fmla="*/ 3434769 h 3438940"/>
              <a:gd name="connsiteX9" fmla="*/ 6314513 w 6338257"/>
              <a:gd name="connsiteY9" fmla="*/ 2753634 h 3438940"/>
              <a:gd name="connsiteX10" fmla="*/ 5605387 w 6338257"/>
              <a:gd name="connsiteY10" fmla="*/ 1951201 h 3438940"/>
              <a:gd name="connsiteX11" fmla="*/ 5325468 w 6338257"/>
              <a:gd name="connsiteY11" fmla="*/ 868850 h 3438940"/>
              <a:gd name="connsiteX12" fmla="*/ 5017558 w 6338257"/>
              <a:gd name="connsiteY12" fmla="*/ 150393 h 3438940"/>
              <a:gd name="connsiteX13" fmla="*/ 4383698 w 6338257"/>
              <a:gd name="connsiteY13" fmla="*/ 6702 h 3438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338257" h="3438940">
                <a:moveTo>
                  <a:pt x="4383698" y="6702"/>
                </a:moveTo>
                <a:cubicBezTo>
                  <a:pt x="3971942" y="27126"/>
                  <a:pt x="3227098" y="121326"/>
                  <a:pt x="2547019" y="272935"/>
                </a:cubicBezTo>
                <a:cubicBezTo>
                  <a:pt x="1866940" y="424544"/>
                  <a:pt x="914259" y="539880"/>
                  <a:pt x="303227" y="916357"/>
                </a:cubicBezTo>
                <a:cubicBezTo>
                  <a:pt x="-307805" y="1292834"/>
                  <a:pt x="142358" y="2188050"/>
                  <a:pt x="455625" y="2287957"/>
                </a:cubicBezTo>
                <a:cubicBezTo>
                  <a:pt x="768892" y="2387864"/>
                  <a:pt x="-21562" y="1181592"/>
                  <a:pt x="628348" y="906197"/>
                </a:cubicBezTo>
                <a:cubicBezTo>
                  <a:pt x="1278258" y="630802"/>
                  <a:pt x="3617330" y="518956"/>
                  <a:pt x="4355085" y="635585"/>
                </a:cubicBezTo>
                <a:cubicBezTo>
                  <a:pt x="5092840" y="752214"/>
                  <a:pt x="4862048" y="1217194"/>
                  <a:pt x="5054880" y="1605969"/>
                </a:cubicBezTo>
                <a:cubicBezTo>
                  <a:pt x="5247712" y="1994744"/>
                  <a:pt x="5336353" y="2663438"/>
                  <a:pt x="5512080" y="2968238"/>
                </a:cubicBezTo>
                <a:cubicBezTo>
                  <a:pt x="5687807" y="3273038"/>
                  <a:pt x="5975501" y="3470536"/>
                  <a:pt x="6109240" y="3434769"/>
                </a:cubicBezTo>
                <a:cubicBezTo>
                  <a:pt x="6242979" y="3399002"/>
                  <a:pt x="6398488" y="3000895"/>
                  <a:pt x="6314513" y="2753634"/>
                </a:cubicBezTo>
                <a:cubicBezTo>
                  <a:pt x="6230538" y="2506373"/>
                  <a:pt x="5770228" y="2265332"/>
                  <a:pt x="5605387" y="1951201"/>
                </a:cubicBezTo>
                <a:cubicBezTo>
                  <a:pt x="5440546" y="1637070"/>
                  <a:pt x="5423439" y="1168985"/>
                  <a:pt x="5325468" y="868850"/>
                </a:cubicBezTo>
                <a:cubicBezTo>
                  <a:pt x="5227497" y="568715"/>
                  <a:pt x="5174520" y="294084"/>
                  <a:pt x="5017558" y="150393"/>
                </a:cubicBezTo>
                <a:cubicBezTo>
                  <a:pt x="4860596" y="6702"/>
                  <a:pt x="4795454" y="-13722"/>
                  <a:pt x="4383698" y="67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266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1" grpId="0"/>
      <p:bldP spid="22" grpId="0"/>
      <p:bldP spid="23" grpId="0"/>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BA4D7-18C7-4926-B74B-74CF20EB3E29}"/>
              </a:ext>
            </a:extLst>
          </p:cNvPr>
          <p:cNvSpPr>
            <a:spLocks noGrp="1"/>
          </p:cNvSpPr>
          <p:nvPr>
            <p:ph idx="1"/>
          </p:nvPr>
        </p:nvSpPr>
        <p:spPr>
          <a:xfrm>
            <a:off x="103955" y="1075038"/>
            <a:ext cx="11984090" cy="5460526"/>
          </a:xfrm>
        </p:spPr>
        <p:txBody>
          <a:bodyPr>
            <a:normAutofit/>
          </a:bodyPr>
          <a:lstStyle/>
          <a:p>
            <a:r>
              <a:rPr lang="en-US" dirty="0"/>
              <a:t>“Reverse physics” is an approach to the foundations of physics that starts from the physical laws and aims to “go back” to a suitable minimum number of physical assumptions</a:t>
            </a:r>
          </a:p>
          <a:p>
            <a:endParaRPr lang="en-US" dirty="0"/>
          </a:p>
          <a:p>
            <a:r>
              <a:rPr lang="en-US" dirty="0"/>
              <a:t>The goal is to fully map conceptual relationships and dependencies between different theories, different aspects of the theories, and to help foster higher level physical reasoning</a:t>
            </a:r>
          </a:p>
          <a:p>
            <a:endParaRPr lang="en-US" dirty="0"/>
          </a:p>
          <a:p>
            <a:r>
              <a:rPr lang="en-US" dirty="0"/>
              <a:t>It is, by its nature, an interdisciplinary endeavor, and it can allow us to think more deeply about physical ideas and their relationships</a:t>
            </a:r>
          </a:p>
        </p:txBody>
      </p:sp>
      <p:sp>
        <p:nvSpPr>
          <p:cNvPr id="4" name="Footer Placeholder 3">
            <a:extLst>
              <a:ext uri="{FF2B5EF4-FFF2-40B4-BE49-F238E27FC236}">
                <a16:creationId xmlns:a16="http://schemas.microsoft.com/office/drawing/2014/main" id="{84AD6BFA-8CA8-4058-B12F-9BD0C14C9C4E}"/>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2689B28-4185-44EA-B389-0939AB6EBD4A}"/>
              </a:ext>
            </a:extLst>
          </p:cNvPr>
          <p:cNvSpPr>
            <a:spLocks noGrp="1"/>
          </p:cNvSpPr>
          <p:nvPr>
            <p:ph type="sldNum" sz="quarter" idx="13"/>
          </p:nvPr>
        </p:nvSpPr>
        <p:spPr/>
        <p:txBody>
          <a:bodyPr/>
          <a:lstStyle/>
          <a:p>
            <a:fld id="{F47845EA-7733-40EE-B074-20032348B727}" type="slidenum">
              <a:rPr lang="en-US" smtClean="0"/>
              <a:t>12</a:t>
            </a:fld>
            <a:endParaRPr lang="en-US"/>
          </a:p>
        </p:txBody>
      </p:sp>
      <p:sp>
        <p:nvSpPr>
          <p:cNvPr id="8" name="Title 1">
            <a:extLst>
              <a:ext uri="{FF2B5EF4-FFF2-40B4-BE49-F238E27FC236}">
                <a16:creationId xmlns:a16="http://schemas.microsoft.com/office/drawing/2014/main" id="{8A745486-B5A6-AC92-6C0F-7DBB55F1C4D6}"/>
              </a:ext>
            </a:extLst>
          </p:cNvPr>
          <p:cNvSpPr txBox="1">
            <a:spLocks/>
          </p:cNvSpPr>
          <p:nvPr/>
        </p:nvSpPr>
        <p:spPr>
          <a:xfrm>
            <a:off x="406097" y="275602"/>
            <a:ext cx="11221479" cy="1029775"/>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600" dirty="0">
                <a:latin typeface="+mn-lt"/>
              </a:rPr>
              <a:t>Reverse physics: Summary</a:t>
            </a:r>
            <a:endParaRPr lang="en-US" sz="2800" dirty="0">
              <a:latin typeface="+mn-lt"/>
            </a:endParaRPr>
          </a:p>
        </p:txBody>
      </p:sp>
    </p:spTree>
    <p:extLst>
      <p:ext uri="{BB962C8B-B14F-4D97-AF65-F5344CB8AC3E}">
        <p14:creationId xmlns:p14="http://schemas.microsoft.com/office/powerpoint/2010/main" val="92152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9DDEA-1FD6-42B2-881A-B223E0119758}"/>
              </a:ext>
            </a:extLst>
          </p:cNvPr>
          <p:cNvSpPr>
            <a:spLocks noGrp="1"/>
          </p:cNvSpPr>
          <p:nvPr>
            <p:ph type="title"/>
          </p:nvPr>
        </p:nvSpPr>
        <p:spPr/>
        <p:txBody>
          <a:bodyPr/>
          <a:lstStyle/>
          <a:p>
            <a:r>
              <a:rPr lang="en-US" dirty="0"/>
              <a:t>Physical mathematics: from physical requirements to mathematical structures</a:t>
            </a:r>
          </a:p>
        </p:txBody>
      </p:sp>
      <p:sp>
        <p:nvSpPr>
          <p:cNvPr id="3" name="Text Placeholder 2">
            <a:extLst>
              <a:ext uri="{FF2B5EF4-FFF2-40B4-BE49-F238E27FC236}">
                <a16:creationId xmlns:a16="http://schemas.microsoft.com/office/drawing/2014/main" id="{D24CF732-683B-4C24-9FF8-8B9F1B4D55B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248C80-5A39-401F-826C-078D8F272272}"/>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B2CADCDC-AF5B-4CB3-BE2A-29D6FF942CE6}"/>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809881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0C757EB-D52B-49C1-919A-5FEB5F3C6E54}"/>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A6A57E86-D2CF-496D-B45C-C499BB2181C4}"/>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5" name="TextBox 4">
            <a:extLst>
              <a:ext uri="{FF2B5EF4-FFF2-40B4-BE49-F238E27FC236}">
                <a16:creationId xmlns:a16="http://schemas.microsoft.com/office/drawing/2014/main" id="{3DEB142E-1D45-496B-B7B5-EC97AAE43CBB}"/>
              </a:ext>
            </a:extLst>
          </p:cNvPr>
          <p:cNvSpPr txBox="1"/>
          <p:nvPr/>
        </p:nvSpPr>
        <p:spPr>
          <a:xfrm>
            <a:off x="661584" y="3583720"/>
            <a:ext cx="10515402" cy="646331"/>
          </a:xfrm>
          <a:prstGeom prst="rect">
            <a:avLst/>
          </a:prstGeom>
          <a:noFill/>
        </p:spPr>
        <p:txBody>
          <a:bodyPr wrap="square">
            <a:spAutoFit/>
          </a:bodyPr>
          <a:lstStyle/>
          <a:p>
            <a:r>
              <a:rPr lang="en-US" dirty="0"/>
              <a:t>Bertrand Russell: “It is essential not to discuss whether the first proposition is really true, and not to mention what the anything is, of which it is supposed to be true.”</a:t>
            </a:r>
          </a:p>
        </p:txBody>
      </p:sp>
      <p:sp>
        <p:nvSpPr>
          <p:cNvPr id="6" name="TextBox 5">
            <a:extLst>
              <a:ext uri="{FF2B5EF4-FFF2-40B4-BE49-F238E27FC236}">
                <a16:creationId xmlns:a16="http://schemas.microsoft.com/office/drawing/2014/main" id="{28CD0825-3AE4-45E2-ABA5-BAB5D96DC03D}"/>
              </a:ext>
            </a:extLst>
          </p:cNvPr>
          <p:cNvSpPr txBox="1"/>
          <p:nvPr/>
        </p:nvSpPr>
        <p:spPr>
          <a:xfrm>
            <a:off x="301841" y="838015"/>
            <a:ext cx="10957206" cy="461665"/>
          </a:xfrm>
          <a:prstGeom prst="rect">
            <a:avLst/>
          </a:prstGeom>
          <a:noFill/>
        </p:spPr>
        <p:txBody>
          <a:bodyPr wrap="square" rtlCol="0">
            <a:spAutoFit/>
          </a:bodyPr>
          <a:lstStyle/>
          <a:p>
            <a:r>
              <a:rPr lang="en-US" sz="2400" dirty="0"/>
              <a:t>In modern physics, mathematics is used as the foundation of our physical theories</a:t>
            </a:r>
          </a:p>
        </p:txBody>
      </p:sp>
      <p:sp>
        <p:nvSpPr>
          <p:cNvPr id="7" name="TextBox 6">
            <a:extLst>
              <a:ext uri="{FF2B5EF4-FFF2-40B4-BE49-F238E27FC236}">
                <a16:creationId xmlns:a16="http://schemas.microsoft.com/office/drawing/2014/main" id="{CB8375A2-5DF7-4AE6-8F18-E811D74848A9}"/>
              </a:ext>
            </a:extLst>
          </p:cNvPr>
          <p:cNvSpPr txBox="1"/>
          <p:nvPr/>
        </p:nvSpPr>
        <p:spPr>
          <a:xfrm>
            <a:off x="310883" y="2064027"/>
            <a:ext cx="11496794" cy="830997"/>
          </a:xfrm>
          <a:prstGeom prst="rect">
            <a:avLst/>
          </a:prstGeom>
          <a:noFill/>
        </p:spPr>
        <p:txBody>
          <a:bodyPr wrap="square" rtlCol="0">
            <a:spAutoFit/>
          </a:bodyPr>
          <a:lstStyle/>
          <a:p>
            <a:r>
              <a:rPr lang="en-US" sz="2400" dirty="0"/>
              <a:t>But mathematics only deals with formal systems, without any connection to or concern about physical reality.  Formal definitions are neither necessary nor sufficient to do physics.</a:t>
            </a:r>
          </a:p>
        </p:txBody>
      </p:sp>
      <p:sp>
        <p:nvSpPr>
          <p:cNvPr id="10" name="TextBox 9">
            <a:extLst>
              <a:ext uri="{FF2B5EF4-FFF2-40B4-BE49-F238E27FC236}">
                <a16:creationId xmlns:a16="http://schemas.microsoft.com/office/drawing/2014/main" id="{61A70ECA-EE41-498A-9242-414706F9CF38}"/>
              </a:ext>
            </a:extLst>
          </p:cNvPr>
          <p:cNvSpPr txBox="1"/>
          <p:nvPr/>
        </p:nvSpPr>
        <p:spPr>
          <a:xfrm>
            <a:off x="661584" y="3146832"/>
            <a:ext cx="10957206" cy="369332"/>
          </a:xfrm>
          <a:prstGeom prst="rect">
            <a:avLst/>
          </a:prstGeom>
          <a:noFill/>
        </p:spPr>
        <p:txBody>
          <a:bodyPr wrap="square">
            <a:spAutoFit/>
          </a:bodyPr>
          <a:lstStyle/>
          <a:p>
            <a:r>
              <a:rPr lang="en-US" dirty="0"/>
              <a:t>David Hilbert: “Mathematics is a game played according to certain simple rules with meaningless marks on paper.”</a:t>
            </a:r>
          </a:p>
        </p:txBody>
      </p:sp>
      <p:sp>
        <p:nvSpPr>
          <p:cNvPr id="15" name="TextBox 14">
            <a:extLst>
              <a:ext uri="{FF2B5EF4-FFF2-40B4-BE49-F238E27FC236}">
                <a16:creationId xmlns:a16="http://schemas.microsoft.com/office/drawing/2014/main" id="{92184367-7738-4B27-9A13-705D74EFE954}"/>
              </a:ext>
            </a:extLst>
          </p:cNvPr>
          <p:cNvSpPr txBox="1"/>
          <p:nvPr/>
        </p:nvSpPr>
        <p:spPr>
          <a:xfrm>
            <a:off x="392042" y="1310977"/>
            <a:ext cx="10305757" cy="646331"/>
          </a:xfrm>
          <a:prstGeom prst="rect">
            <a:avLst/>
          </a:prstGeom>
          <a:noFill/>
        </p:spPr>
        <p:txBody>
          <a:bodyPr wrap="square" rtlCol="0">
            <a:spAutoFit/>
          </a:bodyPr>
          <a:lstStyle/>
          <a:p>
            <a:r>
              <a:rPr lang="en-US" dirty="0"/>
              <a:t>From </a:t>
            </a:r>
            <a:r>
              <a:rPr lang="en-US" dirty="0" err="1"/>
              <a:t>Hossenfelder’s</a:t>
            </a:r>
            <a:r>
              <a:rPr lang="en-US" dirty="0"/>
              <a:t> </a:t>
            </a:r>
            <a:r>
              <a:rPr lang="en-US" i="1" dirty="0"/>
              <a:t>Lost in Math</a:t>
            </a:r>
            <a:r>
              <a:rPr lang="en-US" dirty="0"/>
              <a:t>: “[…] finding a neat set of assumptions from which the whole theory can be derived, is often left to our colleagues in mathematical physics […]”</a:t>
            </a:r>
          </a:p>
        </p:txBody>
      </p:sp>
      <p:sp>
        <p:nvSpPr>
          <p:cNvPr id="4" name="TextBox 3">
            <a:extLst>
              <a:ext uri="{FF2B5EF4-FFF2-40B4-BE49-F238E27FC236}">
                <a16:creationId xmlns:a16="http://schemas.microsoft.com/office/drawing/2014/main" id="{12CBFD0A-52A0-4A0E-8262-47E6F8E48F8D}"/>
              </a:ext>
            </a:extLst>
          </p:cNvPr>
          <p:cNvSpPr txBox="1"/>
          <p:nvPr/>
        </p:nvSpPr>
        <p:spPr>
          <a:xfrm>
            <a:off x="9374044" y="2792186"/>
            <a:ext cx="1885003" cy="369332"/>
          </a:xfrm>
          <a:prstGeom prst="rect">
            <a:avLst/>
          </a:prstGeom>
          <a:noFill/>
        </p:spPr>
        <p:txBody>
          <a:bodyPr wrap="none" rtlCol="0">
            <a:spAutoFit/>
          </a:bodyPr>
          <a:lstStyle/>
          <a:p>
            <a:r>
              <a:rPr lang="en-US" dirty="0"/>
              <a:t>Not useful in a lab</a:t>
            </a:r>
          </a:p>
        </p:txBody>
      </p:sp>
      <p:sp>
        <p:nvSpPr>
          <p:cNvPr id="9" name="Title 1">
            <a:extLst>
              <a:ext uri="{FF2B5EF4-FFF2-40B4-BE49-F238E27FC236}">
                <a16:creationId xmlns:a16="http://schemas.microsoft.com/office/drawing/2014/main" id="{D0A15119-A07C-42BA-E416-CA571EE36C05}"/>
              </a:ext>
            </a:extLst>
          </p:cNvPr>
          <p:cNvSpPr txBox="1">
            <a:spLocks/>
          </p:cNvSpPr>
          <p:nvPr/>
        </p:nvSpPr>
        <p:spPr>
          <a:xfrm>
            <a:off x="406097" y="275602"/>
            <a:ext cx="11221479" cy="1029775"/>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600" dirty="0">
                <a:latin typeface="+mn-lt"/>
              </a:rPr>
              <a:t>Physical mathematics</a:t>
            </a:r>
            <a:endParaRPr lang="en-US" sz="2800" dirty="0">
              <a:latin typeface="+mn-lt"/>
            </a:endParaRPr>
          </a:p>
        </p:txBody>
      </p:sp>
      <p:sp>
        <p:nvSpPr>
          <p:cNvPr id="11" name="TextBox 10">
            <a:extLst>
              <a:ext uri="{FF2B5EF4-FFF2-40B4-BE49-F238E27FC236}">
                <a16:creationId xmlns:a16="http://schemas.microsoft.com/office/drawing/2014/main" id="{6F778C1C-56F3-7AA4-447D-A95047302E27}"/>
              </a:ext>
            </a:extLst>
          </p:cNvPr>
          <p:cNvSpPr txBox="1"/>
          <p:nvPr/>
        </p:nvSpPr>
        <p:spPr>
          <a:xfrm>
            <a:off x="313296" y="4287483"/>
            <a:ext cx="11305494" cy="1200329"/>
          </a:xfrm>
          <a:prstGeom prst="rect">
            <a:avLst/>
          </a:prstGeom>
          <a:noFill/>
        </p:spPr>
        <p:txBody>
          <a:bodyPr wrap="square" rtlCol="0">
            <a:spAutoFit/>
          </a:bodyPr>
          <a:lstStyle/>
          <a:p>
            <a:r>
              <a:rPr lang="en-US" sz="2400" dirty="0"/>
              <a:t>Physics is defined in terms of physical objects and operational definitions. Using assumptions and approximations, physical objects and their properties are idealized. The idealized model can then be expressed in the formal system.</a:t>
            </a:r>
          </a:p>
        </p:txBody>
      </p:sp>
      <p:sp>
        <p:nvSpPr>
          <p:cNvPr id="21" name="TextBox 20">
            <a:extLst>
              <a:ext uri="{FF2B5EF4-FFF2-40B4-BE49-F238E27FC236}">
                <a16:creationId xmlns:a16="http://schemas.microsoft.com/office/drawing/2014/main" id="{FF2E92AF-D0F0-FF5C-67B4-B40C2B8B98F3}"/>
              </a:ext>
            </a:extLst>
          </p:cNvPr>
          <p:cNvSpPr txBox="1"/>
          <p:nvPr/>
        </p:nvSpPr>
        <p:spPr>
          <a:xfrm>
            <a:off x="313296" y="5501803"/>
            <a:ext cx="11496794" cy="1077218"/>
          </a:xfrm>
          <a:prstGeom prst="rect">
            <a:avLst/>
          </a:prstGeom>
          <a:noFill/>
        </p:spPr>
        <p:txBody>
          <a:bodyPr wrap="square" rtlCol="0">
            <a:spAutoFit/>
          </a:bodyPr>
          <a:lstStyle/>
          <a:p>
            <a:pPr algn="ctr"/>
            <a:r>
              <a:rPr lang="en-US" sz="3200" dirty="0">
                <a:solidFill>
                  <a:srgbClr val="008000"/>
                </a:solidFill>
              </a:rPr>
              <a:t>The idealization step is the most important part of this process, and it happens outside the formal system!</a:t>
            </a:r>
          </a:p>
        </p:txBody>
      </p:sp>
    </p:spTree>
    <p:extLst>
      <p:ext uri="{BB962C8B-B14F-4D97-AF65-F5344CB8AC3E}">
        <p14:creationId xmlns:p14="http://schemas.microsoft.com/office/powerpoint/2010/main" val="19935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P spid="4" grpId="0"/>
      <p:bldP spid="11"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7CBEA-A643-2912-D2F9-95507780D545}"/>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8F94B3E-9527-626A-A0EC-F3632B09C7D6}"/>
              </a:ext>
            </a:extLst>
          </p:cNvPr>
          <p:cNvSpPr>
            <a:spLocks noGrp="1"/>
          </p:cNvSpPr>
          <p:nvPr>
            <p:ph type="sldNum" sz="quarter" idx="13"/>
          </p:nvPr>
        </p:nvSpPr>
        <p:spPr/>
        <p:txBody>
          <a:bodyPr/>
          <a:lstStyle/>
          <a:p>
            <a:fld id="{F47845EA-7733-40EE-B074-20032348B727}" type="slidenum">
              <a:rPr lang="en-US" smtClean="0"/>
              <a:t>15</a:t>
            </a:fld>
            <a:endParaRPr lang="en-US"/>
          </a:p>
        </p:txBody>
      </p:sp>
      <p:sp>
        <p:nvSpPr>
          <p:cNvPr id="6" name="TextBox 5">
            <a:extLst>
              <a:ext uri="{FF2B5EF4-FFF2-40B4-BE49-F238E27FC236}">
                <a16:creationId xmlns:a16="http://schemas.microsoft.com/office/drawing/2014/main" id="{804E2BEC-0B95-5235-EA79-4A569A2B4C36}"/>
              </a:ext>
            </a:extLst>
          </p:cNvPr>
          <p:cNvSpPr txBox="1"/>
          <p:nvPr/>
        </p:nvSpPr>
        <p:spPr>
          <a:xfrm>
            <a:off x="433528" y="233384"/>
            <a:ext cx="11282222" cy="646331"/>
          </a:xfrm>
          <a:prstGeom prst="rect">
            <a:avLst/>
          </a:prstGeom>
          <a:noFill/>
        </p:spPr>
        <p:txBody>
          <a:bodyPr wrap="square" rtlCol="0">
            <a:spAutoFit/>
          </a:bodyPr>
          <a:lstStyle/>
          <a:p>
            <a:r>
              <a:rPr lang="en-US" sz="3600" dirty="0"/>
              <a:t>Are Hilbert spaces physical?</a:t>
            </a:r>
          </a:p>
        </p:txBody>
      </p:sp>
      <p:sp>
        <p:nvSpPr>
          <p:cNvPr id="9" name="TextBox 8">
            <a:extLst>
              <a:ext uri="{FF2B5EF4-FFF2-40B4-BE49-F238E27FC236}">
                <a16:creationId xmlns:a16="http://schemas.microsoft.com/office/drawing/2014/main" id="{DBBD8755-433C-0E68-0F09-DA117B85F262}"/>
              </a:ext>
            </a:extLst>
          </p:cNvPr>
          <p:cNvSpPr txBox="1"/>
          <p:nvPr/>
        </p:nvSpPr>
        <p:spPr>
          <a:xfrm>
            <a:off x="8697594" y="2069216"/>
            <a:ext cx="3158648" cy="646331"/>
          </a:xfrm>
          <a:prstGeom prst="rect">
            <a:avLst/>
          </a:prstGeom>
          <a:noFill/>
        </p:spPr>
        <p:txBody>
          <a:bodyPr wrap="square" rtlCol="0">
            <a:spAutoFit/>
          </a:bodyPr>
          <a:lstStyle/>
          <a:p>
            <a:pPr algn="r"/>
            <a:r>
              <a:rPr lang="en-US" dirty="0"/>
              <a:t>Exactly captures superposition/ statistical mixing</a:t>
            </a:r>
          </a:p>
        </p:txBody>
      </p:sp>
      <p:sp>
        <p:nvSpPr>
          <p:cNvPr id="11" name="TextBox 10">
            <a:extLst>
              <a:ext uri="{FF2B5EF4-FFF2-40B4-BE49-F238E27FC236}">
                <a16:creationId xmlns:a16="http://schemas.microsoft.com/office/drawing/2014/main" id="{8796B610-39C2-6055-C384-5DA9E5FA5649}"/>
              </a:ext>
            </a:extLst>
          </p:cNvPr>
          <p:cNvSpPr txBox="1"/>
          <p:nvPr/>
        </p:nvSpPr>
        <p:spPr>
          <a:xfrm>
            <a:off x="5035420" y="2178888"/>
            <a:ext cx="3514531" cy="646331"/>
          </a:xfrm>
          <a:prstGeom prst="rect">
            <a:avLst/>
          </a:prstGeom>
          <a:noFill/>
        </p:spPr>
        <p:txBody>
          <a:bodyPr wrap="square" rtlCol="0">
            <a:spAutoFit/>
          </a:bodyPr>
          <a:lstStyle/>
          <a:p>
            <a:r>
              <a:rPr lang="en-US" dirty="0"/>
              <a:t>Exactly captures measurement probability/entropy of mixtures</a:t>
            </a:r>
          </a:p>
        </p:txBody>
      </p:sp>
      <p:sp>
        <p:nvSpPr>
          <p:cNvPr id="12" name="TextBox 11">
            <a:extLst>
              <a:ext uri="{FF2B5EF4-FFF2-40B4-BE49-F238E27FC236}">
                <a16:creationId xmlns:a16="http://schemas.microsoft.com/office/drawing/2014/main" id="{5D0C54C6-5882-1653-297D-97C982E9AFA9}"/>
              </a:ext>
            </a:extLst>
          </p:cNvPr>
          <p:cNvSpPr txBox="1"/>
          <p:nvPr/>
        </p:nvSpPr>
        <p:spPr>
          <a:xfrm>
            <a:off x="9442466" y="2820852"/>
            <a:ext cx="1938416" cy="369332"/>
          </a:xfrm>
          <a:prstGeom prst="rect">
            <a:avLst/>
          </a:prstGeom>
          <a:noFill/>
        </p:spPr>
        <p:txBody>
          <a:bodyPr wrap="none" rtlCol="0">
            <a:spAutoFit/>
          </a:bodyPr>
          <a:lstStyle/>
          <a:p>
            <a:r>
              <a:rPr lang="en-US" dirty="0">
                <a:solidFill>
                  <a:srgbClr val="008000"/>
                </a:solidFill>
              </a:rPr>
              <a:t>Physically required</a:t>
            </a:r>
          </a:p>
        </p:txBody>
      </p:sp>
      <p:sp>
        <p:nvSpPr>
          <p:cNvPr id="13" name="TextBox 12">
            <a:extLst>
              <a:ext uri="{FF2B5EF4-FFF2-40B4-BE49-F238E27FC236}">
                <a16:creationId xmlns:a16="http://schemas.microsoft.com/office/drawing/2014/main" id="{A7376847-19D7-5BED-6CC1-CFF2F689FB97}"/>
              </a:ext>
            </a:extLst>
          </p:cNvPr>
          <p:cNvSpPr txBox="1"/>
          <p:nvPr/>
        </p:nvSpPr>
        <p:spPr>
          <a:xfrm>
            <a:off x="433528" y="1075516"/>
            <a:ext cx="10812255" cy="707886"/>
          </a:xfrm>
          <a:prstGeom prst="rect">
            <a:avLst/>
          </a:prstGeom>
          <a:noFill/>
        </p:spPr>
        <p:txBody>
          <a:bodyPr wrap="none" rtlCol="0">
            <a:spAutoFit/>
          </a:bodyPr>
          <a:lstStyle/>
          <a:p>
            <a:r>
              <a:rPr lang="en-US" sz="4000" dirty="0"/>
              <a:t>Hilbert space: complete inner product vector space</a:t>
            </a:r>
          </a:p>
        </p:txBody>
      </p:sp>
      <p:sp>
        <p:nvSpPr>
          <p:cNvPr id="14" name="Rectangle 13">
            <a:extLst>
              <a:ext uri="{FF2B5EF4-FFF2-40B4-BE49-F238E27FC236}">
                <a16:creationId xmlns:a16="http://schemas.microsoft.com/office/drawing/2014/main" id="{2A693A7B-B1BD-3330-BE02-56649EF4D4D4}"/>
              </a:ext>
            </a:extLst>
          </p:cNvPr>
          <p:cNvSpPr/>
          <p:nvPr/>
        </p:nvSpPr>
        <p:spPr>
          <a:xfrm>
            <a:off x="8406882" y="1126092"/>
            <a:ext cx="2743200" cy="646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D34C1809-686D-1893-965F-761E8D995999}"/>
              </a:ext>
            </a:extLst>
          </p:cNvPr>
          <p:cNvCxnSpPr/>
          <p:nvPr/>
        </p:nvCxnSpPr>
        <p:spPr>
          <a:xfrm>
            <a:off x="9694506" y="1885251"/>
            <a:ext cx="83976" cy="216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96C19F-29D5-28EE-52C1-4F811AD5D8D2}"/>
              </a:ext>
            </a:extLst>
          </p:cNvPr>
          <p:cNvCxnSpPr>
            <a:cxnSpLocks/>
          </p:cNvCxnSpPr>
          <p:nvPr/>
        </p:nvCxnSpPr>
        <p:spPr>
          <a:xfrm flipH="1">
            <a:off x="6792686" y="1818182"/>
            <a:ext cx="363894" cy="3563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4EFF9E7-5CD5-00E4-F9B2-57D4CE2CCFD1}"/>
              </a:ext>
            </a:extLst>
          </p:cNvPr>
          <p:cNvSpPr/>
          <p:nvPr/>
        </p:nvSpPr>
        <p:spPr>
          <a:xfrm>
            <a:off x="5533055" y="1126092"/>
            <a:ext cx="2815450" cy="646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0E80491-D066-9913-FA27-D3A4F51B3905}"/>
              </a:ext>
            </a:extLst>
          </p:cNvPr>
          <p:cNvSpPr txBox="1"/>
          <p:nvPr/>
        </p:nvSpPr>
        <p:spPr>
          <a:xfrm>
            <a:off x="6291506" y="2829586"/>
            <a:ext cx="1938416" cy="369332"/>
          </a:xfrm>
          <a:prstGeom prst="rect">
            <a:avLst/>
          </a:prstGeom>
          <a:noFill/>
        </p:spPr>
        <p:txBody>
          <a:bodyPr wrap="none" rtlCol="0">
            <a:spAutoFit/>
          </a:bodyPr>
          <a:lstStyle/>
          <a:p>
            <a:r>
              <a:rPr lang="en-US" dirty="0">
                <a:solidFill>
                  <a:srgbClr val="008000"/>
                </a:solidFill>
              </a:rPr>
              <a:t>Physically required</a:t>
            </a:r>
          </a:p>
        </p:txBody>
      </p:sp>
      <p:sp>
        <p:nvSpPr>
          <p:cNvPr id="22" name="Rectangle 21">
            <a:extLst>
              <a:ext uri="{FF2B5EF4-FFF2-40B4-BE49-F238E27FC236}">
                <a16:creationId xmlns:a16="http://schemas.microsoft.com/office/drawing/2014/main" id="{FF236DA1-BEB6-9DEB-1901-8392CA7E8469}"/>
              </a:ext>
            </a:extLst>
          </p:cNvPr>
          <p:cNvSpPr/>
          <p:nvPr/>
        </p:nvSpPr>
        <p:spPr>
          <a:xfrm>
            <a:off x="3456449" y="1127963"/>
            <a:ext cx="2018229" cy="6463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0E2C5C4E-A3C9-F857-63F3-B69F61890104}"/>
              </a:ext>
            </a:extLst>
          </p:cNvPr>
          <p:cNvSpPr txBox="1"/>
          <p:nvPr/>
        </p:nvSpPr>
        <p:spPr>
          <a:xfrm>
            <a:off x="750383" y="2016378"/>
            <a:ext cx="3514531" cy="1754326"/>
          </a:xfrm>
          <a:prstGeom prst="rect">
            <a:avLst/>
          </a:prstGeom>
          <a:noFill/>
        </p:spPr>
        <p:txBody>
          <a:bodyPr wrap="square" rtlCol="0">
            <a:spAutoFit/>
          </a:bodyPr>
          <a:lstStyle/>
          <a:p>
            <a:r>
              <a:rPr lang="en-US" dirty="0"/>
              <a:t>Redundant on finite dimensional spaces. For infinite dimensional spaces, it allows us to construct states with infinite expectation values  from states with finite expectation values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F200E14-9E16-4416-76BC-11E9E1824569}"/>
                  </a:ext>
                </a:extLst>
              </p:cNvPr>
              <p:cNvSpPr txBox="1"/>
              <p:nvPr/>
            </p:nvSpPr>
            <p:spPr>
              <a:xfrm>
                <a:off x="750383" y="3806998"/>
                <a:ext cx="8262988" cy="646331"/>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oMath>
                </a14:m>
                <a:r>
                  <a:rPr lang="en-US" dirty="0"/>
                  <a:t> Thus requires us to include unitary transformations (i.e. change of representations and finite time evolution) that change finite expectations into infinite</a:t>
                </a:r>
              </a:p>
            </p:txBody>
          </p:sp>
        </mc:Choice>
        <mc:Fallback xmlns="">
          <p:sp>
            <p:nvSpPr>
              <p:cNvPr id="24" name="TextBox 23">
                <a:extLst>
                  <a:ext uri="{FF2B5EF4-FFF2-40B4-BE49-F238E27FC236}">
                    <a16:creationId xmlns:a16="http://schemas.microsoft.com/office/drawing/2014/main" id="{DF200E14-9E16-4416-76BC-11E9E1824569}"/>
                  </a:ext>
                </a:extLst>
              </p:cNvPr>
              <p:cNvSpPr txBox="1">
                <a:spLocks noRot="1" noChangeAspect="1" noMove="1" noResize="1" noEditPoints="1" noAdjustHandles="1" noChangeArrowheads="1" noChangeShapeType="1" noTextEdit="1"/>
              </p:cNvSpPr>
              <p:nvPr/>
            </p:nvSpPr>
            <p:spPr>
              <a:xfrm>
                <a:off x="750383" y="3806998"/>
                <a:ext cx="8262988" cy="646331"/>
              </a:xfrm>
              <a:prstGeom prst="rect">
                <a:avLst/>
              </a:prstGeom>
              <a:blipFill>
                <a:blip r:embed="rId3"/>
                <a:stretch>
                  <a:fillRect l="-590" t="-5660" b="-14151"/>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9A43B5D-7A88-2E23-9AA0-1289CCE78CFA}"/>
              </a:ext>
            </a:extLst>
          </p:cNvPr>
          <p:cNvSpPr txBox="1"/>
          <p:nvPr/>
        </p:nvSpPr>
        <p:spPr>
          <a:xfrm>
            <a:off x="8427428" y="4071557"/>
            <a:ext cx="3069045" cy="369332"/>
          </a:xfrm>
          <a:prstGeom prst="rect">
            <a:avLst/>
          </a:prstGeom>
          <a:noFill/>
        </p:spPr>
        <p:txBody>
          <a:bodyPr wrap="none" rtlCol="0">
            <a:spAutoFit/>
          </a:bodyPr>
          <a:lstStyle/>
          <a:p>
            <a:r>
              <a:rPr lang="en-US" dirty="0">
                <a:solidFill>
                  <a:srgbClr val="C00000"/>
                </a:solidFill>
              </a:rPr>
              <a:t>Extremely physically suspect!!!</a:t>
            </a:r>
          </a:p>
        </p:txBody>
      </p:sp>
      <p:sp>
        <p:nvSpPr>
          <p:cNvPr id="26" name="TextBox 25">
            <a:extLst>
              <a:ext uri="{FF2B5EF4-FFF2-40B4-BE49-F238E27FC236}">
                <a16:creationId xmlns:a16="http://schemas.microsoft.com/office/drawing/2014/main" id="{D348EA3D-8448-4DDB-C13B-0C8812F83A41}"/>
              </a:ext>
            </a:extLst>
          </p:cNvPr>
          <p:cNvSpPr txBox="1"/>
          <p:nvPr/>
        </p:nvSpPr>
        <p:spPr>
          <a:xfrm>
            <a:off x="374841" y="4733690"/>
            <a:ext cx="6781739" cy="954107"/>
          </a:xfrm>
          <a:prstGeom prst="rect">
            <a:avLst/>
          </a:prstGeom>
          <a:noFill/>
        </p:spPr>
        <p:txBody>
          <a:bodyPr wrap="square" rtlCol="0">
            <a:spAutoFit/>
          </a:bodyPr>
          <a:lstStyle/>
          <a:p>
            <a:r>
              <a:rPr lang="en-US" sz="2800" dirty="0"/>
              <a:t>Suppose we require all polynomial of position and momentum to have finite expectation</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ADF9D88-67F9-D6F1-9EF7-EDE92E3C476D}"/>
                  </a:ext>
                </a:extLst>
              </p:cNvPr>
              <p:cNvSpPr txBox="1"/>
              <p:nvPr/>
            </p:nvSpPr>
            <p:spPr>
              <a:xfrm>
                <a:off x="7328066" y="4848815"/>
                <a:ext cx="3923190" cy="707886"/>
              </a:xfrm>
              <a:prstGeom prst="rect">
                <a:avLst/>
              </a:prstGeom>
              <a:noFill/>
            </p:spPr>
            <p:txBody>
              <a:bodyPr wrap="none" rtlCol="0">
                <a:spAutoFit/>
              </a:bodyPr>
              <a:lstStyle/>
              <a:p>
                <a14:m>
                  <m:oMath xmlns:m="http://schemas.openxmlformats.org/officeDocument/2006/math">
                    <m:r>
                      <a:rPr lang="en-US" sz="4000" b="0" i="1" smtClean="0">
                        <a:latin typeface="Cambria Math" panose="02040503050406030204" pitchFamily="18" charset="0"/>
                      </a:rPr>
                      <m:t>⇒</m:t>
                    </m:r>
                  </m:oMath>
                </a14:m>
                <a:r>
                  <a:rPr lang="en-US" sz="4000" dirty="0"/>
                  <a:t> Schwartz space</a:t>
                </a:r>
              </a:p>
            </p:txBody>
          </p:sp>
        </mc:Choice>
        <mc:Fallback xmlns="">
          <p:sp>
            <p:nvSpPr>
              <p:cNvPr id="27" name="TextBox 26">
                <a:extLst>
                  <a:ext uri="{FF2B5EF4-FFF2-40B4-BE49-F238E27FC236}">
                    <a16:creationId xmlns:a16="http://schemas.microsoft.com/office/drawing/2014/main" id="{7ADF9D88-67F9-D6F1-9EF7-EDE92E3C476D}"/>
                  </a:ext>
                </a:extLst>
              </p:cNvPr>
              <p:cNvSpPr txBox="1">
                <a:spLocks noRot="1" noChangeAspect="1" noMove="1" noResize="1" noEditPoints="1" noAdjustHandles="1" noChangeArrowheads="1" noChangeShapeType="1" noTextEdit="1"/>
              </p:cNvSpPr>
              <p:nvPr/>
            </p:nvSpPr>
            <p:spPr>
              <a:xfrm>
                <a:off x="7328066" y="4848815"/>
                <a:ext cx="3923190" cy="707886"/>
              </a:xfrm>
              <a:prstGeom prst="rect">
                <a:avLst/>
              </a:prstGeom>
              <a:blipFill>
                <a:blip r:embed="rId4"/>
                <a:stretch>
                  <a:fillRect t="-15385" r="-4348" b="-35043"/>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A2681B1F-120F-FC31-36FC-3988E6B87D95}"/>
              </a:ext>
            </a:extLst>
          </p:cNvPr>
          <p:cNvSpPr txBox="1"/>
          <p:nvPr/>
        </p:nvSpPr>
        <p:spPr>
          <a:xfrm>
            <a:off x="6966341" y="5502875"/>
            <a:ext cx="4952249" cy="646331"/>
          </a:xfrm>
          <a:prstGeom prst="rect">
            <a:avLst/>
          </a:prstGeom>
          <a:noFill/>
        </p:spPr>
        <p:txBody>
          <a:bodyPr wrap="square" rtlCol="0">
            <a:spAutoFit/>
          </a:bodyPr>
          <a:lstStyle/>
          <a:p>
            <a:pPr algn="r"/>
            <a:r>
              <a:rPr lang="en-US" dirty="0"/>
              <a:t>Only space closed under Fourier transform</a:t>
            </a:r>
          </a:p>
          <a:p>
            <a:pPr algn="r"/>
            <a:r>
              <a:rPr lang="en-US" dirty="0"/>
              <a:t>Used as starting point of theories of distributions</a:t>
            </a:r>
          </a:p>
        </p:txBody>
      </p:sp>
      <p:sp>
        <p:nvSpPr>
          <p:cNvPr id="29" name="TextBox 28">
            <a:extLst>
              <a:ext uri="{FF2B5EF4-FFF2-40B4-BE49-F238E27FC236}">
                <a16:creationId xmlns:a16="http://schemas.microsoft.com/office/drawing/2014/main" id="{38E87738-39A0-0C09-42CD-4BD6B978AAFE}"/>
              </a:ext>
            </a:extLst>
          </p:cNvPr>
          <p:cNvSpPr txBox="1"/>
          <p:nvPr/>
        </p:nvSpPr>
        <p:spPr>
          <a:xfrm>
            <a:off x="1131665" y="5683921"/>
            <a:ext cx="5488554" cy="523220"/>
          </a:xfrm>
          <a:prstGeom prst="rect">
            <a:avLst/>
          </a:prstGeom>
          <a:noFill/>
        </p:spPr>
        <p:txBody>
          <a:bodyPr wrap="none" rtlCol="0">
            <a:spAutoFit/>
          </a:bodyPr>
          <a:lstStyle/>
          <a:p>
            <a:r>
              <a:rPr lang="en-US" sz="2800" dirty="0">
                <a:solidFill>
                  <a:srgbClr val="008000"/>
                </a:solidFill>
              </a:rPr>
              <a:t>Maybe more physically appropriate?</a:t>
            </a:r>
          </a:p>
        </p:txBody>
      </p:sp>
    </p:spTree>
    <p:extLst>
      <p:ext uri="{BB962C8B-B14F-4D97-AF65-F5344CB8AC3E}">
        <p14:creationId xmlns:p14="http://schemas.microsoft.com/office/powerpoint/2010/main" val="26058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4" grpId="0" animBg="1"/>
      <p:bldP spid="20" grpId="0" animBg="1"/>
      <p:bldP spid="21" grpId="0"/>
      <p:bldP spid="22" grpId="0" animBg="1"/>
      <p:bldP spid="23" grpId="0"/>
      <p:bldP spid="24" grpId="0"/>
      <p:bldP spid="25" grpId="0"/>
      <p:bldP spid="26" grpId="0"/>
      <p:bldP spid="27" grpId="0"/>
      <p:bldP spid="28"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BE8FEF42-B92A-2CE9-B26A-2592D4AA7093}"/>
              </a:ext>
            </a:extLst>
          </p:cNvPr>
          <p:cNvGrpSpPr/>
          <p:nvPr/>
        </p:nvGrpSpPr>
        <p:grpSpPr>
          <a:xfrm>
            <a:off x="2921786" y="4602799"/>
            <a:ext cx="1733873" cy="1387712"/>
            <a:chOff x="3359936" y="4602799"/>
            <a:chExt cx="1733873" cy="1387712"/>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2E6A63D6-CCB9-48AA-237A-CFF3E340B794}"/>
                    </a:ext>
                  </a:extLst>
                </p:cNvPr>
                <p:cNvSpPr txBox="1"/>
                <p:nvPr/>
              </p:nvSpPr>
              <p:spPr>
                <a:xfrm>
                  <a:off x="3359936" y="4602799"/>
                  <a:ext cx="1693220" cy="461986"/>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r>
                            <a:rPr lang="en-US" sz="2400" i="1">
                              <a:latin typeface="Cambria Math" panose="02040503050406030204" pitchFamily="18" charset="0"/>
                            </a:rPr>
                            <m:t>𝑚</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𝑉</m:t>
                                  </m:r>
                                </m:e>
                                <m:sub>
                                  <m:r>
                                    <a:rPr lang="en-US" sz="2400" i="1">
                                      <a:latin typeface="Cambria Math" panose="02040503050406030204" pitchFamily="18" charset="0"/>
                                    </a:rPr>
                                    <m:t>𝑖</m:t>
                                  </m:r>
                                </m:sub>
                              </m:sSub>
                            </m:e>
                          </m:d>
                        </m:e>
                      </m:nary>
                    </m:oMath>
                  </a14:m>
                  <a:r>
                    <a:rPr lang="en-US" sz="2400" dirty="0"/>
                    <a:t> </a:t>
                  </a:r>
                </a:p>
              </p:txBody>
            </p:sp>
          </mc:Choice>
          <mc:Fallback xmlns="">
            <p:sp>
              <p:nvSpPr>
                <p:cNvPr id="33" name="TextBox 32">
                  <a:extLst>
                    <a:ext uri="{FF2B5EF4-FFF2-40B4-BE49-F238E27FC236}">
                      <a16:creationId xmlns:a16="http://schemas.microsoft.com/office/drawing/2014/main" id="{2E6A63D6-CCB9-48AA-237A-CFF3E340B794}"/>
                    </a:ext>
                  </a:extLst>
                </p:cNvPr>
                <p:cNvSpPr txBox="1">
                  <a:spLocks noRot="1" noChangeAspect="1" noMove="1" noResize="1" noEditPoints="1" noAdjustHandles="1" noChangeArrowheads="1" noChangeShapeType="1" noTextEdit="1"/>
                </p:cNvSpPr>
                <p:nvPr/>
              </p:nvSpPr>
              <p:spPr>
                <a:xfrm>
                  <a:off x="3359936" y="4602799"/>
                  <a:ext cx="1693220" cy="461986"/>
                </a:xfrm>
                <a:prstGeom prst="rect">
                  <a:avLst/>
                </a:prstGeom>
                <a:blipFill>
                  <a:blip r:embed="rId3"/>
                  <a:stretch>
                    <a:fillRect l="-9353" t="-130263" r="-1799"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B5FF4B5-85DA-700A-38FC-E1CC2B78C222}"/>
                    </a:ext>
                  </a:extLst>
                </p:cNvPr>
                <p:cNvSpPr txBox="1"/>
                <p:nvPr/>
              </p:nvSpPr>
              <p:spPr>
                <a:xfrm>
                  <a:off x="3359936" y="5065662"/>
                  <a:ext cx="1688732" cy="461986"/>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r>
                            <m:rPr>
                              <m:sty m:val="p"/>
                            </m:rPr>
                            <a:rPr lang="en-US" sz="2400" b="0" i="0" smtClean="0">
                              <a:latin typeface="Cambria Math" panose="02040503050406030204" pitchFamily="18" charset="0"/>
                            </a:rPr>
                            <m:t>Φ</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m:rPr>
                                      <m:sty m:val="p"/>
                                    </m:rPr>
                                    <a:rPr lang="en-US" sz="2400" b="0" i="0" smtClean="0">
                                      <a:latin typeface="Cambria Math" panose="02040503050406030204" pitchFamily="18" charset="0"/>
                                    </a:rPr>
                                    <m:t>Σ</m:t>
                                  </m:r>
                                </m:e>
                                <m:sub>
                                  <m:r>
                                    <a:rPr lang="en-US" sz="2400" i="1">
                                      <a:latin typeface="Cambria Math" panose="02040503050406030204" pitchFamily="18" charset="0"/>
                                    </a:rPr>
                                    <m:t>𝑖</m:t>
                                  </m:r>
                                </m:sub>
                              </m:sSub>
                            </m:e>
                          </m:d>
                        </m:e>
                      </m:nary>
                    </m:oMath>
                  </a14:m>
                  <a:r>
                    <a:rPr lang="en-US" sz="2400" dirty="0"/>
                    <a:t> </a:t>
                  </a:r>
                </a:p>
              </p:txBody>
            </p:sp>
          </mc:Choice>
          <mc:Fallback xmlns="">
            <p:sp>
              <p:nvSpPr>
                <p:cNvPr id="34" name="TextBox 33">
                  <a:extLst>
                    <a:ext uri="{FF2B5EF4-FFF2-40B4-BE49-F238E27FC236}">
                      <a16:creationId xmlns:a16="http://schemas.microsoft.com/office/drawing/2014/main" id="{3B5FF4B5-85DA-700A-38FC-E1CC2B78C222}"/>
                    </a:ext>
                  </a:extLst>
                </p:cNvPr>
                <p:cNvSpPr txBox="1">
                  <a:spLocks noRot="1" noChangeAspect="1" noMove="1" noResize="1" noEditPoints="1" noAdjustHandles="1" noChangeArrowheads="1" noChangeShapeType="1" noTextEdit="1"/>
                </p:cNvSpPr>
                <p:nvPr/>
              </p:nvSpPr>
              <p:spPr>
                <a:xfrm>
                  <a:off x="3359936" y="5065662"/>
                  <a:ext cx="1688732" cy="461986"/>
                </a:xfrm>
                <a:prstGeom prst="rect">
                  <a:avLst/>
                </a:prstGeom>
                <a:blipFill>
                  <a:blip r:embed="rId4"/>
                  <a:stretch>
                    <a:fillRect l="-9386" t="-130263" r="-2166"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0AD3128-A461-A767-593E-840F3438CEDF}"/>
                    </a:ext>
                  </a:extLst>
                </p:cNvPr>
                <p:cNvSpPr txBox="1"/>
                <p:nvPr/>
              </p:nvSpPr>
              <p:spPr>
                <a:xfrm>
                  <a:off x="3359936" y="5528525"/>
                  <a:ext cx="1733873" cy="461986"/>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𝑖</m:t>
                          </m:r>
                        </m:sub>
                        <m:sup/>
                        <m:e>
                          <m:r>
                            <a:rPr lang="en-US" sz="2400" b="0" i="1" smtClean="0">
                              <a:latin typeface="Cambria Math" panose="02040503050406030204" pitchFamily="18" charset="0"/>
                            </a:rPr>
                            <m:t>𝑊</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𝛾</m:t>
                                  </m:r>
                                </m:e>
                                <m:sub>
                                  <m:r>
                                    <a:rPr lang="en-US" sz="2400" i="1">
                                      <a:latin typeface="Cambria Math" panose="02040503050406030204" pitchFamily="18" charset="0"/>
                                    </a:rPr>
                                    <m:t>𝑖</m:t>
                                  </m:r>
                                </m:sub>
                              </m:sSub>
                            </m:e>
                          </m:d>
                        </m:e>
                      </m:nary>
                    </m:oMath>
                  </a14:m>
                  <a:r>
                    <a:rPr lang="en-US" sz="2400" dirty="0"/>
                    <a:t> </a:t>
                  </a:r>
                </a:p>
              </p:txBody>
            </p:sp>
          </mc:Choice>
          <mc:Fallback xmlns="">
            <p:sp>
              <p:nvSpPr>
                <p:cNvPr id="35" name="TextBox 34">
                  <a:extLst>
                    <a:ext uri="{FF2B5EF4-FFF2-40B4-BE49-F238E27FC236}">
                      <a16:creationId xmlns:a16="http://schemas.microsoft.com/office/drawing/2014/main" id="{E0AD3128-A461-A767-593E-840F3438CEDF}"/>
                    </a:ext>
                  </a:extLst>
                </p:cNvPr>
                <p:cNvSpPr txBox="1">
                  <a:spLocks noRot="1" noChangeAspect="1" noMove="1" noResize="1" noEditPoints="1" noAdjustHandles="1" noChangeArrowheads="1" noChangeShapeType="1" noTextEdit="1"/>
                </p:cNvSpPr>
                <p:nvPr/>
              </p:nvSpPr>
              <p:spPr>
                <a:xfrm>
                  <a:off x="3359936" y="5528525"/>
                  <a:ext cx="1733873" cy="461986"/>
                </a:xfrm>
                <a:prstGeom prst="rect">
                  <a:avLst/>
                </a:prstGeom>
                <a:blipFill>
                  <a:blip r:embed="rId5"/>
                  <a:stretch>
                    <a:fillRect l="-9123" t="-130263" b="-194737"/>
                  </a:stretch>
                </a:blipFill>
              </p:spPr>
              <p:txBody>
                <a:bodyPr/>
                <a:lstStyle/>
                <a:p>
                  <a:r>
                    <a:rPr lang="en-US">
                      <a:noFill/>
                    </a:rPr>
                    <a:t> </a:t>
                  </a:r>
                </a:p>
              </p:txBody>
            </p:sp>
          </mc:Fallback>
        </mc:AlternateContent>
      </p:grpSp>
      <p:sp>
        <p:nvSpPr>
          <p:cNvPr id="4" name="Footer Placeholder 3">
            <a:extLst>
              <a:ext uri="{FF2B5EF4-FFF2-40B4-BE49-F238E27FC236}">
                <a16:creationId xmlns:a16="http://schemas.microsoft.com/office/drawing/2014/main" id="{EC281827-319D-7449-F63F-97204B6D8E40}"/>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D6D03269-AD6A-FB2B-9BD4-D20542A47BA9}"/>
              </a:ext>
            </a:extLst>
          </p:cNvPr>
          <p:cNvSpPr>
            <a:spLocks noGrp="1"/>
          </p:cNvSpPr>
          <p:nvPr>
            <p:ph type="sldNum" sz="quarter" idx="13"/>
          </p:nvPr>
        </p:nvSpPr>
        <p:spPr/>
        <p:txBody>
          <a:bodyPr/>
          <a:lstStyle/>
          <a:p>
            <a:fld id="{F47845EA-7733-40EE-B074-20032348B727}" type="slidenum">
              <a:rPr lang="en-US" smtClean="0"/>
              <a:t>16</a:t>
            </a:fld>
            <a:endParaRPr lang="en-US"/>
          </a:p>
        </p:txBody>
      </p:sp>
      <p:sp>
        <p:nvSpPr>
          <p:cNvPr id="8" name="TextBox 7">
            <a:extLst>
              <a:ext uri="{FF2B5EF4-FFF2-40B4-BE49-F238E27FC236}">
                <a16:creationId xmlns:a16="http://schemas.microsoft.com/office/drawing/2014/main" id="{888AB131-1144-45C8-04FF-AD283784749C}"/>
              </a:ext>
            </a:extLst>
          </p:cNvPr>
          <p:cNvSpPr txBox="1"/>
          <p:nvPr/>
        </p:nvSpPr>
        <p:spPr>
          <a:xfrm>
            <a:off x="302899" y="233384"/>
            <a:ext cx="7616032" cy="646331"/>
          </a:xfrm>
          <a:prstGeom prst="rect">
            <a:avLst/>
          </a:prstGeom>
          <a:noFill/>
        </p:spPr>
        <p:txBody>
          <a:bodyPr wrap="square" rtlCol="0">
            <a:spAutoFit/>
          </a:bodyPr>
          <a:lstStyle/>
          <a:p>
            <a:r>
              <a:rPr lang="en-US" sz="3600" dirty="0"/>
              <a:t>Physical mathematics: differential forms</a:t>
            </a:r>
          </a:p>
        </p:txBody>
      </p:sp>
      <p:sp>
        <p:nvSpPr>
          <p:cNvPr id="7" name="TextBox 6">
            <a:extLst>
              <a:ext uri="{FF2B5EF4-FFF2-40B4-BE49-F238E27FC236}">
                <a16:creationId xmlns:a16="http://schemas.microsoft.com/office/drawing/2014/main" id="{B4C18AE6-7561-82B5-CF5B-C73C36D8793F}"/>
              </a:ext>
            </a:extLst>
          </p:cNvPr>
          <p:cNvSpPr txBox="1"/>
          <p:nvPr/>
        </p:nvSpPr>
        <p:spPr>
          <a:xfrm>
            <a:off x="513181" y="1227367"/>
            <a:ext cx="2824363" cy="369332"/>
          </a:xfrm>
          <a:prstGeom prst="rect">
            <a:avLst/>
          </a:prstGeom>
          <a:noFill/>
        </p:spPr>
        <p:txBody>
          <a:bodyPr wrap="none" rtlCol="0">
            <a:spAutoFit/>
          </a:bodyPr>
          <a:lstStyle/>
          <a:p>
            <a:r>
              <a:rPr lang="en-US" dirty="0"/>
              <a:t>Vector defined as derivation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870DEE0-C352-3BD4-3E26-707718672088}"/>
                  </a:ext>
                </a:extLst>
              </p:cNvPr>
              <p:cNvSpPr txBox="1"/>
              <p:nvPr/>
            </p:nvSpPr>
            <p:spPr>
              <a:xfrm>
                <a:off x="1386079" y="1969759"/>
                <a:ext cx="1078564"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m:t>
                          </m:r>
                        </m:sub>
                      </m:sSub>
                    </m:oMath>
                  </m:oMathPara>
                </a14:m>
                <a:endParaRPr lang="en-US" dirty="0"/>
              </a:p>
            </p:txBody>
          </p:sp>
        </mc:Choice>
        <mc:Fallback xmlns="">
          <p:sp>
            <p:nvSpPr>
              <p:cNvPr id="9" name="TextBox 8">
                <a:extLst>
                  <a:ext uri="{FF2B5EF4-FFF2-40B4-BE49-F238E27FC236}">
                    <a16:creationId xmlns:a16="http://schemas.microsoft.com/office/drawing/2014/main" id="{3870DEE0-C352-3BD4-3E26-707718672088}"/>
                  </a:ext>
                </a:extLst>
              </p:cNvPr>
              <p:cNvSpPr txBox="1">
                <a:spLocks noRot="1" noChangeAspect="1" noMove="1" noResize="1" noEditPoints="1" noAdjustHandles="1" noChangeArrowheads="1" noChangeShapeType="1" noTextEdit="1"/>
              </p:cNvSpPr>
              <p:nvPr/>
            </p:nvSpPr>
            <p:spPr>
              <a:xfrm>
                <a:off x="1386079" y="1969759"/>
                <a:ext cx="1078564" cy="378245"/>
              </a:xfrm>
              <a:prstGeom prst="rect">
                <a:avLst/>
              </a:prstGeom>
              <a:blipFill>
                <a:blip r:embed="rId6"/>
                <a:stretch>
                  <a:fillRect b="-16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FD85D7-889C-1221-2FE8-72EDFC87346B}"/>
                  </a:ext>
                </a:extLst>
              </p:cNvPr>
              <p:cNvSpPr txBox="1"/>
              <p:nvPr/>
            </p:nvSpPr>
            <p:spPr>
              <a:xfrm>
                <a:off x="728912" y="1600427"/>
                <a:ext cx="23928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𝐶</m:t>
                          </m:r>
                        </m:e>
                        <m:sup>
                          <m:r>
                            <a:rPr lang="en-US" i="1">
                              <a:latin typeface="Cambria Math" panose="02040503050406030204" pitchFamily="18" charset="0"/>
                            </a:rPr>
                            <m:t>∞</m:t>
                          </m:r>
                        </m:sup>
                      </m:sSup>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ℝ</m:t>
                              </m:r>
                            </m:e>
                            <m:sup>
                              <m:r>
                                <a:rPr lang="en-US" i="1">
                                  <a:latin typeface="Cambria Math" panose="02040503050406030204" pitchFamily="18" charset="0"/>
                                </a:rPr>
                                <m:t>𝑛</m:t>
                              </m:r>
                            </m:sup>
                          </m:sSup>
                        </m:e>
                      </m:d>
                    </m:oMath>
                  </m:oMathPara>
                </a14:m>
                <a:endParaRPr lang="en-US" dirty="0"/>
              </a:p>
            </p:txBody>
          </p:sp>
        </mc:Choice>
        <mc:Fallback xmlns="">
          <p:sp>
            <p:nvSpPr>
              <p:cNvPr id="10" name="TextBox 9">
                <a:extLst>
                  <a:ext uri="{FF2B5EF4-FFF2-40B4-BE49-F238E27FC236}">
                    <a16:creationId xmlns:a16="http://schemas.microsoft.com/office/drawing/2014/main" id="{E2FD85D7-889C-1221-2FE8-72EDFC87346B}"/>
                  </a:ext>
                </a:extLst>
              </p:cNvPr>
              <p:cNvSpPr txBox="1">
                <a:spLocks noRot="1" noChangeAspect="1" noMove="1" noResize="1" noEditPoints="1" noAdjustHandles="1" noChangeArrowheads="1" noChangeShapeType="1" noTextEdit="1"/>
              </p:cNvSpPr>
              <p:nvPr/>
            </p:nvSpPr>
            <p:spPr>
              <a:xfrm>
                <a:off x="728912" y="1600427"/>
                <a:ext cx="2392899" cy="369332"/>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87724BC5-814A-4C93-2E7D-FE0045A4FC43}"/>
              </a:ext>
            </a:extLst>
          </p:cNvPr>
          <p:cNvSpPr txBox="1"/>
          <p:nvPr/>
        </p:nvSpPr>
        <p:spPr>
          <a:xfrm>
            <a:off x="4017841" y="947866"/>
            <a:ext cx="4221284" cy="646331"/>
          </a:xfrm>
          <a:prstGeom prst="rect">
            <a:avLst/>
          </a:prstGeom>
          <a:noFill/>
        </p:spPr>
        <p:txBody>
          <a:bodyPr wrap="none" rtlCol="0">
            <a:spAutoFit/>
          </a:bodyPr>
          <a:lstStyle/>
          <a:p>
            <a:pPr algn="ctr"/>
            <a:r>
              <a:rPr lang="en-US" dirty="0"/>
              <a:t>Differential forms</a:t>
            </a:r>
            <a:br>
              <a:rPr lang="en-US" dirty="0"/>
            </a:br>
            <a:r>
              <a:rPr lang="en-US" dirty="0"/>
              <a:t>are fully anti-symmetric function of vectors</a:t>
            </a:r>
          </a:p>
        </p:txBody>
      </p:sp>
      <p:sp>
        <p:nvSpPr>
          <p:cNvPr id="13" name="TextBox 12">
            <a:extLst>
              <a:ext uri="{FF2B5EF4-FFF2-40B4-BE49-F238E27FC236}">
                <a16:creationId xmlns:a16="http://schemas.microsoft.com/office/drawing/2014/main" id="{3871E088-AA0B-498D-464B-E34A98738F34}"/>
              </a:ext>
            </a:extLst>
          </p:cNvPr>
          <p:cNvSpPr txBox="1"/>
          <p:nvPr/>
        </p:nvSpPr>
        <p:spPr>
          <a:xfrm>
            <a:off x="8818256" y="1236491"/>
            <a:ext cx="3072380" cy="369332"/>
          </a:xfrm>
          <a:prstGeom prst="rect">
            <a:avLst/>
          </a:prstGeom>
          <a:noFill/>
        </p:spPr>
        <p:txBody>
          <a:bodyPr wrap="none" rtlCol="0">
            <a:spAutoFit/>
          </a:bodyPr>
          <a:lstStyle/>
          <a:p>
            <a:r>
              <a:rPr lang="en-US" dirty="0"/>
              <a:t>Define integral on top of forms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8732163-BE20-902C-3394-8B0DEE6DBD55}"/>
                  </a:ext>
                </a:extLst>
              </p:cNvPr>
              <p:cNvSpPr txBox="1"/>
              <p:nvPr/>
            </p:nvSpPr>
            <p:spPr>
              <a:xfrm>
                <a:off x="3585555" y="1956389"/>
                <a:ext cx="2563073"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𝑑𝑥</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𝑥</m:t>
                          </m:r>
                        </m:sup>
                      </m:sSup>
                    </m:oMath>
                  </m:oMathPara>
                </a14:m>
                <a:endParaRPr lang="en-US" dirty="0"/>
              </a:p>
            </p:txBody>
          </p:sp>
        </mc:Choice>
        <mc:Fallback xmlns="">
          <p:sp>
            <p:nvSpPr>
              <p:cNvPr id="14" name="TextBox 13">
                <a:extLst>
                  <a:ext uri="{FF2B5EF4-FFF2-40B4-BE49-F238E27FC236}">
                    <a16:creationId xmlns:a16="http://schemas.microsoft.com/office/drawing/2014/main" id="{58732163-BE20-902C-3394-8B0DEE6DBD55}"/>
                  </a:ext>
                </a:extLst>
              </p:cNvPr>
              <p:cNvSpPr txBox="1">
                <a:spLocks noRot="1" noChangeAspect="1" noMove="1" noResize="1" noEditPoints="1" noAdjustHandles="1" noChangeArrowheads="1" noChangeShapeType="1" noTextEdit="1"/>
              </p:cNvSpPr>
              <p:nvPr/>
            </p:nvSpPr>
            <p:spPr>
              <a:xfrm>
                <a:off x="3585555" y="1956389"/>
                <a:ext cx="2563073" cy="4049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3ECBCFD-9510-94E1-A69F-D5AEE476257C}"/>
                  </a:ext>
                </a:extLst>
              </p:cNvPr>
              <p:cNvSpPr txBox="1"/>
              <p:nvPr/>
            </p:nvSpPr>
            <p:spPr>
              <a:xfrm>
                <a:off x="4135372" y="1605823"/>
                <a:ext cx="12457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ℝ</m:t>
                      </m:r>
                    </m:oMath>
                  </m:oMathPara>
                </a14:m>
                <a:endParaRPr lang="en-US" dirty="0"/>
              </a:p>
            </p:txBody>
          </p:sp>
        </mc:Choice>
        <mc:Fallback xmlns="">
          <p:sp>
            <p:nvSpPr>
              <p:cNvPr id="15" name="TextBox 14">
                <a:extLst>
                  <a:ext uri="{FF2B5EF4-FFF2-40B4-BE49-F238E27FC236}">
                    <a16:creationId xmlns:a16="http://schemas.microsoft.com/office/drawing/2014/main" id="{E3ECBCFD-9510-94E1-A69F-D5AEE476257C}"/>
                  </a:ext>
                </a:extLst>
              </p:cNvPr>
              <p:cNvSpPr txBox="1">
                <a:spLocks noRot="1" noChangeAspect="1" noMove="1" noResize="1" noEditPoints="1" noAdjustHandles="1" noChangeArrowheads="1" noChangeShapeType="1" noTextEdit="1"/>
              </p:cNvSpPr>
              <p:nvPr/>
            </p:nvSpPr>
            <p:spPr>
              <a:xfrm>
                <a:off x="4135372" y="1605823"/>
                <a:ext cx="124572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D576504-F504-AA17-5ED8-1571D1BAE7D3}"/>
                  </a:ext>
                </a:extLst>
              </p:cNvPr>
              <p:cNvSpPr txBox="1"/>
              <p:nvPr/>
            </p:nvSpPr>
            <p:spPr>
              <a:xfrm>
                <a:off x="10721942" y="1640406"/>
                <a:ext cx="1082284" cy="6587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b="0" i="1" smtClean="0">
                              <a:latin typeface="Cambria Math" panose="02040503050406030204" pitchFamily="18" charset="0"/>
                            </a:rPr>
                          </m:ctrlPr>
                        </m:naryPr>
                        <m:sub>
                          <m:r>
                            <m:rPr>
                              <m:sty m:val="p"/>
                            </m:rPr>
                            <a:rPr lang="en-US" b="0" i="0" smtClean="0">
                              <a:latin typeface="Cambria Math" panose="02040503050406030204" pitchFamily="18" charset="0"/>
                            </a:rPr>
                            <m:t>Σ</m:t>
                          </m:r>
                        </m:sub>
                        <m:sup/>
                        <m:e>
                          <m:r>
                            <a:rPr lang="en-US" b="0" i="1" smtClean="0">
                              <a:latin typeface="Cambria Math" panose="02040503050406030204" pitchFamily="18" charset="0"/>
                            </a:rPr>
                            <m:t>𝐵</m:t>
                          </m:r>
                        </m:e>
                      </m:nary>
                      <m:r>
                        <a:rPr lang="en-US" b="0" i="1" smtClean="0">
                          <a:latin typeface="Cambria Math" panose="02040503050406030204" pitchFamily="18" charset="0"/>
                        </a:rPr>
                        <m:t>=</m:t>
                      </m:r>
                      <m:r>
                        <m:rPr>
                          <m:sty m:val="p"/>
                        </m:rPr>
                        <a:rPr lang="en-US" b="0" i="0" smtClean="0">
                          <a:latin typeface="Cambria Math" panose="02040503050406030204" pitchFamily="18" charset="0"/>
                        </a:rPr>
                        <m:t>Φ</m:t>
                      </m:r>
                    </m:oMath>
                  </m:oMathPara>
                </a14:m>
                <a:endParaRPr lang="en-US" dirty="0"/>
              </a:p>
            </p:txBody>
          </p:sp>
        </mc:Choice>
        <mc:Fallback xmlns="">
          <p:sp>
            <p:nvSpPr>
              <p:cNvPr id="16" name="TextBox 15">
                <a:extLst>
                  <a:ext uri="{FF2B5EF4-FFF2-40B4-BE49-F238E27FC236}">
                    <a16:creationId xmlns:a16="http://schemas.microsoft.com/office/drawing/2014/main" id="{9D576504-F504-AA17-5ED8-1571D1BAE7D3}"/>
                  </a:ext>
                </a:extLst>
              </p:cNvPr>
              <p:cNvSpPr txBox="1">
                <a:spLocks noRot="1" noChangeAspect="1" noMove="1" noResize="1" noEditPoints="1" noAdjustHandles="1" noChangeArrowheads="1" noChangeShapeType="1" noTextEdit="1"/>
              </p:cNvSpPr>
              <p:nvPr/>
            </p:nvSpPr>
            <p:spPr>
              <a:xfrm>
                <a:off x="10721942" y="1640406"/>
                <a:ext cx="1082284" cy="65870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8DF10-1E45-B0C8-8041-DBB333E1FB5B}"/>
                  </a:ext>
                </a:extLst>
              </p:cNvPr>
              <p:cNvSpPr txBox="1"/>
              <p:nvPr/>
            </p:nvSpPr>
            <p:spPr>
              <a:xfrm>
                <a:off x="6311675" y="1974214"/>
                <a:ext cx="2065629" cy="4069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𝑤</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𝑖𝑗</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𝑗</m:t>
                          </m:r>
                        </m:sup>
                      </m:sSup>
                    </m:oMath>
                  </m:oMathPara>
                </a14:m>
                <a:endParaRPr lang="en-US" dirty="0"/>
              </a:p>
            </p:txBody>
          </p:sp>
        </mc:Choice>
        <mc:Fallback xmlns="">
          <p:sp>
            <p:nvSpPr>
              <p:cNvPr id="17" name="TextBox 16">
                <a:extLst>
                  <a:ext uri="{FF2B5EF4-FFF2-40B4-BE49-F238E27FC236}">
                    <a16:creationId xmlns:a16="http://schemas.microsoft.com/office/drawing/2014/main" id="{6158DF10-1E45-B0C8-8041-DBB333E1FB5B}"/>
                  </a:ext>
                </a:extLst>
              </p:cNvPr>
              <p:cNvSpPr txBox="1">
                <a:spLocks noRot="1" noChangeAspect="1" noMove="1" noResize="1" noEditPoints="1" noAdjustHandles="1" noChangeArrowheads="1" noChangeShapeType="1" noTextEdit="1"/>
              </p:cNvSpPr>
              <p:nvPr/>
            </p:nvSpPr>
            <p:spPr>
              <a:xfrm>
                <a:off x="6311675" y="1974214"/>
                <a:ext cx="2065629" cy="406906"/>
              </a:xfrm>
              <a:prstGeom prst="rect">
                <a:avLst/>
              </a:prstGeom>
              <a:blipFill>
                <a:blip r:embed="rId11"/>
                <a:stretch>
                  <a:fillRect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0C8518-60BF-AEBB-C3DF-6F9CB20A1D23}"/>
                  </a:ext>
                </a:extLst>
              </p:cNvPr>
              <p:cNvSpPr txBox="1"/>
              <p:nvPr/>
            </p:nvSpPr>
            <p:spPr>
              <a:xfrm>
                <a:off x="6489519" y="1600427"/>
                <a:ext cx="15600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ℝ</m:t>
                      </m:r>
                    </m:oMath>
                  </m:oMathPara>
                </a14:m>
                <a:endParaRPr lang="en-US" dirty="0"/>
              </a:p>
            </p:txBody>
          </p:sp>
        </mc:Choice>
        <mc:Fallback xmlns="">
          <p:sp>
            <p:nvSpPr>
              <p:cNvPr id="18" name="TextBox 17">
                <a:extLst>
                  <a:ext uri="{FF2B5EF4-FFF2-40B4-BE49-F238E27FC236}">
                    <a16:creationId xmlns:a16="http://schemas.microsoft.com/office/drawing/2014/main" id="{300C8518-60BF-AEBB-C3DF-6F9CB20A1D23}"/>
                  </a:ext>
                </a:extLst>
              </p:cNvPr>
              <p:cNvSpPr txBox="1">
                <a:spLocks noRot="1" noChangeAspect="1" noMove="1" noResize="1" noEditPoints="1" noAdjustHandles="1" noChangeArrowheads="1" noChangeShapeType="1" noTextEdit="1"/>
              </p:cNvSpPr>
              <p:nvPr/>
            </p:nvSpPr>
            <p:spPr>
              <a:xfrm>
                <a:off x="6489519" y="1600427"/>
                <a:ext cx="156004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FA72ABD-55AE-FACC-734B-DA4B34B7A3F6}"/>
                  </a:ext>
                </a:extLst>
              </p:cNvPr>
              <p:cNvSpPr txBox="1"/>
              <p:nvPr/>
            </p:nvSpPr>
            <p:spPr>
              <a:xfrm>
                <a:off x="8857244" y="1652030"/>
                <a:ext cx="1275670" cy="6914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b="0" i="1" smtClean="0">
                              <a:latin typeface="Cambria Math" panose="02040503050406030204" pitchFamily="18" charset="0"/>
                            </a:rPr>
                          </m:ctrlPr>
                        </m:naryPr>
                        <m:sub>
                          <m:r>
                            <a:rPr lang="en-US" b="0" i="1" smtClean="0">
                              <a:latin typeface="Cambria Math" panose="02040503050406030204" pitchFamily="18" charset="0"/>
                            </a:rPr>
                            <m:t>𝛾</m:t>
                          </m:r>
                        </m:sub>
                        <m:sup/>
                        <m:e>
                          <m:r>
                            <a:rPr lang="en-US" b="0" i="1" smtClean="0">
                              <a:latin typeface="Cambria Math" panose="02040503050406030204" pitchFamily="18" charset="0"/>
                            </a:rPr>
                            <m:t>𝑑𝑥</m:t>
                          </m:r>
                        </m:e>
                      </m:nary>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FA72ABD-55AE-FACC-734B-DA4B34B7A3F6}"/>
                  </a:ext>
                </a:extLst>
              </p:cNvPr>
              <p:cNvSpPr txBox="1">
                <a:spLocks noRot="1" noChangeAspect="1" noMove="1" noResize="1" noEditPoints="1" noAdjustHandles="1" noChangeArrowheads="1" noChangeShapeType="1" noTextEdit="1"/>
              </p:cNvSpPr>
              <p:nvPr/>
            </p:nvSpPr>
            <p:spPr>
              <a:xfrm>
                <a:off x="8857244" y="1652030"/>
                <a:ext cx="1275670" cy="691408"/>
              </a:xfrm>
              <a:prstGeom prst="rect">
                <a:avLst/>
              </a:prstGeom>
              <a:blipFill>
                <a:blip r:embed="rId13"/>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7ADF40F-FDF6-5BE3-01BB-F104A24A52C3}"/>
              </a:ext>
            </a:extLst>
          </p:cNvPr>
          <p:cNvCxnSpPr>
            <a:cxnSpLocks/>
          </p:cNvCxnSpPr>
          <p:nvPr/>
        </p:nvCxnSpPr>
        <p:spPr>
          <a:xfrm flipH="1" flipV="1">
            <a:off x="2369976" y="2343438"/>
            <a:ext cx="540222" cy="203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FBE97D8-9C54-8E15-98C3-9842320E5F56}"/>
              </a:ext>
            </a:extLst>
          </p:cNvPr>
          <p:cNvSpPr txBox="1"/>
          <p:nvPr/>
        </p:nvSpPr>
        <p:spPr>
          <a:xfrm>
            <a:off x="2913894" y="2342606"/>
            <a:ext cx="1294265" cy="369332"/>
          </a:xfrm>
          <a:prstGeom prst="rect">
            <a:avLst/>
          </a:prstGeom>
          <a:noFill/>
        </p:spPr>
        <p:txBody>
          <a:bodyPr wrap="none" rtlCol="0">
            <a:spAutoFit/>
          </a:bodyPr>
          <a:lstStyle/>
          <a:p>
            <a:r>
              <a:rPr lang="en-US" dirty="0"/>
              <a:t>vector basis</a:t>
            </a:r>
          </a:p>
        </p:txBody>
      </p:sp>
      <p:sp>
        <p:nvSpPr>
          <p:cNvPr id="24" name="Oval 23">
            <a:extLst>
              <a:ext uri="{FF2B5EF4-FFF2-40B4-BE49-F238E27FC236}">
                <a16:creationId xmlns:a16="http://schemas.microsoft.com/office/drawing/2014/main" id="{FDC93BED-0213-8485-28C0-21BD775CB567}"/>
              </a:ext>
            </a:extLst>
          </p:cNvPr>
          <p:cNvSpPr/>
          <p:nvPr/>
        </p:nvSpPr>
        <p:spPr>
          <a:xfrm>
            <a:off x="2127378" y="1997734"/>
            <a:ext cx="214605" cy="3013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5F4EF6EC-5343-234A-A90D-CEBB9BAB9022}"/>
              </a:ext>
            </a:extLst>
          </p:cNvPr>
          <p:cNvSpPr txBox="1"/>
          <p:nvPr/>
        </p:nvSpPr>
        <p:spPr>
          <a:xfrm>
            <a:off x="1386079" y="2684344"/>
            <a:ext cx="9423734" cy="523220"/>
          </a:xfrm>
          <a:prstGeom prst="rect">
            <a:avLst/>
          </a:prstGeom>
          <a:noFill/>
        </p:spPr>
        <p:txBody>
          <a:bodyPr wrap="none" rtlCol="0">
            <a:spAutoFit/>
          </a:bodyPr>
          <a:lstStyle/>
          <a:p>
            <a:r>
              <a:rPr lang="en-US" sz="2800" dirty="0">
                <a:solidFill>
                  <a:srgbClr val="C00000"/>
                </a:solidFill>
              </a:rPr>
              <a:t>Abstract definitions at points, construct finite from infinitesimal</a:t>
            </a:r>
          </a:p>
        </p:txBody>
      </p:sp>
      <p:sp>
        <p:nvSpPr>
          <p:cNvPr id="26" name="TextBox 25">
            <a:extLst>
              <a:ext uri="{FF2B5EF4-FFF2-40B4-BE49-F238E27FC236}">
                <a16:creationId xmlns:a16="http://schemas.microsoft.com/office/drawing/2014/main" id="{A09D49C0-DA1E-E063-EFF0-31797132C076}"/>
              </a:ext>
            </a:extLst>
          </p:cNvPr>
          <p:cNvSpPr txBox="1"/>
          <p:nvPr/>
        </p:nvSpPr>
        <p:spPr>
          <a:xfrm>
            <a:off x="334198" y="4324962"/>
            <a:ext cx="1542824" cy="1477328"/>
          </a:xfrm>
          <a:prstGeom prst="rect">
            <a:avLst/>
          </a:prstGeom>
          <a:noFill/>
        </p:spPr>
        <p:txBody>
          <a:bodyPr wrap="square" rtlCol="0">
            <a:spAutoFit/>
          </a:bodyPr>
          <a:lstStyle/>
          <a:p>
            <a:r>
              <a:rPr lang="en-US" dirty="0"/>
              <a:t>Start with finite quantities</a:t>
            </a:r>
            <a:br>
              <a:rPr lang="en-US" dirty="0"/>
            </a:br>
            <a:r>
              <a:rPr lang="en-US" dirty="0"/>
              <a:t>over finite regions</a:t>
            </a:r>
          </a:p>
        </p:txBody>
      </p:sp>
      <p:grpSp>
        <p:nvGrpSpPr>
          <p:cNvPr id="43" name="Group 42">
            <a:extLst>
              <a:ext uri="{FF2B5EF4-FFF2-40B4-BE49-F238E27FC236}">
                <a16:creationId xmlns:a16="http://schemas.microsoft.com/office/drawing/2014/main" id="{BBB40B3C-048F-E3EA-4FB1-85E673087A1A}"/>
              </a:ext>
            </a:extLst>
          </p:cNvPr>
          <p:cNvGrpSpPr/>
          <p:nvPr/>
        </p:nvGrpSpPr>
        <p:grpSpPr>
          <a:xfrm>
            <a:off x="1513030" y="4602473"/>
            <a:ext cx="993577" cy="1388685"/>
            <a:chOff x="1894030" y="4611998"/>
            <a:chExt cx="993577" cy="1388685"/>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5D5A600-EAA7-23D0-EDFA-7F26E9088D66}"/>
                    </a:ext>
                  </a:extLst>
                </p:cNvPr>
                <p:cNvSpPr txBox="1"/>
                <p:nvPr/>
              </p:nvSpPr>
              <p:spPr>
                <a:xfrm>
                  <a:off x="1913109" y="4611998"/>
                  <a:ext cx="9744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𝑉</m:t>
                            </m:r>
                          </m:e>
                        </m:d>
                      </m:oMath>
                    </m:oMathPara>
                  </a14:m>
                  <a:endParaRPr lang="en-US" sz="2400" dirty="0"/>
                </a:p>
              </p:txBody>
            </p:sp>
          </mc:Choice>
          <mc:Fallback xmlns="">
            <p:sp>
              <p:nvSpPr>
                <p:cNvPr id="27" name="TextBox 26">
                  <a:extLst>
                    <a:ext uri="{FF2B5EF4-FFF2-40B4-BE49-F238E27FC236}">
                      <a16:creationId xmlns:a16="http://schemas.microsoft.com/office/drawing/2014/main" id="{D5D5A600-EAA7-23D0-EDFA-7F26E9088D66}"/>
                    </a:ext>
                  </a:extLst>
                </p:cNvPr>
                <p:cNvSpPr txBox="1">
                  <a:spLocks noRot="1" noChangeAspect="1" noMove="1" noResize="1" noEditPoints="1" noAdjustHandles="1" noChangeArrowheads="1" noChangeShapeType="1" noTextEdit="1"/>
                </p:cNvSpPr>
                <p:nvPr/>
              </p:nvSpPr>
              <p:spPr>
                <a:xfrm>
                  <a:off x="1913109" y="4611998"/>
                  <a:ext cx="97449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EDE908C-1D3E-B35E-E89C-1E798791305E}"/>
                    </a:ext>
                  </a:extLst>
                </p:cNvPr>
                <p:cNvSpPr txBox="1"/>
                <p:nvPr/>
              </p:nvSpPr>
              <p:spPr>
                <a:xfrm>
                  <a:off x="1957637" y="5075508"/>
                  <a:ext cx="9204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Φ</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Σ</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3EDE908C-1D3E-B35E-E89C-1E798791305E}"/>
                    </a:ext>
                  </a:extLst>
                </p:cNvPr>
                <p:cNvSpPr txBox="1">
                  <a:spLocks noRot="1" noChangeAspect="1" noMove="1" noResize="1" noEditPoints="1" noAdjustHandles="1" noChangeArrowheads="1" noChangeShapeType="1" noTextEdit="1"/>
                </p:cNvSpPr>
                <p:nvPr/>
              </p:nvSpPr>
              <p:spPr>
                <a:xfrm>
                  <a:off x="1957637" y="5075508"/>
                  <a:ext cx="920445" cy="461665"/>
                </a:xfrm>
                <a:prstGeom prst="rect">
                  <a:avLst/>
                </a:prstGeom>
                <a:blipFill>
                  <a:blip r:embed="rId15"/>
                  <a:stretch>
                    <a:fillRect r="-132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F9CCE1B-B73A-F3DF-31B9-23FBF17E7A1E}"/>
                    </a:ext>
                  </a:extLst>
                </p:cNvPr>
                <p:cNvSpPr txBox="1"/>
                <p:nvPr/>
              </p:nvSpPr>
              <p:spPr>
                <a:xfrm>
                  <a:off x="1894030" y="5539018"/>
                  <a:ext cx="9840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𝑊</m:t>
                        </m:r>
                        <m:r>
                          <a:rPr lang="en-US" sz="2400" b="0" i="1" smtClean="0">
                            <a:latin typeface="Cambria Math" panose="02040503050406030204" pitchFamily="18" charset="0"/>
                          </a:rPr>
                          <m:t>(</m:t>
                        </m:r>
                        <m:r>
                          <a:rPr lang="en-US" sz="2400" b="0" i="1" smtClean="0">
                            <a:latin typeface="Cambria Math" panose="02040503050406030204" pitchFamily="18" charset="0"/>
                          </a:rPr>
                          <m:t>𝛾</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5F9CCE1B-B73A-F3DF-31B9-23FBF17E7A1E}"/>
                    </a:ext>
                  </a:extLst>
                </p:cNvPr>
                <p:cNvSpPr txBox="1">
                  <a:spLocks noRot="1" noChangeAspect="1" noMove="1" noResize="1" noEditPoints="1" noAdjustHandles="1" noChangeArrowheads="1" noChangeShapeType="1" noTextEdit="1"/>
                </p:cNvSpPr>
                <p:nvPr/>
              </p:nvSpPr>
              <p:spPr>
                <a:xfrm>
                  <a:off x="1894030" y="5539018"/>
                  <a:ext cx="984052" cy="461665"/>
                </a:xfrm>
                <a:prstGeom prst="rect">
                  <a:avLst/>
                </a:prstGeom>
                <a:blipFill>
                  <a:blip r:embed="rId16"/>
                  <a:stretch>
                    <a:fillRect r="-1235" b="-17105"/>
                  </a:stretch>
                </a:blipFill>
              </p:spPr>
              <p:txBody>
                <a:bodyPr/>
                <a:lstStyle/>
                <a:p>
                  <a:r>
                    <a:rPr lang="en-US">
                      <a:noFill/>
                    </a:rPr>
                    <a:t> </a:t>
                  </a:r>
                </a:p>
              </p:txBody>
            </p:sp>
          </mc:Fallback>
        </mc:AlternateContent>
      </p:grpSp>
      <p:sp>
        <p:nvSpPr>
          <p:cNvPr id="30" name="TextBox 29">
            <a:extLst>
              <a:ext uri="{FF2B5EF4-FFF2-40B4-BE49-F238E27FC236}">
                <a16:creationId xmlns:a16="http://schemas.microsoft.com/office/drawing/2014/main" id="{6511914E-A0EF-F18A-C5B3-87EAC81CF45E}"/>
              </a:ext>
            </a:extLst>
          </p:cNvPr>
          <p:cNvSpPr txBox="1"/>
          <p:nvPr/>
        </p:nvSpPr>
        <p:spPr>
          <a:xfrm>
            <a:off x="2719559" y="3950015"/>
            <a:ext cx="2759538" cy="646331"/>
          </a:xfrm>
          <a:prstGeom prst="rect">
            <a:avLst/>
          </a:prstGeom>
          <a:noFill/>
        </p:spPr>
        <p:txBody>
          <a:bodyPr wrap="none" rtlCol="0">
            <a:spAutoFit/>
          </a:bodyPr>
          <a:lstStyle/>
          <a:p>
            <a:r>
              <a:rPr lang="en-US" dirty="0"/>
              <a:t>Assume quantity is additive</a:t>
            </a:r>
            <a:br>
              <a:rPr lang="en-US" dirty="0"/>
            </a:br>
            <a:r>
              <a:rPr lang="en-US" dirty="0"/>
              <a:t>on disjoint regions</a:t>
            </a:r>
          </a:p>
        </p:txBody>
      </p:sp>
      <p:grpSp>
        <p:nvGrpSpPr>
          <p:cNvPr id="41" name="Group 40">
            <a:extLst>
              <a:ext uri="{FF2B5EF4-FFF2-40B4-BE49-F238E27FC236}">
                <a16:creationId xmlns:a16="http://schemas.microsoft.com/office/drawing/2014/main" id="{DBEDA57B-C135-2D3D-F2A7-66DDBC16D43A}"/>
              </a:ext>
            </a:extLst>
          </p:cNvPr>
          <p:cNvGrpSpPr/>
          <p:nvPr/>
        </p:nvGrpSpPr>
        <p:grpSpPr>
          <a:xfrm>
            <a:off x="4816488" y="4588565"/>
            <a:ext cx="1703800" cy="1487931"/>
            <a:chOff x="5854713" y="4559990"/>
            <a:chExt cx="1703800" cy="1487931"/>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E7F19FD-FDE2-8CBD-D128-9A32B2EE2DC5}"/>
                    </a:ext>
                  </a:extLst>
                </p:cNvPr>
                <p:cNvSpPr txBox="1"/>
                <p:nvPr/>
              </p:nvSpPr>
              <p:spPr>
                <a:xfrm>
                  <a:off x="5854713" y="4559990"/>
                  <a:ext cx="1703800" cy="520784"/>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𝑉</m:t>
                          </m:r>
                        </m:sub>
                        <m:sup/>
                        <m:e>
                          <m:r>
                            <a:rPr lang="en-US" sz="2400" b="0" i="1" smtClean="0">
                              <a:latin typeface="Cambria Math" panose="02040503050406030204" pitchFamily="18" charset="0"/>
                            </a:rPr>
                            <m:t>𝜌</m:t>
                          </m:r>
                          <m:r>
                            <a:rPr lang="en-US" sz="2400" b="0" i="1" smtClean="0">
                              <a:latin typeface="Cambria Math" panose="02040503050406030204" pitchFamily="18" charset="0"/>
                            </a:rPr>
                            <m:t>(</m:t>
                          </m:r>
                          <m:r>
                            <a:rPr lang="en-US" sz="2400" b="0" i="1" smtClean="0">
                              <a:latin typeface="Cambria Math" panose="02040503050406030204" pitchFamily="18" charset="0"/>
                            </a:rPr>
                            <m:t>𝑑𝑉</m:t>
                          </m:r>
                          <m:r>
                            <a:rPr lang="en-US" sz="2400" b="0" i="1" smtClean="0">
                              <a:latin typeface="Cambria Math" panose="02040503050406030204" pitchFamily="18" charset="0"/>
                            </a:rPr>
                            <m:t>)</m:t>
                          </m:r>
                        </m:e>
                      </m:nary>
                    </m:oMath>
                  </a14:m>
                  <a:r>
                    <a:rPr lang="en-US" sz="2400" dirty="0"/>
                    <a:t> </a:t>
                  </a:r>
                </a:p>
              </p:txBody>
            </p:sp>
          </mc:Choice>
          <mc:Fallback xmlns="">
            <p:sp>
              <p:nvSpPr>
                <p:cNvPr id="36" name="TextBox 35">
                  <a:extLst>
                    <a:ext uri="{FF2B5EF4-FFF2-40B4-BE49-F238E27FC236}">
                      <a16:creationId xmlns:a16="http://schemas.microsoft.com/office/drawing/2014/main" id="{8E7F19FD-FDE2-8CBD-D128-9A32B2EE2DC5}"/>
                    </a:ext>
                  </a:extLst>
                </p:cNvPr>
                <p:cNvSpPr txBox="1">
                  <a:spLocks noRot="1" noChangeAspect="1" noMove="1" noResize="1" noEditPoints="1" noAdjustHandles="1" noChangeArrowheads="1" noChangeShapeType="1" noTextEdit="1"/>
                </p:cNvSpPr>
                <p:nvPr/>
              </p:nvSpPr>
              <p:spPr>
                <a:xfrm>
                  <a:off x="5854713" y="4559990"/>
                  <a:ext cx="1703800" cy="520784"/>
                </a:xfrm>
                <a:prstGeom prst="rect">
                  <a:avLst/>
                </a:prstGeom>
                <a:blipFill>
                  <a:blip r:embed="rId17"/>
                  <a:stretch>
                    <a:fillRect l="-15000" t="-142353" b="-20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EF894BB-B3DF-AC82-E8F8-98CD6D0A60E2}"/>
                    </a:ext>
                  </a:extLst>
                </p:cNvPr>
                <p:cNvSpPr txBox="1"/>
                <p:nvPr/>
              </p:nvSpPr>
              <p:spPr>
                <a:xfrm>
                  <a:off x="5854713" y="5032378"/>
                  <a:ext cx="1687513" cy="518668"/>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nary>
                        <m:naryPr>
                          <m:supHide m:val="on"/>
                          <m:ctrlPr>
                            <a:rPr lang="en-US" sz="2400" b="0" i="1" smtClean="0">
                              <a:latin typeface="Cambria Math" panose="02040503050406030204" pitchFamily="18" charset="0"/>
                            </a:rPr>
                          </m:ctrlPr>
                        </m:naryPr>
                        <m:sub>
                          <m:r>
                            <m:rPr>
                              <m:sty m:val="p"/>
                            </m:rPr>
                            <a:rPr lang="en-US" sz="2400" b="0" i="0" smtClean="0">
                              <a:latin typeface="Cambria Math" panose="02040503050406030204" pitchFamily="18" charset="0"/>
                            </a:rPr>
                            <m:t>Σ</m:t>
                          </m:r>
                        </m:sub>
                        <m:sup/>
                        <m:e>
                          <m:r>
                            <a:rPr lang="en-US" sz="2400" b="0" i="1" smtClean="0">
                              <a:latin typeface="Cambria Math" panose="02040503050406030204" pitchFamily="18" charset="0"/>
                            </a:rPr>
                            <m:t>𝐵</m:t>
                          </m:r>
                          <m:d>
                            <m:dPr>
                              <m:ctrlPr>
                                <a:rPr lang="en-US" sz="2400" i="1">
                                  <a:latin typeface="Cambria Math" panose="02040503050406030204" pitchFamily="18" charset="0"/>
                                </a:rPr>
                              </m:ctrlPr>
                            </m:dPr>
                            <m:e>
                              <m:r>
                                <a:rPr lang="en-US" sz="2400" b="0" i="1" smtClean="0">
                                  <a:latin typeface="Cambria Math" panose="02040503050406030204" pitchFamily="18" charset="0"/>
                                </a:rPr>
                                <m:t>𝑑</m:t>
                              </m:r>
                              <m:r>
                                <m:rPr>
                                  <m:sty m:val="p"/>
                                </m:rPr>
                                <a:rPr lang="en-US" sz="2400" b="0" i="0" smtClean="0">
                                  <a:latin typeface="Cambria Math" panose="02040503050406030204" pitchFamily="18" charset="0"/>
                                </a:rPr>
                                <m:t>Σ</m:t>
                              </m:r>
                            </m:e>
                          </m:d>
                        </m:e>
                      </m:nary>
                    </m:oMath>
                  </a14:m>
                  <a:r>
                    <a:rPr lang="en-US" sz="2400" dirty="0"/>
                    <a:t> </a:t>
                  </a:r>
                </a:p>
              </p:txBody>
            </p:sp>
          </mc:Choice>
          <mc:Fallback xmlns="">
            <p:sp>
              <p:nvSpPr>
                <p:cNvPr id="37" name="TextBox 36">
                  <a:extLst>
                    <a:ext uri="{FF2B5EF4-FFF2-40B4-BE49-F238E27FC236}">
                      <a16:creationId xmlns:a16="http://schemas.microsoft.com/office/drawing/2014/main" id="{3EF894BB-B3DF-AC82-E8F8-98CD6D0A60E2}"/>
                    </a:ext>
                  </a:extLst>
                </p:cNvPr>
                <p:cNvSpPr txBox="1">
                  <a:spLocks noRot="1" noChangeAspect="1" noMove="1" noResize="1" noEditPoints="1" noAdjustHandles="1" noChangeArrowheads="1" noChangeShapeType="1" noTextEdit="1"/>
                </p:cNvSpPr>
                <p:nvPr/>
              </p:nvSpPr>
              <p:spPr>
                <a:xfrm>
                  <a:off x="5854713" y="5032378"/>
                  <a:ext cx="1687513" cy="518668"/>
                </a:xfrm>
                <a:prstGeom prst="rect">
                  <a:avLst/>
                </a:prstGeom>
                <a:blipFill>
                  <a:blip r:embed="rId18"/>
                  <a:stretch>
                    <a:fillRect l="-15162" t="-142353" r="-722" b="-2035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87FE067-4326-39DF-C644-95ED1231FBE8}"/>
                    </a:ext>
                  </a:extLst>
                </p:cNvPr>
                <p:cNvSpPr txBox="1"/>
                <p:nvPr/>
              </p:nvSpPr>
              <p:spPr>
                <a:xfrm>
                  <a:off x="5854713" y="5485716"/>
                  <a:ext cx="1659300" cy="56220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𝛾</m:t>
                          </m:r>
                        </m:sub>
                        <m:sup/>
                        <m:e>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𝛾</m:t>
                              </m:r>
                            </m:e>
                          </m:d>
                        </m:e>
                      </m:nary>
                    </m:oMath>
                  </a14:m>
                  <a:r>
                    <a:rPr lang="en-US" sz="2400" dirty="0"/>
                    <a:t> </a:t>
                  </a:r>
                </a:p>
              </p:txBody>
            </p:sp>
          </mc:Choice>
          <mc:Fallback xmlns="">
            <p:sp>
              <p:nvSpPr>
                <p:cNvPr id="38" name="TextBox 37">
                  <a:extLst>
                    <a:ext uri="{FF2B5EF4-FFF2-40B4-BE49-F238E27FC236}">
                      <a16:creationId xmlns:a16="http://schemas.microsoft.com/office/drawing/2014/main" id="{787FE067-4326-39DF-C644-95ED1231FBE8}"/>
                    </a:ext>
                  </a:extLst>
                </p:cNvPr>
                <p:cNvSpPr txBox="1">
                  <a:spLocks noRot="1" noChangeAspect="1" noMove="1" noResize="1" noEditPoints="1" noAdjustHandles="1" noChangeArrowheads="1" noChangeShapeType="1" noTextEdit="1"/>
                </p:cNvSpPr>
                <p:nvPr/>
              </p:nvSpPr>
              <p:spPr>
                <a:xfrm>
                  <a:off x="5854713" y="5485716"/>
                  <a:ext cx="1659300" cy="562205"/>
                </a:xfrm>
                <a:prstGeom prst="rect">
                  <a:avLst/>
                </a:prstGeom>
                <a:blipFill>
                  <a:blip r:embed="rId19"/>
                  <a:stretch>
                    <a:fillRect l="-15441" t="-131522" r="-2574" b="-180435"/>
                  </a:stretch>
                </a:blipFill>
              </p:spPr>
              <p:txBody>
                <a:bodyPr/>
                <a:lstStyle/>
                <a:p>
                  <a:r>
                    <a:rPr lang="en-US">
                      <a:noFill/>
                    </a:rPr>
                    <a:t> </a:t>
                  </a:r>
                </a:p>
              </p:txBody>
            </p:sp>
          </mc:Fallback>
        </mc:AlternateContent>
      </p:grpSp>
      <p:sp>
        <p:nvSpPr>
          <p:cNvPr id="39" name="TextBox 38">
            <a:extLst>
              <a:ext uri="{FF2B5EF4-FFF2-40B4-BE49-F238E27FC236}">
                <a16:creationId xmlns:a16="http://schemas.microsoft.com/office/drawing/2014/main" id="{C7612A2C-7DAE-4043-6C03-B218D73DD42F}"/>
              </a:ext>
            </a:extLst>
          </p:cNvPr>
          <p:cNvSpPr txBox="1"/>
          <p:nvPr/>
        </p:nvSpPr>
        <p:spPr>
          <a:xfrm>
            <a:off x="4257838" y="6064820"/>
            <a:ext cx="1891479" cy="646331"/>
          </a:xfrm>
          <a:prstGeom prst="rect">
            <a:avLst/>
          </a:prstGeom>
          <a:noFill/>
        </p:spPr>
        <p:txBody>
          <a:bodyPr wrap="none" rtlCol="0">
            <a:spAutoFit/>
          </a:bodyPr>
          <a:lstStyle/>
          <a:p>
            <a:pPr algn="r"/>
            <a:r>
              <a:rPr lang="en-US" dirty="0"/>
              <a:t>Differential forms:</a:t>
            </a:r>
            <a:br>
              <a:rPr lang="en-US" dirty="0"/>
            </a:br>
            <a:r>
              <a:rPr lang="en-US" dirty="0"/>
              <a:t>infinitesimal limit</a:t>
            </a:r>
          </a:p>
        </p:txBody>
      </p:sp>
      <p:sp>
        <p:nvSpPr>
          <p:cNvPr id="40" name="TextBox 39">
            <a:extLst>
              <a:ext uri="{FF2B5EF4-FFF2-40B4-BE49-F238E27FC236}">
                <a16:creationId xmlns:a16="http://schemas.microsoft.com/office/drawing/2014/main" id="{8C0C43DC-3B68-D1D8-9D82-73E7DFD7865B}"/>
              </a:ext>
            </a:extLst>
          </p:cNvPr>
          <p:cNvSpPr txBox="1"/>
          <p:nvPr/>
        </p:nvSpPr>
        <p:spPr>
          <a:xfrm>
            <a:off x="2212052" y="3350358"/>
            <a:ext cx="7767896" cy="523220"/>
          </a:xfrm>
          <a:prstGeom prst="rect">
            <a:avLst/>
          </a:prstGeom>
          <a:noFill/>
        </p:spPr>
        <p:txBody>
          <a:bodyPr wrap="none" rtlCol="0">
            <a:spAutoFit/>
          </a:bodyPr>
          <a:lstStyle/>
          <a:p>
            <a:r>
              <a:rPr lang="en-US" sz="2800" dirty="0">
                <a:solidFill>
                  <a:srgbClr val="008000"/>
                </a:solidFill>
              </a:rPr>
              <a:t>Concrete definitions on finite, infinitesimal as a limit</a:t>
            </a:r>
          </a:p>
        </p:txBody>
      </p:sp>
      <p:sp>
        <p:nvSpPr>
          <p:cNvPr id="44" name="TextBox 43">
            <a:extLst>
              <a:ext uri="{FF2B5EF4-FFF2-40B4-BE49-F238E27FC236}">
                <a16:creationId xmlns:a16="http://schemas.microsoft.com/office/drawing/2014/main" id="{1CE1B6EE-5786-5BD2-2A8C-CEFECBD6316B}"/>
              </a:ext>
            </a:extLst>
          </p:cNvPr>
          <p:cNvSpPr txBox="1"/>
          <p:nvPr/>
        </p:nvSpPr>
        <p:spPr>
          <a:xfrm>
            <a:off x="7175241" y="4301128"/>
            <a:ext cx="4997533" cy="646331"/>
          </a:xfrm>
          <a:prstGeom prst="rect">
            <a:avLst/>
          </a:prstGeom>
          <a:noFill/>
        </p:spPr>
        <p:txBody>
          <a:bodyPr wrap="square" rtlCol="0">
            <a:spAutoFit/>
          </a:bodyPr>
          <a:lstStyle/>
          <a:p>
            <a:r>
              <a:rPr lang="en-US" dirty="0"/>
              <a:t>Thinking about finite regions/values leads to better physical intuition</a:t>
            </a:r>
          </a:p>
        </p:txBody>
      </p:sp>
      <p:sp>
        <p:nvSpPr>
          <p:cNvPr id="45" name="TextBox 44">
            <a:extLst>
              <a:ext uri="{FF2B5EF4-FFF2-40B4-BE49-F238E27FC236}">
                <a16:creationId xmlns:a16="http://schemas.microsoft.com/office/drawing/2014/main" id="{814EA147-90AF-D1EE-A29F-DE8F4518685C}"/>
              </a:ext>
            </a:extLst>
          </p:cNvPr>
          <p:cNvSpPr txBox="1"/>
          <p:nvPr/>
        </p:nvSpPr>
        <p:spPr>
          <a:xfrm>
            <a:off x="7879862" y="231927"/>
            <a:ext cx="4208182" cy="923330"/>
          </a:xfrm>
          <a:prstGeom prst="rect">
            <a:avLst/>
          </a:prstGeom>
          <a:noFill/>
        </p:spPr>
        <p:txBody>
          <a:bodyPr wrap="square" rtlCol="0">
            <a:spAutoFit/>
          </a:bodyPr>
          <a:lstStyle/>
          <a:p>
            <a:pPr algn="r"/>
            <a:r>
              <a:rPr lang="en-US" dirty="0"/>
              <a:t>Differential forms increasing important tool in theoretical physics, but mathematically abstract</a:t>
            </a:r>
          </a:p>
        </p:txBody>
      </p:sp>
      <p:sp>
        <p:nvSpPr>
          <p:cNvPr id="46" name="TextBox 45">
            <a:extLst>
              <a:ext uri="{FF2B5EF4-FFF2-40B4-BE49-F238E27FC236}">
                <a16:creationId xmlns:a16="http://schemas.microsoft.com/office/drawing/2014/main" id="{5AC5C127-1BCC-434B-E89F-22C190E3C44C}"/>
              </a:ext>
            </a:extLst>
          </p:cNvPr>
          <p:cNvSpPr txBox="1"/>
          <p:nvPr/>
        </p:nvSpPr>
        <p:spPr>
          <a:xfrm>
            <a:off x="7194467" y="5113187"/>
            <a:ext cx="4997533" cy="923330"/>
          </a:xfrm>
          <a:prstGeom prst="rect">
            <a:avLst/>
          </a:prstGeom>
          <a:noFill/>
        </p:spPr>
        <p:txBody>
          <a:bodyPr wrap="square" rtlCol="0">
            <a:spAutoFit/>
          </a:bodyPr>
          <a:lstStyle/>
          <a:p>
            <a:r>
              <a:rPr lang="en-US" dirty="0"/>
              <a:t>Makes it clear that the mathematics is contingent upon the assumptions of additivity (if this fails, differential forms are inapplicable)</a:t>
            </a:r>
          </a:p>
        </p:txBody>
      </p:sp>
    </p:spTree>
    <p:extLst>
      <p:ext uri="{BB962C8B-B14F-4D97-AF65-F5344CB8AC3E}">
        <p14:creationId xmlns:p14="http://schemas.microsoft.com/office/powerpoint/2010/main" val="351551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3" grpId="0"/>
      <p:bldP spid="14" grpId="0"/>
      <p:bldP spid="15" grpId="0"/>
      <p:bldP spid="16" grpId="0"/>
      <p:bldP spid="17" grpId="0"/>
      <p:bldP spid="18" grpId="0"/>
      <p:bldP spid="19" grpId="0"/>
      <p:bldP spid="22" grpId="0"/>
      <p:bldP spid="24" grpId="0" animBg="1"/>
      <p:bldP spid="25" grpId="0"/>
      <p:bldP spid="26" grpId="0"/>
      <p:bldP spid="30" grpId="0"/>
      <p:bldP spid="39" grpId="0"/>
      <p:bldP spid="40" grpId="0"/>
      <p:bldP spid="44" grpId="0"/>
      <p:bldP spid="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8BF472-5D30-4CB4-BAB9-076944B4387D}"/>
                  </a:ext>
                </a:extLst>
              </p:cNvPr>
              <p:cNvSpPr txBox="1"/>
              <p:nvPr/>
            </p:nvSpPr>
            <p:spPr>
              <a:xfrm>
                <a:off x="174381" y="1425878"/>
                <a:ext cx="11843238" cy="830997"/>
              </a:xfrm>
              <a:prstGeom prst="rect">
                <a:avLst/>
              </a:prstGeom>
              <a:noFill/>
            </p:spPr>
            <p:txBody>
              <a:bodyPr wrap="square" rtlCol="0">
                <a:spAutoFit/>
              </a:bodyPr>
              <a:lstStyle/>
              <a:p>
                <a:r>
                  <a:rPr lang="en-US" sz="2400" dirty="0"/>
                  <a:t>Science deals with assertions whose truth can be defined/ascertained experimentally</a:t>
                </a:r>
                <a:br>
                  <a:rPr lang="en-US" sz="2400" dirty="0"/>
                </a:br>
                <a14:m>
                  <m:oMath xmlns:m="http://schemas.openxmlformats.org/officeDocument/2006/math">
                    <m:r>
                      <a:rPr lang="en-US" sz="2400" b="0" i="1" smtClean="0">
                        <a:latin typeface="Cambria Math" panose="02040503050406030204" pitchFamily="18" charset="0"/>
                      </a:rPr>
                      <m:t>⇒</m:t>
                    </m:r>
                  </m:oMath>
                </a14:m>
                <a:r>
                  <a:rPr lang="en-US" sz="2400" dirty="0"/>
                  <a:t> </a:t>
                </a:r>
                <a:r>
                  <a:rPr lang="en-US" sz="2400" b="1" dirty="0"/>
                  <a:t>Verifiable statements</a:t>
                </a:r>
                <a:r>
                  <a:rPr lang="en-US" sz="2400" dirty="0"/>
                  <a:t>: assertions that can be experimentally verified in a finite time</a:t>
                </a:r>
              </a:p>
            </p:txBody>
          </p:sp>
        </mc:Choice>
        <mc:Fallback xmlns="">
          <p:sp>
            <p:nvSpPr>
              <p:cNvPr id="4" name="TextBox 3">
                <a:extLst>
                  <a:ext uri="{FF2B5EF4-FFF2-40B4-BE49-F238E27FC236}">
                    <a16:creationId xmlns:a16="http://schemas.microsoft.com/office/drawing/2014/main" id="{608BF472-5D30-4CB4-BAB9-076944B4387D}"/>
                  </a:ext>
                </a:extLst>
              </p:cNvPr>
              <p:cNvSpPr txBox="1">
                <a:spLocks noRot="1" noChangeAspect="1" noMove="1" noResize="1" noEditPoints="1" noAdjustHandles="1" noChangeArrowheads="1" noChangeShapeType="1" noTextEdit="1"/>
              </p:cNvSpPr>
              <p:nvPr/>
            </p:nvSpPr>
            <p:spPr>
              <a:xfrm>
                <a:off x="174381" y="1425878"/>
                <a:ext cx="11843238" cy="830997"/>
              </a:xfrm>
              <a:prstGeom prst="rect">
                <a:avLst/>
              </a:prstGeom>
              <a:blipFill>
                <a:blip r:embed="rId2"/>
                <a:stretch>
                  <a:fillRect l="-824"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C4B64F-F44B-4E27-9170-00919202EEC3}"/>
                  </a:ext>
                </a:extLst>
              </p:cNvPr>
              <p:cNvSpPr/>
              <p:nvPr/>
            </p:nvSpPr>
            <p:spPr>
              <a:xfrm>
                <a:off x="174380" y="2253758"/>
                <a:ext cx="8525346" cy="923330"/>
              </a:xfrm>
              <a:prstGeom prst="rect">
                <a:avLst/>
              </a:prstGeom>
            </p:spPr>
            <p:txBody>
              <a:bodyPr wrap="square">
                <a:spAutoFit/>
              </a:bodyPr>
              <a:lstStyle/>
              <a:p>
                <a:r>
                  <a:rPr lang="en-US" dirty="0"/>
                  <a:t>The mass of the photon is less than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m:t>
                        </m:r>
                        <m:r>
                          <a:rPr lang="en-US" b="0" i="1" smtClean="0">
                            <a:latin typeface="Cambria Math" panose="02040503050406030204" pitchFamily="18" charset="0"/>
                          </a:rPr>
                          <m:t>8</m:t>
                        </m:r>
                      </m:sup>
                    </m:sSup>
                  </m:oMath>
                </a14:m>
                <a:r>
                  <a:rPr lang="en-US" dirty="0"/>
                  <a:t> eV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008000"/>
                    </a:solidFill>
                  </a:rPr>
                  <a:t>Verifiable</a:t>
                </a:r>
              </a:p>
              <a:p>
                <a:r>
                  <a:rPr lang="en-US" dirty="0"/>
                  <a:t>The mass of the photon is exactly </a:t>
                </a:r>
                <a14:m>
                  <m:oMath xmlns:m="http://schemas.openxmlformats.org/officeDocument/2006/math">
                    <m:r>
                      <a:rPr lang="en-US" i="1">
                        <a:latin typeface="Cambria Math" panose="02040503050406030204" pitchFamily="18" charset="0"/>
                      </a:rPr>
                      <m:t>0</m:t>
                    </m:r>
                  </m:oMath>
                </a14:m>
                <a:r>
                  <a:rPr lang="en-US" dirty="0"/>
                  <a:t> eV </a:t>
                </a:r>
                <a14:m>
                  <m:oMath xmlns:m="http://schemas.openxmlformats.org/officeDocument/2006/math">
                    <m:r>
                      <a:rPr lang="en-US" b="0" i="1" smtClean="0">
                        <a:latin typeface="Cambria Math" panose="02040503050406030204" pitchFamily="18" charset="0"/>
                      </a:rPr>
                      <m:t>→</m:t>
                    </m:r>
                  </m:oMath>
                </a14:m>
                <a:r>
                  <a:rPr lang="en-US" dirty="0"/>
                  <a:t> </a:t>
                </a:r>
                <a:r>
                  <a:rPr lang="en-US" dirty="0">
                    <a:solidFill>
                      <a:srgbClr val="C00000"/>
                    </a:solidFill>
                  </a:rPr>
                  <a:t>Not verifiable due to infinite precision,</a:t>
                </a:r>
                <a:br>
                  <a:rPr lang="en-US" dirty="0">
                    <a:solidFill>
                      <a:srgbClr val="C00000"/>
                    </a:solidFill>
                  </a:rPr>
                </a:br>
                <a:r>
                  <a:rPr lang="en-US" dirty="0">
                    <a:solidFill>
                      <a:srgbClr val="C00000"/>
                    </a:solidFill>
                  </a:rPr>
                  <a:t>				    but falsifiable</a:t>
                </a:r>
              </a:p>
            </p:txBody>
          </p:sp>
        </mc:Choice>
        <mc:Fallback xmlns="">
          <p:sp>
            <p:nvSpPr>
              <p:cNvPr id="7" name="Rectangle 6">
                <a:extLst>
                  <a:ext uri="{FF2B5EF4-FFF2-40B4-BE49-F238E27FC236}">
                    <a16:creationId xmlns:a16="http://schemas.microsoft.com/office/drawing/2014/main" id="{E9C4B64F-F44B-4E27-9170-00919202EEC3}"/>
                  </a:ext>
                </a:extLst>
              </p:cNvPr>
              <p:cNvSpPr>
                <a:spLocks noRot="1" noChangeAspect="1" noMove="1" noResize="1" noEditPoints="1" noAdjustHandles="1" noChangeArrowheads="1" noChangeShapeType="1" noTextEdit="1"/>
              </p:cNvSpPr>
              <p:nvPr/>
            </p:nvSpPr>
            <p:spPr>
              <a:xfrm>
                <a:off x="174380" y="2253758"/>
                <a:ext cx="8525346" cy="923330"/>
              </a:xfrm>
              <a:prstGeom prst="rect">
                <a:avLst/>
              </a:prstGeom>
              <a:blipFill>
                <a:blip r:embed="rId3"/>
                <a:stretch>
                  <a:fillRect l="-644" t="-3974" b="-993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173E78-1D07-49B5-8577-783567B06B76}"/>
              </a:ext>
            </a:extLst>
          </p:cNvPr>
          <p:cNvSpPr txBox="1"/>
          <p:nvPr/>
        </p:nvSpPr>
        <p:spPr>
          <a:xfrm>
            <a:off x="193431" y="4526164"/>
            <a:ext cx="11843238" cy="830997"/>
          </a:xfrm>
          <a:prstGeom prst="rect">
            <a:avLst/>
          </a:prstGeom>
          <a:noFill/>
        </p:spPr>
        <p:txBody>
          <a:bodyPr wrap="square" rtlCol="0">
            <a:spAutoFit/>
          </a:bodyPr>
          <a:lstStyle/>
          <a:p>
            <a:r>
              <a:rPr lang="en-US" sz="2400" dirty="0"/>
              <a:t>Note: whether a specific statement is experimentally verifiable or even well defined may depend on context (e.g. premises, idealization, theory, </a:t>
            </a:r>
            <a:r>
              <a:rPr lang="en-US" sz="2400" dirty="0" err="1"/>
              <a:t>etc</a:t>
            </a:r>
            <a:r>
              <a:rPr lang="en-US" sz="2400"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851F5A-BDBD-4D48-8DEB-166881CDEAEA}"/>
                  </a:ext>
                </a:extLst>
              </p:cNvPr>
              <p:cNvSpPr txBox="1"/>
              <p:nvPr/>
            </p:nvSpPr>
            <p:spPr>
              <a:xfrm>
                <a:off x="4403503" y="5483467"/>
                <a:ext cx="4520084" cy="400110"/>
              </a:xfrm>
              <a:prstGeom prst="rect">
                <a:avLst/>
              </a:prstGeom>
              <a:noFill/>
            </p:spPr>
            <p:txBody>
              <a:bodyPr wrap="none" rtlCol="0">
                <a:spAutoFit/>
              </a:bodyPr>
              <a:lstStyle/>
              <a:p>
                <a:r>
                  <a:rPr lang="en-US" sz="2000" dirty="0"/>
                  <a:t>The mass of the electron is 511 </a:t>
                </a:r>
                <a14:m>
                  <m:oMath xmlns:m="http://schemas.openxmlformats.org/officeDocument/2006/math">
                    <m:r>
                      <a:rPr lang="en-US" sz="2000" i="1">
                        <a:latin typeface="Cambria Math" panose="02040503050406030204" pitchFamily="18" charset="0"/>
                      </a:rPr>
                      <m:t>±</m:t>
                    </m:r>
                  </m:oMath>
                </a14:m>
                <a:r>
                  <a:rPr lang="en-US" sz="2000" dirty="0"/>
                  <a:t> 0.1 KeV</a:t>
                </a:r>
              </a:p>
            </p:txBody>
          </p:sp>
        </mc:Choice>
        <mc:Fallback xmlns="">
          <p:sp>
            <p:nvSpPr>
              <p:cNvPr id="10" name="TextBox 9">
                <a:extLst>
                  <a:ext uri="{FF2B5EF4-FFF2-40B4-BE49-F238E27FC236}">
                    <a16:creationId xmlns:a16="http://schemas.microsoft.com/office/drawing/2014/main" id="{B0851F5A-BDBD-4D48-8DEB-166881CDEAEA}"/>
                  </a:ext>
                </a:extLst>
              </p:cNvPr>
              <p:cNvSpPr txBox="1">
                <a:spLocks noRot="1" noChangeAspect="1" noMove="1" noResize="1" noEditPoints="1" noAdjustHandles="1" noChangeArrowheads="1" noChangeShapeType="1" noTextEdit="1"/>
              </p:cNvSpPr>
              <p:nvPr/>
            </p:nvSpPr>
            <p:spPr>
              <a:xfrm>
                <a:off x="4403503" y="5483467"/>
                <a:ext cx="4520084" cy="400110"/>
              </a:xfrm>
              <a:prstGeom prst="rect">
                <a:avLst/>
              </a:prstGeom>
              <a:blipFill>
                <a:blip r:embed="rId4"/>
                <a:stretch>
                  <a:fillRect l="-1348" t="-9231" r="-539" b="-2769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256B37-E425-4F82-BCE2-7187C6D91144}"/>
              </a:ext>
            </a:extLst>
          </p:cNvPr>
          <p:cNvSpPr txBox="1"/>
          <p:nvPr/>
        </p:nvSpPr>
        <p:spPr>
          <a:xfrm>
            <a:off x="193431" y="6027377"/>
            <a:ext cx="5326971" cy="369332"/>
          </a:xfrm>
          <a:prstGeom prst="rect">
            <a:avLst/>
          </a:prstGeom>
          <a:noFill/>
        </p:spPr>
        <p:txBody>
          <a:bodyPr wrap="none" rtlCol="0">
            <a:spAutoFit/>
          </a:bodyPr>
          <a:lstStyle/>
          <a:p>
            <a:r>
              <a:rPr lang="en-US" dirty="0"/>
              <a:t>When measuring the mass, it is a verifiable hypothesis </a:t>
            </a:r>
          </a:p>
        </p:txBody>
      </p:sp>
      <p:sp>
        <p:nvSpPr>
          <p:cNvPr id="12" name="TextBox 11">
            <a:extLst>
              <a:ext uri="{FF2B5EF4-FFF2-40B4-BE49-F238E27FC236}">
                <a16:creationId xmlns:a16="http://schemas.microsoft.com/office/drawing/2014/main" id="{434ADEE5-CD4E-4FA4-A01F-5700480BEAE4}"/>
              </a:ext>
            </a:extLst>
          </p:cNvPr>
          <p:cNvSpPr txBox="1"/>
          <p:nvPr/>
        </p:nvSpPr>
        <p:spPr>
          <a:xfrm>
            <a:off x="5765800" y="6027377"/>
            <a:ext cx="6232769" cy="369332"/>
          </a:xfrm>
          <a:prstGeom prst="rect">
            <a:avLst/>
          </a:prstGeom>
          <a:noFill/>
        </p:spPr>
        <p:txBody>
          <a:bodyPr wrap="square" rtlCol="0">
            <a:spAutoFit/>
          </a:bodyPr>
          <a:lstStyle/>
          <a:p>
            <a:r>
              <a:rPr lang="en-US" dirty="0"/>
              <a:t>When performing particle identification, it is assumed to be true</a:t>
            </a:r>
          </a:p>
        </p:txBody>
      </p:sp>
      <p:cxnSp>
        <p:nvCxnSpPr>
          <p:cNvPr id="14" name="Straight Arrow Connector 13">
            <a:extLst>
              <a:ext uri="{FF2B5EF4-FFF2-40B4-BE49-F238E27FC236}">
                <a16:creationId xmlns:a16="http://schemas.microsoft.com/office/drawing/2014/main" id="{0C18E04C-17CB-4711-AA45-ABFDBCEF5872}"/>
              </a:ext>
            </a:extLst>
          </p:cNvPr>
          <p:cNvCxnSpPr/>
          <p:nvPr/>
        </p:nvCxnSpPr>
        <p:spPr>
          <a:xfrm flipH="1">
            <a:off x="4989250" y="5881485"/>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48CF80-A534-4754-84D3-108C3801C717}"/>
              </a:ext>
            </a:extLst>
          </p:cNvPr>
          <p:cNvCxnSpPr>
            <a:cxnSpLocks/>
          </p:cNvCxnSpPr>
          <p:nvPr/>
        </p:nvCxnSpPr>
        <p:spPr>
          <a:xfrm>
            <a:off x="8415640" y="5881485"/>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97D5C2-5184-47FD-A8ED-02B581C5EECA}"/>
                  </a:ext>
                </a:extLst>
              </p:cNvPr>
              <p:cNvSpPr txBox="1"/>
              <p:nvPr/>
            </p:nvSpPr>
            <p:spPr>
              <a:xfrm>
                <a:off x="174380" y="3119077"/>
                <a:ext cx="11843238" cy="1292662"/>
              </a:xfrm>
              <a:prstGeom prst="rect">
                <a:avLst/>
              </a:prstGeom>
              <a:noFill/>
            </p:spPr>
            <p:txBody>
              <a:bodyPr wrap="square" rtlCol="0">
                <a:spAutoFit/>
              </a:bodyPr>
              <a:lstStyle/>
              <a:p>
                <a:r>
                  <a:rPr lang="en-US" sz="2400" dirty="0"/>
                  <a:t>Different logic of verifiable statements:</a:t>
                </a:r>
              </a:p>
              <a:p>
                <a:pPr lvl="1"/>
                <a:r>
                  <a:rPr lang="en-US" dirty="0"/>
                  <a:t>Finite conjunction/logical AND (all tests must succeed in finite time)</a:t>
                </a:r>
              </a:p>
              <a:p>
                <a:pPr lvl="1"/>
                <a:r>
                  <a:rPr lang="en-US" dirty="0"/>
                  <a:t>Countable disjunction/logical OR (once one test succeeds, we can stop)</a:t>
                </a:r>
              </a:p>
              <a:p>
                <a:pPr lvl="1"/>
                <a:r>
                  <a:rPr lang="en-US" dirty="0"/>
                  <a:t>No negation/NOT (FALSE </a:t>
                </a:r>
                <a14:m>
                  <m:oMath xmlns:m="http://schemas.openxmlformats.org/officeDocument/2006/math">
                    <m:r>
                      <a:rPr lang="en-US" b="0" i="1" smtClean="0">
                        <a:latin typeface="Cambria Math" panose="02040503050406030204" pitchFamily="18" charset="0"/>
                      </a:rPr>
                      <m:t>≠</m:t>
                    </m:r>
                  </m:oMath>
                </a14:m>
                <a:r>
                  <a:rPr lang="en-US" dirty="0"/>
                  <a:t> FAILURE)</a:t>
                </a:r>
              </a:p>
            </p:txBody>
          </p:sp>
        </mc:Choice>
        <mc:Fallback xmlns="">
          <p:sp>
            <p:nvSpPr>
              <p:cNvPr id="18" name="TextBox 17">
                <a:extLst>
                  <a:ext uri="{FF2B5EF4-FFF2-40B4-BE49-F238E27FC236}">
                    <a16:creationId xmlns:a16="http://schemas.microsoft.com/office/drawing/2014/main" id="{EA97D5C2-5184-47FD-A8ED-02B581C5EECA}"/>
                  </a:ext>
                </a:extLst>
              </p:cNvPr>
              <p:cNvSpPr txBox="1">
                <a:spLocks noRot="1" noChangeAspect="1" noMove="1" noResize="1" noEditPoints="1" noAdjustHandles="1" noChangeArrowheads="1" noChangeShapeType="1" noTextEdit="1"/>
              </p:cNvSpPr>
              <p:nvPr/>
            </p:nvSpPr>
            <p:spPr>
              <a:xfrm>
                <a:off x="174380" y="3119077"/>
                <a:ext cx="11843238" cy="1292662"/>
              </a:xfrm>
              <a:prstGeom prst="rect">
                <a:avLst/>
              </a:prstGeom>
              <a:blipFill>
                <a:blip r:embed="rId5"/>
                <a:stretch>
                  <a:fillRect l="-824" t="-3774" b="-6604"/>
                </a:stretch>
              </a:blipFill>
            </p:spPr>
            <p:txBody>
              <a:bodyPr/>
              <a:lstStyle/>
              <a:p>
                <a:r>
                  <a:rPr lang="en-US">
                    <a:noFill/>
                  </a:rPr>
                  <a:t> </a:t>
                </a:r>
              </a:p>
            </p:txBody>
          </p:sp>
        </mc:Fallback>
      </mc:AlternateContent>
      <p:graphicFrame>
        <p:nvGraphicFramePr>
          <p:cNvPr id="19" name="Table 52">
            <a:extLst>
              <a:ext uri="{FF2B5EF4-FFF2-40B4-BE49-F238E27FC236}">
                <a16:creationId xmlns:a16="http://schemas.microsoft.com/office/drawing/2014/main" id="{FF70B23A-B402-45E9-B3FB-7B2F64D7C13D}"/>
              </a:ext>
            </a:extLst>
          </p:cNvPr>
          <p:cNvGraphicFramePr>
            <a:graphicFrameLocks noGrp="1"/>
          </p:cNvGraphicFramePr>
          <p:nvPr>
            <p:extLst>
              <p:ext uri="{D42A27DB-BD31-4B8C-83A1-F6EECF244321}">
                <p14:modId xmlns:p14="http://schemas.microsoft.com/office/powerpoint/2010/main" val="770134072"/>
              </p:ext>
            </p:extLst>
          </p:nvPr>
        </p:nvGraphicFramePr>
        <p:xfrm>
          <a:off x="8882184" y="2309492"/>
          <a:ext cx="2989077" cy="111252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pPr algn="ctr"/>
                      <a:r>
                        <a:rPr lang="en-US" dirty="0"/>
                        <a:t>T</a:t>
                      </a:r>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t>UNDEFINED</a:t>
                      </a:r>
                    </a:p>
                  </a:txBody>
                  <a:tcPr>
                    <a:lnT w="12700" cap="flat" cmpd="sng" algn="ctr">
                      <a:noFill/>
                      <a:prstDash val="solid"/>
                      <a:round/>
                      <a:headEnd type="none" w="med" len="med"/>
                      <a:tailEnd type="none" w="med" len="med"/>
                    </a:lnT>
                    <a:no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FAILURE (in finite time)</a:t>
                      </a:r>
                      <a:endParaRPr lang="en-US"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p:sp>
        <p:nvSpPr>
          <p:cNvPr id="3" name="TextBox 2">
            <a:extLst>
              <a:ext uri="{FF2B5EF4-FFF2-40B4-BE49-F238E27FC236}">
                <a16:creationId xmlns:a16="http://schemas.microsoft.com/office/drawing/2014/main" id="{D4F69E0A-E876-BEAD-FF88-CBB6F3E93CD0}"/>
              </a:ext>
            </a:extLst>
          </p:cNvPr>
          <p:cNvSpPr txBox="1"/>
          <p:nvPr/>
        </p:nvSpPr>
        <p:spPr>
          <a:xfrm>
            <a:off x="433529" y="233384"/>
            <a:ext cx="10644046" cy="1200329"/>
          </a:xfrm>
          <a:prstGeom prst="rect">
            <a:avLst/>
          </a:prstGeom>
          <a:noFill/>
        </p:spPr>
        <p:txBody>
          <a:bodyPr wrap="square" rtlCol="0">
            <a:spAutoFit/>
          </a:bodyPr>
          <a:lstStyle/>
          <a:p>
            <a:r>
              <a:rPr lang="en-US" sz="3600" dirty="0"/>
              <a:t>Physical mathematics: Experimental verifiability as the 1</a:t>
            </a:r>
            <a:r>
              <a:rPr lang="en-US" sz="3600" baseline="30000" dirty="0"/>
              <a:t>st</a:t>
            </a:r>
            <a:r>
              <a:rPr lang="en-US" sz="3600" dirty="0"/>
              <a:t> basic requirement</a:t>
            </a:r>
          </a:p>
        </p:txBody>
      </p:sp>
    </p:spTree>
    <p:extLst>
      <p:ext uri="{BB962C8B-B14F-4D97-AF65-F5344CB8AC3E}">
        <p14:creationId xmlns:p14="http://schemas.microsoft.com/office/powerpoint/2010/main" val="14336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A2399D-0B5B-4ECF-991B-21925B6F5233}"/>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7A076CB9-9A2D-468C-8F1F-1773443908A8}"/>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7" name="TextBox 6">
            <a:extLst>
              <a:ext uri="{FF2B5EF4-FFF2-40B4-BE49-F238E27FC236}">
                <a16:creationId xmlns:a16="http://schemas.microsoft.com/office/drawing/2014/main" id="{36123743-090A-494D-8879-EFA383547762}"/>
              </a:ext>
            </a:extLst>
          </p:cNvPr>
          <p:cNvSpPr txBox="1"/>
          <p:nvPr/>
        </p:nvSpPr>
        <p:spPr>
          <a:xfrm>
            <a:off x="344401" y="498813"/>
            <a:ext cx="3110339" cy="646331"/>
          </a:xfrm>
          <a:prstGeom prst="rect">
            <a:avLst/>
          </a:prstGeom>
          <a:noFill/>
        </p:spPr>
        <p:txBody>
          <a:bodyPr wrap="none" rtlCol="0">
            <a:spAutoFit/>
          </a:bodyPr>
          <a:lstStyle/>
          <a:p>
            <a:r>
              <a:rPr lang="en-US" dirty="0"/>
              <a:t>Statements formally associated</a:t>
            </a:r>
            <a:br>
              <a:rPr lang="en-US" dirty="0"/>
            </a:br>
            <a:r>
              <a:rPr lang="en-US" dirty="0"/>
              <a:t>with an experimental test</a:t>
            </a:r>
          </a:p>
        </p:txBody>
      </p:sp>
      <p:sp>
        <p:nvSpPr>
          <p:cNvPr id="9" name="TextBox 8">
            <a:extLst>
              <a:ext uri="{FF2B5EF4-FFF2-40B4-BE49-F238E27FC236}">
                <a16:creationId xmlns:a16="http://schemas.microsoft.com/office/drawing/2014/main" id="{DCB59529-9C44-4877-AED3-DC11AA3CAC75}"/>
              </a:ext>
            </a:extLst>
          </p:cNvPr>
          <p:cNvSpPr txBox="1"/>
          <p:nvPr/>
        </p:nvSpPr>
        <p:spPr>
          <a:xfrm>
            <a:off x="8900368" y="342657"/>
            <a:ext cx="2148665" cy="646331"/>
          </a:xfrm>
          <a:prstGeom prst="rect">
            <a:avLst/>
          </a:prstGeom>
          <a:noFill/>
        </p:spPr>
        <p:txBody>
          <a:bodyPr wrap="none" rtlCol="0">
            <a:spAutoFit/>
          </a:bodyPr>
          <a:lstStyle/>
          <a:p>
            <a:pPr algn="r"/>
            <a:r>
              <a:rPr lang="en-US" dirty="0"/>
              <a:t>Experimentally</a:t>
            </a:r>
            <a:br>
              <a:rPr lang="en-US" dirty="0"/>
            </a:br>
            <a:r>
              <a:rPr lang="en-US" dirty="0"/>
              <a:t>distinguishable cases</a:t>
            </a:r>
          </a:p>
        </p:txBody>
      </p:sp>
      <p:sp>
        <p:nvSpPr>
          <p:cNvPr id="11" name="TextBox 10">
            <a:extLst>
              <a:ext uri="{FF2B5EF4-FFF2-40B4-BE49-F238E27FC236}">
                <a16:creationId xmlns:a16="http://schemas.microsoft.com/office/drawing/2014/main" id="{DC0775A0-3DCA-4730-A0D9-1ED89DA76D7B}"/>
              </a:ext>
            </a:extLst>
          </p:cNvPr>
          <p:cNvSpPr txBox="1"/>
          <p:nvPr/>
        </p:nvSpPr>
        <p:spPr>
          <a:xfrm>
            <a:off x="301110" y="1848912"/>
            <a:ext cx="2799549" cy="646331"/>
          </a:xfrm>
          <a:prstGeom prst="rect">
            <a:avLst/>
          </a:prstGeom>
          <a:noFill/>
        </p:spPr>
        <p:txBody>
          <a:bodyPr wrap="none" rtlCol="0">
            <a:spAutoFit/>
          </a:bodyPr>
          <a:lstStyle/>
          <a:p>
            <a:r>
              <a:rPr lang="en-US" dirty="0"/>
              <a:t>If true, test always succeeds</a:t>
            </a:r>
            <a:br>
              <a:rPr lang="en-US" dirty="0"/>
            </a:br>
            <a:r>
              <a:rPr lang="en-US" dirty="0"/>
              <a:t>in finite time</a:t>
            </a:r>
          </a:p>
        </p:txBody>
      </p:sp>
      <p:sp>
        <p:nvSpPr>
          <p:cNvPr id="4" name="Rectangle: Rounded Corners 3">
            <a:extLst>
              <a:ext uri="{FF2B5EF4-FFF2-40B4-BE49-F238E27FC236}">
                <a16:creationId xmlns:a16="http://schemas.microsoft.com/office/drawing/2014/main" id="{F815EDF6-239B-4CD8-8F1E-ADE7BFBFF118}"/>
              </a:ext>
            </a:extLst>
          </p:cNvPr>
          <p:cNvSpPr/>
          <p:nvPr/>
        </p:nvSpPr>
        <p:spPr>
          <a:xfrm>
            <a:off x="3642082" y="690370"/>
            <a:ext cx="4788568" cy="242235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8EA46C9-06F1-4AEE-A73C-68565CB259C1}"/>
              </a:ext>
            </a:extLst>
          </p:cNvPr>
          <p:cNvSpPr/>
          <p:nvPr/>
        </p:nvSpPr>
        <p:spPr>
          <a:xfrm>
            <a:off x="6140638" y="1668937"/>
            <a:ext cx="2009275" cy="10266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97C4290-67B0-4B87-8FB5-3AE83EE34D01}"/>
              </a:ext>
            </a:extLst>
          </p:cNvPr>
          <p:cNvSpPr txBox="1"/>
          <p:nvPr/>
        </p:nvSpPr>
        <p:spPr>
          <a:xfrm>
            <a:off x="6399702" y="1955488"/>
            <a:ext cx="1630831" cy="461665"/>
          </a:xfrm>
          <a:prstGeom prst="rect">
            <a:avLst/>
          </a:prstGeom>
          <a:noFill/>
        </p:spPr>
        <p:txBody>
          <a:bodyPr wrap="none" rtlCol="0">
            <a:spAutoFit/>
          </a:bodyPr>
          <a:lstStyle/>
          <a:p>
            <a:r>
              <a:rPr lang="en-US" sz="2400" dirty="0"/>
              <a:t>Possibilities</a:t>
            </a:r>
            <a:endParaRPr lang="en-US" dirty="0"/>
          </a:p>
        </p:txBody>
      </p:sp>
      <p:sp>
        <p:nvSpPr>
          <p:cNvPr id="15" name="TextBox 14">
            <a:extLst>
              <a:ext uri="{FF2B5EF4-FFF2-40B4-BE49-F238E27FC236}">
                <a16:creationId xmlns:a16="http://schemas.microsoft.com/office/drawing/2014/main" id="{FB0903F7-76E1-433A-9891-CFFC089DE7F6}"/>
              </a:ext>
            </a:extLst>
          </p:cNvPr>
          <p:cNvSpPr txBox="1"/>
          <p:nvPr/>
        </p:nvSpPr>
        <p:spPr>
          <a:xfrm>
            <a:off x="4511234" y="784210"/>
            <a:ext cx="3050259" cy="461665"/>
          </a:xfrm>
          <a:prstGeom prst="rect">
            <a:avLst/>
          </a:prstGeom>
          <a:noFill/>
        </p:spPr>
        <p:txBody>
          <a:bodyPr wrap="none" rtlCol="0">
            <a:spAutoFit/>
          </a:bodyPr>
          <a:lstStyle/>
          <a:p>
            <a:r>
              <a:rPr lang="en-US" sz="2400" dirty="0"/>
              <a:t>Theoretical statements</a:t>
            </a:r>
            <a:endParaRPr lang="en-US" dirty="0"/>
          </a:p>
        </p:txBody>
      </p:sp>
      <p:sp>
        <p:nvSpPr>
          <p:cNvPr id="16" name="Oval 15">
            <a:extLst>
              <a:ext uri="{FF2B5EF4-FFF2-40B4-BE49-F238E27FC236}">
                <a16:creationId xmlns:a16="http://schemas.microsoft.com/office/drawing/2014/main" id="{9F0B8607-EBFE-4937-A61D-745DE48EFC68}"/>
              </a:ext>
            </a:extLst>
          </p:cNvPr>
          <p:cNvSpPr/>
          <p:nvPr/>
        </p:nvSpPr>
        <p:spPr>
          <a:xfrm>
            <a:off x="3858650" y="1339715"/>
            <a:ext cx="2478506" cy="166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584AFB-3F85-4792-B424-179C028ADEAF}"/>
              </a:ext>
            </a:extLst>
          </p:cNvPr>
          <p:cNvSpPr txBox="1"/>
          <p:nvPr/>
        </p:nvSpPr>
        <p:spPr>
          <a:xfrm>
            <a:off x="4280943" y="1728954"/>
            <a:ext cx="1578958" cy="830997"/>
          </a:xfrm>
          <a:prstGeom prst="rect">
            <a:avLst/>
          </a:prstGeom>
          <a:noFill/>
        </p:spPr>
        <p:txBody>
          <a:bodyPr wrap="none" rtlCol="0">
            <a:spAutoFit/>
          </a:bodyPr>
          <a:lstStyle/>
          <a:p>
            <a:r>
              <a:rPr lang="en-US" sz="2400" dirty="0"/>
              <a:t>Verifiable</a:t>
            </a:r>
            <a:br>
              <a:rPr lang="en-US" sz="2400" dirty="0"/>
            </a:br>
            <a:r>
              <a:rPr lang="en-US" sz="2400" dirty="0"/>
              <a:t>statements</a:t>
            </a:r>
            <a:endParaRPr lang="en-US" dirty="0"/>
          </a:p>
        </p:txBody>
      </p:sp>
      <p:grpSp>
        <p:nvGrpSpPr>
          <p:cNvPr id="25" name="Group 24">
            <a:extLst>
              <a:ext uri="{FF2B5EF4-FFF2-40B4-BE49-F238E27FC236}">
                <a16:creationId xmlns:a16="http://schemas.microsoft.com/office/drawing/2014/main" id="{B36A6E66-2755-48DF-9687-B2589E49772C}"/>
              </a:ext>
            </a:extLst>
          </p:cNvPr>
          <p:cNvGrpSpPr/>
          <p:nvPr/>
        </p:nvGrpSpPr>
        <p:grpSpPr>
          <a:xfrm>
            <a:off x="3259370" y="3721729"/>
            <a:ext cx="5553985" cy="2005263"/>
            <a:chOff x="2679968" y="3737810"/>
            <a:chExt cx="5553985" cy="2005263"/>
          </a:xfrm>
        </p:grpSpPr>
        <p:sp>
          <p:nvSpPr>
            <p:cNvPr id="10" name="TextBox 9">
              <a:extLst>
                <a:ext uri="{FF2B5EF4-FFF2-40B4-BE49-F238E27FC236}">
                  <a16:creationId xmlns:a16="http://schemas.microsoft.com/office/drawing/2014/main" id="{98154A7C-24A6-4E40-BC25-F67AE216E2CB}"/>
                </a:ext>
              </a:extLst>
            </p:cNvPr>
            <p:cNvSpPr txBox="1"/>
            <p:nvPr/>
          </p:nvSpPr>
          <p:spPr>
            <a:xfrm>
              <a:off x="3840441" y="4754584"/>
              <a:ext cx="1430135" cy="461665"/>
            </a:xfrm>
            <a:prstGeom prst="rect">
              <a:avLst/>
            </a:prstGeom>
            <a:noFill/>
          </p:spPr>
          <p:txBody>
            <a:bodyPr wrap="none" rtlCol="0">
              <a:spAutoFit/>
            </a:bodyPr>
            <a:lstStyle/>
            <a:p>
              <a:r>
                <a:rPr lang="en-US" sz="2400" dirty="0"/>
                <a:t>Open sets</a:t>
              </a:r>
              <a:endParaRPr lang="en-US" dirty="0"/>
            </a:p>
          </p:txBody>
        </p:sp>
        <p:sp>
          <p:nvSpPr>
            <p:cNvPr id="17" name="Rectangle: Rounded Corners 16">
              <a:extLst>
                <a:ext uri="{FF2B5EF4-FFF2-40B4-BE49-F238E27FC236}">
                  <a16:creationId xmlns:a16="http://schemas.microsoft.com/office/drawing/2014/main" id="{59CC20CF-68CB-4FA5-9FDD-7E10147663B5}"/>
                </a:ext>
              </a:extLst>
            </p:cNvPr>
            <p:cNvSpPr/>
            <p:nvPr/>
          </p:nvSpPr>
          <p:spPr>
            <a:xfrm>
              <a:off x="2679968" y="3737810"/>
              <a:ext cx="2998937" cy="20052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D031416-5427-40D4-B2C3-2060FB9E4E3C}"/>
                </a:ext>
              </a:extLst>
            </p:cNvPr>
            <p:cNvSpPr/>
            <p:nvPr/>
          </p:nvSpPr>
          <p:spPr>
            <a:xfrm>
              <a:off x="3668199" y="4462762"/>
              <a:ext cx="1774617" cy="11175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970131-33A4-4B1C-B99B-20E19FCF1B59}"/>
                </a:ext>
              </a:extLst>
            </p:cNvPr>
            <p:cNvSpPr txBox="1"/>
            <p:nvPr/>
          </p:nvSpPr>
          <p:spPr>
            <a:xfrm>
              <a:off x="3066906" y="3903906"/>
              <a:ext cx="1405256" cy="461665"/>
            </a:xfrm>
            <a:prstGeom prst="rect">
              <a:avLst/>
            </a:prstGeom>
            <a:noFill/>
          </p:spPr>
          <p:txBody>
            <a:bodyPr wrap="none" rtlCol="0">
              <a:spAutoFit/>
            </a:bodyPr>
            <a:lstStyle/>
            <a:p>
              <a:r>
                <a:rPr lang="en-US" sz="2400" dirty="0" err="1"/>
                <a:t>Borel</a:t>
              </a:r>
              <a:r>
                <a:rPr lang="en-US" sz="2400" dirty="0"/>
                <a:t> sets</a:t>
              </a:r>
              <a:endParaRPr lang="en-US" dirty="0"/>
            </a:p>
          </p:txBody>
        </p:sp>
        <p:sp>
          <p:nvSpPr>
            <p:cNvPr id="22" name="Oval 21">
              <a:extLst>
                <a:ext uri="{FF2B5EF4-FFF2-40B4-BE49-F238E27FC236}">
                  <a16:creationId xmlns:a16="http://schemas.microsoft.com/office/drawing/2014/main" id="{51339184-9549-4EC3-9B93-3A1F0D09F264}"/>
                </a:ext>
              </a:extLst>
            </p:cNvPr>
            <p:cNvSpPr/>
            <p:nvPr/>
          </p:nvSpPr>
          <p:spPr>
            <a:xfrm>
              <a:off x="6459336" y="4024640"/>
              <a:ext cx="1774617" cy="1210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FDF3BD8-F792-473B-AF21-3A2FBBF35750}"/>
                </a:ext>
              </a:extLst>
            </p:cNvPr>
            <p:cNvSpPr txBox="1"/>
            <p:nvPr/>
          </p:nvSpPr>
          <p:spPr>
            <a:xfrm>
              <a:off x="6870904" y="4399161"/>
              <a:ext cx="951479" cy="461665"/>
            </a:xfrm>
            <a:prstGeom prst="rect">
              <a:avLst/>
            </a:prstGeom>
            <a:noFill/>
          </p:spPr>
          <p:txBody>
            <a:bodyPr wrap="none" rtlCol="0">
              <a:spAutoFit/>
            </a:bodyPr>
            <a:lstStyle/>
            <a:p>
              <a:r>
                <a:rPr lang="en-US" sz="2400" dirty="0"/>
                <a:t>Points</a:t>
              </a:r>
              <a:endParaRPr lang="en-US" dirty="0"/>
            </a:p>
          </p:txBody>
        </p:sp>
      </p:grpSp>
      <p:cxnSp>
        <p:nvCxnSpPr>
          <p:cNvPr id="27" name="Straight Connector 26">
            <a:extLst>
              <a:ext uri="{FF2B5EF4-FFF2-40B4-BE49-F238E27FC236}">
                <a16:creationId xmlns:a16="http://schemas.microsoft.com/office/drawing/2014/main" id="{8C75C566-C5CC-4C7B-9662-7FF3334B637A}"/>
              </a:ext>
            </a:extLst>
          </p:cNvPr>
          <p:cNvCxnSpPr>
            <a:endCxn id="15" idx="1"/>
          </p:cNvCxnSpPr>
          <p:nvPr/>
        </p:nvCxnSpPr>
        <p:spPr>
          <a:xfrm>
            <a:off x="3100659" y="922709"/>
            <a:ext cx="1410575" cy="92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09F494-386D-4215-BDFE-570DA8E4FA3E}"/>
              </a:ext>
            </a:extLst>
          </p:cNvPr>
          <p:cNvCxnSpPr/>
          <p:nvPr/>
        </p:nvCxnSpPr>
        <p:spPr>
          <a:xfrm flipV="1">
            <a:off x="2803882" y="2182284"/>
            <a:ext cx="1355558" cy="1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1F2B9AE-F507-4AD9-9E43-81B773AA7C92}"/>
              </a:ext>
            </a:extLst>
          </p:cNvPr>
          <p:cNvCxnSpPr>
            <a:cxnSpLocks/>
          </p:cNvCxnSpPr>
          <p:nvPr/>
        </p:nvCxnSpPr>
        <p:spPr>
          <a:xfrm flipH="1">
            <a:off x="7859617" y="1105605"/>
            <a:ext cx="1112456" cy="85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F355A9-FDC1-4B43-BB61-78552FC348A3}"/>
              </a:ext>
            </a:extLst>
          </p:cNvPr>
          <p:cNvCxnSpPr/>
          <p:nvPr/>
        </p:nvCxnSpPr>
        <p:spPr>
          <a:xfrm>
            <a:off x="7408902" y="2775284"/>
            <a:ext cx="303864" cy="1112541"/>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52DE2D7-0251-44BC-8E47-3B7629075AF4}"/>
              </a:ext>
            </a:extLst>
          </p:cNvPr>
          <p:cNvCxnSpPr>
            <a:cxnSpLocks/>
          </p:cNvCxnSpPr>
          <p:nvPr/>
        </p:nvCxnSpPr>
        <p:spPr>
          <a:xfrm>
            <a:off x="5221285" y="3049674"/>
            <a:ext cx="0" cy="1299816"/>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0CD18D-6135-4771-8570-62A52EAABA88}"/>
              </a:ext>
            </a:extLst>
          </p:cNvPr>
          <p:cNvCxnSpPr>
            <a:cxnSpLocks/>
          </p:cNvCxnSpPr>
          <p:nvPr/>
        </p:nvCxnSpPr>
        <p:spPr>
          <a:xfrm>
            <a:off x="4348936" y="3188928"/>
            <a:ext cx="0" cy="487569"/>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AA43C13-7FC3-4BFB-A568-F3E5182CC6B7}"/>
              </a:ext>
            </a:extLst>
          </p:cNvPr>
          <p:cNvSpPr txBox="1"/>
          <p:nvPr/>
        </p:nvSpPr>
        <p:spPr>
          <a:xfrm>
            <a:off x="1355443" y="5196486"/>
            <a:ext cx="1309846" cy="461665"/>
          </a:xfrm>
          <a:prstGeom prst="rect">
            <a:avLst/>
          </a:prstGeom>
          <a:noFill/>
        </p:spPr>
        <p:txBody>
          <a:bodyPr wrap="none" rtlCol="0">
            <a:spAutoFit/>
          </a:bodyPr>
          <a:lstStyle/>
          <a:p>
            <a:r>
              <a:rPr lang="en-US" sz="2400" dirty="0"/>
              <a:t>Topology</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5387B7C-008E-40C8-BD00-4530CA980AF1}"/>
                  </a:ext>
                </a:extLst>
              </p:cNvPr>
              <p:cNvSpPr txBox="1"/>
              <p:nvPr/>
            </p:nvSpPr>
            <p:spPr>
              <a:xfrm>
                <a:off x="1067708" y="3830893"/>
                <a:ext cx="1390381"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𝜎</m:t>
                    </m:r>
                  </m:oMath>
                </a14:m>
                <a:r>
                  <a:rPr lang="en-US" sz="2400" dirty="0"/>
                  <a:t>-algebra</a:t>
                </a:r>
              </a:p>
            </p:txBody>
          </p:sp>
        </mc:Choice>
        <mc:Fallback xmlns="">
          <p:sp>
            <p:nvSpPr>
              <p:cNvPr id="43" name="TextBox 42">
                <a:extLst>
                  <a:ext uri="{FF2B5EF4-FFF2-40B4-BE49-F238E27FC236}">
                    <a16:creationId xmlns:a16="http://schemas.microsoft.com/office/drawing/2014/main" id="{D5387B7C-008E-40C8-BD00-4530CA980AF1}"/>
                  </a:ext>
                </a:extLst>
              </p:cNvPr>
              <p:cNvSpPr txBox="1">
                <a:spLocks noRot="1" noChangeAspect="1" noMove="1" noResize="1" noEditPoints="1" noAdjustHandles="1" noChangeArrowheads="1" noChangeShapeType="1" noTextEdit="1"/>
              </p:cNvSpPr>
              <p:nvPr/>
            </p:nvSpPr>
            <p:spPr>
              <a:xfrm>
                <a:off x="1067708" y="3830893"/>
                <a:ext cx="1390381" cy="461665"/>
              </a:xfrm>
              <a:prstGeom prst="rect">
                <a:avLst/>
              </a:prstGeom>
              <a:blipFill>
                <a:blip r:embed="rId3"/>
                <a:stretch>
                  <a:fillRect t="-10526" r="-5702" b="-28947"/>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AB4E2885-F779-4D70-91D6-D2ED275C32AA}"/>
              </a:ext>
            </a:extLst>
          </p:cNvPr>
          <p:cNvCxnSpPr/>
          <p:nvPr/>
        </p:nvCxnSpPr>
        <p:spPr>
          <a:xfrm flipV="1">
            <a:off x="2803882" y="5149679"/>
            <a:ext cx="1615961" cy="296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00826AB-71E0-4600-A8D6-90C25BF54407}"/>
              </a:ext>
            </a:extLst>
          </p:cNvPr>
          <p:cNvCxnSpPr/>
          <p:nvPr/>
        </p:nvCxnSpPr>
        <p:spPr>
          <a:xfrm>
            <a:off x="2574236" y="4082602"/>
            <a:ext cx="907425" cy="36055"/>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88DDFAC-E610-4880-AF85-0031A6D09422}"/>
              </a:ext>
            </a:extLst>
          </p:cNvPr>
          <p:cNvSpPr txBox="1"/>
          <p:nvPr/>
        </p:nvSpPr>
        <p:spPr>
          <a:xfrm>
            <a:off x="8694921" y="1402479"/>
            <a:ext cx="3162872" cy="2246769"/>
          </a:xfrm>
          <a:prstGeom prst="rect">
            <a:avLst/>
          </a:prstGeom>
          <a:noFill/>
        </p:spPr>
        <p:txBody>
          <a:bodyPr wrap="square" rtlCol="0">
            <a:spAutoFit/>
          </a:bodyPr>
          <a:lstStyle/>
          <a:p>
            <a:pPr algn="r"/>
            <a:r>
              <a:rPr lang="en-US" sz="2800" dirty="0">
                <a:solidFill>
                  <a:srgbClr val="008000"/>
                </a:solidFill>
              </a:rPr>
              <a:t>Precise map between physical concepts and their mathematical representation</a:t>
            </a:r>
          </a:p>
        </p:txBody>
      </p:sp>
      <p:sp>
        <p:nvSpPr>
          <p:cNvPr id="51" name="TextBox 50">
            <a:extLst>
              <a:ext uri="{FF2B5EF4-FFF2-40B4-BE49-F238E27FC236}">
                <a16:creationId xmlns:a16="http://schemas.microsoft.com/office/drawing/2014/main" id="{D41F6E6D-2783-4BD0-9E18-34AB5480564F}"/>
              </a:ext>
            </a:extLst>
          </p:cNvPr>
          <p:cNvSpPr txBox="1"/>
          <p:nvPr/>
        </p:nvSpPr>
        <p:spPr>
          <a:xfrm>
            <a:off x="8900368" y="4364849"/>
            <a:ext cx="2998937" cy="1569660"/>
          </a:xfrm>
          <a:prstGeom prst="rect">
            <a:avLst/>
          </a:prstGeom>
          <a:noFill/>
        </p:spPr>
        <p:txBody>
          <a:bodyPr wrap="square">
            <a:spAutoFit/>
          </a:bodyPr>
          <a:lstStyle/>
          <a:p>
            <a:pPr algn="r"/>
            <a:r>
              <a:rPr lang="en-US" sz="2400" dirty="0">
                <a:solidFill>
                  <a:srgbClr val="008000"/>
                </a:solidFill>
              </a:rPr>
              <a:t>All proofs can be “translated” into physically meaningful language</a:t>
            </a:r>
          </a:p>
        </p:txBody>
      </p:sp>
      <p:sp>
        <p:nvSpPr>
          <p:cNvPr id="8" name="TextBox 7">
            <a:extLst>
              <a:ext uri="{FF2B5EF4-FFF2-40B4-BE49-F238E27FC236}">
                <a16:creationId xmlns:a16="http://schemas.microsoft.com/office/drawing/2014/main" id="{45CFE4AF-D502-03E1-7DE2-5CA41DE8AC36}"/>
              </a:ext>
            </a:extLst>
          </p:cNvPr>
          <p:cNvSpPr txBox="1"/>
          <p:nvPr/>
        </p:nvSpPr>
        <p:spPr>
          <a:xfrm>
            <a:off x="4226225" y="5826764"/>
            <a:ext cx="6181724" cy="646331"/>
          </a:xfrm>
          <a:prstGeom prst="rect">
            <a:avLst/>
          </a:prstGeom>
          <a:noFill/>
        </p:spPr>
        <p:txBody>
          <a:bodyPr wrap="square">
            <a:spAutoFit/>
          </a:bodyPr>
          <a:lstStyle/>
          <a:p>
            <a:r>
              <a:rPr lang="en-US" i="1" dirty="0"/>
              <a:t>Towards a general mathematical theory of experimental science</a:t>
            </a:r>
          </a:p>
          <a:p>
            <a:r>
              <a:rPr lang="en-US" dirty="0">
                <a:hlinkClick r:id="rId4"/>
              </a:rPr>
              <a:t>https://arxiv.org/abs/1807.07896</a:t>
            </a:r>
            <a:r>
              <a:rPr lang="en-US" dirty="0"/>
              <a:t> </a:t>
            </a:r>
          </a:p>
        </p:txBody>
      </p:sp>
    </p:spTree>
    <p:extLst>
      <p:ext uri="{BB962C8B-B14F-4D97-AF65-F5344CB8AC3E}">
        <p14:creationId xmlns:p14="http://schemas.microsoft.com/office/powerpoint/2010/main" val="403522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4" grpId="0" animBg="1"/>
      <p:bldP spid="6" grpId="0" animBg="1"/>
      <p:bldP spid="12" grpId="0"/>
      <p:bldP spid="15" grpId="0"/>
      <p:bldP spid="42" grpId="0"/>
      <p:bldP spid="43" grpId="0"/>
      <p:bldP spid="48" grpId="0"/>
      <p:bldP spid="5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1123-062F-4AF3-BC7D-C2B8ED864D1F}"/>
              </a:ext>
            </a:extLst>
          </p:cNvPr>
          <p:cNvSpPr>
            <a:spLocks noGrp="1"/>
          </p:cNvSpPr>
          <p:nvPr>
            <p:ph type="title"/>
          </p:nvPr>
        </p:nvSpPr>
        <p:spPr/>
        <p:txBody>
          <a:bodyPr/>
          <a:lstStyle/>
          <a:p>
            <a:r>
              <a:rPr lang="en-US" dirty="0"/>
              <a:t>The need for physical mathematics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625EA-35EA-4C15-9198-9538A649952B}"/>
                  </a:ext>
                </a:extLst>
              </p:cNvPr>
              <p:cNvSpPr>
                <a:spLocks noGrp="1"/>
              </p:cNvSpPr>
              <p:nvPr>
                <p:ph idx="1"/>
              </p:nvPr>
            </p:nvSpPr>
            <p:spPr/>
            <p:txBody>
              <a:bodyPr>
                <a:normAutofit lnSpcReduction="10000"/>
              </a:bodyPr>
              <a:lstStyle/>
              <a:p>
                <a:r>
                  <a:rPr lang="en-US" dirty="0"/>
                  <a:t>We can’t expect mathematicians to provide the formal structures we need for physics</a:t>
                </a:r>
              </a:p>
              <a:p>
                <a:pPr lvl="1"/>
                <a:r>
                  <a:rPr lang="en-US" dirty="0"/>
                  <a:t>they do not have enough understanding of the practical requirements of physics to create the appropriate abstractions</a:t>
                </a:r>
              </a:p>
              <a:p>
                <a:pPr lvl="1"/>
                <a14:m>
                  <m:oMath xmlns:m="http://schemas.openxmlformats.org/officeDocument/2006/math">
                    <m:r>
                      <a:rPr lang="en-US" b="0" i="1" smtClean="0">
                        <a:latin typeface="Cambria Math" panose="02040503050406030204" pitchFamily="18" charset="0"/>
                      </a:rPr>
                      <m:t>⇒</m:t>
                    </m:r>
                  </m:oMath>
                </a14:m>
                <a:r>
                  <a:rPr lang="en-US" dirty="0"/>
                  <a:t> the foundations of mathematics are not a good foundation for physics</a:t>
                </a:r>
              </a:p>
              <a:p>
                <a:r>
                  <a:rPr lang="en-US" dirty="0"/>
                  <a:t>The proper foundation for physics is a conceptually consistent formal abstraction of </a:t>
                </a:r>
                <a:r>
                  <a:rPr lang="en-US" b="1" dirty="0"/>
                  <a:t>the practice of experimental science </a:t>
                </a:r>
                <a:r>
                  <a:rPr lang="en-US" dirty="0"/>
                  <a:t>(not “of the universe”)</a:t>
                </a:r>
              </a:p>
              <a:p>
                <a:pPr lvl="1"/>
                <a:r>
                  <a:rPr lang="en-US" dirty="0"/>
                  <a:t>We need to identify the formal structures that are appropriate to encode operational requirements and assumptions: </a:t>
                </a:r>
                <a:r>
                  <a:rPr lang="en-US" b="1" dirty="0"/>
                  <a:t>physically motivated mathematics</a:t>
                </a:r>
              </a:p>
              <a:p>
                <a:r>
                  <a:rPr lang="en-US" dirty="0"/>
                  <a:t>We can’t do this work without a deep understanding of how formal systems work, and how we can bridge the formal and informal parts</a:t>
                </a:r>
              </a:p>
              <a:p>
                <a:pPr lvl="1"/>
                <a:r>
                  <a:rPr lang="en-US" dirty="0"/>
                  <a:t>We need to understand which mathematical details to keep because they are physically relevant and which to “quotient out”</a:t>
                </a:r>
              </a:p>
              <a:p>
                <a:pPr lvl="1"/>
                <a:r>
                  <a:rPr lang="en-US" dirty="0"/>
                  <a:t> </a:t>
                </a:r>
                <a14:m>
                  <m:oMath xmlns:m="http://schemas.openxmlformats.org/officeDocument/2006/math">
                    <m:r>
                      <a:rPr lang="en-US" b="0" i="1" smtClean="0">
                        <a:latin typeface="Cambria Math" panose="02040503050406030204" pitchFamily="18" charset="0"/>
                      </a:rPr>
                      <m:t>⇒</m:t>
                    </m:r>
                  </m:oMath>
                </a14:m>
                <a:r>
                  <a:rPr lang="en-US" dirty="0"/>
                  <a:t> we need a good understanding of the foundations of mathematics</a:t>
                </a:r>
              </a:p>
            </p:txBody>
          </p:sp>
        </mc:Choice>
        <mc:Fallback xmlns="">
          <p:sp>
            <p:nvSpPr>
              <p:cNvPr id="3" name="Content Placeholder 2">
                <a:extLst>
                  <a:ext uri="{FF2B5EF4-FFF2-40B4-BE49-F238E27FC236}">
                    <a16:creationId xmlns:a16="http://schemas.microsoft.com/office/drawing/2014/main" id="{8DC625EA-35EA-4C15-9198-9538A649952B}"/>
                  </a:ext>
                </a:extLst>
              </p:cNvPr>
              <p:cNvSpPr>
                <a:spLocks noGrp="1" noRot="1" noChangeAspect="1" noMove="1" noResize="1" noEditPoints="1" noAdjustHandles="1" noChangeArrowheads="1" noChangeShapeType="1" noTextEdit="1"/>
              </p:cNvSpPr>
              <p:nvPr>
                <p:ph idx="1"/>
              </p:nvPr>
            </p:nvSpPr>
            <p:spPr>
              <a:blipFill>
                <a:blip r:embed="rId2"/>
                <a:stretch>
                  <a:fillRect l="-916" t="-2573" r="-96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F9A03E4-87FB-4FDF-B313-FABEDAB684BD}"/>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B616705D-EE66-4A44-A5FE-1B628759FC56}"/>
              </a:ext>
            </a:extLst>
          </p:cNvPr>
          <p:cNvSpPr>
            <a:spLocks noGrp="1"/>
          </p:cNvSpPr>
          <p:nvPr>
            <p:ph type="sldNum" sz="quarter" idx="13"/>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308709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42D4-4DDF-440E-BB38-4BCE12D26D7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12690D-C196-109D-61C2-E8B4600A1F19}"/>
              </a:ext>
            </a:extLst>
          </p:cNvPr>
          <p:cNvSpPr>
            <a:spLocks noGrp="1"/>
          </p:cNvSpPr>
          <p:nvPr>
            <p:ph idx="1"/>
          </p:nvPr>
        </p:nvSpPr>
        <p:spPr/>
        <p:txBody>
          <a:bodyPr/>
          <a:lstStyle/>
          <a:p>
            <a:endParaRPr lang="en-US" dirty="0"/>
          </a:p>
          <a:p>
            <a:r>
              <a:rPr lang="en-US" dirty="0"/>
              <a:t>There has been extensive focus and effort for the last half century on developing new theories within physics, searching for beyond-the-Standard-Model physics</a:t>
            </a:r>
          </a:p>
          <a:p>
            <a:endParaRPr lang="en-US" dirty="0"/>
          </a:p>
          <a:p>
            <a:endParaRPr lang="en-US" dirty="0"/>
          </a:p>
          <a:p>
            <a:r>
              <a:rPr lang="en-US" dirty="0"/>
              <a:t>We believe that in order to search most effectively for new physical theories, </a:t>
            </a:r>
            <a:r>
              <a:rPr lang="en-US" i="1" dirty="0"/>
              <a:t>first we should better understand our various established physical theories and their mathematical structures</a:t>
            </a:r>
          </a:p>
        </p:txBody>
      </p:sp>
      <p:sp>
        <p:nvSpPr>
          <p:cNvPr id="4" name="Footer Placeholder 3">
            <a:extLst>
              <a:ext uri="{FF2B5EF4-FFF2-40B4-BE49-F238E27FC236}">
                <a16:creationId xmlns:a16="http://schemas.microsoft.com/office/drawing/2014/main" id="{9BA2D063-0FF8-D218-4708-1043BEC4EBF9}"/>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456943F9-9E71-D655-F7F1-29E26D27C0A4}"/>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227150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D3C0-A31F-5641-2E4E-C9ABDBA71301}"/>
              </a:ext>
            </a:extLst>
          </p:cNvPr>
          <p:cNvSpPr>
            <a:spLocks noGrp="1"/>
          </p:cNvSpPr>
          <p:nvPr>
            <p:ph type="title"/>
          </p:nvPr>
        </p:nvSpPr>
        <p:spPr/>
        <p:txBody>
          <a:bodyPr/>
          <a:lstStyle/>
          <a:p>
            <a:r>
              <a:rPr lang="en-US" dirty="0"/>
              <a:t>Practical problems doing a project like this</a:t>
            </a:r>
          </a:p>
        </p:txBody>
      </p:sp>
      <p:sp>
        <p:nvSpPr>
          <p:cNvPr id="3" name="Content Placeholder 2">
            <a:extLst>
              <a:ext uri="{FF2B5EF4-FFF2-40B4-BE49-F238E27FC236}">
                <a16:creationId xmlns:a16="http://schemas.microsoft.com/office/drawing/2014/main" id="{DE773267-F610-D947-02B1-CE9788460D10}"/>
              </a:ext>
            </a:extLst>
          </p:cNvPr>
          <p:cNvSpPr>
            <a:spLocks noGrp="1"/>
          </p:cNvSpPr>
          <p:nvPr>
            <p:ph idx="1"/>
          </p:nvPr>
        </p:nvSpPr>
        <p:spPr/>
        <p:txBody>
          <a:bodyPr>
            <a:normAutofit/>
          </a:bodyPr>
          <a:lstStyle/>
          <a:p>
            <a:r>
              <a:rPr lang="en-US" dirty="0"/>
              <a:t>High level of specialization of most journals, conferences, and funding programs</a:t>
            </a:r>
          </a:p>
          <a:p>
            <a:pPr lvl="1"/>
            <a:r>
              <a:rPr lang="en-US" dirty="0"/>
              <a:t>Even journals that claim to be general.  PRL initially told us that our paper reducing the number of postulates of quantum mechanics was “not of general interest.”  We pointed out that the first paper in the latest issue was “Stochastic interpolation of sparsely sampled time series via multipoint fractional Brownian bridges,” and our paper was then accepted (PRL 126, 110402, </a:t>
            </a:r>
            <a:r>
              <a:rPr lang="en-US" dirty="0">
                <a:hlinkClick r:id="rId3"/>
              </a:rPr>
              <a:t>https://arxiv.org/abs/2003.11007</a:t>
            </a:r>
            <a:r>
              <a:rPr lang="en-US" dirty="0"/>
              <a:t>)    </a:t>
            </a:r>
          </a:p>
          <a:p>
            <a:r>
              <a:rPr lang="en-US" dirty="0"/>
              <a:t>Many journals want to publish articles they expect to be highly cited</a:t>
            </a:r>
          </a:p>
          <a:p>
            <a:pPr lvl="1"/>
            <a:r>
              <a:rPr lang="en-US" dirty="0"/>
              <a:t>“This is not what is being discussed in mathematical physics”</a:t>
            </a:r>
          </a:p>
          <a:p>
            <a:r>
              <a:rPr lang="en-US" dirty="0"/>
              <a:t>People interested in rigorous mathematics often not interested in the physics.  People interested in the physics often want to use “trendy” and “fancy” mathematical tools.</a:t>
            </a:r>
          </a:p>
          <a:p>
            <a:pPr lvl="1"/>
            <a:r>
              <a:rPr lang="en-US" dirty="0"/>
              <a:t>Some of our work has been criticized as “not mathematically sophisticated”</a:t>
            </a:r>
          </a:p>
        </p:txBody>
      </p:sp>
      <p:sp>
        <p:nvSpPr>
          <p:cNvPr id="4" name="Footer Placeholder 3">
            <a:extLst>
              <a:ext uri="{FF2B5EF4-FFF2-40B4-BE49-F238E27FC236}">
                <a16:creationId xmlns:a16="http://schemas.microsoft.com/office/drawing/2014/main" id="{F7F008B8-7A05-B3F4-3900-1EA0056C1721}"/>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6A0AFFBD-E7AB-7F2D-0143-74FB8B3560DF}"/>
              </a:ext>
            </a:extLst>
          </p:cNvPr>
          <p:cNvSpPr>
            <a:spLocks noGrp="1"/>
          </p:cNvSpPr>
          <p:nvPr>
            <p:ph type="sldNum" sz="quarter" idx="13"/>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3014847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D3C0-A31F-5641-2E4E-C9ABDBA71301}"/>
              </a:ext>
            </a:extLst>
          </p:cNvPr>
          <p:cNvSpPr>
            <a:spLocks noGrp="1"/>
          </p:cNvSpPr>
          <p:nvPr>
            <p:ph type="title"/>
          </p:nvPr>
        </p:nvSpPr>
        <p:spPr/>
        <p:txBody>
          <a:bodyPr/>
          <a:lstStyle/>
          <a:p>
            <a:r>
              <a:rPr lang="en-US" dirty="0"/>
              <a:t>Practical problems doing a project like this</a:t>
            </a:r>
          </a:p>
        </p:txBody>
      </p:sp>
      <p:sp>
        <p:nvSpPr>
          <p:cNvPr id="3" name="Content Placeholder 2">
            <a:extLst>
              <a:ext uri="{FF2B5EF4-FFF2-40B4-BE49-F238E27FC236}">
                <a16:creationId xmlns:a16="http://schemas.microsoft.com/office/drawing/2014/main" id="{DE773267-F610-D947-02B1-CE9788460D10}"/>
              </a:ext>
            </a:extLst>
          </p:cNvPr>
          <p:cNvSpPr>
            <a:spLocks noGrp="1"/>
          </p:cNvSpPr>
          <p:nvPr>
            <p:ph idx="1"/>
          </p:nvPr>
        </p:nvSpPr>
        <p:spPr>
          <a:xfrm>
            <a:off x="103955" y="1075038"/>
            <a:ext cx="11984090" cy="4125115"/>
          </a:xfrm>
        </p:spPr>
        <p:txBody>
          <a:bodyPr>
            <a:normAutofit fontScale="92500"/>
          </a:bodyPr>
          <a:lstStyle/>
          <a:p>
            <a:r>
              <a:rPr lang="en-US" dirty="0"/>
              <a:t>Interdisciplinary research often challenging until a new discipline is formed, e.g. biophysics</a:t>
            </a:r>
          </a:p>
          <a:p>
            <a:pPr lvl="1"/>
            <a:r>
              <a:rPr lang="en-US" dirty="0"/>
              <a:t>Some philosophers have a strong technical background and interest in aspects of this project, but philosophy as a discipline has greater pressure for single-author papers.  “I don’t collaborate.”</a:t>
            </a:r>
          </a:p>
          <a:p>
            <a:r>
              <a:rPr lang="en-US" dirty="0"/>
              <a:t>Standard physics curriculum doesn’t typically cover fundamental mathematical tools underpinning [differential geometry, calculus?], i.e. topologies, sigma-algebras, measure theory, [].  </a:t>
            </a:r>
          </a:p>
          <a:p>
            <a:pPr lvl="1"/>
            <a:r>
              <a:rPr lang="en-US" dirty="0"/>
              <a:t>People working on “foundations of quantum mechanics” often never studied the mathematical structures of classical mechanics or those underpinning probability and information theory</a:t>
            </a:r>
          </a:p>
          <a:p>
            <a:pPr lvl="1"/>
            <a:r>
              <a:rPr lang="en-US" dirty="0"/>
              <a:t>Theoretical physicists working on beyond-the-SM physics not asking questions such as “What conditions allow me to use a metric?”  “…to use a manifold?”</a:t>
            </a:r>
          </a:p>
        </p:txBody>
      </p:sp>
      <p:sp>
        <p:nvSpPr>
          <p:cNvPr id="4" name="Footer Placeholder 3">
            <a:extLst>
              <a:ext uri="{FF2B5EF4-FFF2-40B4-BE49-F238E27FC236}">
                <a16:creationId xmlns:a16="http://schemas.microsoft.com/office/drawing/2014/main" id="{F7F008B8-7A05-B3F4-3900-1EA0056C1721}"/>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6A0AFFBD-E7AB-7F2D-0143-74FB8B3560DF}"/>
              </a:ext>
            </a:extLst>
          </p:cNvPr>
          <p:cNvSpPr>
            <a:spLocks noGrp="1"/>
          </p:cNvSpPr>
          <p:nvPr>
            <p:ph type="sldNum" sz="quarter" idx="13"/>
          </p:nvPr>
        </p:nvSpPr>
        <p:spPr/>
        <p:txBody>
          <a:bodyPr/>
          <a:lstStyle/>
          <a:p>
            <a:fld id="{F47845EA-7733-40EE-B074-20032348B727}" type="slidenum">
              <a:rPr lang="en-US" smtClean="0"/>
              <a:t>21</a:t>
            </a:fld>
            <a:endParaRPr lang="en-US"/>
          </a:p>
        </p:txBody>
      </p:sp>
      <p:sp>
        <p:nvSpPr>
          <p:cNvPr id="6" name="TextBox 5">
            <a:extLst>
              <a:ext uri="{FF2B5EF4-FFF2-40B4-BE49-F238E27FC236}">
                <a16:creationId xmlns:a16="http://schemas.microsoft.com/office/drawing/2014/main" id="{F72F4082-102D-303B-28A5-6AF627435D1F}"/>
              </a:ext>
            </a:extLst>
          </p:cNvPr>
          <p:cNvSpPr txBox="1"/>
          <p:nvPr/>
        </p:nvSpPr>
        <p:spPr>
          <a:xfrm>
            <a:off x="82134" y="5040337"/>
            <a:ext cx="11984090" cy="1495227"/>
          </a:xfrm>
          <a:prstGeom prst="rect">
            <a:avLst/>
          </a:prstGeom>
          <a:noFill/>
        </p:spPr>
        <p:txBody>
          <a:bodyPr wrap="square" rtlCol="0">
            <a:spAutoFit/>
          </a:bodyPr>
          <a:lstStyle/>
          <a:p>
            <a:pPr algn="ctr"/>
            <a:r>
              <a:rPr lang="en-US" sz="3000" dirty="0">
                <a:solidFill>
                  <a:srgbClr val="009900"/>
                </a:solidFill>
              </a:rPr>
              <a:t>Need space for a small, technical community working </a:t>
            </a:r>
            <a:br>
              <a:rPr lang="en-US" sz="3000" dirty="0">
                <a:solidFill>
                  <a:srgbClr val="009900"/>
                </a:solidFill>
              </a:rPr>
            </a:br>
            <a:r>
              <a:rPr lang="en-US" sz="3000" dirty="0">
                <a:solidFill>
                  <a:srgbClr val="009900"/>
                </a:solidFill>
              </a:rPr>
              <a:t>on these types of foundational issues, in a spirit similar to </a:t>
            </a:r>
            <a:br>
              <a:rPr lang="en-US" sz="3000" dirty="0">
                <a:solidFill>
                  <a:srgbClr val="009900"/>
                </a:solidFill>
              </a:rPr>
            </a:br>
            <a:r>
              <a:rPr lang="en-US" sz="3000" dirty="0">
                <a:solidFill>
                  <a:srgbClr val="009900"/>
                </a:solidFill>
              </a:rPr>
              <a:t>the international metrology community</a:t>
            </a:r>
          </a:p>
        </p:txBody>
      </p:sp>
    </p:spTree>
    <p:extLst>
      <p:ext uri="{BB962C8B-B14F-4D97-AF65-F5344CB8AC3E}">
        <p14:creationId xmlns:p14="http://schemas.microsoft.com/office/powerpoint/2010/main" val="2065553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32FB-542A-4759-8E54-ABFF28B9A72C}"/>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1332ABCD-F065-4485-9D65-A9A8A8CCD9E4}"/>
              </a:ext>
            </a:extLst>
          </p:cNvPr>
          <p:cNvSpPr>
            <a:spLocks noGrp="1"/>
          </p:cNvSpPr>
          <p:nvPr>
            <p:ph idx="1"/>
          </p:nvPr>
        </p:nvSpPr>
        <p:spPr/>
        <p:txBody>
          <a:bodyPr>
            <a:normAutofit/>
          </a:bodyPr>
          <a:lstStyle/>
          <a:p>
            <a:r>
              <a:rPr lang="en-US" dirty="0"/>
              <a:t>The solution to many open problems in the foundation of physics lies in a better understanding of the current mathematical tools, their physical meaning and the development of fundamentally new tools</a:t>
            </a:r>
          </a:p>
          <a:p>
            <a:r>
              <a:rPr lang="en-US" b="1" i="1" dirty="0"/>
              <a:t>Reverse physics</a:t>
            </a:r>
            <a:r>
              <a:rPr lang="en-US" i="1" dirty="0"/>
              <a:t> </a:t>
            </a:r>
            <a:r>
              <a:rPr lang="en-US" dirty="0"/>
              <a:t>helps us reframe the current theories in terms of physical requirements and assumptions, shifting the attention away from math to physical ideas</a:t>
            </a:r>
          </a:p>
          <a:p>
            <a:r>
              <a:rPr lang="en-US" b="1" i="1" dirty="0"/>
              <a:t>Physical mathematics</a:t>
            </a:r>
            <a:r>
              <a:rPr lang="en-US" i="1" dirty="0"/>
              <a:t> </a:t>
            </a:r>
            <a:r>
              <a:rPr lang="en-US" dirty="0"/>
              <a:t>helps us understand clearly how physical ideas are encoded into the formal systems, and find physically motivated generalizations</a:t>
            </a:r>
          </a:p>
          <a:p>
            <a:endParaRPr lang="en-US" dirty="0"/>
          </a:p>
          <a:p>
            <a:pPr marL="0" indent="0" algn="ctr">
              <a:buNone/>
            </a:pPr>
            <a:r>
              <a:rPr lang="en-US" sz="3000" dirty="0">
                <a:solidFill>
                  <a:srgbClr val="008000"/>
                </a:solidFill>
              </a:rPr>
              <a:t>We need to leave space within physics for this type of foundational work!</a:t>
            </a:r>
          </a:p>
        </p:txBody>
      </p:sp>
      <p:sp>
        <p:nvSpPr>
          <p:cNvPr id="4" name="Footer Placeholder 3">
            <a:extLst>
              <a:ext uri="{FF2B5EF4-FFF2-40B4-BE49-F238E27FC236}">
                <a16:creationId xmlns:a16="http://schemas.microsoft.com/office/drawing/2014/main" id="{3808486C-BEDD-4B45-8B16-EAE6BE87EF03}"/>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A749CCE-00B0-4FFF-A57E-C90C11C36FDE}"/>
              </a:ext>
            </a:extLst>
          </p:cNvPr>
          <p:cNvSpPr>
            <a:spLocks noGrp="1"/>
          </p:cNvSpPr>
          <p:nvPr>
            <p:ph type="sldNum" sz="quarter" idx="13"/>
          </p:nvPr>
        </p:nvSpPr>
        <p:spPr/>
        <p:txBody>
          <a:bodyPr/>
          <a:lstStyle/>
          <a:p>
            <a:fld id="{F47845EA-7733-40EE-B074-20032348B727}" type="slidenum">
              <a:rPr lang="en-US" smtClean="0"/>
              <a:t>22</a:t>
            </a:fld>
            <a:endParaRPr lang="en-US"/>
          </a:p>
        </p:txBody>
      </p:sp>
    </p:spTree>
    <p:extLst>
      <p:ext uri="{BB962C8B-B14F-4D97-AF65-F5344CB8AC3E}">
        <p14:creationId xmlns:p14="http://schemas.microsoft.com/office/powerpoint/2010/main" val="187221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E189-93B0-4DED-B2A6-3AEB9C9D34A9}"/>
              </a:ext>
            </a:extLst>
          </p:cNvPr>
          <p:cNvSpPr>
            <a:spLocks noGrp="1"/>
          </p:cNvSpPr>
          <p:nvPr>
            <p:ph type="title"/>
          </p:nvPr>
        </p:nvSpPr>
        <p:spPr/>
        <p:txBody>
          <a:bodyPr/>
          <a:lstStyle/>
          <a:p>
            <a:r>
              <a:rPr lang="en-US" dirty="0"/>
              <a:t>Supplemental</a:t>
            </a:r>
          </a:p>
        </p:txBody>
      </p:sp>
      <p:sp>
        <p:nvSpPr>
          <p:cNvPr id="3" name="Text Placeholder 2">
            <a:extLst>
              <a:ext uri="{FF2B5EF4-FFF2-40B4-BE49-F238E27FC236}">
                <a16:creationId xmlns:a16="http://schemas.microsoft.com/office/drawing/2014/main" id="{4C26BFF5-E0AB-41EC-AD63-19F9D7FF98FB}"/>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4FAC429-0980-4135-B385-CE5358D20471}"/>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C26DDF31-7091-4557-9DC7-6FE0DF2052FA}"/>
              </a:ext>
            </a:extLst>
          </p:cNvPr>
          <p:cNvSpPr>
            <a:spLocks noGrp="1"/>
          </p:cNvSpPr>
          <p:nvPr>
            <p:ph type="sldNum" sz="quarter" idx="12"/>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1607100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0391436-36B4-4683-91FC-110BDE3C747C}"/>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B66336F7-182B-4C89-A121-608E941E49D7}"/>
              </a:ext>
            </a:extLst>
          </p:cNvPr>
          <p:cNvSpPr>
            <a:spLocks noGrp="1"/>
          </p:cNvSpPr>
          <p:nvPr>
            <p:ph type="sldNum" sz="quarter" idx="13"/>
          </p:nvPr>
        </p:nvSpPr>
        <p:spPr/>
        <p:txBody>
          <a:bodyPr/>
          <a:lstStyle/>
          <a:p>
            <a:fld id="{F47845EA-7733-40EE-B074-20032348B727}" type="slidenum">
              <a:rPr lang="en-US" smtClean="0"/>
              <a:t>24</a:t>
            </a:fld>
            <a:endParaRPr lang="en-US"/>
          </a:p>
        </p:txBody>
      </p:sp>
      <p:sp>
        <p:nvSpPr>
          <p:cNvPr id="6" name="Rectangle 5">
            <a:extLst>
              <a:ext uri="{FF2B5EF4-FFF2-40B4-BE49-F238E27FC236}">
                <a16:creationId xmlns:a16="http://schemas.microsoft.com/office/drawing/2014/main" id="{FB65A681-63FE-47E6-87FA-3325A5ED7CD2}"/>
              </a:ext>
            </a:extLst>
          </p:cNvPr>
          <p:cNvSpPr/>
          <p:nvPr/>
        </p:nvSpPr>
        <p:spPr>
          <a:xfrm>
            <a:off x="4962797" y="1214845"/>
            <a:ext cx="2266406"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theory</a:t>
            </a:r>
          </a:p>
        </p:txBody>
      </p:sp>
      <p:sp>
        <p:nvSpPr>
          <p:cNvPr id="7" name="Rectangle 6">
            <a:extLst>
              <a:ext uri="{FF2B5EF4-FFF2-40B4-BE49-F238E27FC236}">
                <a16:creationId xmlns:a16="http://schemas.microsoft.com/office/drawing/2014/main" id="{7D7CAB1B-F9E1-4A4D-953B-3D5B4C81CBCE}"/>
              </a:ext>
            </a:extLst>
          </p:cNvPr>
          <p:cNvSpPr/>
          <p:nvPr/>
        </p:nvSpPr>
        <p:spPr>
          <a:xfrm>
            <a:off x="8871857" y="1214845"/>
            <a:ext cx="2532018"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result/</a:t>
            </a:r>
            <a:br>
              <a:rPr lang="en-US" dirty="0"/>
            </a:br>
            <a:r>
              <a:rPr lang="en-US" dirty="0"/>
              <a:t>effect/prediction</a:t>
            </a:r>
          </a:p>
        </p:txBody>
      </p:sp>
      <p:sp>
        <p:nvSpPr>
          <p:cNvPr id="8" name="Rectangle 7">
            <a:extLst>
              <a:ext uri="{FF2B5EF4-FFF2-40B4-BE49-F238E27FC236}">
                <a16:creationId xmlns:a16="http://schemas.microsoft.com/office/drawing/2014/main" id="{62AD90FC-63F8-422E-8ECD-3C67A0F232DE}"/>
              </a:ext>
            </a:extLst>
          </p:cNvPr>
          <p:cNvSpPr/>
          <p:nvPr/>
        </p:nvSpPr>
        <p:spPr>
          <a:xfrm>
            <a:off x="788125" y="1214845"/>
            <a:ext cx="2532018"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Smallest set of assumptions required to rederive the theory</a:t>
            </a:r>
          </a:p>
        </p:txBody>
      </p:sp>
      <p:sp>
        <p:nvSpPr>
          <p:cNvPr id="9" name="Rectangle 8">
            <a:extLst>
              <a:ext uri="{FF2B5EF4-FFF2-40B4-BE49-F238E27FC236}">
                <a16:creationId xmlns:a16="http://schemas.microsoft.com/office/drawing/2014/main" id="{9178A743-1DC0-4FCB-986F-705F5763852D}"/>
              </a:ext>
            </a:extLst>
          </p:cNvPr>
          <p:cNvSpPr/>
          <p:nvPr/>
        </p:nvSpPr>
        <p:spPr>
          <a:xfrm>
            <a:off x="4962797" y="3777344"/>
            <a:ext cx="2266406"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Theorem</a:t>
            </a:r>
          </a:p>
        </p:txBody>
      </p:sp>
      <p:sp>
        <p:nvSpPr>
          <p:cNvPr id="10" name="Rectangle 9">
            <a:extLst>
              <a:ext uri="{FF2B5EF4-FFF2-40B4-BE49-F238E27FC236}">
                <a16:creationId xmlns:a16="http://schemas.microsoft.com/office/drawing/2014/main" id="{342C11EF-A001-47B8-86ED-C74820877FCD}"/>
              </a:ext>
            </a:extLst>
          </p:cNvPr>
          <p:cNvSpPr/>
          <p:nvPr/>
        </p:nvSpPr>
        <p:spPr>
          <a:xfrm>
            <a:off x="8871857" y="3777342"/>
            <a:ext cx="2532018"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Mathematical result/</a:t>
            </a:r>
            <a:br>
              <a:rPr lang="en-US" dirty="0"/>
            </a:br>
            <a:r>
              <a:rPr lang="en-US" dirty="0"/>
              <a:t>corollary/calculation</a:t>
            </a:r>
          </a:p>
        </p:txBody>
      </p:sp>
      <p:sp>
        <p:nvSpPr>
          <p:cNvPr id="11" name="Rectangle 10">
            <a:extLst>
              <a:ext uri="{FF2B5EF4-FFF2-40B4-BE49-F238E27FC236}">
                <a16:creationId xmlns:a16="http://schemas.microsoft.com/office/drawing/2014/main" id="{A7890D74-7D47-41AA-AF37-0354A96A00EE}"/>
              </a:ext>
            </a:extLst>
          </p:cNvPr>
          <p:cNvSpPr/>
          <p:nvPr/>
        </p:nvSpPr>
        <p:spPr>
          <a:xfrm>
            <a:off x="788125" y="3766669"/>
            <a:ext cx="2532017" cy="11038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Smallest set of axioms required to prove the theorem</a:t>
            </a:r>
          </a:p>
        </p:txBody>
      </p:sp>
      <p:sp>
        <p:nvSpPr>
          <p:cNvPr id="12" name="TextBox 11">
            <a:extLst>
              <a:ext uri="{FF2B5EF4-FFF2-40B4-BE49-F238E27FC236}">
                <a16:creationId xmlns:a16="http://schemas.microsoft.com/office/drawing/2014/main" id="{A92A0639-9DC0-4445-AAAF-18E2FF5DEA97}"/>
              </a:ext>
            </a:extLst>
          </p:cNvPr>
          <p:cNvSpPr txBox="1"/>
          <p:nvPr/>
        </p:nvSpPr>
        <p:spPr>
          <a:xfrm>
            <a:off x="7603282" y="825920"/>
            <a:ext cx="853119" cy="369332"/>
          </a:xfrm>
          <a:prstGeom prst="rect">
            <a:avLst/>
          </a:prstGeom>
          <a:noFill/>
        </p:spPr>
        <p:txBody>
          <a:bodyPr wrap="none" rtlCol="0">
            <a:spAutoFit/>
          </a:bodyPr>
          <a:lstStyle/>
          <a:p>
            <a:r>
              <a:rPr lang="en-US" dirty="0"/>
              <a:t>Physics</a:t>
            </a:r>
          </a:p>
        </p:txBody>
      </p:sp>
      <p:sp>
        <p:nvSpPr>
          <p:cNvPr id="13" name="TextBox 12">
            <a:extLst>
              <a:ext uri="{FF2B5EF4-FFF2-40B4-BE49-F238E27FC236}">
                <a16:creationId xmlns:a16="http://schemas.microsoft.com/office/drawing/2014/main" id="{AFD474FC-DE80-41CF-86BB-F70E18E804B3}"/>
              </a:ext>
            </a:extLst>
          </p:cNvPr>
          <p:cNvSpPr txBox="1"/>
          <p:nvPr/>
        </p:nvSpPr>
        <p:spPr>
          <a:xfrm>
            <a:off x="7322468" y="3388417"/>
            <a:ext cx="1414746" cy="369332"/>
          </a:xfrm>
          <a:prstGeom prst="rect">
            <a:avLst/>
          </a:prstGeom>
          <a:noFill/>
        </p:spPr>
        <p:txBody>
          <a:bodyPr wrap="none" rtlCol="0">
            <a:spAutoFit/>
          </a:bodyPr>
          <a:lstStyle/>
          <a:p>
            <a:r>
              <a:rPr lang="en-US" dirty="0"/>
              <a:t>Mathematics</a:t>
            </a:r>
          </a:p>
        </p:txBody>
      </p:sp>
      <p:sp>
        <p:nvSpPr>
          <p:cNvPr id="14" name="TextBox 13">
            <a:extLst>
              <a:ext uri="{FF2B5EF4-FFF2-40B4-BE49-F238E27FC236}">
                <a16:creationId xmlns:a16="http://schemas.microsoft.com/office/drawing/2014/main" id="{2920D34D-CD20-404F-91AF-41C498DFC2CE}"/>
              </a:ext>
            </a:extLst>
          </p:cNvPr>
          <p:cNvSpPr txBox="1"/>
          <p:nvPr/>
        </p:nvSpPr>
        <p:spPr>
          <a:xfrm>
            <a:off x="3040655" y="3382879"/>
            <a:ext cx="2201628" cy="369332"/>
          </a:xfrm>
          <a:prstGeom prst="rect">
            <a:avLst/>
          </a:prstGeom>
          <a:noFill/>
        </p:spPr>
        <p:txBody>
          <a:bodyPr wrap="none" rtlCol="0">
            <a:spAutoFit/>
          </a:bodyPr>
          <a:lstStyle/>
          <a:p>
            <a:r>
              <a:rPr lang="en-US" dirty="0"/>
              <a:t>Reverse Mathematics</a:t>
            </a:r>
          </a:p>
        </p:txBody>
      </p:sp>
      <p:sp>
        <p:nvSpPr>
          <p:cNvPr id="15" name="TextBox 14">
            <a:extLst>
              <a:ext uri="{FF2B5EF4-FFF2-40B4-BE49-F238E27FC236}">
                <a16:creationId xmlns:a16="http://schemas.microsoft.com/office/drawing/2014/main" id="{B23A6EB8-6944-403E-992D-A0C0AC1D82B6}"/>
              </a:ext>
            </a:extLst>
          </p:cNvPr>
          <p:cNvSpPr txBox="1"/>
          <p:nvPr/>
        </p:nvSpPr>
        <p:spPr>
          <a:xfrm>
            <a:off x="3322796" y="825920"/>
            <a:ext cx="1640001" cy="369332"/>
          </a:xfrm>
          <a:prstGeom prst="rect">
            <a:avLst/>
          </a:prstGeom>
          <a:noFill/>
        </p:spPr>
        <p:txBody>
          <a:bodyPr wrap="none" rtlCol="0">
            <a:spAutoFit/>
          </a:bodyPr>
          <a:lstStyle/>
          <a:p>
            <a:r>
              <a:rPr lang="en-US" dirty="0"/>
              <a:t>Reverse Physics</a:t>
            </a:r>
          </a:p>
        </p:txBody>
      </p:sp>
      <p:sp>
        <p:nvSpPr>
          <p:cNvPr id="16" name="Arrow: Right 15">
            <a:extLst>
              <a:ext uri="{FF2B5EF4-FFF2-40B4-BE49-F238E27FC236}">
                <a16:creationId xmlns:a16="http://schemas.microsoft.com/office/drawing/2014/main" id="{F2FF44A1-1467-4BDF-8543-E854388D4B62}"/>
              </a:ext>
            </a:extLst>
          </p:cNvPr>
          <p:cNvSpPr/>
          <p:nvPr/>
        </p:nvSpPr>
        <p:spPr>
          <a:xfrm>
            <a:off x="7477321" y="1525087"/>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05EB3E0C-7C00-455B-8C16-6C8344E9A047}"/>
              </a:ext>
            </a:extLst>
          </p:cNvPr>
          <p:cNvSpPr/>
          <p:nvPr/>
        </p:nvSpPr>
        <p:spPr>
          <a:xfrm>
            <a:off x="7477321" y="4087584"/>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8FDD282D-0873-402B-9E02-AA82473A7F27}"/>
              </a:ext>
            </a:extLst>
          </p:cNvPr>
          <p:cNvSpPr/>
          <p:nvPr/>
        </p:nvSpPr>
        <p:spPr>
          <a:xfrm flipH="1">
            <a:off x="3568261" y="1519068"/>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A1914FBB-5560-4B7E-8B61-D6FDB5D6CC5C}"/>
              </a:ext>
            </a:extLst>
          </p:cNvPr>
          <p:cNvSpPr/>
          <p:nvPr/>
        </p:nvSpPr>
        <p:spPr>
          <a:xfrm flipH="1">
            <a:off x="3568260" y="4087584"/>
            <a:ext cx="1146418" cy="4833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00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p:bldP spid="14" grpId="0"/>
      <p:bldP spid="15" grpId="0"/>
      <p:bldP spid="17" grpId="0" animBg="1"/>
      <p:bldP spid="18" grpId="0" animBg="1"/>
      <p:bldP spid="1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E36354-95F5-4CB4-B55E-9157C19D4D0A}"/>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AF53BDE-A74D-43A6-8136-9CEBA875C023}"/>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7836954" cy="1200329"/>
          </a:xfrm>
          <a:prstGeom prst="rect">
            <a:avLst/>
          </a:prstGeom>
          <a:noFill/>
        </p:spPr>
        <p:txBody>
          <a:bodyPr wrap="none" rtlCol="0">
            <a:spAutoFit/>
          </a:bodyPr>
          <a:lstStyle/>
          <a:p>
            <a:r>
              <a:rPr lang="en-US" sz="3600" dirty="0"/>
              <a:t>(5) Deterministic and thermodynamically</a:t>
            </a:r>
            <a:br>
              <a:rPr lang="en-US" sz="3600" dirty="0"/>
            </a:br>
            <a:r>
              <a:rPr lang="en-US" sz="3600" dirty="0"/>
              <a:t>      reversible evolution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595091" y="1896501"/>
            <a:ext cx="6052298" cy="400110"/>
          </a:xfrm>
          <a:prstGeom prst="rect">
            <a:avLst/>
          </a:prstGeom>
          <a:noFill/>
        </p:spPr>
        <p:txBody>
          <a:bodyPr wrap="none" rtlCol="0">
            <a:spAutoFit/>
          </a:bodyPr>
          <a:lstStyle/>
          <a:p>
            <a:r>
              <a:rPr lang="en-US" sz="2000" dirty="0"/>
              <a:t>Link between statistical mechanics and thermodynamics</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627075" y="3262491"/>
                <a:ext cx="8317149"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entropy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627075" y="3262491"/>
                <a:ext cx="8317149" cy="646331"/>
              </a:xfrm>
              <a:prstGeom prst="rect">
                <a:avLst/>
              </a:prstGeom>
              <a:blipFill>
                <a:blip r:embed="rId7"/>
                <a:stretch>
                  <a:fillRect l="-2273" t="-14151" r="-1246"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4A805E0B-FB63-4B40-9866-268CD3B8DEB0}"/>
                  </a:ext>
                </a:extLst>
              </p:cNvPr>
              <p:cNvSpPr txBox="1"/>
              <p:nvPr/>
            </p:nvSpPr>
            <p:spPr>
              <a:xfrm>
                <a:off x="2337347" y="2378060"/>
                <a:ext cx="286405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𝑆</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𝑘</m:t>
                          </m:r>
                        </m:e>
                        <m:sub>
                          <m:r>
                            <a:rPr lang="en-US" sz="3600" b="0" i="1" smtClean="0">
                              <a:latin typeface="Cambria Math" panose="02040503050406030204" pitchFamily="18" charset="0"/>
                            </a:rPr>
                            <m:t>𝐵</m:t>
                          </m:r>
                        </m:sub>
                      </m:sSub>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𝑊</m:t>
                          </m:r>
                        </m:e>
                      </m:func>
                    </m:oMath>
                  </m:oMathPara>
                </a14:m>
                <a:endParaRPr lang="en-US" sz="3600" dirty="0"/>
              </a:p>
            </p:txBody>
          </p:sp>
        </mc:Choice>
        <mc:Fallback xmlns="">
          <p:sp>
            <p:nvSpPr>
              <p:cNvPr id="201" name="TextBox 200">
                <a:extLst>
                  <a:ext uri="{FF2B5EF4-FFF2-40B4-BE49-F238E27FC236}">
                    <a16:creationId xmlns:a16="http://schemas.microsoft.com/office/drawing/2014/main" id="{4A805E0B-FB63-4B40-9866-268CD3B8DEB0}"/>
                  </a:ext>
                </a:extLst>
              </p:cNvPr>
              <p:cNvSpPr txBox="1">
                <a:spLocks noRot="1" noChangeAspect="1" noMove="1" noResize="1" noEditPoints="1" noAdjustHandles="1" noChangeArrowheads="1" noChangeShapeType="1" noTextEdit="1"/>
              </p:cNvSpPr>
              <p:nvPr/>
            </p:nvSpPr>
            <p:spPr>
              <a:xfrm>
                <a:off x="2337347" y="2378060"/>
                <a:ext cx="2864053" cy="64633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2" name="TextBox 201">
                <a:extLst>
                  <a:ext uri="{FF2B5EF4-FFF2-40B4-BE49-F238E27FC236}">
                    <a16:creationId xmlns:a16="http://schemas.microsoft.com/office/drawing/2014/main" id="{3047E6E1-C7CA-439D-8101-3BBFE33E20A6}"/>
                  </a:ext>
                </a:extLst>
              </p:cNvPr>
              <p:cNvSpPr txBox="1"/>
              <p:nvPr/>
            </p:nvSpPr>
            <p:spPr>
              <a:xfrm>
                <a:off x="3761246" y="3821059"/>
                <a:ext cx="825995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thermodynamically reversible evolution</a:t>
                </a:r>
              </a:p>
            </p:txBody>
          </p:sp>
        </mc:Choice>
        <mc:Fallback xmlns="">
          <p:sp>
            <p:nvSpPr>
              <p:cNvPr id="202" name="TextBox 201">
                <a:extLst>
                  <a:ext uri="{FF2B5EF4-FFF2-40B4-BE49-F238E27FC236}">
                    <a16:creationId xmlns:a16="http://schemas.microsoft.com/office/drawing/2014/main" id="{3047E6E1-C7CA-439D-8101-3BBFE33E20A6}"/>
                  </a:ext>
                </a:extLst>
              </p:cNvPr>
              <p:cNvSpPr txBox="1">
                <a:spLocks noRot="1" noChangeAspect="1" noMove="1" noResize="1" noEditPoints="1" noAdjustHandles="1" noChangeArrowheads="1" noChangeShapeType="1" noTextEdit="1"/>
              </p:cNvSpPr>
              <p:nvPr/>
            </p:nvSpPr>
            <p:spPr>
              <a:xfrm>
                <a:off x="3761246" y="3821059"/>
                <a:ext cx="8259953" cy="646331"/>
              </a:xfrm>
              <a:prstGeom prst="rect">
                <a:avLst/>
              </a:prstGeom>
              <a:blipFill>
                <a:blip r:embed="rId9"/>
                <a:stretch>
                  <a:fillRect t="-15094" r="-1328" b="-34906"/>
                </a:stretch>
              </a:blipFill>
            </p:spPr>
            <p:txBody>
              <a:bodyPr/>
              <a:lstStyle/>
              <a:p>
                <a:r>
                  <a:rPr lang="en-US">
                    <a:noFill/>
                  </a:rPr>
                  <a:t> </a:t>
                </a:r>
              </a:p>
            </p:txBody>
          </p:sp>
        </mc:Fallback>
      </mc:AlternateContent>
    </p:spTree>
    <p:extLst>
      <p:ext uri="{BB962C8B-B14F-4D97-AF65-F5344CB8AC3E}">
        <p14:creationId xmlns:p14="http://schemas.microsoft.com/office/powerpoint/2010/main" val="2059401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2E36354-95F5-4CB4-B55E-9157C19D4D0A}"/>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EAF53BDE-A74D-43A6-8136-9CEBA875C023}"/>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5545108" cy="646331"/>
          </a:xfrm>
          <a:prstGeom prst="rect">
            <a:avLst/>
          </a:prstGeom>
          <a:noFill/>
        </p:spPr>
        <p:txBody>
          <a:bodyPr wrap="none" rtlCol="0">
            <a:spAutoFit/>
          </a:bodyPr>
          <a:lstStyle/>
          <a:p>
            <a:r>
              <a:rPr lang="en-US" sz="3600" dirty="0"/>
              <a:t>(6) Information conservation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545536" y="1536272"/>
            <a:ext cx="6513643" cy="646331"/>
          </a:xfrm>
          <a:prstGeom prst="rect">
            <a:avLst/>
          </a:prstGeom>
          <a:noFill/>
        </p:spPr>
        <p:txBody>
          <a:bodyPr wrap="none" rtlCol="0">
            <a:spAutoFit/>
          </a:bodyPr>
          <a:lstStyle/>
          <a:p>
            <a:r>
              <a:rPr lang="en-US" sz="3600" dirty="0"/>
              <a:t>What about information entropy?</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1015231" y="4494689"/>
                <a:ext cx="9063058"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information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1015231" y="4494689"/>
                <a:ext cx="9063058" cy="646331"/>
              </a:xfrm>
              <a:prstGeom prst="rect">
                <a:avLst/>
              </a:prstGeom>
              <a:blipFill>
                <a:blip r:embed="rId7"/>
                <a:stretch>
                  <a:fillRect l="-2086" t="-14151" r="-1077"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4A805E0B-FB63-4B40-9866-268CD3B8DEB0}"/>
                  </a:ext>
                </a:extLst>
              </p:cNvPr>
              <p:cNvSpPr txBox="1"/>
              <p:nvPr/>
            </p:nvSpPr>
            <p:spPr>
              <a:xfrm>
                <a:off x="1368239" y="2247493"/>
                <a:ext cx="5871351" cy="6674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r>
                            <a:rPr lang="en-US" sz="3600" b="0" i="1" smtClean="0">
                              <a:latin typeface="Cambria Math" panose="02040503050406030204" pitchFamily="18" charset="0"/>
                            </a:rPr>
                            <m:t>(</m:t>
                          </m:r>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𝑝</m:t>
                          </m:r>
                          <m:r>
                            <a:rPr lang="en-US" sz="3600" b="0" i="1" smtClean="0">
                              <a:latin typeface="Cambria Math" panose="02040503050406030204" pitchFamily="18" charset="0"/>
                            </a:rPr>
                            <m:t>)</m:t>
                          </m:r>
                        </m:e>
                      </m:d>
                      <m:r>
                        <a:rPr lang="en-US" sz="3600" b="0" i="1" smtClean="0">
                          <a:latin typeface="Cambria Math" panose="02040503050406030204" pitchFamily="18" charset="0"/>
                        </a:rPr>
                        <m:t>=−∫</m:t>
                      </m:r>
                      <m:r>
                        <a:rPr lang="en-US" sz="3600" b="0" i="1" smtClean="0">
                          <a:latin typeface="Cambria Math" panose="02040503050406030204" pitchFamily="18" charset="0"/>
                        </a:rPr>
                        <m:t>𝜌</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𝜌</m:t>
                          </m:r>
                        </m:e>
                      </m:func>
                      <m:r>
                        <a:rPr lang="en-US" sz="3600" b="0" i="1" smtClean="0">
                          <a:latin typeface="Cambria Math" panose="02040503050406030204" pitchFamily="18" charset="0"/>
                        </a:rPr>
                        <m:t>𝑑𝑞𝑑𝑝</m:t>
                      </m:r>
                    </m:oMath>
                  </m:oMathPara>
                </a14:m>
                <a:endParaRPr lang="en-US" sz="3600" dirty="0"/>
              </a:p>
            </p:txBody>
          </p:sp>
        </mc:Choice>
        <mc:Fallback xmlns="">
          <p:sp>
            <p:nvSpPr>
              <p:cNvPr id="201" name="TextBox 200">
                <a:extLst>
                  <a:ext uri="{FF2B5EF4-FFF2-40B4-BE49-F238E27FC236}">
                    <a16:creationId xmlns:a16="http://schemas.microsoft.com/office/drawing/2014/main" id="{4A805E0B-FB63-4B40-9866-268CD3B8DEB0}"/>
                  </a:ext>
                </a:extLst>
              </p:cNvPr>
              <p:cNvSpPr txBox="1">
                <a:spLocks noRot="1" noChangeAspect="1" noMove="1" noResize="1" noEditPoints="1" noAdjustHandles="1" noChangeArrowheads="1" noChangeShapeType="1" noTextEdit="1"/>
              </p:cNvSpPr>
              <p:nvPr/>
            </p:nvSpPr>
            <p:spPr>
              <a:xfrm>
                <a:off x="1368239" y="2247493"/>
                <a:ext cx="5871351" cy="66742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1E0042D-E03F-4EBA-849F-920480F570D1}"/>
                  </a:ext>
                </a:extLst>
              </p:cNvPr>
              <p:cNvSpPr txBox="1"/>
              <p:nvPr/>
            </p:nvSpPr>
            <p:spPr>
              <a:xfrm>
                <a:off x="600115" y="3451407"/>
                <a:ext cx="8416855" cy="6674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𝑑𝑡</m:t>
                              </m:r>
                            </m:e>
                          </m:d>
                        </m:e>
                      </m:d>
                      <m:r>
                        <a:rPr lang="en-US" sz="3600" b="0" i="1" smtClean="0">
                          <a:latin typeface="Cambria Math" panose="02040503050406030204" pitchFamily="18" charset="0"/>
                        </a:rPr>
                        <m:t>=</m:t>
                      </m:r>
                      <m:r>
                        <a:rPr lang="en-US" sz="3600" b="0" i="1" smtClean="0">
                          <a:latin typeface="Cambria Math" panose="02040503050406030204" pitchFamily="18" charset="0"/>
                        </a:rPr>
                        <m:t>𝐼</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𝜌</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e>
                      </m:d>
                      <m:r>
                        <a:rPr lang="en-US" sz="3600" b="0" i="1" smtClean="0">
                          <a:latin typeface="Cambria Math" panose="02040503050406030204" pitchFamily="18" charset="0"/>
                        </a:rPr>
                        <m:t>−∫</m:t>
                      </m:r>
                      <m:r>
                        <a:rPr lang="en-US" sz="3600" b="0" i="1" smtClean="0">
                          <a:latin typeface="Cambria Math" panose="02040503050406030204" pitchFamily="18" charset="0"/>
                        </a:rPr>
                        <m:t>𝜌</m:t>
                      </m:r>
                      <m:func>
                        <m:funcPr>
                          <m:ctrlPr>
                            <a:rPr lang="en-US" sz="3600" b="0" i="1" smtClean="0">
                              <a:latin typeface="Cambria Math" panose="02040503050406030204" pitchFamily="18" charset="0"/>
                            </a:rPr>
                          </m:ctrlPr>
                        </m:funcPr>
                        <m:fName>
                          <m:r>
                            <m:rPr>
                              <m:sty m:val="p"/>
                            </m:rPr>
                            <a:rPr lang="en-US" sz="3600" b="0" i="0" smtClean="0">
                              <a:latin typeface="Cambria Math" panose="02040503050406030204" pitchFamily="18" charset="0"/>
                            </a:rPr>
                            <m:t>log</m:t>
                          </m:r>
                        </m:fName>
                        <m:e>
                          <m:r>
                            <a:rPr lang="en-US" sz="3600" b="0" i="1" smtClean="0">
                              <a:latin typeface="Cambria Math" panose="02040503050406030204" pitchFamily="18" charset="0"/>
                            </a:rPr>
                            <m:t>|</m:t>
                          </m:r>
                          <m:r>
                            <a:rPr lang="en-US" sz="3600" b="0" i="1" smtClean="0">
                              <a:latin typeface="Cambria Math" panose="02040503050406030204" pitchFamily="18" charset="0"/>
                            </a:rPr>
                            <m:t>𝐽</m:t>
                          </m:r>
                          <m:r>
                            <a:rPr lang="en-US" sz="3600" b="0" i="1" smtClean="0">
                              <a:latin typeface="Cambria Math" panose="02040503050406030204" pitchFamily="18" charset="0"/>
                            </a:rPr>
                            <m:t>|</m:t>
                          </m:r>
                        </m:e>
                      </m:func>
                      <m:r>
                        <a:rPr lang="en-US" sz="3600" b="0" i="1" smtClean="0">
                          <a:latin typeface="Cambria Math" panose="02040503050406030204" pitchFamily="18" charset="0"/>
                        </a:rPr>
                        <m:t>𝑑𝑞𝑑𝑝</m:t>
                      </m:r>
                    </m:oMath>
                  </m:oMathPara>
                </a14:m>
                <a:endParaRPr lang="en-US" sz="3600" dirty="0"/>
              </a:p>
            </p:txBody>
          </p:sp>
        </mc:Choice>
        <mc:Fallback xmlns="">
          <p:sp>
            <p:nvSpPr>
              <p:cNvPr id="107" name="TextBox 106">
                <a:extLst>
                  <a:ext uri="{FF2B5EF4-FFF2-40B4-BE49-F238E27FC236}">
                    <a16:creationId xmlns:a16="http://schemas.microsoft.com/office/drawing/2014/main" id="{81E0042D-E03F-4EBA-849F-920480F570D1}"/>
                  </a:ext>
                </a:extLst>
              </p:cNvPr>
              <p:cNvSpPr txBox="1">
                <a:spLocks noRot="1" noChangeAspect="1" noMove="1" noResize="1" noEditPoints="1" noAdjustHandles="1" noChangeArrowheads="1" noChangeShapeType="1" noTextEdit="1"/>
              </p:cNvSpPr>
              <p:nvPr/>
            </p:nvSpPr>
            <p:spPr>
              <a:xfrm>
                <a:off x="600115" y="3451407"/>
                <a:ext cx="8416855" cy="667427"/>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0068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461010" y="452073"/>
            <a:ext cx="5521383" cy="646331"/>
          </a:xfrm>
          <a:prstGeom prst="rect">
            <a:avLst/>
          </a:prstGeom>
          <a:noFill/>
        </p:spPr>
        <p:txBody>
          <a:bodyPr wrap="none" rtlCol="0">
            <a:spAutoFit/>
          </a:bodyPr>
          <a:lstStyle/>
          <a:p>
            <a:r>
              <a:rPr lang="en-US" sz="3600" dirty="0"/>
              <a:t>(7) Uncertainty conservation</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4"/>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6"/>
                <a:stretch>
                  <a:fillRect b="-13333"/>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E28E02B8-B691-4A33-BCF4-D5973E68FEE3}"/>
              </a:ext>
            </a:extLst>
          </p:cNvPr>
          <p:cNvSpPr txBox="1"/>
          <p:nvPr/>
        </p:nvSpPr>
        <p:spPr>
          <a:xfrm>
            <a:off x="545536" y="1536272"/>
            <a:ext cx="4876848" cy="646331"/>
          </a:xfrm>
          <a:prstGeom prst="rect">
            <a:avLst/>
          </a:prstGeom>
          <a:noFill/>
        </p:spPr>
        <p:txBody>
          <a:bodyPr wrap="none" rtlCol="0">
            <a:spAutoFit/>
          </a:bodyPr>
          <a:lstStyle/>
          <a:p>
            <a:r>
              <a:rPr lang="en-US" sz="3600" dirty="0"/>
              <a:t>What about uncertainty?</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FB7079EC-9C64-4D62-830D-1A1EC4EC2809}"/>
                  </a:ext>
                </a:extLst>
              </p:cNvPr>
              <p:cNvSpPr txBox="1"/>
              <p:nvPr/>
            </p:nvSpPr>
            <p:spPr>
              <a:xfrm>
                <a:off x="788436" y="5190473"/>
                <a:ext cx="8996052" cy="646331"/>
              </a:xfrm>
              <a:prstGeom prst="rect">
                <a:avLst/>
              </a:prstGeom>
              <a:noFill/>
            </p:spPr>
            <p:txBody>
              <a:bodyPr wrap="none" rtlCol="0">
                <a:spAutoFit/>
              </a:bodyPr>
              <a:lstStyle/>
              <a:p>
                <a:r>
                  <a:rPr lang="en-US" sz="3600" dirty="0"/>
                  <a:t>Area conservation </a:t>
                </a:r>
                <a14:m>
                  <m:oMath xmlns:m="http://schemas.openxmlformats.org/officeDocument/2006/math">
                    <m:r>
                      <a:rPr lang="en-US" sz="3600" b="0" i="1" smtClean="0">
                        <a:latin typeface="Cambria Math" panose="02040503050406030204" pitchFamily="18" charset="0"/>
                        <a:ea typeface="Cambria Math" panose="02040503050406030204" pitchFamily="18" charset="0"/>
                      </a:rPr>
                      <m:t>⟺</m:t>
                    </m:r>
                  </m:oMath>
                </a14:m>
                <a:r>
                  <a:rPr lang="en-US" sz="3600" dirty="0"/>
                  <a:t> uncertainty conservation</a:t>
                </a:r>
              </a:p>
            </p:txBody>
          </p:sp>
        </mc:Choice>
        <mc:Fallback xmlns="">
          <p:sp>
            <p:nvSpPr>
              <p:cNvPr id="103" name="TextBox 102">
                <a:extLst>
                  <a:ext uri="{FF2B5EF4-FFF2-40B4-BE49-F238E27FC236}">
                    <a16:creationId xmlns:a16="http://schemas.microsoft.com/office/drawing/2014/main" id="{FB7079EC-9C64-4D62-830D-1A1EC4EC2809}"/>
                  </a:ext>
                </a:extLst>
              </p:cNvPr>
              <p:cNvSpPr txBox="1">
                <a:spLocks noRot="1" noChangeAspect="1" noMove="1" noResize="1" noEditPoints="1" noAdjustHandles="1" noChangeArrowheads="1" noChangeShapeType="1" noTextEdit="1"/>
              </p:cNvSpPr>
              <p:nvPr/>
            </p:nvSpPr>
            <p:spPr>
              <a:xfrm>
                <a:off x="788436" y="5190473"/>
                <a:ext cx="8996052" cy="646331"/>
              </a:xfrm>
              <a:prstGeom prst="rect">
                <a:avLst/>
              </a:prstGeom>
              <a:blipFill>
                <a:blip r:embed="rId7"/>
                <a:stretch>
                  <a:fillRect l="-2033" t="-14151" r="-108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1" name="TextBox 200">
                <a:extLst>
                  <a:ext uri="{FF2B5EF4-FFF2-40B4-BE49-F238E27FC236}">
                    <a16:creationId xmlns:a16="http://schemas.microsoft.com/office/drawing/2014/main" id="{4A805E0B-FB63-4B40-9866-268CD3B8DEB0}"/>
                  </a:ext>
                </a:extLst>
              </p:cNvPr>
              <p:cNvSpPr txBox="1"/>
              <p:nvPr/>
            </p:nvSpPr>
            <p:spPr>
              <a:xfrm>
                <a:off x="2274887" y="2247493"/>
                <a:ext cx="4374403" cy="13877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Σ</m:t>
                      </m:r>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b="0" i="1" smtClean="0">
                                  <a:latin typeface="Cambria Math" panose="02040503050406030204" pitchFamily="18" charset="0"/>
                                </a:rPr>
                              </m:ctrlPr>
                            </m:mPr>
                            <m:mr>
                              <m:e>
                                <m:sSubSup>
                                  <m:sSubSupPr>
                                    <m:ctrlPr>
                                      <a:rPr lang="en-US" sz="3600" b="0" i="1" smtClean="0">
                                        <a:latin typeface="Cambria Math" panose="02040503050406030204" pitchFamily="18" charset="0"/>
                                      </a:rPr>
                                    </m:ctrlPr>
                                  </m:sSubSupPr>
                                  <m:e>
                                    <m:r>
                                      <a:rPr lang="en-US" sz="3600" b="0" i="1" smtClean="0">
                                        <a:latin typeface="Cambria Math" panose="02040503050406030204" pitchFamily="18" charset="0"/>
                                      </a:rPr>
                                      <m:t>𝜎</m:t>
                                    </m:r>
                                  </m:e>
                                  <m:sub>
                                    <m:r>
                                      <a:rPr lang="en-US" sz="3600" b="0" i="1" smtClean="0">
                                        <a:latin typeface="Cambria Math" panose="02040503050406030204" pitchFamily="18" charset="0"/>
                                      </a:rPr>
                                      <m:t>𝑞</m:t>
                                    </m:r>
                                  </m:sub>
                                  <m:sup>
                                    <m:r>
                                      <a:rPr lang="en-US" sz="3600" b="0" i="1" smtClean="0">
                                        <a:latin typeface="Cambria Math" panose="02040503050406030204" pitchFamily="18" charset="0"/>
                                      </a:rPr>
                                      <m:t>2</m:t>
                                    </m:r>
                                  </m:sup>
                                </m:sSubSup>
                              </m:e>
                              <m:e>
                                <m:r>
                                  <a:rPr lang="en-US" sz="3600" b="0" i="1" smtClean="0">
                                    <a:latin typeface="Cambria Math" panose="02040503050406030204" pitchFamily="18" charset="0"/>
                                  </a:rPr>
                                  <m:t>𝑐𝑜</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𝑣</m:t>
                                    </m:r>
                                  </m:e>
                                  <m:sub>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𝑝</m:t>
                                    </m:r>
                                  </m:sub>
                                </m:sSub>
                              </m:e>
                            </m:mr>
                            <m:mr>
                              <m:e>
                                <m:r>
                                  <a:rPr lang="en-US" sz="3600" i="1">
                                    <a:latin typeface="Cambria Math" panose="02040503050406030204" pitchFamily="18" charset="0"/>
                                  </a:rPr>
                                  <m:t>𝑐𝑜</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b="0" i="1" smtClean="0">
                                        <a:latin typeface="Cambria Math" panose="02040503050406030204" pitchFamily="18" charset="0"/>
                                      </a:rPr>
                                      <m:t>𝑝</m:t>
                                    </m:r>
                                    <m:r>
                                      <a:rPr lang="en-US" sz="3600" i="1">
                                        <a:latin typeface="Cambria Math" panose="02040503050406030204" pitchFamily="18" charset="0"/>
                                      </a:rPr>
                                      <m:t>,</m:t>
                                    </m:r>
                                    <m:r>
                                      <a:rPr lang="en-US" sz="3600" b="0" i="1" smtClean="0">
                                        <a:latin typeface="Cambria Math" panose="02040503050406030204" pitchFamily="18" charset="0"/>
                                      </a:rPr>
                                      <m:t>𝑞</m:t>
                                    </m:r>
                                  </m:sub>
                                </m:sSub>
                              </m:e>
                              <m:e>
                                <m:sSubSup>
                                  <m:sSubSupPr>
                                    <m:ctrlPr>
                                      <a:rPr lang="en-US" sz="3600" i="1">
                                        <a:latin typeface="Cambria Math" panose="02040503050406030204" pitchFamily="18" charset="0"/>
                                      </a:rPr>
                                    </m:ctrlPr>
                                  </m:sSubSupPr>
                                  <m:e>
                                    <m:r>
                                      <a:rPr lang="en-US" sz="3600" i="1">
                                        <a:latin typeface="Cambria Math" panose="02040503050406030204" pitchFamily="18" charset="0"/>
                                      </a:rPr>
                                      <m:t>𝜎</m:t>
                                    </m:r>
                                  </m:e>
                                  <m:sub>
                                    <m:r>
                                      <a:rPr lang="en-US" sz="3600" b="0" i="1" smtClean="0">
                                        <a:latin typeface="Cambria Math" panose="02040503050406030204" pitchFamily="18" charset="0"/>
                                      </a:rPr>
                                      <m:t>𝑝</m:t>
                                    </m:r>
                                  </m:sub>
                                  <m:sup>
                                    <m:r>
                                      <a:rPr lang="en-US" sz="3600" i="1">
                                        <a:latin typeface="Cambria Math" panose="02040503050406030204" pitchFamily="18" charset="0"/>
                                      </a:rPr>
                                      <m:t>2</m:t>
                                    </m:r>
                                  </m:sup>
                                </m:sSubSup>
                              </m:e>
                            </m:mr>
                          </m:m>
                        </m:e>
                      </m:d>
                    </m:oMath>
                  </m:oMathPara>
                </a14:m>
                <a:endParaRPr lang="en-US" sz="3600" dirty="0"/>
              </a:p>
            </p:txBody>
          </p:sp>
        </mc:Choice>
        <mc:Fallback xmlns="">
          <p:sp>
            <p:nvSpPr>
              <p:cNvPr id="201" name="TextBox 200">
                <a:extLst>
                  <a:ext uri="{FF2B5EF4-FFF2-40B4-BE49-F238E27FC236}">
                    <a16:creationId xmlns:a16="http://schemas.microsoft.com/office/drawing/2014/main" id="{4A805E0B-FB63-4B40-9866-268CD3B8DEB0}"/>
                  </a:ext>
                </a:extLst>
              </p:cNvPr>
              <p:cNvSpPr txBox="1">
                <a:spLocks noRot="1" noChangeAspect="1" noMove="1" noResize="1" noEditPoints="1" noAdjustHandles="1" noChangeArrowheads="1" noChangeShapeType="1" noTextEdit="1"/>
              </p:cNvSpPr>
              <p:nvPr/>
            </p:nvSpPr>
            <p:spPr>
              <a:xfrm>
                <a:off x="2274887" y="2247493"/>
                <a:ext cx="4374403" cy="138775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81E0042D-E03F-4EBA-849F-920480F570D1}"/>
                  </a:ext>
                </a:extLst>
              </p:cNvPr>
              <p:cNvSpPr txBox="1"/>
              <p:nvPr/>
            </p:nvSpPr>
            <p:spPr>
              <a:xfrm>
                <a:off x="634910" y="4297789"/>
                <a:ext cx="510178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m:rPr>
                              <m:sty m:val="p"/>
                            </m:rPr>
                            <a:rPr lang="en-US" sz="3600" b="0" i="0" smtClean="0">
                              <a:latin typeface="Cambria Math" panose="02040503050406030204" pitchFamily="18" charset="0"/>
                            </a:rPr>
                            <m:t>Σ</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𝑑𝑡</m:t>
                              </m:r>
                            </m:e>
                          </m:d>
                        </m:e>
                      </m:d>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d>
                        <m:dPr>
                          <m:begChr m:val="|"/>
                          <m:endChr m:val="|"/>
                          <m:ctrlPr>
                            <a:rPr lang="en-US" sz="3600" i="1">
                              <a:latin typeface="Cambria Math" panose="02040503050406030204" pitchFamily="18" charset="0"/>
                            </a:rPr>
                          </m:ctrlPr>
                        </m:dPr>
                        <m:e>
                          <m:r>
                            <m:rPr>
                              <m:sty m:val="p"/>
                            </m:rPr>
                            <a:rPr lang="en-US" sz="3600">
                              <a:latin typeface="Cambria Math" panose="02040503050406030204" pitchFamily="18" charset="0"/>
                            </a:rPr>
                            <m:t>Σ</m:t>
                          </m:r>
                          <m:d>
                            <m:dPr>
                              <m:ctrlPr>
                                <a:rPr lang="en-US" sz="3600" i="1">
                                  <a:latin typeface="Cambria Math" panose="02040503050406030204" pitchFamily="18" charset="0"/>
                                </a:rPr>
                              </m:ctrlPr>
                            </m:dPr>
                            <m:e>
                              <m:r>
                                <a:rPr lang="en-US" sz="3600" i="1">
                                  <a:latin typeface="Cambria Math" panose="02040503050406030204" pitchFamily="18" charset="0"/>
                                </a:rPr>
                                <m:t>𝑡</m:t>
                              </m:r>
                            </m:e>
                          </m:d>
                        </m:e>
                      </m:d>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oMath>
                  </m:oMathPara>
                </a14:m>
                <a:endParaRPr lang="en-US" sz="3600" dirty="0"/>
              </a:p>
            </p:txBody>
          </p:sp>
        </mc:Choice>
        <mc:Fallback xmlns="">
          <p:sp>
            <p:nvSpPr>
              <p:cNvPr id="107" name="TextBox 106">
                <a:extLst>
                  <a:ext uri="{FF2B5EF4-FFF2-40B4-BE49-F238E27FC236}">
                    <a16:creationId xmlns:a16="http://schemas.microsoft.com/office/drawing/2014/main" id="{81E0042D-E03F-4EBA-849F-920480F570D1}"/>
                  </a:ext>
                </a:extLst>
              </p:cNvPr>
              <p:cNvSpPr txBox="1">
                <a:spLocks noRot="1" noChangeAspect="1" noMove="1" noResize="1" noEditPoints="1" noAdjustHandles="1" noChangeArrowheads="1" noChangeShapeType="1" noTextEdit="1"/>
              </p:cNvSpPr>
              <p:nvPr/>
            </p:nvSpPr>
            <p:spPr>
              <a:xfrm>
                <a:off x="634910" y="4297789"/>
                <a:ext cx="5101781" cy="646331"/>
              </a:xfrm>
              <a:prstGeom prst="rect">
                <a:avLst/>
              </a:prstGeom>
              <a:blipFill>
                <a:blip r:embed="rId9"/>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D516694-B792-41B6-B583-D29865B79532}"/>
              </a:ext>
            </a:extLst>
          </p:cNvPr>
          <p:cNvSpPr txBox="1"/>
          <p:nvPr/>
        </p:nvSpPr>
        <p:spPr>
          <a:xfrm>
            <a:off x="5877862" y="1502306"/>
            <a:ext cx="1846531" cy="369332"/>
          </a:xfrm>
          <a:prstGeom prst="rect">
            <a:avLst/>
          </a:prstGeom>
          <a:noFill/>
        </p:spPr>
        <p:txBody>
          <a:bodyPr wrap="none" rtlCol="0">
            <a:spAutoFit/>
          </a:bodyPr>
          <a:lstStyle/>
          <a:p>
            <a:r>
              <a:rPr lang="en-US" dirty="0"/>
              <a:t>covariance matrix</a:t>
            </a:r>
          </a:p>
        </p:txBody>
      </p:sp>
      <p:cxnSp>
        <p:nvCxnSpPr>
          <p:cNvPr id="97" name="Straight Arrow Connector 96">
            <a:extLst>
              <a:ext uri="{FF2B5EF4-FFF2-40B4-BE49-F238E27FC236}">
                <a16:creationId xmlns:a16="http://schemas.microsoft.com/office/drawing/2014/main" id="{335AD2FE-5D76-4ABB-8785-7E621CB330E6}"/>
              </a:ext>
            </a:extLst>
          </p:cNvPr>
          <p:cNvCxnSpPr>
            <a:cxnSpLocks/>
          </p:cNvCxnSpPr>
          <p:nvPr/>
        </p:nvCxnSpPr>
        <p:spPr>
          <a:xfrm flipH="1">
            <a:off x="5886027" y="1871638"/>
            <a:ext cx="358986" cy="375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013DD974-306B-49FE-A6A7-3FF31A482665}"/>
              </a:ext>
            </a:extLst>
          </p:cNvPr>
          <p:cNvSpPr/>
          <p:nvPr/>
        </p:nvSpPr>
        <p:spPr>
          <a:xfrm rot="5400000">
            <a:off x="8637356" y="1739246"/>
            <a:ext cx="336434" cy="160036"/>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0723B547-B109-4F31-BF45-B57EF025BF15}"/>
              </a:ext>
            </a:extLst>
          </p:cNvPr>
          <p:cNvSpPr/>
          <p:nvPr/>
        </p:nvSpPr>
        <p:spPr>
          <a:xfrm rot="7217589">
            <a:off x="8658239" y="1662605"/>
            <a:ext cx="388718" cy="163952"/>
          </a:xfrm>
          <a:prstGeom prst="ellipse">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E5841E5D-567A-4B33-8251-58D663135FB2}"/>
              </a:ext>
            </a:extLst>
          </p:cNvPr>
          <p:cNvSpPr txBox="1"/>
          <p:nvPr/>
        </p:nvSpPr>
        <p:spPr>
          <a:xfrm>
            <a:off x="6111320" y="3940371"/>
            <a:ext cx="3775457" cy="369332"/>
          </a:xfrm>
          <a:prstGeom prst="rect">
            <a:avLst/>
          </a:prstGeom>
          <a:noFill/>
        </p:spPr>
        <p:txBody>
          <a:bodyPr wrap="none" rtlCol="0">
            <a:spAutoFit/>
          </a:bodyPr>
          <a:lstStyle/>
          <a:p>
            <a:r>
              <a:rPr lang="en-US" dirty="0"/>
              <a:t>Assuming a “very narrow” distribution</a:t>
            </a:r>
          </a:p>
        </p:txBody>
      </p:sp>
      <p:cxnSp>
        <p:nvCxnSpPr>
          <p:cNvPr id="111" name="Straight Arrow Connector 110">
            <a:extLst>
              <a:ext uri="{FF2B5EF4-FFF2-40B4-BE49-F238E27FC236}">
                <a16:creationId xmlns:a16="http://schemas.microsoft.com/office/drawing/2014/main" id="{9F2F0AE4-7F51-4BE3-9778-5821A00EE989}"/>
              </a:ext>
            </a:extLst>
          </p:cNvPr>
          <p:cNvCxnSpPr>
            <a:cxnSpLocks/>
          </p:cNvCxnSpPr>
          <p:nvPr/>
        </p:nvCxnSpPr>
        <p:spPr>
          <a:xfrm flipH="1">
            <a:off x="5698607" y="4326669"/>
            <a:ext cx="578044" cy="2748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5677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87E8-05D6-4EA7-9344-9CDF1ECF9F16}"/>
              </a:ext>
            </a:extLst>
          </p:cNvPr>
          <p:cNvSpPr>
            <a:spLocks noGrp="1"/>
          </p:cNvSpPr>
          <p:nvPr>
            <p:ph type="title"/>
          </p:nvPr>
        </p:nvSpPr>
        <p:spPr/>
        <p:txBody>
          <a:bodyPr/>
          <a:lstStyle/>
          <a:p>
            <a:r>
              <a:rPr lang="en-US" dirty="0"/>
              <a:t>Three fundamental assumptions in Classical Mech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F3888C-DF69-452F-95FC-A2EA6CFF06A5}"/>
                  </a:ext>
                </a:extLst>
              </p:cNvPr>
              <p:cNvSpPr>
                <a:spLocks noGrp="1"/>
              </p:cNvSpPr>
              <p:nvPr>
                <p:ph idx="1"/>
              </p:nvPr>
            </p:nvSpPr>
            <p:spPr>
              <a:xfrm>
                <a:off x="103955" y="1973179"/>
                <a:ext cx="11984090" cy="4191481"/>
              </a:xfrm>
            </p:spPr>
            <p:txBody>
              <a:bodyPr>
                <a:normAutofit fontScale="55000" lnSpcReduction="20000"/>
              </a:bodyPr>
              <a:lstStyle/>
              <a:p>
                <a:r>
                  <a:rPr lang="en-US" dirty="0"/>
                  <a:t>IR </a:t>
                </a:r>
                <a14:m>
                  <m:oMath xmlns:m="http://schemas.openxmlformats.org/officeDocument/2006/math">
                    <m:r>
                      <a:rPr lang="en-US" i="1">
                        <a:latin typeface="Cambria Math" panose="02040503050406030204" pitchFamily="18" charset="0"/>
                      </a:rPr>
                      <m:t>⇔</m:t>
                    </m:r>
                  </m:oMath>
                </a14:m>
                <a:r>
                  <a:rPr lang="en-US" dirty="0"/>
                  <a:t> Classical phase space (</a:t>
                </a:r>
                <a:r>
                  <a:rPr lang="en-US" dirty="0" err="1"/>
                  <a:t>symplectic</a:t>
                </a:r>
                <a:r>
                  <a:rPr lang="en-US" dirty="0"/>
                  <a:t> manifolds </a:t>
                </a:r>
                <a14:m>
                  <m:oMath xmlns:m="http://schemas.openxmlformats.org/officeDocument/2006/math">
                    <m:r>
                      <a:rPr lang="en-US" b="0" i="1" smtClean="0">
                        <a:latin typeface="Cambria Math" panose="02040503050406030204" pitchFamily="18" charset="0"/>
                      </a:rPr>
                      <m:t>⇔</m:t>
                    </m:r>
                  </m:oMath>
                </a14:m>
                <a:r>
                  <a:rPr lang="en-US" dirty="0"/>
                  <a:t> </a:t>
                </a:r>
                <a:r>
                  <a:rPr lang="en-US" i="1" dirty="0"/>
                  <a:t>unit independent </a:t>
                </a:r>
                <a:r>
                  <a:rPr lang="en-US" dirty="0"/>
                  <a:t>state count/densities/information entropy/thermodynamic entropy)</a:t>
                </a:r>
              </a:p>
              <a:p>
                <a:r>
                  <a:rPr lang="en-US" dirty="0" err="1"/>
                  <a:t>IR+Directional</a:t>
                </a:r>
                <a:r>
                  <a:rPr lang="en-US" dirty="0"/>
                  <a:t> degree of freedom </a:t>
                </a:r>
                <a14:m>
                  <m:oMath xmlns:m="http://schemas.openxmlformats.org/officeDocument/2006/math">
                    <m:r>
                      <a:rPr lang="en-US" i="1">
                        <a:latin typeface="Cambria Math" panose="02040503050406030204" pitchFamily="18" charset="0"/>
                      </a:rPr>
                      <m:t>⇒</m:t>
                    </m:r>
                  </m:oMath>
                </a14:m>
                <a:r>
                  <a:rPr lang="en-US" dirty="0"/>
                  <a:t> Space has three dimensions (2-sphere only </a:t>
                </a:r>
                <a:r>
                  <a:rPr lang="en-US" dirty="0" err="1"/>
                  <a:t>symplectic</a:t>
                </a:r>
                <a:r>
                  <a:rPr lang="en-US" dirty="0"/>
                  <a:t> manifold) </a:t>
                </a:r>
              </a:p>
              <a:p>
                <a:r>
                  <a:rPr lang="en-US" dirty="0"/>
                  <a:t>IR+Directional degree of freedom </a:t>
                </a:r>
                <a14:m>
                  <m:oMath xmlns:m="http://schemas.openxmlformats.org/officeDocument/2006/math">
                    <m:r>
                      <a:rPr lang="en-US" i="1">
                        <a:latin typeface="Cambria Math" panose="02040503050406030204" pitchFamily="18" charset="0"/>
                      </a:rPr>
                      <m:t>⇒</m:t>
                    </m:r>
                  </m:oMath>
                </a14:m>
                <a:r>
                  <a:rPr lang="en-US" dirty="0"/>
                  <a:t> Classical analog for non-relativistic spin (</a:t>
                </a:r>
                <a:r>
                  <a:rPr lang="en-US" dirty="0">
                    <a:solidFill>
                      <a:srgbClr val="FF0000"/>
                    </a:solidFill>
                  </a:rPr>
                  <a:t>open problem: relativistic analog</a:t>
                </a:r>
                <a:r>
                  <a:rPr lang="en-US" dirty="0"/>
                  <a:t>)</a:t>
                </a:r>
              </a:p>
              <a:p>
                <a:r>
                  <a:rPr lang="en-US" dirty="0"/>
                  <a:t>IR+D/R </a:t>
                </a:r>
                <a14:m>
                  <m:oMath xmlns:m="http://schemas.openxmlformats.org/officeDocument/2006/math">
                    <m:r>
                      <a:rPr lang="en-US" i="1">
                        <a:latin typeface="Cambria Math" panose="02040503050406030204" pitchFamily="18" charset="0"/>
                      </a:rPr>
                      <m:t>⇔</m:t>
                    </m:r>
                  </m:oMath>
                </a14:m>
                <a:r>
                  <a:rPr lang="en-US" dirty="0"/>
                  <a:t> Hamiltonian mechanics (Hamiltonian flow </a:t>
                </a:r>
                <a14:m>
                  <m:oMath xmlns:m="http://schemas.openxmlformats.org/officeDocument/2006/math">
                    <m:r>
                      <a:rPr lang="en-US" i="1">
                        <a:latin typeface="Cambria Math" panose="02040503050406030204" pitchFamily="18" charset="0"/>
                      </a:rPr>
                      <m:t>⇔</m:t>
                    </m:r>
                  </m:oMath>
                </a14:m>
                <a:r>
                  <a:rPr lang="en-US" dirty="0"/>
                  <a:t> conservation of state count/density/information entropy/thermodynamic entropy/</a:t>
                </a:r>
                <a:r>
                  <a:rPr lang="en-US" dirty="0" err="1"/>
                  <a:t>dof</a:t>
                </a:r>
                <a:r>
                  <a:rPr lang="en-US" dirty="0"/>
                  <a:t> independence)</a:t>
                </a:r>
              </a:p>
              <a:p>
                <a:r>
                  <a:rPr lang="en-US" dirty="0"/>
                  <a:t>IR+D/R </a:t>
                </a:r>
                <a14:m>
                  <m:oMath xmlns:m="http://schemas.openxmlformats.org/officeDocument/2006/math">
                    <m:r>
                      <a:rPr lang="en-US" b="0" i="1" smtClean="0">
                        <a:latin typeface="Cambria Math" panose="02040503050406030204" pitchFamily="18" charset="0"/>
                      </a:rPr>
                      <m:t>⇒</m:t>
                    </m:r>
                  </m:oMath>
                </a14:m>
                <a:r>
                  <a:rPr lang="en-US" dirty="0"/>
                  <a:t>  energy-momentum co-vector, energy/Hamiltonian time component  (pre-relativistic aspects w/o proper notion of space-time)</a:t>
                </a:r>
              </a:p>
              <a:p>
                <a:r>
                  <a:rPr lang="en-US" dirty="0"/>
                  <a:t>IR+D/R </a:t>
                </a:r>
                <a14:m>
                  <m:oMath xmlns:m="http://schemas.openxmlformats.org/officeDocument/2006/math">
                    <m:r>
                      <a:rPr lang="en-US" i="1">
                        <a:latin typeface="Cambria Math" panose="02040503050406030204" pitchFamily="18" charset="0"/>
                      </a:rPr>
                      <m:t>⇒</m:t>
                    </m:r>
                  </m:oMath>
                </a14:m>
                <a:r>
                  <a:rPr lang="en-US" dirty="0"/>
                  <a:t> change of time variable changes the effective mass (similar to relativistic mass </a:t>
                </a:r>
                <a14:m>
                  <m:oMath xmlns:m="http://schemas.openxmlformats.org/officeDocument/2006/math">
                    <m:r>
                      <a:rPr lang="en-US" b="0" i="1" smtClean="0">
                        <a:latin typeface="Cambria Math" panose="02040503050406030204" pitchFamily="18" charset="0"/>
                      </a:rPr>
                      <m:t>→</m:t>
                    </m:r>
                  </m:oMath>
                </a14:m>
                <a:r>
                  <a:rPr lang="en-US" dirty="0"/>
                  <a:t> rest mass scaled by time dilation)</a:t>
                </a:r>
              </a:p>
              <a:p>
                <a:r>
                  <a:rPr lang="en-US" dirty="0"/>
                  <a:t>IR+D/R </a:t>
                </a:r>
                <a14:m>
                  <m:oMath xmlns:m="http://schemas.openxmlformats.org/officeDocument/2006/math">
                    <m:r>
                      <a:rPr lang="en-US" b="0" i="1" smtClean="0">
                        <a:latin typeface="Cambria Math" panose="02040503050406030204" pitchFamily="18" charset="0"/>
                      </a:rPr>
                      <m:t>⇒</m:t>
                    </m:r>
                  </m:oMath>
                </a14:m>
                <a:r>
                  <a:rPr lang="en-US" dirty="0"/>
                  <a:t> classical antiparticles (w/o field theory, without quantum theory or full relativity/metric tensor)</a:t>
                </a:r>
              </a:p>
              <a:p>
                <a:r>
                  <a:rPr lang="en-US" dirty="0"/>
                  <a:t>IR+D/R </a:t>
                </a:r>
                <a14:m>
                  <m:oMath xmlns:m="http://schemas.openxmlformats.org/officeDocument/2006/math">
                    <m:r>
                      <a:rPr lang="en-US" i="1">
                        <a:latin typeface="Cambria Math" panose="02040503050406030204" pitchFamily="18" charset="0"/>
                      </a:rPr>
                      <m:t>⇒</m:t>
                    </m:r>
                  </m:oMath>
                </a14:m>
                <a:r>
                  <a:rPr lang="en-US" dirty="0"/>
                  <a:t> classical uncertainty principle (uncertainty bound during evolution)</a:t>
                </a:r>
              </a:p>
              <a:p>
                <a:r>
                  <a:rPr lang="en-US" dirty="0"/>
                  <a:t>IR+D/R </a:t>
                </a:r>
                <a14:m>
                  <m:oMath xmlns:m="http://schemas.openxmlformats.org/officeDocument/2006/math">
                    <m:r>
                      <a:rPr lang="en-US" i="1">
                        <a:latin typeface="Cambria Math" panose="02040503050406030204" pitchFamily="18" charset="0"/>
                      </a:rPr>
                      <m:t>⇒</m:t>
                    </m:r>
                  </m:oMath>
                </a14:m>
                <a:r>
                  <a:rPr lang="en-US" dirty="0"/>
                  <a:t> stationary action principle (with physical/geometrical interpretation, but w/o </a:t>
                </a:r>
                <a:r>
                  <a:rPr lang="en-US" dirty="0" err="1"/>
                  <a:t>Lagrangian</a:t>
                </a:r>
                <a:r>
                  <a:rPr lang="en-US" dirty="0"/>
                  <a:t>)</a:t>
                </a:r>
              </a:p>
              <a:p>
                <a:r>
                  <a:rPr lang="en-US" dirty="0"/>
                  <a:t>IR+D/R+KE </a:t>
                </a:r>
                <a14:m>
                  <m:oMath xmlns:m="http://schemas.openxmlformats.org/officeDocument/2006/math">
                    <m:r>
                      <a:rPr lang="en-US" i="1">
                        <a:latin typeface="Cambria Math" panose="02040503050406030204" pitchFamily="18" charset="0"/>
                      </a:rPr>
                      <m:t>⇒</m:t>
                    </m:r>
                  </m:oMath>
                </a14:m>
                <a:r>
                  <a:rPr lang="en-US" dirty="0"/>
                  <a:t> Massive particles under scalar and vector potential forces</a:t>
                </a:r>
              </a:p>
              <a:p>
                <a:r>
                  <a:rPr lang="en-US" dirty="0"/>
                  <a:t>IR+D/R+KE </a:t>
                </a:r>
                <a14:m>
                  <m:oMath xmlns:m="http://schemas.openxmlformats.org/officeDocument/2006/math">
                    <m:r>
                      <a:rPr lang="en-US" i="1">
                        <a:latin typeface="Cambria Math" panose="02040503050406030204" pitchFamily="18" charset="0"/>
                      </a:rPr>
                      <m:t>⇒</m:t>
                    </m:r>
                  </m:oMath>
                </a14:m>
                <a:r>
                  <a:rPr lang="en-US" dirty="0"/>
                  <a:t> </a:t>
                </a:r>
                <a14:m>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𝐹</m:t>
                        </m:r>
                      </m:e>
                      <m:sup>
                        <m:r>
                          <a:rPr lang="en-US" b="0" i="1" dirty="0" smtClean="0">
                            <a:latin typeface="Cambria Math" panose="02040503050406030204" pitchFamily="18" charset="0"/>
                          </a:rPr>
                          <m:t>𝛼𝛽</m:t>
                        </m:r>
                      </m:sup>
                    </m:sSup>
                  </m:oMath>
                </a14:m>
                <a:r>
                  <a:rPr lang="en-US" dirty="0"/>
                  <a:t> is Poisson bracket between kinetic momenta; metric tensor as a geometrical feature of the tangent bundle (</a:t>
                </a:r>
                <a14:m>
                  <m:oMath xmlns:m="http://schemas.openxmlformats.org/officeDocument/2006/math">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𝛼</m:t>
                        </m:r>
                      </m:sup>
                    </m:sSup>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𝛼𝛽</m:t>
                        </m:r>
                      </m:sub>
                    </m:sSub>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𝑢</m:t>
                        </m:r>
                      </m:e>
                      <m:sup>
                        <m:r>
                          <a:rPr lang="en-US" i="1">
                            <a:latin typeface="Cambria Math" panose="02040503050406030204" pitchFamily="18" charset="0"/>
                          </a:rPr>
                          <m:t>𝛽</m:t>
                        </m:r>
                      </m:sup>
                    </m:sSup>
                  </m:oMath>
                </a14:m>
                <a:r>
                  <a:rPr lang="en-US" dirty="0"/>
                  <a:t>); mass counts states per unit velocity; metric tensor locally flat (</a:t>
                </a:r>
                <a:r>
                  <a:rPr lang="en-US" dirty="0">
                    <a:solidFill>
                      <a:srgbClr val="FF0000"/>
                    </a:solidFill>
                  </a:rPr>
                  <a:t>open problem: what about curvature?</a:t>
                </a:r>
                <a:r>
                  <a:rPr lang="en-US" dirty="0"/>
                  <a:t>); speed of light converts count of possible time instants into number of possible spatial positions (i.e. ratio of measures, not speed).</a:t>
                </a:r>
              </a:p>
              <a:p>
                <a:r>
                  <a:rPr lang="en-US" dirty="0"/>
                  <a:t>IR+D/R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Hamiltonian mechanics (HM); IR+KE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Newtonian mechanics (NM); IR+D/R+KE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r>
                  <a:rPr lang="en-US" dirty="0" err="1"/>
                  <a:t>Lagrangian</a:t>
                </a:r>
                <a:r>
                  <a:rPr lang="en-US" dirty="0"/>
                  <a:t> mechanics (LM);</a:t>
                </a:r>
                <a:br>
                  <a:rPr lang="en-US" dirty="0"/>
                </a:br>
                <a:r>
                  <a:rPr lang="en-US" dirty="0"/>
                  <a:t>LM = HM </a:t>
                </a:r>
                <a14:m>
                  <m:oMath xmlns:m="http://schemas.openxmlformats.org/officeDocument/2006/math">
                    <m:r>
                      <a:rPr lang="en-US" b="0" i="1" smtClean="0">
                        <a:latin typeface="Cambria Math" panose="02040503050406030204" pitchFamily="18" charset="0"/>
                      </a:rPr>
                      <m:t>∩</m:t>
                    </m:r>
                  </m:oMath>
                </a14:m>
                <a:r>
                  <a:rPr lang="en-US" dirty="0"/>
                  <a:t> NM</a:t>
                </a:r>
              </a:p>
            </p:txBody>
          </p:sp>
        </mc:Choice>
        <mc:Fallback xmlns="">
          <p:sp>
            <p:nvSpPr>
              <p:cNvPr id="3" name="Content Placeholder 2">
                <a:extLst>
                  <a:ext uri="{FF2B5EF4-FFF2-40B4-BE49-F238E27FC236}">
                    <a16:creationId xmlns:a16="http://schemas.microsoft.com/office/drawing/2014/main" id="{64F3888C-DF69-452F-95FC-A2EA6CFF06A5}"/>
                  </a:ext>
                </a:extLst>
              </p:cNvPr>
              <p:cNvSpPr>
                <a:spLocks noGrp="1" noRot="1" noChangeAspect="1" noMove="1" noResize="1" noEditPoints="1" noAdjustHandles="1" noChangeArrowheads="1" noChangeShapeType="1" noTextEdit="1"/>
              </p:cNvSpPr>
              <p:nvPr>
                <p:ph idx="1"/>
              </p:nvPr>
            </p:nvSpPr>
            <p:spPr>
              <a:xfrm>
                <a:off x="103955" y="1973179"/>
                <a:ext cx="11984090" cy="4191481"/>
              </a:xfrm>
              <a:blipFill>
                <a:blip r:embed="rId3"/>
                <a:stretch>
                  <a:fillRect l="-153" t="-174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D3EF36F-928F-4EF9-9BC8-A13F772095AB}"/>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A3D14109-87A5-4757-8D69-F541BD8E4659}"/>
              </a:ext>
            </a:extLst>
          </p:cNvPr>
          <p:cNvSpPr>
            <a:spLocks noGrp="1"/>
          </p:cNvSpPr>
          <p:nvPr>
            <p:ph type="sldNum" sz="quarter" idx="13"/>
          </p:nvPr>
        </p:nvSpPr>
        <p:spPr/>
        <p:txBody>
          <a:bodyPr/>
          <a:lstStyle/>
          <a:p>
            <a:fld id="{F47845EA-7733-40EE-B074-20032348B727}" type="slidenum">
              <a:rPr lang="en-US" smtClean="0"/>
              <a:t>28</a:t>
            </a:fld>
            <a:endParaRPr lang="en-US"/>
          </a:p>
        </p:txBody>
      </p:sp>
      <p:sp>
        <p:nvSpPr>
          <p:cNvPr id="6" name="TextBox 5">
            <a:extLst>
              <a:ext uri="{FF2B5EF4-FFF2-40B4-BE49-F238E27FC236}">
                <a16:creationId xmlns:a16="http://schemas.microsoft.com/office/drawing/2014/main" id="{7D4C94D1-99DB-45CA-AFA2-ABE33CFCC2C0}"/>
              </a:ext>
            </a:extLst>
          </p:cNvPr>
          <p:cNvSpPr txBox="1"/>
          <p:nvPr/>
        </p:nvSpPr>
        <p:spPr>
          <a:xfrm>
            <a:off x="70518" y="1066338"/>
            <a:ext cx="3748847" cy="461665"/>
          </a:xfrm>
          <a:prstGeom prst="rect">
            <a:avLst/>
          </a:prstGeom>
          <a:noFill/>
        </p:spPr>
        <p:txBody>
          <a:bodyPr wrap="none" rtlCol="0">
            <a:spAutoFit/>
          </a:bodyPr>
          <a:lstStyle/>
          <a:p>
            <a:r>
              <a:rPr lang="en-US" sz="2400" dirty="0"/>
              <a:t>Infinitesimal Reducibility (IR)</a:t>
            </a:r>
          </a:p>
        </p:txBody>
      </p:sp>
      <p:sp>
        <p:nvSpPr>
          <p:cNvPr id="7" name="TextBox 6">
            <a:extLst>
              <a:ext uri="{FF2B5EF4-FFF2-40B4-BE49-F238E27FC236}">
                <a16:creationId xmlns:a16="http://schemas.microsoft.com/office/drawing/2014/main" id="{9C2FD546-0D98-4FB7-AC97-DBDC8D660EAB}"/>
              </a:ext>
            </a:extLst>
          </p:cNvPr>
          <p:cNvSpPr txBox="1"/>
          <p:nvPr/>
        </p:nvSpPr>
        <p:spPr>
          <a:xfrm>
            <a:off x="4146895" y="1066338"/>
            <a:ext cx="4160819" cy="461665"/>
          </a:xfrm>
          <a:prstGeom prst="rect">
            <a:avLst/>
          </a:prstGeom>
          <a:noFill/>
        </p:spPr>
        <p:txBody>
          <a:bodyPr wrap="none" rtlCol="0">
            <a:spAutoFit/>
          </a:bodyPr>
          <a:lstStyle/>
          <a:p>
            <a:r>
              <a:rPr lang="en-US" sz="2400" dirty="0"/>
              <a:t>Determinism/Reversibility (D/R)</a:t>
            </a:r>
          </a:p>
        </p:txBody>
      </p:sp>
      <p:sp>
        <p:nvSpPr>
          <p:cNvPr id="8" name="TextBox 7">
            <a:extLst>
              <a:ext uri="{FF2B5EF4-FFF2-40B4-BE49-F238E27FC236}">
                <a16:creationId xmlns:a16="http://schemas.microsoft.com/office/drawing/2014/main" id="{EE82FCBE-7BAC-45ED-84FE-1FCC2EA4170B}"/>
              </a:ext>
            </a:extLst>
          </p:cNvPr>
          <p:cNvSpPr txBox="1"/>
          <p:nvPr/>
        </p:nvSpPr>
        <p:spPr>
          <a:xfrm>
            <a:off x="8635244" y="1066338"/>
            <a:ext cx="3551934" cy="461665"/>
          </a:xfrm>
          <a:prstGeom prst="rect">
            <a:avLst/>
          </a:prstGeom>
          <a:noFill/>
        </p:spPr>
        <p:txBody>
          <a:bodyPr wrap="none" rtlCol="0">
            <a:spAutoFit/>
          </a:bodyPr>
          <a:lstStyle/>
          <a:p>
            <a:r>
              <a:rPr lang="en-US" sz="2400" dirty="0"/>
              <a:t>Kinematic Equivalence (KE)</a:t>
            </a:r>
          </a:p>
        </p:txBody>
      </p:sp>
      <p:sp>
        <p:nvSpPr>
          <p:cNvPr id="9" name="Oval 8">
            <a:extLst>
              <a:ext uri="{FF2B5EF4-FFF2-40B4-BE49-F238E27FC236}">
                <a16:creationId xmlns:a16="http://schemas.microsoft.com/office/drawing/2014/main" id="{5F0AE222-80DA-4467-90D6-6F157AEA3E95}"/>
              </a:ext>
            </a:extLst>
          </p:cNvPr>
          <p:cNvSpPr/>
          <p:nvPr/>
        </p:nvSpPr>
        <p:spPr>
          <a:xfrm>
            <a:off x="8318310" y="6032086"/>
            <a:ext cx="1310185" cy="68670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9C784BEF-1EFF-4571-860B-4527B0FD54EB}"/>
              </a:ext>
            </a:extLst>
          </p:cNvPr>
          <p:cNvSpPr/>
          <p:nvPr/>
        </p:nvSpPr>
        <p:spPr>
          <a:xfrm>
            <a:off x="7577004" y="6055693"/>
            <a:ext cx="1310185" cy="68670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139C5704-7152-4321-B4C8-5BA070D2B322}"/>
              </a:ext>
            </a:extLst>
          </p:cNvPr>
          <p:cNvSpPr txBox="1"/>
          <p:nvPr/>
        </p:nvSpPr>
        <p:spPr>
          <a:xfrm>
            <a:off x="8362439" y="6182203"/>
            <a:ext cx="479618" cy="369332"/>
          </a:xfrm>
          <a:prstGeom prst="rect">
            <a:avLst/>
          </a:prstGeom>
          <a:noFill/>
        </p:spPr>
        <p:txBody>
          <a:bodyPr wrap="none">
            <a:spAutoFit/>
          </a:bodyPr>
          <a:lstStyle/>
          <a:p>
            <a:r>
              <a:rPr lang="en-US" dirty="0"/>
              <a:t>LM</a:t>
            </a:r>
          </a:p>
        </p:txBody>
      </p:sp>
      <p:sp>
        <p:nvSpPr>
          <p:cNvPr id="13" name="TextBox 12">
            <a:extLst>
              <a:ext uri="{FF2B5EF4-FFF2-40B4-BE49-F238E27FC236}">
                <a16:creationId xmlns:a16="http://schemas.microsoft.com/office/drawing/2014/main" id="{69CBAE7B-3CA8-4AB7-80F6-1EA0D7190EC0}"/>
              </a:ext>
            </a:extLst>
          </p:cNvPr>
          <p:cNvSpPr txBox="1"/>
          <p:nvPr/>
        </p:nvSpPr>
        <p:spPr>
          <a:xfrm>
            <a:off x="7207641" y="5912522"/>
            <a:ext cx="526106" cy="369332"/>
          </a:xfrm>
          <a:prstGeom prst="rect">
            <a:avLst/>
          </a:prstGeom>
          <a:noFill/>
        </p:spPr>
        <p:txBody>
          <a:bodyPr wrap="none">
            <a:spAutoFit/>
          </a:bodyPr>
          <a:lstStyle/>
          <a:p>
            <a:r>
              <a:rPr lang="en-US" dirty="0"/>
              <a:t>HM</a:t>
            </a:r>
          </a:p>
        </p:txBody>
      </p:sp>
      <p:sp>
        <p:nvSpPr>
          <p:cNvPr id="14" name="TextBox 13">
            <a:extLst>
              <a:ext uri="{FF2B5EF4-FFF2-40B4-BE49-F238E27FC236}">
                <a16:creationId xmlns:a16="http://schemas.microsoft.com/office/drawing/2014/main" id="{9996F9AA-8EFC-499F-B6D9-362496BD54D2}"/>
              </a:ext>
            </a:extLst>
          </p:cNvPr>
          <p:cNvSpPr txBox="1"/>
          <p:nvPr/>
        </p:nvSpPr>
        <p:spPr>
          <a:xfrm>
            <a:off x="9593357" y="5971905"/>
            <a:ext cx="530915" cy="369332"/>
          </a:xfrm>
          <a:prstGeom prst="rect">
            <a:avLst/>
          </a:prstGeom>
          <a:noFill/>
        </p:spPr>
        <p:txBody>
          <a:bodyPr wrap="none">
            <a:spAutoFit/>
          </a:bodyPr>
          <a:lstStyle/>
          <a:p>
            <a:r>
              <a:rPr lang="en-US" dirty="0"/>
              <a:t>NM</a:t>
            </a:r>
          </a:p>
        </p:txBody>
      </p:sp>
    </p:spTree>
    <p:extLst>
      <p:ext uri="{BB962C8B-B14F-4D97-AF65-F5344CB8AC3E}">
        <p14:creationId xmlns:p14="http://schemas.microsoft.com/office/powerpoint/2010/main" val="29641867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2EA7274-7367-480C-AC75-41BBC45CC22A}"/>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BF3B1832-B541-4F86-8D6F-14E9A94F2779}"/>
              </a:ext>
            </a:extLst>
          </p:cNvPr>
          <p:cNvSpPr>
            <a:spLocks noGrp="1"/>
          </p:cNvSpPr>
          <p:nvPr>
            <p:ph type="sldNum" sz="quarter" idx="12"/>
          </p:nvPr>
        </p:nvSpPr>
        <p:spPr/>
        <p:txBody>
          <a:bodyPr/>
          <a:lstStyle/>
          <a:p>
            <a:fld id="{F47845EA-7733-40EE-B074-20032348B727}" type="slidenum">
              <a:rPr lang="en-US" smtClean="0"/>
              <a:t>29</a:t>
            </a:fld>
            <a:endParaRPr lang="en-US"/>
          </a:p>
        </p:txBody>
      </p:sp>
      <p:sp>
        <p:nvSpPr>
          <p:cNvPr id="4" name="TextBox 3">
            <a:extLst>
              <a:ext uri="{FF2B5EF4-FFF2-40B4-BE49-F238E27FC236}">
                <a16:creationId xmlns:a16="http://schemas.microsoft.com/office/drawing/2014/main" id="{D40E26BD-1575-4E25-A71E-BDB86C92CD51}"/>
              </a:ext>
            </a:extLst>
          </p:cNvPr>
          <p:cNvSpPr txBox="1"/>
          <p:nvPr/>
        </p:nvSpPr>
        <p:spPr>
          <a:xfrm>
            <a:off x="730160" y="453350"/>
            <a:ext cx="7174737" cy="1754326"/>
          </a:xfrm>
          <a:prstGeom prst="rect">
            <a:avLst/>
          </a:prstGeom>
          <a:noFill/>
        </p:spPr>
        <p:txBody>
          <a:bodyPr wrap="square" rtlCol="0">
            <a:spAutoFit/>
          </a:bodyPr>
          <a:lstStyle/>
          <a:p>
            <a:r>
              <a:rPr lang="en-US" sz="3600" dirty="0"/>
              <a:t>Quantifying discrete cases is fundamentally different than quantifying cases over the continuum</a:t>
            </a:r>
          </a:p>
        </p:txBody>
      </p:sp>
      <p:sp>
        <p:nvSpPr>
          <p:cNvPr id="5" name="TextBox 4">
            <a:extLst>
              <a:ext uri="{FF2B5EF4-FFF2-40B4-BE49-F238E27FC236}">
                <a16:creationId xmlns:a16="http://schemas.microsoft.com/office/drawing/2014/main" id="{42AD8AD6-8455-4922-B434-FBF7E69885A6}"/>
              </a:ext>
            </a:extLst>
          </p:cNvPr>
          <p:cNvSpPr txBox="1"/>
          <p:nvPr/>
        </p:nvSpPr>
        <p:spPr>
          <a:xfrm>
            <a:off x="730160" y="2678695"/>
            <a:ext cx="10731680" cy="2862322"/>
          </a:xfrm>
          <a:prstGeom prst="rect">
            <a:avLst/>
          </a:prstGeom>
          <a:noFill/>
        </p:spPr>
        <p:txBody>
          <a:bodyPr wrap="square" rtlCol="0">
            <a:spAutoFit/>
          </a:bodyPr>
          <a:lstStyle/>
          <a:p>
            <a:r>
              <a:rPr lang="en-US" sz="3600" dirty="0"/>
              <a:t>Why? Because fully identifying a discrete case requires finite information (finitely many experimental tests) while identifying a case from a continuum requires infinite information (an infinite sequence of increasingly precise tests)</a:t>
            </a:r>
          </a:p>
        </p:txBody>
      </p:sp>
      <p:sp>
        <p:nvSpPr>
          <p:cNvPr id="7" name="TextBox 6">
            <a:extLst>
              <a:ext uri="{FF2B5EF4-FFF2-40B4-BE49-F238E27FC236}">
                <a16:creationId xmlns:a16="http://schemas.microsoft.com/office/drawing/2014/main" id="{2C42B4CD-E3D6-4B4F-AF42-691212D6846A}"/>
              </a:ext>
            </a:extLst>
          </p:cNvPr>
          <p:cNvSpPr txBox="1"/>
          <p:nvPr/>
        </p:nvSpPr>
        <p:spPr>
          <a:xfrm>
            <a:off x="3864117" y="5685854"/>
            <a:ext cx="5672322" cy="369332"/>
          </a:xfrm>
          <a:prstGeom prst="rect">
            <a:avLst/>
          </a:prstGeom>
          <a:noFill/>
        </p:spPr>
        <p:txBody>
          <a:bodyPr wrap="none" rtlCol="0">
            <a:spAutoFit/>
          </a:bodyPr>
          <a:lstStyle/>
          <a:p>
            <a:r>
              <a:rPr lang="en-US" dirty="0"/>
              <a:t>This is something most physicists haven’t yet fully digested</a:t>
            </a:r>
          </a:p>
        </p:txBody>
      </p:sp>
      <p:cxnSp>
        <p:nvCxnSpPr>
          <p:cNvPr id="9" name="Straight Arrow Connector 8">
            <a:extLst>
              <a:ext uri="{FF2B5EF4-FFF2-40B4-BE49-F238E27FC236}">
                <a16:creationId xmlns:a16="http://schemas.microsoft.com/office/drawing/2014/main" id="{E571BF69-34CD-40CE-9901-AF71A210C8AF}"/>
              </a:ext>
            </a:extLst>
          </p:cNvPr>
          <p:cNvCxnSpPr/>
          <p:nvPr/>
        </p:nvCxnSpPr>
        <p:spPr>
          <a:xfrm flipH="1" flipV="1">
            <a:off x="4918477" y="5166256"/>
            <a:ext cx="466530" cy="519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7DEF6D1B-4117-4DB4-BC3A-841755ABAFE3}"/>
              </a:ext>
            </a:extLst>
          </p:cNvPr>
          <p:cNvGrpSpPr/>
          <p:nvPr/>
        </p:nvGrpSpPr>
        <p:grpSpPr>
          <a:xfrm>
            <a:off x="8387458" y="850779"/>
            <a:ext cx="724673" cy="45719"/>
            <a:chOff x="5904865" y="1928228"/>
            <a:chExt cx="724673" cy="45719"/>
          </a:xfrm>
        </p:grpSpPr>
        <p:sp>
          <p:nvSpPr>
            <p:cNvPr id="10" name="Oval 9">
              <a:extLst>
                <a:ext uri="{FF2B5EF4-FFF2-40B4-BE49-F238E27FC236}">
                  <a16:creationId xmlns:a16="http://schemas.microsoft.com/office/drawing/2014/main" id="{1D233A36-CF70-48B9-BFD8-F1A79A9E25F7}"/>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40D9339-C3FB-40D2-B97B-7EAED60E61F2}"/>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407DC80-7C28-4DE3-B455-2E24E6AF4A69}"/>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7DDEEDE-853B-4596-A985-D8BE83C3A7C5}"/>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Oval 34">
            <a:extLst>
              <a:ext uri="{FF2B5EF4-FFF2-40B4-BE49-F238E27FC236}">
                <a16:creationId xmlns:a16="http://schemas.microsoft.com/office/drawing/2014/main" id="{5A70F39D-B174-4562-9A4F-02ABE4E7D30D}"/>
              </a:ext>
            </a:extLst>
          </p:cNvPr>
          <p:cNvSpPr/>
          <p:nvPr/>
        </p:nvSpPr>
        <p:spPr>
          <a:xfrm>
            <a:off x="8613776"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A8A040B7-BBC6-4E50-A197-D4C94956FB55}"/>
              </a:ext>
            </a:extLst>
          </p:cNvPr>
          <p:cNvSpPr/>
          <p:nvPr/>
        </p:nvSpPr>
        <p:spPr>
          <a:xfrm>
            <a:off x="8840094"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B995F2A-AAD7-47CD-A1DF-685D988A6F0A}"/>
              </a:ext>
            </a:extLst>
          </p:cNvPr>
          <p:cNvSpPr/>
          <p:nvPr/>
        </p:nvSpPr>
        <p:spPr>
          <a:xfrm>
            <a:off x="9066412"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5E85866-6D8B-47DA-9EBA-AD83246DC396}"/>
              </a:ext>
            </a:extLst>
          </p:cNvPr>
          <p:cNvSpPr/>
          <p:nvPr/>
        </p:nvSpPr>
        <p:spPr>
          <a:xfrm>
            <a:off x="8387458" y="103499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ABBEE591-D3B7-4F9B-B099-6CCD5968B9A7}"/>
              </a:ext>
            </a:extLst>
          </p:cNvPr>
          <p:cNvGrpSpPr/>
          <p:nvPr/>
        </p:nvGrpSpPr>
        <p:grpSpPr>
          <a:xfrm>
            <a:off x="8387458" y="1219203"/>
            <a:ext cx="724673" cy="45719"/>
            <a:chOff x="5904865" y="1928228"/>
            <a:chExt cx="724673" cy="45719"/>
          </a:xfrm>
        </p:grpSpPr>
        <p:sp>
          <p:nvSpPr>
            <p:cNvPr id="40" name="Oval 39">
              <a:extLst>
                <a:ext uri="{FF2B5EF4-FFF2-40B4-BE49-F238E27FC236}">
                  <a16:creationId xmlns:a16="http://schemas.microsoft.com/office/drawing/2014/main" id="{1AD1CBB2-323E-4A21-BEB2-5B2E20465A4B}"/>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8E56EBB-F01A-4D6B-8C9B-164803BBADE1}"/>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69C4482-CFAD-4DEE-9175-2E54DB1A4FB6}"/>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2E894F6-D913-4240-AD62-643DCA15B82D}"/>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Freeform: Shape 19">
            <a:extLst>
              <a:ext uri="{FF2B5EF4-FFF2-40B4-BE49-F238E27FC236}">
                <a16:creationId xmlns:a16="http://schemas.microsoft.com/office/drawing/2014/main" id="{B4203A1D-1D16-4ED4-B909-7537DBF5418C}"/>
              </a:ext>
            </a:extLst>
          </p:cNvPr>
          <p:cNvSpPr/>
          <p:nvPr/>
        </p:nvSpPr>
        <p:spPr>
          <a:xfrm>
            <a:off x="9888872" y="540827"/>
            <a:ext cx="1998328" cy="1219911"/>
          </a:xfrm>
          <a:custGeom>
            <a:avLst/>
            <a:gdLst>
              <a:gd name="connsiteX0" fmla="*/ 456288 w 622116"/>
              <a:gd name="connsiteY0" fmla="*/ 4380 h 672187"/>
              <a:gd name="connsiteX1" fmla="*/ 96624 w 622116"/>
              <a:gd name="connsiteY1" fmla="*/ 53148 h 672187"/>
              <a:gd name="connsiteX2" fmla="*/ 53952 w 622116"/>
              <a:gd name="connsiteY2" fmla="*/ 364044 h 672187"/>
              <a:gd name="connsiteX3" fmla="*/ 29568 w 622116"/>
              <a:gd name="connsiteY3" fmla="*/ 662748 h 672187"/>
              <a:gd name="connsiteX4" fmla="*/ 498960 w 622116"/>
              <a:gd name="connsiteY4" fmla="*/ 571308 h 672187"/>
              <a:gd name="connsiteX5" fmla="*/ 517248 w 622116"/>
              <a:gd name="connsiteY5" fmla="*/ 309180 h 672187"/>
              <a:gd name="connsiteX6" fmla="*/ 620880 w 622116"/>
              <a:gd name="connsiteY6" fmla="*/ 101916 h 672187"/>
              <a:gd name="connsiteX7" fmla="*/ 456288 w 622116"/>
              <a:gd name="connsiteY7" fmla="*/ 4380 h 6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116" h="672187">
                <a:moveTo>
                  <a:pt x="456288" y="4380"/>
                </a:moveTo>
                <a:cubicBezTo>
                  <a:pt x="368912" y="-3748"/>
                  <a:pt x="163680" y="-6796"/>
                  <a:pt x="96624" y="53148"/>
                </a:cubicBezTo>
                <a:cubicBezTo>
                  <a:pt x="29568" y="113092"/>
                  <a:pt x="65128" y="262444"/>
                  <a:pt x="53952" y="364044"/>
                </a:cubicBezTo>
                <a:cubicBezTo>
                  <a:pt x="42776" y="465644"/>
                  <a:pt x="-44600" y="628204"/>
                  <a:pt x="29568" y="662748"/>
                </a:cubicBezTo>
                <a:cubicBezTo>
                  <a:pt x="103736" y="697292"/>
                  <a:pt x="417680" y="630236"/>
                  <a:pt x="498960" y="571308"/>
                </a:cubicBezTo>
                <a:cubicBezTo>
                  <a:pt x="580240" y="512380"/>
                  <a:pt x="496928" y="387412"/>
                  <a:pt x="517248" y="309180"/>
                </a:cubicBezTo>
                <a:cubicBezTo>
                  <a:pt x="537568" y="230948"/>
                  <a:pt x="634088" y="153732"/>
                  <a:pt x="620880" y="101916"/>
                </a:cubicBezTo>
                <a:cubicBezTo>
                  <a:pt x="607672" y="50100"/>
                  <a:pt x="543664" y="12508"/>
                  <a:pt x="456288" y="43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F6495D4-1124-4505-B1C0-E161312FC4FE}"/>
              </a:ext>
            </a:extLst>
          </p:cNvPr>
          <p:cNvSpPr/>
          <p:nvPr/>
        </p:nvSpPr>
        <p:spPr>
          <a:xfrm>
            <a:off x="10298684" y="748578"/>
            <a:ext cx="235445"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1297220-66F7-452E-AC36-CD7A8A6F331A}"/>
              </a:ext>
            </a:extLst>
          </p:cNvPr>
          <p:cNvSpPr/>
          <p:nvPr/>
        </p:nvSpPr>
        <p:spPr>
          <a:xfrm>
            <a:off x="10161625" y="1418529"/>
            <a:ext cx="353337" cy="22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5A816B6-D20D-4837-B726-4269CB1243CD}"/>
              </a:ext>
            </a:extLst>
          </p:cNvPr>
          <p:cNvSpPr/>
          <p:nvPr/>
        </p:nvSpPr>
        <p:spPr>
          <a:xfrm>
            <a:off x="11068401" y="1156212"/>
            <a:ext cx="322140"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E3F97F4-F6B1-4CC4-A3F0-CAA3802DD8A5}"/>
              </a:ext>
            </a:extLst>
          </p:cNvPr>
          <p:cNvSpPr/>
          <p:nvPr/>
        </p:nvSpPr>
        <p:spPr>
          <a:xfrm>
            <a:off x="10693193" y="1219202"/>
            <a:ext cx="127207" cy="117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F856F924-2B48-401E-BECB-327DD05B7DB5}"/>
              </a:ext>
            </a:extLst>
          </p:cNvPr>
          <p:cNvSpPr/>
          <p:nvPr/>
        </p:nvSpPr>
        <p:spPr>
          <a:xfrm>
            <a:off x="11209996" y="649756"/>
            <a:ext cx="322140" cy="29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0B9C2E8B-DB06-40AC-813E-BCE62E887655}"/>
              </a:ext>
            </a:extLst>
          </p:cNvPr>
          <p:cNvSpPr/>
          <p:nvPr/>
        </p:nvSpPr>
        <p:spPr>
          <a:xfrm>
            <a:off x="8156416" y="697170"/>
            <a:ext cx="1197032" cy="72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3581820A-3A22-4A21-B95B-66212EF792D0}"/>
              </a:ext>
            </a:extLst>
          </p:cNvPr>
          <p:cNvSpPr txBox="1"/>
          <p:nvPr/>
        </p:nvSpPr>
        <p:spPr>
          <a:xfrm>
            <a:off x="8294894" y="342954"/>
            <a:ext cx="928139" cy="369332"/>
          </a:xfrm>
          <a:prstGeom prst="rect">
            <a:avLst/>
          </a:prstGeom>
          <a:noFill/>
        </p:spPr>
        <p:txBody>
          <a:bodyPr wrap="none" rtlCol="0">
            <a:spAutoFit/>
          </a:bodyPr>
          <a:lstStyle/>
          <a:p>
            <a:r>
              <a:rPr lang="en-US" dirty="0"/>
              <a:t>discrete</a:t>
            </a:r>
          </a:p>
        </p:txBody>
      </p:sp>
      <p:sp>
        <p:nvSpPr>
          <p:cNvPr id="53" name="TextBox 52">
            <a:extLst>
              <a:ext uri="{FF2B5EF4-FFF2-40B4-BE49-F238E27FC236}">
                <a16:creationId xmlns:a16="http://schemas.microsoft.com/office/drawing/2014/main" id="{F1F992E2-EC80-4979-B1CE-E7CCFD5A1F35}"/>
              </a:ext>
            </a:extLst>
          </p:cNvPr>
          <p:cNvSpPr txBox="1"/>
          <p:nvPr/>
        </p:nvSpPr>
        <p:spPr>
          <a:xfrm>
            <a:off x="10287166" y="149353"/>
            <a:ext cx="1201739" cy="369332"/>
          </a:xfrm>
          <a:prstGeom prst="rect">
            <a:avLst/>
          </a:prstGeom>
          <a:noFill/>
        </p:spPr>
        <p:txBody>
          <a:bodyPr wrap="none" rtlCol="0">
            <a:spAutoFit/>
          </a:bodyPr>
          <a:lstStyle/>
          <a:p>
            <a:r>
              <a:rPr lang="en-US" dirty="0"/>
              <a:t>continuum</a:t>
            </a:r>
          </a:p>
        </p:txBody>
      </p:sp>
      <p:cxnSp>
        <p:nvCxnSpPr>
          <p:cNvPr id="55" name="Straight Arrow Connector 54">
            <a:extLst>
              <a:ext uri="{FF2B5EF4-FFF2-40B4-BE49-F238E27FC236}">
                <a16:creationId xmlns:a16="http://schemas.microsoft.com/office/drawing/2014/main" id="{B5EC8251-F721-46E1-8242-9D8E9A99BA2D}"/>
              </a:ext>
            </a:extLst>
          </p:cNvPr>
          <p:cNvCxnSpPr/>
          <p:nvPr/>
        </p:nvCxnSpPr>
        <p:spPr>
          <a:xfrm flipV="1">
            <a:off x="8932249" y="1353773"/>
            <a:ext cx="134163" cy="52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62E9136-47F6-4F0F-B95E-91AF455C4DE2}"/>
              </a:ext>
            </a:extLst>
          </p:cNvPr>
          <p:cNvCxnSpPr/>
          <p:nvPr/>
        </p:nvCxnSpPr>
        <p:spPr>
          <a:xfrm flipV="1">
            <a:off x="9066412" y="1557023"/>
            <a:ext cx="977667" cy="37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1EF890-E555-44C5-B283-D78A4F860766}"/>
              </a:ext>
            </a:extLst>
          </p:cNvPr>
          <p:cNvSpPr txBox="1"/>
          <p:nvPr/>
        </p:nvSpPr>
        <p:spPr>
          <a:xfrm>
            <a:off x="8197473" y="1918952"/>
            <a:ext cx="1540102" cy="369332"/>
          </a:xfrm>
          <a:prstGeom prst="rect">
            <a:avLst/>
          </a:prstGeom>
          <a:noFill/>
        </p:spPr>
        <p:txBody>
          <a:bodyPr wrap="none" rtlCol="0">
            <a:spAutoFit/>
          </a:bodyPr>
          <a:lstStyle/>
          <a:p>
            <a:r>
              <a:rPr lang="en-US" dirty="0"/>
              <a:t>finite measure</a:t>
            </a:r>
          </a:p>
        </p:txBody>
      </p:sp>
      <p:sp>
        <p:nvSpPr>
          <p:cNvPr id="59" name="Oval 58">
            <a:extLst>
              <a:ext uri="{FF2B5EF4-FFF2-40B4-BE49-F238E27FC236}">
                <a16:creationId xmlns:a16="http://schemas.microsoft.com/office/drawing/2014/main" id="{39289706-39B9-4541-B5AD-AAFDB887E2DD}"/>
              </a:ext>
            </a:extLst>
          </p:cNvPr>
          <p:cNvSpPr/>
          <p:nvPr/>
        </p:nvSpPr>
        <p:spPr>
          <a:xfrm>
            <a:off x="10854572" y="89275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a:extLst>
              <a:ext uri="{FF2B5EF4-FFF2-40B4-BE49-F238E27FC236}">
                <a16:creationId xmlns:a16="http://schemas.microsoft.com/office/drawing/2014/main" id="{F6D7AADB-7E81-4B3B-8EBF-5BD833936456}"/>
              </a:ext>
            </a:extLst>
          </p:cNvPr>
          <p:cNvCxnSpPr>
            <a:cxnSpLocks/>
          </p:cNvCxnSpPr>
          <p:nvPr/>
        </p:nvCxnSpPr>
        <p:spPr>
          <a:xfrm flipH="1" flipV="1">
            <a:off x="10913018" y="989704"/>
            <a:ext cx="155383" cy="98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8A6B8681-F601-47EA-AC68-5EE7CBE0E1C5}"/>
              </a:ext>
            </a:extLst>
          </p:cNvPr>
          <p:cNvSpPr txBox="1"/>
          <p:nvPr/>
        </p:nvSpPr>
        <p:spPr>
          <a:xfrm>
            <a:off x="10439945" y="1953896"/>
            <a:ext cx="1451936" cy="369332"/>
          </a:xfrm>
          <a:prstGeom prst="rect">
            <a:avLst/>
          </a:prstGeom>
          <a:noFill/>
        </p:spPr>
        <p:txBody>
          <a:bodyPr wrap="none" rtlCol="0">
            <a:spAutoFit/>
          </a:bodyPr>
          <a:lstStyle/>
          <a:p>
            <a:r>
              <a:rPr lang="en-US" dirty="0"/>
              <a:t>zero measure</a:t>
            </a:r>
          </a:p>
        </p:txBody>
      </p:sp>
    </p:spTree>
    <p:extLst>
      <p:ext uri="{BB962C8B-B14F-4D97-AF65-F5344CB8AC3E}">
        <p14:creationId xmlns:p14="http://schemas.microsoft.com/office/powerpoint/2010/main" val="4010098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302EB6-BA01-98E3-CB10-9D30265D699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5F03164-8902-0979-4119-322A2893AB2E}"/>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DEE614FF-E49B-772D-8E74-D65F02771E87}"/>
              </a:ext>
            </a:extLst>
          </p:cNvPr>
          <p:cNvSpPr txBox="1"/>
          <p:nvPr/>
        </p:nvSpPr>
        <p:spPr>
          <a:xfrm>
            <a:off x="329457" y="540400"/>
            <a:ext cx="7562519" cy="584775"/>
          </a:xfrm>
          <a:prstGeom prst="rect">
            <a:avLst/>
          </a:prstGeom>
          <a:noFill/>
        </p:spPr>
        <p:txBody>
          <a:bodyPr wrap="none" rtlCol="0">
            <a:spAutoFit/>
          </a:bodyPr>
          <a:lstStyle/>
          <a:p>
            <a:r>
              <a:rPr lang="en-US" sz="3200" dirty="0"/>
              <a:t>Lead a project called Assumptions of Physics</a:t>
            </a:r>
          </a:p>
        </p:txBody>
      </p:sp>
      <p:sp>
        <p:nvSpPr>
          <p:cNvPr id="5" name="TextBox 4">
            <a:extLst>
              <a:ext uri="{FF2B5EF4-FFF2-40B4-BE49-F238E27FC236}">
                <a16:creationId xmlns:a16="http://schemas.microsoft.com/office/drawing/2014/main" id="{F4AA5E6D-38D4-6CEA-8AD0-7BCC1EC3DEF9}"/>
              </a:ext>
            </a:extLst>
          </p:cNvPr>
          <p:cNvSpPr txBox="1"/>
          <p:nvPr/>
        </p:nvSpPr>
        <p:spPr>
          <a:xfrm>
            <a:off x="329457" y="2208503"/>
            <a:ext cx="8360237" cy="1077218"/>
          </a:xfrm>
          <a:prstGeom prst="rect">
            <a:avLst/>
          </a:prstGeom>
          <a:noFill/>
        </p:spPr>
        <p:txBody>
          <a:bodyPr wrap="none" rtlCol="0">
            <a:spAutoFit/>
          </a:bodyPr>
          <a:lstStyle/>
          <a:p>
            <a:r>
              <a:rPr lang="en-US" sz="3200" i="1" dirty="0"/>
              <a:t>Reverse Physics</a:t>
            </a:r>
            <a:r>
              <a:rPr lang="en-US" sz="3200" dirty="0"/>
              <a:t>: Start with the equations,</a:t>
            </a:r>
            <a:br>
              <a:rPr lang="en-US" sz="3200" dirty="0"/>
            </a:br>
            <a:r>
              <a:rPr lang="en-US" sz="3200" dirty="0"/>
              <a:t>reverse engineer physical assumptions/principles</a:t>
            </a:r>
          </a:p>
        </p:txBody>
      </p:sp>
      <p:sp>
        <p:nvSpPr>
          <p:cNvPr id="6" name="TextBox 5">
            <a:extLst>
              <a:ext uri="{FF2B5EF4-FFF2-40B4-BE49-F238E27FC236}">
                <a16:creationId xmlns:a16="http://schemas.microsoft.com/office/drawing/2014/main" id="{64A3651B-AF5B-B4BE-4DD0-20F9FFDF70B0}"/>
              </a:ext>
            </a:extLst>
          </p:cNvPr>
          <p:cNvSpPr txBox="1"/>
          <p:nvPr/>
        </p:nvSpPr>
        <p:spPr>
          <a:xfrm>
            <a:off x="329457" y="4608258"/>
            <a:ext cx="8100936" cy="1077218"/>
          </a:xfrm>
          <a:prstGeom prst="rect">
            <a:avLst/>
          </a:prstGeom>
          <a:noFill/>
        </p:spPr>
        <p:txBody>
          <a:bodyPr wrap="none" rtlCol="0">
            <a:spAutoFit/>
          </a:bodyPr>
          <a:lstStyle/>
          <a:p>
            <a:r>
              <a:rPr lang="en-US" sz="3200" i="1"/>
              <a:t>Physical Mathematics</a:t>
            </a:r>
            <a:r>
              <a:rPr lang="en-US" sz="3200"/>
              <a:t>: Start </a:t>
            </a:r>
            <a:r>
              <a:rPr lang="en-US" sz="3200" dirty="0"/>
              <a:t>from scratch and</a:t>
            </a:r>
            <a:br>
              <a:rPr lang="en-US" sz="3200" dirty="0"/>
            </a:br>
            <a:r>
              <a:rPr lang="en-US" sz="3200" dirty="0"/>
              <a:t>rederive everything from physical requirements</a:t>
            </a:r>
          </a:p>
        </p:txBody>
      </p:sp>
      <p:sp>
        <p:nvSpPr>
          <p:cNvPr id="7" name="TextBox 6">
            <a:extLst>
              <a:ext uri="{FF2B5EF4-FFF2-40B4-BE49-F238E27FC236}">
                <a16:creationId xmlns:a16="http://schemas.microsoft.com/office/drawing/2014/main" id="{56887754-9EDF-A7C6-E848-014C07CE5B27}"/>
              </a:ext>
            </a:extLst>
          </p:cNvPr>
          <p:cNvSpPr txBox="1"/>
          <p:nvPr/>
        </p:nvSpPr>
        <p:spPr>
          <a:xfrm>
            <a:off x="3986979" y="5770726"/>
            <a:ext cx="7888121" cy="461665"/>
          </a:xfrm>
          <a:prstGeom prst="rect">
            <a:avLst/>
          </a:prstGeom>
          <a:noFill/>
        </p:spPr>
        <p:txBody>
          <a:bodyPr wrap="none" rtlCol="0">
            <a:spAutoFit/>
          </a:bodyPr>
          <a:lstStyle/>
          <a:p>
            <a:r>
              <a:rPr lang="en-US" sz="2400" dirty="0"/>
              <a:t>Which mathematical structures  (or which parts) are physical?</a:t>
            </a:r>
          </a:p>
        </p:txBody>
      </p:sp>
      <p:sp>
        <p:nvSpPr>
          <p:cNvPr id="8" name="TextBox 7">
            <a:extLst>
              <a:ext uri="{FF2B5EF4-FFF2-40B4-BE49-F238E27FC236}">
                <a16:creationId xmlns:a16="http://schemas.microsoft.com/office/drawing/2014/main" id="{2AD1F06F-91BD-E67A-E664-925639E55904}"/>
              </a:ext>
            </a:extLst>
          </p:cNvPr>
          <p:cNvSpPr txBox="1"/>
          <p:nvPr/>
        </p:nvSpPr>
        <p:spPr>
          <a:xfrm>
            <a:off x="6096000" y="3387344"/>
            <a:ext cx="5386796" cy="830997"/>
          </a:xfrm>
          <a:prstGeom prst="rect">
            <a:avLst/>
          </a:prstGeom>
          <a:noFill/>
        </p:spPr>
        <p:txBody>
          <a:bodyPr wrap="none" rtlCol="0">
            <a:spAutoFit/>
          </a:bodyPr>
          <a:lstStyle/>
          <a:p>
            <a:r>
              <a:rPr lang="en-US" sz="2400" dirty="0"/>
              <a:t>What are the basic concepts/idealizations</a:t>
            </a:r>
            <a:br>
              <a:rPr lang="en-US" sz="2400" dirty="0"/>
            </a:br>
            <a:r>
              <a:rPr lang="en-US" sz="2400" dirty="0"/>
              <a:t>behind the different physical theories?</a:t>
            </a:r>
          </a:p>
        </p:txBody>
      </p:sp>
      <p:sp>
        <p:nvSpPr>
          <p:cNvPr id="9" name="TextBox 8">
            <a:extLst>
              <a:ext uri="{FF2B5EF4-FFF2-40B4-BE49-F238E27FC236}">
                <a16:creationId xmlns:a16="http://schemas.microsoft.com/office/drawing/2014/main" id="{D9674C5C-34D8-6A29-17D7-16A54376F6B2}"/>
              </a:ext>
            </a:extLst>
          </p:cNvPr>
          <p:cNvSpPr txBox="1"/>
          <p:nvPr/>
        </p:nvSpPr>
        <p:spPr>
          <a:xfrm>
            <a:off x="1074198" y="1284806"/>
            <a:ext cx="10161884" cy="461665"/>
          </a:xfrm>
          <a:prstGeom prst="rect">
            <a:avLst/>
          </a:prstGeom>
          <a:noFill/>
        </p:spPr>
        <p:txBody>
          <a:bodyPr wrap="none" rtlCol="0">
            <a:spAutoFit/>
          </a:bodyPr>
          <a:lstStyle/>
          <a:p>
            <a:r>
              <a:rPr lang="en-US" sz="2400" dirty="0"/>
              <a:t>Find a set of minimal physical assumptions from which the laws can be rederived</a:t>
            </a:r>
          </a:p>
        </p:txBody>
      </p:sp>
      <p:sp>
        <p:nvSpPr>
          <p:cNvPr id="11" name="TextBox 10">
            <a:extLst>
              <a:ext uri="{FF2B5EF4-FFF2-40B4-BE49-F238E27FC236}">
                <a16:creationId xmlns:a16="http://schemas.microsoft.com/office/drawing/2014/main" id="{70473909-6417-C914-14FA-A18E1943DAE4}"/>
              </a:ext>
            </a:extLst>
          </p:cNvPr>
          <p:cNvSpPr txBox="1"/>
          <p:nvPr/>
        </p:nvSpPr>
        <p:spPr>
          <a:xfrm>
            <a:off x="8410947" y="700789"/>
            <a:ext cx="3464153" cy="369332"/>
          </a:xfrm>
          <a:prstGeom prst="rect">
            <a:avLst/>
          </a:prstGeom>
          <a:noFill/>
        </p:spPr>
        <p:txBody>
          <a:bodyPr wrap="none">
            <a:spAutoFit/>
          </a:bodyPr>
          <a:lstStyle/>
          <a:p>
            <a:r>
              <a:rPr lang="en-US" sz="1800" dirty="0">
                <a:hlinkClick r:id="rId2"/>
              </a:rPr>
              <a:t>https://assumptionsofphysics.org/</a:t>
            </a:r>
            <a:r>
              <a:rPr lang="en-US" sz="1800" dirty="0"/>
              <a:t> </a:t>
            </a:r>
            <a:endParaRPr lang="en-US" dirty="0"/>
          </a:p>
        </p:txBody>
      </p:sp>
    </p:spTree>
    <p:extLst>
      <p:ext uri="{BB962C8B-B14F-4D97-AF65-F5344CB8AC3E}">
        <p14:creationId xmlns:p14="http://schemas.microsoft.com/office/powerpoint/2010/main" val="4705465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7FE6E6-C421-437A-B5D6-DFE98018A000}"/>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83580E69-6839-4926-A865-33A532EFE953}"/>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0E5B552-72B7-47B8-ABFA-FBE0665E0863}"/>
                  </a:ext>
                </a:extLst>
              </p:cNvPr>
              <p:cNvSpPr txBox="1"/>
              <p:nvPr/>
            </p:nvSpPr>
            <p:spPr>
              <a:xfrm>
                <a:off x="443541" y="342954"/>
                <a:ext cx="7379956" cy="2308324"/>
              </a:xfrm>
              <a:prstGeom prst="rect">
                <a:avLst/>
              </a:prstGeom>
              <a:noFill/>
            </p:spPr>
            <p:txBody>
              <a:bodyPr wrap="square" rtlCol="0">
                <a:spAutoFit/>
              </a:bodyPr>
              <a:lstStyle/>
              <a:p>
                <a:r>
                  <a:rPr lang="en-US" sz="3600" dirty="0"/>
                  <a:t>A single classical state in phase space (i.e. a microstate) </a:t>
                </a:r>
                <a14:m>
                  <m:oMath xmlns:m="http://schemas.openxmlformats.org/officeDocument/2006/math">
                    <m:r>
                      <a:rPr lang="en-US" sz="3600" b="0" i="1" smtClean="0">
                        <a:latin typeface="Cambria Math" panose="02040503050406030204" pitchFamily="18" charset="0"/>
                      </a:rPr>
                      <m:t>⇒</m:t>
                    </m:r>
                  </m:oMath>
                </a14:m>
                <a:r>
                  <a:rPr lang="en-US" sz="3600" dirty="0"/>
                  <a:t> zero volume; minus infinite entropy; infinite information.</a:t>
                </a:r>
              </a:p>
            </p:txBody>
          </p:sp>
        </mc:Choice>
        <mc:Fallback xmlns="">
          <p:sp>
            <p:nvSpPr>
              <p:cNvPr id="4" name="TextBox 3">
                <a:extLst>
                  <a:ext uri="{FF2B5EF4-FFF2-40B4-BE49-F238E27FC236}">
                    <a16:creationId xmlns:a16="http://schemas.microsoft.com/office/drawing/2014/main" id="{70E5B552-72B7-47B8-ABFA-FBE0665E0863}"/>
                  </a:ext>
                </a:extLst>
              </p:cNvPr>
              <p:cNvSpPr txBox="1">
                <a:spLocks noRot="1" noChangeAspect="1" noMove="1" noResize="1" noEditPoints="1" noAdjustHandles="1" noChangeArrowheads="1" noChangeShapeType="1" noTextEdit="1"/>
              </p:cNvSpPr>
              <p:nvPr/>
            </p:nvSpPr>
            <p:spPr>
              <a:xfrm>
                <a:off x="443541" y="342954"/>
                <a:ext cx="7379956" cy="2308324"/>
              </a:xfrm>
              <a:prstGeom prst="rect">
                <a:avLst/>
              </a:prstGeom>
              <a:blipFill>
                <a:blip r:embed="rId2"/>
                <a:stretch>
                  <a:fillRect l="-2562" t="-3958" b="-897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D273FDE-C75B-41E6-87EE-E60BBAFB452C}"/>
              </a:ext>
            </a:extLst>
          </p:cNvPr>
          <p:cNvSpPr txBox="1"/>
          <p:nvPr/>
        </p:nvSpPr>
        <p:spPr>
          <a:xfrm>
            <a:off x="443541" y="4293421"/>
            <a:ext cx="7593019" cy="1754326"/>
          </a:xfrm>
          <a:prstGeom prst="rect">
            <a:avLst/>
          </a:prstGeom>
          <a:noFill/>
        </p:spPr>
        <p:txBody>
          <a:bodyPr wrap="square" rtlCol="0">
            <a:spAutoFit/>
          </a:bodyPr>
          <a:lstStyle/>
          <a:p>
            <a:r>
              <a:rPr lang="en-US" sz="3600" dirty="0"/>
              <a:t>Quantum mechanics “fixes” this, by introducing a fixed lower bound on entropy.</a:t>
            </a:r>
          </a:p>
        </p:txBody>
      </p:sp>
      <p:grpSp>
        <p:nvGrpSpPr>
          <p:cNvPr id="6" name="Group 5">
            <a:extLst>
              <a:ext uri="{FF2B5EF4-FFF2-40B4-BE49-F238E27FC236}">
                <a16:creationId xmlns:a16="http://schemas.microsoft.com/office/drawing/2014/main" id="{D9A62161-A03B-4E21-BE7E-744256273953}"/>
              </a:ext>
            </a:extLst>
          </p:cNvPr>
          <p:cNvGrpSpPr/>
          <p:nvPr/>
        </p:nvGrpSpPr>
        <p:grpSpPr>
          <a:xfrm>
            <a:off x="8387458" y="850779"/>
            <a:ext cx="724673" cy="414143"/>
            <a:chOff x="5904865" y="1928228"/>
            <a:chExt cx="724673" cy="414143"/>
          </a:xfrm>
        </p:grpSpPr>
        <p:grpSp>
          <p:nvGrpSpPr>
            <p:cNvPr id="7" name="Group 6">
              <a:extLst>
                <a:ext uri="{FF2B5EF4-FFF2-40B4-BE49-F238E27FC236}">
                  <a16:creationId xmlns:a16="http://schemas.microsoft.com/office/drawing/2014/main" id="{37AB7D49-CA6E-4EE2-BD58-FE334FC9E18F}"/>
                </a:ext>
              </a:extLst>
            </p:cNvPr>
            <p:cNvGrpSpPr/>
            <p:nvPr/>
          </p:nvGrpSpPr>
          <p:grpSpPr>
            <a:xfrm>
              <a:off x="5904865" y="1928228"/>
              <a:ext cx="724673" cy="45719"/>
              <a:chOff x="5904865" y="1928228"/>
              <a:chExt cx="724673" cy="45719"/>
            </a:xfrm>
          </p:grpSpPr>
          <p:sp>
            <p:nvSpPr>
              <p:cNvPr id="18" name="Oval 17">
                <a:extLst>
                  <a:ext uri="{FF2B5EF4-FFF2-40B4-BE49-F238E27FC236}">
                    <a16:creationId xmlns:a16="http://schemas.microsoft.com/office/drawing/2014/main" id="{8C40ABE3-86CE-49C7-887E-45691C26DBC6}"/>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0261F92-9A67-41F8-85CF-9E1C76FDA011}"/>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CCAB915-A928-4E6F-A5C8-202B8B4D6C0F}"/>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B72A12D-FDD5-463F-8122-C6DDC1FF551D}"/>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E0F62EB3-AD5D-48BE-B134-B3FFD6C0A565}"/>
                </a:ext>
              </a:extLst>
            </p:cNvPr>
            <p:cNvGrpSpPr/>
            <p:nvPr/>
          </p:nvGrpSpPr>
          <p:grpSpPr>
            <a:xfrm>
              <a:off x="5904865" y="2112440"/>
              <a:ext cx="724673" cy="45719"/>
              <a:chOff x="5904865" y="1928228"/>
              <a:chExt cx="724673" cy="45719"/>
            </a:xfrm>
          </p:grpSpPr>
          <p:sp>
            <p:nvSpPr>
              <p:cNvPr id="14" name="Oval 13">
                <a:extLst>
                  <a:ext uri="{FF2B5EF4-FFF2-40B4-BE49-F238E27FC236}">
                    <a16:creationId xmlns:a16="http://schemas.microsoft.com/office/drawing/2014/main" id="{721D24F4-6713-4613-8269-A3D41DBB2FCC}"/>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6F7FD1E-F1DF-4731-80F5-FBA70BDC2B82}"/>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63EC1D3-65BA-4EFF-BAE1-3D971446BAA5}"/>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D159D32-41D2-441B-9212-BB5E1BE1A5DF}"/>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29BF2DE0-E3B6-45B1-9C6A-2F0F5933E11B}"/>
                </a:ext>
              </a:extLst>
            </p:cNvPr>
            <p:cNvGrpSpPr/>
            <p:nvPr/>
          </p:nvGrpSpPr>
          <p:grpSpPr>
            <a:xfrm>
              <a:off x="5904865" y="2296652"/>
              <a:ext cx="724673" cy="45719"/>
              <a:chOff x="5904865" y="1928228"/>
              <a:chExt cx="724673" cy="45719"/>
            </a:xfrm>
          </p:grpSpPr>
          <p:sp>
            <p:nvSpPr>
              <p:cNvPr id="10" name="Oval 9">
                <a:extLst>
                  <a:ext uri="{FF2B5EF4-FFF2-40B4-BE49-F238E27FC236}">
                    <a16:creationId xmlns:a16="http://schemas.microsoft.com/office/drawing/2014/main" id="{59833546-0279-4AFC-9A06-22C86C9A9CB9}"/>
                  </a:ext>
                </a:extLst>
              </p:cNvPr>
              <p:cNvSpPr/>
              <p:nvPr/>
            </p:nvSpPr>
            <p:spPr>
              <a:xfrm>
                <a:off x="6131183"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662E110-F823-4404-B19E-A0C029B59FA0}"/>
                  </a:ext>
                </a:extLst>
              </p:cNvPr>
              <p:cNvSpPr/>
              <p:nvPr/>
            </p:nvSpPr>
            <p:spPr>
              <a:xfrm>
                <a:off x="6357501"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3D8B84A-9D6C-4834-AAB4-C371BE8BA65C}"/>
                  </a:ext>
                </a:extLst>
              </p:cNvPr>
              <p:cNvSpPr/>
              <p:nvPr/>
            </p:nvSpPr>
            <p:spPr>
              <a:xfrm>
                <a:off x="6583819"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AB14C78-FAD4-451C-8191-875E0074639A}"/>
                  </a:ext>
                </a:extLst>
              </p:cNvPr>
              <p:cNvSpPr/>
              <p:nvPr/>
            </p:nvSpPr>
            <p:spPr>
              <a:xfrm>
                <a:off x="5904865" y="1928228"/>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8" name="Rectangle: Rounded Corners 27">
            <a:extLst>
              <a:ext uri="{FF2B5EF4-FFF2-40B4-BE49-F238E27FC236}">
                <a16:creationId xmlns:a16="http://schemas.microsoft.com/office/drawing/2014/main" id="{FA293D61-D49B-4DBF-9D26-8F8249F9CDE6}"/>
              </a:ext>
            </a:extLst>
          </p:cNvPr>
          <p:cNvSpPr/>
          <p:nvPr/>
        </p:nvSpPr>
        <p:spPr>
          <a:xfrm>
            <a:off x="8156416" y="697170"/>
            <a:ext cx="1197032" cy="7213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8BDFF86-DE22-4BA7-A04F-6B32BDBB85CA}"/>
              </a:ext>
            </a:extLst>
          </p:cNvPr>
          <p:cNvSpPr txBox="1"/>
          <p:nvPr/>
        </p:nvSpPr>
        <p:spPr>
          <a:xfrm>
            <a:off x="8294894" y="342954"/>
            <a:ext cx="928139" cy="369332"/>
          </a:xfrm>
          <a:prstGeom prst="rect">
            <a:avLst/>
          </a:prstGeom>
          <a:noFill/>
        </p:spPr>
        <p:txBody>
          <a:bodyPr wrap="none" rtlCol="0">
            <a:spAutoFit/>
          </a:bodyPr>
          <a:lstStyle/>
          <a:p>
            <a:r>
              <a:rPr lang="en-US" dirty="0"/>
              <a:t>discrete</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05C0737-ED92-4C70-9480-F26A00D10D71}"/>
                  </a:ext>
                </a:extLst>
              </p:cNvPr>
              <p:cNvSpPr txBox="1"/>
              <p:nvPr/>
            </p:nvSpPr>
            <p:spPr>
              <a:xfrm>
                <a:off x="443541" y="2872185"/>
                <a:ext cx="7379956" cy="1200329"/>
              </a:xfrm>
              <a:prstGeom prst="rect">
                <a:avLst/>
              </a:prstGeom>
              <a:noFill/>
            </p:spPr>
            <p:txBody>
              <a:bodyPr wrap="square" rtlCol="0">
                <a:spAutoFit/>
              </a:bodyPr>
              <a:lstStyle/>
              <a:p>
                <a:r>
                  <a:rPr lang="en-US" sz="3600" dirty="0"/>
                  <a:t>“Empty state” </a:t>
                </a:r>
                <a14:m>
                  <m:oMath xmlns:m="http://schemas.openxmlformats.org/officeDocument/2006/math">
                    <m:r>
                      <a:rPr lang="en-US" sz="3600" b="0" i="1" smtClean="0">
                        <a:latin typeface="Cambria Math" panose="02040503050406030204" pitchFamily="18" charset="0"/>
                      </a:rPr>
                      <m:t>⇒</m:t>
                    </m:r>
                  </m:oMath>
                </a14:m>
                <a:r>
                  <a:rPr lang="en-US" sz="3600" dirty="0"/>
                  <a:t> one discrete case; zero entropy; finite information.</a:t>
                </a:r>
              </a:p>
            </p:txBody>
          </p:sp>
        </mc:Choice>
        <mc:Fallback xmlns="">
          <p:sp>
            <p:nvSpPr>
              <p:cNvPr id="34" name="TextBox 33">
                <a:extLst>
                  <a:ext uri="{FF2B5EF4-FFF2-40B4-BE49-F238E27FC236}">
                    <a16:creationId xmlns:a16="http://schemas.microsoft.com/office/drawing/2014/main" id="{D05C0737-ED92-4C70-9480-F26A00D10D71}"/>
                  </a:ext>
                </a:extLst>
              </p:cNvPr>
              <p:cNvSpPr txBox="1">
                <a:spLocks noRot="1" noChangeAspect="1" noMove="1" noResize="1" noEditPoints="1" noAdjustHandles="1" noChangeArrowheads="1" noChangeShapeType="1" noTextEdit="1"/>
              </p:cNvSpPr>
              <p:nvPr/>
            </p:nvSpPr>
            <p:spPr>
              <a:xfrm>
                <a:off x="443541" y="2872185"/>
                <a:ext cx="7379956" cy="1200329"/>
              </a:xfrm>
              <a:prstGeom prst="rect">
                <a:avLst/>
              </a:prstGeom>
              <a:blipFill>
                <a:blip r:embed="rId3"/>
                <a:stretch>
                  <a:fillRect l="-2562" t="-7614" b="-18274"/>
                </a:stretch>
              </a:blipFill>
            </p:spPr>
            <p:txBody>
              <a:bodyPr/>
              <a:lstStyle/>
              <a:p>
                <a:r>
                  <a:rPr lang="en-US">
                    <a:noFill/>
                  </a:rPr>
                  <a:t> </a:t>
                </a:r>
              </a:p>
            </p:txBody>
          </p:sp>
        </mc:Fallback>
      </mc:AlternateContent>
      <p:sp>
        <p:nvSpPr>
          <p:cNvPr id="35" name="Freeform: Shape 34">
            <a:extLst>
              <a:ext uri="{FF2B5EF4-FFF2-40B4-BE49-F238E27FC236}">
                <a16:creationId xmlns:a16="http://schemas.microsoft.com/office/drawing/2014/main" id="{218917FD-B73D-40E9-A515-1599F9368EB8}"/>
              </a:ext>
            </a:extLst>
          </p:cNvPr>
          <p:cNvSpPr/>
          <p:nvPr/>
        </p:nvSpPr>
        <p:spPr>
          <a:xfrm>
            <a:off x="8840094" y="2569810"/>
            <a:ext cx="1998328" cy="1219911"/>
          </a:xfrm>
          <a:custGeom>
            <a:avLst/>
            <a:gdLst>
              <a:gd name="connsiteX0" fmla="*/ 456288 w 622116"/>
              <a:gd name="connsiteY0" fmla="*/ 4380 h 672187"/>
              <a:gd name="connsiteX1" fmla="*/ 96624 w 622116"/>
              <a:gd name="connsiteY1" fmla="*/ 53148 h 672187"/>
              <a:gd name="connsiteX2" fmla="*/ 53952 w 622116"/>
              <a:gd name="connsiteY2" fmla="*/ 364044 h 672187"/>
              <a:gd name="connsiteX3" fmla="*/ 29568 w 622116"/>
              <a:gd name="connsiteY3" fmla="*/ 662748 h 672187"/>
              <a:gd name="connsiteX4" fmla="*/ 498960 w 622116"/>
              <a:gd name="connsiteY4" fmla="*/ 571308 h 672187"/>
              <a:gd name="connsiteX5" fmla="*/ 517248 w 622116"/>
              <a:gd name="connsiteY5" fmla="*/ 309180 h 672187"/>
              <a:gd name="connsiteX6" fmla="*/ 620880 w 622116"/>
              <a:gd name="connsiteY6" fmla="*/ 101916 h 672187"/>
              <a:gd name="connsiteX7" fmla="*/ 456288 w 622116"/>
              <a:gd name="connsiteY7" fmla="*/ 4380 h 6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116" h="672187">
                <a:moveTo>
                  <a:pt x="456288" y="4380"/>
                </a:moveTo>
                <a:cubicBezTo>
                  <a:pt x="368912" y="-3748"/>
                  <a:pt x="163680" y="-6796"/>
                  <a:pt x="96624" y="53148"/>
                </a:cubicBezTo>
                <a:cubicBezTo>
                  <a:pt x="29568" y="113092"/>
                  <a:pt x="65128" y="262444"/>
                  <a:pt x="53952" y="364044"/>
                </a:cubicBezTo>
                <a:cubicBezTo>
                  <a:pt x="42776" y="465644"/>
                  <a:pt x="-44600" y="628204"/>
                  <a:pt x="29568" y="662748"/>
                </a:cubicBezTo>
                <a:cubicBezTo>
                  <a:pt x="103736" y="697292"/>
                  <a:pt x="417680" y="630236"/>
                  <a:pt x="498960" y="571308"/>
                </a:cubicBezTo>
                <a:cubicBezTo>
                  <a:pt x="580240" y="512380"/>
                  <a:pt x="496928" y="387412"/>
                  <a:pt x="517248" y="309180"/>
                </a:cubicBezTo>
                <a:cubicBezTo>
                  <a:pt x="537568" y="230948"/>
                  <a:pt x="634088" y="153732"/>
                  <a:pt x="620880" y="101916"/>
                </a:cubicBezTo>
                <a:cubicBezTo>
                  <a:pt x="607672" y="50100"/>
                  <a:pt x="543664" y="12508"/>
                  <a:pt x="456288" y="43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1E379925-D9DE-4273-936D-6CC204CBC291}"/>
              </a:ext>
            </a:extLst>
          </p:cNvPr>
          <p:cNvSpPr txBox="1"/>
          <p:nvPr/>
        </p:nvSpPr>
        <p:spPr>
          <a:xfrm>
            <a:off x="8999330" y="3826525"/>
            <a:ext cx="2307298" cy="923330"/>
          </a:xfrm>
          <a:prstGeom prst="rect">
            <a:avLst/>
          </a:prstGeom>
          <a:noFill/>
        </p:spPr>
        <p:txBody>
          <a:bodyPr wrap="none" rtlCol="0">
            <a:spAutoFit/>
          </a:bodyPr>
          <a:lstStyle/>
          <a:p>
            <a:pPr algn="ctr"/>
            <a:r>
              <a:rPr lang="en-US" dirty="0"/>
              <a:t>quantum:</a:t>
            </a:r>
            <a:br>
              <a:rPr lang="en-US" dirty="0"/>
            </a:br>
            <a:r>
              <a:rPr lang="en-US" dirty="0"/>
              <a:t>continuum with points</a:t>
            </a:r>
            <a:br>
              <a:rPr lang="en-US" dirty="0"/>
            </a:br>
            <a:r>
              <a:rPr lang="en-US" dirty="0"/>
              <a:t>of finite measure</a:t>
            </a:r>
          </a:p>
        </p:txBody>
      </p:sp>
      <p:sp>
        <p:nvSpPr>
          <p:cNvPr id="49" name="Oval 48">
            <a:extLst>
              <a:ext uri="{FF2B5EF4-FFF2-40B4-BE49-F238E27FC236}">
                <a16:creationId xmlns:a16="http://schemas.microsoft.com/office/drawing/2014/main" id="{91AEE8AD-35DA-4B3C-8029-592857F3D6C0}"/>
              </a:ext>
            </a:extLst>
          </p:cNvPr>
          <p:cNvSpPr/>
          <p:nvPr/>
        </p:nvSpPr>
        <p:spPr>
          <a:xfrm>
            <a:off x="9263042" y="2767016"/>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A7F61CB-D98D-445C-B3E4-43DB850EA552}"/>
              </a:ext>
            </a:extLst>
          </p:cNvPr>
          <p:cNvSpPr/>
          <p:nvPr/>
        </p:nvSpPr>
        <p:spPr>
          <a:xfrm>
            <a:off x="10081415" y="2722852"/>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C4B684A-6B15-4F2F-B430-81FD07E99928}"/>
              </a:ext>
            </a:extLst>
          </p:cNvPr>
          <p:cNvSpPr/>
          <p:nvPr/>
        </p:nvSpPr>
        <p:spPr>
          <a:xfrm>
            <a:off x="9629236" y="3096676"/>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D9A85F3-5EC0-4B66-B55E-76C5164D64A2}"/>
              </a:ext>
            </a:extLst>
          </p:cNvPr>
          <p:cNvSpPr/>
          <p:nvPr/>
        </p:nvSpPr>
        <p:spPr>
          <a:xfrm>
            <a:off x="9133010" y="3400748"/>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083BA70-3742-41C8-AEA9-C9A3E427F85E}"/>
              </a:ext>
            </a:extLst>
          </p:cNvPr>
          <p:cNvSpPr/>
          <p:nvPr/>
        </p:nvSpPr>
        <p:spPr>
          <a:xfrm>
            <a:off x="10078229" y="3298968"/>
            <a:ext cx="260064" cy="260064"/>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DFEB247C-394A-4B6C-937F-9C2D3B3B86E8}"/>
              </a:ext>
            </a:extLst>
          </p:cNvPr>
          <p:cNvSpPr/>
          <p:nvPr/>
        </p:nvSpPr>
        <p:spPr>
          <a:xfrm>
            <a:off x="9888872" y="540827"/>
            <a:ext cx="1998328" cy="1219911"/>
          </a:xfrm>
          <a:custGeom>
            <a:avLst/>
            <a:gdLst>
              <a:gd name="connsiteX0" fmla="*/ 456288 w 622116"/>
              <a:gd name="connsiteY0" fmla="*/ 4380 h 672187"/>
              <a:gd name="connsiteX1" fmla="*/ 96624 w 622116"/>
              <a:gd name="connsiteY1" fmla="*/ 53148 h 672187"/>
              <a:gd name="connsiteX2" fmla="*/ 53952 w 622116"/>
              <a:gd name="connsiteY2" fmla="*/ 364044 h 672187"/>
              <a:gd name="connsiteX3" fmla="*/ 29568 w 622116"/>
              <a:gd name="connsiteY3" fmla="*/ 662748 h 672187"/>
              <a:gd name="connsiteX4" fmla="*/ 498960 w 622116"/>
              <a:gd name="connsiteY4" fmla="*/ 571308 h 672187"/>
              <a:gd name="connsiteX5" fmla="*/ 517248 w 622116"/>
              <a:gd name="connsiteY5" fmla="*/ 309180 h 672187"/>
              <a:gd name="connsiteX6" fmla="*/ 620880 w 622116"/>
              <a:gd name="connsiteY6" fmla="*/ 101916 h 672187"/>
              <a:gd name="connsiteX7" fmla="*/ 456288 w 622116"/>
              <a:gd name="connsiteY7" fmla="*/ 4380 h 67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116" h="672187">
                <a:moveTo>
                  <a:pt x="456288" y="4380"/>
                </a:moveTo>
                <a:cubicBezTo>
                  <a:pt x="368912" y="-3748"/>
                  <a:pt x="163680" y="-6796"/>
                  <a:pt x="96624" y="53148"/>
                </a:cubicBezTo>
                <a:cubicBezTo>
                  <a:pt x="29568" y="113092"/>
                  <a:pt x="65128" y="262444"/>
                  <a:pt x="53952" y="364044"/>
                </a:cubicBezTo>
                <a:cubicBezTo>
                  <a:pt x="42776" y="465644"/>
                  <a:pt x="-44600" y="628204"/>
                  <a:pt x="29568" y="662748"/>
                </a:cubicBezTo>
                <a:cubicBezTo>
                  <a:pt x="103736" y="697292"/>
                  <a:pt x="417680" y="630236"/>
                  <a:pt x="498960" y="571308"/>
                </a:cubicBezTo>
                <a:cubicBezTo>
                  <a:pt x="580240" y="512380"/>
                  <a:pt x="496928" y="387412"/>
                  <a:pt x="517248" y="309180"/>
                </a:cubicBezTo>
                <a:cubicBezTo>
                  <a:pt x="537568" y="230948"/>
                  <a:pt x="634088" y="153732"/>
                  <a:pt x="620880" y="101916"/>
                </a:cubicBezTo>
                <a:cubicBezTo>
                  <a:pt x="607672" y="50100"/>
                  <a:pt x="543664" y="12508"/>
                  <a:pt x="456288" y="4380"/>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FFD8AE8-B4B3-4F34-B886-68B635A7329B}"/>
              </a:ext>
            </a:extLst>
          </p:cNvPr>
          <p:cNvSpPr/>
          <p:nvPr/>
        </p:nvSpPr>
        <p:spPr>
          <a:xfrm>
            <a:off x="10298684" y="748578"/>
            <a:ext cx="235445"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6453D68E-A238-4261-8FE0-4CAF7BA3D88B}"/>
              </a:ext>
            </a:extLst>
          </p:cNvPr>
          <p:cNvSpPr/>
          <p:nvPr/>
        </p:nvSpPr>
        <p:spPr>
          <a:xfrm>
            <a:off x="10161625" y="1418529"/>
            <a:ext cx="353337" cy="2205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06410ACA-9D3F-46BF-B66B-5B471C92E1D0}"/>
              </a:ext>
            </a:extLst>
          </p:cNvPr>
          <p:cNvSpPr/>
          <p:nvPr/>
        </p:nvSpPr>
        <p:spPr>
          <a:xfrm>
            <a:off x="11068401" y="1156212"/>
            <a:ext cx="322140" cy="3321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D1888F8E-05B7-4640-98EB-C5F7F8978EA6}"/>
              </a:ext>
            </a:extLst>
          </p:cNvPr>
          <p:cNvSpPr/>
          <p:nvPr/>
        </p:nvSpPr>
        <p:spPr>
          <a:xfrm>
            <a:off x="10693193" y="1219202"/>
            <a:ext cx="127207" cy="1179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09E992C0-7DBE-45F7-9653-3F4703102EC8}"/>
              </a:ext>
            </a:extLst>
          </p:cNvPr>
          <p:cNvSpPr/>
          <p:nvPr/>
        </p:nvSpPr>
        <p:spPr>
          <a:xfrm>
            <a:off x="11209996" y="649756"/>
            <a:ext cx="322140" cy="297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FA35240-FC4E-47E2-AC10-678EA7856C4F}"/>
              </a:ext>
            </a:extLst>
          </p:cNvPr>
          <p:cNvSpPr/>
          <p:nvPr/>
        </p:nvSpPr>
        <p:spPr>
          <a:xfrm>
            <a:off x="10854572" y="892751"/>
            <a:ext cx="45719" cy="457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32284D67-9493-4A05-853F-132FA8153DBB}"/>
              </a:ext>
            </a:extLst>
          </p:cNvPr>
          <p:cNvCxnSpPr>
            <a:cxnSpLocks/>
          </p:cNvCxnSpPr>
          <p:nvPr/>
        </p:nvCxnSpPr>
        <p:spPr>
          <a:xfrm flipH="1" flipV="1">
            <a:off x="10913018" y="989704"/>
            <a:ext cx="155383" cy="982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5470012-3F84-4522-B637-8AE85005AE0A}"/>
              </a:ext>
            </a:extLst>
          </p:cNvPr>
          <p:cNvSpPr txBox="1"/>
          <p:nvPr/>
        </p:nvSpPr>
        <p:spPr>
          <a:xfrm>
            <a:off x="10287166" y="149353"/>
            <a:ext cx="1201739" cy="369332"/>
          </a:xfrm>
          <a:prstGeom prst="rect">
            <a:avLst/>
          </a:prstGeom>
          <a:noFill/>
        </p:spPr>
        <p:txBody>
          <a:bodyPr wrap="none" rtlCol="0">
            <a:spAutoFit/>
          </a:bodyPr>
          <a:lstStyle/>
          <a:p>
            <a:r>
              <a:rPr lang="en-US" dirty="0"/>
              <a:t>continuum</a:t>
            </a:r>
          </a:p>
        </p:txBody>
      </p:sp>
      <p:cxnSp>
        <p:nvCxnSpPr>
          <p:cNvPr id="63" name="Straight Arrow Connector 62">
            <a:extLst>
              <a:ext uri="{FF2B5EF4-FFF2-40B4-BE49-F238E27FC236}">
                <a16:creationId xmlns:a16="http://schemas.microsoft.com/office/drawing/2014/main" id="{B31D51BB-5A04-4B84-8B24-6D0C6485E134}"/>
              </a:ext>
            </a:extLst>
          </p:cNvPr>
          <p:cNvCxnSpPr/>
          <p:nvPr/>
        </p:nvCxnSpPr>
        <p:spPr>
          <a:xfrm flipV="1">
            <a:off x="8932249" y="1353773"/>
            <a:ext cx="134163" cy="525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5FE2956-F618-43C5-A176-964ADFD88F50}"/>
              </a:ext>
            </a:extLst>
          </p:cNvPr>
          <p:cNvCxnSpPr/>
          <p:nvPr/>
        </p:nvCxnSpPr>
        <p:spPr>
          <a:xfrm flipV="1">
            <a:off x="9066412" y="1557023"/>
            <a:ext cx="977667" cy="375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D7D65EF-B1E2-4EE5-9DF7-2B306D518339}"/>
              </a:ext>
            </a:extLst>
          </p:cNvPr>
          <p:cNvSpPr txBox="1"/>
          <p:nvPr/>
        </p:nvSpPr>
        <p:spPr>
          <a:xfrm>
            <a:off x="8197473" y="1918952"/>
            <a:ext cx="1540102" cy="369332"/>
          </a:xfrm>
          <a:prstGeom prst="rect">
            <a:avLst/>
          </a:prstGeom>
          <a:noFill/>
        </p:spPr>
        <p:txBody>
          <a:bodyPr wrap="none" rtlCol="0">
            <a:spAutoFit/>
          </a:bodyPr>
          <a:lstStyle/>
          <a:p>
            <a:r>
              <a:rPr lang="en-US" dirty="0"/>
              <a:t>finite measure</a:t>
            </a:r>
          </a:p>
        </p:txBody>
      </p:sp>
      <p:sp>
        <p:nvSpPr>
          <p:cNvPr id="66" name="TextBox 65">
            <a:extLst>
              <a:ext uri="{FF2B5EF4-FFF2-40B4-BE49-F238E27FC236}">
                <a16:creationId xmlns:a16="http://schemas.microsoft.com/office/drawing/2014/main" id="{5ECFE078-CD42-4189-8B14-0405EFDE73FF}"/>
              </a:ext>
            </a:extLst>
          </p:cNvPr>
          <p:cNvSpPr txBox="1"/>
          <p:nvPr/>
        </p:nvSpPr>
        <p:spPr>
          <a:xfrm>
            <a:off x="10439945" y="1953896"/>
            <a:ext cx="1451936" cy="369332"/>
          </a:xfrm>
          <a:prstGeom prst="rect">
            <a:avLst/>
          </a:prstGeom>
          <a:noFill/>
        </p:spPr>
        <p:txBody>
          <a:bodyPr wrap="none" rtlCol="0">
            <a:spAutoFit/>
          </a:bodyPr>
          <a:lstStyle/>
          <a:p>
            <a:r>
              <a:rPr lang="en-US" dirty="0"/>
              <a:t>zero measure</a:t>
            </a:r>
          </a:p>
        </p:txBody>
      </p:sp>
      <p:cxnSp>
        <p:nvCxnSpPr>
          <p:cNvPr id="67" name="Straight Arrow Connector 66">
            <a:extLst>
              <a:ext uri="{FF2B5EF4-FFF2-40B4-BE49-F238E27FC236}">
                <a16:creationId xmlns:a16="http://schemas.microsoft.com/office/drawing/2014/main" id="{12942DAE-B441-4412-9D0A-46439279B8F3}"/>
              </a:ext>
            </a:extLst>
          </p:cNvPr>
          <p:cNvCxnSpPr>
            <a:cxnSpLocks/>
          </p:cNvCxnSpPr>
          <p:nvPr/>
        </p:nvCxnSpPr>
        <p:spPr>
          <a:xfrm>
            <a:off x="8885813" y="2407920"/>
            <a:ext cx="337220" cy="891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970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4" grpId="0"/>
      <p:bldP spid="35" grpId="0" animBg="1"/>
      <p:bldP spid="41" grpId="0"/>
      <p:bldP spid="49" grpId="0" animBg="1"/>
      <p:bldP spid="50" grpId="0" animBg="1"/>
      <p:bldP spid="51" grpId="0" animBg="1"/>
      <p:bldP spid="52" grpId="0" animBg="1"/>
      <p:bldP spid="5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B60C8-3D94-4417-B427-2220BB7F0709}"/>
              </a:ext>
            </a:extLst>
          </p:cNvPr>
          <p:cNvSpPr>
            <a:spLocks noGrp="1"/>
          </p:cNvSpPr>
          <p:nvPr>
            <p:ph type="title"/>
          </p:nvPr>
        </p:nvSpPr>
        <p:spPr/>
        <p:txBody>
          <a:bodyPr/>
          <a:lstStyle/>
          <a:p>
            <a:r>
              <a:rPr lang="en-US" dirty="0"/>
              <a:t>New insights lead to new ideas</a:t>
            </a:r>
          </a:p>
        </p:txBody>
      </p:sp>
      <p:sp>
        <p:nvSpPr>
          <p:cNvPr id="3" name="Text Placeholder 2">
            <a:extLst>
              <a:ext uri="{FF2B5EF4-FFF2-40B4-BE49-F238E27FC236}">
                <a16:creationId xmlns:a16="http://schemas.microsoft.com/office/drawing/2014/main" id="{A4255506-CF6F-4B43-857E-C7EDA0168F30}"/>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3B1E386E-54AF-4B75-89C5-029C68D3DE81}"/>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12CAA8C-78CE-4750-A1E2-A7D7ABC4FA7A}"/>
              </a:ext>
            </a:extLst>
          </p:cNvPr>
          <p:cNvSpPr>
            <a:spLocks noGrp="1"/>
          </p:cNvSpPr>
          <p:nvPr>
            <p:ph type="sldNum" sz="quarter" idx="12"/>
          </p:nvPr>
        </p:nvSpPr>
        <p:spPr/>
        <p:txBody>
          <a:bodyPr/>
          <a:lstStyle/>
          <a:p>
            <a:fld id="{F47845EA-7733-40EE-B074-20032348B727}" type="slidenum">
              <a:rPr lang="en-US" smtClean="0"/>
              <a:t>31</a:t>
            </a:fld>
            <a:endParaRPr lang="en-US"/>
          </a:p>
        </p:txBody>
      </p:sp>
    </p:spTree>
    <p:extLst>
      <p:ext uri="{BB962C8B-B14F-4D97-AF65-F5344CB8AC3E}">
        <p14:creationId xmlns:p14="http://schemas.microsoft.com/office/powerpoint/2010/main" val="854253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1FA245-FD25-4E68-A847-F62B7AB5E9A2}"/>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091E013D-3029-48FB-B9AA-E06202B453E7}"/>
              </a:ext>
            </a:extLst>
          </p:cNvPr>
          <p:cNvSpPr>
            <a:spLocks noGrp="1"/>
          </p:cNvSpPr>
          <p:nvPr>
            <p:ph type="sldNum" sz="quarter" idx="12"/>
          </p:nvPr>
        </p:nvSpPr>
        <p:spPr/>
        <p:txBody>
          <a:bodyPr/>
          <a:lstStyle/>
          <a:p>
            <a:fld id="{F47845EA-7733-40EE-B074-20032348B727}" type="slidenum">
              <a:rPr lang="en-US" smtClean="0"/>
              <a:t>32</a:t>
            </a:fld>
            <a:endParaRPr lang="en-US"/>
          </a:p>
        </p:txBody>
      </p:sp>
      <p:sp>
        <p:nvSpPr>
          <p:cNvPr id="6" name="TextBox 5">
            <a:extLst>
              <a:ext uri="{FF2B5EF4-FFF2-40B4-BE49-F238E27FC236}">
                <a16:creationId xmlns:a16="http://schemas.microsoft.com/office/drawing/2014/main" id="{F052FFB7-B05E-4199-9C93-1E09CA024446}"/>
              </a:ext>
            </a:extLst>
          </p:cNvPr>
          <p:cNvSpPr txBox="1"/>
          <p:nvPr/>
        </p:nvSpPr>
        <p:spPr>
          <a:xfrm>
            <a:off x="228600" y="149651"/>
            <a:ext cx="11734800" cy="830997"/>
          </a:xfrm>
          <a:prstGeom prst="rect">
            <a:avLst/>
          </a:prstGeom>
          <a:noFill/>
        </p:spPr>
        <p:txBody>
          <a:bodyPr wrap="square" rtlCol="0">
            <a:spAutoFit/>
          </a:bodyPr>
          <a:lstStyle/>
          <a:p>
            <a:r>
              <a:rPr lang="en-US" sz="2400" dirty="0"/>
              <a:t>Measure theory plays a foundational role for theories of integration (e.g. geometrical sizes), probability and information theory: common physically motivated underpinning?</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C52EA2-949B-4FEE-AD37-5A7066F8233F}"/>
                  </a:ext>
                </a:extLst>
              </p:cNvPr>
              <p:cNvSpPr txBox="1"/>
              <p:nvPr/>
            </p:nvSpPr>
            <p:spPr>
              <a:xfrm>
                <a:off x="228600" y="1220009"/>
                <a:ext cx="11734800" cy="1938992"/>
              </a:xfrm>
              <a:prstGeom prst="rect">
                <a:avLst/>
              </a:prstGeom>
              <a:noFill/>
            </p:spPr>
            <p:txBody>
              <a:bodyPr wrap="square">
                <a:spAutoFit/>
              </a:bodyPr>
              <a:lstStyle/>
              <a:p>
                <a:r>
                  <a:rPr lang="en-US" sz="2400" dirty="0"/>
                  <a:t>Consider the following statements:</a:t>
                </a:r>
              </a:p>
              <a:p>
                <a:pPr lvl="1"/>
                <a:r>
                  <a:rPr lang="en-US" sz="2400" dirty="0"/>
                  <a:t>“The position of the object is between 0 and 1 meters”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“The position of the object is between 2 and 3 kilometers”</a:t>
                </a:r>
              </a:p>
              <a:p>
                <a:pPr lvl="1"/>
                <a:r>
                  <a:rPr lang="en-US" sz="2400" dirty="0"/>
                  <a:t>“The fair die landed on 1”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“The fair die landed on 3 or 4”</a:t>
                </a:r>
              </a:p>
              <a:p>
                <a:pPr lvl="1"/>
                <a:r>
                  <a:rPr lang="en-US" sz="2400" dirty="0"/>
                  <a:t>“The first bit is 0 and the second bit is 1”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“The third bit is 0”</a:t>
                </a:r>
              </a:p>
            </p:txBody>
          </p:sp>
        </mc:Choice>
        <mc:Fallback xmlns="">
          <p:sp>
            <p:nvSpPr>
              <p:cNvPr id="8" name="TextBox 7">
                <a:extLst>
                  <a:ext uri="{FF2B5EF4-FFF2-40B4-BE49-F238E27FC236}">
                    <a16:creationId xmlns:a16="http://schemas.microsoft.com/office/drawing/2014/main" id="{6CC52EA2-949B-4FEE-AD37-5A7066F8233F}"/>
                  </a:ext>
                </a:extLst>
              </p:cNvPr>
              <p:cNvSpPr txBox="1">
                <a:spLocks noRot="1" noChangeAspect="1" noMove="1" noResize="1" noEditPoints="1" noAdjustHandles="1" noChangeArrowheads="1" noChangeShapeType="1" noTextEdit="1"/>
              </p:cNvSpPr>
              <p:nvPr/>
            </p:nvSpPr>
            <p:spPr>
              <a:xfrm>
                <a:off x="228600" y="1220009"/>
                <a:ext cx="11734800" cy="1938992"/>
              </a:xfrm>
              <a:prstGeom prst="rect">
                <a:avLst/>
              </a:prstGeom>
              <a:blipFill>
                <a:blip r:embed="rId2"/>
                <a:stretch>
                  <a:fillRect l="-831" t="-2516" r="-571" b="-6289"/>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0793E205-1E61-4FF1-BE2B-AD7AA7999361}"/>
              </a:ext>
            </a:extLst>
          </p:cNvPr>
          <p:cNvSpPr/>
          <p:nvPr/>
        </p:nvSpPr>
        <p:spPr>
          <a:xfrm>
            <a:off x="7598229" y="1640164"/>
            <a:ext cx="54117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a:t>
            </a:r>
          </a:p>
        </p:txBody>
      </p:sp>
      <p:sp>
        <p:nvSpPr>
          <p:cNvPr id="10" name="Rectangle 9">
            <a:extLst>
              <a:ext uri="{FF2B5EF4-FFF2-40B4-BE49-F238E27FC236}">
                <a16:creationId xmlns:a16="http://schemas.microsoft.com/office/drawing/2014/main" id="{1FC51E65-204C-4638-AE55-D3055961BB87}"/>
              </a:ext>
            </a:extLst>
          </p:cNvPr>
          <p:cNvSpPr/>
          <p:nvPr/>
        </p:nvSpPr>
        <p:spPr>
          <a:xfrm>
            <a:off x="4018384" y="2361732"/>
            <a:ext cx="54117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a:t>
            </a:r>
          </a:p>
        </p:txBody>
      </p:sp>
      <p:sp>
        <p:nvSpPr>
          <p:cNvPr id="11" name="Rectangle 10">
            <a:extLst>
              <a:ext uri="{FF2B5EF4-FFF2-40B4-BE49-F238E27FC236}">
                <a16:creationId xmlns:a16="http://schemas.microsoft.com/office/drawing/2014/main" id="{7D33965C-2E43-4863-BBB6-6FA2B7D2FAB4}"/>
              </a:ext>
            </a:extLst>
          </p:cNvPr>
          <p:cNvSpPr/>
          <p:nvPr/>
        </p:nvSpPr>
        <p:spPr>
          <a:xfrm>
            <a:off x="5859625" y="2756729"/>
            <a:ext cx="541175" cy="3651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and</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1E8C9C-FF24-47A6-8F8C-575660138833}"/>
                  </a:ext>
                </a:extLst>
              </p:cNvPr>
              <p:cNvSpPr txBox="1"/>
              <p:nvPr/>
            </p:nvSpPr>
            <p:spPr>
              <a:xfrm>
                <a:off x="228600" y="3579156"/>
                <a:ext cx="11403506" cy="1569660"/>
              </a:xfrm>
              <a:prstGeom prst="rect">
                <a:avLst/>
              </a:prstGeom>
              <a:noFill/>
            </p:spPr>
            <p:txBody>
              <a:bodyPr wrap="none" rtlCol="0">
                <a:spAutoFit/>
              </a:bodyPr>
              <a:lstStyle/>
              <a:p>
                <a:r>
                  <a:rPr lang="en-US" sz="2400" dirty="0"/>
                  <a:t>In all three cases, the first statement is “more precise”, it is of a finer granularity (noted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a:t>
                </a:r>
              </a:p>
              <a:p>
                <a:pPr lvl="1"/>
                <a:r>
                  <a:rPr lang="en-US" sz="2400" dirty="0"/>
                  <a:t>Constraining to a smaller volume gives finer description</a:t>
                </a:r>
              </a:p>
              <a:p>
                <a:pPr lvl="1"/>
                <a:r>
                  <a:rPr lang="en-US" sz="2400" dirty="0"/>
                  <a:t>Less likely events give more information</a:t>
                </a:r>
              </a:p>
              <a:p>
                <a:pPr lvl="1"/>
                <a:r>
                  <a:rPr lang="en-US" sz="2400" dirty="0"/>
                  <a:t>Statements with more information give a finer description</a:t>
                </a:r>
              </a:p>
            </p:txBody>
          </p:sp>
        </mc:Choice>
        <mc:Fallback xmlns="">
          <p:sp>
            <p:nvSpPr>
              <p:cNvPr id="14" name="TextBox 13">
                <a:extLst>
                  <a:ext uri="{FF2B5EF4-FFF2-40B4-BE49-F238E27FC236}">
                    <a16:creationId xmlns:a16="http://schemas.microsoft.com/office/drawing/2014/main" id="{F71E8C9C-FF24-47A6-8F8C-575660138833}"/>
                  </a:ext>
                </a:extLst>
              </p:cNvPr>
              <p:cNvSpPr txBox="1">
                <a:spLocks noRot="1" noChangeAspect="1" noMove="1" noResize="1" noEditPoints="1" noAdjustHandles="1" noChangeArrowheads="1" noChangeShapeType="1" noTextEdit="1"/>
              </p:cNvSpPr>
              <p:nvPr/>
            </p:nvSpPr>
            <p:spPr>
              <a:xfrm>
                <a:off x="228600" y="3579156"/>
                <a:ext cx="11403506" cy="1569660"/>
              </a:xfrm>
              <a:prstGeom prst="rect">
                <a:avLst/>
              </a:prstGeom>
              <a:blipFill>
                <a:blip r:embed="rId3"/>
                <a:stretch>
                  <a:fillRect l="-856" t="-3101" b="-775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89FC9E0C-348E-4E97-9673-A8FCE21C550A}"/>
              </a:ext>
            </a:extLst>
          </p:cNvPr>
          <p:cNvSpPr txBox="1"/>
          <p:nvPr/>
        </p:nvSpPr>
        <p:spPr>
          <a:xfrm>
            <a:off x="228600" y="5296878"/>
            <a:ext cx="11734800" cy="954107"/>
          </a:xfrm>
          <a:prstGeom prst="rect">
            <a:avLst/>
          </a:prstGeom>
          <a:noFill/>
        </p:spPr>
        <p:txBody>
          <a:bodyPr wrap="square" rtlCol="0">
            <a:spAutoFit/>
          </a:bodyPr>
          <a:lstStyle/>
          <a:p>
            <a:pPr algn="ctr"/>
            <a:r>
              <a:rPr lang="en-US" sz="2800" dirty="0"/>
              <a:t>Comparing statements based on their granularity is another fundamental feature a physical theory must have</a:t>
            </a:r>
          </a:p>
        </p:txBody>
      </p:sp>
    </p:spTree>
    <p:extLst>
      <p:ext uri="{BB962C8B-B14F-4D97-AF65-F5344CB8AC3E}">
        <p14:creationId xmlns:p14="http://schemas.microsoft.com/office/powerpoint/2010/main" val="311312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9" grpId="1" animBg="1"/>
      <p:bldP spid="10" grpId="0" animBg="1"/>
      <p:bldP spid="10" grpId="1" animBg="1"/>
      <p:bldP spid="11" grpId="0" animBg="1"/>
      <p:bldP spid="11" grpId="1" animBg="1"/>
      <p:bldP spid="14" grpId="0"/>
      <p:bldP spid="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EA5254-D0A7-417B-957C-C75B575CA062}"/>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9769E20D-C63A-4CE1-8365-81CF0C316EF8}"/>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B45DC9EE-CA5E-4BD8-8C5C-7E2615F2D498}"/>
              </a:ext>
            </a:extLst>
          </p:cNvPr>
          <p:cNvSpPr txBox="1"/>
          <p:nvPr/>
        </p:nvSpPr>
        <p:spPr>
          <a:xfrm>
            <a:off x="228600" y="342324"/>
            <a:ext cx="11734800" cy="523220"/>
          </a:xfrm>
          <a:prstGeom prst="rect">
            <a:avLst/>
          </a:prstGeom>
          <a:noFill/>
        </p:spPr>
        <p:txBody>
          <a:bodyPr wrap="square" rtlCol="0">
            <a:spAutoFit/>
          </a:bodyPr>
          <a:lstStyle/>
          <a:p>
            <a:pPr algn="ctr"/>
            <a:r>
              <a:rPr lang="en-US" sz="2800" dirty="0">
                <a:solidFill>
                  <a:srgbClr val="009900"/>
                </a:solidFill>
              </a:rPr>
              <a:t>We need a generalized version of measure theory that covers all cases</a:t>
            </a:r>
          </a:p>
        </p:txBody>
      </p:sp>
      <p:sp>
        <p:nvSpPr>
          <p:cNvPr id="5" name="TextBox 4">
            <a:extLst>
              <a:ext uri="{FF2B5EF4-FFF2-40B4-BE49-F238E27FC236}">
                <a16:creationId xmlns:a16="http://schemas.microsoft.com/office/drawing/2014/main" id="{094A7B09-0F30-419A-9A43-444ACEFA5DB3}"/>
              </a:ext>
            </a:extLst>
          </p:cNvPr>
          <p:cNvSpPr txBox="1"/>
          <p:nvPr/>
        </p:nvSpPr>
        <p:spPr>
          <a:xfrm>
            <a:off x="228600" y="1220009"/>
            <a:ext cx="11734800" cy="1200329"/>
          </a:xfrm>
          <a:prstGeom prst="rect">
            <a:avLst/>
          </a:prstGeom>
          <a:noFill/>
        </p:spPr>
        <p:txBody>
          <a:bodyPr wrap="square">
            <a:spAutoFit/>
          </a:bodyPr>
          <a:lstStyle/>
          <a:p>
            <a:r>
              <a:rPr lang="en-US" sz="2400" dirty="0"/>
              <a:t>Some statements are incomparable:</a:t>
            </a:r>
          </a:p>
          <a:p>
            <a:pPr lvl="1"/>
            <a:r>
              <a:rPr lang="en-US" sz="2400" dirty="0"/>
              <a:t>“The position of the object is between 0 and 1 meters” vs</a:t>
            </a:r>
            <a:br>
              <a:rPr lang="en-US" sz="2400" dirty="0"/>
            </a:br>
            <a:r>
              <a:rPr lang="en-US" sz="2400" dirty="0"/>
              <a:t>“The velocity of the object is between 2 and 3 meters per seconds”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24C2E9-E69C-4AD4-BEFD-3300AA7AAB60}"/>
                  </a:ext>
                </a:extLst>
              </p:cNvPr>
              <p:cNvSpPr txBox="1"/>
              <p:nvPr/>
            </p:nvSpPr>
            <p:spPr>
              <a:xfrm>
                <a:off x="228600" y="2677457"/>
                <a:ext cx="11734800" cy="830997"/>
              </a:xfrm>
              <a:prstGeom prst="rect">
                <a:avLst/>
              </a:prstGeom>
              <a:noFill/>
            </p:spPr>
            <p:txBody>
              <a:bodyPr wrap="square">
                <a:spAutoFit/>
              </a:bodyPr>
              <a:lstStyle/>
              <a:p>
                <a:r>
                  <a:rPr lang="en-US" sz="2400" dirty="0"/>
                  <a:t>Comparability cannot be captured by a single measure:</a:t>
                </a:r>
              </a:p>
              <a:p>
                <a:pPr lvl="1"/>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e>
                    </m:d>
                    <m:r>
                      <a:rPr lang="en-US" sz="2400" b="0" i="1" smtClean="0">
                        <a:latin typeface="Cambria Math" panose="02040503050406030204" pitchFamily="18" charset="0"/>
                      </a:rPr>
                      <m:t>     </m:t>
                    </m:r>
                    <m:r>
                      <a:rPr lang="en-US" sz="2400" b="0" i="1" smtClean="0">
                        <a:latin typeface="Cambria Math" panose="02040503050406030204" pitchFamily="18" charset="0"/>
                      </a:rPr>
                      <m:t>𝑈</m:t>
                    </m:r>
                    <m:r>
                      <a:rPr lang="en-US" sz="2400" b="0" i="1" smtClean="0">
                        <a:latin typeface="Cambria Math" panose="02040503050406030204" pitchFamily="18" charset="0"/>
                      </a:rPr>
                      <m:t>     </m:t>
                    </m:r>
                    <m:r>
                      <a:rPr lang="en-US" sz="2400" b="0" i="1" smtClean="0">
                        <a:latin typeface="Cambria Math" panose="02040503050406030204" pitchFamily="18" charset="0"/>
                      </a:rPr>
                      <m:t>𝑉</m:t>
                    </m:r>
                  </m:oMath>
                </a14:m>
                <a:r>
                  <a:rPr lang="en-US" sz="2400" dirty="0"/>
                  <a:t> while </a:t>
                </a:r>
                <a14:m>
                  <m:oMath xmlns:m="http://schemas.openxmlformats.org/officeDocument/2006/math">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e>
                    </m:d>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𝐶</m:t>
                        </m:r>
                      </m:e>
                    </m:d>
                    <m:r>
                      <a:rPr lang="en-US" sz="2400" i="1">
                        <a:latin typeface="Cambria Math" panose="02040503050406030204" pitchFamily="18" charset="0"/>
                      </a:rPr>
                      <m:t>  </m:t>
                    </m:r>
                    <m:r>
                      <a:rPr lang="en-US" sz="2400" b="0" i="1" smtClean="0">
                        <a:latin typeface="Cambria Math" panose="02040503050406030204" pitchFamily="18" charset="0"/>
                      </a:rPr>
                      <m:t> </m:t>
                    </m:r>
                    <m:r>
                      <a:rPr lang="en-US" sz="2400" i="1">
                        <a:latin typeface="Cambria Math" panose="02040503050406030204" pitchFamily="18" charset="0"/>
                      </a:rPr>
                      <m:t>  </m:t>
                    </m:r>
                    <m:r>
                      <a:rPr lang="en-US" sz="2400" i="1">
                        <a:latin typeface="Cambria Math" panose="02040503050406030204" pitchFamily="18" charset="0"/>
                      </a:rPr>
                      <m:t>𝑈</m:t>
                    </m:r>
                    <m:r>
                      <a:rPr lang="en-US" sz="2400" i="1">
                        <a:latin typeface="Cambria Math" panose="02040503050406030204" pitchFamily="18" charset="0"/>
                      </a:rPr>
                      <m:t>     </m:t>
                    </m:r>
                    <m:r>
                      <a:rPr lang="en-US" sz="2400" i="1">
                        <a:latin typeface="Cambria Math" panose="02040503050406030204" pitchFamily="18" charset="0"/>
                      </a:rPr>
                      <m:t>𝑉</m:t>
                    </m:r>
                  </m:oMath>
                </a14:m>
                <a:endParaRPr lang="en-US" sz="2400" dirty="0"/>
              </a:p>
            </p:txBody>
          </p:sp>
        </mc:Choice>
        <mc:Fallback xmlns="">
          <p:sp>
            <p:nvSpPr>
              <p:cNvPr id="6" name="TextBox 5">
                <a:extLst>
                  <a:ext uri="{FF2B5EF4-FFF2-40B4-BE49-F238E27FC236}">
                    <a16:creationId xmlns:a16="http://schemas.microsoft.com/office/drawing/2014/main" id="{D224C2E9-E69C-4AD4-BEFD-3300AA7AAB60}"/>
                  </a:ext>
                </a:extLst>
              </p:cNvPr>
              <p:cNvSpPr txBox="1">
                <a:spLocks noRot="1" noChangeAspect="1" noMove="1" noResize="1" noEditPoints="1" noAdjustHandles="1" noChangeArrowheads="1" noChangeShapeType="1" noTextEdit="1"/>
              </p:cNvSpPr>
              <p:nvPr/>
            </p:nvSpPr>
            <p:spPr>
              <a:xfrm>
                <a:off x="228600" y="2677457"/>
                <a:ext cx="11734800" cy="830997"/>
              </a:xfrm>
              <a:prstGeom prst="rect">
                <a:avLst/>
              </a:prstGeom>
              <a:blipFill>
                <a:blip r:embed="rId2"/>
                <a:stretch>
                  <a:fillRect l="-831" t="-5839" b="-15328"/>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4A8D20B2-6F11-4FBF-A0A6-A879C208376C}"/>
              </a:ext>
            </a:extLst>
          </p:cNvPr>
          <p:cNvGrpSpPr/>
          <p:nvPr/>
        </p:nvGrpSpPr>
        <p:grpSpPr>
          <a:xfrm>
            <a:off x="9502217" y="2489580"/>
            <a:ext cx="2494843" cy="1523428"/>
            <a:chOff x="9502217" y="2489580"/>
            <a:chExt cx="2494843" cy="1523428"/>
          </a:xfrm>
        </p:grpSpPr>
        <p:sp>
          <p:nvSpPr>
            <p:cNvPr id="7" name="Oval 6">
              <a:extLst>
                <a:ext uri="{FF2B5EF4-FFF2-40B4-BE49-F238E27FC236}">
                  <a16:creationId xmlns:a16="http://schemas.microsoft.com/office/drawing/2014/main" id="{55AC1EF5-5BC1-4930-9D30-7B0B2ABB15F6}"/>
                </a:ext>
              </a:extLst>
            </p:cNvPr>
            <p:cNvSpPr/>
            <p:nvPr/>
          </p:nvSpPr>
          <p:spPr>
            <a:xfrm>
              <a:off x="9834465" y="2556588"/>
              <a:ext cx="858417" cy="8024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7364B2-653A-415F-BC7E-53518F651AEF}"/>
                </a:ext>
              </a:extLst>
            </p:cNvPr>
            <p:cNvSpPr/>
            <p:nvPr/>
          </p:nvSpPr>
          <p:spPr>
            <a:xfrm>
              <a:off x="10282335" y="2976465"/>
              <a:ext cx="1446245" cy="80243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A5C337-074A-42B8-AACA-3D2FE9958883}"/>
                    </a:ext>
                  </a:extLst>
                </p:cNvPr>
                <p:cNvSpPr txBox="1"/>
                <p:nvPr/>
              </p:nvSpPr>
              <p:spPr>
                <a:xfrm>
                  <a:off x="10971697" y="2556588"/>
                  <a:ext cx="3856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b="0" dirty="0"/>
                </a:p>
              </p:txBody>
            </p:sp>
          </mc:Choice>
          <mc:Fallback xmlns="">
            <p:sp>
              <p:nvSpPr>
                <p:cNvPr id="9" name="TextBox 8">
                  <a:extLst>
                    <a:ext uri="{FF2B5EF4-FFF2-40B4-BE49-F238E27FC236}">
                      <a16:creationId xmlns:a16="http://schemas.microsoft.com/office/drawing/2014/main" id="{94A5C337-074A-42B8-AACA-3D2FE9958883}"/>
                    </a:ext>
                  </a:extLst>
                </p:cNvPr>
                <p:cNvSpPr txBox="1">
                  <a:spLocks noRot="1" noChangeAspect="1" noMove="1" noResize="1" noEditPoints="1" noAdjustHandles="1" noChangeArrowheads="1" noChangeShapeType="1" noTextEdit="1"/>
                </p:cNvSpPr>
                <p:nvPr/>
              </p:nvSpPr>
              <p:spPr>
                <a:xfrm>
                  <a:off x="10971697" y="2556588"/>
                  <a:ext cx="385682" cy="369332"/>
                </a:xfrm>
                <a:prstGeom prst="rect">
                  <a:avLst/>
                </a:prstGeom>
                <a:blipFill>
                  <a:blip r:embed="rId3"/>
                  <a:stretch>
                    <a:fillRect/>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844A9CD4-C7A5-4586-8833-7E24A9C14994}"/>
                </a:ext>
              </a:extLst>
            </p:cNvPr>
            <p:cNvSpPr/>
            <p:nvPr/>
          </p:nvSpPr>
          <p:spPr>
            <a:xfrm>
              <a:off x="11053666" y="2627736"/>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AD6091B-B4EE-4E5E-9FCA-AA77103AF3AB}"/>
                    </a:ext>
                  </a:extLst>
                </p:cNvPr>
                <p:cNvSpPr txBox="1"/>
                <p:nvPr/>
              </p:nvSpPr>
              <p:spPr>
                <a:xfrm>
                  <a:off x="11413588" y="2766527"/>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b="0" dirty="0"/>
                </a:p>
              </p:txBody>
            </p:sp>
          </mc:Choice>
          <mc:Fallback xmlns="">
            <p:sp>
              <p:nvSpPr>
                <p:cNvPr id="11" name="TextBox 10">
                  <a:extLst>
                    <a:ext uri="{FF2B5EF4-FFF2-40B4-BE49-F238E27FC236}">
                      <a16:creationId xmlns:a16="http://schemas.microsoft.com/office/drawing/2014/main" id="{1AD6091B-B4EE-4E5E-9FCA-AA77103AF3AB}"/>
                    </a:ext>
                  </a:extLst>
                </p:cNvPr>
                <p:cNvSpPr txBox="1">
                  <a:spLocks noRot="1" noChangeAspect="1" noMove="1" noResize="1" noEditPoints="1" noAdjustHandles="1" noChangeArrowheads="1" noChangeShapeType="1" noTextEdit="1"/>
                </p:cNvSpPr>
                <p:nvPr/>
              </p:nvSpPr>
              <p:spPr>
                <a:xfrm>
                  <a:off x="11413588" y="2766527"/>
                  <a:ext cx="396069" cy="369332"/>
                </a:xfrm>
                <a:prstGeom prst="rect">
                  <a:avLst/>
                </a:prstGeom>
                <a:blipFill>
                  <a:blip r:embed="rId4"/>
                  <a:stretch>
                    <a:fillRect/>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2395DE79-B900-4686-B7D5-B2B63EF6DAE6}"/>
                </a:ext>
              </a:extLst>
            </p:cNvPr>
            <p:cNvSpPr/>
            <p:nvPr/>
          </p:nvSpPr>
          <p:spPr>
            <a:xfrm>
              <a:off x="11495557" y="2837675"/>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0166AAF-45B8-4BA1-A9A8-981947F5F01D}"/>
                    </a:ext>
                  </a:extLst>
                </p:cNvPr>
                <p:cNvSpPr txBox="1"/>
                <p:nvPr/>
              </p:nvSpPr>
              <p:spPr>
                <a:xfrm>
                  <a:off x="9502217" y="2731537"/>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b="0" dirty="0"/>
                </a:p>
              </p:txBody>
            </p:sp>
          </mc:Choice>
          <mc:Fallback xmlns="">
            <p:sp>
              <p:nvSpPr>
                <p:cNvPr id="13" name="TextBox 12">
                  <a:extLst>
                    <a:ext uri="{FF2B5EF4-FFF2-40B4-BE49-F238E27FC236}">
                      <a16:creationId xmlns:a16="http://schemas.microsoft.com/office/drawing/2014/main" id="{00166AAF-45B8-4BA1-A9A8-981947F5F01D}"/>
                    </a:ext>
                  </a:extLst>
                </p:cNvPr>
                <p:cNvSpPr txBox="1">
                  <a:spLocks noRot="1" noChangeAspect="1" noMove="1" noResize="1" noEditPoints="1" noAdjustHandles="1" noChangeArrowheads="1" noChangeShapeType="1" noTextEdit="1"/>
                </p:cNvSpPr>
                <p:nvPr/>
              </p:nvSpPr>
              <p:spPr>
                <a:xfrm>
                  <a:off x="9502217" y="2731537"/>
                  <a:ext cx="40075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9B6731A-50C1-49AD-A780-64144ADB3880}"/>
                    </a:ext>
                  </a:extLst>
                </p:cNvPr>
                <p:cNvSpPr txBox="1"/>
                <p:nvPr/>
              </p:nvSpPr>
              <p:spPr>
                <a:xfrm>
                  <a:off x="11445239" y="364367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oMath>
                    </m:oMathPara>
                  </a14:m>
                  <a:endParaRPr lang="en-US" b="0" dirty="0"/>
                </a:p>
              </p:txBody>
            </p:sp>
          </mc:Choice>
          <mc:Fallback xmlns="">
            <p:sp>
              <p:nvSpPr>
                <p:cNvPr id="14" name="TextBox 13">
                  <a:extLst>
                    <a:ext uri="{FF2B5EF4-FFF2-40B4-BE49-F238E27FC236}">
                      <a16:creationId xmlns:a16="http://schemas.microsoft.com/office/drawing/2014/main" id="{C9B6731A-50C1-49AD-A780-64144ADB3880}"/>
                    </a:ext>
                  </a:extLst>
                </p:cNvPr>
                <p:cNvSpPr txBox="1">
                  <a:spLocks noRot="1" noChangeAspect="1" noMove="1" noResize="1" noEditPoints="1" noAdjustHandles="1" noChangeArrowheads="1" noChangeShapeType="1" noTextEdit="1"/>
                </p:cNvSpPr>
                <p:nvPr/>
              </p:nvSpPr>
              <p:spPr>
                <a:xfrm>
                  <a:off x="11445239" y="3643676"/>
                  <a:ext cx="400751"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34A439D-843F-4D50-8552-CFFB9DE3BA91}"/>
                    </a:ext>
                  </a:extLst>
                </p:cNvPr>
                <p:cNvSpPr txBox="1"/>
                <p:nvPr/>
              </p:nvSpPr>
              <p:spPr>
                <a:xfrm>
                  <a:off x="11600991" y="2489580"/>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oMath>
                    </m:oMathPara>
                  </a14:m>
                  <a:endParaRPr lang="en-US" b="0" dirty="0"/>
                </a:p>
              </p:txBody>
            </p:sp>
          </mc:Choice>
          <mc:Fallback xmlns="">
            <p:sp>
              <p:nvSpPr>
                <p:cNvPr id="15" name="TextBox 14">
                  <a:extLst>
                    <a:ext uri="{FF2B5EF4-FFF2-40B4-BE49-F238E27FC236}">
                      <a16:creationId xmlns:a16="http://schemas.microsoft.com/office/drawing/2014/main" id="{934A439D-843F-4D50-8552-CFFB9DE3BA91}"/>
                    </a:ext>
                  </a:extLst>
                </p:cNvPr>
                <p:cNvSpPr txBox="1">
                  <a:spLocks noRot="1" noChangeAspect="1" noMove="1" noResize="1" noEditPoints="1" noAdjustHandles="1" noChangeArrowheads="1" noChangeShapeType="1" noTextEdit="1"/>
                </p:cNvSpPr>
                <p:nvPr/>
              </p:nvSpPr>
              <p:spPr>
                <a:xfrm>
                  <a:off x="11600991" y="2489580"/>
                  <a:ext cx="396069" cy="369332"/>
                </a:xfrm>
                <a:prstGeom prst="rect">
                  <a:avLst/>
                </a:prstGeom>
                <a:blipFill>
                  <a:blip r:embed="rId7"/>
                  <a:stretch>
                    <a:fillRect/>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220912D9-3D70-4AA0-869D-3B886463A981}"/>
                </a:ext>
              </a:extLst>
            </p:cNvPr>
            <p:cNvSpPr/>
            <p:nvPr/>
          </p:nvSpPr>
          <p:spPr>
            <a:xfrm>
              <a:off x="11682960" y="2560728"/>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31112478-D989-49CB-BDA6-2E95D5C17998}"/>
              </a:ext>
            </a:extLst>
          </p:cNvPr>
          <p:cNvGrpSpPr/>
          <p:nvPr/>
        </p:nvGrpSpPr>
        <p:grpSpPr>
          <a:xfrm>
            <a:off x="1147666" y="3013788"/>
            <a:ext cx="5496887" cy="494666"/>
            <a:chOff x="1147666" y="3013788"/>
            <a:chExt cx="5496887" cy="494666"/>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955B8F7-4E91-4358-93D6-EAD519071382}"/>
                    </a:ext>
                  </a:extLst>
                </p:cNvPr>
                <p:cNvSpPr txBox="1"/>
                <p:nvPr/>
              </p:nvSpPr>
              <p:spPr>
                <a:xfrm>
                  <a:off x="1147666" y="3013788"/>
                  <a:ext cx="4844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E955B8F7-4E91-4358-93D6-EAD519071382}"/>
                    </a:ext>
                  </a:extLst>
                </p:cNvPr>
                <p:cNvSpPr txBox="1">
                  <a:spLocks noRot="1" noChangeAspect="1" noMove="1" noResize="1" noEditPoints="1" noAdjustHandles="1" noChangeArrowheads="1" noChangeShapeType="1" noTextEdit="1"/>
                </p:cNvSpPr>
                <p:nvPr/>
              </p:nvSpPr>
              <p:spPr>
                <a:xfrm>
                  <a:off x="1147666" y="3013788"/>
                  <a:ext cx="484428"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E2A6EE4-35F7-4116-A494-4C0C85C767C2}"/>
                    </a:ext>
                  </a:extLst>
                </p:cNvPr>
                <p:cNvSpPr txBox="1"/>
                <p:nvPr/>
              </p:nvSpPr>
              <p:spPr>
                <a:xfrm>
                  <a:off x="2205135" y="3013788"/>
                  <a:ext cx="4844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E2A6EE4-35F7-4116-A494-4C0C85C767C2}"/>
                    </a:ext>
                  </a:extLst>
                </p:cNvPr>
                <p:cNvSpPr txBox="1">
                  <a:spLocks noRot="1" noChangeAspect="1" noMove="1" noResize="1" noEditPoints="1" noAdjustHandles="1" noChangeArrowheads="1" noChangeShapeType="1" noTextEdit="1"/>
                </p:cNvSpPr>
                <p:nvPr/>
              </p:nvSpPr>
              <p:spPr>
                <a:xfrm>
                  <a:off x="2205135" y="3013788"/>
                  <a:ext cx="484428"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13FBAB-F175-4089-97B3-5460939E6160}"/>
                    </a:ext>
                  </a:extLst>
                </p:cNvPr>
                <p:cNvSpPr txBox="1"/>
                <p:nvPr/>
              </p:nvSpPr>
              <p:spPr>
                <a:xfrm>
                  <a:off x="2745772" y="3019570"/>
                  <a:ext cx="4844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3" name="TextBox 22">
                  <a:extLst>
                    <a:ext uri="{FF2B5EF4-FFF2-40B4-BE49-F238E27FC236}">
                      <a16:creationId xmlns:a16="http://schemas.microsoft.com/office/drawing/2014/main" id="{0413FBAB-F175-4089-97B3-5460939E6160}"/>
                    </a:ext>
                  </a:extLst>
                </p:cNvPr>
                <p:cNvSpPr txBox="1">
                  <a:spLocks noRot="1" noChangeAspect="1" noMove="1" noResize="1" noEditPoints="1" noAdjustHandles="1" noChangeArrowheads="1" noChangeShapeType="1" noTextEdit="1"/>
                </p:cNvSpPr>
                <p:nvPr/>
              </p:nvSpPr>
              <p:spPr>
                <a:xfrm>
                  <a:off x="2745772" y="3019570"/>
                  <a:ext cx="484428" cy="461665"/>
                </a:xfrm>
                <a:prstGeom prst="rect">
                  <a:avLst/>
                </a:prstGeom>
                <a:blipFill>
                  <a:blip r:embed="rId10"/>
                  <a:stretch>
                    <a:fillRect/>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5935309-897D-406B-BAE5-86D990804F1D}"/>
                </a:ext>
              </a:extLst>
            </p:cNvPr>
            <p:cNvGrpSpPr/>
            <p:nvPr/>
          </p:nvGrpSpPr>
          <p:grpSpPr>
            <a:xfrm>
              <a:off x="6160126" y="3023673"/>
              <a:ext cx="484427" cy="480219"/>
              <a:chOff x="3631642" y="4329511"/>
              <a:chExt cx="484427" cy="480219"/>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A11E5D1-D795-46D0-BD63-350A05AC8024}"/>
                      </a:ext>
                    </a:extLst>
                  </p:cNvPr>
                  <p:cNvSpPr txBox="1"/>
                  <p:nvPr/>
                </p:nvSpPr>
                <p:spPr>
                  <a:xfrm>
                    <a:off x="3631642" y="43295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4" name="TextBox 23">
                    <a:extLst>
                      <a:ext uri="{FF2B5EF4-FFF2-40B4-BE49-F238E27FC236}">
                        <a16:creationId xmlns:a16="http://schemas.microsoft.com/office/drawing/2014/main" id="{4A11E5D1-D795-46D0-BD63-350A05AC8024}"/>
                      </a:ext>
                    </a:extLst>
                  </p:cNvPr>
                  <p:cNvSpPr txBox="1">
                    <a:spLocks noRot="1" noChangeAspect="1" noMove="1" noResize="1" noEditPoints="1" noAdjustHandles="1" noChangeArrowheads="1" noChangeShapeType="1" noTextEdit="1"/>
                  </p:cNvSpPr>
                  <p:nvPr/>
                </p:nvSpPr>
                <p:spPr>
                  <a:xfrm>
                    <a:off x="3631642" y="4329511"/>
                    <a:ext cx="484427"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41F568-A56E-4C71-9EB6-356AAA0A3F99}"/>
                      </a:ext>
                    </a:extLst>
                  </p:cNvPr>
                  <p:cNvSpPr txBox="1"/>
                  <p:nvPr/>
                </p:nvSpPr>
                <p:spPr>
                  <a:xfrm>
                    <a:off x="3657599" y="4348065"/>
                    <a:ext cx="4122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5" name="TextBox 24">
                    <a:extLst>
                      <a:ext uri="{FF2B5EF4-FFF2-40B4-BE49-F238E27FC236}">
                        <a16:creationId xmlns:a16="http://schemas.microsoft.com/office/drawing/2014/main" id="{6B41F568-A56E-4C71-9EB6-356AAA0A3F99}"/>
                      </a:ext>
                    </a:extLst>
                  </p:cNvPr>
                  <p:cNvSpPr txBox="1">
                    <a:spLocks noRot="1" noChangeAspect="1" noMove="1" noResize="1" noEditPoints="1" noAdjustHandles="1" noChangeArrowheads="1" noChangeShapeType="1" noTextEdit="1"/>
                  </p:cNvSpPr>
                  <p:nvPr/>
                </p:nvSpPr>
                <p:spPr>
                  <a:xfrm>
                    <a:off x="3657599" y="4348065"/>
                    <a:ext cx="412292" cy="461665"/>
                  </a:xfrm>
                  <a:prstGeom prst="rect">
                    <a:avLst/>
                  </a:prstGeom>
                  <a:blipFill>
                    <a:blip r:embed="rId12"/>
                    <a:stretch>
                      <a:fillRect l="-4478" r="-4478" b="-17105"/>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F70A8E80-A03A-45F9-8CFD-96388B8570CF}"/>
                </a:ext>
              </a:extLst>
            </p:cNvPr>
            <p:cNvGrpSpPr/>
            <p:nvPr/>
          </p:nvGrpSpPr>
          <p:grpSpPr>
            <a:xfrm>
              <a:off x="4547105" y="3028235"/>
              <a:ext cx="484427" cy="480219"/>
              <a:chOff x="3631642" y="4329511"/>
              <a:chExt cx="484427" cy="480219"/>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0264CBFF-799D-4EA1-96F6-27313DB45E76}"/>
                      </a:ext>
                    </a:extLst>
                  </p:cNvPr>
                  <p:cNvSpPr txBox="1"/>
                  <p:nvPr/>
                </p:nvSpPr>
                <p:spPr>
                  <a:xfrm>
                    <a:off x="3631642" y="43295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0264CBFF-799D-4EA1-96F6-27313DB45E76}"/>
                      </a:ext>
                    </a:extLst>
                  </p:cNvPr>
                  <p:cNvSpPr txBox="1">
                    <a:spLocks noRot="1" noChangeAspect="1" noMove="1" noResize="1" noEditPoints="1" noAdjustHandles="1" noChangeArrowheads="1" noChangeShapeType="1" noTextEdit="1"/>
                  </p:cNvSpPr>
                  <p:nvPr/>
                </p:nvSpPr>
                <p:spPr>
                  <a:xfrm>
                    <a:off x="3631642" y="4329511"/>
                    <a:ext cx="48442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8B00FB7-AC6D-472E-9A81-85F5931F2B8E}"/>
                      </a:ext>
                    </a:extLst>
                  </p:cNvPr>
                  <p:cNvSpPr txBox="1"/>
                  <p:nvPr/>
                </p:nvSpPr>
                <p:spPr>
                  <a:xfrm>
                    <a:off x="3657599" y="4348065"/>
                    <a:ext cx="4122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78B00FB7-AC6D-472E-9A81-85F5931F2B8E}"/>
                      </a:ext>
                    </a:extLst>
                  </p:cNvPr>
                  <p:cNvSpPr txBox="1">
                    <a:spLocks noRot="1" noChangeAspect="1" noMove="1" noResize="1" noEditPoints="1" noAdjustHandles="1" noChangeArrowheads="1" noChangeShapeType="1" noTextEdit="1"/>
                  </p:cNvSpPr>
                  <p:nvPr/>
                </p:nvSpPr>
                <p:spPr>
                  <a:xfrm>
                    <a:off x="3657599" y="4348065"/>
                    <a:ext cx="412292" cy="461665"/>
                  </a:xfrm>
                  <a:prstGeom prst="rect">
                    <a:avLst/>
                  </a:prstGeom>
                  <a:blipFill>
                    <a:blip r:embed="rId14"/>
                    <a:stretch>
                      <a:fillRect l="-2941" r="-4412" b="-17105"/>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4B731DA-AC0B-4195-9D34-784D2AEFB265}"/>
                </a:ext>
              </a:extLst>
            </p:cNvPr>
            <p:cNvGrpSpPr/>
            <p:nvPr/>
          </p:nvGrpSpPr>
          <p:grpSpPr>
            <a:xfrm>
              <a:off x="5639568" y="3023673"/>
              <a:ext cx="484427" cy="480219"/>
              <a:chOff x="3631642" y="4329511"/>
              <a:chExt cx="484427" cy="480219"/>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E286A53-7E12-4195-AA8B-A0AF217F0B76}"/>
                      </a:ext>
                    </a:extLst>
                  </p:cNvPr>
                  <p:cNvSpPr txBox="1"/>
                  <p:nvPr/>
                </p:nvSpPr>
                <p:spPr>
                  <a:xfrm>
                    <a:off x="3631642" y="4329511"/>
                    <a:ext cx="48442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1" name="TextBox 30">
                    <a:extLst>
                      <a:ext uri="{FF2B5EF4-FFF2-40B4-BE49-F238E27FC236}">
                        <a16:creationId xmlns:a16="http://schemas.microsoft.com/office/drawing/2014/main" id="{2E286A53-7E12-4195-AA8B-A0AF217F0B76}"/>
                      </a:ext>
                    </a:extLst>
                  </p:cNvPr>
                  <p:cNvSpPr txBox="1">
                    <a:spLocks noRot="1" noChangeAspect="1" noMove="1" noResize="1" noEditPoints="1" noAdjustHandles="1" noChangeArrowheads="1" noChangeShapeType="1" noTextEdit="1"/>
                  </p:cNvSpPr>
                  <p:nvPr/>
                </p:nvSpPr>
                <p:spPr>
                  <a:xfrm>
                    <a:off x="3631642" y="4329511"/>
                    <a:ext cx="484427"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7B26D1E-55AD-42BD-A474-22317AF63AF7}"/>
                      </a:ext>
                    </a:extLst>
                  </p:cNvPr>
                  <p:cNvSpPr txBox="1"/>
                  <p:nvPr/>
                </p:nvSpPr>
                <p:spPr>
                  <a:xfrm>
                    <a:off x="3657599" y="4348065"/>
                    <a:ext cx="41229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32" name="TextBox 31">
                    <a:extLst>
                      <a:ext uri="{FF2B5EF4-FFF2-40B4-BE49-F238E27FC236}">
                        <a16:creationId xmlns:a16="http://schemas.microsoft.com/office/drawing/2014/main" id="{67B26D1E-55AD-42BD-A474-22317AF63AF7}"/>
                      </a:ext>
                    </a:extLst>
                  </p:cNvPr>
                  <p:cNvSpPr txBox="1">
                    <a:spLocks noRot="1" noChangeAspect="1" noMove="1" noResize="1" noEditPoints="1" noAdjustHandles="1" noChangeArrowheads="1" noChangeShapeType="1" noTextEdit="1"/>
                  </p:cNvSpPr>
                  <p:nvPr/>
                </p:nvSpPr>
                <p:spPr>
                  <a:xfrm>
                    <a:off x="3657599" y="4348065"/>
                    <a:ext cx="412292" cy="461665"/>
                  </a:xfrm>
                  <a:prstGeom prst="rect">
                    <a:avLst/>
                  </a:prstGeom>
                  <a:blipFill>
                    <a:blip r:embed="rId16"/>
                    <a:stretch>
                      <a:fillRect l="-2941" r="-4412" b="-17105"/>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9D2C4E4-B291-4BDA-B491-5C449EF864ED}"/>
                  </a:ext>
                </a:extLst>
              </p:cNvPr>
              <p:cNvSpPr txBox="1"/>
              <p:nvPr/>
            </p:nvSpPr>
            <p:spPr>
              <a:xfrm>
                <a:off x="228600" y="3866068"/>
                <a:ext cx="11734800" cy="1569660"/>
              </a:xfrm>
              <a:prstGeom prst="rect">
                <a:avLst/>
              </a:prstGeom>
              <a:noFill/>
            </p:spPr>
            <p:txBody>
              <a:bodyPr wrap="square">
                <a:spAutoFit/>
              </a:bodyPr>
              <a:lstStyle/>
              <a:p>
                <a:r>
                  <a:rPr lang="en-US" sz="2400" dirty="0"/>
                  <a:t>Quantization breaks additivity:</a:t>
                </a:r>
              </a:p>
              <a:p>
                <a:pPr lvl="1"/>
                <a:r>
                  <a:rPr lang="en-US" sz="2400" dirty="0"/>
                  <a:t>Single point is a single case (i.e. </a:t>
                </a:r>
                <a14:m>
                  <m:oMath xmlns:m="http://schemas.openxmlformats.org/officeDocument/2006/math">
                    <m:r>
                      <a:rPr lang="en-US" sz="2400" b="0" i="1" smtClean="0">
                        <a:latin typeface="Cambria Math" panose="02040503050406030204" pitchFamily="18" charset="0"/>
                      </a:rPr>
                      <m:t>𝜇</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e>
                    </m:d>
                    <m:r>
                      <a:rPr lang="en-US" sz="2400" b="0" i="1" smtClean="0">
                        <a:latin typeface="Cambria Math" panose="02040503050406030204" pitchFamily="18" charset="0"/>
                      </a:rPr>
                      <m:t>=1</m:t>
                    </m:r>
                  </m:oMath>
                </a14:m>
                <a:r>
                  <a:rPr lang="en-US" sz="2400" dirty="0"/>
                  <a:t>)</a:t>
                </a:r>
                <a:br>
                  <a:rPr lang="en-US" sz="2400" dirty="0"/>
                </a:br>
                <a:r>
                  <a:rPr lang="en-US" sz="2400" dirty="0"/>
                  <a:t>Finite range carries finite information (i.e. </a:t>
                </a:r>
                <a14:m>
                  <m:oMath xmlns:m="http://schemas.openxmlformats.org/officeDocument/2006/math">
                    <m:r>
                      <a:rPr lang="en-US" sz="2400" b="0" i="1" smtClean="0">
                        <a:latin typeface="Cambria Math" panose="02040503050406030204" pitchFamily="18" charset="0"/>
                      </a:rPr>
                      <m:t>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𝑈</m:t>
                        </m:r>
                      </m:e>
                    </m:d>
                    <m:r>
                      <a:rPr lang="en-US" sz="2400" b="0" i="1" smtClean="0">
                        <a:latin typeface="Cambria Math" panose="02040503050406030204" pitchFamily="18" charset="0"/>
                      </a:rPr>
                      <m:t>&lt;∞</m:t>
                    </m:r>
                  </m:oMath>
                </a14:m>
                <a:r>
                  <a:rPr lang="en-US" sz="2400" dirty="0"/>
                  <a:t>)</a:t>
                </a:r>
              </a:p>
              <a:p>
                <a:pPr lvl="1"/>
                <a:r>
                  <a:rPr lang="en-US" sz="2400" dirty="0">
                    <a:solidFill>
                      <a:srgbClr val="FF0000"/>
                    </a:solidFill>
                  </a:rPr>
                  <a:t>Measure is additive for disjoint sets (i.e. </a:t>
                </a:r>
                <a14:m>
                  <m:oMath xmlns:m="http://schemas.openxmlformats.org/officeDocument/2006/math">
                    <m:r>
                      <a:rPr lang="en-US" sz="2400" b="0" i="1" smtClean="0">
                        <a:solidFill>
                          <a:srgbClr val="FF0000"/>
                        </a:solidFill>
                        <a:latin typeface="Cambria Math" panose="02040503050406030204" pitchFamily="18" charset="0"/>
                      </a:rPr>
                      <m:t>𝜇</m:t>
                    </m:r>
                    <m:d>
                      <m:dPr>
                        <m:ctrlPr>
                          <a:rPr lang="en-US" sz="2400" b="0" i="1" smtClean="0">
                            <a:solidFill>
                              <a:srgbClr val="FF0000"/>
                            </a:solidFill>
                            <a:latin typeface="Cambria Math" panose="02040503050406030204" pitchFamily="18" charset="0"/>
                          </a:rPr>
                        </m:ctrlPr>
                      </m:dPr>
                      <m:e>
                        <m:r>
                          <a:rPr lang="en-US" sz="2400" b="0" i="1" smtClean="0">
                            <a:solidFill>
                              <a:srgbClr val="FF0000"/>
                            </a:solidFill>
                            <a:latin typeface="Cambria Math" panose="02040503050406030204" pitchFamily="18" charset="0"/>
                          </a:rPr>
                          <m:t>∪</m:t>
                        </m:r>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𝑈</m:t>
                            </m:r>
                          </m:e>
                          <m:sub>
                            <m:r>
                              <a:rPr lang="en-US" sz="2400" b="0" i="1" smtClean="0">
                                <a:solidFill>
                                  <a:srgbClr val="FF0000"/>
                                </a:solidFill>
                                <a:latin typeface="Cambria Math" panose="02040503050406030204" pitchFamily="18" charset="0"/>
                              </a:rPr>
                              <m:t>𝑖</m:t>
                            </m:r>
                          </m:sub>
                        </m:sSub>
                      </m:e>
                    </m:d>
                    <m:r>
                      <a:rPr lang="en-US" sz="2400" b="0" i="1" smtClean="0">
                        <a:solidFill>
                          <a:srgbClr val="FF0000"/>
                        </a:solidFill>
                        <a:latin typeface="Cambria Math" panose="02040503050406030204" pitchFamily="18" charset="0"/>
                      </a:rPr>
                      <m:t>=∑</m:t>
                    </m:r>
                    <m:r>
                      <a:rPr lang="en-US" sz="2400" b="0" i="1" smtClean="0">
                        <a:solidFill>
                          <a:srgbClr val="FF0000"/>
                        </a:solidFill>
                        <a:latin typeface="Cambria Math" panose="02040503050406030204" pitchFamily="18" charset="0"/>
                      </a:rPr>
                      <m:t>𝜇</m:t>
                    </m:r>
                    <m:d>
                      <m:dPr>
                        <m:ctrlPr>
                          <a:rPr lang="en-US" sz="2400" b="0" i="1" smtClean="0">
                            <a:solidFill>
                              <a:srgbClr val="FF0000"/>
                            </a:solidFill>
                            <a:latin typeface="Cambria Math" panose="02040503050406030204" pitchFamily="18" charset="0"/>
                          </a:rPr>
                        </m:ctrlPr>
                      </m:dPr>
                      <m:e>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𝑈</m:t>
                            </m:r>
                          </m:e>
                          <m:sub>
                            <m:r>
                              <a:rPr lang="en-US" sz="2400" b="0" i="1" smtClean="0">
                                <a:solidFill>
                                  <a:srgbClr val="FF0000"/>
                                </a:solidFill>
                                <a:latin typeface="Cambria Math" panose="02040503050406030204" pitchFamily="18" charset="0"/>
                              </a:rPr>
                              <m:t>𝑖</m:t>
                            </m:r>
                          </m:sub>
                        </m:sSub>
                      </m:e>
                    </m:d>
                  </m:oMath>
                </a14:m>
                <a:r>
                  <a:rPr lang="en-US" sz="2400" dirty="0">
                    <a:solidFill>
                      <a:srgbClr val="FF0000"/>
                    </a:solidFill>
                  </a:rPr>
                  <a:t>)</a:t>
                </a:r>
              </a:p>
            </p:txBody>
          </p:sp>
        </mc:Choice>
        <mc:Fallback xmlns="">
          <p:sp>
            <p:nvSpPr>
              <p:cNvPr id="33" name="TextBox 32">
                <a:extLst>
                  <a:ext uri="{FF2B5EF4-FFF2-40B4-BE49-F238E27FC236}">
                    <a16:creationId xmlns:a16="http://schemas.microsoft.com/office/drawing/2014/main" id="{D9D2C4E4-B291-4BDA-B491-5C449EF864ED}"/>
                  </a:ext>
                </a:extLst>
              </p:cNvPr>
              <p:cNvSpPr txBox="1">
                <a:spLocks noRot="1" noChangeAspect="1" noMove="1" noResize="1" noEditPoints="1" noAdjustHandles="1" noChangeArrowheads="1" noChangeShapeType="1" noTextEdit="1"/>
              </p:cNvSpPr>
              <p:nvPr/>
            </p:nvSpPr>
            <p:spPr>
              <a:xfrm>
                <a:off x="228600" y="3866068"/>
                <a:ext cx="11734800" cy="1569660"/>
              </a:xfrm>
              <a:prstGeom prst="rect">
                <a:avLst/>
              </a:prstGeom>
              <a:blipFill>
                <a:blip r:embed="rId17"/>
                <a:stretch>
                  <a:fillRect l="-831" t="-3101" b="-7752"/>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78115D88-7219-4428-B37C-B479ED1934D2}"/>
              </a:ext>
            </a:extLst>
          </p:cNvPr>
          <p:cNvGrpSpPr/>
          <p:nvPr/>
        </p:nvGrpSpPr>
        <p:grpSpPr>
          <a:xfrm>
            <a:off x="8369559" y="4172864"/>
            <a:ext cx="2794979" cy="911613"/>
            <a:chOff x="8369559" y="4172864"/>
            <a:chExt cx="2794979" cy="911613"/>
          </a:xfrm>
        </p:grpSpPr>
        <p:cxnSp>
          <p:nvCxnSpPr>
            <p:cNvPr id="35" name="Straight Connector 34">
              <a:extLst>
                <a:ext uri="{FF2B5EF4-FFF2-40B4-BE49-F238E27FC236}">
                  <a16:creationId xmlns:a16="http://schemas.microsoft.com/office/drawing/2014/main" id="{4D32EA0A-B422-4FF5-8C5F-D3608033643C}"/>
                </a:ext>
              </a:extLst>
            </p:cNvPr>
            <p:cNvCxnSpPr/>
            <p:nvPr/>
          </p:nvCxnSpPr>
          <p:spPr>
            <a:xfrm>
              <a:off x="8369559" y="4542196"/>
              <a:ext cx="27949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E6F39AE-0A7D-4C51-AAE9-A09AD4505109}"/>
                </a:ext>
              </a:extLst>
            </p:cNvPr>
            <p:cNvCxnSpPr>
              <a:cxnSpLocks/>
            </p:cNvCxnSpPr>
            <p:nvPr/>
          </p:nvCxnSpPr>
          <p:spPr>
            <a:xfrm>
              <a:off x="10159791" y="4441371"/>
              <a:ext cx="0" cy="10082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334786B-A8B8-409D-8C89-2BBAB7602536}"/>
                    </a:ext>
                  </a:extLst>
                </p:cNvPr>
                <p:cNvSpPr txBox="1"/>
                <p:nvPr/>
              </p:nvSpPr>
              <p:spPr>
                <a:xfrm>
                  <a:off x="9838872" y="4172864"/>
                  <a:ext cx="3856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b="0" dirty="0"/>
                </a:p>
              </p:txBody>
            </p:sp>
          </mc:Choice>
          <mc:Fallback xmlns="">
            <p:sp>
              <p:nvSpPr>
                <p:cNvPr id="38" name="TextBox 37">
                  <a:extLst>
                    <a:ext uri="{FF2B5EF4-FFF2-40B4-BE49-F238E27FC236}">
                      <a16:creationId xmlns:a16="http://schemas.microsoft.com/office/drawing/2014/main" id="{4334786B-A8B8-409D-8C89-2BBAB7602536}"/>
                    </a:ext>
                  </a:extLst>
                </p:cNvPr>
                <p:cNvSpPr txBox="1">
                  <a:spLocks noRot="1" noChangeAspect="1" noMove="1" noResize="1" noEditPoints="1" noAdjustHandles="1" noChangeArrowheads="1" noChangeShapeType="1" noTextEdit="1"/>
                </p:cNvSpPr>
                <p:nvPr/>
              </p:nvSpPr>
              <p:spPr>
                <a:xfrm>
                  <a:off x="9838872" y="4172864"/>
                  <a:ext cx="385682" cy="369332"/>
                </a:xfrm>
                <a:prstGeom prst="rect">
                  <a:avLst/>
                </a:prstGeom>
                <a:blipFill>
                  <a:blip r:embed="rId18"/>
                  <a:stretch>
                    <a:fillRect/>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C987DF9A-6AC0-44DC-9F18-4D3FB4D2B5D7}"/>
                </a:ext>
              </a:extLst>
            </p:cNvPr>
            <p:cNvGrpSpPr/>
            <p:nvPr/>
          </p:nvGrpSpPr>
          <p:grpSpPr>
            <a:xfrm>
              <a:off x="8742784" y="4426605"/>
              <a:ext cx="1688840" cy="293367"/>
              <a:chOff x="8742784" y="4426605"/>
              <a:chExt cx="1688840" cy="293367"/>
            </a:xfrm>
          </p:grpSpPr>
          <p:sp>
            <p:nvSpPr>
              <p:cNvPr id="39" name="Left Bracket 38">
                <a:extLst>
                  <a:ext uri="{FF2B5EF4-FFF2-40B4-BE49-F238E27FC236}">
                    <a16:creationId xmlns:a16="http://schemas.microsoft.com/office/drawing/2014/main" id="{1BCAC7BD-8A1F-42EB-A380-A1EAE71D4DF7}"/>
                  </a:ext>
                </a:extLst>
              </p:cNvPr>
              <p:cNvSpPr/>
              <p:nvPr/>
            </p:nvSpPr>
            <p:spPr>
              <a:xfrm>
                <a:off x="8742784" y="4426605"/>
                <a:ext cx="46649" cy="293367"/>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ight Bracket 39">
                <a:extLst>
                  <a:ext uri="{FF2B5EF4-FFF2-40B4-BE49-F238E27FC236}">
                    <a16:creationId xmlns:a16="http://schemas.microsoft.com/office/drawing/2014/main" id="{1F61CDD1-8B17-4ADC-A65C-4196EF194338}"/>
                  </a:ext>
                </a:extLst>
              </p:cNvPr>
              <p:cNvSpPr/>
              <p:nvPr/>
            </p:nvSpPr>
            <p:spPr>
              <a:xfrm>
                <a:off x="10385905" y="4426605"/>
                <a:ext cx="45719" cy="293360"/>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532A536-62C7-4D83-A389-AC31780123F6}"/>
                    </a:ext>
                  </a:extLst>
                </p:cNvPr>
                <p:cNvSpPr txBox="1"/>
                <p:nvPr/>
              </p:nvSpPr>
              <p:spPr>
                <a:xfrm>
                  <a:off x="9379281" y="4715145"/>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b="0" dirty="0"/>
                </a:p>
              </p:txBody>
            </p:sp>
          </mc:Choice>
          <mc:Fallback xmlns="">
            <p:sp>
              <p:nvSpPr>
                <p:cNvPr id="43" name="TextBox 42">
                  <a:extLst>
                    <a:ext uri="{FF2B5EF4-FFF2-40B4-BE49-F238E27FC236}">
                      <a16:creationId xmlns:a16="http://schemas.microsoft.com/office/drawing/2014/main" id="{E532A536-62C7-4D83-A389-AC31780123F6}"/>
                    </a:ext>
                  </a:extLst>
                </p:cNvPr>
                <p:cNvSpPr txBox="1">
                  <a:spLocks noRot="1" noChangeAspect="1" noMove="1" noResize="1" noEditPoints="1" noAdjustHandles="1" noChangeArrowheads="1" noChangeShapeType="1" noTextEdit="1"/>
                </p:cNvSpPr>
                <p:nvPr/>
              </p:nvSpPr>
              <p:spPr>
                <a:xfrm>
                  <a:off x="9379281" y="4715145"/>
                  <a:ext cx="400751" cy="369332"/>
                </a:xfrm>
                <a:prstGeom prst="rect">
                  <a:avLst/>
                </a:prstGeom>
                <a:blipFill>
                  <a:blip r:embed="rId19"/>
                  <a:stretch>
                    <a:fillRect/>
                  </a:stretch>
                </a:blipFill>
              </p:spPr>
              <p:txBody>
                <a:bodyPr/>
                <a:lstStyle/>
                <a:p>
                  <a:r>
                    <a:rPr lang="en-US">
                      <a:noFill/>
                    </a:rPr>
                    <a:t> </a:t>
                  </a:r>
                </a:p>
              </p:txBody>
            </p:sp>
          </mc:Fallback>
        </mc:AlternateContent>
      </p:grpSp>
      <p:sp>
        <p:nvSpPr>
          <p:cNvPr id="44" name="TextBox 43">
            <a:extLst>
              <a:ext uri="{FF2B5EF4-FFF2-40B4-BE49-F238E27FC236}">
                <a16:creationId xmlns:a16="http://schemas.microsoft.com/office/drawing/2014/main" id="{8A2DBD44-36AE-4798-BAF3-24D3130FBE22}"/>
              </a:ext>
            </a:extLst>
          </p:cNvPr>
          <p:cNvSpPr txBox="1"/>
          <p:nvPr/>
        </p:nvSpPr>
        <p:spPr>
          <a:xfrm>
            <a:off x="228600" y="5623453"/>
            <a:ext cx="11734800" cy="523220"/>
          </a:xfrm>
          <a:prstGeom prst="rect">
            <a:avLst/>
          </a:prstGeom>
          <a:noFill/>
        </p:spPr>
        <p:txBody>
          <a:bodyPr wrap="square" rtlCol="0">
            <a:spAutoFit/>
          </a:bodyPr>
          <a:lstStyle/>
          <a:p>
            <a:pPr algn="ctr"/>
            <a:r>
              <a:rPr lang="en-US" sz="2800" dirty="0">
                <a:solidFill>
                  <a:srgbClr val="009900"/>
                </a:solidFill>
              </a:rPr>
              <a:t>From what we understand, this is new mathematics</a:t>
            </a:r>
          </a:p>
        </p:txBody>
      </p:sp>
      <p:sp>
        <p:nvSpPr>
          <p:cNvPr id="48" name="TextBox 47">
            <a:extLst>
              <a:ext uri="{FF2B5EF4-FFF2-40B4-BE49-F238E27FC236}">
                <a16:creationId xmlns:a16="http://schemas.microsoft.com/office/drawing/2014/main" id="{BEACC164-423D-4245-B63E-EC40212F828F}"/>
              </a:ext>
            </a:extLst>
          </p:cNvPr>
          <p:cNvSpPr txBox="1"/>
          <p:nvPr/>
        </p:nvSpPr>
        <p:spPr>
          <a:xfrm>
            <a:off x="5078054" y="3831251"/>
            <a:ext cx="3527718" cy="523220"/>
          </a:xfrm>
          <a:prstGeom prst="rect">
            <a:avLst/>
          </a:prstGeom>
          <a:noFill/>
        </p:spPr>
        <p:txBody>
          <a:bodyPr wrap="square" rtlCol="0">
            <a:spAutoFit/>
          </a:bodyPr>
          <a:lstStyle/>
          <a:p>
            <a:pPr algn="r"/>
            <a:r>
              <a:rPr lang="en-US" sz="1400" dirty="0"/>
              <a:t>Entropy in quantum mechanics is consistent with first two requirements</a:t>
            </a:r>
          </a:p>
        </p:txBody>
      </p:sp>
    </p:spTree>
    <p:extLst>
      <p:ext uri="{BB962C8B-B14F-4D97-AF65-F5344CB8AC3E}">
        <p14:creationId xmlns:p14="http://schemas.microsoft.com/office/powerpoint/2010/main" val="401644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33" grpId="0"/>
      <p:bldP spid="44" grpId="0"/>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3EFB5C8A-4509-494F-82C3-4F9A36BF0CEB}"/>
              </a:ext>
            </a:extLst>
          </p:cNvPr>
          <p:cNvSpPr/>
          <p:nvPr/>
        </p:nvSpPr>
        <p:spPr>
          <a:xfrm>
            <a:off x="5952931" y="4948505"/>
            <a:ext cx="774440" cy="766177"/>
          </a:xfrm>
          <a:custGeom>
            <a:avLst/>
            <a:gdLst>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74440"/>
              <a:gd name="connsiteY0" fmla="*/ 776676 h 781016"/>
              <a:gd name="connsiteX1" fmla="*/ 475861 w 774440"/>
              <a:gd name="connsiteY1" fmla="*/ 720693 h 781016"/>
              <a:gd name="connsiteX2" fmla="*/ 643812 w 774440"/>
              <a:gd name="connsiteY2" fmla="*/ 515419 h 781016"/>
              <a:gd name="connsiteX3" fmla="*/ 671804 w 774440"/>
              <a:gd name="connsiteY3" fmla="*/ 226170 h 781016"/>
              <a:gd name="connsiteX4" fmla="*/ 774440 w 774440"/>
              <a:gd name="connsiteY4" fmla="*/ 20897 h 781016"/>
              <a:gd name="connsiteX5" fmla="*/ 261257 w 774440"/>
              <a:gd name="connsiteY5" fmla="*/ 39558 h 781016"/>
              <a:gd name="connsiteX6" fmla="*/ 121298 w 774440"/>
              <a:gd name="connsiteY6" fmla="*/ 310146 h 781016"/>
              <a:gd name="connsiteX7" fmla="*/ 121298 w 774440"/>
              <a:gd name="connsiteY7" fmla="*/ 627387 h 781016"/>
              <a:gd name="connsiteX8" fmla="*/ 0 w 774440"/>
              <a:gd name="connsiteY8" fmla="*/ 776676 h 781016"/>
              <a:gd name="connsiteX0" fmla="*/ 0 w 774440"/>
              <a:gd name="connsiteY0" fmla="*/ 768570 h 772910"/>
              <a:gd name="connsiteX1" fmla="*/ 475861 w 774440"/>
              <a:gd name="connsiteY1" fmla="*/ 712587 h 772910"/>
              <a:gd name="connsiteX2" fmla="*/ 643812 w 774440"/>
              <a:gd name="connsiteY2" fmla="*/ 507313 h 772910"/>
              <a:gd name="connsiteX3" fmla="*/ 671804 w 774440"/>
              <a:gd name="connsiteY3" fmla="*/ 218064 h 772910"/>
              <a:gd name="connsiteX4" fmla="*/ 774440 w 774440"/>
              <a:gd name="connsiteY4" fmla="*/ 12791 h 772910"/>
              <a:gd name="connsiteX5" fmla="*/ 261257 w 774440"/>
              <a:gd name="connsiteY5" fmla="*/ 31452 h 772910"/>
              <a:gd name="connsiteX6" fmla="*/ 121298 w 774440"/>
              <a:gd name="connsiteY6" fmla="*/ 302040 h 772910"/>
              <a:gd name="connsiteX7" fmla="*/ 121298 w 774440"/>
              <a:gd name="connsiteY7" fmla="*/ 619281 h 772910"/>
              <a:gd name="connsiteX8" fmla="*/ 0 w 774440"/>
              <a:gd name="connsiteY8" fmla="*/ 768570 h 772910"/>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1254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440" h="766177">
                <a:moveTo>
                  <a:pt x="0" y="761837"/>
                </a:moveTo>
                <a:cubicBezTo>
                  <a:pt x="59094" y="777388"/>
                  <a:pt x="393959" y="749397"/>
                  <a:pt x="501261" y="705854"/>
                </a:cubicBezTo>
                <a:cubicBezTo>
                  <a:pt x="608563" y="662311"/>
                  <a:pt x="615388" y="591467"/>
                  <a:pt x="643812" y="500580"/>
                </a:cubicBezTo>
                <a:cubicBezTo>
                  <a:pt x="672236" y="409693"/>
                  <a:pt x="632253" y="242951"/>
                  <a:pt x="671804" y="160531"/>
                </a:cubicBezTo>
                <a:cubicBezTo>
                  <a:pt x="711355" y="78111"/>
                  <a:pt x="690464" y="90500"/>
                  <a:pt x="774440" y="6058"/>
                </a:cubicBezTo>
                <a:cubicBezTo>
                  <a:pt x="685696" y="-4724"/>
                  <a:pt x="357414" y="-5709"/>
                  <a:pt x="248557" y="42499"/>
                </a:cubicBezTo>
                <a:cubicBezTo>
                  <a:pt x="139700" y="90707"/>
                  <a:pt x="129384" y="177016"/>
                  <a:pt x="121298" y="295307"/>
                </a:cubicBezTo>
                <a:cubicBezTo>
                  <a:pt x="113212" y="413598"/>
                  <a:pt x="136849" y="528728"/>
                  <a:pt x="121298" y="604928"/>
                </a:cubicBezTo>
                <a:cubicBezTo>
                  <a:pt x="105747" y="681128"/>
                  <a:pt x="55206" y="695486"/>
                  <a:pt x="0" y="761837"/>
                </a:cubicBezTo>
                <a:close/>
              </a:path>
            </a:pathLst>
          </a:cu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3F5E064-918D-499C-93E6-BD0DE1A356F1}"/>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C2A0EBF2-3BF1-47AD-AE98-4A21330B8435}"/>
              </a:ext>
            </a:extLst>
          </p:cNvPr>
          <p:cNvSpPr>
            <a:spLocks noGrp="1"/>
          </p:cNvSpPr>
          <p:nvPr>
            <p:ph type="sldNum" sz="quarter" idx="12"/>
          </p:nvPr>
        </p:nvSpPr>
        <p:spPr/>
        <p:txBody>
          <a:bodyPr/>
          <a:lstStyle/>
          <a:p>
            <a:fld id="{F47845EA-7733-40EE-B074-20032348B727}" type="slidenum">
              <a:rPr lang="en-US" smtClean="0"/>
              <a:t>34</a:t>
            </a:fld>
            <a:endParaRPr lang="en-US"/>
          </a:p>
        </p:txBody>
      </p:sp>
      <p:sp>
        <p:nvSpPr>
          <p:cNvPr id="4" name="TextBox 3">
            <a:extLst>
              <a:ext uri="{FF2B5EF4-FFF2-40B4-BE49-F238E27FC236}">
                <a16:creationId xmlns:a16="http://schemas.microsoft.com/office/drawing/2014/main" id="{7218D992-588E-45F7-A43C-6A9ECE2C6F6F}"/>
              </a:ext>
            </a:extLst>
          </p:cNvPr>
          <p:cNvSpPr txBox="1"/>
          <p:nvPr/>
        </p:nvSpPr>
        <p:spPr>
          <a:xfrm>
            <a:off x="373882" y="1014703"/>
            <a:ext cx="8142807" cy="461665"/>
          </a:xfrm>
          <a:prstGeom prst="rect">
            <a:avLst/>
          </a:prstGeom>
          <a:noFill/>
        </p:spPr>
        <p:txBody>
          <a:bodyPr wrap="none" rtlCol="0">
            <a:spAutoFit/>
          </a:bodyPr>
          <a:lstStyle/>
          <a:p>
            <a:r>
              <a:rPr lang="en-US" sz="2400" dirty="0"/>
              <a:t>In a field theory, the value at each point is an independent </a:t>
            </a:r>
            <a:r>
              <a:rPr lang="en-US" sz="2400" dirty="0" err="1"/>
              <a:t>d.o.f.</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28B570-4281-4260-BAF5-C42024A43A7D}"/>
                  </a:ext>
                </a:extLst>
              </p:cNvPr>
              <p:cNvSpPr txBox="1"/>
              <p:nvPr/>
            </p:nvSpPr>
            <p:spPr>
              <a:xfrm>
                <a:off x="602482" y="1519528"/>
                <a:ext cx="7497630"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Measure of the volume “counts” the independent </a:t>
                </a:r>
                <a:r>
                  <a:rPr lang="en-US" sz="2400" dirty="0" err="1"/>
                  <a:t>d.o.f.</a:t>
                </a:r>
                <a:endParaRPr lang="en-US" sz="2400" dirty="0"/>
              </a:p>
            </p:txBody>
          </p:sp>
        </mc:Choice>
        <mc:Fallback xmlns="">
          <p:sp>
            <p:nvSpPr>
              <p:cNvPr id="5" name="TextBox 4">
                <a:extLst>
                  <a:ext uri="{FF2B5EF4-FFF2-40B4-BE49-F238E27FC236}">
                    <a16:creationId xmlns:a16="http://schemas.microsoft.com/office/drawing/2014/main" id="{2C28B570-4281-4260-BAF5-C42024A43A7D}"/>
                  </a:ext>
                </a:extLst>
              </p:cNvPr>
              <p:cNvSpPr txBox="1">
                <a:spLocks noRot="1" noChangeAspect="1" noMove="1" noResize="1" noEditPoints="1" noAdjustHandles="1" noChangeArrowheads="1" noChangeShapeType="1" noTextEdit="1"/>
              </p:cNvSpPr>
              <p:nvPr/>
            </p:nvSpPr>
            <p:spPr>
              <a:xfrm>
                <a:off x="602482" y="1519528"/>
                <a:ext cx="7497630" cy="461665"/>
              </a:xfrm>
              <a:prstGeom prst="rect">
                <a:avLst/>
              </a:prstGeom>
              <a:blipFill>
                <a:blip r:embed="rId3"/>
                <a:stretch>
                  <a:fillRect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FD296-CAB7-46CD-BBA9-B08224A4C982}"/>
              </a:ext>
            </a:extLst>
          </p:cNvPr>
          <p:cNvSpPr txBox="1"/>
          <p:nvPr/>
        </p:nvSpPr>
        <p:spPr>
          <a:xfrm>
            <a:off x="228600" y="249017"/>
            <a:ext cx="11734800" cy="523220"/>
          </a:xfrm>
          <a:prstGeom prst="rect">
            <a:avLst/>
          </a:prstGeom>
          <a:noFill/>
        </p:spPr>
        <p:txBody>
          <a:bodyPr wrap="square" rtlCol="0">
            <a:spAutoFit/>
          </a:bodyPr>
          <a:lstStyle/>
          <a:p>
            <a:pPr algn="ctr"/>
            <a:r>
              <a:rPr lang="en-US" sz="2800" dirty="0">
                <a:solidFill>
                  <a:srgbClr val="009900"/>
                </a:solidFill>
              </a:rPr>
              <a:t>What could a generalized measure theory be useful for?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6FE3FAB-8A0B-43F0-B8F5-9D0DCD6A6280}"/>
                  </a:ext>
                </a:extLst>
              </p:cNvPr>
              <p:cNvSpPr/>
              <p:nvPr/>
            </p:nvSpPr>
            <p:spPr>
              <a:xfrm>
                <a:off x="2234099" y="4948232"/>
                <a:ext cx="766748" cy="7667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9" name="Rectangle 8">
                <a:extLst>
                  <a:ext uri="{FF2B5EF4-FFF2-40B4-BE49-F238E27FC236}">
                    <a16:creationId xmlns:a16="http://schemas.microsoft.com/office/drawing/2014/main" id="{86FE3FAB-8A0B-43F0-B8F5-9D0DCD6A6280}"/>
                  </a:ext>
                </a:extLst>
              </p:cNvPr>
              <p:cNvSpPr>
                <a:spLocks noRot="1" noChangeAspect="1" noMove="1" noResize="1" noEditPoints="1" noAdjustHandles="1" noChangeArrowheads="1" noChangeShapeType="1" noTextEdit="1"/>
              </p:cNvSpPr>
              <p:nvPr/>
            </p:nvSpPr>
            <p:spPr>
              <a:xfrm>
                <a:off x="2234099" y="4948232"/>
                <a:ext cx="766748" cy="76674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821560-F692-4FFC-9EB4-D2675E2C1CA3}"/>
                  </a:ext>
                </a:extLst>
              </p:cNvPr>
              <p:cNvSpPr txBox="1"/>
              <p:nvPr/>
            </p:nvSpPr>
            <p:spPr>
              <a:xfrm>
                <a:off x="2366955"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0" name="TextBox 9">
                <a:extLst>
                  <a:ext uri="{FF2B5EF4-FFF2-40B4-BE49-F238E27FC236}">
                    <a16:creationId xmlns:a16="http://schemas.microsoft.com/office/drawing/2014/main" id="{9B821560-F692-4FFC-9EB4-D2675E2C1CA3}"/>
                  </a:ext>
                </a:extLst>
              </p:cNvPr>
              <p:cNvSpPr txBox="1">
                <a:spLocks noRot="1" noChangeAspect="1" noMove="1" noResize="1" noEditPoints="1" noAdjustHandles="1" noChangeArrowheads="1" noChangeShapeType="1" noTextEdit="1"/>
              </p:cNvSpPr>
              <p:nvPr/>
            </p:nvSpPr>
            <p:spPr>
              <a:xfrm>
                <a:off x="2366955" y="5714980"/>
                <a:ext cx="50584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964315-C6A0-4849-8541-AB72B8BE2C03}"/>
                  </a:ext>
                </a:extLst>
              </p:cNvPr>
              <p:cNvSpPr txBox="1"/>
              <p:nvPr/>
            </p:nvSpPr>
            <p:spPr>
              <a:xfrm>
                <a:off x="1729666"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11" name="TextBox 10">
                <a:extLst>
                  <a:ext uri="{FF2B5EF4-FFF2-40B4-BE49-F238E27FC236}">
                    <a16:creationId xmlns:a16="http://schemas.microsoft.com/office/drawing/2014/main" id="{88964315-C6A0-4849-8541-AB72B8BE2C03}"/>
                  </a:ext>
                </a:extLst>
              </p:cNvPr>
              <p:cNvSpPr txBox="1">
                <a:spLocks noRot="1" noChangeAspect="1" noMove="1" noResize="1" noEditPoints="1" noAdjustHandles="1" noChangeArrowheads="1" noChangeShapeType="1" noTextEdit="1"/>
              </p:cNvSpPr>
              <p:nvPr/>
            </p:nvSpPr>
            <p:spPr>
              <a:xfrm>
                <a:off x="1729666" y="5146940"/>
                <a:ext cx="509242"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5A0F34-793F-49DE-8456-B779ED5ACCDE}"/>
                  </a:ext>
                </a:extLst>
              </p:cNvPr>
              <p:cNvSpPr txBox="1"/>
              <p:nvPr/>
            </p:nvSpPr>
            <p:spPr>
              <a:xfrm>
                <a:off x="373881" y="3887175"/>
                <a:ext cx="5222135" cy="830997"/>
              </a:xfrm>
              <a:prstGeom prst="rect">
                <a:avLst/>
              </a:prstGeom>
              <a:noFill/>
            </p:spPr>
            <p:txBody>
              <a:bodyPr wrap="none" rtlCol="0">
                <a:spAutoFit/>
              </a:bodyPr>
              <a:lstStyle/>
              <a:p>
                <a:r>
                  <a:rPr lang="en-US" sz="2400" dirty="0"/>
                  <a:t>Flat space, zero curvature,</a:t>
                </a:r>
                <a:br>
                  <a:rPr lang="en-US" sz="2400" dirty="0"/>
                </a:br>
                <a:r>
                  <a:rPr lang="en-US" sz="2400" dirty="0"/>
                  <a:t>measure factorizes (i.e. </a:t>
                </a:r>
                <a14:m>
                  <m:oMath xmlns:m="http://schemas.openxmlformats.org/officeDocument/2006/math">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𝑉</m:t>
                    </m:r>
                    <m:r>
                      <a:rPr lang="en-US" sz="2400" b="0" i="1" smtClean="0">
                        <a:latin typeface="Cambria Math" panose="02040503050406030204" pitchFamily="18" charset="0"/>
                      </a:rPr>
                      <m:t>=</m:t>
                    </m:r>
                    <m:r>
                      <m:rPr>
                        <m:sty m:val="p"/>
                      </m:rPr>
                      <a:rPr lang="en-US" sz="2400">
                        <a:latin typeface="Cambria Math" panose="02040503050406030204" pitchFamily="18" charset="0"/>
                      </a:rPr>
                      <m:t>Δ</m:t>
                    </m:r>
                    <m:r>
                      <a:rPr lang="en-US" sz="2400" b="0" i="1" smtClean="0">
                        <a:latin typeface="Cambria Math" panose="02040503050406030204" pitchFamily="18" charset="0"/>
                      </a:rPr>
                      <m:t>𝑥</m:t>
                    </m:r>
                    <m:r>
                      <m:rPr>
                        <m:sty m:val="p"/>
                      </m:rPr>
                      <a:rPr lang="en-US" sz="2400">
                        <a:latin typeface="Cambria Math" panose="02040503050406030204" pitchFamily="18" charset="0"/>
                      </a:rPr>
                      <m:t>Δ</m:t>
                    </m:r>
                    <m:r>
                      <a:rPr lang="en-US" sz="2400" b="0" i="1" smtClean="0">
                        <a:latin typeface="Cambria Math" panose="02040503050406030204" pitchFamily="18" charset="0"/>
                      </a:rPr>
                      <m:t>𝑦</m:t>
                    </m:r>
                    <m:r>
                      <m:rPr>
                        <m:sty m:val="p"/>
                      </m:rPr>
                      <a:rPr lang="en-US" sz="2400">
                        <a:latin typeface="Cambria Math" panose="02040503050406030204" pitchFamily="18" charset="0"/>
                      </a:rPr>
                      <m:t>Δ</m:t>
                    </m:r>
                    <m:r>
                      <a:rPr lang="en-US" sz="2400" b="0" i="1" smtClean="0">
                        <a:latin typeface="Cambria Math" panose="02040503050406030204" pitchFamily="18" charset="0"/>
                      </a:rPr>
                      <m:t>𝑧</m:t>
                    </m:r>
                  </m:oMath>
                </a14:m>
                <a:r>
                  <a:rPr lang="en-US" sz="2400" dirty="0"/>
                  <a:t>)</a:t>
                </a:r>
              </a:p>
            </p:txBody>
          </p:sp>
        </mc:Choice>
        <mc:Fallback xmlns="">
          <p:sp>
            <p:nvSpPr>
              <p:cNvPr id="14" name="TextBox 13">
                <a:extLst>
                  <a:ext uri="{FF2B5EF4-FFF2-40B4-BE49-F238E27FC236}">
                    <a16:creationId xmlns:a16="http://schemas.microsoft.com/office/drawing/2014/main" id="{055A0F34-793F-49DE-8456-B779ED5ACCDE}"/>
                  </a:ext>
                </a:extLst>
              </p:cNvPr>
              <p:cNvSpPr txBox="1">
                <a:spLocks noRot="1" noChangeAspect="1" noMove="1" noResize="1" noEditPoints="1" noAdjustHandles="1" noChangeArrowheads="1" noChangeShapeType="1" noTextEdit="1"/>
              </p:cNvSpPr>
              <p:nvPr/>
            </p:nvSpPr>
            <p:spPr>
              <a:xfrm>
                <a:off x="373881" y="3887175"/>
                <a:ext cx="5222135" cy="830997"/>
              </a:xfrm>
              <a:prstGeom prst="rect">
                <a:avLst/>
              </a:prstGeom>
              <a:blipFill>
                <a:blip r:embed="rId7"/>
                <a:stretch>
                  <a:fillRect l="-1750" t="-5882" b="-1617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541736A-43EE-4522-8B39-49363766D282}"/>
              </a:ext>
            </a:extLst>
          </p:cNvPr>
          <p:cNvSpPr txBox="1"/>
          <p:nvPr/>
        </p:nvSpPr>
        <p:spPr>
          <a:xfrm>
            <a:off x="7794242" y="3887175"/>
            <a:ext cx="3856825" cy="830997"/>
          </a:xfrm>
          <a:prstGeom prst="rect">
            <a:avLst/>
          </a:prstGeom>
          <a:noFill/>
        </p:spPr>
        <p:txBody>
          <a:bodyPr wrap="none" rtlCol="0">
            <a:spAutoFit/>
          </a:bodyPr>
          <a:lstStyle/>
          <a:p>
            <a:pPr algn="r"/>
            <a:r>
              <a:rPr lang="en-US" sz="2400" dirty="0"/>
              <a:t>Singularity, infinite curvature,</a:t>
            </a:r>
            <a:br>
              <a:rPr lang="en-US" sz="2400" dirty="0"/>
            </a:br>
            <a:r>
              <a:rPr lang="en-US" sz="2400" dirty="0"/>
              <a:t>“volume flattens”</a:t>
            </a:r>
          </a:p>
        </p:txBody>
      </p:sp>
      <p:cxnSp>
        <p:nvCxnSpPr>
          <p:cNvPr id="17" name="Straight Arrow Connector 16">
            <a:extLst>
              <a:ext uri="{FF2B5EF4-FFF2-40B4-BE49-F238E27FC236}">
                <a16:creationId xmlns:a16="http://schemas.microsoft.com/office/drawing/2014/main" id="{79C0C673-E17B-4384-A416-F0B751D01D61}"/>
              </a:ext>
            </a:extLst>
          </p:cNvPr>
          <p:cNvCxnSpPr>
            <a:cxnSpLocks/>
          </p:cNvCxnSpPr>
          <p:nvPr/>
        </p:nvCxnSpPr>
        <p:spPr>
          <a:xfrm>
            <a:off x="5871187" y="4302673"/>
            <a:ext cx="1597349" cy="0"/>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3F6E70-2533-4DC5-B313-18F2E729028C}"/>
              </a:ext>
            </a:extLst>
          </p:cNvPr>
          <p:cNvSpPr/>
          <p:nvPr/>
        </p:nvSpPr>
        <p:spPr>
          <a:xfrm>
            <a:off x="9825045" y="4948232"/>
            <a:ext cx="766748" cy="766748"/>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1710E5-3487-4957-975B-C62AD1F03DD0}"/>
                  </a:ext>
                </a:extLst>
              </p:cNvPr>
              <p:cNvSpPr txBox="1"/>
              <p:nvPr/>
            </p:nvSpPr>
            <p:spPr>
              <a:xfrm>
                <a:off x="9957901"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2" name="TextBox 21">
                <a:extLst>
                  <a:ext uri="{FF2B5EF4-FFF2-40B4-BE49-F238E27FC236}">
                    <a16:creationId xmlns:a16="http://schemas.microsoft.com/office/drawing/2014/main" id="{AA1710E5-3487-4957-975B-C62AD1F03DD0}"/>
                  </a:ext>
                </a:extLst>
              </p:cNvPr>
              <p:cNvSpPr txBox="1">
                <a:spLocks noRot="1" noChangeAspect="1" noMove="1" noResize="1" noEditPoints="1" noAdjustHandles="1" noChangeArrowheads="1" noChangeShapeType="1" noTextEdit="1"/>
              </p:cNvSpPr>
              <p:nvPr/>
            </p:nvSpPr>
            <p:spPr>
              <a:xfrm>
                <a:off x="9957901" y="5714980"/>
                <a:ext cx="50584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DF33447-71D3-4A85-93C5-E72FF17E4FB1}"/>
                  </a:ext>
                </a:extLst>
              </p:cNvPr>
              <p:cNvSpPr txBox="1"/>
              <p:nvPr/>
            </p:nvSpPr>
            <p:spPr>
              <a:xfrm>
                <a:off x="9320612"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3" name="TextBox 22">
                <a:extLst>
                  <a:ext uri="{FF2B5EF4-FFF2-40B4-BE49-F238E27FC236}">
                    <a16:creationId xmlns:a16="http://schemas.microsoft.com/office/drawing/2014/main" id="{CDF33447-71D3-4A85-93C5-E72FF17E4FB1}"/>
                  </a:ext>
                </a:extLst>
              </p:cNvPr>
              <p:cNvSpPr txBox="1">
                <a:spLocks noRot="1" noChangeAspect="1" noMove="1" noResize="1" noEditPoints="1" noAdjustHandles="1" noChangeArrowheads="1" noChangeShapeType="1" noTextEdit="1"/>
              </p:cNvSpPr>
              <p:nvPr/>
            </p:nvSpPr>
            <p:spPr>
              <a:xfrm>
                <a:off x="9320612" y="5146940"/>
                <a:ext cx="509242" cy="369332"/>
              </a:xfrm>
              <a:prstGeom prst="rect">
                <a:avLst/>
              </a:prstGeom>
              <a:blipFill>
                <a:blip r:embed="rId9"/>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BF3EB4B-D918-4EC2-B357-6EE403FEE27E}"/>
                  </a:ext>
                </a:extLst>
              </p:cNvPr>
              <p:cNvSpPr/>
              <p:nvPr/>
            </p:nvSpPr>
            <p:spPr>
              <a:xfrm>
                <a:off x="5960750" y="4948232"/>
                <a:ext cx="766748" cy="76674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24" name="Rectangle 23">
                <a:extLst>
                  <a:ext uri="{FF2B5EF4-FFF2-40B4-BE49-F238E27FC236}">
                    <a16:creationId xmlns:a16="http://schemas.microsoft.com/office/drawing/2014/main" id="{DBF3EB4B-D918-4EC2-B357-6EE403FEE27E}"/>
                  </a:ext>
                </a:extLst>
              </p:cNvPr>
              <p:cNvSpPr>
                <a:spLocks noRot="1" noChangeAspect="1" noMove="1" noResize="1" noEditPoints="1" noAdjustHandles="1" noChangeArrowheads="1" noChangeShapeType="1" noTextEdit="1"/>
              </p:cNvSpPr>
              <p:nvPr/>
            </p:nvSpPr>
            <p:spPr>
              <a:xfrm>
                <a:off x="5960750" y="4948232"/>
                <a:ext cx="766748" cy="76674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84C622B-EE2D-4EA2-A9EE-6A0BEFFAD664}"/>
                  </a:ext>
                </a:extLst>
              </p:cNvPr>
              <p:cNvSpPr txBox="1"/>
              <p:nvPr/>
            </p:nvSpPr>
            <p:spPr>
              <a:xfrm>
                <a:off x="6093606"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484C622B-EE2D-4EA2-A9EE-6A0BEFFAD664}"/>
                  </a:ext>
                </a:extLst>
              </p:cNvPr>
              <p:cNvSpPr txBox="1">
                <a:spLocks noRot="1" noChangeAspect="1" noMove="1" noResize="1" noEditPoints="1" noAdjustHandles="1" noChangeArrowheads="1" noChangeShapeType="1" noTextEdit="1"/>
              </p:cNvSpPr>
              <p:nvPr/>
            </p:nvSpPr>
            <p:spPr>
              <a:xfrm>
                <a:off x="6093606" y="5714980"/>
                <a:ext cx="50584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ED67C5D-2B16-44A0-AB69-1F03D67917ED}"/>
                  </a:ext>
                </a:extLst>
              </p:cNvPr>
              <p:cNvSpPr txBox="1"/>
              <p:nvPr/>
            </p:nvSpPr>
            <p:spPr>
              <a:xfrm>
                <a:off x="5456317"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7ED67C5D-2B16-44A0-AB69-1F03D67917ED}"/>
                  </a:ext>
                </a:extLst>
              </p:cNvPr>
              <p:cNvSpPr txBox="1">
                <a:spLocks noRot="1" noChangeAspect="1" noMove="1" noResize="1" noEditPoints="1" noAdjustHandles="1" noChangeArrowheads="1" noChangeShapeType="1" noTextEdit="1"/>
              </p:cNvSpPr>
              <p:nvPr/>
            </p:nvSpPr>
            <p:spPr>
              <a:xfrm>
                <a:off x="5456317" y="5146940"/>
                <a:ext cx="509242" cy="369332"/>
              </a:xfrm>
              <a:prstGeom prst="rect">
                <a:avLst/>
              </a:prstGeom>
              <a:blipFill>
                <a:blip r:embed="rId12"/>
                <a:stretch>
                  <a:fillRect b="-6557"/>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5E4D23D0-C470-4EDA-A40D-3C485782468F}"/>
              </a:ext>
            </a:extLst>
          </p:cNvPr>
          <p:cNvSpPr/>
          <p:nvPr/>
        </p:nvSpPr>
        <p:spPr>
          <a:xfrm>
            <a:off x="9834465" y="4954563"/>
            <a:ext cx="755780" cy="746449"/>
          </a:xfrm>
          <a:custGeom>
            <a:avLst/>
            <a:gdLst>
              <a:gd name="connsiteX0" fmla="*/ 0 w 755780"/>
              <a:gd name="connsiteY0" fmla="*/ 746449 h 746449"/>
              <a:gd name="connsiteX1" fmla="*/ 298580 w 755780"/>
              <a:gd name="connsiteY1" fmla="*/ 541175 h 746449"/>
              <a:gd name="connsiteX2" fmla="*/ 401217 w 755780"/>
              <a:gd name="connsiteY2" fmla="*/ 251926 h 746449"/>
              <a:gd name="connsiteX3" fmla="*/ 755780 w 755780"/>
              <a:gd name="connsiteY3" fmla="*/ 0 h 746449"/>
            </a:gdLst>
            <a:ahLst/>
            <a:cxnLst>
              <a:cxn ang="0">
                <a:pos x="connsiteX0" y="connsiteY0"/>
              </a:cxn>
              <a:cxn ang="0">
                <a:pos x="connsiteX1" y="connsiteY1"/>
              </a:cxn>
              <a:cxn ang="0">
                <a:pos x="connsiteX2" y="connsiteY2"/>
              </a:cxn>
              <a:cxn ang="0">
                <a:pos x="connsiteX3" y="connsiteY3"/>
              </a:cxn>
            </a:cxnLst>
            <a:rect l="l" t="t" r="r" b="b"/>
            <a:pathLst>
              <a:path w="755780" h="746449">
                <a:moveTo>
                  <a:pt x="0" y="746449"/>
                </a:moveTo>
                <a:cubicBezTo>
                  <a:pt x="115855" y="685022"/>
                  <a:pt x="231711" y="623595"/>
                  <a:pt x="298580" y="541175"/>
                </a:cubicBezTo>
                <a:cubicBezTo>
                  <a:pt x="365450" y="458754"/>
                  <a:pt x="325017" y="342122"/>
                  <a:pt x="401217" y="251926"/>
                </a:cubicBezTo>
                <a:cubicBezTo>
                  <a:pt x="477417" y="161730"/>
                  <a:pt x="616598" y="80865"/>
                  <a:pt x="75578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E26BEC23-27DB-437F-906B-A90ADF74F895}"/>
              </a:ext>
            </a:extLst>
          </p:cNvPr>
          <p:cNvSpPr txBox="1"/>
          <p:nvPr/>
        </p:nvSpPr>
        <p:spPr>
          <a:xfrm>
            <a:off x="373881" y="2495550"/>
            <a:ext cx="11114838" cy="830997"/>
          </a:xfrm>
          <a:prstGeom prst="rect">
            <a:avLst/>
          </a:prstGeom>
          <a:noFill/>
        </p:spPr>
        <p:txBody>
          <a:bodyPr wrap="none" rtlCol="0">
            <a:spAutoFit/>
          </a:bodyPr>
          <a:lstStyle/>
          <a:p>
            <a:r>
              <a:rPr lang="en-US" sz="2400" dirty="0"/>
              <a:t>Yet, in a singularity this can’t be the case: value of the field at each point loses meaning;</a:t>
            </a:r>
          </a:p>
          <a:p>
            <a:r>
              <a:rPr lang="en-US" sz="2400" dirty="0"/>
              <a:t>Information encoded on the surface (holographic principle)</a:t>
            </a:r>
          </a:p>
        </p:txBody>
      </p:sp>
    </p:spTree>
    <p:extLst>
      <p:ext uri="{BB962C8B-B14F-4D97-AF65-F5344CB8AC3E}">
        <p14:creationId xmlns:p14="http://schemas.microsoft.com/office/powerpoint/2010/main" val="175594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 grpId="0"/>
      <p:bldP spid="5" grpId="0"/>
      <p:bldP spid="9" grpId="0" animBg="1"/>
      <p:bldP spid="10" grpId="0"/>
      <p:bldP spid="11" grpId="0"/>
      <p:bldP spid="14" grpId="0"/>
      <p:bldP spid="15" grpId="0"/>
      <p:bldP spid="21" grpId="0" animBg="1"/>
      <p:bldP spid="22" grpId="0"/>
      <p:bldP spid="23" grpId="0"/>
      <p:bldP spid="24" grpId="0" animBg="1"/>
      <p:bldP spid="25" grpId="0"/>
      <p:bldP spid="26" grpId="0"/>
      <p:bldP spid="28" grpId="0" animBg="1"/>
      <p:bldP spid="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3EFB5C8A-4509-494F-82C3-4F9A36BF0CEB}"/>
              </a:ext>
            </a:extLst>
          </p:cNvPr>
          <p:cNvSpPr/>
          <p:nvPr/>
        </p:nvSpPr>
        <p:spPr>
          <a:xfrm>
            <a:off x="5952931" y="4948505"/>
            <a:ext cx="774440" cy="766177"/>
          </a:xfrm>
          <a:custGeom>
            <a:avLst/>
            <a:gdLst>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12736 w 804983"/>
              <a:gd name="connsiteY0" fmla="*/ 776676 h 781016"/>
              <a:gd name="connsiteX1" fmla="*/ 488597 w 804983"/>
              <a:gd name="connsiteY1" fmla="*/ 720693 h 781016"/>
              <a:gd name="connsiteX2" fmla="*/ 656548 w 804983"/>
              <a:gd name="connsiteY2" fmla="*/ 515419 h 781016"/>
              <a:gd name="connsiteX3" fmla="*/ 684540 w 804983"/>
              <a:gd name="connsiteY3" fmla="*/ 226170 h 781016"/>
              <a:gd name="connsiteX4" fmla="*/ 787176 w 804983"/>
              <a:gd name="connsiteY4" fmla="*/ 20897 h 781016"/>
              <a:gd name="connsiteX5" fmla="*/ 273993 w 804983"/>
              <a:gd name="connsiteY5" fmla="*/ 39558 h 781016"/>
              <a:gd name="connsiteX6" fmla="*/ 134034 w 804983"/>
              <a:gd name="connsiteY6" fmla="*/ 310146 h 781016"/>
              <a:gd name="connsiteX7" fmla="*/ 134034 w 804983"/>
              <a:gd name="connsiteY7" fmla="*/ 627387 h 781016"/>
              <a:gd name="connsiteX8" fmla="*/ 12736 w 804983"/>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92247"/>
              <a:gd name="connsiteY0" fmla="*/ 776676 h 781016"/>
              <a:gd name="connsiteX1" fmla="*/ 475861 w 792247"/>
              <a:gd name="connsiteY1" fmla="*/ 720693 h 781016"/>
              <a:gd name="connsiteX2" fmla="*/ 643812 w 792247"/>
              <a:gd name="connsiteY2" fmla="*/ 515419 h 781016"/>
              <a:gd name="connsiteX3" fmla="*/ 671804 w 792247"/>
              <a:gd name="connsiteY3" fmla="*/ 226170 h 781016"/>
              <a:gd name="connsiteX4" fmla="*/ 774440 w 792247"/>
              <a:gd name="connsiteY4" fmla="*/ 20897 h 781016"/>
              <a:gd name="connsiteX5" fmla="*/ 261257 w 792247"/>
              <a:gd name="connsiteY5" fmla="*/ 39558 h 781016"/>
              <a:gd name="connsiteX6" fmla="*/ 121298 w 792247"/>
              <a:gd name="connsiteY6" fmla="*/ 310146 h 781016"/>
              <a:gd name="connsiteX7" fmla="*/ 121298 w 792247"/>
              <a:gd name="connsiteY7" fmla="*/ 627387 h 781016"/>
              <a:gd name="connsiteX8" fmla="*/ 0 w 792247"/>
              <a:gd name="connsiteY8" fmla="*/ 776676 h 781016"/>
              <a:gd name="connsiteX0" fmla="*/ 0 w 774440"/>
              <a:gd name="connsiteY0" fmla="*/ 776676 h 781016"/>
              <a:gd name="connsiteX1" fmla="*/ 475861 w 774440"/>
              <a:gd name="connsiteY1" fmla="*/ 720693 h 781016"/>
              <a:gd name="connsiteX2" fmla="*/ 643812 w 774440"/>
              <a:gd name="connsiteY2" fmla="*/ 515419 h 781016"/>
              <a:gd name="connsiteX3" fmla="*/ 671804 w 774440"/>
              <a:gd name="connsiteY3" fmla="*/ 226170 h 781016"/>
              <a:gd name="connsiteX4" fmla="*/ 774440 w 774440"/>
              <a:gd name="connsiteY4" fmla="*/ 20897 h 781016"/>
              <a:gd name="connsiteX5" fmla="*/ 261257 w 774440"/>
              <a:gd name="connsiteY5" fmla="*/ 39558 h 781016"/>
              <a:gd name="connsiteX6" fmla="*/ 121298 w 774440"/>
              <a:gd name="connsiteY6" fmla="*/ 310146 h 781016"/>
              <a:gd name="connsiteX7" fmla="*/ 121298 w 774440"/>
              <a:gd name="connsiteY7" fmla="*/ 627387 h 781016"/>
              <a:gd name="connsiteX8" fmla="*/ 0 w 774440"/>
              <a:gd name="connsiteY8" fmla="*/ 776676 h 781016"/>
              <a:gd name="connsiteX0" fmla="*/ 0 w 774440"/>
              <a:gd name="connsiteY0" fmla="*/ 768570 h 772910"/>
              <a:gd name="connsiteX1" fmla="*/ 475861 w 774440"/>
              <a:gd name="connsiteY1" fmla="*/ 712587 h 772910"/>
              <a:gd name="connsiteX2" fmla="*/ 643812 w 774440"/>
              <a:gd name="connsiteY2" fmla="*/ 507313 h 772910"/>
              <a:gd name="connsiteX3" fmla="*/ 671804 w 774440"/>
              <a:gd name="connsiteY3" fmla="*/ 218064 h 772910"/>
              <a:gd name="connsiteX4" fmla="*/ 774440 w 774440"/>
              <a:gd name="connsiteY4" fmla="*/ 12791 h 772910"/>
              <a:gd name="connsiteX5" fmla="*/ 261257 w 774440"/>
              <a:gd name="connsiteY5" fmla="*/ 31452 h 772910"/>
              <a:gd name="connsiteX6" fmla="*/ 121298 w 774440"/>
              <a:gd name="connsiteY6" fmla="*/ 302040 h 772910"/>
              <a:gd name="connsiteX7" fmla="*/ 121298 w 774440"/>
              <a:gd name="connsiteY7" fmla="*/ 619281 h 772910"/>
              <a:gd name="connsiteX8" fmla="*/ 0 w 774440"/>
              <a:gd name="connsiteY8" fmla="*/ 768570 h 772910"/>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1254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4758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2113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 name="connsiteX0" fmla="*/ 0 w 774440"/>
              <a:gd name="connsiteY0" fmla="*/ 761837 h 766177"/>
              <a:gd name="connsiteX1" fmla="*/ 501261 w 774440"/>
              <a:gd name="connsiteY1" fmla="*/ 705854 h 766177"/>
              <a:gd name="connsiteX2" fmla="*/ 643812 w 774440"/>
              <a:gd name="connsiteY2" fmla="*/ 500580 h 766177"/>
              <a:gd name="connsiteX3" fmla="*/ 671804 w 774440"/>
              <a:gd name="connsiteY3" fmla="*/ 160531 h 766177"/>
              <a:gd name="connsiteX4" fmla="*/ 774440 w 774440"/>
              <a:gd name="connsiteY4" fmla="*/ 6058 h 766177"/>
              <a:gd name="connsiteX5" fmla="*/ 248557 w 774440"/>
              <a:gd name="connsiteY5" fmla="*/ 42499 h 766177"/>
              <a:gd name="connsiteX6" fmla="*/ 121298 w 774440"/>
              <a:gd name="connsiteY6" fmla="*/ 295307 h 766177"/>
              <a:gd name="connsiteX7" fmla="*/ 121298 w 774440"/>
              <a:gd name="connsiteY7" fmla="*/ 604928 h 766177"/>
              <a:gd name="connsiteX8" fmla="*/ 0 w 774440"/>
              <a:gd name="connsiteY8" fmla="*/ 761837 h 766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4440" h="766177">
                <a:moveTo>
                  <a:pt x="0" y="761837"/>
                </a:moveTo>
                <a:cubicBezTo>
                  <a:pt x="59094" y="777388"/>
                  <a:pt x="393959" y="749397"/>
                  <a:pt x="501261" y="705854"/>
                </a:cubicBezTo>
                <a:cubicBezTo>
                  <a:pt x="608563" y="662311"/>
                  <a:pt x="615388" y="591467"/>
                  <a:pt x="643812" y="500580"/>
                </a:cubicBezTo>
                <a:cubicBezTo>
                  <a:pt x="672236" y="409693"/>
                  <a:pt x="632253" y="242951"/>
                  <a:pt x="671804" y="160531"/>
                </a:cubicBezTo>
                <a:cubicBezTo>
                  <a:pt x="711355" y="78111"/>
                  <a:pt x="690464" y="90500"/>
                  <a:pt x="774440" y="6058"/>
                </a:cubicBezTo>
                <a:cubicBezTo>
                  <a:pt x="685696" y="-4724"/>
                  <a:pt x="357414" y="-5709"/>
                  <a:pt x="248557" y="42499"/>
                </a:cubicBezTo>
                <a:cubicBezTo>
                  <a:pt x="139700" y="90707"/>
                  <a:pt x="129384" y="177016"/>
                  <a:pt x="121298" y="295307"/>
                </a:cubicBezTo>
                <a:cubicBezTo>
                  <a:pt x="113212" y="413598"/>
                  <a:pt x="136849" y="528728"/>
                  <a:pt x="121298" y="604928"/>
                </a:cubicBezTo>
                <a:cubicBezTo>
                  <a:pt x="105747" y="681128"/>
                  <a:pt x="55206" y="695486"/>
                  <a:pt x="0" y="761837"/>
                </a:cubicBezTo>
                <a:close/>
              </a:path>
            </a:pathLst>
          </a:cu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F3F5E064-918D-499C-93E6-BD0DE1A356F1}"/>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C2A0EBF2-3BF1-47AD-AE98-4A21330B8435}"/>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4" name="TextBox 3">
            <a:extLst>
              <a:ext uri="{FF2B5EF4-FFF2-40B4-BE49-F238E27FC236}">
                <a16:creationId xmlns:a16="http://schemas.microsoft.com/office/drawing/2014/main" id="{7218D992-588E-45F7-A43C-6A9ECE2C6F6F}"/>
              </a:ext>
            </a:extLst>
          </p:cNvPr>
          <p:cNvSpPr txBox="1"/>
          <p:nvPr/>
        </p:nvSpPr>
        <p:spPr>
          <a:xfrm>
            <a:off x="373882" y="1014703"/>
            <a:ext cx="8142807" cy="461665"/>
          </a:xfrm>
          <a:prstGeom prst="rect">
            <a:avLst/>
          </a:prstGeom>
          <a:noFill/>
        </p:spPr>
        <p:txBody>
          <a:bodyPr wrap="none" rtlCol="0">
            <a:spAutoFit/>
          </a:bodyPr>
          <a:lstStyle/>
          <a:p>
            <a:r>
              <a:rPr lang="en-US" sz="2400" dirty="0"/>
              <a:t>In a field theory, the value at each point is an independent </a:t>
            </a:r>
            <a:r>
              <a:rPr lang="en-US" sz="2400" dirty="0" err="1"/>
              <a:t>d.o.f.</a:t>
            </a:r>
            <a:endParaRPr lang="en-US"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28B570-4281-4260-BAF5-C42024A43A7D}"/>
                  </a:ext>
                </a:extLst>
              </p:cNvPr>
              <p:cNvSpPr txBox="1"/>
              <p:nvPr/>
            </p:nvSpPr>
            <p:spPr>
              <a:xfrm>
                <a:off x="602482" y="1519528"/>
                <a:ext cx="7497630"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Measure of the volume “counts” the independent </a:t>
                </a:r>
                <a:r>
                  <a:rPr lang="en-US" sz="2400" dirty="0" err="1"/>
                  <a:t>d.o.f.</a:t>
                </a:r>
                <a:endParaRPr lang="en-US" sz="2400" dirty="0"/>
              </a:p>
            </p:txBody>
          </p:sp>
        </mc:Choice>
        <mc:Fallback xmlns="">
          <p:sp>
            <p:nvSpPr>
              <p:cNvPr id="5" name="TextBox 4">
                <a:extLst>
                  <a:ext uri="{FF2B5EF4-FFF2-40B4-BE49-F238E27FC236}">
                    <a16:creationId xmlns:a16="http://schemas.microsoft.com/office/drawing/2014/main" id="{2C28B570-4281-4260-BAF5-C42024A43A7D}"/>
                  </a:ext>
                </a:extLst>
              </p:cNvPr>
              <p:cNvSpPr txBox="1">
                <a:spLocks noRot="1" noChangeAspect="1" noMove="1" noResize="1" noEditPoints="1" noAdjustHandles="1" noChangeArrowheads="1" noChangeShapeType="1" noTextEdit="1"/>
              </p:cNvSpPr>
              <p:nvPr/>
            </p:nvSpPr>
            <p:spPr>
              <a:xfrm>
                <a:off x="602482" y="1519528"/>
                <a:ext cx="7497630" cy="461665"/>
              </a:xfrm>
              <a:prstGeom prst="rect">
                <a:avLst/>
              </a:prstGeom>
              <a:blipFill>
                <a:blip r:embed="rId2"/>
                <a:stretch>
                  <a:fillRect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BFFD296-CAB7-46CD-BBA9-B08224A4C982}"/>
              </a:ext>
            </a:extLst>
          </p:cNvPr>
          <p:cNvSpPr txBox="1"/>
          <p:nvPr/>
        </p:nvSpPr>
        <p:spPr>
          <a:xfrm>
            <a:off x="228600" y="249017"/>
            <a:ext cx="11734800" cy="523220"/>
          </a:xfrm>
          <a:prstGeom prst="rect">
            <a:avLst/>
          </a:prstGeom>
          <a:noFill/>
        </p:spPr>
        <p:txBody>
          <a:bodyPr wrap="square" rtlCol="0">
            <a:spAutoFit/>
          </a:bodyPr>
          <a:lstStyle/>
          <a:p>
            <a:pPr algn="ctr"/>
            <a:r>
              <a:rPr lang="en-US" sz="2800" dirty="0">
                <a:solidFill>
                  <a:srgbClr val="009900"/>
                </a:solidFill>
              </a:rPr>
              <a:t>What could a generalized measure theory be useful for?</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6FE3FAB-8A0B-43F0-B8F5-9D0DCD6A6280}"/>
                  </a:ext>
                </a:extLst>
              </p:cNvPr>
              <p:cNvSpPr/>
              <p:nvPr/>
            </p:nvSpPr>
            <p:spPr>
              <a:xfrm>
                <a:off x="2234099" y="4948232"/>
                <a:ext cx="766748" cy="7667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9" name="Rectangle 8">
                <a:extLst>
                  <a:ext uri="{FF2B5EF4-FFF2-40B4-BE49-F238E27FC236}">
                    <a16:creationId xmlns:a16="http://schemas.microsoft.com/office/drawing/2014/main" id="{86FE3FAB-8A0B-43F0-B8F5-9D0DCD6A6280}"/>
                  </a:ext>
                </a:extLst>
              </p:cNvPr>
              <p:cNvSpPr>
                <a:spLocks noRot="1" noChangeAspect="1" noMove="1" noResize="1" noEditPoints="1" noAdjustHandles="1" noChangeArrowheads="1" noChangeShapeType="1" noTextEdit="1"/>
              </p:cNvSpPr>
              <p:nvPr/>
            </p:nvSpPr>
            <p:spPr>
              <a:xfrm>
                <a:off x="2234099" y="4948232"/>
                <a:ext cx="766748" cy="7667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B821560-F692-4FFC-9EB4-D2675E2C1CA3}"/>
                  </a:ext>
                </a:extLst>
              </p:cNvPr>
              <p:cNvSpPr txBox="1"/>
              <p:nvPr/>
            </p:nvSpPr>
            <p:spPr>
              <a:xfrm>
                <a:off x="2366955"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0" name="TextBox 9">
                <a:extLst>
                  <a:ext uri="{FF2B5EF4-FFF2-40B4-BE49-F238E27FC236}">
                    <a16:creationId xmlns:a16="http://schemas.microsoft.com/office/drawing/2014/main" id="{9B821560-F692-4FFC-9EB4-D2675E2C1CA3}"/>
                  </a:ext>
                </a:extLst>
              </p:cNvPr>
              <p:cNvSpPr txBox="1">
                <a:spLocks noRot="1" noChangeAspect="1" noMove="1" noResize="1" noEditPoints="1" noAdjustHandles="1" noChangeArrowheads="1" noChangeShapeType="1" noTextEdit="1"/>
              </p:cNvSpPr>
              <p:nvPr/>
            </p:nvSpPr>
            <p:spPr>
              <a:xfrm>
                <a:off x="2366955" y="5714980"/>
                <a:ext cx="50584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8964315-C6A0-4849-8541-AB72B8BE2C03}"/>
                  </a:ext>
                </a:extLst>
              </p:cNvPr>
              <p:cNvSpPr txBox="1"/>
              <p:nvPr/>
            </p:nvSpPr>
            <p:spPr>
              <a:xfrm>
                <a:off x="1729666"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11" name="TextBox 10">
                <a:extLst>
                  <a:ext uri="{FF2B5EF4-FFF2-40B4-BE49-F238E27FC236}">
                    <a16:creationId xmlns:a16="http://schemas.microsoft.com/office/drawing/2014/main" id="{88964315-C6A0-4849-8541-AB72B8BE2C03}"/>
                  </a:ext>
                </a:extLst>
              </p:cNvPr>
              <p:cNvSpPr txBox="1">
                <a:spLocks noRot="1" noChangeAspect="1" noMove="1" noResize="1" noEditPoints="1" noAdjustHandles="1" noChangeArrowheads="1" noChangeShapeType="1" noTextEdit="1"/>
              </p:cNvSpPr>
              <p:nvPr/>
            </p:nvSpPr>
            <p:spPr>
              <a:xfrm>
                <a:off x="1729666" y="5146940"/>
                <a:ext cx="509242"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55A0F34-793F-49DE-8456-B779ED5ACCDE}"/>
                  </a:ext>
                </a:extLst>
              </p:cNvPr>
              <p:cNvSpPr txBox="1"/>
              <p:nvPr/>
            </p:nvSpPr>
            <p:spPr>
              <a:xfrm>
                <a:off x="373881" y="3887175"/>
                <a:ext cx="5222135" cy="830997"/>
              </a:xfrm>
              <a:prstGeom prst="rect">
                <a:avLst/>
              </a:prstGeom>
              <a:noFill/>
            </p:spPr>
            <p:txBody>
              <a:bodyPr wrap="none" rtlCol="0">
                <a:spAutoFit/>
              </a:bodyPr>
              <a:lstStyle/>
              <a:p>
                <a:r>
                  <a:rPr lang="en-US" sz="2400" dirty="0"/>
                  <a:t>Flat space, zero curvature,</a:t>
                </a:r>
                <a:br>
                  <a:rPr lang="en-US" sz="2400" dirty="0"/>
                </a:br>
                <a:r>
                  <a:rPr lang="en-US" sz="2400" dirty="0"/>
                  <a:t>measure factorizes (i.e. </a:t>
                </a:r>
                <a14:m>
                  <m:oMath xmlns:m="http://schemas.openxmlformats.org/officeDocument/2006/math">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𝑉</m:t>
                    </m:r>
                    <m:r>
                      <a:rPr lang="en-US" sz="2400" b="0" i="1" smtClean="0">
                        <a:latin typeface="Cambria Math" panose="02040503050406030204" pitchFamily="18" charset="0"/>
                      </a:rPr>
                      <m:t>=</m:t>
                    </m:r>
                    <m:r>
                      <m:rPr>
                        <m:sty m:val="p"/>
                      </m:rPr>
                      <a:rPr lang="en-US" sz="2400">
                        <a:latin typeface="Cambria Math" panose="02040503050406030204" pitchFamily="18" charset="0"/>
                      </a:rPr>
                      <m:t>Δ</m:t>
                    </m:r>
                    <m:r>
                      <a:rPr lang="en-US" sz="2400" b="0" i="1" smtClean="0">
                        <a:latin typeface="Cambria Math" panose="02040503050406030204" pitchFamily="18" charset="0"/>
                      </a:rPr>
                      <m:t>𝑥</m:t>
                    </m:r>
                    <m:r>
                      <m:rPr>
                        <m:sty m:val="p"/>
                      </m:rPr>
                      <a:rPr lang="en-US" sz="2400">
                        <a:latin typeface="Cambria Math" panose="02040503050406030204" pitchFamily="18" charset="0"/>
                      </a:rPr>
                      <m:t>Δ</m:t>
                    </m:r>
                    <m:r>
                      <a:rPr lang="en-US" sz="2400" b="0" i="1" smtClean="0">
                        <a:latin typeface="Cambria Math" panose="02040503050406030204" pitchFamily="18" charset="0"/>
                      </a:rPr>
                      <m:t>𝑦</m:t>
                    </m:r>
                    <m:r>
                      <m:rPr>
                        <m:sty m:val="p"/>
                      </m:rPr>
                      <a:rPr lang="en-US" sz="2400">
                        <a:latin typeface="Cambria Math" panose="02040503050406030204" pitchFamily="18" charset="0"/>
                      </a:rPr>
                      <m:t>Δ</m:t>
                    </m:r>
                    <m:r>
                      <a:rPr lang="en-US" sz="2400" b="0" i="1" smtClean="0">
                        <a:latin typeface="Cambria Math" panose="02040503050406030204" pitchFamily="18" charset="0"/>
                      </a:rPr>
                      <m:t>𝑧</m:t>
                    </m:r>
                  </m:oMath>
                </a14:m>
                <a:r>
                  <a:rPr lang="en-US" sz="2400" dirty="0"/>
                  <a:t>)</a:t>
                </a:r>
              </a:p>
            </p:txBody>
          </p:sp>
        </mc:Choice>
        <mc:Fallback xmlns="">
          <p:sp>
            <p:nvSpPr>
              <p:cNvPr id="14" name="TextBox 13">
                <a:extLst>
                  <a:ext uri="{FF2B5EF4-FFF2-40B4-BE49-F238E27FC236}">
                    <a16:creationId xmlns:a16="http://schemas.microsoft.com/office/drawing/2014/main" id="{055A0F34-793F-49DE-8456-B779ED5ACCDE}"/>
                  </a:ext>
                </a:extLst>
              </p:cNvPr>
              <p:cNvSpPr txBox="1">
                <a:spLocks noRot="1" noChangeAspect="1" noMove="1" noResize="1" noEditPoints="1" noAdjustHandles="1" noChangeArrowheads="1" noChangeShapeType="1" noTextEdit="1"/>
              </p:cNvSpPr>
              <p:nvPr/>
            </p:nvSpPr>
            <p:spPr>
              <a:xfrm>
                <a:off x="373881" y="3887175"/>
                <a:ext cx="5222135" cy="830997"/>
              </a:xfrm>
              <a:prstGeom prst="rect">
                <a:avLst/>
              </a:prstGeom>
              <a:blipFill>
                <a:blip r:embed="rId6"/>
                <a:stretch>
                  <a:fillRect l="-1750" t="-5882" b="-16176"/>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541736A-43EE-4522-8B39-49363766D282}"/>
              </a:ext>
            </a:extLst>
          </p:cNvPr>
          <p:cNvSpPr txBox="1"/>
          <p:nvPr/>
        </p:nvSpPr>
        <p:spPr>
          <a:xfrm>
            <a:off x="7794242" y="3887175"/>
            <a:ext cx="3856825" cy="830997"/>
          </a:xfrm>
          <a:prstGeom prst="rect">
            <a:avLst/>
          </a:prstGeom>
          <a:noFill/>
        </p:spPr>
        <p:txBody>
          <a:bodyPr wrap="none" rtlCol="0">
            <a:spAutoFit/>
          </a:bodyPr>
          <a:lstStyle/>
          <a:p>
            <a:pPr algn="r"/>
            <a:r>
              <a:rPr lang="en-US" sz="2400" dirty="0"/>
              <a:t>Singularity, infinite curvature,</a:t>
            </a:r>
            <a:br>
              <a:rPr lang="en-US" sz="2400" dirty="0"/>
            </a:br>
            <a:r>
              <a:rPr lang="en-US" sz="2400" dirty="0"/>
              <a:t>“volume flattens”</a:t>
            </a:r>
          </a:p>
        </p:txBody>
      </p:sp>
      <p:cxnSp>
        <p:nvCxnSpPr>
          <p:cNvPr id="17" name="Straight Arrow Connector 16">
            <a:extLst>
              <a:ext uri="{FF2B5EF4-FFF2-40B4-BE49-F238E27FC236}">
                <a16:creationId xmlns:a16="http://schemas.microsoft.com/office/drawing/2014/main" id="{79C0C673-E17B-4384-A416-F0B751D01D61}"/>
              </a:ext>
            </a:extLst>
          </p:cNvPr>
          <p:cNvCxnSpPr>
            <a:cxnSpLocks/>
          </p:cNvCxnSpPr>
          <p:nvPr/>
        </p:nvCxnSpPr>
        <p:spPr>
          <a:xfrm>
            <a:off x="5871187" y="4302673"/>
            <a:ext cx="1597349" cy="0"/>
          </a:xfrm>
          <a:prstGeom prst="straightConnector1">
            <a:avLst/>
          </a:prstGeom>
          <a:ln w="381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063F6E70-2533-4DC5-B313-18F2E729028C}"/>
              </a:ext>
            </a:extLst>
          </p:cNvPr>
          <p:cNvSpPr/>
          <p:nvPr/>
        </p:nvSpPr>
        <p:spPr>
          <a:xfrm>
            <a:off x="9825045" y="4948232"/>
            <a:ext cx="766748" cy="766748"/>
          </a:xfrm>
          <a:prstGeom prst="rect">
            <a:avLst/>
          </a:prstGeom>
          <a:no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A1710E5-3487-4957-975B-C62AD1F03DD0}"/>
                  </a:ext>
                </a:extLst>
              </p:cNvPr>
              <p:cNvSpPr txBox="1"/>
              <p:nvPr/>
            </p:nvSpPr>
            <p:spPr>
              <a:xfrm>
                <a:off x="9957901"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2" name="TextBox 21">
                <a:extLst>
                  <a:ext uri="{FF2B5EF4-FFF2-40B4-BE49-F238E27FC236}">
                    <a16:creationId xmlns:a16="http://schemas.microsoft.com/office/drawing/2014/main" id="{AA1710E5-3487-4957-975B-C62AD1F03DD0}"/>
                  </a:ext>
                </a:extLst>
              </p:cNvPr>
              <p:cNvSpPr txBox="1">
                <a:spLocks noRot="1" noChangeAspect="1" noMove="1" noResize="1" noEditPoints="1" noAdjustHandles="1" noChangeArrowheads="1" noChangeShapeType="1" noTextEdit="1"/>
              </p:cNvSpPr>
              <p:nvPr/>
            </p:nvSpPr>
            <p:spPr>
              <a:xfrm>
                <a:off x="9957901" y="5714980"/>
                <a:ext cx="50584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DF33447-71D3-4A85-93C5-E72FF17E4FB1}"/>
                  </a:ext>
                </a:extLst>
              </p:cNvPr>
              <p:cNvSpPr txBox="1"/>
              <p:nvPr/>
            </p:nvSpPr>
            <p:spPr>
              <a:xfrm>
                <a:off x="9320612"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3" name="TextBox 22">
                <a:extLst>
                  <a:ext uri="{FF2B5EF4-FFF2-40B4-BE49-F238E27FC236}">
                    <a16:creationId xmlns:a16="http://schemas.microsoft.com/office/drawing/2014/main" id="{CDF33447-71D3-4A85-93C5-E72FF17E4FB1}"/>
                  </a:ext>
                </a:extLst>
              </p:cNvPr>
              <p:cNvSpPr txBox="1">
                <a:spLocks noRot="1" noChangeAspect="1" noMove="1" noResize="1" noEditPoints="1" noAdjustHandles="1" noChangeArrowheads="1" noChangeShapeType="1" noTextEdit="1"/>
              </p:cNvSpPr>
              <p:nvPr/>
            </p:nvSpPr>
            <p:spPr>
              <a:xfrm>
                <a:off x="9320612" y="5146940"/>
                <a:ext cx="509242" cy="369332"/>
              </a:xfrm>
              <a:prstGeom prst="rect">
                <a:avLst/>
              </a:prstGeom>
              <a:blipFill>
                <a:blip r:embed="rId8"/>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DBF3EB4B-D918-4EC2-B357-6EE403FEE27E}"/>
                  </a:ext>
                </a:extLst>
              </p:cNvPr>
              <p:cNvSpPr/>
              <p:nvPr/>
            </p:nvSpPr>
            <p:spPr>
              <a:xfrm>
                <a:off x="5960750" y="4948232"/>
                <a:ext cx="766748" cy="766748"/>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𝑉</m:t>
                      </m:r>
                    </m:oMath>
                  </m:oMathPara>
                </a14:m>
                <a:endParaRPr lang="en-US" dirty="0"/>
              </a:p>
            </p:txBody>
          </p:sp>
        </mc:Choice>
        <mc:Fallback xmlns="">
          <p:sp>
            <p:nvSpPr>
              <p:cNvPr id="24" name="Rectangle 23">
                <a:extLst>
                  <a:ext uri="{FF2B5EF4-FFF2-40B4-BE49-F238E27FC236}">
                    <a16:creationId xmlns:a16="http://schemas.microsoft.com/office/drawing/2014/main" id="{DBF3EB4B-D918-4EC2-B357-6EE403FEE27E}"/>
                  </a:ext>
                </a:extLst>
              </p:cNvPr>
              <p:cNvSpPr>
                <a:spLocks noRot="1" noChangeAspect="1" noMove="1" noResize="1" noEditPoints="1" noAdjustHandles="1" noChangeArrowheads="1" noChangeShapeType="1" noTextEdit="1"/>
              </p:cNvSpPr>
              <p:nvPr/>
            </p:nvSpPr>
            <p:spPr>
              <a:xfrm>
                <a:off x="5960750" y="4948232"/>
                <a:ext cx="766748" cy="7667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84C622B-EE2D-4EA2-A9EE-6A0BEFFAD664}"/>
                  </a:ext>
                </a:extLst>
              </p:cNvPr>
              <p:cNvSpPr txBox="1"/>
              <p:nvPr/>
            </p:nvSpPr>
            <p:spPr>
              <a:xfrm>
                <a:off x="6093606" y="5714980"/>
                <a:ext cx="5058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484C622B-EE2D-4EA2-A9EE-6A0BEFFAD664}"/>
                  </a:ext>
                </a:extLst>
              </p:cNvPr>
              <p:cNvSpPr txBox="1">
                <a:spLocks noRot="1" noChangeAspect="1" noMove="1" noResize="1" noEditPoints="1" noAdjustHandles="1" noChangeArrowheads="1" noChangeShapeType="1" noTextEdit="1"/>
              </p:cNvSpPr>
              <p:nvPr/>
            </p:nvSpPr>
            <p:spPr>
              <a:xfrm>
                <a:off x="6093606" y="5714980"/>
                <a:ext cx="505844"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ED67C5D-2B16-44A0-AB69-1F03D67917ED}"/>
                  </a:ext>
                </a:extLst>
              </p:cNvPr>
              <p:cNvSpPr txBox="1"/>
              <p:nvPr/>
            </p:nvSpPr>
            <p:spPr>
              <a:xfrm>
                <a:off x="5456317" y="5146940"/>
                <a:ext cx="5092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Δ</m:t>
                      </m:r>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7ED67C5D-2B16-44A0-AB69-1F03D67917ED}"/>
                  </a:ext>
                </a:extLst>
              </p:cNvPr>
              <p:cNvSpPr txBox="1">
                <a:spLocks noRot="1" noChangeAspect="1" noMove="1" noResize="1" noEditPoints="1" noAdjustHandles="1" noChangeArrowheads="1" noChangeShapeType="1" noTextEdit="1"/>
              </p:cNvSpPr>
              <p:nvPr/>
            </p:nvSpPr>
            <p:spPr>
              <a:xfrm>
                <a:off x="5456317" y="5146940"/>
                <a:ext cx="509242" cy="369332"/>
              </a:xfrm>
              <a:prstGeom prst="rect">
                <a:avLst/>
              </a:prstGeom>
              <a:blipFill>
                <a:blip r:embed="rId11"/>
                <a:stretch>
                  <a:fillRect b="-6557"/>
                </a:stretch>
              </a:blipFill>
            </p:spPr>
            <p:txBody>
              <a:bodyPr/>
              <a:lstStyle/>
              <a:p>
                <a:r>
                  <a:rPr lang="en-US">
                    <a:noFill/>
                  </a:rPr>
                  <a:t> </a:t>
                </a:r>
              </a:p>
            </p:txBody>
          </p:sp>
        </mc:Fallback>
      </mc:AlternateContent>
      <p:sp>
        <p:nvSpPr>
          <p:cNvPr id="28" name="Freeform: Shape 27">
            <a:extLst>
              <a:ext uri="{FF2B5EF4-FFF2-40B4-BE49-F238E27FC236}">
                <a16:creationId xmlns:a16="http://schemas.microsoft.com/office/drawing/2014/main" id="{5E4D23D0-C470-4EDA-A40D-3C485782468F}"/>
              </a:ext>
            </a:extLst>
          </p:cNvPr>
          <p:cNvSpPr/>
          <p:nvPr/>
        </p:nvSpPr>
        <p:spPr>
          <a:xfrm>
            <a:off x="9834465" y="4954563"/>
            <a:ext cx="755780" cy="746449"/>
          </a:xfrm>
          <a:custGeom>
            <a:avLst/>
            <a:gdLst>
              <a:gd name="connsiteX0" fmla="*/ 0 w 755780"/>
              <a:gd name="connsiteY0" fmla="*/ 746449 h 746449"/>
              <a:gd name="connsiteX1" fmla="*/ 298580 w 755780"/>
              <a:gd name="connsiteY1" fmla="*/ 541175 h 746449"/>
              <a:gd name="connsiteX2" fmla="*/ 401217 w 755780"/>
              <a:gd name="connsiteY2" fmla="*/ 251926 h 746449"/>
              <a:gd name="connsiteX3" fmla="*/ 755780 w 755780"/>
              <a:gd name="connsiteY3" fmla="*/ 0 h 746449"/>
            </a:gdLst>
            <a:ahLst/>
            <a:cxnLst>
              <a:cxn ang="0">
                <a:pos x="connsiteX0" y="connsiteY0"/>
              </a:cxn>
              <a:cxn ang="0">
                <a:pos x="connsiteX1" y="connsiteY1"/>
              </a:cxn>
              <a:cxn ang="0">
                <a:pos x="connsiteX2" y="connsiteY2"/>
              </a:cxn>
              <a:cxn ang="0">
                <a:pos x="connsiteX3" y="connsiteY3"/>
              </a:cxn>
            </a:cxnLst>
            <a:rect l="l" t="t" r="r" b="b"/>
            <a:pathLst>
              <a:path w="755780" h="746449">
                <a:moveTo>
                  <a:pt x="0" y="746449"/>
                </a:moveTo>
                <a:cubicBezTo>
                  <a:pt x="115855" y="685022"/>
                  <a:pt x="231711" y="623595"/>
                  <a:pt x="298580" y="541175"/>
                </a:cubicBezTo>
                <a:cubicBezTo>
                  <a:pt x="365450" y="458754"/>
                  <a:pt x="325017" y="342122"/>
                  <a:pt x="401217" y="251926"/>
                </a:cubicBezTo>
                <a:cubicBezTo>
                  <a:pt x="477417" y="161730"/>
                  <a:pt x="616598" y="80865"/>
                  <a:pt x="755780"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577B3FAD-150D-46EF-AE49-A394C3B81B4C}"/>
              </a:ext>
            </a:extLst>
          </p:cNvPr>
          <p:cNvSpPr txBox="1"/>
          <p:nvPr/>
        </p:nvSpPr>
        <p:spPr>
          <a:xfrm>
            <a:off x="228600" y="2326825"/>
            <a:ext cx="11734800" cy="1384995"/>
          </a:xfrm>
          <a:prstGeom prst="rect">
            <a:avLst/>
          </a:prstGeom>
          <a:noFill/>
        </p:spPr>
        <p:txBody>
          <a:bodyPr wrap="square" rtlCol="0">
            <a:spAutoFit/>
          </a:bodyPr>
          <a:lstStyle/>
          <a:p>
            <a:pPr algn="ctr"/>
            <a:r>
              <a:rPr lang="en-US" sz="2800" dirty="0">
                <a:solidFill>
                  <a:srgbClr val="009900"/>
                </a:solidFill>
              </a:rPr>
              <a:t>Is the curvature an indicator for how independent the values of the fields are? Does “quantizing” space-time mean using a non-additive measure, so that the count of </a:t>
            </a:r>
            <a:r>
              <a:rPr lang="en-US" sz="2800" dirty="0" err="1">
                <a:solidFill>
                  <a:srgbClr val="009900"/>
                </a:solidFill>
              </a:rPr>
              <a:t>d.o.f.</a:t>
            </a:r>
            <a:r>
              <a:rPr lang="en-US" sz="2800" dirty="0">
                <a:solidFill>
                  <a:srgbClr val="009900"/>
                </a:solidFill>
              </a:rPr>
              <a:t> does not go to zero (but to a finite measure)?</a:t>
            </a:r>
          </a:p>
        </p:txBody>
      </p:sp>
    </p:spTree>
    <p:extLst>
      <p:ext uri="{BB962C8B-B14F-4D97-AF65-F5344CB8AC3E}">
        <p14:creationId xmlns:p14="http://schemas.microsoft.com/office/powerpoint/2010/main" val="3004289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688225F-162A-47F8-8DA0-1BBE670F4C48}"/>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FFC9FB25-8793-4F33-B994-FD4653F53D43}"/>
              </a:ext>
            </a:extLst>
          </p:cNvPr>
          <p:cNvSpPr>
            <a:spLocks noGrp="1"/>
          </p:cNvSpPr>
          <p:nvPr>
            <p:ph type="sldNum" sz="quarter" idx="12"/>
          </p:nvPr>
        </p:nvSpPr>
        <p:spPr/>
        <p:txBody>
          <a:bodyPr/>
          <a:lstStyle/>
          <a:p>
            <a:fld id="{F47845EA-7733-40EE-B074-20032348B727}" type="slidenum">
              <a:rPr lang="en-US" smtClean="0"/>
              <a:t>36</a:t>
            </a:fld>
            <a:endParaRPr lang="en-US"/>
          </a:p>
        </p:txBody>
      </p:sp>
      <p:sp>
        <p:nvSpPr>
          <p:cNvPr id="4" name="TextBox 3">
            <a:extLst>
              <a:ext uri="{FF2B5EF4-FFF2-40B4-BE49-F238E27FC236}">
                <a16:creationId xmlns:a16="http://schemas.microsoft.com/office/drawing/2014/main" id="{DA23705C-2AEF-4A91-A3D2-4F6AF3C055D2}"/>
              </a:ext>
            </a:extLst>
          </p:cNvPr>
          <p:cNvSpPr txBox="1"/>
          <p:nvPr/>
        </p:nvSpPr>
        <p:spPr>
          <a:xfrm>
            <a:off x="0" y="123183"/>
            <a:ext cx="12191999" cy="646331"/>
          </a:xfrm>
          <a:prstGeom prst="rect">
            <a:avLst/>
          </a:prstGeom>
          <a:noFill/>
        </p:spPr>
        <p:txBody>
          <a:bodyPr wrap="square" rtlCol="0">
            <a:spAutoFit/>
          </a:bodyPr>
          <a:lstStyle/>
          <a:p>
            <a:pPr algn="ctr"/>
            <a:r>
              <a:rPr lang="en-US" sz="3600" dirty="0"/>
              <a:t>Need a generalized theory of physical systems</a:t>
            </a:r>
          </a:p>
        </p:txBody>
      </p:sp>
      <p:sp>
        <p:nvSpPr>
          <p:cNvPr id="5" name="Oval 4">
            <a:extLst>
              <a:ext uri="{FF2B5EF4-FFF2-40B4-BE49-F238E27FC236}">
                <a16:creationId xmlns:a16="http://schemas.microsoft.com/office/drawing/2014/main" id="{51086ECB-210A-463F-92E3-192FCFC20CE9}"/>
              </a:ext>
            </a:extLst>
          </p:cNvPr>
          <p:cNvSpPr/>
          <p:nvPr/>
        </p:nvSpPr>
        <p:spPr>
          <a:xfrm>
            <a:off x="1500669" y="1377208"/>
            <a:ext cx="3249227" cy="1616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State space</a:t>
            </a:r>
          </a:p>
        </p:txBody>
      </p:sp>
      <p:sp>
        <p:nvSpPr>
          <p:cNvPr id="6" name="Oval 5">
            <a:extLst>
              <a:ext uri="{FF2B5EF4-FFF2-40B4-BE49-F238E27FC236}">
                <a16:creationId xmlns:a16="http://schemas.microsoft.com/office/drawing/2014/main" id="{34EDD18D-35EF-4F5A-BC89-5065FEC21032}"/>
              </a:ext>
            </a:extLst>
          </p:cNvPr>
          <p:cNvSpPr/>
          <p:nvPr/>
        </p:nvSpPr>
        <p:spPr>
          <a:xfrm>
            <a:off x="7024652" y="1377208"/>
            <a:ext cx="3249227" cy="161687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Processes</a:t>
            </a:r>
          </a:p>
        </p:txBody>
      </p:sp>
      <p:grpSp>
        <p:nvGrpSpPr>
          <p:cNvPr id="10" name="Group 9">
            <a:extLst>
              <a:ext uri="{FF2B5EF4-FFF2-40B4-BE49-F238E27FC236}">
                <a16:creationId xmlns:a16="http://schemas.microsoft.com/office/drawing/2014/main" id="{DBB90279-09C6-4EB9-8A28-58AC6ADBD365}"/>
              </a:ext>
            </a:extLst>
          </p:cNvPr>
          <p:cNvGrpSpPr/>
          <p:nvPr/>
        </p:nvGrpSpPr>
        <p:grpSpPr>
          <a:xfrm>
            <a:off x="4625266" y="912311"/>
            <a:ext cx="2396971" cy="738935"/>
            <a:chOff x="4625266" y="912311"/>
            <a:chExt cx="2396971" cy="738935"/>
          </a:xfrm>
        </p:grpSpPr>
        <p:sp>
          <p:nvSpPr>
            <p:cNvPr id="8" name="Freeform: Shape 7">
              <a:extLst>
                <a:ext uri="{FF2B5EF4-FFF2-40B4-BE49-F238E27FC236}">
                  <a16:creationId xmlns:a16="http://schemas.microsoft.com/office/drawing/2014/main" id="{E16C1D95-DB18-45A2-8199-B37A1D94819A}"/>
                </a:ext>
              </a:extLst>
            </p:cNvPr>
            <p:cNvSpPr/>
            <p:nvPr/>
          </p:nvSpPr>
          <p:spPr>
            <a:xfrm>
              <a:off x="4625266" y="1281643"/>
              <a:ext cx="2396971" cy="369603"/>
            </a:xfrm>
            <a:custGeom>
              <a:avLst/>
              <a:gdLst>
                <a:gd name="connsiteX0" fmla="*/ 0 w 2396971"/>
                <a:gd name="connsiteY0" fmla="*/ 0 h 26633"/>
                <a:gd name="connsiteX1" fmla="*/ 2396971 w 2396971"/>
                <a:gd name="connsiteY1" fmla="*/ 26633 h 26633"/>
                <a:gd name="connsiteX0" fmla="*/ 0 w 2396971"/>
                <a:gd name="connsiteY0" fmla="*/ 160937 h 187570"/>
                <a:gd name="connsiteX1" fmla="*/ 2396971 w 2396971"/>
                <a:gd name="connsiteY1" fmla="*/ 187570 h 187570"/>
                <a:gd name="connsiteX0" fmla="*/ 0 w 2396971"/>
                <a:gd name="connsiteY0" fmla="*/ 286305 h 312938"/>
                <a:gd name="connsiteX1" fmla="*/ 2396971 w 2396971"/>
                <a:gd name="connsiteY1" fmla="*/ 312938 h 312938"/>
                <a:gd name="connsiteX0" fmla="*/ 0 w 2396971"/>
                <a:gd name="connsiteY0" fmla="*/ 320425 h 347058"/>
                <a:gd name="connsiteX1" fmla="*/ 2396971 w 2396971"/>
                <a:gd name="connsiteY1" fmla="*/ 347058 h 347058"/>
                <a:gd name="connsiteX0" fmla="*/ 0 w 2396971"/>
                <a:gd name="connsiteY0" fmla="*/ 342970 h 369603"/>
                <a:gd name="connsiteX1" fmla="*/ 2396971 w 2396971"/>
                <a:gd name="connsiteY1" fmla="*/ 369603 h 369603"/>
              </a:gdLst>
              <a:ahLst/>
              <a:cxnLst>
                <a:cxn ang="0">
                  <a:pos x="connsiteX0" y="connsiteY0"/>
                </a:cxn>
                <a:cxn ang="0">
                  <a:pos x="connsiteX1" y="connsiteY1"/>
                </a:cxn>
              </a:cxnLst>
              <a:rect l="l" t="t" r="r" b="b"/>
              <a:pathLst>
                <a:path w="2396971" h="369603">
                  <a:moveTo>
                    <a:pt x="0" y="342970"/>
                  </a:moveTo>
                  <a:cubicBezTo>
                    <a:pt x="665825" y="-118668"/>
                    <a:pt x="1766656" y="-118670"/>
                    <a:pt x="2396971" y="369603"/>
                  </a:cubicBezTo>
                </a:path>
              </a:pathLst>
            </a:custGeom>
            <a:noFill/>
            <a:ln w="28575">
              <a:solidFill>
                <a:schemeClr val="tx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38E6EC2-2E5A-4F95-9442-48F494B3CED0}"/>
                </a:ext>
              </a:extLst>
            </p:cNvPr>
            <p:cNvSpPr txBox="1"/>
            <p:nvPr/>
          </p:nvSpPr>
          <p:spPr>
            <a:xfrm>
              <a:off x="5263726" y="912311"/>
              <a:ext cx="1120050" cy="369332"/>
            </a:xfrm>
            <a:prstGeom prst="rect">
              <a:avLst/>
            </a:prstGeom>
            <a:noFill/>
          </p:spPr>
          <p:txBody>
            <a:bodyPr wrap="none" rtlCol="0">
              <a:spAutoFit/>
            </a:bodyPr>
            <a:lstStyle/>
            <a:p>
              <a:r>
                <a:rPr lang="en-US" dirty="0"/>
                <a:t>codefined</a:t>
              </a:r>
            </a:p>
          </p:txBody>
        </p:sp>
      </p:grpSp>
      <p:sp>
        <p:nvSpPr>
          <p:cNvPr id="11" name="TextBox 10">
            <a:extLst>
              <a:ext uri="{FF2B5EF4-FFF2-40B4-BE49-F238E27FC236}">
                <a16:creationId xmlns:a16="http://schemas.microsoft.com/office/drawing/2014/main" id="{2314EDFF-FEDF-494E-BC42-0B72B0E0DF47}"/>
              </a:ext>
            </a:extLst>
          </p:cNvPr>
          <p:cNvSpPr txBox="1"/>
          <p:nvPr/>
        </p:nvSpPr>
        <p:spPr>
          <a:xfrm>
            <a:off x="304349" y="3633085"/>
            <a:ext cx="11583299" cy="461665"/>
          </a:xfrm>
          <a:prstGeom prst="rect">
            <a:avLst/>
          </a:prstGeom>
          <a:noFill/>
        </p:spPr>
        <p:txBody>
          <a:bodyPr wrap="none" rtlCol="0">
            <a:spAutoFit/>
          </a:bodyPr>
          <a:lstStyle/>
          <a:p>
            <a:r>
              <a:rPr lang="en-US" sz="2400" dirty="0"/>
              <a:t>State space must always be equipped with the processes under which the system is defined</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CEDAF9D-EACC-4C9C-B30A-D7E079F51B13}"/>
                  </a:ext>
                </a:extLst>
              </p:cNvPr>
              <p:cNvSpPr txBox="1"/>
              <p:nvPr/>
            </p:nvSpPr>
            <p:spPr>
              <a:xfrm>
                <a:off x="304349" y="4145214"/>
                <a:ext cx="11583299" cy="830997"/>
              </a:xfrm>
              <a:prstGeom prst="rect">
                <a:avLst/>
              </a:prstGeom>
              <a:noFill/>
            </p:spPr>
            <p:txBody>
              <a:bodyPr wrap="square" rtlCol="0">
                <a:spAutoFit/>
              </a:bodyPr>
              <a:lstStyle/>
              <a:p>
                <a:r>
                  <a:rPr lang="en-US" sz="2400" dirty="0"/>
                  <a:t>Consistency requirements: state symmetries </a:t>
                </a:r>
                <a14:m>
                  <m:oMath xmlns:m="http://schemas.openxmlformats.org/officeDocument/2006/math">
                    <m:r>
                      <a:rPr lang="en-US" sz="2400" b="0" i="1" smtClean="0">
                        <a:latin typeface="Cambria Math" panose="02040503050406030204" pitchFamily="18" charset="0"/>
                      </a:rPr>
                      <m:t>↔</m:t>
                    </m:r>
                  </m:oMath>
                </a14:m>
                <a:r>
                  <a:rPr lang="en-US" sz="2400" dirty="0"/>
                  <a:t> process symmetries; measurement processes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 </m:t>
                    </m:r>
                  </m:oMath>
                </a14:m>
                <a:r>
                  <a:rPr lang="en-US" sz="2400" dirty="0"/>
                  <a:t>open sets; system decoupling </a:t>
                </a:r>
                <a14:m>
                  <m:oMath xmlns:m="http://schemas.openxmlformats.org/officeDocument/2006/math">
                    <m:r>
                      <a:rPr lang="en-US" sz="2400" i="1">
                        <a:latin typeface="Cambria Math" panose="02040503050406030204" pitchFamily="18" charset="0"/>
                      </a:rPr>
                      <m:t>↔</m:t>
                    </m:r>
                  </m:oMath>
                </a14:m>
                <a:r>
                  <a:rPr lang="en-US" sz="2400" dirty="0"/>
                  <a:t> measure (and entropy) defined on states; …</a:t>
                </a:r>
              </a:p>
            </p:txBody>
          </p:sp>
        </mc:Choice>
        <mc:Fallback xmlns="">
          <p:sp>
            <p:nvSpPr>
              <p:cNvPr id="12" name="TextBox 11">
                <a:extLst>
                  <a:ext uri="{FF2B5EF4-FFF2-40B4-BE49-F238E27FC236}">
                    <a16:creationId xmlns:a16="http://schemas.microsoft.com/office/drawing/2014/main" id="{FCEDAF9D-EACC-4C9C-B30A-D7E079F51B13}"/>
                  </a:ext>
                </a:extLst>
              </p:cNvPr>
              <p:cNvSpPr txBox="1">
                <a:spLocks noRot="1" noChangeAspect="1" noMove="1" noResize="1" noEditPoints="1" noAdjustHandles="1" noChangeArrowheads="1" noChangeShapeType="1" noTextEdit="1"/>
              </p:cNvSpPr>
              <p:nvPr/>
            </p:nvSpPr>
            <p:spPr>
              <a:xfrm>
                <a:off x="304349" y="4145214"/>
                <a:ext cx="11583299" cy="830997"/>
              </a:xfrm>
              <a:prstGeom prst="rect">
                <a:avLst/>
              </a:prstGeom>
              <a:blipFill>
                <a:blip r:embed="rId2"/>
                <a:stretch>
                  <a:fillRect l="-842"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250461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A1233-F037-489B-AEEB-032B3DF6F17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A9605B6-D778-4367-ABF6-A08BBAF2040C}"/>
              </a:ext>
            </a:extLst>
          </p:cNvPr>
          <p:cNvSpPr>
            <a:spLocks noGrp="1"/>
          </p:cNvSpPr>
          <p:nvPr>
            <p:ph idx="1"/>
          </p:nvPr>
        </p:nvSpPr>
        <p:spPr/>
        <p:txBody>
          <a:bodyPr>
            <a:normAutofit/>
          </a:bodyPr>
          <a:lstStyle/>
          <a:p>
            <a:endParaRPr lang="en-US" dirty="0"/>
          </a:p>
          <a:p>
            <a:r>
              <a:rPr lang="en-US" dirty="0"/>
              <a:t>“elevate” the discussion from mathematical constructs to physical principles, assumptions and requirements (</a:t>
            </a:r>
            <a:r>
              <a:rPr lang="en-US" b="1" dirty="0"/>
              <a:t>reverse physics</a:t>
            </a:r>
            <a:r>
              <a:rPr lang="en-US" dirty="0"/>
              <a:t>)</a:t>
            </a:r>
          </a:p>
          <a:p>
            <a:endParaRPr lang="en-US" dirty="0"/>
          </a:p>
          <a:p>
            <a:endParaRPr lang="en-US" dirty="0"/>
          </a:p>
          <a:p>
            <a:r>
              <a:rPr lang="en-US" dirty="0"/>
              <a:t>Construct a perfect map between mathematical and physical objects - Understand which mathematical structures are physical and which aren’t –that the current mathematical foundations are not quite what we need for physical theories (need for </a:t>
            </a:r>
            <a:r>
              <a:rPr lang="en-US" b="1" dirty="0"/>
              <a:t>physical mathematics</a:t>
            </a:r>
            <a:r>
              <a:rPr lang="en-US" dirty="0"/>
              <a:t>)</a:t>
            </a:r>
          </a:p>
          <a:p>
            <a:endParaRPr lang="en-US" dirty="0"/>
          </a:p>
        </p:txBody>
      </p:sp>
      <p:sp>
        <p:nvSpPr>
          <p:cNvPr id="4" name="Footer Placeholder 3">
            <a:extLst>
              <a:ext uri="{FF2B5EF4-FFF2-40B4-BE49-F238E27FC236}">
                <a16:creationId xmlns:a16="http://schemas.microsoft.com/office/drawing/2014/main" id="{1EC1BEBF-3B5D-450B-BA37-3CEACB4CEEFD}"/>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7A762EC8-9CFF-4737-A5F0-A94D600D15C7}"/>
              </a:ext>
            </a:extLst>
          </p:cNvPr>
          <p:cNvSpPr>
            <a:spLocks noGrp="1"/>
          </p:cNvSpPr>
          <p:nvPr>
            <p:ph type="sldNum" sz="quarter" idx="13"/>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208472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B27B0-A7FE-40AD-9603-F00855A91C46}"/>
              </a:ext>
            </a:extLst>
          </p:cNvPr>
          <p:cNvSpPr>
            <a:spLocks noGrp="1"/>
          </p:cNvSpPr>
          <p:nvPr>
            <p:ph type="title"/>
          </p:nvPr>
        </p:nvSpPr>
        <p:spPr/>
        <p:txBody>
          <a:bodyPr/>
          <a:lstStyle/>
          <a:p>
            <a:r>
              <a:rPr lang="en-US" dirty="0"/>
              <a:t>Reverse physics: from laws to physical assumptions</a:t>
            </a:r>
          </a:p>
        </p:txBody>
      </p:sp>
      <p:sp>
        <p:nvSpPr>
          <p:cNvPr id="4" name="Footer Placeholder 3">
            <a:extLst>
              <a:ext uri="{FF2B5EF4-FFF2-40B4-BE49-F238E27FC236}">
                <a16:creationId xmlns:a16="http://schemas.microsoft.com/office/drawing/2014/main" id="{CEAB68B2-D1C4-4884-9DFC-D288DFCEE5EC}"/>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F7282263-DFD2-4B29-8208-72D5C34C5D04}"/>
              </a:ext>
            </a:extLst>
          </p:cNvPr>
          <p:cNvSpPr>
            <a:spLocks noGrp="1"/>
          </p:cNvSpPr>
          <p:nvPr>
            <p:ph type="sldNum" sz="quarter" idx="12"/>
          </p:nvPr>
        </p:nvSpPr>
        <p:spPr/>
        <p:txBody>
          <a:bodyPr/>
          <a:lstStyle/>
          <a:p>
            <a:fld id="{F47845EA-7733-40EE-B074-20032348B727}" type="slidenum">
              <a:rPr lang="en-US" smtClean="0"/>
              <a:t>5</a:t>
            </a:fld>
            <a:endParaRPr lang="en-US"/>
          </a:p>
        </p:txBody>
      </p:sp>
      <p:sp>
        <p:nvSpPr>
          <p:cNvPr id="6" name="TextBox 5">
            <a:extLst>
              <a:ext uri="{FF2B5EF4-FFF2-40B4-BE49-F238E27FC236}">
                <a16:creationId xmlns:a16="http://schemas.microsoft.com/office/drawing/2014/main" id="{D494A5EA-AD3D-438D-867A-2885C243D455}"/>
              </a:ext>
            </a:extLst>
          </p:cNvPr>
          <p:cNvSpPr txBox="1"/>
          <p:nvPr/>
        </p:nvSpPr>
        <p:spPr>
          <a:xfrm>
            <a:off x="844550" y="4721178"/>
            <a:ext cx="10995025" cy="461665"/>
          </a:xfrm>
          <a:prstGeom prst="rect">
            <a:avLst/>
          </a:prstGeom>
          <a:noFill/>
        </p:spPr>
        <p:txBody>
          <a:bodyPr wrap="square" rtlCol="0">
            <a:spAutoFit/>
          </a:bodyPr>
          <a:lstStyle/>
          <a:p>
            <a:r>
              <a:rPr lang="en-US" sz="2400" i="1" dirty="0">
                <a:latin typeface="Proxima Nova Lt" panose="02000506030000020004" pitchFamily="50" charset="0"/>
                <a:cs typeface="Arial" panose="020B0604020202020204" pitchFamily="34" charset="0"/>
              </a:rPr>
              <a:t>Reverse Physics: From Laws to Physical Assumptions</a:t>
            </a:r>
          </a:p>
        </p:txBody>
      </p:sp>
      <p:sp>
        <p:nvSpPr>
          <p:cNvPr id="7" name="TextBox 6">
            <a:extLst>
              <a:ext uri="{FF2B5EF4-FFF2-40B4-BE49-F238E27FC236}">
                <a16:creationId xmlns:a16="http://schemas.microsoft.com/office/drawing/2014/main" id="{7C592E0F-4CBE-4255-BC46-FF83A3E61A6D}"/>
              </a:ext>
            </a:extLst>
          </p:cNvPr>
          <p:cNvSpPr txBox="1"/>
          <p:nvPr/>
        </p:nvSpPr>
        <p:spPr>
          <a:xfrm>
            <a:off x="831850" y="5167094"/>
            <a:ext cx="3916906" cy="923330"/>
          </a:xfrm>
          <a:prstGeom prst="rect">
            <a:avLst/>
          </a:prstGeom>
          <a:noFill/>
        </p:spPr>
        <p:txBody>
          <a:bodyPr wrap="none" rtlCol="0">
            <a:spAutoFit/>
          </a:bodyPr>
          <a:lstStyle/>
          <a:p>
            <a:r>
              <a:rPr lang="en-US" dirty="0">
                <a:latin typeface="Proxima Nova Lt" panose="02000506030000020004" pitchFamily="50" charset="0"/>
              </a:rPr>
              <a:t>Gabriele Carcassi, Christine A. Aidala</a:t>
            </a:r>
          </a:p>
          <a:p>
            <a:r>
              <a:rPr lang="en-US" dirty="0">
                <a:latin typeface="Proxima Nova Lt" panose="02000506030000020004" pitchFamily="50" charset="0"/>
              </a:rPr>
              <a:t>Foundations of Physics (2022) 52:40</a:t>
            </a:r>
          </a:p>
          <a:p>
            <a:r>
              <a:rPr lang="en-US" dirty="0">
                <a:latin typeface="Proxima Nova Lt" panose="02000506030000020004" pitchFamily="50" charset="0"/>
                <a:hlinkClick r:id="rId2"/>
              </a:rPr>
              <a:t>https://arxiv.org/abs/2111.09107</a:t>
            </a:r>
            <a:r>
              <a:rPr lang="en-US" dirty="0">
                <a:latin typeface="Proxima Nova Lt" panose="02000506030000020004" pitchFamily="50" charset="0"/>
              </a:rPr>
              <a:t> </a:t>
            </a:r>
          </a:p>
        </p:txBody>
      </p:sp>
    </p:spTree>
    <p:extLst>
      <p:ext uri="{BB962C8B-B14F-4D97-AF65-F5344CB8AC3E}">
        <p14:creationId xmlns:p14="http://schemas.microsoft.com/office/powerpoint/2010/main" val="2456882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00E66753-7DF8-6A97-6CF0-4F4300FBDAB1}"/>
              </a:ext>
            </a:extLst>
          </p:cNvPr>
          <p:cNvSpPr/>
          <p:nvPr/>
        </p:nvSpPr>
        <p:spPr>
          <a:xfrm>
            <a:off x="9435230" y="2205009"/>
            <a:ext cx="351641" cy="351641"/>
          </a:xfrm>
          <a:prstGeom prst="rect">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C4225071-9940-6B3B-DA79-B19BFB2BC517}"/>
              </a:ext>
            </a:extLst>
          </p:cNvPr>
          <p:cNvSpPr/>
          <p:nvPr/>
        </p:nvSpPr>
        <p:spPr>
          <a:xfrm rot="774616">
            <a:off x="9269842" y="2155004"/>
            <a:ext cx="351641" cy="351641"/>
          </a:xfrm>
          <a:prstGeom prst="rect">
            <a:avLst/>
          </a:pr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a:extLst>
              <a:ext uri="{FF2B5EF4-FFF2-40B4-BE49-F238E27FC236}">
                <a16:creationId xmlns:a16="http://schemas.microsoft.com/office/drawing/2014/main" id="{3FBF2853-6610-1F5D-E92C-D063CE157E85}"/>
              </a:ext>
            </a:extLst>
          </p:cNvPr>
          <p:cNvSpPr/>
          <p:nvPr/>
        </p:nvSpPr>
        <p:spPr>
          <a:xfrm>
            <a:off x="9390812" y="1157227"/>
            <a:ext cx="1078707" cy="657588"/>
          </a:xfrm>
          <a:custGeom>
            <a:avLst/>
            <a:gdLst>
              <a:gd name="connsiteX0" fmla="*/ 903963 w 1065262"/>
              <a:gd name="connsiteY0" fmla="*/ 20203 h 992249"/>
              <a:gd name="connsiteX1" fmla="*/ 179216 w 1065262"/>
              <a:gd name="connsiteY1" fmla="*/ 67616 h 992249"/>
              <a:gd name="connsiteX2" fmla="*/ 43750 w 1065262"/>
              <a:gd name="connsiteY2" fmla="*/ 562070 h 992249"/>
              <a:gd name="connsiteX3" fmla="*/ 50523 w 1065262"/>
              <a:gd name="connsiteY3" fmla="*/ 988790 h 992249"/>
              <a:gd name="connsiteX4" fmla="*/ 626256 w 1065262"/>
              <a:gd name="connsiteY4" fmla="*/ 744950 h 992249"/>
              <a:gd name="connsiteX5" fmla="*/ 626256 w 1065262"/>
              <a:gd name="connsiteY5" fmla="*/ 413056 h 992249"/>
              <a:gd name="connsiteX6" fmla="*/ 1046203 w 1065262"/>
              <a:gd name="connsiteY6" fmla="*/ 216630 h 992249"/>
              <a:gd name="connsiteX7" fmla="*/ 903963 w 1065262"/>
              <a:gd name="connsiteY7" fmla="*/ 20203 h 99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5262" h="992249">
                <a:moveTo>
                  <a:pt x="903963" y="20203"/>
                </a:moveTo>
                <a:cubicBezTo>
                  <a:pt x="759465" y="-4633"/>
                  <a:pt x="322585" y="-22695"/>
                  <a:pt x="179216" y="67616"/>
                </a:cubicBezTo>
                <a:cubicBezTo>
                  <a:pt x="35847" y="157927"/>
                  <a:pt x="65199" y="408541"/>
                  <a:pt x="43750" y="562070"/>
                </a:cubicBezTo>
                <a:cubicBezTo>
                  <a:pt x="22301" y="715599"/>
                  <a:pt x="-46561" y="958310"/>
                  <a:pt x="50523" y="988790"/>
                </a:cubicBezTo>
                <a:cubicBezTo>
                  <a:pt x="147607" y="1019270"/>
                  <a:pt x="530301" y="840906"/>
                  <a:pt x="626256" y="744950"/>
                </a:cubicBezTo>
                <a:cubicBezTo>
                  <a:pt x="722211" y="648994"/>
                  <a:pt x="556265" y="501109"/>
                  <a:pt x="626256" y="413056"/>
                </a:cubicBezTo>
                <a:cubicBezTo>
                  <a:pt x="696247" y="325003"/>
                  <a:pt x="996532" y="279848"/>
                  <a:pt x="1046203" y="216630"/>
                </a:cubicBezTo>
                <a:cubicBezTo>
                  <a:pt x="1095874" y="153412"/>
                  <a:pt x="1048461" y="45039"/>
                  <a:pt x="903963" y="20203"/>
                </a:cubicBezTo>
                <a:close/>
              </a:path>
            </a:pathLst>
          </a:custGeom>
          <a:solidFill>
            <a:schemeClr val="bg1">
              <a:lumMod val="95000"/>
            </a:schemeClr>
          </a:solid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D38719E8-CFF3-4493-8E49-9EDE01BCEBF8}"/>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74C6CB58-AAFA-4A1A-BE98-2F05C9D1D3CD}"/>
              </a:ext>
            </a:extLst>
          </p:cNvPr>
          <p:cNvSpPr>
            <a:spLocks noGrp="1"/>
          </p:cNvSpPr>
          <p:nvPr>
            <p:ph type="sldNum" sz="quarter" idx="12"/>
          </p:nvPr>
        </p:nvSpPr>
        <p:spPr/>
        <p:txBody>
          <a:bodyPr/>
          <a:lstStyle/>
          <a:p>
            <a:fld id="{F47845EA-7733-40EE-B074-20032348B727}" type="slidenum">
              <a:rPr lang="en-US" smtClean="0"/>
              <a:t>6</a:t>
            </a:fld>
            <a:endParaRPr lang="en-US"/>
          </a:p>
        </p:txBody>
      </p:sp>
      <p:sp>
        <p:nvSpPr>
          <p:cNvPr id="7" name="TextBox 6">
            <a:extLst>
              <a:ext uri="{FF2B5EF4-FFF2-40B4-BE49-F238E27FC236}">
                <a16:creationId xmlns:a16="http://schemas.microsoft.com/office/drawing/2014/main" id="{4B79DE64-C87E-4444-B572-42E2C2661A43}"/>
              </a:ext>
            </a:extLst>
          </p:cNvPr>
          <p:cNvSpPr txBox="1"/>
          <p:nvPr/>
        </p:nvSpPr>
        <p:spPr>
          <a:xfrm>
            <a:off x="710471" y="946627"/>
            <a:ext cx="5833848" cy="923330"/>
          </a:xfrm>
          <a:prstGeom prst="rect">
            <a:avLst/>
          </a:prstGeom>
          <a:noFill/>
        </p:spPr>
        <p:txBody>
          <a:bodyPr wrap="square" rtlCol="0">
            <a:spAutoFit/>
          </a:bodyPr>
          <a:lstStyle/>
          <a:p>
            <a:r>
              <a:rPr lang="en-US" sz="2700" dirty="0"/>
              <a:t>Mathematically, fully characterized by an incompressible flow</a:t>
            </a:r>
          </a:p>
        </p:txBody>
      </p:sp>
      <p:grpSp>
        <p:nvGrpSpPr>
          <p:cNvPr id="101" name="Group 100">
            <a:extLst>
              <a:ext uri="{FF2B5EF4-FFF2-40B4-BE49-F238E27FC236}">
                <a16:creationId xmlns:a16="http://schemas.microsoft.com/office/drawing/2014/main" id="{3F99FE72-1B56-439F-8A9D-BCD61581E1B9}"/>
              </a:ext>
            </a:extLst>
          </p:cNvPr>
          <p:cNvGrpSpPr/>
          <p:nvPr/>
        </p:nvGrpSpPr>
        <p:grpSpPr>
          <a:xfrm>
            <a:off x="7793990" y="678737"/>
            <a:ext cx="3576013" cy="1998094"/>
            <a:chOff x="7956550" y="4167004"/>
            <a:chExt cx="3576013" cy="1998094"/>
          </a:xfrm>
        </p:grpSpPr>
        <p:cxnSp>
          <p:nvCxnSpPr>
            <p:cNvPr id="8" name="Straight Connector 7">
              <a:extLst>
                <a:ext uri="{FF2B5EF4-FFF2-40B4-BE49-F238E27FC236}">
                  <a16:creationId xmlns:a16="http://schemas.microsoft.com/office/drawing/2014/main" id="{E22F1202-8A7F-4299-A07A-482E87191262}"/>
                </a:ext>
              </a:extLst>
            </p:cNvPr>
            <p:cNvCxnSpPr/>
            <p:nvPr/>
          </p:nvCxnSpPr>
          <p:spPr>
            <a:xfrm>
              <a:off x="9457908" y="4425232"/>
              <a:ext cx="0" cy="1739866"/>
            </a:xfrm>
            <a:prstGeom prst="line">
              <a:avLst/>
            </a:prstGeom>
            <a:ln w="12700">
              <a:solidFill>
                <a:schemeClr val="tx1"/>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2C8D2A5-7A7F-468B-90D2-5FEB92E511AE}"/>
                </a:ext>
              </a:extLst>
            </p:cNvPr>
            <p:cNvCxnSpPr>
              <a:cxnSpLocks/>
            </p:cNvCxnSpPr>
            <p:nvPr/>
          </p:nvCxnSpPr>
          <p:spPr>
            <a:xfrm>
              <a:off x="7956550" y="5295164"/>
              <a:ext cx="35544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DC1F126-CD71-4E74-8E5E-9F51DBD7F564}"/>
                </a:ext>
              </a:extLst>
            </p:cNvPr>
            <p:cNvGrpSpPr/>
            <p:nvPr/>
          </p:nvGrpSpPr>
          <p:grpSpPr>
            <a:xfrm>
              <a:off x="8240006" y="5222444"/>
              <a:ext cx="2679390" cy="72720"/>
              <a:chOff x="1676409" y="2800350"/>
              <a:chExt cx="5867391" cy="233150"/>
            </a:xfrm>
          </p:grpSpPr>
          <p:cxnSp>
            <p:nvCxnSpPr>
              <p:cNvPr id="11" name="Straight Arrow Connector 10">
                <a:extLst>
                  <a:ext uri="{FF2B5EF4-FFF2-40B4-BE49-F238E27FC236}">
                    <a16:creationId xmlns:a16="http://schemas.microsoft.com/office/drawing/2014/main" id="{E8878C29-6C83-4260-9425-A342291B65BB}"/>
                  </a:ext>
                </a:extLst>
              </p:cNvPr>
              <p:cNvCxnSpPr/>
              <p:nvPr/>
            </p:nvCxnSpPr>
            <p:spPr>
              <a:xfrm flipH="1" flipV="1">
                <a:off x="43434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4C1E377-B4DC-4C1D-BA1E-08D045504945}"/>
                  </a:ext>
                </a:extLst>
              </p:cNvPr>
              <p:cNvCxnSpPr/>
              <p:nvPr/>
            </p:nvCxnSpPr>
            <p:spPr>
              <a:xfrm flipH="1" flipV="1">
                <a:off x="3809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176065-0907-40C5-B633-E79234B77083}"/>
                  </a:ext>
                </a:extLst>
              </p:cNvPr>
              <p:cNvCxnSpPr/>
              <p:nvPr/>
            </p:nvCxnSpPr>
            <p:spPr>
              <a:xfrm flipH="1" flipV="1">
                <a:off x="4876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649DE8F-51DA-41C6-B9AA-BC93E35B95D5}"/>
                  </a:ext>
                </a:extLst>
              </p:cNvPr>
              <p:cNvCxnSpPr/>
              <p:nvPr/>
            </p:nvCxnSpPr>
            <p:spPr>
              <a:xfrm flipH="1" flipV="1">
                <a:off x="54101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0ADEB-71E8-4814-B1F2-C2F31047F2C1}"/>
                  </a:ext>
                </a:extLst>
              </p:cNvPr>
              <p:cNvCxnSpPr/>
              <p:nvPr/>
            </p:nvCxnSpPr>
            <p:spPr>
              <a:xfrm flipH="1" flipV="1">
                <a:off x="59435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4BF1A5A-02E7-4F79-ABAA-7527B4303B2C}"/>
                  </a:ext>
                </a:extLst>
              </p:cNvPr>
              <p:cNvCxnSpPr/>
              <p:nvPr/>
            </p:nvCxnSpPr>
            <p:spPr>
              <a:xfrm flipH="1" flipV="1">
                <a:off x="64769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8E9FF13-EBC5-422A-9FA5-D5AE6ED3ACC8}"/>
                  </a:ext>
                </a:extLst>
              </p:cNvPr>
              <p:cNvCxnSpPr/>
              <p:nvPr/>
            </p:nvCxnSpPr>
            <p:spPr>
              <a:xfrm flipH="1" flipV="1">
                <a:off x="70103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FCFBDD9-865F-4352-9930-85830031CB01}"/>
                  </a:ext>
                </a:extLst>
              </p:cNvPr>
              <p:cNvCxnSpPr/>
              <p:nvPr/>
            </p:nvCxnSpPr>
            <p:spPr>
              <a:xfrm flipH="1" flipV="1">
                <a:off x="7543797"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16A091-95F3-4CC7-80C5-271E3E540533}"/>
                  </a:ext>
                </a:extLst>
              </p:cNvPr>
              <p:cNvCxnSpPr/>
              <p:nvPr/>
            </p:nvCxnSpPr>
            <p:spPr>
              <a:xfrm flipH="1" flipV="1">
                <a:off x="3276600"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6C2AEC2-AAFD-48BB-AF32-F9DBA1B6DF2C}"/>
                  </a:ext>
                </a:extLst>
              </p:cNvPr>
              <p:cNvCxnSpPr/>
              <p:nvPr/>
            </p:nvCxnSpPr>
            <p:spPr>
              <a:xfrm flipH="1" flipV="1">
                <a:off x="2743203"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530A8D1-618B-4C11-9980-0FE3F98B8E9E}"/>
                  </a:ext>
                </a:extLst>
              </p:cNvPr>
              <p:cNvCxnSpPr/>
              <p:nvPr/>
            </p:nvCxnSpPr>
            <p:spPr>
              <a:xfrm flipH="1" flipV="1">
                <a:off x="2209806"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444C4D8-D0CF-48F1-876A-34C03105518D}"/>
                  </a:ext>
                </a:extLst>
              </p:cNvPr>
              <p:cNvCxnSpPr/>
              <p:nvPr/>
            </p:nvCxnSpPr>
            <p:spPr>
              <a:xfrm flipH="1" flipV="1">
                <a:off x="1676409" y="2800350"/>
                <a:ext cx="3" cy="233150"/>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a:extLst>
                <a:ext uri="{FF2B5EF4-FFF2-40B4-BE49-F238E27FC236}">
                  <a16:creationId xmlns:a16="http://schemas.microsoft.com/office/drawing/2014/main" id="{6882C80D-00F4-4977-8C31-C84D1008A73B}"/>
                </a:ext>
              </a:extLst>
            </p:cNvPr>
            <p:cNvCxnSpPr/>
            <p:nvPr/>
          </p:nvCxnSpPr>
          <p:spPr>
            <a:xfrm flipV="1">
              <a:off x="9457910"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40954A5-809D-4987-83EF-0321F16345CD}"/>
                </a:ext>
              </a:extLst>
            </p:cNvPr>
            <p:cNvCxnSpPr/>
            <p:nvPr/>
          </p:nvCxnSpPr>
          <p:spPr>
            <a:xfrm flipV="1">
              <a:off x="9701491" y="501420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629703-487D-44C6-A66B-D76B82D65122}"/>
                </a:ext>
              </a:extLst>
            </p:cNvPr>
            <p:cNvCxnSpPr/>
            <p:nvPr/>
          </p:nvCxnSpPr>
          <p:spPr>
            <a:xfrm flipV="1">
              <a:off x="9945072"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FAE256-0599-4243-9F5B-49E2D5FFEEA7}"/>
                </a:ext>
              </a:extLst>
            </p:cNvPr>
            <p:cNvCxnSpPr/>
            <p:nvPr/>
          </p:nvCxnSpPr>
          <p:spPr>
            <a:xfrm flipV="1">
              <a:off x="10188654" y="5019370"/>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88E394-05E4-4BCB-8AF5-C621FA384B09}"/>
                </a:ext>
              </a:extLst>
            </p:cNvPr>
            <p:cNvCxnSpPr/>
            <p:nvPr/>
          </p:nvCxnSpPr>
          <p:spPr>
            <a:xfrm flipV="1">
              <a:off x="10432235" y="5021955"/>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38D5F6-ADD4-4410-9D9B-B018D014AD11}"/>
                </a:ext>
              </a:extLst>
            </p:cNvPr>
            <p:cNvCxnSpPr/>
            <p:nvPr/>
          </p:nvCxnSpPr>
          <p:spPr>
            <a:xfrm flipV="1">
              <a:off x="10675816" y="502453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53C9BCA-C31A-4FA6-97C8-380AF9B81AEB}"/>
                </a:ext>
              </a:extLst>
            </p:cNvPr>
            <p:cNvCxnSpPr/>
            <p:nvPr/>
          </p:nvCxnSpPr>
          <p:spPr>
            <a:xfrm flipV="1">
              <a:off x="10919397" y="502712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70F1358-87A6-4503-8AB7-D31CCD3A1774}"/>
                </a:ext>
              </a:extLst>
            </p:cNvPr>
            <p:cNvCxnSpPr/>
            <p:nvPr/>
          </p:nvCxnSpPr>
          <p:spPr>
            <a:xfrm flipV="1">
              <a:off x="9214327" y="501678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765E067-86EC-4548-BDCA-558BCFE7B9CE}"/>
                </a:ext>
              </a:extLst>
            </p:cNvPr>
            <p:cNvCxnSpPr/>
            <p:nvPr/>
          </p:nvCxnSpPr>
          <p:spPr>
            <a:xfrm flipV="1">
              <a:off x="8970744" y="5017293"/>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A9CB432-3FA1-431E-A639-1F8175D2240A}"/>
                </a:ext>
              </a:extLst>
            </p:cNvPr>
            <p:cNvCxnSpPr/>
            <p:nvPr/>
          </p:nvCxnSpPr>
          <p:spPr>
            <a:xfrm flipV="1">
              <a:off x="8727161" y="501779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5822140-1421-473D-B042-5D6EE2F03F6F}"/>
                </a:ext>
              </a:extLst>
            </p:cNvPr>
            <p:cNvCxnSpPr/>
            <p:nvPr/>
          </p:nvCxnSpPr>
          <p:spPr>
            <a:xfrm flipV="1">
              <a:off x="8483578" y="5018306"/>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A9364F8-248D-42B4-8C45-BE39C7566B53}"/>
                </a:ext>
              </a:extLst>
            </p:cNvPr>
            <p:cNvCxnSpPr/>
            <p:nvPr/>
          </p:nvCxnSpPr>
          <p:spPr>
            <a:xfrm flipV="1">
              <a:off x="8239994" y="5018812"/>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CF5CDA5-461B-4F33-B5A0-71F600AB7695}"/>
                </a:ext>
              </a:extLst>
            </p:cNvPr>
            <p:cNvCxnSpPr/>
            <p:nvPr/>
          </p:nvCxnSpPr>
          <p:spPr>
            <a:xfrm flipV="1">
              <a:off x="9457908" y="479189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95E5E9E-92B3-4DA3-91FF-033C7B721E6D}"/>
                </a:ext>
              </a:extLst>
            </p:cNvPr>
            <p:cNvCxnSpPr/>
            <p:nvPr/>
          </p:nvCxnSpPr>
          <p:spPr>
            <a:xfrm flipV="1">
              <a:off x="970026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2175806-CF6F-4B9F-B556-F24B6D2E1DE0}"/>
                </a:ext>
              </a:extLst>
            </p:cNvPr>
            <p:cNvCxnSpPr/>
            <p:nvPr/>
          </p:nvCxnSpPr>
          <p:spPr>
            <a:xfrm flipV="1">
              <a:off x="9943848"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E09C4C-BBAC-4E14-BB81-219DAAAE1CC7}"/>
                </a:ext>
              </a:extLst>
            </p:cNvPr>
            <p:cNvCxnSpPr/>
            <p:nvPr/>
          </p:nvCxnSpPr>
          <p:spPr>
            <a:xfrm flipV="1">
              <a:off x="10187429"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0323E4-96FF-4117-AAE0-B8A59267E932}"/>
                </a:ext>
              </a:extLst>
            </p:cNvPr>
            <p:cNvCxnSpPr/>
            <p:nvPr/>
          </p:nvCxnSpPr>
          <p:spPr>
            <a:xfrm flipV="1">
              <a:off x="10431011"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0C85090-1555-4934-8B75-793EB2D8E46C}"/>
                </a:ext>
              </a:extLst>
            </p:cNvPr>
            <p:cNvCxnSpPr/>
            <p:nvPr/>
          </p:nvCxnSpPr>
          <p:spPr>
            <a:xfrm flipV="1">
              <a:off x="10674592"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93C40-F2B7-4AAB-AE34-0806C3F0216C}"/>
                </a:ext>
              </a:extLst>
            </p:cNvPr>
            <p:cNvCxnSpPr/>
            <p:nvPr/>
          </p:nvCxnSpPr>
          <p:spPr>
            <a:xfrm flipV="1">
              <a:off x="10918173"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0BC706A-C0A9-41DA-800E-D4286E50F9B8}"/>
                </a:ext>
              </a:extLst>
            </p:cNvPr>
            <p:cNvCxnSpPr/>
            <p:nvPr/>
          </p:nvCxnSpPr>
          <p:spPr>
            <a:xfrm flipV="1">
              <a:off x="9214327" y="478931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28F3FBF-12AF-41EF-AF67-49BEE69A276C}"/>
                </a:ext>
              </a:extLst>
            </p:cNvPr>
            <p:cNvCxnSpPr/>
            <p:nvPr/>
          </p:nvCxnSpPr>
          <p:spPr>
            <a:xfrm flipV="1">
              <a:off x="8970746" y="478672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A1C44C1-9733-42A4-9DB5-AC76BE8FE322}"/>
                </a:ext>
              </a:extLst>
            </p:cNvPr>
            <p:cNvCxnSpPr/>
            <p:nvPr/>
          </p:nvCxnSpPr>
          <p:spPr>
            <a:xfrm flipV="1">
              <a:off x="8727164" y="478414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5FB9369-A6ED-4AB8-9351-01DF43374416}"/>
                </a:ext>
              </a:extLst>
            </p:cNvPr>
            <p:cNvCxnSpPr/>
            <p:nvPr/>
          </p:nvCxnSpPr>
          <p:spPr>
            <a:xfrm flipV="1">
              <a:off x="8483583" y="478155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F5CE62C-1F7E-4705-81AE-EBDE4F895F00}"/>
                </a:ext>
              </a:extLst>
            </p:cNvPr>
            <p:cNvCxnSpPr/>
            <p:nvPr/>
          </p:nvCxnSpPr>
          <p:spPr>
            <a:xfrm flipV="1">
              <a:off x="8240002" y="4778970"/>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000E956-8E9A-4FD6-85B1-524EE545D78B}"/>
                </a:ext>
              </a:extLst>
            </p:cNvPr>
            <p:cNvCxnSpPr/>
            <p:nvPr/>
          </p:nvCxnSpPr>
          <p:spPr>
            <a:xfrm flipV="1">
              <a:off x="9457908"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456EA070-4E0B-4928-A616-AC51A73CB23D}"/>
                </a:ext>
              </a:extLst>
            </p:cNvPr>
            <p:cNvCxnSpPr/>
            <p:nvPr/>
          </p:nvCxnSpPr>
          <p:spPr>
            <a:xfrm flipV="1">
              <a:off x="9701489"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413C4B5-275D-484B-8838-ADCDF6B343A0}"/>
                </a:ext>
              </a:extLst>
            </p:cNvPr>
            <p:cNvCxnSpPr/>
            <p:nvPr/>
          </p:nvCxnSpPr>
          <p:spPr>
            <a:xfrm flipV="1">
              <a:off x="9945071"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CA314929-12A5-40E9-B6D0-B3EDC16867E5}"/>
                </a:ext>
              </a:extLst>
            </p:cNvPr>
            <p:cNvCxnSpPr/>
            <p:nvPr/>
          </p:nvCxnSpPr>
          <p:spPr>
            <a:xfrm flipV="1">
              <a:off x="1018865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A3B1A50-44C1-4559-A872-5F2DCEB34878}"/>
                </a:ext>
              </a:extLst>
            </p:cNvPr>
            <p:cNvCxnSpPr/>
            <p:nvPr/>
          </p:nvCxnSpPr>
          <p:spPr>
            <a:xfrm flipV="1">
              <a:off x="1043223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2AF6D7B-983D-402B-9906-FC033AC7D2BA}"/>
                </a:ext>
              </a:extLst>
            </p:cNvPr>
            <p:cNvCxnSpPr/>
            <p:nvPr/>
          </p:nvCxnSpPr>
          <p:spPr>
            <a:xfrm flipV="1">
              <a:off x="1067581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328C38C-452C-4E2F-BC1D-BC202CEAFCAE}"/>
                </a:ext>
              </a:extLst>
            </p:cNvPr>
            <p:cNvCxnSpPr/>
            <p:nvPr/>
          </p:nvCxnSpPr>
          <p:spPr>
            <a:xfrm flipV="1">
              <a:off x="1091939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A0ABC00-72EF-4580-BD5E-9C8014E248A6}"/>
                </a:ext>
              </a:extLst>
            </p:cNvPr>
            <p:cNvCxnSpPr/>
            <p:nvPr/>
          </p:nvCxnSpPr>
          <p:spPr>
            <a:xfrm flipV="1">
              <a:off x="9214327"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BA4C1F6-914A-449B-A703-754ACCB2FC3D}"/>
                </a:ext>
              </a:extLst>
            </p:cNvPr>
            <p:cNvCxnSpPr/>
            <p:nvPr/>
          </p:nvCxnSpPr>
          <p:spPr>
            <a:xfrm flipV="1">
              <a:off x="8970746"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75BA306-68DE-4388-A2C0-F56F9405EE04}"/>
                </a:ext>
              </a:extLst>
            </p:cNvPr>
            <p:cNvCxnSpPr/>
            <p:nvPr/>
          </p:nvCxnSpPr>
          <p:spPr>
            <a:xfrm flipV="1">
              <a:off x="8727164"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603910-3004-4783-B7EA-48693FE93FF3}"/>
                </a:ext>
              </a:extLst>
            </p:cNvPr>
            <p:cNvCxnSpPr/>
            <p:nvPr/>
          </p:nvCxnSpPr>
          <p:spPr>
            <a:xfrm flipV="1">
              <a:off x="8483583"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869569B-73C2-40CE-AF55-16BCC269A164}"/>
                </a:ext>
              </a:extLst>
            </p:cNvPr>
            <p:cNvCxnSpPr/>
            <p:nvPr/>
          </p:nvCxnSpPr>
          <p:spPr>
            <a:xfrm flipV="1">
              <a:off x="8240002" y="4564421"/>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F307DBD-AD06-4356-ACBC-B1A8B1193DB8}"/>
                </a:ext>
              </a:extLst>
            </p:cNvPr>
            <p:cNvCxnSpPr/>
            <p:nvPr/>
          </p:nvCxnSpPr>
          <p:spPr>
            <a:xfrm flipH="1" flipV="1">
              <a:off x="9353516"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7C283-227E-4814-ABDC-2B71E86BA571}"/>
                </a:ext>
              </a:extLst>
            </p:cNvPr>
            <p:cNvCxnSpPr/>
            <p:nvPr/>
          </p:nvCxnSpPr>
          <p:spPr>
            <a:xfrm flipH="1" flipV="1">
              <a:off x="910993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F3F51E1F-B3D8-437A-A504-38217841A36E}"/>
                </a:ext>
              </a:extLst>
            </p:cNvPr>
            <p:cNvCxnSpPr/>
            <p:nvPr/>
          </p:nvCxnSpPr>
          <p:spPr>
            <a:xfrm flipH="1" flipV="1">
              <a:off x="8866354"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9CB4C51-C76D-4E96-B167-AE3854F9268E}"/>
                </a:ext>
              </a:extLst>
            </p:cNvPr>
            <p:cNvCxnSpPr/>
            <p:nvPr/>
          </p:nvCxnSpPr>
          <p:spPr>
            <a:xfrm flipH="1" flipV="1">
              <a:off x="862277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2531C24-D541-4164-97D8-3C0371C7886B}"/>
                </a:ext>
              </a:extLst>
            </p:cNvPr>
            <p:cNvCxnSpPr/>
            <p:nvPr/>
          </p:nvCxnSpPr>
          <p:spPr>
            <a:xfrm flipH="1" flipV="1">
              <a:off x="8379191"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DCBD45E-A54D-4C66-8D58-0AC30EFE2AD5}"/>
                </a:ext>
              </a:extLst>
            </p:cNvPr>
            <p:cNvCxnSpPr/>
            <p:nvPr/>
          </p:nvCxnSpPr>
          <p:spPr>
            <a:xfrm flipH="1" flipV="1">
              <a:off x="8135610"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D9FCEBA-41FA-4A6C-A132-266EBDB87ADB}"/>
                </a:ext>
              </a:extLst>
            </p:cNvPr>
            <p:cNvCxnSpPr/>
            <p:nvPr/>
          </p:nvCxnSpPr>
          <p:spPr>
            <a:xfrm flipH="1" flipV="1">
              <a:off x="9597099"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9510CD2-0007-4596-81BC-9E3AAEEA4129}"/>
                </a:ext>
              </a:extLst>
            </p:cNvPr>
            <p:cNvCxnSpPr/>
            <p:nvPr/>
          </p:nvCxnSpPr>
          <p:spPr>
            <a:xfrm flipH="1" flipV="1">
              <a:off x="984068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A813B71-9847-487A-A919-2E493C305DC5}"/>
                </a:ext>
              </a:extLst>
            </p:cNvPr>
            <p:cNvCxnSpPr/>
            <p:nvPr/>
          </p:nvCxnSpPr>
          <p:spPr>
            <a:xfrm flipH="1" flipV="1">
              <a:off x="1008426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D7B5FA3-FF3F-4BED-A002-76CED020656B}"/>
                </a:ext>
              </a:extLst>
            </p:cNvPr>
            <p:cNvCxnSpPr/>
            <p:nvPr/>
          </p:nvCxnSpPr>
          <p:spPr>
            <a:xfrm flipH="1" flipV="1">
              <a:off x="10327848"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C2B0BC5A-48FE-450B-836F-3B49D8BC05C1}"/>
                </a:ext>
              </a:extLst>
            </p:cNvPr>
            <p:cNvCxnSpPr/>
            <p:nvPr/>
          </p:nvCxnSpPr>
          <p:spPr>
            <a:xfrm flipH="1" flipV="1">
              <a:off x="10571432"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41BC4D88-8A90-4C32-97EF-EF2AE4455F70}"/>
                </a:ext>
              </a:extLst>
            </p:cNvPr>
            <p:cNvCxnSpPr/>
            <p:nvPr/>
          </p:nvCxnSpPr>
          <p:spPr>
            <a:xfrm flipH="1" flipV="1">
              <a:off x="10815015" y="5503949"/>
              <a:ext cx="104390" cy="3738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12D342A4-F4EA-4628-AF2D-1E2BC1957DEB}"/>
                </a:ext>
              </a:extLst>
            </p:cNvPr>
            <p:cNvCxnSpPr/>
            <p:nvPr/>
          </p:nvCxnSpPr>
          <p:spPr>
            <a:xfrm flipH="1" flipV="1">
              <a:off x="9318719"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DC64618-D9BC-4ECA-B50D-CCF1EDF7D9A1}"/>
                </a:ext>
              </a:extLst>
            </p:cNvPr>
            <p:cNvCxnSpPr/>
            <p:nvPr/>
          </p:nvCxnSpPr>
          <p:spPr>
            <a:xfrm flipH="1" flipV="1">
              <a:off x="907513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3A1898E-E0D1-4567-A42D-C2822C152DA0}"/>
                </a:ext>
              </a:extLst>
            </p:cNvPr>
            <p:cNvCxnSpPr/>
            <p:nvPr/>
          </p:nvCxnSpPr>
          <p:spPr>
            <a:xfrm flipH="1" flipV="1">
              <a:off x="883155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DD575D1-B912-455D-9A0F-12D741C61D70}"/>
                </a:ext>
              </a:extLst>
            </p:cNvPr>
            <p:cNvCxnSpPr/>
            <p:nvPr/>
          </p:nvCxnSpPr>
          <p:spPr>
            <a:xfrm flipH="1" flipV="1">
              <a:off x="858797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9446F4A-65E8-49F8-BF87-2D24951A41C3}"/>
                </a:ext>
              </a:extLst>
            </p:cNvPr>
            <p:cNvCxnSpPr/>
            <p:nvPr/>
          </p:nvCxnSpPr>
          <p:spPr>
            <a:xfrm flipH="1" flipV="1">
              <a:off x="834439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4026C004-E396-4AFB-8382-B7071861528A}"/>
                </a:ext>
              </a:extLst>
            </p:cNvPr>
            <p:cNvCxnSpPr/>
            <p:nvPr/>
          </p:nvCxnSpPr>
          <p:spPr>
            <a:xfrm flipH="1" flipV="1">
              <a:off x="81008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E11DC6A-F0FF-41B2-979E-8CA2F9B754E1}"/>
                </a:ext>
              </a:extLst>
            </p:cNvPr>
            <p:cNvCxnSpPr/>
            <p:nvPr/>
          </p:nvCxnSpPr>
          <p:spPr>
            <a:xfrm flipH="1" flipV="1">
              <a:off x="9561078"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B7B72CA8-3C15-4B7B-A609-9A38959FA490}"/>
                </a:ext>
              </a:extLst>
            </p:cNvPr>
            <p:cNvCxnSpPr/>
            <p:nvPr/>
          </p:nvCxnSpPr>
          <p:spPr>
            <a:xfrm flipH="1" flipV="1">
              <a:off x="9803436"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21C2D22-F388-4100-A18D-2360296BDDAF}"/>
                </a:ext>
              </a:extLst>
            </p:cNvPr>
            <p:cNvCxnSpPr/>
            <p:nvPr/>
          </p:nvCxnSpPr>
          <p:spPr>
            <a:xfrm flipH="1" flipV="1">
              <a:off x="10045795"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AA61BC7-90B7-46C5-AB95-4537FC637C1C}"/>
                </a:ext>
              </a:extLst>
            </p:cNvPr>
            <p:cNvCxnSpPr/>
            <p:nvPr/>
          </p:nvCxnSpPr>
          <p:spPr>
            <a:xfrm flipH="1" flipV="1">
              <a:off x="10288154"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96BA936-415F-4108-9B16-85988D6AD0BF}"/>
                </a:ext>
              </a:extLst>
            </p:cNvPr>
            <p:cNvCxnSpPr/>
            <p:nvPr/>
          </p:nvCxnSpPr>
          <p:spPr>
            <a:xfrm flipH="1" flipV="1">
              <a:off x="10530513"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93B1B4E-D56F-4F61-B722-A4810D00C418}"/>
                </a:ext>
              </a:extLst>
            </p:cNvPr>
            <p:cNvCxnSpPr/>
            <p:nvPr/>
          </p:nvCxnSpPr>
          <p:spPr>
            <a:xfrm flipH="1" flipV="1">
              <a:off x="10772871" y="5763635"/>
              <a:ext cx="140412"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4DCA600-E288-4C62-827A-7E2B881FF82C}"/>
                </a:ext>
              </a:extLst>
            </p:cNvPr>
            <p:cNvCxnSpPr/>
            <p:nvPr/>
          </p:nvCxnSpPr>
          <p:spPr>
            <a:xfrm flipH="1" flipV="1">
              <a:off x="9249124"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52D40056-8DA7-4FBA-B3CF-0377A2EBD303}"/>
                </a:ext>
              </a:extLst>
            </p:cNvPr>
            <p:cNvCxnSpPr/>
            <p:nvPr/>
          </p:nvCxnSpPr>
          <p:spPr>
            <a:xfrm flipH="1" flipV="1">
              <a:off x="9005543"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181E114-C962-45AE-9A02-14C48733454C}"/>
                </a:ext>
              </a:extLst>
            </p:cNvPr>
            <p:cNvCxnSpPr/>
            <p:nvPr/>
          </p:nvCxnSpPr>
          <p:spPr>
            <a:xfrm flipH="1" flipV="1">
              <a:off x="876196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014AF12-89A1-4579-944E-0748777433FE}"/>
                </a:ext>
              </a:extLst>
            </p:cNvPr>
            <p:cNvCxnSpPr/>
            <p:nvPr/>
          </p:nvCxnSpPr>
          <p:spPr>
            <a:xfrm flipH="1" flipV="1">
              <a:off x="851838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2DE0238-130E-4098-8B6F-9606112B1D6F}"/>
                </a:ext>
              </a:extLst>
            </p:cNvPr>
            <p:cNvCxnSpPr/>
            <p:nvPr/>
          </p:nvCxnSpPr>
          <p:spPr>
            <a:xfrm flipH="1" flipV="1">
              <a:off x="827479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4BC120CA-3771-4B3B-B4BA-F9A6374EF33E}"/>
                </a:ext>
              </a:extLst>
            </p:cNvPr>
            <p:cNvCxnSpPr/>
            <p:nvPr/>
          </p:nvCxnSpPr>
          <p:spPr>
            <a:xfrm flipH="1" flipV="1">
              <a:off x="803121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1908548-D362-42B3-B519-9BB0AB445C41}"/>
                </a:ext>
              </a:extLst>
            </p:cNvPr>
            <p:cNvCxnSpPr/>
            <p:nvPr/>
          </p:nvCxnSpPr>
          <p:spPr>
            <a:xfrm flipH="1" flipV="1">
              <a:off x="9492705"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387EDB5-700F-487A-ACD9-B86AA7C60EBD}"/>
                </a:ext>
              </a:extLst>
            </p:cNvPr>
            <p:cNvCxnSpPr/>
            <p:nvPr/>
          </p:nvCxnSpPr>
          <p:spPr>
            <a:xfrm flipH="1" flipV="1">
              <a:off x="9736287"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E801CC5-5CCB-4F17-A5BC-EF44AC0A5CD4}"/>
                </a:ext>
              </a:extLst>
            </p:cNvPr>
            <p:cNvCxnSpPr/>
            <p:nvPr/>
          </p:nvCxnSpPr>
          <p:spPr>
            <a:xfrm flipH="1" flipV="1">
              <a:off x="9979868"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7A1E05F-4051-490E-819E-9AC108CE4578}"/>
                </a:ext>
              </a:extLst>
            </p:cNvPr>
            <p:cNvCxnSpPr/>
            <p:nvPr/>
          </p:nvCxnSpPr>
          <p:spPr>
            <a:xfrm flipH="1" flipV="1">
              <a:off x="10223449"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C3B46CC-EEA8-4F13-B2E2-BD289E425A28}"/>
                </a:ext>
              </a:extLst>
            </p:cNvPr>
            <p:cNvCxnSpPr/>
            <p:nvPr/>
          </p:nvCxnSpPr>
          <p:spPr>
            <a:xfrm flipH="1" flipV="1">
              <a:off x="10467030"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D56A9796-9B13-4C83-8E53-AAA45F0835A6}"/>
                </a:ext>
              </a:extLst>
            </p:cNvPr>
            <p:cNvCxnSpPr/>
            <p:nvPr/>
          </p:nvCxnSpPr>
          <p:spPr>
            <a:xfrm flipH="1" flipV="1">
              <a:off x="10710612" y="6007217"/>
              <a:ext cx="208784" cy="18692"/>
            </a:xfrm>
            <a:prstGeom prst="straightConnector1">
              <a:avLst/>
            </a:prstGeom>
            <a:ln>
              <a:headEnd type="none" w="med" len="med"/>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8B2E0A02-803F-4A17-B403-A65581CB9BAD}"/>
                    </a:ext>
                  </a:extLst>
                </p:cNvPr>
                <p:cNvSpPr txBox="1"/>
                <p:nvPr/>
              </p:nvSpPr>
              <p:spPr>
                <a:xfrm>
                  <a:off x="11162975" y="4933750"/>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95" name="TextBox 94">
                  <a:extLst>
                    <a:ext uri="{FF2B5EF4-FFF2-40B4-BE49-F238E27FC236}">
                      <a16:creationId xmlns:a16="http://schemas.microsoft.com/office/drawing/2014/main" id="{8B2E0A02-803F-4A17-B403-A65581CB9BAD}"/>
                    </a:ext>
                  </a:extLst>
                </p:cNvPr>
                <p:cNvSpPr txBox="1">
                  <a:spLocks noRot="1" noChangeAspect="1" noMove="1" noResize="1" noEditPoints="1" noAdjustHandles="1" noChangeArrowheads="1" noChangeShapeType="1" noTextEdit="1"/>
                </p:cNvSpPr>
                <p:nvPr/>
              </p:nvSpPr>
              <p:spPr>
                <a:xfrm>
                  <a:off x="11162975" y="4933750"/>
                  <a:ext cx="369588"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FA742C8F-60E3-4CBD-9183-59830E2569C7}"/>
                    </a:ext>
                  </a:extLst>
                </p:cNvPr>
                <p:cNvSpPr txBox="1"/>
                <p:nvPr/>
              </p:nvSpPr>
              <p:spPr>
                <a:xfrm>
                  <a:off x="9413798" y="4167004"/>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a:rPr>
                          <m:t>𝑝</m:t>
                        </m:r>
                      </m:oMath>
                    </m:oMathPara>
                  </a14:m>
                  <a:endParaRPr lang="en-US" dirty="0"/>
                </a:p>
              </p:txBody>
            </p:sp>
          </mc:Choice>
          <mc:Fallback xmlns="">
            <p:sp>
              <p:nvSpPr>
                <p:cNvPr id="96" name="TextBox 95">
                  <a:extLst>
                    <a:ext uri="{FF2B5EF4-FFF2-40B4-BE49-F238E27FC236}">
                      <a16:creationId xmlns:a16="http://schemas.microsoft.com/office/drawing/2014/main" id="{FA742C8F-60E3-4CBD-9183-59830E2569C7}"/>
                    </a:ext>
                  </a:extLst>
                </p:cNvPr>
                <p:cNvSpPr txBox="1">
                  <a:spLocks noRot="1" noChangeAspect="1" noMove="1" noResize="1" noEditPoints="1" noAdjustHandles="1" noChangeArrowheads="1" noChangeShapeType="1" noTextEdit="1"/>
                </p:cNvSpPr>
                <p:nvPr/>
              </p:nvSpPr>
              <p:spPr>
                <a:xfrm>
                  <a:off x="9413798" y="4167004"/>
                  <a:ext cx="368626" cy="369332"/>
                </a:xfrm>
                <a:prstGeom prst="rect">
                  <a:avLst/>
                </a:prstGeom>
                <a:blipFill>
                  <a:blip r:embed="rId7"/>
                  <a:stretch>
                    <a:fillRect b="-655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68C4173B-C981-431D-AB04-39C28B4EE55E}"/>
                  </a:ext>
                </a:extLst>
              </p:cNvPr>
              <p:cNvSpPr txBox="1"/>
              <p:nvPr/>
            </p:nvSpPr>
            <p:spPr>
              <a:xfrm>
                <a:off x="9437785" y="689968"/>
                <a:ext cx="704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𝜉</m:t>
                          </m:r>
                        </m:e>
                        <m:sup>
                          <m:r>
                            <a:rPr lang="en-US" b="0" i="1" dirty="0" smtClean="0">
                              <a:latin typeface="Cambria Math" panose="02040503050406030204" pitchFamily="18" charset="0"/>
                            </a:rPr>
                            <m:t>2</m:t>
                          </m:r>
                        </m:sup>
                      </m:sSup>
                    </m:oMath>
                  </m:oMathPara>
                </a14:m>
                <a:endParaRPr lang="en-US" dirty="0"/>
              </a:p>
            </p:txBody>
          </p:sp>
        </mc:Choice>
        <mc:Fallback xmlns="">
          <p:sp>
            <p:nvSpPr>
              <p:cNvPr id="104" name="TextBox 103">
                <a:extLst>
                  <a:ext uri="{FF2B5EF4-FFF2-40B4-BE49-F238E27FC236}">
                    <a16:creationId xmlns:a16="http://schemas.microsoft.com/office/drawing/2014/main" id="{68C4173B-C981-431D-AB04-39C28B4EE55E}"/>
                  </a:ext>
                </a:extLst>
              </p:cNvPr>
              <p:cNvSpPr txBox="1">
                <a:spLocks noRot="1" noChangeAspect="1" noMove="1" noResize="1" noEditPoints="1" noAdjustHandles="1" noChangeArrowheads="1" noChangeShapeType="1" noTextEdit="1"/>
              </p:cNvSpPr>
              <p:nvPr/>
            </p:nvSpPr>
            <p:spPr>
              <a:xfrm>
                <a:off x="9437785" y="689968"/>
                <a:ext cx="704039"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E394595-EC22-4234-8AB4-9E39DF88A47A}"/>
                  </a:ext>
                </a:extLst>
              </p:cNvPr>
              <p:cNvSpPr txBox="1"/>
              <p:nvPr/>
            </p:nvSpPr>
            <p:spPr>
              <a:xfrm>
                <a:off x="11185209" y="1460394"/>
                <a:ext cx="6991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1</m:t>
                          </m:r>
                        </m:sup>
                      </m:sSup>
                    </m:oMath>
                  </m:oMathPara>
                </a14:m>
                <a:endParaRPr lang="en-US" dirty="0"/>
              </a:p>
            </p:txBody>
          </p:sp>
        </mc:Choice>
        <mc:Fallback xmlns="">
          <p:sp>
            <p:nvSpPr>
              <p:cNvPr id="105" name="TextBox 104">
                <a:extLst>
                  <a:ext uri="{FF2B5EF4-FFF2-40B4-BE49-F238E27FC236}">
                    <a16:creationId xmlns:a16="http://schemas.microsoft.com/office/drawing/2014/main" id="{DE394595-EC22-4234-8AB4-9E39DF88A47A}"/>
                  </a:ext>
                </a:extLst>
              </p:cNvPr>
              <p:cNvSpPr txBox="1">
                <a:spLocks noRot="1" noChangeAspect="1" noMove="1" noResize="1" noEditPoints="1" noAdjustHandles="1" noChangeArrowheads="1" noChangeShapeType="1" noTextEdit="1"/>
              </p:cNvSpPr>
              <p:nvPr/>
            </p:nvSpPr>
            <p:spPr>
              <a:xfrm>
                <a:off x="11185209" y="1460394"/>
                <a:ext cx="699102" cy="369332"/>
              </a:xfrm>
              <a:prstGeom prst="rect">
                <a:avLst/>
              </a:prstGeom>
              <a:blipFill>
                <a:blip r:embed="rId10"/>
                <a:stretch>
                  <a:fillRect b="-13333"/>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F57C0CB-BB4A-D37F-D917-56AB08A30C9F}"/>
              </a:ext>
            </a:extLst>
          </p:cNvPr>
          <p:cNvSpPr txBox="1"/>
          <p:nvPr/>
        </p:nvSpPr>
        <p:spPr>
          <a:xfrm>
            <a:off x="433529" y="233384"/>
            <a:ext cx="8082021" cy="646331"/>
          </a:xfrm>
          <a:prstGeom prst="rect">
            <a:avLst/>
          </a:prstGeom>
          <a:noFill/>
        </p:spPr>
        <p:txBody>
          <a:bodyPr wrap="none" rtlCol="0">
            <a:spAutoFit/>
          </a:bodyPr>
          <a:lstStyle/>
          <a:p>
            <a:r>
              <a:rPr lang="en-US" sz="3600" dirty="0"/>
              <a:t>Reversing classical Hamiltonian mechanics</a:t>
            </a:r>
          </a:p>
        </p:txBody>
      </p:sp>
      <p:sp>
        <p:nvSpPr>
          <p:cNvPr id="112" name="TextBox 111">
            <a:extLst>
              <a:ext uri="{FF2B5EF4-FFF2-40B4-BE49-F238E27FC236}">
                <a16:creationId xmlns:a16="http://schemas.microsoft.com/office/drawing/2014/main" id="{0C9F6DAE-590F-0906-F02B-B465F7ADBE97}"/>
              </a:ext>
            </a:extLst>
          </p:cNvPr>
          <p:cNvSpPr txBox="1"/>
          <p:nvPr/>
        </p:nvSpPr>
        <p:spPr>
          <a:xfrm>
            <a:off x="8915049" y="247905"/>
            <a:ext cx="1064137" cy="369332"/>
          </a:xfrm>
          <a:prstGeom prst="rect">
            <a:avLst/>
          </a:prstGeom>
          <a:noFill/>
        </p:spPr>
        <p:txBody>
          <a:bodyPr wrap="none" rtlCol="0">
            <a:spAutoFit/>
          </a:bodyPr>
          <a:lstStyle/>
          <a:p>
            <a:r>
              <a:rPr lang="en-US" dirty="0"/>
              <a:t>one </a:t>
            </a:r>
            <a:r>
              <a:rPr lang="en-US" dirty="0" err="1"/>
              <a:t>d.o.f.</a:t>
            </a:r>
            <a:endParaRPr lang="en-US" dirty="0"/>
          </a:p>
        </p:txBody>
      </p:sp>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95894693-6982-BD33-6C23-8E33500BF1C5}"/>
                  </a:ext>
                </a:extLst>
              </p:cNvPr>
              <p:cNvSpPr txBox="1"/>
              <p:nvPr/>
            </p:nvSpPr>
            <p:spPr>
              <a:xfrm>
                <a:off x="1788506" y="1876165"/>
                <a:ext cx="172912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𝑑𝑖𝑣</m:t>
                      </m:r>
                      <m:d>
                        <m:dPr>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𝑆</m:t>
                              </m:r>
                            </m:e>
                            <m:sup>
                              <m:r>
                                <a:rPr lang="en-US" sz="2200" b="0" i="1" smtClean="0">
                                  <a:latin typeface="Cambria Math" panose="02040503050406030204" pitchFamily="18" charset="0"/>
                                </a:rPr>
                                <m:t>𝑎</m:t>
                              </m:r>
                            </m:sup>
                          </m:sSup>
                        </m:e>
                      </m:d>
                      <m:r>
                        <a:rPr lang="en-US" sz="2200" b="0" i="1" smtClean="0">
                          <a:latin typeface="Cambria Math" panose="02040503050406030204" pitchFamily="18" charset="0"/>
                        </a:rPr>
                        <m:t>=0</m:t>
                      </m:r>
                    </m:oMath>
                  </m:oMathPara>
                </a14:m>
                <a:endParaRPr lang="en-US" sz="2200" dirty="0"/>
              </a:p>
            </p:txBody>
          </p:sp>
        </mc:Choice>
        <mc:Fallback xmlns="">
          <p:sp>
            <p:nvSpPr>
              <p:cNvPr id="113" name="TextBox 112">
                <a:extLst>
                  <a:ext uri="{FF2B5EF4-FFF2-40B4-BE49-F238E27FC236}">
                    <a16:creationId xmlns:a16="http://schemas.microsoft.com/office/drawing/2014/main" id="{95894693-6982-BD33-6C23-8E33500BF1C5}"/>
                  </a:ext>
                </a:extLst>
              </p:cNvPr>
              <p:cNvSpPr txBox="1">
                <a:spLocks noRot="1" noChangeAspect="1" noMove="1" noResize="1" noEditPoints="1" noAdjustHandles="1" noChangeArrowheads="1" noChangeShapeType="1" noTextEdit="1"/>
              </p:cNvSpPr>
              <p:nvPr/>
            </p:nvSpPr>
            <p:spPr>
              <a:xfrm>
                <a:off x="1788506" y="1876165"/>
                <a:ext cx="1729127"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B3B8BDF9-254F-1801-A0EB-9E2D493ADE9F}"/>
                  </a:ext>
                </a:extLst>
              </p:cNvPr>
              <p:cNvSpPr txBox="1"/>
              <p:nvPr/>
            </p:nvSpPr>
            <p:spPr>
              <a:xfrm>
                <a:off x="3920667" y="1845387"/>
                <a:ext cx="101944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𝐽</m:t>
                      </m:r>
                      <m:r>
                        <a:rPr lang="en-US" sz="2400" i="1">
                          <a:latin typeface="Cambria Math" panose="02040503050406030204" pitchFamily="18" charset="0"/>
                        </a:rPr>
                        <m:t>|</m:t>
                      </m:r>
                      <m:r>
                        <m:rPr>
                          <m:nor/>
                        </m:rPr>
                        <a:rPr lang="en-US" sz="2400" dirty="0"/>
                        <m:t> = 1</m:t>
                      </m:r>
                    </m:oMath>
                  </m:oMathPara>
                </a14:m>
                <a:endParaRPr lang="en-US" sz="2200" dirty="0"/>
              </a:p>
            </p:txBody>
          </p:sp>
        </mc:Choice>
        <mc:Fallback xmlns="">
          <p:sp>
            <p:nvSpPr>
              <p:cNvPr id="117" name="TextBox 116">
                <a:extLst>
                  <a:ext uri="{FF2B5EF4-FFF2-40B4-BE49-F238E27FC236}">
                    <a16:creationId xmlns:a16="http://schemas.microsoft.com/office/drawing/2014/main" id="{B3B8BDF9-254F-1801-A0EB-9E2D493ADE9F}"/>
                  </a:ext>
                </a:extLst>
              </p:cNvPr>
              <p:cNvSpPr txBox="1">
                <a:spLocks noRot="1" noChangeAspect="1" noMove="1" noResize="1" noEditPoints="1" noAdjustHandles="1" noChangeArrowheads="1" noChangeShapeType="1" noTextEdit="1"/>
              </p:cNvSpPr>
              <p:nvPr/>
            </p:nvSpPr>
            <p:spPr>
              <a:xfrm>
                <a:off x="3920667" y="1845387"/>
                <a:ext cx="1019446" cy="461665"/>
              </a:xfrm>
              <a:prstGeom prst="rect">
                <a:avLst/>
              </a:prstGeom>
              <a:blipFill>
                <a:blip r:embed="rId12"/>
                <a:stretch>
                  <a:fillRect l="-1198" b="-18667"/>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03FD853F-2CBE-75FD-4AEE-8FDCD61A0F39}"/>
              </a:ext>
            </a:extLst>
          </p:cNvPr>
          <p:cNvSpPr txBox="1"/>
          <p:nvPr/>
        </p:nvSpPr>
        <p:spPr>
          <a:xfrm>
            <a:off x="611158" y="2485105"/>
            <a:ext cx="5833848" cy="507831"/>
          </a:xfrm>
          <a:prstGeom prst="rect">
            <a:avLst/>
          </a:prstGeom>
          <a:noFill/>
        </p:spPr>
        <p:txBody>
          <a:bodyPr wrap="square" rtlCol="0">
            <a:spAutoFit/>
          </a:bodyPr>
          <a:lstStyle/>
          <a:p>
            <a:r>
              <a:rPr lang="en-US" sz="2700" dirty="0"/>
              <a:t>Physically, equivalent to</a:t>
            </a:r>
          </a:p>
        </p:txBody>
      </p:sp>
      <p:sp>
        <p:nvSpPr>
          <p:cNvPr id="119" name="TextBox 118">
            <a:extLst>
              <a:ext uri="{FF2B5EF4-FFF2-40B4-BE49-F238E27FC236}">
                <a16:creationId xmlns:a16="http://schemas.microsoft.com/office/drawing/2014/main" id="{AC4D3B8E-BFE8-2DBB-28B8-BDBE3D1A168F}"/>
              </a:ext>
            </a:extLst>
          </p:cNvPr>
          <p:cNvSpPr txBox="1"/>
          <p:nvPr/>
        </p:nvSpPr>
        <p:spPr>
          <a:xfrm>
            <a:off x="611158" y="3031508"/>
            <a:ext cx="6139815" cy="507831"/>
          </a:xfrm>
          <a:prstGeom prst="rect">
            <a:avLst/>
          </a:prstGeom>
          <a:noFill/>
        </p:spPr>
        <p:txBody>
          <a:bodyPr wrap="square" rtlCol="0">
            <a:spAutoFit/>
          </a:bodyPr>
          <a:lstStyle/>
          <a:p>
            <a:r>
              <a:rPr lang="en-US" sz="2700" dirty="0"/>
              <a:t>(1) Deterministic and reversible evolution</a:t>
            </a:r>
          </a:p>
        </p:txBody>
      </p:sp>
      <p:sp>
        <p:nvSpPr>
          <p:cNvPr id="120" name="TextBox 119">
            <a:extLst>
              <a:ext uri="{FF2B5EF4-FFF2-40B4-BE49-F238E27FC236}">
                <a16:creationId xmlns:a16="http://schemas.microsoft.com/office/drawing/2014/main" id="{7EA76C69-4113-D588-71DA-9447824D7DE1}"/>
              </a:ext>
            </a:extLst>
          </p:cNvPr>
          <p:cNvSpPr txBox="1"/>
          <p:nvPr/>
        </p:nvSpPr>
        <p:spPr>
          <a:xfrm>
            <a:off x="1810553" y="3520143"/>
            <a:ext cx="5657983" cy="400110"/>
          </a:xfrm>
          <a:prstGeom prst="rect">
            <a:avLst/>
          </a:prstGeom>
          <a:noFill/>
        </p:spPr>
        <p:txBody>
          <a:bodyPr wrap="square" rtlCol="0">
            <a:spAutoFit/>
          </a:bodyPr>
          <a:lstStyle/>
          <a:p>
            <a:r>
              <a:rPr lang="en-US" sz="2000" dirty="0"/>
              <a:t>Count of states (volume) is conserved</a:t>
            </a:r>
          </a:p>
        </p:txBody>
      </p:sp>
      <p:sp>
        <p:nvSpPr>
          <p:cNvPr id="121" name="TextBox 120">
            <a:extLst>
              <a:ext uri="{FF2B5EF4-FFF2-40B4-BE49-F238E27FC236}">
                <a16:creationId xmlns:a16="http://schemas.microsoft.com/office/drawing/2014/main" id="{4EC1750D-280B-BE73-73D2-55690A62AAAB}"/>
              </a:ext>
            </a:extLst>
          </p:cNvPr>
          <p:cNvSpPr txBox="1"/>
          <p:nvPr/>
        </p:nvSpPr>
        <p:spPr>
          <a:xfrm>
            <a:off x="611158" y="3938901"/>
            <a:ext cx="6658200" cy="507831"/>
          </a:xfrm>
          <a:prstGeom prst="rect">
            <a:avLst/>
          </a:prstGeom>
          <a:noFill/>
        </p:spPr>
        <p:txBody>
          <a:bodyPr wrap="square" rtlCol="0">
            <a:spAutoFit/>
          </a:bodyPr>
          <a:lstStyle/>
          <a:p>
            <a:r>
              <a:rPr lang="en-US" sz="2700" dirty="0"/>
              <a:t>(2) Thermodynamically reversible evolution</a:t>
            </a:r>
          </a:p>
        </p:txBody>
      </p:sp>
      <p:sp>
        <p:nvSpPr>
          <p:cNvPr id="122" name="TextBox 121">
            <a:extLst>
              <a:ext uri="{FF2B5EF4-FFF2-40B4-BE49-F238E27FC236}">
                <a16:creationId xmlns:a16="http://schemas.microsoft.com/office/drawing/2014/main" id="{AB23C920-2AD6-0C6A-50DD-9625A9AAE750}"/>
              </a:ext>
            </a:extLst>
          </p:cNvPr>
          <p:cNvSpPr txBox="1"/>
          <p:nvPr/>
        </p:nvSpPr>
        <p:spPr>
          <a:xfrm>
            <a:off x="1865195" y="4416140"/>
            <a:ext cx="8213094" cy="400110"/>
          </a:xfrm>
          <a:prstGeom prst="rect">
            <a:avLst/>
          </a:prstGeom>
          <a:noFill/>
        </p:spPr>
        <p:txBody>
          <a:bodyPr wrap="square" rtlCol="0">
            <a:spAutoFit/>
          </a:bodyPr>
          <a:lstStyle/>
          <a:p>
            <a:r>
              <a:rPr lang="en-US" sz="2000" dirty="0"/>
              <a:t>Thermodynamic entropy (log of volume) is conserved</a:t>
            </a:r>
          </a:p>
        </p:txBody>
      </p:sp>
      <p:sp>
        <p:nvSpPr>
          <p:cNvPr id="123" name="TextBox 122">
            <a:extLst>
              <a:ext uri="{FF2B5EF4-FFF2-40B4-BE49-F238E27FC236}">
                <a16:creationId xmlns:a16="http://schemas.microsoft.com/office/drawing/2014/main" id="{66DC891C-E8B8-52AF-A24E-1C0CF027CB59}"/>
              </a:ext>
            </a:extLst>
          </p:cNvPr>
          <p:cNvSpPr txBox="1"/>
          <p:nvPr/>
        </p:nvSpPr>
        <p:spPr>
          <a:xfrm>
            <a:off x="8888614" y="3129155"/>
            <a:ext cx="2808931" cy="2015936"/>
          </a:xfrm>
          <a:prstGeom prst="rect">
            <a:avLst/>
          </a:prstGeom>
          <a:noFill/>
        </p:spPr>
        <p:txBody>
          <a:bodyPr wrap="square" rtlCol="0">
            <a:spAutoFit/>
          </a:bodyPr>
          <a:lstStyle/>
          <a:p>
            <a:pPr algn="r"/>
            <a:r>
              <a:rPr lang="en-US" sz="2500" dirty="0"/>
              <a:t>For generalization, independence of </a:t>
            </a:r>
            <a:r>
              <a:rPr lang="en-US" sz="2500" dirty="0" err="1"/>
              <a:t>d.o.f.’s</a:t>
            </a:r>
            <a:r>
              <a:rPr lang="en-US" sz="2500" dirty="0"/>
              <a:t> is the only additional requirement</a:t>
            </a:r>
          </a:p>
        </p:txBody>
      </p:sp>
      <p:sp>
        <p:nvSpPr>
          <p:cNvPr id="124" name="TextBox 123">
            <a:extLst>
              <a:ext uri="{FF2B5EF4-FFF2-40B4-BE49-F238E27FC236}">
                <a16:creationId xmlns:a16="http://schemas.microsoft.com/office/drawing/2014/main" id="{E99BB0C4-B253-79FD-697B-5661DB110DDD}"/>
              </a:ext>
            </a:extLst>
          </p:cNvPr>
          <p:cNvSpPr txBox="1"/>
          <p:nvPr/>
        </p:nvSpPr>
        <p:spPr>
          <a:xfrm>
            <a:off x="608700" y="4917216"/>
            <a:ext cx="6139815" cy="507831"/>
          </a:xfrm>
          <a:prstGeom prst="rect">
            <a:avLst/>
          </a:prstGeom>
          <a:noFill/>
        </p:spPr>
        <p:txBody>
          <a:bodyPr wrap="square" rtlCol="0">
            <a:spAutoFit/>
          </a:bodyPr>
          <a:lstStyle/>
          <a:p>
            <a:r>
              <a:rPr lang="en-US" sz="2700" dirty="0"/>
              <a:t>(3) Conservation of information</a:t>
            </a:r>
          </a:p>
        </p:txBody>
      </p:sp>
      <p:sp>
        <p:nvSpPr>
          <p:cNvPr id="125" name="TextBox 124">
            <a:extLst>
              <a:ext uri="{FF2B5EF4-FFF2-40B4-BE49-F238E27FC236}">
                <a16:creationId xmlns:a16="http://schemas.microsoft.com/office/drawing/2014/main" id="{84A18C60-BABF-9858-B051-CE9A61A1A89C}"/>
              </a:ext>
            </a:extLst>
          </p:cNvPr>
          <p:cNvSpPr txBox="1"/>
          <p:nvPr/>
        </p:nvSpPr>
        <p:spPr>
          <a:xfrm>
            <a:off x="606243" y="5607930"/>
            <a:ext cx="6139815" cy="507831"/>
          </a:xfrm>
          <a:prstGeom prst="rect">
            <a:avLst/>
          </a:prstGeom>
          <a:noFill/>
        </p:spPr>
        <p:txBody>
          <a:bodyPr wrap="square" rtlCol="0">
            <a:spAutoFit/>
          </a:bodyPr>
          <a:lstStyle/>
          <a:p>
            <a:r>
              <a:rPr lang="en-US" sz="2700" dirty="0"/>
              <a:t>(4) Conservation of uncertainty</a:t>
            </a:r>
          </a:p>
        </p:txBody>
      </p:sp>
      <p:sp>
        <p:nvSpPr>
          <p:cNvPr id="126" name="TextBox 125">
            <a:extLst>
              <a:ext uri="{FF2B5EF4-FFF2-40B4-BE49-F238E27FC236}">
                <a16:creationId xmlns:a16="http://schemas.microsoft.com/office/drawing/2014/main" id="{79357186-2FBB-64E3-6C91-6DAFEA2CD35F}"/>
              </a:ext>
            </a:extLst>
          </p:cNvPr>
          <p:cNvSpPr txBox="1"/>
          <p:nvPr/>
        </p:nvSpPr>
        <p:spPr>
          <a:xfrm>
            <a:off x="1862738" y="6028629"/>
            <a:ext cx="6139815" cy="400110"/>
          </a:xfrm>
          <a:prstGeom prst="rect">
            <a:avLst/>
          </a:prstGeom>
          <a:noFill/>
        </p:spPr>
        <p:txBody>
          <a:bodyPr wrap="square" rtlCol="0">
            <a:spAutoFit/>
          </a:bodyPr>
          <a:lstStyle/>
          <a:p>
            <a:r>
              <a:rPr lang="en-US" sz="2000" dirty="0"/>
              <a:t>Determinant of covariance matrix is conserved</a:t>
            </a:r>
          </a:p>
        </p:txBody>
      </p:sp>
    </p:spTree>
    <p:extLst>
      <p:ext uri="{BB962C8B-B14F-4D97-AF65-F5344CB8AC3E}">
        <p14:creationId xmlns:p14="http://schemas.microsoft.com/office/powerpoint/2010/main" val="2093214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13"/>
                                        </p:tgtEl>
                                        <p:attrNameLst>
                                          <p:attrName>style.visibility</p:attrName>
                                        </p:attrNameLst>
                                      </p:cBhvr>
                                      <p:to>
                                        <p:strVal val="visible"/>
                                      </p:to>
                                    </p:set>
                                    <p:animEffect transition="in" filter="fade">
                                      <p:cBhvr>
                                        <p:cTn id="9" dur="500"/>
                                        <p:tgtEl>
                                          <p:spTgt spid="113"/>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500"/>
                                        <p:tgtEl>
                                          <p:spTgt spid="1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0"/>
                                        </p:tgtEl>
                                        <p:attrNameLst>
                                          <p:attrName>style.visibility</p:attrName>
                                        </p:attrNameLst>
                                      </p:cBhvr>
                                      <p:to>
                                        <p:strVal val="visible"/>
                                      </p:to>
                                    </p:set>
                                    <p:animEffect transition="in" filter="fade">
                                      <p:cBhvr>
                                        <p:cTn id="20" dur="500"/>
                                        <p:tgtEl>
                                          <p:spTgt spid="1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1"/>
                                        </p:tgtEl>
                                        <p:attrNameLst>
                                          <p:attrName>style.visibility</p:attrName>
                                        </p:attrNameLst>
                                      </p:cBhvr>
                                      <p:to>
                                        <p:strVal val="visible"/>
                                      </p:to>
                                    </p:set>
                                    <p:animEffect transition="in" filter="fade">
                                      <p:cBhvr>
                                        <p:cTn id="25" dur="500"/>
                                        <p:tgtEl>
                                          <p:spTgt spid="1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2"/>
                                        </p:tgtEl>
                                        <p:attrNameLst>
                                          <p:attrName>style.visibility</p:attrName>
                                        </p:attrNameLst>
                                      </p:cBhvr>
                                      <p:to>
                                        <p:strVal val="visible"/>
                                      </p:to>
                                    </p:set>
                                    <p:animEffect transition="in" filter="fade">
                                      <p:cBhvr>
                                        <p:cTn id="28" dur="500"/>
                                        <p:tgtEl>
                                          <p:spTgt spid="1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5"/>
                                        </p:tgtEl>
                                        <p:attrNameLst>
                                          <p:attrName>style.visibility</p:attrName>
                                        </p:attrNameLst>
                                      </p:cBhvr>
                                      <p:to>
                                        <p:strVal val="visible"/>
                                      </p:to>
                                    </p:set>
                                    <p:animEffect transition="in" filter="fade">
                                      <p:cBhvr>
                                        <p:cTn id="38" dur="500"/>
                                        <p:tgtEl>
                                          <p:spTgt spid="1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fade">
                                      <p:cBhvr>
                                        <p:cTn id="41" dur="500"/>
                                        <p:tgtEl>
                                          <p:spTgt spid="1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13" grpId="0"/>
      <p:bldP spid="117" grpId="0"/>
      <p:bldP spid="119" grpId="0"/>
      <p:bldP spid="120" grpId="0"/>
      <p:bldP spid="121" grpId="0"/>
      <p:bldP spid="122" grpId="0"/>
      <p:bldP spid="123" grpId="0"/>
      <p:bldP spid="124" grpId="0"/>
      <p:bldP spid="125" grpId="0"/>
      <p:bldP spid="1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F7E116C-8F32-F889-03D4-FEF5559BA9D5}"/>
              </a:ext>
            </a:extLst>
          </p:cNvPr>
          <p:cNvSpPr>
            <a:spLocks noGrp="1"/>
          </p:cNvSpPr>
          <p:nvPr>
            <p:ph type="ftr" sz="quarter" idx="11"/>
          </p:nvPr>
        </p:nvSpPr>
        <p:spPr/>
        <p:txBody>
          <a:bodyPr/>
          <a:lstStyle/>
          <a:p>
            <a:r>
              <a:rPr lang="en-US" dirty="0"/>
              <a:t>Christine Aidala - University of Michigan</a:t>
            </a:r>
          </a:p>
        </p:txBody>
      </p:sp>
      <p:sp>
        <p:nvSpPr>
          <p:cNvPr id="3" name="Slide Number Placeholder 2">
            <a:extLst>
              <a:ext uri="{FF2B5EF4-FFF2-40B4-BE49-F238E27FC236}">
                <a16:creationId xmlns:a16="http://schemas.microsoft.com/office/drawing/2014/main" id="{E826CE91-1EEE-FAB1-0614-AF63A4727845}"/>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85FD47-E06D-272A-8071-7DF24AB5C983}"/>
                  </a:ext>
                </a:extLst>
              </p:cNvPr>
              <p:cNvSpPr txBox="1"/>
              <p:nvPr/>
            </p:nvSpPr>
            <p:spPr>
              <a:xfrm>
                <a:off x="6519372" y="1134996"/>
                <a:ext cx="4032899" cy="700898"/>
              </a:xfrm>
              <a:prstGeom prst="rect">
                <a:avLst/>
              </a:prstGeom>
              <a:noFill/>
            </p:spPr>
            <p:txBody>
              <a:bodyPr wrap="none" rtlCol="0">
                <a:spAutoFit/>
              </a:bodyPr>
              <a:lstStyle/>
              <a:p>
                <a:r>
                  <a:rPr lang="en-US" sz="2800" b="0" dirty="0"/>
                  <a:t> </a:t>
                </a:r>
                <a14:m>
                  <m:oMath xmlns:m="http://schemas.openxmlformats.org/officeDocument/2006/math">
                    <m:r>
                      <a:rPr lang="en-US" sz="2800" b="0" i="1" smtClean="0">
                        <a:latin typeface="Cambria Math" panose="02040503050406030204" pitchFamily="18" charset="0"/>
                      </a:rPr>
                      <m:t>𝒮</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𝛾</m:t>
                        </m:r>
                      </m:e>
                    </m:d>
                    <m:r>
                      <a:rPr lang="en-US" sz="2800" b="0" i="1" smtClean="0">
                        <a:latin typeface="Cambria Math" panose="02040503050406030204" pitchFamily="18" charset="0"/>
                      </a:rPr>
                      <m:t>=</m:t>
                    </m:r>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𝛾</m:t>
                        </m:r>
                      </m:sub>
                      <m:sup/>
                      <m:e>
                        <m:r>
                          <a:rPr lang="en-US" sz="2800" b="0" i="1" smtClean="0">
                            <a:latin typeface="Cambria Math" panose="02040503050406030204" pitchFamily="18" charset="0"/>
                          </a:rPr>
                          <m:t>𝐿𝑑𝑡</m:t>
                        </m:r>
                      </m:e>
                    </m:nary>
                    <m:r>
                      <a:rPr lang="en-US" sz="2800" b="0" i="1" smtClean="0">
                        <a:latin typeface="Cambria Math" panose="02040503050406030204" pitchFamily="18" charset="0"/>
                      </a:rPr>
                      <m:t>=</m:t>
                    </m:r>
                    <m:nary>
                      <m:naryPr>
                        <m:supHide m:val="on"/>
                        <m:ctrlPr>
                          <a:rPr lang="en-US" sz="2800" i="1">
                            <a:latin typeface="Cambria Math" panose="02040503050406030204" pitchFamily="18" charset="0"/>
                          </a:rPr>
                        </m:ctrlPr>
                      </m:naryPr>
                      <m:sub>
                        <m:r>
                          <a:rPr lang="en-US" sz="2800" i="1">
                            <a:latin typeface="Cambria Math" panose="02040503050406030204" pitchFamily="18" charset="0"/>
                          </a:rPr>
                          <m:t>𝛾</m:t>
                        </m:r>
                      </m:sub>
                      <m:sup/>
                      <m:e>
                        <m:acc>
                          <m:accPr>
                            <m:chr m:val="⃗"/>
                            <m:ctrlPr>
                              <a:rPr lang="en-US" sz="2800" i="1">
                                <a:latin typeface="Cambria Math" panose="02040503050406030204" pitchFamily="18" charset="0"/>
                              </a:rPr>
                            </m:ctrlPr>
                          </m:accPr>
                          <m:e>
                            <m:r>
                              <a:rPr lang="en-US" sz="2800" i="1">
                                <a:latin typeface="Cambria Math" panose="02040503050406030204" pitchFamily="18" charset="0"/>
                              </a:rPr>
                              <m:t>𝜃</m:t>
                            </m:r>
                          </m:e>
                        </m:acc>
                        <m:r>
                          <a:rPr lang="en-US" sz="2800" i="1">
                            <a:latin typeface="Cambria Math" panose="02040503050406030204" pitchFamily="18" charset="0"/>
                          </a:rPr>
                          <m:t>⋅</m:t>
                        </m:r>
                        <m:r>
                          <a:rPr lang="en-US" sz="2800" b="0" i="1" smtClean="0">
                            <a:latin typeface="Cambria Math" panose="02040503050406030204" pitchFamily="18" charset="0"/>
                          </a:rPr>
                          <m:t>𝑑</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𝛾</m:t>
                            </m:r>
                          </m:e>
                        </m:acc>
                      </m:e>
                    </m:nary>
                  </m:oMath>
                </a14:m>
                <a:endParaRPr lang="en-US" sz="2800" dirty="0"/>
              </a:p>
            </p:txBody>
          </p:sp>
        </mc:Choice>
        <mc:Fallback xmlns="">
          <p:sp>
            <p:nvSpPr>
              <p:cNvPr id="4" name="TextBox 3">
                <a:extLst>
                  <a:ext uri="{FF2B5EF4-FFF2-40B4-BE49-F238E27FC236}">
                    <a16:creationId xmlns:a16="http://schemas.microsoft.com/office/drawing/2014/main" id="{A685FD47-E06D-272A-8071-7DF24AB5C983}"/>
                  </a:ext>
                </a:extLst>
              </p:cNvPr>
              <p:cNvSpPr txBox="1">
                <a:spLocks noRot="1" noChangeAspect="1" noMove="1" noResize="1" noEditPoints="1" noAdjustHandles="1" noChangeArrowheads="1" noChangeShapeType="1" noTextEdit="1"/>
              </p:cNvSpPr>
              <p:nvPr/>
            </p:nvSpPr>
            <p:spPr>
              <a:xfrm>
                <a:off x="6519372" y="1134996"/>
                <a:ext cx="4032899" cy="700898"/>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6CEB2A13-5B07-8410-7AEB-5A8262CB541A}"/>
              </a:ext>
            </a:extLst>
          </p:cNvPr>
          <p:cNvSpPr txBox="1"/>
          <p:nvPr/>
        </p:nvSpPr>
        <p:spPr>
          <a:xfrm>
            <a:off x="558734" y="2428977"/>
            <a:ext cx="10219593" cy="553998"/>
          </a:xfrm>
          <a:prstGeom prst="rect">
            <a:avLst/>
          </a:prstGeom>
          <a:noFill/>
        </p:spPr>
        <p:txBody>
          <a:bodyPr wrap="none" rtlCol="0">
            <a:spAutoFit/>
          </a:bodyPr>
          <a:lstStyle/>
          <a:p>
            <a:r>
              <a:rPr lang="en-US" sz="3000" dirty="0"/>
              <a:t>The action is the line integral of the vector potential (unphysical)</a:t>
            </a:r>
          </a:p>
        </p:txBody>
      </p:sp>
      <p:sp>
        <p:nvSpPr>
          <p:cNvPr id="6" name="TextBox 5">
            <a:extLst>
              <a:ext uri="{FF2B5EF4-FFF2-40B4-BE49-F238E27FC236}">
                <a16:creationId xmlns:a16="http://schemas.microsoft.com/office/drawing/2014/main" id="{6DF45993-6731-4AC8-E59B-9EDDC6BF6654}"/>
              </a:ext>
            </a:extLst>
          </p:cNvPr>
          <p:cNvSpPr txBox="1"/>
          <p:nvPr/>
        </p:nvSpPr>
        <p:spPr>
          <a:xfrm>
            <a:off x="216809" y="3130562"/>
            <a:ext cx="3429850" cy="523220"/>
          </a:xfrm>
          <a:prstGeom prst="rect">
            <a:avLst/>
          </a:prstGeom>
          <a:noFill/>
        </p:spPr>
        <p:txBody>
          <a:bodyPr wrap="none" rtlCol="0">
            <a:spAutoFit/>
          </a:bodyPr>
          <a:lstStyle/>
          <a:p>
            <a:r>
              <a:rPr lang="en-US" sz="2800" dirty="0"/>
              <a:t>Variation of the action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789D22-58A2-A75C-D7BB-BB35A466A5DB}"/>
                  </a:ext>
                </a:extLst>
              </p:cNvPr>
              <p:cNvSpPr txBox="1"/>
              <p:nvPr/>
            </p:nvSpPr>
            <p:spPr>
              <a:xfrm>
                <a:off x="351606" y="3649755"/>
                <a:ext cx="5919883" cy="15297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𝛿</m:t>
                      </m:r>
                      <m:r>
                        <a:rPr lang="en-US" sz="2800" i="1" smtClean="0">
                          <a:latin typeface="Cambria Math" panose="02040503050406030204" pitchFamily="18" charset="0"/>
                        </a:rPr>
                        <m:t>𝒮</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𝛾</m:t>
                          </m:r>
                        </m:e>
                      </m:d>
                      <m:r>
                        <a:rPr lang="en-US" sz="280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m:t>
                          </m:r>
                          <m:r>
                            <m:rPr>
                              <m:sty m:val="p"/>
                            </m:rPr>
                            <a:rPr lang="en-US" sz="2800" b="0" i="0" smtClean="0">
                              <a:latin typeface="Cambria Math" panose="02040503050406030204" pitchFamily="18" charset="0"/>
                            </a:rPr>
                            <m:t>Σ</m:t>
                          </m:r>
                        </m:sub>
                        <m:sup/>
                        <m:e>
                          <m:acc>
                            <m:accPr>
                              <m:chr m:val="⃗"/>
                              <m:ctrlPr>
                                <a:rPr lang="en-US" sz="2800" i="1">
                                  <a:latin typeface="Cambria Math" panose="02040503050406030204" pitchFamily="18" charset="0"/>
                                </a:rPr>
                              </m:ctrlPr>
                            </m:accPr>
                            <m:e>
                              <m:r>
                                <a:rPr lang="en-US" sz="2800" i="1">
                                  <a:latin typeface="Cambria Math" panose="02040503050406030204" pitchFamily="18" charset="0"/>
                                </a:rPr>
                                <m:t>𝜃</m:t>
                              </m:r>
                            </m:e>
                          </m:acc>
                          <m:r>
                            <a:rPr lang="en-US" sz="2800" i="1">
                              <a:latin typeface="Cambria Math" panose="02040503050406030204" pitchFamily="18" charset="0"/>
                            </a:rPr>
                            <m:t>⋅</m:t>
                          </m:r>
                          <m:r>
                            <a:rPr lang="en-US" sz="2800" i="1" dirty="0">
                              <a:latin typeface="Cambria Math" panose="02040503050406030204" pitchFamily="18" charset="0"/>
                            </a:rPr>
                            <m:t>𝑑</m:t>
                          </m:r>
                          <m:acc>
                            <m:accPr>
                              <m:chr m:val="⃗"/>
                              <m:ctrlPr>
                                <a:rPr lang="en-US" sz="2800" i="1" dirty="0">
                                  <a:latin typeface="Cambria Math" panose="02040503050406030204" pitchFamily="18" charset="0"/>
                                </a:rPr>
                              </m:ctrlPr>
                            </m:accPr>
                            <m:e>
                              <m:r>
                                <a:rPr lang="en-US" sz="2800" i="1" dirty="0">
                                  <a:latin typeface="Cambria Math" panose="02040503050406030204" pitchFamily="18" charset="0"/>
                                </a:rPr>
                                <m:t>𝛾</m:t>
                              </m:r>
                            </m:e>
                          </m:acc>
                        </m:e>
                      </m:nary>
                    </m:oMath>
                  </m:oMathPara>
                </a14:m>
                <a:br>
                  <a:rPr lang="en-US" sz="2800" i="1" dirty="0">
                    <a:latin typeface="Cambria Math" panose="02040503050406030204" pitchFamily="18" charset="0"/>
                  </a:rPr>
                </a:br>
                <a14:m>
                  <m:oMath xmlns:m="http://schemas.openxmlformats.org/officeDocument/2006/math">
                    <m:r>
                      <a:rPr lang="en-US" sz="2800">
                        <a:latin typeface="Cambria Math" panose="02040503050406030204" pitchFamily="18" charset="0"/>
                      </a:rPr>
                      <m:t>=</m:t>
                    </m:r>
                    <m:r>
                      <a:rPr lang="en-US" sz="2800" b="0" i="1" smtClean="0">
                        <a:latin typeface="Cambria Math" panose="02040503050406030204" pitchFamily="18" charset="0"/>
                      </a:rPr>
                      <m:t>−</m:t>
                    </m:r>
                    <m:nary>
                      <m:naryPr>
                        <m:chr m:val="∬"/>
                        <m:supHide m:val="on"/>
                        <m:ctrlPr>
                          <a:rPr lang="en-US" sz="2800" b="0" i="1" smtClean="0">
                            <a:latin typeface="Cambria Math" panose="02040503050406030204" pitchFamily="18" charset="0"/>
                          </a:rPr>
                        </m:ctrlPr>
                      </m:naryPr>
                      <m:sub>
                        <m:r>
                          <m:rPr>
                            <m:sty m:val="p"/>
                          </m:rPr>
                          <a:rPr lang="en-US" sz="2800" b="0" i="0" smtClean="0">
                            <a:latin typeface="Cambria Math" panose="02040503050406030204" pitchFamily="18" charset="0"/>
                          </a:rPr>
                          <m:t>Σ</m:t>
                        </m:r>
                      </m:sub>
                      <m:sup/>
                      <m:e>
                        <m:acc>
                          <m:accPr>
                            <m:chr m:val="⃗"/>
                            <m:ctrlPr>
                              <a:rPr lang="en-US" sz="2800" i="1">
                                <a:latin typeface="Cambria Math" panose="02040503050406030204" pitchFamily="18" charset="0"/>
                              </a:rPr>
                            </m:ctrlPr>
                          </m:accPr>
                          <m:e>
                            <m:r>
                              <a:rPr lang="en-US" sz="2800" i="1">
                                <a:latin typeface="Cambria Math" panose="02040503050406030204" pitchFamily="18" charset="0"/>
                              </a:rPr>
                              <m:t>𝑆</m:t>
                            </m:r>
                          </m:e>
                        </m:acc>
                        <m:r>
                          <a:rPr lang="en-US" sz="2800" i="1">
                            <a:latin typeface="Cambria Math" panose="02040503050406030204" pitchFamily="18" charset="0"/>
                          </a:rPr>
                          <m:t>⋅</m:t>
                        </m:r>
                        <m:r>
                          <a:rPr lang="en-US" sz="2800" i="1" dirty="0">
                            <a:latin typeface="Cambria Math" panose="02040503050406030204" pitchFamily="18" charset="0"/>
                          </a:rPr>
                          <m:t>𝑑</m:t>
                        </m:r>
                        <m:acc>
                          <m:accPr>
                            <m:chr m:val="⃗"/>
                            <m:ctrlPr>
                              <a:rPr lang="en-US" sz="2800" i="1" dirty="0">
                                <a:latin typeface="Cambria Math" panose="02040503050406030204" pitchFamily="18" charset="0"/>
                              </a:rPr>
                            </m:ctrlPr>
                          </m:accPr>
                          <m:e>
                            <m:r>
                              <m:rPr>
                                <m:sty m:val="p"/>
                              </m:rPr>
                              <a:rPr lang="en-US" sz="2800" dirty="0">
                                <a:latin typeface="Cambria Math" panose="02040503050406030204" pitchFamily="18" charset="0"/>
                              </a:rPr>
                              <m:t>Σ</m:t>
                            </m:r>
                          </m:e>
                        </m:acc>
                      </m:e>
                    </m:nary>
                  </m:oMath>
                </a14:m>
                <a:r>
                  <a:rPr lang="en-US" sz="2800" dirty="0"/>
                  <a:t> </a:t>
                </a:r>
              </a:p>
            </p:txBody>
          </p:sp>
        </mc:Choice>
        <mc:Fallback xmlns="">
          <p:sp>
            <p:nvSpPr>
              <p:cNvPr id="7" name="TextBox 6">
                <a:extLst>
                  <a:ext uri="{FF2B5EF4-FFF2-40B4-BE49-F238E27FC236}">
                    <a16:creationId xmlns:a16="http://schemas.microsoft.com/office/drawing/2014/main" id="{FA789D22-58A2-A75C-D7BB-BB35A466A5DB}"/>
                  </a:ext>
                </a:extLst>
              </p:cNvPr>
              <p:cNvSpPr txBox="1">
                <a:spLocks noRot="1" noChangeAspect="1" noMove="1" noResize="1" noEditPoints="1" noAdjustHandles="1" noChangeArrowheads="1" noChangeShapeType="1" noTextEdit="1"/>
              </p:cNvSpPr>
              <p:nvPr/>
            </p:nvSpPr>
            <p:spPr>
              <a:xfrm>
                <a:off x="351606" y="3649755"/>
                <a:ext cx="5919883" cy="1529714"/>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12D5889C-75AF-D446-CBCE-0C876A3A84BD}"/>
              </a:ext>
            </a:extLst>
          </p:cNvPr>
          <p:cNvGrpSpPr/>
          <p:nvPr/>
        </p:nvGrpSpPr>
        <p:grpSpPr>
          <a:xfrm>
            <a:off x="6358089" y="2920544"/>
            <a:ext cx="5597810" cy="2479087"/>
            <a:chOff x="2232077" y="446667"/>
            <a:chExt cx="7827339" cy="3466473"/>
          </a:xfrm>
        </p:grpSpPr>
        <p:grpSp>
          <p:nvGrpSpPr>
            <p:cNvPr id="9" name="Group 8">
              <a:extLst>
                <a:ext uri="{FF2B5EF4-FFF2-40B4-BE49-F238E27FC236}">
                  <a16:creationId xmlns:a16="http://schemas.microsoft.com/office/drawing/2014/main" id="{886364C4-A18C-54BD-F8C5-391A948ECB6D}"/>
                </a:ext>
              </a:extLst>
            </p:cNvPr>
            <p:cNvGrpSpPr/>
            <p:nvPr/>
          </p:nvGrpSpPr>
          <p:grpSpPr>
            <a:xfrm>
              <a:off x="2781901" y="1186514"/>
              <a:ext cx="7204963" cy="1897690"/>
              <a:chOff x="2583782" y="3876971"/>
              <a:chExt cx="7204963" cy="1897690"/>
            </a:xfrm>
            <a:solidFill>
              <a:schemeClr val="accent5">
                <a:lumMod val="20000"/>
                <a:lumOff val="80000"/>
              </a:schemeClr>
            </a:solidFill>
          </p:grpSpPr>
          <p:sp>
            <p:nvSpPr>
              <p:cNvPr id="33" name="Freeform: Shape 32">
                <a:extLst>
                  <a:ext uri="{FF2B5EF4-FFF2-40B4-BE49-F238E27FC236}">
                    <a16:creationId xmlns:a16="http://schemas.microsoft.com/office/drawing/2014/main" id="{542ACE03-56EB-253E-DE10-983BE81B6CA0}"/>
                  </a:ext>
                </a:extLst>
              </p:cNvPr>
              <p:cNvSpPr/>
              <p:nvPr/>
            </p:nvSpPr>
            <p:spPr>
              <a:xfrm>
                <a:off x="2583782" y="3876971"/>
                <a:ext cx="3565709" cy="933464"/>
              </a:xfrm>
              <a:custGeom>
                <a:avLst/>
                <a:gdLst>
                  <a:gd name="connsiteX0" fmla="*/ 596230 w 3565709"/>
                  <a:gd name="connsiteY0" fmla="*/ 739 h 934203"/>
                  <a:gd name="connsiteX1" fmla="*/ 2368550 w 3565709"/>
                  <a:gd name="connsiteY1" fmla="*/ 244594 h 934203"/>
                  <a:gd name="connsiteX2" fmla="*/ 3511550 w 3565709"/>
                  <a:gd name="connsiteY2" fmla="*/ 897056 h 934203"/>
                  <a:gd name="connsiteX3" fmla="*/ 3565709 w 3565709"/>
                  <a:gd name="connsiteY3" fmla="*/ 934203 h 934203"/>
                  <a:gd name="connsiteX4" fmla="*/ 2580814 w 3565709"/>
                  <a:gd name="connsiteY4" fmla="*/ 677074 h 934203"/>
                  <a:gd name="connsiteX5" fmla="*/ 2518231 w 3565709"/>
                  <a:gd name="connsiteY5" fmla="*/ 639039 h 934203"/>
                  <a:gd name="connsiteX6" fmla="*/ 1943100 w 3565709"/>
                  <a:gd name="connsiteY6" fmla="*/ 352545 h 934203"/>
                  <a:gd name="connsiteX7" fmla="*/ 7620 w 3565709"/>
                  <a:gd name="connsiteY7" fmla="*/ 3295 h 934203"/>
                  <a:gd name="connsiteX8" fmla="*/ 2153953 w 3565709"/>
                  <a:gd name="connsiteY8" fmla="*/ 565632 h 934203"/>
                  <a:gd name="connsiteX9" fmla="*/ 0 w 3565709"/>
                  <a:gd name="connsiteY9" fmla="*/ 3294 h 934203"/>
                  <a:gd name="connsiteX10" fmla="*/ 596230 w 3565709"/>
                  <a:gd name="connsiteY10" fmla="*/ 739 h 934203"/>
                  <a:gd name="connsiteX0" fmla="*/ 596230 w 3565709"/>
                  <a:gd name="connsiteY0" fmla="*/ 0 h 1314701"/>
                  <a:gd name="connsiteX1" fmla="*/ 2368550 w 3565709"/>
                  <a:gd name="connsiteY1" fmla="*/ 243855 h 1314701"/>
                  <a:gd name="connsiteX2" fmla="*/ 3511550 w 3565709"/>
                  <a:gd name="connsiteY2" fmla="*/ 896317 h 1314701"/>
                  <a:gd name="connsiteX3" fmla="*/ 3565709 w 3565709"/>
                  <a:gd name="connsiteY3" fmla="*/ 933464 h 1314701"/>
                  <a:gd name="connsiteX4" fmla="*/ 2580814 w 3565709"/>
                  <a:gd name="connsiteY4" fmla="*/ 676335 h 1314701"/>
                  <a:gd name="connsiteX5" fmla="*/ 2518231 w 3565709"/>
                  <a:gd name="connsiteY5" fmla="*/ 638300 h 1314701"/>
                  <a:gd name="connsiteX6" fmla="*/ 1943100 w 3565709"/>
                  <a:gd name="connsiteY6" fmla="*/ 351806 h 1314701"/>
                  <a:gd name="connsiteX7" fmla="*/ 7620 w 3565709"/>
                  <a:gd name="connsiteY7" fmla="*/ 2556 h 1314701"/>
                  <a:gd name="connsiteX8" fmla="*/ 1123729 w 3565709"/>
                  <a:gd name="connsiteY8" fmla="*/ 1314701 h 1314701"/>
                  <a:gd name="connsiteX9" fmla="*/ 0 w 3565709"/>
                  <a:gd name="connsiteY9" fmla="*/ 2555 h 1314701"/>
                  <a:gd name="connsiteX10" fmla="*/ 596230 w 3565709"/>
                  <a:gd name="connsiteY10" fmla="*/ 0 h 1314701"/>
                  <a:gd name="connsiteX0" fmla="*/ 596230 w 3565709"/>
                  <a:gd name="connsiteY0" fmla="*/ 0 h 933464"/>
                  <a:gd name="connsiteX1" fmla="*/ 2368550 w 3565709"/>
                  <a:gd name="connsiteY1" fmla="*/ 243855 h 933464"/>
                  <a:gd name="connsiteX2" fmla="*/ 3511550 w 3565709"/>
                  <a:gd name="connsiteY2" fmla="*/ 896317 h 933464"/>
                  <a:gd name="connsiteX3" fmla="*/ 3565709 w 3565709"/>
                  <a:gd name="connsiteY3" fmla="*/ 933464 h 933464"/>
                  <a:gd name="connsiteX4" fmla="*/ 2580814 w 3565709"/>
                  <a:gd name="connsiteY4" fmla="*/ 676335 h 933464"/>
                  <a:gd name="connsiteX5" fmla="*/ 2518231 w 3565709"/>
                  <a:gd name="connsiteY5" fmla="*/ 638300 h 933464"/>
                  <a:gd name="connsiteX6" fmla="*/ 1943100 w 3565709"/>
                  <a:gd name="connsiteY6" fmla="*/ 351806 h 933464"/>
                  <a:gd name="connsiteX7" fmla="*/ 7620 w 3565709"/>
                  <a:gd name="connsiteY7" fmla="*/ 2556 h 933464"/>
                  <a:gd name="connsiteX8" fmla="*/ 0 w 3565709"/>
                  <a:gd name="connsiteY8" fmla="*/ 2555 h 933464"/>
                  <a:gd name="connsiteX9" fmla="*/ 596230 w 3565709"/>
                  <a:gd name="connsiteY9" fmla="*/ 0 h 933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65709" h="933464">
                    <a:moveTo>
                      <a:pt x="596230" y="0"/>
                    </a:moveTo>
                    <a:cubicBezTo>
                      <a:pt x="1191915" y="5829"/>
                      <a:pt x="1785144" y="49386"/>
                      <a:pt x="2368550" y="243855"/>
                    </a:cubicBezTo>
                    <a:cubicBezTo>
                      <a:pt x="2757488" y="373501"/>
                      <a:pt x="3133461" y="634116"/>
                      <a:pt x="3511550" y="896317"/>
                    </a:cubicBezTo>
                    <a:lnTo>
                      <a:pt x="3565709" y="933464"/>
                    </a:lnTo>
                    <a:lnTo>
                      <a:pt x="2580814" y="676335"/>
                    </a:lnTo>
                    <a:lnTo>
                      <a:pt x="2518231" y="638300"/>
                    </a:lnTo>
                    <a:cubicBezTo>
                      <a:pt x="2319391" y="521999"/>
                      <a:pt x="2126933" y="421127"/>
                      <a:pt x="1943100" y="351806"/>
                    </a:cubicBezTo>
                    <a:cubicBezTo>
                      <a:pt x="1207770" y="74523"/>
                      <a:pt x="632460" y="7742"/>
                      <a:pt x="7620" y="2556"/>
                    </a:cubicBezTo>
                    <a:lnTo>
                      <a:pt x="0" y="2555"/>
                    </a:lnTo>
                    <a:lnTo>
                      <a:pt x="596230" y="0"/>
                    </a:lnTo>
                    <a:close/>
                  </a:path>
                </a:pathLst>
              </a:cu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9F1C950B-E577-CD98-4CA1-708F3BB78156}"/>
                  </a:ext>
                </a:extLst>
              </p:cNvPr>
              <p:cNvSpPr/>
              <p:nvPr/>
            </p:nvSpPr>
            <p:spPr>
              <a:xfrm>
                <a:off x="5165739" y="4553999"/>
                <a:ext cx="4623006" cy="1220662"/>
              </a:xfrm>
              <a:custGeom>
                <a:avLst/>
                <a:gdLst>
                  <a:gd name="connsiteX0" fmla="*/ 0 w 4623006"/>
                  <a:gd name="connsiteY0" fmla="*/ 0 h 1220662"/>
                  <a:gd name="connsiteX1" fmla="*/ 986836 w 4623006"/>
                  <a:gd name="connsiteY1" fmla="*/ 258550 h 1220662"/>
                  <a:gd name="connsiteX2" fmla="*/ 1213792 w 4623006"/>
                  <a:gd name="connsiteY2" fmla="*/ 414215 h 1220662"/>
                  <a:gd name="connsiteX3" fmla="*/ 2085292 w 4623006"/>
                  <a:gd name="connsiteY3" fmla="*/ 881275 h 1220662"/>
                  <a:gd name="connsiteX4" fmla="*/ 4328363 w 4623006"/>
                  <a:gd name="connsiteY4" fmla="*/ 1208169 h 1220662"/>
                  <a:gd name="connsiteX5" fmla="*/ 4611824 w 4623006"/>
                  <a:gd name="connsiteY5" fmla="*/ 1208292 h 1220662"/>
                  <a:gd name="connsiteX6" fmla="*/ 4623006 w 4623006"/>
                  <a:gd name="connsiteY6" fmla="*/ 1211222 h 1220662"/>
                  <a:gd name="connsiteX7" fmla="*/ 1837642 w 4623006"/>
                  <a:gd name="connsiteY7" fmla="*/ 989226 h 1220662"/>
                  <a:gd name="connsiteX8" fmla="*/ 239042 w 4623006"/>
                  <a:gd name="connsiteY8" fmla="*/ 145277 h 1220662"/>
                  <a:gd name="connsiteX9" fmla="*/ 0 w 4623006"/>
                  <a:gd name="connsiteY9" fmla="*/ 0 h 1220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23006" h="1220662">
                    <a:moveTo>
                      <a:pt x="0" y="0"/>
                    </a:moveTo>
                    <a:lnTo>
                      <a:pt x="986836" y="258550"/>
                    </a:lnTo>
                    <a:lnTo>
                      <a:pt x="1213792" y="414215"/>
                    </a:lnTo>
                    <a:cubicBezTo>
                      <a:pt x="1498860" y="605397"/>
                      <a:pt x="1787239" y="779278"/>
                      <a:pt x="2085292" y="881275"/>
                    </a:cubicBezTo>
                    <a:cubicBezTo>
                      <a:pt x="2780749" y="1119268"/>
                      <a:pt x="3608202" y="1198526"/>
                      <a:pt x="4328363" y="1208169"/>
                    </a:cubicBezTo>
                    <a:lnTo>
                      <a:pt x="4611824" y="1208292"/>
                    </a:lnTo>
                    <a:lnTo>
                      <a:pt x="4623006" y="1211222"/>
                    </a:lnTo>
                    <a:cubicBezTo>
                      <a:pt x="3691672" y="1230801"/>
                      <a:pt x="2705475" y="1244284"/>
                      <a:pt x="1837642" y="989226"/>
                    </a:cubicBezTo>
                    <a:cubicBezTo>
                      <a:pt x="1295247" y="829815"/>
                      <a:pt x="750701" y="464524"/>
                      <a:pt x="239042" y="145277"/>
                    </a:cubicBezTo>
                    <a:lnTo>
                      <a:pt x="0" y="0"/>
                    </a:lnTo>
                    <a:close/>
                  </a:path>
                </a:pathLst>
              </a:cu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0" name="Group 9">
              <a:extLst>
                <a:ext uri="{FF2B5EF4-FFF2-40B4-BE49-F238E27FC236}">
                  <a16:creationId xmlns:a16="http://schemas.microsoft.com/office/drawing/2014/main" id="{D293D20C-0537-9FB5-6A56-143B43EBCC6C}"/>
                </a:ext>
              </a:extLst>
            </p:cNvPr>
            <p:cNvGrpSpPr/>
            <p:nvPr/>
          </p:nvGrpSpPr>
          <p:grpSpPr>
            <a:xfrm>
              <a:off x="2475831" y="1191874"/>
              <a:ext cx="7583585" cy="1893349"/>
              <a:chOff x="2475831" y="1185778"/>
              <a:chExt cx="7583585" cy="1893349"/>
            </a:xfrm>
          </p:grpSpPr>
          <p:sp>
            <p:nvSpPr>
              <p:cNvPr id="21" name="Freeform: Shape 20">
                <a:extLst>
                  <a:ext uri="{FF2B5EF4-FFF2-40B4-BE49-F238E27FC236}">
                    <a16:creationId xmlns:a16="http://schemas.microsoft.com/office/drawing/2014/main" id="{B2DCE914-2237-647B-20DD-301664EBEBCD}"/>
                  </a:ext>
                </a:extLst>
              </p:cNvPr>
              <p:cNvSpPr/>
              <p:nvPr/>
            </p:nvSpPr>
            <p:spPr>
              <a:xfrm>
                <a:off x="2794343" y="1185778"/>
                <a:ext cx="7211695" cy="1886971"/>
              </a:xfrm>
              <a:custGeom>
                <a:avLst/>
                <a:gdLst>
                  <a:gd name="connsiteX0" fmla="*/ 0 w 7137400"/>
                  <a:gd name="connsiteY0" fmla="*/ 3294 h 1876544"/>
                  <a:gd name="connsiteX1" fmla="*/ 2368550 w 7137400"/>
                  <a:gd name="connsiteY1" fmla="*/ 244594 h 1876544"/>
                  <a:gd name="connsiteX2" fmla="*/ 4667250 w 7137400"/>
                  <a:gd name="connsiteY2" fmla="*/ 1559044 h 1876544"/>
                  <a:gd name="connsiteX3" fmla="*/ 7137400 w 7137400"/>
                  <a:gd name="connsiteY3" fmla="*/ 1876544 h 1876544"/>
                  <a:gd name="connsiteX0" fmla="*/ 0 w 7211695"/>
                  <a:gd name="connsiteY0" fmla="*/ 3294 h 1886069"/>
                  <a:gd name="connsiteX1" fmla="*/ 2368550 w 7211695"/>
                  <a:gd name="connsiteY1" fmla="*/ 244594 h 1886069"/>
                  <a:gd name="connsiteX2" fmla="*/ 4667250 w 7211695"/>
                  <a:gd name="connsiteY2" fmla="*/ 1559044 h 1886069"/>
                  <a:gd name="connsiteX3" fmla="*/ 7211695 w 7211695"/>
                  <a:gd name="connsiteY3" fmla="*/ 1886069 h 1886069"/>
                  <a:gd name="connsiteX0" fmla="*/ 0 w 7211695"/>
                  <a:gd name="connsiteY0" fmla="*/ 3294 h 1886971"/>
                  <a:gd name="connsiteX1" fmla="*/ 2368550 w 7211695"/>
                  <a:gd name="connsiteY1" fmla="*/ 244594 h 1886971"/>
                  <a:gd name="connsiteX2" fmla="*/ 4667250 w 7211695"/>
                  <a:gd name="connsiteY2" fmla="*/ 1559044 h 1886971"/>
                  <a:gd name="connsiteX3" fmla="*/ 7211695 w 7211695"/>
                  <a:gd name="connsiteY3" fmla="*/ 1886069 h 1886971"/>
                </a:gdLst>
                <a:ahLst/>
                <a:cxnLst>
                  <a:cxn ang="0">
                    <a:pos x="connsiteX0" y="connsiteY0"/>
                  </a:cxn>
                  <a:cxn ang="0">
                    <a:pos x="connsiteX1" y="connsiteY1"/>
                  </a:cxn>
                  <a:cxn ang="0">
                    <a:pos x="connsiteX2" y="connsiteY2"/>
                  </a:cxn>
                  <a:cxn ang="0">
                    <a:pos x="connsiteX3" y="connsiteY3"/>
                  </a:cxn>
                </a:cxnLst>
                <a:rect l="l" t="t" r="r" b="b"/>
                <a:pathLst>
                  <a:path w="7211695" h="1886971">
                    <a:moveTo>
                      <a:pt x="0" y="3294"/>
                    </a:moveTo>
                    <a:cubicBezTo>
                      <a:pt x="795337" y="-5702"/>
                      <a:pt x="1590675" y="-14698"/>
                      <a:pt x="2368550" y="244594"/>
                    </a:cubicBezTo>
                    <a:cubicBezTo>
                      <a:pt x="3146425" y="503886"/>
                      <a:pt x="3872442" y="1287052"/>
                      <a:pt x="4667250" y="1559044"/>
                    </a:cubicBezTo>
                    <a:cubicBezTo>
                      <a:pt x="5462058" y="1831036"/>
                      <a:pt x="6429269" y="1895700"/>
                      <a:pt x="7211695" y="1886069"/>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487D01A-6909-2862-3CD1-5673B54C4C7B}"/>
                  </a:ext>
                </a:extLst>
              </p:cNvPr>
              <p:cNvSpPr/>
              <p:nvPr/>
            </p:nvSpPr>
            <p:spPr>
              <a:xfrm>
                <a:off x="2532981" y="1755738"/>
                <a:ext cx="7361335" cy="488561"/>
              </a:xfrm>
              <a:custGeom>
                <a:avLst/>
                <a:gdLst>
                  <a:gd name="connsiteX0" fmla="*/ 0 w 7949681"/>
                  <a:gd name="connsiteY0" fmla="*/ 951722 h 1007848"/>
                  <a:gd name="connsiteX1" fmla="*/ 1912775 w 7949681"/>
                  <a:gd name="connsiteY1" fmla="*/ 167951 h 1007848"/>
                  <a:gd name="connsiteX2" fmla="*/ 4450702 w 7949681"/>
                  <a:gd name="connsiteY2" fmla="*/ 1007706 h 1007848"/>
                  <a:gd name="connsiteX3" fmla="*/ 6615404 w 7949681"/>
                  <a:gd name="connsiteY3" fmla="*/ 233265 h 1007848"/>
                  <a:gd name="connsiteX4" fmla="*/ 7949681 w 7949681"/>
                  <a:gd name="connsiteY4" fmla="*/ 0 h 1007848"/>
                  <a:gd name="connsiteX0" fmla="*/ 0 w 6615404"/>
                  <a:gd name="connsiteY0" fmla="*/ 783933 h 840059"/>
                  <a:gd name="connsiteX1" fmla="*/ 1912775 w 6615404"/>
                  <a:gd name="connsiteY1" fmla="*/ 162 h 840059"/>
                  <a:gd name="connsiteX2" fmla="*/ 4450702 w 6615404"/>
                  <a:gd name="connsiteY2" fmla="*/ 839917 h 840059"/>
                  <a:gd name="connsiteX3" fmla="*/ 6615404 w 6615404"/>
                  <a:gd name="connsiteY3" fmla="*/ 65476 h 840059"/>
                  <a:gd name="connsiteX0" fmla="*/ 0 w 6615404"/>
                  <a:gd name="connsiteY0" fmla="*/ 799754 h 855880"/>
                  <a:gd name="connsiteX1" fmla="*/ 1912775 w 6615404"/>
                  <a:gd name="connsiteY1" fmla="*/ 15983 h 855880"/>
                  <a:gd name="connsiteX2" fmla="*/ 4450702 w 6615404"/>
                  <a:gd name="connsiteY2" fmla="*/ 855738 h 855880"/>
                  <a:gd name="connsiteX3" fmla="*/ 6615404 w 6615404"/>
                  <a:gd name="connsiteY3" fmla="*/ 81297 h 855880"/>
                  <a:gd name="connsiteX0" fmla="*/ 0 w 6615404"/>
                  <a:gd name="connsiteY0" fmla="*/ 799754 h 913292"/>
                  <a:gd name="connsiteX1" fmla="*/ 1912775 w 6615404"/>
                  <a:gd name="connsiteY1" fmla="*/ 15983 h 913292"/>
                  <a:gd name="connsiteX2" fmla="*/ 4450702 w 6615404"/>
                  <a:gd name="connsiteY2" fmla="*/ 855738 h 913292"/>
                  <a:gd name="connsiteX3" fmla="*/ 6615404 w 6615404"/>
                  <a:gd name="connsiteY3" fmla="*/ 81297 h 913292"/>
                  <a:gd name="connsiteX0" fmla="*/ 0 w 7072604"/>
                  <a:gd name="connsiteY0" fmla="*/ 799754 h 865540"/>
                  <a:gd name="connsiteX1" fmla="*/ 1912775 w 7072604"/>
                  <a:gd name="connsiteY1" fmla="*/ 15983 h 865540"/>
                  <a:gd name="connsiteX2" fmla="*/ 4450702 w 7072604"/>
                  <a:gd name="connsiteY2" fmla="*/ 855738 h 865540"/>
                  <a:gd name="connsiteX3" fmla="*/ 7072604 w 7072604"/>
                  <a:gd name="connsiteY3" fmla="*/ 435861 h 865540"/>
                  <a:gd name="connsiteX0" fmla="*/ 0 w 7072604"/>
                  <a:gd name="connsiteY0" fmla="*/ 799754 h 869733"/>
                  <a:gd name="connsiteX1" fmla="*/ 1912775 w 7072604"/>
                  <a:gd name="connsiteY1" fmla="*/ 15983 h 869733"/>
                  <a:gd name="connsiteX2" fmla="*/ 4450702 w 7072604"/>
                  <a:gd name="connsiteY2" fmla="*/ 855738 h 869733"/>
                  <a:gd name="connsiteX3" fmla="*/ 7072604 w 7072604"/>
                  <a:gd name="connsiteY3" fmla="*/ 435861 h 869733"/>
                  <a:gd name="connsiteX0" fmla="*/ 0 w 7072604"/>
                  <a:gd name="connsiteY0" fmla="*/ 799754 h 909752"/>
                  <a:gd name="connsiteX1" fmla="*/ 1912775 w 7072604"/>
                  <a:gd name="connsiteY1" fmla="*/ 15983 h 909752"/>
                  <a:gd name="connsiteX2" fmla="*/ 4450702 w 7072604"/>
                  <a:gd name="connsiteY2" fmla="*/ 855738 h 909752"/>
                  <a:gd name="connsiteX3" fmla="*/ 7072604 w 7072604"/>
                  <a:gd name="connsiteY3" fmla="*/ 435861 h 909752"/>
                  <a:gd name="connsiteX0" fmla="*/ 0 w 7361853"/>
                  <a:gd name="connsiteY0" fmla="*/ 799754 h 969459"/>
                  <a:gd name="connsiteX1" fmla="*/ 1912775 w 7361853"/>
                  <a:gd name="connsiteY1" fmla="*/ 15983 h 969459"/>
                  <a:gd name="connsiteX2" fmla="*/ 4450702 w 7361853"/>
                  <a:gd name="connsiteY2" fmla="*/ 855738 h 969459"/>
                  <a:gd name="connsiteX3" fmla="*/ 7361853 w 7361853"/>
                  <a:gd name="connsiteY3" fmla="*/ 771763 h 969459"/>
                  <a:gd name="connsiteX0" fmla="*/ 0 w 7361853"/>
                  <a:gd name="connsiteY0" fmla="*/ 799754 h 889173"/>
                  <a:gd name="connsiteX1" fmla="*/ 1912775 w 7361853"/>
                  <a:gd name="connsiteY1" fmla="*/ 15983 h 889173"/>
                  <a:gd name="connsiteX2" fmla="*/ 4450702 w 7361853"/>
                  <a:gd name="connsiteY2" fmla="*/ 855738 h 889173"/>
                  <a:gd name="connsiteX3" fmla="*/ 7361853 w 7361853"/>
                  <a:gd name="connsiteY3" fmla="*/ 771763 h 889173"/>
                  <a:gd name="connsiteX0" fmla="*/ 0 w 7343192"/>
                  <a:gd name="connsiteY0" fmla="*/ 799754 h 875460"/>
                  <a:gd name="connsiteX1" fmla="*/ 1912775 w 7343192"/>
                  <a:gd name="connsiteY1" fmla="*/ 15983 h 875460"/>
                  <a:gd name="connsiteX2" fmla="*/ 4450702 w 7343192"/>
                  <a:gd name="connsiteY2" fmla="*/ 855738 h 875460"/>
                  <a:gd name="connsiteX3" fmla="*/ 7343192 w 7343192"/>
                  <a:gd name="connsiteY3" fmla="*/ 659796 h 875460"/>
                  <a:gd name="connsiteX0" fmla="*/ 0 w 7343192"/>
                  <a:gd name="connsiteY0" fmla="*/ 783782 h 788934"/>
                  <a:gd name="connsiteX1" fmla="*/ 1912775 w 7343192"/>
                  <a:gd name="connsiteY1" fmla="*/ 11 h 788934"/>
                  <a:gd name="connsiteX2" fmla="*/ 4758612 w 7343192"/>
                  <a:gd name="connsiteY2" fmla="*/ 765121 h 788934"/>
                  <a:gd name="connsiteX3" fmla="*/ 7343192 w 7343192"/>
                  <a:gd name="connsiteY3" fmla="*/ 643824 h 788934"/>
                  <a:gd name="connsiteX0" fmla="*/ 0 w 7343192"/>
                  <a:gd name="connsiteY0" fmla="*/ 877086 h 887565"/>
                  <a:gd name="connsiteX1" fmla="*/ 2332653 w 7343192"/>
                  <a:gd name="connsiteY1" fmla="*/ 9 h 887565"/>
                  <a:gd name="connsiteX2" fmla="*/ 4758612 w 7343192"/>
                  <a:gd name="connsiteY2" fmla="*/ 858425 h 887565"/>
                  <a:gd name="connsiteX3" fmla="*/ 7343192 w 7343192"/>
                  <a:gd name="connsiteY3" fmla="*/ 737128 h 887565"/>
                  <a:gd name="connsiteX0" fmla="*/ 0 w 7081935"/>
                  <a:gd name="connsiteY0" fmla="*/ 683060 h 889482"/>
                  <a:gd name="connsiteX1" fmla="*/ 2071396 w 7081935"/>
                  <a:gd name="connsiteY1" fmla="*/ 1926 h 889482"/>
                  <a:gd name="connsiteX2" fmla="*/ 4497355 w 7081935"/>
                  <a:gd name="connsiteY2" fmla="*/ 860342 h 889482"/>
                  <a:gd name="connsiteX3" fmla="*/ 7081935 w 7081935"/>
                  <a:gd name="connsiteY3" fmla="*/ 739045 h 889482"/>
                  <a:gd name="connsiteX0" fmla="*/ 0 w 7081935"/>
                  <a:gd name="connsiteY0" fmla="*/ 323585 h 530007"/>
                  <a:gd name="connsiteX1" fmla="*/ 1741196 w 7081935"/>
                  <a:gd name="connsiteY1" fmla="*/ 23451 h 530007"/>
                  <a:gd name="connsiteX2" fmla="*/ 4497355 w 7081935"/>
                  <a:gd name="connsiteY2" fmla="*/ 500867 h 530007"/>
                  <a:gd name="connsiteX3" fmla="*/ 7081935 w 7081935"/>
                  <a:gd name="connsiteY3" fmla="*/ 379570 h 530007"/>
                  <a:gd name="connsiteX0" fmla="*/ 0 w 7393085"/>
                  <a:gd name="connsiteY0" fmla="*/ 416091 h 508213"/>
                  <a:gd name="connsiteX1" fmla="*/ 2052346 w 7393085"/>
                  <a:gd name="connsiteY1" fmla="*/ 1657 h 508213"/>
                  <a:gd name="connsiteX2" fmla="*/ 4808505 w 7393085"/>
                  <a:gd name="connsiteY2" fmla="*/ 479073 h 508213"/>
                  <a:gd name="connsiteX3" fmla="*/ 7393085 w 7393085"/>
                  <a:gd name="connsiteY3" fmla="*/ 357776 h 508213"/>
                  <a:gd name="connsiteX0" fmla="*/ 0 w 7361335"/>
                  <a:gd name="connsiteY0" fmla="*/ 416091 h 497011"/>
                  <a:gd name="connsiteX1" fmla="*/ 2052346 w 7361335"/>
                  <a:gd name="connsiteY1" fmla="*/ 1657 h 497011"/>
                  <a:gd name="connsiteX2" fmla="*/ 480850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58948"/>
                  <a:gd name="connsiteX1" fmla="*/ 2052346 w 7361335"/>
                  <a:gd name="connsiteY1" fmla="*/ 1657 h 558948"/>
                  <a:gd name="connsiteX2" fmla="*/ 4992655 w 7361335"/>
                  <a:gd name="connsiteY2" fmla="*/ 479073 h 558948"/>
                  <a:gd name="connsiteX3" fmla="*/ 7361335 w 7361335"/>
                  <a:gd name="connsiteY3" fmla="*/ 116476 h 558948"/>
                  <a:gd name="connsiteX0" fmla="*/ 0 w 7361335"/>
                  <a:gd name="connsiteY0" fmla="*/ 416091 h 522234"/>
                  <a:gd name="connsiteX1" fmla="*/ 2052346 w 7361335"/>
                  <a:gd name="connsiteY1" fmla="*/ 1657 h 522234"/>
                  <a:gd name="connsiteX2" fmla="*/ 4992655 w 7361335"/>
                  <a:gd name="connsiteY2" fmla="*/ 479073 h 522234"/>
                  <a:gd name="connsiteX3" fmla="*/ 7361335 w 7361335"/>
                  <a:gd name="connsiteY3" fmla="*/ 116476 h 522234"/>
                  <a:gd name="connsiteX0" fmla="*/ 0 w 7361335"/>
                  <a:gd name="connsiteY0" fmla="*/ 416091 h 501861"/>
                  <a:gd name="connsiteX1" fmla="*/ 2052346 w 7361335"/>
                  <a:gd name="connsiteY1" fmla="*/ 1657 h 501861"/>
                  <a:gd name="connsiteX2" fmla="*/ 4992655 w 7361335"/>
                  <a:gd name="connsiteY2" fmla="*/ 479073 h 501861"/>
                  <a:gd name="connsiteX3" fmla="*/ 7361335 w 7361335"/>
                  <a:gd name="connsiteY3" fmla="*/ 116476 h 501861"/>
                  <a:gd name="connsiteX0" fmla="*/ 0 w 7361335"/>
                  <a:gd name="connsiteY0" fmla="*/ 416091 h 488561"/>
                  <a:gd name="connsiteX1" fmla="*/ 2052346 w 7361335"/>
                  <a:gd name="connsiteY1" fmla="*/ 1657 h 488561"/>
                  <a:gd name="connsiteX2" fmla="*/ 4992655 w 7361335"/>
                  <a:gd name="connsiteY2" fmla="*/ 479073 h 488561"/>
                  <a:gd name="connsiteX3" fmla="*/ 7361335 w 7361335"/>
                  <a:gd name="connsiteY3" fmla="*/ 116476 h 488561"/>
                </a:gdLst>
                <a:ahLst/>
                <a:cxnLst>
                  <a:cxn ang="0">
                    <a:pos x="connsiteX0" y="connsiteY0"/>
                  </a:cxn>
                  <a:cxn ang="0">
                    <a:pos x="connsiteX1" y="connsiteY1"/>
                  </a:cxn>
                  <a:cxn ang="0">
                    <a:pos x="connsiteX2" y="connsiteY2"/>
                  </a:cxn>
                  <a:cxn ang="0">
                    <a:pos x="connsiteX3" y="connsiteY3"/>
                  </a:cxn>
                </a:cxnLst>
                <a:rect l="l" t="t" r="r" b="b"/>
                <a:pathLst>
                  <a:path w="7361335" h="488561">
                    <a:moveTo>
                      <a:pt x="0" y="416091"/>
                    </a:moveTo>
                    <a:cubicBezTo>
                      <a:pt x="585495" y="19540"/>
                      <a:pt x="1220237" y="-8840"/>
                      <a:pt x="2052346" y="1657"/>
                    </a:cubicBezTo>
                    <a:cubicBezTo>
                      <a:pt x="2884455" y="12154"/>
                      <a:pt x="3859115" y="394320"/>
                      <a:pt x="4992655" y="479073"/>
                    </a:cubicBezTo>
                    <a:cubicBezTo>
                      <a:pt x="6126195" y="563826"/>
                      <a:pt x="6712858" y="51162"/>
                      <a:pt x="7361335" y="116476"/>
                    </a:cubicBezTo>
                  </a:path>
                </a:pathLst>
              </a:cu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7B8BD2E-EC7D-B057-5F0E-13EEFBDC0442}"/>
                  </a:ext>
                </a:extLst>
              </p:cNvPr>
              <p:cNvSpPr/>
              <p:nvPr/>
            </p:nvSpPr>
            <p:spPr>
              <a:xfrm>
                <a:off x="2685381" y="1951758"/>
                <a:ext cx="7247035" cy="510126"/>
              </a:xfrm>
              <a:custGeom>
                <a:avLst/>
                <a:gdLst>
                  <a:gd name="connsiteX0" fmla="*/ 0 w 7949681"/>
                  <a:gd name="connsiteY0" fmla="*/ 951722 h 1007848"/>
                  <a:gd name="connsiteX1" fmla="*/ 1912775 w 7949681"/>
                  <a:gd name="connsiteY1" fmla="*/ 167951 h 1007848"/>
                  <a:gd name="connsiteX2" fmla="*/ 4450702 w 7949681"/>
                  <a:gd name="connsiteY2" fmla="*/ 1007706 h 1007848"/>
                  <a:gd name="connsiteX3" fmla="*/ 6615404 w 7949681"/>
                  <a:gd name="connsiteY3" fmla="*/ 233265 h 1007848"/>
                  <a:gd name="connsiteX4" fmla="*/ 7949681 w 7949681"/>
                  <a:gd name="connsiteY4" fmla="*/ 0 h 1007848"/>
                  <a:gd name="connsiteX0" fmla="*/ 0 w 6615404"/>
                  <a:gd name="connsiteY0" fmla="*/ 783933 h 840059"/>
                  <a:gd name="connsiteX1" fmla="*/ 1912775 w 6615404"/>
                  <a:gd name="connsiteY1" fmla="*/ 162 h 840059"/>
                  <a:gd name="connsiteX2" fmla="*/ 4450702 w 6615404"/>
                  <a:gd name="connsiteY2" fmla="*/ 839917 h 840059"/>
                  <a:gd name="connsiteX3" fmla="*/ 6615404 w 6615404"/>
                  <a:gd name="connsiteY3" fmla="*/ 65476 h 840059"/>
                  <a:gd name="connsiteX0" fmla="*/ 0 w 6615404"/>
                  <a:gd name="connsiteY0" fmla="*/ 799754 h 855880"/>
                  <a:gd name="connsiteX1" fmla="*/ 1912775 w 6615404"/>
                  <a:gd name="connsiteY1" fmla="*/ 15983 h 855880"/>
                  <a:gd name="connsiteX2" fmla="*/ 4450702 w 6615404"/>
                  <a:gd name="connsiteY2" fmla="*/ 855738 h 855880"/>
                  <a:gd name="connsiteX3" fmla="*/ 6615404 w 6615404"/>
                  <a:gd name="connsiteY3" fmla="*/ 81297 h 855880"/>
                  <a:gd name="connsiteX0" fmla="*/ 0 w 6615404"/>
                  <a:gd name="connsiteY0" fmla="*/ 799754 h 913292"/>
                  <a:gd name="connsiteX1" fmla="*/ 1912775 w 6615404"/>
                  <a:gd name="connsiteY1" fmla="*/ 15983 h 913292"/>
                  <a:gd name="connsiteX2" fmla="*/ 4450702 w 6615404"/>
                  <a:gd name="connsiteY2" fmla="*/ 855738 h 913292"/>
                  <a:gd name="connsiteX3" fmla="*/ 6615404 w 6615404"/>
                  <a:gd name="connsiteY3" fmla="*/ 81297 h 913292"/>
                  <a:gd name="connsiteX0" fmla="*/ 0 w 7072604"/>
                  <a:gd name="connsiteY0" fmla="*/ 799754 h 865540"/>
                  <a:gd name="connsiteX1" fmla="*/ 1912775 w 7072604"/>
                  <a:gd name="connsiteY1" fmla="*/ 15983 h 865540"/>
                  <a:gd name="connsiteX2" fmla="*/ 4450702 w 7072604"/>
                  <a:gd name="connsiteY2" fmla="*/ 855738 h 865540"/>
                  <a:gd name="connsiteX3" fmla="*/ 7072604 w 7072604"/>
                  <a:gd name="connsiteY3" fmla="*/ 435861 h 865540"/>
                  <a:gd name="connsiteX0" fmla="*/ 0 w 7072604"/>
                  <a:gd name="connsiteY0" fmla="*/ 799754 h 869733"/>
                  <a:gd name="connsiteX1" fmla="*/ 1912775 w 7072604"/>
                  <a:gd name="connsiteY1" fmla="*/ 15983 h 869733"/>
                  <a:gd name="connsiteX2" fmla="*/ 4450702 w 7072604"/>
                  <a:gd name="connsiteY2" fmla="*/ 855738 h 869733"/>
                  <a:gd name="connsiteX3" fmla="*/ 7072604 w 7072604"/>
                  <a:gd name="connsiteY3" fmla="*/ 435861 h 869733"/>
                  <a:gd name="connsiteX0" fmla="*/ 0 w 7072604"/>
                  <a:gd name="connsiteY0" fmla="*/ 799754 h 909752"/>
                  <a:gd name="connsiteX1" fmla="*/ 1912775 w 7072604"/>
                  <a:gd name="connsiteY1" fmla="*/ 15983 h 909752"/>
                  <a:gd name="connsiteX2" fmla="*/ 4450702 w 7072604"/>
                  <a:gd name="connsiteY2" fmla="*/ 855738 h 909752"/>
                  <a:gd name="connsiteX3" fmla="*/ 7072604 w 7072604"/>
                  <a:gd name="connsiteY3" fmla="*/ 435861 h 909752"/>
                  <a:gd name="connsiteX0" fmla="*/ 0 w 7361853"/>
                  <a:gd name="connsiteY0" fmla="*/ 799754 h 969459"/>
                  <a:gd name="connsiteX1" fmla="*/ 1912775 w 7361853"/>
                  <a:gd name="connsiteY1" fmla="*/ 15983 h 969459"/>
                  <a:gd name="connsiteX2" fmla="*/ 4450702 w 7361853"/>
                  <a:gd name="connsiteY2" fmla="*/ 855738 h 969459"/>
                  <a:gd name="connsiteX3" fmla="*/ 7361853 w 7361853"/>
                  <a:gd name="connsiteY3" fmla="*/ 771763 h 969459"/>
                  <a:gd name="connsiteX0" fmla="*/ 0 w 7361853"/>
                  <a:gd name="connsiteY0" fmla="*/ 799754 h 889173"/>
                  <a:gd name="connsiteX1" fmla="*/ 1912775 w 7361853"/>
                  <a:gd name="connsiteY1" fmla="*/ 15983 h 889173"/>
                  <a:gd name="connsiteX2" fmla="*/ 4450702 w 7361853"/>
                  <a:gd name="connsiteY2" fmla="*/ 855738 h 889173"/>
                  <a:gd name="connsiteX3" fmla="*/ 7361853 w 7361853"/>
                  <a:gd name="connsiteY3" fmla="*/ 771763 h 889173"/>
                  <a:gd name="connsiteX0" fmla="*/ 0 w 7343192"/>
                  <a:gd name="connsiteY0" fmla="*/ 799754 h 875460"/>
                  <a:gd name="connsiteX1" fmla="*/ 1912775 w 7343192"/>
                  <a:gd name="connsiteY1" fmla="*/ 15983 h 875460"/>
                  <a:gd name="connsiteX2" fmla="*/ 4450702 w 7343192"/>
                  <a:gd name="connsiteY2" fmla="*/ 855738 h 875460"/>
                  <a:gd name="connsiteX3" fmla="*/ 7343192 w 7343192"/>
                  <a:gd name="connsiteY3" fmla="*/ 659796 h 875460"/>
                  <a:gd name="connsiteX0" fmla="*/ 0 w 7343192"/>
                  <a:gd name="connsiteY0" fmla="*/ 783782 h 788934"/>
                  <a:gd name="connsiteX1" fmla="*/ 1912775 w 7343192"/>
                  <a:gd name="connsiteY1" fmla="*/ 11 h 788934"/>
                  <a:gd name="connsiteX2" fmla="*/ 4758612 w 7343192"/>
                  <a:gd name="connsiteY2" fmla="*/ 765121 h 788934"/>
                  <a:gd name="connsiteX3" fmla="*/ 7343192 w 7343192"/>
                  <a:gd name="connsiteY3" fmla="*/ 643824 h 788934"/>
                  <a:gd name="connsiteX0" fmla="*/ 0 w 7343192"/>
                  <a:gd name="connsiteY0" fmla="*/ 877086 h 887565"/>
                  <a:gd name="connsiteX1" fmla="*/ 2332653 w 7343192"/>
                  <a:gd name="connsiteY1" fmla="*/ 9 h 887565"/>
                  <a:gd name="connsiteX2" fmla="*/ 4758612 w 7343192"/>
                  <a:gd name="connsiteY2" fmla="*/ 858425 h 887565"/>
                  <a:gd name="connsiteX3" fmla="*/ 7343192 w 7343192"/>
                  <a:gd name="connsiteY3" fmla="*/ 737128 h 887565"/>
                  <a:gd name="connsiteX0" fmla="*/ 0 w 7081935"/>
                  <a:gd name="connsiteY0" fmla="*/ 683060 h 889482"/>
                  <a:gd name="connsiteX1" fmla="*/ 2071396 w 7081935"/>
                  <a:gd name="connsiteY1" fmla="*/ 1926 h 889482"/>
                  <a:gd name="connsiteX2" fmla="*/ 4497355 w 7081935"/>
                  <a:gd name="connsiteY2" fmla="*/ 860342 h 889482"/>
                  <a:gd name="connsiteX3" fmla="*/ 7081935 w 7081935"/>
                  <a:gd name="connsiteY3" fmla="*/ 739045 h 889482"/>
                  <a:gd name="connsiteX0" fmla="*/ 0 w 7081935"/>
                  <a:gd name="connsiteY0" fmla="*/ 323585 h 530007"/>
                  <a:gd name="connsiteX1" fmla="*/ 1741196 w 7081935"/>
                  <a:gd name="connsiteY1" fmla="*/ 23451 h 530007"/>
                  <a:gd name="connsiteX2" fmla="*/ 4497355 w 7081935"/>
                  <a:gd name="connsiteY2" fmla="*/ 500867 h 530007"/>
                  <a:gd name="connsiteX3" fmla="*/ 7081935 w 7081935"/>
                  <a:gd name="connsiteY3" fmla="*/ 379570 h 530007"/>
                  <a:gd name="connsiteX0" fmla="*/ 0 w 7393085"/>
                  <a:gd name="connsiteY0" fmla="*/ 416091 h 508213"/>
                  <a:gd name="connsiteX1" fmla="*/ 2052346 w 7393085"/>
                  <a:gd name="connsiteY1" fmla="*/ 1657 h 508213"/>
                  <a:gd name="connsiteX2" fmla="*/ 4808505 w 7393085"/>
                  <a:gd name="connsiteY2" fmla="*/ 479073 h 508213"/>
                  <a:gd name="connsiteX3" fmla="*/ 7393085 w 7393085"/>
                  <a:gd name="connsiteY3" fmla="*/ 357776 h 508213"/>
                  <a:gd name="connsiteX0" fmla="*/ 0 w 7361335"/>
                  <a:gd name="connsiteY0" fmla="*/ 416091 h 497011"/>
                  <a:gd name="connsiteX1" fmla="*/ 2052346 w 7361335"/>
                  <a:gd name="connsiteY1" fmla="*/ 1657 h 497011"/>
                  <a:gd name="connsiteX2" fmla="*/ 480850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58948"/>
                  <a:gd name="connsiteX1" fmla="*/ 2052346 w 7361335"/>
                  <a:gd name="connsiteY1" fmla="*/ 1657 h 558948"/>
                  <a:gd name="connsiteX2" fmla="*/ 4992655 w 7361335"/>
                  <a:gd name="connsiteY2" fmla="*/ 479073 h 558948"/>
                  <a:gd name="connsiteX3" fmla="*/ 7361335 w 7361335"/>
                  <a:gd name="connsiteY3" fmla="*/ 116476 h 558948"/>
                  <a:gd name="connsiteX0" fmla="*/ 0 w 7361335"/>
                  <a:gd name="connsiteY0" fmla="*/ 416091 h 522234"/>
                  <a:gd name="connsiteX1" fmla="*/ 2052346 w 7361335"/>
                  <a:gd name="connsiteY1" fmla="*/ 1657 h 522234"/>
                  <a:gd name="connsiteX2" fmla="*/ 4992655 w 7361335"/>
                  <a:gd name="connsiteY2" fmla="*/ 479073 h 522234"/>
                  <a:gd name="connsiteX3" fmla="*/ 7361335 w 7361335"/>
                  <a:gd name="connsiteY3" fmla="*/ 116476 h 522234"/>
                  <a:gd name="connsiteX0" fmla="*/ 0 w 7361335"/>
                  <a:gd name="connsiteY0" fmla="*/ 416091 h 501861"/>
                  <a:gd name="connsiteX1" fmla="*/ 2052346 w 7361335"/>
                  <a:gd name="connsiteY1" fmla="*/ 1657 h 501861"/>
                  <a:gd name="connsiteX2" fmla="*/ 4992655 w 7361335"/>
                  <a:gd name="connsiteY2" fmla="*/ 479073 h 501861"/>
                  <a:gd name="connsiteX3" fmla="*/ 7361335 w 7361335"/>
                  <a:gd name="connsiteY3" fmla="*/ 116476 h 501861"/>
                  <a:gd name="connsiteX0" fmla="*/ 0 w 7361335"/>
                  <a:gd name="connsiteY0" fmla="*/ 416091 h 488561"/>
                  <a:gd name="connsiteX1" fmla="*/ 2052346 w 7361335"/>
                  <a:gd name="connsiteY1" fmla="*/ 1657 h 488561"/>
                  <a:gd name="connsiteX2" fmla="*/ 4992655 w 7361335"/>
                  <a:gd name="connsiteY2" fmla="*/ 479073 h 488561"/>
                  <a:gd name="connsiteX3" fmla="*/ 7361335 w 7361335"/>
                  <a:gd name="connsiteY3" fmla="*/ 116476 h 488561"/>
                  <a:gd name="connsiteX0" fmla="*/ 0 w 7361335"/>
                  <a:gd name="connsiteY0" fmla="*/ 417442 h 521158"/>
                  <a:gd name="connsiteX1" fmla="*/ 2052346 w 7361335"/>
                  <a:gd name="connsiteY1" fmla="*/ 3008 h 521158"/>
                  <a:gd name="connsiteX2" fmla="*/ 4637055 w 7361335"/>
                  <a:gd name="connsiteY2" fmla="*/ 512174 h 521158"/>
                  <a:gd name="connsiteX3" fmla="*/ 7361335 w 7361335"/>
                  <a:gd name="connsiteY3" fmla="*/ 117827 h 521158"/>
                  <a:gd name="connsiteX0" fmla="*/ 0 w 7247035"/>
                  <a:gd name="connsiteY0" fmla="*/ 417442 h 512500"/>
                  <a:gd name="connsiteX1" fmla="*/ 2052346 w 7247035"/>
                  <a:gd name="connsiteY1" fmla="*/ 3008 h 512500"/>
                  <a:gd name="connsiteX2" fmla="*/ 4637055 w 7247035"/>
                  <a:gd name="connsiteY2" fmla="*/ 512174 h 512500"/>
                  <a:gd name="connsiteX3" fmla="*/ 7247035 w 7247035"/>
                  <a:gd name="connsiteY3" fmla="*/ 92427 h 512500"/>
                  <a:gd name="connsiteX0" fmla="*/ 0 w 7247035"/>
                  <a:gd name="connsiteY0" fmla="*/ 459518 h 510126"/>
                  <a:gd name="connsiteX1" fmla="*/ 2052346 w 7247035"/>
                  <a:gd name="connsiteY1" fmla="*/ 634 h 510126"/>
                  <a:gd name="connsiteX2" fmla="*/ 4637055 w 7247035"/>
                  <a:gd name="connsiteY2" fmla="*/ 509800 h 510126"/>
                  <a:gd name="connsiteX3" fmla="*/ 7247035 w 7247035"/>
                  <a:gd name="connsiteY3" fmla="*/ 90053 h 510126"/>
                </a:gdLst>
                <a:ahLst/>
                <a:cxnLst>
                  <a:cxn ang="0">
                    <a:pos x="connsiteX0" y="connsiteY0"/>
                  </a:cxn>
                  <a:cxn ang="0">
                    <a:pos x="connsiteX1" y="connsiteY1"/>
                  </a:cxn>
                  <a:cxn ang="0">
                    <a:pos x="connsiteX2" y="connsiteY2"/>
                  </a:cxn>
                  <a:cxn ang="0">
                    <a:pos x="connsiteX3" y="connsiteY3"/>
                  </a:cxn>
                </a:cxnLst>
                <a:rect l="l" t="t" r="r" b="b"/>
                <a:pathLst>
                  <a:path w="7247035" h="510126">
                    <a:moveTo>
                      <a:pt x="0" y="459518"/>
                    </a:moveTo>
                    <a:cubicBezTo>
                      <a:pt x="585495" y="62967"/>
                      <a:pt x="1279504" y="-7746"/>
                      <a:pt x="2052346" y="634"/>
                    </a:cubicBezTo>
                    <a:cubicBezTo>
                      <a:pt x="2825188" y="9014"/>
                      <a:pt x="3771274" y="494897"/>
                      <a:pt x="4637055" y="509800"/>
                    </a:cubicBezTo>
                    <a:cubicBezTo>
                      <a:pt x="5502836" y="524703"/>
                      <a:pt x="6598558" y="24739"/>
                      <a:pt x="7247035" y="90053"/>
                    </a:cubicBezTo>
                  </a:path>
                </a:pathLst>
              </a:cu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5028CC2-50ED-83A3-CCE4-50780E2DEB14}"/>
                  </a:ext>
                </a:extLst>
              </p:cNvPr>
              <p:cNvSpPr/>
              <p:nvPr/>
            </p:nvSpPr>
            <p:spPr>
              <a:xfrm>
                <a:off x="2786981" y="1512108"/>
                <a:ext cx="7247035" cy="463552"/>
              </a:xfrm>
              <a:custGeom>
                <a:avLst/>
                <a:gdLst>
                  <a:gd name="connsiteX0" fmla="*/ 0 w 7949681"/>
                  <a:gd name="connsiteY0" fmla="*/ 951722 h 1007848"/>
                  <a:gd name="connsiteX1" fmla="*/ 1912775 w 7949681"/>
                  <a:gd name="connsiteY1" fmla="*/ 167951 h 1007848"/>
                  <a:gd name="connsiteX2" fmla="*/ 4450702 w 7949681"/>
                  <a:gd name="connsiteY2" fmla="*/ 1007706 h 1007848"/>
                  <a:gd name="connsiteX3" fmla="*/ 6615404 w 7949681"/>
                  <a:gd name="connsiteY3" fmla="*/ 233265 h 1007848"/>
                  <a:gd name="connsiteX4" fmla="*/ 7949681 w 7949681"/>
                  <a:gd name="connsiteY4" fmla="*/ 0 h 1007848"/>
                  <a:gd name="connsiteX0" fmla="*/ 0 w 6615404"/>
                  <a:gd name="connsiteY0" fmla="*/ 783933 h 840059"/>
                  <a:gd name="connsiteX1" fmla="*/ 1912775 w 6615404"/>
                  <a:gd name="connsiteY1" fmla="*/ 162 h 840059"/>
                  <a:gd name="connsiteX2" fmla="*/ 4450702 w 6615404"/>
                  <a:gd name="connsiteY2" fmla="*/ 839917 h 840059"/>
                  <a:gd name="connsiteX3" fmla="*/ 6615404 w 6615404"/>
                  <a:gd name="connsiteY3" fmla="*/ 65476 h 840059"/>
                  <a:gd name="connsiteX0" fmla="*/ 0 w 6615404"/>
                  <a:gd name="connsiteY0" fmla="*/ 799754 h 855880"/>
                  <a:gd name="connsiteX1" fmla="*/ 1912775 w 6615404"/>
                  <a:gd name="connsiteY1" fmla="*/ 15983 h 855880"/>
                  <a:gd name="connsiteX2" fmla="*/ 4450702 w 6615404"/>
                  <a:gd name="connsiteY2" fmla="*/ 855738 h 855880"/>
                  <a:gd name="connsiteX3" fmla="*/ 6615404 w 6615404"/>
                  <a:gd name="connsiteY3" fmla="*/ 81297 h 855880"/>
                  <a:gd name="connsiteX0" fmla="*/ 0 w 6615404"/>
                  <a:gd name="connsiteY0" fmla="*/ 799754 h 913292"/>
                  <a:gd name="connsiteX1" fmla="*/ 1912775 w 6615404"/>
                  <a:gd name="connsiteY1" fmla="*/ 15983 h 913292"/>
                  <a:gd name="connsiteX2" fmla="*/ 4450702 w 6615404"/>
                  <a:gd name="connsiteY2" fmla="*/ 855738 h 913292"/>
                  <a:gd name="connsiteX3" fmla="*/ 6615404 w 6615404"/>
                  <a:gd name="connsiteY3" fmla="*/ 81297 h 913292"/>
                  <a:gd name="connsiteX0" fmla="*/ 0 w 7072604"/>
                  <a:gd name="connsiteY0" fmla="*/ 799754 h 865540"/>
                  <a:gd name="connsiteX1" fmla="*/ 1912775 w 7072604"/>
                  <a:gd name="connsiteY1" fmla="*/ 15983 h 865540"/>
                  <a:gd name="connsiteX2" fmla="*/ 4450702 w 7072604"/>
                  <a:gd name="connsiteY2" fmla="*/ 855738 h 865540"/>
                  <a:gd name="connsiteX3" fmla="*/ 7072604 w 7072604"/>
                  <a:gd name="connsiteY3" fmla="*/ 435861 h 865540"/>
                  <a:gd name="connsiteX0" fmla="*/ 0 w 7072604"/>
                  <a:gd name="connsiteY0" fmla="*/ 799754 h 869733"/>
                  <a:gd name="connsiteX1" fmla="*/ 1912775 w 7072604"/>
                  <a:gd name="connsiteY1" fmla="*/ 15983 h 869733"/>
                  <a:gd name="connsiteX2" fmla="*/ 4450702 w 7072604"/>
                  <a:gd name="connsiteY2" fmla="*/ 855738 h 869733"/>
                  <a:gd name="connsiteX3" fmla="*/ 7072604 w 7072604"/>
                  <a:gd name="connsiteY3" fmla="*/ 435861 h 869733"/>
                  <a:gd name="connsiteX0" fmla="*/ 0 w 7072604"/>
                  <a:gd name="connsiteY0" fmla="*/ 799754 h 909752"/>
                  <a:gd name="connsiteX1" fmla="*/ 1912775 w 7072604"/>
                  <a:gd name="connsiteY1" fmla="*/ 15983 h 909752"/>
                  <a:gd name="connsiteX2" fmla="*/ 4450702 w 7072604"/>
                  <a:gd name="connsiteY2" fmla="*/ 855738 h 909752"/>
                  <a:gd name="connsiteX3" fmla="*/ 7072604 w 7072604"/>
                  <a:gd name="connsiteY3" fmla="*/ 435861 h 909752"/>
                  <a:gd name="connsiteX0" fmla="*/ 0 w 7361853"/>
                  <a:gd name="connsiteY0" fmla="*/ 799754 h 969459"/>
                  <a:gd name="connsiteX1" fmla="*/ 1912775 w 7361853"/>
                  <a:gd name="connsiteY1" fmla="*/ 15983 h 969459"/>
                  <a:gd name="connsiteX2" fmla="*/ 4450702 w 7361853"/>
                  <a:gd name="connsiteY2" fmla="*/ 855738 h 969459"/>
                  <a:gd name="connsiteX3" fmla="*/ 7361853 w 7361853"/>
                  <a:gd name="connsiteY3" fmla="*/ 771763 h 969459"/>
                  <a:gd name="connsiteX0" fmla="*/ 0 w 7361853"/>
                  <a:gd name="connsiteY0" fmla="*/ 799754 h 889173"/>
                  <a:gd name="connsiteX1" fmla="*/ 1912775 w 7361853"/>
                  <a:gd name="connsiteY1" fmla="*/ 15983 h 889173"/>
                  <a:gd name="connsiteX2" fmla="*/ 4450702 w 7361853"/>
                  <a:gd name="connsiteY2" fmla="*/ 855738 h 889173"/>
                  <a:gd name="connsiteX3" fmla="*/ 7361853 w 7361853"/>
                  <a:gd name="connsiteY3" fmla="*/ 771763 h 889173"/>
                  <a:gd name="connsiteX0" fmla="*/ 0 w 7343192"/>
                  <a:gd name="connsiteY0" fmla="*/ 799754 h 875460"/>
                  <a:gd name="connsiteX1" fmla="*/ 1912775 w 7343192"/>
                  <a:gd name="connsiteY1" fmla="*/ 15983 h 875460"/>
                  <a:gd name="connsiteX2" fmla="*/ 4450702 w 7343192"/>
                  <a:gd name="connsiteY2" fmla="*/ 855738 h 875460"/>
                  <a:gd name="connsiteX3" fmla="*/ 7343192 w 7343192"/>
                  <a:gd name="connsiteY3" fmla="*/ 659796 h 875460"/>
                  <a:gd name="connsiteX0" fmla="*/ 0 w 7343192"/>
                  <a:gd name="connsiteY0" fmla="*/ 783782 h 788934"/>
                  <a:gd name="connsiteX1" fmla="*/ 1912775 w 7343192"/>
                  <a:gd name="connsiteY1" fmla="*/ 11 h 788934"/>
                  <a:gd name="connsiteX2" fmla="*/ 4758612 w 7343192"/>
                  <a:gd name="connsiteY2" fmla="*/ 765121 h 788934"/>
                  <a:gd name="connsiteX3" fmla="*/ 7343192 w 7343192"/>
                  <a:gd name="connsiteY3" fmla="*/ 643824 h 788934"/>
                  <a:gd name="connsiteX0" fmla="*/ 0 w 7343192"/>
                  <a:gd name="connsiteY0" fmla="*/ 877086 h 887565"/>
                  <a:gd name="connsiteX1" fmla="*/ 2332653 w 7343192"/>
                  <a:gd name="connsiteY1" fmla="*/ 9 h 887565"/>
                  <a:gd name="connsiteX2" fmla="*/ 4758612 w 7343192"/>
                  <a:gd name="connsiteY2" fmla="*/ 858425 h 887565"/>
                  <a:gd name="connsiteX3" fmla="*/ 7343192 w 7343192"/>
                  <a:gd name="connsiteY3" fmla="*/ 737128 h 887565"/>
                  <a:gd name="connsiteX0" fmla="*/ 0 w 7081935"/>
                  <a:gd name="connsiteY0" fmla="*/ 683060 h 889482"/>
                  <a:gd name="connsiteX1" fmla="*/ 2071396 w 7081935"/>
                  <a:gd name="connsiteY1" fmla="*/ 1926 h 889482"/>
                  <a:gd name="connsiteX2" fmla="*/ 4497355 w 7081935"/>
                  <a:gd name="connsiteY2" fmla="*/ 860342 h 889482"/>
                  <a:gd name="connsiteX3" fmla="*/ 7081935 w 7081935"/>
                  <a:gd name="connsiteY3" fmla="*/ 739045 h 889482"/>
                  <a:gd name="connsiteX0" fmla="*/ 0 w 7081935"/>
                  <a:gd name="connsiteY0" fmla="*/ 323585 h 530007"/>
                  <a:gd name="connsiteX1" fmla="*/ 1741196 w 7081935"/>
                  <a:gd name="connsiteY1" fmla="*/ 23451 h 530007"/>
                  <a:gd name="connsiteX2" fmla="*/ 4497355 w 7081935"/>
                  <a:gd name="connsiteY2" fmla="*/ 500867 h 530007"/>
                  <a:gd name="connsiteX3" fmla="*/ 7081935 w 7081935"/>
                  <a:gd name="connsiteY3" fmla="*/ 379570 h 530007"/>
                  <a:gd name="connsiteX0" fmla="*/ 0 w 7393085"/>
                  <a:gd name="connsiteY0" fmla="*/ 416091 h 508213"/>
                  <a:gd name="connsiteX1" fmla="*/ 2052346 w 7393085"/>
                  <a:gd name="connsiteY1" fmla="*/ 1657 h 508213"/>
                  <a:gd name="connsiteX2" fmla="*/ 4808505 w 7393085"/>
                  <a:gd name="connsiteY2" fmla="*/ 479073 h 508213"/>
                  <a:gd name="connsiteX3" fmla="*/ 7393085 w 7393085"/>
                  <a:gd name="connsiteY3" fmla="*/ 357776 h 508213"/>
                  <a:gd name="connsiteX0" fmla="*/ 0 w 7361335"/>
                  <a:gd name="connsiteY0" fmla="*/ 416091 h 497011"/>
                  <a:gd name="connsiteX1" fmla="*/ 2052346 w 7361335"/>
                  <a:gd name="connsiteY1" fmla="*/ 1657 h 497011"/>
                  <a:gd name="connsiteX2" fmla="*/ 480850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58948"/>
                  <a:gd name="connsiteX1" fmla="*/ 2052346 w 7361335"/>
                  <a:gd name="connsiteY1" fmla="*/ 1657 h 558948"/>
                  <a:gd name="connsiteX2" fmla="*/ 4992655 w 7361335"/>
                  <a:gd name="connsiteY2" fmla="*/ 479073 h 558948"/>
                  <a:gd name="connsiteX3" fmla="*/ 7361335 w 7361335"/>
                  <a:gd name="connsiteY3" fmla="*/ 116476 h 558948"/>
                  <a:gd name="connsiteX0" fmla="*/ 0 w 7361335"/>
                  <a:gd name="connsiteY0" fmla="*/ 416091 h 522234"/>
                  <a:gd name="connsiteX1" fmla="*/ 2052346 w 7361335"/>
                  <a:gd name="connsiteY1" fmla="*/ 1657 h 522234"/>
                  <a:gd name="connsiteX2" fmla="*/ 4992655 w 7361335"/>
                  <a:gd name="connsiteY2" fmla="*/ 479073 h 522234"/>
                  <a:gd name="connsiteX3" fmla="*/ 7361335 w 7361335"/>
                  <a:gd name="connsiteY3" fmla="*/ 116476 h 522234"/>
                  <a:gd name="connsiteX0" fmla="*/ 0 w 7361335"/>
                  <a:gd name="connsiteY0" fmla="*/ 416091 h 501861"/>
                  <a:gd name="connsiteX1" fmla="*/ 2052346 w 7361335"/>
                  <a:gd name="connsiteY1" fmla="*/ 1657 h 501861"/>
                  <a:gd name="connsiteX2" fmla="*/ 4992655 w 7361335"/>
                  <a:gd name="connsiteY2" fmla="*/ 479073 h 501861"/>
                  <a:gd name="connsiteX3" fmla="*/ 7361335 w 7361335"/>
                  <a:gd name="connsiteY3" fmla="*/ 116476 h 501861"/>
                  <a:gd name="connsiteX0" fmla="*/ 0 w 7361335"/>
                  <a:gd name="connsiteY0" fmla="*/ 416091 h 488561"/>
                  <a:gd name="connsiteX1" fmla="*/ 2052346 w 7361335"/>
                  <a:gd name="connsiteY1" fmla="*/ 1657 h 488561"/>
                  <a:gd name="connsiteX2" fmla="*/ 4992655 w 7361335"/>
                  <a:gd name="connsiteY2" fmla="*/ 479073 h 488561"/>
                  <a:gd name="connsiteX3" fmla="*/ 7361335 w 7361335"/>
                  <a:gd name="connsiteY3" fmla="*/ 116476 h 488561"/>
                  <a:gd name="connsiteX0" fmla="*/ 0 w 7361335"/>
                  <a:gd name="connsiteY0" fmla="*/ 351037 h 414114"/>
                  <a:gd name="connsiteX1" fmla="*/ 2071396 w 7361335"/>
                  <a:gd name="connsiteY1" fmla="*/ 6453 h 414114"/>
                  <a:gd name="connsiteX2" fmla="*/ 4992655 w 7361335"/>
                  <a:gd name="connsiteY2" fmla="*/ 414019 h 414114"/>
                  <a:gd name="connsiteX3" fmla="*/ 7361335 w 7361335"/>
                  <a:gd name="connsiteY3" fmla="*/ 51422 h 414114"/>
                  <a:gd name="connsiteX0" fmla="*/ 0 w 7361335"/>
                  <a:gd name="connsiteY0" fmla="*/ 298252 h 437529"/>
                  <a:gd name="connsiteX1" fmla="*/ 2071396 w 7361335"/>
                  <a:gd name="connsiteY1" fmla="*/ 29868 h 437529"/>
                  <a:gd name="connsiteX2" fmla="*/ 4992655 w 7361335"/>
                  <a:gd name="connsiteY2" fmla="*/ 437434 h 437529"/>
                  <a:gd name="connsiteX3" fmla="*/ 7361335 w 7361335"/>
                  <a:gd name="connsiteY3" fmla="*/ 74837 h 437529"/>
                  <a:gd name="connsiteX0" fmla="*/ 0 w 7361335"/>
                  <a:gd name="connsiteY0" fmla="*/ 275880 h 415157"/>
                  <a:gd name="connsiteX1" fmla="*/ 2071396 w 7361335"/>
                  <a:gd name="connsiteY1" fmla="*/ 7496 h 415157"/>
                  <a:gd name="connsiteX2" fmla="*/ 4992655 w 7361335"/>
                  <a:gd name="connsiteY2" fmla="*/ 415062 h 415157"/>
                  <a:gd name="connsiteX3" fmla="*/ 7361335 w 7361335"/>
                  <a:gd name="connsiteY3" fmla="*/ 52465 h 415157"/>
                  <a:gd name="connsiteX0" fmla="*/ 0 w 7361335"/>
                  <a:gd name="connsiteY0" fmla="*/ 278721 h 462439"/>
                  <a:gd name="connsiteX1" fmla="*/ 2071396 w 7361335"/>
                  <a:gd name="connsiteY1" fmla="*/ 10337 h 462439"/>
                  <a:gd name="connsiteX2" fmla="*/ 4973605 w 7361335"/>
                  <a:gd name="connsiteY2" fmla="*/ 462353 h 462439"/>
                  <a:gd name="connsiteX3" fmla="*/ 7361335 w 7361335"/>
                  <a:gd name="connsiteY3" fmla="*/ 55306 h 462439"/>
                  <a:gd name="connsiteX0" fmla="*/ 0 w 7247035"/>
                  <a:gd name="connsiteY0" fmla="*/ 278721 h 463552"/>
                  <a:gd name="connsiteX1" fmla="*/ 2071396 w 7247035"/>
                  <a:gd name="connsiteY1" fmla="*/ 10337 h 463552"/>
                  <a:gd name="connsiteX2" fmla="*/ 4973605 w 7247035"/>
                  <a:gd name="connsiteY2" fmla="*/ 462353 h 463552"/>
                  <a:gd name="connsiteX3" fmla="*/ 7247035 w 7247035"/>
                  <a:gd name="connsiteY3" fmla="*/ 163256 h 463552"/>
                </a:gdLst>
                <a:ahLst/>
                <a:cxnLst>
                  <a:cxn ang="0">
                    <a:pos x="connsiteX0" y="connsiteY0"/>
                  </a:cxn>
                  <a:cxn ang="0">
                    <a:pos x="connsiteX1" y="connsiteY1"/>
                  </a:cxn>
                  <a:cxn ang="0">
                    <a:pos x="connsiteX2" y="connsiteY2"/>
                  </a:cxn>
                  <a:cxn ang="0">
                    <a:pos x="connsiteX3" y="connsiteY3"/>
                  </a:cxn>
                </a:cxnLst>
                <a:rect l="l" t="t" r="r" b="b"/>
                <a:pathLst>
                  <a:path w="7247035" h="463552">
                    <a:moveTo>
                      <a:pt x="0" y="278721"/>
                    </a:moveTo>
                    <a:cubicBezTo>
                      <a:pt x="661695" y="2820"/>
                      <a:pt x="1242462" y="-20268"/>
                      <a:pt x="2071396" y="10337"/>
                    </a:cubicBezTo>
                    <a:cubicBezTo>
                      <a:pt x="2900330" y="40942"/>
                      <a:pt x="4110999" y="436867"/>
                      <a:pt x="4973605" y="462353"/>
                    </a:cubicBezTo>
                    <a:cubicBezTo>
                      <a:pt x="5836211" y="487839"/>
                      <a:pt x="6598558" y="97942"/>
                      <a:pt x="7247035" y="163256"/>
                    </a:cubicBezTo>
                  </a:path>
                </a:pathLst>
              </a:cu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56DA4DA6-7B32-0965-FD97-ADAC4B14C78F}"/>
                  </a:ext>
                </a:extLst>
              </p:cNvPr>
              <p:cNvSpPr/>
              <p:nvPr/>
            </p:nvSpPr>
            <p:spPr>
              <a:xfrm>
                <a:off x="2583781" y="2221937"/>
                <a:ext cx="7386735" cy="478070"/>
              </a:xfrm>
              <a:custGeom>
                <a:avLst/>
                <a:gdLst>
                  <a:gd name="connsiteX0" fmla="*/ 0 w 7949681"/>
                  <a:gd name="connsiteY0" fmla="*/ 951722 h 1007848"/>
                  <a:gd name="connsiteX1" fmla="*/ 1912775 w 7949681"/>
                  <a:gd name="connsiteY1" fmla="*/ 167951 h 1007848"/>
                  <a:gd name="connsiteX2" fmla="*/ 4450702 w 7949681"/>
                  <a:gd name="connsiteY2" fmla="*/ 1007706 h 1007848"/>
                  <a:gd name="connsiteX3" fmla="*/ 6615404 w 7949681"/>
                  <a:gd name="connsiteY3" fmla="*/ 233265 h 1007848"/>
                  <a:gd name="connsiteX4" fmla="*/ 7949681 w 7949681"/>
                  <a:gd name="connsiteY4" fmla="*/ 0 h 1007848"/>
                  <a:gd name="connsiteX0" fmla="*/ 0 w 6615404"/>
                  <a:gd name="connsiteY0" fmla="*/ 783933 h 840059"/>
                  <a:gd name="connsiteX1" fmla="*/ 1912775 w 6615404"/>
                  <a:gd name="connsiteY1" fmla="*/ 162 h 840059"/>
                  <a:gd name="connsiteX2" fmla="*/ 4450702 w 6615404"/>
                  <a:gd name="connsiteY2" fmla="*/ 839917 h 840059"/>
                  <a:gd name="connsiteX3" fmla="*/ 6615404 w 6615404"/>
                  <a:gd name="connsiteY3" fmla="*/ 65476 h 840059"/>
                  <a:gd name="connsiteX0" fmla="*/ 0 w 6615404"/>
                  <a:gd name="connsiteY0" fmla="*/ 799754 h 855880"/>
                  <a:gd name="connsiteX1" fmla="*/ 1912775 w 6615404"/>
                  <a:gd name="connsiteY1" fmla="*/ 15983 h 855880"/>
                  <a:gd name="connsiteX2" fmla="*/ 4450702 w 6615404"/>
                  <a:gd name="connsiteY2" fmla="*/ 855738 h 855880"/>
                  <a:gd name="connsiteX3" fmla="*/ 6615404 w 6615404"/>
                  <a:gd name="connsiteY3" fmla="*/ 81297 h 855880"/>
                  <a:gd name="connsiteX0" fmla="*/ 0 w 6615404"/>
                  <a:gd name="connsiteY0" fmla="*/ 799754 h 913292"/>
                  <a:gd name="connsiteX1" fmla="*/ 1912775 w 6615404"/>
                  <a:gd name="connsiteY1" fmla="*/ 15983 h 913292"/>
                  <a:gd name="connsiteX2" fmla="*/ 4450702 w 6615404"/>
                  <a:gd name="connsiteY2" fmla="*/ 855738 h 913292"/>
                  <a:gd name="connsiteX3" fmla="*/ 6615404 w 6615404"/>
                  <a:gd name="connsiteY3" fmla="*/ 81297 h 913292"/>
                  <a:gd name="connsiteX0" fmla="*/ 0 w 7072604"/>
                  <a:gd name="connsiteY0" fmla="*/ 799754 h 865540"/>
                  <a:gd name="connsiteX1" fmla="*/ 1912775 w 7072604"/>
                  <a:gd name="connsiteY1" fmla="*/ 15983 h 865540"/>
                  <a:gd name="connsiteX2" fmla="*/ 4450702 w 7072604"/>
                  <a:gd name="connsiteY2" fmla="*/ 855738 h 865540"/>
                  <a:gd name="connsiteX3" fmla="*/ 7072604 w 7072604"/>
                  <a:gd name="connsiteY3" fmla="*/ 435861 h 865540"/>
                  <a:gd name="connsiteX0" fmla="*/ 0 w 7072604"/>
                  <a:gd name="connsiteY0" fmla="*/ 799754 h 869733"/>
                  <a:gd name="connsiteX1" fmla="*/ 1912775 w 7072604"/>
                  <a:gd name="connsiteY1" fmla="*/ 15983 h 869733"/>
                  <a:gd name="connsiteX2" fmla="*/ 4450702 w 7072604"/>
                  <a:gd name="connsiteY2" fmla="*/ 855738 h 869733"/>
                  <a:gd name="connsiteX3" fmla="*/ 7072604 w 7072604"/>
                  <a:gd name="connsiteY3" fmla="*/ 435861 h 869733"/>
                  <a:gd name="connsiteX0" fmla="*/ 0 w 7072604"/>
                  <a:gd name="connsiteY0" fmla="*/ 799754 h 909752"/>
                  <a:gd name="connsiteX1" fmla="*/ 1912775 w 7072604"/>
                  <a:gd name="connsiteY1" fmla="*/ 15983 h 909752"/>
                  <a:gd name="connsiteX2" fmla="*/ 4450702 w 7072604"/>
                  <a:gd name="connsiteY2" fmla="*/ 855738 h 909752"/>
                  <a:gd name="connsiteX3" fmla="*/ 7072604 w 7072604"/>
                  <a:gd name="connsiteY3" fmla="*/ 435861 h 909752"/>
                  <a:gd name="connsiteX0" fmla="*/ 0 w 7361853"/>
                  <a:gd name="connsiteY0" fmla="*/ 799754 h 969459"/>
                  <a:gd name="connsiteX1" fmla="*/ 1912775 w 7361853"/>
                  <a:gd name="connsiteY1" fmla="*/ 15983 h 969459"/>
                  <a:gd name="connsiteX2" fmla="*/ 4450702 w 7361853"/>
                  <a:gd name="connsiteY2" fmla="*/ 855738 h 969459"/>
                  <a:gd name="connsiteX3" fmla="*/ 7361853 w 7361853"/>
                  <a:gd name="connsiteY3" fmla="*/ 771763 h 969459"/>
                  <a:gd name="connsiteX0" fmla="*/ 0 w 7361853"/>
                  <a:gd name="connsiteY0" fmla="*/ 799754 h 889173"/>
                  <a:gd name="connsiteX1" fmla="*/ 1912775 w 7361853"/>
                  <a:gd name="connsiteY1" fmla="*/ 15983 h 889173"/>
                  <a:gd name="connsiteX2" fmla="*/ 4450702 w 7361853"/>
                  <a:gd name="connsiteY2" fmla="*/ 855738 h 889173"/>
                  <a:gd name="connsiteX3" fmla="*/ 7361853 w 7361853"/>
                  <a:gd name="connsiteY3" fmla="*/ 771763 h 889173"/>
                  <a:gd name="connsiteX0" fmla="*/ 0 w 7343192"/>
                  <a:gd name="connsiteY0" fmla="*/ 799754 h 875460"/>
                  <a:gd name="connsiteX1" fmla="*/ 1912775 w 7343192"/>
                  <a:gd name="connsiteY1" fmla="*/ 15983 h 875460"/>
                  <a:gd name="connsiteX2" fmla="*/ 4450702 w 7343192"/>
                  <a:gd name="connsiteY2" fmla="*/ 855738 h 875460"/>
                  <a:gd name="connsiteX3" fmla="*/ 7343192 w 7343192"/>
                  <a:gd name="connsiteY3" fmla="*/ 659796 h 875460"/>
                  <a:gd name="connsiteX0" fmla="*/ 0 w 7343192"/>
                  <a:gd name="connsiteY0" fmla="*/ 783782 h 788934"/>
                  <a:gd name="connsiteX1" fmla="*/ 1912775 w 7343192"/>
                  <a:gd name="connsiteY1" fmla="*/ 11 h 788934"/>
                  <a:gd name="connsiteX2" fmla="*/ 4758612 w 7343192"/>
                  <a:gd name="connsiteY2" fmla="*/ 765121 h 788934"/>
                  <a:gd name="connsiteX3" fmla="*/ 7343192 w 7343192"/>
                  <a:gd name="connsiteY3" fmla="*/ 643824 h 788934"/>
                  <a:gd name="connsiteX0" fmla="*/ 0 w 7343192"/>
                  <a:gd name="connsiteY0" fmla="*/ 877086 h 887565"/>
                  <a:gd name="connsiteX1" fmla="*/ 2332653 w 7343192"/>
                  <a:gd name="connsiteY1" fmla="*/ 9 h 887565"/>
                  <a:gd name="connsiteX2" fmla="*/ 4758612 w 7343192"/>
                  <a:gd name="connsiteY2" fmla="*/ 858425 h 887565"/>
                  <a:gd name="connsiteX3" fmla="*/ 7343192 w 7343192"/>
                  <a:gd name="connsiteY3" fmla="*/ 737128 h 887565"/>
                  <a:gd name="connsiteX0" fmla="*/ 0 w 7081935"/>
                  <a:gd name="connsiteY0" fmla="*/ 683060 h 889482"/>
                  <a:gd name="connsiteX1" fmla="*/ 2071396 w 7081935"/>
                  <a:gd name="connsiteY1" fmla="*/ 1926 h 889482"/>
                  <a:gd name="connsiteX2" fmla="*/ 4497355 w 7081935"/>
                  <a:gd name="connsiteY2" fmla="*/ 860342 h 889482"/>
                  <a:gd name="connsiteX3" fmla="*/ 7081935 w 7081935"/>
                  <a:gd name="connsiteY3" fmla="*/ 739045 h 889482"/>
                  <a:gd name="connsiteX0" fmla="*/ 0 w 7081935"/>
                  <a:gd name="connsiteY0" fmla="*/ 323585 h 530007"/>
                  <a:gd name="connsiteX1" fmla="*/ 1741196 w 7081935"/>
                  <a:gd name="connsiteY1" fmla="*/ 23451 h 530007"/>
                  <a:gd name="connsiteX2" fmla="*/ 4497355 w 7081935"/>
                  <a:gd name="connsiteY2" fmla="*/ 500867 h 530007"/>
                  <a:gd name="connsiteX3" fmla="*/ 7081935 w 7081935"/>
                  <a:gd name="connsiteY3" fmla="*/ 379570 h 530007"/>
                  <a:gd name="connsiteX0" fmla="*/ 0 w 7393085"/>
                  <a:gd name="connsiteY0" fmla="*/ 416091 h 508213"/>
                  <a:gd name="connsiteX1" fmla="*/ 2052346 w 7393085"/>
                  <a:gd name="connsiteY1" fmla="*/ 1657 h 508213"/>
                  <a:gd name="connsiteX2" fmla="*/ 4808505 w 7393085"/>
                  <a:gd name="connsiteY2" fmla="*/ 479073 h 508213"/>
                  <a:gd name="connsiteX3" fmla="*/ 7393085 w 7393085"/>
                  <a:gd name="connsiteY3" fmla="*/ 357776 h 508213"/>
                  <a:gd name="connsiteX0" fmla="*/ 0 w 7361335"/>
                  <a:gd name="connsiteY0" fmla="*/ 416091 h 497011"/>
                  <a:gd name="connsiteX1" fmla="*/ 2052346 w 7361335"/>
                  <a:gd name="connsiteY1" fmla="*/ 1657 h 497011"/>
                  <a:gd name="connsiteX2" fmla="*/ 480850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58948"/>
                  <a:gd name="connsiteX1" fmla="*/ 2052346 w 7361335"/>
                  <a:gd name="connsiteY1" fmla="*/ 1657 h 558948"/>
                  <a:gd name="connsiteX2" fmla="*/ 4992655 w 7361335"/>
                  <a:gd name="connsiteY2" fmla="*/ 479073 h 558948"/>
                  <a:gd name="connsiteX3" fmla="*/ 7361335 w 7361335"/>
                  <a:gd name="connsiteY3" fmla="*/ 116476 h 558948"/>
                  <a:gd name="connsiteX0" fmla="*/ 0 w 7361335"/>
                  <a:gd name="connsiteY0" fmla="*/ 416091 h 522234"/>
                  <a:gd name="connsiteX1" fmla="*/ 2052346 w 7361335"/>
                  <a:gd name="connsiteY1" fmla="*/ 1657 h 522234"/>
                  <a:gd name="connsiteX2" fmla="*/ 4992655 w 7361335"/>
                  <a:gd name="connsiteY2" fmla="*/ 479073 h 522234"/>
                  <a:gd name="connsiteX3" fmla="*/ 7361335 w 7361335"/>
                  <a:gd name="connsiteY3" fmla="*/ 116476 h 522234"/>
                  <a:gd name="connsiteX0" fmla="*/ 0 w 7361335"/>
                  <a:gd name="connsiteY0" fmla="*/ 416091 h 501861"/>
                  <a:gd name="connsiteX1" fmla="*/ 2052346 w 7361335"/>
                  <a:gd name="connsiteY1" fmla="*/ 1657 h 501861"/>
                  <a:gd name="connsiteX2" fmla="*/ 4992655 w 7361335"/>
                  <a:gd name="connsiteY2" fmla="*/ 479073 h 501861"/>
                  <a:gd name="connsiteX3" fmla="*/ 7361335 w 7361335"/>
                  <a:gd name="connsiteY3" fmla="*/ 116476 h 501861"/>
                  <a:gd name="connsiteX0" fmla="*/ 0 w 7361335"/>
                  <a:gd name="connsiteY0" fmla="*/ 416091 h 488561"/>
                  <a:gd name="connsiteX1" fmla="*/ 2052346 w 7361335"/>
                  <a:gd name="connsiteY1" fmla="*/ 1657 h 488561"/>
                  <a:gd name="connsiteX2" fmla="*/ 4992655 w 7361335"/>
                  <a:gd name="connsiteY2" fmla="*/ 479073 h 488561"/>
                  <a:gd name="connsiteX3" fmla="*/ 7361335 w 7361335"/>
                  <a:gd name="connsiteY3" fmla="*/ 116476 h 488561"/>
                  <a:gd name="connsiteX0" fmla="*/ 0 w 7386735"/>
                  <a:gd name="connsiteY0" fmla="*/ 503369 h 503369"/>
                  <a:gd name="connsiteX1" fmla="*/ 2077746 w 7386735"/>
                  <a:gd name="connsiteY1" fmla="*/ 35 h 503369"/>
                  <a:gd name="connsiteX2" fmla="*/ 5018055 w 7386735"/>
                  <a:gd name="connsiteY2" fmla="*/ 477451 h 503369"/>
                  <a:gd name="connsiteX3" fmla="*/ 7386735 w 7386735"/>
                  <a:gd name="connsiteY3" fmla="*/ 114854 h 503369"/>
                  <a:gd name="connsiteX0" fmla="*/ 0 w 7386735"/>
                  <a:gd name="connsiteY0" fmla="*/ 477966 h 477966"/>
                  <a:gd name="connsiteX1" fmla="*/ 2084096 w 7386735"/>
                  <a:gd name="connsiteY1" fmla="*/ 32 h 477966"/>
                  <a:gd name="connsiteX2" fmla="*/ 5018055 w 7386735"/>
                  <a:gd name="connsiteY2" fmla="*/ 452048 h 477966"/>
                  <a:gd name="connsiteX3" fmla="*/ 7386735 w 7386735"/>
                  <a:gd name="connsiteY3" fmla="*/ 89451 h 477966"/>
                  <a:gd name="connsiteX0" fmla="*/ 0 w 7386735"/>
                  <a:gd name="connsiteY0" fmla="*/ 478098 h 478098"/>
                  <a:gd name="connsiteX1" fmla="*/ 2084096 w 7386735"/>
                  <a:gd name="connsiteY1" fmla="*/ 164 h 478098"/>
                  <a:gd name="connsiteX2" fmla="*/ 5024405 w 7386735"/>
                  <a:gd name="connsiteY2" fmla="*/ 420430 h 478098"/>
                  <a:gd name="connsiteX3" fmla="*/ 7386735 w 7386735"/>
                  <a:gd name="connsiteY3" fmla="*/ 89583 h 478098"/>
                  <a:gd name="connsiteX0" fmla="*/ 0 w 7386735"/>
                  <a:gd name="connsiteY0" fmla="*/ 478070 h 478070"/>
                  <a:gd name="connsiteX1" fmla="*/ 2084096 w 7386735"/>
                  <a:gd name="connsiteY1" fmla="*/ 136 h 478070"/>
                  <a:gd name="connsiteX2" fmla="*/ 5024405 w 7386735"/>
                  <a:gd name="connsiteY2" fmla="*/ 420402 h 478070"/>
                  <a:gd name="connsiteX3" fmla="*/ 7386735 w 7386735"/>
                  <a:gd name="connsiteY3" fmla="*/ 89555 h 478070"/>
                  <a:gd name="connsiteX0" fmla="*/ 0 w 7386735"/>
                  <a:gd name="connsiteY0" fmla="*/ 478070 h 478070"/>
                  <a:gd name="connsiteX1" fmla="*/ 2084096 w 7386735"/>
                  <a:gd name="connsiteY1" fmla="*/ 136 h 478070"/>
                  <a:gd name="connsiteX2" fmla="*/ 5024405 w 7386735"/>
                  <a:gd name="connsiteY2" fmla="*/ 420402 h 478070"/>
                  <a:gd name="connsiteX3" fmla="*/ 7386735 w 7386735"/>
                  <a:gd name="connsiteY3" fmla="*/ 89555 h 478070"/>
                  <a:gd name="connsiteX0" fmla="*/ 0 w 7386735"/>
                  <a:gd name="connsiteY0" fmla="*/ 478070 h 478070"/>
                  <a:gd name="connsiteX1" fmla="*/ 2084096 w 7386735"/>
                  <a:gd name="connsiteY1" fmla="*/ 136 h 478070"/>
                  <a:gd name="connsiteX2" fmla="*/ 5024405 w 7386735"/>
                  <a:gd name="connsiteY2" fmla="*/ 420402 h 478070"/>
                  <a:gd name="connsiteX3" fmla="*/ 7386735 w 7386735"/>
                  <a:gd name="connsiteY3" fmla="*/ 89555 h 478070"/>
                </a:gdLst>
                <a:ahLst/>
                <a:cxnLst>
                  <a:cxn ang="0">
                    <a:pos x="connsiteX0" y="connsiteY0"/>
                  </a:cxn>
                  <a:cxn ang="0">
                    <a:pos x="connsiteX1" y="connsiteY1"/>
                  </a:cxn>
                  <a:cxn ang="0">
                    <a:pos x="connsiteX2" y="connsiteY2"/>
                  </a:cxn>
                  <a:cxn ang="0">
                    <a:pos x="connsiteX3" y="connsiteY3"/>
                  </a:cxn>
                </a:cxnLst>
                <a:rect l="l" t="t" r="r" b="b"/>
                <a:pathLst>
                  <a:path w="7386735" h="478070">
                    <a:moveTo>
                      <a:pt x="0" y="478070"/>
                    </a:moveTo>
                    <a:cubicBezTo>
                      <a:pt x="585495" y="81519"/>
                      <a:pt x="1246695" y="9747"/>
                      <a:pt x="2084096" y="136"/>
                    </a:cubicBezTo>
                    <a:cubicBezTo>
                      <a:pt x="2921497" y="-9475"/>
                      <a:pt x="4140632" y="494399"/>
                      <a:pt x="5024405" y="420402"/>
                    </a:cubicBezTo>
                    <a:cubicBezTo>
                      <a:pt x="5908178" y="346405"/>
                      <a:pt x="6706508" y="106791"/>
                      <a:pt x="7386735" y="89555"/>
                    </a:cubicBezTo>
                  </a:path>
                </a:pathLst>
              </a:cu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71B787FB-7A4C-8670-0C2D-7F05A28223A3}"/>
                  </a:ext>
                </a:extLst>
              </p:cNvPr>
              <p:cNvSpPr/>
              <p:nvPr/>
            </p:nvSpPr>
            <p:spPr>
              <a:xfrm>
                <a:off x="2475831" y="1240491"/>
                <a:ext cx="7583585" cy="525571"/>
              </a:xfrm>
              <a:custGeom>
                <a:avLst/>
                <a:gdLst>
                  <a:gd name="connsiteX0" fmla="*/ 0 w 7949681"/>
                  <a:gd name="connsiteY0" fmla="*/ 951722 h 1007848"/>
                  <a:gd name="connsiteX1" fmla="*/ 1912775 w 7949681"/>
                  <a:gd name="connsiteY1" fmla="*/ 167951 h 1007848"/>
                  <a:gd name="connsiteX2" fmla="*/ 4450702 w 7949681"/>
                  <a:gd name="connsiteY2" fmla="*/ 1007706 h 1007848"/>
                  <a:gd name="connsiteX3" fmla="*/ 6615404 w 7949681"/>
                  <a:gd name="connsiteY3" fmla="*/ 233265 h 1007848"/>
                  <a:gd name="connsiteX4" fmla="*/ 7949681 w 7949681"/>
                  <a:gd name="connsiteY4" fmla="*/ 0 h 1007848"/>
                  <a:gd name="connsiteX0" fmla="*/ 0 w 6615404"/>
                  <a:gd name="connsiteY0" fmla="*/ 783933 h 840059"/>
                  <a:gd name="connsiteX1" fmla="*/ 1912775 w 6615404"/>
                  <a:gd name="connsiteY1" fmla="*/ 162 h 840059"/>
                  <a:gd name="connsiteX2" fmla="*/ 4450702 w 6615404"/>
                  <a:gd name="connsiteY2" fmla="*/ 839917 h 840059"/>
                  <a:gd name="connsiteX3" fmla="*/ 6615404 w 6615404"/>
                  <a:gd name="connsiteY3" fmla="*/ 65476 h 840059"/>
                  <a:gd name="connsiteX0" fmla="*/ 0 w 6615404"/>
                  <a:gd name="connsiteY0" fmla="*/ 799754 h 855880"/>
                  <a:gd name="connsiteX1" fmla="*/ 1912775 w 6615404"/>
                  <a:gd name="connsiteY1" fmla="*/ 15983 h 855880"/>
                  <a:gd name="connsiteX2" fmla="*/ 4450702 w 6615404"/>
                  <a:gd name="connsiteY2" fmla="*/ 855738 h 855880"/>
                  <a:gd name="connsiteX3" fmla="*/ 6615404 w 6615404"/>
                  <a:gd name="connsiteY3" fmla="*/ 81297 h 855880"/>
                  <a:gd name="connsiteX0" fmla="*/ 0 w 6615404"/>
                  <a:gd name="connsiteY0" fmla="*/ 799754 h 913292"/>
                  <a:gd name="connsiteX1" fmla="*/ 1912775 w 6615404"/>
                  <a:gd name="connsiteY1" fmla="*/ 15983 h 913292"/>
                  <a:gd name="connsiteX2" fmla="*/ 4450702 w 6615404"/>
                  <a:gd name="connsiteY2" fmla="*/ 855738 h 913292"/>
                  <a:gd name="connsiteX3" fmla="*/ 6615404 w 6615404"/>
                  <a:gd name="connsiteY3" fmla="*/ 81297 h 913292"/>
                  <a:gd name="connsiteX0" fmla="*/ 0 w 7072604"/>
                  <a:gd name="connsiteY0" fmla="*/ 799754 h 865540"/>
                  <a:gd name="connsiteX1" fmla="*/ 1912775 w 7072604"/>
                  <a:gd name="connsiteY1" fmla="*/ 15983 h 865540"/>
                  <a:gd name="connsiteX2" fmla="*/ 4450702 w 7072604"/>
                  <a:gd name="connsiteY2" fmla="*/ 855738 h 865540"/>
                  <a:gd name="connsiteX3" fmla="*/ 7072604 w 7072604"/>
                  <a:gd name="connsiteY3" fmla="*/ 435861 h 865540"/>
                  <a:gd name="connsiteX0" fmla="*/ 0 w 7072604"/>
                  <a:gd name="connsiteY0" fmla="*/ 799754 h 869733"/>
                  <a:gd name="connsiteX1" fmla="*/ 1912775 w 7072604"/>
                  <a:gd name="connsiteY1" fmla="*/ 15983 h 869733"/>
                  <a:gd name="connsiteX2" fmla="*/ 4450702 w 7072604"/>
                  <a:gd name="connsiteY2" fmla="*/ 855738 h 869733"/>
                  <a:gd name="connsiteX3" fmla="*/ 7072604 w 7072604"/>
                  <a:gd name="connsiteY3" fmla="*/ 435861 h 869733"/>
                  <a:gd name="connsiteX0" fmla="*/ 0 w 7072604"/>
                  <a:gd name="connsiteY0" fmla="*/ 799754 h 909752"/>
                  <a:gd name="connsiteX1" fmla="*/ 1912775 w 7072604"/>
                  <a:gd name="connsiteY1" fmla="*/ 15983 h 909752"/>
                  <a:gd name="connsiteX2" fmla="*/ 4450702 w 7072604"/>
                  <a:gd name="connsiteY2" fmla="*/ 855738 h 909752"/>
                  <a:gd name="connsiteX3" fmla="*/ 7072604 w 7072604"/>
                  <a:gd name="connsiteY3" fmla="*/ 435861 h 909752"/>
                  <a:gd name="connsiteX0" fmla="*/ 0 w 7361853"/>
                  <a:gd name="connsiteY0" fmla="*/ 799754 h 969459"/>
                  <a:gd name="connsiteX1" fmla="*/ 1912775 w 7361853"/>
                  <a:gd name="connsiteY1" fmla="*/ 15983 h 969459"/>
                  <a:gd name="connsiteX2" fmla="*/ 4450702 w 7361853"/>
                  <a:gd name="connsiteY2" fmla="*/ 855738 h 969459"/>
                  <a:gd name="connsiteX3" fmla="*/ 7361853 w 7361853"/>
                  <a:gd name="connsiteY3" fmla="*/ 771763 h 969459"/>
                  <a:gd name="connsiteX0" fmla="*/ 0 w 7361853"/>
                  <a:gd name="connsiteY0" fmla="*/ 799754 h 889173"/>
                  <a:gd name="connsiteX1" fmla="*/ 1912775 w 7361853"/>
                  <a:gd name="connsiteY1" fmla="*/ 15983 h 889173"/>
                  <a:gd name="connsiteX2" fmla="*/ 4450702 w 7361853"/>
                  <a:gd name="connsiteY2" fmla="*/ 855738 h 889173"/>
                  <a:gd name="connsiteX3" fmla="*/ 7361853 w 7361853"/>
                  <a:gd name="connsiteY3" fmla="*/ 771763 h 889173"/>
                  <a:gd name="connsiteX0" fmla="*/ 0 w 7343192"/>
                  <a:gd name="connsiteY0" fmla="*/ 799754 h 875460"/>
                  <a:gd name="connsiteX1" fmla="*/ 1912775 w 7343192"/>
                  <a:gd name="connsiteY1" fmla="*/ 15983 h 875460"/>
                  <a:gd name="connsiteX2" fmla="*/ 4450702 w 7343192"/>
                  <a:gd name="connsiteY2" fmla="*/ 855738 h 875460"/>
                  <a:gd name="connsiteX3" fmla="*/ 7343192 w 7343192"/>
                  <a:gd name="connsiteY3" fmla="*/ 659796 h 875460"/>
                  <a:gd name="connsiteX0" fmla="*/ 0 w 7343192"/>
                  <a:gd name="connsiteY0" fmla="*/ 783782 h 788934"/>
                  <a:gd name="connsiteX1" fmla="*/ 1912775 w 7343192"/>
                  <a:gd name="connsiteY1" fmla="*/ 11 h 788934"/>
                  <a:gd name="connsiteX2" fmla="*/ 4758612 w 7343192"/>
                  <a:gd name="connsiteY2" fmla="*/ 765121 h 788934"/>
                  <a:gd name="connsiteX3" fmla="*/ 7343192 w 7343192"/>
                  <a:gd name="connsiteY3" fmla="*/ 643824 h 788934"/>
                  <a:gd name="connsiteX0" fmla="*/ 0 w 7343192"/>
                  <a:gd name="connsiteY0" fmla="*/ 877086 h 887565"/>
                  <a:gd name="connsiteX1" fmla="*/ 2332653 w 7343192"/>
                  <a:gd name="connsiteY1" fmla="*/ 9 h 887565"/>
                  <a:gd name="connsiteX2" fmla="*/ 4758612 w 7343192"/>
                  <a:gd name="connsiteY2" fmla="*/ 858425 h 887565"/>
                  <a:gd name="connsiteX3" fmla="*/ 7343192 w 7343192"/>
                  <a:gd name="connsiteY3" fmla="*/ 737128 h 887565"/>
                  <a:gd name="connsiteX0" fmla="*/ 0 w 7081935"/>
                  <a:gd name="connsiteY0" fmla="*/ 683060 h 889482"/>
                  <a:gd name="connsiteX1" fmla="*/ 2071396 w 7081935"/>
                  <a:gd name="connsiteY1" fmla="*/ 1926 h 889482"/>
                  <a:gd name="connsiteX2" fmla="*/ 4497355 w 7081935"/>
                  <a:gd name="connsiteY2" fmla="*/ 860342 h 889482"/>
                  <a:gd name="connsiteX3" fmla="*/ 7081935 w 7081935"/>
                  <a:gd name="connsiteY3" fmla="*/ 739045 h 889482"/>
                  <a:gd name="connsiteX0" fmla="*/ 0 w 7081935"/>
                  <a:gd name="connsiteY0" fmla="*/ 323585 h 530007"/>
                  <a:gd name="connsiteX1" fmla="*/ 1741196 w 7081935"/>
                  <a:gd name="connsiteY1" fmla="*/ 23451 h 530007"/>
                  <a:gd name="connsiteX2" fmla="*/ 4497355 w 7081935"/>
                  <a:gd name="connsiteY2" fmla="*/ 500867 h 530007"/>
                  <a:gd name="connsiteX3" fmla="*/ 7081935 w 7081935"/>
                  <a:gd name="connsiteY3" fmla="*/ 379570 h 530007"/>
                  <a:gd name="connsiteX0" fmla="*/ 0 w 7393085"/>
                  <a:gd name="connsiteY0" fmla="*/ 416091 h 508213"/>
                  <a:gd name="connsiteX1" fmla="*/ 2052346 w 7393085"/>
                  <a:gd name="connsiteY1" fmla="*/ 1657 h 508213"/>
                  <a:gd name="connsiteX2" fmla="*/ 4808505 w 7393085"/>
                  <a:gd name="connsiteY2" fmla="*/ 479073 h 508213"/>
                  <a:gd name="connsiteX3" fmla="*/ 7393085 w 7393085"/>
                  <a:gd name="connsiteY3" fmla="*/ 357776 h 508213"/>
                  <a:gd name="connsiteX0" fmla="*/ 0 w 7361335"/>
                  <a:gd name="connsiteY0" fmla="*/ 416091 h 497011"/>
                  <a:gd name="connsiteX1" fmla="*/ 2052346 w 7361335"/>
                  <a:gd name="connsiteY1" fmla="*/ 1657 h 497011"/>
                  <a:gd name="connsiteX2" fmla="*/ 480850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497011"/>
                  <a:gd name="connsiteX1" fmla="*/ 2052346 w 7361335"/>
                  <a:gd name="connsiteY1" fmla="*/ 1657 h 497011"/>
                  <a:gd name="connsiteX2" fmla="*/ 4992655 w 7361335"/>
                  <a:gd name="connsiteY2" fmla="*/ 479073 h 497011"/>
                  <a:gd name="connsiteX3" fmla="*/ 7361335 w 7361335"/>
                  <a:gd name="connsiteY3" fmla="*/ 116476 h 497011"/>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61242"/>
                  <a:gd name="connsiteX1" fmla="*/ 2052346 w 7361335"/>
                  <a:gd name="connsiteY1" fmla="*/ 1657 h 561242"/>
                  <a:gd name="connsiteX2" fmla="*/ 4992655 w 7361335"/>
                  <a:gd name="connsiteY2" fmla="*/ 479073 h 561242"/>
                  <a:gd name="connsiteX3" fmla="*/ 7361335 w 7361335"/>
                  <a:gd name="connsiteY3" fmla="*/ 116476 h 561242"/>
                  <a:gd name="connsiteX0" fmla="*/ 0 w 7361335"/>
                  <a:gd name="connsiteY0" fmla="*/ 416091 h 558948"/>
                  <a:gd name="connsiteX1" fmla="*/ 2052346 w 7361335"/>
                  <a:gd name="connsiteY1" fmla="*/ 1657 h 558948"/>
                  <a:gd name="connsiteX2" fmla="*/ 4992655 w 7361335"/>
                  <a:gd name="connsiteY2" fmla="*/ 479073 h 558948"/>
                  <a:gd name="connsiteX3" fmla="*/ 7361335 w 7361335"/>
                  <a:gd name="connsiteY3" fmla="*/ 116476 h 558948"/>
                  <a:gd name="connsiteX0" fmla="*/ 0 w 7361335"/>
                  <a:gd name="connsiteY0" fmla="*/ 416091 h 522234"/>
                  <a:gd name="connsiteX1" fmla="*/ 2052346 w 7361335"/>
                  <a:gd name="connsiteY1" fmla="*/ 1657 h 522234"/>
                  <a:gd name="connsiteX2" fmla="*/ 4992655 w 7361335"/>
                  <a:gd name="connsiteY2" fmla="*/ 479073 h 522234"/>
                  <a:gd name="connsiteX3" fmla="*/ 7361335 w 7361335"/>
                  <a:gd name="connsiteY3" fmla="*/ 116476 h 522234"/>
                  <a:gd name="connsiteX0" fmla="*/ 0 w 7361335"/>
                  <a:gd name="connsiteY0" fmla="*/ 416091 h 501861"/>
                  <a:gd name="connsiteX1" fmla="*/ 2052346 w 7361335"/>
                  <a:gd name="connsiteY1" fmla="*/ 1657 h 501861"/>
                  <a:gd name="connsiteX2" fmla="*/ 4992655 w 7361335"/>
                  <a:gd name="connsiteY2" fmla="*/ 479073 h 501861"/>
                  <a:gd name="connsiteX3" fmla="*/ 7361335 w 7361335"/>
                  <a:gd name="connsiteY3" fmla="*/ 116476 h 501861"/>
                  <a:gd name="connsiteX0" fmla="*/ 0 w 7361335"/>
                  <a:gd name="connsiteY0" fmla="*/ 416091 h 488561"/>
                  <a:gd name="connsiteX1" fmla="*/ 2052346 w 7361335"/>
                  <a:gd name="connsiteY1" fmla="*/ 1657 h 488561"/>
                  <a:gd name="connsiteX2" fmla="*/ 4992655 w 7361335"/>
                  <a:gd name="connsiteY2" fmla="*/ 479073 h 488561"/>
                  <a:gd name="connsiteX3" fmla="*/ 7361335 w 7361335"/>
                  <a:gd name="connsiteY3" fmla="*/ 116476 h 488561"/>
                  <a:gd name="connsiteX0" fmla="*/ 0 w 7615335"/>
                  <a:gd name="connsiteY0" fmla="*/ 416091 h 486221"/>
                  <a:gd name="connsiteX1" fmla="*/ 2052346 w 7615335"/>
                  <a:gd name="connsiteY1" fmla="*/ 1657 h 486221"/>
                  <a:gd name="connsiteX2" fmla="*/ 4992655 w 7615335"/>
                  <a:gd name="connsiteY2" fmla="*/ 479073 h 486221"/>
                  <a:gd name="connsiteX3" fmla="*/ 7615335 w 7615335"/>
                  <a:gd name="connsiteY3" fmla="*/ 326026 h 486221"/>
                  <a:gd name="connsiteX0" fmla="*/ 0 w 7615335"/>
                  <a:gd name="connsiteY0" fmla="*/ 417734 h 525170"/>
                  <a:gd name="connsiteX1" fmla="*/ 2052346 w 7615335"/>
                  <a:gd name="connsiteY1" fmla="*/ 3300 h 525170"/>
                  <a:gd name="connsiteX2" fmla="*/ 5100605 w 7615335"/>
                  <a:gd name="connsiteY2" fmla="*/ 518816 h 525170"/>
                  <a:gd name="connsiteX3" fmla="*/ 7615335 w 7615335"/>
                  <a:gd name="connsiteY3" fmla="*/ 327669 h 525170"/>
                  <a:gd name="connsiteX0" fmla="*/ 0 w 7583585"/>
                  <a:gd name="connsiteY0" fmla="*/ 368528 h 533114"/>
                  <a:gd name="connsiteX1" fmla="*/ 2020596 w 7583585"/>
                  <a:gd name="connsiteY1" fmla="*/ 11244 h 533114"/>
                  <a:gd name="connsiteX2" fmla="*/ 5068855 w 7583585"/>
                  <a:gd name="connsiteY2" fmla="*/ 526760 h 533114"/>
                  <a:gd name="connsiteX3" fmla="*/ 7583585 w 7583585"/>
                  <a:gd name="connsiteY3" fmla="*/ 335613 h 533114"/>
                  <a:gd name="connsiteX0" fmla="*/ 0 w 7583585"/>
                  <a:gd name="connsiteY0" fmla="*/ 361689 h 526275"/>
                  <a:gd name="connsiteX1" fmla="*/ 2020596 w 7583585"/>
                  <a:gd name="connsiteY1" fmla="*/ 4405 h 526275"/>
                  <a:gd name="connsiteX2" fmla="*/ 5068855 w 7583585"/>
                  <a:gd name="connsiteY2" fmla="*/ 519921 h 526275"/>
                  <a:gd name="connsiteX3" fmla="*/ 7583585 w 7583585"/>
                  <a:gd name="connsiteY3" fmla="*/ 328774 h 526275"/>
                  <a:gd name="connsiteX0" fmla="*/ 0 w 7583585"/>
                  <a:gd name="connsiteY0" fmla="*/ 360985 h 525571"/>
                  <a:gd name="connsiteX1" fmla="*/ 2020596 w 7583585"/>
                  <a:gd name="connsiteY1" fmla="*/ 3701 h 525571"/>
                  <a:gd name="connsiteX2" fmla="*/ 5068855 w 7583585"/>
                  <a:gd name="connsiteY2" fmla="*/ 519217 h 525571"/>
                  <a:gd name="connsiteX3" fmla="*/ 7583585 w 7583585"/>
                  <a:gd name="connsiteY3" fmla="*/ 328070 h 525571"/>
                </a:gdLst>
                <a:ahLst/>
                <a:cxnLst>
                  <a:cxn ang="0">
                    <a:pos x="connsiteX0" y="connsiteY0"/>
                  </a:cxn>
                  <a:cxn ang="0">
                    <a:pos x="connsiteX1" y="connsiteY1"/>
                  </a:cxn>
                  <a:cxn ang="0">
                    <a:pos x="connsiteX2" y="connsiteY2"/>
                  </a:cxn>
                  <a:cxn ang="0">
                    <a:pos x="connsiteX3" y="connsiteY3"/>
                  </a:cxn>
                </a:cxnLst>
                <a:rect l="l" t="t" r="r" b="b"/>
                <a:pathLst>
                  <a:path w="7583585" h="525571">
                    <a:moveTo>
                      <a:pt x="0" y="360985"/>
                    </a:moveTo>
                    <a:cubicBezTo>
                      <a:pt x="623595" y="91434"/>
                      <a:pt x="1175787" y="-22671"/>
                      <a:pt x="2020596" y="3701"/>
                    </a:cubicBezTo>
                    <a:cubicBezTo>
                      <a:pt x="2865405" y="30073"/>
                      <a:pt x="4141690" y="465156"/>
                      <a:pt x="5068855" y="519217"/>
                    </a:cubicBezTo>
                    <a:cubicBezTo>
                      <a:pt x="5996020" y="573279"/>
                      <a:pt x="6935108" y="262756"/>
                      <a:pt x="7583585" y="328070"/>
                    </a:cubicBezTo>
                  </a:path>
                </a:pathLst>
              </a:cu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C3FE970-1BD7-FFAD-33CC-EA86893A4FD3}"/>
                  </a:ext>
                </a:extLst>
              </p:cNvPr>
              <p:cNvSpPr/>
              <p:nvPr/>
            </p:nvSpPr>
            <p:spPr>
              <a:xfrm>
                <a:off x="2801963" y="1189072"/>
                <a:ext cx="7142480" cy="1890055"/>
              </a:xfrm>
              <a:custGeom>
                <a:avLst/>
                <a:gdLst>
                  <a:gd name="connsiteX0" fmla="*/ 0 w 7188200"/>
                  <a:gd name="connsiteY0" fmla="*/ 0 h 1871005"/>
                  <a:gd name="connsiteX1" fmla="*/ 1981200 w 7188200"/>
                  <a:gd name="connsiteY1" fmla="*/ 330200 h 1871005"/>
                  <a:gd name="connsiteX2" fmla="*/ 4457700 w 7188200"/>
                  <a:gd name="connsiteY2" fmla="*/ 1644650 h 1871005"/>
                  <a:gd name="connsiteX3" fmla="*/ 7188200 w 7188200"/>
                  <a:gd name="connsiteY3" fmla="*/ 1860550 h 1871005"/>
                  <a:gd name="connsiteX0" fmla="*/ 0 w 7142480"/>
                  <a:gd name="connsiteY0" fmla="*/ 0 h 1890055"/>
                  <a:gd name="connsiteX1" fmla="*/ 1935480 w 7142480"/>
                  <a:gd name="connsiteY1" fmla="*/ 349250 h 1890055"/>
                  <a:gd name="connsiteX2" fmla="*/ 4411980 w 7142480"/>
                  <a:gd name="connsiteY2" fmla="*/ 1663700 h 1890055"/>
                  <a:gd name="connsiteX3" fmla="*/ 7142480 w 7142480"/>
                  <a:gd name="connsiteY3" fmla="*/ 1879600 h 1890055"/>
                  <a:gd name="connsiteX0" fmla="*/ 0 w 7142480"/>
                  <a:gd name="connsiteY0" fmla="*/ 0 h 1890055"/>
                  <a:gd name="connsiteX1" fmla="*/ 1935480 w 7142480"/>
                  <a:gd name="connsiteY1" fmla="*/ 349250 h 1890055"/>
                  <a:gd name="connsiteX2" fmla="*/ 4411980 w 7142480"/>
                  <a:gd name="connsiteY2" fmla="*/ 1663700 h 1890055"/>
                  <a:gd name="connsiteX3" fmla="*/ 7142480 w 7142480"/>
                  <a:gd name="connsiteY3" fmla="*/ 1879600 h 1890055"/>
                </a:gdLst>
                <a:ahLst/>
                <a:cxnLst>
                  <a:cxn ang="0">
                    <a:pos x="connsiteX0" y="connsiteY0"/>
                  </a:cxn>
                  <a:cxn ang="0">
                    <a:pos x="connsiteX1" y="connsiteY1"/>
                  </a:cxn>
                  <a:cxn ang="0">
                    <a:pos x="connsiteX2" y="connsiteY2"/>
                  </a:cxn>
                  <a:cxn ang="0">
                    <a:pos x="connsiteX3" y="connsiteY3"/>
                  </a:cxn>
                </a:cxnLst>
                <a:rect l="l" t="t" r="r" b="b"/>
                <a:pathLst>
                  <a:path w="7142480" h="1890055">
                    <a:moveTo>
                      <a:pt x="0" y="0"/>
                    </a:moveTo>
                    <a:cubicBezTo>
                      <a:pt x="624840" y="5186"/>
                      <a:pt x="1200150" y="71967"/>
                      <a:pt x="1935480" y="349250"/>
                    </a:cubicBezTo>
                    <a:cubicBezTo>
                      <a:pt x="2670810" y="626533"/>
                      <a:pt x="3544147" y="1408642"/>
                      <a:pt x="4411980" y="1663700"/>
                    </a:cubicBezTo>
                    <a:cubicBezTo>
                      <a:pt x="5279813" y="1918758"/>
                      <a:pt x="6211146" y="1899179"/>
                      <a:pt x="7142480" y="1879600"/>
                    </a:cubicBez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EEB0B9A6-55BE-9F2B-7CF1-664A960C2235}"/>
                  </a:ext>
                </a:extLst>
              </p:cNvPr>
              <p:cNvCxnSpPr>
                <a:cxnSpLocks/>
              </p:cNvCxnSpPr>
              <p:nvPr/>
            </p:nvCxnSpPr>
            <p:spPr>
              <a:xfrm flipV="1">
                <a:off x="4033460" y="1225731"/>
                <a:ext cx="318770" cy="20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D6E7C39-527F-56C7-37CF-6F1B9F6B4AAC}"/>
                  </a:ext>
                </a:extLst>
              </p:cNvPr>
              <p:cNvCxnSpPr>
                <a:cxnSpLocks/>
              </p:cNvCxnSpPr>
              <p:nvPr/>
            </p:nvCxnSpPr>
            <p:spPr>
              <a:xfrm>
                <a:off x="5151463" y="1547212"/>
                <a:ext cx="261620" cy="2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59711F1-BF5E-CBF2-ADFE-23AA070D1D76}"/>
                  </a:ext>
                </a:extLst>
              </p:cNvPr>
              <p:cNvCxnSpPr>
                <a:cxnSpLocks/>
              </p:cNvCxnSpPr>
              <p:nvPr/>
            </p:nvCxnSpPr>
            <p:spPr>
              <a:xfrm>
                <a:off x="5821765" y="1943175"/>
                <a:ext cx="292358" cy="66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3E83AF7-F000-4FE7-BA72-FCD17C957DE9}"/>
                  </a:ext>
                </a:extLst>
              </p:cNvPr>
              <p:cNvCxnSpPr>
                <a:cxnSpLocks/>
              </p:cNvCxnSpPr>
              <p:nvPr/>
            </p:nvCxnSpPr>
            <p:spPr>
              <a:xfrm>
                <a:off x="6311438" y="2290120"/>
                <a:ext cx="290365" cy="77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4778BB7-4816-5D7F-51CD-2B2AF1C72058}"/>
                  </a:ext>
                </a:extLst>
              </p:cNvPr>
              <p:cNvCxnSpPr>
                <a:cxnSpLocks/>
              </p:cNvCxnSpPr>
              <p:nvPr/>
            </p:nvCxnSpPr>
            <p:spPr>
              <a:xfrm>
                <a:off x="6867233" y="2599033"/>
                <a:ext cx="255270" cy="48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C1FAD70C-1A82-66E1-F3E2-A97959D36CB0}"/>
                </a:ext>
              </a:extLst>
            </p:cNvPr>
            <p:cNvCxnSpPr>
              <a:cxnSpLocks/>
            </p:cNvCxnSpPr>
            <p:nvPr/>
          </p:nvCxnSpPr>
          <p:spPr>
            <a:xfrm>
              <a:off x="3045401" y="446667"/>
              <a:ext cx="0" cy="346647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5458BE2-9EC8-7945-DECD-C67B9A10093D}"/>
                </a:ext>
              </a:extLst>
            </p:cNvPr>
            <p:cNvCxnSpPr/>
            <p:nvPr/>
          </p:nvCxnSpPr>
          <p:spPr>
            <a:xfrm flipH="1">
              <a:off x="2326943" y="955336"/>
              <a:ext cx="2929812" cy="292981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E71B4F-BB03-E281-5980-55A5B9E08A2B}"/>
                </a:ext>
              </a:extLst>
            </p:cNvPr>
            <p:cNvCxnSpPr>
              <a:cxnSpLocks/>
            </p:cNvCxnSpPr>
            <p:nvPr/>
          </p:nvCxnSpPr>
          <p:spPr>
            <a:xfrm>
              <a:off x="2232077" y="3166690"/>
              <a:ext cx="7773961"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DDD8681-BD09-1851-52E5-911AEFFE404A}"/>
                    </a:ext>
                  </a:extLst>
                </p:cNvPr>
                <p:cNvSpPr txBox="1"/>
                <p:nvPr/>
              </p:nvSpPr>
              <p:spPr>
                <a:xfrm>
                  <a:off x="2641073" y="446667"/>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56" name="TextBox 155">
                  <a:extLst>
                    <a:ext uri="{FF2B5EF4-FFF2-40B4-BE49-F238E27FC236}">
                      <a16:creationId xmlns:a16="http://schemas.microsoft.com/office/drawing/2014/main" id="{051FFF04-2E44-4343-AC05-200159DE55E9}"/>
                    </a:ext>
                  </a:extLst>
                </p:cNvPr>
                <p:cNvSpPr txBox="1">
                  <a:spLocks noRot="1" noChangeAspect="1" noMove="1" noResize="1" noEditPoints="1" noAdjustHandles="1" noChangeArrowheads="1" noChangeShapeType="1" noTextEdit="1"/>
                </p:cNvSpPr>
                <p:nvPr/>
              </p:nvSpPr>
              <p:spPr>
                <a:xfrm>
                  <a:off x="2641073" y="446667"/>
                  <a:ext cx="368626" cy="369332"/>
                </a:xfrm>
                <a:prstGeom prst="rect">
                  <a:avLst/>
                </a:prstGeom>
                <a:blipFill>
                  <a:blip r:embed="rId5"/>
                  <a:stretch>
                    <a:fillRect r="-16279" b="-47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E8A1FC0-E735-77F6-E5D5-3E66030F6DD9}"/>
                    </a:ext>
                  </a:extLst>
                </p:cNvPr>
                <p:cNvSpPr txBox="1"/>
                <p:nvPr/>
              </p:nvSpPr>
              <p:spPr>
                <a:xfrm>
                  <a:off x="9713989" y="320431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57" name="TextBox 156">
                  <a:extLst>
                    <a:ext uri="{FF2B5EF4-FFF2-40B4-BE49-F238E27FC236}">
                      <a16:creationId xmlns:a16="http://schemas.microsoft.com/office/drawing/2014/main" id="{9B70D0F0-7D57-45AB-A3E4-CED51A733796}"/>
                    </a:ext>
                  </a:extLst>
                </p:cNvPr>
                <p:cNvSpPr txBox="1">
                  <a:spLocks noRot="1" noChangeAspect="1" noMove="1" noResize="1" noEditPoints="1" noAdjustHandles="1" noChangeArrowheads="1" noChangeShapeType="1" noTextEdit="1"/>
                </p:cNvSpPr>
                <p:nvPr/>
              </p:nvSpPr>
              <p:spPr>
                <a:xfrm>
                  <a:off x="9713989" y="3204310"/>
                  <a:ext cx="334579" cy="369332"/>
                </a:xfrm>
                <a:prstGeom prst="rect">
                  <a:avLst/>
                </a:prstGeom>
                <a:blipFill>
                  <a:blip r:embed="rId6"/>
                  <a:stretch>
                    <a:fillRect r="-7500"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C79E841-CC3B-B1BE-600E-60C0A7976073}"/>
                    </a:ext>
                  </a:extLst>
                </p:cNvPr>
                <p:cNvSpPr txBox="1"/>
                <p:nvPr/>
              </p:nvSpPr>
              <p:spPr>
                <a:xfrm>
                  <a:off x="6130885" y="1679973"/>
                  <a:ext cx="3656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oMath>
                    </m:oMathPara>
                  </a14:m>
                  <a:endParaRPr lang="en-US" dirty="0"/>
                </a:p>
              </p:txBody>
            </p:sp>
          </mc:Choice>
          <mc:Fallback xmlns="">
            <p:sp>
              <p:nvSpPr>
                <p:cNvPr id="158" name="TextBox 157">
                  <a:extLst>
                    <a:ext uri="{FF2B5EF4-FFF2-40B4-BE49-F238E27FC236}">
                      <a16:creationId xmlns:a16="http://schemas.microsoft.com/office/drawing/2014/main" id="{A83C4AA1-20B0-4A41-9E34-7710C07FADEB}"/>
                    </a:ext>
                  </a:extLst>
                </p:cNvPr>
                <p:cNvSpPr txBox="1">
                  <a:spLocks noRot="1" noChangeAspect="1" noMove="1" noResize="1" noEditPoints="1" noAdjustHandles="1" noChangeArrowheads="1" noChangeShapeType="1" noTextEdit="1"/>
                </p:cNvSpPr>
                <p:nvPr/>
              </p:nvSpPr>
              <p:spPr>
                <a:xfrm>
                  <a:off x="6130885" y="1679973"/>
                  <a:ext cx="365613" cy="369332"/>
                </a:xfrm>
                <a:prstGeom prst="rect">
                  <a:avLst/>
                </a:prstGeom>
                <a:blipFill>
                  <a:blip r:embed="rId7"/>
                  <a:stretch>
                    <a:fillRect r="-11628" b="-465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7F8DDCB-9EC7-2B2B-4DDD-4B686DCAEDB2}"/>
                    </a:ext>
                  </a:extLst>
                </p:cNvPr>
                <p:cNvSpPr txBox="1"/>
                <p:nvPr/>
              </p:nvSpPr>
              <p:spPr>
                <a:xfrm>
                  <a:off x="6448529" y="2623910"/>
                  <a:ext cx="4187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m:t>
                        </m:r>
                      </m:oMath>
                    </m:oMathPara>
                  </a14:m>
                  <a:endParaRPr lang="en-US" dirty="0"/>
                </a:p>
              </p:txBody>
            </p:sp>
          </mc:Choice>
          <mc:Fallback xmlns="">
            <p:sp>
              <p:nvSpPr>
                <p:cNvPr id="159" name="TextBox 158">
                  <a:extLst>
                    <a:ext uri="{FF2B5EF4-FFF2-40B4-BE49-F238E27FC236}">
                      <a16:creationId xmlns:a16="http://schemas.microsoft.com/office/drawing/2014/main" id="{015A23EF-B586-40CF-B528-528684C522FD}"/>
                    </a:ext>
                  </a:extLst>
                </p:cNvPr>
                <p:cNvSpPr txBox="1">
                  <a:spLocks noRot="1" noChangeAspect="1" noMove="1" noResize="1" noEditPoints="1" noAdjustHandles="1" noChangeArrowheads="1" noChangeShapeType="1" noTextEdit="1"/>
                </p:cNvSpPr>
                <p:nvPr/>
              </p:nvSpPr>
              <p:spPr>
                <a:xfrm>
                  <a:off x="6448529" y="2623910"/>
                  <a:ext cx="418704" cy="369332"/>
                </a:xfrm>
                <a:prstGeom prst="rect">
                  <a:avLst/>
                </a:prstGeom>
                <a:blipFill>
                  <a:blip r:embed="rId8"/>
                  <a:stretch>
                    <a:fillRect l="-6122" r="-30612" b="-5814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FF08F51C-EE99-776D-BE52-D342F4A8030D}"/>
                </a:ext>
              </a:extLst>
            </p:cNvPr>
            <p:cNvCxnSpPr/>
            <p:nvPr/>
          </p:nvCxnSpPr>
          <p:spPr>
            <a:xfrm flipV="1">
              <a:off x="5763016" y="1387762"/>
              <a:ext cx="166433" cy="43493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6AB6607-7E0F-7852-E84E-B25A0292CF95}"/>
                    </a:ext>
                  </a:extLst>
                </p:cNvPr>
                <p:cNvSpPr txBox="1"/>
                <p:nvPr/>
              </p:nvSpPr>
              <p:spPr>
                <a:xfrm>
                  <a:off x="5846232" y="1089509"/>
                  <a:ext cx="3642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Σ</m:t>
                        </m:r>
                      </m:oMath>
                    </m:oMathPara>
                  </a14:m>
                  <a:endParaRPr lang="en-US" dirty="0"/>
                </a:p>
              </p:txBody>
            </p:sp>
          </mc:Choice>
          <mc:Fallback xmlns="">
            <p:sp>
              <p:nvSpPr>
                <p:cNvPr id="161" name="TextBox 160">
                  <a:extLst>
                    <a:ext uri="{FF2B5EF4-FFF2-40B4-BE49-F238E27FC236}">
                      <a16:creationId xmlns:a16="http://schemas.microsoft.com/office/drawing/2014/main" id="{9895BF88-B9C0-4E9E-8220-811ED661142B}"/>
                    </a:ext>
                  </a:extLst>
                </p:cNvPr>
                <p:cNvSpPr txBox="1">
                  <a:spLocks noRot="1" noChangeAspect="1" noMove="1" noResize="1" noEditPoints="1" noAdjustHandles="1" noChangeArrowheads="1" noChangeShapeType="1" noTextEdit="1"/>
                </p:cNvSpPr>
                <p:nvPr/>
              </p:nvSpPr>
              <p:spPr>
                <a:xfrm>
                  <a:off x="5846232" y="1089509"/>
                  <a:ext cx="364202" cy="369332"/>
                </a:xfrm>
                <a:prstGeom prst="rect">
                  <a:avLst/>
                </a:prstGeom>
                <a:blipFill>
                  <a:blip r:embed="rId9"/>
                  <a:stretch>
                    <a:fillRect r="-16667"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587014-4192-75E3-6DA5-3572BE9278B3}"/>
                    </a:ext>
                  </a:extLst>
                </p:cNvPr>
                <p:cNvSpPr txBox="1"/>
                <p:nvPr/>
              </p:nvSpPr>
              <p:spPr>
                <a:xfrm>
                  <a:off x="4868728" y="684019"/>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62" name="TextBox 161">
                  <a:extLst>
                    <a:ext uri="{FF2B5EF4-FFF2-40B4-BE49-F238E27FC236}">
                      <a16:creationId xmlns:a16="http://schemas.microsoft.com/office/drawing/2014/main" id="{E3DA8E67-BB84-42F0-9C8A-3C590656EE1B}"/>
                    </a:ext>
                  </a:extLst>
                </p:cNvPr>
                <p:cNvSpPr txBox="1">
                  <a:spLocks noRot="1" noChangeAspect="1" noMove="1" noResize="1" noEditPoints="1" noAdjustHandles="1" noChangeArrowheads="1" noChangeShapeType="1" noTextEdit="1"/>
                </p:cNvSpPr>
                <p:nvPr/>
              </p:nvSpPr>
              <p:spPr>
                <a:xfrm>
                  <a:off x="4868728" y="684019"/>
                  <a:ext cx="369588" cy="369332"/>
                </a:xfrm>
                <a:prstGeom prst="rect">
                  <a:avLst/>
                </a:prstGeom>
                <a:blipFill>
                  <a:blip r:embed="rId10"/>
                  <a:stretch>
                    <a:fillRect r="-13953" b="-47727"/>
                  </a:stretch>
                </a:blipFill>
              </p:spPr>
              <p:txBody>
                <a:bodyPr/>
                <a:lstStyle/>
                <a:p>
                  <a:r>
                    <a:rPr lang="en-US">
                      <a:noFill/>
                    </a:rPr>
                    <a:t> </a:t>
                  </a:r>
                </a:p>
              </p:txBody>
            </p:sp>
          </mc:Fallback>
        </mc:AlternateContent>
      </p:grpSp>
      <p:sp>
        <p:nvSpPr>
          <p:cNvPr id="35" name="TextBox 34">
            <a:extLst>
              <a:ext uri="{FF2B5EF4-FFF2-40B4-BE49-F238E27FC236}">
                <a16:creationId xmlns:a16="http://schemas.microsoft.com/office/drawing/2014/main" id="{7E865092-906B-13B0-BAF8-AF6FB5FE85A9}"/>
              </a:ext>
            </a:extLst>
          </p:cNvPr>
          <p:cNvSpPr txBox="1"/>
          <p:nvPr/>
        </p:nvSpPr>
        <p:spPr>
          <a:xfrm>
            <a:off x="3373414" y="4463180"/>
            <a:ext cx="2101024" cy="646331"/>
          </a:xfrm>
          <a:prstGeom prst="rect">
            <a:avLst/>
          </a:prstGeom>
          <a:noFill/>
        </p:spPr>
        <p:txBody>
          <a:bodyPr wrap="none" rtlCol="0">
            <a:spAutoFit/>
          </a:bodyPr>
          <a:lstStyle/>
          <a:p>
            <a:r>
              <a:rPr lang="en-US" dirty="0"/>
              <a:t>Gauge independent,</a:t>
            </a:r>
            <a:br>
              <a:rPr lang="en-US" dirty="0"/>
            </a:br>
            <a:r>
              <a:rPr lang="en-US" dirty="0"/>
              <a:t>physical!</a:t>
            </a:r>
          </a:p>
        </p:txBody>
      </p:sp>
      <p:cxnSp>
        <p:nvCxnSpPr>
          <p:cNvPr id="36" name="Straight Arrow Connector 35">
            <a:extLst>
              <a:ext uri="{FF2B5EF4-FFF2-40B4-BE49-F238E27FC236}">
                <a16:creationId xmlns:a16="http://schemas.microsoft.com/office/drawing/2014/main" id="{40E968D3-B805-9DD5-CAEC-E046CF633681}"/>
              </a:ext>
            </a:extLst>
          </p:cNvPr>
          <p:cNvCxnSpPr>
            <a:cxnSpLocks/>
          </p:cNvCxnSpPr>
          <p:nvPr/>
        </p:nvCxnSpPr>
        <p:spPr>
          <a:xfrm flipH="1">
            <a:off x="2699495" y="4710580"/>
            <a:ext cx="631803" cy="97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F3FA85C-F33E-996D-1195-6D307780CF72}"/>
              </a:ext>
            </a:extLst>
          </p:cNvPr>
          <p:cNvSpPr txBox="1"/>
          <p:nvPr/>
        </p:nvSpPr>
        <p:spPr>
          <a:xfrm>
            <a:off x="4269658" y="5269047"/>
            <a:ext cx="7923890" cy="1477328"/>
          </a:xfrm>
          <a:prstGeom prst="rect">
            <a:avLst/>
          </a:prstGeom>
          <a:noFill/>
        </p:spPr>
        <p:txBody>
          <a:bodyPr wrap="square" rtlCol="0">
            <a:spAutoFit/>
          </a:bodyPr>
          <a:lstStyle/>
          <a:p>
            <a:pPr algn="ctr"/>
            <a:r>
              <a:rPr lang="en-US" sz="3000" dirty="0">
                <a:solidFill>
                  <a:srgbClr val="009900"/>
                </a:solidFill>
              </a:rPr>
              <a:t>Variation of the action measures the flow of states (physical).  Variation = 0 </a:t>
            </a:r>
            <a:r>
              <a:rPr lang="en-US" sz="3000" dirty="0">
                <a:solidFill>
                  <a:srgbClr val="009900"/>
                </a:solidFill>
                <a:sym typeface="Wingdings" panose="05000000000000000000" pitchFamily="2" charset="2"/>
              </a:rPr>
              <a:t> flow of states tangent to the path.</a:t>
            </a:r>
            <a:endParaRPr lang="en-US" sz="3000" dirty="0">
              <a:solidFill>
                <a:srgbClr val="009900"/>
              </a:solidFill>
            </a:endParaRPr>
          </a:p>
        </p:txBody>
      </p:sp>
      <p:grpSp>
        <p:nvGrpSpPr>
          <p:cNvPr id="97" name="Group 96">
            <a:extLst>
              <a:ext uri="{FF2B5EF4-FFF2-40B4-BE49-F238E27FC236}">
                <a16:creationId xmlns:a16="http://schemas.microsoft.com/office/drawing/2014/main" id="{CAF1B82A-1104-A954-8C33-B6FAFD0203B9}"/>
              </a:ext>
            </a:extLst>
          </p:cNvPr>
          <p:cNvGrpSpPr/>
          <p:nvPr/>
        </p:nvGrpSpPr>
        <p:grpSpPr>
          <a:xfrm>
            <a:off x="10204302" y="3750499"/>
            <a:ext cx="1096194" cy="797225"/>
            <a:chOff x="10204301" y="3725841"/>
            <a:chExt cx="1330457" cy="1146342"/>
          </a:xfrm>
        </p:grpSpPr>
        <p:sp>
          <p:nvSpPr>
            <p:cNvPr id="91" name="Freeform: Shape 90">
              <a:extLst>
                <a:ext uri="{FF2B5EF4-FFF2-40B4-BE49-F238E27FC236}">
                  <a16:creationId xmlns:a16="http://schemas.microsoft.com/office/drawing/2014/main" id="{EE872F4E-32E1-5E4A-0D47-BCA2DF13E651}"/>
                </a:ext>
              </a:extLst>
            </p:cNvPr>
            <p:cNvSpPr/>
            <p:nvPr/>
          </p:nvSpPr>
          <p:spPr>
            <a:xfrm rot="4458677">
              <a:off x="10296359" y="3633783"/>
              <a:ext cx="1146342" cy="1330457"/>
            </a:xfrm>
            <a:custGeom>
              <a:avLst/>
              <a:gdLst>
                <a:gd name="connsiteX0" fmla="*/ 543485 w 2015003"/>
                <a:gd name="connsiteY0" fmla="*/ 57463 h 2116231"/>
                <a:gd name="connsiteX1" fmla="*/ 1523199 w 2015003"/>
                <a:gd name="connsiteY1" fmla="*/ 178761 h 2116231"/>
                <a:gd name="connsiteX2" fmla="*/ 1560522 w 2015003"/>
                <a:gd name="connsiteY2" fmla="*/ 943871 h 2116231"/>
                <a:gd name="connsiteX3" fmla="*/ 1999060 w 2015003"/>
                <a:gd name="connsiteY3" fmla="*/ 1643667 h 2116231"/>
                <a:gd name="connsiteX4" fmla="*/ 916709 w 2015003"/>
                <a:gd name="connsiteY4" fmla="*/ 2110198 h 2116231"/>
                <a:gd name="connsiteX5" fmla="*/ 720766 w 2015003"/>
                <a:gd name="connsiteY5" fmla="*/ 1317096 h 2116231"/>
                <a:gd name="connsiteX6" fmla="*/ 2309 w 2015003"/>
                <a:gd name="connsiteY6" fmla="*/ 934541 h 2116231"/>
                <a:gd name="connsiteX7" fmla="*/ 543485 w 2015003"/>
                <a:gd name="connsiteY7" fmla="*/ 57463 h 2116231"/>
                <a:gd name="connsiteX0" fmla="*/ 543485 w 2014235"/>
                <a:gd name="connsiteY0" fmla="*/ 57463 h 2119110"/>
                <a:gd name="connsiteX1" fmla="*/ 1523199 w 2014235"/>
                <a:gd name="connsiteY1" fmla="*/ 178761 h 2119110"/>
                <a:gd name="connsiteX2" fmla="*/ 1560522 w 2014235"/>
                <a:gd name="connsiteY2" fmla="*/ 943871 h 2119110"/>
                <a:gd name="connsiteX3" fmla="*/ 1999060 w 2014235"/>
                <a:gd name="connsiteY3" fmla="*/ 1643667 h 2119110"/>
                <a:gd name="connsiteX4" fmla="*/ 916709 w 2014235"/>
                <a:gd name="connsiteY4" fmla="*/ 2110198 h 2119110"/>
                <a:gd name="connsiteX5" fmla="*/ 720766 w 2014235"/>
                <a:gd name="connsiteY5" fmla="*/ 1317096 h 2119110"/>
                <a:gd name="connsiteX6" fmla="*/ 2309 w 2014235"/>
                <a:gd name="connsiteY6" fmla="*/ 934541 h 2119110"/>
                <a:gd name="connsiteX7" fmla="*/ 543485 w 2014235"/>
                <a:gd name="connsiteY7" fmla="*/ 57463 h 2119110"/>
                <a:gd name="connsiteX0" fmla="*/ 543485 w 1980874"/>
                <a:gd name="connsiteY0" fmla="*/ 57463 h 2128421"/>
                <a:gd name="connsiteX1" fmla="*/ 1523199 w 1980874"/>
                <a:gd name="connsiteY1" fmla="*/ 178761 h 2128421"/>
                <a:gd name="connsiteX2" fmla="*/ 1560522 w 1980874"/>
                <a:gd name="connsiteY2" fmla="*/ 943871 h 2128421"/>
                <a:gd name="connsiteX3" fmla="*/ 1964847 w 1980874"/>
                <a:gd name="connsiteY3" fmla="*/ 1730974 h 2128421"/>
                <a:gd name="connsiteX4" fmla="*/ 916709 w 1980874"/>
                <a:gd name="connsiteY4" fmla="*/ 2110198 h 2128421"/>
                <a:gd name="connsiteX5" fmla="*/ 720766 w 1980874"/>
                <a:gd name="connsiteY5" fmla="*/ 1317096 h 2128421"/>
                <a:gd name="connsiteX6" fmla="*/ 2309 w 1980874"/>
                <a:gd name="connsiteY6" fmla="*/ 934541 h 2128421"/>
                <a:gd name="connsiteX7" fmla="*/ 543485 w 1980874"/>
                <a:gd name="connsiteY7" fmla="*/ 57463 h 2128421"/>
                <a:gd name="connsiteX0" fmla="*/ 543485 w 1975539"/>
                <a:gd name="connsiteY0" fmla="*/ 57463 h 2163482"/>
                <a:gd name="connsiteX1" fmla="*/ 1523199 w 1975539"/>
                <a:gd name="connsiteY1" fmla="*/ 178761 h 2163482"/>
                <a:gd name="connsiteX2" fmla="*/ 1560522 w 1975539"/>
                <a:gd name="connsiteY2" fmla="*/ 943871 h 2163482"/>
                <a:gd name="connsiteX3" fmla="*/ 1964847 w 1975539"/>
                <a:gd name="connsiteY3" fmla="*/ 1730974 h 2163482"/>
                <a:gd name="connsiteX4" fmla="*/ 1069419 w 1975539"/>
                <a:gd name="connsiteY4" fmla="*/ 2153091 h 2163482"/>
                <a:gd name="connsiteX5" fmla="*/ 720766 w 1975539"/>
                <a:gd name="connsiteY5" fmla="*/ 1317096 h 2163482"/>
                <a:gd name="connsiteX6" fmla="*/ 2309 w 1975539"/>
                <a:gd name="connsiteY6" fmla="*/ 934541 h 2163482"/>
                <a:gd name="connsiteX7" fmla="*/ 543485 w 1975539"/>
                <a:gd name="connsiteY7" fmla="*/ 57463 h 2163482"/>
                <a:gd name="connsiteX0" fmla="*/ 543485 w 1975539"/>
                <a:gd name="connsiteY0" fmla="*/ 57463 h 2170997"/>
                <a:gd name="connsiteX1" fmla="*/ 1523199 w 1975539"/>
                <a:gd name="connsiteY1" fmla="*/ 178761 h 2170997"/>
                <a:gd name="connsiteX2" fmla="*/ 1560522 w 1975539"/>
                <a:gd name="connsiteY2" fmla="*/ 943871 h 2170997"/>
                <a:gd name="connsiteX3" fmla="*/ 1964847 w 1975539"/>
                <a:gd name="connsiteY3" fmla="*/ 1730974 h 2170997"/>
                <a:gd name="connsiteX4" fmla="*/ 1069419 w 1975539"/>
                <a:gd name="connsiteY4" fmla="*/ 2153091 h 2170997"/>
                <a:gd name="connsiteX5" fmla="*/ 720766 w 1975539"/>
                <a:gd name="connsiteY5" fmla="*/ 1317096 h 2170997"/>
                <a:gd name="connsiteX6" fmla="*/ 2309 w 1975539"/>
                <a:gd name="connsiteY6" fmla="*/ 934541 h 2170997"/>
                <a:gd name="connsiteX7" fmla="*/ 543485 w 1975539"/>
                <a:gd name="connsiteY7" fmla="*/ 57463 h 2170997"/>
                <a:gd name="connsiteX0" fmla="*/ 543485 w 1986971"/>
                <a:gd name="connsiteY0" fmla="*/ 57463 h 2188674"/>
                <a:gd name="connsiteX1" fmla="*/ 1523199 w 1986971"/>
                <a:gd name="connsiteY1" fmla="*/ 178761 h 2188674"/>
                <a:gd name="connsiteX2" fmla="*/ 1560522 w 1986971"/>
                <a:gd name="connsiteY2" fmla="*/ 943871 h 2188674"/>
                <a:gd name="connsiteX3" fmla="*/ 1964847 w 1986971"/>
                <a:gd name="connsiteY3" fmla="*/ 1730974 h 2188674"/>
                <a:gd name="connsiteX4" fmla="*/ 1069419 w 1986971"/>
                <a:gd name="connsiteY4" fmla="*/ 2153091 h 2188674"/>
                <a:gd name="connsiteX5" fmla="*/ 720766 w 1986971"/>
                <a:gd name="connsiteY5" fmla="*/ 1317096 h 2188674"/>
                <a:gd name="connsiteX6" fmla="*/ 2309 w 1986971"/>
                <a:gd name="connsiteY6" fmla="*/ 934541 h 2188674"/>
                <a:gd name="connsiteX7" fmla="*/ 543485 w 1986971"/>
                <a:gd name="connsiteY7" fmla="*/ 57463 h 2188674"/>
                <a:gd name="connsiteX0" fmla="*/ 554169 w 1997655"/>
                <a:gd name="connsiteY0" fmla="*/ 57463 h 2203770"/>
                <a:gd name="connsiteX1" fmla="*/ 1533883 w 1997655"/>
                <a:gd name="connsiteY1" fmla="*/ 178761 h 2203770"/>
                <a:gd name="connsiteX2" fmla="*/ 1571206 w 1997655"/>
                <a:gd name="connsiteY2" fmla="*/ 943871 h 2203770"/>
                <a:gd name="connsiteX3" fmla="*/ 1975531 w 1997655"/>
                <a:gd name="connsiteY3" fmla="*/ 1730974 h 2203770"/>
                <a:gd name="connsiteX4" fmla="*/ 1080103 w 1997655"/>
                <a:gd name="connsiteY4" fmla="*/ 2153091 h 2203770"/>
                <a:gd name="connsiteX5" fmla="*/ 12993 w 1997655"/>
                <a:gd name="connsiteY5" fmla="*/ 934541 h 2203770"/>
                <a:gd name="connsiteX6" fmla="*/ 554169 w 1997655"/>
                <a:gd name="connsiteY6" fmla="*/ 57463 h 2203770"/>
                <a:gd name="connsiteX0" fmla="*/ 554169 w 1989255"/>
                <a:gd name="connsiteY0" fmla="*/ 54327 h 2179975"/>
                <a:gd name="connsiteX1" fmla="*/ 1533883 w 1989255"/>
                <a:gd name="connsiteY1" fmla="*/ 175625 h 2179975"/>
                <a:gd name="connsiteX2" fmla="*/ 1616926 w 1989255"/>
                <a:gd name="connsiteY2" fmla="*/ 846968 h 2179975"/>
                <a:gd name="connsiteX3" fmla="*/ 1975531 w 1989255"/>
                <a:gd name="connsiteY3" fmla="*/ 1727838 h 2179975"/>
                <a:gd name="connsiteX4" fmla="*/ 1080103 w 1989255"/>
                <a:gd name="connsiteY4" fmla="*/ 2149955 h 2179975"/>
                <a:gd name="connsiteX5" fmla="*/ 12993 w 1989255"/>
                <a:gd name="connsiteY5" fmla="*/ 931405 h 2179975"/>
                <a:gd name="connsiteX6" fmla="*/ 554169 w 1989255"/>
                <a:gd name="connsiteY6" fmla="*/ 54327 h 2179975"/>
                <a:gd name="connsiteX0" fmla="*/ 305977 w 1741063"/>
                <a:gd name="connsiteY0" fmla="*/ 90459 h 2192681"/>
                <a:gd name="connsiteX1" fmla="*/ 1285691 w 1741063"/>
                <a:gd name="connsiteY1" fmla="*/ 211757 h 2192681"/>
                <a:gd name="connsiteX2" fmla="*/ 1368734 w 1741063"/>
                <a:gd name="connsiteY2" fmla="*/ 883100 h 2192681"/>
                <a:gd name="connsiteX3" fmla="*/ 1727339 w 1741063"/>
                <a:gd name="connsiteY3" fmla="*/ 1763970 h 2192681"/>
                <a:gd name="connsiteX4" fmla="*/ 831911 w 1741063"/>
                <a:gd name="connsiteY4" fmla="*/ 2186087 h 2192681"/>
                <a:gd name="connsiteX5" fmla="*/ 24611 w 1741063"/>
                <a:gd name="connsiteY5" fmla="*/ 1457254 h 2192681"/>
                <a:gd name="connsiteX6" fmla="*/ 305977 w 1741063"/>
                <a:gd name="connsiteY6" fmla="*/ 90459 h 2192681"/>
                <a:gd name="connsiteX0" fmla="*/ 193443 w 1780632"/>
                <a:gd name="connsiteY0" fmla="*/ 113292 h 2122552"/>
                <a:gd name="connsiteX1" fmla="*/ 1325260 w 1780632"/>
                <a:gd name="connsiteY1" fmla="*/ 141628 h 2122552"/>
                <a:gd name="connsiteX2" fmla="*/ 1408303 w 1780632"/>
                <a:gd name="connsiteY2" fmla="*/ 812971 h 2122552"/>
                <a:gd name="connsiteX3" fmla="*/ 1766908 w 1780632"/>
                <a:gd name="connsiteY3" fmla="*/ 1693841 h 2122552"/>
                <a:gd name="connsiteX4" fmla="*/ 871480 w 1780632"/>
                <a:gd name="connsiteY4" fmla="*/ 2115958 h 2122552"/>
                <a:gd name="connsiteX5" fmla="*/ 64180 w 1780632"/>
                <a:gd name="connsiteY5" fmla="*/ 1387125 h 2122552"/>
                <a:gd name="connsiteX6" fmla="*/ 193443 w 1780632"/>
                <a:gd name="connsiteY6" fmla="*/ 113292 h 2122552"/>
                <a:gd name="connsiteX0" fmla="*/ 193443 w 1780632"/>
                <a:gd name="connsiteY0" fmla="*/ 113292 h 2126761"/>
                <a:gd name="connsiteX1" fmla="*/ 1325260 w 1780632"/>
                <a:gd name="connsiteY1" fmla="*/ 141628 h 2126761"/>
                <a:gd name="connsiteX2" fmla="*/ 1408303 w 1780632"/>
                <a:gd name="connsiteY2" fmla="*/ 812971 h 2126761"/>
                <a:gd name="connsiteX3" fmla="*/ 1766908 w 1780632"/>
                <a:gd name="connsiteY3" fmla="*/ 1693841 h 2126761"/>
                <a:gd name="connsiteX4" fmla="*/ 871480 w 1780632"/>
                <a:gd name="connsiteY4" fmla="*/ 2115958 h 2126761"/>
                <a:gd name="connsiteX5" fmla="*/ 64180 w 1780632"/>
                <a:gd name="connsiteY5" fmla="*/ 1387125 h 2126761"/>
                <a:gd name="connsiteX6" fmla="*/ 193443 w 1780632"/>
                <a:gd name="connsiteY6" fmla="*/ 113292 h 212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0632" h="2126761">
                  <a:moveTo>
                    <a:pt x="193443" y="113292"/>
                  </a:moveTo>
                  <a:cubicBezTo>
                    <a:pt x="403623" y="-94291"/>
                    <a:pt x="1122783" y="25015"/>
                    <a:pt x="1325260" y="141628"/>
                  </a:cubicBezTo>
                  <a:cubicBezTo>
                    <a:pt x="1527737" y="258241"/>
                    <a:pt x="1334695" y="554269"/>
                    <a:pt x="1408303" y="812971"/>
                  </a:cubicBezTo>
                  <a:cubicBezTo>
                    <a:pt x="1481911" y="1071673"/>
                    <a:pt x="1856378" y="1476677"/>
                    <a:pt x="1766908" y="1693841"/>
                  </a:cubicBezTo>
                  <a:cubicBezTo>
                    <a:pt x="1677438" y="1911005"/>
                    <a:pt x="1218149" y="2184739"/>
                    <a:pt x="871480" y="2115958"/>
                  </a:cubicBezTo>
                  <a:cubicBezTo>
                    <a:pt x="524811" y="2047177"/>
                    <a:pt x="177186" y="1720903"/>
                    <a:pt x="64180" y="1387125"/>
                  </a:cubicBezTo>
                  <a:cubicBezTo>
                    <a:pt x="-48826" y="1053347"/>
                    <a:pt x="-16737" y="320875"/>
                    <a:pt x="193443" y="113292"/>
                  </a:cubicBezTo>
                  <a:close/>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Freeform: Shape 91">
              <a:extLst>
                <a:ext uri="{FF2B5EF4-FFF2-40B4-BE49-F238E27FC236}">
                  <a16:creationId xmlns:a16="http://schemas.microsoft.com/office/drawing/2014/main" id="{F441E32B-2169-D58B-5451-D37F174B2A9D}"/>
                </a:ext>
              </a:extLst>
            </p:cNvPr>
            <p:cNvSpPr/>
            <p:nvPr/>
          </p:nvSpPr>
          <p:spPr>
            <a:xfrm>
              <a:off x="10286879" y="3818850"/>
              <a:ext cx="1160665" cy="904703"/>
            </a:xfrm>
            <a:custGeom>
              <a:avLst/>
              <a:gdLst>
                <a:gd name="connsiteX0" fmla="*/ 57178 w 1829995"/>
                <a:gd name="connsiteY0" fmla="*/ 1404604 h 1404604"/>
                <a:gd name="connsiteX1" fmla="*/ 85170 w 1829995"/>
                <a:gd name="connsiteY1" fmla="*/ 882089 h 1404604"/>
                <a:gd name="connsiteX2" fmla="*/ 868942 w 1829995"/>
                <a:gd name="connsiteY2" fmla="*/ 79657 h 1404604"/>
                <a:gd name="connsiteX3" fmla="*/ 1829995 w 1829995"/>
                <a:gd name="connsiteY3" fmla="*/ 79657 h 1404604"/>
                <a:gd name="connsiteX0" fmla="*/ 57178 w 1829995"/>
                <a:gd name="connsiteY0" fmla="*/ 1435711 h 1435711"/>
                <a:gd name="connsiteX1" fmla="*/ 85170 w 1829995"/>
                <a:gd name="connsiteY1" fmla="*/ 913196 h 1435711"/>
                <a:gd name="connsiteX2" fmla="*/ 868942 w 1829995"/>
                <a:gd name="connsiteY2" fmla="*/ 110764 h 1435711"/>
                <a:gd name="connsiteX3" fmla="*/ 1829995 w 1829995"/>
                <a:gd name="connsiteY3" fmla="*/ 110764 h 1435711"/>
                <a:gd name="connsiteX0" fmla="*/ 57178 w 1829995"/>
                <a:gd name="connsiteY0" fmla="*/ 1416085 h 1416085"/>
                <a:gd name="connsiteX1" fmla="*/ 85170 w 1829995"/>
                <a:gd name="connsiteY1" fmla="*/ 893570 h 1416085"/>
                <a:gd name="connsiteX2" fmla="*/ 868942 w 1829995"/>
                <a:gd name="connsiteY2" fmla="*/ 91138 h 1416085"/>
                <a:gd name="connsiteX3" fmla="*/ 1829995 w 1829995"/>
                <a:gd name="connsiteY3" fmla="*/ 131778 h 1416085"/>
                <a:gd name="connsiteX0" fmla="*/ 75158 w 1847975"/>
                <a:gd name="connsiteY0" fmla="*/ 1416085 h 1416085"/>
                <a:gd name="connsiteX1" fmla="*/ 103150 w 1847975"/>
                <a:gd name="connsiteY1" fmla="*/ 893570 h 1416085"/>
                <a:gd name="connsiteX2" fmla="*/ 886922 w 1847975"/>
                <a:gd name="connsiteY2" fmla="*/ 91138 h 1416085"/>
                <a:gd name="connsiteX3" fmla="*/ 1847975 w 1847975"/>
                <a:gd name="connsiteY3" fmla="*/ 131778 h 1416085"/>
                <a:gd name="connsiteX0" fmla="*/ 71180 w 1854157"/>
                <a:gd name="connsiteY0" fmla="*/ 1411005 h 1411005"/>
                <a:gd name="connsiteX1" fmla="*/ 109332 w 1854157"/>
                <a:gd name="connsiteY1" fmla="*/ 893570 h 1411005"/>
                <a:gd name="connsiteX2" fmla="*/ 893104 w 1854157"/>
                <a:gd name="connsiteY2" fmla="*/ 91138 h 1411005"/>
                <a:gd name="connsiteX3" fmla="*/ 1854157 w 1854157"/>
                <a:gd name="connsiteY3" fmla="*/ 131778 h 1411005"/>
                <a:gd name="connsiteX0" fmla="*/ 70463 w 1855345"/>
                <a:gd name="connsiteY0" fmla="*/ 1405290 h 1405290"/>
                <a:gd name="connsiteX1" fmla="*/ 110520 w 1855345"/>
                <a:gd name="connsiteY1" fmla="*/ 893570 h 1405290"/>
                <a:gd name="connsiteX2" fmla="*/ 894292 w 1855345"/>
                <a:gd name="connsiteY2" fmla="*/ 91138 h 1405290"/>
                <a:gd name="connsiteX3" fmla="*/ 1855345 w 1855345"/>
                <a:gd name="connsiteY3" fmla="*/ 131778 h 1405290"/>
              </a:gdLst>
              <a:ahLst/>
              <a:cxnLst>
                <a:cxn ang="0">
                  <a:pos x="connsiteX0" y="connsiteY0"/>
                </a:cxn>
                <a:cxn ang="0">
                  <a:pos x="connsiteX1" y="connsiteY1"/>
                </a:cxn>
                <a:cxn ang="0">
                  <a:pos x="connsiteX2" y="connsiteY2"/>
                </a:cxn>
                <a:cxn ang="0">
                  <a:pos x="connsiteX3" y="connsiteY3"/>
                </a:cxn>
              </a:cxnLst>
              <a:rect l="l" t="t" r="r" b="b"/>
              <a:pathLst>
                <a:path w="1855345" h="1405290">
                  <a:moveTo>
                    <a:pt x="70463" y="1405290"/>
                  </a:moveTo>
                  <a:cubicBezTo>
                    <a:pt x="-31448" y="1254444"/>
                    <a:pt x="-26785" y="1112595"/>
                    <a:pt x="110520" y="893570"/>
                  </a:cubicBezTo>
                  <a:cubicBezTo>
                    <a:pt x="247825" y="674545"/>
                    <a:pt x="603488" y="224877"/>
                    <a:pt x="894292" y="91138"/>
                  </a:cubicBezTo>
                  <a:cubicBezTo>
                    <a:pt x="1185096" y="-42601"/>
                    <a:pt x="1796821" y="-29227"/>
                    <a:pt x="1855345" y="13177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08923AB7-ED60-0AAC-E317-1212526282D8}"/>
                </a:ext>
              </a:extLst>
            </p:cNvPr>
            <p:cNvSpPr/>
            <p:nvPr/>
          </p:nvSpPr>
          <p:spPr>
            <a:xfrm>
              <a:off x="10342204" y="3910829"/>
              <a:ext cx="1126233" cy="875590"/>
            </a:xfrm>
            <a:custGeom>
              <a:avLst/>
              <a:gdLst>
                <a:gd name="connsiteX0" fmla="*/ 1782147 w 1782147"/>
                <a:gd name="connsiteY0" fmla="*/ 0 h 1335438"/>
                <a:gd name="connsiteX1" fmla="*/ 1642188 w 1782147"/>
                <a:gd name="connsiteY1" fmla="*/ 587828 h 1335438"/>
                <a:gd name="connsiteX2" fmla="*/ 1035698 w 1782147"/>
                <a:gd name="connsiteY2" fmla="*/ 746449 h 1335438"/>
                <a:gd name="connsiteX3" fmla="*/ 597159 w 1782147"/>
                <a:gd name="connsiteY3" fmla="*/ 1231641 h 1335438"/>
                <a:gd name="connsiteX4" fmla="*/ 0 w 1782147"/>
                <a:gd name="connsiteY4" fmla="*/ 1278294 h 1335438"/>
                <a:gd name="connsiteX0" fmla="*/ 1766907 w 1766907"/>
                <a:gd name="connsiteY0" fmla="*/ 0 h 1342602"/>
                <a:gd name="connsiteX1" fmla="*/ 1626948 w 1766907"/>
                <a:gd name="connsiteY1" fmla="*/ 587828 h 1342602"/>
                <a:gd name="connsiteX2" fmla="*/ 1020458 w 1766907"/>
                <a:gd name="connsiteY2" fmla="*/ 746449 h 1342602"/>
                <a:gd name="connsiteX3" fmla="*/ 581919 w 1766907"/>
                <a:gd name="connsiteY3" fmla="*/ 1231641 h 1342602"/>
                <a:gd name="connsiteX4" fmla="*/ 0 w 1766907"/>
                <a:gd name="connsiteY4" fmla="*/ 1288454 h 1342602"/>
                <a:gd name="connsiteX0" fmla="*/ 1766907 w 1766907"/>
                <a:gd name="connsiteY0" fmla="*/ 0 h 1362894"/>
                <a:gd name="connsiteX1" fmla="*/ 1626948 w 1766907"/>
                <a:gd name="connsiteY1" fmla="*/ 587828 h 1362894"/>
                <a:gd name="connsiteX2" fmla="*/ 1020458 w 1766907"/>
                <a:gd name="connsiteY2" fmla="*/ 746449 h 1362894"/>
                <a:gd name="connsiteX3" fmla="*/ 581919 w 1766907"/>
                <a:gd name="connsiteY3" fmla="*/ 1231641 h 1362894"/>
                <a:gd name="connsiteX4" fmla="*/ 0 w 1766907"/>
                <a:gd name="connsiteY4" fmla="*/ 1288454 h 1362894"/>
                <a:gd name="connsiteX0" fmla="*/ 1766907 w 1766907"/>
                <a:gd name="connsiteY0" fmla="*/ 0 h 1365149"/>
                <a:gd name="connsiteX1" fmla="*/ 1626948 w 1766907"/>
                <a:gd name="connsiteY1" fmla="*/ 587828 h 1365149"/>
                <a:gd name="connsiteX2" fmla="*/ 1020458 w 1766907"/>
                <a:gd name="connsiteY2" fmla="*/ 746449 h 1365149"/>
                <a:gd name="connsiteX3" fmla="*/ 581919 w 1766907"/>
                <a:gd name="connsiteY3" fmla="*/ 1231641 h 1365149"/>
                <a:gd name="connsiteX4" fmla="*/ 0 w 1766907"/>
                <a:gd name="connsiteY4" fmla="*/ 1288454 h 1365149"/>
                <a:gd name="connsiteX0" fmla="*/ 1766907 w 1766907"/>
                <a:gd name="connsiteY0" fmla="*/ 0 h 1365149"/>
                <a:gd name="connsiteX1" fmla="*/ 1626948 w 1766907"/>
                <a:gd name="connsiteY1" fmla="*/ 587828 h 1365149"/>
                <a:gd name="connsiteX2" fmla="*/ 1020458 w 1766907"/>
                <a:gd name="connsiteY2" fmla="*/ 746449 h 1365149"/>
                <a:gd name="connsiteX3" fmla="*/ 642879 w 1766907"/>
                <a:gd name="connsiteY3" fmla="*/ 1231641 h 1365149"/>
                <a:gd name="connsiteX4" fmla="*/ 0 w 1766907"/>
                <a:gd name="connsiteY4" fmla="*/ 1288454 h 1365149"/>
                <a:gd name="connsiteX0" fmla="*/ 1787227 w 1787227"/>
                <a:gd name="connsiteY0" fmla="*/ 0 h 1362609"/>
                <a:gd name="connsiteX1" fmla="*/ 1626948 w 1787227"/>
                <a:gd name="connsiteY1" fmla="*/ 585288 h 1362609"/>
                <a:gd name="connsiteX2" fmla="*/ 1020458 w 1787227"/>
                <a:gd name="connsiteY2" fmla="*/ 743909 h 1362609"/>
                <a:gd name="connsiteX3" fmla="*/ 642879 w 1787227"/>
                <a:gd name="connsiteY3" fmla="*/ 1229101 h 1362609"/>
                <a:gd name="connsiteX4" fmla="*/ 0 w 1787227"/>
                <a:gd name="connsiteY4" fmla="*/ 1285914 h 1362609"/>
                <a:gd name="connsiteX0" fmla="*/ 1787227 w 1809320"/>
                <a:gd name="connsiteY0" fmla="*/ 0 h 1362609"/>
                <a:gd name="connsiteX1" fmla="*/ 1626948 w 1809320"/>
                <a:gd name="connsiteY1" fmla="*/ 585288 h 1362609"/>
                <a:gd name="connsiteX2" fmla="*/ 1020458 w 1809320"/>
                <a:gd name="connsiteY2" fmla="*/ 743909 h 1362609"/>
                <a:gd name="connsiteX3" fmla="*/ 642879 w 1809320"/>
                <a:gd name="connsiteY3" fmla="*/ 1229101 h 1362609"/>
                <a:gd name="connsiteX4" fmla="*/ 0 w 1809320"/>
                <a:gd name="connsiteY4" fmla="*/ 1285914 h 1362609"/>
                <a:gd name="connsiteX0" fmla="*/ 1777067 w 1800305"/>
                <a:gd name="connsiteY0" fmla="*/ 0 h 1360069"/>
                <a:gd name="connsiteX1" fmla="*/ 1626948 w 1800305"/>
                <a:gd name="connsiteY1" fmla="*/ 582748 h 1360069"/>
                <a:gd name="connsiteX2" fmla="*/ 1020458 w 1800305"/>
                <a:gd name="connsiteY2" fmla="*/ 741369 h 1360069"/>
                <a:gd name="connsiteX3" fmla="*/ 642879 w 1800305"/>
                <a:gd name="connsiteY3" fmla="*/ 1226561 h 1360069"/>
                <a:gd name="connsiteX4" fmla="*/ 0 w 1800305"/>
                <a:gd name="connsiteY4" fmla="*/ 1283374 h 1360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305" h="1360069">
                  <a:moveTo>
                    <a:pt x="1777067" y="0"/>
                  </a:moveTo>
                  <a:cubicBezTo>
                    <a:pt x="1845491" y="236790"/>
                    <a:pt x="1753050" y="459186"/>
                    <a:pt x="1626948" y="582748"/>
                  </a:cubicBezTo>
                  <a:cubicBezTo>
                    <a:pt x="1500846" y="706310"/>
                    <a:pt x="1184470" y="634067"/>
                    <a:pt x="1020458" y="741369"/>
                  </a:cubicBezTo>
                  <a:cubicBezTo>
                    <a:pt x="856446" y="848671"/>
                    <a:pt x="815495" y="1137920"/>
                    <a:pt x="642879" y="1226561"/>
                  </a:cubicBezTo>
                  <a:cubicBezTo>
                    <a:pt x="470263" y="1315202"/>
                    <a:pt x="152918" y="1444586"/>
                    <a:pt x="0" y="12833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4" name="TextBox 93">
            <a:extLst>
              <a:ext uri="{FF2B5EF4-FFF2-40B4-BE49-F238E27FC236}">
                <a16:creationId xmlns:a16="http://schemas.microsoft.com/office/drawing/2014/main" id="{E92AA4C1-226A-0F83-0D33-1AEA2087B144}"/>
              </a:ext>
            </a:extLst>
          </p:cNvPr>
          <p:cNvSpPr txBox="1"/>
          <p:nvPr/>
        </p:nvSpPr>
        <p:spPr>
          <a:xfrm>
            <a:off x="433529" y="233384"/>
            <a:ext cx="10211718" cy="646331"/>
          </a:xfrm>
          <a:prstGeom prst="rect">
            <a:avLst/>
          </a:prstGeom>
          <a:noFill/>
        </p:spPr>
        <p:txBody>
          <a:bodyPr wrap="square" rtlCol="0">
            <a:spAutoFit/>
          </a:bodyPr>
          <a:lstStyle/>
          <a:p>
            <a:r>
              <a:rPr lang="en-US" sz="3600" dirty="0"/>
              <a:t>Reversing the principle of least action</a:t>
            </a: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D2BB19C-5C5F-A72A-9FE3-23A44C1D3131}"/>
                  </a:ext>
                </a:extLst>
              </p:cNvPr>
              <p:cNvSpPr txBox="1"/>
              <p:nvPr/>
            </p:nvSpPr>
            <p:spPr>
              <a:xfrm>
                <a:off x="658105" y="1171823"/>
                <a:ext cx="1600695" cy="57830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z="2800" i="1" smtClean="0">
                          <a:latin typeface="Cambria Math" panose="02040503050406030204" pitchFamily="18" charset="0"/>
                        </a:rPr>
                        <m:t>∇</m:t>
                      </m:r>
                      <m:r>
                        <a:rPr lang="en-US" sz="2800" i="1"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𝑆</m:t>
                          </m:r>
                        </m:e>
                      </m:acc>
                      <m:r>
                        <a:rPr lang="en-US" sz="2800" b="0" i="1" smtClean="0">
                          <a:latin typeface="Cambria Math" panose="02040503050406030204" pitchFamily="18" charset="0"/>
                        </a:rPr>
                        <m:t>=0</m:t>
                      </m:r>
                    </m:oMath>
                  </m:oMathPara>
                </a14:m>
                <a:endParaRPr lang="en-US" sz="2800" i="1" dirty="0">
                  <a:latin typeface="Cambria Math" panose="02040503050406030204" pitchFamily="18" charset="0"/>
                </a:endParaRPr>
              </a:p>
            </p:txBody>
          </p:sp>
        </mc:Choice>
        <mc:Fallback xmlns="">
          <p:sp>
            <p:nvSpPr>
              <p:cNvPr id="95" name="TextBox 94">
                <a:extLst>
                  <a:ext uri="{FF2B5EF4-FFF2-40B4-BE49-F238E27FC236}">
                    <a16:creationId xmlns:a16="http://schemas.microsoft.com/office/drawing/2014/main" id="{5D2BB19C-5C5F-A72A-9FE3-23A44C1D3131}"/>
                  </a:ext>
                </a:extLst>
              </p:cNvPr>
              <p:cNvSpPr txBox="1">
                <a:spLocks noRot="1" noChangeAspect="1" noMove="1" noResize="1" noEditPoints="1" noAdjustHandles="1" noChangeArrowheads="1" noChangeShapeType="1" noTextEdit="1"/>
              </p:cNvSpPr>
              <p:nvPr/>
            </p:nvSpPr>
            <p:spPr>
              <a:xfrm>
                <a:off x="658105" y="1171823"/>
                <a:ext cx="1600695" cy="57830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1346DF6F-5978-3BB7-646D-1A53ABCB6D92}"/>
                  </a:ext>
                </a:extLst>
              </p:cNvPr>
              <p:cNvSpPr txBox="1"/>
              <p:nvPr/>
            </p:nvSpPr>
            <p:spPr>
              <a:xfrm>
                <a:off x="3389121" y="1181977"/>
                <a:ext cx="2037609" cy="58201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panose="02040503050406030204" pitchFamily="18" charset="0"/>
                            </a:rPr>
                            <m:t>𝑆</m:t>
                          </m:r>
                        </m:e>
                      </m:acc>
                      <m:r>
                        <a:rPr lang="en-US" sz="2800" b="0" i="1" smtClean="0">
                          <a:latin typeface="Cambria Math" panose="02040503050406030204" pitchFamily="18" charset="0"/>
                        </a:rPr>
                        <m:t>=−</m:t>
                      </m:r>
                      <m:r>
                        <m:rPr>
                          <m:sty m:val="p"/>
                        </m:rPr>
                        <a:rPr lang="en-US" sz="2800" b="0" i="0" smtClean="0">
                          <a:latin typeface="Cambria Math" panose="02040503050406030204" pitchFamily="18" charset="0"/>
                        </a:rPr>
                        <m:t>∇</m:t>
                      </m:r>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𝜃</m:t>
                          </m:r>
                        </m:e>
                      </m:acc>
                    </m:oMath>
                  </m:oMathPara>
                </a14:m>
                <a:endParaRPr lang="en-US" sz="2800" i="1" dirty="0">
                  <a:latin typeface="Cambria Math" panose="02040503050406030204" pitchFamily="18" charset="0"/>
                </a:endParaRPr>
              </a:p>
            </p:txBody>
          </p:sp>
        </mc:Choice>
        <mc:Fallback xmlns="">
          <p:sp>
            <p:nvSpPr>
              <p:cNvPr id="96" name="TextBox 95">
                <a:extLst>
                  <a:ext uri="{FF2B5EF4-FFF2-40B4-BE49-F238E27FC236}">
                    <a16:creationId xmlns:a16="http://schemas.microsoft.com/office/drawing/2014/main" id="{1346DF6F-5978-3BB7-646D-1A53ABCB6D92}"/>
                  </a:ext>
                </a:extLst>
              </p:cNvPr>
              <p:cNvSpPr txBox="1">
                <a:spLocks noRot="1" noChangeAspect="1" noMove="1" noResize="1" noEditPoints="1" noAdjustHandles="1" noChangeArrowheads="1" noChangeShapeType="1" noTextEdit="1"/>
              </p:cNvSpPr>
              <p:nvPr/>
            </p:nvSpPr>
            <p:spPr>
              <a:xfrm>
                <a:off x="3389121" y="1181977"/>
                <a:ext cx="2037609" cy="582019"/>
              </a:xfrm>
              <a:prstGeom prst="rect">
                <a:avLst/>
              </a:prstGeom>
              <a:blipFill>
                <a:blip r:embed="rId12"/>
                <a:stretch>
                  <a:fillRect/>
                </a:stretch>
              </a:blipFill>
            </p:spPr>
            <p:txBody>
              <a:bodyPr/>
              <a:lstStyle/>
              <a:p>
                <a:r>
                  <a:rPr lang="en-US">
                    <a:noFill/>
                  </a:rPr>
                  <a:t> </a:t>
                </a:r>
              </a:p>
            </p:txBody>
          </p:sp>
        </mc:Fallback>
      </mc:AlternateContent>
      <p:sp>
        <p:nvSpPr>
          <p:cNvPr id="98" name="TextBox 97">
            <a:extLst>
              <a:ext uri="{FF2B5EF4-FFF2-40B4-BE49-F238E27FC236}">
                <a16:creationId xmlns:a16="http://schemas.microsoft.com/office/drawing/2014/main" id="{D5B8B596-A7D4-0A82-2D13-62CF5783BE7E}"/>
              </a:ext>
            </a:extLst>
          </p:cNvPr>
          <p:cNvSpPr txBox="1"/>
          <p:nvPr/>
        </p:nvSpPr>
        <p:spPr>
          <a:xfrm>
            <a:off x="400010" y="1737555"/>
            <a:ext cx="2811573" cy="646331"/>
          </a:xfrm>
          <a:prstGeom prst="rect">
            <a:avLst/>
          </a:prstGeom>
          <a:noFill/>
        </p:spPr>
        <p:txBody>
          <a:bodyPr wrap="square" rtlCol="0">
            <a:spAutoFit/>
          </a:bodyPr>
          <a:lstStyle/>
          <a:p>
            <a:r>
              <a:rPr lang="en-US" dirty="0"/>
              <a:t>No state is “lost” or “created” as time evolves</a:t>
            </a:r>
          </a:p>
        </p:txBody>
      </p:sp>
      <p:sp>
        <p:nvSpPr>
          <p:cNvPr id="99" name="TextBox 98">
            <a:extLst>
              <a:ext uri="{FF2B5EF4-FFF2-40B4-BE49-F238E27FC236}">
                <a16:creationId xmlns:a16="http://schemas.microsoft.com/office/drawing/2014/main" id="{8FA45DA2-70FD-9BCC-D898-A075F9FFBFBE}"/>
              </a:ext>
            </a:extLst>
          </p:cNvPr>
          <p:cNvSpPr txBox="1"/>
          <p:nvPr/>
        </p:nvSpPr>
        <p:spPr>
          <a:xfrm>
            <a:off x="3269725" y="1774598"/>
            <a:ext cx="3182603" cy="369332"/>
          </a:xfrm>
          <a:prstGeom prst="rect">
            <a:avLst/>
          </a:prstGeom>
          <a:noFill/>
        </p:spPr>
        <p:txBody>
          <a:bodyPr wrap="none" rtlCol="0">
            <a:spAutoFit/>
          </a:bodyPr>
          <a:lstStyle/>
          <a:p>
            <a:r>
              <a:rPr lang="en-US" dirty="0"/>
              <a:t>Minus sign to match convention</a:t>
            </a:r>
          </a:p>
        </p:txBody>
      </p:sp>
      <p:sp>
        <p:nvSpPr>
          <p:cNvPr id="101" name="TextBox 100">
            <a:extLst>
              <a:ext uri="{FF2B5EF4-FFF2-40B4-BE49-F238E27FC236}">
                <a16:creationId xmlns:a16="http://schemas.microsoft.com/office/drawing/2014/main" id="{227FD885-54AD-0383-9325-08E845757AB4}"/>
              </a:ext>
            </a:extLst>
          </p:cNvPr>
          <p:cNvSpPr txBox="1"/>
          <p:nvPr/>
        </p:nvSpPr>
        <p:spPr>
          <a:xfrm>
            <a:off x="220167" y="5303145"/>
            <a:ext cx="3739050" cy="923330"/>
          </a:xfrm>
          <a:prstGeom prst="rect">
            <a:avLst/>
          </a:prstGeom>
          <a:noFill/>
        </p:spPr>
        <p:txBody>
          <a:bodyPr wrap="square">
            <a:spAutoFit/>
          </a:bodyPr>
          <a:lstStyle/>
          <a:p>
            <a:r>
              <a:rPr lang="en-US" sz="1800" dirty="0">
                <a:hlinkClick r:id="rId13"/>
              </a:rPr>
              <a:t>https://arxiv.org/abs/2208.06428</a:t>
            </a:r>
            <a:r>
              <a:rPr lang="en-US" sz="1800" dirty="0"/>
              <a:t> </a:t>
            </a:r>
          </a:p>
          <a:p>
            <a:r>
              <a:rPr lang="en-US" sz="1800" dirty="0"/>
              <a:t>So far rejected without review by five journals because it is not of interest…</a:t>
            </a:r>
          </a:p>
        </p:txBody>
      </p:sp>
    </p:spTree>
    <p:extLst>
      <p:ext uri="{BB962C8B-B14F-4D97-AF65-F5344CB8AC3E}">
        <p14:creationId xmlns:p14="http://schemas.microsoft.com/office/powerpoint/2010/main" val="3354228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83F60-BB8D-8EC2-BB28-22BBE27943BF}"/>
              </a:ext>
            </a:extLst>
          </p:cNvPr>
          <p:cNvSpPr>
            <a:spLocks noGrp="1"/>
          </p:cNvSpPr>
          <p:nvPr>
            <p:ph type="title"/>
          </p:nvPr>
        </p:nvSpPr>
        <p:spPr>
          <a:xfrm>
            <a:off x="406097" y="132485"/>
            <a:ext cx="11221479" cy="897424"/>
          </a:xfrm>
        </p:spPr>
        <p:txBody>
          <a:bodyPr>
            <a:normAutofit/>
          </a:bodyPr>
          <a:lstStyle/>
          <a:p>
            <a:pPr algn="l"/>
            <a:r>
              <a:rPr lang="en-US" sz="3600" dirty="0">
                <a:latin typeface="+mn-lt"/>
              </a:rPr>
              <a:t>Reverse physics: Understanding links between theories</a:t>
            </a:r>
          </a:p>
        </p:txBody>
      </p:sp>
      <p:sp>
        <p:nvSpPr>
          <p:cNvPr id="4" name="Footer Placeholder 3">
            <a:extLst>
              <a:ext uri="{FF2B5EF4-FFF2-40B4-BE49-F238E27FC236}">
                <a16:creationId xmlns:a16="http://schemas.microsoft.com/office/drawing/2014/main" id="{32992B7F-5123-BD61-2173-51CD7D2BF839}"/>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3974769C-A9B7-E7EA-45A0-E5773892DCC2}"/>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AA46BD-321B-6CBF-C181-1601CDCFDA63}"/>
                  </a:ext>
                </a:extLst>
              </p:cNvPr>
              <p:cNvSpPr txBox="1"/>
              <p:nvPr/>
            </p:nvSpPr>
            <p:spPr>
              <a:xfrm>
                <a:off x="373575" y="1121629"/>
                <a:ext cx="10326160" cy="1077218"/>
              </a:xfrm>
              <a:prstGeom prst="rect">
                <a:avLst/>
              </a:prstGeom>
              <a:noFill/>
            </p:spPr>
            <p:txBody>
              <a:bodyPr wrap="none" rtlCol="0">
                <a:spAutoFit/>
              </a:bodyPr>
              <a:lstStyle/>
              <a:p>
                <a:r>
                  <a:rPr lang="en-US" sz="3200" dirty="0"/>
                  <a:t>Deterministic and reversible evolution</a:t>
                </a:r>
                <a:br>
                  <a:rPr lang="en-US" sz="3200" b="0" dirty="0"/>
                </a:br>
                <a:r>
                  <a:rPr lang="en-US" sz="3200" b="0" dirty="0"/>
                  <a:t>            </a:t>
                </a:r>
                <a14:m>
                  <m:oMath xmlns:m="http://schemas.openxmlformats.org/officeDocument/2006/math">
                    <m:r>
                      <a:rPr lang="en-US" sz="3200" b="0" i="1" smtClean="0">
                        <a:latin typeface="Cambria Math" panose="02040503050406030204" pitchFamily="18" charset="0"/>
                      </a:rPr>
                      <m:t>⇒ </m:t>
                    </m:r>
                  </m:oMath>
                </a14:m>
                <a:r>
                  <a:rPr lang="en-US" sz="3200" dirty="0"/>
                  <a:t>existence and conservation of energy (Hamiltonian)</a:t>
                </a:r>
              </a:p>
            </p:txBody>
          </p:sp>
        </mc:Choice>
        <mc:Fallback xmlns="">
          <p:sp>
            <p:nvSpPr>
              <p:cNvPr id="6" name="TextBox 5">
                <a:extLst>
                  <a:ext uri="{FF2B5EF4-FFF2-40B4-BE49-F238E27FC236}">
                    <a16:creationId xmlns:a16="http://schemas.microsoft.com/office/drawing/2014/main" id="{70AA46BD-321B-6CBF-C181-1601CDCFDA63}"/>
                  </a:ext>
                </a:extLst>
              </p:cNvPr>
              <p:cNvSpPr txBox="1">
                <a:spLocks noRot="1" noChangeAspect="1" noMove="1" noResize="1" noEditPoints="1" noAdjustHandles="1" noChangeArrowheads="1" noChangeShapeType="1" noTextEdit="1"/>
              </p:cNvSpPr>
              <p:nvPr/>
            </p:nvSpPr>
            <p:spPr>
              <a:xfrm>
                <a:off x="373575" y="1121629"/>
                <a:ext cx="10326160" cy="1077218"/>
              </a:xfrm>
              <a:prstGeom prst="rect">
                <a:avLst/>
              </a:prstGeom>
              <a:blipFill>
                <a:blip r:embed="rId3"/>
                <a:stretch>
                  <a:fillRect l="-1476" t="-7345" r="-413" b="-1807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AE2ADF8-29F4-C284-84C6-2D2C802453A1}"/>
              </a:ext>
            </a:extLst>
          </p:cNvPr>
          <p:cNvSpPr txBox="1"/>
          <p:nvPr/>
        </p:nvSpPr>
        <p:spPr>
          <a:xfrm>
            <a:off x="2086187" y="2091117"/>
            <a:ext cx="1135632" cy="584775"/>
          </a:xfrm>
          <a:prstGeom prst="rect">
            <a:avLst/>
          </a:prstGeom>
          <a:noFill/>
        </p:spPr>
        <p:txBody>
          <a:bodyPr wrap="none" rtlCol="0">
            <a:spAutoFit/>
          </a:bodyPr>
          <a:lstStyle/>
          <a:p>
            <a:r>
              <a:rPr lang="en-US" sz="3200" dirty="0"/>
              <a:t>Why?</a:t>
            </a:r>
          </a:p>
        </p:txBody>
      </p:sp>
      <p:sp>
        <p:nvSpPr>
          <p:cNvPr id="8" name="TextBox 7">
            <a:extLst>
              <a:ext uri="{FF2B5EF4-FFF2-40B4-BE49-F238E27FC236}">
                <a16:creationId xmlns:a16="http://schemas.microsoft.com/office/drawing/2014/main" id="{B0C7F11E-F853-76B6-CE69-A5D89BE07336}"/>
              </a:ext>
            </a:extLst>
          </p:cNvPr>
          <p:cNvSpPr txBox="1"/>
          <p:nvPr/>
        </p:nvSpPr>
        <p:spPr>
          <a:xfrm>
            <a:off x="305639" y="282637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915240" y="3472702"/>
                <a:ext cx="9788257"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past and future depend only on 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915240" y="3472702"/>
                <a:ext cx="9788257" cy="584775"/>
              </a:xfrm>
              <a:prstGeom prst="rect">
                <a:avLst/>
              </a:prstGeom>
              <a:blipFill>
                <a:blip r:embed="rId4"/>
                <a:stretch>
                  <a:fillRect t="-12500" r="-56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915240" y="4120726"/>
                <a:ext cx="8606651"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the evolution does not depend 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915240" y="4120726"/>
                <a:ext cx="8606651" cy="584775"/>
              </a:xfrm>
              <a:prstGeom prst="rect">
                <a:avLst/>
              </a:prstGeom>
              <a:blipFill>
                <a:blip r:embed="rId5"/>
                <a:stretch>
                  <a:fillRect t="-12500" r="-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915240" y="4765364"/>
                <a:ext cx="4194161"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915240" y="4765364"/>
                <a:ext cx="4194161" cy="584775"/>
              </a:xfrm>
              <a:prstGeom prst="rect">
                <a:avLst/>
              </a:prstGeom>
              <a:blipFill>
                <a:blip r:embed="rId6"/>
                <a:stretch>
                  <a:fillRect t="-12500" r="-2471"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15240" y="5411695"/>
                <a:ext cx="5425781"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15240" y="5411695"/>
                <a:ext cx="5425781" cy="584775"/>
              </a:xfrm>
              <a:prstGeom prst="rect">
                <a:avLst/>
              </a:prstGeom>
              <a:blipFill>
                <a:blip r:embed="rId7"/>
                <a:stretch>
                  <a:fillRect t="-12500" r="-1910" b="-34375"/>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044D2E2-E16D-2667-AFAB-3D091249DCC2}"/>
              </a:ext>
            </a:extLst>
          </p:cNvPr>
          <p:cNvSpPr txBox="1"/>
          <p:nvPr/>
        </p:nvSpPr>
        <p:spPr>
          <a:xfrm>
            <a:off x="4890217" y="2406293"/>
            <a:ext cx="6610143" cy="461665"/>
          </a:xfrm>
          <a:prstGeom prst="rect">
            <a:avLst/>
          </a:prstGeom>
          <a:noFill/>
        </p:spPr>
        <p:txBody>
          <a:bodyPr wrap="none" rtlCol="0">
            <a:spAutoFit/>
          </a:bodyPr>
          <a:lstStyle/>
          <a:p>
            <a:r>
              <a:rPr lang="en-US" sz="2400" dirty="0">
                <a:solidFill>
                  <a:srgbClr val="008000"/>
                </a:solidFill>
              </a:rPr>
              <a:t>Stronger version of the first law of thermodynamics</a:t>
            </a:r>
          </a:p>
        </p:txBody>
      </p:sp>
      <p:sp>
        <p:nvSpPr>
          <p:cNvPr id="14" name="TextBox 13">
            <a:extLst>
              <a:ext uri="{FF2B5EF4-FFF2-40B4-BE49-F238E27FC236}">
                <a16:creationId xmlns:a16="http://schemas.microsoft.com/office/drawing/2014/main" id="{5B463380-118C-1FB8-A05B-A4684C9A5651}"/>
              </a:ext>
            </a:extLst>
          </p:cNvPr>
          <p:cNvSpPr txBox="1"/>
          <p:nvPr/>
        </p:nvSpPr>
        <p:spPr>
          <a:xfrm>
            <a:off x="6807174" y="5088529"/>
            <a:ext cx="2920864" cy="369332"/>
          </a:xfrm>
          <a:prstGeom prst="rect">
            <a:avLst/>
          </a:prstGeom>
          <a:noFill/>
        </p:spPr>
        <p:txBody>
          <a:bodyPr wrap="none" rtlCol="0">
            <a:spAutoFit/>
          </a:bodyPr>
          <a:lstStyle/>
          <a:p>
            <a:r>
              <a:rPr lang="en-US" dirty="0"/>
              <a:t>First law of thermodynamics!</a:t>
            </a:r>
          </a:p>
        </p:txBody>
      </p:sp>
      <p:cxnSp>
        <p:nvCxnSpPr>
          <p:cNvPr id="15" name="Straight Arrow Connector 14">
            <a:extLst>
              <a:ext uri="{FF2B5EF4-FFF2-40B4-BE49-F238E27FC236}">
                <a16:creationId xmlns:a16="http://schemas.microsoft.com/office/drawing/2014/main" id="{1A3DB353-4E18-92B8-98BE-E5C5CE794989}"/>
              </a:ext>
            </a:extLst>
          </p:cNvPr>
          <p:cNvCxnSpPr/>
          <p:nvPr/>
        </p:nvCxnSpPr>
        <p:spPr>
          <a:xfrm flipH="1" flipV="1">
            <a:off x="6678507" y="2100788"/>
            <a:ext cx="440266" cy="39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0543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571799-230D-4D42-964B-34484B84D272}"/>
              </a:ext>
            </a:extLst>
          </p:cNvPr>
          <p:cNvSpPr>
            <a:spLocks noGrp="1"/>
          </p:cNvSpPr>
          <p:nvPr>
            <p:ph type="ftr" sz="quarter" idx="11"/>
          </p:nvPr>
        </p:nvSpPr>
        <p:spPr/>
        <p:txBody>
          <a:bodyPr/>
          <a:lstStyle/>
          <a:p>
            <a:r>
              <a:rPr lang="en-US"/>
              <a:t>Christine Aidala - University of Michigan</a:t>
            </a:r>
            <a:endParaRPr lang="en-US" dirty="0"/>
          </a:p>
        </p:txBody>
      </p:sp>
      <p:sp>
        <p:nvSpPr>
          <p:cNvPr id="3" name="Slide Number Placeholder 2">
            <a:extLst>
              <a:ext uri="{FF2B5EF4-FFF2-40B4-BE49-F238E27FC236}">
                <a16:creationId xmlns:a16="http://schemas.microsoft.com/office/drawing/2014/main" id="{56B39C20-BB7C-4A4A-9185-DCD98A2B5714}"/>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2F191B4-1A32-4ADE-B450-567E108903CA}"/>
                  </a:ext>
                </a:extLst>
              </p:cNvPr>
              <p:cNvSpPr txBox="1"/>
              <p:nvPr/>
            </p:nvSpPr>
            <p:spPr>
              <a:xfrm>
                <a:off x="329559" y="2454290"/>
                <a:ext cx="7430624" cy="954107"/>
              </a:xfrm>
              <a:prstGeom prst="rect">
                <a:avLst/>
              </a:prstGeom>
              <a:noFill/>
            </p:spPr>
            <p:txBody>
              <a:bodyPr wrap="none" rtlCol="0">
                <a:spAutoFit/>
              </a:bodyPr>
              <a:lstStyle/>
              <a:p>
                <a:r>
                  <a:rPr lang="en-US" sz="2800" dirty="0"/>
                  <a:t>Take the space of all possible distributions </a:t>
                </a:r>
                <a14:m>
                  <m:oMath xmlns:m="http://schemas.openxmlformats.org/officeDocument/2006/math">
                    <m:r>
                      <a:rPr lang="en-US" sz="2800" b="0" i="1" smtClean="0">
                        <a:latin typeface="Cambria Math" panose="02040503050406030204" pitchFamily="18" charset="0"/>
                      </a:rPr>
                      <m:t>𝜌</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𝑝</m:t>
                        </m:r>
                      </m:e>
                    </m:d>
                  </m:oMath>
                </a14:m>
                <a:br>
                  <a:rPr lang="en-US" sz="2800" b="0" dirty="0"/>
                </a:br>
                <a:r>
                  <a:rPr lang="en-US" sz="2800" dirty="0"/>
                  <a:t>and order them by information/Gibbs entropy</a:t>
                </a:r>
              </a:p>
            </p:txBody>
          </p:sp>
        </mc:Choice>
        <mc:Fallback xmlns="">
          <p:sp>
            <p:nvSpPr>
              <p:cNvPr id="4" name="TextBox 3">
                <a:extLst>
                  <a:ext uri="{FF2B5EF4-FFF2-40B4-BE49-F238E27FC236}">
                    <a16:creationId xmlns:a16="http://schemas.microsoft.com/office/drawing/2014/main" id="{42F191B4-1A32-4ADE-B450-567E108903CA}"/>
                  </a:ext>
                </a:extLst>
              </p:cNvPr>
              <p:cNvSpPr txBox="1">
                <a:spLocks noRot="1" noChangeAspect="1" noMove="1" noResize="1" noEditPoints="1" noAdjustHandles="1" noChangeArrowheads="1" noChangeShapeType="1" noTextEdit="1"/>
              </p:cNvSpPr>
              <p:nvPr/>
            </p:nvSpPr>
            <p:spPr>
              <a:xfrm>
                <a:off x="329559" y="2454290"/>
                <a:ext cx="7430624" cy="954107"/>
              </a:xfrm>
              <a:prstGeom prst="rect">
                <a:avLst/>
              </a:prstGeom>
              <a:blipFill>
                <a:blip r:embed="rId2"/>
                <a:stretch>
                  <a:fillRect l="-1641" t="-6410" b="-17949"/>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A4CE728F-161D-449A-A2DF-890DC53D1FF5}"/>
              </a:ext>
            </a:extLst>
          </p:cNvPr>
          <p:cNvCxnSpPr>
            <a:cxnSpLocks/>
          </p:cNvCxnSpPr>
          <p:nvPr/>
        </p:nvCxnSpPr>
        <p:spPr>
          <a:xfrm flipV="1">
            <a:off x="9879261" y="362189"/>
            <a:ext cx="0" cy="5913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7C2ABE0-0383-43D5-AAC0-F3FC8483D487}"/>
              </a:ext>
            </a:extLst>
          </p:cNvPr>
          <p:cNvSpPr/>
          <p:nvPr/>
        </p:nvSpPr>
        <p:spPr>
          <a:xfrm>
            <a:off x="9976633" y="-179070"/>
            <a:ext cx="2308859" cy="7216139"/>
          </a:xfrm>
          <a:custGeom>
            <a:avLst/>
            <a:gdLst>
              <a:gd name="connsiteX0" fmla="*/ 0 w 1295399"/>
              <a:gd name="connsiteY0" fmla="*/ 0 h 7216139"/>
              <a:gd name="connsiteX1" fmla="*/ 1295399 w 1295399"/>
              <a:gd name="connsiteY1" fmla="*/ 0 h 7216139"/>
              <a:gd name="connsiteX2" fmla="*/ 1295399 w 1295399"/>
              <a:gd name="connsiteY2" fmla="*/ 7216139 h 7216139"/>
              <a:gd name="connsiteX3" fmla="*/ 0 w 1295399"/>
              <a:gd name="connsiteY3" fmla="*/ 7216139 h 7216139"/>
              <a:gd name="connsiteX4" fmla="*/ 0 w 1295399"/>
              <a:gd name="connsiteY4" fmla="*/ 0 h 7216139"/>
              <a:gd name="connsiteX0" fmla="*/ 1013460 w 2308859"/>
              <a:gd name="connsiteY0" fmla="*/ 0 h 7216139"/>
              <a:gd name="connsiteX1" fmla="*/ 2308859 w 2308859"/>
              <a:gd name="connsiteY1" fmla="*/ 0 h 7216139"/>
              <a:gd name="connsiteX2" fmla="*/ 2308859 w 2308859"/>
              <a:gd name="connsiteY2" fmla="*/ 7216139 h 7216139"/>
              <a:gd name="connsiteX3" fmla="*/ 0 w 2308859"/>
              <a:gd name="connsiteY3" fmla="*/ 7216139 h 7216139"/>
              <a:gd name="connsiteX4" fmla="*/ 1013460 w 2308859"/>
              <a:gd name="connsiteY4" fmla="*/ 0 h 7216139"/>
              <a:gd name="connsiteX0" fmla="*/ 1013460 w 2308859"/>
              <a:gd name="connsiteY0" fmla="*/ 0 h 7216139"/>
              <a:gd name="connsiteX1" fmla="*/ 2308859 w 2308859"/>
              <a:gd name="connsiteY1" fmla="*/ 0 h 7216139"/>
              <a:gd name="connsiteX2" fmla="*/ 2308859 w 2308859"/>
              <a:gd name="connsiteY2" fmla="*/ 7216139 h 7216139"/>
              <a:gd name="connsiteX3" fmla="*/ 0 w 2308859"/>
              <a:gd name="connsiteY3" fmla="*/ 7216139 h 7216139"/>
              <a:gd name="connsiteX4" fmla="*/ 1013460 w 2308859"/>
              <a:gd name="connsiteY4" fmla="*/ 0 h 7216139"/>
              <a:gd name="connsiteX0" fmla="*/ 1013460 w 2308859"/>
              <a:gd name="connsiteY0" fmla="*/ 0 h 7216139"/>
              <a:gd name="connsiteX1" fmla="*/ 2308859 w 2308859"/>
              <a:gd name="connsiteY1" fmla="*/ 0 h 7216139"/>
              <a:gd name="connsiteX2" fmla="*/ 2308859 w 2308859"/>
              <a:gd name="connsiteY2" fmla="*/ 7216139 h 7216139"/>
              <a:gd name="connsiteX3" fmla="*/ 0 w 2308859"/>
              <a:gd name="connsiteY3" fmla="*/ 7216139 h 7216139"/>
              <a:gd name="connsiteX4" fmla="*/ 1013460 w 2308859"/>
              <a:gd name="connsiteY4" fmla="*/ 0 h 72161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8859" h="7216139">
                <a:moveTo>
                  <a:pt x="1013460" y="0"/>
                </a:moveTo>
                <a:lnTo>
                  <a:pt x="2308859" y="0"/>
                </a:lnTo>
                <a:lnTo>
                  <a:pt x="2308859" y="7216139"/>
                </a:lnTo>
                <a:lnTo>
                  <a:pt x="0" y="7216139"/>
                </a:lnTo>
                <a:cubicBezTo>
                  <a:pt x="25400" y="4825999"/>
                  <a:pt x="287020" y="1772920"/>
                  <a:pt x="1013460" y="0"/>
                </a:cubicBezTo>
                <a:close/>
              </a:path>
            </a:pathLst>
          </a:custGeom>
          <a:solidFill>
            <a:schemeClr val="bg1">
              <a:lumMod val="95000"/>
            </a:schemeClr>
          </a:solidFill>
          <a:ln w="285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42A406-0842-4235-AA84-E71FA1102CF5}"/>
                  </a:ext>
                </a:extLst>
              </p:cNvPr>
              <p:cNvSpPr txBox="1"/>
              <p:nvPr/>
            </p:nvSpPr>
            <p:spPr>
              <a:xfrm>
                <a:off x="8316304" y="70963"/>
                <a:ext cx="1660198" cy="3798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𝜌</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𝜌</m:t>
                          </m:r>
                        </m:e>
                      </m:func>
                    </m:oMath>
                  </m:oMathPara>
                </a14:m>
                <a:endParaRPr lang="en-US" dirty="0"/>
              </a:p>
            </p:txBody>
          </p:sp>
        </mc:Choice>
        <mc:Fallback xmlns="">
          <p:sp>
            <p:nvSpPr>
              <p:cNvPr id="17" name="TextBox 16">
                <a:extLst>
                  <a:ext uri="{FF2B5EF4-FFF2-40B4-BE49-F238E27FC236}">
                    <a16:creationId xmlns:a16="http://schemas.microsoft.com/office/drawing/2014/main" id="{5C42A406-0842-4235-AA84-E71FA1102CF5}"/>
                  </a:ext>
                </a:extLst>
              </p:cNvPr>
              <p:cNvSpPr txBox="1">
                <a:spLocks noRot="1" noChangeAspect="1" noMove="1" noResize="1" noEditPoints="1" noAdjustHandles="1" noChangeArrowheads="1" noChangeShapeType="1" noTextEdit="1"/>
              </p:cNvSpPr>
              <p:nvPr/>
            </p:nvSpPr>
            <p:spPr>
              <a:xfrm>
                <a:off x="8316304" y="70963"/>
                <a:ext cx="1660198" cy="379848"/>
              </a:xfrm>
              <a:prstGeom prst="rect">
                <a:avLst/>
              </a:prstGeom>
              <a:blipFill>
                <a:blip r:embed="rId3"/>
                <a:stretch>
                  <a:fillRect b="-1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EE25036-ACFC-4F8C-AC1A-031CDD571396}"/>
                  </a:ext>
                </a:extLst>
              </p:cNvPr>
              <p:cNvSpPr txBox="1"/>
              <p:nvPr/>
            </p:nvSpPr>
            <p:spPr>
              <a:xfrm>
                <a:off x="329559" y="3437919"/>
                <a:ext cx="7156896" cy="954107"/>
              </a:xfrm>
              <a:prstGeom prst="rect">
                <a:avLst/>
              </a:prstGeom>
              <a:noFill/>
            </p:spPr>
            <p:txBody>
              <a:bodyPr wrap="none" rtlCol="0">
                <a:spAutoFit/>
              </a:bodyPr>
              <a:lstStyle/>
              <a:p>
                <a:r>
                  <a:rPr lang="en-US" sz="2800" dirty="0"/>
                  <a:t>Fix the entropy to a constant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0</m:t>
                        </m:r>
                      </m:sub>
                    </m:sSub>
                  </m:oMath>
                </a14:m>
                <a:r>
                  <a:rPr lang="en-US" sz="2800" dirty="0"/>
                  <a:t> and consider all</a:t>
                </a:r>
                <a:br>
                  <a:rPr lang="en-US" sz="2800" dirty="0"/>
                </a:br>
                <a:r>
                  <a:rPr lang="en-US" sz="2800" dirty="0"/>
                  <a:t>distributions with that entropy</a:t>
                </a:r>
              </a:p>
            </p:txBody>
          </p:sp>
        </mc:Choice>
        <mc:Fallback xmlns="">
          <p:sp>
            <p:nvSpPr>
              <p:cNvPr id="19" name="TextBox 18">
                <a:extLst>
                  <a:ext uri="{FF2B5EF4-FFF2-40B4-BE49-F238E27FC236}">
                    <a16:creationId xmlns:a16="http://schemas.microsoft.com/office/drawing/2014/main" id="{FEE25036-ACFC-4F8C-AC1A-031CDD571396}"/>
                  </a:ext>
                </a:extLst>
              </p:cNvPr>
              <p:cNvSpPr txBox="1">
                <a:spLocks noRot="1" noChangeAspect="1" noMove="1" noResize="1" noEditPoints="1" noAdjustHandles="1" noChangeArrowheads="1" noChangeShapeType="1" noTextEdit="1"/>
              </p:cNvSpPr>
              <p:nvPr/>
            </p:nvSpPr>
            <p:spPr>
              <a:xfrm>
                <a:off x="329559" y="3437919"/>
                <a:ext cx="7156896" cy="954107"/>
              </a:xfrm>
              <a:prstGeom prst="rect">
                <a:avLst/>
              </a:prstGeom>
              <a:blipFill>
                <a:blip r:embed="rId4"/>
                <a:stretch>
                  <a:fillRect l="-1704" t="-6410" r="-852" b="-1794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6EC4C798-CD24-40D2-AD86-A5BD6E95EB92}"/>
              </a:ext>
            </a:extLst>
          </p:cNvPr>
          <p:cNvSpPr/>
          <p:nvPr/>
        </p:nvSpPr>
        <p:spPr>
          <a:xfrm>
            <a:off x="9879261" y="2773680"/>
            <a:ext cx="2447926" cy="228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1DF1DE0-A127-4D73-B741-52EEA1EE7B43}"/>
                  </a:ext>
                </a:extLst>
              </p:cNvPr>
              <p:cNvSpPr txBox="1"/>
              <p:nvPr/>
            </p:nvSpPr>
            <p:spPr>
              <a:xfrm>
                <a:off x="9536801" y="2703318"/>
                <a:ext cx="4566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0</m:t>
                          </m:r>
                        </m:sub>
                      </m:sSub>
                    </m:oMath>
                  </m:oMathPara>
                </a14:m>
                <a:endParaRPr lang="en-US" dirty="0"/>
              </a:p>
            </p:txBody>
          </p:sp>
        </mc:Choice>
        <mc:Fallback xmlns="">
          <p:sp>
            <p:nvSpPr>
              <p:cNvPr id="23" name="TextBox 22">
                <a:extLst>
                  <a:ext uri="{FF2B5EF4-FFF2-40B4-BE49-F238E27FC236}">
                    <a16:creationId xmlns:a16="http://schemas.microsoft.com/office/drawing/2014/main" id="{51DF1DE0-A127-4D73-B741-52EEA1EE7B43}"/>
                  </a:ext>
                </a:extLst>
              </p:cNvPr>
              <p:cNvSpPr txBox="1">
                <a:spLocks noRot="1" noChangeAspect="1" noMove="1" noResize="1" noEditPoints="1" noAdjustHandles="1" noChangeArrowheads="1" noChangeShapeType="1" noTextEdit="1"/>
              </p:cNvSpPr>
              <p:nvPr/>
            </p:nvSpPr>
            <p:spPr>
              <a:xfrm>
                <a:off x="9536801" y="2703318"/>
                <a:ext cx="4566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9F8AFF2-77B3-4D6B-9C7A-C24ED65F19B4}"/>
                  </a:ext>
                </a:extLst>
              </p:cNvPr>
              <p:cNvSpPr txBox="1"/>
              <p:nvPr/>
            </p:nvSpPr>
            <p:spPr>
              <a:xfrm>
                <a:off x="329559" y="4261193"/>
                <a:ext cx="8438871" cy="780278"/>
              </a:xfrm>
              <a:prstGeom prst="rect">
                <a:avLst/>
              </a:prstGeom>
              <a:noFill/>
            </p:spPr>
            <p:txBody>
              <a:bodyPr wrap="square" rtlCol="0">
                <a:spAutoFit/>
              </a:bodyPr>
              <a:lstStyle/>
              <a:p>
                <a:r>
                  <a:rPr lang="en-US" sz="2800" dirty="0"/>
                  <a:t>They satisfy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𝜎</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0</m:t>
                                </m:r>
                              </m:sub>
                            </m:sSub>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𝜋</m:t>
                        </m:r>
                        <m:r>
                          <a:rPr lang="en-US" sz="2800" b="0" i="1" smtClean="0">
                            <a:latin typeface="Cambria Math" panose="02040503050406030204" pitchFamily="18" charset="0"/>
                          </a:rPr>
                          <m:t>𝑒</m:t>
                        </m:r>
                      </m:den>
                    </m:f>
                  </m:oMath>
                </a14:m>
                <a:endParaRPr lang="en-US" sz="2800" dirty="0"/>
              </a:p>
            </p:txBody>
          </p:sp>
        </mc:Choice>
        <mc:Fallback xmlns="">
          <p:sp>
            <p:nvSpPr>
              <p:cNvPr id="24" name="TextBox 23">
                <a:extLst>
                  <a:ext uri="{FF2B5EF4-FFF2-40B4-BE49-F238E27FC236}">
                    <a16:creationId xmlns:a16="http://schemas.microsoft.com/office/drawing/2014/main" id="{29F8AFF2-77B3-4D6B-9C7A-C24ED65F19B4}"/>
                  </a:ext>
                </a:extLst>
              </p:cNvPr>
              <p:cNvSpPr txBox="1">
                <a:spLocks noRot="1" noChangeAspect="1" noMove="1" noResize="1" noEditPoints="1" noAdjustHandles="1" noChangeArrowheads="1" noChangeShapeType="1" noTextEdit="1"/>
              </p:cNvSpPr>
              <p:nvPr/>
            </p:nvSpPr>
            <p:spPr>
              <a:xfrm>
                <a:off x="329559" y="4261193"/>
                <a:ext cx="8438871" cy="780278"/>
              </a:xfrm>
              <a:prstGeom prst="rect">
                <a:avLst/>
              </a:prstGeom>
              <a:blipFill>
                <a:blip r:embed="rId6"/>
                <a:stretch>
                  <a:fillRect l="-1445" b="-10156"/>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B9772463-E707-4AB2-B5CE-B9C5C1F8213D}"/>
              </a:ext>
            </a:extLst>
          </p:cNvPr>
          <p:cNvCxnSpPr>
            <a:cxnSpLocks/>
          </p:cNvCxnSpPr>
          <p:nvPr/>
        </p:nvCxnSpPr>
        <p:spPr>
          <a:xfrm flipV="1">
            <a:off x="9198729" y="4442357"/>
            <a:ext cx="777904" cy="556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E3FF0A0-0687-4F3C-A75A-96D8BDB58277}"/>
              </a:ext>
            </a:extLst>
          </p:cNvPr>
          <p:cNvSpPr txBox="1"/>
          <p:nvPr/>
        </p:nvSpPr>
        <p:spPr>
          <a:xfrm>
            <a:off x="5558437" y="4911840"/>
            <a:ext cx="3505511" cy="369332"/>
          </a:xfrm>
          <a:prstGeom prst="rect">
            <a:avLst/>
          </a:prstGeom>
          <a:noFill/>
        </p:spPr>
        <p:txBody>
          <a:bodyPr wrap="none" rtlCol="0">
            <a:spAutoFit/>
          </a:bodyPr>
          <a:lstStyle/>
          <a:p>
            <a:r>
              <a:rPr lang="en-US" dirty="0"/>
              <a:t>equality for independent Gaussians</a:t>
            </a:r>
          </a:p>
        </p:txBody>
      </p:sp>
      <p:cxnSp>
        <p:nvCxnSpPr>
          <p:cNvPr id="29" name="Straight Arrow Connector 28">
            <a:extLst>
              <a:ext uri="{FF2B5EF4-FFF2-40B4-BE49-F238E27FC236}">
                <a16:creationId xmlns:a16="http://schemas.microsoft.com/office/drawing/2014/main" id="{10B93B9B-53ED-4128-A43F-33CBA23C2A42}"/>
              </a:ext>
            </a:extLst>
          </p:cNvPr>
          <p:cNvCxnSpPr>
            <a:cxnSpLocks/>
          </p:cNvCxnSpPr>
          <p:nvPr/>
        </p:nvCxnSpPr>
        <p:spPr>
          <a:xfrm>
            <a:off x="9879261" y="3684509"/>
            <a:ext cx="2208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123E8B0-CC93-4B34-A36C-32A035AE75F9}"/>
                  </a:ext>
                </a:extLst>
              </p:cNvPr>
              <p:cNvSpPr txBox="1"/>
              <p:nvPr/>
            </p:nvSpPr>
            <p:spPr>
              <a:xfrm>
                <a:off x="11431930" y="3660346"/>
                <a:ext cx="708335"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𝑞</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𝑝</m:t>
                          </m:r>
                        </m:sub>
                      </m:sSub>
                    </m:oMath>
                  </m:oMathPara>
                </a14:m>
                <a:endParaRPr lang="en-US" dirty="0"/>
              </a:p>
            </p:txBody>
          </p:sp>
        </mc:Choice>
        <mc:Fallback xmlns="">
          <p:sp>
            <p:nvSpPr>
              <p:cNvPr id="35" name="TextBox 34">
                <a:extLst>
                  <a:ext uri="{FF2B5EF4-FFF2-40B4-BE49-F238E27FC236}">
                    <a16:creationId xmlns:a16="http://schemas.microsoft.com/office/drawing/2014/main" id="{0123E8B0-CC93-4B34-A36C-32A035AE75F9}"/>
                  </a:ext>
                </a:extLst>
              </p:cNvPr>
              <p:cNvSpPr txBox="1">
                <a:spLocks noRot="1" noChangeAspect="1" noMove="1" noResize="1" noEditPoints="1" noAdjustHandles="1" noChangeArrowheads="1" noChangeShapeType="1" noTextEdit="1"/>
              </p:cNvSpPr>
              <p:nvPr/>
            </p:nvSpPr>
            <p:spPr>
              <a:xfrm>
                <a:off x="11431930" y="3660346"/>
                <a:ext cx="708335" cy="390748"/>
              </a:xfrm>
              <a:prstGeom prst="rect">
                <a:avLst/>
              </a:prstGeom>
              <a:blipFill>
                <a:blip r:embed="rId7"/>
                <a:stretch>
                  <a:fillRect b="-3077"/>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84AC0C28-01DA-41EB-9162-E4DBC2C3E3F9}"/>
              </a:ext>
            </a:extLst>
          </p:cNvPr>
          <p:cNvCxnSpPr>
            <a:cxnSpLocks/>
            <a:stCxn id="28" idx="1"/>
          </p:cNvCxnSpPr>
          <p:nvPr/>
        </p:nvCxnSpPr>
        <p:spPr>
          <a:xfrm flipH="1" flipV="1">
            <a:off x="4031311" y="4661751"/>
            <a:ext cx="1527126" cy="434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3BC8D27-391E-4A14-ADC4-FE1E7E0D4D39}"/>
              </a:ext>
            </a:extLst>
          </p:cNvPr>
          <p:cNvSpPr txBox="1"/>
          <p:nvPr/>
        </p:nvSpPr>
        <p:spPr>
          <a:xfrm>
            <a:off x="404527" y="6024328"/>
            <a:ext cx="8794202" cy="369332"/>
          </a:xfrm>
          <a:prstGeom prst="rect">
            <a:avLst/>
          </a:prstGeom>
          <a:noFill/>
        </p:spPr>
        <p:txBody>
          <a:bodyPr wrap="none" rtlCol="0">
            <a:spAutoFit/>
          </a:bodyPr>
          <a:lstStyle/>
          <a:p>
            <a:r>
              <a:rPr lang="en-US" dirty="0">
                <a:solidFill>
                  <a:srgbClr val="C00000"/>
                </a:solidFill>
              </a:rPr>
              <a:t>Inverse does not work: lower bound on uncertainty does not give a lower bound on entropy</a:t>
            </a:r>
          </a:p>
        </p:txBody>
      </p:sp>
      <p:cxnSp>
        <p:nvCxnSpPr>
          <p:cNvPr id="45" name="Straight Connector 44">
            <a:extLst>
              <a:ext uri="{FF2B5EF4-FFF2-40B4-BE49-F238E27FC236}">
                <a16:creationId xmlns:a16="http://schemas.microsoft.com/office/drawing/2014/main" id="{0FD99432-11C5-482E-B721-CC808BB13234}"/>
              </a:ext>
            </a:extLst>
          </p:cNvPr>
          <p:cNvCxnSpPr/>
          <p:nvPr/>
        </p:nvCxnSpPr>
        <p:spPr>
          <a:xfrm>
            <a:off x="10272151" y="-434340"/>
            <a:ext cx="0" cy="7795260"/>
          </a:xfrm>
          <a:prstGeom prst="line">
            <a:avLst/>
          </a:prstGeom>
          <a:noFill/>
          <a:ln w="381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AF7EB16-1CDC-41CA-B8D4-C2D96A6C23D5}"/>
                  </a:ext>
                </a:extLst>
              </p:cNvPr>
              <p:cNvSpPr txBox="1"/>
              <p:nvPr/>
            </p:nvSpPr>
            <p:spPr>
              <a:xfrm>
                <a:off x="404527" y="5365052"/>
                <a:ext cx="9303504" cy="492443"/>
              </a:xfrm>
              <a:prstGeom prst="rect">
                <a:avLst/>
              </a:prstGeom>
              <a:noFill/>
            </p:spPr>
            <p:txBody>
              <a:bodyPr wrap="square" rtlCol="0">
                <a:spAutoFit/>
              </a:bodyPr>
              <a:lstStyle/>
              <a:p>
                <a:r>
                  <a:rPr lang="en-US" sz="2600" dirty="0">
                    <a:solidFill>
                      <a:srgbClr val="008000"/>
                    </a:solidFill>
                  </a:rPr>
                  <a:t>Lower bound on entropy </a:t>
                </a:r>
                <a14:m>
                  <m:oMath xmlns:m="http://schemas.openxmlformats.org/officeDocument/2006/math">
                    <m:r>
                      <a:rPr lang="en-US" sz="2600" b="0" i="1" smtClean="0">
                        <a:solidFill>
                          <a:srgbClr val="008000"/>
                        </a:solidFill>
                        <a:latin typeface="Cambria Math" panose="02040503050406030204" pitchFamily="18" charset="0"/>
                      </a:rPr>
                      <m:t>⇒</m:t>
                    </m:r>
                  </m:oMath>
                </a14:m>
                <a:r>
                  <a:rPr lang="en-US" sz="2600" dirty="0">
                    <a:solidFill>
                      <a:srgbClr val="008000"/>
                    </a:solidFill>
                  </a:rPr>
                  <a:t> lower bound on uncertainty</a:t>
                </a:r>
              </a:p>
            </p:txBody>
          </p:sp>
        </mc:Choice>
        <mc:Fallback xmlns="">
          <p:sp>
            <p:nvSpPr>
              <p:cNvPr id="46" name="TextBox 45">
                <a:extLst>
                  <a:ext uri="{FF2B5EF4-FFF2-40B4-BE49-F238E27FC236}">
                    <a16:creationId xmlns:a16="http://schemas.microsoft.com/office/drawing/2014/main" id="{7AF7EB16-1CDC-41CA-B8D4-C2D96A6C23D5}"/>
                  </a:ext>
                </a:extLst>
              </p:cNvPr>
              <p:cNvSpPr txBox="1">
                <a:spLocks noRot="1" noChangeAspect="1" noMove="1" noResize="1" noEditPoints="1" noAdjustHandles="1" noChangeArrowheads="1" noChangeShapeType="1" noTextEdit="1"/>
              </p:cNvSpPr>
              <p:nvPr/>
            </p:nvSpPr>
            <p:spPr>
              <a:xfrm>
                <a:off x="404527" y="5365052"/>
                <a:ext cx="9303504" cy="492443"/>
              </a:xfrm>
              <a:prstGeom prst="rect">
                <a:avLst/>
              </a:prstGeom>
              <a:blipFill>
                <a:blip r:embed="rId8"/>
                <a:stretch>
                  <a:fillRect l="-1179" t="-9877" b="-32099"/>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A83B0E5F-4F59-3149-27AD-5211A1E718BD}"/>
              </a:ext>
            </a:extLst>
          </p:cNvPr>
          <p:cNvSpPr txBox="1">
            <a:spLocks/>
          </p:cNvSpPr>
          <p:nvPr/>
        </p:nvSpPr>
        <p:spPr>
          <a:xfrm>
            <a:off x="406097" y="275602"/>
            <a:ext cx="11221479" cy="1029775"/>
          </a:xfrm>
          <a:prstGeom prst="rect">
            <a:avLst/>
          </a:prstGeom>
        </p:spPr>
        <p:txBody>
          <a:bodyP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sz="3600" dirty="0">
                <a:latin typeface="+mn-lt"/>
              </a:rPr>
              <a:t>Reversing the uncertainty principle</a:t>
            </a:r>
            <a:endParaRPr lang="en-US" sz="2800" dirty="0">
              <a:latin typeface="+mn-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D9CC8C4-980E-36B3-04A9-EB8250E3FBD1}"/>
                  </a:ext>
                </a:extLst>
              </p:cNvPr>
              <p:cNvSpPr txBox="1"/>
              <p:nvPr/>
            </p:nvSpPr>
            <p:spPr>
              <a:xfrm>
                <a:off x="327102" y="984372"/>
                <a:ext cx="7818487" cy="1384995"/>
              </a:xfrm>
              <a:prstGeom prst="rect">
                <a:avLst/>
              </a:prstGeom>
              <a:noFill/>
            </p:spPr>
            <p:txBody>
              <a:bodyPr wrap="none" rtlCol="0">
                <a:spAutoFit/>
              </a:bodyPr>
              <a:lstStyle/>
              <a:p>
                <a:r>
                  <a:rPr lang="en-US" sz="2800" dirty="0"/>
                  <a:t>Quantum mechanics has a lower bound on entropy: </a:t>
                </a:r>
                <a:br>
                  <a:rPr lang="en-US" sz="2800" dirty="0"/>
                </a:br>
                <a:r>
                  <a:rPr lang="en-US" sz="2800" dirty="0"/>
                  <a:t>for a pure state, </a:t>
                </a:r>
                <a14:m>
                  <m:oMath xmlns:m="http://schemas.openxmlformats.org/officeDocument/2006/math">
                    <m:r>
                      <a:rPr lang="en-US" sz="2800" i="1">
                        <a:latin typeface="Cambria Math" panose="02040503050406030204" pitchFamily="18" charset="0"/>
                      </a:rPr>
                      <m:t>𝑆</m:t>
                    </m:r>
                    <m:d>
                      <m:dPr>
                        <m:begChr m:val="["/>
                        <m:endChr m:val="]"/>
                        <m:ctrlPr>
                          <a:rPr lang="en-US" sz="2800" i="1">
                            <a:latin typeface="Cambria Math" panose="02040503050406030204" pitchFamily="18" charset="0"/>
                          </a:rPr>
                        </m:ctrlPr>
                      </m:dPr>
                      <m:e>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𝜓</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𝜓</m:t>
                            </m:r>
                          </m:e>
                        </m:d>
                      </m:e>
                    </m:d>
                    <m:r>
                      <a:rPr lang="en-US" sz="2800" i="1">
                        <a:latin typeface="Cambria Math" panose="02040503050406030204" pitchFamily="18" charset="0"/>
                      </a:rPr>
                      <m:t>=0</m:t>
                    </m:r>
                  </m:oMath>
                </a14:m>
                <a:r>
                  <a:rPr lang="en-US" sz="2800" dirty="0"/>
                  <a:t>.</a:t>
                </a:r>
              </a:p>
              <a:p>
                <a:r>
                  <a:rPr lang="en-US" sz="2800" dirty="0"/>
                  <a:t>For a density matrix, </a:t>
                </a:r>
                <a14:m>
                  <m:oMath xmlns:m="http://schemas.openxmlformats.org/officeDocument/2006/math">
                    <m:r>
                      <a:rPr lang="en-US" sz="2800" b="0" i="1" smtClean="0">
                        <a:latin typeface="Cambria Math" panose="02040503050406030204" pitchFamily="18" charset="0"/>
                      </a:rPr>
                      <m:t>𝑆</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𝜌</m:t>
                        </m:r>
                      </m:e>
                    </m:d>
                    <m:r>
                      <a:rPr lang="en-US" sz="2800" b="0" i="1" smtClean="0">
                        <a:latin typeface="Cambria Math" panose="02040503050406030204" pitchFamily="18" charset="0"/>
                      </a:rPr>
                      <m:t>=−</m:t>
                    </m:r>
                    <m:r>
                      <a:rPr lang="en-US" sz="2800" b="0" i="1" smtClean="0">
                        <a:latin typeface="Cambria Math" panose="02040503050406030204" pitchFamily="18" charset="0"/>
                      </a:rPr>
                      <m:t>𝑡𝑟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𝜌</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b="0" i="1" smtClean="0">
                                <a:latin typeface="Cambria Math" panose="02040503050406030204" pitchFamily="18" charset="0"/>
                              </a:rPr>
                              <m:t>𝜌</m:t>
                            </m:r>
                          </m:e>
                        </m:func>
                      </m:e>
                    </m:d>
                  </m:oMath>
                </a14:m>
                <a:r>
                  <a:rPr lang="en-US" sz="2800" dirty="0"/>
                  <a:t>.</a:t>
                </a:r>
              </a:p>
            </p:txBody>
          </p:sp>
        </mc:Choice>
        <mc:Fallback xmlns="">
          <p:sp>
            <p:nvSpPr>
              <p:cNvPr id="10" name="TextBox 9">
                <a:extLst>
                  <a:ext uri="{FF2B5EF4-FFF2-40B4-BE49-F238E27FC236}">
                    <a16:creationId xmlns:a16="http://schemas.microsoft.com/office/drawing/2014/main" id="{CD9CC8C4-980E-36B3-04A9-EB8250E3FBD1}"/>
                  </a:ext>
                </a:extLst>
              </p:cNvPr>
              <p:cNvSpPr txBox="1">
                <a:spLocks noRot="1" noChangeAspect="1" noMove="1" noResize="1" noEditPoints="1" noAdjustHandles="1" noChangeArrowheads="1" noChangeShapeType="1" noTextEdit="1"/>
              </p:cNvSpPr>
              <p:nvPr/>
            </p:nvSpPr>
            <p:spPr>
              <a:xfrm>
                <a:off x="327102" y="984372"/>
                <a:ext cx="7818487" cy="1384995"/>
              </a:xfrm>
              <a:prstGeom prst="rect">
                <a:avLst/>
              </a:prstGeom>
              <a:blipFill>
                <a:blip r:embed="rId9"/>
                <a:stretch>
                  <a:fillRect l="-1638" t="-3947" r="-702" b="-11404"/>
                </a:stretch>
              </a:blipFill>
            </p:spPr>
            <p:txBody>
              <a:bodyPr/>
              <a:lstStyle/>
              <a:p>
                <a:r>
                  <a:rPr lang="en-US">
                    <a:noFill/>
                  </a:rPr>
                  <a:t> </a:t>
                </a:r>
              </a:p>
            </p:txBody>
          </p:sp>
        </mc:Fallback>
      </mc:AlternateContent>
    </p:spTree>
    <p:extLst>
      <p:ext uri="{BB962C8B-B14F-4D97-AF65-F5344CB8AC3E}">
        <p14:creationId xmlns:p14="http://schemas.microsoft.com/office/powerpoint/2010/main" val="284657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2" grpId="0" animBg="1"/>
      <p:bldP spid="23" grpId="0"/>
      <p:bldP spid="24" grpId="0"/>
      <p:bldP spid="28" grpId="0"/>
      <p:bldP spid="35" grpId="0"/>
      <p:bldP spid="43" grpId="0"/>
      <p:bldP spid="46" grpId="0"/>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73707</TotalTime>
  <Words>4140</Words>
  <Application>Microsoft Office PowerPoint</Application>
  <PresentationFormat>Widescreen</PresentationFormat>
  <Paragraphs>478</Paragraphs>
  <Slides>36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Proxima Nova Lt</vt:lpstr>
      <vt:lpstr>Office Theme</vt:lpstr>
      <vt:lpstr>The Assumptions of Physics project</vt:lpstr>
      <vt:lpstr>Introduction</vt:lpstr>
      <vt:lpstr>PowerPoint Presentation</vt:lpstr>
      <vt:lpstr>Outline</vt:lpstr>
      <vt:lpstr>Reverse physics: from laws to physical assumptions</vt:lpstr>
      <vt:lpstr>PowerPoint Presentation</vt:lpstr>
      <vt:lpstr>PowerPoint Presentation</vt:lpstr>
      <vt:lpstr>Reverse physics: Understanding links between theories</vt:lpstr>
      <vt:lpstr>PowerPoint Presentation</vt:lpstr>
      <vt:lpstr>PowerPoint Presentation</vt:lpstr>
      <vt:lpstr>PowerPoint Presentation</vt:lpstr>
      <vt:lpstr>PowerPoint Presentation</vt:lpstr>
      <vt:lpstr>Physical mathematics: from physical requirements to mathematical structures</vt:lpstr>
      <vt:lpstr>PowerPoint Presentation</vt:lpstr>
      <vt:lpstr>PowerPoint Presentation</vt:lpstr>
      <vt:lpstr>PowerPoint Presentation</vt:lpstr>
      <vt:lpstr>PowerPoint Presentation</vt:lpstr>
      <vt:lpstr>PowerPoint Presentation</vt:lpstr>
      <vt:lpstr>The need for physical mathematics</vt:lpstr>
      <vt:lpstr>Practical problems doing a project like this</vt:lpstr>
      <vt:lpstr>Practical problems doing a project like this</vt:lpstr>
      <vt:lpstr>Conclusions</vt:lpstr>
      <vt:lpstr>Supplemental</vt:lpstr>
      <vt:lpstr>PowerPoint Presentation</vt:lpstr>
      <vt:lpstr>PowerPoint Presentation</vt:lpstr>
      <vt:lpstr>PowerPoint Presentation</vt:lpstr>
      <vt:lpstr>PowerPoint Presentation</vt:lpstr>
      <vt:lpstr>Three fundamental assumptions in Classical Mech</vt:lpstr>
      <vt:lpstr>PowerPoint Presentation</vt:lpstr>
      <vt:lpstr>PowerPoint Presentation</vt:lpstr>
      <vt:lpstr>New insights lead to new ideas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333</cp:revision>
  <dcterms:created xsi:type="dcterms:W3CDTF">2021-04-07T15:17:47Z</dcterms:created>
  <dcterms:modified xsi:type="dcterms:W3CDTF">2023-06-23T17:41:45Z</dcterms:modified>
</cp:coreProperties>
</file>