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7"/>
  </p:notesMasterIdLst>
  <p:sldIdLst>
    <p:sldId id="1286" r:id="rId2"/>
    <p:sldId id="1316" r:id="rId3"/>
    <p:sldId id="1372" r:id="rId4"/>
    <p:sldId id="1340" r:id="rId5"/>
    <p:sldId id="1341" r:id="rId6"/>
    <p:sldId id="1002" r:id="rId7"/>
    <p:sldId id="1342" r:id="rId8"/>
    <p:sldId id="1343" r:id="rId9"/>
    <p:sldId id="1344" r:id="rId10"/>
    <p:sldId id="1048" r:id="rId11"/>
    <p:sldId id="1345" r:id="rId12"/>
    <p:sldId id="975" r:id="rId13"/>
    <p:sldId id="1006" r:id="rId14"/>
    <p:sldId id="1049" r:id="rId15"/>
    <p:sldId id="1050" r:id="rId16"/>
    <p:sldId id="1051" r:id="rId17"/>
    <p:sldId id="1052" r:id="rId18"/>
    <p:sldId id="1053" r:id="rId19"/>
    <p:sldId id="1054" r:id="rId20"/>
    <p:sldId id="1055" r:id="rId21"/>
    <p:sldId id="1373" r:id="rId22"/>
    <p:sldId id="899" r:id="rId23"/>
    <p:sldId id="1346" r:id="rId24"/>
    <p:sldId id="1348" r:id="rId25"/>
    <p:sldId id="1329" r:id="rId26"/>
    <p:sldId id="1349" r:id="rId27"/>
    <p:sldId id="1350" r:id="rId28"/>
    <p:sldId id="1352" r:id="rId29"/>
    <p:sldId id="1353" r:id="rId30"/>
    <p:sldId id="1354" r:id="rId31"/>
    <p:sldId id="1355" r:id="rId32"/>
    <p:sldId id="1266" r:id="rId33"/>
    <p:sldId id="1358" r:id="rId34"/>
    <p:sldId id="1359" r:id="rId35"/>
    <p:sldId id="1267" r:id="rId36"/>
    <p:sldId id="1362" r:id="rId37"/>
    <p:sldId id="1356" r:id="rId38"/>
    <p:sldId id="1361" r:id="rId39"/>
    <p:sldId id="1363" r:id="rId40"/>
    <p:sldId id="1268" r:id="rId41"/>
    <p:sldId id="1114" r:id="rId42"/>
    <p:sldId id="1112" r:id="rId43"/>
    <p:sldId id="1115" r:id="rId44"/>
    <p:sldId id="1364" r:id="rId45"/>
    <p:sldId id="1365" r:id="rId46"/>
    <p:sldId id="1360" r:id="rId47"/>
    <p:sldId id="1357" r:id="rId48"/>
    <p:sldId id="1366" r:id="rId49"/>
    <p:sldId id="1367" r:id="rId50"/>
    <p:sldId id="1368" r:id="rId51"/>
    <p:sldId id="1369" r:id="rId52"/>
    <p:sldId id="1370" r:id="rId53"/>
    <p:sldId id="1338" r:id="rId54"/>
    <p:sldId id="1371" r:id="rId55"/>
    <p:sldId id="1347"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82C"/>
    <a:srgbClr val="999C1C"/>
    <a:srgbClr val="779A1E"/>
    <a:srgbClr val="847A34"/>
    <a:srgbClr val="D0F204"/>
    <a:srgbClr val="820000"/>
    <a:srgbClr val="F4E802"/>
    <a:srgbClr val="CCCC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5607" autoAdjust="0"/>
  </p:normalViewPr>
  <p:slideViewPr>
    <p:cSldViewPr snapToGrid="0">
      <p:cViewPr varScale="1">
        <p:scale>
          <a:sx n="159" d="100"/>
          <a:sy n="159" d="100"/>
        </p:scale>
        <p:origin x="378" y="138"/>
      </p:cViewPr>
      <p:guideLst/>
    </p:cSldViewPr>
  </p:slideViewPr>
  <p:outlineViewPr>
    <p:cViewPr>
      <p:scale>
        <a:sx n="33" d="100"/>
        <a:sy n="33" d="100"/>
      </p:scale>
      <p:origin x="0" y="-9029"/>
    </p:cViewPr>
  </p:outlineViewPr>
  <p:notesTextViewPr>
    <p:cViewPr>
      <p:scale>
        <a:sx n="1" d="1"/>
        <a:sy n="1" d="1"/>
      </p:scale>
      <p:origin x="0" y="0"/>
    </p:cViewPr>
  </p:notesTextViewPr>
  <p:sorterViewPr>
    <p:cViewPr>
      <p:scale>
        <a:sx n="150" d="100"/>
        <a:sy n="150" d="100"/>
      </p:scale>
      <p:origin x="0" y="-333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4F827C06-0071-409C-8633-532D54553463}" type="datetime1">
              <a:rPr lang="en-US" smtClean="0"/>
              <a:t>6/26/2025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pic>
        <p:nvPicPr>
          <p:cNvPr id="7" name="Picture 6">
            <a:extLst>
              <a:ext uri="{FF2B5EF4-FFF2-40B4-BE49-F238E27FC236}">
                <a16:creationId xmlns:a16="http://schemas.microsoft.com/office/drawing/2014/main" id="{557EBE43-81C5-C3A7-19B2-4AEF320C73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8" name="Picture 7">
            <a:extLst>
              <a:ext uri="{FF2B5EF4-FFF2-40B4-BE49-F238E27FC236}">
                <a16:creationId xmlns:a16="http://schemas.microsoft.com/office/drawing/2014/main" id="{ED5FB429-4DC1-9EA8-5594-36E9029DC1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2384B1A-0F3A-4F54-8A16-7865AEFE89CD}" type="datetime1">
              <a:rPr lang="en-US" smtClean="0"/>
              <a:t>6/26/2025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30EF1072-D46C-4FDD-995C-5A3BAD895D62}" type="datetime1">
              <a:rPr lang="en-US" smtClean="0"/>
              <a:t>6/26/2025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Christine Aidala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421421C8-42B8-42F2-B138-B2DCA690166A}" type="datetime1">
              <a:rPr lang="en-US" smtClean="0"/>
              <a:t>6/26/2025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716BED3C-A66A-4563-BF71-615BC8EBC22D}" type="datetime1">
              <a:rPr lang="en-US" smtClean="0"/>
              <a:t>6/26/2025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Christine Aidala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8AA75AE8-BB42-46CF-8CD9-BE8DB9BFCE66}" type="datetime1">
              <a:rPr lang="en-US" smtClean="0"/>
              <a:t>6/26/2025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199040EC-A46D-463D-B9B7-3DFF8D111D65}" type="datetime1">
              <a:rPr lang="en-US" smtClean="0"/>
              <a:t>6/26/2025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Christine Aidala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02FF6219-93AC-4A0F-BECB-DDD165FBD6B7}" type="datetime1">
              <a:rPr lang="en-US" smtClean="0"/>
              <a:t>6/26/2025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Christine Aidala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A3F5804-31A0-462E-BBD5-3AFB76B3413F}" type="datetime1">
              <a:rPr lang="en-US" smtClean="0"/>
              <a:t>6/26/2025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Christine Aidala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6EBD6A2F-AB05-4308-BDB5-41BDC51901EB}" type="datetime1">
              <a:rPr lang="en-US" smtClean="0"/>
              <a:t>6/26/2025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08B1076B-5639-46D0-B65F-D1775572D7B6}" type="datetime1">
              <a:rPr lang="en-US" smtClean="0"/>
              <a:t>6/26/2025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Christine Aidala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7B7B3F07-64E4-47D2-9C3E-4ED613C06275}" type="datetime1">
              <a:rPr lang="en-US" smtClean="0"/>
              <a:t>6/26/2025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Christine Aidala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8BC4DAF4-877C-B697-9F33-77BD3CFF038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10"/>
            <a:ext cx="755810" cy="687101"/>
          </a:xfrm>
          <a:prstGeom prst="rect">
            <a:avLst/>
          </a:prstGeom>
        </p:spPr>
      </p:pic>
      <p:pic>
        <p:nvPicPr>
          <p:cNvPr id="11" name="Picture 10">
            <a:extLst>
              <a:ext uri="{FF2B5EF4-FFF2-40B4-BE49-F238E27FC236}">
                <a16:creationId xmlns:a16="http://schemas.microsoft.com/office/drawing/2014/main" id="{7689385B-0892-E7A3-350A-12FC896047C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2674" y="6273515"/>
            <a:ext cx="1313865" cy="446572"/>
          </a:xfrm>
          <a:prstGeom prst="rect">
            <a:avLst/>
          </a:prstGeom>
        </p:spPr>
      </p:pic>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Lst>
  </p:timing>
  <p:hf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90.png"/><Relationship Id="rId7" Type="http://schemas.openxmlformats.org/officeDocument/2006/relationships/image" Target="../media/image133.png"/><Relationship Id="rId2" Type="http://schemas.openxmlformats.org/officeDocument/2006/relationships/image" Target="../media/image1280.png"/><Relationship Id="rId1" Type="http://schemas.openxmlformats.org/officeDocument/2006/relationships/slideLayout" Target="../slideLayouts/slideLayout6.xml"/><Relationship Id="rId6" Type="http://schemas.openxmlformats.org/officeDocument/2006/relationships/image" Target="../media/image25.png"/><Relationship Id="rId5" Type="http://schemas.openxmlformats.org/officeDocument/2006/relationships/image" Target="../media/image131.png"/><Relationship Id="rId4" Type="http://schemas.openxmlformats.org/officeDocument/2006/relationships/image" Target="../media/image1301.png"/></Relationships>
</file>

<file path=ppt/slides/_rels/slide13.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81.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6.xml"/><Relationship Id="rId6" Type="http://schemas.openxmlformats.org/officeDocument/2006/relationships/image" Target="../media/image138.png"/><Relationship Id="rId11" Type="http://schemas.openxmlformats.org/officeDocument/2006/relationships/image" Target="../media/image145.png"/><Relationship Id="rId5" Type="http://schemas.openxmlformats.org/officeDocument/2006/relationships/image" Target="../media/image137.png"/><Relationship Id="rId15" Type="http://schemas.openxmlformats.org/officeDocument/2006/relationships/image" Target="../media/image149.png"/><Relationship Id="rId10" Type="http://schemas.openxmlformats.org/officeDocument/2006/relationships/image" Target="../media/image144.png"/><Relationship Id="rId4" Type="http://schemas.openxmlformats.org/officeDocument/2006/relationships/image" Target="../media/image136.png"/><Relationship Id="rId9" Type="http://schemas.openxmlformats.org/officeDocument/2006/relationships/image" Target="../media/image143.png"/><Relationship Id="rId14" Type="http://schemas.openxmlformats.org/officeDocument/2006/relationships/image" Target="../media/image148.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98.png"/><Relationship Id="rId13" Type="http://schemas.openxmlformats.org/officeDocument/2006/relationships/image" Target="../media/image103.png"/><Relationship Id="rId3" Type="http://schemas.openxmlformats.org/officeDocument/2006/relationships/image" Target="../media/image39.png"/><Relationship Id="rId7" Type="http://schemas.openxmlformats.org/officeDocument/2006/relationships/image" Target="../media/image97.png"/><Relationship Id="rId12" Type="http://schemas.openxmlformats.org/officeDocument/2006/relationships/image" Target="../media/image102.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96.png"/><Relationship Id="rId11" Type="http://schemas.openxmlformats.org/officeDocument/2006/relationships/image" Target="../media/image101.png"/><Relationship Id="rId5" Type="http://schemas.openxmlformats.org/officeDocument/2006/relationships/image" Target="../media/image95.pn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94.png"/><Relationship Id="rId9" Type="http://schemas.openxmlformats.org/officeDocument/2006/relationships/image" Target="../media/image99.png"/><Relationship Id="rId14" Type="http://schemas.openxmlformats.org/officeDocument/2006/relationships/image" Target="../media/image10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57.png"/><Relationship Id="rId18" Type="http://schemas.openxmlformats.org/officeDocument/2006/relationships/image" Target="../media/image62.png"/><Relationship Id="rId3" Type="http://schemas.openxmlformats.org/officeDocument/2006/relationships/image" Target="../media/image42.png"/><Relationship Id="rId21" Type="http://schemas.openxmlformats.org/officeDocument/2006/relationships/image" Target="../media/image65.png"/><Relationship Id="rId7" Type="http://schemas.openxmlformats.org/officeDocument/2006/relationships/image" Target="../media/image51.png"/><Relationship Id="rId12" Type="http://schemas.openxmlformats.org/officeDocument/2006/relationships/image" Target="../media/image56.png"/><Relationship Id="rId17" Type="http://schemas.openxmlformats.org/officeDocument/2006/relationships/image" Target="../media/image61.png"/><Relationship Id="rId2" Type="http://schemas.openxmlformats.org/officeDocument/2006/relationships/image" Target="../media/image410.png"/><Relationship Id="rId16" Type="http://schemas.openxmlformats.org/officeDocument/2006/relationships/image" Target="../media/image60.png"/><Relationship Id="rId20" Type="http://schemas.openxmlformats.org/officeDocument/2006/relationships/image" Target="../media/image64.png"/><Relationship Id="rId1" Type="http://schemas.openxmlformats.org/officeDocument/2006/relationships/slideLayout" Target="../slideLayouts/slideLayout7.xml"/><Relationship Id="rId6" Type="http://schemas.openxmlformats.org/officeDocument/2006/relationships/image" Target="../media/image48.png"/><Relationship Id="rId11" Type="http://schemas.openxmlformats.org/officeDocument/2006/relationships/image" Target="../media/image55.png"/><Relationship Id="rId24" Type="http://schemas.openxmlformats.org/officeDocument/2006/relationships/image" Target="../media/image68.png"/><Relationship Id="rId5" Type="http://schemas.openxmlformats.org/officeDocument/2006/relationships/image" Target="../media/image44.png"/><Relationship Id="rId15" Type="http://schemas.openxmlformats.org/officeDocument/2006/relationships/image" Target="../media/image59.png"/><Relationship Id="rId23" Type="http://schemas.openxmlformats.org/officeDocument/2006/relationships/image" Target="../media/image67.png"/><Relationship Id="rId10" Type="http://schemas.openxmlformats.org/officeDocument/2006/relationships/image" Target="../media/image54.png"/><Relationship Id="rId19" Type="http://schemas.openxmlformats.org/officeDocument/2006/relationships/image" Target="../media/image63.png"/><Relationship Id="rId4" Type="http://schemas.openxmlformats.org/officeDocument/2006/relationships/image" Target="../media/image43.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66.png"/></Relationships>
</file>

<file path=ppt/slides/_rels/slide22.xml.rels><?xml version="1.0" encoding="UTF-8" standalone="yes"?>
<Relationships xmlns="http://schemas.openxmlformats.org/package/2006/relationships"><Relationship Id="rId8" Type="http://schemas.openxmlformats.org/officeDocument/2006/relationships/image" Target="../media/image1360.png"/><Relationship Id="rId13" Type="http://schemas.openxmlformats.org/officeDocument/2006/relationships/image" Target="../media/image1430.png"/><Relationship Id="rId18" Type="http://schemas.openxmlformats.org/officeDocument/2006/relationships/image" Target="../media/image1480.png"/><Relationship Id="rId3" Type="http://schemas.openxmlformats.org/officeDocument/2006/relationships/image" Target="../media/image1310.png"/><Relationship Id="rId21" Type="http://schemas.openxmlformats.org/officeDocument/2006/relationships/image" Target="../media/image152.png"/><Relationship Id="rId7" Type="http://schemas.openxmlformats.org/officeDocument/2006/relationships/image" Target="../media/image1350.png"/><Relationship Id="rId12" Type="http://schemas.openxmlformats.org/officeDocument/2006/relationships/image" Target="../media/image1420.png"/><Relationship Id="rId17" Type="http://schemas.openxmlformats.org/officeDocument/2006/relationships/image" Target="../media/image1470.png"/><Relationship Id="rId2" Type="http://schemas.openxmlformats.org/officeDocument/2006/relationships/image" Target="../media/image1300.png"/><Relationship Id="rId16" Type="http://schemas.openxmlformats.org/officeDocument/2006/relationships/image" Target="../media/image1460.png"/><Relationship Id="rId20" Type="http://schemas.openxmlformats.org/officeDocument/2006/relationships/image" Target="../media/image151.png"/><Relationship Id="rId1" Type="http://schemas.openxmlformats.org/officeDocument/2006/relationships/slideLayout" Target="../slideLayouts/slideLayout6.xml"/><Relationship Id="rId6" Type="http://schemas.openxmlformats.org/officeDocument/2006/relationships/image" Target="../media/image1340.png"/><Relationship Id="rId11" Type="http://schemas.openxmlformats.org/officeDocument/2006/relationships/image" Target="../media/image1390.png"/><Relationship Id="rId5" Type="http://schemas.openxmlformats.org/officeDocument/2006/relationships/image" Target="../media/image1330.png"/><Relationship Id="rId15" Type="http://schemas.openxmlformats.org/officeDocument/2006/relationships/image" Target="../media/image1450.png"/><Relationship Id="rId23" Type="http://schemas.openxmlformats.org/officeDocument/2006/relationships/image" Target="../media/image154.png"/><Relationship Id="rId10" Type="http://schemas.openxmlformats.org/officeDocument/2006/relationships/image" Target="../media/image1380.png"/><Relationship Id="rId19" Type="http://schemas.openxmlformats.org/officeDocument/2006/relationships/image" Target="../media/image1490.png"/><Relationship Id="rId4" Type="http://schemas.openxmlformats.org/officeDocument/2006/relationships/image" Target="../media/image1320.png"/><Relationship Id="rId9" Type="http://schemas.openxmlformats.org/officeDocument/2006/relationships/image" Target="../media/image1370.png"/><Relationship Id="rId22" Type="http://schemas.openxmlformats.org/officeDocument/2006/relationships/image" Target="../media/image15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480.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560.png"/><Relationship Id="rId7" Type="http://schemas.openxmlformats.org/officeDocument/2006/relationships/image" Target="../media/image106.png"/><Relationship Id="rId1" Type="http://schemas.openxmlformats.org/officeDocument/2006/relationships/slideLayout" Target="../slideLayouts/slideLayout7.xml"/><Relationship Id="rId6" Type="http://schemas.openxmlformats.org/officeDocument/2006/relationships/image" Target="../media/image1050.png"/></Relationships>
</file>

<file path=ppt/slides/_rels/slide3.xml.rels><?xml version="1.0" encoding="UTF-8" standalone="yes"?>
<Relationships xmlns="http://schemas.openxmlformats.org/package/2006/relationships"><Relationship Id="rId13" Type="http://schemas.openxmlformats.org/officeDocument/2006/relationships/image" Target="../media/image49.png"/><Relationship Id="rId12" Type="http://schemas.openxmlformats.org/officeDocument/2006/relationships/image" Target="../media/image47.png"/><Relationship Id="rId2" Type="http://schemas.openxmlformats.org/officeDocument/2006/relationships/image" Target="../media/image4.png"/><Relationship Id="rId1" Type="http://schemas.openxmlformats.org/officeDocument/2006/relationships/slideLayout" Target="../slideLayouts/slideLayout7.xml"/><Relationship Id="rId11" Type="http://schemas.openxmlformats.org/officeDocument/2006/relationships/image" Target="../media/image14.png"/><Relationship Id="rId10" Type="http://schemas.openxmlformats.org/officeDocument/2006/relationships/image" Target="../media/image46.png"/><Relationship Id="rId9" Type="http://schemas.openxmlformats.org/officeDocument/2006/relationships/image" Target="../media/image45.png"/><Relationship Id="rId14" Type="http://schemas.openxmlformats.org/officeDocument/2006/relationships/image" Target="../media/image5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3.png"/><Relationship Id="rId7" Type="http://schemas.openxmlformats.org/officeDocument/2006/relationships/image" Target="../media/image106.png"/><Relationship Id="rId2" Type="http://schemas.openxmlformats.org/officeDocument/2006/relationships/image" Target="../media/image82.png"/><Relationship Id="rId1" Type="http://schemas.openxmlformats.org/officeDocument/2006/relationships/slideLayout" Target="../slideLayouts/slideLayout7.xml"/><Relationship Id="rId6" Type="http://schemas.openxmlformats.org/officeDocument/2006/relationships/image" Target="../media/image1050.png"/><Relationship Id="rId10" Type="http://schemas.openxmlformats.org/officeDocument/2006/relationships/image" Target="../media/image86.png"/><Relationship Id="rId9" Type="http://schemas.openxmlformats.org/officeDocument/2006/relationships/image" Target="../media/image85.png"/></Relationships>
</file>

<file path=ppt/slides/_rels/slide3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3.png"/><Relationship Id="rId5" Type="http://schemas.openxmlformats.org/officeDocument/2006/relationships/image" Target="../media/image670.png"/><Relationship Id="rId4" Type="http://schemas.openxmlformats.org/officeDocument/2006/relationships/image" Target="../media/image92.png"/></Relationships>
</file>

<file path=ppt/slides/_rels/slide35.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5" Type="http://schemas.openxmlformats.org/officeDocument/2006/relationships/image" Target="../media/image740.png"/><Relationship Id="rId4" Type="http://schemas.openxmlformats.org/officeDocument/2006/relationships/image" Target="../media/image109.png"/></Relationships>
</file>

<file path=ppt/slides/_rels/slide3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41.png"/><Relationship Id="rId7" Type="http://schemas.openxmlformats.org/officeDocument/2006/relationships/image" Target="../media/image780.png"/><Relationship Id="rId2" Type="http://schemas.openxmlformats.org/officeDocument/2006/relationships/image" Target="../media/image730.png"/><Relationship Id="rId1" Type="http://schemas.openxmlformats.org/officeDocument/2006/relationships/slideLayout" Target="../slideLayouts/slideLayout7.xml"/><Relationship Id="rId6" Type="http://schemas.openxmlformats.org/officeDocument/2006/relationships/image" Target="../media/image770.png"/><Relationship Id="rId5" Type="http://schemas.openxmlformats.org/officeDocument/2006/relationships/image" Target="../media/image760.png"/><Relationship Id="rId4" Type="http://schemas.openxmlformats.org/officeDocument/2006/relationships/image" Target="../media/image75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1481.png"/><Relationship Id="rId13" Type="http://schemas.openxmlformats.org/officeDocument/2006/relationships/image" Target="../media/image1540.png"/><Relationship Id="rId3" Type="http://schemas.openxmlformats.org/officeDocument/2006/relationships/image" Target="../media/image1431.png"/><Relationship Id="rId7" Type="http://schemas.openxmlformats.org/officeDocument/2006/relationships/image" Target="../media/image147.png"/><Relationship Id="rId12" Type="http://schemas.openxmlformats.org/officeDocument/2006/relationships/image" Target="../media/image1530.png"/><Relationship Id="rId2" Type="http://schemas.openxmlformats.org/officeDocument/2006/relationships/image" Target="../media/image1421.png"/><Relationship Id="rId16" Type="http://schemas.openxmlformats.org/officeDocument/2006/relationships/image" Target="../media/image790.png"/><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20.png"/><Relationship Id="rId5" Type="http://schemas.openxmlformats.org/officeDocument/2006/relationships/image" Target="../media/image1451.png"/><Relationship Id="rId15" Type="http://schemas.openxmlformats.org/officeDocument/2006/relationships/image" Target="../media/image156.png"/><Relationship Id="rId10" Type="http://schemas.openxmlformats.org/officeDocument/2006/relationships/image" Target="../media/image150.png"/><Relationship Id="rId4" Type="http://schemas.openxmlformats.org/officeDocument/2006/relationships/image" Target="../media/image1440.png"/><Relationship Id="rId9" Type="http://schemas.openxmlformats.org/officeDocument/2006/relationships/image" Target="../media/image1491.png"/><Relationship Id="rId14" Type="http://schemas.openxmlformats.org/officeDocument/2006/relationships/image" Target="../media/image155.png"/></Relationships>
</file>

<file path=ppt/slides/_rels/slide41.xml.rels><?xml version="1.0" encoding="UTF-8" standalone="yes"?>
<Relationships xmlns="http://schemas.openxmlformats.org/package/2006/relationships"><Relationship Id="rId3" Type="http://schemas.openxmlformats.org/officeDocument/2006/relationships/image" Target="../media/image820.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2.png"/></Relationships>
</file>

<file path=ppt/slides/_rels/slide42.xml.rels><?xml version="1.0" encoding="UTF-8" standalone="yes"?>
<Relationships xmlns="http://schemas.openxmlformats.org/package/2006/relationships"><Relationship Id="rId3" Type="http://schemas.openxmlformats.org/officeDocument/2006/relationships/image" Target="../media/image114.png"/><Relationship Id="rId7" Type="http://schemas.openxmlformats.org/officeDocument/2006/relationships/image" Target="../media/image165.png"/><Relationship Id="rId2" Type="http://schemas.openxmlformats.org/officeDocument/2006/relationships/image" Target="../media/image113.png"/><Relationship Id="rId1" Type="http://schemas.openxmlformats.org/officeDocument/2006/relationships/slideLayout" Target="../slideLayouts/slideLayout7.xml"/><Relationship Id="rId6" Type="http://schemas.openxmlformats.org/officeDocument/2006/relationships/image" Target="../media/image880.png"/><Relationship Id="rId5" Type="http://schemas.openxmlformats.org/officeDocument/2006/relationships/image" Target="../media/image163.png"/><Relationship Id="rId4" Type="http://schemas.openxmlformats.org/officeDocument/2006/relationships/image" Target="../media/image115.png"/></Relationships>
</file>

<file path=ppt/slides/_rels/slide43.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image" Target="../media/image116.png"/><Relationship Id="rId1" Type="http://schemas.openxmlformats.org/officeDocument/2006/relationships/slideLayout" Target="../slideLayouts/slideLayout7.xml"/><Relationship Id="rId4" Type="http://schemas.openxmlformats.org/officeDocument/2006/relationships/image" Target="../media/image930.png"/></Relationships>
</file>

<file path=ppt/slides/_rels/slide44.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1100.png"/><Relationship Id="rId4" Type="http://schemas.openxmlformats.org/officeDocument/2006/relationships/image" Target="../media/image1090.png"/></Relationships>
</file>

<file path=ppt/slides/_rels/slide45.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170.png"/><Relationship Id="rId2" Type="http://schemas.openxmlformats.org/officeDocument/2006/relationships/image" Target="../media/image1160.png"/><Relationship Id="rId1" Type="http://schemas.openxmlformats.org/officeDocument/2006/relationships/slideLayout" Target="../slideLayouts/slideLayout7.xml"/><Relationship Id="rId6" Type="http://schemas.openxmlformats.org/officeDocument/2006/relationships/image" Target="../media/image1200.png"/><Relationship Id="rId5" Type="http://schemas.openxmlformats.org/officeDocument/2006/relationships/image" Target="../media/image123.png"/><Relationship Id="rId4" Type="http://schemas.openxmlformats.org/officeDocument/2006/relationships/image" Target="../media/image122.png"/></Relationships>
</file>

<file path=ppt/slides/_rels/slide49.xml.rels><?xml version="1.0" encoding="UTF-8" standalone="yes"?>
<Relationships xmlns="http://schemas.openxmlformats.org/package/2006/relationships"><Relationship Id="rId3" Type="http://schemas.openxmlformats.org/officeDocument/2006/relationships/image" Target="../media/image1210.png"/><Relationship Id="rId7"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7.xml"/><Relationship Id="rId6" Type="http://schemas.openxmlformats.org/officeDocument/2006/relationships/image" Target="../media/image124.png"/><Relationship Id="rId5" Type="http://schemas.openxmlformats.org/officeDocument/2006/relationships/image" Target="../media/image1230.png"/><Relationship Id="rId4" Type="http://schemas.openxmlformats.org/officeDocument/2006/relationships/image" Target="../media/image1220.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51.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png"/><Relationship Id="rId1" Type="http://schemas.openxmlformats.org/officeDocument/2006/relationships/slideLayout" Target="../slideLayouts/slideLayout7.xml"/><Relationship Id="rId6" Type="http://schemas.openxmlformats.org/officeDocument/2006/relationships/image" Target="../media/image132.png"/><Relationship Id="rId5" Type="http://schemas.openxmlformats.org/officeDocument/2006/relationships/image" Target="../media/image130.png"/><Relationship Id="rId4" Type="http://schemas.openxmlformats.org/officeDocument/2006/relationships/image" Target="../media/image128.png"/></Relationships>
</file>

<file path=ppt/slides/_rels/slide52.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6" Type="http://schemas.openxmlformats.org/officeDocument/2006/relationships/image" Target="../media/image1410.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B8EF8-1CA4-0AF4-8F17-8A411A35912C}"/>
              </a:ext>
            </a:extLst>
          </p:cNvPr>
          <p:cNvSpPr>
            <a:spLocks noGrp="1"/>
          </p:cNvSpPr>
          <p:nvPr>
            <p:ph type="ctrTitle"/>
          </p:nvPr>
        </p:nvSpPr>
        <p:spPr/>
        <p:txBody>
          <a:bodyPr>
            <a:normAutofit fontScale="90000"/>
          </a:bodyPr>
          <a:lstStyle/>
          <a:p>
            <a:r>
              <a:rPr lang="en-US" sz="4000" dirty="0"/>
              <a:t>Assumptions of Physics</a:t>
            </a:r>
            <a:br>
              <a:rPr lang="en-US" sz="4000" dirty="0"/>
            </a:br>
            <a:r>
              <a:rPr lang="en-US" sz="4000" dirty="0"/>
              <a:t>Summer School 2025</a:t>
            </a:r>
            <a:br>
              <a:rPr lang="en-US" dirty="0"/>
            </a:br>
            <a:r>
              <a:rPr lang="en-US" dirty="0"/>
              <a:t>Open Problems in</a:t>
            </a:r>
            <a:br>
              <a:rPr lang="en-US" dirty="0"/>
            </a:br>
            <a:r>
              <a:rPr lang="en-US" dirty="0"/>
              <a:t>Physical Mathematics</a:t>
            </a:r>
          </a:p>
        </p:txBody>
      </p:sp>
      <p:sp>
        <p:nvSpPr>
          <p:cNvPr id="3" name="Subtitle 2">
            <a:extLst>
              <a:ext uri="{FF2B5EF4-FFF2-40B4-BE49-F238E27FC236}">
                <a16:creationId xmlns:a16="http://schemas.microsoft.com/office/drawing/2014/main" id="{2AB966BA-E88F-9DF9-B52F-C052D3944FD2}"/>
              </a:ext>
            </a:extLst>
          </p:cNvPr>
          <p:cNvSpPr>
            <a:spLocks noGrp="1"/>
          </p:cNvSpPr>
          <p:nvPr>
            <p:ph type="subTitle" idx="1"/>
          </p:nvPr>
        </p:nvSpPr>
        <p:spPr/>
        <p:txBody>
          <a:bodyPr/>
          <a:lstStyle/>
          <a:p>
            <a:r>
              <a:rPr lang="en-US" sz="2400" dirty="0"/>
              <a:t>Gabriele Carcassi and Christine A. Aidala</a:t>
            </a:r>
          </a:p>
          <a:p>
            <a:r>
              <a:rPr lang="en-US" dirty="0"/>
              <a:t>Physics Department</a:t>
            </a:r>
            <a:br>
              <a:rPr lang="en-US" dirty="0"/>
            </a:br>
            <a:r>
              <a:rPr lang="en-US" dirty="0"/>
              <a:t>University of Michigan</a:t>
            </a:r>
          </a:p>
          <a:p>
            <a:endParaRPr lang="en-US" dirty="0"/>
          </a:p>
        </p:txBody>
      </p:sp>
      <p:pic>
        <p:nvPicPr>
          <p:cNvPr id="9" name="Picture 8">
            <a:extLst>
              <a:ext uri="{FF2B5EF4-FFF2-40B4-BE49-F238E27FC236}">
                <a16:creationId xmlns:a16="http://schemas.microsoft.com/office/drawing/2014/main" id="{27DA8297-35B9-5FEA-640F-38C0EA9E4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 y="4491460"/>
            <a:ext cx="1891314" cy="2016141"/>
          </a:xfrm>
          <a:prstGeom prst="rect">
            <a:avLst/>
          </a:prstGeom>
        </p:spPr>
      </p:pic>
    </p:spTree>
    <p:extLst>
      <p:ext uri="{BB962C8B-B14F-4D97-AF65-F5344CB8AC3E}">
        <p14:creationId xmlns:p14="http://schemas.microsoft.com/office/powerpoint/2010/main" val="3259907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B5AA6-6A80-288A-ED2F-2D37DC91BE7F}"/>
              </a:ext>
            </a:extLst>
          </p:cNvPr>
          <p:cNvSpPr>
            <a:spLocks noGrp="1"/>
          </p:cNvSpPr>
          <p:nvPr>
            <p:ph type="title"/>
          </p:nvPr>
        </p:nvSpPr>
        <p:spPr/>
        <p:txBody>
          <a:bodyPr/>
          <a:lstStyle/>
          <a:p>
            <a:r>
              <a:rPr lang="en-US" dirty="0"/>
              <a:t>Differentiability</a:t>
            </a:r>
            <a:br>
              <a:rPr lang="en-US" dirty="0"/>
            </a:br>
            <a:endParaRPr lang="en-US" dirty="0"/>
          </a:p>
        </p:txBody>
      </p:sp>
      <p:sp>
        <p:nvSpPr>
          <p:cNvPr id="3" name="Text Placeholder 2">
            <a:extLst>
              <a:ext uri="{FF2B5EF4-FFF2-40B4-BE49-F238E27FC236}">
                <a16:creationId xmlns:a16="http://schemas.microsoft.com/office/drawing/2014/main" id="{8A2DE5CE-856F-8A80-6672-9263A28E9202}"/>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0872FF16-7849-2557-6A72-301A99721C67}"/>
              </a:ext>
            </a:extLst>
          </p:cNvPr>
          <p:cNvSpPr>
            <a:spLocks noGrp="1"/>
          </p:cNvSpPr>
          <p:nvPr>
            <p:ph type="sldNum" sz="quarter" idx="12"/>
          </p:nvPr>
        </p:nvSpPr>
        <p:spPr/>
        <p:txBody>
          <a:bodyPr/>
          <a:lstStyle/>
          <a:p>
            <a:fld id="{F47845EA-7733-40EE-B074-20032348B727}" type="slidenum">
              <a:rPr lang="en-US" smtClean="0"/>
              <a:t>10</a:t>
            </a:fld>
            <a:endParaRPr lang="en-US"/>
          </a:p>
        </p:txBody>
      </p:sp>
    </p:spTree>
    <p:extLst>
      <p:ext uri="{BB962C8B-B14F-4D97-AF65-F5344CB8AC3E}">
        <p14:creationId xmlns:p14="http://schemas.microsoft.com/office/powerpoint/2010/main" val="42381419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1DEBB-0172-69EF-12B8-B0530D485168}"/>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585F5288-C588-2B38-B3B7-CD1FD6B96F6B}"/>
              </a:ext>
            </a:extLst>
          </p:cNvPr>
          <p:cNvSpPr>
            <a:spLocks noGrp="1"/>
          </p:cNvSpPr>
          <p:nvPr>
            <p:ph idx="1"/>
          </p:nvPr>
        </p:nvSpPr>
        <p:spPr/>
        <p:txBody>
          <a:bodyPr/>
          <a:lstStyle/>
          <a:p>
            <a:r>
              <a:rPr lang="en-US" dirty="0"/>
              <a:t>Goal: recover differentiability from definitions that are physically clear</a:t>
            </a:r>
          </a:p>
          <a:p>
            <a:pPr lvl="1"/>
            <a:r>
              <a:rPr lang="en-US" dirty="0"/>
              <a:t>Current definitions of tangent space and differentials in differential geometry do not work well for physics; definitions used in variational calculus are closer to what is needed</a:t>
            </a:r>
          </a:p>
          <a:p>
            <a:pPr lvl="1"/>
            <a:r>
              <a:rPr lang="en-US" dirty="0"/>
              <a:t>Good idea of what are the correct physical concepts we are trying to define</a:t>
            </a:r>
          </a:p>
          <a:p>
            <a:pPr lvl="1"/>
            <a:r>
              <a:rPr lang="en-US" dirty="0"/>
              <a:t>An initial prototype is ready</a:t>
            </a:r>
          </a:p>
          <a:p>
            <a:r>
              <a:rPr lang="en-US" dirty="0"/>
              <a:t>Need to</a:t>
            </a:r>
          </a:p>
          <a:p>
            <a:pPr lvl="1"/>
            <a:r>
              <a:rPr lang="en-US" dirty="0"/>
              <a:t>Finalize the prototype and connect to current literature</a:t>
            </a:r>
          </a:p>
          <a:p>
            <a:pPr lvl="1"/>
            <a:r>
              <a:rPr lang="en-US" dirty="0"/>
              <a:t>Reinterpret/rework the use of differential geometry in physics</a:t>
            </a:r>
            <a:br>
              <a:rPr lang="en-US" dirty="0"/>
            </a:br>
            <a:r>
              <a:rPr lang="en-US" dirty="0"/>
              <a:t>based on the reworked definitions/concepts</a:t>
            </a:r>
          </a:p>
          <a:p>
            <a:pPr lvl="1"/>
            <a:r>
              <a:rPr lang="en-US" dirty="0"/>
              <a:t>See if the same notion of derivative can be used as a basis for</a:t>
            </a:r>
            <a:br>
              <a:rPr lang="en-US" dirty="0"/>
            </a:br>
            <a:r>
              <a:rPr lang="en-US" dirty="0"/>
              <a:t>multiple definitions (e.g. exterior derivative and Radon-Nikodym)</a:t>
            </a:r>
          </a:p>
        </p:txBody>
      </p:sp>
      <p:sp>
        <p:nvSpPr>
          <p:cNvPr id="4" name="Slide Number Placeholder 3">
            <a:extLst>
              <a:ext uri="{FF2B5EF4-FFF2-40B4-BE49-F238E27FC236}">
                <a16:creationId xmlns:a16="http://schemas.microsoft.com/office/drawing/2014/main" id="{E96F37A0-FA69-28FF-8025-0000522777B9}"/>
              </a:ext>
            </a:extLst>
          </p:cNvPr>
          <p:cNvSpPr>
            <a:spLocks noGrp="1"/>
          </p:cNvSpPr>
          <p:nvPr>
            <p:ph type="sldNum" sz="quarter" idx="13"/>
          </p:nvPr>
        </p:nvSpPr>
        <p:spPr/>
        <p:txBody>
          <a:bodyPr/>
          <a:lstStyle/>
          <a:p>
            <a:fld id="{F47845EA-7733-40EE-B074-20032348B727}" type="slidenum">
              <a:rPr lang="en-US" smtClean="0"/>
              <a:t>11</a:t>
            </a:fld>
            <a:endParaRPr lang="en-US"/>
          </a:p>
        </p:txBody>
      </p:sp>
    </p:spTree>
    <p:extLst>
      <p:ext uri="{BB962C8B-B14F-4D97-AF65-F5344CB8AC3E}">
        <p14:creationId xmlns:p14="http://schemas.microsoft.com/office/powerpoint/2010/main" val="100802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0803-C2F9-574E-9AE9-FB6CCCE61430}"/>
              </a:ext>
            </a:extLst>
          </p:cNvPr>
          <p:cNvSpPr>
            <a:spLocks noGrp="1"/>
          </p:cNvSpPr>
          <p:nvPr>
            <p:ph type="title"/>
          </p:nvPr>
        </p:nvSpPr>
        <p:spPr>
          <a:xfrm>
            <a:off x="103955" y="84779"/>
            <a:ext cx="8902885" cy="897424"/>
          </a:xfrm>
        </p:spPr>
        <p:txBody>
          <a:bodyPr/>
          <a:lstStyle/>
          <a:p>
            <a:r>
              <a:rPr lang="en-US" dirty="0"/>
              <a:t>Differentiability in math</a:t>
            </a:r>
          </a:p>
        </p:txBody>
      </p:sp>
      <p:sp>
        <p:nvSpPr>
          <p:cNvPr id="5" name="TextBox 4">
            <a:extLst>
              <a:ext uri="{FF2B5EF4-FFF2-40B4-BE49-F238E27FC236}">
                <a16:creationId xmlns:a16="http://schemas.microsoft.com/office/drawing/2014/main" id="{072F66C0-D576-C35E-E491-FBBA6C11438B}"/>
              </a:ext>
            </a:extLst>
          </p:cNvPr>
          <p:cNvSpPr txBox="1"/>
          <p:nvPr/>
        </p:nvSpPr>
        <p:spPr>
          <a:xfrm>
            <a:off x="7796981" y="127922"/>
            <a:ext cx="4330053" cy="1631216"/>
          </a:xfrm>
          <a:prstGeom prst="rect">
            <a:avLst/>
          </a:prstGeom>
          <a:noFill/>
        </p:spPr>
        <p:txBody>
          <a:bodyPr wrap="square" rtlCol="0">
            <a:spAutoFit/>
          </a:bodyPr>
          <a:lstStyle/>
          <a:p>
            <a:pPr algn="r"/>
            <a:r>
              <a:rPr lang="en-US" sz="2000" dirty="0"/>
              <a:t>Mathematicians have developed increasingly abstract definitions for differentials, derivatives, integrations, tangent vectors… are they suitable for physics?</a:t>
            </a:r>
          </a:p>
        </p:txBody>
      </p:sp>
      <p:sp>
        <p:nvSpPr>
          <p:cNvPr id="6" name="TextBox 5">
            <a:extLst>
              <a:ext uri="{FF2B5EF4-FFF2-40B4-BE49-F238E27FC236}">
                <a16:creationId xmlns:a16="http://schemas.microsoft.com/office/drawing/2014/main" id="{DDAEA341-6EE4-9AFC-B443-3258A2107C67}"/>
              </a:ext>
            </a:extLst>
          </p:cNvPr>
          <p:cNvSpPr txBox="1"/>
          <p:nvPr/>
        </p:nvSpPr>
        <p:spPr>
          <a:xfrm>
            <a:off x="247470" y="2180628"/>
            <a:ext cx="4680962" cy="369332"/>
          </a:xfrm>
          <a:prstGeom prst="rect">
            <a:avLst/>
          </a:prstGeom>
          <a:noFill/>
        </p:spPr>
        <p:txBody>
          <a:bodyPr wrap="square" rtlCol="0">
            <a:spAutoFit/>
          </a:bodyPr>
          <a:lstStyle/>
          <a:p>
            <a:r>
              <a:rPr lang="en-US" dirty="0"/>
              <a:t>Vector defined as derivation of a scalar function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7318B82-72AE-4474-D844-C7915CB8703E}"/>
                  </a:ext>
                </a:extLst>
              </p:cNvPr>
              <p:cNvSpPr txBox="1"/>
              <p:nvPr/>
            </p:nvSpPr>
            <p:spPr>
              <a:xfrm>
                <a:off x="761465" y="2624922"/>
                <a:ext cx="2374753"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𝑣</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𝐶</m:t>
                          </m:r>
                        </m:e>
                        <m:sup>
                          <m:r>
                            <a:rPr lang="en-US" sz="1600" i="1">
                              <a:latin typeface="Cambria Math" panose="02040503050406030204" pitchFamily="18" charset="0"/>
                            </a:rPr>
                            <m:t>∞</m:t>
                          </m:r>
                        </m:sup>
                      </m:sSup>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ℝ</m:t>
                          </m:r>
                        </m:e>
                      </m:d>
                      <m:r>
                        <a:rPr lang="en-US" sz="1600" b="0" i="1" smtClean="0">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𝐶</m:t>
                          </m:r>
                        </m:e>
                        <m:sup>
                          <m:r>
                            <a:rPr lang="en-US" sz="1600" i="1">
                              <a:latin typeface="Cambria Math" panose="02040503050406030204" pitchFamily="18" charset="0"/>
                            </a:rPr>
                            <m:t>∞</m:t>
                          </m:r>
                        </m:sup>
                      </m:sSup>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ℝ</m:t>
                          </m:r>
                        </m:e>
                      </m:d>
                    </m:oMath>
                  </m:oMathPara>
                </a14:m>
                <a:endParaRPr lang="en-US" sz="1600" dirty="0">
                  <a:solidFill>
                    <a:schemeClr val="tx1"/>
                  </a:solidFill>
                </a:endParaRPr>
              </a:p>
            </p:txBody>
          </p:sp>
        </mc:Choice>
        <mc:Fallback xmlns="">
          <p:sp>
            <p:nvSpPr>
              <p:cNvPr id="7" name="TextBox 6">
                <a:extLst>
                  <a:ext uri="{FF2B5EF4-FFF2-40B4-BE49-F238E27FC236}">
                    <a16:creationId xmlns:a16="http://schemas.microsoft.com/office/drawing/2014/main" id="{B7318B82-72AE-4474-D844-C7915CB8703E}"/>
                  </a:ext>
                </a:extLst>
              </p:cNvPr>
              <p:cNvSpPr txBox="1">
                <a:spLocks noRot="1" noChangeAspect="1" noMove="1" noResize="1" noEditPoints="1" noAdjustHandles="1" noChangeArrowheads="1" noChangeShapeType="1" noTextEdit="1"/>
              </p:cNvSpPr>
              <p:nvPr/>
            </p:nvSpPr>
            <p:spPr>
              <a:xfrm>
                <a:off x="761465" y="2624922"/>
                <a:ext cx="2374753" cy="33855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4C0A4F2-A130-E9CE-11A1-638C6CDBDC96}"/>
                  </a:ext>
                </a:extLst>
              </p:cNvPr>
              <p:cNvSpPr txBox="1"/>
              <p:nvPr/>
            </p:nvSpPr>
            <p:spPr>
              <a:xfrm>
                <a:off x="1404824" y="2917650"/>
                <a:ext cx="1344955" cy="346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𝑣</m:t>
                      </m:r>
                      <m:d>
                        <m:dPr>
                          <m:ctrlPr>
                            <a:rPr lang="en-US" sz="1600" b="0" i="1" smtClean="0">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𝑓</m:t>
                          </m:r>
                        </m:e>
                      </m:d>
                      <m:r>
                        <a:rPr lang="en-US" sz="1600" b="0" i="1" smtClean="0">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𝑣</m:t>
                          </m:r>
                        </m:e>
                        <m:sup>
                          <m:r>
                            <a:rPr lang="en-US" sz="1600" i="1">
                              <a:solidFill>
                                <a:schemeClr val="tx1"/>
                              </a:solidFill>
                              <a:latin typeface="Cambria Math" panose="02040503050406030204" pitchFamily="18" charset="0"/>
                            </a:rPr>
                            <m:t>𝑖</m:t>
                          </m:r>
                        </m:sup>
                      </m:s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m:t>
                          </m:r>
                        </m:e>
                        <m:sub>
                          <m:r>
                            <a:rPr lang="en-US" sz="1600" b="0" i="1" smtClean="0">
                              <a:solidFill>
                                <a:schemeClr val="tx1"/>
                              </a:solidFill>
                              <a:latin typeface="Cambria Math" panose="02040503050406030204" pitchFamily="18" charset="0"/>
                            </a:rPr>
                            <m:t>𝑖</m:t>
                          </m:r>
                        </m:sub>
                      </m:sSub>
                      <m:r>
                        <a:rPr lang="en-US" sz="1600" i="1">
                          <a:solidFill>
                            <a:schemeClr val="tx1"/>
                          </a:solidFill>
                          <a:latin typeface="Cambria Math" panose="02040503050406030204" pitchFamily="18" charset="0"/>
                        </a:rPr>
                        <m:t>𝑓</m:t>
                      </m:r>
                    </m:oMath>
                  </m:oMathPara>
                </a14:m>
                <a:endParaRPr lang="en-US" sz="1600" dirty="0">
                  <a:solidFill>
                    <a:schemeClr val="tx1"/>
                  </a:solidFill>
                </a:endParaRPr>
              </a:p>
            </p:txBody>
          </p:sp>
        </mc:Choice>
        <mc:Fallback xmlns="">
          <p:sp>
            <p:nvSpPr>
              <p:cNvPr id="8" name="TextBox 7">
                <a:extLst>
                  <a:ext uri="{FF2B5EF4-FFF2-40B4-BE49-F238E27FC236}">
                    <a16:creationId xmlns:a16="http://schemas.microsoft.com/office/drawing/2014/main" id="{84C0A4F2-A130-E9CE-11A1-638C6CDBDC96}"/>
                  </a:ext>
                </a:extLst>
              </p:cNvPr>
              <p:cNvSpPr txBox="1">
                <a:spLocks noRot="1" noChangeAspect="1" noMove="1" noResize="1" noEditPoints="1" noAdjustHandles="1" noChangeArrowheads="1" noChangeShapeType="1" noTextEdit="1"/>
              </p:cNvSpPr>
              <p:nvPr/>
            </p:nvSpPr>
            <p:spPr>
              <a:xfrm>
                <a:off x="1404824" y="2917650"/>
                <a:ext cx="1344955" cy="346570"/>
              </a:xfrm>
              <a:prstGeom prst="rect">
                <a:avLst/>
              </a:prstGeom>
              <a:blipFill>
                <a:blip r:embed="rId3"/>
                <a:stretch>
                  <a:fillRect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6E3DB92-7E52-15FE-A67A-AD9B49368EAD}"/>
                  </a:ext>
                </a:extLst>
              </p:cNvPr>
              <p:cNvSpPr txBox="1"/>
              <p:nvPr/>
            </p:nvSpPr>
            <p:spPr>
              <a:xfrm>
                <a:off x="5628413" y="3514723"/>
                <a:ext cx="2563073"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𝑑𝑥</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𝑥</m:t>
                          </m:r>
                        </m:sup>
                      </m:sSup>
                    </m:oMath>
                  </m:oMathPara>
                </a14:m>
                <a:endParaRPr lang="en-US" dirty="0"/>
              </a:p>
            </p:txBody>
          </p:sp>
        </mc:Choice>
        <mc:Fallback xmlns="">
          <p:sp>
            <p:nvSpPr>
              <p:cNvPr id="21" name="TextBox 20">
                <a:extLst>
                  <a:ext uri="{FF2B5EF4-FFF2-40B4-BE49-F238E27FC236}">
                    <a16:creationId xmlns:a16="http://schemas.microsoft.com/office/drawing/2014/main" id="{56E3DB92-7E52-15FE-A67A-AD9B49368EAD}"/>
                  </a:ext>
                </a:extLst>
              </p:cNvPr>
              <p:cNvSpPr txBox="1">
                <a:spLocks noRot="1" noChangeAspect="1" noMove="1" noResize="1" noEditPoints="1" noAdjustHandles="1" noChangeArrowheads="1" noChangeShapeType="1" noTextEdit="1"/>
              </p:cNvSpPr>
              <p:nvPr/>
            </p:nvSpPr>
            <p:spPr>
              <a:xfrm>
                <a:off x="5628413" y="3514723"/>
                <a:ext cx="2563073" cy="4049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51683AE-DBEC-344D-80E9-1B7F9111737F}"/>
                  </a:ext>
                </a:extLst>
              </p:cNvPr>
              <p:cNvSpPr txBox="1"/>
              <p:nvPr/>
            </p:nvSpPr>
            <p:spPr>
              <a:xfrm>
                <a:off x="6178230" y="3164157"/>
                <a:ext cx="12457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ℝ</m:t>
                      </m:r>
                    </m:oMath>
                  </m:oMathPara>
                </a14:m>
                <a:endParaRPr lang="en-US" dirty="0"/>
              </a:p>
            </p:txBody>
          </p:sp>
        </mc:Choice>
        <mc:Fallback xmlns="">
          <p:sp>
            <p:nvSpPr>
              <p:cNvPr id="22" name="TextBox 21">
                <a:extLst>
                  <a:ext uri="{FF2B5EF4-FFF2-40B4-BE49-F238E27FC236}">
                    <a16:creationId xmlns:a16="http://schemas.microsoft.com/office/drawing/2014/main" id="{F51683AE-DBEC-344D-80E9-1B7F9111737F}"/>
                  </a:ext>
                </a:extLst>
              </p:cNvPr>
              <p:cNvSpPr txBox="1">
                <a:spLocks noRot="1" noChangeAspect="1" noMove="1" noResize="1" noEditPoints="1" noAdjustHandles="1" noChangeArrowheads="1" noChangeShapeType="1" noTextEdit="1"/>
              </p:cNvSpPr>
              <p:nvPr/>
            </p:nvSpPr>
            <p:spPr>
              <a:xfrm>
                <a:off x="6178230" y="3164157"/>
                <a:ext cx="1245726" cy="369332"/>
              </a:xfrm>
              <a:prstGeom prst="rect">
                <a:avLst/>
              </a:prstGeom>
              <a:blipFill>
                <a:blip r:embed="rId5"/>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74C26C53-20F6-EF0A-58FE-5C928A68AC7E}"/>
              </a:ext>
            </a:extLst>
          </p:cNvPr>
          <p:cNvCxnSpPr>
            <a:cxnSpLocks/>
          </p:cNvCxnSpPr>
          <p:nvPr/>
        </p:nvCxnSpPr>
        <p:spPr>
          <a:xfrm flipH="1">
            <a:off x="2573494" y="2903289"/>
            <a:ext cx="599187" cy="763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28587684-495B-40D9-59D9-C4A03B35891F}"/>
              </a:ext>
            </a:extLst>
          </p:cNvPr>
          <p:cNvSpPr txBox="1"/>
          <p:nvPr/>
        </p:nvSpPr>
        <p:spPr>
          <a:xfrm>
            <a:off x="3022816" y="2674812"/>
            <a:ext cx="925510" cy="276999"/>
          </a:xfrm>
          <a:prstGeom prst="rect">
            <a:avLst/>
          </a:prstGeom>
          <a:noFill/>
        </p:spPr>
        <p:txBody>
          <a:bodyPr wrap="none" rtlCol="0">
            <a:spAutoFit/>
          </a:bodyPr>
          <a:lstStyle/>
          <a:p>
            <a:r>
              <a:rPr lang="en-US" sz="1200" dirty="0"/>
              <a:t>vector basis</a:t>
            </a:r>
          </a:p>
        </p:txBody>
      </p:sp>
      <p:sp>
        <p:nvSpPr>
          <p:cNvPr id="31" name="Oval 30">
            <a:extLst>
              <a:ext uri="{FF2B5EF4-FFF2-40B4-BE49-F238E27FC236}">
                <a16:creationId xmlns:a16="http://schemas.microsoft.com/office/drawing/2014/main" id="{D0D8F773-929D-E268-0A12-F6FE72F0AC6D}"/>
              </a:ext>
            </a:extLst>
          </p:cNvPr>
          <p:cNvSpPr/>
          <p:nvPr/>
        </p:nvSpPr>
        <p:spPr>
          <a:xfrm>
            <a:off x="2323885" y="2979608"/>
            <a:ext cx="209151" cy="2687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90A3D9A-12E5-2D97-7B23-0658F7D072E6}"/>
              </a:ext>
            </a:extLst>
          </p:cNvPr>
          <p:cNvSpPr txBox="1"/>
          <p:nvPr/>
        </p:nvSpPr>
        <p:spPr>
          <a:xfrm>
            <a:off x="421038" y="3478192"/>
            <a:ext cx="4199932" cy="461665"/>
          </a:xfrm>
          <a:prstGeom prst="rect">
            <a:avLst/>
          </a:prstGeom>
          <a:noFill/>
        </p:spPr>
        <p:txBody>
          <a:bodyPr wrap="none" rtlCol="0">
            <a:spAutoFit/>
          </a:bodyPr>
          <a:lstStyle/>
          <a:p>
            <a:pPr algn="ctr"/>
            <a:r>
              <a:rPr lang="en-US" sz="2400" dirty="0">
                <a:solidFill>
                  <a:srgbClr val="C00000"/>
                </a:solidFill>
              </a:rPr>
              <a:t>Does not make sense physically!</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442B663-F6CE-E1F2-0D26-010C36DB99FB}"/>
                  </a:ext>
                </a:extLst>
              </p:cNvPr>
              <p:cNvSpPr txBox="1"/>
              <p:nvPr/>
            </p:nvSpPr>
            <p:spPr>
              <a:xfrm>
                <a:off x="587785" y="3960009"/>
                <a:ext cx="4323988"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C00000"/>
                    </a:solidFill>
                  </a:rPr>
                  <a:t>velocity is not a derivation</a:t>
                </a:r>
              </a:p>
              <a:p>
                <a:pPr marL="285750" indent="-285750">
                  <a:buFont typeface="Arial" panose="020B0604020202020204" pitchFamily="34" charset="0"/>
                  <a:buChar char="•"/>
                </a:pPr>
                <a:r>
                  <a:rPr lang="en-US" sz="1600" dirty="0">
                    <a:solidFill>
                      <a:srgbClr val="C00000"/>
                    </a:solidFill>
                  </a:rPr>
                  <a:t>momentum is not a function of a derivation</a:t>
                </a:r>
              </a:p>
              <a:p>
                <a:pPr marL="285750" indent="-285750">
                  <a:buFont typeface="Arial" panose="020B0604020202020204" pitchFamily="34" charset="0"/>
                  <a:buChar char="•"/>
                </a:pPr>
                <a:r>
                  <a:rPr lang="en-US" sz="1600" dirty="0">
                    <a:solidFill>
                      <a:srgbClr val="C00000"/>
                    </a:solidFill>
                  </a:rPr>
                  <a:t>derivations </a:t>
                </a:r>
                <a14:m>
                  <m:oMath xmlns:m="http://schemas.openxmlformats.org/officeDocument/2006/math">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m:t>
                        </m:r>
                      </m:e>
                      <m:sub>
                        <m:r>
                          <a:rPr lang="en-US" sz="1600" b="0" i="1" smtClean="0">
                            <a:solidFill>
                              <a:srgbClr val="C00000"/>
                            </a:solidFill>
                            <a:latin typeface="Cambria Math" panose="02040503050406030204" pitchFamily="18" charset="0"/>
                          </a:rPr>
                          <m:t>𝑖</m:t>
                        </m:r>
                      </m:sub>
                    </m:sSub>
                  </m:oMath>
                </a14:m>
                <a:r>
                  <a:rPr lang="en-US" sz="1600" dirty="0">
                    <a:solidFill>
                      <a:srgbClr val="C00000"/>
                    </a:solidFill>
                  </a:rPr>
                  <a:t> depend on units and can’t be summed (e.g. </a:t>
                </a:r>
                <a14:m>
                  <m:oMath xmlns:m="http://schemas.openxmlformats.org/officeDocument/2006/math">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m:t>
                        </m:r>
                      </m:e>
                      <m:sub>
                        <m:r>
                          <a:rPr lang="en-US" sz="1600" b="0" i="1" smtClean="0">
                            <a:solidFill>
                              <a:srgbClr val="C00000"/>
                            </a:solidFill>
                            <a:latin typeface="Cambria Math" panose="02040503050406030204" pitchFamily="18" charset="0"/>
                          </a:rPr>
                          <m:t>𝑟</m:t>
                        </m:r>
                      </m:sub>
                    </m:sSub>
                    <m:r>
                      <a:rPr lang="en-US" sz="1600" b="0" i="1" smtClean="0">
                        <a:solidFill>
                          <a:srgbClr val="C00000"/>
                        </a:solidFill>
                        <a:latin typeface="Cambria Math" panose="02040503050406030204" pitchFamily="18" charset="0"/>
                      </a:rPr>
                      <m:t>+</m:t>
                    </m:r>
                    <m:sSub>
                      <m:sSubPr>
                        <m:ctrlPr>
                          <a:rPr lang="en-US" sz="1600" b="0" i="1" smtClean="0">
                            <a:solidFill>
                              <a:srgbClr val="C00000"/>
                            </a:solidFill>
                            <a:latin typeface="Cambria Math" panose="02040503050406030204" pitchFamily="18" charset="0"/>
                          </a:rPr>
                        </m:ctrlPr>
                      </m:sSubPr>
                      <m:e>
                        <m:r>
                          <a:rPr lang="en-US" sz="1600" b="0" i="1" smtClean="0">
                            <a:solidFill>
                              <a:srgbClr val="C00000"/>
                            </a:solidFill>
                            <a:latin typeface="Cambria Math" panose="02040503050406030204" pitchFamily="18" charset="0"/>
                          </a:rPr>
                          <m:t>𝜕</m:t>
                        </m:r>
                      </m:e>
                      <m:sub>
                        <m:r>
                          <a:rPr lang="en-US" sz="1600" b="0" i="1" smtClean="0">
                            <a:solidFill>
                              <a:srgbClr val="C00000"/>
                            </a:solidFill>
                            <a:latin typeface="Cambria Math" panose="02040503050406030204" pitchFamily="18" charset="0"/>
                          </a:rPr>
                          <m:t>𝜃</m:t>
                        </m:r>
                      </m:sub>
                    </m:sSub>
                  </m:oMath>
                </a14:m>
                <a:r>
                  <a:rPr lang="en-US" sz="1600" dirty="0">
                    <a:solidFill>
                      <a:srgbClr val="C00000"/>
                    </a:solidFill>
                  </a:rPr>
                  <a:t>)</a:t>
                </a:r>
              </a:p>
              <a:p>
                <a:pPr marL="285750" indent="-285750">
                  <a:buFont typeface="Arial" panose="020B0604020202020204" pitchFamily="34" charset="0"/>
                  <a:buChar char="•"/>
                </a:pPr>
                <a:r>
                  <a:rPr lang="en-US" sz="1600" dirty="0">
                    <a:solidFill>
                      <a:srgbClr val="C00000"/>
                    </a:solidFill>
                  </a:rPr>
                  <a:t>two mathematical notions of differentials (the new one and the one hidden in the Fréchet derivative) </a:t>
                </a:r>
              </a:p>
              <a:p>
                <a:pPr marL="285750" indent="-285750">
                  <a:buFont typeface="Arial" panose="020B0604020202020204" pitchFamily="34" charset="0"/>
                  <a:buChar char="•"/>
                </a:pPr>
                <a:r>
                  <a:rPr lang="en-US" sz="1600" dirty="0">
                    <a:solidFill>
                      <a:srgbClr val="C00000"/>
                    </a:solidFill>
                  </a:rPr>
                  <a:t>infinitesimal objects are limits of finite objects, not the other way around</a:t>
                </a:r>
              </a:p>
            </p:txBody>
          </p:sp>
        </mc:Choice>
        <mc:Fallback xmlns="">
          <p:sp>
            <p:nvSpPr>
              <p:cNvPr id="37" name="TextBox 36">
                <a:extLst>
                  <a:ext uri="{FF2B5EF4-FFF2-40B4-BE49-F238E27FC236}">
                    <a16:creationId xmlns:a16="http://schemas.microsoft.com/office/drawing/2014/main" id="{9442B663-F6CE-E1F2-0D26-010C36DB99FB}"/>
                  </a:ext>
                </a:extLst>
              </p:cNvPr>
              <p:cNvSpPr txBox="1">
                <a:spLocks noRot="1" noChangeAspect="1" noMove="1" noResize="1" noEditPoints="1" noAdjustHandles="1" noChangeArrowheads="1" noChangeShapeType="1" noTextEdit="1"/>
              </p:cNvSpPr>
              <p:nvPr/>
            </p:nvSpPr>
            <p:spPr>
              <a:xfrm>
                <a:off x="587785" y="3960009"/>
                <a:ext cx="4323988" cy="2308324"/>
              </a:xfrm>
              <a:prstGeom prst="rect">
                <a:avLst/>
              </a:prstGeom>
              <a:blipFill>
                <a:blip r:embed="rId6"/>
                <a:stretch>
                  <a:fillRect l="-563" t="-794" r="-1549" b="-2646"/>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EFD3DA19-DE6B-E8AE-C60A-BE5878F045AF}"/>
              </a:ext>
            </a:extLst>
          </p:cNvPr>
          <p:cNvSpPr/>
          <p:nvPr/>
        </p:nvSpPr>
        <p:spPr>
          <a:xfrm>
            <a:off x="205670" y="961153"/>
            <a:ext cx="5845945"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manifold</a:t>
            </a:r>
          </a:p>
        </p:txBody>
      </p:sp>
      <p:sp>
        <p:nvSpPr>
          <p:cNvPr id="10" name="Rectangle 9">
            <a:extLst>
              <a:ext uri="{FF2B5EF4-FFF2-40B4-BE49-F238E27FC236}">
                <a16:creationId xmlns:a16="http://schemas.microsoft.com/office/drawing/2014/main" id="{92D61D27-0156-39FB-0049-9B8547403112}"/>
              </a:ext>
            </a:extLst>
          </p:cNvPr>
          <p:cNvSpPr/>
          <p:nvPr/>
        </p:nvSpPr>
        <p:spPr>
          <a:xfrm>
            <a:off x="205671" y="1389945"/>
            <a:ext cx="3336524"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Manifold</a:t>
            </a:r>
          </a:p>
        </p:txBody>
      </p:sp>
      <p:sp>
        <p:nvSpPr>
          <p:cNvPr id="11" name="Rectangle 10">
            <a:extLst>
              <a:ext uri="{FF2B5EF4-FFF2-40B4-BE49-F238E27FC236}">
                <a16:creationId xmlns:a16="http://schemas.microsoft.com/office/drawing/2014/main" id="{1AA7EF84-7C82-B220-061E-1FFB638DBA53}"/>
              </a:ext>
            </a:extLst>
          </p:cNvPr>
          <p:cNvSpPr/>
          <p:nvPr/>
        </p:nvSpPr>
        <p:spPr>
          <a:xfrm>
            <a:off x="3662044" y="1389945"/>
            <a:ext cx="2389572" cy="35303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structure</a:t>
            </a:r>
          </a:p>
        </p:txBody>
      </p:sp>
      <p:cxnSp>
        <p:nvCxnSpPr>
          <p:cNvPr id="13" name="Straight Arrow Connector 12">
            <a:extLst>
              <a:ext uri="{FF2B5EF4-FFF2-40B4-BE49-F238E27FC236}">
                <a16:creationId xmlns:a16="http://schemas.microsoft.com/office/drawing/2014/main" id="{5557EF14-9D04-C01C-0CAD-A27422CD2083}"/>
              </a:ext>
            </a:extLst>
          </p:cNvPr>
          <p:cNvCxnSpPr/>
          <p:nvPr/>
        </p:nvCxnSpPr>
        <p:spPr>
          <a:xfrm flipH="1" flipV="1">
            <a:off x="6288815" y="1602658"/>
            <a:ext cx="977224" cy="226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C24B52A-061F-0F1E-F81B-C9714F651D91}"/>
              </a:ext>
            </a:extLst>
          </p:cNvPr>
          <p:cNvSpPr txBox="1"/>
          <p:nvPr/>
        </p:nvSpPr>
        <p:spPr>
          <a:xfrm>
            <a:off x="6315363" y="1820757"/>
            <a:ext cx="5326715" cy="461665"/>
          </a:xfrm>
          <a:prstGeom prst="rect">
            <a:avLst/>
          </a:prstGeom>
          <a:noFill/>
        </p:spPr>
        <p:txBody>
          <a:bodyPr wrap="none" rtlCol="0">
            <a:spAutoFit/>
          </a:bodyPr>
          <a:lstStyle/>
          <a:p>
            <a:r>
              <a:rPr lang="en-US" sz="2400" dirty="0"/>
              <a:t>Changes of coordinates are differentiable</a:t>
            </a:r>
          </a:p>
        </p:txBody>
      </p:sp>
      <p:sp>
        <p:nvSpPr>
          <p:cNvPr id="16" name="TextBox 15">
            <a:extLst>
              <a:ext uri="{FF2B5EF4-FFF2-40B4-BE49-F238E27FC236}">
                <a16:creationId xmlns:a16="http://schemas.microsoft.com/office/drawing/2014/main" id="{C826B341-F5B3-8245-582D-D571D615C2CA}"/>
              </a:ext>
            </a:extLst>
          </p:cNvPr>
          <p:cNvSpPr txBox="1"/>
          <p:nvPr/>
        </p:nvSpPr>
        <p:spPr>
          <a:xfrm>
            <a:off x="8001959" y="2232640"/>
            <a:ext cx="3683765" cy="369332"/>
          </a:xfrm>
          <a:prstGeom prst="rect">
            <a:avLst/>
          </a:prstGeom>
          <a:noFill/>
        </p:spPr>
        <p:txBody>
          <a:bodyPr wrap="none" rtlCol="0">
            <a:spAutoFit/>
          </a:bodyPr>
          <a:lstStyle/>
          <a:p>
            <a:r>
              <a:rPr lang="en-US" dirty="0"/>
              <a:t>Defined on top of Fréchet derivative  </a:t>
            </a:r>
          </a:p>
        </p:txBody>
      </p:sp>
      <p:sp>
        <p:nvSpPr>
          <p:cNvPr id="17" name="TextBox 16">
            <a:extLst>
              <a:ext uri="{FF2B5EF4-FFF2-40B4-BE49-F238E27FC236}">
                <a16:creationId xmlns:a16="http://schemas.microsoft.com/office/drawing/2014/main" id="{B9A47770-DD3A-CD15-78A3-8728A692051C}"/>
              </a:ext>
            </a:extLst>
          </p:cNvPr>
          <p:cNvSpPr txBox="1"/>
          <p:nvPr/>
        </p:nvSpPr>
        <p:spPr>
          <a:xfrm>
            <a:off x="4976603" y="2764595"/>
            <a:ext cx="5136810" cy="369332"/>
          </a:xfrm>
          <a:prstGeom prst="rect">
            <a:avLst/>
          </a:prstGeom>
          <a:noFill/>
        </p:spPr>
        <p:txBody>
          <a:bodyPr wrap="square" rtlCol="0">
            <a:spAutoFit/>
          </a:bodyPr>
          <a:lstStyle/>
          <a:p>
            <a:r>
              <a:rPr lang="en-US" dirty="0"/>
              <a:t>Differentials defined as linear functions of vectors</a:t>
            </a:r>
          </a:p>
        </p:txBody>
      </p:sp>
      <p:sp>
        <p:nvSpPr>
          <p:cNvPr id="18" name="TextBox 17">
            <a:extLst>
              <a:ext uri="{FF2B5EF4-FFF2-40B4-BE49-F238E27FC236}">
                <a16:creationId xmlns:a16="http://schemas.microsoft.com/office/drawing/2014/main" id="{19828130-7A5E-DA39-ADAC-8174711873C2}"/>
              </a:ext>
            </a:extLst>
          </p:cNvPr>
          <p:cNvSpPr txBox="1"/>
          <p:nvPr/>
        </p:nvSpPr>
        <p:spPr>
          <a:xfrm>
            <a:off x="9297880" y="3205570"/>
            <a:ext cx="1773242" cy="646331"/>
          </a:xfrm>
          <a:prstGeom prst="rect">
            <a:avLst/>
          </a:prstGeom>
          <a:noFill/>
        </p:spPr>
        <p:txBody>
          <a:bodyPr wrap="none" rtlCol="0">
            <a:spAutoFit/>
          </a:bodyPr>
          <a:lstStyle/>
          <a:p>
            <a:r>
              <a:rPr lang="en-US" dirty="0"/>
              <a:t>So are </a:t>
            </a:r>
            <a:r>
              <a:rPr lang="en-US" dirty="0" err="1"/>
              <a:t>covectors</a:t>
            </a:r>
            <a:r>
              <a:rPr lang="en-US" dirty="0"/>
              <a:t>,</a:t>
            </a:r>
            <a:br>
              <a:rPr lang="en-US" dirty="0"/>
            </a:br>
            <a:r>
              <a:rPr lang="en-US" dirty="0"/>
              <a:t>like momentum</a:t>
            </a:r>
          </a:p>
        </p:txBody>
      </p:sp>
      <p:sp>
        <p:nvSpPr>
          <p:cNvPr id="26" name="TextBox 25">
            <a:extLst>
              <a:ext uri="{FF2B5EF4-FFF2-40B4-BE49-F238E27FC236}">
                <a16:creationId xmlns:a16="http://schemas.microsoft.com/office/drawing/2014/main" id="{C261D5D0-7E66-1E27-B075-2A628ECD40AE}"/>
              </a:ext>
            </a:extLst>
          </p:cNvPr>
          <p:cNvSpPr txBox="1"/>
          <p:nvPr/>
        </p:nvSpPr>
        <p:spPr>
          <a:xfrm>
            <a:off x="5628413" y="4034178"/>
            <a:ext cx="4349652" cy="369332"/>
          </a:xfrm>
          <a:prstGeom prst="rect">
            <a:avLst/>
          </a:prstGeom>
          <a:noFill/>
        </p:spPr>
        <p:txBody>
          <a:bodyPr wrap="none" rtlCol="0">
            <a:spAutoFit/>
          </a:bodyPr>
          <a:lstStyle/>
          <a:p>
            <a:r>
              <a:rPr lang="en-US" dirty="0"/>
              <a:t>Integrals defined on top of differential forms</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569D875-AA60-EE90-A2A6-44E759ED865A}"/>
                  </a:ext>
                </a:extLst>
              </p:cNvPr>
              <p:cNvSpPr txBox="1"/>
              <p:nvPr/>
            </p:nvSpPr>
            <p:spPr>
              <a:xfrm>
                <a:off x="7796981" y="4403510"/>
                <a:ext cx="1275670" cy="6914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b="0" i="1" smtClean="0">
                              <a:latin typeface="Cambria Math" panose="02040503050406030204" pitchFamily="18" charset="0"/>
                            </a:rPr>
                          </m:ctrlPr>
                        </m:naryPr>
                        <m:sub>
                          <m:r>
                            <a:rPr lang="en-US" b="0" i="1" smtClean="0">
                              <a:latin typeface="Cambria Math" panose="02040503050406030204" pitchFamily="18" charset="0"/>
                            </a:rPr>
                            <m:t>𝛾</m:t>
                          </m:r>
                        </m:sub>
                        <m:sup/>
                        <m:e>
                          <m:r>
                            <a:rPr lang="en-US" b="0" i="1" smtClean="0">
                              <a:latin typeface="Cambria Math" panose="02040503050406030204" pitchFamily="18" charset="0"/>
                            </a:rPr>
                            <m:t>𝑑𝑥</m:t>
                          </m:r>
                        </m:e>
                      </m:nary>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30" name="TextBox 29">
                <a:extLst>
                  <a:ext uri="{FF2B5EF4-FFF2-40B4-BE49-F238E27FC236}">
                    <a16:creationId xmlns:a16="http://schemas.microsoft.com/office/drawing/2014/main" id="{6569D875-AA60-EE90-A2A6-44E759ED865A}"/>
                  </a:ext>
                </a:extLst>
              </p:cNvPr>
              <p:cNvSpPr txBox="1">
                <a:spLocks noRot="1" noChangeAspect="1" noMove="1" noResize="1" noEditPoints="1" noAdjustHandles="1" noChangeArrowheads="1" noChangeShapeType="1" noTextEdit="1"/>
              </p:cNvSpPr>
              <p:nvPr/>
            </p:nvSpPr>
            <p:spPr>
              <a:xfrm>
                <a:off x="7796981" y="4403510"/>
                <a:ext cx="1275670" cy="691408"/>
              </a:xfrm>
              <a:prstGeom prst="rect">
                <a:avLst/>
              </a:prstGeom>
              <a:blipFill>
                <a:blip r:embed="rId7"/>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D6D18F44-12DA-6A2D-EBF3-9BD6FF653301}"/>
              </a:ext>
            </a:extLst>
          </p:cNvPr>
          <p:cNvSpPr>
            <a:spLocks noGrp="1"/>
          </p:cNvSpPr>
          <p:nvPr>
            <p:ph type="sldNum" sz="quarter" idx="12"/>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44422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0803-C2F9-574E-9AE9-FB6CCCE61430}"/>
              </a:ext>
            </a:extLst>
          </p:cNvPr>
          <p:cNvSpPr>
            <a:spLocks noGrp="1"/>
          </p:cNvSpPr>
          <p:nvPr>
            <p:ph type="title"/>
          </p:nvPr>
        </p:nvSpPr>
        <p:spPr>
          <a:xfrm>
            <a:off x="103955" y="84779"/>
            <a:ext cx="8902885" cy="897424"/>
          </a:xfrm>
        </p:spPr>
        <p:txBody>
          <a:bodyPr/>
          <a:lstStyle/>
          <a:p>
            <a:r>
              <a:rPr lang="en-US" dirty="0"/>
              <a:t>Differentiability in physics</a:t>
            </a:r>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D11B55A-B30F-A738-1C11-6FE16706F7DD}"/>
                  </a:ext>
                </a:extLst>
              </p:cNvPr>
              <p:cNvSpPr txBox="1"/>
              <p:nvPr/>
            </p:nvSpPr>
            <p:spPr>
              <a:xfrm>
                <a:off x="182364" y="1133853"/>
                <a:ext cx="5513497" cy="461665"/>
              </a:xfrm>
              <a:prstGeom prst="rect">
                <a:avLst/>
              </a:prstGeom>
              <a:noFill/>
            </p:spPr>
            <p:txBody>
              <a:bodyPr wrap="none" rtlCol="0">
                <a:spAutoFit/>
              </a:bodyPr>
              <a:lstStyle/>
              <a:p>
                <a:r>
                  <a:rPr lang="en-US" sz="2400" dirty="0">
                    <a:solidFill>
                      <a:schemeClr val="accent6">
                        <a:lumMod val="75000"/>
                      </a:schemeClr>
                    </a:solidFill>
                  </a:rPr>
                  <a:t>Infinitesimal reducibility </a:t>
                </a:r>
                <a14:m>
                  <m:oMath xmlns:m="http://schemas.openxmlformats.org/officeDocument/2006/math">
                    <m:r>
                      <a:rPr lang="en-US" sz="2400" b="0" i="1" smtClean="0">
                        <a:solidFill>
                          <a:schemeClr val="accent6">
                            <a:lumMod val="75000"/>
                          </a:schemeClr>
                        </a:solidFill>
                        <a:latin typeface="Cambria Math" panose="02040503050406030204" pitchFamily="18" charset="0"/>
                      </a:rPr>
                      <m:t>⇒</m:t>
                    </m:r>
                  </m:oMath>
                </a14:m>
                <a:r>
                  <a:rPr lang="en-US" sz="2400" dirty="0">
                    <a:solidFill>
                      <a:schemeClr val="accent6">
                        <a:lumMod val="75000"/>
                      </a:schemeClr>
                    </a:solidFill>
                  </a:rPr>
                  <a:t> differentiability</a:t>
                </a:r>
              </a:p>
            </p:txBody>
          </p:sp>
        </mc:Choice>
        <mc:Fallback xmlns="">
          <p:sp>
            <p:nvSpPr>
              <p:cNvPr id="64" name="TextBox 63">
                <a:extLst>
                  <a:ext uri="{FF2B5EF4-FFF2-40B4-BE49-F238E27FC236}">
                    <a16:creationId xmlns:a16="http://schemas.microsoft.com/office/drawing/2014/main" id="{5D11B55A-B30F-A738-1C11-6FE16706F7DD}"/>
                  </a:ext>
                </a:extLst>
              </p:cNvPr>
              <p:cNvSpPr txBox="1">
                <a:spLocks noRot="1" noChangeAspect="1" noMove="1" noResize="1" noEditPoints="1" noAdjustHandles="1" noChangeArrowheads="1" noChangeShapeType="1" noTextEdit="1"/>
              </p:cNvSpPr>
              <p:nvPr/>
            </p:nvSpPr>
            <p:spPr>
              <a:xfrm>
                <a:off x="182364" y="1133853"/>
                <a:ext cx="5513497" cy="461665"/>
              </a:xfrm>
              <a:prstGeom prst="rect">
                <a:avLst/>
              </a:prstGeom>
              <a:blipFill>
                <a:blip r:embed="rId2"/>
                <a:stretch>
                  <a:fillRect l="-1770" t="-10526" r="-442" b="-28947"/>
                </a:stretch>
              </a:blipFill>
            </p:spPr>
            <p:txBody>
              <a:bodyPr/>
              <a:lstStyle/>
              <a:p>
                <a:r>
                  <a:rPr lang="en-US">
                    <a:noFill/>
                  </a:rPr>
                  <a:t> </a:t>
                </a:r>
              </a:p>
            </p:txBody>
          </p:sp>
        </mc:Fallback>
      </mc:AlternateContent>
      <p:sp>
        <p:nvSpPr>
          <p:cNvPr id="88" name="TextBox 87">
            <a:extLst>
              <a:ext uri="{FF2B5EF4-FFF2-40B4-BE49-F238E27FC236}">
                <a16:creationId xmlns:a16="http://schemas.microsoft.com/office/drawing/2014/main" id="{771CC9F7-3B86-3C29-DF56-6FF5FBD8B57A}"/>
              </a:ext>
            </a:extLst>
          </p:cNvPr>
          <p:cNvSpPr txBox="1"/>
          <p:nvPr/>
        </p:nvSpPr>
        <p:spPr>
          <a:xfrm>
            <a:off x="1393727" y="1717938"/>
            <a:ext cx="5133418" cy="707886"/>
          </a:xfrm>
          <a:prstGeom prst="rect">
            <a:avLst/>
          </a:prstGeom>
          <a:noFill/>
        </p:spPr>
        <p:txBody>
          <a:bodyPr wrap="square" rtlCol="0">
            <a:spAutoFit/>
          </a:bodyPr>
          <a:lstStyle/>
          <a:p>
            <a:r>
              <a:rPr lang="en-US" sz="2000" dirty="0"/>
              <a:t>General notion of differential as an infinitesimal change in ANY vector space</a:t>
            </a:r>
          </a:p>
        </p:txBody>
      </p:sp>
      <p:grpSp>
        <p:nvGrpSpPr>
          <p:cNvPr id="10" name="Group 9">
            <a:extLst>
              <a:ext uri="{FF2B5EF4-FFF2-40B4-BE49-F238E27FC236}">
                <a16:creationId xmlns:a16="http://schemas.microsoft.com/office/drawing/2014/main" id="{6810C268-3E73-73C8-CDF1-CF935BC627A7}"/>
              </a:ext>
            </a:extLst>
          </p:cNvPr>
          <p:cNvGrpSpPr/>
          <p:nvPr/>
        </p:nvGrpSpPr>
        <p:grpSpPr>
          <a:xfrm>
            <a:off x="7863803" y="319840"/>
            <a:ext cx="4012830" cy="1589899"/>
            <a:chOff x="7531405" y="825933"/>
            <a:chExt cx="4012830" cy="1589899"/>
          </a:xfrm>
        </p:grpSpPr>
        <p:sp>
          <p:nvSpPr>
            <p:cNvPr id="40" name="Freeform: Shape 39">
              <a:extLst>
                <a:ext uri="{FF2B5EF4-FFF2-40B4-BE49-F238E27FC236}">
                  <a16:creationId xmlns:a16="http://schemas.microsoft.com/office/drawing/2014/main" id="{AED34886-E1EB-E972-E6B7-58A57213F8EB}"/>
                </a:ext>
              </a:extLst>
            </p:cNvPr>
            <p:cNvSpPr/>
            <p:nvPr/>
          </p:nvSpPr>
          <p:spPr>
            <a:xfrm>
              <a:off x="7723960" y="854807"/>
              <a:ext cx="2672179" cy="874948"/>
            </a:xfrm>
            <a:custGeom>
              <a:avLst/>
              <a:gdLst>
                <a:gd name="connsiteX0" fmla="*/ 0 w 2414727"/>
                <a:gd name="connsiteY0" fmla="*/ 901581 h 901581"/>
                <a:gd name="connsiteX1" fmla="*/ 479395 w 2414727"/>
                <a:gd name="connsiteY1" fmla="*/ 31569 h 901581"/>
                <a:gd name="connsiteX2" fmla="*/ 1811045 w 2414727"/>
                <a:gd name="connsiteY2" fmla="*/ 173612 h 901581"/>
                <a:gd name="connsiteX3" fmla="*/ 2414727 w 2414727"/>
                <a:gd name="connsiteY3" fmla="*/ 4936 h 901581"/>
              </a:gdLst>
              <a:ahLst/>
              <a:cxnLst>
                <a:cxn ang="0">
                  <a:pos x="connsiteX0" y="connsiteY0"/>
                </a:cxn>
                <a:cxn ang="0">
                  <a:pos x="connsiteX1" y="connsiteY1"/>
                </a:cxn>
                <a:cxn ang="0">
                  <a:pos x="connsiteX2" y="connsiteY2"/>
                </a:cxn>
                <a:cxn ang="0">
                  <a:pos x="connsiteX3" y="connsiteY3"/>
                </a:cxn>
              </a:cxnLst>
              <a:rect l="l" t="t" r="r" b="b"/>
              <a:pathLst>
                <a:path w="2414727" h="901581">
                  <a:moveTo>
                    <a:pt x="0" y="901581"/>
                  </a:moveTo>
                  <a:cubicBezTo>
                    <a:pt x="88777" y="527239"/>
                    <a:pt x="177554" y="152897"/>
                    <a:pt x="479395" y="31569"/>
                  </a:cubicBezTo>
                  <a:cubicBezTo>
                    <a:pt x="781236" y="-89759"/>
                    <a:pt x="1488490" y="178051"/>
                    <a:pt x="1811045" y="173612"/>
                  </a:cubicBezTo>
                  <a:cubicBezTo>
                    <a:pt x="2133600" y="169173"/>
                    <a:pt x="2274163" y="87054"/>
                    <a:pt x="2414727" y="493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2A115EB7-567C-E9E0-1397-F550957D3405}"/>
                </a:ext>
              </a:extLst>
            </p:cNvPr>
            <p:cNvCxnSpPr/>
            <p:nvPr/>
          </p:nvCxnSpPr>
          <p:spPr>
            <a:xfrm flipV="1">
              <a:off x="7794981" y="948519"/>
              <a:ext cx="1411550" cy="5060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1D21B9F-9282-A713-7148-1865271401A2}"/>
                </a:ext>
              </a:extLst>
            </p:cNvPr>
            <p:cNvCxnSpPr>
              <a:cxnSpLocks/>
            </p:cNvCxnSpPr>
            <p:nvPr/>
          </p:nvCxnSpPr>
          <p:spPr>
            <a:xfrm flipV="1">
              <a:off x="7910391" y="902133"/>
              <a:ext cx="1014767" cy="297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470451A-EAD0-B802-A2D3-A0FFB35BF9EA}"/>
                </a:ext>
              </a:extLst>
            </p:cNvPr>
            <p:cNvCxnSpPr>
              <a:cxnSpLocks/>
            </p:cNvCxnSpPr>
            <p:nvPr/>
          </p:nvCxnSpPr>
          <p:spPr>
            <a:xfrm flipV="1">
              <a:off x="8048858" y="884353"/>
              <a:ext cx="726440" cy="132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55E79B1-8B66-8A98-6054-9CCA5878382B}"/>
                </a:ext>
              </a:extLst>
            </p:cNvPr>
            <p:cNvCxnSpPr>
              <a:cxnSpLocks/>
            </p:cNvCxnSpPr>
            <p:nvPr/>
          </p:nvCxnSpPr>
          <p:spPr>
            <a:xfrm flipV="1">
              <a:off x="8404458" y="825933"/>
              <a:ext cx="271780" cy="2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6578BCF1-D3CB-69A4-02E3-8319B1C1AB41}"/>
                </a:ext>
              </a:extLst>
            </p:cNvPr>
            <p:cNvCxnSpPr>
              <a:cxnSpLocks/>
            </p:cNvCxnSpPr>
            <p:nvPr/>
          </p:nvCxnSpPr>
          <p:spPr>
            <a:xfrm flipV="1">
              <a:off x="8132678" y="864033"/>
              <a:ext cx="485140" cy="84486"/>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5C0E8F7-4E4E-D964-8CAA-B8D2F8134A42}"/>
                </a:ext>
              </a:extLst>
            </p:cNvPr>
            <p:cNvCxnSpPr>
              <a:cxnSpLocks/>
              <a:stCxn id="40" idx="1"/>
            </p:cNvCxnSpPr>
            <p:nvPr/>
          </p:nvCxnSpPr>
          <p:spPr>
            <a:xfrm flipV="1">
              <a:off x="8254467" y="858953"/>
              <a:ext cx="251591" cy="26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D1FB5A6-A9EB-1A2D-5D0F-4687989FB690}"/>
                </a:ext>
              </a:extLst>
            </p:cNvPr>
            <p:cNvCxnSpPr>
              <a:cxnSpLocks/>
            </p:cNvCxnSpPr>
            <p:nvPr/>
          </p:nvCxnSpPr>
          <p:spPr>
            <a:xfrm flipV="1">
              <a:off x="8193638" y="861493"/>
              <a:ext cx="375920" cy="4826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772F5403-5BAD-4A86-F5B1-DB26D1CFDBAB}"/>
                    </a:ext>
                  </a:extLst>
                </p:cNvPr>
                <p:cNvSpPr txBox="1"/>
                <p:nvPr/>
              </p:nvSpPr>
              <p:spPr>
                <a:xfrm>
                  <a:off x="8676238" y="1215309"/>
                  <a:ext cx="170277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𝑑𝑣</m:t>
                        </m:r>
                        <m:r>
                          <a:rPr lang="en-US" sz="1400" b="0" i="1" smtClean="0">
                            <a:latin typeface="Cambria Math" panose="02040503050406030204" pitchFamily="18" charset="0"/>
                          </a:rPr>
                          <m:t>=</m:t>
                        </m:r>
                        <m:d>
                          <m:dPr>
                            <m:begChr m:val="{"/>
                            <m:endChr m:val="}"/>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1</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2</m:t>
                                </m:r>
                              </m:sub>
                            </m:sSub>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3</m:t>
                                </m:r>
                              </m:sub>
                            </m:sSub>
                            <m:r>
                              <a:rPr lang="en-US" sz="1400" i="1">
                                <a:latin typeface="Cambria Math" panose="02040503050406030204" pitchFamily="18" charset="0"/>
                              </a:rPr>
                              <m:t>,…</m:t>
                            </m:r>
                          </m:e>
                        </m:d>
                      </m:oMath>
                    </m:oMathPara>
                  </a14:m>
                  <a:endParaRPr lang="en-US" sz="1400" dirty="0"/>
                </a:p>
              </p:txBody>
            </p:sp>
          </mc:Choice>
          <mc:Fallback xmlns="">
            <p:sp>
              <p:nvSpPr>
                <p:cNvPr id="63" name="TextBox 62">
                  <a:extLst>
                    <a:ext uri="{FF2B5EF4-FFF2-40B4-BE49-F238E27FC236}">
                      <a16:creationId xmlns:a16="http://schemas.microsoft.com/office/drawing/2014/main" id="{772F5403-5BAD-4A86-F5B1-DB26D1CFDBAB}"/>
                    </a:ext>
                  </a:extLst>
                </p:cNvPr>
                <p:cNvSpPr txBox="1">
                  <a:spLocks noRot="1" noChangeAspect="1" noMove="1" noResize="1" noEditPoints="1" noAdjustHandles="1" noChangeArrowheads="1" noChangeShapeType="1" noTextEdit="1"/>
                </p:cNvSpPr>
                <p:nvPr/>
              </p:nvSpPr>
              <p:spPr>
                <a:xfrm>
                  <a:off x="8676238" y="1215309"/>
                  <a:ext cx="1702774" cy="30777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F99533C7-22B4-083B-2C61-6F8D1BB9FCAC}"/>
                    </a:ext>
                  </a:extLst>
                </p:cNvPr>
                <p:cNvSpPr txBox="1"/>
                <p:nvPr/>
              </p:nvSpPr>
              <p:spPr>
                <a:xfrm>
                  <a:off x="8676238" y="1534207"/>
                  <a:ext cx="1005211" cy="4980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rPr>
                            </m:ctrlPr>
                          </m:funcPr>
                          <m:fName>
                            <m:limLow>
                              <m:limLowPr>
                                <m:ctrlPr>
                                  <a:rPr lang="en-US" sz="1400" b="0" i="1" smtClean="0">
                                    <a:latin typeface="Cambria Math" panose="02040503050406030204" pitchFamily="18" charset="0"/>
                                  </a:rPr>
                                </m:ctrlPr>
                              </m:limLowPr>
                              <m:e>
                                <m:r>
                                  <m:rPr>
                                    <m:sty m:val="p"/>
                                  </m:rPr>
                                  <a:rPr lang="en-US" sz="1400" b="0" i="0" smtClean="0">
                                    <a:latin typeface="Cambria Math" panose="02040503050406030204" pitchFamily="18" charset="0"/>
                                  </a:rPr>
                                  <m:t>lim</m:t>
                                </m:r>
                              </m:e>
                              <m:lim>
                                <m:r>
                                  <a:rPr lang="en-US" sz="1400" b="0" i="1" smtClean="0">
                                    <a:latin typeface="Cambria Math" panose="02040503050406030204" pitchFamily="18" charset="0"/>
                                  </a:rPr>
                                  <m:t>𝑖</m:t>
                                </m:r>
                                <m:r>
                                  <a:rPr lang="en-US" sz="1400" b="0" i="1" smtClean="0">
                                    <a:latin typeface="Cambria Math" panose="02040503050406030204" pitchFamily="18" charset="0"/>
                                  </a:rPr>
                                  <m:t>→∞</m:t>
                                </m:r>
                              </m:lim>
                            </m:limLow>
                          </m:fName>
                          <m:e>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𝑣</m:t>
                                    </m:r>
                                  </m:e>
                                  <m:sub>
                                    <m:r>
                                      <a:rPr lang="en-US" sz="1400" i="1">
                                        <a:latin typeface="Cambria Math" panose="02040503050406030204" pitchFamily="18" charset="0"/>
                                      </a:rPr>
                                      <m:t>𝑖</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𝑎</m:t>
                                    </m:r>
                                  </m:e>
                                  <m:sub>
                                    <m:r>
                                      <a:rPr lang="en-US" sz="1400" i="1">
                                        <a:latin typeface="Cambria Math" panose="02040503050406030204" pitchFamily="18" charset="0"/>
                                      </a:rPr>
                                      <m:t>𝑖</m:t>
                                    </m:r>
                                  </m:sub>
                                </m:sSub>
                              </m:den>
                            </m:f>
                          </m:e>
                        </m:func>
                        <m:r>
                          <a:rPr lang="en-US" sz="1400" b="0" i="1" smtClean="0">
                            <a:latin typeface="Cambria Math" panose="02040503050406030204" pitchFamily="18" charset="0"/>
                          </a:rPr>
                          <m:t>=</m:t>
                        </m:r>
                        <m:r>
                          <a:rPr lang="en-US" sz="1400" b="0" i="1" smtClean="0">
                            <a:latin typeface="Cambria Math" panose="02040503050406030204" pitchFamily="18" charset="0"/>
                          </a:rPr>
                          <m:t>𝑡</m:t>
                        </m:r>
                      </m:oMath>
                    </m:oMathPara>
                  </a14:m>
                  <a:endParaRPr lang="en-US" sz="1400" dirty="0"/>
                </a:p>
              </p:txBody>
            </p:sp>
          </mc:Choice>
          <mc:Fallback xmlns="">
            <p:sp>
              <p:nvSpPr>
                <p:cNvPr id="73" name="TextBox 72">
                  <a:extLst>
                    <a:ext uri="{FF2B5EF4-FFF2-40B4-BE49-F238E27FC236}">
                      <a16:creationId xmlns:a16="http://schemas.microsoft.com/office/drawing/2014/main" id="{F99533C7-22B4-083B-2C61-6F8D1BB9FCAC}"/>
                    </a:ext>
                  </a:extLst>
                </p:cNvPr>
                <p:cNvSpPr txBox="1">
                  <a:spLocks noRot="1" noChangeAspect="1" noMove="1" noResize="1" noEditPoints="1" noAdjustHandles="1" noChangeArrowheads="1" noChangeShapeType="1" noTextEdit="1"/>
                </p:cNvSpPr>
                <p:nvPr/>
              </p:nvSpPr>
              <p:spPr>
                <a:xfrm>
                  <a:off x="8676238" y="1534207"/>
                  <a:ext cx="1005211" cy="49802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12DB9E96-3E0D-6BCF-D7A2-32DC3AF77B48}"/>
                    </a:ext>
                  </a:extLst>
                </p:cNvPr>
                <p:cNvSpPr txBox="1"/>
                <p:nvPr/>
              </p:nvSpPr>
              <p:spPr>
                <a:xfrm>
                  <a:off x="7531405" y="2108055"/>
                  <a:ext cx="4012830" cy="307777"/>
                </a:xfrm>
                <a:prstGeom prst="rect">
                  <a:avLst/>
                </a:prstGeom>
                <a:noFill/>
              </p:spPr>
              <p:txBody>
                <a:bodyPr wrap="none" rtlCol="0">
                  <a:spAutoFit/>
                </a:bodyPr>
                <a:lstStyle/>
                <a:p>
                  <a:r>
                    <a:rPr lang="en-US" sz="1400" dirty="0"/>
                    <a:t>Convergence at all points </a:t>
                  </a:r>
                  <a14:m>
                    <m:oMath xmlns:m="http://schemas.openxmlformats.org/officeDocument/2006/math">
                      <m:r>
                        <a:rPr lang="en-US" sz="1400" b="0" i="1" smtClean="0">
                          <a:latin typeface="Cambria Math" panose="02040503050406030204" pitchFamily="18" charset="0"/>
                        </a:rPr>
                        <m:t>⇒</m:t>
                      </m:r>
                    </m:oMath>
                  </a14:m>
                  <a:r>
                    <a:rPr lang="en-US" sz="1400" dirty="0"/>
                    <a:t> differentiability of curve</a:t>
                  </a:r>
                </a:p>
              </p:txBody>
            </p:sp>
          </mc:Choice>
          <mc:Fallback xmlns="">
            <p:sp>
              <p:nvSpPr>
                <p:cNvPr id="91" name="TextBox 90">
                  <a:extLst>
                    <a:ext uri="{FF2B5EF4-FFF2-40B4-BE49-F238E27FC236}">
                      <a16:creationId xmlns:a16="http://schemas.microsoft.com/office/drawing/2014/main" id="{12DB9E96-3E0D-6BCF-D7A2-32DC3AF77B48}"/>
                    </a:ext>
                  </a:extLst>
                </p:cNvPr>
                <p:cNvSpPr txBox="1">
                  <a:spLocks noRot="1" noChangeAspect="1" noMove="1" noResize="1" noEditPoints="1" noAdjustHandles="1" noChangeArrowheads="1" noChangeShapeType="1" noTextEdit="1"/>
                </p:cNvSpPr>
                <p:nvPr/>
              </p:nvSpPr>
              <p:spPr>
                <a:xfrm>
                  <a:off x="7531405" y="2108055"/>
                  <a:ext cx="4012830" cy="307777"/>
                </a:xfrm>
                <a:prstGeom prst="rect">
                  <a:avLst/>
                </a:prstGeom>
                <a:blipFill>
                  <a:blip r:embed="rId5"/>
                  <a:stretch>
                    <a:fillRect l="-456" t="-4000" b="-20000"/>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57B20AD5-50A2-061C-DFE9-77F6CBC5C185}"/>
                </a:ext>
              </a:extLst>
            </p:cNvPr>
            <p:cNvSpPr txBox="1"/>
            <p:nvPr/>
          </p:nvSpPr>
          <p:spPr>
            <a:xfrm>
              <a:off x="9967358" y="1660586"/>
              <a:ext cx="1109535" cy="276999"/>
            </a:xfrm>
            <a:prstGeom prst="rect">
              <a:avLst/>
            </a:prstGeom>
            <a:noFill/>
          </p:spPr>
          <p:txBody>
            <a:bodyPr wrap="none" rtlCol="0">
              <a:spAutoFit/>
            </a:bodyPr>
            <a:lstStyle/>
            <a:p>
              <a:r>
                <a:rPr lang="en-US" sz="1200" dirty="0"/>
                <a:t>Tangent vector</a:t>
              </a:r>
            </a:p>
          </p:txBody>
        </p:sp>
        <p:cxnSp>
          <p:nvCxnSpPr>
            <p:cNvPr id="93" name="Straight Connector 92">
              <a:extLst>
                <a:ext uri="{FF2B5EF4-FFF2-40B4-BE49-F238E27FC236}">
                  <a16:creationId xmlns:a16="http://schemas.microsoft.com/office/drawing/2014/main" id="{E090D61F-14AC-9F13-C768-35A45DD1B844}"/>
                </a:ext>
              </a:extLst>
            </p:cNvPr>
            <p:cNvCxnSpPr>
              <a:cxnSpLocks/>
            </p:cNvCxnSpPr>
            <p:nvPr/>
          </p:nvCxnSpPr>
          <p:spPr>
            <a:xfrm>
              <a:off x="9611593" y="1767003"/>
              <a:ext cx="390525" cy="228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98" name="Rectangle 97">
            <a:extLst>
              <a:ext uri="{FF2B5EF4-FFF2-40B4-BE49-F238E27FC236}">
                <a16:creationId xmlns:a16="http://schemas.microsoft.com/office/drawing/2014/main" id="{EC1F0428-D3D4-6B98-1503-C62889DC997C}"/>
              </a:ext>
            </a:extLst>
          </p:cNvPr>
          <p:cNvSpPr/>
          <p:nvPr/>
        </p:nvSpPr>
        <p:spPr>
          <a:xfrm>
            <a:off x="1553045" y="3301749"/>
            <a:ext cx="708660" cy="59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99" name="TextBox 98">
            <a:extLst>
              <a:ext uri="{FF2B5EF4-FFF2-40B4-BE49-F238E27FC236}">
                <a16:creationId xmlns:a16="http://schemas.microsoft.com/office/drawing/2014/main" id="{505959D7-22F7-D952-21ED-5DD64E30DF31}"/>
              </a:ext>
            </a:extLst>
          </p:cNvPr>
          <p:cNvSpPr txBox="1"/>
          <p:nvPr/>
        </p:nvSpPr>
        <p:spPr>
          <a:xfrm>
            <a:off x="1553045" y="2855781"/>
            <a:ext cx="708660" cy="338554"/>
          </a:xfrm>
          <a:prstGeom prst="rect">
            <a:avLst/>
          </a:prstGeom>
          <a:noFill/>
        </p:spPr>
        <p:txBody>
          <a:bodyPr wrap="square" rtlCol="0">
            <a:spAutoFit/>
          </a:bodyPr>
          <a:lstStyle/>
          <a:p>
            <a:pPr algn="ctr"/>
            <a:r>
              <a:rPr lang="en-US" sz="1600" dirty="0"/>
              <a:t>Time</a:t>
            </a:r>
          </a:p>
        </p:txBody>
      </p:sp>
      <p:sp>
        <p:nvSpPr>
          <p:cNvPr id="101" name="TextBox 100">
            <a:extLst>
              <a:ext uri="{FF2B5EF4-FFF2-40B4-BE49-F238E27FC236}">
                <a16:creationId xmlns:a16="http://schemas.microsoft.com/office/drawing/2014/main" id="{65A18016-9743-1D52-38B8-F06E6F65F7E3}"/>
              </a:ext>
            </a:extLst>
          </p:cNvPr>
          <p:cNvSpPr txBox="1"/>
          <p:nvPr/>
        </p:nvSpPr>
        <p:spPr>
          <a:xfrm>
            <a:off x="482385" y="3427037"/>
            <a:ext cx="910506" cy="338554"/>
          </a:xfrm>
          <a:prstGeom prst="rect">
            <a:avLst/>
          </a:prstGeom>
          <a:noFill/>
        </p:spPr>
        <p:txBody>
          <a:bodyPr wrap="none" rtlCol="0">
            <a:spAutoFit/>
          </a:bodyPr>
          <a:lstStyle/>
          <a:p>
            <a:r>
              <a:rPr lang="en-US" sz="1600" dirty="0"/>
              <a:t>Quantity</a:t>
            </a:r>
          </a:p>
        </p:txBody>
      </p:sp>
      <p:sp>
        <p:nvSpPr>
          <p:cNvPr id="103" name="TextBox 102">
            <a:extLst>
              <a:ext uri="{FF2B5EF4-FFF2-40B4-BE49-F238E27FC236}">
                <a16:creationId xmlns:a16="http://schemas.microsoft.com/office/drawing/2014/main" id="{7A2A395A-0C94-8DF8-CEB2-06FE7332F409}"/>
              </a:ext>
            </a:extLst>
          </p:cNvPr>
          <p:cNvSpPr txBox="1"/>
          <p:nvPr/>
        </p:nvSpPr>
        <p:spPr>
          <a:xfrm>
            <a:off x="359635" y="4482760"/>
            <a:ext cx="1115498" cy="338554"/>
          </a:xfrm>
          <a:prstGeom prst="rect">
            <a:avLst/>
          </a:prstGeom>
          <a:noFill/>
        </p:spPr>
        <p:txBody>
          <a:bodyPr wrap="none" rtlCol="0">
            <a:spAutoFit/>
          </a:bodyPr>
          <a:lstStyle/>
          <a:p>
            <a:r>
              <a:rPr lang="en-US" sz="1600" dirty="0"/>
              <a:t>Differential</a:t>
            </a:r>
          </a:p>
        </p:txBody>
      </p:sp>
      <p:sp>
        <p:nvSpPr>
          <p:cNvPr id="104" name="Rectangle 103">
            <a:extLst>
              <a:ext uri="{FF2B5EF4-FFF2-40B4-BE49-F238E27FC236}">
                <a16:creationId xmlns:a16="http://schemas.microsoft.com/office/drawing/2014/main" id="{CC36357E-6F25-CC7D-E0F7-03F1014363DC}"/>
              </a:ext>
            </a:extLst>
          </p:cNvPr>
          <p:cNvSpPr/>
          <p:nvPr/>
        </p:nvSpPr>
        <p:spPr>
          <a:xfrm>
            <a:off x="1553045" y="4373406"/>
            <a:ext cx="708660" cy="59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dt</a:t>
            </a:r>
          </a:p>
        </p:txBody>
      </p:sp>
      <p:cxnSp>
        <p:nvCxnSpPr>
          <p:cNvPr id="107" name="Straight Arrow Connector 106">
            <a:extLst>
              <a:ext uri="{FF2B5EF4-FFF2-40B4-BE49-F238E27FC236}">
                <a16:creationId xmlns:a16="http://schemas.microsoft.com/office/drawing/2014/main" id="{88657D02-D462-5CB8-65A1-00A86379678B}"/>
              </a:ext>
            </a:extLst>
          </p:cNvPr>
          <p:cNvCxnSpPr>
            <a:cxnSpLocks/>
          </p:cNvCxnSpPr>
          <p:nvPr/>
        </p:nvCxnSpPr>
        <p:spPr>
          <a:xfrm>
            <a:off x="1907375" y="3981741"/>
            <a:ext cx="0" cy="32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8" name="Rectangle 107">
            <a:extLst>
              <a:ext uri="{FF2B5EF4-FFF2-40B4-BE49-F238E27FC236}">
                <a16:creationId xmlns:a16="http://schemas.microsoft.com/office/drawing/2014/main" id="{C1A0D1EE-1487-7858-3934-87DE901DB4FA}"/>
              </a:ext>
            </a:extLst>
          </p:cNvPr>
          <p:cNvSpPr/>
          <p:nvPr/>
        </p:nvSpPr>
        <p:spPr>
          <a:xfrm>
            <a:off x="3038350" y="3301749"/>
            <a:ext cx="708660" cy="59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09" name="TextBox 108">
            <a:extLst>
              <a:ext uri="{FF2B5EF4-FFF2-40B4-BE49-F238E27FC236}">
                <a16:creationId xmlns:a16="http://schemas.microsoft.com/office/drawing/2014/main" id="{AEC6CE3A-D92E-7CD9-54B2-711E9237B1F3}"/>
              </a:ext>
            </a:extLst>
          </p:cNvPr>
          <p:cNvSpPr txBox="1"/>
          <p:nvPr/>
        </p:nvSpPr>
        <p:spPr>
          <a:xfrm>
            <a:off x="3038351" y="2855781"/>
            <a:ext cx="708660" cy="338554"/>
          </a:xfrm>
          <a:prstGeom prst="rect">
            <a:avLst/>
          </a:prstGeom>
          <a:noFill/>
        </p:spPr>
        <p:txBody>
          <a:bodyPr wrap="square" rtlCol="0">
            <a:spAutoFit/>
          </a:bodyPr>
          <a:lstStyle/>
          <a:p>
            <a:pPr algn="ctr"/>
            <a:r>
              <a:rPr lang="en-US" sz="1600" dirty="0"/>
              <a:t>Space</a:t>
            </a:r>
          </a:p>
        </p:txBody>
      </p:sp>
      <p:sp>
        <p:nvSpPr>
          <p:cNvPr id="110" name="Rectangle 109">
            <a:extLst>
              <a:ext uri="{FF2B5EF4-FFF2-40B4-BE49-F238E27FC236}">
                <a16:creationId xmlns:a16="http://schemas.microsoft.com/office/drawing/2014/main" id="{4556E84D-7A04-7F91-5BA9-23E2E601B1C1}"/>
              </a:ext>
            </a:extLst>
          </p:cNvPr>
          <p:cNvSpPr/>
          <p:nvPr/>
        </p:nvSpPr>
        <p:spPr>
          <a:xfrm>
            <a:off x="3038350" y="4373406"/>
            <a:ext cx="708660" cy="59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dx</a:t>
            </a:r>
          </a:p>
        </p:txBody>
      </p:sp>
      <p:cxnSp>
        <p:nvCxnSpPr>
          <p:cNvPr id="111" name="Straight Arrow Connector 110">
            <a:extLst>
              <a:ext uri="{FF2B5EF4-FFF2-40B4-BE49-F238E27FC236}">
                <a16:creationId xmlns:a16="http://schemas.microsoft.com/office/drawing/2014/main" id="{B71E095B-A68F-5CA3-E134-BBF3CF93E73D}"/>
              </a:ext>
            </a:extLst>
          </p:cNvPr>
          <p:cNvCxnSpPr>
            <a:cxnSpLocks/>
          </p:cNvCxnSpPr>
          <p:nvPr/>
        </p:nvCxnSpPr>
        <p:spPr>
          <a:xfrm>
            <a:off x="3392680" y="3981741"/>
            <a:ext cx="0" cy="32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2" name="Rectangle 111">
            <a:extLst>
              <a:ext uri="{FF2B5EF4-FFF2-40B4-BE49-F238E27FC236}">
                <a16:creationId xmlns:a16="http://schemas.microsoft.com/office/drawing/2014/main" id="{BA1130CC-D307-3871-CF74-EF8C3603B1E5}"/>
              </a:ext>
            </a:extLst>
          </p:cNvPr>
          <p:cNvSpPr/>
          <p:nvPr/>
        </p:nvSpPr>
        <p:spPr>
          <a:xfrm>
            <a:off x="4523654" y="3301749"/>
            <a:ext cx="708660" cy="59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t>
            </a:r>
          </a:p>
        </p:txBody>
      </p:sp>
      <p:sp>
        <p:nvSpPr>
          <p:cNvPr id="113" name="TextBox 112">
            <a:extLst>
              <a:ext uri="{FF2B5EF4-FFF2-40B4-BE49-F238E27FC236}">
                <a16:creationId xmlns:a16="http://schemas.microsoft.com/office/drawing/2014/main" id="{F79E6B3E-1ECC-697E-C4EC-FAC889C7F209}"/>
              </a:ext>
            </a:extLst>
          </p:cNvPr>
          <p:cNvSpPr txBox="1"/>
          <p:nvPr/>
        </p:nvSpPr>
        <p:spPr>
          <a:xfrm>
            <a:off x="4253312" y="2855781"/>
            <a:ext cx="1247591" cy="338554"/>
          </a:xfrm>
          <a:prstGeom prst="rect">
            <a:avLst/>
          </a:prstGeom>
          <a:noFill/>
        </p:spPr>
        <p:txBody>
          <a:bodyPr wrap="square" rtlCol="0">
            <a:spAutoFit/>
          </a:bodyPr>
          <a:lstStyle/>
          <a:p>
            <a:pPr algn="ctr"/>
            <a:r>
              <a:rPr lang="en-US" sz="1600" dirty="0"/>
              <a:t>Temperature</a:t>
            </a:r>
          </a:p>
        </p:txBody>
      </p:sp>
      <p:sp>
        <p:nvSpPr>
          <p:cNvPr id="114" name="Rectangle 113">
            <a:extLst>
              <a:ext uri="{FF2B5EF4-FFF2-40B4-BE49-F238E27FC236}">
                <a16:creationId xmlns:a16="http://schemas.microsoft.com/office/drawing/2014/main" id="{2BA21E58-1A96-A3D3-FB04-8AFA23165C95}"/>
              </a:ext>
            </a:extLst>
          </p:cNvPr>
          <p:cNvSpPr/>
          <p:nvPr/>
        </p:nvSpPr>
        <p:spPr>
          <a:xfrm>
            <a:off x="4523654" y="4373406"/>
            <a:ext cx="708660" cy="590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dT</a:t>
            </a:r>
          </a:p>
        </p:txBody>
      </p:sp>
      <p:cxnSp>
        <p:nvCxnSpPr>
          <p:cNvPr id="115" name="Straight Arrow Connector 114">
            <a:extLst>
              <a:ext uri="{FF2B5EF4-FFF2-40B4-BE49-F238E27FC236}">
                <a16:creationId xmlns:a16="http://schemas.microsoft.com/office/drawing/2014/main" id="{BB6069BC-3656-E90B-99CE-17F99A151713}"/>
              </a:ext>
            </a:extLst>
          </p:cNvPr>
          <p:cNvCxnSpPr>
            <a:cxnSpLocks/>
          </p:cNvCxnSpPr>
          <p:nvPr/>
        </p:nvCxnSpPr>
        <p:spPr>
          <a:xfrm>
            <a:off x="4877984" y="3981741"/>
            <a:ext cx="0" cy="3242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685CD100-8B31-7D56-1BF6-1D52AD7F292C}"/>
              </a:ext>
            </a:extLst>
          </p:cNvPr>
          <p:cNvCxnSpPr/>
          <p:nvPr/>
        </p:nvCxnSpPr>
        <p:spPr>
          <a:xfrm>
            <a:off x="2377639" y="3615336"/>
            <a:ext cx="558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FAE4EEA1-9FAF-2A6C-59A1-2A1D8980B59B}"/>
              </a:ext>
            </a:extLst>
          </p:cNvPr>
          <p:cNvCxnSpPr/>
          <p:nvPr/>
        </p:nvCxnSpPr>
        <p:spPr>
          <a:xfrm>
            <a:off x="3833059" y="3615336"/>
            <a:ext cx="558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B498E1F-5AD5-16D0-FFA2-779072FAD17E}"/>
              </a:ext>
            </a:extLst>
          </p:cNvPr>
          <p:cNvCxnSpPr/>
          <p:nvPr/>
        </p:nvCxnSpPr>
        <p:spPr>
          <a:xfrm>
            <a:off x="3833059" y="4687612"/>
            <a:ext cx="558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2A9F0C6-0DA5-2EED-19C8-4896F89747C1}"/>
              </a:ext>
            </a:extLst>
          </p:cNvPr>
          <p:cNvCxnSpPr/>
          <p:nvPr/>
        </p:nvCxnSpPr>
        <p:spPr>
          <a:xfrm>
            <a:off x="2377639" y="4695768"/>
            <a:ext cx="5587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0" name="TextBox 119">
                <a:extLst>
                  <a:ext uri="{FF2B5EF4-FFF2-40B4-BE49-F238E27FC236}">
                    <a16:creationId xmlns:a16="http://schemas.microsoft.com/office/drawing/2014/main" id="{9A003E0F-0834-F2F0-AAB3-B2C377843D5C}"/>
                  </a:ext>
                </a:extLst>
              </p:cNvPr>
              <p:cNvSpPr txBox="1"/>
              <p:nvPr/>
            </p:nvSpPr>
            <p:spPr>
              <a:xfrm>
                <a:off x="3849150" y="3276039"/>
                <a:ext cx="569195" cy="338554"/>
              </a:xfrm>
              <a:prstGeom prst="rect">
                <a:avLst/>
              </a:prstGeom>
              <a:noFill/>
            </p:spPr>
            <p:txBody>
              <a:bodyPr wrap="none" rtlCol="0">
                <a:spAutoFit/>
              </a:bodyPr>
              <a:lstStyle/>
              <a:p>
                <a:r>
                  <a:rPr lang="en-US" sz="1600" b="0" dirty="0"/>
                  <a:t>T</a:t>
                </a:r>
                <a14:m>
                  <m:oMath xmlns:m="http://schemas.openxmlformats.org/officeDocument/2006/math">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endParaRPr lang="en-US" sz="1600" dirty="0"/>
              </a:p>
            </p:txBody>
          </p:sp>
        </mc:Choice>
        <mc:Fallback xmlns="">
          <p:sp>
            <p:nvSpPr>
              <p:cNvPr id="120" name="TextBox 119">
                <a:extLst>
                  <a:ext uri="{FF2B5EF4-FFF2-40B4-BE49-F238E27FC236}">
                    <a16:creationId xmlns:a16="http://schemas.microsoft.com/office/drawing/2014/main" id="{9A003E0F-0834-F2F0-AAB3-B2C377843D5C}"/>
                  </a:ext>
                </a:extLst>
              </p:cNvPr>
              <p:cNvSpPr txBox="1">
                <a:spLocks noRot="1" noChangeAspect="1" noMove="1" noResize="1" noEditPoints="1" noAdjustHandles="1" noChangeArrowheads="1" noChangeShapeType="1" noTextEdit="1"/>
              </p:cNvSpPr>
              <p:nvPr/>
            </p:nvSpPr>
            <p:spPr>
              <a:xfrm>
                <a:off x="3849150" y="3276039"/>
                <a:ext cx="569195" cy="338554"/>
              </a:xfrm>
              <a:prstGeom prst="rect">
                <a:avLst/>
              </a:prstGeom>
              <a:blipFill>
                <a:blip r:embed="rId6"/>
                <a:stretch>
                  <a:fillRect l="-5319"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1" name="TextBox 120">
                <a:extLst>
                  <a:ext uri="{FF2B5EF4-FFF2-40B4-BE49-F238E27FC236}">
                    <a16:creationId xmlns:a16="http://schemas.microsoft.com/office/drawing/2014/main" id="{F3052944-4633-B463-A8EA-A4DC3D2F0A0C}"/>
                  </a:ext>
                </a:extLst>
              </p:cNvPr>
              <p:cNvSpPr txBox="1"/>
              <p:nvPr/>
            </p:nvSpPr>
            <p:spPr>
              <a:xfrm>
                <a:off x="2349252" y="3272559"/>
                <a:ext cx="60304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m:oMathPara>
                </a14:m>
                <a:endParaRPr lang="en-US" sz="1600" dirty="0"/>
              </a:p>
            </p:txBody>
          </p:sp>
        </mc:Choice>
        <mc:Fallback xmlns="">
          <p:sp>
            <p:nvSpPr>
              <p:cNvPr id="121" name="TextBox 120">
                <a:extLst>
                  <a:ext uri="{FF2B5EF4-FFF2-40B4-BE49-F238E27FC236}">
                    <a16:creationId xmlns:a16="http://schemas.microsoft.com/office/drawing/2014/main" id="{F3052944-4633-B463-A8EA-A4DC3D2F0A0C}"/>
                  </a:ext>
                </a:extLst>
              </p:cNvPr>
              <p:cNvSpPr txBox="1">
                <a:spLocks noRot="1" noChangeAspect="1" noMove="1" noResize="1" noEditPoints="1" noAdjustHandles="1" noChangeArrowheads="1" noChangeShapeType="1" noTextEdit="1"/>
              </p:cNvSpPr>
              <p:nvPr/>
            </p:nvSpPr>
            <p:spPr>
              <a:xfrm>
                <a:off x="2349252" y="3272559"/>
                <a:ext cx="603049" cy="338554"/>
              </a:xfrm>
              <a:prstGeom prst="rect">
                <a:avLst/>
              </a:prstGeom>
              <a:blipFill>
                <a:blip r:embed="rId7"/>
                <a:stretch>
                  <a:fillRect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349320A8-A1E8-CF85-D2F6-ED005FCBCF00}"/>
                  </a:ext>
                </a:extLst>
              </p:cNvPr>
              <p:cNvSpPr txBox="1"/>
              <p:nvPr/>
            </p:nvSpPr>
            <p:spPr>
              <a:xfrm>
                <a:off x="2417527" y="4349938"/>
                <a:ext cx="464999" cy="559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𝑑𝑥</m:t>
                          </m:r>
                        </m:num>
                        <m:den>
                          <m:r>
                            <a:rPr lang="en-US" sz="1600" b="0" i="1" smtClean="0">
                              <a:latin typeface="Cambria Math" panose="02040503050406030204" pitchFamily="18" charset="0"/>
                            </a:rPr>
                            <m:t>𝑑𝑡</m:t>
                          </m:r>
                        </m:den>
                      </m:f>
                    </m:oMath>
                  </m:oMathPara>
                </a14:m>
                <a:endParaRPr lang="en-US" sz="1600" dirty="0"/>
              </a:p>
            </p:txBody>
          </p:sp>
        </mc:Choice>
        <mc:Fallback xmlns="">
          <p:sp>
            <p:nvSpPr>
              <p:cNvPr id="122" name="TextBox 121">
                <a:extLst>
                  <a:ext uri="{FF2B5EF4-FFF2-40B4-BE49-F238E27FC236}">
                    <a16:creationId xmlns:a16="http://schemas.microsoft.com/office/drawing/2014/main" id="{349320A8-A1E8-CF85-D2F6-ED005FCBCF00}"/>
                  </a:ext>
                </a:extLst>
              </p:cNvPr>
              <p:cNvSpPr txBox="1">
                <a:spLocks noRot="1" noChangeAspect="1" noMove="1" noResize="1" noEditPoints="1" noAdjustHandles="1" noChangeArrowheads="1" noChangeShapeType="1" noTextEdit="1"/>
              </p:cNvSpPr>
              <p:nvPr/>
            </p:nvSpPr>
            <p:spPr>
              <a:xfrm>
                <a:off x="2417527" y="4349938"/>
                <a:ext cx="464999" cy="55983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B3E71885-44A1-B6C7-9198-748865DAC24D}"/>
                  </a:ext>
                </a:extLst>
              </p:cNvPr>
              <p:cNvSpPr txBox="1"/>
              <p:nvPr/>
            </p:nvSpPr>
            <p:spPr>
              <a:xfrm>
                <a:off x="3870603" y="4349594"/>
                <a:ext cx="476091" cy="5598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𝑑𝑇</m:t>
                          </m:r>
                        </m:num>
                        <m:den>
                          <m:r>
                            <a:rPr lang="en-US" sz="1600" b="0" i="1" smtClean="0">
                              <a:latin typeface="Cambria Math" panose="02040503050406030204" pitchFamily="18" charset="0"/>
                            </a:rPr>
                            <m:t>𝑑𝑥</m:t>
                          </m:r>
                        </m:den>
                      </m:f>
                    </m:oMath>
                  </m:oMathPara>
                </a14:m>
                <a:endParaRPr lang="en-US" sz="1600" dirty="0"/>
              </a:p>
            </p:txBody>
          </p:sp>
        </mc:Choice>
        <mc:Fallback xmlns="">
          <p:sp>
            <p:nvSpPr>
              <p:cNvPr id="123" name="TextBox 122">
                <a:extLst>
                  <a:ext uri="{FF2B5EF4-FFF2-40B4-BE49-F238E27FC236}">
                    <a16:creationId xmlns:a16="http://schemas.microsoft.com/office/drawing/2014/main" id="{B3E71885-44A1-B6C7-9198-748865DAC24D}"/>
                  </a:ext>
                </a:extLst>
              </p:cNvPr>
              <p:cNvSpPr txBox="1">
                <a:spLocks noRot="1" noChangeAspect="1" noMove="1" noResize="1" noEditPoints="1" noAdjustHandles="1" noChangeArrowheads="1" noChangeShapeType="1" noTextEdit="1"/>
              </p:cNvSpPr>
              <p:nvPr/>
            </p:nvSpPr>
            <p:spPr>
              <a:xfrm>
                <a:off x="3870603" y="4349594"/>
                <a:ext cx="476091" cy="559833"/>
              </a:xfrm>
              <a:prstGeom prst="rect">
                <a:avLst/>
              </a:prstGeom>
              <a:blipFill>
                <a:blip r:embed="rId9"/>
                <a:stretch>
                  <a:fillRect/>
                </a:stretch>
              </a:blipFill>
            </p:spPr>
            <p:txBody>
              <a:bodyPr/>
              <a:lstStyle/>
              <a:p>
                <a:r>
                  <a:rPr lang="en-US">
                    <a:noFill/>
                  </a:rPr>
                  <a:t> </a:t>
                </a:r>
              </a:p>
            </p:txBody>
          </p:sp>
        </mc:Fallback>
      </mc:AlternateContent>
      <p:sp>
        <p:nvSpPr>
          <p:cNvPr id="124" name="TextBox 123">
            <a:extLst>
              <a:ext uri="{FF2B5EF4-FFF2-40B4-BE49-F238E27FC236}">
                <a16:creationId xmlns:a16="http://schemas.microsoft.com/office/drawing/2014/main" id="{088D1A77-219E-5C61-454A-903EC9EC2435}"/>
              </a:ext>
            </a:extLst>
          </p:cNvPr>
          <p:cNvSpPr txBox="1"/>
          <p:nvPr/>
        </p:nvSpPr>
        <p:spPr>
          <a:xfrm>
            <a:off x="1820810" y="5071543"/>
            <a:ext cx="3317831" cy="338554"/>
          </a:xfrm>
          <a:prstGeom prst="rect">
            <a:avLst/>
          </a:prstGeom>
          <a:noFill/>
        </p:spPr>
        <p:txBody>
          <a:bodyPr wrap="none" rtlCol="0">
            <a:spAutoFit/>
          </a:bodyPr>
          <a:lstStyle/>
          <a:p>
            <a:r>
              <a:rPr lang="en-US" sz="1600" dirty="0"/>
              <a:t>Derivative: map between differentials</a:t>
            </a:r>
          </a:p>
        </p:txBody>
      </p:sp>
      <mc:AlternateContent xmlns:mc="http://schemas.openxmlformats.org/markup-compatibility/2006" xmlns:a14="http://schemas.microsoft.com/office/drawing/2010/main">
        <mc:Choice Requires="a14">
          <p:sp>
            <p:nvSpPr>
              <p:cNvPr id="125" name="TextBox 124">
                <a:extLst>
                  <a:ext uri="{FF2B5EF4-FFF2-40B4-BE49-F238E27FC236}">
                    <a16:creationId xmlns:a16="http://schemas.microsoft.com/office/drawing/2014/main" id="{5C614515-F83E-F86B-6891-4161B7E45253}"/>
                  </a:ext>
                </a:extLst>
              </p:cNvPr>
              <p:cNvSpPr txBox="1"/>
              <p:nvPr/>
            </p:nvSpPr>
            <p:spPr>
              <a:xfrm>
                <a:off x="2003841" y="5417240"/>
                <a:ext cx="1216807" cy="532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𝑖</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𝑖</m:t>
                              </m:r>
                            </m:sup>
                          </m:sSup>
                        </m:num>
                        <m:den>
                          <m:r>
                            <a:rPr lang="en-US" sz="1400" b="0" i="1" smtClean="0">
                              <a:latin typeface="Cambria Math" panose="02040503050406030204" pitchFamily="18" charset="0"/>
                            </a:rPr>
                            <m:t>𝑑𝑡</m:t>
                          </m:r>
                        </m:den>
                      </m:f>
                      <m:r>
                        <a:rPr lang="en-US" sz="1400" b="0" i="1" smtClean="0">
                          <a:latin typeface="Cambria Math" panose="02040503050406030204" pitchFamily="18" charset="0"/>
                        </a:rPr>
                        <m:t>𝑑𝑡</m:t>
                      </m:r>
                    </m:oMath>
                  </m:oMathPara>
                </a14:m>
                <a:endParaRPr lang="en-US" sz="1400" dirty="0"/>
              </a:p>
            </p:txBody>
          </p:sp>
        </mc:Choice>
        <mc:Fallback xmlns="">
          <p:sp>
            <p:nvSpPr>
              <p:cNvPr id="125" name="TextBox 124">
                <a:extLst>
                  <a:ext uri="{FF2B5EF4-FFF2-40B4-BE49-F238E27FC236}">
                    <a16:creationId xmlns:a16="http://schemas.microsoft.com/office/drawing/2014/main" id="{5C614515-F83E-F86B-6891-4161B7E45253}"/>
                  </a:ext>
                </a:extLst>
              </p:cNvPr>
              <p:cNvSpPr txBox="1">
                <a:spLocks noRot="1" noChangeAspect="1" noMove="1" noResize="1" noEditPoints="1" noAdjustHandles="1" noChangeArrowheads="1" noChangeShapeType="1" noTextEdit="1"/>
              </p:cNvSpPr>
              <p:nvPr/>
            </p:nvSpPr>
            <p:spPr>
              <a:xfrm>
                <a:off x="2003841" y="5417240"/>
                <a:ext cx="1216807" cy="53219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D4D5BD81-250B-05CA-11EB-85AADF62DB67}"/>
                  </a:ext>
                </a:extLst>
              </p:cNvPr>
              <p:cNvSpPr txBox="1"/>
              <p:nvPr/>
            </p:nvSpPr>
            <p:spPr>
              <a:xfrm>
                <a:off x="3484983" y="5426288"/>
                <a:ext cx="1247329" cy="5035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𝑑𝑇</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𝑇</m:t>
                          </m:r>
                        </m:num>
                        <m:den>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𝑖</m:t>
                              </m:r>
                            </m:sup>
                          </m:sSup>
                        </m:den>
                      </m:f>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𝑖</m:t>
                          </m:r>
                        </m:sup>
                      </m:sSup>
                    </m:oMath>
                  </m:oMathPara>
                </a14:m>
                <a:endParaRPr lang="en-US" sz="1400" dirty="0"/>
              </a:p>
            </p:txBody>
          </p:sp>
        </mc:Choice>
        <mc:Fallback xmlns="">
          <p:sp>
            <p:nvSpPr>
              <p:cNvPr id="126" name="TextBox 125">
                <a:extLst>
                  <a:ext uri="{FF2B5EF4-FFF2-40B4-BE49-F238E27FC236}">
                    <a16:creationId xmlns:a16="http://schemas.microsoft.com/office/drawing/2014/main" id="{D4D5BD81-250B-05CA-11EB-85AADF62DB67}"/>
                  </a:ext>
                </a:extLst>
              </p:cNvPr>
              <p:cNvSpPr txBox="1">
                <a:spLocks noRot="1" noChangeAspect="1" noMove="1" noResize="1" noEditPoints="1" noAdjustHandles="1" noChangeArrowheads="1" noChangeShapeType="1" noTextEdit="1"/>
              </p:cNvSpPr>
              <p:nvPr/>
            </p:nvSpPr>
            <p:spPr>
              <a:xfrm>
                <a:off x="3484983" y="5426288"/>
                <a:ext cx="1247329" cy="503599"/>
              </a:xfrm>
              <a:prstGeom prst="rect">
                <a:avLst/>
              </a:prstGeom>
              <a:blipFill>
                <a:blip r:embed="rId11"/>
                <a:stretch>
                  <a:fillRect b="-2410"/>
                </a:stretch>
              </a:blipFill>
            </p:spPr>
            <p:txBody>
              <a:bodyPr/>
              <a:lstStyle/>
              <a:p>
                <a:r>
                  <a:rPr lang="en-US">
                    <a:noFill/>
                  </a:rPr>
                  <a:t> </a:t>
                </a:r>
              </a:p>
            </p:txBody>
          </p:sp>
        </mc:Fallback>
      </mc:AlternateContent>
      <p:sp>
        <p:nvSpPr>
          <p:cNvPr id="127" name="TextBox 126">
            <a:extLst>
              <a:ext uri="{FF2B5EF4-FFF2-40B4-BE49-F238E27FC236}">
                <a16:creationId xmlns:a16="http://schemas.microsoft.com/office/drawing/2014/main" id="{34F9DB17-3748-F6CA-E967-1A7A34C6F0B5}"/>
              </a:ext>
            </a:extLst>
          </p:cNvPr>
          <p:cNvSpPr txBox="1"/>
          <p:nvPr/>
        </p:nvSpPr>
        <p:spPr>
          <a:xfrm>
            <a:off x="5454187" y="3090101"/>
            <a:ext cx="1855381" cy="954107"/>
          </a:xfrm>
          <a:prstGeom prst="rect">
            <a:avLst/>
          </a:prstGeom>
          <a:noFill/>
        </p:spPr>
        <p:txBody>
          <a:bodyPr wrap="square" rtlCol="0">
            <a:spAutoFit/>
          </a:bodyPr>
          <a:lstStyle/>
          <a:p>
            <a:pPr algn="r"/>
            <a:r>
              <a:rPr lang="en-US" sz="1400" dirty="0">
                <a:solidFill>
                  <a:schemeClr val="accent6">
                    <a:lumMod val="75000"/>
                  </a:schemeClr>
                </a:solidFill>
              </a:rPr>
              <a:t>Differentiable function: infinitesimal changes map to infinitesimal changes</a:t>
            </a:r>
          </a:p>
        </p:txBody>
      </p:sp>
      <p:sp>
        <p:nvSpPr>
          <p:cNvPr id="128" name="TextBox 127">
            <a:extLst>
              <a:ext uri="{FF2B5EF4-FFF2-40B4-BE49-F238E27FC236}">
                <a16:creationId xmlns:a16="http://schemas.microsoft.com/office/drawing/2014/main" id="{845F5238-3154-F681-DDBB-0EB8558BAE7A}"/>
              </a:ext>
            </a:extLst>
          </p:cNvPr>
          <p:cNvSpPr txBox="1"/>
          <p:nvPr/>
        </p:nvSpPr>
        <p:spPr>
          <a:xfrm>
            <a:off x="5454187" y="4305967"/>
            <a:ext cx="1855381" cy="738664"/>
          </a:xfrm>
          <a:prstGeom prst="rect">
            <a:avLst/>
          </a:prstGeom>
          <a:noFill/>
        </p:spPr>
        <p:txBody>
          <a:bodyPr wrap="square" rtlCol="0">
            <a:spAutoFit/>
          </a:bodyPr>
          <a:lstStyle/>
          <a:p>
            <a:pPr algn="r"/>
            <a:r>
              <a:rPr lang="en-US" sz="1400" dirty="0">
                <a:solidFill>
                  <a:schemeClr val="accent6">
                    <a:lumMod val="75000"/>
                  </a:schemeClr>
                </a:solidFill>
              </a:rPr>
              <a:t>Differentiable space: infinitesimal changes are well-defined</a:t>
            </a:r>
          </a:p>
        </p:txBody>
      </p:sp>
      <p:cxnSp>
        <p:nvCxnSpPr>
          <p:cNvPr id="139" name="Straight Arrow Connector 138">
            <a:extLst>
              <a:ext uri="{FF2B5EF4-FFF2-40B4-BE49-F238E27FC236}">
                <a16:creationId xmlns:a16="http://schemas.microsoft.com/office/drawing/2014/main" id="{F2589FF6-57E9-E78C-1241-05CECECE9A46}"/>
              </a:ext>
            </a:extLst>
          </p:cNvPr>
          <p:cNvCxnSpPr>
            <a:cxnSpLocks/>
          </p:cNvCxnSpPr>
          <p:nvPr/>
        </p:nvCxnSpPr>
        <p:spPr>
          <a:xfrm flipV="1">
            <a:off x="1820810" y="5841145"/>
            <a:ext cx="722342" cy="203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722738F1-A320-113C-0B9A-ED81B2FE88F1}"/>
              </a:ext>
            </a:extLst>
          </p:cNvPr>
          <p:cNvSpPr txBox="1"/>
          <p:nvPr/>
        </p:nvSpPr>
        <p:spPr>
          <a:xfrm>
            <a:off x="618095" y="5893666"/>
            <a:ext cx="1190134" cy="276999"/>
          </a:xfrm>
          <a:prstGeom prst="rect">
            <a:avLst/>
          </a:prstGeom>
          <a:noFill/>
        </p:spPr>
        <p:txBody>
          <a:bodyPr wrap="none" rtlCol="0">
            <a:spAutoFit/>
          </a:bodyPr>
          <a:lstStyle/>
          <a:p>
            <a:r>
              <a:rPr lang="en-US" sz="1200" dirty="0"/>
              <a:t>velocity (vector)</a:t>
            </a:r>
          </a:p>
        </p:txBody>
      </p:sp>
      <p:sp>
        <p:nvSpPr>
          <p:cNvPr id="145" name="TextBox 144">
            <a:extLst>
              <a:ext uri="{FF2B5EF4-FFF2-40B4-BE49-F238E27FC236}">
                <a16:creationId xmlns:a16="http://schemas.microsoft.com/office/drawing/2014/main" id="{EC3B0D48-1849-F984-9476-9ED116A51E5C}"/>
              </a:ext>
            </a:extLst>
          </p:cNvPr>
          <p:cNvSpPr txBox="1"/>
          <p:nvPr/>
        </p:nvSpPr>
        <p:spPr>
          <a:xfrm>
            <a:off x="4915880" y="5306563"/>
            <a:ext cx="1371016" cy="276999"/>
          </a:xfrm>
          <a:prstGeom prst="rect">
            <a:avLst/>
          </a:prstGeom>
          <a:noFill/>
        </p:spPr>
        <p:txBody>
          <a:bodyPr wrap="none" rtlCol="0">
            <a:spAutoFit/>
          </a:bodyPr>
          <a:lstStyle/>
          <a:p>
            <a:r>
              <a:rPr lang="en-US" sz="1200" dirty="0"/>
              <a:t>gradient (</a:t>
            </a:r>
            <a:r>
              <a:rPr lang="en-US" sz="1200" dirty="0" err="1"/>
              <a:t>covector</a:t>
            </a:r>
            <a:r>
              <a:rPr lang="en-US" sz="1200" dirty="0"/>
              <a:t>)</a:t>
            </a:r>
          </a:p>
        </p:txBody>
      </p:sp>
      <p:cxnSp>
        <p:nvCxnSpPr>
          <p:cNvPr id="146" name="Straight Arrow Connector 145">
            <a:extLst>
              <a:ext uri="{FF2B5EF4-FFF2-40B4-BE49-F238E27FC236}">
                <a16:creationId xmlns:a16="http://schemas.microsoft.com/office/drawing/2014/main" id="{DB160B0C-5581-8ED5-B32C-ACD1DF3BABCA}"/>
              </a:ext>
            </a:extLst>
          </p:cNvPr>
          <p:cNvCxnSpPr>
            <a:cxnSpLocks/>
          </p:cNvCxnSpPr>
          <p:nvPr/>
        </p:nvCxnSpPr>
        <p:spPr>
          <a:xfrm flipH="1">
            <a:off x="4418345" y="5445062"/>
            <a:ext cx="458762" cy="726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A61ED85-785E-495B-E54C-0DC40DE4736A}"/>
                  </a:ext>
                </a:extLst>
              </p:cNvPr>
              <p:cNvSpPr txBox="1"/>
              <p:nvPr/>
            </p:nvSpPr>
            <p:spPr>
              <a:xfrm>
                <a:off x="7965156" y="3355733"/>
                <a:ext cx="2262478" cy="6008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𝑑</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𝑥</m:t>
                          </m:r>
                        </m:e>
                        <m:sup>
                          <m:r>
                            <a:rPr lang="en-US" sz="3200" b="0" i="1" smtClean="0">
                              <a:latin typeface="Cambria Math" panose="02040503050406030204" pitchFamily="18" charset="0"/>
                            </a:rPr>
                            <m:t>𝑖</m:t>
                          </m:r>
                        </m:sup>
                      </m:s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𝑒</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r>
                        <a:rPr lang="en-US" sz="3200" b="0" i="1" smtClean="0">
                          <a:latin typeface="Cambria Math" panose="02040503050406030204" pitchFamily="18" charset="0"/>
                        </a:rPr>
                        <m:t>𝑑𝑃</m:t>
                      </m:r>
                    </m:oMath>
                  </m:oMathPara>
                </a14:m>
                <a:endParaRPr lang="en-US" sz="3200" dirty="0"/>
              </a:p>
            </p:txBody>
          </p:sp>
        </mc:Choice>
        <mc:Fallback xmlns="">
          <p:sp>
            <p:nvSpPr>
              <p:cNvPr id="11" name="TextBox 10">
                <a:extLst>
                  <a:ext uri="{FF2B5EF4-FFF2-40B4-BE49-F238E27FC236}">
                    <a16:creationId xmlns:a16="http://schemas.microsoft.com/office/drawing/2014/main" id="{BA61ED85-785E-495B-E54C-0DC40DE4736A}"/>
                  </a:ext>
                </a:extLst>
              </p:cNvPr>
              <p:cNvSpPr txBox="1">
                <a:spLocks noRot="1" noChangeAspect="1" noMove="1" noResize="1" noEditPoints="1" noAdjustHandles="1" noChangeArrowheads="1" noChangeShapeType="1" noTextEdit="1"/>
              </p:cNvSpPr>
              <p:nvPr/>
            </p:nvSpPr>
            <p:spPr>
              <a:xfrm>
                <a:off x="7965156" y="3355733"/>
                <a:ext cx="2262478" cy="600805"/>
              </a:xfrm>
              <a:prstGeom prst="rect">
                <a:avLst/>
              </a:prstGeom>
              <a:blipFill>
                <a:blip r:embed="rId1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4B0E081-95B4-0E3E-43FD-986E699C1C61}"/>
              </a:ext>
            </a:extLst>
          </p:cNvPr>
          <p:cNvCxnSpPr/>
          <p:nvPr/>
        </p:nvCxnSpPr>
        <p:spPr>
          <a:xfrm flipV="1">
            <a:off x="8155506" y="3916560"/>
            <a:ext cx="102621" cy="585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AC8E662-D517-8D15-C20C-DCD1B8D16C42}"/>
              </a:ext>
            </a:extLst>
          </p:cNvPr>
          <p:cNvSpPr txBox="1"/>
          <p:nvPr/>
        </p:nvSpPr>
        <p:spPr>
          <a:xfrm>
            <a:off x="10638955" y="3123585"/>
            <a:ext cx="1165639" cy="738664"/>
          </a:xfrm>
          <a:prstGeom prst="rect">
            <a:avLst/>
          </a:prstGeom>
          <a:noFill/>
        </p:spPr>
        <p:txBody>
          <a:bodyPr wrap="none" rtlCol="0">
            <a:spAutoFit/>
          </a:bodyPr>
          <a:lstStyle/>
          <a:p>
            <a:pPr algn="r"/>
            <a:r>
              <a:rPr lang="en-US" sz="1400" dirty="0"/>
              <a:t>Manifold</a:t>
            </a:r>
            <a:br>
              <a:rPr lang="en-US" sz="1400" dirty="0"/>
            </a:br>
            <a:r>
              <a:rPr lang="en-US" sz="1400" dirty="0"/>
              <a:t>displacement</a:t>
            </a:r>
            <a:br>
              <a:rPr lang="en-US" sz="1400" dirty="0"/>
            </a:br>
            <a:r>
              <a:rPr lang="en-US" sz="1400" dirty="0"/>
              <a:t>(unit free)</a:t>
            </a:r>
          </a:p>
        </p:txBody>
      </p:sp>
      <p:cxnSp>
        <p:nvCxnSpPr>
          <p:cNvPr id="17" name="Straight Arrow Connector 16">
            <a:extLst>
              <a:ext uri="{FF2B5EF4-FFF2-40B4-BE49-F238E27FC236}">
                <a16:creationId xmlns:a16="http://schemas.microsoft.com/office/drawing/2014/main" id="{0E006157-3320-8D01-61C1-8979949C0702}"/>
              </a:ext>
            </a:extLst>
          </p:cNvPr>
          <p:cNvCxnSpPr>
            <a:endCxn id="11" idx="3"/>
          </p:cNvCxnSpPr>
          <p:nvPr/>
        </p:nvCxnSpPr>
        <p:spPr>
          <a:xfrm flipH="1">
            <a:off x="10227634" y="3611113"/>
            <a:ext cx="493779" cy="45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E1A5485-463D-086D-221B-436419395621}"/>
                  </a:ext>
                </a:extLst>
              </p:cNvPr>
              <p:cNvSpPr txBox="1"/>
              <p:nvPr/>
            </p:nvSpPr>
            <p:spPr>
              <a:xfrm>
                <a:off x="7578836" y="4520281"/>
                <a:ext cx="1165640" cy="745589"/>
              </a:xfrm>
              <a:prstGeom prst="rect">
                <a:avLst/>
              </a:prstGeom>
              <a:noFill/>
            </p:spPr>
            <p:txBody>
              <a:bodyPr wrap="none" rtlCol="0">
                <a:spAutoFit/>
              </a:bodyPr>
              <a:lstStyle/>
              <a:p>
                <a:r>
                  <a:rPr lang="en-US" sz="1400" dirty="0"/>
                  <a:t>Coordinate</a:t>
                </a:r>
                <a:br>
                  <a:rPr lang="en-US" sz="1400" dirty="0"/>
                </a:br>
                <a:r>
                  <a:rPr lang="en-US" sz="1400" dirty="0"/>
                  <a:t>displacement</a:t>
                </a:r>
              </a:p>
              <a:p>
                <a:r>
                  <a:rPr lang="en-US" sz="1400" dirty="0"/>
                  <a:t>(units of </a:t>
                </a:r>
                <a14:m>
                  <m:oMath xmlns:m="http://schemas.openxmlformats.org/officeDocument/2006/math">
                    <m:sSup>
                      <m:sSupPr>
                        <m:ctrlPr>
                          <a:rPr lang="en-US" sz="1400" i="1" dirty="0" smtClean="0">
                            <a:latin typeface="Cambria Math" panose="02040503050406030204" pitchFamily="18" charset="0"/>
                          </a:rPr>
                        </m:ctrlPr>
                      </m:sSupPr>
                      <m:e>
                        <m:r>
                          <a:rPr lang="en-US" sz="1400" i="1" dirty="0" smtClean="0">
                            <a:latin typeface="Cambria Math" panose="02040503050406030204" pitchFamily="18" charset="0"/>
                          </a:rPr>
                          <m:t>𝑥</m:t>
                        </m:r>
                      </m:e>
                      <m:sup>
                        <m:r>
                          <a:rPr lang="en-US" sz="1400" i="1" dirty="0" smtClean="0">
                            <a:latin typeface="Cambria Math" panose="02040503050406030204" pitchFamily="18" charset="0"/>
                          </a:rPr>
                          <m:t>𝑖</m:t>
                        </m:r>
                      </m:sup>
                    </m:sSup>
                  </m:oMath>
                </a14:m>
                <a:r>
                  <a:rPr lang="en-US" sz="1400" dirty="0"/>
                  <a:t>) </a:t>
                </a:r>
              </a:p>
            </p:txBody>
          </p:sp>
        </mc:Choice>
        <mc:Fallback xmlns="">
          <p:sp>
            <p:nvSpPr>
              <p:cNvPr id="26" name="TextBox 25">
                <a:extLst>
                  <a:ext uri="{FF2B5EF4-FFF2-40B4-BE49-F238E27FC236}">
                    <a16:creationId xmlns:a16="http://schemas.microsoft.com/office/drawing/2014/main" id="{5E1A5485-463D-086D-221B-436419395621}"/>
                  </a:ext>
                </a:extLst>
              </p:cNvPr>
              <p:cNvSpPr txBox="1">
                <a:spLocks noRot="1" noChangeAspect="1" noMove="1" noResize="1" noEditPoints="1" noAdjustHandles="1" noChangeArrowheads="1" noChangeShapeType="1" noTextEdit="1"/>
              </p:cNvSpPr>
              <p:nvPr/>
            </p:nvSpPr>
            <p:spPr>
              <a:xfrm>
                <a:off x="7578836" y="4520281"/>
                <a:ext cx="1165640" cy="745589"/>
              </a:xfrm>
              <a:prstGeom prst="rect">
                <a:avLst/>
              </a:prstGeom>
              <a:blipFill>
                <a:blip r:embed="rId15"/>
                <a:stretch>
                  <a:fillRect l="-1571" t="-1639" b="-8197"/>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84950372-4893-0BA3-F79F-EE56756700E5}"/>
              </a:ext>
            </a:extLst>
          </p:cNvPr>
          <p:cNvCxnSpPr>
            <a:cxnSpLocks/>
          </p:cNvCxnSpPr>
          <p:nvPr/>
        </p:nvCxnSpPr>
        <p:spPr>
          <a:xfrm flipH="1" flipV="1">
            <a:off x="8872746" y="3916560"/>
            <a:ext cx="231319" cy="2272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1638B21C-FE26-A0A2-FF00-8283EAE51354}"/>
              </a:ext>
            </a:extLst>
          </p:cNvPr>
          <p:cNvSpPr txBox="1"/>
          <p:nvPr/>
        </p:nvSpPr>
        <p:spPr>
          <a:xfrm>
            <a:off x="8573255" y="4096785"/>
            <a:ext cx="1561582" cy="523220"/>
          </a:xfrm>
          <a:prstGeom prst="rect">
            <a:avLst/>
          </a:prstGeom>
          <a:noFill/>
        </p:spPr>
        <p:txBody>
          <a:bodyPr wrap="square" rtlCol="0">
            <a:spAutoFit/>
          </a:bodyPr>
          <a:lstStyle/>
          <a:p>
            <a:r>
              <a:rPr lang="en-US" sz="1400" dirty="0"/>
              <a:t>Map between the two</a:t>
            </a:r>
          </a:p>
        </p:txBody>
      </p:sp>
      <p:sp>
        <p:nvSpPr>
          <p:cNvPr id="3" name="TextBox 2">
            <a:extLst>
              <a:ext uri="{FF2B5EF4-FFF2-40B4-BE49-F238E27FC236}">
                <a16:creationId xmlns:a16="http://schemas.microsoft.com/office/drawing/2014/main" id="{FD1DDCEA-9B33-E4AA-F93D-6C94DBDB4418}"/>
              </a:ext>
            </a:extLst>
          </p:cNvPr>
          <p:cNvSpPr txBox="1"/>
          <p:nvPr/>
        </p:nvSpPr>
        <p:spPr>
          <a:xfrm>
            <a:off x="7531441" y="2150402"/>
            <a:ext cx="2627643" cy="954107"/>
          </a:xfrm>
          <a:prstGeom prst="rect">
            <a:avLst/>
          </a:prstGeom>
          <a:noFill/>
        </p:spPr>
        <p:txBody>
          <a:bodyPr wrap="none" rtlCol="0">
            <a:spAutoFit/>
          </a:bodyPr>
          <a:lstStyle>
            <a:defPPr>
              <a:defRPr lang="en-US"/>
            </a:defPPr>
            <a:lvl1pPr algn="ctr">
              <a:defRPr sz="2400">
                <a:solidFill>
                  <a:srgbClr val="008000"/>
                </a:solidFill>
              </a:defRPr>
            </a:lvl1pPr>
          </a:lstStyle>
          <a:p>
            <a:r>
              <a:rPr lang="en-US" sz="2800" dirty="0">
                <a:solidFill>
                  <a:schemeClr val="accent6">
                    <a:lumMod val="75000"/>
                  </a:schemeClr>
                </a:solidFill>
              </a:rPr>
              <a:t>Goal: one notion</a:t>
            </a:r>
            <a:br>
              <a:rPr lang="en-US" sz="2800" dirty="0">
                <a:solidFill>
                  <a:schemeClr val="accent6">
                    <a:lumMod val="75000"/>
                  </a:schemeClr>
                </a:solidFill>
              </a:rPr>
            </a:br>
            <a:r>
              <a:rPr lang="en-US" sz="2800" dirty="0">
                <a:solidFill>
                  <a:schemeClr val="accent6">
                    <a:lumMod val="75000"/>
                  </a:schemeClr>
                </a:solidFill>
              </a:rPr>
              <a:t>of derivative</a:t>
            </a:r>
          </a:p>
        </p:txBody>
      </p:sp>
      <p:sp>
        <p:nvSpPr>
          <p:cNvPr id="4" name="Slide Number Placeholder 3">
            <a:extLst>
              <a:ext uri="{FF2B5EF4-FFF2-40B4-BE49-F238E27FC236}">
                <a16:creationId xmlns:a16="http://schemas.microsoft.com/office/drawing/2014/main" id="{31F1B45E-B48E-0C18-3AF4-A89F8A1BCEF8}"/>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234224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44158-EF49-831A-B4D3-8FFF9FF0FC55}"/>
              </a:ext>
            </a:extLst>
          </p:cNvPr>
          <p:cNvPicPr>
            <a:picLocks noChangeAspect="1"/>
          </p:cNvPicPr>
          <p:nvPr/>
        </p:nvPicPr>
        <p:blipFill>
          <a:blip r:embed="rId2"/>
          <a:stretch>
            <a:fillRect/>
          </a:stretch>
        </p:blipFill>
        <p:spPr>
          <a:xfrm>
            <a:off x="143499" y="183689"/>
            <a:ext cx="11888859" cy="740768"/>
          </a:xfrm>
          <a:prstGeom prst="rect">
            <a:avLst/>
          </a:prstGeom>
        </p:spPr>
      </p:pic>
      <p:cxnSp>
        <p:nvCxnSpPr>
          <p:cNvPr id="5" name="Straight Arrow Connector 4">
            <a:extLst>
              <a:ext uri="{FF2B5EF4-FFF2-40B4-BE49-F238E27FC236}">
                <a16:creationId xmlns:a16="http://schemas.microsoft.com/office/drawing/2014/main" id="{E08F4ED5-D412-7170-CD26-8B9103785474}"/>
              </a:ext>
            </a:extLst>
          </p:cNvPr>
          <p:cNvCxnSpPr>
            <a:cxnSpLocks/>
          </p:cNvCxnSpPr>
          <p:nvPr/>
        </p:nvCxnSpPr>
        <p:spPr>
          <a:xfrm flipH="1" flipV="1">
            <a:off x="7635574" y="634073"/>
            <a:ext cx="220257" cy="37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E7B3326-B2DA-B712-080B-2219CFF2A9D4}"/>
              </a:ext>
            </a:extLst>
          </p:cNvPr>
          <p:cNvSpPr txBox="1"/>
          <p:nvPr/>
        </p:nvSpPr>
        <p:spPr>
          <a:xfrm>
            <a:off x="6821290" y="1007842"/>
            <a:ext cx="2667590" cy="369332"/>
          </a:xfrm>
          <a:prstGeom prst="rect">
            <a:avLst/>
          </a:prstGeom>
          <a:noFill/>
        </p:spPr>
        <p:txBody>
          <a:bodyPr wrap="none" rtlCol="0">
            <a:spAutoFit/>
          </a:bodyPr>
          <a:lstStyle/>
          <a:p>
            <a:r>
              <a:rPr lang="en-US" dirty="0"/>
              <a:t>Defines how we go to zero</a:t>
            </a:r>
          </a:p>
        </p:txBody>
      </p:sp>
      <p:pic>
        <p:nvPicPr>
          <p:cNvPr id="9" name="Picture 8">
            <a:extLst>
              <a:ext uri="{FF2B5EF4-FFF2-40B4-BE49-F238E27FC236}">
                <a16:creationId xmlns:a16="http://schemas.microsoft.com/office/drawing/2014/main" id="{D0897835-F69C-3169-A397-E67741E619DB}"/>
              </a:ext>
            </a:extLst>
          </p:cNvPr>
          <p:cNvPicPr>
            <a:picLocks noChangeAspect="1"/>
          </p:cNvPicPr>
          <p:nvPr/>
        </p:nvPicPr>
        <p:blipFill>
          <a:blip r:embed="rId3"/>
          <a:stretch>
            <a:fillRect/>
          </a:stretch>
        </p:blipFill>
        <p:spPr>
          <a:xfrm>
            <a:off x="220255" y="1526159"/>
            <a:ext cx="11703858" cy="2811791"/>
          </a:xfrm>
          <a:prstGeom prst="rect">
            <a:avLst/>
          </a:prstGeom>
        </p:spPr>
      </p:pic>
      <p:sp>
        <p:nvSpPr>
          <p:cNvPr id="10" name="TextBox 9">
            <a:extLst>
              <a:ext uri="{FF2B5EF4-FFF2-40B4-BE49-F238E27FC236}">
                <a16:creationId xmlns:a16="http://schemas.microsoft.com/office/drawing/2014/main" id="{6640343A-58FF-E410-505A-E741A849B75C}"/>
              </a:ext>
            </a:extLst>
          </p:cNvPr>
          <p:cNvSpPr txBox="1"/>
          <p:nvPr/>
        </p:nvSpPr>
        <p:spPr>
          <a:xfrm>
            <a:off x="432618" y="4450397"/>
            <a:ext cx="9056262" cy="584775"/>
          </a:xfrm>
          <a:prstGeom prst="rect">
            <a:avLst/>
          </a:prstGeom>
          <a:noFill/>
        </p:spPr>
        <p:txBody>
          <a:bodyPr wrap="none" rtlCol="0">
            <a:spAutoFit/>
          </a:bodyPr>
          <a:lstStyle/>
          <a:p>
            <a:r>
              <a:rPr lang="en-US" sz="3200" dirty="0">
                <a:solidFill>
                  <a:schemeClr val="accent6">
                    <a:lumMod val="75000"/>
                  </a:schemeClr>
                </a:solidFill>
              </a:rPr>
              <a:t>Only requires the (topological) vector space structure</a:t>
            </a:r>
          </a:p>
        </p:txBody>
      </p:sp>
      <p:sp>
        <p:nvSpPr>
          <p:cNvPr id="2" name="TextBox 1">
            <a:extLst>
              <a:ext uri="{FF2B5EF4-FFF2-40B4-BE49-F238E27FC236}">
                <a16:creationId xmlns:a16="http://schemas.microsoft.com/office/drawing/2014/main" id="{F69A93D1-B09A-02B9-57AC-52713BB25006}"/>
              </a:ext>
            </a:extLst>
          </p:cNvPr>
          <p:cNvSpPr txBox="1"/>
          <p:nvPr/>
        </p:nvSpPr>
        <p:spPr>
          <a:xfrm>
            <a:off x="1126157" y="5236143"/>
            <a:ext cx="7526956" cy="830997"/>
          </a:xfrm>
          <a:prstGeom prst="rect">
            <a:avLst/>
          </a:prstGeom>
          <a:noFill/>
        </p:spPr>
        <p:txBody>
          <a:bodyPr wrap="square" rtlCol="0">
            <a:spAutoFit/>
          </a:bodyPr>
          <a:lstStyle/>
          <a:p>
            <a:r>
              <a:rPr lang="en-US" sz="2400" dirty="0"/>
              <a:t>Closer to what is used in functional analysis, and therefore usable in variational calculus, field theory, </a:t>
            </a:r>
            <a:r>
              <a:rPr lang="en-US" sz="2400" dirty="0" err="1"/>
              <a:t>etc</a:t>
            </a:r>
            <a:r>
              <a:rPr lang="en-US" sz="2400" dirty="0"/>
              <a:t>…</a:t>
            </a:r>
          </a:p>
        </p:txBody>
      </p:sp>
      <p:sp>
        <p:nvSpPr>
          <p:cNvPr id="8" name="TextBox 7">
            <a:extLst>
              <a:ext uri="{FF2B5EF4-FFF2-40B4-BE49-F238E27FC236}">
                <a16:creationId xmlns:a16="http://schemas.microsoft.com/office/drawing/2014/main" id="{08AB85B1-0B37-0C49-562E-4D3CAC2BE000}"/>
              </a:ext>
            </a:extLst>
          </p:cNvPr>
          <p:cNvSpPr txBox="1"/>
          <p:nvPr/>
        </p:nvSpPr>
        <p:spPr>
          <a:xfrm>
            <a:off x="3188369" y="1216726"/>
            <a:ext cx="2815258" cy="369332"/>
          </a:xfrm>
          <a:prstGeom prst="rect">
            <a:avLst/>
          </a:prstGeom>
          <a:noFill/>
        </p:spPr>
        <p:txBody>
          <a:bodyPr wrap="none" rtlCol="0">
            <a:spAutoFit/>
          </a:bodyPr>
          <a:lstStyle/>
          <a:p>
            <a:r>
              <a:rPr lang="en-US" dirty="0"/>
              <a:t>(locally convex?) topological</a:t>
            </a:r>
          </a:p>
        </p:txBody>
      </p:sp>
      <p:cxnSp>
        <p:nvCxnSpPr>
          <p:cNvPr id="12" name="Straight Connector 11">
            <a:extLst>
              <a:ext uri="{FF2B5EF4-FFF2-40B4-BE49-F238E27FC236}">
                <a16:creationId xmlns:a16="http://schemas.microsoft.com/office/drawing/2014/main" id="{9177D782-4F2D-95E2-4339-65183D6BB9DE}"/>
              </a:ext>
            </a:extLst>
          </p:cNvPr>
          <p:cNvCxnSpPr>
            <a:cxnSpLocks/>
          </p:cNvCxnSpPr>
          <p:nvPr/>
        </p:nvCxnSpPr>
        <p:spPr>
          <a:xfrm>
            <a:off x="4529889" y="1546058"/>
            <a:ext cx="6016" cy="168442"/>
          </a:xfrm>
          <a:prstGeom prst="line">
            <a:avLst/>
          </a:prstGeom>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C7D5C7F2-3DDF-2187-042B-1B5C4B7C2563}"/>
              </a:ext>
            </a:extLst>
          </p:cNvPr>
          <p:cNvSpPr>
            <a:spLocks noGrp="1"/>
          </p:cNvSpPr>
          <p:nvPr>
            <p:ph type="sldNum" sz="quarter" idx="12"/>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355972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B7EFFC-0334-47D8-4E9B-802CDBEF365B}"/>
              </a:ext>
            </a:extLst>
          </p:cNvPr>
          <p:cNvPicPr>
            <a:picLocks noChangeAspect="1"/>
          </p:cNvPicPr>
          <p:nvPr/>
        </p:nvPicPr>
        <p:blipFill>
          <a:blip r:embed="rId2"/>
          <a:stretch>
            <a:fillRect/>
          </a:stretch>
        </p:blipFill>
        <p:spPr>
          <a:xfrm>
            <a:off x="160187" y="244890"/>
            <a:ext cx="11871626" cy="1910689"/>
          </a:xfrm>
          <a:prstGeom prst="rect">
            <a:avLst/>
          </a:prstGeom>
        </p:spPr>
      </p:pic>
      <p:pic>
        <p:nvPicPr>
          <p:cNvPr id="5" name="Picture 4">
            <a:extLst>
              <a:ext uri="{FF2B5EF4-FFF2-40B4-BE49-F238E27FC236}">
                <a16:creationId xmlns:a16="http://schemas.microsoft.com/office/drawing/2014/main" id="{6A312912-227A-B06F-0D00-55DBD8C57DFD}"/>
              </a:ext>
            </a:extLst>
          </p:cNvPr>
          <p:cNvPicPr>
            <a:picLocks noChangeAspect="1"/>
          </p:cNvPicPr>
          <p:nvPr/>
        </p:nvPicPr>
        <p:blipFill>
          <a:blip r:embed="rId3"/>
          <a:stretch>
            <a:fillRect/>
          </a:stretch>
        </p:blipFill>
        <p:spPr>
          <a:xfrm>
            <a:off x="160187" y="2371749"/>
            <a:ext cx="7956259" cy="1057251"/>
          </a:xfrm>
          <a:prstGeom prst="rect">
            <a:avLst/>
          </a:prstGeom>
        </p:spPr>
      </p:pic>
      <p:sp>
        <p:nvSpPr>
          <p:cNvPr id="6" name="TextBox 5">
            <a:extLst>
              <a:ext uri="{FF2B5EF4-FFF2-40B4-BE49-F238E27FC236}">
                <a16:creationId xmlns:a16="http://schemas.microsoft.com/office/drawing/2014/main" id="{360D7021-16CF-B939-3A2B-F29BEC85E51B}"/>
              </a:ext>
            </a:extLst>
          </p:cNvPr>
          <p:cNvSpPr txBox="1"/>
          <p:nvPr/>
        </p:nvSpPr>
        <p:spPr>
          <a:xfrm>
            <a:off x="566107" y="3702858"/>
            <a:ext cx="4048929" cy="584775"/>
          </a:xfrm>
          <a:prstGeom prst="rect">
            <a:avLst/>
          </a:prstGeom>
          <a:noFill/>
        </p:spPr>
        <p:txBody>
          <a:bodyPr wrap="none" rtlCol="0">
            <a:spAutoFit/>
          </a:bodyPr>
          <a:lstStyle/>
          <a:p>
            <a:r>
              <a:rPr lang="en-US" sz="3200" dirty="0">
                <a:solidFill>
                  <a:schemeClr val="accent6">
                    <a:lumMod val="75000"/>
                  </a:schemeClr>
                </a:solidFill>
              </a:rPr>
              <a:t>Some useful properties</a:t>
            </a:r>
          </a:p>
        </p:txBody>
      </p:sp>
      <p:sp>
        <p:nvSpPr>
          <p:cNvPr id="2" name="Slide Number Placeholder 1">
            <a:extLst>
              <a:ext uri="{FF2B5EF4-FFF2-40B4-BE49-F238E27FC236}">
                <a16:creationId xmlns:a16="http://schemas.microsoft.com/office/drawing/2014/main" id="{531B1AB8-B916-21DE-19D9-46D3B32DF091}"/>
              </a:ext>
            </a:extLst>
          </p:cNvPr>
          <p:cNvSpPr>
            <a:spLocks noGrp="1"/>
          </p:cNvSpPr>
          <p:nvPr>
            <p:ph type="sldNum" sz="quarter" idx="12"/>
          </p:nvPr>
        </p:nvSpPr>
        <p:spPr/>
        <p:txBody>
          <a:bodyPr/>
          <a:lstStyle/>
          <a:p>
            <a:fld id="{F47845EA-7733-40EE-B074-20032348B727}" type="slidenum">
              <a:rPr lang="en-US" smtClean="0"/>
              <a:t>15</a:t>
            </a:fld>
            <a:endParaRPr lang="en-US"/>
          </a:p>
        </p:txBody>
      </p:sp>
    </p:spTree>
    <p:extLst>
      <p:ext uri="{BB962C8B-B14F-4D97-AF65-F5344CB8AC3E}">
        <p14:creationId xmlns:p14="http://schemas.microsoft.com/office/powerpoint/2010/main" val="295377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20E40-39DE-9ABB-E37D-0DFAE5A62CCE}"/>
              </a:ext>
            </a:extLst>
          </p:cNvPr>
          <p:cNvPicPr>
            <a:picLocks noChangeAspect="1"/>
          </p:cNvPicPr>
          <p:nvPr/>
        </p:nvPicPr>
        <p:blipFill>
          <a:blip r:embed="rId2"/>
          <a:stretch>
            <a:fillRect/>
          </a:stretch>
        </p:blipFill>
        <p:spPr>
          <a:xfrm>
            <a:off x="170198" y="167604"/>
            <a:ext cx="11851603" cy="158929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83B95F-EA4F-E872-F825-DA1E68A03D1F}"/>
                  </a:ext>
                </a:extLst>
              </p:cNvPr>
              <p:cNvSpPr txBox="1"/>
              <p:nvPr/>
            </p:nvSpPr>
            <p:spPr>
              <a:xfrm>
                <a:off x="412594" y="2040920"/>
                <a:ext cx="9296071" cy="584775"/>
              </a:xfrm>
              <a:prstGeom prst="rect">
                <a:avLst/>
              </a:prstGeom>
              <a:noFill/>
            </p:spPr>
            <p:txBody>
              <a:bodyPr wrap="none" rtlCol="0">
                <a:spAutoFit/>
              </a:bodyPr>
              <a:lstStyle/>
              <a:p>
                <a:r>
                  <a:rPr lang="en-US" sz="3200" dirty="0">
                    <a:solidFill>
                      <a:schemeClr val="accent6">
                        <a:lumMod val="75000"/>
                      </a:schemeClr>
                    </a:solidFill>
                  </a:rPr>
                  <a:t>Technically, we have a space of differentials for each </a:t>
                </a:r>
                <a14:m>
                  <m:oMath xmlns:m="http://schemas.openxmlformats.org/officeDocument/2006/math">
                    <m:sSub>
                      <m:sSubPr>
                        <m:ctrlPr>
                          <a:rPr lang="en-US" sz="3200" b="0" i="1" smtClean="0">
                            <a:solidFill>
                              <a:schemeClr val="accent6">
                                <a:lumMod val="75000"/>
                              </a:schemeClr>
                            </a:solidFill>
                            <a:latin typeface="Cambria Math" panose="02040503050406030204" pitchFamily="18" charset="0"/>
                          </a:rPr>
                        </m:ctrlPr>
                      </m:sSubPr>
                      <m:e>
                        <m:r>
                          <a:rPr lang="en-US" sz="3200" b="0" i="1" smtClean="0">
                            <a:solidFill>
                              <a:schemeClr val="accent6">
                                <a:lumMod val="75000"/>
                              </a:schemeClr>
                            </a:solidFill>
                            <a:latin typeface="Cambria Math" panose="02040503050406030204" pitchFamily="18" charset="0"/>
                          </a:rPr>
                          <m:t>𝑎</m:t>
                        </m:r>
                      </m:e>
                      <m:sub>
                        <m:r>
                          <a:rPr lang="en-US" sz="3200" b="0" i="1" smtClean="0">
                            <a:solidFill>
                              <a:schemeClr val="accent6">
                                <a:lumMod val="75000"/>
                              </a:schemeClr>
                            </a:solidFill>
                            <a:latin typeface="Cambria Math" panose="02040503050406030204" pitchFamily="18" charset="0"/>
                          </a:rPr>
                          <m:t>𝑖</m:t>
                        </m:r>
                      </m:sub>
                    </m:sSub>
                  </m:oMath>
                </a14:m>
                <a:endParaRPr lang="en-US" sz="32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E083B95F-EA4F-E872-F825-DA1E68A03D1F}"/>
                  </a:ext>
                </a:extLst>
              </p:cNvPr>
              <p:cNvSpPr txBox="1">
                <a:spLocks noRot="1" noChangeAspect="1" noMove="1" noResize="1" noEditPoints="1" noAdjustHandles="1" noChangeArrowheads="1" noChangeShapeType="1" noTextEdit="1"/>
              </p:cNvSpPr>
              <p:nvPr/>
            </p:nvSpPr>
            <p:spPr>
              <a:xfrm>
                <a:off x="412594" y="2040920"/>
                <a:ext cx="9296071" cy="584775"/>
              </a:xfrm>
              <a:prstGeom prst="rect">
                <a:avLst/>
              </a:prstGeom>
              <a:blipFill>
                <a:blip r:embed="rId3"/>
                <a:stretch>
                  <a:fillRect l="-1705" t="-12500" b="-34375"/>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40B6DCAA-44E5-8DEF-E789-8C5871B21FE7}"/>
              </a:ext>
            </a:extLst>
          </p:cNvPr>
          <p:cNvSpPr txBox="1"/>
          <p:nvPr/>
        </p:nvSpPr>
        <p:spPr>
          <a:xfrm>
            <a:off x="4649003" y="3862559"/>
            <a:ext cx="4841507" cy="1200329"/>
          </a:xfrm>
          <a:prstGeom prst="rect">
            <a:avLst/>
          </a:prstGeom>
          <a:noFill/>
        </p:spPr>
        <p:txBody>
          <a:bodyPr wrap="square" rtlCol="0">
            <a:spAutoFit/>
          </a:bodyPr>
          <a:lstStyle/>
          <a:p>
            <a:r>
              <a:rPr lang="en-US" sz="2400" dirty="0"/>
              <a:t>In principle, these definitions work for spaces that are locally isomorphic to a vector space of any field</a:t>
            </a:r>
          </a:p>
        </p:txBody>
      </p:sp>
      <p:sp>
        <p:nvSpPr>
          <p:cNvPr id="5" name="Rectangle 4">
            <a:extLst>
              <a:ext uri="{FF2B5EF4-FFF2-40B4-BE49-F238E27FC236}">
                <a16:creationId xmlns:a16="http://schemas.microsoft.com/office/drawing/2014/main" id="{71955659-EAFC-37F9-4BAD-25227F0ECA5C}"/>
              </a:ext>
            </a:extLst>
          </p:cNvPr>
          <p:cNvSpPr/>
          <p:nvPr/>
        </p:nvSpPr>
        <p:spPr>
          <a:xfrm>
            <a:off x="920817" y="3356348"/>
            <a:ext cx="1198145" cy="998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V</a:t>
            </a:r>
          </a:p>
        </p:txBody>
      </p:sp>
      <p:sp>
        <p:nvSpPr>
          <p:cNvPr id="6" name="Rectangle 5">
            <a:extLst>
              <a:ext uri="{FF2B5EF4-FFF2-40B4-BE49-F238E27FC236}">
                <a16:creationId xmlns:a16="http://schemas.microsoft.com/office/drawing/2014/main" id="{0C56B0C9-DB28-C13E-AE20-850789CC08BD}"/>
              </a:ext>
            </a:extLst>
          </p:cNvPr>
          <p:cNvSpPr/>
          <p:nvPr/>
        </p:nvSpPr>
        <p:spPr>
          <a:xfrm>
            <a:off x="920817" y="5168219"/>
            <a:ext cx="1198145" cy="998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dV</a:t>
            </a:r>
            <a:endParaRPr lang="en-US" sz="2800" dirty="0"/>
          </a:p>
        </p:txBody>
      </p:sp>
      <p:cxnSp>
        <p:nvCxnSpPr>
          <p:cNvPr id="8" name="Straight Arrow Connector 7">
            <a:extLst>
              <a:ext uri="{FF2B5EF4-FFF2-40B4-BE49-F238E27FC236}">
                <a16:creationId xmlns:a16="http://schemas.microsoft.com/office/drawing/2014/main" id="{47A59BE3-D3F4-33B9-94B4-BC6B19DE1D59}"/>
              </a:ext>
            </a:extLst>
          </p:cNvPr>
          <p:cNvCxnSpPr>
            <a:cxnSpLocks/>
          </p:cNvCxnSpPr>
          <p:nvPr/>
        </p:nvCxnSpPr>
        <p:spPr>
          <a:xfrm>
            <a:off x="1519889" y="4434128"/>
            <a:ext cx="0" cy="628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481D9C5-067F-1031-D213-E25E63509DA9}"/>
              </a:ext>
            </a:extLst>
          </p:cNvPr>
          <p:cNvSpPr txBox="1"/>
          <p:nvPr/>
        </p:nvSpPr>
        <p:spPr>
          <a:xfrm>
            <a:off x="2415941" y="3532420"/>
            <a:ext cx="794513" cy="646331"/>
          </a:xfrm>
          <a:prstGeom prst="rect">
            <a:avLst/>
          </a:prstGeom>
          <a:noFill/>
        </p:spPr>
        <p:txBody>
          <a:bodyPr wrap="none" rtlCol="0">
            <a:spAutoFit/>
          </a:bodyPr>
          <a:lstStyle/>
          <a:p>
            <a:pPr algn="ctr"/>
            <a:r>
              <a:rPr lang="en-US" dirty="0"/>
              <a:t>Vector</a:t>
            </a:r>
            <a:br>
              <a:rPr lang="en-US" dirty="0"/>
            </a:br>
            <a:r>
              <a:rPr lang="en-US" dirty="0"/>
              <a:t>space</a:t>
            </a:r>
          </a:p>
        </p:txBody>
      </p:sp>
      <p:sp>
        <p:nvSpPr>
          <p:cNvPr id="9" name="TextBox 8">
            <a:extLst>
              <a:ext uri="{FF2B5EF4-FFF2-40B4-BE49-F238E27FC236}">
                <a16:creationId xmlns:a16="http://schemas.microsoft.com/office/drawing/2014/main" id="{8C11A3D1-A149-E1B3-2E93-81AC16E4068A}"/>
              </a:ext>
            </a:extLst>
          </p:cNvPr>
          <p:cNvSpPr txBox="1"/>
          <p:nvPr/>
        </p:nvSpPr>
        <p:spPr>
          <a:xfrm>
            <a:off x="2206463" y="5344291"/>
            <a:ext cx="1213474" cy="646331"/>
          </a:xfrm>
          <a:prstGeom prst="rect">
            <a:avLst/>
          </a:prstGeom>
          <a:noFill/>
        </p:spPr>
        <p:txBody>
          <a:bodyPr wrap="none" rtlCol="0">
            <a:spAutoFit/>
          </a:bodyPr>
          <a:lstStyle/>
          <a:p>
            <a:pPr algn="ctr"/>
            <a:r>
              <a:rPr lang="en-US" dirty="0"/>
              <a:t>Space of</a:t>
            </a:r>
            <a:br>
              <a:rPr lang="en-US" dirty="0"/>
            </a:br>
            <a:r>
              <a:rPr lang="en-US" dirty="0"/>
              <a:t>differential</a:t>
            </a:r>
          </a:p>
        </p:txBody>
      </p:sp>
      <p:sp>
        <p:nvSpPr>
          <p:cNvPr id="10" name="TextBox 9">
            <a:extLst>
              <a:ext uri="{FF2B5EF4-FFF2-40B4-BE49-F238E27FC236}">
                <a16:creationId xmlns:a16="http://schemas.microsoft.com/office/drawing/2014/main" id="{DDFF01A8-CB8C-9E39-6C40-03702A3D885A}"/>
              </a:ext>
            </a:extLst>
          </p:cNvPr>
          <p:cNvSpPr txBox="1"/>
          <p:nvPr/>
        </p:nvSpPr>
        <p:spPr>
          <a:xfrm>
            <a:off x="2425566" y="5990622"/>
            <a:ext cx="767005" cy="523220"/>
          </a:xfrm>
          <a:prstGeom prst="rect">
            <a:avLst/>
          </a:prstGeom>
          <a:noFill/>
        </p:spPr>
        <p:txBody>
          <a:bodyPr wrap="none" rtlCol="0">
            <a:spAutoFit/>
          </a:bodyPr>
          <a:lstStyle/>
          <a:p>
            <a:pPr algn="ctr"/>
            <a:r>
              <a:rPr lang="en-US" sz="1400" dirty="0"/>
              <a:t>Tangent</a:t>
            </a:r>
            <a:br>
              <a:rPr lang="en-US" sz="1400" dirty="0"/>
            </a:br>
            <a:r>
              <a:rPr lang="en-US" sz="1400" dirty="0"/>
              <a:t>space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5D41C6A-B5B4-6013-81B6-442048E29E22}"/>
                  </a:ext>
                </a:extLst>
              </p:cNvPr>
              <p:cNvSpPr txBox="1"/>
              <p:nvPr/>
            </p:nvSpPr>
            <p:spPr>
              <a:xfrm>
                <a:off x="1839237" y="4937387"/>
                <a:ext cx="681405" cy="276999"/>
              </a:xfrm>
              <a:prstGeom prst="rect">
                <a:avLst/>
              </a:prstGeom>
              <a:noFill/>
            </p:spPr>
            <p:txBody>
              <a:bodyPr wrap="none" rtlCol="0">
                <a:spAutoFit/>
              </a:bodyPr>
              <a:lstStyle/>
              <a:p>
                <a:r>
                  <a:rPr lang="en-US" sz="1200" dirty="0"/>
                  <a:t>Fixed </a:t>
                </a:r>
                <a14:m>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𝑎</m:t>
                        </m:r>
                      </m:e>
                      <m:sub>
                        <m:r>
                          <a:rPr lang="en-US" sz="1200" b="0" i="1" smtClean="0">
                            <a:latin typeface="Cambria Math" panose="02040503050406030204" pitchFamily="18" charset="0"/>
                          </a:rPr>
                          <m:t>𝑖</m:t>
                        </m:r>
                      </m:sub>
                    </m:sSub>
                  </m:oMath>
                </a14:m>
                <a:endParaRPr lang="en-US" sz="1200" dirty="0"/>
              </a:p>
            </p:txBody>
          </p:sp>
        </mc:Choice>
        <mc:Fallback xmlns="">
          <p:sp>
            <p:nvSpPr>
              <p:cNvPr id="11" name="TextBox 10">
                <a:extLst>
                  <a:ext uri="{FF2B5EF4-FFF2-40B4-BE49-F238E27FC236}">
                    <a16:creationId xmlns:a16="http://schemas.microsoft.com/office/drawing/2014/main" id="{E5D41C6A-B5B4-6013-81B6-442048E29E22}"/>
                  </a:ext>
                </a:extLst>
              </p:cNvPr>
              <p:cNvSpPr txBox="1">
                <a:spLocks noRot="1" noChangeAspect="1" noMove="1" noResize="1" noEditPoints="1" noAdjustHandles="1" noChangeArrowheads="1" noChangeShapeType="1" noTextEdit="1"/>
              </p:cNvSpPr>
              <p:nvPr/>
            </p:nvSpPr>
            <p:spPr>
              <a:xfrm>
                <a:off x="1839237" y="4937387"/>
                <a:ext cx="681405" cy="276999"/>
              </a:xfrm>
              <a:prstGeom prst="rect">
                <a:avLst/>
              </a:prstGeom>
              <a:blipFill>
                <a:blip r:embed="rId4"/>
                <a:stretch>
                  <a:fillRect l="-901" t="-2222" b="-17778"/>
                </a:stretch>
              </a:blipFill>
            </p:spPr>
            <p:txBody>
              <a:bodyPr/>
              <a:lstStyle/>
              <a:p>
                <a:r>
                  <a:rPr lang="en-US">
                    <a:noFill/>
                  </a:rPr>
                  <a:t> </a:t>
                </a:r>
              </a:p>
            </p:txBody>
          </p:sp>
        </mc:Fallback>
      </mc:AlternateContent>
      <p:sp>
        <p:nvSpPr>
          <p:cNvPr id="12" name="Slide Number Placeholder 11">
            <a:extLst>
              <a:ext uri="{FF2B5EF4-FFF2-40B4-BE49-F238E27FC236}">
                <a16:creationId xmlns:a16="http://schemas.microsoft.com/office/drawing/2014/main" id="{7043696B-B155-0532-4C01-B77E4E9B4F86}"/>
              </a:ext>
            </a:extLst>
          </p:cNvPr>
          <p:cNvSpPr>
            <a:spLocks noGrp="1"/>
          </p:cNvSpPr>
          <p:nvPr>
            <p:ph type="sldNum" sz="quarter" idx="12"/>
          </p:nvPr>
        </p:nvSpPr>
        <p:spPr/>
        <p:txBody>
          <a:bodyPr/>
          <a:lstStyle/>
          <a:p>
            <a:fld id="{F47845EA-7733-40EE-B074-20032348B727}" type="slidenum">
              <a:rPr lang="en-US" smtClean="0"/>
              <a:t>16</a:t>
            </a:fld>
            <a:endParaRPr lang="en-US"/>
          </a:p>
        </p:txBody>
      </p:sp>
    </p:spTree>
    <p:extLst>
      <p:ext uri="{BB962C8B-B14F-4D97-AF65-F5344CB8AC3E}">
        <p14:creationId xmlns:p14="http://schemas.microsoft.com/office/powerpoint/2010/main" val="2321652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6546B5-88B6-EAD7-1EBE-CB4422B2EEEB}"/>
              </a:ext>
            </a:extLst>
          </p:cNvPr>
          <p:cNvPicPr>
            <a:picLocks noChangeAspect="1"/>
          </p:cNvPicPr>
          <p:nvPr/>
        </p:nvPicPr>
        <p:blipFill>
          <a:blip r:embed="rId2"/>
          <a:stretch>
            <a:fillRect/>
          </a:stretch>
        </p:blipFill>
        <p:spPr>
          <a:xfrm>
            <a:off x="150175" y="155762"/>
            <a:ext cx="11891650" cy="2840478"/>
          </a:xfrm>
          <a:prstGeom prst="rect">
            <a:avLst/>
          </a:prstGeom>
        </p:spPr>
      </p:pic>
      <p:sp>
        <p:nvSpPr>
          <p:cNvPr id="4" name="TextBox 3">
            <a:extLst>
              <a:ext uri="{FF2B5EF4-FFF2-40B4-BE49-F238E27FC236}">
                <a16:creationId xmlns:a16="http://schemas.microsoft.com/office/drawing/2014/main" id="{88F2046B-AE3B-5A45-BF67-28535C98F340}"/>
              </a:ext>
            </a:extLst>
          </p:cNvPr>
          <p:cNvSpPr txBox="1"/>
          <p:nvPr/>
        </p:nvSpPr>
        <p:spPr>
          <a:xfrm>
            <a:off x="392571" y="3188926"/>
            <a:ext cx="10707044" cy="1077218"/>
          </a:xfrm>
          <a:prstGeom prst="rect">
            <a:avLst/>
          </a:prstGeom>
          <a:noFill/>
        </p:spPr>
        <p:txBody>
          <a:bodyPr wrap="square" rtlCol="0">
            <a:spAutoFit/>
          </a:bodyPr>
          <a:lstStyle/>
          <a:p>
            <a:r>
              <a:rPr lang="en-US" sz="3200" dirty="0">
                <a:solidFill>
                  <a:schemeClr val="accent6">
                    <a:lumMod val="75000"/>
                  </a:schemeClr>
                </a:solidFill>
              </a:rPr>
              <a:t>Differentiable maps are those that map differentials to differentials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FA0C40C-9F1F-C594-77FC-A6D5F7BFB39F}"/>
                  </a:ext>
                </a:extLst>
              </p:cNvPr>
              <p:cNvSpPr txBox="1"/>
              <p:nvPr/>
            </p:nvSpPr>
            <p:spPr>
              <a:xfrm>
                <a:off x="3369487" y="4074109"/>
                <a:ext cx="25594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r>
                        <a:rPr lang="en-US" sz="4400" b="0" i="1" smtClean="0">
                          <a:latin typeface="Cambria Math" panose="02040503050406030204" pitchFamily="18" charset="0"/>
                        </a:rPr>
                        <m:t>↦</m:t>
                      </m:r>
                      <m:r>
                        <a:rPr lang="en-US" sz="4400" b="0" i="1" smtClean="0">
                          <a:latin typeface="Cambria Math" panose="02040503050406030204" pitchFamily="18" charset="0"/>
                        </a:rPr>
                        <m:t>𝑓</m:t>
                      </m:r>
                      <m:r>
                        <a:rPr lang="en-US" sz="4400" b="0" i="1" smtClean="0">
                          <a:latin typeface="Cambria Math" panose="02040503050406030204" pitchFamily="18" charset="0"/>
                        </a:rPr>
                        <m:t>(</m:t>
                      </m:r>
                      <m:r>
                        <a:rPr lang="en-US" sz="4400" b="0" i="1" smtClean="0">
                          <a:latin typeface="Cambria Math" panose="02040503050406030204" pitchFamily="18" charset="0"/>
                        </a:rPr>
                        <m:t>𝑣</m:t>
                      </m:r>
                      <m:r>
                        <a:rPr lang="en-US" sz="4400" b="0" i="1" smtClean="0">
                          <a:latin typeface="Cambria Math" panose="02040503050406030204" pitchFamily="18" charset="0"/>
                        </a:rPr>
                        <m:t>)</m:t>
                      </m:r>
                    </m:oMath>
                  </m:oMathPara>
                </a14:m>
                <a:endParaRPr lang="en-US" sz="4400" dirty="0"/>
              </a:p>
            </p:txBody>
          </p:sp>
        </mc:Choice>
        <mc:Fallback xmlns="">
          <p:sp>
            <p:nvSpPr>
              <p:cNvPr id="6" name="TextBox 5">
                <a:extLst>
                  <a:ext uri="{FF2B5EF4-FFF2-40B4-BE49-F238E27FC236}">
                    <a16:creationId xmlns:a16="http://schemas.microsoft.com/office/drawing/2014/main" id="{2FA0C40C-9F1F-C594-77FC-A6D5F7BFB39F}"/>
                  </a:ext>
                </a:extLst>
              </p:cNvPr>
              <p:cNvSpPr txBox="1">
                <a:spLocks noRot="1" noChangeAspect="1" noMove="1" noResize="1" noEditPoints="1" noAdjustHandles="1" noChangeArrowheads="1" noChangeShapeType="1" noTextEdit="1"/>
              </p:cNvSpPr>
              <p:nvPr/>
            </p:nvSpPr>
            <p:spPr>
              <a:xfrm>
                <a:off x="3369487" y="4074109"/>
                <a:ext cx="255948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03F3E7-568B-A69B-BBE8-BE382C651467}"/>
                  </a:ext>
                </a:extLst>
              </p:cNvPr>
              <p:cNvSpPr txBox="1"/>
              <p:nvPr/>
            </p:nvSpPr>
            <p:spPr>
              <a:xfrm>
                <a:off x="1739807" y="5010289"/>
                <a:ext cx="6988965" cy="1105687"/>
              </a:xfrm>
              <a:prstGeom prst="rect">
                <a:avLst/>
              </a:prstGeom>
              <a:noFill/>
            </p:spPr>
            <p:txBody>
              <a:bodyPr wrap="none" rtlCol="0">
                <a:spAutoFit/>
              </a:bodyPr>
              <a:lstStyle/>
              <a:p>
                <a14:m>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r>
                      <a:rPr lang="en-US" sz="4400" b="0" i="1" smtClean="0">
                        <a:latin typeface="Cambria Math" panose="02040503050406030204" pitchFamily="18" charset="0"/>
                      </a:rPr>
                      <m:t>𝑡</m:t>
                    </m:r>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𝜖</m:t>
                        </m:r>
                      </m:e>
                      <m:sub>
                        <m:r>
                          <a:rPr lang="en-US" sz="4400" b="0" i="1" smtClean="0">
                            <a:latin typeface="Cambria Math" panose="02040503050406030204" pitchFamily="18" charset="0"/>
                          </a:rPr>
                          <m:t>𝑖</m:t>
                        </m:r>
                      </m:sub>
                    </m:sSub>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𝑎</m:t>
                        </m:r>
                      </m:e>
                      <m:sub>
                        <m:r>
                          <a:rPr lang="en-US" sz="4400" b="0" i="1" smtClean="0">
                            <a:latin typeface="Cambria Math" panose="02040503050406030204" pitchFamily="18" charset="0"/>
                          </a:rPr>
                          <m:t>𝑖</m:t>
                        </m:r>
                      </m:sub>
                    </m:sSub>
                    <m:d>
                      <m:dPr>
                        <m:ctrlPr>
                          <a:rPr lang="en-US" sz="4400" b="0" i="1" smtClean="0">
                            <a:latin typeface="Cambria Math" panose="02040503050406030204" pitchFamily="18" charset="0"/>
                          </a:rPr>
                        </m:ctrlPr>
                      </m:dPr>
                      <m:e>
                        <m:f>
                          <m:fPr>
                            <m:ctrlPr>
                              <a:rPr lang="en-US" sz="4400" b="0" i="1" smtClean="0">
                                <a:latin typeface="Cambria Math" panose="02040503050406030204" pitchFamily="18" charset="0"/>
                              </a:rPr>
                            </m:ctrlPr>
                          </m:fPr>
                          <m:num>
                            <m:r>
                              <a:rPr lang="en-US" sz="4400" b="0" i="1" smtClean="0">
                                <a:latin typeface="Cambria Math" panose="02040503050406030204" pitchFamily="18" charset="0"/>
                              </a:rPr>
                              <m:t>𝑑𝑓</m:t>
                            </m:r>
                          </m:num>
                          <m:den>
                            <m:r>
                              <a:rPr lang="en-US" sz="4400" b="0" i="1" smtClean="0">
                                <a:latin typeface="Cambria Math" panose="02040503050406030204" pitchFamily="18" charset="0"/>
                              </a:rPr>
                              <m:t>𝑑𝑣</m:t>
                            </m:r>
                          </m:den>
                        </m:f>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𝑡</m:t>
                            </m:r>
                          </m:e>
                        </m:d>
                        <m:r>
                          <a:rPr lang="en-US" sz="4400" b="0" i="1" smtClean="0">
                            <a:latin typeface="Cambria Math" panose="02040503050406030204" pitchFamily="18" charset="0"/>
                          </a:rPr>
                          <m:t>+</m:t>
                        </m:r>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𝜁</m:t>
                            </m:r>
                          </m:e>
                          <m:sub>
                            <m:r>
                              <a:rPr lang="en-US" sz="4400" b="0" i="1" smtClean="0">
                                <a:latin typeface="Cambria Math" panose="02040503050406030204" pitchFamily="18" charset="0"/>
                              </a:rPr>
                              <m:t>𝑖</m:t>
                            </m:r>
                          </m:sub>
                        </m:sSub>
                      </m:e>
                    </m:d>
                  </m:oMath>
                </a14:m>
                <a:r>
                  <a:rPr lang="en-US" sz="4400" dirty="0"/>
                  <a:t> </a:t>
                </a:r>
              </a:p>
            </p:txBody>
          </p:sp>
        </mc:Choice>
        <mc:Fallback xmlns="">
          <p:sp>
            <p:nvSpPr>
              <p:cNvPr id="7" name="TextBox 6">
                <a:extLst>
                  <a:ext uri="{FF2B5EF4-FFF2-40B4-BE49-F238E27FC236}">
                    <a16:creationId xmlns:a16="http://schemas.microsoft.com/office/drawing/2014/main" id="{B903F3E7-568B-A69B-BBE8-BE382C651467}"/>
                  </a:ext>
                </a:extLst>
              </p:cNvPr>
              <p:cNvSpPr txBox="1">
                <a:spLocks noRot="1" noChangeAspect="1" noMove="1" noResize="1" noEditPoints="1" noAdjustHandles="1" noChangeArrowheads="1" noChangeShapeType="1" noTextEdit="1"/>
              </p:cNvSpPr>
              <p:nvPr/>
            </p:nvSpPr>
            <p:spPr>
              <a:xfrm>
                <a:off x="1739807" y="5010289"/>
                <a:ext cx="6988965" cy="1105687"/>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05026709-4C70-944D-04B7-C0055AB609C8}"/>
              </a:ext>
            </a:extLst>
          </p:cNvPr>
          <p:cNvCxnSpPr/>
          <p:nvPr/>
        </p:nvCxnSpPr>
        <p:spPr>
          <a:xfrm flipH="1">
            <a:off x="6827965" y="4598698"/>
            <a:ext cx="380444" cy="552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C142F2F-F376-1BA0-E8D2-EC6F26D04E72}"/>
              </a:ext>
            </a:extLst>
          </p:cNvPr>
          <p:cNvSpPr txBox="1"/>
          <p:nvPr/>
        </p:nvSpPr>
        <p:spPr>
          <a:xfrm>
            <a:off x="6827965" y="3916788"/>
            <a:ext cx="2594493" cy="646331"/>
          </a:xfrm>
          <a:prstGeom prst="rect">
            <a:avLst/>
          </a:prstGeom>
          <a:noFill/>
        </p:spPr>
        <p:txBody>
          <a:bodyPr wrap="none" rtlCol="0">
            <a:spAutoFit/>
          </a:bodyPr>
          <a:lstStyle/>
          <a:p>
            <a:r>
              <a:rPr lang="en-US" dirty="0"/>
              <a:t>Only the tangent matters,</a:t>
            </a:r>
            <a:br>
              <a:rPr lang="en-US" dirty="0"/>
            </a:br>
            <a:r>
              <a:rPr lang="en-US" dirty="0"/>
              <a:t>not the convergence</a:t>
            </a:r>
          </a:p>
        </p:txBody>
      </p:sp>
      <p:sp>
        <p:nvSpPr>
          <p:cNvPr id="11" name="TextBox 10">
            <a:extLst>
              <a:ext uri="{FF2B5EF4-FFF2-40B4-BE49-F238E27FC236}">
                <a16:creationId xmlns:a16="http://schemas.microsoft.com/office/drawing/2014/main" id="{3B28DB65-CB0A-414F-CA00-8611C687A10B}"/>
              </a:ext>
            </a:extLst>
          </p:cNvPr>
          <p:cNvSpPr txBox="1"/>
          <p:nvPr/>
        </p:nvSpPr>
        <p:spPr>
          <a:xfrm>
            <a:off x="3804792" y="6282715"/>
            <a:ext cx="1941301" cy="369332"/>
          </a:xfrm>
          <a:prstGeom prst="rect">
            <a:avLst/>
          </a:prstGeom>
          <a:noFill/>
        </p:spPr>
        <p:txBody>
          <a:bodyPr wrap="none" rtlCol="0">
            <a:spAutoFit/>
          </a:bodyPr>
          <a:lstStyle/>
          <a:p>
            <a:r>
              <a:rPr lang="en-US" dirty="0"/>
              <a:t>Same convergence</a:t>
            </a:r>
          </a:p>
        </p:txBody>
      </p:sp>
      <p:cxnSp>
        <p:nvCxnSpPr>
          <p:cNvPr id="13" name="Straight Arrow Connector 12">
            <a:extLst>
              <a:ext uri="{FF2B5EF4-FFF2-40B4-BE49-F238E27FC236}">
                <a16:creationId xmlns:a16="http://schemas.microsoft.com/office/drawing/2014/main" id="{2F5FABA9-FB41-89B9-771E-F9C0B3DF8483}"/>
              </a:ext>
            </a:extLst>
          </p:cNvPr>
          <p:cNvCxnSpPr/>
          <p:nvPr/>
        </p:nvCxnSpPr>
        <p:spPr>
          <a:xfrm flipV="1">
            <a:off x="4945769" y="5886867"/>
            <a:ext cx="160187" cy="39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7C36FF35-4BA4-A761-199A-85400D74DDC5}"/>
              </a:ext>
            </a:extLst>
          </p:cNvPr>
          <p:cNvSpPr>
            <a:spLocks noGrp="1"/>
          </p:cNvSpPr>
          <p:nvPr>
            <p:ph type="sldNum" sz="quarter" idx="12"/>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772441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15D861-F35D-017B-1A00-017925DD98BB}"/>
              </a:ext>
            </a:extLst>
          </p:cNvPr>
          <p:cNvPicPr>
            <a:picLocks noChangeAspect="1"/>
          </p:cNvPicPr>
          <p:nvPr/>
        </p:nvPicPr>
        <p:blipFill>
          <a:blip r:embed="rId2"/>
          <a:stretch>
            <a:fillRect/>
          </a:stretch>
        </p:blipFill>
        <p:spPr>
          <a:xfrm>
            <a:off x="140162" y="70776"/>
            <a:ext cx="9735801" cy="5412046"/>
          </a:xfrm>
          <a:prstGeom prst="rect">
            <a:avLst/>
          </a:prstGeom>
        </p:spPr>
      </p:pic>
      <p:sp>
        <p:nvSpPr>
          <p:cNvPr id="4" name="TextBox 3">
            <a:extLst>
              <a:ext uri="{FF2B5EF4-FFF2-40B4-BE49-F238E27FC236}">
                <a16:creationId xmlns:a16="http://schemas.microsoft.com/office/drawing/2014/main" id="{A47C4A9E-7827-6936-D7EC-D011091A02FD}"/>
              </a:ext>
            </a:extLst>
          </p:cNvPr>
          <p:cNvSpPr txBox="1"/>
          <p:nvPr/>
        </p:nvSpPr>
        <p:spPr>
          <a:xfrm>
            <a:off x="7375270" y="246955"/>
            <a:ext cx="3776803" cy="523220"/>
          </a:xfrm>
          <a:prstGeom prst="rect">
            <a:avLst/>
          </a:prstGeom>
          <a:noFill/>
        </p:spPr>
        <p:txBody>
          <a:bodyPr wrap="none" rtlCol="0">
            <a:spAutoFit/>
          </a:bodyPr>
          <a:lstStyle/>
          <a:p>
            <a:r>
              <a:rPr lang="en-US" sz="2800" dirty="0">
                <a:solidFill>
                  <a:schemeClr val="accent6">
                    <a:lumMod val="75000"/>
                  </a:schemeClr>
                </a:solidFill>
              </a:rPr>
              <a:t>It is automatically linear!</a:t>
            </a:r>
          </a:p>
        </p:txBody>
      </p:sp>
      <p:cxnSp>
        <p:nvCxnSpPr>
          <p:cNvPr id="6" name="Straight Arrow Connector 5">
            <a:extLst>
              <a:ext uri="{FF2B5EF4-FFF2-40B4-BE49-F238E27FC236}">
                <a16:creationId xmlns:a16="http://schemas.microsoft.com/office/drawing/2014/main" id="{FAD1DB21-1DBE-C0EF-C419-2BC027262A5F}"/>
              </a:ext>
            </a:extLst>
          </p:cNvPr>
          <p:cNvCxnSpPr/>
          <p:nvPr/>
        </p:nvCxnSpPr>
        <p:spPr>
          <a:xfrm flipH="1" flipV="1">
            <a:off x="6567661" y="367095"/>
            <a:ext cx="694143" cy="146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B40D51-5353-6980-E2A1-BCBB2BFDE63C}"/>
              </a:ext>
            </a:extLst>
          </p:cNvPr>
          <p:cNvSpPr txBox="1"/>
          <p:nvPr/>
        </p:nvSpPr>
        <p:spPr>
          <a:xfrm>
            <a:off x="359307" y="5685699"/>
            <a:ext cx="6347059" cy="954107"/>
          </a:xfrm>
          <a:prstGeom prst="rect">
            <a:avLst/>
          </a:prstGeom>
          <a:noFill/>
        </p:spPr>
        <p:txBody>
          <a:bodyPr wrap="none" rtlCol="0">
            <a:spAutoFit/>
          </a:bodyPr>
          <a:lstStyle/>
          <a:p>
            <a:r>
              <a:rPr lang="en-US" sz="2800" dirty="0"/>
              <a:t>Generalizations of derivative (e.g. Fréchet)</a:t>
            </a:r>
            <a:br>
              <a:rPr lang="en-US" sz="2800" dirty="0"/>
            </a:br>
            <a:r>
              <a:rPr lang="en-US" sz="2800" dirty="0"/>
              <a:t>are DEFINED to be linear</a:t>
            </a:r>
          </a:p>
        </p:txBody>
      </p:sp>
      <p:sp>
        <p:nvSpPr>
          <p:cNvPr id="2" name="Slide Number Placeholder 1">
            <a:extLst>
              <a:ext uri="{FF2B5EF4-FFF2-40B4-BE49-F238E27FC236}">
                <a16:creationId xmlns:a16="http://schemas.microsoft.com/office/drawing/2014/main" id="{D3E0718C-1BDA-0A4A-EA61-C36A2CACB7DB}"/>
              </a:ext>
            </a:extLst>
          </p:cNvPr>
          <p:cNvSpPr>
            <a:spLocks noGrp="1"/>
          </p:cNvSpPr>
          <p:nvPr>
            <p:ph type="sldNum" sz="quarter" idx="12"/>
          </p:nvPr>
        </p:nvSpPr>
        <p:spPr/>
        <p:txBody>
          <a:bodyPr/>
          <a:lstStyle/>
          <a:p>
            <a:fld id="{F47845EA-7733-40EE-B074-20032348B727}" type="slidenum">
              <a:rPr lang="en-US" smtClean="0"/>
              <a:t>18</a:t>
            </a:fld>
            <a:endParaRPr lang="en-US"/>
          </a:p>
        </p:txBody>
      </p:sp>
    </p:spTree>
    <p:extLst>
      <p:ext uri="{BB962C8B-B14F-4D97-AF65-F5344CB8AC3E}">
        <p14:creationId xmlns:p14="http://schemas.microsoft.com/office/powerpoint/2010/main" val="2442187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46E92C-37D4-F7B3-B623-50BED593C668}"/>
              </a:ext>
            </a:extLst>
          </p:cNvPr>
          <p:cNvPicPr>
            <a:picLocks noChangeAspect="1"/>
          </p:cNvPicPr>
          <p:nvPr/>
        </p:nvPicPr>
        <p:blipFill>
          <a:blip r:embed="rId2"/>
          <a:stretch>
            <a:fillRect/>
          </a:stretch>
        </p:blipFill>
        <p:spPr>
          <a:xfrm>
            <a:off x="146838" y="208794"/>
            <a:ext cx="11898324" cy="950780"/>
          </a:xfrm>
          <a:prstGeom prst="rect">
            <a:avLst/>
          </a:prstGeom>
        </p:spPr>
      </p:pic>
      <p:pic>
        <p:nvPicPr>
          <p:cNvPr id="9" name="Picture 8">
            <a:extLst>
              <a:ext uri="{FF2B5EF4-FFF2-40B4-BE49-F238E27FC236}">
                <a16:creationId xmlns:a16="http://schemas.microsoft.com/office/drawing/2014/main" id="{570D26CD-C1FC-1DE9-6EDE-9916DBCFCFEC}"/>
              </a:ext>
            </a:extLst>
          </p:cNvPr>
          <p:cNvPicPr>
            <a:picLocks noChangeAspect="1"/>
          </p:cNvPicPr>
          <p:nvPr/>
        </p:nvPicPr>
        <p:blipFill>
          <a:blip r:embed="rId3"/>
          <a:stretch>
            <a:fillRect/>
          </a:stretch>
        </p:blipFill>
        <p:spPr>
          <a:xfrm>
            <a:off x="251491" y="1737709"/>
            <a:ext cx="7061587" cy="4525421"/>
          </a:xfrm>
          <a:prstGeom prst="rect">
            <a:avLst/>
          </a:prstGeom>
        </p:spPr>
      </p:pic>
      <p:sp>
        <p:nvSpPr>
          <p:cNvPr id="10" name="TextBox 9">
            <a:extLst>
              <a:ext uri="{FF2B5EF4-FFF2-40B4-BE49-F238E27FC236}">
                <a16:creationId xmlns:a16="http://schemas.microsoft.com/office/drawing/2014/main" id="{2083DE4D-DCE8-1646-11B7-9B78A9159473}"/>
              </a:ext>
            </a:extLst>
          </p:cNvPr>
          <p:cNvSpPr txBox="1"/>
          <p:nvPr/>
        </p:nvSpPr>
        <p:spPr>
          <a:xfrm>
            <a:off x="5616818" y="1045369"/>
            <a:ext cx="6181757" cy="523220"/>
          </a:xfrm>
          <a:prstGeom prst="rect">
            <a:avLst/>
          </a:prstGeom>
          <a:noFill/>
        </p:spPr>
        <p:txBody>
          <a:bodyPr wrap="none" rtlCol="0">
            <a:spAutoFit/>
          </a:bodyPr>
          <a:lstStyle/>
          <a:p>
            <a:r>
              <a:rPr lang="en-US" sz="2800" dirty="0">
                <a:solidFill>
                  <a:schemeClr val="accent6">
                    <a:lumMod val="75000"/>
                  </a:schemeClr>
                </a:solidFill>
              </a:rPr>
              <a:t>Chain rule is simply function composition</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6F825C91-B937-8F7A-7994-13AC54363B07}"/>
                  </a:ext>
                </a:extLst>
              </p:cNvPr>
              <p:cNvSpPr/>
              <p:nvPr/>
            </p:nvSpPr>
            <p:spPr>
              <a:xfrm>
                <a:off x="8062739" y="2195899"/>
                <a:ext cx="587352" cy="52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𝑈</m:t>
                      </m:r>
                    </m:oMath>
                  </m:oMathPara>
                </a14:m>
                <a:endParaRPr lang="en-US" dirty="0"/>
              </a:p>
            </p:txBody>
          </p:sp>
        </mc:Choice>
        <mc:Fallback xmlns="">
          <p:sp>
            <p:nvSpPr>
              <p:cNvPr id="11" name="Rectangle 10">
                <a:extLst>
                  <a:ext uri="{FF2B5EF4-FFF2-40B4-BE49-F238E27FC236}">
                    <a16:creationId xmlns:a16="http://schemas.microsoft.com/office/drawing/2014/main" id="{6F825C91-B937-8F7A-7994-13AC54363B07}"/>
                  </a:ext>
                </a:extLst>
              </p:cNvPr>
              <p:cNvSpPr>
                <a:spLocks noRot="1" noChangeAspect="1" noMove="1" noResize="1" noEditPoints="1" noAdjustHandles="1" noChangeArrowheads="1" noChangeShapeType="1" noTextEdit="1"/>
              </p:cNvSpPr>
              <p:nvPr/>
            </p:nvSpPr>
            <p:spPr>
              <a:xfrm>
                <a:off x="8062739" y="2195899"/>
                <a:ext cx="587352" cy="52728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7A0E1CDB-C9EE-DBFD-5749-607778872CCD}"/>
                  </a:ext>
                </a:extLst>
              </p:cNvPr>
              <p:cNvSpPr/>
              <p:nvPr/>
            </p:nvSpPr>
            <p:spPr>
              <a:xfrm>
                <a:off x="9511725" y="2195899"/>
                <a:ext cx="587352" cy="52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𝑉</m:t>
                      </m:r>
                    </m:oMath>
                  </m:oMathPara>
                </a14:m>
                <a:endParaRPr lang="en-US" dirty="0"/>
              </a:p>
            </p:txBody>
          </p:sp>
        </mc:Choice>
        <mc:Fallback xmlns="">
          <p:sp>
            <p:nvSpPr>
              <p:cNvPr id="12" name="Rectangle 11">
                <a:extLst>
                  <a:ext uri="{FF2B5EF4-FFF2-40B4-BE49-F238E27FC236}">
                    <a16:creationId xmlns:a16="http://schemas.microsoft.com/office/drawing/2014/main" id="{7A0E1CDB-C9EE-DBFD-5749-607778872CCD}"/>
                  </a:ext>
                </a:extLst>
              </p:cNvPr>
              <p:cNvSpPr>
                <a:spLocks noRot="1" noChangeAspect="1" noMove="1" noResize="1" noEditPoints="1" noAdjustHandles="1" noChangeArrowheads="1" noChangeShapeType="1" noTextEdit="1"/>
              </p:cNvSpPr>
              <p:nvPr/>
            </p:nvSpPr>
            <p:spPr>
              <a:xfrm>
                <a:off x="9511725" y="2195899"/>
                <a:ext cx="587352" cy="52728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0B5FAE29-C66D-0D0B-F2E0-8A9D029445FC}"/>
                  </a:ext>
                </a:extLst>
              </p:cNvPr>
              <p:cNvSpPr/>
              <p:nvPr/>
            </p:nvSpPr>
            <p:spPr>
              <a:xfrm>
                <a:off x="10960711" y="2195899"/>
                <a:ext cx="587352" cy="52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𝑊</m:t>
                      </m:r>
                    </m:oMath>
                  </m:oMathPara>
                </a14:m>
                <a:endParaRPr lang="en-US" dirty="0"/>
              </a:p>
            </p:txBody>
          </p:sp>
        </mc:Choice>
        <mc:Fallback xmlns="">
          <p:sp>
            <p:nvSpPr>
              <p:cNvPr id="13" name="Rectangle 12">
                <a:extLst>
                  <a:ext uri="{FF2B5EF4-FFF2-40B4-BE49-F238E27FC236}">
                    <a16:creationId xmlns:a16="http://schemas.microsoft.com/office/drawing/2014/main" id="{0B5FAE29-C66D-0D0B-F2E0-8A9D029445FC}"/>
                  </a:ext>
                </a:extLst>
              </p:cNvPr>
              <p:cNvSpPr>
                <a:spLocks noRot="1" noChangeAspect="1" noMove="1" noResize="1" noEditPoints="1" noAdjustHandles="1" noChangeArrowheads="1" noChangeShapeType="1" noTextEdit="1"/>
              </p:cNvSpPr>
              <p:nvPr/>
            </p:nvSpPr>
            <p:spPr>
              <a:xfrm>
                <a:off x="10960711" y="2195899"/>
                <a:ext cx="587352" cy="52728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1C394CC0-63DA-E2C9-671E-7DD62E552D3C}"/>
                  </a:ext>
                </a:extLst>
              </p:cNvPr>
              <p:cNvSpPr/>
              <p:nvPr/>
            </p:nvSpPr>
            <p:spPr>
              <a:xfrm>
                <a:off x="8062739" y="3064678"/>
                <a:ext cx="587352" cy="52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𝑑𝑈</m:t>
                      </m:r>
                    </m:oMath>
                  </m:oMathPara>
                </a14:m>
                <a:endParaRPr lang="en-US" dirty="0"/>
              </a:p>
            </p:txBody>
          </p:sp>
        </mc:Choice>
        <mc:Fallback xmlns="">
          <p:sp>
            <p:nvSpPr>
              <p:cNvPr id="14" name="Rectangle 13">
                <a:extLst>
                  <a:ext uri="{FF2B5EF4-FFF2-40B4-BE49-F238E27FC236}">
                    <a16:creationId xmlns:a16="http://schemas.microsoft.com/office/drawing/2014/main" id="{1C394CC0-63DA-E2C9-671E-7DD62E552D3C}"/>
                  </a:ext>
                </a:extLst>
              </p:cNvPr>
              <p:cNvSpPr>
                <a:spLocks noRot="1" noChangeAspect="1" noMove="1" noResize="1" noEditPoints="1" noAdjustHandles="1" noChangeArrowheads="1" noChangeShapeType="1" noTextEdit="1"/>
              </p:cNvSpPr>
              <p:nvPr/>
            </p:nvSpPr>
            <p:spPr>
              <a:xfrm>
                <a:off x="8062739" y="3064678"/>
                <a:ext cx="587352" cy="52728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3C68825-6C59-AA30-3976-5099E5EC2880}"/>
                  </a:ext>
                </a:extLst>
              </p:cNvPr>
              <p:cNvSpPr/>
              <p:nvPr/>
            </p:nvSpPr>
            <p:spPr>
              <a:xfrm>
                <a:off x="9511725" y="3064678"/>
                <a:ext cx="587352" cy="52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𝑑𝑉</m:t>
                      </m:r>
                    </m:oMath>
                  </m:oMathPara>
                </a14:m>
                <a:endParaRPr lang="en-US" dirty="0"/>
              </a:p>
            </p:txBody>
          </p:sp>
        </mc:Choice>
        <mc:Fallback xmlns="">
          <p:sp>
            <p:nvSpPr>
              <p:cNvPr id="15" name="Rectangle 14">
                <a:extLst>
                  <a:ext uri="{FF2B5EF4-FFF2-40B4-BE49-F238E27FC236}">
                    <a16:creationId xmlns:a16="http://schemas.microsoft.com/office/drawing/2014/main" id="{93C68825-6C59-AA30-3976-5099E5EC2880}"/>
                  </a:ext>
                </a:extLst>
              </p:cNvPr>
              <p:cNvSpPr>
                <a:spLocks noRot="1" noChangeAspect="1" noMove="1" noResize="1" noEditPoints="1" noAdjustHandles="1" noChangeArrowheads="1" noChangeShapeType="1" noTextEdit="1"/>
              </p:cNvSpPr>
              <p:nvPr/>
            </p:nvSpPr>
            <p:spPr>
              <a:xfrm>
                <a:off x="9511725" y="3064678"/>
                <a:ext cx="587352" cy="527281"/>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2AE87D3-787D-41DF-B18C-0199FEA5FEF1}"/>
                  </a:ext>
                </a:extLst>
              </p:cNvPr>
              <p:cNvSpPr/>
              <p:nvPr/>
            </p:nvSpPr>
            <p:spPr>
              <a:xfrm>
                <a:off x="10960711" y="3064678"/>
                <a:ext cx="587352" cy="5272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𝑑𝑊</m:t>
                      </m:r>
                    </m:oMath>
                  </m:oMathPara>
                </a14:m>
                <a:endParaRPr lang="en-US" dirty="0"/>
              </a:p>
            </p:txBody>
          </p:sp>
        </mc:Choice>
        <mc:Fallback xmlns="">
          <p:sp>
            <p:nvSpPr>
              <p:cNvPr id="16" name="Rectangle 15">
                <a:extLst>
                  <a:ext uri="{FF2B5EF4-FFF2-40B4-BE49-F238E27FC236}">
                    <a16:creationId xmlns:a16="http://schemas.microsoft.com/office/drawing/2014/main" id="{F2AE87D3-787D-41DF-B18C-0199FEA5FEF1}"/>
                  </a:ext>
                </a:extLst>
              </p:cNvPr>
              <p:cNvSpPr>
                <a:spLocks noRot="1" noChangeAspect="1" noMove="1" noResize="1" noEditPoints="1" noAdjustHandles="1" noChangeArrowheads="1" noChangeShapeType="1" noTextEdit="1"/>
              </p:cNvSpPr>
              <p:nvPr/>
            </p:nvSpPr>
            <p:spPr>
              <a:xfrm>
                <a:off x="10960711" y="3064678"/>
                <a:ext cx="587352" cy="527281"/>
              </a:xfrm>
              <a:prstGeom prst="rect">
                <a:avLst/>
              </a:prstGeom>
              <a:blipFill>
                <a:blip r:embed="rId9"/>
                <a:stretch>
                  <a:fillRect/>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DCFF063A-8436-DDE3-D51D-717679687CB1}"/>
              </a:ext>
            </a:extLst>
          </p:cNvPr>
          <p:cNvCxnSpPr>
            <a:stCxn id="11" idx="3"/>
            <a:endCxn id="12" idx="1"/>
          </p:cNvCxnSpPr>
          <p:nvPr/>
        </p:nvCxnSpPr>
        <p:spPr>
          <a:xfrm>
            <a:off x="8650091" y="2459540"/>
            <a:ext cx="86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A4FC206-7149-CF2A-AE21-283BBAED750B}"/>
              </a:ext>
            </a:extLst>
          </p:cNvPr>
          <p:cNvCxnSpPr>
            <a:stCxn id="12" idx="3"/>
            <a:endCxn id="13" idx="1"/>
          </p:cNvCxnSpPr>
          <p:nvPr/>
        </p:nvCxnSpPr>
        <p:spPr>
          <a:xfrm>
            <a:off x="10099077" y="2459540"/>
            <a:ext cx="86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7E0745E-351C-7260-76C1-D1E44AF7C465}"/>
                  </a:ext>
                </a:extLst>
              </p:cNvPr>
              <p:cNvSpPr txBox="1"/>
              <p:nvPr/>
            </p:nvSpPr>
            <p:spPr>
              <a:xfrm>
                <a:off x="8915790" y="2143053"/>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US" dirty="0"/>
              </a:p>
            </p:txBody>
          </p:sp>
        </mc:Choice>
        <mc:Fallback xmlns="">
          <p:sp>
            <p:nvSpPr>
              <p:cNvPr id="21" name="TextBox 20">
                <a:extLst>
                  <a:ext uri="{FF2B5EF4-FFF2-40B4-BE49-F238E27FC236}">
                    <a16:creationId xmlns:a16="http://schemas.microsoft.com/office/drawing/2014/main" id="{87E0745E-351C-7260-76C1-D1E44AF7C465}"/>
                  </a:ext>
                </a:extLst>
              </p:cNvPr>
              <p:cNvSpPr txBox="1">
                <a:spLocks noRot="1" noChangeAspect="1" noMove="1" noResize="1" noEditPoints="1" noAdjustHandles="1" noChangeArrowheads="1" noChangeShapeType="1" noTextEdit="1"/>
              </p:cNvSpPr>
              <p:nvPr/>
            </p:nvSpPr>
            <p:spPr>
              <a:xfrm>
                <a:off x="8915790" y="2143053"/>
                <a:ext cx="370934"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FC5D91A-125F-838D-DAD3-8C2A1CBF182E}"/>
                  </a:ext>
                </a:extLst>
              </p:cNvPr>
              <p:cNvSpPr txBox="1"/>
              <p:nvPr/>
            </p:nvSpPr>
            <p:spPr>
              <a:xfrm>
                <a:off x="10344427" y="2143053"/>
                <a:ext cx="3826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US" dirty="0"/>
              </a:p>
            </p:txBody>
          </p:sp>
        </mc:Choice>
        <mc:Fallback xmlns="">
          <p:sp>
            <p:nvSpPr>
              <p:cNvPr id="22" name="TextBox 21">
                <a:extLst>
                  <a:ext uri="{FF2B5EF4-FFF2-40B4-BE49-F238E27FC236}">
                    <a16:creationId xmlns:a16="http://schemas.microsoft.com/office/drawing/2014/main" id="{4FC5D91A-125F-838D-DAD3-8C2A1CBF182E}"/>
                  </a:ext>
                </a:extLst>
              </p:cNvPr>
              <p:cNvSpPr txBox="1">
                <a:spLocks noRot="1" noChangeAspect="1" noMove="1" noResize="1" noEditPoints="1" noAdjustHandles="1" noChangeArrowheads="1" noChangeShapeType="1" noTextEdit="1"/>
              </p:cNvSpPr>
              <p:nvPr/>
            </p:nvSpPr>
            <p:spPr>
              <a:xfrm>
                <a:off x="10344427" y="2143053"/>
                <a:ext cx="382605" cy="369332"/>
              </a:xfrm>
              <a:prstGeom prst="rect">
                <a:avLst/>
              </a:prstGeom>
              <a:blipFill>
                <a:blip r:embed="rId11"/>
                <a:stretch>
                  <a:fillRect b="-6667"/>
                </a:stretch>
              </a:blipFill>
            </p:spPr>
            <p:txBody>
              <a:bodyPr/>
              <a:lstStyle/>
              <a:p>
                <a:r>
                  <a:rPr lang="en-US">
                    <a:noFill/>
                  </a:rPr>
                  <a:t> </a:t>
                </a:r>
              </a:p>
            </p:txBody>
          </p:sp>
        </mc:Fallback>
      </mc:AlternateContent>
      <p:sp>
        <p:nvSpPr>
          <p:cNvPr id="23" name="Freeform: Shape 22">
            <a:extLst>
              <a:ext uri="{FF2B5EF4-FFF2-40B4-BE49-F238E27FC236}">
                <a16:creationId xmlns:a16="http://schemas.microsoft.com/office/drawing/2014/main" id="{EE63891E-8FD5-7A79-3138-80C6BA433DF6}"/>
              </a:ext>
            </a:extLst>
          </p:cNvPr>
          <p:cNvSpPr/>
          <p:nvPr/>
        </p:nvSpPr>
        <p:spPr>
          <a:xfrm>
            <a:off x="8616718" y="1895515"/>
            <a:ext cx="2329384" cy="226965"/>
          </a:xfrm>
          <a:custGeom>
            <a:avLst/>
            <a:gdLst>
              <a:gd name="connsiteX0" fmla="*/ 0 w 2329384"/>
              <a:gd name="connsiteY0" fmla="*/ 226965 h 226965"/>
              <a:gd name="connsiteX1" fmla="*/ 1154681 w 2329384"/>
              <a:gd name="connsiteY1" fmla="*/ 33 h 226965"/>
              <a:gd name="connsiteX2" fmla="*/ 2329384 w 2329384"/>
              <a:gd name="connsiteY2" fmla="*/ 213616 h 226965"/>
            </a:gdLst>
            <a:ahLst/>
            <a:cxnLst>
              <a:cxn ang="0">
                <a:pos x="connsiteX0" y="connsiteY0"/>
              </a:cxn>
              <a:cxn ang="0">
                <a:pos x="connsiteX1" y="connsiteY1"/>
              </a:cxn>
              <a:cxn ang="0">
                <a:pos x="connsiteX2" y="connsiteY2"/>
              </a:cxn>
            </a:cxnLst>
            <a:rect l="l" t="t" r="r" b="b"/>
            <a:pathLst>
              <a:path w="2329384" h="226965">
                <a:moveTo>
                  <a:pt x="0" y="226965"/>
                </a:moveTo>
                <a:cubicBezTo>
                  <a:pt x="383225" y="114611"/>
                  <a:pt x="766450" y="2258"/>
                  <a:pt x="1154681" y="33"/>
                </a:cubicBezTo>
                <a:cubicBezTo>
                  <a:pt x="1542912" y="-2192"/>
                  <a:pt x="1936148" y="105712"/>
                  <a:pt x="2329384" y="213616"/>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0C3BECE-5CAD-A2A4-DE17-270622701AEA}"/>
                  </a:ext>
                </a:extLst>
              </p:cNvPr>
              <p:cNvSpPr txBox="1"/>
              <p:nvPr/>
            </p:nvSpPr>
            <p:spPr>
              <a:xfrm>
                <a:off x="9286724" y="1572838"/>
                <a:ext cx="11419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oMath>
                  </m:oMathPara>
                </a14:m>
                <a:endParaRPr lang="en-US" dirty="0"/>
              </a:p>
            </p:txBody>
          </p:sp>
        </mc:Choice>
        <mc:Fallback xmlns="">
          <p:sp>
            <p:nvSpPr>
              <p:cNvPr id="24" name="TextBox 23">
                <a:extLst>
                  <a:ext uri="{FF2B5EF4-FFF2-40B4-BE49-F238E27FC236}">
                    <a16:creationId xmlns:a16="http://schemas.microsoft.com/office/drawing/2014/main" id="{40C3BECE-5CAD-A2A4-DE17-270622701AEA}"/>
                  </a:ext>
                </a:extLst>
              </p:cNvPr>
              <p:cNvSpPr txBox="1">
                <a:spLocks noRot="1" noChangeAspect="1" noMove="1" noResize="1" noEditPoints="1" noAdjustHandles="1" noChangeArrowheads="1" noChangeShapeType="1" noTextEdit="1"/>
              </p:cNvSpPr>
              <p:nvPr/>
            </p:nvSpPr>
            <p:spPr>
              <a:xfrm>
                <a:off x="9286724" y="1572838"/>
                <a:ext cx="1141916" cy="369332"/>
              </a:xfrm>
              <a:prstGeom prst="rect">
                <a:avLst/>
              </a:prstGeom>
              <a:blipFill>
                <a:blip r:embed="rId12"/>
                <a:stretch>
                  <a:fillRect b="-13115"/>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5115EB56-E57D-8782-7C95-8E10E5D8E7E0}"/>
              </a:ext>
            </a:extLst>
          </p:cNvPr>
          <p:cNvCxnSpPr>
            <a:stCxn id="14" idx="3"/>
            <a:endCxn id="15" idx="1"/>
          </p:cNvCxnSpPr>
          <p:nvPr/>
        </p:nvCxnSpPr>
        <p:spPr>
          <a:xfrm>
            <a:off x="8650091" y="3328319"/>
            <a:ext cx="86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B9F9CE8-F122-D1B1-522D-3E206E25A08F}"/>
              </a:ext>
            </a:extLst>
          </p:cNvPr>
          <p:cNvCxnSpPr>
            <a:stCxn id="15" idx="3"/>
            <a:endCxn id="16" idx="1"/>
          </p:cNvCxnSpPr>
          <p:nvPr/>
        </p:nvCxnSpPr>
        <p:spPr>
          <a:xfrm>
            <a:off x="10099077" y="3328319"/>
            <a:ext cx="8616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6EB8FC1-4B88-BA0D-5056-D337B358A536}"/>
                  </a:ext>
                </a:extLst>
              </p:cNvPr>
              <p:cNvSpPr txBox="1"/>
              <p:nvPr/>
            </p:nvSpPr>
            <p:spPr>
              <a:xfrm>
                <a:off x="8850631" y="2973072"/>
                <a:ext cx="509498"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𝑑𝑓</m:t>
                          </m:r>
                        </m:num>
                        <m:den>
                          <m:r>
                            <a:rPr lang="en-US" b="0" i="1" smtClean="0">
                              <a:latin typeface="Cambria Math" panose="02040503050406030204" pitchFamily="18" charset="0"/>
                            </a:rPr>
                            <m:t>𝑑𝑢</m:t>
                          </m:r>
                        </m:den>
                      </m:f>
                    </m:oMath>
                  </m:oMathPara>
                </a14:m>
                <a:endParaRPr lang="en-US" dirty="0"/>
              </a:p>
            </p:txBody>
          </p:sp>
        </mc:Choice>
        <mc:Fallback xmlns="">
          <p:sp>
            <p:nvSpPr>
              <p:cNvPr id="29" name="TextBox 28">
                <a:extLst>
                  <a:ext uri="{FF2B5EF4-FFF2-40B4-BE49-F238E27FC236}">
                    <a16:creationId xmlns:a16="http://schemas.microsoft.com/office/drawing/2014/main" id="{D6EB8FC1-4B88-BA0D-5056-D337B358A536}"/>
                  </a:ext>
                </a:extLst>
              </p:cNvPr>
              <p:cNvSpPr txBox="1">
                <a:spLocks noRot="1" noChangeAspect="1" noMove="1" noResize="1" noEditPoints="1" noAdjustHandles="1" noChangeArrowheads="1" noChangeShapeType="1" noTextEdit="1"/>
              </p:cNvSpPr>
              <p:nvPr/>
            </p:nvSpPr>
            <p:spPr>
              <a:xfrm>
                <a:off x="8850631" y="2973072"/>
                <a:ext cx="509498" cy="61888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8A6D1F0-70C4-0843-5023-7A6C6B263A4B}"/>
                  </a:ext>
                </a:extLst>
              </p:cNvPr>
              <p:cNvSpPr txBox="1"/>
              <p:nvPr/>
            </p:nvSpPr>
            <p:spPr>
              <a:xfrm>
                <a:off x="10272449" y="2991260"/>
                <a:ext cx="515654" cy="6183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𝑑𝑔</m:t>
                          </m:r>
                        </m:num>
                        <m:den>
                          <m:r>
                            <a:rPr lang="en-US" b="0" i="1" smtClean="0">
                              <a:latin typeface="Cambria Math" panose="02040503050406030204" pitchFamily="18" charset="0"/>
                            </a:rPr>
                            <m:t>𝑑𝑣</m:t>
                          </m:r>
                        </m:den>
                      </m:f>
                    </m:oMath>
                  </m:oMathPara>
                </a14:m>
                <a:endParaRPr lang="en-US" dirty="0"/>
              </a:p>
            </p:txBody>
          </p:sp>
        </mc:Choice>
        <mc:Fallback xmlns="">
          <p:sp>
            <p:nvSpPr>
              <p:cNvPr id="30" name="TextBox 29">
                <a:extLst>
                  <a:ext uri="{FF2B5EF4-FFF2-40B4-BE49-F238E27FC236}">
                    <a16:creationId xmlns:a16="http://schemas.microsoft.com/office/drawing/2014/main" id="{08A6D1F0-70C4-0843-5023-7A6C6B263A4B}"/>
                  </a:ext>
                </a:extLst>
              </p:cNvPr>
              <p:cNvSpPr txBox="1">
                <a:spLocks noRot="1" noChangeAspect="1" noMove="1" noResize="1" noEditPoints="1" noAdjustHandles="1" noChangeArrowheads="1" noChangeShapeType="1" noTextEdit="1"/>
              </p:cNvSpPr>
              <p:nvPr/>
            </p:nvSpPr>
            <p:spPr>
              <a:xfrm>
                <a:off x="10272449" y="2991260"/>
                <a:ext cx="515654" cy="618374"/>
              </a:xfrm>
              <a:prstGeom prst="rect">
                <a:avLst/>
              </a:prstGeom>
              <a:blipFill>
                <a:blip r:embed="rId14"/>
                <a:stretch>
                  <a:fillRect/>
                </a:stretch>
              </a:blipFill>
            </p:spPr>
            <p:txBody>
              <a:bodyPr/>
              <a:lstStyle/>
              <a:p>
                <a:r>
                  <a:rPr lang="en-US">
                    <a:noFill/>
                  </a:rPr>
                  <a:t> </a:t>
                </a:r>
              </a:p>
            </p:txBody>
          </p:sp>
        </mc:Fallback>
      </mc:AlternateContent>
      <p:sp>
        <p:nvSpPr>
          <p:cNvPr id="31" name="Freeform: Shape 30">
            <a:extLst>
              <a:ext uri="{FF2B5EF4-FFF2-40B4-BE49-F238E27FC236}">
                <a16:creationId xmlns:a16="http://schemas.microsoft.com/office/drawing/2014/main" id="{2180FA02-3558-362A-00F9-329EB13A102C}"/>
              </a:ext>
            </a:extLst>
          </p:cNvPr>
          <p:cNvSpPr/>
          <p:nvPr/>
        </p:nvSpPr>
        <p:spPr>
          <a:xfrm flipV="1">
            <a:off x="8616718" y="3646182"/>
            <a:ext cx="2329384" cy="226965"/>
          </a:xfrm>
          <a:custGeom>
            <a:avLst/>
            <a:gdLst>
              <a:gd name="connsiteX0" fmla="*/ 0 w 2329384"/>
              <a:gd name="connsiteY0" fmla="*/ 226965 h 226965"/>
              <a:gd name="connsiteX1" fmla="*/ 1154681 w 2329384"/>
              <a:gd name="connsiteY1" fmla="*/ 33 h 226965"/>
              <a:gd name="connsiteX2" fmla="*/ 2329384 w 2329384"/>
              <a:gd name="connsiteY2" fmla="*/ 213616 h 226965"/>
            </a:gdLst>
            <a:ahLst/>
            <a:cxnLst>
              <a:cxn ang="0">
                <a:pos x="connsiteX0" y="connsiteY0"/>
              </a:cxn>
              <a:cxn ang="0">
                <a:pos x="connsiteX1" y="connsiteY1"/>
              </a:cxn>
              <a:cxn ang="0">
                <a:pos x="connsiteX2" y="connsiteY2"/>
              </a:cxn>
            </a:cxnLst>
            <a:rect l="l" t="t" r="r" b="b"/>
            <a:pathLst>
              <a:path w="2329384" h="226965">
                <a:moveTo>
                  <a:pt x="0" y="226965"/>
                </a:moveTo>
                <a:cubicBezTo>
                  <a:pt x="383225" y="114611"/>
                  <a:pt x="766450" y="2258"/>
                  <a:pt x="1154681" y="33"/>
                </a:cubicBezTo>
                <a:cubicBezTo>
                  <a:pt x="1542912" y="-2192"/>
                  <a:pt x="1936148" y="105712"/>
                  <a:pt x="2329384" y="213616"/>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94236703-2BB6-4151-785E-17F4FE7CB9E6}"/>
                  </a:ext>
                </a:extLst>
              </p:cNvPr>
              <p:cNvSpPr txBox="1"/>
              <p:nvPr/>
            </p:nvSpPr>
            <p:spPr>
              <a:xfrm>
                <a:off x="9025595" y="3589351"/>
                <a:ext cx="1664174" cy="714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𝑑h</m:t>
                          </m:r>
                        </m:num>
                        <m:den>
                          <m:r>
                            <a:rPr lang="en-US" b="0" i="1" smtClean="0">
                              <a:latin typeface="Cambria Math" panose="02040503050406030204" pitchFamily="18" charset="0"/>
                            </a:rPr>
                            <m:t>𝑑𝑢</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𝑑𝑓</m:t>
                          </m:r>
                        </m:num>
                        <m:den>
                          <m:r>
                            <a:rPr lang="en-US" i="1">
                              <a:latin typeface="Cambria Math" panose="02040503050406030204" pitchFamily="18" charset="0"/>
                            </a:rPr>
                            <m:t>𝑑𝑢</m:t>
                          </m:r>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𝑑𝑔</m:t>
                              </m:r>
                            </m:num>
                            <m:den>
                              <m:r>
                                <a:rPr lang="en-US" b="0" i="1" smtClean="0">
                                  <a:latin typeface="Cambria Math" panose="02040503050406030204" pitchFamily="18" charset="0"/>
                                </a:rPr>
                                <m:t>𝑑𝑣</m:t>
                              </m:r>
                            </m:den>
                          </m:f>
                        </m:e>
                      </m:d>
                    </m:oMath>
                  </m:oMathPara>
                </a14:m>
                <a:endParaRPr lang="en-US" dirty="0"/>
              </a:p>
            </p:txBody>
          </p:sp>
        </mc:Choice>
        <mc:Fallback xmlns="">
          <p:sp>
            <p:nvSpPr>
              <p:cNvPr id="32" name="TextBox 31">
                <a:extLst>
                  <a:ext uri="{FF2B5EF4-FFF2-40B4-BE49-F238E27FC236}">
                    <a16:creationId xmlns:a16="http://schemas.microsoft.com/office/drawing/2014/main" id="{94236703-2BB6-4151-785E-17F4FE7CB9E6}"/>
                  </a:ext>
                </a:extLst>
              </p:cNvPr>
              <p:cNvSpPr txBox="1">
                <a:spLocks noRot="1" noChangeAspect="1" noMove="1" noResize="1" noEditPoints="1" noAdjustHandles="1" noChangeArrowheads="1" noChangeShapeType="1" noTextEdit="1"/>
              </p:cNvSpPr>
              <p:nvPr/>
            </p:nvSpPr>
            <p:spPr>
              <a:xfrm>
                <a:off x="9025595" y="3589351"/>
                <a:ext cx="1664174" cy="714683"/>
              </a:xfrm>
              <a:prstGeom prst="rect">
                <a:avLst/>
              </a:prstGeom>
              <a:blipFill>
                <a:blip r:embed="rId15"/>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0DBEE1FC-FCB5-2539-8280-DA15C5BD28CE}"/>
              </a:ext>
            </a:extLst>
          </p:cNvPr>
          <p:cNvSpPr txBox="1"/>
          <p:nvPr/>
        </p:nvSpPr>
        <p:spPr>
          <a:xfrm>
            <a:off x="4799598" y="4473154"/>
            <a:ext cx="4487126" cy="584775"/>
          </a:xfrm>
          <a:prstGeom prst="rect">
            <a:avLst/>
          </a:prstGeom>
          <a:noFill/>
        </p:spPr>
        <p:txBody>
          <a:bodyPr wrap="none" rtlCol="0">
            <a:spAutoFit/>
          </a:bodyPr>
          <a:lstStyle/>
          <a:p>
            <a:pPr algn="ctr"/>
            <a:r>
              <a:rPr lang="en-US" sz="3200" dirty="0">
                <a:solidFill>
                  <a:schemeClr val="accent6">
                    <a:lumMod val="75000"/>
                  </a:schemeClr>
                </a:solidFill>
              </a:rPr>
              <a:t>Again, proof is half a page</a:t>
            </a:r>
          </a:p>
        </p:txBody>
      </p:sp>
      <p:sp>
        <p:nvSpPr>
          <p:cNvPr id="2" name="Slide Number Placeholder 1">
            <a:extLst>
              <a:ext uri="{FF2B5EF4-FFF2-40B4-BE49-F238E27FC236}">
                <a16:creationId xmlns:a16="http://schemas.microsoft.com/office/drawing/2014/main" id="{5C1FE978-1FD3-A2A1-30BB-B4B3412E34E0}"/>
              </a:ext>
            </a:extLst>
          </p:cNvPr>
          <p:cNvSpPr>
            <a:spLocks noGrp="1"/>
          </p:cNvSpPr>
          <p:nvPr>
            <p:ph type="sldNum" sz="quarter" idx="12"/>
          </p:nvPr>
        </p:nvSpPr>
        <p:spPr/>
        <p:txBody>
          <a:bodyPr/>
          <a:lstStyle/>
          <a:p>
            <a:fld id="{F47845EA-7733-40EE-B074-20032348B727}" type="slidenum">
              <a:rPr lang="en-US" smtClean="0"/>
              <a:t>19</a:t>
            </a:fld>
            <a:endParaRPr lang="en-US"/>
          </a:p>
        </p:txBody>
      </p:sp>
    </p:spTree>
    <p:extLst>
      <p:ext uri="{BB962C8B-B14F-4D97-AF65-F5344CB8AC3E}">
        <p14:creationId xmlns:p14="http://schemas.microsoft.com/office/powerpoint/2010/main" val="226958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B46AA-E440-FE07-77F5-20239540E0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61310-3EEC-CE8C-8E87-8E38B63078BE}"/>
              </a:ext>
            </a:extLst>
          </p:cNvPr>
          <p:cNvSpPr>
            <a:spLocks noGrp="1"/>
          </p:cNvSpPr>
          <p:nvPr>
            <p:ph type="title"/>
          </p:nvPr>
        </p:nvSpPr>
        <p:spPr/>
        <p:txBody>
          <a:bodyPr/>
          <a:lstStyle/>
          <a:p>
            <a:r>
              <a:rPr lang="en-US" dirty="0"/>
              <a:t>Overview</a:t>
            </a:r>
            <a:br>
              <a:rPr lang="en-US" dirty="0"/>
            </a:br>
            <a:endParaRPr lang="en-US" dirty="0"/>
          </a:p>
        </p:txBody>
      </p:sp>
      <p:sp>
        <p:nvSpPr>
          <p:cNvPr id="3" name="Text Placeholder 2">
            <a:extLst>
              <a:ext uri="{FF2B5EF4-FFF2-40B4-BE49-F238E27FC236}">
                <a16:creationId xmlns:a16="http://schemas.microsoft.com/office/drawing/2014/main" id="{20602942-9A19-E6A4-2F98-73126320525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1083A5-40B5-124D-A113-A151FB7348B3}"/>
              </a:ext>
            </a:extLst>
          </p:cNvPr>
          <p:cNvSpPr>
            <a:spLocks noGrp="1"/>
          </p:cNvSpPr>
          <p:nvPr>
            <p:ph type="sldNum" sz="quarter" idx="12"/>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661823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3974DF-6F2A-2A5A-CC00-3A480B9C7923}"/>
              </a:ext>
            </a:extLst>
          </p:cNvPr>
          <p:cNvPicPr>
            <a:picLocks noChangeAspect="1"/>
          </p:cNvPicPr>
          <p:nvPr/>
        </p:nvPicPr>
        <p:blipFill>
          <a:blip r:embed="rId2"/>
          <a:stretch>
            <a:fillRect/>
          </a:stretch>
        </p:blipFill>
        <p:spPr>
          <a:xfrm>
            <a:off x="153512" y="104899"/>
            <a:ext cx="11884975" cy="891145"/>
          </a:xfrm>
          <a:prstGeom prst="rect">
            <a:avLst/>
          </a:prstGeom>
        </p:spPr>
      </p:pic>
      <p:pic>
        <p:nvPicPr>
          <p:cNvPr id="5" name="Picture 4">
            <a:extLst>
              <a:ext uri="{FF2B5EF4-FFF2-40B4-BE49-F238E27FC236}">
                <a16:creationId xmlns:a16="http://schemas.microsoft.com/office/drawing/2014/main" id="{015F1AC6-2171-2C33-11F3-E4CD88909215}"/>
              </a:ext>
            </a:extLst>
          </p:cNvPr>
          <p:cNvPicPr>
            <a:picLocks noChangeAspect="1"/>
          </p:cNvPicPr>
          <p:nvPr/>
        </p:nvPicPr>
        <p:blipFill>
          <a:blip r:embed="rId3"/>
          <a:stretch>
            <a:fillRect/>
          </a:stretch>
        </p:blipFill>
        <p:spPr>
          <a:xfrm>
            <a:off x="153512" y="996044"/>
            <a:ext cx="11884975" cy="864527"/>
          </a:xfrm>
          <a:prstGeom prst="rect">
            <a:avLst/>
          </a:prstGeom>
        </p:spPr>
      </p:pic>
      <p:sp>
        <p:nvSpPr>
          <p:cNvPr id="6" name="TextBox 5">
            <a:extLst>
              <a:ext uri="{FF2B5EF4-FFF2-40B4-BE49-F238E27FC236}">
                <a16:creationId xmlns:a16="http://schemas.microsoft.com/office/drawing/2014/main" id="{4B7C1691-7774-098A-6F9A-6020E850D6AA}"/>
              </a:ext>
            </a:extLst>
          </p:cNvPr>
          <p:cNvSpPr txBox="1"/>
          <p:nvPr/>
        </p:nvSpPr>
        <p:spPr>
          <a:xfrm>
            <a:off x="804537" y="2039861"/>
            <a:ext cx="8998233" cy="523220"/>
          </a:xfrm>
          <a:prstGeom prst="rect">
            <a:avLst/>
          </a:prstGeom>
          <a:noFill/>
        </p:spPr>
        <p:txBody>
          <a:bodyPr wrap="none" rtlCol="0">
            <a:spAutoFit/>
          </a:bodyPr>
          <a:lstStyle/>
          <a:p>
            <a:r>
              <a:rPr lang="en-US" sz="2800" dirty="0">
                <a:solidFill>
                  <a:schemeClr val="accent6">
                    <a:lumMod val="75000"/>
                  </a:schemeClr>
                </a:solidFill>
              </a:rPr>
              <a:t>Recovers the standard notion of derivatives in standard cases</a:t>
            </a:r>
          </a:p>
        </p:txBody>
      </p:sp>
      <p:sp>
        <p:nvSpPr>
          <p:cNvPr id="2" name="Slide Number Placeholder 1">
            <a:extLst>
              <a:ext uri="{FF2B5EF4-FFF2-40B4-BE49-F238E27FC236}">
                <a16:creationId xmlns:a16="http://schemas.microsoft.com/office/drawing/2014/main" id="{E300992C-0E59-F78B-FCA9-442A94FBCA8D}"/>
              </a:ext>
            </a:extLst>
          </p:cNvPr>
          <p:cNvSpPr>
            <a:spLocks noGrp="1"/>
          </p:cNvSpPr>
          <p:nvPr>
            <p:ph type="sldNum" sz="quarter" idx="12"/>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38399106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D1C6E-55A1-649F-8D24-AE3B791E42CE}"/>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F376076-9B57-A05F-FF3C-06E8B16B52FF}"/>
                  </a:ext>
                </a:extLst>
              </p:cNvPr>
              <p:cNvSpPr/>
              <p:nvPr/>
            </p:nvSpPr>
            <p:spPr>
              <a:xfrm>
                <a:off x="2279482" y="1029234"/>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𝑋</m:t>
                      </m:r>
                    </m:oMath>
                  </m:oMathPara>
                </a14:m>
                <a:endParaRPr lang="en-US" sz="2400" dirty="0"/>
              </a:p>
            </p:txBody>
          </p:sp>
        </mc:Choice>
        <mc:Fallback xmlns="">
          <p:sp>
            <p:nvSpPr>
              <p:cNvPr id="2" name="Rectangle 1">
                <a:extLst>
                  <a:ext uri="{FF2B5EF4-FFF2-40B4-BE49-F238E27FC236}">
                    <a16:creationId xmlns:a16="http://schemas.microsoft.com/office/drawing/2014/main" id="{8F376076-9B57-A05F-FF3C-06E8B16B52FF}"/>
                  </a:ext>
                </a:extLst>
              </p:cNvPr>
              <p:cNvSpPr>
                <a:spLocks noRot="1" noChangeAspect="1" noMove="1" noResize="1" noEditPoints="1" noAdjustHandles="1" noChangeArrowheads="1" noChangeShapeType="1" noTextEdit="1"/>
              </p:cNvSpPr>
              <p:nvPr/>
            </p:nvSpPr>
            <p:spPr>
              <a:xfrm>
                <a:off x="2279482" y="1029234"/>
                <a:ext cx="926110" cy="8313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750F39F-003B-CEEF-B542-C83DD1CE042A}"/>
                  </a:ext>
                </a:extLst>
              </p:cNvPr>
              <p:cNvSpPr/>
              <p:nvPr/>
            </p:nvSpPr>
            <p:spPr>
              <a:xfrm>
                <a:off x="4564178" y="1029234"/>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𝑌</m:t>
                      </m:r>
                    </m:oMath>
                  </m:oMathPara>
                </a14:m>
                <a:endParaRPr lang="en-US" sz="2400" dirty="0"/>
              </a:p>
            </p:txBody>
          </p:sp>
        </mc:Choice>
        <mc:Fallback xmlns="">
          <p:sp>
            <p:nvSpPr>
              <p:cNvPr id="4" name="Rectangle 3">
                <a:extLst>
                  <a:ext uri="{FF2B5EF4-FFF2-40B4-BE49-F238E27FC236}">
                    <a16:creationId xmlns:a16="http://schemas.microsoft.com/office/drawing/2014/main" id="{B750F39F-003B-CEEF-B542-C83DD1CE042A}"/>
                  </a:ext>
                </a:extLst>
              </p:cNvPr>
              <p:cNvSpPr>
                <a:spLocks noRot="1" noChangeAspect="1" noMove="1" noResize="1" noEditPoints="1" noAdjustHandles="1" noChangeArrowheads="1" noChangeShapeType="1" noTextEdit="1"/>
              </p:cNvSpPr>
              <p:nvPr/>
            </p:nvSpPr>
            <p:spPr>
              <a:xfrm>
                <a:off x="4564178" y="1029234"/>
                <a:ext cx="926110" cy="83139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A079BD1-03FD-8DCE-9C0A-29AA458353DB}"/>
                  </a:ext>
                </a:extLst>
              </p:cNvPr>
              <p:cNvSpPr/>
              <p:nvPr/>
            </p:nvSpPr>
            <p:spPr>
              <a:xfrm>
                <a:off x="2279482" y="2399085"/>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𝑑𝑋</m:t>
                      </m:r>
                    </m:oMath>
                  </m:oMathPara>
                </a14:m>
                <a:endParaRPr lang="en-US" sz="2400" dirty="0"/>
              </a:p>
            </p:txBody>
          </p:sp>
        </mc:Choice>
        <mc:Fallback xmlns="">
          <p:sp>
            <p:nvSpPr>
              <p:cNvPr id="8" name="Rectangle 7">
                <a:extLst>
                  <a:ext uri="{FF2B5EF4-FFF2-40B4-BE49-F238E27FC236}">
                    <a16:creationId xmlns:a16="http://schemas.microsoft.com/office/drawing/2014/main" id="{FA079BD1-03FD-8DCE-9C0A-29AA458353DB}"/>
                  </a:ext>
                </a:extLst>
              </p:cNvPr>
              <p:cNvSpPr>
                <a:spLocks noRot="1" noChangeAspect="1" noMove="1" noResize="1" noEditPoints="1" noAdjustHandles="1" noChangeArrowheads="1" noChangeShapeType="1" noTextEdit="1"/>
              </p:cNvSpPr>
              <p:nvPr/>
            </p:nvSpPr>
            <p:spPr>
              <a:xfrm>
                <a:off x="2279482" y="2399085"/>
                <a:ext cx="926110" cy="83139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3925313-E471-8598-562B-E3E955C44A03}"/>
                  </a:ext>
                </a:extLst>
              </p:cNvPr>
              <p:cNvSpPr/>
              <p:nvPr/>
            </p:nvSpPr>
            <p:spPr>
              <a:xfrm>
                <a:off x="4564178" y="2399085"/>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𝑑𝑌</m:t>
                      </m:r>
                    </m:oMath>
                  </m:oMathPara>
                </a14:m>
                <a:endParaRPr lang="en-US" sz="2400" dirty="0"/>
              </a:p>
            </p:txBody>
          </p:sp>
        </mc:Choice>
        <mc:Fallback xmlns="">
          <p:sp>
            <p:nvSpPr>
              <p:cNvPr id="9" name="Rectangle 8">
                <a:extLst>
                  <a:ext uri="{FF2B5EF4-FFF2-40B4-BE49-F238E27FC236}">
                    <a16:creationId xmlns:a16="http://schemas.microsoft.com/office/drawing/2014/main" id="{93925313-E471-8598-562B-E3E955C44A03}"/>
                  </a:ext>
                </a:extLst>
              </p:cNvPr>
              <p:cNvSpPr>
                <a:spLocks noRot="1" noChangeAspect="1" noMove="1" noResize="1" noEditPoints="1" noAdjustHandles="1" noChangeArrowheads="1" noChangeShapeType="1" noTextEdit="1"/>
              </p:cNvSpPr>
              <p:nvPr/>
            </p:nvSpPr>
            <p:spPr>
              <a:xfrm>
                <a:off x="4564178" y="2399085"/>
                <a:ext cx="926110" cy="831393"/>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ACD15810-5E69-0B4D-3E03-5533AA3FDCDC}"/>
              </a:ext>
            </a:extLst>
          </p:cNvPr>
          <p:cNvCxnSpPr>
            <a:stCxn id="2" idx="3"/>
            <a:endCxn id="4" idx="1"/>
          </p:cNvCxnSpPr>
          <p:nvPr/>
        </p:nvCxnSpPr>
        <p:spPr>
          <a:xfrm>
            <a:off x="3205592" y="1444931"/>
            <a:ext cx="135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A056EDA-BA46-D25F-65F1-57CD19BD3B2D}"/>
                  </a:ext>
                </a:extLst>
              </p:cNvPr>
              <p:cNvSpPr txBox="1"/>
              <p:nvPr/>
            </p:nvSpPr>
            <p:spPr>
              <a:xfrm>
                <a:off x="3614282" y="975573"/>
                <a:ext cx="43255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𝑓</m:t>
                      </m:r>
                    </m:oMath>
                  </m:oMathPara>
                </a14:m>
                <a:endParaRPr lang="en-US" sz="2400" dirty="0"/>
              </a:p>
            </p:txBody>
          </p:sp>
        </mc:Choice>
        <mc:Fallback xmlns="">
          <p:sp>
            <p:nvSpPr>
              <p:cNvPr id="13" name="TextBox 12">
                <a:extLst>
                  <a:ext uri="{FF2B5EF4-FFF2-40B4-BE49-F238E27FC236}">
                    <a16:creationId xmlns:a16="http://schemas.microsoft.com/office/drawing/2014/main" id="{1A056EDA-BA46-D25F-65F1-57CD19BD3B2D}"/>
                  </a:ext>
                </a:extLst>
              </p:cNvPr>
              <p:cNvSpPr txBox="1">
                <a:spLocks noRot="1" noChangeAspect="1" noMove="1" noResize="1" noEditPoints="1" noAdjustHandles="1" noChangeArrowheads="1" noChangeShapeType="1" noTextEdit="1"/>
              </p:cNvSpPr>
              <p:nvPr/>
            </p:nvSpPr>
            <p:spPr>
              <a:xfrm>
                <a:off x="3614282" y="975573"/>
                <a:ext cx="432554" cy="461665"/>
              </a:xfrm>
              <a:prstGeom prst="rect">
                <a:avLst/>
              </a:prstGeom>
              <a:blipFill>
                <a:blip r:embed="rId6"/>
                <a:stretch>
                  <a:fillRect l="-4225"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F88D12F-8F11-8490-887A-BE771D2757A4}"/>
              </a:ext>
            </a:extLst>
          </p:cNvPr>
          <p:cNvCxnSpPr>
            <a:stCxn id="8" idx="3"/>
            <a:endCxn id="9" idx="1"/>
          </p:cNvCxnSpPr>
          <p:nvPr/>
        </p:nvCxnSpPr>
        <p:spPr>
          <a:xfrm>
            <a:off x="3205592" y="2814782"/>
            <a:ext cx="13585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9C3188-027C-5A22-52C3-FA3438C4493A}"/>
                  </a:ext>
                </a:extLst>
              </p:cNvPr>
              <p:cNvSpPr txBox="1"/>
              <p:nvPr/>
            </p:nvSpPr>
            <p:spPr>
              <a:xfrm>
                <a:off x="3521795" y="2254645"/>
                <a:ext cx="637802" cy="794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𝑑𝑓</m:t>
                          </m:r>
                        </m:num>
                        <m:den>
                          <m:r>
                            <a:rPr lang="en-US" sz="2400" b="0" i="1" smtClean="0">
                              <a:latin typeface="Cambria Math" panose="02040503050406030204" pitchFamily="18" charset="0"/>
                            </a:rPr>
                            <m:t>𝑑𝑋</m:t>
                          </m:r>
                        </m:den>
                      </m:f>
                    </m:oMath>
                  </m:oMathPara>
                </a14:m>
                <a:endParaRPr lang="en-US" sz="2400" dirty="0"/>
              </a:p>
            </p:txBody>
          </p:sp>
        </mc:Choice>
        <mc:Fallback xmlns="">
          <p:sp>
            <p:nvSpPr>
              <p:cNvPr id="19" name="TextBox 18">
                <a:extLst>
                  <a:ext uri="{FF2B5EF4-FFF2-40B4-BE49-F238E27FC236}">
                    <a16:creationId xmlns:a16="http://schemas.microsoft.com/office/drawing/2014/main" id="{E79C3188-027C-5A22-52C3-FA3438C4493A}"/>
                  </a:ext>
                </a:extLst>
              </p:cNvPr>
              <p:cNvSpPr txBox="1">
                <a:spLocks noRot="1" noChangeAspect="1" noMove="1" noResize="1" noEditPoints="1" noAdjustHandles="1" noChangeArrowheads="1" noChangeShapeType="1" noTextEdit="1"/>
              </p:cNvSpPr>
              <p:nvPr/>
            </p:nvSpPr>
            <p:spPr>
              <a:xfrm>
                <a:off x="3521795" y="2254645"/>
                <a:ext cx="637802" cy="79444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0507BCA9-7D38-80DA-68EB-009556355EA4}"/>
                  </a:ext>
                </a:extLst>
              </p:cNvPr>
              <p:cNvSpPr/>
              <p:nvPr/>
            </p:nvSpPr>
            <p:spPr>
              <a:xfrm>
                <a:off x="396134" y="1026191"/>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dirty="0"/>
                  <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𝑛</m:t>
                        </m:r>
                      </m:sup>
                    </m:sSup>
                  </m:oMath>
                </a14:m>
                <a:endParaRPr lang="en-US" sz="2400" dirty="0"/>
              </a:p>
            </p:txBody>
          </p:sp>
        </mc:Choice>
        <mc:Fallback xmlns="">
          <p:sp>
            <p:nvSpPr>
              <p:cNvPr id="35" name="Rectangle 34">
                <a:extLst>
                  <a:ext uri="{FF2B5EF4-FFF2-40B4-BE49-F238E27FC236}">
                    <a16:creationId xmlns:a16="http://schemas.microsoft.com/office/drawing/2014/main" id="{0507BCA9-7D38-80DA-68EB-009556355EA4}"/>
                  </a:ext>
                </a:extLst>
              </p:cNvPr>
              <p:cNvSpPr>
                <a:spLocks noRot="1" noChangeAspect="1" noMove="1" noResize="1" noEditPoints="1" noAdjustHandles="1" noChangeArrowheads="1" noChangeShapeType="1" noTextEdit="1"/>
              </p:cNvSpPr>
              <p:nvPr/>
            </p:nvSpPr>
            <p:spPr>
              <a:xfrm>
                <a:off x="396134" y="1026191"/>
                <a:ext cx="926110" cy="83139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DE54F6D3-54C6-918F-458C-651C73E57061}"/>
                  </a:ext>
                </a:extLst>
              </p:cNvPr>
              <p:cNvSpPr/>
              <p:nvPr/>
            </p:nvSpPr>
            <p:spPr>
              <a:xfrm>
                <a:off x="396132" y="2396042"/>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i="1">
                              <a:latin typeface="Cambria Math" panose="02040503050406030204" pitchFamily="18" charset="0"/>
                            </a:rPr>
                            <m:t>𝑛</m:t>
                          </m:r>
                        </m:sup>
                      </m:sSup>
                    </m:oMath>
                  </m:oMathPara>
                </a14:m>
                <a:endParaRPr lang="en-US" sz="2400" dirty="0"/>
              </a:p>
            </p:txBody>
          </p:sp>
        </mc:Choice>
        <mc:Fallback xmlns="">
          <p:sp>
            <p:nvSpPr>
              <p:cNvPr id="36" name="Rectangle 35">
                <a:extLst>
                  <a:ext uri="{FF2B5EF4-FFF2-40B4-BE49-F238E27FC236}">
                    <a16:creationId xmlns:a16="http://schemas.microsoft.com/office/drawing/2014/main" id="{DE54F6D3-54C6-918F-458C-651C73E57061}"/>
                  </a:ext>
                </a:extLst>
              </p:cNvPr>
              <p:cNvSpPr>
                <a:spLocks noRot="1" noChangeAspect="1" noMove="1" noResize="1" noEditPoints="1" noAdjustHandles="1" noChangeArrowheads="1" noChangeShapeType="1" noTextEdit="1"/>
              </p:cNvSpPr>
              <p:nvPr/>
            </p:nvSpPr>
            <p:spPr>
              <a:xfrm>
                <a:off x="396132" y="2396042"/>
                <a:ext cx="926110" cy="831393"/>
              </a:xfrm>
              <a:prstGeom prst="rect">
                <a:avLst/>
              </a:prstGeom>
              <a:blipFill>
                <a:blip r:embed="rId9"/>
                <a:stretch>
                  <a:fillRect/>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B19F383B-99A4-4194-B319-1BC2FF6D2175}"/>
              </a:ext>
            </a:extLst>
          </p:cNvPr>
          <p:cNvCxnSpPr>
            <a:cxnSpLocks/>
            <a:stCxn id="2" idx="2"/>
            <a:endCxn id="8" idx="0"/>
          </p:cNvCxnSpPr>
          <p:nvPr/>
        </p:nvCxnSpPr>
        <p:spPr>
          <a:xfrm>
            <a:off x="2742537" y="1860627"/>
            <a:ext cx="0" cy="5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C13F8A3-4161-B8EA-3DDD-933A73CD6929}"/>
              </a:ext>
            </a:extLst>
          </p:cNvPr>
          <p:cNvCxnSpPr>
            <a:cxnSpLocks/>
          </p:cNvCxnSpPr>
          <p:nvPr/>
        </p:nvCxnSpPr>
        <p:spPr>
          <a:xfrm>
            <a:off x="5026532" y="1860627"/>
            <a:ext cx="0" cy="5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873A89D-0256-E908-1181-894FCB9BB2F0}"/>
              </a:ext>
            </a:extLst>
          </p:cNvPr>
          <p:cNvCxnSpPr>
            <a:cxnSpLocks/>
            <a:stCxn id="35" idx="2"/>
            <a:endCxn id="36" idx="0"/>
          </p:cNvCxnSpPr>
          <p:nvPr/>
        </p:nvCxnSpPr>
        <p:spPr>
          <a:xfrm flipH="1">
            <a:off x="859187" y="1857584"/>
            <a:ext cx="2" cy="5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AB502A82-6D1F-DB09-F5C7-602F9225F782}"/>
                  </a:ext>
                </a:extLst>
              </p:cNvPr>
              <p:cNvSpPr/>
              <p:nvPr/>
            </p:nvSpPr>
            <p:spPr>
              <a:xfrm>
                <a:off x="6456056" y="1024966"/>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0" dirty="0"/>
                  <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ℝ</m:t>
                        </m:r>
                      </m:e>
                      <m:sup>
                        <m:r>
                          <a:rPr lang="en-US" sz="2400" b="0" i="1" smtClean="0">
                            <a:latin typeface="Cambria Math" panose="02040503050406030204" pitchFamily="18" charset="0"/>
                          </a:rPr>
                          <m:t>𝑚</m:t>
                        </m:r>
                      </m:sup>
                    </m:sSup>
                  </m:oMath>
                </a14:m>
                <a:endParaRPr lang="en-US" sz="2400" dirty="0"/>
              </a:p>
            </p:txBody>
          </p:sp>
        </mc:Choice>
        <mc:Fallback xmlns="">
          <p:sp>
            <p:nvSpPr>
              <p:cNvPr id="42" name="Rectangle 41">
                <a:extLst>
                  <a:ext uri="{FF2B5EF4-FFF2-40B4-BE49-F238E27FC236}">
                    <a16:creationId xmlns:a16="http://schemas.microsoft.com/office/drawing/2014/main" id="{AB502A82-6D1F-DB09-F5C7-602F9225F782}"/>
                  </a:ext>
                </a:extLst>
              </p:cNvPr>
              <p:cNvSpPr>
                <a:spLocks noRot="1" noChangeAspect="1" noMove="1" noResize="1" noEditPoints="1" noAdjustHandles="1" noChangeArrowheads="1" noChangeShapeType="1" noTextEdit="1"/>
              </p:cNvSpPr>
              <p:nvPr/>
            </p:nvSpPr>
            <p:spPr>
              <a:xfrm>
                <a:off x="6456056" y="1024966"/>
                <a:ext cx="926110" cy="83139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83835C38-206E-AF1A-284D-030AC9082AD8}"/>
                  </a:ext>
                </a:extLst>
              </p:cNvPr>
              <p:cNvSpPr/>
              <p:nvPr/>
            </p:nvSpPr>
            <p:spPr>
              <a:xfrm>
                <a:off x="6456054" y="2394817"/>
                <a:ext cx="926110" cy="8313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r>
                        <a:rPr lang="en-US" sz="2400" b="0" i="1" smtClean="0">
                          <a:latin typeface="Cambria Math" panose="02040503050406030204" pitchFamily="18" charset="0"/>
                        </a:rPr>
                        <m:t>𝑑</m:t>
                      </m:r>
                      <m:sSup>
                        <m:sSupPr>
                          <m:ctrlPr>
                            <a:rPr lang="en-US" sz="2400" i="1">
                              <a:latin typeface="Cambria Math" panose="02040503050406030204" pitchFamily="18" charset="0"/>
                            </a:rPr>
                          </m:ctrlPr>
                        </m:sSupPr>
                        <m:e>
                          <m:r>
                            <a:rPr lang="en-US" sz="2400" i="1">
                              <a:latin typeface="Cambria Math" panose="02040503050406030204" pitchFamily="18" charset="0"/>
                            </a:rPr>
                            <m:t>ℝ</m:t>
                          </m:r>
                        </m:e>
                        <m:sup>
                          <m:r>
                            <a:rPr lang="en-US" sz="2400" b="0" i="1" smtClean="0">
                              <a:latin typeface="Cambria Math" panose="02040503050406030204" pitchFamily="18" charset="0"/>
                            </a:rPr>
                            <m:t>𝑚</m:t>
                          </m:r>
                        </m:sup>
                      </m:sSup>
                    </m:oMath>
                  </m:oMathPara>
                </a14:m>
                <a:endParaRPr lang="en-US" sz="2400" dirty="0"/>
              </a:p>
            </p:txBody>
          </p:sp>
        </mc:Choice>
        <mc:Fallback xmlns="">
          <p:sp>
            <p:nvSpPr>
              <p:cNvPr id="43" name="Rectangle 42">
                <a:extLst>
                  <a:ext uri="{FF2B5EF4-FFF2-40B4-BE49-F238E27FC236}">
                    <a16:creationId xmlns:a16="http://schemas.microsoft.com/office/drawing/2014/main" id="{83835C38-206E-AF1A-284D-030AC9082AD8}"/>
                  </a:ext>
                </a:extLst>
              </p:cNvPr>
              <p:cNvSpPr>
                <a:spLocks noRot="1" noChangeAspect="1" noMove="1" noResize="1" noEditPoints="1" noAdjustHandles="1" noChangeArrowheads="1" noChangeShapeType="1" noTextEdit="1"/>
              </p:cNvSpPr>
              <p:nvPr/>
            </p:nvSpPr>
            <p:spPr>
              <a:xfrm>
                <a:off x="6456054" y="2394817"/>
                <a:ext cx="926110" cy="831393"/>
              </a:xfrm>
              <a:prstGeom prst="rect">
                <a:avLst/>
              </a:prstGeom>
              <a:blipFill>
                <a:blip r:embed="rId11"/>
                <a:stretch>
                  <a:fillRect/>
                </a:stretch>
              </a:blipFill>
            </p:spPr>
            <p:txBody>
              <a:bodyPr/>
              <a:lstStyle/>
              <a:p>
                <a:r>
                  <a:rPr lang="en-US">
                    <a:noFill/>
                  </a:rPr>
                  <a:t> </a:t>
                </a:r>
              </a:p>
            </p:txBody>
          </p:sp>
        </mc:Fallback>
      </mc:AlternateContent>
      <p:cxnSp>
        <p:nvCxnSpPr>
          <p:cNvPr id="44" name="Straight Arrow Connector 43">
            <a:extLst>
              <a:ext uri="{FF2B5EF4-FFF2-40B4-BE49-F238E27FC236}">
                <a16:creationId xmlns:a16="http://schemas.microsoft.com/office/drawing/2014/main" id="{8204F68A-7317-C33C-1563-CAF4DB9D62E8}"/>
              </a:ext>
            </a:extLst>
          </p:cNvPr>
          <p:cNvCxnSpPr>
            <a:cxnSpLocks/>
          </p:cNvCxnSpPr>
          <p:nvPr/>
        </p:nvCxnSpPr>
        <p:spPr>
          <a:xfrm>
            <a:off x="6909483" y="1856359"/>
            <a:ext cx="0" cy="53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E0F1EBD-E045-81AE-2786-187F26DB2D7A}"/>
              </a:ext>
            </a:extLst>
          </p:cNvPr>
          <p:cNvCxnSpPr>
            <a:stCxn id="35" idx="3"/>
            <a:endCxn id="2" idx="1"/>
          </p:cNvCxnSpPr>
          <p:nvPr/>
        </p:nvCxnSpPr>
        <p:spPr>
          <a:xfrm>
            <a:off x="1322244" y="1441888"/>
            <a:ext cx="957238" cy="304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1C7F328-0644-110A-3547-9635EA37EDEA}"/>
              </a:ext>
            </a:extLst>
          </p:cNvPr>
          <p:cNvCxnSpPr>
            <a:cxnSpLocks/>
            <a:stCxn id="36" idx="3"/>
            <a:endCxn id="8" idx="1"/>
          </p:cNvCxnSpPr>
          <p:nvPr/>
        </p:nvCxnSpPr>
        <p:spPr>
          <a:xfrm>
            <a:off x="1322242" y="2811739"/>
            <a:ext cx="957240" cy="3043"/>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E680B56-E074-C3DF-3E09-542BA8B7C82F}"/>
              </a:ext>
            </a:extLst>
          </p:cNvPr>
          <p:cNvCxnSpPr>
            <a:stCxn id="9" idx="3"/>
            <a:endCxn id="43" idx="1"/>
          </p:cNvCxnSpPr>
          <p:nvPr/>
        </p:nvCxnSpPr>
        <p:spPr>
          <a:xfrm flipV="1">
            <a:off x="5490288" y="2810514"/>
            <a:ext cx="965766" cy="426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A85B3EB-D29C-95A8-384C-70C84779EFAC}"/>
              </a:ext>
            </a:extLst>
          </p:cNvPr>
          <p:cNvCxnSpPr>
            <a:stCxn id="4" idx="3"/>
            <a:endCxn id="42" idx="1"/>
          </p:cNvCxnSpPr>
          <p:nvPr/>
        </p:nvCxnSpPr>
        <p:spPr>
          <a:xfrm flipV="1">
            <a:off x="5490288" y="1440663"/>
            <a:ext cx="965768" cy="426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AA4B082-0F67-8EC9-D36E-3EDDF643EC8D}"/>
                  </a:ext>
                </a:extLst>
              </p:cNvPr>
              <p:cNvSpPr txBox="1"/>
              <p:nvPr/>
            </p:nvSpPr>
            <p:spPr>
              <a:xfrm>
                <a:off x="664075" y="659515"/>
                <a:ext cx="448263"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m:oMathPara>
                </a14:m>
                <a:endParaRPr lang="en-US" dirty="0"/>
              </a:p>
            </p:txBody>
          </p:sp>
        </mc:Choice>
        <mc:Fallback xmlns="">
          <p:sp>
            <p:nvSpPr>
              <p:cNvPr id="56" name="TextBox 55">
                <a:extLst>
                  <a:ext uri="{FF2B5EF4-FFF2-40B4-BE49-F238E27FC236}">
                    <a16:creationId xmlns:a16="http://schemas.microsoft.com/office/drawing/2014/main" id="{7AA4B082-0F67-8EC9-D36E-3EDDF643EC8D}"/>
                  </a:ext>
                </a:extLst>
              </p:cNvPr>
              <p:cNvSpPr txBox="1">
                <a:spLocks noRot="1" noChangeAspect="1" noMove="1" noResize="1" noEditPoints="1" noAdjustHandles="1" noChangeArrowheads="1" noChangeShapeType="1" noTextEdit="1"/>
              </p:cNvSpPr>
              <p:nvPr/>
            </p:nvSpPr>
            <p:spPr>
              <a:xfrm>
                <a:off x="664075" y="659515"/>
                <a:ext cx="448263" cy="37824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2643CED6-B214-E41B-A6DB-9320366DF347}"/>
                  </a:ext>
                </a:extLst>
              </p:cNvPr>
              <p:cNvSpPr txBox="1"/>
              <p:nvPr/>
            </p:nvSpPr>
            <p:spPr>
              <a:xfrm>
                <a:off x="6672567" y="655634"/>
                <a:ext cx="477887"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𝑗</m:t>
                          </m:r>
                        </m:sup>
                      </m:sSup>
                    </m:oMath>
                  </m:oMathPara>
                </a14:m>
                <a:endParaRPr lang="en-US" dirty="0"/>
              </a:p>
            </p:txBody>
          </p:sp>
        </mc:Choice>
        <mc:Fallback xmlns="">
          <p:sp>
            <p:nvSpPr>
              <p:cNvPr id="57" name="TextBox 56">
                <a:extLst>
                  <a:ext uri="{FF2B5EF4-FFF2-40B4-BE49-F238E27FC236}">
                    <a16:creationId xmlns:a16="http://schemas.microsoft.com/office/drawing/2014/main" id="{2643CED6-B214-E41B-A6DB-9320366DF347}"/>
                  </a:ext>
                </a:extLst>
              </p:cNvPr>
              <p:cNvSpPr txBox="1">
                <a:spLocks noRot="1" noChangeAspect="1" noMove="1" noResize="1" noEditPoints="1" noAdjustHandles="1" noChangeArrowheads="1" noChangeShapeType="1" noTextEdit="1"/>
              </p:cNvSpPr>
              <p:nvPr/>
            </p:nvSpPr>
            <p:spPr>
              <a:xfrm>
                <a:off x="6672567" y="655634"/>
                <a:ext cx="477887" cy="378245"/>
              </a:xfrm>
              <a:prstGeom prst="rect">
                <a:avLst/>
              </a:prstGeom>
              <a:blipFill>
                <a:blip r:embed="rId13"/>
                <a:stretch>
                  <a:fillRect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4EFBFA76-4AAF-E2F7-AAF7-E2E414105C6E}"/>
                  </a:ext>
                </a:extLst>
              </p:cNvPr>
              <p:cNvSpPr txBox="1"/>
              <p:nvPr/>
            </p:nvSpPr>
            <p:spPr>
              <a:xfrm>
                <a:off x="572432" y="3215866"/>
                <a:ext cx="581313"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𝑑𝑥</m:t>
                          </m:r>
                        </m:e>
                        <m:sup>
                          <m:r>
                            <a:rPr lang="en-US" b="0" i="1" smtClean="0">
                              <a:latin typeface="Cambria Math" panose="02040503050406030204" pitchFamily="18" charset="0"/>
                            </a:rPr>
                            <m:t>𝑖</m:t>
                          </m:r>
                        </m:sup>
                      </m:sSup>
                    </m:oMath>
                  </m:oMathPara>
                </a14:m>
                <a:endParaRPr lang="en-US" dirty="0"/>
              </a:p>
            </p:txBody>
          </p:sp>
        </mc:Choice>
        <mc:Fallback xmlns="">
          <p:sp>
            <p:nvSpPr>
              <p:cNvPr id="58" name="TextBox 57">
                <a:extLst>
                  <a:ext uri="{FF2B5EF4-FFF2-40B4-BE49-F238E27FC236}">
                    <a16:creationId xmlns:a16="http://schemas.microsoft.com/office/drawing/2014/main" id="{4EFBFA76-4AAF-E2F7-AAF7-E2E414105C6E}"/>
                  </a:ext>
                </a:extLst>
              </p:cNvPr>
              <p:cNvSpPr txBox="1">
                <a:spLocks noRot="1" noChangeAspect="1" noMove="1" noResize="1" noEditPoints="1" noAdjustHandles="1" noChangeArrowheads="1" noChangeShapeType="1" noTextEdit="1"/>
              </p:cNvSpPr>
              <p:nvPr/>
            </p:nvSpPr>
            <p:spPr>
              <a:xfrm>
                <a:off x="572432" y="3215866"/>
                <a:ext cx="581313" cy="37824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1F5CBB05-9A01-A7B5-68E6-2454A18A3839}"/>
                  </a:ext>
                </a:extLst>
              </p:cNvPr>
              <p:cNvSpPr txBox="1"/>
              <p:nvPr/>
            </p:nvSpPr>
            <p:spPr>
              <a:xfrm>
                <a:off x="6600047" y="3226210"/>
                <a:ext cx="610936"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𝑑𝑦</m:t>
                          </m:r>
                        </m:e>
                        <m:sup>
                          <m:r>
                            <a:rPr lang="en-US" b="0" i="1" smtClean="0">
                              <a:latin typeface="Cambria Math" panose="02040503050406030204" pitchFamily="18" charset="0"/>
                            </a:rPr>
                            <m:t>𝑗</m:t>
                          </m:r>
                        </m:sup>
                      </m:sSup>
                    </m:oMath>
                  </m:oMathPara>
                </a14:m>
                <a:endParaRPr lang="en-US" dirty="0"/>
              </a:p>
            </p:txBody>
          </p:sp>
        </mc:Choice>
        <mc:Fallback xmlns="">
          <p:sp>
            <p:nvSpPr>
              <p:cNvPr id="59" name="TextBox 58">
                <a:extLst>
                  <a:ext uri="{FF2B5EF4-FFF2-40B4-BE49-F238E27FC236}">
                    <a16:creationId xmlns:a16="http://schemas.microsoft.com/office/drawing/2014/main" id="{1F5CBB05-9A01-A7B5-68E6-2454A18A3839}"/>
                  </a:ext>
                </a:extLst>
              </p:cNvPr>
              <p:cNvSpPr txBox="1">
                <a:spLocks noRot="1" noChangeAspect="1" noMove="1" noResize="1" noEditPoints="1" noAdjustHandles="1" noChangeArrowheads="1" noChangeShapeType="1" noTextEdit="1"/>
              </p:cNvSpPr>
              <p:nvPr/>
            </p:nvSpPr>
            <p:spPr>
              <a:xfrm>
                <a:off x="6600047" y="3226210"/>
                <a:ext cx="610936" cy="378245"/>
              </a:xfrm>
              <a:prstGeom prst="rect">
                <a:avLst/>
              </a:prstGeom>
              <a:blipFill>
                <a:blip r:embed="rId15"/>
                <a:stretch>
                  <a:fillRect b="-14516"/>
                </a:stretch>
              </a:blipFill>
            </p:spPr>
            <p:txBody>
              <a:bodyPr/>
              <a:lstStyle/>
              <a:p>
                <a:r>
                  <a:rPr lang="en-US">
                    <a:noFill/>
                  </a:rPr>
                  <a:t> </a:t>
                </a:r>
              </a:p>
            </p:txBody>
          </p:sp>
        </mc:Fallback>
      </mc:AlternateContent>
      <p:sp>
        <p:nvSpPr>
          <p:cNvPr id="60" name="Freeform: Shape 59">
            <a:extLst>
              <a:ext uri="{FF2B5EF4-FFF2-40B4-BE49-F238E27FC236}">
                <a16:creationId xmlns:a16="http://schemas.microsoft.com/office/drawing/2014/main" id="{94E3AC4D-E7CF-40CA-75FB-93CB43C9EEF6}"/>
              </a:ext>
            </a:extLst>
          </p:cNvPr>
          <p:cNvSpPr/>
          <p:nvPr/>
        </p:nvSpPr>
        <p:spPr>
          <a:xfrm flipV="1">
            <a:off x="1577844" y="3374918"/>
            <a:ext cx="4613065" cy="226965"/>
          </a:xfrm>
          <a:custGeom>
            <a:avLst/>
            <a:gdLst>
              <a:gd name="connsiteX0" fmla="*/ 0 w 2329384"/>
              <a:gd name="connsiteY0" fmla="*/ 226965 h 226965"/>
              <a:gd name="connsiteX1" fmla="*/ 1154681 w 2329384"/>
              <a:gd name="connsiteY1" fmla="*/ 33 h 226965"/>
              <a:gd name="connsiteX2" fmla="*/ 2329384 w 2329384"/>
              <a:gd name="connsiteY2" fmla="*/ 213616 h 226965"/>
            </a:gdLst>
            <a:ahLst/>
            <a:cxnLst>
              <a:cxn ang="0">
                <a:pos x="connsiteX0" y="connsiteY0"/>
              </a:cxn>
              <a:cxn ang="0">
                <a:pos x="connsiteX1" y="connsiteY1"/>
              </a:cxn>
              <a:cxn ang="0">
                <a:pos x="connsiteX2" y="connsiteY2"/>
              </a:cxn>
            </a:cxnLst>
            <a:rect l="l" t="t" r="r" b="b"/>
            <a:pathLst>
              <a:path w="2329384" h="226965">
                <a:moveTo>
                  <a:pt x="0" y="226965"/>
                </a:moveTo>
                <a:cubicBezTo>
                  <a:pt x="383225" y="114611"/>
                  <a:pt x="766450" y="2258"/>
                  <a:pt x="1154681" y="33"/>
                </a:cubicBezTo>
                <a:cubicBezTo>
                  <a:pt x="1542912" y="-2192"/>
                  <a:pt x="1936148" y="105712"/>
                  <a:pt x="2329384" y="213616"/>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D80FB39-8384-462C-F8AF-503E6CFC7032}"/>
                  </a:ext>
                </a:extLst>
              </p:cNvPr>
              <p:cNvSpPr txBox="1"/>
              <p:nvPr/>
            </p:nvSpPr>
            <p:spPr>
              <a:xfrm>
                <a:off x="1986721" y="3318088"/>
                <a:ext cx="3295697" cy="67473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𝑗</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𝑗</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den>
                      </m:f>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oMath>
                  </m:oMathPara>
                </a14:m>
                <a:endParaRPr lang="en-US" dirty="0"/>
              </a:p>
            </p:txBody>
          </p:sp>
        </mc:Choice>
        <mc:Fallback xmlns="">
          <p:sp>
            <p:nvSpPr>
              <p:cNvPr id="61" name="TextBox 60">
                <a:extLst>
                  <a:ext uri="{FF2B5EF4-FFF2-40B4-BE49-F238E27FC236}">
                    <a16:creationId xmlns:a16="http://schemas.microsoft.com/office/drawing/2014/main" id="{FD80FB39-8384-462C-F8AF-503E6CFC7032}"/>
                  </a:ext>
                </a:extLst>
              </p:cNvPr>
              <p:cNvSpPr txBox="1">
                <a:spLocks noRot="1" noChangeAspect="1" noMove="1" noResize="1" noEditPoints="1" noAdjustHandles="1" noChangeArrowheads="1" noChangeShapeType="1" noTextEdit="1"/>
              </p:cNvSpPr>
              <p:nvPr/>
            </p:nvSpPr>
            <p:spPr>
              <a:xfrm>
                <a:off x="1986721" y="3318088"/>
                <a:ext cx="3295697" cy="674736"/>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A1E9F044-1E07-1354-20C6-42C2285483E3}"/>
                  </a:ext>
                </a:extLst>
              </p:cNvPr>
              <p:cNvSpPr txBox="1"/>
              <p:nvPr/>
            </p:nvSpPr>
            <p:spPr>
              <a:xfrm>
                <a:off x="3083970" y="110693"/>
                <a:ext cx="1841786" cy="5091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𝑗</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𝑓</m:t>
                          </m:r>
                        </m:e>
                        <m:sup>
                          <m:r>
                            <a:rPr lang="en-US" sz="2400" b="0" i="1" smtClean="0">
                              <a:latin typeface="Cambria Math" panose="02040503050406030204" pitchFamily="18" charset="0"/>
                            </a:rPr>
                            <m:t>𝑗</m:t>
                          </m:r>
                        </m:sup>
                      </m:sSup>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e>
                      </m:d>
                    </m:oMath>
                  </m:oMathPara>
                </a14:m>
                <a:endParaRPr lang="en-US" sz="2400" dirty="0"/>
              </a:p>
            </p:txBody>
          </p:sp>
        </mc:Choice>
        <mc:Fallback xmlns="">
          <p:sp>
            <p:nvSpPr>
              <p:cNvPr id="62" name="TextBox 61">
                <a:extLst>
                  <a:ext uri="{FF2B5EF4-FFF2-40B4-BE49-F238E27FC236}">
                    <a16:creationId xmlns:a16="http://schemas.microsoft.com/office/drawing/2014/main" id="{A1E9F044-1E07-1354-20C6-42C2285483E3}"/>
                  </a:ext>
                </a:extLst>
              </p:cNvPr>
              <p:cNvSpPr txBox="1">
                <a:spLocks noRot="1" noChangeAspect="1" noMove="1" noResize="1" noEditPoints="1" noAdjustHandles="1" noChangeArrowheads="1" noChangeShapeType="1" noTextEdit="1"/>
              </p:cNvSpPr>
              <p:nvPr/>
            </p:nvSpPr>
            <p:spPr>
              <a:xfrm>
                <a:off x="3083970" y="110693"/>
                <a:ext cx="1841786" cy="509178"/>
              </a:xfrm>
              <a:prstGeom prst="rect">
                <a:avLst/>
              </a:prstGeom>
              <a:blipFill>
                <a:blip r:embed="rId17"/>
                <a:stretch>
                  <a:fillRect/>
                </a:stretch>
              </a:blipFill>
            </p:spPr>
            <p:txBody>
              <a:bodyPr/>
              <a:lstStyle/>
              <a:p>
                <a:r>
                  <a:rPr lang="en-US">
                    <a:noFill/>
                  </a:rPr>
                  <a:t> </a:t>
                </a:r>
              </a:p>
            </p:txBody>
          </p:sp>
        </mc:Fallback>
      </mc:AlternateContent>
      <p:sp>
        <p:nvSpPr>
          <p:cNvPr id="63" name="Freeform: Shape 62">
            <a:extLst>
              <a:ext uri="{FF2B5EF4-FFF2-40B4-BE49-F238E27FC236}">
                <a16:creationId xmlns:a16="http://schemas.microsoft.com/office/drawing/2014/main" id="{191467AB-528C-99E8-0D4A-5562CFFA71EB}"/>
              </a:ext>
            </a:extLst>
          </p:cNvPr>
          <p:cNvSpPr/>
          <p:nvPr/>
        </p:nvSpPr>
        <p:spPr>
          <a:xfrm>
            <a:off x="1577845" y="694702"/>
            <a:ext cx="4613064" cy="226965"/>
          </a:xfrm>
          <a:custGeom>
            <a:avLst/>
            <a:gdLst>
              <a:gd name="connsiteX0" fmla="*/ 0 w 2329384"/>
              <a:gd name="connsiteY0" fmla="*/ 226965 h 226965"/>
              <a:gd name="connsiteX1" fmla="*/ 1154681 w 2329384"/>
              <a:gd name="connsiteY1" fmla="*/ 33 h 226965"/>
              <a:gd name="connsiteX2" fmla="*/ 2329384 w 2329384"/>
              <a:gd name="connsiteY2" fmla="*/ 213616 h 226965"/>
            </a:gdLst>
            <a:ahLst/>
            <a:cxnLst>
              <a:cxn ang="0">
                <a:pos x="connsiteX0" y="connsiteY0"/>
              </a:cxn>
              <a:cxn ang="0">
                <a:pos x="connsiteX1" y="connsiteY1"/>
              </a:cxn>
              <a:cxn ang="0">
                <a:pos x="connsiteX2" y="connsiteY2"/>
              </a:cxn>
            </a:cxnLst>
            <a:rect l="l" t="t" r="r" b="b"/>
            <a:pathLst>
              <a:path w="2329384" h="226965">
                <a:moveTo>
                  <a:pt x="0" y="226965"/>
                </a:moveTo>
                <a:cubicBezTo>
                  <a:pt x="383225" y="114611"/>
                  <a:pt x="766450" y="2258"/>
                  <a:pt x="1154681" y="33"/>
                </a:cubicBezTo>
                <a:cubicBezTo>
                  <a:pt x="1542912" y="-2192"/>
                  <a:pt x="1936148" y="105712"/>
                  <a:pt x="2329384" y="213616"/>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B82AA491-2B47-556C-2BD4-1DEFE0BC01F6}"/>
                  </a:ext>
                </a:extLst>
              </p:cNvPr>
              <p:cNvSpPr txBox="1"/>
              <p:nvPr/>
            </p:nvSpPr>
            <p:spPr>
              <a:xfrm>
                <a:off x="1269273" y="2211229"/>
                <a:ext cx="1071704" cy="620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𝑑𝑋</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den>
                      </m:f>
                    </m:oMath>
                  </m:oMathPara>
                </a14:m>
                <a:endParaRPr lang="en-US" dirty="0"/>
              </a:p>
            </p:txBody>
          </p:sp>
        </mc:Choice>
        <mc:Fallback xmlns="">
          <p:sp>
            <p:nvSpPr>
              <p:cNvPr id="64" name="TextBox 63">
                <a:extLst>
                  <a:ext uri="{FF2B5EF4-FFF2-40B4-BE49-F238E27FC236}">
                    <a16:creationId xmlns:a16="http://schemas.microsoft.com/office/drawing/2014/main" id="{B82AA491-2B47-556C-2BD4-1DEFE0BC01F6}"/>
                  </a:ext>
                </a:extLst>
              </p:cNvPr>
              <p:cNvSpPr txBox="1">
                <a:spLocks noRot="1" noChangeAspect="1" noMove="1" noResize="1" noEditPoints="1" noAdjustHandles="1" noChangeArrowheads="1" noChangeShapeType="1" noTextEdit="1"/>
              </p:cNvSpPr>
              <p:nvPr/>
            </p:nvSpPr>
            <p:spPr>
              <a:xfrm>
                <a:off x="1269273" y="2211229"/>
                <a:ext cx="1071704" cy="620363"/>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094C868B-B4A3-FAF7-2F6C-EB5688145EAD}"/>
                  </a:ext>
                </a:extLst>
              </p:cNvPr>
              <p:cNvSpPr txBox="1"/>
              <p:nvPr/>
            </p:nvSpPr>
            <p:spPr>
              <a:xfrm>
                <a:off x="1407455" y="1105840"/>
                <a:ext cx="795346"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m:t>
                      </m:r>
                    </m:oMath>
                  </m:oMathPara>
                </a14:m>
                <a:endParaRPr lang="en-US" dirty="0"/>
              </a:p>
            </p:txBody>
          </p:sp>
        </mc:Choice>
        <mc:Fallback xmlns="">
          <p:sp>
            <p:nvSpPr>
              <p:cNvPr id="65" name="TextBox 64">
                <a:extLst>
                  <a:ext uri="{FF2B5EF4-FFF2-40B4-BE49-F238E27FC236}">
                    <a16:creationId xmlns:a16="http://schemas.microsoft.com/office/drawing/2014/main" id="{094C868B-B4A3-FAF7-2F6C-EB5688145EAD}"/>
                  </a:ext>
                </a:extLst>
              </p:cNvPr>
              <p:cNvSpPr txBox="1">
                <a:spLocks noRot="1" noChangeAspect="1" noMove="1" noResize="1" noEditPoints="1" noAdjustHandles="1" noChangeArrowheads="1" noChangeShapeType="1" noTextEdit="1"/>
              </p:cNvSpPr>
              <p:nvPr/>
            </p:nvSpPr>
            <p:spPr>
              <a:xfrm>
                <a:off x="1407455" y="1105840"/>
                <a:ext cx="795346" cy="378245"/>
              </a:xfrm>
              <a:prstGeom prst="rect">
                <a:avLst/>
              </a:prstGeom>
              <a:blipFill>
                <a:blip r:embed="rId19"/>
                <a:stretch>
                  <a:fillRect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D0E1DA1-8251-66B2-7E94-DA276E8872F2}"/>
                  </a:ext>
                </a:extLst>
              </p:cNvPr>
              <p:cNvSpPr txBox="1"/>
              <p:nvPr/>
            </p:nvSpPr>
            <p:spPr>
              <a:xfrm>
                <a:off x="5595328" y="1105840"/>
                <a:ext cx="815351"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𝑗</m:t>
                          </m:r>
                        </m:sup>
                      </m:sSup>
                      <m:r>
                        <a:rPr lang="en-US" b="0" i="1" smtClean="0">
                          <a:latin typeface="Cambria Math" panose="02040503050406030204" pitchFamily="18" charset="0"/>
                        </a:rPr>
                        <m:t>)</m:t>
                      </m:r>
                    </m:oMath>
                  </m:oMathPara>
                </a14:m>
                <a:endParaRPr lang="en-US" dirty="0"/>
              </a:p>
            </p:txBody>
          </p:sp>
        </mc:Choice>
        <mc:Fallback xmlns="">
          <p:sp>
            <p:nvSpPr>
              <p:cNvPr id="66" name="TextBox 65">
                <a:extLst>
                  <a:ext uri="{FF2B5EF4-FFF2-40B4-BE49-F238E27FC236}">
                    <a16:creationId xmlns:a16="http://schemas.microsoft.com/office/drawing/2014/main" id="{FD0E1DA1-8251-66B2-7E94-DA276E8872F2}"/>
                  </a:ext>
                </a:extLst>
              </p:cNvPr>
              <p:cNvSpPr txBox="1">
                <a:spLocks noRot="1" noChangeAspect="1" noMove="1" noResize="1" noEditPoints="1" noAdjustHandles="1" noChangeArrowheads="1" noChangeShapeType="1" noTextEdit="1"/>
              </p:cNvSpPr>
              <p:nvPr/>
            </p:nvSpPr>
            <p:spPr>
              <a:xfrm>
                <a:off x="5595328" y="1105840"/>
                <a:ext cx="815351" cy="378245"/>
              </a:xfrm>
              <a:prstGeom prst="rect">
                <a:avLst/>
              </a:prstGeom>
              <a:blipFill>
                <a:blip r:embed="rId20"/>
                <a:stretch>
                  <a:fillRect b="-145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83B12203-D9E4-372C-07C5-26CD13331BB0}"/>
                  </a:ext>
                </a:extLst>
              </p:cNvPr>
              <p:cNvSpPr txBox="1"/>
              <p:nvPr/>
            </p:nvSpPr>
            <p:spPr>
              <a:xfrm>
                <a:off x="5437319" y="2197536"/>
                <a:ext cx="1100045" cy="6676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𝑗</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𝑑𝑌</m:t>
                          </m:r>
                        </m:num>
                        <m:den>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𝑗</m:t>
                              </m:r>
                            </m:sup>
                          </m:sSup>
                        </m:den>
                      </m:f>
                    </m:oMath>
                  </m:oMathPara>
                </a14:m>
                <a:endParaRPr lang="en-US" dirty="0"/>
              </a:p>
            </p:txBody>
          </p:sp>
        </mc:Choice>
        <mc:Fallback xmlns="">
          <p:sp>
            <p:nvSpPr>
              <p:cNvPr id="67" name="TextBox 66">
                <a:extLst>
                  <a:ext uri="{FF2B5EF4-FFF2-40B4-BE49-F238E27FC236}">
                    <a16:creationId xmlns:a16="http://schemas.microsoft.com/office/drawing/2014/main" id="{83B12203-D9E4-372C-07C5-26CD13331BB0}"/>
                  </a:ext>
                </a:extLst>
              </p:cNvPr>
              <p:cNvSpPr txBox="1">
                <a:spLocks noRot="1" noChangeAspect="1" noMove="1" noResize="1" noEditPoints="1" noAdjustHandles="1" noChangeArrowheads="1" noChangeShapeType="1" noTextEdit="1"/>
              </p:cNvSpPr>
              <p:nvPr/>
            </p:nvSpPr>
            <p:spPr>
              <a:xfrm>
                <a:off x="5437319" y="2197536"/>
                <a:ext cx="1100045" cy="667683"/>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4032A67-627D-B5B0-B372-C0326ED44F18}"/>
                  </a:ext>
                </a:extLst>
              </p:cNvPr>
              <p:cNvSpPr txBox="1"/>
              <p:nvPr/>
            </p:nvSpPr>
            <p:spPr>
              <a:xfrm>
                <a:off x="724277" y="4026409"/>
                <a:ext cx="2628101" cy="91480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𝑗</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𝑗</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𝑓</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𝑋</m:t>
                              </m:r>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𝑖</m:t>
                                      </m:r>
                                    </m:sup>
                                  </m:sSup>
                                </m:e>
                              </m:d>
                            </m:e>
                          </m:d>
                        </m:e>
                      </m:d>
                    </m:oMath>
                    <m:oMath xmlns:m="http://schemas.openxmlformats.org/officeDocument/2006/math">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𝑖</m:t>
                          </m:r>
                        </m:sup>
                      </m:sSup>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𝑦</m:t>
                              </m:r>
                            </m:e>
                            <m:sup>
                              <m:r>
                                <a:rPr lang="en-US" sz="1400" b="0" i="1" smtClean="0">
                                  <a:latin typeface="Cambria Math" panose="02040503050406030204" pitchFamily="18" charset="0"/>
                                </a:rPr>
                                <m:t>𝑖</m:t>
                              </m:r>
                            </m:sup>
                          </m:sSup>
                        </m:num>
                        <m:den>
                          <m:r>
                            <a:rPr lang="en-US" sz="1400" b="0" i="1" smtClean="0">
                              <a:latin typeface="Cambria Math" panose="02040503050406030204" pitchFamily="18" charset="0"/>
                            </a:rPr>
                            <m:t>𝑑𝑌</m:t>
                          </m:r>
                        </m:den>
                      </m:f>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𝑑𝑓</m:t>
                          </m:r>
                        </m:num>
                        <m:den>
                          <m:r>
                            <a:rPr lang="en-US" sz="1400" b="0" i="1" smtClean="0">
                              <a:latin typeface="Cambria Math" panose="02040503050406030204" pitchFamily="18" charset="0"/>
                            </a:rPr>
                            <m:t>𝑑𝑋</m:t>
                          </m:r>
                        </m:den>
                      </m:f>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𝑑𝑋</m:t>
                          </m:r>
                        </m:num>
                        <m:den>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𝑖</m:t>
                              </m:r>
                            </m:sup>
                          </m:sSup>
                        </m:den>
                      </m:f>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𝑥</m:t>
                          </m:r>
                        </m:e>
                        <m:sup>
                          <m:r>
                            <a:rPr lang="en-US" sz="1400" b="0" i="1" smtClean="0">
                              <a:latin typeface="Cambria Math" panose="02040503050406030204" pitchFamily="18" charset="0"/>
                            </a:rPr>
                            <m:t>𝑖</m:t>
                          </m:r>
                        </m:sup>
                      </m:sSup>
                    </m:oMath>
                  </m:oMathPara>
                </a14:m>
                <a:endParaRPr lang="en-US" sz="1400" dirty="0"/>
              </a:p>
            </p:txBody>
          </p:sp>
        </mc:Choice>
        <mc:Fallback xmlns="">
          <p:sp>
            <p:nvSpPr>
              <p:cNvPr id="68" name="TextBox 67">
                <a:extLst>
                  <a:ext uri="{FF2B5EF4-FFF2-40B4-BE49-F238E27FC236}">
                    <a16:creationId xmlns:a16="http://schemas.microsoft.com/office/drawing/2014/main" id="{94032A67-627D-B5B0-B372-C0326ED44F18}"/>
                  </a:ext>
                </a:extLst>
              </p:cNvPr>
              <p:cNvSpPr txBox="1">
                <a:spLocks noRot="1" noChangeAspect="1" noMove="1" noResize="1" noEditPoints="1" noAdjustHandles="1" noChangeArrowheads="1" noChangeShapeType="1" noTextEdit="1"/>
              </p:cNvSpPr>
              <p:nvPr/>
            </p:nvSpPr>
            <p:spPr>
              <a:xfrm>
                <a:off x="724277" y="4026409"/>
                <a:ext cx="2628101" cy="914802"/>
              </a:xfrm>
              <a:prstGeom prst="rect">
                <a:avLst/>
              </a:prstGeom>
              <a:blipFill>
                <a:blip r:embed="rId22"/>
                <a:stretch>
                  <a:fillRect/>
                </a:stretch>
              </a:blipFill>
            </p:spPr>
            <p:txBody>
              <a:bodyPr/>
              <a:lstStyle/>
              <a:p>
                <a:r>
                  <a:rPr lang="en-US">
                    <a:noFill/>
                  </a:rPr>
                  <a:t> </a:t>
                </a:r>
              </a:p>
            </p:txBody>
          </p:sp>
        </mc:Fallback>
      </mc:AlternateContent>
      <p:sp>
        <p:nvSpPr>
          <p:cNvPr id="71" name="TextBox 70">
            <a:extLst>
              <a:ext uri="{FF2B5EF4-FFF2-40B4-BE49-F238E27FC236}">
                <a16:creationId xmlns:a16="http://schemas.microsoft.com/office/drawing/2014/main" id="{3D80F0ED-87CE-4D02-46A8-9B485AE529A3}"/>
              </a:ext>
            </a:extLst>
          </p:cNvPr>
          <p:cNvSpPr txBox="1"/>
          <p:nvPr/>
        </p:nvSpPr>
        <p:spPr>
          <a:xfrm>
            <a:off x="8028937" y="3010789"/>
            <a:ext cx="3840860" cy="646331"/>
          </a:xfrm>
          <a:prstGeom prst="rect">
            <a:avLst/>
          </a:prstGeom>
          <a:noFill/>
        </p:spPr>
        <p:txBody>
          <a:bodyPr wrap="none" rtlCol="0">
            <a:spAutoFit/>
          </a:bodyPr>
          <a:lstStyle/>
          <a:p>
            <a:r>
              <a:rPr lang="en-US" dirty="0"/>
              <a:t>Partial derivatives, Jacobian, tensors, …</a:t>
            </a:r>
            <a:br>
              <a:rPr lang="en-US" dirty="0"/>
            </a:br>
            <a:r>
              <a:rPr lang="en-US" dirty="0"/>
              <a:t>all find a place in this framework</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BB9115FD-7653-7428-6229-24238E2088C3}"/>
                  </a:ext>
                </a:extLst>
              </p:cNvPr>
              <p:cNvSpPr txBox="1"/>
              <p:nvPr/>
            </p:nvSpPr>
            <p:spPr>
              <a:xfrm>
                <a:off x="8180405" y="346519"/>
                <a:ext cx="3221962" cy="923330"/>
              </a:xfrm>
              <a:prstGeom prst="rect">
                <a:avLst/>
              </a:prstGeom>
              <a:noFill/>
            </p:spPr>
            <p:txBody>
              <a:bodyPr wrap="square" rtlCol="0">
                <a:spAutoFit/>
              </a:bodyPr>
              <a:lstStyle/>
              <a:p>
                <a:r>
                  <a:rPr lang="en-US" dirty="0"/>
                  <a:t>“Coordinate basis vectors”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oMath>
                </a14:m>
                <a:r>
                  <a:rPr lang="en-US" dirty="0"/>
                  <a:t> are actually derivatives of the coordinate functions</a:t>
                </a:r>
              </a:p>
            </p:txBody>
          </p:sp>
        </mc:Choice>
        <mc:Fallback xmlns="">
          <p:sp>
            <p:nvSpPr>
              <p:cNvPr id="72" name="TextBox 71">
                <a:extLst>
                  <a:ext uri="{FF2B5EF4-FFF2-40B4-BE49-F238E27FC236}">
                    <a16:creationId xmlns:a16="http://schemas.microsoft.com/office/drawing/2014/main" id="{BB9115FD-7653-7428-6229-24238E2088C3}"/>
                  </a:ext>
                </a:extLst>
              </p:cNvPr>
              <p:cNvSpPr txBox="1">
                <a:spLocks noRot="1" noChangeAspect="1" noMove="1" noResize="1" noEditPoints="1" noAdjustHandles="1" noChangeArrowheads="1" noChangeShapeType="1" noTextEdit="1"/>
              </p:cNvSpPr>
              <p:nvPr/>
            </p:nvSpPr>
            <p:spPr>
              <a:xfrm>
                <a:off x="8180405" y="346519"/>
                <a:ext cx="3221962" cy="923330"/>
              </a:xfrm>
              <a:prstGeom prst="rect">
                <a:avLst/>
              </a:prstGeom>
              <a:blipFill>
                <a:blip r:embed="rId23"/>
                <a:stretch>
                  <a:fillRect l="-1705"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6DEAA36-F0A4-B9E7-BA57-F6280179CAE3}"/>
                  </a:ext>
                </a:extLst>
              </p:cNvPr>
              <p:cNvSpPr txBox="1"/>
              <p:nvPr/>
            </p:nvSpPr>
            <p:spPr>
              <a:xfrm>
                <a:off x="8907691" y="1319224"/>
                <a:ext cx="2009653"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𝑑𝑋</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𝑖</m:t>
                          </m:r>
                        </m:sub>
                      </m:sSub>
                      <m:r>
                        <a:rPr lang="en-US" sz="2800" b="0" i="1" smtClean="0">
                          <a:latin typeface="Cambria Math" panose="02040503050406030204" pitchFamily="18" charset="0"/>
                        </a:rPr>
                        <m:t>𝑑</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𝑥</m:t>
                          </m:r>
                        </m:e>
                        <m:sup>
                          <m:r>
                            <a:rPr lang="en-US" sz="2800" b="0" i="1" smtClean="0">
                              <a:latin typeface="Cambria Math" panose="02040503050406030204" pitchFamily="18" charset="0"/>
                            </a:rPr>
                            <m:t>𝑖</m:t>
                          </m:r>
                        </m:sup>
                      </m:sSup>
                    </m:oMath>
                  </m:oMathPara>
                </a14:m>
                <a:endParaRPr lang="en-US" sz="2800" dirty="0"/>
              </a:p>
            </p:txBody>
          </p:sp>
        </mc:Choice>
        <mc:Fallback xmlns="">
          <p:sp>
            <p:nvSpPr>
              <p:cNvPr id="73" name="TextBox 72">
                <a:extLst>
                  <a:ext uri="{FF2B5EF4-FFF2-40B4-BE49-F238E27FC236}">
                    <a16:creationId xmlns:a16="http://schemas.microsoft.com/office/drawing/2014/main" id="{B6DEAA36-F0A4-B9E7-BA57-F6280179CAE3}"/>
                  </a:ext>
                </a:extLst>
              </p:cNvPr>
              <p:cNvSpPr txBox="1">
                <a:spLocks noRot="1" noChangeAspect="1" noMove="1" noResize="1" noEditPoints="1" noAdjustHandles="1" noChangeArrowheads="1" noChangeShapeType="1" noTextEdit="1"/>
              </p:cNvSpPr>
              <p:nvPr/>
            </p:nvSpPr>
            <p:spPr>
              <a:xfrm>
                <a:off x="8907691" y="1319224"/>
                <a:ext cx="2009653" cy="537135"/>
              </a:xfrm>
              <a:prstGeom prst="rect">
                <a:avLst/>
              </a:prstGeom>
              <a:blipFill>
                <a:blip r:embed="rId24"/>
                <a:stretch>
                  <a:fillRect/>
                </a:stretch>
              </a:blipFill>
            </p:spPr>
            <p:txBody>
              <a:bodyPr/>
              <a:lstStyle/>
              <a:p>
                <a:r>
                  <a:rPr lang="en-US">
                    <a:noFill/>
                  </a:rPr>
                  <a:t> </a:t>
                </a:r>
              </a:p>
            </p:txBody>
          </p:sp>
        </mc:Fallback>
      </mc:AlternateContent>
      <p:cxnSp>
        <p:nvCxnSpPr>
          <p:cNvPr id="75" name="Straight Arrow Connector 74">
            <a:extLst>
              <a:ext uri="{FF2B5EF4-FFF2-40B4-BE49-F238E27FC236}">
                <a16:creationId xmlns:a16="http://schemas.microsoft.com/office/drawing/2014/main" id="{D29B69E1-31A2-DBD3-6969-885C671A8185}"/>
              </a:ext>
            </a:extLst>
          </p:cNvPr>
          <p:cNvCxnSpPr>
            <a:cxnSpLocks/>
            <a:stCxn id="76" idx="0"/>
          </p:cNvCxnSpPr>
          <p:nvPr/>
        </p:nvCxnSpPr>
        <p:spPr>
          <a:xfrm flipV="1">
            <a:off x="8641080" y="1749552"/>
            <a:ext cx="374904" cy="21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79A0F144-7ADB-D3BC-E6F1-99D660CF6788}"/>
              </a:ext>
            </a:extLst>
          </p:cNvPr>
          <p:cNvSpPr txBox="1"/>
          <p:nvPr/>
        </p:nvSpPr>
        <p:spPr>
          <a:xfrm>
            <a:off x="8090288" y="1963930"/>
            <a:ext cx="1101584" cy="430887"/>
          </a:xfrm>
          <a:prstGeom prst="rect">
            <a:avLst/>
          </a:prstGeom>
          <a:noFill/>
        </p:spPr>
        <p:txBody>
          <a:bodyPr wrap="none" rtlCol="0">
            <a:spAutoFit/>
          </a:bodyPr>
          <a:lstStyle/>
          <a:p>
            <a:r>
              <a:rPr lang="en-US" sz="1100" dirty="0"/>
              <a:t>Coordinate/unit</a:t>
            </a:r>
            <a:br>
              <a:rPr lang="en-US" sz="1100" dirty="0"/>
            </a:br>
            <a:r>
              <a:rPr lang="en-US" sz="1100" dirty="0"/>
              <a:t>independent</a:t>
            </a:r>
          </a:p>
        </p:txBody>
      </p:sp>
      <p:cxnSp>
        <p:nvCxnSpPr>
          <p:cNvPr id="80" name="Straight Arrow Connector 79">
            <a:extLst>
              <a:ext uri="{FF2B5EF4-FFF2-40B4-BE49-F238E27FC236}">
                <a16:creationId xmlns:a16="http://schemas.microsoft.com/office/drawing/2014/main" id="{FF339341-835B-FEBE-AE29-D87BC7DC1884}"/>
              </a:ext>
            </a:extLst>
          </p:cNvPr>
          <p:cNvCxnSpPr/>
          <p:nvPr/>
        </p:nvCxnSpPr>
        <p:spPr>
          <a:xfrm flipV="1">
            <a:off x="10040112" y="1796404"/>
            <a:ext cx="0" cy="329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6A8CF13B-C7FC-A1B4-8884-7E162645A398}"/>
              </a:ext>
            </a:extLst>
          </p:cNvPr>
          <p:cNvSpPr txBox="1"/>
          <p:nvPr/>
        </p:nvSpPr>
        <p:spPr>
          <a:xfrm>
            <a:off x="10782021" y="2005025"/>
            <a:ext cx="1101584" cy="430887"/>
          </a:xfrm>
          <a:prstGeom prst="rect">
            <a:avLst/>
          </a:prstGeom>
          <a:noFill/>
        </p:spPr>
        <p:txBody>
          <a:bodyPr wrap="none" rtlCol="0">
            <a:spAutoFit/>
          </a:bodyPr>
          <a:lstStyle/>
          <a:p>
            <a:r>
              <a:rPr lang="en-US" sz="1100" dirty="0"/>
              <a:t>Coordinate/unit</a:t>
            </a:r>
            <a:br>
              <a:rPr lang="en-US" sz="1100" dirty="0"/>
            </a:br>
            <a:r>
              <a:rPr lang="en-US" sz="1100" dirty="0"/>
              <a:t>dependent</a:t>
            </a:r>
          </a:p>
        </p:txBody>
      </p:sp>
      <p:cxnSp>
        <p:nvCxnSpPr>
          <p:cNvPr id="83" name="Straight Arrow Connector 82">
            <a:extLst>
              <a:ext uri="{FF2B5EF4-FFF2-40B4-BE49-F238E27FC236}">
                <a16:creationId xmlns:a16="http://schemas.microsoft.com/office/drawing/2014/main" id="{9C069009-FB66-FB8B-6E5D-B73653CDD543}"/>
              </a:ext>
            </a:extLst>
          </p:cNvPr>
          <p:cNvCxnSpPr>
            <a:cxnSpLocks/>
          </p:cNvCxnSpPr>
          <p:nvPr/>
        </p:nvCxnSpPr>
        <p:spPr>
          <a:xfrm flipH="1" flipV="1">
            <a:off x="10692384" y="1749552"/>
            <a:ext cx="371857" cy="256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51CD0F7E-4B5A-5536-90CC-D2D5C382DCF9}"/>
              </a:ext>
            </a:extLst>
          </p:cNvPr>
          <p:cNvSpPr txBox="1"/>
          <p:nvPr/>
        </p:nvSpPr>
        <p:spPr>
          <a:xfrm>
            <a:off x="9354401" y="2105225"/>
            <a:ext cx="1265090" cy="430887"/>
          </a:xfrm>
          <a:prstGeom prst="rect">
            <a:avLst/>
          </a:prstGeom>
          <a:noFill/>
        </p:spPr>
        <p:txBody>
          <a:bodyPr wrap="none" rtlCol="0">
            <a:spAutoFit/>
          </a:bodyPr>
          <a:lstStyle/>
          <a:p>
            <a:r>
              <a:rPr lang="en-US" sz="1100" dirty="0"/>
              <a:t>Map from unit dep</a:t>
            </a:r>
            <a:br>
              <a:rPr lang="en-US" sz="1100" dirty="0"/>
            </a:br>
            <a:r>
              <a:rPr lang="en-US" sz="1100" dirty="0"/>
              <a:t>to unit </a:t>
            </a:r>
            <a:r>
              <a:rPr lang="en-US" sz="1100" dirty="0" err="1"/>
              <a:t>indep</a:t>
            </a:r>
            <a:endParaRPr lang="en-US" sz="1100" dirty="0"/>
          </a:p>
        </p:txBody>
      </p:sp>
      <p:sp>
        <p:nvSpPr>
          <p:cNvPr id="87" name="TextBox 86">
            <a:extLst>
              <a:ext uri="{FF2B5EF4-FFF2-40B4-BE49-F238E27FC236}">
                <a16:creationId xmlns:a16="http://schemas.microsoft.com/office/drawing/2014/main" id="{8DEBFFB6-2049-9A65-98DE-FC169D27760F}"/>
              </a:ext>
            </a:extLst>
          </p:cNvPr>
          <p:cNvSpPr txBox="1"/>
          <p:nvPr/>
        </p:nvSpPr>
        <p:spPr>
          <a:xfrm>
            <a:off x="3260849" y="4145209"/>
            <a:ext cx="5520550" cy="461665"/>
          </a:xfrm>
          <a:prstGeom prst="rect">
            <a:avLst/>
          </a:prstGeom>
          <a:noFill/>
        </p:spPr>
        <p:txBody>
          <a:bodyPr wrap="none" rtlCol="0">
            <a:spAutoFit/>
          </a:bodyPr>
          <a:lstStyle/>
          <a:p>
            <a:r>
              <a:rPr lang="en-US" sz="2400" dirty="0">
                <a:solidFill>
                  <a:schemeClr val="accent6">
                    <a:lumMod val="75000"/>
                  </a:schemeClr>
                </a:solidFill>
              </a:rPr>
              <a:t>Ideas are clear, need to clean up all details</a:t>
            </a:r>
          </a:p>
        </p:txBody>
      </p:sp>
      <p:sp>
        <p:nvSpPr>
          <p:cNvPr id="88" name="TextBox 87">
            <a:extLst>
              <a:ext uri="{FF2B5EF4-FFF2-40B4-BE49-F238E27FC236}">
                <a16:creationId xmlns:a16="http://schemas.microsoft.com/office/drawing/2014/main" id="{09E1A87A-5777-8F8A-772A-2BDECA14EABB}"/>
              </a:ext>
            </a:extLst>
          </p:cNvPr>
          <p:cNvSpPr txBox="1"/>
          <p:nvPr/>
        </p:nvSpPr>
        <p:spPr>
          <a:xfrm>
            <a:off x="3436965" y="4703826"/>
            <a:ext cx="5660225" cy="1077218"/>
          </a:xfrm>
          <a:prstGeom prst="rect">
            <a:avLst/>
          </a:prstGeom>
          <a:noFill/>
        </p:spPr>
        <p:txBody>
          <a:bodyPr wrap="square" rtlCol="0">
            <a:spAutoFit/>
          </a:bodyPr>
          <a:lstStyle/>
          <a:p>
            <a:r>
              <a:rPr lang="en-US" sz="1600" dirty="0">
                <a:solidFill>
                  <a:srgbClr val="C00000"/>
                </a:solidFill>
              </a:rPr>
              <a:t>Go through all definitions, make sure the notation is actually good for calculation, make sure it works in infinite dimensions (why local convexity?), see what other work exists that it can be integrated with, generalize to non-real vector spaces(?), …</a:t>
            </a:r>
          </a:p>
        </p:txBody>
      </p:sp>
      <p:sp>
        <p:nvSpPr>
          <p:cNvPr id="3" name="Slide Number Placeholder 2">
            <a:extLst>
              <a:ext uri="{FF2B5EF4-FFF2-40B4-BE49-F238E27FC236}">
                <a16:creationId xmlns:a16="http://schemas.microsoft.com/office/drawing/2014/main" id="{4BA6CC37-6E20-8993-ECDC-74F08E0C1358}"/>
              </a:ext>
            </a:extLst>
          </p:cNvPr>
          <p:cNvSpPr>
            <a:spLocks noGrp="1"/>
          </p:cNvSpPr>
          <p:nvPr>
            <p:ph type="sldNum" sz="quarter" idx="12"/>
          </p:nvPr>
        </p:nvSpPr>
        <p:spPr/>
        <p:txBody>
          <a:bodyPr/>
          <a:lstStyle/>
          <a:p>
            <a:fld id="{F47845EA-7733-40EE-B074-20032348B727}" type="slidenum">
              <a:rPr lang="en-US" smtClean="0"/>
              <a:t>21</a:t>
            </a:fld>
            <a:endParaRPr lang="en-US"/>
          </a:p>
        </p:txBody>
      </p:sp>
    </p:spTree>
    <p:extLst>
      <p:ext uri="{BB962C8B-B14F-4D97-AF65-F5344CB8AC3E}">
        <p14:creationId xmlns:p14="http://schemas.microsoft.com/office/powerpoint/2010/main" val="174821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0803-C2F9-574E-9AE9-FB6CCCE61430}"/>
              </a:ext>
            </a:extLst>
          </p:cNvPr>
          <p:cNvSpPr>
            <a:spLocks noGrp="1"/>
          </p:cNvSpPr>
          <p:nvPr>
            <p:ph type="title"/>
          </p:nvPr>
        </p:nvSpPr>
        <p:spPr/>
        <p:txBody>
          <a:bodyPr/>
          <a:lstStyle/>
          <a:p>
            <a:r>
              <a:rPr lang="en-US" dirty="0"/>
              <a:t>Differentiability: forms and linear functionals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2D0ACA-4169-573C-D575-107996B968DA}"/>
                  </a:ext>
                </a:extLst>
              </p:cNvPr>
              <p:cNvSpPr txBox="1"/>
              <p:nvPr/>
            </p:nvSpPr>
            <p:spPr>
              <a:xfrm>
                <a:off x="427036" y="1762831"/>
                <a:ext cx="5835187" cy="1122808"/>
              </a:xfrm>
              <a:prstGeom prst="rect">
                <a:avLst/>
              </a:prstGeom>
              <a:noFill/>
            </p:spPr>
            <p:txBody>
              <a:bodyPr wrap="square" rtlCol="0">
                <a:spAutoFit/>
              </a:bodyPr>
              <a:lstStyle/>
              <a:p>
                <a:r>
                  <a:rPr lang="en-US" sz="1600" dirty="0"/>
                  <a:t>Temperature: 	</a:t>
                </a:r>
                <a14:m>
                  <m:oMath xmlns:m="http://schemas.openxmlformats.org/officeDocument/2006/math">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𝑃</m:t>
                    </m:r>
                    <m:r>
                      <a:rPr lang="en-US" sz="1600" b="0" i="1" smtClean="0">
                        <a:latin typeface="Cambria Math" panose="02040503050406030204" pitchFamily="18" charset="0"/>
                      </a:rPr>
                      <m:t>)</m:t>
                    </m:r>
                  </m:oMath>
                </a14:m>
                <a:endParaRPr lang="en-US" sz="1600" dirty="0"/>
              </a:p>
              <a:p>
                <a:r>
                  <a:rPr lang="en-US" sz="1600" dirty="0"/>
                  <a:t>Work: 		</a:t>
                </a:r>
                <a14:m>
                  <m:oMath xmlns:m="http://schemas.openxmlformats.org/officeDocument/2006/math">
                    <m:r>
                      <a:rPr lang="en-US" sz="1600" b="0" i="1" smtClean="0">
                        <a:latin typeface="Cambria Math" panose="02040503050406030204" pitchFamily="18" charset="0"/>
                      </a:rPr>
                      <m:t>𝑊</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𝛾</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𝑖</m:t>
                        </m:r>
                      </m:sub>
                      <m:sup/>
                      <m:e>
                        <m:r>
                          <a:rPr lang="en-US" sz="1600" b="0" i="1" smtClean="0">
                            <a:latin typeface="Cambria Math" panose="02040503050406030204" pitchFamily="18" charset="0"/>
                          </a:rPr>
                          <m:t>𝑊</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𝛾</m:t>
                                </m:r>
                              </m:e>
                              <m:sub>
                                <m:r>
                                  <a:rPr lang="en-US" sz="1600" i="1">
                                    <a:latin typeface="Cambria Math" panose="02040503050406030204" pitchFamily="18" charset="0"/>
                                  </a:rPr>
                                  <m:t>𝑖</m:t>
                                </m:r>
                              </m:sub>
                            </m:sSub>
                          </m:e>
                        </m:d>
                      </m:e>
                    </m:nary>
                    <m:r>
                      <a:rPr lang="en-US" sz="1600" b="0" i="1" smtClean="0">
                        <a:latin typeface="Cambria Math" panose="02040503050406030204" pitchFamily="18" charset="0"/>
                      </a:rPr>
                      <m:t>=∫</m:t>
                    </m:r>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m:t>
                        </m:r>
                        <m:r>
                          <a:rPr lang="en-US" sz="1600" b="0" i="1" smtClean="0">
                            <a:latin typeface="Cambria Math" panose="02040503050406030204" pitchFamily="18" charset="0"/>
                          </a:rPr>
                          <m:t>𝛾</m:t>
                        </m:r>
                      </m:e>
                    </m:d>
                  </m:oMath>
                </a14:m>
                <a:r>
                  <a:rPr lang="en-US" sz="1600" dirty="0"/>
                  <a:t>	</a:t>
                </a:r>
                <a14:m>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𝑑𝑊</m:t>
                    </m:r>
                    <m:r>
                      <a:rPr lang="en-US" sz="1600" b="0" i="1" smtClean="0">
                        <a:latin typeface="Cambria Math" panose="02040503050406030204" pitchFamily="18" charset="0"/>
                      </a:rPr>
                      <m:t>/</m:t>
                    </m:r>
                    <m:r>
                      <a:rPr lang="en-US" sz="1600" b="0" i="1" smtClean="0">
                        <a:latin typeface="Cambria Math" panose="02040503050406030204" pitchFamily="18" charset="0"/>
                      </a:rPr>
                      <m:t>𝑑</m:t>
                    </m:r>
                    <m:r>
                      <a:rPr lang="en-US" sz="1600" b="0" i="1" smtClean="0">
                        <a:latin typeface="Cambria Math" panose="02040503050406030204" pitchFamily="18" charset="0"/>
                      </a:rPr>
                      <m:t>𝛾</m:t>
                    </m:r>
                  </m:oMath>
                </a14:m>
                <a:endParaRPr lang="en-US" sz="1600" dirty="0"/>
              </a:p>
              <a:p>
                <a:r>
                  <a:rPr lang="en-US" sz="1600" dirty="0"/>
                  <a:t>Magnetic flux: 	</a:t>
                </a:r>
                <a14:m>
                  <m:oMath xmlns:m="http://schemas.openxmlformats.org/officeDocument/2006/math">
                    <m:r>
                      <m:rPr>
                        <m:sty m:val="p"/>
                      </m:rPr>
                      <a:rPr lang="en-US" sz="1600" b="0" i="0" smtClean="0">
                        <a:latin typeface="Cambria Math" panose="02040503050406030204" pitchFamily="18" charset="0"/>
                      </a:rPr>
                      <m:t>Φ</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𝜎</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𝑖</m:t>
                        </m:r>
                      </m:sub>
                      <m:sup/>
                      <m:e>
                        <m:r>
                          <m:rPr>
                            <m:sty m:val="p"/>
                          </m:rPr>
                          <a:rPr lang="en-US" sz="1600">
                            <a:latin typeface="Cambria Math" panose="02040503050406030204" pitchFamily="18" charset="0"/>
                          </a:rPr>
                          <m:t>Φ</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b="0" i="1" smtClean="0">
                                    <a:latin typeface="Cambria Math" panose="02040503050406030204" pitchFamily="18" charset="0"/>
                                  </a:rPr>
                                  <m:t>𝜎</m:t>
                                </m:r>
                              </m:e>
                              <m:sub>
                                <m:r>
                                  <a:rPr lang="en-US" sz="1600" i="1">
                                    <a:latin typeface="Cambria Math" panose="02040503050406030204" pitchFamily="18" charset="0"/>
                                  </a:rPr>
                                  <m:t>𝑖</m:t>
                                </m:r>
                              </m:sub>
                            </m:sSub>
                          </m:e>
                        </m:d>
                      </m:e>
                    </m:nary>
                    <m:r>
                      <a:rPr lang="en-US" sz="1600" b="0" i="1" dirty="0" smtClean="0">
                        <a:latin typeface="Cambria Math" panose="02040503050406030204" pitchFamily="18" charset="0"/>
                      </a:rPr>
                      <m:t>=</m:t>
                    </m:r>
                    <m:r>
                      <a:rPr lang="en-US" sz="1600" b="0" i="1" smtClean="0">
                        <a:latin typeface="Cambria Math" panose="02040503050406030204" pitchFamily="18" charset="0"/>
                      </a:rPr>
                      <m:t>∬</m:t>
                    </m:r>
                    <m:r>
                      <a:rPr lang="en-US" sz="1600" b="0" i="1" smtClean="0">
                        <a:latin typeface="Cambria Math" panose="02040503050406030204" pitchFamily="18" charset="0"/>
                      </a:rPr>
                      <m:t>𝐵</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m:t>
                        </m:r>
                        <m:r>
                          <a:rPr lang="en-US" sz="1600" b="0" i="1" smtClean="0">
                            <a:latin typeface="Cambria Math" panose="02040503050406030204" pitchFamily="18" charset="0"/>
                          </a:rPr>
                          <m:t>𝜎</m:t>
                        </m:r>
                      </m:e>
                    </m:d>
                  </m:oMath>
                </a14:m>
                <a:r>
                  <a:rPr lang="en-US" sz="1600" dirty="0"/>
                  <a:t>	</a:t>
                </a:r>
                <a14:m>
                  <m:oMath xmlns:m="http://schemas.openxmlformats.org/officeDocument/2006/math">
                    <m:r>
                      <a:rPr lang="en-US" sz="1600" b="0" i="1" smtClean="0">
                        <a:latin typeface="Cambria Math" panose="02040503050406030204" pitchFamily="18" charset="0"/>
                      </a:rPr>
                      <m:t>𝐵</m:t>
                    </m:r>
                    <m:r>
                      <a:rPr lang="en-US" sz="1600" b="0" i="1" smtClean="0">
                        <a:latin typeface="Cambria Math" panose="02040503050406030204" pitchFamily="18" charset="0"/>
                      </a:rPr>
                      <m:t>=</m:t>
                    </m:r>
                    <m:r>
                      <a:rPr lang="en-US" sz="1600" b="0" i="1" smtClean="0">
                        <a:latin typeface="Cambria Math" panose="02040503050406030204" pitchFamily="18" charset="0"/>
                      </a:rPr>
                      <m:t>𝑑</m:t>
                    </m:r>
                    <m:r>
                      <m:rPr>
                        <m:sty m:val="p"/>
                      </m:rPr>
                      <a:rPr lang="en-US" sz="1600" b="0" i="0" smtClean="0">
                        <a:latin typeface="Cambria Math" panose="02040503050406030204" pitchFamily="18" charset="0"/>
                      </a:rPr>
                      <m:t>Φ</m:t>
                    </m:r>
                    <m:r>
                      <a:rPr lang="en-US" sz="1600" b="0" i="1" smtClean="0">
                        <a:latin typeface="Cambria Math" panose="02040503050406030204" pitchFamily="18" charset="0"/>
                      </a:rPr>
                      <m:t>/</m:t>
                    </m:r>
                    <m:r>
                      <a:rPr lang="en-US" sz="1600" b="0" i="1" smtClean="0">
                        <a:latin typeface="Cambria Math" panose="02040503050406030204" pitchFamily="18" charset="0"/>
                      </a:rPr>
                      <m:t>𝑑</m:t>
                    </m:r>
                    <m:r>
                      <a:rPr lang="en-US" sz="1600" b="0" i="1" smtClean="0">
                        <a:latin typeface="Cambria Math" panose="02040503050406030204" pitchFamily="18" charset="0"/>
                      </a:rPr>
                      <m:t>𝜎</m:t>
                    </m:r>
                  </m:oMath>
                </a14:m>
                <a:endParaRPr lang="en-US" sz="1600" dirty="0"/>
              </a:p>
              <a:p>
                <a:r>
                  <a:rPr lang="en-US" sz="1600" dirty="0"/>
                  <a:t>Mass: 		</a:t>
                </a:r>
                <a14:m>
                  <m:oMath xmlns:m="http://schemas.openxmlformats.org/officeDocument/2006/math">
                    <m:r>
                      <a:rPr lang="en-US" sz="1600" b="0" i="1" smtClean="0">
                        <a:latin typeface="Cambria Math" panose="02040503050406030204" pitchFamily="18" charset="0"/>
                      </a:rPr>
                      <m:t>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𝑉</m:t>
                        </m:r>
                      </m:e>
                    </m:d>
                    <m:r>
                      <a:rPr lang="en-US" sz="1600" i="1">
                        <a:latin typeface="Cambria Math" panose="02040503050406030204" pitchFamily="18" charset="0"/>
                      </a:rPr>
                      <m:t>=</m:t>
                    </m:r>
                    <m:nary>
                      <m:naryPr>
                        <m:chr m:val="∑"/>
                        <m:supHide m:val="on"/>
                        <m:ctrlPr>
                          <a:rPr lang="en-US" sz="1600" i="1">
                            <a:latin typeface="Cambria Math" panose="02040503050406030204" pitchFamily="18" charset="0"/>
                          </a:rPr>
                        </m:ctrlPr>
                      </m:naryPr>
                      <m:sub>
                        <m:r>
                          <a:rPr lang="en-US" sz="1600" i="1">
                            <a:latin typeface="Cambria Math" panose="02040503050406030204" pitchFamily="18" charset="0"/>
                          </a:rPr>
                          <m:t>𝑖</m:t>
                        </m:r>
                      </m:sub>
                      <m:sup/>
                      <m:e>
                        <m:r>
                          <a:rPr lang="en-US" sz="1600" i="1">
                            <a:latin typeface="Cambria Math" panose="02040503050406030204" pitchFamily="18" charset="0"/>
                          </a:rPr>
                          <m:t>𝑚</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𝑉</m:t>
                                </m:r>
                              </m:e>
                              <m:sub>
                                <m:r>
                                  <a:rPr lang="en-US" sz="1600" i="1">
                                    <a:latin typeface="Cambria Math" panose="02040503050406030204" pitchFamily="18" charset="0"/>
                                  </a:rPr>
                                  <m:t>𝑖</m:t>
                                </m:r>
                              </m:sub>
                            </m:sSub>
                          </m:e>
                        </m:d>
                      </m:e>
                    </m:nary>
                    <m:r>
                      <a:rPr lang="en-US" sz="1600" b="0" i="1" smtClean="0">
                        <a:latin typeface="Cambria Math" panose="02040503050406030204" pitchFamily="18" charset="0"/>
                      </a:rPr>
                      <m:t>=∭</m:t>
                    </m:r>
                    <m:r>
                      <a:rPr lang="en-US" sz="1600" b="0" i="1" smtClean="0">
                        <a:latin typeface="Cambria Math" panose="02040503050406030204" pitchFamily="18" charset="0"/>
                      </a:rPr>
                      <m:t>𝜌</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𝑑𝑉</m:t>
                        </m:r>
                      </m:e>
                    </m:d>
                  </m:oMath>
                </a14:m>
                <a:r>
                  <a:rPr lang="en-US" sz="1600" dirty="0"/>
                  <a:t>	</a:t>
                </a:r>
                <a14:m>
                  <m:oMath xmlns:m="http://schemas.openxmlformats.org/officeDocument/2006/math">
                    <m:r>
                      <a:rPr lang="en-US" sz="1600" b="0" i="1" smtClean="0">
                        <a:latin typeface="Cambria Math" panose="02040503050406030204" pitchFamily="18" charset="0"/>
                      </a:rPr>
                      <m:t>𝜌</m:t>
                    </m:r>
                    <m:r>
                      <a:rPr lang="en-US" sz="1600" b="0" i="1" smtClean="0">
                        <a:latin typeface="Cambria Math" panose="02040503050406030204" pitchFamily="18" charset="0"/>
                      </a:rPr>
                      <m:t>=</m:t>
                    </m:r>
                    <m:r>
                      <a:rPr lang="en-US" sz="1600" b="0" i="1" smtClean="0">
                        <a:latin typeface="Cambria Math" panose="02040503050406030204" pitchFamily="18" charset="0"/>
                      </a:rPr>
                      <m:t>𝑑𝑚</m:t>
                    </m:r>
                    <m:r>
                      <a:rPr lang="en-US" sz="1600" b="0" i="1" smtClean="0">
                        <a:latin typeface="Cambria Math" panose="02040503050406030204" pitchFamily="18" charset="0"/>
                      </a:rPr>
                      <m:t>/</m:t>
                    </m:r>
                    <m:r>
                      <a:rPr lang="en-US" sz="1600" b="0" i="1" smtClean="0">
                        <a:latin typeface="Cambria Math" panose="02040503050406030204" pitchFamily="18" charset="0"/>
                      </a:rPr>
                      <m:t>𝑑𝑉</m:t>
                    </m:r>
                  </m:oMath>
                </a14:m>
                <a:endParaRPr lang="en-US" sz="1600" dirty="0"/>
              </a:p>
            </p:txBody>
          </p:sp>
        </mc:Choice>
        <mc:Fallback xmlns="">
          <p:sp>
            <p:nvSpPr>
              <p:cNvPr id="12" name="TextBox 11">
                <a:extLst>
                  <a:ext uri="{FF2B5EF4-FFF2-40B4-BE49-F238E27FC236}">
                    <a16:creationId xmlns:a16="http://schemas.microsoft.com/office/drawing/2014/main" id="{862D0ACA-4169-573C-D575-107996B968DA}"/>
                  </a:ext>
                </a:extLst>
              </p:cNvPr>
              <p:cNvSpPr txBox="1">
                <a:spLocks noRot="1" noChangeAspect="1" noMove="1" noResize="1" noEditPoints="1" noAdjustHandles="1" noChangeArrowheads="1" noChangeShapeType="1" noTextEdit="1"/>
              </p:cNvSpPr>
              <p:nvPr/>
            </p:nvSpPr>
            <p:spPr>
              <a:xfrm>
                <a:off x="427036" y="1762831"/>
                <a:ext cx="5835187" cy="1122808"/>
              </a:xfrm>
              <a:prstGeom prst="rect">
                <a:avLst/>
              </a:prstGeom>
              <a:blipFill>
                <a:blip r:embed="rId2"/>
                <a:stretch>
                  <a:fillRect l="-522" t="-9783" b="-51087"/>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A3C7FD11-8C75-891C-2BF7-DFFE7233EF1C}"/>
              </a:ext>
            </a:extLst>
          </p:cNvPr>
          <p:cNvCxnSpPr/>
          <p:nvPr/>
        </p:nvCxnSpPr>
        <p:spPr>
          <a:xfrm flipH="1">
            <a:off x="6186478" y="1997476"/>
            <a:ext cx="363985" cy="15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CDD2351B-B4BA-809A-3A38-B2DD531C1946}"/>
              </a:ext>
            </a:extLst>
          </p:cNvPr>
          <p:cNvSpPr txBox="1"/>
          <p:nvPr/>
        </p:nvSpPr>
        <p:spPr>
          <a:xfrm>
            <a:off x="6550463" y="1752899"/>
            <a:ext cx="868571" cy="307777"/>
          </a:xfrm>
          <a:prstGeom prst="rect">
            <a:avLst/>
          </a:prstGeom>
          <a:noFill/>
        </p:spPr>
        <p:txBody>
          <a:bodyPr wrap="none" rtlCol="0">
            <a:spAutoFit/>
          </a:bodyPr>
          <a:lstStyle/>
          <a:p>
            <a:r>
              <a:rPr lang="en-US" sz="1400" dirty="0"/>
              <a:t>one-form</a:t>
            </a:r>
          </a:p>
        </p:txBody>
      </p:sp>
      <p:cxnSp>
        <p:nvCxnSpPr>
          <p:cNvPr id="19" name="Straight Arrow Connector 18">
            <a:extLst>
              <a:ext uri="{FF2B5EF4-FFF2-40B4-BE49-F238E27FC236}">
                <a16:creationId xmlns:a16="http://schemas.microsoft.com/office/drawing/2014/main" id="{BFC8B2F8-E1DA-7EEC-A265-3976ADC29E68}"/>
              </a:ext>
            </a:extLst>
          </p:cNvPr>
          <p:cNvCxnSpPr>
            <a:cxnSpLocks/>
          </p:cNvCxnSpPr>
          <p:nvPr/>
        </p:nvCxnSpPr>
        <p:spPr>
          <a:xfrm flipH="1">
            <a:off x="6207488" y="2383041"/>
            <a:ext cx="342975" cy="64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6CC787B-A3C9-03DC-F1BB-3FAAE1D1A11C}"/>
              </a:ext>
            </a:extLst>
          </p:cNvPr>
          <p:cNvCxnSpPr>
            <a:cxnSpLocks/>
          </p:cNvCxnSpPr>
          <p:nvPr/>
        </p:nvCxnSpPr>
        <p:spPr>
          <a:xfrm flipH="1" flipV="1">
            <a:off x="6186478" y="2688336"/>
            <a:ext cx="363985" cy="3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6CDA420-65B7-2AF7-9A66-FBB587BCB093}"/>
              </a:ext>
            </a:extLst>
          </p:cNvPr>
          <p:cNvCxnSpPr/>
          <p:nvPr/>
        </p:nvCxnSpPr>
        <p:spPr>
          <a:xfrm flipH="1">
            <a:off x="2882740" y="1757337"/>
            <a:ext cx="363985" cy="1509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EB6B7C1-CE0A-F6E8-D4E4-6E3C4D71093E}"/>
              </a:ext>
            </a:extLst>
          </p:cNvPr>
          <p:cNvSpPr txBox="1"/>
          <p:nvPr/>
        </p:nvSpPr>
        <p:spPr>
          <a:xfrm>
            <a:off x="6547321" y="2188227"/>
            <a:ext cx="871713" cy="307777"/>
          </a:xfrm>
          <a:prstGeom prst="rect">
            <a:avLst/>
          </a:prstGeom>
          <a:noFill/>
        </p:spPr>
        <p:txBody>
          <a:bodyPr wrap="none" rtlCol="0">
            <a:spAutoFit/>
          </a:bodyPr>
          <a:lstStyle/>
          <a:p>
            <a:r>
              <a:rPr lang="en-US" sz="1400" dirty="0"/>
              <a:t>two-form</a:t>
            </a:r>
          </a:p>
        </p:txBody>
      </p:sp>
      <p:sp>
        <p:nvSpPr>
          <p:cNvPr id="28" name="TextBox 27">
            <a:extLst>
              <a:ext uri="{FF2B5EF4-FFF2-40B4-BE49-F238E27FC236}">
                <a16:creationId xmlns:a16="http://schemas.microsoft.com/office/drawing/2014/main" id="{3D1B2EFB-AE5F-16D8-60CB-A0447B610817}"/>
              </a:ext>
            </a:extLst>
          </p:cNvPr>
          <p:cNvSpPr txBox="1"/>
          <p:nvPr/>
        </p:nvSpPr>
        <p:spPr>
          <a:xfrm>
            <a:off x="6544179" y="2596921"/>
            <a:ext cx="984821" cy="307777"/>
          </a:xfrm>
          <a:prstGeom prst="rect">
            <a:avLst/>
          </a:prstGeom>
          <a:noFill/>
        </p:spPr>
        <p:txBody>
          <a:bodyPr wrap="none" rtlCol="0">
            <a:spAutoFit/>
          </a:bodyPr>
          <a:lstStyle/>
          <a:p>
            <a:r>
              <a:rPr lang="en-US" sz="1400" dirty="0"/>
              <a:t>three-form</a:t>
            </a:r>
          </a:p>
        </p:txBody>
      </p:sp>
      <p:sp>
        <p:nvSpPr>
          <p:cNvPr id="29" name="TextBox 28">
            <a:extLst>
              <a:ext uri="{FF2B5EF4-FFF2-40B4-BE49-F238E27FC236}">
                <a16:creationId xmlns:a16="http://schemas.microsoft.com/office/drawing/2014/main" id="{47A7C195-7A57-C34D-E1E3-E7699D92DC59}"/>
              </a:ext>
            </a:extLst>
          </p:cNvPr>
          <p:cNvSpPr txBox="1"/>
          <p:nvPr/>
        </p:nvSpPr>
        <p:spPr>
          <a:xfrm>
            <a:off x="3246725" y="1572376"/>
            <a:ext cx="900118" cy="307777"/>
          </a:xfrm>
          <a:prstGeom prst="rect">
            <a:avLst/>
          </a:prstGeom>
          <a:noFill/>
        </p:spPr>
        <p:txBody>
          <a:bodyPr wrap="none" rtlCol="0">
            <a:spAutoFit/>
          </a:bodyPr>
          <a:lstStyle/>
          <a:p>
            <a:r>
              <a:rPr lang="en-US" sz="1400" dirty="0"/>
              <a:t>zero-form</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878D209-65BC-30B6-5E74-16FD26840F1E}"/>
                  </a:ext>
                </a:extLst>
              </p:cNvPr>
              <p:cNvSpPr txBox="1"/>
              <p:nvPr/>
            </p:nvSpPr>
            <p:spPr>
              <a:xfrm>
                <a:off x="6579240" y="1354636"/>
                <a:ext cx="2237407"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𝑘</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𝑘</m:t>
                              </m:r>
                            </m:sup>
                          </m:sSup>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𝑘</m:t>
                          </m:r>
                        </m:sup>
                      </m:sSup>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7878D209-65BC-30B6-5E74-16FD26840F1E}"/>
                  </a:ext>
                </a:extLst>
              </p:cNvPr>
              <p:cNvSpPr txBox="1">
                <a:spLocks noRot="1" noChangeAspect="1" noMove="1" noResize="1" noEditPoints="1" noAdjustHandles="1" noChangeArrowheads="1" noChangeShapeType="1" noTextEdit="1"/>
              </p:cNvSpPr>
              <p:nvPr/>
            </p:nvSpPr>
            <p:spPr>
              <a:xfrm>
                <a:off x="6579240" y="1354636"/>
                <a:ext cx="2237407" cy="404983"/>
              </a:xfrm>
              <a:prstGeom prst="rect">
                <a:avLst/>
              </a:prstGeom>
              <a:blipFill>
                <a:blip r:embed="rId3"/>
                <a:stretch>
                  <a:fillRect b="-13433"/>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068ACA4F-667C-4F05-9AA9-E90394383CC4}"/>
              </a:ext>
            </a:extLst>
          </p:cNvPr>
          <p:cNvCxnSpPr>
            <a:cxnSpLocks/>
          </p:cNvCxnSpPr>
          <p:nvPr/>
        </p:nvCxnSpPr>
        <p:spPr>
          <a:xfrm>
            <a:off x="6289242" y="1262470"/>
            <a:ext cx="363985" cy="181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E6E566B-D37D-AE4D-C75E-656B13A832F8}"/>
              </a:ext>
            </a:extLst>
          </p:cNvPr>
          <p:cNvCxnSpPr>
            <a:cxnSpLocks/>
          </p:cNvCxnSpPr>
          <p:nvPr/>
        </p:nvCxnSpPr>
        <p:spPr>
          <a:xfrm>
            <a:off x="7062044" y="1120427"/>
            <a:ext cx="97655" cy="2536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4BA416C-BF5A-5F14-FCB4-71EE430ACD85}"/>
              </a:ext>
            </a:extLst>
          </p:cNvPr>
          <p:cNvCxnSpPr>
            <a:cxnSpLocks/>
          </p:cNvCxnSpPr>
          <p:nvPr/>
        </p:nvCxnSpPr>
        <p:spPr>
          <a:xfrm flipH="1">
            <a:off x="8439563" y="1110718"/>
            <a:ext cx="199850" cy="3394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DA5B485-9024-ACBF-8706-2B216EED1329}"/>
              </a:ext>
            </a:extLst>
          </p:cNvPr>
          <p:cNvCxnSpPr>
            <a:cxnSpLocks/>
            <a:stCxn id="73" idx="2"/>
          </p:cNvCxnSpPr>
          <p:nvPr/>
        </p:nvCxnSpPr>
        <p:spPr>
          <a:xfrm flipH="1">
            <a:off x="7944739" y="1136204"/>
            <a:ext cx="55021" cy="2717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47A5200-F074-24AD-CBE8-C2A9E7B142BF}"/>
                  </a:ext>
                </a:extLst>
              </p:cNvPr>
              <p:cNvSpPr txBox="1"/>
              <p:nvPr/>
            </p:nvSpPr>
            <p:spPr>
              <a:xfrm>
                <a:off x="5633392" y="939119"/>
                <a:ext cx="1082797"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𝑘</m:t>
                    </m:r>
                  </m:oMath>
                </a14:m>
                <a:r>
                  <a:rPr lang="en-US" sz="1400" dirty="0"/>
                  <a:t>-functional</a:t>
                </a:r>
              </a:p>
            </p:txBody>
          </p:sp>
        </mc:Choice>
        <mc:Fallback xmlns="">
          <p:sp>
            <p:nvSpPr>
              <p:cNvPr id="63" name="TextBox 62">
                <a:extLst>
                  <a:ext uri="{FF2B5EF4-FFF2-40B4-BE49-F238E27FC236}">
                    <a16:creationId xmlns:a16="http://schemas.microsoft.com/office/drawing/2014/main" id="{447A5200-F074-24AD-CBE8-C2A9E7B142BF}"/>
                  </a:ext>
                </a:extLst>
              </p:cNvPr>
              <p:cNvSpPr txBox="1">
                <a:spLocks noRot="1" noChangeAspect="1" noMove="1" noResize="1" noEditPoints="1" noAdjustHandles="1" noChangeArrowheads="1" noChangeShapeType="1" noTextEdit="1"/>
              </p:cNvSpPr>
              <p:nvPr/>
            </p:nvSpPr>
            <p:spPr>
              <a:xfrm>
                <a:off x="5633392" y="939119"/>
                <a:ext cx="1082797" cy="307777"/>
              </a:xfrm>
              <a:prstGeom prst="rect">
                <a:avLst/>
              </a:prstGeom>
              <a:blipFill>
                <a:blip r:embed="rId4"/>
                <a:stretch>
                  <a:fillRect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6D900BC7-53CD-C9E3-83B7-1A875A1FE49B}"/>
                  </a:ext>
                </a:extLst>
              </p:cNvPr>
              <p:cNvSpPr txBox="1"/>
              <p:nvPr/>
            </p:nvSpPr>
            <p:spPr>
              <a:xfrm>
                <a:off x="6653227" y="823854"/>
                <a:ext cx="874085"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𝑘</m:t>
                    </m:r>
                  </m:oMath>
                </a14:m>
                <a:r>
                  <a:rPr lang="en-US" sz="1400" dirty="0"/>
                  <a:t>-surface</a:t>
                </a:r>
              </a:p>
            </p:txBody>
          </p:sp>
        </mc:Choice>
        <mc:Fallback xmlns="">
          <p:sp>
            <p:nvSpPr>
              <p:cNvPr id="64" name="TextBox 63">
                <a:extLst>
                  <a:ext uri="{FF2B5EF4-FFF2-40B4-BE49-F238E27FC236}">
                    <a16:creationId xmlns:a16="http://schemas.microsoft.com/office/drawing/2014/main" id="{6D900BC7-53CD-C9E3-83B7-1A875A1FE49B}"/>
                  </a:ext>
                </a:extLst>
              </p:cNvPr>
              <p:cNvSpPr txBox="1">
                <a:spLocks noRot="1" noChangeAspect="1" noMove="1" noResize="1" noEditPoints="1" noAdjustHandles="1" noChangeArrowheads="1" noChangeShapeType="1" noTextEdit="1"/>
              </p:cNvSpPr>
              <p:nvPr/>
            </p:nvSpPr>
            <p:spPr>
              <a:xfrm>
                <a:off x="6653227" y="823854"/>
                <a:ext cx="874085" cy="307777"/>
              </a:xfrm>
              <a:prstGeom prst="rect">
                <a:avLst/>
              </a:prstGeom>
              <a:blipFill>
                <a:blip r:embed="rId5"/>
                <a:stretch>
                  <a:fillRect t="-3922" b="-196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E3E8A923-0F0C-2BE4-E951-3BB727066C57}"/>
                  </a:ext>
                </a:extLst>
              </p:cNvPr>
              <p:cNvSpPr txBox="1"/>
              <p:nvPr/>
            </p:nvSpPr>
            <p:spPr>
              <a:xfrm>
                <a:off x="7652613" y="828427"/>
                <a:ext cx="694293"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𝑘</m:t>
                    </m:r>
                  </m:oMath>
                </a14:m>
                <a:r>
                  <a:rPr lang="en-US" sz="1400" dirty="0"/>
                  <a:t>-form</a:t>
                </a:r>
              </a:p>
            </p:txBody>
          </p:sp>
        </mc:Choice>
        <mc:Fallback xmlns="">
          <p:sp>
            <p:nvSpPr>
              <p:cNvPr id="73" name="TextBox 72">
                <a:extLst>
                  <a:ext uri="{FF2B5EF4-FFF2-40B4-BE49-F238E27FC236}">
                    <a16:creationId xmlns:a16="http://schemas.microsoft.com/office/drawing/2014/main" id="{E3E8A923-0F0C-2BE4-E951-3BB727066C57}"/>
                  </a:ext>
                </a:extLst>
              </p:cNvPr>
              <p:cNvSpPr txBox="1">
                <a:spLocks noRot="1" noChangeAspect="1" noMove="1" noResize="1" noEditPoints="1" noAdjustHandles="1" noChangeArrowheads="1" noChangeShapeType="1" noTextEdit="1"/>
              </p:cNvSpPr>
              <p:nvPr/>
            </p:nvSpPr>
            <p:spPr>
              <a:xfrm>
                <a:off x="7652613" y="828427"/>
                <a:ext cx="694293" cy="307777"/>
              </a:xfrm>
              <a:prstGeom prst="rect">
                <a:avLst/>
              </a:prstGeom>
              <a:blipFill>
                <a:blip r:embed="rId6"/>
                <a:stretch>
                  <a:fillRect t="-4000" r="-877"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3F1DE2A5-C66F-F635-823F-93E37E6DA67C}"/>
                  </a:ext>
                </a:extLst>
              </p:cNvPr>
              <p:cNvSpPr txBox="1"/>
              <p:nvPr/>
            </p:nvSpPr>
            <p:spPr>
              <a:xfrm>
                <a:off x="8502525" y="820142"/>
                <a:ext cx="805220" cy="307777"/>
              </a:xfrm>
              <a:prstGeom prst="rect">
                <a:avLst/>
              </a:prstGeom>
              <a:noFill/>
            </p:spPr>
            <p:txBody>
              <a:bodyPr wrap="none" rtlCol="0">
                <a:spAutoFit/>
              </a:bodyPr>
              <a:lstStyle/>
              <a:p>
                <a14:m>
                  <m:oMath xmlns:m="http://schemas.openxmlformats.org/officeDocument/2006/math">
                    <m:r>
                      <a:rPr lang="en-US" sz="1400" b="0" i="1" smtClean="0">
                        <a:latin typeface="Cambria Math" panose="02040503050406030204" pitchFamily="18" charset="0"/>
                      </a:rPr>
                      <m:t>𝑘</m:t>
                    </m:r>
                  </m:oMath>
                </a14:m>
                <a:r>
                  <a:rPr lang="en-US" sz="1400" dirty="0"/>
                  <a:t>-vector</a:t>
                </a:r>
              </a:p>
            </p:txBody>
          </p:sp>
        </mc:Choice>
        <mc:Fallback xmlns="">
          <p:sp>
            <p:nvSpPr>
              <p:cNvPr id="91" name="TextBox 90">
                <a:extLst>
                  <a:ext uri="{FF2B5EF4-FFF2-40B4-BE49-F238E27FC236}">
                    <a16:creationId xmlns:a16="http://schemas.microsoft.com/office/drawing/2014/main" id="{3F1DE2A5-C66F-F635-823F-93E37E6DA67C}"/>
                  </a:ext>
                </a:extLst>
              </p:cNvPr>
              <p:cNvSpPr txBox="1">
                <a:spLocks noRot="1" noChangeAspect="1" noMove="1" noResize="1" noEditPoints="1" noAdjustHandles="1" noChangeArrowheads="1" noChangeShapeType="1" noTextEdit="1"/>
              </p:cNvSpPr>
              <p:nvPr/>
            </p:nvSpPr>
            <p:spPr>
              <a:xfrm>
                <a:off x="8502525" y="820142"/>
                <a:ext cx="805220" cy="307777"/>
              </a:xfrm>
              <a:prstGeom prst="rect">
                <a:avLst/>
              </a:prstGeom>
              <a:blipFill>
                <a:blip r:embed="rId7"/>
                <a:stretch>
                  <a:fillRect t="-4000" r="-758"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Freeform: Shape 91">
                <a:extLst>
                  <a:ext uri="{FF2B5EF4-FFF2-40B4-BE49-F238E27FC236}">
                    <a16:creationId xmlns:a16="http://schemas.microsoft.com/office/drawing/2014/main" id="{4456AFD6-8610-7499-DE37-39D8E1C685C0}"/>
                  </a:ext>
                </a:extLst>
              </p:cNvPr>
              <p:cNvSpPr/>
              <p:nvPr/>
            </p:nvSpPr>
            <p:spPr>
              <a:xfrm>
                <a:off x="778730" y="4084224"/>
                <a:ext cx="1637907" cy="1428232"/>
              </a:xfrm>
              <a:custGeom>
                <a:avLst/>
                <a:gdLst>
                  <a:gd name="connsiteX0" fmla="*/ 534302 w 1637907"/>
                  <a:gd name="connsiteY0" fmla="*/ 291267 h 1428232"/>
                  <a:gd name="connsiteX1" fmla="*/ 1641 w 1637907"/>
                  <a:gd name="connsiteY1" fmla="*/ 717395 h 1428232"/>
                  <a:gd name="connsiteX2" fmla="*/ 410014 w 1637907"/>
                  <a:gd name="connsiteY2" fmla="*/ 1374342 h 1428232"/>
                  <a:gd name="connsiteX3" fmla="*/ 1510845 w 1637907"/>
                  <a:gd name="connsiteY3" fmla="*/ 1321076 h 1428232"/>
                  <a:gd name="connsiteX4" fmla="*/ 1599622 w 1637907"/>
                  <a:gd name="connsiteY4" fmla="*/ 770661 h 1428232"/>
                  <a:gd name="connsiteX5" fmla="*/ 1377680 w 1637907"/>
                  <a:gd name="connsiteY5" fmla="*/ 16059 h 1428232"/>
                  <a:gd name="connsiteX6" fmla="*/ 534302 w 1637907"/>
                  <a:gd name="connsiteY6" fmla="*/ 291267 h 14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907" h="1428232">
                    <a:moveTo>
                      <a:pt x="534302" y="291267"/>
                    </a:moveTo>
                    <a:cubicBezTo>
                      <a:pt x="304962" y="408156"/>
                      <a:pt x="22356" y="536883"/>
                      <a:pt x="1641" y="717395"/>
                    </a:cubicBezTo>
                    <a:cubicBezTo>
                      <a:pt x="-19074" y="897907"/>
                      <a:pt x="158480" y="1273729"/>
                      <a:pt x="410014" y="1374342"/>
                    </a:cubicBezTo>
                    <a:cubicBezTo>
                      <a:pt x="661548" y="1474955"/>
                      <a:pt x="1312577" y="1421690"/>
                      <a:pt x="1510845" y="1321076"/>
                    </a:cubicBezTo>
                    <a:cubicBezTo>
                      <a:pt x="1709113" y="1220463"/>
                      <a:pt x="1621816" y="988164"/>
                      <a:pt x="1599622" y="770661"/>
                    </a:cubicBezTo>
                    <a:cubicBezTo>
                      <a:pt x="1577428" y="553158"/>
                      <a:pt x="1552274" y="95958"/>
                      <a:pt x="1377680" y="16059"/>
                    </a:cubicBezTo>
                    <a:cubicBezTo>
                      <a:pt x="1203086" y="-63840"/>
                      <a:pt x="763642" y="174378"/>
                      <a:pt x="534302" y="291267"/>
                    </a:cubicBezTo>
                    <a:close/>
                  </a:path>
                </a:pathLst>
              </a:custGeom>
              <a:ln w="38100"/>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𝑘</m:t>
                          </m:r>
                          <m:r>
                            <a:rPr lang="en-US" b="0" i="1" smtClean="0">
                              <a:latin typeface="Cambria Math" panose="02040503050406030204" pitchFamily="18" charset="0"/>
                            </a:rPr>
                            <m:t>+1</m:t>
                          </m:r>
                        </m:sup>
                      </m:sSup>
                    </m:oMath>
                  </m:oMathPara>
                </a14:m>
                <a:endParaRPr lang="en-US" dirty="0"/>
              </a:p>
            </p:txBody>
          </p:sp>
        </mc:Choice>
        <mc:Fallback xmlns="">
          <p:sp>
            <p:nvSpPr>
              <p:cNvPr id="92" name="Freeform: Shape 91">
                <a:extLst>
                  <a:ext uri="{FF2B5EF4-FFF2-40B4-BE49-F238E27FC236}">
                    <a16:creationId xmlns:a16="http://schemas.microsoft.com/office/drawing/2014/main" id="{4456AFD6-8610-7499-DE37-39D8E1C685C0}"/>
                  </a:ext>
                </a:extLst>
              </p:cNvPr>
              <p:cNvSpPr>
                <a:spLocks noRot="1" noChangeAspect="1" noMove="1" noResize="1" noEditPoints="1" noAdjustHandles="1" noChangeArrowheads="1" noChangeShapeType="1" noTextEdit="1"/>
              </p:cNvSpPr>
              <p:nvPr/>
            </p:nvSpPr>
            <p:spPr>
              <a:xfrm>
                <a:off x="778730" y="4084224"/>
                <a:ext cx="1637907" cy="1428232"/>
              </a:xfrm>
              <a:custGeom>
                <a:avLst/>
                <a:gdLst>
                  <a:gd name="connsiteX0" fmla="*/ 534302 w 1637907"/>
                  <a:gd name="connsiteY0" fmla="*/ 291267 h 1428232"/>
                  <a:gd name="connsiteX1" fmla="*/ 1641 w 1637907"/>
                  <a:gd name="connsiteY1" fmla="*/ 717395 h 1428232"/>
                  <a:gd name="connsiteX2" fmla="*/ 410014 w 1637907"/>
                  <a:gd name="connsiteY2" fmla="*/ 1374342 h 1428232"/>
                  <a:gd name="connsiteX3" fmla="*/ 1510845 w 1637907"/>
                  <a:gd name="connsiteY3" fmla="*/ 1321076 h 1428232"/>
                  <a:gd name="connsiteX4" fmla="*/ 1599622 w 1637907"/>
                  <a:gd name="connsiteY4" fmla="*/ 770661 h 1428232"/>
                  <a:gd name="connsiteX5" fmla="*/ 1377680 w 1637907"/>
                  <a:gd name="connsiteY5" fmla="*/ 16059 h 1428232"/>
                  <a:gd name="connsiteX6" fmla="*/ 534302 w 1637907"/>
                  <a:gd name="connsiteY6" fmla="*/ 291267 h 1428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907" h="1428232">
                    <a:moveTo>
                      <a:pt x="534302" y="291267"/>
                    </a:moveTo>
                    <a:cubicBezTo>
                      <a:pt x="304962" y="408156"/>
                      <a:pt x="22356" y="536883"/>
                      <a:pt x="1641" y="717395"/>
                    </a:cubicBezTo>
                    <a:cubicBezTo>
                      <a:pt x="-19074" y="897907"/>
                      <a:pt x="158480" y="1273729"/>
                      <a:pt x="410014" y="1374342"/>
                    </a:cubicBezTo>
                    <a:cubicBezTo>
                      <a:pt x="661548" y="1474955"/>
                      <a:pt x="1312577" y="1421690"/>
                      <a:pt x="1510845" y="1321076"/>
                    </a:cubicBezTo>
                    <a:cubicBezTo>
                      <a:pt x="1709113" y="1220463"/>
                      <a:pt x="1621816" y="988164"/>
                      <a:pt x="1599622" y="770661"/>
                    </a:cubicBezTo>
                    <a:cubicBezTo>
                      <a:pt x="1577428" y="553158"/>
                      <a:pt x="1552274" y="95958"/>
                      <a:pt x="1377680" y="16059"/>
                    </a:cubicBezTo>
                    <a:cubicBezTo>
                      <a:pt x="1203086" y="-63840"/>
                      <a:pt x="763642" y="174378"/>
                      <a:pt x="534302" y="291267"/>
                    </a:cubicBezTo>
                    <a:close/>
                  </a:path>
                </a:pathLst>
              </a:custGeom>
              <a:blipFill>
                <a:blip r:embed="rId8"/>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03D9132A-D499-46BA-A385-8DB889102F9D}"/>
                  </a:ext>
                </a:extLst>
              </p:cNvPr>
              <p:cNvSpPr txBox="1"/>
              <p:nvPr/>
            </p:nvSpPr>
            <p:spPr>
              <a:xfrm>
                <a:off x="648382" y="3903522"/>
                <a:ext cx="1293944" cy="3429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𝑉</m:t>
                          </m:r>
                        </m:e>
                        <m:sup>
                          <m:r>
                            <a:rPr lang="en-US" sz="1600" b="0" i="1" smtClean="0">
                              <a:latin typeface="Cambria Math" panose="02040503050406030204" pitchFamily="18" charset="0"/>
                            </a:rPr>
                            <m:t>𝑘</m:t>
                          </m:r>
                          <m:r>
                            <a:rPr lang="en-US" sz="1600" b="0" i="1" smtClean="0">
                              <a:latin typeface="Cambria Math" panose="02040503050406030204" pitchFamily="18" charset="0"/>
                            </a:rPr>
                            <m:t>+1</m:t>
                          </m:r>
                        </m:sup>
                      </m:sSup>
                      <m:r>
                        <a:rPr lang="en-US" sz="1600" b="0" i="1" smtClean="0">
                          <a:latin typeface="Cambria Math" panose="02040503050406030204" pitchFamily="18" charset="0"/>
                        </a:rPr>
                        <m:t>=</m:t>
                      </m:r>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𝜎</m:t>
                          </m:r>
                        </m:e>
                        <m:sup>
                          <m:r>
                            <a:rPr lang="en-US" sz="1600" b="0" i="1" smtClean="0">
                              <a:latin typeface="Cambria Math" panose="02040503050406030204" pitchFamily="18" charset="0"/>
                            </a:rPr>
                            <m:t>𝑘</m:t>
                          </m:r>
                        </m:sup>
                      </m:sSup>
                    </m:oMath>
                  </m:oMathPara>
                </a14:m>
                <a:endParaRPr lang="en-US" sz="1600" dirty="0"/>
              </a:p>
            </p:txBody>
          </p:sp>
        </mc:Choice>
        <mc:Fallback xmlns="">
          <p:sp>
            <p:nvSpPr>
              <p:cNvPr id="93" name="TextBox 92">
                <a:extLst>
                  <a:ext uri="{FF2B5EF4-FFF2-40B4-BE49-F238E27FC236}">
                    <a16:creationId xmlns:a16="http://schemas.microsoft.com/office/drawing/2014/main" id="{03D9132A-D499-46BA-A385-8DB889102F9D}"/>
                  </a:ext>
                </a:extLst>
              </p:cNvPr>
              <p:cNvSpPr txBox="1">
                <a:spLocks noRot="1" noChangeAspect="1" noMove="1" noResize="1" noEditPoints="1" noAdjustHandles="1" noChangeArrowheads="1" noChangeShapeType="1" noTextEdit="1"/>
              </p:cNvSpPr>
              <p:nvPr/>
            </p:nvSpPr>
            <p:spPr>
              <a:xfrm>
                <a:off x="648382" y="3903522"/>
                <a:ext cx="1293944" cy="342979"/>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1547F848-4880-C0B7-AA22-498F019C49F2}"/>
                  </a:ext>
                </a:extLst>
              </p:cNvPr>
              <p:cNvSpPr txBox="1"/>
              <p:nvPr/>
            </p:nvSpPr>
            <p:spPr>
              <a:xfrm>
                <a:off x="2849302" y="3791133"/>
                <a:ext cx="495327" cy="3742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𝑘</m:t>
                          </m:r>
                        </m:sup>
                      </m:sSup>
                    </m:oMath>
                  </m:oMathPara>
                </a14:m>
                <a:endParaRPr lang="en-US" dirty="0"/>
              </a:p>
            </p:txBody>
          </p:sp>
        </mc:Choice>
        <mc:Fallback xmlns="">
          <p:sp>
            <p:nvSpPr>
              <p:cNvPr id="98" name="TextBox 97">
                <a:extLst>
                  <a:ext uri="{FF2B5EF4-FFF2-40B4-BE49-F238E27FC236}">
                    <a16:creationId xmlns:a16="http://schemas.microsoft.com/office/drawing/2014/main" id="{1547F848-4880-C0B7-AA22-498F019C49F2}"/>
                  </a:ext>
                </a:extLst>
              </p:cNvPr>
              <p:cNvSpPr txBox="1">
                <a:spLocks noRot="1" noChangeAspect="1" noMove="1" noResize="1" noEditPoints="1" noAdjustHandles="1" noChangeArrowheads="1" noChangeShapeType="1" noTextEdit="1"/>
              </p:cNvSpPr>
              <p:nvPr/>
            </p:nvSpPr>
            <p:spPr>
              <a:xfrm>
                <a:off x="2849302" y="3791133"/>
                <a:ext cx="495327" cy="374270"/>
              </a:xfrm>
              <a:prstGeom prst="rect">
                <a:avLst/>
              </a:prstGeom>
              <a:blipFill>
                <a:blip r:embed="rId10"/>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C88C68E-C2AC-5D81-ADC8-6A64D0AE0E4C}"/>
                  </a:ext>
                </a:extLst>
              </p:cNvPr>
              <p:cNvSpPr txBox="1"/>
              <p:nvPr/>
            </p:nvSpPr>
            <p:spPr>
              <a:xfrm>
                <a:off x="2868658" y="4743043"/>
                <a:ext cx="2529923" cy="4049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𝑉</m:t>
                          </m:r>
                        </m:e>
                        <m:sup>
                          <m:r>
                            <a:rPr lang="en-US" b="0" i="1" smtClean="0">
                              <a:latin typeface="Cambria Math" panose="02040503050406030204" pitchFamily="18" charset="0"/>
                            </a:rPr>
                            <m:t>𝑘</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𝑘</m:t>
                          </m:r>
                        </m:sup>
                      </m:sSup>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𝑘</m:t>
                              </m:r>
                            </m:sup>
                          </m:sSup>
                        </m:e>
                      </m:d>
                    </m:oMath>
                  </m:oMathPara>
                </a14:m>
                <a:endParaRPr lang="en-US" dirty="0"/>
              </a:p>
            </p:txBody>
          </p:sp>
        </mc:Choice>
        <mc:Fallback xmlns="">
          <p:sp>
            <p:nvSpPr>
              <p:cNvPr id="99" name="TextBox 98">
                <a:extLst>
                  <a:ext uri="{FF2B5EF4-FFF2-40B4-BE49-F238E27FC236}">
                    <a16:creationId xmlns:a16="http://schemas.microsoft.com/office/drawing/2014/main" id="{9C88C68E-C2AC-5D81-ADC8-6A64D0AE0E4C}"/>
                  </a:ext>
                </a:extLst>
              </p:cNvPr>
              <p:cNvSpPr txBox="1">
                <a:spLocks noRot="1" noChangeAspect="1" noMove="1" noResize="1" noEditPoints="1" noAdjustHandles="1" noChangeArrowheads="1" noChangeShapeType="1" noTextEdit="1"/>
              </p:cNvSpPr>
              <p:nvPr/>
            </p:nvSpPr>
            <p:spPr>
              <a:xfrm>
                <a:off x="2868658" y="4743043"/>
                <a:ext cx="2529923" cy="404983"/>
              </a:xfrm>
              <a:prstGeom prst="rect">
                <a:avLst/>
              </a:prstGeom>
              <a:blipFill>
                <a:blip r:embed="rId11"/>
                <a:stretch>
                  <a:fillRect b="-106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C262F5D2-A149-7F23-5733-29498C54A76C}"/>
                  </a:ext>
                </a:extLst>
              </p:cNvPr>
              <p:cNvSpPr txBox="1"/>
              <p:nvPr/>
            </p:nvSpPr>
            <p:spPr>
              <a:xfrm>
                <a:off x="544451" y="5702684"/>
                <a:ext cx="3370603" cy="335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𝑓</m:t>
                          </m:r>
                        </m:e>
                        <m:sup>
                          <m:r>
                            <a:rPr lang="en-US" sz="1400" b="0" i="1" smtClean="0">
                              <a:latin typeface="Cambria Math" panose="02040503050406030204" pitchFamily="18" charset="0"/>
                            </a:rPr>
                            <m:t>𝑘</m:t>
                          </m:r>
                        </m:sup>
                      </m:sSup>
                      <m:d>
                        <m:dPr>
                          <m:ctrlPr>
                            <a:rPr lang="en-US" sz="1400" b="0" i="1" smtClean="0">
                              <a:latin typeface="Cambria Math" panose="02040503050406030204" pitchFamily="18" charset="0"/>
                            </a:rPr>
                          </m:ctrlPr>
                        </m:dPr>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𝑘</m:t>
                              </m:r>
                              <m:r>
                                <a:rPr lang="en-US" sz="1400" b="0" i="1" smtClean="0">
                                  <a:latin typeface="Cambria Math" panose="02040503050406030204" pitchFamily="18" charset="0"/>
                                </a:rPr>
                                <m:t>+2</m:t>
                              </m:r>
                            </m:sup>
                          </m:sSup>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𝑓</m:t>
                          </m:r>
                        </m:e>
                        <m:sup>
                          <m:r>
                            <a:rPr lang="en-US" sz="1400" b="0" i="1" smtClean="0">
                              <a:latin typeface="Cambria Math" panose="02040503050406030204" pitchFamily="18" charset="0"/>
                            </a:rPr>
                            <m:t>𝑘</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𝑘</m:t>
                              </m:r>
                              <m:r>
                                <a:rPr lang="en-US" sz="1400" b="0" i="1" smtClean="0">
                                  <a:latin typeface="Cambria Math" panose="02040503050406030204" pitchFamily="18" charset="0"/>
                                </a:rPr>
                                <m:t>+2</m:t>
                              </m:r>
                            </m:sup>
                          </m:sSup>
                        </m:e>
                      </m:d>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𝑓</m:t>
                          </m:r>
                        </m:e>
                        <m:sup>
                          <m:r>
                            <a:rPr lang="en-US" sz="1400" b="0" i="1" smtClean="0">
                              <a:latin typeface="Cambria Math" panose="02040503050406030204" pitchFamily="18" charset="0"/>
                            </a:rPr>
                            <m:t>𝑘</m:t>
                          </m:r>
                        </m:sup>
                      </m:sSup>
                      <m:d>
                        <m:dPr>
                          <m:ctrlPr>
                            <a:rPr lang="en-US" sz="1400" b="0" i="1" smtClean="0">
                              <a:latin typeface="Cambria Math" panose="02040503050406030204" pitchFamily="18" charset="0"/>
                            </a:rPr>
                          </m:ctrlPr>
                        </m:dPr>
                        <m:e>
                          <m:r>
                            <a:rPr lang="en-US" sz="1400" b="0" i="1" smtClean="0">
                              <a:latin typeface="Cambria Math" panose="02040503050406030204" pitchFamily="18" charset="0"/>
                            </a:rPr>
                            <m:t>∅</m:t>
                          </m:r>
                        </m:e>
                      </m:d>
                      <m:r>
                        <a:rPr lang="en-US" sz="1400" b="0" i="1" smtClean="0">
                          <a:latin typeface="Cambria Math" panose="02040503050406030204" pitchFamily="18" charset="0"/>
                        </a:rPr>
                        <m:t>=0</m:t>
                      </m:r>
                    </m:oMath>
                  </m:oMathPara>
                </a14:m>
                <a:endParaRPr lang="en-US" sz="1400" dirty="0"/>
              </a:p>
            </p:txBody>
          </p:sp>
        </mc:Choice>
        <mc:Fallback xmlns="">
          <p:sp>
            <p:nvSpPr>
              <p:cNvPr id="112" name="TextBox 111">
                <a:extLst>
                  <a:ext uri="{FF2B5EF4-FFF2-40B4-BE49-F238E27FC236}">
                    <a16:creationId xmlns:a16="http://schemas.microsoft.com/office/drawing/2014/main" id="{C262F5D2-A149-7F23-5733-29498C54A76C}"/>
                  </a:ext>
                </a:extLst>
              </p:cNvPr>
              <p:cNvSpPr txBox="1">
                <a:spLocks noRot="1" noChangeAspect="1" noMove="1" noResize="1" noEditPoints="1" noAdjustHandles="1" noChangeArrowheads="1" noChangeShapeType="1" noTextEdit="1"/>
              </p:cNvSpPr>
              <p:nvPr/>
            </p:nvSpPr>
            <p:spPr>
              <a:xfrm>
                <a:off x="544451" y="5702684"/>
                <a:ext cx="3370603" cy="335476"/>
              </a:xfrm>
              <a:prstGeom prst="rect">
                <a:avLst/>
              </a:prstGeom>
              <a:blipFill>
                <a:blip r:embed="rId12"/>
                <a:stretch>
                  <a:fillRect b="-1786"/>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BF699492-CD51-7066-E690-56B5A31492A3}"/>
              </a:ext>
            </a:extLst>
          </p:cNvPr>
          <p:cNvSpPr txBox="1"/>
          <p:nvPr/>
        </p:nvSpPr>
        <p:spPr>
          <a:xfrm>
            <a:off x="2931544" y="5277924"/>
            <a:ext cx="1342419" cy="276999"/>
          </a:xfrm>
          <a:prstGeom prst="rect">
            <a:avLst/>
          </a:prstGeom>
          <a:noFill/>
        </p:spPr>
        <p:txBody>
          <a:bodyPr wrap="none" rtlCol="0">
            <a:spAutoFit/>
          </a:bodyPr>
          <a:lstStyle/>
          <a:p>
            <a:r>
              <a:rPr lang="en-US" sz="1200" b="0" dirty="0"/>
              <a:t>Exterior functional</a:t>
            </a:r>
            <a:endParaRPr lang="en-US" sz="1200" dirty="0"/>
          </a:p>
        </p:txBody>
      </p:sp>
      <p:sp>
        <p:nvSpPr>
          <p:cNvPr id="115" name="TextBox 114">
            <a:extLst>
              <a:ext uri="{FF2B5EF4-FFF2-40B4-BE49-F238E27FC236}">
                <a16:creationId xmlns:a16="http://schemas.microsoft.com/office/drawing/2014/main" id="{115A56F7-E05F-C2C5-74D3-DA0CB4F90300}"/>
              </a:ext>
            </a:extLst>
          </p:cNvPr>
          <p:cNvSpPr txBox="1"/>
          <p:nvPr/>
        </p:nvSpPr>
        <p:spPr>
          <a:xfrm>
            <a:off x="8807779" y="1229679"/>
            <a:ext cx="3174895" cy="830997"/>
          </a:xfrm>
          <a:prstGeom prst="rect">
            <a:avLst/>
          </a:prstGeom>
          <a:noFill/>
        </p:spPr>
        <p:txBody>
          <a:bodyPr wrap="square" rtlCol="0">
            <a:spAutoFit/>
          </a:bodyPr>
          <a:lstStyle/>
          <a:p>
            <a:pPr algn="r"/>
            <a:r>
              <a:rPr lang="en-US" sz="1600" dirty="0">
                <a:solidFill>
                  <a:schemeClr val="accent6">
                    <a:lumMod val="75000"/>
                  </a:schemeClr>
                </a:solidFill>
              </a:rPr>
              <a:t>Thinking in terms of relationships between finite objects leads to better physical intuition</a:t>
            </a:r>
          </a:p>
        </p:txBody>
      </p:sp>
      <p:sp>
        <p:nvSpPr>
          <p:cNvPr id="116" name="TextBox 115">
            <a:extLst>
              <a:ext uri="{FF2B5EF4-FFF2-40B4-BE49-F238E27FC236}">
                <a16:creationId xmlns:a16="http://schemas.microsoft.com/office/drawing/2014/main" id="{9393AE98-3E3B-CD9C-45A6-C7DBE170BCA0}"/>
              </a:ext>
            </a:extLst>
          </p:cNvPr>
          <p:cNvSpPr txBox="1"/>
          <p:nvPr/>
        </p:nvSpPr>
        <p:spPr>
          <a:xfrm>
            <a:off x="7849064" y="2109331"/>
            <a:ext cx="4133610" cy="1200329"/>
          </a:xfrm>
          <a:prstGeom prst="rect">
            <a:avLst/>
          </a:prstGeom>
          <a:noFill/>
        </p:spPr>
        <p:txBody>
          <a:bodyPr wrap="square" rtlCol="0">
            <a:spAutoFit/>
          </a:bodyPr>
          <a:lstStyle/>
          <a:p>
            <a:pPr algn="r"/>
            <a:r>
              <a:rPr lang="en-US" dirty="0">
                <a:solidFill>
                  <a:srgbClr val="C00000"/>
                </a:solidFill>
              </a:rPr>
              <a:t>The mathematics is contingent upon the assumption of infinitesimal reducibility (e.g. mass in volumes sums only if boundary effects can be neglected)</a:t>
            </a:r>
          </a:p>
        </p:txBody>
      </p:sp>
      <p:sp>
        <p:nvSpPr>
          <p:cNvPr id="5" name="TextBox 4">
            <a:extLst>
              <a:ext uri="{FF2B5EF4-FFF2-40B4-BE49-F238E27FC236}">
                <a16:creationId xmlns:a16="http://schemas.microsoft.com/office/drawing/2014/main" id="{AB8808D2-3C0B-CB8D-5786-F1164CB6B605}"/>
              </a:ext>
            </a:extLst>
          </p:cNvPr>
          <p:cNvSpPr txBox="1"/>
          <p:nvPr/>
        </p:nvSpPr>
        <p:spPr>
          <a:xfrm>
            <a:off x="412893" y="933369"/>
            <a:ext cx="5058629" cy="369332"/>
          </a:xfrm>
          <a:prstGeom prst="rect">
            <a:avLst/>
          </a:prstGeom>
          <a:noFill/>
        </p:spPr>
        <p:txBody>
          <a:bodyPr wrap="none" rtlCol="0">
            <a:spAutoFit/>
          </a:bodyPr>
          <a:lstStyle/>
          <a:p>
            <a:r>
              <a:rPr lang="en-US" dirty="0">
                <a:solidFill>
                  <a:schemeClr val="accent6">
                    <a:lumMod val="75000"/>
                  </a:schemeClr>
                </a:solidFill>
              </a:rPr>
              <a:t>Starting point: finite values defined on finite regions</a:t>
            </a:r>
          </a:p>
        </p:txBody>
      </p:sp>
      <p:sp>
        <p:nvSpPr>
          <p:cNvPr id="6" name="TextBox 5">
            <a:extLst>
              <a:ext uri="{FF2B5EF4-FFF2-40B4-BE49-F238E27FC236}">
                <a16:creationId xmlns:a16="http://schemas.microsoft.com/office/drawing/2014/main" id="{C362E446-7C51-C70E-0A47-52B71CC05BBC}"/>
              </a:ext>
            </a:extLst>
          </p:cNvPr>
          <p:cNvSpPr txBox="1"/>
          <p:nvPr/>
        </p:nvSpPr>
        <p:spPr>
          <a:xfrm>
            <a:off x="1160093" y="1422520"/>
            <a:ext cx="1549720" cy="461665"/>
          </a:xfrm>
          <a:prstGeom prst="rect">
            <a:avLst/>
          </a:prstGeom>
          <a:noFill/>
        </p:spPr>
        <p:txBody>
          <a:bodyPr wrap="none" rtlCol="0">
            <a:spAutoFit/>
          </a:bodyPr>
          <a:lstStyle/>
          <a:p>
            <a:r>
              <a:rPr lang="en-US" sz="1200" dirty="0"/>
              <a:t>Physically measurable</a:t>
            </a:r>
            <a:br>
              <a:rPr lang="en-US" sz="1200" dirty="0"/>
            </a:br>
            <a:r>
              <a:rPr lang="en-US" sz="1200" dirty="0"/>
              <a:t>quantities</a:t>
            </a:r>
          </a:p>
        </p:txBody>
      </p:sp>
      <p:sp>
        <p:nvSpPr>
          <p:cNvPr id="7" name="TextBox 6">
            <a:extLst>
              <a:ext uri="{FF2B5EF4-FFF2-40B4-BE49-F238E27FC236}">
                <a16:creationId xmlns:a16="http://schemas.microsoft.com/office/drawing/2014/main" id="{CFD9E8A6-81FC-5E64-8334-A62A9F2EB382}"/>
              </a:ext>
            </a:extLst>
          </p:cNvPr>
          <p:cNvSpPr txBox="1"/>
          <p:nvPr/>
        </p:nvSpPr>
        <p:spPr>
          <a:xfrm>
            <a:off x="2750921" y="2849334"/>
            <a:ext cx="1451808" cy="461665"/>
          </a:xfrm>
          <a:prstGeom prst="rect">
            <a:avLst/>
          </a:prstGeom>
          <a:noFill/>
        </p:spPr>
        <p:txBody>
          <a:bodyPr wrap="none" rtlCol="0">
            <a:spAutoFit/>
          </a:bodyPr>
          <a:lstStyle/>
          <a:p>
            <a:r>
              <a:rPr lang="en-US" sz="1200" dirty="0"/>
              <a:t>Assume additivity</a:t>
            </a:r>
            <a:br>
              <a:rPr lang="en-US" sz="1200" dirty="0"/>
            </a:br>
            <a:r>
              <a:rPr lang="en-US" sz="1200" dirty="0"/>
              <a:t>over disjoint regions</a:t>
            </a:r>
          </a:p>
        </p:txBody>
      </p:sp>
      <p:sp>
        <p:nvSpPr>
          <p:cNvPr id="8" name="TextBox 7">
            <a:extLst>
              <a:ext uri="{FF2B5EF4-FFF2-40B4-BE49-F238E27FC236}">
                <a16:creationId xmlns:a16="http://schemas.microsoft.com/office/drawing/2014/main" id="{851FAB9D-16B5-CF62-147E-EEA79E1C31A9}"/>
              </a:ext>
            </a:extLst>
          </p:cNvPr>
          <p:cNvSpPr txBox="1"/>
          <p:nvPr/>
        </p:nvSpPr>
        <p:spPr>
          <a:xfrm>
            <a:off x="4130139" y="1604177"/>
            <a:ext cx="1555000" cy="461665"/>
          </a:xfrm>
          <a:prstGeom prst="rect">
            <a:avLst/>
          </a:prstGeom>
          <a:noFill/>
        </p:spPr>
        <p:txBody>
          <a:bodyPr wrap="square" rtlCol="0">
            <a:spAutoFit/>
          </a:bodyPr>
          <a:lstStyle/>
          <a:p>
            <a:pPr algn="r"/>
            <a:r>
              <a:rPr lang="en-US" sz="1200" dirty="0"/>
              <a:t>Differential forms:</a:t>
            </a:r>
            <a:br>
              <a:rPr lang="en-US" sz="1200" dirty="0"/>
            </a:br>
            <a:r>
              <a:rPr lang="en-US" sz="1200" dirty="0"/>
              <a:t>infinitesimal limit</a:t>
            </a:r>
          </a:p>
        </p:txBody>
      </p:sp>
      <p:sp>
        <p:nvSpPr>
          <p:cNvPr id="9" name="TextBox 8">
            <a:extLst>
              <a:ext uri="{FF2B5EF4-FFF2-40B4-BE49-F238E27FC236}">
                <a16:creationId xmlns:a16="http://schemas.microsoft.com/office/drawing/2014/main" id="{B8BA48FF-8D62-52EE-7B4F-1C427033FDEF}"/>
              </a:ext>
            </a:extLst>
          </p:cNvPr>
          <p:cNvSpPr txBox="1"/>
          <p:nvPr/>
        </p:nvSpPr>
        <p:spPr>
          <a:xfrm>
            <a:off x="664139" y="3367388"/>
            <a:ext cx="4890954" cy="369332"/>
          </a:xfrm>
          <a:prstGeom prst="rect">
            <a:avLst/>
          </a:prstGeom>
          <a:noFill/>
        </p:spPr>
        <p:txBody>
          <a:bodyPr wrap="none" rtlCol="0">
            <a:spAutoFit/>
          </a:bodyPr>
          <a:lstStyle/>
          <a:p>
            <a:r>
              <a:rPr lang="en-US" dirty="0"/>
              <a:t>We can define functionals that act on boundaries</a:t>
            </a:r>
          </a:p>
        </p:txBody>
      </p:sp>
      <p:sp>
        <p:nvSpPr>
          <p:cNvPr id="10" name="TextBox 9">
            <a:extLst>
              <a:ext uri="{FF2B5EF4-FFF2-40B4-BE49-F238E27FC236}">
                <a16:creationId xmlns:a16="http://schemas.microsoft.com/office/drawing/2014/main" id="{58E7F714-7DB7-AF3A-48F7-201A02963685}"/>
              </a:ext>
            </a:extLst>
          </p:cNvPr>
          <p:cNvSpPr txBox="1"/>
          <p:nvPr/>
        </p:nvSpPr>
        <p:spPr>
          <a:xfrm>
            <a:off x="3344629" y="3760740"/>
            <a:ext cx="1379218" cy="276999"/>
          </a:xfrm>
          <a:prstGeom prst="rect">
            <a:avLst/>
          </a:prstGeom>
          <a:noFill/>
        </p:spPr>
        <p:txBody>
          <a:bodyPr wrap="square" rtlCol="0">
            <a:spAutoFit/>
          </a:bodyPr>
          <a:lstStyle/>
          <a:p>
            <a:r>
              <a:rPr lang="en-US" sz="1200" dirty="0"/>
              <a:t>Given a functional</a:t>
            </a:r>
          </a:p>
        </p:txBody>
      </p:sp>
      <p:sp>
        <p:nvSpPr>
          <p:cNvPr id="11" name="TextBox 10">
            <a:extLst>
              <a:ext uri="{FF2B5EF4-FFF2-40B4-BE49-F238E27FC236}">
                <a16:creationId xmlns:a16="http://schemas.microsoft.com/office/drawing/2014/main" id="{7A133ABA-B345-C0C4-63BE-33FC36D75AAC}"/>
              </a:ext>
            </a:extLst>
          </p:cNvPr>
          <p:cNvSpPr txBox="1"/>
          <p:nvPr/>
        </p:nvSpPr>
        <p:spPr>
          <a:xfrm>
            <a:off x="2808796" y="4258783"/>
            <a:ext cx="2479484" cy="461665"/>
          </a:xfrm>
          <a:prstGeom prst="rect">
            <a:avLst/>
          </a:prstGeom>
          <a:noFill/>
        </p:spPr>
        <p:txBody>
          <a:bodyPr wrap="square" rtlCol="0">
            <a:spAutoFit/>
          </a:bodyPr>
          <a:lstStyle/>
          <a:p>
            <a:r>
              <a:rPr lang="en-US" sz="1200" dirty="0"/>
              <a:t>Define higher dimensional functional that acts on the boundary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4000F87-F31D-AF83-8995-1B3B02FFB815}"/>
                  </a:ext>
                </a:extLst>
              </p:cNvPr>
              <p:cNvSpPr txBox="1"/>
              <p:nvPr/>
            </p:nvSpPr>
            <p:spPr>
              <a:xfrm>
                <a:off x="2881293" y="6021534"/>
                <a:ext cx="3165921" cy="461665"/>
              </a:xfrm>
              <a:prstGeom prst="rect">
                <a:avLst/>
              </a:prstGeom>
              <a:noFill/>
            </p:spPr>
            <p:txBody>
              <a:bodyPr wrap="square" rtlCol="0">
                <a:spAutoFit/>
              </a:bodyPr>
              <a:lstStyle/>
              <a:p>
                <a:r>
                  <a:rPr lang="en-US" sz="1200" dirty="0"/>
                  <a:t>Boundary of a boundary is the empty set </a:t>
                </a:r>
                <a14:m>
                  <m:oMath xmlns:m="http://schemas.openxmlformats.org/officeDocument/2006/math">
                    <m:r>
                      <a:rPr lang="en-US" sz="1200" b="0" i="1" smtClean="0">
                        <a:latin typeface="Cambria Math" panose="02040503050406030204" pitchFamily="18" charset="0"/>
                      </a:rPr>
                      <m:t>⇒</m:t>
                    </m:r>
                  </m:oMath>
                </a14:m>
                <a:r>
                  <a:rPr lang="en-US" sz="1200" dirty="0"/>
                  <a:t> exterior derivative of exterior derivative is zero</a:t>
                </a:r>
              </a:p>
            </p:txBody>
          </p:sp>
        </mc:Choice>
        <mc:Fallback xmlns="">
          <p:sp>
            <p:nvSpPr>
              <p:cNvPr id="13" name="TextBox 12">
                <a:extLst>
                  <a:ext uri="{FF2B5EF4-FFF2-40B4-BE49-F238E27FC236}">
                    <a16:creationId xmlns:a16="http://schemas.microsoft.com/office/drawing/2014/main" id="{D4000F87-F31D-AF83-8995-1B3B02FFB815}"/>
                  </a:ext>
                </a:extLst>
              </p:cNvPr>
              <p:cNvSpPr txBox="1">
                <a:spLocks noRot="1" noChangeAspect="1" noMove="1" noResize="1" noEditPoints="1" noAdjustHandles="1" noChangeArrowheads="1" noChangeShapeType="1" noTextEdit="1"/>
              </p:cNvSpPr>
              <p:nvPr/>
            </p:nvSpPr>
            <p:spPr>
              <a:xfrm>
                <a:off x="2881293" y="6021534"/>
                <a:ext cx="3165921" cy="461665"/>
              </a:xfrm>
              <a:prstGeom prst="rect">
                <a:avLst/>
              </a:prstGeom>
              <a:blipFill>
                <a:blip r:embed="rId13"/>
                <a:stretch>
                  <a:fillRect l="-193" t="-1316" b="-9211"/>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035A7F2-A901-98EF-7DFC-536E0BB0526D}"/>
              </a:ext>
            </a:extLst>
          </p:cNvPr>
          <p:cNvCxnSpPr>
            <a:cxnSpLocks/>
          </p:cNvCxnSpPr>
          <p:nvPr/>
        </p:nvCxnSpPr>
        <p:spPr>
          <a:xfrm flipH="1" flipV="1">
            <a:off x="3253369" y="5103032"/>
            <a:ext cx="98752" cy="163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AA02C46-736F-79DD-D2E0-BFEEE90E061E}"/>
              </a:ext>
            </a:extLst>
          </p:cNvPr>
          <p:cNvCxnSpPr/>
          <p:nvPr/>
        </p:nvCxnSpPr>
        <p:spPr>
          <a:xfrm flipH="1">
            <a:off x="2303626" y="4075011"/>
            <a:ext cx="622658" cy="16761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DEEDE765-2F2F-6A4B-27B5-118D36185654}"/>
              </a:ext>
            </a:extLst>
          </p:cNvPr>
          <p:cNvCxnSpPr>
            <a:cxnSpLocks/>
            <a:stCxn id="99" idx="1"/>
          </p:cNvCxnSpPr>
          <p:nvPr/>
        </p:nvCxnSpPr>
        <p:spPr>
          <a:xfrm flipH="1" flipV="1">
            <a:off x="2056289" y="4798340"/>
            <a:ext cx="812369" cy="14719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nvGrpSpPr>
          <p:cNvPr id="39" name="Group 38">
            <a:extLst>
              <a:ext uri="{FF2B5EF4-FFF2-40B4-BE49-F238E27FC236}">
                <a16:creationId xmlns:a16="http://schemas.microsoft.com/office/drawing/2014/main" id="{F7F97F07-246F-4699-F415-8C67CB488A39}"/>
              </a:ext>
            </a:extLst>
          </p:cNvPr>
          <p:cNvGrpSpPr/>
          <p:nvPr/>
        </p:nvGrpSpPr>
        <p:grpSpPr>
          <a:xfrm>
            <a:off x="5581339" y="3397967"/>
            <a:ext cx="3220170" cy="1810405"/>
            <a:chOff x="4427220" y="2370521"/>
            <a:chExt cx="3220170" cy="1810405"/>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1DA2C04-0465-D7ED-A485-A82FD07B939D}"/>
                    </a:ext>
                  </a:extLst>
                </p:cNvPr>
                <p:cNvSpPr txBox="1"/>
                <p:nvPr/>
              </p:nvSpPr>
              <p:spPr>
                <a:xfrm>
                  <a:off x="6694945" y="2564151"/>
                  <a:ext cx="473335" cy="4001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𝑘</m:t>
                            </m:r>
                          </m:sub>
                        </m:sSub>
                      </m:oMath>
                    </m:oMathPara>
                  </a14:m>
                  <a:endParaRPr lang="en-US" sz="2000" dirty="0"/>
                </a:p>
              </p:txBody>
            </p:sp>
          </mc:Choice>
          <mc:Fallback xmlns="">
            <p:sp>
              <p:nvSpPr>
                <p:cNvPr id="40" name="TextBox 39">
                  <a:extLst>
                    <a:ext uri="{FF2B5EF4-FFF2-40B4-BE49-F238E27FC236}">
                      <a16:creationId xmlns:a16="http://schemas.microsoft.com/office/drawing/2014/main" id="{81DA2C04-0465-D7ED-A485-A82FD07B939D}"/>
                    </a:ext>
                  </a:extLst>
                </p:cNvPr>
                <p:cNvSpPr txBox="1">
                  <a:spLocks noRot="1" noChangeAspect="1" noMove="1" noResize="1" noEditPoints="1" noAdjustHandles="1" noChangeArrowheads="1" noChangeShapeType="1" noTextEdit="1"/>
                </p:cNvSpPr>
                <p:nvPr/>
              </p:nvSpPr>
              <p:spPr>
                <a:xfrm>
                  <a:off x="6694945" y="2564151"/>
                  <a:ext cx="473335" cy="400110"/>
                </a:xfrm>
                <a:prstGeom prst="rect">
                  <a:avLst/>
                </a:prstGeom>
                <a:blipFill>
                  <a:blip r:embed="rId15"/>
                  <a:stretch>
                    <a:fillRect b="-1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914AE8F-0F89-3CA6-82AD-F4E81C74DA24}"/>
                    </a:ext>
                  </a:extLst>
                </p:cNvPr>
                <p:cNvSpPr txBox="1"/>
                <p:nvPr/>
              </p:nvSpPr>
              <p:spPr>
                <a:xfrm>
                  <a:off x="4988367" y="2564151"/>
                  <a:ext cx="765915" cy="4001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oMath>
                    </m:oMathPara>
                  </a14:m>
                  <a:endParaRPr lang="en-US" sz="2000" dirty="0"/>
                </a:p>
              </p:txBody>
            </p:sp>
          </mc:Choice>
          <mc:Fallback xmlns="">
            <p:sp>
              <p:nvSpPr>
                <p:cNvPr id="41" name="TextBox 40">
                  <a:extLst>
                    <a:ext uri="{FF2B5EF4-FFF2-40B4-BE49-F238E27FC236}">
                      <a16:creationId xmlns:a16="http://schemas.microsoft.com/office/drawing/2014/main" id="{1914AE8F-0F89-3CA6-82AD-F4E81C74DA24}"/>
                    </a:ext>
                  </a:extLst>
                </p:cNvPr>
                <p:cNvSpPr txBox="1">
                  <a:spLocks noRot="1" noChangeAspect="1" noMove="1" noResize="1" noEditPoints="1" noAdjustHandles="1" noChangeArrowheads="1" noChangeShapeType="1" noTextEdit="1"/>
                </p:cNvSpPr>
                <p:nvPr/>
              </p:nvSpPr>
              <p:spPr>
                <a:xfrm>
                  <a:off x="4988367" y="2564151"/>
                  <a:ext cx="765915" cy="400110"/>
                </a:xfrm>
                <a:prstGeom prst="rect">
                  <a:avLst/>
                </a:prstGeom>
                <a:blipFill>
                  <a:blip r:embed="rId16"/>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76CDF917-FC03-4C4F-128C-005A38FE7D33}"/>
                    </a:ext>
                  </a:extLst>
                </p:cNvPr>
                <p:cNvSpPr txBox="1"/>
                <p:nvPr/>
              </p:nvSpPr>
              <p:spPr>
                <a:xfrm>
                  <a:off x="4971599" y="3545008"/>
                  <a:ext cx="803553" cy="4001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𝜔</m:t>
                            </m:r>
                          </m:e>
                          <m:sub>
                            <m:r>
                              <a:rPr lang="en-US" sz="2000" b="0" i="1" smtClean="0">
                                <a:latin typeface="Cambria Math" panose="02040503050406030204" pitchFamily="18" charset="0"/>
                              </a:rPr>
                              <m:t>𝑘</m:t>
                            </m:r>
                            <m:r>
                              <a:rPr lang="en-US" sz="2000" b="0" i="1" smtClean="0">
                                <a:latin typeface="Cambria Math" panose="02040503050406030204" pitchFamily="18" charset="0"/>
                              </a:rPr>
                              <m:t>+1</m:t>
                            </m:r>
                          </m:sub>
                        </m:sSub>
                      </m:oMath>
                    </m:oMathPara>
                  </a14:m>
                  <a:endParaRPr lang="en-US" sz="2000" dirty="0"/>
                </a:p>
              </p:txBody>
            </p:sp>
          </mc:Choice>
          <mc:Fallback xmlns="">
            <p:sp>
              <p:nvSpPr>
                <p:cNvPr id="42" name="TextBox 41">
                  <a:extLst>
                    <a:ext uri="{FF2B5EF4-FFF2-40B4-BE49-F238E27FC236}">
                      <a16:creationId xmlns:a16="http://schemas.microsoft.com/office/drawing/2014/main" id="{76CDF917-FC03-4C4F-128C-005A38FE7D33}"/>
                    </a:ext>
                  </a:extLst>
                </p:cNvPr>
                <p:cNvSpPr txBox="1">
                  <a:spLocks noRot="1" noChangeAspect="1" noMove="1" noResize="1" noEditPoints="1" noAdjustHandles="1" noChangeArrowheads="1" noChangeShapeType="1" noTextEdit="1"/>
                </p:cNvSpPr>
                <p:nvPr/>
              </p:nvSpPr>
              <p:spPr>
                <a:xfrm>
                  <a:off x="4971599" y="3545008"/>
                  <a:ext cx="803553" cy="400110"/>
                </a:xfrm>
                <a:prstGeom prst="rect">
                  <a:avLst/>
                </a:prstGeom>
                <a:blipFill>
                  <a:blip r:embed="rId17"/>
                  <a:stretch>
                    <a:fillRect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05D1BC0-23BB-CDCC-B3BD-61B8B35355CF}"/>
                    </a:ext>
                  </a:extLst>
                </p:cNvPr>
                <p:cNvSpPr txBox="1"/>
                <p:nvPr/>
              </p:nvSpPr>
              <p:spPr>
                <a:xfrm>
                  <a:off x="6679396" y="3545008"/>
                  <a:ext cx="507575" cy="4001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𝑘</m:t>
                            </m:r>
                          </m:sub>
                        </m:sSub>
                      </m:oMath>
                    </m:oMathPara>
                  </a14:m>
                  <a:endParaRPr lang="en-US" sz="2000" dirty="0"/>
                </a:p>
              </p:txBody>
            </p:sp>
          </mc:Choice>
          <mc:Fallback xmlns="">
            <p:sp>
              <p:nvSpPr>
                <p:cNvPr id="44" name="TextBox 43">
                  <a:extLst>
                    <a:ext uri="{FF2B5EF4-FFF2-40B4-BE49-F238E27FC236}">
                      <a16:creationId xmlns:a16="http://schemas.microsoft.com/office/drawing/2014/main" id="{505D1BC0-23BB-CDCC-B3BD-61B8B35355CF}"/>
                    </a:ext>
                  </a:extLst>
                </p:cNvPr>
                <p:cNvSpPr txBox="1">
                  <a:spLocks noRot="1" noChangeAspect="1" noMove="1" noResize="1" noEditPoints="1" noAdjustHandles="1" noChangeArrowheads="1" noChangeShapeType="1" noTextEdit="1"/>
                </p:cNvSpPr>
                <p:nvPr/>
              </p:nvSpPr>
              <p:spPr>
                <a:xfrm>
                  <a:off x="6679396" y="3545008"/>
                  <a:ext cx="507575" cy="400110"/>
                </a:xfrm>
                <a:prstGeom prst="rect">
                  <a:avLst/>
                </a:prstGeom>
                <a:blipFill>
                  <a:blip r:embed="rId18"/>
                  <a:stretch>
                    <a:fillRect b="-1515"/>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ACF9D12A-9985-D852-597F-AA2A280F9788}"/>
                </a:ext>
              </a:extLst>
            </p:cNvPr>
            <p:cNvCxnSpPr/>
            <p:nvPr/>
          </p:nvCxnSpPr>
          <p:spPr>
            <a:xfrm flipV="1">
              <a:off x="7071360" y="2964261"/>
              <a:ext cx="0" cy="58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1144484-3481-6911-35B3-0BC2437BE970}"/>
                </a:ext>
              </a:extLst>
            </p:cNvPr>
            <p:cNvCxnSpPr>
              <a:cxnSpLocks/>
            </p:cNvCxnSpPr>
            <p:nvPr/>
          </p:nvCxnSpPr>
          <p:spPr>
            <a:xfrm>
              <a:off x="6797040" y="2964261"/>
              <a:ext cx="0" cy="58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F02C1D2-8379-316D-AAD7-1A90D89B058D}"/>
                    </a:ext>
                  </a:extLst>
                </p:cNvPr>
                <p:cNvSpPr txBox="1"/>
                <p:nvPr/>
              </p:nvSpPr>
              <p:spPr>
                <a:xfrm>
                  <a:off x="6179820" y="3098854"/>
                  <a:ext cx="738856"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𝑘</m:t>
                            </m:r>
                          </m:sup>
                        </m:sSup>
                      </m:oMath>
                    </m:oMathPara>
                  </a14:m>
                  <a:endParaRPr lang="en-US" sz="1400" dirty="0"/>
                </a:p>
              </p:txBody>
            </p:sp>
          </mc:Choice>
          <mc:Fallback xmlns="">
            <p:sp>
              <p:nvSpPr>
                <p:cNvPr id="47" name="TextBox 46">
                  <a:extLst>
                    <a:ext uri="{FF2B5EF4-FFF2-40B4-BE49-F238E27FC236}">
                      <a16:creationId xmlns:a16="http://schemas.microsoft.com/office/drawing/2014/main" id="{EF02C1D2-8379-316D-AAD7-1A90D89B058D}"/>
                    </a:ext>
                  </a:extLst>
                </p:cNvPr>
                <p:cNvSpPr txBox="1">
                  <a:spLocks noRot="1" noChangeAspect="1" noMove="1" noResize="1" noEditPoints="1" noAdjustHandles="1" noChangeArrowheads="1" noChangeShapeType="1" noTextEdit="1"/>
                </p:cNvSpPr>
                <p:nvPr/>
              </p:nvSpPr>
              <p:spPr>
                <a:xfrm>
                  <a:off x="6179820" y="3098854"/>
                  <a:ext cx="738856" cy="311560"/>
                </a:xfrm>
                <a:prstGeom prst="rect">
                  <a:avLst/>
                </a:prstGeom>
                <a:blipFill>
                  <a:blip r:embed="rId19"/>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758D1FA-C97C-3582-6288-FA9017AAC839}"/>
                    </a:ext>
                  </a:extLst>
                </p:cNvPr>
                <p:cNvSpPr txBox="1"/>
                <p:nvPr/>
              </p:nvSpPr>
              <p:spPr>
                <a:xfrm>
                  <a:off x="6995160" y="3098854"/>
                  <a:ext cx="652230" cy="342210"/>
                </a:xfrm>
                <a:prstGeom prst="rect">
                  <a:avLst/>
                </a:prstGeom>
                <a:noFill/>
              </p:spPr>
              <p:txBody>
                <a:bodyPr wrap="none" rtlCol="0">
                  <a:spAutoFit/>
                </a:bodyPr>
                <a:lstStyle/>
                <a:p>
                  <a14:m>
                    <m:oMath xmlns:m="http://schemas.openxmlformats.org/officeDocument/2006/math">
                      <m:nary>
                        <m:naryPr>
                          <m:supHide m:val="on"/>
                          <m:ctrlPr>
                            <a:rPr lang="en-US" sz="1400" b="0" i="1" smtClean="0">
                              <a:latin typeface="Cambria Math" panose="02040503050406030204" pitchFamily="18" charset="0"/>
                            </a:rPr>
                          </m:ctrlPr>
                        </m:naryPr>
                        <m: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𝜎</m:t>
                              </m:r>
                            </m:e>
                            <m:sup>
                              <m:r>
                                <a:rPr lang="en-US" sz="1400" b="0" i="1" smtClean="0">
                                  <a:latin typeface="Cambria Math" panose="02040503050406030204" pitchFamily="18" charset="0"/>
                                </a:rPr>
                                <m:t>𝑘</m:t>
                              </m:r>
                            </m:sup>
                          </m:sSup>
                        </m:sub>
                        <m:sup/>
                        <m:e/>
                      </m:nary>
                    </m:oMath>
                  </a14:m>
                  <a:r>
                    <a:rPr lang="en-US" sz="1400" dirty="0"/>
                    <a:t> </a:t>
                  </a:r>
                </a:p>
              </p:txBody>
            </p:sp>
          </mc:Choice>
          <mc:Fallback xmlns="">
            <p:sp>
              <p:nvSpPr>
                <p:cNvPr id="48" name="TextBox 47">
                  <a:extLst>
                    <a:ext uri="{FF2B5EF4-FFF2-40B4-BE49-F238E27FC236}">
                      <a16:creationId xmlns:a16="http://schemas.microsoft.com/office/drawing/2014/main" id="{1758D1FA-C97C-3582-6288-FA9017AAC839}"/>
                    </a:ext>
                  </a:extLst>
                </p:cNvPr>
                <p:cNvSpPr txBox="1">
                  <a:spLocks noRot="1" noChangeAspect="1" noMove="1" noResize="1" noEditPoints="1" noAdjustHandles="1" noChangeArrowheads="1" noChangeShapeType="1" noTextEdit="1"/>
                </p:cNvSpPr>
                <p:nvPr/>
              </p:nvSpPr>
              <p:spPr>
                <a:xfrm>
                  <a:off x="6995160" y="3098854"/>
                  <a:ext cx="652230" cy="342210"/>
                </a:xfrm>
                <a:prstGeom prst="rect">
                  <a:avLst/>
                </a:prstGeom>
                <a:blipFill>
                  <a:blip r:embed="rId20"/>
                  <a:stretch>
                    <a:fillRect l="-44860" t="-116071" r="-28037" b="-173214"/>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BDAAF166-80B4-2FD3-90E1-E34F60707729}"/>
                </a:ext>
              </a:extLst>
            </p:cNvPr>
            <p:cNvCxnSpPr/>
            <p:nvPr/>
          </p:nvCxnSpPr>
          <p:spPr>
            <a:xfrm flipV="1">
              <a:off x="5501640" y="2964261"/>
              <a:ext cx="0" cy="58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BE2DCEB-12A6-A662-1DC5-0FB0DD0E7CC2}"/>
                </a:ext>
              </a:extLst>
            </p:cNvPr>
            <p:cNvCxnSpPr>
              <a:cxnSpLocks/>
            </p:cNvCxnSpPr>
            <p:nvPr/>
          </p:nvCxnSpPr>
          <p:spPr>
            <a:xfrm>
              <a:off x="5227320" y="2964261"/>
              <a:ext cx="0" cy="580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CECB3AC-D76E-C10F-D990-D8BBFB2EF003}"/>
                    </a:ext>
                  </a:extLst>
                </p:cNvPr>
                <p:cNvSpPr txBox="1"/>
                <p:nvPr/>
              </p:nvSpPr>
              <p:spPr>
                <a:xfrm>
                  <a:off x="4427220" y="3098854"/>
                  <a:ext cx="943463" cy="3115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m:t>
                        </m:r>
                        <m:r>
                          <a:rPr lang="en-US" sz="1400" b="0" i="1" smtClean="0">
                            <a:latin typeface="Cambria Math" panose="02040503050406030204" pitchFamily="18" charset="0"/>
                          </a:rPr>
                          <m:t>/</m:t>
                        </m:r>
                        <m:r>
                          <a:rPr lang="en-US" sz="1400" b="0" i="1" smtClean="0">
                            <a:latin typeface="Cambria Math" panose="02040503050406030204" pitchFamily="18" charset="0"/>
                          </a:rPr>
                          <m:t>𝑑</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𝑉</m:t>
                            </m:r>
                          </m:e>
                          <m:sup>
                            <m:r>
                              <a:rPr lang="en-US" sz="1400" b="0" i="1" smtClean="0">
                                <a:latin typeface="Cambria Math" panose="02040503050406030204" pitchFamily="18" charset="0"/>
                              </a:rPr>
                              <m:t>𝑘</m:t>
                            </m:r>
                            <m:r>
                              <a:rPr lang="en-US" sz="1400" b="0" i="1" smtClean="0">
                                <a:latin typeface="Cambria Math" panose="02040503050406030204" pitchFamily="18" charset="0"/>
                              </a:rPr>
                              <m:t>+1</m:t>
                            </m:r>
                          </m:sup>
                        </m:sSup>
                      </m:oMath>
                    </m:oMathPara>
                  </a14:m>
                  <a:endParaRPr lang="en-US" sz="1400" dirty="0"/>
                </a:p>
              </p:txBody>
            </p:sp>
          </mc:Choice>
          <mc:Fallback xmlns="">
            <p:sp>
              <p:nvSpPr>
                <p:cNvPr id="52" name="TextBox 51">
                  <a:extLst>
                    <a:ext uri="{FF2B5EF4-FFF2-40B4-BE49-F238E27FC236}">
                      <a16:creationId xmlns:a16="http://schemas.microsoft.com/office/drawing/2014/main" id="{CCECB3AC-D76E-C10F-D990-D8BBFB2EF003}"/>
                    </a:ext>
                  </a:extLst>
                </p:cNvPr>
                <p:cNvSpPr txBox="1">
                  <a:spLocks noRot="1" noChangeAspect="1" noMove="1" noResize="1" noEditPoints="1" noAdjustHandles="1" noChangeArrowheads="1" noChangeShapeType="1" noTextEdit="1"/>
                </p:cNvSpPr>
                <p:nvPr/>
              </p:nvSpPr>
              <p:spPr>
                <a:xfrm>
                  <a:off x="4427220" y="3098854"/>
                  <a:ext cx="943463" cy="311560"/>
                </a:xfrm>
                <a:prstGeom prst="rect">
                  <a:avLst/>
                </a:prstGeom>
                <a:blipFill>
                  <a:blip r:embed="rId21"/>
                  <a:stretch>
                    <a:fillRect b="-78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C4E13D6-CFC9-72B4-1D60-1E16FABBDEE8}"/>
                    </a:ext>
                  </a:extLst>
                </p:cNvPr>
                <p:cNvSpPr txBox="1"/>
                <p:nvPr/>
              </p:nvSpPr>
              <p:spPr>
                <a:xfrm>
                  <a:off x="5433060" y="3098854"/>
                  <a:ext cx="800155" cy="342273"/>
                </a:xfrm>
                <a:prstGeom prst="rect">
                  <a:avLst/>
                </a:prstGeom>
                <a:noFill/>
              </p:spPr>
              <p:txBody>
                <a:bodyPr wrap="none" rtlCol="0">
                  <a:spAutoFit/>
                </a:bodyPr>
                <a:lstStyle/>
                <a:p>
                  <a14:m>
                    <m:oMath xmlns:m="http://schemas.openxmlformats.org/officeDocument/2006/math">
                      <m:nary>
                        <m:naryPr>
                          <m:supHide m:val="on"/>
                          <m:ctrlPr>
                            <a:rPr lang="en-US" sz="1400" b="0" i="1" smtClean="0">
                              <a:latin typeface="Cambria Math" panose="02040503050406030204" pitchFamily="18" charset="0"/>
                            </a:rPr>
                          </m:ctrlPr>
                        </m:naryPr>
                        <m:sub>
                          <m:sSup>
                            <m:sSupPr>
                              <m:ctrlPr>
                                <a:rPr lang="en-US" sz="1400" b="0" i="1" smtClean="0">
                                  <a:latin typeface="Cambria Math" panose="02040503050406030204" pitchFamily="18" charset="0"/>
                                </a:rPr>
                              </m:ctrlPr>
                            </m:sSupPr>
                            <m:e>
                              <m:r>
                                <m:rPr>
                                  <m:brk m:alnAt="7"/>
                                </m:rPr>
                                <a:rPr lang="en-US" sz="1400" b="0" i="1" smtClean="0">
                                  <a:latin typeface="Cambria Math" panose="02040503050406030204" pitchFamily="18" charset="0"/>
                                </a:rPr>
                                <m:t>𝑉</m:t>
                              </m:r>
                            </m:e>
                            <m:sup>
                              <m:r>
                                <a:rPr lang="en-US" sz="1400" b="0" i="1" smtClean="0">
                                  <a:latin typeface="Cambria Math" panose="02040503050406030204" pitchFamily="18" charset="0"/>
                                </a:rPr>
                                <m:t>𝑘</m:t>
                              </m:r>
                              <m:r>
                                <a:rPr lang="en-US" sz="1400" b="0" i="1" smtClean="0">
                                  <a:latin typeface="Cambria Math" panose="02040503050406030204" pitchFamily="18" charset="0"/>
                                </a:rPr>
                                <m:t>+1</m:t>
                              </m:r>
                            </m:sup>
                          </m:sSup>
                        </m:sub>
                        <m:sup/>
                        <m:e/>
                      </m:nary>
                    </m:oMath>
                  </a14:m>
                  <a:r>
                    <a:rPr lang="en-US" sz="1400" dirty="0"/>
                    <a:t> </a:t>
                  </a:r>
                </a:p>
              </p:txBody>
            </p:sp>
          </mc:Choice>
          <mc:Fallback xmlns="">
            <p:sp>
              <p:nvSpPr>
                <p:cNvPr id="53" name="TextBox 52">
                  <a:extLst>
                    <a:ext uri="{FF2B5EF4-FFF2-40B4-BE49-F238E27FC236}">
                      <a16:creationId xmlns:a16="http://schemas.microsoft.com/office/drawing/2014/main" id="{3C4E13D6-CFC9-72B4-1D60-1E16FABBDEE8}"/>
                    </a:ext>
                  </a:extLst>
                </p:cNvPr>
                <p:cNvSpPr txBox="1">
                  <a:spLocks noRot="1" noChangeAspect="1" noMove="1" noResize="1" noEditPoints="1" noAdjustHandles="1" noChangeArrowheads="1" noChangeShapeType="1" noTextEdit="1"/>
                </p:cNvSpPr>
                <p:nvPr/>
              </p:nvSpPr>
              <p:spPr>
                <a:xfrm>
                  <a:off x="5433060" y="3098854"/>
                  <a:ext cx="800155" cy="342273"/>
                </a:xfrm>
                <a:prstGeom prst="rect">
                  <a:avLst/>
                </a:prstGeom>
                <a:blipFill>
                  <a:blip r:embed="rId22"/>
                  <a:stretch>
                    <a:fillRect l="-36641" t="-116071" r="-4580" b="-173214"/>
                  </a:stretch>
                </a:blipFill>
              </p:spPr>
              <p:txBody>
                <a:bodyPr/>
                <a:lstStyle/>
                <a:p>
                  <a:r>
                    <a:rPr lang="en-US">
                      <a:noFill/>
                    </a:rPr>
                    <a:t> </a:t>
                  </a:r>
                </a:p>
              </p:txBody>
            </p:sp>
          </mc:Fallback>
        </mc:AlternateContent>
        <p:cxnSp>
          <p:nvCxnSpPr>
            <p:cNvPr id="55" name="Straight Arrow Connector 54">
              <a:extLst>
                <a:ext uri="{FF2B5EF4-FFF2-40B4-BE49-F238E27FC236}">
                  <a16:creationId xmlns:a16="http://schemas.microsoft.com/office/drawing/2014/main" id="{9B7C8780-4B77-F76D-DB1E-E8102FD688B8}"/>
                </a:ext>
              </a:extLst>
            </p:cNvPr>
            <p:cNvCxnSpPr>
              <a:cxnSpLocks/>
            </p:cNvCxnSpPr>
            <p:nvPr/>
          </p:nvCxnSpPr>
          <p:spPr>
            <a:xfrm flipH="1">
              <a:off x="5746662" y="2796540"/>
              <a:ext cx="925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F69909E-23C2-7477-CB5D-084433939D1D}"/>
                </a:ext>
              </a:extLst>
            </p:cNvPr>
            <p:cNvCxnSpPr>
              <a:cxnSpLocks/>
            </p:cNvCxnSpPr>
            <p:nvPr/>
          </p:nvCxnSpPr>
          <p:spPr>
            <a:xfrm flipH="1">
              <a:off x="5746662" y="3756660"/>
              <a:ext cx="9251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0E1C443-4103-E75E-BE21-F4D64659AD51}"/>
                </a:ext>
              </a:extLst>
            </p:cNvPr>
            <p:cNvSpPr txBox="1"/>
            <p:nvPr/>
          </p:nvSpPr>
          <p:spPr>
            <a:xfrm>
              <a:off x="6671776" y="3254634"/>
              <a:ext cx="184731" cy="369332"/>
            </a:xfrm>
            <a:prstGeom prst="rect">
              <a:avLst/>
            </a:prstGeom>
            <a:noFill/>
          </p:spPr>
          <p:txBody>
            <a:bodyPr wrap="none" rtlCol="0">
              <a:spAutoFit/>
            </a:bodyPr>
            <a:lstStyle/>
            <a:p>
              <a:endParaRPr lang="en-US" dirty="0"/>
            </a:p>
          </p:txBody>
        </p:sp>
        <p:sp>
          <p:nvSpPr>
            <p:cNvPr id="58" name="TextBox 57">
              <a:extLst>
                <a:ext uri="{FF2B5EF4-FFF2-40B4-BE49-F238E27FC236}">
                  <a16:creationId xmlns:a16="http://schemas.microsoft.com/office/drawing/2014/main" id="{4EF2C28C-5E12-524B-E04A-1008198E8C9C}"/>
                </a:ext>
              </a:extLst>
            </p:cNvPr>
            <p:cNvSpPr txBox="1"/>
            <p:nvPr/>
          </p:nvSpPr>
          <p:spPr>
            <a:xfrm>
              <a:off x="5825517" y="3719261"/>
              <a:ext cx="799899" cy="461665"/>
            </a:xfrm>
            <a:prstGeom prst="rect">
              <a:avLst/>
            </a:prstGeom>
            <a:noFill/>
          </p:spPr>
          <p:txBody>
            <a:bodyPr wrap="none" rtlCol="0">
              <a:spAutoFit/>
            </a:bodyPr>
            <a:lstStyle/>
            <a:p>
              <a:pPr algn="ctr"/>
              <a:r>
                <a:rPr lang="en-US" sz="1200" dirty="0"/>
                <a:t>exterior</a:t>
              </a:r>
              <a:br>
                <a:rPr lang="en-US" sz="1200" dirty="0"/>
              </a:br>
              <a:r>
                <a:rPr lang="en-US" sz="1200" dirty="0"/>
                <a:t>derivative</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8EAACC1-EB33-62AC-D92C-06BBE68119FE}"/>
                    </a:ext>
                  </a:extLst>
                </p:cNvPr>
                <p:cNvSpPr txBox="1"/>
                <p:nvPr/>
              </p:nvSpPr>
              <p:spPr>
                <a:xfrm>
                  <a:off x="6035191" y="3452449"/>
                  <a:ext cx="3716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59" name="TextBox 58">
                  <a:extLst>
                    <a:ext uri="{FF2B5EF4-FFF2-40B4-BE49-F238E27FC236}">
                      <a16:creationId xmlns:a16="http://schemas.microsoft.com/office/drawing/2014/main" id="{28EAACC1-EB33-62AC-D92C-06BBE68119FE}"/>
                    </a:ext>
                  </a:extLst>
                </p:cNvPr>
                <p:cNvSpPr txBox="1">
                  <a:spLocks noRot="1" noChangeAspect="1" noMove="1" noResize="1" noEditPoints="1" noAdjustHandles="1" noChangeArrowheads="1" noChangeShapeType="1" noTextEdit="1"/>
                </p:cNvSpPr>
                <p:nvPr/>
              </p:nvSpPr>
              <p:spPr>
                <a:xfrm>
                  <a:off x="6035191" y="3452449"/>
                  <a:ext cx="371640" cy="369332"/>
                </a:xfrm>
                <a:prstGeom prst="rect">
                  <a:avLst/>
                </a:prstGeom>
                <a:blipFill>
                  <a:blip r:embed="rId23"/>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04BC40C0-5F08-940B-3C90-D40444CD19D8}"/>
                </a:ext>
              </a:extLst>
            </p:cNvPr>
            <p:cNvSpPr txBox="1"/>
            <p:nvPr/>
          </p:nvSpPr>
          <p:spPr>
            <a:xfrm>
              <a:off x="5818144" y="2370521"/>
              <a:ext cx="814647" cy="461665"/>
            </a:xfrm>
            <a:prstGeom prst="rect">
              <a:avLst/>
            </a:prstGeom>
            <a:noFill/>
          </p:spPr>
          <p:txBody>
            <a:bodyPr wrap="none" rtlCol="0">
              <a:spAutoFit/>
            </a:bodyPr>
            <a:lstStyle/>
            <a:p>
              <a:pPr algn="ctr"/>
              <a:r>
                <a:rPr lang="en-US" sz="1200" dirty="0"/>
                <a:t>exterior</a:t>
              </a:r>
              <a:br>
                <a:rPr lang="en-US" sz="1200" dirty="0"/>
              </a:br>
              <a:r>
                <a:rPr lang="en-US" sz="1200" dirty="0"/>
                <a:t>functional</a:t>
              </a:r>
            </a:p>
          </p:txBody>
        </p:sp>
      </p:grpSp>
      <p:cxnSp>
        <p:nvCxnSpPr>
          <p:cNvPr id="65" name="Straight Arrow Connector 64">
            <a:extLst>
              <a:ext uri="{FF2B5EF4-FFF2-40B4-BE49-F238E27FC236}">
                <a16:creationId xmlns:a16="http://schemas.microsoft.com/office/drawing/2014/main" id="{15921308-553F-FFD0-A5B3-83E72DAE882C}"/>
              </a:ext>
            </a:extLst>
          </p:cNvPr>
          <p:cNvCxnSpPr/>
          <p:nvPr/>
        </p:nvCxnSpPr>
        <p:spPr>
          <a:xfrm flipH="1" flipV="1">
            <a:off x="2462473" y="6034519"/>
            <a:ext cx="386829" cy="290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E79AE5CF-096D-DA02-346C-D239FB90062E}"/>
              </a:ext>
            </a:extLst>
          </p:cNvPr>
          <p:cNvCxnSpPr/>
          <p:nvPr/>
        </p:nvCxnSpPr>
        <p:spPr>
          <a:xfrm flipV="1">
            <a:off x="7250119" y="5239767"/>
            <a:ext cx="0" cy="452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3A845654-000E-6BC1-0837-466D142DF829}"/>
              </a:ext>
            </a:extLst>
          </p:cNvPr>
          <p:cNvSpPr txBox="1"/>
          <p:nvPr/>
        </p:nvSpPr>
        <p:spPr>
          <a:xfrm>
            <a:off x="6259053" y="5756938"/>
            <a:ext cx="1813739" cy="646331"/>
          </a:xfrm>
          <a:prstGeom prst="rect">
            <a:avLst/>
          </a:prstGeom>
          <a:noFill/>
        </p:spPr>
        <p:txBody>
          <a:bodyPr wrap="square" rtlCol="0">
            <a:spAutoFit/>
          </a:bodyPr>
          <a:lstStyle/>
          <a:p>
            <a:r>
              <a:rPr lang="en-US" sz="1200" dirty="0"/>
              <a:t>Reversing the exterior derivative is finding a (non-unique) potential</a:t>
            </a:r>
          </a:p>
        </p:txBody>
      </p:sp>
      <p:sp>
        <p:nvSpPr>
          <p:cNvPr id="3" name="Slide Number Placeholder 2">
            <a:extLst>
              <a:ext uri="{FF2B5EF4-FFF2-40B4-BE49-F238E27FC236}">
                <a16:creationId xmlns:a16="http://schemas.microsoft.com/office/drawing/2014/main" id="{ACD640AC-20E6-2F33-E303-93EB699FDD17}"/>
              </a:ext>
            </a:extLst>
          </p:cNvPr>
          <p:cNvSpPr>
            <a:spLocks noGrp="1"/>
          </p:cNvSpPr>
          <p:nvPr>
            <p:ph type="sldNum" sz="quarter" idx="12"/>
          </p:nvPr>
        </p:nvSpPr>
        <p:spPr/>
        <p:txBody>
          <a:bodyPr/>
          <a:lstStyle/>
          <a:p>
            <a:fld id="{F47845EA-7733-40EE-B074-20032348B727}" type="slidenum">
              <a:rPr lang="en-US" smtClean="0"/>
              <a:t>22</a:t>
            </a:fld>
            <a:endParaRPr lang="en-US"/>
          </a:p>
        </p:txBody>
      </p:sp>
    </p:spTree>
    <p:extLst>
      <p:ext uri="{BB962C8B-B14F-4D97-AF65-F5344CB8AC3E}">
        <p14:creationId xmlns:p14="http://schemas.microsoft.com/office/powerpoint/2010/main" val="911291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F249C-7E1D-3223-7022-1493D75A3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09C4C-491B-89C7-46A4-726634CEC18D}"/>
              </a:ext>
            </a:extLst>
          </p:cNvPr>
          <p:cNvSpPr>
            <a:spLocks noGrp="1"/>
          </p:cNvSpPr>
          <p:nvPr>
            <p:ph type="title"/>
          </p:nvPr>
        </p:nvSpPr>
        <p:spPr/>
        <p:txBody>
          <a:bodyPr/>
          <a:lstStyle/>
          <a:p>
            <a:r>
              <a:rPr lang="en-US" dirty="0"/>
              <a:t>Topological convex spaces</a:t>
            </a:r>
            <a:br>
              <a:rPr lang="en-US" dirty="0"/>
            </a:br>
            <a:endParaRPr lang="en-US" dirty="0"/>
          </a:p>
        </p:txBody>
      </p:sp>
      <p:sp>
        <p:nvSpPr>
          <p:cNvPr id="3" name="Text Placeholder 2">
            <a:extLst>
              <a:ext uri="{FF2B5EF4-FFF2-40B4-BE49-F238E27FC236}">
                <a16:creationId xmlns:a16="http://schemas.microsoft.com/office/drawing/2014/main" id="{F737A3AB-421C-66D1-8085-4CD1BDAD87C4}"/>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DB9B2B78-8C04-D7AA-D117-3D949777B437}"/>
              </a:ext>
            </a:extLst>
          </p:cNvPr>
          <p:cNvSpPr>
            <a:spLocks noGrp="1"/>
          </p:cNvSpPr>
          <p:nvPr>
            <p:ph type="sldNum" sz="quarter" idx="12"/>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23110448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8B6D5-D83D-FC0B-62F9-9C8D7A0C9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50F58-E875-4CAC-AF4D-CA59A331FEC7}"/>
              </a:ext>
            </a:extLst>
          </p:cNvPr>
          <p:cNvSpPr>
            <a:spLocks noGrp="1"/>
          </p:cNvSpPr>
          <p:nvPr>
            <p:ph type="title"/>
          </p:nvPr>
        </p:nvSpPr>
        <p:spPr/>
        <p:txBody>
          <a:bodyPr/>
          <a:lstStyle/>
          <a:p>
            <a:r>
              <a:rPr lang="en-US" dirty="0"/>
              <a:t>Status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922FB8-BBFD-D5A1-30BB-6BEF472F9ACB}"/>
                  </a:ext>
                </a:extLst>
              </p:cNvPr>
              <p:cNvSpPr>
                <a:spLocks noGrp="1"/>
              </p:cNvSpPr>
              <p:nvPr>
                <p:ph idx="1"/>
              </p:nvPr>
            </p:nvSpPr>
            <p:spPr/>
            <p:txBody>
              <a:bodyPr>
                <a:normAutofit/>
              </a:bodyPr>
              <a:lstStyle/>
              <a:p>
                <a:r>
                  <a:rPr lang="en-US" dirty="0"/>
                  <a:t>Goal: develop a theory of topological convex spaces</a:t>
                </a:r>
              </a:p>
              <a:p>
                <a:pPr lvl="1"/>
                <a:r>
                  <a:rPr lang="en-US" dirty="0"/>
                  <a:t>Ensemble spaces can be guaranteed to be convex spaces with a second countable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 topology</a:t>
                </a:r>
              </a:p>
              <a:p>
                <a:pPr lvl="1"/>
                <a:r>
                  <a:rPr lang="en-US" dirty="0"/>
                  <a:t>Topological vector spaces are important in functional analysis; convex spaces have been studied as abstract objects and in applied optimization theories</a:t>
                </a:r>
              </a:p>
              <a:p>
                <a:pPr lvl="1"/>
                <a:r>
                  <a:rPr lang="en-US" dirty="0"/>
                  <a:t>Little work on topological convex spaces</a:t>
                </a:r>
              </a:p>
              <a:p>
                <a:r>
                  <a:rPr lang="en-US" dirty="0"/>
                  <a:t>Need to</a:t>
                </a:r>
              </a:p>
              <a:p>
                <a:pPr lvl="1"/>
                <a:r>
                  <a:rPr lang="en-US" dirty="0"/>
                  <a:t>Create a self-contained theory</a:t>
                </a:r>
              </a:p>
              <a:p>
                <a:pPr lvl="1"/>
                <a:r>
                  <a:rPr lang="en-US" dirty="0"/>
                  <a:t>Understand when topological convex spaces</a:t>
                </a:r>
                <a:br>
                  <a:rPr lang="en-US" dirty="0"/>
                </a:br>
                <a:r>
                  <a:rPr lang="en-US" dirty="0"/>
                  <a:t>embed continuously in a topological vector space</a:t>
                </a:r>
              </a:p>
              <a:p>
                <a:pPr lvl="1"/>
                <a:r>
                  <a:rPr lang="en-US" dirty="0"/>
                  <a:t>Understand which results from topological vector spaces</a:t>
                </a:r>
                <a:br>
                  <a:rPr lang="en-US" dirty="0"/>
                </a:br>
                <a:r>
                  <a:rPr lang="en-US" dirty="0"/>
                  <a:t>can be generalized to topological convex spaces</a:t>
                </a:r>
              </a:p>
            </p:txBody>
          </p:sp>
        </mc:Choice>
        <mc:Fallback xmlns="">
          <p:sp>
            <p:nvSpPr>
              <p:cNvPr id="3" name="Content Placeholder 2">
                <a:extLst>
                  <a:ext uri="{FF2B5EF4-FFF2-40B4-BE49-F238E27FC236}">
                    <a16:creationId xmlns:a16="http://schemas.microsoft.com/office/drawing/2014/main" id="{80922FB8-BBFD-D5A1-30BB-6BEF472F9ACB}"/>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9A04D9-BD96-CF8B-467A-85FFC36B1C9C}"/>
              </a:ext>
            </a:extLst>
          </p:cNvPr>
          <p:cNvSpPr>
            <a:spLocks noGrp="1"/>
          </p:cNvSpPr>
          <p:nvPr>
            <p:ph type="sldNum" sz="quarter" idx="13"/>
          </p:nvPr>
        </p:nvSpPr>
        <p:spPr/>
        <p:txBody>
          <a:bodyPr/>
          <a:lstStyle/>
          <a:p>
            <a:fld id="{F47845EA-7733-40EE-B074-20032348B727}" type="slidenum">
              <a:rPr lang="en-US" smtClean="0"/>
              <a:t>24</a:t>
            </a:fld>
            <a:endParaRPr lang="en-US"/>
          </a:p>
        </p:txBody>
      </p:sp>
    </p:spTree>
    <p:extLst>
      <p:ext uri="{BB962C8B-B14F-4D97-AF65-F5344CB8AC3E}">
        <p14:creationId xmlns:p14="http://schemas.microsoft.com/office/powerpoint/2010/main" val="25714546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2D7D75D-FA5E-B73C-7076-34687EC8715F}"/>
              </a:ext>
            </a:extLst>
          </p:cNvPr>
          <p:cNvGrpSpPr/>
          <p:nvPr/>
        </p:nvGrpSpPr>
        <p:grpSpPr>
          <a:xfrm>
            <a:off x="133370" y="143330"/>
            <a:ext cx="11939414" cy="2786474"/>
            <a:chOff x="133370" y="143330"/>
            <a:chExt cx="11939414" cy="2786474"/>
          </a:xfrm>
        </p:grpSpPr>
        <p:pic>
          <p:nvPicPr>
            <p:cNvPr id="6" name="Picture 5">
              <a:extLst>
                <a:ext uri="{FF2B5EF4-FFF2-40B4-BE49-F238E27FC236}">
                  <a16:creationId xmlns:a16="http://schemas.microsoft.com/office/drawing/2014/main" id="{ECCDA092-1A2A-8D34-4BFC-C5453B616287}"/>
                </a:ext>
              </a:extLst>
            </p:cNvPr>
            <p:cNvPicPr>
              <a:picLocks noChangeAspect="1"/>
            </p:cNvPicPr>
            <p:nvPr/>
          </p:nvPicPr>
          <p:blipFill>
            <a:blip r:embed="rId2"/>
            <a:srcRect b="18742"/>
            <a:stretch>
              <a:fillRect/>
            </a:stretch>
          </p:blipFill>
          <p:spPr>
            <a:xfrm>
              <a:off x="161363" y="143330"/>
              <a:ext cx="11869271" cy="1459303"/>
            </a:xfrm>
            <a:prstGeom prst="rect">
              <a:avLst/>
            </a:prstGeom>
          </p:spPr>
        </p:pic>
        <p:pic>
          <p:nvPicPr>
            <p:cNvPr id="7" name="Picture 6">
              <a:extLst>
                <a:ext uri="{FF2B5EF4-FFF2-40B4-BE49-F238E27FC236}">
                  <a16:creationId xmlns:a16="http://schemas.microsoft.com/office/drawing/2014/main" id="{C4F64900-BC8C-E3D7-E6E8-0AA7B028AFEF}"/>
                </a:ext>
              </a:extLst>
            </p:cNvPr>
            <p:cNvPicPr>
              <a:picLocks noChangeAspect="1"/>
            </p:cNvPicPr>
            <p:nvPr/>
          </p:nvPicPr>
          <p:blipFill>
            <a:blip r:embed="rId3"/>
            <a:srcRect b="84428"/>
            <a:stretch>
              <a:fillRect/>
            </a:stretch>
          </p:blipFill>
          <p:spPr>
            <a:xfrm>
              <a:off x="163338" y="2154909"/>
              <a:ext cx="11807837" cy="774895"/>
            </a:xfrm>
            <a:prstGeom prst="rect">
              <a:avLst/>
            </a:prstGeom>
          </p:spPr>
        </p:pic>
        <p:pic>
          <p:nvPicPr>
            <p:cNvPr id="8" name="Picture 7">
              <a:extLst>
                <a:ext uri="{FF2B5EF4-FFF2-40B4-BE49-F238E27FC236}">
                  <a16:creationId xmlns:a16="http://schemas.microsoft.com/office/drawing/2014/main" id="{7E5DF506-5218-A276-FE47-CBC63E5D353F}"/>
                </a:ext>
              </a:extLst>
            </p:cNvPr>
            <p:cNvPicPr>
              <a:picLocks noChangeAspect="1"/>
            </p:cNvPicPr>
            <p:nvPr/>
          </p:nvPicPr>
          <p:blipFill>
            <a:blip r:embed="rId4"/>
            <a:srcRect t="-10330" b="87289"/>
            <a:stretch>
              <a:fillRect/>
            </a:stretch>
          </p:blipFill>
          <p:spPr>
            <a:xfrm>
              <a:off x="133370" y="1254710"/>
              <a:ext cx="11939414" cy="863335"/>
            </a:xfrm>
            <a:prstGeom prst="rect">
              <a:avLst/>
            </a:prstGeom>
          </p:spPr>
        </p:pic>
      </p:grpSp>
      <p:sp>
        <p:nvSpPr>
          <p:cNvPr id="2" name="TextBox 1">
            <a:extLst>
              <a:ext uri="{FF2B5EF4-FFF2-40B4-BE49-F238E27FC236}">
                <a16:creationId xmlns:a16="http://schemas.microsoft.com/office/drawing/2014/main" id="{769C7330-E4D0-57EB-524D-5251812E45FC}"/>
              </a:ext>
            </a:extLst>
          </p:cNvPr>
          <p:cNvSpPr txBox="1"/>
          <p:nvPr/>
        </p:nvSpPr>
        <p:spPr>
          <a:xfrm>
            <a:off x="1353844" y="3445325"/>
            <a:ext cx="9484328" cy="1077218"/>
          </a:xfrm>
          <a:prstGeom prst="rect">
            <a:avLst/>
          </a:prstGeom>
          <a:noFill/>
        </p:spPr>
        <p:txBody>
          <a:bodyPr wrap="none" rtlCol="0">
            <a:spAutoFit/>
          </a:bodyPr>
          <a:lstStyle/>
          <a:p>
            <a:pPr algn="ctr"/>
            <a:r>
              <a:rPr lang="en-US" sz="3200" dirty="0"/>
              <a:t>Ensemble spaces defined from three minimal </a:t>
            </a:r>
            <a:r>
              <a:rPr lang="en-US" sz="3200" b="1" dirty="0"/>
              <a:t>necessary</a:t>
            </a:r>
            <a:br>
              <a:rPr lang="en-US" sz="3200" b="1" dirty="0"/>
            </a:br>
            <a:r>
              <a:rPr lang="en-US" sz="3200" dirty="0"/>
              <a:t>requirements on physical theories</a:t>
            </a:r>
          </a:p>
        </p:txBody>
      </p:sp>
      <p:sp>
        <p:nvSpPr>
          <p:cNvPr id="3" name="TextBox 2">
            <a:extLst>
              <a:ext uri="{FF2B5EF4-FFF2-40B4-BE49-F238E27FC236}">
                <a16:creationId xmlns:a16="http://schemas.microsoft.com/office/drawing/2014/main" id="{9D2454FC-948D-DF62-E467-0468090585DB}"/>
              </a:ext>
            </a:extLst>
          </p:cNvPr>
          <p:cNvSpPr txBox="1"/>
          <p:nvPr/>
        </p:nvSpPr>
        <p:spPr>
          <a:xfrm>
            <a:off x="161363" y="4522543"/>
            <a:ext cx="9119933" cy="738664"/>
          </a:xfrm>
          <a:prstGeom prst="rect">
            <a:avLst/>
          </a:prstGeom>
          <a:noFill/>
        </p:spPr>
        <p:txBody>
          <a:bodyPr wrap="none" rtlCol="0">
            <a:spAutoFit/>
          </a:bodyPr>
          <a:lstStyle/>
          <a:p>
            <a:r>
              <a:rPr lang="en-US" sz="4200" dirty="0">
                <a:solidFill>
                  <a:schemeClr val="accent6">
                    <a:lumMod val="75000"/>
                  </a:schemeClr>
                </a:solidFill>
              </a:rPr>
              <a:t>How do convexity and topology interact?</a:t>
            </a:r>
          </a:p>
        </p:txBody>
      </p:sp>
      <p:cxnSp>
        <p:nvCxnSpPr>
          <p:cNvPr id="11" name="Straight Arrow Connector 10">
            <a:extLst>
              <a:ext uri="{FF2B5EF4-FFF2-40B4-BE49-F238E27FC236}">
                <a16:creationId xmlns:a16="http://schemas.microsoft.com/office/drawing/2014/main" id="{2C00A9F7-27E9-A9D4-1198-9B6FDB81B77B}"/>
              </a:ext>
            </a:extLst>
          </p:cNvPr>
          <p:cNvCxnSpPr>
            <a:cxnSpLocks/>
          </p:cNvCxnSpPr>
          <p:nvPr/>
        </p:nvCxnSpPr>
        <p:spPr>
          <a:xfrm flipH="1" flipV="1">
            <a:off x="7228573" y="2040556"/>
            <a:ext cx="2569945" cy="1078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966219-8E2D-1381-1721-D3230790ADF1}"/>
                  </a:ext>
                </a:extLst>
              </p:cNvPr>
              <p:cNvSpPr txBox="1"/>
              <p:nvPr/>
            </p:nvSpPr>
            <p:spPr>
              <a:xfrm>
                <a:off x="8373979" y="3059668"/>
                <a:ext cx="3009093" cy="369332"/>
              </a:xfrm>
              <a:prstGeom prst="rect">
                <a:avLst/>
              </a:prstGeom>
              <a:noFill/>
            </p:spPr>
            <p:txBody>
              <a:bodyPr wrap="none" rtlCol="0">
                <a:spAutoFit/>
              </a:bodyPr>
              <a:lstStyle/>
              <a:p>
                <a:r>
                  <a:rPr lang="en-US" dirty="0"/>
                  <a:t>Convex combination: </a:t>
                </a:r>
                <a14:m>
                  <m:oMath xmlns:m="http://schemas.openxmlformats.org/officeDocument/2006/math">
                    <m:r>
                      <a:rPr lang="en-US" i="1">
                        <a:latin typeface="Cambria Math" panose="02040503050406030204" pitchFamily="18" charset="0"/>
                      </a:rPr>
                      <m:t>𝑝𝑎</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𝑝</m:t>
                        </m:r>
                      </m:e>
                    </m:acc>
                    <m:r>
                      <a:rPr lang="en-US" i="1">
                        <a:latin typeface="Cambria Math" panose="02040503050406030204" pitchFamily="18" charset="0"/>
                      </a:rPr>
                      <m:t>𝑏</m:t>
                    </m:r>
                  </m:oMath>
                </a14:m>
                <a:endParaRPr lang="en-US" dirty="0"/>
              </a:p>
            </p:txBody>
          </p:sp>
        </mc:Choice>
        <mc:Fallback xmlns="">
          <p:sp>
            <p:nvSpPr>
              <p:cNvPr id="12" name="TextBox 11">
                <a:extLst>
                  <a:ext uri="{FF2B5EF4-FFF2-40B4-BE49-F238E27FC236}">
                    <a16:creationId xmlns:a16="http://schemas.microsoft.com/office/drawing/2014/main" id="{60966219-8E2D-1381-1721-D3230790ADF1}"/>
                  </a:ext>
                </a:extLst>
              </p:cNvPr>
              <p:cNvSpPr txBox="1">
                <a:spLocks noRot="1" noChangeAspect="1" noMove="1" noResize="1" noEditPoints="1" noAdjustHandles="1" noChangeArrowheads="1" noChangeShapeType="1" noTextEdit="1"/>
              </p:cNvSpPr>
              <p:nvPr/>
            </p:nvSpPr>
            <p:spPr>
              <a:xfrm>
                <a:off x="8373979" y="3059668"/>
                <a:ext cx="3009093" cy="369332"/>
              </a:xfrm>
              <a:prstGeom prst="rect">
                <a:avLst/>
              </a:prstGeom>
              <a:blipFill>
                <a:blip r:embed="rId5"/>
                <a:stretch>
                  <a:fillRect l="-1826" t="-9836" r="-3854" b="-2459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FF2E777-6EAE-DC28-CC45-CA7122FC423B}"/>
              </a:ext>
            </a:extLst>
          </p:cNvPr>
          <p:cNvSpPr>
            <a:spLocks noGrp="1"/>
          </p:cNvSpPr>
          <p:nvPr>
            <p:ph type="sldNum" sz="quarter" idx="12"/>
          </p:nvPr>
        </p:nvSpPr>
        <p:spPr/>
        <p:txBody>
          <a:bodyPr/>
          <a:lstStyle/>
          <a:p>
            <a:fld id="{F47845EA-7733-40EE-B074-20032348B727}" type="slidenum">
              <a:rPr lang="en-US" smtClean="0"/>
              <a:t>25</a:t>
            </a:fld>
            <a:endParaRPr lang="en-US"/>
          </a:p>
        </p:txBody>
      </p:sp>
    </p:spTree>
    <p:extLst>
      <p:ext uri="{BB962C8B-B14F-4D97-AF65-F5344CB8AC3E}">
        <p14:creationId xmlns:p14="http://schemas.microsoft.com/office/powerpoint/2010/main" val="2424558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B97617-AED9-E88D-A903-D1EECD83ACF9}"/>
              </a:ext>
            </a:extLst>
          </p:cNvPr>
          <p:cNvPicPr>
            <a:picLocks noChangeAspect="1"/>
          </p:cNvPicPr>
          <p:nvPr/>
        </p:nvPicPr>
        <p:blipFill>
          <a:blip r:embed="rId2"/>
          <a:stretch>
            <a:fillRect/>
          </a:stretch>
        </p:blipFill>
        <p:spPr>
          <a:xfrm>
            <a:off x="182880" y="2572278"/>
            <a:ext cx="11373853" cy="1713444"/>
          </a:xfrm>
          <a:prstGeom prst="rect">
            <a:avLst/>
          </a:prstGeom>
        </p:spPr>
      </p:pic>
      <p:sp>
        <p:nvSpPr>
          <p:cNvPr id="9" name="TextBox 8">
            <a:extLst>
              <a:ext uri="{FF2B5EF4-FFF2-40B4-BE49-F238E27FC236}">
                <a16:creationId xmlns:a16="http://schemas.microsoft.com/office/drawing/2014/main" id="{47E9A2F7-9958-4329-353D-89228B0A5AC5}"/>
              </a:ext>
            </a:extLst>
          </p:cNvPr>
          <p:cNvSpPr txBox="1"/>
          <p:nvPr/>
        </p:nvSpPr>
        <p:spPr>
          <a:xfrm>
            <a:off x="643288" y="1799924"/>
            <a:ext cx="10399065" cy="523220"/>
          </a:xfrm>
          <a:prstGeom prst="rect">
            <a:avLst/>
          </a:prstGeom>
          <a:noFill/>
        </p:spPr>
        <p:txBody>
          <a:bodyPr wrap="none" rtlCol="0">
            <a:spAutoFit/>
          </a:bodyPr>
          <a:lstStyle/>
          <a:p>
            <a:r>
              <a:rPr lang="en-US" sz="2800" dirty="0"/>
              <a:t>Use the topology to extend finite convex combinations to infinite ones</a:t>
            </a:r>
          </a:p>
        </p:txBody>
      </p:sp>
      <p:pic>
        <p:nvPicPr>
          <p:cNvPr id="11" name="Picture 10">
            <a:extLst>
              <a:ext uri="{FF2B5EF4-FFF2-40B4-BE49-F238E27FC236}">
                <a16:creationId xmlns:a16="http://schemas.microsoft.com/office/drawing/2014/main" id="{C3BFB950-F1C7-36C8-F38E-F9210A2B466A}"/>
              </a:ext>
            </a:extLst>
          </p:cNvPr>
          <p:cNvPicPr>
            <a:picLocks noChangeAspect="1"/>
          </p:cNvPicPr>
          <p:nvPr/>
        </p:nvPicPr>
        <p:blipFill>
          <a:blip r:embed="rId3"/>
          <a:stretch>
            <a:fillRect/>
          </a:stretch>
        </p:blipFill>
        <p:spPr>
          <a:xfrm>
            <a:off x="109085" y="164276"/>
            <a:ext cx="11973829" cy="1556433"/>
          </a:xfrm>
          <a:prstGeom prst="rect">
            <a:avLst/>
          </a:prstGeom>
        </p:spPr>
      </p:pic>
      <p:sp>
        <p:nvSpPr>
          <p:cNvPr id="12" name="TextBox 11">
            <a:extLst>
              <a:ext uri="{FF2B5EF4-FFF2-40B4-BE49-F238E27FC236}">
                <a16:creationId xmlns:a16="http://schemas.microsoft.com/office/drawing/2014/main" id="{415B4C19-5218-9850-CFA1-2EFE8AE43EF7}"/>
              </a:ext>
            </a:extLst>
          </p:cNvPr>
          <p:cNvSpPr txBox="1"/>
          <p:nvPr/>
        </p:nvSpPr>
        <p:spPr>
          <a:xfrm>
            <a:off x="643288" y="4457855"/>
            <a:ext cx="8673967" cy="954107"/>
          </a:xfrm>
          <a:prstGeom prst="rect">
            <a:avLst/>
          </a:prstGeom>
          <a:noFill/>
        </p:spPr>
        <p:txBody>
          <a:bodyPr wrap="square" rtlCol="0">
            <a:spAutoFit/>
          </a:bodyPr>
          <a:lstStyle/>
          <a:p>
            <a:r>
              <a:rPr lang="en-US" sz="2800" dirty="0"/>
              <a:t>Extend the notion of convex closure to include infinite convex combinations (i.e. topological closure)</a:t>
            </a:r>
          </a:p>
        </p:txBody>
      </p:sp>
      <p:sp>
        <p:nvSpPr>
          <p:cNvPr id="2" name="Slide Number Placeholder 1">
            <a:extLst>
              <a:ext uri="{FF2B5EF4-FFF2-40B4-BE49-F238E27FC236}">
                <a16:creationId xmlns:a16="http://schemas.microsoft.com/office/drawing/2014/main" id="{C6550C00-10D6-887D-5EA5-3C18F1964680}"/>
              </a:ext>
            </a:extLst>
          </p:cNvPr>
          <p:cNvSpPr>
            <a:spLocks noGrp="1"/>
          </p:cNvSpPr>
          <p:nvPr>
            <p:ph type="sldNum" sz="quarter" idx="12"/>
          </p:nvPr>
        </p:nvSpPr>
        <p:spPr/>
        <p:txBody>
          <a:bodyPr/>
          <a:lstStyle/>
          <a:p>
            <a:fld id="{F47845EA-7733-40EE-B074-20032348B727}" type="slidenum">
              <a:rPr lang="en-US" smtClean="0"/>
              <a:t>26</a:t>
            </a:fld>
            <a:endParaRPr lang="en-US"/>
          </a:p>
        </p:txBody>
      </p:sp>
    </p:spTree>
    <p:extLst>
      <p:ext uri="{BB962C8B-B14F-4D97-AF65-F5344CB8AC3E}">
        <p14:creationId xmlns:p14="http://schemas.microsoft.com/office/powerpoint/2010/main" val="269522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F457E4-2301-5F6E-90C2-8BF7DFC44DAF}"/>
              </a:ext>
            </a:extLst>
          </p:cNvPr>
          <p:cNvSpPr txBox="1"/>
          <p:nvPr/>
        </p:nvSpPr>
        <p:spPr>
          <a:xfrm>
            <a:off x="287153" y="232365"/>
            <a:ext cx="8673967" cy="523220"/>
          </a:xfrm>
          <a:prstGeom prst="rect">
            <a:avLst/>
          </a:prstGeom>
          <a:noFill/>
        </p:spPr>
        <p:txBody>
          <a:bodyPr wrap="square" rtlCol="0">
            <a:spAutoFit/>
          </a:bodyPr>
          <a:lstStyle/>
          <a:p>
            <a:r>
              <a:rPr lang="en-US" sz="2800" dirty="0"/>
              <a:t>Many conjectures to be proven or disproven</a:t>
            </a:r>
          </a:p>
        </p:txBody>
      </p:sp>
      <p:pic>
        <p:nvPicPr>
          <p:cNvPr id="4" name="Picture 3">
            <a:extLst>
              <a:ext uri="{FF2B5EF4-FFF2-40B4-BE49-F238E27FC236}">
                <a16:creationId xmlns:a16="http://schemas.microsoft.com/office/drawing/2014/main" id="{5AD43817-CB66-C1FC-5797-2656051FCEE1}"/>
              </a:ext>
            </a:extLst>
          </p:cNvPr>
          <p:cNvPicPr>
            <a:picLocks noChangeAspect="1"/>
          </p:cNvPicPr>
          <p:nvPr/>
        </p:nvPicPr>
        <p:blipFill>
          <a:blip r:embed="rId2"/>
          <a:stretch>
            <a:fillRect/>
          </a:stretch>
        </p:blipFill>
        <p:spPr>
          <a:xfrm>
            <a:off x="322446" y="849264"/>
            <a:ext cx="11547107" cy="693142"/>
          </a:xfrm>
          <a:prstGeom prst="rect">
            <a:avLst/>
          </a:prstGeom>
        </p:spPr>
      </p:pic>
      <p:pic>
        <p:nvPicPr>
          <p:cNvPr id="6" name="Picture 5">
            <a:extLst>
              <a:ext uri="{FF2B5EF4-FFF2-40B4-BE49-F238E27FC236}">
                <a16:creationId xmlns:a16="http://schemas.microsoft.com/office/drawing/2014/main" id="{726BB187-9B62-C12B-D137-E63006B98933}"/>
              </a:ext>
            </a:extLst>
          </p:cNvPr>
          <p:cNvPicPr>
            <a:picLocks noChangeAspect="1"/>
          </p:cNvPicPr>
          <p:nvPr/>
        </p:nvPicPr>
        <p:blipFill>
          <a:blip r:embed="rId3"/>
          <a:stretch>
            <a:fillRect/>
          </a:stretch>
        </p:blipFill>
        <p:spPr>
          <a:xfrm>
            <a:off x="287153" y="1580739"/>
            <a:ext cx="11547107" cy="713365"/>
          </a:xfrm>
          <a:prstGeom prst="rect">
            <a:avLst/>
          </a:prstGeom>
        </p:spPr>
      </p:pic>
      <p:pic>
        <p:nvPicPr>
          <p:cNvPr id="8" name="Picture 7">
            <a:extLst>
              <a:ext uri="{FF2B5EF4-FFF2-40B4-BE49-F238E27FC236}">
                <a16:creationId xmlns:a16="http://schemas.microsoft.com/office/drawing/2014/main" id="{2592BC2E-D859-8928-3B83-B9B4C5FB2039}"/>
              </a:ext>
            </a:extLst>
          </p:cNvPr>
          <p:cNvPicPr>
            <a:picLocks noChangeAspect="1"/>
          </p:cNvPicPr>
          <p:nvPr/>
        </p:nvPicPr>
        <p:blipFill>
          <a:blip r:embed="rId4"/>
          <a:stretch>
            <a:fillRect/>
          </a:stretch>
        </p:blipFill>
        <p:spPr>
          <a:xfrm>
            <a:off x="287153" y="2478760"/>
            <a:ext cx="11441229" cy="1685262"/>
          </a:xfrm>
          <a:prstGeom prst="rect">
            <a:avLst/>
          </a:prstGeom>
        </p:spPr>
      </p:pic>
      <p:sp>
        <p:nvSpPr>
          <p:cNvPr id="3" name="Slide Number Placeholder 2">
            <a:extLst>
              <a:ext uri="{FF2B5EF4-FFF2-40B4-BE49-F238E27FC236}">
                <a16:creationId xmlns:a16="http://schemas.microsoft.com/office/drawing/2014/main" id="{20879C46-38AC-0E07-523C-BFAB375F0309}"/>
              </a:ext>
            </a:extLst>
          </p:cNvPr>
          <p:cNvSpPr>
            <a:spLocks noGrp="1"/>
          </p:cNvSpPr>
          <p:nvPr>
            <p:ph type="sldNum" sz="quarter" idx="12"/>
          </p:nvPr>
        </p:nvSpPr>
        <p:spPr/>
        <p:txBody>
          <a:bodyPr/>
          <a:lstStyle/>
          <a:p>
            <a:fld id="{F47845EA-7733-40EE-B074-20032348B727}" type="slidenum">
              <a:rPr lang="en-US" smtClean="0"/>
              <a:t>27</a:t>
            </a:fld>
            <a:endParaRPr lang="en-US"/>
          </a:p>
        </p:txBody>
      </p:sp>
    </p:spTree>
    <p:extLst>
      <p:ext uri="{BB962C8B-B14F-4D97-AF65-F5344CB8AC3E}">
        <p14:creationId xmlns:p14="http://schemas.microsoft.com/office/powerpoint/2010/main" val="875163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B6587-9416-70DD-4CD1-6339F621021F}"/>
              </a:ext>
            </a:extLst>
          </p:cNvPr>
          <p:cNvPicPr>
            <a:picLocks noChangeAspect="1"/>
          </p:cNvPicPr>
          <p:nvPr/>
        </p:nvPicPr>
        <p:blipFill>
          <a:blip r:embed="rId2"/>
          <a:stretch>
            <a:fillRect/>
          </a:stretch>
        </p:blipFill>
        <p:spPr>
          <a:xfrm>
            <a:off x="105878" y="172963"/>
            <a:ext cx="11902158" cy="1790591"/>
          </a:xfrm>
          <a:prstGeom prst="rect">
            <a:avLst/>
          </a:prstGeom>
        </p:spPr>
      </p:pic>
      <p:sp>
        <p:nvSpPr>
          <p:cNvPr id="4" name="TextBox 3">
            <a:extLst>
              <a:ext uri="{FF2B5EF4-FFF2-40B4-BE49-F238E27FC236}">
                <a16:creationId xmlns:a16="http://schemas.microsoft.com/office/drawing/2014/main" id="{2840B4B3-ADDB-22C4-B85A-51EEAC9AD723}"/>
              </a:ext>
            </a:extLst>
          </p:cNvPr>
          <p:cNvSpPr txBox="1"/>
          <p:nvPr/>
        </p:nvSpPr>
        <p:spPr>
          <a:xfrm>
            <a:off x="442764" y="2165684"/>
            <a:ext cx="9005094" cy="584775"/>
          </a:xfrm>
          <a:prstGeom prst="rect">
            <a:avLst/>
          </a:prstGeom>
          <a:noFill/>
        </p:spPr>
        <p:txBody>
          <a:bodyPr wrap="none" rtlCol="0">
            <a:spAutoFit/>
          </a:bodyPr>
          <a:lstStyle/>
          <a:p>
            <a:r>
              <a:rPr lang="en-US" sz="3200" dirty="0"/>
              <a:t>Cancellative convex spaces embed into vector spaces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77404B5-BAA1-EFB6-3F13-E86973BAAB56}"/>
                  </a:ext>
                </a:extLst>
              </p:cNvPr>
              <p:cNvSpPr txBox="1"/>
              <p:nvPr/>
            </p:nvSpPr>
            <p:spPr>
              <a:xfrm>
                <a:off x="442764" y="2952589"/>
                <a:ext cx="9548262" cy="1384995"/>
              </a:xfrm>
              <a:prstGeom prst="rect">
                <a:avLst/>
              </a:prstGeom>
              <a:noFill/>
            </p:spPr>
            <p:txBody>
              <a:bodyPr wrap="square" rtlCol="0">
                <a:spAutoFit/>
              </a:bodyPr>
              <a:lstStyle/>
              <a:p>
                <a:r>
                  <a:rPr lang="en-US" sz="2800" dirty="0">
                    <a:solidFill>
                      <a:schemeClr val="accent1"/>
                    </a:solidFill>
                  </a:rPr>
                  <a:t>When is the embedding continuous? For example, can a </a:t>
                </a:r>
                <a14:m>
                  <m:oMath xmlns:m="http://schemas.openxmlformats.org/officeDocument/2006/math">
                    <m:sSub>
                      <m:sSubPr>
                        <m:ctrlPr>
                          <a:rPr lang="en-US" sz="2800" b="0" i="1" smtClean="0">
                            <a:solidFill>
                              <a:schemeClr val="accent1"/>
                            </a:solidFill>
                            <a:latin typeface="Cambria Math" panose="02040503050406030204" pitchFamily="18" charset="0"/>
                          </a:rPr>
                        </m:ctrlPr>
                      </m:sSubPr>
                      <m:e>
                        <m:r>
                          <a:rPr lang="en-US" sz="2800" b="0" i="1" smtClean="0">
                            <a:solidFill>
                              <a:schemeClr val="accent1"/>
                            </a:solidFill>
                            <a:latin typeface="Cambria Math" panose="02040503050406030204" pitchFamily="18" charset="0"/>
                          </a:rPr>
                          <m:t>𝑇</m:t>
                        </m:r>
                      </m:e>
                      <m:sub>
                        <m:r>
                          <a:rPr lang="en-US" sz="2800" b="0" i="1" smtClean="0">
                            <a:solidFill>
                              <a:schemeClr val="accent1"/>
                            </a:solidFill>
                            <a:latin typeface="Cambria Math" panose="02040503050406030204" pitchFamily="18" charset="0"/>
                          </a:rPr>
                          <m:t>1</m:t>
                        </m:r>
                      </m:sub>
                    </m:sSub>
                  </m:oMath>
                </a14:m>
                <a:r>
                  <a:rPr lang="en-US" sz="2800" dirty="0">
                    <a:solidFill>
                      <a:schemeClr val="accent1"/>
                    </a:solidFill>
                  </a:rPr>
                  <a:t> second countable cancellative topological convex space embed non-continuously in a topological vector space? </a:t>
                </a:r>
              </a:p>
            </p:txBody>
          </p:sp>
        </mc:Choice>
        <mc:Fallback xmlns="">
          <p:sp>
            <p:nvSpPr>
              <p:cNvPr id="5" name="TextBox 4">
                <a:extLst>
                  <a:ext uri="{FF2B5EF4-FFF2-40B4-BE49-F238E27FC236}">
                    <a16:creationId xmlns:a16="http://schemas.microsoft.com/office/drawing/2014/main" id="{477404B5-BAA1-EFB6-3F13-E86973BAAB56}"/>
                  </a:ext>
                </a:extLst>
              </p:cNvPr>
              <p:cNvSpPr txBox="1">
                <a:spLocks noRot="1" noChangeAspect="1" noMove="1" noResize="1" noEditPoints="1" noAdjustHandles="1" noChangeArrowheads="1" noChangeShapeType="1" noTextEdit="1"/>
              </p:cNvSpPr>
              <p:nvPr/>
            </p:nvSpPr>
            <p:spPr>
              <a:xfrm>
                <a:off x="442764" y="2952589"/>
                <a:ext cx="9548262" cy="1384995"/>
              </a:xfrm>
              <a:prstGeom prst="rect">
                <a:avLst/>
              </a:prstGeom>
              <a:blipFill>
                <a:blip r:embed="rId3"/>
                <a:stretch>
                  <a:fillRect l="-1341" t="-3947" b="-11404"/>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E915B03-DC43-C463-36AD-C539CEBCADC8}"/>
              </a:ext>
            </a:extLst>
          </p:cNvPr>
          <p:cNvSpPr txBox="1"/>
          <p:nvPr/>
        </p:nvSpPr>
        <p:spPr>
          <a:xfrm>
            <a:off x="442763" y="4539714"/>
            <a:ext cx="9005093" cy="1384995"/>
          </a:xfrm>
          <a:prstGeom prst="rect">
            <a:avLst/>
          </a:prstGeom>
          <a:noFill/>
        </p:spPr>
        <p:txBody>
          <a:bodyPr wrap="square" rtlCol="0">
            <a:spAutoFit/>
          </a:bodyPr>
          <a:lstStyle/>
          <a:p>
            <a:r>
              <a:rPr lang="en-US" sz="2800" dirty="0"/>
              <a:t>Finite dimensional topological vector spaces with the same dimension are isomorphic (i.e. they have a unique topology). </a:t>
            </a:r>
            <a:r>
              <a:rPr lang="en-US" sz="2800" dirty="0">
                <a:solidFill>
                  <a:schemeClr val="accent1"/>
                </a:solidFill>
              </a:rPr>
              <a:t>Does something similar hold for topological convex spaces?</a:t>
            </a:r>
          </a:p>
        </p:txBody>
      </p:sp>
      <p:sp>
        <p:nvSpPr>
          <p:cNvPr id="2" name="Slide Number Placeholder 1">
            <a:extLst>
              <a:ext uri="{FF2B5EF4-FFF2-40B4-BE49-F238E27FC236}">
                <a16:creationId xmlns:a16="http://schemas.microsoft.com/office/drawing/2014/main" id="{8AB4E090-4F60-5AB0-5CD9-D20FA432B21B}"/>
              </a:ext>
            </a:extLst>
          </p:cNvPr>
          <p:cNvSpPr>
            <a:spLocks noGrp="1"/>
          </p:cNvSpPr>
          <p:nvPr>
            <p:ph type="sldNum" sz="quarter" idx="12"/>
          </p:nvPr>
        </p:nvSpPr>
        <p:spPr/>
        <p:txBody>
          <a:bodyPr/>
          <a:lstStyle/>
          <a:p>
            <a:fld id="{F47845EA-7733-40EE-B074-20032348B727}" type="slidenum">
              <a:rPr lang="en-US" smtClean="0"/>
              <a:t>28</a:t>
            </a:fld>
            <a:endParaRPr lang="en-US"/>
          </a:p>
        </p:txBody>
      </p:sp>
    </p:spTree>
    <p:extLst>
      <p:ext uri="{BB962C8B-B14F-4D97-AF65-F5344CB8AC3E}">
        <p14:creationId xmlns:p14="http://schemas.microsoft.com/office/powerpoint/2010/main" val="26536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3242A3-21CE-408D-82F6-7050FFBDD19C}"/>
              </a:ext>
            </a:extLst>
          </p:cNvPr>
          <p:cNvSpPr txBox="1"/>
          <p:nvPr/>
        </p:nvSpPr>
        <p:spPr>
          <a:xfrm>
            <a:off x="187495" y="356135"/>
            <a:ext cx="12004505" cy="523220"/>
          </a:xfrm>
          <a:prstGeom prst="rect">
            <a:avLst/>
          </a:prstGeom>
          <a:noFill/>
        </p:spPr>
        <p:txBody>
          <a:bodyPr wrap="none" rtlCol="0">
            <a:spAutoFit/>
          </a:bodyPr>
          <a:lstStyle/>
          <a:p>
            <a:r>
              <a:rPr lang="en-US" sz="2800" dirty="0"/>
              <a:t>The edges of the topological convex space create topologically “different regions”</a:t>
            </a:r>
          </a:p>
        </p:txBody>
      </p:sp>
      <p:grpSp>
        <p:nvGrpSpPr>
          <p:cNvPr id="3" name="Group 2">
            <a:extLst>
              <a:ext uri="{FF2B5EF4-FFF2-40B4-BE49-F238E27FC236}">
                <a16:creationId xmlns:a16="http://schemas.microsoft.com/office/drawing/2014/main" id="{276E72CA-CEA8-0730-E62E-2E733E314A20}"/>
              </a:ext>
            </a:extLst>
          </p:cNvPr>
          <p:cNvGrpSpPr/>
          <p:nvPr/>
        </p:nvGrpSpPr>
        <p:grpSpPr>
          <a:xfrm>
            <a:off x="755215" y="1501485"/>
            <a:ext cx="3305108" cy="400673"/>
            <a:chOff x="3855625" y="3419980"/>
            <a:chExt cx="3305108" cy="400673"/>
          </a:xfrm>
        </p:grpSpPr>
        <p:cxnSp>
          <p:nvCxnSpPr>
            <p:cNvPr id="4" name="Straight Connector 3">
              <a:extLst>
                <a:ext uri="{FF2B5EF4-FFF2-40B4-BE49-F238E27FC236}">
                  <a16:creationId xmlns:a16="http://schemas.microsoft.com/office/drawing/2014/main" id="{F11A5248-9BC6-3A23-AE55-29B8E06D6043}"/>
                </a:ext>
              </a:extLst>
            </p:cNvPr>
            <p:cNvCxnSpPr/>
            <p:nvPr/>
          </p:nvCxnSpPr>
          <p:spPr>
            <a:xfrm>
              <a:off x="4178300" y="3637957"/>
              <a:ext cx="263906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63674F0-8E5C-7D4D-2771-B18C48DE48D3}"/>
                    </a:ext>
                  </a:extLst>
                </p:cNvPr>
                <p:cNvSpPr txBox="1"/>
                <p:nvPr/>
              </p:nvSpPr>
              <p:spPr>
                <a:xfrm>
                  <a:off x="3855625" y="341998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4" name="TextBox 13">
                  <a:extLst>
                    <a:ext uri="{FF2B5EF4-FFF2-40B4-BE49-F238E27FC236}">
                      <a16:creationId xmlns:a16="http://schemas.microsoft.com/office/drawing/2014/main" id="{DAEE6457-C4C3-DA8D-341A-EE9D9DF82CB2}"/>
                    </a:ext>
                  </a:extLst>
                </p:cNvPr>
                <p:cNvSpPr txBox="1">
                  <a:spLocks noRot="1" noChangeAspect="1" noMove="1" noResize="1" noEditPoints="1" noAdjustHandles="1" noChangeArrowheads="1" noChangeShapeType="1" noTextEdit="1"/>
                </p:cNvSpPr>
                <p:nvPr/>
              </p:nvSpPr>
              <p:spPr>
                <a:xfrm>
                  <a:off x="3855625" y="3419980"/>
                  <a:ext cx="37144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2C1ECEF-AB61-6F2A-D2B0-F075BCB2DD02}"/>
                    </a:ext>
                  </a:extLst>
                </p:cNvPr>
                <p:cNvSpPr txBox="1"/>
                <p:nvPr/>
              </p:nvSpPr>
              <p:spPr>
                <a:xfrm>
                  <a:off x="6793068" y="3451321"/>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6" name="TextBox 15">
                  <a:extLst>
                    <a:ext uri="{FF2B5EF4-FFF2-40B4-BE49-F238E27FC236}">
                      <a16:creationId xmlns:a16="http://schemas.microsoft.com/office/drawing/2014/main" id="{03AAFB82-CD48-FCB7-AB11-F848EBF49254}"/>
                    </a:ext>
                  </a:extLst>
                </p:cNvPr>
                <p:cNvSpPr txBox="1">
                  <a:spLocks noRot="1" noChangeAspect="1" noMove="1" noResize="1" noEditPoints="1" noAdjustHandles="1" noChangeArrowheads="1" noChangeShapeType="1" noTextEdit="1"/>
                </p:cNvSpPr>
                <p:nvPr/>
              </p:nvSpPr>
              <p:spPr>
                <a:xfrm>
                  <a:off x="6793068" y="3451321"/>
                  <a:ext cx="367665" cy="369332"/>
                </a:xfrm>
                <a:prstGeom prst="rect">
                  <a:avLst/>
                </a:prstGeom>
                <a:blipFill>
                  <a:blip r:embed="rId7"/>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C88E87DF-3DAF-D453-40AF-0A8CE0DC580B}"/>
                </a:ext>
              </a:extLst>
            </p:cNvPr>
            <p:cNvSpPr/>
            <p:nvPr/>
          </p:nvSpPr>
          <p:spPr>
            <a:xfrm>
              <a:off x="4157456" y="3616882"/>
              <a:ext cx="48583" cy="485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900879-553E-CDB2-65B8-B705F9C95393}"/>
                </a:ext>
              </a:extLst>
            </p:cNvPr>
            <p:cNvSpPr/>
            <p:nvPr/>
          </p:nvSpPr>
          <p:spPr>
            <a:xfrm>
              <a:off x="6793068" y="3613665"/>
              <a:ext cx="48583" cy="485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Oval 10">
            <a:extLst>
              <a:ext uri="{FF2B5EF4-FFF2-40B4-BE49-F238E27FC236}">
                <a16:creationId xmlns:a16="http://schemas.microsoft.com/office/drawing/2014/main" id="{AEA520DB-A9C4-319B-ED5B-3024033BB663}"/>
              </a:ext>
            </a:extLst>
          </p:cNvPr>
          <p:cNvSpPr/>
          <p:nvPr/>
        </p:nvSpPr>
        <p:spPr>
          <a:xfrm>
            <a:off x="3250848" y="1459584"/>
            <a:ext cx="1128647" cy="523220"/>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FE95216-321E-D939-2D3E-3B117AC2C368}"/>
              </a:ext>
            </a:extLst>
          </p:cNvPr>
          <p:cNvSpPr/>
          <p:nvPr/>
        </p:nvSpPr>
        <p:spPr>
          <a:xfrm>
            <a:off x="1585930" y="1459584"/>
            <a:ext cx="1128647" cy="523220"/>
          </a:xfrm>
          <a:prstGeom prst="ellips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E809772-C8E6-B28D-1137-4E4543CE0C13}"/>
              </a:ext>
            </a:extLst>
          </p:cNvPr>
          <p:cNvCxnSpPr/>
          <p:nvPr/>
        </p:nvCxnSpPr>
        <p:spPr>
          <a:xfrm flipH="1">
            <a:off x="4504623" y="1686151"/>
            <a:ext cx="1414914" cy="57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8D29E14-BBD9-F45B-8626-6DCE0646F1CE}"/>
              </a:ext>
            </a:extLst>
          </p:cNvPr>
          <p:cNvSpPr txBox="1"/>
          <p:nvPr/>
        </p:nvSpPr>
        <p:spPr>
          <a:xfrm>
            <a:off x="6096000" y="1336473"/>
            <a:ext cx="4581625" cy="646331"/>
          </a:xfrm>
          <a:prstGeom prst="rect">
            <a:avLst/>
          </a:prstGeom>
          <a:noFill/>
        </p:spPr>
        <p:txBody>
          <a:bodyPr wrap="square" rtlCol="0">
            <a:spAutoFit/>
          </a:bodyPr>
          <a:lstStyle/>
          <a:p>
            <a:r>
              <a:rPr lang="en-US" dirty="0"/>
              <a:t>Open sets with extreme points are different from open sets with only internal points</a:t>
            </a:r>
          </a:p>
        </p:txBody>
      </p:sp>
      <p:sp>
        <p:nvSpPr>
          <p:cNvPr id="16" name="TextBox 15">
            <a:extLst>
              <a:ext uri="{FF2B5EF4-FFF2-40B4-BE49-F238E27FC236}">
                <a16:creationId xmlns:a16="http://schemas.microsoft.com/office/drawing/2014/main" id="{C8009547-01C8-8292-D80B-88298FEDB0AC}"/>
              </a:ext>
            </a:extLst>
          </p:cNvPr>
          <p:cNvSpPr txBox="1"/>
          <p:nvPr/>
        </p:nvSpPr>
        <p:spPr>
          <a:xfrm>
            <a:off x="587141" y="2345857"/>
            <a:ext cx="10002179" cy="954107"/>
          </a:xfrm>
          <a:prstGeom prst="rect">
            <a:avLst/>
          </a:prstGeom>
          <a:noFill/>
        </p:spPr>
        <p:txBody>
          <a:bodyPr wrap="square" rtlCol="0">
            <a:spAutoFit/>
          </a:bodyPr>
          <a:lstStyle/>
          <a:p>
            <a:r>
              <a:rPr lang="en-US" sz="2800" dirty="0">
                <a:solidFill>
                  <a:schemeClr val="accent1"/>
                </a:solidFill>
              </a:rPr>
              <a:t>Is this the only problem? For example, do two internal points always have two neighborhoods that are isomorphic?</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6A07472-BE4F-7020-079D-9FADD97A1038}"/>
                  </a:ext>
                </a:extLst>
              </p:cNvPr>
              <p:cNvSpPr txBox="1"/>
              <p:nvPr/>
            </p:nvSpPr>
            <p:spPr>
              <a:xfrm>
                <a:off x="215331" y="3926358"/>
                <a:ext cx="7406130" cy="954107"/>
              </a:xfrm>
              <a:prstGeom prst="rect">
                <a:avLst/>
              </a:prstGeom>
              <a:noFill/>
            </p:spPr>
            <p:txBody>
              <a:bodyPr wrap="none" rtlCol="0">
                <a:spAutoFit/>
              </a:bodyPr>
              <a:lstStyle/>
              <a:p>
                <a:r>
                  <a:rPr lang="en-US" sz="2800" dirty="0"/>
                  <a:t>Any second countable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𝑇</m:t>
                        </m:r>
                      </m:e>
                      <m:sub>
                        <m:r>
                          <a:rPr lang="en-US" sz="2800" b="0" i="1" smtClean="0">
                            <a:latin typeface="Cambria Math" panose="02040503050406030204" pitchFamily="18" charset="0"/>
                          </a:rPr>
                          <m:t>1</m:t>
                        </m:r>
                      </m:sub>
                    </m:sSub>
                  </m:oMath>
                </a14:m>
                <a:r>
                  <a:rPr lang="en-US" sz="2800" dirty="0"/>
                  <a:t> topological vector space</a:t>
                </a:r>
                <a:br>
                  <a:rPr lang="en-US" sz="2800" dirty="0"/>
                </a:br>
                <a:r>
                  <a:rPr lang="en-US" sz="2800" dirty="0"/>
                  <a:t>is automatically metrizable</a:t>
                </a:r>
              </a:p>
            </p:txBody>
          </p:sp>
        </mc:Choice>
        <mc:Fallback xmlns="">
          <p:sp>
            <p:nvSpPr>
              <p:cNvPr id="17" name="TextBox 16">
                <a:extLst>
                  <a:ext uri="{FF2B5EF4-FFF2-40B4-BE49-F238E27FC236}">
                    <a16:creationId xmlns:a16="http://schemas.microsoft.com/office/drawing/2014/main" id="{16A07472-BE4F-7020-079D-9FADD97A1038}"/>
                  </a:ext>
                </a:extLst>
              </p:cNvPr>
              <p:cNvSpPr txBox="1">
                <a:spLocks noRot="1" noChangeAspect="1" noMove="1" noResize="1" noEditPoints="1" noAdjustHandles="1" noChangeArrowheads="1" noChangeShapeType="1" noTextEdit="1"/>
              </p:cNvSpPr>
              <p:nvPr/>
            </p:nvSpPr>
            <p:spPr>
              <a:xfrm>
                <a:off x="215331" y="3926358"/>
                <a:ext cx="7406130" cy="954107"/>
              </a:xfrm>
              <a:prstGeom prst="rect">
                <a:avLst/>
              </a:prstGeom>
              <a:blipFill>
                <a:blip r:embed="rId8"/>
                <a:stretch>
                  <a:fillRect l="-1646" t="-5732" r="-741" b="-17197"/>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24F9E98F-66B9-46FC-003F-6DACC00DEAD7}"/>
              </a:ext>
            </a:extLst>
          </p:cNvPr>
          <p:cNvSpPr txBox="1"/>
          <p:nvPr/>
        </p:nvSpPr>
        <p:spPr>
          <a:xfrm>
            <a:off x="215331" y="5094905"/>
            <a:ext cx="8900001" cy="523220"/>
          </a:xfrm>
          <a:prstGeom prst="rect">
            <a:avLst/>
          </a:prstGeom>
          <a:noFill/>
        </p:spPr>
        <p:txBody>
          <a:bodyPr wrap="none" rtlCol="0">
            <a:spAutoFit/>
          </a:bodyPr>
          <a:lstStyle/>
          <a:p>
            <a:r>
              <a:rPr lang="en-US" sz="2800" dirty="0">
                <a:solidFill>
                  <a:schemeClr val="accent1"/>
                </a:solidFill>
              </a:rPr>
              <a:t>Does something similar hold for topological convex spaces? </a:t>
            </a:r>
          </a:p>
        </p:txBody>
      </p:sp>
      <p:sp>
        <p:nvSpPr>
          <p:cNvPr id="7" name="Slide Number Placeholder 6">
            <a:extLst>
              <a:ext uri="{FF2B5EF4-FFF2-40B4-BE49-F238E27FC236}">
                <a16:creationId xmlns:a16="http://schemas.microsoft.com/office/drawing/2014/main" id="{D65787EC-558C-891F-4054-A0897F8F6C93}"/>
              </a:ext>
            </a:extLst>
          </p:cNvPr>
          <p:cNvSpPr>
            <a:spLocks noGrp="1"/>
          </p:cNvSpPr>
          <p:nvPr>
            <p:ph type="sldNum" sz="quarter" idx="12"/>
          </p:nvPr>
        </p:nvSpPr>
        <p:spPr/>
        <p:txBody>
          <a:bodyPr/>
          <a:lstStyle/>
          <a:p>
            <a:fld id="{F47845EA-7733-40EE-B074-20032348B727}" type="slidenum">
              <a:rPr lang="en-US" smtClean="0"/>
              <a:t>29</a:t>
            </a:fld>
            <a:endParaRPr lang="en-US"/>
          </a:p>
        </p:txBody>
      </p:sp>
    </p:spTree>
    <p:extLst>
      <p:ext uri="{BB962C8B-B14F-4D97-AF65-F5344CB8AC3E}">
        <p14:creationId xmlns:p14="http://schemas.microsoft.com/office/powerpoint/2010/main" val="1588045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7B53B05C-260B-8AFE-8466-8346BA629818}"/>
              </a:ext>
            </a:extLst>
          </p:cNvPr>
          <p:cNvCxnSpPr>
            <a:cxnSpLocks/>
          </p:cNvCxnSpPr>
          <p:nvPr/>
        </p:nvCxnSpPr>
        <p:spPr>
          <a:xfrm>
            <a:off x="0" y="2286000"/>
            <a:ext cx="12192000" cy="0"/>
          </a:xfrm>
          <a:prstGeom prst="line">
            <a:avLst/>
          </a:prstGeom>
          <a:ln w="19050">
            <a:prstDash val="dash"/>
          </a:ln>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DEBFA08C-5CC4-FEAA-8A19-533AD2B8A835}"/>
              </a:ext>
            </a:extLst>
          </p:cNvPr>
          <p:cNvCxnSpPr>
            <a:cxnSpLocks/>
          </p:cNvCxnSpPr>
          <p:nvPr/>
        </p:nvCxnSpPr>
        <p:spPr>
          <a:xfrm>
            <a:off x="0" y="4572000"/>
            <a:ext cx="12192000" cy="0"/>
          </a:xfrm>
          <a:prstGeom prst="line">
            <a:avLst/>
          </a:prstGeom>
          <a:ln w="19050">
            <a:prstDash val="dash"/>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2DB4A49B-AA35-223D-0266-4D23BA8A333C}"/>
              </a:ext>
            </a:extLst>
          </p:cNvPr>
          <p:cNvSpPr txBox="1"/>
          <p:nvPr/>
        </p:nvSpPr>
        <p:spPr>
          <a:xfrm>
            <a:off x="186489" y="4734426"/>
            <a:ext cx="3302443" cy="461665"/>
          </a:xfrm>
          <a:prstGeom prst="rect">
            <a:avLst/>
          </a:prstGeom>
          <a:noFill/>
        </p:spPr>
        <p:txBody>
          <a:bodyPr wrap="none" rtlCol="0">
            <a:spAutoFit/>
          </a:bodyPr>
          <a:lstStyle/>
          <a:p>
            <a:r>
              <a:rPr lang="en-US" sz="2400" dirty="0"/>
              <a:t>Experimental verifiability</a:t>
            </a:r>
          </a:p>
        </p:txBody>
      </p:sp>
      <p:sp>
        <p:nvSpPr>
          <p:cNvPr id="13" name="TextBox 12">
            <a:extLst>
              <a:ext uri="{FF2B5EF4-FFF2-40B4-BE49-F238E27FC236}">
                <a16:creationId xmlns:a16="http://schemas.microsoft.com/office/drawing/2014/main" id="{D0CA5F3D-413B-8645-162F-D6775D8BBA2D}"/>
              </a:ext>
            </a:extLst>
          </p:cNvPr>
          <p:cNvSpPr txBox="1"/>
          <p:nvPr/>
        </p:nvSpPr>
        <p:spPr>
          <a:xfrm>
            <a:off x="186489" y="2448426"/>
            <a:ext cx="3089500" cy="461665"/>
          </a:xfrm>
          <a:prstGeom prst="rect">
            <a:avLst/>
          </a:prstGeom>
          <a:noFill/>
        </p:spPr>
        <p:txBody>
          <a:bodyPr wrap="none" rtlCol="0">
            <a:spAutoFit/>
          </a:bodyPr>
          <a:lstStyle/>
          <a:p>
            <a:r>
              <a:rPr lang="en-US" sz="2400" dirty="0"/>
              <a:t>Information granularity</a:t>
            </a:r>
          </a:p>
        </p:txBody>
      </p:sp>
      <p:sp>
        <p:nvSpPr>
          <p:cNvPr id="14" name="TextBox 13">
            <a:extLst>
              <a:ext uri="{FF2B5EF4-FFF2-40B4-BE49-F238E27FC236}">
                <a16:creationId xmlns:a16="http://schemas.microsoft.com/office/drawing/2014/main" id="{8BB2B68C-D810-3AFE-8236-D9C39B537E46}"/>
              </a:ext>
            </a:extLst>
          </p:cNvPr>
          <p:cNvSpPr txBox="1"/>
          <p:nvPr/>
        </p:nvSpPr>
        <p:spPr>
          <a:xfrm>
            <a:off x="186489" y="162426"/>
            <a:ext cx="2845138" cy="461665"/>
          </a:xfrm>
          <a:prstGeom prst="rect">
            <a:avLst/>
          </a:prstGeom>
          <a:noFill/>
        </p:spPr>
        <p:txBody>
          <a:bodyPr wrap="none" rtlCol="0">
            <a:spAutoFit/>
          </a:bodyPr>
          <a:lstStyle/>
          <a:p>
            <a:r>
              <a:rPr lang="en-US" sz="2400" dirty="0"/>
              <a:t>States and processes</a:t>
            </a:r>
          </a:p>
        </p:txBody>
      </p:sp>
      <p:grpSp>
        <p:nvGrpSpPr>
          <p:cNvPr id="15" name="Group 14">
            <a:extLst>
              <a:ext uri="{FF2B5EF4-FFF2-40B4-BE49-F238E27FC236}">
                <a16:creationId xmlns:a16="http://schemas.microsoft.com/office/drawing/2014/main" id="{D640692C-E47E-758F-593C-8F2F14EF50A4}"/>
              </a:ext>
            </a:extLst>
          </p:cNvPr>
          <p:cNvGrpSpPr/>
          <p:nvPr/>
        </p:nvGrpSpPr>
        <p:grpSpPr>
          <a:xfrm>
            <a:off x="6951815" y="4734425"/>
            <a:ext cx="2171672" cy="1949439"/>
            <a:chOff x="1041881" y="1285108"/>
            <a:chExt cx="2990369" cy="2684357"/>
          </a:xfrm>
        </p:grpSpPr>
        <p:sp>
          <p:nvSpPr>
            <p:cNvPr id="16" name="Rectangle: Rounded Corners 15">
              <a:extLst>
                <a:ext uri="{FF2B5EF4-FFF2-40B4-BE49-F238E27FC236}">
                  <a16:creationId xmlns:a16="http://schemas.microsoft.com/office/drawing/2014/main" id="{7AEE86F4-1560-692A-7538-839C1FAFAECC}"/>
                </a:ext>
              </a:extLst>
            </p:cNvPr>
            <p:cNvSpPr/>
            <p:nvPr/>
          </p:nvSpPr>
          <p:spPr>
            <a:xfrm>
              <a:off x="1085855" y="1285108"/>
              <a:ext cx="2946395" cy="134577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7" name="Oval 16">
              <a:extLst>
                <a:ext uri="{FF2B5EF4-FFF2-40B4-BE49-F238E27FC236}">
                  <a16:creationId xmlns:a16="http://schemas.microsoft.com/office/drawing/2014/main" id="{B9933594-E74F-5DE4-C43E-24CDBCAE15F3}"/>
                </a:ext>
              </a:extLst>
            </p:cNvPr>
            <p:cNvSpPr/>
            <p:nvPr/>
          </p:nvSpPr>
          <p:spPr>
            <a:xfrm>
              <a:off x="2581027" y="1755678"/>
              <a:ext cx="1362635" cy="62814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8" name="TextBox 17">
              <a:extLst>
                <a:ext uri="{FF2B5EF4-FFF2-40B4-BE49-F238E27FC236}">
                  <a16:creationId xmlns:a16="http://schemas.microsoft.com/office/drawing/2014/main" id="{BDF44FC0-D72F-02ED-EC8D-1EBD6284E91D}"/>
                </a:ext>
              </a:extLst>
            </p:cNvPr>
            <p:cNvSpPr txBox="1"/>
            <p:nvPr/>
          </p:nvSpPr>
          <p:spPr>
            <a:xfrm>
              <a:off x="2849723" y="1909004"/>
              <a:ext cx="1009186" cy="317853"/>
            </a:xfrm>
            <a:prstGeom prst="rect">
              <a:avLst/>
            </a:prstGeom>
            <a:noFill/>
          </p:spPr>
          <p:txBody>
            <a:bodyPr wrap="none" rtlCol="0">
              <a:spAutoFit/>
            </a:bodyPr>
            <a:lstStyle/>
            <a:p>
              <a:r>
                <a:rPr lang="en-US" sz="900" dirty="0"/>
                <a:t>Possibilities</a:t>
              </a:r>
            </a:p>
          </p:txBody>
        </p:sp>
        <p:sp>
          <p:nvSpPr>
            <p:cNvPr id="19" name="TextBox 18">
              <a:extLst>
                <a:ext uri="{FF2B5EF4-FFF2-40B4-BE49-F238E27FC236}">
                  <a16:creationId xmlns:a16="http://schemas.microsoft.com/office/drawing/2014/main" id="{D2974AF7-37DB-7A2C-6B0E-2CE49BC1D31E}"/>
                </a:ext>
              </a:extLst>
            </p:cNvPr>
            <p:cNvSpPr txBox="1"/>
            <p:nvPr/>
          </p:nvSpPr>
          <p:spPr>
            <a:xfrm>
              <a:off x="1531887" y="1297809"/>
              <a:ext cx="1746430" cy="317853"/>
            </a:xfrm>
            <a:prstGeom prst="rect">
              <a:avLst/>
            </a:prstGeom>
            <a:noFill/>
          </p:spPr>
          <p:txBody>
            <a:bodyPr wrap="none" rtlCol="0">
              <a:spAutoFit/>
            </a:bodyPr>
            <a:lstStyle/>
            <a:p>
              <a:r>
                <a:rPr lang="en-US" sz="900" dirty="0"/>
                <a:t>Theoretical statements</a:t>
              </a:r>
            </a:p>
          </p:txBody>
        </p:sp>
        <p:sp>
          <p:nvSpPr>
            <p:cNvPr id="20" name="Oval 19">
              <a:extLst>
                <a:ext uri="{FF2B5EF4-FFF2-40B4-BE49-F238E27FC236}">
                  <a16:creationId xmlns:a16="http://schemas.microsoft.com/office/drawing/2014/main" id="{1EC07622-E066-E3F6-598F-24824634F7B4}"/>
                </a:ext>
              </a:extLst>
            </p:cNvPr>
            <p:cNvSpPr/>
            <p:nvPr/>
          </p:nvSpPr>
          <p:spPr>
            <a:xfrm>
              <a:off x="1189256" y="1598740"/>
              <a:ext cx="1687294" cy="8974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1" name="TextBox 20">
              <a:extLst>
                <a:ext uri="{FF2B5EF4-FFF2-40B4-BE49-F238E27FC236}">
                  <a16:creationId xmlns:a16="http://schemas.microsoft.com/office/drawing/2014/main" id="{F957FD38-E782-920C-1FA1-75F5FDE80558}"/>
                </a:ext>
              </a:extLst>
            </p:cNvPr>
            <p:cNvSpPr txBox="1"/>
            <p:nvPr/>
          </p:nvSpPr>
          <p:spPr>
            <a:xfrm>
              <a:off x="1463536" y="1774599"/>
              <a:ext cx="982698" cy="508566"/>
            </a:xfrm>
            <a:prstGeom prst="rect">
              <a:avLst/>
            </a:prstGeom>
            <a:noFill/>
          </p:spPr>
          <p:txBody>
            <a:bodyPr wrap="none" rtlCol="0">
              <a:spAutoFit/>
            </a:bodyPr>
            <a:lstStyle/>
            <a:p>
              <a:r>
                <a:rPr lang="en-US" sz="900" dirty="0"/>
                <a:t>Verifiable</a:t>
              </a:r>
              <a:br>
                <a:rPr lang="en-US" sz="900" dirty="0"/>
              </a:br>
              <a:r>
                <a:rPr lang="en-US" sz="900" dirty="0"/>
                <a:t>statements</a:t>
              </a:r>
            </a:p>
          </p:txBody>
        </p:sp>
        <p:grpSp>
          <p:nvGrpSpPr>
            <p:cNvPr id="22" name="Group 21">
              <a:extLst>
                <a:ext uri="{FF2B5EF4-FFF2-40B4-BE49-F238E27FC236}">
                  <a16:creationId xmlns:a16="http://schemas.microsoft.com/office/drawing/2014/main" id="{670EDF72-52A0-FE67-B437-788DF6C224E4}"/>
                </a:ext>
              </a:extLst>
            </p:cNvPr>
            <p:cNvGrpSpPr/>
            <p:nvPr/>
          </p:nvGrpSpPr>
          <p:grpSpPr>
            <a:xfrm>
              <a:off x="3045795" y="3193936"/>
              <a:ext cx="889000" cy="365125"/>
              <a:chOff x="4648201" y="4642103"/>
              <a:chExt cx="889000" cy="365125"/>
            </a:xfrm>
          </p:grpSpPr>
          <p:sp>
            <p:nvSpPr>
              <p:cNvPr id="30" name="Oval 29">
                <a:extLst>
                  <a:ext uri="{FF2B5EF4-FFF2-40B4-BE49-F238E27FC236}">
                    <a16:creationId xmlns:a16="http://schemas.microsoft.com/office/drawing/2014/main" id="{B0A1F0A6-9844-1691-CCBD-C1D8C2E3555A}"/>
                  </a:ext>
                </a:extLst>
              </p:cNvPr>
              <p:cNvSpPr/>
              <p:nvPr/>
            </p:nvSpPr>
            <p:spPr>
              <a:xfrm>
                <a:off x="4648201" y="4642103"/>
                <a:ext cx="889000" cy="365125"/>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TextBox 30">
                <a:extLst>
                  <a:ext uri="{FF2B5EF4-FFF2-40B4-BE49-F238E27FC236}">
                    <a16:creationId xmlns:a16="http://schemas.microsoft.com/office/drawing/2014/main" id="{635D4E4C-F5FC-9081-EB14-ED0EB6219E84}"/>
                  </a:ext>
                </a:extLst>
              </p:cNvPr>
              <p:cNvSpPr txBox="1"/>
              <p:nvPr/>
            </p:nvSpPr>
            <p:spPr>
              <a:xfrm>
                <a:off x="4788946" y="4655388"/>
                <a:ext cx="656015" cy="317853"/>
              </a:xfrm>
              <a:prstGeom prst="rect">
                <a:avLst/>
              </a:prstGeom>
              <a:noFill/>
            </p:spPr>
            <p:txBody>
              <a:bodyPr wrap="none" rtlCol="0">
                <a:spAutoFit/>
              </a:bodyPr>
              <a:lstStyle/>
              <a:p>
                <a:r>
                  <a:rPr lang="en-US" sz="900" dirty="0"/>
                  <a:t>Points</a:t>
                </a:r>
              </a:p>
            </p:txBody>
          </p:sp>
        </p:grpSp>
        <p:cxnSp>
          <p:nvCxnSpPr>
            <p:cNvPr id="23" name="Straight Arrow Connector 22">
              <a:extLst>
                <a:ext uri="{FF2B5EF4-FFF2-40B4-BE49-F238E27FC236}">
                  <a16:creationId xmlns:a16="http://schemas.microsoft.com/office/drawing/2014/main" id="{6BA3E2E4-7749-0EE6-2567-9CE19BE8992A}"/>
                </a:ext>
              </a:extLst>
            </p:cNvPr>
            <p:cNvCxnSpPr>
              <a:cxnSpLocks/>
            </p:cNvCxnSpPr>
            <p:nvPr/>
          </p:nvCxnSpPr>
          <p:spPr>
            <a:xfrm>
              <a:off x="3390875" y="2397103"/>
              <a:ext cx="32835" cy="772487"/>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B79BA6-4354-0F67-98FF-C3988A71B3A5}"/>
                </a:ext>
              </a:extLst>
            </p:cNvPr>
            <p:cNvCxnSpPr>
              <a:cxnSpLocks/>
            </p:cNvCxnSpPr>
            <p:nvPr/>
          </p:nvCxnSpPr>
          <p:spPr>
            <a:xfrm>
              <a:off x="1981428" y="2512494"/>
              <a:ext cx="0" cy="666799"/>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EC2CD6D-1BDD-2E59-D191-8C1E89BFDB38}"/>
                </a:ext>
              </a:extLst>
            </p:cNvPr>
            <p:cNvCxnSpPr>
              <a:cxnSpLocks/>
            </p:cNvCxnSpPr>
            <p:nvPr/>
          </p:nvCxnSpPr>
          <p:spPr>
            <a:xfrm>
              <a:off x="1500669" y="2643585"/>
              <a:ext cx="0" cy="403423"/>
            </a:xfrm>
            <a:prstGeom prst="straightConnector1">
              <a:avLst/>
            </a:prstGeom>
            <a:ln w="38100">
              <a:solidFill>
                <a:srgbClr val="008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Rectangle: Rounded Corners 25">
              <a:extLst>
                <a:ext uri="{FF2B5EF4-FFF2-40B4-BE49-F238E27FC236}">
                  <a16:creationId xmlns:a16="http://schemas.microsoft.com/office/drawing/2014/main" id="{0E70EE10-18F5-9F4C-2341-ED171B9073A3}"/>
                </a:ext>
              </a:extLst>
            </p:cNvPr>
            <p:cNvSpPr/>
            <p:nvPr/>
          </p:nvSpPr>
          <p:spPr>
            <a:xfrm>
              <a:off x="1041881" y="3073171"/>
              <a:ext cx="1644170" cy="89629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TextBox 26">
              <a:extLst>
                <a:ext uri="{FF2B5EF4-FFF2-40B4-BE49-F238E27FC236}">
                  <a16:creationId xmlns:a16="http://schemas.microsoft.com/office/drawing/2014/main" id="{1F99023D-4414-F05C-3157-332207DBE601}"/>
                </a:ext>
              </a:extLst>
            </p:cNvPr>
            <p:cNvSpPr txBox="1"/>
            <p:nvPr/>
          </p:nvSpPr>
          <p:spPr>
            <a:xfrm>
              <a:off x="1060932" y="3636289"/>
              <a:ext cx="887784" cy="317853"/>
            </a:xfrm>
            <a:prstGeom prst="rect">
              <a:avLst/>
            </a:prstGeom>
            <a:noFill/>
          </p:spPr>
          <p:txBody>
            <a:bodyPr wrap="none" rtlCol="0">
              <a:spAutoFit/>
            </a:bodyPr>
            <a:lstStyle/>
            <a:p>
              <a:r>
                <a:rPr lang="en-US" sz="900" dirty="0" err="1"/>
                <a:t>Borel</a:t>
              </a:r>
              <a:r>
                <a:rPr lang="en-US" sz="900" dirty="0"/>
                <a:t> sets</a:t>
              </a:r>
            </a:p>
          </p:txBody>
        </p:sp>
        <p:sp>
          <p:nvSpPr>
            <p:cNvPr id="28" name="TextBox 27">
              <a:extLst>
                <a:ext uri="{FF2B5EF4-FFF2-40B4-BE49-F238E27FC236}">
                  <a16:creationId xmlns:a16="http://schemas.microsoft.com/office/drawing/2014/main" id="{32B997DE-1DD6-C3DD-10CE-22A781F063B9}"/>
                </a:ext>
              </a:extLst>
            </p:cNvPr>
            <p:cNvSpPr txBox="1"/>
            <p:nvPr/>
          </p:nvSpPr>
          <p:spPr>
            <a:xfrm>
              <a:off x="1511761" y="3250917"/>
              <a:ext cx="898820" cy="317853"/>
            </a:xfrm>
            <a:prstGeom prst="rect">
              <a:avLst/>
            </a:prstGeom>
            <a:noFill/>
          </p:spPr>
          <p:txBody>
            <a:bodyPr wrap="none" rtlCol="0">
              <a:spAutoFit/>
            </a:bodyPr>
            <a:lstStyle/>
            <a:p>
              <a:r>
                <a:rPr lang="en-US" sz="900" dirty="0"/>
                <a:t>Open sets</a:t>
              </a:r>
            </a:p>
          </p:txBody>
        </p:sp>
        <p:sp>
          <p:nvSpPr>
            <p:cNvPr id="29" name="Oval 28">
              <a:extLst>
                <a:ext uri="{FF2B5EF4-FFF2-40B4-BE49-F238E27FC236}">
                  <a16:creationId xmlns:a16="http://schemas.microsoft.com/office/drawing/2014/main" id="{310D4708-82BA-2FFA-2115-B2B4151ECA91}"/>
                </a:ext>
              </a:extLst>
            </p:cNvPr>
            <p:cNvSpPr/>
            <p:nvPr/>
          </p:nvSpPr>
          <p:spPr>
            <a:xfrm>
              <a:off x="1445065" y="3201606"/>
              <a:ext cx="1077868" cy="4257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67AA0F4-FAA9-D27A-A5D8-892D8D21B0A8}"/>
                  </a:ext>
                </a:extLst>
              </p:cNvPr>
              <p:cNvSpPr txBox="1"/>
              <p:nvPr/>
            </p:nvSpPr>
            <p:spPr>
              <a:xfrm>
                <a:off x="2903458" y="4886001"/>
                <a:ext cx="3872215" cy="646331"/>
              </a:xfrm>
              <a:prstGeom prst="rect">
                <a:avLst/>
              </a:prstGeom>
              <a:noFill/>
            </p:spPr>
            <p:txBody>
              <a:bodyPr wrap="none" rtlCol="0">
                <a:spAutoFit/>
              </a:bodyPr>
              <a:lstStyle/>
              <a:p>
                <a:pPr algn="r"/>
                <a:r>
                  <a:rPr lang="en-US" dirty="0"/>
                  <a:t>Topologies and </a:t>
                </a:r>
                <a14:m>
                  <m:oMath xmlns:m="http://schemas.openxmlformats.org/officeDocument/2006/math">
                    <m:r>
                      <a:rPr lang="en-US" b="0" i="1" smtClean="0">
                        <a:latin typeface="Cambria Math" panose="02040503050406030204" pitchFamily="18" charset="0"/>
                      </a:rPr>
                      <m:t>𝜎</m:t>
                    </m:r>
                  </m:oMath>
                </a14:m>
                <a:r>
                  <a:rPr lang="en-US" dirty="0"/>
                  <a:t>-algebras</a:t>
                </a:r>
                <a:br>
                  <a:rPr lang="en-US" dirty="0"/>
                </a:br>
                <a:r>
                  <a:rPr lang="en-US" dirty="0"/>
                  <a:t>recovered from empirical requirements</a:t>
                </a:r>
              </a:p>
            </p:txBody>
          </p:sp>
        </mc:Choice>
        <mc:Fallback xmlns="">
          <p:sp>
            <p:nvSpPr>
              <p:cNvPr id="32" name="TextBox 31">
                <a:extLst>
                  <a:ext uri="{FF2B5EF4-FFF2-40B4-BE49-F238E27FC236}">
                    <a16:creationId xmlns:a16="http://schemas.microsoft.com/office/drawing/2014/main" id="{C67AA0F4-FAA9-D27A-A5D8-892D8D21B0A8}"/>
                  </a:ext>
                </a:extLst>
              </p:cNvPr>
              <p:cNvSpPr txBox="1">
                <a:spLocks noRot="1" noChangeAspect="1" noMove="1" noResize="1" noEditPoints="1" noAdjustHandles="1" noChangeArrowheads="1" noChangeShapeType="1" noTextEdit="1"/>
              </p:cNvSpPr>
              <p:nvPr/>
            </p:nvSpPr>
            <p:spPr>
              <a:xfrm>
                <a:off x="2903458" y="4886001"/>
                <a:ext cx="3872215" cy="646331"/>
              </a:xfrm>
              <a:prstGeom prst="rect">
                <a:avLst/>
              </a:prstGeom>
              <a:blipFill>
                <a:blip r:embed="rId2"/>
                <a:stretch>
                  <a:fillRect l="-787" t="-5660" r="-1417" b="-14151"/>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F9D92EB8-3F8B-FE3C-0462-05F8547E1019}"/>
              </a:ext>
            </a:extLst>
          </p:cNvPr>
          <p:cNvSpPr txBox="1"/>
          <p:nvPr/>
        </p:nvSpPr>
        <p:spPr>
          <a:xfrm>
            <a:off x="473715" y="5310580"/>
            <a:ext cx="2270686" cy="923330"/>
          </a:xfrm>
          <a:prstGeom prst="rect">
            <a:avLst/>
          </a:prstGeom>
          <a:noFill/>
        </p:spPr>
        <p:txBody>
          <a:bodyPr wrap="none" rtlCol="0">
            <a:spAutoFit/>
          </a:bodyPr>
          <a:lstStyle/>
          <a:p>
            <a:r>
              <a:rPr lang="en-US" dirty="0">
                <a:solidFill>
                  <a:schemeClr val="accent6">
                    <a:lumMod val="75000"/>
                  </a:schemeClr>
                </a:solidFill>
              </a:rPr>
              <a:t>Essentially done,</a:t>
            </a:r>
            <a:br>
              <a:rPr lang="en-US" dirty="0">
                <a:solidFill>
                  <a:schemeClr val="accent6">
                    <a:lumMod val="75000"/>
                  </a:schemeClr>
                </a:solidFill>
              </a:rPr>
            </a:br>
            <a:r>
              <a:rPr lang="en-US" dirty="0">
                <a:solidFill>
                  <a:schemeClr val="accent6">
                    <a:lumMod val="75000"/>
                  </a:schemeClr>
                </a:solidFill>
              </a:rPr>
              <a:t>though improvements</a:t>
            </a:r>
            <a:br>
              <a:rPr lang="en-US" dirty="0">
                <a:solidFill>
                  <a:schemeClr val="accent6">
                    <a:lumMod val="75000"/>
                  </a:schemeClr>
                </a:solidFill>
              </a:rPr>
            </a:br>
            <a:r>
              <a:rPr lang="en-US" dirty="0">
                <a:solidFill>
                  <a:schemeClr val="accent6">
                    <a:lumMod val="75000"/>
                  </a:schemeClr>
                </a:solidFill>
              </a:rPr>
              <a:t>are always possible</a:t>
            </a:r>
          </a:p>
        </p:txBody>
      </p:sp>
      <p:sp>
        <p:nvSpPr>
          <p:cNvPr id="34" name="TextBox 33">
            <a:extLst>
              <a:ext uri="{FF2B5EF4-FFF2-40B4-BE49-F238E27FC236}">
                <a16:creationId xmlns:a16="http://schemas.microsoft.com/office/drawing/2014/main" id="{6ECF6D2F-109F-74CE-F2E5-57971EFA3082}"/>
              </a:ext>
            </a:extLst>
          </p:cNvPr>
          <p:cNvSpPr txBox="1"/>
          <p:nvPr/>
        </p:nvSpPr>
        <p:spPr>
          <a:xfrm>
            <a:off x="2855833" y="5772245"/>
            <a:ext cx="3925434" cy="646331"/>
          </a:xfrm>
          <a:prstGeom prst="rect">
            <a:avLst/>
          </a:prstGeom>
          <a:noFill/>
        </p:spPr>
        <p:txBody>
          <a:bodyPr wrap="none" rtlCol="0">
            <a:spAutoFit/>
          </a:bodyPr>
          <a:lstStyle/>
          <a:p>
            <a:pPr algn="r"/>
            <a:r>
              <a:rPr lang="en-US" dirty="0"/>
              <a:t>Real numbers recovered</a:t>
            </a:r>
            <a:br>
              <a:rPr lang="en-US" dirty="0"/>
            </a:br>
            <a:r>
              <a:rPr lang="en-US" dirty="0"/>
              <a:t>from idealized measurement references</a:t>
            </a:r>
          </a:p>
        </p:txBody>
      </p:sp>
      <p:sp>
        <p:nvSpPr>
          <p:cNvPr id="35" name="TextBox 34">
            <a:extLst>
              <a:ext uri="{FF2B5EF4-FFF2-40B4-BE49-F238E27FC236}">
                <a16:creationId xmlns:a16="http://schemas.microsoft.com/office/drawing/2014/main" id="{1086CD5A-BA28-FF88-ADB6-E854BD2ACC91}"/>
              </a:ext>
            </a:extLst>
          </p:cNvPr>
          <p:cNvSpPr txBox="1"/>
          <p:nvPr/>
        </p:nvSpPr>
        <p:spPr>
          <a:xfrm>
            <a:off x="473715" y="3027400"/>
            <a:ext cx="1769843" cy="369332"/>
          </a:xfrm>
          <a:prstGeom prst="rect">
            <a:avLst/>
          </a:prstGeom>
          <a:noFill/>
        </p:spPr>
        <p:txBody>
          <a:bodyPr wrap="none" rtlCol="0">
            <a:spAutoFit/>
          </a:bodyPr>
          <a:lstStyle>
            <a:defPPr>
              <a:defRPr lang="en-US"/>
            </a:defPPr>
            <a:lvl1pPr>
              <a:defRPr>
                <a:solidFill>
                  <a:srgbClr val="C00000"/>
                </a:solidFill>
              </a:defRPr>
            </a:lvl1pPr>
          </a:lstStyle>
          <a:p>
            <a:r>
              <a:rPr lang="en-US" dirty="0"/>
              <a:t>Only vague ideas</a:t>
            </a:r>
          </a:p>
        </p:txBody>
      </p:sp>
      <p:sp>
        <p:nvSpPr>
          <p:cNvPr id="36" name="TextBox 35">
            <a:extLst>
              <a:ext uri="{FF2B5EF4-FFF2-40B4-BE49-F238E27FC236}">
                <a16:creationId xmlns:a16="http://schemas.microsoft.com/office/drawing/2014/main" id="{39B5D2A0-9575-F5FC-0161-AA126FCC7B35}"/>
              </a:ext>
            </a:extLst>
          </p:cNvPr>
          <p:cNvSpPr txBox="1"/>
          <p:nvPr/>
        </p:nvSpPr>
        <p:spPr>
          <a:xfrm>
            <a:off x="473715" y="744220"/>
            <a:ext cx="2600840" cy="369332"/>
          </a:xfrm>
          <a:prstGeom prst="rect">
            <a:avLst/>
          </a:prstGeom>
          <a:noFill/>
        </p:spPr>
        <p:txBody>
          <a:bodyPr wrap="none" rtlCol="0">
            <a:spAutoFit/>
          </a:bodyPr>
          <a:lstStyle>
            <a:defPPr>
              <a:defRPr lang="en-US"/>
            </a:defPPr>
            <a:lvl1pPr>
              <a:defRPr sz="2800">
                <a:solidFill>
                  <a:schemeClr val="accent4">
                    <a:lumMod val="75000"/>
                  </a:schemeClr>
                </a:solidFill>
              </a:defRPr>
            </a:lvl1pPr>
          </a:lstStyle>
          <a:p>
            <a:r>
              <a:rPr lang="en-US" sz="1800" dirty="0"/>
              <a:t>Starting to come together</a:t>
            </a:r>
          </a:p>
        </p:txBody>
      </p:sp>
      <p:sp>
        <p:nvSpPr>
          <p:cNvPr id="37" name="TextBox 36">
            <a:extLst>
              <a:ext uri="{FF2B5EF4-FFF2-40B4-BE49-F238E27FC236}">
                <a16:creationId xmlns:a16="http://schemas.microsoft.com/office/drawing/2014/main" id="{DC1CD1A6-A308-92A5-4A0D-9E29888BB247}"/>
              </a:ext>
            </a:extLst>
          </p:cNvPr>
          <p:cNvSpPr txBox="1"/>
          <p:nvPr/>
        </p:nvSpPr>
        <p:spPr>
          <a:xfrm>
            <a:off x="4120616" y="2888627"/>
            <a:ext cx="5444054" cy="369332"/>
          </a:xfrm>
          <a:prstGeom prst="rect">
            <a:avLst/>
          </a:prstGeom>
          <a:noFill/>
        </p:spPr>
        <p:txBody>
          <a:bodyPr wrap="none" rtlCol="0">
            <a:spAutoFit/>
          </a:bodyPr>
          <a:lstStyle/>
          <a:p>
            <a:r>
              <a:rPr lang="en-US" dirty="0"/>
              <a:t>Need to define, in general, physical dimensions, units, …</a:t>
            </a:r>
          </a:p>
        </p:txBody>
      </p:sp>
      <p:grpSp>
        <p:nvGrpSpPr>
          <p:cNvPr id="38" name="Group 37">
            <a:extLst>
              <a:ext uri="{FF2B5EF4-FFF2-40B4-BE49-F238E27FC236}">
                <a16:creationId xmlns:a16="http://schemas.microsoft.com/office/drawing/2014/main" id="{35980E66-E048-7244-86D1-560134E7221B}"/>
              </a:ext>
            </a:extLst>
          </p:cNvPr>
          <p:cNvGrpSpPr/>
          <p:nvPr/>
        </p:nvGrpSpPr>
        <p:grpSpPr>
          <a:xfrm>
            <a:off x="8407102" y="171652"/>
            <a:ext cx="3488845" cy="1828207"/>
            <a:chOff x="670560" y="4576762"/>
            <a:chExt cx="3625215" cy="1899667"/>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52BACF04-1CA5-F087-51BB-ACA599522A3C}"/>
                    </a:ext>
                  </a:extLst>
                </p:cNvPr>
                <p:cNvSpPr/>
                <p:nvPr/>
              </p:nvSpPr>
              <p:spPr>
                <a:xfrm>
                  <a:off x="802640" y="4714240"/>
                  <a:ext cx="711200" cy="66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oMath>
                  </a14:m>
                  <a:endParaRPr lang="en-US" dirty="0"/>
                </a:p>
              </p:txBody>
            </p:sp>
          </mc:Choice>
          <mc:Fallback xmlns="">
            <p:sp>
              <p:nvSpPr>
                <p:cNvPr id="8" name="Rectangle 7">
                  <a:extLst>
                    <a:ext uri="{FF2B5EF4-FFF2-40B4-BE49-F238E27FC236}">
                      <a16:creationId xmlns:a16="http://schemas.microsoft.com/office/drawing/2014/main" id="{F7F51B26-EEC3-C45B-D0BE-9D27F3B83696}"/>
                    </a:ext>
                  </a:extLst>
                </p:cNvPr>
                <p:cNvSpPr>
                  <a:spLocks noRot="1" noChangeAspect="1" noMove="1" noResize="1" noEditPoints="1" noAdjustHandles="1" noChangeArrowheads="1" noChangeShapeType="1" noTextEdit="1"/>
                </p:cNvSpPr>
                <p:nvPr/>
              </p:nvSpPr>
              <p:spPr>
                <a:xfrm>
                  <a:off x="802640" y="4714240"/>
                  <a:ext cx="711200" cy="66040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98983367-0C45-EA05-BE35-36EA9CB7BADD}"/>
                    </a:ext>
                  </a:extLst>
                </p:cNvPr>
                <p:cNvSpPr/>
                <p:nvPr/>
              </p:nvSpPr>
              <p:spPr>
                <a:xfrm>
                  <a:off x="802640" y="5685268"/>
                  <a:ext cx="711200" cy="660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oMath>
                  </a14:m>
                  <a:endParaRPr lang="en-US" dirty="0"/>
                </a:p>
              </p:txBody>
            </p:sp>
          </mc:Choice>
          <mc:Fallback xmlns="">
            <p:sp>
              <p:nvSpPr>
                <p:cNvPr id="9" name="Rectangle 8">
                  <a:extLst>
                    <a:ext uri="{FF2B5EF4-FFF2-40B4-BE49-F238E27FC236}">
                      <a16:creationId xmlns:a16="http://schemas.microsoft.com/office/drawing/2014/main" id="{BEA67D0E-6F05-0A88-FFB2-19F059F243AC}"/>
                    </a:ext>
                  </a:extLst>
                </p:cNvPr>
                <p:cNvSpPr>
                  <a:spLocks noRot="1" noChangeAspect="1" noMove="1" noResize="1" noEditPoints="1" noAdjustHandles="1" noChangeArrowheads="1" noChangeShapeType="1" noTextEdit="1"/>
                </p:cNvSpPr>
                <p:nvPr/>
              </p:nvSpPr>
              <p:spPr>
                <a:xfrm>
                  <a:off x="802640" y="5685268"/>
                  <a:ext cx="711200" cy="660400"/>
                </a:xfrm>
                <a:prstGeom prst="rect">
                  <a:avLst/>
                </a:prstGeom>
                <a:blipFill>
                  <a:blip r:embed="rId10"/>
                  <a:stretch>
                    <a:fillRect/>
                  </a:stretch>
                </a:blipFill>
              </p:spPr>
              <p:txBody>
                <a:bodyPr/>
                <a:lstStyle/>
                <a:p>
                  <a:r>
                    <a:rPr lang="en-US">
                      <a:noFill/>
                    </a:rPr>
                    <a:t> </a:t>
                  </a:r>
                </a:p>
              </p:txBody>
            </p:sp>
          </mc:Fallback>
        </mc:AlternateContent>
        <p:sp>
          <p:nvSpPr>
            <p:cNvPr id="41" name="Rectangle 40">
              <a:extLst>
                <a:ext uri="{FF2B5EF4-FFF2-40B4-BE49-F238E27FC236}">
                  <a16:creationId xmlns:a16="http://schemas.microsoft.com/office/drawing/2014/main" id="{51FBC600-FA58-8750-E42F-09187648A1A6}"/>
                </a:ext>
              </a:extLst>
            </p:cNvPr>
            <p:cNvSpPr/>
            <p:nvPr/>
          </p:nvSpPr>
          <p:spPr>
            <a:xfrm>
              <a:off x="670560" y="4576762"/>
              <a:ext cx="2105978" cy="1899667"/>
            </a:xfrm>
            <a:prstGeom prst="rect">
              <a:avLst/>
            </a:prstGeom>
            <a:noFill/>
            <a:ln w="38100">
              <a:solidFill>
                <a:schemeClr val="accent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27C26A30-79C6-B717-EB77-9325BE423199}"/>
                </a:ext>
              </a:extLst>
            </p:cNvPr>
            <p:cNvCxnSpPr>
              <a:cxnSpLocks/>
            </p:cNvCxnSpPr>
            <p:nvPr/>
          </p:nvCxnSpPr>
          <p:spPr>
            <a:xfrm>
              <a:off x="1573530" y="5044440"/>
              <a:ext cx="552636" cy="33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B45A0E1-1432-3E06-ED7A-BD56A596B5DC}"/>
                </a:ext>
              </a:extLst>
            </p:cNvPr>
            <p:cNvCxnSpPr>
              <a:cxnSpLocks/>
            </p:cNvCxnSpPr>
            <p:nvPr/>
          </p:nvCxnSpPr>
          <p:spPr>
            <a:xfrm flipV="1">
              <a:off x="1570961" y="5617736"/>
              <a:ext cx="555205" cy="391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C16A73C2-645C-1E02-6950-908B1F954D90}"/>
                </a:ext>
              </a:extLst>
            </p:cNvPr>
            <p:cNvGrpSpPr/>
            <p:nvPr/>
          </p:nvGrpSpPr>
          <p:grpSpPr>
            <a:xfrm>
              <a:off x="2151073" y="5327734"/>
              <a:ext cx="436017" cy="371316"/>
              <a:chOff x="2620499" y="4833143"/>
              <a:chExt cx="436017" cy="371316"/>
            </a:xfrm>
          </p:grpSpPr>
          <p:sp>
            <p:nvSpPr>
              <p:cNvPr id="49" name="Oval 48">
                <a:extLst>
                  <a:ext uri="{FF2B5EF4-FFF2-40B4-BE49-F238E27FC236}">
                    <a16:creationId xmlns:a16="http://schemas.microsoft.com/office/drawing/2014/main" id="{4FEB9BF6-EC48-056F-B67C-BDEB44ED55A2}"/>
                  </a:ext>
                </a:extLst>
              </p:cNvPr>
              <p:cNvSpPr/>
              <p:nvPr/>
            </p:nvSpPr>
            <p:spPr>
              <a:xfrm>
                <a:off x="2662239" y="4861561"/>
                <a:ext cx="342898" cy="34289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CDA0B91-7219-C24C-AD19-2651FBBCD80B}"/>
                      </a:ext>
                    </a:extLst>
                  </p:cNvPr>
                  <p:cNvSpPr txBox="1"/>
                  <p:nvPr/>
                </p:nvSpPr>
                <p:spPr>
                  <a:xfrm>
                    <a:off x="2620499" y="4833143"/>
                    <a:ext cx="436017" cy="3575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dirty="0" smtClean="0">
                                  <a:solidFill>
                                    <a:schemeClr val="bg1"/>
                                  </a:solidFill>
                                  <a:latin typeface="Cambria Math" panose="02040503050406030204" pitchFamily="18" charset="0"/>
                                </a:rPr>
                              </m:ctrlPr>
                            </m:sSubPr>
                            <m:e>
                              <m:r>
                                <a:rPr lang="en-US" sz="1600" i="1" dirty="0" smtClean="0">
                                  <a:solidFill>
                                    <a:schemeClr val="bg1"/>
                                  </a:solidFill>
                                  <a:latin typeface="Cambria Math" panose="02040503050406030204" pitchFamily="18" charset="0"/>
                                </a:rPr>
                                <m:t>𝑆</m:t>
                              </m:r>
                            </m:e>
                            <m:sub>
                              <m:r>
                                <a:rPr lang="en-US" sz="1600" i="1" dirty="0" smtClean="0">
                                  <a:solidFill>
                                    <a:schemeClr val="bg1"/>
                                  </a:solidFill>
                                  <a:latin typeface="Cambria Math" panose="02040503050406030204" pitchFamily="18" charset="0"/>
                                </a:rPr>
                                <m:t>𝑝</m:t>
                              </m:r>
                            </m:sub>
                          </m:sSub>
                        </m:oMath>
                      </m:oMathPara>
                    </a14:m>
                    <a:endParaRPr lang="en-US" sz="1600" dirty="0">
                      <a:solidFill>
                        <a:schemeClr val="bg1"/>
                      </a:solidFill>
                    </a:endParaRPr>
                  </a:p>
                </p:txBody>
              </p:sp>
            </mc:Choice>
            <mc:Fallback xmlns="">
              <p:sp>
                <p:nvSpPr>
                  <p:cNvPr id="33" name="TextBox 32">
                    <a:extLst>
                      <a:ext uri="{FF2B5EF4-FFF2-40B4-BE49-F238E27FC236}">
                        <a16:creationId xmlns:a16="http://schemas.microsoft.com/office/drawing/2014/main" id="{3FB02A83-1D70-984B-77E4-888EB8B50F22}"/>
                      </a:ext>
                    </a:extLst>
                  </p:cNvPr>
                  <p:cNvSpPr txBox="1">
                    <a:spLocks noRot="1" noChangeAspect="1" noMove="1" noResize="1" noEditPoints="1" noAdjustHandles="1" noChangeArrowheads="1" noChangeShapeType="1" noTextEdit="1"/>
                  </p:cNvSpPr>
                  <p:nvPr/>
                </p:nvSpPr>
                <p:spPr>
                  <a:xfrm>
                    <a:off x="2620499" y="4833143"/>
                    <a:ext cx="436017" cy="357534"/>
                  </a:xfrm>
                  <a:prstGeom prst="rect">
                    <a:avLst/>
                  </a:prstGeom>
                  <a:blipFill>
                    <a:blip r:embed="rId11"/>
                    <a:stretch>
                      <a:fillRect b="-1695"/>
                    </a:stretch>
                  </a:blipFill>
                </p:spPr>
                <p:txBody>
                  <a:bodyPr/>
                  <a:lstStyle/>
                  <a:p>
                    <a:r>
                      <a:rPr lang="en-US">
                        <a:noFill/>
                      </a:rPr>
                      <a:t> </a:t>
                    </a:r>
                  </a:p>
                </p:txBody>
              </p:sp>
            </mc:Fallback>
          </mc:AlternateContent>
        </p:grpSp>
        <p:cxnSp>
          <p:nvCxnSpPr>
            <p:cNvPr id="45" name="Straight Arrow Connector 44">
              <a:extLst>
                <a:ext uri="{FF2B5EF4-FFF2-40B4-BE49-F238E27FC236}">
                  <a16:creationId xmlns:a16="http://schemas.microsoft.com/office/drawing/2014/main" id="{9030DDCE-43CC-B89A-1EF8-F340979CDAB2}"/>
                </a:ext>
              </a:extLst>
            </p:cNvPr>
            <p:cNvCxnSpPr>
              <a:cxnSpLocks/>
            </p:cNvCxnSpPr>
            <p:nvPr/>
          </p:nvCxnSpPr>
          <p:spPr>
            <a:xfrm>
              <a:off x="2624137" y="5527601"/>
              <a:ext cx="16716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65AA8A6-857A-2E77-7D7F-12CC6ABAE3EF}"/>
                    </a:ext>
                  </a:extLst>
                </p:cNvPr>
                <p:cNvSpPr txBox="1"/>
                <p:nvPr/>
              </p:nvSpPr>
              <p:spPr>
                <a:xfrm>
                  <a:off x="1679443" y="4897125"/>
                  <a:ext cx="38786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oMath>
                    </m:oMathPara>
                  </a14:m>
                  <a:endParaRPr lang="en-US" sz="1400" dirty="0"/>
                </a:p>
              </p:txBody>
            </p:sp>
          </mc:Choice>
          <mc:Fallback xmlns="">
            <p:sp>
              <p:nvSpPr>
                <p:cNvPr id="22" name="TextBox 21">
                  <a:extLst>
                    <a:ext uri="{FF2B5EF4-FFF2-40B4-BE49-F238E27FC236}">
                      <a16:creationId xmlns:a16="http://schemas.microsoft.com/office/drawing/2014/main" id="{4D875555-85B2-1E5B-7FDC-5A07410D7636}"/>
                    </a:ext>
                  </a:extLst>
                </p:cNvPr>
                <p:cNvSpPr txBox="1">
                  <a:spLocks noRot="1" noChangeAspect="1" noMove="1" noResize="1" noEditPoints="1" noAdjustHandles="1" noChangeArrowheads="1" noChangeShapeType="1" noTextEdit="1"/>
                </p:cNvSpPr>
                <p:nvPr/>
              </p:nvSpPr>
              <p:spPr>
                <a:xfrm>
                  <a:off x="1679443" y="4897125"/>
                  <a:ext cx="387863"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E0561860-C0FB-348E-3CF0-13B777EC2566}"/>
                    </a:ext>
                  </a:extLst>
                </p:cNvPr>
                <p:cNvSpPr txBox="1"/>
                <p:nvPr/>
              </p:nvSpPr>
              <p:spPr>
                <a:xfrm>
                  <a:off x="1723549" y="5782340"/>
                  <a:ext cx="392030"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oMath>
                    </m:oMathPara>
                  </a14:m>
                  <a:endParaRPr lang="en-US" sz="1400" dirty="0"/>
                </a:p>
              </p:txBody>
            </p:sp>
          </mc:Choice>
          <mc:Fallback xmlns="">
            <p:sp>
              <p:nvSpPr>
                <p:cNvPr id="25" name="TextBox 24">
                  <a:extLst>
                    <a:ext uri="{FF2B5EF4-FFF2-40B4-BE49-F238E27FC236}">
                      <a16:creationId xmlns:a16="http://schemas.microsoft.com/office/drawing/2014/main" id="{4A4A540A-FC7C-6BD8-51AA-8930EC1E0149}"/>
                    </a:ext>
                  </a:extLst>
                </p:cNvPr>
                <p:cNvSpPr txBox="1">
                  <a:spLocks noRot="1" noChangeAspect="1" noMove="1" noResize="1" noEditPoints="1" noAdjustHandles="1" noChangeArrowheads="1" noChangeShapeType="1" noTextEdit="1"/>
                </p:cNvSpPr>
                <p:nvPr/>
              </p:nvSpPr>
              <p:spPr>
                <a:xfrm>
                  <a:off x="1723549" y="5782340"/>
                  <a:ext cx="392030"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0325AC1-AF85-F2B6-22B9-419F4E86B836}"/>
                    </a:ext>
                  </a:extLst>
                </p:cNvPr>
                <p:cNvSpPr txBox="1"/>
                <p:nvPr/>
              </p:nvSpPr>
              <p:spPr>
                <a:xfrm>
                  <a:off x="2776538" y="5200662"/>
                  <a:ext cx="1435521"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𝑝</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1−</m:t>
                            </m:r>
                            <m:r>
                              <a:rPr lang="en-US" sz="1400" b="0" i="1" smtClean="0">
                                <a:latin typeface="Cambria Math" panose="02040503050406030204" pitchFamily="18" charset="0"/>
                              </a:rPr>
                              <m:t>𝑝</m:t>
                            </m:r>
                          </m:e>
                        </m:d>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𝑒</m:t>
                            </m:r>
                          </m:e>
                          <m:sub>
                            <m:r>
                              <a:rPr lang="en-US" sz="1400" b="0" i="1" smtClean="0">
                                <a:latin typeface="Cambria Math" panose="02040503050406030204" pitchFamily="18" charset="0"/>
                              </a:rPr>
                              <m:t>2</m:t>
                            </m:r>
                          </m:sub>
                        </m:sSub>
                      </m:oMath>
                    </m:oMathPara>
                  </a14:m>
                  <a:endParaRPr lang="en-US" sz="1400" dirty="0"/>
                </a:p>
              </p:txBody>
            </p:sp>
          </mc:Choice>
          <mc:Fallback xmlns="">
            <p:sp>
              <p:nvSpPr>
                <p:cNvPr id="26" name="TextBox 25">
                  <a:extLst>
                    <a:ext uri="{FF2B5EF4-FFF2-40B4-BE49-F238E27FC236}">
                      <a16:creationId xmlns:a16="http://schemas.microsoft.com/office/drawing/2014/main" id="{93D12C2D-E686-5613-8EEF-D9A514EB569F}"/>
                    </a:ext>
                  </a:extLst>
                </p:cNvPr>
                <p:cNvSpPr txBox="1">
                  <a:spLocks noRot="1" noChangeAspect="1" noMove="1" noResize="1" noEditPoints="1" noAdjustHandles="1" noChangeArrowheads="1" noChangeShapeType="1" noTextEdit="1"/>
                </p:cNvSpPr>
                <p:nvPr/>
              </p:nvSpPr>
              <p:spPr>
                <a:xfrm>
                  <a:off x="2776538" y="5200662"/>
                  <a:ext cx="1435521" cy="307777"/>
                </a:xfrm>
                <a:prstGeom prst="rect">
                  <a:avLst/>
                </a:prstGeom>
                <a:blipFill>
                  <a:blip r:embed="rId14"/>
                  <a:stretch>
                    <a:fillRect/>
                  </a:stretch>
                </a:blipFill>
              </p:spPr>
              <p:txBody>
                <a:bodyPr/>
                <a:lstStyle/>
                <a:p>
                  <a:r>
                    <a:rPr lang="en-US">
                      <a:noFill/>
                    </a:rPr>
                    <a:t> </a:t>
                  </a:r>
                </a:p>
              </p:txBody>
            </p:sp>
          </mc:Fallback>
        </mc:AlternateContent>
      </p:grpSp>
      <p:sp>
        <p:nvSpPr>
          <p:cNvPr id="51" name="TextBox 50">
            <a:extLst>
              <a:ext uri="{FF2B5EF4-FFF2-40B4-BE49-F238E27FC236}">
                <a16:creationId xmlns:a16="http://schemas.microsoft.com/office/drawing/2014/main" id="{CF8CAE26-0CF8-A956-8A05-B59B5AE6A5AF}"/>
              </a:ext>
            </a:extLst>
          </p:cNvPr>
          <p:cNvSpPr txBox="1"/>
          <p:nvPr/>
        </p:nvSpPr>
        <p:spPr>
          <a:xfrm>
            <a:off x="3505588" y="642281"/>
            <a:ext cx="4003597" cy="369332"/>
          </a:xfrm>
          <a:prstGeom prst="rect">
            <a:avLst/>
          </a:prstGeom>
          <a:noFill/>
        </p:spPr>
        <p:txBody>
          <a:bodyPr wrap="none" rtlCol="0">
            <a:spAutoFit/>
          </a:bodyPr>
          <a:lstStyle/>
          <a:p>
            <a:r>
              <a:rPr lang="en-US" dirty="0"/>
              <a:t>States based on the notion of ensembles</a:t>
            </a:r>
          </a:p>
        </p:txBody>
      </p:sp>
      <p:sp>
        <p:nvSpPr>
          <p:cNvPr id="52" name="TextBox 51">
            <a:extLst>
              <a:ext uri="{FF2B5EF4-FFF2-40B4-BE49-F238E27FC236}">
                <a16:creationId xmlns:a16="http://schemas.microsoft.com/office/drawing/2014/main" id="{E187DB11-6CCA-6D1C-3D3C-D299FCB18989}"/>
              </a:ext>
            </a:extLst>
          </p:cNvPr>
          <p:cNvSpPr txBox="1"/>
          <p:nvPr/>
        </p:nvSpPr>
        <p:spPr>
          <a:xfrm>
            <a:off x="3502084" y="1003512"/>
            <a:ext cx="4498411" cy="369332"/>
          </a:xfrm>
          <a:prstGeom prst="rect">
            <a:avLst/>
          </a:prstGeom>
          <a:noFill/>
        </p:spPr>
        <p:txBody>
          <a:bodyPr wrap="none" rtlCol="0">
            <a:spAutoFit/>
          </a:bodyPr>
          <a:lstStyle/>
          <a:p>
            <a:r>
              <a:rPr lang="en-US" dirty="0"/>
              <a:t>Process as linear transformation of ensembles</a:t>
            </a:r>
          </a:p>
        </p:txBody>
      </p:sp>
      <p:sp>
        <p:nvSpPr>
          <p:cNvPr id="53" name="TextBox 52">
            <a:extLst>
              <a:ext uri="{FF2B5EF4-FFF2-40B4-BE49-F238E27FC236}">
                <a16:creationId xmlns:a16="http://schemas.microsoft.com/office/drawing/2014/main" id="{E6C7D560-4634-7FC9-8D51-C3B61F5F1CFC}"/>
              </a:ext>
            </a:extLst>
          </p:cNvPr>
          <p:cNvSpPr txBox="1"/>
          <p:nvPr/>
        </p:nvSpPr>
        <p:spPr>
          <a:xfrm>
            <a:off x="4120616" y="3360981"/>
            <a:ext cx="3369769" cy="369332"/>
          </a:xfrm>
          <a:prstGeom prst="rect">
            <a:avLst/>
          </a:prstGeom>
          <a:noFill/>
        </p:spPr>
        <p:txBody>
          <a:bodyPr wrap="none" rtlCol="0">
            <a:spAutoFit/>
          </a:bodyPr>
          <a:lstStyle/>
          <a:p>
            <a:r>
              <a:rPr lang="en-US" dirty="0"/>
              <a:t>Last attempt from a few years ago</a:t>
            </a:r>
          </a:p>
        </p:txBody>
      </p:sp>
      <p:sp>
        <p:nvSpPr>
          <p:cNvPr id="2" name="Slide Number Placeholder 1">
            <a:extLst>
              <a:ext uri="{FF2B5EF4-FFF2-40B4-BE49-F238E27FC236}">
                <a16:creationId xmlns:a16="http://schemas.microsoft.com/office/drawing/2014/main" id="{5B94D6A7-A50B-82FE-D8E9-F23233F8DBCD}"/>
              </a:ext>
            </a:extLst>
          </p:cNvPr>
          <p:cNvSpPr>
            <a:spLocks noGrp="1"/>
          </p:cNvSpPr>
          <p:nvPr>
            <p:ph type="sldNum" sz="quarter" idx="12"/>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971311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C44E9-9CAE-A126-219A-477790E51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DE0A92-B9B1-AC12-79A4-D5F374BBDFD8}"/>
              </a:ext>
            </a:extLst>
          </p:cNvPr>
          <p:cNvSpPr>
            <a:spLocks noGrp="1"/>
          </p:cNvSpPr>
          <p:nvPr>
            <p:ph type="title"/>
          </p:nvPr>
        </p:nvSpPr>
        <p:spPr/>
        <p:txBody>
          <a:bodyPr/>
          <a:lstStyle/>
          <a:p>
            <a:r>
              <a:rPr lang="en-US" dirty="0"/>
              <a:t>Entropic geometry</a:t>
            </a:r>
            <a:br>
              <a:rPr lang="en-US" dirty="0"/>
            </a:br>
            <a:endParaRPr lang="en-US" dirty="0"/>
          </a:p>
        </p:txBody>
      </p:sp>
      <p:sp>
        <p:nvSpPr>
          <p:cNvPr id="3" name="Text Placeholder 2">
            <a:extLst>
              <a:ext uri="{FF2B5EF4-FFF2-40B4-BE49-F238E27FC236}">
                <a16:creationId xmlns:a16="http://schemas.microsoft.com/office/drawing/2014/main" id="{32879DAE-82D1-7DD1-D2AD-C0CBCE7853F8}"/>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7423A0F4-98F8-4145-DA7A-99026C51D902}"/>
              </a:ext>
            </a:extLst>
          </p:cNvPr>
          <p:cNvSpPr>
            <a:spLocks noGrp="1"/>
          </p:cNvSpPr>
          <p:nvPr>
            <p:ph type="sldNum" sz="quarter" idx="12"/>
          </p:nvPr>
        </p:nvSpPr>
        <p:spPr/>
        <p:txBody>
          <a:bodyPr/>
          <a:lstStyle/>
          <a:p>
            <a:fld id="{F47845EA-7733-40EE-B074-20032348B727}" type="slidenum">
              <a:rPr lang="en-US" smtClean="0"/>
              <a:t>30</a:t>
            </a:fld>
            <a:endParaRPr lang="en-US"/>
          </a:p>
        </p:txBody>
      </p:sp>
    </p:spTree>
    <p:extLst>
      <p:ext uri="{BB962C8B-B14F-4D97-AF65-F5344CB8AC3E}">
        <p14:creationId xmlns:p14="http://schemas.microsoft.com/office/powerpoint/2010/main" val="2575151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BABC3-5AD2-123E-40E2-7C34D481E4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8F0C4-D28D-70B4-4F44-8CEE418C3E0C}"/>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8660EAC7-BA5D-8BAA-389C-06179D385478}"/>
              </a:ext>
            </a:extLst>
          </p:cNvPr>
          <p:cNvSpPr>
            <a:spLocks noGrp="1"/>
          </p:cNvSpPr>
          <p:nvPr>
            <p:ph idx="1"/>
          </p:nvPr>
        </p:nvSpPr>
        <p:spPr/>
        <p:txBody>
          <a:bodyPr>
            <a:normAutofit/>
          </a:bodyPr>
          <a:lstStyle/>
          <a:p>
            <a:r>
              <a:rPr lang="en-US" dirty="0"/>
              <a:t>Goal: derive all geometric structure from a definition of entropy</a:t>
            </a:r>
          </a:p>
          <a:p>
            <a:pPr lvl="1"/>
            <a:r>
              <a:rPr lang="en-US" dirty="0"/>
              <a:t>From Reverse Physics, we know all geometric structures in physics are related to the entropy, so there should be a general theory to recover all results more rigorously</a:t>
            </a:r>
          </a:p>
          <a:p>
            <a:r>
              <a:rPr lang="en-US" dirty="0"/>
              <a:t>Need to</a:t>
            </a:r>
          </a:p>
          <a:p>
            <a:pPr lvl="1"/>
            <a:r>
              <a:rPr lang="en-US" dirty="0"/>
              <a:t>Understand the role of entropy in defining limits, and therefore</a:t>
            </a:r>
            <a:br>
              <a:rPr lang="en-US" dirty="0"/>
            </a:br>
            <a:r>
              <a:rPr lang="en-US" dirty="0"/>
              <a:t>the topology of ensemble spaces</a:t>
            </a:r>
          </a:p>
          <a:p>
            <a:pPr lvl="1"/>
            <a:r>
              <a:rPr lang="en-US" dirty="0"/>
              <a:t>Understand what properties can be generalized from classical</a:t>
            </a:r>
            <a:br>
              <a:rPr lang="en-US" dirty="0"/>
            </a:br>
            <a:r>
              <a:rPr lang="en-US" dirty="0"/>
              <a:t>and quantum spaces, and how can everything work in</a:t>
            </a:r>
            <a:br>
              <a:rPr lang="en-US" dirty="0"/>
            </a:br>
            <a:r>
              <a:rPr lang="en-US" dirty="0"/>
              <a:t>field theories (connects to the work on differentiability)</a:t>
            </a:r>
          </a:p>
        </p:txBody>
      </p:sp>
      <p:sp>
        <p:nvSpPr>
          <p:cNvPr id="4" name="Slide Number Placeholder 3">
            <a:extLst>
              <a:ext uri="{FF2B5EF4-FFF2-40B4-BE49-F238E27FC236}">
                <a16:creationId xmlns:a16="http://schemas.microsoft.com/office/drawing/2014/main" id="{6BFABEF7-7475-28EC-FC91-7BF21AE1B702}"/>
              </a:ext>
            </a:extLst>
          </p:cNvPr>
          <p:cNvSpPr>
            <a:spLocks noGrp="1"/>
          </p:cNvSpPr>
          <p:nvPr>
            <p:ph type="sldNum" sz="quarter" idx="13"/>
          </p:nvPr>
        </p:nvSpPr>
        <p:spPr/>
        <p:txBody>
          <a:bodyPr/>
          <a:lstStyle/>
          <a:p>
            <a:fld id="{F47845EA-7733-40EE-B074-20032348B727}" type="slidenum">
              <a:rPr lang="en-US" smtClean="0"/>
              <a:t>31</a:t>
            </a:fld>
            <a:endParaRPr lang="en-US"/>
          </a:p>
        </p:txBody>
      </p:sp>
    </p:spTree>
    <p:extLst>
      <p:ext uri="{BB962C8B-B14F-4D97-AF65-F5344CB8AC3E}">
        <p14:creationId xmlns:p14="http://schemas.microsoft.com/office/powerpoint/2010/main" val="32328040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EADEB8-A5B5-1729-1598-AC24970FA732}"/>
              </a:ext>
            </a:extLst>
          </p:cNvPr>
          <p:cNvSpPr txBox="1"/>
          <p:nvPr/>
        </p:nvSpPr>
        <p:spPr>
          <a:xfrm>
            <a:off x="1386849" y="4233397"/>
            <a:ext cx="7232942" cy="584775"/>
          </a:xfrm>
          <a:prstGeom prst="rect">
            <a:avLst/>
          </a:prstGeom>
          <a:noFill/>
        </p:spPr>
        <p:txBody>
          <a:bodyPr wrap="none" rtlCol="0">
            <a:spAutoFit/>
          </a:bodyPr>
          <a:lstStyle/>
          <a:p>
            <a:r>
              <a:rPr lang="en-US" sz="3200" dirty="0"/>
              <a:t>Pseudo-distance defined from the entropy</a:t>
            </a:r>
          </a:p>
        </p:txBody>
      </p:sp>
      <p:pic>
        <p:nvPicPr>
          <p:cNvPr id="4" name="Picture 3">
            <a:extLst>
              <a:ext uri="{FF2B5EF4-FFF2-40B4-BE49-F238E27FC236}">
                <a16:creationId xmlns:a16="http://schemas.microsoft.com/office/drawing/2014/main" id="{6DAFC07E-B466-0027-64CC-B9554A0F51E6}"/>
              </a:ext>
            </a:extLst>
          </p:cNvPr>
          <p:cNvPicPr>
            <a:picLocks noChangeAspect="1"/>
          </p:cNvPicPr>
          <p:nvPr/>
        </p:nvPicPr>
        <p:blipFill>
          <a:blip r:embed="rId2"/>
          <a:stretch>
            <a:fillRect/>
          </a:stretch>
        </p:blipFill>
        <p:spPr>
          <a:xfrm>
            <a:off x="1652808" y="1015296"/>
            <a:ext cx="6287377" cy="971686"/>
          </a:xfrm>
          <a:prstGeom prst="rect">
            <a:avLst/>
          </a:prstGeom>
        </p:spPr>
      </p:pic>
      <p:sp>
        <p:nvSpPr>
          <p:cNvPr id="5" name="TextBox 4">
            <a:extLst>
              <a:ext uri="{FF2B5EF4-FFF2-40B4-BE49-F238E27FC236}">
                <a16:creationId xmlns:a16="http://schemas.microsoft.com/office/drawing/2014/main" id="{F772D7E0-25D5-9F55-FD2D-32DF31C760C7}"/>
              </a:ext>
            </a:extLst>
          </p:cNvPr>
          <p:cNvSpPr txBox="1"/>
          <p:nvPr/>
        </p:nvSpPr>
        <p:spPr>
          <a:xfrm>
            <a:off x="356967" y="254609"/>
            <a:ext cx="10615833" cy="584775"/>
          </a:xfrm>
          <a:prstGeom prst="rect">
            <a:avLst/>
          </a:prstGeom>
          <a:noFill/>
        </p:spPr>
        <p:txBody>
          <a:bodyPr wrap="square" rtlCol="0">
            <a:spAutoFit/>
          </a:bodyPr>
          <a:lstStyle/>
          <a:p>
            <a:r>
              <a:rPr lang="en-US" sz="3200" dirty="0"/>
              <a:t>How much does the entropy increase during mixture?</a:t>
            </a:r>
          </a:p>
        </p:txBody>
      </p:sp>
      <p:grpSp>
        <p:nvGrpSpPr>
          <p:cNvPr id="9" name="Group 8">
            <a:extLst>
              <a:ext uri="{FF2B5EF4-FFF2-40B4-BE49-F238E27FC236}">
                <a16:creationId xmlns:a16="http://schemas.microsoft.com/office/drawing/2014/main" id="{0736D3CB-822C-C7C2-3CD6-FAD55EF222EF}"/>
              </a:ext>
            </a:extLst>
          </p:cNvPr>
          <p:cNvGrpSpPr/>
          <p:nvPr/>
        </p:nvGrpSpPr>
        <p:grpSpPr>
          <a:xfrm>
            <a:off x="402321" y="2421921"/>
            <a:ext cx="6629549" cy="1495409"/>
            <a:chOff x="4032483" y="2281878"/>
            <a:chExt cx="7406310" cy="1670621"/>
          </a:xfrm>
        </p:grpSpPr>
        <p:pic>
          <p:nvPicPr>
            <p:cNvPr id="7" name="Picture 6">
              <a:extLst>
                <a:ext uri="{FF2B5EF4-FFF2-40B4-BE49-F238E27FC236}">
                  <a16:creationId xmlns:a16="http://schemas.microsoft.com/office/drawing/2014/main" id="{C4BE68BB-2187-62A9-BD95-6D550C21003D}"/>
                </a:ext>
              </a:extLst>
            </p:cNvPr>
            <p:cNvPicPr>
              <a:picLocks noChangeAspect="1"/>
            </p:cNvPicPr>
            <p:nvPr/>
          </p:nvPicPr>
          <p:blipFill>
            <a:blip r:embed="rId3"/>
            <a:srcRect b="76098"/>
            <a:stretch/>
          </p:blipFill>
          <p:spPr>
            <a:xfrm>
              <a:off x="4032483" y="2281878"/>
              <a:ext cx="7406310" cy="1463645"/>
            </a:xfrm>
            <a:prstGeom prst="rect">
              <a:avLst/>
            </a:prstGeom>
          </p:spPr>
        </p:pic>
        <p:pic>
          <p:nvPicPr>
            <p:cNvPr id="8" name="Picture 7">
              <a:extLst>
                <a:ext uri="{FF2B5EF4-FFF2-40B4-BE49-F238E27FC236}">
                  <a16:creationId xmlns:a16="http://schemas.microsoft.com/office/drawing/2014/main" id="{691D26BD-2A29-9CEC-D976-E94CF63498FE}"/>
                </a:ext>
              </a:extLst>
            </p:cNvPr>
            <p:cNvPicPr>
              <a:picLocks noChangeAspect="1"/>
            </p:cNvPicPr>
            <p:nvPr/>
          </p:nvPicPr>
          <p:blipFill>
            <a:blip r:embed="rId3"/>
            <a:srcRect t="94981"/>
            <a:stretch/>
          </p:blipFill>
          <p:spPr>
            <a:xfrm>
              <a:off x="4032483" y="3645143"/>
              <a:ext cx="7406310" cy="307356"/>
            </a:xfrm>
            <a:prstGeom prst="rect">
              <a:avLst/>
            </a:prstGeom>
          </p:spPr>
        </p:pic>
      </p:grpSp>
      <p:sp>
        <p:nvSpPr>
          <p:cNvPr id="10" name="TextBox 9">
            <a:extLst>
              <a:ext uri="{FF2B5EF4-FFF2-40B4-BE49-F238E27FC236}">
                <a16:creationId xmlns:a16="http://schemas.microsoft.com/office/drawing/2014/main" id="{28E5CE36-3044-A595-AF24-D9E1577DCA64}"/>
              </a:ext>
            </a:extLst>
          </p:cNvPr>
          <p:cNvSpPr txBox="1"/>
          <p:nvPr/>
        </p:nvSpPr>
        <p:spPr>
          <a:xfrm>
            <a:off x="7317601" y="2421921"/>
            <a:ext cx="4521302" cy="1384995"/>
          </a:xfrm>
          <a:prstGeom prst="rect">
            <a:avLst/>
          </a:prstGeom>
          <a:noFill/>
        </p:spPr>
        <p:txBody>
          <a:bodyPr wrap="square" rtlCol="0">
            <a:spAutoFit/>
          </a:bodyPr>
          <a:lstStyle/>
          <a:p>
            <a:r>
              <a:rPr lang="en-US" sz="2800" dirty="0">
                <a:solidFill>
                  <a:schemeClr val="accent6">
                    <a:lumMod val="75000"/>
                  </a:schemeClr>
                </a:solidFill>
              </a:rPr>
              <a:t>Recovers the Jensen-Shannon divergence (JSD)</a:t>
            </a:r>
            <a:br>
              <a:rPr lang="en-US" sz="2800" dirty="0">
                <a:solidFill>
                  <a:schemeClr val="accent6">
                    <a:lumMod val="75000"/>
                  </a:schemeClr>
                </a:solidFill>
              </a:rPr>
            </a:br>
            <a:r>
              <a:rPr lang="en-US" sz="2800" dirty="0">
                <a:solidFill>
                  <a:schemeClr val="accent6">
                    <a:lumMod val="75000"/>
                  </a:schemeClr>
                </a:solidFill>
              </a:rPr>
              <a:t>(both classical and quantum)</a:t>
            </a:r>
          </a:p>
        </p:txBody>
      </p:sp>
      <p:sp>
        <p:nvSpPr>
          <p:cNvPr id="3" name="TextBox 2">
            <a:extLst>
              <a:ext uri="{FF2B5EF4-FFF2-40B4-BE49-F238E27FC236}">
                <a16:creationId xmlns:a16="http://schemas.microsoft.com/office/drawing/2014/main" id="{3CCFBA5E-02E7-4FE6-56F8-F53ECE00C407}"/>
              </a:ext>
            </a:extLst>
          </p:cNvPr>
          <p:cNvSpPr txBox="1"/>
          <p:nvPr/>
        </p:nvSpPr>
        <p:spPr>
          <a:xfrm>
            <a:off x="2838203" y="4842538"/>
            <a:ext cx="3916585" cy="369332"/>
          </a:xfrm>
          <a:prstGeom prst="rect">
            <a:avLst/>
          </a:prstGeom>
          <a:noFill/>
        </p:spPr>
        <p:txBody>
          <a:bodyPr wrap="none" rtlCol="0">
            <a:spAutoFit/>
          </a:bodyPr>
          <a:lstStyle/>
          <a:p>
            <a:r>
              <a:rPr lang="en-US" dirty="0"/>
              <a:t>(does not satisfy the triangle inequality)</a:t>
            </a:r>
          </a:p>
        </p:txBody>
      </p:sp>
      <p:sp>
        <p:nvSpPr>
          <p:cNvPr id="6" name="TextBox 5">
            <a:extLst>
              <a:ext uri="{FF2B5EF4-FFF2-40B4-BE49-F238E27FC236}">
                <a16:creationId xmlns:a16="http://schemas.microsoft.com/office/drawing/2014/main" id="{5235C014-23E3-FD11-7AA8-1504BC941E06}"/>
              </a:ext>
            </a:extLst>
          </p:cNvPr>
          <p:cNvSpPr txBox="1"/>
          <p:nvPr/>
        </p:nvSpPr>
        <p:spPr>
          <a:xfrm>
            <a:off x="194553" y="5519538"/>
            <a:ext cx="9046724" cy="830997"/>
          </a:xfrm>
          <a:prstGeom prst="rect">
            <a:avLst/>
          </a:prstGeom>
          <a:noFill/>
        </p:spPr>
        <p:txBody>
          <a:bodyPr wrap="square" rtlCol="0">
            <a:spAutoFit/>
          </a:bodyPr>
          <a:lstStyle/>
          <a:p>
            <a:r>
              <a:rPr lang="en-US" sz="2400" dirty="0">
                <a:solidFill>
                  <a:schemeClr val="accent1"/>
                </a:solidFill>
              </a:rPr>
              <a:t>In classical and quantum spaces, it is the square of a distance function. Is it true in general? Is it true for orthogonally decomposable spaces?</a:t>
            </a:r>
          </a:p>
        </p:txBody>
      </p:sp>
      <p:sp>
        <p:nvSpPr>
          <p:cNvPr id="11" name="Slide Number Placeholder 10">
            <a:extLst>
              <a:ext uri="{FF2B5EF4-FFF2-40B4-BE49-F238E27FC236}">
                <a16:creationId xmlns:a16="http://schemas.microsoft.com/office/drawing/2014/main" id="{C90DCC9F-3F84-C6C0-DA27-2939145660D9}"/>
              </a:ext>
            </a:extLst>
          </p:cNvPr>
          <p:cNvSpPr>
            <a:spLocks noGrp="1"/>
          </p:cNvSpPr>
          <p:nvPr>
            <p:ph type="sldNum" sz="quarter" idx="12"/>
          </p:nvPr>
        </p:nvSpPr>
        <p:spPr/>
        <p:txBody>
          <a:bodyPr/>
          <a:lstStyle/>
          <a:p>
            <a:fld id="{F47845EA-7733-40EE-B074-20032348B727}" type="slidenum">
              <a:rPr lang="en-US" smtClean="0"/>
              <a:t>32</a:t>
            </a:fld>
            <a:endParaRPr lang="en-US"/>
          </a:p>
        </p:txBody>
      </p:sp>
    </p:spTree>
    <p:extLst>
      <p:ext uri="{BB962C8B-B14F-4D97-AF65-F5344CB8AC3E}">
        <p14:creationId xmlns:p14="http://schemas.microsoft.com/office/powerpoint/2010/main" val="1600739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DA0E42-6529-3811-C5A7-59341ABD5562}"/>
              </a:ext>
            </a:extLst>
          </p:cNvPr>
          <p:cNvPicPr>
            <a:picLocks noChangeAspect="1"/>
          </p:cNvPicPr>
          <p:nvPr/>
        </p:nvPicPr>
        <p:blipFill>
          <a:blip r:embed="rId2"/>
          <a:stretch>
            <a:fillRect/>
          </a:stretch>
        </p:blipFill>
        <p:spPr>
          <a:xfrm>
            <a:off x="111969" y="92676"/>
            <a:ext cx="11964617" cy="810389"/>
          </a:xfrm>
          <a:prstGeom prst="rect">
            <a:avLst/>
          </a:prstGeom>
        </p:spPr>
      </p:pic>
      <p:sp>
        <p:nvSpPr>
          <p:cNvPr id="2" name="TextBox 1">
            <a:extLst>
              <a:ext uri="{FF2B5EF4-FFF2-40B4-BE49-F238E27FC236}">
                <a16:creationId xmlns:a16="http://schemas.microsoft.com/office/drawing/2014/main" id="{0EFC9593-DC90-F91B-89E9-75F7BC03E3F8}"/>
              </a:ext>
            </a:extLst>
          </p:cNvPr>
          <p:cNvSpPr txBox="1"/>
          <p:nvPr/>
        </p:nvSpPr>
        <p:spPr>
          <a:xfrm>
            <a:off x="535921" y="4752313"/>
            <a:ext cx="8014566" cy="461665"/>
          </a:xfrm>
          <a:prstGeom prst="rect">
            <a:avLst/>
          </a:prstGeom>
          <a:noFill/>
        </p:spPr>
        <p:txBody>
          <a:bodyPr wrap="none" rtlCol="0">
            <a:spAutoFit/>
          </a:bodyPr>
          <a:lstStyle/>
          <a:p>
            <a:r>
              <a:rPr lang="en-US" sz="2400" dirty="0">
                <a:solidFill>
                  <a:schemeClr val="accent1"/>
                </a:solidFill>
              </a:rPr>
              <a:t>Equivalently: is the topology generated by entropic open balls?</a:t>
            </a:r>
          </a:p>
        </p:txBody>
      </p:sp>
      <p:pic>
        <p:nvPicPr>
          <p:cNvPr id="4" name="Picture 3">
            <a:extLst>
              <a:ext uri="{FF2B5EF4-FFF2-40B4-BE49-F238E27FC236}">
                <a16:creationId xmlns:a16="http://schemas.microsoft.com/office/drawing/2014/main" id="{88509787-44EB-6BE0-1E26-BCB501C6869C}"/>
              </a:ext>
            </a:extLst>
          </p:cNvPr>
          <p:cNvPicPr>
            <a:picLocks noChangeAspect="1"/>
          </p:cNvPicPr>
          <p:nvPr/>
        </p:nvPicPr>
        <p:blipFill>
          <a:blip r:embed="rId3"/>
          <a:stretch>
            <a:fillRect/>
          </a:stretch>
        </p:blipFill>
        <p:spPr>
          <a:xfrm>
            <a:off x="279105" y="4001017"/>
            <a:ext cx="9207796" cy="619160"/>
          </a:xfrm>
          <a:prstGeom prst="rect">
            <a:avLst/>
          </a:prstGeom>
        </p:spPr>
      </p:pic>
      <p:sp>
        <p:nvSpPr>
          <p:cNvPr id="5" name="TextBox 4">
            <a:extLst>
              <a:ext uri="{FF2B5EF4-FFF2-40B4-BE49-F238E27FC236}">
                <a16:creationId xmlns:a16="http://schemas.microsoft.com/office/drawing/2014/main" id="{D80FD712-3C03-639E-EEF0-237DE10D9033}"/>
              </a:ext>
            </a:extLst>
          </p:cNvPr>
          <p:cNvSpPr txBox="1"/>
          <p:nvPr/>
        </p:nvSpPr>
        <p:spPr>
          <a:xfrm>
            <a:off x="198808" y="1872013"/>
            <a:ext cx="11794383" cy="461665"/>
          </a:xfrm>
          <a:prstGeom prst="rect">
            <a:avLst/>
          </a:prstGeom>
          <a:noFill/>
        </p:spPr>
        <p:txBody>
          <a:bodyPr wrap="none" rtlCol="0">
            <a:spAutoFit/>
          </a:bodyPr>
          <a:lstStyle/>
          <a:p>
            <a:r>
              <a:rPr lang="en-US" sz="2400" dirty="0">
                <a:solidFill>
                  <a:schemeClr val="accent1"/>
                </a:solidFill>
              </a:rPr>
              <a:t>Does the mixing entropy fully specify the criteria of convergence and therefore the topology?</a:t>
            </a:r>
          </a:p>
        </p:txBody>
      </p:sp>
      <p:grpSp>
        <p:nvGrpSpPr>
          <p:cNvPr id="10" name="Group 9">
            <a:extLst>
              <a:ext uri="{FF2B5EF4-FFF2-40B4-BE49-F238E27FC236}">
                <a16:creationId xmlns:a16="http://schemas.microsoft.com/office/drawing/2014/main" id="{67E915ED-D621-A53E-1E3E-9315CC090B11}"/>
              </a:ext>
            </a:extLst>
          </p:cNvPr>
          <p:cNvGrpSpPr/>
          <p:nvPr/>
        </p:nvGrpSpPr>
        <p:grpSpPr>
          <a:xfrm>
            <a:off x="5110746" y="1194337"/>
            <a:ext cx="3305108" cy="400673"/>
            <a:chOff x="3855625" y="3419980"/>
            <a:chExt cx="3305108" cy="400673"/>
          </a:xfrm>
        </p:grpSpPr>
        <p:cxnSp>
          <p:nvCxnSpPr>
            <p:cNvPr id="11" name="Straight Connector 10">
              <a:extLst>
                <a:ext uri="{FF2B5EF4-FFF2-40B4-BE49-F238E27FC236}">
                  <a16:creationId xmlns:a16="http://schemas.microsoft.com/office/drawing/2014/main" id="{73143788-C228-B1DB-E037-65DF3F4ACEDE}"/>
                </a:ext>
              </a:extLst>
            </p:cNvPr>
            <p:cNvCxnSpPr/>
            <p:nvPr/>
          </p:nvCxnSpPr>
          <p:spPr>
            <a:xfrm>
              <a:off x="4178300" y="3637957"/>
              <a:ext cx="263906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1039AEC-86D2-9189-75B3-894B17318115}"/>
                    </a:ext>
                  </a:extLst>
                </p:cNvPr>
                <p:cNvSpPr txBox="1"/>
                <p:nvPr/>
              </p:nvSpPr>
              <p:spPr>
                <a:xfrm>
                  <a:off x="3855625" y="341998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14" name="TextBox 13">
                  <a:extLst>
                    <a:ext uri="{FF2B5EF4-FFF2-40B4-BE49-F238E27FC236}">
                      <a16:creationId xmlns:a16="http://schemas.microsoft.com/office/drawing/2014/main" id="{DAEE6457-C4C3-DA8D-341A-EE9D9DF82CB2}"/>
                    </a:ext>
                  </a:extLst>
                </p:cNvPr>
                <p:cNvSpPr txBox="1">
                  <a:spLocks noRot="1" noChangeAspect="1" noMove="1" noResize="1" noEditPoints="1" noAdjustHandles="1" noChangeArrowheads="1" noChangeShapeType="1" noTextEdit="1"/>
                </p:cNvSpPr>
                <p:nvPr/>
              </p:nvSpPr>
              <p:spPr>
                <a:xfrm>
                  <a:off x="3855625" y="3419980"/>
                  <a:ext cx="371447"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89DDFB3-ECF4-C617-75C5-FEBC5720E522}"/>
                    </a:ext>
                  </a:extLst>
                </p:cNvPr>
                <p:cNvSpPr txBox="1"/>
                <p:nvPr/>
              </p:nvSpPr>
              <p:spPr>
                <a:xfrm>
                  <a:off x="6793068" y="3451321"/>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6" name="TextBox 15">
                  <a:extLst>
                    <a:ext uri="{FF2B5EF4-FFF2-40B4-BE49-F238E27FC236}">
                      <a16:creationId xmlns:a16="http://schemas.microsoft.com/office/drawing/2014/main" id="{03AAFB82-CD48-FCB7-AB11-F848EBF49254}"/>
                    </a:ext>
                  </a:extLst>
                </p:cNvPr>
                <p:cNvSpPr txBox="1">
                  <a:spLocks noRot="1" noChangeAspect="1" noMove="1" noResize="1" noEditPoints="1" noAdjustHandles="1" noChangeArrowheads="1" noChangeShapeType="1" noTextEdit="1"/>
                </p:cNvSpPr>
                <p:nvPr/>
              </p:nvSpPr>
              <p:spPr>
                <a:xfrm>
                  <a:off x="6793068" y="3451321"/>
                  <a:ext cx="367665" cy="369332"/>
                </a:xfrm>
                <a:prstGeom prst="rect">
                  <a:avLst/>
                </a:prstGeom>
                <a:blipFill>
                  <a:blip r:embed="rId7"/>
                  <a:stretch>
                    <a:fillRect/>
                  </a:stretch>
                </a:blipFill>
              </p:spPr>
              <p:txBody>
                <a:bodyPr/>
                <a:lstStyle/>
                <a:p>
                  <a:r>
                    <a:rPr lang="en-US">
                      <a:noFill/>
                    </a:rPr>
                    <a:t> </a:t>
                  </a:r>
                </a:p>
              </p:txBody>
            </p:sp>
          </mc:Fallback>
        </mc:AlternateContent>
        <p:sp>
          <p:nvSpPr>
            <p:cNvPr id="14" name="Oval 13">
              <a:extLst>
                <a:ext uri="{FF2B5EF4-FFF2-40B4-BE49-F238E27FC236}">
                  <a16:creationId xmlns:a16="http://schemas.microsoft.com/office/drawing/2014/main" id="{A2C821E0-D03C-6974-AEBB-11B537D34923}"/>
                </a:ext>
              </a:extLst>
            </p:cNvPr>
            <p:cNvSpPr/>
            <p:nvPr/>
          </p:nvSpPr>
          <p:spPr>
            <a:xfrm>
              <a:off x="4157456" y="3616882"/>
              <a:ext cx="48583" cy="485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5D683F5-38C8-CB22-177F-7C4296571FEA}"/>
                </a:ext>
              </a:extLst>
            </p:cNvPr>
            <p:cNvSpPr/>
            <p:nvPr/>
          </p:nvSpPr>
          <p:spPr>
            <a:xfrm>
              <a:off x="6793068" y="3613665"/>
              <a:ext cx="48583" cy="48583"/>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53AC2F6-C690-07EE-1886-37F9AFD78F09}"/>
                  </a:ext>
                </a:extLst>
              </p:cNvPr>
              <p:cNvSpPr txBox="1"/>
              <p:nvPr/>
            </p:nvSpPr>
            <p:spPr>
              <a:xfrm>
                <a:off x="4355531" y="828839"/>
                <a:ext cx="454021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𝑀𝑆</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m:t>
                      </m:r>
                      <m:r>
                        <a:rPr lang="en-US" b="0" i="1" smtClean="0">
                          <a:latin typeface="Cambria Math" panose="02040503050406030204" pitchFamily="18" charset="0"/>
                        </a:rPr>
                        <m:t>𝑀𝑆</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𝑝</m:t>
                              </m:r>
                            </m:e>
                          </m:acc>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𝑀𝑆</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oMath>
                  </m:oMathPara>
                </a14:m>
                <a:endParaRPr lang="en-US" dirty="0"/>
              </a:p>
            </p:txBody>
          </p:sp>
        </mc:Choice>
        <mc:Fallback xmlns="">
          <p:sp>
            <p:nvSpPr>
              <p:cNvPr id="16" name="TextBox 15">
                <a:extLst>
                  <a:ext uri="{FF2B5EF4-FFF2-40B4-BE49-F238E27FC236}">
                    <a16:creationId xmlns:a16="http://schemas.microsoft.com/office/drawing/2014/main" id="{553AC2F6-C690-07EE-1886-37F9AFD78F09}"/>
                  </a:ext>
                </a:extLst>
              </p:cNvPr>
              <p:cNvSpPr txBox="1">
                <a:spLocks noRot="1" noChangeAspect="1" noMove="1" noResize="1" noEditPoints="1" noAdjustHandles="1" noChangeArrowheads="1" noChangeShapeType="1" noTextEdit="1"/>
              </p:cNvSpPr>
              <p:nvPr/>
            </p:nvSpPr>
            <p:spPr>
              <a:xfrm>
                <a:off x="4355531" y="828839"/>
                <a:ext cx="4540217" cy="369332"/>
              </a:xfrm>
              <a:prstGeom prst="rect">
                <a:avLst/>
              </a:prstGeom>
              <a:blipFill>
                <a:blip r:embed="rId8"/>
                <a:stretch>
                  <a:fillRect b="-4918"/>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DE244E4A-EDBD-854F-537E-34BB6A35FF52}"/>
              </a:ext>
            </a:extLst>
          </p:cNvPr>
          <p:cNvCxnSpPr>
            <a:cxnSpLocks/>
          </p:cNvCxnSpPr>
          <p:nvPr/>
        </p:nvCxnSpPr>
        <p:spPr>
          <a:xfrm>
            <a:off x="5082221" y="1143000"/>
            <a:ext cx="321469" cy="2143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9A7E4AB-9E5E-250D-FFB6-AFA95E23969A}"/>
              </a:ext>
            </a:extLst>
          </p:cNvPr>
          <p:cNvCxnSpPr>
            <a:cxnSpLocks/>
          </p:cNvCxnSpPr>
          <p:nvPr/>
        </p:nvCxnSpPr>
        <p:spPr>
          <a:xfrm flipH="1">
            <a:off x="8089740" y="1143000"/>
            <a:ext cx="71437" cy="197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EB8C8AC-8D37-CF11-D046-54EAB8988BA1}"/>
              </a:ext>
            </a:extLst>
          </p:cNvPr>
          <p:cNvCxnSpPr/>
          <p:nvPr/>
        </p:nvCxnSpPr>
        <p:spPr>
          <a:xfrm flipH="1">
            <a:off x="6749096" y="1176338"/>
            <a:ext cx="14287" cy="185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9C005C3-EE4B-2D9C-B360-1253FA54B0DC}"/>
              </a:ext>
            </a:extLst>
          </p:cNvPr>
          <p:cNvCxnSpPr>
            <a:cxnSpLocks/>
          </p:cNvCxnSpPr>
          <p:nvPr/>
        </p:nvCxnSpPr>
        <p:spPr>
          <a:xfrm flipH="1">
            <a:off x="6222840" y="1545431"/>
            <a:ext cx="1397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0A8548B-EB47-0ACB-A6BA-837B0B8C259D}"/>
                  </a:ext>
                </a:extLst>
              </p:cNvPr>
              <p:cNvSpPr txBox="1"/>
              <p:nvPr/>
            </p:nvSpPr>
            <p:spPr>
              <a:xfrm>
                <a:off x="6456202" y="1506515"/>
                <a:ext cx="1113959" cy="261610"/>
              </a:xfrm>
              <a:prstGeom prst="rect">
                <a:avLst/>
              </a:prstGeom>
              <a:noFill/>
            </p:spPr>
            <p:txBody>
              <a:bodyPr wrap="none" rtlCol="0">
                <a:spAutoFit/>
              </a:bodyPr>
              <a:lstStyle/>
              <a:p>
                <a14:m>
                  <m:oMath xmlns:m="http://schemas.openxmlformats.org/officeDocument/2006/math">
                    <m:r>
                      <a:rPr lang="en-US" sz="1100" b="0" i="1" smtClean="0">
                        <a:latin typeface="Cambria Math" panose="02040503050406030204" pitchFamily="18" charset="0"/>
                      </a:rPr>
                      <m:t>𝑀𝑆</m:t>
                    </m:r>
                  </m:oMath>
                </a14:m>
                <a:r>
                  <a:rPr lang="en-US" sz="1100" dirty="0"/>
                  <a:t> goes to zero</a:t>
                </a:r>
              </a:p>
            </p:txBody>
          </p:sp>
        </mc:Choice>
        <mc:Fallback xmlns="">
          <p:sp>
            <p:nvSpPr>
              <p:cNvPr id="33" name="TextBox 32">
                <a:extLst>
                  <a:ext uri="{FF2B5EF4-FFF2-40B4-BE49-F238E27FC236}">
                    <a16:creationId xmlns:a16="http://schemas.microsoft.com/office/drawing/2014/main" id="{00A8548B-EB47-0ACB-A6BA-837B0B8C259D}"/>
                  </a:ext>
                </a:extLst>
              </p:cNvPr>
              <p:cNvSpPr txBox="1">
                <a:spLocks noRot="1" noChangeAspect="1" noMove="1" noResize="1" noEditPoints="1" noAdjustHandles="1" noChangeArrowheads="1" noChangeShapeType="1" noTextEdit="1"/>
              </p:cNvSpPr>
              <p:nvPr/>
            </p:nvSpPr>
            <p:spPr>
              <a:xfrm>
                <a:off x="6456202" y="1506515"/>
                <a:ext cx="1113959" cy="261610"/>
              </a:xfrm>
              <a:prstGeom prst="rect">
                <a:avLst/>
              </a:prstGeom>
              <a:blipFill>
                <a:blip r:embed="rId9"/>
                <a:stretch>
                  <a:fillRect b="-16279"/>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1F859A1E-D81F-7257-607F-8A2FADBA8D79}"/>
              </a:ext>
            </a:extLst>
          </p:cNvPr>
          <p:cNvPicPr>
            <a:picLocks noChangeAspect="1"/>
          </p:cNvPicPr>
          <p:nvPr/>
        </p:nvPicPr>
        <p:blipFill>
          <a:blip r:embed="rId10"/>
          <a:stretch>
            <a:fillRect/>
          </a:stretch>
        </p:blipFill>
        <p:spPr>
          <a:xfrm>
            <a:off x="1035049" y="2333678"/>
            <a:ext cx="9300721" cy="1304370"/>
          </a:xfrm>
          <a:prstGeom prst="rect">
            <a:avLst/>
          </a:prstGeom>
        </p:spPr>
      </p:pic>
      <p:sp>
        <p:nvSpPr>
          <p:cNvPr id="37" name="TextBox 36">
            <a:extLst>
              <a:ext uri="{FF2B5EF4-FFF2-40B4-BE49-F238E27FC236}">
                <a16:creationId xmlns:a16="http://schemas.microsoft.com/office/drawing/2014/main" id="{C5F24E29-431C-0450-B2B1-0BDEF7DEC92D}"/>
              </a:ext>
            </a:extLst>
          </p:cNvPr>
          <p:cNvSpPr txBox="1"/>
          <p:nvPr/>
        </p:nvSpPr>
        <p:spPr>
          <a:xfrm>
            <a:off x="10335770" y="2900341"/>
            <a:ext cx="1417055" cy="369332"/>
          </a:xfrm>
          <a:prstGeom prst="rect">
            <a:avLst/>
          </a:prstGeom>
          <a:noFill/>
        </p:spPr>
        <p:txBody>
          <a:bodyPr wrap="none" rtlCol="0">
            <a:spAutoFit/>
          </a:bodyPr>
          <a:lstStyle/>
          <a:p>
            <a:r>
              <a:rPr lang="en-US" dirty="0">
                <a:solidFill>
                  <a:schemeClr val="accent1"/>
                </a:solidFill>
              </a:rPr>
              <a:t>Second part?</a:t>
            </a:r>
          </a:p>
        </p:txBody>
      </p:sp>
      <p:sp>
        <p:nvSpPr>
          <p:cNvPr id="39" name="TextBox 38">
            <a:extLst>
              <a:ext uri="{FF2B5EF4-FFF2-40B4-BE49-F238E27FC236}">
                <a16:creationId xmlns:a16="http://schemas.microsoft.com/office/drawing/2014/main" id="{2FEBA51C-015D-A408-1DA7-DF726E3D6A0C}"/>
              </a:ext>
            </a:extLst>
          </p:cNvPr>
          <p:cNvSpPr txBox="1"/>
          <p:nvPr/>
        </p:nvSpPr>
        <p:spPr>
          <a:xfrm>
            <a:off x="421198" y="5632322"/>
            <a:ext cx="8678722" cy="830997"/>
          </a:xfrm>
          <a:prstGeom prst="rect">
            <a:avLst/>
          </a:prstGeom>
          <a:noFill/>
        </p:spPr>
        <p:txBody>
          <a:bodyPr wrap="none" rtlCol="0">
            <a:spAutoFit/>
          </a:bodyPr>
          <a:lstStyle/>
          <a:p>
            <a:r>
              <a:rPr lang="en-US" sz="2400" dirty="0">
                <a:solidFill>
                  <a:schemeClr val="accent1"/>
                </a:solidFill>
              </a:rPr>
              <a:t>Is the </a:t>
            </a:r>
            <a:r>
              <a:rPr lang="en-US" sz="2400" dirty="0" err="1">
                <a:solidFill>
                  <a:schemeClr val="accent1"/>
                </a:solidFill>
              </a:rPr>
              <a:t>subtopology</a:t>
            </a:r>
            <a:r>
              <a:rPr lang="en-US" sz="2400" dirty="0">
                <a:solidFill>
                  <a:schemeClr val="accent1"/>
                </a:solidFill>
              </a:rPr>
              <a:t> generated by the entropic open balls metrizable?</a:t>
            </a:r>
            <a:br>
              <a:rPr lang="en-US" sz="2400" dirty="0">
                <a:solidFill>
                  <a:schemeClr val="accent1"/>
                </a:solidFill>
              </a:rPr>
            </a:br>
            <a:r>
              <a:rPr lang="en-US" sz="2400" dirty="0">
                <a:solidFill>
                  <a:schemeClr val="accent1"/>
                </a:solidFill>
              </a:rPr>
              <a:t>Does it make the space metrizable? </a:t>
            </a:r>
          </a:p>
        </p:txBody>
      </p:sp>
      <p:sp>
        <p:nvSpPr>
          <p:cNvPr id="3" name="Slide Number Placeholder 2">
            <a:extLst>
              <a:ext uri="{FF2B5EF4-FFF2-40B4-BE49-F238E27FC236}">
                <a16:creationId xmlns:a16="http://schemas.microsoft.com/office/drawing/2014/main" id="{B43A6260-6910-9F8D-685E-87D3D28F1FDB}"/>
              </a:ext>
            </a:extLst>
          </p:cNvPr>
          <p:cNvSpPr>
            <a:spLocks noGrp="1"/>
          </p:cNvSpPr>
          <p:nvPr>
            <p:ph type="sldNum" sz="quarter" idx="12"/>
          </p:nvPr>
        </p:nvSpPr>
        <p:spPr/>
        <p:txBody>
          <a:bodyPr/>
          <a:lstStyle/>
          <a:p>
            <a:fld id="{F47845EA-7733-40EE-B074-20032348B727}" type="slidenum">
              <a:rPr lang="en-US" smtClean="0"/>
              <a:t>33</a:t>
            </a:fld>
            <a:endParaRPr lang="en-US"/>
          </a:p>
        </p:txBody>
      </p:sp>
    </p:spTree>
    <p:extLst>
      <p:ext uri="{BB962C8B-B14F-4D97-AF65-F5344CB8AC3E}">
        <p14:creationId xmlns:p14="http://schemas.microsoft.com/office/powerpoint/2010/main" val="1232628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3B419-1772-DCC3-6A63-FF5794756DC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8F8BCC-341A-F3C2-9318-5C913B60AE6D}"/>
                  </a:ext>
                </a:extLst>
              </p:cNvPr>
              <p:cNvSpPr txBox="1"/>
              <p:nvPr/>
            </p:nvSpPr>
            <p:spPr>
              <a:xfrm>
                <a:off x="1491788" y="3633013"/>
                <a:ext cx="6168484" cy="1200329"/>
              </a:xfrm>
              <a:prstGeom prst="rect">
                <a:avLst/>
              </a:prstGeom>
              <a:noFill/>
            </p:spPr>
            <p:txBody>
              <a:bodyPr wrap="none" rtlCol="0">
                <a:spAutoFit/>
              </a:bodyPr>
              <a:lstStyle/>
              <a:p>
                <a:r>
                  <a:rPr lang="en-US" dirty="0"/>
                  <a:t>Not enough in the axiom to make them convex.</a:t>
                </a:r>
              </a:p>
              <a:p>
                <a:r>
                  <a:rPr lang="en-US" dirty="0"/>
                  <a:t>In the example to the right, the entropy is given by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4</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4</m:t>
                        </m:r>
                      </m:sup>
                    </m:sSup>
                    <m:r>
                      <a:rPr lang="en-US" b="0" i="1" smtClean="0">
                        <a:latin typeface="Cambria Math" panose="02040503050406030204" pitchFamily="18" charset="0"/>
                      </a:rPr>
                      <m:t>)</m:t>
                    </m:r>
                  </m:oMath>
                </a14:m>
                <a:r>
                  <a:rPr lang="en-US" dirty="0"/>
                  <a:t>,</a:t>
                </a:r>
                <a:br>
                  <a:rPr lang="en-US" dirty="0"/>
                </a:br>
                <a:r>
                  <a:rPr lang="en-US" dirty="0"/>
                  <a:t>which is concave and satisfies the entropic bounds</a:t>
                </a:r>
                <a:br>
                  <a:rPr lang="en-US" dirty="0"/>
                </a:br>
                <a:r>
                  <a:rPr lang="en-US" dirty="0"/>
                  <a:t>in appropriate units (without ever reaching the upper one)</a:t>
                </a:r>
              </a:p>
            </p:txBody>
          </p:sp>
        </mc:Choice>
        <mc:Fallback xmlns="">
          <p:sp>
            <p:nvSpPr>
              <p:cNvPr id="2" name="TextBox 1">
                <a:extLst>
                  <a:ext uri="{FF2B5EF4-FFF2-40B4-BE49-F238E27FC236}">
                    <a16:creationId xmlns:a16="http://schemas.microsoft.com/office/drawing/2014/main" id="{2E8F8BCC-341A-F3C2-9318-5C913B60AE6D}"/>
                  </a:ext>
                </a:extLst>
              </p:cNvPr>
              <p:cNvSpPr txBox="1">
                <a:spLocks noRot="1" noChangeAspect="1" noMove="1" noResize="1" noEditPoints="1" noAdjustHandles="1" noChangeArrowheads="1" noChangeShapeType="1" noTextEdit="1"/>
              </p:cNvSpPr>
              <p:nvPr/>
            </p:nvSpPr>
            <p:spPr>
              <a:xfrm>
                <a:off x="1491788" y="3633013"/>
                <a:ext cx="6168484" cy="1200329"/>
              </a:xfrm>
              <a:prstGeom prst="rect">
                <a:avLst/>
              </a:prstGeom>
              <a:blipFill>
                <a:blip r:embed="rId2"/>
                <a:stretch>
                  <a:fillRect l="-889" t="-3046" b="-7107"/>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C0E866CC-57B2-724E-DC79-BD35A654C39F}"/>
              </a:ext>
            </a:extLst>
          </p:cNvPr>
          <p:cNvPicPr>
            <a:picLocks noChangeAspect="1"/>
          </p:cNvPicPr>
          <p:nvPr/>
        </p:nvPicPr>
        <p:blipFill>
          <a:blip r:embed="rId3"/>
          <a:stretch>
            <a:fillRect/>
          </a:stretch>
        </p:blipFill>
        <p:spPr>
          <a:xfrm>
            <a:off x="318768" y="137847"/>
            <a:ext cx="3875670" cy="3214953"/>
          </a:xfrm>
          <a:prstGeom prst="rect">
            <a:avLst/>
          </a:prstGeom>
        </p:spPr>
      </p:pic>
      <p:sp>
        <p:nvSpPr>
          <p:cNvPr id="9" name="TextBox 8">
            <a:extLst>
              <a:ext uri="{FF2B5EF4-FFF2-40B4-BE49-F238E27FC236}">
                <a16:creationId xmlns:a16="http://schemas.microsoft.com/office/drawing/2014/main" id="{3892D5DD-2CC1-E175-0F16-294B31D626E9}"/>
              </a:ext>
            </a:extLst>
          </p:cNvPr>
          <p:cNvSpPr txBox="1"/>
          <p:nvPr/>
        </p:nvSpPr>
        <p:spPr>
          <a:xfrm>
            <a:off x="120650" y="79833"/>
            <a:ext cx="1759777" cy="646331"/>
          </a:xfrm>
          <a:prstGeom prst="rect">
            <a:avLst/>
          </a:prstGeom>
          <a:noFill/>
        </p:spPr>
        <p:txBody>
          <a:bodyPr wrap="none" rtlCol="0">
            <a:spAutoFit/>
          </a:bodyPr>
          <a:lstStyle/>
          <a:p>
            <a:pPr algn="ctr"/>
            <a:r>
              <a:rPr lang="en-US" dirty="0"/>
              <a:t>Classical discrete</a:t>
            </a:r>
          </a:p>
          <a:p>
            <a:pPr algn="ctr"/>
            <a:r>
              <a:rPr lang="en-US" dirty="0"/>
              <a:t>(3 states)</a:t>
            </a:r>
          </a:p>
        </p:txBody>
      </p:sp>
      <p:pic>
        <p:nvPicPr>
          <p:cNvPr id="11" name="Picture 10">
            <a:extLst>
              <a:ext uri="{FF2B5EF4-FFF2-40B4-BE49-F238E27FC236}">
                <a16:creationId xmlns:a16="http://schemas.microsoft.com/office/drawing/2014/main" id="{C9D678E4-B341-C407-B7D6-2E73231A2CF3}"/>
              </a:ext>
            </a:extLst>
          </p:cNvPr>
          <p:cNvPicPr>
            <a:picLocks noChangeAspect="1"/>
          </p:cNvPicPr>
          <p:nvPr/>
        </p:nvPicPr>
        <p:blipFill>
          <a:blip r:embed="rId4"/>
          <a:stretch>
            <a:fillRect/>
          </a:stretch>
        </p:blipFill>
        <p:spPr>
          <a:xfrm>
            <a:off x="8316546" y="80761"/>
            <a:ext cx="3160040" cy="3033867"/>
          </a:xfrm>
          <a:prstGeom prst="rect">
            <a:avLst/>
          </a:prstGeom>
        </p:spPr>
      </p:pic>
      <p:sp>
        <p:nvSpPr>
          <p:cNvPr id="12" name="TextBox 11">
            <a:extLst>
              <a:ext uri="{FF2B5EF4-FFF2-40B4-BE49-F238E27FC236}">
                <a16:creationId xmlns:a16="http://schemas.microsoft.com/office/drawing/2014/main" id="{53FA22C8-8DA9-8EB3-4182-0CE74AC65773}"/>
              </a:ext>
            </a:extLst>
          </p:cNvPr>
          <p:cNvSpPr txBox="1"/>
          <p:nvPr/>
        </p:nvSpPr>
        <p:spPr>
          <a:xfrm>
            <a:off x="9866952" y="2744569"/>
            <a:ext cx="2246321" cy="646331"/>
          </a:xfrm>
          <a:prstGeom prst="rect">
            <a:avLst/>
          </a:prstGeom>
          <a:noFill/>
        </p:spPr>
        <p:txBody>
          <a:bodyPr wrap="none" rtlCol="0">
            <a:spAutoFit/>
          </a:bodyPr>
          <a:lstStyle/>
          <a:p>
            <a:pPr algn="ctr"/>
            <a:r>
              <a:rPr lang="en-US" dirty="0"/>
              <a:t>Quantum</a:t>
            </a:r>
          </a:p>
          <a:p>
            <a:pPr algn="ctr"/>
            <a:r>
              <a:rPr lang="en-US" dirty="0"/>
              <a:t>(slice of Bloch sphere)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268B0FA-466B-BEBD-4772-FA345DB300E8}"/>
                  </a:ext>
                </a:extLst>
              </p:cNvPr>
              <p:cNvSpPr txBox="1"/>
              <p:nvPr/>
            </p:nvSpPr>
            <p:spPr>
              <a:xfrm>
                <a:off x="3829601" y="137847"/>
                <a:ext cx="3338414" cy="369332"/>
              </a:xfrm>
              <a:prstGeom prst="rect">
                <a:avLst/>
              </a:prstGeom>
              <a:noFill/>
            </p:spPr>
            <p:txBody>
              <a:bodyPr wrap="none" rtlCol="0">
                <a:spAutoFit/>
              </a:bodyPr>
              <a:lstStyle/>
              <a:p>
                <a:r>
                  <a:rPr lang="en-US" dirty="0"/>
                  <a:t>Entropic open balls of radius </a:t>
                </a:r>
                <a14:m>
                  <m:oMath xmlns:m="http://schemas.openxmlformats.org/officeDocument/2006/math">
                    <m:r>
                      <a:rPr lang="en-US" b="0" i="1" smtClean="0">
                        <a:latin typeface="Cambria Math" panose="02040503050406030204" pitchFamily="18" charset="0"/>
                      </a:rPr>
                      <m:t>0.04</m:t>
                    </m:r>
                  </m:oMath>
                </a14:m>
                <a:endParaRPr lang="en-US" dirty="0"/>
              </a:p>
            </p:txBody>
          </p:sp>
        </mc:Choice>
        <mc:Fallback xmlns="">
          <p:sp>
            <p:nvSpPr>
              <p:cNvPr id="13" name="TextBox 12">
                <a:extLst>
                  <a:ext uri="{FF2B5EF4-FFF2-40B4-BE49-F238E27FC236}">
                    <a16:creationId xmlns:a16="http://schemas.microsoft.com/office/drawing/2014/main" id="{A268B0FA-466B-BEBD-4772-FA345DB300E8}"/>
                  </a:ext>
                </a:extLst>
              </p:cNvPr>
              <p:cNvSpPr txBox="1">
                <a:spLocks noRot="1" noChangeAspect="1" noMove="1" noResize="1" noEditPoints="1" noAdjustHandles="1" noChangeArrowheads="1" noChangeShapeType="1" noTextEdit="1"/>
              </p:cNvSpPr>
              <p:nvPr/>
            </p:nvSpPr>
            <p:spPr>
              <a:xfrm>
                <a:off x="3829601" y="137847"/>
                <a:ext cx="3338414" cy="369332"/>
              </a:xfrm>
              <a:prstGeom prst="rect">
                <a:avLst/>
              </a:prstGeom>
              <a:blipFill>
                <a:blip r:embed="rId5"/>
                <a:stretch>
                  <a:fillRect l="-1460" t="-10000" b="-26667"/>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850B3088-C12E-F739-F7E2-13C33055FE5B}"/>
              </a:ext>
            </a:extLst>
          </p:cNvPr>
          <p:cNvSpPr txBox="1"/>
          <p:nvPr/>
        </p:nvSpPr>
        <p:spPr>
          <a:xfrm>
            <a:off x="4194438" y="1016000"/>
            <a:ext cx="2591607" cy="369332"/>
          </a:xfrm>
          <a:prstGeom prst="rect">
            <a:avLst/>
          </a:prstGeom>
          <a:noFill/>
        </p:spPr>
        <p:txBody>
          <a:bodyPr wrap="none" rtlCol="0">
            <a:spAutoFit/>
          </a:bodyPr>
          <a:lstStyle/>
          <a:p>
            <a:r>
              <a:rPr lang="en-US" dirty="0"/>
              <a:t>They appear to be convex</a:t>
            </a:r>
          </a:p>
        </p:txBody>
      </p:sp>
      <p:pic>
        <p:nvPicPr>
          <p:cNvPr id="16" name="Picture 15">
            <a:extLst>
              <a:ext uri="{FF2B5EF4-FFF2-40B4-BE49-F238E27FC236}">
                <a16:creationId xmlns:a16="http://schemas.microsoft.com/office/drawing/2014/main" id="{3F98FDB0-4B75-D624-8E20-BAA6C5D0C585}"/>
              </a:ext>
            </a:extLst>
          </p:cNvPr>
          <p:cNvPicPr>
            <a:picLocks noChangeAspect="1"/>
          </p:cNvPicPr>
          <p:nvPr/>
        </p:nvPicPr>
        <p:blipFill>
          <a:blip r:embed="rId6"/>
          <a:stretch>
            <a:fillRect/>
          </a:stretch>
        </p:blipFill>
        <p:spPr>
          <a:xfrm>
            <a:off x="7731132" y="3308064"/>
            <a:ext cx="1703706" cy="1916267"/>
          </a:xfrm>
          <a:prstGeom prst="rect">
            <a:avLst/>
          </a:prstGeom>
        </p:spPr>
      </p:pic>
      <p:sp>
        <p:nvSpPr>
          <p:cNvPr id="17" name="TextBox 16">
            <a:extLst>
              <a:ext uri="{FF2B5EF4-FFF2-40B4-BE49-F238E27FC236}">
                <a16:creationId xmlns:a16="http://schemas.microsoft.com/office/drawing/2014/main" id="{98B3881A-86DB-F586-265D-CB29BC7372A7}"/>
              </a:ext>
            </a:extLst>
          </p:cNvPr>
          <p:cNvSpPr txBox="1"/>
          <p:nvPr/>
        </p:nvSpPr>
        <p:spPr>
          <a:xfrm>
            <a:off x="4002545" y="1542641"/>
            <a:ext cx="4314001" cy="830997"/>
          </a:xfrm>
          <a:prstGeom prst="rect">
            <a:avLst/>
          </a:prstGeom>
          <a:noFill/>
        </p:spPr>
        <p:txBody>
          <a:bodyPr wrap="none" rtlCol="0">
            <a:spAutoFit/>
          </a:bodyPr>
          <a:lstStyle/>
          <a:p>
            <a:r>
              <a:rPr lang="en-US" sz="2400" dirty="0">
                <a:solidFill>
                  <a:schemeClr val="accent1"/>
                </a:solidFill>
              </a:rPr>
              <a:t>Are entropic open balls convex in</a:t>
            </a:r>
            <a:br>
              <a:rPr lang="en-US" sz="2400" dirty="0">
                <a:solidFill>
                  <a:schemeClr val="accent1"/>
                </a:solidFill>
              </a:rPr>
            </a:br>
            <a:r>
              <a:rPr lang="en-US" sz="2400" dirty="0">
                <a:solidFill>
                  <a:schemeClr val="accent1"/>
                </a:solidFill>
              </a:rPr>
              <a:t>classical and quantum spaces?</a:t>
            </a:r>
          </a:p>
        </p:txBody>
      </p:sp>
      <p:sp>
        <p:nvSpPr>
          <p:cNvPr id="18" name="TextBox 17">
            <a:extLst>
              <a:ext uri="{FF2B5EF4-FFF2-40B4-BE49-F238E27FC236}">
                <a16:creationId xmlns:a16="http://schemas.microsoft.com/office/drawing/2014/main" id="{819FE729-1DCB-2DD4-1D6A-C983F414A4A7}"/>
              </a:ext>
            </a:extLst>
          </p:cNvPr>
          <p:cNvSpPr txBox="1"/>
          <p:nvPr/>
        </p:nvSpPr>
        <p:spPr>
          <a:xfrm>
            <a:off x="4228601" y="2420794"/>
            <a:ext cx="4400051" cy="369332"/>
          </a:xfrm>
          <a:prstGeom prst="rect">
            <a:avLst/>
          </a:prstGeom>
          <a:noFill/>
        </p:spPr>
        <p:txBody>
          <a:bodyPr wrap="none" rtlCol="0">
            <a:spAutoFit/>
          </a:bodyPr>
          <a:lstStyle/>
          <a:p>
            <a:r>
              <a:rPr lang="en-US" dirty="0"/>
              <a:t>Is this what makes the spaces locally convex?</a:t>
            </a:r>
          </a:p>
        </p:txBody>
      </p:sp>
      <p:sp>
        <p:nvSpPr>
          <p:cNvPr id="19" name="TextBox 18">
            <a:extLst>
              <a:ext uri="{FF2B5EF4-FFF2-40B4-BE49-F238E27FC236}">
                <a16:creationId xmlns:a16="http://schemas.microsoft.com/office/drawing/2014/main" id="{0E24ECBF-29A1-F58C-6A5C-0EE8D2F0F9F2}"/>
              </a:ext>
            </a:extLst>
          </p:cNvPr>
          <p:cNvSpPr txBox="1"/>
          <p:nvPr/>
        </p:nvSpPr>
        <p:spPr>
          <a:xfrm>
            <a:off x="1376964" y="5315359"/>
            <a:ext cx="6003567" cy="830997"/>
          </a:xfrm>
          <a:prstGeom prst="rect">
            <a:avLst/>
          </a:prstGeom>
          <a:noFill/>
        </p:spPr>
        <p:txBody>
          <a:bodyPr wrap="none" rtlCol="0">
            <a:spAutoFit/>
          </a:bodyPr>
          <a:lstStyle/>
          <a:p>
            <a:r>
              <a:rPr lang="en-US" sz="2400" dirty="0">
                <a:solidFill>
                  <a:schemeClr val="accent1"/>
                </a:solidFill>
              </a:rPr>
              <a:t>Are the entropic open balls convex if the space</a:t>
            </a:r>
            <a:br>
              <a:rPr lang="en-US" sz="2400" dirty="0">
                <a:solidFill>
                  <a:schemeClr val="accent1"/>
                </a:solidFill>
              </a:rPr>
            </a:br>
            <a:r>
              <a:rPr lang="en-US" sz="2400" dirty="0">
                <a:solidFill>
                  <a:schemeClr val="accent1"/>
                </a:solidFill>
              </a:rPr>
              <a:t>is orthogonally decomposable? </a:t>
            </a:r>
          </a:p>
        </p:txBody>
      </p:sp>
      <p:sp>
        <p:nvSpPr>
          <p:cNvPr id="20" name="TextBox 19">
            <a:extLst>
              <a:ext uri="{FF2B5EF4-FFF2-40B4-BE49-F238E27FC236}">
                <a16:creationId xmlns:a16="http://schemas.microsoft.com/office/drawing/2014/main" id="{8E8F4C8A-6365-F080-DEF3-C27B35DDFCB4}"/>
              </a:ext>
            </a:extLst>
          </p:cNvPr>
          <p:cNvSpPr txBox="1"/>
          <p:nvPr/>
        </p:nvSpPr>
        <p:spPr>
          <a:xfrm>
            <a:off x="5658338" y="5870727"/>
            <a:ext cx="1686808" cy="369332"/>
          </a:xfrm>
          <a:prstGeom prst="rect">
            <a:avLst/>
          </a:prstGeom>
          <a:noFill/>
        </p:spPr>
        <p:txBody>
          <a:bodyPr wrap="none" rtlCol="0">
            <a:spAutoFit/>
          </a:bodyPr>
          <a:lstStyle/>
          <a:p>
            <a:r>
              <a:rPr lang="en-US" dirty="0"/>
              <a:t>Does it matter?</a:t>
            </a:r>
          </a:p>
        </p:txBody>
      </p:sp>
      <p:sp>
        <p:nvSpPr>
          <p:cNvPr id="3" name="Slide Number Placeholder 2">
            <a:extLst>
              <a:ext uri="{FF2B5EF4-FFF2-40B4-BE49-F238E27FC236}">
                <a16:creationId xmlns:a16="http://schemas.microsoft.com/office/drawing/2014/main" id="{0A9FF468-18E1-46CF-0C99-7C38D4AE71E3}"/>
              </a:ext>
            </a:extLst>
          </p:cNvPr>
          <p:cNvSpPr>
            <a:spLocks noGrp="1"/>
          </p:cNvSpPr>
          <p:nvPr>
            <p:ph type="sldNum" sz="quarter" idx="12"/>
          </p:nvPr>
        </p:nvSpPr>
        <p:spPr/>
        <p:txBody>
          <a:bodyPr/>
          <a:lstStyle/>
          <a:p>
            <a:fld id="{F47845EA-7733-40EE-B074-20032348B727}" type="slidenum">
              <a:rPr lang="en-US" smtClean="0"/>
              <a:t>34</a:t>
            </a:fld>
            <a:endParaRPr lang="en-US"/>
          </a:p>
        </p:txBody>
      </p:sp>
    </p:spTree>
    <p:extLst>
      <p:ext uri="{BB962C8B-B14F-4D97-AF65-F5344CB8AC3E}">
        <p14:creationId xmlns:p14="http://schemas.microsoft.com/office/powerpoint/2010/main" val="35011718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F78E888-EB29-DB61-FD53-457BC0FA6C18}"/>
              </a:ext>
            </a:extLst>
          </p:cNvPr>
          <p:cNvSpPr txBox="1"/>
          <p:nvPr/>
        </p:nvSpPr>
        <p:spPr>
          <a:xfrm>
            <a:off x="525780" y="274320"/>
            <a:ext cx="8363059" cy="584775"/>
          </a:xfrm>
          <a:prstGeom prst="rect">
            <a:avLst/>
          </a:prstGeom>
          <a:noFill/>
        </p:spPr>
        <p:txBody>
          <a:bodyPr wrap="none" rtlCol="0">
            <a:spAutoFit/>
          </a:bodyPr>
          <a:lstStyle/>
          <a:p>
            <a:r>
              <a:rPr lang="en-US" sz="3200" dirty="0"/>
              <a:t>Entropy imposes a metric on the ensemble space</a:t>
            </a:r>
          </a:p>
        </p:txBody>
      </p:sp>
      <p:pic>
        <p:nvPicPr>
          <p:cNvPr id="4" name="Picture 3">
            <a:extLst>
              <a:ext uri="{FF2B5EF4-FFF2-40B4-BE49-F238E27FC236}">
                <a16:creationId xmlns:a16="http://schemas.microsoft.com/office/drawing/2014/main" id="{EA19CFC7-15F0-E527-022F-0283B937BCCC}"/>
              </a:ext>
            </a:extLst>
          </p:cNvPr>
          <p:cNvPicPr>
            <a:picLocks noChangeAspect="1"/>
          </p:cNvPicPr>
          <p:nvPr/>
        </p:nvPicPr>
        <p:blipFill>
          <a:blip r:embed="rId2"/>
          <a:stretch>
            <a:fillRect/>
          </a:stretch>
        </p:blipFill>
        <p:spPr>
          <a:xfrm>
            <a:off x="1411287" y="1137470"/>
            <a:ext cx="3496163" cy="485843"/>
          </a:xfrm>
          <a:prstGeom prst="rect">
            <a:avLst/>
          </a:prstGeom>
        </p:spPr>
      </p:pic>
      <p:pic>
        <p:nvPicPr>
          <p:cNvPr id="6" name="Picture 5">
            <a:extLst>
              <a:ext uri="{FF2B5EF4-FFF2-40B4-BE49-F238E27FC236}">
                <a16:creationId xmlns:a16="http://schemas.microsoft.com/office/drawing/2014/main" id="{6604D788-0074-4F44-6833-AC69D8904EE1}"/>
              </a:ext>
            </a:extLst>
          </p:cNvPr>
          <p:cNvPicPr>
            <a:picLocks noChangeAspect="1"/>
          </p:cNvPicPr>
          <p:nvPr/>
        </p:nvPicPr>
        <p:blipFill>
          <a:blip r:embed="rId3"/>
          <a:stretch>
            <a:fillRect/>
          </a:stretch>
        </p:blipFill>
        <p:spPr>
          <a:xfrm>
            <a:off x="1411287" y="1806030"/>
            <a:ext cx="6639852" cy="819264"/>
          </a:xfrm>
          <a:prstGeom prst="rect">
            <a:avLst/>
          </a:prstGeom>
        </p:spPr>
      </p:pic>
      <p:pic>
        <p:nvPicPr>
          <p:cNvPr id="10" name="Picture 9">
            <a:extLst>
              <a:ext uri="{FF2B5EF4-FFF2-40B4-BE49-F238E27FC236}">
                <a16:creationId xmlns:a16="http://schemas.microsoft.com/office/drawing/2014/main" id="{85BD5AD0-6DC9-CDB8-4FCF-6A8CC564F619}"/>
              </a:ext>
            </a:extLst>
          </p:cNvPr>
          <p:cNvPicPr>
            <a:picLocks noChangeAspect="1"/>
          </p:cNvPicPr>
          <p:nvPr/>
        </p:nvPicPr>
        <p:blipFill>
          <a:blip r:embed="rId4"/>
          <a:stretch>
            <a:fillRect/>
          </a:stretch>
        </p:blipFill>
        <p:spPr>
          <a:xfrm>
            <a:off x="2003620" y="3064397"/>
            <a:ext cx="4210638" cy="87642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BAF2078-FD43-EFFF-63FF-0E1B6FA9D155}"/>
                  </a:ext>
                </a:extLst>
              </p:cNvPr>
              <p:cNvSpPr txBox="1"/>
              <p:nvPr/>
            </p:nvSpPr>
            <p:spPr>
              <a:xfrm>
                <a:off x="898165" y="3064397"/>
                <a:ext cx="941283"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oMath>
                  </m:oMathPara>
                </a14:m>
                <a:endParaRPr lang="en-US" sz="5400" dirty="0"/>
              </a:p>
            </p:txBody>
          </p:sp>
        </mc:Choice>
        <mc:Fallback xmlns="">
          <p:sp>
            <p:nvSpPr>
              <p:cNvPr id="11" name="TextBox 10">
                <a:extLst>
                  <a:ext uri="{FF2B5EF4-FFF2-40B4-BE49-F238E27FC236}">
                    <a16:creationId xmlns:a16="http://schemas.microsoft.com/office/drawing/2014/main" id="{BBAF2078-FD43-EFFF-63FF-0E1B6FA9D155}"/>
                  </a:ext>
                </a:extLst>
              </p:cNvPr>
              <p:cNvSpPr txBox="1">
                <a:spLocks noRot="1" noChangeAspect="1" noMove="1" noResize="1" noEditPoints="1" noAdjustHandles="1" noChangeArrowheads="1" noChangeShapeType="1" noTextEdit="1"/>
              </p:cNvSpPr>
              <p:nvPr/>
            </p:nvSpPr>
            <p:spPr>
              <a:xfrm>
                <a:off x="898165" y="3064397"/>
                <a:ext cx="941283" cy="923330"/>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B9B1238-8E23-861C-22B5-2D51BBC1B6EE}"/>
              </a:ext>
            </a:extLst>
          </p:cNvPr>
          <p:cNvSpPr txBox="1"/>
          <p:nvPr/>
        </p:nvSpPr>
        <p:spPr>
          <a:xfrm>
            <a:off x="287018" y="4165220"/>
            <a:ext cx="9240863" cy="523220"/>
          </a:xfrm>
          <a:prstGeom prst="rect">
            <a:avLst/>
          </a:prstGeom>
          <a:noFill/>
        </p:spPr>
        <p:txBody>
          <a:bodyPr wrap="none" rtlCol="0">
            <a:spAutoFit/>
          </a:bodyPr>
          <a:lstStyle/>
          <a:p>
            <a:r>
              <a:rPr lang="en-US" sz="2800" dirty="0">
                <a:solidFill>
                  <a:schemeClr val="accent6">
                    <a:lumMod val="75000"/>
                  </a:schemeClr>
                </a:solidFill>
              </a:rPr>
              <a:t>Entropy strict concavity means the Hessian is negative definite</a:t>
            </a:r>
          </a:p>
        </p:txBody>
      </p:sp>
      <p:sp>
        <p:nvSpPr>
          <p:cNvPr id="13" name="TextBox 12">
            <a:extLst>
              <a:ext uri="{FF2B5EF4-FFF2-40B4-BE49-F238E27FC236}">
                <a16:creationId xmlns:a16="http://schemas.microsoft.com/office/drawing/2014/main" id="{68975DC8-F88C-3061-DE1B-4459B857627F}"/>
              </a:ext>
            </a:extLst>
          </p:cNvPr>
          <p:cNvSpPr txBox="1"/>
          <p:nvPr/>
        </p:nvSpPr>
        <p:spPr>
          <a:xfrm>
            <a:off x="287018" y="4688440"/>
            <a:ext cx="8817794" cy="461665"/>
          </a:xfrm>
          <a:prstGeom prst="rect">
            <a:avLst/>
          </a:prstGeom>
          <a:noFill/>
        </p:spPr>
        <p:txBody>
          <a:bodyPr wrap="square" rtlCol="0">
            <a:spAutoFit/>
          </a:bodyPr>
          <a:lstStyle/>
          <a:p>
            <a:r>
              <a:rPr lang="en-US" sz="2400" dirty="0">
                <a:solidFill>
                  <a:schemeClr val="accent6">
                    <a:lumMod val="75000"/>
                  </a:schemeClr>
                </a:solidFill>
              </a:rPr>
              <a:t>Recovers Fisher-Rao information metric (both classical and quantum)</a:t>
            </a:r>
          </a:p>
        </p:txBody>
      </p:sp>
      <p:sp>
        <p:nvSpPr>
          <p:cNvPr id="3" name="TextBox 2">
            <a:extLst>
              <a:ext uri="{FF2B5EF4-FFF2-40B4-BE49-F238E27FC236}">
                <a16:creationId xmlns:a16="http://schemas.microsoft.com/office/drawing/2014/main" id="{4B846DC1-99B8-065D-DF87-D7D290C4C794}"/>
              </a:ext>
            </a:extLst>
          </p:cNvPr>
          <p:cNvSpPr txBox="1"/>
          <p:nvPr/>
        </p:nvSpPr>
        <p:spPr>
          <a:xfrm>
            <a:off x="194553" y="5519538"/>
            <a:ext cx="9046724" cy="830997"/>
          </a:xfrm>
          <a:prstGeom prst="rect">
            <a:avLst/>
          </a:prstGeom>
          <a:noFill/>
        </p:spPr>
        <p:txBody>
          <a:bodyPr wrap="square" rtlCol="0">
            <a:spAutoFit/>
          </a:bodyPr>
          <a:lstStyle/>
          <a:p>
            <a:r>
              <a:rPr lang="en-US" sz="2400" dirty="0">
                <a:solidFill>
                  <a:schemeClr val="accent1"/>
                </a:solidFill>
              </a:rPr>
              <a:t>Make sure this works properly in infinite dimensional cases. Links to the definition of differentiability and notion of information in field theories.</a:t>
            </a:r>
          </a:p>
        </p:txBody>
      </p:sp>
      <p:sp>
        <p:nvSpPr>
          <p:cNvPr id="5" name="Slide Number Placeholder 4">
            <a:extLst>
              <a:ext uri="{FF2B5EF4-FFF2-40B4-BE49-F238E27FC236}">
                <a16:creationId xmlns:a16="http://schemas.microsoft.com/office/drawing/2014/main" id="{DFCEBA5E-90E9-0453-EEB1-34D2B735F0B3}"/>
              </a:ext>
            </a:extLst>
          </p:cNvPr>
          <p:cNvSpPr>
            <a:spLocks noGrp="1"/>
          </p:cNvSpPr>
          <p:nvPr>
            <p:ph type="sldNum" sz="quarter" idx="12"/>
          </p:nvPr>
        </p:nvSpPr>
        <p:spPr/>
        <p:txBody>
          <a:bodyPr/>
          <a:lstStyle/>
          <a:p>
            <a:fld id="{F47845EA-7733-40EE-B074-20032348B727}" type="slidenum">
              <a:rPr lang="en-US" smtClean="0"/>
              <a:t>35</a:t>
            </a:fld>
            <a:endParaRPr lang="en-US"/>
          </a:p>
        </p:txBody>
      </p:sp>
    </p:spTree>
    <p:extLst>
      <p:ext uri="{BB962C8B-B14F-4D97-AF65-F5344CB8AC3E}">
        <p14:creationId xmlns:p14="http://schemas.microsoft.com/office/powerpoint/2010/main" val="1743811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FD0C1F-92D1-4C5C-7642-FDCE31DEEB4D}"/>
              </a:ext>
            </a:extLst>
          </p:cNvPr>
          <p:cNvSpPr txBox="1"/>
          <p:nvPr/>
        </p:nvSpPr>
        <p:spPr>
          <a:xfrm>
            <a:off x="525780" y="274320"/>
            <a:ext cx="4532459" cy="584775"/>
          </a:xfrm>
          <a:prstGeom prst="rect">
            <a:avLst/>
          </a:prstGeom>
          <a:noFill/>
        </p:spPr>
        <p:txBody>
          <a:bodyPr wrap="none" rtlCol="0">
            <a:spAutoFit/>
          </a:bodyPr>
          <a:lstStyle/>
          <a:p>
            <a:r>
              <a:rPr lang="en-US" sz="3200" dirty="0"/>
              <a:t>More ill-defined problems</a:t>
            </a:r>
          </a:p>
        </p:txBody>
      </p:sp>
      <p:sp>
        <p:nvSpPr>
          <p:cNvPr id="3" name="TextBox 2">
            <a:extLst>
              <a:ext uri="{FF2B5EF4-FFF2-40B4-BE49-F238E27FC236}">
                <a16:creationId xmlns:a16="http://schemas.microsoft.com/office/drawing/2014/main" id="{FBF5175B-E4F9-88B6-9C8B-47F2BD2B06ED}"/>
              </a:ext>
            </a:extLst>
          </p:cNvPr>
          <p:cNvSpPr txBox="1"/>
          <p:nvPr/>
        </p:nvSpPr>
        <p:spPr>
          <a:xfrm>
            <a:off x="2295944" y="859095"/>
            <a:ext cx="5524589" cy="369332"/>
          </a:xfrm>
          <a:prstGeom prst="rect">
            <a:avLst/>
          </a:prstGeom>
          <a:noFill/>
        </p:spPr>
        <p:txBody>
          <a:bodyPr wrap="none" rtlCol="0">
            <a:spAutoFit/>
          </a:bodyPr>
          <a:lstStyle/>
          <a:p>
            <a:r>
              <a:rPr lang="en-US" dirty="0"/>
              <a:t>Finding the right problem definition often IS the problem</a:t>
            </a:r>
          </a:p>
        </p:txBody>
      </p:sp>
      <p:sp>
        <p:nvSpPr>
          <p:cNvPr id="4" name="TextBox 3">
            <a:extLst>
              <a:ext uri="{FF2B5EF4-FFF2-40B4-BE49-F238E27FC236}">
                <a16:creationId xmlns:a16="http://schemas.microsoft.com/office/drawing/2014/main" id="{18E877B6-B685-3216-0F2F-C0349038FDFA}"/>
              </a:ext>
            </a:extLst>
          </p:cNvPr>
          <p:cNvSpPr txBox="1"/>
          <p:nvPr/>
        </p:nvSpPr>
        <p:spPr>
          <a:xfrm>
            <a:off x="406400" y="1625600"/>
            <a:ext cx="7346950" cy="830997"/>
          </a:xfrm>
          <a:prstGeom prst="rect">
            <a:avLst/>
          </a:prstGeom>
          <a:noFill/>
        </p:spPr>
        <p:txBody>
          <a:bodyPr wrap="square" rtlCol="0">
            <a:spAutoFit/>
          </a:bodyPr>
          <a:lstStyle/>
          <a:p>
            <a:r>
              <a:rPr lang="en-US" sz="2400" dirty="0">
                <a:solidFill>
                  <a:schemeClr val="accent1"/>
                </a:solidFill>
              </a:rPr>
              <a:t>How does the geometry of the space of ensembles relate to the geometry of the space of the states?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F767DA2-2152-5901-0980-0A46D088AEFE}"/>
                  </a:ext>
                </a:extLst>
              </p:cNvPr>
              <p:cNvSpPr txBox="1"/>
              <p:nvPr/>
            </p:nvSpPr>
            <p:spPr>
              <a:xfrm>
                <a:off x="3331029" y="2730500"/>
                <a:ext cx="8352971" cy="1200329"/>
              </a:xfrm>
              <a:prstGeom prst="rect">
                <a:avLst/>
              </a:prstGeom>
              <a:noFill/>
            </p:spPr>
            <p:txBody>
              <a:bodyPr wrap="square" rtlCol="0">
                <a:spAutoFit/>
              </a:bodyPr>
              <a:lstStyle/>
              <a:p>
                <a:r>
                  <a:rPr lang="en-US" sz="2400" dirty="0">
                    <a:solidFill>
                      <a:schemeClr val="accent1"/>
                    </a:solidFill>
                  </a:rPr>
                  <a:t>Given that </a:t>
                </a:r>
                <a14:m>
                  <m:oMath xmlns:m="http://schemas.openxmlformats.org/officeDocument/2006/math">
                    <m:r>
                      <a:rPr lang="en-US" sz="2400" b="0" i="1" smtClean="0">
                        <a:solidFill>
                          <a:schemeClr val="accent1"/>
                        </a:solidFill>
                        <a:latin typeface="Cambria Math" panose="02040503050406030204" pitchFamily="18" charset="0"/>
                      </a:rPr>
                      <m:t>0≤</m:t>
                    </m:r>
                    <m:r>
                      <a:rPr lang="en-US" sz="2400" b="0" i="1" smtClean="0">
                        <a:solidFill>
                          <a:schemeClr val="accent1"/>
                        </a:solidFill>
                        <a:latin typeface="Cambria Math" panose="02040503050406030204" pitchFamily="18" charset="0"/>
                      </a:rPr>
                      <m:t>𝑀𝑆</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𝑎</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𝑏</m:t>
                        </m:r>
                      </m:e>
                    </m:d>
                    <m:r>
                      <a:rPr lang="en-US" sz="2400" b="0" i="1" smtClean="0">
                        <a:solidFill>
                          <a:schemeClr val="accent1"/>
                        </a:solidFill>
                        <a:latin typeface="Cambria Math" panose="02040503050406030204" pitchFamily="18" charset="0"/>
                      </a:rPr>
                      <m:t>≤1</m:t>
                    </m:r>
                  </m:oMath>
                </a14:m>
                <a:r>
                  <a:rPr lang="en-US" sz="2400" dirty="0">
                    <a:solidFill>
                      <a:schemeClr val="accent1"/>
                    </a:solidFill>
                  </a:rPr>
                  <a:t> with </a:t>
                </a:r>
                <a14:m>
                  <m:oMath xmlns:m="http://schemas.openxmlformats.org/officeDocument/2006/math">
                    <m:r>
                      <a:rPr lang="en-US" sz="2400" b="0" i="1" smtClean="0">
                        <a:solidFill>
                          <a:schemeClr val="accent1"/>
                        </a:solidFill>
                        <a:latin typeface="Cambria Math" panose="02040503050406030204" pitchFamily="18" charset="0"/>
                      </a:rPr>
                      <m:t>0</m:t>
                    </m:r>
                  </m:oMath>
                </a14:m>
                <a:r>
                  <a:rPr lang="en-US" sz="2400" dirty="0">
                    <a:solidFill>
                      <a:schemeClr val="accent1"/>
                    </a:solidFill>
                  </a:rPr>
                  <a:t> only when </a:t>
                </a:r>
                <a14:m>
                  <m:oMath xmlns:m="http://schemas.openxmlformats.org/officeDocument/2006/math">
                    <m:r>
                      <a:rPr lang="en-US" sz="2400" b="0" i="1" smtClean="0">
                        <a:solidFill>
                          <a:schemeClr val="accent1"/>
                        </a:solidFill>
                        <a:latin typeface="Cambria Math" panose="02040503050406030204" pitchFamily="18" charset="0"/>
                      </a:rPr>
                      <m:t>𝑎</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𝑏</m:t>
                    </m:r>
                  </m:oMath>
                </a14:m>
                <a:r>
                  <a:rPr lang="en-US" sz="2400" dirty="0">
                    <a:solidFill>
                      <a:schemeClr val="accent1"/>
                    </a:solidFill>
                  </a:rPr>
                  <a:t> and 1 only when </a:t>
                </a:r>
                <a14:m>
                  <m:oMath xmlns:m="http://schemas.openxmlformats.org/officeDocument/2006/math">
                    <m:r>
                      <a:rPr lang="en-US" sz="2400" b="0" i="1" smtClean="0">
                        <a:solidFill>
                          <a:schemeClr val="accent1"/>
                        </a:solidFill>
                        <a:latin typeface="Cambria Math" panose="02040503050406030204" pitchFamily="18" charset="0"/>
                      </a:rPr>
                      <m:t>𝑎</m:t>
                    </m:r>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𝑏</m:t>
                    </m:r>
                  </m:oMath>
                </a14:m>
                <a:r>
                  <a:rPr lang="en-US" sz="2400" dirty="0">
                    <a:solidFill>
                      <a:schemeClr val="accent1"/>
                    </a:solidFill>
                  </a:rPr>
                  <a:t>, can </a:t>
                </a:r>
                <a14:m>
                  <m:oMath xmlns:m="http://schemas.openxmlformats.org/officeDocument/2006/math">
                    <m:r>
                      <a:rPr lang="en-US" sz="2400" b="0" i="1" smtClean="0">
                        <a:solidFill>
                          <a:schemeClr val="accent1"/>
                        </a:solidFill>
                        <a:latin typeface="Cambria Math" panose="02040503050406030204" pitchFamily="18" charset="0"/>
                      </a:rPr>
                      <m:t>𝑀𝑆</m:t>
                    </m:r>
                  </m:oMath>
                </a14:m>
                <a:r>
                  <a:rPr lang="en-US" sz="2400" dirty="0">
                    <a:solidFill>
                      <a:schemeClr val="accent1"/>
                    </a:solidFill>
                  </a:rPr>
                  <a:t> be turned into an inner product? Can we show that ensemble spaces are, in general, inner product spaces?</a:t>
                </a:r>
              </a:p>
            </p:txBody>
          </p:sp>
        </mc:Choice>
        <mc:Fallback xmlns="">
          <p:sp>
            <p:nvSpPr>
              <p:cNvPr id="5" name="TextBox 4">
                <a:extLst>
                  <a:ext uri="{FF2B5EF4-FFF2-40B4-BE49-F238E27FC236}">
                    <a16:creationId xmlns:a16="http://schemas.microsoft.com/office/drawing/2014/main" id="{7F767DA2-2152-5901-0980-0A46D088AEFE}"/>
                  </a:ext>
                </a:extLst>
              </p:cNvPr>
              <p:cNvSpPr txBox="1">
                <a:spLocks noRot="1" noChangeAspect="1" noMove="1" noResize="1" noEditPoints="1" noAdjustHandles="1" noChangeArrowheads="1" noChangeShapeType="1" noTextEdit="1"/>
              </p:cNvSpPr>
              <p:nvPr/>
            </p:nvSpPr>
            <p:spPr>
              <a:xfrm>
                <a:off x="3331029" y="2730500"/>
                <a:ext cx="8352971" cy="1200329"/>
              </a:xfrm>
              <a:prstGeom prst="rect">
                <a:avLst/>
              </a:prstGeom>
              <a:blipFill>
                <a:blip r:embed="rId2"/>
                <a:stretch>
                  <a:fillRect l="-1094" t="-4061" r="-365" b="-1066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22A19CB-77F8-F22F-A288-5557C530B2BA}"/>
              </a:ext>
            </a:extLst>
          </p:cNvPr>
          <p:cNvSpPr txBox="1"/>
          <p:nvPr/>
        </p:nvSpPr>
        <p:spPr>
          <a:xfrm>
            <a:off x="406400" y="4204732"/>
            <a:ext cx="7346950" cy="830997"/>
          </a:xfrm>
          <a:prstGeom prst="rect">
            <a:avLst/>
          </a:prstGeom>
          <a:noFill/>
        </p:spPr>
        <p:txBody>
          <a:bodyPr wrap="square" rtlCol="0">
            <a:spAutoFit/>
          </a:bodyPr>
          <a:lstStyle/>
          <a:p>
            <a:r>
              <a:rPr lang="en-US" sz="2400" dirty="0">
                <a:solidFill>
                  <a:schemeClr val="accent1"/>
                </a:solidFill>
              </a:rPr>
              <a:t>Can we generalize some results from entropic geometry (e.g. </a:t>
            </a:r>
            <a:r>
              <a:rPr lang="en-US" sz="2400" dirty="0" err="1">
                <a:solidFill>
                  <a:schemeClr val="accent1"/>
                </a:solidFill>
              </a:rPr>
              <a:t>Holevo</a:t>
            </a:r>
            <a:r>
              <a:rPr lang="en-US" sz="2400" dirty="0">
                <a:solidFill>
                  <a:schemeClr val="accent1"/>
                </a:solidFill>
              </a:rPr>
              <a:t> bound) to ensemble spaces?</a:t>
            </a:r>
          </a:p>
        </p:txBody>
      </p:sp>
      <p:sp>
        <p:nvSpPr>
          <p:cNvPr id="7" name="Slide Number Placeholder 6">
            <a:extLst>
              <a:ext uri="{FF2B5EF4-FFF2-40B4-BE49-F238E27FC236}">
                <a16:creationId xmlns:a16="http://schemas.microsoft.com/office/drawing/2014/main" id="{0B5BCDB8-B921-32BC-B106-267E33A25D8A}"/>
              </a:ext>
            </a:extLst>
          </p:cNvPr>
          <p:cNvSpPr>
            <a:spLocks noGrp="1"/>
          </p:cNvSpPr>
          <p:nvPr>
            <p:ph type="sldNum" sz="quarter" idx="12"/>
          </p:nvPr>
        </p:nvSpPr>
        <p:spPr/>
        <p:txBody>
          <a:bodyPr/>
          <a:lstStyle/>
          <a:p>
            <a:fld id="{F47845EA-7733-40EE-B074-20032348B727}" type="slidenum">
              <a:rPr lang="en-US" smtClean="0"/>
              <a:t>36</a:t>
            </a:fld>
            <a:endParaRPr lang="en-US"/>
          </a:p>
        </p:txBody>
      </p:sp>
    </p:spTree>
    <p:extLst>
      <p:ext uri="{BB962C8B-B14F-4D97-AF65-F5344CB8AC3E}">
        <p14:creationId xmlns:p14="http://schemas.microsoft.com/office/powerpoint/2010/main" val="2268613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499A7-E767-6C13-3A55-8339CCFF6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56CA09-3F45-1728-71D0-3CE2E6217F0B}"/>
              </a:ext>
            </a:extLst>
          </p:cNvPr>
          <p:cNvSpPr>
            <a:spLocks noGrp="1"/>
          </p:cNvSpPr>
          <p:nvPr>
            <p:ph type="title"/>
          </p:nvPr>
        </p:nvSpPr>
        <p:spPr/>
        <p:txBody>
          <a:bodyPr/>
          <a:lstStyle/>
          <a:p>
            <a:r>
              <a:rPr lang="en-US" dirty="0"/>
              <a:t>Generalized measure theory</a:t>
            </a:r>
            <a:br>
              <a:rPr lang="en-US" dirty="0"/>
            </a:br>
            <a:endParaRPr lang="en-US" dirty="0"/>
          </a:p>
        </p:txBody>
      </p:sp>
      <p:sp>
        <p:nvSpPr>
          <p:cNvPr id="3" name="Text Placeholder 2">
            <a:extLst>
              <a:ext uri="{FF2B5EF4-FFF2-40B4-BE49-F238E27FC236}">
                <a16:creationId xmlns:a16="http://schemas.microsoft.com/office/drawing/2014/main" id="{16CC40D0-4D7B-137F-0FB0-D8DF01732DEA}"/>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BC634894-C9C3-FF1B-E000-8AA35540151A}"/>
              </a:ext>
            </a:extLst>
          </p:cNvPr>
          <p:cNvSpPr>
            <a:spLocks noGrp="1"/>
          </p:cNvSpPr>
          <p:nvPr>
            <p:ph type="sldNum" sz="quarter" idx="12"/>
          </p:nvPr>
        </p:nvSpPr>
        <p:spPr/>
        <p:txBody>
          <a:bodyPr/>
          <a:lstStyle/>
          <a:p>
            <a:fld id="{F47845EA-7733-40EE-B074-20032348B727}" type="slidenum">
              <a:rPr lang="en-US" smtClean="0"/>
              <a:t>37</a:t>
            </a:fld>
            <a:endParaRPr lang="en-US"/>
          </a:p>
        </p:txBody>
      </p:sp>
    </p:spTree>
    <p:extLst>
      <p:ext uri="{BB962C8B-B14F-4D97-AF65-F5344CB8AC3E}">
        <p14:creationId xmlns:p14="http://schemas.microsoft.com/office/powerpoint/2010/main" val="8603496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AB508-7227-6639-BEBA-2497D6143B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7C89A5-938C-09A8-5656-55BD8A585298}"/>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E2BBE558-DFBA-7F7D-3201-C473D3335BFA}"/>
              </a:ext>
            </a:extLst>
          </p:cNvPr>
          <p:cNvSpPr>
            <a:spLocks noGrp="1"/>
          </p:cNvSpPr>
          <p:nvPr>
            <p:ph idx="1"/>
          </p:nvPr>
        </p:nvSpPr>
        <p:spPr/>
        <p:txBody>
          <a:bodyPr>
            <a:normAutofit/>
          </a:bodyPr>
          <a:lstStyle/>
          <a:p>
            <a:r>
              <a:rPr lang="en-US" dirty="0"/>
              <a:t>Goal: find a structure that generalizes classical probability and state count that works on the generalized ensemble space</a:t>
            </a:r>
          </a:p>
          <a:p>
            <a:pPr lvl="1"/>
            <a:r>
              <a:rPr lang="en-US" dirty="0"/>
              <a:t>A non-additive generalization of probability naturally arises by asking what fraction of an ensemble can be recovered from a set of other ensembles</a:t>
            </a:r>
          </a:p>
          <a:p>
            <a:pPr lvl="1"/>
            <a:r>
              <a:rPr lang="en-US" dirty="0"/>
              <a:t>A non-additive generalization of state count naturally arises by asking how many distinguishable states is an ensemble spread over</a:t>
            </a:r>
          </a:p>
          <a:p>
            <a:pPr lvl="1"/>
            <a:r>
              <a:rPr lang="en-US" dirty="0"/>
              <a:t>The idea is to develop a version of non-additive calculus that restricts those measures to a set of “limit states” and recovers the notion of probability density, expectation values, </a:t>
            </a:r>
            <a:r>
              <a:rPr lang="en-US" dirty="0" err="1"/>
              <a:t>etc</a:t>
            </a:r>
            <a:r>
              <a:rPr lang="en-US" dirty="0"/>
              <a:t>…</a:t>
            </a:r>
          </a:p>
          <a:p>
            <a:r>
              <a:rPr lang="en-US" dirty="0"/>
              <a:t>Need to</a:t>
            </a:r>
          </a:p>
          <a:p>
            <a:pPr lvl="1"/>
            <a:r>
              <a:rPr lang="en-US" dirty="0"/>
              <a:t>Understand how to get the space of limit points</a:t>
            </a:r>
          </a:p>
          <a:p>
            <a:pPr lvl="1"/>
            <a:r>
              <a:rPr lang="en-US" dirty="0"/>
              <a:t>Understand the proper generalization of integral/derivative</a:t>
            </a:r>
          </a:p>
        </p:txBody>
      </p:sp>
      <p:sp>
        <p:nvSpPr>
          <p:cNvPr id="4" name="Slide Number Placeholder 3">
            <a:extLst>
              <a:ext uri="{FF2B5EF4-FFF2-40B4-BE49-F238E27FC236}">
                <a16:creationId xmlns:a16="http://schemas.microsoft.com/office/drawing/2014/main" id="{E7BE0311-4C73-B44B-41BF-81E16F5C7F6F}"/>
              </a:ext>
            </a:extLst>
          </p:cNvPr>
          <p:cNvSpPr>
            <a:spLocks noGrp="1"/>
          </p:cNvSpPr>
          <p:nvPr>
            <p:ph type="sldNum" sz="quarter" idx="13"/>
          </p:nvPr>
        </p:nvSpPr>
        <p:spPr/>
        <p:txBody>
          <a:bodyPr/>
          <a:lstStyle/>
          <a:p>
            <a:fld id="{F47845EA-7733-40EE-B074-20032348B727}" type="slidenum">
              <a:rPr lang="en-US" smtClean="0"/>
              <a:t>38</a:t>
            </a:fld>
            <a:endParaRPr lang="en-US"/>
          </a:p>
        </p:txBody>
      </p:sp>
    </p:spTree>
    <p:extLst>
      <p:ext uri="{BB962C8B-B14F-4D97-AF65-F5344CB8AC3E}">
        <p14:creationId xmlns:p14="http://schemas.microsoft.com/office/powerpoint/2010/main" val="34204822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EBBDDBD-FE1E-3E1A-F4D9-ECD38BD57B96}"/>
                  </a:ext>
                </a:extLst>
              </p:cNvPr>
              <p:cNvSpPr txBox="1"/>
              <p:nvPr/>
            </p:nvSpPr>
            <p:spPr>
              <a:xfrm>
                <a:off x="546100" y="355600"/>
                <a:ext cx="6863417" cy="584775"/>
              </a:xfrm>
              <a:prstGeom prst="rect">
                <a:avLst/>
              </a:prstGeom>
              <a:noFill/>
            </p:spPr>
            <p:txBody>
              <a:bodyPr wrap="none" rtlCol="0">
                <a:spAutoFit/>
              </a:bodyPr>
              <a:lstStyle/>
              <a:p>
                <a:r>
                  <a:rPr lang="en-US" sz="3200" dirty="0"/>
                  <a:t>Probability space: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𝑋</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a:rPr lang="en-US" sz="3200" b="0" i="1" smtClean="0">
                                <a:latin typeface="Cambria Math" panose="02040503050406030204" pitchFamily="18" charset="0"/>
                              </a:rPr>
                              <m:t>𝑋</m:t>
                            </m:r>
                          </m:sub>
                        </m:sSub>
                        <m:r>
                          <a:rPr lang="en-US" sz="3200" b="0" i="1" smtClean="0">
                            <a:latin typeface="Cambria Math" panose="02040503050406030204" pitchFamily="18" charset="0"/>
                          </a:rPr>
                          <m:t>,</m:t>
                        </m:r>
                        <m:r>
                          <a:rPr lang="en-US" sz="3200" b="0" i="1" smtClean="0">
                            <a:latin typeface="Cambria Math" panose="02040503050406030204" pitchFamily="18" charset="0"/>
                          </a:rPr>
                          <m:t>𝑝</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a:rPr lang="en-US" sz="3200" b="0" i="1" smtClean="0">
                                <a:latin typeface="Cambria Math" panose="02040503050406030204" pitchFamily="18" charset="0"/>
                              </a:rPr>
                              <m:t>𝑋</m:t>
                            </m:r>
                          </m:sub>
                        </m:sSub>
                        <m:r>
                          <a:rPr lang="en-US" sz="3200" b="0" i="1" smtClean="0">
                            <a:latin typeface="Cambria Math" panose="02040503050406030204" pitchFamily="18" charset="0"/>
                          </a:rPr>
                          <m:t>→[0,1]</m:t>
                        </m:r>
                      </m:e>
                    </m:d>
                  </m:oMath>
                </a14:m>
                <a:endParaRPr lang="en-US" sz="3200" dirty="0"/>
              </a:p>
            </p:txBody>
          </p:sp>
        </mc:Choice>
        <mc:Fallback xmlns="">
          <p:sp>
            <p:nvSpPr>
              <p:cNvPr id="2" name="TextBox 1">
                <a:extLst>
                  <a:ext uri="{FF2B5EF4-FFF2-40B4-BE49-F238E27FC236}">
                    <a16:creationId xmlns:a16="http://schemas.microsoft.com/office/drawing/2014/main" id="{0EBBDDBD-FE1E-3E1A-F4D9-ECD38BD57B96}"/>
                  </a:ext>
                </a:extLst>
              </p:cNvPr>
              <p:cNvSpPr txBox="1">
                <a:spLocks noRot="1" noChangeAspect="1" noMove="1" noResize="1" noEditPoints="1" noAdjustHandles="1" noChangeArrowheads="1" noChangeShapeType="1" noTextEdit="1"/>
              </p:cNvSpPr>
              <p:nvPr/>
            </p:nvSpPr>
            <p:spPr>
              <a:xfrm>
                <a:off x="546100" y="355600"/>
                <a:ext cx="6863417" cy="584775"/>
              </a:xfrm>
              <a:prstGeom prst="rect">
                <a:avLst/>
              </a:prstGeom>
              <a:blipFill>
                <a:blip r:embed="rId2"/>
                <a:stretch>
                  <a:fillRect l="-2311" t="-12500" b="-34375"/>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6BB6BA82-D442-989A-BD39-DE3308E6C8FA}"/>
              </a:ext>
            </a:extLst>
          </p:cNvPr>
          <p:cNvCxnSpPr>
            <a:cxnSpLocks/>
          </p:cNvCxnSpPr>
          <p:nvPr/>
        </p:nvCxnSpPr>
        <p:spPr>
          <a:xfrm flipV="1">
            <a:off x="3168650" y="920750"/>
            <a:ext cx="673100" cy="520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9C44037-159B-C356-9844-4CDB0C6F3BCC}"/>
              </a:ext>
            </a:extLst>
          </p:cNvPr>
          <p:cNvSpPr txBox="1"/>
          <p:nvPr/>
        </p:nvSpPr>
        <p:spPr>
          <a:xfrm>
            <a:off x="1763094" y="1360269"/>
            <a:ext cx="1887055" cy="738664"/>
          </a:xfrm>
          <a:prstGeom prst="rect">
            <a:avLst/>
          </a:prstGeom>
          <a:noFill/>
        </p:spPr>
        <p:txBody>
          <a:bodyPr wrap="none" rtlCol="0">
            <a:spAutoFit/>
          </a:bodyPr>
          <a:lstStyle/>
          <a:p>
            <a:pPr algn="ctr"/>
            <a:r>
              <a:rPr lang="en-US" sz="2400" dirty="0"/>
              <a:t>Sample space</a:t>
            </a:r>
          </a:p>
          <a:p>
            <a:pPr algn="ctr"/>
            <a:r>
              <a:rPr lang="en-US" dirty="0"/>
              <a:t>What can happen</a:t>
            </a:r>
          </a:p>
        </p:txBody>
      </p:sp>
      <p:sp>
        <p:nvSpPr>
          <p:cNvPr id="7" name="TextBox 6">
            <a:extLst>
              <a:ext uri="{FF2B5EF4-FFF2-40B4-BE49-F238E27FC236}">
                <a16:creationId xmlns:a16="http://schemas.microsoft.com/office/drawing/2014/main" id="{84691056-EDE6-3E4C-6338-77BA1F2ED5FB}"/>
              </a:ext>
            </a:extLst>
          </p:cNvPr>
          <p:cNvSpPr txBox="1"/>
          <p:nvPr/>
        </p:nvSpPr>
        <p:spPr>
          <a:xfrm>
            <a:off x="3895031" y="1360269"/>
            <a:ext cx="2010101" cy="738664"/>
          </a:xfrm>
          <a:prstGeom prst="rect">
            <a:avLst/>
          </a:prstGeom>
          <a:noFill/>
        </p:spPr>
        <p:txBody>
          <a:bodyPr wrap="none" rtlCol="0">
            <a:spAutoFit/>
          </a:bodyPr>
          <a:lstStyle/>
          <a:p>
            <a:pPr algn="ctr"/>
            <a:r>
              <a:rPr lang="en-US" sz="2400" dirty="0"/>
              <a:t>Events</a:t>
            </a:r>
          </a:p>
          <a:p>
            <a:pPr algn="ctr"/>
            <a:r>
              <a:rPr lang="en-US" dirty="0"/>
              <a:t>What can be tested</a:t>
            </a:r>
          </a:p>
        </p:txBody>
      </p:sp>
      <p:cxnSp>
        <p:nvCxnSpPr>
          <p:cNvPr id="8" name="Straight Arrow Connector 7">
            <a:extLst>
              <a:ext uri="{FF2B5EF4-FFF2-40B4-BE49-F238E27FC236}">
                <a16:creationId xmlns:a16="http://schemas.microsoft.com/office/drawing/2014/main" id="{3139A31C-7D39-CD92-8F25-F57BA1F5671B}"/>
              </a:ext>
            </a:extLst>
          </p:cNvPr>
          <p:cNvCxnSpPr>
            <a:cxnSpLocks/>
          </p:cNvCxnSpPr>
          <p:nvPr/>
        </p:nvCxnSpPr>
        <p:spPr>
          <a:xfrm flipH="1" flipV="1">
            <a:off x="4356100" y="930563"/>
            <a:ext cx="381000" cy="4297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A91C79-BBFE-E12A-826D-791FBA262EDA}"/>
              </a:ext>
            </a:extLst>
          </p:cNvPr>
          <p:cNvSpPr txBox="1"/>
          <p:nvPr/>
        </p:nvSpPr>
        <p:spPr>
          <a:xfrm>
            <a:off x="6815584" y="997693"/>
            <a:ext cx="2687595" cy="1015663"/>
          </a:xfrm>
          <a:prstGeom prst="rect">
            <a:avLst/>
          </a:prstGeom>
          <a:noFill/>
        </p:spPr>
        <p:txBody>
          <a:bodyPr wrap="none" rtlCol="0">
            <a:spAutoFit/>
          </a:bodyPr>
          <a:lstStyle/>
          <a:p>
            <a:pPr algn="ctr"/>
            <a:r>
              <a:rPr lang="en-US" sz="2400" dirty="0"/>
              <a:t>Probability measure</a:t>
            </a:r>
          </a:p>
          <a:p>
            <a:pPr algn="ctr"/>
            <a:r>
              <a:rPr lang="en-US" dirty="0"/>
              <a:t>Probability of positive</a:t>
            </a:r>
            <a:br>
              <a:rPr lang="en-US" dirty="0"/>
            </a:br>
            <a:r>
              <a:rPr lang="en-US" dirty="0"/>
              <a:t>outcome of a test</a:t>
            </a:r>
          </a:p>
        </p:txBody>
      </p:sp>
      <p:cxnSp>
        <p:nvCxnSpPr>
          <p:cNvPr id="13" name="Straight Arrow Connector 12">
            <a:extLst>
              <a:ext uri="{FF2B5EF4-FFF2-40B4-BE49-F238E27FC236}">
                <a16:creationId xmlns:a16="http://schemas.microsoft.com/office/drawing/2014/main" id="{18ADD8A0-AD04-16EB-83AC-9F8F9A5B600D}"/>
              </a:ext>
            </a:extLst>
          </p:cNvPr>
          <p:cNvCxnSpPr>
            <a:cxnSpLocks/>
          </p:cNvCxnSpPr>
          <p:nvPr/>
        </p:nvCxnSpPr>
        <p:spPr>
          <a:xfrm flipH="1" flipV="1">
            <a:off x="6096000" y="920750"/>
            <a:ext cx="719584"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80B7298-6C51-7307-FE8B-F94C1CCE041F}"/>
                  </a:ext>
                </a:extLst>
              </p:cNvPr>
              <p:cNvSpPr txBox="1"/>
              <p:nvPr/>
            </p:nvSpPr>
            <p:spPr>
              <a:xfrm>
                <a:off x="546100" y="4679950"/>
                <a:ext cx="4773936" cy="584775"/>
              </a:xfrm>
              <a:prstGeom prst="rect">
                <a:avLst/>
              </a:prstGeom>
              <a:noFill/>
            </p:spPr>
            <p:txBody>
              <a:bodyPr wrap="none" rtlCol="0">
                <a:spAutoFit/>
              </a:bodyPr>
              <a:lstStyle/>
              <a:p>
                <a:r>
                  <a:rPr lang="en-US" sz="3200" dirty="0"/>
                  <a:t>Random variable: </a:t>
                </a:r>
                <a14:m>
                  <m:oMath xmlns:m="http://schemas.openxmlformats.org/officeDocument/2006/math">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𝑋</m:t>
                    </m:r>
                    <m:r>
                      <a:rPr lang="en-US" sz="3200" b="0" i="1" smtClean="0">
                        <a:latin typeface="Cambria Math" panose="02040503050406030204" pitchFamily="18" charset="0"/>
                      </a:rPr>
                      <m:t>→</m:t>
                    </m:r>
                    <m:r>
                      <a:rPr lang="en-US" sz="3200" b="0" i="1" smtClean="0">
                        <a:latin typeface="Cambria Math" panose="02040503050406030204" pitchFamily="18" charset="0"/>
                      </a:rPr>
                      <m:t>ℝ</m:t>
                    </m:r>
                  </m:oMath>
                </a14:m>
                <a:endParaRPr lang="en-US" sz="3200" dirty="0"/>
              </a:p>
            </p:txBody>
          </p:sp>
        </mc:Choice>
        <mc:Fallback xmlns="">
          <p:sp>
            <p:nvSpPr>
              <p:cNvPr id="15" name="TextBox 14">
                <a:extLst>
                  <a:ext uri="{FF2B5EF4-FFF2-40B4-BE49-F238E27FC236}">
                    <a16:creationId xmlns:a16="http://schemas.microsoft.com/office/drawing/2014/main" id="{980B7298-6C51-7307-FE8B-F94C1CCE041F}"/>
                  </a:ext>
                </a:extLst>
              </p:cNvPr>
              <p:cNvSpPr txBox="1">
                <a:spLocks noRot="1" noChangeAspect="1" noMove="1" noResize="1" noEditPoints="1" noAdjustHandles="1" noChangeArrowheads="1" noChangeShapeType="1" noTextEdit="1"/>
              </p:cNvSpPr>
              <p:nvPr/>
            </p:nvSpPr>
            <p:spPr>
              <a:xfrm>
                <a:off x="546100" y="4679950"/>
                <a:ext cx="4773936" cy="584775"/>
              </a:xfrm>
              <a:prstGeom prst="rect">
                <a:avLst/>
              </a:prstGeom>
              <a:blipFill>
                <a:blip r:embed="rId3"/>
                <a:stretch>
                  <a:fillRect l="-3321" t="-12500" b="-34375"/>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A72834F6-CEAB-0799-D05E-89A6B8040686}"/>
              </a:ext>
            </a:extLst>
          </p:cNvPr>
          <p:cNvSpPr txBox="1"/>
          <p:nvPr/>
        </p:nvSpPr>
        <p:spPr>
          <a:xfrm>
            <a:off x="5518150" y="4641371"/>
            <a:ext cx="2409057" cy="646331"/>
          </a:xfrm>
          <a:prstGeom prst="rect">
            <a:avLst/>
          </a:prstGeom>
          <a:noFill/>
        </p:spPr>
        <p:txBody>
          <a:bodyPr wrap="none" rtlCol="0">
            <a:spAutoFit/>
          </a:bodyPr>
          <a:lstStyle/>
          <a:p>
            <a:r>
              <a:rPr lang="en-US" dirty="0"/>
              <a:t>Assigns a value to</a:t>
            </a:r>
            <a:br>
              <a:rPr lang="en-US" dirty="0"/>
            </a:br>
            <a:r>
              <a:rPr lang="en-US" dirty="0"/>
              <a:t>every possible outcome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050B21F-061D-8CD6-08BD-7E65B81A0FCC}"/>
                  </a:ext>
                </a:extLst>
              </p:cNvPr>
              <p:cNvSpPr txBox="1"/>
              <p:nvPr/>
            </p:nvSpPr>
            <p:spPr>
              <a:xfrm>
                <a:off x="546099" y="2505104"/>
                <a:ext cx="5222327" cy="584775"/>
              </a:xfrm>
              <a:prstGeom prst="rect">
                <a:avLst/>
              </a:prstGeom>
              <a:noFill/>
            </p:spPr>
            <p:txBody>
              <a:bodyPr wrap="none" rtlCol="0">
                <a:spAutoFit/>
              </a:bodyPr>
              <a:lstStyle/>
              <a:p>
                <a:r>
                  <a:rPr lang="en-US" sz="3200" dirty="0"/>
                  <a:t>State count: </a:t>
                </a:r>
                <a14:m>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𝑋</m:t>
                        </m:r>
                      </m:sub>
                    </m:sSub>
                    <m:r>
                      <a:rPr lang="en-US" sz="3200" i="1">
                        <a:latin typeface="Cambria Math" panose="02040503050406030204" pitchFamily="18" charset="0"/>
                      </a:rPr>
                      <m:t>→[0,</m:t>
                    </m:r>
                    <m:r>
                      <a:rPr lang="en-US" sz="3200" b="0" i="1" smtClean="0">
                        <a:latin typeface="Cambria Math" panose="02040503050406030204" pitchFamily="18" charset="0"/>
                      </a:rPr>
                      <m:t>+∞</m:t>
                    </m:r>
                    <m:r>
                      <a:rPr lang="en-US" sz="3200" i="1">
                        <a:latin typeface="Cambria Math" panose="02040503050406030204" pitchFamily="18" charset="0"/>
                      </a:rPr>
                      <m:t>]</m:t>
                    </m:r>
                  </m:oMath>
                </a14:m>
                <a:endParaRPr lang="en-US" sz="3200" dirty="0"/>
              </a:p>
            </p:txBody>
          </p:sp>
        </mc:Choice>
        <mc:Fallback xmlns="">
          <p:sp>
            <p:nvSpPr>
              <p:cNvPr id="17" name="TextBox 16">
                <a:extLst>
                  <a:ext uri="{FF2B5EF4-FFF2-40B4-BE49-F238E27FC236}">
                    <a16:creationId xmlns:a16="http://schemas.microsoft.com/office/drawing/2014/main" id="{E050B21F-061D-8CD6-08BD-7E65B81A0FCC}"/>
                  </a:ext>
                </a:extLst>
              </p:cNvPr>
              <p:cNvSpPr txBox="1">
                <a:spLocks noRot="1" noChangeAspect="1" noMove="1" noResize="1" noEditPoints="1" noAdjustHandles="1" noChangeArrowheads="1" noChangeShapeType="1" noTextEdit="1"/>
              </p:cNvSpPr>
              <p:nvPr/>
            </p:nvSpPr>
            <p:spPr>
              <a:xfrm>
                <a:off x="546099" y="2505104"/>
                <a:ext cx="5222327" cy="584775"/>
              </a:xfrm>
              <a:prstGeom prst="rect">
                <a:avLst/>
              </a:prstGeom>
              <a:blipFill>
                <a:blip r:embed="rId4"/>
                <a:stretch>
                  <a:fillRect l="-3037" t="-12500" b="-34375"/>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9E91F908-B058-08B6-517B-BD5F1B03FF03}"/>
              </a:ext>
            </a:extLst>
          </p:cNvPr>
          <p:cNvSpPr txBox="1"/>
          <p:nvPr/>
        </p:nvSpPr>
        <p:spPr>
          <a:xfrm>
            <a:off x="8159381" y="2351782"/>
            <a:ext cx="3786421" cy="1077218"/>
          </a:xfrm>
          <a:prstGeom prst="rect">
            <a:avLst/>
          </a:prstGeom>
          <a:noFill/>
        </p:spPr>
        <p:txBody>
          <a:bodyPr wrap="none" rtlCol="0">
            <a:spAutoFit/>
          </a:bodyPr>
          <a:lstStyle/>
          <a:p>
            <a:pPr algn="ctr"/>
            <a:r>
              <a:rPr lang="en-US" sz="3200" dirty="0">
                <a:solidFill>
                  <a:schemeClr val="accent6">
                    <a:lumMod val="75000"/>
                  </a:schemeClr>
                </a:solidFill>
              </a:rPr>
              <a:t>Probability</a:t>
            </a:r>
            <a:br>
              <a:rPr lang="en-US" sz="3200" dirty="0">
                <a:solidFill>
                  <a:schemeClr val="accent6">
                    <a:lumMod val="75000"/>
                  </a:schemeClr>
                </a:solidFill>
              </a:rPr>
            </a:br>
            <a:r>
              <a:rPr lang="en-US" sz="3200" dirty="0">
                <a:solidFill>
                  <a:schemeClr val="accent6">
                    <a:lumMod val="75000"/>
                  </a:schemeClr>
                </a:solidFill>
              </a:rPr>
              <a:t>in classical mechanics</a:t>
            </a:r>
          </a:p>
        </p:txBody>
      </p:sp>
      <p:sp>
        <p:nvSpPr>
          <p:cNvPr id="19" name="TextBox 18">
            <a:extLst>
              <a:ext uri="{FF2B5EF4-FFF2-40B4-BE49-F238E27FC236}">
                <a16:creationId xmlns:a16="http://schemas.microsoft.com/office/drawing/2014/main" id="{1DE27B8F-49EA-2A74-9DEE-AD1754172375}"/>
              </a:ext>
            </a:extLst>
          </p:cNvPr>
          <p:cNvSpPr txBox="1"/>
          <p:nvPr/>
        </p:nvSpPr>
        <p:spPr>
          <a:xfrm>
            <a:off x="5657785" y="2416208"/>
            <a:ext cx="1596014" cy="923330"/>
          </a:xfrm>
          <a:prstGeom prst="rect">
            <a:avLst/>
          </a:prstGeom>
          <a:noFill/>
        </p:spPr>
        <p:txBody>
          <a:bodyPr wrap="none" rtlCol="0">
            <a:spAutoFit/>
          </a:bodyPr>
          <a:lstStyle/>
          <a:p>
            <a:r>
              <a:rPr lang="en-US" dirty="0"/>
              <a:t>Count of states</a:t>
            </a:r>
            <a:br>
              <a:rPr lang="en-US" dirty="0"/>
            </a:br>
            <a:r>
              <a:rPr lang="en-US" dirty="0"/>
              <a:t>corresponding</a:t>
            </a:r>
            <a:br>
              <a:rPr lang="en-US" dirty="0"/>
            </a:br>
            <a:r>
              <a:rPr lang="en-US" dirty="0"/>
              <a:t>to each event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DD43814-6E44-F9BB-1314-D7A95EF80918}"/>
                  </a:ext>
                </a:extLst>
              </p:cNvPr>
              <p:cNvSpPr txBox="1"/>
              <p:nvPr/>
            </p:nvSpPr>
            <p:spPr>
              <a:xfrm>
                <a:off x="1320800" y="3504594"/>
                <a:ext cx="1991827" cy="11044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𝜌</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𝑑𝑝</m:t>
                          </m:r>
                        </m:num>
                        <m:den>
                          <m:r>
                            <a:rPr lang="en-US" sz="3200" b="0" i="1" smtClean="0">
                              <a:latin typeface="Cambria Math" panose="02040503050406030204" pitchFamily="18" charset="0"/>
                            </a:rPr>
                            <m:t>𝑑</m:t>
                          </m:r>
                          <m:r>
                            <a:rPr lang="en-US" sz="3200" b="0" i="1" smtClean="0">
                              <a:latin typeface="Cambria Math" panose="02040503050406030204" pitchFamily="18" charset="0"/>
                            </a:rPr>
                            <m:t>𝜇</m:t>
                          </m:r>
                        </m:den>
                      </m:f>
                    </m:oMath>
                  </m:oMathPara>
                </a14:m>
                <a:endParaRPr lang="en-US" sz="3200" dirty="0"/>
              </a:p>
            </p:txBody>
          </p:sp>
        </mc:Choice>
        <mc:Fallback xmlns="">
          <p:sp>
            <p:nvSpPr>
              <p:cNvPr id="20" name="TextBox 19">
                <a:extLst>
                  <a:ext uri="{FF2B5EF4-FFF2-40B4-BE49-F238E27FC236}">
                    <a16:creationId xmlns:a16="http://schemas.microsoft.com/office/drawing/2014/main" id="{DDD43814-6E44-F9BB-1314-D7A95EF80918}"/>
                  </a:ext>
                </a:extLst>
              </p:cNvPr>
              <p:cNvSpPr txBox="1">
                <a:spLocks noRot="1" noChangeAspect="1" noMove="1" noResize="1" noEditPoints="1" noAdjustHandles="1" noChangeArrowheads="1" noChangeShapeType="1" noTextEdit="1"/>
              </p:cNvSpPr>
              <p:nvPr/>
            </p:nvSpPr>
            <p:spPr>
              <a:xfrm>
                <a:off x="1320800" y="3504594"/>
                <a:ext cx="1991827" cy="1104470"/>
              </a:xfrm>
              <a:prstGeom prst="rect">
                <a:avLst/>
              </a:prstGeom>
              <a:blipFill>
                <a:blip r:embed="rId5"/>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52D7E38-A8A9-3F14-71C8-6EFFF0939F2A}"/>
              </a:ext>
            </a:extLst>
          </p:cNvPr>
          <p:cNvSpPr txBox="1"/>
          <p:nvPr/>
        </p:nvSpPr>
        <p:spPr>
          <a:xfrm>
            <a:off x="3566767" y="3687497"/>
            <a:ext cx="2666627" cy="738664"/>
          </a:xfrm>
          <a:prstGeom prst="rect">
            <a:avLst/>
          </a:prstGeom>
          <a:noFill/>
        </p:spPr>
        <p:txBody>
          <a:bodyPr wrap="none" rtlCol="0">
            <a:spAutoFit/>
          </a:bodyPr>
          <a:lstStyle/>
          <a:p>
            <a:pPr algn="ctr"/>
            <a:r>
              <a:rPr lang="en-US" sz="2400" dirty="0"/>
              <a:t>Probability density</a:t>
            </a:r>
          </a:p>
          <a:p>
            <a:pPr algn="ctr"/>
            <a:r>
              <a:rPr lang="en-US" dirty="0"/>
              <a:t>Radon-Nikodym derivative</a:t>
            </a:r>
          </a:p>
        </p:txBody>
      </p:sp>
      <p:cxnSp>
        <p:nvCxnSpPr>
          <p:cNvPr id="24" name="Straight Arrow Connector 23">
            <a:extLst>
              <a:ext uri="{FF2B5EF4-FFF2-40B4-BE49-F238E27FC236}">
                <a16:creationId xmlns:a16="http://schemas.microsoft.com/office/drawing/2014/main" id="{EE82969F-056E-4488-D0AB-E8DD26EDCD2C}"/>
              </a:ext>
            </a:extLst>
          </p:cNvPr>
          <p:cNvCxnSpPr>
            <a:cxnSpLocks/>
          </p:cNvCxnSpPr>
          <p:nvPr/>
        </p:nvCxnSpPr>
        <p:spPr>
          <a:xfrm>
            <a:off x="2165019" y="3672135"/>
            <a:ext cx="432131" cy="934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8D9143D-F694-21C0-5011-B19AB70B81DC}"/>
                  </a:ext>
                </a:extLst>
              </p:cNvPr>
              <p:cNvSpPr txBox="1"/>
              <p:nvPr/>
            </p:nvSpPr>
            <p:spPr>
              <a:xfrm>
                <a:off x="347385" y="3193534"/>
                <a:ext cx="2359236" cy="523220"/>
              </a:xfrm>
              <a:prstGeom prst="rect">
                <a:avLst/>
              </a:prstGeom>
              <a:noFill/>
            </p:spPr>
            <p:txBody>
              <a:bodyPr wrap="none" rtlCol="0">
                <a:spAutoFit/>
              </a:bodyPr>
              <a:lstStyle/>
              <a:p>
                <a:r>
                  <a:rPr lang="en-US" sz="1400" dirty="0"/>
                  <a:t>Absolutely continuous</a:t>
                </a:r>
              </a:p>
              <a:p>
                <a:r>
                  <a:rPr lang="en-US" sz="1400" dirty="0"/>
                  <a:t>Zero states </a:t>
                </a:r>
                <a14:m>
                  <m:oMath xmlns:m="http://schemas.openxmlformats.org/officeDocument/2006/math">
                    <m:r>
                      <a:rPr lang="en-US" sz="1400" b="0" i="1" smtClean="0">
                        <a:latin typeface="Cambria Math" panose="02040503050406030204" pitchFamily="18" charset="0"/>
                      </a:rPr>
                      <m:t>⇒</m:t>
                    </m:r>
                  </m:oMath>
                </a14:m>
                <a:r>
                  <a:rPr lang="en-US" sz="1400" dirty="0"/>
                  <a:t> zero probability</a:t>
                </a:r>
              </a:p>
            </p:txBody>
          </p:sp>
        </mc:Choice>
        <mc:Fallback xmlns="">
          <p:sp>
            <p:nvSpPr>
              <p:cNvPr id="25" name="TextBox 24">
                <a:extLst>
                  <a:ext uri="{FF2B5EF4-FFF2-40B4-BE49-F238E27FC236}">
                    <a16:creationId xmlns:a16="http://schemas.microsoft.com/office/drawing/2014/main" id="{D8D9143D-F694-21C0-5011-B19AB70B81DC}"/>
                  </a:ext>
                </a:extLst>
              </p:cNvPr>
              <p:cNvSpPr txBox="1">
                <a:spLocks noRot="1" noChangeAspect="1" noMove="1" noResize="1" noEditPoints="1" noAdjustHandles="1" noChangeArrowheads="1" noChangeShapeType="1" noTextEdit="1"/>
              </p:cNvSpPr>
              <p:nvPr/>
            </p:nvSpPr>
            <p:spPr>
              <a:xfrm>
                <a:off x="347385" y="3193534"/>
                <a:ext cx="2359236" cy="523220"/>
              </a:xfrm>
              <a:prstGeom prst="rect">
                <a:avLst/>
              </a:prstGeom>
              <a:blipFill>
                <a:blip r:embed="rId6"/>
                <a:stretch>
                  <a:fillRect l="-775" t="-2326" b="-104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ADEC1E6-0BC5-353B-8DF4-901545B1519C}"/>
                  </a:ext>
                </a:extLst>
              </p:cNvPr>
              <p:cNvSpPr txBox="1"/>
              <p:nvPr/>
            </p:nvSpPr>
            <p:spPr>
              <a:xfrm>
                <a:off x="1226717" y="5534464"/>
                <a:ext cx="3319883" cy="660950"/>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𝑓</m:t>
                        </m:r>
                      </m:e>
                    </m:d>
                    <m:r>
                      <a:rPr lang="en-US" sz="3200" b="0" i="1" smtClean="0">
                        <a:latin typeface="Cambria Math" panose="02040503050406030204" pitchFamily="18" charset="0"/>
                      </a:rPr>
                      <m:t>=</m:t>
                    </m:r>
                    <m:nary>
                      <m:naryP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𝑓</m:t>
                        </m:r>
                        <m:r>
                          <a:rPr lang="en-US" sz="3200" b="0" i="1" smtClean="0">
                            <a:latin typeface="Cambria Math" panose="02040503050406030204" pitchFamily="18" charset="0"/>
                          </a:rPr>
                          <m:t>𝜌</m:t>
                        </m:r>
                        <m:r>
                          <a:rPr lang="en-US" sz="3200" b="0" i="1" smtClean="0">
                            <a:latin typeface="Cambria Math" panose="02040503050406030204" pitchFamily="18" charset="0"/>
                          </a:rPr>
                          <m:t>𝑑</m:t>
                        </m:r>
                        <m:r>
                          <a:rPr lang="en-US" sz="3200" b="0" i="1" smtClean="0">
                            <a:latin typeface="Cambria Math" panose="02040503050406030204" pitchFamily="18" charset="0"/>
                          </a:rPr>
                          <m:t>𝜇</m:t>
                        </m:r>
                      </m:e>
                    </m:nary>
                  </m:oMath>
                </a14:m>
                <a:r>
                  <a:rPr lang="en-US" sz="3200" dirty="0"/>
                  <a:t> </a:t>
                </a:r>
              </a:p>
            </p:txBody>
          </p:sp>
        </mc:Choice>
        <mc:Fallback xmlns="">
          <p:sp>
            <p:nvSpPr>
              <p:cNvPr id="28" name="TextBox 27">
                <a:extLst>
                  <a:ext uri="{FF2B5EF4-FFF2-40B4-BE49-F238E27FC236}">
                    <a16:creationId xmlns:a16="http://schemas.microsoft.com/office/drawing/2014/main" id="{DADEC1E6-0BC5-353B-8DF4-901545B1519C}"/>
                  </a:ext>
                </a:extLst>
              </p:cNvPr>
              <p:cNvSpPr txBox="1">
                <a:spLocks noRot="1" noChangeAspect="1" noMove="1" noResize="1" noEditPoints="1" noAdjustHandles="1" noChangeArrowheads="1" noChangeShapeType="1" noTextEdit="1"/>
              </p:cNvSpPr>
              <p:nvPr/>
            </p:nvSpPr>
            <p:spPr>
              <a:xfrm>
                <a:off x="1226717" y="5534464"/>
                <a:ext cx="3319883" cy="660950"/>
              </a:xfrm>
              <a:prstGeom prst="rect">
                <a:avLst/>
              </a:prstGeom>
              <a:blipFill>
                <a:blip r:embed="rId7"/>
                <a:stretch>
                  <a:fillRect/>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1B589C11-8741-3C4B-AB2E-056D20D31942}"/>
              </a:ext>
            </a:extLst>
          </p:cNvPr>
          <p:cNvSpPr txBox="1"/>
          <p:nvPr/>
        </p:nvSpPr>
        <p:spPr>
          <a:xfrm>
            <a:off x="3811318" y="5754925"/>
            <a:ext cx="3692934" cy="738664"/>
          </a:xfrm>
          <a:prstGeom prst="rect">
            <a:avLst/>
          </a:prstGeom>
          <a:noFill/>
        </p:spPr>
        <p:txBody>
          <a:bodyPr wrap="none" rtlCol="0">
            <a:spAutoFit/>
          </a:bodyPr>
          <a:lstStyle/>
          <a:p>
            <a:pPr algn="ctr"/>
            <a:r>
              <a:rPr lang="en-US" sz="2400" dirty="0"/>
              <a:t>Expectation</a:t>
            </a:r>
          </a:p>
          <a:p>
            <a:pPr algn="ctr"/>
            <a:r>
              <a:rPr lang="en-US" dirty="0"/>
              <a:t>Average value of the random variable</a:t>
            </a:r>
          </a:p>
        </p:txBody>
      </p:sp>
      <p:sp>
        <p:nvSpPr>
          <p:cNvPr id="3" name="Slide Number Placeholder 2">
            <a:extLst>
              <a:ext uri="{FF2B5EF4-FFF2-40B4-BE49-F238E27FC236}">
                <a16:creationId xmlns:a16="http://schemas.microsoft.com/office/drawing/2014/main" id="{C5740A90-73B4-632F-C080-EA44E95FAE14}"/>
              </a:ext>
            </a:extLst>
          </p:cNvPr>
          <p:cNvSpPr>
            <a:spLocks noGrp="1"/>
          </p:cNvSpPr>
          <p:nvPr>
            <p:ph type="sldNum" sz="quarter" idx="12"/>
          </p:nvPr>
        </p:nvSpPr>
        <p:spPr/>
        <p:txBody>
          <a:bodyPr/>
          <a:lstStyle/>
          <a:p>
            <a:fld id="{F47845EA-7733-40EE-B074-20032348B727}" type="slidenum">
              <a:rPr lang="en-US" smtClean="0"/>
              <a:t>39</a:t>
            </a:fld>
            <a:endParaRPr lang="en-US"/>
          </a:p>
        </p:txBody>
      </p:sp>
    </p:spTree>
    <p:extLst>
      <p:ext uri="{BB962C8B-B14F-4D97-AF65-F5344CB8AC3E}">
        <p14:creationId xmlns:p14="http://schemas.microsoft.com/office/powerpoint/2010/main" val="3788242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857ACC-20D0-CD80-D41A-91A375524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73FD9-ABCB-C9E7-4084-159A2C655E1E}"/>
              </a:ext>
            </a:extLst>
          </p:cNvPr>
          <p:cNvSpPr>
            <a:spLocks noGrp="1"/>
          </p:cNvSpPr>
          <p:nvPr>
            <p:ph type="title"/>
          </p:nvPr>
        </p:nvSpPr>
        <p:spPr/>
        <p:txBody>
          <a:bodyPr/>
          <a:lstStyle/>
          <a:p>
            <a:r>
              <a:rPr lang="en-US" dirty="0"/>
              <a:t>Information granularity:</a:t>
            </a:r>
            <a:br>
              <a:rPr lang="en-US" dirty="0"/>
            </a:br>
            <a:r>
              <a:rPr lang="en-US" dirty="0"/>
              <a:t>units and information</a:t>
            </a:r>
          </a:p>
        </p:txBody>
      </p:sp>
      <p:sp>
        <p:nvSpPr>
          <p:cNvPr id="3" name="Text Placeholder 2">
            <a:extLst>
              <a:ext uri="{FF2B5EF4-FFF2-40B4-BE49-F238E27FC236}">
                <a16:creationId xmlns:a16="http://schemas.microsoft.com/office/drawing/2014/main" id="{62DFA304-546C-F5A7-35CD-97690BA74D1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5FE4DC6-3520-F781-E357-38EBD83EC9D2}"/>
              </a:ext>
            </a:extLst>
          </p:cNvPr>
          <p:cNvSpPr>
            <a:spLocks noGrp="1"/>
          </p:cNvSpPr>
          <p:nvPr>
            <p:ph type="sldNum" sz="quarter" idx="12"/>
          </p:nvPr>
        </p:nvSpPr>
        <p:spPr/>
        <p:txBody>
          <a:bodyPr/>
          <a:lstStyle/>
          <a:p>
            <a:fld id="{F47845EA-7733-40EE-B074-20032348B727}" type="slidenum">
              <a:rPr lang="en-US" smtClean="0"/>
              <a:t>4</a:t>
            </a:fld>
            <a:endParaRPr lang="en-US"/>
          </a:p>
        </p:txBody>
      </p:sp>
    </p:spTree>
    <p:extLst>
      <p:ext uri="{BB962C8B-B14F-4D97-AF65-F5344CB8AC3E}">
        <p14:creationId xmlns:p14="http://schemas.microsoft.com/office/powerpoint/2010/main" val="2707389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6EEFAD3-FDB5-D1A3-5C02-A97A3B93495D}"/>
              </a:ext>
            </a:extLst>
          </p:cNvPr>
          <p:cNvSpPr/>
          <p:nvPr/>
        </p:nvSpPr>
        <p:spPr>
          <a:xfrm>
            <a:off x="4812221" y="1139129"/>
            <a:ext cx="1968284" cy="1278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t>Ensemble</a:t>
            </a:r>
          </a:p>
        </p:txBody>
      </p:sp>
      <p:cxnSp>
        <p:nvCxnSpPr>
          <p:cNvPr id="4" name="Straight Arrow Connector 3">
            <a:extLst>
              <a:ext uri="{FF2B5EF4-FFF2-40B4-BE49-F238E27FC236}">
                <a16:creationId xmlns:a16="http://schemas.microsoft.com/office/drawing/2014/main" id="{A30A09C4-7ECA-AD2B-1F94-D0C411593320}"/>
              </a:ext>
            </a:extLst>
          </p:cNvPr>
          <p:cNvCxnSpPr>
            <a:cxnSpLocks/>
          </p:cNvCxnSpPr>
          <p:nvPr/>
        </p:nvCxnSpPr>
        <p:spPr>
          <a:xfrm>
            <a:off x="3489081" y="1060324"/>
            <a:ext cx="1067418" cy="3422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5857B3-D9BC-4297-4C26-1E22FBA71E73}"/>
              </a:ext>
            </a:extLst>
          </p:cNvPr>
          <p:cNvCxnSpPr>
            <a:cxnSpLocks/>
            <a:stCxn id="12" idx="3"/>
          </p:cNvCxnSpPr>
          <p:nvPr/>
        </p:nvCxnSpPr>
        <p:spPr>
          <a:xfrm flipV="1">
            <a:off x="3498795" y="1955351"/>
            <a:ext cx="1057704" cy="264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C696B3A-8014-ED5D-B59C-F540A75D8A7C}"/>
              </a:ext>
            </a:extLst>
          </p:cNvPr>
          <p:cNvCxnSpPr>
            <a:cxnSpLocks/>
          </p:cNvCxnSpPr>
          <p:nvPr/>
        </p:nvCxnSpPr>
        <p:spPr>
          <a:xfrm>
            <a:off x="3498795" y="1508461"/>
            <a:ext cx="1057704" cy="199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6EE5F0D-4855-36AE-DA31-184886E6CBCA}"/>
                  </a:ext>
                </a:extLst>
              </p:cNvPr>
              <p:cNvSpPr txBox="1"/>
              <p:nvPr/>
            </p:nvSpPr>
            <p:spPr>
              <a:xfrm>
                <a:off x="8156886" y="690992"/>
                <a:ext cx="45570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1</m:t>
                          </m:r>
                        </m:sub>
                      </m:sSub>
                    </m:oMath>
                  </m:oMathPara>
                </a14:m>
                <a:endParaRPr lang="en-US" dirty="0"/>
              </a:p>
            </p:txBody>
          </p:sp>
        </mc:Choice>
        <mc:Fallback xmlns="">
          <p:sp>
            <p:nvSpPr>
              <p:cNvPr id="9" name="TextBox 8">
                <a:extLst>
                  <a:ext uri="{FF2B5EF4-FFF2-40B4-BE49-F238E27FC236}">
                    <a16:creationId xmlns:a16="http://schemas.microsoft.com/office/drawing/2014/main" id="{96EE5F0D-4855-36AE-DA31-184886E6CBCA}"/>
                  </a:ext>
                </a:extLst>
              </p:cNvPr>
              <p:cNvSpPr txBox="1">
                <a:spLocks noRot="1" noChangeAspect="1" noMove="1" noResize="1" noEditPoints="1" noAdjustHandles="1" noChangeArrowheads="1" noChangeShapeType="1" noTextEdit="1"/>
              </p:cNvSpPr>
              <p:nvPr/>
            </p:nvSpPr>
            <p:spPr>
              <a:xfrm>
                <a:off x="8156886" y="690992"/>
                <a:ext cx="455702"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BBD6112-4ED9-42C3-4B23-BE9D9B91D1AE}"/>
                  </a:ext>
                </a:extLst>
              </p:cNvPr>
              <p:cNvSpPr txBox="1"/>
              <p:nvPr/>
            </p:nvSpPr>
            <p:spPr>
              <a:xfrm>
                <a:off x="3042420" y="1139129"/>
                <a:ext cx="45198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m:oMathPara>
                </a14:m>
                <a:endParaRPr lang="en-US" dirty="0"/>
              </a:p>
            </p:txBody>
          </p:sp>
        </mc:Choice>
        <mc:Fallback xmlns="">
          <p:sp>
            <p:nvSpPr>
              <p:cNvPr id="10" name="TextBox 9">
                <a:extLst>
                  <a:ext uri="{FF2B5EF4-FFF2-40B4-BE49-F238E27FC236}">
                    <a16:creationId xmlns:a16="http://schemas.microsoft.com/office/drawing/2014/main" id="{6BBD6112-4ED9-42C3-4B23-BE9D9B91D1AE}"/>
                  </a:ext>
                </a:extLst>
              </p:cNvPr>
              <p:cNvSpPr txBox="1">
                <a:spLocks noRot="1" noChangeAspect="1" noMove="1" noResize="1" noEditPoints="1" noAdjustHandles="1" noChangeArrowheads="1" noChangeShapeType="1" noTextEdit="1"/>
              </p:cNvSpPr>
              <p:nvPr/>
            </p:nvSpPr>
            <p:spPr>
              <a:xfrm>
                <a:off x="3042420" y="1139129"/>
                <a:ext cx="45198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83D020E-D5CC-20E3-EB2D-E084501DC381}"/>
                  </a:ext>
                </a:extLst>
              </p:cNvPr>
              <p:cNvSpPr txBox="1"/>
              <p:nvPr/>
            </p:nvSpPr>
            <p:spPr>
              <a:xfrm>
                <a:off x="3085252" y="1587266"/>
                <a:ext cx="360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11" name="TextBox 10">
                <a:extLst>
                  <a:ext uri="{FF2B5EF4-FFF2-40B4-BE49-F238E27FC236}">
                    <a16:creationId xmlns:a16="http://schemas.microsoft.com/office/drawing/2014/main" id="{A83D020E-D5CC-20E3-EB2D-E084501DC381}"/>
                  </a:ext>
                </a:extLst>
              </p:cNvPr>
              <p:cNvSpPr txBox="1">
                <a:spLocks noRot="1" noChangeAspect="1" noMove="1" noResize="1" noEditPoints="1" noAdjustHandles="1" noChangeArrowheads="1" noChangeShapeType="1" noTextEdit="1"/>
              </p:cNvSpPr>
              <p:nvPr/>
            </p:nvSpPr>
            <p:spPr>
              <a:xfrm>
                <a:off x="3085252" y="1587266"/>
                <a:ext cx="36099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6144A2A-5025-8F00-B67F-51E118BA756A}"/>
                  </a:ext>
                </a:extLst>
              </p:cNvPr>
              <p:cNvSpPr txBox="1"/>
              <p:nvPr/>
            </p:nvSpPr>
            <p:spPr>
              <a:xfrm>
                <a:off x="3032706" y="2035403"/>
                <a:ext cx="4660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𝑛</m:t>
                          </m:r>
                        </m:sub>
                      </m:sSub>
                    </m:oMath>
                  </m:oMathPara>
                </a14:m>
                <a:endParaRPr lang="en-US" dirty="0"/>
              </a:p>
            </p:txBody>
          </p:sp>
        </mc:Choice>
        <mc:Fallback xmlns="">
          <p:sp>
            <p:nvSpPr>
              <p:cNvPr id="12" name="TextBox 11">
                <a:extLst>
                  <a:ext uri="{FF2B5EF4-FFF2-40B4-BE49-F238E27FC236}">
                    <a16:creationId xmlns:a16="http://schemas.microsoft.com/office/drawing/2014/main" id="{F6144A2A-5025-8F00-B67F-51E118BA756A}"/>
                  </a:ext>
                </a:extLst>
              </p:cNvPr>
              <p:cNvSpPr txBox="1">
                <a:spLocks noRot="1" noChangeAspect="1" noMove="1" noResize="1" noEditPoints="1" noAdjustHandles="1" noChangeArrowheads="1" noChangeShapeType="1" noTextEdit="1"/>
              </p:cNvSpPr>
              <p:nvPr/>
            </p:nvSpPr>
            <p:spPr>
              <a:xfrm>
                <a:off x="3032706" y="2035403"/>
                <a:ext cx="466089"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F1AD0C-C05A-2A8C-2C27-CD2EDD116421}"/>
                  </a:ext>
                </a:extLst>
              </p:cNvPr>
              <p:cNvSpPr txBox="1"/>
              <p:nvPr/>
            </p:nvSpPr>
            <p:spPr>
              <a:xfrm>
                <a:off x="3731839" y="875658"/>
                <a:ext cx="459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oMath>
                  </m:oMathPara>
                </a14:m>
                <a:endParaRPr lang="en-US" dirty="0"/>
              </a:p>
            </p:txBody>
          </p:sp>
        </mc:Choice>
        <mc:Fallback xmlns="">
          <p:sp>
            <p:nvSpPr>
              <p:cNvPr id="19" name="TextBox 18">
                <a:extLst>
                  <a:ext uri="{FF2B5EF4-FFF2-40B4-BE49-F238E27FC236}">
                    <a16:creationId xmlns:a16="http://schemas.microsoft.com/office/drawing/2014/main" id="{45F1AD0C-C05A-2A8C-2C27-CD2EDD116421}"/>
                  </a:ext>
                </a:extLst>
              </p:cNvPr>
              <p:cNvSpPr txBox="1">
                <a:spLocks noRot="1" noChangeAspect="1" noMove="1" noResize="1" noEditPoints="1" noAdjustHandles="1" noChangeArrowheads="1" noChangeShapeType="1" noTextEdit="1"/>
              </p:cNvSpPr>
              <p:nvPr/>
            </p:nvSpPr>
            <p:spPr>
              <a:xfrm>
                <a:off x="3731839" y="875658"/>
                <a:ext cx="45980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FD7EE7A-EDFF-275F-9F34-60910100F66B}"/>
                  </a:ext>
                </a:extLst>
              </p:cNvPr>
              <p:cNvSpPr txBox="1"/>
              <p:nvPr/>
            </p:nvSpPr>
            <p:spPr>
              <a:xfrm>
                <a:off x="3731839" y="1323795"/>
                <a:ext cx="4651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2</m:t>
                          </m:r>
                        </m:sub>
                      </m:sSub>
                    </m:oMath>
                  </m:oMathPara>
                </a14:m>
                <a:endParaRPr lang="en-US" dirty="0"/>
              </a:p>
            </p:txBody>
          </p:sp>
        </mc:Choice>
        <mc:Fallback xmlns="">
          <p:sp>
            <p:nvSpPr>
              <p:cNvPr id="20" name="TextBox 19">
                <a:extLst>
                  <a:ext uri="{FF2B5EF4-FFF2-40B4-BE49-F238E27FC236}">
                    <a16:creationId xmlns:a16="http://schemas.microsoft.com/office/drawing/2014/main" id="{5FD7EE7A-EDFF-275F-9F34-60910100F66B}"/>
                  </a:ext>
                </a:extLst>
              </p:cNvPr>
              <p:cNvSpPr txBox="1">
                <a:spLocks noRot="1" noChangeAspect="1" noMove="1" noResize="1" noEditPoints="1" noAdjustHandles="1" noChangeArrowheads="1" noChangeShapeType="1" noTextEdit="1"/>
              </p:cNvSpPr>
              <p:nvPr/>
            </p:nvSpPr>
            <p:spPr>
              <a:xfrm>
                <a:off x="3731839" y="1323795"/>
                <a:ext cx="46512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E2E0D9E-06CB-5EF6-3661-42E26F53CBCC}"/>
                  </a:ext>
                </a:extLst>
              </p:cNvPr>
              <p:cNvSpPr txBox="1"/>
              <p:nvPr/>
            </p:nvSpPr>
            <p:spPr>
              <a:xfrm>
                <a:off x="3731839" y="1833303"/>
                <a:ext cx="4792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𝜆</m:t>
                          </m:r>
                        </m:e>
                        <m:sub>
                          <m:r>
                            <a:rPr lang="en-US" b="0" i="1" smtClean="0">
                              <a:latin typeface="Cambria Math" panose="02040503050406030204" pitchFamily="18" charset="0"/>
                            </a:rPr>
                            <m:t>𝑛</m:t>
                          </m:r>
                        </m:sub>
                      </m:sSub>
                    </m:oMath>
                  </m:oMathPara>
                </a14:m>
                <a:endParaRPr lang="en-US" dirty="0"/>
              </a:p>
            </p:txBody>
          </p:sp>
        </mc:Choice>
        <mc:Fallback xmlns="">
          <p:sp>
            <p:nvSpPr>
              <p:cNvPr id="22" name="TextBox 21">
                <a:extLst>
                  <a:ext uri="{FF2B5EF4-FFF2-40B4-BE49-F238E27FC236}">
                    <a16:creationId xmlns:a16="http://schemas.microsoft.com/office/drawing/2014/main" id="{1E2E0D9E-06CB-5EF6-3661-42E26F53CBCC}"/>
                  </a:ext>
                </a:extLst>
              </p:cNvPr>
              <p:cNvSpPr txBox="1">
                <a:spLocks noRot="1" noChangeAspect="1" noMove="1" noResize="1" noEditPoints="1" noAdjustHandles="1" noChangeArrowheads="1" noChangeShapeType="1" noTextEdit="1"/>
              </p:cNvSpPr>
              <p:nvPr/>
            </p:nvSpPr>
            <p:spPr>
              <a:xfrm>
                <a:off x="3731839" y="1833303"/>
                <a:ext cx="479234" cy="369332"/>
              </a:xfrm>
              <a:prstGeom prst="rect">
                <a:avLst/>
              </a:prstGeom>
              <a:blipFill>
                <a:blip r:embed="rId8"/>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6F9EA6FD-692C-D78B-A990-81D17B4AB535}"/>
              </a:ext>
            </a:extLst>
          </p:cNvPr>
          <p:cNvSpPr txBox="1"/>
          <p:nvPr/>
        </p:nvSpPr>
        <p:spPr>
          <a:xfrm>
            <a:off x="3446248" y="328475"/>
            <a:ext cx="926151" cy="369332"/>
          </a:xfrm>
          <a:prstGeom prst="rect">
            <a:avLst/>
          </a:prstGeom>
          <a:noFill/>
        </p:spPr>
        <p:txBody>
          <a:bodyPr wrap="none" rtlCol="0">
            <a:spAutoFit/>
          </a:bodyPr>
          <a:lstStyle/>
          <a:p>
            <a:r>
              <a:rPr lang="en-US" dirty="0"/>
              <a:t>Mixture</a:t>
            </a:r>
          </a:p>
        </p:txBody>
      </p:sp>
      <p:sp>
        <p:nvSpPr>
          <p:cNvPr id="24" name="TextBox 23">
            <a:extLst>
              <a:ext uri="{FF2B5EF4-FFF2-40B4-BE49-F238E27FC236}">
                <a16:creationId xmlns:a16="http://schemas.microsoft.com/office/drawing/2014/main" id="{EE16968C-A0CA-71CA-43F7-FAB13B412BDB}"/>
              </a:ext>
            </a:extLst>
          </p:cNvPr>
          <p:cNvSpPr txBox="1"/>
          <p:nvPr/>
        </p:nvSpPr>
        <p:spPr>
          <a:xfrm>
            <a:off x="6853292" y="328475"/>
            <a:ext cx="1195648" cy="369332"/>
          </a:xfrm>
          <a:prstGeom prst="rect">
            <a:avLst/>
          </a:prstGeom>
          <a:noFill/>
        </p:spPr>
        <p:txBody>
          <a:bodyPr wrap="none" rtlCol="0">
            <a:spAutoFit/>
          </a:bodyPr>
          <a:lstStyle/>
          <a:p>
            <a:r>
              <a:rPr lang="en-US" dirty="0"/>
              <a:t>Probability</a:t>
            </a:r>
          </a:p>
        </p:txBody>
      </p:sp>
      <p:cxnSp>
        <p:nvCxnSpPr>
          <p:cNvPr id="25" name="Straight Arrow Connector 24">
            <a:extLst>
              <a:ext uri="{FF2B5EF4-FFF2-40B4-BE49-F238E27FC236}">
                <a16:creationId xmlns:a16="http://schemas.microsoft.com/office/drawing/2014/main" id="{F7A2CD8E-E294-4F8D-FFCB-5450825086D9}"/>
              </a:ext>
            </a:extLst>
          </p:cNvPr>
          <p:cNvCxnSpPr>
            <a:cxnSpLocks/>
          </p:cNvCxnSpPr>
          <p:nvPr/>
        </p:nvCxnSpPr>
        <p:spPr>
          <a:xfrm flipH="1">
            <a:off x="7087392" y="1060324"/>
            <a:ext cx="1067418" cy="342276"/>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3291A2F-DD9D-6389-68DD-4B89E190CD34}"/>
              </a:ext>
            </a:extLst>
          </p:cNvPr>
          <p:cNvCxnSpPr>
            <a:cxnSpLocks/>
            <a:stCxn id="30" idx="3"/>
          </p:cNvCxnSpPr>
          <p:nvPr/>
        </p:nvCxnSpPr>
        <p:spPr>
          <a:xfrm flipH="1" flipV="1">
            <a:off x="7087392" y="1955351"/>
            <a:ext cx="1057704" cy="264718"/>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A809811-D7C9-478E-F22A-B47BB70000E4}"/>
              </a:ext>
            </a:extLst>
          </p:cNvPr>
          <p:cNvCxnSpPr>
            <a:cxnSpLocks/>
          </p:cNvCxnSpPr>
          <p:nvPr/>
        </p:nvCxnSpPr>
        <p:spPr>
          <a:xfrm flipH="1">
            <a:off x="7087392" y="1508461"/>
            <a:ext cx="1057704" cy="199229"/>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2D6E997-6724-1BA7-A17A-B437B4FEB095}"/>
                  </a:ext>
                </a:extLst>
              </p:cNvPr>
              <p:cNvSpPr txBox="1"/>
              <p:nvPr/>
            </p:nvSpPr>
            <p:spPr>
              <a:xfrm flipH="1">
                <a:off x="8149489" y="1139129"/>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2</m:t>
                          </m:r>
                        </m:sub>
                      </m:sSub>
                    </m:oMath>
                  </m:oMathPara>
                </a14:m>
                <a:endParaRPr lang="en-US" dirty="0"/>
              </a:p>
            </p:txBody>
          </p:sp>
        </mc:Choice>
        <mc:Fallback xmlns="">
          <p:sp>
            <p:nvSpPr>
              <p:cNvPr id="28" name="TextBox 27">
                <a:extLst>
                  <a:ext uri="{FF2B5EF4-FFF2-40B4-BE49-F238E27FC236}">
                    <a16:creationId xmlns:a16="http://schemas.microsoft.com/office/drawing/2014/main" id="{F2D6E997-6724-1BA7-A17A-B437B4FEB095}"/>
                  </a:ext>
                </a:extLst>
              </p:cNvPr>
              <p:cNvSpPr txBox="1">
                <a:spLocks noRot="1" noChangeAspect="1" noMove="1" noResize="1" noEditPoints="1" noAdjustHandles="1" noChangeArrowheads="1" noChangeShapeType="1" noTextEdit="1"/>
              </p:cNvSpPr>
              <p:nvPr/>
            </p:nvSpPr>
            <p:spPr>
              <a:xfrm flipH="1">
                <a:off x="8149489" y="1139129"/>
                <a:ext cx="46102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583B7FB-A133-B976-5B18-97CB270B1BEC}"/>
                  </a:ext>
                </a:extLst>
              </p:cNvPr>
              <p:cNvSpPr txBox="1"/>
              <p:nvPr/>
            </p:nvSpPr>
            <p:spPr>
              <a:xfrm flipH="1">
                <a:off x="8197643" y="1587266"/>
                <a:ext cx="3609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29" name="TextBox 28">
                <a:extLst>
                  <a:ext uri="{FF2B5EF4-FFF2-40B4-BE49-F238E27FC236}">
                    <a16:creationId xmlns:a16="http://schemas.microsoft.com/office/drawing/2014/main" id="{6583B7FB-A133-B976-5B18-97CB270B1BEC}"/>
                  </a:ext>
                </a:extLst>
              </p:cNvPr>
              <p:cNvSpPr txBox="1">
                <a:spLocks noRot="1" noChangeAspect="1" noMove="1" noResize="1" noEditPoints="1" noAdjustHandles="1" noChangeArrowheads="1" noChangeShapeType="1" noTextEdit="1"/>
              </p:cNvSpPr>
              <p:nvPr/>
            </p:nvSpPr>
            <p:spPr>
              <a:xfrm flipH="1">
                <a:off x="8197643" y="1587266"/>
                <a:ext cx="36099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3338B5-E44C-1266-E911-DC0D1E1E1F52}"/>
                  </a:ext>
                </a:extLst>
              </p:cNvPr>
              <p:cNvSpPr txBox="1"/>
              <p:nvPr/>
            </p:nvSpPr>
            <p:spPr>
              <a:xfrm flipH="1">
                <a:off x="8145096" y="2035403"/>
                <a:ext cx="4733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𝑜</m:t>
                          </m:r>
                        </m:e>
                        <m:sub>
                          <m:r>
                            <a:rPr lang="en-US" b="0" i="1" smtClean="0">
                              <a:latin typeface="Cambria Math" panose="02040503050406030204" pitchFamily="18" charset="0"/>
                            </a:rPr>
                            <m:t>𝑛</m:t>
                          </m:r>
                        </m:sub>
                      </m:sSub>
                    </m:oMath>
                  </m:oMathPara>
                </a14:m>
                <a:endParaRPr lang="en-US" dirty="0"/>
              </a:p>
            </p:txBody>
          </p:sp>
        </mc:Choice>
        <mc:Fallback xmlns="">
          <p:sp>
            <p:nvSpPr>
              <p:cNvPr id="30" name="TextBox 29">
                <a:extLst>
                  <a:ext uri="{FF2B5EF4-FFF2-40B4-BE49-F238E27FC236}">
                    <a16:creationId xmlns:a16="http://schemas.microsoft.com/office/drawing/2014/main" id="{863338B5-E44C-1266-E911-DC0D1E1E1F52}"/>
                  </a:ext>
                </a:extLst>
              </p:cNvPr>
              <p:cNvSpPr txBox="1">
                <a:spLocks noRot="1" noChangeAspect="1" noMove="1" noResize="1" noEditPoints="1" noAdjustHandles="1" noChangeArrowheads="1" noChangeShapeType="1" noTextEdit="1"/>
              </p:cNvSpPr>
              <p:nvPr/>
            </p:nvSpPr>
            <p:spPr>
              <a:xfrm flipH="1">
                <a:off x="8145096" y="2035403"/>
                <a:ext cx="473398"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A84031D-7389-693B-468B-2C34CE37E7D5}"/>
                  </a:ext>
                </a:extLst>
              </p:cNvPr>
              <p:cNvSpPr txBox="1"/>
              <p:nvPr/>
            </p:nvSpPr>
            <p:spPr>
              <a:xfrm flipH="1">
                <a:off x="7452246" y="875658"/>
                <a:ext cx="4605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31" name="TextBox 30">
                <a:extLst>
                  <a:ext uri="{FF2B5EF4-FFF2-40B4-BE49-F238E27FC236}">
                    <a16:creationId xmlns:a16="http://schemas.microsoft.com/office/drawing/2014/main" id="{1A84031D-7389-693B-468B-2C34CE37E7D5}"/>
                  </a:ext>
                </a:extLst>
              </p:cNvPr>
              <p:cNvSpPr txBox="1">
                <a:spLocks noRot="1" noChangeAspect="1" noMove="1" noResize="1" noEditPoints="1" noAdjustHandles="1" noChangeArrowheads="1" noChangeShapeType="1" noTextEdit="1"/>
              </p:cNvSpPr>
              <p:nvPr/>
            </p:nvSpPr>
            <p:spPr>
              <a:xfrm flipH="1">
                <a:off x="7452246" y="875658"/>
                <a:ext cx="460511" cy="369332"/>
              </a:xfrm>
              <a:prstGeom prst="rect">
                <a:avLst/>
              </a:prstGeom>
              <a:blipFill>
                <a:blip r:embed="rId1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C8901B8-CCF7-69E7-7D03-2FA10AB3E4EB}"/>
                  </a:ext>
                </a:extLst>
              </p:cNvPr>
              <p:cNvSpPr txBox="1"/>
              <p:nvPr/>
            </p:nvSpPr>
            <p:spPr>
              <a:xfrm flipH="1">
                <a:off x="7446925" y="1323795"/>
                <a:ext cx="465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m:oMathPara>
                </a14:m>
                <a:endParaRPr lang="en-US" dirty="0"/>
              </a:p>
            </p:txBody>
          </p:sp>
        </mc:Choice>
        <mc:Fallback xmlns="">
          <p:sp>
            <p:nvSpPr>
              <p:cNvPr id="32" name="TextBox 31">
                <a:extLst>
                  <a:ext uri="{FF2B5EF4-FFF2-40B4-BE49-F238E27FC236}">
                    <a16:creationId xmlns:a16="http://schemas.microsoft.com/office/drawing/2014/main" id="{AC8901B8-CCF7-69E7-7D03-2FA10AB3E4EB}"/>
                  </a:ext>
                </a:extLst>
              </p:cNvPr>
              <p:cNvSpPr txBox="1">
                <a:spLocks noRot="1" noChangeAspect="1" noMove="1" noResize="1" noEditPoints="1" noAdjustHandles="1" noChangeArrowheads="1" noChangeShapeType="1" noTextEdit="1"/>
              </p:cNvSpPr>
              <p:nvPr/>
            </p:nvSpPr>
            <p:spPr>
              <a:xfrm flipH="1">
                <a:off x="7446925" y="1323795"/>
                <a:ext cx="465832" cy="369332"/>
              </a:xfrm>
              <a:prstGeom prst="rect">
                <a:avLst/>
              </a:prstGeom>
              <a:blipFill>
                <a:blip r:embed="rId1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1939874-E9AD-B2EE-5DDE-2447AE82E503}"/>
                  </a:ext>
                </a:extLst>
              </p:cNvPr>
              <p:cNvSpPr txBox="1"/>
              <p:nvPr/>
            </p:nvSpPr>
            <p:spPr>
              <a:xfrm flipH="1">
                <a:off x="7432818" y="1833303"/>
                <a:ext cx="4782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𝑛</m:t>
                          </m:r>
                        </m:sub>
                      </m:sSub>
                    </m:oMath>
                  </m:oMathPara>
                </a14:m>
                <a:endParaRPr lang="en-US" dirty="0"/>
              </a:p>
            </p:txBody>
          </p:sp>
        </mc:Choice>
        <mc:Fallback xmlns="">
          <p:sp>
            <p:nvSpPr>
              <p:cNvPr id="33" name="TextBox 32">
                <a:extLst>
                  <a:ext uri="{FF2B5EF4-FFF2-40B4-BE49-F238E27FC236}">
                    <a16:creationId xmlns:a16="http://schemas.microsoft.com/office/drawing/2014/main" id="{A1939874-E9AD-B2EE-5DDE-2447AE82E503}"/>
                  </a:ext>
                </a:extLst>
              </p:cNvPr>
              <p:cNvSpPr txBox="1">
                <a:spLocks noRot="1" noChangeAspect="1" noMove="1" noResize="1" noEditPoints="1" noAdjustHandles="1" noChangeArrowheads="1" noChangeShapeType="1" noTextEdit="1"/>
              </p:cNvSpPr>
              <p:nvPr/>
            </p:nvSpPr>
            <p:spPr>
              <a:xfrm flipH="1">
                <a:off x="7432818" y="1833303"/>
                <a:ext cx="478208"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268CA82-156B-40ED-443F-D7B1C45257ED}"/>
                  </a:ext>
                </a:extLst>
              </p:cNvPr>
              <p:cNvSpPr txBox="1"/>
              <p:nvPr/>
            </p:nvSpPr>
            <p:spPr>
              <a:xfrm>
                <a:off x="3042420" y="690992"/>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9268CA82-156B-40ED-443F-D7B1C45257ED}"/>
                  </a:ext>
                </a:extLst>
              </p:cNvPr>
              <p:cNvSpPr txBox="1">
                <a:spLocks noRot="1" noChangeAspect="1" noMove="1" noResize="1" noEditPoints="1" noAdjustHandles="1" noChangeArrowheads="1" noChangeShapeType="1" noTextEdit="1"/>
              </p:cNvSpPr>
              <p:nvPr/>
            </p:nvSpPr>
            <p:spPr>
              <a:xfrm>
                <a:off x="3042420" y="690992"/>
                <a:ext cx="446661" cy="369332"/>
              </a:xfrm>
              <a:prstGeom prst="rect">
                <a:avLst/>
              </a:prstGeom>
              <a:blipFill>
                <a:blip r:embed="rId15"/>
                <a:stretch>
                  <a:fillRect/>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9E4F250D-E250-597D-7D5B-27E46E9B36F2}"/>
              </a:ext>
            </a:extLst>
          </p:cNvPr>
          <p:cNvSpPr txBox="1"/>
          <p:nvPr/>
        </p:nvSpPr>
        <p:spPr>
          <a:xfrm rot="16200000">
            <a:off x="2131739" y="1361570"/>
            <a:ext cx="1375441" cy="369332"/>
          </a:xfrm>
          <a:prstGeom prst="rect">
            <a:avLst/>
          </a:prstGeom>
          <a:noFill/>
        </p:spPr>
        <p:txBody>
          <a:bodyPr wrap="none" rtlCol="0">
            <a:spAutoFit/>
          </a:bodyPr>
          <a:lstStyle/>
          <a:p>
            <a:r>
              <a:rPr lang="en-US" dirty="0"/>
              <a:t>Preparations</a:t>
            </a:r>
          </a:p>
        </p:txBody>
      </p:sp>
      <p:sp>
        <p:nvSpPr>
          <p:cNvPr id="37" name="TextBox 36">
            <a:extLst>
              <a:ext uri="{FF2B5EF4-FFF2-40B4-BE49-F238E27FC236}">
                <a16:creationId xmlns:a16="http://schemas.microsoft.com/office/drawing/2014/main" id="{767E5EFA-E6A2-1336-CC5A-62988B779D1B}"/>
              </a:ext>
            </a:extLst>
          </p:cNvPr>
          <p:cNvSpPr txBox="1"/>
          <p:nvPr/>
        </p:nvSpPr>
        <p:spPr>
          <a:xfrm rot="5400000">
            <a:off x="8301073" y="1384664"/>
            <a:ext cx="1140120" cy="369332"/>
          </a:xfrm>
          <a:prstGeom prst="rect">
            <a:avLst/>
          </a:prstGeom>
          <a:noFill/>
        </p:spPr>
        <p:txBody>
          <a:bodyPr wrap="none" rtlCol="0">
            <a:spAutoFit/>
          </a:bodyPr>
          <a:lstStyle/>
          <a:p>
            <a:r>
              <a:rPr lang="en-US" dirty="0"/>
              <a:t>Outcomes</a:t>
            </a:r>
          </a:p>
        </p:txBody>
      </p:sp>
      <p:sp>
        <p:nvSpPr>
          <p:cNvPr id="38" name="TextBox 37">
            <a:extLst>
              <a:ext uri="{FF2B5EF4-FFF2-40B4-BE49-F238E27FC236}">
                <a16:creationId xmlns:a16="http://schemas.microsoft.com/office/drawing/2014/main" id="{34C61AE9-B43D-3DFA-C85C-2B4C5A678591}"/>
              </a:ext>
            </a:extLst>
          </p:cNvPr>
          <p:cNvSpPr txBox="1"/>
          <p:nvPr/>
        </p:nvSpPr>
        <p:spPr>
          <a:xfrm>
            <a:off x="244045" y="2835438"/>
            <a:ext cx="11703910" cy="461665"/>
          </a:xfrm>
          <a:prstGeom prst="rect">
            <a:avLst/>
          </a:prstGeom>
          <a:noFill/>
        </p:spPr>
        <p:txBody>
          <a:bodyPr wrap="none" rtlCol="0">
            <a:spAutoFit/>
          </a:bodyPr>
          <a:lstStyle/>
          <a:p>
            <a:r>
              <a:rPr lang="en-US" sz="2400" dirty="0"/>
              <a:t>In classical mechanics, mixtures of preparations and probability of outcomes always coincide</a:t>
            </a:r>
          </a:p>
        </p:txBody>
      </p:sp>
      <p:sp>
        <p:nvSpPr>
          <p:cNvPr id="39" name="TextBox 38">
            <a:extLst>
              <a:ext uri="{FF2B5EF4-FFF2-40B4-BE49-F238E27FC236}">
                <a16:creationId xmlns:a16="http://schemas.microsoft.com/office/drawing/2014/main" id="{29436980-87B4-3C24-4250-0A586E15BCCE}"/>
              </a:ext>
            </a:extLst>
          </p:cNvPr>
          <p:cNvSpPr txBox="1"/>
          <p:nvPr/>
        </p:nvSpPr>
        <p:spPr>
          <a:xfrm>
            <a:off x="244045" y="3347817"/>
            <a:ext cx="4612160" cy="461665"/>
          </a:xfrm>
          <a:prstGeom prst="rect">
            <a:avLst/>
          </a:prstGeom>
          <a:noFill/>
        </p:spPr>
        <p:txBody>
          <a:bodyPr wrap="none" rtlCol="0">
            <a:spAutoFit/>
          </a:bodyPr>
          <a:lstStyle/>
          <a:p>
            <a:r>
              <a:rPr lang="en-US" sz="2400" dirty="0"/>
              <a:t>In quantum mechanics, they do not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55282CF1-94B1-63DC-32C1-C7F049632664}"/>
                  </a:ext>
                </a:extLst>
              </p:cNvPr>
              <p:cNvSpPr txBox="1"/>
              <p:nvPr/>
            </p:nvSpPr>
            <p:spPr>
              <a:xfrm>
                <a:off x="583203" y="3977749"/>
                <a:ext cx="9326207"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 quantum ensemble spaces not simplexes (i.e. classical probability fails)</a:t>
                </a:r>
              </a:p>
            </p:txBody>
          </p:sp>
        </mc:Choice>
        <mc:Fallback xmlns="">
          <p:sp>
            <p:nvSpPr>
              <p:cNvPr id="40" name="TextBox 39">
                <a:extLst>
                  <a:ext uri="{FF2B5EF4-FFF2-40B4-BE49-F238E27FC236}">
                    <a16:creationId xmlns:a16="http://schemas.microsoft.com/office/drawing/2014/main" id="{55282CF1-94B1-63DC-32C1-C7F049632664}"/>
                  </a:ext>
                </a:extLst>
              </p:cNvPr>
              <p:cNvSpPr txBox="1">
                <a:spLocks noRot="1" noChangeAspect="1" noMove="1" noResize="1" noEditPoints="1" noAdjustHandles="1" noChangeArrowheads="1" noChangeShapeType="1" noTextEdit="1"/>
              </p:cNvSpPr>
              <p:nvPr/>
            </p:nvSpPr>
            <p:spPr>
              <a:xfrm>
                <a:off x="583203" y="3977749"/>
                <a:ext cx="9326207" cy="461665"/>
              </a:xfrm>
              <a:prstGeom prst="rect">
                <a:avLst/>
              </a:prstGeom>
              <a:blipFill>
                <a:blip r:embed="rId16"/>
                <a:stretch>
                  <a:fillRect t="-10667" b="-30667"/>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05F569B4-BFFF-C82F-0885-7D50ACDA6337}"/>
              </a:ext>
            </a:extLst>
          </p:cNvPr>
          <p:cNvSpPr txBox="1"/>
          <p:nvPr/>
        </p:nvSpPr>
        <p:spPr>
          <a:xfrm>
            <a:off x="983046" y="4810930"/>
            <a:ext cx="7888087" cy="1077218"/>
          </a:xfrm>
          <a:prstGeom prst="rect">
            <a:avLst/>
          </a:prstGeom>
          <a:noFill/>
        </p:spPr>
        <p:txBody>
          <a:bodyPr wrap="square" rtlCol="0">
            <a:spAutoFit/>
          </a:bodyPr>
          <a:lstStyle/>
          <a:p>
            <a:r>
              <a:rPr lang="en-US" sz="3200" dirty="0">
                <a:solidFill>
                  <a:schemeClr val="accent6">
                    <a:lumMod val="75000"/>
                  </a:schemeClr>
                </a:solidFill>
              </a:rPr>
              <a:t>Can we have common measure theoretic tools on the preparation side?</a:t>
            </a:r>
          </a:p>
        </p:txBody>
      </p:sp>
      <p:sp>
        <p:nvSpPr>
          <p:cNvPr id="3" name="Slide Number Placeholder 2">
            <a:extLst>
              <a:ext uri="{FF2B5EF4-FFF2-40B4-BE49-F238E27FC236}">
                <a16:creationId xmlns:a16="http://schemas.microsoft.com/office/drawing/2014/main" id="{1C757186-86D0-E900-9363-C6EA10AB476B}"/>
              </a:ext>
            </a:extLst>
          </p:cNvPr>
          <p:cNvSpPr>
            <a:spLocks noGrp="1"/>
          </p:cNvSpPr>
          <p:nvPr>
            <p:ph type="sldNum" sz="quarter" idx="12"/>
          </p:nvPr>
        </p:nvSpPr>
        <p:spPr/>
        <p:txBody>
          <a:bodyPr/>
          <a:lstStyle/>
          <a:p>
            <a:fld id="{F47845EA-7733-40EE-B074-20032348B727}" type="slidenum">
              <a:rPr lang="en-US" smtClean="0"/>
              <a:t>40</a:t>
            </a:fld>
            <a:endParaRPr lang="en-US"/>
          </a:p>
        </p:txBody>
      </p:sp>
    </p:spTree>
    <p:extLst>
      <p:ext uri="{BB962C8B-B14F-4D97-AF65-F5344CB8AC3E}">
        <p14:creationId xmlns:p14="http://schemas.microsoft.com/office/powerpoint/2010/main" val="1165076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D53DD-7226-1B46-97DE-77871A96F5E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DDFA4CB-F63E-D67C-2E35-525731DD9657}"/>
              </a:ext>
            </a:extLst>
          </p:cNvPr>
          <p:cNvPicPr>
            <a:picLocks noChangeAspect="1"/>
          </p:cNvPicPr>
          <p:nvPr/>
        </p:nvPicPr>
        <p:blipFill>
          <a:blip r:embed="rId2"/>
          <a:stretch>
            <a:fillRect/>
          </a:stretch>
        </p:blipFill>
        <p:spPr>
          <a:xfrm>
            <a:off x="439151" y="1812303"/>
            <a:ext cx="10670005" cy="662276"/>
          </a:xfrm>
          <a:prstGeom prst="rect">
            <a:avLst/>
          </a:prstGeom>
        </p:spPr>
      </p:pic>
      <p:sp>
        <p:nvSpPr>
          <p:cNvPr id="11" name="TextBox 10">
            <a:extLst>
              <a:ext uri="{FF2B5EF4-FFF2-40B4-BE49-F238E27FC236}">
                <a16:creationId xmlns:a16="http://schemas.microsoft.com/office/drawing/2014/main" id="{ECE30BEA-7393-90AE-8F1B-C91A964F0E2A}"/>
              </a:ext>
            </a:extLst>
          </p:cNvPr>
          <p:cNvSpPr txBox="1"/>
          <p:nvPr/>
        </p:nvSpPr>
        <p:spPr>
          <a:xfrm>
            <a:off x="792132" y="4945487"/>
            <a:ext cx="5203284" cy="461665"/>
          </a:xfrm>
          <a:prstGeom prst="rect">
            <a:avLst/>
          </a:prstGeom>
          <a:noFill/>
        </p:spPr>
        <p:txBody>
          <a:bodyPr wrap="none" rtlCol="0">
            <a:spAutoFit/>
          </a:bodyPr>
          <a:lstStyle/>
          <a:p>
            <a:r>
              <a:rPr lang="en-US" sz="2400" dirty="0">
                <a:solidFill>
                  <a:schemeClr val="accent6">
                    <a:lumMod val="75000"/>
                  </a:schemeClr>
                </a:solidFill>
              </a:rPr>
              <a:t>State capacity is a non-additive measure</a:t>
            </a:r>
          </a:p>
        </p:txBody>
      </p:sp>
      <p:sp>
        <p:nvSpPr>
          <p:cNvPr id="2" name="TextBox 1">
            <a:extLst>
              <a:ext uri="{FF2B5EF4-FFF2-40B4-BE49-F238E27FC236}">
                <a16:creationId xmlns:a16="http://schemas.microsoft.com/office/drawing/2014/main" id="{631C77D9-F58C-72B8-F248-D5A19123C5D0}"/>
              </a:ext>
            </a:extLst>
          </p:cNvPr>
          <p:cNvSpPr txBox="1"/>
          <p:nvPr/>
        </p:nvSpPr>
        <p:spPr>
          <a:xfrm>
            <a:off x="5995416" y="5167568"/>
            <a:ext cx="2923877" cy="369332"/>
          </a:xfrm>
          <a:prstGeom prst="rect">
            <a:avLst/>
          </a:prstGeom>
          <a:noFill/>
        </p:spPr>
        <p:txBody>
          <a:bodyPr wrap="none" rtlCol="0">
            <a:spAutoFit/>
          </a:bodyPr>
          <a:lstStyle/>
          <a:p>
            <a:r>
              <a:rPr lang="en-US" dirty="0">
                <a:solidFill>
                  <a:srgbClr val="C00000"/>
                </a:solidFill>
              </a:rPr>
              <a:t>additive over orthogonal sets</a:t>
            </a:r>
          </a:p>
        </p:txBody>
      </p:sp>
      <p:sp>
        <p:nvSpPr>
          <p:cNvPr id="6" name="TextBox 5">
            <a:extLst>
              <a:ext uri="{FF2B5EF4-FFF2-40B4-BE49-F238E27FC236}">
                <a16:creationId xmlns:a16="http://schemas.microsoft.com/office/drawing/2014/main" id="{283E0956-2794-BBDE-6DA4-D26AFB191382}"/>
              </a:ext>
            </a:extLst>
          </p:cNvPr>
          <p:cNvSpPr txBox="1"/>
          <p:nvPr/>
        </p:nvSpPr>
        <p:spPr>
          <a:xfrm>
            <a:off x="9282848" y="2495270"/>
            <a:ext cx="2651239" cy="646331"/>
          </a:xfrm>
          <a:prstGeom prst="rect">
            <a:avLst/>
          </a:prstGeom>
          <a:noFill/>
        </p:spPr>
        <p:txBody>
          <a:bodyPr wrap="none" rtlCol="0">
            <a:spAutoFit/>
          </a:bodyPr>
          <a:lstStyle/>
          <a:p>
            <a:pPr algn="r"/>
            <a:r>
              <a:rPr lang="en-US" dirty="0"/>
              <a:t>capacity also name</a:t>
            </a:r>
            <a:br>
              <a:rPr lang="en-US" dirty="0"/>
            </a:br>
            <a:r>
              <a:rPr lang="en-US" dirty="0"/>
              <a:t>of a non-additive measure</a:t>
            </a:r>
          </a:p>
        </p:txBody>
      </p:sp>
      <p:cxnSp>
        <p:nvCxnSpPr>
          <p:cNvPr id="7" name="Straight Arrow Connector 6">
            <a:extLst>
              <a:ext uri="{FF2B5EF4-FFF2-40B4-BE49-F238E27FC236}">
                <a16:creationId xmlns:a16="http://schemas.microsoft.com/office/drawing/2014/main" id="{01650D59-B4AD-EEA9-3CD0-9C5C829F624C}"/>
              </a:ext>
            </a:extLst>
          </p:cNvPr>
          <p:cNvCxnSpPr/>
          <p:nvPr/>
        </p:nvCxnSpPr>
        <p:spPr>
          <a:xfrm flipH="1" flipV="1">
            <a:off x="9240314" y="2234948"/>
            <a:ext cx="626547" cy="517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B8FF51-48F7-4B2C-9790-FC27DC75E629}"/>
              </a:ext>
            </a:extLst>
          </p:cNvPr>
          <p:cNvSpPr txBox="1"/>
          <p:nvPr/>
        </p:nvSpPr>
        <p:spPr>
          <a:xfrm>
            <a:off x="3456553" y="4729370"/>
            <a:ext cx="1529329" cy="369332"/>
          </a:xfrm>
          <a:prstGeom prst="rect">
            <a:avLst/>
          </a:prstGeom>
          <a:noFill/>
        </p:spPr>
        <p:txBody>
          <a:bodyPr wrap="none" rtlCol="0">
            <a:spAutoFit/>
          </a:bodyPr>
          <a:lstStyle/>
          <a:p>
            <a:r>
              <a:rPr lang="en-US" dirty="0"/>
              <a:t>fuzzy measure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5EB185-4512-2CEA-8761-0BE0EF3C2358}"/>
                  </a:ext>
                </a:extLst>
              </p:cNvPr>
              <p:cNvSpPr txBox="1"/>
              <p:nvPr/>
            </p:nvSpPr>
            <p:spPr>
              <a:xfrm>
                <a:off x="553453" y="372979"/>
                <a:ext cx="11506227" cy="1200329"/>
              </a:xfrm>
              <a:prstGeom prst="rect">
                <a:avLst/>
              </a:prstGeom>
              <a:noFill/>
            </p:spPr>
            <p:txBody>
              <a:bodyPr wrap="none" rtlCol="0">
                <a:spAutoFit/>
              </a:bodyPr>
              <a:lstStyle/>
              <a:p>
                <a:r>
                  <a:rPr lang="en-US" dirty="0"/>
                  <a:t>Given a set of possible ensembles </a:t>
                </a:r>
                <a14:m>
                  <m:oMath xmlns:m="http://schemas.openxmlformats.org/officeDocument/2006/math">
                    <m:r>
                      <a:rPr lang="en-US" b="0" i="1" smtClean="0">
                        <a:latin typeface="Cambria Math" panose="02040503050406030204" pitchFamily="18" charset="0"/>
                      </a:rPr>
                      <m:t>𝐴</m:t>
                    </m:r>
                  </m:oMath>
                </a14:m>
                <a:r>
                  <a:rPr lang="en-US" dirty="0"/>
                  <a:t>, the count of configurations is the exponential of the maximum entropy reachable</a:t>
                </a:r>
                <a:br>
                  <a:rPr lang="en-US" dirty="0"/>
                </a:br>
                <a:r>
                  <a:rPr lang="en-US" dirty="0"/>
                  <a:t>using mixtures. If </a:t>
                </a:r>
                <a14:m>
                  <m:oMath xmlns:m="http://schemas.openxmlformats.org/officeDocument/2006/math">
                    <m:r>
                      <a:rPr lang="en-US" b="0" i="1" smtClean="0">
                        <a:latin typeface="Cambria Math" panose="02040503050406030204" pitchFamily="18" charset="0"/>
                      </a:rPr>
                      <m:t>𝐴</m:t>
                    </m:r>
                  </m:oMath>
                </a14:m>
                <a:r>
                  <a:rPr lang="en-US" dirty="0"/>
                  <a:t> is the set of classical distributions over a particular support </a:t>
                </a:r>
                <a14:m>
                  <m:oMath xmlns:m="http://schemas.openxmlformats.org/officeDocument/2006/math">
                    <m:r>
                      <a:rPr lang="en-US" b="0" i="1" smtClean="0">
                        <a:latin typeface="Cambria Math" panose="02040503050406030204" pitchFamily="18" charset="0"/>
                      </a:rPr>
                      <m:t>𝑈</m:t>
                    </m:r>
                  </m:oMath>
                </a14:m>
                <a:r>
                  <a:rPr lang="en-US" dirty="0"/>
                  <a:t>, the maximum entropy is given by</a:t>
                </a:r>
                <a:br>
                  <a:rPr lang="en-US" dirty="0"/>
                </a:br>
                <a:r>
                  <a:rPr lang="en-US" dirty="0"/>
                  <a:t>the uniform distribution </a:t>
                </a:r>
                <a14:m>
                  <m:oMath xmlns:m="http://schemas.openxmlformats.org/officeDocument/2006/math">
                    <m:r>
                      <a:rPr lang="en-US" b="0" i="1" smtClean="0">
                        <a:latin typeface="Cambria Math" panose="02040503050406030204" pitchFamily="18" charset="0"/>
                      </a:rPr>
                      <m:t>⇒</m:t>
                    </m:r>
                  </m:oMath>
                </a14:m>
                <a:r>
                  <a:rPr lang="en-US" dirty="0"/>
                  <a:t> recovers the usual count of states! If </a:t>
                </a:r>
                <a14:m>
                  <m:oMath xmlns:m="http://schemas.openxmlformats.org/officeDocument/2006/math">
                    <m:r>
                      <a:rPr lang="en-US" b="0" i="1" smtClean="0">
                        <a:latin typeface="Cambria Math" panose="02040503050406030204" pitchFamily="18" charset="0"/>
                      </a:rPr>
                      <m:t>𝐴</m:t>
                    </m:r>
                  </m:oMath>
                </a14:m>
                <a:r>
                  <a:rPr lang="en-US" dirty="0"/>
                  <a:t> is the set of density matrices that has zero eigenvalues</a:t>
                </a:r>
                <a:br>
                  <a:rPr lang="en-US" dirty="0"/>
                </a:br>
                <a:r>
                  <a:rPr lang="en-US" dirty="0"/>
                  <a:t>outside of a subspace </a:t>
                </a:r>
                <a14:m>
                  <m:oMath xmlns:m="http://schemas.openxmlformats.org/officeDocument/2006/math">
                    <m:r>
                      <a:rPr lang="en-US" b="0" i="1" smtClean="0">
                        <a:latin typeface="Cambria Math" panose="02040503050406030204" pitchFamily="18" charset="0"/>
                      </a:rPr>
                      <m:t>𝐻</m:t>
                    </m:r>
                  </m:oMath>
                </a14:m>
                <a:r>
                  <a:rPr lang="en-US" dirty="0"/>
                  <a:t>, the state capacity recovers the dimensionality of the space </a:t>
                </a:r>
                <a14:m>
                  <m:oMath xmlns:m="http://schemas.openxmlformats.org/officeDocument/2006/math">
                    <m:r>
                      <a:rPr lang="en-US" b="0" i="1" smtClean="0">
                        <a:latin typeface="Cambria Math" panose="02040503050406030204" pitchFamily="18" charset="0"/>
                      </a:rPr>
                      <m:t>⇒</m:t>
                    </m:r>
                  </m:oMath>
                </a14:m>
                <a:r>
                  <a:rPr lang="en-US" dirty="0"/>
                  <a:t> count of distinguishable states!</a:t>
                </a:r>
              </a:p>
            </p:txBody>
          </p:sp>
        </mc:Choice>
        <mc:Fallback xmlns="">
          <p:sp>
            <p:nvSpPr>
              <p:cNvPr id="3" name="TextBox 2">
                <a:extLst>
                  <a:ext uri="{FF2B5EF4-FFF2-40B4-BE49-F238E27FC236}">
                    <a16:creationId xmlns:a16="http://schemas.microsoft.com/office/drawing/2014/main" id="{FA5EB185-4512-2CEA-8761-0BE0EF3C2358}"/>
                  </a:ext>
                </a:extLst>
              </p:cNvPr>
              <p:cNvSpPr txBox="1">
                <a:spLocks noRot="1" noChangeAspect="1" noMove="1" noResize="1" noEditPoints="1" noAdjustHandles="1" noChangeArrowheads="1" noChangeShapeType="1" noTextEdit="1"/>
              </p:cNvSpPr>
              <p:nvPr/>
            </p:nvSpPr>
            <p:spPr>
              <a:xfrm>
                <a:off x="553453" y="372979"/>
                <a:ext cx="11506227" cy="1200329"/>
              </a:xfrm>
              <a:prstGeom prst="rect">
                <a:avLst/>
              </a:prstGeom>
              <a:blipFill>
                <a:blip r:embed="rId3"/>
                <a:stretch>
                  <a:fillRect l="-477" t="-2538" b="-7107"/>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AC1CAA2F-8458-AFC1-9605-1553DC44BE06}"/>
              </a:ext>
            </a:extLst>
          </p:cNvPr>
          <p:cNvPicPr>
            <a:picLocks noChangeAspect="1"/>
          </p:cNvPicPr>
          <p:nvPr/>
        </p:nvPicPr>
        <p:blipFill>
          <a:blip r:embed="rId4"/>
          <a:stretch>
            <a:fillRect/>
          </a:stretch>
        </p:blipFill>
        <p:spPr>
          <a:xfrm>
            <a:off x="439151" y="3220511"/>
            <a:ext cx="8517539" cy="1508859"/>
          </a:xfrm>
          <a:prstGeom prst="rect">
            <a:avLst/>
          </a:prstGeom>
        </p:spPr>
      </p:pic>
      <p:sp>
        <p:nvSpPr>
          <p:cNvPr id="4" name="Slide Number Placeholder 3">
            <a:extLst>
              <a:ext uri="{FF2B5EF4-FFF2-40B4-BE49-F238E27FC236}">
                <a16:creationId xmlns:a16="http://schemas.microsoft.com/office/drawing/2014/main" id="{E8B84015-513A-A710-D52E-F286DACA3003}"/>
              </a:ext>
            </a:extLst>
          </p:cNvPr>
          <p:cNvSpPr>
            <a:spLocks noGrp="1"/>
          </p:cNvSpPr>
          <p:nvPr>
            <p:ph type="sldNum" sz="quarter" idx="12"/>
          </p:nvPr>
        </p:nvSpPr>
        <p:spPr/>
        <p:txBody>
          <a:bodyPr/>
          <a:lstStyle/>
          <a:p>
            <a:fld id="{F47845EA-7733-40EE-B074-20032348B727}" type="slidenum">
              <a:rPr lang="en-US" smtClean="0"/>
              <a:t>41</a:t>
            </a:fld>
            <a:endParaRPr lang="en-US"/>
          </a:p>
        </p:txBody>
      </p:sp>
    </p:spTree>
    <p:extLst>
      <p:ext uri="{BB962C8B-B14F-4D97-AF65-F5344CB8AC3E}">
        <p14:creationId xmlns:p14="http://schemas.microsoft.com/office/powerpoint/2010/main" val="1995651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55DA-EAFA-CE5F-A37B-E952284EF113}"/>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0EBF6D38-C3AC-CF23-865E-F86BD7A6512C}"/>
              </a:ext>
            </a:extLst>
          </p:cNvPr>
          <p:cNvPicPr>
            <a:picLocks noChangeAspect="1"/>
          </p:cNvPicPr>
          <p:nvPr/>
        </p:nvPicPr>
        <p:blipFill>
          <a:blip r:embed="rId2"/>
          <a:stretch>
            <a:fillRect/>
          </a:stretch>
        </p:blipFill>
        <p:spPr>
          <a:xfrm>
            <a:off x="234096" y="1908730"/>
            <a:ext cx="9497750" cy="905001"/>
          </a:xfrm>
          <a:prstGeom prst="rect">
            <a:avLst/>
          </a:prstGeom>
        </p:spPr>
      </p:pic>
      <p:pic>
        <p:nvPicPr>
          <p:cNvPr id="8" name="Picture 7">
            <a:extLst>
              <a:ext uri="{FF2B5EF4-FFF2-40B4-BE49-F238E27FC236}">
                <a16:creationId xmlns:a16="http://schemas.microsoft.com/office/drawing/2014/main" id="{456ECB5E-A5FB-2CD1-4D16-F19EC2F7E07B}"/>
              </a:ext>
            </a:extLst>
          </p:cNvPr>
          <p:cNvPicPr>
            <a:picLocks noChangeAspect="1"/>
          </p:cNvPicPr>
          <p:nvPr/>
        </p:nvPicPr>
        <p:blipFill>
          <a:blip r:embed="rId3"/>
          <a:stretch>
            <a:fillRect/>
          </a:stretch>
        </p:blipFill>
        <p:spPr>
          <a:xfrm>
            <a:off x="225304" y="999516"/>
            <a:ext cx="9469171" cy="914528"/>
          </a:xfrm>
          <a:prstGeom prst="rect">
            <a:avLst/>
          </a:prstGeom>
        </p:spPr>
      </p:pic>
      <p:pic>
        <p:nvPicPr>
          <p:cNvPr id="10" name="Picture 9">
            <a:extLst>
              <a:ext uri="{FF2B5EF4-FFF2-40B4-BE49-F238E27FC236}">
                <a16:creationId xmlns:a16="http://schemas.microsoft.com/office/drawing/2014/main" id="{67AB608A-6F8F-12C1-2F2B-FA81D0BE41D0}"/>
              </a:ext>
            </a:extLst>
          </p:cNvPr>
          <p:cNvPicPr>
            <a:picLocks noChangeAspect="1"/>
          </p:cNvPicPr>
          <p:nvPr/>
        </p:nvPicPr>
        <p:blipFill>
          <a:blip r:embed="rId4"/>
          <a:stretch>
            <a:fillRect/>
          </a:stretch>
        </p:blipFill>
        <p:spPr>
          <a:xfrm>
            <a:off x="395653" y="3163524"/>
            <a:ext cx="8676957" cy="2531879"/>
          </a:xfrm>
          <a:prstGeom prst="rect">
            <a:avLst/>
          </a:prstGeom>
        </p:spPr>
      </p:pic>
      <p:sp>
        <p:nvSpPr>
          <p:cNvPr id="11" name="TextBox 10">
            <a:extLst>
              <a:ext uri="{FF2B5EF4-FFF2-40B4-BE49-F238E27FC236}">
                <a16:creationId xmlns:a16="http://schemas.microsoft.com/office/drawing/2014/main" id="{7A2A4BA0-1AE3-464C-86A0-4BBF53DCD06C}"/>
              </a:ext>
            </a:extLst>
          </p:cNvPr>
          <p:cNvSpPr txBox="1"/>
          <p:nvPr/>
        </p:nvSpPr>
        <p:spPr>
          <a:xfrm>
            <a:off x="1011116" y="5695403"/>
            <a:ext cx="7002238" cy="461665"/>
          </a:xfrm>
          <a:prstGeom prst="rect">
            <a:avLst/>
          </a:prstGeom>
          <a:noFill/>
        </p:spPr>
        <p:txBody>
          <a:bodyPr wrap="none" rtlCol="0">
            <a:spAutoFit/>
          </a:bodyPr>
          <a:lstStyle/>
          <a:p>
            <a:r>
              <a:rPr lang="en-US" sz="2400" dirty="0">
                <a:solidFill>
                  <a:schemeClr val="accent6">
                    <a:lumMod val="75000"/>
                  </a:schemeClr>
                </a:solidFill>
              </a:rPr>
              <a:t>Fraction capacity is a non-additive probability measure</a:t>
            </a:r>
          </a:p>
        </p:txBody>
      </p:sp>
      <p:sp>
        <p:nvSpPr>
          <p:cNvPr id="12" name="TextBox 11">
            <a:extLst>
              <a:ext uri="{FF2B5EF4-FFF2-40B4-BE49-F238E27FC236}">
                <a16:creationId xmlns:a16="http://schemas.microsoft.com/office/drawing/2014/main" id="{DE5DA346-67EA-7403-7E07-6B1A937AB08A}"/>
              </a:ext>
            </a:extLst>
          </p:cNvPr>
          <p:cNvSpPr txBox="1"/>
          <p:nvPr/>
        </p:nvSpPr>
        <p:spPr>
          <a:xfrm>
            <a:off x="4959889" y="5465693"/>
            <a:ext cx="1529329" cy="369332"/>
          </a:xfrm>
          <a:prstGeom prst="rect">
            <a:avLst/>
          </a:prstGeom>
          <a:noFill/>
        </p:spPr>
        <p:txBody>
          <a:bodyPr wrap="none" rtlCol="0">
            <a:spAutoFit/>
          </a:bodyPr>
          <a:lstStyle/>
          <a:p>
            <a:r>
              <a:rPr lang="en-US" dirty="0"/>
              <a:t>fuzzy measure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E66E849-3B7C-BA7B-E11D-733A0C48D9E8}"/>
                  </a:ext>
                </a:extLst>
              </p:cNvPr>
              <p:cNvSpPr txBox="1"/>
              <p:nvPr/>
            </p:nvSpPr>
            <p:spPr>
              <a:xfrm>
                <a:off x="192571" y="220076"/>
                <a:ext cx="8260659" cy="584775"/>
              </a:xfrm>
              <a:prstGeom prst="rect">
                <a:avLst/>
              </a:prstGeom>
              <a:noFill/>
            </p:spPr>
            <p:txBody>
              <a:bodyPr wrap="none" rtlCol="0">
                <a:spAutoFit/>
              </a:bodyPr>
              <a:lstStyle/>
              <a:p>
                <a:r>
                  <a:rPr lang="en-US" sz="3200" dirty="0"/>
                  <a:t>How much of </a:t>
                </a:r>
                <a14:m>
                  <m:oMath xmlns:m="http://schemas.openxmlformats.org/officeDocument/2006/math">
                    <m:r>
                      <a:rPr lang="en-US" sz="3200" b="0" i="1" smtClean="0">
                        <a:latin typeface="Cambria Math" panose="02040503050406030204" pitchFamily="18" charset="0"/>
                      </a:rPr>
                      <m:t>𝑒</m:t>
                    </m:r>
                  </m:oMath>
                </a14:m>
                <a:r>
                  <a:rPr lang="en-US" sz="3200" dirty="0"/>
                  <a:t> is a mixture of other ensembles?</a:t>
                </a:r>
              </a:p>
            </p:txBody>
          </p:sp>
        </mc:Choice>
        <mc:Fallback xmlns="">
          <p:sp>
            <p:nvSpPr>
              <p:cNvPr id="3" name="TextBox 2">
                <a:extLst>
                  <a:ext uri="{FF2B5EF4-FFF2-40B4-BE49-F238E27FC236}">
                    <a16:creationId xmlns:a16="http://schemas.microsoft.com/office/drawing/2014/main" id="{0E66E849-3B7C-BA7B-E11D-733A0C48D9E8}"/>
                  </a:ext>
                </a:extLst>
              </p:cNvPr>
              <p:cNvSpPr txBox="1">
                <a:spLocks noRot="1" noChangeAspect="1" noMove="1" noResize="1" noEditPoints="1" noAdjustHandles="1" noChangeArrowheads="1" noChangeShapeType="1" noTextEdit="1"/>
              </p:cNvSpPr>
              <p:nvPr/>
            </p:nvSpPr>
            <p:spPr>
              <a:xfrm>
                <a:off x="192571" y="220076"/>
                <a:ext cx="8260659" cy="584775"/>
              </a:xfrm>
              <a:prstGeom prst="rect">
                <a:avLst/>
              </a:prstGeom>
              <a:blipFill>
                <a:blip r:embed="rId5"/>
                <a:stretch>
                  <a:fillRect l="-1919" t="-12500" r="-886"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7A1816C-9EF2-F6E2-DA4B-EE2660465EF3}"/>
                  </a:ext>
                </a:extLst>
              </p:cNvPr>
              <p:cNvSpPr txBox="1"/>
              <p:nvPr/>
            </p:nvSpPr>
            <p:spPr>
              <a:xfrm>
                <a:off x="8811544" y="250853"/>
                <a:ext cx="3287247" cy="523541"/>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𝑒</m:t>
                    </m:r>
                    <m:r>
                      <a:rPr lang="en-US" sz="2800" b="0" i="1" smtClean="0">
                        <a:latin typeface="Cambria Math" panose="02040503050406030204" pitchFamily="18" charset="0"/>
                      </a:rPr>
                      <m:t>=</m:t>
                    </m:r>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nary>
                          <m:naryPr>
                            <m:chr m:val="∑"/>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𝑖</m:t>
                            </m:r>
                          </m:sub>
                          <m:sup/>
                          <m:e>
                            <m:sSub>
                              <m:sSubPr>
                                <m:ctrlPr>
                                  <a:rPr lang="en-US" sz="2800" i="1">
                                    <a:latin typeface="Cambria Math" panose="02040503050406030204" pitchFamily="18" charset="0"/>
                                  </a:rPr>
                                </m:ctrlPr>
                              </m:sSubPr>
                              <m:e>
                                <m:r>
                                  <a:rPr lang="en-US" sz="2800" i="1">
                                    <a:latin typeface="Cambria Math" panose="02040503050406030204" pitchFamily="18" charset="0"/>
                                  </a:rPr>
                                  <m:t>𝜆</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𝑎</m:t>
                                </m:r>
                              </m:e>
                              <m:sub>
                                <m:r>
                                  <a:rPr lang="en-US" sz="2800" i="1">
                                    <a:latin typeface="Cambria Math" panose="02040503050406030204" pitchFamily="18" charset="0"/>
                                  </a:rPr>
                                  <m:t>𝑖</m:t>
                                </m:r>
                              </m:sub>
                            </m:sSub>
                          </m:e>
                        </m:nary>
                      </m:e>
                    </m:d>
                    <m:r>
                      <a:rPr lang="en-US" sz="2800" b="0" i="1" smtClean="0">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r>
                      <a:rPr lang="en-US" sz="2800" b="0" i="1" smtClean="0">
                        <a:latin typeface="Cambria Math" panose="02040503050406030204" pitchFamily="18" charset="0"/>
                      </a:rPr>
                      <m:t>𝑏</m:t>
                    </m:r>
                  </m:oMath>
                </a14:m>
                <a:r>
                  <a:rPr lang="en-US" sz="2800" dirty="0"/>
                  <a:t> </a:t>
                </a:r>
              </a:p>
            </p:txBody>
          </p:sp>
        </mc:Choice>
        <mc:Fallback xmlns="">
          <p:sp>
            <p:nvSpPr>
              <p:cNvPr id="4" name="TextBox 3">
                <a:extLst>
                  <a:ext uri="{FF2B5EF4-FFF2-40B4-BE49-F238E27FC236}">
                    <a16:creationId xmlns:a16="http://schemas.microsoft.com/office/drawing/2014/main" id="{07A1816C-9EF2-F6E2-DA4B-EE2660465EF3}"/>
                  </a:ext>
                </a:extLst>
              </p:cNvPr>
              <p:cNvSpPr txBox="1">
                <a:spLocks noRot="1" noChangeAspect="1" noMove="1" noResize="1" noEditPoints="1" noAdjustHandles="1" noChangeArrowheads="1" noChangeShapeType="1" noTextEdit="1"/>
              </p:cNvSpPr>
              <p:nvPr/>
            </p:nvSpPr>
            <p:spPr>
              <a:xfrm>
                <a:off x="8811544" y="250853"/>
                <a:ext cx="3287247" cy="523541"/>
              </a:xfrm>
              <a:prstGeom prst="rect">
                <a:avLst/>
              </a:prstGeom>
              <a:blipFill>
                <a:blip r:embed="rId6"/>
                <a:stretch>
                  <a:fillRect/>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52CD9ADA-8DDA-0ACB-FBA1-2295FE34343E}"/>
              </a:ext>
            </a:extLst>
          </p:cNvPr>
          <p:cNvCxnSpPr>
            <a:cxnSpLocks/>
          </p:cNvCxnSpPr>
          <p:nvPr/>
        </p:nvCxnSpPr>
        <p:spPr>
          <a:xfrm flipH="1" flipV="1">
            <a:off x="9864671" y="804851"/>
            <a:ext cx="510666" cy="651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F4581BE-F9F9-1BB2-79AE-279C258DE5CF}"/>
                  </a:ext>
                </a:extLst>
              </p:cNvPr>
              <p:cNvSpPr txBox="1"/>
              <p:nvPr/>
            </p:nvSpPr>
            <p:spPr>
              <a:xfrm>
                <a:off x="10120004" y="1539398"/>
                <a:ext cx="1043491" cy="369332"/>
              </a:xfrm>
              <a:prstGeom prst="rect">
                <a:avLst/>
              </a:prstGeom>
              <a:noFill/>
            </p:spPr>
            <p:txBody>
              <a:bodyPr wrap="none" rtlCol="0">
                <a:spAutoFit/>
              </a:bodyPr>
              <a:lstStyle/>
              <a:p>
                <a:r>
                  <a:rPr lang="en-US" dirty="0"/>
                  <a:t>biggest </a:t>
                </a:r>
                <a14:m>
                  <m:oMath xmlns:m="http://schemas.openxmlformats.org/officeDocument/2006/math">
                    <m:r>
                      <a:rPr lang="en-US" b="0" i="1" smtClean="0">
                        <a:latin typeface="Cambria Math" panose="02040503050406030204" pitchFamily="18" charset="0"/>
                      </a:rPr>
                      <m:t>𝑝</m:t>
                    </m:r>
                  </m:oMath>
                </a14:m>
                <a:endParaRPr lang="en-US" dirty="0"/>
              </a:p>
            </p:txBody>
          </p:sp>
        </mc:Choice>
        <mc:Fallback xmlns="">
          <p:sp>
            <p:nvSpPr>
              <p:cNvPr id="13" name="TextBox 12">
                <a:extLst>
                  <a:ext uri="{FF2B5EF4-FFF2-40B4-BE49-F238E27FC236}">
                    <a16:creationId xmlns:a16="http://schemas.microsoft.com/office/drawing/2014/main" id="{BF4581BE-F9F9-1BB2-79AE-279C258DE5CF}"/>
                  </a:ext>
                </a:extLst>
              </p:cNvPr>
              <p:cNvSpPr txBox="1">
                <a:spLocks noRot="1" noChangeAspect="1" noMove="1" noResize="1" noEditPoints="1" noAdjustHandles="1" noChangeArrowheads="1" noChangeShapeType="1" noTextEdit="1"/>
              </p:cNvSpPr>
              <p:nvPr/>
            </p:nvSpPr>
            <p:spPr>
              <a:xfrm>
                <a:off x="10120004" y="1539398"/>
                <a:ext cx="1043491" cy="369332"/>
              </a:xfrm>
              <a:prstGeom prst="rect">
                <a:avLst/>
              </a:prstGeom>
              <a:blipFill>
                <a:blip r:embed="rId7"/>
                <a:stretch>
                  <a:fillRect l="-4678" t="-10000" b="-26667"/>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7CB05FD-AFC6-7E5E-C334-CB76D074AA54}"/>
              </a:ext>
            </a:extLst>
          </p:cNvPr>
          <p:cNvSpPr>
            <a:spLocks noGrp="1"/>
          </p:cNvSpPr>
          <p:nvPr>
            <p:ph type="sldNum" sz="quarter" idx="12"/>
          </p:nvPr>
        </p:nvSpPr>
        <p:spPr/>
        <p:txBody>
          <a:bodyPr/>
          <a:lstStyle/>
          <a:p>
            <a:fld id="{F47845EA-7733-40EE-B074-20032348B727}" type="slidenum">
              <a:rPr lang="en-US" smtClean="0"/>
              <a:t>42</a:t>
            </a:fld>
            <a:endParaRPr lang="en-US"/>
          </a:p>
        </p:txBody>
      </p:sp>
    </p:spTree>
    <p:extLst>
      <p:ext uri="{BB962C8B-B14F-4D97-AF65-F5344CB8AC3E}">
        <p14:creationId xmlns:p14="http://schemas.microsoft.com/office/powerpoint/2010/main" val="19348026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5E66F2-37A3-78DE-9DBD-1B007DDB7654}"/>
              </a:ext>
            </a:extLst>
          </p:cNvPr>
          <p:cNvSpPr txBox="1"/>
          <p:nvPr/>
        </p:nvSpPr>
        <p:spPr>
          <a:xfrm>
            <a:off x="525780" y="274320"/>
            <a:ext cx="9999917" cy="584775"/>
          </a:xfrm>
          <a:prstGeom prst="rect">
            <a:avLst/>
          </a:prstGeom>
          <a:noFill/>
        </p:spPr>
        <p:txBody>
          <a:bodyPr wrap="none" rtlCol="0">
            <a:spAutoFit/>
          </a:bodyPr>
          <a:lstStyle/>
          <a:p>
            <a:r>
              <a:rPr lang="en-US" sz="3200" dirty="0"/>
              <a:t>Statistical quantities (i.e. expectation values on ensembles)</a:t>
            </a:r>
          </a:p>
        </p:txBody>
      </p:sp>
      <p:pic>
        <p:nvPicPr>
          <p:cNvPr id="4" name="Picture 3">
            <a:extLst>
              <a:ext uri="{FF2B5EF4-FFF2-40B4-BE49-F238E27FC236}">
                <a16:creationId xmlns:a16="http://schemas.microsoft.com/office/drawing/2014/main" id="{AC694705-96E8-D480-1BAF-0E65BE91FCE9}"/>
              </a:ext>
            </a:extLst>
          </p:cNvPr>
          <p:cNvPicPr>
            <a:picLocks noChangeAspect="1"/>
          </p:cNvPicPr>
          <p:nvPr/>
        </p:nvPicPr>
        <p:blipFill>
          <a:blip r:embed="rId2"/>
          <a:stretch>
            <a:fillRect/>
          </a:stretch>
        </p:blipFill>
        <p:spPr>
          <a:xfrm>
            <a:off x="423252" y="1031615"/>
            <a:ext cx="11345496" cy="1795174"/>
          </a:xfrm>
          <a:prstGeom prst="rect">
            <a:avLst/>
          </a:prstGeom>
        </p:spPr>
      </p:pic>
      <p:sp>
        <p:nvSpPr>
          <p:cNvPr id="7" name="TextBox 6">
            <a:extLst>
              <a:ext uri="{FF2B5EF4-FFF2-40B4-BE49-F238E27FC236}">
                <a16:creationId xmlns:a16="http://schemas.microsoft.com/office/drawing/2014/main" id="{17D9CD6B-49BB-317A-1DAC-0DD9FF13ECF2}"/>
              </a:ext>
            </a:extLst>
          </p:cNvPr>
          <p:cNvSpPr txBox="1"/>
          <p:nvPr/>
        </p:nvSpPr>
        <p:spPr>
          <a:xfrm>
            <a:off x="634483" y="2939288"/>
            <a:ext cx="8864080" cy="1384995"/>
          </a:xfrm>
          <a:prstGeom prst="rect">
            <a:avLst/>
          </a:prstGeom>
          <a:noFill/>
        </p:spPr>
        <p:txBody>
          <a:bodyPr wrap="square" rtlCol="0">
            <a:spAutoFit/>
          </a:bodyPr>
          <a:lstStyle/>
          <a:p>
            <a:r>
              <a:rPr lang="en-US" sz="2800" dirty="0">
                <a:solidFill>
                  <a:schemeClr val="accent6">
                    <a:lumMod val="75000"/>
                  </a:schemeClr>
                </a:solidFill>
              </a:rPr>
              <a:t>Since ensembles are basic objects, we define quantities as real linear functions of ensembles: they correspond to expectation values of random variables</a:t>
            </a:r>
          </a:p>
        </p:txBody>
      </p:sp>
      <p:sp>
        <p:nvSpPr>
          <p:cNvPr id="3" name="TextBox 2">
            <a:extLst>
              <a:ext uri="{FF2B5EF4-FFF2-40B4-BE49-F238E27FC236}">
                <a16:creationId xmlns:a16="http://schemas.microsoft.com/office/drawing/2014/main" id="{6AEDA842-BAE9-45FC-F6A2-5132ED43770D}"/>
              </a:ext>
            </a:extLst>
          </p:cNvPr>
          <p:cNvSpPr txBox="1"/>
          <p:nvPr/>
        </p:nvSpPr>
        <p:spPr>
          <a:xfrm>
            <a:off x="1025525" y="5619750"/>
            <a:ext cx="7702550" cy="830997"/>
          </a:xfrm>
          <a:prstGeom prst="rect">
            <a:avLst/>
          </a:prstGeom>
          <a:noFill/>
        </p:spPr>
        <p:txBody>
          <a:bodyPr wrap="square" rtlCol="0">
            <a:spAutoFit/>
          </a:bodyPr>
          <a:lstStyle/>
          <a:p>
            <a:r>
              <a:rPr lang="en-US" sz="2400" dirty="0">
                <a:solidFill>
                  <a:schemeClr val="accent1"/>
                </a:solidFill>
              </a:rPr>
              <a:t>Show that statistical quantities are one-to-one with respect to classical random variables and quantum observables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907E88-8866-7181-3C91-22A1A95DE067}"/>
                  </a:ext>
                </a:extLst>
              </p:cNvPr>
              <p:cNvSpPr txBox="1"/>
              <p:nvPr/>
            </p:nvSpPr>
            <p:spPr>
              <a:xfrm>
                <a:off x="889000" y="4483100"/>
                <a:ext cx="3069943" cy="603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r>
                        <a:rPr lang="en-US" sz="3200" b="0" i="1" smtClean="0">
                          <a:latin typeface="Cambria Math" panose="02040503050406030204" pitchFamily="18" charset="0"/>
                        </a:rPr>
                        <m:t>=∫</m:t>
                      </m:r>
                      <m:r>
                        <a:rPr lang="en-US" sz="3200" b="0" i="1" smtClean="0">
                          <a:latin typeface="Cambria Math" panose="02040503050406030204" pitchFamily="18" charset="0"/>
                        </a:rPr>
                        <m:t>𝑓</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𝑑</m:t>
                      </m:r>
                      <m:r>
                        <a:rPr lang="en-US" sz="3200" b="0" i="1" smtClean="0">
                          <a:latin typeface="Cambria Math" panose="02040503050406030204" pitchFamily="18" charset="0"/>
                        </a:rPr>
                        <m:t>𝜇</m:t>
                      </m:r>
                    </m:oMath>
                  </m:oMathPara>
                </a14:m>
                <a:endParaRPr lang="en-US" sz="3200" dirty="0"/>
              </a:p>
            </p:txBody>
          </p:sp>
        </mc:Choice>
        <mc:Fallback xmlns="">
          <p:sp>
            <p:nvSpPr>
              <p:cNvPr id="5" name="TextBox 4">
                <a:extLst>
                  <a:ext uri="{FF2B5EF4-FFF2-40B4-BE49-F238E27FC236}">
                    <a16:creationId xmlns:a16="http://schemas.microsoft.com/office/drawing/2014/main" id="{F3907E88-8866-7181-3C91-22A1A95DE067}"/>
                  </a:ext>
                </a:extLst>
              </p:cNvPr>
              <p:cNvSpPr txBox="1">
                <a:spLocks noRot="1" noChangeAspect="1" noMove="1" noResize="1" noEditPoints="1" noAdjustHandles="1" noChangeArrowheads="1" noChangeShapeType="1" noTextEdit="1"/>
              </p:cNvSpPr>
              <p:nvPr/>
            </p:nvSpPr>
            <p:spPr>
              <a:xfrm>
                <a:off x="889000" y="4483100"/>
                <a:ext cx="3069943" cy="6035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6776097-FD42-3536-68D0-288BFD7A5064}"/>
                  </a:ext>
                </a:extLst>
              </p:cNvPr>
              <p:cNvSpPr txBox="1"/>
              <p:nvPr/>
            </p:nvSpPr>
            <p:spPr>
              <a:xfrm>
                <a:off x="4876800" y="4470400"/>
                <a:ext cx="3129639"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r>
                        <a:rPr lang="en-US" sz="3200" b="0" i="1" smtClean="0">
                          <a:latin typeface="Cambria Math" panose="02040503050406030204" pitchFamily="18" charset="0"/>
                        </a:rPr>
                        <m:t>=</m:t>
                      </m:r>
                      <m:r>
                        <a:rPr lang="en-US" sz="3200" b="0" i="1" smtClean="0">
                          <a:latin typeface="Cambria Math" panose="02040503050406030204" pitchFamily="18" charset="0"/>
                        </a:rPr>
                        <m:t>𝑡𝑟</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𝑓</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m:t>
                      </m:r>
                    </m:oMath>
                  </m:oMathPara>
                </a14:m>
                <a:endParaRPr lang="en-US" sz="3200" dirty="0"/>
              </a:p>
            </p:txBody>
          </p:sp>
        </mc:Choice>
        <mc:Fallback xmlns="">
          <p:sp>
            <p:nvSpPr>
              <p:cNvPr id="6" name="TextBox 5">
                <a:extLst>
                  <a:ext uri="{FF2B5EF4-FFF2-40B4-BE49-F238E27FC236}">
                    <a16:creationId xmlns:a16="http://schemas.microsoft.com/office/drawing/2014/main" id="{F6776097-FD42-3536-68D0-288BFD7A5064}"/>
                  </a:ext>
                </a:extLst>
              </p:cNvPr>
              <p:cNvSpPr txBox="1">
                <a:spLocks noRot="1" noChangeAspect="1" noMove="1" noResize="1" noEditPoints="1" noAdjustHandles="1" noChangeArrowheads="1" noChangeShapeType="1" noTextEdit="1"/>
              </p:cNvSpPr>
              <p:nvPr/>
            </p:nvSpPr>
            <p:spPr>
              <a:xfrm>
                <a:off x="4876800" y="4470400"/>
                <a:ext cx="3129639" cy="624210"/>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16899CF-33DF-8510-DF23-CC637F6EDBCA}"/>
              </a:ext>
            </a:extLst>
          </p:cNvPr>
          <p:cNvSpPr txBox="1"/>
          <p:nvPr/>
        </p:nvSpPr>
        <p:spPr>
          <a:xfrm>
            <a:off x="1709993" y="5086663"/>
            <a:ext cx="1427955" cy="369332"/>
          </a:xfrm>
          <a:prstGeom prst="rect">
            <a:avLst/>
          </a:prstGeom>
          <a:noFill/>
        </p:spPr>
        <p:txBody>
          <a:bodyPr wrap="none" rtlCol="0">
            <a:spAutoFit/>
          </a:bodyPr>
          <a:lstStyle/>
          <a:p>
            <a:r>
              <a:rPr lang="en-US" dirty="0"/>
              <a:t>Classical case</a:t>
            </a:r>
          </a:p>
        </p:txBody>
      </p:sp>
      <p:sp>
        <p:nvSpPr>
          <p:cNvPr id="9" name="TextBox 8">
            <a:extLst>
              <a:ext uri="{FF2B5EF4-FFF2-40B4-BE49-F238E27FC236}">
                <a16:creationId xmlns:a16="http://schemas.microsoft.com/office/drawing/2014/main" id="{E3EF759F-246F-691C-D431-7AE9EB4488D4}"/>
              </a:ext>
            </a:extLst>
          </p:cNvPr>
          <p:cNvSpPr txBox="1"/>
          <p:nvPr/>
        </p:nvSpPr>
        <p:spPr>
          <a:xfrm>
            <a:off x="5634293" y="5081461"/>
            <a:ext cx="1539973" cy="369332"/>
          </a:xfrm>
          <a:prstGeom prst="rect">
            <a:avLst/>
          </a:prstGeom>
          <a:noFill/>
        </p:spPr>
        <p:txBody>
          <a:bodyPr wrap="none" rtlCol="0">
            <a:spAutoFit/>
          </a:bodyPr>
          <a:lstStyle/>
          <a:p>
            <a:r>
              <a:rPr lang="en-US" dirty="0"/>
              <a:t>Quantum case</a:t>
            </a:r>
          </a:p>
        </p:txBody>
      </p:sp>
      <p:sp>
        <p:nvSpPr>
          <p:cNvPr id="10" name="Slide Number Placeholder 9">
            <a:extLst>
              <a:ext uri="{FF2B5EF4-FFF2-40B4-BE49-F238E27FC236}">
                <a16:creationId xmlns:a16="http://schemas.microsoft.com/office/drawing/2014/main" id="{77706569-1377-04B0-F178-9794C5D6EAE7}"/>
              </a:ext>
            </a:extLst>
          </p:cNvPr>
          <p:cNvSpPr>
            <a:spLocks noGrp="1"/>
          </p:cNvSpPr>
          <p:nvPr>
            <p:ph type="sldNum" sz="quarter" idx="12"/>
          </p:nvPr>
        </p:nvSpPr>
        <p:spPr/>
        <p:txBody>
          <a:bodyPr/>
          <a:lstStyle/>
          <a:p>
            <a:fld id="{F47845EA-7733-40EE-B074-20032348B727}" type="slidenum">
              <a:rPr lang="en-US" smtClean="0"/>
              <a:t>43</a:t>
            </a:fld>
            <a:endParaRPr lang="en-US"/>
          </a:p>
        </p:txBody>
      </p:sp>
    </p:spTree>
    <p:extLst>
      <p:ext uri="{BB962C8B-B14F-4D97-AF65-F5344CB8AC3E}">
        <p14:creationId xmlns:p14="http://schemas.microsoft.com/office/powerpoint/2010/main" val="3791188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77A54-6FE3-3465-F87C-7BAB42549FD5}"/>
              </a:ext>
            </a:extLst>
          </p:cNvPr>
          <p:cNvSpPr txBox="1"/>
          <p:nvPr/>
        </p:nvSpPr>
        <p:spPr>
          <a:xfrm>
            <a:off x="203200" y="222250"/>
            <a:ext cx="11269560" cy="523220"/>
          </a:xfrm>
          <a:prstGeom prst="rect">
            <a:avLst/>
          </a:prstGeom>
          <a:noFill/>
        </p:spPr>
        <p:txBody>
          <a:bodyPr wrap="none" rtlCol="0">
            <a:spAutoFit/>
          </a:bodyPr>
          <a:lstStyle/>
          <a:p>
            <a:r>
              <a:rPr lang="en-US" sz="2800" dirty="0"/>
              <a:t>Both fraction capacity and state capacity are defined on the ensemble space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5B09E71-5D3A-C698-1D2D-B682653EC1B3}"/>
                  </a:ext>
                </a:extLst>
              </p:cNvPr>
              <p:cNvSpPr txBox="1"/>
              <p:nvPr/>
            </p:nvSpPr>
            <p:spPr>
              <a:xfrm>
                <a:off x="1047599" y="1012775"/>
                <a:ext cx="313842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scap</m:t>
                      </m:r>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Σ</m:t>
                          </m:r>
                        </m:e>
                        <m:sub>
                          <m:r>
                            <a:rPr lang="en-US" sz="2800" b="0" i="1" smtClean="0">
                              <a:latin typeface="Cambria Math" panose="02040503050406030204" pitchFamily="18" charset="0"/>
                            </a:rPr>
                            <m:t>ℰ</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0,+∞</m:t>
                          </m:r>
                        </m:e>
                      </m:d>
                    </m:oMath>
                  </m:oMathPara>
                </a14:m>
                <a:endParaRPr lang="en-US" sz="2800" dirty="0"/>
              </a:p>
            </p:txBody>
          </p:sp>
        </mc:Choice>
        <mc:Fallback xmlns="">
          <p:sp>
            <p:nvSpPr>
              <p:cNvPr id="3" name="TextBox 2">
                <a:extLst>
                  <a:ext uri="{FF2B5EF4-FFF2-40B4-BE49-F238E27FC236}">
                    <a16:creationId xmlns:a16="http://schemas.microsoft.com/office/drawing/2014/main" id="{35B09E71-5D3A-C698-1D2D-B682653EC1B3}"/>
                  </a:ext>
                </a:extLst>
              </p:cNvPr>
              <p:cNvSpPr txBox="1">
                <a:spLocks noRot="1" noChangeAspect="1" noMove="1" noResize="1" noEditPoints="1" noAdjustHandles="1" noChangeArrowheads="1" noChangeShapeType="1" noTextEdit="1"/>
              </p:cNvSpPr>
              <p:nvPr/>
            </p:nvSpPr>
            <p:spPr>
              <a:xfrm>
                <a:off x="1047599" y="1012775"/>
                <a:ext cx="3138423"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F2C5476-DF5B-0CBC-68DE-128FEF71FC6E}"/>
                  </a:ext>
                </a:extLst>
              </p:cNvPr>
              <p:cNvSpPr txBox="1"/>
              <p:nvPr/>
            </p:nvSpPr>
            <p:spPr>
              <a:xfrm>
                <a:off x="5403699" y="1012775"/>
                <a:ext cx="28241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m:rPr>
                              <m:sty m:val="p"/>
                            </m:rPr>
                            <a:rPr lang="en-US" sz="2800" smtClean="0">
                              <a:latin typeface="Cambria Math" panose="02040503050406030204" pitchFamily="18" charset="0"/>
                            </a:rPr>
                            <m:t>f</m:t>
                          </m:r>
                          <m:r>
                            <m:rPr>
                              <m:sty m:val="p"/>
                            </m:rPr>
                            <a:rPr lang="en-US" sz="2800" b="0" i="0" smtClean="0">
                              <a:latin typeface="Cambria Math" panose="02040503050406030204" pitchFamily="18" charset="0"/>
                            </a:rPr>
                            <m:t>cap</m:t>
                          </m:r>
                        </m:e>
                        <m:sub>
                          <m:r>
                            <a:rPr lang="en-US" sz="2800" i="1">
                              <a:latin typeface="Cambria Math" panose="02040503050406030204" pitchFamily="18" charset="0"/>
                            </a:rPr>
                            <m:t>𝑒</m:t>
                          </m:r>
                        </m:sub>
                      </m:sSub>
                      <m:r>
                        <a:rPr lang="en-US" sz="2800" b="0" i="0" smtClean="0">
                          <a:latin typeface="Cambria Math" panose="02040503050406030204" pitchFamily="18" charset="0"/>
                        </a:rPr>
                        <m:t>:</m:t>
                      </m:r>
                      <m:sSub>
                        <m:sSubPr>
                          <m:ctrlPr>
                            <a:rPr lang="en-US" sz="2800" b="0" i="1" smtClean="0">
                              <a:latin typeface="Cambria Math" panose="02040503050406030204" pitchFamily="18" charset="0"/>
                            </a:rPr>
                          </m:ctrlPr>
                        </m:sSubPr>
                        <m:e>
                          <m:r>
                            <m:rPr>
                              <m:sty m:val="p"/>
                            </m:rPr>
                            <a:rPr lang="en-US" sz="2800" b="0" i="0" smtClean="0">
                              <a:latin typeface="Cambria Math" panose="02040503050406030204" pitchFamily="18" charset="0"/>
                            </a:rPr>
                            <m:t>Σ</m:t>
                          </m:r>
                        </m:e>
                        <m:sub>
                          <m:r>
                            <a:rPr lang="en-US" sz="2800" b="0" i="1" smtClean="0">
                              <a:latin typeface="Cambria Math" panose="02040503050406030204" pitchFamily="18" charset="0"/>
                            </a:rPr>
                            <m:t>ℰ</m:t>
                          </m:r>
                        </m:sub>
                      </m:sSub>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0,1</m:t>
                          </m:r>
                        </m:e>
                      </m:d>
                    </m:oMath>
                  </m:oMathPara>
                </a14:m>
                <a:endParaRPr lang="en-US" sz="2800" dirty="0"/>
              </a:p>
            </p:txBody>
          </p:sp>
        </mc:Choice>
        <mc:Fallback xmlns="">
          <p:sp>
            <p:nvSpPr>
              <p:cNvPr id="5" name="TextBox 4">
                <a:extLst>
                  <a:ext uri="{FF2B5EF4-FFF2-40B4-BE49-F238E27FC236}">
                    <a16:creationId xmlns:a16="http://schemas.microsoft.com/office/drawing/2014/main" id="{2F2C5476-DF5B-0CBC-68DE-128FEF71FC6E}"/>
                  </a:ext>
                </a:extLst>
              </p:cNvPr>
              <p:cNvSpPr txBox="1">
                <a:spLocks noRot="1" noChangeAspect="1" noMove="1" noResize="1" noEditPoints="1" noAdjustHandles="1" noChangeArrowheads="1" noChangeShapeType="1" noTextEdit="1"/>
              </p:cNvSpPr>
              <p:nvPr/>
            </p:nvSpPr>
            <p:spPr>
              <a:xfrm>
                <a:off x="5403699" y="1012775"/>
                <a:ext cx="2824106" cy="523220"/>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EB89BD4-6045-3866-8B60-D8714232361A}"/>
              </a:ext>
            </a:extLst>
          </p:cNvPr>
          <p:cNvSpPr txBox="1"/>
          <p:nvPr/>
        </p:nvSpPr>
        <p:spPr>
          <a:xfrm>
            <a:off x="203200" y="1803300"/>
            <a:ext cx="1445909" cy="523220"/>
          </a:xfrm>
          <a:prstGeom prst="rect">
            <a:avLst/>
          </a:prstGeom>
          <a:noFill/>
        </p:spPr>
        <p:txBody>
          <a:bodyPr wrap="none" rtlCol="0">
            <a:spAutoFit/>
          </a:bodyPr>
          <a:lstStyle/>
          <a:p>
            <a:r>
              <a:rPr lang="en-US" sz="2800" dirty="0"/>
              <a:t>Need to:</a:t>
            </a:r>
          </a:p>
        </p:txBody>
      </p:sp>
      <p:sp>
        <p:nvSpPr>
          <p:cNvPr id="6" name="TextBox 5">
            <a:extLst>
              <a:ext uri="{FF2B5EF4-FFF2-40B4-BE49-F238E27FC236}">
                <a16:creationId xmlns:a16="http://schemas.microsoft.com/office/drawing/2014/main" id="{3785A592-E3C0-3B68-2DDF-C8AB80F80EEB}"/>
              </a:ext>
            </a:extLst>
          </p:cNvPr>
          <p:cNvSpPr txBox="1"/>
          <p:nvPr/>
        </p:nvSpPr>
        <p:spPr>
          <a:xfrm>
            <a:off x="679450" y="2332215"/>
            <a:ext cx="10412851" cy="523220"/>
          </a:xfrm>
          <a:prstGeom prst="rect">
            <a:avLst/>
          </a:prstGeom>
          <a:noFill/>
        </p:spPr>
        <p:txBody>
          <a:bodyPr wrap="none" rtlCol="0">
            <a:spAutoFit/>
          </a:bodyPr>
          <a:lstStyle/>
          <a:p>
            <a:r>
              <a:rPr lang="en-US" sz="2800" dirty="0">
                <a:solidFill>
                  <a:schemeClr val="accent1"/>
                </a:solidFill>
              </a:rPr>
              <a:t>Construct the space of “perfect/pure” states from the ensemble space</a:t>
            </a:r>
          </a:p>
        </p:txBody>
      </p:sp>
      <p:sp>
        <p:nvSpPr>
          <p:cNvPr id="7" name="TextBox 6">
            <a:extLst>
              <a:ext uri="{FF2B5EF4-FFF2-40B4-BE49-F238E27FC236}">
                <a16:creationId xmlns:a16="http://schemas.microsoft.com/office/drawing/2014/main" id="{44BF55A2-8DAF-C9B1-D3F9-81E7080D44B8}"/>
              </a:ext>
            </a:extLst>
          </p:cNvPr>
          <p:cNvSpPr txBox="1"/>
          <p:nvPr/>
        </p:nvSpPr>
        <p:spPr>
          <a:xfrm>
            <a:off x="1212850" y="2827970"/>
            <a:ext cx="8992142" cy="646331"/>
          </a:xfrm>
          <a:prstGeom prst="rect">
            <a:avLst/>
          </a:prstGeom>
          <a:noFill/>
        </p:spPr>
        <p:txBody>
          <a:bodyPr wrap="none" rtlCol="0">
            <a:spAutoFit/>
          </a:bodyPr>
          <a:lstStyle/>
          <a:p>
            <a:r>
              <a:rPr lang="en-US" dirty="0"/>
              <a:t>E.g. extreme points if they exist (e.g. classical discrete and quantum)</a:t>
            </a:r>
            <a:br>
              <a:rPr lang="en-US" dirty="0"/>
            </a:br>
            <a:r>
              <a:rPr lang="en-US" dirty="0"/>
              <a:t>       limit distributions – delta </a:t>
            </a:r>
            <a:r>
              <a:rPr lang="en-US" dirty="0" err="1"/>
              <a:t>Diracs</a:t>
            </a:r>
            <a:r>
              <a:rPr lang="en-US" dirty="0"/>
              <a:t> – if there are no extreme points (e.g. classical mechanics)</a:t>
            </a:r>
          </a:p>
        </p:txBody>
      </p:sp>
      <p:sp>
        <p:nvSpPr>
          <p:cNvPr id="8" name="TextBox 7">
            <a:extLst>
              <a:ext uri="{FF2B5EF4-FFF2-40B4-BE49-F238E27FC236}">
                <a16:creationId xmlns:a16="http://schemas.microsoft.com/office/drawing/2014/main" id="{77560E0B-1F90-03CB-BB27-E6FE002FB400}"/>
              </a:ext>
            </a:extLst>
          </p:cNvPr>
          <p:cNvSpPr txBox="1"/>
          <p:nvPr/>
        </p:nvSpPr>
        <p:spPr>
          <a:xfrm>
            <a:off x="679450" y="3651655"/>
            <a:ext cx="9666813" cy="523220"/>
          </a:xfrm>
          <a:prstGeom prst="rect">
            <a:avLst/>
          </a:prstGeom>
          <a:noFill/>
        </p:spPr>
        <p:txBody>
          <a:bodyPr wrap="none" rtlCol="0">
            <a:spAutoFit/>
          </a:bodyPr>
          <a:lstStyle/>
          <a:p>
            <a:r>
              <a:rPr lang="en-US" sz="2800" dirty="0">
                <a:solidFill>
                  <a:schemeClr val="accent1"/>
                </a:solidFill>
              </a:rPr>
              <a:t>Confirm the fraction capacity uniquely represents each ensemble</a:t>
            </a:r>
          </a:p>
        </p:txBody>
      </p:sp>
      <p:sp>
        <p:nvSpPr>
          <p:cNvPr id="9" name="TextBox 8">
            <a:extLst>
              <a:ext uri="{FF2B5EF4-FFF2-40B4-BE49-F238E27FC236}">
                <a16:creationId xmlns:a16="http://schemas.microsoft.com/office/drawing/2014/main" id="{6A680174-03F6-A035-2EF8-A617708DD8D1}"/>
              </a:ext>
            </a:extLst>
          </p:cNvPr>
          <p:cNvSpPr txBox="1"/>
          <p:nvPr/>
        </p:nvSpPr>
        <p:spPr>
          <a:xfrm>
            <a:off x="679450" y="4367845"/>
            <a:ext cx="4962384" cy="954107"/>
          </a:xfrm>
          <a:prstGeom prst="rect">
            <a:avLst/>
          </a:prstGeom>
          <a:noFill/>
        </p:spPr>
        <p:txBody>
          <a:bodyPr wrap="none" rtlCol="0">
            <a:spAutoFit/>
          </a:bodyPr>
          <a:lstStyle/>
          <a:p>
            <a:r>
              <a:rPr lang="en-US" sz="2800" dirty="0">
                <a:solidFill>
                  <a:schemeClr val="accent1"/>
                </a:solidFill>
              </a:rPr>
              <a:t>Define a notion of derivative and</a:t>
            </a:r>
            <a:br>
              <a:rPr lang="en-US" sz="2800" dirty="0">
                <a:solidFill>
                  <a:schemeClr val="accent1"/>
                </a:solidFill>
              </a:rPr>
            </a:br>
            <a:r>
              <a:rPr lang="en-US" sz="2800" dirty="0">
                <a:solidFill>
                  <a:schemeClr val="accent1"/>
                </a:solidFill>
              </a:rPr>
              <a:t>integral such that we can write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F99771-FD25-05CB-5AAC-386F8372B7E9}"/>
                  </a:ext>
                </a:extLst>
              </p:cNvPr>
              <p:cNvSpPr txBox="1"/>
              <p:nvPr/>
            </p:nvSpPr>
            <p:spPr>
              <a:xfrm>
                <a:off x="5837980" y="4367845"/>
                <a:ext cx="1836785" cy="85670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𝑒</m:t>
                          </m:r>
                        </m:sub>
                      </m:sSub>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𝑑</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fcap</m:t>
                              </m:r>
                            </m:e>
                            <m:sub>
                              <m:r>
                                <a:rPr lang="en-US" sz="2400" i="1">
                                  <a:latin typeface="Cambria Math" panose="02040503050406030204" pitchFamily="18" charset="0"/>
                                </a:rPr>
                                <m:t>𝑒</m:t>
                              </m:r>
                            </m:sub>
                          </m:sSub>
                        </m:num>
                        <m:den>
                          <m:r>
                            <a:rPr lang="en-US" sz="2400" b="0" i="1" smtClean="0">
                              <a:latin typeface="Cambria Math" panose="02040503050406030204" pitchFamily="18" charset="0"/>
                            </a:rPr>
                            <m:t>𝑑</m:t>
                          </m:r>
                          <m:r>
                            <m:rPr>
                              <m:sty m:val="p"/>
                            </m:rPr>
                            <a:rPr lang="en-US" sz="2400">
                              <a:latin typeface="Cambria Math" panose="02040503050406030204" pitchFamily="18" charset="0"/>
                            </a:rPr>
                            <m:t>scap</m:t>
                          </m:r>
                        </m:den>
                      </m:f>
                    </m:oMath>
                  </m:oMathPara>
                </a14:m>
                <a:endParaRPr lang="en-US" sz="2400" dirty="0"/>
              </a:p>
            </p:txBody>
          </p:sp>
        </mc:Choice>
        <mc:Fallback xmlns="">
          <p:sp>
            <p:nvSpPr>
              <p:cNvPr id="10" name="TextBox 9">
                <a:extLst>
                  <a:ext uri="{FF2B5EF4-FFF2-40B4-BE49-F238E27FC236}">
                    <a16:creationId xmlns:a16="http://schemas.microsoft.com/office/drawing/2014/main" id="{15F99771-FD25-05CB-5AAC-386F8372B7E9}"/>
                  </a:ext>
                </a:extLst>
              </p:cNvPr>
              <p:cNvSpPr txBox="1">
                <a:spLocks noRot="1" noChangeAspect="1" noMove="1" noResize="1" noEditPoints="1" noAdjustHandles="1" noChangeArrowheads="1" noChangeShapeType="1" noTextEdit="1"/>
              </p:cNvSpPr>
              <p:nvPr/>
            </p:nvSpPr>
            <p:spPr>
              <a:xfrm>
                <a:off x="5837980" y="4367845"/>
                <a:ext cx="1836785" cy="8567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1E1283-F8EB-9573-E667-EF8374381845}"/>
                  </a:ext>
                </a:extLst>
              </p:cNvPr>
              <p:cNvSpPr txBox="1"/>
              <p:nvPr/>
            </p:nvSpPr>
            <p:spPr>
              <a:xfrm>
                <a:off x="3360317" y="5661464"/>
                <a:ext cx="4384342" cy="660950"/>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𝐸</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𝑓</m:t>
                        </m:r>
                      </m:e>
                    </m:d>
                    <m:r>
                      <a:rPr lang="en-US" sz="3200" b="0" i="1" smtClean="0">
                        <a:latin typeface="Cambria Math" panose="02040503050406030204" pitchFamily="18" charset="0"/>
                      </a:rPr>
                      <m:t>=</m:t>
                    </m:r>
                    <m:nary>
                      <m:naryPr>
                        <m:subHide m:val="on"/>
                        <m:supHide m:val="on"/>
                        <m:ctrlPr>
                          <a:rPr lang="en-US" sz="3200" b="0" i="1" smtClean="0">
                            <a:latin typeface="Cambria Math" panose="02040503050406030204" pitchFamily="18" charset="0"/>
                          </a:rPr>
                        </m:ctrlPr>
                      </m:naryPr>
                      <m:sub/>
                      <m:sup/>
                      <m:e>
                        <m:r>
                          <a:rPr lang="en-US" sz="3200" b="0" i="1" smtClean="0">
                            <a:latin typeface="Cambria Math" panose="02040503050406030204" pitchFamily="18" charset="0"/>
                          </a:rPr>
                          <m:t>𝑓</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𝑑</m:t>
                        </m:r>
                        <m:r>
                          <m:rPr>
                            <m:sty m:val="p"/>
                          </m:rPr>
                          <a:rPr lang="en-US" sz="3200">
                            <a:latin typeface="Cambria Math" panose="02040503050406030204" pitchFamily="18" charset="0"/>
                          </a:rPr>
                          <m:t>scap</m:t>
                        </m:r>
                      </m:e>
                    </m:nary>
                  </m:oMath>
                </a14:m>
                <a:r>
                  <a:rPr lang="en-US" sz="3200" dirty="0"/>
                  <a:t> </a:t>
                </a:r>
              </a:p>
            </p:txBody>
          </p:sp>
        </mc:Choice>
        <mc:Fallback xmlns="">
          <p:sp>
            <p:nvSpPr>
              <p:cNvPr id="11" name="TextBox 10">
                <a:extLst>
                  <a:ext uri="{FF2B5EF4-FFF2-40B4-BE49-F238E27FC236}">
                    <a16:creationId xmlns:a16="http://schemas.microsoft.com/office/drawing/2014/main" id="{191E1283-F8EB-9573-E667-EF8374381845}"/>
                  </a:ext>
                </a:extLst>
              </p:cNvPr>
              <p:cNvSpPr txBox="1">
                <a:spLocks noRot="1" noChangeAspect="1" noMove="1" noResize="1" noEditPoints="1" noAdjustHandles="1" noChangeArrowheads="1" noChangeShapeType="1" noTextEdit="1"/>
              </p:cNvSpPr>
              <p:nvPr/>
            </p:nvSpPr>
            <p:spPr>
              <a:xfrm>
                <a:off x="3360317" y="5661464"/>
                <a:ext cx="4384342" cy="660950"/>
              </a:xfrm>
              <a:prstGeom prst="rect">
                <a:avLst/>
              </a:prstGeom>
              <a:blipFill>
                <a:blip r:embed="rId5"/>
                <a:stretch>
                  <a:fillRect/>
                </a:stretch>
              </a:blipFill>
            </p:spPr>
            <p:txBody>
              <a:bodyPr/>
              <a:lstStyle/>
              <a:p>
                <a:r>
                  <a:rPr lang="en-US">
                    <a:noFill/>
                  </a:rPr>
                  <a:t> </a:t>
                </a:r>
              </a:p>
            </p:txBody>
          </p:sp>
        </mc:Fallback>
      </mc:AlternateContent>
      <p:sp>
        <p:nvSpPr>
          <p:cNvPr id="12" name="Slide Number Placeholder 11">
            <a:extLst>
              <a:ext uri="{FF2B5EF4-FFF2-40B4-BE49-F238E27FC236}">
                <a16:creationId xmlns:a16="http://schemas.microsoft.com/office/drawing/2014/main" id="{1C86B64F-02A1-6A57-16D3-5C10D31AEE51}"/>
              </a:ext>
            </a:extLst>
          </p:cNvPr>
          <p:cNvSpPr>
            <a:spLocks noGrp="1"/>
          </p:cNvSpPr>
          <p:nvPr>
            <p:ph type="sldNum" sz="quarter" idx="12"/>
          </p:nvPr>
        </p:nvSpPr>
        <p:spPr/>
        <p:txBody>
          <a:bodyPr/>
          <a:lstStyle/>
          <a:p>
            <a:fld id="{F47845EA-7733-40EE-B074-20032348B727}" type="slidenum">
              <a:rPr lang="en-US" smtClean="0"/>
              <a:t>44</a:t>
            </a:fld>
            <a:endParaRPr lang="en-US"/>
          </a:p>
        </p:txBody>
      </p:sp>
    </p:spTree>
    <p:extLst>
      <p:ext uri="{BB962C8B-B14F-4D97-AF65-F5344CB8AC3E}">
        <p14:creationId xmlns:p14="http://schemas.microsoft.com/office/powerpoint/2010/main" val="17484175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19DEED-43AA-3792-724F-662E73C4B9A9}"/>
              </a:ext>
            </a:extLst>
          </p:cNvPr>
          <p:cNvSpPr txBox="1"/>
          <p:nvPr/>
        </p:nvSpPr>
        <p:spPr>
          <a:xfrm>
            <a:off x="230644" y="292100"/>
            <a:ext cx="11730712" cy="646331"/>
          </a:xfrm>
          <a:prstGeom prst="rect">
            <a:avLst/>
          </a:prstGeom>
          <a:noFill/>
        </p:spPr>
        <p:txBody>
          <a:bodyPr wrap="none" rtlCol="0">
            <a:spAutoFit/>
          </a:bodyPr>
          <a:lstStyle/>
          <a:p>
            <a:r>
              <a:rPr lang="en-US" sz="3600" dirty="0">
                <a:solidFill>
                  <a:schemeClr val="accent6">
                    <a:lumMod val="75000"/>
                  </a:schemeClr>
                </a:solidFill>
              </a:rPr>
              <a:t>Note: there are already non-additive measure theoretic tools!</a:t>
            </a:r>
          </a:p>
        </p:txBody>
      </p:sp>
      <p:grpSp>
        <p:nvGrpSpPr>
          <p:cNvPr id="5" name="Group 4">
            <a:extLst>
              <a:ext uri="{FF2B5EF4-FFF2-40B4-BE49-F238E27FC236}">
                <a16:creationId xmlns:a16="http://schemas.microsoft.com/office/drawing/2014/main" id="{45F1DC4C-E367-6725-ED60-1DF665A39A30}"/>
              </a:ext>
            </a:extLst>
          </p:cNvPr>
          <p:cNvGrpSpPr/>
          <p:nvPr/>
        </p:nvGrpSpPr>
        <p:grpSpPr>
          <a:xfrm>
            <a:off x="574050" y="1231867"/>
            <a:ext cx="10100170" cy="4030597"/>
            <a:chOff x="574050" y="1231868"/>
            <a:chExt cx="9192784" cy="3708432"/>
          </a:xfrm>
        </p:grpSpPr>
        <p:pic>
          <p:nvPicPr>
            <p:cNvPr id="4" name="Picture 3">
              <a:extLst>
                <a:ext uri="{FF2B5EF4-FFF2-40B4-BE49-F238E27FC236}">
                  <a16:creationId xmlns:a16="http://schemas.microsoft.com/office/drawing/2014/main" id="{2B2C7C31-105F-0B6C-95CD-63C5400881DD}"/>
                </a:ext>
              </a:extLst>
            </p:cNvPr>
            <p:cNvPicPr>
              <a:picLocks noChangeAspect="1"/>
            </p:cNvPicPr>
            <p:nvPr/>
          </p:nvPicPr>
          <p:blipFill>
            <a:blip r:embed="rId2"/>
            <a:stretch>
              <a:fillRect/>
            </a:stretch>
          </p:blipFill>
          <p:spPr>
            <a:xfrm>
              <a:off x="580401" y="1231868"/>
              <a:ext cx="8935697" cy="457264"/>
            </a:xfrm>
            <a:prstGeom prst="rect">
              <a:avLst/>
            </a:prstGeom>
          </p:spPr>
        </p:pic>
        <p:pic>
          <p:nvPicPr>
            <p:cNvPr id="8" name="Picture 7">
              <a:extLst>
                <a:ext uri="{FF2B5EF4-FFF2-40B4-BE49-F238E27FC236}">
                  <a16:creationId xmlns:a16="http://schemas.microsoft.com/office/drawing/2014/main" id="{A1D851EE-713B-4F59-8205-B37B345AACC4}"/>
                </a:ext>
              </a:extLst>
            </p:cNvPr>
            <p:cNvPicPr>
              <a:picLocks noChangeAspect="1"/>
            </p:cNvPicPr>
            <p:nvPr/>
          </p:nvPicPr>
          <p:blipFill>
            <a:blip r:embed="rId3"/>
            <a:srcRect b="9604"/>
            <a:stretch>
              <a:fillRect/>
            </a:stretch>
          </p:blipFill>
          <p:spPr>
            <a:xfrm>
              <a:off x="580401" y="4061935"/>
              <a:ext cx="7659169" cy="878365"/>
            </a:xfrm>
            <a:prstGeom prst="rect">
              <a:avLst/>
            </a:prstGeom>
          </p:spPr>
        </p:pic>
        <p:pic>
          <p:nvPicPr>
            <p:cNvPr id="10" name="Picture 9">
              <a:extLst>
                <a:ext uri="{FF2B5EF4-FFF2-40B4-BE49-F238E27FC236}">
                  <a16:creationId xmlns:a16="http://schemas.microsoft.com/office/drawing/2014/main" id="{6D5917D7-8B5A-3A13-F403-F50C8D71E3E3}"/>
                </a:ext>
              </a:extLst>
            </p:cNvPr>
            <p:cNvPicPr>
              <a:picLocks noChangeAspect="1"/>
            </p:cNvPicPr>
            <p:nvPr/>
          </p:nvPicPr>
          <p:blipFill>
            <a:blip r:embed="rId4"/>
            <a:stretch>
              <a:fillRect/>
            </a:stretch>
          </p:blipFill>
          <p:spPr>
            <a:xfrm>
              <a:off x="574050" y="3766619"/>
              <a:ext cx="8059275" cy="295316"/>
            </a:xfrm>
            <a:prstGeom prst="rect">
              <a:avLst/>
            </a:prstGeom>
          </p:spPr>
        </p:pic>
        <p:pic>
          <p:nvPicPr>
            <p:cNvPr id="12" name="Picture 11">
              <a:extLst>
                <a:ext uri="{FF2B5EF4-FFF2-40B4-BE49-F238E27FC236}">
                  <a16:creationId xmlns:a16="http://schemas.microsoft.com/office/drawing/2014/main" id="{5FCFDBB5-6D66-BC05-2968-216B600A336F}"/>
                </a:ext>
              </a:extLst>
            </p:cNvPr>
            <p:cNvPicPr>
              <a:picLocks noChangeAspect="1"/>
            </p:cNvPicPr>
            <p:nvPr/>
          </p:nvPicPr>
          <p:blipFill>
            <a:blip r:embed="rId5"/>
            <a:stretch>
              <a:fillRect/>
            </a:stretch>
          </p:blipFill>
          <p:spPr>
            <a:xfrm>
              <a:off x="621558" y="2085788"/>
              <a:ext cx="9145276" cy="533474"/>
            </a:xfrm>
            <a:prstGeom prst="rect">
              <a:avLst/>
            </a:prstGeom>
          </p:spPr>
        </p:pic>
        <p:pic>
          <p:nvPicPr>
            <p:cNvPr id="14" name="Picture 13">
              <a:extLst>
                <a:ext uri="{FF2B5EF4-FFF2-40B4-BE49-F238E27FC236}">
                  <a16:creationId xmlns:a16="http://schemas.microsoft.com/office/drawing/2014/main" id="{26F1F999-28F3-6815-C1B3-43A86CAF04E2}"/>
                </a:ext>
              </a:extLst>
            </p:cNvPr>
            <p:cNvPicPr>
              <a:picLocks noChangeAspect="1"/>
            </p:cNvPicPr>
            <p:nvPr/>
          </p:nvPicPr>
          <p:blipFill>
            <a:blip r:embed="rId6"/>
            <a:stretch>
              <a:fillRect/>
            </a:stretch>
          </p:blipFill>
          <p:spPr>
            <a:xfrm>
              <a:off x="621558" y="2668725"/>
              <a:ext cx="6201640" cy="905001"/>
            </a:xfrm>
            <a:prstGeom prst="rect">
              <a:avLst/>
            </a:prstGeom>
          </p:spPr>
        </p:pic>
      </p:grpSp>
      <p:sp>
        <p:nvSpPr>
          <p:cNvPr id="15" name="TextBox 14">
            <a:extLst>
              <a:ext uri="{FF2B5EF4-FFF2-40B4-BE49-F238E27FC236}">
                <a16:creationId xmlns:a16="http://schemas.microsoft.com/office/drawing/2014/main" id="{B2AE83A9-1DAF-E115-A95E-463DF726877C}"/>
              </a:ext>
            </a:extLst>
          </p:cNvPr>
          <p:cNvSpPr txBox="1"/>
          <p:nvPr/>
        </p:nvSpPr>
        <p:spPr>
          <a:xfrm>
            <a:off x="147406" y="5495791"/>
            <a:ext cx="9259651" cy="584775"/>
          </a:xfrm>
          <a:prstGeom prst="rect">
            <a:avLst/>
          </a:prstGeom>
          <a:noFill/>
        </p:spPr>
        <p:txBody>
          <a:bodyPr wrap="none" rtlCol="0">
            <a:spAutoFit/>
          </a:bodyPr>
          <a:lstStyle/>
          <a:p>
            <a:r>
              <a:rPr lang="en-US" sz="3200" dirty="0">
                <a:solidFill>
                  <a:srgbClr val="C00000"/>
                </a:solidFill>
              </a:rPr>
              <a:t>Unfortunately, they do not seem to be the right ones…</a:t>
            </a:r>
          </a:p>
        </p:txBody>
      </p:sp>
      <p:sp>
        <p:nvSpPr>
          <p:cNvPr id="3" name="Slide Number Placeholder 2">
            <a:extLst>
              <a:ext uri="{FF2B5EF4-FFF2-40B4-BE49-F238E27FC236}">
                <a16:creationId xmlns:a16="http://schemas.microsoft.com/office/drawing/2014/main" id="{251D7CEE-5439-17CC-633E-374013528277}"/>
              </a:ext>
            </a:extLst>
          </p:cNvPr>
          <p:cNvSpPr>
            <a:spLocks noGrp="1"/>
          </p:cNvSpPr>
          <p:nvPr>
            <p:ph type="sldNum" sz="quarter" idx="12"/>
          </p:nvPr>
        </p:nvSpPr>
        <p:spPr/>
        <p:txBody>
          <a:bodyPr/>
          <a:lstStyle/>
          <a:p>
            <a:fld id="{F47845EA-7733-40EE-B074-20032348B727}" type="slidenum">
              <a:rPr lang="en-US" smtClean="0"/>
              <a:t>45</a:t>
            </a:fld>
            <a:endParaRPr lang="en-US"/>
          </a:p>
        </p:txBody>
      </p:sp>
    </p:spTree>
    <p:extLst>
      <p:ext uri="{BB962C8B-B14F-4D97-AF65-F5344CB8AC3E}">
        <p14:creationId xmlns:p14="http://schemas.microsoft.com/office/powerpoint/2010/main" val="765752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296F5-3642-9E29-E5A4-2E67D1156E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E178B-C8CC-B123-B0D7-E45530B79B3E}"/>
              </a:ext>
            </a:extLst>
          </p:cNvPr>
          <p:cNvSpPr>
            <a:spLocks noGrp="1"/>
          </p:cNvSpPr>
          <p:nvPr>
            <p:ph type="title"/>
          </p:nvPr>
        </p:nvSpPr>
        <p:spPr/>
        <p:txBody>
          <a:bodyPr/>
          <a:lstStyle/>
          <a:p>
            <a:r>
              <a:rPr lang="en-US" dirty="0"/>
              <a:t>Generalized Poisson structure</a:t>
            </a:r>
            <a:br>
              <a:rPr lang="en-US" dirty="0"/>
            </a:br>
            <a:endParaRPr lang="en-US" dirty="0"/>
          </a:p>
        </p:txBody>
      </p:sp>
      <p:sp>
        <p:nvSpPr>
          <p:cNvPr id="3" name="Text Placeholder 2">
            <a:extLst>
              <a:ext uri="{FF2B5EF4-FFF2-40B4-BE49-F238E27FC236}">
                <a16:creationId xmlns:a16="http://schemas.microsoft.com/office/drawing/2014/main" id="{CF579AB6-1202-219F-BE53-809D2DE404BF}"/>
              </a:ext>
            </a:extLst>
          </p:cNvPr>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3B5C7572-61A0-A4D7-F150-D167617CD549}"/>
              </a:ext>
            </a:extLst>
          </p:cNvPr>
          <p:cNvSpPr>
            <a:spLocks noGrp="1"/>
          </p:cNvSpPr>
          <p:nvPr>
            <p:ph type="sldNum" sz="quarter" idx="12"/>
          </p:nvPr>
        </p:nvSpPr>
        <p:spPr/>
        <p:txBody>
          <a:bodyPr/>
          <a:lstStyle/>
          <a:p>
            <a:fld id="{F47845EA-7733-40EE-B074-20032348B727}" type="slidenum">
              <a:rPr lang="en-US" smtClean="0"/>
              <a:t>46</a:t>
            </a:fld>
            <a:endParaRPr lang="en-US"/>
          </a:p>
        </p:txBody>
      </p:sp>
    </p:spTree>
    <p:extLst>
      <p:ext uri="{BB962C8B-B14F-4D97-AF65-F5344CB8AC3E}">
        <p14:creationId xmlns:p14="http://schemas.microsoft.com/office/powerpoint/2010/main" val="17991981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FCF9F-C0BF-F567-2390-13598B743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C2C3C-50DC-E1BB-7C7B-1356042555EA}"/>
              </a:ext>
            </a:extLst>
          </p:cNvPr>
          <p:cNvSpPr>
            <a:spLocks noGrp="1"/>
          </p:cNvSpPr>
          <p:nvPr>
            <p:ph type="title"/>
          </p:nvPr>
        </p:nvSpPr>
        <p:spPr/>
        <p:txBody>
          <a:bodyPr/>
          <a:lstStyle/>
          <a:p>
            <a:r>
              <a:rPr lang="en-US" dirty="0"/>
              <a:t>Status</a:t>
            </a:r>
          </a:p>
        </p:txBody>
      </p:sp>
      <p:sp>
        <p:nvSpPr>
          <p:cNvPr id="3" name="Content Placeholder 2">
            <a:extLst>
              <a:ext uri="{FF2B5EF4-FFF2-40B4-BE49-F238E27FC236}">
                <a16:creationId xmlns:a16="http://schemas.microsoft.com/office/drawing/2014/main" id="{59E6C318-5453-D76F-A5AC-3724151A3642}"/>
              </a:ext>
            </a:extLst>
          </p:cNvPr>
          <p:cNvSpPr>
            <a:spLocks noGrp="1"/>
          </p:cNvSpPr>
          <p:nvPr>
            <p:ph idx="1"/>
          </p:nvPr>
        </p:nvSpPr>
        <p:spPr/>
        <p:txBody>
          <a:bodyPr>
            <a:normAutofit/>
          </a:bodyPr>
          <a:lstStyle/>
          <a:p>
            <a:r>
              <a:rPr lang="en-US" dirty="0"/>
              <a:t>Goal: find a single structure that generalizes classical Poisson brackets and quantum commutators that works on the generalized ensemble space</a:t>
            </a:r>
          </a:p>
          <a:p>
            <a:pPr lvl="1"/>
            <a:r>
              <a:rPr lang="en-US" dirty="0"/>
              <a:t>Saying that “the difference between classical and quantum mechanics is whether observables commute” is nonsensical: the Poisson bracket, which defines classical spaces, is formally equivalent to the commutation relationship, which defines quantum spaces</a:t>
            </a:r>
          </a:p>
          <a:p>
            <a:pPr lvl="1"/>
            <a:r>
              <a:rPr lang="en-US" dirty="0"/>
              <a:t>The algebraic structures are the same, but “implemented” on different spaces</a:t>
            </a:r>
          </a:p>
          <a:p>
            <a:pPr lvl="1"/>
            <a:r>
              <a:rPr lang="en-US" dirty="0"/>
              <a:t>It is likely that this requires another axiom</a:t>
            </a:r>
          </a:p>
          <a:p>
            <a:r>
              <a:rPr lang="en-US" dirty="0"/>
              <a:t>Need to</a:t>
            </a:r>
          </a:p>
          <a:p>
            <a:pPr lvl="1"/>
            <a:r>
              <a:rPr lang="en-US" dirty="0"/>
              <a:t>Understand how to define this common structure</a:t>
            </a:r>
          </a:p>
          <a:p>
            <a:pPr lvl="1"/>
            <a:r>
              <a:rPr lang="en-US" dirty="0"/>
              <a:t>Create a theory of processes/transformations that is common</a:t>
            </a:r>
            <a:br>
              <a:rPr lang="en-US" dirty="0"/>
            </a:br>
            <a:r>
              <a:rPr lang="en-US" dirty="0"/>
              <a:t>on all ensemble spaces</a:t>
            </a:r>
          </a:p>
          <a:p>
            <a:pPr lvl="1"/>
            <a:r>
              <a:rPr lang="en-US" dirty="0"/>
              <a:t>Show that this reduces to the one of classical/quantum mechanics</a:t>
            </a:r>
            <a:br>
              <a:rPr lang="en-US" dirty="0"/>
            </a:br>
            <a:r>
              <a:rPr lang="en-US" dirty="0"/>
              <a:t>in the appropriate conditions</a:t>
            </a:r>
          </a:p>
        </p:txBody>
      </p:sp>
      <p:sp>
        <p:nvSpPr>
          <p:cNvPr id="4" name="Slide Number Placeholder 3">
            <a:extLst>
              <a:ext uri="{FF2B5EF4-FFF2-40B4-BE49-F238E27FC236}">
                <a16:creationId xmlns:a16="http://schemas.microsoft.com/office/drawing/2014/main" id="{D302AC8C-4EC8-2648-9B88-13D0608DE669}"/>
              </a:ext>
            </a:extLst>
          </p:cNvPr>
          <p:cNvSpPr>
            <a:spLocks noGrp="1"/>
          </p:cNvSpPr>
          <p:nvPr>
            <p:ph type="sldNum" sz="quarter" idx="13"/>
          </p:nvPr>
        </p:nvSpPr>
        <p:spPr/>
        <p:txBody>
          <a:bodyPr/>
          <a:lstStyle/>
          <a:p>
            <a:fld id="{F47845EA-7733-40EE-B074-20032348B727}" type="slidenum">
              <a:rPr lang="en-US" smtClean="0"/>
              <a:t>47</a:t>
            </a:fld>
            <a:endParaRPr lang="en-US"/>
          </a:p>
        </p:txBody>
      </p:sp>
    </p:spTree>
    <p:extLst>
      <p:ext uri="{BB962C8B-B14F-4D97-AF65-F5344CB8AC3E}">
        <p14:creationId xmlns:p14="http://schemas.microsoft.com/office/powerpoint/2010/main" val="14156096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7ADD9D-F091-05D9-66A8-A5A11E1BE5E7}"/>
                  </a:ext>
                </a:extLst>
              </p:cNvPr>
              <p:cNvSpPr txBox="1"/>
              <p:nvPr/>
            </p:nvSpPr>
            <p:spPr>
              <a:xfrm>
                <a:off x="1270000" y="1987549"/>
                <a:ext cx="2570512"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𝑑𝑓</m:t>
                          </m:r>
                        </m:num>
                        <m:den>
                          <m:r>
                            <a:rPr lang="en-US" sz="3600" b="0" i="1" smtClean="0">
                              <a:latin typeface="Cambria Math" panose="02040503050406030204" pitchFamily="18" charset="0"/>
                            </a:rPr>
                            <m:t>𝑑𝑡</m:t>
                          </m:r>
                        </m:den>
                      </m:f>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𝐻</m:t>
                          </m:r>
                        </m:e>
                      </m:d>
                    </m:oMath>
                  </m:oMathPara>
                </a14:m>
                <a:endParaRPr lang="en-US" sz="3600" dirty="0"/>
              </a:p>
            </p:txBody>
          </p:sp>
        </mc:Choice>
        <mc:Fallback xmlns="">
          <p:sp>
            <p:nvSpPr>
              <p:cNvPr id="2" name="TextBox 1">
                <a:extLst>
                  <a:ext uri="{FF2B5EF4-FFF2-40B4-BE49-F238E27FC236}">
                    <a16:creationId xmlns:a16="http://schemas.microsoft.com/office/drawing/2014/main" id="{487ADD9D-F091-05D9-66A8-A5A11E1BE5E7}"/>
                  </a:ext>
                </a:extLst>
              </p:cNvPr>
              <p:cNvSpPr txBox="1">
                <a:spLocks noRot="1" noChangeAspect="1" noMove="1" noResize="1" noEditPoints="1" noAdjustHandles="1" noChangeArrowheads="1" noChangeShapeType="1" noTextEdit="1"/>
              </p:cNvSpPr>
              <p:nvPr/>
            </p:nvSpPr>
            <p:spPr>
              <a:xfrm>
                <a:off x="1270000" y="1987549"/>
                <a:ext cx="2570512" cy="114550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359700E-6E49-12E2-9816-71555111B7F1}"/>
                  </a:ext>
                </a:extLst>
              </p:cNvPr>
              <p:cNvSpPr txBox="1"/>
              <p:nvPr/>
            </p:nvSpPr>
            <p:spPr>
              <a:xfrm>
                <a:off x="4599347" y="1987549"/>
                <a:ext cx="2650406" cy="11686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𝑑𝑂</m:t>
                          </m:r>
                        </m:num>
                        <m:den>
                          <m:r>
                            <a:rPr lang="en-US" sz="3600" b="0" i="1" smtClean="0">
                              <a:latin typeface="Cambria Math" panose="02040503050406030204" pitchFamily="18" charset="0"/>
                            </a:rPr>
                            <m:t>𝑑𝑡</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d>
                            <m:dPr>
                              <m:begChr m:val="["/>
                              <m:endChr m:val="]"/>
                              <m:ctrlPr>
                                <a:rPr lang="en-US" sz="3600" b="0" i="1" smtClean="0">
                                  <a:latin typeface="Cambria Math" panose="02040503050406030204" pitchFamily="18" charset="0"/>
                                </a:rPr>
                              </m:ctrlPr>
                            </m:dPr>
                            <m:e>
                              <m:r>
                                <a:rPr lang="en-US" sz="3600" i="1">
                                  <a:latin typeface="Cambria Math" panose="02040503050406030204" pitchFamily="18" charset="0"/>
                                </a:rPr>
                                <m:t>𝑂</m:t>
                              </m:r>
                              <m:r>
                                <a:rPr lang="en-US" sz="3600" i="1">
                                  <a:latin typeface="Cambria Math" panose="02040503050406030204" pitchFamily="18" charset="0"/>
                                </a:rPr>
                                <m:t>,</m:t>
                              </m:r>
                              <m:r>
                                <a:rPr lang="en-US" sz="3600" i="1">
                                  <a:latin typeface="Cambria Math" panose="02040503050406030204" pitchFamily="18" charset="0"/>
                                </a:rPr>
                                <m:t>𝐻</m:t>
                              </m:r>
                            </m:e>
                          </m:d>
                        </m:num>
                        <m:den>
                          <m:r>
                            <a:rPr lang="en-US" sz="3600" b="0" i="1" smtClean="0">
                              <a:latin typeface="Cambria Math" panose="02040503050406030204" pitchFamily="18" charset="0"/>
                            </a:rPr>
                            <m:t>𝚤</m:t>
                          </m:r>
                          <m:r>
                            <a:rPr lang="en-US" sz="3600" b="0" i="1" smtClean="0">
                              <a:latin typeface="Cambria Math" panose="02040503050406030204" pitchFamily="18" charset="0"/>
                            </a:rPr>
                            <m:t>ℏ</m:t>
                          </m:r>
                        </m:den>
                      </m:f>
                    </m:oMath>
                  </m:oMathPara>
                </a14:m>
                <a:endParaRPr lang="en-US" sz="3600" dirty="0"/>
              </a:p>
            </p:txBody>
          </p:sp>
        </mc:Choice>
        <mc:Fallback xmlns="">
          <p:sp>
            <p:nvSpPr>
              <p:cNvPr id="3" name="TextBox 2">
                <a:extLst>
                  <a:ext uri="{FF2B5EF4-FFF2-40B4-BE49-F238E27FC236}">
                    <a16:creationId xmlns:a16="http://schemas.microsoft.com/office/drawing/2014/main" id="{A359700E-6E49-12E2-9816-71555111B7F1}"/>
                  </a:ext>
                </a:extLst>
              </p:cNvPr>
              <p:cNvSpPr txBox="1">
                <a:spLocks noRot="1" noChangeAspect="1" noMove="1" noResize="1" noEditPoints="1" noAdjustHandles="1" noChangeArrowheads="1" noChangeShapeType="1" noTextEdit="1"/>
              </p:cNvSpPr>
              <p:nvPr/>
            </p:nvSpPr>
            <p:spPr>
              <a:xfrm>
                <a:off x="4599347" y="1987549"/>
                <a:ext cx="2650406" cy="116865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E39590C-AA7B-0D54-A59F-E9908DC99662}"/>
                  </a:ext>
                </a:extLst>
              </p:cNvPr>
              <p:cNvSpPr txBox="1"/>
              <p:nvPr/>
            </p:nvSpPr>
            <p:spPr>
              <a:xfrm>
                <a:off x="3721100" y="218786"/>
                <a:ext cx="6123728"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𝐻</m:t>
                    </m:r>
                  </m:oMath>
                </a14:m>
                <a:r>
                  <a:rPr lang="en-US" sz="3200" dirty="0"/>
                  <a:t> - generator of the transformation</a:t>
                </a:r>
              </a:p>
            </p:txBody>
          </p:sp>
        </mc:Choice>
        <mc:Fallback xmlns="">
          <p:sp>
            <p:nvSpPr>
              <p:cNvPr id="6" name="TextBox 5">
                <a:extLst>
                  <a:ext uri="{FF2B5EF4-FFF2-40B4-BE49-F238E27FC236}">
                    <a16:creationId xmlns:a16="http://schemas.microsoft.com/office/drawing/2014/main" id="{FE39590C-AA7B-0D54-A59F-E9908DC99662}"/>
                  </a:ext>
                </a:extLst>
              </p:cNvPr>
              <p:cNvSpPr txBox="1">
                <a:spLocks noRot="1" noChangeAspect="1" noMove="1" noResize="1" noEditPoints="1" noAdjustHandles="1" noChangeArrowheads="1" noChangeShapeType="1" noTextEdit="1"/>
              </p:cNvSpPr>
              <p:nvPr/>
            </p:nvSpPr>
            <p:spPr>
              <a:xfrm>
                <a:off x="3721100" y="218786"/>
                <a:ext cx="6123728" cy="584775"/>
              </a:xfrm>
              <a:prstGeom prst="rect">
                <a:avLst/>
              </a:prstGeom>
              <a:blipFill>
                <a:blip r:embed="rId4"/>
                <a:stretch>
                  <a:fillRect t="-12500" r="-1294"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1DFF5D7-161F-66A4-5090-3BA2DBC874CD}"/>
                  </a:ext>
                </a:extLst>
              </p:cNvPr>
              <p:cNvSpPr txBox="1"/>
              <p:nvPr/>
            </p:nvSpPr>
            <p:spPr>
              <a:xfrm>
                <a:off x="3721100" y="926206"/>
                <a:ext cx="7893636"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𝑡</m:t>
                    </m:r>
                  </m:oMath>
                </a14:m>
                <a:r>
                  <a:rPr lang="en-US" sz="3200" dirty="0"/>
                  <a:t> - parameter of the generated transformation</a:t>
                </a:r>
              </a:p>
            </p:txBody>
          </p:sp>
        </mc:Choice>
        <mc:Fallback xmlns="">
          <p:sp>
            <p:nvSpPr>
              <p:cNvPr id="7" name="TextBox 6">
                <a:extLst>
                  <a:ext uri="{FF2B5EF4-FFF2-40B4-BE49-F238E27FC236}">
                    <a16:creationId xmlns:a16="http://schemas.microsoft.com/office/drawing/2014/main" id="{01DFF5D7-161F-66A4-5090-3BA2DBC874CD}"/>
                  </a:ext>
                </a:extLst>
              </p:cNvPr>
              <p:cNvSpPr txBox="1">
                <a:spLocks noRot="1" noChangeAspect="1" noMove="1" noResize="1" noEditPoints="1" noAdjustHandles="1" noChangeArrowheads="1" noChangeShapeType="1" noTextEdit="1"/>
              </p:cNvSpPr>
              <p:nvPr/>
            </p:nvSpPr>
            <p:spPr>
              <a:xfrm>
                <a:off x="3721100" y="926206"/>
                <a:ext cx="7893636" cy="584775"/>
              </a:xfrm>
              <a:prstGeom prst="rect">
                <a:avLst/>
              </a:prstGeom>
              <a:blipFill>
                <a:blip r:embed="rId5"/>
                <a:stretch>
                  <a:fillRect t="-12500" r="-849"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13A678-A26F-073E-7CC8-6D2CCC949ED1}"/>
                  </a:ext>
                </a:extLst>
              </p:cNvPr>
              <p:cNvSpPr txBox="1"/>
              <p:nvPr/>
            </p:nvSpPr>
            <p:spPr>
              <a:xfrm>
                <a:off x="424312" y="541951"/>
                <a:ext cx="279352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0" i="1" smtClean="0">
                          <a:latin typeface="Cambria Math" panose="02040503050406030204" pitchFamily="18" charset="0"/>
                        </a:rPr>
                        <m:t>𝑠</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𝑑𝑡</m:t>
                          </m:r>
                        </m:e>
                      </m:d>
                    </m:oMath>
                  </m:oMathPara>
                </a14:m>
                <a:endParaRPr lang="en-US" sz="2800" dirty="0"/>
              </a:p>
            </p:txBody>
          </p:sp>
        </mc:Choice>
        <mc:Fallback xmlns="">
          <p:sp>
            <p:nvSpPr>
              <p:cNvPr id="8" name="TextBox 7">
                <a:extLst>
                  <a:ext uri="{FF2B5EF4-FFF2-40B4-BE49-F238E27FC236}">
                    <a16:creationId xmlns:a16="http://schemas.microsoft.com/office/drawing/2014/main" id="{8513A678-A26F-073E-7CC8-6D2CCC949ED1}"/>
                  </a:ext>
                </a:extLst>
              </p:cNvPr>
              <p:cNvSpPr txBox="1">
                <a:spLocks noRot="1" noChangeAspect="1" noMove="1" noResize="1" noEditPoints="1" noAdjustHandles="1" noChangeArrowheads="1" noChangeShapeType="1" noTextEdit="1"/>
              </p:cNvSpPr>
              <p:nvPr/>
            </p:nvSpPr>
            <p:spPr>
              <a:xfrm>
                <a:off x="424312" y="541951"/>
                <a:ext cx="2793522" cy="523220"/>
              </a:xfrm>
              <a:prstGeom prst="rect">
                <a:avLst/>
              </a:prstGeom>
              <a:blipFill>
                <a:blip r:embed="rId6"/>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08825D9-676C-CB42-FA26-C8D1382F6866}"/>
              </a:ext>
            </a:extLst>
          </p:cNvPr>
          <p:cNvCxnSpPr>
            <a:cxnSpLocks/>
          </p:cNvCxnSpPr>
          <p:nvPr/>
        </p:nvCxnSpPr>
        <p:spPr>
          <a:xfrm flipH="1" flipV="1">
            <a:off x="3498850" y="3009900"/>
            <a:ext cx="451204" cy="552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62D1167-13BB-DE86-50A7-92CA5C1254E0}"/>
              </a:ext>
            </a:extLst>
          </p:cNvPr>
          <p:cNvCxnSpPr>
            <a:cxnSpLocks/>
          </p:cNvCxnSpPr>
          <p:nvPr/>
        </p:nvCxnSpPr>
        <p:spPr>
          <a:xfrm flipV="1">
            <a:off x="5289550" y="2978150"/>
            <a:ext cx="577850" cy="6074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86B7B6A-2A44-DE52-A155-2BA4E49FEA5D}"/>
              </a:ext>
            </a:extLst>
          </p:cNvPr>
          <p:cNvSpPr txBox="1"/>
          <p:nvPr/>
        </p:nvSpPr>
        <p:spPr>
          <a:xfrm>
            <a:off x="988257" y="3585647"/>
            <a:ext cx="8094585" cy="830997"/>
          </a:xfrm>
          <a:prstGeom prst="rect">
            <a:avLst/>
          </a:prstGeom>
          <a:noFill/>
        </p:spPr>
        <p:txBody>
          <a:bodyPr wrap="square" rtlCol="0">
            <a:spAutoFit/>
          </a:bodyPr>
          <a:lstStyle/>
          <a:p>
            <a:r>
              <a:rPr lang="en-US" sz="2400" dirty="0"/>
              <a:t>A skew-symmetric bracket that tells you how a variable/observable changed during the transformation</a:t>
            </a:r>
          </a:p>
        </p:txBody>
      </p:sp>
      <p:sp>
        <p:nvSpPr>
          <p:cNvPr id="16" name="TextBox 15">
            <a:extLst>
              <a:ext uri="{FF2B5EF4-FFF2-40B4-BE49-F238E27FC236}">
                <a16:creationId xmlns:a16="http://schemas.microsoft.com/office/drawing/2014/main" id="{041F474B-6EBB-5CED-2E6D-5DB219266B61}"/>
              </a:ext>
            </a:extLst>
          </p:cNvPr>
          <p:cNvSpPr txBox="1"/>
          <p:nvPr/>
        </p:nvSpPr>
        <p:spPr>
          <a:xfrm>
            <a:off x="1032707" y="4990835"/>
            <a:ext cx="6584175" cy="646331"/>
          </a:xfrm>
          <a:prstGeom prst="rect">
            <a:avLst/>
          </a:prstGeom>
          <a:noFill/>
        </p:spPr>
        <p:txBody>
          <a:bodyPr wrap="none" rtlCol="0">
            <a:spAutoFit/>
          </a:bodyPr>
          <a:lstStyle/>
          <a:p>
            <a:r>
              <a:rPr lang="en-US" sz="3600" dirty="0">
                <a:solidFill>
                  <a:schemeClr val="accent6">
                    <a:lumMod val="75000"/>
                  </a:schemeClr>
                </a:solidFill>
              </a:rPr>
              <a:t>This is what we need to generalize</a:t>
            </a:r>
          </a:p>
        </p:txBody>
      </p:sp>
      <p:sp>
        <p:nvSpPr>
          <p:cNvPr id="4" name="Slide Number Placeholder 3">
            <a:extLst>
              <a:ext uri="{FF2B5EF4-FFF2-40B4-BE49-F238E27FC236}">
                <a16:creationId xmlns:a16="http://schemas.microsoft.com/office/drawing/2014/main" id="{89CB8544-AA49-1C00-2ACF-66BBDC465B75}"/>
              </a:ext>
            </a:extLst>
          </p:cNvPr>
          <p:cNvSpPr>
            <a:spLocks noGrp="1"/>
          </p:cNvSpPr>
          <p:nvPr>
            <p:ph type="sldNum" sz="quarter" idx="12"/>
          </p:nvPr>
        </p:nvSpPr>
        <p:spPr/>
        <p:txBody>
          <a:bodyPr/>
          <a:lstStyle/>
          <a:p>
            <a:fld id="{F47845EA-7733-40EE-B074-20032348B727}" type="slidenum">
              <a:rPr lang="en-US" smtClean="0"/>
              <a:t>48</a:t>
            </a:fld>
            <a:endParaRPr lang="en-US"/>
          </a:p>
        </p:txBody>
      </p:sp>
    </p:spTree>
    <p:extLst>
      <p:ext uri="{BB962C8B-B14F-4D97-AF65-F5344CB8AC3E}">
        <p14:creationId xmlns:p14="http://schemas.microsoft.com/office/powerpoint/2010/main" val="4533042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DE76C-2C5E-7012-C43C-FBDDFC09DB36}"/>
              </a:ext>
            </a:extLst>
          </p:cNvPr>
          <p:cNvSpPr txBox="1"/>
          <p:nvPr/>
        </p:nvSpPr>
        <p:spPr>
          <a:xfrm>
            <a:off x="525780" y="274320"/>
            <a:ext cx="8264250" cy="584775"/>
          </a:xfrm>
          <a:prstGeom prst="rect">
            <a:avLst/>
          </a:prstGeom>
          <a:noFill/>
        </p:spPr>
        <p:txBody>
          <a:bodyPr wrap="none" rtlCol="0">
            <a:spAutoFit/>
          </a:bodyPr>
          <a:lstStyle/>
          <a:p>
            <a:r>
              <a:rPr lang="en-US" sz="3200" dirty="0"/>
              <a:t>In ensemble space, we have statistical quantities</a:t>
            </a:r>
          </a:p>
        </p:txBody>
      </p:sp>
      <p:pic>
        <p:nvPicPr>
          <p:cNvPr id="3" name="Picture 2">
            <a:extLst>
              <a:ext uri="{FF2B5EF4-FFF2-40B4-BE49-F238E27FC236}">
                <a16:creationId xmlns:a16="http://schemas.microsoft.com/office/drawing/2014/main" id="{9C8E01CC-F51F-A2B8-BE75-643E4E79D0E2}"/>
              </a:ext>
            </a:extLst>
          </p:cNvPr>
          <p:cNvPicPr>
            <a:picLocks noChangeAspect="1"/>
          </p:cNvPicPr>
          <p:nvPr/>
        </p:nvPicPr>
        <p:blipFill>
          <a:blip r:embed="rId2"/>
          <a:stretch>
            <a:fillRect/>
          </a:stretch>
        </p:blipFill>
        <p:spPr>
          <a:xfrm>
            <a:off x="423252" y="1031615"/>
            <a:ext cx="11345496" cy="179517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720BF82-1208-A5EB-9DE7-4B8CBD4A4E25}"/>
                  </a:ext>
                </a:extLst>
              </p:cNvPr>
              <p:cNvSpPr txBox="1"/>
              <p:nvPr/>
            </p:nvSpPr>
            <p:spPr>
              <a:xfrm>
                <a:off x="889000" y="3086100"/>
                <a:ext cx="3069943" cy="603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r>
                        <a:rPr lang="en-US" sz="3200" b="0" i="1" smtClean="0">
                          <a:latin typeface="Cambria Math" panose="02040503050406030204" pitchFamily="18" charset="0"/>
                        </a:rPr>
                        <m:t>=∫</m:t>
                      </m:r>
                      <m:r>
                        <a:rPr lang="en-US" sz="3200" b="0" i="1" smtClean="0">
                          <a:latin typeface="Cambria Math" panose="02040503050406030204" pitchFamily="18" charset="0"/>
                        </a:rPr>
                        <m:t>𝑓</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𝑑</m:t>
                      </m:r>
                      <m:r>
                        <a:rPr lang="en-US" sz="3200" b="0" i="1" smtClean="0">
                          <a:latin typeface="Cambria Math" panose="02040503050406030204" pitchFamily="18" charset="0"/>
                        </a:rPr>
                        <m:t>𝜇</m:t>
                      </m:r>
                    </m:oMath>
                  </m:oMathPara>
                </a14:m>
                <a:endParaRPr lang="en-US" sz="3200" dirty="0"/>
              </a:p>
            </p:txBody>
          </p:sp>
        </mc:Choice>
        <mc:Fallback xmlns="">
          <p:sp>
            <p:nvSpPr>
              <p:cNvPr id="13" name="TextBox 12">
                <a:extLst>
                  <a:ext uri="{FF2B5EF4-FFF2-40B4-BE49-F238E27FC236}">
                    <a16:creationId xmlns:a16="http://schemas.microsoft.com/office/drawing/2014/main" id="{6720BF82-1208-A5EB-9DE7-4B8CBD4A4E25}"/>
                  </a:ext>
                </a:extLst>
              </p:cNvPr>
              <p:cNvSpPr txBox="1">
                <a:spLocks noRot="1" noChangeAspect="1" noMove="1" noResize="1" noEditPoints="1" noAdjustHandles="1" noChangeArrowheads="1" noChangeShapeType="1" noTextEdit="1"/>
              </p:cNvSpPr>
              <p:nvPr/>
            </p:nvSpPr>
            <p:spPr>
              <a:xfrm>
                <a:off x="889000" y="3086100"/>
                <a:ext cx="3069943" cy="6035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BF6FA9F-E8FC-1C6D-F8E4-44599301F9BD}"/>
                  </a:ext>
                </a:extLst>
              </p:cNvPr>
              <p:cNvSpPr txBox="1"/>
              <p:nvPr/>
            </p:nvSpPr>
            <p:spPr>
              <a:xfrm>
                <a:off x="4876800" y="3073400"/>
                <a:ext cx="3129639" cy="62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r>
                        <a:rPr lang="en-US" sz="3200" b="0" i="1" smtClean="0">
                          <a:latin typeface="Cambria Math" panose="02040503050406030204" pitchFamily="18" charset="0"/>
                        </a:rPr>
                        <m:t>=</m:t>
                      </m:r>
                      <m:r>
                        <a:rPr lang="en-US" sz="3200" b="0" i="1" smtClean="0">
                          <a:latin typeface="Cambria Math" panose="02040503050406030204" pitchFamily="18" charset="0"/>
                        </a:rPr>
                        <m:t>𝑡𝑟</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𝑓</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m:t>
                      </m:r>
                    </m:oMath>
                  </m:oMathPara>
                </a14:m>
                <a:endParaRPr lang="en-US" sz="3200" dirty="0"/>
              </a:p>
            </p:txBody>
          </p:sp>
        </mc:Choice>
        <mc:Fallback xmlns="">
          <p:sp>
            <p:nvSpPr>
              <p:cNvPr id="14" name="TextBox 13">
                <a:extLst>
                  <a:ext uri="{FF2B5EF4-FFF2-40B4-BE49-F238E27FC236}">
                    <a16:creationId xmlns:a16="http://schemas.microsoft.com/office/drawing/2014/main" id="{3BF6FA9F-E8FC-1C6D-F8E4-44599301F9BD}"/>
                  </a:ext>
                </a:extLst>
              </p:cNvPr>
              <p:cNvSpPr txBox="1">
                <a:spLocks noRot="1" noChangeAspect="1" noMove="1" noResize="1" noEditPoints="1" noAdjustHandles="1" noChangeArrowheads="1" noChangeShapeType="1" noTextEdit="1"/>
              </p:cNvSpPr>
              <p:nvPr/>
            </p:nvSpPr>
            <p:spPr>
              <a:xfrm>
                <a:off x="4876800" y="3073400"/>
                <a:ext cx="3129639" cy="624210"/>
              </a:xfrm>
              <a:prstGeom prst="rect">
                <a:avLst/>
              </a:prstGeom>
              <a:blipFill>
                <a:blip r:embed="rId4"/>
                <a:stretch>
                  <a:fillRect/>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AB823338-D5B4-F96F-F242-DF23F36A9517}"/>
              </a:ext>
            </a:extLst>
          </p:cNvPr>
          <p:cNvSpPr txBox="1"/>
          <p:nvPr/>
        </p:nvSpPr>
        <p:spPr>
          <a:xfrm>
            <a:off x="1709993" y="3689663"/>
            <a:ext cx="1427955" cy="369332"/>
          </a:xfrm>
          <a:prstGeom prst="rect">
            <a:avLst/>
          </a:prstGeom>
          <a:noFill/>
        </p:spPr>
        <p:txBody>
          <a:bodyPr wrap="none" rtlCol="0">
            <a:spAutoFit/>
          </a:bodyPr>
          <a:lstStyle/>
          <a:p>
            <a:r>
              <a:rPr lang="en-US" dirty="0"/>
              <a:t>Classical case</a:t>
            </a:r>
          </a:p>
        </p:txBody>
      </p:sp>
      <p:sp>
        <p:nvSpPr>
          <p:cNvPr id="16" name="TextBox 15">
            <a:extLst>
              <a:ext uri="{FF2B5EF4-FFF2-40B4-BE49-F238E27FC236}">
                <a16:creationId xmlns:a16="http://schemas.microsoft.com/office/drawing/2014/main" id="{78931360-0898-4A69-8CCF-13BE5BA5B7F1}"/>
              </a:ext>
            </a:extLst>
          </p:cNvPr>
          <p:cNvSpPr txBox="1"/>
          <p:nvPr/>
        </p:nvSpPr>
        <p:spPr>
          <a:xfrm>
            <a:off x="5634293" y="3684461"/>
            <a:ext cx="1539973" cy="369332"/>
          </a:xfrm>
          <a:prstGeom prst="rect">
            <a:avLst/>
          </a:prstGeom>
          <a:noFill/>
        </p:spPr>
        <p:txBody>
          <a:bodyPr wrap="none" rtlCol="0">
            <a:spAutoFit/>
          </a:bodyPr>
          <a:lstStyle/>
          <a:p>
            <a:r>
              <a:rPr lang="en-US" dirty="0"/>
              <a:t>Quantum case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853A492-87D9-E34D-6EFA-2B8FA64BE477}"/>
                  </a:ext>
                </a:extLst>
              </p:cNvPr>
              <p:cNvSpPr txBox="1"/>
              <p:nvPr/>
            </p:nvSpPr>
            <p:spPr>
              <a:xfrm>
                <a:off x="5069416" y="5061979"/>
                <a:ext cx="2744406" cy="8257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𝑡𝑟</m:t>
                      </m:r>
                      <m:d>
                        <m:dPr>
                          <m:begChr m:val="["/>
                          <m:endChr m:val="]"/>
                          <m:ctrlPr>
                            <a:rPr lang="en-US" sz="3200" b="0" i="1" smtClean="0">
                              <a:latin typeface="Cambria Math" panose="02040503050406030204" pitchFamily="18" charset="0"/>
                            </a:rPr>
                          </m:ctrlPr>
                        </m:dPr>
                        <m:e>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𝑓</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𝑔</m:t>
                                  </m:r>
                                </m:sub>
                              </m:sSub>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e>
                      </m:d>
                    </m:oMath>
                  </m:oMathPara>
                </a14:m>
                <a:endParaRPr lang="en-US" sz="3200" dirty="0"/>
              </a:p>
            </p:txBody>
          </p:sp>
        </mc:Choice>
        <mc:Fallback xmlns="">
          <p:sp>
            <p:nvSpPr>
              <p:cNvPr id="18" name="TextBox 17">
                <a:extLst>
                  <a:ext uri="{FF2B5EF4-FFF2-40B4-BE49-F238E27FC236}">
                    <a16:creationId xmlns:a16="http://schemas.microsoft.com/office/drawing/2014/main" id="{2853A492-87D9-E34D-6EFA-2B8FA64BE477}"/>
                  </a:ext>
                </a:extLst>
              </p:cNvPr>
              <p:cNvSpPr txBox="1">
                <a:spLocks noRot="1" noChangeAspect="1" noMove="1" noResize="1" noEditPoints="1" noAdjustHandles="1" noChangeArrowheads="1" noChangeShapeType="1" noTextEdit="1"/>
              </p:cNvSpPr>
              <p:nvPr/>
            </p:nvSpPr>
            <p:spPr>
              <a:xfrm>
                <a:off x="5069416" y="5061979"/>
                <a:ext cx="2744406" cy="82573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CFAFEA4-4803-4DDD-8762-D34B6B232DBB}"/>
                  </a:ext>
                </a:extLst>
              </p:cNvPr>
              <p:cNvSpPr txBox="1"/>
              <p:nvPr/>
            </p:nvSpPr>
            <p:spPr>
              <a:xfrm>
                <a:off x="3087506" y="4409204"/>
                <a:ext cx="24630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𝐺</m:t>
                              </m:r>
                            </m:e>
                          </m:d>
                        </m:e>
                        <m:sub>
                          <m:r>
                            <a:rPr lang="en-US" sz="3200" b="0" i="1" smtClean="0">
                              <a:latin typeface="Cambria Math" panose="02040503050406030204" pitchFamily="18" charset="0"/>
                            </a:rPr>
                            <m:t>ℰ</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r>
                        <a:rPr lang="en-US" sz="3200" b="0" i="1" smtClean="0">
                          <a:latin typeface="Cambria Math" panose="02040503050406030204" pitchFamily="18" charset="0"/>
                        </a:rPr>
                        <m:t>=</m:t>
                      </m:r>
                    </m:oMath>
                  </m:oMathPara>
                </a14:m>
                <a:endParaRPr lang="en-US" sz="3200" dirty="0"/>
              </a:p>
            </p:txBody>
          </p:sp>
        </mc:Choice>
        <mc:Fallback xmlns="">
          <p:sp>
            <p:nvSpPr>
              <p:cNvPr id="19" name="TextBox 18">
                <a:extLst>
                  <a:ext uri="{FF2B5EF4-FFF2-40B4-BE49-F238E27FC236}">
                    <a16:creationId xmlns:a16="http://schemas.microsoft.com/office/drawing/2014/main" id="{DCFAFEA4-4803-4DDD-8762-D34B6B232DBB}"/>
                  </a:ext>
                </a:extLst>
              </p:cNvPr>
              <p:cNvSpPr txBox="1">
                <a:spLocks noRot="1" noChangeAspect="1" noMove="1" noResize="1" noEditPoints="1" noAdjustHandles="1" noChangeArrowheads="1" noChangeShapeType="1" noTextEdit="1"/>
              </p:cNvSpPr>
              <p:nvPr/>
            </p:nvSpPr>
            <p:spPr>
              <a:xfrm>
                <a:off x="3087506" y="4409204"/>
                <a:ext cx="2463047"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E3CF467A-E3A2-F7F0-8926-2DE60E1B4863}"/>
                  </a:ext>
                </a:extLst>
              </p:cNvPr>
              <p:cNvSpPr txBox="1"/>
              <p:nvPr/>
            </p:nvSpPr>
            <p:spPr>
              <a:xfrm>
                <a:off x="1091843" y="5173068"/>
                <a:ext cx="2664254" cy="603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𝑔</m:t>
                              </m:r>
                            </m:e>
                          </m:d>
                        </m:e>
                        <m:sub>
                          <m:r>
                            <a:rPr lang="en-US" sz="3200" b="0" i="1" smtClean="0">
                              <a:latin typeface="Cambria Math" panose="02040503050406030204" pitchFamily="18" charset="0"/>
                            </a:rPr>
                            <m:t>𝑃</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𝑑</m:t>
                      </m:r>
                      <m:r>
                        <a:rPr lang="en-US" sz="3200" b="0" i="1" smtClean="0">
                          <a:latin typeface="Cambria Math" panose="02040503050406030204" pitchFamily="18" charset="0"/>
                        </a:rPr>
                        <m:t>𝜇</m:t>
                      </m:r>
                    </m:oMath>
                  </m:oMathPara>
                </a14:m>
                <a:endParaRPr lang="en-US" sz="3200" dirty="0"/>
              </a:p>
            </p:txBody>
          </p:sp>
        </mc:Choice>
        <mc:Fallback xmlns="">
          <p:sp>
            <p:nvSpPr>
              <p:cNvPr id="20" name="TextBox 19">
                <a:extLst>
                  <a:ext uri="{FF2B5EF4-FFF2-40B4-BE49-F238E27FC236}">
                    <a16:creationId xmlns:a16="http://schemas.microsoft.com/office/drawing/2014/main" id="{E3CF467A-E3A2-F7F0-8926-2DE60E1B4863}"/>
                  </a:ext>
                </a:extLst>
              </p:cNvPr>
              <p:cNvSpPr txBox="1">
                <a:spLocks noRot="1" noChangeAspect="1" noMove="1" noResize="1" noEditPoints="1" noAdjustHandles="1" noChangeArrowheads="1" noChangeShapeType="1" noTextEdit="1"/>
              </p:cNvSpPr>
              <p:nvPr/>
            </p:nvSpPr>
            <p:spPr>
              <a:xfrm>
                <a:off x="1091843" y="5173068"/>
                <a:ext cx="2664254" cy="603563"/>
              </a:xfrm>
              <a:prstGeom prst="rect">
                <a:avLst/>
              </a:prstGeom>
              <a:blipFill>
                <a:blip r:embed="rId7"/>
                <a:stretch>
                  <a:fillRect/>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74487699-CE4A-46D9-1534-B8B7E2DB379E}"/>
              </a:ext>
            </a:extLst>
          </p:cNvPr>
          <p:cNvSpPr txBox="1"/>
          <p:nvPr/>
        </p:nvSpPr>
        <p:spPr>
          <a:xfrm>
            <a:off x="541917" y="4431725"/>
            <a:ext cx="2336152" cy="461665"/>
          </a:xfrm>
          <a:prstGeom prst="rect">
            <a:avLst/>
          </a:prstGeom>
          <a:noFill/>
        </p:spPr>
        <p:txBody>
          <a:bodyPr wrap="none" rtlCol="0">
            <a:spAutoFit/>
          </a:bodyPr>
          <a:lstStyle/>
          <a:p>
            <a:r>
              <a:rPr lang="en-US" sz="2400" dirty="0"/>
              <a:t>Define bracket as</a:t>
            </a:r>
          </a:p>
        </p:txBody>
      </p:sp>
      <p:sp>
        <p:nvSpPr>
          <p:cNvPr id="4" name="Slide Number Placeholder 3">
            <a:extLst>
              <a:ext uri="{FF2B5EF4-FFF2-40B4-BE49-F238E27FC236}">
                <a16:creationId xmlns:a16="http://schemas.microsoft.com/office/drawing/2014/main" id="{F3D99486-A250-3BC2-8C80-4B9F40E03153}"/>
              </a:ext>
            </a:extLst>
          </p:cNvPr>
          <p:cNvSpPr>
            <a:spLocks noGrp="1"/>
          </p:cNvSpPr>
          <p:nvPr>
            <p:ph type="sldNum" sz="quarter" idx="12"/>
          </p:nvPr>
        </p:nvSpPr>
        <p:spPr/>
        <p:txBody>
          <a:bodyPr/>
          <a:lstStyle/>
          <a:p>
            <a:fld id="{F47845EA-7733-40EE-B074-20032348B727}" type="slidenum">
              <a:rPr lang="en-US" smtClean="0"/>
              <a:t>49</a:t>
            </a:fld>
            <a:endParaRPr lang="en-US"/>
          </a:p>
        </p:txBody>
      </p:sp>
    </p:spTree>
    <p:extLst>
      <p:ext uri="{BB962C8B-B14F-4D97-AF65-F5344CB8AC3E}">
        <p14:creationId xmlns:p14="http://schemas.microsoft.com/office/powerpoint/2010/main" val="2071456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03C9-820D-5F04-2AF2-07FEA5DF738D}"/>
              </a:ext>
            </a:extLst>
          </p:cNvPr>
          <p:cNvSpPr>
            <a:spLocks noGrp="1"/>
          </p:cNvSpPr>
          <p:nvPr>
            <p:ph type="title"/>
          </p:nvPr>
        </p:nvSpPr>
        <p:spPr/>
        <p:txBody>
          <a:bodyPr/>
          <a:lstStyle/>
          <a:p>
            <a:r>
              <a:rPr lang="en-US" dirty="0"/>
              <a:t>Status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FE9A23-7584-A5B6-6D90-A8F64BDB44A2}"/>
                  </a:ext>
                </a:extLst>
              </p:cNvPr>
              <p:cNvSpPr>
                <a:spLocks noGrp="1"/>
              </p:cNvSpPr>
              <p:nvPr>
                <p:ph idx="1"/>
              </p:nvPr>
            </p:nvSpPr>
            <p:spPr/>
            <p:txBody>
              <a:bodyPr>
                <a:normAutofit fontScale="92500" lnSpcReduction="10000"/>
              </a:bodyPr>
              <a:lstStyle/>
              <a:p>
                <a:r>
                  <a:rPr lang="en-US" dirty="0"/>
                  <a:t>Goal: establish a mathematically precise notion of units, physical dimensions and their required minimal physical assumptions</a:t>
                </a:r>
              </a:p>
              <a:p>
                <a:pPr lvl="1"/>
                <a:r>
                  <a:rPr lang="en-US" dirty="0"/>
                  <a:t>General idea: partial order on all statements where physical dimensions define classes of statements that are comparable to each other and are order isomorphic to the reals</a:t>
                </a:r>
              </a:p>
              <a:p>
                <a:pPr lvl="1"/>
                <a:r>
                  <a:rPr lang="en-US" dirty="0"/>
                  <a:t>Some insights have been gained, but no general solution was found</a:t>
                </a:r>
              </a:p>
              <a:p>
                <a:pPr lvl="1"/>
                <a:r>
                  <a:rPr lang="en-US" dirty="0"/>
                  <a:t>Notes on </a:t>
                </a:r>
                <a:r>
                  <a:rPr lang="en-US" dirty="0" err="1"/>
                  <a:t>github</a:t>
                </a:r>
                <a:r>
                  <a:rPr lang="en-US" dirty="0"/>
                  <a:t>, </a:t>
                </a:r>
                <a:r>
                  <a:rPr lang="en-US" dirty="0" err="1"/>
                  <a:t>assumptionsofphysics</a:t>
                </a:r>
                <a:r>
                  <a:rPr lang="en-US" dirty="0"/>
                  <a:t> repo</a:t>
                </a:r>
                <a:br>
                  <a:rPr lang="en-US" dirty="0"/>
                </a:br>
                <a:r>
                  <a:rPr lang="en-US" dirty="0"/>
                  <a:t>/Articles/2020-MeasureTheoryFoundation</a:t>
                </a:r>
              </a:p>
              <a:p>
                <a:r>
                  <a:rPr lang="en-US" dirty="0"/>
                  <a:t>On the backburner as ensemble spaces are more tractable</a:t>
                </a:r>
                <a:br>
                  <a:rPr lang="en-US" dirty="0"/>
                </a:br>
                <a:r>
                  <a:rPr lang="en-US" dirty="0"/>
                  <a:t>and require non-additive measures</a:t>
                </a:r>
              </a:p>
              <a:p>
                <a:r>
                  <a:rPr lang="en-US" dirty="0"/>
                  <a:t>Need to</a:t>
                </a:r>
              </a:p>
              <a:p>
                <a:pPr lvl="1"/>
                <a:r>
                  <a:rPr lang="en-US" dirty="0"/>
                  <a:t>Clean up what we already have (i.e. the granularity pre-order)</a:t>
                </a:r>
              </a:p>
              <a:p>
                <a:pPr lvl="1"/>
                <a:r>
                  <a:rPr lang="en-US" dirty="0"/>
                  <a:t>Find necessary and sufficient conditions required to recover the</a:t>
                </a:r>
                <a:br>
                  <a:rPr lang="en-US" dirty="0"/>
                </a:br>
                <a:r>
                  <a:rPr lang="en-US" dirty="0"/>
                  <a:t>appropriate </a:t>
                </a:r>
                <a14:m>
                  <m:oMath xmlns:m="http://schemas.openxmlformats.org/officeDocument/2006/math">
                    <m:r>
                      <a:rPr lang="en-US" i="1">
                        <a:latin typeface="Cambria Math" panose="02040503050406030204" pitchFamily="18" charset="0"/>
                      </a:rPr>
                      <m:t>𝜎</m:t>
                    </m:r>
                  </m:oMath>
                </a14:m>
                <a:r>
                  <a:rPr lang="en-US" dirty="0"/>
                  <a:t>-algebras on top of which measures can be defined</a:t>
                </a:r>
              </a:p>
              <a:p>
                <a:pPr lvl="1"/>
                <a:r>
                  <a:rPr lang="en-US" dirty="0"/>
                  <a:t>Understand whether there are problems regarding the non-additive</a:t>
                </a:r>
                <a:br>
                  <a:rPr lang="en-US" dirty="0"/>
                </a:br>
                <a:r>
                  <a:rPr lang="en-US" dirty="0"/>
                  <a:t>measures we find in ensemble spaces</a:t>
                </a:r>
              </a:p>
              <a:p>
                <a:pPr lvl="1"/>
                <a:endParaRPr lang="en-US" dirty="0"/>
              </a:p>
            </p:txBody>
          </p:sp>
        </mc:Choice>
        <mc:Fallback xmlns="">
          <p:sp>
            <p:nvSpPr>
              <p:cNvPr id="3" name="Content Placeholder 2">
                <a:extLst>
                  <a:ext uri="{FF2B5EF4-FFF2-40B4-BE49-F238E27FC236}">
                    <a16:creationId xmlns:a16="http://schemas.microsoft.com/office/drawing/2014/main" id="{3AFE9A23-7584-A5B6-6D90-A8F64BDB44A2}"/>
                  </a:ext>
                </a:extLst>
              </p:cNvPr>
              <p:cNvSpPr>
                <a:spLocks noGrp="1" noRot="1" noChangeAspect="1" noMove="1" noResize="1" noEditPoints="1" noAdjustHandles="1" noChangeArrowheads="1" noChangeShapeType="1" noTextEdit="1"/>
              </p:cNvSpPr>
              <p:nvPr>
                <p:ph idx="1"/>
              </p:nvPr>
            </p:nvSpPr>
            <p:spPr>
              <a:blipFill>
                <a:blip r:embed="rId2"/>
                <a:stretch>
                  <a:fillRect l="-763" t="-2265" r="-122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C145B40-7DAA-38F4-7BDB-FB28C2F18C3A}"/>
              </a:ext>
            </a:extLst>
          </p:cNvPr>
          <p:cNvSpPr>
            <a:spLocks noGrp="1"/>
          </p:cNvSpPr>
          <p:nvPr>
            <p:ph type="sldNum" sz="quarter" idx="13"/>
          </p:nvPr>
        </p:nvSpPr>
        <p:spPr/>
        <p:txBody>
          <a:bodyPr/>
          <a:lstStyle/>
          <a:p>
            <a:fld id="{F47845EA-7733-40EE-B074-20032348B727}" type="slidenum">
              <a:rPr lang="en-US" smtClean="0"/>
              <a:t>5</a:t>
            </a:fld>
            <a:endParaRPr lang="en-US"/>
          </a:p>
        </p:txBody>
      </p:sp>
    </p:spTree>
    <p:extLst>
      <p:ext uri="{BB962C8B-B14F-4D97-AF65-F5344CB8AC3E}">
        <p14:creationId xmlns:p14="http://schemas.microsoft.com/office/powerpoint/2010/main" val="42946532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A7C3A-EB16-9C8E-9827-1D9FC79625DC}"/>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7886CD0-E127-AB37-3BA8-309E605E489D}"/>
                  </a:ext>
                </a:extLst>
              </p:cNvPr>
              <p:cNvSpPr txBox="1"/>
              <p:nvPr/>
            </p:nvSpPr>
            <p:spPr>
              <a:xfrm>
                <a:off x="5069416" y="934479"/>
                <a:ext cx="2744406" cy="8257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𝑡𝑟</m:t>
                      </m:r>
                      <m:d>
                        <m:dPr>
                          <m:begChr m:val="["/>
                          <m:endChr m:val="]"/>
                          <m:ctrlPr>
                            <a:rPr lang="en-US" sz="3200" b="0" i="1" smtClean="0">
                              <a:latin typeface="Cambria Math" panose="02040503050406030204" pitchFamily="18" charset="0"/>
                            </a:rPr>
                          </m:ctrlPr>
                        </m:dPr>
                        <m:e>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𝑓</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𝑔</m:t>
                                  </m:r>
                                </m:sub>
                              </m:sSub>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e>
                      </m:d>
                    </m:oMath>
                  </m:oMathPara>
                </a14:m>
                <a:endParaRPr lang="en-US" sz="3200" dirty="0"/>
              </a:p>
            </p:txBody>
          </p:sp>
        </mc:Choice>
        <mc:Fallback xmlns="">
          <p:sp>
            <p:nvSpPr>
              <p:cNvPr id="18" name="TextBox 17">
                <a:extLst>
                  <a:ext uri="{FF2B5EF4-FFF2-40B4-BE49-F238E27FC236}">
                    <a16:creationId xmlns:a16="http://schemas.microsoft.com/office/drawing/2014/main" id="{97886CD0-E127-AB37-3BA8-309E605E489D}"/>
                  </a:ext>
                </a:extLst>
              </p:cNvPr>
              <p:cNvSpPr txBox="1">
                <a:spLocks noRot="1" noChangeAspect="1" noMove="1" noResize="1" noEditPoints="1" noAdjustHandles="1" noChangeArrowheads="1" noChangeShapeType="1" noTextEdit="1"/>
              </p:cNvSpPr>
              <p:nvPr/>
            </p:nvSpPr>
            <p:spPr>
              <a:xfrm>
                <a:off x="5069416" y="934479"/>
                <a:ext cx="2744406" cy="8257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CDFC2B7-4740-A660-FA1D-8F710824D895}"/>
                  </a:ext>
                </a:extLst>
              </p:cNvPr>
              <p:cNvSpPr txBox="1"/>
              <p:nvPr/>
            </p:nvSpPr>
            <p:spPr>
              <a:xfrm>
                <a:off x="3087506" y="281704"/>
                <a:ext cx="24630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𝐺</m:t>
                              </m:r>
                            </m:e>
                          </m:d>
                        </m:e>
                        <m:sub>
                          <m:r>
                            <a:rPr lang="en-US" sz="3200" b="0" i="1" smtClean="0">
                              <a:latin typeface="Cambria Math" panose="02040503050406030204" pitchFamily="18" charset="0"/>
                            </a:rPr>
                            <m:t>ℰ</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r>
                        <a:rPr lang="en-US" sz="3200" b="0" i="1" smtClean="0">
                          <a:latin typeface="Cambria Math" panose="02040503050406030204" pitchFamily="18" charset="0"/>
                        </a:rPr>
                        <m:t>=</m:t>
                      </m:r>
                    </m:oMath>
                  </m:oMathPara>
                </a14:m>
                <a:endParaRPr lang="en-US" sz="3200" dirty="0"/>
              </a:p>
            </p:txBody>
          </p:sp>
        </mc:Choice>
        <mc:Fallback xmlns="">
          <p:sp>
            <p:nvSpPr>
              <p:cNvPr id="19" name="TextBox 18">
                <a:extLst>
                  <a:ext uri="{FF2B5EF4-FFF2-40B4-BE49-F238E27FC236}">
                    <a16:creationId xmlns:a16="http://schemas.microsoft.com/office/drawing/2014/main" id="{FCDFC2B7-4740-A660-FA1D-8F710824D895}"/>
                  </a:ext>
                </a:extLst>
              </p:cNvPr>
              <p:cNvSpPr txBox="1">
                <a:spLocks noRot="1" noChangeAspect="1" noMove="1" noResize="1" noEditPoints="1" noAdjustHandles="1" noChangeArrowheads="1" noChangeShapeType="1" noTextEdit="1"/>
              </p:cNvSpPr>
              <p:nvPr/>
            </p:nvSpPr>
            <p:spPr>
              <a:xfrm>
                <a:off x="3087506" y="281704"/>
                <a:ext cx="246304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5BA4574-6941-1D21-DD0E-66707F33E452}"/>
                  </a:ext>
                </a:extLst>
              </p:cNvPr>
              <p:cNvSpPr txBox="1"/>
              <p:nvPr/>
            </p:nvSpPr>
            <p:spPr>
              <a:xfrm>
                <a:off x="1091843" y="1045568"/>
                <a:ext cx="2664254" cy="603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𝑔</m:t>
                              </m:r>
                            </m:e>
                          </m:d>
                        </m:e>
                        <m:sub>
                          <m:r>
                            <a:rPr lang="en-US" sz="3200" b="0" i="1" smtClean="0">
                              <a:latin typeface="Cambria Math" panose="02040503050406030204" pitchFamily="18" charset="0"/>
                            </a:rPr>
                            <m:t>𝑃</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𝑑</m:t>
                      </m:r>
                      <m:r>
                        <a:rPr lang="en-US" sz="3200" b="0" i="1" smtClean="0">
                          <a:latin typeface="Cambria Math" panose="02040503050406030204" pitchFamily="18" charset="0"/>
                        </a:rPr>
                        <m:t>𝜇</m:t>
                      </m:r>
                    </m:oMath>
                  </m:oMathPara>
                </a14:m>
                <a:endParaRPr lang="en-US" sz="3200" dirty="0"/>
              </a:p>
            </p:txBody>
          </p:sp>
        </mc:Choice>
        <mc:Fallback xmlns="">
          <p:sp>
            <p:nvSpPr>
              <p:cNvPr id="20" name="TextBox 19">
                <a:extLst>
                  <a:ext uri="{FF2B5EF4-FFF2-40B4-BE49-F238E27FC236}">
                    <a16:creationId xmlns:a16="http://schemas.microsoft.com/office/drawing/2014/main" id="{D5BA4574-6941-1D21-DD0E-66707F33E452}"/>
                  </a:ext>
                </a:extLst>
              </p:cNvPr>
              <p:cNvSpPr txBox="1">
                <a:spLocks noRot="1" noChangeAspect="1" noMove="1" noResize="1" noEditPoints="1" noAdjustHandles="1" noChangeArrowheads="1" noChangeShapeType="1" noTextEdit="1"/>
              </p:cNvSpPr>
              <p:nvPr/>
            </p:nvSpPr>
            <p:spPr>
              <a:xfrm>
                <a:off x="1091843" y="1045568"/>
                <a:ext cx="2664254" cy="603563"/>
              </a:xfrm>
              <a:prstGeom prst="rect">
                <a:avLst/>
              </a:prstGeom>
              <a:blipFill>
                <a:blip r:embed="rId4"/>
                <a:stretch>
                  <a:fillRect/>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4DFAA969-34CF-493A-448A-66D70AF1F428}"/>
              </a:ext>
            </a:extLst>
          </p:cNvPr>
          <p:cNvPicPr>
            <a:picLocks noChangeAspect="1"/>
          </p:cNvPicPr>
          <p:nvPr/>
        </p:nvPicPr>
        <p:blipFill>
          <a:blip r:embed="rId5"/>
          <a:stretch>
            <a:fillRect/>
          </a:stretch>
        </p:blipFill>
        <p:spPr>
          <a:xfrm>
            <a:off x="556933" y="1941298"/>
            <a:ext cx="4635067" cy="3573094"/>
          </a:xfrm>
          <a:prstGeom prst="rect">
            <a:avLst/>
          </a:prstGeom>
        </p:spPr>
      </p:pic>
      <p:sp>
        <p:nvSpPr>
          <p:cNvPr id="6" name="TextBox 5">
            <a:extLst>
              <a:ext uri="{FF2B5EF4-FFF2-40B4-BE49-F238E27FC236}">
                <a16:creationId xmlns:a16="http://schemas.microsoft.com/office/drawing/2014/main" id="{11E76ED1-3CC9-9342-10E6-68F37299E8F0}"/>
              </a:ext>
            </a:extLst>
          </p:cNvPr>
          <p:cNvSpPr txBox="1"/>
          <p:nvPr/>
        </p:nvSpPr>
        <p:spPr>
          <a:xfrm>
            <a:off x="5910169" y="2216150"/>
            <a:ext cx="3337965" cy="646331"/>
          </a:xfrm>
          <a:prstGeom prst="rect">
            <a:avLst/>
          </a:prstGeom>
          <a:noFill/>
        </p:spPr>
        <p:txBody>
          <a:bodyPr wrap="none" rtlCol="0">
            <a:spAutoFit/>
          </a:bodyPr>
          <a:lstStyle/>
          <a:p>
            <a:r>
              <a:rPr lang="en-US" sz="3600" dirty="0">
                <a:solidFill>
                  <a:schemeClr val="accent6">
                    <a:lumMod val="75000"/>
                  </a:schemeClr>
                </a:solidFill>
              </a:rPr>
              <a:t>It’s a Lie algebra!</a:t>
            </a:r>
          </a:p>
        </p:txBody>
      </p:sp>
      <p:sp>
        <p:nvSpPr>
          <p:cNvPr id="7" name="TextBox 6">
            <a:extLst>
              <a:ext uri="{FF2B5EF4-FFF2-40B4-BE49-F238E27FC236}">
                <a16:creationId xmlns:a16="http://schemas.microsoft.com/office/drawing/2014/main" id="{FFA533DD-CBB8-FD33-4CDC-5D54CF8C15D6}"/>
              </a:ext>
            </a:extLst>
          </p:cNvPr>
          <p:cNvSpPr txBox="1"/>
          <p:nvPr/>
        </p:nvSpPr>
        <p:spPr>
          <a:xfrm>
            <a:off x="5381581" y="3092450"/>
            <a:ext cx="4990447" cy="1200329"/>
          </a:xfrm>
          <a:prstGeom prst="rect">
            <a:avLst/>
          </a:prstGeom>
          <a:noFill/>
        </p:spPr>
        <p:txBody>
          <a:bodyPr wrap="square" rtlCol="0">
            <a:spAutoFit/>
          </a:bodyPr>
          <a:lstStyle/>
          <a:p>
            <a:r>
              <a:rPr lang="en-US" sz="2400" dirty="0"/>
              <a:t>Since both integral and trace are linear operators, properties are inherited from Poisson bracket/commutator</a:t>
            </a:r>
          </a:p>
        </p:txBody>
      </p:sp>
      <p:sp>
        <p:nvSpPr>
          <p:cNvPr id="2" name="Slide Number Placeholder 1">
            <a:extLst>
              <a:ext uri="{FF2B5EF4-FFF2-40B4-BE49-F238E27FC236}">
                <a16:creationId xmlns:a16="http://schemas.microsoft.com/office/drawing/2014/main" id="{7479A3F0-7F0A-0CEF-E392-426586A3612F}"/>
              </a:ext>
            </a:extLst>
          </p:cNvPr>
          <p:cNvSpPr>
            <a:spLocks noGrp="1"/>
          </p:cNvSpPr>
          <p:nvPr>
            <p:ph type="sldNum" sz="quarter" idx="12"/>
          </p:nvPr>
        </p:nvSpPr>
        <p:spPr/>
        <p:txBody>
          <a:bodyPr/>
          <a:lstStyle/>
          <a:p>
            <a:fld id="{F47845EA-7733-40EE-B074-20032348B727}" type="slidenum">
              <a:rPr lang="en-US" smtClean="0"/>
              <a:t>50</a:t>
            </a:fld>
            <a:endParaRPr lang="en-US"/>
          </a:p>
        </p:txBody>
      </p:sp>
    </p:spTree>
    <p:extLst>
      <p:ext uri="{BB962C8B-B14F-4D97-AF65-F5344CB8AC3E}">
        <p14:creationId xmlns:p14="http://schemas.microsoft.com/office/powerpoint/2010/main" val="1671834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24EDE-11C4-E621-889E-19676721F20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69D1759-073E-5127-D6E7-ED9FA7A420E9}"/>
                  </a:ext>
                </a:extLst>
              </p:cNvPr>
              <p:cNvSpPr txBox="1"/>
              <p:nvPr/>
            </p:nvSpPr>
            <p:spPr>
              <a:xfrm>
                <a:off x="5069416" y="934479"/>
                <a:ext cx="2744406" cy="8257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𝑡𝑟</m:t>
                      </m:r>
                      <m:d>
                        <m:dPr>
                          <m:begChr m:val="["/>
                          <m:endChr m:val="]"/>
                          <m:ctrlPr>
                            <a:rPr lang="en-US" sz="3200" b="0" i="1" smtClean="0">
                              <a:latin typeface="Cambria Math" panose="02040503050406030204" pitchFamily="18" charset="0"/>
                            </a:rPr>
                          </m:ctrlPr>
                        </m:dPr>
                        <m:e>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𝑓</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𝑂</m:t>
                                  </m:r>
                                </m:e>
                                <m:sub>
                                  <m:r>
                                    <a:rPr lang="en-US" sz="3200" b="0" i="1" smtClean="0">
                                      <a:latin typeface="Cambria Math" panose="02040503050406030204" pitchFamily="18" charset="0"/>
                                    </a:rPr>
                                    <m:t>𝑔</m:t>
                                  </m:r>
                                </m:sub>
                              </m:sSub>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e>
                      </m:d>
                    </m:oMath>
                  </m:oMathPara>
                </a14:m>
                <a:endParaRPr lang="en-US" sz="3200" dirty="0"/>
              </a:p>
            </p:txBody>
          </p:sp>
        </mc:Choice>
        <mc:Fallback xmlns="">
          <p:sp>
            <p:nvSpPr>
              <p:cNvPr id="18" name="TextBox 17">
                <a:extLst>
                  <a:ext uri="{FF2B5EF4-FFF2-40B4-BE49-F238E27FC236}">
                    <a16:creationId xmlns:a16="http://schemas.microsoft.com/office/drawing/2014/main" id="{269D1759-073E-5127-D6E7-ED9FA7A420E9}"/>
                  </a:ext>
                </a:extLst>
              </p:cNvPr>
              <p:cNvSpPr txBox="1">
                <a:spLocks noRot="1" noChangeAspect="1" noMove="1" noResize="1" noEditPoints="1" noAdjustHandles="1" noChangeArrowheads="1" noChangeShapeType="1" noTextEdit="1"/>
              </p:cNvSpPr>
              <p:nvPr/>
            </p:nvSpPr>
            <p:spPr>
              <a:xfrm>
                <a:off x="5069416" y="934479"/>
                <a:ext cx="2744406" cy="8257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2B3479E-09A1-6EBC-2122-6E04C5B6691B}"/>
                  </a:ext>
                </a:extLst>
              </p:cNvPr>
              <p:cNvSpPr txBox="1"/>
              <p:nvPr/>
            </p:nvSpPr>
            <p:spPr>
              <a:xfrm>
                <a:off x="3087506" y="281704"/>
                <a:ext cx="24630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𝐺</m:t>
                              </m:r>
                            </m:e>
                          </m:d>
                        </m:e>
                        <m:sub>
                          <m:r>
                            <a:rPr lang="en-US" sz="3200" b="0" i="1" smtClean="0">
                              <a:latin typeface="Cambria Math" panose="02040503050406030204" pitchFamily="18" charset="0"/>
                            </a:rPr>
                            <m:t>ℰ</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𝑒</m:t>
                          </m:r>
                        </m:e>
                      </m:d>
                      <m:r>
                        <a:rPr lang="en-US" sz="3200" b="0" i="1" smtClean="0">
                          <a:latin typeface="Cambria Math" panose="02040503050406030204" pitchFamily="18" charset="0"/>
                        </a:rPr>
                        <m:t>=</m:t>
                      </m:r>
                    </m:oMath>
                  </m:oMathPara>
                </a14:m>
                <a:endParaRPr lang="en-US" sz="3200" dirty="0"/>
              </a:p>
            </p:txBody>
          </p:sp>
        </mc:Choice>
        <mc:Fallback xmlns="">
          <p:sp>
            <p:nvSpPr>
              <p:cNvPr id="19" name="TextBox 18">
                <a:extLst>
                  <a:ext uri="{FF2B5EF4-FFF2-40B4-BE49-F238E27FC236}">
                    <a16:creationId xmlns:a16="http://schemas.microsoft.com/office/drawing/2014/main" id="{62B3479E-09A1-6EBC-2122-6E04C5B6691B}"/>
                  </a:ext>
                </a:extLst>
              </p:cNvPr>
              <p:cNvSpPr txBox="1">
                <a:spLocks noRot="1" noChangeAspect="1" noMove="1" noResize="1" noEditPoints="1" noAdjustHandles="1" noChangeArrowheads="1" noChangeShapeType="1" noTextEdit="1"/>
              </p:cNvSpPr>
              <p:nvPr/>
            </p:nvSpPr>
            <p:spPr>
              <a:xfrm>
                <a:off x="3087506" y="281704"/>
                <a:ext cx="246304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2FB8BEB-2B60-2A3F-3911-5F6CFBC5CFB5}"/>
                  </a:ext>
                </a:extLst>
              </p:cNvPr>
              <p:cNvSpPr txBox="1"/>
              <p:nvPr/>
            </p:nvSpPr>
            <p:spPr>
              <a:xfrm>
                <a:off x="1091843" y="1045568"/>
                <a:ext cx="2664254" cy="603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𝑓</m:t>
                              </m:r>
                              <m:r>
                                <a:rPr lang="en-US" sz="3200" b="0" i="1" smtClean="0">
                                  <a:latin typeface="Cambria Math" panose="02040503050406030204" pitchFamily="18" charset="0"/>
                                </a:rPr>
                                <m:t>,</m:t>
                              </m:r>
                              <m:r>
                                <a:rPr lang="en-US" sz="3200" b="0" i="1" smtClean="0">
                                  <a:latin typeface="Cambria Math" panose="02040503050406030204" pitchFamily="18" charset="0"/>
                                </a:rPr>
                                <m:t>𝑔</m:t>
                              </m:r>
                            </m:e>
                          </m:d>
                        </m:e>
                        <m:sub>
                          <m:r>
                            <a:rPr lang="en-US" sz="3200" b="0" i="1" smtClean="0">
                              <a:latin typeface="Cambria Math" panose="02040503050406030204" pitchFamily="18" charset="0"/>
                            </a:rPr>
                            <m:t>𝑃</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𝜌</m:t>
                          </m:r>
                        </m:e>
                        <m:sub>
                          <m:r>
                            <a:rPr lang="en-US" sz="3200" b="0" i="1" smtClean="0">
                              <a:latin typeface="Cambria Math" panose="02040503050406030204" pitchFamily="18" charset="0"/>
                            </a:rPr>
                            <m:t>𝑒</m:t>
                          </m:r>
                        </m:sub>
                      </m:sSub>
                      <m:r>
                        <a:rPr lang="en-US" sz="3200" b="0" i="1" smtClean="0">
                          <a:latin typeface="Cambria Math" panose="02040503050406030204" pitchFamily="18" charset="0"/>
                        </a:rPr>
                        <m:t>𝑑</m:t>
                      </m:r>
                      <m:r>
                        <a:rPr lang="en-US" sz="3200" b="0" i="1" smtClean="0">
                          <a:latin typeface="Cambria Math" panose="02040503050406030204" pitchFamily="18" charset="0"/>
                        </a:rPr>
                        <m:t>𝜇</m:t>
                      </m:r>
                    </m:oMath>
                  </m:oMathPara>
                </a14:m>
                <a:endParaRPr lang="en-US" sz="3200" dirty="0"/>
              </a:p>
            </p:txBody>
          </p:sp>
        </mc:Choice>
        <mc:Fallback xmlns="">
          <p:sp>
            <p:nvSpPr>
              <p:cNvPr id="20" name="TextBox 19">
                <a:extLst>
                  <a:ext uri="{FF2B5EF4-FFF2-40B4-BE49-F238E27FC236}">
                    <a16:creationId xmlns:a16="http://schemas.microsoft.com/office/drawing/2014/main" id="{12FB8BEB-2B60-2A3F-3911-5F6CFBC5CFB5}"/>
                  </a:ext>
                </a:extLst>
              </p:cNvPr>
              <p:cNvSpPr txBox="1">
                <a:spLocks noRot="1" noChangeAspect="1" noMove="1" noResize="1" noEditPoints="1" noAdjustHandles="1" noChangeArrowheads="1" noChangeShapeType="1" noTextEdit="1"/>
              </p:cNvSpPr>
              <p:nvPr/>
            </p:nvSpPr>
            <p:spPr>
              <a:xfrm>
                <a:off x="1091843" y="1045568"/>
                <a:ext cx="2664254" cy="603563"/>
              </a:xfrm>
              <a:prstGeom prst="rect">
                <a:avLst/>
              </a:prstGeom>
              <a:blipFill>
                <a:blip r:embed="rId4"/>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D3D5BA-D33B-6518-9EA6-121CBD0E7208}"/>
              </a:ext>
            </a:extLst>
          </p:cNvPr>
          <p:cNvSpPr txBox="1"/>
          <p:nvPr/>
        </p:nvSpPr>
        <p:spPr>
          <a:xfrm>
            <a:off x="6441619" y="2191210"/>
            <a:ext cx="4406143" cy="646331"/>
          </a:xfrm>
          <a:prstGeom prst="rect">
            <a:avLst/>
          </a:prstGeom>
          <a:noFill/>
        </p:spPr>
        <p:txBody>
          <a:bodyPr wrap="none" rtlCol="0">
            <a:spAutoFit/>
          </a:bodyPr>
          <a:lstStyle/>
          <a:p>
            <a:r>
              <a:rPr lang="en-US" sz="3600" dirty="0">
                <a:solidFill>
                  <a:schemeClr val="accent1"/>
                </a:solidFill>
              </a:rPr>
              <a:t>Is it a Poisson bracket?</a:t>
            </a:r>
          </a:p>
        </p:txBody>
      </p:sp>
      <p:sp>
        <p:nvSpPr>
          <p:cNvPr id="7" name="TextBox 6">
            <a:extLst>
              <a:ext uri="{FF2B5EF4-FFF2-40B4-BE49-F238E27FC236}">
                <a16:creationId xmlns:a16="http://schemas.microsoft.com/office/drawing/2014/main" id="{23CD5D31-CC51-6FAC-A3B8-D8ECFBD664E5}"/>
              </a:ext>
            </a:extLst>
          </p:cNvPr>
          <p:cNvSpPr txBox="1"/>
          <p:nvPr/>
        </p:nvSpPr>
        <p:spPr>
          <a:xfrm>
            <a:off x="2621012" y="3143916"/>
            <a:ext cx="4990447" cy="461665"/>
          </a:xfrm>
          <a:prstGeom prst="rect">
            <a:avLst/>
          </a:prstGeom>
          <a:noFill/>
        </p:spPr>
        <p:txBody>
          <a:bodyPr wrap="square" rtlCol="0">
            <a:spAutoFit/>
          </a:bodyPr>
          <a:lstStyle/>
          <a:p>
            <a:r>
              <a:rPr lang="en-US" sz="2400" dirty="0">
                <a:solidFill>
                  <a:schemeClr val="accent1"/>
                </a:solidFill>
              </a:rPr>
              <a:t>What would the product be?</a:t>
            </a:r>
          </a:p>
        </p:txBody>
      </p:sp>
      <p:pic>
        <p:nvPicPr>
          <p:cNvPr id="9" name="Picture 8">
            <a:extLst>
              <a:ext uri="{FF2B5EF4-FFF2-40B4-BE49-F238E27FC236}">
                <a16:creationId xmlns:a16="http://schemas.microsoft.com/office/drawing/2014/main" id="{606A472E-0E24-4E29-AE06-CFCCB2C8050B}"/>
              </a:ext>
            </a:extLst>
          </p:cNvPr>
          <p:cNvPicPr>
            <a:picLocks noChangeAspect="1"/>
          </p:cNvPicPr>
          <p:nvPr/>
        </p:nvPicPr>
        <p:blipFill>
          <a:blip r:embed="rId5"/>
          <a:stretch>
            <a:fillRect/>
          </a:stretch>
        </p:blipFill>
        <p:spPr>
          <a:xfrm>
            <a:off x="681970" y="2417171"/>
            <a:ext cx="5236230" cy="244287"/>
          </a:xfrm>
          <a:prstGeom prst="rect">
            <a:avLst/>
          </a:prstGeom>
        </p:spPr>
      </p:pic>
      <p:cxnSp>
        <p:nvCxnSpPr>
          <p:cNvPr id="3" name="Straight Arrow Connector 2">
            <a:extLst>
              <a:ext uri="{FF2B5EF4-FFF2-40B4-BE49-F238E27FC236}">
                <a16:creationId xmlns:a16="http://schemas.microsoft.com/office/drawing/2014/main" id="{2EE61A16-2133-CF76-B20B-39BBD0575ACE}"/>
              </a:ext>
            </a:extLst>
          </p:cNvPr>
          <p:cNvCxnSpPr/>
          <p:nvPr/>
        </p:nvCxnSpPr>
        <p:spPr>
          <a:xfrm flipV="1">
            <a:off x="4413250" y="2711450"/>
            <a:ext cx="0" cy="330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44968BC-B4F2-231D-BCAF-7BCBC732EB53}"/>
                  </a:ext>
                </a:extLst>
              </p:cNvPr>
              <p:cNvSpPr txBox="1"/>
              <p:nvPr/>
            </p:nvSpPr>
            <p:spPr>
              <a:xfrm>
                <a:off x="889677" y="3727290"/>
                <a:ext cx="7047145" cy="369332"/>
              </a:xfrm>
              <a:prstGeom prst="rect">
                <a:avLst/>
              </a:prstGeom>
              <a:noFill/>
            </p:spPr>
            <p:txBody>
              <a:bodyPr wrap="square" rtlCol="0">
                <a:spAutoFit/>
              </a:bodyPr>
              <a:lstStyle/>
              <a:p>
                <a:r>
                  <a:rPr lang="en-US" dirty="0"/>
                  <a:t>It’s not the product of statistical variables because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𝑓𝑔</m:t>
                        </m:r>
                      </m:e>
                    </m:d>
                    <m:r>
                      <a:rPr lang="en-US" b="0" i="1" smtClean="0">
                        <a:latin typeface="Cambria Math" panose="02040503050406030204" pitchFamily="18" charset="0"/>
                      </a:rPr>
                      <m:t>≠</m:t>
                    </m:r>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e>
                    </m:d>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oMath>
                </a14:m>
                <a:endParaRPr lang="en-US" dirty="0"/>
              </a:p>
            </p:txBody>
          </p:sp>
        </mc:Choice>
        <mc:Fallback xmlns="">
          <p:sp>
            <p:nvSpPr>
              <p:cNvPr id="4" name="TextBox 3">
                <a:extLst>
                  <a:ext uri="{FF2B5EF4-FFF2-40B4-BE49-F238E27FC236}">
                    <a16:creationId xmlns:a16="http://schemas.microsoft.com/office/drawing/2014/main" id="{A44968BC-B4F2-231D-BCAF-7BCBC732EB53}"/>
                  </a:ext>
                </a:extLst>
              </p:cNvPr>
              <p:cNvSpPr txBox="1">
                <a:spLocks noRot="1" noChangeAspect="1" noMove="1" noResize="1" noEditPoints="1" noAdjustHandles="1" noChangeArrowheads="1" noChangeShapeType="1" noTextEdit="1"/>
              </p:cNvSpPr>
              <p:nvPr/>
            </p:nvSpPr>
            <p:spPr>
              <a:xfrm>
                <a:off x="889677" y="3727290"/>
                <a:ext cx="7047145" cy="369332"/>
              </a:xfrm>
              <a:prstGeom prst="rect">
                <a:avLst/>
              </a:prstGeom>
              <a:blipFill>
                <a:blip r:embed="rId6"/>
                <a:stretch>
                  <a:fillRect l="-779" t="-8197" b="-2459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EEBCD8F7-8A58-FE29-0FBE-0227E77A9B50}"/>
              </a:ext>
            </a:extLst>
          </p:cNvPr>
          <p:cNvSpPr txBox="1"/>
          <p:nvPr/>
        </p:nvSpPr>
        <p:spPr>
          <a:xfrm>
            <a:off x="889677" y="4139588"/>
            <a:ext cx="7701873" cy="369332"/>
          </a:xfrm>
          <a:prstGeom prst="rect">
            <a:avLst/>
          </a:prstGeom>
          <a:noFill/>
        </p:spPr>
        <p:txBody>
          <a:bodyPr wrap="square" rtlCol="0">
            <a:spAutoFit/>
          </a:bodyPr>
          <a:lstStyle/>
          <a:p>
            <a:r>
              <a:rPr lang="en-US" dirty="0">
                <a:solidFill>
                  <a:schemeClr val="accent1"/>
                </a:solidFill>
              </a:rPr>
              <a:t>Can it be defined in terms of the generator of the composed transformation?</a:t>
            </a:r>
          </a:p>
        </p:txBody>
      </p:sp>
      <p:sp>
        <p:nvSpPr>
          <p:cNvPr id="10" name="TextBox 9">
            <a:extLst>
              <a:ext uri="{FF2B5EF4-FFF2-40B4-BE49-F238E27FC236}">
                <a16:creationId xmlns:a16="http://schemas.microsoft.com/office/drawing/2014/main" id="{537D7B30-0472-8A42-5FEE-52AE528FD300}"/>
              </a:ext>
            </a:extLst>
          </p:cNvPr>
          <p:cNvSpPr txBox="1"/>
          <p:nvPr/>
        </p:nvSpPr>
        <p:spPr>
          <a:xfrm>
            <a:off x="889677" y="4486747"/>
            <a:ext cx="7701873" cy="923330"/>
          </a:xfrm>
          <a:prstGeom prst="rect">
            <a:avLst/>
          </a:prstGeom>
          <a:noFill/>
        </p:spPr>
        <p:txBody>
          <a:bodyPr wrap="square" rtlCol="0">
            <a:spAutoFit/>
          </a:bodyPr>
          <a:lstStyle/>
          <a:p>
            <a:r>
              <a:rPr lang="en-US" dirty="0">
                <a:solidFill>
                  <a:schemeClr val="accent1"/>
                </a:solidFill>
              </a:rPr>
              <a:t>Can we define non-commutativity of variables based on non-commutativity of composed transformations? Can we find a relationship between the expectation of the product and the commutativity, or lack thereof?</a:t>
            </a:r>
          </a:p>
        </p:txBody>
      </p:sp>
      <p:sp>
        <p:nvSpPr>
          <p:cNvPr id="2" name="Slide Number Placeholder 1">
            <a:extLst>
              <a:ext uri="{FF2B5EF4-FFF2-40B4-BE49-F238E27FC236}">
                <a16:creationId xmlns:a16="http://schemas.microsoft.com/office/drawing/2014/main" id="{6BD95C4E-160A-4D2C-4D22-7DCA5E1C84A0}"/>
              </a:ext>
            </a:extLst>
          </p:cNvPr>
          <p:cNvSpPr>
            <a:spLocks noGrp="1"/>
          </p:cNvSpPr>
          <p:nvPr>
            <p:ph type="sldNum" sz="quarter" idx="12"/>
          </p:nvPr>
        </p:nvSpPr>
        <p:spPr/>
        <p:txBody>
          <a:bodyPr/>
          <a:lstStyle/>
          <a:p>
            <a:fld id="{F47845EA-7733-40EE-B074-20032348B727}" type="slidenum">
              <a:rPr lang="en-US" smtClean="0"/>
              <a:t>51</a:t>
            </a:fld>
            <a:endParaRPr lang="en-US"/>
          </a:p>
        </p:txBody>
      </p:sp>
    </p:spTree>
    <p:extLst>
      <p:ext uri="{BB962C8B-B14F-4D97-AF65-F5344CB8AC3E}">
        <p14:creationId xmlns:p14="http://schemas.microsoft.com/office/powerpoint/2010/main" val="40214409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F71E5-8B56-A899-EEED-770B1258590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7151238-1E5F-D05D-EB11-5A9D573E01F6}"/>
              </a:ext>
            </a:extLst>
          </p:cNvPr>
          <p:cNvSpPr txBox="1"/>
          <p:nvPr/>
        </p:nvSpPr>
        <p:spPr>
          <a:xfrm>
            <a:off x="409119" y="317960"/>
            <a:ext cx="7115346" cy="646331"/>
          </a:xfrm>
          <a:prstGeom prst="rect">
            <a:avLst/>
          </a:prstGeom>
          <a:noFill/>
        </p:spPr>
        <p:txBody>
          <a:bodyPr wrap="none" rtlCol="0">
            <a:spAutoFit/>
          </a:bodyPr>
          <a:lstStyle/>
          <a:p>
            <a:r>
              <a:rPr lang="en-US" sz="3600" dirty="0">
                <a:solidFill>
                  <a:schemeClr val="accent1"/>
                </a:solidFill>
              </a:rPr>
              <a:t>What new axiom is needed (if at all)?</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1E76535-C601-8274-8BB0-82787BF9831E}"/>
                  </a:ext>
                </a:extLst>
              </p:cNvPr>
              <p:cNvSpPr txBox="1"/>
              <p:nvPr/>
            </p:nvSpPr>
            <p:spPr>
              <a:xfrm>
                <a:off x="1073150" y="1263649"/>
                <a:ext cx="2570512"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𝑑𝑓</m:t>
                          </m:r>
                        </m:num>
                        <m:den>
                          <m:r>
                            <a:rPr lang="en-US" sz="3600" b="0" i="1" smtClean="0">
                              <a:latin typeface="Cambria Math" panose="02040503050406030204" pitchFamily="18" charset="0"/>
                            </a:rPr>
                            <m:t>𝑑𝑡</m:t>
                          </m:r>
                        </m:den>
                      </m:f>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𝐻</m:t>
                          </m:r>
                        </m:e>
                      </m:d>
                    </m:oMath>
                  </m:oMathPara>
                </a14:m>
                <a:endParaRPr lang="en-US" sz="3600" dirty="0"/>
              </a:p>
            </p:txBody>
          </p:sp>
        </mc:Choice>
        <mc:Fallback xmlns="">
          <p:sp>
            <p:nvSpPr>
              <p:cNvPr id="2" name="TextBox 1">
                <a:extLst>
                  <a:ext uri="{FF2B5EF4-FFF2-40B4-BE49-F238E27FC236}">
                    <a16:creationId xmlns:a16="http://schemas.microsoft.com/office/drawing/2014/main" id="{61E76535-C601-8274-8BB0-82787BF9831E}"/>
                  </a:ext>
                </a:extLst>
              </p:cNvPr>
              <p:cNvSpPr txBox="1">
                <a:spLocks noRot="1" noChangeAspect="1" noMove="1" noResize="1" noEditPoints="1" noAdjustHandles="1" noChangeArrowheads="1" noChangeShapeType="1" noTextEdit="1"/>
              </p:cNvSpPr>
              <p:nvPr/>
            </p:nvSpPr>
            <p:spPr>
              <a:xfrm>
                <a:off x="1073150" y="1263649"/>
                <a:ext cx="2570512" cy="114550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2D19609-5E4D-6275-7F6D-DA3BCE0097E5}"/>
                  </a:ext>
                </a:extLst>
              </p:cNvPr>
              <p:cNvSpPr txBox="1"/>
              <p:nvPr/>
            </p:nvSpPr>
            <p:spPr>
              <a:xfrm>
                <a:off x="4402497" y="1263649"/>
                <a:ext cx="2650406" cy="11686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𝑑𝑂</m:t>
                          </m:r>
                        </m:num>
                        <m:den>
                          <m:r>
                            <a:rPr lang="en-US" sz="3600" b="0" i="1" smtClean="0">
                              <a:latin typeface="Cambria Math" panose="02040503050406030204" pitchFamily="18" charset="0"/>
                            </a:rPr>
                            <m:t>𝑑𝑡</m:t>
                          </m:r>
                        </m:den>
                      </m:f>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d>
                            <m:dPr>
                              <m:begChr m:val="["/>
                              <m:endChr m:val="]"/>
                              <m:ctrlPr>
                                <a:rPr lang="en-US" sz="3600" b="0" i="1" smtClean="0">
                                  <a:latin typeface="Cambria Math" panose="02040503050406030204" pitchFamily="18" charset="0"/>
                                </a:rPr>
                              </m:ctrlPr>
                            </m:dPr>
                            <m:e>
                              <m:r>
                                <a:rPr lang="en-US" sz="3600" i="1">
                                  <a:latin typeface="Cambria Math" panose="02040503050406030204" pitchFamily="18" charset="0"/>
                                </a:rPr>
                                <m:t>𝑂</m:t>
                              </m:r>
                              <m:r>
                                <a:rPr lang="en-US" sz="3600" i="1">
                                  <a:latin typeface="Cambria Math" panose="02040503050406030204" pitchFamily="18" charset="0"/>
                                </a:rPr>
                                <m:t>,</m:t>
                              </m:r>
                              <m:r>
                                <a:rPr lang="en-US" sz="3600" i="1">
                                  <a:latin typeface="Cambria Math" panose="02040503050406030204" pitchFamily="18" charset="0"/>
                                </a:rPr>
                                <m:t>𝐻</m:t>
                              </m:r>
                            </m:e>
                          </m:d>
                        </m:num>
                        <m:den>
                          <m:r>
                            <a:rPr lang="en-US" sz="3600" b="0" i="1" smtClean="0">
                              <a:latin typeface="Cambria Math" panose="02040503050406030204" pitchFamily="18" charset="0"/>
                            </a:rPr>
                            <m:t>𝚤</m:t>
                          </m:r>
                          <m:r>
                            <a:rPr lang="en-US" sz="3600" b="0" i="1" smtClean="0">
                              <a:latin typeface="Cambria Math" panose="02040503050406030204" pitchFamily="18" charset="0"/>
                            </a:rPr>
                            <m:t>ℏ</m:t>
                          </m:r>
                        </m:den>
                      </m:f>
                    </m:oMath>
                  </m:oMathPara>
                </a14:m>
                <a:endParaRPr lang="en-US" sz="3600" dirty="0"/>
              </a:p>
            </p:txBody>
          </p:sp>
        </mc:Choice>
        <mc:Fallback xmlns="">
          <p:sp>
            <p:nvSpPr>
              <p:cNvPr id="5" name="TextBox 4">
                <a:extLst>
                  <a:ext uri="{FF2B5EF4-FFF2-40B4-BE49-F238E27FC236}">
                    <a16:creationId xmlns:a16="http://schemas.microsoft.com/office/drawing/2014/main" id="{72D19609-5E4D-6275-7F6D-DA3BCE0097E5}"/>
                  </a:ext>
                </a:extLst>
              </p:cNvPr>
              <p:cNvSpPr txBox="1">
                <a:spLocks noRot="1" noChangeAspect="1" noMove="1" noResize="1" noEditPoints="1" noAdjustHandles="1" noChangeArrowheads="1" noChangeShapeType="1" noTextEdit="1"/>
              </p:cNvSpPr>
              <p:nvPr/>
            </p:nvSpPr>
            <p:spPr>
              <a:xfrm>
                <a:off x="4402497" y="1263649"/>
                <a:ext cx="2650406" cy="1168653"/>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1B32D0B-4ED2-1EEF-FBDB-CCE3C7FEDDD4}"/>
              </a:ext>
            </a:extLst>
          </p:cNvPr>
          <p:cNvSpPr txBox="1"/>
          <p:nvPr/>
        </p:nvSpPr>
        <p:spPr>
          <a:xfrm>
            <a:off x="409119" y="2598003"/>
            <a:ext cx="7747698" cy="830997"/>
          </a:xfrm>
          <a:prstGeom prst="rect">
            <a:avLst/>
          </a:prstGeom>
          <a:noFill/>
        </p:spPr>
        <p:txBody>
          <a:bodyPr wrap="none" rtlCol="0">
            <a:spAutoFit/>
          </a:bodyPr>
          <a:lstStyle/>
          <a:p>
            <a:r>
              <a:rPr lang="en-US" sz="2400" dirty="0"/>
              <a:t>These are both deterministic and reversible transformations:</a:t>
            </a:r>
            <a:br>
              <a:rPr lang="en-US" sz="2400" dirty="0"/>
            </a:br>
            <a:r>
              <a:rPr lang="en-US" sz="2400" dirty="0"/>
              <a:t>they leave the entropy unchanged</a:t>
            </a:r>
          </a:p>
        </p:txBody>
      </p:sp>
      <p:sp>
        <p:nvSpPr>
          <p:cNvPr id="12" name="TextBox 11">
            <a:extLst>
              <a:ext uri="{FF2B5EF4-FFF2-40B4-BE49-F238E27FC236}">
                <a16:creationId xmlns:a16="http://schemas.microsoft.com/office/drawing/2014/main" id="{F86C5844-E573-49F4-F1A7-0B2F30D9557D}"/>
              </a:ext>
            </a:extLst>
          </p:cNvPr>
          <p:cNvSpPr txBox="1"/>
          <p:nvPr/>
        </p:nvSpPr>
        <p:spPr>
          <a:xfrm>
            <a:off x="409118" y="3454952"/>
            <a:ext cx="8252281" cy="1200329"/>
          </a:xfrm>
          <a:prstGeom prst="rect">
            <a:avLst/>
          </a:prstGeom>
          <a:noFill/>
        </p:spPr>
        <p:txBody>
          <a:bodyPr wrap="square" rtlCol="0">
            <a:spAutoFit/>
          </a:bodyPr>
          <a:lstStyle/>
          <a:p>
            <a:r>
              <a:rPr lang="en-US" sz="2400" dirty="0"/>
              <a:t>Also, this structure guarantees us that there are always stationary ensembles under each deterministic and reversible transformation (e.g. Boltzmann distributions) </a:t>
            </a:r>
          </a:p>
        </p:txBody>
      </p:sp>
      <p:sp>
        <p:nvSpPr>
          <p:cNvPr id="13" name="TextBox 12">
            <a:extLst>
              <a:ext uri="{FF2B5EF4-FFF2-40B4-BE49-F238E27FC236}">
                <a16:creationId xmlns:a16="http://schemas.microsoft.com/office/drawing/2014/main" id="{42216473-A114-B246-10DB-AC36780DB2EC}"/>
              </a:ext>
            </a:extLst>
          </p:cNvPr>
          <p:cNvSpPr txBox="1"/>
          <p:nvPr/>
        </p:nvSpPr>
        <p:spPr>
          <a:xfrm>
            <a:off x="349250" y="4693381"/>
            <a:ext cx="9036050" cy="2062103"/>
          </a:xfrm>
          <a:prstGeom prst="rect">
            <a:avLst/>
          </a:prstGeom>
          <a:noFill/>
        </p:spPr>
        <p:txBody>
          <a:bodyPr wrap="square" rtlCol="0">
            <a:spAutoFit/>
          </a:bodyPr>
          <a:lstStyle/>
          <a:p>
            <a:r>
              <a:rPr lang="en-US" sz="3200" dirty="0">
                <a:solidFill>
                  <a:schemeClr val="accent1"/>
                </a:solidFill>
              </a:rPr>
              <a:t>Can we turn it around? We already assumed ensembles must be equilibria to have an entropy well-defined. Is assuming that every ensemble is a stationary state of some time evolution enough? </a:t>
            </a:r>
          </a:p>
        </p:txBody>
      </p:sp>
      <p:sp>
        <p:nvSpPr>
          <p:cNvPr id="3" name="Slide Number Placeholder 2">
            <a:extLst>
              <a:ext uri="{FF2B5EF4-FFF2-40B4-BE49-F238E27FC236}">
                <a16:creationId xmlns:a16="http://schemas.microsoft.com/office/drawing/2014/main" id="{6B953DE2-ADE8-7BC6-7028-9C5D7565B332}"/>
              </a:ext>
            </a:extLst>
          </p:cNvPr>
          <p:cNvSpPr>
            <a:spLocks noGrp="1"/>
          </p:cNvSpPr>
          <p:nvPr>
            <p:ph type="sldNum" sz="quarter" idx="12"/>
          </p:nvPr>
        </p:nvSpPr>
        <p:spPr/>
        <p:txBody>
          <a:bodyPr/>
          <a:lstStyle/>
          <a:p>
            <a:fld id="{F47845EA-7733-40EE-B074-20032348B727}" type="slidenum">
              <a:rPr lang="en-US" smtClean="0"/>
              <a:t>52</a:t>
            </a:fld>
            <a:endParaRPr lang="en-US"/>
          </a:p>
        </p:txBody>
      </p:sp>
    </p:spTree>
    <p:extLst>
      <p:ext uri="{BB962C8B-B14F-4D97-AF65-F5344CB8AC3E}">
        <p14:creationId xmlns:p14="http://schemas.microsoft.com/office/powerpoint/2010/main" val="12256588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8BCC-885F-A306-800B-102D6755F2FB}"/>
              </a:ext>
            </a:extLst>
          </p:cNvPr>
          <p:cNvSpPr>
            <a:spLocks noGrp="1"/>
          </p:cNvSpPr>
          <p:nvPr>
            <p:ph type="title"/>
          </p:nvPr>
        </p:nvSpPr>
        <p:spPr/>
        <p:txBody>
          <a:bodyPr>
            <a:normAutofit/>
          </a:bodyPr>
          <a:lstStyle/>
          <a:p>
            <a:r>
              <a:rPr lang="en-US" dirty="0"/>
              <a:t>Wrapping it up</a:t>
            </a:r>
          </a:p>
        </p:txBody>
      </p:sp>
      <p:sp>
        <p:nvSpPr>
          <p:cNvPr id="3" name="Content Placeholder 2">
            <a:extLst>
              <a:ext uri="{FF2B5EF4-FFF2-40B4-BE49-F238E27FC236}">
                <a16:creationId xmlns:a16="http://schemas.microsoft.com/office/drawing/2014/main" id="{3717146F-811D-D08A-3F28-4531E41CB282}"/>
              </a:ext>
            </a:extLst>
          </p:cNvPr>
          <p:cNvSpPr>
            <a:spLocks noGrp="1"/>
          </p:cNvSpPr>
          <p:nvPr>
            <p:ph idx="1"/>
          </p:nvPr>
        </p:nvSpPr>
        <p:spPr/>
        <p:txBody>
          <a:bodyPr>
            <a:normAutofit/>
          </a:bodyPr>
          <a:lstStyle/>
          <a:p>
            <a:r>
              <a:rPr lang="en-US" dirty="0"/>
              <a:t>We strongly believe it is possible to create a solid mathematical framework for all of physics that starts from physical requirements</a:t>
            </a:r>
          </a:p>
          <a:p>
            <a:pPr lvl="1"/>
            <a:r>
              <a:rPr lang="en-US" dirty="0"/>
              <a:t>Mathematicians can be guaranteed those axioms are satisfied</a:t>
            </a:r>
          </a:p>
          <a:p>
            <a:pPr lvl="1"/>
            <a:r>
              <a:rPr lang="en-US" dirty="0"/>
              <a:t>We have a clear idea of what we are talking about</a:t>
            </a:r>
          </a:p>
          <a:p>
            <a:r>
              <a:rPr lang="en-US" dirty="0"/>
              <a:t>To do so, we need to construct all the needed mathematics from the ground up</a:t>
            </a:r>
          </a:p>
          <a:p>
            <a:pPr lvl="1"/>
            <a:r>
              <a:rPr lang="en-US" dirty="0"/>
              <a:t>Sometimes this means reorganizing core mathematical ideas in a different way that may seem confusing/pointless to a mathematician</a:t>
            </a:r>
          </a:p>
          <a:p>
            <a:pPr lvl="1"/>
            <a:r>
              <a:rPr lang="en-US" dirty="0"/>
              <a:t>On the other hand: new interesting math to be developed!</a:t>
            </a:r>
          </a:p>
          <a:p>
            <a:r>
              <a:rPr lang="en-US" dirty="0"/>
              <a:t>This is a huge undertaking that spans multiple different</a:t>
            </a:r>
            <a:br>
              <a:rPr lang="en-US" dirty="0"/>
            </a:br>
            <a:r>
              <a:rPr lang="en-US" dirty="0"/>
              <a:t>branches of math, physics, information theory, …</a:t>
            </a:r>
          </a:p>
          <a:p>
            <a:pPr lvl="1"/>
            <a:r>
              <a:rPr lang="en-US" dirty="0"/>
              <a:t>We need a coordinated effort from</a:t>
            </a:r>
            <a:br>
              <a:rPr lang="en-US" dirty="0"/>
            </a:br>
            <a:r>
              <a:rPr lang="en-US" dirty="0"/>
              <a:t>a group of very heterogeneous experts</a:t>
            </a:r>
          </a:p>
          <a:p>
            <a:endParaRPr lang="en-US" dirty="0"/>
          </a:p>
        </p:txBody>
      </p:sp>
      <p:sp>
        <p:nvSpPr>
          <p:cNvPr id="4" name="Slide Number Placeholder 3">
            <a:extLst>
              <a:ext uri="{FF2B5EF4-FFF2-40B4-BE49-F238E27FC236}">
                <a16:creationId xmlns:a16="http://schemas.microsoft.com/office/drawing/2014/main" id="{FA9508A4-3F0C-128B-4E90-893AF50D8D08}"/>
              </a:ext>
            </a:extLst>
          </p:cNvPr>
          <p:cNvSpPr>
            <a:spLocks noGrp="1"/>
          </p:cNvSpPr>
          <p:nvPr>
            <p:ph type="sldNum" sz="quarter" idx="13"/>
          </p:nvPr>
        </p:nvSpPr>
        <p:spPr/>
        <p:txBody>
          <a:bodyPr/>
          <a:lstStyle/>
          <a:p>
            <a:fld id="{F47845EA-7733-40EE-B074-20032348B727}" type="slidenum">
              <a:rPr lang="en-US" smtClean="0"/>
              <a:t>53</a:t>
            </a:fld>
            <a:endParaRPr lang="en-US"/>
          </a:p>
        </p:txBody>
      </p:sp>
    </p:spTree>
    <p:extLst>
      <p:ext uri="{BB962C8B-B14F-4D97-AF65-F5344CB8AC3E}">
        <p14:creationId xmlns:p14="http://schemas.microsoft.com/office/powerpoint/2010/main" val="2779525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8BCC-885F-A306-800B-102D6755F2FB}"/>
              </a:ext>
            </a:extLst>
          </p:cNvPr>
          <p:cNvSpPr>
            <a:spLocks noGrp="1"/>
          </p:cNvSpPr>
          <p:nvPr>
            <p:ph type="title"/>
          </p:nvPr>
        </p:nvSpPr>
        <p:spPr/>
        <p:txBody>
          <a:bodyPr>
            <a:normAutofit/>
          </a:bodyPr>
          <a:lstStyle/>
          <a:p>
            <a:r>
              <a:rPr lang="en-US" dirty="0"/>
              <a:t>How to contribute to Physical Mathematics</a:t>
            </a:r>
          </a:p>
        </p:txBody>
      </p:sp>
      <p:sp>
        <p:nvSpPr>
          <p:cNvPr id="3" name="Content Placeholder 2">
            <a:extLst>
              <a:ext uri="{FF2B5EF4-FFF2-40B4-BE49-F238E27FC236}">
                <a16:creationId xmlns:a16="http://schemas.microsoft.com/office/drawing/2014/main" id="{3717146F-811D-D08A-3F28-4531E41CB282}"/>
              </a:ext>
            </a:extLst>
          </p:cNvPr>
          <p:cNvSpPr>
            <a:spLocks noGrp="1"/>
          </p:cNvSpPr>
          <p:nvPr>
            <p:ph idx="1"/>
          </p:nvPr>
        </p:nvSpPr>
        <p:spPr/>
        <p:txBody>
          <a:bodyPr>
            <a:normAutofit/>
          </a:bodyPr>
          <a:lstStyle/>
          <a:p>
            <a:r>
              <a:rPr lang="en-US" dirty="0"/>
              <a:t>Passive contribution: make yourself available as a “consultant”</a:t>
            </a:r>
          </a:p>
          <a:p>
            <a:pPr lvl="1"/>
            <a:r>
              <a:rPr lang="en-US" dirty="0"/>
              <a:t>Don’t have to follow the project, called only if there is something relevant that matches your background/expertise</a:t>
            </a:r>
          </a:p>
          <a:p>
            <a:pPr lvl="1"/>
            <a:r>
              <a:rPr lang="en-US" dirty="0"/>
              <a:t>Occasional discussion/review of material to make sure things make sense from multiple perspectives</a:t>
            </a:r>
          </a:p>
          <a:p>
            <a:r>
              <a:rPr lang="en-US" dirty="0"/>
              <a:t>Active contribution: case-by-case</a:t>
            </a:r>
          </a:p>
          <a:p>
            <a:pPr lvl="1"/>
            <a:r>
              <a:rPr lang="en-US" dirty="0"/>
              <a:t>Need to have sufficient background or be able to get it independently</a:t>
            </a:r>
          </a:p>
          <a:p>
            <a:pPr lvl="1"/>
            <a:r>
              <a:rPr lang="en-US" dirty="0"/>
              <a:t>Much better chance of success if already</a:t>
            </a:r>
            <a:br>
              <a:rPr lang="en-US" dirty="0"/>
            </a:br>
            <a:r>
              <a:rPr lang="en-US" dirty="0"/>
              <a:t>working/expert in a research area</a:t>
            </a:r>
          </a:p>
          <a:p>
            <a:pPr lvl="1"/>
            <a:endParaRPr lang="en-US" dirty="0"/>
          </a:p>
          <a:p>
            <a:endParaRPr lang="en-US" dirty="0"/>
          </a:p>
        </p:txBody>
      </p:sp>
      <p:sp>
        <p:nvSpPr>
          <p:cNvPr id="4" name="Slide Number Placeholder 3">
            <a:extLst>
              <a:ext uri="{FF2B5EF4-FFF2-40B4-BE49-F238E27FC236}">
                <a16:creationId xmlns:a16="http://schemas.microsoft.com/office/drawing/2014/main" id="{16BB87E4-0CB8-5AB8-7603-9443BFA292A6}"/>
              </a:ext>
            </a:extLst>
          </p:cNvPr>
          <p:cNvSpPr>
            <a:spLocks noGrp="1"/>
          </p:cNvSpPr>
          <p:nvPr>
            <p:ph type="sldNum" sz="quarter" idx="13"/>
          </p:nvPr>
        </p:nvSpPr>
        <p:spPr/>
        <p:txBody>
          <a:bodyPr/>
          <a:lstStyle/>
          <a:p>
            <a:fld id="{F47845EA-7733-40EE-B074-20032348B727}" type="slidenum">
              <a:rPr lang="en-US" smtClean="0"/>
              <a:t>54</a:t>
            </a:fld>
            <a:endParaRPr lang="en-US"/>
          </a:p>
        </p:txBody>
      </p:sp>
    </p:spTree>
    <p:extLst>
      <p:ext uri="{BB962C8B-B14F-4D97-AF65-F5344CB8AC3E}">
        <p14:creationId xmlns:p14="http://schemas.microsoft.com/office/powerpoint/2010/main" val="1803317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EAB25-F2AB-5A82-8E0B-0156AB52E94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00B2A6D-CFEA-0523-267F-9E2B2DCE0AE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C61195C-B066-71C6-5B15-17F6FB027857}"/>
              </a:ext>
            </a:extLst>
          </p:cNvPr>
          <p:cNvSpPr>
            <a:spLocks noGrp="1"/>
          </p:cNvSpPr>
          <p:nvPr>
            <p:ph type="sldNum" sz="quarter" idx="13"/>
          </p:nvPr>
        </p:nvSpPr>
        <p:spPr/>
        <p:txBody>
          <a:bodyPr/>
          <a:lstStyle/>
          <a:p>
            <a:fld id="{F47845EA-7733-40EE-B074-20032348B727}" type="slidenum">
              <a:rPr lang="en-US" smtClean="0"/>
              <a:t>55</a:t>
            </a:fld>
            <a:endParaRPr lang="en-US"/>
          </a:p>
        </p:txBody>
      </p:sp>
    </p:spTree>
    <p:extLst>
      <p:ext uri="{BB962C8B-B14F-4D97-AF65-F5344CB8AC3E}">
        <p14:creationId xmlns:p14="http://schemas.microsoft.com/office/powerpoint/2010/main" val="874520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13477-F0B0-8F0D-7BE3-E0E4867FECFF}"/>
              </a:ext>
            </a:extLst>
          </p:cNvPr>
          <p:cNvSpPr>
            <a:spLocks noGrp="1"/>
          </p:cNvSpPr>
          <p:nvPr>
            <p:ph type="title"/>
          </p:nvPr>
        </p:nvSpPr>
        <p:spPr/>
        <p:txBody>
          <a:bodyPr/>
          <a:lstStyle/>
          <a:p>
            <a:r>
              <a:rPr lang="en-US" dirty="0"/>
              <a:t>Basic insight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0C9122-CA6D-638C-B443-F02AA3C1BE32}"/>
                  </a:ext>
                </a:extLst>
              </p:cNvPr>
              <p:cNvSpPr txBox="1"/>
              <p:nvPr/>
            </p:nvSpPr>
            <p:spPr>
              <a:xfrm>
                <a:off x="344324" y="1503522"/>
                <a:ext cx="6137286" cy="1200329"/>
              </a:xfrm>
              <a:prstGeom prst="rect">
                <a:avLst/>
              </a:prstGeom>
              <a:noFill/>
            </p:spPr>
            <p:txBody>
              <a:bodyPr wrap="square">
                <a:spAutoFit/>
              </a:bodyPr>
              <a:lstStyle/>
              <a:p>
                <a:pPr marL="285750" indent="-285750">
                  <a:buFont typeface="Arial" panose="020B0604020202020204" pitchFamily="34" charset="0"/>
                  <a:buChar char="•"/>
                </a:pPr>
                <a:r>
                  <a:rPr lang="en-US" dirty="0"/>
                  <a:t>“The position of the object is between 0 and 1 meters”</a:t>
                </a:r>
                <a:br>
                  <a:rPr lang="en-US" dirty="0"/>
                </a:b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“The position of the object is between 0 and 1 kilometers”</a:t>
                </a:r>
              </a:p>
              <a:p>
                <a:pPr marL="285750" indent="-285750">
                  <a:buFont typeface="Arial" panose="020B0604020202020204" pitchFamily="34" charset="0"/>
                  <a:buChar char="•"/>
                </a:pPr>
                <a:r>
                  <a:rPr lang="en-US" dirty="0"/>
                  <a:t>“The fair die landed on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“The fair die landed on 1 or 2”</a:t>
                </a:r>
              </a:p>
              <a:p>
                <a:pPr marL="285750" indent="-285750">
                  <a:buFont typeface="Arial" panose="020B0604020202020204" pitchFamily="34" charset="0"/>
                  <a:buChar char="•"/>
                </a:pPr>
                <a:r>
                  <a:rPr lang="en-US" dirty="0"/>
                  <a:t>“The first bit is 0 and the second bit is 1”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“The first bit is 0”</a:t>
                </a:r>
              </a:p>
            </p:txBody>
          </p:sp>
        </mc:Choice>
        <mc:Fallback xmlns="">
          <p:sp>
            <p:nvSpPr>
              <p:cNvPr id="6" name="TextBox 5">
                <a:extLst>
                  <a:ext uri="{FF2B5EF4-FFF2-40B4-BE49-F238E27FC236}">
                    <a16:creationId xmlns:a16="http://schemas.microsoft.com/office/drawing/2014/main" id="{940C9122-CA6D-638C-B443-F02AA3C1BE32}"/>
                  </a:ext>
                </a:extLst>
              </p:cNvPr>
              <p:cNvSpPr txBox="1">
                <a:spLocks noRot="1" noChangeAspect="1" noMove="1" noResize="1" noEditPoints="1" noAdjustHandles="1" noChangeArrowheads="1" noChangeShapeType="1" noTextEdit="1"/>
              </p:cNvSpPr>
              <p:nvPr/>
            </p:nvSpPr>
            <p:spPr>
              <a:xfrm>
                <a:off x="344324" y="1503522"/>
                <a:ext cx="6137286" cy="1200329"/>
              </a:xfrm>
              <a:prstGeom prst="rect">
                <a:avLst/>
              </a:prstGeom>
              <a:blipFill>
                <a:blip r:embed="rId2"/>
                <a:stretch>
                  <a:fillRect l="-596" t="-3046" r="-894"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01940A7-9822-2022-32E0-C2694CD562D1}"/>
                  </a:ext>
                </a:extLst>
              </p:cNvPr>
              <p:cNvSpPr txBox="1"/>
              <p:nvPr/>
            </p:nvSpPr>
            <p:spPr>
              <a:xfrm>
                <a:off x="311440" y="1013433"/>
                <a:ext cx="7025177" cy="461665"/>
              </a:xfrm>
              <a:prstGeom prst="rect">
                <a:avLst/>
              </a:prstGeom>
              <a:noFill/>
            </p:spPr>
            <p:txBody>
              <a:bodyPr wrap="none" rtlCol="0">
                <a:spAutoFit/>
              </a:bodyPr>
              <a:lstStyle/>
              <a:p>
                <a:r>
                  <a:rPr lang="en-US" sz="2400" dirty="0"/>
                  <a:t>Logical relationships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Topology/</a:t>
                </a:r>
                <a14:m>
                  <m:oMath xmlns:m="http://schemas.openxmlformats.org/officeDocument/2006/math">
                    <m:r>
                      <a:rPr lang="en-US" sz="2400" b="0" i="1" smtClean="0">
                        <a:latin typeface="Cambria Math" panose="02040503050406030204" pitchFamily="18" charset="0"/>
                      </a:rPr>
                      <m:t>𝜎</m:t>
                    </m:r>
                  </m:oMath>
                </a14:m>
                <a:r>
                  <a:rPr lang="en-US" sz="2400" dirty="0"/>
                  <a:t>-algebra</a:t>
                </a:r>
              </a:p>
            </p:txBody>
          </p:sp>
        </mc:Choice>
        <mc:Fallback xmlns="">
          <p:sp>
            <p:nvSpPr>
              <p:cNvPr id="9" name="TextBox 8">
                <a:extLst>
                  <a:ext uri="{FF2B5EF4-FFF2-40B4-BE49-F238E27FC236}">
                    <a16:creationId xmlns:a16="http://schemas.microsoft.com/office/drawing/2014/main" id="{E01940A7-9822-2022-32E0-C2694CD562D1}"/>
                  </a:ext>
                </a:extLst>
              </p:cNvPr>
              <p:cNvSpPr txBox="1">
                <a:spLocks noRot="1" noChangeAspect="1" noMove="1" noResize="1" noEditPoints="1" noAdjustHandles="1" noChangeArrowheads="1" noChangeShapeType="1" noTextEdit="1"/>
              </p:cNvSpPr>
              <p:nvPr/>
            </p:nvSpPr>
            <p:spPr>
              <a:xfrm>
                <a:off x="311440" y="1013433"/>
                <a:ext cx="7025177" cy="461665"/>
              </a:xfrm>
              <a:prstGeom prst="rect">
                <a:avLst/>
              </a:prstGeom>
              <a:blipFill>
                <a:blip r:embed="rId3"/>
                <a:stretch>
                  <a:fillRect l="-1301"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F71C670-9041-00E6-9443-4136EBDFE972}"/>
                  </a:ext>
                </a:extLst>
              </p:cNvPr>
              <p:cNvSpPr txBox="1"/>
              <p:nvPr/>
            </p:nvSpPr>
            <p:spPr>
              <a:xfrm>
                <a:off x="311440" y="3517671"/>
                <a:ext cx="6644790" cy="1200329"/>
              </a:xfrm>
              <a:prstGeom prst="rect">
                <a:avLst/>
              </a:prstGeom>
              <a:noFill/>
            </p:spPr>
            <p:txBody>
              <a:bodyPr wrap="square">
                <a:spAutoFit/>
              </a:bodyPr>
              <a:lstStyle/>
              <a:p>
                <a:pPr marL="285750" indent="-285750">
                  <a:buFont typeface="Arial" panose="020B0604020202020204" pitchFamily="34" charset="0"/>
                  <a:buChar char="•"/>
                </a:pPr>
                <a:r>
                  <a:rPr lang="en-US" dirty="0"/>
                  <a:t>“The position of the object is between 0 and 1 meters”</a:t>
                </a:r>
                <a:br>
                  <a:rPr lang="en-US" dirty="0"/>
                </a:br>
                <a14:m>
                  <m:oMath xmlns:m="http://schemas.openxmlformats.org/officeDocument/2006/math">
                    <m:r>
                      <a:rPr lang="en-US" i="1" u="sng" smtClean="0">
                        <a:latin typeface="Cambria Math" panose="02040503050406030204" pitchFamily="18" charset="0"/>
                        <a:ea typeface="Cambria Math" panose="02040503050406030204" pitchFamily="18" charset="0"/>
                      </a:rPr>
                      <m:t>⋖</m:t>
                    </m:r>
                  </m:oMath>
                </a14:m>
                <a:r>
                  <a:rPr lang="en-US" dirty="0"/>
                  <a:t> “The position of the object is between 2 and 3 kilometers”</a:t>
                </a:r>
              </a:p>
              <a:p>
                <a:pPr marL="285750" indent="-285750">
                  <a:buFont typeface="Arial" panose="020B0604020202020204" pitchFamily="34" charset="0"/>
                  <a:buChar char="•"/>
                </a:pPr>
                <a:r>
                  <a:rPr lang="en-US" dirty="0"/>
                  <a:t>“The fair die landed on 1” </a:t>
                </a:r>
                <a14:m>
                  <m:oMath xmlns:m="http://schemas.openxmlformats.org/officeDocument/2006/math">
                    <m:r>
                      <a:rPr lang="en-US" i="1" u="sng" smtClean="0">
                        <a:latin typeface="Cambria Math" panose="02040503050406030204" pitchFamily="18" charset="0"/>
                        <a:ea typeface="Cambria Math" panose="02040503050406030204" pitchFamily="18" charset="0"/>
                      </a:rPr>
                      <m:t>⋖</m:t>
                    </m:r>
                  </m:oMath>
                </a14:m>
                <a:r>
                  <a:rPr lang="en-US" dirty="0"/>
                  <a:t> “The fair die landed on 3 or 4”</a:t>
                </a:r>
              </a:p>
              <a:p>
                <a:pPr marL="285750" indent="-285750">
                  <a:buFont typeface="Arial" panose="020B0604020202020204" pitchFamily="34" charset="0"/>
                  <a:buChar char="•"/>
                </a:pPr>
                <a:r>
                  <a:rPr lang="en-US" dirty="0"/>
                  <a:t>“The first bit is 0 and the second bit is 1” </a:t>
                </a:r>
                <a14:m>
                  <m:oMath xmlns:m="http://schemas.openxmlformats.org/officeDocument/2006/math">
                    <m:r>
                      <a:rPr lang="en-US" i="1" u="sng" smtClean="0">
                        <a:latin typeface="Cambria Math" panose="02040503050406030204" pitchFamily="18" charset="0"/>
                        <a:ea typeface="Cambria Math" panose="02040503050406030204" pitchFamily="18" charset="0"/>
                      </a:rPr>
                      <m:t>⋖</m:t>
                    </m:r>
                  </m:oMath>
                </a14:m>
                <a:r>
                  <a:rPr lang="en-US" dirty="0"/>
                  <a:t> “The third bit is 0”</a:t>
                </a:r>
              </a:p>
            </p:txBody>
          </p:sp>
        </mc:Choice>
        <mc:Fallback xmlns="">
          <p:sp>
            <p:nvSpPr>
              <p:cNvPr id="8" name="TextBox 7">
                <a:extLst>
                  <a:ext uri="{FF2B5EF4-FFF2-40B4-BE49-F238E27FC236}">
                    <a16:creationId xmlns:a16="http://schemas.microsoft.com/office/drawing/2014/main" id="{EF71C670-9041-00E6-9443-4136EBDFE972}"/>
                  </a:ext>
                </a:extLst>
              </p:cNvPr>
              <p:cNvSpPr txBox="1">
                <a:spLocks noRot="1" noChangeAspect="1" noMove="1" noResize="1" noEditPoints="1" noAdjustHandles="1" noChangeArrowheads="1" noChangeShapeType="1" noTextEdit="1"/>
              </p:cNvSpPr>
              <p:nvPr/>
            </p:nvSpPr>
            <p:spPr>
              <a:xfrm>
                <a:off x="311440" y="3517671"/>
                <a:ext cx="6644790" cy="1200329"/>
              </a:xfrm>
              <a:prstGeom prst="rect">
                <a:avLst/>
              </a:prstGeom>
              <a:blipFill>
                <a:blip r:embed="rId4"/>
                <a:stretch>
                  <a:fillRect l="-550" t="-2538"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814D129-CA38-F320-E553-F1508A6A5667}"/>
                  </a:ext>
                </a:extLst>
              </p:cNvPr>
              <p:cNvSpPr txBox="1"/>
              <p:nvPr/>
            </p:nvSpPr>
            <p:spPr>
              <a:xfrm>
                <a:off x="311441" y="2937984"/>
                <a:ext cx="8069162" cy="461665"/>
              </a:xfrm>
              <a:prstGeom prst="rect">
                <a:avLst/>
              </a:prstGeom>
              <a:noFill/>
            </p:spPr>
            <p:txBody>
              <a:bodyPr wrap="square" rtlCol="0">
                <a:spAutoFit/>
              </a:bodyPr>
              <a:lstStyle/>
              <a:p>
                <a:r>
                  <a:rPr lang="en-US" sz="2400" dirty="0"/>
                  <a:t>Granularity relationships </a:t>
                </a:r>
                <a14:m>
                  <m:oMath xmlns:m="http://schemas.openxmlformats.org/officeDocument/2006/math">
                    <m:r>
                      <a:rPr lang="en-US" sz="2400" b="0" i="1" smtClean="0">
                        <a:latin typeface="Cambria Math" panose="02040503050406030204" pitchFamily="18" charset="0"/>
                        <a:ea typeface="Cambria Math" panose="02040503050406030204" pitchFamily="18" charset="0"/>
                      </a:rPr>
                      <m:t>⟺</m:t>
                    </m:r>
                  </m:oMath>
                </a14:m>
                <a:r>
                  <a:rPr lang="en-US" sz="2400" dirty="0"/>
                  <a:t> Geometry/Probability/Information</a:t>
                </a:r>
              </a:p>
            </p:txBody>
          </p:sp>
        </mc:Choice>
        <mc:Fallback xmlns="">
          <p:sp>
            <p:nvSpPr>
              <p:cNvPr id="10" name="TextBox 9">
                <a:extLst>
                  <a:ext uri="{FF2B5EF4-FFF2-40B4-BE49-F238E27FC236}">
                    <a16:creationId xmlns:a16="http://schemas.microsoft.com/office/drawing/2014/main" id="{9814D129-CA38-F320-E553-F1508A6A5667}"/>
                  </a:ext>
                </a:extLst>
              </p:cNvPr>
              <p:cNvSpPr txBox="1">
                <a:spLocks noRot="1" noChangeAspect="1" noMove="1" noResize="1" noEditPoints="1" noAdjustHandles="1" noChangeArrowheads="1" noChangeShapeType="1" noTextEdit="1"/>
              </p:cNvSpPr>
              <p:nvPr/>
            </p:nvSpPr>
            <p:spPr>
              <a:xfrm>
                <a:off x="311441" y="2937984"/>
                <a:ext cx="8069162" cy="461665"/>
              </a:xfrm>
              <a:prstGeom prst="rect">
                <a:avLst/>
              </a:prstGeom>
              <a:blipFill>
                <a:blip r:embed="rId5"/>
                <a:stretch>
                  <a:fillRect l="-1133" t="-10526" r="-227"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185512F-DF7A-C224-86B0-49CDDCECEF8D}"/>
                  </a:ext>
                </a:extLst>
              </p:cNvPr>
              <p:cNvSpPr txBox="1"/>
              <p:nvPr/>
            </p:nvSpPr>
            <p:spPr>
              <a:xfrm>
                <a:off x="226878" y="4836022"/>
                <a:ext cx="8968512" cy="1754326"/>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 Measure theory, geometry, probability theory, information theory, … all quantify the level of granularity of different statements</a:t>
                </a:r>
              </a:p>
            </p:txBody>
          </p:sp>
        </mc:Choice>
        <mc:Fallback xmlns="">
          <p:sp>
            <p:nvSpPr>
              <p:cNvPr id="13" name="TextBox 12">
                <a:extLst>
                  <a:ext uri="{FF2B5EF4-FFF2-40B4-BE49-F238E27FC236}">
                    <a16:creationId xmlns:a16="http://schemas.microsoft.com/office/drawing/2014/main" id="{2185512F-DF7A-C224-86B0-49CDDCECEF8D}"/>
                  </a:ext>
                </a:extLst>
              </p:cNvPr>
              <p:cNvSpPr txBox="1">
                <a:spLocks noRot="1" noChangeAspect="1" noMove="1" noResize="1" noEditPoints="1" noAdjustHandles="1" noChangeArrowheads="1" noChangeShapeType="1" noTextEdit="1"/>
              </p:cNvSpPr>
              <p:nvPr/>
            </p:nvSpPr>
            <p:spPr>
              <a:xfrm>
                <a:off x="226878" y="4836022"/>
                <a:ext cx="8968512" cy="1754326"/>
              </a:xfrm>
              <a:prstGeom prst="rect">
                <a:avLst/>
              </a:prstGeom>
              <a:blipFill>
                <a:blip r:embed="rId6"/>
                <a:stretch>
                  <a:fillRect t="-5208" r="-748" b="-12153"/>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CC513B42-9043-D732-7ED1-D92105225BAA}"/>
              </a:ext>
            </a:extLst>
          </p:cNvPr>
          <p:cNvSpPr txBox="1"/>
          <p:nvPr/>
        </p:nvSpPr>
        <p:spPr>
          <a:xfrm>
            <a:off x="6904139" y="1503522"/>
            <a:ext cx="5116794" cy="707886"/>
          </a:xfrm>
          <a:prstGeom prst="rect">
            <a:avLst/>
          </a:prstGeom>
          <a:noFill/>
        </p:spPr>
        <p:txBody>
          <a:bodyPr wrap="square" rtlCol="0">
            <a:spAutoFit/>
          </a:bodyPr>
          <a:lstStyle/>
          <a:p>
            <a:r>
              <a:rPr lang="en-US" sz="2000" dirty="0">
                <a:solidFill>
                  <a:srgbClr val="C00000"/>
                </a:solidFill>
              </a:rPr>
              <a:t>The logic layer can compare statements if and only if one is “fully contained” in another</a:t>
            </a:r>
          </a:p>
        </p:txBody>
      </p:sp>
      <p:sp>
        <p:nvSpPr>
          <p:cNvPr id="4" name="Slide Number Placeholder 3">
            <a:extLst>
              <a:ext uri="{FF2B5EF4-FFF2-40B4-BE49-F238E27FC236}">
                <a16:creationId xmlns:a16="http://schemas.microsoft.com/office/drawing/2014/main" id="{C7FF473F-FE8A-ABB5-C6C0-BE63DE222F1D}"/>
              </a:ext>
            </a:extLst>
          </p:cNvPr>
          <p:cNvSpPr>
            <a:spLocks noGrp="1"/>
          </p:cNvSpPr>
          <p:nvPr>
            <p:ph type="sldNum" sz="quarter" idx="12"/>
          </p:nvPr>
        </p:nvSpPr>
        <p:spPr/>
        <p:txBody>
          <a:bodyPr/>
          <a:lstStyle/>
          <a:p>
            <a:fld id="{F47845EA-7733-40EE-B074-20032348B727}" type="slidenum">
              <a:rPr lang="en-US" smtClean="0"/>
              <a:t>6</a:t>
            </a:fld>
            <a:endParaRPr lang="en-US"/>
          </a:p>
        </p:txBody>
      </p:sp>
    </p:spTree>
    <p:extLst>
      <p:ext uri="{BB962C8B-B14F-4D97-AF65-F5344CB8AC3E}">
        <p14:creationId xmlns:p14="http://schemas.microsoft.com/office/powerpoint/2010/main" val="4691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D221F-0863-3B0C-607F-1432DE3F2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E8088-9B53-E161-8014-0F1A3817DF67}"/>
              </a:ext>
            </a:extLst>
          </p:cNvPr>
          <p:cNvSpPr>
            <a:spLocks noGrp="1"/>
          </p:cNvSpPr>
          <p:nvPr>
            <p:ph type="title"/>
          </p:nvPr>
        </p:nvSpPr>
        <p:spPr/>
        <p:txBody>
          <a:bodyPr>
            <a:normAutofit/>
          </a:bodyPr>
          <a:lstStyle/>
          <a:p>
            <a:r>
              <a:rPr lang="en-US" dirty="0"/>
              <a:t>Partial order, physical dimensions and units</a:t>
            </a:r>
          </a:p>
        </p:txBody>
      </p:sp>
      <p:grpSp>
        <p:nvGrpSpPr>
          <p:cNvPr id="37" name="Group 36">
            <a:extLst>
              <a:ext uri="{FF2B5EF4-FFF2-40B4-BE49-F238E27FC236}">
                <a16:creationId xmlns:a16="http://schemas.microsoft.com/office/drawing/2014/main" id="{EFC4153E-D4C1-D85A-17DA-D71DCADCA239}"/>
              </a:ext>
            </a:extLst>
          </p:cNvPr>
          <p:cNvGrpSpPr/>
          <p:nvPr/>
        </p:nvGrpSpPr>
        <p:grpSpPr>
          <a:xfrm>
            <a:off x="456380" y="1499701"/>
            <a:ext cx="1933286" cy="1860219"/>
            <a:chOff x="437226" y="3160944"/>
            <a:chExt cx="1247530" cy="1200381"/>
          </a:xfrm>
        </p:grpSpPr>
        <p:cxnSp>
          <p:nvCxnSpPr>
            <p:cNvPr id="15" name="Straight Connector 14">
              <a:extLst>
                <a:ext uri="{FF2B5EF4-FFF2-40B4-BE49-F238E27FC236}">
                  <a16:creationId xmlns:a16="http://schemas.microsoft.com/office/drawing/2014/main" id="{689EB6E5-1241-ABC4-BB52-AB32EC44A6B7}"/>
                </a:ext>
              </a:extLst>
            </p:cNvPr>
            <p:cNvCxnSpPr>
              <a:cxnSpLocks/>
            </p:cNvCxnSpPr>
            <p:nvPr/>
          </p:nvCxnSpPr>
          <p:spPr>
            <a:xfrm>
              <a:off x="858136" y="3429000"/>
              <a:ext cx="0" cy="346229"/>
            </a:xfrm>
            <a:prstGeom prst="line">
              <a:avLst/>
            </a:prstGeom>
            <a:ln w="28575"/>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62357B0D-2BF7-3977-8815-E8DBC27BFC5E}"/>
                </a:ext>
              </a:extLst>
            </p:cNvPr>
            <p:cNvGrpSpPr/>
            <p:nvPr/>
          </p:nvGrpSpPr>
          <p:grpSpPr>
            <a:xfrm>
              <a:off x="437226" y="3160944"/>
              <a:ext cx="1159323" cy="1200381"/>
              <a:chOff x="3651474" y="3743228"/>
              <a:chExt cx="1159323" cy="1200381"/>
            </a:xfrm>
          </p:grpSpPr>
          <p:cxnSp>
            <p:nvCxnSpPr>
              <p:cNvPr id="17" name="Straight Connector 16">
                <a:extLst>
                  <a:ext uri="{FF2B5EF4-FFF2-40B4-BE49-F238E27FC236}">
                    <a16:creationId xmlns:a16="http://schemas.microsoft.com/office/drawing/2014/main" id="{F7FA2E4B-4A47-5501-CC2E-576C2E5350E5}"/>
                  </a:ext>
                </a:extLst>
              </p:cNvPr>
              <p:cNvCxnSpPr>
                <a:cxnSpLocks/>
              </p:cNvCxnSpPr>
              <p:nvPr/>
            </p:nvCxnSpPr>
            <p:spPr>
              <a:xfrm>
                <a:off x="3920528" y="3970483"/>
                <a:ext cx="0" cy="973126"/>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E02F484-B167-AF9D-4883-7322CBD2FC9B}"/>
                  </a:ext>
                </a:extLst>
              </p:cNvPr>
              <p:cNvCxnSpPr>
                <a:cxnSpLocks/>
              </p:cNvCxnSpPr>
              <p:nvPr/>
            </p:nvCxnSpPr>
            <p:spPr>
              <a:xfrm>
                <a:off x="3651474" y="4638582"/>
                <a:ext cx="111507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BD9458-DDAF-8DF5-6338-C796CC7D9E6F}"/>
                      </a:ext>
                    </a:extLst>
                  </p:cNvPr>
                  <p:cNvSpPr txBox="1"/>
                  <p:nvPr/>
                </p:nvSpPr>
                <p:spPr>
                  <a:xfrm>
                    <a:off x="3651474" y="3743228"/>
                    <a:ext cx="237871" cy="238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9" name="TextBox 18">
                    <a:extLst>
                      <a:ext uri="{FF2B5EF4-FFF2-40B4-BE49-F238E27FC236}">
                        <a16:creationId xmlns:a16="http://schemas.microsoft.com/office/drawing/2014/main" id="{76BD9458-DDAF-8DF5-6338-C796CC7D9E6F}"/>
                      </a:ext>
                    </a:extLst>
                  </p:cNvPr>
                  <p:cNvSpPr txBox="1">
                    <a:spLocks noRot="1" noChangeAspect="1" noMove="1" noResize="1" noEditPoints="1" noAdjustHandles="1" noChangeArrowheads="1" noChangeShapeType="1" noTextEdit="1"/>
                  </p:cNvSpPr>
                  <p:nvPr/>
                </p:nvSpPr>
                <p:spPr>
                  <a:xfrm>
                    <a:off x="3651474" y="3743228"/>
                    <a:ext cx="237871" cy="238326"/>
                  </a:xfrm>
                  <a:prstGeom prst="rect">
                    <a:avLst/>
                  </a:prstGeom>
                  <a:blipFill>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0E0773-37CD-2595-AC20-0F6070AB7B74}"/>
                      </a:ext>
                    </a:extLst>
                  </p:cNvPr>
                  <p:cNvSpPr txBox="1"/>
                  <p:nvPr/>
                </p:nvSpPr>
                <p:spPr>
                  <a:xfrm>
                    <a:off x="4572306" y="4562878"/>
                    <a:ext cx="238491" cy="238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20" name="TextBox 19">
                    <a:extLst>
                      <a:ext uri="{FF2B5EF4-FFF2-40B4-BE49-F238E27FC236}">
                        <a16:creationId xmlns:a16="http://schemas.microsoft.com/office/drawing/2014/main" id="{510E0773-37CD-2595-AC20-0F6070AB7B74}"/>
                      </a:ext>
                    </a:extLst>
                  </p:cNvPr>
                  <p:cNvSpPr txBox="1">
                    <a:spLocks noRot="1" noChangeAspect="1" noMove="1" noResize="1" noEditPoints="1" noAdjustHandles="1" noChangeArrowheads="1" noChangeShapeType="1" noTextEdit="1"/>
                  </p:cNvSpPr>
                  <p:nvPr/>
                </p:nvSpPr>
                <p:spPr>
                  <a:xfrm>
                    <a:off x="4572306" y="4562878"/>
                    <a:ext cx="238491" cy="238326"/>
                  </a:xfrm>
                  <a:prstGeom prst="rect">
                    <a:avLst/>
                  </a:prstGeom>
                  <a:blipFill>
                    <a:blip r:embed="rId3"/>
                    <a:stretch>
                      <a:fillRect b="-6557"/>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181C8B84-A0BC-5C7B-D49D-74949AE18866}"/>
                </a:ext>
              </a:extLst>
            </p:cNvPr>
            <p:cNvSpPr/>
            <p:nvPr/>
          </p:nvSpPr>
          <p:spPr>
            <a:xfrm>
              <a:off x="828853" y="4188176"/>
              <a:ext cx="29283" cy="292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nvGrpSpPr>
            <p:cNvPr id="26" name="Group 25">
              <a:extLst>
                <a:ext uri="{FF2B5EF4-FFF2-40B4-BE49-F238E27FC236}">
                  <a16:creationId xmlns:a16="http://schemas.microsoft.com/office/drawing/2014/main" id="{2B05D039-6A18-5F66-F8D4-4A388DDFAA67}"/>
                </a:ext>
              </a:extLst>
            </p:cNvPr>
            <p:cNvGrpSpPr/>
            <p:nvPr/>
          </p:nvGrpSpPr>
          <p:grpSpPr>
            <a:xfrm>
              <a:off x="1509297" y="3764690"/>
              <a:ext cx="146171" cy="84027"/>
              <a:chOff x="981253" y="3878937"/>
              <a:chExt cx="146171" cy="84027"/>
            </a:xfrm>
          </p:grpSpPr>
          <p:sp>
            <p:nvSpPr>
              <p:cNvPr id="24" name="Oval 23">
                <a:extLst>
                  <a:ext uri="{FF2B5EF4-FFF2-40B4-BE49-F238E27FC236}">
                    <a16:creationId xmlns:a16="http://schemas.microsoft.com/office/drawing/2014/main" id="{B4C14F14-FE7D-F47B-5EF1-148D0134118D}"/>
                  </a:ext>
                </a:extLst>
              </p:cNvPr>
              <p:cNvSpPr/>
              <p:nvPr/>
            </p:nvSpPr>
            <p:spPr>
              <a:xfrm>
                <a:off x="981253" y="3878937"/>
                <a:ext cx="29283" cy="292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25" name="Oval 24">
                <a:extLst>
                  <a:ext uri="{FF2B5EF4-FFF2-40B4-BE49-F238E27FC236}">
                    <a16:creationId xmlns:a16="http://schemas.microsoft.com/office/drawing/2014/main" id="{3FF3F3FB-235A-E534-1541-40B3E9A50235}"/>
                  </a:ext>
                </a:extLst>
              </p:cNvPr>
              <p:cNvSpPr/>
              <p:nvPr/>
            </p:nvSpPr>
            <p:spPr>
              <a:xfrm>
                <a:off x="1098141" y="3933681"/>
                <a:ext cx="29283" cy="29283"/>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grpSp>
        <p:cxnSp>
          <p:nvCxnSpPr>
            <p:cNvPr id="28" name="Straight Connector 27">
              <a:extLst>
                <a:ext uri="{FF2B5EF4-FFF2-40B4-BE49-F238E27FC236}">
                  <a16:creationId xmlns:a16="http://schemas.microsoft.com/office/drawing/2014/main" id="{D0C051BB-076A-2101-F5A7-14850ABC9BB9}"/>
                </a:ext>
              </a:extLst>
            </p:cNvPr>
            <p:cNvCxnSpPr>
              <a:cxnSpLocks/>
            </p:cNvCxnSpPr>
            <p:nvPr/>
          </p:nvCxnSpPr>
          <p:spPr>
            <a:xfrm flipH="1">
              <a:off x="1010536" y="3980594"/>
              <a:ext cx="347522" cy="0"/>
            </a:xfrm>
            <a:prstGeom prst="line">
              <a:avLst/>
            </a:prstGeom>
            <a:ln w="28575"/>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DAFA75E4-CA20-340F-DE2E-AF0C01AE959C}"/>
                </a:ext>
              </a:extLst>
            </p:cNvPr>
            <p:cNvSpPr/>
            <p:nvPr/>
          </p:nvSpPr>
          <p:spPr>
            <a:xfrm>
              <a:off x="1074198" y="3468721"/>
              <a:ext cx="283854" cy="279799"/>
            </a:xfrm>
            <a:prstGeom prst="rect">
              <a:avLst/>
            </a:prstGeom>
            <a:solidFill>
              <a:schemeClr val="tx1">
                <a:lumMod val="50000"/>
                <a:lumOff val="50000"/>
              </a:schemeClr>
            </a:solid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31" name="TextBox 30">
              <a:extLst>
                <a:ext uri="{FF2B5EF4-FFF2-40B4-BE49-F238E27FC236}">
                  <a16:creationId xmlns:a16="http://schemas.microsoft.com/office/drawing/2014/main" id="{88E756FF-6093-9218-8D4D-CD19B7D56935}"/>
                </a:ext>
              </a:extLst>
            </p:cNvPr>
            <p:cNvSpPr txBox="1"/>
            <p:nvPr/>
          </p:nvSpPr>
          <p:spPr>
            <a:xfrm>
              <a:off x="810803" y="4078274"/>
              <a:ext cx="205019" cy="238326"/>
            </a:xfrm>
            <a:prstGeom prst="rect">
              <a:avLst/>
            </a:prstGeom>
            <a:noFill/>
          </p:spPr>
          <p:txBody>
            <a:bodyPr wrap="none" rtlCol="0">
              <a:spAutoFit/>
            </a:bodyPr>
            <a:lstStyle/>
            <a:p>
              <a:r>
                <a:rPr lang="en-US" dirty="0"/>
                <a:t>A</a:t>
              </a:r>
            </a:p>
          </p:txBody>
        </p:sp>
        <p:sp>
          <p:nvSpPr>
            <p:cNvPr id="32" name="TextBox 31">
              <a:extLst>
                <a:ext uri="{FF2B5EF4-FFF2-40B4-BE49-F238E27FC236}">
                  <a16:creationId xmlns:a16="http://schemas.microsoft.com/office/drawing/2014/main" id="{7A9EFC65-E822-C1DA-4985-D6BC6FA275F4}"/>
                </a:ext>
              </a:extLst>
            </p:cNvPr>
            <p:cNvSpPr txBox="1"/>
            <p:nvPr/>
          </p:nvSpPr>
          <p:spPr>
            <a:xfrm>
              <a:off x="1484910" y="3563172"/>
              <a:ext cx="199846" cy="238326"/>
            </a:xfrm>
            <a:prstGeom prst="rect">
              <a:avLst/>
            </a:prstGeom>
            <a:noFill/>
          </p:spPr>
          <p:txBody>
            <a:bodyPr wrap="none" rtlCol="0">
              <a:spAutoFit/>
            </a:bodyPr>
            <a:lstStyle/>
            <a:p>
              <a:r>
                <a:rPr lang="en-US" dirty="0"/>
                <a:t>B</a:t>
              </a:r>
            </a:p>
          </p:txBody>
        </p:sp>
        <p:sp>
          <p:nvSpPr>
            <p:cNvPr id="33" name="TextBox 32">
              <a:extLst>
                <a:ext uri="{FF2B5EF4-FFF2-40B4-BE49-F238E27FC236}">
                  <a16:creationId xmlns:a16="http://schemas.microsoft.com/office/drawing/2014/main" id="{FA4D2C4A-C03E-D035-2D7E-7FAB907E300A}"/>
                </a:ext>
              </a:extLst>
            </p:cNvPr>
            <p:cNvSpPr txBox="1"/>
            <p:nvPr/>
          </p:nvSpPr>
          <p:spPr>
            <a:xfrm>
              <a:off x="1075236" y="3934956"/>
              <a:ext cx="198813" cy="238326"/>
            </a:xfrm>
            <a:prstGeom prst="rect">
              <a:avLst/>
            </a:prstGeom>
            <a:noFill/>
          </p:spPr>
          <p:txBody>
            <a:bodyPr wrap="none" rtlCol="0">
              <a:spAutoFit/>
            </a:bodyPr>
            <a:lstStyle/>
            <a:p>
              <a:r>
                <a:rPr lang="en-US" dirty="0"/>
                <a:t>C</a:t>
              </a:r>
            </a:p>
          </p:txBody>
        </p:sp>
        <p:sp>
          <p:nvSpPr>
            <p:cNvPr id="34" name="TextBox 33">
              <a:extLst>
                <a:ext uri="{FF2B5EF4-FFF2-40B4-BE49-F238E27FC236}">
                  <a16:creationId xmlns:a16="http://schemas.microsoft.com/office/drawing/2014/main" id="{CBDF82C1-6E3D-2B2E-3758-F9DC3DF24E4F}"/>
                </a:ext>
              </a:extLst>
            </p:cNvPr>
            <p:cNvSpPr txBox="1"/>
            <p:nvPr/>
          </p:nvSpPr>
          <p:spPr>
            <a:xfrm>
              <a:off x="797791" y="3232156"/>
              <a:ext cx="211225" cy="238326"/>
            </a:xfrm>
            <a:prstGeom prst="rect">
              <a:avLst/>
            </a:prstGeom>
            <a:noFill/>
          </p:spPr>
          <p:txBody>
            <a:bodyPr wrap="none" rtlCol="0">
              <a:spAutoFit/>
            </a:bodyPr>
            <a:lstStyle/>
            <a:p>
              <a:r>
                <a:rPr lang="en-US" dirty="0"/>
                <a:t>D</a:t>
              </a:r>
            </a:p>
          </p:txBody>
        </p:sp>
        <p:sp>
          <p:nvSpPr>
            <p:cNvPr id="35" name="TextBox 34">
              <a:extLst>
                <a:ext uri="{FF2B5EF4-FFF2-40B4-BE49-F238E27FC236}">
                  <a16:creationId xmlns:a16="http://schemas.microsoft.com/office/drawing/2014/main" id="{06A5BF3C-FD26-0E18-F9EA-D3FE4FBE7FDF}"/>
                </a:ext>
              </a:extLst>
            </p:cNvPr>
            <p:cNvSpPr txBox="1"/>
            <p:nvPr/>
          </p:nvSpPr>
          <p:spPr>
            <a:xfrm>
              <a:off x="1085220" y="3198798"/>
              <a:ext cx="191571" cy="238326"/>
            </a:xfrm>
            <a:prstGeom prst="rect">
              <a:avLst/>
            </a:prstGeom>
            <a:noFill/>
          </p:spPr>
          <p:txBody>
            <a:bodyPr wrap="none" rtlCol="0">
              <a:spAutoFit/>
            </a:bodyPr>
            <a:lstStyle/>
            <a:p>
              <a:r>
                <a:rPr lang="en-US" dirty="0"/>
                <a:t>E</a:t>
              </a:r>
            </a:p>
          </p:txBody>
        </p:sp>
      </p:grpSp>
      <p:sp>
        <p:nvSpPr>
          <p:cNvPr id="36" name="TextBox 35">
            <a:extLst>
              <a:ext uri="{FF2B5EF4-FFF2-40B4-BE49-F238E27FC236}">
                <a16:creationId xmlns:a16="http://schemas.microsoft.com/office/drawing/2014/main" id="{38FBD00E-0BC4-7479-A715-4931C7673DE7}"/>
              </a:ext>
            </a:extLst>
          </p:cNvPr>
          <p:cNvSpPr txBox="1"/>
          <p:nvPr/>
        </p:nvSpPr>
        <p:spPr>
          <a:xfrm>
            <a:off x="6494111" y="1425618"/>
            <a:ext cx="5430950" cy="1569660"/>
          </a:xfrm>
          <a:prstGeom prst="rect">
            <a:avLst/>
          </a:prstGeom>
          <a:noFill/>
        </p:spPr>
        <p:txBody>
          <a:bodyPr wrap="square" rtlCol="0">
            <a:spAutoFit/>
          </a:bodyPr>
          <a:lstStyle/>
          <a:p>
            <a:r>
              <a:rPr lang="en-US" sz="2400" dirty="0">
                <a:solidFill>
                  <a:schemeClr val="accent6">
                    <a:lumMod val="75000"/>
                  </a:schemeClr>
                </a:solidFill>
              </a:rPr>
              <a:t>A partially ordered set allows us to compare sizes at different levels of infinity and to keep track of incommensurable quantities (i.e. physical dimensions)</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F57214CE-8263-3C76-64BD-DC6E5B35567C}"/>
                  </a:ext>
                </a:extLst>
              </p:cNvPr>
              <p:cNvSpPr txBox="1"/>
              <p:nvPr/>
            </p:nvSpPr>
            <p:spPr>
              <a:xfrm>
                <a:off x="3588233" y="2256540"/>
                <a:ext cx="1949573" cy="461665"/>
              </a:xfrm>
              <a:prstGeom prst="rect">
                <a:avLst/>
              </a:prstGeom>
              <a:noFill/>
            </p:spPr>
            <p:txBody>
              <a:bodyPr wrap="none" rtlCol="0">
                <a:spAutoFit/>
              </a:bodyPr>
              <a:lstStyle/>
              <a:p>
                <a:r>
                  <a:rPr lang="en-US" sz="2400" dirty="0"/>
                  <a:t>A </a:t>
                </a:r>
                <a14:m>
                  <m:oMath xmlns:m="http://schemas.openxmlformats.org/officeDocument/2006/math">
                    <m:r>
                      <a:rPr lang="en-US" sz="2400" i="1" u="sng">
                        <a:latin typeface="Cambria Math" panose="02040503050406030204" pitchFamily="18" charset="0"/>
                        <a:ea typeface="Cambria Math" panose="02040503050406030204" pitchFamily="18" charset="0"/>
                      </a:rPr>
                      <m:t>⋖</m:t>
                    </m:r>
                  </m:oMath>
                </a14:m>
                <a:r>
                  <a:rPr lang="en-US" sz="2400" dirty="0"/>
                  <a:t> B </a:t>
                </a:r>
                <a14:m>
                  <m:oMath xmlns:m="http://schemas.openxmlformats.org/officeDocument/2006/math">
                    <m:r>
                      <a:rPr lang="en-US" sz="2400" i="1" u="sng">
                        <a:latin typeface="Cambria Math" panose="02040503050406030204" pitchFamily="18" charset="0"/>
                        <a:ea typeface="Cambria Math" panose="02040503050406030204" pitchFamily="18" charset="0"/>
                      </a:rPr>
                      <m:t>⋖</m:t>
                    </m:r>
                  </m:oMath>
                </a14:m>
                <a:r>
                  <a:rPr lang="en-US" sz="2400" dirty="0"/>
                  <a:t> C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E</a:t>
                </a:r>
              </a:p>
            </p:txBody>
          </p:sp>
        </mc:Choice>
        <mc:Fallback xmlns="">
          <p:sp>
            <p:nvSpPr>
              <p:cNvPr id="42" name="TextBox 41">
                <a:extLst>
                  <a:ext uri="{FF2B5EF4-FFF2-40B4-BE49-F238E27FC236}">
                    <a16:creationId xmlns:a16="http://schemas.microsoft.com/office/drawing/2014/main" id="{F57214CE-8263-3C76-64BD-DC6E5B35567C}"/>
                  </a:ext>
                </a:extLst>
              </p:cNvPr>
              <p:cNvSpPr txBox="1">
                <a:spLocks noRot="1" noChangeAspect="1" noMove="1" noResize="1" noEditPoints="1" noAdjustHandles="1" noChangeArrowheads="1" noChangeShapeType="1" noTextEdit="1"/>
              </p:cNvSpPr>
              <p:nvPr/>
            </p:nvSpPr>
            <p:spPr>
              <a:xfrm>
                <a:off x="3588233" y="2256540"/>
                <a:ext cx="1949573" cy="461665"/>
              </a:xfrm>
              <a:prstGeom prst="rect">
                <a:avLst/>
              </a:prstGeom>
              <a:blipFill>
                <a:blip r:embed="rId4"/>
                <a:stretch>
                  <a:fillRect l="-5016" t="-10526" r="-438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40EE897-0788-C0A3-6AA0-06B19D9A317F}"/>
                  </a:ext>
                </a:extLst>
              </p:cNvPr>
              <p:cNvSpPr txBox="1"/>
              <p:nvPr/>
            </p:nvSpPr>
            <p:spPr>
              <a:xfrm>
                <a:off x="3607434" y="2754706"/>
                <a:ext cx="904415" cy="461665"/>
              </a:xfrm>
              <a:prstGeom prst="rect">
                <a:avLst/>
              </a:prstGeom>
              <a:noFill/>
            </p:spPr>
            <p:txBody>
              <a:bodyPr wrap="none" rtlCol="0">
                <a:spAutoFit/>
              </a:bodyPr>
              <a:lstStyle/>
              <a:p>
                <a:r>
                  <a:rPr lang="en-US" sz="2400" dirty="0"/>
                  <a:t>C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D</a:t>
                </a:r>
              </a:p>
            </p:txBody>
          </p:sp>
        </mc:Choice>
        <mc:Fallback xmlns="">
          <p:sp>
            <p:nvSpPr>
              <p:cNvPr id="43" name="TextBox 42">
                <a:extLst>
                  <a:ext uri="{FF2B5EF4-FFF2-40B4-BE49-F238E27FC236}">
                    <a16:creationId xmlns:a16="http://schemas.microsoft.com/office/drawing/2014/main" id="{940EE897-0788-C0A3-6AA0-06B19D9A317F}"/>
                  </a:ext>
                </a:extLst>
              </p:cNvPr>
              <p:cNvSpPr txBox="1">
                <a:spLocks noRot="1" noChangeAspect="1" noMove="1" noResize="1" noEditPoints="1" noAdjustHandles="1" noChangeArrowheads="1" noChangeShapeType="1" noTextEdit="1"/>
              </p:cNvSpPr>
              <p:nvPr/>
            </p:nvSpPr>
            <p:spPr>
              <a:xfrm>
                <a:off x="3607434" y="2754706"/>
                <a:ext cx="904415" cy="461665"/>
              </a:xfrm>
              <a:prstGeom prst="rect">
                <a:avLst/>
              </a:prstGeom>
              <a:blipFill>
                <a:blip r:embed="rId5"/>
                <a:stretch>
                  <a:fillRect l="-10811" t="-10526" r="-9459"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35CFFBD1-F030-8E3F-2AAE-496B2B245C2F}"/>
                  </a:ext>
                </a:extLst>
              </p:cNvPr>
              <p:cNvSpPr txBox="1"/>
              <p:nvPr/>
            </p:nvSpPr>
            <p:spPr>
              <a:xfrm>
                <a:off x="4601684" y="2754706"/>
                <a:ext cx="904415" cy="461665"/>
              </a:xfrm>
              <a:prstGeom prst="rect">
                <a:avLst/>
              </a:prstGeom>
              <a:noFill/>
            </p:spPr>
            <p:txBody>
              <a:bodyPr wrap="none" rtlCol="0">
                <a:spAutoFit/>
              </a:bodyPr>
              <a:lstStyle/>
              <a:p>
                <a:r>
                  <a:rPr lang="en-US" sz="2400" dirty="0"/>
                  <a:t>D </a:t>
                </a:r>
                <a14:m>
                  <m:oMath xmlns:m="http://schemas.openxmlformats.org/officeDocument/2006/math">
                    <m:r>
                      <a:rPr lang="en-US" sz="2400" i="1" u="sng" smtClean="0">
                        <a:latin typeface="Cambria Math" panose="02040503050406030204" pitchFamily="18" charset="0"/>
                        <a:ea typeface="Cambria Math" panose="02040503050406030204" pitchFamily="18" charset="0"/>
                      </a:rPr>
                      <m:t>≰</m:t>
                    </m:r>
                  </m:oMath>
                </a14:m>
                <a:r>
                  <a:rPr lang="en-US" sz="2400" dirty="0"/>
                  <a:t> C</a:t>
                </a:r>
              </a:p>
            </p:txBody>
          </p:sp>
        </mc:Choice>
        <mc:Fallback xmlns="">
          <p:sp>
            <p:nvSpPr>
              <p:cNvPr id="44" name="TextBox 43">
                <a:extLst>
                  <a:ext uri="{FF2B5EF4-FFF2-40B4-BE49-F238E27FC236}">
                    <a16:creationId xmlns:a16="http://schemas.microsoft.com/office/drawing/2014/main" id="{35CFFBD1-F030-8E3F-2AAE-496B2B245C2F}"/>
                  </a:ext>
                </a:extLst>
              </p:cNvPr>
              <p:cNvSpPr txBox="1">
                <a:spLocks noRot="1" noChangeAspect="1" noMove="1" noResize="1" noEditPoints="1" noAdjustHandles="1" noChangeArrowheads="1" noChangeShapeType="1" noTextEdit="1"/>
              </p:cNvSpPr>
              <p:nvPr/>
            </p:nvSpPr>
            <p:spPr>
              <a:xfrm>
                <a:off x="4601684" y="2754706"/>
                <a:ext cx="904415" cy="461665"/>
              </a:xfrm>
              <a:prstGeom prst="rect">
                <a:avLst/>
              </a:prstGeom>
              <a:blipFill>
                <a:blip r:embed="rId6"/>
                <a:stretch>
                  <a:fillRect l="-10811" t="-10526" r="-9459" b="-28947"/>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659D7FCF-89FA-6581-45EF-1CD7C7684A9F}"/>
              </a:ext>
            </a:extLst>
          </p:cNvPr>
          <p:cNvSpPr txBox="1"/>
          <p:nvPr/>
        </p:nvSpPr>
        <p:spPr>
          <a:xfrm>
            <a:off x="223141" y="3953967"/>
            <a:ext cx="4969644" cy="1200329"/>
          </a:xfrm>
          <a:prstGeom prst="rect">
            <a:avLst/>
          </a:prstGeom>
          <a:noFill/>
        </p:spPr>
        <p:txBody>
          <a:bodyPr wrap="square" rtlCol="0">
            <a:spAutoFit/>
          </a:bodyPr>
          <a:lstStyle/>
          <a:p>
            <a:r>
              <a:rPr lang="en-US" sz="2400" dirty="0">
                <a:solidFill>
                  <a:schemeClr val="accent6">
                    <a:lumMod val="75000"/>
                  </a:schemeClr>
                </a:solidFill>
              </a:rPr>
              <a:t>Once a “unit” is chosen, a measure quantifies the granularity of another statement with respect to the unit</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3743A4A5-7CF7-BD19-FBA5-5980D135059B}"/>
                  </a:ext>
                </a:extLst>
              </p:cNvPr>
              <p:cNvSpPr txBox="1"/>
              <p:nvPr/>
            </p:nvSpPr>
            <p:spPr>
              <a:xfrm>
                <a:off x="5957104" y="4058643"/>
                <a:ext cx="208422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𝑢</m:t>
                          </m:r>
                        </m:sub>
                      </m:sSub>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𝒟</m:t>
                          </m:r>
                        </m:e>
                      </m:acc>
                      <m:r>
                        <a:rPr lang="en-US" sz="3200" b="0" i="1" smtClean="0">
                          <a:latin typeface="Cambria Math" panose="02040503050406030204" pitchFamily="18" charset="0"/>
                        </a:rPr>
                        <m:t>→</m:t>
                      </m:r>
                      <m:r>
                        <a:rPr lang="en-US" sz="3200" b="0" i="1" smtClean="0">
                          <a:latin typeface="Cambria Math" panose="02040503050406030204" pitchFamily="18" charset="0"/>
                        </a:rPr>
                        <m:t>ℝ</m:t>
                      </m:r>
                    </m:oMath>
                  </m:oMathPara>
                </a14:m>
                <a:endParaRPr lang="en-US" sz="3200" dirty="0"/>
              </a:p>
            </p:txBody>
          </p:sp>
        </mc:Choice>
        <mc:Fallback xmlns="">
          <p:sp>
            <p:nvSpPr>
              <p:cNvPr id="46" name="TextBox 45">
                <a:extLst>
                  <a:ext uri="{FF2B5EF4-FFF2-40B4-BE49-F238E27FC236}">
                    <a16:creationId xmlns:a16="http://schemas.microsoft.com/office/drawing/2014/main" id="{3743A4A5-7CF7-BD19-FBA5-5980D135059B}"/>
                  </a:ext>
                </a:extLst>
              </p:cNvPr>
              <p:cNvSpPr txBox="1">
                <a:spLocks noRot="1" noChangeAspect="1" noMove="1" noResize="1" noEditPoints="1" noAdjustHandles="1" noChangeArrowheads="1" noChangeShapeType="1" noTextEdit="1"/>
              </p:cNvSpPr>
              <p:nvPr/>
            </p:nvSpPr>
            <p:spPr>
              <a:xfrm>
                <a:off x="5957104" y="4058643"/>
                <a:ext cx="2084225"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FC7A91E-8018-AF72-FE2C-355E7D1FD122}"/>
                  </a:ext>
                </a:extLst>
              </p:cNvPr>
              <p:cNvSpPr txBox="1"/>
              <p:nvPr/>
            </p:nvSpPr>
            <p:spPr>
              <a:xfrm>
                <a:off x="2318540" y="4793473"/>
                <a:ext cx="6512809" cy="1015663"/>
              </a:xfrm>
              <a:prstGeom prst="rect">
                <a:avLst/>
              </a:prstGeom>
              <a:noFill/>
            </p:spPr>
            <p:txBody>
              <a:bodyPr wrap="none" rtlCol="0">
                <a:spAutoFit/>
              </a:bodyPr>
              <a:lstStyle/>
              <a:p>
                <a:pPr algn="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𝑢</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𝑢</m:t>
                        </m:r>
                      </m:e>
                    </m:d>
                    <m:r>
                      <a:rPr lang="en-US" sz="2000" b="0" i="1" smtClean="0">
                        <a:latin typeface="Cambria Math" panose="02040503050406030204" pitchFamily="18" charset="0"/>
                      </a:rPr>
                      <m:t>=1</m:t>
                    </m:r>
                  </m:oMath>
                </a14:m>
                <a:r>
                  <a:rPr lang="en-US" sz="2000" dirty="0"/>
                  <a:t> </a:t>
                </a:r>
                <a:br>
                  <a:rPr lang="en-US" sz="2000" dirty="0"/>
                </a:b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oMath>
                </a14:m>
                <a:r>
                  <a:rPr lang="en-US" sz="2000" dirty="0"/>
                  <a:t> </a:t>
                </a:r>
                <a14:m>
                  <m:oMath xmlns:m="http://schemas.openxmlformats.org/officeDocument/2006/math">
                    <m:r>
                      <a:rPr lang="en-US" sz="2000" i="1" u="sng">
                        <a:latin typeface="Cambria Math" panose="02040503050406030204" pitchFamily="18" charset="0"/>
                        <a:ea typeface="Cambria Math" panose="02040503050406030204" pitchFamily="18" charset="0"/>
                      </a:rPr>
                      <m:t>⋖</m:t>
                    </m:r>
                  </m:oMath>
                </a14:m>
                <a:r>
                  <a:rPr lang="en-US" sz="2000" dirty="0"/>
                  <a:t> </a:t>
                </a:r>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2</m:t>
                        </m:r>
                      </m:sub>
                    </m:sSub>
                  </m:oMath>
                </a14:m>
                <a:r>
                  <a:rPr lang="en-US" sz="2000" dirty="0"/>
                  <a:t> </a:t>
                </a:r>
                <a14:m>
                  <m:oMath xmlns:m="http://schemas.openxmlformats.org/officeDocument/2006/math">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𝜇</m:t>
                        </m:r>
                      </m:e>
                      <m:sub>
                        <m:r>
                          <a:rPr lang="en-US" sz="2000" b="0" i="1" dirty="0" smtClean="0">
                            <a:latin typeface="Cambria Math" panose="02040503050406030204" pitchFamily="18" charset="0"/>
                          </a:rPr>
                          <m:t>𝑢</m:t>
                        </m:r>
                      </m:sub>
                    </m:sSub>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1</m:t>
                            </m:r>
                          </m:sub>
                        </m:sSub>
                      </m:e>
                    </m:d>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𝜇</m:t>
                        </m:r>
                      </m:e>
                      <m:sub>
                        <m:r>
                          <a:rPr lang="en-US" sz="2000" b="0" i="1" dirty="0" smtClean="0">
                            <a:latin typeface="Cambria Math" panose="02040503050406030204" pitchFamily="18" charset="0"/>
                          </a:rPr>
                          <m:t>𝑢</m:t>
                        </m:r>
                      </m:sub>
                    </m:sSub>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2</m:t>
                            </m:r>
                          </m:sub>
                        </m:sSub>
                      </m:e>
                    </m:d>
                  </m:oMath>
                </a14:m>
                <a:endParaRPr lang="en-US" sz="2000" dirty="0"/>
              </a:p>
              <a:p>
                <a:pPr algn="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𝑢</m:t>
                        </m:r>
                      </m:sub>
                    </m:sSub>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𝑠</m:t>
                            </m:r>
                          </m:e>
                          <m:sub>
                            <m:r>
                              <a:rPr lang="en-US" sz="2000" i="1" dirty="0">
                                <a:latin typeface="Cambria Math" panose="02040503050406030204" pitchFamily="18" charset="0"/>
                              </a:rPr>
                              <m:t>1</m:t>
                            </m:r>
                          </m:sub>
                        </m:sSub>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2</m:t>
                            </m:r>
                          </m:sub>
                        </m:sSub>
                      </m:e>
                    </m:d>
                    <m:r>
                      <a:rPr lang="en-US" sz="2000" b="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𝑢</m:t>
                        </m:r>
                      </m:sub>
                    </m:sSub>
                    <m:d>
                      <m:dPr>
                        <m:ctrlPr>
                          <a:rPr lang="en-US" sz="2000" i="1" dirty="0">
                            <a:latin typeface="Cambria Math" panose="02040503050406030204" pitchFamily="18" charset="0"/>
                          </a:rPr>
                        </m:ctrlPr>
                      </m:dPr>
                      <m:e>
                        <m:sSub>
                          <m:sSubPr>
                            <m:ctrlPr>
                              <a:rPr lang="en-US" sz="2000" i="1" dirty="0">
                                <a:latin typeface="Cambria Math" panose="02040503050406030204" pitchFamily="18" charset="0"/>
                              </a:rPr>
                            </m:ctrlPr>
                          </m:sSubPr>
                          <m:e>
                            <m:r>
                              <a:rPr lang="en-US" sz="2000" i="1" dirty="0">
                                <a:latin typeface="Cambria Math" panose="02040503050406030204" pitchFamily="18" charset="0"/>
                              </a:rPr>
                              <m:t>𝑠</m:t>
                            </m:r>
                          </m:e>
                          <m:sub>
                            <m:r>
                              <a:rPr lang="en-US" sz="2000" i="1" dirty="0">
                                <a:latin typeface="Cambria Math" panose="02040503050406030204" pitchFamily="18" charset="0"/>
                              </a:rPr>
                              <m:t>1</m:t>
                            </m:r>
                          </m:sub>
                        </m:sSub>
                      </m:e>
                    </m:d>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𝜇</m:t>
                        </m:r>
                      </m:e>
                      <m:sub>
                        <m:r>
                          <a:rPr lang="en-US" sz="2000" b="0" i="1" dirty="0" smtClean="0">
                            <a:latin typeface="Cambria Math" panose="02040503050406030204" pitchFamily="18" charset="0"/>
                          </a:rPr>
                          <m:t>𝑢</m:t>
                        </m:r>
                      </m:sub>
                    </m:sSub>
                    <m:d>
                      <m:dPr>
                        <m:ctrlPr>
                          <a:rPr lang="en-US" sz="2000" b="0" i="1" dirty="0" smtClean="0">
                            <a:latin typeface="Cambria Math" panose="02040503050406030204" pitchFamily="18" charset="0"/>
                          </a:rPr>
                        </m:ctrlPr>
                      </m:d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𝑠</m:t>
                            </m:r>
                          </m:e>
                          <m:sub>
                            <m:r>
                              <a:rPr lang="en-US" sz="2000" b="0" i="1" dirty="0" smtClean="0">
                                <a:latin typeface="Cambria Math" panose="02040503050406030204" pitchFamily="18" charset="0"/>
                              </a:rPr>
                              <m:t>2</m:t>
                            </m:r>
                          </m:sub>
                        </m:sSub>
                      </m:e>
                    </m:d>
                  </m:oMath>
                </a14:m>
                <a:r>
                  <a:rPr lang="en-US" sz="2000" dirty="0"/>
                  <a:t> if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oMath>
                </a14:m>
                <a:r>
                  <a:rPr lang="en-US" sz="2000" dirty="0"/>
                  <a:t> are incompatible</a:t>
                </a:r>
              </a:p>
            </p:txBody>
          </p:sp>
        </mc:Choice>
        <mc:Fallback xmlns="">
          <p:sp>
            <p:nvSpPr>
              <p:cNvPr id="47" name="TextBox 46">
                <a:extLst>
                  <a:ext uri="{FF2B5EF4-FFF2-40B4-BE49-F238E27FC236}">
                    <a16:creationId xmlns:a16="http://schemas.microsoft.com/office/drawing/2014/main" id="{3FC7A91E-8018-AF72-FE2C-355E7D1FD122}"/>
                  </a:ext>
                </a:extLst>
              </p:cNvPr>
              <p:cNvSpPr txBox="1">
                <a:spLocks noRot="1" noChangeAspect="1" noMove="1" noResize="1" noEditPoints="1" noAdjustHandles="1" noChangeArrowheads="1" noChangeShapeType="1" noTextEdit="1"/>
              </p:cNvSpPr>
              <p:nvPr/>
            </p:nvSpPr>
            <p:spPr>
              <a:xfrm>
                <a:off x="2318540" y="4793473"/>
                <a:ext cx="6512809" cy="1015663"/>
              </a:xfrm>
              <a:prstGeom prst="rect">
                <a:avLst/>
              </a:prstGeom>
              <a:blipFill>
                <a:blip r:embed="rId8"/>
                <a:stretch>
                  <a:fillRect r="-935" b="-958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DA401E8-16F0-C611-20A0-2FBE7682775F}"/>
              </a:ext>
            </a:extLst>
          </p:cNvPr>
          <p:cNvSpPr txBox="1"/>
          <p:nvPr/>
        </p:nvSpPr>
        <p:spPr>
          <a:xfrm>
            <a:off x="223141" y="1056286"/>
            <a:ext cx="2920992" cy="369332"/>
          </a:xfrm>
          <a:prstGeom prst="rect">
            <a:avLst/>
          </a:prstGeom>
          <a:noFill/>
        </p:spPr>
        <p:txBody>
          <a:bodyPr wrap="none" rtlCol="0">
            <a:spAutoFit/>
          </a:bodyPr>
          <a:lstStyle/>
          <a:p>
            <a:r>
              <a:rPr lang="en-US" dirty="0"/>
              <a:t>Statements over phase space</a:t>
            </a:r>
          </a:p>
        </p:txBody>
      </p:sp>
      <p:sp>
        <p:nvSpPr>
          <p:cNvPr id="4" name="TextBox 3">
            <a:extLst>
              <a:ext uri="{FF2B5EF4-FFF2-40B4-BE49-F238E27FC236}">
                <a16:creationId xmlns:a16="http://schemas.microsoft.com/office/drawing/2014/main" id="{A756FE3B-1227-9EBB-E844-D5CBBDE5B288}"/>
              </a:ext>
            </a:extLst>
          </p:cNvPr>
          <p:cNvSpPr txBox="1"/>
          <p:nvPr/>
        </p:nvSpPr>
        <p:spPr>
          <a:xfrm>
            <a:off x="3022502" y="1577812"/>
            <a:ext cx="3169586" cy="369332"/>
          </a:xfrm>
          <a:prstGeom prst="rect">
            <a:avLst/>
          </a:prstGeom>
          <a:noFill/>
        </p:spPr>
        <p:txBody>
          <a:bodyPr wrap="none" rtlCol="0">
            <a:spAutoFit/>
          </a:bodyPr>
          <a:lstStyle/>
          <a:p>
            <a:r>
              <a:rPr lang="en-US" dirty="0"/>
              <a:t>“The state of the system is in A”</a:t>
            </a:r>
          </a:p>
        </p:txBody>
      </p:sp>
      <p:sp>
        <p:nvSpPr>
          <p:cNvPr id="5" name="TextBox 4">
            <a:extLst>
              <a:ext uri="{FF2B5EF4-FFF2-40B4-BE49-F238E27FC236}">
                <a16:creationId xmlns:a16="http://schemas.microsoft.com/office/drawing/2014/main" id="{6FBF736C-1765-A4CE-D70E-EC6268109C3C}"/>
              </a:ext>
            </a:extLst>
          </p:cNvPr>
          <p:cNvSpPr txBox="1"/>
          <p:nvPr/>
        </p:nvSpPr>
        <p:spPr>
          <a:xfrm>
            <a:off x="5340186" y="1900655"/>
            <a:ext cx="934358" cy="276999"/>
          </a:xfrm>
          <a:prstGeom prst="rect">
            <a:avLst/>
          </a:prstGeom>
          <a:noFill/>
        </p:spPr>
        <p:txBody>
          <a:bodyPr wrap="none" rtlCol="0">
            <a:spAutoFit/>
          </a:bodyPr>
          <a:lstStyle/>
          <a:p>
            <a:r>
              <a:rPr lang="en-US" sz="1200" dirty="0"/>
              <a:t>or B, C, D, …</a:t>
            </a:r>
          </a:p>
        </p:txBody>
      </p:sp>
      <p:sp>
        <p:nvSpPr>
          <p:cNvPr id="6" name="Slide Number Placeholder 5">
            <a:extLst>
              <a:ext uri="{FF2B5EF4-FFF2-40B4-BE49-F238E27FC236}">
                <a16:creationId xmlns:a16="http://schemas.microsoft.com/office/drawing/2014/main" id="{38F488B9-9CEE-05E3-B796-B8C73DD227E0}"/>
              </a:ext>
            </a:extLst>
          </p:cNvPr>
          <p:cNvSpPr>
            <a:spLocks noGrp="1"/>
          </p:cNvSpPr>
          <p:nvPr>
            <p:ph type="sldNum" sz="quarter" idx="12"/>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196628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26551D-87E8-E8D5-DFA0-E8D906F72245}"/>
              </a:ext>
            </a:extLst>
          </p:cNvPr>
          <p:cNvPicPr>
            <a:picLocks noChangeAspect="1"/>
          </p:cNvPicPr>
          <p:nvPr/>
        </p:nvPicPr>
        <p:blipFill>
          <a:blip r:embed="rId2"/>
          <a:stretch>
            <a:fillRect/>
          </a:stretch>
        </p:blipFill>
        <p:spPr>
          <a:xfrm>
            <a:off x="334635" y="276034"/>
            <a:ext cx="8188880" cy="2017652"/>
          </a:xfrm>
          <a:prstGeom prst="rect">
            <a:avLst/>
          </a:prstGeom>
        </p:spPr>
      </p:pic>
      <p:pic>
        <p:nvPicPr>
          <p:cNvPr id="5" name="Picture 4">
            <a:extLst>
              <a:ext uri="{FF2B5EF4-FFF2-40B4-BE49-F238E27FC236}">
                <a16:creationId xmlns:a16="http://schemas.microsoft.com/office/drawing/2014/main" id="{B63988D8-0244-44F2-259C-E7E00095BF38}"/>
              </a:ext>
            </a:extLst>
          </p:cNvPr>
          <p:cNvPicPr>
            <a:picLocks noChangeAspect="1"/>
          </p:cNvPicPr>
          <p:nvPr/>
        </p:nvPicPr>
        <p:blipFill>
          <a:blip r:embed="rId3"/>
          <a:stretch>
            <a:fillRect/>
          </a:stretch>
        </p:blipFill>
        <p:spPr>
          <a:xfrm>
            <a:off x="334635" y="2474790"/>
            <a:ext cx="5724572" cy="3705573"/>
          </a:xfrm>
          <a:prstGeom prst="rect">
            <a:avLst/>
          </a:prstGeom>
        </p:spPr>
      </p:pic>
      <p:sp>
        <p:nvSpPr>
          <p:cNvPr id="6" name="TextBox 5">
            <a:extLst>
              <a:ext uri="{FF2B5EF4-FFF2-40B4-BE49-F238E27FC236}">
                <a16:creationId xmlns:a16="http://schemas.microsoft.com/office/drawing/2014/main" id="{0F7B6F9D-3FB7-47C8-D724-F9FBA85B3404}"/>
              </a:ext>
            </a:extLst>
          </p:cNvPr>
          <p:cNvSpPr txBox="1"/>
          <p:nvPr/>
        </p:nvSpPr>
        <p:spPr>
          <a:xfrm>
            <a:off x="8647478" y="709338"/>
            <a:ext cx="3395481" cy="954107"/>
          </a:xfrm>
          <a:prstGeom prst="rect">
            <a:avLst/>
          </a:prstGeom>
          <a:noFill/>
        </p:spPr>
        <p:txBody>
          <a:bodyPr wrap="none" rtlCol="0">
            <a:spAutoFit/>
          </a:bodyPr>
          <a:lstStyle/>
          <a:p>
            <a:r>
              <a:rPr lang="en-US" sz="2800" dirty="0"/>
              <a:t>Minimal assumptions,</a:t>
            </a:r>
          </a:p>
          <a:p>
            <a:r>
              <a:rPr lang="en-US" sz="2800" dirty="0"/>
              <a:t>many consequences</a:t>
            </a:r>
          </a:p>
        </p:txBody>
      </p:sp>
      <p:pic>
        <p:nvPicPr>
          <p:cNvPr id="9" name="Picture 8">
            <a:extLst>
              <a:ext uri="{FF2B5EF4-FFF2-40B4-BE49-F238E27FC236}">
                <a16:creationId xmlns:a16="http://schemas.microsoft.com/office/drawing/2014/main" id="{6F2699DC-5581-3BED-6B3F-D2571BA1FA51}"/>
              </a:ext>
            </a:extLst>
          </p:cNvPr>
          <p:cNvPicPr>
            <a:picLocks noChangeAspect="1"/>
          </p:cNvPicPr>
          <p:nvPr/>
        </p:nvPicPr>
        <p:blipFill>
          <a:blip r:embed="rId4"/>
          <a:stretch>
            <a:fillRect/>
          </a:stretch>
        </p:blipFill>
        <p:spPr>
          <a:xfrm>
            <a:off x="6222268" y="2256554"/>
            <a:ext cx="3004558" cy="218236"/>
          </a:xfrm>
          <a:prstGeom prst="rect">
            <a:avLst/>
          </a:prstGeom>
        </p:spPr>
      </p:pic>
      <p:pic>
        <p:nvPicPr>
          <p:cNvPr id="11" name="Picture 10">
            <a:extLst>
              <a:ext uri="{FF2B5EF4-FFF2-40B4-BE49-F238E27FC236}">
                <a16:creationId xmlns:a16="http://schemas.microsoft.com/office/drawing/2014/main" id="{64DA0A27-075F-EB03-687B-0E46E9D2A4B6}"/>
              </a:ext>
            </a:extLst>
          </p:cNvPr>
          <p:cNvPicPr>
            <a:picLocks noChangeAspect="1"/>
          </p:cNvPicPr>
          <p:nvPr/>
        </p:nvPicPr>
        <p:blipFill>
          <a:blip r:embed="rId5"/>
          <a:stretch>
            <a:fillRect/>
          </a:stretch>
        </p:blipFill>
        <p:spPr>
          <a:xfrm>
            <a:off x="6193589" y="2535285"/>
            <a:ext cx="5470751" cy="417904"/>
          </a:xfrm>
          <a:prstGeom prst="rect">
            <a:avLst/>
          </a:prstGeom>
        </p:spPr>
      </p:pic>
      <p:pic>
        <p:nvPicPr>
          <p:cNvPr id="13" name="Picture 12">
            <a:extLst>
              <a:ext uri="{FF2B5EF4-FFF2-40B4-BE49-F238E27FC236}">
                <a16:creationId xmlns:a16="http://schemas.microsoft.com/office/drawing/2014/main" id="{FA09B607-7E2E-5C91-6FB1-FC652CADF4A0}"/>
              </a:ext>
            </a:extLst>
          </p:cNvPr>
          <p:cNvPicPr>
            <a:picLocks noChangeAspect="1"/>
          </p:cNvPicPr>
          <p:nvPr/>
        </p:nvPicPr>
        <p:blipFill>
          <a:blip r:embed="rId6"/>
          <a:stretch>
            <a:fillRect/>
          </a:stretch>
        </p:blipFill>
        <p:spPr>
          <a:xfrm>
            <a:off x="6222268" y="3022664"/>
            <a:ext cx="4355487" cy="211888"/>
          </a:xfrm>
          <a:prstGeom prst="rect">
            <a:avLst/>
          </a:prstGeom>
        </p:spPr>
      </p:pic>
      <p:pic>
        <p:nvPicPr>
          <p:cNvPr id="15" name="Picture 14">
            <a:extLst>
              <a:ext uri="{FF2B5EF4-FFF2-40B4-BE49-F238E27FC236}">
                <a16:creationId xmlns:a16="http://schemas.microsoft.com/office/drawing/2014/main" id="{C0628F30-5E42-6DB9-B00F-AC8D9BB000E4}"/>
              </a:ext>
            </a:extLst>
          </p:cNvPr>
          <p:cNvPicPr>
            <a:picLocks noChangeAspect="1"/>
          </p:cNvPicPr>
          <p:nvPr/>
        </p:nvPicPr>
        <p:blipFill>
          <a:blip r:embed="rId7"/>
          <a:stretch>
            <a:fillRect/>
          </a:stretch>
        </p:blipFill>
        <p:spPr>
          <a:xfrm>
            <a:off x="6216172" y="3316749"/>
            <a:ext cx="5617129" cy="791282"/>
          </a:xfrm>
          <a:prstGeom prst="rect">
            <a:avLst/>
          </a:prstGeom>
        </p:spPr>
      </p:pic>
      <p:sp>
        <p:nvSpPr>
          <p:cNvPr id="16" name="TextBox 15">
            <a:extLst>
              <a:ext uri="{FF2B5EF4-FFF2-40B4-BE49-F238E27FC236}">
                <a16:creationId xmlns:a16="http://schemas.microsoft.com/office/drawing/2014/main" id="{AB932006-05C1-036F-D408-3377C972A457}"/>
              </a:ext>
            </a:extLst>
          </p:cNvPr>
          <p:cNvSpPr txBox="1"/>
          <p:nvPr/>
        </p:nvSpPr>
        <p:spPr>
          <a:xfrm>
            <a:off x="6459523" y="4719568"/>
            <a:ext cx="2290820" cy="954107"/>
          </a:xfrm>
          <a:prstGeom prst="rect">
            <a:avLst/>
          </a:prstGeom>
          <a:noFill/>
        </p:spPr>
        <p:txBody>
          <a:bodyPr wrap="none" rtlCol="0">
            <a:spAutoFit/>
          </a:bodyPr>
          <a:lstStyle/>
          <a:p>
            <a:r>
              <a:rPr lang="en-US" sz="2800" dirty="0">
                <a:solidFill>
                  <a:schemeClr val="accent6">
                    <a:lumMod val="75000"/>
                  </a:schemeClr>
                </a:solidFill>
              </a:rPr>
              <a:t>Basic notions</a:t>
            </a:r>
            <a:br>
              <a:rPr lang="en-US" sz="2800" dirty="0">
                <a:solidFill>
                  <a:schemeClr val="accent6">
                    <a:lumMod val="75000"/>
                  </a:schemeClr>
                </a:solidFill>
              </a:rPr>
            </a:br>
            <a:r>
              <a:rPr lang="en-US" sz="2800" dirty="0">
                <a:solidFill>
                  <a:schemeClr val="accent6">
                    <a:lumMod val="75000"/>
                  </a:schemeClr>
                </a:solidFill>
              </a:rPr>
              <a:t>probably good</a:t>
            </a:r>
          </a:p>
        </p:txBody>
      </p:sp>
      <p:sp>
        <p:nvSpPr>
          <p:cNvPr id="2" name="Slide Number Placeholder 1">
            <a:extLst>
              <a:ext uri="{FF2B5EF4-FFF2-40B4-BE49-F238E27FC236}">
                <a16:creationId xmlns:a16="http://schemas.microsoft.com/office/drawing/2014/main" id="{F2331CBA-00F9-4782-3C10-4668879D9068}"/>
              </a:ext>
            </a:extLst>
          </p:cNvPr>
          <p:cNvSpPr>
            <a:spLocks noGrp="1"/>
          </p:cNvSpPr>
          <p:nvPr>
            <p:ph type="sldNum" sz="quarter" idx="12"/>
          </p:nvPr>
        </p:nvSpPr>
        <p:spPr/>
        <p:txBody>
          <a:bodyPr/>
          <a:lstStyle/>
          <a:p>
            <a:fld id="{F47845EA-7733-40EE-B074-20032348B727}" type="slidenum">
              <a:rPr lang="en-US" smtClean="0"/>
              <a:t>8</a:t>
            </a:fld>
            <a:endParaRPr lang="en-US"/>
          </a:p>
        </p:txBody>
      </p:sp>
    </p:spTree>
    <p:extLst>
      <p:ext uri="{BB962C8B-B14F-4D97-AF65-F5344CB8AC3E}">
        <p14:creationId xmlns:p14="http://schemas.microsoft.com/office/powerpoint/2010/main" val="331864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41E2D8D-0DA2-BC6E-A774-480A1049BCFE}"/>
                  </a:ext>
                </a:extLst>
              </p:cNvPr>
              <p:cNvSpPr txBox="1"/>
              <p:nvPr/>
            </p:nvSpPr>
            <p:spPr>
              <a:xfrm>
                <a:off x="954080" y="100668"/>
                <a:ext cx="10283841" cy="1138773"/>
              </a:xfrm>
              <a:prstGeom prst="rect">
                <a:avLst/>
              </a:prstGeom>
              <a:noFill/>
            </p:spPr>
            <p:txBody>
              <a:bodyPr wrap="none" rtlCol="0">
                <a:spAutoFit/>
              </a:bodyPr>
              <a:lstStyle/>
              <a:p>
                <a:pPr algn="ctr"/>
                <a:r>
                  <a:rPr lang="en-US" sz="3600" dirty="0"/>
                  <a:t>Measure from a unit</a:t>
                </a:r>
                <a:br>
                  <a:rPr lang="en-US" sz="3200" dirty="0"/>
                </a:br>
                <a:r>
                  <a:rPr lang="en-US" sz="3200" dirty="0"/>
                  <a:t>Given </a:t>
                </a:r>
                <a14:m>
                  <m:oMath xmlns:m="http://schemas.openxmlformats.org/officeDocument/2006/math">
                    <m:r>
                      <a:rPr lang="en-US" sz="3200" b="0" i="1" smtClean="0">
                        <a:latin typeface="Cambria Math" panose="02040503050406030204" pitchFamily="18" charset="0"/>
                      </a:rPr>
                      <m:t>𝑢</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𝒟</m:t>
                        </m:r>
                      </m:e>
                    </m:acc>
                  </m:oMath>
                </a14:m>
                <a:r>
                  <a:rPr lang="en-US" sz="3200" dirty="0"/>
                  <a:t>, we want to define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𝑢</m:t>
                        </m:r>
                      </m:sub>
                    </m:sSub>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𝒟</m:t>
                            </m:r>
                          </m:e>
                          <m:sub>
                            <m:r>
                              <a:rPr lang="en-US" sz="3200" b="0" i="1" smtClean="0">
                                <a:latin typeface="Cambria Math" panose="02040503050406030204" pitchFamily="18" charset="0"/>
                              </a:rPr>
                              <m:t>𝑢</m:t>
                            </m:r>
                          </m:sub>
                        </m:sSub>
                      </m:e>
                    </m:acc>
                    <m:r>
                      <a:rPr lang="en-US" sz="3200" b="0" i="1" dirty="0" smtClean="0">
                        <a:latin typeface="Cambria Math" panose="02040503050406030204" pitchFamily="18" charset="0"/>
                      </a:rPr>
                      <m:t>→[0,+∞]</m:t>
                    </m:r>
                  </m:oMath>
                </a14:m>
                <a:r>
                  <a:rPr lang="en-US" sz="3200" dirty="0"/>
                  <a:t> such that:</a:t>
                </a:r>
              </a:p>
            </p:txBody>
          </p:sp>
        </mc:Choice>
        <mc:Fallback xmlns="">
          <p:sp>
            <p:nvSpPr>
              <p:cNvPr id="2" name="TextBox 1">
                <a:extLst>
                  <a:ext uri="{FF2B5EF4-FFF2-40B4-BE49-F238E27FC236}">
                    <a16:creationId xmlns:a16="http://schemas.microsoft.com/office/drawing/2014/main" id="{041E2D8D-0DA2-BC6E-A774-480A1049BCFE}"/>
                  </a:ext>
                </a:extLst>
              </p:cNvPr>
              <p:cNvSpPr txBox="1">
                <a:spLocks noRot="1" noChangeAspect="1" noMove="1" noResize="1" noEditPoints="1" noAdjustHandles="1" noChangeArrowheads="1" noChangeShapeType="1" noTextEdit="1"/>
              </p:cNvSpPr>
              <p:nvPr/>
            </p:nvSpPr>
            <p:spPr>
              <a:xfrm>
                <a:off x="954080" y="100668"/>
                <a:ext cx="10283841" cy="1138773"/>
              </a:xfrm>
              <a:prstGeom prst="rect">
                <a:avLst/>
              </a:prstGeom>
              <a:blipFill>
                <a:blip r:embed="rId2"/>
                <a:stretch>
                  <a:fillRect l="-1364" t="-8602" r="-1305" b="-177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76516E7-F209-609E-71B1-0BA2E3DF6972}"/>
                  </a:ext>
                </a:extLst>
              </p:cNvPr>
              <p:cNvSpPr txBox="1"/>
              <p:nvPr/>
            </p:nvSpPr>
            <p:spPr>
              <a:xfrm>
                <a:off x="416394" y="1484851"/>
                <a:ext cx="230210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𝜇</m:t>
                          </m:r>
                        </m:e>
                        <m:sub>
                          <m:r>
                            <a:rPr lang="en-US" sz="3600" b="0" i="1" smtClean="0">
                              <a:latin typeface="Cambria Math" panose="02040503050406030204" pitchFamily="18" charset="0"/>
                            </a:rPr>
                            <m:t>𝑢</m:t>
                          </m:r>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𝑢</m:t>
                          </m:r>
                        </m:e>
                      </m:d>
                      <m:r>
                        <a:rPr lang="en-US" sz="3600" b="0" i="1" smtClean="0">
                          <a:latin typeface="Cambria Math" panose="02040503050406030204" pitchFamily="18" charset="0"/>
                        </a:rPr>
                        <m:t>=1</m:t>
                      </m:r>
                    </m:oMath>
                  </m:oMathPara>
                </a14:m>
                <a:endParaRPr lang="en-US" sz="3600" dirty="0"/>
              </a:p>
            </p:txBody>
          </p:sp>
        </mc:Choice>
        <mc:Fallback xmlns="">
          <p:sp>
            <p:nvSpPr>
              <p:cNvPr id="3" name="TextBox 2">
                <a:extLst>
                  <a:ext uri="{FF2B5EF4-FFF2-40B4-BE49-F238E27FC236}">
                    <a16:creationId xmlns:a16="http://schemas.microsoft.com/office/drawing/2014/main" id="{B76516E7-F209-609E-71B1-0BA2E3DF6972}"/>
                  </a:ext>
                </a:extLst>
              </p:cNvPr>
              <p:cNvSpPr txBox="1">
                <a:spLocks noRot="1" noChangeAspect="1" noMove="1" noResize="1" noEditPoints="1" noAdjustHandles="1" noChangeArrowheads="1" noChangeShapeType="1" noTextEdit="1"/>
              </p:cNvSpPr>
              <p:nvPr/>
            </p:nvSpPr>
            <p:spPr>
              <a:xfrm>
                <a:off x="416394" y="1484851"/>
                <a:ext cx="2302105" cy="646331"/>
              </a:xfrm>
              <a:prstGeom prst="rect">
                <a:avLst/>
              </a:prstGeom>
              <a:blipFill>
                <a:blip r:embed="rId3"/>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013C7A1-9918-F551-3F61-CDFA64ADA849}"/>
              </a:ext>
            </a:extLst>
          </p:cNvPr>
          <p:cNvSpPr txBox="1"/>
          <p:nvPr/>
        </p:nvSpPr>
        <p:spPr>
          <a:xfrm>
            <a:off x="3238150" y="1577183"/>
            <a:ext cx="4396203" cy="461665"/>
          </a:xfrm>
          <a:prstGeom prst="rect">
            <a:avLst/>
          </a:prstGeom>
          <a:noFill/>
        </p:spPr>
        <p:txBody>
          <a:bodyPr wrap="none" rtlCol="0">
            <a:spAutoFit/>
          </a:bodyPr>
          <a:lstStyle/>
          <a:p>
            <a:r>
              <a:rPr lang="en-US" sz="2400" dirty="0"/>
              <a:t>Measure is one on unit statement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347A0E1-587C-52F7-80AE-6420E0947739}"/>
                  </a:ext>
                </a:extLst>
              </p:cNvPr>
              <p:cNvSpPr txBox="1"/>
              <p:nvPr/>
            </p:nvSpPr>
            <p:spPr>
              <a:xfrm>
                <a:off x="416394" y="2207313"/>
                <a:ext cx="5380832" cy="646331"/>
              </a:xfrm>
              <a:prstGeom prst="rect">
                <a:avLst/>
              </a:prstGeom>
              <a:noFill/>
            </p:spPr>
            <p:txBody>
              <a:bodyPr wrap="none" rtlCol="0">
                <a:spAutoFit/>
              </a:bodyPr>
              <a:lstStyle/>
              <a:p>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𝑠</m:t>
                        </m:r>
                      </m:e>
                      <m:sub>
                        <m:r>
                          <a:rPr lang="en-US" sz="3600" i="1">
                            <a:latin typeface="Cambria Math" panose="02040503050406030204" pitchFamily="18" charset="0"/>
                          </a:rPr>
                          <m:t>1</m:t>
                        </m:r>
                      </m:sub>
                    </m:sSub>
                  </m:oMath>
                </a14:m>
                <a:r>
                  <a:rPr lang="en-US" sz="3600" dirty="0"/>
                  <a:t> </a:t>
                </a:r>
                <a14:m>
                  <m:oMath xmlns:m="http://schemas.openxmlformats.org/officeDocument/2006/math">
                    <m:r>
                      <a:rPr lang="en-US" sz="3600" i="1" u="sng">
                        <a:latin typeface="Cambria Math" panose="02040503050406030204" pitchFamily="18" charset="0"/>
                        <a:ea typeface="Cambria Math" panose="02040503050406030204" pitchFamily="18" charset="0"/>
                      </a:rPr>
                      <m:t>⋖</m:t>
                    </m:r>
                  </m:oMath>
                </a14:m>
                <a:r>
                  <a:rPr lang="en-US" sz="3600" dirty="0"/>
                  <a:t> </a:t>
                </a:r>
                <a14:m>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𝑠</m:t>
                        </m:r>
                      </m:e>
                      <m:sub>
                        <m:r>
                          <a:rPr lang="en-US" sz="3600" i="1" dirty="0">
                            <a:latin typeface="Cambria Math" panose="02040503050406030204" pitchFamily="18" charset="0"/>
                          </a:rPr>
                          <m:t>2</m:t>
                        </m:r>
                      </m:sub>
                    </m:sSub>
                  </m:oMath>
                </a14:m>
                <a:r>
                  <a:rPr lang="en-US" sz="3600" dirty="0"/>
                  <a:t> </a:t>
                </a:r>
                <a14:m>
                  <m:oMath xmlns:m="http://schemas.openxmlformats.org/officeDocument/2006/math">
                    <m:r>
                      <a:rPr lang="en-US" sz="3600" i="1" dirty="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𝜇</m:t>
                        </m:r>
                      </m:e>
                      <m:sub>
                        <m:r>
                          <a:rPr lang="en-US" sz="3600" i="1" dirty="0">
                            <a:latin typeface="Cambria Math" panose="02040503050406030204" pitchFamily="18" charset="0"/>
                          </a:rPr>
                          <m:t>𝑢</m:t>
                        </m:r>
                      </m:sub>
                    </m:sSub>
                    <m:d>
                      <m:dPr>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i="1" dirty="0">
                                <a:latin typeface="Cambria Math" panose="02040503050406030204" pitchFamily="18" charset="0"/>
                              </a:rPr>
                              <m:t>𝑠</m:t>
                            </m:r>
                          </m:e>
                          <m:sub>
                            <m:r>
                              <a:rPr lang="en-US" sz="3600" i="1" dirty="0">
                                <a:latin typeface="Cambria Math" panose="02040503050406030204" pitchFamily="18" charset="0"/>
                              </a:rPr>
                              <m:t>1</m:t>
                            </m:r>
                          </m:sub>
                        </m:sSub>
                      </m:e>
                    </m:d>
                    <m:r>
                      <a:rPr lang="en-US" sz="3600" i="1" dirty="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𝜇</m:t>
                        </m:r>
                      </m:e>
                      <m:sub>
                        <m:r>
                          <a:rPr lang="en-US" sz="3600" i="1" dirty="0">
                            <a:latin typeface="Cambria Math" panose="02040503050406030204" pitchFamily="18" charset="0"/>
                          </a:rPr>
                          <m:t>𝑢</m:t>
                        </m:r>
                      </m:sub>
                    </m:sSub>
                    <m:d>
                      <m:dPr>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i="1" dirty="0">
                                <a:latin typeface="Cambria Math" panose="02040503050406030204" pitchFamily="18" charset="0"/>
                              </a:rPr>
                              <m:t>𝑠</m:t>
                            </m:r>
                          </m:e>
                          <m:sub>
                            <m:r>
                              <a:rPr lang="en-US" sz="3600" i="1" dirty="0">
                                <a:latin typeface="Cambria Math" panose="02040503050406030204" pitchFamily="18" charset="0"/>
                              </a:rPr>
                              <m:t>2</m:t>
                            </m:r>
                          </m:sub>
                        </m:sSub>
                      </m:e>
                    </m:d>
                  </m:oMath>
                </a14:m>
                <a:endParaRPr lang="en-US" sz="3600" dirty="0"/>
              </a:p>
            </p:txBody>
          </p:sp>
        </mc:Choice>
        <mc:Fallback xmlns="">
          <p:sp>
            <p:nvSpPr>
              <p:cNvPr id="5" name="TextBox 4">
                <a:extLst>
                  <a:ext uri="{FF2B5EF4-FFF2-40B4-BE49-F238E27FC236}">
                    <a16:creationId xmlns:a16="http://schemas.microsoft.com/office/drawing/2014/main" id="{E347A0E1-587C-52F7-80AE-6420E0947739}"/>
                  </a:ext>
                </a:extLst>
              </p:cNvPr>
              <p:cNvSpPr txBox="1">
                <a:spLocks noRot="1" noChangeAspect="1" noMove="1" noResize="1" noEditPoints="1" noAdjustHandles="1" noChangeArrowheads="1" noChangeShapeType="1" noTextEdit="1"/>
              </p:cNvSpPr>
              <p:nvPr/>
            </p:nvSpPr>
            <p:spPr>
              <a:xfrm>
                <a:off x="416394" y="2207313"/>
                <a:ext cx="538083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2567BF-32D1-68C5-609E-52687FCA3CDD}"/>
                  </a:ext>
                </a:extLst>
              </p:cNvPr>
              <p:cNvSpPr txBox="1"/>
              <p:nvPr/>
            </p:nvSpPr>
            <p:spPr>
              <a:xfrm>
                <a:off x="1524646" y="3692194"/>
                <a:ext cx="3164328" cy="400110"/>
              </a:xfrm>
              <a:prstGeom prst="rect">
                <a:avLst/>
              </a:prstGeom>
              <a:noFill/>
            </p:spPr>
            <p:txBody>
              <a:bodyPr wrap="none" rtlCol="0">
                <a:spAutoFit/>
              </a:bodyPr>
              <a:lstStyle/>
              <a:p>
                <a:pPr algn="r"/>
                <a:r>
                  <a:rPr lang="en-US" sz="2000" dirty="0"/>
                  <a:t>if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oMath>
                </a14:m>
                <a:r>
                  <a:rPr lang="en-US" sz="2000"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oMath>
                </a14:m>
                <a:r>
                  <a:rPr lang="en-US" sz="2000" dirty="0"/>
                  <a:t> are incompatible</a:t>
                </a:r>
              </a:p>
            </p:txBody>
          </p:sp>
        </mc:Choice>
        <mc:Fallback xmlns="">
          <p:sp>
            <p:nvSpPr>
              <p:cNvPr id="6" name="TextBox 5">
                <a:extLst>
                  <a:ext uri="{FF2B5EF4-FFF2-40B4-BE49-F238E27FC236}">
                    <a16:creationId xmlns:a16="http://schemas.microsoft.com/office/drawing/2014/main" id="{E92567BF-32D1-68C5-609E-52687FCA3CDD}"/>
                  </a:ext>
                </a:extLst>
              </p:cNvPr>
              <p:cNvSpPr txBox="1">
                <a:spLocks noRot="1" noChangeAspect="1" noMove="1" noResize="1" noEditPoints="1" noAdjustHandles="1" noChangeArrowheads="1" noChangeShapeType="1" noTextEdit="1"/>
              </p:cNvSpPr>
              <p:nvPr/>
            </p:nvSpPr>
            <p:spPr>
              <a:xfrm>
                <a:off x="1524646" y="3692194"/>
                <a:ext cx="3164328" cy="400110"/>
              </a:xfrm>
              <a:prstGeom prst="rect">
                <a:avLst/>
              </a:prstGeom>
              <a:blipFill>
                <a:blip r:embed="rId5"/>
                <a:stretch>
                  <a:fillRect l="-1734" t="-9231" r="-2119" b="-2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858AA211-2090-E2AC-BD20-57AD3525134F}"/>
              </a:ext>
            </a:extLst>
          </p:cNvPr>
          <p:cNvSpPr txBox="1"/>
          <p:nvPr/>
        </p:nvSpPr>
        <p:spPr>
          <a:xfrm>
            <a:off x="5991137" y="2299645"/>
            <a:ext cx="1560042" cy="461665"/>
          </a:xfrm>
          <a:prstGeom prst="rect">
            <a:avLst/>
          </a:prstGeom>
          <a:noFill/>
        </p:spPr>
        <p:txBody>
          <a:bodyPr wrap="none" rtlCol="0">
            <a:spAutoFit/>
          </a:bodyPr>
          <a:lstStyle/>
          <a:p>
            <a:r>
              <a:rPr lang="en-US" sz="2400" dirty="0"/>
              <a:t>Monotonic</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E0FFB3-8517-2E11-E00F-7E6F2B4D680E}"/>
                  </a:ext>
                </a:extLst>
              </p:cNvPr>
              <p:cNvSpPr txBox="1"/>
              <p:nvPr/>
            </p:nvSpPr>
            <p:spPr>
              <a:xfrm>
                <a:off x="416394" y="3019003"/>
                <a:ext cx="620573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dirty="0">
                              <a:latin typeface="Cambria Math" panose="02040503050406030204" pitchFamily="18" charset="0"/>
                            </a:rPr>
                          </m:ctrlPr>
                        </m:sSubPr>
                        <m:e>
                          <m:r>
                            <a:rPr lang="en-US" sz="3600" i="1" dirty="0">
                              <a:latin typeface="Cambria Math" panose="02040503050406030204" pitchFamily="18" charset="0"/>
                            </a:rPr>
                            <m:t>𝜇</m:t>
                          </m:r>
                        </m:e>
                        <m:sub>
                          <m:r>
                            <a:rPr lang="en-US" sz="3600" i="1" dirty="0">
                              <a:latin typeface="Cambria Math" panose="02040503050406030204" pitchFamily="18" charset="0"/>
                            </a:rPr>
                            <m:t>𝑢</m:t>
                          </m:r>
                        </m:sub>
                      </m:sSub>
                      <m:d>
                        <m:dPr>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i="1" dirty="0">
                                  <a:latin typeface="Cambria Math" panose="02040503050406030204" pitchFamily="18" charset="0"/>
                                </a:rPr>
                                <m:t>𝑠</m:t>
                              </m:r>
                            </m:e>
                            <m:sub>
                              <m:r>
                                <a:rPr lang="en-US" sz="3600" i="1" dirty="0">
                                  <a:latin typeface="Cambria Math" panose="02040503050406030204" pitchFamily="18" charset="0"/>
                                </a:rPr>
                                <m:t>1</m:t>
                              </m:r>
                            </m:sub>
                          </m:sSub>
                          <m:r>
                            <a:rPr lang="en-US" sz="3600" i="1" dirty="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𝑠</m:t>
                              </m:r>
                            </m:e>
                            <m:sub>
                              <m:r>
                                <a:rPr lang="en-US" sz="3600" i="1" dirty="0">
                                  <a:latin typeface="Cambria Math" panose="02040503050406030204" pitchFamily="18" charset="0"/>
                                </a:rPr>
                                <m:t>2</m:t>
                              </m:r>
                            </m:sub>
                          </m:sSub>
                        </m:e>
                      </m:d>
                      <m:r>
                        <a:rPr lang="en-US" sz="3600" i="1" dirty="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𝜇</m:t>
                          </m:r>
                        </m:e>
                        <m:sub>
                          <m:r>
                            <a:rPr lang="en-US" sz="3600" i="1" dirty="0">
                              <a:latin typeface="Cambria Math" panose="02040503050406030204" pitchFamily="18" charset="0"/>
                            </a:rPr>
                            <m:t>𝑢</m:t>
                          </m:r>
                        </m:sub>
                      </m:sSub>
                      <m:d>
                        <m:dPr>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i="1" dirty="0">
                                  <a:latin typeface="Cambria Math" panose="02040503050406030204" pitchFamily="18" charset="0"/>
                                </a:rPr>
                                <m:t>𝑠</m:t>
                              </m:r>
                            </m:e>
                            <m:sub>
                              <m:r>
                                <a:rPr lang="en-US" sz="3600" i="1" dirty="0">
                                  <a:latin typeface="Cambria Math" panose="02040503050406030204" pitchFamily="18" charset="0"/>
                                </a:rPr>
                                <m:t>1</m:t>
                              </m:r>
                            </m:sub>
                          </m:sSub>
                        </m:e>
                      </m:d>
                      <m:r>
                        <a:rPr lang="en-US" sz="3600" i="1" dirty="0">
                          <a:latin typeface="Cambria Math" panose="02040503050406030204" pitchFamily="18" charset="0"/>
                        </a:rPr>
                        <m:t>+</m:t>
                      </m:r>
                      <m:sSub>
                        <m:sSubPr>
                          <m:ctrlPr>
                            <a:rPr lang="en-US" sz="3600" i="1" dirty="0">
                              <a:latin typeface="Cambria Math" panose="02040503050406030204" pitchFamily="18" charset="0"/>
                            </a:rPr>
                          </m:ctrlPr>
                        </m:sSubPr>
                        <m:e>
                          <m:r>
                            <a:rPr lang="en-US" sz="3600" i="1" dirty="0">
                              <a:latin typeface="Cambria Math" panose="02040503050406030204" pitchFamily="18" charset="0"/>
                            </a:rPr>
                            <m:t>𝜇</m:t>
                          </m:r>
                        </m:e>
                        <m:sub>
                          <m:r>
                            <a:rPr lang="en-US" sz="3600" i="1" dirty="0">
                              <a:latin typeface="Cambria Math" panose="02040503050406030204" pitchFamily="18" charset="0"/>
                            </a:rPr>
                            <m:t>𝑢</m:t>
                          </m:r>
                        </m:sub>
                      </m:sSub>
                      <m:d>
                        <m:dPr>
                          <m:ctrlPr>
                            <a:rPr lang="en-US" sz="3600" i="1" dirty="0">
                              <a:latin typeface="Cambria Math" panose="02040503050406030204" pitchFamily="18" charset="0"/>
                            </a:rPr>
                          </m:ctrlPr>
                        </m:dPr>
                        <m:e>
                          <m:sSub>
                            <m:sSubPr>
                              <m:ctrlPr>
                                <a:rPr lang="en-US" sz="3600" i="1" dirty="0">
                                  <a:latin typeface="Cambria Math" panose="02040503050406030204" pitchFamily="18" charset="0"/>
                                </a:rPr>
                              </m:ctrlPr>
                            </m:sSubPr>
                            <m:e>
                              <m:r>
                                <a:rPr lang="en-US" sz="3600" i="1" dirty="0">
                                  <a:latin typeface="Cambria Math" panose="02040503050406030204" pitchFamily="18" charset="0"/>
                                </a:rPr>
                                <m:t>𝑠</m:t>
                              </m:r>
                            </m:e>
                            <m:sub>
                              <m:r>
                                <a:rPr lang="en-US" sz="3600" i="1" dirty="0">
                                  <a:latin typeface="Cambria Math" panose="02040503050406030204" pitchFamily="18" charset="0"/>
                                </a:rPr>
                                <m:t>2</m:t>
                              </m:r>
                            </m:sub>
                          </m:sSub>
                        </m:e>
                      </m:d>
                    </m:oMath>
                  </m:oMathPara>
                </a14:m>
                <a:endParaRPr lang="en-US" sz="3600" dirty="0"/>
              </a:p>
            </p:txBody>
          </p:sp>
        </mc:Choice>
        <mc:Fallback xmlns="">
          <p:sp>
            <p:nvSpPr>
              <p:cNvPr id="8" name="TextBox 7">
                <a:extLst>
                  <a:ext uri="{FF2B5EF4-FFF2-40B4-BE49-F238E27FC236}">
                    <a16:creationId xmlns:a16="http://schemas.microsoft.com/office/drawing/2014/main" id="{C4E0FFB3-8517-2E11-E00F-7E6F2B4D680E}"/>
                  </a:ext>
                </a:extLst>
              </p:cNvPr>
              <p:cNvSpPr txBox="1">
                <a:spLocks noRot="1" noChangeAspect="1" noMove="1" noResize="1" noEditPoints="1" noAdjustHandles="1" noChangeArrowheads="1" noChangeShapeType="1" noTextEdit="1"/>
              </p:cNvSpPr>
              <p:nvPr/>
            </p:nvSpPr>
            <p:spPr>
              <a:xfrm>
                <a:off x="416394" y="3019003"/>
                <a:ext cx="6205738" cy="646331"/>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9701DE53-4DF0-C279-047D-03C3F63BE244}"/>
              </a:ext>
            </a:extLst>
          </p:cNvPr>
          <p:cNvSpPr txBox="1"/>
          <p:nvPr/>
        </p:nvSpPr>
        <p:spPr>
          <a:xfrm>
            <a:off x="6096000" y="3631677"/>
            <a:ext cx="1220399" cy="461665"/>
          </a:xfrm>
          <a:prstGeom prst="rect">
            <a:avLst/>
          </a:prstGeom>
          <a:noFill/>
        </p:spPr>
        <p:txBody>
          <a:bodyPr wrap="none" rtlCol="0">
            <a:spAutoFit/>
          </a:bodyPr>
          <a:lstStyle/>
          <a:p>
            <a:r>
              <a:rPr lang="en-US" sz="2400" dirty="0"/>
              <a:t>Additive</a:t>
            </a:r>
          </a:p>
        </p:txBody>
      </p:sp>
      <p:cxnSp>
        <p:nvCxnSpPr>
          <p:cNvPr id="12" name="Straight Arrow Connector 11">
            <a:extLst>
              <a:ext uri="{FF2B5EF4-FFF2-40B4-BE49-F238E27FC236}">
                <a16:creationId xmlns:a16="http://schemas.microsoft.com/office/drawing/2014/main" id="{6741AAD3-9A62-1A37-1475-23C14D4B838E}"/>
              </a:ext>
            </a:extLst>
          </p:cNvPr>
          <p:cNvCxnSpPr>
            <a:cxnSpLocks/>
          </p:cNvCxnSpPr>
          <p:nvPr/>
        </p:nvCxnSpPr>
        <p:spPr>
          <a:xfrm flipH="1" flipV="1">
            <a:off x="7551179" y="1117348"/>
            <a:ext cx="1257261" cy="367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4B651F9-BACC-7F7B-2F8D-E028C4D75625}"/>
              </a:ext>
            </a:extLst>
          </p:cNvPr>
          <p:cNvSpPr txBox="1"/>
          <p:nvPr/>
        </p:nvSpPr>
        <p:spPr>
          <a:xfrm>
            <a:off x="8920850" y="1254017"/>
            <a:ext cx="2854756" cy="646331"/>
          </a:xfrm>
          <a:prstGeom prst="rect">
            <a:avLst/>
          </a:prstGeom>
          <a:noFill/>
        </p:spPr>
        <p:txBody>
          <a:bodyPr wrap="none" rtlCol="0">
            <a:spAutoFit/>
          </a:bodyPr>
          <a:lstStyle/>
          <a:p>
            <a:r>
              <a:rPr lang="en-US" dirty="0">
                <a:solidFill>
                  <a:srgbClr val="C00000"/>
                </a:solidFill>
              </a:rPr>
              <a:t>Is the algebra of comparable</a:t>
            </a:r>
            <a:br>
              <a:rPr lang="en-US" dirty="0">
                <a:solidFill>
                  <a:srgbClr val="C00000"/>
                </a:solidFill>
              </a:rPr>
            </a:br>
            <a:r>
              <a:rPr lang="en-US" dirty="0">
                <a:solidFill>
                  <a:srgbClr val="C00000"/>
                </a:solidFill>
              </a:rPr>
              <a:t>statements unique?</a:t>
            </a:r>
          </a:p>
        </p:txBody>
      </p:sp>
      <p:cxnSp>
        <p:nvCxnSpPr>
          <p:cNvPr id="17" name="Straight Arrow Connector 16">
            <a:extLst>
              <a:ext uri="{FF2B5EF4-FFF2-40B4-BE49-F238E27FC236}">
                <a16:creationId xmlns:a16="http://schemas.microsoft.com/office/drawing/2014/main" id="{56D86B56-4F88-9392-C6E8-D649D7A2FCC2}"/>
              </a:ext>
            </a:extLst>
          </p:cNvPr>
          <p:cNvCxnSpPr/>
          <p:nvPr/>
        </p:nvCxnSpPr>
        <p:spPr>
          <a:xfrm flipH="1" flipV="1">
            <a:off x="6771158" y="1177886"/>
            <a:ext cx="1617833" cy="11217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B749609-A922-3410-A809-AB3DD11EFFE0}"/>
              </a:ext>
            </a:extLst>
          </p:cNvPr>
          <p:cNvSpPr txBox="1"/>
          <p:nvPr/>
        </p:nvSpPr>
        <p:spPr>
          <a:xfrm>
            <a:off x="8388991" y="2114979"/>
            <a:ext cx="2994922" cy="369332"/>
          </a:xfrm>
          <a:prstGeom prst="rect">
            <a:avLst/>
          </a:prstGeom>
          <a:noFill/>
        </p:spPr>
        <p:txBody>
          <a:bodyPr wrap="none" rtlCol="0">
            <a:spAutoFit/>
          </a:bodyPr>
          <a:lstStyle/>
          <a:p>
            <a:r>
              <a:rPr lang="en-US" dirty="0">
                <a:solidFill>
                  <a:srgbClr val="C00000"/>
                </a:solidFill>
              </a:rPr>
              <a:t>When is the measure unique?</a:t>
            </a:r>
          </a:p>
        </p:txBody>
      </p:sp>
      <p:sp>
        <p:nvSpPr>
          <p:cNvPr id="19" name="TextBox 18">
            <a:extLst>
              <a:ext uri="{FF2B5EF4-FFF2-40B4-BE49-F238E27FC236}">
                <a16:creationId xmlns:a16="http://schemas.microsoft.com/office/drawing/2014/main" id="{400EE848-B860-5E77-5E44-A41CDF2102C3}"/>
              </a:ext>
            </a:extLst>
          </p:cNvPr>
          <p:cNvSpPr txBox="1"/>
          <p:nvPr/>
        </p:nvSpPr>
        <p:spPr>
          <a:xfrm>
            <a:off x="341164" y="4351035"/>
            <a:ext cx="8381782" cy="369332"/>
          </a:xfrm>
          <a:prstGeom prst="rect">
            <a:avLst/>
          </a:prstGeom>
          <a:noFill/>
        </p:spPr>
        <p:txBody>
          <a:bodyPr wrap="none" rtlCol="0">
            <a:spAutoFit/>
          </a:bodyPr>
          <a:lstStyle/>
          <a:p>
            <a:r>
              <a:rPr lang="en-US" dirty="0">
                <a:solidFill>
                  <a:srgbClr val="C00000"/>
                </a:solidFill>
              </a:rPr>
              <a:t>Are there restrictions on which statements can be taken as units or on the initial space?</a:t>
            </a:r>
          </a:p>
        </p:txBody>
      </p:sp>
      <p:sp>
        <p:nvSpPr>
          <p:cNvPr id="20" name="TextBox 19">
            <a:extLst>
              <a:ext uri="{FF2B5EF4-FFF2-40B4-BE49-F238E27FC236}">
                <a16:creationId xmlns:a16="http://schemas.microsoft.com/office/drawing/2014/main" id="{A8C086C3-B7E3-DDAB-4A38-8E31C4A8A978}"/>
              </a:ext>
            </a:extLst>
          </p:cNvPr>
          <p:cNvSpPr txBox="1"/>
          <p:nvPr/>
        </p:nvSpPr>
        <p:spPr>
          <a:xfrm>
            <a:off x="3349703" y="4812700"/>
            <a:ext cx="5492594" cy="369332"/>
          </a:xfrm>
          <a:prstGeom prst="rect">
            <a:avLst/>
          </a:prstGeom>
          <a:noFill/>
        </p:spPr>
        <p:txBody>
          <a:bodyPr wrap="none" rtlCol="0">
            <a:spAutoFit/>
          </a:bodyPr>
          <a:lstStyle/>
          <a:p>
            <a:r>
              <a:rPr lang="en-US" dirty="0">
                <a:solidFill>
                  <a:srgbClr val="C00000"/>
                </a:solidFill>
              </a:rPr>
              <a:t>Are there compatibility requirements with the topology?</a:t>
            </a:r>
          </a:p>
        </p:txBody>
      </p:sp>
      <p:sp>
        <p:nvSpPr>
          <p:cNvPr id="10" name="Slide Number Placeholder 9">
            <a:extLst>
              <a:ext uri="{FF2B5EF4-FFF2-40B4-BE49-F238E27FC236}">
                <a16:creationId xmlns:a16="http://schemas.microsoft.com/office/drawing/2014/main" id="{8365B9C8-71E4-1C5B-4063-A3044A268705}"/>
              </a:ext>
            </a:extLst>
          </p:cNvPr>
          <p:cNvSpPr>
            <a:spLocks noGrp="1"/>
          </p:cNvSpPr>
          <p:nvPr>
            <p:ph type="sldNum" sz="quarter" idx="12"/>
          </p:nvPr>
        </p:nvSpPr>
        <p:spPr/>
        <p:txBody>
          <a:bodyPr/>
          <a:lstStyle/>
          <a:p>
            <a:fld id="{F47845EA-7733-40EE-B074-20032348B727}" type="slidenum">
              <a:rPr lang="en-US" smtClean="0"/>
              <a:t>9</a:t>
            </a:fld>
            <a:endParaRPr lang="en-US"/>
          </a:p>
        </p:txBody>
      </p:sp>
    </p:spTree>
    <p:extLst>
      <p:ext uri="{BB962C8B-B14F-4D97-AF65-F5344CB8AC3E}">
        <p14:creationId xmlns:p14="http://schemas.microsoft.com/office/powerpoint/2010/main" val="3976025777"/>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72557</TotalTime>
  <Words>3806</Words>
  <Application>Microsoft Office PowerPoint</Application>
  <PresentationFormat>Widescreen</PresentationFormat>
  <Paragraphs>522</Paragraphs>
  <Slides>55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Calibri Light</vt:lpstr>
      <vt:lpstr>Cambria Math</vt:lpstr>
      <vt:lpstr>Office Theme</vt:lpstr>
      <vt:lpstr>Assumptions of Physics Summer School 2025 Open Problems in Physical Mathematics</vt:lpstr>
      <vt:lpstr>Overview </vt:lpstr>
      <vt:lpstr>PowerPoint Presentation</vt:lpstr>
      <vt:lpstr>Information granularity: units and information</vt:lpstr>
      <vt:lpstr>Status</vt:lpstr>
      <vt:lpstr>Basic insight</vt:lpstr>
      <vt:lpstr>Partial order, physical dimensions and units</vt:lpstr>
      <vt:lpstr>PowerPoint Presentation</vt:lpstr>
      <vt:lpstr>PowerPoint Presentation</vt:lpstr>
      <vt:lpstr>Differentiability </vt:lpstr>
      <vt:lpstr>Status</vt:lpstr>
      <vt:lpstr>Differentiability in math</vt:lpstr>
      <vt:lpstr>Differentiability in physics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Differentiability: forms and linear functionals</vt:lpstr>
      <vt:lpstr>Topological convex spaces </vt:lpstr>
      <vt:lpstr>Status</vt:lpstr>
      <vt:lpstr>PowerPoint Presentation</vt:lpstr>
      <vt:lpstr>PowerPoint Presentation</vt:lpstr>
      <vt:lpstr>PowerPoint Presentation</vt:lpstr>
      <vt:lpstr>PowerPoint Presentation</vt:lpstr>
      <vt:lpstr>PowerPoint Presentation</vt:lpstr>
      <vt:lpstr>Entropic geometry </vt:lpstr>
      <vt:lpstr>Status</vt:lpstr>
      <vt:lpstr>PowerPoint Presentation</vt:lpstr>
      <vt:lpstr>PowerPoint Presentation</vt:lpstr>
      <vt:lpstr>PowerPoint Presentation</vt:lpstr>
      <vt:lpstr>PowerPoint Presentation</vt:lpstr>
      <vt:lpstr>PowerPoint Presentation</vt:lpstr>
      <vt:lpstr>Generalized measure theory </vt:lpstr>
      <vt:lpstr>Status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Generalized Poisson structure </vt:lpstr>
      <vt:lpstr>Status</vt:lpstr>
      <vt:lpstr>PowerPoint Presentation</vt:lpstr>
      <vt:lpstr>PowerPoint Presentation</vt:lpstr>
      <vt:lpstr>PowerPoint Presentation</vt:lpstr>
      <vt:lpstr>PowerPoint Presentation</vt:lpstr>
      <vt:lpstr>PowerPoint Presentation</vt:lpstr>
      <vt:lpstr>Wrapping it up</vt:lpstr>
      <vt:lpstr>How to contribute to Physical Mathematics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263</cp:revision>
  <dcterms:created xsi:type="dcterms:W3CDTF">2021-04-07T15:17:47Z</dcterms:created>
  <dcterms:modified xsi:type="dcterms:W3CDTF">2025-06-26T19:19:31Z</dcterms:modified>
</cp:coreProperties>
</file>