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9" r:id="rId2"/>
    <p:sldId id="728" r:id="rId3"/>
    <p:sldId id="872" r:id="rId4"/>
    <p:sldId id="868" r:id="rId5"/>
    <p:sldId id="873" r:id="rId6"/>
    <p:sldId id="875" r:id="rId7"/>
    <p:sldId id="876" r:id="rId8"/>
    <p:sldId id="877" r:id="rId9"/>
    <p:sldId id="883" r:id="rId10"/>
    <p:sldId id="879" r:id="rId11"/>
    <p:sldId id="880" r:id="rId12"/>
    <p:sldId id="881" r:id="rId13"/>
    <p:sldId id="882" r:id="rId14"/>
    <p:sldId id="911" r:id="rId15"/>
    <p:sldId id="885" r:id="rId16"/>
    <p:sldId id="886" r:id="rId17"/>
    <p:sldId id="866" r:id="rId18"/>
    <p:sldId id="887" r:id="rId19"/>
    <p:sldId id="889" r:id="rId20"/>
    <p:sldId id="890" r:id="rId21"/>
    <p:sldId id="894" r:id="rId22"/>
    <p:sldId id="895" r:id="rId23"/>
    <p:sldId id="896" r:id="rId24"/>
    <p:sldId id="898" r:id="rId25"/>
    <p:sldId id="899" r:id="rId26"/>
    <p:sldId id="900" r:id="rId27"/>
    <p:sldId id="912" r:id="rId28"/>
    <p:sldId id="892" r:id="rId29"/>
    <p:sldId id="787" r:id="rId30"/>
    <p:sldId id="913" r:id="rId31"/>
    <p:sldId id="905" r:id="rId32"/>
    <p:sldId id="867" r:id="rId33"/>
    <p:sldId id="761" r:id="rId34"/>
    <p:sldId id="903" r:id="rId35"/>
    <p:sldId id="915" r:id="rId36"/>
    <p:sldId id="908" r:id="rId37"/>
    <p:sldId id="909" r:id="rId38"/>
    <p:sldId id="897" r:id="rId39"/>
    <p:sldId id="901" r:id="rId40"/>
    <p:sldId id="9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607" autoAdjust="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E81-1BF8-4F51-9FC8-72F3621047F0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0F-59D9-427C-B948-617F6801AB3A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7FC-224A-43C1-ABB4-C3D2A18DC981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BA525B-8B6F-4887-A67E-1C9D38436ECF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FEB-1772-44C3-9477-9CCF1C6D7CED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93E3-B088-44B9-8D11-9B0302C9E109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7410-E5DA-40B2-AE28-DC8B3F30D830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D87-5F93-4748-AC59-9713BC6B73CA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FC0-34B6-43F9-B077-5887465AD7AD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410D-602B-428D-82DD-04A5BDB6056B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A1CB-9B87-463E-946E-370D7C10E79E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20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35564"/>
            <a:ext cx="2743200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DC1D-9CA2-413F-A975-B4589BED07EB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0669" y="6399047"/>
            <a:ext cx="596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2136" y="6535564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A3103-B65B-40B2-9256-A55DC5E547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" y="6406407"/>
            <a:ext cx="401638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A3C4D-A7DD-4BB0-836D-66371CD90F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0" y="6450109"/>
            <a:ext cx="817085" cy="2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gcarcassi" TargetMode="External"/><Relationship Id="rId7" Type="http://schemas.openxmlformats.org/officeDocument/2006/relationships/hyperlink" Target="https://www.facebook.com/AssumptionsOfPhysics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ommunity.umich.edu/group/Assumptions%20of%20Physics" TargetMode="External"/><Relationship Id="rId5" Type="http://schemas.openxmlformats.org/officeDocument/2006/relationships/hyperlink" Target="https://arxiv.org/abs/2208.06428" TargetMode="External"/><Relationship Id="rId4" Type="http://schemas.openxmlformats.org/officeDocument/2006/relationships/hyperlink" Target="https://arxiv.org/abs/2111.09107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0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uncovering the</a:t>
            </a:r>
            <a:br>
              <a:rPr lang="en-US" dirty="0"/>
            </a:br>
            <a:r>
              <a:rPr lang="en-US" dirty="0"/>
              <a:t>Assumptions of Physics </a:t>
            </a:r>
            <a:br>
              <a:rPr lang="en-US" dirty="0"/>
            </a:br>
            <a:r>
              <a:rPr lang="en-US" dirty="0"/>
              <a:t>from its laws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2054"/>
            <a:ext cx="9144000" cy="1655762"/>
          </a:xfrm>
        </p:spPr>
        <p:txBody>
          <a:bodyPr/>
          <a:lstStyle/>
          <a:p>
            <a:r>
              <a:rPr lang="en-US" dirty="0"/>
              <a:t>Gabriele Carcassi</a:t>
            </a:r>
          </a:p>
          <a:p>
            <a:r>
              <a:rPr lang="en-US" dirty="0"/>
              <a:t>Physics Department</a:t>
            </a:r>
          </a:p>
          <a:p>
            <a:r>
              <a:rPr lang="en-US" dirty="0"/>
              <a:t>University of Michigan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A4FB-0EA6-40F2-B352-0E9ADE52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" y="4312155"/>
            <a:ext cx="1676403" cy="152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A37D-6BDF-4D43-B652-18396B0F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" y="5945318"/>
            <a:ext cx="2311231" cy="7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783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(5) Deterministic and thermodynamically</a:t>
            </a:r>
            <a:br>
              <a:rPr lang="en-US" sz="3600" dirty="0"/>
            </a:br>
            <a:r>
              <a:rPr lang="en-US" sz="3600" dirty="0"/>
              <a:t>      reversible evolution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595091" y="1896501"/>
            <a:ext cx="605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Link between statistical mechanics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627075" y="3262491"/>
                <a:ext cx="8317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entropy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5" y="3262491"/>
                <a:ext cx="8317149" cy="646331"/>
              </a:xfrm>
              <a:prstGeom prst="rect">
                <a:avLst/>
              </a:prstGeom>
              <a:blipFill>
                <a:blip r:embed="rId6"/>
                <a:stretch>
                  <a:fillRect l="-2273" t="-14151" r="-124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/>
              <p:nvPr/>
            </p:nvSpPr>
            <p:spPr>
              <a:xfrm>
                <a:off x="2337347" y="2378060"/>
                <a:ext cx="28640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47" y="2378060"/>
                <a:ext cx="28640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047E6E1-C7CA-439D-8101-3BBFE33E20A6}"/>
                  </a:ext>
                </a:extLst>
              </p:cNvPr>
              <p:cNvSpPr txBox="1"/>
              <p:nvPr/>
            </p:nvSpPr>
            <p:spPr>
              <a:xfrm>
                <a:off x="3761246" y="3821059"/>
                <a:ext cx="8259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thermodynamically reversible evolution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047E6E1-C7CA-439D-8101-3BBFE33E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46" y="3821059"/>
                <a:ext cx="8259953" cy="646331"/>
              </a:xfrm>
              <a:prstGeom prst="rect">
                <a:avLst/>
              </a:prstGeom>
              <a:blipFill>
                <a:blip r:embed="rId8"/>
                <a:stretch>
                  <a:fillRect t="-15094" r="-132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3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(6) Information conservation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545536" y="1536272"/>
            <a:ext cx="651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about information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1015231" y="4494689"/>
                <a:ext cx="90630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information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1" y="4494689"/>
                <a:ext cx="9063058" cy="646331"/>
              </a:xfrm>
              <a:prstGeom prst="rect">
                <a:avLst/>
              </a:prstGeom>
              <a:blipFill>
                <a:blip r:embed="rId6"/>
                <a:stretch>
                  <a:fillRect l="-2086" t="-14151" r="-107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/>
              <p:nvPr/>
            </p:nvSpPr>
            <p:spPr>
              <a:xfrm>
                <a:off x="1368239" y="2247493"/>
                <a:ext cx="5871351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39" y="2247493"/>
                <a:ext cx="5871351" cy="667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/>
              <p:nvPr/>
            </p:nvSpPr>
            <p:spPr>
              <a:xfrm>
                <a:off x="600115" y="3451407"/>
                <a:ext cx="8416855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5" y="3451407"/>
                <a:ext cx="8416855" cy="667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552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(7) Uncertainty conservation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545536" y="1536272"/>
            <a:ext cx="487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about uncertainty?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788436" y="5190473"/>
                <a:ext cx="8996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uncertainty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" y="5190473"/>
                <a:ext cx="8996052" cy="646331"/>
              </a:xfrm>
              <a:prstGeom prst="rect">
                <a:avLst/>
              </a:prstGeom>
              <a:blipFill>
                <a:blip r:embed="rId6"/>
                <a:stretch>
                  <a:fillRect l="-2033" t="-14151" r="-108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/>
              <p:nvPr/>
            </p:nvSpPr>
            <p:spPr>
              <a:xfrm>
                <a:off x="2274887" y="2247493"/>
                <a:ext cx="4374403" cy="138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87" y="2247493"/>
                <a:ext cx="4374403" cy="1387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/>
              <p:nvPr/>
            </p:nvSpPr>
            <p:spPr>
              <a:xfrm>
                <a:off x="634910" y="4297789"/>
                <a:ext cx="5101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0" y="4297789"/>
                <a:ext cx="510178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516694-B792-41B6-B583-D29865B79532}"/>
              </a:ext>
            </a:extLst>
          </p:cNvPr>
          <p:cNvSpPr txBox="1"/>
          <p:nvPr/>
        </p:nvSpPr>
        <p:spPr>
          <a:xfrm>
            <a:off x="5877862" y="1502306"/>
            <a:ext cx="18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5AD2FE-5D76-4ABB-8785-7E621CB330E6}"/>
              </a:ext>
            </a:extLst>
          </p:cNvPr>
          <p:cNvCxnSpPr>
            <a:cxnSpLocks/>
          </p:cNvCxnSpPr>
          <p:nvPr/>
        </p:nvCxnSpPr>
        <p:spPr>
          <a:xfrm flipH="1">
            <a:off x="5886027" y="1871638"/>
            <a:ext cx="358986" cy="3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13DD974-306B-49FE-A6A7-3FF31A482665}"/>
              </a:ext>
            </a:extLst>
          </p:cNvPr>
          <p:cNvSpPr/>
          <p:nvPr/>
        </p:nvSpPr>
        <p:spPr>
          <a:xfrm rot="5400000">
            <a:off x="8637356" y="1739246"/>
            <a:ext cx="336434" cy="1600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23B547-B109-4F31-BF45-B57EF025BF15}"/>
              </a:ext>
            </a:extLst>
          </p:cNvPr>
          <p:cNvSpPr/>
          <p:nvPr/>
        </p:nvSpPr>
        <p:spPr>
          <a:xfrm rot="7217589">
            <a:off x="8658239" y="1662605"/>
            <a:ext cx="388718" cy="163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841E5D-567A-4B33-8251-58D663135FB2}"/>
              </a:ext>
            </a:extLst>
          </p:cNvPr>
          <p:cNvSpPr txBox="1"/>
          <p:nvPr/>
        </p:nvSpPr>
        <p:spPr>
          <a:xfrm>
            <a:off x="6111320" y="3940371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a “very narrow” distribution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F2F0AE4-7F51-4BE3-9778-5821A00EE989}"/>
              </a:ext>
            </a:extLst>
          </p:cNvPr>
          <p:cNvCxnSpPr>
            <a:cxnSpLocks/>
          </p:cNvCxnSpPr>
          <p:nvPr/>
        </p:nvCxnSpPr>
        <p:spPr>
          <a:xfrm flipH="1">
            <a:off x="5698607" y="4326669"/>
            <a:ext cx="578044" cy="27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107" grpId="0"/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D37513-3AD5-4D2D-B3DD-E5C4FC96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AC8E6-A5F8-4B36-9011-FC7C0FB2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FEC31-5D06-4E66-8995-6AA68D6DC193}"/>
              </a:ext>
            </a:extLst>
          </p:cNvPr>
          <p:cNvSpPr txBox="1"/>
          <p:nvPr/>
        </p:nvSpPr>
        <p:spPr>
          <a:xfrm>
            <a:off x="243845" y="88053"/>
            <a:ext cx="475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(1) Hamilton’s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4ADC5-01F4-468A-9DAD-BE50B2F1B13B}"/>
              </a:ext>
            </a:extLst>
          </p:cNvPr>
          <p:cNvSpPr txBox="1"/>
          <p:nvPr/>
        </p:nvSpPr>
        <p:spPr>
          <a:xfrm>
            <a:off x="243845" y="823701"/>
            <a:ext cx="620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(2) </a:t>
            </a:r>
            <a:r>
              <a:rPr lang="en-US" sz="3600" dirty="0" err="1"/>
              <a:t>Divergenceless</a:t>
            </a:r>
            <a:r>
              <a:rPr lang="en-US" sz="3600" dirty="0"/>
              <a:t>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80099-FCBC-4DEF-ADE8-07CFEFAB277C}"/>
                  </a:ext>
                </a:extLst>
              </p:cNvPr>
              <p:cNvSpPr txBox="1"/>
              <p:nvPr/>
            </p:nvSpPr>
            <p:spPr>
              <a:xfrm>
                <a:off x="243845" y="1559349"/>
                <a:ext cx="5726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(3) Area conservation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/>
                  <a:t> = 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80099-FCBC-4DEF-ADE8-07CFEFAB2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5" y="1559349"/>
                <a:ext cx="5726632" cy="646331"/>
              </a:xfrm>
              <a:prstGeom prst="rect">
                <a:avLst/>
              </a:prstGeom>
              <a:blipFill>
                <a:blip r:embed="rId2"/>
                <a:stretch>
                  <a:fillRect l="-3195" t="-15094" r="-234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EEAB09-9930-40F9-9F4E-4E07750339C6}"/>
              </a:ext>
            </a:extLst>
          </p:cNvPr>
          <p:cNvSpPr txBox="1"/>
          <p:nvPr/>
        </p:nvSpPr>
        <p:spPr>
          <a:xfrm>
            <a:off x="243845" y="2294997"/>
            <a:ext cx="6048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(4) Deterministic and reversible</a:t>
            </a:r>
            <a:br>
              <a:rPr lang="en-US" sz="3600" dirty="0"/>
            </a:br>
            <a:r>
              <a:rPr lang="en-US" sz="3600" dirty="0"/>
              <a:t>      evolution (i.e. isolation)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4589-781B-4666-A249-13D89F06EACF}"/>
              </a:ext>
            </a:extLst>
          </p:cNvPr>
          <p:cNvSpPr txBox="1"/>
          <p:nvPr/>
        </p:nvSpPr>
        <p:spPr>
          <a:xfrm>
            <a:off x="243845" y="3584643"/>
            <a:ext cx="783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(5) Deterministic and thermodynamically</a:t>
            </a:r>
            <a:br>
              <a:rPr lang="en-US" sz="3600" dirty="0"/>
            </a:br>
            <a:r>
              <a:rPr lang="en-US" sz="3600" dirty="0"/>
              <a:t>      reversible evolution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6DC09-65E8-44F6-90A0-D2A1FDB3BE24}"/>
              </a:ext>
            </a:extLst>
          </p:cNvPr>
          <p:cNvSpPr txBox="1"/>
          <p:nvPr/>
        </p:nvSpPr>
        <p:spPr>
          <a:xfrm>
            <a:off x="243845" y="4874289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(6) Information conservation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8B41B-6E1B-4DD8-8A31-B6B5E78F1B06}"/>
              </a:ext>
            </a:extLst>
          </p:cNvPr>
          <p:cNvSpPr txBox="1"/>
          <p:nvPr/>
        </p:nvSpPr>
        <p:spPr>
          <a:xfrm>
            <a:off x="243845" y="5609935"/>
            <a:ext cx="552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(7) Uncertainty conservation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A2F87-0463-4E20-B825-A43DCDD08B15}"/>
              </a:ext>
            </a:extLst>
          </p:cNvPr>
          <p:cNvSpPr txBox="1"/>
          <p:nvPr/>
        </p:nvSpPr>
        <p:spPr>
          <a:xfrm>
            <a:off x="8701488" y="500535"/>
            <a:ext cx="2887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All equivalent!</a:t>
            </a:r>
          </a:p>
        </p:txBody>
      </p:sp>
    </p:spTree>
    <p:extLst>
      <p:ext uri="{BB962C8B-B14F-4D97-AF65-F5344CB8AC3E}">
        <p14:creationId xmlns:p14="http://schemas.microsoft.com/office/powerpoint/2010/main" val="14661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6E10F1-6F4E-1BD6-5CB9-D3B969F4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B8829-BC3A-42BA-D2E8-51F0AC06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D2ABB-5AD8-82CF-5810-FD43664926D2}"/>
              </a:ext>
            </a:extLst>
          </p:cNvPr>
          <p:cNvSpPr txBox="1"/>
          <p:nvPr/>
        </p:nvSpPr>
        <p:spPr>
          <a:xfrm>
            <a:off x="679579" y="830624"/>
            <a:ext cx="108328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Connections between Hamiltonian mechanics, vector calculus, differential (</a:t>
            </a:r>
            <a:r>
              <a:rPr lang="en-US" sz="3200" dirty="0" err="1"/>
              <a:t>symplectic</a:t>
            </a:r>
            <a:r>
              <a:rPr lang="en-US" sz="3200" dirty="0"/>
              <a:t>) geometry, statistical mechanics, thermodynamics, information theory and plain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02509-D688-D064-536D-03FC06696ABC}"/>
              </a:ext>
            </a:extLst>
          </p:cNvPr>
          <p:cNvSpPr txBox="1"/>
          <p:nvPr/>
        </p:nvSpPr>
        <p:spPr>
          <a:xfrm>
            <a:off x="0" y="385685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9900"/>
                </a:solidFill>
              </a:rPr>
              <a:t>We can’t study the foundations of one physical theory without looking at the foundations of all of them</a:t>
            </a:r>
          </a:p>
        </p:txBody>
      </p:sp>
    </p:spTree>
    <p:extLst>
      <p:ext uri="{BB962C8B-B14F-4D97-AF65-F5344CB8AC3E}">
        <p14:creationId xmlns:p14="http://schemas.microsoft.com/office/powerpoint/2010/main" val="429442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7B0-A7FE-40AD-9603-F00855A9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principle in classical and quantum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B8BB-C8E2-4238-800F-CB6EEEB4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degree of freedom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68B2-D1C4-4884-9DFC-D288DFC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2263-DFD2-4B29-8208-72D5C34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0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DAE68-C546-4D75-A6D0-8A3C4E31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DE31D-C7E2-48B0-9D6B-B5A9021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08E5D-0486-48AD-8AD7-123FB545028D}"/>
                  </a:ext>
                </a:extLst>
              </p:cNvPr>
              <p:cNvSpPr txBox="1"/>
              <p:nvPr/>
            </p:nvSpPr>
            <p:spPr>
              <a:xfrm>
                <a:off x="5043885" y="1100618"/>
                <a:ext cx="2104230" cy="114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08E5D-0486-48AD-8AD7-123FB545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85" y="1100618"/>
                <a:ext cx="2104230" cy="114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7E2FE-DE0A-48E2-84C0-D3239537E47D}"/>
              </a:ext>
            </a:extLst>
          </p:cNvPr>
          <p:cNvSpPr txBox="1"/>
          <p:nvPr/>
        </p:nvSpPr>
        <p:spPr>
          <a:xfrm>
            <a:off x="3124577" y="366150"/>
            <a:ext cx="594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Quantum uncertainty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7EDF8-ED7F-47EB-BE6F-BEE245451324}"/>
              </a:ext>
            </a:extLst>
          </p:cNvPr>
          <p:cNvSpPr txBox="1"/>
          <p:nvPr/>
        </p:nvSpPr>
        <p:spPr>
          <a:xfrm>
            <a:off x="2564966" y="2736267"/>
            <a:ext cx="706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its origin? What “causes”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25D1F-73D1-43C4-A74A-D4D10671D51E}"/>
              </a:ext>
            </a:extLst>
          </p:cNvPr>
          <p:cNvSpPr txBox="1"/>
          <p:nvPr/>
        </p:nvSpPr>
        <p:spPr>
          <a:xfrm>
            <a:off x="6383539" y="4147640"/>
            <a:ext cx="18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explains it?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64ED5-B485-4620-B04F-8ADA9D5A600D}"/>
              </a:ext>
            </a:extLst>
          </p:cNvPr>
          <p:cNvCxnSpPr/>
          <p:nvPr/>
        </p:nvCxnSpPr>
        <p:spPr>
          <a:xfrm flipV="1">
            <a:off x="7284203" y="3382598"/>
            <a:ext cx="488197" cy="7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D74D5-1C29-460F-8D67-14A7ABAE66FD}"/>
                  </a:ext>
                </a:extLst>
              </p:cNvPr>
              <p:cNvSpPr txBox="1"/>
              <p:nvPr/>
            </p:nvSpPr>
            <p:spPr>
              <a:xfrm>
                <a:off x="1638399" y="5257572"/>
                <a:ext cx="8915197" cy="689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behave in classical mechanics?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D74D5-1C29-460F-8D67-14A7ABAE6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99" y="5257572"/>
                <a:ext cx="8915197" cy="689099"/>
              </a:xfrm>
              <a:prstGeom prst="rect">
                <a:avLst/>
              </a:prstGeom>
              <a:blipFill>
                <a:blip r:embed="rId3"/>
                <a:stretch>
                  <a:fillRect l="-2120" t="-12281" r="-10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3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F9D943-66C3-4516-9CAB-54291A1B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D0208-2B95-4D87-90A3-714A9D96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C13DC2-0219-4074-966B-77216DA568C3}"/>
                  </a:ext>
                </a:extLst>
              </p:cNvPr>
              <p:cNvSpPr txBox="1"/>
              <p:nvPr/>
            </p:nvSpPr>
            <p:spPr>
              <a:xfrm>
                <a:off x="2097565" y="573419"/>
                <a:ext cx="7996869" cy="138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C13DC2-0219-4074-966B-77216DA5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65" y="573419"/>
                <a:ext cx="7996869" cy="138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555688-AAA5-44DD-A01E-E59EF8DDF4FE}"/>
                  </a:ext>
                </a:extLst>
              </p:cNvPr>
              <p:cNvSpPr txBox="1"/>
              <p:nvPr/>
            </p:nvSpPr>
            <p:spPr>
              <a:xfrm>
                <a:off x="3414431" y="2431172"/>
                <a:ext cx="5363135" cy="70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555688-AAA5-44DD-A01E-E59EF8DDF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31" y="2431172"/>
                <a:ext cx="5363135" cy="700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E1B742-07FC-41B1-BB33-60A617175E9B}"/>
              </a:ext>
            </a:extLst>
          </p:cNvPr>
          <p:cNvCxnSpPr>
            <a:cxnSpLocks/>
          </p:cNvCxnSpPr>
          <p:nvPr/>
        </p:nvCxnSpPr>
        <p:spPr>
          <a:xfrm flipH="1">
            <a:off x="8862060" y="2423418"/>
            <a:ext cx="909621" cy="2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F8E8EB-0405-430C-8471-8E37AD07BF35}"/>
              </a:ext>
            </a:extLst>
          </p:cNvPr>
          <p:cNvSpPr txBox="1"/>
          <p:nvPr/>
        </p:nvSpPr>
        <p:spPr>
          <a:xfrm>
            <a:off x="9717437" y="2161623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of motion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B6F23-B491-473D-8B3E-5030125FF40A}"/>
              </a:ext>
            </a:extLst>
          </p:cNvPr>
          <p:cNvSpPr txBox="1"/>
          <p:nvPr/>
        </p:nvSpPr>
        <p:spPr>
          <a:xfrm>
            <a:off x="1023199" y="3635468"/>
            <a:ext cx="1014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Uncertainty is bounded during Hamiltonian evolution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8578B-D7E3-4308-8162-22EB45B02CF8}"/>
              </a:ext>
            </a:extLst>
          </p:cNvPr>
          <p:cNvSpPr txBox="1"/>
          <p:nvPr/>
        </p:nvSpPr>
        <p:spPr>
          <a:xfrm>
            <a:off x="2495398" y="4758795"/>
            <a:ext cx="41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bound is in absence of correlation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3DC7170-04D6-4346-A88D-001A85B38461}"/>
              </a:ext>
            </a:extLst>
          </p:cNvPr>
          <p:cNvGrpSpPr/>
          <p:nvPr/>
        </p:nvGrpSpPr>
        <p:grpSpPr>
          <a:xfrm>
            <a:off x="8057203" y="4379985"/>
            <a:ext cx="3576013" cy="1998094"/>
            <a:chOff x="8057203" y="4379985"/>
            <a:chExt cx="3576013" cy="199809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F4D207-D686-45D6-8F05-DA3E6B3CA5CA}"/>
                </a:ext>
              </a:extLst>
            </p:cNvPr>
            <p:cNvCxnSpPr/>
            <p:nvPr/>
          </p:nvCxnSpPr>
          <p:spPr>
            <a:xfrm>
              <a:off x="9558561" y="4638213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6AE209-CF8A-4614-80CF-E8D09F2EA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57203" y="5508145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91EEEAD-7FAF-41E5-B6FA-A2E9563F5F1D}"/>
                    </a:ext>
                  </a:extLst>
                </p:cNvPr>
                <p:cNvSpPr txBox="1"/>
                <p:nvPr/>
              </p:nvSpPr>
              <p:spPr>
                <a:xfrm>
                  <a:off x="11263628" y="5146731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91EEEAD-7FAF-41E5-B6FA-A2E9563F5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3628" y="5146731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689A9E9-52B0-4464-B957-4C1533409BD3}"/>
                    </a:ext>
                  </a:extLst>
                </p:cNvPr>
                <p:cNvSpPr txBox="1"/>
                <p:nvPr/>
              </p:nvSpPr>
              <p:spPr>
                <a:xfrm>
                  <a:off x="9514451" y="437998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689A9E9-52B0-4464-B957-4C1533409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451" y="4379985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92D7E6-D2A9-4CEB-BAA6-929B75DA1161}"/>
                </a:ext>
              </a:extLst>
            </p:cNvPr>
            <p:cNvSpPr/>
            <p:nvPr/>
          </p:nvSpPr>
          <p:spPr>
            <a:xfrm rot="5400000">
              <a:off x="9149103" y="5102585"/>
              <a:ext cx="281519" cy="3014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4B7A39F-07C9-4D7E-942B-92F001C7B758}"/>
                </a:ext>
              </a:extLst>
            </p:cNvPr>
            <p:cNvSpPr/>
            <p:nvPr/>
          </p:nvSpPr>
          <p:spPr>
            <a:xfrm rot="5400000">
              <a:off x="9611211" y="5430772"/>
              <a:ext cx="590091" cy="154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6ED341E-2AD6-44A7-84BC-077F74950AB1}"/>
                </a:ext>
              </a:extLst>
            </p:cNvPr>
            <p:cNvSpPr/>
            <p:nvPr/>
          </p:nvSpPr>
          <p:spPr>
            <a:xfrm rot="7277806">
              <a:off x="10228235" y="5050755"/>
              <a:ext cx="590091" cy="154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FECDC0E-E72C-4443-92C2-40D6031E90C3}"/>
              </a:ext>
            </a:extLst>
          </p:cNvPr>
          <p:cNvSpPr txBox="1"/>
          <p:nvPr/>
        </p:nvSpPr>
        <p:spPr>
          <a:xfrm>
            <a:off x="455077" y="5546394"/>
            <a:ext cx="832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But the bound depends on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23773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8DB1C6-267B-4BC6-B3E3-4B968D3E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EAC35-F24E-4AD0-8E9C-D9DAF38D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85638-3DB7-4F7C-9038-E3ED2A4B3653}"/>
              </a:ext>
            </a:extLst>
          </p:cNvPr>
          <p:cNvSpPr txBox="1"/>
          <p:nvPr/>
        </p:nvSpPr>
        <p:spPr>
          <a:xfrm>
            <a:off x="576997" y="334314"/>
            <a:ext cx="1103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bound on quantum uncertainty seems to be intrinsic to the nature of the quantum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FD370-C730-4BA0-93C9-D0F23AF82324}"/>
              </a:ext>
            </a:extLst>
          </p:cNvPr>
          <p:cNvSpPr txBox="1"/>
          <p:nvPr/>
        </p:nvSpPr>
        <p:spPr>
          <a:xfrm>
            <a:off x="576996" y="1919274"/>
            <a:ext cx="832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look at the von Neumann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6C5B6-E78F-4AFD-98BD-4E3EDDACBDDF}"/>
                  </a:ext>
                </a:extLst>
              </p:cNvPr>
              <p:cNvSpPr txBox="1"/>
              <p:nvPr/>
            </p:nvSpPr>
            <p:spPr>
              <a:xfrm>
                <a:off x="3257999" y="2782669"/>
                <a:ext cx="40971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6C5B6-E78F-4AFD-98BD-4E3EDDAC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99" y="2782669"/>
                <a:ext cx="40971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D5665-D7C8-4BE5-9ACF-E929F829BDFA}"/>
                  </a:ext>
                </a:extLst>
              </p:cNvPr>
              <p:cNvSpPr txBox="1"/>
              <p:nvPr/>
            </p:nvSpPr>
            <p:spPr>
              <a:xfrm>
                <a:off x="3539939" y="4639990"/>
                <a:ext cx="2945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D5665-D7C8-4BE5-9ACF-E929F829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39" y="4639990"/>
                <a:ext cx="2945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F0F38-753A-47E4-87B8-F6541BFC0B74}"/>
                  </a:ext>
                </a:extLst>
              </p:cNvPr>
              <p:cNvSpPr txBox="1"/>
              <p:nvPr/>
            </p:nvSpPr>
            <p:spPr>
              <a:xfrm>
                <a:off x="576996" y="3774932"/>
                <a:ext cx="8322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For a pure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F0F38-753A-47E4-87B8-F6541BFC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6" y="3774932"/>
                <a:ext cx="8322489" cy="646331"/>
              </a:xfrm>
              <a:prstGeom prst="rect">
                <a:avLst/>
              </a:prstGeom>
              <a:blipFill>
                <a:blip r:embed="rId4"/>
                <a:stretch>
                  <a:fillRect l="-227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A24E5E-550C-4778-AD71-3C2735873869}"/>
              </a:ext>
            </a:extLst>
          </p:cNvPr>
          <p:cNvSpPr txBox="1"/>
          <p:nvPr/>
        </p:nvSpPr>
        <p:spPr>
          <a:xfrm>
            <a:off x="2714619" y="5499297"/>
            <a:ext cx="89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Could this bound, by itself, explain everything?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1B4B75-FB0D-4D48-8E74-C05DBCE2293B}"/>
              </a:ext>
            </a:extLst>
          </p:cNvPr>
          <p:cNvCxnSpPr>
            <a:cxnSpLocks/>
          </p:cNvCxnSpPr>
          <p:nvPr/>
        </p:nvCxnSpPr>
        <p:spPr>
          <a:xfrm flipH="1">
            <a:off x="6558915" y="4592004"/>
            <a:ext cx="909621" cy="2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C1D15-030F-4AA7-B0C9-2C7FC655DA7B}"/>
              </a:ext>
            </a:extLst>
          </p:cNvPr>
          <p:cNvSpPr txBox="1"/>
          <p:nvPr/>
        </p:nvSpPr>
        <p:spPr>
          <a:xfrm>
            <a:off x="7541641" y="4283669"/>
            <a:ext cx="240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possible entropy</a:t>
            </a:r>
          </a:p>
        </p:txBody>
      </p:sp>
    </p:spTree>
    <p:extLst>
      <p:ext uri="{BB962C8B-B14F-4D97-AF65-F5344CB8AC3E}">
        <p14:creationId xmlns:p14="http://schemas.microsoft.com/office/powerpoint/2010/main" val="31953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71799-230D-4D42-964B-34484B8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39C20-BB7C-4A4A-9185-DCD98A2B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191B4-1A32-4ADE-B450-567E108903CA}"/>
                  </a:ext>
                </a:extLst>
              </p:cNvPr>
              <p:cNvSpPr txBox="1"/>
              <p:nvPr/>
            </p:nvSpPr>
            <p:spPr>
              <a:xfrm>
                <a:off x="329559" y="447237"/>
                <a:ext cx="94929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Take the space of all possible distributions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br>
                  <a:rPr lang="en-US" sz="3600" b="0" dirty="0"/>
                </a:br>
                <a:r>
                  <a:rPr lang="en-US" sz="3600" dirty="0"/>
                  <a:t>and order them by information/Gibbs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191B4-1A32-4ADE-B450-567E1089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" y="447237"/>
                <a:ext cx="9492920" cy="1200329"/>
              </a:xfrm>
              <a:prstGeom prst="rect">
                <a:avLst/>
              </a:prstGeom>
              <a:blipFill>
                <a:blip r:embed="rId2"/>
                <a:stretch>
                  <a:fillRect l="-1927"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E728F-161D-449A-A2DF-890DC53D1FF5}"/>
              </a:ext>
            </a:extLst>
          </p:cNvPr>
          <p:cNvCxnSpPr>
            <a:cxnSpLocks/>
          </p:cNvCxnSpPr>
          <p:nvPr/>
        </p:nvCxnSpPr>
        <p:spPr>
          <a:xfrm flipV="1">
            <a:off x="9879261" y="362189"/>
            <a:ext cx="0" cy="59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C2ABE0-0383-43D5-AAC0-F3FC8483D487}"/>
              </a:ext>
            </a:extLst>
          </p:cNvPr>
          <p:cNvSpPr/>
          <p:nvPr/>
        </p:nvSpPr>
        <p:spPr>
          <a:xfrm>
            <a:off x="9976633" y="-179070"/>
            <a:ext cx="2308859" cy="7216139"/>
          </a:xfrm>
          <a:custGeom>
            <a:avLst/>
            <a:gdLst>
              <a:gd name="connsiteX0" fmla="*/ 0 w 1295399"/>
              <a:gd name="connsiteY0" fmla="*/ 0 h 7216139"/>
              <a:gd name="connsiteX1" fmla="*/ 1295399 w 1295399"/>
              <a:gd name="connsiteY1" fmla="*/ 0 h 7216139"/>
              <a:gd name="connsiteX2" fmla="*/ 1295399 w 1295399"/>
              <a:gd name="connsiteY2" fmla="*/ 7216139 h 7216139"/>
              <a:gd name="connsiteX3" fmla="*/ 0 w 1295399"/>
              <a:gd name="connsiteY3" fmla="*/ 7216139 h 7216139"/>
              <a:gd name="connsiteX4" fmla="*/ 0 w 129539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59" h="7216139">
                <a:moveTo>
                  <a:pt x="1013460" y="0"/>
                </a:moveTo>
                <a:lnTo>
                  <a:pt x="2308859" y="0"/>
                </a:lnTo>
                <a:lnTo>
                  <a:pt x="2308859" y="7216139"/>
                </a:lnTo>
                <a:lnTo>
                  <a:pt x="0" y="7216139"/>
                </a:lnTo>
                <a:cubicBezTo>
                  <a:pt x="25400" y="4825999"/>
                  <a:pt x="287020" y="1772920"/>
                  <a:pt x="10134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42A406-0842-4235-AA84-E71FA1102CF5}"/>
                  </a:ext>
                </a:extLst>
              </p:cNvPr>
              <p:cNvSpPr txBox="1"/>
              <p:nvPr/>
            </p:nvSpPr>
            <p:spPr>
              <a:xfrm>
                <a:off x="9039634" y="-38221"/>
                <a:ext cx="1232517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42A406-0842-4235-AA84-E71FA1102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634" y="-38221"/>
                <a:ext cx="1232517" cy="379848"/>
              </a:xfrm>
              <a:prstGeom prst="rect">
                <a:avLst/>
              </a:prstGeom>
              <a:blipFill>
                <a:blip r:embed="rId3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25036-ACFC-4F8C-AC1A-031CDD571396}"/>
                  </a:ext>
                </a:extLst>
              </p:cNvPr>
              <p:cNvSpPr txBox="1"/>
              <p:nvPr/>
            </p:nvSpPr>
            <p:spPr>
              <a:xfrm>
                <a:off x="329559" y="1933137"/>
                <a:ext cx="905619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Fix the entropy to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and consider all</a:t>
                </a:r>
                <a:br>
                  <a:rPr lang="en-US" sz="3600" dirty="0"/>
                </a:br>
                <a:r>
                  <a:rPr lang="en-US" sz="3600" dirty="0"/>
                  <a:t>distributions with that entropy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25036-ACFC-4F8C-AC1A-031CDD571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" y="1933137"/>
                <a:ext cx="9056197" cy="1200329"/>
              </a:xfrm>
              <a:prstGeom prst="rect">
                <a:avLst/>
              </a:prstGeom>
              <a:blipFill>
                <a:blip r:embed="rId4"/>
                <a:stretch>
                  <a:fillRect l="-2019" t="-7614" r="-1077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EC4C798-CD24-40D2-AD86-A5BD6E95EB92}"/>
              </a:ext>
            </a:extLst>
          </p:cNvPr>
          <p:cNvSpPr/>
          <p:nvPr/>
        </p:nvSpPr>
        <p:spPr>
          <a:xfrm>
            <a:off x="9879261" y="2773680"/>
            <a:ext cx="2447926" cy="228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F1DE0-A127-4D73-B741-52EEA1EE7B43}"/>
                  </a:ext>
                </a:extLst>
              </p:cNvPr>
              <p:cNvSpPr txBox="1"/>
              <p:nvPr/>
            </p:nvSpPr>
            <p:spPr>
              <a:xfrm>
                <a:off x="9536801" y="2703318"/>
                <a:ext cx="41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F1DE0-A127-4D73-B741-52EEA1EE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01" y="2703318"/>
                <a:ext cx="419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F8AFF2-77B3-4D6B-9C7A-C24ED65F19B4}"/>
                  </a:ext>
                </a:extLst>
              </p:cNvPr>
              <p:cNvSpPr txBox="1"/>
              <p:nvPr/>
            </p:nvSpPr>
            <p:spPr>
              <a:xfrm>
                <a:off x="329559" y="3429000"/>
                <a:ext cx="8438871" cy="97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They satisfy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F8AFF2-77B3-4D6B-9C7A-C24ED65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" y="3429000"/>
                <a:ext cx="8438871" cy="973600"/>
              </a:xfrm>
              <a:prstGeom prst="rect">
                <a:avLst/>
              </a:prstGeom>
              <a:blipFill>
                <a:blip r:embed="rId6"/>
                <a:stretch>
                  <a:fillRect l="-2168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772463-E707-4AB2-B5CE-B9C5C1F8213D}"/>
              </a:ext>
            </a:extLst>
          </p:cNvPr>
          <p:cNvCxnSpPr>
            <a:cxnSpLocks/>
          </p:cNvCxnSpPr>
          <p:nvPr/>
        </p:nvCxnSpPr>
        <p:spPr>
          <a:xfrm flipV="1">
            <a:off x="9385756" y="4402600"/>
            <a:ext cx="590877" cy="35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3FF0A0-0687-4F3C-A75A-96D8BDB58277}"/>
              </a:ext>
            </a:extLst>
          </p:cNvPr>
          <p:cNvSpPr txBox="1"/>
          <p:nvPr/>
        </p:nvSpPr>
        <p:spPr>
          <a:xfrm>
            <a:off x="6317544" y="4760581"/>
            <a:ext cx="350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for independent Gaussians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B93B9B-53ED-4128-A43F-33CBA23C2A42}"/>
              </a:ext>
            </a:extLst>
          </p:cNvPr>
          <p:cNvCxnSpPr>
            <a:cxnSpLocks/>
          </p:cNvCxnSpPr>
          <p:nvPr/>
        </p:nvCxnSpPr>
        <p:spPr>
          <a:xfrm>
            <a:off x="9879261" y="3684509"/>
            <a:ext cx="22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3E8B0-CC93-4B34-A36C-32A035AE75F9}"/>
                  </a:ext>
                </a:extLst>
              </p:cNvPr>
              <p:cNvSpPr txBox="1"/>
              <p:nvPr/>
            </p:nvSpPr>
            <p:spPr>
              <a:xfrm>
                <a:off x="11431930" y="3660346"/>
                <a:ext cx="7083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3E8B0-CC93-4B34-A36C-32A035AE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930" y="3660346"/>
                <a:ext cx="708335" cy="390748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AC0C28-01DA-41EB-9162-E4DBC2C3E3F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548994" y="4254169"/>
            <a:ext cx="1768550" cy="69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BC8D27-391E-4A14-ADC4-FE1E7E0D4D39}"/>
              </a:ext>
            </a:extLst>
          </p:cNvPr>
          <p:cNvSpPr txBox="1"/>
          <p:nvPr/>
        </p:nvSpPr>
        <p:spPr>
          <a:xfrm>
            <a:off x="404527" y="5777838"/>
            <a:ext cx="879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Inverse does not work: lower bound on uncertainty does not give a lower bound on entropy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D99432-11C5-482E-B721-CC808BB13234}"/>
              </a:ext>
            </a:extLst>
          </p:cNvPr>
          <p:cNvCxnSpPr/>
          <p:nvPr/>
        </p:nvCxnSpPr>
        <p:spPr>
          <a:xfrm>
            <a:off x="10272151" y="-434340"/>
            <a:ext cx="0" cy="779526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7EB16-1CDC-41CA-B8D4-C2D96A6C23D5}"/>
                  </a:ext>
                </a:extLst>
              </p:cNvPr>
              <p:cNvSpPr txBox="1"/>
              <p:nvPr/>
            </p:nvSpPr>
            <p:spPr>
              <a:xfrm>
                <a:off x="404527" y="5118562"/>
                <a:ext cx="93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8000"/>
                    </a:solidFill>
                  </a:rPr>
                  <a:t>Lower bound on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lower bound on uncertainty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7EB16-1CDC-41CA-B8D4-C2D96A6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27" y="5118562"/>
                <a:ext cx="9303504" cy="461665"/>
              </a:xfrm>
              <a:prstGeom prst="rect">
                <a:avLst/>
              </a:prstGeom>
              <a:blipFill>
                <a:blip r:embed="rId8"/>
                <a:stretch>
                  <a:fillRect l="-98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 animBg="1"/>
      <p:bldP spid="23" grpId="0"/>
      <p:bldP spid="24" grpId="0"/>
      <p:bldP spid="28" grpId="0"/>
      <p:bldP spid="35" grpId="0"/>
      <p:bldP spid="43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62A3-BCC6-4685-8362-C346FE0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B43B4F-9970-449E-813F-E6321518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08" y="1755756"/>
            <a:ext cx="1983418" cy="1983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C233C-BCA4-4828-A622-4CAF30746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17" y="1761893"/>
            <a:ext cx="1983418" cy="1983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238E03-2F82-4178-BC08-4418BC2138EA}"/>
              </a:ext>
            </a:extLst>
          </p:cNvPr>
          <p:cNvSpPr txBox="1"/>
          <p:nvPr/>
        </p:nvSpPr>
        <p:spPr>
          <a:xfrm>
            <a:off x="3535943" y="3906655"/>
            <a:ext cx="178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Gabriele Carcassi</a:t>
            </a:r>
          </a:p>
          <a:p>
            <a:pPr algn="ctr"/>
            <a:r>
              <a:rPr lang="en-US" dirty="0"/>
              <a:t>Project Lead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7F058-9674-46DB-AE9E-0B20C6D9A550}"/>
              </a:ext>
            </a:extLst>
          </p:cNvPr>
          <p:cNvSpPr txBox="1"/>
          <p:nvPr/>
        </p:nvSpPr>
        <p:spPr>
          <a:xfrm>
            <a:off x="6156745" y="3906655"/>
            <a:ext cx="2147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Christine A. Aidala</a:t>
            </a:r>
          </a:p>
          <a:p>
            <a:pPr algn="ctr"/>
            <a:r>
              <a:rPr lang="en-US" dirty="0"/>
              <a:t>Principal Investigator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2FEFE3DE-3783-489A-807B-8FA738DDA1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32136" y="6535564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C894F-42D9-EF35-234E-56CE0B2A3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9" y="258310"/>
            <a:ext cx="1559156" cy="1417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1476A-78A5-0B5F-B50F-028A9B541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74" y="417046"/>
            <a:ext cx="3236152" cy="1099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0476A-EAF8-F7CA-450C-5DB9E88AEDD7}"/>
              </a:ext>
            </a:extLst>
          </p:cNvPr>
          <p:cNvSpPr txBox="1"/>
          <p:nvPr/>
        </p:nvSpPr>
        <p:spPr>
          <a:xfrm>
            <a:off x="330299" y="4768130"/>
            <a:ext cx="46528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fundamental physical ideas hide behind the mathematical equations? 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4EB40-826A-E0B9-A6B8-A4C720619917}"/>
              </a:ext>
            </a:extLst>
          </p:cNvPr>
          <p:cNvSpPr txBox="1"/>
          <p:nvPr/>
        </p:nvSpPr>
        <p:spPr>
          <a:xfrm>
            <a:off x="6440005" y="204208"/>
            <a:ext cx="58189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To identify a handful of physical principles from which the basic laws can be rigorously derived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4D4C2-CB33-6021-6482-9FAF3F00CD3A}"/>
              </a:ext>
            </a:extLst>
          </p:cNvPr>
          <p:cNvSpPr txBox="1"/>
          <p:nvPr/>
        </p:nvSpPr>
        <p:spPr>
          <a:xfrm>
            <a:off x="8675557" y="1866746"/>
            <a:ext cx="3188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exactly is the action, and why should it be stationary?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B4B44-98DF-0864-7A24-B3DD5BE140E7}"/>
              </a:ext>
            </a:extLst>
          </p:cNvPr>
          <p:cNvSpPr txBox="1"/>
          <p:nvPr/>
        </p:nvSpPr>
        <p:spPr>
          <a:xfrm>
            <a:off x="177402" y="2071401"/>
            <a:ext cx="3236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Why is a classical state represented by position and momentum?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33F0B-C9EA-679D-95D5-62C63C8E4CE6}"/>
              </a:ext>
            </a:extLst>
          </p:cNvPr>
          <p:cNvSpPr txBox="1"/>
          <p:nvPr/>
        </p:nvSpPr>
        <p:spPr>
          <a:xfrm>
            <a:off x="8832085" y="5726538"/>
            <a:ext cx="3718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position/momentum and pressure/volume, and not position/volume?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E4F686-A141-1116-CB47-605351951C85}"/>
              </a:ext>
            </a:extLst>
          </p:cNvPr>
          <p:cNvSpPr txBox="1"/>
          <p:nvPr/>
        </p:nvSpPr>
        <p:spPr>
          <a:xfrm>
            <a:off x="0" y="3402037"/>
            <a:ext cx="3236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Why is a quantum state represented by a ray in a Hilbert space?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C26DA6-26CD-33FE-18B7-142083DF3AAC}"/>
              </a:ext>
            </a:extLst>
          </p:cNvPr>
          <p:cNvSpPr txBox="1"/>
          <p:nvPr/>
        </p:nvSpPr>
        <p:spPr>
          <a:xfrm>
            <a:off x="6440005" y="4603392"/>
            <a:ext cx="5818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Is there a more general notion of “systems” and “states” across physical theories?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DF2B01-D940-1BD5-1D5F-9516D744920B}"/>
              </a:ext>
            </a:extLst>
          </p:cNvPr>
          <p:cNvSpPr txBox="1"/>
          <p:nvPr/>
        </p:nvSpPr>
        <p:spPr>
          <a:xfrm>
            <a:off x="3936035" y="5726538"/>
            <a:ext cx="4468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What are the most fundamental notions in physics?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92B745-BC40-2CBD-DB72-904198D29990}"/>
              </a:ext>
            </a:extLst>
          </p:cNvPr>
          <p:cNvSpPr txBox="1"/>
          <p:nvPr/>
        </p:nvSpPr>
        <p:spPr>
          <a:xfrm>
            <a:off x="8636497" y="3399026"/>
            <a:ext cx="3451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Which philosophical questions are useful and which are a distraction?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1CC68-11EB-DE7E-13B9-398E453F16D4}"/>
              </a:ext>
            </a:extLst>
          </p:cNvPr>
          <p:cNvSpPr txBox="1"/>
          <p:nvPr/>
        </p:nvSpPr>
        <p:spPr>
          <a:xfrm>
            <a:off x="410210" y="5275978"/>
            <a:ext cx="644244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What are the realms of applicability of our theories and of the mathematical tools we use to describe them?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9A42C-4170-3502-25D9-807FFC305099}"/>
              </a:ext>
            </a:extLst>
          </p:cNvPr>
          <p:cNvSpPr txBox="1"/>
          <p:nvPr/>
        </p:nvSpPr>
        <p:spPr>
          <a:xfrm>
            <a:off x="8509449" y="2190455"/>
            <a:ext cx="350514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How do we turn physical requirements into precise mathematics?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3FF740-050E-8E86-D1C7-6F5C3D7E5638}"/>
              </a:ext>
            </a:extLst>
          </p:cNvPr>
          <p:cNvSpPr txBox="1"/>
          <p:nvPr/>
        </p:nvSpPr>
        <p:spPr>
          <a:xfrm>
            <a:off x="6096000" y="4736785"/>
            <a:ext cx="566872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Is the ideal of mathematical precision useful in physics?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2629A6-2FB1-5813-2404-9DC71A5A719B}"/>
              </a:ext>
            </a:extLst>
          </p:cNvPr>
          <p:cNvSpPr txBox="1"/>
          <p:nvPr/>
        </p:nvSpPr>
        <p:spPr>
          <a:xfrm>
            <a:off x="248880" y="2121851"/>
            <a:ext cx="355273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Can we create a precise and meaningful map between mathematical tools and physical ideas, instead of abstract definitions and analogies?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5B35E-D9F8-82AA-A2D4-C7F66D0A819F}"/>
              </a:ext>
            </a:extLst>
          </p:cNvPr>
          <p:cNvSpPr txBox="1"/>
          <p:nvPr/>
        </p:nvSpPr>
        <p:spPr>
          <a:xfrm>
            <a:off x="1306156" y="4957020"/>
            <a:ext cx="9917722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Are the current mathematical foundations and tools suitable for physics?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2290B-0DA9-C936-ADCB-78450FC81E17}"/>
              </a:ext>
            </a:extLst>
          </p:cNvPr>
          <p:cNvSpPr txBox="1"/>
          <p:nvPr/>
        </p:nvSpPr>
        <p:spPr>
          <a:xfrm>
            <a:off x="2182674" y="43313"/>
            <a:ext cx="331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https://assumptionsofphysics.org</a:t>
            </a:r>
          </a:p>
        </p:txBody>
      </p:sp>
    </p:spTree>
    <p:extLst>
      <p:ext uri="{BB962C8B-B14F-4D97-AF65-F5344CB8AC3E}">
        <p14:creationId xmlns:p14="http://schemas.microsoft.com/office/powerpoint/2010/main" val="5062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8" grpId="0"/>
      <p:bldP spid="30" grpId="0"/>
      <p:bldP spid="32" grpId="0"/>
      <p:bldP spid="34" grpId="0"/>
      <p:bldP spid="36" grpId="0"/>
      <p:bldP spid="38" grpId="0"/>
      <p:bldP spid="40" grpId="0" animBg="1"/>
      <p:bldP spid="42" grpId="0" animBg="1"/>
      <p:bldP spid="44" grpId="0" animBg="1"/>
      <p:bldP spid="46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962DB-B0C8-4ACF-80CE-9D3C156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36A6D-EB3A-466C-9A3D-2E80F22A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C0EDDC-33F2-40D6-B764-699794A6CA6C}"/>
                  </a:ext>
                </a:extLst>
              </p:cNvPr>
              <p:cNvSpPr txBox="1"/>
              <p:nvPr/>
            </p:nvSpPr>
            <p:spPr>
              <a:xfrm>
                <a:off x="373575" y="200605"/>
                <a:ext cx="114363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8000"/>
                    </a:solidFill>
                  </a:rPr>
                  <a:t>Lower bound for information entropy (Gibbs/von Neumann)</a:t>
                </a:r>
                <a:br>
                  <a:rPr lang="en-US" sz="3600" b="0" dirty="0">
                    <a:solidFill>
                      <a:srgbClr val="008000"/>
                    </a:solidFill>
                  </a:rPr>
                </a:br>
                <a:r>
                  <a:rPr lang="en-US" sz="3600" b="0" dirty="0">
                    <a:solidFill>
                      <a:srgbClr val="008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rgbClr val="008000"/>
                    </a:solidFill>
                  </a:rPr>
                  <a:t>uncertainty principle (classical/quantum)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C0EDDC-33F2-40D6-B764-699794A6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200605"/>
                <a:ext cx="11436336" cy="1200329"/>
              </a:xfrm>
              <a:prstGeom prst="rect">
                <a:avLst/>
              </a:prstGeom>
              <a:blipFill>
                <a:blip r:embed="rId2"/>
                <a:stretch>
                  <a:fillRect l="-1599" t="-8122" r="-640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09E43DF-4FE5-49C1-AE8D-CD894CDF0F74}"/>
              </a:ext>
            </a:extLst>
          </p:cNvPr>
          <p:cNvSpPr txBox="1"/>
          <p:nvPr/>
        </p:nvSpPr>
        <p:spPr>
          <a:xfrm>
            <a:off x="725903" y="2213431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don’t need the full quantum theory to derive the uncertainty principle: only the lower bound 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C5867-AFC9-44CB-B913-600FE8517FE2}"/>
              </a:ext>
            </a:extLst>
          </p:cNvPr>
          <p:cNvSpPr txBox="1"/>
          <p:nvPr/>
        </p:nvSpPr>
        <p:spPr>
          <a:xfrm>
            <a:off x="725903" y="422045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difference is that in classical mechanics we can prepare ensembles with arbitrarily low entropy…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89178-4246-450D-A8B7-1A78BAAEF914}"/>
              </a:ext>
            </a:extLst>
          </p:cNvPr>
          <p:cNvSpPr txBox="1"/>
          <p:nvPr/>
        </p:nvSpPr>
        <p:spPr>
          <a:xfrm>
            <a:off x="8145780" y="5858141"/>
            <a:ext cx="18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can we really?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22D60-606D-4BD6-B6D2-61E0CE6B82B9}"/>
              </a:ext>
            </a:extLst>
          </p:cNvPr>
          <p:cNvCxnSpPr/>
          <p:nvPr/>
        </p:nvCxnSpPr>
        <p:spPr>
          <a:xfrm flipH="1" flipV="1">
            <a:off x="8679180" y="5374271"/>
            <a:ext cx="18288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0522-18FC-41E9-B7E5-6470AA07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law of thermodynamics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4FE2-A69B-44F3-B2A9-65567CB92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26EB-A2F2-4BFE-8344-3F171618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E7D31-C9EA-48CD-8D74-F2D1E354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4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35C68-CAB0-4943-ADC3-428F622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84CFD-1F6C-4DEC-AB0A-AC3F8CE8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40EB3-D765-4CC9-A36A-E55D0E3BA6DE}"/>
              </a:ext>
            </a:extLst>
          </p:cNvPr>
          <p:cNvSpPr txBox="1"/>
          <p:nvPr/>
        </p:nvSpPr>
        <p:spPr>
          <a:xfrm>
            <a:off x="730160" y="37870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lower entropy bound is built into quantum mechanics, but not classical mechanics.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B24E6-310A-435F-8F0A-EE26A718DC88}"/>
              </a:ext>
            </a:extLst>
          </p:cNvPr>
          <p:cNvSpPr txBox="1"/>
          <p:nvPr/>
        </p:nvSpPr>
        <p:spPr>
          <a:xfrm>
            <a:off x="730160" y="181380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 is also built into thermodynamics in the form of the third law: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2A523-A933-4668-8E51-7E884FC67223}"/>
              </a:ext>
            </a:extLst>
          </p:cNvPr>
          <p:cNvSpPr txBox="1"/>
          <p:nvPr/>
        </p:nvSpPr>
        <p:spPr>
          <a:xfrm>
            <a:off x="2154055" y="3252548"/>
            <a:ext cx="78838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Every substance has a finite positive entropy,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but at the absolute zero of temperature the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entropy may become zero, and does so become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in the case of perfect crystalline substances.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EB5D6-0643-48D8-AAEF-D899756E04F6}"/>
              </a:ext>
            </a:extLst>
          </p:cNvPr>
          <p:cNvSpPr txBox="1"/>
          <p:nvPr/>
        </p:nvSpPr>
        <p:spPr>
          <a:xfrm>
            <a:off x="5568950" y="5168347"/>
            <a:ext cx="6343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  <a:latin typeface="Arial" panose="020B0604020202020204" pitchFamily="34" charset="0"/>
              </a:rPr>
              <a:t>G. N. Lewis and M. Randall - Thermodynamics and the free energy of chemical substances </a:t>
            </a:r>
            <a:endParaRPr 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42264-5465-46F9-9281-0582E047C1C3}"/>
              </a:ext>
            </a:extLst>
          </p:cNvPr>
          <p:cNvSpPr txBox="1"/>
          <p:nvPr/>
        </p:nvSpPr>
        <p:spPr>
          <a:xfrm>
            <a:off x="730160" y="5576460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Where does this lower bound come from?</a:t>
            </a:r>
          </a:p>
        </p:txBody>
      </p:sp>
    </p:spTree>
    <p:extLst>
      <p:ext uri="{BB962C8B-B14F-4D97-AF65-F5344CB8AC3E}">
        <p14:creationId xmlns:p14="http://schemas.microsoft.com/office/powerpoint/2010/main" val="3919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B18B5D-0849-4C24-A30C-071D1E17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104A4-CE80-443B-97F3-1BD3CD7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9DD99-E2D6-429A-A964-BA00DDDA03E3}"/>
              </a:ext>
            </a:extLst>
          </p:cNvPr>
          <p:cNvSpPr txBox="1"/>
          <p:nvPr/>
        </p:nvSpPr>
        <p:spPr>
          <a:xfrm>
            <a:off x="730160" y="37870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Thermodynamic entropy is additive for independent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B1E8D3-226D-4A0A-B825-CED435874CD7}"/>
                  </a:ext>
                </a:extLst>
              </p:cNvPr>
              <p:cNvSpPr txBox="1"/>
              <p:nvPr/>
            </p:nvSpPr>
            <p:spPr>
              <a:xfrm>
                <a:off x="730160" y="1797597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B1E8D3-226D-4A0A-B825-CED43587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0" y="1797597"/>
                <a:ext cx="1073168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03F679-C18E-4C30-BDE0-617C57791BC3}"/>
              </a:ext>
            </a:extLst>
          </p:cNvPr>
          <p:cNvSpPr txBox="1"/>
          <p:nvPr/>
        </p:nvSpPr>
        <p:spPr>
          <a:xfrm>
            <a:off x="730160" y="305205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system acts as a “zero” under system composition?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B9955-38D3-4C4C-82B1-D50F24364B61}"/>
                  </a:ext>
                </a:extLst>
              </p:cNvPr>
              <p:cNvSpPr txBox="1"/>
              <p:nvPr/>
            </p:nvSpPr>
            <p:spPr>
              <a:xfrm>
                <a:off x="730160" y="4683904"/>
                <a:ext cx="10731680" cy="65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B9955-38D3-4C4C-82B1-D50F2436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0" y="4683904"/>
                <a:ext cx="10731680" cy="654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6DF-B30D-DC75-24BE-BE004C309259}"/>
                  </a:ext>
                </a:extLst>
              </p:cNvPr>
              <p:cNvSpPr txBox="1"/>
              <p:nvPr/>
            </p:nvSpPr>
            <p:spPr>
              <a:xfrm>
                <a:off x="3403341" y="3594986"/>
                <a:ext cx="72708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The empty system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600" dirty="0"/>
                  <a:t>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∪∅=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586DF-B30D-DC75-24BE-BE004C30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41" y="3594986"/>
                <a:ext cx="7270879" cy="646331"/>
              </a:xfrm>
              <a:prstGeom prst="rect">
                <a:avLst/>
              </a:prstGeom>
              <a:blipFill>
                <a:blip r:embed="rId5"/>
                <a:stretch>
                  <a:fillRect l="-2515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8AD6B2-1A63-45C6-B167-51026D3B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1F0D6-DD7E-4801-B5D6-54F8EF36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43E26-F989-475F-91D4-69ADE519D305}"/>
              </a:ext>
            </a:extLst>
          </p:cNvPr>
          <p:cNvSpPr txBox="1"/>
          <p:nvPr/>
        </p:nvSpPr>
        <p:spPr>
          <a:xfrm>
            <a:off x="730160" y="518667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do the empty system and a crystalline structure at zero temperature have in common?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EFE14-E142-4852-9559-F1E8524F60E6}"/>
              </a:ext>
            </a:extLst>
          </p:cNvPr>
          <p:cNvSpPr txBox="1"/>
          <p:nvPr/>
        </p:nvSpPr>
        <p:spPr>
          <a:xfrm>
            <a:off x="730160" y="2014676"/>
            <a:ext cx="1073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They both have only one way to be: saying “the crystalline structure is at zero temperature” or “the system is not present” both fully determine the state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26143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8AD6B2-1A63-45C6-B167-51026D3B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1F0D6-DD7E-4801-B5D6-54F8EF36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43E26-F989-475F-91D4-69ADE519D305}"/>
              </a:ext>
            </a:extLst>
          </p:cNvPr>
          <p:cNvSpPr txBox="1"/>
          <p:nvPr/>
        </p:nvSpPr>
        <p:spPr>
          <a:xfrm>
            <a:off x="730160" y="453350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can’t we have states with entropy less than that of the empty system?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EFE14-E142-4852-9559-F1E8524F60E6}"/>
              </a:ext>
            </a:extLst>
          </p:cNvPr>
          <p:cNvSpPr txBox="1"/>
          <p:nvPr/>
        </p:nvSpPr>
        <p:spPr>
          <a:xfrm>
            <a:off x="730160" y="1949359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Suppose we had a system in a negative entropy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CB43F-C8F3-496F-A4E4-D8A110AD17DB}"/>
                  </a:ext>
                </a:extLst>
              </p:cNvPr>
              <p:cNvSpPr txBox="1"/>
              <p:nvPr/>
            </p:nvSpPr>
            <p:spPr>
              <a:xfrm>
                <a:off x="1356364" y="2717352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is better specified than the empty system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CB43F-C8F3-496F-A4E4-D8A110AD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4" y="2717352"/>
                <a:ext cx="10731680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E175A-8DB6-4CCD-85D4-AAEB538F7BFB}"/>
                  </a:ext>
                </a:extLst>
              </p:cNvPr>
              <p:cNvSpPr txBox="1"/>
              <p:nvPr/>
            </p:nvSpPr>
            <p:spPr>
              <a:xfrm>
                <a:off x="1356364" y="3485345"/>
                <a:ext cx="10731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is better specified in that state than saying “the system is not there”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E175A-8DB6-4CCD-85D4-AAEB538F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4" y="3485345"/>
                <a:ext cx="10731680" cy="1200329"/>
              </a:xfrm>
              <a:prstGeom prst="rect">
                <a:avLst/>
              </a:prstGeom>
              <a:blipFill>
                <a:blip r:embed="rId3"/>
                <a:stretch>
                  <a:fillRect l="-1761" t="-8122" r="-2330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36B030-4C9A-42F8-9E32-0A41DBCA47D7}"/>
              </a:ext>
            </a:extLst>
          </p:cNvPr>
          <p:cNvSpPr txBox="1"/>
          <p:nvPr/>
        </p:nvSpPr>
        <p:spPr>
          <a:xfrm>
            <a:off x="317241" y="4872653"/>
            <a:ext cx="11607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But saying “the system is not there” already tells us everything there is to know about the system!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40219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7BB7F8-B7E8-4936-8721-83422479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9865A-74D9-4657-B11A-9F2DA9FB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EF251-FE7E-434A-9CD3-A027B7C87A08}"/>
              </a:ext>
            </a:extLst>
          </p:cNvPr>
          <p:cNvSpPr txBox="1"/>
          <p:nvPr/>
        </p:nvSpPr>
        <p:spPr>
          <a:xfrm>
            <a:off x="730160" y="507510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 us rephrase the third law as: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16F75-6579-4009-9AAC-8B4376998D00}"/>
              </a:ext>
            </a:extLst>
          </p:cNvPr>
          <p:cNvSpPr txBox="1"/>
          <p:nvPr/>
        </p:nvSpPr>
        <p:spPr>
          <a:xfrm>
            <a:off x="1917440" y="1638342"/>
            <a:ext cx="8357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No state can describe a system more accurately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than stating the system is not there in the first place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7DB49-C3D8-4737-9441-DD5DBDEB8976}"/>
              </a:ext>
            </a:extLst>
          </p:cNvPr>
          <p:cNvSpPr txBox="1"/>
          <p:nvPr/>
        </p:nvSpPr>
        <p:spPr>
          <a:xfrm>
            <a:off x="730159" y="3130112"/>
            <a:ext cx="1073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practice, this statement is equivalent to the other one we quoted, but it is more of a logical necessity than a phenomenological assumption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00DD7-3C74-4709-94A0-DFF0FBE0ACC2}"/>
              </a:ext>
            </a:extLst>
          </p:cNvPr>
          <p:cNvSpPr txBox="1"/>
          <p:nvPr/>
        </p:nvSpPr>
        <p:spPr>
          <a:xfrm>
            <a:off x="730159" y="5131667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 makes for a better foundational starting 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C48E96-1C51-492D-BA2F-66F216BA265B}"/>
              </a:ext>
            </a:extLst>
          </p:cNvPr>
          <p:cNvCxnSpPr>
            <a:cxnSpLocks/>
          </p:cNvCxnSpPr>
          <p:nvPr/>
        </p:nvCxnSpPr>
        <p:spPr>
          <a:xfrm flipH="1">
            <a:off x="8148320" y="1067526"/>
            <a:ext cx="599440" cy="5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EC9A29-DC76-4E64-AC58-B9B2B295B2D6}"/>
              </a:ext>
            </a:extLst>
          </p:cNvPr>
          <p:cNvSpPr txBox="1"/>
          <p:nvPr/>
        </p:nvSpPr>
        <p:spPr>
          <a:xfrm>
            <a:off x="7772400" y="629920"/>
            <a:ext cx="31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maximal description</a:t>
            </a:r>
          </a:p>
        </p:txBody>
      </p:sp>
    </p:spTree>
    <p:extLst>
      <p:ext uri="{BB962C8B-B14F-4D97-AF65-F5344CB8AC3E}">
        <p14:creationId xmlns:p14="http://schemas.microsoft.com/office/powerpoint/2010/main" val="39112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E8403C-721E-3645-8548-B6DFBBB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D4AE5-5C1A-A35D-6270-2DC345F9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26654-02AC-902A-8013-709BBCD85E60}"/>
              </a:ext>
            </a:extLst>
          </p:cNvPr>
          <p:cNvSpPr txBox="1"/>
          <p:nvPr/>
        </p:nvSpPr>
        <p:spPr>
          <a:xfrm>
            <a:off x="704034" y="721466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Third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DF4039-2BBC-4092-DAA4-551B0FC004AC}"/>
                  </a:ext>
                </a:extLst>
              </p:cNvPr>
              <p:cNvSpPr txBox="1"/>
              <p:nvPr/>
            </p:nvSpPr>
            <p:spPr>
              <a:xfrm>
                <a:off x="1330238" y="1489459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Lower bound on entropy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DF4039-2BBC-4092-DAA4-551B0FC0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38" y="1489459"/>
                <a:ext cx="107316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9B3A33-398D-401F-38D9-D18EDCAE6DF8}"/>
                  </a:ext>
                </a:extLst>
              </p:cNvPr>
              <p:cNvSpPr txBox="1"/>
              <p:nvPr/>
            </p:nvSpPr>
            <p:spPr>
              <a:xfrm>
                <a:off x="1330238" y="2257452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Uncertainty principle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9B3A33-398D-401F-38D9-D18EDCAE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38" y="2257452"/>
                <a:ext cx="1073168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AE50350-E579-E765-50A7-C706F2319FE1}"/>
              </a:ext>
            </a:extLst>
          </p:cNvPr>
          <p:cNvSpPr txBox="1"/>
          <p:nvPr/>
        </p:nvSpPr>
        <p:spPr>
          <a:xfrm>
            <a:off x="704034" y="3534643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Classical ensembles have no lower bound 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EBEFB-6FFD-1EA5-5119-8463EC0D2BDA}"/>
                  </a:ext>
                </a:extLst>
              </p:cNvPr>
              <p:cNvSpPr txBox="1"/>
              <p:nvPr/>
            </p:nvSpPr>
            <p:spPr>
              <a:xfrm>
                <a:off x="1330238" y="4302636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At odds with third law of thermodynamics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EBEFB-6FFD-1EA5-5119-8463EC0D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38" y="4302636"/>
                <a:ext cx="10731680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7A1A3F-3ED1-1147-A8C8-594EE62FEAD5}"/>
                  </a:ext>
                </a:extLst>
              </p:cNvPr>
              <p:cNvSpPr txBox="1"/>
              <p:nvPr/>
            </p:nvSpPr>
            <p:spPr>
              <a:xfrm>
                <a:off x="1330238" y="5067050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Classical physics is untenable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7A1A3F-3ED1-1147-A8C8-594EE62F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38" y="5067050"/>
                <a:ext cx="10731680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7ED463-17DE-204B-2BCA-41F8FC70CCF1}"/>
              </a:ext>
            </a:extLst>
          </p:cNvPr>
          <p:cNvSpPr txBox="1"/>
          <p:nvPr/>
        </p:nvSpPr>
        <p:spPr>
          <a:xfrm rot="1251698">
            <a:off x="7813418" y="932825"/>
            <a:ext cx="3775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A lot more physical insight without requiring crazy metaphysical ideas, weird interpretations … just basic physical considerations!</a:t>
            </a:r>
          </a:p>
        </p:txBody>
      </p:sp>
    </p:spTree>
    <p:extLst>
      <p:ext uri="{BB962C8B-B14F-4D97-AF65-F5344CB8AC3E}">
        <p14:creationId xmlns:p14="http://schemas.microsoft.com/office/powerpoint/2010/main" val="11872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0E6A-721B-4E82-8B5F-EAC7A9FE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approach to the foundations of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0EE2-B2C8-4022-BAFA-B6AAE8DFA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C4BBF-FFA9-447B-A073-EC737CA9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56D0C-BE04-4160-BAA6-510E9A6A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64D5-FE81-4029-B4C5-465D70C7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approaches in the foundations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7A66-BB80-4C5B-944B-0F3F485E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5" y="1075038"/>
            <a:ext cx="5992045" cy="5209938"/>
          </a:xfrm>
        </p:spPr>
        <p:txBody>
          <a:bodyPr/>
          <a:lstStyle/>
          <a:p>
            <a:r>
              <a:rPr lang="en-US" dirty="0"/>
              <a:t>Start with the theory that describes “what really happens”</a:t>
            </a:r>
          </a:p>
          <a:p>
            <a:pPr lvl="1"/>
            <a:r>
              <a:rPr lang="en-US" dirty="0"/>
              <a:t>With the most complicated and most complete description</a:t>
            </a:r>
          </a:p>
          <a:p>
            <a:r>
              <a:rPr lang="en-US" dirty="0"/>
              <a:t>Gradually derive other theories as approximations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4DF7-C590-4F4F-B96C-322E673C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94DE4-B6DD-4289-BF98-7AAD0F2045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D8593-AEBF-4613-9C80-73475C9FF994}"/>
              </a:ext>
            </a:extLst>
          </p:cNvPr>
          <p:cNvSpPr/>
          <p:nvPr/>
        </p:nvSpPr>
        <p:spPr>
          <a:xfrm>
            <a:off x="7535247" y="5514390"/>
            <a:ext cx="3006017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of Everything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FC2AEF-B53A-4BF1-85B5-AA8BE3E7CAEA}"/>
              </a:ext>
            </a:extLst>
          </p:cNvPr>
          <p:cNvSpPr/>
          <p:nvPr/>
        </p:nvSpPr>
        <p:spPr>
          <a:xfrm>
            <a:off x="6381363" y="4544880"/>
            <a:ext cx="2053510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Relativity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59734-C997-4F84-B4CA-EEB4385915F6}"/>
              </a:ext>
            </a:extLst>
          </p:cNvPr>
          <p:cNvSpPr/>
          <p:nvPr/>
        </p:nvSpPr>
        <p:spPr>
          <a:xfrm>
            <a:off x="9240421" y="4546864"/>
            <a:ext cx="2404890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Grand Unified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2EC11-6872-4F61-BE38-F067479135C6}"/>
              </a:ext>
            </a:extLst>
          </p:cNvPr>
          <p:cNvSpPr/>
          <p:nvPr/>
        </p:nvSpPr>
        <p:spPr>
          <a:xfrm>
            <a:off x="10204511" y="3572691"/>
            <a:ext cx="1642258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Electro-weak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94A31-EC0B-4DFD-8849-678FC14AEA1E}"/>
              </a:ext>
            </a:extLst>
          </p:cNvPr>
          <p:cNvSpPr/>
          <p:nvPr/>
        </p:nvSpPr>
        <p:spPr>
          <a:xfrm>
            <a:off x="6964528" y="3572690"/>
            <a:ext cx="2902597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QCD – Strong Interactions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6DD70-16E9-421E-A7AF-5634F2919AA0}"/>
              </a:ext>
            </a:extLst>
          </p:cNvPr>
          <p:cNvSpPr/>
          <p:nvPr/>
        </p:nvSpPr>
        <p:spPr>
          <a:xfrm>
            <a:off x="9355401" y="2598518"/>
            <a:ext cx="256358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QED -Electromagnetism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5CEDF-632B-4D70-9786-9C8158CEC781}"/>
              </a:ext>
            </a:extLst>
          </p:cNvPr>
          <p:cNvSpPr/>
          <p:nvPr/>
        </p:nvSpPr>
        <p:spPr>
          <a:xfrm>
            <a:off x="6964528" y="2598518"/>
            <a:ext cx="2052735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 interactions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0D22A-184C-4A16-B22C-10B65F8CCAF7}"/>
              </a:ext>
            </a:extLst>
          </p:cNvPr>
          <p:cNvSpPr/>
          <p:nvPr/>
        </p:nvSpPr>
        <p:spPr>
          <a:xfrm>
            <a:off x="10204511" y="1621601"/>
            <a:ext cx="1660239" cy="53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0DE9B23-FC64-449E-A057-4948891E611C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8004355" y="4480489"/>
            <a:ext cx="437665" cy="16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66118-C118-49E5-A5DD-93E2A320ACCF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9522721" y="4594245"/>
            <a:ext cx="435681" cy="1404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2E81ED-198F-4404-B699-7ECC364610CC}"/>
              </a:ext>
            </a:extLst>
          </p:cNvPr>
          <p:cNvCxnSpPr>
            <a:stCxn id="8" idx="0"/>
            <a:endCxn id="9" idx="2"/>
          </p:cNvCxnSpPr>
          <p:nvPr/>
        </p:nvCxnSpPr>
        <p:spPr>
          <a:xfrm rot="5400000" flipH="1" flipV="1">
            <a:off x="10513089" y="4034313"/>
            <a:ext cx="442328" cy="582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A638D4-925C-427B-B5F6-467B01780A20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rot="16200000" flipV="1">
            <a:off x="9208183" y="3312180"/>
            <a:ext cx="442329" cy="2027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53E8AA-9538-45FA-AD0E-EF556BF071DB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16200000" flipV="1">
            <a:off x="10610253" y="3157304"/>
            <a:ext cx="442328" cy="388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D9440B-2F2A-41B8-9869-9AF9A717E423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16200000" flipV="1">
            <a:off x="9287104" y="1834155"/>
            <a:ext cx="442328" cy="303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6CE164-3E49-4BA7-9DB1-64353C9253C5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rot="5400000" flipH="1" flipV="1">
            <a:off x="10613376" y="2177264"/>
            <a:ext cx="445072" cy="397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96D8B0-DDC0-4623-946D-02B1BCCAD126}"/>
              </a:ext>
            </a:extLst>
          </p:cNvPr>
          <p:cNvCxnSpPr/>
          <p:nvPr/>
        </p:nvCxnSpPr>
        <p:spPr>
          <a:xfrm flipV="1">
            <a:off x="6540761" y="1231641"/>
            <a:ext cx="0" cy="4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A7CE12-657E-478C-A76B-11E822FC33F8}"/>
              </a:ext>
            </a:extLst>
          </p:cNvPr>
          <p:cNvSpPr txBox="1"/>
          <p:nvPr/>
        </p:nvSpPr>
        <p:spPr>
          <a:xfrm>
            <a:off x="6543759" y="1277128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B1C49-E6ED-D287-9118-B2EA60A8F1BE}"/>
              </a:ext>
            </a:extLst>
          </p:cNvPr>
          <p:cNvSpPr txBox="1"/>
          <p:nvPr/>
        </p:nvSpPr>
        <p:spPr>
          <a:xfrm>
            <a:off x="223544" y="3827751"/>
            <a:ext cx="5872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The Assumptions of Physics project does not proceed in this manner</a:t>
            </a:r>
          </a:p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We want to understand each theory as its own set of assumptions</a:t>
            </a:r>
          </a:p>
        </p:txBody>
      </p:sp>
    </p:spTree>
    <p:extLst>
      <p:ext uri="{BB962C8B-B14F-4D97-AF65-F5344CB8AC3E}">
        <p14:creationId xmlns:p14="http://schemas.microsoft.com/office/powerpoint/2010/main" val="41339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1436-36B4-4683-91FC-110BDE3C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36F7-182B-4C89-A121-608E941E49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5A681-63FE-47E6-87FA-3325A5ED7CD2}"/>
              </a:ext>
            </a:extLst>
          </p:cNvPr>
          <p:cNvSpPr/>
          <p:nvPr/>
        </p:nvSpPr>
        <p:spPr>
          <a:xfrm>
            <a:off x="4962797" y="1214845"/>
            <a:ext cx="2266406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CAB1B-F9E1-4A4D-953B-3D5B4C81CBCE}"/>
              </a:ext>
            </a:extLst>
          </p:cNvPr>
          <p:cNvSpPr/>
          <p:nvPr/>
        </p:nvSpPr>
        <p:spPr>
          <a:xfrm>
            <a:off x="8871857" y="1214845"/>
            <a:ext cx="2532018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result/</a:t>
            </a:r>
            <a:br>
              <a:rPr lang="en-US" dirty="0"/>
            </a:br>
            <a:r>
              <a:rPr lang="en-US" dirty="0"/>
              <a:t>effect/prediction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D90FC-63F8-422E-8ECD-3C67A0F232DE}"/>
              </a:ext>
            </a:extLst>
          </p:cNvPr>
          <p:cNvSpPr/>
          <p:nvPr/>
        </p:nvSpPr>
        <p:spPr>
          <a:xfrm>
            <a:off x="788125" y="1214845"/>
            <a:ext cx="2532018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Smallest set of assumptions required to rederive the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8A743-1DC0-4FCB-986F-705F5763852D}"/>
              </a:ext>
            </a:extLst>
          </p:cNvPr>
          <p:cNvSpPr/>
          <p:nvPr/>
        </p:nvSpPr>
        <p:spPr>
          <a:xfrm>
            <a:off x="4962797" y="3777344"/>
            <a:ext cx="2266406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C11EF-A001-47B8-86ED-C74820877FCD}"/>
              </a:ext>
            </a:extLst>
          </p:cNvPr>
          <p:cNvSpPr/>
          <p:nvPr/>
        </p:nvSpPr>
        <p:spPr>
          <a:xfrm>
            <a:off x="8871857" y="3777342"/>
            <a:ext cx="2532018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Mathematical result/</a:t>
            </a:r>
            <a:br>
              <a:rPr lang="en-US" dirty="0"/>
            </a:br>
            <a:r>
              <a:rPr lang="en-US" dirty="0"/>
              <a:t>corollary/calculation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890D74-7D47-41AA-AF37-0354A96A00EE}"/>
              </a:ext>
            </a:extLst>
          </p:cNvPr>
          <p:cNvSpPr/>
          <p:nvPr/>
        </p:nvSpPr>
        <p:spPr>
          <a:xfrm>
            <a:off x="788125" y="3766669"/>
            <a:ext cx="2532017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Smallest set of axioms required to prove the theorem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A0639-9DC0-4445-AAAF-18E2FF5DEA97}"/>
              </a:ext>
            </a:extLst>
          </p:cNvPr>
          <p:cNvSpPr txBox="1"/>
          <p:nvPr/>
        </p:nvSpPr>
        <p:spPr>
          <a:xfrm>
            <a:off x="7603282" y="82592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474FC-DE80-41CF-86BB-F70E18E804B3}"/>
              </a:ext>
            </a:extLst>
          </p:cNvPr>
          <p:cNvSpPr txBox="1"/>
          <p:nvPr/>
        </p:nvSpPr>
        <p:spPr>
          <a:xfrm>
            <a:off x="7322468" y="3388417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Mathematics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0D34D-CD20-404F-91AF-41C498DFC2CE}"/>
              </a:ext>
            </a:extLst>
          </p:cNvPr>
          <p:cNvSpPr txBox="1"/>
          <p:nvPr/>
        </p:nvSpPr>
        <p:spPr>
          <a:xfrm>
            <a:off x="3040655" y="3382879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Mathematics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A6EB8-6944-403E-992D-A0C0AC1D82B6}"/>
              </a:ext>
            </a:extLst>
          </p:cNvPr>
          <p:cNvSpPr txBox="1"/>
          <p:nvPr/>
        </p:nvSpPr>
        <p:spPr>
          <a:xfrm>
            <a:off x="3322796" y="825920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Physics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2FF44A1-1467-4BDF-8543-E854388D4B62}"/>
              </a:ext>
            </a:extLst>
          </p:cNvPr>
          <p:cNvSpPr/>
          <p:nvPr/>
        </p:nvSpPr>
        <p:spPr>
          <a:xfrm>
            <a:off x="7477321" y="1525087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EB3E0C-7C00-455B-8C16-6C8344E9A047}"/>
              </a:ext>
            </a:extLst>
          </p:cNvPr>
          <p:cNvSpPr/>
          <p:nvPr/>
        </p:nvSpPr>
        <p:spPr>
          <a:xfrm>
            <a:off x="7477321" y="4087584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FDD282D-0873-402B-9E02-AA82473A7F27}"/>
              </a:ext>
            </a:extLst>
          </p:cNvPr>
          <p:cNvSpPr/>
          <p:nvPr/>
        </p:nvSpPr>
        <p:spPr>
          <a:xfrm flipH="1">
            <a:off x="3568261" y="1519068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914FBB-5560-4B7E-8B61-D6FDB5D6CC5C}"/>
              </a:ext>
            </a:extLst>
          </p:cNvPr>
          <p:cNvSpPr/>
          <p:nvPr/>
        </p:nvSpPr>
        <p:spPr>
          <a:xfrm flipH="1">
            <a:off x="3568260" y="4087584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64D5-FE81-4029-B4C5-465D70C7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approaches in the foundations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7A66-BB80-4C5B-944B-0F3F485E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5" y="1075038"/>
            <a:ext cx="5992045" cy="5209938"/>
          </a:xfrm>
        </p:spPr>
        <p:txBody>
          <a:bodyPr/>
          <a:lstStyle/>
          <a:p>
            <a:r>
              <a:rPr lang="en-US" dirty="0"/>
              <a:t>Focus on a specific theory</a:t>
            </a:r>
          </a:p>
          <a:p>
            <a:pPr lvl="1"/>
            <a:r>
              <a:rPr lang="en-US" dirty="0"/>
              <a:t>E.g. Quantum mechanics</a:t>
            </a:r>
          </a:p>
          <a:p>
            <a:r>
              <a:rPr lang="en-US" dirty="0"/>
              <a:t>Address ideas and problems related only to that theory</a:t>
            </a:r>
          </a:p>
          <a:p>
            <a:pPr lvl="1"/>
            <a:r>
              <a:rPr lang="en-US" dirty="0"/>
              <a:t>E.g. Give an “interpretation” that solves the “measurement problem”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4DF7-C590-4F4F-B96C-322E673C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94DE4-B6DD-4289-BF98-7AAD0F2045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73396C-1301-4776-830A-F4C092B8247A}"/>
              </a:ext>
            </a:extLst>
          </p:cNvPr>
          <p:cNvSpPr txBox="1"/>
          <p:nvPr/>
        </p:nvSpPr>
        <p:spPr>
          <a:xfrm>
            <a:off x="223544" y="3827751"/>
            <a:ext cx="5872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The Assumptions of Physics project does not proceed in this manner</a:t>
            </a:r>
          </a:p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It’s ok that QM is incomplete, we just want to understand the limitation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1406ED-D69E-3CFE-4F1B-BA056CFABCE4}"/>
              </a:ext>
            </a:extLst>
          </p:cNvPr>
          <p:cNvSpPr/>
          <p:nvPr/>
        </p:nvSpPr>
        <p:spPr>
          <a:xfrm>
            <a:off x="8964078" y="1660850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Quantum mechanics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FA985-B57C-7599-D4E2-13E8514F508A}"/>
              </a:ext>
            </a:extLst>
          </p:cNvPr>
          <p:cNvSpPr txBox="1"/>
          <p:nvPr/>
        </p:nvSpPr>
        <p:spPr>
          <a:xfrm>
            <a:off x="6931779" y="5385962"/>
            <a:ext cx="193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49728-1260-B550-C3A5-D936EB5C9F2C}"/>
              </a:ext>
            </a:extLst>
          </p:cNvPr>
          <p:cNvSpPr/>
          <p:nvPr/>
        </p:nvSpPr>
        <p:spPr>
          <a:xfrm>
            <a:off x="6820678" y="1194318"/>
            <a:ext cx="4432040" cy="47679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146CB-5427-B196-36FE-993AA4FC23F7}"/>
              </a:ext>
            </a:extLst>
          </p:cNvPr>
          <p:cNvSpPr txBox="1"/>
          <p:nvPr/>
        </p:nvSpPr>
        <p:spPr>
          <a:xfrm>
            <a:off x="8519565" y="3505959"/>
            <a:ext cx="235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 problem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E7F215-C138-C925-3281-6F90C457B08B}"/>
              </a:ext>
            </a:extLst>
          </p:cNvPr>
          <p:cNvSpPr txBox="1"/>
          <p:nvPr/>
        </p:nvSpPr>
        <p:spPr>
          <a:xfrm>
            <a:off x="7116296" y="4046988"/>
            <a:ext cx="231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“really” happens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AE980F-E069-578E-8AB9-25F8E37F17EC}"/>
              </a:ext>
            </a:extLst>
          </p:cNvPr>
          <p:cNvSpPr txBox="1"/>
          <p:nvPr/>
        </p:nvSpPr>
        <p:spPr>
          <a:xfrm>
            <a:off x="8542891" y="4668440"/>
            <a:ext cx="246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Ontology of observables</a:t>
            </a:r>
          </a:p>
        </p:txBody>
      </p:sp>
    </p:spTree>
    <p:extLst>
      <p:ext uri="{BB962C8B-B14F-4D97-AF65-F5344CB8AC3E}">
        <p14:creationId xmlns:p14="http://schemas.microsoft.com/office/powerpoint/2010/main" val="4330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AA158F-53A6-4946-BAB1-A0EDA57B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27FFD-CC7D-494B-98E0-BBC9838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23EF4-6E9C-42DC-9041-B44137451B7E}"/>
              </a:ext>
            </a:extLst>
          </p:cNvPr>
          <p:cNvSpPr/>
          <p:nvPr/>
        </p:nvSpPr>
        <p:spPr>
          <a:xfrm>
            <a:off x="8242043" y="20527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Classical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4592F-CEF7-4A35-923E-F4D948D4268D}"/>
              </a:ext>
            </a:extLst>
          </p:cNvPr>
          <p:cNvSpPr/>
          <p:nvPr/>
        </p:nvSpPr>
        <p:spPr>
          <a:xfrm>
            <a:off x="8964078" y="1660850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Quantum mechanics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C9266-9CA1-446D-A619-69D5A9C7EF15}"/>
              </a:ext>
            </a:extLst>
          </p:cNvPr>
          <p:cNvSpPr/>
          <p:nvPr/>
        </p:nvSpPr>
        <p:spPr>
          <a:xfrm>
            <a:off x="9900427" y="311642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Thermo-dynamics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5FCA2-9EC9-4C1C-B1D1-B51C6CD41E4F}"/>
              </a:ext>
            </a:extLst>
          </p:cNvPr>
          <p:cNvSpPr/>
          <p:nvPr/>
        </p:nvSpPr>
        <p:spPr>
          <a:xfrm>
            <a:off x="5394032" y="20527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99244-5824-49B0-A372-D979E1149294}"/>
              </a:ext>
            </a:extLst>
          </p:cNvPr>
          <p:cNvSpPr/>
          <p:nvPr/>
        </p:nvSpPr>
        <p:spPr>
          <a:xfrm>
            <a:off x="6198638" y="1660850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QM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7B68A-7D79-455B-B615-2B93FACFF29E}"/>
              </a:ext>
            </a:extLst>
          </p:cNvPr>
          <p:cNvSpPr/>
          <p:nvPr/>
        </p:nvSpPr>
        <p:spPr>
          <a:xfrm>
            <a:off x="7135747" y="311642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TD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FA0FC-D484-4584-AD26-612BBAFAA7CF}"/>
              </a:ext>
            </a:extLst>
          </p:cNvPr>
          <p:cNvSpPr/>
          <p:nvPr/>
        </p:nvSpPr>
        <p:spPr>
          <a:xfrm>
            <a:off x="3056012" y="1732062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physics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4558D0-FEFC-40B5-9A23-24CB617CFFC2}"/>
              </a:ext>
            </a:extLst>
          </p:cNvPr>
          <p:cNvSpPr/>
          <p:nvPr/>
        </p:nvSpPr>
        <p:spPr>
          <a:xfrm flipH="1">
            <a:off x="7569152" y="574710"/>
            <a:ext cx="5371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51E09C-3A32-4ABA-B8E3-09B42587E9B9}"/>
              </a:ext>
            </a:extLst>
          </p:cNvPr>
          <p:cNvSpPr/>
          <p:nvPr/>
        </p:nvSpPr>
        <p:spPr>
          <a:xfrm flipH="1">
            <a:off x="8332473" y="2024744"/>
            <a:ext cx="5371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1C5DF4-AF96-4B12-B890-107218B8DA60}"/>
              </a:ext>
            </a:extLst>
          </p:cNvPr>
          <p:cNvSpPr/>
          <p:nvPr/>
        </p:nvSpPr>
        <p:spPr>
          <a:xfrm flipH="1">
            <a:off x="9269202" y="3480321"/>
            <a:ext cx="5371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9599E1-A09A-49E8-A336-EBA03FB998B3}"/>
              </a:ext>
            </a:extLst>
          </p:cNvPr>
          <p:cNvSpPr/>
          <p:nvPr/>
        </p:nvSpPr>
        <p:spPr>
          <a:xfrm rot="19115547" flipH="1">
            <a:off x="4430370" y="989487"/>
            <a:ext cx="86291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6FB9508-BEDB-4D0B-BE3E-A0599842BA27}"/>
              </a:ext>
            </a:extLst>
          </p:cNvPr>
          <p:cNvSpPr/>
          <p:nvPr/>
        </p:nvSpPr>
        <p:spPr>
          <a:xfrm flipH="1">
            <a:off x="5215548" y="2024744"/>
            <a:ext cx="86291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A6A49D-1291-4DA7-8A6D-473560BE1CCA}"/>
              </a:ext>
            </a:extLst>
          </p:cNvPr>
          <p:cNvSpPr/>
          <p:nvPr/>
        </p:nvSpPr>
        <p:spPr>
          <a:xfrm rot="1277899" flipH="1">
            <a:off x="5223611" y="3139005"/>
            <a:ext cx="177894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8F882-710D-4A26-8DF8-02914A3ED026}"/>
              </a:ext>
            </a:extLst>
          </p:cNvPr>
          <p:cNvSpPr txBox="1"/>
          <p:nvPr/>
        </p:nvSpPr>
        <p:spPr>
          <a:xfrm>
            <a:off x="507473" y="208551"/>
            <a:ext cx="339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Holistic approach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AFE11-1EB5-4972-BCC7-1812DB8FE390}"/>
              </a:ext>
            </a:extLst>
          </p:cNvPr>
          <p:cNvSpPr txBox="1"/>
          <p:nvPr/>
        </p:nvSpPr>
        <p:spPr>
          <a:xfrm>
            <a:off x="1186717" y="5493947"/>
            <a:ext cx="9941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Find those concepts that span multiple areas of physics, math,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89B82-7DD8-4109-8115-BC33DDAC0A81}"/>
              </a:ext>
            </a:extLst>
          </p:cNvPr>
          <p:cNvSpPr txBox="1"/>
          <p:nvPr/>
        </p:nvSpPr>
        <p:spPr>
          <a:xfrm>
            <a:off x="461597" y="3695616"/>
            <a:ext cx="5146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single fundamental point of view</a:t>
            </a:r>
            <a:br>
              <a:rPr lang="en-US" sz="2400" dirty="0"/>
            </a:br>
            <a:r>
              <a:rPr lang="en-US" sz="2400" dirty="0"/>
              <a:t>(e.g. everything is information/QM/…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2E2C3-124F-4AF9-A844-34626B104F47}"/>
              </a:ext>
            </a:extLst>
          </p:cNvPr>
          <p:cNvSpPr txBox="1"/>
          <p:nvPr/>
        </p:nvSpPr>
        <p:spPr>
          <a:xfrm>
            <a:off x="768838" y="4782226"/>
            <a:ext cx="9765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Foundations of different theories are not disconnected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F21756-2EDA-4CAB-9C7D-D8E8DCCFB839}"/>
              </a:ext>
            </a:extLst>
          </p:cNvPr>
          <p:cNvGrpSpPr/>
          <p:nvPr/>
        </p:nvGrpSpPr>
        <p:grpSpPr>
          <a:xfrm>
            <a:off x="909173" y="1048704"/>
            <a:ext cx="2995164" cy="2494565"/>
            <a:chOff x="909173" y="1048704"/>
            <a:chExt cx="2995164" cy="249456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69B9CF3-3E48-4039-9E5F-652E3F492810}"/>
                </a:ext>
              </a:extLst>
            </p:cNvPr>
            <p:cNvSpPr/>
            <p:nvPr/>
          </p:nvSpPr>
          <p:spPr>
            <a:xfrm>
              <a:off x="1276270" y="1144797"/>
              <a:ext cx="1108196" cy="6633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Measure theory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E7E8969-71DA-4517-9B8A-3C713C999C76}"/>
                </a:ext>
              </a:extLst>
            </p:cNvPr>
            <p:cNvSpPr/>
            <p:nvPr/>
          </p:nvSpPr>
          <p:spPr>
            <a:xfrm>
              <a:off x="909173" y="1985772"/>
              <a:ext cx="1349857" cy="6633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Information theory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E3440DD-4A0D-48C0-88E5-DC57BDDBFE78}"/>
                </a:ext>
              </a:extLst>
            </p:cNvPr>
            <p:cNvSpPr/>
            <p:nvPr/>
          </p:nvSpPr>
          <p:spPr>
            <a:xfrm>
              <a:off x="1075683" y="2879965"/>
              <a:ext cx="1349856" cy="6633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geometry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E8F720F-8D49-4F27-BCDB-BD45762FAFC2}"/>
                </a:ext>
              </a:extLst>
            </p:cNvPr>
            <p:cNvSpPr/>
            <p:nvPr/>
          </p:nvSpPr>
          <p:spPr>
            <a:xfrm>
              <a:off x="2624705" y="1048704"/>
              <a:ext cx="1279632" cy="448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Statistics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CCC01B4-4F4D-4BD3-BBFE-D1DA4BA16E24}"/>
                </a:ext>
              </a:extLst>
            </p:cNvPr>
            <p:cNvSpPr/>
            <p:nvPr/>
          </p:nvSpPr>
          <p:spPr>
            <a:xfrm rot="10950343" flipH="1">
              <a:off x="2423090" y="2206472"/>
              <a:ext cx="403229" cy="243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C4ECEB49-89F5-4316-8567-01C31178964B}"/>
                </a:ext>
              </a:extLst>
            </p:cNvPr>
            <p:cNvSpPr/>
            <p:nvPr/>
          </p:nvSpPr>
          <p:spPr>
            <a:xfrm rot="8843412" flipH="1">
              <a:off x="2553956" y="2890617"/>
              <a:ext cx="403229" cy="243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339D9C1-F03E-49D9-8965-C2A23361EB6F}"/>
                </a:ext>
              </a:extLst>
            </p:cNvPr>
            <p:cNvSpPr/>
            <p:nvPr/>
          </p:nvSpPr>
          <p:spPr>
            <a:xfrm rot="12901478" flipH="1">
              <a:off x="2659936" y="1692455"/>
              <a:ext cx="363413" cy="229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EAB581-D558-4ADD-B103-6CA89A816686}"/>
              </a:ext>
            </a:extLst>
          </p:cNvPr>
          <p:cNvSpPr/>
          <p:nvPr/>
        </p:nvSpPr>
        <p:spPr>
          <a:xfrm>
            <a:off x="1495092" y="871804"/>
            <a:ext cx="6338257" cy="3438940"/>
          </a:xfrm>
          <a:custGeom>
            <a:avLst/>
            <a:gdLst>
              <a:gd name="connsiteX0" fmla="*/ 611739 w 2231018"/>
              <a:gd name="connsiteY0" fmla="*/ 2828 h 3617946"/>
              <a:gd name="connsiteX1" fmla="*/ 14580 w 2231018"/>
              <a:gd name="connsiteY1" fmla="*/ 208101 h 3617946"/>
              <a:gd name="connsiteX2" fmla="*/ 247846 w 2231018"/>
              <a:gd name="connsiteY2" fmla="*/ 814591 h 3617946"/>
              <a:gd name="connsiteX3" fmla="*/ 947641 w 2231018"/>
              <a:gd name="connsiteY3" fmla="*/ 1784975 h 3617946"/>
              <a:gd name="connsiteX4" fmla="*/ 1404841 w 2231018"/>
              <a:gd name="connsiteY4" fmla="*/ 3147244 h 3617946"/>
              <a:gd name="connsiteX5" fmla="*/ 2002001 w 2231018"/>
              <a:gd name="connsiteY5" fmla="*/ 3613775 h 3617946"/>
              <a:gd name="connsiteX6" fmla="*/ 2207274 w 2231018"/>
              <a:gd name="connsiteY6" fmla="*/ 2932640 h 3617946"/>
              <a:gd name="connsiteX7" fmla="*/ 1498148 w 2231018"/>
              <a:gd name="connsiteY7" fmla="*/ 2130207 h 3617946"/>
              <a:gd name="connsiteX8" fmla="*/ 1218229 w 2231018"/>
              <a:gd name="connsiteY8" fmla="*/ 1047856 h 3617946"/>
              <a:gd name="connsiteX9" fmla="*/ 910319 w 2231018"/>
              <a:gd name="connsiteY9" fmla="*/ 329399 h 3617946"/>
              <a:gd name="connsiteX10" fmla="*/ 611739 w 2231018"/>
              <a:gd name="connsiteY10" fmla="*/ 2828 h 3617946"/>
              <a:gd name="connsiteX0" fmla="*/ 642814 w 2262093"/>
              <a:gd name="connsiteY0" fmla="*/ 2828 h 3617946"/>
              <a:gd name="connsiteX1" fmla="*/ 45655 w 2262093"/>
              <a:gd name="connsiteY1" fmla="*/ 208101 h 3617946"/>
              <a:gd name="connsiteX2" fmla="*/ 67541 w 2262093"/>
              <a:gd name="connsiteY2" fmla="*/ 434963 h 3617946"/>
              <a:gd name="connsiteX3" fmla="*/ 278921 w 2262093"/>
              <a:gd name="connsiteY3" fmla="*/ 814591 h 3617946"/>
              <a:gd name="connsiteX4" fmla="*/ 978716 w 2262093"/>
              <a:gd name="connsiteY4" fmla="*/ 1784975 h 3617946"/>
              <a:gd name="connsiteX5" fmla="*/ 1435916 w 2262093"/>
              <a:gd name="connsiteY5" fmla="*/ 3147244 h 3617946"/>
              <a:gd name="connsiteX6" fmla="*/ 2033076 w 2262093"/>
              <a:gd name="connsiteY6" fmla="*/ 3613775 h 3617946"/>
              <a:gd name="connsiteX7" fmla="*/ 2238349 w 2262093"/>
              <a:gd name="connsiteY7" fmla="*/ 2932640 h 3617946"/>
              <a:gd name="connsiteX8" fmla="*/ 1529223 w 2262093"/>
              <a:gd name="connsiteY8" fmla="*/ 2130207 h 3617946"/>
              <a:gd name="connsiteX9" fmla="*/ 1249304 w 2262093"/>
              <a:gd name="connsiteY9" fmla="*/ 1047856 h 3617946"/>
              <a:gd name="connsiteX10" fmla="*/ 941394 w 2262093"/>
              <a:gd name="connsiteY10" fmla="*/ 329399 h 3617946"/>
              <a:gd name="connsiteX11" fmla="*/ 642814 w 2262093"/>
              <a:gd name="connsiteY11" fmla="*/ 2828 h 3617946"/>
              <a:gd name="connsiteX0" fmla="*/ 2729843 w 4349122"/>
              <a:gd name="connsiteY0" fmla="*/ 66572 h 3681690"/>
              <a:gd name="connsiteX1" fmla="*/ 2132684 w 4349122"/>
              <a:gd name="connsiteY1" fmla="*/ 271845 h 3681690"/>
              <a:gd name="connsiteX2" fmla="*/ 650 w 4349122"/>
              <a:gd name="connsiteY2" fmla="*/ 2652627 h 3681690"/>
              <a:gd name="connsiteX3" fmla="*/ 2365950 w 4349122"/>
              <a:gd name="connsiteY3" fmla="*/ 878335 h 3681690"/>
              <a:gd name="connsiteX4" fmla="*/ 3065745 w 4349122"/>
              <a:gd name="connsiteY4" fmla="*/ 1848719 h 3681690"/>
              <a:gd name="connsiteX5" fmla="*/ 3522945 w 4349122"/>
              <a:gd name="connsiteY5" fmla="*/ 3210988 h 3681690"/>
              <a:gd name="connsiteX6" fmla="*/ 4120105 w 4349122"/>
              <a:gd name="connsiteY6" fmla="*/ 3677519 h 3681690"/>
              <a:gd name="connsiteX7" fmla="*/ 4325378 w 4349122"/>
              <a:gd name="connsiteY7" fmla="*/ 2996384 h 3681690"/>
              <a:gd name="connsiteX8" fmla="*/ 3616252 w 4349122"/>
              <a:gd name="connsiteY8" fmla="*/ 2193951 h 3681690"/>
              <a:gd name="connsiteX9" fmla="*/ 3336333 w 4349122"/>
              <a:gd name="connsiteY9" fmla="*/ 1111600 h 3681690"/>
              <a:gd name="connsiteX10" fmla="*/ 3028423 w 4349122"/>
              <a:gd name="connsiteY10" fmla="*/ 393143 h 3681690"/>
              <a:gd name="connsiteX11" fmla="*/ 2729843 w 4349122"/>
              <a:gd name="connsiteY11" fmla="*/ 66572 h 3681690"/>
              <a:gd name="connsiteX0" fmla="*/ 4263728 w 5883007"/>
              <a:gd name="connsiteY0" fmla="*/ 59042 h 3674160"/>
              <a:gd name="connsiteX1" fmla="*/ 3666569 w 5883007"/>
              <a:gd name="connsiteY1" fmla="*/ 264315 h 3674160"/>
              <a:gd name="connsiteX2" fmla="*/ 375 w 5883007"/>
              <a:gd name="connsiteY2" fmla="*/ 2523177 h 3674160"/>
              <a:gd name="connsiteX3" fmla="*/ 3899835 w 5883007"/>
              <a:gd name="connsiteY3" fmla="*/ 870805 h 3674160"/>
              <a:gd name="connsiteX4" fmla="*/ 4599630 w 5883007"/>
              <a:gd name="connsiteY4" fmla="*/ 1841189 h 3674160"/>
              <a:gd name="connsiteX5" fmla="*/ 5056830 w 5883007"/>
              <a:gd name="connsiteY5" fmla="*/ 3203458 h 3674160"/>
              <a:gd name="connsiteX6" fmla="*/ 5653990 w 5883007"/>
              <a:gd name="connsiteY6" fmla="*/ 3669989 h 3674160"/>
              <a:gd name="connsiteX7" fmla="*/ 5859263 w 5883007"/>
              <a:gd name="connsiteY7" fmla="*/ 2988854 h 3674160"/>
              <a:gd name="connsiteX8" fmla="*/ 5150137 w 5883007"/>
              <a:gd name="connsiteY8" fmla="*/ 2186421 h 3674160"/>
              <a:gd name="connsiteX9" fmla="*/ 4870218 w 5883007"/>
              <a:gd name="connsiteY9" fmla="*/ 1104070 h 3674160"/>
              <a:gd name="connsiteX10" fmla="*/ 4562308 w 5883007"/>
              <a:gd name="connsiteY10" fmla="*/ 385613 h 3674160"/>
              <a:gd name="connsiteX11" fmla="*/ 4263728 w 5883007"/>
              <a:gd name="connsiteY11" fmla="*/ 59042 h 3674160"/>
              <a:gd name="connsiteX0" fmla="*/ 4392615 w 6011894"/>
              <a:gd name="connsiteY0" fmla="*/ 59042 h 3674160"/>
              <a:gd name="connsiteX1" fmla="*/ 3795456 w 6011894"/>
              <a:gd name="connsiteY1" fmla="*/ 264315 h 3674160"/>
              <a:gd name="connsiteX2" fmla="*/ 1196064 w 6011894"/>
              <a:gd name="connsiteY2" fmla="*/ 1791657 h 3674160"/>
              <a:gd name="connsiteX3" fmla="*/ 129262 w 6011894"/>
              <a:gd name="connsiteY3" fmla="*/ 2523177 h 3674160"/>
              <a:gd name="connsiteX4" fmla="*/ 4028722 w 6011894"/>
              <a:gd name="connsiteY4" fmla="*/ 870805 h 3674160"/>
              <a:gd name="connsiteX5" fmla="*/ 4728517 w 6011894"/>
              <a:gd name="connsiteY5" fmla="*/ 1841189 h 3674160"/>
              <a:gd name="connsiteX6" fmla="*/ 5185717 w 6011894"/>
              <a:gd name="connsiteY6" fmla="*/ 3203458 h 3674160"/>
              <a:gd name="connsiteX7" fmla="*/ 5782877 w 6011894"/>
              <a:gd name="connsiteY7" fmla="*/ 3669989 h 3674160"/>
              <a:gd name="connsiteX8" fmla="*/ 5988150 w 6011894"/>
              <a:gd name="connsiteY8" fmla="*/ 2988854 h 3674160"/>
              <a:gd name="connsiteX9" fmla="*/ 5279024 w 6011894"/>
              <a:gd name="connsiteY9" fmla="*/ 2186421 h 3674160"/>
              <a:gd name="connsiteX10" fmla="*/ 4999105 w 6011894"/>
              <a:gd name="connsiteY10" fmla="*/ 1104070 h 3674160"/>
              <a:gd name="connsiteX11" fmla="*/ 4691195 w 6011894"/>
              <a:gd name="connsiteY11" fmla="*/ 385613 h 3674160"/>
              <a:gd name="connsiteX12" fmla="*/ 4392615 w 6011894"/>
              <a:gd name="connsiteY12" fmla="*/ 59042 h 3674160"/>
              <a:gd name="connsiteX0" fmla="*/ 4762066 w 6381345"/>
              <a:gd name="connsiteY0" fmla="*/ 4553 h 3619671"/>
              <a:gd name="connsiteX1" fmla="*/ 4164907 w 6381345"/>
              <a:gd name="connsiteY1" fmla="*/ 209826 h 3619671"/>
              <a:gd name="connsiteX2" fmla="*/ 346315 w 6381345"/>
              <a:gd name="connsiteY2" fmla="*/ 1097088 h 3619671"/>
              <a:gd name="connsiteX3" fmla="*/ 498713 w 6381345"/>
              <a:gd name="connsiteY3" fmla="*/ 2468688 h 3619671"/>
              <a:gd name="connsiteX4" fmla="*/ 4398173 w 6381345"/>
              <a:gd name="connsiteY4" fmla="*/ 816316 h 3619671"/>
              <a:gd name="connsiteX5" fmla="*/ 5097968 w 6381345"/>
              <a:gd name="connsiteY5" fmla="*/ 1786700 h 3619671"/>
              <a:gd name="connsiteX6" fmla="*/ 5555168 w 6381345"/>
              <a:gd name="connsiteY6" fmla="*/ 3148969 h 3619671"/>
              <a:gd name="connsiteX7" fmla="*/ 6152328 w 6381345"/>
              <a:gd name="connsiteY7" fmla="*/ 3615500 h 3619671"/>
              <a:gd name="connsiteX8" fmla="*/ 6357601 w 6381345"/>
              <a:gd name="connsiteY8" fmla="*/ 2934365 h 3619671"/>
              <a:gd name="connsiteX9" fmla="*/ 5648475 w 6381345"/>
              <a:gd name="connsiteY9" fmla="*/ 2131932 h 3619671"/>
              <a:gd name="connsiteX10" fmla="*/ 5368556 w 6381345"/>
              <a:gd name="connsiteY10" fmla="*/ 1049581 h 3619671"/>
              <a:gd name="connsiteX11" fmla="*/ 5060646 w 6381345"/>
              <a:gd name="connsiteY11" fmla="*/ 331124 h 3619671"/>
              <a:gd name="connsiteX12" fmla="*/ 4762066 w 6381345"/>
              <a:gd name="connsiteY12" fmla="*/ 4553 h 3619671"/>
              <a:gd name="connsiteX0" fmla="*/ 4718978 w 6338257"/>
              <a:gd name="connsiteY0" fmla="*/ 4553 h 3619671"/>
              <a:gd name="connsiteX1" fmla="*/ 4121819 w 6338257"/>
              <a:gd name="connsiteY1" fmla="*/ 209826 h 3619671"/>
              <a:gd name="connsiteX2" fmla="*/ 303227 w 6338257"/>
              <a:gd name="connsiteY2" fmla="*/ 1097088 h 3619671"/>
              <a:gd name="connsiteX3" fmla="*/ 455625 w 6338257"/>
              <a:gd name="connsiteY3" fmla="*/ 2468688 h 3619671"/>
              <a:gd name="connsiteX4" fmla="*/ 2182828 w 6338257"/>
              <a:gd name="connsiteY4" fmla="*/ 1696528 h 3619671"/>
              <a:gd name="connsiteX5" fmla="*/ 4355085 w 6338257"/>
              <a:gd name="connsiteY5" fmla="*/ 816316 h 3619671"/>
              <a:gd name="connsiteX6" fmla="*/ 5054880 w 6338257"/>
              <a:gd name="connsiteY6" fmla="*/ 1786700 h 3619671"/>
              <a:gd name="connsiteX7" fmla="*/ 5512080 w 6338257"/>
              <a:gd name="connsiteY7" fmla="*/ 3148969 h 3619671"/>
              <a:gd name="connsiteX8" fmla="*/ 6109240 w 6338257"/>
              <a:gd name="connsiteY8" fmla="*/ 3615500 h 3619671"/>
              <a:gd name="connsiteX9" fmla="*/ 6314513 w 6338257"/>
              <a:gd name="connsiteY9" fmla="*/ 2934365 h 3619671"/>
              <a:gd name="connsiteX10" fmla="*/ 5605387 w 6338257"/>
              <a:gd name="connsiteY10" fmla="*/ 2131932 h 3619671"/>
              <a:gd name="connsiteX11" fmla="*/ 5325468 w 6338257"/>
              <a:gd name="connsiteY11" fmla="*/ 1049581 h 3619671"/>
              <a:gd name="connsiteX12" fmla="*/ 5017558 w 6338257"/>
              <a:gd name="connsiteY12" fmla="*/ 331124 h 3619671"/>
              <a:gd name="connsiteX13" fmla="*/ 4718978 w 6338257"/>
              <a:gd name="connsiteY13" fmla="*/ 4553 h 3619671"/>
              <a:gd name="connsiteX0" fmla="*/ 4718978 w 6338257"/>
              <a:gd name="connsiteY0" fmla="*/ 4553 h 3619671"/>
              <a:gd name="connsiteX1" fmla="*/ 4121819 w 6338257"/>
              <a:gd name="connsiteY1" fmla="*/ 209826 h 3619671"/>
              <a:gd name="connsiteX2" fmla="*/ 303227 w 6338257"/>
              <a:gd name="connsiteY2" fmla="*/ 1097088 h 3619671"/>
              <a:gd name="connsiteX3" fmla="*/ 455625 w 6338257"/>
              <a:gd name="connsiteY3" fmla="*/ 2468688 h 3619671"/>
              <a:gd name="connsiteX4" fmla="*/ 628348 w 6338257"/>
              <a:gd name="connsiteY4" fmla="*/ 1086928 h 3619671"/>
              <a:gd name="connsiteX5" fmla="*/ 4355085 w 6338257"/>
              <a:gd name="connsiteY5" fmla="*/ 816316 h 3619671"/>
              <a:gd name="connsiteX6" fmla="*/ 5054880 w 6338257"/>
              <a:gd name="connsiteY6" fmla="*/ 1786700 h 3619671"/>
              <a:gd name="connsiteX7" fmla="*/ 5512080 w 6338257"/>
              <a:gd name="connsiteY7" fmla="*/ 3148969 h 3619671"/>
              <a:gd name="connsiteX8" fmla="*/ 6109240 w 6338257"/>
              <a:gd name="connsiteY8" fmla="*/ 3615500 h 3619671"/>
              <a:gd name="connsiteX9" fmla="*/ 6314513 w 6338257"/>
              <a:gd name="connsiteY9" fmla="*/ 2934365 h 3619671"/>
              <a:gd name="connsiteX10" fmla="*/ 5605387 w 6338257"/>
              <a:gd name="connsiteY10" fmla="*/ 2131932 h 3619671"/>
              <a:gd name="connsiteX11" fmla="*/ 5325468 w 6338257"/>
              <a:gd name="connsiteY11" fmla="*/ 1049581 h 3619671"/>
              <a:gd name="connsiteX12" fmla="*/ 5017558 w 6338257"/>
              <a:gd name="connsiteY12" fmla="*/ 331124 h 3619671"/>
              <a:gd name="connsiteX13" fmla="*/ 4718978 w 6338257"/>
              <a:gd name="connsiteY13" fmla="*/ 4553 h 3619671"/>
              <a:gd name="connsiteX0" fmla="*/ 4718978 w 6338257"/>
              <a:gd name="connsiteY0" fmla="*/ 1675 h 3616793"/>
              <a:gd name="connsiteX1" fmla="*/ 2547019 w 6338257"/>
              <a:gd name="connsiteY1" fmla="*/ 450788 h 3616793"/>
              <a:gd name="connsiteX2" fmla="*/ 303227 w 6338257"/>
              <a:gd name="connsiteY2" fmla="*/ 1094210 h 3616793"/>
              <a:gd name="connsiteX3" fmla="*/ 455625 w 6338257"/>
              <a:gd name="connsiteY3" fmla="*/ 2465810 h 3616793"/>
              <a:gd name="connsiteX4" fmla="*/ 628348 w 6338257"/>
              <a:gd name="connsiteY4" fmla="*/ 1084050 h 3616793"/>
              <a:gd name="connsiteX5" fmla="*/ 4355085 w 6338257"/>
              <a:gd name="connsiteY5" fmla="*/ 813438 h 3616793"/>
              <a:gd name="connsiteX6" fmla="*/ 5054880 w 6338257"/>
              <a:gd name="connsiteY6" fmla="*/ 1783822 h 3616793"/>
              <a:gd name="connsiteX7" fmla="*/ 5512080 w 6338257"/>
              <a:gd name="connsiteY7" fmla="*/ 3146091 h 3616793"/>
              <a:gd name="connsiteX8" fmla="*/ 6109240 w 6338257"/>
              <a:gd name="connsiteY8" fmla="*/ 3612622 h 3616793"/>
              <a:gd name="connsiteX9" fmla="*/ 6314513 w 6338257"/>
              <a:gd name="connsiteY9" fmla="*/ 2931487 h 3616793"/>
              <a:gd name="connsiteX10" fmla="*/ 5605387 w 6338257"/>
              <a:gd name="connsiteY10" fmla="*/ 2129054 h 3616793"/>
              <a:gd name="connsiteX11" fmla="*/ 5325468 w 6338257"/>
              <a:gd name="connsiteY11" fmla="*/ 1046703 h 3616793"/>
              <a:gd name="connsiteX12" fmla="*/ 5017558 w 6338257"/>
              <a:gd name="connsiteY12" fmla="*/ 328246 h 3616793"/>
              <a:gd name="connsiteX13" fmla="*/ 4718978 w 6338257"/>
              <a:gd name="connsiteY13" fmla="*/ 1675 h 3616793"/>
              <a:gd name="connsiteX0" fmla="*/ 4383698 w 6338257"/>
              <a:gd name="connsiteY0" fmla="*/ 6702 h 3438940"/>
              <a:gd name="connsiteX1" fmla="*/ 2547019 w 6338257"/>
              <a:gd name="connsiteY1" fmla="*/ 272935 h 3438940"/>
              <a:gd name="connsiteX2" fmla="*/ 303227 w 6338257"/>
              <a:gd name="connsiteY2" fmla="*/ 916357 h 3438940"/>
              <a:gd name="connsiteX3" fmla="*/ 455625 w 6338257"/>
              <a:gd name="connsiteY3" fmla="*/ 2287957 h 3438940"/>
              <a:gd name="connsiteX4" fmla="*/ 628348 w 6338257"/>
              <a:gd name="connsiteY4" fmla="*/ 906197 h 3438940"/>
              <a:gd name="connsiteX5" fmla="*/ 4355085 w 6338257"/>
              <a:gd name="connsiteY5" fmla="*/ 635585 h 3438940"/>
              <a:gd name="connsiteX6" fmla="*/ 5054880 w 6338257"/>
              <a:gd name="connsiteY6" fmla="*/ 1605969 h 3438940"/>
              <a:gd name="connsiteX7" fmla="*/ 5512080 w 6338257"/>
              <a:gd name="connsiteY7" fmla="*/ 2968238 h 3438940"/>
              <a:gd name="connsiteX8" fmla="*/ 6109240 w 6338257"/>
              <a:gd name="connsiteY8" fmla="*/ 3434769 h 3438940"/>
              <a:gd name="connsiteX9" fmla="*/ 6314513 w 6338257"/>
              <a:gd name="connsiteY9" fmla="*/ 2753634 h 3438940"/>
              <a:gd name="connsiteX10" fmla="*/ 5605387 w 6338257"/>
              <a:gd name="connsiteY10" fmla="*/ 1951201 h 3438940"/>
              <a:gd name="connsiteX11" fmla="*/ 5325468 w 6338257"/>
              <a:gd name="connsiteY11" fmla="*/ 868850 h 3438940"/>
              <a:gd name="connsiteX12" fmla="*/ 5017558 w 6338257"/>
              <a:gd name="connsiteY12" fmla="*/ 150393 h 3438940"/>
              <a:gd name="connsiteX13" fmla="*/ 4383698 w 6338257"/>
              <a:gd name="connsiteY13" fmla="*/ 6702 h 343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257" h="3438940">
                <a:moveTo>
                  <a:pt x="4383698" y="6702"/>
                </a:moveTo>
                <a:cubicBezTo>
                  <a:pt x="3971942" y="27126"/>
                  <a:pt x="3227098" y="121326"/>
                  <a:pt x="2547019" y="272935"/>
                </a:cubicBezTo>
                <a:cubicBezTo>
                  <a:pt x="1866940" y="424544"/>
                  <a:pt x="914259" y="539880"/>
                  <a:pt x="303227" y="916357"/>
                </a:cubicBezTo>
                <a:cubicBezTo>
                  <a:pt x="-307805" y="1292834"/>
                  <a:pt x="142358" y="2188050"/>
                  <a:pt x="455625" y="2287957"/>
                </a:cubicBezTo>
                <a:cubicBezTo>
                  <a:pt x="768892" y="2387864"/>
                  <a:pt x="-21562" y="1181592"/>
                  <a:pt x="628348" y="906197"/>
                </a:cubicBezTo>
                <a:cubicBezTo>
                  <a:pt x="1278258" y="630802"/>
                  <a:pt x="3617330" y="518956"/>
                  <a:pt x="4355085" y="635585"/>
                </a:cubicBezTo>
                <a:cubicBezTo>
                  <a:pt x="5092840" y="752214"/>
                  <a:pt x="4862048" y="1217194"/>
                  <a:pt x="5054880" y="1605969"/>
                </a:cubicBezTo>
                <a:cubicBezTo>
                  <a:pt x="5247712" y="1994744"/>
                  <a:pt x="5336353" y="2663438"/>
                  <a:pt x="5512080" y="2968238"/>
                </a:cubicBezTo>
                <a:cubicBezTo>
                  <a:pt x="5687807" y="3273038"/>
                  <a:pt x="5975501" y="3470536"/>
                  <a:pt x="6109240" y="3434769"/>
                </a:cubicBezTo>
                <a:cubicBezTo>
                  <a:pt x="6242979" y="3399002"/>
                  <a:pt x="6398488" y="3000895"/>
                  <a:pt x="6314513" y="2753634"/>
                </a:cubicBezTo>
                <a:cubicBezTo>
                  <a:pt x="6230538" y="2506373"/>
                  <a:pt x="5770228" y="2265332"/>
                  <a:pt x="5605387" y="1951201"/>
                </a:cubicBezTo>
                <a:cubicBezTo>
                  <a:pt x="5440546" y="1637070"/>
                  <a:pt x="5423439" y="1168985"/>
                  <a:pt x="5325468" y="868850"/>
                </a:cubicBezTo>
                <a:cubicBezTo>
                  <a:pt x="5227497" y="568715"/>
                  <a:pt x="5174520" y="294084"/>
                  <a:pt x="5017558" y="150393"/>
                </a:cubicBezTo>
                <a:cubicBezTo>
                  <a:pt x="4860596" y="6702"/>
                  <a:pt x="4795454" y="-13722"/>
                  <a:pt x="4383698" y="670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2DA1D7-5359-42EA-825C-45AF5C27E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08" y="1039354"/>
            <a:ext cx="3193758" cy="2338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6DBD2-FC6A-4FF4-AB48-45588C6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1D33-813C-44EB-890E-0FA149C7C7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37E7-04FA-4F2C-9179-8F816650617D}"/>
              </a:ext>
            </a:extLst>
          </p:cNvPr>
          <p:cNvSpPr txBox="1"/>
          <p:nvPr/>
        </p:nvSpPr>
        <p:spPr>
          <a:xfrm>
            <a:off x="1500669" y="3526069"/>
            <a:ext cx="352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Wikipedia “Mathematical Physics”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A3B3AC-1E2C-4379-8C89-EA7D429AE1DE}"/>
              </a:ext>
            </a:extLst>
          </p:cNvPr>
          <p:cNvGrpSpPr/>
          <p:nvPr/>
        </p:nvGrpSpPr>
        <p:grpSpPr>
          <a:xfrm>
            <a:off x="7334036" y="1134745"/>
            <a:ext cx="3247734" cy="2147290"/>
            <a:chOff x="5664688" y="1950599"/>
            <a:chExt cx="3247734" cy="2147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824173-2CC1-494B-B783-EEEE399E9365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6EE2E7-0C45-4A73-9C78-EFB6ECF2E17E}"/>
                </a:ext>
              </a:extLst>
            </p:cNvPr>
            <p:cNvSpPr/>
            <p:nvPr/>
          </p:nvSpPr>
          <p:spPr>
            <a:xfrm>
              <a:off x="6719639" y="3511810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7A2DF7-3F35-422A-B943-44C05BC05366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requirements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6CC73A-5D9B-48F5-A5BF-83D1CD24AE21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Semantics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CAD697C-21BB-44F2-B1DA-9001505CBDD7}"/>
                </a:ext>
              </a:extLst>
            </p:cNvPr>
            <p:cNvCxnSpPr>
              <a:stCxn id="6" idx="1"/>
              <a:endCxn id="9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FDD7871-6C79-44D3-B0A2-A2D60D8644AD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6D5B5A3-84E2-4322-825F-47893AFFE63C}"/>
                </a:ext>
              </a:extLst>
            </p:cNvPr>
            <p:cNvCxnSpPr>
              <a:stCxn id="9" idx="2"/>
              <a:endCxn id="8" idx="1"/>
            </p:cNvCxnSpPr>
            <p:nvPr/>
          </p:nvCxnSpPr>
          <p:spPr>
            <a:xfrm rot="16200000" flipH="1">
              <a:off x="6316645" y="3401855"/>
              <a:ext cx="517553" cy="2884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4809619-9A41-475C-84FD-5EFFE0EA3068}"/>
              </a:ext>
            </a:extLst>
          </p:cNvPr>
          <p:cNvSpPr txBox="1"/>
          <p:nvPr/>
        </p:nvSpPr>
        <p:spPr>
          <a:xfrm>
            <a:off x="1824221" y="216054"/>
            <a:ext cx="8543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End goal: put physics at the center of physics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73AB7-4BBE-4343-9D4A-BFF82D1C8ABB}"/>
              </a:ext>
            </a:extLst>
          </p:cNvPr>
          <p:cNvSpPr txBox="1"/>
          <p:nvPr/>
        </p:nvSpPr>
        <p:spPr>
          <a:xfrm>
            <a:off x="9497338" y="4234697"/>
            <a:ext cx="216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state?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63581-EF85-46FC-96E3-C9757FA73426}"/>
              </a:ext>
            </a:extLst>
          </p:cNvPr>
          <p:cNvSpPr txBox="1"/>
          <p:nvPr/>
        </p:nvSpPr>
        <p:spPr>
          <a:xfrm>
            <a:off x="1664208" y="5687737"/>
            <a:ext cx="858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is one theory appropriate in one context and not in another?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478A2-3306-409F-B2C9-C2FF76B18E8E}"/>
              </a:ext>
            </a:extLst>
          </p:cNvPr>
          <p:cNvSpPr txBox="1"/>
          <p:nvPr/>
        </p:nvSpPr>
        <p:spPr>
          <a:xfrm>
            <a:off x="6432239" y="5017781"/>
            <a:ext cx="553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the theory map to experiments?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F7B983-5EE2-4EE7-AE5F-090699BE0B40}"/>
              </a:ext>
            </a:extLst>
          </p:cNvPr>
          <p:cNvSpPr txBox="1"/>
          <p:nvPr/>
        </p:nvSpPr>
        <p:spPr>
          <a:xfrm>
            <a:off x="313296" y="4198449"/>
            <a:ext cx="834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Mathematical content of a theory can never tell us the full physical content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B9DFFF-85EB-FC35-9E7B-C7F613355251}"/>
              </a:ext>
            </a:extLst>
          </p:cNvPr>
          <p:cNvGrpSpPr/>
          <p:nvPr/>
        </p:nvGrpSpPr>
        <p:grpSpPr>
          <a:xfrm>
            <a:off x="9703946" y="2665829"/>
            <a:ext cx="2163486" cy="646331"/>
            <a:chOff x="9703946" y="2665829"/>
            <a:chExt cx="2163486" cy="6463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A0E3AD-4A42-E029-CBA1-83ED6F53EB39}"/>
                </a:ext>
              </a:extLst>
            </p:cNvPr>
            <p:cNvSpPr txBox="1"/>
            <p:nvPr/>
          </p:nvSpPr>
          <p:spPr>
            <a:xfrm>
              <a:off x="10452686" y="2665829"/>
              <a:ext cx="1414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</a:t>
              </a:r>
              <a:br>
                <a:rPr lang="en-US" dirty="0"/>
              </a:br>
              <a:r>
                <a:rPr lang="en-US" dirty="0"/>
                <a:t>Mathematics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39534C-42AD-2D22-E2A4-A8E7508E5983}"/>
                </a:ext>
              </a:extLst>
            </p:cNvPr>
            <p:cNvCxnSpPr/>
            <p:nvPr/>
          </p:nvCxnSpPr>
          <p:spPr>
            <a:xfrm flipH="1">
              <a:off x="9703946" y="2988995"/>
              <a:ext cx="663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EEFCAB8-1536-4DF2-99DB-1E35DCE346C3}"/>
              </a:ext>
            </a:extLst>
          </p:cNvPr>
          <p:cNvSpPr txBox="1"/>
          <p:nvPr/>
        </p:nvSpPr>
        <p:spPr>
          <a:xfrm>
            <a:off x="5385048" y="3558241"/>
            <a:ext cx="6806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David Hilbert: “Mathematics is a game played according to certain simple rules with meaningless marks on paper.”</a:t>
            </a:r>
          </a:p>
        </p:txBody>
      </p:sp>
    </p:spTree>
    <p:extLst>
      <p:ext uri="{BB962C8B-B14F-4D97-AF65-F5344CB8AC3E}">
        <p14:creationId xmlns:p14="http://schemas.microsoft.com/office/powerpoint/2010/main" val="732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5" grpId="0"/>
      <p:bldP spid="26" grpId="0"/>
      <p:bldP spid="27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3373377" y="51747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464246-487E-4134-94C0-9138F870381A}"/>
              </a:ext>
            </a:extLst>
          </p:cNvPr>
          <p:cNvSpPr/>
          <p:nvPr/>
        </p:nvSpPr>
        <p:spPr>
          <a:xfrm>
            <a:off x="3373377" y="5692989"/>
            <a:ext cx="8706325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4000" dirty="0"/>
              <a:t>Experimental verifiability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BADBDE-9F36-42A6-9E60-DF101F92AC56}"/>
              </a:ext>
            </a:extLst>
          </p:cNvPr>
          <p:cNvSpPr txBox="1"/>
          <p:nvPr/>
        </p:nvSpPr>
        <p:spPr>
          <a:xfrm>
            <a:off x="114679" y="456862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7D77-3003-4943-8B36-15D8632FF785}"/>
              </a:ext>
            </a:extLst>
          </p:cNvPr>
          <p:cNvSpPr txBox="1"/>
          <p:nvPr/>
        </p:nvSpPr>
        <p:spPr>
          <a:xfrm>
            <a:off x="114678" y="684675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84DEDE-FC4A-45B3-85F2-9F8AD6C53BFF}"/>
              </a:ext>
            </a:extLst>
          </p:cNvPr>
          <p:cNvSpPr/>
          <p:nvPr/>
        </p:nvSpPr>
        <p:spPr>
          <a:xfrm>
            <a:off x="3375539" y="4981789"/>
            <a:ext cx="8706325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4000" dirty="0"/>
              <a:t>Informational granularity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3E688F-3490-4C13-B194-97FCCF2A9EF2}"/>
              </a:ext>
            </a:extLst>
          </p:cNvPr>
          <p:cNvSpPr/>
          <p:nvPr/>
        </p:nvSpPr>
        <p:spPr>
          <a:xfrm>
            <a:off x="3375539" y="4270589"/>
            <a:ext cx="8706325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4000" dirty="0"/>
              <a:t>States and processes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6362088" y="125197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4249489" y="113724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4467651" y="194173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B1503C-3A59-43FD-837A-D904E9BB8C94}"/>
              </a:ext>
            </a:extLst>
          </p:cNvPr>
          <p:cNvSpPr txBox="1"/>
          <p:nvPr/>
        </p:nvSpPr>
        <p:spPr>
          <a:xfrm>
            <a:off x="114678" y="3297483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543153" y="70266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6824429" y="320915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Determinism/</a:t>
            </a:r>
          </a:p>
          <a:p>
            <a:pPr algn="ctr"/>
            <a:r>
              <a:rPr lang="en-US" sz="2400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9399370" y="320915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4249491" y="320915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5245772" y="276492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10063339" y="257037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AF154C-1C90-4867-999D-A4DAF6CB03E3}"/>
              </a:ext>
            </a:extLst>
          </p:cNvPr>
          <p:cNvSpPr txBox="1"/>
          <p:nvPr/>
        </p:nvSpPr>
        <p:spPr>
          <a:xfrm>
            <a:off x="161156" y="541763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7942907" y="93908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9485524" y="168636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6359926" y="125197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6357763" y="164096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7940744" y="157110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7974881" y="289349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5F4D263-C2A2-40DA-A1D8-946F8FEDAFB7}"/>
              </a:ext>
            </a:extLst>
          </p:cNvPr>
          <p:cNvSpPr txBox="1"/>
          <p:nvPr/>
        </p:nvSpPr>
        <p:spPr>
          <a:xfrm>
            <a:off x="161155" y="1354989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6660242" y="30070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71BF65EE-EFB2-4F85-916C-FAABC314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851223D9-F3B2-47E9-8F72-B0B6C13C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7" grpId="0"/>
      <p:bldP spid="48" grpId="0" animBg="1"/>
      <p:bldP spid="49" grpId="0"/>
      <p:bldP spid="50" grpId="0" animBg="1"/>
      <p:bldP spid="51" grpId="0"/>
      <p:bldP spid="52" grpId="0"/>
      <p:bldP spid="54" grpId="0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BEAA-8408-42F2-93CC-F636F007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A4D7-18C7-4926-B74B-74CF20EB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Assumptions of Physics brings a new approach to the foundations of physics</a:t>
            </a:r>
          </a:p>
          <a:p>
            <a:pPr lvl="1"/>
            <a:r>
              <a:rPr lang="en-US" dirty="0"/>
              <a:t>We want to understand how fundamental physical assumptions lead to physical theories and the mathematics used to express them </a:t>
            </a:r>
          </a:p>
          <a:p>
            <a:pPr lvl="1"/>
            <a:r>
              <a:rPr lang="en-US" dirty="0"/>
              <a:t>As the foundations of mathematics studies the necessary structures for mathematics, we want to understand what are the fundamental features any physical theory must have to be well-posed</a:t>
            </a:r>
          </a:p>
          <a:p>
            <a:r>
              <a:rPr lang="en-US" dirty="0"/>
              <a:t>Two main approaches: Reverse Physics …</a:t>
            </a:r>
          </a:p>
          <a:p>
            <a:pPr lvl="1"/>
            <a:r>
              <a:rPr lang="en-US" dirty="0"/>
              <a:t>starts from the physical laws and aims to “go back” to a suitable minimum number of assumptions that capture the physics</a:t>
            </a:r>
          </a:p>
          <a:p>
            <a:r>
              <a:rPr lang="en-US" dirty="0"/>
              <a:t>… and Physical Mathematics</a:t>
            </a:r>
          </a:p>
          <a:p>
            <a:pPr lvl="1"/>
            <a:r>
              <a:rPr lang="en-US" dirty="0"/>
              <a:t>rederives mathematical structures from clearly stated physical requirements</a:t>
            </a:r>
          </a:p>
          <a:p>
            <a:r>
              <a:rPr lang="en-US" dirty="0"/>
              <a:t>The end goal is to create a holistic understanding of all physical theories and their mathematical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D6BFA-8CA8-4058-B12F-9BD0C14C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89B28-4185-44EA-B389-0939AB6EBD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95C-20BD-9930-DC70-36F8A768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363E-D919-E08C-C4D9-60AB075A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Project website: </a:t>
            </a:r>
            <a:r>
              <a:rPr lang="en-US" dirty="0">
                <a:hlinkClick r:id="rId2"/>
              </a:rPr>
              <a:t>https://assumptionsofphysics.org/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Papers, presentation slides, list of open problems, … </a:t>
            </a:r>
          </a:p>
          <a:p>
            <a:pPr marL="0" indent="0">
              <a:buNone/>
            </a:pPr>
            <a:r>
              <a:rPr lang="en-US" dirty="0"/>
              <a:t>YouTube channel: </a:t>
            </a:r>
            <a:r>
              <a:rPr lang="en-US" dirty="0">
                <a:hlinkClick r:id="rId3"/>
              </a:rPr>
              <a:t>https://www.youtube.com/user/gcarcassi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Popularize results of our research, recorded presentations, … </a:t>
            </a:r>
          </a:p>
          <a:p>
            <a:pPr marL="0" indent="0">
              <a:buNone/>
            </a:pPr>
            <a:r>
              <a:rPr lang="en-US" dirty="0"/>
              <a:t>“Reverse physics: from laws to physical assumptions”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https://arxiv.org/abs/2111.09107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“Geometrical and physical interpretation of the action principle”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https://arxiv.org/abs/2208.06428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Subscribe to our mailing list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https://mcommunity.umich.edu/group/Assumptions%20of%20Physics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 to our </a:t>
            </a:r>
            <a:r>
              <a:rPr lang="en-US" dirty="0" err="1"/>
              <a:t>facebook</a:t>
            </a:r>
            <a:r>
              <a:rPr lang="en-US" dirty="0"/>
              <a:t> page</a:t>
            </a:r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https://www.facebook.com/AssumptionsOfPhysics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E4720-4785-30C8-8C64-5393BF8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BA801-FDD3-1177-A8CD-0CDC33FD0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6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74541F-62AC-4206-9876-0631F3BD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63B96-36C4-477B-9A22-CDEFBF51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1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E189-93B0-4DED-B2A6-3AEB9C9D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BFF5-E0AB-41EC-AD63-19F9D7FF9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AC429-0980-4135-B385-CE5358D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DDF31-7091-4557-9DC7-6FE0DF20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0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A7274-7367-480C-AC75-41BBC45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B1832-B541-4F86-8D6F-14E9A94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E26BD-1575-4E25-A71E-BDB86C92CD51}"/>
              </a:ext>
            </a:extLst>
          </p:cNvPr>
          <p:cNvSpPr txBox="1"/>
          <p:nvPr/>
        </p:nvSpPr>
        <p:spPr>
          <a:xfrm>
            <a:off x="730160" y="453350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does classical mechanics fail?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D8AD6-8455-4922-B434-FBF7E69885A6}"/>
              </a:ext>
            </a:extLst>
          </p:cNvPr>
          <p:cNvSpPr txBox="1"/>
          <p:nvPr/>
        </p:nvSpPr>
        <p:spPr>
          <a:xfrm>
            <a:off x="730160" y="154814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 lacks a lower bound on the entropy, therefore it violates the third law of thermodynamics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C5D26-5C6F-4594-8BC3-0A5FC2C18FA1}"/>
              </a:ext>
            </a:extLst>
          </p:cNvPr>
          <p:cNvSpPr txBox="1"/>
          <p:nvPr/>
        </p:nvSpPr>
        <p:spPr>
          <a:xfrm>
            <a:off x="730160" y="319693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does that mean in physics terms? How can we understand this better?</a:t>
            </a:r>
          </a:p>
        </p:txBody>
      </p:sp>
    </p:spTree>
    <p:extLst>
      <p:ext uri="{BB962C8B-B14F-4D97-AF65-F5344CB8AC3E}">
        <p14:creationId xmlns:p14="http://schemas.microsoft.com/office/powerpoint/2010/main" val="218692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A7274-7367-480C-AC75-41BBC45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B1832-B541-4F86-8D6F-14E9A94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E26BD-1575-4E25-A71E-BDB86C92CD51}"/>
              </a:ext>
            </a:extLst>
          </p:cNvPr>
          <p:cNvSpPr txBox="1"/>
          <p:nvPr/>
        </p:nvSpPr>
        <p:spPr>
          <a:xfrm>
            <a:off x="730160" y="453350"/>
            <a:ext cx="7174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Quantifying discrete cases is fundamentally different than quantifying cases over the continuum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D8AD6-8455-4922-B434-FBF7E69885A6}"/>
              </a:ext>
            </a:extLst>
          </p:cNvPr>
          <p:cNvSpPr txBox="1"/>
          <p:nvPr/>
        </p:nvSpPr>
        <p:spPr>
          <a:xfrm>
            <a:off x="730160" y="2678695"/>
            <a:ext cx="1073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Why? Because fully identifying a discrete case requires finite information (finitely many experimental tests) while identifying a case from a continuum requires infinite information (an infinite sequence of increasingly precise tests)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2B4CD-E3D6-4B4F-AF42-691212D6846A}"/>
              </a:ext>
            </a:extLst>
          </p:cNvPr>
          <p:cNvSpPr txBox="1"/>
          <p:nvPr/>
        </p:nvSpPr>
        <p:spPr>
          <a:xfrm>
            <a:off x="3864117" y="5685854"/>
            <a:ext cx="567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something most physicists haven’t yet fully digested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1BF69-34CD-40CE-9901-AF71A210C8AF}"/>
              </a:ext>
            </a:extLst>
          </p:cNvPr>
          <p:cNvCxnSpPr/>
          <p:nvPr/>
        </p:nvCxnSpPr>
        <p:spPr>
          <a:xfrm flipH="1" flipV="1">
            <a:off x="4918477" y="5166256"/>
            <a:ext cx="466530" cy="51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EF6D1B-4117-4DB4-BC3A-841755ABAFE3}"/>
              </a:ext>
            </a:extLst>
          </p:cNvPr>
          <p:cNvGrpSpPr/>
          <p:nvPr/>
        </p:nvGrpSpPr>
        <p:grpSpPr>
          <a:xfrm>
            <a:off x="8387458" y="850779"/>
            <a:ext cx="724673" cy="45719"/>
            <a:chOff x="5904865" y="1928228"/>
            <a:chExt cx="724673" cy="4571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233A36-CF70-48B9-BFD8-F1A79A9E25F7}"/>
                </a:ext>
              </a:extLst>
            </p:cNvPr>
            <p:cNvSpPr/>
            <p:nvPr/>
          </p:nvSpPr>
          <p:spPr>
            <a:xfrm>
              <a:off x="6131183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0D9339-C3FB-40D2-B97B-7EAED60E61F2}"/>
                </a:ext>
              </a:extLst>
            </p:cNvPr>
            <p:cNvSpPr/>
            <p:nvPr/>
          </p:nvSpPr>
          <p:spPr>
            <a:xfrm>
              <a:off x="6357501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07DC80-7C28-4DE3-B455-2E24E6AF4A69}"/>
                </a:ext>
              </a:extLst>
            </p:cNvPr>
            <p:cNvSpPr/>
            <p:nvPr/>
          </p:nvSpPr>
          <p:spPr>
            <a:xfrm>
              <a:off x="6583819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DDEEDE-853B-4596-A985-D8BE83C3A7C5}"/>
                </a:ext>
              </a:extLst>
            </p:cNvPr>
            <p:cNvSpPr/>
            <p:nvPr/>
          </p:nvSpPr>
          <p:spPr>
            <a:xfrm>
              <a:off x="5904865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5A70F39D-B174-4562-9A4F-02ABE4E7D30D}"/>
              </a:ext>
            </a:extLst>
          </p:cNvPr>
          <p:cNvSpPr/>
          <p:nvPr/>
        </p:nvSpPr>
        <p:spPr>
          <a:xfrm>
            <a:off x="8613776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A040B7-BBC6-4E50-A197-D4C94956FB55}"/>
              </a:ext>
            </a:extLst>
          </p:cNvPr>
          <p:cNvSpPr/>
          <p:nvPr/>
        </p:nvSpPr>
        <p:spPr>
          <a:xfrm>
            <a:off x="8840094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995F2A-AAD7-47CD-A1DF-685D988A6F0A}"/>
              </a:ext>
            </a:extLst>
          </p:cNvPr>
          <p:cNvSpPr/>
          <p:nvPr/>
        </p:nvSpPr>
        <p:spPr>
          <a:xfrm>
            <a:off x="9066412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E85866-6D8B-47DA-9EBA-AD83246DC396}"/>
              </a:ext>
            </a:extLst>
          </p:cNvPr>
          <p:cNvSpPr/>
          <p:nvPr/>
        </p:nvSpPr>
        <p:spPr>
          <a:xfrm>
            <a:off x="8387458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BEE591-D3B7-4F9B-B099-6CCD5968B9A7}"/>
              </a:ext>
            </a:extLst>
          </p:cNvPr>
          <p:cNvGrpSpPr/>
          <p:nvPr/>
        </p:nvGrpSpPr>
        <p:grpSpPr>
          <a:xfrm>
            <a:off x="8387458" y="1219203"/>
            <a:ext cx="724673" cy="45719"/>
            <a:chOff x="5904865" y="1928228"/>
            <a:chExt cx="724673" cy="4571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D1CBB2-323E-4A21-BEB2-5B2E20465A4B}"/>
                </a:ext>
              </a:extLst>
            </p:cNvPr>
            <p:cNvSpPr/>
            <p:nvPr/>
          </p:nvSpPr>
          <p:spPr>
            <a:xfrm>
              <a:off x="6131183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8E56EBB-F01A-4D6B-8C9B-164803BBADE1}"/>
                </a:ext>
              </a:extLst>
            </p:cNvPr>
            <p:cNvSpPr/>
            <p:nvPr/>
          </p:nvSpPr>
          <p:spPr>
            <a:xfrm>
              <a:off x="6357501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69C4482-CFAD-4DEE-9175-2E54DB1A4FB6}"/>
                </a:ext>
              </a:extLst>
            </p:cNvPr>
            <p:cNvSpPr/>
            <p:nvPr/>
          </p:nvSpPr>
          <p:spPr>
            <a:xfrm>
              <a:off x="6583819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E894F6-D913-4240-AD62-643DCA15B82D}"/>
                </a:ext>
              </a:extLst>
            </p:cNvPr>
            <p:cNvSpPr/>
            <p:nvPr/>
          </p:nvSpPr>
          <p:spPr>
            <a:xfrm>
              <a:off x="5904865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203A1D-1D16-4ED4-B909-7537DBF5418C}"/>
              </a:ext>
            </a:extLst>
          </p:cNvPr>
          <p:cNvSpPr/>
          <p:nvPr/>
        </p:nvSpPr>
        <p:spPr>
          <a:xfrm>
            <a:off x="9888872" y="540827"/>
            <a:ext cx="1998328" cy="1219911"/>
          </a:xfrm>
          <a:custGeom>
            <a:avLst/>
            <a:gdLst>
              <a:gd name="connsiteX0" fmla="*/ 456288 w 622116"/>
              <a:gd name="connsiteY0" fmla="*/ 4380 h 672187"/>
              <a:gd name="connsiteX1" fmla="*/ 96624 w 622116"/>
              <a:gd name="connsiteY1" fmla="*/ 53148 h 672187"/>
              <a:gd name="connsiteX2" fmla="*/ 53952 w 622116"/>
              <a:gd name="connsiteY2" fmla="*/ 364044 h 672187"/>
              <a:gd name="connsiteX3" fmla="*/ 29568 w 622116"/>
              <a:gd name="connsiteY3" fmla="*/ 662748 h 672187"/>
              <a:gd name="connsiteX4" fmla="*/ 498960 w 622116"/>
              <a:gd name="connsiteY4" fmla="*/ 571308 h 672187"/>
              <a:gd name="connsiteX5" fmla="*/ 517248 w 622116"/>
              <a:gd name="connsiteY5" fmla="*/ 309180 h 672187"/>
              <a:gd name="connsiteX6" fmla="*/ 620880 w 622116"/>
              <a:gd name="connsiteY6" fmla="*/ 101916 h 672187"/>
              <a:gd name="connsiteX7" fmla="*/ 456288 w 622116"/>
              <a:gd name="connsiteY7" fmla="*/ 4380 h 6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116" h="672187">
                <a:moveTo>
                  <a:pt x="456288" y="4380"/>
                </a:moveTo>
                <a:cubicBezTo>
                  <a:pt x="368912" y="-3748"/>
                  <a:pt x="163680" y="-6796"/>
                  <a:pt x="96624" y="53148"/>
                </a:cubicBezTo>
                <a:cubicBezTo>
                  <a:pt x="29568" y="113092"/>
                  <a:pt x="65128" y="262444"/>
                  <a:pt x="53952" y="364044"/>
                </a:cubicBezTo>
                <a:cubicBezTo>
                  <a:pt x="42776" y="465644"/>
                  <a:pt x="-44600" y="628204"/>
                  <a:pt x="29568" y="662748"/>
                </a:cubicBezTo>
                <a:cubicBezTo>
                  <a:pt x="103736" y="697292"/>
                  <a:pt x="417680" y="630236"/>
                  <a:pt x="498960" y="571308"/>
                </a:cubicBezTo>
                <a:cubicBezTo>
                  <a:pt x="580240" y="512380"/>
                  <a:pt x="496928" y="387412"/>
                  <a:pt x="517248" y="309180"/>
                </a:cubicBezTo>
                <a:cubicBezTo>
                  <a:pt x="537568" y="230948"/>
                  <a:pt x="634088" y="153732"/>
                  <a:pt x="620880" y="101916"/>
                </a:cubicBezTo>
                <a:cubicBezTo>
                  <a:pt x="607672" y="50100"/>
                  <a:pt x="543664" y="12508"/>
                  <a:pt x="456288" y="438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6495D4-1124-4505-B1C0-E161312FC4FE}"/>
              </a:ext>
            </a:extLst>
          </p:cNvPr>
          <p:cNvSpPr/>
          <p:nvPr/>
        </p:nvSpPr>
        <p:spPr>
          <a:xfrm>
            <a:off x="10298684" y="748578"/>
            <a:ext cx="235445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97220-66F7-452E-AC36-CD7A8A6F331A}"/>
              </a:ext>
            </a:extLst>
          </p:cNvPr>
          <p:cNvSpPr/>
          <p:nvPr/>
        </p:nvSpPr>
        <p:spPr>
          <a:xfrm>
            <a:off x="10161625" y="1418529"/>
            <a:ext cx="353337" cy="2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A816B6-D20D-4837-B726-4269CB1243CD}"/>
              </a:ext>
            </a:extLst>
          </p:cNvPr>
          <p:cNvSpPr/>
          <p:nvPr/>
        </p:nvSpPr>
        <p:spPr>
          <a:xfrm>
            <a:off x="11068401" y="1156212"/>
            <a:ext cx="322140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F97F4-F6B1-4CC4-A3F0-CAA3802DD8A5}"/>
              </a:ext>
            </a:extLst>
          </p:cNvPr>
          <p:cNvSpPr/>
          <p:nvPr/>
        </p:nvSpPr>
        <p:spPr>
          <a:xfrm>
            <a:off x="10693193" y="1219202"/>
            <a:ext cx="127207" cy="11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56F924-2B48-401E-BECB-327DD05B7DB5}"/>
              </a:ext>
            </a:extLst>
          </p:cNvPr>
          <p:cNvSpPr/>
          <p:nvPr/>
        </p:nvSpPr>
        <p:spPr>
          <a:xfrm>
            <a:off x="11209996" y="649756"/>
            <a:ext cx="322140" cy="29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B9C2E8B-DB06-40AC-813E-BCE62E887655}"/>
              </a:ext>
            </a:extLst>
          </p:cNvPr>
          <p:cNvSpPr/>
          <p:nvPr/>
        </p:nvSpPr>
        <p:spPr>
          <a:xfrm>
            <a:off x="8156416" y="697170"/>
            <a:ext cx="1197032" cy="721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81820A-3A22-4A21-B95B-66212EF792D0}"/>
              </a:ext>
            </a:extLst>
          </p:cNvPr>
          <p:cNvSpPr txBox="1"/>
          <p:nvPr/>
        </p:nvSpPr>
        <p:spPr>
          <a:xfrm>
            <a:off x="8294894" y="342954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992E2-EC80-4979-B1CE-E7CCFD5A1F35}"/>
              </a:ext>
            </a:extLst>
          </p:cNvPr>
          <p:cNvSpPr txBox="1"/>
          <p:nvPr/>
        </p:nvSpPr>
        <p:spPr>
          <a:xfrm>
            <a:off x="10287166" y="149353"/>
            <a:ext cx="12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continuum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EC8251-F721-46E1-8242-9D8E9A99BA2D}"/>
              </a:ext>
            </a:extLst>
          </p:cNvPr>
          <p:cNvCxnSpPr/>
          <p:nvPr/>
        </p:nvCxnSpPr>
        <p:spPr>
          <a:xfrm flipV="1">
            <a:off x="8932249" y="1353773"/>
            <a:ext cx="134163" cy="52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2E9136-47F6-4F0F-B95E-91AF455C4DE2}"/>
              </a:ext>
            </a:extLst>
          </p:cNvPr>
          <p:cNvCxnSpPr/>
          <p:nvPr/>
        </p:nvCxnSpPr>
        <p:spPr>
          <a:xfrm flipV="1">
            <a:off x="9066412" y="1557023"/>
            <a:ext cx="977667" cy="37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1EF890-E555-44C5-B283-D78A4F860766}"/>
              </a:ext>
            </a:extLst>
          </p:cNvPr>
          <p:cNvSpPr txBox="1"/>
          <p:nvPr/>
        </p:nvSpPr>
        <p:spPr>
          <a:xfrm>
            <a:off x="8197473" y="1918952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 measure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9289706-39B9-4541-B5AD-AAFDB887E2DD}"/>
              </a:ext>
            </a:extLst>
          </p:cNvPr>
          <p:cNvSpPr/>
          <p:nvPr/>
        </p:nvSpPr>
        <p:spPr>
          <a:xfrm>
            <a:off x="10854572" y="89275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D7AADB-7E81-4B3B-8EBF-5BD833936456}"/>
              </a:ext>
            </a:extLst>
          </p:cNvPr>
          <p:cNvCxnSpPr>
            <a:cxnSpLocks/>
          </p:cNvCxnSpPr>
          <p:nvPr/>
        </p:nvCxnSpPr>
        <p:spPr>
          <a:xfrm flipH="1" flipV="1">
            <a:off x="10913018" y="989704"/>
            <a:ext cx="155383" cy="9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6B8681-F601-47EA-AC68-5EE7CBE0E1C5}"/>
              </a:ext>
            </a:extLst>
          </p:cNvPr>
          <p:cNvSpPr txBox="1"/>
          <p:nvPr/>
        </p:nvSpPr>
        <p:spPr>
          <a:xfrm>
            <a:off x="10439945" y="1953896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measure</a:t>
            </a:r>
          </a:p>
        </p:txBody>
      </p:sp>
    </p:spTree>
    <p:extLst>
      <p:ext uri="{BB962C8B-B14F-4D97-AF65-F5344CB8AC3E}">
        <p14:creationId xmlns:p14="http://schemas.microsoft.com/office/powerpoint/2010/main" val="12789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7B0-A7FE-40AD-9603-F00855A9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Hamiltonian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B8BB-C8E2-4238-800F-CB6EEEB4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degree of freedom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68B2-D1C4-4884-9DFC-D288DFC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2263-DFD2-4B29-8208-72D5C34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3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7FE6E6-C421-437A-B5D6-DFE98018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80E69-6839-4926-A865-33A532EF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5B552-72B7-47B8-ABFA-FBE0665E0863}"/>
                  </a:ext>
                </a:extLst>
              </p:cNvPr>
              <p:cNvSpPr txBox="1"/>
              <p:nvPr/>
            </p:nvSpPr>
            <p:spPr>
              <a:xfrm>
                <a:off x="443541" y="342954"/>
                <a:ext cx="737995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 single classical state in phase space (i.e. a microstate)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zero volume; minus infinite entropy; infinite information.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5B552-72B7-47B8-ABFA-FBE0665E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1" y="342954"/>
                <a:ext cx="7379956" cy="2308324"/>
              </a:xfrm>
              <a:prstGeom prst="rect">
                <a:avLst/>
              </a:prstGeom>
              <a:blipFill>
                <a:blip r:embed="rId2"/>
                <a:stretch>
                  <a:fillRect l="-2562" t="-3958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273FDE-C75B-41E6-87EE-E60BBAFB452C}"/>
              </a:ext>
            </a:extLst>
          </p:cNvPr>
          <p:cNvSpPr txBox="1"/>
          <p:nvPr/>
        </p:nvSpPr>
        <p:spPr>
          <a:xfrm>
            <a:off x="443541" y="4293421"/>
            <a:ext cx="7593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Quantum mechanics “fixes” this, by introducing a fixed lower bound on entropy.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A62161-A03B-4E21-BE7E-744256273953}"/>
              </a:ext>
            </a:extLst>
          </p:cNvPr>
          <p:cNvGrpSpPr/>
          <p:nvPr/>
        </p:nvGrpSpPr>
        <p:grpSpPr>
          <a:xfrm>
            <a:off x="8387458" y="850779"/>
            <a:ext cx="724673" cy="414143"/>
            <a:chOff x="5904865" y="1928228"/>
            <a:chExt cx="724673" cy="414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AB7D49-CA6E-4EE2-BD58-FE334FC9E18F}"/>
                </a:ext>
              </a:extLst>
            </p:cNvPr>
            <p:cNvGrpSpPr/>
            <p:nvPr/>
          </p:nvGrpSpPr>
          <p:grpSpPr>
            <a:xfrm>
              <a:off x="5904865" y="1928228"/>
              <a:ext cx="724673" cy="45719"/>
              <a:chOff x="5904865" y="1928228"/>
              <a:chExt cx="724673" cy="4571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C40ABE3-86CE-49C7-887E-45691C26DBC6}"/>
                  </a:ext>
                </a:extLst>
              </p:cNvPr>
              <p:cNvSpPr/>
              <p:nvPr/>
            </p:nvSpPr>
            <p:spPr>
              <a:xfrm>
                <a:off x="6131183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0261F92-9A67-41F8-85CF-9E1C76FDA011}"/>
                  </a:ext>
                </a:extLst>
              </p:cNvPr>
              <p:cNvSpPr/>
              <p:nvPr/>
            </p:nvSpPr>
            <p:spPr>
              <a:xfrm>
                <a:off x="6357501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CAB915-A928-4E6F-A5C8-202B8B4D6C0F}"/>
                  </a:ext>
                </a:extLst>
              </p:cNvPr>
              <p:cNvSpPr/>
              <p:nvPr/>
            </p:nvSpPr>
            <p:spPr>
              <a:xfrm>
                <a:off x="6583819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B72A12D-FDD5-463F-8122-C6DDC1FF551D}"/>
                  </a:ext>
                </a:extLst>
              </p:cNvPr>
              <p:cNvSpPr/>
              <p:nvPr/>
            </p:nvSpPr>
            <p:spPr>
              <a:xfrm>
                <a:off x="5904865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F62EB3-AD5D-48BE-B134-B3FFD6C0A565}"/>
                </a:ext>
              </a:extLst>
            </p:cNvPr>
            <p:cNvGrpSpPr/>
            <p:nvPr/>
          </p:nvGrpSpPr>
          <p:grpSpPr>
            <a:xfrm>
              <a:off x="5904865" y="2112440"/>
              <a:ext cx="724673" cy="45719"/>
              <a:chOff x="5904865" y="1928228"/>
              <a:chExt cx="724673" cy="4571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1D24F4-6713-4613-8269-A3D41DBB2FCC}"/>
                  </a:ext>
                </a:extLst>
              </p:cNvPr>
              <p:cNvSpPr/>
              <p:nvPr/>
            </p:nvSpPr>
            <p:spPr>
              <a:xfrm>
                <a:off x="6131183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6F7FD1E-F1DF-4731-80F5-FBA70BDC2B82}"/>
                  </a:ext>
                </a:extLst>
              </p:cNvPr>
              <p:cNvSpPr/>
              <p:nvPr/>
            </p:nvSpPr>
            <p:spPr>
              <a:xfrm>
                <a:off x="6357501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3EC1D3-65BA-4EFF-BAE1-3D971446BAA5}"/>
                  </a:ext>
                </a:extLst>
              </p:cNvPr>
              <p:cNvSpPr/>
              <p:nvPr/>
            </p:nvSpPr>
            <p:spPr>
              <a:xfrm>
                <a:off x="6583819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159D32-41D2-441B-9212-BB5E1BE1A5DF}"/>
                  </a:ext>
                </a:extLst>
              </p:cNvPr>
              <p:cNvSpPr/>
              <p:nvPr/>
            </p:nvSpPr>
            <p:spPr>
              <a:xfrm>
                <a:off x="5904865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BF2DE0-E3B6-45B1-9C6A-2F0F5933E11B}"/>
                </a:ext>
              </a:extLst>
            </p:cNvPr>
            <p:cNvGrpSpPr/>
            <p:nvPr/>
          </p:nvGrpSpPr>
          <p:grpSpPr>
            <a:xfrm>
              <a:off x="5904865" y="2296652"/>
              <a:ext cx="724673" cy="45719"/>
              <a:chOff x="5904865" y="1928228"/>
              <a:chExt cx="724673" cy="4571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9833546-0279-4AFC-9A06-22C86C9A9CB9}"/>
                  </a:ext>
                </a:extLst>
              </p:cNvPr>
              <p:cNvSpPr/>
              <p:nvPr/>
            </p:nvSpPr>
            <p:spPr>
              <a:xfrm>
                <a:off x="6131183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662E110-F823-4404-B19E-A0C029B59FA0}"/>
                  </a:ext>
                </a:extLst>
              </p:cNvPr>
              <p:cNvSpPr/>
              <p:nvPr/>
            </p:nvSpPr>
            <p:spPr>
              <a:xfrm>
                <a:off x="6357501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3D8B84A-9D6C-4834-AAB4-C371BE8BA65C}"/>
                  </a:ext>
                </a:extLst>
              </p:cNvPr>
              <p:cNvSpPr/>
              <p:nvPr/>
            </p:nvSpPr>
            <p:spPr>
              <a:xfrm>
                <a:off x="6583819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B14C78-FAD4-451C-8191-875E0074639A}"/>
                  </a:ext>
                </a:extLst>
              </p:cNvPr>
              <p:cNvSpPr/>
              <p:nvPr/>
            </p:nvSpPr>
            <p:spPr>
              <a:xfrm>
                <a:off x="5904865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293D61-D49B-4DBF-9D26-8F8249F9CDE6}"/>
              </a:ext>
            </a:extLst>
          </p:cNvPr>
          <p:cNvSpPr/>
          <p:nvPr/>
        </p:nvSpPr>
        <p:spPr>
          <a:xfrm>
            <a:off x="8156416" y="697170"/>
            <a:ext cx="1197032" cy="721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DFF86-DE22-4BA7-A04F-6B32BDBB85CA}"/>
              </a:ext>
            </a:extLst>
          </p:cNvPr>
          <p:cNvSpPr txBox="1"/>
          <p:nvPr/>
        </p:nvSpPr>
        <p:spPr>
          <a:xfrm>
            <a:off x="8294894" y="342954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5C0737-ED92-4C70-9480-F26A00D10D71}"/>
                  </a:ext>
                </a:extLst>
              </p:cNvPr>
              <p:cNvSpPr txBox="1"/>
              <p:nvPr/>
            </p:nvSpPr>
            <p:spPr>
              <a:xfrm>
                <a:off x="443541" y="2872185"/>
                <a:ext cx="73799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“Empty state”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one discrete case; zero entropy; finite information.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5C0737-ED92-4C70-9480-F26A00D1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1" y="2872185"/>
                <a:ext cx="7379956" cy="1200329"/>
              </a:xfrm>
              <a:prstGeom prst="rect">
                <a:avLst/>
              </a:prstGeom>
              <a:blipFill>
                <a:blip r:embed="rId3"/>
                <a:stretch>
                  <a:fillRect l="-2562"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18917FD-B73D-40E9-A515-1599F9368EB8}"/>
              </a:ext>
            </a:extLst>
          </p:cNvPr>
          <p:cNvSpPr/>
          <p:nvPr/>
        </p:nvSpPr>
        <p:spPr>
          <a:xfrm>
            <a:off x="8840094" y="2569810"/>
            <a:ext cx="1998328" cy="1219911"/>
          </a:xfrm>
          <a:custGeom>
            <a:avLst/>
            <a:gdLst>
              <a:gd name="connsiteX0" fmla="*/ 456288 w 622116"/>
              <a:gd name="connsiteY0" fmla="*/ 4380 h 672187"/>
              <a:gd name="connsiteX1" fmla="*/ 96624 w 622116"/>
              <a:gd name="connsiteY1" fmla="*/ 53148 h 672187"/>
              <a:gd name="connsiteX2" fmla="*/ 53952 w 622116"/>
              <a:gd name="connsiteY2" fmla="*/ 364044 h 672187"/>
              <a:gd name="connsiteX3" fmla="*/ 29568 w 622116"/>
              <a:gd name="connsiteY3" fmla="*/ 662748 h 672187"/>
              <a:gd name="connsiteX4" fmla="*/ 498960 w 622116"/>
              <a:gd name="connsiteY4" fmla="*/ 571308 h 672187"/>
              <a:gd name="connsiteX5" fmla="*/ 517248 w 622116"/>
              <a:gd name="connsiteY5" fmla="*/ 309180 h 672187"/>
              <a:gd name="connsiteX6" fmla="*/ 620880 w 622116"/>
              <a:gd name="connsiteY6" fmla="*/ 101916 h 672187"/>
              <a:gd name="connsiteX7" fmla="*/ 456288 w 622116"/>
              <a:gd name="connsiteY7" fmla="*/ 4380 h 6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116" h="672187">
                <a:moveTo>
                  <a:pt x="456288" y="4380"/>
                </a:moveTo>
                <a:cubicBezTo>
                  <a:pt x="368912" y="-3748"/>
                  <a:pt x="163680" y="-6796"/>
                  <a:pt x="96624" y="53148"/>
                </a:cubicBezTo>
                <a:cubicBezTo>
                  <a:pt x="29568" y="113092"/>
                  <a:pt x="65128" y="262444"/>
                  <a:pt x="53952" y="364044"/>
                </a:cubicBezTo>
                <a:cubicBezTo>
                  <a:pt x="42776" y="465644"/>
                  <a:pt x="-44600" y="628204"/>
                  <a:pt x="29568" y="662748"/>
                </a:cubicBezTo>
                <a:cubicBezTo>
                  <a:pt x="103736" y="697292"/>
                  <a:pt x="417680" y="630236"/>
                  <a:pt x="498960" y="571308"/>
                </a:cubicBezTo>
                <a:cubicBezTo>
                  <a:pt x="580240" y="512380"/>
                  <a:pt x="496928" y="387412"/>
                  <a:pt x="517248" y="309180"/>
                </a:cubicBezTo>
                <a:cubicBezTo>
                  <a:pt x="537568" y="230948"/>
                  <a:pt x="634088" y="153732"/>
                  <a:pt x="620880" y="101916"/>
                </a:cubicBezTo>
                <a:cubicBezTo>
                  <a:pt x="607672" y="50100"/>
                  <a:pt x="543664" y="12508"/>
                  <a:pt x="456288" y="438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379925-D9DE-4273-936D-6CC204CBC291}"/>
              </a:ext>
            </a:extLst>
          </p:cNvPr>
          <p:cNvSpPr txBox="1"/>
          <p:nvPr/>
        </p:nvSpPr>
        <p:spPr>
          <a:xfrm>
            <a:off x="8999330" y="3826525"/>
            <a:ext cx="2307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quantum:</a:t>
            </a:r>
            <a:br>
              <a:rPr lang="en-US" dirty="0"/>
            </a:br>
            <a:r>
              <a:rPr lang="en-US" dirty="0"/>
              <a:t>continuum with points</a:t>
            </a:r>
            <a:br>
              <a:rPr lang="en-US" dirty="0"/>
            </a:br>
            <a:r>
              <a:rPr lang="en-US" dirty="0"/>
              <a:t>of finite measure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EE8AD-35DA-4B3C-8029-592857F3D6C0}"/>
              </a:ext>
            </a:extLst>
          </p:cNvPr>
          <p:cNvSpPr/>
          <p:nvPr/>
        </p:nvSpPr>
        <p:spPr>
          <a:xfrm>
            <a:off x="9263042" y="2767016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7F61CB-D98D-445C-B3E4-43DB850EA552}"/>
              </a:ext>
            </a:extLst>
          </p:cNvPr>
          <p:cNvSpPr/>
          <p:nvPr/>
        </p:nvSpPr>
        <p:spPr>
          <a:xfrm>
            <a:off x="10081415" y="2722852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4B684A-6B15-4F2F-B430-81FD07E99928}"/>
              </a:ext>
            </a:extLst>
          </p:cNvPr>
          <p:cNvSpPr/>
          <p:nvPr/>
        </p:nvSpPr>
        <p:spPr>
          <a:xfrm>
            <a:off x="9629236" y="3096676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9A85F3-5EC0-4B66-B55E-76C5164D64A2}"/>
              </a:ext>
            </a:extLst>
          </p:cNvPr>
          <p:cNvSpPr/>
          <p:nvPr/>
        </p:nvSpPr>
        <p:spPr>
          <a:xfrm>
            <a:off x="9133010" y="3400748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3BA70-3742-41C8-AEA9-C9A3E427F85E}"/>
              </a:ext>
            </a:extLst>
          </p:cNvPr>
          <p:cNvSpPr/>
          <p:nvPr/>
        </p:nvSpPr>
        <p:spPr>
          <a:xfrm>
            <a:off x="10078229" y="3298968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FEB247C-394A-4B6C-937F-9C2D3B3B86E8}"/>
              </a:ext>
            </a:extLst>
          </p:cNvPr>
          <p:cNvSpPr/>
          <p:nvPr/>
        </p:nvSpPr>
        <p:spPr>
          <a:xfrm>
            <a:off x="9888872" y="540827"/>
            <a:ext cx="1998328" cy="1219911"/>
          </a:xfrm>
          <a:custGeom>
            <a:avLst/>
            <a:gdLst>
              <a:gd name="connsiteX0" fmla="*/ 456288 w 622116"/>
              <a:gd name="connsiteY0" fmla="*/ 4380 h 672187"/>
              <a:gd name="connsiteX1" fmla="*/ 96624 w 622116"/>
              <a:gd name="connsiteY1" fmla="*/ 53148 h 672187"/>
              <a:gd name="connsiteX2" fmla="*/ 53952 w 622116"/>
              <a:gd name="connsiteY2" fmla="*/ 364044 h 672187"/>
              <a:gd name="connsiteX3" fmla="*/ 29568 w 622116"/>
              <a:gd name="connsiteY3" fmla="*/ 662748 h 672187"/>
              <a:gd name="connsiteX4" fmla="*/ 498960 w 622116"/>
              <a:gd name="connsiteY4" fmla="*/ 571308 h 672187"/>
              <a:gd name="connsiteX5" fmla="*/ 517248 w 622116"/>
              <a:gd name="connsiteY5" fmla="*/ 309180 h 672187"/>
              <a:gd name="connsiteX6" fmla="*/ 620880 w 622116"/>
              <a:gd name="connsiteY6" fmla="*/ 101916 h 672187"/>
              <a:gd name="connsiteX7" fmla="*/ 456288 w 622116"/>
              <a:gd name="connsiteY7" fmla="*/ 4380 h 6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116" h="672187">
                <a:moveTo>
                  <a:pt x="456288" y="4380"/>
                </a:moveTo>
                <a:cubicBezTo>
                  <a:pt x="368912" y="-3748"/>
                  <a:pt x="163680" y="-6796"/>
                  <a:pt x="96624" y="53148"/>
                </a:cubicBezTo>
                <a:cubicBezTo>
                  <a:pt x="29568" y="113092"/>
                  <a:pt x="65128" y="262444"/>
                  <a:pt x="53952" y="364044"/>
                </a:cubicBezTo>
                <a:cubicBezTo>
                  <a:pt x="42776" y="465644"/>
                  <a:pt x="-44600" y="628204"/>
                  <a:pt x="29568" y="662748"/>
                </a:cubicBezTo>
                <a:cubicBezTo>
                  <a:pt x="103736" y="697292"/>
                  <a:pt x="417680" y="630236"/>
                  <a:pt x="498960" y="571308"/>
                </a:cubicBezTo>
                <a:cubicBezTo>
                  <a:pt x="580240" y="512380"/>
                  <a:pt x="496928" y="387412"/>
                  <a:pt x="517248" y="309180"/>
                </a:cubicBezTo>
                <a:cubicBezTo>
                  <a:pt x="537568" y="230948"/>
                  <a:pt x="634088" y="153732"/>
                  <a:pt x="620880" y="101916"/>
                </a:cubicBezTo>
                <a:cubicBezTo>
                  <a:pt x="607672" y="50100"/>
                  <a:pt x="543664" y="12508"/>
                  <a:pt x="456288" y="438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FD8AE8-B4B3-4F34-B886-68B635A7329B}"/>
              </a:ext>
            </a:extLst>
          </p:cNvPr>
          <p:cNvSpPr/>
          <p:nvPr/>
        </p:nvSpPr>
        <p:spPr>
          <a:xfrm>
            <a:off x="10298684" y="748578"/>
            <a:ext cx="235445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53D68E-A238-4261-8FE0-4CAF7BA3D88B}"/>
              </a:ext>
            </a:extLst>
          </p:cNvPr>
          <p:cNvSpPr/>
          <p:nvPr/>
        </p:nvSpPr>
        <p:spPr>
          <a:xfrm>
            <a:off x="10161625" y="1418529"/>
            <a:ext cx="353337" cy="2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410ACA-9D3F-46BF-B66B-5B471C92E1D0}"/>
              </a:ext>
            </a:extLst>
          </p:cNvPr>
          <p:cNvSpPr/>
          <p:nvPr/>
        </p:nvSpPr>
        <p:spPr>
          <a:xfrm>
            <a:off x="11068401" y="1156212"/>
            <a:ext cx="322140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888F8E-05B7-4640-98EB-C5F7F8978EA6}"/>
              </a:ext>
            </a:extLst>
          </p:cNvPr>
          <p:cNvSpPr/>
          <p:nvPr/>
        </p:nvSpPr>
        <p:spPr>
          <a:xfrm>
            <a:off x="10693193" y="1219202"/>
            <a:ext cx="127207" cy="11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E992C0-7DBE-45F7-9653-3F4703102EC8}"/>
              </a:ext>
            </a:extLst>
          </p:cNvPr>
          <p:cNvSpPr/>
          <p:nvPr/>
        </p:nvSpPr>
        <p:spPr>
          <a:xfrm>
            <a:off x="11209996" y="649756"/>
            <a:ext cx="322140" cy="29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A35240-FC4E-47E2-AC10-678EA7856C4F}"/>
              </a:ext>
            </a:extLst>
          </p:cNvPr>
          <p:cNvSpPr/>
          <p:nvPr/>
        </p:nvSpPr>
        <p:spPr>
          <a:xfrm>
            <a:off x="10854572" y="89275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284D67-9493-4A05-853F-132FA8153DBB}"/>
              </a:ext>
            </a:extLst>
          </p:cNvPr>
          <p:cNvCxnSpPr>
            <a:cxnSpLocks/>
          </p:cNvCxnSpPr>
          <p:nvPr/>
        </p:nvCxnSpPr>
        <p:spPr>
          <a:xfrm flipH="1" flipV="1">
            <a:off x="10913018" y="989704"/>
            <a:ext cx="155383" cy="9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5470012-3F84-4522-B637-8AE85005AE0A}"/>
              </a:ext>
            </a:extLst>
          </p:cNvPr>
          <p:cNvSpPr txBox="1"/>
          <p:nvPr/>
        </p:nvSpPr>
        <p:spPr>
          <a:xfrm>
            <a:off x="10287166" y="149353"/>
            <a:ext cx="12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continuum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1D51BB-5A04-4B84-8B24-6D0C6485E134}"/>
              </a:ext>
            </a:extLst>
          </p:cNvPr>
          <p:cNvCxnSpPr/>
          <p:nvPr/>
        </p:nvCxnSpPr>
        <p:spPr>
          <a:xfrm flipV="1">
            <a:off x="8932249" y="1353773"/>
            <a:ext cx="134163" cy="52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5FE2956-F618-43C5-A176-964ADFD88F50}"/>
              </a:ext>
            </a:extLst>
          </p:cNvPr>
          <p:cNvCxnSpPr/>
          <p:nvPr/>
        </p:nvCxnSpPr>
        <p:spPr>
          <a:xfrm flipV="1">
            <a:off x="9066412" y="1557023"/>
            <a:ext cx="977667" cy="37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7D65EF-B1E2-4EE5-9DF7-2B306D518339}"/>
              </a:ext>
            </a:extLst>
          </p:cNvPr>
          <p:cNvSpPr txBox="1"/>
          <p:nvPr/>
        </p:nvSpPr>
        <p:spPr>
          <a:xfrm>
            <a:off x="8197473" y="1918952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 measure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CFE078-CD42-4189-8B14-0405EFDE73FF}"/>
              </a:ext>
            </a:extLst>
          </p:cNvPr>
          <p:cNvSpPr txBox="1"/>
          <p:nvPr/>
        </p:nvSpPr>
        <p:spPr>
          <a:xfrm>
            <a:off x="10439945" y="1953896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measure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942DAE-B441-4412-9D0A-46439279B8F3}"/>
              </a:ext>
            </a:extLst>
          </p:cNvPr>
          <p:cNvCxnSpPr>
            <a:cxnSpLocks/>
          </p:cNvCxnSpPr>
          <p:nvPr/>
        </p:nvCxnSpPr>
        <p:spPr>
          <a:xfrm>
            <a:off x="8885813" y="2407920"/>
            <a:ext cx="337220" cy="89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4" grpId="0"/>
      <p:bldP spid="35" grpId="0" animBg="1"/>
      <p:bldP spid="41" grpId="0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/>
              <p:nvPr/>
            </p:nvSpPr>
            <p:spPr>
              <a:xfrm>
                <a:off x="1461535" y="1993599"/>
                <a:ext cx="2229778" cy="13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535" y="1993599"/>
                <a:ext cx="2229778" cy="13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8D7BA-50FF-4879-95BE-E280069DCFB3}"/>
                  </a:ext>
                </a:extLst>
              </p:cNvPr>
              <p:cNvSpPr/>
              <p:nvPr/>
            </p:nvSpPr>
            <p:spPr>
              <a:xfrm>
                <a:off x="1461535" y="3669999"/>
                <a:ext cx="2698752" cy="13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8D7BA-50FF-4879-95BE-E280069DC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535" y="3669999"/>
                <a:ext cx="2698752" cy="1366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88550A-CD8D-4A4D-8B1D-6A48BEAD1BD0}"/>
                  </a:ext>
                </a:extLst>
              </p:cNvPr>
              <p:cNvSpPr txBox="1"/>
              <p:nvPr/>
            </p:nvSpPr>
            <p:spPr>
              <a:xfrm>
                <a:off x="7943064" y="3360063"/>
                <a:ext cx="26762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88550A-CD8D-4A4D-8B1D-6A48BEAD1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064" y="3360063"/>
                <a:ext cx="267624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475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(1) Hamilton’s equations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/>
              <p:nvPr/>
            </p:nvSpPr>
            <p:spPr>
              <a:xfrm>
                <a:off x="6429676" y="4643569"/>
                <a:ext cx="5010794" cy="146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676" y="4643569"/>
                <a:ext cx="5010794" cy="14654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8FBC1A-96CF-413E-AEF4-2736FA90BF92}"/>
                  </a:ext>
                </a:extLst>
              </p:cNvPr>
              <p:cNvSpPr txBox="1"/>
              <p:nvPr/>
            </p:nvSpPr>
            <p:spPr>
              <a:xfrm>
                <a:off x="4164711" y="2322888"/>
                <a:ext cx="13799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8FBC1A-96CF-413E-AEF4-2736FA90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11" y="2322888"/>
                <a:ext cx="137992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459018-7912-4547-995A-CEB863078ABF}"/>
                  </a:ext>
                </a:extLst>
              </p:cNvPr>
              <p:cNvSpPr txBox="1"/>
              <p:nvPr/>
            </p:nvSpPr>
            <p:spPr>
              <a:xfrm>
                <a:off x="4160287" y="3999288"/>
                <a:ext cx="13843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459018-7912-4547-995A-CEB86307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87" y="3999288"/>
                <a:ext cx="13843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4" grpId="0"/>
      <p:bldP spid="105" grpId="0"/>
      <p:bldP spid="108" grpId="0"/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EA7B2E-FA23-49CC-B3DF-7E850CE8F122}"/>
              </a:ext>
            </a:extLst>
          </p:cNvPr>
          <p:cNvSpPr/>
          <p:nvPr/>
        </p:nvSpPr>
        <p:spPr>
          <a:xfrm>
            <a:off x="8849637" y="1422517"/>
            <a:ext cx="1065262" cy="992249"/>
          </a:xfrm>
          <a:custGeom>
            <a:avLst/>
            <a:gdLst>
              <a:gd name="connsiteX0" fmla="*/ 903963 w 1065262"/>
              <a:gd name="connsiteY0" fmla="*/ 20203 h 992249"/>
              <a:gd name="connsiteX1" fmla="*/ 179216 w 1065262"/>
              <a:gd name="connsiteY1" fmla="*/ 67616 h 992249"/>
              <a:gd name="connsiteX2" fmla="*/ 43750 w 1065262"/>
              <a:gd name="connsiteY2" fmla="*/ 562070 h 992249"/>
              <a:gd name="connsiteX3" fmla="*/ 50523 w 1065262"/>
              <a:gd name="connsiteY3" fmla="*/ 988790 h 992249"/>
              <a:gd name="connsiteX4" fmla="*/ 626256 w 1065262"/>
              <a:gd name="connsiteY4" fmla="*/ 744950 h 992249"/>
              <a:gd name="connsiteX5" fmla="*/ 626256 w 1065262"/>
              <a:gd name="connsiteY5" fmla="*/ 413056 h 992249"/>
              <a:gd name="connsiteX6" fmla="*/ 1046203 w 1065262"/>
              <a:gd name="connsiteY6" fmla="*/ 216630 h 992249"/>
              <a:gd name="connsiteX7" fmla="*/ 903963 w 1065262"/>
              <a:gd name="connsiteY7" fmla="*/ 20203 h 9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262" h="992249">
                <a:moveTo>
                  <a:pt x="903963" y="20203"/>
                </a:moveTo>
                <a:cubicBezTo>
                  <a:pt x="759465" y="-4633"/>
                  <a:pt x="322585" y="-22695"/>
                  <a:pt x="179216" y="67616"/>
                </a:cubicBezTo>
                <a:cubicBezTo>
                  <a:pt x="35847" y="157927"/>
                  <a:pt x="65199" y="408541"/>
                  <a:pt x="43750" y="562070"/>
                </a:cubicBezTo>
                <a:cubicBezTo>
                  <a:pt x="22301" y="715599"/>
                  <a:pt x="-46561" y="958310"/>
                  <a:pt x="50523" y="988790"/>
                </a:cubicBezTo>
                <a:cubicBezTo>
                  <a:pt x="147607" y="1019270"/>
                  <a:pt x="530301" y="840906"/>
                  <a:pt x="626256" y="744950"/>
                </a:cubicBezTo>
                <a:cubicBezTo>
                  <a:pt x="722211" y="648994"/>
                  <a:pt x="556265" y="501109"/>
                  <a:pt x="626256" y="413056"/>
                </a:cubicBezTo>
                <a:cubicBezTo>
                  <a:pt x="696247" y="325003"/>
                  <a:pt x="996532" y="279848"/>
                  <a:pt x="1046203" y="216630"/>
                </a:cubicBezTo>
                <a:cubicBezTo>
                  <a:pt x="1095874" y="153412"/>
                  <a:pt x="1048461" y="45039"/>
                  <a:pt x="903963" y="202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/>
              <p:nvPr/>
            </p:nvSpPr>
            <p:spPr>
              <a:xfrm>
                <a:off x="787219" y="2162304"/>
                <a:ext cx="5980548" cy="1381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9" y="2162304"/>
                <a:ext cx="5980548" cy="1381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620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(2) </a:t>
            </a:r>
            <a:r>
              <a:rPr lang="en-US" sz="3600" dirty="0" err="1"/>
              <a:t>Divergenceless</a:t>
            </a:r>
            <a:r>
              <a:rPr lang="en-US" sz="3600" dirty="0"/>
              <a:t> displacement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/>
              <p:nvPr/>
            </p:nvSpPr>
            <p:spPr>
              <a:xfrm>
                <a:off x="1859044" y="4616628"/>
                <a:ext cx="8282780" cy="146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44" y="4616628"/>
                <a:ext cx="8282780" cy="1465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/>
              <p:nvPr/>
            </p:nvSpPr>
            <p:spPr>
              <a:xfrm>
                <a:off x="771306" y="1429438"/>
                <a:ext cx="5232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600" dirty="0"/>
                  <a:t> divergenceless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6" y="1429438"/>
                <a:ext cx="5232138" cy="646331"/>
              </a:xfrm>
              <a:prstGeom prst="rect">
                <a:avLst/>
              </a:prstGeom>
              <a:blipFill>
                <a:blip r:embed="rId8"/>
                <a:stretch>
                  <a:fillRect l="-3613" t="-14019" r="-2098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24804B-4C6C-4D04-B961-D2574D408E20}"/>
                  </a:ext>
                </a:extLst>
              </p:cNvPr>
              <p:cNvSpPr txBox="1"/>
              <p:nvPr/>
            </p:nvSpPr>
            <p:spPr>
              <a:xfrm>
                <a:off x="787219" y="3905391"/>
                <a:ext cx="9072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Then there exists a stream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600" dirty="0"/>
                  <a:t> such that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24804B-4C6C-4D04-B961-D2574D40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9" y="3905391"/>
                <a:ext cx="9072227" cy="646331"/>
              </a:xfrm>
              <a:prstGeom prst="rect">
                <a:avLst/>
              </a:prstGeom>
              <a:blipFill>
                <a:blip r:embed="rId9"/>
                <a:stretch>
                  <a:fillRect l="-2016" t="-15094" r="-1075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/>
              <p:nvPr/>
            </p:nvSpPr>
            <p:spPr>
              <a:xfrm>
                <a:off x="787219" y="2087801"/>
                <a:ext cx="39272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𝑑𝑄𝑑𝑃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9" y="2087801"/>
                <a:ext cx="392722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9DE64-C87E-4444-B572-42E2C2661A43}"/>
                  </a:ext>
                </a:extLst>
              </p:cNvPr>
              <p:cNvSpPr txBox="1"/>
              <p:nvPr/>
            </p:nvSpPr>
            <p:spPr>
              <a:xfrm>
                <a:off x="461010" y="452073"/>
                <a:ext cx="5726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(3) Area conservation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/>
                  <a:t> = 1)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9DE64-C87E-4444-B572-42E2C2661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" y="452073"/>
                <a:ext cx="5726632" cy="646331"/>
              </a:xfrm>
              <a:prstGeom prst="rect">
                <a:avLst/>
              </a:prstGeom>
              <a:blipFill>
                <a:blip r:embed="rId3"/>
                <a:stretch>
                  <a:fillRect l="-3301" t="-14151" r="-234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/>
              <p:nvPr/>
            </p:nvSpPr>
            <p:spPr>
              <a:xfrm>
                <a:off x="920012" y="3014481"/>
                <a:ext cx="6337441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𝑞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𝑞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  <a:ea typeface="Cambria Math"/>
                  </a:rPr>
                  <a:t> </a:t>
                </a:r>
                <a:endParaRPr lang="en-US" sz="4000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2" y="3014481"/>
                <a:ext cx="6337441" cy="1453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771306" y="1354935"/>
            <a:ext cx="531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Study how the area evolves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6E3BA4-1939-4E11-8AEA-BED278C19E8C}"/>
                  </a:ext>
                </a:extLst>
              </p:cNvPr>
              <p:cNvSpPr txBox="1"/>
              <p:nvPr/>
            </p:nvSpPr>
            <p:spPr>
              <a:xfrm>
                <a:off x="3790749" y="4765363"/>
                <a:ext cx="7387086" cy="1475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smtClean="0">
                          <a:latin typeface="Cambria Math"/>
                          <a:ea typeface="Cambria Math"/>
                        </a:rPr>
                        <m:t>=1+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4000" i="1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6E3BA4-1939-4E11-8AEA-BED278C1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749" y="4765363"/>
                <a:ext cx="7387086" cy="1475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ABEF49-B5AB-480D-ACDF-170D8FF19D6B}"/>
                  </a:ext>
                </a:extLst>
              </p:cNvPr>
              <p:cNvSpPr txBox="1"/>
              <p:nvPr/>
            </p:nvSpPr>
            <p:spPr>
              <a:xfrm>
                <a:off x="8310948" y="3741058"/>
                <a:ext cx="145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ABEF49-B5AB-480D-ACDF-170D8FF1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48" y="3741058"/>
                <a:ext cx="14503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A02B75-2827-4461-A5EF-4D71BBED65B8}"/>
              </a:ext>
            </a:extLst>
          </p:cNvPr>
          <p:cNvCxnSpPr>
            <a:cxnSpLocks/>
          </p:cNvCxnSpPr>
          <p:nvPr/>
        </p:nvCxnSpPr>
        <p:spPr>
          <a:xfrm flipH="1">
            <a:off x="8216631" y="4181170"/>
            <a:ext cx="487163" cy="75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9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6048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(4) Deterministic and reversible</a:t>
            </a:r>
            <a:br>
              <a:rPr lang="en-US" sz="3600" dirty="0"/>
            </a:br>
            <a:r>
              <a:rPr lang="en-US" sz="3600" dirty="0"/>
              <a:t>      evolution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/>
              <p:nvPr/>
            </p:nvSpPr>
            <p:spPr>
              <a:xfrm>
                <a:off x="595091" y="1896501"/>
                <a:ext cx="643214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Statistical mechanics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use areas</a:t>
                </a:r>
                <a:br>
                  <a:rPr lang="en-US" sz="3600" dirty="0"/>
                </a:br>
                <a:r>
                  <a:rPr lang="en-US" sz="3600" dirty="0"/>
                  <a:t>in phase space to count states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1" y="1896501"/>
                <a:ext cx="6432145" cy="1200329"/>
              </a:xfrm>
              <a:prstGeom prst="rect">
                <a:avLst/>
              </a:prstGeom>
              <a:blipFill>
                <a:blip r:embed="rId6"/>
                <a:stretch>
                  <a:fillRect l="-2938" t="-7614" r="-1801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627075" y="3248945"/>
                <a:ext cx="89441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state count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5" y="3248945"/>
                <a:ext cx="8944115" cy="646331"/>
              </a:xfrm>
              <a:prstGeom prst="rect">
                <a:avLst/>
              </a:prstGeom>
              <a:blipFill>
                <a:blip r:embed="rId7"/>
                <a:stretch>
                  <a:fillRect l="-2113" t="-15094" r="-109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E9F49-8BA0-4D1D-B1FD-C41B237F1FEE}"/>
                  </a:ext>
                </a:extLst>
              </p:cNvPr>
              <p:cNvSpPr txBox="1"/>
              <p:nvPr/>
            </p:nvSpPr>
            <p:spPr>
              <a:xfrm>
                <a:off x="3761246" y="3821059"/>
                <a:ext cx="79113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deterministic and reversible evolution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E9F49-8BA0-4D1D-B1FD-C41B237F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46" y="3821059"/>
                <a:ext cx="7911333" cy="646331"/>
              </a:xfrm>
              <a:prstGeom prst="rect">
                <a:avLst/>
              </a:prstGeom>
              <a:blipFill>
                <a:blip r:embed="rId8"/>
                <a:stretch>
                  <a:fillRect t="-15094" r="-13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8DC249-EFCC-4654-89C3-F3327C51DC66}"/>
              </a:ext>
            </a:extLst>
          </p:cNvPr>
          <p:cNvSpPr txBox="1"/>
          <p:nvPr/>
        </p:nvSpPr>
        <p:spPr>
          <a:xfrm>
            <a:off x="876659" y="4989739"/>
            <a:ext cx="575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insight: det/rev is not just a bijection!</a:t>
            </a:r>
            <a:br>
              <a:rPr lang="en-US" sz="2000" dirty="0"/>
            </a:br>
            <a:r>
              <a:rPr lang="en-US" sz="2000" dirty="0"/>
              <a:t>On continuous spaces, counting points is not enough!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6A27CB-D86A-4D31-9AD0-A1F7F18E8340}"/>
              </a:ext>
            </a:extLst>
          </p:cNvPr>
          <p:cNvSpPr txBox="1"/>
          <p:nvPr/>
        </p:nvSpPr>
        <p:spPr>
          <a:xfrm>
            <a:off x="370849" y="5732912"/>
            <a:ext cx="717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dissipative force maps points to points, but areas become smaller.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7D160A-F37E-447B-BB55-B798C4EEEC53}"/>
              </a:ext>
            </a:extLst>
          </p:cNvPr>
          <p:cNvGrpSpPr/>
          <p:nvPr/>
        </p:nvGrpSpPr>
        <p:grpSpPr>
          <a:xfrm>
            <a:off x="7868658" y="4592322"/>
            <a:ext cx="4090321" cy="1998094"/>
            <a:chOff x="7868658" y="4592322"/>
            <a:chExt cx="4090321" cy="199809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1DD8208-92FD-439B-A8F5-A537615A140F}"/>
                </a:ext>
              </a:extLst>
            </p:cNvPr>
            <p:cNvSpPr/>
            <p:nvPr/>
          </p:nvSpPr>
          <p:spPr>
            <a:xfrm rot="19493867">
              <a:off x="9796780" y="5386045"/>
              <a:ext cx="132495" cy="64183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A3DE10-8E3B-4F48-9995-9A1A4DD85B82}"/>
                </a:ext>
              </a:extLst>
            </p:cNvPr>
            <p:cNvSpPr/>
            <p:nvPr/>
          </p:nvSpPr>
          <p:spPr>
            <a:xfrm rot="20780546">
              <a:off x="9789045" y="5512986"/>
              <a:ext cx="140412" cy="398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214F22B-824D-4AF9-9796-7EAF8EFEA600}"/>
                </a:ext>
              </a:extLst>
            </p:cNvPr>
            <p:cNvCxnSpPr/>
            <p:nvPr/>
          </p:nvCxnSpPr>
          <p:spPr>
            <a:xfrm>
              <a:off x="9370016" y="4850550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7D9B4D6-EC62-42C6-8074-BDF5174E24C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658" y="5720482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1E6258F-CC21-48FC-908F-F48790A18043}"/>
                </a:ext>
              </a:extLst>
            </p:cNvPr>
            <p:cNvCxnSpPr>
              <a:cxnSpLocks/>
            </p:cNvCxnSpPr>
            <p:nvPr/>
          </p:nvCxnSpPr>
          <p:spPr>
            <a:xfrm>
              <a:off x="9370018" y="544210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09C54D4-3729-4EF7-9132-2D79B5D90057}"/>
                </a:ext>
              </a:extLst>
            </p:cNvPr>
            <p:cNvCxnSpPr>
              <a:cxnSpLocks/>
            </p:cNvCxnSpPr>
            <p:nvPr/>
          </p:nvCxnSpPr>
          <p:spPr>
            <a:xfrm>
              <a:off x="9613599" y="543952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93A5A0D-2DEE-4447-8695-1D826359E251}"/>
                </a:ext>
              </a:extLst>
            </p:cNvPr>
            <p:cNvCxnSpPr>
              <a:cxnSpLocks/>
            </p:cNvCxnSpPr>
            <p:nvPr/>
          </p:nvCxnSpPr>
          <p:spPr>
            <a:xfrm>
              <a:off x="9857180" y="544210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D2F3A1B-602A-49FD-BDB6-2F1086CF744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762" y="5444688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EC4840-8BA2-40E1-A17E-3D0DB59C7E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343" y="544727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EEF80F7-05AE-4324-B5EA-0FAD2E48033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924" y="544985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6E8A68F-D442-4E6D-9C4D-FEF033CA4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505" y="5452441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9780179-FA98-4DF8-BCCF-18AA5E04C202}"/>
                </a:ext>
              </a:extLst>
            </p:cNvPr>
            <p:cNvCxnSpPr>
              <a:cxnSpLocks/>
            </p:cNvCxnSpPr>
            <p:nvPr/>
          </p:nvCxnSpPr>
          <p:spPr>
            <a:xfrm>
              <a:off x="9126435" y="544210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008F699-B2D9-4F17-85AB-C71646F25A9F}"/>
                </a:ext>
              </a:extLst>
            </p:cNvPr>
            <p:cNvCxnSpPr>
              <a:cxnSpLocks/>
            </p:cNvCxnSpPr>
            <p:nvPr/>
          </p:nvCxnSpPr>
          <p:spPr>
            <a:xfrm>
              <a:off x="8882852" y="5442611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DF0375E-854D-49CB-A62B-2A270B2B84A3}"/>
                </a:ext>
              </a:extLst>
            </p:cNvPr>
            <p:cNvCxnSpPr>
              <a:cxnSpLocks/>
            </p:cNvCxnSpPr>
            <p:nvPr/>
          </p:nvCxnSpPr>
          <p:spPr>
            <a:xfrm>
              <a:off x="8639269" y="544311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48F04FB-6387-4445-8932-EEBB572A0F8A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86" y="544362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80B07E6-1A8E-4A66-8740-2660199F5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52102" y="544413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CAABBEA-0130-4FEF-9EFB-2B25B79F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70016" y="521721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D390229-B3FA-4BD1-BCE1-A5F4AEB4693E}"/>
                </a:ext>
              </a:extLst>
            </p:cNvPr>
            <p:cNvCxnSpPr>
              <a:cxnSpLocks/>
            </p:cNvCxnSpPr>
            <p:nvPr/>
          </p:nvCxnSpPr>
          <p:spPr>
            <a:xfrm>
              <a:off x="9612375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DBDF730-381A-406D-83A8-2E43749C6E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5956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3324A15-2743-4159-83A1-483A7843BD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537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977E7CD-AD97-4AA3-BE85-6DF039828935}"/>
                </a:ext>
              </a:extLst>
            </p:cNvPr>
            <p:cNvCxnSpPr>
              <a:cxnSpLocks/>
            </p:cNvCxnSpPr>
            <p:nvPr/>
          </p:nvCxnSpPr>
          <p:spPr>
            <a:xfrm>
              <a:off x="10343119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38068CB-806E-4AC9-A9B4-27E325E459F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6700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018AD8B-0179-4618-AECB-0C604A8152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281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FE447DD-05D2-4C2A-8F22-88E0D192467A}"/>
                </a:ext>
              </a:extLst>
            </p:cNvPr>
            <p:cNvCxnSpPr>
              <a:cxnSpLocks/>
            </p:cNvCxnSpPr>
            <p:nvPr/>
          </p:nvCxnSpPr>
          <p:spPr>
            <a:xfrm>
              <a:off x="9126435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F1B99F3-57AA-4A26-8E44-C9562929178A}"/>
                </a:ext>
              </a:extLst>
            </p:cNvPr>
            <p:cNvCxnSpPr>
              <a:cxnSpLocks/>
            </p:cNvCxnSpPr>
            <p:nvPr/>
          </p:nvCxnSpPr>
          <p:spPr>
            <a:xfrm>
              <a:off x="8882854" y="521204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5272538-0F52-43C6-ABA1-BD02F069E846}"/>
                </a:ext>
              </a:extLst>
            </p:cNvPr>
            <p:cNvCxnSpPr>
              <a:cxnSpLocks/>
            </p:cNvCxnSpPr>
            <p:nvPr/>
          </p:nvCxnSpPr>
          <p:spPr>
            <a:xfrm>
              <a:off x="8639272" y="520945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337752-324B-475A-80B2-1804C2B7D689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1" y="520687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A2F16D5-8175-4233-9D1A-6D1F319A6904}"/>
                </a:ext>
              </a:extLst>
            </p:cNvPr>
            <p:cNvCxnSpPr>
              <a:cxnSpLocks/>
            </p:cNvCxnSpPr>
            <p:nvPr/>
          </p:nvCxnSpPr>
          <p:spPr>
            <a:xfrm>
              <a:off x="8152110" y="520428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6DF9D0C-13A2-4917-AC50-844F335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9370016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01CF53-412E-4400-BFE5-1472551FC995}"/>
                </a:ext>
              </a:extLst>
            </p:cNvPr>
            <p:cNvCxnSpPr>
              <a:cxnSpLocks/>
            </p:cNvCxnSpPr>
            <p:nvPr/>
          </p:nvCxnSpPr>
          <p:spPr>
            <a:xfrm>
              <a:off x="9613597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334671D-F118-4AC3-B5FD-31AB6DB511B4}"/>
                </a:ext>
              </a:extLst>
            </p:cNvPr>
            <p:cNvCxnSpPr>
              <a:cxnSpLocks/>
            </p:cNvCxnSpPr>
            <p:nvPr/>
          </p:nvCxnSpPr>
          <p:spPr>
            <a:xfrm>
              <a:off x="9857179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3FF677D-88C2-444F-BA6A-65A180E652A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760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C8C2E42-28B5-42BB-902B-95F503DB1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341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8FFFB83-305B-462C-BA42-22CD930CF7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922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4E4D138-576D-4B64-B73F-A7796726B7B9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504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B0B0269-9EEF-4F57-A70F-45B1762494CE}"/>
                </a:ext>
              </a:extLst>
            </p:cNvPr>
            <p:cNvCxnSpPr>
              <a:cxnSpLocks/>
            </p:cNvCxnSpPr>
            <p:nvPr/>
          </p:nvCxnSpPr>
          <p:spPr>
            <a:xfrm>
              <a:off x="9126435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279A2F4-D6A4-4FBA-9FE5-4E1D7B149F60}"/>
                </a:ext>
              </a:extLst>
            </p:cNvPr>
            <p:cNvCxnSpPr>
              <a:cxnSpLocks/>
            </p:cNvCxnSpPr>
            <p:nvPr/>
          </p:nvCxnSpPr>
          <p:spPr>
            <a:xfrm>
              <a:off x="8882854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41AC4EB-4ACB-4294-9728-188ED7537424}"/>
                </a:ext>
              </a:extLst>
            </p:cNvPr>
            <p:cNvCxnSpPr>
              <a:cxnSpLocks/>
            </p:cNvCxnSpPr>
            <p:nvPr/>
          </p:nvCxnSpPr>
          <p:spPr>
            <a:xfrm>
              <a:off x="8639272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39121C7-EBB9-4FBD-BD75-3F37E47476A8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1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753DBA6-570B-46AC-9033-25F65264635A}"/>
                </a:ext>
              </a:extLst>
            </p:cNvPr>
            <p:cNvCxnSpPr>
              <a:cxnSpLocks/>
            </p:cNvCxnSpPr>
            <p:nvPr/>
          </p:nvCxnSpPr>
          <p:spPr>
            <a:xfrm>
              <a:off x="8152110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17AC1A-A257-46E8-9BC9-73A71E73D97D}"/>
                </a:ext>
              </a:extLst>
            </p:cNvPr>
            <p:cNvCxnSpPr/>
            <p:nvPr/>
          </p:nvCxnSpPr>
          <p:spPr>
            <a:xfrm flipH="1" flipV="1">
              <a:off x="9265624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E7AEE7B-9E7E-42B8-9976-2DAEC086B778}"/>
                </a:ext>
              </a:extLst>
            </p:cNvPr>
            <p:cNvCxnSpPr/>
            <p:nvPr/>
          </p:nvCxnSpPr>
          <p:spPr>
            <a:xfrm flipH="1" flipV="1">
              <a:off x="9022043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2525D9E-62F0-4D78-A4F5-9CF80051E938}"/>
                </a:ext>
              </a:extLst>
            </p:cNvPr>
            <p:cNvCxnSpPr/>
            <p:nvPr/>
          </p:nvCxnSpPr>
          <p:spPr>
            <a:xfrm flipH="1" flipV="1">
              <a:off x="8778462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1BA85C2-3DE9-402E-9813-DD8B5E569D03}"/>
                </a:ext>
              </a:extLst>
            </p:cNvPr>
            <p:cNvCxnSpPr/>
            <p:nvPr/>
          </p:nvCxnSpPr>
          <p:spPr>
            <a:xfrm flipH="1" flipV="1">
              <a:off x="8534880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5CF6153-35BF-489D-BF5D-15F5FEBCCC38}"/>
                </a:ext>
              </a:extLst>
            </p:cNvPr>
            <p:cNvCxnSpPr/>
            <p:nvPr/>
          </p:nvCxnSpPr>
          <p:spPr>
            <a:xfrm flipH="1" flipV="1">
              <a:off x="8291299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EDCBCD3-AA41-4C5D-915D-D144118F97D5}"/>
                </a:ext>
              </a:extLst>
            </p:cNvPr>
            <p:cNvCxnSpPr/>
            <p:nvPr/>
          </p:nvCxnSpPr>
          <p:spPr>
            <a:xfrm flipH="1" flipV="1">
              <a:off x="8047718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C4D161F-BBCA-43A4-8D2D-BC024BE495EC}"/>
                </a:ext>
              </a:extLst>
            </p:cNvPr>
            <p:cNvCxnSpPr/>
            <p:nvPr/>
          </p:nvCxnSpPr>
          <p:spPr>
            <a:xfrm flipH="1" flipV="1">
              <a:off x="9509207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5EE023A-C884-4844-98D1-73EE9C281A24}"/>
                </a:ext>
              </a:extLst>
            </p:cNvPr>
            <p:cNvCxnSpPr/>
            <p:nvPr/>
          </p:nvCxnSpPr>
          <p:spPr>
            <a:xfrm flipH="1" flipV="1">
              <a:off x="9752790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D567982-DF21-432E-BDE7-4AE011318F6B}"/>
                </a:ext>
              </a:extLst>
            </p:cNvPr>
            <p:cNvCxnSpPr/>
            <p:nvPr/>
          </p:nvCxnSpPr>
          <p:spPr>
            <a:xfrm flipH="1" flipV="1">
              <a:off x="9996373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D0CB02C-DA48-49A8-9BB9-6FF8B0465AF2}"/>
                </a:ext>
              </a:extLst>
            </p:cNvPr>
            <p:cNvCxnSpPr/>
            <p:nvPr/>
          </p:nvCxnSpPr>
          <p:spPr>
            <a:xfrm flipH="1" flipV="1">
              <a:off x="10239956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2F546778-F13A-44F1-89CD-33CFADCD5132}"/>
                </a:ext>
              </a:extLst>
            </p:cNvPr>
            <p:cNvCxnSpPr/>
            <p:nvPr/>
          </p:nvCxnSpPr>
          <p:spPr>
            <a:xfrm flipH="1" flipV="1">
              <a:off x="10483540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4E91319-5B05-4D27-975D-C8CD483ED90B}"/>
                </a:ext>
              </a:extLst>
            </p:cNvPr>
            <p:cNvCxnSpPr/>
            <p:nvPr/>
          </p:nvCxnSpPr>
          <p:spPr>
            <a:xfrm flipH="1" flipV="1">
              <a:off x="10727123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BB2237C-5F33-4710-A0B7-A580F4E941B8}"/>
                </a:ext>
              </a:extLst>
            </p:cNvPr>
            <p:cNvCxnSpPr/>
            <p:nvPr/>
          </p:nvCxnSpPr>
          <p:spPr>
            <a:xfrm flipH="1" flipV="1">
              <a:off x="9230827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495C769-EBBC-43A9-A1F9-1E4E644DE755}"/>
                </a:ext>
              </a:extLst>
            </p:cNvPr>
            <p:cNvCxnSpPr/>
            <p:nvPr/>
          </p:nvCxnSpPr>
          <p:spPr>
            <a:xfrm flipH="1" flipV="1">
              <a:off x="8987246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43606F5-50F8-41CE-9506-06CD0465DD64}"/>
                </a:ext>
              </a:extLst>
            </p:cNvPr>
            <p:cNvCxnSpPr/>
            <p:nvPr/>
          </p:nvCxnSpPr>
          <p:spPr>
            <a:xfrm flipH="1" flipV="1">
              <a:off x="8743664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1979346-8597-4C1F-9709-A7D3F59ADB08}"/>
                </a:ext>
              </a:extLst>
            </p:cNvPr>
            <p:cNvCxnSpPr/>
            <p:nvPr/>
          </p:nvCxnSpPr>
          <p:spPr>
            <a:xfrm flipH="1" flipV="1">
              <a:off x="8500083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3110CCC-F35A-4484-BC3D-ED2438B3F80A}"/>
                </a:ext>
              </a:extLst>
            </p:cNvPr>
            <p:cNvCxnSpPr/>
            <p:nvPr/>
          </p:nvCxnSpPr>
          <p:spPr>
            <a:xfrm flipH="1" flipV="1">
              <a:off x="8256502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20654A2-7F58-4813-99D3-6D430B321C11}"/>
                </a:ext>
              </a:extLst>
            </p:cNvPr>
            <p:cNvCxnSpPr/>
            <p:nvPr/>
          </p:nvCxnSpPr>
          <p:spPr>
            <a:xfrm flipH="1" flipV="1">
              <a:off x="8012921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A6C909B8-A138-4C58-86F2-A6EA0686E7CC}"/>
                </a:ext>
              </a:extLst>
            </p:cNvPr>
            <p:cNvCxnSpPr/>
            <p:nvPr/>
          </p:nvCxnSpPr>
          <p:spPr>
            <a:xfrm flipH="1" flipV="1">
              <a:off x="9473186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A36F7AF6-1DAE-4AE3-9422-072E62ACFDA6}"/>
                </a:ext>
              </a:extLst>
            </p:cNvPr>
            <p:cNvCxnSpPr/>
            <p:nvPr/>
          </p:nvCxnSpPr>
          <p:spPr>
            <a:xfrm flipH="1" flipV="1">
              <a:off x="9715544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41A322-8D98-4E68-884B-6423096E9E2D}"/>
                </a:ext>
              </a:extLst>
            </p:cNvPr>
            <p:cNvCxnSpPr/>
            <p:nvPr/>
          </p:nvCxnSpPr>
          <p:spPr>
            <a:xfrm flipH="1" flipV="1">
              <a:off x="9957903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6A00492-E300-4F45-AA4C-28CBF8480CDA}"/>
                </a:ext>
              </a:extLst>
            </p:cNvPr>
            <p:cNvCxnSpPr/>
            <p:nvPr/>
          </p:nvCxnSpPr>
          <p:spPr>
            <a:xfrm flipH="1" flipV="1">
              <a:off x="10200262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D03196A-88B6-46E4-B6D4-C035E47EE844}"/>
                </a:ext>
              </a:extLst>
            </p:cNvPr>
            <p:cNvCxnSpPr/>
            <p:nvPr/>
          </p:nvCxnSpPr>
          <p:spPr>
            <a:xfrm flipH="1" flipV="1">
              <a:off x="10442621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31DAC31-5562-412A-A172-D0709BD23933}"/>
                </a:ext>
              </a:extLst>
            </p:cNvPr>
            <p:cNvCxnSpPr/>
            <p:nvPr/>
          </p:nvCxnSpPr>
          <p:spPr>
            <a:xfrm flipH="1" flipV="1">
              <a:off x="10684979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CE6C277-66BE-4EC8-8A36-64EB665C0F3F}"/>
                </a:ext>
              </a:extLst>
            </p:cNvPr>
            <p:cNvCxnSpPr/>
            <p:nvPr/>
          </p:nvCxnSpPr>
          <p:spPr>
            <a:xfrm flipH="1" flipV="1">
              <a:off x="9161232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C56BBDD-72AF-4C71-A5D2-6CB73554F671}"/>
                </a:ext>
              </a:extLst>
            </p:cNvPr>
            <p:cNvCxnSpPr/>
            <p:nvPr/>
          </p:nvCxnSpPr>
          <p:spPr>
            <a:xfrm flipH="1" flipV="1">
              <a:off x="8917651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79C1C54-BC6A-4A77-A026-DB7F7D9E6FE8}"/>
                </a:ext>
              </a:extLst>
            </p:cNvPr>
            <p:cNvCxnSpPr/>
            <p:nvPr/>
          </p:nvCxnSpPr>
          <p:spPr>
            <a:xfrm flipH="1" flipV="1">
              <a:off x="8674070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366074D-813D-4A81-AACD-38294DD5AE2C}"/>
                </a:ext>
              </a:extLst>
            </p:cNvPr>
            <p:cNvCxnSpPr/>
            <p:nvPr/>
          </p:nvCxnSpPr>
          <p:spPr>
            <a:xfrm flipH="1" flipV="1">
              <a:off x="8430488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26DBCEA-1027-4648-AE50-42BF12E02A9C}"/>
                </a:ext>
              </a:extLst>
            </p:cNvPr>
            <p:cNvCxnSpPr/>
            <p:nvPr/>
          </p:nvCxnSpPr>
          <p:spPr>
            <a:xfrm flipH="1" flipV="1">
              <a:off x="8186907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FF781C7D-2246-4113-AD2C-22C8B43A24EC}"/>
                </a:ext>
              </a:extLst>
            </p:cNvPr>
            <p:cNvCxnSpPr/>
            <p:nvPr/>
          </p:nvCxnSpPr>
          <p:spPr>
            <a:xfrm flipH="1" flipV="1">
              <a:off x="7943326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51B2C32-1949-414B-88ED-ECE0D881FE63}"/>
                </a:ext>
              </a:extLst>
            </p:cNvPr>
            <p:cNvCxnSpPr/>
            <p:nvPr/>
          </p:nvCxnSpPr>
          <p:spPr>
            <a:xfrm flipH="1" flipV="1">
              <a:off x="9404813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C063971-7328-4CBF-8556-4EA6CC19CF3C}"/>
                </a:ext>
              </a:extLst>
            </p:cNvPr>
            <p:cNvCxnSpPr/>
            <p:nvPr/>
          </p:nvCxnSpPr>
          <p:spPr>
            <a:xfrm flipH="1" flipV="1">
              <a:off x="9648395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3D72943F-233C-4AD3-834A-FD0FD773FAB9}"/>
                </a:ext>
              </a:extLst>
            </p:cNvPr>
            <p:cNvCxnSpPr/>
            <p:nvPr/>
          </p:nvCxnSpPr>
          <p:spPr>
            <a:xfrm flipH="1" flipV="1">
              <a:off x="9891976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A9B89D2-E1BB-4B9A-99C6-2600772A7275}"/>
                </a:ext>
              </a:extLst>
            </p:cNvPr>
            <p:cNvCxnSpPr/>
            <p:nvPr/>
          </p:nvCxnSpPr>
          <p:spPr>
            <a:xfrm flipH="1" flipV="1">
              <a:off x="10135557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B9307BA-7FAA-4F2F-B808-A45FDD48AC4C}"/>
                </a:ext>
              </a:extLst>
            </p:cNvPr>
            <p:cNvCxnSpPr/>
            <p:nvPr/>
          </p:nvCxnSpPr>
          <p:spPr>
            <a:xfrm flipH="1" flipV="1">
              <a:off x="10379138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24D47493-52F0-4980-8D7D-A8F0722D28A2}"/>
                </a:ext>
              </a:extLst>
            </p:cNvPr>
            <p:cNvCxnSpPr/>
            <p:nvPr/>
          </p:nvCxnSpPr>
          <p:spPr>
            <a:xfrm flipH="1" flipV="1">
              <a:off x="10622720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90FDB4E-DF2A-4217-843F-FE1F3003CC16}"/>
                    </a:ext>
                  </a:extLst>
                </p:cNvPr>
                <p:cNvSpPr txBox="1"/>
                <p:nvPr/>
              </p:nvSpPr>
              <p:spPr>
                <a:xfrm>
                  <a:off x="11075083" y="5359068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90FDB4E-DF2A-4217-843F-FE1F3003C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083" y="5359068"/>
                  <a:ext cx="3695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4A1059E-D923-4413-9552-11FF49BCED4B}"/>
                    </a:ext>
                  </a:extLst>
                </p:cNvPr>
                <p:cNvSpPr txBox="1"/>
                <p:nvPr/>
              </p:nvSpPr>
              <p:spPr>
                <a:xfrm>
                  <a:off x="9325906" y="4592322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4A1059E-D923-4413-9552-11FF49BC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5906" y="4592322"/>
                  <a:ext cx="36862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A354187F-04BD-4472-A5B7-918D2C1331D7}"/>
                    </a:ext>
                  </a:extLst>
                </p:cNvPr>
                <p:cNvSpPr txBox="1"/>
                <p:nvPr/>
              </p:nvSpPr>
              <p:spPr>
                <a:xfrm>
                  <a:off x="9512453" y="4603553"/>
                  <a:ext cx="70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A354187F-04BD-4472-A5B7-918D2C133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453" y="4603553"/>
                  <a:ext cx="70403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0424DE1-6A40-4320-A7DC-2A13542278C1}"/>
                    </a:ext>
                  </a:extLst>
                </p:cNvPr>
                <p:cNvSpPr txBox="1"/>
                <p:nvPr/>
              </p:nvSpPr>
              <p:spPr>
                <a:xfrm>
                  <a:off x="11259877" y="5373979"/>
                  <a:ext cx="699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0424DE1-6A40-4320-A7DC-2A1354227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9877" y="5373979"/>
                  <a:ext cx="69910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D94597-AE01-4369-BA23-B5968902D1BB}"/>
                </a:ext>
              </a:extLst>
            </p:cNvPr>
            <p:cNvSpPr/>
            <p:nvPr/>
          </p:nvSpPr>
          <p:spPr>
            <a:xfrm>
              <a:off x="8129242" y="569812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EBCB2D0-D938-4D2A-B787-87B20849493F}"/>
                </a:ext>
              </a:extLst>
            </p:cNvPr>
            <p:cNvSpPr/>
            <p:nvPr/>
          </p:nvSpPr>
          <p:spPr>
            <a:xfrm>
              <a:off x="8373316" y="569762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3380F15-778E-49B9-A4D7-B174CA6FE594}"/>
                </a:ext>
              </a:extLst>
            </p:cNvPr>
            <p:cNvSpPr/>
            <p:nvPr/>
          </p:nvSpPr>
          <p:spPr>
            <a:xfrm>
              <a:off x="8617390" y="569711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DE3AA25-1F5C-4B4F-B00D-EEE5BEBA9DB0}"/>
                </a:ext>
              </a:extLst>
            </p:cNvPr>
            <p:cNvSpPr/>
            <p:nvPr/>
          </p:nvSpPr>
          <p:spPr>
            <a:xfrm>
              <a:off x="8861464" y="569661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751E6CF-383C-4396-AAEF-D33517E4C3C8}"/>
                </a:ext>
              </a:extLst>
            </p:cNvPr>
            <p:cNvSpPr/>
            <p:nvPr/>
          </p:nvSpPr>
          <p:spPr>
            <a:xfrm>
              <a:off x="9105538" y="56961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64EE194-1978-4042-B119-0BDAD6DFC2BC}"/>
                </a:ext>
              </a:extLst>
            </p:cNvPr>
            <p:cNvSpPr/>
            <p:nvPr/>
          </p:nvSpPr>
          <p:spPr>
            <a:xfrm>
              <a:off x="9349612" y="56956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84380CD-7066-406D-8224-BE9A7B5A7A2A}"/>
                </a:ext>
              </a:extLst>
            </p:cNvPr>
            <p:cNvSpPr/>
            <p:nvPr/>
          </p:nvSpPr>
          <p:spPr>
            <a:xfrm>
              <a:off x="9593686" y="569510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630850C-DEB5-443A-81D0-19B0600A8D25}"/>
                </a:ext>
              </a:extLst>
            </p:cNvPr>
            <p:cNvSpPr/>
            <p:nvPr/>
          </p:nvSpPr>
          <p:spPr>
            <a:xfrm>
              <a:off x="9837760" y="569459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746E10D-1A37-4595-9BD8-F586D1F380B6}"/>
                </a:ext>
              </a:extLst>
            </p:cNvPr>
            <p:cNvSpPr/>
            <p:nvPr/>
          </p:nvSpPr>
          <p:spPr>
            <a:xfrm>
              <a:off x="10081834" y="569409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8252208-90D5-488F-8C33-615A907B9F75}"/>
                </a:ext>
              </a:extLst>
            </p:cNvPr>
            <p:cNvSpPr/>
            <p:nvPr/>
          </p:nvSpPr>
          <p:spPr>
            <a:xfrm>
              <a:off x="10325908" y="569359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9C6FECA-7DB4-4F4C-8C10-965B82E596F0}"/>
                </a:ext>
              </a:extLst>
            </p:cNvPr>
            <p:cNvSpPr/>
            <p:nvPr/>
          </p:nvSpPr>
          <p:spPr>
            <a:xfrm>
              <a:off x="10569982" y="569308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7B9B19B-2CEA-40BD-8D7D-1E5FE2BF5A1D}"/>
                </a:ext>
              </a:extLst>
            </p:cNvPr>
            <p:cNvSpPr/>
            <p:nvPr/>
          </p:nvSpPr>
          <p:spPr>
            <a:xfrm>
              <a:off x="10814056" y="569258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107" grpId="0"/>
      <p:bldP spid="4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03A48D-CAA8-4C91-9E0B-283BC931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D35285-34DD-4BC9-AC5F-5D7731A3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E64B2-5A28-49D1-A644-5CCD05C7A8C4}"/>
                  </a:ext>
                </a:extLst>
              </p:cNvPr>
              <p:cNvSpPr txBox="1"/>
              <p:nvPr/>
            </p:nvSpPr>
            <p:spPr>
              <a:xfrm>
                <a:off x="373575" y="200605"/>
                <a:ext cx="1156438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Determinism and reversibility</a:t>
                </a:r>
                <a:br>
                  <a:rPr lang="en-US" sz="3600" b="0" dirty="0"/>
                </a:br>
                <a:r>
                  <a:rPr lang="en-US" sz="36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E64B2-5A28-49D1-A644-5CCD05C7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200605"/>
                <a:ext cx="11564384" cy="1200329"/>
              </a:xfrm>
              <a:prstGeom prst="rect">
                <a:avLst/>
              </a:prstGeom>
              <a:blipFill>
                <a:blip r:embed="rId2"/>
                <a:stretch>
                  <a:fillRect l="-1581" t="-8122" r="-685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5E3087-582E-4028-9289-EEA14C96B106}"/>
              </a:ext>
            </a:extLst>
          </p:cNvPr>
          <p:cNvSpPr txBox="1"/>
          <p:nvPr/>
        </p:nvSpPr>
        <p:spPr>
          <a:xfrm>
            <a:off x="2086187" y="1551093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504A3-D8A1-4AFA-B001-31665327D4A7}"/>
              </a:ext>
            </a:extLst>
          </p:cNvPr>
          <p:cNvSpPr txBox="1"/>
          <p:nvPr/>
        </p:nvSpPr>
        <p:spPr>
          <a:xfrm>
            <a:off x="305639" y="2619722"/>
            <a:ext cx="569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Determinism and 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075C0-AFEC-4461-A1BB-DFE5599D76EF}"/>
                  </a:ext>
                </a:extLst>
              </p:cNvPr>
              <p:cNvSpPr txBox="1"/>
              <p:nvPr/>
            </p:nvSpPr>
            <p:spPr>
              <a:xfrm>
                <a:off x="915240" y="3266053"/>
                <a:ext cx="109572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075C0-AFEC-4461-A1BB-DFE5599D7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266053"/>
                <a:ext cx="10957230" cy="646331"/>
              </a:xfrm>
              <a:prstGeom prst="rect">
                <a:avLst/>
              </a:prstGeom>
              <a:blipFill>
                <a:blip r:embed="rId3"/>
                <a:stretch>
                  <a:fillRect t="-15094" r="-66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BBFD0E-C47B-4F83-BAF3-D5A9AFBF44BF}"/>
                  </a:ext>
                </a:extLst>
              </p:cNvPr>
              <p:cNvSpPr txBox="1"/>
              <p:nvPr/>
            </p:nvSpPr>
            <p:spPr>
              <a:xfrm>
                <a:off x="915240" y="3914077"/>
                <a:ext cx="96310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BBFD0E-C47B-4F83-BAF3-D5A9AFBF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914077"/>
                <a:ext cx="9631098" cy="646331"/>
              </a:xfrm>
              <a:prstGeom prst="rect">
                <a:avLst/>
              </a:prstGeom>
              <a:blipFill>
                <a:blip r:embed="rId4"/>
                <a:stretch>
                  <a:fillRect t="-14151" r="-949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F82DD0-51A4-4742-8725-0AD92DE8B3B5}"/>
                  </a:ext>
                </a:extLst>
              </p:cNvPr>
              <p:cNvSpPr txBox="1"/>
              <p:nvPr/>
            </p:nvSpPr>
            <p:spPr>
              <a:xfrm>
                <a:off x="915240" y="4558715"/>
                <a:ext cx="46859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is isolated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F82DD0-51A4-4742-8725-0AD92DE8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558715"/>
                <a:ext cx="4685963" cy="646331"/>
              </a:xfrm>
              <a:prstGeom prst="rect">
                <a:avLst/>
              </a:prstGeom>
              <a:blipFill>
                <a:blip r:embed="rId5"/>
                <a:stretch>
                  <a:fillRect t="-15094" r="-286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65E29B-9E17-4EB3-85B6-7F088C14B68B}"/>
                  </a:ext>
                </a:extLst>
              </p:cNvPr>
              <p:cNvSpPr txBox="1"/>
              <p:nvPr/>
            </p:nvSpPr>
            <p:spPr>
              <a:xfrm>
                <a:off x="915240" y="5205046"/>
                <a:ext cx="607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conserves energy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65E29B-9E17-4EB3-85B6-7F088C14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205046"/>
                <a:ext cx="6073073" cy="646331"/>
              </a:xfrm>
              <a:prstGeom prst="rect">
                <a:avLst/>
              </a:prstGeom>
              <a:blipFill>
                <a:blip r:embed="rId6"/>
                <a:stretch>
                  <a:fillRect t="-15094" r="-210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3ACEF0E-6058-4666-9D5D-B1EF567DA8D0}"/>
              </a:ext>
            </a:extLst>
          </p:cNvPr>
          <p:cNvSpPr txBox="1"/>
          <p:nvPr/>
        </p:nvSpPr>
        <p:spPr>
          <a:xfrm>
            <a:off x="6000531" y="185032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Stronger version of the first law of thermodynamics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7ADD6-F90B-46C8-B274-A2DA594A73C2}"/>
              </a:ext>
            </a:extLst>
          </p:cNvPr>
          <p:cNvCxnSpPr/>
          <p:nvPr/>
        </p:nvCxnSpPr>
        <p:spPr>
          <a:xfrm flipH="1" flipV="1">
            <a:off x="6678507" y="1427414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A96AC7-94F3-42E4-A61F-C7A6C4F0B55F}"/>
              </a:ext>
            </a:extLst>
          </p:cNvPr>
          <p:cNvSpPr txBox="1"/>
          <p:nvPr/>
        </p:nvSpPr>
        <p:spPr>
          <a:xfrm>
            <a:off x="6807174" y="4881880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</p:spTree>
    <p:extLst>
      <p:ext uri="{BB962C8B-B14F-4D97-AF65-F5344CB8AC3E}">
        <p14:creationId xmlns:p14="http://schemas.microsoft.com/office/powerpoint/2010/main" val="8683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43208</TotalTime>
  <Words>2555</Words>
  <Application>Microsoft Office PowerPoint</Application>
  <PresentationFormat>Widescreen</PresentationFormat>
  <Paragraphs>385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Segoe UI</vt:lpstr>
      <vt:lpstr>Office Theme</vt:lpstr>
      <vt:lpstr>Reverse Physics: uncovering the Assumptions of Physics  from its laws</vt:lpstr>
      <vt:lpstr>PowerPoint Presentation</vt:lpstr>
      <vt:lpstr>PowerPoint Presentation</vt:lpstr>
      <vt:lpstr>Reversing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principle in classical and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third law of thermodynamics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different approach to the foundations of physics</vt:lpstr>
      <vt:lpstr>Typical approaches in the foundations of physics</vt:lpstr>
      <vt:lpstr>Typical approaches in the foundations of physics</vt:lpstr>
      <vt:lpstr>PowerPoint Presentation</vt:lpstr>
      <vt:lpstr>PowerPoint Presentation</vt:lpstr>
      <vt:lpstr>PowerPoint Presentation</vt:lpstr>
      <vt:lpstr>Conclusions</vt:lpstr>
      <vt:lpstr>Resources</vt:lpstr>
      <vt:lpstr>PowerPoint Presentation</vt:lpstr>
      <vt:lpstr>Supplemental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177</cp:revision>
  <dcterms:created xsi:type="dcterms:W3CDTF">2021-04-07T15:17:47Z</dcterms:created>
  <dcterms:modified xsi:type="dcterms:W3CDTF">2022-08-29T19:17:00Z</dcterms:modified>
</cp:coreProperties>
</file>