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1286" r:id="rId2"/>
    <p:sldId id="1011" r:id="rId3"/>
    <p:sldId id="1091" r:id="rId4"/>
    <p:sldId id="1095" r:id="rId5"/>
    <p:sldId id="1014" r:id="rId6"/>
    <p:sldId id="1015" r:id="rId7"/>
    <p:sldId id="1311" r:id="rId8"/>
    <p:sldId id="1308" r:id="rId9"/>
    <p:sldId id="1309" r:id="rId10"/>
    <p:sldId id="1256" r:id="rId11"/>
    <p:sldId id="1254" r:id="rId12"/>
    <p:sldId id="1255" r:id="rId13"/>
    <p:sldId id="1239" r:id="rId14"/>
    <p:sldId id="1240" r:id="rId15"/>
    <p:sldId id="1310" r:id="rId16"/>
    <p:sldId id="1110" r:id="rId17"/>
    <p:sldId id="1274" r:id="rId18"/>
    <p:sldId id="1275" r:id="rId19"/>
    <p:sldId id="1301" r:id="rId20"/>
    <p:sldId id="1302" r:id="rId21"/>
    <p:sldId id="1312" r:id="rId22"/>
    <p:sldId id="1287" r:id="rId23"/>
    <p:sldId id="1314" r:id="rId24"/>
    <p:sldId id="1288" r:id="rId25"/>
    <p:sldId id="1276" r:id="rId26"/>
    <p:sldId id="979" r:id="rId27"/>
    <p:sldId id="1320" r:id="rId28"/>
    <p:sldId id="969" r:id="rId29"/>
    <p:sldId id="1319" r:id="rId30"/>
    <p:sldId id="1039" r:id="rId31"/>
    <p:sldId id="301" r:id="rId32"/>
    <p:sldId id="1045" r:id="rId33"/>
    <p:sldId id="1304" r:id="rId34"/>
    <p:sldId id="742" r:id="rId35"/>
    <p:sldId id="1305" r:id="rId36"/>
    <p:sldId id="333" r:id="rId37"/>
    <p:sldId id="1306" r:id="rId38"/>
    <p:sldId id="1313" r:id="rId39"/>
    <p:sldId id="1307" r:id="rId40"/>
    <p:sldId id="1298" r:id="rId41"/>
    <p:sldId id="1318" r:id="rId42"/>
    <p:sldId id="1317" r:id="rId43"/>
    <p:sldId id="128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5607" autoAdjust="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3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33.xml"/><Relationship Id="rId1" Type="http://schemas.openxmlformats.org/officeDocument/2006/relationships/slide" Target="slides/slide27.xml"/><Relationship Id="rId5" Type="http://schemas.openxmlformats.org/officeDocument/2006/relationships/slide" Target="slides/slide37.xml"/><Relationship Id="rId4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Specific Heat (kJ/kgK)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Sheet1!$A$2:$A$42</c:f>
              <c:numCache>
                <c:formatCode>General</c:formatCode>
                <c:ptCount val="41"/>
                <c:pt idx="0">
                  <c:v>-100</c:v>
                </c:pt>
                <c:pt idx="1">
                  <c:v>-90</c:v>
                </c:pt>
                <c:pt idx="2">
                  <c:v>-80</c:v>
                </c:pt>
                <c:pt idx="3">
                  <c:v>-70</c:v>
                </c:pt>
                <c:pt idx="4">
                  <c:v>-60</c:v>
                </c:pt>
                <c:pt idx="5">
                  <c:v>-50</c:v>
                </c:pt>
                <c:pt idx="6">
                  <c:v>-40</c:v>
                </c:pt>
                <c:pt idx="7">
                  <c:v>-35</c:v>
                </c:pt>
                <c:pt idx="8">
                  <c:v>-30</c:v>
                </c:pt>
                <c:pt idx="9">
                  <c:v>-25</c:v>
                </c:pt>
                <c:pt idx="10">
                  <c:v>-20</c:v>
                </c:pt>
                <c:pt idx="11">
                  <c:v>-15</c:v>
                </c:pt>
                <c:pt idx="12">
                  <c:v>-10</c:v>
                </c:pt>
                <c:pt idx="13">
                  <c:v>-5</c:v>
                </c:pt>
                <c:pt idx="14">
                  <c:v>0</c:v>
                </c:pt>
                <c:pt idx="15">
                  <c:v>0.01</c:v>
                </c:pt>
                <c:pt idx="16">
                  <c:v>10</c:v>
                </c:pt>
                <c:pt idx="17">
                  <c:v>20</c:v>
                </c:pt>
                <c:pt idx="18">
                  <c:v>25</c:v>
                </c:pt>
                <c:pt idx="19">
                  <c:v>30</c:v>
                </c:pt>
                <c:pt idx="20">
                  <c:v>40</c:v>
                </c:pt>
                <c:pt idx="21">
                  <c:v>50</c:v>
                </c:pt>
                <c:pt idx="22">
                  <c:v>60</c:v>
                </c:pt>
                <c:pt idx="23">
                  <c:v>70</c:v>
                </c:pt>
                <c:pt idx="24">
                  <c:v>80</c:v>
                </c:pt>
                <c:pt idx="25">
                  <c:v>90</c:v>
                </c:pt>
                <c:pt idx="26">
                  <c:v>100</c:v>
                </c:pt>
                <c:pt idx="27">
                  <c:v>110</c:v>
                </c:pt>
                <c:pt idx="28">
                  <c:v>120</c:v>
                </c:pt>
                <c:pt idx="29">
                  <c:v>140</c:v>
                </c:pt>
                <c:pt idx="30">
                  <c:v>160</c:v>
                </c:pt>
                <c:pt idx="31">
                  <c:v>180</c:v>
                </c:pt>
                <c:pt idx="32">
                  <c:v>200</c:v>
                </c:pt>
                <c:pt idx="33">
                  <c:v>220</c:v>
                </c:pt>
                <c:pt idx="34">
                  <c:v>240</c:v>
                </c:pt>
                <c:pt idx="35">
                  <c:v>260</c:v>
                </c:pt>
                <c:pt idx="36">
                  <c:v>280</c:v>
                </c:pt>
                <c:pt idx="37">
                  <c:v>300</c:v>
                </c:pt>
                <c:pt idx="38">
                  <c:v>320</c:v>
                </c:pt>
                <c:pt idx="39">
                  <c:v>340</c:v>
                </c:pt>
                <c:pt idx="40">
                  <c:v>360</c:v>
                </c:pt>
              </c:numCache>
            </c:numRef>
          </c:xVal>
          <c:yVal>
            <c:numRef>
              <c:f>Sheet1!$B$2:$B$42</c:f>
              <c:numCache>
                <c:formatCode>General</c:formatCode>
                <c:ptCount val="41"/>
                <c:pt idx="0">
                  <c:v>1.389</c:v>
                </c:pt>
                <c:pt idx="1">
                  <c:v>1.4630000000000001</c:v>
                </c:pt>
                <c:pt idx="2">
                  <c:v>1.536</c:v>
                </c:pt>
                <c:pt idx="3">
                  <c:v>1.609</c:v>
                </c:pt>
                <c:pt idx="4">
                  <c:v>1.681</c:v>
                </c:pt>
                <c:pt idx="5">
                  <c:v>1.7509999999999999</c:v>
                </c:pt>
                <c:pt idx="6">
                  <c:v>1.8180000000000001</c:v>
                </c:pt>
                <c:pt idx="7">
                  <c:v>1.851</c:v>
                </c:pt>
                <c:pt idx="8">
                  <c:v>1.8819999999999999</c:v>
                </c:pt>
                <c:pt idx="9">
                  <c:v>1.913</c:v>
                </c:pt>
                <c:pt idx="10">
                  <c:v>1.9430000000000001</c:v>
                </c:pt>
                <c:pt idx="11">
                  <c:v>1.972</c:v>
                </c:pt>
                <c:pt idx="12">
                  <c:v>2</c:v>
                </c:pt>
                <c:pt idx="13">
                  <c:v>2.0270000000000001</c:v>
                </c:pt>
                <c:pt idx="14">
                  <c:v>2.0499999999999998</c:v>
                </c:pt>
                <c:pt idx="15">
                  <c:v>4.2199</c:v>
                </c:pt>
                <c:pt idx="16">
                  <c:v>4.1955</c:v>
                </c:pt>
                <c:pt idx="17">
                  <c:v>4.1844000000000001</c:v>
                </c:pt>
                <c:pt idx="18">
                  <c:v>4.1816000000000004</c:v>
                </c:pt>
                <c:pt idx="19">
                  <c:v>4.1801000000000004</c:v>
                </c:pt>
                <c:pt idx="20">
                  <c:v>4.1795999999999998</c:v>
                </c:pt>
                <c:pt idx="21">
                  <c:v>4.1814999999999998</c:v>
                </c:pt>
                <c:pt idx="22">
                  <c:v>4.1851000000000003</c:v>
                </c:pt>
                <c:pt idx="23">
                  <c:v>4.1901999999999999</c:v>
                </c:pt>
                <c:pt idx="24">
                  <c:v>4.1969000000000003</c:v>
                </c:pt>
                <c:pt idx="25">
                  <c:v>4.2053000000000003</c:v>
                </c:pt>
                <c:pt idx="26">
                  <c:v>4.2157</c:v>
                </c:pt>
                <c:pt idx="27">
                  <c:v>4.2282999999999999</c:v>
                </c:pt>
                <c:pt idx="28">
                  <c:v>4.2435</c:v>
                </c:pt>
                <c:pt idx="29">
                  <c:v>4.2826000000000004</c:v>
                </c:pt>
                <c:pt idx="30">
                  <c:v>4.3353999999999999</c:v>
                </c:pt>
                <c:pt idx="31">
                  <c:v>4.4050000000000002</c:v>
                </c:pt>
                <c:pt idx="32">
                  <c:v>4.4958</c:v>
                </c:pt>
                <c:pt idx="33">
                  <c:v>4.6146000000000003</c:v>
                </c:pt>
                <c:pt idx="34">
                  <c:v>4.7718999999999996</c:v>
                </c:pt>
                <c:pt idx="35">
                  <c:v>4.9855999999999998</c:v>
                </c:pt>
                <c:pt idx="36">
                  <c:v>5.2888999999999999</c:v>
                </c:pt>
                <c:pt idx="37">
                  <c:v>5.7504</c:v>
                </c:pt>
                <c:pt idx="38">
                  <c:v>6.5373000000000001</c:v>
                </c:pt>
                <c:pt idx="39">
                  <c:v>8.2080000000000002</c:v>
                </c:pt>
                <c:pt idx="40">
                  <c:v>15.004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A9-43F7-87D0-7AD2481A4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2168911"/>
        <c:axId val="1522175151"/>
      </c:scatterChart>
      <c:valAx>
        <c:axId val="1522168911"/>
        <c:scaling>
          <c:orientation val="minMax"/>
          <c:max val="360"/>
          <c:min val="-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75151"/>
        <c:crosses val="autoZero"/>
        <c:crossBetween val="midCat"/>
      </c:valAx>
      <c:valAx>
        <c:axId val="152217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 Heat (kJ/kgK)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68911"/>
        <c:crossesAt val="-10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cardinals are defined to have a specific property and their existence cannot be proven (or disproven) in standard ZFC.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429-FD2A-4C40-BDBB-8524616C5016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7430-8E57-4085-8952-3A20E2F577E8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641-F8A9-44F2-8D13-1E6E01CCEAF6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FF109C9-9EC4-44F0-A6AD-CB448D5904F2}" type="datetime1">
              <a:rPr lang="en-US" smtClean="0"/>
              <a:t>6/25/2025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6F46-7E79-4B6B-A58A-9FAFC1008D53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2457-DF98-4106-9232-1E38A678BC59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0BD-0368-4AEA-A574-0EFDAF454C85}" type="datetime1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8AB8-4784-4A53-AC85-3773B50EA069}" type="datetime1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8E11-06E4-4F78-AFEB-732EE44A2291}" type="datetime1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931-9627-4402-A778-5B413CF8CFBB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E20D-233E-49F5-ACEC-57B51108672B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C4F00-B93C-45D9-947C-21AF1355BDAE}" type="datetime1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0.png"/><Relationship Id="rId7" Type="http://schemas.openxmlformats.org/officeDocument/2006/relationships/image" Target="../media/image67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10" Type="http://schemas.openxmlformats.org/officeDocument/2006/relationships/image" Target="../media/image70.png"/><Relationship Id="rId4" Type="http://schemas.openxmlformats.org/officeDocument/2006/relationships/image" Target="../media/image57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2.png"/><Relationship Id="rId3" Type="http://schemas.openxmlformats.org/officeDocument/2006/relationships/image" Target="../media/image1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2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4.png"/><Relationship Id="rId1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0.png"/><Relationship Id="rId3" Type="http://schemas.openxmlformats.org/officeDocument/2006/relationships/image" Target="../media/image109.png"/><Relationship Id="rId17" Type="http://schemas.openxmlformats.org/officeDocument/2006/relationships/image" Target="../media/image260.png"/><Relationship Id="rId2" Type="http://schemas.openxmlformats.org/officeDocument/2006/relationships/image" Target="../media/image29.png"/><Relationship Id="rId16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42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38.png"/><Relationship Id="rId12" Type="http://schemas.openxmlformats.org/officeDocument/2006/relationships/image" Target="../media/image2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0.png"/><Relationship Id="rId10" Type="http://schemas.openxmlformats.org/officeDocument/2006/relationships/image" Target="../media/image1901.png"/><Relationship Id="rId4" Type="http://schemas.openxmlformats.org/officeDocument/2006/relationships/image" Target="../media/image28.png"/><Relationship Id="rId9" Type="http://schemas.openxmlformats.org/officeDocument/2006/relationships/image" Target="../media/image18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40.png"/><Relationship Id="rId7" Type="http://schemas.openxmlformats.org/officeDocument/2006/relationships/image" Target="../media/image12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0.png"/><Relationship Id="rId5" Type="http://schemas.openxmlformats.org/officeDocument/2006/relationships/image" Target="../media/image1211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13" Type="http://schemas.openxmlformats.org/officeDocument/2006/relationships/image" Target="../media/image350.png"/><Relationship Id="rId3" Type="http://schemas.openxmlformats.org/officeDocument/2006/relationships/image" Target="../media/image281.png"/><Relationship Id="rId7" Type="http://schemas.openxmlformats.org/officeDocument/2006/relationships/image" Target="../media/image243.png"/><Relationship Id="rId12" Type="http://schemas.openxmlformats.org/officeDocument/2006/relationships/image" Target="../media/image34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32.png"/><Relationship Id="rId5" Type="http://schemas.openxmlformats.org/officeDocument/2006/relationships/image" Target="../media/image300.png"/><Relationship Id="rId10" Type="http://schemas.openxmlformats.org/officeDocument/2006/relationships/image" Target="../media/image321.png"/><Relationship Id="rId4" Type="http://schemas.openxmlformats.org/officeDocument/2006/relationships/image" Target="../media/image291.png"/><Relationship Id="rId9" Type="http://schemas.openxmlformats.org/officeDocument/2006/relationships/image" Target="../media/image262.png"/><Relationship Id="rId14" Type="http://schemas.openxmlformats.org/officeDocument/2006/relationships/image" Target="../media/image3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330.png"/><Relationship Id="rId4" Type="http://schemas.openxmlformats.org/officeDocument/2006/relationships/image" Target="../media/image2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50.png"/><Relationship Id="rId7" Type="http://schemas.openxmlformats.org/officeDocument/2006/relationships/image" Target="../media/image160.png"/><Relationship Id="rId12" Type="http://schemas.openxmlformats.org/officeDocument/2006/relationships/image" Target="../media/image34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331.png"/><Relationship Id="rId5" Type="http://schemas.openxmlformats.org/officeDocument/2006/relationships/image" Target="../media/image158.png"/><Relationship Id="rId10" Type="http://schemas.openxmlformats.org/officeDocument/2006/relationships/image" Target="../media/image320.png"/><Relationship Id="rId4" Type="http://schemas.openxmlformats.org/officeDocument/2006/relationships/image" Target="../media/image157.png"/><Relationship Id="rId9" Type="http://schemas.openxmlformats.org/officeDocument/2006/relationships/image" Target="../media/image3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370.png"/><Relationship Id="rId4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umptionsofphysics.org/book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47" y="1122363"/>
            <a:ext cx="11012906" cy="2387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Assumptions of Physics</a:t>
            </a:r>
            <a:br>
              <a:rPr lang="en-US" sz="4000" dirty="0"/>
            </a:br>
            <a:r>
              <a:rPr lang="en-US" sz="4000" dirty="0"/>
              <a:t>Summer School 2025</a:t>
            </a:r>
            <a:br>
              <a:rPr lang="en-US" sz="4000" dirty="0"/>
            </a:br>
            <a:br>
              <a:rPr lang="en-US" dirty="0"/>
            </a:br>
            <a:r>
              <a:rPr lang="en-US" dirty="0"/>
              <a:t>Introduction to Physical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A8297-35B9-5FEA-640F-38C0EA9E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4491460"/>
            <a:ext cx="1891314" cy="20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0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923DC-339D-64B6-219F-08A613F7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EDC7-3E0C-C6A1-6A05-5BB0D92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</a:t>
            </a:r>
            <a:br>
              <a:rPr lang="en-US" dirty="0"/>
            </a:br>
            <a:r>
              <a:rPr lang="en-US" dirty="0"/>
              <a:t>unphysical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76F52-8177-DE5F-982C-A84C8D5C0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D4FCA-AAFD-D89E-25B0-4D34D83F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52BF4-E5A7-8FD6-30B1-B3F36441BED5}"/>
              </a:ext>
            </a:extLst>
          </p:cNvPr>
          <p:cNvSpPr txBox="1"/>
          <p:nvPr/>
        </p:nvSpPr>
        <p:spPr>
          <a:xfrm>
            <a:off x="446886" y="391886"/>
            <a:ext cx="946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differential geometry, tangent vectors are 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/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/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31E483-3323-0064-30E2-290AE521D2BD}"/>
              </a:ext>
            </a:extLst>
          </p:cNvPr>
          <p:cNvCxnSpPr/>
          <p:nvPr/>
        </p:nvCxnSpPr>
        <p:spPr>
          <a:xfrm flipV="1">
            <a:off x="7129570" y="1904427"/>
            <a:ext cx="275007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25AB57-829A-2AE0-9637-F22F40F8B389}"/>
              </a:ext>
            </a:extLst>
          </p:cNvPr>
          <p:cNvCxnSpPr/>
          <p:nvPr/>
        </p:nvCxnSpPr>
        <p:spPr>
          <a:xfrm flipH="1" flipV="1">
            <a:off x="8057720" y="1904427"/>
            <a:ext cx="488139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15527B-F998-E630-8E53-8DE5A2751A48}"/>
              </a:ext>
            </a:extLst>
          </p:cNvPr>
          <p:cNvSpPr txBox="1"/>
          <p:nvPr/>
        </p:nvSpPr>
        <p:spPr>
          <a:xfrm>
            <a:off x="8301789" y="23471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06DEE-7E7F-F1D9-38F3-401E26AE7115}"/>
              </a:ext>
            </a:extLst>
          </p:cNvPr>
          <p:cNvSpPr txBox="1"/>
          <p:nvPr/>
        </p:nvSpPr>
        <p:spPr>
          <a:xfrm>
            <a:off x="6497441" y="2378815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72460-63D6-8741-0918-177B5D159109}"/>
              </a:ext>
            </a:extLst>
          </p:cNvPr>
          <p:cNvSpPr txBox="1"/>
          <p:nvPr/>
        </p:nvSpPr>
        <p:spPr>
          <a:xfrm>
            <a:off x="1588518" y="2766871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polar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E122D-23EB-9187-8DBF-B778333BE938}"/>
                  </a:ext>
                </a:extLst>
              </p:cNvPr>
              <p:cNvSpPr txBox="1"/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E122D-23EB-9187-8DBF-B778333BE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DF55814-5564-17F7-BDE8-AEFB2CB7B59B}"/>
              </a:ext>
            </a:extLst>
          </p:cNvPr>
          <p:cNvSpPr txBox="1"/>
          <p:nvPr/>
        </p:nvSpPr>
        <p:spPr>
          <a:xfrm>
            <a:off x="1835348" y="41814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phase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CA9D2-6EAB-BBED-09C4-DD328AE94B60}"/>
                  </a:ext>
                </a:extLst>
              </p:cNvPr>
              <p:cNvSpPr txBox="1"/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CA9D2-6EAB-BBED-09C4-DD328AE9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8DE057-03AF-F9D8-C342-7B9B7B93092F}"/>
              </a:ext>
            </a:extLst>
          </p:cNvPr>
          <p:cNvSpPr txBox="1"/>
          <p:nvPr/>
        </p:nvSpPr>
        <p:spPr>
          <a:xfrm>
            <a:off x="4635471" y="3756131"/>
            <a:ext cx="415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Doesn’t work with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E413E5-89EA-51F1-BB8D-7EC818DDC6B4}"/>
              </a:ext>
            </a:extLst>
          </p:cNvPr>
          <p:cNvCxnSpPr/>
          <p:nvPr/>
        </p:nvCxnSpPr>
        <p:spPr>
          <a:xfrm flipH="1" flipV="1">
            <a:off x="3884481" y="3478845"/>
            <a:ext cx="605017" cy="5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26819-29B2-C0BC-56C1-FFDDF2D53C5E}"/>
              </a:ext>
            </a:extLst>
          </p:cNvPr>
          <p:cNvCxnSpPr/>
          <p:nvPr/>
        </p:nvCxnSpPr>
        <p:spPr>
          <a:xfrm flipH="1">
            <a:off x="3925732" y="4181468"/>
            <a:ext cx="663058" cy="56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4690E7-9047-F244-0051-4DEE3E76E9F0}"/>
                  </a:ext>
                </a:extLst>
              </p:cNvPr>
              <p:cNvSpPr txBox="1"/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Mathematically precise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physically precise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4690E7-9047-F244-0051-4DEE3E76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r="-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93CB10-472F-95E8-7B70-DCDBAA6B63D4}"/>
                  </a:ext>
                </a:extLst>
              </p:cNvPr>
              <p:cNvSpPr txBox="1"/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93CB10-472F-95E8-7B70-DCDBAA6B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E612D5-6A98-BB4D-C960-01C4964A9DE7}"/>
                  </a:ext>
                </a:extLst>
              </p:cNvPr>
              <p:cNvSpPr txBox="1"/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rad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E612D5-6A98-BB4D-C960-01C4964A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C02A1F-519F-CD68-665C-6DA08B6ED1EE}"/>
                  </a:ext>
                </a:extLst>
              </p:cNvPr>
              <p:cNvSpPr txBox="1"/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C02A1F-519F-CD68-665C-6DA08B6E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01C84-8773-92B7-B0A7-8C4CF87322D4}"/>
                  </a:ext>
                </a:extLst>
              </p:cNvPr>
              <p:cNvSpPr txBox="1"/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01C84-8773-92B7-B0A7-8C4CF873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23980-2F6B-6B51-2AD2-D4812797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/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Quantum states represented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blipFill>
                <a:blip r:embed="rId2"/>
                <a:stretch>
                  <a:fillRect l="-1572" t="-1320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65DC6E-A175-0164-8030-C330DADB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77" y="1257734"/>
            <a:ext cx="3373018" cy="1600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/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/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/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blipFill>
                <a:blip r:embed="rId6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/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31C006-0B2C-F435-D65D-B984DB389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4377" y="3401082"/>
            <a:ext cx="3373018" cy="1320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/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/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/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blipFill>
                <a:blip r:embed="rId11"/>
                <a:stretch>
                  <a:fillRect l="-398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/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blipFill>
                <a:blip r:embed="rId1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/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erf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/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D07470A-1CC1-526E-2634-1B9DD2559229}"/>
              </a:ext>
            </a:extLst>
          </p:cNvPr>
          <p:cNvSpPr txBox="1"/>
          <p:nvPr/>
        </p:nvSpPr>
        <p:spPr>
          <a:xfrm>
            <a:off x="8824832" y="407296"/>
            <a:ext cx="25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Different observers see</a:t>
            </a:r>
            <a:br>
              <a:rPr lang="en-US" dirty="0"/>
            </a:br>
            <a:r>
              <a:rPr lang="en-US" dirty="0"/>
              <a:t>finite/infinite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/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erf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98CC722-E6B7-5C34-49EC-FE5BD80B67A1}"/>
              </a:ext>
            </a:extLst>
          </p:cNvPr>
          <p:cNvSpPr txBox="1"/>
          <p:nvPr/>
        </p:nvSpPr>
        <p:spPr>
          <a:xfrm>
            <a:off x="8732244" y="2877071"/>
            <a:ext cx="2764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Expectation can have</a:t>
            </a:r>
            <a:br>
              <a:rPr lang="en-US" dirty="0"/>
            </a:br>
            <a:r>
              <a:rPr lang="en-US" dirty="0"/>
              <a:t>finite-to-infinite oscillations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/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Every continuous linear operator defined on the whole Hilbert space is bounded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position/momentum/energy/number of particles are not defined on the whole Hilbert space!!!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blipFill>
                <a:blip r:embed="rId16"/>
                <a:stretch>
                  <a:fillRect l="-100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9CC1DC8-1F41-7497-3026-78C9255728FE}"/>
              </a:ext>
            </a:extLst>
          </p:cNvPr>
          <p:cNvSpPr txBox="1"/>
          <p:nvPr/>
        </p:nvSpPr>
        <p:spPr>
          <a:xfrm>
            <a:off x="6868312" y="295167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Hilbert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F3FDA84-1526-6E46-1FA7-569CD08D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0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2318ED-670A-B803-2911-FEF71BC033D3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3DE40-CD9E-4C97-F26C-5E30A268D0C1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50B3FB-D33D-44AE-41AE-207D1BAEA103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527028-DD96-3967-4A27-15C934136C17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C95584-865C-1A97-87D7-DB91E98AF3F0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774405-9283-D1ED-EAD5-2031E567BF3A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8A68E0-980E-D3B4-05A0-95A91AB84F64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2D4502-E6C2-B7E3-8DE4-338E53001E40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D1490D-F923-2567-931A-6B4B324EB46F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5A0E41-4C5D-59AB-5EDC-32553CE8A28A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ACDEDC-8746-51B6-8540-B47977F2BF9E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EC12B3-7FF0-2864-CB18-CDC56ABDE4E4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1C7B44-A45D-7EC3-8884-6A6173F2E9C9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F9473-5CB6-7330-7AB6-AFF9C3671FEF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6B98E10-B3B0-763B-2EF7-9778E59508FC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02C771F-9A06-0DE9-C600-BFFAF56AAA12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B72243-18FE-882D-26ED-E30DEAA090E4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0E7D65F-7E92-4BB1-ADD6-3ABC939756F4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BEC1135-5AA8-4C92-483F-556C8CDE76C2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C279F8-B1C0-06DD-8DDE-4686FC6D16E3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7BEFD6-C633-248C-E241-C13B67765F63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69E0D7-4A12-BDD5-F6EF-6F6AEF0ED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E415E1-7C73-5609-0FDF-9EA2AEDA8CD9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1E81764-5D97-F802-89A6-93367E5CF27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63E8A-A863-C1BD-6FBF-3D6C0887456E}"/>
              </a:ext>
            </a:extLst>
          </p:cNvPr>
          <p:cNvCxnSpPr>
            <a:cxnSpLocks/>
          </p:cNvCxnSpPr>
          <p:nvPr/>
        </p:nvCxnSpPr>
        <p:spPr>
          <a:xfrm>
            <a:off x="2887841" y="3314677"/>
            <a:ext cx="2812408" cy="51512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28AC527-F052-8475-7AAA-B4EF474E6BB4}"/>
              </a:ext>
            </a:extLst>
          </p:cNvPr>
          <p:cNvSpPr txBox="1"/>
          <p:nvPr/>
        </p:nvSpPr>
        <p:spPr>
          <a:xfrm>
            <a:off x="5669858" y="36275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67C960-BF2B-527E-71E4-3E5C71AF1355}"/>
              </a:ext>
            </a:extLst>
          </p:cNvPr>
          <p:cNvCxnSpPr>
            <a:cxnSpLocks/>
          </p:cNvCxnSpPr>
          <p:nvPr/>
        </p:nvCxnSpPr>
        <p:spPr>
          <a:xfrm flipH="1">
            <a:off x="4030717" y="3320034"/>
            <a:ext cx="2906458" cy="66166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683C5C-4A57-0234-0B49-A7634C9F5B71}"/>
              </a:ext>
            </a:extLst>
          </p:cNvPr>
          <p:cNvSpPr txBox="1"/>
          <p:nvPr/>
        </p:nvSpPr>
        <p:spPr>
          <a:xfrm>
            <a:off x="3748970" y="376228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BBBDF9-C0A4-561C-7BE2-D1E2A086583B}"/>
              </a:ext>
            </a:extLst>
          </p:cNvPr>
          <p:cNvCxnSpPr>
            <a:cxnSpLocks/>
          </p:cNvCxnSpPr>
          <p:nvPr/>
        </p:nvCxnSpPr>
        <p:spPr>
          <a:xfrm>
            <a:off x="6608473" y="2063452"/>
            <a:ext cx="451990" cy="10484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3DBEFC-D9EA-1B33-CDCC-74138C3FEB90}"/>
              </a:ext>
            </a:extLst>
          </p:cNvPr>
          <p:cNvCxnSpPr>
            <a:cxnSpLocks/>
          </p:cNvCxnSpPr>
          <p:nvPr/>
        </p:nvCxnSpPr>
        <p:spPr>
          <a:xfrm flipH="1">
            <a:off x="5818049" y="2063452"/>
            <a:ext cx="627513" cy="1008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B8AC2C8-F1E1-8992-075A-04EC354DA0DE}"/>
              </a:ext>
            </a:extLst>
          </p:cNvPr>
          <p:cNvSpPr txBox="1"/>
          <p:nvPr/>
        </p:nvSpPr>
        <p:spPr>
          <a:xfrm>
            <a:off x="3240484" y="414785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B259FB-37C2-E12C-C428-A2E5E3C69B3D}"/>
              </a:ext>
            </a:extLst>
          </p:cNvPr>
          <p:cNvSpPr txBox="1"/>
          <p:nvPr/>
        </p:nvSpPr>
        <p:spPr>
          <a:xfrm>
            <a:off x="5606221" y="398668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6917CD-5B05-7F02-44CE-40F4F2A6281D}"/>
              </a:ext>
            </a:extLst>
          </p:cNvPr>
          <p:cNvSpPr txBox="1"/>
          <p:nvPr/>
        </p:nvSpPr>
        <p:spPr>
          <a:xfrm>
            <a:off x="5580417" y="29926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07B5-4968-D5DE-28E0-8F88B3DD4A5B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1AFC1-F1BD-8A58-1323-4FB35B445F49}"/>
              </a:ext>
            </a:extLst>
          </p:cNvPr>
          <p:cNvSpPr txBox="1"/>
          <p:nvPr/>
        </p:nvSpPr>
        <p:spPr>
          <a:xfrm>
            <a:off x="900650" y="5297266"/>
            <a:ext cx="7614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state of the art in theoretical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0E24E-A61E-DC12-208B-CBB6CAD67A62}"/>
              </a:ext>
            </a:extLst>
          </p:cNvPr>
          <p:cNvSpPr txBox="1"/>
          <p:nvPr/>
        </p:nvSpPr>
        <p:spPr>
          <a:xfrm>
            <a:off x="7872026" y="1355194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D75712-15D6-0116-D6C7-F985DC22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20AF8-031B-97CD-EA11-D9D337EA0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993F41-A7B9-B28F-A46B-FCC3DB779C79}"/>
              </a:ext>
            </a:extLst>
          </p:cNvPr>
          <p:cNvSpPr/>
          <p:nvPr/>
        </p:nvSpPr>
        <p:spPr>
          <a:xfrm>
            <a:off x="6083039" y="1342905"/>
            <a:ext cx="1735774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D9C56-9DCA-33BA-D3D9-ECDBA1015E07}"/>
              </a:ext>
            </a:extLst>
          </p:cNvPr>
          <p:cNvSpPr txBox="1"/>
          <p:nvPr/>
        </p:nvSpPr>
        <p:spPr>
          <a:xfrm>
            <a:off x="2067758" y="4064745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Physical specifications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C95A5-25F4-CC72-A678-085F851752BF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F3930D4-DA7E-90A4-9100-6D24D33ADD72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068F5-60A1-569A-18C9-6E3AFFE88DAC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791975-DE87-A182-48A1-4DAF11FD3F66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DE3728-D5F0-147A-3F83-9535D980C432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579D41-296A-9187-7C3E-510AAF9DAC5F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80C409-5016-2E6B-44FF-75089455EFEC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E0991-B464-A21A-FCA7-60400622DF6D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424AB7-EAF1-C272-B899-3EDA006FC8F2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BED2C8-CA5C-3138-7734-558B7FE70F36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4B8916-1CDF-3781-2AA7-51901E7B85D1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10AE17-F8CF-2A7F-908B-5D88B5BFFC22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7025BBC-0719-5374-7A20-0A8C5EC04BF0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BB3B4E-4721-C142-16F9-2BD80B26CDCF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DE3C69F-3B76-6F9A-C061-E84A24DEA67E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B0E129A-0ED5-92D2-64B6-7B4D069B6732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C588C97-8780-D36A-7A4E-92C319C01A40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BB48FB-2C40-FA50-C750-BE00D7A3BBA9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0B4B50-6E1D-73C4-41CB-C5CDED77C83B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C68C9C-9B4C-C6E5-438A-043C83141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57F19-25D1-D094-E94C-4456812D5645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E962E49-750E-3988-F348-8D7C1721DFF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8EF629-CAE7-EC54-36BA-A5887059EF31}"/>
              </a:ext>
            </a:extLst>
          </p:cNvPr>
          <p:cNvSpPr txBox="1"/>
          <p:nvPr/>
        </p:nvSpPr>
        <p:spPr>
          <a:xfrm>
            <a:off x="695763" y="5184431"/>
            <a:ext cx="803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 mathematical definition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physical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if it captures and only captures an aspect of the physical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3B3C8F-E39D-74AF-21D5-CF7FB9D0905A}"/>
              </a:ext>
            </a:extLst>
          </p:cNvPr>
          <p:cNvSpPr/>
          <p:nvPr/>
        </p:nvSpPr>
        <p:spPr>
          <a:xfrm>
            <a:off x="1940845" y="1380960"/>
            <a:ext cx="2556149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0CADE5B-9E82-FF30-DAE3-46D0806AE53A}"/>
              </a:ext>
            </a:extLst>
          </p:cNvPr>
          <p:cNvSpPr/>
          <p:nvPr/>
        </p:nvSpPr>
        <p:spPr>
          <a:xfrm>
            <a:off x="4627004" y="3992634"/>
            <a:ext cx="1290083" cy="514093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191DD-3645-8A8E-9A3D-60FBC1F8FB1F}"/>
              </a:ext>
            </a:extLst>
          </p:cNvPr>
          <p:cNvSpPr txBox="1"/>
          <p:nvPr/>
        </p:nvSpPr>
        <p:spPr>
          <a:xfrm>
            <a:off x="6028276" y="4064745"/>
            <a:ext cx="24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Mathematical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CED20-C24F-590B-167B-0642AC07B8B1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57DD2-6D82-475F-0E72-195836A03CFF}"/>
              </a:ext>
            </a:extLst>
          </p:cNvPr>
          <p:cNvSpPr txBox="1"/>
          <p:nvPr/>
        </p:nvSpPr>
        <p:spPr>
          <a:xfrm>
            <a:off x="7872026" y="1355194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E1330-0771-A094-BD7A-AF12FB3C1BBB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D4900-4025-F18F-5148-FADC60795B4C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92726-8BC7-67FC-39B2-09D05051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B83B5-D6FD-827B-FAF0-F133AD8E4EB3}"/>
              </a:ext>
            </a:extLst>
          </p:cNvPr>
          <p:cNvSpPr txBox="1"/>
          <p:nvPr/>
        </p:nvSpPr>
        <p:spPr>
          <a:xfrm>
            <a:off x="0" y="3556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Mathematicians have developed</a:t>
            </a:r>
            <a:br>
              <a:rPr lang="en-US" sz="4000" dirty="0"/>
            </a:br>
            <a:r>
              <a:rPr lang="en-US" sz="4000" dirty="0"/>
              <a:t>standards of rigor for their 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65981-61DA-67C0-4935-CBEEDD39C1A2}"/>
              </a:ext>
            </a:extLst>
          </p:cNvPr>
          <p:cNvSpPr txBox="1"/>
          <p:nvPr/>
        </p:nvSpPr>
        <p:spPr>
          <a:xfrm>
            <a:off x="0" y="207010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What standard of rigor should</a:t>
            </a:r>
            <a:br>
              <a:rPr lang="en-US" sz="5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we have for physical mathematics?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1CF1B-2098-CF75-3802-EFFE50F3D04B}"/>
              </a:ext>
            </a:extLst>
          </p:cNvPr>
          <p:cNvSpPr txBox="1"/>
          <p:nvPr/>
        </p:nvSpPr>
        <p:spPr>
          <a:xfrm>
            <a:off x="2165684" y="4596064"/>
            <a:ext cx="481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math part, the same as mathematics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5B50B-EF83-ADB9-1FCA-9E155EA75C7B}"/>
              </a:ext>
            </a:extLst>
          </p:cNvPr>
          <p:cNvSpPr txBox="1"/>
          <p:nvPr/>
        </p:nvSpPr>
        <p:spPr>
          <a:xfrm>
            <a:off x="2165684" y="5051851"/>
            <a:ext cx="4383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should we do for the physics part?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4DB7B-6081-F059-0A93-37A3C93C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BAC487-BEE7-759B-DE15-6BA6A83E93E3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F1EB9-8744-A3D5-2B5D-2353CD3ADE0C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C0585-271C-699B-8E4D-339A8B92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7223"/>
          <a:stretch/>
        </p:blipFill>
        <p:spPr>
          <a:xfrm>
            <a:off x="276926" y="274645"/>
            <a:ext cx="6692929" cy="24530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0ED45-88E6-A9E4-D7F9-DB655E2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8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C697-A815-6B75-08D1-7A2B080D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FFE51D8-2D68-E377-3878-1ADC600F5D4E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76FE6-8B85-8C0F-F752-EB10A2770E2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8DFFD-7694-ED1C-D3EE-C52A8041B072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6694C7-9C22-00F2-CADA-99B9D317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/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3C785-4656-16D1-0C0E-C38ECDC3D1B0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55F78-63C3-02A8-F888-7E25B5820911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D1462-4ECC-DF42-6FCC-8C77872B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69D14-F961-FB1B-1B55-7B3119A8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849DA16-BC8B-4ACF-EF57-5410463310A7}"/>
              </a:ext>
            </a:extLst>
          </p:cNvPr>
          <p:cNvSpPr/>
          <p:nvPr/>
        </p:nvSpPr>
        <p:spPr>
          <a:xfrm>
            <a:off x="7037294" y="2507456"/>
            <a:ext cx="77259" cy="18100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AB716-90C8-674B-6645-ED43312155F6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9B586-C693-2FAC-2F04-C59BFDE0653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EAAF2-47DC-528E-B41F-842C43918953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095D75-F070-F9D4-80DB-8AB86109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578"/>
          <a:stretch/>
        </p:blipFill>
        <p:spPr>
          <a:xfrm>
            <a:off x="276926" y="274645"/>
            <a:ext cx="6692929" cy="30400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4BB0E9-F718-0972-70B4-C0A83393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85" b="22907"/>
          <a:stretch>
            <a:fillRect/>
          </a:stretch>
        </p:blipFill>
        <p:spPr>
          <a:xfrm>
            <a:off x="273986" y="3115615"/>
            <a:ext cx="6692929" cy="12018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708194-2A12-D22F-B248-9A99FFEBC83E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3CDE6-03DA-8072-ACA8-E03F92E031AC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3D634-5366-26FD-DD48-FA61848D9F6C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B99A-52ED-041E-5E15-D79175322F99}"/>
              </a:ext>
            </a:extLst>
          </p:cNvPr>
          <p:cNvSpPr/>
          <p:nvPr/>
        </p:nvSpPr>
        <p:spPr>
          <a:xfrm>
            <a:off x="670560" y="2509245"/>
            <a:ext cx="982980" cy="19632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4C8BD-E547-B3C3-F977-33394F734AFC}"/>
              </a:ext>
            </a:extLst>
          </p:cNvPr>
          <p:cNvSpPr/>
          <p:nvPr/>
        </p:nvSpPr>
        <p:spPr>
          <a:xfrm>
            <a:off x="273986" y="4003040"/>
            <a:ext cx="6979114" cy="3144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E41224-9A3D-F449-B9E6-59059E96A68D}"/>
                  </a:ext>
                </a:extLst>
              </p:cNvPr>
              <p:cNvSpPr/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E41224-9A3D-F449-B9E6-59059E96A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A10A8A-F028-03BD-DF08-1AE5D5CBA264}"/>
                  </a:ext>
                </a:extLst>
              </p:cNvPr>
              <p:cNvSpPr/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A10A8A-F028-03BD-DF08-1AE5D5CBA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297C5C0-F9DD-32CC-39FB-6250CE5018D8}"/>
              </a:ext>
            </a:extLst>
          </p:cNvPr>
          <p:cNvSpPr/>
          <p:nvPr/>
        </p:nvSpPr>
        <p:spPr>
          <a:xfrm>
            <a:off x="670560" y="4576762"/>
            <a:ext cx="2105978" cy="189966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31BB3F-1B71-066F-8D32-15C51D6AACEF}"/>
              </a:ext>
            </a:extLst>
          </p:cNvPr>
          <p:cNvCxnSpPr>
            <a:cxnSpLocks/>
          </p:cNvCxnSpPr>
          <p:nvPr/>
        </p:nvCxnSpPr>
        <p:spPr>
          <a:xfrm>
            <a:off x="1573530" y="5044440"/>
            <a:ext cx="552636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101C30-C3FC-D871-C0E9-A347BB16D2F9}"/>
              </a:ext>
            </a:extLst>
          </p:cNvPr>
          <p:cNvCxnSpPr>
            <a:cxnSpLocks/>
          </p:cNvCxnSpPr>
          <p:nvPr/>
        </p:nvCxnSpPr>
        <p:spPr>
          <a:xfrm flipV="1">
            <a:off x="1570961" y="5617736"/>
            <a:ext cx="555205" cy="39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BF92C0-651A-E59E-C7E9-1500DEC57CE3}"/>
              </a:ext>
            </a:extLst>
          </p:cNvPr>
          <p:cNvGrpSpPr/>
          <p:nvPr/>
        </p:nvGrpSpPr>
        <p:grpSpPr>
          <a:xfrm>
            <a:off x="2151073" y="5327734"/>
            <a:ext cx="436017" cy="371316"/>
            <a:chOff x="2620499" y="4833143"/>
            <a:chExt cx="436017" cy="37131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05D442-0FFD-B52E-D2E0-04B6C8E70A7D}"/>
                </a:ext>
              </a:extLst>
            </p:cNvPr>
            <p:cNvSpPr/>
            <p:nvPr/>
          </p:nvSpPr>
          <p:spPr>
            <a:xfrm>
              <a:off x="2662239" y="4861561"/>
              <a:ext cx="342898" cy="3428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C6A281-F904-BB8A-38C8-AA2664B169A4}"/>
                    </a:ext>
                  </a:extLst>
                </p:cNvPr>
                <p:cNvSpPr txBox="1"/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C6A281-F904-BB8A-38C8-AA2664B16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B5D089-FB12-64B3-3678-1E464DFFD20A}"/>
              </a:ext>
            </a:extLst>
          </p:cNvPr>
          <p:cNvCxnSpPr>
            <a:cxnSpLocks/>
          </p:cNvCxnSpPr>
          <p:nvPr/>
        </p:nvCxnSpPr>
        <p:spPr>
          <a:xfrm>
            <a:off x="2624137" y="5527601"/>
            <a:ext cx="167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6D90A0-8DB8-27CB-D570-F27F5E35D858}"/>
                  </a:ext>
                </a:extLst>
              </p:cNvPr>
              <p:cNvSpPr txBox="1"/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6D90A0-8DB8-27CB-D570-F27F5E35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CE4A75-D71E-4E6B-8A5E-E439BF5BE963}"/>
                  </a:ext>
                </a:extLst>
              </p:cNvPr>
              <p:cNvSpPr txBox="1"/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CE4A75-D71E-4E6B-8A5E-E439BF5BE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54AC64-1678-A963-2729-F4CB8C994AA8}"/>
                  </a:ext>
                </a:extLst>
              </p:cNvPr>
              <p:cNvSpPr txBox="1"/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54AC64-1678-A963-2729-F4CB8C99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5C0B2F3-1F1F-B0DA-8554-67D056546D93}"/>
              </a:ext>
            </a:extLst>
          </p:cNvPr>
          <p:cNvSpPr txBox="1"/>
          <p:nvPr/>
        </p:nvSpPr>
        <p:spPr>
          <a:xfrm>
            <a:off x="5740297" y="4620159"/>
            <a:ext cx="2453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Clear idea of what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is being modelled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6F0777-E4B8-81BE-AF49-A959DD09994D}"/>
              </a:ext>
            </a:extLst>
          </p:cNvPr>
          <p:cNvCxnSpPr/>
          <p:nvPr/>
        </p:nvCxnSpPr>
        <p:spPr>
          <a:xfrm flipH="1" flipV="1">
            <a:off x="6388100" y="2705573"/>
            <a:ext cx="76200" cy="191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82667C-5D09-C72D-B731-A0161577E7CE}"/>
              </a:ext>
            </a:extLst>
          </p:cNvPr>
          <p:cNvCxnSpPr/>
          <p:nvPr/>
        </p:nvCxnSpPr>
        <p:spPr>
          <a:xfrm flipH="1">
            <a:off x="4597400" y="5044440"/>
            <a:ext cx="1079500" cy="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CC64DF-A9F6-225F-B713-1558EDB007DE}"/>
                  </a:ext>
                </a:extLst>
              </p:cNvPr>
              <p:cNvSpPr txBox="1"/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CC64DF-A9F6-225F-B713-1558EDB00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9C4B6-0AA3-CB1B-B9CE-DD8DAD4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BF280-0CE0-B984-3DD8-6D6736BFB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6FADCFC-F9CD-02FA-43BC-750AF36B3449}"/>
              </a:ext>
            </a:extLst>
          </p:cNvPr>
          <p:cNvSpPr/>
          <p:nvPr/>
        </p:nvSpPr>
        <p:spPr>
          <a:xfrm>
            <a:off x="7037294" y="2507456"/>
            <a:ext cx="77259" cy="927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82BB59-CF04-0733-6CF8-F7C82CD78071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F2B14A-EA08-1564-F1CC-DE8FB378E29E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D5DAE-6830-7354-988C-949494596883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FFCAE9-3B39-C151-063A-A70FE4E0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>
            <a:fillRect/>
          </a:stretch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191E53-6CC1-DD55-0CE8-6EDB5268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719" b="14549"/>
          <a:stretch>
            <a:fillRect/>
          </a:stretch>
        </p:blipFill>
        <p:spPr>
          <a:xfrm>
            <a:off x="273986" y="2479009"/>
            <a:ext cx="6692929" cy="947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D02617-FFA3-8E4A-9DE8-920DB384961D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24AB37-2362-C1A4-886E-B10E4660A7F2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50E596-FEE2-8D64-85C4-AC90625B9407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B481DB-EC6E-C961-BA5C-0604FDFE6E54}"/>
              </a:ext>
            </a:extLst>
          </p:cNvPr>
          <p:cNvSpPr/>
          <p:nvPr/>
        </p:nvSpPr>
        <p:spPr>
          <a:xfrm>
            <a:off x="273986" y="2318665"/>
            <a:ext cx="6979114" cy="314437"/>
          </a:xfrm>
          <a:prstGeom prst="rect">
            <a:avLst/>
          </a:prstGeom>
          <a:gradFill>
            <a:gsLst>
              <a:gs pos="100000">
                <a:srgbClr val="F9FAFD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4B24FD-E2A1-7CFE-212E-A8D5121E879A}"/>
              </a:ext>
            </a:extLst>
          </p:cNvPr>
          <p:cNvSpPr/>
          <p:nvPr/>
        </p:nvSpPr>
        <p:spPr>
          <a:xfrm>
            <a:off x="273986" y="3120390"/>
            <a:ext cx="6979114" cy="3144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7646EA-6441-A7F3-122D-6E2296996B1F}"/>
              </a:ext>
            </a:extLst>
          </p:cNvPr>
          <p:cNvGrpSpPr/>
          <p:nvPr/>
        </p:nvGrpSpPr>
        <p:grpSpPr>
          <a:xfrm>
            <a:off x="670560" y="4576762"/>
            <a:ext cx="3625215" cy="1899667"/>
            <a:chOff x="670560" y="4576762"/>
            <a:chExt cx="3625215" cy="1899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67867AA-10FE-242F-704A-9F9D2BAC7857}"/>
                    </a:ext>
                  </a:extLst>
                </p:cNvPr>
                <p:cNvSpPr/>
                <p:nvPr/>
              </p:nvSpPr>
              <p:spPr>
                <a:xfrm>
                  <a:off x="802640" y="4714240"/>
                  <a:ext cx="711200" cy="660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67867AA-10FE-242F-704A-9F9D2BAC7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40" y="4714240"/>
                  <a:ext cx="711200" cy="660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7B21ED0-DC6A-3450-C584-6C9FB84B92A1}"/>
                    </a:ext>
                  </a:extLst>
                </p:cNvPr>
                <p:cNvSpPr/>
                <p:nvPr/>
              </p:nvSpPr>
              <p:spPr>
                <a:xfrm>
                  <a:off x="802640" y="5685268"/>
                  <a:ext cx="711200" cy="660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7B21ED0-DC6A-3450-C584-6C9FB84B9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40" y="5685268"/>
                  <a:ext cx="711200" cy="660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5DD753-EF9B-0F78-1075-8F96F13F3D07}"/>
                </a:ext>
              </a:extLst>
            </p:cNvPr>
            <p:cNvSpPr/>
            <p:nvPr/>
          </p:nvSpPr>
          <p:spPr>
            <a:xfrm>
              <a:off x="670560" y="4576762"/>
              <a:ext cx="2105978" cy="189966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4DCE4E-1A09-57CA-3DC8-CD77DBB8705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30" y="5044440"/>
              <a:ext cx="552636" cy="33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F891C3-973E-802B-33B5-EDE3BB9A2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0961" y="5617736"/>
              <a:ext cx="555205" cy="391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B98130F-C59C-C911-6418-D43ABB0BEFB2}"/>
                </a:ext>
              </a:extLst>
            </p:cNvPr>
            <p:cNvGrpSpPr/>
            <p:nvPr/>
          </p:nvGrpSpPr>
          <p:grpSpPr>
            <a:xfrm>
              <a:off x="2151073" y="5327734"/>
              <a:ext cx="436017" cy="371316"/>
              <a:chOff x="2620499" y="4833143"/>
              <a:chExt cx="436017" cy="37131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CA206E2-2A4F-678F-8FDD-270191A97CE8}"/>
                  </a:ext>
                </a:extLst>
              </p:cNvPr>
              <p:cNvSpPr/>
              <p:nvPr/>
            </p:nvSpPr>
            <p:spPr>
              <a:xfrm>
                <a:off x="2662239" y="4861561"/>
                <a:ext cx="342898" cy="34289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FB02A83-1D70-984B-77E4-888EB8B50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20499" y="4833143"/>
                    <a:ext cx="436017" cy="3575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FB02A83-1D70-984B-77E4-888EB8B50F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0499" y="4833143"/>
                    <a:ext cx="436017" cy="3575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F0E88F6-A2CE-3357-CECE-ACD95596341E}"/>
                </a:ext>
              </a:extLst>
            </p:cNvPr>
            <p:cNvCxnSpPr>
              <a:cxnSpLocks/>
            </p:cNvCxnSpPr>
            <p:nvPr/>
          </p:nvCxnSpPr>
          <p:spPr>
            <a:xfrm>
              <a:off x="2624137" y="5527601"/>
              <a:ext cx="1671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D9DE98-5032-A533-7FA6-1ED44340B353}"/>
                    </a:ext>
                  </a:extLst>
                </p:cNvPr>
                <p:cNvSpPr txBox="1"/>
                <p:nvPr/>
              </p:nvSpPr>
              <p:spPr>
                <a:xfrm>
                  <a:off x="1679443" y="4897125"/>
                  <a:ext cx="3878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D9DE98-5032-A533-7FA6-1ED44340B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443" y="4897125"/>
                  <a:ext cx="38786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C4E816-ED3C-5013-984F-61D397FCD8D9}"/>
                    </a:ext>
                  </a:extLst>
                </p:cNvPr>
                <p:cNvSpPr txBox="1"/>
                <p:nvPr/>
              </p:nvSpPr>
              <p:spPr>
                <a:xfrm>
                  <a:off x="1723549" y="5782340"/>
                  <a:ext cx="3920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C4E816-ED3C-5013-984F-61D397FCD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549" y="5782340"/>
                  <a:ext cx="39203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67D617D-4D1A-B402-1044-4B97DF02975E}"/>
                    </a:ext>
                  </a:extLst>
                </p:cNvPr>
                <p:cNvSpPr txBox="1"/>
                <p:nvPr/>
              </p:nvSpPr>
              <p:spPr>
                <a:xfrm>
                  <a:off x="2776538" y="5200662"/>
                  <a:ext cx="14355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67D617D-4D1A-B402-1044-4B97DF029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538" y="5200662"/>
                  <a:ext cx="143552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2231C56-AEC4-226D-49B8-760A16657920}"/>
              </a:ext>
            </a:extLst>
          </p:cNvPr>
          <p:cNvSpPr txBox="1"/>
          <p:nvPr/>
        </p:nvSpPr>
        <p:spPr>
          <a:xfrm>
            <a:off x="4961094" y="4455104"/>
            <a:ext cx="4105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Physical mathematics must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start with most basic structures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C31D4A-F316-1B0C-032C-CF44CF19E25B}"/>
              </a:ext>
            </a:extLst>
          </p:cNvPr>
          <p:cNvCxnSpPr>
            <a:cxnSpLocks/>
          </p:cNvCxnSpPr>
          <p:nvPr/>
        </p:nvCxnSpPr>
        <p:spPr>
          <a:xfrm flipH="1" flipV="1">
            <a:off x="5822950" y="3270250"/>
            <a:ext cx="5778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53A5825-3464-CBCD-34F7-FD6750871F79}"/>
              </a:ext>
            </a:extLst>
          </p:cNvPr>
          <p:cNvSpPr txBox="1"/>
          <p:nvPr/>
        </p:nvSpPr>
        <p:spPr>
          <a:xfrm>
            <a:off x="4752314" y="3840851"/>
            <a:ext cx="341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Justification uses previous findings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31B130-60BE-B36E-BCA2-DD017F7C5F3B}"/>
                  </a:ext>
                </a:extLst>
              </p:cNvPr>
              <p:cNvSpPr txBox="1"/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31B130-60BE-B36E-BCA2-DD017F7C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C9FD8-2137-7677-4006-9D887605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7A3D5-EB8A-984F-5D5F-117A50332B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16616-B3EE-AF8C-E67E-7E2D7EFDE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15CC68-F47F-3A4E-FDC9-CA3A3C8042B3}"/>
              </a:ext>
            </a:extLst>
          </p:cNvPr>
          <p:cNvSpPr/>
          <p:nvPr/>
        </p:nvSpPr>
        <p:spPr>
          <a:xfrm>
            <a:off x="7037294" y="2507456"/>
            <a:ext cx="77259" cy="14360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B5A0D-981A-DCD9-CF2A-C73E9839D785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EEE956-7450-B35B-FBD0-5DBE3FB7F568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D1497-AF5D-9EC9-2375-846E7A412768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D59870-BC02-3531-0B93-DEFC1173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>
            <a:fillRect/>
          </a:stretch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E8662E-9F36-E292-A6B4-EBE25B53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969" b="1"/>
          <a:stretch>
            <a:fillRect/>
          </a:stretch>
        </p:blipFill>
        <p:spPr>
          <a:xfrm>
            <a:off x="273986" y="2502275"/>
            <a:ext cx="6692929" cy="14157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34A2F4-F648-D8B2-BDC6-9EB5459B86E5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5ED62E-2AEB-6EBD-2B28-78FDD3504642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34F7D-40CF-4A7C-AE43-047F3CC9FDE3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67ECF1-8208-7932-DCE7-DDB9ED81019A}"/>
              </a:ext>
            </a:extLst>
          </p:cNvPr>
          <p:cNvSpPr/>
          <p:nvPr/>
        </p:nvSpPr>
        <p:spPr>
          <a:xfrm>
            <a:off x="273986" y="2318665"/>
            <a:ext cx="6979114" cy="314437"/>
          </a:xfrm>
          <a:prstGeom prst="rect">
            <a:avLst/>
          </a:prstGeom>
          <a:gradFill>
            <a:gsLst>
              <a:gs pos="100000">
                <a:srgbClr val="F9FAFD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67D2EF-D33D-FBE5-90DF-D96DBF197DCF}"/>
                  </a:ext>
                </a:extLst>
              </p:cNvPr>
              <p:cNvSpPr/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67D2EF-D33D-FBE5-90DF-D96DBF197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A5044A-719F-B670-4C99-CCA624455BD6}"/>
                  </a:ext>
                </a:extLst>
              </p:cNvPr>
              <p:cNvSpPr/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A5044A-719F-B670-4C99-CCA624455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AFE67E4-94C6-4676-AAB2-442515337093}"/>
              </a:ext>
            </a:extLst>
          </p:cNvPr>
          <p:cNvSpPr/>
          <p:nvPr/>
        </p:nvSpPr>
        <p:spPr>
          <a:xfrm>
            <a:off x="670560" y="4576762"/>
            <a:ext cx="2105978" cy="189966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39135-A308-1542-FD6C-86F36328CC93}"/>
              </a:ext>
            </a:extLst>
          </p:cNvPr>
          <p:cNvCxnSpPr>
            <a:cxnSpLocks/>
          </p:cNvCxnSpPr>
          <p:nvPr/>
        </p:nvCxnSpPr>
        <p:spPr>
          <a:xfrm>
            <a:off x="1573530" y="5044440"/>
            <a:ext cx="552636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E064F8-8FE5-AE67-B331-811CA4789B02}"/>
              </a:ext>
            </a:extLst>
          </p:cNvPr>
          <p:cNvCxnSpPr>
            <a:cxnSpLocks/>
          </p:cNvCxnSpPr>
          <p:nvPr/>
        </p:nvCxnSpPr>
        <p:spPr>
          <a:xfrm flipV="1">
            <a:off x="1570961" y="5617736"/>
            <a:ext cx="555205" cy="39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6884646-5325-E642-1C17-7A0E69974AA8}"/>
              </a:ext>
            </a:extLst>
          </p:cNvPr>
          <p:cNvGrpSpPr/>
          <p:nvPr/>
        </p:nvGrpSpPr>
        <p:grpSpPr>
          <a:xfrm>
            <a:off x="2151073" y="5327734"/>
            <a:ext cx="436017" cy="371316"/>
            <a:chOff x="2620499" y="4833143"/>
            <a:chExt cx="436017" cy="37131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2DBB54-DD03-1E9C-CE8D-B70813BC24A2}"/>
                </a:ext>
              </a:extLst>
            </p:cNvPr>
            <p:cNvSpPr/>
            <p:nvPr/>
          </p:nvSpPr>
          <p:spPr>
            <a:xfrm>
              <a:off x="2662239" y="4861561"/>
              <a:ext cx="342898" cy="3428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13D2BF-63A3-8A67-E768-442CC39565C1}"/>
                    </a:ext>
                  </a:extLst>
                </p:cNvPr>
                <p:cNvSpPr txBox="1"/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13D2BF-63A3-8A67-E768-442CC3956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A51762-A47E-90EB-D650-FC0EA9A53F3E}"/>
              </a:ext>
            </a:extLst>
          </p:cNvPr>
          <p:cNvCxnSpPr>
            <a:cxnSpLocks/>
          </p:cNvCxnSpPr>
          <p:nvPr/>
        </p:nvCxnSpPr>
        <p:spPr>
          <a:xfrm>
            <a:off x="2624137" y="5527601"/>
            <a:ext cx="167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6FCE41-D611-1119-EEF3-0B116F781CFD}"/>
                  </a:ext>
                </a:extLst>
              </p:cNvPr>
              <p:cNvSpPr txBox="1"/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6FCE41-D611-1119-EEF3-0B116F781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489CC8-06DE-4C72-7596-C07960C4E753}"/>
                  </a:ext>
                </a:extLst>
              </p:cNvPr>
              <p:cNvSpPr txBox="1"/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489CC8-06DE-4C72-7596-C07960C4E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4688AA-BB3F-2185-27B5-9AFF5E2D93A9}"/>
                  </a:ext>
                </a:extLst>
              </p:cNvPr>
              <p:cNvSpPr txBox="1"/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4688AA-BB3F-2185-27B5-9AFF5E2D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4A5669-F133-7234-B9B1-AECA3B3E567A}"/>
                  </a:ext>
                </a:extLst>
              </p:cNvPr>
              <p:cNvSpPr txBox="1"/>
              <p:nvPr/>
            </p:nvSpPr>
            <p:spPr>
              <a:xfrm>
                <a:off x="3763543" y="4169803"/>
                <a:ext cx="4258794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4A5669-F133-7234-B9B1-AECA3B3E5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43" y="4169803"/>
                <a:ext cx="4258794" cy="5073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55DF65-CEAB-85B8-7EFD-AC903CAD0E22}"/>
              </a:ext>
            </a:extLst>
          </p:cNvPr>
          <p:cNvCxnSpPr/>
          <p:nvPr/>
        </p:nvCxnSpPr>
        <p:spPr>
          <a:xfrm flipH="1" flipV="1">
            <a:off x="3968750" y="3943468"/>
            <a:ext cx="327025" cy="27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A91207-8B91-D79D-0FF7-74667D715AF0}"/>
              </a:ext>
            </a:extLst>
          </p:cNvPr>
          <p:cNvSpPr txBox="1"/>
          <p:nvPr/>
        </p:nvSpPr>
        <p:spPr>
          <a:xfrm>
            <a:off x="5297067" y="5111096"/>
            <a:ext cx="3339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Properties justified by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understanding the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56375-307E-5CD7-9F66-75218EBE3DFB}"/>
              </a:ext>
            </a:extLst>
          </p:cNvPr>
          <p:cNvCxnSpPr/>
          <p:nvPr/>
        </p:nvCxnSpPr>
        <p:spPr>
          <a:xfrm flipH="1" flipV="1">
            <a:off x="6026150" y="3943468"/>
            <a:ext cx="400050" cy="110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D62EB4-F8F9-6A6B-57FB-CA5297EF78F2}"/>
                  </a:ext>
                </a:extLst>
              </p:cNvPr>
              <p:cNvSpPr txBox="1"/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D62EB4-F8F9-6A6B-57FB-CA5297EF7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D9C384-EA97-981A-993B-A9A793DA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3C4C7-E55E-2729-8B5E-5EE9E410D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04C06E-18FB-AA55-AF99-34C393AA9FFA}"/>
              </a:ext>
            </a:extLst>
          </p:cNvPr>
          <p:cNvSpPr/>
          <p:nvPr/>
        </p:nvSpPr>
        <p:spPr>
          <a:xfrm>
            <a:off x="7037294" y="2507456"/>
            <a:ext cx="77259" cy="14360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1810-DADB-1FE5-CC0F-F6139F6C2259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55755-795B-A721-219F-C517DFAF6223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0C41C-5749-CB66-C99E-332C89A26ADB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2BD337-668C-F2FC-09B5-841D55EA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>
            <a:fillRect/>
          </a:stretch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B0D257-A527-B67E-2B7A-5946C166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969" b="1"/>
          <a:stretch>
            <a:fillRect/>
          </a:stretch>
        </p:blipFill>
        <p:spPr>
          <a:xfrm>
            <a:off x="273986" y="2502275"/>
            <a:ext cx="6692929" cy="14157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1DF5AA-D591-25E5-42AC-8CDCA1A5AB49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A8FA9-0938-FCC9-32FA-417F369A44A3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D57A5-B8E7-599B-CFA8-CAC59786CD6F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4E8CDE-633A-DD4A-D4D2-9F37BED5321B}"/>
              </a:ext>
            </a:extLst>
          </p:cNvPr>
          <p:cNvSpPr/>
          <p:nvPr/>
        </p:nvSpPr>
        <p:spPr>
          <a:xfrm>
            <a:off x="273986" y="2318665"/>
            <a:ext cx="6979114" cy="314437"/>
          </a:xfrm>
          <a:prstGeom prst="rect">
            <a:avLst/>
          </a:prstGeom>
          <a:gradFill>
            <a:gsLst>
              <a:gs pos="100000">
                <a:srgbClr val="F9FAFD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87660-3A95-506C-5F42-42EBAF9BD88A}"/>
              </a:ext>
            </a:extLst>
          </p:cNvPr>
          <p:cNvSpPr txBox="1"/>
          <p:nvPr/>
        </p:nvSpPr>
        <p:spPr>
          <a:xfrm>
            <a:off x="273986" y="4618990"/>
            <a:ext cx="8441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properties are justified by, are a consequence of, what the model describes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C234F0-0B27-DCB1-622E-27A4A7E0E20D}"/>
              </a:ext>
            </a:extLst>
          </p:cNvPr>
          <p:cNvSpPr txBox="1"/>
          <p:nvPr/>
        </p:nvSpPr>
        <p:spPr>
          <a:xfrm>
            <a:off x="273986" y="4142158"/>
            <a:ext cx="549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is no question as to what the math describes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75277-85CB-BF3C-5D06-0D8A2C79516B}"/>
              </a:ext>
            </a:extLst>
          </p:cNvPr>
          <p:cNvSpPr txBox="1"/>
          <p:nvPr/>
        </p:nvSpPr>
        <p:spPr>
          <a:xfrm>
            <a:off x="273985" y="5095822"/>
            <a:ext cx="5047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math proof can be understood physically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8941EF-EBCE-9A70-EC92-99B715D87549}"/>
                  </a:ext>
                </a:extLst>
              </p:cNvPr>
              <p:cNvSpPr txBox="1"/>
              <p:nvPr/>
            </p:nvSpPr>
            <p:spPr>
              <a:xfrm>
                <a:off x="273985" y="5572654"/>
                <a:ext cx="44975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The math describes and only describes</a:t>
                </a:r>
                <a:br>
                  <a:rPr lang="en-US" sz="2000" dirty="0"/>
                </a:br>
                <a:r>
                  <a:rPr lang="en-US" sz="2000" dirty="0"/>
                  <a:t>physically meaningful concepts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8941EF-EBCE-9A70-EC92-99B715D8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5" y="5572654"/>
                <a:ext cx="4497578" cy="707886"/>
              </a:xfrm>
              <a:prstGeom prst="rect">
                <a:avLst/>
              </a:prstGeom>
              <a:blipFill>
                <a:blip r:embed="rId3"/>
                <a:stretch>
                  <a:fillRect l="-1491" t="-4310" r="-40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4C995F-EE8E-8CC6-D92D-53BDBA121764}"/>
              </a:ext>
            </a:extLst>
          </p:cNvPr>
          <p:cNvSpPr txBox="1"/>
          <p:nvPr/>
        </p:nvSpPr>
        <p:spPr>
          <a:xfrm>
            <a:off x="5200535" y="5723258"/>
            <a:ext cx="382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It’s physical mathematics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69EFE-C51B-A818-9C75-00D145D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04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7147E-1F76-16E1-5BFF-5E401AFD9F74}"/>
              </a:ext>
            </a:extLst>
          </p:cNvPr>
          <p:cNvSpPr txBox="1"/>
          <p:nvPr/>
        </p:nvSpPr>
        <p:spPr>
          <a:xfrm>
            <a:off x="565484" y="415089"/>
            <a:ext cx="6575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 goal of physical mathematics is to recover ALL mathematical structures used in physics from clear physical requirements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721AAA-F13C-EF0F-47F4-5A9C0E33978D}"/>
              </a:ext>
            </a:extLst>
          </p:cNvPr>
          <p:cNvGrpSpPr/>
          <p:nvPr/>
        </p:nvGrpSpPr>
        <p:grpSpPr>
          <a:xfrm>
            <a:off x="7554754" y="589547"/>
            <a:ext cx="3990776" cy="2638563"/>
            <a:chOff x="5664688" y="1950599"/>
            <a:chExt cx="3247734" cy="21472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AFC1EC-8096-543A-9FAF-63064803F1D9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Physics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671A34-8BF5-7033-0C37-C85D74252AC4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Physical mathematics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84C048-8421-8785-A641-50F2BF9ACB1A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Physical requirements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921FDF-B6D7-4AEE-DDA1-C9DA059D21A5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Semantics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F7FEA2A0-F21F-9411-E763-0C8F39D3B319}"/>
                </a:ext>
              </a:extLst>
            </p:cNvPr>
            <p:cNvCxnSpPr>
              <a:cxnSpLocks/>
              <a:stCxn id="4" idx="1"/>
              <a:endCxn id="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B9236DC-DACD-3A24-9254-A828FE0FEF93}"/>
                </a:ext>
              </a:extLst>
            </p:cNvPr>
            <p:cNvCxnSpPr>
              <a:cxnSpLocks/>
              <a:stCxn id="4" idx="3"/>
              <a:endCxn id="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BC14270B-61E9-4132-CEE2-700D23499879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C30C421-B6CA-C793-AF2E-6F43E44E99CD}"/>
              </a:ext>
            </a:extLst>
          </p:cNvPr>
          <p:cNvSpPr txBox="1"/>
          <p:nvPr/>
        </p:nvSpPr>
        <p:spPr>
          <a:xfrm>
            <a:off x="1061805" y="2138613"/>
            <a:ext cx="57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Clarify realm of applicability of each mathematical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A658A-6608-48D2-35E7-7E1CB102EC63}"/>
              </a:ext>
            </a:extLst>
          </p:cNvPr>
          <p:cNvSpPr txBox="1"/>
          <p:nvPr/>
        </p:nvSpPr>
        <p:spPr>
          <a:xfrm>
            <a:off x="1061805" y="2538025"/>
            <a:ext cx="387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Perfect map between math and physics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1F9FC-24E4-0BCD-FF5C-E8C5CB1EC316}"/>
              </a:ext>
            </a:extLst>
          </p:cNvPr>
          <p:cNvSpPr txBox="1"/>
          <p:nvPr/>
        </p:nvSpPr>
        <p:spPr>
          <a:xfrm>
            <a:off x="1061805" y="2945057"/>
            <a:ext cx="530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 a generalized structure for all physical theories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F616E-9A65-F06E-D758-2EACAB4F4034}"/>
              </a:ext>
            </a:extLst>
          </p:cNvPr>
          <p:cNvSpPr txBox="1"/>
          <p:nvPr/>
        </p:nvSpPr>
        <p:spPr>
          <a:xfrm>
            <a:off x="565484" y="3988234"/>
            <a:ext cx="657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It’s a better way to do physics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81E93-9678-72C8-3F57-3C047AA1EDAD}"/>
              </a:ext>
            </a:extLst>
          </p:cNvPr>
          <p:cNvSpPr txBox="1"/>
          <p:nvPr/>
        </p:nvSpPr>
        <p:spPr>
          <a:xfrm>
            <a:off x="3470653" y="5844377"/>
            <a:ext cx="267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not just a “math thing”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17D5CE-44E6-7779-EFA5-FC284C1B9154}"/>
              </a:ext>
            </a:extLst>
          </p:cNvPr>
          <p:cNvSpPr txBox="1"/>
          <p:nvPr/>
        </p:nvSpPr>
        <p:spPr>
          <a:xfrm>
            <a:off x="1061805" y="4870139"/>
            <a:ext cx="749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forces you to think a lot deeper about physics, what it means to have an experimentally based theory, what it means to define a state, what is entropy or energy, …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954083-6A8A-C157-AD8E-A00342C8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4F0C5-E1C7-EBB3-299A-2C6743921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D299-48EE-F595-34F5-91E52FA2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C0675-09AB-16F9-38E7-A8527B502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 is possible to define the starting points of our physical theories so that they are both mathematically precise and physically meaningful (and philosophically consistent)</a:t>
                </a:r>
              </a:p>
              <a:p>
                <a:r>
                  <a:rPr lang="en-US" dirty="0"/>
                  <a:t>Physical mathematics: mathematical structures justified by the physics</a:t>
                </a:r>
              </a:p>
              <a:p>
                <a:pPr lvl="1"/>
                <a:r>
                  <a:rPr lang="en-US" dirty="0"/>
                  <a:t>Justifications provide a new standard of rigor for physical theories</a:t>
                </a:r>
              </a:p>
              <a:p>
                <a:r>
                  <a:rPr lang="en-US" dirty="0"/>
                  <a:t>Only mathematical structures that are justified by unavoidable physical requirements can serve as truly foundational structures</a:t>
                </a:r>
              </a:p>
              <a:p>
                <a:pPr lvl="1"/>
                <a:r>
                  <a:rPr lang="en-US" b="1" dirty="0"/>
                  <a:t>All</a:t>
                </a:r>
                <a:r>
                  <a:rPr lang="en-US" dirty="0"/>
                  <a:t> physical theories must satisfy those requirements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Foundations of physics is not “guessing” what the physical</a:t>
                </a:r>
                <a:br>
                  <a:rPr lang="en-US" dirty="0"/>
                </a:br>
                <a:r>
                  <a:rPr lang="en-US" dirty="0"/>
                  <a:t>world is “made of,” but articulating in a precise way what</a:t>
                </a:r>
                <a:br>
                  <a:rPr lang="en-US" dirty="0"/>
                </a:br>
                <a:r>
                  <a:rPr lang="en-US" dirty="0"/>
                  <a:t>physical theories are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C0675-09AB-16F9-38E7-A8527B502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10EA-968E-1E2E-A11A-6E3E98408E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2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1A756-8357-0CF0-DACB-B2CC9F27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0D2B6-6897-7A55-E077-15ABCE6712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:r>
                  <a:rPr lang="en-US" dirty="0"/>
                  <a:t>Logic of experimental verifiability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topologies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0D2B6-6897-7A55-E077-15ABCE671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71" r="-3014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0F661-B17A-51F3-F6A6-DF07ED752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6C4CB-C970-E549-A388-14BE6A43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CD76-87E6-235A-A635-D67FABA8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C3931-E301-90A3-B191-F6312B98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429579"/>
            <a:ext cx="11155332" cy="704948"/>
          </a:xfrm>
          <a:prstGeom prst="rect">
            <a:avLst/>
          </a:prstGeom>
        </p:spPr>
      </p:pic>
      <p:graphicFrame>
        <p:nvGraphicFramePr>
          <p:cNvPr id="4" name="Table 52">
            <a:extLst>
              <a:ext uri="{FF2B5EF4-FFF2-40B4-BE49-F238E27FC236}">
                <a16:creationId xmlns:a16="http://schemas.microsoft.com/office/drawing/2014/main" id="{BB5B8DFA-9E74-673F-9809-B3365BDF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71603"/>
              </p:ext>
            </p:extLst>
          </p:nvPr>
        </p:nvGraphicFramePr>
        <p:xfrm>
          <a:off x="3671346" y="2667000"/>
          <a:ext cx="342384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SUCCESS (in finite time)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37734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FAILURE (in finite time)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1FBE3F-D8C4-D237-BCB1-2F7C50B68BEE}"/>
                  </a:ext>
                </a:extLst>
              </p:cNvPr>
              <p:cNvSpPr txBox="1"/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Science is about statements that are associated to experimental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blipFill>
                <a:blip r:embed="rId3"/>
                <a:stretch>
                  <a:fillRect t="-11628" r="-17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707C9-7BD3-6E06-1A0D-B21CEA9E9C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28397" y="2508871"/>
            <a:ext cx="842949" cy="29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30E0A8-B185-CF0F-5F11-F17C6C609980}"/>
              </a:ext>
            </a:extLst>
          </p:cNvPr>
          <p:cNvSpPr txBox="1"/>
          <p:nvPr/>
        </p:nvSpPr>
        <p:spPr>
          <a:xfrm>
            <a:off x="518334" y="2047206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must be either true or false for everybody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C37DE-2326-EA0B-872A-6E0012D023DF}"/>
              </a:ext>
            </a:extLst>
          </p:cNvPr>
          <p:cNvSpPr txBox="1"/>
          <p:nvPr/>
        </p:nvSpPr>
        <p:spPr>
          <a:xfrm>
            <a:off x="8164689" y="2343834"/>
            <a:ext cx="319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may or may not terminate (i.e. may be inconclusive)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B2633-13F0-2C6F-C880-76DD4E950128}"/>
              </a:ext>
            </a:extLst>
          </p:cNvPr>
          <p:cNvCxnSpPr>
            <a:cxnSpLocks/>
          </p:cNvCxnSpPr>
          <p:nvPr/>
        </p:nvCxnSpPr>
        <p:spPr>
          <a:xfrm flipH="1">
            <a:off x="7321740" y="2654760"/>
            <a:ext cx="770356" cy="14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2">
            <a:extLst>
              <a:ext uri="{FF2B5EF4-FFF2-40B4-BE49-F238E27FC236}">
                <a16:creationId xmlns:a16="http://schemas.microsoft.com/office/drawing/2014/main" id="{7CB7471C-DA5C-FCAD-81F2-E09CBD519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00332"/>
              </p:ext>
            </p:extLst>
          </p:nvPr>
        </p:nvGraphicFramePr>
        <p:xfrm>
          <a:off x="3671346" y="4722844"/>
          <a:ext cx="3423847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Verifiable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SUCCESS (in finite time)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FAILURE (in finite time)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4E13E4-F3A6-66C3-8686-370FF50FC50E}"/>
              </a:ext>
            </a:extLst>
          </p:cNvPr>
          <p:cNvSpPr txBox="1"/>
          <p:nvPr/>
        </p:nvSpPr>
        <p:spPr>
          <a:xfrm>
            <a:off x="1248105" y="2965398"/>
            <a:ext cx="138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two-valued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6260E-6F7E-6C84-EC43-0F8E56FCC8C0}"/>
              </a:ext>
            </a:extLst>
          </p:cNvPr>
          <p:cNvSpPr txBox="1"/>
          <p:nvPr/>
        </p:nvSpPr>
        <p:spPr>
          <a:xfrm>
            <a:off x="8952354" y="2965397"/>
            <a:ext cx="149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three-valued logic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C71ED8-FF45-4490-9BFB-09397657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84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71982-EA3F-DE0D-5317-6B54000B855E}"/>
              </a:ext>
            </a:extLst>
          </p:cNvPr>
          <p:cNvSpPr txBox="1"/>
          <p:nvPr/>
        </p:nvSpPr>
        <p:spPr>
          <a:xfrm>
            <a:off x="1606726" y="221799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Axioms of logic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B2936-1DE3-36E1-7C63-DDB7DFFFCE07}"/>
              </a:ext>
            </a:extLst>
          </p:cNvPr>
          <p:cNvSpPr txBox="1"/>
          <p:nvPr/>
        </p:nvSpPr>
        <p:spPr>
          <a:xfrm>
            <a:off x="6998764" y="221799"/>
            <a:ext cx="423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Axioms of verifiability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AB0DEAA7-CC58-D2C1-0F24-9C6711032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" t="13194" r="2799" b="10975"/>
          <a:stretch/>
        </p:blipFill>
        <p:spPr>
          <a:xfrm>
            <a:off x="299769" y="1048972"/>
            <a:ext cx="5481074" cy="67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8B14B-A006-F721-C6CC-D2CACE5A3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9" r="1"/>
          <a:stretch/>
        </p:blipFill>
        <p:spPr>
          <a:xfrm>
            <a:off x="299769" y="1941347"/>
            <a:ext cx="5481074" cy="710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A07FCA-AEC5-6526-8C65-886B4FBB5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"/>
          <a:stretch/>
        </p:blipFill>
        <p:spPr>
          <a:xfrm>
            <a:off x="299769" y="2871415"/>
            <a:ext cx="5481074" cy="7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51706-2C85-7BBE-1544-7B739F7B8B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" t="7926" r="547"/>
          <a:stretch/>
        </p:blipFill>
        <p:spPr>
          <a:xfrm>
            <a:off x="6375313" y="3279490"/>
            <a:ext cx="5481074" cy="762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011C55-642E-53A6-C3E1-FA35A05511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1" t="10845" r="1181"/>
          <a:stretch/>
        </p:blipFill>
        <p:spPr>
          <a:xfrm>
            <a:off x="6375313" y="2504549"/>
            <a:ext cx="5481074" cy="621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89EAAD-C132-F415-91E1-E0F9814BB0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1" t="10074" r="343" b="1724"/>
          <a:stretch/>
        </p:blipFill>
        <p:spPr>
          <a:xfrm>
            <a:off x="6375313" y="1048972"/>
            <a:ext cx="5481074" cy="130177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24D434-7ED6-2433-8CBD-24DB240B9701}"/>
              </a:ext>
            </a:extLst>
          </p:cNvPr>
          <p:cNvCxnSpPr>
            <a:cxnSpLocks/>
          </p:cNvCxnSpPr>
          <p:nvPr/>
        </p:nvCxnSpPr>
        <p:spPr>
          <a:xfrm flipV="1">
            <a:off x="2072651" y="3785528"/>
            <a:ext cx="177554" cy="5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C5D3F5-225D-7F7F-166E-13BDF4DAFB06}"/>
              </a:ext>
            </a:extLst>
          </p:cNvPr>
          <p:cNvSpPr txBox="1"/>
          <p:nvPr/>
        </p:nvSpPr>
        <p:spPr>
          <a:xfrm>
            <a:off x="381740" y="4421303"/>
            <a:ext cx="3381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Lead to standard logic</a:t>
            </a:r>
            <a:br>
              <a:rPr lang="en-US" sz="2800" dirty="0"/>
            </a:br>
            <a:r>
              <a:rPr lang="en-US" sz="2800" dirty="0"/>
              <a:t>(i.e. Boolean algebra)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780B6-13EC-6696-F42B-DE5E4A2FA43A}"/>
              </a:ext>
            </a:extLst>
          </p:cNvPr>
          <p:cNvSpPr txBox="1"/>
          <p:nvPr/>
        </p:nvSpPr>
        <p:spPr>
          <a:xfrm>
            <a:off x="5439523" y="4773641"/>
            <a:ext cx="36763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Lead to intuitionist logic</a:t>
            </a:r>
            <a:br>
              <a:rPr lang="en-US" sz="2800" dirty="0"/>
            </a:br>
            <a:r>
              <a:rPr lang="en-US" sz="2800" dirty="0"/>
              <a:t>(i.e. </a:t>
            </a:r>
            <a:r>
              <a:rPr lang="en-US" sz="2800" dirty="0" err="1"/>
              <a:t>Heyting</a:t>
            </a:r>
            <a:r>
              <a:rPr lang="en-US" sz="2800" dirty="0"/>
              <a:t> algebra)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BB0D8-E4CF-D5D9-C72E-226F8D1FCCEE}"/>
              </a:ext>
            </a:extLst>
          </p:cNvPr>
          <p:cNvCxnSpPr>
            <a:cxnSpLocks/>
          </p:cNvCxnSpPr>
          <p:nvPr/>
        </p:nvCxnSpPr>
        <p:spPr>
          <a:xfrm flipV="1">
            <a:off x="7618521" y="4269901"/>
            <a:ext cx="177554" cy="5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19F81D-8015-A044-ED3D-B793C333DE10}"/>
              </a:ext>
            </a:extLst>
          </p:cNvPr>
          <p:cNvSpPr txBox="1"/>
          <p:nvPr/>
        </p:nvSpPr>
        <p:spPr>
          <a:xfrm>
            <a:off x="1379736" y="5419971"/>
            <a:ext cx="138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two-valued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79586-FAB1-40D0-F482-788E33F5C113}"/>
              </a:ext>
            </a:extLst>
          </p:cNvPr>
          <p:cNvSpPr txBox="1"/>
          <p:nvPr/>
        </p:nvSpPr>
        <p:spPr>
          <a:xfrm>
            <a:off x="6528218" y="5727748"/>
            <a:ext cx="149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three-valued logic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BCB57F7-9F4C-C5F0-7815-C0D1E811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63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5C21A1-1E07-4DDB-A61D-804913B4F591}"/>
              </a:ext>
            </a:extLst>
          </p:cNvPr>
          <p:cNvGrpSpPr/>
          <p:nvPr/>
        </p:nvGrpSpPr>
        <p:grpSpPr>
          <a:xfrm>
            <a:off x="491561" y="4026191"/>
            <a:ext cx="2005639" cy="897425"/>
            <a:chOff x="7683803" y="1294923"/>
            <a:chExt cx="3815947" cy="17074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1CD59-15B1-48D0-9865-3724838BE8AA}"/>
                </a:ext>
              </a:extLst>
            </p:cNvPr>
            <p:cNvSpPr/>
            <p:nvPr/>
          </p:nvSpPr>
          <p:spPr>
            <a:xfrm>
              <a:off x="7683803" y="1294923"/>
              <a:ext cx="3815947" cy="170744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FBD51B-F3B0-47CB-A466-E8D47CD23CCC}"/>
                </a:ext>
              </a:extLst>
            </p:cNvPr>
            <p:cNvSpPr/>
            <p:nvPr/>
          </p:nvSpPr>
          <p:spPr>
            <a:xfrm>
              <a:off x="8740999" y="2704051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60FB7-111D-4596-9890-05F1BD47CA24}"/>
                </a:ext>
              </a:extLst>
            </p:cNvPr>
            <p:cNvSpPr/>
            <p:nvPr/>
          </p:nvSpPr>
          <p:spPr>
            <a:xfrm>
              <a:off x="10406680" y="2366618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9C619-43FD-4BC8-B47E-285CFF9217DE}"/>
                </a:ext>
              </a:extLst>
            </p:cNvPr>
            <p:cNvSpPr/>
            <p:nvPr/>
          </p:nvSpPr>
          <p:spPr>
            <a:xfrm>
              <a:off x="9187842" y="179260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E2F9A-5A5B-4393-BADE-219209407E58}"/>
                </a:ext>
              </a:extLst>
            </p:cNvPr>
            <p:cNvSpPr/>
            <p:nvPr/>
          </p:nvSpPr>
          <p:spPr>
            <a:xfrm>
              <a:off x="9278098" y="2344502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90CC4-824E-412F-AF0D-8CAA06626462}"/>
                </a:ext>
              </a:extLst>
            </p:cNvPr>
            <p:cNvSpPr/>
            <p:nvPr/>
          </p:nvSpPr>
          <p:spPr>
            <a:xfrm>
              <a:off x="8773550" y="206189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9C5BF5-2F2F-4A65-A291-462D7AE81EB5}"/>
                </a:ext>
              </a:extLst>
            </p:cNvPr>
            <p:cNvSpPr/>
            <p:nvPr/>
          </p:nvSpPr>
          <p:spPr>
            <a:xfrm>
              <a:off x="8269002" y="214327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0C9E2-10D8-4E4F-8404-FE1C35EB87FC}"/>
                </a:ext>
              </a:extLst>
            </p:cNvPr>
            <p:cNvSpPr/>
            <p:nvPr/>
          </p:nvSpPr>
          <p:spPr>
            <a:xfrm>
              <a:off x="10048429" y="259988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9A0DE-CCE0-46D5-921E-7D9C7C03E846}"/>
                </a:ext>
              </a:extLst>
            </p:cNvPr>
            <p:cNvSpPr/>
            <p:nvPr/>
          </p:nvSpPr>
          <p:spPr>
            <a:xfrm>
              <a:off x="10477701" y="190721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A66EDE-1639-42BF-880D-05ABD2EB02F1}"/>
                </a:ext>
              </a:extLst>
            </p:cNvPr>
            <p:cNvSpPr/>
            <p:nvPr/>
          </p:nvSpPr>
          <p:spPr>
            <a:xfrm>
              <a:off x="8482612" y="166071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B21306-2885-4681-B807-F331094515F6}"/>
                </a:ext>
              </a:extLst>
            </p:cNvPr>
            <p:cNvSpPr/>
            <p:nvPr/>
          </p:nvSpPr>
          <p:spPr>
            <a:xfrm>
              <a:off x="9538302" y="150550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BBA83-3E71-4A6F-A580-5C002454A632}"/>
                </a:ext>
              </a:extLst>
            </p:cNvPr>
            <p:cNvSpPr/>
            <p:nvPr/>
          </p:nvSpPr>
          <p:spPr>
            <a:xfrm>
              <a:off x="9972038" y="162520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92CFBA-3554-4472-9495-3F851DBA0CE0}"/>
                </a:ext>
              </a:extLst>
            </p:cNvPr>
            <p:cNvSpPr/>
            <p:nvPr/>
          </p:nvSpPr>
          <p:spPr>
            <a:xfrm>
              <a:off x="10914552" y="197823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52C5DE-84C0-4B98-B344-E313515AC009}"/>
                </a:ext>
              </a:extLst>
            </p:cNvPr>
            <p:cNvSpPr/>
            <p:nvPr/>
          </p:nvSpPr>
          <p:spPr>
            <a:xfrm>
              <a:off x="9744177" y="2340064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C48E85-01E5-4387-B34E-5F73805FA685}"/>
                </a:ext>
              </a:extLst>
            </p:cNvPr>
            <p:cNvSpPr/>
            <p:nvPr/>
          </p:nvSpPr>
          <p:spPr>
            <a:xfrm>
              <a:off x="9504582" y="2693010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90C8AF-D93B-4570-9491-B7D3CD3C7990}"/>
                </a:ext>
              </a:extLst>
            </p:cNvPr>
            <p:cNvSpPr/>
            <p:nvPr/>
          </p:nvSpPr>
          <p:spPr>
            <a:xfrm>
              <a:off x="8482612" y="1458284"/>
              <a:ext cx="2807579" cy="1108839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475340" y="3802725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0" y="3802725"/>
                <a:ext cx="39985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1399126" y="4187144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126" y="4187144"/>
                <a:ext cx="529055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2062760" y="5041966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978681" y="4385336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628163" y="5528594"/>
            <a:ext cx="16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699930"/>
                  </p:ext>
                </p:extLst>
              </p:nvPr>
            </p:nvGraphicFramePr>
            <p:xfrm>
              <a:off x="2908648" y="3944367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699930"/>
                  </p:ext>
                </p:extLst>
              </p:nvPr>
            </p:nvGraphicFramePr>
            <p:xfrm>
              <a:off x="2908648" y="3944367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8197" r="-57397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1D88318-BB0F-8E64-3F3A-C3BEE2661BDC}"/>
              </a:ext>
            </a:extLst>
          </p:cNvPr>
          <p:cNvGrpSpPr/>
          <p:nvPr/>
        </p:nvGrpSpPr>
        <p:grpSpPr>
          <a:xfrm>
            <a:off x="195767" y="118157"/>
            <a:ext cx="10614607" cy="3368423"/>
            <a:chOff x="195767" y="118158"/>
            <a:chExt cx="6057873" cy="192239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FB0B8CB-845B-4419-97F7-FC6C1BDF2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5452" y="118158"/>
              <a:ext cx="6001620" cy="14533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F2DA5F0-2004-44A9-B44A-822CF7D2E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95767" y="1647703"/>
              <a:ext cx="6057873" cy="39285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19A2-4EB3-4BCD-9DEB-C60353B52D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EB7335-BD2C-C62B-FF7A-C648E16D3306}"/>
              </a:ext>
            </a:extLst>
          </p:cNvPr>
          <p:cNvCxnSpPr>
            <a:cxnSpLocks/>
          </p:cNvCxnSpPr>
          <p:nvPr/>
        </p:nvCxnSpPr>
        <p:spPr>
          <a:xfrm flipH="1" flipV="1">
            <a:off x="2671804" y="5606716"/>
            <a:ext cx="2146843" cy="9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1F3822-CE25-43BC-33E6-8892656E6BB3}"/>
              </a:ext>
            </a:extLst>
          </p:cNvPr>
          <p:cNvSpPr txBox="1"/>
          <p:nvPr/>
        </p:nvSpPr>
        <p:spPr>
          <a:xfrm>
            <a:off x="4860758" y="5516182"/>
            <a:ext cx="380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Tests are not part of the formal system</a:t>
            </a:r>
          </a:p>
        </p:txBody>
      </p:sp>
    </p:spTree>
    <p:extLst>
      <p:ext uri="{BB962C8B-B14F-4D97-AF65-F5344CB8AC3E}">
        <p14:creationId xmlns:p14="http://schemas.microsoft.com/office/powerpoint/2010/main" val="528293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7AF886-32FF-854A-F18A-FF2113B5E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" t="10845" r="1181"/>
          <a:stretch/>
        </p:blipFill>
        <p:spPr>
          <a:xfrm>
            <a:off x="111849" y="211163"/>
            <a:ext cx="11951495" cy="1354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B3980-8C03-98F0-E5B7-4A88E05EC1B2}"/>
              </a:ext>
            </a:extLst>
          </p:cNvPr>
          <p:cNvSpPr txBox="1"/>
          <p:nvPr/>
        </p:nvSpPr>
        <p:spPr>
          <a:xfrm>
            <a:off x="489646" y="1840599"/>
            <a:ext cx="7451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Conjunction (AND) of verifiable statements:</a:t>
            </a:r>
            <a:br>
              <a:rPr lang="en-US" sz="3200" dirty="0"/>
            </a:br>
            <a:r>
              <a:rPr lang="en-US" sz="3200" dirty="0"/>
              <a:t>check that all tests terminate successfully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/>
              <p:nvPr/>
            </p:nvSpPr>
            <p:spPr>
              <a:xfrm>
                <a:off x="489646" y="3318932"/>
                <a:ext cx="89632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Only finite conjunction is guaranteed to terminate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46" y="3318932"/>
                <a:ext cx="8963288" cy="584775"/>
              </a:xfrm>
              <a:prstGeom prst="rect">
                <a:avLst/>
              </a:prstGeom>
              <a:blipFill>
                <a:blip r:embed="rId3"/>
                <a:stretch>
                  <a:fillRect t="-12500" r="-6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/>
              <p:nvPr/>
            </p:nvSpPr>
            <p:spPr>
              <a:xfrm>
                <a:off x="5432477" y="4432700"/>
                <a:ext cx="331847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Run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If all succeed, return SUCCESS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Return FAILURE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477" y="4432700"/>
                <a:ext cx="3318473" cy="1200329"/>
              </a:xfrm>
              <a:prstGeom prst="rect">
                <a:avLst/>
              </a:prstGeom>
              <a:blipFill>
                <a:blip r:embed="rId4"/>
                <a:stretch>
                  <a:fillRect l="-1468" t="-2538" r="-55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F4E73E3-E02E-D7FD-748F-FF36FFB68A1C}"/>
              </a:ext>
            </a:extLst>
          </p:cNvPr>
          <p:cNvGrpSpPr/>
          <p:nvPr/>
        </p:nvGrpSpPr>
        <p:grpSpPr>
          <a:xfrm>
            <a:off x="818378" y="4526362"/>
            <a:ext cx="3526941" cy="1029809"/>
            <a:chOff x="521276" y="3783367"/>
            <a:chExt cx="3526941" cy="10298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3D570B-C421-DD07-2A7E-FF633A7C4193}"/>
                </a:ext>
              </a:extLst>
            </p:cNvPr>
            <p:cNvGrpSpPr/>
            <p:nvPr/>
          </p:nvGrpSpPr>
          <p:grpSpPr>
            <a:xfrm>
              <a:off x="1692109" y="4064230"/>
              <a:ext cx="504548" cy="504548"/>
              <a:chOff x="8269002" y="5563077"/>
              <a:chExt cx="504548" cy="5045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4428FE-2105-D60F-B913-4E3D44901DA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836BEC43-D0B4-54C3-D9F0-3D3E8A3C46F9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27FDCB-6212-5A22-ADF5-7F5F1373B254}"/>
                </a:ext>
              </a:extLst>
            </p:cNvPr>
            <p:cNvGrpSpPr/>
            <p:nvPr/>
          </p:nvGrpSpPr>
          <p:grpSpPr>
            <a:xfrm>
              <a:off x="2495010" y="4064694"/>
              <a:ext cx="504548" cy="504548"/>
              <a:chOff x="8269002" y="5563077"/>
              <a:chExt cx="504548" cy="50454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41F7B3-ECA2-AF57-4C22-04CF243288E5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B142BEA-473E-3898-4219-48E3579B8816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D7BA5F-3DA5-BB9C-D13F-2EC287CA1F2D}"/>
                </a:ext>
              </a:extLst>
            </p:cNvPr>
            <p:cNvGrpSpPr/>
            <p:nvPr/>
          </p:nvGrpSpPr>
          <p:grpSpPr>
            <a:xfrm>
              <a:off x="3297911" y="4065158"/>
              <a:ext cx="504548" cy="504548"/>
              <a:chOff x="8269002" y="5563077"/>
              <a:chExt cx="504548" cy="50454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8ECBB2-D3B0-E72F-7AE1-436FDBCE4F55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A31CEAE-679C-208B-0634-810FA7A0C03D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97FF304-7E89-5E26-382A-FB51E62260E7}"/>
                    </a:ext>
                  </a:extLst>
                </p:cNvPr>
                <p:cNvSpPr txBox="1"/>
                <p:nvPr/>
              </p:nvSpPr>
              <p:spPr>
                <a:xfrm>
                  <a:off x="521276" y="3892670"/>
                  <a:ext cx="783676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⋀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6604157-FF76-46B1-8427-66E01B32D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76" y="3892670"/>
                  <a:ext cx="783676" cy="84856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D82124-205C-497D-8A80-ADE0638853B2}"/>
                </a:ext>
              </a:extLst>
            </p:cNvPr>
            <p:cNvSpPr/>
            <p:nvPr/>
          </p:nvSpPr>
          <p:spPr>
            <a:xfrm>
              <a:off x="1498252" y="3783367"/>
              <a:ext cx="2549965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4F259B2-12C6-24A8-48CD-D757C5BE99EE}"/>
              </a:ext>
            </a:extLst>
          </p:cNvPr>
          <p:cNvSpPr txBox="1"/>
          <p:nvPr/>
        </p:nvSpPr>
        <p:spPr>
          <a:xfrm>
            <a:off x="1570385" y="5644528"/>
            <a:ext cx="2022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tests must succeed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01DAE98-A0E6-8B01-13A6-D16F3D84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9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B3980-8C03-98F0-E5B7-4A88E05EC1B2}"/>
              </a:ext>
            </a:extLst>
          </p:cNvPr>
          <p:cNvSpPr txBox="1"/>
          <p:nvPr/>
        </p:nvSpPr>
        <p:spPr>
          <a:xfrm>
            <a:off x="489646" y="2082467"/>
            <a:ext cx="7425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Disjunction (OR) of verifiable statements:</a:t>
            </a:r>
            <a:br>
              <a:rPr lang="en-US" sz="3200" dirty="0"/>
            </a:br>
            <a:r>
              <a:rPr lang="en-US" sz="3200" dirty="0"/>
              <a:t>check that ONE test terminates successfully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/>
              <p:nvPr/>
            </p:nvSpPr>
            <p:spPr>
              <a:xfrm>
                <a:off x="445379" y="3633947"/>
                <a:ext cx="81488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Only countable disjunction can reach all tests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79" y="3633947"/>
                <a:ext cx="8148834" cy="584775"/>
              </a:xfrm>
              <a:prstGeom prst="rect">
                <a:avLst/>
              </a:prstGeom>
              <a:blipFill>
                <a:blip r:embed="rId2"/>
                <a:stretch>
                  <a:fillRect t="-12500" r="-89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/>
              <p:nvPr/>
            </p:nvSpPr>
            <p:spPr>
              <a:xfrm>
                <a:off x="5544948" y="4474425"/>
                <a:ext cx="383521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1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seconds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succeeds, return SUCCESS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Increment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go to 2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48" y="4474425"/>
                <a:ext cx="3835217" cy="1754326"/>
              </a:xfrm>
              <a:prstGeom prst="rect">
                <a:avLst/>
              </a:prstGeom>
              <a:blipFill>
                <a:blip r:embed="rId3"/>
                <a:stretch>
                  <a:fillRect l="-1431" t="-2083" r="-477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B5846EF-DADB-052C-01A0-7BD444992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" t="7926" r="547"/>
          <a:stretch/>
        </p:blipFill>
        <p:spPr>
          <a:xfrm>
            <a:off x="134402" y="182844"/>
            <a:ext cx="11923195" cy="1657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F3B5F-E787-D052-883D-4AF6A7673B70}"/>
              </a:ext>
            </a:extLst>
          </p:cNvPr>
          <p:cNvSpPr txBox="1"/>
          <p:nvPr/>
        </p:nvSpPr>
        <p:spPr>
          <a:xfrm>
            <a:off x="4343754" y="3169115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watch out for non-termination!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FDADD6-F423-C615-1C8A-B39BC36B617B}"/>
              </a:ext>
            </a:extLst>
          </p:cNvPr>
          <p:cNvGrpSpPr/>
          <p:nvPr/>
        </p:nvGrpSpPr>
        <p:grpSpPr>
          <a:xfrm>
            <a:off x="321094" y="4775518"/>
            <a:ext cx="4274127" cy="1029809"/>
            <a:chOff x="7098169" y="5282214"/>
            <a:chExt cx="4274127" cy="10298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2A935E-3463-3B71-7644-9FA444192227}"/>
                </a:ext>
              </a:extLst>
            </p:cNvPr>
            <p:cNvGrpSpPr/>
            <p:nvPr/>
          </p:nvGrpSpPr>
          <p:grpSpPr>
            <a:xfrm>
              <a:off x="8269002" y="5563077"/>
              <a:ext cx="504548" cy="504548"/>
              <a:chOff x="8269002" y="5563077"/>
              <a:chExt cx="504548" cy="5045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E97F20-3A44-E028-6BD0-13C8D857CF7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14B26DA-5A76-DDED-DF97-A562D19D65AB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C88E73-8936-5B29-DF79-C55F1CD86372}"/>
                </a:ext>
              </a:extLst>
            </p:cNvPr>
            <p:cNvGrpSpPr/>
            <p:nvPr/>
          </p:nvGrpSpPr>
          <p:grpSpPr>
            <a:xfrm>
              <a:off x="9071903" y="5563541"/>
              <a:ext cx="504548" cy="504548"/>
              <a:chOff x="8269002" y="5563077"/>
              <a:chExt cx="504548" cy="50454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253832F-6771-6091-79B8-12BE32F9F46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90F628E-3AC0-918C-4F54-3C9AA4F5EDB4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30E287A-0F2A-6253-5992-EB4FF3170F27}"/>
                </a:ext>
              </a:extLst>
            </p:cNvPr>
            <p:cNvGrpSpPr/>
            <p:nvPr/>
          </p:nvGrpSpPr>
          <p:grpSpPr>
            <a:xfrm>
              <a:off x="9874804" y="5564005"/>
              <a:ext cx="504548" cy="504548"/>
              <a:chOff x="8269002" y="5563077"/>
              <a:chExt cx="504548" cy="5045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BB5F1-8834-CA66-BC8D-4A98E93CD4E9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176AB28-040F-2E65-F7A3-EF08479B1859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401BFB-4340-7EEB-CAF3-4203C91B3A96}"/>
                </a:ext>
              </a:extLst>
            </p:cNvPr>
            <p:cNvGrpSpPr/>
            <p:nvPr/>
          </p:nvGrpSpPr>
          <p:grpSpPr>
            <a:xfrm>
              <a:off x="10677705" y="5564469"/>
              <a:ext cx="504548" cy="504548"/>
              <a:chOff x="8269002" y="5563077"/>
              <a:chExt cx="504548" cy="50454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42F736-9A32-3FA5-F174-2D377D8D9BD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5D8ED76-CFE0-3835-6E25-51C9CF121604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743AFC2-3019-3121-9915-6C51EBEF72CB}"/>
                    </a:ext>
                  </a:extLst>
                </p:cNvPr>
                <p:cNvSpPr txBox="1"/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⋁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3C83A5-18EF-4B06-9670-40FE2BF3D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428F00-E036-6542-5895-3538A8EA2D35}"/>
                </a:ext>
              </a:extLst>
            </p:cNvPr>
            <p:cNvSpPr/>
            <p:nvPr/>
          </p:nvSpPr>
          <p:spPr>
            <a:xfrm>
              <a:off x="8075146" y="5282214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DA03A5-7E25-8034-7A32-8652A31BB709}"/>
              </a:ext>
            </a:extLst>
          </p:cNvPr>
          <p:cNvSpPr txBox="1"/>
          <p:nvPr/>
        </p:nvSpPr>
        <p:spPr>
          <a:xfrm>
            <a:off x="1075759" y="5950797"/>
            <a:ext cx="27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successful test is sufficient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D5704D2-45D0-21D0-9CA7-81764437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BCDC4-B9B9-B91F-9080-C1E0DE58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DEB843-C6EB-5F54-D5FA-67BF69D6237D}"/>
              </a:ext>
            </a:extLst>
          </p:cNvPr>
          <p:cNvGrpSpPr/>
          <p:nvPr/>
        </p:nvGrpSpPr>
        <p:grpSpPr>
          <a:xfrm>
            <a:off x="1253268" y="1478637"/>
            <a:ext cx="5329477" cy="4258323"/>
            <a:chOff x="6381363" y="1621601"/>
            <a:chExt cx="5537623" cy="4424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290A96-4AC2-3B03-8D13-B9C0A97A4ED1}"/>
                </a:ext>
              </a:extLst>
            </p:cNvPr>
            <p:cNvSpPr/>
            <p:nvPr/>
          </p:nvSpPr>
          <p:spPr>
            <a:xfrm>
              <a:off x="7535247" y="5514390"/>
              <a:ext cx="3006017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Theory of Everything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347899-42C6-763B-B355-4B658C3C09A7}"/>
                </a:ext>
              </a:extLst>
            </p:cNvPr>
            <p:cNvSpPr/>
            <p:nvPr/>
          </p:nvSpPr>
          <p:spPr>
            <a:xfrm>
              <a:off x="6381363" y="4544880"/>
              <a:ext cx="2053510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General Relativity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0D99E3-EBFC-8CFD-584D-9A9251401D7B}"/>
                </a:ext>
              </a:extLst>
            </p:cNvPr>
            <p:cNvSpPr/>
            <p:nvPr/>
          </p:nvSpPr>
          <p:spPr>
            <a:xfrm>
              <a:off x="9240421" y="4546864"/>
              <a:ext cx="2404890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Grand Unified Theory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E9E36C-8875-908C-362E-01AA351B538C}"/>
                </a:ext>
              </a:extLst>
            </p:cNvPr>
            <p:cNvSpPr/>
            <p:nvPr/>
          </p:nvSpPr>
          <p:spPr>
            <a:xfrm>
              <a:off x="10204511" y="3572691"/>
              <a:ext cx="1642258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Electro-weak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6A11A3-1D42-BABE-EF51-FCC0D9F75783}"/>
                </a:ext>
              </a:extLst>
            </p:cNvPr>
            <p:cNvSpPr/>
            <p:nvPr/>
          </p:nvSpPr>
          <p:spPr>
            <a:xfrm>
              <a:off x="6964528" y="3572690"/>
              <a:ext cx="2902597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QCD – Strong Interactions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CA4829-F152-E97E-B55A-C4DEDA4791DC}"/>
                </a:ext>
              </a:extLst>
            </p:cNvPr>
            <p:cNvSpPr/>
            <p:nvPr/>
          </p:nvSpPr>
          <p:spPr>
            <a:xfrm>
              <a:off x="9355401" y="2598518"/>
              <a:ext cx="2563585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QED -Electromagnetism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E579F3-6BBD-3A27-1741-6F62AE6E54B1}"/>
                </a:ext>
              </a:extLst>
            </p:cNvPr>
            <p:cNvSpPr/>
            <p:nvPr/>
          </p:nvSpPr>
          <p:spPr>
            <a:xfrm>
              <a:off x="6964528" y="2598518"/>
              <a:ext cx="2052735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Weak interactions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60713D-5AF1-935D-F38E-41D480A970FB}"/>
                </a:ext>
              </a:extLst>
            </p:cNvPr>
            <p:cNvSpPr/>
            <p:nvPr/>
          </p:nvSpPr>
          <p:spPr>
            <a:xfrm>
              <a:off x="10204511" y="1621601"/>
              <a:ext cx="1660239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F87C7B2-0334-006B-0F51-3A7BE2536853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16200000" flipV="1">
              <a:off x="8004355" y="4480489"/>
              <a:ext cx="437665" cy="16301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6327121-E06F-2F17-FA57-FCD62E8266ED}"/>
                </a:ext>
              </a:extLst>
            </p:cNvPr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9522721" y="4594245"/>
              <a:ext cx="435681" cy="14046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576A14E-1919-7640-DB92-0FEA2B07C3FB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rot="5400000" flipH="1" flipV="1">
              <a:off x="10513089" y="4034313"/>
              <a:ext cx="442328" cy="5827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3EAE37F-7CAA-3CE5-020A-744114B96D03}"/>
                </a:ext>
              </a:extLst>
            </p:cNvPr>
            <p:cNvCxnSpPr>
              <a:stCxn id="8" idx="0"/>
              <a:endCxn id="10" idx="2"/>
            </p:cNvCxnSpPr>
            <p:nvPr/>
          </p:nvCxnSpPr>
          <p:spPr>
            <a:xfrm rot="16200000" flipV="1">
              <a:off x="9208183" y="3312180"/>
              <a:ext cx="442329" cy="20270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7513E7FC-2A20-66EC-D52A-D43003BE0BB6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rot="16200000" flipV="1">
              <a:off x="10610253" y="3157304"/>
              <a:ext cx="442328" cy="3884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565B818-F95F-3FB3-A027-A89276E6742A}"/>
                </a:ext>
              </a:extLst>
            </p:cNvPr>
            <p:cNvCxnSpPr>
              <a:stCxn id="9" idx="0"/>
              <a:endCxn id="12" idx="2"/>
            </p:cNvCxnSpPr>
            <p:nvPr/>
          </p:nvCxnSpPr>
          <p:spPr>
            <a:xfrm rot="16200000" flipV="1">
              <a:off x="9287104" y="1834155"/>
              <a:ext cx="442328" cy="30347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D117304-AC1A-FEFC-39A9-ACE7A56B1EE2}"/>
                </a:ext>
              </a:extLst>
            </p:cNvPr>
            <p:cNvCxnSpPr>
              <a:stCxn id="11" idx="0"/>
              <a:endCxn id="13" idx="2"/>
            </p:cNvCxnSpPr>
            <p:nvPr/>
          </p:nvCxnSpPr>
          <p:spPr>
            <a:xfrm rot="5400000" flipH="1" flipV="1">
              <a:off x="10613376" y="2177264"/>
              <a:ext cx="445072" cy="3974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6C64D1-BB3B-09D6-56ED-060A6FF51318}"/>
              </a:ext>
            </a:extLst>
          </p:cNvPr>
          <p:cNvGrpSpPr/>
          <p:nvPr/>
        </p:nvGrpSpPr>
        <p:grpSpPr>
          <a:xfrm>
            <a:off x="516811" y="1307839"/>
            <a:ext cx="1472914" cy="2304478"/>
            <a:chOff x="6540761" y="1223020"/>
            <a:chExt cx="1155588" cy="180799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A3FD69-0DB7-C4D7-C14C-A1508785F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761" y="1231641"/>
              <a:ext cx="0" cy="1799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2EFC58-C5F3-FC64-F014-B08BB040E8BF}"/>
                </a:ext>
              </a:extLst>
            </p:cNvPr>
            <p:cNvSpPr txBox="1"/>
            <p:nvPr/>
          </p:nvSpPr>
          <p:spPr>
            <a:xfrm>
              <a:off x="6600433" y="1223020"/>
              <a:ext cx="1095916" cy="26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approximation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A8A7375-464E-0527-462F-01C636330AD8}"/>
              </a:ext>
            </a:extLst>
          </p:cNvPr>
          <p:cNvSpPr txBox="1"/>
          <p:nvPr/>
        </p:nvSpPr>
        <p:spPr>
          <a:xfrm>
            <a:off x="5492068" y="5225106"/>
            <a:ext cx="1459285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Measurement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FB13C-A973-77D7-8867-37AF2C7AE1F9}"/>
              </a:ext>
            </a:extLst>
          </p:cNvPr>
          <p:cNvSpPr txBox="1"/>
          <p:nvPr/>
        </p:nvSpPr>
        <p:spPr>
          <a:xfrm>
            <a:off x="796329" y="5166525"/>
            <a:ext cx="1431436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What “really” happens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61847F-630E-225B-E9F5-B4B653D59FC3}"/>
              </a:ext>
            </a:extLst>
          </p:cNvPr>
          <p:cNvSpPr txBox="1"/>
          <p:nvPr/>
        </p:nvSpPr>
        <p:spPr>
          <a:xfrm>
            <a:off x="1181170" y="5834195"/>
            <a:ext cx="1518077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Ontology of observables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073D60-4801-1628-2F2C-08F59060464A}"/>
              </a:ext>
            </a:extLst>
          </p:cNvPr>
          <p:cNvSpPr txBox="1"/>
          <p:nvPr/>
        </p:nvSpPr>
        <p:spPr>
          <a:xfrm>
            <a:off x="5862504" y="5507217"/>
            <a:ext cx="1301475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Role of the observer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FDCE3-CB15-499E-3B18-F6A92386384B}"/>
              </a:ext>
            </a:extLst>
          </p:cNvPr>
          <p:cNvSpPr txBox="1"/>
          <p:nvPr/>
        </p:nvSpPr>
        <p:spPr>
          <a:xfrm>
            <a:off x="5602207" y="5871771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Dark matter/energy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B8E025-1682-1201-0889-929016052808}"/>
              </a:ext>
            </a:extLst>
          </p:cNvPr>
          <p:cNvSpPr txBox="1"/>
          <p:nvPr/>
        </p:nvSpPr>
        <p:spPr>
          <a:xfrm>
            <a:off x="350848" y="5507217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Hidden variables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23A902B-AF96-3F16-7259-6E446D24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Standard view of the foundations of 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467FE-61B6-A724-54FA-8A738557A270}"/>
              </a:ext>
            </a:extLst>
          </p:cNvPr>
          <p:cNvSpPr txBox="1"/>
          <p:nvPr/>
        </p:nvSpPr>
        <p:spPr>
          <a:xfrm>
            <a:off x="3102622" y="5917804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Perfect description of the universe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968399-FAEF-4BCE-50D8-F58FCB91078C}"/>
              </a:ext>
            </a:extLst>
          </p:cNvPr>
          <p:cNvCxnSpPr>
            <a:cxnSpLocks/>
          </p:cNvCxnSpPr>
          <p:nvPr/>
        </p:nvCxnSpPr>
        <p:spPr>
          <a:xfrm flipH="1">
            <a:off x="7214803" y="2820373"/>
            <a:ext cx="2242235" cy="213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7CDD6C8-F0C4-8ED5-AA41-A8E978BD2D9F}"/>
              </a:ext>
            </a:extLst>
          </p:cNvPr>
          <p:cNvSpPr txBox="1"/>
          <p:nvPr/>
        </p:nvSpPr>
        <p:spPr>
          <a:xfrm>
            <a:off x="7680157" y="2058211"/>
            <a:ext cx="368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“real” physics!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8B7FB4-7500-8834-169C-E4125937D6C9}"/>
              </a:ext>
            </a:extLst>
          </p:cNvPr>
          <p:cNvSpPr txBox="1"/>
          <p:nvPr/>
        </p:nvSpPr>
        <p:spPr>
          <a:xfrm>
            <a:off x="9947639" y="2698364"/>
            <a:ext cx="2032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Everything else</a:t>
            </a:r>
            <a:br>
              <a:rPr lang="en-US" dirty="0"/>
            </a:br>
            <a:r>
              <a:rPr lang="en-US" dirty="0"/>
              <a:t>is an approximation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E49BE3-A68D-0938-205A-1C471FDC47F0}"/>
              </a:ext>
            </a:extLst>
          </p:cNvPr>
          <p:cNvSpPr txBox="1"/>
          <p:nvPr/>
        </p:nvSpPr>
        <p:spPr>
          <a:xfrm>
            <a:off x="7305316" y="2820373"/>
            <a:ext cx="171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foundations</a:t>
            </a:r>
            <a:br>
              <a:rPr lang="en-US" dirty="0"/>
            </a:br>
            <a:r>
              <a:rPr lang="en-US" dirty="0"/>
              <a:t>of physics!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D5D6D-F02A-592E-1A43-E338D6F7358F}"/>
              </a:ext>
            </a:extLst>
          </p:cNvPr>
          <p:cNvSpPr txBox="1"/>
          <p:nvPr/>
        </p:nvSpPr>
        <p:spPr>
          <a:xfrm>
            <a:off x="7490127" y="879752"/>
            <a:ext cx="4701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Goal of physics is to find the true laws of the universe!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52019-D3B1-A7B0-BDB5-F08E69AA06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FA609-64B0-1514-2237-96CA7998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45AA6-9687-3B5B-99DB-2FFEC6136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" t="9135" r="869" b="5535"/>
          <a:stretch/>
        </p:blipFill>
        <p:spPr>
          <a:xfrm>
            <a:off x="45911" y="121444"/>
            <a:ext cx="11957970" cy="123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441B25-5A1B-EF16-4D39-33A5500B7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" t="12165" r="806" b="5683"/>
          <a:stretch/>
        </p:blipFill>
        <p:spPr>
          <a:xfrm>
            <a:off x="76199" y="1421021"/>
            <a:ext cx="11957970" cy="778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EC3281-AA52-BF11-F630-EF8E73A34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" t="3562" r="533" b="3093"/>
          <a:stretch/>
        </p:blipFill>
        <p:spPr>
          <a:xfrm>
            <a:off x="76200" y="2199690"/>
            <a:ext cx="11957970" cy="104873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C1DBD7-AE31-A7A7-487E-CD5B4E198897}"/>
              </a:ext>
            </a:extLst>
          </p:cNvPr>
          <p:cNvSpPr/>
          <p:nvPr/>
        </p:nvSpPr>
        <p:spPr>
          <a:xfrm>
            <a:off x="402026" y="3551548"/>
            <a:ext cx="4052856" cy="27962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C86E60-425F-74FA-C945-063F8A9E553F}"/>
              </a:ext>
            </a:extLst>
          </p:cNvPr>
          <p:cNvSpPr/>
          <p:nvPr/>
        </p:nvSpPr>
        <p:spPr>
          <a:xfrm>
            <a:off x="1421633" y="3782398"/>
            <a:ext cx="2466913" cy="14640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94327B-2755-D7EE-683C-6954EFC0641B}"/>
                  </a:ext>
                </a:extLst>
              </p:cNvPr>
              <p:cNvSpPr txBox="1"/>
              <p:nvPr/>
            </p:nvSpPr>
            <p:spPr>
              <a:xfrm>
                <a:off x="461019" y="3466115"/>
                <a:ext cx="6381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94327B-2755-D7EE-683C-6954EFC0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3466115"/>
                <a:ext cx="63818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6613B-317E-770A-15C1-67B541124B35}"/>
                  </a:ext>
                </a:extLst>
              </p:cNvPr>
              <p:cNvSpPr txBox="1"/>
              <p:nvPr/>
            </p:nvSpPr>
            <p:spPr>
              <a:xfrm>
                <a:off x="1896567" y="3952424"/>
                <a:ext cx="6154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6613B-317E-770A-15C1-67B54112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567" y="3952424"/>
                <a:ext cx="61542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05B0D2-8D12-0653-45D4-94A413526816}"/>
                  </a:ext>
                </a:extLst>
              </p:cNvPr>
              <p:cNvSpPr txBox="1"/>
              <p:nvPr/>
            </p:nvSpPr>
            <p:spPr>
              <a:xfrm>
                <a:off x="4718943" y="3673155"/>
                <a:ext cx="41955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ℬ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05B0D2-8D12-0653-45D4-94A413526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943" y="3673155"/>
                <a:ext cx="4195508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3D598C-7AA0-9119-FEAE-636BE7650A45}"/>
                  </a:ext>
                </a:extLst>
              </p:cNvPr>
              <p:cNvSpPr txBox="1"/>
              <p:nvPr/>
            </p:nvSpPr>
            <p:spPr>
              <a:xfrm>
                <a:off x="4225603" y="5639956"/>
                <a:ext cx="4799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3D598C-7AA0-9119-FEAE-636BE7650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603" y="5639956"/>
                <a:ext cx="479907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81E4-E4D5-9BF6-1132-53C26572B1AA}"/>
              </a:ext>
            </a:extLst>
          </p:cNvPr>
          <p:cNvCxnSpPr/>
          <p:nvPr/>
        </p:nvCxnSpPr>
        <p:spPr>
          <a:xfrm>
            <a:off x="5322277" y="4275589"/>
            <a:ext cx="615461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2D2333-7B45-B3DB-A082-4C36CC8CF6AB}"/>
              </a:ext>
            </a:extLst>
          </p:cNvPr>
          <p:cNvSpPr txBox="1"/>
          <p:nvPr/>
        </p:nvSpPr>
        <p:spPr>
          <a:xfrm>
            <a:off x="5937738" y="4414062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Countable basis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5DD704-0BA5-8B47-FA36-000996872463}"/>
              </a:ext>
            </a:extLst>
          </p:cNvPr>
          <p:cNvCxnSpPr>
            <a:cxnSpLocks/>
          </p:cNvCxnSpPr>
          <p:nvPr/>
        </p:nvCxnSpPr>
        <p:spPr>
          <a:xfrm flipH="1" flipV="1">
            <a:off x="5817576" y="5380831"/>
            <a:ext cx="237608" cy="4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4233FE-972A-D9E6-B222-FF2982321BED}"/>
              </a:ext>
            </a:extLst>
          </p:cNvPr>
          <p:cNvSpPr txBox="1"/>
          <p:nvPr/>
        </p:nvSpPr>
        <p:spPr>
          <a:xfrm>
            <a:off x="4519401" y="5016523"/>
            <a:ext cx="479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finite conjunction and countable disjunction</a:t>
            </a:r>
          </a:p>
        </p:txBody>
      </p:sp>
    </p:spTree>
    <p:extLst>
      <p:ext uri="{BB962C8B-B14F-4D97-AF65-F5344CB8AC3E}">
        <p14:creationId xmlns:p14="http://schemas.microsoft.com/office/powerpoint/2010/main" val="1923212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3EA949-A074-E71F-FBF6-072039A6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6" y="253069"/>
            <a:ext cx="11591882" cy="18879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FFA44-A769-4543-7D50-E71F34468BC7}"/>
              </a:ext>
            </a:extLst>
          </p:cNvPr>
          <p:cNvSpPr txBox="1"/>
          <p:nvPr/>
        </p:nvSpPr>
        <p:spPr>
          <a:xfrm>
            <a:off x="727587" y="2588770"/>
            <a:ext cx="10550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Extend the domain to include all statements that are associated with a test, regardless of termination.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72C27-747E-4119-10AA-D91DC554AA1A}"/>
              </a:ext>
            </a:extLst>
          </p:cNvPr>
          <p:cNvSpPr txBox="1"/>
          <p:nvPr/>
        </p:nvSpPr>
        <p:spPr>
          <a:xfrm>
            <a:off x="727588" y="5123753"/>
            <a:ext cx="611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No new information is captured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9F8885-DAFA-965A-4C20-E7D2EE333601}"/>
              </a:ext>
            </a:extLst>
          </p:cNvPr>
          <p:cNvSpPr txBox="1"/>
          <p:nvPr/>
        </p:nvSpPr>
        <p:spPr>
          <a:xfrm>
            <a:off x="914019" y="3979372"/>
            <a:ext cx="6570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statements depend on the verifiable statements</a:t>
            </a:r>
            <a:br>
              <a:rPr lang="en-US" sz="2400" dirty="0"/>
            </a:br>
            <a:r>
              <a:rPr lang="en-US" sz="2400" dirty="0"/>
              <a:t>(which depend on the basis)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38FB6-724B-EF8F-243C-93E0B2DA5D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56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51D6BB4-9B19-1DFE-D373-05E6C7985A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31983" y="2058598"/>
              <a:ext cx="40497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220">
                      <a:extLst>
                        <a:ext uri="{9D8B030D-6E8A-4147-A177-3AD203B41FA5}">
                          <a16:colId xmlns:a16="http://schemas.microsoft.com/office/drawing/2014/main" val="758618477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1098698035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2165272067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2205174137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3149540826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4004705110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771042273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6447136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568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267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864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33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044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51D6BB4-9B19-1DFE-D373-05E6C7985A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3663918"/>
                  </p:ext>
                </p:extLst>
              </p:nvPr>
            </p:nvGraphicFramePr>
            <p:xfrm>
              <a:off x="7631983" y="2058598"/>
              <a:ext cx="40497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220">
                      <a:extLst>
                        <a:ext uri="{9D8B030D-6E8A-4147-A177-3AD203B41FA5}">
                          <a16:colId xmlns:a16="http://schemas.microsoft.com/office/drawing/2014/main" val="758618477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1098698035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2165272067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2205174137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3149540826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4004705110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771042273"/>
                        </a:ext>
                      </a:extLst>
                    </a:gridCol>
                    <a:gridCol w="506220">
                      <a:extLst>
                        <a:ext uri="{9D8B030D-6E8A-4147-A177-3AD203B41FA5}">
                          <a16:colId xmlns:a16="http://schemas.microsoft.com/office/drawing/2014/main" val="6447136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05" t="-1639" r="-70722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59881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410" t="-1639" r="-5060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10" t="-1639" r="-4060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410" t="-1639" r="-3060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6429" t="-1639" r="-20238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614" t="-1639" r="-1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614" t="-1639" r="-481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568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267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864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33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04416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81528AD-1FDE-BBB9-C899-2DFC3268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248681"/>
            <a:ext cx="11747500" cy="1489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5EFF5-A854-0B44-4A66-74C8F1C0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71" y="4637555"/>
            <a:ext cx="9099550" cy="573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73EFFA-FF5C-2C22-56AB-9A210AC30159}"/>
              </a:ext>
            </a:extLst>
          </p:cNvPr>
          <p:cNvSpPr txBox="1"/>
          <p:nvPr/>
        </p:nvSpPr>
        <p:spPr>
          <a:xfrm>
            <a:off x="355415" y="2044027"/>
            <a:ext cx="7084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possibility of a domain is a statement that picks one 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A085C-2807-0F72-51A2-C8631EB69FE8}"/>
              </a:ext>
            </a:extLst>
          </p:cNvPr>
          <p:cNvSpPr txBox="1"/>
          <p:nvPr/>
        </p:nvSpPr>
        <p:spPr>
          <a:xfrm>
            <a:off x="355415" y="3154157"/>
            <a:ext cx="7084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Possibilities: experimentally defined alternative cases defined by the verifiable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DE3DC-7D11-E23A-D9EF-45F0051F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1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8296-4D32-E0CA-1F36-7287156C4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D4AD97-B081-4AB1-810D-19B9FB38CC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BE5729D-7762-F9D6-AE4C-30E86E564063}"/>
              </a:ext>
            </a:extLst>
          </p:cNvPr>
          <p:cNvGrpSpPr/>
          <p:nvPr/>
        </p:nvGrpSpPr>
        <p:grpSpPr>
          <a:xfrm>
            <a:off x="1545873" y="14403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28B844-FD0C-7132-791D-3E03C28C2FFA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D229AF4-0D86-B9B1-7DAE-264C65B25E63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DCD37B-1C8D-1FB8-0647-438E0A339246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5E2870-295C-7867-01C9-24FB6D9567F1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C5C2FE-E6A5-2214-299E-EB0810FF73FD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2348F6-F249-7864-7D4D-DECA6D16F7F3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55D35FB-FE20-FB3E-BB43-51EF9A3419CA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A680E14-A010-E5D4-9952-9C052977EEF4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37182EA-4C04-B664-E6C7-82AB86D36D71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0442F74-E86F-400E-0498-ECC25EA04C32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DCF7ABB-E709-9214-48D9-41FA9E97F68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771DA2A-D4C0-6990-F011-CBE8CDD1B948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5E6CCB5-F4D4-4DC0-4D75-189C16A222A2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BFD9DC5-15C1-0FB2-E6CD-5286804B213B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11118-443E-2C1D-4753-44DB566D514C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F396966-1381-3BAC-FBA3-D46E37727B36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6BEAE154-2033-7346-AF96-80D48A98A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3715314"/>
                  </p:ext>
                </p:extLst>
              </p:nvPr>
            </p:nvGraphicFramePr>
            <p:xfrm>
              <a:off x="6077096" y="1461686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6BEAE154-2033-7346-AF96-80D48A98A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3715314"/>
                  </p:ext>
                </p:extLst>
              </p:nvPr>
            </p:nvGraphicFramePr>
            <p:xfrm>
              <a:off x="6077096" y="1461686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BECDB70-F9A5-58FB-B144-65EB9F101392}"/>
                  </a:ext>
                </a:extLst>
              </p:cNvPr>
              <p:cNvSpPr txBox="1"/>
              <p:nvPr/>
            </p:nvSpPr>
            <p:spPr>
              <a:xfrm>
                <a:off x="8777600" y="1259306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BECDB70-F9A5-58FB-B144-65EB9F101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0" y="1259306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20699F9-0357-17CD-0977-BB00778E1672}"/>
                  </a:ext>
                </a:extLst>
              </p:cNvPr>
              <p:cNvSpPr txBox="1"/>
              <p:nvPr/>
            </p:nvSpPr>
            <p:spPr>
              <a:xfrm>
                <a:off x="8777600" y="2720344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20699F9-0357-17CD-0977-BB00778E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0" y="2720344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358F259-DE65-9F3D-7AC3-89AF0A5F075B}"/>
                  </a:ext>
                </a:extLst>
              </p:cNvPr>
              <p:cNvSpPr txBox="1"/>
              <p:nvPr/>
            </p:nvSpPr>
            <p:spPr>
              <a:xfrm>
                <a:off x="8777600" y="2017858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358F259-DE65-9F3D-7AC3-89AF0A5F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0" y="2017858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095BE36-FAF4-D3E0-6B3C-8D048C15E562}"/>
              </a:ext>
            </a:extLst>
          </p:cNvPr>
          <p:cNvCxnSpPr>
            <a:endCxn id="105" idx="1"/>
          </p:cNvCxnSpPr>
          <p:nvPr/>
        </p:nvCxnSpPr>
        <p:spPr>
          <a:xfrm flipV="1">
            <a:off x="8297704" y="1520916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C50160-72F8-9E96-462A-E84632C2D463}"/>
              </a:ext>
            </a:extLst>
          </p:cNvPr>
          <p:cNvCxnSpPr>
            <a:endCxn id="107" idx="1"/>
          </p:cNvCxnSpPr>
          <p:nvPr/>
        </p:nvCxnSpPr>
        <p:spPr>
          <a:xfrm flipV="1">
            <a:off x="8297704" y="2279468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D8224D-3C9D-7C8A-314F-EE1E954EDA49}"/>
              </a:ext>
            </a:extLst>
          </p:cNvPr>
          <p:cNvCxnSpPr>
            <a:endCxn id="106" idx="1"/>
          </p:cNvCxnSpPr>
          <p:nvPr/>
        </p:nvCxnSpPr>
        <p:spPr>
          <a:xfrm>
            <a:off x="8297704" y="2801195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FF21FDC-0BB9-037A-B854-21B13D28FE92}"/>
                  </a:ext>
                </a:extLst>
              </p:cNvPr>
              <p:cNvSpPr txBox="1"/>
              <p:nvPr/>
            </p:nvSpPr>
            <p:spPr>
              <a:xfrm>
                <a:off x="234949" y="5480131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FF21FDC-0BB9-037A-B854-21B13D28F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49" y="5480131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57AC8E2-C972-2A40-F413-C1F0E0CEB94A}"/>
                  </a:ext>
                </a:extLst>
              </p:cNvPr>
              <p:cNvSpPr/>
              <p:nvPr/>
            </p:nvSpPr>
            <p:spPr>
              <a:xfrm>
                <a:off x="234950" y="4878182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57AC8E2-C972-2A40-F413-C1F0E0CEB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4878182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7D3C40A-A01F-6E62-CC0B-A7EBF0B131FD}"/>
                  </a:ext>
                </a:extLst>
              </p:cNvPr>
              <p:cNvSpPr/>
              <p:nvPr/>
            </p:nvSpPr>
            <p:spPr>
              <a:xfrm>
                <a:off x="234950" y="5187358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7D3C40A-A01F-6E62-CC0B-A7EBF0B13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5187358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6222444" y="3751065"/>
            <a:ext cx="2777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86D8B7-3D60-2A9F-DD31-521BD21790C3}"/>
              </a:ext>
            </a:extLst>
          </p:cNvPr>
          <p:cNvCxnSpPr>
            <a:cxnSpLocks/>
          </p:cNvCxnSpPr>
          <p:nvPr/>
        </p:nvCxnSpPr>
        <p:spPr>
          <a:xfrm>
            <a:off x="1359568" y="1999095"/>
            <a:ext cx="449126" cy="16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92898-40A2-EA22-A6A5-7A7EB93B0D92}"/>
                  </a:ext>
                </a:extLst>
              </p:cNvPr>
              <p:cNvSpPr txBox="1"/>
              <p:nvPr/>
            </p:nvSpPr>
            <p:spPr>
              <a:xfrm>
                <a:off x="129199" y="1547992"/>
                <a:ext cx="14236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Experimental</a:t>
                </a:r>
                <a:br>
                  <a:rPr lang="en-US" dirty="0"/>
                </a:br>
                <a:r>
                  <a:rPr lang="en-US" dirty="0"/>
                  <a:t>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92898-40A2-EA22-A6A5-7A7EB93B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9" y="1547992"/>
                <a:ext cx="1423659" cy="646331"/>
              </a:xfrm>
              <a:prstGeom prst="rect">
                <a:avLst/>
              </a:prstGeom>
              <a:blipFill>
                <a:blip r:embed="rId10"/>
                <a:stretch>
                  <a:fillRect l="-3419" t="-5660" r="-384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3C6A4-C109-47A2-09FE-3E1B633C0D5D}"/>
                  </a:ext>
                </a:extLst>
              </p:cNvPr>
              <p:cNvSpPr txBox="1"/>
              <p:nvPr/>
            </p:nvSpPr>
            <p:spPr>
              <a:xfrm>
                <a:off x="413946" y="441496"/>
                <a:ext cx="1242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Theoretical</a:t>
                </a:r>
                <a:br>
                  <a:rPr lang="en-US" dirty="0"/>
                </a:br>
                <a:r>
                  <a:rPr lang="en-US" dirty="0"/>
                  <a:t>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3C6A4-C109-47A2-09FE-3E1B633C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6" y="441496"/>
                <a:ext cx="1242648" cy="646331"/>
              </a:xfrm>
              <a:prstGeom prst="rect">
                <a:avLst/>
              </a:prstGeom>
              <a:blipFill>
                <a:blip r:embed="rId11"/>
                <a:stretch>
                  <a:fillRect l="-4412" t="-4717" r="-1519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B67943-7E5A-7186-CC37-3A2EAF3CD60F}"/>
              </a:ext>
            </a:extLst>
          </p:cNvPr>
          <p:cNvCxnSpPr>
            <a:cxnSpLocks/>
          </p:cNvCxnSpPr>
          <p:nvPr/>
        </p:nvCxnSpPr>
        <p:spPr>
          <a:xfrm>
            <a:off x="1545873" y="1113990"/>
            <a:ext cx="289761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9BBB31-B797-9DA3-203B-ECA344CB7070}"/>
              </a:ext>
            </a:extLst>
          </p:cNvPr>
          <p:cNvCxnSpPr>
            <a:cxnSpLocks/>
          </p:cNvCxnSpPr>
          <p:nvPr/>
        </p:nvCxnSpPr>
        <p:spPr>
          <a:xfrm flipH="1">
            <a:off x="4325193" y="3500776"/>
            <a:ext cx="552416" cy="3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FE9F0B-A1B5-9977-E317-4BA665DE5000}"/>
              </a:ext>
            </a:extLst>
          </p:cNvPr>
          <p:cNvCxnSpPr>
            <a:cxnSpLocks/>
          </p:cNvCxnSpPr>
          <p:nvPr/>
        </p:nvCxnSpPr>
        <p:spPr>
          <a:xfrm flipH="1" flipV="1">
            <a:off x="4162926" y="2395775"/>
            <a:ext cx="714683" cy="80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79BB8-AE95-81C0-3136-4512BC66C039}"/>
                  </a:ext>
                </a:extLst>
              </p:cNvPr>
              <p:cNvSpPr txBox="1"/>
              <p:nvPr/>
            </p:nvSpPr>
            <p:spPr>
              <a:xfrm>
                <a:off x="4951702" y="3202255"/>
                <a:ext cx="16643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Experimentally</a:t>
                </a:r>
                <a:br>
                  <a:rPr lang="en-US" dirty="0"/>
                </a:br>
                <a:r>
                  <a:rPr lang="en-US" dirty="0"/>
                  <a:t>defined cases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79BB8-AE95-81C0-3136-4512BC66C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702" y="3202255"/>
                <a:ext cx="1664302" cy="646331"/>
              </a:xfrm>
              <a:prstGeom prst="rect">
                <a:avLst/>
              </a:prstGeom>
              <a:blipFill>
                <a:blip r:embed="rId12"/>
                <a:stretch>
                  <a:fillRect l="-293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01BB90-8083-CE41-1ED9-B62DC9816C30}"/>
                  </a:ext>
                </a:extLst>
              </p:cNvPr>
              <p:cNvSpPr txBox="1"/>
              <p:nvPr/>
            </p:nvSpPr>
            <p:spPr>
              <a:xfrm>
                <a:off x="206875" y="2891574"/>
                <a:ext cx="1348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01BB90-8083-CE41-1ED9-B62DC981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75" y="2891574"/>
                <a:ext cx="1348318" cy="369332"/>
              </a:xfrm>
              <a:prstGeom prst="rect">
                <a:avLst/>
              </a:prstGeom>
              <a:blipFill>
                <a:blip r:embed="rId13"/>
                <a:stretch>
                  <a:fillRect l="-40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43ACE3-49A7-5060-8FE0-6492BF2291FE}"/>
                  </a:ext>
                </a:extLst>
              </p:cNvPr>
              <p:cNvSpPr txBox="1"/>
              <p:nvPr/>
            </p:nvSpPr>
            <p:spPr>
              <a:xfrm>
                <a:off x="3353715" y="3872932"/>
                <a:ext cx="17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Borel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43ACE3-49A7-5060-8FE0-6492BF229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15" y="3872932"/>
                <a:ext cx="1727845" cy="369332"/>
              </a:xfrm>
              <a:prstGeom prst="rect">
                <a:avLst/>
              </a:prstGeom>
              <a:blipFill>
                <a:blip r:embed="rId14"/>
                <a:stretch>
                  <a:fillRect l="-28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11C7CC-1B02-D77A-1FAA-08797820C03D}"/>
              </a:ext>
            </a:extLst>
          </p:cNvPr>
          <p:cNvCxnSpPr/>
          <p:nvPr/>
        </p:nvCxnSpPr>
        <p:spPr>
          <a:xfrm>
            <a:off x="1494923" y="3201828"/>
            <a:ext cx="694824" cy="22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098346-3A3E-F1A8-4121-1C1EF68CB3C7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5019" y="3945423"/>
            <a:ext cx="268696" cy="11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9250A-B67E-013B-9F98-15B7A6FFC2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2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5E4A234-6513-4B9D-8136-3D6FCABFEF72}"/>
              </a:ext>
            </a:extLst>
          </p:cNvPr>
          <p:cNvSpPr txBox="1">
            <a:spLocks/>
          </p:cNvSpPr>
          <p:nvPr/>
        </p:nvSpPr>
        <p:spPr>
          <a:xfrm>
            <a:off x="168676" y="55671"/>
            <a:ext cx="11825056" cy="84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Maximum cardinality of distinguishable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FB55119-5185-4A7E-B0D3-80C1E14F3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573" y="5212060"/>
                <a:ext cx="8908067" cy="127398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Sets with greater cardinality (e.g. the set of all discontinuous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cannot represent physical objects</a:t>
                </a:r>
              </a:p>
              <a:p>
                <a:r>
                  <a:rPr lang="en-US" dirty="0"/>
                  <a:t>Issues about higher infinities (e.g. large cardinals) are not relevant, but those surrounding the continuum hypothesis may be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FB55119-5185-4A7E-B0D3-80C1E14F3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573" y="5212060"/>
                <a:ext cx="8908067" cy="1273986"/>
              </a:xfrm>
              <a:blipFill>
                <a:blip r:embed="rId3"/>
                <a:stretch>
                  <a:fillRect l="-889" t="-11005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860FA99-B01B-4509-8E7C-99A0D1768C64}"/>
              </a:ext>
            </a:extLst>
          </p:cNvPr>
          <p:cNvGrpSpPr/>
          <p:nvPr/>
        </p:nvGrpSpPr>
        <p:grpSpPr>
          <a:xfrm>
            <a:off x="276573" y="1005668"/>
            <a:ext cx="2902197" cy="3832987"/>
            <a:chOff x="276573" y="1005668"/>
            <a:chExt cx="2902197" cy="38329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D5DF5F-FB5D-4928-A854-723991FA6402}"/>
                </a:ext>
              </a:extLst>
            </p:cNvPr>
            <p:cNvSpPr/>
            <p:nvPr/>
          </p:nvSpPr>
          <p:spPr>
            <a:xfrm>
              <a:off x="276573" y="1419400"/>
              <a:ext cx="2725444" cy="3419255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967375-DF1E-4EDD-999F-B5A9F5D9BBA5}"/>
                </a:ext>
              </a:extLst>
            </p:cNvPr>
            <p:cNvSpPr txBox="1"/>
            <p:nvPr/>
          </p:nvSpPr>
          <p:spPr>
            <a:xfrm>
              <a:off x="435006" y="1005668"/>
              <a:ext cx="2743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Set of distinguishable cases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18899C-DF7B-4513-958C-93705DBE85BB}"/>
                </a:ext>
              </a:extLst>
            </p:cNvPr>
            <p:cNvSpPr/>
            <p:nvPr/>
          </p:nvSpPr>
          <p:spPr>
            <a:xfrm>
              <a:off x="1597981" y="2623283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91EBCF-46F2-4251-A415-AF7C0C374C08}"/>
                </a:ext>
              </a:extLst>
            </p:cNvPr>
            <p:cNvSpPr/>
            <p:nvPr/>
          </p:nvSpPr>
          <p:spPr>
            <a:xfrm>
              <a:off x="1750381" y="3343854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7ABEC-3AEE-4F55-B866-873CF65D3B77}"/>
                </a:ext>
              </a:extLst>
            </p:cNvPr>
            <p:cNvSpPr/>
            <p:nvPr/>
          </p:nvSpPr>
          <p:spPr>
            <a:xfrm>
              <a:off x="2044824" y="2803794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EBF768-2E29-4D1A-BE74-BB7379B1B6C4}"/>
                </a:ext>
              </a:extLst>
            </p:cNvPr>
            <p:cNvSpPr/>
            <p:nvPr/>
          </p:nvSpPr>
          <p:spPr>
            <a:xfrm>
              <a:off x="2135080" y="2263734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A7ED5-8BB3-4AD7-8EFC-83AAB4203815}"/>
                </a:ext>
              </a:extLst>
            </p:cNvPr>
            <p:cNvSpPr/>
            <p:nvPr/>
          </p:nvSpPr>
          <p:spPr>
            <a:xfrm>
              <a:off x="1630532" y="1981129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C20193-9801-4137-B063-B5D5BF0E19C8}"/>
                </a:ext>
              </a:extLst>
            </p:cNvPr>
            <p:cNvSpPr/>
            <p:nvPr/>
          </p:nvSpPr>
          <p:spPr>
            <a:xfrm>
              <a:off x="1125984" y="2062509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7F322F-DF0B-40F0-BA43-ABFA7AE66FEE}"/>
                </a:ext>
              </a:extLst>
            </p:cNvPr>
            <p:cNvSpPr/>
            <p:nvPr/>
          </p:nvSpPr>
          <p:spPr>
            <a:xfrm>
              <a:off x="719091" y="2898492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F5A77C-1A7B-45F7-8213-A2A1CC457801}"/>
                </a:ext>
              </a:extLst>
            </p:cNvPr>
            <p:cNvSpPr/>
            <p:nvPr/>
          </p:nvSpPr>
          <p:spPr>
            <a:xfrm>
              <a:off x="1137822" y="2997628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831617-2D62-43D2-A725-5363EDD16E41}"/>
                </a:ext>
              </a:extLst>
            </p:cNvPr>
            <p:cNvSpPr/>
            <p:nvPr/>
          </p:nvSpPr>
          <p:spPr>
            <a:xfrm>
              <a:off x="1290222" y="3611667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1A6689A-DEF8-4754-B2D2-A1C9A0ADF775}"/>
                </a:ext>
              </a:extLst>
            </p:cNvPr>
            <p:cNvSpPr/>
            <p:nvPr/>
          </p:nvSpPr>
          <p:spPr>
            <a:xfrm>
              <a:off x="1682320" y="4225706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C12690-C5AB-478E-8F1C-F0C6D40E206F}"/>
                </a:ext>
              </a:extLst>
            </p:cNvPr>
            <p:cNvSpPr/>
            <p:nvPr/>
          </p:nvSpPr>
          <p:spPr>
            <a:xfrm>
              <a:off x="2074418" y="3934222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995705A-9E4D-4A8E-BCEB-7C09DF39AC59}"/>
                </a:ext>
              </a:extLst>
            </p:cNvPr>
            <p:cNvSpPr/>
            <p:nvPr/>
          </p:nvSpPr>
          <p:spPr>
            <a:xfrm>
              <a:off x="2466516" y="3403040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628FD43-09D5-4DD2-8238-3CB84103D396}"/>
                </a:ext>
              </a:extLst>
            </p:cNvPr>
            <p:cNvSpPr/>
            <p:nvPr/>
          </p:nvSpPr>
          <p:spPr>
            <a:xfrm>
              <a:off x="2601159" y="2774201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EE0D8D-7C22-47DC-8B3A-5D7078B5BE71}"/>
                </a:ext>
              </a:extLst>
            </p:cNvPr>
            <p:cNvSpPr/>
            <p:nvPr/>
          </p:nvSpPr>
          <p:spPr>
            <a:xfrm>
              <a:off x="1137822" y="4142840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54DD01-8959-4968-B374-C9C7475598D8}"/>
              </a:ext>
            </a:extLst>
          </p:cNvPr>
          <p:cNvGrpSpPr/>
          <p:nvPr/>
        </p:nvGrpSpPr>
        <p:grpSpPr>
          <a:xfrm>
            <a:off x="1701553" y="893767"/>
            <a:ext cx="5090771" cy="2485597"/>
            <a:chOff x="1701553" y="893767"/>
            <a:chExt cx="5090771" cy="24855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38E957-3554-4BD1-93C9-DC5F2345DC92}"/>
                </a:ext>
              </a:extLst>
            </p:cNvPr>
            <p:cNvSpPr txBox="1"/>
            <p:nvPr/>
          </p:nvSpPr>
          <p:spPr>
            <a:xfrm>
              <a:off x="3784277" y="1491448"/>
              <a:ext cx="23117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FTFFFTTTFTFTT…</a:t>
              </a:r>
            </a:p>
            <a:p>
              <a:r>
                <a:rPr lang="en-US" sz="2400" dirty="0"/>
                <a:t>TFFTTFTTFFFTF…</a:t>
              </a:r>
            </a:p>
            <a:p>
              <a:r>
                <a:rPr lang="en-US" sz="2400" dirty="0"/>
                <a:t>FTFFFTTFTFFTF…</a:t>
              </a:r>
            </a:p>
            <a:p>
              <a:r>
                <a:rPr lang="en-US" sz="2400" dirty="0"/>
                <a:t>FTTFTFTTFTFFT…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8611D7-BAB0-4BDE-B305-40967D4976C5}"/>
                </a:ext>
              </a:extLst>
            </p:cNvPr>
            <p:cNvSpPr txBox="1"/>
            <p:nvPr/>
          </p:nvSpPr>
          <p:spPr>
            <a:xfrm>
              <a:off x="3612799" y="893767"/>
              <a:ext cx="3179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point identified by truth of countably many verifiable </a:t>
              </a:r>
              <a:r>
                <a:rPr lang="en-US" dirty="0" err="1"/>
                <a:t>stmts</a:t>
              </a:r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B707DE-0E2F-40E8-A4DA-ADD6168CD3DD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1701553" y="1757779"/>
              <a:ext cx="2082724" cy="258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4AFA901-2592-4D5C-AFD2-ABADFDB74EDE}"/>
                </a:ext>
              </a:extLst>
            </p:cNvPr>
            <p:cNvCxnSpPr/>
            <p:nvPr/>
          </p:nvCxnSpPr>
          <p:spPr>
            <a:xfrm flipV="1">
              <a:off x="2283897" y="2096550"/>
              <a:ext cx="1500380" cy="179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FA2243-93AB-42BE-978C-19F384144040}"/>
                </a:ext>
              </a:extLst>
            </p:cNvPr>
            <p:cNvCxnSpPr/>
            <p:nvPr/>
          </p:nvCxnSpPr>
          <p:spPr>
            <a:xfrm flipV="1">
              <a:off x="1717830" y="2471787"/>
              <a:ext cx="2066447" cy="187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EF262-2784-4623-B67F-A255E7D66C1C}"/>
                </a:ext>
              </a:extLst>
            </p:cNvPr>
            <p:cNvCxnSpPr/>
            <p:nvPr/>
          </p:nvCxnSpPr>
          <p:spPr>
            <a:xfrm flipV="1">
              <a:off x="2601159" y="2857605"/>
              <a:ext cx="1183118" cy="521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424FB8-A5A4-424A-81E5-1537CF7BA38B}"/>
              </a:ext>
            </a:extLst>
          </p:cNvPr>
          <p:cNvGrpSpPr/>
          <p:nvPr/>
        </p:nvGrpSpPr>
        <p:grpSpPr>
          <a:xfrm>
            <a:off x="4384190" y="3251322"/>
            <a:ext cx="3845461" cy="1862431"/>
            <a:chOff x="4384190" y="3251322"/>
            <a:chExt cx="3845461" cy="18624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EB26C5-5840-442D-965A-DEA3ABDB682D}"/>
                </a:ext>
              </a:extLst>
            </p:cNvPr>
            <p:cNvSpPr txBox="1"/>
            <p:nvPr/>
          </p:nvSpPr>
          <p:spPr>
            <a:xfrm>
              <a:off x="5326485" y="3544093"/>
              <a:ext cx="241925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0100011101011…</a:t>
              </a:r>
            </a:p>
            <a:p>
              <a:r>
                <a:rPr lang="en-US" sz="2400" dirty="0"/>
                <a:t>1001101100010…</a:t>
              </a:r>
            </a:p>
            <a:p>
              <a:r>
                <a:rPr lang="en-US" sz="2400" dirty="0"/>
                <a:t>0100011010010…</a:t>
              </a:r>
            </a:p>
            <a:p>
              <a:r>
                <a:rPr lang="en-US" sz="2400" dirty="0"/>
                <a:t>0110101101001…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47AD0B-1782-44DD-BE2D-75818AD34312}"/>
                </a:ext>
              </a:extLst>
            </p:cNvPr>
            <p:cNvSpPr txBox="1"/>
            <p:nvPr/>
          </p:nvSpPr>
          <p:spPr>
            <a:xfrm>
              <a:off x="4657135" y="3251322"/>
              <a:ext cx="3572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Correspondence to binary sequence</a:t>
              </a:r>
            </a:p>
          </p:txBody>
        </p:sp>
        <p:sp>
          <p:nvSpPr>
            <p:cNvPr id="51" name="Arrow: Bent 50">
              <a:extLst>
                <a:ext uri="{FF2B5EF4-FFF2-40B4-BE49-F238E27FC236}">
                  <a16:creationId xmlns:a16="http://schemas.microsoft.com/office/drawing/2014/main" id="{D26B9471-400E-4A00-AA8D-C27934C8A36D}"/>
                </a:ext>
              </a:extLst>
            </p:cNvPr>
            <p:cNvSpPr/>
            <p:nvPr/>
          </p:nvSpPr>
          <p:spPr>
            <a:xfrm flipV="1">
              <a:off x="4384190" y="3536457"/>
              <a:ext cx="577644" cy="9300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89B4E2B-B79A-4EDC-B907-6DBA50C8CC73}"/>
              </a:ext>
            </a:extLst>
          </p:cNvPr>
          <p:cNvGrpSpPr/>
          <p:nvPr/>
        </p:nvGrpSpPr>
        <p:grpSpPr>
          <a:xfrm>
            <a:off x="7488649" y="1122754"/>
            <a:ext cx="3179525" cy="3345313"/>
            <a:chOff x="7488649" y="1122754"/>
            <a:chExt cx="3179525" cy="33453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A54179-4FB1-4FF5-B01F-3C756ABAB141}"/>
                </a:ext>
              </a:extLst>
            </p:cNvPr>
            <p:cNvSpPr txBox="1"/>
            <p:nvPr/>
          </p:nvSpPr>
          <p:spPr>
            <a:xfrm>
              <a:off x="7752568" y="1496940"/>
              <a:ext cx="265168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0.0100011101011…</a:t>
              </a:r>
            </a:p>
            <a:p>
              <a:r>
                <a:rPr lang="en-US" sz="2400" dirty="0"/>
                <a:t>0.1001101100010…</a:t>
              </a:r>
            </a:p>
            <a:p>
              <a:r>
                <a:rPr lang="en-US" sz="2400" dirty="0"/>
                <a:t>0.0100011010010…</a:t>
              </a:r>
            </a:p>
            <a:p>
              <a:r>
                <a:rPr lang="en-US" sz="2400" dirty="0"/>
                <a:t>0.0110101101001…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2FE4DB-C3C4-4B41-B342-DD95E5D2964A}"/>
                </a:ext>
              </a:extLst>
            </p:cNvPr>
            <p:cNvSpPr txBox="1"/>
            <p:nvPr/>
          </p:nvSpPr>
          <p:spPr>
            <a:xfrm>
              <a:off x="7488649" y="1122754"/>
              <a:ext cx="3179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Correspond to binary expansion</a:t>
              </a:r>
            </a:p>
          </p:txBody>
        </p:sp>
        <p:sp>
          <p:nvSpPr>
            <p:cNvPr id="52" name="Arrow: Bent 51">
              <a:extLst>
                <a:ext uri="{FF2B5EF4-FFF2-40B4-BE49-F238E27FC236}">
                  <a16:creationId xmlns:a16="http://schemas.microsoft.com/office/drawing/2014/main" id="{0C1C8D95-4ED7-42D5-BEDB-7FD58861079E}"/>
                </a:ext>
              </a:extLst>
            </p:cNvPr>
            <p:cNvSpPr/>
            <p:nvPr/>
          </p:nvSpPr>
          <p:spPr>
            <a:xfrm rot="16200000" flipV="1">
              <a:off x="7945557" y="3714712"/>
              <a:ext cx="929071" cy="57764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563D0B6-891F-4A58-8F24-53A20C2548E4}"/>
              </a:ext>
            </a:extLst>
          </p:cNvPr>
          <p:cNvGrpSpPr/>
          <p:nvPr/>
        </p:nvGrpSpPr>
        <p:grpSpPr>
          <a:xfrm>
            <a:off x="10371152" y="324082"/>
            <a:ext cx="1689671" cy="3724663"/>
            <a:chOff x="10239725" y="1220201"/>
            <a:chExt cx="1689671" cy="372466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73FC69-5866-4621-B5E2-8DB41828D4FF}"/>
                </a:ext>
              </a:extLst>
            </p:cNvPr>
            <p:cNvCxnSpPr>
              <a:cxnSpLocks/>
            </p:cNvCxnSpPr>
            <p:nvPr/>
          </p:nvCxnSpPr>
          <p:spPr>
            <a:xfrm>
              <a:off x="11434443" y="1866532"/>
              <a:ext cx="0" cy="307833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F48D1F5-0A00-4D3B-BF18-C7ACFD60270E}"/>
                    </a:ext>
                  </a:extLst>
                </p:cNvPr>
                <p:cNvSpPr txBox="1"/>
                <p:nvPr/>
              </p:nvSpPr>
              <p:spPr>
                <a:xfrm>
                  <a:off x="11164924" y="1220201"/>
                  <a:ext cx="40908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F48D1F5-0A00-4D3B-BF18-C7ACFD602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924" y="1220201"/>
                  <a:ext cx="409086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AD4AC9-49C2-420D-8731-2A48C5ED331C}"/>
                </a:ext>
              </a:extLst>
            </p:cNvPr>
            <p:cNvCxnSpPr/>
            <p:nvPr/>
          </p:nvCxnSpPr>
          <p:spPr>
            <a:xfrm>
              <a:off x="11301278" y="2627792"/>
              <a:ext cx="2727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6EC736-0317-49B5-AF47-BF2106D99A23}"/>
                </a:ext>
              </a:extLst>
            </p:cNvPr>
            <p:cNvCxnSpPr/>
            <p:nvPr/>
          </p:nvCxnSpPr>
          <p:spPr>
            <a:xfrm>
              <a:off x="11320513" y="4298273"/>
              <a:ext cx="2727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4B276-14A9-4590-B894-83FCDA7D5B7B}"/>
                </a:ext>
              </a:extLst>
            </p:cNvPr>
            <p:cNvSpPr txBox="1"/>
            <p:nvPr/>
          </p:nvSpPr>
          <p:spPr>
            <a:xfrm>
              <a:off x="11627710" y="41136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948E44-0518-42BF-96A8-06CC82DF4EE1}"/>
                </a:ext>
              </a:extLst>
            </p:cNvPr>
            <p:cNvSpPr txBox="1"/>
            <p:nvPr/>
          </p:nvSpPr>
          <p:spPr>
            <a:xfrm>
              <a:off x="11627710" y="24431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0ABA7F-0992-4152-9B5A-CF6E93B31E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094" y="3029649"/>
              <a:ext cx="1116962" cy="44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422FE6A-70E8-4CEF-A086-A39B4F7D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39726" y="3735423"/>
              <a:ext cx="1194717" cy="19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71E4A8C-C0BC-4E7A-8455-196837049FC3}"/>
                </a:ext>
              </a:extLst>
            </p:cNvPr>
            <p:cNvCxnSpPr>
              <a:cxnSpLocks/>
            </p:cNvCxnSpPr>
            <p:nvPr/>
          </p:nvCxnSpPr>
          <p:spPr>
            <a:xfrm>
              <a:off x="10239725" y="3374796"/>
              <a:ext cx="1210710" cy="717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9FDEF15-C22C-45C3-B203-274A8AD712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829" y="2697578"/>
              <a:ext cx="1164815" cy="1333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8B300A-75D8-4665-A4B4-0F243C8E2CBE}"/>
                  </a:ext>
                </a:extLst>
              </p:cNvPr>
              <p:cNvSpPr txBox="1"/>
              <p:nvPr/>
            </p:nvSpPr>
            <p:spPr>
              <a:xfrm>
                <a:off x="2643874" y="4013833"/>
                <a:ext cx="6428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8B300A-75D8-4665-A4B4-0F243C8E2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74" y="4013833"/>
                <a:ext cx="64280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5DDE00-C5D2-4CC6-BE70-7AE17A6F4CD2}"/>
                  </a:ext>
                </a:extLst>
              </p:cNvPr>
              <p:cNvSpPr txBox="1"/>
              <p:nvPr/>
            </p:nvSpPr>
            <p:spPr>
              <a:xfrm>
                <a:off x="8897506" y="3305947"/>
                <a:ext cx="2300694" cy="70788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|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5DDE00-C5D2-4CC6-BE70-7AE17A6F4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506" y="3305947"/>
                <a:ext cx="2300694" cy="707886"/>
              </a:xfrm>
              <a:prstGeom prst="rect">
                <a:avLst/>
              </a:prstGeom>
              <a:blipFill>
                <a:blip r:embed="rId6"/>
                <a:stretch>
                  <a:fillRect t="-14407" r="-7916" b="-3474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29E44C1-DB0D-42F1-8DE0-96EB3BFFC4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562868-E583-D858-CB56-0FB643DA9A61}"/>
              </a:ext>
            </a:extLst>
          </p:cNvPr>
          <p:cNvCxnSpPr>
            <a:cxnSpLocks/>
          </p:cNvCxnSpPr>
          <p:nvPr/>
        </p:nvCxnSpPr>
        <p:spPr>
          <a:xfrm flipH="1" flipV="1">
            <a:off x="4641128" y="1484640"/>
            <a:ext cx="1644938" cy="4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B91177-E18B-0041-535F-CA22AAC91A4F}"/>
              </a:ext>
            </a:extLst>
          </p:cNvPr>
          <p:cNvSpPr txBox="1"/>
          <p:nvPr/>
        </p:nvSpPr>
        <p:spPr>
          <a:xfrm>
            <a:off x="5978513" y="1871920"/>
            <a:ext cx="179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we can test over arbitrarily long time</a:t>
            </a:r>
          </a:p>
        </p:txBody>
      </p:sp>
    </p:spTree>
    <p:extLst>
      <p:ext uri="{BB962C8B-B14F-4D97-AF65-F5344CB8AC3E}">
        <p14:creationId xmlns:p14="http://schemas.microsoft.com/office/powerpoint/2010/main" val="27814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28572-0CF0-9962-9D64-29521683E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10" y="1719738"/>
            <a:ext cx="5865132" cy="1319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5B63EC-2311-0A2C-3E50-D7C87E00492C}"/>
                  </a:ext>
                </a:extLst>
              </p:cNvPr>
              <p:cNvSpPr txBox="1"/>
              <p:nvPr/>
            </p:nvSpPr>
            <p:spPr>
              <a:xfrm>
                <a:off x="342900" y="908050"/>
                <a:ext cx="9163471" cy="562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Using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/>
                  <a:t> of all possible subsets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is problematic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5B63EC-2311-0A2C-3E50-D7C87E004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908050"/>
                <a:ext cx="9163471" cy="562655"/>
              </a:xfrm>
              <a:prstGeom prst="rect">
                <a:avLst/>
              </a:prstGeom>
              <a:blipFill>
                <a:blip r:embed="rId3"/>
                <a:stretch>
                  <a:fillRect l="-1331" t="-4348" r="-2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686429-0983-64F6-7E5C-AE7957BCD9FD}"/>
              </a:ext>
            </a:extLst>
          </p:cNvPr>
          <p:cNvSpPr txBox="1"/>
          <p:nvPr/>
        </p:nvSpPr>
        <p:spPr>
          <a:xfrm>
            <a:off x="1270000" y="1673167"/>
            <a:ext cx="2883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Notion of size (i.e. measure)</a:t>
            </a:r>
            <a:br>
              <a:rPr lang="en-US" dirty="0"/>
            </a:br>
            <a:r>
              <a:rPr lang="en-US" dirty="0"/>
              <a:t>cannot be defined on all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A6144-A0B1-9862-ACD0-B2514B0D129D}"/>
              </a:ext>
            </a:extLst>
          </p:cNvPr>
          <p:cNvSpPr txBox="1"/>
          <p:nvPr/>
        </p:nvSpPr>
        <p:spPr>
          <a:xfrm>
            <a:off x="1270000" y="2460345"/>
            <a:ext cx="325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non-measurable sets leads</a:t>
            </a:r>
            <a:br>
              <a:rPr lang="en-US" dirty="0"/>
            </a:br>
            <a:r>
              <a:rPr lang="en-US" dirty="0"/>
              <a:t>to the Banach-Tarski paradox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3D995-7361-8A01-6FE6-4CAB7F2E0C8C}"/>
              </a:ext>
            </a:extLst>
          </p:cNvPr>
          <p:cNvSpPr txBox="1"/>
          <p:nvPr/>
        </p:nvSpPr>
        <p:spPr>
          <a:xfrm>
            <a:off x="9709150" y="303939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wikipedia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3FC33-9DA8-E74F-E5F1-1B3E2E18291D}"/>
              </a:ext>
            </a:extLst>
          </p:cNvPr>
          <p:cNvSpPr txBox="1"/>
          <p:nvPr/>
        </p:nvSpPr>
        <p:spPr>
          <a:xfrm>
            <a:off x="342900" y="3314700"/>
            <a:ext cx="945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These problems are avoided if we restrict ourselves to Borel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4E5BAD-97AB-01D8-02FC-7598FF4BFC17}"/>
                  </a:ext>
                </a:extLst>
              </p:cNvPr>
              <p:cNvSpPr txBox="1"/>
              <p:nvPr/>
            </p:nvSpPr>
            <p:spPr>
              <a:xfrm>
                <a:off x="678857" y="3929281"/>
                <a:ext cx="91713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If we restrict ourselves to experimentally definable objects,</a:t>
                </a:r>
                <a:b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these paradoxes are avoided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4E5BAD-97AB-01D8-02FC-7598FF4B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57" y="3929281"/>
                <a:ext cx="9171357" cy="954107"/>
              </a:xfrm>
              <a:prstGeom prst="rect">
                <a:avLst/>
              </a:prstGeom>
              <a:blipFill>
                <a:blip r:embed="rId4"/>
                <a:stretch>
                  <a:fillRect l="-1329" t="-6410" r="-332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B62BC8-50E6-AA8C-39F1-22879CCCED1F}"/>
              </a:ext>
            </a:extLst>
          </p:cNvPr>
          <p:cNvSpPr txBox="1"/>
          <p:nvPr/>
        </p:nvSpPr>
        <p:spPr>
          <a:xfrm>
            <a:off x="2544195" y="5129193"/>
            <a:ext cx="6601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Physical mathematics can give insight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to these foundational issues in mathematics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703CC2-75BD-23C4-81ED-DE509CCA9247}"/>
              </a:ext>
            </a:extLst>
          </p:cNvPr>
          <p:cNvSpPr txBox="1">
            <a:spLocks/>
          </p:cNvSpPr>
          <p:nvPr/>
        </p:nvSpPr>
        <p:spPr>
          <a:xfrm>
            <a:off x="168676" y="55671"/>
            <a:ext cx="11825056" cy="84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Power set vs Borel algebra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C0B53-EBBF-ED67-38C8-0BE83073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22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A4CD17B-BCCC-4743-9D99-7EA21DF38858}"/>
              </a:ext>
            </a:extLst>
          </p:cNvPr>
          <p:cNvGrpSpPr/>
          <p:nvPr/>
        </p:nvGrpSpPr>
        <p:grpSpPr>
          <a:xfrm>
            <a:off x="2436322" y="2521221"/>
            <a:ext cx="7667743" cy="2225569"/>
            <a:chOff x="2212388" y="3613421"/>
            <a:chExt cx="7667743" cy="222556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67F8D8B-EAB7-426A-BDF8-B8F781395599}"/>
                </a:ext>
              </a:extLst>
            </p:cNvPr>
            <p:cNvGrpSpPr/>
            <p:nvPr/>
          </p:nvGrpSpPr>
          <p:grpSpPr>
            <a:xfrm>
              <a:off x="7267876" y="3872190"/>
              <a:ext cx="1742299" cy="1465078"/>
              <a:chOff x="7120424" y="4399613"/>
              <a:chExt cx="1742299" cy="1465078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FEB2DCC-6F65-4CC3-B86B-4D5BC25336B6}"/>
                  </a:ext>
                </a:extLst>
              </p:cNvPr>
              <p:cNvSpPr/>
              <p:nvPr/>
            </p:nvSpPr>
            <p:spPr>
              <a:xfrm>
                <a:off x="7120424" y="4399613"/>
                <a:ext cx="1742299" cy="1465078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6241AD3-6508-40D3-B1E0-E9AAAAF3BCC6}"/>
                  </a:ext>
                </a:extLst>
              </p:cNvPr>
              <p:cNvSpPr/>
              <p:nvPr/>
            </p:nvSpPr>
            <p:spPr>
              <a:xfrm>
                <a:off x="8325626" y="489607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B3DE6E6-C9B4-4F57-915E-CA19198879DB}"/>
                  </a:ext>
                </a:extLst>
              </p:cNvPr>
              <p:cNvSpPr/>
              <p:nvPr/>
            </p:nvSpPr>
            <p:spPr>
              <a:xfrm>
                <a:off x="7407281" y="5122389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6F97B76-1C26-4BDB-A136-02D8DB3FCA5F}"/>
                  </a:ext>
                </a:extLst>
              </p:cNvPr>
              <p:cNvSpPr/>
              <p:nvPr/>
            </p:nvSpPr>
            <p:spPr>
              <a:xfrm>
                <a:off x="8090010" y="5489145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2832492-FC4C-4E52-9149-1ED7F4914BA2}"/>
                  </a:ext>
                </a:extLst>
              </p:cNvPr>
              <p:cNvSpPr/>
              <p:nvPr/>
            </p:nvSpPr>
            <p:spPr>
              <a:xfrm>
                <a:off x="7930758" y="5202059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29AE7D8-DFD1-45CE-BE77-22597980934E}"/>
                  </a:ext>
                </a:extLst>
              </p:cNvPr>
              <p:cNvSpPr/>
              <p:nvPr/>
            </p:nvSpPr>
            <p:spPr>
              <a:xfrm>
                <a:off x="7683115" y="4725385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94FD856-2622-4DF5-B045-1E323FF0AB2D}"/>
                </a:ext>
              </a:extLst>
            </p:cNvPr>
            <p:cNvGrpSpPr/>
            <p:nvPr/>
          </p:nvGrpSpPr>
          <p:grpSpPr>
            <a:xfrm>
              <a:off x="2212388" y="3872190"/>
              <a:ext cx="1742299" cy="1465078"/>
              <a:chOff x="1936220" y="4385306"/>
              <a:chExt cx="1742299" cy="146507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2F60959-7FC2-47B1-90A7-92C6AD0B3718}"/>
                  </a:ext>
                </a:extLst>
              </p:cNvPr>
              <p:cNvSpPr/>
              <p:nvPr/>
            </p:nvSpPr>
            <p:spPr>
              <a:xfrm>
                <a:off x="1936220" y="4385306"/>
                <a:ext cx="1742299" cy="1465078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474377A-94E7-4CBB-AE22-32DB2C8E0DE2}"/>
                  </a:ext>
                </a:extLst>
              </p:cNvPr>
              <p:cNvSpPr/>
              <p:nvPr/>
            </p:nvSpPr>
            <p:spPr>
              <a:xfrm>
                <a:off x="3141422" y="4881769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58EADBE-3387-40C4-A473-6E2EC873C897}"/>
                  </a:ext>
                </a:extLst>
              </p:cNvPr>
              <p:cNvSpPr/>
              <p:nvPr/>
            </p:nvSpPr>
            <p:spPr>
              <a:xfrm>
                <a:off x="2199116" y="521713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D0AE89-CFBF-4F05-A234-A10B3814CF57}"/>
                  </a:ext>
                </a:extLst>
              </p:cNvPr>
              <p:cNvSpPr/>
              <p:nvPr/>
            </p:nvSpPr>
            <p:spPr>
              <a:xfrm>
                <a:off x="3296784" y="5217138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8F65662-CBF0-4DFE-A982-43AF42617604}"/>
                  </a:ext>
                </a:extLst>
              </p:cNvPr>
              <p:cNvSpPr/>
              <p:nvPr/>
            </p:nvSpPr>
            <p:spPr>
              <a:xfrm>
                <a:off x="2552536" y="548914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F3781DB-969A-4702-8077-272423E8305E}"/>
                  </a:ext>
                </a:extLst>
              </p:cNvPr>
              <p:cNvSpPr/>
              <p:nvPr/>
            </p:nvSpPr>
            <p:spPr>
              <a:xfrm>
                <a:off x="2727129" y="5043214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496D14A-0FC9-4192-9AB4-E6EDBBC56236}"/>
                  </a:ext>
                </a:extLst>
              </p:cNvPr>
              <p:cNvSpPr/>
              <p:nvPr/>
            </p:nvSpPr>
            <p:spPr>
              <a:xfrm>
                <a:off x="3012901" y="545363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D045A92-0C3F-47D8-BEE5-CB6D46028947}"/>
                  </a:ext>
                </a:extLst>
              </p:cNvPr>
              <p:cNvSpPr/>
              <p:nvPr/>
            </p:nvSpPr>
            <p:spPr>
              <a:xfrm>
                <a:off x="2790957" y="461673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1629E75-ED74-4A6D-BB23-3F37AFE94580}"/>
                  </a:ext>
                </a:extLst>
              </p:cNvPr>
              <p:cNvSpPr/>
              <p:nvPr/>
            </p:nvSpPr>
            <p:spPr>
              <a:xfrm>
                <a:off x="2262534" y="482079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B260807-5265-44DC-9A31-30633368A2A1}"/>
                    </a:ext>
                  </a:extLst>
                </p:cNvPr>
                <p:cNvSpPr txBox="1"/>
                <p:nvPr/>
              </p:nvSpPr>
              <p:spPr>
                <a:xfrm>
                  <a:off x="4322898" y="3613421"/>
                  <a:ext cx="5060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B260807-5265-44DC-9A31-30633368A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898" y="3613421"/>
                  <a:ext cx="50603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8B4AE6B-BDA2-4396-B022-0F1A3B8650EE}"/>
                    </a:ext>
                  </a:extLst>
                </p:cNvPr>
                <p:cNvSpPr txBox="1"/>
                <p:nvPr/>
              </p:nvSpPr>
              <p:spPr>
                <a:xfrm>
                  <a:off x="9388522" y="3637618"/>
                  <a:ext cx="4916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8B4AE6B-BDA2-4396-B022-0F1A3B865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522" y="3637618"/>
                  <a:ext cx="49160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56ABC8-7F93-4DEA-A2B9-8EC25F308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7590" y="4307674"/>
              <a:ext cx="4386514" cy="65165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58F8B2F-1406-4C1B-BEF7-9D7A79122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8146" y="4230631"/>
              <a:ext cx="4608740" cy="33142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4822AD2-093A-42AB-9704-90CA1A63AE17}"/>
                </a:ext>
              </a:extLst>
            </p:cNvPr>
            <p:cNvCxnSpPr>
              <a:cxnSpLocks/>
            </p:cNvCxnSpPr>
            <p:nvPr/>
          </p:nvCxnSpPr>
          <p:spPr>
            <a:xfrm>
              <a:off x="3176933" y="4146006"/>
              <a:ext cx="4293715" cy="48447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8C2D8D8-79E2-4AC6-996B-F3B39DE6FDB5}"/>
                    </a:ext>
                  </a:extLst>
                </p:cNvPr>
                <p:cNvSpPr txBox="1"/>
                <p:nvPr/>
              </p:nvSpPr>
              <p:spPr>
                <a:xfrm>
                  <a:off x="3751026" y="5469658"/>
                  <a:ext cx="5802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 </a:t>
                  </a:r>
                  <a:r>
                    <a:rPr lang="en-US" dirty="0">
                      <a:solidFill>
                        <a:schemeClr val="accent6"/>
                      </a:solidFill>
                    </a:rPr>
                    <a:t>causal relationship </a:t>
                  </a:r>
                  <a:r>
                    <a:rPr lang="en-US" dirty="0"/>
                    <a:t>is a map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US" dirty="0"/>
                    <a:t> such that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8C2D8D8-79E2-4AC6-996B-F3B39DE6F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026" y="5469658"/>
                  <a:ext cx="580248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4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BD3EF9F-473F-4AF7-A67E-B1F1E873EF13}"/>
              </a:ext>
            </a:extLst>
          </p:cNvPr>
          <p:cNvGrpSpPr/>
          <p:nvPr/>
        </p:nvGrpSpPr>
        <p:grpSpPr>
          <a:xfrm>
            <a:off x="2043266" y="656465"/>
            <a:ext cx="2715202" cy="1605910"/>
            <a:chOff x="1085238" y="2632678"/>
            <a:chExt cx="2715202" cy="1605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57E887C-E895-4976-805D-73569BE62E60}"/>
                </a:ext>
              </a:extLst>
            </p:cNvPr>
            <p:cNvSpPr/>
            <p:nvPr/>
          </p:nvSpPr>
          <p:spPr>
            <a:xfrm>
              <a:off x="1085238" y="2632678"/>
              <a:ext cx="2715202" cy="160591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29C450-2050-4F23-8C85-30C5659B57CB}"/>
                </a:ext>
              </a:extLst>
            </p:cNvPr>
            <p:cNvSpPr/>
            <p:nvPr/>
          </p:nvSpPr>
          <p:spPr>
            <a:xfrm>
              <a:off x="2320031" y="3032652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BD3D3EF-2955-4E6E-8A4E-D74016C36BF3}"/>
                </a:ext>
              </a:extLst>
            </p:cNvPr>
            <p:cNvSpPr/>
            <p:nvPr/>
          </p:nvSpPr>
          <p:spPr>
            <a:xfrm>
              <a:off x="1305017" y="3464510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72067F-DA91-4CBB-A973-F02E9F975C9F}"/>
                </a:ext>
              </a:extLst>
            </p:cNvPr>
            <p:cNvSpPr/>
            <p:nvPr/>
          </p:nvSpPr>
          <p:spPr>
            <a:xfrm>
              <a:off x="2756516" y="3343681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9D72A5-2D45-40C7-B9F5-B0EE6170FDB3}"/>
                </a:ext>
              </a:extLst>
            </p:cNvPr>
            <p:cNvSpPr/>
            <p:nvPr/>
          </p:nvSpPr>
          <p:spPr>
            <a:xfrm>
              <a:off x="2756517" y="3831212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37839D-ADF5-4CE3-BB05-9909D37A69E5}"/>
                </a:ext>
              </a:extLst>
            </p:cNvPr>
            <p:cNvSpPr/>
            <p:nvPr/>
          </p:nvSpPr>
          <p:spPr>
            <a:xfrm>
              <a:off x="2251969" y="3548607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A15B8C-9C05-43DE-9E41-F6C13E126792}"/>
                </a:ext>
              </a:extLst>
            </p:cNvPr>
            <p:cNvSpPr/>
            <p:nvPr/>
          </p:nvSpPr>
          <p:spPr>
            <a:xfrm>
              <a:off x="1747421" y="3629987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28248A-ED6C-45E5-812D-028D69DB3D8F}"/>
                </a:ext>
              </a:extLst>
            </p:cNvPr>
            <p:cNvSpPr/>
            <p:nvPr/>
          </p:nvSpPr>
          <p:spPr>
            <a:xfrm>
              <a:off x="1876147" y="3290586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60F928-595D-45F1-8B80-D1D5F9C40FEB}"/>
                </a:ext>
              </a:extLst>
            </p:cNvPr>
            <p:cNvSpPr/>
            <p:nvPr/>
          </p:nvSpPr>
          <p:spPr>
            <a:xfrm>
              <a:off x="3016932" y="2961631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A2400-A7DC-43A9-9271-EDA4A8F4866C}"/>
                </a:ext>
              </a:extLst>
            </p:cNvPr>
            <p:cNvSpPr/>
            <p:nvPr/>
          </p:nvSpPr>
          <p:spPr>
            <a:xfrm>
              <a:off x="2243091" y="3928412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7FA6BE7-429E-4D96-80A1-C594B333CF18}"/>
                </a:ext>
              </a:extLst>
            </p:cNvPr>
            <p:cNvSpPr/>
            <p:nvPr/>
          </p:nvSpPr>
          <p:spPr>
            <a:xfrm>
              <a:off x="1845078" y="2961632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1C7806-7231-4CEC-894A-932BCCBC5619}"/>
                </a:ext>
              </a:extLst>
            </p:cNvPr>
            <p:cNvSpPr/>
            <p:nvPr/>
          </p:nvSpPr>
          <p:spPr>
            <a:xfrm>
              <a:off x="2562690" y="2812467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3D54F-4EE8-49D8-BF63-978E2D0DC31D}"/>
                </a:ext>
              </a:extLst>
            </p:cNvPr>
            <p:cNvSpPr/>
            <p:nvPr/>
          </p:nvSpPr>
          <p:spPr>
            <a:xfrm>
              <a:off x="3087953" y="3733006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A42F47-B01A-4DA7-8719-5D845C84F6E1}"/>
                </a:ext>
              </a:extLst>
            </p:cNvPr>
            <p:cNvSpPr/>
            <p:nvPr/>
          </p:nvSpPr>
          <p:spPr>
            <a:xfrm>
              <a:off x="3435660" y="3429000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337D0F-8712-45B5-8AAE-D13C7D98DF49}"/>
                </a:ext>
              </a:extLst>
            </p:cNvPr>
            <p:cNvSpPr/>
            <p:nvPr/>
          </p:nvSpPr>
          <p:spPr>
            <a:xfrm>
              <a:off x="1457419" y="3103673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CA8C5B-8A3C-4F0B-83E8-BD9890C87BCD}"/>
                  </a:ext>
                </a:extLst>
              </p:cNvPr>
              <p:cNvSpPr txBox="1"/>
              <p:nvPr/>
            </p:nvSpPr>
            <p:spPr>
              <a:xfrm>
                <a:off x="4429944" y="442364"/>
                <a:ext cx="7162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CA8C5B-8A3C-4F0B-83E8-BD9890C87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44" y="442364"/>
                <a:ext cx="7162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451A12C-64E9-48BB-88A1-EBB7460D36A3}"/>
              </a:ext>
            </a:extLst>
          </p:cNvPr>
          <p:cNvGrpSpPr/>
          <p:nvPr/>
        </p:nvGrpSpPr>
        <p:grpSpPr>
          <a:xfrm>
            <a:off x="7108890" y="680662"/>
            <a:ext cx="2715202" cy="1605910"/>
            <a:chOff x="1085238" y="2632678"/>
            <a:chExt cx="2715202" cy="160591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9125CD-7145-45C7-914E-A36F4B7CAF76}"/>
                </a:ext>
              </a:extLst>
            </p:cNvPr>
            <p:cNvSpPr/>
            <p:nvPr/>
          </p:nvSpPr>
          <p:spPr>
            <a:xfrm>
              <a:off x="1085238" y="2632678"/>
              <a:ext cx="2715202" cy="160591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AA2BDD-D7BB-44F0-A19E-6325768C4B1D}"/>
                </a:ext>
              </a:extLst>
            </p:cNvPr>
            <p:cNvSpPr/>
            <p:nvPr/>
          </p:nvSpPr>
          <p:spPr>
            <a:xfrm>
              <a:off x="2756516" y="3343681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2E55CD-D105-4248-8378-5A8C115EF190}"/>
                </a:ext>
              </a:extLst>
            </p:cNvPr>
            <p:cNvSpPr/>
            <p:nvPr/>
          </p:nvSpPr>
          <p:spPr>
            <a:xfrm>
              <a:off x="1747421" y="3629987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F67C7D-ECC8-47B1-A510-8667EB734EA3}"/>
                </a:ext>
              </a:extLst>
            </p:cNvPr>
            <p:cNvSpPr/>
            <p:nvPr/>
          </p:nvSpPr>
          <p:spPr>
            <a:xfrm>
              <a:off x="2243091" y="3928412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3A98A86-3991-40A8-8D6B-ABC490EA7B35}"/>
                </a:ext>
              </a:extLst>
            </p:cNvPr>
            <p:cNvSpPr/>
            <p:nvPr/>
          </p:nvSpPr>
          <p:spPr>
            <a:xfrm>
              <a:off x="1845078" y="2961632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79D0EE-B2A1-42DC-80E0-6F98B3B94517}"/>
                </a:ext>
              </a:extLst>
            </p:cNvPr>
            <p:cNvSpPr/>
            <p:nvPr/>
          </p:nvSpPr>
          <p:spPr>
            <a:xfrm>
              <a:off x="2562690" y="2812467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666D99F-4516-434C-80A4-EFC5B240AAE9}"/>
                </a:ext>
              </a:extLst>
            </p:cNvPr>
            <p:cNvSpPr/>
            <p:nvPr/>
          </p:nvSpPr>
          <p:spPr>
            <a:xfrm>
              <a:off x="3435660" y="3429000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5A0D5D4-257E-4C28-84BB-6EDAB13A85E1}"/>
                </a:ext>
              </a:extLst>
            </p:cNvPr>
            <p:cNvSpPr/>
            <p:nvPr/>
          </p:nvSpPr>
          <p:spPr>
            <a:xfrm>
              <a:off x="1457419" y="3103673"/>
              <a:ext cx="71021" cy="710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51D83E-FD25-4842-AD7F-CD26DF8FDA05}"/>
                  </a:ext>
                </a:extLst>
              </p:cNvPr>
              <p:cNvSpPr txBox="1"/>
              <p:nvPr/>
            </p:nvSpPr>
            <p:spPr>
              <a:xfrm>
                <a:off x="9495568" y="466561"/>
                <a:ext cx="706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51D83E-FD25-4842-AD7F-CD26DF8FD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568" y="466561"/>
                <a:ext cx="7066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8BED16-F314-4BD0-B091-D28655CF47FE}"/>
              </a:ext>
            </a:extLst>
          </p:cNvPr>
          <p:cNvCxnSpPr>
            <a:cxnSpLocks/>
          </p:cNvCxnSpPr>
          <p:nvPr/>
        </p:nvCxnSpPr>
        <p:spPr>
          <a:xfrm flipV="1">
            <a:off x="3844958" y="1187704"/>
            <a:ext cx="3590544" cy="20116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823C01-8497-457A-AE70-53A7E6B83617}"/>
              </a:ext>
            </a:extLst>
          </p:cNvPr>
          <p:cNvCxnSpPr>
            <a:cxnSpLocks/>
          </p:cNvCxnSpPr>
          <p:nvPr/>
        </p:nvCxnSpPr>
        <p:spPr>
          <a:xfrm>
            <a:off x="3320702" y="1614424"/>
            <a:ext cx="4401312" cy="9144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646683-1F94-4031-8603-268CD526B1B3}"/>
              </a:ext>
            </a:extLst>
          </p:cNvPr>
          <p:cNvCxnSpPr>
            <a:cxnSpLocks/>
          </p:cNvCxnSpPr>
          <p:nvPr/>
        </p:nvCxnSpPr>
        <p:spPr>
          <a:xfrm flipV="1">
            <a:off x="4533806" y="1438489"/>
            <a:ext cx="4163206" cy="4791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2B4922F-32B5-4985-B2B9-3C110473051B}"/>
              </a:ext>
            </a:extLst>
          </p:cNvPr>
          <p:cNvGrpSpPr/>
          <p:nvPr/>
        </p:nvGrpSpPr>
        <p:grpSpPr>
          <a:xfrm>
            <a:off x="3130944" y="1698921"/>
            <a:ext cx="5061844" cy="2370621"/>
            <a:chOff x="2907010" y="2791121"/>
            <a:chExt cx="5061844" cy="2370621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F3DF0C5-419B-4FF5-AEB6-9696528050FD}"/>
                </a:ext>
              </a:extLst>
            </p:cNvPr>
            <p:cNvSpPr/>
            <p:nvPr/>
          </p:nvSpPr>
          <p:spPr>
            <a:xfrm rot="1485908">
              <a:off x="7508722" y="4044552"/>
              <a:ext cx="460132" cy="869557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45326DA-1233-4A31-A928-6EFE9B4FEC8C}"/>
                </a:ext>
              </a:extLst>
            </p:cNvPr>
            <p:cNvSpPr/>
            <p:nvPr/>
          </p:nvSpPr>
          <p:spPr>
            <a:xfrm rot="20779759">
              <a:off x="2907010" y="4013557"/>
              <a:ext cx="517041" cy="1148185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AF98B71-44A2-4580-8CE2-3C703664693D}"/>
                </a:ext>
              </a:extLst>
            </p:cNvPr>
            <p:cNvCxnSpPr/>
            <p:nvPr/>
          </p:nvCxnSpPr>
          <p:spPr>
            <a:xfrm>
              <a:off x="7618160" y="2920014"/>
              <a:ext cx="212407" cy="106814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72D03E1-751B-4CC6-A808-893D41F6C8A8}"/>
                </a:ext>
              </a:extLst>
            </p:cNvPr>
            <p:cNvCxnSpPr/>
            <p:nvPr/>
          </p:nvCxnSpPr>
          <p:spPr>
            <a:xfrm>
              <a:off x="3048206" y="2791121"/>
              <a:ext cx="8878" cy="119704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5F977F6-C388-4F7D-BE47-CC476E52E301}"/>
                  </a:ext>
                </a:extLst>
              </p:cNvPr>
              <p:cNvSpPr txBox="1"/>
              <p:nvPr/>
            </p:nvSpPr>
            <p:spPr>
              <a:xfrm>
                <a:off x="447450" y="69672"/>
                <a:ext cx="6555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5"/>
                    </a:solidFill>
                  </a:rPr>
                  <a:t>inference relationship</a:t>
                </a:r>
                <a:r>
                  <a:rPr lang="en-US" dirty="0"/>
                  <a:t> is a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5F977F6-C388-4F7D-BE47-CC476E52E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50" y="69672"/>
                <a:ext cx="6555256" cy="369332"/>
              </a:xfrm>
              <a:prstGeom prst="rect">
                <a:avLst/>
              </a:prstGeom>
              <a:blipFill>
                <a:blip r:embed="rId7"/>
                <a:stretch>
                  <a:fillRect l="-7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1BEBC01B-96B0-4B63-AF9A-75085C421888}"/>
              </a:ext>
            </a:extLst>
          </p:cNvPr>
          <p:cNvSpPr txBox="1"/>
          <p:nvPr/>
        </p:nvSpPr>
        <p:spPr>
          <a:xfrm>
            <a:off x="3641524" y="5055995"/>
            <a:ext cx="534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1) Two domains admit an inference relationship if and only if they admit a causal relationship</a:t>
            </a:r>
          </a:p>
          <a:p>
            <a:r>
              <a:rPr lang="en-US" sz="2000" b="1" dirty="0"/>
              <a:t>2) The causal relationship must be a continuous map in the natural topology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915651E-281E-449C-B7BA-4FF0E33001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A9A16C-ED41-4EA1-9993-9D43A305DDC8}"/>
              </a:ext>
            </a:extLst>
          </p:cNvPr>
          <p:cNvSpPr txBox="1"/>
          <p:nvPr/>
        </p:nvSpPr>
        <p:spPr>
          <a:xfrm>
            <a:off x="10022024" y="950620"/>
            <a:ext cx="2014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e.g. </a:t>
            </a:r>
            <a:r>
              <a:rPr lang="en-US" sz="1400" b="0" i="0" u="none" strike="noStrike" baseline="0" dirty="0"/>
              <a:t>the water density is between 999.8 and 999.9 kg/m</a:t>
            </a:r>
            <a:r>
              <a:rPr lang="en-US" sz="1400" b="0" i="0" u="none" strike="noStrike" baseline="30000" dirty="0"/>
              <a:t>3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11264D-CE9E-4AB1-A108-21B4955FDF3D}"/>
              </a:ext>
            </a:extLst>
          </p:cNvPr>
          <p:cNvSpPr txBox="1"/>
          <p:nvPr/>
        </p:nvSpPr>
        <p:spPr>
          <a:xfrm>
            <a:off x="73284" y="596252"/>
            <a:ext cx="2158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e.g. </a:t>
            </a:r>
            <a:r>
              <a:rPr lang="en-US" sz="1400" b="0" i="0" u="none" strike="noStrike" baseline="0" dirty="0"/>
              <a:t>the water temperature is between 0 and 0.52 Celsius or between </a:t>
            </a:r>
            <a:br>
              <a:rPr lang="en-US" sz="1400" b="0" i="0" u="none" strike="noStrike" baseline="0" dirty="0"/>
            </a:br>
            <a:r>
              <a:rPr lang="en-US" sz="1400" b="0" i="0" u="none" strike="noStrike" baseline="0" dirty="0"/>
              <a:t>7.6 and 9.12 Celsius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5595EE-3953-4C1A-9D61-BC36093D4784}"/>
              </a:ext>
            </a:extLst>
          </p:cNvPr>
          <p:cNvSpPr txBox="1"/>
          <p:nvPr/>
        </p:nvSpPr>
        <p:spPr>
          <a:xfrm>
            <a:off x="122179" y="2969093"/>
            <a:ext cx="215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e.g. </a:t>
            </a:r>
            <a:r>
              <a:rPr lang="en-US" sz="1400" b="0" i="0" u="none" strike="noStrike" baseline="0" dirty="0"/>
              <a:t>the water temperature is exactly 4 Celsius</a:t>
            </a:r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6D50C7-8069-4057-B18B-4435B228A3A9}"/>
              </a:ext>
            </a:extLst>
          </p:cNvPr>
          <p:cNvSpPr txBox="1"/>
          <p:nvPr/>
        </p:nvSpPr>
        <p:spPr>
          <a:xfrm>
            <a:off x="10025133" y="3034460"/>
            <a:ext cx="201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e.g. </a:t>
            </a:r>
            <a:r>
              <a:rPr lang="en-US" sz="1400" b="0" i="0" u="none" strike="noStrike" baseline="0" dirty="0"/>
              <a:t>the water density is exactly 1 kg/m</a:t>
            </a:r>
            <a:r>
              <a:rPr lang="en-US" sz="1400" baseline="30000" dirty="0"/>
              <a:t>3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F4029E-C3B9-4CDE-2BCD-5CF4343F0980}"/>
              </a:ext>
            </a:extLst>
          </p:cNvPr>
          <p:cNvGrpSpPr/>
          <p:nvPr/>
        </p:nvGrpSpPr>
        <p:grpSpPr>
          <a:xfrm>
            <a:off x="55840" y="4324144"/>
            <a:ext cx="2946746" cy="2120903"/>
            <a:chOff x="1303458" y="3847054"/>
            <a:chExt cx="3745324" cy="2695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9782F6-EE17-537E-EEDD-1D750D896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46507" y="3847054"/>
              <a:ext cx="3102275" cy="2430963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483DFE0-2212-0216-DFF8-CAD0FFCF5D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4108" y="4800600"/>
              <a:ext cx="459991" cy="69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860C5E-B3DB-BF64-28C7-B09D5109AEFD}"/>
                    </a:ext>
                  </a:extLst>
                </p:cNvPr>
                <p:cNvSpPr txBox="1"/>
                <p:nvPr/>
              </p:nvSpPr>
              <p:spPr>
                <a:xfrm>
                  <a:off x="1303458" y="4523602"/>
                  <a:ext cx="5484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860C5E-B3DB-BF64-28C7-B09D5109A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458" y="4523602"/>
                  <a:ext cx="548482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1408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EA76D75-C5C6-92B9-311E-56C4352866BA}"/>
                    </a:ext>
                  </a:extLst>
                </p:cNvPr>
                <p:cNvSpPr txBox="1"/>
                <p:nvPr/>
              </p:nvSpPr>
              <p:spPr>
                <a:xfrm>
                  <a:off x="4023412" y="6092291"/>
                  <a:ext cx="5484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EA76D75-C5C6-92B9-311E-56C435286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412" y="6092291"/>
                  <a:ext cx="548483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1408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E4BF21C-7CFE-E2FA-B246-759A48F54158}"/>
                    </a:ext>
                  </a:extLst>
                </p:cNvPr>
                <p:cNvSpPr txBox="1"/>
                <p:nvPr/>
              </p:nvSpPr>
              <p:spPr>
                <a:xfrm>
                  <a:off x="3059478" y="6265730"/>
                  <a:ext cx="4620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E4BF21C-7CFE-E2FA-B246-759A48F54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478" y="6265730"/>
                  <a:ext cx="462050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6780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BB35B01-9BBE-3747-32D5-A32BBA078479}"/>
                    </a:ext>
                  </a:extLst>
                </p:cNvPr>
                <p:cNvSpPr txBox="1"/>
                <p:nvPr/>
              </p:nvSpPr>
              <p:spPr>
                <a:xfrm>
                  <a:off x="1408470" y="5407297"/>
                  <a:ext cx="4556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BB35B01-9BBE-3747-32D5-A32BBA078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470" y="5407297"/>
                  <a:ext cx="455638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5085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E946ADC-A38B-1E70-4615-1ADB094859A2}"/>
                </a:ext>
              </a:extLst>
            </p:cNvPr>
            <p:cNvCxnSpPr>
              <a:endCxn id="34" idx="3"/>
            </p:cNvCxnSpPr>
            <p:nvPr/>
          </p:nvCxnSpPr>
          <p:spPr>
            <a:xfrm flipH="1">
              <a:off x="1864108" y="5416550"/>
              <a:ext cx="352042" cy="129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F29B25E-B474-BAA3-545E-A221D5BC5267}"/>
                </a:ext>
              </a:extLst>
            </p:cNvPr>
            <p:cNvCxnSpPr/>
            <p:nvPr/>
          </p:nvCxnSpPr>
          <p:spPr>
            <a:xfrm>
              <a:off x="2884864" y="6089650"/>
              <a:ext cx="217047" cy="268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51483B0-B0FD-815A-7D21-9D41E3B866E8}"/>
                </a:ext>
              </a:extLst>
            </p:cNvPr>
            <p:cNvCxnSpPr/>
            <p:nvPr/>
          </p:nvCxnSpPr>
          <p:spPr>
            <a:xfrm>
              <a:off x="3321050" y="6089650"/>
              <a:ext cx="753544" cy="188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16E38B4-CD0F-AA03-0240-FDB01A3F67B6}"/>
                </a:ext>
              </a:extLst>
            </p:cNvPr>
            <p:cNvCxnSpPr/>
            <p:nvPr/>
          </p:nvCxnSpPr>
          <p:spPr>
            <a:xfrm>
              <a:off x="3952280" y="6089650"/>
              <a:ext cx="142730" cy="9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911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27AA-9BE8-96EB-636B-FE8F217DE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238">
            <a:extLst>
              <a:ext uri="{FF2B5EF4-FFF2-40B4-BE49-F238E27FC236}">
                <a16:creationId xmlns:a16="http://schemas.microsoft.com/office/drawing/2014/main" id="{AE294B27-7821-4077-2091-1FB189EA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8" y="807358"/>
            <a:ext cx="4505926" cy="333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2FECB6E-5CD0-32AE-AF7B-8F8B40F5FC8C}"/>
                  </a:ext>
                </a:extLst>
              </p:cNvPr>
              <p:cNvSpPr txBox="1"/>
              <p:nvPr/>
            </p:nvSpPr>
            <p:spPr>
              <a:xfrm>
                <a:off x="7563014" y="127763"/>
                <a:ext cx="32306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Phase transition regions are</a:t>
                </a:r>
                <a:br>
                  <a:rPr lang="en-US" sz="2000" dirty="0"/>
                </a:br>
                <a:r>
                  <a:rPr lang="en-US" sz="2000" dirty="0"/>
                  <a:t>experimentally decidable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2FECB6E-5CD0-32AE-AF7B-8F8B40F5F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14" y="127763"/>
                <a:ext cx="3230628" cy="1015663"/>
              </a:xfrm>
              <a:prstGeom prst="rect">
                <a:avLst/>
              </a:prstGeom>
              <a:blipFill>
                <a:blip r:embed="rId3"/>
                <a:stretch>
                  <a:fillRect l="-1698" t="-3593" r="-1509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ED624DDB-C8D7-2B05-C2E6-6375D3D78066}"/>
              </a:ext>
            </a:extLst>
          </p:cNvPr>
          <p:cNvSpPr txBox="1"/>
          <p:nvPr/>
        </p:nvSpPr>
        <p:spPr>
          <a:xfrm>
            <a:off x="5718318" y="4233775"/>
            <a:ext cx="3841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Analytical discontinuity can only happen in regions that are experimentally decidable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7ED16B-4F74-AE28-F12E-C646A468D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373071"/>
              </p:ext>
            </p:extLst>
          </p:nvPr>
        </p:nvGraphicFramePr>
        <p:xfrm>
          <a:off x="6746274" y="10316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E82131-7CF9-6753-012F-6902FBA3C1B3}"/>
                  </a:ext>
                </a:extLst>
              </p:cNvPr>
              <p:cNvSpPr txBox="1"/>
              <p:nvPr/>
            </p:nvSpPr>
            <p:spPr>
              <a:xfrm>
                <a:off x="6826253" y="3656241"/>
                <a:ext cx="442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Topological continuity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Analytical continuity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E82131-7CF9-6753-012F-6902FBA3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53" y="3656241"/>
                <a:ext cx="4425379" cy="369332"/>
              </a:xfrm>
              <a:prstGeom prst="rect">
                <a:avLst/>
              </a:prstGeom>
              <a:blipFill>
                <a:blip r:embed="rId5"/>
                <a:stretch>
                  <a:fillRect l="-1240" t="-10000" r="-5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7EE5C8-CEBA-AA14-1071-E24BDDCE33E5}"/>
              </a:ext>
            </a:extLst>
          </p:cNvPr>
          <p:cNvCxnSpPr>
            <a:cxnSpLocks/>
          </p:cNvCxnSpPr>
          <p:nvPr/>
        </p:nvCxnSpPr>
        <p:spPr>
          <a:xfrm flipH="1" flipV="1">
            <a:off x="1873250" y="3035300"/>
            <a:ext cx="717550" cy="119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91143-7E7A-31B4-E38F-F417A0263E13}"/>
              </a:ext>
            </a:extLst>
          </p:cNvPr>
          <p:cNvSpPr txBox="1"/>
          <p:nvPr/>
        </p:nvSpPr>
        <p:spPr>
          <a:xfrm>
            <a:off x="565150" y="4211761"/>
            <a:ext cx="5203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verify we are at the triple point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2D86E-9F71-EC9A-A619-19F65E67E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9" y="5439040"/>
            <a:ext cx="5203027" cy="5886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C51984-914B-2DA4-9401-25559842B27F}"/>
              </a:ext>
            </a:extLst>
          </p:cNvPr>
          <p:cNvSpPr txBox="1"/>
          <p:nvPr/>
        </p:nvSpPr>
        <p:spPr>
          <a:xfrm rot="5400000">
            <a:off x="3927918" y="2213602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CO2 Phase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C3027-7026-3CD2-0D96-2444B3FEFDA6}"/>
              </a:ext>
            </a:extLst>
          </p:cNvPr>
          <p:cNvSpPr txBox="1"/>
          <p:nvPr/>
        </p:nvSpPr>
        <p:spPr>
          <a:xfrm rot="5400000">
            <a:off x="10095460" y="2093782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from https://www.engineeringtoolbox.com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0538F-7E8E-B90F-1312-CCDF086EF6AB}"/>
              </a:ext>
            </a:extLst>
          </p:cNvPr>
          <p:cNvSpPr txBox="1"/>
          <p:nvPr/>
        </p:nvSpPr>
        <p:spPr>
          <a:xfrm rot="16200000">
            <a:off x="-2027943" y="2391053"/>
            <a:ext cx="47676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Figure from https://www.researchgate.net/publication/326492803_Implications_of_Permeability_Uncertainty_During_Three-phase_CO2_Flow_in_a_Basalt_Fracture_Network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2E9ED-BF35-92BE-1360-37C991ECFFDB}"/>
              </a:ext>
            </a:extLst>
          </p:cNvPr>
          <p:cNvSpPr txBox="1"/>
          <p:nvPr/>
        </p:nvSpPr>
        <p:spPr>
          <a:xfrm>
            <a:off x="803734" y="4737995"/>
            <a:ext cx="442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measure the equilibrium of three phases,</a:t>
            </a:r>
            <a:br>
              <a:rPr lang="en-US" dirty="0"/>
            </a:br>
            <a:r>
              <a:rPr lang="en-US" dirty="0"/>
              <a:t>not the pressure/temperature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F4EB30-DE35-CDED-6DA5-C36E519027CA}"/>
              </a:ext>
            </a:extLst>
          </p:cNvPr>
          <p:cNvSpPr txBox="1"/>
          <p:nvPr/>
        </p:nvSpPr>
        <p:spPr>
          <a:xfrm>
            <a:off x="2922360" y="6027643"/>
            <a:ext cx="279595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50" dirty="0"/>
              <a:t>from https://en.wikipedia.org/wiki/Triple_point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0C4BB-6A95-9CE8-4813-A3BEB335D2D3}"/>
              </a:ext>
            </a:extLst>
          </p:cNvPr>
          <p:cNvSpPr txBox="1"/>
          <p:nvPr/>
        </p:nvSpPr>
        <p:spPr>
          <a:xfrm>
            <a:off x="669398" y="166812"/>
            <a:ext cx="621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Why functions are well-behaved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A2736-C08C-A483-9872-083A18D2BF14}"/>
              </a:ext>
            </a:extLst>
          </p:cNvPr>
          <p:cNvSpPr txBox="1"/>
          <p:nvPr/>
        </p:nvSpPr>
        <p:spPr>
          <a:xfrm rot="16200000">
            <a:off x="5453655" y="2117205"/>
            <a:ext cx="20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heat capacity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914DB3-7016-5378-B9EE-74B926884D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C80C-6009-32E9-C023-F3C16700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0F0FF-EA51-55E5-6E16-63A193F4F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Requiring experimental verifiability in a physical theory leads to topologies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 </a:t>
                </a:r>
              </a:p>
              <a:p>
                <a:pPr lvl="1"/>
                <a:r>
                  <a:rPr lang="en-US" dirty="0"/>
                  <a:t>Open sets correspond to verifiable statements, continuous functions preserve experimental verifiability, Borel sets correspond to statements associated with tests, …</a:t>
                </a:r>
              </a:p>
              <a:p>
                <a:r>
                  <a:rPr lang="en-US" dirty="0"/>
                  <a:t>All proofs can be understood as describing arguments on experimental verifiability</a:t>
                </a:r>
              </a:p>
              <a:p>
                <a:pPr lvl="1"/>
                <a:r>
                  <a:rPr lang="en-US" dirty="0"/>
                  <a:t>Limits (truth sequences of verifiable statements become constants), topological distinguishability (experimental distinguishability), interior/exterior/boundary</a:t>
                </a:r>
                <a:br>
                  <a:rPr lang="en-US" dirty="0"/>
                </a:br>
                <a:r>
                  <a:rPr lang="en-US" dirty="0"/>
                  <a:t>(verifiable/falsifiable/undecidable), …</a:t>
                </a:r>
              </a:p>
              <a:p>
                <a:r>
                  <a:rPr lang="en-US" dirty="0"/>
                  <a:t>Further constructions become more meaningful</a:t>
                </a:r>
              </a:p>
              <a:p>
                <a:pPr lvl="1"/>
                <a:r>
                  <a:rPr lang="en-US" dirty="0"/>
                  <a:t>Probability measure defined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-algebra: we assign probability</a:t>
                </a:r>
                <a:br>
                  <a:rPr lang="en-US" dirty="0"/>
                </a:br>
                <a:r>
                  <a:rPr lang="en-US" dirty="0"/>
                  <a:t>to statements with a test; topological groups: transformations we</a:t>
                </a:r>
                <a:br>
                  <a:rPr lang="en-US" dirty="0"/>
                </a:br>
                <a:r>
                  <a:rPr lang="en-US" dirty="0"/>
                  <a:t>can experimentally identify/define;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0F0FF-EA51-55E5-6E16-63A193F4F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7E27-E822-093C-4ABB-6B330DE3AF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0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5D542-7AD2-CCE7-AA41-DD96385D58B1}"/>
              </a:ext>
            </a:extLst>
          </p:cNvPr>
          <p:cNvSpPr txBox="1"/>
          <p:nvPr/>
        </p:nvSpPr>
        <p:spPr>
          <a:xfrm>
            <a:off x="0" y="26035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It is possible to develop a foundation of physics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that is both mathematically rigorous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and physically meaningful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12CC2-836B-03A9-BAF4-F64DE21D4E90}"/>
              </a:ext>
            </a:extLst>
          </p:cNvPr>
          <p:cNvSpPr txBox="1"/>
          <p:nvPr/>
        </p:nvSpPr>
        <p:spPr>
          <a:xfrm>
            <a:off x="5951322" y="3633102"/>
            <a:ext cx="29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issues of “interpretations”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3A47B-3DBA-A3D1-C988-EAA656E60739}"/>
              </a:ext>
            </a:extLst>
          </p:cNvPr>
          <p:cNvSpPr txBox="1"/>
          <p:nvPr/>
        </p:nvSpPr>
        <p:spPr>
          <a:xfrm>
            <a:off x="444500" y="2772776"/>
            <a:ext cx="988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mathematical definitions ARE the physical requirements and assumptions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994166-AE35-D438-6936-194549B3DF66}"/>
              </a:ext>
            </a:extLst>
          </p:cNvPr>
          <p:cNvGrpSpPr/>
          <p:nvPr/>
        </p:nvGrpSpPr>
        <p:grpSpPr>
          <a:xfrm>
            <a:off x="444500" y="3633102"/>
            <a:ext cx="5056889" cy="2723066"/>
            <a:chOff x="715701" y="124857"/>
            <a:chExt cx="8846593" cy="47637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D95C47-2B79-1988-715C-B892DEC9E502}"/>
                </a:ext>
              </a:extLst>
            </p:cNvPr>
            <p:cNvSpPr/>
            <p:nvPr/>
          </p:nvSpPr>
          <p:spPr>
            <a:xfrm>
              <a:off x="6083039" y="1342905"/>
              <a:ext cx="1735774" cy="22407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285B87-93AE-E1AB-8C7B-A80B068ED161}"/>
                </a:ext>
              </a:extLst>
            </p:cNvPr>
            <p:cNvSpPr txBox="1"/>
            <p:nvPr/>
          </p:nvSpPr>
          <p:spPr>
            <a:xfrm>
              <a:off x="1897140" y="4043035"/>
              <a:ext cx="2328143" cy="430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/>
                <a:t>Physical specifications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5698D8-F39F-154D-94AB-8FA6BB28BD15}"/>
                </a:ext>
              </a:extLst>
            </p:cNvPr>
            <p:cNvCxnSpPr>
              <a:cxnSpLocks/>
            </p:cNvCxnSpPr>
            <p:nvPr/>
          </p:nvCxnSpPr>
          <p:spPr>
            <a:xfrm>
              <a:off x="5272046" y="124857"/>
              <a:ext cx="0" cy="476377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77A503-77D2-59C4-D9D4-FCF6781967B9}"/>
                </a:ext>
              </a:extLst>
            </p:cNvPr>
            <p:cNvSpPr/>
            <p:nvPr/>
          </p:nvSpPr>
          <p:spPr>
            <a:xfrm>
              <a:off x="2423505" y="2504280"/>
              <a:ext cx="201243" cy="214605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E86420-4CCF-594E-A6C6-908DE38EB4E4}"/>
                </a:ext>
              </a:extLst>
            </p:cNvPr>
            <p:cNvSpPr/>
            <p:nvPr/>
          </p:nvSpPr>
          <p:spPr>
            <a:xfrm>
              <a:off x="3407537" y="1719365"/>
              <a:ext cx="178657" cy="194988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BA3822-3B8C-84A8-A949-E527C7FDD6D6}"/>
                </a:ext>
              </a:extLst>
            </p:cNvPr>
            <p:cNvSpPr/>
            <p:nvPr/>
          </p:nvSpPr>
          <p:spPr>
            <a:xfrm>
              <a:off x="2996508" y="2116527"/>
              <a:ext cx="194988" cy="204737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13C0C4-E735-00B9-D81D-94A7C9462801}"/>
                </a:ext>
              </a:extLst>
            </p:cNvPr>
            <p:cNvSpPr/>
            <p:nvPr/>
          </p:nvSpPr>
          <p:spPr>
            <a:xfrm>
              <a:off x="3032504" y="2682491"/>
              <a:ext cx="214486" cy="263234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EAABEF-6CB1-5048-DF85-245318CDA428}"/>
                </a:ext>
              </a:extLst>
            </p:cNvPr>
            <p:cNvSpPr/>
            <p:nvPr/>
          </p:nvSpPr>
          <p:spPr>
            <a:xfrm>
              <a:off x="7069236" y="2463264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3CF552-7629-4CB6-4A93-210C3A6DEF82}"/>
                </a:ext>
              </a:extLst>
            </p:cNvPr>
            <p:cNvSpPr/>
            <p:nvPr/>
          </p:nvSpPr>
          <p:spPr>
            <a:xfrm>
              <a:off x="6457665" y="1803155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438F63-D355-FB42-C5B8-FFABF50FD6E8}"/>
                </a:ext>
              </a:extLst>
            </p:cNvPr>
            <p:cNvSpPr/>
            <p:nvPr/>
          </p:nvSpPr>
          <p:spPr>
            <a:xfrm>
              <a:off x="6469613" y="2948005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6D526E-0924-FF49-89FA-F8FCDD88699F}"/>
                </a:ext>
              </a:extLst>
            </p:cNvPr>
            <p:cNvCxnSpPr>
              <a:cxnSpLocks/>
            </p:cNvCxnSpPr>
            <p:nvPr/>
          </p:nvCxnSpPr>
          <p:spPr>
            <a:xfrm>
              <a:off x="6697100" y="1981113"/>
              <a:ext cx="339312" cy="46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40129E-4603-65CF-EF7E-F10C041E0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964" y="1969023"/>
              <a:ext cx="2091721" cy="14750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9CC1227-04F2-D43A-69BB-5F866DC47F56}"/>
                </a:ext>
              </a:extLst>
            </p:cNvPr>
            <p:cNvCxnSpPr>
              <a:cxnSpLocks/>
            </p:cNvCxnSpPr>
            <p:nvPr/>
          </p:nvCxnSpPr>
          <p:spPr>
            <a:xfrm>
              <a:off x="3685663" y="1800251"/>
              <a:ext cx="2638022" cy="8534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4B35B64-6099-99A7-8640-09EEE36B07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486" y="2611583"/>
              <a:ext cx="2882689" cy="33414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B5A0C8-E865-7D7C-37F3-1431CB8E4138}"/>
                </a:ext>
              </a:extLst>
            </p:cNvPr>
            <p:cNvSpPr/>
            <p:nvPr/>
          </p:nvSpPr>
          <p:spPr>
            <a:xfrm>
              <a:off x="2662082" y="3159153"/>
              <a:ext cx="170388" cy="212184"/>
            </a:xfrm>
            <a:custGeom>
              <a:avLst/>
              <a:gdLst>
                <a:gd name="connsiteX0" fmla="*/ 85725 w 114300"/>
                <a:gd name="connsiteY0" fmla="*/ 3084 h 142338"/>
                <a:gd name="connsiteX1" fmla="*/ 61912 w 114300"/>
                <a:gd name="connsiteY1" fmla="*/ 12609 h 142338"/>
                <a:gd name="connsiteX2" fmla="*/ 9525 w 114300"/>
                <a:gd name="connsiteY2" fmla="*/ 50709 h 142338"/>
                <a:gd name="connsiteX3" fmla="*/ 0 w 114300"/>
                <a:gd name="connsiteY3" fmla="*/ 69759 h 142338"/>
                <a:gd name="connsiteX4" fmla="*/ 9525 w 114300"/>
                <a:gd name="connsiteY4" fmla="*/ 131671 h 142338"/>
                <a:gd name="connsiteX5" fmla="*/ 100012 w 114300"/>
                <a:gd name="connsiteY5" fmla="*/ 117384 h 142338"/>
                <a:gd name="connsiteX6" fmla="*/ 114300 w 114300"/>
                <a:gd name="connsiteY6" fmla="*/ 69759 h 142338"/>
                <a:gd name="connsiteX7" fmla="*/ 85725 w 114300"/>
                <a:gd name="connsiteY7" fmla="*/ 3084 h 14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42338">
                  <a:moveTo>
                    <a:pt x="85725" y="3084"/>
                  </a:moveTo>
                  <a:cubicBezTo>
                    <a:pt x="76994" y="-6441"/>
                    <a:pt x="69559" y="8786"/>
                    <a:pt x="61912" y="12609"/>
                  </a:cubicBezTo>
                  <a:cubicBezTo>
                    <a:pt x="40323" y="23403"/>
                    <a:pt x="23911" y="31528"/>
                    <a:pt x="9525" y="50709"/>
                  </a:cubicBezTo>
                  <a:cubicBezTo>
                    <a:pt x="5265" y="56389"/>
                    <a:pt x="3175" y="63409"/>
                    <a:pt x="0" y="69759"/>
                  </a:cubicBezTo>
                  <a:cubicBezTo>
                    <a:pt x="3175" y="90396"/>
                    <a:pt x="-4683" y="116370"/>
                    <a:pt x="9525" y="131671"/>
                  </a:cubicBezTo>
                  <a:cubicBezTo>
                    <a:pt x="34455" y="158519"/>
                    <a:pt x="79914" y="127433"/>
                    <a:pt x="100012" y="117384"/>
                  </a:cubicBezTo>
                  <a:cubicBezTo>
                    <a:pt x="100565" y="115725"/>
                    <a:pt x="114300" y="76954"/>
                    <a:pt x="114300" y="69759"/>
                  </a:cubicBezTo>
                  <a:cubicBezTo>
                    <a:pt x="114300" y="-1041"/>
                    <a:pt x="94456" y="12609"/>
                    <a:pt x="85725" y="3084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BAFC07-2B15-C2B7-C128-75B2BF0AF847}"/>
                </a:ext>
              </a:extLst>
            </p:cNvPr>
            <p:cNvSpPr/>
            <p:nvPr/>
          </p:nvSpPr>
          <p:spPr>
            <a:xfrm>
              <a:off x="3642606" y="2473285"/>
              <a:ext cx="86112" cy="86434"/>
            </a:xfrm>
            <a:custGeom>
              <a:avLst/>
              <a:gdLst>
                <a:gd name="connsiteX0" fmla="*/ 39719 w 57766"/>
                <a:gd name="connsiteY0" fmla="*/ 0 h 57982"/>
                <a:gd name="connsiteX1" fmla="*/ 1619 w 57766"/>
                <a:gd name="connsiteY1" fmla="*/ 52387 h 57982"/>
                <a:gd name="connsiteX2" fmla="*/ 34956 w 57766"/>
                <a:gd name="connsiteY2" fmla="*/ 57150 h 57982"/>
                <a:gd name="connsiteX3" fmla="*/ 54006 w 57766"/>
                <a:gd name="connsiteY3" fmla="*/ 52387 h 57982"/>
                <a:gd name="connsiteX4" fmla="*/ 39719 w 57766"/>
                <a:gd name="connsiteY4" fmla="*/ 0 h 5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66" h="57982">
                  <a:moveTo>
                    <a:pt x="39719" y="0"/>
                  </a:moveTo>
                  <a:cubicBezTo>
                    <a:pt x="30988" y="0"/>
                    <a:pt x="-8398" y="32353"/>
                    <a:pt x="1619" y="52387"/>
                  </a:cubicBezTo>
                  <a:cubicBezTo>
                    <a:pt x="6639" y="62427"/>
                    <a:pt x="23844" y="55562"/>
                    <a:pt x="34956" y="57150"/>
                  </a:cubicBezTo>
                  <a:cubicBezTo>
                    <a:pt x="41306" y="55562"/>
                    <a:pt x="50079" y="57623"/>
                    <a:pt x="54006" y="52387"/>
                  </a:cubicBezTo>
                  <a:cubicBezTo>
                    <a:pt x="65276" y="37361"/>
                    <a:pt x="48450" y="0"/>
                    <a:pt x="3971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433390-980E-6EFE-4519-E9BB6383A5C4}"/>
                </a:ext>
              </a:extLst>
            </p:cNvPr>
            <p:cNvSpPr/>
            <p:nvPr/>
          </p:nvSpPr>
          <p:spPr>
            <a:xfrm>
              <a:off x="3818922" y="2894846"/>
              <a:ext cx="132199" cy="249764"/>
            </a:xfrm>
            <a:custGeom>
              <a:avLst/>
              <a:gdLst>
                <a:gd name="connsiteX0" fmla="*/ 45820 w 88682"/>
                <a:gd name="connsiteY0" fmla="*/ 230 h 167547"/>
                <a:gd name="connsiteX1" fmla="*/ 17245 w 88682"/>
                <a:gd name="connsiteY1" fmla="*/ 24043 h 167547"/>
                <a:gd name="connsiteX2" fmla="*/ 7720 w 88682"/>
                <a:gd name="connsiteY2" fmla="*/ 105005 h 167547"/>
                <a:gd name="connsiteX3" fmla="*/ 50582 w 88682"/>
                <a:gd name="connsiteY3" fmla="*/ 133580 h 167547"/>
                <a:gd name="connsiteX4" fmla="*/ 79157 w 88682"/>
                <a:gd name="connsiteY4" fmla="*/ 166918 h 167547"/>
                <a:gd name="connsiteX5" fmla="*/ 88682 w 88682"/>
                <a:gd name="connsiteY5" fmla="*/ 105005 h 167547"/>
                <a:gd name="connsiteX6" fmla="*/ 79157 w 88682"/>
                <a:gd name="connsiteY6" fmla="*/ 57380 h 167547"/>
                <a:gd name="connsiteX7" fmla="*/ 69632 w 88682"/>
                <a:gd name="connsiteY7" fmla="*/ 38330 h 167547"/>
                <a:gd name="connsiteX8" fmla="*/ 45820 w 88682"/>
                <a:gd name="connsiteY8" fmla="*/ 230 h 16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82" h="167547">
                  <a:moveTo>
                    <a:pt x="45820" y="230"/>
                  </a:moveTo>
                  <a:cubicBezTo>
                    <a:pt x="37089" y="-2151"/>
                    <a:pt x="25096" y="14447"/>
                    <a:pt x="17245" y="24043"/>
                  </a:cubicBezTo>
                  <a:cubicBezTo>
                    <a:pt x="294" y="44761"/>
                    <a:pt x="-6535" y="80772"/>
                    <a:pt x="7720" y="105005"/>
                  </a:cubicBezTo>
                  <a:cubicBezTo>
                    <a:pt x="16426" y="119806"/>
                    <a:pt x="50582" y="133580"/>
                    <a:pt x="50582" y="133580"/>
                  </a:cubicBezTo>
                  <a:cubicBezTo>
                    <a:pt x="52820" y="136937"/>
                    <a:pt x="75307" y="172693"/>
                    <a:pt x="79157" y="166918"/>
                  </a:cubicBezTo>
                  <a:cubicBezTo>
                    <a:pt x="90739" y="149544"/>
                    <a:pt x="85507" y="125643"/>
                    <a:pt x="88682" y="105005"/>
                  </a:cubicBezTo>
                  <a:cubicBezTo>
                    <a:pt x="85507" y="89130"/>
                    <a:pt x="83605" y="72946"/>
                    <a:pt x="79157" y="57380"/>
                  </a:cubicBezTo>
                  <a:cubicBezTo>
                    <a:pt x="77207" y="50554"/>
                    <a:pt x="71877" y="45065"/>
                    <a:pt x="69632" y="38330"/>
                  </a:cubicBezTo>
                  <a:cubicBezTo>
                    <a:pt x="57466" y="1830"/>
                    <a:pt x="54551" y="2611"/>
                    <a:pt x="45820" y="23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2B8DE6-0091-CF65-8DC2-E691F469D4CE}"/>
                </a:ext>
              </a:extLst>
            </p:cNvPr>
            <p:cNvSpPr/>
            <p:nvPr/>
          </p:nvSpPr>
          <p:spPr>
            <a:xfrm>
              <a:off x="4053826" y="1981113"/>
              <a:ext cx="178138" cy="241383"/>
            </a:xfrm>
            <a:custGeom>
              <a:avLst/>
              <a:gdLst>
                <a:gd name="connsiteX0" fmla="*/ 0 w 119499"/>
                <a:gd name="connsiteY0" fmla="*/ 152400 h 161925"/>
                <a:gd name="connsiteX1" fmla="*/ 38100 w 119499"/>
                <a:gd name="connsiteY1" fmla="*/ 19050 h 161925"/>
                <a:gd name="connsiteX2" fmla="*/ 42863 w 119499"/>
                <a:gd name="connsiteY2" fmla="*/ 4762 h 161925"/>
                <a:gd name="connsiteX3" fmla="*/ 80963 w 119499"/>
                <a:gd name="connsiteY3" fmla="*/ 0 h 161925"/>
                <a:gd name="connsiteX4" fmla="*/ 109538 w 119499"/>
                <a:gd name="connsiteY4" fmla="*/ 4762 h 161925"/>
                <a:gd name="connsiteX5" fmla="*/ 100013 w 119499"/>
                <a:gd name="connsiteY5" fmla="*/ 90487 h 161925"/>
                <a:gd name="connsiteX6" fmla="*/ 61913 w 119499"/>
                <a:gd name="connsiteY6" fmla="*/ 138112 h 161925"/>
                <a:gd name="connsiteX7" fmla="*/ 47625 w 119499"/>
                <a:gd name="connsiteY7" fmla="*/ 147637 h 161925"/>
                <a:gd name="connsiteX8" fmla="*/ 33338 w 119499"/>
                <a:gd name="connsiteY8" fmla="*/ 161925 h 161925"/>
                <a:gd name="connsiteX9" fmla="*/ 0 w 119499"/>
                <a:gd name="connsiteY9" fmla="*/ 15240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99" h="161925">
                  <a:moveTo>
                    <a:pt x="0" y="152400"/>
                  </a:moveTo>
                  <a:cubicBezTo>
                    <a:pt x="12700" y="107950"/>
                    <a:pt x="23480" y="62906"/>
                    <a:pt x="38100" y="19050"/>
                  </a:cubicBezTo>
                  <a:cubicBezTo>
                    <a:pt x="39688" y="14287"/>
                    <a:pt x="38275" y="6801"/>
                    <a:pt x="42863" y="4762"/>
                  </a:cubicBezTo>
                  <a:cubicBezTo>
                    <a:pt x="54559" y="-436"/>
                    <a:pt x="68263" y="1587"/>
                    <a:pt x="80963" y="0"/>
                  </a:cubicBezTo>
                  <a:cubicBezTo>
                    <a:pt x="90488" y="1587"/>
                    <a:pt x="102710" y="-2066"/>
                    <a:pt x="109538" y="4762"/>
                  </a:cubicBezTo>
                  <a:cubicBezTo>
                    <a:pt x="133010" y="28234"/>
                    <a:pt x="108796" y="71824"/>
                    <a:pt x="100013" y="90487"/>
                  </a:cubicBezTo>
                  <a:cubicBezTo>
                    <a:pt x="91727" y="108094"/>
                    <a:pt x="76706" y="125433"/>
                    <a:pt x="61913" y="138112"/>
                  </a:cubicBezTo>
                  <a:cubicBezTo>
                    <a:pt x="57567" y="141837"/>
                    <a:pt x="52022" y="143973"/>
                    <a:pt x="47625" y="147637"/>
                  </a:cubicBezTo>
                  <a:cubicBezTo>
                    <a:pt x="42451" y="151949"/>
                    <a:pt x="38100" y="157162"/>
                    <a:pt x="33338" y="161925"/>
                  </a:cubicBezTo>
                  <a:lnTo>
                    <a:pt x="0" y="152400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77024A-7402-06BD-0405-BF3BFCC7DAB5}"/>
                </a:ext>
              </a:extLst>
            </p:cNvPr>
            <p:cNvSpPr/>
            <p:nvPr/>
          </p:nvSpPr>
          <p:spPr>
            <a:xfrm>
              <a:off x="2445399" y="1802161"/>
              <a:ext cx="238224" cy="166862"/>
            </a:xfrm>
            <a:custGeom>
              <a:avLst/>
              <a:gdLst>
                <a:gd name="connsiteX0" fmla="*/ 112181 w 159806"/>
                <a:gd name="connsiteY0" fmla="*/ 2397 h 111935"/>
                <a:gd name="connsiteX1" fmla="*/ 88368 w 159806"/>
                <a:gd name="connsiteY1" fmla="*/ 7160 h 111935"/>
                <a:gd name="connsiteX2" fmla="*/ 26456 w 159806"/>
                <a:gd name="connsiteY2" fmla="*/ 11922 h 111935"/>
                <a:gd name="connsiteX3" fmla="*/ 12168 w 159806"/>
                <a:gd name="connsiteY3" fmla="*/ 21447 h 111935"/>
                <a:gd name="connsiteX4" fmla="*/ 7406 w 159806"/>
                <a:gd name="connsiteY4" fmla="*/ 54785 h 111935"/>
                <a:gd name="connsiteX5" fmla="*/ 2643 w 159806"/>
                <a:gd name="connsiteY5" fmla="*/ 83360 h 111935"/>
                <a:gd name="connsiteX6" fmla="*/ 78843 w 159806"/>
                <a:gd name="connsiteY6" fmla="*/ 111935 h 111935"/>
                <a:gd name="connsiteX7" fmla="*/ 135993 w 159806"/>
                <a:gd name="connsiteY7" fmla="*/ 102410 h 111935"/>
                <a:gd name="connsiteX8" fmla="*/ 159806 w 159806"/>
                <a:gd name="connsiteY8" fmla="*/ 50022 h 111935"/>
                <a:gd name="connsiteX9" fmla="*/ 112181 w 159806"/>
                <a:gd name="connsiteY9" fmla="*/ 2397 h 1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806" h="111935">
                  <a:moveTo>
                    <a:pt x="112181" y="2397"/>
                  </a:moveTo>
                  <a:cubicBezTo>
                    <a:pt x="100275" y="-4747"/>
                    <a:pt x="96413" y="6266"/>
                    <a:pt x="88368" y="7160"/>
                  </a:cubicBezTo>
                  <a:cubicBezTo>
                    <a:pt x="67796" y="9446"/>
                    <a:pt x="46800" y="8108"/>
                    <a:pt x="26456" y="11922"/>
                  </a:cubicBezTo>
                  <a:cubicBezTo>
                    <a:pt x="20830" y="12977"/>
                    <a:pt x="16931" y="18272"/>
                    <a:pt x="12168" y="21447"/>
                  </a:cubicBezTo>
                  <a:cubicBezTo>
                    <a:pt x="10581" y="32560"/>
                    <a:pt x="9113" y="43690"/>
                    <a:pt x="7406" y="54785"/>
                  </a:cubicBezTo>
                  <a:cubicBezTo>
                    <a:pt x="5938" y="64329"/>
                    <a:pt x="-4897" y="77328"/>
                    <a:pt x="2643" y="83360"/>
                  </a:cubicBezTo>
                  <a:cubicBezTo>
                    <a:pt x="23826" y="100306"/>
                    <a:pt x="78843" y="111935"/>
                    <a:pt x="78843" y="111935"/>
                  </a:cubicBezTo>
                  <a:cubicBezTo>
                    <a:pt x="97893" y="108760"/>
                    <a:pt x="118062" y="109583"/>
                    <a:pt x="135993" y="102410"/>
                  </a:cubicBezTo>
                  <a:cubicBezTo>
                    <a:pt x="150826" y="96477"/>
                    <a:pt x="157403" y="58432"/>
                    <a:pt x="159806" y="50022"/>
                  </a:cubicBezTo>
                  <a:cubicBezTo>
                    <a:pt x="154149" y="-885"/>
                    <a:pt x="124087" y="9541"/>
                    <a:pt x="112181" y="2397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CFBEFD-C539-F22A-5773-DA41B0CACE49}"/>
                </a:ext>
              </a:extLst>
            </p:cNvPr>
            <p:cNvSpPr/>
            <p:nvPr/>
          </p:nvSpPr>
          <p:spPr>
            <a:xfrm>
              <a:off x="7176162" y="1595824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B08C79-E0A3-A062-B355-638D0B715826}"/>
                </a:ext>
              </a:extLst>
            </p:cNvPr>
            <p:cNvSpPr/>
            <p:nvPr/>
          </p:nvSpPr>
          <p:spPr>
            <a:xfrm>
              <a:off x="7036615" y="3197984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A8BFD85-BE0D-220A-0B5A-8282FD9D2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8922" y="2523972"/>
              <a:ext cx="3047834" cy="3039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6A3C0C-AA43-AB12-B591-60EE1F68F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199" y="2279717"/>
              <a:ext cx="142601" cy="53439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C8D90E5-DE74-9536-B31F-893EF27FF4B3}"/>
                </a:ext>
              </a:extLst>
            </p:cNvPr>
            <p:cNvCxnSpPr>
              <a:cxnSpLocks/>
            </p:cNvCxnSpPr>
            <p:nvPr/>
          </p:nvCxnSpPr>
          <p:spPr>
            <a:xfrm>
              <a:off x="3517794" y="1981113"/>
              <a:ext cx="137045" cy="44737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BE9D0E-A939-803F-7A1A-4E28A9EC13D5}"/>
                </a:ext>
              </a:extLst>
            </p:cNvPr>
            <p:cNvSpPr/>
            <p:nvPr/>
          </p:nvSpPr>
          <p:spPr>
            <a:xfrm>
              <a:off x="1940845" y="1380960"/>
              <a:ext cx="2556149" cy="22407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0C5E626F-1820-E7F4-4783-CBB2400D137B}"/>
                </a:ext>
              </a:extLst>
            </p:cNvPr>
            <p:cNvSpPr/>
            <p:nvPr/>
          </p:nvSpPr>
          <p:spPr>
            <a:xfrm>
              <a:off x="4627004" y="3992634"/>
              <a:ext cx="1290083" cy="514093"/>
            </a:xfrm>
            <a:prstGeom prst="left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369652-E2B6-0919-E609-0AD8B0448273}"/>
                </a:ext>
              </a:extLst>
            </p:cNvPr>
            <p:cNvSpPr txBox="1"/>
            <p:nvPr/>
          </p:nvSpPr>
          <p:spPr>
            <a:xfrm>
              <a:off x="6098939" y="4034308"/>
              <a:ext cx="2518838" cy="430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/>
                <a:t>Mathematical definition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04EE0A-C9A2-CA53-A5E3-4E4DB722A141}"/>
                </a:ext>
              </a:extLst>
            </p:cNvPr>
            <p:cNvSpPr txBox="1"/>
            <p:nvPr/>
          </p:nvSpPr>
          <p:spPr>
            <a:xfrm>
              <a:off x="715701" y="1209223"/>
              <a:ext cx="1458807" cy="969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well-defined</a:t>
              </a:r>
              <a:br>
                <a:rPr lang="en-US" sz="1000" dirty="0"/>
              </a:br>
              <a:r>
                <a:rPr lang="en-US" sz="1000" dirty="0"/>
                <a:t>physical</a:t>
              </a:r>
            </a:p>
            <a:p>
              <a:r>
                <a:rPr lang="en-US" sz="1000" dirty="0"/>
                <a:t>objects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7F22B2-141B-7991-0969-F197AC42CFCC}"/>
                </a:ext>
              </a:extLst>
            </p:cNvPr>
            <p:cNvSpPr txBox="1"/>
            <p:nvPr/>
          </p:nvSpPr>
          <p:spPr>
            <a:xfrm>
              <a:off x="7766372" y="1355196"/>
              <a:ext cx="1579390" cy="969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/>
                <a:t>well-defined</a:t>
              </a:r>
              <a:br>
                <a:rPr lang="en-US" sz="1000" dirty="0"/>
              </a:br>
              <a:r>
                <a:rPr lang="en-US" sz="1000" dirty="0"/>
                <a:t>mathematical</a:t>
              </a:r>
              <a:br>
                <a:rPr lang="en-US" sz="1000" dirty="0"/>
              </a:br>
              <a:r>
                <a:rPr lang="en-US" sz="1000" dirty="0"/>
                <a:t>objects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E9AEAA-531A-20A1-E7ED-4D547365745E}"/>
                </a:ext>
              </a:extLst>
            </p:cNvPr>
            <p:cNvSpPr txBox="1"/>
            <p:nvPr/>
          </p:nvSpPr>
          <p:spPr>
            <a:xfrm>
              <a:off x="2023985" y="226388"/>
              <a:ext cx="2140030" cy="834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Physical world</a:t>
              </a:r>
              <a:br>
                <a:rPr lang="en-US" sz="1400" dirty="0"/>
              </a:br>
              <a:r>
                <a:rPr lang="en-US" sz="1050" dirty="0"/>
                <a:t>(informal system)</a:t>
              </a:r>
              <a:endParaRPr 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17E7BB-5D04-50BB-F95A-71F36AD0532D}"/>
                </a:ext>
              </a:extLst>
            </p:cNvPr>
            <p:cNvSpPr txBox="1"/>
            <p:nvPr/>
          </p:nvSpPr>
          <p:spPr>
            <a:xfrm>
              <a:off x="5496596" y="225083"/>
              <a:ext cx="4065698" cy="834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Mathematical representation</a:t>
              </a:r>
            </a:p>
            <a:p>
              <a:pPr algn="ctr"/>
              <a:r>
                <a:rPr lang="en-US" sz="1050" dirty="0"/>
                <a:t>(formal system)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EF3A588-0B5D-AA2D-8F9F-F306FD6B1F65}"/>
              </a:ext>
            </a:extLst>
          </p:cNvPr>
          <p:cNvSpPr txBox="1"/>
          <p:nvPr/>
        </p:nvSpPr>
        <p:spPr>
          <a:xfrm>
            <a:off x="5951322" y="4077929"/>
            <a:ext cx="29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realm of applicability of</a:t>
            </a:r>
            <a:br>
              <a:rPr lang="en-US" dirty="0"/>
            </a:br>
            <a:r>
              <a:rPr lang="en-US" dirty="0"/>
              <a:t>mathematical tools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DB93454-BCB6-C0EF-CB0E-179AA630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C2045-FA28-A701-4643-172B86C87CFC}"/>
                  </a:ext>
                </a:extLst>
              </p:cNvPr>
              <p:cNvSpPr txBox="1"/>
              <p:nvPr/>
            </p:nvSpPr>
            <p:spPr>
              <a:xfrm>
                <a:off x="589006" y="1000713"/>
                <a:ext cx="1101398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topologies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-algebras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Geometrical structures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Entropic structures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Hamiltonian evolution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det</a:t>
                </a:r>
                <a:r>
                  <a:rPr lang="en-US" sz="3200" dirty="0"/>
                  <a:t>-</a:t>
                </a:r>
                <a:r>
                  <a:rPr lang="en-US" sz="3200" dirty="0">
                    <a:solidFill>
                      <a:schemeClr val="tx1"/>
                    </a:solidFill>
                  </a:rPr>
                  <a:t>rev/isolation + DOF independence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Massive particles and potential forces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/>
                  <a:t>        + Kinematic eq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C2045-FA28-A701-4643-172B86C87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6" y="1000713"/>
                <a:ext cx="11013988" cy="2062103"/>
              </a:xfrm>
              <a:prstGeom prst="rect">
                <a:avLst/>
              </a:prstGeom>
              <a:blipFill>
                <a:blip r:embed="rId2"/>
                <a:stretch>
                  <a:fillRect l="-609" t="-3550" r="-554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C966CF-5103-181D-9D36-444F3DED48AF}"/>
              </a:ext>
            </a:extLst>
          </p:cNvPr>
          <p:cNvSpPr txBox="1"/>
          <p:nvPr/>
        </p:nvSpPr>
        <p:spPr>
          <a:xfrm>
            <a:off x="281138" y="3274024"/>
            <a:ext cx="1163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Physical requirements and assumptions drive most of the theoretical apparatus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F7BCB-F83D-5611-3EAB-F67AB76B060E}"/>
              </a:ext>
            </a:extLst>
          </p:cNvPr>
          <p:cNvSpPr txBox="1"/>
          <p:nvPr/>
        </p:nvSpPr>
        <p:spPr>
          <a:xfrm>
            <a:off x="243307" y="4448340"/>
            <a:ext cx="4701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of physics is to find the true laws of the universe!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F7F79C-08DC-2759-7F56-DE50E361B65E}"/>
              </a:ext>
            </a:extLst>
          </p:cNvPr>
          <p:cNvGrpSpPr/>
          <p:nvPr/>
        </p:nvGrpSpPr>
        <p:grpSpPr>
          <a:xfrm>
            <a:off x="849980" y="4375134"/>
            <a:ext cx="2747840" cy="1100517"/>
            <a:chOff x="5862086" y="4215950"/>
            <a:chExt cx="2747840" cy="110051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414EEC-5FD5-A71C-B1D8-C13ACC3E3662}"/>
                </a:ext>
              </a:extLst>
            </p:cNvPr>
            <p:cNvCxnSpPr/>
            <p:nvPr/>
          </p:nvCxnSpPr>
          <p:spPr>
            <a:xfrm>
              <a:off x="5862086" y="4215950"/>
              <a:ext cx="2747840" cy="110051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099D18-E71B-D593-9697-101D52BFD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086" y="4215950"/>
              <a:ext cx="2747840" cy="110051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527D1FA-4916-705B-987B-20A8DCD1CF03}"/>
              </a:ext>
            </a:extLst>
          </p:cNvPr>
          <p:cNvSpPr txBox="1"/>
          <p:nvPr/>
        </p:nvSpPr>
        <p:spPr>
          <a:xfrm>
            <a:off x="419101" y="5548857"/>
            <a:ext cx="382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Less productive point of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7A4C-4F69-D8F7-91A7-73F28F44CB22}"/>
              </a:ext>
            </a:extLst>
          </p:cNvPr>
          <p:cNvSpPr txBox="1"/>
          <p:nvPr/>
        </p:nvSpPr>
        <p:spPr>
          <a:xfrm>
            <a:off x="5027919" y="161842"/>
            <a:ext cx="213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We found: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3AB3CC5-313B-A90E-4D14-41826B9B2525}"/>
              </a:ext>
            </a:extLst>
          </p:cNvPr>
          <p:cNvSpPr/>
          <p:nvPr/>
        </p:nvSpPr>
        <p:spPr>
          <a:xfrm rot="19924937">
            <a:off x="8108218" y="2506360"/>
            <a:ext cx="234669" cy="2994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A24FF-27CE-F012-3DA3-564FD6AEC814}"/>
              </a:ext>
            </a:extLst>
          </p:cNvPr>
          <p:cNvSpPr txBox="1"/>
          <p:nvPr/>
        </p:nvSpPr>
        <p:spPr>
          <a:xfrm>
            <a:off x="4687327" y="4448338"/>
            <a:ext cx="4894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of physics is to find models that can be empirically tested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240D5-8371-FCEE-213E-2242A927AA1C}"/>
              </a:ext>
            </a:extLst>
          </p:cNvPr>
          <p:cNvSpPr txBox="1"/>
          <p:nvPr/>
        </p:nvSpPr>
        <p:spPr>
          <a:xfrm>
            <a:off x="4945180" y="5548856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More productive point of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0E0A-9B59-A6FB-31A8-66BC33EE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8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C45F6-08B6-742A-C56A-6D0489043B35}"/>
              </a:ext>
            </a:extLst>
          </p:cNvPr>
          <p:cNvSpPr txBox="1"/>
          <p:nvPr/>
        </p:nvSpPr>
        <p:spPr>
          <a:xfrm>
            <a:off x="2758002" y="352075"/>
            <a:ext cx="6675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There is no “just math”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3897F-65C9-066E-32B7-B18AEED18034}"/>
              </a:ext>
            </a:extLst>
          </p:cNvPr>
          <p:cNvSpPr txBox="1"/>
          <p:nvPr/>
        </p:nvSpPr>
        <p:spPr>
          <a:xfrm>
            <a:off x="261079" y="1624827"/>
            <a:ext cx="5410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Either the math represents physical objects, then it’s describing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46AF8-C227-96E5-DD22-E9E653138FAE}"/>
              </a:ext>
            </a:extLst>
          </p:cNvPr>
          <p:cNvSpPr txBox="1"/>
          <p:nvPr/>
        </p:nvSpPr>
        <p:spPr>
          <a:xfrm>
            <a:off x="1079770" y="3731628"/>
            <a:ext cx="775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Only by understanding the full details of the math and physics (and philosophy) can you make that determination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2B033-5D43-0E1A-693C-1E50E4994AED}"/>
              </a:ext>
            </a:extLst>
          </p:cNvPr>
          <p:cNvSpPr txBox="1"/>
          <p:nvPr/>
        </p:nvSpPr>
        <p:spPr>
          <a:xfrm>
            <a:off x="6520775" y="1624827"/>
            <a:ext cx="5410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Or it doesn’t, and therefore it should be stripped away from the physical 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B7CF-1D4A-8314-A31D-58BF8877B3E3}"/>
              </a:ext>
            </a:extLst>
          </p:cNvPr>
          <p:cNvSpPr txBox="1"/>
          <p:nvPr/>
        </p:nvSpPr>
        <p:spPr>
          <a:xfrm>
            <a:off x="1121064" y="5769159"/>
            <a:ext cx="766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do not know what the well-ordering of the reals is, you are precisely a person that cannot determine whether it is physically significant or not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2A35-4386-4534-70E9-F0F3515D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87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1FFCB-0467-E626-588B-5AB47666B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BFE-3F2F-54AC-A65B-DF8560D1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4B59-DDEB-61AC-5A92-A299A476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Physics: different approach to the foundations of physics</a:t>
            </a:r>
          </a:p>
          <a:p>
            <a:pPr lvl="1"/>
            <a:r>
              <a:rPr lang="en-US" dirty="0"/>
              <a:t>No interpretations, no theories of everything: physically meaningful starting points from which we can rederive the laws and the mathematical frameworks they need</a:t>
            </a:r>
          </a:p>
          <a:p>
            <a:pPr lvl="1"/>
            <a:r>
              <a:rPr lang="en-US" dirty="0"/>
              <a:t>Physical theories are models</a:t>
            </a:r>
          </a:p>
          <a:p>
            <a:pPr lvl="2"/>
            <a:r>
              <a:rPr lang="en-US" dirty="0"/>
              <a:t>Need to clarify exactly what the realm of applicability of each model is</a:t>
            </a:r>
          </a:p>
          <a:p>
            <a:r>
              <a:rPr lang="en-US" dirty="0"/>
              <a:t>Physical mathematics: derive the math required from physical requirements</a:t>
            </a:r>
          </a:p>
          <a:p>
            <a:pPr lvl="1"/>
            <a:r>
              <a:rPr lang="en-US" dirty="0"/>
              <a:t>In physics, mathematics is used to model physical systems, therefore we need mathematics that is designed specifically for that purpose</a:t>
            </a:r>
          </a:p>
          <a:p>
            <a:r>
              <a:rPr lang="en-US" dirty="0"/>
              <a:t>You need to start at the lowest level of mathematics</a:t>
            </a:r>
          </a:p>
          <a:p>
            <a:pPr lvl="1"/>
            <a:r>
              <a:rPr lang="en-US" dirty="0"/>
              <a:t>Rigor, precision, meaning, correctness cannot be “sprinkled on top”</a:t>
            </a:r>
          </a:p>
          <a:p>
            <a:pPr lvl="1"/>
            <a:r>
              <a:rPr lang="en-US" dirty="0"/>
              <a:t>“Big systems that work evolve from small systems that work,</a:t>
            </a:r>
            <a:br>
              <a:rPr lang="en-US" dirty="0"/>
            </a:br>
            <a:r>
              <a:rPr lang="en-US" dirty="0"/>
              <a:t>never from big systems that do not work” (Gall’s law)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51CF2-64F0-D84A-55DB-184565ED4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99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38663-F9D6-2344-C48C-9E81C2EAB5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5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1AE0D-C5E6-31F4-2BD8-52FAC747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48397-B8D4-1179-F3D7-42CAF0EF9C1A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3725915" y="2131254"/>
            <a:ext cx="949024" cy="102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1833B01-0AEA-FC46-1647-BF375E02B35E}"/>
              </a:ext>
            </a:extLst>
          </p:cNvPr>
          <p:cNvSpPr/>
          <p:nvPr/>
        </p:nvSpPr>
        <p:spPr>
          <a:xfrm>
            <a:off x="935433" y="1778199"/>
            <a:ext cx="2790483" cy="72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physical principles</a:t>
            </a:r>
            <a:br>
              <a:rPr lang="en-US" sz="1600" dirty="0"/>
            </a:br>
            <a:r>
              <a:rPr lang="en-US" sz="1600" dirty="0"/>
              <a:t>and requirements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8B9163-2895-C079-CAA8-09EC5E2C9DE6}"/>
              </a:ext>
            </a:extLst>
          </p:cNvPr>
          <p:cNvCxnSpPr>
            <a:stCxn id="47" idx="3"/>
            <a:endCxn id="82" idx="1"/>
          </p:cNvCxnSpPr>
          <p:nvPr/>
        </p:nvCxnSpPr>
        <p:spPr>
          <a:xfrm>
            <a:off x="3254087" y="3335369"/>
            <a:ext cx="961262" cy="14044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B4AEA42-65BC-759B-FF0D-2218853194C3}"/>
              </a:ext>
            </a:extLst>
          </p:cNvPr>
          <p:cNvCxnSpPr>
            <a:stCxn id="47" idx="3"/>
            <a:endCxn id="81" idx="1"/>
          </p:cNvCxnSpPr>
          <p:nvPr/>
        </p:nvCxnSpPr>
        <p:spPr>
          <a:xfrm>
            <a:off x="3254087" y="3335369"/>
            <a:ext cx="3660265" cy="1462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4D6ED4-E49F-020B-A6CD-CFD886462A0C}"/>
              </a:ext>
            </a:extLst>
          </p:cNvPr>
          <p:cNvCxnSpPr>
            <a:stCxn id="47" idx="3"/>
            <a:endCxn id="83" idx="1"/>
          </p:cNvCxnSpPr>
          <p:nvPr/>
        </p:nvCxnSpPr>
        <p:spPr>
          <a:xfrm>
            <a:off x="3254087" y="3335369"/>
            <a:ext cx="3764370" cy="13106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BA0CA5A-51B6-6CC2-A0B3-77A1CB65FA64}"/>
              </a:ext>
            </a:extLst>
          </p:cNvPr>
          <p:cNvSpPr/>
          <p:nvPr/>
        </p:nvSpPr>
        <p:spPr>
          <a:xfrm>
            <a:off x="1018288" y="3088672"/>
            <a:ext cx="223579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 assumptions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382CBC-25B4-093A-2FB4-EA1CE7BA6E73}"/>
              </a:ext>
            </a:extLst>
          </p:cNvPr>
          <p:cNvCxnSpPr>
            <a:stCxn id="47" idx="3"/>
            <a:endCxn id="55" idx="1"/>
          </p:cNvCxnSpPr>
          <p:nvPr/>
        </p:nvCxnSpPr>
        <p:spPr>
          <a:xfrm>
            <a:off x="3254087" y="3335369"/>
            <a:ext cx="1000505" cy="16886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2589ECB-4FEC-8822-C293-1E80E4AE1244}"/>
              </a:ext>
            </a:extLst>
          </p:cNvPr>
          <p:cNvSpPr/>
          <p:nvPr/>
        </p:nvSpPr>
        <p:spPr>
          <a:xfrm>
            <a:off x="4674939" y="1884557"/>
            <a:ext cx="331666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mathematical framework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67F18A-C6C4-6631-7C5A-2CA171BE9DF4}"/>
              </a:ext>
            </a:extLst>
          </p:cNvPr>
          <p:cNvSpPr/>
          <p:nvPr/>
        </p:nvSpPr>
        <p:spPr>
          <a:xfrm>
            <a:off x="4254592" y="3132989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A5318C7-8417-DF7C-C752-CCB6F8A4A3D7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rot="5400000" flipH="1" flipV="1">
            <a:off x="4697712" y="2857562"/>
            <a:ext cx="2115173" cy="1155949"/>
          </a:xfrm>
          <a:prstGeom prst="bentConnector3">
            <a:avLst>
              <a:gd name="adj1" fmla="val 1581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4BDF83E-D03B-A807-7306-AB39588802C5}"/>
              </a:ext>
            </a:extLst>
          </p:cNvPr>
          <p:cNvCxnSpPr>
            <a:cxnSpLocks/>
            <a:stCxn id="81" idx="0"/>
            <a:endCxn id="50" idx="2"/>
          </p:cNvCxnSpPr>
          <p:nvPr/>
        </p:nvCxnSpPr>
        <p:spPr>
          <a:xfrm rot="16200000" flipV="1">
            <a:off x="6618573" y="2092651"/>
            <a:ext cx="732423" cy="1303018"/>
          </a:xfrm>
          <a:prstGeom prst="bentConnector3">
            <a:avLst>
              <a:gd name="adj1" fmla="val 4670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FFAC0F-4D84-36A4-60F4-D1DF1584C7E3}"/>
              </a:ext>
            </a:extLst>
          </p:cNvPr>
          <p:cNvCxnSpPr>
            <a:cxnSpLocks/>
            <a:stCxn id="83" idx="0"/>
            <a:endCxn id="50" idx="2"/>
          </p:cNvCxnSpPr>
          <p:nvPr/>
        </p:nvCxnSpPr>
        <p:spPr>
          <a:xfrm rot="16200000" flipV="1">
            <a:off x="5828213" y="2883011"/>
            <a:ext cx="2021420" cy="1011298"/>
          </a:xfrm>
          <a:prstGeom prst="bentConnector3">
            <a:avLst>
              <a:gd name="adj1" fmla="val 1184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A5607E8-01B8-AB17-62C2-FEB71456DCDF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5400000" flipH="1" flipV="1">
            <a:off x="5277382" y="2077098"/>
            <a:ext cx="755040" cy="1356742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8F1B12-6402-8417-5D4D-4561E309C890}"/>
              </a:ext>
            </a:extLst>
          </p:cNvPr>
          <p:cNvSpPr txBox="1"/>
          <p:nvPr/>
        </p:nvSpPr>
        <p:spPr>
          <a:xfrm>
            <a:off x="1018288" y="4674991"/>
            <a:ext cx="144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F4759-7443-71D3-0F39-79A31AAFF655}"/>
              </a:ext>
            </a:extLst>
          </p:cNvPr>
          <p:cNvCxnSpPr>
            <a:cxnSpLocks/>
          </p:cNvCxnSpPr>
          <p:nvPr/>
        </p:nvCxnSpPr>
        <p:spPr>
          <a:xfrm flipV="1">
            <a:off x="871765" y="4664851"/>
            <a:ext cx="0" cy="4340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7C20F-C8BF-EF82-AFA4-F8F2C295FAE2}"/>
                  </a:ext>
                </a:extLst>
              </p:cNvPr>
              <p:cNvSpPr txBox="1"/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Foundations of physics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theory of physical models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7C20F-C8BF-EF82-AFA4-F8F2C295F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blipFill>
                <a:blip r:embed="rId2"/>
                <a:stretch>
                  <a:fillRect t="-3103" r="-2471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02DA4AF3-03BA-693A-5F74-F35B68D85F1E}"/>
              </a:ext>
            </a:extLst>
          </p:cNvPr>
          <p:cNvSpPr/>
          <p:nvPr/>
        </p:nvSpPr>
        <p:spPr>
          <a:xfrm>
            <a:off x="6914352" y="3110371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C58172-C520-8D9B-3459-7D95656965CC}"/>
              </a:ext>
            </a:extLst>
          </p:cNvPr>
          <p:cNvSpPr/>
          <p:nvPr/>
        </p:nvSpPr>
        <p:spPr>
          <a:xfrm>
            <a:off x="4215348" y="4493122"/>
            <a:ext cx="1923953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Thermodynamics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E4A39E-4020-45F7-2594-D0FCE4CD7932}"/>
              </a:ext>
            </a:extLst>
          </p:cNvPr>
          <p:cNvSpPr/>
          <p:nvPr/>
        </p:nvSpPr>
        <p:spPr>
          <a:xfrm>
            <a:off x="7018456" y="4399369"/>
            <a:ext cx="652228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D0531C-598B-7E8A-5278-A46F910A073D}"/>
              </a:ext>
            </a:extLst>
          </p:cNvPr>
          <p:cNvSpPr txBox="1"/>
          <p:nvPr/>
        </p:nvSpPr>
        <p:spPr>
          <a:xfrm>
            <a:off x="1048233" y="4055438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F4D4F6C-6B11-53FA-711E-B9280B955F92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685800" y="4240104"/>
            <a:ext cx="3624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Our view of the foundations of physics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94F67-AD53-17F8-426A-CA5F18D33F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07875-F2F8-C359-3D66-0A8D2489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32ADF-9C4E-82EA-3F93-9755261BA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31A0-A4A8-DBCD-FAC7-7FAE4DB8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fundamental misunderstanding</a:t>
            </a:r>
            <a:br>
              <a:rPr lang="en-US" dirty="0"/>
            </a:br>
            <a:r>
              <a:rPr lang="en-US" dirty="0"/>
              <a:t>in the foundations of physics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E90E7-D4D4-C7DE-8D5C-F0CBD5314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724B-811D-1709-B63B-E8B397E5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62FBE0-632C-6139-961C-B3DEA507F024}"/>
              </a:ext>
            </a:extLst>
          </p:cNvPr>
          <p:cNvSpPr txBox="1"/>
          <p:nvPr/>
        </p:nvSpPr>
        <p:spPr>
          <a:xfrm>
            <a:off x="0" y="87658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Math is a just tool for calculation,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whose technical details are better left to mathematicians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13D15-FC25-E914-952B-D4A5DAF8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9" y="2704431"/>
            <a:ext cx="7836774" cy="1496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C0C0C2-FD16-EAAC-699B-FA73E362C13E}"/>
              </a:ext>
            </a:extLst>
          </p:cNvPr>
          <p:cNvSpPr txBox="1"/>
          <p:nvPr/>
        </p:nvSpPr>
        <p:spPr>
          <a:xfrm>
            <a:off x="4122153" y="4064605"/>
            <a:ext cx="3487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Sabine </a:t>
            </a:r>
            <a:r>
              <a:rPr lang="en-US" dirty="0" err="1"/>
              <a:t>Hossenfelder</a:t>
            </a:r>
            <a:r>
              <a:rPr lang="en-US" dirty="0"/>
              <a:t> – Lost in Math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C2214-67E9-9332-D121-A72EDB3661D4}"/>
              </a:ext>
            </a:extLst>
          </p:cNvPr>
          <p:cNvSpPr txBox="1"/>
          <p:nvPr/>
        </p:nvSpPr>
        <p:spPr>
          <a:xfrm>
            <a:off x="8007016" y="591474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Prevalent attitude among physicists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B1E78-9C46-A89F-8B5D-843B73D87420}"/>
              </a:ext>
            </a:extLst>
          </p:cNvPr>
          <p:cNvSpPr txBox="1"/>
          <p:nvPr/>
        </p:nvSpPr>
        <p:spPr>
          <a:xfrm>
            <a:off x="3895735" y="4963114"/>
            <a:ext cx="4505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Even those that work on the math,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they work on it as mathematicians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A7684-5676-1B19-477B-D9CBE548C5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62691-6081-A670-7F1E-9F90AAC4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F5CBB-07FE-FD3F-BAFC-CEA1E6CBB770}"/>
              </a:ext>
            </a:extLst>
          </p:cNvPr>
          <p:cNvSpPr txBox="1"/>
          <p:nvPr/>
        </p:nvSpPr>
        <p:spPr>
          <a:xfrm>
            <a:off x="487279" y="355878"/>
            <a:ext cx="11217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We use mathematics to specify our models, not just calculations, and specifying physical models is the whole point of physics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07710-587E-66B7-9933-88766CAE5739}"/>
              </a:ext>
            </a:extLst>
          </p:cNvPr>
          <p:cNvSpPr txBox="1"/>
          <p:nvPr/>
        </p:nvSpPr>
        <p:spPr>
          <a:xfrm>
            <a:off x="0" y="285276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Also, there is no single way to “clean up the mess”: each axiom</a:t>
            </a:r>
            <a:br>
              <a:rPr lang="en-US" sz="3200" dirty="0"/>
            </a:br>
            <a:r>
              <a:rPr lang="en-US" sz="3200" dirty="0"/>
              <a:t>and definition represents a choice in mathematical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A09FB-E92B-5C9A-1F1F-D31A5A3B8DDD}"/>
              </a:ext>
            </a:extLst>
          </p:cNvPr>
          <p:cNvSpPr txBox="1"/>
          <p:nvPr/>
        </p:nvSpPr>
        <p:spPr>
          <a:xfrm>
            <a:off x="216567" y="4451631"/>
            <a:ext cx="8728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Those are physical choices, which mathematicians are ill-equipped to make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E31C4-2309-632A-7A39-6ECA3BC75F93}"/>
              </a:ext>
            </a:extLst>
          </p:cNvPr>
          <p:cNvSpPr txBox="1"/>
          <p:nvPr/>
        </p:nvSpPr>
        <p:spPr>
          <a:xfrm>
            <a:off x="2003229" y="6112048"/>
            <a:ext cx="19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end up with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C7A82C-9548-2557-98EE-2B932C122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102" y="6025199"/>
            <a:ext cx="3432209" cy="5405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498369-D5D2-DA17-24B4-31921D99B7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66985</TotalTime>
  <Words>2915</Words>
  <Application>Microsoft Office PowerPoint</Application>
  <PresentationFormat>Widescreen</PresentationFormat>
  <Paragraphs>510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Assumptions of Physics Summer School 2025  Introduction to Physical Mathematics</vt:lpstr>
      <vt:lpstr>Main goal of the project</vt:lpstr>
      <vt:lpstr>Standard view of the foundations of physics</vt:lpstr>
      <vt:lpstr>PowerPoint Presentation</vt:lpstr>
      <vt:lpstr>Our view of the foundations of physics</vt:lpstr>
      <vt:lpstr>PowerPoint Presentation</vt:lpstr>
      <vt:lpstr>The fundamental misunderstanding in the foundations of physics </vt:lpstr>
      <vt:lpstr>PowerPoint Presentation</vt:lpstr>
      <vt:lpstr>PowerPoint Presentation</vt:lpstr>
      <vt:lpstr>Examples of unphysical mathematics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</vt:lpstr>
      <vt:lpstr>Logic of experimental verifiability ⇓ topologies and σ-algebras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Topology and σ-algebra</vt:lpstr>
      <vt:lpstr>PowerPoint Presentation</vt:lpstr>
      <vt:lpstr>PowerPoint Presentation</vt:lpstr>
      <vt:lpstr>PowerPoint Presentation</vt:lpstr>
      <vt:lpstr>PowerPoint Presentation</vt:lpstr>
      <vt:lpstr>Takeaway</vt:lpstr>
      <vt:lpstr>PowerPoint Presentation</vt:lpstr>
      <vt:lpstr>PowerPoint Presentation</vt:lpstr>
      <vt:lpstr>Wrapping it up</vt:lpstr>
      <vt:lpstr>To learn more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224</cp:revision>
  <dcterms:created xsi:type="dcterms:W3CDTF">2021-04-07T15:17:47Z</dcterms:created>
  <dcterms:modified xsi:type="dcterms:W3CDTF">2025-06-25T20:06:30Z</dcterms:modified>
</cp:coreProperties>
</file>