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976" r:id="rId2"/>
    <p:sldId id="1290" r:id="rId3"/>
    <p:sldId id="1291" r:id="rId4"/>
    <p:sldId id="1293" r:id="rId5"/>
    <p:sldId id="1100" r:id="rId6"/>
    <p:sldId id="1103" r:id="rId7"/>
    <p:sldId id="1104" r:id="rId8"/>
    <p:sldId id="1296" r:id="rId9"/>
    <p:sldId id="1297" r:id="rId10"/>
    <p:sldId id="1294" r:id="rId11"/>
    <p:sldId id="1285" r:id="rId12"/>
    <p:sldId id="1106" r:id="rId13"/>
    <p:sldId id="1277" r:id="rId14"/>
    <p:sldId id="1278" r:id="rId15"/>
    <p:sldId id="1107" r:id="rId16"/>
    <p:sldId id="1298" r:id="rId17"/>
    <p:sldId id="1289" r:id="rId18"/>
    <p:sldId id="1299" r:id="rId19"/>
    <p:sldId id="1090" r:id="rId20"/>
    <p:sldId id="901" r:id="rId21"/>
    <p:sldId id="101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423E"/>
    <a:srgbClr val="4F86B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07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333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9DA5-C50F-43EC-80B0-E966D7479074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EBE43-81C5-C3A7-19B2-4AEF320C7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9993"/>
            <a:ext cx="1676403" cy="1524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FB429-4DC1-9EA8-5594-36E9029DC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6692"/>
            <a:ext cx="2229706" cy="7578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7525-CDB1-442A-A69A-BD98B438646C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17B3-32E3-4637-9CA0-9BB2E336AC93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FEBD051-EAAA-4A90-AF5B-4D85FB867FEC}" type="datetime1">
              <a:rPr lang="en-US" smtClean="0"/>
              <a:t>10/22/2025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F96E-895A-42A3-9313-8DB8618E47A2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564-ACF7-4D90-9AB3-1D19E15A1362}" type="datetime1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1B31-CEFD-4AE7-8206-EE8C5EB0B3DF}" type="datetime1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4D9-F625-4124-883B-CE94A3CF5BD1}" type="datetime1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D89-C11C-46C2-8168-E642150F73B4}" type="datetime1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5202-AF91-40C3-B0C0-3935C753F67F}" type="datetime1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C3A1-A93C-4FF9-B5D4-4A0EF4169CC5}" type="datetime1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290B3-A99C-4734-BBF0-717B25B96A33}" type="datetime1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4DAF4-877C-B697-9F33-77BD3CFF03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10"/>
            <a:ext cx="755810" cy="68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9385B-0892-E7A3-350A-12FC896047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74" y="6273515"/>
            <a:ext cx="1313865" cy="44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2.png"/><Relationship Id="rId3" Type="http://schemas.openxmlformats.org/officeDocument/2006/relationships/image" Target="../media/image243.png"/><Relationship Id="rId7" Type="http://schemas.openxmlformats.org/officeDocument/2006/relationships/image" Target="../media/image26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50.png"/><Relationship Id="rId4" Type="http://schemas.openxmlformats.org/officeDocument/2006/relationships/image" Target="../media/image252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ssumptionsofphysics.org/book" TargetMode="External"/><Relationship Id="rId2" Type="http://schemas.openxmlformats.org/officeDocument/2006/relationships/hyperlink" Target="https://assumptionsofphysic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ssumptionsofphysics" TargetMode="External"/><Relationship Id="rId5" Type="http://schemas.openxmlformats.org/officeDocument/2006/relationships/hyperlink" Target="https://www.youtube.com/@AssumptionsofPhysicsResearch" TargetMode="External"/><Relationship Id="rId4" Type="http://schemas.openxmlformats.org/officeDocument/2006/relationships/hyperlink" Target="https://www.youtube.com/@gcarcass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40.png"/><Relationship Id="rId4" Type="http://schemas.openxmlformats.org/officeDocument/2006/relationships/hyperlink" Target="https://assumptionsofphysics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72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7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90.png"/><Relationship Id="rId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EF8-1CA4-0AF4-8F17-8A411A359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Classical mechanics as the</a:t>
            </a:r>
            <a:br>
              <a:rPr lang="en-US" dirty="0"/>
            </a:br>
            <a:r>
              <a:rPr lang="en-US" dirty="0"/>
              <a:t>high-entropy limit of quantum mechanics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6BA-E88F-9DF9-B52F-C052D394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Gabriele Carcassi¹, Manuele Landini² and Christine A. Aidala¹</a:t>
            </a:r>
          </a:p>
          <a:p>
            <a:r>
              <a:rPr lang="en-US" sz="2400" dirty="0"/>
              <a:t>¹</a:t>
            </a:r>
            <a:r>
              <a:rPr lang="en-US" dirty="0"/>
              <a:t>Physics Department</a:t>
            </a:r>
            <a:br>
              <a:rPr lang="en-US" dirty="0"/>
            </a:br>
            <a:r>
              <a:rPr lang="en-US" dirty="0"/>
              <a:t>University of Michigan</a:t>
            </a:r>
          </a:p>
          <a:p>
            <a:r>
              <a:rPr lang="en-US" sz="2400" dirty="0"/>
              <a:t>²</a:t>
            </a:r>
            <a:r>
              <a:rPr lang="en-US" dirty="0"/>
              <a:t>Institut für Experimental </a:t>
            </a:r>
            <a:r>
              <a:rPr lang="en-US" dirty="0" err="1"/>
              <a:t>Physik</a:t>
            </a:r>
            <a:r>
              <a:rPr lang="en-US" dirty="0"/>
              <a:t> und Zentrum f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</a:t>
            </a:r>
            <a:r>
              <a:rPr lang="en-US" dirty="0"/>
              <a:t>r </a:t>
            </a:r>
            <a:r>
              <a:rPr lang="en-US" dirty="0" err="1"/>
              <a:t>Quantenphysik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Universit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</a:t>
            </a:r>
            <a:r>
              <a:rPr lang="en-US" dirty="0"/>
              <a:t>t Innsbruck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0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BB6068-D052-0FD5-FACB-0398744B0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24" y="513560"/>
            <a:ext cx="5239481" cy="1905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658291-6850-F834-4C85-8E4F63D80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350" y="1568251"/>
            <a:ext cx="5061384" cy="602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8C1151-9D37-C779-C80A-5CB8E0541654}"/>
              </a:ext>
            </a:extLst>
          </p:cNvPr>
          <p:cNvSpPr txBox="1"/>
          <p:nvPr/>
        </p:nvSpPr>
        <p:spPr>
          <a:xfrm>
            <a:off x="7315200" y="1096861"/>
            <a:ext cx="342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Wigner function of a thermal state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3BF384-B4A7-6251-F138-48E5B0566A2E}"/>
              </a:ext>
            </a:extLst>
          </p:cNvPr>
          <p:cNvCxnSpPr/>
          <p:nvPr/>
        </p:nvCxnSpPr>
        <p:spPr>
          <a:xfrm flipH="1" flipV="1">
            <a:off x="5596759" y="1869371"/>
            <a:ext cx="1237593" cy="37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ACEE1A-BEAA-FAF1-C72F-B7BB9048539B}"/>
                  </a:ext>
                </a:extLst>
              </p:cNvPr>
              <p:cNvSpPr txBox="1"/>
              <p:nvPr/>
            </p:nvSpPr>
            <p:spPr>
              <a:xfrm>
                <a:off x="6215555" y="2363040"/>
                <a:ext cx="5579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Classical distribution is the leading term of expansion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ACEE1A-BEAA-FAF1-C72F-B7BB90485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55" y="2363040"/>
                <a:ext cx="5579541" cy="369332"/>
              </a:xfrm>
              <a:prstGeom prst="rect">
                <a:avLst/>
              </a:prstGeom>
              <a:blipFill>
                <a:blip r:embed="rId4"/>
                <a:stretch>
                  <a:fillRect l="-98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8A6E4E-5E24-7D0D-F774-C4C37CF2D303}"/>
                  </a:ext>
                </a:extLst>
              </p:cNvPr>
              <p:cNvSpPr txBox="1"/>
              <p:nvPr/>
            </p:nvSpPr>
            <p:spPr>
              <a:xfrm>
                <a:off x="402554" y="3064029"/>
                <a:ext cx="113925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At thermal equilibrium, high entropy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high temperature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low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8A6E4E-5E24-7D0D-F774-C4C37CF2D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54" y="3064029"/>
                <a:ext cx="11392542" cy="584775"/>
              </a:xfrm>
              <a:prstGeom prst="rect">
                <a:avLst/>
              </a:prstGeom>
              <a:blipFill>
                <a:blip r:embed="rId5"/>
                <a:stretch>
                  <a:fillRect l="-133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DAC3B425-04F8-2765-54A1-531042566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089" y="4604541"/>
            <a:ext cx="7230484" cy="1009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801E04-2AF1-6EC4-1C82-27C341E5D0D4}"/>
                  </a:ext>
                </a:extLst>
              </p:cNvPr>
              <p:cNvSpPr txBox="1"/>
              <p:nvPr/>
            </p:nvSpPr>
            <p:spPr>
              <a:xfrm>
                <a:off x="488087" y="4066137"/>
                <a:ext cx="86409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We recover the same limit and correction with a more meaningful expansion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801E04-2AF1-6EC4-1C82-27C341E5D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87" y="4066137"/>
                <a:ext cx="8640955" cy="400110"/>
              </a:xfrm>
              <a:prstGeom prst="rect">
                <a:avLst/>
              </a:prstGeom>
              <a:blipFill>
                <a:blip r:embed="rId7"/>
                <a:stretch>
                  <a:fillRect l="-70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45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9613D73-FF3F-9C8A-FE70-80D9287D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32" y="1433977"/>
            <a:ext cx="7102777" cy="40060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46D4B4-7D84-0E3E-41C1-2D78F73DDEDA}"/>
              </a:ext>
            </a:extLst>
          </p:cNvPr>
          <p:cNvSpPr/>
          <p:nvPr/>
        </p:nvSpPr>
        <p:spPr>
          <a:xfrm>
            <a:off x="1117935" y="4403510"/>
            <a:ext cx="6818363" cy="1049233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C4AF6-9F01-9E4D-3206-16E58AD0F75E}"/>
              </a:ext>
            </a:extLst>
          </p:cNvPr>
          <p:cNvSpPr txBox="1"/>
          <p:nvPr/>
        </p:nvSpPr>
        <p:spPr>
          <a:xfrm>
            <a:off x="2430707" y="4743460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3</a:t>
            </a:r>
            <a:r>
              <a:rPr lang="en-US" baseline="30000" dirty="0"/>
              <a:t>rd</a:t>
            </a:r>
            <a:r>
              <a:rPr lang="en-US" dirty="0"/>
              <a:t> law of thermodynamics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FC06A-0928-DEDE-FDD1-A65C57640215}"/>
              </a:ext>
            </a:extLst>
          </p:cNvPr>
          <p:cNvSpPr txBox="1"/>
          <p:nvPr/>
        </p:nvSpPr>
        <p:spPr>
          <a:xfrm rot="20747837">
            <a:off x="1436330" y="2060529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31EF0-26DD-48A0-4D13-625C9D2E9572}"/>
              </a:ext>
            </a:extLst>
          </p:cNvPr>
          <p:cNvSpPr/>
          <p:nvPr/>
        </p:nvSpPr>
        <p:spPr>
          <a:xfrm>
            <a:off x="1117935" y="1614618"/>
            <a:ext cx="6925435" cy="3825882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8519" h="2478409">
                <a:moveTo>
                  <a:pt x="0" y="0"/>
                </a:moveTo>
                <a:lnTo>
                  <a:pt x="2556" y="2476292"/>
                </a:lnTo>
                <a:lnTo>
                  <a:pt x="56529" y="2478409"/>
                </a:lnTo>
                <a:cubicBezTo>
                  <a:pt x="100450" y="2309076"/>
                  <a:pt x="123512" y="1779995"/>
                  <a:pt x="468324" y="1350951"/>
                </a:cubicBezTo>
                <a:cubicBezTo>
                  <a:pt x="813136" y="921907"/>
                  <a:pt x="1664599" y="589838"/>
                  <a:pt x="2266884" y="438615"/>
                </a:cubicBezTo>
                <a:cubicBezTo>
                  <a:pt x="2869169" y="287392"/>
                  <a:pt x="3567680" y="181387"/>
                  <a:pt x="4082029" y="113499"/>
                </a:cubicBezTo>
                <a:cubicBezTo>
                  <a:pt x="4596379" y="29891"/>
                  <a:pt x="4421950" y="60942"/>
                  <a:pt x="4818519" y="129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A58D43-7E57-CF93-B12A-E0EDA135BD67}"/>
              </a:ext>
            </a:extLst>
          </p:cNvPr>
          <p:cNvCxnSpPr>
            <a:cxnSpLocks/>
          </p:cNvCxnSpPr>
          <p:nvPr/>
        </p:nvCxnSpPr>
        <p:spPr>
          <a:xfrm>
            <a:off x="948832" y="5799438"/>
            <a:ext cx="651016" cy="0"/>
          </a:xfrm>
          <a:prstGeom prst="line">
            <a:avLst/>
          </a:prstGeom>
          <a:ln w="28575">
            <a:solidFill>
              <a:srgbClr val="4F8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376E72-FE14-C715-09F2-EAAA63B61402}"/>
              </a:ext>
            </a:extLst>
          </p:cNvPr>
          <p:cNvCxnSpPr>
            <a:cxnSpLocks/>
          </p:cNvCxnSpPr>
          <p:nvPr/>
        </p:nvCxnSpPr>
        <p:spPr>
          <a:xfrm>
            <a:off x="948832" y="6042454"/>
            <a:ext cx="651016" cy="0"/>
          </a:xfrm>
          <a:prstGeom prst="line">
            <a:avLst/>
          </a:prstGeom>
          <a:ln w="28575">
            <a:solidFill>
              <a:srgbClr val="C64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A5E8B6-8600-02F8-342F-83ACE9A2BF68}"/>
              </a:ext>
            </a:extLst>
          </p:cNvPr>
          <p:cNvSpPr txBox="1"/>
          <p:nvPr/>
        </p:nvSpPr>
        <p:spPr>
          <a:xfrm>
            <a:off x="1599848" y="5594348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FBD2D4-42AF-40E3-3215-E3ADF960B34E}"/>
              </a:ext>
            </a:extLst>
          </p:cNvPr>
          <p:cNvSpPr txBox="1"/>
          <p:nvPr/>
        </p:nvSpPr>
        <p:spPr>
          <a:xfrm>
            <a:off x="1599848" y="5834362"/>
            <a:ext cx="10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BBB6CC-2CC6-D0FC-7C67-39CC900D3282}"/>
              </a:ext>
            </a:extLst>
          </p:cNvPr>
          <p:cNvSpPr/>
          <p:nvPr/>
        </p:nvSpPr>
        <p:spPr>
          <a:xfrm>
            <a:off x="1426407" y="3032840"/>
            <a:ext cx="1143602" cy="1366372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6292"/>
              <a:gd name="connsiteX1" fmla="*/ 2556 w 4818519"/>
              <a:gd name="connsiteY1" fmla="*/ 2476292 h 2476292"/>
              <a:gd name="connsiteX2" fmla="*/ 199014 w 4818519"/>
              <a:gd name="connsiteY2" fmla="*/ 1704036 h 2476292"/>
              <a:gd name="connsiteX3" fmla="*/ 468324 w 4818519"/>
              <a:gd name="connsiteY3" fmla="*/ 1350951 h 2476292"/>
              <a:gd name="connsiteX4" fmla="*/ 2266884 w 4818519"/>
              <a:gd name="connsiteY4" fmla="*/ 438615 h 2476292"/>
              <a:gd name="connsiteX5" fmla="*/ 4082029 w 4818519"/>
              <a:gd name="connsiteY5" fmla="*/ 113499 h 2476292"/>
              <a:gd name="connsiteX6" fmla="*/ 4818519 w 4818519"/>
              <a:gd name="connsiteY6" fmla="*/ 12944 h 2476292"/>
              <a:gd name="connsiteX7" fmla="*/ 0 w 4818519"/>
              <a:gd name="connsiteY7" fmla="*/ 0 h 2476292"/>
              <a:gd name="connsiteX0" fmla="*/ 0 w 4818519"/>
              <a:gd name="connsiteY0" fmla="*/ 0 h 1705136"/>
              <a:gd name="connsiteX1" fmla="*/ 108592 w 4818519"/>
              <a:gd name="connsiteY1" fmla="*/ 1705004 h 1705136"/>
              <a:gd name="connsiteX2" fmla="*/ 199014 w 4818519"/>
              <a:gd name="connsiteY2" fmla="*/ 1704036 h 1705136"/>
              <a:gd name="connsiteX3" fmla="*/ 468324 w 4818519"/>
              <a:gd name="connsiteY3" fmla="*/ 1350951 h 1705136"/>
              <a:gd name="connsiteX4" fmla="*/ 2266884 w 4818519"/>
              <a:gd name="connsiteY4" fmla="*/ 438615 h 1705136"/>
              <a:gd name="connsiteX5" fmla="*/ 4082029 w 4818519"/>
              <a:gd name="connsiteY5" fmla="*/ 113499 h 1705136"/>
              <a:gd name="connsiteX6" fmla="*/ 4818519 w 4818519"/>
              <a:gd name="connsiteY6" fmla="*/ 12944 h 1705136"/>
              <a:gd name="connsiteX7" fmla="*/ 0 w 4818519"/>
              <a:gd name="connsiteY7" fmla="*/ 0 h 1705136"/>
              <a:gd name="connsiteX0" fmla="*/ 222769 w 4709927"/>
              <a:gd name="connsiteY0" fmla="*/ 1273564 h 1692192"/>
              <a:gd name="connsiteX1" fmla="*/ 0 w 4709927"/>
              <a:gd name="connsiteY1" fmla="*/ 1692060 h 1692192"/>
              <a:gd name="connsiteX2" fmla="*/ 90422 w 4709927"/>
              <a:gd name="connsiteY2" fmla="*/ 1691092 h 1692192"/>
              <a:gd name="connsiteX3" fmla="*/ 359732 w 4709927"/>
              <a:gd name="connsiteY3" fmla="*/ 1338007 h 1692192"/>
              <a:gd name="connsiteX4" fmla="*/ 2158292 w 4709927"/>
              <a:gd name="connsiteY4" fmla="*/ 425671 h 1692192"/>
              <a:gd name="connsiteX5" fmla="*/ 3973437 w 4709927"/>
              <a:gd name="connsiteY5" fmla="*/ 100555 h 1692192"/>
              <a:gd name="connsiteX6" fmla="*/ 4709927 w 4709927"/>
              <a:gd name="connsiteY6" fmla="*/ 0 h 1692192"/>
              <a:gd name="connsiteX7" fmla="*/ 222769 w 4709927"/>
              <a:gd name="connsiteY7" fmla="*/ 1273564 h 1692192"/>
              <a:gd name="connsiteX0" fmla="*/ 222769 w 3973437"/>
              <a:gd name="connsiteY0" fmla="*/ 1173009 h 1591637"/>
              <a:gd name="connsiteX1" fmla="*/ 0 w 3973437"/>
              <a:gd name="connsiteY1" fmla="*/ 1591505 h 1591637"/>
              <a:gd name="connsiteX2" fmla="*/ 90422 w 3973437"/>
              <a:gd name="connsiteY2" fmla="*/ 1590537 h 1591637"/>
              <a:gd name="connsiteX3" fmla="*/ 359732 w 3973437"/>
              <a:gd name="connsiteY3" fmla="*/ 1237452 h 1591637"/>
              <a:gd name="connsiteX4" fmla="*/ 2158292 w 3973437"/>
              <a:gd name="connsiteY4" fmla="*/ 325116 h 1591637"/>
              <a:gd name="connsiteX5" fmla="*/ 3973437 w 3973437"/>
              <a:gd name="connsiteY5" fmla="*/ 0 h 1591637"/>
              <a:gd name="connsiteX6" fmla="*/ 222769 w 3973437"/>
              <a:gd name="connsiteY6" fmla="*/ 1173009 h 1591637"/>
              <a:gd name="connsiteX0" fmla="*/ 222769 w 2160276"/>
              <a:gd name="connsiteY0" fmla="*/ 857759 h 1276387"/>
              <a:gd name="connsiteX1" fmla="*/ 0 w 2160276"/>
              <a:gd name="connsiteY1" fmla="*/ 1276255 h 1276387"/>
              <a:gd name="connsiteX2" fmla="*/ 90422 w 2160276"/>
              <a:gd name="connsiteY2" fmla="*/ 1275287 h 1276387"/>
              <a:gd name="connsiteX3" fmla="*/ 359732 w 2160276"/>
              <a:gd name="connsiteY3" fmla="*/ 922202 h 1276387"/>
              <a:gd name="connsiteX4" fmla="*/ 2158292 w 2160276"/>
              <a:gd name="connsiteY4" fmla="*/ 9866 h 1276387"/>
              <a:gd name="connsiteX5" fmla="*/ 795685 w 2160276"/>
              <a:gd name="connsiteY5" fmla="*/ 391250 h 1276387"/>
              <a:gd name="connsiteX6" fmla="*/ 222769 w 2160276"/>
              <a:gd name="connsiteY6" fmla="*/ 857759 h 1276387"/>
              <a:gd name="connsiteX0" fmla="*/ 222769 w 1677126"/>
              <a:gd name="connsiteY0" fmla="*/ 466509 h 885137"/>
              <a:gd name="connsiteX1" fmla="*/ 0 w 1677126"/>
              <a:gd name="connsiteY1" fmla="*/ 885005 h 885137"/>
              <a:gd name="connsiteX2" fmla="*/ 90422 w 1677126"/>
              <a:gd name="connsiteY2" fmla="*/ 884037 h 885137"/>
              <a:gd name="connsiteX3" fmla="*/ 359732 w 1677126"/>
              <a:gd name="connsiteY3" fmla="*/ 530952 h 885137"/>
              <a:gd name="connsiteX4" fmla="*/ 1674505 w 1677126"/>
              <a:gd name="connsiteY4" fmla="*/ 75218 h 885137"/>
              <a:gd name="connsiteX5" fmla="*/ 795685 w 1677126"/>
              <a:gd name="connsiteY5" fmla="*/ 0 h 885137"/>
              <a:gd name="connsiteX6" fmla="*/ 222769 w 1677126"/>
              <a:gd name="connsiteY6" fmla="*/ 466509 h 885137"/>
              <a:gd name="connsiteX0" fmla="*/ 222769 w 796777"/>
              <a:gd name="connsiteY0" fmla="*/ 466509 h 885137"/>
              <a:gd name="connsiteX1" fmla="*/ 0 w 796777"/>
              <a:gd name="connsiteY1" fmla="*/ 885005 h 885137"/>
              <a:gd name="connsiteX2" fmla="*/ 90422 w 796777"/>
              <a:gd name="connsiteY2" fmla="*/ 884037 h 885137"/>
              <a:gd name="connsiteX3" fmla="*/ 359732 w 796777"/>
              <a:gd name="connsiteY3" fmla="*/ 530952 h 885137"/>
              <a:gd name="connsiteX4" fmla="*/ 795685 w 796777"/>
              <a:gd name="connsiteY4" fmla="*/ 0 h 885137"/>
              <a:gd name="connsiteX5" fmla="*/ 222769 w 796777"/>
              <a:gd name="connsiteY5" fmla="*/ 466509 h 885137"/>
              <a:gd name="connsiteX0" fmla="*/ 358814 w 932822"/>
              <a:gd name="connsiteY0" fmla="*/ 466509 h 885137"/>
              <a:gd name="connsiteX1" fmla="*/ 136045 w 932822"/>
              <a:gd name="connsiteY1" fmla="*/ 885005 h 885137"/>
              <a:gd name="connsiteX2" fmla="*/ 226467 w 932822"/>
              <a:gd name="connsiteY2" fmla="*/ 884037 h 885137"/>
              <a:gd name="connsiteX3" fmla="*/ 495777 w 932822"/>
              <a:gd name="connsiteY3" fmla="*/ 530952 h 885137"/>
              <a:gd name="connsiteX4" fmla="*/ 931730 w 932822"/>
              <a:gd name="connsiteY4" fmla="*/ 0 h 885137"/>
              <a:gd name="connsiteX5" fmla="*/ 358814 w 932822"/>
              <a:gd name="connsiteY5" fmla="*/ 466509 h 885137"/>
              <a:gd name="connsiteX0" fmla="*/ 371994 w 912866"/>
              <a:gd name="connsiteY0" fmla="*/ 432573 h 885137"/>
              <a:gd name="connsiteX1" fmla="*/ 116089 w 912866"/>
              <a:gd name="connsiteY1" fmla="*/ 885005 h 885137"/>
              <a:gd name="connsiteX2" fmla="*/ 206511 w 912866"/>
              <a:gd name="connsiteY2" fmla="*/ 884037 h 885137"/>
              <a:gd name="connsiteX3" fmla="*/ 475821 w 912866"/>
              <a:gd name="connsiteY3" fmla="*/ 530952 h 885137"/>
              <a:gd name="connsiteX4" fmla="*/ 911774 w 912866"/>
              <a:gd name="connsiteY4" fmla="*/ 0 h 885137"/>
              <a:gd name="connsiteX5" fmla="*/ 371994 w 912866"/>
              <a:gd name="connsiteY5" fmla="*/ 432573 h 885137"/>
              <a:gd name="connsiteX0" fmla="*/ 255905 w 796777"/>
              <a:gd name="connsiteY0" fmla="*/ 432573 h 885137"/>
              <a:gd name="connsiteX1" fmla="*/ 0 w 796777"/>
              <a:gd name="connsiteY1" fmla="*/ 885005 h 885137"/>
              <a:gd name="connsiteX2" fmla="*/ 90422 w 796777"/>
              <a:gd name="connsiteY2" fmla="*/ 884037 h 885137"/>
              <a:gd name="connsiteX3" fmla="*/ 359732 w 796777"/>
              <a:gd name="connsiteY3" fmla="*/ 530952 h 885137"/>
              <a:gd name="connsiteX4" fmla="*/ 795685 w 796777"/>
              <a:gd name="connsiteY4" fmla="*/ 0 h 885137"/>
              <a:gd name="connsiteX5" fmla="*/ 255905 w 796777"/>
              <a:gd name="connsiteY5" fmla="*/ 432573 h 885137"/>
              <a:gd name="connsiteX0" fmla="*/ 255905 w 796777"/>
              <a:gd name="connsiteY0" fmla="*/ 432573 h 885137"/>
              <a:gd name="connsiteX1" fmla="*/ 0 w 796777"/>
              <a:gd name="connsiteY1" fmla="*/ 885005 h 885137"/>
              <a:gd name="connsiteX2" fmla="*/ 90422 w 796777"/>
              <a:gd name="connsiteY2" fmla="*/ 884037 h 885137"/>
              <a:gd name="connsiteX3" fmla="*/ 359732 w 796777"/>
              <a:gd name="connsiteY3" fmla="*/ 530952 h 885137"/>
              <a:gd name="connsiteX4" fmla="*/ 795685 w 796777"/>
              <a:gd name="connsiteY4" fmla="*/ 0 h 885137"/>
              <a:gd name="connsiteX5" fmla="*/ 255905 w 796777"/>
              <a:gd name="connsiteY5" fmla="*/ 432573 h 885137"/>
              <a:gd name="connsiteX0" fmla="*/ 255905 w 796621"/>
              <a:gd name="connsiteY0" fmla="*/ 432573 h 885137"/>
              <a:gd name="connsiteX1" fmla="*/ 0 w 796621"/>
              <a:gd name="connsiteY1" fmla="*/ 885005 h 885137"/>
              <a:gd name="connsiteX2" fmla="*/ 90422 w 796621"/>
              <a:gd name="connsiteY2" fmla="*/ 884037 h 885137"/>
              <a:gd name="connsiteX3" fmla="*/ 300087 w 796621"/>
              <a:gd name="connsiteY3" fmla="*/ 416802 h 885137"/>
              <a:gd name="connsiteX4" fmla="*/ 795685 w 796621"/>
              <a:gd name="connsiteY4" fmla="*/ 0 h 885137"/>
              <a:gd name="connsiteX5" fmla="*/ 255905 w 796621"/>
              <a:gd name="connsiteY5" fmla="*/ 432573 h 885137"/>
              <a:gd name="connsiteX0" fmla="*/ 255905 w 795685"/>
              <a:gd name="connsiteY0" fmla="*/ 432573 h 885137"/>
              <a:gd name="connsiteX1" fmla="*/ 0 w 795685"/>
              <a:gd name="connsiteY1" fmla="*/ 885005 h 885137"/>
              <a:gd name="connsiteX2" fmla="*/ 90422 w 795685"/>
              <a:gd name="connsiteY2" fmla="*/ 884037 h 885137"/>
              <a:gd name="connsiteX3" fmla="*/ 300087 w 795685"/>
              <a:gd name="connsiteY3" fmla="*/ 416802 h 885137"/>
              <a:gd name="connsiteX4" fmla="*/ 795685 w 795685"/>
              <a:gd name="connsiteY4" fmla="*/ 0 h 885137"/>
              <a:gd name="connsiteX5" fmla="*/ 255905 w 795685"/>
              <a:gd name="connsiteY5" fmla="*/ 432573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685" h="885137">
                <a:moveTo>
                  <a:pt x="255905" y="432573"/>
                </a:moveTo>
                <a:cubicBezTo>
                  <a:pt x="166921" y="537396"/>
                  <a:pt x="22058" y="815417"/>
                  <a:pt x="0" y="885005"/>
                </a:cubicBezTo>
                <a:cubicBezTo>
                  <a:pt x="17991" y="885711"/>
                  <a:pt x="72431" y="883331"/>
                  <a:pt x="90422" y="884037"/>
                </a:cubicBezTo>
                <a:cubicBezTo>
                  <a:pt x="134343" y="714704"/>
                  <a:pt x="182543" y="564141"/>
                  <a:pt x="300087" y="416802"/>
                </a:cubicBezTo>
                <a:cubicBezTo>
                  <a:pt x="417631" y="269463"/>
                  <a:pt x="662773" y="97125"/>
                  <a:pt x="795685" y="0"/>
                </a:cubicBezTo>
                <a:cubicBezTo>
                  <a:pt x="486352" y="178338"/>
                  <a:pt x="344889" y="327750"/>
                  <a:pt x="255905" y="432573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907F10-CC95-D4B6-3385-8CEC75B03A89}"/>
              </a:ext>
            </a:extLst>
          </p:cNvPr>
          <p:cNvCxnSpPr>
            <a:cxnSpLocks/>
          </p:cNvCxnSpPr>
          <p:nvPr/>
        </p:nvCxnSpPr>
        <p:spPr>
          <a:xfrm flipV="1">
            <a:off x="1809750" y="3722833"/>
            <a:ext cx="6126548" cy="184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82A0CD-64FA-952E-F538-EF7F5183782B}"/>
              </a:ext>
            </a:extLst>
          </p:cNvPr>
          <p:cNvCxnSpPr>
            <a:cxnSpLocks/>
          </p:cNvCxnSpPr>
          <p:nvPr/>
        </p:nvCxnSpPr>
        <p:spPr>
          <a:xfrm>
            <a:off x="2491740" y="3100876"/>
            <a:ext cx="54445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674E43B-0279-584B-3DD7-5355D237131F}"/>
              </a:ext>
            </a:extLst>
          </p:cNvPr>
          <p:cNvSpPr/>
          <p:nvPr/>
        </p:nvSpPr>
        <p:spPr>
          <a:xfrm>
            <a:off x="4622720" y="3750036"/>
            <a:ext cx="470066" cy="208119"/>
          </a:xfrm>
          <a:custGeom>
            <a:avLst/>
            <a:gdLst>
              <a:gd name="connsiteX0" fmla="*/ 568411 w 568411"/>
              <a:gd name="connsiteY0" fmla="*/ 0 h 49427"/>
              <a:gd name="connsiteX1" fmla="*/ 0 w 568411"/>
              <a:gd name="connsiteY1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186171"/>
              <a:gd name="connsiteX1" fmla="*/ 285750 w 568411"/>
              <a:gd name="connsiteY1" fmla="*/ 185866 h 186171"/>
              <a:gd name="connsiteX2" fmla="*/ 0 w 568411"/>
              <a:gd name="connsiteY2" fmla="*/ 49427 h 186171"/>
              <a:gd name="connsiteX0" fmla="*/ 568411 w 568411"/>
              <a:gd name="connsiteY0" fmla="*/ 0 h 185880"/>
              <a:gd name="connsiteX1" fmla="*/ 285750 w 568411"/>
              <a:gd name="connsiteY1" fmla="*/ 185866 h 185880"/>
              <a:gd name="connsiteX2" fmla="*/ 0 w 568411"/>
              <a:gd name="connsiteY2" fmla="*/ 49427 h 185880"/>
              <a:gd name="connsiteX0" fmla="*/ 517611 w 517611"/>
              <a:gd name="connsiteY0" fmla="*/ 2322 h 188188"/>
              <a:gd name="connsiteX1" fmla="*/ 234950 w 517611"/>
              <a:gd name="connsiteY1" fmla="*/ 188188 h 188188"/>
              <a:gd name="connsiteX2" fmla="*/ 0 w 517611"/>
              <a:gd name="connsiteY2" fmla="*/ 949 h 188188"/>
              <a:gd name="connsiteX0" fmla="*/ 517611 w 517611"/>
              <a:gd name="connsiteY0" fmla="*/ 1373 h 187239"/>
              <a:gd name="connsiteX1" fmla="*/ 234950 w 517611"/>
              <a:gd name="connsiteY1" fmla="*/ 187239 h 187239"/>
              <a:gd name="connsiteX2" fmla="*/ 0 w 517611"/>
              <a:gd name="connsiteY2" fmla="*/ 0 h 187239"/>
              <a:gd name="connsiteX0" fmla="*/ 425536 w 425536"/>
              <a:gd name="connsiteY0" fmla="*/ 26773 h 187379"/>
              <a:gd name="connsiteX1" fmla="*/ 234950 w 425536"/>
              <a:gd name="connsiteY1" fmla="*/ 187239 h 187379"/>
              <a:gd name="connsiteX2" fmla="*/ 0 w 425536"/>
              <a:gd name="connsiteY2" fmla="*/ 0 h 187379"/>
              <a:gd name="connsiteX0" fmla="*/ 425536 w 425536"/>
              <a:gd name="connsiteY0" fmla="*/ 26773 h 187476"/>
              <a:gd name="connsiteX1" fmla="*/ 234950 w 425536"/>
              <a:gd name="connsiteY1" fmla="*/ 187239 h 187476"/>
              <a:gd name="connsiteX2" fmla="*/ 0 w 425536"/>
              <a:gd name="connsiteY2" fmla="*/ 0 h 187476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70066 w 470066"/>
              <a:gd name="connsiteY0" fmla="*/ 0 h 208315"/>
              <a:gd name="connsiteX1" fmla="*/ 235030 w 470066"/>
              <a:gd name="connsiteY1" fmla="*/ 208091 h 208315"/>
              <a:gd name="connsiteX2" fmla="*/ 80 w 470066"/>
              <a:gd name="connsiteY2" fmla="*/ 20852 h 208315"/>
              <a:gd name="connsiteX0" fmla="*/ 470066 w 470066"/>
              <a:gd name="connsiteY0" fmla="*/ 0 h 208119"/>
              <a:gd name="connsiteX1" fmla="*/ 235030 w 470066"/>
              <a:gd name="connsiteY1" fmla="*/ 208091 h 208119"/>
              <a:gd name="connsiteX2" fmla="*/ 80 w 470066"/>
              <a:gd name="connsiteY2" fmla="*/ 8152 h 20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66" h="208119">
                <a:moveTo>
                  <a:pt x="470066" y="0"/>
                </a:moveTo>
                <a:cubicBezTo>
                  <a:pt x="464746" y="147680"/>
                  <a:pt x="313361" y="206732"/>
                  <a:pt x="235030" y="208091"/>
                </a:cubicBezTo>
                <a:cubicBezTo>
                  <a:pt x="156699" y="209450"/>
                  <a:pt x="-4125" y="163126"/>
                  <a:pt x="80" y="815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AAFEFF5-5222-720D-5752-F9889E0E81C9}"/>
              </a:ext>
            </a:extLst>
          </p:cNvPr>
          <p:cNvSpPr/>
          <p:nvPr/>
        </p:nvSpPr>
        <p:spPr>
          <a:xfrm>
            <a:off x="4896521" y="3122605"/>
            <a:ext cx="470066" cy="208119"/>
          </a:xfrm>
          <a:custGeom>
            <a:avLst/>
            <a:gdLst>
              <a:gd name="connsiteX0" fmla="*/ 568411 w 568411"/>
              <a:gd name="connsiteY0" fmla="*/ 0 h 49427"/>
              <a:gd name="connsiteX1" fmla="*/ 0 w 568411"/>
              <a:gd name="connsiteY1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186171"/>
              <a:gd name="connsiteX1" fmla="*/ 285750 w 568411"/>
              <a:gd name="connsiteY1" fmla="*/ 185866 h 186171"/>
              <a:gd name="connsiteX2" fmla="*/ 0 w 568411"/>
              <a:gd name="connsiteY2" fmla="*/ 49427 h 186171"/>
              <a:gd name="connsiteX0" fmla="*/ 568411 w 568411"/>
              <a:gd name="connsiteY0" fmla="*/ 0 h 185880"/>
              <a:gd name="connsiteX1" fmla="*/ 285750 w 568411"/>
              <a:gd name="connsiteY1" fmla="*/ 185866 h 185880"/>
              <a:gd name="connsiteX2" fmla="*/ 0 w 568411"/>
              <a:gd name="connsiteY2" fmla="*/ 49427 h 185880"/>
              <a:gd name="connsiteX0" fmla="*/ 517611 w 517611"/>
              <a:gd name="connsiteY0" fmla="*/ 2322 h 188188"/>
              <a:gd name="connsiteX1" fmla="*/ 234950 w 517611"/>
              <a:gd name="connsiteY1" fmla="*/ 188188 h 188188"/>
              <a:gd name="connsiteX2" fmla="*/ 0 w 517611"/>
              <a:gd name="connsiteY2" fmla="*/ 949 h 188188"/>
              <a:gd name="connsiteX0" fmla="*/ 517611 w 517611"/>
              <a:gd name="connsiteY0" fmla="*/ 1373 h 187239"/>
              <a:gd name="connsiteX1" fmla="*/ 234950 w 517611"/>
              <a:gd name="connsiteY1" fmla="*/ 187239 h 187239"/>
              <a:gd name="connsiteX2" fmla="*/ 0 w 517611"/>
              <a:gd name="connsiteY2" fmla="*/ 0 h 187239"/>
              <a:gd name="connsiteX0" fmla="*/ 425536 w 425536"/>
              <a:gd name="connsiteY0" fmla="*/ 26773 h 187379"/>
              <a:gd name="connsiteX1" fmla="*/ 234950 w 425536"/>
              <a:gd name="connsiteY1" fmla="*/ 187239 h 187379"/>
              <a:gd name="connsiteX2" fmla="*/ 0 w 425536"/>
              <a:gd name="connsiteY2" fmla="*/ 0 h 187379"/>
              <a:gd name="connsiteX0" fmla="*/ 425536 w 425536"/>
              <a:gd name="connsiteY0" fmla="*/ 26773 h 187476"/>
              <a:gd name="connsiteX1" fmla="*/ 234950 w 425536"/>
              <a:gd name="connsiteY1" fmla="*/ 187239 h 187476"/>
              <a:gd name="connsiteX2" fmla="*/ 0 w 425536"/>
              <a:gd name="connsiteY2" fmla="*/ 0 h 187476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70066 w 470066"/>
              <a:gd name="connsiteY0" fmla="*/ 0 h 208315"/>
              <a:gd name="connsiteX1" fmla="*/ 235030 w 470066"/>
              <a:gd name="connsiteY1" fmla="*/ 208091 h 208315"/>
              <a:gd name="connsiteX2" fmla="*/ 80 w 470066"/>
              <a:gd name="connsiteY2" fmla="*/ 20852 h 208315"/>
              <a:gd name="connsiteX0" fmla="*/ 470066 w 470066"/>
              <a:gd name="connsiteY0" fmla="*/ 0 h 208119"/>
              <a:gd name="connsiteX1" fmla="*/ 235030 w 470066"/>
              <a:gd name="connsiteY1" fmla="*/ 208091 h 208119"/>
              <a:gd name="connsiteX2" fmla="*/ 80 w 470066"/>
              <a:gd name="connsiteY2" fmla="*/ 8152 h 20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66" h="208119">
                <a:moveTo>
                  <a:pt x="470066" y="0"/>
                </a:moveTo>
                <a:cubicBezTo>
                  <a:pt x="464746" y="147680"/>
                  <a:pt x="313361" y="206732"/>
                  <a:pt x="235030" y="208091"/>
                </a:cubicBezTo>
                <a:cubicBezTo>
                  <a:pt x="156699" y="209450"/>
                  <a:pt x="-4125" y="163126"/>
                  <a:pt x="80" y="815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6491C5-9640-03E8-894D-973C7234C1C6}"/>
              </a:ext>
            </a:extLst>
          </p:cNvPr>
          <p:cNvSpPr txBox="1"/>
          <p:nvPr/>
        </p:nvSpPr>
        <p:spPr>
          <a:xfrm>
            <a:off x="4251777" y="3280051"/>
            <a:ext cx="134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Unitary map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B4C3EF9-C2C3-7F31-1FB4-19BF8691F829}"/>
              </a:ext>
            </a:extLst>
          </p:cNvPr>
          <p:cNvSpPr/>
          <p:nvPr/>
        </p:nvSpPr>
        <p:spPr>
          <a:xfrm rot="5400000" flipV="1">
            <a:off x="7889956" y="3269555"/>
            <a:ext cx="603845" cy="297017"/>
          </a:xfrm>
          <a:custGeom>
            <a:avLst/>
            <a:gdLst>
              <a:gd name="connsiteX0" fmla="*/ 568411 w 568411"/>
              <a:gd name="connsiteY0" fmla="*/ 0 h 49427"/>
              <a:gd name="connsiteX1" fmla="*/ 0 w 568411"/>
              <a:gd name="connsiteY1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186171"/>
              <a:gd name="connsiteX1" fmla="*/ 285750 w 568411"/>
              <a:gd name="connsiteY1" fmla="*/ 185866 h 186171"/>
              <a:gd name="connsiteX2" fmla="*/ 0 w 568411"/>
              <a:gd name="connsiteY2" fmla="*/ 49427 h 186171"/>
              <a:gd name="connsiteX0" fmla="*/ 568411 w 568411"/>
              <a:gd name="connsiteY0" fmla="*/ 0 h 185880"/>
              <a:gd name="connsiteX1" fmla="*/ 285750 w 568411"/>
              <a:gd name="connsiteY1" fmla="*/ 185866 h 185880"/>
              <a:gd name="connsiteX2" fmla="*/ 0 w 568411"/>
              <a:gd name="connsiteY2" fmla="*/ 49427 h 185880"/>
              <a:gd name="connsiteX0" fmla="*/ 517611 w 517611"/>
              <a:gd name="connsiteY0" fmla="*/ 2322 h 188188"/>
              <a:gd name="connsiteX1" fmla="*/ 234950 w 517611"/>
              <a:gd name="connsiteY1" fmla="*/ 188188 h 188188"/>
              <a:gd name="connsiteX2" fmla="*/ 0 w 517611"/>
              <a:gd name="connsiteY2" fmla="*/ 949 h 188188"/>
              <a:gd name="connsiteX0" fmla="*/ 517611 w 517611"/>
              <a:gd name="connsiteY0" fmla="*/ 1373 h 187239"/>
              <a:gd name="connsiteX1" fmla="*/ 234950 w 517611"/>
              <a:gd name="connsiteY1" fmla="*/ 187239 h 187239"/>
              <a:gd name="connsiteX2" fmla="*/ 0 w 517611"/>
              <a:gd name="connsiteY2" fmla="*/ 0 h 187239"/>
              <a:gd name="connsiteX0" fmla="*/ 425536 w 425536"/>
              <a:gd name="connsiteY0" fmla="*/ 26773 h 187379"/>
              <a:gd name="connsiteX1" fmla="*/ 234950 w 425536"/>
              <a:gd name="connsiteY1" fmla="*/ 187239 h 187379"/>
              <a:gd name="connsiteX2" fmla="*/ 0 w 425536"/>
              <a:gd name="connsiteY2" fmla="*/ 0 h 187379"/>
              <a:gd name="connsiteX0" fmla="*/ 425536 w 425536"/>
              <a:gd name="connsiteY0" fmla="*/ 26773 h 187476"/>
              <a:gd name="connsiteX1" fmla="*/ 234950 w 425536"/>
              <a:gd name="connsiteY1" fmla="*/ 187239 h 187476"/>
              <a:gd name="connsiteX2" fmla="*/ 0 w 425536"/>
              <a:gd name="connsiteY2" fmla="*/ 0 h 187476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70066 w 470066"/>
              <a:gd name="connsiteY0" fmla="*/ 0 h 208315"/>
              <a:gd name="connsiteX1" fmla="*/ 235030 w 470066"/>
              <a:gd name="connsiteY1" fmla="*/ 208091 h 208315"/>
              <a:gd name="connsiteX2" fmla="*/ 80 w 470066"/>
              <a:gd name="connsiteY2" fmla="*/ 20852 h 208315"/>
              <a:gd name="connsiteX0" fmla="*/ 470066 w 470066"/>
              <a:gd name="connsiteY0" fmla="*/ 0 h 208119"/>
              <a:gd name="connsiteX1" fmla="*/ 235030 w 470066"/>
              <a:gd name="connsiteY1" fmla="*/ 208091 h 208119"/>
              <a:gd name="connsiteX2" fmla="*/ 80 w 470066"/>
              <a:gd name="connsiteY2" fmla="*/ 8152 h 20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66" h="208119">
                <a:moveTo>
                  <a:pt x="470066" y="0"/>
                </a:moveTo>
                <a:cubicBezTo>
                  <a:pt x="464746" y="147680"/>
                  <a:pt x="313361" y="206732"/>
                  <a:pt x="235030" y="208091"/>
                </a:cubicBezTo>
                <a:cubicBezTo>
                  <a:pt x="156699" y="209450"/>
                  <a:pt x="-4125" y="163126"/>
                  <a:pt x="80" y="8152"/>
                </a:cubicBezTo>
              </a:path>
            </a:pathLst>
          </a:cu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E3A6B8-D28E-D951-896C-3779C2C29092}"/>
                  </a:ext>
                </a:extLst>
              </p:cNvPr>
              <p:cNvSpPr txBox="1"/>
              <p:nvPr/>
            </p:nvSpPr>
            <p:spPr>
              <a:xfrm>
                <a:off x="8416240" y="3094897"/>
                <a:ext cx="1625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Entropy</a:t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r>
                  <a:rPr lang="en-US" dirty="0">
                    <a:solidFill>
                      <a:srgbClr val="7030A0"/>
                    </a:solidFill>
                  </a:rPr>
                  <a:t>increasing map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E3A6B8-D28E-D951-896C-3779C2C2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240" y="3094897"/>
                <a:ext cx="1625510" cy="646331"/>
              </a:xfrm>
              <a:prstGeom prst="rect">
                <a:avLst/>
              </a:prstGeom>
              <a:blipFill>
                <a:blip r:embed="rId3"/>
                <a:stretch>
                  <a:fillRect l="-3383" t="-5660" r="-112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18F347-255E-FCB7-58F3-996136CB9E7A}"/>
                  </a:ext>
                </a:extLst>
              </p:cNvPr>
              <p:cNvSpPr txBox="1"/>
              <p:nvPr/>
            </p:nvSpPr>
            <p:spPr>
              <a:xfrm>
                <a:off x="403860" y="114401"/>
                <a:ext cx="11536876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Looking for a map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that increases entropy of all mixed states,</a:t>
                </a:r>
                <a:br>
                  <a:rPr lang="en-US" sz="3200" dirty="0"/>
                </a:br>
                <a:r>
                  <a:rPr lang="en-US" sz="3200" dirty="0"/>
                  <a:t>such that every level set of entropy maps to another level set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18F347-255E-FCB7-58F3-996136CB9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" y="114401"/>
                <a:ext cx="11536876" cy="1077218"/>
              </a:xfrm>
              <a:prstGeom prst="rect">
                <a:avLst/>
              </a:prstGeom>
              <a:blipFill>
                <a:blip r:embed="rId4"/>
                <a:stretch>
                  <a:fillRect l="-1321" t="-681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37C191-17CF-6BAF-4BD5-13FFBB81486C}"/>
                  </a:ext>
                </a:extLst>
              </p:cNvPr>
              <p:cNvSpPr txBox="1"/>
              <p:nvPr/>
            </p:nvSpPr>
            <p:spPr>
              <a:xfrm>
                <a:off x="8608898" y="1435394"/>
                <a:ext cx="330327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Unitary trans. must be</a:t>
                </a:r>
                <a:b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mapped to unitary trans.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37C191-17CF-6BAF-4BD5-13FFBB814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898" y="1435394"/>
                <a:ext cx="3303277" cy="830997"/>
              </a:xfrm>
              <a:prstGeom prst="rect">
                <a:avLst/>
              </a:prstGeom>
              <a:blipFill>
                <a:blip r:embed="rId5"/>
                <a:stretch>
                  <a:fillRect l="-2768" t="-5839" r="-1845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9EF397-8DB3-956B-3379-710AFF71DC43}"/>
                  </a:ext>
                </a:extLst>
              </p:cNvPr>
              <p:cNvSpPr txBox="1"/>
              <p:nvPr/>
            </p:nvSpPr>
            <p:spPr>
              <a:xfrm>
                <a:off x="787410" y="1264043"/>
                <a:ext cx="322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9EF397-8DB3-956B-3379-710AFF71D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10" y="1264043"/>
                <a:ext cx="32284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B0BC4A3-9AD5-B32A-4040-5D12CB976421}"/>
                  </a:ext>
                </a:extLst>
              </p:cNvPr>
              <p:cNvSpPr txBox="1"/>
              <p:nvPr/>
            </p:nvSpPr>
            <p:spPr>
              <a:xfrm>
                <a:off x="7912468" y="4416184"/>
                <a:ext cx="590546" cy="465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B0BC4A3-9AD5-B32A-4040-5D12CB976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468" y="4416184"/>
                <a:ext cx="590546" cy="465256"/>
              </a:xfrm>
              <a:prstGeom prst="rect">
                <a:avLst/>
              </a:prstGeom>
              <a:blipFill>
                <a:blip r:embed="rId7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36608F-72EE-570E-4ED6-3A6A749F00A4}"/>
                  </a:ext>
                </a:extLst>
              </p:cNvPr>
              <p:cNvSpPr txBox="1"/>
              <p:nvPr/>
            </p:nvSpPr>
            <p:spPr>
              <a:xfrm>
                <a:off x="3497756" y="5785474"/>
                <a:ext cx="23260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ℏ⇒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36608F-72EE-570E-4ED6-3A6A749F0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756" y="5785474"/>
                <a:ext cx="23260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EE0C75-7A03-35C4-3328-DD857B7B6582}"/>
                  </a:ext>
                </a:extLst>
              </p:cNvPr>
              <p:cNvSpPr txBox="1"/>
              <p:nvPr/>
            </p:nvSpPr>
            <p:spPr>
              <a:xfrm>
                <a:off x="5598556" y="5757854"/>
                <a:ext cx="35636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EE0C75-7A03-35C4-3328-DD857B7B6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556" y="5757854"/>
                <a:ext cx="356366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97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8B2F5-4039-508D-AB4E-4695DB49B0BA}"/>
              </a:ext>
            </a:extLst>
          </p:cNvPr>
          <p:cNvSpPr txBox="1"/>
          <p:nvPr/>
        </p:nvSpPr>
        <p:spPr>
          <a:xfrm>
            <a:off x="327047" y="1367341"/>
            <a:ext cx="398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quantum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A0B0F5-4BD9-B895-022A-A0B79394F8EB}"/>
                  </a:ext>
                </a:extLst>
              </p:cNvPr>
              <p:cNvSpPr txBox="1"/>
              <p:nvPr/>
            </p:nvSpPr>
            <p:spPr>
              <a:xfrm>
                <a:off x="3480843" y="2060156"/>
                <a:ext cx="42201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A0B0F5-4BD9-B895-022A-A0B79394F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843" y="2060156"/>
                <a:ext cx="422019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B319B9-6BD3-2DD5-3F2A-C30A25920096}"/>
                  </a:ext>
                </a:extLst>
              </p:cNvPr>
              <p:cNvSpPr txBox="1"/>
              <p:nvPr/>
            </p:nvSpPr>
            <p:spPr>
              <a:xfrm>
                <a:off x="2317047" y="3979509"/>
                <a:ext cx="3989297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𝑋𝐿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B319B9-6BD3-2DD5-3F2A-C30A25920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047" y="3979509"/>
                <a:ext cx="3989297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5A7AFD9-1511-F3B0-2091-CFBE689D384F}"/>
              </a:ext>
            </a:extLst>
          </p:cNvPr>
          <p:cNvSpPr txBox="1"/>
          <p:nvPr/>
        </p:nvSpPr>
        <p:spPr>
          <a:xfrm>
            <a:off x="6877990" y="3943312"/>
            <a:ext cx="1646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Lindblad eq</a:t>
            </a:r>
          </a:p>
          <a:p>
            <a:r>
              <a:rPr lang="en-US" dirty="0"/>
              <a:t>(open quantum</a:t>
            </a:r>
            <a:br>
              <a:rPr lang="en-US" dirty="0"/>
            </a:br>
            <a:r>
              <a:rPr lang="en-US" dirty="0"/>
              <a:t>system)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822A68-F7F1-FE1B-5C7B-56D151A44A6E}"/>
                  </a:ext>
                </a:extLst>
              </p:cNvPr>
              <p:cNvSpPr txBox="1"/>
              <p:nvPr/>
            </p:nvSpPr>
            <p:spPr>
              <a:xfrm>
                <a:off x="2153655" y="4776743"/>
                <a:ext cx="2996461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2ℏ</m:t>
                              </m:r>
                            </m:den>
                          </m:f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822A68-F7F1-FE1B-5C7B-56D151A44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655" y="4776743"/>
                <a:ext cx="2996461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4052D0-6625-19CD-0210-80C100F509E8}"/>
                  </a:ext>
                </a:extLst>
              </p:cNvPr>
              <p:cNvSpPr txBox="1"/>
              <p:nvPr/>
            </p:nvSpPr>
            <p:spPr>
              <a:xfrm>
                <a:off x="5351774" y="4920083"/>
                <a:ext cx="791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4052D0-6625-19CD-0210-80C100F50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74" y="4920083"/>
                <a:ext cx="791178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BFDD2B8-7398-DB65-886B-69EB43961381}"/>
              </a:ext>
            </a:extLst>
          </p:cNvPr>
          <p:cNvSpPr txBox="1"/>
          <p:nvPr/>
        </p:nvSpPr>
        <p:spPr>
          <a:xfrm>
            <a:off x="327047" y="129568"/>
            <a:ext cx="3796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classical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8D6114-AF47-94E0-D3FE-BE8FDBC8C0E8}"/>
                  </a:ext>
                </a:extLst>
              </p:cNvPr>
              <p:cNvSpPr txBox="1"/>
              <p:nvPr/>
            </p:nvSpPr>
            <p:spPr>
              <a:xfrm>
                <a:off x="3852930" y="581650"/>
                <a:ext cx="8129832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func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8D6114-AF47-94E0-D3FE-BE8FDBC8C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930" y="581650"/>
                <a:ext cx="8129832" cy="5786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85F4EF-D2C8-1A34-1BB2-5B862449ACF2}"/>
              </a:ext>
            </a:extLst>
          </p:cNvPr>
          <p:cNvCxnSpPr/>
          <p:nvPr/>
        </p:nvCxnSpPr>
        <p:spPr>
          <a:xfrm flipH="1" flipV="1">
            <a:off x="7790611" y="1051841"/>
            <a:ext cx="2413687" cy="51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7F8BAB-A1B3-3CE4-5D6B-72BC3A4419B8}"/>
              </a:ext>
            </a:extLst>
          </p:cNvPr>
          <p:cNvCxnSpPr>
            <a:cxnSpLocks/>
          </p:cNvCxnSpPr>
          <p:nvPr/>
        </p:nvCxnSpPr>
        <p:spPr>
          <a:xfrm flipV="1">
            <a:off x="10426719" y="1099423"/>
            <a:ext cx="238669" cy="47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86B09-A0D7-01D6-A13D-3258C1B32755}"/>
              </a:ext>
            </a:extLst>
          </p:cNvPr>
          <p:cNvSpPr txBox="1"/>
          <p:nvPr/>
        </p:nvSpPr>
        <p:spPr>
          <a:xfrm>
            <a:off x="9507505" y="1499359"/>
            <a:ext cx="2315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Jacobian is a constant: all volumes rescaled by the same factor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C4A9FC-8ED2-D213-DEB7-FA50E16CC214}"/>
              </a:ext>
            </a:extLst>
          </p:cNvPr>
          <p:cNvSpPr txBox="1"/>
          <p:nvPr/>
        </p:nvSpPr>
        <p:spPr>
          <a:xfrm>
            <a:off x="954674" y="2145610"/>
            <a:ext cx="207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Stretching map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55D0C4-55E6-646B-73D2-D449E43ADBA8}"/>
              </a:ext>
            </a:extLst>
          </p:cNvPr>
          <p:cNvSpPr txBox="1"/>
          <p:nvPr/>
        </p:nvSpPr>
        <p:spPr>
          <a:xfrm>
            <a:off x="954673" y="2935036"/>
            <a:ext cx="2697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Pure stretching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9AC228-E5A6-B12D-AC03-666A1772B8CC}"/>
                  </a:ext>
                </a:extLst>
              </p:cNvPr>
              <p:cNvSpPr txBox="1"/>
              <p:nvPr/>
            </p:nvSpPr>
            <p:spPr>
              <a:xfrm>
                <a:off x="3830595" y="2822991"/>
                <a:ext cx="2533579" cy="652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9AC228-E5A6-B12D-AC03-666A1772B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595" y="2822991"/>
                <a:ext cx="2533579" cy="6528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8B3EBB-20A5-8C53-6C57-0BE58425EE31}"/>
                  </a:ext>
                </a:extLst>
              </p:cNvPr>
              <p:cNvSpPr txBox="1"/>
              <p:nvPr/>
            </p:nvSpPr>
            <p:spPr>
              <a:xfrm>
                <a:off x="6542883" y="2824129"/>
                <a:ext cx="2514343" cy="652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8B3EBB-20A5-8C53-6C57-0BE58425E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883" y="2824129"/>
                <a:ext cx="2514343" cy="6528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AB89718-8B2B-3785-8F34-7BF1214117B0}"/>
              </a:ext>
            </a:extLst>
          </p:cNvPr>
          <p:cNvSpPr txBox="1"/>
          <p:nvPr/>
        </p:nvSpPr>
        <p:spPr>
          <a:xfrm>
            <a:off x="9192731" y="3042758"/>
            <a:ext cx="231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Need to take care of operator ordering!!!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E4A29-E6CD-D94E-D81B-380DD33386CF}"/>
              </a:ext>
            </a:extLst>
          </p:cNvPr>
          <p:cNvSpPr txBox="1"/>
          <p:nvPr/>
        </p:nvSpPr>
        <p:spPr>
          <a:xfrm>
            <a:off x="327047" y="3927560"/>
            <a:ext cx="1830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Infinitesimal pure</a:t>
            </a:r>
            <a:br>
              <a:rPr lang="en-US" dirty="0"/>
            </a:br>
            <a:r>
              <a:rPr lang="en-US" dirty="0"/>
              <a:t>stretching map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574DD-9751-BAC7-C02E-BF380216A694}"/>
              </a:ext>
            </a:extLst>
          </p:cNvPr>
          <p:cNvSpPr txBox="1"/>
          <p:nvPr/>
        </p:nvSpPr>
        <p:spPr>
          <a:xfrm>
            <a:off x="3919953" y="5533079"/>
            <a:ext cx="477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Anti-normal ordering and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Husimi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Q are preferred</a:t>
            </a:r>
          </a:p>
        </p:txBody>
      </p:sp>
    </p:spTree>
    <p:extLst>
      <p:ext uri="{BB962C8B-B14F-4D97-AF65-F5344CB8AC3E}">
        <p14:creationId xmlns:p14="http://schemas.microsoft.com/office/powerpoint/2010/main" val="292815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9CBED4E1-ECB8-7086-5B43-B4D2ECC793F0}"/>
              </a:ext>
            </a:extLst>
          </p:cNvPr>
          <p:cNvSpPr txBox="1"/>
          <p:nvPr/>
        </p:nvSpPr>
        <p:spPr>
          <a:xfrm>
            <a:off x="800371" y="1215081"/>
            <a:ext cx="4302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Husimi</a:t>
            </a:r>
            <a:r>
              <a:rPr lang="en-US" sz="2800" dirty="0"/>
              <a:t> Q is simply stretched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4F028E-F6FC-4F0E-921F-B9C54E663889}"/>
              </a:ext>
            </a:extLst>
          </p:cNvPr>
          <p:cNvSpPr txBox="1"/>
          <p:nvPr/>
        </p:nvSpPr>
        <p:spPr>
          <a:xfrm>
            <a:off x="327047" y="395270"/>
            <a:ext cx="9680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Effects of stretching map on phase space representations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A42C5-E70C-C1E9-8F23-E453FE1F6D88}"/>
              </a:ext>
            </a:extLst>
          </p:cNvPr>
          <p:cNvSpPr txBox="1"/>
          <p:nvPr/>
        </p:nvSpPr>
        <p:spPr>
          <a:xfrm>
            <a:off x="800372" y="1870669"/>
            <a:ext cx="9207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Wigner function is stretched and convolved with a gaussian, and coincides with the </a:t>
            </a:r>
            <a:r>
              <a:rPr lang="en-US" sz="2800" dirty="0" err="1"/>
              <a:t>Husimi</a:t>
            </a:r>
            <a:r>
              <a:rPr lang="en-US" sz="2800" dirty="0"/>
              <a:t> Q in the limit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53DBD-BA43-9C78-1EE3-CA3D46069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0" y="3347908"/>
            <a:ext cx="7354326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0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B37AA7-10AB-42FD-CC89-E36C59252C43}"/>
              </a:ext>
            </a:extLst>
          </p:cNvPr>
          <p:cNvSpPr txBox="1"/>
          <p:nvPr/>
        </p:nvSpPr>
        <p:spPr>
          <a:xfrm>
            <a:off x="327047" y="395270"/>
            <a:ext cx="11518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Another perspective: move the pure states to minus infinite entropy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1B0AE-75B0-1148-AE23-97628505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342" y="1096774"/>
            <a:ext cx="5079371" cy="2655584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74BDB52F-FC01-AE4F-9232-A25EA0479A29}"/>
              </a:ext>
            </a:extLst>
          </p:cNvPr>
          <p:cNvSpPr/>
          <p:nvPr/>
        </p:nvSpPr>
        <p:spPr>
          <a:xfrm>
            <a:off x="6483178" y="2010032"/>
            <a:ext cx="398493" cy="116153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58A58-C00E-F17B-6D98-1CC27672A6D5}"/>
              </a:ext>
            </a:extLst>
          </p:cNvPr>
          <p:cNvSpPr txBox="1"/>
          <p:nvPr/>
        </p:nvSpPr>
        <p:spPr>
          <a:xfrm>
            <a:off x="239102" y="2210062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Redefine original space such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2607D6-4C7C-95DD-DA4E-CFB40CF43918}"/>
                  </a:ext>
                </a:extLst>
              </p:cNvPr>
              <p:cNvSpPr txBox="1"/>
              <p:nvPr/>
            </p:nvSpPr>
            <p:spPr>
              <a:xfrm>
                <a:off x="237050" y="2579394"/>
                <a:ext cx="1919436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2607D6-4C7C-95DD-DA4E-CFB40CF43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50" y="2579394"/>
                <a:ext cx="1919436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84C02E-FAD5-E33D-78F0-3D8AFD038B1C}"/>
                  </a:ext>
                </a:extLst>
              </p:cNvPr>
              <p:cNvSpPr txBox="1"/>
              <p:nvPr/>
            </p:nvSpPr>
            <p:spPr>
              <a:xfrm>
                <a:off x="2270045" y="2710487"/>
                <a:ext cx="3411383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84C02E-FAD5-E33D-78F0-3D8AFD038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045" y="2710487"/>
                <a:ext cx="3411383" cy="648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1B2E387-B588-AF81-6B18-E9F46BB43A68}"/>
              </a:ext>
            </a:extLst>
          </p:cNvPr>
          <p:cNvSpPr txBox="1"/>
          <p:nvPr/>
        </p:nvSpPr>
        <p:spPr>
          <a:xfrm>
            <a:off x="239102" y="1094299"/>
            <a:ext cx="111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BCBA59-413C-5D8A-8EA6-5FFDFF306601}"/>
                  </a:ext>
                </a:extLst>
              </p:cNvPr>
              <p:cNvSpPr txBox="1"/>
              <p:nvPr/>
            </p:nvSpPr>
            <p:spPr>
              <a:xfrm>
                <a:off x="239102" y="1525323"/>
                <a:ext cx="19153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BCBA59-413C-5D8A-8EA6-5FFDFF306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02" y="1525323"/>
                <a:ext cx="191533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87852B-EBBE-9868-91F3-93E066901258}"/>
                  </a:ext>
                </a:extLst>
              </p:cNvPr>
              <p:cNvSpPr txBox="1"/>
              <p:nvPr/>
            </p:nvSpPr>
            <p:spPr>
              <a:xfrm>
                <a:off x="2270045" y="1494545"/>
                <a:ext cx="35636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87852B-EBBE-9868-91F3-93E066901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045" y="1494545"/>
                <a:ext cx="35636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3C52F7-DB2B-ED71-E8E2-F5E36850F402}"/>
              </a:ext>
            </a:extLst>
          </p:cNvPr>
          <p:cNvCxnSpPr>
            <a:cxnSpLocks/>
          </p:cNvCxnSpPr>
          <p:nvPr/>
        </p:nvCxnSpPr>
        <p:spPr>
          <a:xfrm flipH="1" flipV="1">
            <a:off x="2075935" y="3358678"/>
            <a:ext cx="474257" cy="38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A592CE-21EC-CBFF-2620-2F32B5725CC4}"/>
                  </a:ext>
                </a:extLst>
              </p:cNvPr>
              <p:cNvSpPr txBox="1"/>
              <p:nvPr/>
            </p:nvSpPr>
            <p:spPr>
              <a:xfrm>
                <a:off x="1936360" y="3641351"/>
                <a:ext cx="1861856" cy="496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 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A592CE-21EC-CBFF-2620-2F32B572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360" y="3641351"/>
                <a:ext cx="1861856" cy="496611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012D83-7F43-6496-604B-AD6DE07288B7}"/>
                  </a:ext>
                </a:extLst>
              </p:cNvPr>
              <p:cNvSpPr txBox="1"/>
              <p:nvPr/>
            </p:nvSpPr>
            <p:spPr>
              <a:xfrm>
                <a:off x="426743" y="4443766"/>
                <a:ext cx="891522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Mathematically equivalent to lowering the entropy of a pure state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ℏ→0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(group contraction)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012D83-7F43-6496-604B-AD6DE0728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43" y="4443766"/>
                <a:ext cx="8915226" cy="1077218"/>
              </a:xfrm>
              <a:prstGeom prst="rect">
                <a:avLst/>
              </a:prstGeom>
              <a:blipFill>
                <a:blip r:embed="rId8"/>
                <a:stretch>
                  <a:fillRect l="-1710" t="-734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7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E79F4-20D7-78CC-70C9-E497432A8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29687F3-B712-EF84-E4BC-405B97708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972083"/>
              </p:ext>
            </p:extLst>
          </p:nvPr>
        </p:nvGraphicFramePr>
        <p:xfrm>
          <a:off x="1831767" y="1329719"/>
          <a:ext cx="6644788" cy="3298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2394">
                  <a:extLst>
                    <a:ext uri="{9D8B030D-6E8A-4147-A177-3AD203B41FA5}">
                      <a16:colId xmlns:a16="http://schemas.microsoft.com/office/drawing/2014/main" val="318984211"/>
                    </a:ext>
                  </a:extLst>
                </a:gridCol>
                <a:gridCol w="3322394">
                  <a:extLst>
                    <a:ext uri="{9D8B030D-6E8A-4147-A177-3AD203B41FA5}">
                      <a16:colId xmlns:a16="http://schemas.microsoft.com/office/drawing/2014/main" val="4065757525"/>
                    </a:ext>
                  </a:extLst>
                </a:gridCol>
              </a:tblGrid>
              <a:tr h="1649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Classical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Mechanics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Relativistic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Mechanics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42816"/>
                  </a:ext>
                </a:extLst>
              </a:tr>
              <a:tr h="1649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Quantum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Mechanics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Quantum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Field Theory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47827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132DCF-3983-A5CB-62F2-E824B2AC52F5}"/>
              </a:ext>
            </a:extLst>
          </p:cNvPr>
          <p:cNvCxnSpPr/>
          <p:nvPr/>
        </p:nvCxnSpPr>
        <p:spPr>
          <a:xfrm>
            <a:off x="1835474" y="1030368"/>
            <a:ext cx="6621057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749DCD-D9A5-EA68-04ED-F7B900D96CB9}"/>
              </a:ext>
            </a:extLst>
          </p:cNvPr>
          <p:cNvSpPr txBox="1"/>
          <p:nvPr/>
        </p:nvSpPr>
        <p:spPr>
          <a:xfrm>
            <a:off x="4771684" y="62604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1FA267-63DA-4312-6AF5-216A42B626EC}"/>
              </a:ext>
            </a:extLst>
          </p:cNvPr>
          <p:cNvCxnSpPr>
            <a:cxnSpLocks/>
          </p:cNvCxnSpPr>
          <p:nvPr/>
        </p:nvCxnSpPr>
        <p:spPr>
          <a:xfrm flipV="1">
            <a:off x="1521776" y="1323045"/>
            <a:ext cx="0" cy="329818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55AA77-ADC7-CC51-72C4-A30641F7ED1A}"/>
              </a:ext>
            </a:extLst>
          </p:cNvPr>
          <p:cNvSpPr txBox="1"/>
          <p:nvPr/>
        </p:nvSpPr>
        <p:spPr>
          <a:xfrm rot="16200000">
            <a:off x="753456" y="2794143"/>
            <a:ext cx="9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B359C-8913-CDC5-18E9-DEDB670CDF6F}"/>
                  </a:ext>
                </a:extLst>
              </p:cNvPr>
              <p:cNvSpPr txBox="1"/>
              <p:nvPr/>
            </p:nvSpPr>
            <p:spPr>
              <a:xfrm>
                <a:off x="1831767" y="740667"/>
                <a:ext cx="7303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/>
                  <a:t>“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/>
                  <a:t>”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B359C-8913-CDC5-18E9-DEDB670CD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767" y="740667"/>
                <a:ext cx="730328" cy="276999"/>
              </a:xfrm>
              <a:prstGeom prst="rect">
                <a:avLst/>
              </a:prstGeom>
              <a:blipFill>
                <a:blip r:embed="rId2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5FBB8F-AFAC-7E40-22B3-F24298CB56DD}"/>
                  </a:ext>
                </a:extLst>
              </p:cNvPr>
              <p:cNvSpPr txBox="1"/>
              <p:nvPr/>
            </p:nvSpPr>
            <p:spPr>
              <a:xfrm rot="16200000">
                <a:off x="908852" y="1488763"/>
                <a:ext cx="6982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/>
                  <a:t>“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ℏ→0</m:t>
                    </m:r>
                  </m:oMath>
                </a14:m>
                <a:r>
                  <a:rPr lang="en-US" sz="1200" dirty="0"/>
                  <a:t>”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5FBB8F-AFAC-7E40-22B3-F24298CB5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8852" y="1488763"/>
                <a:ext cx="698204" cy="276999"/>
              </a:xfrm>
              <a:prstGeom prst="rect">
                <a:avLst/>
              </a:prstGeom>
              <a:blipFill>
                <a:blip r:embed="rId3"/>
                <a:stretch>
                  <a:fillRect l="-2222" r="-17778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81DA064-2989-9A97-2488-9DF506FDDD35}"/>
              </a:ext>
            </a:extLst>
          </p:cNvPr>
          <p:cNvSpPr txBox="1"/>
          <p:nvPr/>
        </p:nvSpPr>
        <p:spPr>
          <a:xfrm>
            <a:off x="1716222" y="502935"/>
            <a:ext cx="961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Low speed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72C7F-AC81-94F3-2482-F88DF82AA882}"/>
              </a:ext>
            </a:extLst>
          </p:cNvPr>
          <p:cNvSpPr txBox="1"/>
          <p:nvPr/>
        </p:nvSpPr>
        <p:spPr>
          <a:xfrm rot="16200000">
            <a:off x="445377" y="1473373"/>
            <a:ext cx="1131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High entropy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33685-CE47-0235-96B0-B3170DC1C92C}"/>
              </a:ext>
            </a:extLst>
          </p:cNvPr>
          <p:cNvSpPr txBox="1"/>
          <p:nvPr/>
        </p:nvSpPr>
        <p:spPr>
          <a:xfrm>
            <a:off x="1831767" y="4970070"/>
            <a:ext cx="612340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dirty="0">
                <a:solidFill>
                  <a:schemeClr val="accent6">
                    <a:lumMod val="75000"/>
                  </a:schemeClr>
                </a:solidFill>
              </a:rPr>
              <a:t>No-mechanism limit</a:t>
            </a:r>
            <a:br>
              <a:rPr lang="en-US" sz="3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800" dirty="0">
                <a:solidFill>
                  <a:schemeClr val="accent6">
                    <a:lumMod val="75000"/>
                  </a:schemeClr>
                </a:solidFill>
              </a:rPr>
              <a:t>(same as non-relativistic limit)</a:t>
            </a:r>
          </a:p>
        </p:txBody>
      </p:sp>
    </p:spTree>
    <p:extLst>
      <p:ext uri="{BB962C8B-B14F-4D97-AF65-F5344CB8AC3E}">
        <p14:creationId xmlns:p14="http://schemas.microsoft.com/office/powerpoint/2010/main" val="845389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C59CC-2D56-4592-CB42-3A62A4936EF5}"/>
              </a:ext>
            </a:extLst>
          </p:cNvPr>
          <p:cNvSpPr txBox="1"/>
          <p:nvPr/>
        </p:nvSpPr>
        <p:spPr>
          <a:xfrm>
            <a:off x="1090705" y="3785228"/>
            <a:ext cx="7759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Quantizing a classical theory means putting a lower bound on the entropy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087FE-FE9C-0ECA-404A-F7C9C3558A53}"/>
              </a:ext>
            </a:extLst>
          </p:cNvPr>
          <p:cNvSpPr txBox="1"/>
          <p:nvPr/>
        </p:nvSpPr>
        <p:spPr>
          <a:xfrm>
            <a:off x="4420974" y="361012"/>
            <a:ext cx="697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Dirac’s correspondence principle: give me a theory with an entropic lower bound that recovers the classical one at high entropy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42283-72CD-E517-4B16-4025C6BBFF0D}"/>
              </a:ext>
            </a:extLst>
          </p:cNvPr>
          <p:cNvSpPr txBox="1"/>
          <p:nvPr/>
        </p:nvSpPr>
        <p:spPr>
          <a:xfrm>
            <a:off x="3342041" y="1943941"/>
            <a:ext cx="5507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Only one way to do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2C512-A133-E66B-AFE3-5379AACC31B2}"/>
                  </a:ext>
                </a:extLst>
              </p:cNvPr>
              <p:cNvSpPr txBox="1"/>
              <p:nvPr/>
            </p:nvSpPr>
            <p:spPr>
              <a:xfrm>
                <a:off x="458574" y="452264"/>
                <a:ext cx="3337388" cy="1168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𝚤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2C512-A133-E66B-AFE3-5379AACC3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74" y="452264"/>
                <a:ext cx="3337388" cy="11686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6D4C64C-F13C-9003-E996-F0C9FCF46043}"/>
              </a:ext>
            </a:extLst>
          </p:cNvPr>
          <p:cNvSpPr txBox="1"/>
          <p:nvPr/>
        </p:nvSpPr>
        <p:spPr>
          <a:xfrm>
            <a:off x="1677643" y="2835904"/>
            <a:ext cx="883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Moyal bracket is the unique one-parameter Lie-algebraic deformation of the Poisson bracket</a:t>
            </a:r>
          </a:p>
        </p:txBody>
      </p:sp>
    </p:spTree>
    <p:extLst>
      <p:ext uri="{BB962C8B-B14F-4D97-AF65-F5344CB8AC3E}">
        <p14:creationId xmlns:p14="http://schemas.microsoft.com/office/powerpoint/2010/main" val="3453663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14541-A437-9AD2-AAA5-164319EE9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8BC25E-F1CF-90C9-DF66-8A13AA9DEC04}"/>
              </a:ext>
            </a:extLst>
          </p:cNvPr>
          <p:cNvSpPr txBox="1"/>
          <p:nvPr/>
        </p:nvSpPr>
        <p:spPr>
          <a:xfrm>
            <a:off x="9103815" y="1134405"/>
            <a:ext cx="24023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Photoelectric</a:t>
            </a:r>
            <a:br>
              <a:rPr lang="en-US" sz="3200" dirty="0"/>
            </a:br>
            <a:r>
              <a:rPr lang="en-US" sz="3200" dirty="0"/>
              <a:t>effect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A8267-4A47-E204-28BA-E916ADE41877}"/>
              </a:ext>
            </a:extLst>
          </p:cNvPr>
          <p:cNvSpPr txBox="1"/>
          <p:nvPr/>
        </p:nvSpPr>
        <p:spPr>
          <a:xfrm>
            <a:off x="6571819" y="1103732"/>
            <a:ext cx="18934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Blackbody</a:t>
            </a:r>
            <a:br>
              <a:rPr lang="en-US" sz="3200" dirty="0"/>
            </a:br>
            <a:r>
              <a:rPr lang="en-US" sz="3200" dirty="0"/>
              <a:t>radiation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989BF-4549-F1C0-46A6-CCE7AAE998CA}"/>
              </a:ext>
            </a:extLst>
          </p:cNvPr>
          <p:cNvSpPr txBox="1"/>
          <p:nvPr/>
        </p:nvSpPr>
        <p:spPr>
          <a:xfrm>
            <a:off x="7741877" y="2286785"/>
            <a:ext cx="3087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Stability of atoms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3F2BCF-8B73-57BE-F6C8-B09F648BF963}"/>
                  </a:ext>
                </a:extLst>
              </p:cNvPr>
              <p:cNvSpPr txBox="1"/>
              <p:nvPr/>
            </p:nvSpPr>
            <p:spPr>
              <a:xfrm>
                <a:off x="1498314" y="5401721"/>
                <a:ext cx="696697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5400" dirty="0">
                    <a:solidFill>
                      <a:schemeClr val="accent6">
                        <a:lumMod val="75000"/>
                      </a:schemeClr>
                    </a:solidFill>
                  </a:rPr>
                  <a:t> Quantum mechanics!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3F2BCF-8B73-57BE-F6C8-B09F648B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314" y="5401721"/>
                <a:ext cx="6966972" cy="923330"/>
              </a:xfrm>
              <a:prstGeom prst="rect">
                <a:avLst/>
              </a:prstGeom>
              <a:blipFill>
                <a:blip r:embed="rId2"/>
                <a:stretch>
                  <a:fillRect t="-17763" r="-3762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74B5E95-552F-243E-E10D-BD899A863C34}"/>
              </a:ext>
            </a:extLst>
          </p:cNvPr>
          <p:cNvSpPr txBox="1"/>
          <p:nvPr/>
        </p:nvSpPr>
        <p:spPr>
          <a:xfrm>
            <a:off x="1188439" y="3429000"/>
            <a:ext cx="83492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Let’s develop a physical theory that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puts a lower bound on the entropy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recovers classical mechanics at high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6D36A5-C8E1-6720-0332-DCA287C5AA9A}"/>
              </a:ext>
            </a:extLst>
          </p:cNvPr>
          <p:cNvSpPr txBox="1"/>
          <p:nvPr/>
        </p:nvSpPr>
        <p:spPr>
          <a:xfrm>
            <a:off x="786886" y="259129"/>
            <a:ext cx="10618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Textbook introduction to quantum mechanics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F4C31-9BD5-7AE0-F474-9DF42E614E08}"/>
              </a:ext>
            </a:extLst>
          </p:cNvPr>
          <p:cNvSpPr txBox="1"/>
          <p:nvPr/>
        </p:nvSpPr>
        <p:spPr>
          <a:xfrm rot="20729350">
            <a:off x="-60156" y="140406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 the next 100 years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A1E7D-5846-9FA1-FB04-1E21B3151A04}"/>
              </a:ext>
            </a:extLst>
          </p:cNvPr>
          <p:cNvSpPr txBox="1"/>
          <p:nvPr/>
        </p:nvSpPr>
        <p:spPr>
          <a:xfrm>
            <a:off x="350610" y="1246965"/>
            <a:ext cx="56902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Classical statistical mechanics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is incompatible with the 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third law of thermodynamics</a:t>
            </a:r>
          </a:p>
        </p:txBody>
      </p:sp>
    </p:spTree>
    <p:extLst>
      <p:ext uri="{BB962C8B-B14F-4D97-AF65-F5344CB8AC3E}">
        <p14:creationId xmlns:p14="http://schemas.microsoft.com/office/powerpoint/2010/main" val="62545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082866-4529-965E-A3D8-7BE7D0A4EB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955" y="1237598"/>
                <a:ext cx="11984090" cy="5381746"/>
              </a:xfrm>
            </p:spPr>
            <p:txBody>
              <a:bodyPr/>
              <a:lstStyle/>
              <a:p>
                <a:r>
                  <a:rPr lang="en-US" dirty="0"/>
                  <a:t>Logic of experimental verifiability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topologies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  <a:p>
                <a:r>
                  <a:rPr lang="en-US" dirty="0"/>
                  <a:t>Real valued quantities recovered from a metrological model</a:t>
                </a:r>
              </a:p>
              <a:p>
                <a:r>
                  <a:rPr lang="en-US" dirty="0"/>
                  <a:t>Variability of elements within an ensemble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entropy</a:t>
                </a:r>
              </a:p>
              <a:p>
                <a:r>
                  <a:rPr lang="en-US" dirty="0"/>
                  <a:t>Geometric structures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entropic structures</a:t>
                </a:r>
              </a:p>
              <a:p>
                <a:r>
                  <a:rPr lang="en-US" dirty="0"/>
                  <a:t>Invariance of entropy across observers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symplectic structure</a:t>
                </a:r>
              </a:p>
              <a:p>
                <a:r>
                  <a:rPr lang="en-US" dirty="0"/>
                  <a:t>Determinism/reversibility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conservation of entropy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Hamiltonian evolution</a:t>
                </a:r>
              </a:p>
              <a:p>
                <a:r>
                  <a:rPr lang="en-US" dirty="0"/>
                  <a:t>Geometric and physical interpretation of the action principle</a:t>
                </a:r>
              </a:p>
              <a:p>
                <a:pPr lvl="1"/>
                <a:r>
                  <a:rPr lang="en-US" dirty="0"/>
                  <a:t>Action is the line integral of the vector potential of the flow of states</a:t>
                </a:r>
              </a:p>
              <a:p>
                <a:r>
                  <a:rPr lang="en-US" dirty="0"/>
                  <a:t>Statistical mixing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all linear structure in physics</a:t>
                </a:r>
              </a:p>
              <a:p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082866-4529-965E-A3D8-7BE7D0A4EB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955" y="1237598"/>
                <a:ext cx="11984090" cy="5381746"/>
              </a:xfrm>
              <a:blipFill>
                <a:blip r:embed="rId2"/>
                <a:stretch>
                  <a:fillRect l="-916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1720805-A83F-F7E6-0DBA-C8E039FF2336}"/>
              </a:ext>
            </a:extLst>
          </p:cNvPr>
          <p:cNvSpPr txBox="1"/>
          <p:nvPr/>
        </p:nvSpPr>
        <p:spPr>
          <a:xfrm>
            <a:off x="204675" y="173341"/>
            <a:ext cx="11773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Assumptions of Physics: </a:t>
            </a:r>
            <a:r>
              <a:rPr lang="en-US" sz="3200" dirty="0"/>
              <a:t>find a minimal set of physical assumptions from which the physical laws can be rigorously rederived</a:t>
            </a:r>
          </a:p>
        </p:txBody>
      </p:sp>
    </p:spTree>
    <p:extLst>
      <p:ext uri="{BB962C8B-B14F-4D97-AF65-F5344CB8AC3E}">
        <p14:creationId xmlns:p14="http://schemas.microsoft.com/office/powerpoint/2010/main" val="2668986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6D0B7-B8D3-B896-655C-663EE3682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A2EE-6C19-CE05-D249-278AE359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E938-1FE0-4A24-7D1C-A779C7B2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website</a:t>
            </a:r>
          </a:p>
          <a:p>
            <a:pPr lvl="1"/>
            <a:r>
              <a:rPr lang="en-US" dirty="0">
                <a:hlinkClick r:id="rId2"/>
              </a:rPr>
              <a:t>https://assumptionsofphysics.org</a:t>
            </a:r>
            <a:r>
              <a:rPr lang="en-US" dirty="0"/>
              <a:t> for papers, presentations, …</a:t>
            </a:r>
          </a:p>
          <a:p>
            <a:pPr lvl="1"/>
            <a:r>
              <a:rPr lang="en-US" dirty="0">
                <a:hlinkClick r:id="rId3"/>
              </a:rPr>
              <a:t>https://assumptionsofphysics.org/book</a:t>
            </a:r>
            <a:r>
              <a:rPr lang="en-US" dirty="0"/>
              <a:t> for our open access book</a:t>
            </a:r>
            <a:br>
              <a:rPr lang="en-US" dirty="0"/>
            </a:br>
            <a:r>
              <a:rPr lang="en-US" dirty="0"/>
              <a:t>(updated every few years with new results) </a:t>
            </a:r>
          </a:p>
          <a:p>
            <a:r>
              <a:rPr lang="en-US" dirty="0"/>
              <a:t>YouTube channels</a:t>
            </a:r>
          </a:p>
          <a:p>
            <a:pPr lvl="1"/>
            <a:r>
              <a:rPr lang="en-US" dirty="0">
                <a:hlinkClick r:id="rId4"/>
              </a:rPr>
              <a:t>https://www.youtube.com/@gcarcassi</a:t>
            </a:r>
            <a:br>
              <a:rPr lang="en-US" dirty="0"/>
            </a:br>
            <a:r>
              <a:rPr lang="en-US" dirty="0"/>
              <a:t>Videos with results and insights from the research</a:t>
            </a:r>
          </a:p>
          <a:p>
            <a:pPr lvl="1"/>
            <a:r>
              <a:rPr lang="en-US" dirty="0">
                <a:hlinkClick r:id="rId5"/>
              </a:rPr>
              <a:t>https://www.youtube.com/@AssumptionsofPhysicsResearch</a:t>
            </a:r>
            <a:br>
              <a:rPr lang="en-US" dirty="0"/>
            </a:br>
            <a:r>
              <a:rPr lang="en-US" dirty="0"/>
              <a:t>Research channel, with open questions and livestreamed work sessions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6"/>
              </a:rPr>
              <a:t>https://github.com/assumptionsofphysics</a:t>
            </a:r>
            <a:br>
              <a:rPr lang="en-US" dirty="0"/>
            </a:br>
            <a:r>
              <a:rPr lang="en-US" dirty="0"/>
              <a:t>Book, research papers, slides for videos...</a:t>
            </a:r>
          </a:p>
        </p:txBody>
      </p:sp>
    </p:spTree>
    <p:extLst>
      <p:ext uri="{BB962C8B-B14F-4D97-AF65-F5344CB8AC3E}">
        <p14:creationId xmlns:p14="http://schemas.microsoft.com/office/powerpoint/2010/main" val="79211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F974E-1924-9C34-0085-B8D1C4300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D5D23-E697-CCB7-7546-42DA9622F3DF}"/>
              </a:ext>
            </a:extLst>
          </p:cNvPr>
          <p:cNvSpPr txBox="1"/>
          <p:nvPr/>
        </p:nvSpPr>
        <p:spPr>
          <a:xfrm>
            <a:off x="806096" y="1487167"/>
            <a:ext cx="4715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There were problems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with classical mechanics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2E549-B4AF-3FE2-1710-4D3B550E6638}"/>
              </a:ext>
            </a:extLst>
          </p:cNvPr>
          <p:cNvSpPr txBox="1"/>
          <p:nvPr/>
        </p:nvSpPr>
        <p:spPr>
          <a:xfrm>
            <a:off x="9103815" y="1134405"/>
            <a:ext cx="24023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Photoelectric</a:t>
            </a:r>
            <a:br>
              <a:rPr lang="en-US" sz="3200" dirty="0"/>
            </a:br>
            <a:r>
              <a:rPr lang="en-US" sz="3200" dirty="0"/>
              <a:t>effect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30283-7A2C-6987-1A72-0A43B2D9CA4B}"/>
              </a:ext>
            </a:extLst>
          </p:cNvPr>
          <p:cNvSpPr txBox="1"/>
          <p:nvPr/>
        </p:nvSpPr>
        <p:spPr>
          <a:xfrm>
            <a:off x="6571819" y="1103732"/>
            <a:ext cx="18934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Blackbody</a:t>
            </a:r>
            <a:br>
              <a:rPr lang="en-US" sz="3200" dirty="0"/>
            </a:br>
            <a:r>
              <a:rPr lang="en-US" sz="3200" dirty="0"/>
              <a:t>radiation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69B82F-0BC7-49B7-DB53-3CEF09E7373A}"/>
              </a:ext>
            </a:extLst>
          </p:cNvPr>
          <p:cNvSpPr txBox="1"/>
          <p:nvPr/>
        </p:nvSpPr>
        <p:spPr>
          <a:xfrm>
            <a:off x="7741877" y="2286785"/>
            <a:ext cx="3087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Stability of atoms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FCA078-A07C-63E4-94D4-3FF693E49A15}"/>
                  </a:ext>
                </a:extLst>
              </p:cNvPr>
              <p:cNvSpPr txBox="1"/>
              <p:nvPr/>
            </p:nvSpPr>
            <p:spPr>
              <a:xfrm>
                <a:off x="1498314" y="5401721"/>
                <a:ext cx="696697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5400" dirty="0">
                    <a:solidFill>
                      <a:schemeClr val="accent6">
                        <a:lumMod val="75000"/>
                      </a:schemeClr>
                    </a:solidFill>
                  </a:rPr>
                  <a:t> Quantum mechanics!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FCA078-A07C-63E4-94D4-3FF693E49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314" y="5401721"/>
                <a:ext cx="6966972" cy="923330"/>
              </a:xfrm>
              <a:prstGeom prst="rect">
                <a:avLst/>
              </a:prstGeom>
              <a:blipFill>
                <a:blip r:embed="rId2"/>
                <a:stretch>
                  <a:fillRect t="-17763" r="-3762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8866BB4-E38A-34F0-E9BA-EBC508814F50}"/>
              </a:ext>
            </a:extLst>
          </p:cNvPr>
          <p:cNvSpPr txBox="1"/>
          <p:nvPr/>
        </p:nvSpPr>
        <p:spPr>
          <a:xfrm>
            <a:off x="1188439" y="3429000"/>
            <a:ext cx="74811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futzed around with matrices and waves,</a:t>
            </a:r>
            <a:br>
              <a:rPr lang="en-US" sz="3200" dirty="0"/>
            </a:br>
            <a:r>
              <a:rPr lang="en-US" sz="3200" dirty="0"/>
              <a:t>to find something new that has some</a:t>
            </a:r>
            <a:br>
              <a:rPr lang="en-US" sz="3200" dirty="0"/>
            </a:br>
            <a:r>
              <a:rPr lang="en-US" sz="3200" dirty="0"/>
              <a:t>correspondence with classical mechanics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76078D-6208-CFE2-F6BE-9B6E619F4065}"/>
              </a:ext>
            </a:extLst>
          </p:cNvPr>
          <p:cNvSpPr txBox="1"/>
          <p:nvPr/>
        </p:nvSpPr>
        <p:spPr>
          <a:xfrm>
            <a:off x="786886" y="259129"/>
            <a:ext cx="10618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Textbook introduction to quantum mechanics</a:t>
            </a:r>
          </a:p>
        </p:txBody>
      </p:sp>
    </p:spTree>
    <p:extLst>
      <p:ext uri="{BB962C8B-B14F-4D97-AF65-F5344CB8AC3E}">
        <p14:creationId xmlns:p14="http://schemas.microsoft.com/office/powerpoint/2010/main" val="3438472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2DCE-BCE0-1B6B-E0EF-339384E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698074" cy="897424"/>
          </a:xfrm>
        </p:spPr>
        <p:txBody>
          <a:bodyPr/>
          <a:lstStyle/>
          <a:p>
            <a:r>
              <a:rPr lang="en-US" dirty="0"/>
              <a:t>Main goal of the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682E2-9FF6-9416-54E1-85337245508A}"/>
              </a:ext>
            </a:extLst>
          </p:cNvPr>
          <p:cNvGrpSpPr/>
          <p:nvPr/>
        </p:nvGrpSpPr>
        <p:grpSpPr>
          <a:xfrm>
            <a:off x="8708668" y="320121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1683F9-8185-F744-0B0B-49403F1DAD2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09733E4-688D-4DCE-213B-967DFA3BC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9A616A9-AC58-C779-B5DB-EE419585F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EA1047-B877-5965-1071-F5EB143EBF14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B66391-9F55-EB42-1EB1-682E52F74556}"/>
              </a:ext>
            </a:extLst>
          </p:cNvPr>
          <p:cNvGrpSpPr/>
          <p:nvPr/>
        </p:nvGrpSpPr>
        <p:grpSpPr>
          <a:xfrm>
            <a:off x="5013216" y="3135761"/>
            <a:ext cx="3284859" cy="916207"/>
            <a:chOff x="7093758" y="5122425"/>
            <a:chExt cx="4379811" cy="122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941F6-ECEF-2954-C8FD-9F4E73884367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F747669-9FC5-5308-ACE7-767979452B4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FE619-0A8C-D24C-65C3-D12BC00B5E7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hord 5">
                  <a:extLst>
                    <a:ext uri="{FF2B5EF4-FFF2-40B4-BE49-F238E27FC236}">
                      <a16:creationId xmlns:a16="http://schemas.microsoft.com/office/drawing/2014/main" id="{03399512-243A-864D-82D6-FF368404A102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168AA96-BA97-6FE4-AF8D-E8D94B7DFC2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1741CE2-3C06-3E12-4FF4-6C7006EC28D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hord 5">
                  <a:extLst>
                    <a:ext uri="{FF2B5EF4-FFF2-40B4-BE49-F238E27FC236}">
                      <a16:creationId xmlns:a16="http://schemas.microsoft.com/office/drawing/2014/main" id="{72198938-A6D8-2A11-6039-2C2DDD70A8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B27224C-E116-C9F7-85DE-97C643C348B1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ED6AD9-11ED-9855-4715-0E0D6212D3A8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92C8A9-51BB-099C-C97A-580FBBC85F41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BD1CB7-D1ED-6F86-3276-E1780DD1C44B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AE56FF-1C7E-6F3B-66C3-B9B85FD59EAC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CD5787-63F5-D9AC-802B-7AF573B2B40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8D2628-72BB-2EB2-0DEE-58BEF260B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D2617C-2532-1D1B-8AF9-8CA9F2276E0B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B4A313-E91D-14D5-6C5E-10CF8D0A5864}"/>
              </a:ext>
            </a:extLst>
          </p:cNvPr>
          <p:cNvGrpSpPr/>
          <p:nvPr/>
        </p:nvGrpSpPr>
        <p:grpSpPr>
          <a:xfrm>
            <a:off x="717063" y="3127424"/>
            <a:ext cx="3299436" cy="919519"/>
            <a:chOff x="7093758" y="5122425"/>
            <a:chExt cx="4376570" cy="12197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D865E9-6A34-D7C3-87B4-4D97B2125383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9B90261-D5A3-C943-2158-5BDCB41BE18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A27D122-1932-13DA-4E44-23E18A19A60E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8" name="Chord 5">
                  <a:extLst>
                    <a:ext uri="{FF2B5EF4-FFF2-40B4-BE49-F238E27FC236}">
                      <a16:creationId xmlns:a16="http://schemas.microsoft.com/office/drawing/2014/main" id="{4E6F583B-CC50-57FB-643E-FFC6FCE3C46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88925C7-45D2-5D72-02A6-C3767F495E4C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9FC66F9-6A33-071A-93A7-F6FAD8D23F5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6" name="Chord 5">
                  <a:extLst>
                    <a:ext uri="{FF2B5EF4-FFF2-40B4-BE49-F238E27FC236}">
                      <a16:creationId xmlns:a16="http://schemas.microsoft.com/office/drawing/2014/main" id="{1BF90216-A627-3EE5-03F5-55DCCD3B2A4C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44FAB1C-6424-B3A9-62AF-1BA2C6A9B35A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8D463B-1D53-F810-4FC9-682C06A4E1A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ADF4B4-9D39-F4BD-D6A4-A27406433539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6AB262B-18B6-12CD-128F-F5229B66BC5F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F0CBD2-5AE8-52F6-2FBD-01E92375990E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39538E6-4284-CF77-E895-18496D5FC5A1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/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Infinitesimal 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Classical state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blipFill>
                <a:blip r:embed="rId5"/>
                <a:stretch>
                  <a:fillRect l="-101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/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Irreducibility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Quantum state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blipFill>
                <a:blip r:embed="rId6"/>
                <a:stretch>
                  <a:fillRect l="-1330" t="-5357" r="-4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B3C1A7E-6F6A-1D88-2FCE-065DF3392CE8}"/>
              </a:ext>
            </a:extLst>
          </p:cNvPr>
          <p:cNvSpPr txBox="1"/>
          <p:nvPr/>
        </p:nvSpPr>
        <p:spPr>
          <a:xfrm>
            <a:off x="271285" y="962742"/>
            <a:ext cx="83634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Identify a handful of physical starting points from which the basic laws can be rigorously derived</a:t>
            </a:r>
            <a:endParaRPr lang="en-US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55218-73B4-5DD6-D4BD-1B9C04723948}"/>
              </a:ext>
            </a:extLst>
          </p:cNvPr>
          <p:cNvSpPr txBox="1"/>
          <p:nvPr/>
        </p:nvSpPr>
        <p:spPr>
          <a:xfrm>
            <a:off x="271285" y="2141167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225324-B563-B7A7-7AD5-95E8E983D9E1}"/>
              </a:ext>
            </a:extLst>
          </p:cNvPr>
          <p:cNvSpPr txBox="1"/>
          <p:nvPr/>
        </p:nvSpPr>
        <p:spPr>
          <a:xfrm>
            <a:off x="1916624" y="4389644"/>
            <a:ext cx="7163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This also requires rederiving all mathematical structures</a:t>
            </a:r>
            <a:br>
              <a:rPr lang="en-US" sz="2400" dirty="0"/>
            </a:br>
            <a:r>
              <a:rPr lang="en-US" sz="2400" dirty="0"/>
              <a:t>from physical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/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Science is evidence based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scientific theory must be characterized by experimentally verifiable statements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blipFill>
                <a:blip r:embed="rId7"/>
                <a:stretch>
                  <a:fillRect l="-7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D12C71-F59C-FB7B-2F9F-12AAE88104C8}"/>
              </a:ext>
            </a:extLst>
          </p:cNvPr>
          <p:cNvSpPr txBox="1"/>
          <p:nvPr/>
        </p:nvSpPr>
        <p:spPr>
          <a:xfrm>
            <a:off x="271285" y="4924176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255797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2C185F-A624-7349-2ACB-264158E8C85A}"/>
              </a:ext>
            </a:extLst>
          </p:cNvPr>
          <p:cNvSpPr txBox="1"/>
          <p:nvPr/>
        </p:nvSpPr>
        <p:spPr>
          <a:xfrm>
            <a:off x="2099809" y="740976"/>
            <a:ext cx="799238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What is the ultimate reason</a:t>
            </a:r>
            <a:br>
              <a:rPr lang="en-US" sz="5400" dirty="0"/>
            </a:br>
            <a:r>
              <a:rPr lang="en-US" sz="5400" dirty="0"/>
              <a:t>classical mechanics fails,</a:t>
            </a:r>
            <a:br>
              <a:rPr lang="en-US" sz="5400" dirty="0"/>
            </a:br>
            <a:r>
              <a:rPr lang="en-US" sz="5400" dirty="0"/>
              <a:t>and how is it fixed</a:t>
            </a:r>
            <a:br>
              <a:rPr lang="en-US" sz="5400" dirty="0"/>
            </a:br>
            <a:r>
              <a:rPr lang="en-US" sz="5400" dirty="0"/>
              <a:t>by quantum mechanics?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93B3F-F9CF-FB24-3962-B6CF5C82121B}"/>
              </a:ext>
            </a:extLst>
          </p:cNvPr>
          <p:cNvSpPr txBox="1"/>
          <p:nvPr/>
        </p:nvSpPr>
        <p:spPr>
          <a:xfrm>
            <a:off x="742950" y="481192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Since some of the classical failures are related to thermodynamics,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let’s look at the relationship between entropy and uncertainty in classical mechanics</a:t>
            </a:r>
          </a:p>
        </p:txBody>
      </p:sp>
    </p:spTree>
    <p:extLst>
      <p:ext uri="{BB962C8B-B14F-4D97-AF65-F5344CB8AC3E}">
        <p14:creationId xmlns:p14="http://schemas.microsoft.com/office/powerpoint/2010/main" val="25523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2955B32-C81A-F59F-53D3-9DA31022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682" y="1662913"/>
            <a:ext cx="4519308" cy="23358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3602A6-5C50-E627-02E2-505EAD1B0690}"/>
              </a:ext>
            </a:extLst>
          </p:cNvPr>
          <p:cNvSpPr txBox="1"/>
          <p:nvPr/>
        </p:nvSpPr>
        <p:spPr>
          <a:xfrm>
            <a:off x="834912" y="947200"/>
            <a:ext cx="4719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plot one against the 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D893D9-4BCD-111A-2F5E-C89A36AFEE28}"/>
                  </a:ext>
                </a:extLst>
              </p:cNvPr>
              <p:cNvSpPr txBox="1"/>
              <p:nvPr/>
            </p:nvSpPr>
            <p:spPr>
              <a:xfrm>
                <a:off x="6508800" y="375172"/>
                <a:ext cx="4617161" cy="603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=−∫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𝑑𝑞𝑑𝑝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D893D9-4BCD-111A-2F5E-C89A36AFE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800" y="375172"/>
                <a:ext cx="4617161" cy="603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387186-B54F-807B-CFA1-F53C60CE20C9}"/>
                  </a:ext>
                </a:extLst>
              </p:cNvPr>
              <p:cNvSpPr txBox="1"/>
              <p:nvPr/>
            </p:nvSpPr>
            <p:spPr>
              <a:xfrm>
                <a:off x="6875054" y="978585"/>
                <a:ext cx="51244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Fixes units</a:t>
                </a:r>
                <a:br>
                  <a:rPr lang="en-US" dirty="0"/>
                </a:br>
                <a:r>
                  <a:rPr lang="en-US" dirty="0"/>
                  <a:t>Uniform distribution over volume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zero entropy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387186-B54F-807B-CFA1-F53C60CE2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054" y="978585"/>
                <a:ext cx="5124416" cy="646331"/>
              </a:xfrm>
              <a:prstGeom prst="rect">
                <a:avLst/>
              </a:prstGeom>
              <a:blipFill>
                <a:blip r:embed="rId4"/>
                <a:stretch>
                  <a:fillRect l="-357" t="-5660" r="-95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2EDBCA-867A-C847-A323-B05AFBCBFBFE}"/>
              </a:ext>
            </a:extLst>
          </p:cNvPr>
          <p:cNvCxnSpPr>
            <a:cxnSpLocks/>
          </p:cNvCxnSpPr>
          <p:nvPr/>
        </p:nvCxnSpPr>
        <p:spPr>
          <a:xfrm flipH="1" flipV="1">
            <a:off x="9688565" y="978585"/>
            <a:ext cx="309677" cy="34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0B18D7-A726-1302-C3A4-9A131AFE9C29}"/>
                  </a:ext>
                </a:extLst>
              </p:cNvPr>
              <p:cNvSpPr txBox="1"/>
              <p:nvPr/>
            </p:nvSpPr>
            <p:spPr>
              <a:xfrm>
                <a:off x="834912" y="2142883"/>
                <a:ext cx="3812390" cy="944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0B18D7-A726-1302-C3A4-9A131AFE9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12" y="2142883"/>
                <a:ext cx="3812390" cy="9449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506D4C-13D2-5F0F-A98C-764E59871065}"/>
                  </a:ext>
                </a:extLst>
              </p:cNvPr>
              <p:cNvSpPr txBox="1"/>
              <p:nvPr/>
            </p:nvSpPr>
            <p:spPr>
              <a:xfrm>
                <a:off x="951189" y="3454546"/>
                <a:ext cx="5079083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506D4C-13D2-5F0F-A98C-764E59871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89" y="3454546"/>
                <a:ext cx="5079083" cy="10273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2FE3C0-D191-7B2D-FCE2-EBBC0320B022}"/>
                  </a:ext>
                </a:extLst>
              </p:cNvPr>
              <p:cNvSpPr txBox="1"/>
              <p:nvPr/>
            </p:nvSpPr>
            <p:spPr>
              <a:xfrm>
                <a:off x="11181380" y="3376945"/>
                <a:ext cx="592598" cy="465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2FE3C0-D191-7B2D-FCE2-EBBC0320B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1380" y="3376945"/>
                <a:ext cx="592598" cy="465256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AC7458-CA98-7794-3381-E44199D1A3E9}"/>
                  </a:ext>
                </a:extLst>
              </p:cNvPr>
              <p:cNvSpPr txBox="1"/>
              <p:nvPr/>
            </p:nvSpPr>
            <p:spPr>
              <a:xfrm>
                <a:off x="6773760" y="1526373"/>
                <a:ext cx="322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AC7458-CA98-7794-3381-E44199D1A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760" y="1526373"/>
                <a:ext cx="32284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F125A8-28F1-EFD1-D2C2-5B53B8E57C04}"/>
              </a:ext>
            </a:extLst>
          </p:cNvPr>
          <p:cNvSpPr/>
          <p:nvPr/>
        </p:nvSpPr>
        <p:spPr>
          <a:xfrm>
            <a:off x="7108090" y="1735513"/>
            <a:ext cx="4379548" cy="2252623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8519" h="2478409">
                <a:moveTo>
                  <a:pt x="0" y="0"/>
                </a:moveTo>
                <a:lnTo>
                  <a:pt x="2556" y="2476292"/>
                </a:lnTo>
                <a:lnTo>
                  <a:pt x="56529" y="2478409"/>
                </a:lnTo>
                <a:cubicBezTo>
                  <a:pt x="100450" y="2309076"/>
                  <a:pt x="123512" y="1779995"/>
                  <a:pt x="468324" y="1350951"/>
                </a:cubicBezTo>
                <a:cubicBezTo>
                  <a:pt x="813136" y="921907"/>
                  <a:pt x="1664599" y="589838"/>
                  <a:pt x="2266884" y="438615"/>
                </a:cubicBezTo>
                <a:cubicBezTo>
                  <a:pt x="2869169" y="287392"/>
                  <a:pt x="3567680" y="181387"/>
                  <a:pt x="4082029" y="113499"/>
                </a:cubicBezTo>
                <a:cubicBezTo>
                  <a:pt x="4596379" y="29891"/>
                  <a:pt x="4421950" y="60942"/>
                  <a:pt x="4818519" y="129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86E4B-31E1-A766-7A0B-0738D0E4F962}"/>
              </a:ext>
            </a:extLst>
          </p:cNvPr>
          <p:cNvSpPr txBox="1"/>
          <p:nvPr/>
        </p:nvSpPr>
        <p:spPr>
          <a:xfrm rot="20747837">
            <a:off x="7007478" y="1964866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363AC-F72B-8298-C79C-C516C534818E}"/>
              </a:ext>
            </a:extLst>
          </p:cNvPr>
          <p:cNvSpPr txBox="1"/>
          <p:nvPr/>
        </p:nvSpPr>
        <p:spPr>
          <a:xfrm>
            <a:off x="1649029" y="1720742"/>
            <a:ext cx="500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Gaussian maximizes entropy for a given uncertainty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A72404-65CA-DCC8-2A37-66A00EF6BE73}"/>
              </a:ext>
            </a:extLst>
          </p:cNvPr>
          <p:cNvSpPr txBox="1"/>
          <p:nvPr/>
        </p:nvSpPr>
        <p:spPr>
          <a:xfrm>
            <a:off x="5064974" y="4653555"/>
            <a:ext cx="42328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Entropy puts a lower bound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on the uncertainty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02CD6-BC75-2B5E-4611-1B81571802A1}"/>
              </a:ext>
            </a:extLst>
          </p:cNvPr>
          <p:cNvSpPr txBox="1"/>
          <p:nvPr/>
        </p:nvSpPr>
        <p:spPr>
          <a:xfrm>
            <a:off x="293706" y="216718"/>
            <a:ext cx="5802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Entropy vs uncertainty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38513D-25DC-0441-1125-176CB6A14BDD}"/>
              </a:ext>
            </a:extLst>
          </p:cNvPr>
          <p:cNvCxnSpPr/>
          <p:nvPr/>
        </p:nvCxnSpPr>
        <p:spPr>
          <a:xfrm flipH="1" flipV="1">
            <a:off x="5628290" y="4169979"/>
            <a:ext cx="401982" cy="50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69C1E2-2734-C91B-5CA1-FCE4B3E7DE61}"/>
              </a:ext>
            </a:extLst>
          </p:cNvPr>
          <p:cNvSpPr txBox="1"/>
          <p:nvPr/>
        </p:nvSpPr>
        <p:spPr>
          <a:xfrm>
            <a:off x="1075292" y="5846351"/>
            <a:ext cx="8222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Is there a universal lower bound to the entropy?</a:t>
            </a:r>
          </a:p>
        </p:txBody>
      </p:sp>
    </p:spTree>
    <p:extLst>
      <p:ext uri="{BB962C8B-B14F-4D97-AF65-F5344CB8AC3E}">
        <p14:creationId xmlns:p14="http://schemas.microsoft.com/office/powerpoint/2010/main" val="282562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  <p:bldP spid="18" grpId="0" animBg="1"/>
      <p:bldP spid="19" grpId="0"/>
      <p:bldP spid="22" grpId="0"/>
      <p:bldP spid="2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BD94EB-1916-69D0-E6F0-7821D055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804" y="535953"/>
            <a:ext cx="4519308" cy="2335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536F85-EB92-265B-6ABA-E12C969FFBEC}"/>
                  </a:ext>
                </a:extLst>
              </p:cNvPr>
              <p:cNvSpPr txBox="1"/>
              <p:nvPr/>
            </p:nvSpPr>
            <p:spPr>
              <a:xfrm>
                <a:off x="7200882" y="399413"/>
                <a:ext cx="322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536F85-EB92-265B-6ABA-E12C969FF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82" y="399413"/>
                <a:ext cx="32284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D29FA3-A7AA-1262-15F7-4DF6FFA04A7B}"/>
              </a:ext>
            </a:extLst>
          </p:cNvPr>
          <p:cNvSpPr/>
          <p:nvPr/>
        </p:nvSpPr>
        <p:spPr>
          <a:xfrm>
            <a:off x="7535212" y="608553"/>
            <a:ext cx="4379548" cy="2252623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8519" h="2478409">
                <a:moveTo>
                  <a:pt x="0" y="0"/>
                </a:moveTo>
                <a:lnTo>
                  <a:pt x="2556" y="2476292"/>
                </a:lnTo>
                <a:lnTo>
                  <a:pt x="56529" y="2478409"/>
                </a:lnTo>
                <a:cubicBezTo>
                  <a:pt x="100450" y="2309076"/>
                  <a:pt x="123512" y="1779995"/>
                  <a:pt x="468324" y="1350951"/>
                </a:cubicBezTo>
                <a:cubicBezTo>
                  <a:pt x="813136" y="921907"/>
                  <a:pt x="1664599" y="589838"/>
                  <a:pt x="2266884" y="438615"/>
                </a:cubicBezTo>
                <a:cubicBezTo>
                  <a:pt x="2869169" y="287392"/>
                  <a:pt x="3567680" y="181387"/>
                  <a:pt x="4082029" y="113499"/>
                </a:cubicBezTo>
                <a:cubicBezTo>
                  <a:pt x="4596379" y="29891"/>
                  <a:pt x="4421950" y="60942"/>
                  <a:pt x="4818519" y="129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A4A93-FBE2-AE9E-B062-B674B6164A91}"/>
              </a:ext>
            </a:extLst>
          </p:cNvPr>
          <p:cNvSpPr txBox="1"/>
          <p:nvPr/>
        </p:nvSpPr>
        <p:spPr>
          <a:xfrm rot="20747837">
            <a:off x="7434600" y="837906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A6DC08-09BA-D120-E62B-5898A45B3FB8}"/>
              </a:ext>
            </a:extLst>
          </p:cNvPr>
          <p:cNvSpPr/>
          <p:nvPr/>
        </p:nvSpPr>
        <p:spPr>
          <a:xfrm>
            <a:off x="7256380" y="2252716"/>
            <a:ext cx="4873773" cy="6917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F5CDB2-1E4B-0759-5BE7-E4AA140E7BE3}"/>
              </a:ext>
            </a:extLst>
          </p:cNvPr>
          <p:cNvSpPr txBox="1"/>
          <p:nvPr/>
        </p:nvSpPr>
        <p:spPr>
          <a:xfrm>
            <a:off x="7920469" y="2486635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3</a:t>
            </a:r>
            <a:r>
              <a:rPr lang="en-US" baseline="30000" dirty="0"/>
              <a:t>rd</a:t>
            </a:r>
            <a:r>
              <a:rPr lang="en-US" dirty="0"/>
              <a:t> law of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C91004-7485-173D-15B6-96EF1A836ACE}"/>
                  </a:ext>
                </a:extLst>
              </p:cNvPr>
              <p:cNvSpPr txBox="1"/>
              <p:nvPr/>
            </p:nvSpPr>
            <p:spPr>
              <a:xfrm>
                <a:off x="1310121" y="3224280"/>
                <a:ext cx="7017306" cy="1845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≥0  ⇒  </m:t>
                      </m:r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6000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C91004-7485-173D-15B6-96EF1A83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121" y="3224280"/>
                <a:ext cx="7017306" cy="18453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3E3F495-EEFC-6371-AE44-112C570B51E1}"/>
              </a:ext>
            </a:extLst>
          </p:cNvPr>
          <p:cNvSpPr txBox="1"/>
          <p:nvPr/>
        </p:nvSpPr>
        <p:spPr>
          <a:xfrm>
            <a:off x="1399922" y="5263473"/>
            <a:ext cx="69742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Classical uncertainty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53554D-7722-BBCF-C4EA-B505D721B52E}"/>
                  </a:ext>
                </a:extLst>
              </p:cNvPr>
              <p:cNvSpPr txBox="1"/>
              <p:nvPr/>
            </p:nvSpPr>
            <p:spPr>
              <a:xfrm>
                <a:off x="11636794" y="2289454"/>
                <a:ext cx="590546" cy="465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53554D-7722-BBCF-C4EA-B505D721B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6794" y="2289454"/>
                <a:ext cx="590546" cy="465256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74C30A6-2C04-67E6-E310-EA4C0EFD1656}"/>
              </a:ext>
            </a:extLst>
          </p:cNvPr>
          <p:cNvSpPr txBox="1"/>
          <p:nvPr/>
        </p:nvSpPr>
        <p:spPr>
          <a:xfrm>
            <a:off x="277240" y="168584"/>
            <a:ext cx="4319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Enter the 3</a:t>
            </a:r>
            <a:r>
              <a:rPr lang="en-US" sz="4800" baseline="30000" dirty="0"/>
              <a:t>rd</a:t>
            </a:r>
            <a:r>
              <a:rPr lang="en-US" sz="4800" dirty="0"/>
              <a:t> law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80D4C-334A-A21A-A826-F32546EA4806}"/>
              </a:ext>
            </a:extLst>
          </p:cNvPr>
          <p:cNvSpPr txBox="1"/>
          <p:nvPr/>
        </p:nvSpPr>
        <p:spPr>
          <a:xfrm>
            <a:off x="509161" y="1035193"/>
            <a:ext cx="5164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substance has a finite positive entropy, but at the absolute zero of temperature the entropy may become zero, and does so become in the case of perfect crystalline substances.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26101-D86E-D3D8-23E6-EFB64EAD044D}"/>
              </a:ext>
            </a:extLst>
          </p:cNvPr>
          <p:cNvSpPr txBox="1"/>
          <p:nvPr/>
        </p:nvSpPr>
        <p:spPr>
          <a:xfrm>
            <a:off x="3091440" y="2418701"/>
            <a:ext cx="3796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G. N. Lewis and M. Randall, Thermodynamics and the</a:t>
            </a:r>
          </a:p>
          <a:p>
            <a:r>
              <a:rPr lang="en-US" sz="1200" dirty="0"/>
              <a:t>free energy of chemical substances (McGraw-Hill, 1923)</a:t>
            </a:r>
          </a:p>
        </p:txBody>
      </p:sp>
    </p:spTree>
    <p:extLst>
      <p:ext uri="{BB962C8B-B14F-4D97-AF65-F5344CB8AC3E}">
        <p14:creationId xmlns:p14="http://schemas.microsoft.com/office/powerpoint/2010/main" val="64085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7B77F-395F-827F-D1FB-E0238DF1A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02B1CF-5CDB-2C5A-A604-ED58C62A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988" y="229025"/>
            <a:ext cx="5738251" cy="28189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67035CD-7231-AE6E-9976-EE32A54CE873}"/>
              </a:ext>
            </a:extLst>
          </p:cNvPr>
          <p:cNvSpPr txBox="1">
            <a:spLocks/>
          </p:cNvSpPr>
          <p:nvPr/>
        </p:nvSpPr>
        <p:spPr>
          <a:xfrm>
            <a:off x="365761" y="213259"/>
            <a:ext cx="5123518" cy="757130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+mn-lt"/>
              </a:rPr>
              <a:t>Comparing theories</a:t>
            </a:r>
            <a:endParaRPr lang="en-US" sz="40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55EAD-601B-A508-72CB-67FC24741727}"/>
              </a:ext>
            </a:extLst>
          </p:cNvPr>
          <p:cNvSpPr txBox="1"/>
          <p:nvPr/>
        </p:nvSpPr>
        <p:spPr>
          <a:xfrm>
            <a:off x="176221" y="2746436"/>
            <a:ext cx="5424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Entropy of quantum states is already non-negative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A4DA09-36E3-5773-9746-AF41D29502DE}"/>
              </a:ext>
            </a:extLst>
          </p:cNvPr>
          <p:cNvSpPr/>
          <p:nvPr/>
        </p:nvSpPr>
        <p:spPr>
          <a:xfrm>
            <a:off x="6426200" y="346076"/>
            <a:ext cx="5299075" cy="2473325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9075" h="2473325">
                <a:moveTo>
                  <a:pt x="6350" y="15875"/>
                </a:moveTo>
                <a:cubicBezTo>
                  <a:pt x="4233" y="827617"/>
                  <a:pt x="2117" y="1661583"/>
                  <a:pt x="0" y="2473325"/>
                </a:cubicBezTo>
                <a:cubicBezTo>
                  <a:pt x="43921" y="2303992"/>
                  <a:pt x="69321" y="1862137"/>
                  <a:pt x="422275" y="1419225"/>
                </a:cubicBezTo>
                <a:cubicBezTo>
                  <a:pt x="775229" y="976313"/>
                  <a:pt x="1591204" y="661458"/>
                  <a:pt x="2212975" y="501650"/>
                </a:cubicBezTo>
                <a:cubicBezTo>
                  <a:pt x="2834746" y="341842"/>
                  <a:pt x="3524250" y="239183"/>
                  <a:pt x="4038600" y="155575"/>
                </a:cubicBezTo>
                <a:cubicBezTo>
                  <a:pt x="4552950" y="71967"/>
                  <a:pt x="4826529" y="32279"/>
                  <a:pt x="5299075" y="0"/>
                </a:cubicBezTo>
                <a:lnTo>
                  <a:pt x="6350" y="1587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485BF1-D188-FCFF-DCC5-8284D46C8C71}"/>
              </a:ext>
            </a:extLst>
          </p:cNvPr>
          <p:cNvSpPr/>
          <p:nvPr/>
        </p:nvSpPr>
        <p:spPr>
          <a:xfrm>
            <a:off x="6426200" y="2216150"/>
            <a:ext cx="5273675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6488FF-FBCF-8DE1-8C23-2C47F427A7B8}"/>
              </a:ext>
            </a:extLst>
          </p:cNvPr>
          <p:cNvSpPr txBox="1"/>
          <p:nvPr/>
        </p:nvSpPr>
        <p:spPr>
          <a:xfrm>
            <a:off x="7090289" y="2450069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3</a:t>
            </a:r>
            <a:r>
              <a:rPr lang="en-US" baseline="30000" dirty="0"/>
              <a:t>rd</a:t>
            </a:r>
            <a:r>
              <a:rPr lang="en-US" dirty="0"/>
              <a:t> law of thermodynamics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F88A3-9181-7926-33F2-CC320ED98E08}"/>
              </a:ext>
            </a:extLst>
          </p:cNvPr>
          <p:cNvSpPr txBox="1"/>
          <p:nvPr/>
        </p:nvSpPr>
        <p:spPr>
          <a:xfrm>
            <a:off x="179563" y="3264875"/>
            <a:ext cx="5837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gaussian bound quickly becomes very similar across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E87155-EEBB-2876-DA21-74FB1DFF6B3C}"/>
                  </a:ext>
                </a:extLst>
              </p:cNvPr>
              <p:cNvSpPr txBox="1"/>
              <p:nvPr/>
            </p:nvSpPr>
            <p:spPr>
              <a:xfrm>
                <a:off x="365761" y="1007986"/>
                <a:ext cx="2319033" cy="12610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E87155-EEBB-2876-DA21-74FB1DFF6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1" y="1007986"/>
                <a:ext cx="2319033" cy="1261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ED6BEF0-9400-EE89-7CE9-4D7583DB5F31}"/>
              </a:ext>
            </a:extLst>
          </p:cNvPr>
          <p:cNvSpPr txBox="1"/>
          <p:nvPr/>
        </p:nvSpPr>
        <p:spPr>
          <a:xfrm>
            <a:off x="102476" y="4144527"/>
            <a:ext cx="9356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Quantum mechanics incorporates the third law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Classical mechanics does not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549E35-6228-97F6-8536-C5BDB619F936}"/>
                  </a:ext>
                </a:extLst>
              </p:cNvPr>
              <p:cNvSpPr txBox="1"/>
              <p:nvPr/>
            </p:nvSpPr>
            <p:spPr>
              <a:xfrm>
                <a:off x="9128352" y="3057277"/>
                <a:ext cx="1253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549E35-6228-97F6-8536-C5BDB619F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352" y="3057277"/>
                <a:ext cx="12534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88F167-9080-2791-19F6-F9F4719F3E07}"/>
                  </a:ext>
                </a:extLst>
              </p:cNvPr>
              <p:cNvSpPr txBox="1"/>
              <p:nvPr/>
            </p:nvSpPr>
            <p:spPr>
              <a:xfrm>
                <a:off x="7307095" y="3462765"/>
                <a:ext cx="4714479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88F167-9080-2791-19F6-F9F4719F3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95" y="3462765"/>
                <a:ext cx="4714479" cy="506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2286C0-AE97-B65C-58D7-B84932CCE2AB}"/>
                  </a:ext>
                </a:extLst>
              </p:cNvPr>
              <p:cNvSpPr txBox="1"/>
              <p:nvPr/>
            </p:nvSpPr>
            <p:spPr>
              <a:xfrm>
                <a:off x="11479458" y="1727524"/>
                <a:ext cx="592598" cy="4652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2286C0-AE97-B65C-58D7-B84932CCE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458" y="1727524"/>
                <a:ext cx="592598" cy="465256"/>
              </a:xfrm>
              <a:prstGeom prst="rect">
                <a:avLst/>
              </a:prstGeom>
              <a:blipFill>
                <a:blip r:embed="rId6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57D8B56-489D-1C8A-4179-8E25E08CBE10}"/>
              </a:ext>
            </a:extLst>
          </p:cNvPr>
          <p:cNvSpPr txBox="1"/>
          <p:nvPr/>
        </p:nvSpPr>
        <p:spPr>
          <a:xfrm rot="20747837">
            <a:off x="6506019" y="639286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0945D4-0A1E-5CA9-4300-1638B188BBA9}"/>
                  </a:ext>
                </a:extLst>
              </p:cNvPr>
              <p:cNvSpPr txBox="1"/>
              <p:nvPr/>
            </p:nvSpPr>
            <p:spPr>
              <a:xfrm>
                <a:off x="3098311" y="1015927"/>
                <a:ext cx="2319032" cy="12570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0945D4-0A1E-5CA9-4300-1638B188B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11" y="1015927"/>
                <a:ext cx="2319032" cy="12570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6FEFED1-39E5-6FAF-A53E-2727195A7ADE}"/>
              </a:ext>
            </a:extLst>
          </p:cNvPr>
          <p:cNvSpPr txBox="1"/>
          <p:nvPr/>
        </p:nvSpPr>
        <p:spPr>
          <a:xfrm>
            <a:off x="2958775" y="220133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2.71828…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BFF1A8-C892-C3F1-5C11-D4613706BD93}"/>
              </a:ext>
            </a:extLst>
          </p:cNvPr>
          <p:cNvCxnSpPr/>
          <p:nvPr/>
        </p:nvCxnSpPr>
        <p:spPr>
          <a:xfrm flipH="1" flipV="1">
            <a:off x="2550695" y="2158699"/>
            <a:ext cx="445168" cy="19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467266C-9575-E0D9-C868-8172140D2951}"/>
              </a:ext>
            </a:extLst>
          </p:cNvPr>
          <p:cNvSpPr txBox="1"/>
          <p:nvPr/>
        </p:nvSpPr>
        <p:spPr>
          <a:xfrm>
            <a:off x="771959" y="1039251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0302A1-E0FC-0160-ABDD-C925AE0C3951}"/>
              </a:ext>
            </a:extLst>
          </p:cNvPr>
          <p:cNvSpPr txBox="1"/>
          <p:nvPr/>
        </p:nvSpPr>
        <p:spPr>
          <a:xfrm>
            <a:off x="3468841" y="1036686"/>
            <a:ext cx="10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FEFE2-236B-8613-93F5-18E9822D76A4}"/>
              </a:ext>
            </a:extLst>
          </p:cNvPr>
          <p:cNvSpPr txBox="1"/>
          <p:nvPr/>
        </p:nvSpPr>
        <p:spPr>
          <a:xfrm>
            <a:off x="0" y="5444412"/>
            <a:ext cx="9356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Conjecture: does quantum mechanics recover</a:t>
            </a:r>
            <a:br>
              <a:rPr lang="en-US" sz="3600" dirty="0"/>
            </a:br>
            <a:r>
              <a:rPr lang="en-US" sz="3600" dirty="0"/>
              <a:t>classical mechanics at high entropy?</a:t>
            </a:r>
          </a:p>
        </p:txBody>
      </p:sp>
    </p:spTree>
    <p:extLst>
      <p:ext uri="{BB962C8B-B14F-4D97-AF65-F5344CB8AC3E}">
        <p14:creationId xmlns:p14="http://schemas.microsoft.com/office/powerpoint/2010/main" val="28912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E55956-4187-4D36-C12C-930DDDBA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68" y="502166"/>
            <a:ext cx="3721958" cy="268069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5B5664E-C8B9-7E4B-85EF-E4DCC46A0FD7}"/>
              </a:ext>
            </a:extLst>
          </p:cNvPr>
          <p:cNvGrpSpPr/>
          <p:nvPr/>
        </p:nvGrpSpPr>
        <p:grpSpPr>
          <a:xfrm>
            <a:off x="5390103" y="287251"/>
            <a:ext cx="5811253" cy="2936994"/>
            <a:chOff x="4902868" y="594274"/>
            <a:chExt cx="5811253" cy="29369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4F0959-466D-E260-1A33-473957097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8882" y="594274"/>
              <a:ext cx="5796407" cy="293699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0D3F9D-4CEA-BEF2-28D7-BC14437394EA}"/>
                </a:ext>
              </a:extLst>
            </p:cNvPr>
            <p:cNvSpPr/>
            <p:nvPr/>
          </p:nvSpPr>
          <p:spPr>
            <a:xfrm>
              <a:off x="4902868" y="2370220"/>
              <a:ext cx="5811253" cy="116104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7E30018-A31B-2585-091A-BF1A891F8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83" y="3406163"/>
            <a:ext cx="7163017" cy="3105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32CCA9-DF27-8568-C799-C55F9B7BD3E2}"/>
              </a:ext>
            </a:extLst>
          </p:cNvPr>
          <p:cNvSpPr txBox="1"/>
          <p:nvPr/>
        </p:nvSpPr>
        <p:spPr>
          <a:xfrm>
            <a:off x="2561647" y="2905863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06/01/2024</a:t>
            </a:r>
          </a:p>
        </p:txBody>
      </p:sp>
    </p:spTree>
    <p:extLst>
      <p:ext uri="{BB962C8B-B14F-4D97-AF65-F5344CB8AC3E}">
        <p14:creationId xmlns:p14="http://schemas.microsoft.com/office/powerpoint/2010/main" val="38318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461DD-B7E0-5973-E98A-7BD68B0D0C61}"/>
              </a:ext>
            </a:extLst>
          </p:cNvPr>
          <p:cNvSpPr txBox="1"/>
          <p:nvPr/>
        </p:nvSpPr>
        <p:spPr>
          <a:xfrm>
            <a:off x="2167360" y="2112580"/>
            <a:ext cx="7857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Reinterpret old results</a:t>
            </a:r>
          </a:p>
        </p:txBody>
      </p:sp>
    </p:spTree>
    <p:extLst>
      <p:ext uri="{BB962C8B-B14F-4D97-AF65-F5344CB8AC3E}">
        <p14:creationId xmlns:p14="http://schemas.microsoft.com/office/powerpoint/2010/main" val="283541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6A2E8-EA40-CBAF-2A54-DD23C6BD3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646DBDB-6783-A62B-FCAC-E73660796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451953"/>
            <a:ext cx="7030431" cy="10669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250CA0-118A-00D0-E1C3-4A52982B9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631" y="5194027"/>
            <a:ext cx="7001852" cy="952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9580CF-EE4D-E89C-61E4-D92FAED08EAF}"/>
                  </a:ext>
                </a:extLst>
              </p:cNvPr>
              <p:cNvSpPr txBox="1"/>
              <p:nvPr/>
            </p:nvSpPr>
            <p:spPr>
              <a:xfrm>
                <a:off x="402554" y="3064029"/>
                <a:ext cx="113925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At thermal equilibrium, high entropy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high temperature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low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9580CF-EE4D-E89C-61E4-D92FAED08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54" y="3064029"/>
                <a:ext cx="11392542" cy="584775"/>
              </a:xfrm>
              <a:prstGeom prst="rect">
                <a:avLst/>
              </a:prstGeom>
              <a:blipFill>
                <a:blip r:embed="rId4"/>
                <a:stretch>
                  <a:fillRect l="-133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7A16B26-EB49-40C9-667B-0AD208271012}"/>
              </a:ext>
            </a:extLst>
          </p:cNvPr>
          <p:cNvSpPr txBox="1"/>
          <p:nvPr/>
        </p:nvSpPr>
        <p:spPr>
          <a:xfrm>
            <a:off x="323192" y="433551"/>
            <a:ext cx="46458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Classical blackbody radiation</a:t>
            </a:r>
            <a:br>
              <a:rPr lang="en-US" sz="2800" dirty="0"/>
            </a:br>
            <a:r>
              <a:rPr lang="en-US" sz="2800" dirty="0"/>
              <a:t>recovered at small frequencies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6DBE70-A451-2A3A-3983-347F027D97DC}"/>
              </a:ext>
            </a:extLst>
          </p:cNvPr>
          <p:cNvCxnSpPr>
            <a:cxnSpLocks/>
          </p:cNvCxnSpPr>
          <p:nvPr/>
        </p:nvCxnSpPr>
        <p:spPr>
          <a:xfrm>
            <a:off x="4106917" y="1387658"/>
            <a:ext cx="3767959" cy="79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91298D-3B5A-BB28-01E9-8F0E0BCC45B1}"/>
                  </a:ext>
                </a:extLst>
              </p:cNvPr>
              <p:cNvSpPr txBox="1"/>
              <p:nvPr/>
            </p:nvSpPr>
            <p:spPr>
              <a:xfrm>
                <a:off x="323192" y="3982760"/>
                <a:ext cx="435484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Classical blackbody radiation</a:t>
                </a:r>
                <a:br>
                  <a:rPr lang="en-US" sz="2800" dirty="0"/>
                </a:br>
                <a:r>
                  <a:rPr lang="en-US" sz="2800" dirty="0"/>
                  <a:t>recovered at small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91298D-3B5A-BB28-01E9-8F0E0BCC4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92" y="3982760"/>
                <a:ext cx="4354847" cy="954107"/>
              </a:xfrm>
              <a:prstGeom prst="rect">
                <a:avLst/>
              </a:prstGeom>
              <a:blipFill>
                <a:blip r:embed="rId5"/>
                <a:stretch>
                  <a:fillRect l="-2801" t="-5732" r="-1681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3CE1ED-6F13-AE2F-16EC-C3B655ADD9D6}"/>
              </a:ext>
            </a:extLst>
          </p:cNvPr>
          <p:cNvCxnSpPr>
            <a:cxnSpLocks/>
          </p:cNvCxnSpPr>
          <p:nvPr/>
        </p:nvCxnSpPr>
        <p:spPr>
          <a:xfrm>
            <a:off x="3476297" y="4673055"/>
            <a:ext cx="1734206" cy="104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1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55315</TotalTime>
  <Words>1113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Office Theme</vt:lpstr>
      <vt:lpstr>Classical mechanics as the high-entropy limit of quantum mechanics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about our project</vt:lpstr>
      <vt:lpstr>PowerPoint Presentation</vt:lpstr>
      <vt:lpstr>Main goal of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214</cp:revision>
  <dcterms:created xsi:type="dcterms:W3CDTF">2021-04-07T15:17:47Z</dcterms:created>
  <dcterms:modified xsi:type="dcterms:W3CDTF">2025-10-23T23:23:25Z</dcterms:modified>
</cp:coreProperties>
</file>