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017" r:id="rId2"/>
    <p:sldId id="1011" r:id="rId3"/>
    <p:sldId id="1015" r:id="rId4"/>
    <p:sldId id="1087" r:id="rId5"/>
    <p:sldId id="980" r:id="rId6"/>
    <p:sldId id="1119" r:id="rId7"/>
    <p:sldId id="1089" r:id="rId8"/>
    <p:sldId id="1100" r:id="rId9"/>
    <p:sldId id="1101" r:id="rId10"/>
    <p:sldId id="1090" r:id="rId11"/>
    <p:sldId id="735" r:id="rId12"/>
    <p:sldId id="736" r:id="rId13"/>
    <p:sldId id="1000" r:id="rId14"/>
    <p:sldId id="1097" r:id="rId15"/>
    <p:sldId id="1103" r:id="rId16"/>
    <p:sldId id="1099" r:id="rId17"/>
    <p:sldId id="1021" r:id="rId18"/>
    <p:sldId id="1019" r:id="rId19"/>
    <p:sldId id="1020" r:id="rId20"/>
    <p:sldId id="1091" r:id="rId21"/>
    <p:sldId id="1092" r:id="rId22"/>
    <p:sldId id="1093" r:id="rId23"/>
    <p:sldId id="1094" r:id="rId24"/>
    <p:sldId id="1095" r:id="rId25"/>
    <p:sldId id="1107" r:id="rId26"/>
    <p:sldId id="1106" r:id="rId27"/>
    <p:sldId id="1108" r:id="rId28"/>
    <p:sldId id="1109" r:id="rId29"/>
    <p:sldId id="1110" r:id="rId30"/>
    <p:sldId id="1112" r:id="rId31"/>
    <p:sldId id="1114" r:id="rId32"/>
    <p:sldId id="1115" r:id="rId33"/>
    <p:sldId id="1116" r:id="rId34"/>
    <p:sldId id="1117" r:id="rId35"/>
    <p:sldId id="1118" r:id="rId36"/>
    <p:sldId id="974" r:id="rId37"/>
    <p:sldId id="1076" r:id="rId38"/>
    <p:sldId id="1104" r:id="rId39"/>
    <p:sldId id="1058" r:id="rId40"/>
    <p:sldId id="1012" r:id="rId41"/>
    <p:sldId id="1075" r:id="rId42"/>
    <p:sldId id="1102" r:id="rId43"/>
    <p:sldId id="101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>
        <p:scale>
          <a:sx n="100" d="100"/>
          <a:sy n="100" d="100"/>
        </p:scale>
        <p:origin x="-211" y="19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35.png"/><Relationship Id="rId7" Type="http://schemas.openxmlformats.org/officeDocument/2006/relationships/image" Target="../media/image162.png"/><Relationship Id="rId12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37.png"/><Relationship Id="rId5" Type="http://schemas.openxmlformats.org/officeDocument/2006/relationships/image" Target="../media/image141.png"/><Relationship Id="rId10" Type="http://schemas.openxmlformats.org/officeDocument/2006/relationships/image" Target="../media/image363.png"/><Relationship Id="rId4" Type="http://schemas.openxmlformats.org/officeDocument/2006/relationships/image" Target="../media/image36.png"/><Relationship Id="rId9" Type="http://schemas.openxmlformats.org/officeDocument/2006/relationships/image" Target="../media/image3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40.png"/><Relationship Id="rId12" Type="http://schemas.openxmlformats.org/officeDocument/2006/relationships/image" Target="../media/image212.png"/><Relationship Id="rId17" Type="http://schemas.openxmlformats.org/officeDocument/2006/relationships/image" Target="../media/image260.png"/><Relationship Id="rId2" Type="http://schemas.openxmlformats.org/officeDocument/2006/relationships/image" Target="../media/image39.png"/><Relationship Id="rId16" Type="http://schemas.openxmlformats.org/officeDocument/2006/relationships/image" Target="../media/image25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200.png"/><Relationship Id="rId5" Type="http://schemas.openxmlformats.org/officeDocument/2006/relationships/image" Target="../media/image711.png"/><Relationship Id="rId15" Type="http://schemas.openxmlformats.org/officeDocument/2006/relationships/image" Target="../media/image242.png"/><Relationship Id="rId10" Type="http://schemas.openxmlformats.org/officeDocument/2006/relationships/image" Target="../media/image190.png"/><Relationship Id="rId19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181.png"/><Relationship Id="rId1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1001.png"/><Relationship Id="rId3" Type="http://schemas.openxmlformats.org/officeDocument/2006/relationships/image" Target="../media/image361.png"/><Relationship Id="rId7" Type="http://schemas.openxmlformats.org/officeDocument/2006/relationships/image" Target="../media/image4000.png"/><Relationship Id="rId12" Type="http://schemas.openxmlformats.org/officeDocument/2006/relationships/image" Target="../media/image4500.png"/><Relationship Id="rId17" Type="http://schemas.openxmlformats.org/officeDocument/2006/relationships/image" Target="../media/image44.png"/><Relationship Id="rId2" Type="http://schemas.openxmlformats.org/officeDocument/2006/relationships/image" Target="../media/image351.png"/><Relationship Id="rId16" Type="http://schemas.openxmlformats.org/officeDocument/2006/relationships/image" Target="../media/image49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1010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480.png"/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0.png"/><Relationship Id="rId5" Type="http://schemas.openxmlformats.org/officeDocument/2006/relationships/image" Target="../media/image48.png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image" Target="../media/image1620.png"/><Relationship Id="rId4" Type="http://schemas.openxmlformats.org/officeDocument/2006/relationships/image" Target="../media/image57.png"/><Relationship Id="rId9" Type="http://schemas.openxmlformats.org/officeDocument/2006/relationships/image" Target="../media/image1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620.png"/><Relationship Id="rId9" Type="http://schemas.openxmlformats.org/officeDocument/2006/relationships/image" Target="../media/image16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ssumptionsofphysics.org/problems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9.png"/><Relationship Id="rId3" Type="http://schemas.openxmlformats.org/officeDocument/2006/relationships/image" Target="../media/image151.png"/><Relationship Id="rId7" Type="http://schemas.openxmlformats.org/officeDocument/2006/relationships/image" Target="../media/image211.png"/><Relationship Id="rId12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27.png"/><Relationship Id="rId5" Type="http://schemas.openxmlformats.org/officeDocument/2006/relationships/image" Target="../media/image172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ssumptionsofphysics.org/pape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Towards a consistent mathematical foundation</a:t>
            </a:r>
            <a:br>
              <a:rPr lang="en-US" dirty="0"/>
            </a:br>
            <a:r>
              <a:rPr lang="en-US" dirty="0"/>
              <a:t>for all physical theories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242270" y="3889507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83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246F-3E68-D5C1-DB4F-2CD9D01B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experimental verifiability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85627-F39C-AC4E-1C7F-E988E0A2F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6C47B-CC12-2F90-ADD2-7FB44C819405}"/>
                  </a:ext>
                </a:extLst>
              </p:cNvPr>
              <p:cNvSpPr txBox="1"/>
              <p:nvPr/>
            </p:nvSpPr>
            <p:spPr>
              <a:xfrm>
                <a:off x="1054524" y="1636516"/>
                <a:ext cx="10082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Science is about statements that can be connected to experimental evidence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6C47B-CC12-2F90-ADD2-7FB44C819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24" y="1636516"/>
                <a:ext cx="10082953" cy="461665"/>
              </a:xfrm>
              <a:prstGeom prst="rect">
                <a:avLst/>
              </a:prstGeom>
              <a:blipFill>
                <a:blip r:embed="rId2"/>
                <a:stretch>
                  <a:fillRect l="-9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80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3DA532-55A8-44C3-B21F-8B4B0E0A10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346" y="3845175"/>
            <a:ext cx="5949585" cy="7601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9982558-973F-4BBF-97E3-274D6B7E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21" y="2348300"/>
            <a:ext cx="5956917" cy="7474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14F630-81F1-40CD-852B-A2D402FB6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38" y="676737"/>
            <a:ext cx="5949585" cy="760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F611E1B-06E5-4C23-AE8C-2059AE0AF3E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4466" y="2004636"/>
              <a:ext cx="24127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183">
                      <a:extLst>
                        <a:ext uri="{9D8B030D-6E8A-4147-A177-3AD203B41FA5}">
                          <a16:colId xmlns:a16="http://schemas.microsoft.com/office/drawing/2014/main" val="1259558155"/>
                        </a:ext>
                      </a:extLst>
                    </a:gridCol>
                    <a:gridCol w="603183">
                      <a:extLst>
                        <a:ext uri="{9D8B030D-6E8A-4147-A177-3AD203B41FA5}">
                          <a16:colId xmlns:a16="http://schemas.microsoft.com/office/drawing/2014/main" val="125835019"/>
                        </a:ext>
                      </a:extLst>
                    </a:gridCol>
                    <a:gridCol w="603183">
                      <a:extLst>
                        <a:ext uri="{9D8B030D-6E8A-4147-A177-3AD203B41FA5}">
                          <a16:colId xmlns:a16="http://schemas.microsoft.com/office/drawing/2014/main" val="3453478938"/>
                        </a:ext>
                      </a:extLst>
                    </a:gridCol>
                    <a:gridCol w="603183">
                      <a:extLst>
                        <a:ext uri="{9D8B030D-6E8A-4147-A177-3AD203B41FA5}">
                          <a16:colId xmlns:a16="http://schemas.microsoft.com/office/drawing/2014/main" val="18703602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620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487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983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171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F611E1B-06E5-4C23-AE8C-2059AE0AF3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070091"/>
                  </p:ext>
                </p:extLst>
              </p:nvPr>
            </p:nvGraphicFramePr>
            <p:xfrm>
              <a:off x="1034466" y="2004636"/>
              <a:ext cx="24127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183">
                      <a:extLst>
                        <a:ext uri="{9D8B030D-6E8A-4147-A177-3AD203B41FA5}">
                          <a16:colId xmlns:a16="http://schemas.microsoft.com/office/drawing/2014/main" val="1259558155"/>
                        </a:ext>
                      </a:extLst>
                    </a:gridCol>
                    <a:gridCol w="603183">
                      <a:extLst>
                        <a:ext uri="{9D8B030D-6E8A-4147-A177-3AD203B41FA5}">
                          <a16:colId xmlns:a16="http://schemas.microsoft.com/office/drawing/2014/main" val="125835019"/>
                        </a:ext>
                      </a:extLst>
                    </a:gridCol>
                    <a:gridCol w="603183">
                      <a:extLst>
                        <a:ext uri="{9D8B030D-6E8A-4147-A177-3AD203B41FA5}">
                          <a16:colId xmlns:a16="http://schemas.microsoft.com/office/drawing/2014/main" val="3453478938"/>
                        </a:ext>
                      </a:extLst>
                    </a:gridCol>
                    <a:gridCol w="603183">
                      <a:extLst>
                        <a:ext uri="{9D8B030D-6E8A-4147-A177-3AD203B41FA5}">
                          <a16:colId xmlns:a16="http://schemas.microsoft.com/office/drawing/2014/main" val="18703602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0" t="-1639" r="-3050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39" r="-202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020" t="-1639" r="-10404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020" t="-1639" r="-404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620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487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983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1715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15C07CC-63C3-4218-AD34-94817B8C55B8}"/>
              </a:ext>
            </a:extLst>
          </p:cNvPr>
          <p:cNvGrpSpPr/>
          <p:nvPr/>
        </p:nvGrpSpPr>
        <p:grpSpPr>
          <a:xfrm>
            <a:off x="7683803" y="125196"/>
            <a:ext cx="3815947" cy="1707449"/>
            <a:chOff x="7683803" y="1294923"/>
            <a:chExt cx="3815947" cy="170744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8C88B54-44A7-4144-89BF-F7C3D2BC6BF7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1F06A49-027B-48F5-85B6-4E1B1472209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C06125D-768E-4769-B964-815EE0FFC623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617D0D-C3A4-4E6D-9755-CE2F3FDB56C4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4CFD78-4B54-4D69-AEF1-793625FEF7C3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26FDC1D-44CB-427E-B9B0-D2E32DB88F64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3322C94-2A04-449B-813D-04A7D83C1D7C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1003F69-FD4B-4AC5-BDD7-5EA1377BAACD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4D74A68-BF30-4763-811D-F776A61946C5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459BD4-B66D-4CF0-AE65-E47AC81E2F20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E3F496-83B7-46C6-B99A-DF617AD19FAC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3A57D72-1F15-4206-9BFF-03253EBC0A4C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3798F66-6B45-4B0E-8A25-11FEDC348ADA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58D733-1600-45EC-8EF3-402E6D0CD410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8C13F5D-34F4-4DCA-8D46-916A52D3747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35E6F4-04A5-4FB5-9F70-670B9B718BDD}"/>
                  </a:ext>
                </a:extLst>
              </p:cNvPr>
              <p:cNvSpPr txBox="1"/>
              <p:nvPr/>
            </p:nvSpPr>
            <p:spPr>
              <a:xfrm>
                <a:off x="11105622" y="1386435"/>
                <a:ext cx="4872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35E6F4-04A5-4FB5-9F70-670B9B718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622" y="1386435"/>
                <a:ext cx="4872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Brace 57">
            <a:extLst>
              <a:ext uri="{FF2B5EF4-FFF2-40B4-BE49-F238E27FC236}">
                <a16:creationId xmlns:a16="http://schemas.microsoft.com/office/drawing/2014/main" id="{C85C66B0-FFBE-4F01-9135-4A1B527232F3}"/>
              </a:ext>
            </a:extLst>
          </p:cNvPr>
          <p:cNvSpPr/>
          <p:nvPr/>
        </p:nvSpPr>
        <p:spPr>
          <a:xfrm>
            <a:off x="3544221" y="2372463"/>
            <a:ext cx="285896" cy="1115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DFBA056-5A3E-4079-8648-96E63561011F}"/>
                  </a:ext>
                </a:extLst>
              </p:cNvPr>
              <p:cNvSpPr txBox="1"/>
              <p:nvPr/>
            </p:nvSpPr>
            <p:spPr>
              <a:xfrm>
                <a:off x="3841261" y="2668619"/>
                <a:ext cx="7680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DFBA056-5A3E-4079-8648-96E63561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61" y="2668619"/>
                <a:ext cx="7680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29C03B3-DF12-484D-81A9-B96AEB5F8311}"/>
                  </a:ext>
                </a:extLst>
              </p:cNvPr>
              <p:cNvSpPr txBox="1"/>
              <p:nvPr/>
            </p:nvSpPr>
            <p:spPr>
              <a:xfrm>
                <a:off x="342638" y="2376984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29C03B3-DF12-484D-81A9-B96AEB5F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8" y="2376984"/>
                <a:ext cx="3714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B2417C-E8B4-446B-94DF-B05BB99E6BCC}"/>
              </a:ext>
            </a:extLst>
          </p:cNvPr>
          <p:cNvCxnSpPr>
            <a:stCxn id="60" idx="3"/>
          </p:cNvCxnSpPr>
          <p:nvPr/>
        </p:nvCxnSpPr>
        <p:spPr>
          <a:xfrm>
            <a:off x="714085" y="2561650"/>
            <a:ext cx="21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8">
                <a:extLst>
                  <a:ext uri="{FF2B5EF4-FFF2-40B4-BE49-F238E27FC236}">
                    <a16:creationId xmlns:a16="http://schemas.microsoft.com/office/drawing/2014/main" id="{824F8C12-78EC-4532-A105-CE653EF2C0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282038"/>
                  </p:ext>
                </p:extLst>
              </p:nvPr>
            </p:nvGraphicFramePr>
            <p:xfrm>
              <a:off x="2426641" y="4849525"/>
              <a:ext cx="2010892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723">
                      <a:extLst>
                        <a:ext uri="{9D8B030D-6E8A-4147-A177-3AD203B41FA5}">
                          <a16:colId xmlns:a16="http://schemas.microsoft.com/office/drawing/2014/main" val="1259558155"/>
                        </a:ext>
                      </a:extLst>
                    </a:gridCol>
                    <a:gridCol w="502723">
                      <a:extLst>
                        <a:ext uri="{9D8B030D-6E8A-4147-A177-3AD203B41FA5}">
                          <a16:colId xmlns:a16="http://schemas.microsoft.com/office/drawing/2014/main" val="125835019"/>
                        </a:ext>
                      </a:extLst>
                    </a:gridCol>
                    <a:gridCol w="502723">
                      <a:extLst>
                        <a:ext uri="{9D8B030D-6E8A-4147-A177-3AD203B41FA5}">
                          <a16:colId xmlns:a16="http://schemas.microsoft.com/office/drawing/2014/main" val="3453478938"/>
                        </a:ext>
                      </a:extLst>
                    </a:gridCol>
                    <a:gridCol w="502723">
                      <a:extLst>
                        <a:ext uri="{9D8B030D-6E8A-4147-A177-3AD203B41FA5}">
                          <a16:colId xmlns:a16="http://schemas.microsoft.com/office/drawing/2014/main" val="18703602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620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487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983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171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8">
                <a:extLst>
                  <a:ext uri="{FF2B5EF4-FFF2-40B4-BE49-F238E27FC236}">
                    <a16:creationId xmlns:a16="http://schemas.microsoft.com/office/drawing/2014/main" id="{824F8C12-78EC-4532-A105-CE653EF2C0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282038"/>
                  </p:ext>
                </p:extLst>
              </p:nvPr>
            </p:nvGraphicFramePr>
            <p:xfrm>
              <a:off x="2426641" y="4849525"/>
              <a:ext cx="2010892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723">
                      <a:extLst>
                        <a:ext uri="{9D8B030D-6E8A-4147-A177-3AD203B41FA5}">
                          <a16:colId xmlns:a16="http://schemas.microsoft.com/office/drawing/2014/main" val="1259558155"/>
                        </a:ext>
                      </a:extLst>
                    </a:gridCol>
                    <a:gridCol w="502723">
                      <a:extLst>
                        <a:ext uri="{9D8B030D-6E8A-4147-A177-3AD203B41FA5}">
                          <a16:colId xmlns:a16="http://schemas.microsoft.com/office/drawing/2014/main" val="125835019"/>
                        </a:ext>
                      </a:extLst>
                    </a:gridCol>
                    <a:gridCol w="502723">
                      <a:extLst>
                        <a:ext uri="{9D8B030D-6E8A-4147-A177-3AD203B41FA5}">
                          <a16:colId xmlns:a16="http://schemas.microsoft.com/office/drawing/2014/main" val="3453478938"/>
                        </a:ext>
                      </a:extLst>
                    </a:gridCol>
                    <a:gridCol w="502723">
                      <a:extLst>
                        <a:ext uri="{9D8B030D-6E8A-4147-A177-3AD203B41FA5}">
                          <a16:colId xmlns:a16="http://schemas.microsoft.com/office/drawing/2014/main" val="18703602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205" t="-1667" r="-30361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2439" t="-1667" r="-207317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667" r="-10481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3659" t="-1667" r="-6098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620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487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983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171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85AEF99-D7F9-43B8-BDA8-7F9E475E7C65}"/>
                  </a:ext>
                </a:extLst>
              </p:cNvPr>
              <p:cNvSpPr/>
              <p:nvPr/>
            </p:nvSpPr>
            <p:spPr>
              <a:xfrm>
                <a:off x="4817334" y="5253937"/>
                <a:ext cx="795102" cy="669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𝔹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85AEF99-D7F9-43B8-BDA8-7F9E475E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34" y="5253937"/>
                <a:ext cx="795102" cy="6694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850BB2A1-81DB-458F-B7C3-F033A6044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071184"/>
                  </p:ext>
                </p:extLst>
              </p:nvPr>
            </p:nvGraphicFramePr>
            <p:xfrm>
              <a:off x="6025332" y="4830167"/>
              <a:ext cx="1305818" cy="14738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5818">
                      <a:extLst>
                        <a:ext uri="{9D8B030D-6E8A-4147-A177-3AD203B41FA5}">
                          <a16:colId xmlns:a16="http://schemas.microsoft.com/office/drawing/2014/main" val="1301492217"/>
                        </a:ext>
                      </a:extLst>
                    </a:gridCol>
                  </a:tblGrid>
                  <a:tr h="3642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301203"/>
                      </a:ext>
                    </a:extLst>
                  </a:tr>
                  <a:tr h="369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52746"/>
                      </a:ext>
                    </a:extLst>
                  </a:tr>
                  <a:tr h="369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12249"/>
                      </a:ext>
                    </a:extLst>
                  </a:tr>
                  <a:tr h="369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44844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850BB2A1-81DB-458F-B7C3-F033A6044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071184"/>
                  </p:ext>
                </p:extLst>
              </p:nvPr>
            </p:nvGraphicFramePr>
            <p:xfrm>
              <a:off x="6025332" y="4830167"/>
              <a:ext cx="1305818" cy="14738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5818">
                      <a:extLst>
                        <a:ext uri="{9D8B030D-6E8A-4147-A177-3AD203B41FA5}">
                          <a16:colId xmlns:a16="http://schemas.microsoft.com/office/drawing/2014/main" val="13014922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5" t="-1667" r="-1860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301203"/>
                      </a:ext>
                    </a:extLst>
                  </a:tr>
                  <a:tr h="369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652746"/>
                      </a:ext>
                    </a:extLst>
                  </a:tr>
                  <a:tr h="369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212249"/>
                      </a:ext>
                    </a:extLst>
                  </a:tr>
                  <a:tr h="369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44844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Arrow: Right 69">
            <a:extLst>
              <a:ext uri="{FF2B5EF4-FFF2-40B4-BE49-F238E27FC236}">
                <a16:creationId xmlns:a16="http://schemas.microsoft.com/office/drawing/2014/main" id="{59717998-BF7F-44CD-94A1-DA037A67D8D5}"/>
              </a:ext>
            </a:extLst>
          </p:cNvPr>
          <p:cNvSpPr/>
          <p:nvPr/>
        </p:nvSpPr>
        <p:spPr>
          <a:xfrm>
            <a:off x="4508201" y="5475477"/>
            <a:ext cx="212518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291AD78B-C728-4E1F-BAFD-76743AA1D4A8}"/>
              </a:ext>
            </a:extLst>
          </p:cNvPr>
          <p:cNvSpPr/>
          <p:nvPr/>
        </p:nvSpPr>
        <p:spPr>
          <a:xfrm>
            <a:off x="5708164" y="5475476"/>
            <a:ext cx="212518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6C8C-A350-41B3-9315-83F7FB1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C. A. Aidala - G.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E96B-A791-4AE0-9567-90A9B9C5F0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3544E6-F326-6FB1-C804-DEE704CAF142}"/>
                  </a:ext>
                </a:extLst>
              </p:cNvPr>
              <p:cNvSpPr txBox="1"/>
              <p:nvPr/>
            </p:nvSpPr>
            <p:spPr>
              <a:xfrm>
                <a:off x="6775330" y="3438690"/>
                <a:ext cx="40674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Statements form a complete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Boolean algebra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3544E6-F326-6FB1-C804-DEE704CA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30" y="3438690"/>
                <a:ext cx="4067460" cy="830997"/>
              </a:xfrm>
              <a:prstGeom prst="rect">
                <a:avLst/>
              </a:prstGeom>
              <a:blipFill>
                <a:blip r:embed="rId12"/>
                <a:stretch>
                  <a:fillRect l="-2246" t="-5882" r="-119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6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EB86BF1D-B283-4E90-985B-17718903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45" y="2522747"/>
            <a:ext cx="5993768" cy="7061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D56907F-4F03-40FC-B139-60F75ADA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0" y="4737001"/>
            <a:ext cx="5993768" cy="8885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FB0B8CB-845B-4419-97F7-FC6C1BDF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2" y="118158"/>
            <a:ext cx="6001620" cy="1453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6463285" y="250202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6447064" y="26736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64" y="26736"/>
                <a:ext cx="39985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7370850" y="411155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50" y="411155"/>
                <a:ext cx="529055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85D9964-3840-432A-8AE5-3F7A41A9B33A}"/>
              </a:ext>
            </a:extLst>
          </p:cNvPr>
          <p:cNvGrpSpPr/>
          <p:nvPr/>
        </p:nvGrpSpPr>
        <p:grpSpPr>
          <a:xfrm>
            <a:off x="5338263" y="3620489"/>
            <a:ext cx="4274127" cy="1029809"/>
            <a:chOff x="7098169" y="5282214"/>
            <a:chExt cx="4274127" cy="1029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C1E757-9B76-486A-953B-246329C39BB4}"/>
                </a:ext>
              </a:extLst>
            </p:cNvPr>
            <p:cNvGrpSpPr/>
            <p:nvPr/>
          </p:nvGrpSpPr>
          <p:grpSpPr>
            <a:xfrm>
              <a:off x="8269002" y="5563077"/>
              <a:ext cx="504548" cy="504548"/>
              <a:chOff x="8269002" y="5563077"/>
              <a:chExt cx="504548" cy="5045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EF34B8-D9BB-44F4-937C-76A0761715D8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C611A1-1DEF-4908-964B-6233EBCA6867}"/>
                </a:ext>
              </a:extLst>
            </p:cNvPr>
            <p:cNvGrpSpPr/>
            <p:nvPr/>
          </p:nvGrpSpPr>
          <p:grpSpPr>
            <a:xfrm>
              <a:off x="9071903" y="5563541"/>
              <a:ext cx="504548" cy="504548"/>
              <a:chOff x="8269002" y="5563077"/>
              <a:chExt cx="504548" cy="5045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28A127-4291-47AD-806B-34E921563290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62ADB2-17D7-4F82-8D07-F62F9DE308A2}"/>
                </a:ext>
              </a:extLst>
            </p:cNvPr>
            <p:cNvGrpSpPr/>
            <p:nvPr/>
          </p:nvGrpSpPr>
          <p:grpSpPr>
            <a:xfrm>
              <a:off x="9874804" y="5564005"/>
              <a:ext cx="504548" cy="504548"/>
              <a:chOff x="8269002" y="5563077"/>
              <a:chExt cx="504548" cy="5045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8D4FA0-2A2A-4AE8-801F-B645AA7965A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128C6A-DF7D-4051-85C5-C0578361A6D6}"/>
                </a:ext>
              </a:extLst>
            </p:cNvPr>
            <p:cNvGrpSpPr/>
            <p:nvPr/>
          </p:nvGrpSpPr>
          <p:grpSpPr>
            <a:xfrm>
              <a:off x="10677705" y="5564469"/>
              <a:ext cx="504548" cy="504548"/>
              <a:chOff x="8269002" y="5563077"/>
              <a:chExt cx="504548" cy="5045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BB19F9-7697-43FC-ACDC-1F80F9372EB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/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DCE60-6AC6-4797-BC84-F914AEA04506}"/>
                </a:ext>
              </a:extLst>
            </p:cNvPr>
            <p:cNvSpPr/>
            <p:nvPr/>
          </p:nvSpPr>
          <p:spPr>
            <a:xfrm>
              <a:off x="8075146" y="5282214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8034484" y="1265977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7950405" y="609347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6599887" y="1752605"/>
            <a:ext cx="16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80372" y="168378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824642"/>
                  </p:ext>
                </p:extLst>
              </p:nvPr>
            </p:nvGraphicFramePr>
            <p:xfrm>
              <a:off x="8880372" y="168378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8197" r="-5753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77825E4-48FE-48DE-90C2-3EE63DB5AD8A}"/>
              </a:ext>
            </a:extLst>
          </p:cNvPr>
          <p:cNvGrpSpPr/>
          <p:nvPr/>
        </p:nvGrpSpPr>
        <p:grpSpPr>
          <a:xfrm>
            <a:off x="1419957" y="2384741"/>
            <a:ext cx="3526941" cy="1029809"/>
            <a:chOff x="521276" y="3783367"/>
            <a:chExt cx="3526941" cy="10298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CB5781-FD3B-4028-886D-A4AE77239931}"/>
                </a:ext>
              </a:extLst>
            </p:cNvPr>
            <p:cNvGrpSpPr/>
            <p:nvPr/>
          </p:nvGrpSpPr>
          <p:grpSpPr>
            <a:xfrm>
              <a:off x="1692109" y="4064230"/>
              <a:ext cx="504548" cy="504548"/>
              <a:chOff x="8269002" y="5563077"/>
              <a:chExt cx="504548" cy="50454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656DEB-C677-4F5A-8E8B-081D98A0E76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C84AF1-B3F0-49AA-B84C-F990F0708CDF}"/>
                </a:ext>
              </a:extLst>
            </p:cNvPr>
            <p:cNvGrpSpPr/>
            <p:nvPr/>
          </p:nvGrpSpPr>
          <p:grpSpPr>
            <a:xfrm>
              <a:off x="2495010" y="4064694"/>
              <a:ext cx="504548" cy="504548"/>
              <a:chOff x="8269002" y="5563077"/>
              <a:chExt cx="504548" cy="50454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D2806FA-2755-4E62-925B-E9DE0BA7631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11FA5A-3B33-4E21-8B23-E1703DE2A2EF}"/>
                </a:ext>
              </a:extLst>
            </p:cNvPr>
            <p:cNvGrpSpPr/>
            <p:nvPr/>
          </p:nvGrpSpPr>
          <p:grpSpPr>
            <a:xfrm>
              <a:off x="3297911" y="4065158"/>
              <a:ext cx="504548" cy="504548"/>
              <a:chOff x="8269002" y="5563077"/>
              <a:chExt cx="504548" cy="50454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A6A202-3AA6-4454-9C8B-4040D1C6437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604157-FF76-46B1-8427-66E01B32DEA6}"/>
                    </a:ext>
                  </a:extLst>
                </p:cNvPr>
                <p:cNvSpPr txBox="1"/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⋀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604157-FF76-46B1-8427-66E01B32D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20AE4A-5467-4B9F-8AF1-CF79B28BA219}"/>
                </a:ext>
              </a:extLst>
            </p:cNvPr>
            <p:cNvSpPr/>
            <p:nvPr/>
          </p:nvSpPr>
          <p:spPr>
            <a:xfrm>
              <a:off x="1498252" y="3783367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EBF084-B0A5-4E3B-88AF-771FA920F5A1}"/>
              </a:ext>
            </a:extLst>
          </p:cNvPr>
          <p:cNvSpPr txBox="1"/>
          <p:nvPr/>
        </p:nvSpPr>
        <p:spPr>
          <a:xfrm>
            <a:off x="2171964" y="3502907"/>
            <a:ext cx="2022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tests must succeed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E231CD-DCD8-4CC7-AF4D-3FC71A0CEF82}"/>
              </a:ext>
            </a:extLst>
          </p:cNvPr>
          <p:cNvSpPr txBox="1"/>
          <p:nvPr/>
        </p:nvSpPr>
        <p:spPr>
          <a:xfrm>
            <a:off x="6092928" y="4795768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2DA5F0-2004-44A9-B44A-822CF7D2E9F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5767" y="1647703"/>
            <a:ext cx="6057873" cy="39285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D351-2138-4DDA-BD4F-66B01CA0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C. A. Aidala - G.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19A2-4EB3-4BCD-9DEB-C60353B52D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9857DC-430E-F3E9-D2AE-C922EB4A59CA}"/>
                  </a:ext>
                </a:extLst>
              </p:cNvPr>
              <p:cNvSpPr txBox="1"/>
              <p:nvPr/>
            </p:nvSpPr>
            <p:spPr>
              <a:xfrm>
                <a:off x="2412992" y="5813856"/>
                <a:ext cx="60875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Verifiable statements form a </a:t>
                </a:r>
                <a:r>
                  <a:rPr lang="en-US" sz="2400" dirty="0" err="1">
                    <a:solidFill>
                      <a:schemeClr val="accent6">
                        <a:lumMod val="75000"/>
                      </a:schemeClr>
                    </a:solidFill>
                  </a:rPr>
                  <a:t>Heyting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algebra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9857DC-430E-F3E9-D2AE-C922EB4A5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92" y="5813856"/>
                <a:ext cx="6087564" cy="461665"/>
              </a:xfrm>
              <a:prstGeom prst="rect">
                <a:avLst/>
              </a:prstGeom>
              <a:blipFill>
                <a:blip r:embed="rId20"/>
                <a:stretch>
                  <a:fillRect t="-10667" r="-60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0126B07-F7F4-E1A0-CAB3-B3E21F2BE632}"/>
              </a:ext>
            </a:extLst>
          </p:cNvPr>
          <p:cNvSpPr txBox="1"/>
          <p:nvPr/>
        </p:nvSpPr>
        <p:spPr>
          <a:xfrm>
            <a:off x="6808190" y="1979235"/>
            <a:ext cx="208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outside the formal system</a:t>
            </a:r>
          </a:p>
        </p:txBody>
      </p:sp>
    </p:spTree>
    <p:extLst>
      <p:ext uri="{BB962C8B-B14F-4D97-AF65-F5344CB8AC3E}">
        <p14:creationId xmlns:p14="http://schemas.microsoft.com/office/powerpoint/2010/main" val="52829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74" y="4668167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5886953" y="422749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blipFill>
                <a:blip r:embed="rId19"/>
                <a:stretch>
                  <a:fillRect t="-3046" r="-325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883520" y="1428386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/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C00000"/>
                    </a:solidFill>
                  </a:rPr>
                  <a:t>NB: in physics, topology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-algebra are parts of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1600" dirty="0">
                    <a:solidFill>
                      <a:srgbClr val="C00000"/>
                    </a:solidFill>
                  </a:rPr>
                  <a:t> logic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blipFill>
                <a:blip r:embed="rId20"/>
                <a:stretch>
                  <a:fillRect t="-2206" r="-351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3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79467-43DA-2C32-AD40-137CE771E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D6E-0979-9690-0690-D3A36C8C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spaces</a:t>
            </a:r>
            <a:br>
              <a:rPr lang="en-US" dirty="0"/>
            </a:br>
            <a:r>
              <a:rPr lang="en-US" dirty="0"/>
              <a:t>(generalized state spaces)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B4AAA-30BB-EA06-D60C-C8B3E9684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026EB-8C51-45D0-0430-D8DADC31B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1A516-4ADA-1754-821C-CE1818793655}"/>
              </a:ext>
            </a:extLst>
          </p:cNvPr>
          <p:cNvSpPr txBox="1"/>
          <p:nvPr/>
        </p:nvSpPr>
        <p:spPr>
          <a:xfrm>
            <a:off x="385483" y="304801"/>
            <a:ext cx="744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Physical laws are about reproducible relationships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874A8-3753-827D-9020-0D6B9F40B681}"/>
              </a:ext>
            </a:extLst>
          </p:cNvPr>
          <p:cNvSpPr txBox="1"/>
          <p:nvPr/>
        </p:nvSpPr>
        <p:spPr>
          <a:xfrm>
            <a:off x="3754704" y="868862"/>
            <a:ext cx="619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 of the type “whenever we prepare this we have that”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93BE1-53D0-3EDD-092F-6407349821BD}"/>
              </a:ext>
            </a:extLst>
          </p:cNvPr>
          <p:cNvSpPr txBox="1"/>
          <p:nvPr/>
        </p:nvSpPr>
        <p:spPr>
          <a:xfrm>
            <a:off x="4295612" y="1267253"/>
            <a:ext cx="402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must be able to “test one more time”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68BE8-F4D1-D261-8870-F07118D5FB2D}"/>
              </a:ext>
            </a:extLst>
          </p:cNvPr>
          <p:cNvSpPr txBox="1"/>
          <p:nvPr/>
        </p:nvSpPr>
        <p:spPr>
          <a:xfrm>
            <a:off x="870001" y="3783312"/>
            <a:ext cx="9689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 physical theory must AT LEAST describe which ensembles are possible within the theory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4C057-855A-1D21-09FC-543198DA4E9D}"/>
              </a:ext>
            </a:extLst>
          </p:cNvPr>
          <p:cNvSpPr txBox="1"/>
          <p:nvPr/>
        </p:nvSpPr>
        <p:spPr>
          <a:xfrm>
            <a:off x="385483" y="2044005"/>
            <a:ext cx="10173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Experimentally, we always prepare ensembles with finite uncertainty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A6EF8-88CA-5474-43DA-58AA7170F7C5}"/>
              </a:ext>
            </a:extLst>
          </p:cNvPr>
          <p:cNvSpPr txBox="1"/>
          <p:nvPr/>
        </p:nvSpPr>
        <p:spPr>
          <a:xfrm>
            <a:off x="870001" y="2966675"/>
            <a:ext cx="96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Empirical theories are about ensembles</a:t>
            </a:r>
          </a:p>
        </p:txBody>
      </p:sp>
    </p:spTree>
    <p:extLst>
      <p:ext uri="{BB962C8B-B14F-4D97-AF65-F5344CB8AC3E}">
        <p14:creationId xmlns:p14="http://schemas.microsoft.com/office/powerpoint/2010/main" val="91554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C9D290-0CC1-D004-D36C-5F878681C7B9}"/>
              </a:ext>
            </a:extLst>
          </p:cNvPr>
          <p:cNvSpPr txBox="1"/>
          <p:nvPr/>
        </p:nvSpPr>
        <p:spPr>
          <a:xfrm>
            <a:off x="385483" y="307579"/>
            <a:ext cx="1126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Minimum requirements for ensembles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A2C1B-3F6E-B310-8EAF-BDAEC4DD458A}"/>
              </a:ext>
            </a:extLst>
          </p:cNvPr>
          <p:cNvSpPr txBox="1"/>
          <p:nvPr/>
        </p:nvSpPr>
        <p:spPr>
          <a:xfrm>
            <a:off x="814152" y="1194955"/>
            <a:ext cx="5532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Must be experimentally well-defined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8AEDD-01CF-778F-6736-1A3D687CC18B}"/>
              </a:ext>
            </a:extLst>
          </p:cNvPr>
          <p:cNvSpPr txBox="1"/>
          <p:nvPr/>
        </p:nvSpPr>
        <p:spPr>
          <a:xfrm>
            <a:off x="814152" y="2214078"/>
            <a:ext cx="473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Must allow statistical mixtures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868-49B8-765D-7D55-2A04CF750324}"/>
              </a:ext>
            </a:extLst>
          </p:cNvPr>
          <p:cNvSpPr txBox="1"/>
          <p:nvPr/>
        </p:nvSpPr>
        <p:spPr>
          <a:xfrm>
            <a:off x="814152" y="3233202"/>
            <a:ext cx="536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Must have a well-defined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FF98F-932C-18C4-C3FA-9D331D69E79F}"/>
              </a:ext>
            </a:extLst>
          </p:cNvPr>
          <p:cNvSpPr txBox="1"/>
          <p:nvPr/>
        </p:nvSpPr>
        <p:spPr>
          <a:xfrm>
            <a:off x="1775012" y="4671284"/>
            <a:ext cx="7296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Goal: recover as much as possible from just these three axioms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1BFBA-0527-A752-7FBE-A31A088E1208}"/>
                  </a:ext>
                </a:extLst>
              </p:cNvPr>
              <p:cNvSpPr txBox="1"/>
              <p:nvPr/>
            </p:nvSpPr>
            <p:spPr>
              <a:xfrm>
                <a:off x="7052616" y="1056456"/>
                <a:ext cx="463485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Axiom of ensemble</a:t>
                </a:r>
                <a:br>
                  <a:rPr lang="en-US" dirty="0"/>
                </a:br>
                <a:r>
                  <a:rPr lang="en-US" dirty="0"/>
                  <a:t>Responsible for all logical/topological structures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1BFBA-0527-A752-7FBE-A31A088E1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16" y="1056456"/>
                <a:ext cx="4634859" cy="800219"/>
              </a:xfrm>
              <a:prstGeom prst="rect">
                <a:avLst/>
              </a:prstGeom>
              <a:blipFill>
                <a:blip r:embed="rId2"/>
                <a:stretch>
                  <a:fillRect l="-1316" t="-6818" r="-1184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14A87-D86E-1CB1-8D88-4EFCDF4AE8C8}"/>
                  </a:ext>
                </a:extLst>
              </p:cNvPr>
              <p:cNvSpPr txBox="1"/>
              <p:nvPr/>
            </p:nvSpPr>
            <p:spPr>
              <a:xfrm>
                <a:off x="7628255" y="2079363"/>
                <a:ext cx="348358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Axiom of mixture</a:t>
                </a:r>
                <a:br>
                  <a:rPr lang="en-US" dirty="0"/>
                </a:br>
                <a:r>
                  <a:rPr lang="en-US" dirty="0"/>
                  <a:t>Responsible for all linear structures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14A87-D86E-1CB1-8D88-4EFCDF4AE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255" y="2079363"/>
                <a:ext cx="3483581" cy="800219"/>
              </a:xfrm>
              <a:prstGeom prst="rect">
                <a:avLst/>
              </a:prstGeom>
              <a:blipFill>
                <a:blip r:embed="rId3"/>
                <a:stretch>
                  <a:fillRect l="-1224" t="-6870" r="-122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4FD94D-604A-DDD7-EE6A-3C1E2F199DB1}"/>
                  </a:ext>
                </a:extLst>
              </p:cNvPr>
              <p:cNvSpPr txBox="1"/>
              <p:nvPr/>
            </p:nvSpPr>
            <p:spPr>
              <a:xfrm>
                <a:off x="7419832" y="3102269"/>
                <a:ext cx="390042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Axiom of entropy</a:t>
                </a:r>
                <a:br>
                  <a:rPr lang="en-US" dirty="0"/>
                </a:br>
                <a:r>
                  <a:rPr lang="en-US" dirty="0"/>
                  <a:t>Responsible for all geometric structures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4FD94D-604A-DDD7-EE6A-3C1E2F199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32" y="3102269"/>
                <a:ext cx="3900427" cy="800219"/>
              </a:xfrm>
              <a:prstGeom prst="rect">
                <a:avLst/>
              </a:prstGeom>
              <a:blipFill>
                <a:blip r:embed="rId4"/>
                <a:stretch>
                  <a:fillRect l="-1094" t="-7634" r="-109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1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66176-78D4-BABB-B125-ED5922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4DE98-BE95-2D9A-B24B-B795E1E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/>
              <p:nvPr/>
            </p:nvSpPr>
            <p:spPr>
              <a:xfrm>
                <a:off x="3499404" y="928237"/>
                <a:ext cx="28872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320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,…</m:t>
                      </m:r>
                      <m:r>
                        <m:rPr>
                          <m:lit/>
                        </m:rP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04" y="928237"/>
                <a:ext cx="288720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935D07-A6A4-3A66-5639-4D7B5717C18B}"/>
                  </a:ext>
                </a:extLst>
              </p:cNvPr>
              <p:cNvSpPr txBox="1"/>
              <p:nvPr/>
            </p:nvSpPr>
            <p:spPr>
              <a:xfrm>
                <a:off x="3984409" y="2225036"/>
                <a:ext cx="2559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3200" i="1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lit/>
                        </m:rP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935D07-A6A4-3A66-5639-4D7B5717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09" y="2225036"/>
                <a:ext cx="255973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4B0021F-1ABD-4988-457C-7B8B1AE45877}"/>
              </a:ext>
            </a:extLst>
          </p:cNvPr>
          <p:cNvSpPr txBox="1"/>
          <p:nvPr/>
        </p:nvSpPr>
        <p:spPr>
          <a:xfrm>
            <a:off x="254079" y="903347"/>
            <a:ext cx="298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Classical discrete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A791A-9E86-F972-58CD-F6766722C963}"/>
              </a:ext>
            </a:extLst>
          </p:cNvPr>
          <p:cNvSpPr txBox="1"/>
          <p:nvPr/>
        </p:nvSpPr>
        <p:spPr>
          <a:xfrm>
            <a:off x="254079" y="2225036"/>
            <a:ext cx="347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Classical continuum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6489A-5684-15AF-9E1D-74E07E10DA1D}"/>
              </a:ext>
            </a:extLst>
          </p:cNvPr>
          <p:cNvSpPr txBox="1"/>
          <p:nvPr/>
        </p:nvSpPr>
        <p:spPr>
          <a:xfrm>
            <a:off x="4289207" y="1639414"/>
            <a:ext cx="207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Phase space</a:t>
            </a:r>
            <a:br>
              <a:rPr lang="en-US" dirty="0"/>
            </a:br>
            <a:r>
              <a:rPr lang="en-US" dirty="0"/>
              <a:t>Symplectic manifold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8FCBF-5F3C-79B5-8C03-3A09DCBB54AE}"/>
              </a:ext>
            </a:extLst>
          </p:cNvPr>
          <p:cNvSpPr txBox="1"/>
          <p:nvPr/>
        </p:nvSpPr>
        <p:spPr>
          <a:xfrm>
            <a:off x="3804953" y="199669"/>
            <a:ext cx="2080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FAE1FA-B027-C5D8-0370-B61791D0A600}"/>
                  </a:ext>
                </a:extLst>
              </p:cNvPr>
              <p:cNvSpPr txBox="1"/>
              <p:nvPr/>
            </p:nvSpPr>
            <p:spPr>
              <a:xfrm>
                <a:off x="7529279" y="928044"/>
                <a:ext cx="3780907" cy="58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32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| 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FAE1FA-B027-C5D8-0370-B61791D0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79" y="928044"/>
                <a:ext cx="3780907" cy="585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BE1B1-CC2C-3F98-EDC5-531EC8B96BBF}"/>
                  </a:ext>
                </a:extLst>
              </p:cNvPr>
              <p:cNvSpPr txBox="1"/>
              <p:nvPr/>
            </p:nvSpPr>
            <p:spPr>
              <a:xfrm>
                <a:off x="7370820" y="1962579"/>
                <a:ext cx="3938579" cy="1096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32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3200" i="1" dirty="0">
                    <a:latin typeface="Cambria Math" panose="02040503050406030204" pitchFamily="18" charset="0"/>
                  </a:rPr>
                </a:br>
                <a:r>
                  <a:rPr lang="en-US" sz="3200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BE1B1-CC2C-3F98-EDC5-531EC8B9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20" y="1962579"/>
                <a:ext cx="3938579" cy="1096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4DC4912-E1FC-227F-09AD-C5EED05BCBCA}"/>
              </a:ext>
            </a:extLst>
          </p:cNvPr>
          <p:cNvSpPr txBox="1"/>
          <p:nvPr/>
        </p:nvSpPr>
        <p:spPr>
          <a:xfrm>
            <a:off x="8293580" y="199668"/>
            <a:ext cx="196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Ensembles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A0F48-ABED-D758-4CFD-698DB4AF2937}"/>
              </a:ext>
            </a:extLst>
          </p:cNvPr>
          <p:cNvSpPr txBox="1"/>
          <p:nvPr/>
        </p:nvSpPr>
        <p:spPr>
          <a:xfrm>
            <a:off x="230104" y="3473011"/>
            <a:ext cx="3625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D683A-7732-08F8-9133-7841FCD13905}"/>
                  </a:ext>
                </a:extLst>
              </p:cNvPr>
              <p:cNvSpPr txBox="1"/>
              <p:nvPr/>
            </p:nvSpPr>
            <p:spPr>
              <a:xfrm>
                <a:off x="4005812" y="3501997"/>
                <a:ext cx="20901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D683A-7732-08F8-9133-7841FCD13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12" y="3501997"/>
                <a:ext cx="20901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5F595D5-1452-917E-C97A-912A23E6449F}"/>
              </a:ext>
            </a:extLst>
          </p:cNvPr>
          <p:cNvSpPr txBox="1"/>
          <p:nvPr/>
        </p:nvSpPr>
        <p:spPr>
          <a:xfrm>
            <a:off x="3984409" y="2996360"/>
            <a:ext cx="195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Projective complex</a:t>
            </a:r>
            <a:br>
              <a:rPr lang="en-US" dirty="0"/>
            </a:br>
            <a:r>
              <a:rPr lang="en-US" dirty="0"/>
              <a:t>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73B95-70BA-66DA-6829-211D5CC3AA7F}"/>
                  </a:ext>
                </a:extLst>
              </p:cNvPr>
              <p:cNvSpPr txBox="1"/>
              <p:nvPr/>
            </p:nvSpPr>
            <p:spPr>
              <a:xfrm>
                <a:off x="6426268" y="3146805"/>
                <a:ext cx="481369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3200" dirty="0"/>
                  <a:t> positive semi-definite</a:t>
                </a:r>
                <a:br>
                  <a:rPr lang="en-US" sz="3200" dirty="0"/>
                </a:br>
                <a:r>
                  <a:rPr lang="en-US" sz="3200" dirty="0"/>
                  <a:t>Hermitian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 }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73B95-70BA-66DA-6829-211D5CC3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68" y="3146805"/>
                <a:ext cx="4813690" cy="1077218"/>
              </a:xfrm>
              <a:prstGeom prst="rect">
                <a:avLst/>
              </a:prstGeom>
              <a:blipFill>
                <a:blip r:embed="rId7"/>
                <a:stretch>
                  <a:fillRect l="-3165" t="-6780" r="-202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2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0442A8-578A-4567-11D1-C1632B00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186298"/>
            <a:ext cx="11869271" cy="1795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51220-ECD9-A1E2-9798-944147ACB466}"/>
              </a:ext>
            </a:extLst>
          </p:cNvPr>
          <p:cNvSpPr txBox="1"/>
          <p:nvPr/>
        </p:nvSpPr>
        <p:spPr>
          <a:xfrm>
            <a:off x="691169" y="2611495"/>
            <a:ext cx="8128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Topology is responsible for handling limits and infinite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2464A-8252-A275-46BD-AD47D4B92FF5}"/>
              </a:ext>
            </a:extLst>
          </p:cNvPr>
          <p:cNvSpPr txBox="1"/>
          <p:nvPr/>
        </p:nvSpPr>
        <p:spPr>
          <a:xfrm>
            <a:off x="1446083" y="3934934"/>
            <a:ext cx="5824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All other axioms are on finite elements</a:t>
            </a:r>
          </a:p>
        </p:txBody>
      </p:sp>
    </p:spTree>
    <p:extLst>
      <p:ext uri="{BB962C8B-B14F-4D97-AF65-F5344CB8AC3E}">
        <p14:creationId xmlns:p14="http://schemas.microsoft.com/office/powerpoint/2010/main" val="251386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1F0E1F-34EC-9078-6180-3C9EE1973BA3}"/>
              </a:ext>
            </a:extLst>
          </p:cNvPr>
          <p:cNvSpPr txBox="1"/>
          <p:nvPr/>
        </p:nvSpPr>
        <p:spPr>
          <a:xfrm>
            <a:off x="1043951" y="4310257"/>
            <a:ext cx="426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Ensembles can be mixed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02FB85-D961-1FB1-D3DF-FDA0641EAD35}"/>
                  </a:ext>
                </a:extLst>
              </p:cNvPr>
              <p:cNvSpPr txBox="1"/>
              <p:nvPr/>
            </p:nvSpPr>
            <p:spPr>
              <a:xfrm>
                <a:off x="1043950" y="4928402"/>
                <a:ext cx="34501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Convex structure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02FB85-D961-1FB1-D3DF-FDA0641E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0" y="4928402"/>
                <a:ext cx="3450175" cy="584775"/>
              </a:xfrm>
              <a:prstGeom prst="rect">
                <a:avLst/>
              </a:prstGeom>
              <a:blipFill>
                <a:blip r:embed="rId2"/>
                <a:stretch>
                  <a:fillRect t="-12500" r="-335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BDB4FC5-3D04-1D1C-EF42-80BD68CC469C}"/>
              </a:ext>
            </a:extLst>
          </p:cNvPr>
          <p:cNvSpPr/>
          <p:nvPr/>
        </p:nvSpPr>
        <p:spPr>
          <a:xfrm>
            <a:off x="6078072" y="4529496"/>
            <a:ext cx="582706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287CF6-F21B-806C-648E-7D27E2B432F2}"/>
              </a:ext>
            </a:extLst>
          </p:cNvPr>
          <p:cNvSpPr/>
          <p:nvPr/>
        </p:nvSpPr>
        <p:spPr>
          <a:xfrm>
            <a:off x="6078072" y="5137818"/>
            <a:ext cx="582706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15002-7835-B867-3FF3-FABFA264CF24}"/>
              </a:ext>
            </a:extLst>
          </p:cNvPr>
          <p:cNvSpPr/>
          <p:nvPr/>
        </p:nvSpPr>
        <p:spPr>
          <a:xfrm>
            <a:off x="7019366" y="4826257"/>
            <a:ext cx="582706" cy="4840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A7568-6168-1210-9A29-061C66ABB88D}"/>
              </a:ext>
            </a:extLst>
          </p:cNvPr>
          <p:cNvSpPr/>
          <p:nvPr/>
        </p:nvSpPr>
        <p:spPr>
          <a:xfrm>
            <a:off x="5961530" y="4401673"/>
            <a:ext cx="1783976" cy="13178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998973-B4A8-3F40-9C89-B7145313B41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60778" y="4771543"/>
            <a:ext cx="358588" cy="29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6D51CC-5854-5979-93BA-7C6A3A114A2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660778" y="5068304"/>
            <a:ext cx="358588" cy="3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43A06E-02FA-6C40-59E8-2E03E9880D43}"/>
              </a:ext>
            </a:extLst>
          </p:cNvPr>
          <p:cNvCxnSpPr>
            <a:stCxn id="10" idx="3"/>
          </p:cNvCxnSpPr>
          <p:nvPr/>
        </p:nvCxnSpPr>
        <p:spPr>
          <a:xfrm>
            <a:off x="7602072" y="5068304"/>
            <a:ext cx="340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5BEB772-0C99-B007-F43A-39FAC271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70"/>
            <a:ext cx="1205080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4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423408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C05B0-9901-0DF2-DD95-153AE136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151593"/>
            <a:ext cx="10201836" cy="4299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D64CB4-8D5C-0522-D13C-F128A61D69DD}"/>
              </a:ext>
            </a:extLst>
          </p:cNvPr>
          <p:cNvSpPr txBox="1"/>
          <p:nvPr/>
        </p:nvSpPr>
        <p:spPr>
          <a:xfrm>
            <a:off x="425386" y="4740560"/>
            <a:ext cx="764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Ensembles must have a well-defined entropy</a:t>
            </a:r>
          </a:p>
        </p:txBody>
      </p:sp>
    </p:spTree>
    <p:extLst>
      <p:ext uri="{BB962C8B-B14F-4D97-AF65-F5344CB8AC3E}">
        <p14:creationId xmlns:p14="http://schemas.microsoft.com/office/powerpoint/2010/main" val="394645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4CF80-C9C4-1879-CEE6-192C7578D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4C236-5F8F-21B5-5DC4-FBD8870B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775"/>
          <a:stretch/>
        </p:blipFill>
        <p:spPr>
          <a:xfrm>
            <a:off x="143435" y="151594"/>
            <a:ext cx="10201836" cy="21164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4303179-6DC6-91EC-4674-7B7DBD27C60F}"/>
              </a:ext>
            </a:extLst>
          </p:cNvPr>
          <p:cNvGrpSpPr/>
          <p:nvPr/>
        </p:nvGrpSpPr>
        <p:grpSpPr>
          <a:xfrm>
            <a:off x="1358352" y="2711824"/>
            <a:ext cx="2895600" cy="1828800"/>
            <a:chOff x="257840" y="742950"/>
            <a:chExt cx="2895600" cy="18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4C3A0F-7AAB-CCC3-5326-8CE0BE17C0FC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31B65153-4F2E-6266-FC0B-BAB3584B0A96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34B40E-5CCB-F78E-A691-2F9049B67DF9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E7E8DF7-56E8-DC62-9066-02B4F7BAA02A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6B6F47-93FD-F5BD-AD76-F360588E82B6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F0ECCB-1592-C8F8-9488-8D75DEA02483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2C432D-FED3-D70C-C4A5-97CED6230AD1}"/>
                </a:ext>
              </a:extLst>
            </p:cNvPr>
            <p:cNvSpPr/>
            <p:nvPr/>
          </p:nvSpPr>
          <p:spPr>
            <a:xfrm>
              <a:off x="170564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0FFDD5-30D8-BD14-3DF3-1DEEC22246BF}"/>
                </a:ext>
              </a:extLst>
            </p:cNvPr>
            <p:cNvSpPr/>
            <p:nvPr/>
          </p:nvSpPr>
          <p:spPr>
            <a:xfrm>
              <a:off x="1566531" y="16569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84C612-22E8-11AD-62D0-36D327276837}"/>
                </a:ext>
              </a:extLst>
            </p:cNvPr>
            <p:cNvSpPr/>
            <p:nvPr/>
          </p:nvSpPr>
          <p:spPr>
            <a:xfrm>
              <a:off x="1976331" y="128831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C01AD5-20AD-C30C-0B60-22A6D30D27DA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D68BD2-FB64-0D77-C043-C50626C1E439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477AC8-F7F4-0069-317A-24BE05216BD9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40F245-E38C-487A-5E96-F0285A7E0281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3EAD03-B334-1287-566E-EA501A645617}"/>
              </a:ext>
            </a:extLst>
          </p:cNvPr>
          <p:cNvGrpSpPr/>
          <p:nvPr/>
        </p:nvGrpSpPr>
        <p:grpSpPr>
          <a:xfrm>
            <a:off x="6112211" y="2545247"/>
            <a:ext cx="2721935" cy="1485900"/>
            <a:chOff x="6269665" y="747823"/>
            <a:chExt cx="2721935" cy="14859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6CCC63-C907-02F8-5115-2A89E6E67B3F}"/>
                </a:ext>
              </a:extLst>
            </p:cNvPr>
            <p:cNvSpPr/>
            <p:nvPr/>
          </p:nvSpPr>
          <p:spPr>
            <a:xfrm>
              <a:off x="6269665" y="747823"/>
              <a:ext cx="2721935" cy="148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DFEC2B8A-6F8B-3CF9-5D42-C562E6E435C0}"/>
                </a:ext>
              </a:extLst>
            </p:cNvPr>
            <p:cNvSpPr/>
            <p:nvPr/>
          </p:nvSpPr>
          <p:spPr>
            <a:xfrm>
              <a:off x="6743701" y="11669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FAE8381-AC00-D0C3-A7F4-ECBFFA364703}"/>
                </a:ext>
              </a:extLst>
            </p:cNvPr>
            <p:cNvSpPr/>
            <p:nvPr/>
          </p:nvSpPr>
          <p:spPr>
            <a:xfrm>
              <a:off x="7341337" y="1328183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B7C2D2-DB3A-F1BE-BF80-AC449E730805}"/>
                </a:ext>
              </a:extLst>
            </p:cNvPr>
            <p:cNvSpPr/>
            <p:nvPr/>
          </p:nvSpPr>
          <p:spPr>
            <a:xfrm>
              <a:off x="7417537" y="89535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57C3F2-066A-C0CC-C85B-6958CEE71EED}"/>
                </a:ext>
              </a:extLst>
            </p:cNvPr>
            <p:cNvSpPr/>
            <p:nvPr/>
          </p:nvSpPr>
          <p:spPr>
            <a:xfrm>
              <a:off x="7101663" y="167196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6B1B43-07CA-F443-0039-BF6F0E12FF70}"/>
                </a:ext>
              </a:extLst>
            </p:cNvPr>
            <p:cNvSpPr/>
            <p:nvPr/>
          </p:nvSpPr>
          <p:spPr>
            <a:xfrm>
              <a:off x="8327066" y="10763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4979EA-A915-8BD3-C893-D52BA0851213}"/>
                </a:ext>
              </a:extLst>
            </p:cNvPr>
            <p:cNvSpPr/>
            <p:nvPr/>
          </p:nvSpPr>
          <p:spPr>
            <a:xfrm>
              <a:off x="7772401" y="179513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4A895E5-BD83-C6F4-FD6A-7632C5161216}"/>
                </a:ext>
              </a:extLst>
            </p:cNvPr>
            <p:cNvSpPr/>
            <p:nvPr/>
          </p:nvSpPr>
          <p:spPr>
            <a:xfrm>
              <a:off x="7850377" y="1204582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820B18F3-D815-20F0-1500-2B6046D071B4}"/>
                </a:ext>
              </a:extLst>
            </p:cNvPr>
            <p:cNvSpPr/>
            <p:nvPr/>
          </p:nvSpPr>
          <p:spPr>
            <a:xfrm>
              <a:off x="8268585" y="155722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6F22F72-1946-7CA7-DAB4-AECB05AE2388}"/>
              </a:ext>
            </a:extLst>
          </p:cNvPr>
          <p:cNvSpPr txBox="1"/>
          <p:nvPr/>
        </p:nvSpPr>
        <p:spPr>
          <a:xfrm>
            <a:off x="1451387" y="261654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a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90038C-481C-99DB-87DA-AF9A7903CD62}"/>
              </a:ext>
            </a:extLst>
          </p:cNvPr>
          <p:cNvSpPr txBox="1"/>
          <p:nvPr/>
        </p:nvSpPr>
        <p:spPr>
          <a:xfrm>
            <a:off x="6050947" y="247679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b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8C3718-D53D-7156-82E6-614D3378CA82}"/>
              </a:ext>
            </a:extLst>
          </p:cNvPr>
          <p:cNvSpPr txBox="1"/>
          <p:nvPr/>
        </p:nvSpPr>
        <p:spPr>
          <a:xfrm>
            <a:off x="437715" y="4670835"/>
            <a:ext cx="8929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Ensembles represent a collection of preparations which are, in general, not identical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94CB52-66AB-3E2E-B9E4-D16CE66C78B9}"/>
              </a:ext>
            </a:extLst>
          </p:cNvPr>
          <p:cNvSpPr txBox="1"/>
          <p:nvPr/>
        </p:nvSpPr>
        <p:spPr>
          <a:xfrm>
            <a:off x="456003" y="5088491"/>
            <a:ext cx="6328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Variability: how similar are the preparations to each other?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AFEC0-ED78-CF2B-4E83-5F09E48DBEAD}"/>
              </a:ext>
            </a:extLst>
          </p:cNvPr>
          <p:cNvSpPr txBox="1"/>
          <p:nvPr/>
        </p:nvSpPr>
        <p:spPr>
          <a:xfrm>
            <a:off x="1507187" y="5693370"/>
            <a:ext cx="651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Entropy is a measure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8384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D5D7-91AD-903B-A03D-9796713CF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E3186-EF28-E971-9EA5-705267F3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903" b="35868"/>
          <a:stretch/>
        </p:blipFill>
        <p:spPr>
          <a:xfrm>
            <a:off x="143435" y="272679"/>
            <a:ext cx="10201836" cy="69776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EE0AC5D-5B1A-000B-FF1C-179458C35BAD}"/>
              </a:ext>
            </a:extLst>
          </p:cNvPr>
          <p:cNvGrpSpPr/>
          <p:nvPr/>
        </p:nvGrpSpPr>
        <p:grpSpPr>
          <a:xfrm>
            <a:off x="2554925" y="1226797"/>
            <a:ext cx="2895600" cy="1828800"/>
            <a:chOff x="257840" y="742950"/>
            <a:chExt cx="2895600" cy="18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85DA49-B0CB-A885-78BA-01C2134C547C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2E227DA8-3B79-2F8A-ECEA-AAAB7B33B153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87A0B2-83D9-8900-AEE5-7AC80325B2D1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2687366-4ECE-8120-3149-4948A5C5B0BE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26A32D-7FC7-603D-0727-737655E418BC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1DDB93-1328-DD3B-0052-978E9D2F32BB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96AC4C-9EC4-DDAE-5991-A12A71B7A520}"/>
                </a:ext>
              </a:extLst>
            </p:cNvPr>
            <p:cNvSpPr/>
            <p:nvPr/>
          </p:nvSpPr>
          <p:spPr>
            <a:xfrm>
              <a:off x="170564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A27B14-703B-F7EF-3949-6E844968E13D}"/>
                </a:ext>
              </a:extLst>
            </p:cNvPr>
            <p:cNvSpPr/>
            <p:nvPr/>
          </p:nvSpPr>
          <p:spPr>
            <a:xfrm>
              <a:off x="1566531" y="16569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7E68DD-DB4F-5085-FE4A-7F1C249DB39F}"/>
                </a:ext>
              </a:extLst>
            </p:cNvPr>
            <p:cNvSpPr/>
            <p:nvPr/>
          </p:nvSpPr>
          <p:spPr>
            <a:xfrm>
              <a:off x="1976331" y="128831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CB4F4D-A37D-5F8B-8E76-588A51537836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AFE86E-EC40-AD46-B187-907DEE7EE89D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7EF1B1-22FC-7E14-1B41-AAB1A786DA08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C0312F-38A0-AA5C-88F9-A41653425174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1FD456-C23F-C0E9-0FF5-DCEB79BA1BBC}"/>
              </a:ext>
            </a:extLst>
          </p:cNvPr>
          <p:cNvGrpSpPr/>
          <p:nvPr/>
        </p:nvGrpSpPr>
        <p:grpSpPr>
          <a:xfrm>
            <a:off x="4669033" y="2907014"/>
            <a:ext cx="2721935" cy="1485900"/>
            <a:chOff x="6269665" y="747823"/>
            <a:chExt cx="2721935" cy="14859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CED588-5DB7-4DCE-0CB3-11E1B37869AB}"/>
                </a:ext>
              </a:extLst>
            </p:cNvPr>
            <p:cNvSpPr/>
            <p:nvPr/>
          </p:nvSpPr>
          <p:spPr>
            <a:xfrm>
              <a:off x="6269665" y="747823"/>
              <a:ext cx="2721935" cy="148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CF77B72F-F302-A574-0B24-DA79DFA9446D}"/>
                </a:ext>
              </a:extLst>
            </p:cNvPr>
            <p:cNvSpPr/>
            <p:nvPr/>
          </p:nvSpPr>
          <p:spPr>
            <a:xfrm>
              <a:off x="6743701" y="11669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A8BF92D-7E70-D265-CC82-5DB6B099147D}"/>
                </a:ext>
              </a:extLst>
            </p:cNvPr>
            <p:cNvSpPr/>
            <p:nvPr/>
          </p:nvSpPr>
          <p:spPr>
            <a:xfrm>
              <a:off x="7341337" y="1328183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37E60A-16DA-03FE-F155-4E09E8F5D8E0}"/>
                </a:ext>
              </a:extLst>
            </p:cNvPr>
            <p:cNvSpPr/>
            <p:nvPr/>
          </p:nvSpPr>
          <p:spPr>
            <a:xfrm>
              <a:off x="7417537" y="89535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C7AFF1-B0D0-BD57-D7E2-8D31EAB506C4}"/>
                </a:ext>
              </a:extLst>
            </p:cNvPr>
            <p:cNvSpPr/>
            <p:nvPr/>
          </p:nvSpPr>
          <p:spPr>
            <a:xfrm>
              <a:off x="7101663" y="167196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5BC5BA-3494-8D56-5462-FB61E1A61763}"/>
                </a:ext>
              </a:extLst>
            </p:cNvPr>
            <p:cNvSpPr/>
            <p:nvPr/>
          </p:nvSpPr>
          <p:spPr>
            <a:xfrm>
              <a:off x="8327066" y="10763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B4002E-28A9-4C19-FE72-BE5811D4A754}"/>
                </a:ext>
              </a:extLst>
            </p:cNvPr>
            <p:cNvSpPr/>
            <p:nvPr/>
          </p:nvSpPr>
          <p:spPr>
            <a:xfrm>
              <a:off x="7772401" y="179513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44FEF99-EEF8-ABB4-7E8B-217A6C6D8680}"/>
                </a:ext>
              </a:extLst>
            </p:cNvPr>
            <p:cNvSpPr/>
            <p:nvPr/>
          </p:nvSpPr>
          <p:spPr>
            <a:xfrm>
              <a:off x="7850377" y="1204582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05AACFC8-F26A-D5D8-CB84-DD70D384C850}"/>
                </a:ext>
              </a:extLst>
            </p:cNvPr>
            <p:cNvSpPr/>
            <p:nvPr/>
          </p:nvSpPr>
          <p:spPr>
            <a:xfrm>
              <a:off x="8268585" y="155722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94E42C2-0957-14BF-C086-D2DDBD150B43}"/>
              </a:ext>
            </a:extLst>
          </p:cNvPr>
          <p:cNvSpPr txBox="1"/>
          <p:nvPr/>
        </p:nvSpPr>
        <p:spPr>
          <a:xfrm>
            <a:off x="2631624" y="112942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a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5F6B0-A0E9-C4FF-F519-5F73B93D973E}"/>
              </a:ext>
            </a:extLst>
          </p:cNvPr>
          <p:cNvSpPr txBox="1"/>
          <p:nvPr/>
        </p:nvSpPr>
        <p:spPr>
          <a:xfrm>
            <a:off x="4344744" y="3235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b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7C4F-B2E1-355C-8509-174EE33610C4}"/>
              </a:ext>
            </a:extLst>
          </p:cNvPr>
          <p:cNvSpPr txBox="1"/>
          <p:nvPr/>
        </p:nvSpPr>
        <p:spPr>
          <a:xfrm>
            <a:off x="160448" y="4668381"/>
            <a:ext cx="8325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Final variability will be greater than average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variability before mixture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6C532-695C-B99E-5EEA-15833EC6311B}"/>
              </a:ext>
            </a:extLst>
          </p:cNvPr>
          <p:cNvSpPr/>
          <p:nvPr/>
        </p:nvSpPr>
        <p:spPr>
          <a:xfrm>
            <a:off x="7871878" y="1785227"/>
            <a:ext cx="1149485" cy="8847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8C1F36-52CD-8F59-390B-C3E8CD120BC4}"/>
              </a:ext>
            </a:extLst>
          </p:cNvPr>
          <p:cNvCxnSpPr/>
          <p:nvPr/>
        </p:nvCxnSpPr>
        <p:spPr>
          <a:xfrm>
            <a:off x="5816905" y="2113286"/>
            <a:ext cx="1713986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3834BE-AFD5-B35F-AA8A-7231CFDC12FA}"/>
              </a:ext>
            </a:extLst>
          </p:cNvPr>
          <p:cNvCxnSpPr/>
          <p:nvPr/>
        </p:nvCxnSpPr>
        <p:spPr>
          <a:xfrm flipV="1">
            <a:off x="7412233" y="2849773"/>
            <a:ext cx="603290" cy="4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1CDBE5-4D1D-CFE5-31FE-25AED81DED63}"/>
              </a:ext>
            </a:extLst>
          </p:cNvPr>
          <p:cNvCxnSpPr/>
          <p:nvPr/>
        </p:nvCxnSpPr>
        <p:spPr>
          <a:xfrm>
            <a:off x="9268251" y="2216955"/>
            <a:ext cx="1691640" cy="1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D05410-C0A7-D35D-BBF9-E2BB5C58A16E}"/>
                  </a:ext>
                </a:extLst>
              </p:cNvPr>
              <p:cNvSpPr txBox="1"/>
              <p:nvPr/>
            </p:nvSpPr>
            <p:spPr>
              <a:xfrm>
                <a:off x="904206" y="3474840"/>
                <a:ext cx="2501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D05410-C0A7-D35D-BBF9-E2BB5C58A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06" y="3474840"/>
                <a:ext cx="25013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F85B34C-A370-7230-6734-5E9D3FCDE46D}"/>
              </a:ext>
            </a:extLst>
          </p:cNvPr>
          <p:cNvSpPr txBox="1"/>
          <p:nvPr/>
        </p:nvSpPr>
        <p:spPr>
          <a:xfrm>
            <a:off x="392072" y="2907014"/>
            <a:ext cx="190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variability</a:t>
            </a:r>
            <a:br>
              <a:rPr lang="en-US" dirty="0"/>
            </a:br>
            <a:r>
              <a:rPr lang="en-US" dirty="0"/>
              <a:t>before mixture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DB9A71-10E1-41AF-B9AB-94DFBCAA6033}"/>
                  </a:ext>
                </a:extLst>
              </p:cNvPr>
              <p:cNvSpPr txBox="1"/>
              <p:nvPr/>
            </p:nvSpPr>
            <p:spPr>
              <a:xfrm>
                <a:off x="9957116" y="1598324"/>
                <a:ext cx="2005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DB9A71-10E1-41AF-B9AB-94DFBCAA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116" y="1598324"/>
                <a:ext cx="20055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AF012302-10FB-6B1C-09FA-C3E4D17290FD}"/>
              </a:ext>
            </a:extLst>
          </p:cNvPr>
          <p:cNvSpPr txBox="1"/>
          <p:nvPr/>
        </p:nvSpPr>
        <p:spPr>
          <a:xfrm>
            <a:off x="10345500" y="2426260"/>
            <a:ext cx="141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Variability</a:t>
            </a:r>
            <a:br>
              <a:rPr lang="en-US" dirty="0"/>
            </a:br>
            <a:r>
              <a:rPr lang="en-US" dirty="0"/>
              <a:t>after mixture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072DC2-5ED5-6CBA-013F-AD9F436C5A37}"/>
              </a:ext>
            </a:extLst>
          </p:cNvPr>
          <p:cNvSpPr txBox="1"/>
          <p:nvPr/>
        </p:nvSpPr>
        <p:spPr>
          <a:xfrm>
            <a:off x="2300993" y="6005698"/>
            <a:ext cx="593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mix an ensemble with itself, the variability is unchanged</a:t>
            </a:r>
          </a:p>
        </p:txBody>
      </p:sp>
    </p:spTree>
    <p:extLst>
      <p:ext uri="{BB962C8B-B14F-4D97-AF65-F5344CB8AC3E}">
        <p14:creationId xmlns:p14="http://schemas.microsoft.com/office/powerpoint/2010/main" val="32017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0BC1E-B03D-8F3F-4B61-5B3DF17F5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87857-3C95-49CA-64EA-AA088345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0" b="14358"/>
          <a:stretch/>
        </p:blipFill>
        <p:spPr>
          <a:xfrm>
            <a:off x="143435" y="155449"/>
            <a:ext cx="10201836" cy="98678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1D9C9C-2AA2-8EFB-3390-1C838A8E9FFF}"/>
              </a:ext>
            </a:extLst>
          </p:cNvPr>
          <p:cNvGrpSpPr/>
          <p:nvPr/>
        </p:nvGrpSpPr>
        <p:grpSpPr>
          <a:xfrm>
            <a:off x="2554925" y="1226797"/>
            <a:ext cx="2895600" cy="1828800"/>
            <a:chOff x="257840" y="742950"/>
            <a:chExt cx="2895600" cy="18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D79C88-8D52-0C86-7A95-F0F4EE4AE1B1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7EC8101A-220A-1F87-E3B8-21347EC61598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5A8F80-F2D2-BD2F-9BD0-7366FDEC79E4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9ABAFAB-D357-8023-6145-6D6BD2D8929A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30B769-2C2E-B5F9-A1B0-CD9C874D8B9C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F96CE6-78AB-1E97-A3D7-74B9692031F1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70C57A-F40B-1CD1-7004-5ED223777D99}"/>
                </a:ext>
              </a:extLst>
            </p:cNvPr>
            <p:cNvSpPr/>
            <p:nvPr/>
          </p:nvSpPr>
          <p:spPr>
            <a:xfrm>
              <a:off x="170564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439084-C3AC-E4F1-3AF7-7458951B4F72}"/>
                </a:ext>
              </a:extLst>
            </p:cNvPr>
            <p:cNvSpPr/>
            <p:nvPr/>
          </p:nvSpPr>
          <p:spPr>
            <a:xfrm>
              <a:off x="1566531" y="16569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E9D220-D963-94E7-B38B-62D8BF5C0F6D}"/>
                </a:ext>
              </a:extLst>
            </p:cNvPr>
            <p:cNvSpPr/>
            <p:nvPr/>
          </p:nvSpPr>
          <p:spPr>
            <a:xfrm>
              <a:off x="1976331" y="128831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68DD86-3172-5A78-263B-1DDAE2C1EA01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59DEE5-7443-19D4-6378-FDAEBF6EC4CC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548745-F8A3-4865-9525-B1298750D81B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212428-666A-2E83-5672-4EE49AF7470A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2902F-AD44-060B-CB82-FAC91C8B1DFF}"/>
              </a:ext>
            </a:extLst>
          </p:cNvPr>
          <p:cNvSpPr txBox="1"/>
          <p:nvPr/>
        </p:nvSpPr>
        <p:spPr>
          <a:xfrm>
            <a:off x="2631624" y="112942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a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533D0-2683-43AA-A88C-584411F45B1F}"/>
              </a:ext>
            </a:extLst>
          </p:cNvPr>
          <p:cNvSpPr txBox="1"/>
          <p:nvPr/>
        </p:nvSpPr>
        <p:spPr>
          <a:xfrm>
            <a:off x="160448" y="4668381"/>
            <a:ext cx="8442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Maximum increase when the ensembles are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“completely different”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8607AF-667F-401A-FA95-47DEA840F985}"/>
              </a:ext>
            </a:extLst>
          </p:cNvPr>
          <p:cNvSpPr/>
          <p:nvPr/>
        </p:nvSpPr>
        <p:spPr>
          <a:xfrm>
            <a:off x="7871878" y="1785227"/>
            <a:ext cx="1149485" cy="8847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0104ED-4FB5-7D70-8D98-EF49036533F3}"/>
              </a:ext>
            </a:extLst>
          </p:cNvPr>
          <p:cNvCxnSpPr/>
          <p:nvPr/>
        </p:nvCxnSpPr>
        <p:spPr>
          <a:xfrm>
            <a:off x="5816905" y="2113286"/>
            <a:ext cx="1713986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54F577-2279-149D-A61C-3C1A18A7598F}"/>
              </a:ext>
            </a:extLst>
          </p:cNvPr>
          <p:cNvCxnSpPr/>
          <p:nvPr/>
        </p:nvCxnSpPr>
        <p:spPr>
          <a:xfrm>
            <a:off x="9268251" y="2216955"/>
            <a:ext cx="1691640" cy="1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04933D-185A-246E-9E13-FFF8709D3406}"/>
                  </a:ext>
                </a:extLst>
              </p:cNvPr>
              <p:cNvSpPr txBox="1"/>
              <p:nvPr/>
            </p:nvSpPr>
            <p:spPr>
              <a:xfrm>
                <a:off x="904206" y="3474840"/>
                <a:ext cx="2501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04933D-185A-246E-9E13-FFF8709D3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06" y="3474840"/>
                <a:ext cx="25013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BD3F22C-2DBF-349A-F847-5920196028C5}"/>
              </a:ext>
            </a:extLst>
          </p:cNvPr>
          <p:cNvSpPr txBox="1"/>
          <p:nvPr/>
        </p:nvSpPr>
        <p:spPr>
          <a:xfrm>
            <a:off x="392072" y="2907014"/>
            <a:ext cx="190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variability</a:t>
            </a:r>
            <a:br>
              <a:rPr lang="en-US" dirty="0"/>
            </a:br>
            <a:r>
              <a:rPr lang="en-US" dirty="0"/>
              <a:t>before mixture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976B31-7E33-1161-BC0F-9F4B9CFACFA1}"/>
                  </a:ext>
                </a:extLst>
              </p:cNvPr>
              <p:cNvSpPr txBox="1"/>
              <p:nvPr/>
            </p:nvSpPr>
            <p:spPr>
              <a:xfrm>
                <a:off x="9957116" y="1598324"/>
                <a:ext cx="2005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976B31-7E33-1161-BC0F-9F4B9CFA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116" y="1598324"/>
                <a:ext cx="20055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FAB5C508-50F9-660D-7ED1-9325543608A6}"/>
              </a:ext>
            </a:extLst>
          </p:cNvPr>
          <p:cNvSpPr txBox="1"/>
          <p:nvPr/>
        </p:nvSpPr>
        <p:spPr>
          <a:xfrm>
            <a:off x="10345500" y="2426260"/>
            <a:ext cx="141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Variability</a:t>
            </a:r>
            <a:br>
              <a:rPr lang="en-US" dirty="0"/>
            </a:br>
            <a:r>
              <a:rPr lang="en-US" dirty="0"/>
              <a:t>after mixture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A702D0-EA6F-785A-D3E1-5C993F36061E}"/>
              </a:ext>
            </a:extLst>
          </p:cNvPr>
          <p:cNvSpPr txBox="1"/>
          <p:nvPr/>
        </p:nvSpPr>
        <p:spPr>
          <a:xfrm>
            <a:off x="3209659" y="5948177"/>
            <a:ext cx="494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is only a function of the mixing coefficient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1FC5CC-195F-D722-7B01-8A48CEC7F895}"/>
              </a:ext>
            </a:extLst>
          </p:cNvPr>
          <p:cNvGrpSpPr/>
          <p:nvPr/>
        </p:nvGrpSpPr>
        <p:grpSpPr>
          <a:xfrm>
            <a:off x="4344744" y="2849773"/>
            <a:ext cx="3670779" cy="1543141"/>
            <a:chOff x="4344744" y="2849773"/>
            <a:chExt cx="3670779" cy="154314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D87747-4F4D-A78F-0819-410C221E969C}"/>
                </a:ext>
              </a:extLst>
            </p:cNvPr>
            <p:cNvSpPr/>
            <p:nvPr/>
          </p:nvSpPr>
          <p:spPr>
            <a:xfrm>
              <a:off x="4669033" y="2907014"/>
              <a:ext cx="2721935" cy="148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54F64E-DDF7-FD0B-403C-4B5322B98C7D}"/>
                </a:ext>
              </a:extLst>
            </p:cNvPr>
            <p:cNvSpPr/>
            <p:nvPr/>
          </p:nvSpPr>
          <p:spPr>
            <a:xfrm>
              <a:off x="5816905" y="3054542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C91CA1-926E-8719-0A72-F97F0C0DC68C}"/>
                </a:ext>
              </a:extLst>
            </p:cNvPr>
            <p:cNvSpPr/>
            <p:nvPr/>
          </p:nvSpPr>
          <p:spPr>
            <a:xfrm>
              <a:off x="5501031" y="383116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9C6DD72-318D-87D5-1227-08777BA7041E}"/>
                </a:ext>
              </a:extLst>
            </p:cNvPr>
            <p:cNvSpPr/>
            <p:nvPr/>
          </p:nvSpPr>
          <p:spPr>
            <a:xfrm>
              <a:off x="6726434" y="3235516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93900B-537D-29AD-6D08-88D88912167D}"/>
                </a:ext>
              </a:extLst>
            </p:cNvPr>
            <p:cNvSpPr/>
            <p:nvPr/>
          </p:nvSpPr>
          <p:spPr>
            <a:xfrm>
              <a:off x="6171769" y="3954322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A8C07B-2325-BAAF-15FE-D753BD417281}"/>
                </a:ext>
              </a:extLst>
            </p:cNvPr>
            <p:cNvSpPr txBox="1"/>
            <p:nvPr/>
          </p:nvSpPr>
          <p:spPr>
            <a:xfrm>
              <a:off x="4344744" y="323551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/>
                <a:t>b</a:t>
              </a:r>
              <a:endParaRPr lang="en-US" sz="24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0B04110-C551-9F29-5A1E-76F706EA0907}"/>
                </a:ext>
              </a:extLst>
            </p:cNvPr>
            <p:cNvCxnSpPr/>
            <p:nvPr/>
          </p:nvCxnSpPr>
          <p:spPr>
            <a:xfrm flipV="1">
              <a:off x="7412233" y="2849773"/>
              <a:ext cx="603290" cy="4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26B8D439-CDDD-02DB-598A-296A16EC241F}"/>
                </a:ext>
              </a:extLst>
            </p:cNvPr>
            <p:cNvSpPr/>
            <p:nvPr/>
          </p:nvSpPr>
          <p:spPr>
            <a:xfrm>
              <a:off x="6726434" y="3235516"/>
              <a:ext cx="152400" cy="15240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id="{2F9C1A75-1B14-C7C8-012E-71BD50CF481F}"/>
                </a:ext>
              </a:extLst>
            </p:cNvPr>
            <p:cNvSpPr/>
            <p:nvPr/>
          </p:nvSpPr>
          <p:spPr>
            <a:xfrm>
              <a:off x="5501031" y="3831160"/>
              <a:ext cx="152400" cy="15240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Stored Data 31">
              <a:extLst>
                <a:ext uri="{FF2B5EF4-FFF2-40B4-BE49-F238E27FC236}">
                  <a16:creationId xmlns:a16="http://schemas.microsoft.com/office/drawing/2014/main" id="{53A745A9-F42C-0D94-5D74-D6408B9C2DE8}"/>
                </a:ext>
              </a:extLst>
            </p:cNvPr>
            <p:cNvSpPr/>
            <p:nvPr/>
          </p:nvSpPr>
          <p:spPr>
            <a:xfrm>
              <a:off x="6706053" y="3763770"/>
              <a:ext cx="152400" cy="152400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Stored Data 34">
              <a:extLst>
                <a:ext uri="{FF2B5EF4-FFF2-40B4-BE49-F238E27FC236}">
                  <a16:creationId xmlns:a16="http://schemas.microsoft.com/office/drawing/2014/main" id="{04229F10-004D-A455-5903-0E599A080E8D}"/>
                </a:ext>
              </a:extLst>
            </p:cNvPr>
            <p:cNvSpPr/>
            <p:nvPr/>
          </p:nvSpPr>
          <p:spPr>
            <a:xfrm>
              <a:off x="5181169" y="3387916"/>
              <a:ext cx="152400" cy="152400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4 Points 36">
              <a:extLst>
                <a:ext uri="{FF2B5EF4-FFF2-40B4-BE49-F238E27FC236}">
                  <a16:creationId xmlns:a16="http://schemas.microsoft.com/office/drawing/2014/main" id="{4420B91F-97E0-2D6C-C61E-AAAC7ECF563C}"/>
                </a:ext>
              </a:extLst>
            </p:cNvPr>
            <p:cNvSpPr/>
            <p:nvPr/>
          </p:nvSpPr>
          <p:spPr>
            <a:xfrm>
              <a:off x="5722267" y="3493593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tar: 4 Points 39">
              <a:extLst>
                <a:ext uri="{FF2B5EF4-FFF2-40B4-BE49-F238E27FC236}">
                  <a16:creationId xmlns:a16="http://schemas.microsoft.com/office/drawing/2014/main" id="{5FCE2744-E995-9EA2-179C-7244E0AD0F1E}"/>
                </a:ext>
              </a:extLst>
            </p:cNvPr>
            <p:cNvSpPr/>
            <p:nvPr/>
          </p:nvSpPr>
          <p:spPr>
            <a:xfrm>
              <a:off x="6229531" y="3369478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6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CD33E-6DC8-1759-0C0D-D21268586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B7B25-742A-1BB9-B86C-AF3CFA2D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287" b="123"/>
          <a:stretch/>
        </p:blipFill>
        <p:spPr>
          <a:xfrm>
            <a:off x="143435" y="250272"/>
            <a:ext cx="10201836" cy="6702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383E0E5-B3C6-5064-69E0-03EF75C8452E}"/>
              </a:ext>
            </a:extLst>
          </p:cNvPr>
          <p:cNvGrpSpPr/>
          <p:nvPr/>
        </p:nvGrpSpPr>
        <p:grpSpPr>
          <a:xfrm>
            <a:off x="1030923" y="1226797"/>
            <a:ext cx="2895600" cy="1828800"/>
            <a:chOff x="257840" y="742950"/>
            <a:chExt cx="2895600" cy="18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59BF5E-6A47-76A2-8A16-5AC10CF3E32D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83993D67-8FA2-2900-E738-E329C0B55FE8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07FF47-7B53-8319-73C6-9C00647EFD46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6F3B69F-1B0F-13AA-8FA6-A68BF84BA70C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C8E07A-9EB0-047B-EE33-D10471008947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E58033-9E58-218D-719B-F61FD211E213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D6A8F-A384-D89A-1146-6387B4F7FFC7}"/>
                </a:ext>
              </a:extLst>
            </p:cNvPr>
            <p:cNvSpPr/>
            <p:nvPr/>
          </p:nvSpPr>
          <p:spPr>
            <a:xfrm>
              <a:off x="170564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793A65-7C39-65C6-9CF8-2B2A065BB47C}"/>
                </a:ext>
              </a:extLst>
            </p:cNvPr>
            <p:cNvSpPr/>
            <p:nvPr/>
          </p:nvSpPr>
          <p:spPr>
            <a:xfrm>
              <a:off x="1566531" y="16569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DA4086-5A3D-6335-E7FA-DA8CF8DAB5D1}"/>
                </a:ext>
              </a:extLst>
            </p:cNvPr>
            <p:cNvSpPr/>
            <p:nvPr/>
          </p:nvSpPr>
          <p:spPr>
            <a:xfrm>
              <a:off x="1976331" y="128831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FF5EBE-E10E-CDE9-1003-A8ACC205A748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2E2689-7E28-B8E2-2C1F-3FC8856A76F4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BDCD5D-D3E1-7493-FCDC-4A27BE041EDD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6662BA-04C9-CC8B-7B5D-D5BA242697EF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357D443-3943-DA22-0F2B-BE0531BC1423}"/>
              </a:ext>
            </a:extLst>
          </p:cNvPr>
          <p:cNvSpPr txBox="1"/>
          <p:nvPr/>
        </p:nvSpPr>
        <p:spPr>
          <a:xfrm>
            <a:off x="1107622" y="112942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a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BAB4FF-9A90-6754-8E38-4E5EE639B3A9}"/>
              </a:ext>
            </a:extLst>
          </p:cNvPr>
          <p:cNvSpPr txBox="1"/>
          <p:nvPr/>
        </p:nvSpPr>
        <p:spPr>
          <a:xfrm>
            <a:off x="160448" y="4266045"/>
            <a:ext cx="9099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If a has no elements in common with b or c,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it has no elements in common with any mixture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5E38BE8-A870-EE04-80FD-49A5B777B24B}"/>
              </a:ext>
            </a:extLst>
          </p:cNvPr>
          <p:cNvGrpSpPr/>
          <p:nvPr/>
        </p:nvGrpSpPr>
        <p:grpSpPr>
          <a:xfrm>
            <a:off x="8010870" y="1288820"/>
            <a:ext cx="3046224" cy="1485900"/>
            <a:chOff x="7480558" y="1394347"/>
            <a:chExt cx="3046224" cy="14859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D16A73-7263-0D86-7000-8EDE22BB3A1B}"/>
                </a:ext>
              </a:extLst>
            </p:cNvPr>
            <p:cNvSpPr/>
            <p:nvPr/>
          </p:nvSpPr>
          <p:spPr>
            <a:xfrm>
              <a:off x="7804847" y="1394347"/>
              <a:ext cx="2721935" cy="148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AE83E2-20E2-0FB7-CEDA-3EE7590FFF6A}"/>
                </a:ext>
              </a:extLst>
            </p:cNvPr>
            <p:cNvSpPr txBox="1"/>
            <p:nvPr/>
          </p:nvSpPr>
          <p:spPr>
            <a:xfrm>
              <a:off x="7480558" y="1722849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50" name="Star: 4 Points 49">
              <a:extLst>
                <a:ext uri="{FF2B5EF4-FFF2-40B4-BE49-F238E27FC236}">
                  <a16:creationId xmlns:a16="http://schemas.microsoft.com/office/drawing/2014/main" id="{6B764ABD-0DB0-7040-641E-6642931FDCA2}"/>
                </a:ext>
              </a:extLst>
            </p:cNvPr>
            <p:cNvSpPr/>
            <p:nvPr/>
          </p:nvSpPr>
          <p:spPr>
            <a:xfrm>
              <a:off x="8858081" y="1980926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tar: 4 Points 50">
              <a:extLst>
                <a:ext uri="{FF2B5EF4-FFF2-40B4-BE49-F238E27FC236}">
                  <a16:creationId xmlns:a16="http://schemas.microsoft.com/office/drawing/2014/main" id="{78C2B3E1-29E5-90D5-683C-3A8342BCB45E}"/>
                </a:ext>
              </a:extLst>
            </p:cNvPr>
            <p:cNvSpPr/>
            <p:nvPr/>
          </p:nvSpPr>
          <p:spPr>
            <a:xfrm>
              <a:off x="9561049" y="1810752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tar: 4 Points 51">
              <a:extLst>
                <a:ext uri="{FF2B5EF4-FFF2-40B4-BE49-F238E27FC236}">
                  <a16:creationId xmlns:a16="http://schemas.microsoft.com/office/drawing/2014/main" id="{472F3E92-8C1F-61DF-B469-CF1F30E68C06}"/>
                </a:ext>
              </a:extLst>
            </p:cNvPr>
            <p:cNvSpPr/>
            <p:nvPr/>
          </p:nvSpPr>
          <p:spPr>
            <a:xfrm>
              <a:off x="8250866" y="2018648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tar: 4 Points 52">
              <a:extLst>
                <a:ext uri="{FF2B5EF4-FFF2-40B4-BE49-F238E27FC236}">
                  <a16:creationId xmlns:a16="http://schemas.microsoft.com/office/drawing/2014/main" id="{E6E7E8F0-6CA1-2E4C-C9BF-7D71BD22CD74}"/>
                </a:ext>
              </a:extLst>
            </p:cNvPr>
            <p:cNvSpPr/>
            <p:nvPr/>
          </p:nvSpPr>
          <p:spPr>
            <a:xfrm>
              <a:off x="8858081" y="2510551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tar: 4 Points 53">
              <a:extLst>
                <a:ext uri="{FF2B5EF4-FFF2-40B4-BE49-F238E27FC236}">
                  <a16:creationId xmlns:a16="http://schemas.microsoft.com/office/drawing/2014/main" id="{CA975154-FF0C-71DD-B2C2-DCBC88D89485}"/>
                </a:ext>
              </a:extLst>
            </p:cNvPr>
            <p:cNvSpPr/>
            <p:nvPr/>
          </p:nvSpPr>
          <p:spPr>
            <a:xfrm>
              <a:off x="8952719" y="1621476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tar: 4 Points 54">
              <a:extLst>
                <a:ext uri="{FF2B5EF4-FFF2-40B4-BE49-F238E27FC236}">
                  <a16:creationId xmlns:a16="http://schemas.microsoft.com/office/drawing/2014/main" id="{0D0CAD61-91EB-9940-B01F-05C92C8CC25C}"/>
                </a:ext>
              </a:extLst>
            </p:cNvPr>
            <p:cNvSpPr/>
            <p:nvPr/>
          </p:nvSpPr>
          <p:spPr>
            <a:xfrm>
              <a:off x="9852386" y="2143872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9F12E8-F426-961A-FAD0-3595FB6F4749}"/>
              </a:ext>
            </a:extLst>
          </p:cNvPr>
          <p:cNvGrpSpPr/>
          <p:nvPr/>
        </p:nvGrpSpPr>
        <p:grpSpPr>
          <a:xfrm>
            <a:off x="4607729" y="2312647"/>
            <a:ext cx="3046224" cy="1485900"/>
            <a:chOff x="4344744" y="2907014"/>
            <a:chExt cx="3046224" cy="14859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AA51DC1-9662-FC45-EB6D-DD28594A7734}"/>
                </a:ext>
              </a:extLst>
            </p:cNvPr>
            <p:cNvSpPr/>
            <p:nvPr/>
          </p:nvSpPr>
          <p:spPr>
            <a:xfrm>
              <a:off x="4669033" y="2907014"/>
              <a:ext cx="2721935" cy="148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8513A2-1FFA-6D6C-8EE2-0CD9B065C8A2}"/>
                </a:ext>
              </a:extLst>
            </p:cNvPr>
            <p:cNvSpPr/>
            <p:nvPr/>
          </p:nvSpPr>
          <p:spPr>
            <a:xfrm>
              <a:off x="5816905" y="3054542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6F0076-ABD2-FB6F-D747-9327F372F70F}"/>
                </a:ext>
              </a:extLst>
            </p:cNvPr>
            <p:cNvSpPr/>
            <p:nvPr/>
          </p:nvSpPr>
          <p:spPr>
            <a:xfrm>
              <a:off x="5501031" y="383116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9C8DB5E-1405-EF58-EA88-E596F0317E19}"/>
                </a:ext>
              </a:extLst>
            </p:cNvPr>
            <p:cNvSpPr/>
            <p:nvPr/>
          </p:nvSpPr>
          <p:spPr>
            <a:xfrm>
              <a:off x="6726434" y="3235516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73F1494-4EF1-8B1F-2DD8-28982BA75250}"/>
                </a:ext>
              </a:extLst>
            </p:cNvPr>
            <p:cNvSpPr/>
            <p:nvPr/>
          </p:nvSpPr>
          <p:spPr>
            <a:xfrm>
              <a:off x="6171769" y="3954322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68D357-09CE-5479-63CB-642788F52B7B}"/>
                </a:ext>
              </a:extLst>
            </p:cNvPr>
            <p:cNvSpPr txBox="1"/>
            <p:nvPr/>
          </p:nvSpPr>
          <p:spPr>
            <a:xfrm>
              <a:off x="4344744" y="323551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/>
                <a:t>b</a:t>
              </a:r>
              <a:endParaRPr lang="en-US" sz="2400" dirty="0"/>
            </a:p>
          </p:txBody>
        </p:sp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A41DC0AB-C776-E0C8-8AE9-4B9CE7AB1DF7}"/>
                </a:ext>
              </a:extLst>
            </p:cNvPr>
            <p:cNvSpPr/>
            <p:nvPr/>
          </p:nvSpPr>
          <p:spPr>
            <a:xfrm>
              <a:off x="6726434" y="3235516"/>
              <a:ext cx="152400" cy="15240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Delay 68">
              <a:extLst>
                <a:ext uri="{FF2B5EF4-FFF2-40B4-BE49-F238E27FC236}">
                  <a16:creationId xmlns:a16="http://schemas.microsoft.com/office/drawing/2014/main" id="{B431CB2C-AA5D-E299-BC43-DF2EE490EB0F}"/>
                </a:ext>
              </a:extLst>
            </p:cNvPr>
            <p:cNvSpPr/>
            <p:nvPr/>
          </p:nvSpPr>
          <p:spPr>
            <a:xfrm>
              <a:off x="5501031" y="3831160"/>
              <a:ext cx="152400" cy="15240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Stored Data 69">
              <a:extLst>
                <a:ext uri="{FF2B5EF4-FFF2-40B4-BE49-F238E27FC236}">
                  <a16:creationId xmlns:a16="http://schemas.microsoft.com/office/drawing/2014/main" id="{80A17972-A1DD-8F6C-6404-07C90D1CDBBE}"/>
                </a:ext>
              </a:extLst>
            </p:cNvPr>
            <p:cNvSpPr/>
            <p:nvPr/>
          </p:nvSpPr>
          <p:spPr>
            <a:xfrm>
              <a:off x="6706053" y="3763770"/>
              <a:ext cx="152400" cy="152400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Stored Data 70">
              <a:extLst>
                <a:ext uri="{FF2B5EF4-FFF2-40B4-BE49-F238E27FC236}">
                  <a16:creationId xmlns:a16="http://schemas.microsoft.com/office/drawing/2014/main" id="{E9961123-D06D-C5DD-51A9-1C3E304C501A}"/>
                </a:ext>
              </a:extLst>
            </p:cNvPr>
            <p:cNvSpPr/>
            <p:nvPr/>
          </p:nvSpPr>
          <p:spPr>
            <a:xfrm>
              <a:off x="5181169" y="3387916"/>
              <a:ext cx="152400" cy="152400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tar: 4 Points 71">
              <a:extLst>
                <a:ext uri="{FF2B5EF4-FFF2-40B4-BE49-F238E27FC236}">
                  <a16:creationId xmlns:a16="http://schemas.microsoft.com/office/drawing/2014/main" id="{75B4AB57-F4DE-EBDC-0243-42D2CA0346EC}"/>
                </a:ext>
              </a:extLst>
            </p:cNvPr>
            <p:cNvSpPr/>
            <p:nvPr/>
          </p:nvSpPr>
          <p:spPr>
            <a:xfrm>
              <a:off x="5722267" y="3493593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tar: 4 Points 72">
              <a:extLst>
                <a:ext uri="{FF2B5EF4-FFF2-40B4-BE49-F238E27FC236}">
                  <a16:creationId xmlns:a16="http://schemas.microsoft.com/office/drawing/2014/main" id="{EC6EFF4F-7E33-7A56-4339-C0BFBB4F8F37}"/>
                </a:ext>
              </a:extLst>
            </p:cNvPr>
            <p:cNvSpPr/>
            <p:nvPr/>
          </p:nvSpPr>
          <p:spPr>
            <a:xfrm>
              <a:off x="6229531" y="3369478"/>
              <a:ext cx="189276" cy="189276"/>
            </a:xfrm>
            <a:prstGeom prst="star4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9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B5AE97B-7021-6741-0349-7F51893786F8}"/>
              </a:ext>
            </a:extLst>
          </p:cNvPr>
          <p:cNvGrpSpPr/>
          <p:nvPr/>
        </p:nvGrpSpPr>
        <p:grpSpPr>
          <a:xfrm>
            <a:off x="332748" y="1327638"/>
            <a:ext cx="11526504" cy="1451398"/>
            <a:chOff x="332748" y="184638"/>
            <a:chExt cx="11526504" cy="14513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6ECB60-98DD-5834-0306-74E73873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78377"/>
            <a:stretch/>
          </p:blipFill>
          <p:spPr>
            <a:xfrm>
              <a:off x="332748" y="184638"/>
              <a:ext cx="11526504" cy="13276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197BB6-F9F6-1D3D-ECF3-FE44DE5E1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4840"/>
            <a:stretch/>
          </p:blipFill>
          <p:spPr>
            <a:xfrm>
              <a:off x="332748" y="1319211"/>
              <a:ext cx="11526504" cy="31682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AFB5B-DECB-F66B-3646-F00BDFB413FB}"/>
                  </a:ext>
                </a:extLst>
              </p:cNvPr>
              <p:cNvSpPr txBox="1"/>
              <p:nvPr/>
            </p:nvSpPr>
            <p:spPr>
              <a:xfrm>
                <a:off x="489134" y="404147"/>
                <a:ext cx="104840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entropy of the coefficients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uniquely determined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AFB5B-DECB-F66B-3646-F00BDFB41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4" y="404147"/>
                <a:ext cx="10484024" cy="584775"/>
              </a:xfrm>
              <a:prstGeom prst="rect">
                <a:avLst/>
              </a:prstGeom>
              <a:blipFill>
                <a:blip r:embed="rId3"/>
                <a:stretch>
                  <a:fillRect l="-1453" t="-12500" r="-17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AB579-B61B-5688-723B-C3B6F5F9C9B4}"/>
              </a:ext>
            </a:extLst>
          </p:cNvPr>
          <p:cNvCxnSpPr>
            <a:cxnSpLocks/>
          </p:cNvCxnSpPr>
          <p:nvPr/>
        </p:nvCxnSpPr>
        <p:spPr>
          <a:xfrm flipV="1">
            <a:off x="4668253" y="2105526"/>
            <a:ext cx="812131" cy="82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49A624-126E-A565-12E2-F542A366A8A3}"/>
              </a:ext>
            </a:extLst>
          </p:cNvPr>
          <p:cNvSpPr txBox="1"/>
          <p:nvPr/>
        </p:nvSpPr>
        <p:spPr>
          <a:xfrm>
            <a:off x="3495675" y="2930009"/>
            <a:ext cx="2690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Shannon entropy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AEFDB-B6D1-EBF5-CAA8-258319E173C1}"/>
              </a:ext>
            </a:extLst>
          </p:cNvPr>
          <p:cNvSpPr txBox="1"/>
          <p:nvPr/>
        </p:nvSpPr>
        <p:spPr>
          <a:xfrm>
            <a:off x="1249567" y="3989810"/>
            <a:ext cx="785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Proof “does not know” whether we are dealing with classical ensembles, quantum ensembles, or ensembles for a theory yet to be discovered</a:t>
            </a:r>
          </a:p>
        </p:txBody>
      </p:sp>
    </p:spTree>
    <p:extLst>
      <p:ext uri="{BB962C8B-B14F-4D97-AF65-F5344CB8AC3E}">
        <p14:creationId xmlns:p14="http://schemas.microsoft.com/office/powerpoint/2010/main" val="46339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428A19-E198-1657-6AC5-E13CE193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40" y="1336431"/>
            <a:ext cx="1457528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C69F9-0F7C-C255-E9CA-F1E9E043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518" y="1336431"/>
            <a:ext cx="1600423" cy="704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07C39-434E-690E-409E-BA90B1431B85}"/>
              </a:ext>
            </a:extLst>
          </p:cNvPr>
          <p:cNvSpPr txBox="1"/>
          <p:nvPr/>
        </p:nvSpPr>
        <p:spPr>
          <a:xfrm>
            <a:off x="841391" y="360485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ensembles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C725A-E999-3FA3-F2CA-233B3CF5939A}"/>
              </a:ext>
            </a:extLst>
          </p:cNvPr>
          <p:cNvSpPr txBox="1"/>
          <p:nvPr/>
        </p:nvSpPr>
        <p:spPr>
          <a:xfrm>
            <a:off x="6881187" y="360485"/>
            <a:ext cx="443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Orthogonal ensembles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148B1F-BC15-8439-B0E6-E9C3301FEB4F}"/>
              </a:ext>
            </a:extLst>
          </p:cNvPr>
          <p:cNvGrpSpPr/>
          <p:nvPr/>
        </p:nvGrpSpPr>
        <p:grpSpPr>
          <a:xfrm>
            <a:off x="951144" y="2236945"/>
            <a:ext cx="3601663" cy="400810"/>
            <a:chOff x="951144" y="2379820"/>
            <a:chExt cx="3601663" cy="400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9B0599-C135-7D51-1D0F-78CC21FB566C}"/>
                </a:ext>
              </a:extLst>
            </p:cNvPr>
            <p:cNvSpPr txBox="1"/>
            <p:nvPr/>
          </p:nvSpPr>
          <p:spPr>
            <a:xfrm>
              <a:off x="951144" y="2380520"/>
              <a:ext cx="2916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“common component”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E2DC3AE-1975-F586-34C4-7536D39DD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6438" y="2379820"/>
              <a:ext cx="676369" cy="36200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32E422-ABF3-C65A-8BBC-3ACC7C6BCC2A}"/>
              </a:ext>
            </a:extLst>
          </p:cNvPr>
          <p:cNvGrpSpPr/>
          <p:nvPr/>
        </p:nvGrpSpPr>
        <p:grpSpPr>
          <a:xfrm>
            <a:off x="1166153" y="2793694"/>
            <a:ext cx="3297902" cy="756241"/>
            <a:chOff x="1062635" y="2984194"/>
            <a:chExt cx="3297902" cy="7562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5BAE9A-6C37-6DE9-F108-DDFD95896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0856" y="2984194"/>
              <a:ext cx="1800476" cy="3429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04CB1D-A846-B347-537A-9AEBDF91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1902" y="3359382"/>
              <a:ext cx="2038635" cy="38105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FE60A-65B3-3A18-A5ED-B90E7F8F6FCA}"/>
                </a:ext>
              </a:extLst>
            </p:cNvPr>
            <p:cNvSpPr txBox="1"/>
            <p:nvPr/>
          </p:nvSpPr>
          <p:spPr>
            <a:xfrm>
              <a:off x="1062635" y="3088993"/>
              <a:ext cx="1150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such that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47FD07-97D0-722F-0555-8908530983E2}"/>
              </a:ext>
            </a:extLst>
          </p:cNvPr>
          <p:cNvSpPr txBox="1"/>
          <p:nvPr/>
        </p:nvSpPr>
        <p:spPr>
          <a:xfrm>
            <a:off x="7859820" y="2325539"/>
            <a:ext cx="2473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Saturate upper bound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40AB0B3-2BF6-8350-8D98-4E082F19B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52" y="2793108"/>
            <a:ext cx="5048955" cy="43821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BE96533-0B81-66FB-34CB-2811912AC902}"/>
              </a:ext>
            </a:extLst>
          </p:cNvPr>
          <p:cNvGrpSpPr/>
          <p:nvPr/>
        </p:nvGrpSpPr>
        <p:grpSpPr>
          <a:xfrm>
            <a:off x="1343421" y="5091381"/>
            <a:ext cx="2215918" cy="387122"/>
            <a:chOff x="1076721" y="4423079"/>
            <a:chExt cx="2215918" cy="38712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9856CD4-EC38-4A5D-99B3-C6595B11291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21" y="4803526"/>
              <a:ext cx="2215918" cy="6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D69474-A7C1-04C4-9A3D-FB373E0A21E0}"/>
                </a:ext>
              </a:extLst>
            </p:cNvPr>
            <p:cNvSpPr/>
            <p:nvPr/>
          </p:nvSpPr>
          <p:spPr>
            <a:xfrm>
              <a:off x="1543932" y="4423079"/>
              <a:ext cx="473886" cy="387122"/>
            </a:xfrm>
            <a:custGeom>
              <a:avLst/>
              <a:gdLst>
                <a:gd name="connsiteX0" fmla="*/ 0 w 473886"/>
                <a:gd name="connsiteY0" fmla="*/ 387122 h 387122"/>
                <a:gd name="connsiteX1" fmla="*/ 166861 w 473886"/>
                <a:gd name="connsiteY1" fmla="*/ 300354 h 387122"/>
                <a:gd name="connsiteX2" fmla="*/ 273653 w 473886"/>
                <a:gd name="connsiteY2" fmla="*/ 4 h 387122"/>
                <a:gd name="connsiteX3" fmla="*/ 367095 w 473886"/>
                <a:gd name="connsiteY3" fmla="*/ 293680 h 387122"/>
                <a:gd name="connsiteX4" fmla="*/ 473886 w 473886"/>
                <a:gd name="connsiteY4" fmla="*/ 387122 h 38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886" h="387122">
                  <a:moveTo>
                    <a:pt x="0" y="387122"/>
                  </a:moveTo>
                  <a:cubicBezTo>
                    <a:pt x="60626" y="375998"/>
                    <a:pt x="121252" y="364874"/>
                    <a:pt x="166861" y="300354"/>
                  </a:cubicBezTo>
                  <a:cubicBezTo>
                    <a:pt x="212470" y="235834"/>
                    <a:pt x="240281" y="1116"/>
                    <a:pt x="273653" y="4"/>
                  </a:cubicBezTo>
                  <a:cubicBezTo>
                    <a:pt x="307025" y="-1108"/>
                    <a:pt x="333723" y="229160"/>
                    <a:pt x="367095" y="293680"/>
                  </a:cubicBezTo>
                  <a:cubicBezTo>
                    <a:pt x="400467" y="358200"/>
                    <a:pt x="437176" y="372661"/>
                    <a:pt x="473886" y="3871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6000C4-5957-B005-5D20-0BD18C2283F8}"/>
                </a:ext>
              </a:extLst>
            </p:cNvPr>
            <p:cNvSpPr/>
            <p:nvPr/>
          </p:nvSpPr>
          <p:spPr>
            <a:xfrm>
              <a:off x="2264773" y="4423079"/>
              <a:ext cx="473886" cy="387122"/>
            </a:xfrm>
            <a:custGeom>
              <a:avLst/>
              <a:gdLst>
                <a:gd name="connsiteX0" fmla="*/ 0 w 473886"/>
                <a:gd name="connsiteY0" fmla="*/ 387122 h 387122"/>
                <a:gd name="connsiteX1" fmla="*/ 166861 w 473886"/>
                <a:gd name="connsiteY1" fmla="*/ 300354 h 387122"/>
                <a:gd name="connsiteX2" fmla="*/ 273653 w 473886"/>
                <a:gd name="connsiteY2" fmla="*/ 4 h 387122"/>
                <a:gd name="connsiteX3" fmla="*/ 367095 w 473886"/>
                <a:gd name="connsiteY3" fmla="*/ 293680 h 387122"/>
                <a:gd name="connsiteX4" fmla="*/ 473886 w 473886"/>
                <a:gd name="connsiteY4" fmla="*/ 387122 h 38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886" h="387122">
                  <a:moveTo>
                    <a:pt x="0" y="387122"/>
                  </a:moveTo>
                  <a:cubicBezTo>
                    <a:pt x="60626" y="375998"/>
                    <a:pt x="121252" y="364874"/>
                    <a:pt x="166861" y="300354"/>
                  </a:cubicBezTo>
                  <a:cubicBezTo>
                    <a:pt x="212470" y="235834"/>
                    <a:pt x="240281" y="1116"/>
                    <a:pt x="273653" y="4"/>
                  </a:cubicBezTo>
                  <a:cubicBezTo>
                    <a:pt x="307025" y="-1108"/>
                    <a:pt x="333723" y="229160"/>
                    <a:pt x="367095" y="293680"/>
                  </a:cubicBezTo>
                  <a:cubicBezTo>
                    <a:pt x="400467" y="358200"/>
                    <a:pt x="437176" y="372661"/>
                    <a:pt x="473886" y="3871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DB71BB-F10F-EAA9-F9C6-7EAE9E5CA6E1}"/>
              </a:ext>
            </a:extLst>
          </p:cNvPr>
          <p:cNvGrpSpPr/>
          <p:nvPr/>
        </p:nvGrpSpPr>
        <p:grpSpPr>
          <a:xfrm>
            <a:off x="5803907" y="4894880"/>
            <a:ext cx="1545457" cy="1418826"/>
            <a:chOff x="9366506" y="1899445"/>
            <a:chExt cx="1545457" cy="141882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027277-C4CB-08B1-AF74-235305588284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E27546D-FA32-0F2A-4B03-B611C0EF16BA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5E30CE7-7012-E071-ED89-412C98A8ABDC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9">
                <a:extLst>
                  <a:ext uri="{FF2B5EF4-FFF2-40B4-BE49-F238E27FC236}">
                    <a16:creationId xmlns:a16="http://schemas.microsoft.com/office/drawing/2014/main" id="{56206CD9-1E72-ECE1-C856-F442A083F4A0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AFBCD1-49C6-F194-50D0-E58D6257D95D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70154C-51EF-D685-1DC9-B5534F238848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7B6ED3-4DE3-E780-3E83-0E8150CC3CA2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8DBDCE3-B97F-732C-4F02-EDF42FDB81C1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007E054-7938-E593-A561-59F608685061}"/>
                    </a:ext>
                  </a:extLst>
                </p:cNvPr>
                <p:cNvSpPr txBox="1"/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4D5D96-D78E-62DC-ED21-FDF9DAAD6C11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0EBAA68-F1E1-0299-8D2A-A2E94FAD50C3}"/>
              </a:ext>
            </a:extLst>
          </p:cNvPr>
          <p:cNvSpPr txBox="1"/>
          <p:nvPr/>
        </p:nvSpPr>
        <p:spPr>
          <a:xfrm>
            <a:off x="658627" y="4088069"/>
            <a:ext cx="3501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Coincide in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classical ensemble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188023-9FA7-CB04-ED7F-92E09FD8FBF1}"/>
                  </a:ext>
                </a:extLst>
              </p:cNvPr>
              <p:cNvSpPr txBox="1"/>
              <p:nvPr/>
            </p:nvSpPr>
            <p:spPr>
              <a:xfrm>
                <a:off x="5542002" y="1070511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188023-9FA7-CB04-ED7F-92E09FD8F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02" y="1070511"/>
                <a:ext cx="1107996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B25C784-1E5B-C1D8-CB13-C1D7CCDD0930}"/>
              </a:ext>
            </a:extLst>
          </p:cNvPr>
          <p:cNvSpPr txBox="1"/>
          <p:nvPr/>
        </p:nvSpPr>
        <p:spPr>
          <a:xfrm>
            <a:off x="1594359" y="5661933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support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8C1FBB-8CD8-4189-4387-CD40D704185D}"/>
              </a:ext>
            </a:extLst>
          </p:cNvPr>
          <p:cNvSpPr txBox="1"/>
          <p:nvPr/>
        </p:nvSpPr>
        <p:spPr>
          <a:xfrm>
            <a:off x="5474036" y="4088069"/>
            <a:ext cx="3637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Different in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quantum ensemble spaces</a:t>
            </a:r>
          </a:p>
        </p:txBody>
      </p:sp>
    </p:spTree>
    <p:extLst>
      <p:ext uri="{BB962C8B-B14F-4D97-AF65-F5344CB8AC3E}">
        <p14:creationId xmlns:p14="http://schemas.microsoft.com/office/powerpoint/2010/main" val="3401229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666B4-E089-81DB-7495-92CE4E4219DA}"/>
              </a:ext>
            </a:extLst>
          </p:cNvPr>
          <p:cNvSpPr txBox="1"/>
          <p:nvPr/>
        </p:nvSpPr>
        <p:spPr>
          <a:xfrm>
            <a:off x="489134" y="185072"/>
            <a:ext cx="10596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Ensemble spaces embed in a compact subset of a vector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ADD5E-942D-4E77-3796-DB727206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84152"/>
            <a:ext cx="8077200" cy="553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04D8C-622C-D51B-EA02-16FF65D5E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826557"/>
            <a:ext cx="8077200" cy="488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6869F-8A58-4249-49D4-45E6A39D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2054294"/>
            <a:ext cx="8077200" cy="770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BDA06-031D-393D-89D5-2784CBD05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0" y="2933935"/>
            <a:ext cx="8077200" cy="7363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C50A65-4DBD-C70E-EF8D-31404933B362}"/>
              </a:ext>
            </a:extLst>
          </p:cNvPr>
          <p:cNvCxnSpPr/>
          <p:nvPr/>
        </p:nvCxnSpPr>
        <p:spPr>
          <a:xfrm>
            <a:off x="2009775" y="3564359"/>
            <a:ext cx="0" cy="1588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C7C11-F78F-E2CD-CB76-434F024605B6}"/>
              </a:ext>
            </a:extLst>
          </p:cNvPr>
          <p:cNvCxnSpPr/>
          <p:nvPr/>
        </p:nvCxnSpPr>
        <p:spPr>
          <a:xfrm flipH="1">
            <a:off x="1047750" y="5153025"/>
            <a:ext cx="9525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A8245D-319F-9726-1B60-B9F6CCAD9F2B}"/>
              </a:ext>
            </a:extLst>
          </p:cNvPr>
          <p:cNvCxnSpPr/>
          <p:nvPr/>
        </p:nvCxnSpPr>
        <p:spPr>
          <a:xfrm>
            <a:off x="2009775" y="5153025"/>
            <a:ext cx="150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8DEFF6-D1C9-9963-1135-778E24109123}"/>
              </a:ext>
            </a:extLst>
          </p:cNvPr>
          <p:cNvSpPr/>
          <p:nvPr/>
        </p:nvSpPr>
        <p:spPr>
          <a:xfrm>
            <a:off x="1365584" y="3956975"/>
            <a:ext cx="1992968" cy="1362307"/>
          </a:xfrm>
          <a:custGeom>
            <a:avLst/>
            <a:gdLst>
              <a:gd name="connsiteX0" fmla="*/ 244141 w 1992968"/>
              <a:gd name="connsiteY0" fmla="*/ 176875 h 1362307"/>
              <a:gd name="connsiteX1" fmla="*/ 44116 w 1992968"/>
              <a:gd name="connsiteY1" fmla="*/ 615025 h 1362307"/>
              <a:gd name="connsiteX2" fmla="*/ 844216 w 1992968"/>
              <a:gd name="connsiteY2" fmla="*/ 1348450 h 1362307"/>
              <a:gd name="connsiteX3" fmla="*/ 1977691 w 1992968"/>
              <a:gd name="connsiteY3" fmla="*/ 1015075 h 1362307"/>
              <a:gd name="connsiteX4" fmla="*/ 1415716 w 1992968"/>
              <a:gd name="connsiteY4" fmla="*/ 53050 h 1362307"/>
              <a:gd name="connsiteX5" fmla="*/ 244141 w 1992968"/>
              <a:gd name="connsiteY5" fmla="*/ 176875 h 136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968" h="1362307">
                <a:moveTo>
                  <a:pt x="244141" y="176875"/>
                </a:moveTo>
                <a:cubicBezTo>
                  <a:pt x="15541" y="270538"/>
                  <a:pt x="-55896" y="419763"/>
                  <a:pt x="44116" y="615025"/>
                </a:cubicBezTo>
                <a:cubicBezTo>
                  <a:pt x="144128" y="810287"/>
                  <a:pt x="521954" y="1281775"/>
                  <a:pt x="844216" y="1348450"/>
                </a:cubicBezTo>
                <a:cubicBezTo>
                  <a:pt x="1166479" y="1415125"/>
                  <a:pt x="1882441" y="1230975"/>
                  <a:pt x="1977691" y="1015075"/>
                </a:cubicBezTo>
                <a:cubicBezTo>
                  <a:pt x="2072941" y="799175"/>
                  <a:pt x="1703053" y="192750"/>
                  <a:pt x="1415716" y="53050"/>
                </a:cubicBezTo>
                <a:cubicBezTo>
                  <a:pt x="1128379" y="-86650"/>
                  <a:pt x="472741" y="83212"/>
                  <a:pt x="244141" y="176875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59DCB1-D039-90FF-4989-D381393D27D2}"/>
                  </a:ext>
                </a:extLst>
              </p:cNvPr>
              <p:cNvSpPr txBox="1"/>
              <p:nvPr/>
            </p:nvSpPr>
            <p:spPr>
              <a:xfrm>
                <a:off x="1733550" y="3310773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59DCB1-D039-90FF-4989-D381393D2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50" y="3310773"/>
                <a:ext cx="3891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7AD2B7-B222-121F-BD9C-FC132554CCFC}"/>
                  </a:ext>
                </a:extLst>
              </p:cNvPr>
              <p:cNvSpPr txBox="1"/>
              <p:nvPr/>
            </p:nvSpPr>
            <p:spPr>
              <a:xfrm>
                <a:off x="2847933" y="4686488"/>
                <a:ext cx="378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7AD2B7-B222-121F-BD9C-FC132554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33" y="4686488"/>
                <a:ext cx="3780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558B5-963F-624E-F331-58F13CB79F42}"/>
              </a:ext>
            </a:extLst>
          </p:cNvPr>
          <p:cNvCxnSpPr>
            <a:cxnSpLocks/>
          </p:cNvCxnSpPr>
          <p:nvPr/>
        </p:nvCxnSpPr>
        <p:spPr>
          <a:xfrm flipV="1">
            <a:off x="1087801" y="4160044"/>
            <a:ext cx="2426924" cy="8890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F9C51A-B8C4-FC1C-0325-64941488066E}"/>
              </a:ext>
            </a:extLst>
          </p:cNvPr>
          <p:cNvSpPr txBox="1"/>
          <p:nvPr/>
        </p:nvSpPr>
        <p:spPr>
          <a:xfrm>
            <a:off x="4333917" y="4253434"/>
            <a:ext cx="501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entropy bounds are responsible for these constraints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E9051E-6E01-467F-3E1E-B8C8504C05E2}"/>
              </a:ext>
            </a:extLst>
          </p:cNvPr>
          <p:cNvCxnSpPr>
            <a:cxnSpLocks/>
          </p:cNvCxnSpPr>
          <p:nvPr/>
        </p:nvCxnSpPr>
        <p:spPr>
          <a:xfrm flipV="1">
            <a:off x="1893094" y="4386850"/>
            <a:ext cx="1002506" cy="36725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1C5B0B-AB3B-6F8E-27B7-D85C18706DE0}"/>
              </a:ext>
            </a:extLst>
          </p:cNvPr>
          <p:cNvSpPr txBox="1"/>
          <p:nvPr/>
        </p:nvSpPr>
        <p:spPr>
          <a:xfrm>
            <a:off x="4081171" y="5341793"/>
            <a:ext cx="501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Is it a topological vector space? Is it locally convex?</a:t>
            </a:r>
          </a:p>
        </p:txBody>
      </p:sp>
    </p:spTree>
    <p:extLst>
      <p:ext uri="{BB962C8B-B14F-4D97-AF65-F5344CB8AC3E}">
        <p14:creationId xmlns:p14="http://schemas.microsoft.com/office/powerpoint/2010/main" val="3131643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ADEB8-A5B5-1729-1598-AC24970FA732}"/>
              </a:ext>
            </a:extLst>
          </p:cNvPr>
          <p:cNvSpPr txBox="1"/>
          <p:nvPr/>
        </p:nvSpPr>
        <p:spPr>
          <a:xfrm>
            <a:off x="1862712" y="4233397"/>
            <a:ext cx="586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Pseudo-distance from the entropy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FC07E-B466-0027-64CC-B9554A0F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08" y="1015296"/>
            <a:ext cx="6287377" cy="971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2D7E0-25D5-9F55-FD2D-32DF31C760C7}"/>
              </a:ext>
            </a:extLst>
          </p:cNvPr>
          <p:cNvSpPr txBox="1"/>
          <p:nvPr/>
        </p:nvSpPr>
        <p:spPr>
          <a:xfrm>
            <a:off x="356967" y="254609"/>
            <a:ext cx="1061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much does the entropy increase during mixture?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36D3CB-822C-C7C2-3CD6-FAD55EF222EF}"/>
              </a:ext>
            </a:extLst>
          </p:cNvPr>
          <p:cNvGrpSpPr/>
          <p:nvPr/>
        </p:nvGrpSpPr>
        <p:grpSpPr>
          <a:xfrm>
            <a:off x="4384175" y="2246709"/>
            <a:ext cx="7406310" cy="1670621"/>
            <a:chOff x="4032483" y="2281878"/>
            <a:chExt cx="7406310" cy="16706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BE68BB-2187-62A9-BD95-6D550C2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76098"/>
            <a:stretch/>
          </p:blipFill>
          <p:spPr>
            <a:xfrm>
              <a:off x="4032483" y="2281878"/>
              <a:ext cx="7406310" cy="14636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1D26BD-2A29-9CEC-D976-E94CF634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4981"/>
            <a:stretch/>
          </p:blipFill>
          <p:spPr>
            <a:xfrm>
              <a:off x="4032483" y="3645143"/>
              <a:ext cx="7406310" cy="30735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8E5CE36-3044-A595-AF24-D9E1577DCA64}"/>
              </a:ext>
            </a:extLst>
          </p:cNvPr>
          <p:cNvSpPr txBox="1"/>
          <p:nvPr/>
        </p:nvSpPr>
        <p:spPr>
          <a:xfrm>
            <a:off x="244427" y="2510025"/>
            <a:ext cx="3984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Recovers the Jensen-Shannon divergence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(both classical and quantum)</a:t>
            </a:r>
          </a:p>
        </p:txBody>
      </p:sp>
    </p:spTree>
    <p:extLst>
      <p:ext uri="{BB962C8B-B14F-4D97-AF65-F5344CB8AC3E}">
        <p14:creationId xmlns:p14="http://schemas.microsoft.com/office/powerpoint/2010/main" val="160073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8E888-EB29-DB61-FD53-457BC0FA6C18}"/>
              </a:ext>
            </a:extLst>
          </p:cNvPr>
          <p:cNvSpPr txBox="1"/>
          <p:nvPr/>
        </p:nvSpPr>
        <p:spPr>
          <a:xfrm>
            <a:off x="525780" y="274320"/>
            <a:ext cx="8261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Entropy imposes a metric on the affine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9CFC7-15F0-E527-022F-0283B93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87" y="1137470"/>
            <a:ext cx="3496163" cy="485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4D788-0074-4F44-6833-AC69D890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87" y="1806030"/>
            <a:ext cx="6639852" cy="81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D5AD0-6DC9-CDB8-4FCF-6A8CC564F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620" y="3064397"/>
            <a:ext cx="4210638" cy="876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F2078-FD43-EFFF-63FF-0E1B6FA9D155}"/>
                  </a:ext>
                </a:extLst>
              </p:cNvPr>
              <p:cNvSpPr txBox="1"/>
              <p:nvPr/>
            </p:nvSpPr>
            <p:spPr>
              <a:xfrm>
                <a:off x="898165" y="3064397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F2078-FD43-EFFF-63FF-0E1B6FA9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5" y="3064397"/>
                <a:ext cx="94128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B9B1238-8E23-861C-22B5-2D51BBC1B6EE}"/>
              </a:ext>
            </a:extLst>
          </p:cNvPr>
          <p:cNvSpPr txBox="1"/>
          <p:nvPr/>
        </p:nvSpPr>
        <p:spPr>
          <a:xfrm>
            <a:off x="287018" y="4165220"/>
            <a:ext cx="9240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Entropy strict concavity means the Hessian is negative definite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75DC8-F88C-3061-DE1B-4459B857627F}"/>
              </a:ext>
            </a:extLst>
          </p:cNvPr>
          <p:cNvSpPr txBox="1"/>
          <p:nvPr/>
        </p:nvSpPr>
        <p:spPr>
          <a:xfrm>
            <a:off x="2444161" y="5100422"/>
            <a:ext cx="5645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Recovers Fisher-Rao information metric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(both classical and quantum)</a:t>
            </a:r>
          </a:p>
        </p:txBody>
      </p:sp>
    </p:spTree>
    <p:extLst>
      <p:ext uri="{BB962C8B-B14F-4D97-AF65-F5344CB8AC3E}">
        <p14:creationId xmlns:p14="http://schemas.microsoft.com/office/powerpoint/2010/main" val="17438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Physical mathematics</a:t>
            </a:r>
            <a:r>
              <a:rPr lang="en-US" sz="3200" dirty="0">
                <a:latin typeface="+mj-lt"/>
              </a:rPr>
              <a:t>: </a:t>
            </a:r>
            <a:r>
              <a:rPr lang="en-US" sz="2400" dirty="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455DA-EAFA-CE5F-A37B-E952284E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BF6D38-C3AC-CF23-865E-F86BD7A6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6" y="1908730"/>
            <a:ext cx="9497750" cy="90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6ECB5E-A5FB-2CD1-4D16-F19EC2F7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4" y="999516"/>
            <a:ext cx="9469171" cy="91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B608A-6F8F-12C1-2F2B-FA81D0BE4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3" y="3164192"/>
            <a:ext cx="6690947" cy="1952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2A4BA0-1AE3-464C-86A0-4BBF53DCD06C}"/>
              </a:ext>
            </a:extLst>
          </p:cNvPr>
          <p:cNvSpPr txBox="1"/>
          <p:nvPr/>
        </p:nvSpPr>
        <p:spPr>
          <a:xfrm>
            <a:off x="1011116" y="5396819"/>
            <a:ext cx="7002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Fraction capacity is a non-additive probability measure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DA346-67EA-7403-7E07-6B1A937AB08A}"/>
              </a:ext>
            </a:extLst>
          </p:cNvPr>
          <p:cNvSpPr txBox="1"/>
          <p:nvPr/>
        </p:nvSpPr>
        <p:spPr>
          <a:xfrm>
            <a:off x="4959889" y="5167109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AAB05-F4AD-8BB8-968F-2723B8FFBD09}"/>
              </a:ext>
            </a:extLst>
          </p:cNvPr>
          <p:cNvSpPr txBox="1"/>
          <p:nvPr/>
        </p:nvSpPr>
        <p:spPr>
          <a:xfrm>
            <a:off x="5972908" y="5954071"/>
            <a:ext cx="292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additive over orthogonal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66E849-3B7C-BA7B-E11D-733A0C48D9E8}"/>
                  </a:ext>
                </a:extLst>
              </p:cNvPr>
              <p:cNvSpPr txBox="1"/>
              <p:nvPr/>
            </p:nvSpPr>
            <p:spPr>
              <a:xfrm>
                <a:off x="525780" y="274320"/>
                <a:ext cx="82606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How much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is a mixture of other ensembles?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66E849-3B7C-BA7B-E11D-733A0C48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" y="274320"/>
                <a:ext cx="8260659" cy="584775"/>
              </a:xfrm>
              <a:prstGeom prst="rect">
                <a:avLst/>
              </a:prstGeom>
              <a:blipFill>
                <a:blip r:embed="rId5"/>
                <a:stretch>
                  <a:fillRect l="-1845" t="-12500" r="-95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47D6C0E-174C-E9A4-B784-3BD145B0CBB6}"/>
              </a:ext>
            </a:extLst>
          </p:cNvPr>
          <p:cNvGrpSpPr/>
          <p:nvPr/>
        </p:nvGrpSpPr>
        <p:grpSpPr>
          <a:xfrm>
            <a:off x="10369360" y="419323"/>
            <a:ext cx="1296860" cy="2035046"/>
            <a:chOff x="11515366" y="5256226"/>
            <a:chExt cx="3037505" cy="4652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AE8DCE-4077-5565-0B2E-1E6F67800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9"/>
            <a:stretch/>
          </p:blipFill>
          <p:spPr>
            <a:xfrm>
              <a:off x="11515366" y="8147942"/>
              <a:ext cx="3037505" cy="17611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EAA015-2BF3-7CE3-9440-EA2020C24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64"/>
            <a:stretch/>
          </p:blipFill>
          <p:spPr>
            <a:xfrm>
              <a:off x="11778154" y="5256226"/>
              <a:ext cx="2511928" cy="3865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802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D53DD-7226-1B46-97DE-77871A96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02792-0FA9-723E-76F1-1C742B9FF8DB}"/>
              </a:ext>
            </a:extLst>
          </p:cNvPr>
          <p:cNvSpPr txBox="1"/>
          <p:nvPr/>
        </p:nvSpPr>
        <p:spPr>
          <a:xfrm>
            <a:off x="330708" y="274320"/>
            <a:ext cx="11746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spread of an ensemble in terms of distinguishable states?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30BEA-7393-90AE-8F1B-C91A964F0E2A}"/>
              </a:ext>
            </a:extLst>
          </p:cNvPr>
          <p:cNvSpPr txBox="1"/>
          <p:nvPr/>
        </p:nvSpPr>
        <p:spPr>
          <a:xfrm>
            <a:off x="792132" y="4740210"/>
            <a:ext cx="520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State capacity is a non-additive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C77D9-F58C-72B8-F248-D5A19123C5D0}"/>
              </a:ext>
            </a:extLst>
          </p:cNvPr>
          <p:cNvSpPr txBox="1"/>
          <p:nvPr/>
        </p:nvSpPr>
        <p:spPr>
          <a:xfrm>
            <a:off x="5946927" y="4586619"/>
            <a:ext cx="292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additive over orthogonal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84B41-B73F-04FB-0119-EC923286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3" y="2072841"/>
            <a:ext cx="9497750" cy="64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EA370-ABF0-2138-5B72-BF0F025F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86" y="914957"/>
            <a:ext cx="9507277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C9693-4A98-0ECD-7105-0512C2551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13" y="2876670"/>
            <a:ext cx="8459381" cy="1733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C04992-5847-61BD-836B-42FD7DAD3AF2}"/>
              </a:ext>
            </a:extLst>
          </p:cNvPr>
          <p:cNvSpPr txBox="1"/>
          <p:nvPr/>
        </p:nvSpPr>
        <p:spPr>
          <a:xfrm>
            <a:off x="1718255" y="5484838"/>
            <a:ext cx="7522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Recovers Liouville measure in classical mechanics and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dimensionality of Hilbert subspaces in quantum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E0956-2794-BBDE-6DA4-D26AFB191382}"/>
                  </a:ext>
                </a:extLst>
              </p:cNvPr>
              <p:cNvSpPr txBox="1"/>
              <p:nvPr/>
            </p:nvSpPr>
            <p:spPr>
              <a:xfrm>
                <a:off x="7942000" y="3097235"/>
                <a:ext cx="27699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Recall statistical mechanics: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E0956-2794-BBDE-6DA4-D26AFB19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000" y="3097235"/>
                <a:ext cx="2769989" cy="646331"/>
              </a:xfrm>
              <a:prstGeom prst="rect">
                <a:avLst/>
              </a:prstGeom>
              <a:blipFill>
                <a:blip r:embed="rId5"/>
                <a:stretch>
                  <a:fillRect l="-1982" t="-4717" r="-132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14EA366-504C-6F50-C7AA-009908DF6A68}"/>
              </a:ext>
            </a:extLst>
          </p:cNvPr>
          <p:cNvGrpSpPr/>
          <p:nvPr/>
        </p:nvGrpSpPr>
        <p:grpSpPr>
          <a:xfrm>
            <a:off x="10605580" y="914957"/>
            <a:ext cx="1296860" cy="2035046"/>
            <a:chOff x="11515366" y="5256226"/>
            <a:chExt cx="3037505" cy="46528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A97157-29B7-CBA5-8C49-88FE07D06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9"/>
            <a:stretch/>
          </p:blipFill>
          <p:spPr>
            <a:xfrm>
              <a:off x="11515366" y="8147942"/>
              <a:ext cx="3037505" cy="176115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8544BE-C42E-10DC-59AB-1C6F47B56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64"/>
            <a:stretch/>
          </p:blipFill>
          <p:spPr>
            <a:xfrm>
              <a:off x="11778154" y="5256226"/>
              <a:ext cx="2511928" cy="3865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65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E66F2-37A3-78DE-9DBD-1B007DDB7654}"/>
              </a:ext>
            </a:extLst>
          </p:cNvPr>
          <p:cNvSpPr txBox="1"/>
          <p:nvPr/>
        </p:nvSpPr>
        <p:spPr>
          <a:xfrm>
            <a:off x="525780" y="274320"/>
            <a:ext cx="9999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Statistical quantities (i.e. expectation values on ensembles)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94705-96E8-D480-1BAF-0E65BE91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2" y="1031615"/>
            <a:ext cx="11345496" cy="1795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D9CD6B-49BB-317A-1DAC-0DD9FF13ECF2}"/>
              </a:ext>
            </a:extLst>
          </p:cNvPr>
          <p:cNvSpPr txBox="1"/>
          <p:nvPr/>
        </p:nvSpPr>
        <p:spPr>
          <a:xfrm>
            <a:off x="634483" y="3218688"/>
            <a:ext cx="8864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If ensembles are identified by a set of statistical quantities, the ambient vector space is a locally convex topological vector space (the quantities induce semi-norms)</a:t>
            </a:r>
          </a:p>
        </p:txBody>
      </p:sp>
    </p:spTree>
    <p:extLst>
      <p:ext uri="{BB962C8B-B14F-4D97-AF65-F5344CB8AC3E}">
        <p14:creationId xmlns:p14="http://schemas.microsoft.com/office/powerpoint/2010/main" val="3791188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7BA24-8D5E-4C0D-337B-E24097EE6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8CE76-5BE5-4AA0-873B-9ED30A0F0F20}"/>
              </a:ext>
            </a:extLst>
          </p:cNvPr>
          <p:cNvSpPr txBox="1"/>
          <p:nvPr/>
        </p:nvSpPr>
        <p:spPr>
          <a:xfrm>
            <a:off x="525780" y="274320"/>
            <a:ext cx="4971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Classical probability contexts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2A423-5CEE-1735-AED3-062189ADD0E1}"/>
              </a:ext>
            </a:extLst>
          </p:cNvPr>
          <p:cNvSpPr txBox="1"/>
          <p:nvPr/>
        </p:nvSpPr>
        <p:spPr>
          <a:xfrm>
            <a:off x="791853" y="4291427"/>
            <a:ext cx="8348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Classical probability is recovered over classical probability contexts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869BB-6A57-BF87-B929-ED113377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2" y="1299261"/>
            <a:ext cx="11726393" cy="10871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E5BD-6643-961C-9202-7EA43BA6C627}"/>
              </a:ext>
            </a:extLst>
          </p:cNvPr>
          <p:cNvCxnSpPr>
            <a:cxnSpLocks/>
          </p:cNvCxnSpPr>
          <p:nvPr/>
        </p:nvCxnSpPr>
        <p:spPr>
          <a:xfrm>
            <a:off x="11026588" y="859095"/>
            <a:ext cx="475130" cy="44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3F82EE-3CD0-0179-25B9-4FE6F55CEE21}"/>
              </a:ext>
            </a:extLst>
          </p:cNvPr>
          <p:cNvSpPr txBox="1"/>
          <p:nvPr/>
        </p:nvSpPr>
        <p:spPr>
          <a:xfrm>
            <a:off x="7636099" y="422098"/>
            <a:ext cx="439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Ensembles closed under affine combinations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2FC79D-B686-B125-3249-55F5BA4B284E}"/>
              </a:ext>
            </a:extLst>
          </p:cNvPr>
          <p:cNvCxnSpPr/>
          <p:nvPr/>
        </p:nvCxnSpPr>
        <p:spPr>
          <a:xfrm flipH="1" flipV="1">
            <a:off x="3584448" y="2212848"/>
            <a:ext cx="1124712" cy="17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6C0F15-555A-2750-AFF2-DE01AD55DF8A}"/>
              </a:ext>
            </a:extLst>
          </p:cNvPr>
          <p:cNvSpPr txBox="1"/>
          <p:nvPr/>
        </p:nvSpPr>
        <p:spPr>
          <a:xfrm>
            <a:off x="4888702" y="2221823"/>
            <a:ext cx="518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decomposition in terms of separate ensembles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EC52A6-AF81-FE8C-FF01-C02BB3F7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0" y="2624767"/>
            <a:ext cx="11144328" cy="14283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49D36B-C379-85CF-9EC3-A477E371DC22}"/>
              </a:ext>
            </a:extLst>
          </p:cNvPr>
          <p:cNvSpPr txBox="1"/>
          <p:nvPr/>
        </p:nvSpPr>
        <p:spPr>
          <a:xfrm>
            <a:off x="2487168" y="5367528"/>
            <a:ext cx="487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ensemble spaces are probability contexts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AEA25-1BE5-BA11-309C-C96A65D54D9C}"/>
              </a:ext>
            </a:extLst>
          </p:cNvPr>
          <p:cNvSpPr txBox="1"/>
          <p:nvPr/>
        </p:nvSpPr>
        <p:spPr>
          <a:xfrm>
            <a:off x="2487168" y="5756934"/>
            <a:ext cx="6377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mixed states that commute with a maximal set of observables</a:t>
            </a:r>
            <a:br>
              <a:rPr lang="en-US" dirty="0"/>
            </a:br>
            <a:r>
              <a:rPr lang="en-US" dirty="0"/>
              <a:t>form a classical probability context</a:t>
            </a:r>
          </a:p>
        </p:txBody>
      </p:sp>
    </p:spTree>
    <p:extLst>
      <p:ext uri="{BB962C8B-B14F-4D97-AF65-F5344CB8AC3E}">
        <p14:creationId xmlns:p14="http://schemas.microsoft.com/office/powerpoint/2010/main" val="322719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0FAF8-1D81-D464-3B28-6904DCF38AAE}"/>
              </a:ext>
            </a:extLst>
          </p:cNvPr>
          <p:cNvSpPr txBox="1"/>
          <p:nvPr/>
        </p:nvSpPr>
        <p:spPr>
          <a:xfrm>
            <a:off x="525780" y="274320"/>
            <a:ext cx="3399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math needed!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C91D7-9848-5659-E2E3-F23B220A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9" y="2276815"/>
            <a:ext cx="8359025" cy="1878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26D97-2512-E95D-77BB-F06B939FE972}"/>
              </a:ext>
            </a:extLst>
          </p:cNvPr>
          <p:cNvSpPr txBox="1"/>
          <p:nvPr/>
        </p:nvSpPr>
        <p:spPr>
          <a:xfrm>
            <a:off x="241961" y="973371"/>
            <a:ext cx="1170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need to make sure that probability is assigned only to tests that are actually terminating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F6A2F-384F-8E28-C555-CE7C6B2C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85" y="1562251"/>
            <a:ext cx="8359025" cy="531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1342C-46F2-F231-C717-77EB98326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15" y="4338335"/>
            <a:ext cx="8359025" cy="19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20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8CA1-7A2D-83A3-34D4-F5A38404B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181A2-3B7B-B7D2-6842-37A459D3E099}"/>
              </a:ext>
            </a:extLst>
          </p:cNvPr>
          <p:cNvSpPr txBox="1"/>
          <p:nvPr/>
        </p:nvSpPr>
        <p:spPr>
          <a:xfrm>
            <a:off x="525780" y="274320"/>
            <a:ext cx="6323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Still to understand: Poisson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586C9-EACB-6E87-CFE8-9CF0B432A6D1}"/>
              </a:ext>
            </a:extLst>
          </p:cNvPr>
          <p:cNvSpPr txBox="1"/>
          <p:nvPr/>
        </p:nvSpPr>
        <p:spPr>
          <a:xfrm>
            <a:off x="241961" y="973371"/>
            <a:ext cx="965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Both classical and quantum mechanics have a symplectic/Poisson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C3324-FC79-2E61-EE8D-CEED3B9DD0C7}"/>
              </a:ext>
            </a:extLst>
          </p:cNvPr>
          <p:cNvSpPr txBox="1"/>
          <p:nvPr/>
        </p:nvSpPr>
        <p:spPr>
          <a:xfrm>
            <a:off x="1772989" y="154931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brackets for classical observables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C6485-B91B-1ADB-059B-CC9CCCEBD822}"/>
              </a:ext>
            </a:extLst>
          </p:cNvPr>
          <p:cNvSpPr txBox="1"/>
          <p:nvPr/>
        </p:nvSpPr>
        <p:spPr>
          <a:xfrm>
            <a:off x="1772989" y="1918644"/>
            <a:ext cx="387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Commutators for quantum observables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2D6265-F5B6-0749-926F-A1DE0F14871D}"/>
              </a:ext>
            </a:extLst>
          </p:cNvPr>
          <p:cNvGrpSpPr/>
          <p:nvPr/>
        </p:nvGrpSpPr>
        <p:grpSpPr>
          <a:xfrm>
            <a:off x="1801325" y="3221263"/>
            <a:ext cx="2271627" cy="2085495"/>
            <a:chOff x="9366506" y="1899445"/>
            <a:chExt cx="1545457" cy="14188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823E70-8336-9E19-99C3-98B4EEC724AB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1DD12C-EE28-0DE6-4404-AC5097FF5FC2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4FB7BFE-D7EF-C538-8CC2-BB680ACCDE16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9">
                <a:extLst>
                  <a:ext uri="{FF2B5EF4-FFF2-40B4-BE49-F238E27FC236}">
                    <a16:creationId xmlns:a16="http://schemas.microsoft.com/office/drawing/2014/main" id="{F8F2806E-8CAA-A9BB-FDD2-E05968B8DF97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F1FC6D-8283-0312-22E3-989027ADF8A8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E867BA-86A4-0405-2678-F1BB4E6C4BDE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4A4AA3-6C08-30E9-509E-B1DCDB5A3EF1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6B2B38-DA48-4860-A184-599B6529A23E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EA10EF6-6B14-85BA-5BA4-5C4B4072A52D}"/>
                    </a:ext>
                  </a:extLst>
                </p:cNvPr>
                <p:cNvSpPr txBox="1"/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3B30E71-8309-5392-021B-2B6377A8B6EC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1BF9F-90C8-8E3A-8A59-6F4CC0D025C0}"/>
              </a:ext>
            </a:extLst>
          </p:cNvPr>
          <p:cNvSpPr txBox="1"/>
          <p:nvPr/>
        </p:nvSpPr>
        <p:spPr>
          <a:xfrm>
            <a:off x="241961" y="2780274"/>
            <a:ext cx="517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Need to define one on ensemble spaces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FC821-84A0-9471-30BF-2868A24B60EE}"/>
              </a:ext>
            </a:extLst>
          </p:cNvPr>
          <p:cNvSpPr txBox="1"/>
          <p:nvPr/>
        </p:nvSpPr>
        <p:spPr>
          <a:xfrm>
            <a:off x="4463065" y="3501532"/>
            <a:ext cx="446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requirement is that the only quantities that “kill” the Poisson structure are the entropy and all functions of the entropy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CB130-5674-C1CF-8A59-BB5CA71E912F}"/>
              </a:ext>
            </a:extLst>
          </p:cNvPr>
          <p:cNvSpPr txBox="1"/>
          <p:nvPr/>
        </p:nvSpPr>
        <p:spPr>
          <a:xfrm>
            <a:off x="4463065" y="4712156"/>
            <a:ext cx="462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that entropy provides a foliation of symplectic “manifolds”</a:t>
            </a:r>
          </a:p>
        </p:txBody>
      </p:sp>
    </p:spTree>
    <p:extLst>
      <p:ext uri="{BB962C8B-B14F-4D97-AF65-F5344CB8AC3E}">
        <p14:creationId xmlns:p14="http://schemas.microsoft.com/office/powerpoint/2010/main" val="1717655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F22A-84E6-D215-8EE2-2061620F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Physics aims to find a minimal set of physical assumptions from which we can rederive the laws</a:t>
            </a:r>
          </a:p>
          <a:p>
            <a:r>
              <a:rPr lang="en-US" dirty="0"/>
              <a:t>Physical mathematics aims to derive mathematical structures from well-defined physical requirements: not just mathematics, but physical mathematics</a:t>
            </a:r>
          </a:p>
          <a:p>
            <a:r>
              <a:rPr lang="en-US" dirty="0"/>
              <a:t>Looking for area experts that want to contribute to this unified goal</a:t>
            </a:r>
          </a:p>
          <a:p>
            <a:r>
              <a:rPr lang="en-US" dirty="0"/>
              <a:t>Different levels of commitment</a:t>
            </a:r>
          </a:p>
          <a:p>
            <a:pPr lvl="1"/>
            <a:r>
              <a:rPr lang="en-US" dirty="0"/>
              <a:t>Evangelize</a:t>
            </a:r>
          </a:p>
          <a:p>
            <a:pPr lvl="1"/>
            <a:r>
              <a:rPr lang="en-US" dirty="0"/>
              <a:t>Review proofs and have in depth discussions</a:t>
            </a:r>
          </a:p>
          <a:p>
            <a:pPr lvl="1"/>
            <a:r>
              <a:rPr lang="en-US" dirty="0"/>
              <a:t>Prove a conjecture</a:t>
            </a:r>
          </a:p>
          <a:p>
            <a:pPr lvl="1"/>
            <a:r>
              <a:rPr lang="en-US" dirty="0"/>
              <a:t>Literature research for papers (to publish low hanging fruits)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58A-5FD1-0F01-9A15-2F9C9BE1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7208-F29B-480F-547A-17A68FE6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https://assumptionsofphysics.org/problems/index.html</a:t>
            </a:r>
            <a:endParaRPr lang="en-US" dirty="0"/>
          </a:p>
          <a:p>
            <a:r>
              <a:rPr lang="en-US" dirty="0"/>
              <a:t>Extend current findings (e.g. action principle interpretation) to classical field theory</a:t>
            </a:r>
          </a:p>
          <a:p>
            <a:pPr lvl="1"/>
            <a:r>
              <a:rPr lang="en-US" dirty="0"/>
              <a:t>Find the right Hamiltonian/symplectic formulation of field theories with a suitable entropy</a:t>
            </a:r>
          </a:p>
          <a:p>
            <a:r>
              <a:rPr lang="en-US" dirty="0"/>
              <a:t>Reformulate results from classical and quantum information theory within ensemble spaces</a:t>
            </a:r>
          </a:p>
          <a:p>
            <a:r>
              <a:rPr lang="en-US" dirty="0"/>
              <a:t>Reframe spectral theory in the context of ensemble spaces</a:t>
            </a:r>
          </a:p>
          <a:p>
            <a:r>
              <a:rPr lang="en-US" dirty="0"/>
              <a:t>Turn results for topological measures into a full theory</a:t>
            </a:r>
          </a:p>
          <a:p>
            <a:r>
              <a:rPr lang="en-US" dirty="0"/>
              <a:t>Help develop a non-additive measure theory,</a:t>
            </a:r>
            <a:br>
              <a:rPr lang="en-US" dirty="0"/>
            </a:br>
            <a:r>
              <a:rPr lang="en-US" dirty="0"/>
              <a:t>with a generalization of the Radon-</a:t>
            </a:r>
            <a:r>
              <a:rPr lang="en-US" dirty="0" err="1"/>
              <a:t>Nikodym</a:t>
            </a:r>
            <a:r>
              <a:rPr lang="en-US" dirty="0"/>
              <a:t> derivative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4186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64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61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C956A-2E17-11FA-949B-2F18A41F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2104106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20009-DF9C-A45C-B00E-E00250D7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2307923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94489-F80C-BA88-6D54-75DABD59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2728576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D5C3F-B2F4-4E0D-BA97-6CD799F4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2525215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FD925-E307-B14A-5BEA-0AF5054DD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4502287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E450B-2519-D7D1-5FF4-69C1CAA20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4722426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56C4D7-390E-A41F-ABF5-F80423FD5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4915555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EDF79A-6BDC-FC5A-BDBF-882FC5C58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3175736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CFB706-9395-2130-DD0E-56BE5B86F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3368732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22787B-B817-CDEA-5D3B-C08C21CE6E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3564432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76AB2-6393-D1E6-BDD6-BE6C713EFA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3757351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FB214F-023E-61AA-CB6A-95502FDEAB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2090820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73B4E6-9F3C-E925-E631-D8D614E4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724070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78EEA1-DBB9-3E61-16B8-EDF3E7C6CC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5425433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BCBBC9-733C-BE07-5660-D73E1D16D1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1380593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06B06F-8E48-6D1D-D072-7AE190944F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1380593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/>
              <p:nvPr/>
            </p:nvSpPr>
            <p:spPr>
              <a:xfrm rot="5400000">
                <a:off x="4915658" y="5203659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5203659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/>
              <p:nvPr/>
            </p:nvSpPr>
            <p:spPr>
              <a:xfrm rot="7029569">
                <a:off x="6529121" y="4029367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4029367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/>
              <p:nvPr/>
            </p:nvSpPr>
            <p:spPr>
              <a:xfrm rot="3547819">
                <a:off x="4488068" y="4005264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4005264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684B01-17E4-EADE-6CDD-17B6F47BDD5D}"/>
              </a:ext>
            </a:extLst>
          </p:cNvPr>
          <p:cNvSpPr txBox="1"/>
          <p:nvPr/>
        </p:nvSpPr>
        <p:spPr>
          <a:xfrm>
            <a:off x="7953613" y="3409880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F1A76-2153-0681-1561-22FAEF8F1620}"/>
                  </a:ext>
                </a:extLst>
              </p:cNvPr>
              <p:cNvSpPr txBox="1"/>
              <p:nvPr/>
            </p:nvSpPr>
            <p:spPr>
              <a:xfrm>
                <a:off x="1368559" y="25758"/>
                <a:ext cx="90607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Hamiltonian mechanics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Determinism/Reversibility + DOF independence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F1A76-2153-0681-1561-22FAEF8F1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559" y="25758"/>
                <a:ext cx="9060750" cy="1200329"/>
              </a:xfrm>
              <a:prstGeom prst="rect">
                <a:avLst/>
              </a:prstGeom>
              <a:blipFill>
                <a:blip r:embed="rId21"/>
                <a:stretch>
                  <a:fillRect l="-1548" t="-7614" r="-1413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837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20C2F-72B0-BA0A-825F-2566DC7A8903}"/>
              </a:ext>
            </a:extLst>
          </p:cNvPr>
          <p:cNvGrpSpPr/>
          <p:nvPr/>
        </p:nvGrpSpPr>
        <p:grpSpPr>
          <a:xfrm>
            <a:off x="1325659" y="1344181"/>
            <a:ext cx="5490116" cy="3332879"/>
            <a:chOff x="7474760" y="157582"/>
            <a:chExt cx="5490116" cy="33328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32610CE-7A0A-7394-01EC-0284B93F4637}"/>
                </a:ext>
              </a:extLst>
            </p:cNvPr>
            <p:cNvSpPr/>
            <p:nvPr/>
          </p:nvSpPr>
          <p:spPr>
            <a:xfrm>
              <a:off x="9353901" y="1082236"/>
              <a:ext cx="1897107" cy="161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BC3F55-A437-5D88-8E31-6F591D68825C}"/>
                </a:ext>
              </a:extLst>
            </p:cNvPr>
            <p:cNvSpPr/>
            <p:nvPr/>
          </p:nvSpPr>
          <p:spPr>
            <a:xfrm>
              <a:off x="8827663" y="549732"/>
              <a:ext cx="2712515" cy="2260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39BA05-E397-05C3-998F-D3E3864B39EE}"/>
                </a:ext>
              </a:extLst>
            </p:cNvPr>
            <p:cNvSpPr txBox="1"/>
            <p:nvPr/>
          </p:nvSpPr>
          <p:spPr>
            <a:xfrm>
              <a:off x="7573636" y="183518"/>
              <a:ext cx="2067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Metaphysical reality</a:t>
              </a:r>
            </a:p>
            <a:p>
              <a:pPr algn="ctr"/>
              <a:r>
                <a:rPr lang="en-US" sz="1400" dirty="0"/>
                <a:t>What really exists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F48E1-26E5-D253-2373-82EAD29C8270}"/>
                </a:ext>
              </a:extLst>
            </p:cNvPr>
            <p:cNvSpPr/>
            <p:nvPr/>
          </p:nvSpPr>
          <p:spPr>
            <a:xfrm>
              <a:off x="9960209" y="1657704"/>
              <a:ext cx="1116918" cy="92524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264A6-9CF2-A329-96FA-D6D6707CBC8B}"/>
                </a:ext>
              </a:extLst>
            </p:cNvPr>
            <p:cNvSpPr txBox="1"/>
            <p:nvPr/>
          </p:nvSpPr>
          <p:spPr>
            <a:xfrm>
              <a:off x="10321659" y="2690242"/>
              <a:ext cx="185929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Empirical reality</a:t>
              </a:r>
            </a:p>
            <a:p>
              <a:pPr algn="ctr"/>
              <a:r>
                <a:rPr lang="en-US" sz="1400" dirty="0"/>
                <a:t>What can be reliably</a:t>
              </a:r>
              <a:br>
                <a:rPr lang="en-US" sz="1400" dirty="0"/>
              </a:br>
              <a:r>
                <a:rPr lang="en-US" sz="1400" dirty="0"/>
                <a:t>studied experimentally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1EC3C5-CB54-BAA8-B94B-55508B8BE3EF}"/>
                </a:ext>
              </a:extLst>
            </p:cNvPr>
            <p:cNvCxnSpPr/>
            <p:nvPr/>
          </p:nvCxnSpPr>
          <p:spPr>
            <a:xfrm>
              <a:off x="10616859" y="2227699"/>
              <a:ext cx="460268" cy="435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7A16A-BEE2-50FF-023D-9862F6C0A8E5}"/>
                </a:ext>
              </a:extLst>
            </p:cNvPr>
            <p:cNvCxnSpPr/>
            <p:nvPr/>
          </p:nvCxnSpPr>
          <p:spPr>
            <a:xfrm>
              <a:off x="8873976" y="768293"/>
              <a:ext cx="472542" cy="28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F6100-0EDE-E95C-497A-6E4F238E75F4}"/>
                </a:ext>
              </a:extLst>
            </p:cNvPr>
            <p:cNvSpPr/>
            <p:nvPr/>
          </p:nvSpPr>
          <p:spPr>
            <a:xfrm>
              <a:off x="9177885" y="2965708"/>
              <a:ext cx="509364" cy="48328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B0B81-28AA-B4F3-F51E-8DF60D18FCED}"/>
                </a:ext>
              </a:extLst>
            </p:cNvPr>
            <p:cNvSpPr txBox="1"/>
            <p:nvPr/>
          </p:nvSpPr>
          <p:spPr>
            <a:xfrm>
              <a:off x="7474760" y="2490303"/>
              <a:ext cx="175208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theories</a:t>
              </a:r>
            </a:p>
            <a:p>
              <a:pPr algn="ctr"/>
              <a:r>
                <a:rPr lang="en-US" sz="1400" dirty="0"/>
                <a:t>Idealized account</a:t>
              </a:r>
              <a:br>
                <a:rPr lang="en-US" sz="1400" dirty="0"/>
              </a:br>
              <a:r>
                <a:rPr lang="en-US" sz="1400" dirty="0"/>
                <a:t>of empirical reality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62131F4-AA4F-84AD-7977-77A011230257}"/>
                </a:ext>
              </a:extLst>
            </p:cNvPr>
            <p:cNvSpPr/>
            <p:nvPr/>
          </p:nvSpPr>
          <p:spPr>
            <a:xfrm rot="2407524">
              <a:off x="9767764" y="2454426"/>
              <a:ext cx="165696" cy="568002"/>
            </a:xfrm>
            <a:prstGeom prst="downArrow">
              <a:avLst/>
            </a:prstGeom>
            <a:gradFill flip="none" rotWithShape="1">
              <a:gsLst>
                <a:gs pos="0">
                  <a:srgbClr val="5B9BD5"/>
                </a:gs>
                <a:gs pos="100000">
                  <a:srgbClr val="70AD47"/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AEB6A0-D9D5-BC98-8D40-C517FEB46908}"/>
                </a:ext>
              </a:extLst>
            </p:cNvPr>
            <p:cNvCxnSpPr/>
            <p:nvPr/>
          </p:nvCxnSpPr>
          <p:spPr>
            <a:xfrm>
              <a:off x="9110247" y="2965708"/>
              <a:ext cx="236271" cy="191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1C8E27-44B6-50DE-3F1E-2988145BD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9491" y="698845"/>
              <a:ext cx="783932" cy="760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CAB4F3-954E-A0D9-9C15-1330F303806F}"/>
                </a:ext>
              </a:extLst>
            </p:cNvPr>
            <p:cNvSpPr txBox="1"/>
            <p:nvPr/>
          </p:nvSpPr>
          <p:spPr>
            <a:xfrm>
              <a:off x="11167524" y="157582"/>
              <a:ext cx="179735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reality</a:t>
              </a:r>
            </a:p>
            <a:p>
              <a:pPr algn="ctr"/>
              <a:r>
                <a:rPr lang="en-US" sz="1400" dirty="0"/>
                <a:t>What can be accessed</a:t>
              </a:r>
              <a:br>
                <a:rPr lang="en-US" sz="1400" dirty="0"/>
              </a:br>
              <a:r>
                <a:rPr lang="en-US" sz="1400" dirty="0"/>
                <a:t>experimentally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93196-6554-9150-800D-BE9C63C7D3EA}"/>
              </a:ext>
            </a:extLst>
          </p:cNvPr>
          <p:cNvGrpSpPr/>
          <p:nvPr/>
        </p:nvGrpSpPr>
        <p:grpSpPr>
          <a:xfrm>
            <a:off x="8169836" y="383058"/>
            <a:ext cx="3483994" cy="2060584"/>
            <a:chOff x="493183" y="497124"/>
            <a:chExt cx="4586985" cy="271294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00EF6D-D00F-9687-04B2-E536A6F8EF12}"/>
                </a:ext>
              </a:extLst>
            </p:cNvPr>
            <p:cNvSpPr/>
            <p:nvPr/>
          </p:nvSpPr>
          <p:spPr>
            <a:xfrm>
              <a:off x="2546866" y="1265150"/>
              <a:ext cx="1332774" cy="1332774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C4070C-325B-E521-9ABC-A2740FE644B5}"/>
                </a:ext>
              </a:extLst>
            </p:cNvPr>
            <p:cNvSpPr/>
            <p:nvPr/>
          </p:nvSpPr>
          <p:spPr>
            <a:xfrm>
              <a:off x="2854704" y="2217742"/>
              <a:ext cx="803739" cy="803739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61A5C-970F-17E8-1D82-AF627BB78DFE}"/>
                </a:ext>
              </a:extLst>
            </p:cNvPr>
            <p:cNvSpPr/>
            <p:nvPr/>
          </p:nvSpPr>
          <p:spPr>
            <a:xfrm>
              <a:off x="1121036" y="893855"/>
              <a:ext cx="2316211" cy="2316211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BD1A3-2911-3461-2323-26F945E670B9}"/>
                </a:ext>
              </a:extLst>
            </p:cNvPr>
            <p:cNvSpPr txBox="1"/>
            <p:nvPr/>
          </p:nvSpPr>
          <p:spPr>
            <a:xfrm>
              <a:off x="493183" y="497124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physics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A465D-AE71-B91C-16B9-488AADB8217C}"/>
                </a:ext>
              </a:extLst>
            </p:cNvPr>
            <p:cNvSpPr txBox="1"/>
            <p:nvPr/>
          </p:nvSpPr>
          <p:spPr>
            <a:xfrm>
              <a:off x="3192880" y="668246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mathematics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D2C7-B593-59DA-BC96-0CF36E32A5C2}"/>
                </a:ext>
              </a:extLst>
            </p:cNvPr>
            <p:cNvSpPr txBox="1"/>
            <p:nvPr/>
          </p:nvSpPr>
          <p:spPr>
            <a:xfrm>
              <a:off x="3604532" y="2418022"/>
              <a:ext cx="1439020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Philosophy</a:t>
              </a:r>
              <a:br>
                <a:rPr lang="en-US" sz="1600" dirty="0"/>
              </a:br>
              <a:r>
                <a:rPr lang="en-US" sz="1600" dirty="0"/>
                <a:t>of science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2AB4D-C40F-00EB-FFFA-A1EE9ECD5E09}"/>
              </a:ext>
            </a:extLst>
          </p:cNvPr>
          <p:cNvSpPr txBox="1"/>
          <p:nvPr/>
        </p:nvSpPr>
        <p:spPr>
          <a:xfrm>
            <a:off x="472389" y="264385"/>
            <a:ext cx="450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Underlying perspective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8638F-F1FE-D2E3-D839-4B8EA6050187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107184"/>
            <a:ext cx="1313896" cy="3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D660B1-F3AB-7193-76AA-A0BE21FEAA3C}"/>
              </a:ext>
            </a:extLst>
          </p:cNvPr>
          <p:cNvSpPr txBox="1"/>
          <p:nvPr/>
        </p:nvSpPr>
        <p:spPr>
          <a:xfrm>
            <a:off x="6364370" y="3076175"/>
            <a:ext cx="3730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boundary?</a:t>
            </a:r>
          </a:p>
          <a:p>
            <a:r>
              <a:rPr lang="en-US" sz="2400" dirty="0"/>
              <a:t>What are the requirements?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7D282-0AD6-5545-2AB8-DA1239382BB1}"/>
              </a:ext>
            </a:extLst>
          </p:cNvPr>
          <p:cNvCxnSpPr/>
          <p:nvPr/>
        </p:nvCxnSpPr>
        <p:spPr>
          <a:xfrm flipH="1" flipV="1">
            <a:off x="3811108" y="4076064"/>
            <a:ext cx="136780" cy="78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B68B1-5997-CAF8-219E-F7468292542B}"/>
              </a:ext>
            </a:extLst>
          </p:cNvPr>
          <p:cNvSpPr txBox="1"/>
          <p:nvPr/>
        </p:nvSpPr>
        <p:spPr>
          <a:xfrm>
            <a:off x="1187045" y="4949532"/>
            <a:ext cx="772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does the abstraction/idealization process work?</a:t>
            </a:r>
          </a:p>
        </p:txBody>
      </p:sp>
    </p:spTree>
    <p:extLst>
      <p:ext uri="{BB962C8B-B14F-4D97-AF65-F5344CB8AC3E}">
        <p14:creationId xmlns:p14="http://schemas.microsoft.com/office/powerpoint/2010/main" val="2675068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0DBD09A-987D-D7A7-E0DB-E06B8E2DF3CE}"/>
              </a:ext>
            </a:extLst>
          </p:cNvPr>
          <p:cNvSpPr txBox="1"/>
          <p:nvPr/>
        </p:nvSpPr>
        <p:spPr>
          <a:xfrm>
            <a:off x="945077" y="385948"/>
            <a:ext cx="10301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physics is about creating models of empirical reality, the foundations of physics should be a theory of models of empirical reality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395CC-1690-1F2B-2875-E10A9FFDC24C}"/>
              </a:ext>
            </a:extLst>
          </p:cNvPr>
          <p:cNvSpPr txBox="1"/>
          <p:nvPr/>
        </p:nvSpPr>
        <p:spPr>
          <a:xfrm>
            <a:off x="2143497" y="2963401"/>
            <a:ext cx="700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Requirements of experimental verification, assumptions of each theory, realm of validity of assumptions, …</a:t>
            </a:r>
          </a:p>
        </p:txBody>
      </p:sp>
    </p:spTree>
    <p:extLst>
      <p:ext uri="{BB962C8B-B14F-4D97-AF65-F5344CB8AC3E}">
        <p14:creationId xmlns:p14="http://schemas.microsoft.com/office/powerpoint/2010/main" val="205983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AF28-B8E8-0EBB-39B1-AEF15427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8115B7-344B-CF46-AE81-44C17BDA6006}"/>
              </a:ext>
            </a:extLst>
          </p:cNvPr>
          <p:cNvSpPr txBox="1"/>
          <p:nvPr/>
        </p:nvSpPr>
        <p:spPr>
          <a:xfrm>
            <a:off x="516541" y="372234"/>
            <a:ext cx="111589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need people that care about details, eager to acquire a wide range of technical skill, working toward the common goal of a physically meaningful, mathematically precise and philosophically consistent foundations for physics</a:t>
            </a:r>
          </a:p>
        </p:txBody>
      </p:sp>
    </p:spTree>
    <p:extLst>
      <p:ext uri="{BB962C8B-B14F-4D97-AF65-F5344CB8AC3E}">
        <p14:creationId xmlns:p14="http://schemas.microsoft.com/office/powerpoint/2010/main" val="3840900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278348" y="191227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09653" y="1212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4" y="353556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2E7A2-9402-3657-495B-BF0E9539FA08}"/>
              </a:ext>
            </a:extLst>
          </p:cNvPr>
          <p:cNvGrpSpPr/>
          <p:nvPr/>
        </p:nvGrpSpPr>
        <p:grpSpPr>
          <a:xfrm>
            <a:off x="2243125" y="3535560"/>
            <a:ext cx="6782375" cy="2772696"/>
            <a:chOff x="795348" y="3429000"/>
            <a:chExt cx="6782375" cy="277269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D448397-B8D4-1179-F3D7-42CAF0EF9C1A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 flipV="1">
              <a:off x="4447402" y="3924220"/>
              <a:ext cx="600055" cy="65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833B01-0AEA-FC46-1647-BF375E02B35E}"/>
                </a:ext>
              </a:extLst>
            </p:cNvPr>
            <p:cNvSpPr/>
            <p:nvPr/>
          </p:nvSpPr>
          <p:spPr>
            <a:xfrm>
              <a:off x="2683017" y="3700988"/>
              <a:ext cx="1764385" cy="459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physical principles and requirements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E8B9163-2895-C079-CAA8-09EC5E2C9DE6}"/>
                </a:ext>
              </a:extLst>
            </p:cNvPr>
            <p:cNvCxnSpPr>
              <a:stCxn id="47" idx="3"/>
              <a:endCxn id="82" idx="1"/>
            </p:cNvCxnSpPr>
            <p:nvPr/>
          </p:nvCxnSpPr>
          <p:spPr>
            <a:xfrm>
              <a:off x="4149071" y="4685566"/>
              <a:ext cx="607793" cy="88801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4AEA42-65BC-759B-FF0D-2218853194C3}"/>
                </a:ext>
              </a:extLst>
            </p:cNvPr>
            <p:cNvCxnSpPr>
              <a:stCxn id="47" idx="3"/>
              <a:endCxn id="81" idx="1"/>
            </p:cNvCxnSpPr>
            <p:nvPr/>
          </p:nvCxnSpPr>
          <p:spPr>
            <a:xfrm>
              <a:off x="4149071" y="4685566"/>
              <a:ext cx="2314337" cy="924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4D6ED4-E49F-020B-A6CD-CFD886462A0C}"/>
                </a:ext>
              </a:extLst>
            </p:cNvPr>
            <p:cNvCxnSpPr>
              <a:stCxn id="47" idx="3"/>
              <a:endCxn id="83" idx="1"/>
            </p:cNvCxnSpPr>
            <p:nvPr/>
          </p:nvCxnSpPr>
          <p:spPr>
            <a:xfrm>
              <a:off x="4149071" y="4685566"/>
              <a:ext cx="2380161" cy="8287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0CA5A-51B6-6CC2-A0B3-77A1CB65FA64}"/>
                </a:ext>
              </a:extLst>
            </p:cNvPr>
            <p:cNvSpPr/>
            <p:nvPr/>
          </p:nvSpPr>
          <p:spPr>
            <a:xfrm>
              <a:off x="2735405" y="4529583"/>
              <a:ext cx="141366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Specific assumptions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4382CBC-25B4-093A-2FB4-EA1CE7BA6E73}"/>
                </a:ext>
              </a:extLst>
            </p:cNvPr>
            <p:cNvCxnSpPr>
              <a:stCxn id="47" idx="3"/>
              <a:endCxn id="55" idx="1"/>
            </p:cNvCxnSpPr>
            <p:nvPr/>
          </p:nvCxnSpPr>
          <p:spPr>
            <a:xfrm>
              <a:off x="4149071" y="4685566"/>
              <a:ext cx="632606" cy="1067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9ECB-4FEC-8822-C293-1E80E4AE1244}"/>
                </a:ext>
              </a:extLst>
            </p:cNvPr>
            <p:cNvSpPr/>
            <p:nvPr/>
          </p:nvSpPr>
          <p:spPr>
            <a:xfrm>
              <a:off x="5047457" y="3768237"/>
              <a:ext cx="209708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mathematical framework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67F18A-C6C4-6631-7C5A-2CA171BE9DF4}"/>
                </a:ext>
              </a:extLst>
            </p:cNvPr>
            <p:cNvSpPr/>
            <p:nvPr/>
          </p:nvSpPr>
          <p:spPr>
            <a:xfrm>
              <a:off x="4781677" y="4557604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Classical mechanics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A5318C7-8417-DF7C-C752-CCB6F8A4A3D7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061856" y="4383455"/>
              <a:ext cx="1337396" cy="730891"/>
            </a:xfrm>
            <a:prstGeom prst="bentConnector3">
              <a:avLst>
                <a:gd name="adj1" fmla="val 1581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4BDF83E-D03B-A807-7306-AB39588802C5}"/>
                </a:ext>
              </a:extLst>
            </p:cNvPr>
            <p:cNvCxnSpPr>
              <a:cxnSpLocks/>
              <a:stCxn id="81" idx="0"/>
              <a:endCxn id="50" idx="2"/>
            </p:cNvCxnSpPr>
            <p:nvPr/>
          </p:nvCxnSpPr>
          <p:spPr>
            <a:xfrm rot="16200000" flipV="1">
              <a:off x="6276391" y="3899812"/>
              <a:ext cx="463101" cy="823881"/>
            </a:xfrm>
            <a:prstGeom prst="bentConnector3">
              <a:avLst>
                <a:gd name="adj1" fmla="val 46709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FFAC0F-4D84-36A4-60F4-D1DF1584C7E3}"/>
                </a:ext>
              </a:extLst>
            </p:cNvPr>
            <p:cNvCxnSpPr>
              <a:cxnSpLocks/>
              <a:stCxn id="83" idx="0"/>
              <a:endCxn id="50" idx="2"/>
            </p:cNvCxnSpPr>
            <p:nvPr/>
          </p:nvCxnSpPr>
          <p:spPr>
            <a:xfrm rot="16200000" flipV="1">
              <a:off x="5776657" y="4399546"/>
              <a:ext cx="1278117" cy="639430"/>
            </a:xfrm>
            <a:prstGeom prst="bentConnector3">
              <a:avLst>
                <a:gd name="adj1" fmla="val 1184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A5607E8-01B8-AB17-62C2-FEB71456DCDF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5428374" y="3889978"/>
              <a:ext cx="477402" cy="85785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F1B12-6402-8417-5D4D-4561E309C890}"/>
                </a:ext>
              </a:extLst>
            </p:cNvPr>
            <p:cNvSpPr txBox="1"/>
            <p:nvPr/>
          </p:nvSpPr>
          <p:spPr>
            <a:xfrm>
              <a:off x="2735405" y="553259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specialization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3F4759-7443-71D3-0F39-79A31AAFF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61" y="5526180"/>
              <a:ext cx="0" cy="27443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7C20F-C8BF-EF82-AFA4-F8F2C295FAE2}"/>
                </a:ext>
              </a:extLst>
            </p:cNvPr>
            <p:cNvSpPr txBox="1"/>
            <p:nvPr/>
          </p:nvSpPr>
          <p:spPr>
            <a:xfrm>
              <a:off x="844062" y="3573208"/>
              <a:ext cx="1764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 theory about physical models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64BC0-BA56-A8B0-D13A-DED2A812014B}"/>
                </a:ext>
              </a:extLst>
            </p:cNvPr>
            <p:cNvSpPr/>
            <p:nvPr/>
          </p:nvSpPr>
          <p:spPr>
            <a:xfrm>
              <a:off x="795348" y="3429000"/>
              <a:ext cx="6782375" cy="27726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DA4AF3-03BA-693A-5F74-F35B68D85F1E}"/>
                </a:ext>
              </a:extLst>
            </p:cNvPr>
            <p:cNvSpPr/>
            <p:nvPr/>
          </p:nvSpPr>
          <p:spPr>
            <a:xfrm>
              <a:off x="6463408" y="4543303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Quantum mechanics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C58172-C520-8D9B-3459-7D95656965CC}"/>
                </a:ext>
              </a:extLst>
            </p:cNvPr>
            <p:cNvSpPr/>
            <p:nvPr/>
          </p:nvSpPr>
          <p:spPr>
            <a:xfrm>
              <a:off x="4756864" y="5417598"/>
              <a:ext cx="1216490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Thermodynamics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E4A39E-4020-45F7-2594-D0FCE4CD7932}"/>
                </a:ext>
              </a:extLst>
            </p:cNvPr>
            <p:cNvSpPr/>
            <p:nvPr/>
          </p:nvSpPr>
          <p:spPr>
            <a:xfrm>
              <a:off x="6529232" y="5358319"/>
              <a:ext cx="412395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D0531C-598B-7E8A-5278-A46F910A073D}"/>
                </a:ext>
              </a:extLst>
            </p:cNvPr>
            <p:cNvSpPr txBox="1"/>
            <p:nvPr/>
          </p:nvSpPr>
          <p:spPr>
            <a:xfrm>
              <a:off x="2754339" y="5140856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derivation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4D4F6C-6B11-53FA-711E-B9280B955F92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508772" y="5271661"/>
              <a:ext cx="24556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2C8E9-F30E-3835-1BA5-AC7E96F4AEBD}"/>
              </a:ext>
            </a:extLst>
          </p:cNvPr>
          <p:cNvGrpSpPr/>
          <p:nvPr/>
        </p:nvGrpSpPr>
        <p:grpSpPr>
          <a:xfrm>
            <a:off x="3642741" y="1185422"/>
            <a:ext cx="4277656" cy="2093016"/>
            <a:chOff x="4900323" y="840937"/>
            <a:chExt cx="4432040" cy="2378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15F3F-CCA3-6384-B286-4C9E67D32BA0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EDAC6-F345-D2AE-BF93-930FEC5C5713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DE062F-4C40-9414-CA1E-E67A9603E89A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FF27FC-8C0A-1C2E-243B-A3EA7DEA9A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88155-81B3-7225-59CF-B855A9056235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A499B0-9AF9-DD00-B945-91FE949BEE9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BE5DC3-DA95-E2E9-55CC-11BE38E58B85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7F4391-C23A-2194-8DF2-5C4142EBE92C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9973A-A27B-18FF-4466-39AA243F7691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Different approach to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88952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2058362"/>
                <a:ext cx="4032899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2058362"/>
                <a:ext cx="4032899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558734" y="3352343"/>
            <a:ext cx="102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(unphysical)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4070072"/>
            <a:ext cx="6054680" cy="2671178"/>
            <a:chOff x="216809" y="3130562"/>
            <a:chExt cx="6054680" cy="267117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441839" y="5432408"/>
              <a:ext cx="297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 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8288" y="5097312"/>
              <a:ext cx="411378" cy="335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3915375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2095189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2095189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2105343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2105343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2660921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2697964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0" y="157593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Variation of the action measures the flow of states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Variation = 0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flow of states tangent to the path</a:t>
                </a:r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593"/>
                <a:ext cx="12192000" cy="1200329"/>
              </a:xfrm>
              <a:prstGeom prst="rect">
                <a:avLst/>
              </a:prstGeom>
              <a:blipFill>
                <a:blip r:embed="rId13"/>
                <a:stretch>
                  <a:fillRect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1784500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148485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 flipV="1">
            <a:off x="8976319" y="2597360"/>
            <a:ext cx="307239" cy="2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283558" y="281928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/>
              <p:nvPr/>
            </p:nvSpPr>
            <p:spPr>
              <a:xfrm>
                <a:off x="5358726" y="1766821"/>
                <a:ext cx="11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26" y="1766821"/>
                <a:ext cx="1178464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9E213-B74F-520A-9979-6C8EF39D44C9}"/>
              </a:ext>
            </a:extLst>
          </p:cNvPr>
          <p:cNvCxnSpPr>
            <a:cxnSpLocks/>
          </p:cNvCxnSpPr>
          <p:nvPr/>
        </p:nvCxnSpPr>
        <p:spPr>
          <a:xfrm flipH="1">
            <a:off x="5384132" y="2112177"/>
            <a:ext cx="284398" cy="2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E6D446-8603-B623-29B7-C12BB9400254}"/>
              </a:ext>
            </a:extLst>
          </p:cNvPr>
          <p:cNvSpPr txBox="1"/>
          <p:nvPr/>
        </p:nvSpPr>
        <p:spPr>
          <a:xfrm>
            <a:off x="5992777" y="1375438"/>
            <a:ext cx="59670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800" b="1" dirty="0"/>
              <a:t>Geometric and physical interpretation of the action principle</a:t>
            </a:r>
            <a:r>
              <a:rPr lang="en-US" sz="1800" i="1" dirty="0"/>
              <a:t>,</a:t>
            </a:r>
          </a:p>
          <a:p>
            <a:pPr algn="r"/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960F-543B-3D2F-CA19-2AF6EBC2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32DC0-DFF0-03E7-C1E5-AF9782A69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hlinkClick r:id="rId2"/>
                  </a:rPr>
                  <a:t>https://assumptionsofphysics.org/papers.html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Classical mechanics is the high-entropy limit of quantum mechanics (2024)</a:t>
                </a:r>
              </a:p>
              <a:p>
                <a:pPr lvl="1"/>
                <a:r>
                  <a:rPr lang="en-US" dirty="0"/>
                  <a:t>The limit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unphysicality</a:t>
                </a:r>
                <a:r>
                  <a:rPr lang="en-US" dirty="0"/>
                  <a:t> of Hilbert spaces (2023)</a:t>
                </a:r>
              </a:p>
              <a:p>
                <a:pPr lvl="1"/>
                <a:r>
                  <a:rPr lang="en-US" dirty="0"/>
                  <a:t>Closure under Cauchy sequences is physically untenable</a:t>
                </a:r>
              </a:p>
              <a:p>
                <a:r>
                  <a:rPr lang="en-US" dirty="0"/>
                  <a:t>On the Common Logical Structure of Classical and Quantum Mechanics (2022)</a:t>
                </a:r>
              </a:p>
              <a:p>
                <a:pPr lvl="1"/>
                <a:r>
                  <a:rPr lang="en-US" dirty="0"/>
                  <a:t>Quantum mechanics does NOT require a departure from classical logic</a:t>
                </a:r>
              </a:p>
              <a:p>
                <a:r>
                  <a:rPr lang="en-US" dirty="0"/>
                  <a:t>Hamiltonian mechanics is conservation of information entropy (2020)</a:t>
                </a:r>
              </a:p>
              <a:p>
                <a:pPr lvl="1"/>
                <a:r>
                  <a:rPr lang="en-US" dirty="0"/>
                  <a:t>Conservation of the entropy (and marginals) is equivalent to Hamiltonian evolution</a:t>
                </a:r>
              </a:p>
              <a:p>
                <a:r>
                  <a:rPr lang="en-US" dirty="0"/>
                  <a:t>The four postulates of quantum mechanics are three (2020)</a:t>
                </a:r>
              </a:p>
              <a:p>
                <a:pPr lvl="1"/>
                <a:r>
                  <a:rPr lang="en-US" dirty="0"/>
                  <a:t>The tensor product postulate is redundant</a:t>
                </a:r>
              </a:p>
              <a:p>
                <a:r>
                  <a:rPr lang="en-US" dirty="0"/>
                  <a:t>Variability as a better characterization of Shannon entropy (2019)</a:t>
                </a:r>
              </a:p>
              <a:p>
                <a:pPr lvl="1"/>
                <a:r>
                  <a:rPr lang="en-US" dirty="0"/>
                  <a:t>It is conceptually better and recovers the formula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32DC0-DFF0-03E7-C1E5-AF9782A69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6" t="-2492" b="-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76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191C1-52DD-FBE6-D877-4B9F932C5715}"/>
              </a:ext>
            </a:extLst>
          </p:cNvPr>
          <p:cNvSpPr txBox="1"/>
          <p:nvPr/>
        </p:nvSpPr>
        <p:spPr>
          <a:xfrm>
            <a:off x="237743" y="358589"/>
            <a:ext cx="11075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Possible contribution: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generalize results to (classical) field theories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0D866-BC6A-75EF-03C6-17945477288E}"/>
              </a:ext>
            </a:extLst>
          </p:cNvPr>
          <p:cNvSpPr txBox="1"/>
          <p:nvPr/>
        </p:nvSpPr>
        <p:spPr>
          <a:xfrm>
            <a:off x="889835" y="1940423"/>
            <a:ext cx="97715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Find/develop suitable Hamiltonian/symplectic formulation for classical field theories (e.g. classical EM, general relativity)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Find/develop suitable definition of entropy in the context of field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Extend results from classical mechanics to field theories</a:t>
            </a:r>
          </a:p>
        </p:txBody>
      </p:sp>
    </p:spTree>
    <p:extLst>
      <p:ext uri="{BB962C8B-B14F-4D97-AF65-F5344CB8AC3E}">
        <p14:creationId xmlns:p14="http://schemas.microsoft.com/office/powerpoint/2010/main" val="424471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1881-9BE8-1BC9-E07F-8326668E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658C0-BFC5-AA4B-D66D-DB51388EE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find the most general mathematical structures that are still physically meaningful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Derive mathematical structure from physically justifiable premises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658C0-BFC5-AA4B-D66D-DB51388EE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0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C00A714-8204-77E8-BF00-7C471CF3744E}"/>
              </a:ext>
            </a:extLst>
          </p:cNvPr>
          <p:cNvSpPr/>
          <p:nvPr/>
        </p:nvSpPr>
        <p:spPr>
          <a:xfrm>
            <a:off x="7037294" y="2507455"/>
            <a:ext cx="77259" cy="3830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62CBF0-77B4-C694-E2D4-54F25EF55DCD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AC487-BEE7-759B-DE15-6BA6A83E93E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F1EB9-8744-A3D5-2B5D-2353CD3ADE0C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C0585-271C-699B-8E4D-339A8B92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578"/>
          <a:stretch/>
        </p:blipFill>
        <p:spPr>
          <a:xfrm>
            <a:off x="276926" y="274645"/>
            <a:ext cx="6692929" cy="3040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31037F-9CC0-5320-1886-984A4264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85" b="1"/>
          <a:stretch/>
        </p:blipFill>
        <p:spPr>
          <a:xfrm>
            <a:off x="273986" y="3115614"/>
            <a:ext cx="6692929" cy="3224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F4C695-36DB-2CAF-BB20-80D26475DF71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51861-3DE7-D348-E123-B88742FF2CD5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D0E837-AF5B-0DA9-19A4-609CE05527ED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F9094-F776-650F-0B61-C79583CBC479}"/>
              </a:ext>
            </a:extLst>
          </p:cNvPr>
          <p:cNvSpPr/>
          <p:nvPr/>
        </p:nvSpPr>
        <p:spPr>
          <a:xfrm>
            <a:off x="670560" y="2509245"/>
            <a:ext cx="982980" cy="196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49261</TotalTime>
  <Words>2177</Words>
  <Application>Microsoft Office PowerPoint</Application>
  <PresentationFormat>Widescreen</PresentationFormat>
  <Paragraphs>383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Office Theme</vt:lpstr>
      <vt:lpstr>Towards a consistent mathematical foundation for all physical theories</vt:lpstr>
      <vt:lpstr>Main goal of the project</vt:lpstr>
      <vt:lpstr>PowerPoint Presentation</vt:lpstr>
      <vt:lpstr>PowerPoint Presentation</vt:lpstr>
      <vt:lpstr>PowerPoint Presentation</vt:lpstr>
      <vt:lpstr>Other results</vt:lpstr>
      <vt:lpstr>PowerPoint Presentation</vt:lpstr>
      <vt:lpstr>Physical mathematics</vt:lpstr>
      <vt:lpstr>PowerPoint Presentation</vt:lpstr>
      <vt:lpstr>Logic of experimental verifiability </vt:lpstr>
      <vt:lpstr>PowerPoint Presentation</vt:lpstr>
      <vt:lpstr>PowerPoint Presentation</vt:lpstr>
      <vt:lpstr>Topology and σ-algebra</vt:lpstr>
      <vt:lpstr>Ensemble spaces (generalized state spaces)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Wrapping it up</vt:lpstr>
      <vt:lpstr>Some open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approach to the foundations of physics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253</cp:revision>
  <dcterms:created xsi:type="dcterms:W3CDTF">2021-04-07T15:17:47Z</dcterms:created>
  <dcterms:modified xsi:type="dcterms:W3CDTF">2025-07-07T13:27:18Z</dcterms:modified>
</cp:coreProperties>
</file>