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1017" r:id="rId2"/>
    <p:sldId id="1011" r:id="rId3"/>
    <p:sldId id="1012" r:id="rId4"/>
    <p:sldId id="1037" r:id="rId5"/>
    <p:sldId id="1014" r:id="rId6"/>
    <p:sldId id="1015" r:id="rId7"/>
    <p:sldId id="1016" r:id="rId8"/>
    <p:sldId id="1019" r:id="rId9"/>
    <p:sldId id="426" r:id="rId10"/>
    <p:sldId id="427" r:id="rId11"/>
    <p:sldId id="428" r:id="rId12"/>
    <p:sldId id="429" r:id="rId13"/>
    <p:sldId id="382" r:id="rId14"/>
    <p:sldId id="430" r:id="rId15"/>
    <p:sldId id="1020" r:id="rId16"/>
    <p:sldId id="432" r:id="rId17"/>
    <p:sldId id="433" r:id="rId18"/>
    <p:sldId id="434" r:id="rId19"/>
    <p:sldId id="435" r:id="rId20"/>
    <p:sldId id="436" r:id="rId21"/>
    <p:sldId id="1071" r:id="rId22"/>
    <p:sldId id="1072" r:id="rId23"/>
    <p:sldId id="993" r:id="rId24"/>
    <p:sldId id="477" r:id="rId25"/>
    <p:sldId id="479" r:id="rId26"/>
    <p:sldId id="478" r:id="rId27"/>
    <p:sldId id="1073" r:id="rId28"/>
    <p:sldId id="482" r:id="rId29"/>
    <p:sldId id="1075" r:id="rId30"/>
    <p:sldId id="1078" r:id="rId31"/>
    <p:sldId id="1077" r:id="rId32"/>
    <p:sldId id="1076" r:id="rId33"/>
    <p:sldId id="1079" r:id="rId34"/>
    <p:sldId id="880" r:id="rId35"/>
    <p:sldId id="958" r:id="rId36"/>
    <p:sldId id="422" r:id="rId37"/>
    <p:sldId id="1081" r:id="rId38"/>
    <p:sldId id="1082" r:id="rId39"/>
    <p:sldId id="431" r:id="rId40"/>
    <p:sldId id="1083" r:id="rId41"/>
    <p:sldId id="1084" r:id="rId42"/>
    <p:sldId id="912" r:id="rId43"/>
    <p:sldId id="934" r:id="rId44"/>
    <p:sldId id="935" r:id="rId45"/>
    <p:sldId id="481" r:id="rId46"/>
    <p:sldId id="485" r:id="rId47"/>
    <p:sldId id="486" r:id="rId48"/>
    <p:sldId id="487" r:id="rId49"/>
    <p:sldId id="488" r:id="rId50"/>
    <p:sldId id="489" r:id="rId51"/>
    <p:sldId id="932" r:id="rId52"/>
    <p:sldId id="1085" r:id="rId53"/>
    <p:sldId id="1086" r:id="rId54"/>
    <p:sldId id="1087" r:id="rId55"/>
    <p:sldId id="1088" r:id="rId56"/>
    <p:sldId id="1089" r:id="rId57"/>
    <p:sldId id="991" r:id="rId58"/>
    <p:sldId id="398" r:id="rId59"/>
    <p:sldId id="1090" r:id="rId60"/>
    <p:sldId id="445" r:id="rId61"/>
    <p:sldId id="938" r:id="rId62"/>
    <p:sldId id="1091" r:id="rId63"/>
    <p:sldId id="1096" r:id="rId64"/>
    <p:sldId id="1003" r:id="rId65"/>
    <p:sldId id="1098" r:id="rId66"/>
    <p:sldId id="1099" r:id="rId67"/>
    <p:sldId id="1097" r:id="rId68"/>
    <p:sldId id="1092" r:id="rId69"/>
    <p:sldId id="1094" r:id="rId70"/>
    <p:sldId id="1093" r:id="rId71"/>
    <p:sldId id="1100" r:id="rId72"/>
    <p:sldId id="1101" r:id="rId73"/>
    <p:sldId id="974" r:id="rId74"/>
    <p:sldId id="1074" r:id="rId75"/>
    <p:sldId id="1080" r:id="rId76"/>
    <p:sldId id="483" r:id="rId77"/>
    <p:sldId id="990" r:id="rId78"/>
    <p:sldId id="894" r:id="rId79"/>
    <p:sldId id="994" r:id="rId80"/>
    <p:sldId id="1004" r:id="rId81"/>
    <p:sldId id="966" r:id="rId82"/>
    <p:sldId id="901" r:id="rId83"/>
    <p:sldId id="1095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858"/>
    <a:srgbClr val="DF7E7B"/>
    <a:srgbClr val="3577B9"/>
    <a:srgbClr val="866EBF"/>
    <a:srgbClr val="ECF3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6/26/2024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3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610.png"/><Relationship Id="rId4" Type="http://schemas.openxmlformats.org/officeDocument/2006/relationships/image" Target="../media/image5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4" Type="http://schemas.openxmlformats.org/officeDocument/2006/relationships/image" Target="../media/image10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8" Type="http://schemas.openxmlformats.org/officeDocument/2006/relationships/image" Target="../media/image790.png"/><Relationship Id="rId21" Type="http://schemas.openxmlformats.org/officeDocument/2006/relationships/image" Target="../media/image682.png"/><Relationship Id="rId3" Type="http://schemas.openxmlformats.org/officeDocument/2006/relationships/image" Target="../media/image742.png"/><Relationship Id="rId34" Type="http://schemas.openxmlformats.org/officeDocument/2006/relationships/image" Target="../media/image99.png"/><Relationship Id="rId25" Type="http://schemas.openxmlformats.org/officeDocument/2006/relationships/image" Target="../media/image890.png"/><Relationship Id="rId33" Type="http://schemas.openxmlformats.org/officeDocument/2006/relationships/image" Target="../media/image98.png"/><Relationship Id="rId20" Type="http://schemas.openxmlformats.org/officeDocument/2006/relationships/image" Target="../media/image611.png"/><Relationship Id="rId29" Type="http://schemas.openxmlformats.org/officeDocument/2006/relationships/image" Target="../media/image930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01.png"/><Relationship Id="rId32" Type="http://schemas.openxmlformats.org/officeDocument/2006/relationships/image" Target="../media/image970.png"/><Relationship Id="rId23" Type="http://schemas.openxmlformats.org/officeDocument/2006/relationships/image" Target="../media/image802.png"/><Relationship Id="rId28" Type="http://schemas.openxmlformats.org/officeDocument/2006/relationships/image" Target="../media/image920.png"/><Relationship Id="rId36" Type="http://schemas.openxmlformats.org/officeDocument/2006/relationships/image" Target="../media/image952.png"/><Relationship Id="rId19" Type="http://schemas.openxmlformats.org/officeDocument/2006/relationships/image" Target="../media/image713.png"/><Relationship Id="rId31" Type="http://schemas.openxmlformats.org/officeDocument/2006/relationships/image" Target="../media/image960.png"/><Relationship Id="rId22" Type="http://schemas.openxmlformats.org/officeDocument/2006/relationships/image" Target="../media/image791.png"/><Relationship Id="rId4" Type="http://schemas.openxmlformats.org/officeDocument/2006/relationships/image" Target="../media/image752.png"/><Relationship Id="rId27" Type="http://schemas.openxmlformats.org/officeDocument/2006/relationships/image" Target="../media/image910.png"/><Relationship Id="rId9" Type="http://schemas.openxmlformats.org/officeDocument/2006/relationships/image" Target="../media/image800.png"/><Relationship Id="rId30" Type="http://schemas.openxmlformats.org/officeDocument/2006/relationships/image" Target="../media/image940.png"/><Relationship Id="rId35" Type="http://schemas.openxmlformats.org/officeDocument/2006/relationships/image" Target="../media/image95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147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50.png"/><Relationship Id="rId15" Type="http://schemas.openxmlformats.org/officeDocument/2006/relationships/image" Target="../media/image145.png"/><Relationship Id="rId10" Type="http://schemas.openxmlformats.org/officeDocument/2006/relationships/image" Target="../media/image540.png"/><Relationship Id="rId14" Type="http://schemas.openxmlformats.org/officeDocument/2006/relationships/image" Target="../media/image14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1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106.png"/><Relationship Id="rId5" Type="http://schemas.openxmlformats.org/officeDocument/2006/relationships/image" Target="../media/image34.png"/><Relationship Id="rId15" Type="http://schemas.openxmlformats.org/officeDocument/2006/relationships/image" Target="../media/image120.png"/><Relationship Id="rId10" Type="http://schemas.openxmlformats.org/officeDocument/2006/relationships/image" Target="../media/image105.png"/><Relationship Id="rId4" Type="http://schemas.openxmlformats.org/officeDocument/2006/relationships/image" Target="../media/image33.png"/><Relationship Id="rId9" Type="http://schemas.openxmlformats.org/officeDocument/2006/relationships/image" Target="../media/image104.png"/><Relationship Id="rId14" Type="http://schemas.openxmlformats.org/officeDocument/2006/relationships/image" Target="../media/image1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4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3.png"/><Relationship Id="rId5" Type="http://schemas.openxmlformats.org/officeDocument/2006/relationships/image" Target="../media/image126.png"/><Relationship Id="rId10" Type="http://schemas.openxmlformats.org/officeDocument/2006/relationships/image" Target="../media/image132.png"/><Relationship Id="rId4" Type="http://schemas.openxmlformats.org/officeDocument/2006/relationships/image" Target="../media/image125.png"/><Relationship Id="rId9" Type="http://schemas.openxmlformats.org/officeDocument/2006/relationships/image" Target="../media/image1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4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3.png"/><Relationship Id="rId5" Type="http://schemas.openxmlformats.org/officeDocument/2006/relationships/image" Target="../media/image126.png"/><Relationship Id="rId10" Type="http://schemas.openxmlformats.org/officeDocument/2006/relationships/image" Target="../media/image132.png"/><Relationship Id="rId4" Type="http://schemas.openxmlformats.org/officeDocument/2006/relationships/image" Target="../media/image125.png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0.png"/><Relationship Id="rId3" Type="http://schemas.openxmlformats.org/officeDocument/2006/relationships/image" Target="../media/image711.png"/><Relationship Id="rId7" Type="http://schemas.openxmlformats.org/officeDocument/2006/relationships/image" Target="../media/image750.png"/><Relationship Id="rId12" Type="http://schemas.openxmlformats.org/officeDocument/2006/relationships/image" Target="../media/image803.png"/><Relationship Id="rId17" Type="http://schemas.openxmlformats.org/officeDocument/2006/relationships/image" Target="../media/image850.png"/><Relationship Id="rId2" Type="http://schemas.openxmlformats.org/officeDocument/2006/relationships/image" Target="../media/image700.png"/><Relationship Id="rId16" Type="http://schemas.openxmlformats.org/officeDocument/2006/relationships/image" Target="../media/image8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0.png"/><Relationship Id="rId11" Type="http://schemas.openxmlformats.org/officeDocument/2006/relationships/image" Target="../media/image792.png"/><Relationship Id="rId5" Type="http://schemas.openxmlformats.org/officeDocument/2006/relationships/image" Target="../media/image730.png"/><Relationship Id="rId15" Type="http://schemas.openxmlformats.org/officeDocument/2006/relationships/image" Target="../media/image830.png"/><Relationship Id="rId10" Type="http://schemas.openxmlformats.org/officeDocument/2006/relationships/image" Target="../media/image780.png"/><Relationship Id="rId4" Type="http://schemas.openxmlformats.org/officeDocument/2006/relationships/image" Target="../media/image720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10" Type="http://schemas.openxmlformats.org/officeDocument/2006/relationships/image" Target="../media/image157.png"/><Relationship Id="rId4" Type="http://schemas.openxmlformats.org/officeDocument/2006/relationships/image" Target="../media/image138.png"/><Relationship Id="rId9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0.png"/><Relationship Id="rId21" Type="http://schemas.openxmlformats.org/officeDocument/2006/relationships/image" Target="../media/image821.png"/><Relationship Id="rId25" Type="http://schemas.openxmlformats.org/officeDocument/2006/relationships/image" Target="../media/image86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51.png"/><Relationship Id="rId6" Type="http://schemas.openxmlformats.org/officeDocument/2006/relationships/image" Target="../media/image671.png"/><Relationship Id="rId23" Type="http://schemas.openxmlformats.org/officeDocument/2006/relationships/image" Target="../media/image841.png"/><Relationship Id="rId22" Type="http://schemas.openxmlformats.org/officeDocument/2006/relationships/image" Target="../media/image831.png"/><Relationship Id="rId27" Type="http://schemas.openxmlformats.org/officeDocument/2006/relationships/image" Target="../media/image8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1.png"/><Relationship Id="rId3" Type="http://schemas.openxmlformats.org/officeDocument/2006/relationships/image" Target="../media/image1631.png"/><Relationship Id="rId7" Type="http://schemas.openxmlformats.org/officeDocument/2006/relationships/image" Target="../media/image1670.png"/><Relationship Id="rId2" Type="http://schemas.openxmlformats.org/officeDocument/2006/relationships/image" Target="../media/image16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0.png"/><Relationship Id="rId5" Type="http://schemas.openxmlformats.org/officeDocument/2006/relationships/image" Target="../media/image1651.png"/><Relationship Id="rId4" Type="http://schemas.openxmlformats.org/officeDocument/2006/relationships/image" Target="../media/image16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0.png"/><Relationship Id="rId13" Type="http://schemas.openxmlformats.org/officeDocument/2006/relationships/image" Target="../media/image1710.png"/><Relationship Id="rId18" Type="http://schemas.openxmlformats.org/officeDocument/2006/relationships/image" Target="../media/image1780.png"/><Relationship Id="rId26" Type="http://schemas.openxmlformats.org/officeDocument/2006/relationships/image" Target="../media/image1880.png"/><Relationship Id="rId3" Type="http://schemas.openxmlformats.org/officeDocument/2006/relationships/image" Target="../media/image1590.png"/><Relationship Id="rId21" Type="http://schemas.openxmlformats.org/officeDocument/2006/relationships/image" Target="../media/image1830.png"/><Relationship Id="rId7" Type="http://schemas.openxmlformats.org/officeDocument/2006/relationships/image" Target="../media/image1640.png"/><Relationship Id="rId12" Type="http://schemas.openxmlformats.org/officeDocument/2006/relationships/image" Target="../media/image1690.png"/><Relationship Id="rId17" Type="http://schemas.openxmlformats.org/officeDocument/2006/relationships/image" Target="../media/image1770.png"/><Relationship Id="rId25" Type="http://schemas.openxmlformats.org/officeDocument/2006/relationships/image" Target="../media/image620.png"/><Relationship Id="rId2" Type="http://schemas.openxmlformats.org/officeDocument/2006/relationships/image" Target="../media/image612.png"/><Relationship Id="rId16" Type="http://schemas.openxmlformats.org/officeDocument/2006/relationships/image" Target="../media/image1760.png"/><Relationship Id="rId20" Type="http://schemas.openxmlformats.org/officeDocument/2006/relationships/image" Target="../media/image1820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0.png"/><Relationship Id="rId11" Type="http://schemas.openxmlformats.org/officeDocument/2006/relationships/image" Target="../media/image1680.png"/><Relationship Id="rId24" Type="http://schemas.openxmlformats.org/officeDocument/2006/relationships/image" Target="../media/image1860.png"/><Relationship Id="rId32" Type="http://schemas.openxmlformats.org/officeDocument/2006/relationships/image" Target="../media/image192.png"/><Relationship Id="rId5" Type="http://schemas.openxmlformats.org/officeDocument/2006/relationships/image" Target="../media/image1620.png"/><Relationship Id="rId15" Type="http://schemas.openxmlformats.org/officeDocument/2006/relationships/image" Target="../media/image1750.png"/><Relationship Id="rId23" Type="http://schemas.openxmlformats.org/officeDocument/2006/relationships/image" Target="../media/image1850.png"/><Relationship Id="rId28" Type="http://schemas.openxmlformats.org/officeDocument/2006/relationships/image" Target="../media/image191.png"/><Relationship Id="rId19" Type="http://schemas.openxmlformats.org/officeDocument/2006/relationships/image" Target="../media/image1790.png"/><Relationship Id="rId31" Type="http://schemas.openxmlformats.org/officeDocument/2006/relationships/image" Target="../media/image640.png"/><Relationship Id="rId4" Type="http://schemas.openxmlformats.org/officeDocument/2006/relationships/image" Target="../media/image1610.png"/><Relationship Id="rId14" Type="http://schemas.openxmlformats.org/officeDocument/2006/relationships/image" Target="../media/image1740.png"/><Relationship Id="rId22" Type="http://schemas.openxmlformats.org/officeDocument/2006/relationships/image" Target="../media/image1840.png"/><Relationship Id="rId27" Type="http://schemas.openxmlformats.org/officeDocument/2006/relationships/image" Target="../media/image1890.png"/><Relationship Id="rId30" Type="http://schemas.openxmlformats.org/officeDocument/2006/relationships/image" Target="../media/image1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8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8.png"/><Relationship Id="rId4" Type="http://schemas.openxmlformats.org/officeDocument/2006/relationships/image" Target="../media/image20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0" Type="http://schemas.openxmlformats.org/officeDocument/2006/relationships/image" Target="../media/image217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1200.png"/><Relationship Id="rId7" Type="http://schemas.openxmlformats.org/officeDocument/2006/relationships/image" Target="../media/image913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11" Type="http://schemas.openxmlformats.org/officeDocument/2006/relationships/image" Target="../media/image951.png"/><Relationship Id="rId5" Type="http://schemas.openxmlformats.org/officeDocument/2006/relationships/image" Target="../media/image1220.png"/><Relationship Id="rId10" Type="http://schemas.openxmlformats.org/officeDocument/2006/relationships/image" Target="../media/image941.png"/><Relationship Id="rId4" Type="http://schemas.openxmlformats.org/officeDocument/2006/relationships/image" Target="../media/image1211.png"/><Relationship Id="rId9" Type="http://schemas.openxmlformats.org/officeDocument/2006/relationships/image" Target="../media/image93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250.png"/><Relationship Id="rId5" Type="http://schemas.openxmlformats.org/officeDocument/2006/relationships/image" Target="../media/image1240.png"/><Relationship Id="rId31" Type="http://schemas.openxmlformats.org/officeDocument/2006/relationships/image" Target="../media/image960.png"/><Relationship Id="rId4" Type="http://schemas.openxmlformats.org/officeDocument/2006/relationships/image" Target="../media/image1230.png"/><Relationship Id="rId30" Type="http://schemas.openxmlformats.org/officeDocument/2006/relationships/image" Target="../media/image95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2387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Assumptions of Physics</a:t>
            </a:r>
            <a:br>
              <a:rPr lang="en-US" sz="4000" dirty="0"/>
            </a:br>
            <a:r>
              <a:rPr lang="en-US" sz="4000" dirty="0"/>
              <a:t>Summer School 2024</a:t>
            </a:r>
            <a:br>
              <a:rPr lang="en-US" sz="4000" dirty="0"/>
            </a:br>
            <a:br>
              <a:rPr lang="en-US" sz="4000" dirty="0"/>
            </a:br>
            <a:r>
              <a:rPr lang="en-US" dirty="0"/>
              <a:t>Quantum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242270" y="3889507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83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5232399" y="2616200"/>
            <a:ext cx="1727203" cy="16256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539751" y="541443"/>
            <a:ext cx="1010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Suppose we want to study the motion of a cannonball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4908792" y="2311400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6C5192-7946-4D55-ACFE-72DD3BA4C6CE}"/>
              </a:ext>
            </a:extLst>
          </p:cNvPr>
          <p:cNvSpPr/>
          <p:nvPr/>
        </p:nvSpPr>
        <p:spPr>
          <a:xfrm>
            <a:off x="6794500" y="2165053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37D4E-EC0E-4602-B9F7-2768076AAFB8}"/>
              </a:ext>
            </a:extLst>
          </p:cNvPr>
          <p:cNvSpPr/>
          <p:nvPr/>
        </p:nvSpPr>
        <p:spPr>
          <a:xfrm>
            <a:off x="7199492" y="244602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46EA4-D956-4AD2-8A65-7D7AC9200325}"/>
              </a:ext>
            </a:extLst>
          </p:cNvPr>
          <p:cNvSpPr/>
          <p:nvPr/>
        </p:nvSpPr>
        <p:spPr>
          <a:xfrm>
            <a:off x="6035092" y="215392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0AFD79-36D1-4FF0-BFBF-B423CBF0F417}"/>
              </a:ext>
            </a:extLst>
          </p:cNvPr>
          <p:cNvCxnSpPr>
            <a:cxnSpLocks/>
          </p:cNvCxnSpPr>
          <p:nvPr/>
        </p:nvCxnSpPr>
        <p:spPr>
          <a:xfrm flipH="1">
            <a:off x="5849622" y="2265680"/>
            <a:ext cx="198119" cy="37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46200-A047-4E72-8C67-3A0343DDDACC}"/>
              </a:ext>
            </a:extLst>
          </p:cNvPr>
          <p:cNvCxnSpPr>
            <a:cxnSpLocks/>
          </p:cNvCxnSpPr>
          <p:nvPr/>
        </p:nvCxnSpPr>
        <p:spPr>
          <a:xfrm flipH="1">
            <a:off x="6652260" y="2278380"/>
            <a:ext cx="170181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381C44-7EC1-45A0-8047-7C993B49371E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349500"/>
            <a:ext cx="520701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13F8C-4ADB-4538-A400-25890BD3352A}"/>
              </a:ext>
            </a:extLst>
          </p:cNvPr>
          <p:cNvCxnSpPr>
            <a:cxnSpLocks/>
          </p:cNvCxnSpPr>
          <p:nvPr/>
        </p:nvCxnSpPr>
        <p:spPr>
          <a:xfrm flipH="1">
            <a:off x="6649721" y="2641600"/>
            <a:ext cx="198121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D95A4-A05C-4654-94C7-4D035EF6AE3F}"/>
              </a:ext>
            </a:extLst>
          </p:cNvPr>
          <p:cNvCxnSpPr>
            <a:cxnSpLocks/>
          </p:cNvCxnSpPr>
          <p:nvPr/>
        </p:nvCxnSpPr>
        <p:spPr>
          <a:xfrm flipH="1">
            <a:off x="6433820" y="2512060"/>
            <a:ext cx="739141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7E7F92-1C0D-4D7B-9D08-0F0162BC4DA8}"/>
              </a:ext>
            </a:extLst>
          </p:cNvPr>
          <p:cNvCxnSpPr>
            <a:cxnSpLocks/>
          </p:cNvCxnSpPr>
          <p:nvPr/>
        </p:nvCxnSpPr>
        <p:spPr>
          <a:xfrm>
            <a:off x="6223001" y="2115820"/>
            <a:ext cx="22098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0CAE94-F089-42F7-B2E3-1DAB4B9CBEF3}"/>
              </a:ext>
            </a:extLst>
          </p:cNvPr>
          <p:cNvSpPr txBox="1"/>
          <p:nvPr/>
        </p:nvSpPr>
        <p:spPr>
          <a:xfrm>
            <a:off x="7518401" y="1672611"/>
            <a:ext cx="4340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Air will scatter off its surface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6F17CB-1CE7-41B5-9DBE-3BE7C70B5C44}"/>
              </a:ext>
            </a:extLst>
          </p:cNvPr>
          <p:cNvSpPr txBox="1"/>
          <p:nvPr/>
        </p:nvSpPr>
        <p:spPr>
          <a:xfrm>
            <a:off x="342901" y="2720849"/>
            <a:ext cx="4188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However, the effect will be negligible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6F3D4-E43F-4592-B945-D7AFA1336246}"/>
              </a:ext>
            </a:extLst>
          </p:cNvPr>
          <p:cNvSpPr txBox="1"/>
          <p:nvPr/>
        </p:nvSpPr>
        <p:spPr>
          <a:xfrm>
            <a:off x="2954778" y="5077112"/>
            <a:ext cx="5987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state of the cannonball can be taken to be a precise value of position and momentum</a:t>
            </a:r>
          </a:p>
        </p:txBody>
      </p:sp>
    </p:spTree>
    <p:extLst>
      <p:ext uri="{BB962C8B-B14F-4D97-AF65-F5344CB8AC3E}">
        <p14:creationId xmlns:p14="http://schemas.microsoft.com/office/powerpoint/2010/main" val="78383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70AD2FC-1992-4C9C-905F-AE6F1B147D80}"/>
              </a:ext>
            </a:extLst>
          </p:cNvPr>
          <p:cNvGrpSpPr/>
          <p:nvPr/>
        </p:nvGrpSpPr>
        <p:grpSpPr>
          <a:xfrm>
            <a:off x="5991862" y="3330987"/>
            <a:ext cx="208277" cy="196027"/>
            <a:chOff x="2743126" y="2971800"/>
            <a:chExt cx="1295474" cy="121927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D8F13BB-D58B-40F9-8848-CF2E2E08E3DE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5" name="Chord 5">
              <a:extLst>
                <a:ext uri="{FF2B5EF4-FFF2-40B4-BE49-F238E27FC236}">
                  <a16:creationId xmlns:a16="http://schemas.microsoft.com/office/drawing/2014/main" id="{57AC868D-8C3D-4C44-885C-01A6A3FD3E8A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2137A-31C8-4AD9-B463-B377C9007B1F}"/>
              </a:ext>
            </a:extLst>
          </p:cNvPr>
          <p:cNvGrpSpPr/>
          <p:nvPr/>
        </p:nvGrpSpPr>
        <p:grpSpPr>
          <a:xfrm>
            <a:off x="5880524" y="3397219"/>
            <a:ext cx="249693" cy="218629"/>
            <a:chOff x="2614365" y="2911218"/>
            <a:chExt cx="1553079" cy="135985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F452A4-7DF1-4DC5-805B-18316E96B770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0" name="Chord 5">
              <a:extLst>
                <a:ext uri="{FF2B5EF4-FFF2-40B4-BE49-F238E27FC236}">
                  <a16:creationId xmlns:a16="http://schemas.microsoft.com/office/drawing/2014/main" id="{47F20FD8-0444-4794-9271-DF1E65B5BAE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F19058B-5922-4295-B04A-6BDADEAE6E48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A4C781-8F6D-48A3-9DD0-37BA2E4D65F5}"/>
              </a:ext>
            </a:extLst>
          </p:cNvPr>
          <p:cNvGrpSpPr/>
          <p:nvPr/>
        </p:nvGrpSpPr>
        <p:grpSpPr>
          <a:xfrm>
            <a:off x="6058080" y="3106818"/>
            <a:ext cx="249693" cy="218629"/>
            <a:chOff x="2614365" y="2911218"/>
            <a:chExt cx="1553079" cy="135985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2D2F6B-6642-465D-96EF-38CA2B27F523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6" name="Chord 5">
              <a:extLst>
                <a:ext uri="{FF2B5EF4-FFF2-40B4-BE49-F238E27FC236}">
                  <a16:creationId xmlns:a16="http://schemas.microsoft.com/office/drawing/2014/main" id="{7D0F8952-DD1B-434F-9A5C-5A04213F21B4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32C1134-2FA1-44CA-81FC-64118C8AE56C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539751" y="541443"/>
            <a:ext cx="1010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Suppose we want to study the motion of a speck of dust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4908792" y="2311400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6C5192-7946-4D55-ACFE-72DD3BA4C6CE}"/>
              </a:ext>
            </a:extLst>
          </p:cNvPr>
          <p:cNvSpPr/>
          <p:nvPr/>
        </p:nvSpPr>
        <p:spPr>
          <a:xfrm>
            <a:off x="6794500" y="2165053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37D4E-EC0E-4602-B9F7-2768076AAFB8}"/>
              </a:ext>
            </a:extLst>
          </p:cNvPr>
          <p:cNvSpPr/>
          <p:nvPr/>
        </p:nvSpPr>
        <p:spPr>
          <a:xfrm>
            <a:off x="7199492" y="244602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46EA4-D956-4AD2-8A65-7D7AC9200325}"/>
              </a:ext>
            </a:extLst>
          </p:cNvPr>
          <p:cNvSpPr/>
          <p:nvPr/>
        </p:nvSpPr>
        <p:spPr>
          <a:xfrm>
            <a:off x="6035092" y="215392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0AFD79-36D1-4FF0-BFBF-B423CBF0F417}"/>
              </a:ext>
            </a:extLst>
          </p:cNvPr>
          <p:cNvCxnSpPr>
            <a:cxnSpLocks/>
          </p:cNvCxnSpPr>
          <p:nvPr/>
        </p:nvCxnSpPr>
        <p:spPr>
          <a:xfrm flipH="1">
            <a:off x="5900421" y="2265681"/>
            <a:ext cx="147321" cy="83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46200-A047-4E72-8C67-3A0343DDDACC}"/>
              </a:ext>
            </a:extLst>
          </p:cNvPr>
          <p:cNvCxnSpPr>
            <a:cxnSpLocks/>
          </p:cNvCxnSpPr>
          <p:nvPr/>
        </p:nvCxnSpPr>
        <p:spPr>
          <a:xfrm flipH="1">
            <a:off x="6362700" y="2278380"/>
            <a:ext cx="459741" cy="99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381C44-7EC1-45A0-8047-7C993B49371E}"/>
              </a:ext>
            </a:extLst>
          </p:cNvPr>
          <p:cNvCxnSpPr>
            <a:cxnSpLocks/>
          </p:cNvCxnSpPr>
          <p:nvPr/>
        </p:nvCxnSpPr>
        <p:spPr>
          <a:xfrm flipH="1" flipV="1">
            <a:off x="5334002" y="2349501"/>
            <a:ext cx="568959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13F8C-4ADB-4538-A400-25890BD3352A}"/>
              </a:ext>
            </a:extLst>
          </p:cNvPr>
          <p:cNvCxnSpPr>
            <a:cxnSpLocks/>
          </p:cNvCxnSpPr>
          <p:nvPr/>
        </p:nvCxnSpPr>
        <p:spPr>
          <a:xfrm flipH="1">
            <a:off x="6358186" y="2641601"/>
            <a:ext cx="489657" cy="63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D95A4-A05C-4654-94C7-4D035EF6AE3F}"/>
              </a:ext>
            </a:extLst>
          </p:cNvPr>
          <p:cNvCxnSpPr>
            <a:cxnSpLocks/>
          </p:cNvCxnSpPr>
          <p:nvPr/>
        </p:nvCxnSpPr>
        <p:spPr>
          <a:xfrm flipH="1">
            <a:off x="6131561" y="2512061"/>
            <a:ext cx="1041401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7E7F92-1C0D-4D7B-9D08-0F0162BC4DA8}"/>
              </a:ext>
            </a:extLst>
          </p:cNvPr>
          <p:cNvCxnSpPr>
            <a:cxnSpLocks/>
          </p:cNvCxnSpPr>
          <p:nvPr/>
        </p:nvCxnSpPr>
        <p:spPr>
          <a:xfrm flipH="1">
            <a:off x="6123941" y="2115820"/>
            <a:ext cx="99060" cy="113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66F3D4-E43F-4592-B945-D7AFA1336246}"/>
              </a:ext>
            </a:extLst>
          </p:cNvPr>
          <p:cNvSpPr txBox="1"/>
          <p:nvPr/>
        </p:nvSpPr>
        <p:spPr>
          <a:xfrm>
            <a:off x="2291945" y="5079517"/>
            <a:ext cx="6647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state of the speck of dust will be a probability distribution over position and momentum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F78119-D389-4616-9551-D47C70C73FC6}"/>
              </a:ext>
            </a:extLst>
          </p:cNvPr>
          <p:cNvSpPr txBox="1"/>
          <p:nvPr/>
        </p:nvSpPr>
        <p:spPr>
          <a:xfrm>
            <a:off x="7518401" y="1672611"/>
            <a:ext cx="4340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Air will scatter off its surface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4823E-E60C-4F9D-A21B-4B7CB8FCCA71}"/>
              </a:ext>
            </a:extLst>
          </p:cNvPr>
          <p:cNvSpPr txBox="1"/>
          <p:nvPr/>
        </p:nvSpPr>
        <p:spPr>
          <a:xfrm>
            <a:off x="342901" y="2720849"/>
            <a:ext cx="4188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effect will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negligible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18FECF-ECEF-4B02-AB85-5750A9849599}"/>
              </a:ext>
            </a:extLst>
          </p:cNvPr>
          <p:cNvGrpSpPr/>
          <p:nvPr/>
        </p:nvGrpSpPr>
        <p:grpSpPr>
          <a:xfrm>
            <a:off x="5918970" y="3245526"/>
            <a:ext cx="249693" cy="218629"/>
            <a:chOff x="2614365" y="2911218"/>
            <a:chExt cx="1553079" cy="135985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646A260-5D18-470C-8249-EC52896D4AE7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4" name="Chord 5">
              <a:extLst>
                <a:ext uri="{FF2B5EF4-FFF2-40B4-BE49-F238E27FC236}">
                  <a16:creationId xmlns:a16="http://schemas.microsoft.com/office/drawing/2014/main" id="{2A222A40-D707-4ADE-98F7-19BDB9ACD530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9564513-EB7A-45B1-BE13-42C0710260DF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705DA5-7744-442A-9799-7643D4884926}"/>
              </a:ext>
            </a:extLst>
          </p:cNvPr>
          <p:cNvGrpSpPr/>
          <p:nvPr/>
        </p:nvGrpSpPr>
        <p:grpSpPr>
          <a:xfrm>
            <a:off x="5831950" y="3108271"/>
            <a:ext cx="249693" cy="218629"/>
            <a:chOff x="2614365" y="2911218"/>
            <a:chExt cx="1553079" cy="135985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6D9EA1-5714-4D85-89DC-0D793992B81A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Chord 5">
              <a:extLst>
                <a:ext uri="{FF2B5EF4-FFF2-40B4-BE49-F238E27FC236}">
                  <a16:creationId xmlns:a16="http://schemas.microsoft.com/office/drawing/2014/main" id="{11DA94B8-176F-46BC-AB37-B5B36BC7B560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39037EE-3EC0-4B48-BAD3-B5E484AA2162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E8755-ECC8-4039-A1E1-845147D58384}"/>
              </a:ext>
            </a:extLst>
          </p:cNvPr>
          <p:cNvGrpSpPr/>
          <p:nvPr/>
        </p:nvGrpSpPr>
        <p:grpSpPr>
          <a:xfrm>
            <a:off x="6154615" y="3274654"/>
            <a:ext cx="249693" cy="218629"/>
            <a:chOff x="2614365" y="2911218"/>
            <a:chExt cx="1553079" cy="135985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BDC1A9C-B385-4399-A292-672AE6E4EF17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Chord 5">
              <a:extLst>
                <a:ext uri="{FF2B5EF4-FFF2-40B4-BE49-F238E27FC236}">
                  <a16:creationId xmlns:a16="http://schemas.microsoft.com/office/drawing/2014/main" id="{D78F642E-4D44-4244-8D63-41B0CF888477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5FECE0-C033-4A1E-B6AE-2A87117D83A3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63B666-67AB-4655-9276-F1763B8A3BE3}"/>
              </a:ext>
            </a:extLst>
          </p:cNvPr>
          <p:cNvGrpSpPr/>
          <p:nvPr/>
        </p:nvGrpSpPr>
        <p:grpSpPr>
          <a:xfrm>
            <a:off x="6065584" y="3380700"/>
            <a:ext cx="249693" cy="218629"/>
            <a:chOff x="2614365" y="2911218"/>
            <a:chExt cx="1553079" cy="135985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154A139-2823-4BD5-B89D-699624ED0B6E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2" name="Chord 5">
              <a:extLst>
                <a:ext uri="{FF2B5EF4-FFF2-40B4-BE49-F238E27FC236}">
                  <a16:creationId xmlns:a16="http://schemas.microsoft.com/office/drawing/2014/main" id="{D3D70BBD-57EE-4015-9C48-8C970EEAE196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F6F3580-9626-454A-ADF9-39245500240C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39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5232399" y="2616200"/>
            <a:ext cx="1727203" cy="16256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539751" y="541443"/>
            <a:ext cx="101092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Suppose we want to study the motion of a cannonball on the surface of the sun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4908792" y="2311400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6C5192-7946-4D55-ACFE-72DD3BA4C6CE}"/>
              </a:ext>
            </a:extLst>
          </p:cNvPr>
          <p:cNvSpPr/>
          <p:nvPr/>
        </p:nvSpPr>
        <p:spPr>
          <a:xfrm>
            <a:off x="6794500" y="2165053"/>
            <a:ext cx="101600" cy="101600"/>
          </a:xfrm>
          <a:prstGeom prst="ellips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37D4E-EC0E-4602-B9F7-2768076AAFB8}"/>
              </a:ext>
            </a:extLst>
          </p:cNvPr>
          <p:cNvSpPr/>
          <p:nvPr/>
        </p:nvSpPr>
        <p:spPr>
          <a:xfrm>
            <a:off x="7199492" y="2446020"/>
            <a:ext cx="101600" cy="101600"/>
          </a:xfrm>
          <a:prstGeom prst="ellips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46EA4-D956-4AD2-8A65-7D7AC9200325}"/>
              </a:ext>
            </a:extLst>
          </p:cNvPr>
          <p:cNvSpPr/>
          <p:nvPr/>
        </p:nvSpPr>
        <p:spPr>
          <a:xfrm>
            <a:off x="6035092" y="2153920"/>
            <a:ext cx="101600" cy="101600"/>
          </a:xfrm>
          <a:prstGeom prst="ellips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0AFD79-36D1-4FF0-BFBF-B423CBF0F417}"/>
              </a:ext>
            </a:extLst>
          </p:cNvPr>
          <p:cNvCxnSpPr>
            <a:cxnSpLocks/>
          </p:cNvCxnSpPr>
          <p:nvPr/>
        </p:nvCxnSpPr>
        <p:spPr>
          <a:xfrm flipH="1">
            <a:off x="5849622" y="2265680"/>
            <a:ext cx="198119" cy="37084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46200-A047-4E72-8C67-3A0343DDDACC}"/>
              </a:ext>
            </a:extLst>
          </p:cNvPr>
          <p:cNvCxnSpPr>
            <a:cxnSpLocks/>
          </p:cNvCxnSpPr>
          <p:nvPr/>
        </p:nvCxnSpPr>
        <p:spPr>
          <a:xfrm flipH="1">
            <a:off x="6652260" y="2278380"/>
            <a:ext cx="170181" cy="49784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381C44-7EC1-45A0-8047-7C993B49371E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349500"/>
            <a:ext cx="520701" cy="28956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13F8C-4ADB-4538-A400-25890BD3352A}"/>
              </a:ext>
            </a:extLst>
          </p:cNvPr>
          <p:cNvCxnSpPr>
            <a:cxnSpLocks/>
          </p:cNvCxnSpPr>
          <p:nvPr/>
        </p:nvCxnSpPr>
        <p:spPr>
          <a:xfrm flipH="1">
            <a:off x="6649721" y="2641600"/>
            <a:ext cx="198121" cy="14224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D95A4-A05C-4654-94C7-4D035EF6AE3F}"/>
              </a:ext>
            </a:extLst>
          </p:cNvPr>
          <p:cNvCxnSpPr>
            <a:cxnSpLocks/>
          </p:cNvCxnSpPr>
          <p:nvPr/>
        </p:nvCxnSpPr>
        <p:spPr>
          <a:xfrm flipH="1">
            <a:off x="6433820" y="2512060"/>
            <a:ext cx="739141" cy="14224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7E7F92-1C0D-4D7B-9D08-0F0162BC4DA8}"/>
              </a:ext>
            </a:extLst>
          </p:cNvPr>
          <p:cNvCxnSpPr>
            <a:cxnSpLocks/>
          </p:cNvCxnSpPr>
          <p:nvPr/>
        </p:nvCxnSpPr>
        <p:spPr>
          <a:xfrm>
            <a:off x="6223001" y="2115820"/>
            <a:ext cx="220980" cy="5384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0CAE94-F089-42F7-B2E3-1DAB4B9CBEF3}"/>
              </a:ext>
            </a:extLst>
          </p:cNvPr>
          <p:cNvSpPr txBox="1"/>
          <p:nvPr/>
        </p:nvSpPr>
        <p:spPr>
          <a:xfrm>
            <a:off x="7294603" y="1672611"/>
            <a:ext cx="456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Plasma will scatter off its surface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6F17CB-1CE7-41B5-9DBE-3BE7C70B5C44}"/>
              </a:ext>
            </a:extLst>
          </p:cNvPr>
          <p:cNvSpPr txBox="1"/>
          <p:nvPr/>
        </p:nvSpPr>
        <p:spPr>
          <a:xfrm>
            <a:off x="342901" y="2720849"/>
            <a:ext cx="4188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effect will be catastrophic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6F3D4-E43F-4592-B945-D7AFA1336246}"/>
              </a:ext>
            </a:extLst>
          </p:cNvPr>
          <p:cNvSpPr txBox="1"/>
          <p:nvPr/>
        </p:nvSpPr>
        <p:spPr>
          <a:xfrm>
            <a:off x="4032141" y="5077112"/>
            <a:ext cx="47762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cannonball will melt and cease to exist as a cannonball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E4D226-10A2-4F17-BAAC-3CFA29D5F480}"/>
              </a:ext>
            </a:extLst>
          </p:cNvPr>
          <p:cNvSpPr/>
          <p:nvPr/>
        </p:nvSpPr>
        <p:spPr>
          <a:xfrm>
            <a:off x="5856051" y="2658894"/>
            <a:ext cx="129703" cy="343711"/>
          </a:xfrm>
          <a:custGeom>
            <a:avLst/>
            <a:gdLst>
              <a:gd name="connsiteX0" fmla="*/ 0 w 97277"/>
              <a:gd name="connsiteY0" fmla="*/ 0 h 257783"/>
              <a:gd name="connsiteX1" fmla="*/ 97277 w 97277"/>
              <a:gd name="connsiteY1" fmla="*/ 107004 h 257783"/>
              <a:gd name="connsiteX2" fmla="*/ 34047 w 97277"/>
              <a:gd name="connsiteY2" fmla="*/ 204281 h 257783"/>
              <a:gd name="connsiteX3" fmla="*/ 82685 w 97277"/>
              <a:gd name="connsiteY3" fmla="*/ 257783 h 25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7" h="257783">
                <a:moveTo>
                  <a:pt x="0" y="0"/>
                </a:moveTo>
                <a:lnTo>
                  <a:pt x="97277" y="107004"/>
                </a:lnTo>
                <a:lnTo>
                  <a:pt x="34047" y="204281"/>
                </a:lnTo>
                <a:lnTo>
                  <a:pt x="82685" y="2577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8332A4-0C08-4498-9F93-8D636612FAB3}"/>
              </a:ext>
            </a:extLst>
          </p:cNvPr>
          <p:cNvSpPr/>
          <p:nvPr/>
        </p:nvSpPr>
        <p:spPr>
          <a:xfrm>
            <a:off x="6335950" y="2678350"/>
            <a:ext cx="84305" cy="188068"/>
          </a:xfrm>
          <a:custGeom>
            <a:avLst/>
            <a:gdLst>
              <a:gd name="connsiteX0" fmla="*/ 63229 w 63229"/>
              <a:gd name="connsiteY0" fmla="*/ 0 h 141051"/>
              <a:gd name="connsiteX1" fmla="*/ 0 w 63229"/>
              <a:gd name="connsiteY1" fmla="*/ 63229 h 141051"/>
              <a:gd name="connsiteX2" fmla="*/ 9727 w 63229"/>
              <a:gd name="connsiteY2" fmla="*/ 141051 h 14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29" h="141051">
                <a:moveTo>
                  <a:pt x="63229" y="0"/>
                </a:moveTo>
                <a:lnTo>
                  <a:pt x="0" y="63229"/>
                </a:lnTo>
                <a:lnTo>
                  <a:pt x="9727" y="1410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14DD2B1-29FB-453C-8751-5B051D8FFA68}"/>
              </a:ext>
            </a:extLst>
          </p:cNvPr>
          <p:cNvSpPr/>
          <p:nvPr/>
        </p:nvSpPr>
        <p:spPr>
          <a:xfrm>
            <a:off x="6420255" y="2801565"/>
            <a:ext cx="233464" cy="246435"/>
          </a:xfrm>
          <a:custGeom>
            <a:avLst/>
            <a:gdLst>
              <a:gd name="connsiteX0" fmla="*/ 175098 w 175098"/>
              <a:gd name="connsiteY0" fmla="*/ 0 h 184826"/>
              <a:gd name="connsiteX1" fmla="*/ 150779 w 175098"/>
              <a:gd name="connsiteY1" fmla="*/ 155643 h 184826"/>
              <a:gd name="connsiteX2" fmla="*/ 24320 w 175098"/>
              <a:gd name="connsiteY2" fmla="*/ 145915 h 184826"/>
              <a:gd name="connsiteX3" fmla="*/ 0 w 175098"/>
              <a:gd name="connsiteY3" fmla="*/ 184826 h 1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098" h="184826">
                <a:moveTo>
                  <a:pt x="175098" y="0"/>
                </a:moveTo>
                <a:lnTo>
                  <a:pt x="150779" y="155643"/>
                </a:lnTo>
                <a:lnTo>
                  <a:pt x="24320" y="145915"/>
                </a:lnTo>
                <a:lnTo>
                  <a:pt x="0" y="1848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05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5232399" y="2819493"/>
            <a:ext cx="1727203" cy="16256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6B7B4FD5-B3C1-488C-A6FF-31598C5FAA71}"/>
              </a:ext>
            </a:extLst>
          </p:cNvPr>
          <p:cNvSpPr/>
          <p:nvPr/>
        </p:nvSpPr>
        <p:spPr>
          <a:xfrm rot="19209652">
            <a:off x="6524039" y="3131050"/>
            <a:ext cx="76615" cy="1532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304800" y="1335656"/>
            <a:ext cx="55880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Classical mechanics assumes objects can be adequately isolated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034F9-4099-499B-B35D-5DEBAE08F192}"/>
              </a:ext>
            </a:extLst>
          </p:cNvPr>
          <p:cNvSpPr txBox="1"/>
          <p:nvPr/>
        </p:nvSpPr>
        <p:spPr>
          <a:xfrm>
            <a:off x="7213600" y="2142384"/>
            <a:ext cx="47752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67" dirty="0"/>
              <a:t>Classical mechanics assumes we can study parts of objects, as small as we want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646A46-1900-4935-A8FD-43F39316C619}"/>
              </a:ext>
            </a:extLst>
          </p:cNvPr>
          <p:cNvSpPr/>
          <p:nvPr/>
        </p:nvSpPr>
        <p:spPr>
          <a:xfrm>
            <a:off x="4908792" y="2514693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FB465E61-0F1B-492F-A158-16BEDCE22EE9}"/>
              </a:ext>
            </a:extLst>
          </p:cNvPr>
          <p:cNvSpPr/>
          <p:nvPr/>
        </p:nvSpPr>
        <p:spPr>
          <a:xfrm rot="19646835">
            <a:off x="6601987" y="2821411"/>
            <a:ext cx="715229" cy="268427"/>
          </a:xfrm>
          <a:prstGeom prst="left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596CC-11C0-42AB-9727-F3D2F5BC1D53}"/>
              </a:ext>
            </a:extLst>
          </p:cNvPr>
          <p:cNvSpPr txBox="1"/>
          <p:nvPr/>
        </p:nvSpPr>
        <p:spPr>
          <a:xfrm>
            <a:off x="178130" y="5079762"/>
            <a:ext cx="9120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These two assumptions are “incompatible”: at some point parts are going to be so small that they cannot be assumed to be adequately isolated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988E0C58-CFB3-4537-B175-481CFD468912}"/>
              </a:ext>
            </a:extLst>
          </p:cNvPr>
          <p:cNvSpPr/>
          <p:nvPr/>
        </p:nvSpPr>
        <p:spPr>
          <a:xfrm rot="13965967">
            <a:off x="4979324" y="2558503"/>
            <a:ext cx="609600" cy="304707"/>
          </a:xfrm>
          <a:prstGeom prst="leftRightArrow">
            <a:avLst/>
          </a:prstGeom>
          <a:solidFill>
            <a:srgbClr val="65FFAB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46DA44B-F14D-43D5-9D13-A48E7CAA7FFA}"/>
              </a:ext>
            </a:extLst>
          </p:cNvPr>
          <p:cNvSpPr/>
          <p:nvPr/>
        </p:nvSpPr>
        <p:spPr>
          <a:xfrm rot="13965967">
            <a:off x="4979325" y="2558596"/>
            <a:ext cx="609600" cy="304707"/>
          </a:xfrm>
          <a:prstGeom prst="left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25A1E-75AE-4FC5-B160-084997CEB62D}"/>
              </a:ext>
            </a:extLst>
          </p:cNvPr>
          <p:cNvSpPr txBox="1"/>
          <p:nvPr/>
        </p:nvSpPr>
        <p:spPr>
          <a:xfrm>
            <a:off x="754432" y="187404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Interaction at the boundary is important for the very definition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BFAB2E-4422-4453-ACE0-26CDA396C9ED}"/>
                  </a:ext>
                </a:extLst>
              </p:cNvPr>
              <p:cNvSpPr txBox="1"/>
              <p:nvPr/>
            </p:nvSpPr>
            <p:spPr>
              <a:xfrm>
                <a:off x="1524001" y="3151810"/>
                <a:ext cx="723147" cy="913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333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333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BFAB2E-4422-4453-ACE0-26CDA396C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3151810"/>
                <a:ext cx="723147" cy="913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D5457-C6E8-403A-AF9F-C0B237485826}"/>
                  </a:ext>
                </a:extLst>
              </p:cNvPr>
              <p:cNvSpPr txBox="1"/>
              <p:nvPr/>
            </p:nvSpPr>
            <p:spPr>
              <a:xfrm>
                <a:off x="2046026" y="3147770"/>
                <a:ext cx="1379737" cy="913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333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5333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5333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D5457-C6E8-403A-AF9F-C0B23748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26" y="3147770"/>
                <a:ext cx="1379737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26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754432" y="187404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Classical mechanics fails because we can never completely isolate a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D4A8C-7A7D-476B-9046-DE4670BE89FC}"/>
              </a:ext>
            </a:extLst>
          </p:cNvPr>
          <p:cNvSpPr txBox="1"/>
          <p:nvPr/>
        </p:nvSpPr>
        <p:spPr>
          <a:xfrm>
            <a:off x="605642" y="5562600"/>
            <a:ext cx="8698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therefore the most accurate description must be statistical/probabilistic in nature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A3EC3-302F-4055-9313-C3EA4F9F5F70}"/>
              </a:ext>
            </a:extLst>
          </p:cNvPr>
          <p:cNvSpPr txBox="1"/>
          <p:nvPr/>
        </p:nvSpPr>
        <p:spPr>
          <a:xfrm>
            <a:off x="508000" y="1803400"/>
            <a:ext cx="112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practical grounds – we simply cannot do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16356-D1C6-4902-A670-F262F002B234}"/>
              </a:ext>
            </a:extLst>
          </p:cNvPr>
          <p:cNvSpPr txBox="1"/>
          <p:nvPr/>
        </p:nvSpPr>
        <p:spPr>
          <a:xfrm>
            <a:off x="508000" y="2514601"/>
            <a:ext cx="11277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theoretical grounds – we cannot shield gravitational interactions, we cannot eliminate thermal radiation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460B-5A60-4817-8AE9-315BE8E4174B}"/>
              </a:ext>
            </a:extLst>
          </p:cNvPr>
          <p:cNvSpPr txBox="1"/>
          <p:nvPr/>
        </p:nvSpPr>
        <p:spPr>
          <a:xfrm>
            <a:off x="508000" y="3598783"/>
            <a:ext cx="11277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logical grounds – complete isolation means no possible interaction with the system, signals would pass through, no possible measurement,</a:t>
            </a:r>
            <a:br>
              <a:rPr lang="en-US" sz="2667" dirty="0"/>
            </a:br>
            <a:r>
              <a:rPr lang="en-US" sz="2667" dirty="0"/>
              <a:t>no gravity, the system disappears from our universe</a:t>
            </a:r>
          </a:p>
        </p:txBody>
      </p:sp>
    </p:spTree>
    <p:extLst>
      <p:ext uri="{BB962C8B-B14F-4D97-AF65-F5344CB8AC3E}">
        <p14:creationId xmlns:p14="http://schemas.microsoft.com/office/powerpoint/2010/main" val="289390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33AA-18F0-CDF1-8666-AFD3BD7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failure</a:t>
            </a:r>
            <a:br>
              <a:rPr lang="en-US" dirty="0"/>
            </a:br>
            <a:r>
              <a:rPr lang="en-US" dirty="0"/>
              <a:t>(entropy)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A0E1-02C3-338C-FEE4-473B86F8B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7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6876E-4350-4BAA-BDA7-687E22ADA30E}"/>
              </a:ext>
            </a:extLst>
          </p:cNvPr>
          <p:cNvSpPr txBox="1"/>
          <p:nvPr/>
        </p:nvSpPr>
        <p:spPr>
          <a:xfrm>
            <a:off x="1" y="204341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 Logarithm of accessible microstates</a:t>
            </a:r>
            <a:endParaRPr lang="en-US" sz="2667" i="1" dirty="0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8C55B-4831-408A-890A-F9EAB018F732}"/>
              </a:ext>
            </a:extLst>
          </p:cNvPr>
          <p:cNvSpPr txBox="1"/>
          <p:nvPr/>
        </p:nvSpPr>
        <p:spPr>
          <a:xfrm>
            <a:off x="6096000" y="177800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Gibbs/Shannon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/>
              <p:nvPr/>
            </p:nvSpPr>
            <p:spPr>
              <a:xfrm>
                <a:off x="0" y="820500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0500"/>
                <a:ext cx="6096000" cy="748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/>
              <p:nvPr/>
            </p:nvSpPr>
            <p:spPr>
              <a:xfrm>
                <a:off x="6096000" y="787400"/>
                <a:ext cx="6096000" cy="773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87400"/>
                <a:ext cx="6096000" cy="773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3896F-46D5-4C72-B66D-4C4049FC58D8}"/>
                  </a:ext>
                </a:extLst>
              </p:cNvPr>
              <p:cNvSpPr txBox="1"/>
              <p:nvPr/>
            </p:nvSpPr>
            <p:spPr>
              <a:xfrm>
                <a:off x="0" y="1638464"/>
                <a:ext cx="6096000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667" dirty="0"/>
                  <a:t> is the phase-space volume</a:t>
                </a:r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3896F-46D5-4C72-B66D-4C4049FC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8464"/>
                <a:ext cx="6096000" cy="502766"/>
              </a:xfrm>
              <a:prstGeom prst="rect">
                <a:avLst/>
              </a:prstGeom>
              <a:blipFill>
                <a:blip r:embed="rId4"/>
                <a:stretch>
                  <a:fillRect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27D6CE-4C46-46EB-B269-1A5140D27770}"/>
              </a:ext>
            </a:extLst>
          </p:cNvPr>
          <p:cNvSpPr txBox="1"/>
          <p:nvPr/>
        </p:nvSpPr>
        <p:spPr>
          <a:xfrm>
            <a:off x="0" y="2484793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volume of a point is zero</a:t>
            </a:r>
            <a:endParaRPr lang="en-US" sz="2667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5ABFB-415D-4FED-8163-CD461D306250}"/>
                  </a:ext>
                </a:extLst>
              </p:cNvPr>
              <p:cNvSpPr txBox="1"/>
              <p:nvPr/>
            </p:nvSpPr>
            <p:spPr>
              <a:xfrm>
                <a:off x="0" y="3222612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4267" i="1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5ABFB-415D-4FED-8163-CD461D30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22612"/>
                <a:ext cx="6096000" cy="748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6B56C-DDBF-4968-910D-CF8FA0A20B76}"/>
                  </a:ext>
                </a:extLst>
              </p:cNvPr>
              <p:cNvSpPr txBox="1"/>
              <p:nvPr/>
            </p:nvSpPr>
            <p:spPr>
              <a:xfrm>
                <a:off x="6096000" y="1638464"/>
                <a:ext cx="6096000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667" dirty="0"/>
                  <a:t> is a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667" dirty="0"/>
                  <a:t>-function</a:t>
                </a:r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6B56C-DDBF-4968-910D-CF8FA0A2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8464"/>
                <a:ext cx="6096000" cy="502766"/>
              </a:xfrm>
              <a:prstGeom prst="rect">
                <a:avLst/>
              </a:prstGeom>
              <a:blipFill>
                <a:blip r:embed="rId6"/>
                <a:stretch>
                  <a:fillRect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12CF25-BCF2-4EDC-B346-15F43484C008}"/>
                  </a:ext>
                </a:extLst>
              </p:cNvPr>
              <p:cNvSpPr txBox="1"/>
              <p:nvPr/>
            </p:nvSpPr>
            <p:spPr>
              <a:xfrm>
                <a:off x="6096000" y="2484793"/>
                <a:ext cx="6096000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67" dirty="0"/>
                  <a:t>non-zero only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12CF25-BCF2-4EDC-B346-15F43484C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84793"/>
                <a:ext cx="6096000" cy="502766"/>
              </a:xfrm>
              <a:prstGeom prst="rect">
                <a:avLst/>
              </a:prstGeom>
              <a:blipFill>
                <a:blip r:embed="rId7"/>
                <a:stretch>
                  <a:fillRect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B3928A-6CB6-47F5-9656-0A57F1BF05B9}"/>
                  </a:ext>
                </a:extLst>
              </p:cNvPr>
              <p:cNvSpPr txBox="1"/>
              <p:nvPr/>
            </p:nvSpPr>
            <p:spPr>
              <a:xfrm>
                <a:off x="6096000" y="3222612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>
                          <a:latin typeface="Cambria Math" panose="02040503050406030204" pitchFamily="18" charset="0"/>
                        </a:rPr>
                        <m:t>−∞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  <m:r>
                        <a:rPr lang="en-US" sz="4267" i="1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B3928A-6CB6-47F5-9656-0A57F1BF0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22612"/>
                <a:ext cx="6096000" cy="7489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F07DA-9A5B-4F39-87F3-7753966A6A7B}"/>
                  </a:ext>
                </a:extLst>
              </p:cNvPr>
              <p:cNvSpPr txBox="1"/>
              <p:nvPr/>
            </p:nvSpPr>
            <p:spPr>
              <a:xfrm>
                <a:off x="406400" y="5243910"/>
                <a:ext cx="8886042" cy="140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267" dirty="0">
                    <a:solidFill>
                      <a:schemeClr val="accent6">
                        <a:lumMod val="75000"/>
                      </a:schemeClr>
                    </a:solidFill>
                  </a:rPr>
                  <a:t>The entropy of a “pure” microstate in classical statistical mechanics is </a:t>
                </a:r>
                <a14:m>
                  <m:oMath xmlns:m="http://schemas.openxmlformats.org/officeDocument/2006/math">
                    <m:r>
                      <a:rPr lang="en-US" sz="42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lang="en-US" sz="4267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F07DA-9A5B-4F39-87F3-7753966A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5243910"/>
                <a:ext cx="8886042" cy="1405641"/>
              </a:xfrm>
              <a:prstGeom prst="rect">
                <a:avLst/>
              </a:prstGeom>
              <a:blipFill>
                <a:blip r:embed="rId9"/>
                <a:stretch>
                  <a:fillRect t="-8658" r="-1235"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83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9F07DA-9A5B-4F39-87F3-7753966A6A7B}"/>
              </a:ext>
            </a:extLst>
          </p:cNvPr>
          <p:cNvSpPr txBox="1"/>
          <p:nvPr/>
        </p:nvSpPr>
        <p:spPr>
          <a:xfrm>
            <a:off x="406400" y="3224440"/>
            <a:ext cx="113792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rgbClr val="C00000"/>
                </a:solidFill>
              </a:rPr>
              <a:t>Classical mechanics is inconsistent with the third law of thermodynamics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386E-9DD8-4E94-B2D4-DEF2F700062F}"/>
              </a:ext>
            </a:extLst>
          </p:cNvPr>
          <p:cNvSpPr txBox="1"/>
          <p:nvPr/>
        </p:nvSpPr>
        <p:spPr>
          <a:xfrm>
            <a:off x="406400" y="1328891"/>
            <a:ext cx="1137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Every system has positive finite entropy. The entropy of a perfect crystal at absolute zero temperature is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/>
              <p:nvPr/>
            </p:nvSpPr>
            <p:spPr>
              <a:xfrm>
                <a:off x="407745" y="2519710"/>
                <a:ext cx="11379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Classical perfect crystal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single microstate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entropy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45" y="2519710"/>
                <a:ext cx="11379200" cy="461665"/>
              </a:xfrm>
              <a:prstGeom prst="rect">
                <a:avLst/>
              </a:prstGeom>
              <a:blipFill>
                <a:blip r:embed="rId2"/>
                <a:stretch>
                  <a:fillRect l="-8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2516C6D-7D77-4B2E-A4BA-8EDC8FD2F179}"/>
              </a:ext>
            </a:extLst>
          </p:cNvPr>
          <p:cNvSpPr txBox="1"/>
          <p:nvPr/>
        </p:nvSpPr>
        <p:spPr>
          <a:xfrm>
            <a:off x="754432" y="276744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Recall the third law of thermodynamics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34E7DAE-F4A4-0257-32A5-2758A54E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3" y="4451089"/>
            <a:ext cx="2780558" cy="21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9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9F07DA-9A5B-4F39-87F3-7753966A6A7B}"/>
              </a:ext>
            </a:extLst>
          </p:cNvPr>
          <p:cNvSpPr txBox="1"/>
          <p:nvPr/>
        </p:nvSpPr>
        <p:spPr>
          <a:xfrm>
            <a:off x="406400" y="3182879"/>
            <a:ext cx="10334831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rgbClr val="C00000"/>
                </a:solidFill>
              </a:rPr>
              <a:t>We could avoid the effects</a:t>
            </a:r>
            <a:br>
              <a:rPr lang="en-US" sz="4267" dirty="0">
                <a:solidFill>
                  <a:srgbClr val="C00000"/>
                </a:solidFill>
              </a:rPr>
            </a:br>
            <a:r>
              <a:rPr lang="en-US" sz="4267" dirty="0">
                <a:solidFill>
                  <a:srgbClr val="C00000"/>
                </a:solidFill>
              </a:rPr>
              <a:t>of the second law of thermodynamics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386E-9DD8-4E94-B2D4-DEF2F700062F}"/>
              </a:ext>
            </a:extLst>
          </p:cNvPr>
          <p:cNvSpPr txBox="1"/>
          <p:nvPr/>
        </p:nvSpPr>
        <p:spPr>
          <a:xfrm>
            <a:off x="406400" y="1227951"/>
            <a:ext cx="1137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cannot create an engine that converts heat into work without increasing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/>
              <p:nvPr/>
            </p:nvSpPr>
            <p:spPr>
              <a:xfrm>
                <a:off x="407745" y="2142351"/>
                <a:ext cx="113792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system with entropy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2400" dirty="0"/>
                  <a:t> provides a loophole: 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−∞+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sz="2400" dirty="0"/>
                  <a:t> for all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we can effectively “dump” all the entropy increase into it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45" y="2142351"/>
                <a:ext cx="11379200" cy="830997"/>
              </a:xfrm>
              <a:prstGeom prst="rect">
                <a:avLst/>
              </a:prstGeom>
              <a:blipFill>
                <a:blip r:embed="rId2"/>
                <a:stretch>
                  <a:fillRect l="-857" t="-5839" r="-107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2516C6D-7D77-4B2E-A4BA-8EDC8FD2F179}"/>
              </a:ext>
            </a:extLst>
          </p:cNvPr>
          <p:cNvSpPr txBox="1"/>
          <p:nvPr/>
        </p:nvSpPr>
        <p:spPr>
          <a:xfrm>
            <a:off x="754432" y="276744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Recall the second law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421979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E7503-0A3D-456F-BA3D-E19A9C102A8B}"/>
              </a:ext>
            </a:extLst>
          </p:cNvPr>
          <p:cNvSpPr txBox="1"/>
          <p:nvPr/>
        </p:nvSpPr>
        <p:spPr>
          <a:xfrm>
            <a:off x="406400" y="279400"/>
            <a:ext cx="11379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/>
              <a:t>What is zero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24302-83B3-4BC3-A615-789644642774}"/>
                  </a:ext>
                </a:extLst>
              </p:cNvPr>
              <p:cNvSpPr txBox="1"/>
              <p:nvPr/>
            </p:nvSpPr>
            <p:spPr>
              <a:xfrm>
                <a:off x="406400" y="1397001"/>
                <a:ext cx="11379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Entropy is additive for independent systems: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24302-83B3-4BC3-A615-78964464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397001"/>
                <a:ext cx="11379200" cy="461665"/>
              </a:xfrm>
              <a:prstGeom prst="rect">
                <a:avLst/>
              </a:prstGeom>
              <a:blipFill>
                <a:blip r:embed="rId2"/>
                <a:stretch>
                  <a:fillRect l="-8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82FFF9-3037-4EFB-8696-194B11CC0BB7}"/>
                  </a:ext>
                </a:extLst>
              </p:cNvPr>
              <p:cNvSpPr txBox="1"/>
              <p:nvPr/>
            </p:nvSpPr>
            <p:spPr>
              <a:xfrm>
                <a:off x="406400" y="2081475"/>
                <a:ext cx="11379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empty system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acts as a zero under system combination: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+∅=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82FFF9-3037-4EFB-8696-194B11CC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081475"/>
                <a:ext cx="11379200" cy="461665"/>
              </a:xfrm>
              <a:prstGeom prst="rect">
                <a:avLst/>
              </a:prstGeom>
              <a:blipFill>
                <a:blip r:embed="rId3"/>
                <a:stretch>
                  <a:fillRect l="-8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AC421A-3B11-4D56-A33F-D87C5B61C4DD}"/>
                  </a:ext>
                </a:extLst>
              </p:cNvPr>
              <p:cNvSpPr txBox="1"/>
              <p:nvPr/>
            </p:nvSpPr>
            <p:spPr>
              <a:xfrm>
                <a:off x="406400" y="2765950"/>
                <a:ext cx="11379200" cy="466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Therefore it must be that the entropy of the empty system is zero: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AC421A-3B11-4D56-A33F-D87C5B61C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765950"/>
                <a:ext cx="11379200" cy="466923"/>
              </a:xfrm>
              <a:prstGeom prst="rect">
                <a:avLst/>
              </a:prstGeom>
              <a:blipFill>
                <a:blip r:embed="rId4"/>
                <a:stretch>
                  <a:fillRect l="-85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1583C7-9CF8-445D-A612-DD98ABB93E60}"/>
              </a:ext>
            </a:extLst>
          </p:cNvPr>
          <p:cNvSpPr txBox="1"/>
          <p:nvPr/>
        </p:nvSpPr>
        <p:spPr>
          <a:xfrm>
            <a:off x="406400" y="3455725"/>
            <a:ext cx="1137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 is only one possible state for the empty system, and it is a complete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3EEC2-82B9-4A4B-B8A1-84DE7F1E05E2}"/>
              </a:ext>
            </a:extLst>
          </p:cNvPr>
          <p:cNvSpPr txBox="1"/>
          <p:nvPr/>
        </p:nvSpPr>
        <p:spPr>
          <a:xfrm>
            <a:off x="406400" y="4140201"/>
            <a:ext cx="9087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Entropy lower than zero would correspond  to a description that is more refined, more precise, than that of an empty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AE2DE-ABBD-4F8D-9FE2-444E87B31CBF}"/>
              </a:ext>
            </a:extLst>
          </p:cNvPr>
          <p:cNvSpPr txBox="1"/>
          <p:nvPr/>
        </p:nvSpPr>
        <p:spPr>
          <a:xfrm>
            <a:off x="0" y="5142309"/>
            <a:ext cx="9423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From an information theory perspective, no system can have entropy lower than zero</a:t>
            </a:r>
          </a:p>
        </p:txBody>
      </p:sp>
    </p:spTree>
    <p:extLst>
      <p:ext uri="{BB962C8B-B14F-4D97-AF65-F5344CB8AC3E}">
        <p14:creationId xmlns:p14="http://schemas.microsoft.com/office/powerpoint/2010/main" val="12506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423408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754432" y="187404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Classical mechanics fails because it allows for the possibility of statistical ensembles that can never exist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D4A8C-7A7D-476B-9046-DE4670BE89FC}"/>
              </a:ext>
            </a:extLst>
          </p:cNvPr>
          <p:cNvSpPr txBox="1"/>
          <p:nvPr/>
        </p:nvSpPr>
        <p:spPr>
          <a:xfrm>
            <a:off x="195943" y="4458189"/>
            <a:ext cx="91558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Quantum mechanics solves this: all pure states have zero entropy and mixed states have positive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A3EC3-302F-4055-9313-C3EA4F9F5F70}"/>
              </a:ext>
            </a:extLst>
          </p:cNvPr>
          <p:cNvSpPr txBox="1"/>
          <p:nvPr/>
        </p:nvSpPr>
        <p:spPr>
          <a:xfrm>
            <a:off x="508000" y="1423390"/>
            <a:ext cx="112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practical grounds – they would allow us to bypass the second law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16356-D1C6-4902-A670-F262F002B234}"/>
              </a:ext>
            </a:extLst>
          </p:cNvPr>
          <p:cNvSpPr txBox="1"/>
          <p:nvPr/>
        </p:nvSpPr>
        <p:spPr>
          <a:xfrm>
            <a:off x="508000" y="2134589"/>
            <a:ext cx="112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theoretical grounds – they fail to respect the third law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460B-5A60-4817-8AE9-315BE8E4174B}"/>
              </a:ext>
            </a:extLst>
          </p:cNvPr>
          <p:cNvSpPr txBox="1"/>
          <p:nvPr/>
        </p:nvSpPr>
        <p:spPr>
          <a:xfrm>
            <a:off x="508000" y="2812372"/>
            <a:ext cx="11277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logical grounds – they would provide more information about the system than stating that the system does not exist, which is already a complete description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82537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mechanics fails at a conceptual level</a:t>
            </a:r>
          </a:p>
          <a:p>
            <a:r>
              <a:rPr lang="en-US" dirty="0"/>
              <a:t>It doesn’t take into account the relationship between system and environment</a:t>
            </a:r>
          </a:p>
          <a:p>
            <a:r>
              <a:rPr lang="en-US" dirty="0"/>
              <a:t>It does not provide a lower bound on entropy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1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3CF6-FB7E-E6E5-CE5E-B250C7B9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states as</a:t>
            </a:r>
            <a:br>
              <a:rPr lang="en-US" dirty="0"/>
            </a:br>
            <a:r>
              <a:rPr lang="en-US" dirty="0"/>
              <a:t>equilibrium ensembles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3F45-1346-DB5A-0B83-67CDC4C06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/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Eigenstates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states unchanged by the process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equilibria of the process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blipFill>
                <a:blip r:embed="rId2"/>
                <a:stretch>
                  <a:fillRect l="-1032" t="-10667" r="-70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1EC97D-A9C0-5D9A-B5C3-980648E69E34}"/>
              </a:ext>
            </a:extLst>
          </p:cNvPr>
          <p:cNvSpPr txBox="1"/>
          <p:nvPr/>
        </p:nvSpPr>
        <p:spPr>
          <a:xfrm>
            <a:off x="236340" y="183079"/>
            <a:ext cx="7479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Parallels between QM and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/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Every state is an eigenstate of some unitary / Hermitian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all states are equilibria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blipFill>
                <a:blip r:embed="rId3"/>
                <a:stretch>
                  <a:fillRect l="-133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0C76FF-059E-A45B-E258-161CA09E7203}"/>
              </a:ext>
            </a:extLst>
          </p:cNvPr>
          <p:cNvSpPr txBox="1"/>
          <p:nvPr/>
        </p:nvSpPr>
        <p:spPr>
          <a:xfrm>
            <a:off x="1314086" y="2467715"/>
            <a:ext cx="58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mixed state commutes with some unitary operator (same eigenstates used to calculate entropy)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F1FB5-7295-6610-85C2-C44F43FE29C4}"/>
              </a:ext>
            </a:extLst>
          </p:cNvPr>
          <p:cNvGrpSpPr/>
          <p:nvPr/>
        </p:nvGrpSpPr>
        <p:grpSpPr>
          <a:xfrm>
            <a:off x="433005" y="3361000"/>
            <a:ext cx="941829" cy="1070261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B6A218AC-70D8-414A-E4D5-860C527FEBA3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EF1DEB-2A02-B25F-49B6-6615F5953D3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8992C7-A5E3-6B2F-4415-F7FE077E734D}"/>
                </a:ext>
              </a:extLst>
            </p:cNvPr>
            <p:cNvCxnSpPr>
              <a:stCxn id="10" idx="1"/>
              <a:endCxn id="10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B39B3-477C-546E-D20C-00AC97768FF1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C0409C-94A6-7AEC-97C4-4562FD59AFF6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AC5AA6-170C-597C-303F-6E8DD9DD1040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F9B89A-11B9-41D8-9904-C7C23D0D4E40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FAB6FF-5CE7-A009-E55A-C4D89058FD49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EC3B42-2AEF-BA5C-1C06-91A9D2A82EA8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A2836C-DADF-55CA-6CD2-62AB31E45329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3D821-B16B-BC1B-5763-5F228E33E07D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5FAB7F-5904-8D4B-220E-CB750AAA17AF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F2DA3-D553-757D-8910-B7768BFA63CA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1E41D1-79D0-FDF7-C3C4-9E7603E11E1E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6F67DD-5C53-C1EA-4A85-5BECA17F8744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140377-F88F-A4D3-3C13-EAA53E3878E1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D87FEF-599C-919A-6BB5-544D0DE9ED81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960623-1B75-F91D-9B32-EB73C5C04D1F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0083ED-C7A7-BBA3-E8B1-D4C871B0B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1E865A-D0D6-C896-0FEE-60D8BB6C8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5DCAF-40DB-55B8-4D21-039C01C0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58DCC4-CE41-CEA9-85D8-9D1132D0B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9F821E-3FE6-ED8E-4880-60232A32E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AFB1EF-E1EE-23F9-2865-6CDCF28467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2C973D-06D7-95E5-5EC5-744D81D23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A12611-A427-A9D8-F484-FE99818AABA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550DA-9D9B-2740-6A78-A6D96332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2EB73C-8A17-15C3-E8C1-58AEEEFE0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F842C9-2E73-B40A-F201-B969CF66936B}"/>
              </a:ext>
            </a:extLst>
          </p:cNvPr>
          <p:cNvGrpSpPr/>
          <p:nvPr/>
        </p:nvGrpSpPr>
        <p:grpSpPr>
          <a:xfrm>
            <a:off x="2484814" y="3364458"/>
            <a:ext cx="942824" cy="1066804"/>
            <a:chOff x="6248400" y="901501"/>
            <a:chExt cx="1678172" cy="189884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D52CA-B6E7-D7A3-79F1-CFADEA6225AE}"/>
                </a:ext>
              </a:extLst>
            </p:cNvPr>
            <p:cNvSpPr/>
            <p:nvPr/>
          </p:nvSpPr>
          <p:spPr>
            <a:xfrm>
              <a:off x="62484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5C47A4-5452-369C-09FA-68977C9D0C59}"/>
                </a:ext>
              </a:extLst>
            </p:cNvPr>
            <p:cNvSpPr/>
            <p:nvPr/>
          </p:nvSpPr>
          <p:spPr>
            <a:xfrm>
              <a:off x="72317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89789E-7B97-2790-CA67-4BC0AE29D18B}"/>
                </a:ext>
              </a:extLst>
            </p:cNvPr>
            <p:cNvSpPr/>
            <p:nvPr/>
          </p:nvSpPr>
          <p:spPr>
            <a:xfrm>
              <a:off x="74236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73D3CD-856D-3FD1-9CC5-165963BA7EAB}"/>
                </a:ext>
              </a:extLst>
            </p:cNvPr>
            <p:cNvSpPr/>
            <p:nvPr/>
          </p:nvSpPr>
          <p:spPr>
            <a:xfrm>
              <a:off x="67890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4A3494-1D16-5A65-75D5-D22C4028034E}"/>
                </a:ext>
              </a:extLst>
            </p:cNvPr>
            <p:cNvSpPr/>
            <p:nvPr/>
          </p:nvSpPr>
          <p:spPr>
            <a:xfrm>
              <a:off x="65532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3A177F-D91A-B3E8-F825-BA391C1FE50F}"/>
                </a:ext>
              </a:extLst>
            </p:cNvPr>
            <p:cNvSpPr/>
            <p:nvPr/>
          </p:nvSpPr>
          <p:spPr>
            <a:xfrm>
              <a:off x="6934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2F2973-5F54-FBC2-9408-541DFD203325}"/>
                </a:ext>
              </a:extLst>
            </p:cNvPr>
            <p:cNvSpPr/>
            <p:nvPr/>
          </p:nvSpPr>
          <p:spPr>
            <a:xfrm>
              <a:off x="7315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58DEF7-E27C-7D06-8605-ED5683D7F151}"/>
                </a:ext>
              </a:extLst>
            </p:cNvPr>
            <p:cNvSpPr/>
            <p:nvPr/>
          </p:nvSpPr>
          <p:spPr>
            <a:xfrm>
              <a:off x="67818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ED22EE-F738-5513-1F87-0CF13B475D3B}"/>
                </a:ext>
              </a:extLst>
            </p:cNvPr>
            <p:cNvSpPr/>
            <p:nvPr/>
          </p:nvSpPr>
          <p:spPr>
            <a:xfrm>
              <a:off x="69342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CCABB0-787F-9A5F-45E9-5CB9978367F9}"/>
                </a:ext>
              </a:extLst>
            </p:cNvPr>
            <p:cNvSpPr/>
            <p:nvPr/>
          </p:nvSpPr>
          <p:spPr>
            <a:xfrm>
              <a:off x="74676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923D39C-FDDD-415C-0013-2F394271E127}"/>
                </a:ext>
              </a:extLst>
            </p:cNvPr>
            <p:cNvSpPr/>
            <p:nvPr/>
          </p:nvSpPr>
          <p:spPr>
            <a:xfrm>
              <a:off x="71628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D490AC-80AD-48ED-D7D2-86BC46C13ACD}"/>
                </a:ext>
              </a:extLst>
            </p:cNvPr>
            <p:cNvSpPr/>
            <p:nvPr/>
          </p:nvSpPr>
          <p:spPr>
            <a:xfrm>
              <a:off x="70104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96E34A-0555-B816-866B-36DDDEB86F42}"/>
                </a:ext>
              </a:extLst>
            </p:cNvPr>
            <p:cNvSpPr/>
            <p:nvPr/>
          </p:nvSpPr>
          <p:spPr>
            <a:xfrm>
              <a:off x="66294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D29E97-51D0-5668-F857-4707A18124F5}"/>
                </a:ext>
              </a:extLst>
            </p:cNvPr>
            <p:cNvSpPr/>
            <p:nvPr/>
          </p:nvSpPr>
          <p:spPr>
            <a:xfrm>
              <a:off x="67818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DB0C37-F499-0437-698B-88E03E6CA8E2}"/>
                </a:ext>
              </a:extLst>
            </p:cNvPr>
            <p:cNvSpPr/>
            <p:nvPr/>
          </p:nvSpPr>
          <p:spPr>
            <a:xfrm>
              <a:off x="71628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1E99DE-D8CE-5BC5-1E07-9DADA51526F0}"/>
                </a:ext>
              </a:extLst>
            </p:cNvPr>
            <p:cNvSpPr/>
            <p:nvPr/>
          </p:nvSpPr>
          <p:spPr>
            <a:xfrm>
              <a:off x="75438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CCED93-23E3-8618-E308-FBDAE9D62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9E2F54-3223-5C72-34C4-6B3F738E2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66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AC387F-363D-CB1A-97DC-645A64D42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8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D3F529-B6BF-9C09-E45B-51376FE33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08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C9C45E-D123-D417-DFB3-25F7522F9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55" y="1137613"/>
              <a:ext cx="98196" cy="11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075290-233B-75C4-4759-458E4A0F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8D0051-8433-28F7-EC24-286CA893A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1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BC5C14-BD04-5B09-F729-0B5CBEF680A6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V="1">
              <a:off x="71628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5EB9F0-BFE0-9625-62C5-27D3F61EE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94FFD6-E791-983A-894B-52AA3E561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0DD740-7AF0-1E39-5621-BC175ACBD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962" y="1136476"/>
              <a:ext cx="103708" cy="11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8E7976-EE53-00A6-30C0-DD9F91B61CD7}"/>
                </a:ext>
              </a:extLst>
            </p:cNvPr>
            <p:cNvSpPr/>
            <p:nvPr/>
          </p:nvSpPr>
          <p:spPr>
            <a:xfrm>
              <a:off x="6250172" y="901501"/>
              <a:ext cx="1676400" cy="223459"/>
            </a:xfrm>
            <a:prstGeom prst="rect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C03C25A-A03A-83F3-9E23-562EE86F9C02}"/>
              </a:ext>
            </a:extLst>
          </p:cNvPr>
          <p:cNvSpPr/>
          <p:nvPr/>
        </p:nvSpPr>
        <p:spPr>
          <a:xfrm>
            <a:off x="1610247" y="3579705"/>
            <a:ext cx="642155" cy="44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/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0993AE8-371A-57E3-C4F9-7374FB89FFB2}"/>
              </a:ext>
            </a:extLst>
          </p:cNvPr>
          <p:cNvGrpSpPr/>
          <p:nvPr/>
        </p:nvGrpSpPr>
        <p:grpSpPr>
          <a:xfrm>
            <a:off x="2429654" y="4545392"/>
            <a:ext cx="1052148" cy="1098122"/>
            <a:chOff x="6915720" y="4229050"/>
            <a:chExt cx="1052148" cy="109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/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/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/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4BA83E9-E03C-D51E-6079-1952EE08EF99}"/>
              </a:ext>
            </a:extLst>
          </p:cNvPr>
          <p:cNvSpPr txBox="1"/>
          <p:nvPr/>
        </p:nvSpPr>
        <p:spPr>
          <a:xfrm>
            <a:off x="473045" y="5247270"/>
            <a:ext cx="201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equilibria,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/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209E346-729F-D30E-C8FD-66C075F6511C}"/>
              </a:ext>
            </a:extLst>
          </p:cNvPr>
          <p:cNvGrpSpPr/>
          <p:nvPr/>
        </p:nvGrpSpPr>
        <p:grpSpPr>
          <a:xfrm>
            <a:off x="4194009" y="3545847"/>
            <a:ext cx="2009692" cy="687739"/>
            <a:chOff x="7812900" y="351483"/>
            <a:chExt cx="2009692" cy="687739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6FA7D5-E07A-B7A0-6EA0-F1DF886EFBFB}"/>
                </a:ext>
              </a:extLst>
            </p:cNvPr>
            <p:cNvCxnSpPr>
              <a:cxnSpLocks/>
            </p:cNvCxnSpPr>
            <p:nvPr/>
          </p:nvCxnSpPr>
          <p:spPr>
            <a:xfrm>
              <a:off x="7812900" y="69611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319139-C9EC-1182-B2CF-141547C7A822}"/>
                </a:ext>
              </a:extLst>
            </p:cNvPr>
            <p:cNvSpPr/>
            <p:nvPr/>
          </p:nvSpPr>
          <p:spPr>
            <a:xfrm>
              <a:off x="8407430" y="351483"/>
              <a:ext cx="832104" cy="6877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Spin up meas.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567A6F-5E8E-C155-50A6-17CFC857F5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534" y="69535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/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/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326CD20-6E59-9202-C37F-1FE71B0937C8}"/>
              </a:ext>
            </a:extLst>
          </p:cNvPr>
          <p:cNvSpPr txBox="1"/>
          <p:nvPr/>
        </p:nvSpPr>
        <p:spPr>
          <a:xfrm>
            <a:off x="4130270" y="5110545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contexts,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/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Quantum contexts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Boundary conditions between system and environment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blipFill>
                <a:blip r:embed="rId11"/>
                <a:stretch>
                  <a:fillRect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/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Measurements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blipFill>
                <a:blip r:embed="rId12"/>
                <a:stretch>
                  <a:fillRect l="-1815" t="-8197" r="-12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510F98-7CE4-1E6B-C279-7279EBEB2B05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8021132" y="4545392"/>
            <a:ext cx="1340307" cy="378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0F1B8CF-63F5-D7CD-0EA1-06FD5E6C6BD0}"/>
              </a:ext>
            </a:extLst>
          </p:cNvPr>
          <p:cNvSpPr txBox="1"/>
          <p:nvPr/>
        </p:nvSpPr>
        <p:spPr>
          <a:xfrm>
            <a:off x="7986383" y="4176060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/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Quasi-static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blipFill>
                <a:blip r:embed="rId13"/>
                <a:stretch>
                  <a:fillRect l="-2332" t="-10000" r="-18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/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6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18EBE73-CABF-FEE2-F095-60008B62B5DD}"/>
              </a:ext>
            </a:extLst>
          </p:cNvPr>
          <p:cNvGrpSpPr/>
          <p:nvPr/>
        </p:nvGrpSpPr>
        <p:grpSpPr>
          <a:xfrm>
            <a:off x="2112286" y="349704"/>
            <a:ext cx="6156829" cy="3479049"/>
            <a:chOff x="2112565" y="1154523"/>
            <a:chExt cx="6156829" cy="34790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1EB08B-2BAF-4DA6-BAFD-022931EAD457}"/>
                </a:ext>
              </a:extLst>
            </p:cNvPr>
            <p:cNvGrpSpPr/>
            <p:nvPr/>
          </p:nvGrpSpPr>
          <p:grpSpPr>
            <a:xfrm>
              <a:off x="5480824" y="2314799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7431AD-03D2-4DE1-82C9-3CF4849CA838}"/>
                </a:ext>
              </a:extLst>
            </p:cNvPr>
            <p:cNvGrpSpPr/>
            <p:nvPr/>
          </p:nvGrpSpPr>
          <p:grpSpPr>
            <a:xfrm>
              <a:off x="6705602" y="2310027"/>
              <a:ext cx="549959" cy="2318773"/>
              <a:chOff x="3363085" y="1736099"/>
              <a:chExt cx="412469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407131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407131" cy="346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41246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412469" cy="3462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41246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412469" cy="346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41078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410785" cy="3462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14DBE27-2DEF-46D8-931D-2A2491A4B385}"/>
                    </a:ext>
                  </a:extLst>
                </p:cNvPr>
                <p:cNvSpPr txBox="1"/>
                <p:nvPr/>
              </p:nvSpPr>
              <p:spPr>
                <a:xfrm>
                  <a:off x="3962401" y="2994100"/>
                  <a:ext cx="945322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400" i="1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14DBE27-2DEF-46D8-931D-2A2491A4B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1" y="2994100"/>
                  <a:ext cx="945322" cy="10772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000759-8D18-4DCE-BF3A-31BC2456948A}"/>
                </a:ext>
              </a:extLst>
            </p:cNvPr>
            <p:cNvSpPr txBox="1"/>
            <p:nvPr/>
          </p:nvSpPr>
          <p:spPr>
            <a:xfrm>
              <a:off x="2112565" y="2199369"/>
              <a:ext cx="2328266" cy="748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Observable</a:t>
              </a:r>
              <a:br>
                <a:rPr lang="en-US" sz="2133" dirty="0"/>
              </a:br>
              <a:r>
                <a:rPr lang="en-US" sz="2133" dirty="0"/>
                <a:t>Hermitian operator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4D89DCE-D6E9-4B15-B6FF-06CEB9853875}"/>
                </a:ext>
              </a:extLst>
            </p:cNvPr>
            <p:cNvCxnSpPr/>
            <p:nvPr/>
          </p:nvCxnSpPr>
          <p:spPr>
            <a:xfrm>
              <a:off x="3594975" y="2984079"/>
              <a:ext cx="609600" cy="20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0CE744-C055-4B37-8E13-DDF26D2C164D}"/>
                </a:ext>
              </a:extLst>
            </p:cNvPr>
            <p:cNvSpPr txBox="1"/>
            <p:nvPr/>
          </p:nvSpPr>
          <p:spPr>
            <a:xfrm>
              <a:off x="4089374" y="1206599"/>
              <a:ext cx="1440073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Eigenstates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63896F3-D212-4A27-BEC0-2A85B54E6E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1" y="1673037"/>
              <a:ext cx="402073" cy="542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D53971-DDA3-4F65-B2E9-488ADB781FDF}"/>
                </a:ext>
              </a:extLst>
            </p:cNvPr>
            <p:cNvSpPr txBox="1"/>
            <p:nvPr/>
          </p:nvSpPr>
          <p:spPr>
            <a:xfrm>
              <a:off x="6785846" y="1154523"/>
              <a:ext cx="1483548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Eigenvalues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5E73214-22FD-4E5F-98DB-0193314B3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827" y="1732521"/>
              <a:ext cx="294973" cy="568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74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D0F56E-0D67-E306-ACD4-7602D8522A11}"/>
              </a:ext>
            </a:extLst>
          </p:cNvPr>
          <p:cNvGrpSpPr/>
          <p:nvPr/>
        </p:nvGrpSpPr>
        <p:grpSpPr>
          <a:xfrm>
            <a:off x="266345" y="154826"/>
            <a:ext cx="6989216" cy="3671026"/>
            <a:chOff x="266345" y="962546"/>
            <a:chExt cx="6989216" cy="3671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/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1EB08B-2BAF-4DA6-BAFD-022931EAD457}"/>
                </a:ext>
              </a:extLst>
            </p:cNvPr>
            <p:cNvGrpSpPr/>
            <p:nvPr/>
          </p:nvGrpSpPr>
          <p:grpSpPr>
            <a:xfrm>
              <a:off x="5480824" y="2314799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/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/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sz="6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6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6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8361155-9187-474B-8F95-1FEE15032DF3}"/>
                </a:ext>
              </a:extLst>
            </p:cNvPr>
            <p:cNvSpPr/>
            <p:nvPr/>
          </p:nvSpPr>
          <p:spPr>
            <a:xfrm>
              <a:off x="914401" y="3373820"/>
              <a:ext cx="680948" cy="218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577A9BD-6883-472A-9F95-7ACA2CE2ACB4}"/>
                </a:ext>
              </a:extLst>
            </p:cNvPr>
            <p:cNvSpPr/>
            <p:nvPr/>
          </p:nvSpPr>
          <p:spPr>
            <a:xfrm rot="19309669">
              <a:off x="4453968" y="2751254"/>
              <a:ext cx="989605" cy="218757"/>
            </a:xfrm>
            <a:prstGeom prst="rightArrow">
              <a:avLst/>
            </a:prstGeom>
            <a:solidFill>
              <a:srgbClr val="4F81BD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7431AD-03D2-4DE1-82C9-3CF4849CA838}"/>
                </a:ext>
              </a:extLst>
            </p:cNvPr>
            <p:cNvGrpSpPr/>
            <p:nvPr/>
          </p:nvGrpSpPr>
          <p:grpSpPr>
            <a:xfrm>
              <a:off x="6705602" y="2310027"/>
              <a:ext cx="549959" cy="2318773"/>
              <a:chOff x="3363085" y="1736099"/>
              <a:chExt cx="412469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407131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407131" cy="3462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41246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412469" cy="3462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41246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412469" cy="3462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41078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410785" cy="3462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FECD5DB-583F-43A5-BCE5-33FB88F1203B}"/>
                </a:ext>
              </a:extLst>
            </p:cNvPr>
            <p:cNvSpPr/>
            <p:nvPr/>
          </p:nvSpPr>
          <p:spPr>
            <a:xfrm rot="873763" flipV="1">
              <a:off x="4640755" y="3580167"/>
              <a:ext cx="737012" cy="229509"/>
            </a:xfrm>
            <a:prstGeom prst="rightArrow">
              <a:avLst/>
            </a:prstGeom>
            <a:solidFill>
              <a:srgbClr val="4F81B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C41EDDA-D901-453E-AF91-250BC66158AB}"/>
                </a:ext>
              </a:extLst>
            </p:cNvPr>
            <p:cNvSpPr/>
            <p:nvPr/>
          </p:nvSpPr>
          <p:spPr>
            <a:xfrm rot="20726237">
              <a:off x="4640757" y="3162312"/>
              <a:ext cx="737012" cy="229509"/>
            </a:xfrm>
            <a:prstGeom prst="rightArrow">
              <a:avLst/>
            </a:prstGeom>
            <a:solidFill>
              <a:srgbClr val="4F81BD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724D290-9FBB-4B0F-96A0-A8C9CCDE8953}"/>
                </a:ext>
              </a:extLst>
            </p:cNvPr>
            <p:cNvSpPr/>
            <p:nvPr/>
          </p:nvSpPr>
          <p:spPr>
            <a:xfrm rot="2290331" flipV="1">
              <a:off x="4452914" y="3996386"/>
              <a:ext cx="989605" cy="218757"/>
            </a:xfrm>
            <a:prstGeom prst="rightArrow">
              <a:avLst/>
            </a:prstGeom>
            <a:solidFill>
              <a:srgbClr val="4F81BD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2F189-2FBA-49FB-98E6-DC0B2B92D9BF}"/>
                </a:ext>
              </a:extLst>
            </p:cNvPr>
            <p:cNvSpPr txBox="1"/>
            <p:nvPr/>
          </p:nvSpPr>
          <p:spPr>
            <a:xfrm>
              <a:off x="1439093" y="1265952"/>
              <a:ext cx="1319977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Projection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5D144E-737B-4E20-B129-5AF87ED5CB1E}"/>
                </a:ext>
              </a:extLst>
            </p:cNvPr>
            <p:cNvCxnSpPr>
              <a:cxnSpLocks/>
            </p:cNvCxnSpPr>
            <p:nvPr/>
          </p:nvCxnSpPr>
          <p:spPr>
            <a:xfrm>
              <a:off x="2384557" y="1732390"/>
              <a:ext cx="402073" cy="542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CA0B52-15FD-41DB-AA78-00A1206A0A1E}"/>
                </a:ext>
              </a:extLst>
            </p:cNvPr>
            <p:cNvSpPr txBox="1"/>
            <p:nvPr/>
          </p:nvSpPr>
          <p:spPr>
            <a:xfrm>
              <a:off x="5480824" y="962546"/>
              <a:ext cx="1382494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Probability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99DADD-48C3-406B-A087-22A08474B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3020" y="1271307"/>
              <a:ext cx="367804" cy="435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826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70B191-00AE-C2D7-8F86-92536DE9BB0D}"/>
              </a:ext>
            </a:extLst>
          </p:cNvPr>
          <p:cNvGrpSpPr/>
          <p:nvPr/>
        </p:nvGrpSpPr>
        <p:grpSpPr>
          <a:xfrm>
            <a:off x="266345" y="94358"/>
            <a:ext cx="11638280" cy="4147339"/>
            <a:chOff x="266345" y="901881"/>
            <a:chExt cx="11638280" cy="4147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/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1EB08B-2BAF-4DA6-BAFD-022931EAD457}"/>
                </a:ext>
              </a:extLst>
            </p:cNvPr>
            <p:cNvGrpSpPr/>
            <p:nvPr/>
          </p:nvGrpSpPr>
          <p:grpSpPr>
            <a:xfrm>
              <a:off x="5480824" y="2314799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/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/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8361155-9187-474B-8F95-1FEE15032DF3}"/>
                </a:ext>
              </a:extLst>
            </p:cNvPr>
            <p:cNvSpPr/>
            <p:nvPr/>
          </p:nvSpPr>
          <p:spPr>
            <a:xfrm>
              <a:off x="914401" y="3373820"/>
              <a:ext cx="680948" cy="218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6D8097-7E65-4238-B097-730C8B4BC9FB}"/>
                    </a:ext>
                  </a:extLst>
                </p:cNvPr>
                <p:cNvSpPr/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prstClr val="whit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6D8097-7E65-4238-B097-730C8B4BC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4F6DB0-2734-4484-8A15-48A64D81EF59}"/>
                </a:ext>
              </a:extLst>
            </p:cNvPr>
            <p:cNvGrpSpPr/>
            <p:nvPr/>
          </p:nvGrpSpPr>
          <p:grpSpPr>
            <a:xfrm>
              <a:off x="6502401" y="2443671"/>
              <a:ext cx="680948" cy="2073084"/>
              <a:chOff x="3999833" y="1832753"/>
              <a:chExt cx="510711" cy="1554813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F8E6C55-C3F3-4563-AEFF-DE1307289ADB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630C8F5C-C35F-40BE-BBB6-2F19C8407CB4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80D34FC6-B9EE-4435-807E-8627014F3C09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0A9A09C-84D3-4B74-8802-73132F1828A5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577A9BD-6883-472A-9F95-7ACA2CE2ACB4}"/>
                </a:ext>
              </a:extLst>
            </p:cNvPr>
            <p:cNvSpPr/>
            <p:nvPr/>
          </p:nvSpPr>
          <p:spPr>
            <a:xfrm rot="19309669">
              <a:off x="4453968" y="2751254"/>
              <a:ext cx="989605" cy="218757"/>
            </a:xfrm>
            <a:prstGeom prst="rightArrow">
              <a:avLst/>
            </a:prstGeom>
            <a:solidFill>
              <a:srgbClr val="4F81BD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7431AD-03D2-4DE1-82C9-3CF4849CA838}"/>
                </a:ext>
              </a:extLst>
            </p:cNvPr>
            <p:cNvGrpSpPr/>
            <p:nvPr/>
          </p:nvGrpSpPr>
          <p:grpSpPr>
            <a:xfrm>
              <a:off x="10818926" y="2310027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9EC3F5-2C02-4ABA-8908-BFECCE5BD730}"/>
                </a:ext>
              </a:extLst>
            </p:cNvPr>
            <p:cNvGrpSpPr/>
            <p:nvPr/>
          </p:nvGrpSpPr>
          <p:grpSpPr>
            <a:xfrm>
              <a:off x="9987053" y="2449651"/>
              <a:ext cx="680948" cy="2073084"/>
              <a:chOff x="3999833" y="1832753"/>
              <a:chExt cx="510711" cy="1554813"/>
            </a:xfrm>
          </p:grpSpPr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7AE2AA75-CFA6-4027-9348-86135AFE2A0D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9B680791-F221-4E16-8EB5-70B359DE4143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66A0FA6D-B4EE-48B2-9D51-7A11B35261C7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103E1E12-15BA-4332-A3AF-EB867D246888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FECD5DB-583F-43A5-BCE5-33FB88F1203B}"/>
                </a:ext>
              </a:extLst>
            </p:cNvPr>
            <p:cNvSpPr/>
            <p:nvPr/>
          </p:nvSpPr>
          <p:spPr>
            <a:xfrm rot="873763" flipV="1">
              <a:off x="4640755" y="3580167"/>
              <a:ext cx="737012" cy="229509"/>
            </a:xfrm>
            <a:prstGeom prst="rightArrow">
              <a:avLst/>
            </a:prstGeom>
            <a:solidFill>
              <a:srgbClr val="4F81B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C41EDDA-D901-453E-AF91-250BC66158AB}"/>
                </a:ext>
              </a:extLst>
            </p:cNvPr>
            <p:cNvSpPr/>
            <p:nvPr/>
          </p:nvSpPr>
          <p:spPr>
            <a:xfrm rot="20726237">
              <a:off x="4640757" y="3162312"/>
              <a:ext cx="737012" cy="229509"/>
            </a:xfrm>
            <a:prstGeom prst="rightArrow">
              <a:avLst/>
            </a:prstGeom>
            <a:solidFill>
              <a:srgbClr val="4F81BD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724D290-9FBB-4B0F-96A0-A8C9CCDE8953}"/>
                </a:ext>
              </a:extLst>
            </p:cNvPr>
            <p:cNvSpPr/>
            <p:nvPr/>
          </p:nvSpPr>
          <p:spPr>
            <a:xfrm rot="2290331" flipV="1">
              <a:off x="4452914" y="3996386"/>
              <a:ext cx="989605" cy="218757"/>
            </a:xfrm>
            <a:prstGeom prst="rightArrow">
              <a:avLst/>
            </a:prstGeom>
            <a:solidFill>
              <a:srgbClr val="4F81BD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75A5E9-59DE-4E03-BE58-44E042BC85D1}"/>
                </a:ext>
              </a:extLst>
            </p:cNvPr>
            <p:cNvSpPr txBox="1"/>
            <p:nvPr/>
          </p:nvSpPr>
          <p:spPr>
            <a:xfrm>
              <a:off x="6663541" y="1164707"/>
              <a:ext cx="1873654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Repeat process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800A94-B507-4C98-A5F4-F48354B64C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2557" y="1631145"/>
              <a:ext cx="402073" cy="542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AF4C2C-536F-4B3F-B12D-5AE059A1FE33}"/>
                </a:ext>
              </a:extLst>
            </p:cNvPr>
            <p:cNvSpPr txBox="1"/>
            <p:nvPr/>
          </p:nvSpPr>
          <p:spPr>
            <a:xfrm>
              <a:off x="10413897" y="901881"/>
              <a:ext cx="1490728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Same result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4AAD72-3C23-400A-BD3C-8D630185C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261" y="1365000"/>
              <a:ext cx="96580" cy="756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A9AFB2-E7C8-4ABF-9889-DE04E9EE5F21}"/>
                </a:ext>
              </a:extLst>
            </p:cNvPr>
            <p:cNvSpPr txBox="1"/>
            <p:nvPr/>
          </p:nvSpPr>
          <p:spPr>
            <a:xfrm>
              <a:off x="7843301" y="4628656"/>
              <a:ext cx="1491947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Equilibria!!!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66189349-98DF-4DFF-AEE5-7A988D033E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38839" y="4658005"/>
              <a:ext cx="1780123" cy="163379"/>
            </a:xfrm>
            <a:prstGeom prst="bentConnector3">
              <a:avLst>
                <a:gd name="adj1" fmla="val 1000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0755598A-7F62-4DF0-B0DD-FE0731780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2447" y="4678879"/>
              <a:ext cx="1773394" cy="142504"/>
            </a:xfrm>
            <a:prstGeom prst="bentConnector3">
              <a:avLst>
                <a:gd name="adj1" fmla="val 998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CE545B-7417-C0E4-BFAD-789D8D238110}"/>
              </a:ext>
            </a:extLst>
          </p:cNvPr>
          <p:cNvSpPr txBox="1"/>
          <p:nvPr/>
        </p:nvSpPr>
        <p:spPr>
          <a:xfrm>
            <a:off x="1426959" y="4885166"/>
            <a:ext cx="7041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Eigenstates are equilibria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143101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CDE22-37E8-4515-A8C4-4BAAF729728C}"/>
              </a:ext>
            </a:extLst>
          </p:cNvPr>
          <p:cNvSpPr txBox="1"/>
          <p:nvPr/>
        </p:nvSpPr>
        <p:spPr>
          <a:xfrm>
            <a:off x="1" y="217845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All quantum states are eigenstates of an observable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B2812-0996-415D-A8A5-952C4C9D426A}"/>
                  </a:ext>
                </a:extLst>
              </p:cNvPr>
              <p:cNvSpPr txBox="1"/>
              <p:nvPr/>
            </p:nvSpPr>
            <p:spPr>
              <a:xfrm>
                <a:off x="812800" y="1866901"/>
                <a:ext cx="1403076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5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67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B2812-0996-415D-A8A5-952C4C9D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866901"/>
                <a:ext cx="1403076" cy="9952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/>
              <p:nvPr/>
            </p:nvSpPr>
            <p:spPr>
              <a:xfrm>
                <a:off x="3251200" y="1866901"/>
                <a:ext cx="3958520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5867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5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67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5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67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1866901"/>
                <a:ext cx="3958520" cy="995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DDC176-AEF0-4890-869D-2C97F6124E6B}"/>
                  </a:ext>
                </a:extLst>
              </p:cNvPr>
              <p:cNvSpPr txBox="1"/>
              <p:nvPr/>
            </p:nvSpPr>
            <p:spPr>
              <a:xfrm>
                <a:off x="8427184" y="1353938"/>
                <a:ext cx="1403076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5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67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DDC176-AEF0-4890-869D-2C97F6124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84" y="1353938"/>
                <a:ext cx="1403076" cy="995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526B4B-85C2-419F-A6EF-DF889AC876CE}"/>
                  </a:ext>
                </a:extLst>
              </p:cNvPr>
              <p:cNvSpPr txBox="1"/>
              <p:nvPr/>
            </p:nvSpPr>
            <p:spPr>
              <a:xfrm>
                <a:off x="10405763" y="1353940"/>
                <a:ext cx="771365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526B4B-85C2-419F-A6EF-DF889AC8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763" y="1353940"/>
                <a:ext cx="771365" cy="995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AA1C2-9F5E-48F8-8271-A5ACCF747974}"/>
                  </a:ext>
                </a:extLst>
              </p:cNvPr>
              <p:cNvSpPr txBox="1"/>
              <p:nvPr/>
            </p:nvSpPr>
            <p:spPr>
              <a:xfrm>
                <a:off x="10405763" y="2971037"/>
                <a:ext cx="771365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AA1C2-9F5E-48F8-8271-A5ACCF74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763" y="2971037"/>
                <a:ext cx="771365" cy="995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7E16693-E3CF-4B8C-8CCB-E9DD2104C3F5}"/>
              </a:ext>
            </a:extLst>
          </p:cNvPr>
          <p:cNvSpPr txBox="1"/>
          <p:nvPr/>
        </p:nvSpPr>
        <p:spPr>
          <a:xfrm>
            <a:off x="8149962" y="2765853"/>
            <a:ext cx="2042547" cy="140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67" dirty="0"/>
              <a:t>all other</a:t>
            </a:r>
            <a:br>
              <a:rPr lang="en-US" sz="4267" dirty="0"/>
            </a:br>
            <a:r>
              <a:rPr lang="en-US" sz="4267" dirty="0"/>
              <a:t>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4E741-C601-5644-16E5-685A9B94054A}"/>
              </a:ext>
            </a:extLst>
          </p:cNvPr>
          <p:cNvSpPr txBox="1"/>
          <p:nvPr/>
        </p:nvSpPr>
        <p:spPr>
          <a:xfrm>
            <a:off x="1426959" y="4405106"/>
            <a:ext cx="7041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All quantum states are equilibria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291234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CDE22-37E8-4515-A8C4-4BAAF729728C}"/>
              </a:ext>
            </a:extLst>
          </p:cNvPr>
          <p:cNvSpPr txBox="1"/>
          <p:nvPr/>
        </p:nvSpPr>
        <p:spPr>
          <a:xfrm>
            <a:off x="1" y="217845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Every observable generates a unitary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/>
              <p:nvPr/>
            </p:nvSpPr>
            <p:spPr>
              <a:xfrm>
                <a:off x="1132840" y="1477378"/>
                <a:ext cx="3490250" cy="1430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5867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5867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867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𝑂𝑑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1477378"/>
                <a:ext cx="3139193" cy="1416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4E741-C601-5644-16E5-685A9B94054A}"/>
                  </a:ext>
                </a:extLst>
              </p:cNvPr>
              <p:cNvSpPr txBox="1"/>
              <p:nvPr/>
            </p:nvSpPr>
            <p:spPr>
              <a:xfrm>
                <a:off x="1426959" y="4405106"/>
                <a:ext cx="704151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All quantum states are equilibria of unitary processes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4E741-C601-5644-16E5-685A9B940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59" y="4405106"/>
                <a:ext cx="7041514" cy="1446550"/>
              </a:xfrm>
              <a:prstGeom prst="rect">
                <a:avLst/>
              </a:prstGeom>
              <a:blipFill>
                <a:blip r:embed="rId3"/>
                <a:stretch>
                  <a:fillRect l="-3290" t="-8861" r="-3377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38021E-74D2-D61F-9775-2CB939C77204}"/>
                  </a:ext>
                </a:extLst>
              </p:cNvPr>
              <p:cNvSpPr txBox="1"/>
              <p:nvPr/>
            </p:nvSpPr>
            <p:spPr>
              <a:xfrm>
                <a:off x="6928687" y="1370328"/>
                <a:ext cx="4198265" cy="822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𝑂𝑑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𝑂𝑑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38021E-74D2-D61F-9775-2CB939C7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687" y="1370328"/>
                <a:ext cx="3816749" cy="814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0CF470A-76AD-6830-3931-3B44B7CBC213}"/>
              </a:ext>
            </a:extLst>
          </p:cNvPr>
          <p:cNvSpPr txBox="1"/>
          <p:nvPr/>
        </p:nvSpPr>
        <p:spPr>
          <a:xfrm>
            <a:off x="1" y="2916039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Same eigenstates</a:t>
            </a:r>
          </a:p>
        </p:txBody>
      </p:sp>
    </p:spTree>
    <p:extLst>
      <p:ext uri="{BB962C8B-B14F-4D97-AF65-F5344CB8AC3E}">
        <p14:creationId xmlns:p14="http://schemas.microsoft.com/office/powerpoint/2010/main" val="3294196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CDE22-37E8-4515-A8C4-4BAAF729728C}"/>
              </a:ext>
            </a:extLst>
          </p:cNvPr>
          <p:cNvSpPr txBox="1"/>
          <p:nvPr/>
        </p:nvSpPr>
        <p:spPr>
          <a:xfrm>
            <a:off x="1" y="217845"/>
            <a:ext cx="785621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Same is true for every 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/>
              <p:nvPr/>
            </p:nvSpPr>
            <p:spPr>
              <a:xfrm>
                <a:off x="8554720" y="14038"/>
                <a:ext cx="3368871" cy="143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5867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5867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867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20" y="14038"/>
                <a:ext cx="3017813" cy="1341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74E741-C601-5644-16E5-685A9B94054A}"/>
              </a:ext>
            </a:extLst>
          </p:cNvPr>
          <p:cNvSpPr txBox="1"/>
          <p:nvPr/>
        </p:nvSpPr>
        <p:spPr>
          <a:xfrm>
            <a:off x="816349" y="1791446"/>
            <a:ext cx="10559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All quantum states (pure and mixed) are equilibria of some time evolution and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some measurement processes</a:t>
            </a:r>
          </a:p>
        </p:txBody>
      </p:sp>
    </p:spTree>
    <p:extLst>
      <p:ext uri="{BB962C8B-B14F-4D97-AF65-F5344CB8AC3E}">
        <p14:creationId xmlns:p14="http://schemas.microsoft.com/office/powerpoint/2010/main" val="360572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20C2F-72B0-BA0A-825F-2566DC7A8903}"/>
              </a:ext>
            </a:extLst>
          </p:cNvPr>
          <p:cNvGrpSpPr/>
          <p:nvPr/>
        </p:nvGrpSpPr>
        <p:grpSpPr>
          <a:xfrm>
            <a:off x="1325659" y="1344181"/>
            <a:ext cx="5490116" cy="3332879"/>
            <a:chOff x="7474760" y="157582"/>
            <a:chExt cx="5490116" cy="33328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32610CE-7A0A-7394-01EC-0284B93F4637}"/>
                </a:ext>
              </a:extLst>
            </p:cNvPr>
            <p:cNvSpPr/>
            <p:nvPr/>
          </p:nvSpPr>
          <p:spPr>
            <a:xfrm>
              <a:off x="9353901" y="1082236"/>
              <a:ext cx="1897107" cy="161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BC3F55-A437-5D88-8E31-6F591D68825C}"/>
                </a:ext>
              </a:extLst>
            </p:cNvPr>
            <p:cNvSpPr/>
            <p:nvPr/>
          </p:nvSpPr>
          <p:spPr>
            <a:xfrm>
              <a:off x="8827663" y="549732"/>
              <a:ext cx="2712515" cy="2260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39BA05-E397-05C3-998F-D3E3864B39EE}"/>
                </a:ext>
              </a:extLst>
            </p:cNvPr>
            <p:cNvSpPr txBox="1"/>
            <p:nvPr/>
          </p:nvSpPr>
          <p:spPr>
            <a:xfrm>
              <a:off x="7573636" y="183518"/>
              <a:ext cx="2067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Metaphysical reality</a:t>
              </a:r>
            </a:p>
            <a:p>
              <a:pPr algn="ctr"/>
              <a:r>
                <a:rPr lang="en-US" sz="1400" dirty="0"/>
                <a:t>What really exists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F48E1-26E5-D253-2373-82EAD29C8270}"/>
                </a:ext>
              </a:extLst>
            </p:cNvPr>
            <p:cNvSpPr/>
            <p:nvPr/>
          </p:nvSpPr>
          <p:spPr>
            <a:xfrm>
              <a:off x="9960209" y="1657704"/>
              <a:ext cx="1116918" cy="92524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264A6-9CF2-A329-96FA-D6D6707CBC8B}"/>
                </a:ext>
              </a:extLst>
            </p:cNvPr>
            <p:cNvSpPr txBox="1"/>
            <p:nvPr/>
          </p:nvSpPr>
          <p:spPr>
            <a:xfrm>
              <a:off x="10321659" y="2690242"/>
              <a:ext cx="185929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Empirical reality</a:t>
              </a:r>
            </a:p>
            <a:p>
              <a:pPr algn="ctr"/>
              <a:r>
                <a:rPr lang="en-US" sz="1400" dirty="0"/>
                <a:t>What can be reliably</a:t>
              </a:r>
              <a:br>
                <a:rPr lang="en-US" sz="1400" dirty="0"/>
              </a:br>
              <a:r>
                <a:rPr lang="en-US" sz="1400" dirty="0"/>
                <a:t>studied experimentally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1EC3C5-CB54-BAA8-B94B-55508B8BE3EF}"/>
                </a:ext>
              </a:extLst>
            </p:cNvPr>
            <p:cNvCxnSpPr/>
            <p:nvPr/>
          </p:nvCxnSpPr>
          <p:spPr>
            <a:xfrm>
              <a:off x="10616859" y="2227699"/>
              <a:ext cx="460268" cy="435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7A16A-BEE2-50FF-023D-9862F6C0A8E5}"/>
                </a:ext>
              </a:extLst>
            </p:cNvPr>
            <p:cNvCxnSpPr/>
            <p:nvPr/>
          </p:nvCxnSpPr>
          <p:spPr>
            <a:xfrm>
              <a:off x="8873976" y="768293"/>
              <a:ext cx="472542" cy="28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F6100-0EDE-E95C-497A-6E4F238E75F4}"/>
                </a:ext>
              </a:extLst>
            </p:cNvPr>
            <p:cNvSpPr/>
            <p:nvPr/>
          </p:nvSpPr>
          <p:spPr>
            <a:xfrm>
              <a:off x="9177885" y="2965708"/>
              <a:ext cx="509364" cy="48328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B0B81-28AA-B4F3-F51E-8DF60D18FCED}"/>
                </a:ext>
              </a:extLst>
            </p:cNvPr>
            <p:cNvSpPr txBox="1"/>
            <p:nvPr/>
          </p:nvSpPr>
          <p:spPr>
            <a:xfrm>
              <a:off x="7474760" y="2490303"/>
              <a:ext cx="175208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theories</a:t>
              </a:r>
            </a:p>
            <a:p>
              <a:pPr algn="ctr"/>
              <a:r>
                <a:rPr lang="en-US" sz="1400" dirty="0"/>
                <a:t>Idealized account</a:t>
              </a:r>
              <a:br>
                <a:rPr lang="en-US" sz="1400" dirty="0"/>
              </a:br>
              <a:r>
                <a:rPr lang="en-US" sz="1400" dirty="0"/>
                <a:t>of empirical reality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62131F4-AA4F-84AD-7977-77A011230257}"/>
                </a:ext>
              </a:extLst>
            </p:cNvPr>
            <p:cNvSpPr/>
            <p:nvPr/>
          </p:nvSpPr>
          <p:spPr>
            <a:xfrm rot="2407524">
              <a:off x="9767764" y="2454426"/>
              <a:ext cx="165696" cy="568002"/>
            </a:xfrm>
            <a:prstGeom prst="downArrow">
              <a:avLst/>
            </a:prstGeom>
            <a:gradFill flip="none" rotWithShape="1">
              <a:gsLst>
                <a:gs pos="0">
                  <a:srgbClr val="5B9BD5"/>
                </a:gs>
                <a:gs pos="100000">
                  <a:srgbClr val="70AD47"/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AEB6A0-D9D5-BC98-8D40-C517FEB46908}"/>
                </a:ext>
              </a:extLst>
            </p:cNvPr>
            <p:cNvCxnSpPr/>
            <p:nvPr/>
          </p:nvCxnSpPr>
          <p:spPr>
            <a:xfrm>
              <a:off x="9110247" y="2965708"/>
              <a:ext cx="236271" cy="191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1C8E27-44B6-50DE-3F1E-2988145BD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9491" y="698845"/>
              <a:ext cx="783932" cy="760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CAB4F3-954E-A0D9-9C15-1330F303806F}"/>
                </a:ext>
              </a:extLst>
            </p:cNvPr>
            <p:cNvSpPr txBox="1"/>
            <p:nvPr/>
          </p:nvSpPr>
          <p:spPr>
            <a:xfrm>
              <a:off x="11167524" y="157582"/>
              <a:ext cx="179735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reality</a:t>
              </a:r>
            </a:p>
            <a:p>
              <a:pPr algn="ctr"/>
              <a:r>
                <a:rPr lang="en-US" sz="1400" dirty="0"/>
                <a:t>What can be accessed</a:t>
              </a:r>
              <a:br>
                <a:rPr lang="en-US" sz="1400" dirty="0"/>
              </a:br>
              <a:r>
                <a:rPr lang="en-US" sz="1400" dirty="0"/>
                <a:t>experimentally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93196-6554-9150-800D-BE9C63C7D3EA}"/>
              </a:ext>
            </a:extLst>
          </p:cNvPr>
          <p:cNvGrpSpPr/>
          <p:nvPr/>
        </p:nvGrpSpPr>
        <p:grpSpPr>
          <a:xfrm>
            <a:off x="8169836" y="383058"/>
            <a:ext cx="3483994" cy="2060584"/>
            <a:chOff x="493183" y="497124"/>
            <a:chExt cx="4586985" cy="271294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00EF6D-D00F-9687-04B2-E536A6F8EF12}"/>
                </a:ext>
              </a:extLst>
            </p:cNvPr>
            <p:cNvSpPr/>
            <p:nvPr/>
          </p:nvSpPr>
          <p:spPr>
            <a:xfrm>
              <a:off x="2546866" y="1265150"/>
              <a:ext cx="1332774" cy="1332774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C4070C-325B-E521-9ABC-A2740FE644B5}"/>
                </a:ext>
              </a:extLst>
            </p:cNvPr>
            <p:cNvSpPr/>
            <p:nvPr/>
          </p:nvSpPr>
          <p:spPr>
            <a:xfrm>
              <a:off x="2854704" y="2217742"/>
              <a:ext cx="803739" cy="803739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61A5C-970F-17E8-1D82-AF627BB78DFE}"/>
                </a:ext>
              </a:extLst>
            </p:cNvPr>
            <p:cNvSpPr/>
            <p:nvPr/>
          </p:nvSpPr>
          <p:spPr>
            <a:xfrm>
              <a:off x="1121036" y="893855"/>
              <a:ext cx="2316211" cy="2316211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BD1A3-2911-3461-2323-26F945E670B9}"/>
                </a:ext>
              </a:extLst>
            </p:cNvPr>
            <p:cNvSpPr txBox="1"/>
            <p:nvPr/>
          </p:nvSpPr>
          <p:spPr>
            <a:xfrm>
              <a:off x="493183" y="497124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physics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A465D-AE71-B91C-16B9-488AADB8217C}"/>
                </a:ext>
              </a:extLst>
            </p:cNvPr>
            <p:cNvSpPr txBox="1"/>
            <p:nvPr/>
          </p:nvSpPr>
          <p:spPr>
            <a:xfrm>
              <a:off x="3192880" y="668246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mathematics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D2C7-B593-59DA-BC96-0CF36E32A5C2}"/>
                </a:ext>
              </a:extLst>
            </p:cNvPr>
            <p:cNvSpPr txBox="1"/>
            <p:nvPr/>
          </p:nvSpPr>
          <p:spPr>
            <a:xfrm>
              <a:off x="3604532" y="2418022"/>
              <a:ext cx="1439020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Philosophy</a:t>
              </a:r>
              <a:br>
                <a:rPr lang="en-US" sz="1600" dirty="0"/>
              </a:br>
              <a:r>
                <a:rPr lang="en-US" sz="1600" dirty="0"/>
                <a:t>of science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2AB4D-C40F-00EB-FFFA-A1EE9ECD5E09}"/>
              </a:ext>
            </a:extLst>
          </p:cNvPr>
          <p:cNvSpPr txBox="1"/>
          <p:nvPr/>
        </p:nvSpPr>
        <p:spPr>
          <a:xfrm>
            <a:off x="472389" y="264385"/>
            <a:ext cx="450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Underlying perspective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8638F-F1FE-D2E3-D839-4B8EA6050187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107184"/>
            <a:ext cx="1313896" cy="3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D660B1-F3AB-7193-76AA-A0BE21FEAA3C}"/>
              </a:ext>
            </a:extLst>
          </p:cNvPr>
          <p:cNvSpPr txBox="1"/>
          <p:nvPr/>
        </p:nvSpPr>
        <p:spPr>
          <a:xfrm>
            <a:off x="6364370" y="3076175"/>
            <a:ext cx="3730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boundary?</a:t>
            </a:r>
          </a:p>
          <a:p>
            <a:r>
              <a:rPr lang="en-US" sz="2400" dirty="0"/>
              <a:t>What are the requirements?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7D282-0AD6-5545-2AB8-DA1239382BB1}"/>
              </a:ext>
            </a:extLst>
          </p:cNvPr>
          <p:cNvCxnSpPr/>
          <p:nvPr/>
        </p:nvCxnSpPr>
        <p:spPr>
          <a:xfrm flipH="1" flipV="1">
            <a:off x="3811108" y="4076064"/>
            <a:ext cx="136780" cy="78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B68B1-5997-CAF8-219E-F7468292542B}"/>
              </a:ext>
            </a:extLst>
          </p:cNvPr>
          <p:cNvSpPr txBox="1"/>
          <p:nvPr/>
        </p:nvSpPr>
        <p:spPr>
          <a:xfrm>
            <a:off x="1187045" y="4949532"/>
            <a:ext cx="772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does the abstraction/idealization process work?</a:t>
            </a:r>
          </a:p>
        </p:txBody>
      </p:sp>
    </p:spTree>
    <p:extLst>
      <p:ext uri="{BB962C8B-B14F-4D97-AF65-F5344CB8AC3E}">
        <p14:creationId xmlns:p14="http://schemas.microsoft.com/office/powerpoint/2010/main" val="3516263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CDE22-37E8-4515-A8C4-4BAAF729728C}"/>
              </a:ext>
            </a:extLst>
          </p:cNvPr>
          <p:cNvSpPr txBox="1"/>
          <p:nvPr/>
        </p:nvSpPr>
        <p:spPr>
          <a:xfrm>
            <a:off x="1" y="217845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Pure states can be always understood</a:t>
            </a:r>
            <a:br>
              <a:rPr lang="en-US" sz="4000" dirty="0"/>
            </a:br>
            <a:r>
              <a:rPr lang="en-US" sz="4000" dirty="0"/>
              <a:t>as ensembles with lowest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4E741-C601-5644-16E5-685A9B94054A}"/>
              </a:ext>
            </a:extLst>
          </p:cNvPr>
          <p:cNvSpPr txBox="1"/>
          <p:nvPr/>
        </p:nvSpPr>
        <p:spPr>
          <a:xfrm>
            <a:off x="816349" y="1791446"/>
            <a:ext cx="10559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All quantum states (pure and mixed) are equilibrium ensembles for some time evolution and some measurement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14925-528B-CD18-25A7-DD8B7A8A31F3}"/>
              </a:ext>
            </a:extLst>
          </p:cNvPr>
          <p:cNvSpPr txBox="1"/>
          <p:nvPr/>
        </p:nvSpPr>
        <p:spPr>
          <a:xfrm>
            <a:off x="441961" y="4919385"/>
            <a:ext cx="810005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Not up to interpretation: mathematical fact in QM</a:t>
            </a:r>
          </a:p>
        </p:txBody>
      </p:sp>
    </p:spTree>
    <p:extLst>
      <p:ext uri="{BB962C8B-B14F-4D97-AF65-F5344CB8AC3E}">
        <p14:creationId xmlns:p14="http://schemas.microsoft.com/office/powerpoint/2010/main" val="3840618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F70034-EE62-0608-729B-A93366DBF741}"/>
              </a:ext>
            </a:extLst>
          </p:cNvPr>
          <p:cNvSpPr txBox="1"/>
          <p:nvPr/>
        </p:nvSpPr>
        <p:spPr>
          <a:xfrm>
            <a:off x="1" y="224462"/>
            <a:ext cx="121919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Can we argue the converse?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2E70D-6C6E-681E-9B9E-F8885C09A23A}"/>
              </a:ext>
            </a:extLst>
          </p:cNvPr>
          <p:cNvSpPr txBox="1"/>
          <p:nvPr/>
        </p:nvSpPr>
        <p:spPr>
          <a:xfrm>
            <a:off x="1" y="1052066"/>
            <a:ext cx="121919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The goal of physics is to establish laws</a:t>
            </a:r>
            <a:br>
              <a:rPr lang="en-US" sz="4000" dirty="0"/>
            </a:br>
            <a:r>
              <a:rPr lang="en-US" sz="4000" dirty="0"/>
              <a:t>that are valid in all circumstances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59BF8-03D2-5A44-48AC-C4CD9DA43FE0}"/>
                  </a:ext>
                </a:extLst>
              </p:cNvPr>
              <p:cNvSpPr txBox="1"/>
              <p:nvPr/>
            </p:nvSpPr>
            <p:spPr>
              <a:xfrm>
                <a:off x="5124868" y="2495223"/>
                <a:ext cx="19422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59BF8-03D2-5A44-48AC-C4CD9DA43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68" y="2495223"/>
                <a:ext cx="194226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205FF-580A-D644-8983-3CF5A35A348D}"/>
                  </a:ext>
                </a:extLst>
              </p:cNvPr>
              <p:cNvSpPr txBox="1"/>
              <p:nvPr/>
            </p:nvSpPr>
            <p:spPr>
              <a:xfrm>
                <a:off x="3498019" y="2495223"/>
                <a:ext cx="1477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205FF-580A-D644-8983-3CF5A35A3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19" y="2495223"/>
                <a:ext cx="14778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7EFD2-7FCF-9336-3DE6-5CDAB85CADE3}"/>
                  </a:ext>
                </a:extLst>
              </p:cNvPr>
              <p:cNvSpPr txBox="1"/>
              <p:nvPr/>
            </p:nvSpPr>
            <p:spPr>
              <a:xfrm>
                <a:off x="7216140" y="2562851"/>
                <a:ext cx="1652184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7EFD2-7FCF-9336-3DE6-5CDAB85CA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40" y="2562851"/>
                <a:ext cx="1652184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CB958F-909E-2775-735E-02A8DD7D088F}"/>
              </a:ext>
            </a:extLst>
          </p:cNvPr>
          <p:cNvCxnSpPr/>
          <p:nvPr/>
        </p:nvCxnSpPr>
        <p:spPr>
          <a:xfrm flipV="1">
            <a:off x="4503420" y="3230880"/>
            <a:ext cx="62144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D98289-ACFA-A4A6-8902-D39A82534689}"/>
              </a:ext>
            </a:extLst>
          </p:cNvPr>
          <p:cNvSpPr txBox="1"/>
          <p:nvPr/>
        </p:nvSpPr>
        <p:spPr>
          <a:xfrm>
            <a:off x="3307080" y="3688080"/>
            <a:ext cx="26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Whenever I prepare this…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2F2A32-558C-FD18-8B92-9E522E376B71}"/>
              </a:ext>
            </a:extLst>
          </p:cNvPr>
          <p:cNvCxnSpPr>
            <a:cxnSpLocks/>
          </p:cNvCxnSpPr>
          <p:nvPr/>
        </p:nvCxnSpPr>
        <p:spPr>
          <a:xfrm flipH="1" flipV="1">
            <a:off x="6905416" y="3230880"/>
            <a:ext cx="62144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FCFA43-EBEA-BBBD-4C78-1126240794F8}"/>
              </a:ext>
            </a:extLst>
          </p:cNvPr>
          <p:cNvSpPr txBox="1"/>
          <p:nvPr/>
        </p:nvSpPr>
        <p:spPr>
          <a:xfrm>
            <a:off x="6850380" y="368547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I find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A97A6E-FE8E-62BC-9CDF-CFA75A10B883}"/>
              </a:ext>
            </a:extLst>
          </p:cNvPr>
          <p:cNvSpPr txBox="1"/>
          <p:nvPr/>
        </p:nvSpPr>
        <p:spPr>
          <a:xfrm>
            <a:off x="213360" y="4374386"/>
            <a:ext cx="91592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Repeatability (i.e. whenever) is implicitly assuming ensembles (i.e. infinite copies)</a:t>
            </a:r>
          </a:p>
        </p:txBody>
      </p:sp>
    </p:spTree>
    <p:extLst>
      <p:ext uri="{BB962C8B-B14F-4D97-AF65-F5344CB8AC3E}">
        <p14:creationId xmlns:p14="http://schemas.microsoft.com/office/powerpoint/2010/main" val="415991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103638-1771-4FB8-B97A-1E763FE833D7}"/>
                  </a:ext>
                </a:extLst>
              </p:cNvPr>
              <p:cNvSpPr txBox="1"/>
              <p:nvPr/>
            </p:nvSpPr>
            <p:spPr>
              <a:xfrm>
                <a:off x="6031567" y="3408948"/>
                <a:ext cx="3930628" cy="471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sPre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𝐻𝑒</m:t>
                          </m:r>
                        </m:e>
                      </m:sPre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Pre>
                        <m:sPre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sPre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𝐸𝑛𝑒𝑟𝑔𝑦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103638-1771-4FB8-B97A-1E763FE83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67" y="3408948"/>
                <a:ext cx="3930628" cy="47147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D18BD8-90A4-4939-B337-74DE9FED2F5A}"/>
                  </a:ext>
                </a:extLst>
              </p:cNvPr>
              <p:cNvSpPr txBox="1"/>
              <p:nvPr/>
            </p:nvSpPr>
            <p:spPr>
              <a:xfrm>
                <a:off x="3329313" y="445899"/>
                <a:ext cx="40371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𝐸𝑛𝑒𝑟𝑔𝑦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D18BD8-90A4-4939-B337-74DE9FED2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13" y="445899"/>
                <a:ext cx="403713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372D3-10FB-4DCE-A9F6-A662FA0506ED}"/>
                  </a:ext>
                </a:extLst>
              </p:cNvPr>
              <p:cNvSpPr txBox="1"/>
              <p:nvPr/>
            </p:nvSpPr>
            <p:spPr>
              <a:xfrm>
                <a:off x="3957827" y="4619536"/>
                <a:ext cx="240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372D3-10FB-4DCE-A9F6-A662FA050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27" y="4619536"/>
                <a:ext cx="2402517" cy="461665"/>
              </a:xfrm>
              <a:prstGeom prst="rect">
                <a:avLst/>
              </a:prstGeom>
              <a:blipFill>
                <a:blip r:embed="rId4"/>
                <a:stretch>
                  <a:fillRect r="-888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4973BB5-8187-4659-8C87-4AE3309A43F3}"/>
              </a:ext>
            </a:extLst>
          </p:cNvPr>
          <p:cNvSpPr/>
          <p:nvPr/>
        </p:nvSpPr>
        <p:spPr>
          <a:xfrm rot="18016285">
            <a:off x="1219200" y="310865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52BA30-C423-4CC6-AD99-78960D491843}"/>
              </a:ext>
            </a:extLst>
          </p:cNvPr>
          <p:cNvSpPr/>
          <p:nvPr/>
        </p:nvSpPr>
        <p:spPr>
          <a:xfrm rot="18016285">
            <a:off x="2200567" y="1200905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F4459F-D6BC-4980-BC37-1F0BF703B814}"/>
              </a:ext>
            </a:extLst>
          </p:cNvPr>
          <p:cNvSpPr/>
          <p:nvPr/>
        </p:nvSpPr>
        <p:spPr>
          <a:xfrm rot="18016285">
            <a:off x="1593089" y="1375715"/>
            <a:ext cx="304800" cy="3048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F94D87-E994-4295-ACDC-E289D2FC8A3D}"/>
              </a:ext>
            </a:extLst>
          </p:cNvPr>
          <p:cNvSpPr/>
          <p:nvPr/>
        </p:nvSpPr>
        <p:spPr>
          <a:xfrm rot="18016285">
            <a:off x="2054036" y="585996"/>
            <a:ext cx="304800" cy="3048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5A5CAF-11A8-4750-B2E6-1C5CD0CC59B0}"/>
                  </a:ext>
                </a:extLst>
              </p:cNvPr>
              <p:cNvSpPr txBox="1"/>
              <p:nvPr/>
            </p:nvSpPr>
            <p:spPr>
              <a:xfrm>
                <a:off x="1727200" y="310866"/>
                <a:ext cx="487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5A5CAF-11A8-4750-B2E6-1C5CD0CC5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310866"/>
                <a:ext cx="4870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0018AA-743D-4F09-9577-A64D7F506992}"/>
                  </a:ext>
                </a:extLst>
              </p:cNvPr>
              <p:cNvSpPr txBox="1"/>
              <p:nvPr/>
            </p:nvSpPr>
            <p:spPr>
              <a:xfrm>
                <a:off x="2304653" y="834424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0018AA-743D-4F09-9577-A64D7F506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53" y="834424"/>
                <a:ext cx="469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99CD3-AC81-4356-883F-E6CEDECF0F65}"/>
                  </a:ext>
                </a:extLst>
              </p:cNvPr>
              <p:cNvSpPr txBox="1"/>
              <p:nvPr/>
            </p:nvSpPr>
            <p:spPr>
              <a:xfrm>
                <a:off x="1320800" y="1037624"/>
                <a:ext cx="487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99CD3-AC81-4356-883F-E6CEDECF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1037624"/>
                <a:ext cx="4870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C00317-F2DD-4FD2-A745-4549B47BEEBE}"/>
              </a:ext>
            </a:extLst>
          </p:cNvPr>
          <p:cNvCxnSpPr>
            <a:cxnSpLocks/>
          </p:cNvCxnSpPr>
          <p:nvPr/>
        </p:nvCxnSpPr>
        <p:spPr>
          <a:xfrm>
            <a:off x="2451947" y="1237119"/>
            <a:ext cx="3058160" cy="1317413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833879-D6F7-44D2-87A9-CDFE82F3DD35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>
            <a:off x="2276143" y="1484926"/>
            <a:ext cx="2157279" cy="2520519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57CD19-1F2D-4A2A-90B2-D9623EB632CB}"/>
              </a:ext>
            </a:extLst>
          </p:cNvPr>
          <p:cNvSpPr/>
          <p:nvPr/>
        </p:nvSpPr>
        <p:spPr>
          <a:xfrm>
            <a:off x="4165600" y="2444465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F088E2-DC8E-48E6-9986-FB97FF3AEA84}"/>
              </a:ext>
            </a:extLst>
          </p:cNvPr>
          <p:cNvGrpSpPr/>
          <p:nvPr/>
        </p:nvGrpSpPr>
        <p:grpSpPr>
          <a:xfrm>
            <a:off x="4739464" y="2957228"/>
            <a:ext cx="681072" cy="716155"/>
            <a:chOff x="3554598" y="2422922"/>
            <a:chExt cx="510804" cy="53711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800116-6F82-413D-A9F8-0520DAD907C8}"/>
                </a:ext>
              </a:extLst>
            </p:cNvPr>
            <p:cNvSpPr/>
            <p:nvPr/>
          </p:nvSpPr>
          <p:spPr>
            <a:xfrm rot="18016285">
              <a:off x="3787375" y="270958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67B936-3420-43D0-9C67-B8DD927A3768}"/>
                </a:ext>
              </a:extLst>
            </p:cNvPr>
            <p:cNvSpPr/>
            <p:nvPr/>
          </p:nvSpPr>
          <p:spPr>
            <a:xfrm rot="18016285">
              <a:off x="3797714" y="248208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9096B05-F6B0-44DF-9D9B-B07BBEC057FD}"/>
                </a:ext>
              </a:extLst>
            </p:cNvPr>
            <p:cNvSpPr/>
            <p:nvPr/>
          </p:nvSpPr>
          <p:spPr>
            <a:xfrm rot="18016285">
              <a:off x="3685071" y="2422922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A2AC490-E10A-4E95-B2E0-91B5A442E88D}"/>
                </a:ext>
              </a:extLst>
            </p:cNvPr>
            <p:cNvSpPr/>
            <p:nvPr/>
          </p:nvSpPr>
          <p:spPr>
            <a:xfrm rot="18016285">
              <a:off x="3624146" y="2731438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DF1F5A-49AE-407A-856D-635040319DEC}"/>
                </a:ext>
              </a:extLst>
            </p:cNvPr>
            <p:cNvSpPr/>
            <p:nvPr/>
          </p:nvSpPr>
          <p:spPr>
            <a:xfrm rot="18016285">
              <a:off x="3554598" y="255325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EC55411-CEF9-400F-B703-9A63E69C9F5C}"/>
                </a:ext>
              </a:extLst>
            </p:cNvPr>
            <p:cNvSpPr/>
            <p:nvPr/>
          </p:nvSpPr>
          <p:spPr>
            <a:xfrm rot="18016285">
              <a:off x="3836802" y="2566946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C9D543-6624-4E33-8244-3374CB254807}"/>
                </a:ext>
              </a:extLst>
            </p:cNvPr>
            <p:cNvSpPr/>
            <p:nvPr/>
          </p:nvSpPr>
          <p:spPr>
            <a:xfrm rot="18016285">
              <a:off x="3705389" y="252335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42A9F5-B790-4701-9954-8524E70C0E42}"/>
                </a:ext>
              </a:extLst>
            </p:cNvPr>
            <p:cNvSpPr/>
            <p:nvPr/>
          </p:nvSpPr>
          <p:spPr>
            <a:xfrm rot="18016285">
              <a:off x="3596271" y="2646911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F45AAE6-F421-4026-978D-4F9452A5ED55}"/>
                </a:ext>
              </a:extLst>
            </p:cNvPr>
            <p:cNvSpPr/>
            <p:nvPr/>
          </p:nvSpPr>
          <p:spPr>
            <a:xfrm rot="18016285">
              <a:off x="3793245" y="2617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5D62EC-D765-48CA-891E-A6BD5F583665}"/>
              </a:ext>
            </a:extLst>
          </p:cNvPr>
          <p:cNvCxnSpPr>
            <a:cxnSpLocks/>
          </p:cNvCxnSpPr>
          <p:nvPr/>
        </p:nvCxnSpPr>
        <p:spPr>
          <a:xfrm flipH="1">
            <a:off x="1893149" y="3218319"/>
            <a:ext cx="3139439" cy="111082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C18253-B43F-49A2-9809-9B626BCDBBB6}"/>
              </a:ext>
            </a:extLst>
          </p:cNvPr>
          <p:cNvSpPr/>
          <p:nvPr/>
        </p:nvSpPr>
        <p:spPr>
          <a:xfrm rot="18016285">
            <a:off x="4932689" y="3207381"/>
            <a:ext cx="304800" cy="3048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7DC3F3-C6B0-4790-B0E6-BFF27F74CD7E}"/>
              </a:ext>
            </a:extLst>
          </p:cNvPr>
          <p:cNvCxnSpPr>
            <a:cxnSpLocks/>
            <a:stCxn id="27" idx="4"/>
            <a:endCxn id="9" idx="5"/>
          </p:cNvCxnSpPr>
          <p:nvPr/>
        </p:nvCxnSpPr>
        <p:spPr>
          <a:xfrm flipH="1">
            <a:off x="2780179" y="3436606"/>
            <a:ext cx="2436531" cy="241949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8B1E8B3-89B0-451E-86F2-2AA81404F62C}"/>
              </a:ext>
            </a:extLst>
          </p:cNvPr>
          <p:cNvSpPr txBox="1"/>
          <p:nvPr/>
        </p:nvSpPr>
        <p:spPr>
          <a:xfrm>
            <a:off x="3935030" y="5357849"/>
            <a:ext cx="5392246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Every level is an equilibrium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of the lower one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5389D9-F35A-4667-9FD5-A84E43118747}"/>
              </a:ext>
            </a:extLst>
          </p:cNvPr>
          <p:cNvSpPr/>
          <p:nvPr/>
        </p:nvSpPr>
        <p:spPr>
          <a:xfrm>
            <a:off x="1219200" y="4295121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3F0EB7-8A79-4BE7-AD9D-5F133EEBF6B6}"/>
              </a:ext>
            </a:extLst>
          </p:cNvPr>
          <p:cNvGrpSpPr/>
          <p:nvPr/>
        </p:nvGrpSpPr>
        <p:grpSpPr>
          <a:xfrm rot="21314464">
            <a:off x="1715895" y="5307249"/>
            <a:ext cx="888157" cy="177323"/>
            <a:chOff x="4495799" y="3667632"/>
            <a:chExt cx="2361813" cy="47154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F9AD8D-C81D-4285-B04E-585FBCB4AD93}"/>
                </a:ext>
              </a:extLst>
            </p:cNvPr>
            <p:cNvSpPr/>
            <p:nvPr/>
          </p:nvSpPr>
          <p:spPr>
            <a:xfrm>
              <a:off x="4495799" y="3667632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240952-13F8-4AD8-B7F1-06E9DFCC744D}"/>
                </a:ext>
              </a:extLst>
            </p:cNvPr>
            <p:cNvSpPr/>
            <p:nvPr/>
          </p:nvSpPr>
          <p:spPr>
            <a:xfrm>
              <a:off x="4790547" y="3670951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81B03D1-4D8D-4BCE-AFEA-B1858C7FF5F9}"/>
                </a:ext>
              </a:extLst>
            </p:cNvPr>
            <p:cNvSpPr/>
            <p:nvPr/>
          </p:nvSpPr>
          <p:spPr>
            <a:xfrm>
              <a:off x="5085295" y="3674270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550C8C7-88CD-44F2-A00B-8393E2CA76D6}"/>
                </a:ext>
              </a:extLst>
            </p:cNvPr>
            <p:cNvSpPr/>
            <p:nvPr/>
          </p:nvSpPr>
          <p:spPr>
            <a:xfrm>
              <a:off x="5380043" y="3677589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B0B530D-E4D5-4FEC-9860-74D4A3F47E9C}"/>
                </a:ext>
              </a:extLst>
            </p:cNvPr>
            <p:cNvSpPr/>
            <p:nvPr/>
          </p:nvSpPr>
          <p:spPr>
            <a:xfrm>
              <a:off x="5674791" y="3680908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8D05CA-B34A-44BD-A67C-6A3BF2F66A79}"/>
                </a:ext>
              </a:extLst>
            </p:cNvPr>
            <p:cNvSpPr/>
            <p:nvPr/>
          </p:nvSpPr>
          <p:spPr>
            <a:xfrm>
              <a:off x="5969539" y="3684227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94DE028-E8A9-4235-8638-DD6B5727D10E}"/>
                </a:ext>
              </a:extLst>
            </p:cNvPr>
            <p:cNvSpPr/>
            <p:nvPr/>
          </p:nvSpPr>
          <p:spPr>
            <a:xfrm>
              <a:off x="6264287" y="3687546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505A59D-B26D-4DAF-BC98-0AD75AAB65D2}"/>
                </a:ext>
              </a:extLst>
            </p:cNvPr>
            <p:cNvSpPr/>
            <p:nvPr/>
          </p:nvSpPr>
          <p:spPr>
            <a:xfrm>
              <a:off x="6559035" y="3690865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FC2CDAA-E313-4460-88BC-F752836C1B9C}"/>
              </a:ext>
            </a:extLst>
          </p:cNvPr>
          <p:cNvGrpSpPr/>
          <p:nvPr/>
        </p:nvGrpSpPr>
        <p:grpSpPr>
          <a:xfrm rot="3310040">
            <a:off x="1882656" y="5017760"/>
            <a:ext cx="888157" cy="177323"/>
            <a:chOff x="4495799" y="3667632"/>
            <a:chExt cx="2361813" cy="47154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89A7668-111E-41EA-BEE5-7199ED9ED30C}"/>
                </a:ext>
              </a:extLst>
            </p:cNvPr>
            <p:cNvSpPr/>
            <p:nvPr/>
          </p:nvSpPr>
          <p:spPr>
            <a:xfrm>
              <a:off x="4495799" y="3667632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681489F-0583-438D-9AEB-74DCD358F8D6}"/>
                </a:ext>
              </a:extLst>
            </p:cNvPr>
            <p:cNvSpPr/>
            <p:nvPr/>
          </p:nvSpPr>
          <p:spPr>
            <a:xfrm>
              <a:off x="4790547" y="3670951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FF3D009-B36E-480B-B833-4B8F3AC94DBE}"/>
                </a:ext>
              </a:extLst>
            </p:cNvPr>
            <p:cNvSpPr/>
            <p:nvPr/>
          </p:nvSpPr>
          <p:spPr>
            <a:xfrm>
              <a:off x="5085295" y="3674270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D00BF3B-D533-44A4-B16D-E16AC79BCB7D}"/>
                </a:ext>
              </a:extLst>
            </p:cNvPr>
            <p:cNvSpPr/>
            <p:nvPr/>
          </p:nvSpPr>
          <p:spPr>
            <a:xfrm>
              <a:off x="5380043" y="3677589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A4AA290-38DD-4DDF-A374-E5B87B450C82}"/>
                </a:ext>
              </a:extLst>
            </p:cNvPr>
            <p:cNvSpPr/>
            <p:nvPr/>
          </p:nvSpPr>
          <p:spPr>
            <a:xfrm>
              <a:off x="5674791" y="3680908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FBC3821-3633-4F1E-AC64-C4DF82D72980}"/>
                </a:ext>
              </a:extLst>
            </p:cNvPr>
            <p:cNvSpPr/>
            <p:nvPr/>
          </p:nvSpPr>
          <p:spPr>
            <a:xfrm>
              <a:off x="5969539" y="3684227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214E571-746E-4CEB-BD10-D63C16A17C76}"/>
                </a:ext>
              </a:extLst>
            </p:cNvPr>
            <p:cNvSpPr/>
            <p:nvPr/>
          </p:nvSpPr>
          <p:spPr>
            <a:xfrm>
              <a:off x="6264287" y="3687546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B206C83-7C02-45EB-9B31-494DAA2616A3}"/>
                </a:ext>
              </a:extLst>
            </p:cNvPr>
            <p:cNvSpPr/>
            <p:nvPr/>
          </p:nvSpPr>
          <p:spPr>
            <a:xfrm>
              <a:off x="6559035" y="3690865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FE57F5-9024-4555-9A59-ED58B9872191}"/>
              </a:ext>
            </a:extLst>
          </p:cNvPr>
          <p:cNvGrpSpPr/>
          <p:nvPr/>
        </p:nvGrpSpPr>
        <p:grpSpPr>
          <a:xfrm rot="17975139">
            <a:off x="1523526" y="5035092"/>
            <a:ext cx="888157" cy="177323"/>
            <a:chOff x="4495799" y="3667632"/>
            <a:chExt cx="2361813" cy="471543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7BA49F-27DF-4697-9E9E-A55B9A5B8A5D}"/>
                </a:ext>
              </a:extLst>
            </p:cNvPr>
            <p:cNvSpPr/>
            <p:nvPr/>
          </p:nvSpPr>
          <p:spPr>
            <a:xfrm>
              <a:off x="4495799" y="3667632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FEC89AA-E49C-419D-B5D2-AA05D889E223}"/>
                </a:ext>
              </a:extLst>
            </p:cNvPr>
            <p:cNvSpPr/>
            <p:nvPr/>
          </p:nvSpPr>
          <p:spPr>
            <a:xfrm>
              <a:off x="4790547" y="3670951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51C1E62-25C7-40D4-9EB2-775C93F03CCF}"/>
                </a:ext>
              </a:extLst>
            </p:cNvPr>
            <p:cNvSpPr/>
            <p:nvPr/>
          </p:nvSpPr>
          <p:spPr>
            <a:xfrm>
              <a:off x="5085295" y="3674270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66ECB2F-D173-4CFF-BE20-39D4CEE1920F}"/>
                </a:ext>
              </a:extLst>
            </p:cNvPr>
            <p:cNvSpPr/>
            <p:nvPr/>
          </p:nvSpPr>
          <p:spPr>
            <a:xfrm>
              <a:off x="5380043" y="3677589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77346C6-3B98-4D8E-B314-3F114282881C}"/>
                </a:ext>
              </a:extLst>
            </p:cNvPr>
            <p:cNvSpPr/>
            <p:nvPr/>
          </p:nvSpPr>
          <p:spPr>
            <a:xfrm>
              <a:off x="5674791" y="3680908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85C1B2-AD3F-4BC3-97C0-C12BBE7571B9}"/>
                </a:ext>
              </a:extLst>
            </p:cNvPr>
            <p:cNvSpPr/>
            <p:nvPr/>
          </p:nvSpPr>
          <p:spPr>
            <a:xfrm>
              <a:off x="5969539" y="3684227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9E1FE1C-28C4-414E-B4E2-44F75F7E3418}"/>
                </a:ext>
              </a:extLst>
            </p:cNvPr>
            <p:cNvSpPr/>
            <p:nvPr/>
          </p:nvSpPr>
          <p:spPr>
            <a:xfrm>
              <a:off x="6264287" y="3687546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D5E2A19-E11E-4F37-BD9C-E1ECFE01EF82}"/>
                </a:ext>
              </a:extLst>
            </p:cNvPr>
            <p:cNvSpPr/>
            <p:nvPr/>
          </p:nvSpPr>
          <p:spPr>
            <a:xfrm>
              <a:off x="6559035" y="3690865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8F250BA-FCF4-4C19-990E-519891F28EA5}"/>
              </a:ext>
            </a:extLst>
          </p:cNvPr>
          <p:cNvSpPr/>
          <p:nvPr/>
        </p:nvSpPr>
        <p:spPr>
          <a:xfrm rot="18016285">
            <a:off x="1975819" y="4677136"/>
            <a:ext cx="304800" cy="304800"/>
          </a:xfrm>
          <a:prstGeom prst="ellipse">
            <a:avLst/>
          </a:prstGeom>
          <a:solidFill>
            <a:srgbClr val="00FF00"/>
          </a:solidFill>
          <a:ln>
            <a:solidFill>
              <a:srgbClr val="00C8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883780-04E4-479A-A653-6D57CE76E870}"/>
              </a:ext>
            </a:extLst>
          </p:cNvPr>
          <p:cNvSpPr/>
          <p:nvPr/>
        </p:nvSpPr>
        <p:spPr>
          <a:xfrm rot="18016285">
            <a:off x="1656193" y="5265567"/>
            <a:ext cx="304800" cy="304800"/>
          </a:xfrm>
          <a:prstGeom prst="ellipse">
            <a:avLst/>
          </a:prstGeom>
          <a:solidFill>
            <a:srgbClr val="0000FF"/>
          </a:solidFill>
          <a:ln>
            <a:solidFill>
              <a:srgbClr val="0000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4EBFCE-685E-4E2B-A2C2-2146EDCF85E0}"/>
              </a:ext>
            </a:extLst>
          </p:cNvPr>
          <p:cNvSpPr/>
          <p:nvPr/>
        </p:nvSpPr>
        <p:spPr>
          <a:xfrm rot="18016285">
            <a:off x="2360696" y="5220105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8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B0CC-CABE-6855-6F89-B7968F9DABC8}"/>
              </a:ext>
            </a:extLst>
          </p:cNvPr>
          <p:cNvSpPr txBox="1"/>
          <p:nvPr/>
        </p:nvSpPr>
        <p:spPr>
          <a:xfrm>
            <a:off x="4930219" y="1079358"/>
            <a:ext cx="737865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To define/manipulate an object it must “stay the same” for long enough</a:t>
            </a:r>
          </a:p>
        </p:txBody>
      </p:sp>
    </p:spTree>
    <p:extLst>
      <p:ext uri="{BB962C8B-B14F-4D97-AF65-F5344CB8AC3E}">
        <p14:creationId xmlns:p14="http://schemas.microsoft.com/office/powerpoint/2010/main" val="25689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E2DF75-AB2D-7ADB-5B7D-599EC66B2E75}"/>
                  </a:ext>
                </a:extLst>
              </p:cNvPr>
              <p:cNvSpPr txBox="1"/>
              <p:nvPr/>
            </p:nvSpPr>
            <p:spPr>
              <a:xfrm>
                <a:off x="816349" y="1791446"/>
                <a:ext cx="1055930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Makes sense to assume that states are ensembles in equilibrium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E2DF75-AB2D-7ADB-5B7D-599EC66B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9" y="1791446"/>
                <a:ext cx="10559301" cy="1446550"/>
              </a:xfrm>
              <a:prstGeom prst="rect">
                <a:avLst/>
              </a:prstGeom>
              <a:blipFill>
                <a:blip r:embed="rId2"/>
                <a:stretch>
                  <a:fillRect t="-8861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5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5F95B-F446-9BFF-5D88-321564A9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AF748-D05B-0E0B-2DEF-733D24A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D4355-D9BF-7E34-AD99-DEF78E6DF336}"/>
              </a:ext>
            </a:extLst>
          </p:cNvPr>
          <p:cNvSpPr/>
          <p:nvPr/>
        </p:nvSpPr>
        <p:spPr>
          <a:xfrm>
            <a:off x="5381057" y="1571636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Classical probability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82D6-B069-5DC8-65CA-FD9CD8F65D46}"/>
              </a:ext>
            </a:extLst>
          </p:cNvPr>
          <p:cNvSpPr/>
          <p:nvPr/>
        </p:nvSpPr>
        <p:spPr>
          <a:xfrm>
            <a:off x="5381057" y="3357839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Information theory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0304E-90D8-4B1F-F836-AE6D5D22BBE1}"/>
              </a:ext>
            </a:extLst>
          </p:cNvPr>
          <p:cNvSpPr/>
          <p:nvPr/>
        </p:nvSpPr>
        <p:spPr>
          <a:xfrm>
            <a:off x="396911" y="2398446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Symplectic manifold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54374-26B0-D518-7008-7C00FB957687}"/>
                  </a:ext>
                </a:extLst>
              </p:cNvPr>
              <p:cNvSpPr txBox="1"/>
              <p:nvPr/>
            </p:nvSpPr>
            <p:spPr>
              <a:xfrm>
                <a:off x="1298410" y="1673920"/>
                <a:ext cx="1025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54374-26B0-D518-7008-7C00FB957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10" y="1673920"/>
                <a:ext cx="10250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E23D0-F96F-1C9B-7668-20F5DF925AAD}"/>
                  </a:ext>
                </a:extLst>
              </p:cNvPr>
              <p:cNvSpPr txBox="1"/>
              <p:nvPr/>
            </p:nvSpPr>
            <p:spPr>
              <a:xfrm>
                <a:off x="8957499" y="1429142"/>
                <a:ext cx="2393283" cy="969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E23D0-F96F-1C9B-7668-20F5DF92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499" y="1429142"/>
                <a:ext cx="2393283" cy="969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13BE6-7374-650C-5E5A-9CF8C8073628}"/>
                  </a:ext>
                </a:extLst>
              </p:cNvPr>
              <p:cNvSpPr txBox="1"/>
              <p:nvPr/>
            </p:nvSpPr>
            <p:spPr>
              <a:xfrm>
                <a:off x="8737332" y="3486390"/>
                <a:ext cx="2989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13BE6-7374-650C-5E5A-9CF8C8073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332" y="3486390"/>
                <a:ext cx="29897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DDCC1DF0-DF99-D323-F4DB-80AC6169C00D}"/>
              </a:ext>
            </a:extLst>
          </p:cNvPr>
          <p:cNvSpPr/>
          <p:nvPr/>
        </p:nvSpPr>
        <p:spPr>
          <a:xfrm rot="20292001">
            <a:off x="3688985" y="2139379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55428D83-E55A-64F4-BC48-1EFB7C9C2CDC}"/>
              </a:ext>
            </a:extLst>
          </p:cNvPr>
          <p:cNvSpPr/>
          <p:nvPr/>
        </p:nvSpPr>
        <p:spPr>
          <a:xfrm rot="1307999" flipH="1">
            <a:off x="3688986" y="3288171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30CA4024-DEF3-FA7F-C8DF-F1F7B5363F7B}"/>
              </a:ext>
            </a:extLst>
          </p:cNvPr>
          <p:cNvSpPr/>
          <p:nvPr/>
        </p:nvSpPr>
        <p:spPr>
          <a:xfrm rot="5400000">
            <a:off x="6381264" y="2595406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FDB82-744C-9DC2-8AAB-1262F3A99AF6}"/>
                  </a:ext>
                </a:extLst>
              </p:cNvPr>
              <p:cNvSpPr txBox="1"/>
              <p:nvPr/>
            </p:nvSpPr>
            <p:spPr>
              <a:xfrm>
                <a:off x="452274" y="3546062"/>
                <a:ext cx="2896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800" dirty="0"/>
                  <a:t> uniform 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FDB82-744C-9DC2-8AAB-1262F3A9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4" y="3546062"/>
                <a:ext cx="2896562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E4D279F-C832-E061-F783-C08221BD0864}"/>
              </a:ext>
            </a:extLst>
          </p:cNvPr>
          <p:cNvSpPr txBox="1"/>
          <p:nvPr/>
        </p:nvSpPr>
        <p:spPr>
          <a:xfrm>
            <a:off x="1491745" y="124286"/>
            <a:ext cx="10182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In classical mechanics, we saw connections between  geometry, probability and information theory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DE3D0-44BD-AC6D-248A-F3C4E0237225}"/>
              </a:ext>
            </a:extLst>
          </p:cNvPr>
          <p:cNvSpPr txBox="1"/>
          <p:nvPr/>
        </p:nvSpPr>
        <p:spPr>
          <a:xfrm>
            <a:off x="452274" y="4564561"/>
            <a:ext cx="782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Classical geometric structure is exactly the structure that allows us to define ensembles (i.e. statistics ) and entropy</a:t>
            </a:r>
          </a:p>
        </p:txBody>
      </p:sp>
    </p:spTree>
    <p:extLst>
      <p:ext uri="{BB962C8B-B14F-4D97-AF65-F5344CB8AC3E}">
        <p14:creationId xmlns:p14="http://schemas.microsoft.com/office/powerpoint/2010/main" val="82887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5F95B-F446-9BFF-5D88-321564A9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AF748-D05B-0E0B-2DEF-733D24A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B96A6-968C-300E-0198-3C82ADF947B2}"/>
              </a:ext>
            </a:extLst>
          </p:cNvPr>
          <p:cNvSpPr/>
          <p:nvPr/>
        </p:nvSpPr>
        <p:spPr>
          <a:xfrm>
            <a:off x="5382843" y="2644303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Quantum information theory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7DDA8-4466-39F3-855D-17BC51124EA3}"/>
              </a:ext>
            </a:extLst>
          </p:cNvPr>
          <p:cNvSpPr/>
          <p:nvPr/>
        </p:nvSpPr>
        <p:spPr>
          <a:xfrm>
            <a:off x="5381057" y="960667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Quantum probability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99482-9139-FBC2-F7F2-91A1E2CBD075}"/>
              </a:ext>
            </a:extLst>
          </p:cNvPr>
          <p:cNvSpPr/>
          <p:nvPr/>
        </p:nvSpPr>
        <p:spPr>
          <a:xfrm>
            <a:off x="467347" y="1678970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Projective 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A6FC7F-A5C2-6544-E516-2329EDCD40BA}"/>
                  </a:ext>
                </a:extLst>
              </p:cNvPr>
              <p:cNvSpPr txBox="1"/>
              <p:nvPr/>
            </p:nvSpPr>
            <p:spPr>
              <a:xfrm>
                <a:off x="1236117" y="914601"/>
                <a:ext cx="1149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A6FC7F-A5C2-6544-E516-2329EDCD4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17" y="914601"/>
                <a:ext cx="11496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DB5CF3-1F04-32EC-1283-D8AE4B528731}"/>
                  </a:ext>
                </a:extLst>
              </p:cNvPr>
              <p:cNvSpPr txBox="1"/>
              <p:nvPr/>
            </p:nvSpPr>
            <p:spPr>
              <a:xfrm>
                <a:off x="8628828" y="1022112"/>
                <a:ext cx="31391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DB5CF3-1F04-32EC-1283-D8AE4B528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28" y="1022112"/>
                <a:ext cx="31391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8E04AB-26C7-4DA1-F87A-EB2F0E6D99CA}"/>
                  </a:ext>
                </a:extLst>
              </p:cNvPr>
              <p:cNvSpPr txBox="1"/>
              <p:nvPr/>
            </p:nvSpPr>
            <p:spPr>
              <a:xfrm>
                <a:off x="544911" y="2473127"/>
                <a:ext cx="271356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8E04AB-26C7-4DA1-F87A-EB2F0E6D9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1" y="2473127"/>
                <a:ext cx="2713563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A88334-7850-B24E-9C35-D9AD29D55397}"/>
                  </a:ext>
                </a:extLst>
              </p:cNvPr>
              <p:cNvSpPr txBox="1"/>
              <p:nvPr/>
            </p:nvSpPr>
            <p:spPr>
              <a:xfrm>
                <a:off x="8144241" y="2500113"/>
                <a:ext cx="39494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A88334-7850-B24E-9C35-D9AD29D5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41" y="2500113"/>
                <a:ext cx="3949414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B08C0DAA-893A-2918-DFD0-C8B6DBBAE384}"/>
              </a:ext>
            </a:extLst>
          </p:cNvPr>
          <p:cNvSpPr/>
          <p:nvPr/>
        </p:nvSpPr>
        <p:spPr>
          <a:xfrm rot="20292001">
            <a:off x="3688985" y="1520018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0A98F1C9-500B-AF34-7F51-773A5E7CDF85}"/>
              </a:ext>
            </a:extLst>
          </p:cNvPr>
          <p:cNvSpPr/>
          <p:nvPr/>
        </p:nvSpPr>
        <p:spPr>
          <a:xfrm rot="1307999" flipH="1">
            <a:off x="3688986" y="2481739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838BBFF9-3BC0-571B-D222-8DFC96CDBA46}"/>
              </a:ext>
            </a:extLst>
          </p:cNvPr>
          <p:cNvSpPr/>
          <p:nvPr/>
        </p:nvSpPr>
        <p:spPr>
          <a:xfrm rot="5400000">
            <a:off x="6381264" y="1958243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34A91-E554-FA51-4ABF-FA8CEB58C8EA}"/>
              </a:ext>
            </a:extLst>
          </p:cNvPr>
          <p:cNvSpPr txBox="1"/>
          <p:nvPr/>
        </p:nvSpPr>
        <p:spPr>
          <a:xfrm>
            <a:off x="1491745" y="124286"/>
            <a:ext cx="1018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about quantum mechanics?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7ED57-8B66-D37A-07FF-A30B14F313DC}"/>
              </a:ext>
            </a:extLst>
          </p:cNvPr>
          <p:cNvSpPr txBox="1"/>
          <p:nvPr/>
        </p:nvSpPr>
        <p:spPr>
          <a:xfrm>
            <a:off x="982752" y="5532999"/>
            <a:ext cx="800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Even in quantum mechanics, geometry/probability/information theory are different aspects of the same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3CC2E-B213-4640-E213-B7374FE39178}"/>
              </a:ext>
            </a:extLst>
          </p:cNvPr>
          <p:cNvSpPr txBox="1"/>
          <p:nvPr/>
        </p:nvSpPr>
        <p:spPr>
          <a:xfrm>
            <a:off x="1433415" y="3834718"/>
            <a:ext cx="7619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Inner product is equivalent to defining entropy of mixtures</a:t>
            </a:r>
          </a:p>
        </p:txBody>
      </p:sp>
    </p:spTree>
    <p:extLst>
      <p:ext uri="{BB962C8B-B14F-4D97-AF65-F5344CB8AC3E}">
        <p14:creationId xmlns:p14="http://schemas.microsoft.com/office/powerpoint/2010/main" val="289688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/>
              <p:nvPr/>
            </p:nvSpPr>
            <p:spPr>
              <a:xfrm>
                <a:off x="4605508" y="2181860"/>
                <a:ext cx="2787301" cy="14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08" y="2181860"/>
                <a:ext cx="2787301" cy="1489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8A1764A-DBED-427D-9734-D0D5660F4245}"/>
              </a:ext>
            </a:extLst>
          </p:cNvPr>
          <p:cNvSpPr txBox="1"/>
          <p:nvPr/>
        </p:nvSpPr>
        <p:spPr>
          <a:xfrm>
            <a:off x="350520" y="284540"/>
            <a:ext cx="1149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Uncertainty principle makes it look like some states are more determined than others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39FAF-C03F-E771-14E7-8CD6BDD65418}"/>
              </a:ext>
            </a:extLst>
          </p:cNvPr>
          <p:cNvSpPr txBox="1"/>
          <p:nvPr/>
        </p:nvSpPr>
        <p:spPr>
          <a:xfrm>
            <a:off x="274320" y="4530739"/>
            <a:ext cx="5920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But: all pure states have the same entropy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B9CC87-5FED-DE42-719A-9206ED621629}"/>
              </a:ext>
            </a:extLst>
          </p:cNvPr>
          <p:cNvCxnSpPr>
            <a:cxnSpLocks/>
          </p:cNvCxnSpPr>
          <p:nvPr/>
        </p:nvCxnSpPr>
        <p:spPr>
          <a:xfrm>
            <a:off x="3848100" y="2499360"/>
            <a:ext cx="70104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7DD4F4-2708-7368-3207-E22D1C6B5137}"/>
              </a:ext>
            </a:extLst>
          </p:cNvPr>
          <p:cNvSpPr txBox="1"/>
          <p:nvPr/>
        </p:nvSpPr>
        <p:spPr>
          <a:xfrm>
            <a:off x="1478280" y="2005954"/>
            <a:ext cx="263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 of the ensemble,</a:t>
            </a:r>
            <a:br>
              <a:rPr lang="en-US" dirty="0"/>
            </a:br>
            <a:r>
              <a:rPr lang="en-US" dirty="0"/>
              <a:t>not of measurement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4C280-90AD-2DC4-FB30-F62004F3F316}"/>
              </a:ext>
            </a:extLst>
          </p:cNvPr>
          <p:cNvCxnSpPr>
            <a:cxnSpLocks/>
          </p:cNvCxnSpPr>
          <p:nvPr/>
        </p:nvCxnSpPr>
        <p:spPr>
          <a:xfrm flipH="1" flipV="1">
            <a:off x="6865620" y="3817620"/>
            <a:ext cx="335280" cy="53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09CE8F-BBB1-8330-AEDA-A8DD2466BA8A}"/>
              </a:ext>
            </a:extLst>
          </p:cNvPr>
          <p:cNvSpPr txBox="1"/>
          <p:nvPr/>
        </p:nvSpPr>
        <p:spPr>
          <a:xfrm>
            <a:off x="5471160" y="4357470"/>
            <a:ext cx="408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Recall, same bound in classical mechanics from imposing lower bound in entropy</a:t>
            </a:r>
          </a:p>
        </p:txBody>
      </p:sp>
    </p:spTree>
    <p:extLst>
      <p:ext uri="{BB962C8B-B14F-4D97-AF65-F5344CB8AC3E}">
        <p14:creationId xmlns:p14="http://schemas.microsoft.com/office/powerpoint/2010/main" val="1677856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For 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, we can find a pair of observables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=ℏ/2</m:t>
                    </m:r>
                  </m:oMath>
                </a14:m>
                <a:endParaRPr lang="en-US" sz="5867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blipFill>
                <a:blip r:embed="rId2"/>
                <a:stretch>
                  <a:fillRect t="-15493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09BE0-A10E-4A1D-8010-29284EA8AD0D}"/>
                  </a:ext>
                </a:extLst>
              </p:cNvPr>
              <p:cNvSpPr txBox="1"/>
              <p:nvPr/>
            </p:nvSpPr>
            <p:spPr>
              <a:xfrm>
                <a:off x="388131" y="1803400"/>
                <a:ext cx="9731229" cy="5847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3200" dirty="0"/>
                  <a:t> be a gaussian wave packet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09BE0-A10E-4A1D-8010-29284EA8A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1" y="1803400"/>
                <a:ext cx="9731229" cy="584775"/>
              </a:xfrm>
              <a:prstGeom prst="rect">
                <a:avLst/>
              </a:prstGeom>
              <a:blipFill>
                <a:blip r:embed="rId3"/>
                <a:stretch>
                  <a:fillRect l="-162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36EB08-7CF9-4C23-A06A-FBDA67CD2BC9}"/>
                  </a:ext>
                </a:extLst>
              </p:cNvPr>
              <p:cNvSpPr txBox="1"/>
              <p:nvPr/>
            </p:nvSpPr>
            <p:spPr>
              <a:xfrm>
                <a:off x="366692" y="2612607"/>
                <a:ext cx="8608768" cy="5847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/>
                  <a:t> be a unitary operator such that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36EB08-7CF9-4C23-A06A-FBDA67CD2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2" y="2612607"/>
                <a:ext cx="8608768" cy="584775"/>
              </a:xfrm>
              <a:prstGeom prst="rect">
                <a:avLst/>
              </a:prstGeom>
              <a:blipFill>
                <a:blip r:embed="rId4"/>
                <a:stretch>
                  <a:fillRect l="-177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016B6-1597-4B25-8444-DC7D822B19C2}"/>
                  </a:ext>
                </a:extLst>
              </p:cNvPr>
              <p:cNvSpPr txBox="1"/>
              <p:nvPr/>
            </p:nvSpPr>
            <p:spPr>
              <a:xfrm>
                <a:off x="366693" y="3421814"/>
                <a:ext cx="10362268" cy="5975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3200" dirty="0"/>
                  <a:t>Consider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𝑋𝑈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/>
                  <a:t>, we have: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016B6-1597-4B25-8444-DC7D822B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3" y="3421814"/>
                <a:ext cx="10362268" cy="597599"/>
              </a:xfrm>
              <a:prstGeom prst="rect">
                <a:avLst/>
              </a:prstGeom>
              <a:blipFill>
                <a:blip r:embed="rId5"/>
                <a:stretch>
                  <a:fillRect l="-1471" t="-10204" b="-3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92694-1FC5-449D-9221-EA9EBE313FB4}"/>
                  </a:ext>
                </a:extLst>
              </p:cNvPr>
              <p:cNvSpPr txBox="1"/>
              <p:nvPr/>
            </p:nvSpPr>
            <p:spPr>
              <a:xfrm>
                <a:off x="297103" y="4229081"/>
                <a:ext cx="3036664" cy="6285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92694-1FC5-449D-9221-EA9EBE313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3" y="4229081"/>
                <a:ext cx="3036664" cy="628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4489A4-CBD0-4859-AC74-1F51754A3CEC}"/>
                  </a:ext>
                </a:extLst>
              </p:cNvPr>
              <p:cNvSpPr txBox="1"/>
              <p:nvPr/>
            </p:nvSpPr>
            <p:spPr>
              <a:xfrm>
                <a:off x="3169921" y="4323498"/>
                <a:ext cx="1874359" cy="4397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4489A4-CBD0-4859-AC74-1F51754A3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1" y="4323498"/>
                <a:ext cx="1874359" cy="439736"/>
              </a:xfrm>
              <a:prstGeom prst="rect">
                <a:avLst/>
              </a:prstGeom>
              <a:blipFill>
                <a:blip r:embed="rId7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FD2D2-335E-44E3-BF68-2058F2E105E0}"/>
                  </a:ext>
                </a:extLst>
              </p:cNvPr>
              <p:cNvSpPr txBox="1"/>
              <p:nvPr/>
            </p:nvSpPr>
            <p:spPr>
              <a:xfrm>
                <a:off x="4873860" y="4343311"/>
                <a:ext cx="138461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FD2D2-335E-44E3-BF68-2058F2E1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0" y="4343311"/>
                <a:ext cx="1384610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EFA115-B104-4FB3-A527-FF178FC43457}"/>
                  </a:ext>
                </a:extLst>
              </p:cNvPr>
              <p:cNvSpPr txBox="1"/>
              <p:nvPr/>
            </p:nvSpPr>
            <p:spPr>
              <a:xfrm>
                <a:off x="6043625" y="4229081"/>
                <a:ext cx="1519967" cy="6285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EFA115-B104-4FB3-A527-FF178FC4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25" y="4229081"/>
                <a:ext cx="1519967" cy="6285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9D1AF-6E49-4A7F-AA53-BEA97741EDBE}"/>
                  </a:ext>
                </a:extLst>
              </p:cNvPr>
              <p:cNvSpPr txBox="1"/>
              <p:nvPr/>
            </p:nvSpPr>
            <p:spPr>
              <a:xfrm>
                <a:off x="297103" y="5093201"/>
                <a:ext cx="3478516" cy="63850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9D1AF-6E49-4A7F-AA53-BEA97741E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3" y="5093201"/>
                <a:ext cx="3478516" cy="6385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19F2E-B659-4251-85A1-68CE364118CF}"/>
                  </a:ext>
                </a:extLst>
              </p:cNvPr>
              <p:cNvSpPr txBox="1"/>
              <p:nvPr/>
            </p:nvSpPr>
            <p:spPr>
              <a:xfrm>
                <a:off x="3616000" y="5192587"/>
                <a:ext cx="2526140" cy="4397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19F2E-B659-4251-85A1-68CE3641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00" y="5192587"/>
                <a:ext cx="2526140" cy="439736"/>
              </a:xfrm>
              <a:prstGeom prst="rect">
                <a:avLst/>
              </a:prstGeom>
              <a:blipFill>
                <a:blip r:embed="rId11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F7200-1E9A-4FE6-B225-953FDA6B4295}"/>
                  </a:ext>
                </a:extLst>
              </p:cNvPr>
              <p:cNvSpPr txBox="1"/>
              <p:nvPr/>
            </p:nvSpPr>
            <p:spPr>
              <a:xfrm>
                <a:off x="5994110" y="5212400"/>
                <a:ext cx="154972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𝑋𝑋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F7200-1E9A-4FE6-B225-953FDA6B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110" y="5212400"/>
                <a:ext cx="1549720" cy="400110"/>
              </a:xfrm>
              <a:prstGeom prst="rect">
                <a:avLst/>
              </a:prstGeom>
              <a:blipFill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543C30-6D83-45A2-BCF6-7B41BC0259E9}"/>
                  </a:ext>
                </a:extLst>
              </p:cNvPr>
              <p:cNvSpPr txBox="1"/>
              <p:nvPr/>
            </p:nvSpPr>
            <p:spPr>
              <a:xfrm>
                <a:off x="7333868" y="5093201"/>
                <a:ext cx="1719765" cy="63850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543C30-6D83-45A2-BCF6-7B41BC02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68" y="5093201"/>
                <a:ext cx="1719765" cy="6385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D1151B2-20CA-4201-ADF5-DA560685A8A9}"/>
              </a:ext>
            </a:extLst>
          </p:cNvPr>
          <p:cNvGrpSpPr/>
          <p:nvPr/>
        </p:nvGrpSpPr>
        <p:grpSpPr>
          <a:xfrm>
            <a:off x="2420767" y="5959805"/>
            <a:ext cx="6182664" cy="638508"/>
            <a:chOff x="1143000" y="4477741"/>
            <a:chExt cx="4636998" cy="47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/>
                <p:nvPr/>
              </p:nvSpPr>
              <p:spPr>
                <a:xfrm>
                  <a:off x="1143000" y="4485179"/>
                  <a:ext cx="1843727" cy="47142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85179"/>
                  <a:ext cx="1843727" cy="47142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/>
                <p:nvPr/>
              </p:nvSpPr>
              <p:spPr>
                <a:xfrm>
                  <a:off x="3651002" y="4477741"/>
                  <a:ext cx="2128996" cy="47888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002" y="4477741"/>
                  <a:ext cx="2128996" cy="47888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F42FBE-BF32-36E6-F4FA-4A28486746A4}"/>
              </a:ext>
            </a:extLst>
          </p:cNvPr>
          <p:cNvCxnSpPr>
            <a:cxnSpLocks/>
          </p:cNvCxnSpPr>
          <p:nvPr/>
        </p:nvCxnSpPr>
        <p:spPr>
          <a:xfrm flipH="1">
            <a:off x="7025640" y="2202958"/>
            <a:ext cx="2027993" cy="50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909958-5BD7-ABA4-334A-828E5F6DDF46}"/>
              </a:ext>
            </a:extLst>
          </p:cNvPr>
          <p:cNvSpPr txBox="1"/>
          <p:nvPr/>
        </p:nvSpPr>
        <p:spPr>
          <a:xfrm>
            <a:off x="8902014" y="1893495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exists</a:t>
            </a:r>
          </a:p>
        </p:txBody>
      </p:sp>
    </p:spTree>
    <p:extLst>
      <p:ext uri="{BB962C8B-B14F-4D97-AF65-F5344CB8AC3E}">
        <p14:creationId xmlns:p14="http://schemas.microsoft.com/office/powerpoint/2010/main" val="1626540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For 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, we can find a pair of observables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=ℏ/2</m:t>
                    </m:r>
                  </m:oMath>
                </a14:m>
                <a:endParaRPr lang="en-US" sz="5867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blipFill>
                <a:blip r:embed="rId2"/>
                <a:stretch>
                  <a:fillRect t="-15493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D1151B2-20CA-4201-ADF5-DA560685A8A9}"/>
              </a:ext>
            </a:extLst>
          </p:cNvPr>
          <p:cNvGrpSpPr/>
          <p:nvPr/>
        </p:nvGrpSpPr>
        <p:grpSpPr>
          <a:xfrm>
            <a:off x="2664607" y="2514600"/>
            <a:ext cx="6182664" cy="638508"/>
            <a:chOff x="1143000" y="4477741"/>
            <a:chExt cx="4636998" cy="47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/>
                <p:nvPr/>
              </p:nvSpPr>
              <p:spPr>
                <a:xfrm>
                  <a:off x="1143000" y="4485179"/>
                  <a:ext cx="1843727" cy="47142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85179"/>
                  <a:ext cx="1843727" cy="4714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/>
                <p:nvPr/>
              </p:nvSpPr>
              <p:spPr>
                <a:xfrm>
                  <a:off x="3651002" y="4477741"/>
                  <a:ext cx="2128996" cy="47888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002" y="4477741"/>
                  <a:ext cx="2128996" cy="4788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A4A63C-B9B4-4B7F-BCE8-F36197FFD952}"/>
              </a:ext>
            </a:extLst>
          </p:cNvPr>
          <p:cNvGrpSpPr/>
          <p:nvPr/>
        </p:nvGrpSpPr>
        <p:grpSpPr>
          <a:xfrm>
            <a:off x="2664313" y="1642071"/>
            <a:ext cx="6177277" cy="638508"/>
            <a:chOff x="1143000" y="4477741"/>
            <a:chExt cx="4632958" cy="47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B2E32D-EA2A-43BA-942C-EBFB21FC50B9}"/>
                    </a:ext>
                  </a:extLst>
                </p:cNvPr>
                <p:cNvSpPr txBox="1"/>
                <p:nvPr/>
              </p:nvSpPr>
              <p:spPr>
                <a:xfrm>
                  <a:off x="1143000" y="4485179"/>
                  <a:ext cx="1838484" cy="47142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B2E32D-EA2A-43BA-942C-EBFB21FC5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85179"/>
                  <a:ext cx="1838484" cy="4714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49F011-B927-4F8A-B5B6-FE146B3AECA1}"/>
                    </a:ext>
                  </a:extLst>
                </p:cNvPr>
                <p:cNvSpPr txBox="1"/>
                <p:nvPr/>
              </p:nvSpPr>
              <p:spPr>
                <a:xfrm>
                  <a:off x="3651002" y="4477741"/>
                  <a:ext cx="2124956" cy="47888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49F011-B927-4F8A-B5B6-FE146B3AE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002" y="4477741"/>
                  <a:ext cx="2124956" cy="4788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/>
              <p:nvPr/>
            </p:nvSpPr>
            <p:spPr>
              <a:xfrm>
                <a:off x="406400" y="3429001"/>
                <a:ext cx="8587543" cy="10944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3429001"/>
                <a:ext cx="8587543" cy="10944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C05E7-7CBC-4816-83F8-434D73D795F4}"/>
                  </a:ext>
                </a:extLst>
              </p:cNvPr>
              <p:cNvSpPr txBox="1"/>
              <p:nvPr/>
            </p:nvSpPr>
            <p:spPr>
              <a:xfrm>
                <a:off x="406400" y="4690844"/>
                <a:ext cx="2282420" cy="6285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C05E7-7CBC-4816-83F8-434D73D7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690844"/>
                <a:ext cx="2282420" cy="628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5F451D-B421-4669-8534-9900EE730534}"/>
                  </a:ext>
                </a:extLst>
              </p:cNvPr>
              <p:cNvSpPr txBox="1"/>
              <p:nvPr/>
            </p:nvSpPr>
            <p:spPr>
              <a:xfrm>
                <a:off x="2842260" y="4883071"/>
                <a:ext cx="6096000" cy="1334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5F451D-B421-4669-8534-9900EE73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60" y="4883071"/>
                <a:ext cx="6096000" cy="1334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81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For 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, we can find a pair of observables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=ℏ/2</m:t>
                    </m:r>
                  </m:oMath>
                </a14:m>
                <a:endParaRPr lang="en-US" sz="5867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blipFill>
                <a:blip r:embed="rId2"/>
                <a:stretch>
                  <a:fillRect t="-15493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/>
              <p:nvPr/>
            </p:nvSpPr>
            <p:spPr>
              <a:xfrm>
                <a:off x="2031441" y="1497967"/>
                <a:ext cx="8667822" cy="11028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𝑋𝑈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𝑋𝑈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𝑋𝑈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ℏ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41" y="1497967"/>
                <a:ext cx="8667822" cy="1102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79FEB71-F562-4576-8DB9-35C8F40B8C00}"/>
              </a:ext>
            </a:extLst>
          </p:cNvPr>
          <p:cNvSpPr txBox="1"/>
          <p:nvPr/>
        </p:nvSpPr>
        <p:spPr>
          <a:xfrm>
            <a:off x="1" y="3830284"/>
            <a:ext cx="9326879" cy="1133473"/>
          </a:xfrm>
          <a:prstGeom prst="rect">
            <a:avLst/>
          </a:prstGeom>
          <a:noFill/>
        </p:spPr>
        <p:txBody>
          <a:bodyPr wrap="square" rtlCol="0" anchor="ctr">
            <a:normAutofit fontScale="700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Every state is a Gaussian state for some pair of operators!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3697F-5C9E-4CC0-A198-B7AAEBF0B23B}"/>
                  </a:ext>
                </a:extLst>
              </p:cNvPr>
              <p:cNvSpPr txBox="1"/>
              <p:nvPr/>
            </p:nvSpPr>
            <p:spPr>
              <a:xfrm>
                <a:off x="3352800" y="2794880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267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67" i="1" dirty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4267" i="1" dirty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3697F-5C9E-4CC0-A198-B7AAEBF0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94880"/>
                <a:ext cx="6096000" cy="74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73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0DBD09A-987D-D7A7-E0DB-E06B8E2DF3CE}"/>
              </a:ext>
            </a:extLst>
          </p:cNvPr>
          <p:cNvSpPr txBox="1"/>
          <p:nvPr/>
        </p:nvSpPr>
        <p:spPr>
          <a:xfrm>
            <a:off x="945077" y="385948"/>
            <a:ext cx="10301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physics is about creating models of empirical reality, the foundations of physics should be a theory of models of empirical reality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395CC-1690-1F2B-2875-E10A9FFDC24C}"/>
              </a:ext>
            </a:extLst>
          </p:cNvPr>
          <p:cNvSpPr txBox="1"/>
          <p:nvPr/>
        </p:nvSpPr>
        <p:spPr>
          <a:xfrm>
            <a:off x="2143497" y="2963401"/>
            <a:ext cx="700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Requirements of experimental verification, assumptions of each theory, realm of validity of assumptions, …</a:t>
            </a:r>
          </a:p>
        </p:txBody>
      </p:sp>
    </p:spTree>
    <p:extLst>
      <p:ext uri="{BB962C8B-B14F-4D97-AF65-F5344CB8AC3E}">
        <p14:creationId xmlns:p14="http://schemas.microsoft.com/office/powerpoint/2010/main" val="977611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states are (at least) ensembles in equilibrium</a:t>
            </a:r>
          </a:p>
          <a:p>
            <a:r>
              <a:rPr lang="en-US" dirty="0"/>
              <a:t>It doesn’t take into account relationship between system and environment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Clean up and organize the ideas</a:t>
            </a:r>
          </a:p>
          <a:p>
            <a:pPr lvl="1"/>
            <a:r>
              <a:rPr lang="en-US" dirty="0"/>
              <a:t>Connect to other literature (theoretical and experimental)</a:t>
            </a:r>
          </a:p>
          <a:p>
            <a:pPr lvl="2"/>
            <a:r>
              <a:rPr lang="en-US" dirty="0"/>
              <a:t>Typicality, Eigenstate Thermalization Hypothesis, …</a:t>
            </a:r>
          </a:p>
        </p:txBody>
      </p:sp>
    </p:spTree>
    <p:extLst>
      <p:ext uri="{BB962C8B-B14F-4D97-AF65-F5344CB8AC3E}">
        <p14:creationId xmlns:p14="http://schemas.microsoft.com/office/powerpoint/2010/main" val="1056982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3CF6-FB7E-E6E5-CE5E-B250C7B9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3F45-1346-DB5A-0B83-67CDC4C06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4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CE9A76-93BC-1F6E-D741-5D6C2B2882A0}"/>
              </a:ext>
            </a:extLst>
          </p:cNvPr>
          <p:cNvSpPr txBox="1"/>
          <p:nvPr/>
        </p:nvSpPr>
        <p:spPr>
          <a:xfrm>
            <a:off x="409531" y="874278"/>
            <a:ext cx="58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process (deterministic or stochastic) will take an ensemble as input and return an ensemble as output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E831E-0524-9B24-F20B-BDC00F9472A3}"/>
              </a:ext>
            </a:extLst>
          </p:cNvPr>
          <p:cNvGrpSpPr/>
          <p:nvPr/>
        </p:nvGrpSpPr>
        <p:grpSpPr>
          <a:xfrm>
            <a:off x="7357500" y="351483"/>
            <a:ext cx="4182678" cy="687739"/>
            <a:chOff x="4948608" y="5357081"/>
            <a:chExt cx="4182678" cy="687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/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/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106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924C29-26E7-7F4C-A87B-1F96F81F075B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08" y="570171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52633FF-3C5D-F6D5-A022-E098FEC13BBA}"/>
                    </a:ext>
                  </a:extLst>
                </p:cNvPr>
                <p:cNvSpPr/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F032753-16F6-5209-3EFB-D730E920F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DE0A61-AAA7-C744-F123-B0D5E0B6F13F}"/>
                </a:ext>
              </a:extLst>
            </p:cNvPr>
            <p:cNvCxnSpPr>
              <a:cxnSpLocks/>
            </p:cNvCxnSpPr>
            <p:nvPr/>
          </p:nvCxnSpPr>
          <p:spPr>
            <a:xfrm>
              <a:off x="6830642" y="570095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/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blipFill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/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Measurement problem: unitary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2400" dirty="0"/>
                  <a:t> projections … projections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unitary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blipFill>
                <a:blip r:embed="rId23"/>
                <a:stretch>
                  <a:fillRect l="-10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5C796A-7105-1059-C9EE-B868FE4F9604}"/>
              </a:ext>
            </a:extLst>
          </p:cNvPr>
          <p:cNvSpPr txBox="1"/>
          <p:nvPr/>
        </p:nvSpPr>
        <p:spPr>
          <a:xfrm>
            <a:off x="4576977" y="6076270"/>
            <a:ext cx="488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evolution is for det/rev, isolated processes</a:t>
            </a:r>
            <a:br>
              <a:rPr lang="en-US" dirty="0"/>
            </a:br>
            <a:r>
              <a:rPr lang="en-US" dirty="0"/>
              <a:t>System being measured can’t be isolated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654515-F243-DC66-4E87-4D8104C0176C}"/>
              </a:ext>
            </a:extLst>
          </p:cNvPr>
          <p:cNvGrpSpPr/>
          <p:nvPr/>
        </p:nvGrpSpPr>
        <p:grpSpPr>
          <a:xfrm>
            <a:off x="2239492" y="2097577"/>
            <a:ext cx="4089401" cy="1790824"/>
            <a:chOff x="0" y="3753090"/>
            <a:chExt cx="4089401" cy="17908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F8A04E-851E-371D-AAB5-463B739A04B9}"/>
                </a:ext>
              </a:extLst>
            </p:cNvPr>
            <p:cNvSpPr txBox="1"/>
            <p:nvPr/>
          </p:nvSpPr>
          <p:spPr>
            <a:xfrm>
              <a:off x="0" y="375309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Deterministic and reversible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7D0182-44AB-EDD4-0B01-BD5B1A284E39}"/>
                </a:ext>
              </a:extLst>
            </p:cNvPr>
            <p:cNvSpPr txBox="1"/>
            <p:nvPr/>
          </p:nvSpPr>
          <p:spPr>
            <a:xfrm>
              <a:off x="1" y="4885332"/>
              <a:ext cx="408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Conserves probability and allows an “inverse”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1FCC68-115C-845C-3458-D44278F6588D}"/>
                </a:ext>
              </a:extLst>
            </p:cNvPr>
            <p:cNvGrpSpPr/>
            <p:nvPr/>
          </p:nvGrpSpPr>
          <p:grpSpPr>
            <a:xfrm>
              <a:off x="593728" y="4188569"/>
              <a:ext cx="2901945" cy="527485"/>
              <a:chOff x="781249" y="1003453"/>
              <a:chExt cx="4476056" cy="813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3E160C-397B-6F1B-7547-12DEC4921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6649" y="147395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732AA66-9126-AA2A-87D0-4F60BD7E55F9}"/>
                      </a:ext>
                    </a:extLst>
                  </p:cNvPr>
                  <p:cNvSpPr/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52633FF-3C5D-F6D5-A022-E098FEC13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6D22E4F-3D78-052D-422D-B25CCC2D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28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0343D99D-6993-6981-56E9-E129582971D9}"/>
                      </a:ext>
                    </a:extLst>
                  </p:cNvPr>
                  <p:cNvSpPr/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CCB14FC-5D82-B542-7459-DF9B9C21D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6106AB7-313F-7501-37CB-DDA545C14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707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/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Unitary operat</a:t>
                  </a:r>
                  <a:r>
                    <a:rPr lang="en-US" sz="1600" dirty="0"/>
                    <a:t>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blipFill>
                  <a:blip r:embed="rId27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5F0374-47F2-302B-8497-4366427800F5}"/>
              </a:ext>
            </a:extLst>
          </p:cNvPr>
          <p:cNvGrpSpPr/>
          <p:nvPr/>
        </p:nvGrpSpPr>
        <p:grpSpPr>
          <a:xfrm>
            <a:off x="5780334" y="2069478"/>
            <a:ext cx="4089402" cy="1796934"/>
            <a:chOff x="4116926" y="3746980"/>
            <a:chExt cx="4089402" cy="17969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97A88-1E6B-7D57-01FD-B27D1B7927E1}"/>
                </a:ext>
              </a:extLst>
            </p:cNvPr>
            <p:cNvSpPr txBox="1"/>
            <p:nvPr/>
          </p:nvSpPr>
          <p:spPr>
            <a:xfrm>
              <a:off x="4116927" y="374698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Measurement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0A7F1F0-4B07-6262-21F1-9E2157A31672}"/>
                </a:ext>
              </a:extLst>
            </p:cNvPr>
            <p:cNvGrpSpPr/>
            <p:nvPr/>
          </p:nvGrpSpPr>
          <p:grpSpPr>
            <a:xfrm>
              <a:off x="4941456" y="4214621"/>
              <a:ext cx="2941060" cy="514699"/>
              <a:chOff x="7084945" y="986763"/>
              <a:chExt cx="4536388" cy="793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A5E876-4EF7-7EBA-7F15-B59B4622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345" y="143754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C252DAC1-F0BE-1368-A2A8-E0C450FA7512}"/>
                      </a:ext>
                    </a:extLst>
                  </p:cNvPr>
                  <p:cNvSpPr/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F8DE9FA-4B34-E33B-C8AF-143D149E01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BBE8D9D-26D1-0A90-C519-8DEFA817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697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FAE7E7B-448B-EADD-6DE6-6FBED703FB45}"/>
                      </a:ext>
                    </a:extLst>
                  </p:cNvPr>
                  <p:cNvSpPr/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13CD1DB-7A72-4ED3-52CF-565376C7E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C9A5A5E-D6E2-72E1-0E62-70257FB40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76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/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4060269-3CE6-8863-FC8B-CB55D6E6989D}"/>
                </a:ext>
              </a:extLst>
            </p:cNvPr>
            <p:cNvSpPr txBox="1"/>
            <p:nvPr/>
          </p:nvSpPr>
          <p:spPr>
            <a:xfrm>
              <a:off x="4116926" y="4885332"/>
              <a:ext cx="4089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Must be repeatable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/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Projection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blipFill>
                  <a:blip r:embed="rId30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29E551B-A168-B4EA-0C05-5224138A3EFC}"/>
              </a:ext>
            </a:extLst>
          </p:cNvPr>
          <p:cNvSpPr txBox="1"/>
          <p:nvPr/>
        </p:nvSpPr>
        <p:spPr>
          <a:xfrm>
            <a:off x="236340" y="183079"/>
            <a:ext cx="525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 evolution and measurements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A3981E-4AC4-8801-5D90-3A9D353E5D38}"/>
              </a:ext>
            </a:extLst>
          </p:cNvPr>
          <p:cNvGrpSpPr/>
          <p:nvPr/>
        </p:nvGrpSpPr>
        <p:grpSpPr>
          <a:xfrm>
            <a:off x="189122" y="888874"/>
            <a:ext cx="2236751" cy="3212744"/>
            <a:chOff x="6041815" y="2807303"/>
            <a:chExt cx="2274036" cy="326629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472A0BE-0AAA-C200-CA9E-0C5C70D0B782}"/>
                </a:ext>
              </a:extLst>
            </p:cNvPr>
            <p:cNvGrpSpPr/>
            <p:nvPr/>
          </p:nvGrpSpPr>
          <p:grpSpPr>
            <a:xfrm>
              <a:off x="6368262" y="3811240"/>
              <a:ext cx="1713465" cy="2262362"/>
              <a:chOff x="6689695" y="3864164"/>
              <a:chExt cx="1916430" cy="253034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437CEC0-A3A7-BF77-614A-5E0663FD7C42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158483C-21B6-C2FE-5930-0065265D692B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6" name="Oval 31">
                  <a:extLst>
                    <a:ext uri="{FF2B5EF4-FFF2-40B4-BE49-F238E27FC236}">
                      <a16:creationId xmlns:a16="http://schemas.microsoft.com/office/drawing/2014/main" id="{44D80786-08E1-AA0E-5EF8-FB96066556CB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0F1FACFE-25BF-73FE-468E-62DE42F4AB23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E67B931-1928-2874-05DC-D4B07883688E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BEE78A73-17AF-0A84-8D94-8B6B1B6E4E4C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3" name="Oval 9">
                    <a:extLst>
                      <a:ext uri="{FF2B5EF4-FFF2-40B4-BE49-F238E27FC236}">
                        <a16:creationId xmlns:a16="http://schemas.microsoft.com/office/drawing/2014/main" id="{7516E051-8F40-137F-751D-B90266F80429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4" name="Oval 9">
                    <a:extLst>
                      <a:ext uri="{FF2B5EF4-FFF2-40B4-BE49-F238E27FC236}">
                        <a16:creationId xmlns:a16="http://schemas.microsoft.com/office/drawing/2014/main" id="{0895EC5F-4600-4671-0277-DBC1F8AEC756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75B50F08-6C5D-1EB1-4456-E58A736D6A3C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49C6665-3C1B-4AED-4264-59EF1072AC8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1" name="Oval 9">
                    <a:extLst>
                      <a:ext uri="{FF2B5EF4-FFF2-40B4-BE49-F238E27FC236}">
                        <a16:creationId xmlns:a16="http://schemas.microsoft.com/office/drawing/2014/main" id="{D804ABA1-0579-0887-2F1C-D9218C8DFAB3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9E3177E-0854-3237-BE06-60494539751E}"/>
                  </a:ext>
                </a:extLst>
              </p:cNvPr>
              <p:cNvGrpSpPr/>
              <p:nvPr/>
            </p:nvGrpSpPr>
            <p:grpSpPr>
              <a:xfrm>
                <a:off x="7417065" y="3864164"/>
                <a:ext cx="521532" cy="2530346"/>
                <a:chOff x="10232136" y="1020849"/>
                <a:chExt cx="521532" cy="25303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AC546C66-17E1-DEC5-BD6C-C78A6FAF2367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/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3FDAD5-AADC-6D86-505B-DF379B0E21FB}"/>
              </a:ext>
            </a:extLst>
          </p:cNvPr>
          <p:cNvGrpSpPr/>
          <p:nvPr/>
        </p:nvGrpSpPr>
        <p:grpSpPr>
          <a:xfrm>
            <a:off x="3538293" y="5283432"/>
            <a:ext cx="3031715" cy="568556"/>
            <a:chOff x="3823149" y="5414901"/>
            <a:chExt cx="3031715" cy="5685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655086-D42C-19F5-502C-77C7C976E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149" y="541490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629B26-26B3-7189-8713-FBCC21BA4200}"/>
                </a:ext>
              </a:extLst>
            </p:cNvPr>
            <p:cNvCxnSpPr>
              <a:cxnSpLocks/>
            </p:cNvCxnSpPr>
            <p:nvPr/>
          </p:nvCxnSpPr>
          <p:spPr>
            <a:xfrm rot="660000" flipV="1">
              <a:off x="4169377" y="541971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A23879-799E-8182-E5C5-AC66C74D0FD5}"/>
                </a:ext>
              </a:extLst>
            </p:cNvPr>
            <p:cNvCxnSpPr>
              <a:cxnSpLocks/>
            </p:cNvCxnSpPr>
            <p:nvPr/>
          </p:nvCxnSpPr>
          <p:spPr>
            <a:xfrm rot="1380000" flipV="1">
              <a:off x="4515605" y="5435720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547BD8A-4E2C-580E-FDC1-E3320361CE63}"/>
                </a:ext>
              </a:extLst>
            </p:cNvPr>
            <p:cNvCxnSpPr>
              <a:cxnSpLocks/>
            </p:cNvCxnSpPr>
            <p:nvPr/>
          </p:nvCxnSpPr>
          <p:spPr>
            <a:xfrm rot="2040000" flipV="1">
              <a:off x="4861833" y="545967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A7837B-4F26-BC0C-079E-1A5BDD9AB10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208061" y="5491607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F6BB55-71D9-3661-D198-0B4C8DBFFF39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5554289" y="553034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069354-A3D0-18A1-8CF4-2083C6BB06AA}"/>
                </a:ext>
              </a:extLst>
            </p:cNvPr>
            <p:cNvCxnSpPr>
              <a:cxnSpLocks/>
            </p:cNvCxnSpPr>
            <p:nvPr/>
          </p:nvCxnSpPr>
          <p:spPr>
            <a:xfrm rot="4080000" flipV="1">
              <a:off x="5900517" y="5578686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B314A0-D31A-F92A-23C4-DC65D22D6C5F}"/>
                </a:ext>
              </a:extLst>
            </p:cNvPr>
            <p:cNvCxnSpPr>
              <a:cxnSpLocks/>
            </p:cNvCxnSpPr>
            <p:nvPr/>
          </p:nvCxnSpPr>
          <p:spPr>
            <a:xfrm rot="4740000" flipV="1">
              <a:off x="6246745" y="562682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F358CA-8778-A1A3-5350-B455B44CC46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2973" y="567679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/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evolution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sequence of infinitesimal projections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blipFill>
                <a:blip r:embed="rId35"/>
                <a:stretch>
                  <a:fillRect l="-878" t="-8197" r="-2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8070AE6-DDE2-6E21-1DE7-0EDA605AA341}"/>
              </a:ext>
            </a:extLst>
          </p:cNvPr>
          <p:cNvGrpSpPr/>
          <p:nvPr/>
        </p:nvGrpSpPr>
        <p:grpSpPr>
          <a:xfrm>
            <a:off x="9968406" y="1876350"/>
            <a:ext cx="1690119" cy="2227652"/>
            <a:chOff x="5667381" y="866472"/>
            <a:chExt cx="3245442" cy="42776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7FB55B-280C-9E87-E706-3890DC01AC11}"/>
                </a:ext>
              </a:extLst>
            </p:cNvPr>
            <p:cNvCxnSpPr/>
            <p:nvPr/>
          </p:nvCxnSpPr>
          <p:spPr>
            <a:xfrm>
              <a:off x="5913120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A19E7E-E532-6CCE-9AB2-C627157B5B28}"/>
                </a:ext>
              </a:extLst>
            </p:cNvPr>
            <p:cNvCxnSpPr/>
            <p:nvPr/>
          </p:nvCxnSpPr>
          <p:spPr>
            <a:xfrm>
              <a:off x="7500461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9C1FC3B-6C57-A96F-279C-BA89C44DB957}"/>
                </a:ext>
              </a:extLst>
            </p:cNvPr>
            <p:cNvCxnSpPr>
              <a:cxnSpLocks/>
            </p:cNvCxnSpPr>
            <p:nvPr/>
          </p:nvCxnSpPr>
          <p:spPr>
            <a:xfrm>
              <a:off x="750046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476727-9A3B-9A86-2A14-6CC397E81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46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28E0DE-ACE7-2D27-860F-CE809E1C6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85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A09EC4-4F45-9E80-9C5E-BE76280E1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485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D7FC5C-EFC9-4651-5A70-73F047867EA2}"/>
                </a:ext>
              </a:extLst>
            </p:cNvPr>
            <p:cNvGrpSpPr/>
            <p:nvPr/>
          </p:nvGrpSpPr>
          <p:grpSpPr>
            <a:xfrm>
              <a:off x="5667381" y="866472"/>
              <a:ext cx="3245442" cy="4277639"/>
              <a:chOff x="6689695" y="3867733"/>
              <a:chExt cx="1916430" cy="252594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DE6C906-6FDC-17ED-C003-7455D7A9DFAE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2BA6C09-5D69-78DB-57E4-328D63AABE15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6" name="Oval 31">
                  <a:extLst>
                    <a:ext uri="{FF2B5EF4-FFF2-40B4-BE49-F238E27FC236}">
                      <a16:creationId xmlns:a16="http://schemas.microsoft.com/office/drawing/2014/main" id="{8DAF919C-F3B5-1283-2B7A-89E8413BA1D9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6EBEA30-F067-9294-EB06-F1CCB6E49F02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7C30CF5-8C46-698D-4B1F-8447729E7214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B54A2529-AF0F-64F7-BFAE-1A8C631BF89F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9" name="Oval 9">
                    <a:extLst>
                      <a:ext uri="{FF2B5EF4-FFF2-40B4-BE49-F238E27FC236}">
                        <a16:creationId xmlns:a16="http://schemas.microsoft.com/office/drawing/2014/main" id="{3A96AC4E-0895-078D-5EEC-4306C10DB664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9165063-52E0-ECF6-A0E9-C7F1F6DCC345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CB49728-D9B0-1BA4-B326-4DECAFA3E2E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1" name="Oval 9">
                    <a:extLst>
                      <a:ext uri="{FF2B5EF4-FFF2-40B4-BE49-F238E27FC236}">
                        <a16:creationId xmlns:a16="http://schemas.microsoft.com/office/drawing/2014/main" id="{5D2F7339-D721-D871-998E-F2ED389596F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3811001-30CB-F5ED-85B6-6EF95579B94A}"/>
                  </a:ext>
                </a:extLst>
              </p:cNvPr>
              <p:cNvGrpSpPr/>
              <p:nvPr/>
            </p:nvGrpSpPr>
            <p:grpSpPr>
              <a:xfrm>
                <a:off x="7343735" y="3867733"/>
                <a:ext cx="672058" cy="2525941"/>
                <a:chOff x="10158806" y="1024418"/>
                <a:chExt cx="672058" cy="2525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3F4D8C-E1B8-A23B-242A-0C12DB2306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CE0322D2-D870-100A-FE41-4ACBD60E4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E4B4058-C0D5-A6E2-CD50-0D24CFDB48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D35FF79-30E4-6C9D-EFDD-68160D5650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1A522C-C767-6A1D-1588-5D2234B2B9F5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7289959" y="1351541"/>
              <a:ext cx="0" cy="324516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593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E85732-83C5-E597-A30B-767AA5C562B2}"/>
              </a:ext>
            </a:extLst>
          </p:cNvPr>
          <p:cNvGrpSpPr/>
          <p:nvPr/>
        </p:nvGrpSpPr>
        <p:grpSpPr>
          <a:xfrm>
            <a:off x="3757656" y="1198978"/>
            <a:ext cx="3044513" cy="3784066"/>
            <a:chOff x="6689695" y="3754872"/>
            <a:chExt cx="2181563" cy="27114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22B353-EF9B-5D61-1523-1F1CE55929C7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9ADEA72-9D10-65F2-4A40-0DF5FDA0B192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31">
                <a:extLst>
                  <a:ext uri="{FF2B5EF4-FFF2-40B4-BE49-F238E27FC236}">
                    <a16:creationId xmlns:a16="http://schemas.microsoft.com/office/drawing/2014/main" id="{A1B7466A-E02A-33B3-914C-520267E7896B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00DD76-2157-8567-E3F5-9FD60DA7ACF5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5793C4F-FB60-BC1A-09E2-4EA839361726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575FF72-2B5F-2F5F-A32C-C95553E7B3F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Oval 9">
                  <a:extLst>
                    <a:ext uri="{FF2B5EF4-FFF2-40B4-BE49-F238E27FC236}">
                      <a16:creationId xmlns:a16="http://schemas.microsoft.com/office/drawing/2014/main" id="{0EB300B3-2CF8-F16E-8337-34724DD4DEB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D552D29-5975-2FE5-C82A-28280B774242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383DCD8-D218-0DA6-4FE4-F388E50FA33C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7" name="Oval 9">
                  <a:extLst>
                    <a:ext uri="{FF2B5EF4-FFF2-40B4-BE49-F238E27FC236}">
                      <a16:creationId xmlns:a16="http://schemas.microsoft.com/office/drawing/2014/main" id="{307D97F6-4318-31E0-06D0-57551B143185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CD32A5-A9A6-094D-0E34-AFE7DA5AFDA3}"/>
                </a:ext>
              </a:extLst>
            </p:cNvPr>
            <p:cNvGrpSpPr/>
            <p:nvPr/>
          </p:nvGrpSpPr>
          <p:grpSpPr>
            <a:xfrm>
              <a:off x="7102888" y="3754872"/>
              <a:ext cx="1768370" cy="2711494"/>
              <a:chOff x="9917959" y="911557"/>
              <a:chExt cx="1768370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401DF24-865B-F310-DE69-D2C4462FA4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966135C-6258-8BCC-7CD8-78EB82D11C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C4CBCF4-3F0C-3C83-EEE1-DF2AE8E9F089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C96A791-9C1D-C0E7-AE4C-B2CB1CB1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1F49B3-959C-64D9-86CE-3182191C13F6}"/>
              </a:ext>
            </a:extLst>
          </p:cNvPr>
          <p:cNvCxnSpPr>
            <a:cxnSpLocks/>
          </p:cNvCxnSpPr>
          <p:nvPr/>
        </p:nvCxnSpPr>
        <p:spPr>
          <a:xfrm flipH="1">
            <a:off x="5969515" y="1087320"/>
            <a:ext cx="690365" cy="80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C3E467-25AF-2F87-89CE-478A25C916B9}"/>
              </a:ext>
            </a:extLst>
          </p:cNvPr>
          <p:cNvSpPr txBox="1"/>
          <p:nvPr/>
        </p:nvSpPr>
        <p:spPr>
          <a:xfrm>
            <a:off x="5689198" y="295855"/>
            <a:ext cx="576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Pure states: Bloch ball surface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F90B6B-6561-E24D-1D9B-4A3F5F88D7B3}"/>
              </a:ext>
            </a:extLst>
          </p:cNvPr>
          <p:cNvCxnSpPr>
            <a:cxnSpLocks/>
          </p:cNvCxnSpPr>
          <p:nvPr/>
        </p:nvCxnSpPr>
        <p:spPr>
          <a:xfrm flipV="1">
            <a:off x="3092600" y="3459814"/>
            <a:ext cx="1096071" cy="138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AA3259-739F-6EED-50F9-EEFF1D2C53AE}"/>
              </a:ext>
            </a:extLst>
          </p:cNvPr>
          <p:cNvSpPr txBox="1"/>
          <p:nvPr/>
        </p:nvSpPr>
        <p:spPr>
          <a:xfrm>
            <a:off x="368731" y="4903003"/>
            <a:ext cx="6090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Mixed states: Bloch ball interior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149349-77AD-57A5-8CBE-44AE27C44CA8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5094789" y="1756219"/>
            <a:ext cx="0" cy="2674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CED38A-0B93-2E3F-0CA4-FC242AE193D2}"/>
              </a:ext>
            </a:extLst>
          </p:cNvPr>
          <p:cNvCxnSpPr>
            <a:cxnSpLocks/>
            <a:stCxn id="17" idx="2"/>
            <a:endCxn id="17" idx="0"/>
          </p:cNvCxnSpPr>
          <p:nvPr/>
        </p:nvCxnSpPr>
        <p:spPr>
          <a:xfrm flipH="1">
            <a:off x="3757885" y="3096082"/>
            <a:ext cx="26742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72026E-DFB4-C34F-DDF7-F4027B0C4792}"/>
                  </a:ext>
                </a:extLst>
              </p:cNvPr>
              <p:cNvSpPr txBox="1"/>
              <p:nvPr/>
            </p:nvSpPr>
            <p:spPr>
              <a:xfrm>
                <a:off x="6391190" y="2787082"/>
                <a:ext cx="924009" cy="515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72026E-DFB4-C34F-DDF7-F4027B0C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90" y="2787082"/>
                <a:ext cx="924009" cy="5154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69CC40-4A44-BE04-4C9C-254B82E0257D}"/>
                  </a:ext>
                </a:extLst>
              </p:cNvPr>
              <p:cNvSpPr txBox="1"/>
              <p:nvPr/>
            </p:nvSpPr>
            <p:spPr>
              <a:xfrm>
                <a:off x="2866991" y="2787082"/>
                <a:ext cx="924009" cy="515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69CC40-4A44-BE04-4C9C-254B82E02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991" y="2787082"/>
                <a:ext cx="924009" cy="5154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7690CA-C6B6-CEBB-BE31-A05BB976859D}"/>
              </a:ext>
            </a:extLst>
          </p:cNvPr>
          <p:cNvCxnSpPr>
            <a:cxnSpLocks/>
          </p:cNvCxnSpPr>
          <p:nvPr/>
        </p:nvCxnSpPr>
        <p:spPr>
          <a:xfrm flipH="1">
            <a:off x="5143500" y="2424788"/>
            <a:ext cx="1953712" cy="62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3ED2D3-2A26-B08F-8949-D7BF17D59125}"/>
                  </a:ext>
                </a:extLst>
              </p:cNvPr>
              <p:cNvSpPr txBox="1"/>
              <p:nvPr/>
            </p:nvSpPr>
            <p:spPr>
              <a:xfrm>
                <a:off x="7097212" y="2096856"/>
                <a:ext cx="2948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3ED2D3-2A26-B08F-8949-D7BF17D5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212" y="2096856"/>
                <a:ext cx="2948756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4F132-443A-770A-715C-6D5D47321527}"/>
                  </a:ext>
                </a:extLst>
              </p:cNvPr>
              <p:cNvSpPr txBox="1"/>
              <p:nvPr/>
            </p:nvSpPr>
            <p:spPr>
              <a:xfrm>
                <a:off x="7097212" y="2476180"/>
                <a:ext cx="313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4F132-443A-770A-715C-6D5D47321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212" y="2476180"/>
                <a:ext cx="3135730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13C3E85-2D25-372A-0AD4-DA717F759150}"/>
                  </a:ext>
                </a:extLst>
              </p:cNvPr>
              <p:cNvSpPr txBox="1"/>
              <p:nvPr/>
            </p:nvSpPr>
            <p:spPr>
              <a:xfrm>
                <a:off x="7284380" y="889294"/>
                <a:ext cx="993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13C3E85-2D25-372A-0AD4-DA717F759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380" y="889294"/>
                <a:ext cx="993221" cy="461665"/>
              </a:xfrm>
              <a:prstGeom prst="rect">
                <a:avLst/>
              </a:prstGeom>
              <a:blipFill>
                <a:blip r:embed="rId17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EC8A27E-5D7A-BC98-4257-9F8D0A23DD5B}"/>
              </a:ext>
            </a:extLst>
          </p:cNvPr>
          <p:cNvSpPr txBox="1"/>
          <p:nvPr/>
        </p:nvSpPr>
        <p:spPr>
          <a:xfrm>
            <a:off x="398664" y="271291"/>
            <a:ext cx="5001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Geometry of mixed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3156DC-1DF0-7460-56AE-2B819E5D583A}"/>
                  </a:ext>
                </a:extLst>
              </p:cNvPr>
              <p:cNvSpPr txBox="1"/>
              <p:nvPr/>
            </p:nvSpPr>
            <p:spPr>
              <a:xfrm>
                <a:off x="7617311" y="3044795"/>
                <a:ext cx="993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3156DC-1DF0-7460-56AE-2B819E5D5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311" y="3044795"/>
                <a:ext cx="993221" cy="461665"/>
              </a:xfrm>
              <a:prstGeom prst="rect">
                <a:avLst/>
              </a:prstGeom>
              <a:blipFill>
                <a:blip r:embed="rId18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017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109AF5-280C-AA01-F7F6-BD71884F28EB}"/>
              </a:ext>
            </a:extLst>
          </p:cNvPr>
          <p:cNvGrpSpPr/>
          <p:nvPr/>
        </p:nvGrpSpPr>
        <p:grpSpPr>
          <a:xfrm>
            <a:off x="73205" y="-1041116"/>
            <a:ext cx="5612710" cy="6382417"/>
            <a:chOff x="6041815" y="2807303"/>
            <a:chExt cx="2963289" cy="336966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2FD59CC-7FD7-DCE0-30B3-C3ADC034C988}"/>
                </a:ext>
              </a:extLst>
            </p:cNvPr>
            <p:cNvGrpSpPr/>
            <p:nvPr/>
          </p:nvGrpSpPr>
          <p:grpSpPr>
            <a:xfrm>
              <a:off x="6368262" y="3837068"/>
              <a:ext cx="1713465" cy="2339899"/>
              <a:chOff x="6689695" y="3893048"/>
              <a:chExt cx="1916430" cy="261706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B18374F-F45B-503E-8742-8897AF72F802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1F8C2379-26FB-EB3E-5C79-28DDB56CE96C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31">
                  <a:extLst>
                    <a:ext uri="{FF2B5EF4-FFF2-40B4-BE49-F238E27FC236}">
                      <a16:creationId xmlns:a16="http://schemas.microsoft.com/office/drawing/2014/main" id="{D4780273-24EF-F059-E78D-E38BA2678542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E1F4D25-EBBB-DE7B-BA37-195A0C4EA8BA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7B9AC1C-8DC8-A7CD-5260-E4AF27F6FBDD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592F44FD-957E-A90B-4349-88AE46E41E3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3" name="Oval 9">
                    <a:extLst>
                      <a:ext uri="{FF2B5EF4-FFF2-40B4-BE49-F238E27FC236}">
                        <a16:creationId xmlns:a16="http://schemas.microsoft.com/office/drawing/2014/main" id="{90EC9BDD-95B1-8035-9FAF-27BEB5414C4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4" name="Oval 9">
                    <a:extLst>
                      <a:ext uri="{FF2B5EF4-FFF2-40B4-BE49-F238E27FC236}">
                        <a16:creationId xmlns:a16="http://schemas.microsoft.com/office/drawing/2014/main" id="{191B36A0-0FEA-10A3-AACD-703698F646BB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5E9FCD7-082F-C265-DBAD-10D6DCF476EF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D2B2D9D-7ECB-CBDA-7C9C-1152AE8B9CC6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1" name="Oval 9">
                    <a:extLst>
                      <a:ext uri="{FF2B5EF4-FFF2-40B4-BE49-F238E27FC236}">
                        <a16:creationId xmlns:a16="http://schemas.microsoft.com/office/drawing/2014/main" id="{F385CFC5-74D2-F86E-A265-7146FDCB5AE7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96D7ECB-049E-3225-0125-683EE758CB7A}"/>
                  </a:ext>
                </a:extLst>
              </p:cNvPr>
              <p:cNvGrpSpPr/>
              <p:nvPr/>
            </p:nvGrpSpPr>
            <p:grpSpPr>
              <a:xfrm>
                <a:off x="7363884" y="3893048"/>
                <a:ext cx="723646" cy="2617066"/>
                <a:chOff x="10178955" y="1049733"/>
                <a:chExt cx="723646" cy="261706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2E795148-F222-D835-B955-9D0FA0457C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78955" y="1049733"/>
                      <a:ext cx="701806" cy="4130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2E795148-F222-D835-B955-9D0FA0457C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78955" y="1049733"/>
                      <a:ext cx="701806" cy="41308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A852EF7B-717C-CD0E-EE68-A98B7BE9F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624" y="3253719"/>
                      <a:ext cx="708977" cy="4130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A852EF7B-717C-CD0E-EE68-A98B7BE9FB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624" y="3253719"/>
                      <a:ext cx="708977" cy="41308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1FA80156-A823-2D05-0824-7A66ECCB69A1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E751622-54A7-696E-50D7-EC01645F92F1}"/>
                    </a:ext>
                  </a:extLst>
                </p:cNvPr>
                <p:cNvSpPr txBox="1"/>
                <p:nvPr/>
              </p:nvSpPr>
              <p:spPr>
                <a:xfrm>
                  <a:off x="6892574" y="4641639"/>
                  <a:ext cx="5119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E751622-54A7-696E-50D7-EC01645F9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641639"/>
                  <a:ext cx="5119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81C5311-1DCE-50CF-B192-CB8F75174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986" y="3860969"/>
              <a:ext cx="0" cy="213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6BE20C1-8242-54C1-CFE6-E8D0936692BB}"/>
                    </a:ext>
                  </a:extLst>
                </p:cNvPr>
                <p:cNvSpPr txBox="1"/>
                <p:nvPr/>
              </p:nvSpPr>
              <p:spPr>
                <a:xfrm>
                  <a:off x="8614228" y="3784918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6BE20C1-8242-54C1-CFE6-E8D093669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228" y="3784918"/>
                  <a:ext cx="3908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E4C2948-C3EF-7AE7-684C-EE103E14E540}"/>
                    </a:ext>
                  </a:extLst>
                </p:cNvPr>
                <p:cNvSpPr txBox="1"/>
                <p:nvPr/>
              </p:nvSpPr>
              <p:spPr>
                <a:xfrm>
                  <a:off x="7717373" y="3770794"/>
                  <a:ext cx="967883" cy="194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E4C2948-C3EF-7AE7-684C-EE103E14E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373" y="3770794"/>
                  <a:ext cx="967883" cy="1949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493EC23-4D39-060F-89FB-2ADE62BF45B9}"/>
              </a:ext>
            </a:extLst>
          </p:cNvPr>
          <p:cNvGrpSpPr/>
          <p:nvPr/>
        </p:nvGrpSpPr>
        <p:grpSpPr>
          <a:xfrm>
            <a:off x="5667381" y="898990"/>
            <a:ext cx="3245442" cy="4442310"/>
            <a:chOff x="6689695" y="3886935"/>
            <a:chExt cx="1916430" cy="262317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92B659-D1C1-758E-D857-B2A9AEE6DEB1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5F38A1C-598C-3850-4567-8B4EE86DB86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31">
                <a:extLst>
                  <a:ext uri="{FF2B5EF4-FFF2-40B4-BE49-F238E27FC236}">
                    <a16:creationId xmlns:a16="http://schemas.microsoft.com/office/drawing/2014/main" id="{D02699AD-208F-A5DE-961B-FDB8FEA7FD16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37DB826-6446-2C2A-E44C-AF8EBAE153DD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53CD0F0-40FC-8A79-59EA-576961F05CFE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D568340-007B-F490-42F7-2393168002D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4" name="Oval 9">
                  <a:extLst>
                    <a:ext uri="{FF2B5EF4-FFF2-40B4-BE49-F238E27FC236}">
                      <a16:creationId xmlns:a16="http://schemas.microsoft.com/office/drawing/2014/main" id="{5FB18D81-AB9B-C505-F988-E81B129137EF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551BED9-83EA-D5EA-EC7B-ECFAAD86666E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7E45260C-BEEE-B05D-819A-C5814F63FB5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2" name="Oval 9">
                  <a:extLst>
                    <a:ext uri="{FF2B5EF4-FFF2-40B4-BE49-F238E27FC236}">
                      <a16:creationId xmlns:a16="http://schemas.microsoft.com/office/drawing/2014/main" id="{14E0A454-9835-871F-B63D-CF26AF46D40E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CD47EA5-A4A2-E6DD-9689-E3751418D693}"/>
                </a:ext>
              </a:extLst>
            </p:cNvPr>
            <p:cNvGrpSpPr/>
            <p:nvPr/>
          </p:nvGrpSpPr>
          <p:grpSpPr>
            <a:xfrm>
              <a:off x="7378553" y="3886935"/>
              <a:ext cx="708977" cy="2623179"/>
              <a:chOff x="10193624" y="1043620"/>
              <a:chExt cx="708977" cy="26231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182DB631-9752-698B-6F3F-53DA5509C8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7209" y="1043620"/>
                    <a:ext cx="672058" cy="2180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182DB631-9752-698B-6F3F-53DA5509C8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7209" y="1043620"/>
                    <a:ext cx="672058" cy="2180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872AF483-077B-1BEA-9707-795F05D938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872AF483-077B-1BEA-9707-795F05D93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04B105-6277-B628-5908-72AFF9F52FC6}"/>
              </a:ext>
            </a:extLst>
          </p:cNvPr>
          <p:cNvCxnSpPr>
            <a:cxnSpLocks/>
            <a:stCxn id="143" idx="0"/>
            <a:endCxn id="143" idx="4"/>
          </p:cNvCxnSpPr>
          <p:nvPr/>
        </p:nvCxnSpPr>
        <p:spPr>
          <a:xfrm>
            <a:off x="7289959" y="1351541"/>
            <a:ext cx="0" cy="3245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86884A-3726-6FA8-6BD0-816C21E8E9DE}"/>
              </a:ext>
            </a:extLst>
          </p:cNvPr>
          <p:cNvCxnSpPr/>
          <p:nvPr/>
        </p:nvCxnSpPr>
        <p:spPr>
          <a:xfrm>
            <a:off x="5913120" y="2974124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4EED8BC-32C7-E30C-F1B5-9B78E2237505}"/>
              </a:ext>
            </a:extLst>
          </p:cNvPr>
          <p:cNvCxnSpPr/>
          <p:nvPr/>
        </p:nvCxnSpPr>
        <p:spPr>
          <a:xfrm>
            <a:off x="7500461" y="2974124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BC9FF56-63F8-5996-AB57-1E9A85F61D1F}"/>
              </a:ext>
            </a:extLst>
          </p:cNvPr>
          <p:cNvCxnSpPr>
            <a:cxnSpLocks/>
          </p:cNvCxnSpPr>
          <p:nvPr/>
        </p:nvCxnSpPr>
        <p:spPr>
          <a:xfrm>
            <a:off x="7500461" y="3132810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95F885A-E901-63A3-9FE5-FD5670BCEDDD}"/>
              </a:ext>
            </a:extLst>
          </p:cNvPr>
          <p:cNvCxnSpPr>
            <a:cxnSpLocks/>
          </p:cNvCxnSpPr>
          <p:nvPr/>
        </p:nvCxnSpPr>
        <p:spPr>
          <a:xfrm flipV="1">
            <a:off x="7500461" y="2310105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C42297D-2391-EE15-F1A2-B4944EF95C34}"/>
              </a:ext>
            </a:extLst>
          </p:cNvPr>
          <p:cNvCxnSpPr>
            <a:cxnSpLocks/>
          </p:cNvCxnSpPr>
          <p:nvPr/>
        </p:nvCxnSpPr>
        <p:spPr>
          <a:xfrm flipH="1">
            <a:off x="6554851" y="3132810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94A6503-DAF8-20C7-4270-B220149A150E}"/>
              </a:ext>
            </a:extLst>
          </p:cNvPr>
          <p:cNvCxnSpPr>
            <a:cxnSpLocks/>
          </p:cNvCxnSpPr>
          <p:nvPr/>
        </p:nvCxnSpPr>
        <p:spPr>
          <a:xfrm flipH="1" flipV="1">
            <a:off x="6554851" y="2310105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8E095CC-C691-2D54-BE0F-C05E207EB37D}"/>
              </a:ext>
            </a:extLst>
          </p:cNvPr>
          <p:cNvSpPr txBox="1"/>
          <p:nvPr/>
        </p:nvSpPr>
        <p:spPr>
          <a:xfrm>
            <a:off x="821606" y="98552"/>
            <a:ext cx="298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 evolution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8F37BC2-F168-E5A4-E4CD-D01F76B409F2}"/>
              </a:ext>
            </a:extLst>
          </p:cNvPr>
          <p:cNvSpPr txBox="1"/>
          <p:nvPr/>
        </p:nvSpPr>
        <p:spPr>
          <a:xfrm>
            <a:off x="5877135" y="98551"/>
            <a:ext cx="282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Measurement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8DC4136-4D95-5726-D948-ADA008FDFB31}"/>
              </a:ext>
            </a:extLst>
          </p:cNvPr>
          <p:cNvSpPr txBox="1"/>
          <p:nvPr/>
        </p:nvSpPr>
        <p:spPr>
          <a:xfrm>
            <a:off x="506167" y="5650862"/>
            <a:ext cx="3501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Change at constant energy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and constant entropy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7584D07-52E9-C4AB-B400-E899D98E9C8E}"/>
              </a:ext>
            </a:extLst>
          </p:cNvPr>
          <p:cNvSpPr txBox="1"/>
          <p:nvPr/>
        </p:nvSpPr>
        <p:spPr>
          <a:xfrm>
            <a:off x="5543613" y="5650861"/>
            <a:ext cx="3501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Change at constant energy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that maximizes entropy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DED2266-FA00-EE9B-A45B-CC7CDCC198F4}"/>
              </a:ext>
            </a:extLst>
          </p:cNvPr>
          <p:cNvCxnSpPr>
            <a:cxnSpLocks/>
          </p:cNvCxnSpPr>
          <p:nvPr/>
        </p:nvCxnSpPr>
        <p:spPr>
          <a:xfrm flipV="1">
            <a:off x="907223" y="3579436"/>
            <a:ext cx="1043497" cy="109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6DE1E26-E905-1300-F750-95D73758BC3B}"/>
              </a:ext>
            </a:extLst>
          </p:cNvPr>
          <p:cNvSpPr txBox="1"/>
          <p:nvPr/>
        </p:nvSpPr>
        <p:spPr>
          <a:xfrm>
            <a:off x="261766" y="4700060"/>
            <a:ext cx="160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</a:t>
            </a:r>
            <a:br>
              <a:rPr lang="en-US" dirty="0"/>
            </a:br>
            <a:r>
              <a:rPr lang="en-US" dirty="0"/>
              <a:t>circular motion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32D7086-019F-54EE-27F5-A28CA58458F6}"/>
              </a:ext>
            </a:extLst>
          </p:cNvPr>
          <p:cNvCxnSpPr>
            <a:cxnSpLocks/>
          </p:cNvCxnSpPr>
          <p:nvPr/>
        </p:nvCxnSpPr>
        <p:spPr>
          <a:xfrm flipV="1">
            <a:off x="6344350" y="3577381"/>
            <a:ext cx="489600" cy="119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FC94675-5B9C-432B-9887-AFCF6D0C3A76}"/>
              </a:ext>
            </a:extLst>
          </p:cNvPr>
          <p:cNvSpPr txBox="1"/>
          <p:nvPr/>
        </p:nvSpPr>
        <p:spPr>
          <a:xfrm>
            <a:off x="5438355" y="4834848"/>
            <a:ext cx="156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</a:t>
            </a:r>
            <a:br>
              <a:rPr lang="en-US" dirty="0"/>
            </a:br>
            <a:r>
              <a:rPr lang="en-US" dirty="0"/>
              <a:t>inward motion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2FEE12-4891-3F1F-DD82-BD52B07C8681}"/>
              </a:ext>
            </a:extLst>
          </p:cNvPr>
          <p:cNvSpPr txBox="1"/>
          <p:nvPr/>
        </p:nvSpPr>
        <p:spPr>
          <a:xfrm>
            <a:off x="8369141" y="871571"/>
            <a:ext cx="3563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1) Prepare a mixture of possible outcomes</a:t>
            </a:r>
            <a:br>
              <a:rPr lang="en-US" dirty="0"/>
            </a:br>
            <a:r>
              <a:rPr lang="en-US" dirty="0"/>
              <a:t>entropy-increasing</a:t>
            </a:r>
            <a:br>
              <a:rPr lang="en-US" dirty="0"/>
            </a:br>
            <a:r>
              <a:rPr lang="en-US" dirty="0"/>
              <a:t>irreversible process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99D37E3-3A19-6481-3A97-B29B21E81D4C}"/>
              </a:ext>
            </a:extLst>
          </p:cNvPr>
          <p:cNvSpPr txBox="1"/>
          <p:nvPr/>
        </p:nvSpPr>
        <p:spPr>
          <a:xfrm>
            <a:off x="9982803" y="267432"/>
            <a:ext cx="150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Two steps: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310D62B-FACE-2EBC-E359-DC373D95A4CB}"/>
              </a:ext>
            </a:extLst>
          </p:cNvPr>
          <p:cNvSpPr txBox="1"/>
          <p:nvPr/>
        </p:nvSpPr>
        <p:spPr>
          <a:xfrm>
            <a:off x="8369141" y="2539565"/>
            <a:ext cx="3563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2) Determine</a:t>
            </a:r>
            <a:br>
              <a:rPr lang="en-US" sz="2400" dirty="0"/>
            </a:br>
            <a:r>
              <a:rPr lang="en-US" sz="2400" dirty="0"/>
              <a:t>the outcome</a:t>
            </a:r>
            <a:br>
              <a:rPr lang="en-US" dirty="0"/>
            </a:br>
            <a:r>
              <a:rPr lang="en-US" dirty="0"/>
              <a:t>same as classical</a:t>
            </a:r>
          </a:p>
        </p:txBody>
      </p:sp>
    </p:spTree>
    <p:extLst>
      <p:ext uri="{BB962C8B-B14F-4D97-AF65-F5344CB8AC3E}">
        <p14:creationId xmlns:p14="http://schemas.microsoft.com/office/powerpoint/2010/main" val="365510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49D694-7E8E-381F-FBD4-372B24108E97}"/>
              </a:ext>
            </a:extLst>
          </p:cNvPr>
          <p:cNvGrpSpPr/>
          <p:nvPr/>
        </p:nvGrpSpPr>
        <p:grpSpPr>
          <a:xfrm>
            <a:off x="266345" y="513811"/>
            <a:ext cx="11366778" cy="3980268"/>
            <a:chOff x="266345" y="1321531"/>
            <a:chExt cx="11366778" cy="3980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/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1EB08B-2BAF-4DA6-BAFD-022931EAD457}"/>
                </a:ext>
              </a:extLst>
            </p:cNvPr>
            <p:cNvGrpSpPr/>
            <p:nvPr/>
          </p:nvGrpSpPr>
          <p:grpSpPr>
            <a:xfrm>
              <a:off x="5480824" y="2314799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/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/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8361155-9187-474B-8F95-1FEE15032DF3}"/>
                </a:ext>
              </a:extLst>
            </p:cNvPr>
            <p:cNvSpPr/>
            <p:nvPr/>
          </p:nvSpPr>
          <p:spPr>
            <a:xfrm>
              <a:off x="914401" y="3373820"/>
              <a:ext cx="680948" cy="218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6D8097-7E65-4238-B097-730C8B4BC9FB}"/>
                    </a:ext>
                  </a:extLst>
                </p:cNvPr>
                <p:cNvSpPr/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prstClr val="whit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6D8097-7E65-4238-B097-730C8B4BC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4F6DB0-2734-4484-8A15-48A64D81EF59}"/>
                </a:ext>
              </a:extLst>
            </p:cNvPr>
            <p:cNvGrpSpPr/>
            <p:nvPr/>
          </p:nvGrpSpPr>
          <p:grpSpPr>
            <a:xfrm>
              <a:off x="6502401" y="2443671"/>
              <a:ext cx="680948" cy="2073084"/>
              <a:chOff x="3999833" y="1832753"/>
              <a:chExt cx="510711" cy="1554813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F8E6C55-C3F3-4563-AEFF-DE1307289ADB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630C8F5C-C35F-40BE-BBB6-2F19C8407CB4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80D34FC6-B9EE-4435-807E-8627014F3C09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0A9A09C-84D3-4B74-8802-73132F1828A5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577A9BD-6883-472A-9F95-7ACA2CE2ACB4}"/>
                </a:ext>
              </a:extLst>
            </p:cNvPr>
            <p:cNvSpPr/>
            <p:nvPr/>
          </p:nvSpPr>
          <p:spPr>
            <a:xfrm rot="19309669">
              <a:off x="4453968" y="2751254"/>
              <a:ext cx="989605" cy="218757"/>
            </a:xfrm>
            <a:prstGeom prst="rightArrow">
              <a:avLst/>
            </a:prstGeom>
            <a:solidFill>
              <a:srgbClr val="4F81BD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7431AD-03D2-4DE1-82C9-3CF4849CA838}"/>
                </a:ext>
              </a:extLst>
            </p:cNvPr>
            <p:cNvGrpSpPr/>
            <p:nvPr/>
          </p:nvGrpSpPr>
          <p:grpSpPr>
            <a:xfrm>
              <a:off x="10818926" y="2310027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9EC3F5-2C02-4ABA-8908-BFECCE5BD730}"/>
                </a:ext>
              </a:extLst>
            </p:cNvPr>
            <p:cNvGrpSpPr/>
            <p:nvPr/>
          </p:nvGrpSpPr>
          <p:grpSpPr>
            <a:xfrm>
              <a:off x="9987053" y="2449651"/>
              <a:ext cx="680948" cy="2073084"/>
              <a:chOff x="3999833" y="1832753"/>
              <a:chExt cx="510711" cy="1554813"/>
            </a:xfrm>
          </p:grpSpPr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7AE2AA75-CFA6-4027-9348-86135AFE2A0D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9B680791-F221-4E16-8EB5-70B359DE4143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66A0FA6D-B4EE-48B2-9D51-7A11B35261C7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103E1E12-15BA-4332-A3AF-EB867D246888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FECD5DB-583F-43A5-BCE5-33FB88F1203B}"/>
                </a:ext>
              </a:extLst>
            </p:cNvPr>
            <p:cNvSpPr/>
            <p:nvPr/>
          </p:nvSpPr>
          <p:spPr>
            <a:xfrm rot="873763" flipV="1">
              <a:off x="4640755" y="3580167"/>
              <a:ext cx="737012" cy="229509"/>
            </a:xfrm>
            <a:prstGeom prst="rightArrow">
              <a:avLst/>
            </a:prstGeom>
            <a:solidFill>
              <a:srgbClr val="4F81B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C41EDDA-D901-453E-AF91-250BC66158AB}"/>
                </a:ext>
              </a:extLst>
            </p:cNvPr>
            <p:cNvSpPr/>
            <p:nvPr/>
          </p:nvSpPr>
          <p:spPr>
            <a:xfrm rot="20726237">
              <a:off x="4640757" y="3162312"/>
              <a:ext cx="737012" cy="229509"/>
            </a:xfrm>
            <a:prstGeom prst="rightArrow">
              <a:avLst/>
            </a:prstGeom>
            <a:solidFill>
              <a:srgbClr val="4F81BD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724D290-9FBB-4B0F-96A0-A8C9CCDE8953}"/>
                </a:ext>
              </a:extLst>
            </p:cNvPr>
            <p:cNvSpPr/>
            <p:nvPr/>
          </p:nvSpPr>
          <p:spPr>
            <a:xfrm rot="2290331" flipV="1">
              <a:off x="4452914" y="3996386"/>
              <a:ext cx="989605" cy="218757"/>
            </a:xfrm>
            <a:prstGeom prst="rightArrow">
              <a:avLst/>
            </a:prstGeom>
            <a:solidFill>
              <a:srgbClr val="4F81BD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EA8F1A-E19F-4F83-89E5-94C8C715CE2A}"/>
                </a:ext>
              </a:extLst>
            </p:cNvPr>
            <p:cNvSpPr txBox="1"/>
            <p:nvPr/>
          </p:nvSpPr>
          <p:spPr>
            <a:xfrm>
              <a:off x="5058426" y="4881235"/>
              <a:ext cx="1498423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Idempotent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2F5345-E301-4939-88EE-EB4CB73F1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5600" y="4749800"/>
              <a:ext cx="870613" cy="30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2A33CAB-8295-4DFD-A0EA-28422BE09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415" y="4778699"/>
              <a:ext cx="870613" cy="30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ED0CE4-B73D-4A2E-A16B-32F975B0511B}"/>
                </a:ext>
              </a:extLst>
            </p:cNvPr>
            <p:cNvSpPr txBox="1"/>
            <p:nvPr/>
          </p:nvSpPr>
          <p:spPr>
            <a:xfrm>
              <a:off x="5344174" y="1321531"/>
              <a:ext cx="1498701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/>
                <a:t>Linear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1E0F131-B26E-4165-9AAC-DF251C56BDEE}"/>
                </a:ext>
              </a:extLst>
            </p:cNvPr>
            <p:cNvCxnSpPr>
              <a:cxnSpLocks/>
            </p:cNvCxnSpPr>
            <p:nvPr/>
          </p:nvCxnSpPr>
          <p:spPr>
            <a:xfrm>
              <a:off x="6242752" y="1813964"/>
              <a:ext cx="462850" cy="496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930A-B5B2-4CAE-9BE5-CF11A13264AD}"/>
                  </a:ext>
                </a:extLst>
              </p:cNvPr>
              <p:cNvSpPr txBox="1"/>
              <p:nvPr/>
            </p:nvSpPr>
            <p:spPr>
              <a:xfrm>
                <a:off x="1" y="4761654"/>
                <a:ext cx="9349739" cy="159656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Projections 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black-box equilibration processes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930A-B5B2-4CAE-9BE5-CF11A132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761654"/>
                <a:ext cx="9349739" cy="1596563"/>
              </a:xfrm>
              <a:prstGeom prst="rect">
                <a:avLst/>
              </a:prstGeom>
              <a:blipFill>
                <a:blip r:embed="rId14"/>
                <a:stretch>
                  <a:fillRect t="-6870" b="-19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569DDA-72AD-4D6B-98D8-E131ACD0C5AE}"/>
                  </a:ext>
                </a:extLst>
              </p:cNvPr>
              <p:cNvSpPr txBox="1"/>
              <p:nvPr/>
            </p:nvSpPr>
            <p:spPr>
              <a:xfrm>
                <a:off x="7042721" y="310770"/>
                <a:ext cx="50425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Linear and idempotent operator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Projection!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569DDA-72AD-4D6B-98D8-E131ACD0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21" y="310770"/>
                <a:ext cx="5042569" cy="830997"/>
              </a:xfrm>
              <a:prstGeom prst="rect">
                <a:avLst/>
              </a:prstGeom>
              <a:blipFill>
                <a:blip r:embed="rId1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46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DD5AADC-7675-455D-A651-1AF7D410D45D}"/>
              </a:ext>
            </a:extLst>
          </p:cNvPr>
          <p:cNvSpPr/>
          <p:nvPr/>
        </p:nvSpPr>
        <p:spPr>
          <a:xfrm rot="3392616">
            <a:off x="2743200" y="1346210"/>
            <a:ext cx="609600" cy="304775"/>
          </a:xfrm>
          <a:prstGeom prst="leftRightArrow">
            <a:avLst/>
          </a:prstGeom>
          <a:solidFill>
            <a:srgbClr val="00EE6C"/>
          </a:solidFill>
          <a:ln>
            <a:solidFill>
              <a:srgbClr val="00743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43424C-A125-4A8E-829D-9FBD0543032B}"/>
              </a:ext>
            </a:extLst>
          </p:cNvPr>
          <p:cNvSpPr/>
          <p:nvPr/>
        </p:nvSpPr>
        <p:spPr>
          <a:xfrm>
            <a:off x="1930400" y="1498600"/>
            <a:ext cx="2235200" cy="2235200"/>
          </a:xfrm>
          <a:custGeom>
            <a:avLst/>
            <a:gdLst>
              <a:gd name="connsiteX0" fmla="*/ 0 w 1676400"/>
              <a:gd name="connsiteY0" fmla="*/ 0 h 1676400"/>
              <a:gd name="connsiteX1" fmla="*/ 228600 w 1676400"/>
              <a:gd name="connsiteY1" fmla="*/ 0 h 1676400"/>
              <a:gd name="connsiteX2" fmla="*/ 228600 w 1676400"/>
              <a:gd name="connsiteY2" fmla="*/ 1447800 h 1676400"/>
              <a:gd name="connsiteX3" fmla="*/ 1447800 w 1676400"/>
              <a:gd name="connsiteY3" fmla="*/ 1447800 h 1676400"/>
              <a:gd name="connsiteX4" fmla="*/ 1447800 w 1676400"/>
              <a:gd name="connsiteY4" fmla="*/ 0 h 1676400"/>
              <a:gd name="connsiteX5" fmla="*/ 1676400 w 1676400"/>
              <a:gd name="connsiteY5" fmla="*/ 0 h 1676400"/>
              <a:gd name="connsiteX6" fmla="*/ 1676400 w 1676400"/>
              <a:gd name="connsiteY6" fmla="*/ 1447800 h 1676400"/>
              <a:gd name="connsiteX7" fmla="*/ 1676400 w 1676400"/>
              <a:gd name="connsiteY7" fmla="*/ 1676400 h 1676400"/>
              <a:gd name="connsiteX8" fmla="*/ 1447800 w 1676400"/>
              <a:gd name="connsiteY8" fmla="*/ 1676400 h 1676400"/>
              <a:gd name="connsiteX9" fmla="*/ 228600 w 1676400"/>
              <a:gd name="connsiteY9" fmla="*/ 1676400 h 1676400"/>
              <a:gd name="connsiteX10" fmla="*/ 0 w 1676400"/>
              <a:gd name="connsiteY10" fmla="*/ 1676400 h 1676400"/>
              <a:gd name="connsiteX11" fmla="*/ 0 w 1676400"/>
              <a:gd name="connsiteY11" fmla="*/ 14478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16764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1447800" y="1447800"/>
                </a:lnTo>
                <a:lnTo>
                  <a:pt x="1447800" y="0"/>
                </a:lnTo>
                <a:lnTo>
                  <a:pt x="1676400" y="0"/>
                </a:lnTo>
                <a:lnTo>
                  <a:pt x="1676400" y="1447800"/>
                </a:lnTo>
                <a:lnTo>
                  <a:pt x="1676400" y="1676400"/>
                </a:lnTo>
                <a:lnTo>
                  <a:pt x="1447800" y="1676400"/>
                </a:lnTo>
                <a:lnTo>
                  <a:pt x="228600" y="1676400"/>
                </a:lnTo>
                <a:lnTo>
                  <a:pt x="0" y="1676400"/>
                </a:lnTo>
                <a:lnTo>
                  <a:pt x="0" y="1447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EA7134-0A6F-44E7-9273-080B6118E7C5}"/>
              </a:ext>
            </a:extLst>
          </p:cNvPr>
          <p:cNvCxnSpPr>
            <a:stCxn id="6" idx="1"/>
            <a:endCxn id="6" idx="4"/>
          </p:cNvCxnSpPr>
          <p:nvPr/>
        </p:nvCxnSpPr>
        <p:spPr>
          <a:xfrm>
            <a:off x="2235200" y="1498600"/>
            <a:ext cx="1625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362FB3A-62B1-4E9A-8827-EC65613EAD3C}"/>
              </a:ext>
            </a:extLst>
          </p:cNvPr>
          <p:cNvSpPr/>
          <p:nvPr/>
        </p:nvSpPr>
        <p:spPr>
          <a:xfrm>
            <a:off x="3241575" y="2501101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BA71B-DC86-49F6-80B6-793EC72200C1}"/>
              </a:ext>
            </a:extLst>
          </p:cNvPr>
          <p:cNvSpPr/>
          <p:nvPr/>
        </p:nvSpPr>
        <p:spPr>
          <a:xfrm>
            <a:off x="3497347" y="199974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5E860C-8181-40D4-A7AF-A75145862ADA}"/>
              </a:ext>
            </a:extLst>
          </p:cNvPr>
          <p:cNvSpPr/>
          <p:nvPr/>
        </p:nvSpPr>
        <p:spPr>
          <a:xfrm>
            <a:off x="2651225" y="206773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5E28A7-D017-4D2C-8AE6-902DFD94DEE8}"/>
              </a:ext>
            </a:extLst>
          </p:cNvPr>
          <p:cNvSpPr/>
          <p:nvPr/>
        </p:nvSpPr>
        <p:spPr>
          <a:xfrm>
            <a:off x="2336800" y="220294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5E067-2260-4A61-9D9A-32F65832123C}"/>
              </a:ext>
            </a:extLst>
          </p:cNvPr>
          <p:cNvSpPr/>
          <p:nvPr/>
        </p:nvSpPr>
        <p:spPr>
          <a:xfrm>
            <a:off x="2844800" y="2921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E3453B-E6E8-4234-9195-E162734A1CFA}"/>
              </a:ext>
            </a:extLst>
          </p:cNvPr>
          <p:cNvSpPr/>
          <p:nvPr/>
        </p:nvSpPr>
        <p:spPr>
          <a:xfrm>
            <a:off x="3352800" y="2921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980F27-C9F3-48A5-A44D-EEEE19A964E5}"/>
              </a:ext>
            </a:extLst>
          </p:cNvPr>
          <p:cNvSpPr/>
          <p:nvPr/>
        </p:nvSpPr>
        <p:spPr>
          <a:xfrm>
            <a:off x="2641600" y="2616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BE2416-BDB9-49FC-875C-BF05C7C4C20A}"/>
              </a:ext>
            </a:extLst>
          </p:cNvPr>
          <p:cNvSpPr/>
          <p:nvPr/>
        </p:nvSpPr>
        <p:spPr>
          <a:xfrm>
            <a:off x="2844800" y="1701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E171F-4C8B-4763-A0FC-3CFB308BFD02}"/>
              </a:ext>
            </a:extLst>
          </p:cNvPr>
          <p:cNvSpPr/>
          <p:nvPr/>
        </p:nvSpPr>
        <p:spPr>
          <a:xfrm>
            <a:off x="3556000" y="1600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84DB47-48A3-47A5-9C9D-8C1F3D6BB50D}"/>
              </a:ext>
            </a:extLst>
          </p:cNvPr>
          <p:cNvSpPr/>
          <p:nvPr/>
        </p:nvSpPr>
        <p:spPr>
          <a:xfrm>
            <a:off x="3149600" y="20066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9A46C9-3334-4A90-9460-1FED356CFF18}"/>
              </a:ext>
            </a:extLst>
          </p:cNvPr>
          <p:cNvSpPr/>
          <p:nvPr/>
        </p:nvSpPr>
        <p:spPr>
          <a:xfrm>
            <a:off x="2946400" y="2413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9CB240-F75E-49BA-A7EE-EABB2A2725F8}"/>
              </a:ext>
            </a:extLst>
          </p:cNvPr>
          <p:cNvSpPr/>
          <p:nvPr/>
        </p:nvSpPr>
        <p:spPr>
          <a:xfrm>
            <a:off x="2438400" y="28194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8EDA84-E936-4688-9F96-D7AF602BDA3D}"/>
              </a:ext>
            </a:extLst>
          </p:cNvPr>
          <p:cNvSpPr/>
          <p:nvPr/>
        </p:nvSpPr>
        <p:spPr>
          <a:xfrm>
            <a:off x="2641600" y="3225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36AE28-4DD5-414A-B4ED-74984BABA964}"/>
              </a:ext>
            </a:extLst>
          </p:cNvPr>
          <p:cNvSpPr/>
          <p:nvPr/>
        </p:nvSpPr>
        <p:spPr>
          <a:xfrm>
            <a:off x="3149600" y="3124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8269E3-D16A-4A97-BF1F-81A4B1EA7EF1}"/>
              </a:ext>
            </a:extLst>
          </p:cNvPr>
          <p:cNvSpPr/>
          <p:nvPr/>
        </p:nvSpPr>
        <p:spPr>
          <a:xfrm>
            <a:off x="3657600" y="2717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3073E2-6AC1-43FC-8338-1ED0F9F69A23}"/>
              </a:ext>
            </a:extLst>
          </p:cNvPr>
          <p:cNvCxnSpPr>
            <a:cxnSpLocks/>
          </p:cNvCxnSpPr>
          <p:nvPr/>
        </p:nvCxnSpPr>
        <p:spPr>
          <a:xfrm flipH="1">
            <a:off x="2540000" y="1925726"/>
            <a:ext cx="914400" cy="43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7A33FB-EF0F-433E-ACBB-552F2C3829AC}"/>
              </a:ext>
            </a:extLst>
          </p:cNvPr>
          <p:cNvCxnSpPr>
            <a:cxnSpLocks/>
          </p:cNvCxnSpPr>
          <p:nvPr/>
        </p:nvCxnSpPr>
        <p:spPr>
          <a:xfrm flipH="1" flipV="1">
            <a:off x="2594727" y="2635356"/>
            <a:ext cx="906547" cy="15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2C37F-88AB-4561-8B48-943B96C2EC28}"/>
              </a:ext>
            </a:extLst>
          </p:cNvPr>
          <p:cNvCxnSpPr>
            <a:cxnSpLocks/>
          </p:cNvCxnSpPr>
          <p:nvPr/>
        </p:nvCxnSpPr>
        <p:spPr>
          <a:xfrm flipV="1">
            <a:off x="3358947" y="1803399"/>
            <a:ext cx="263627" cy="77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F23AB4-5B02-49E0-8A2E-8E47C1E97774}"/>
              </a:ext>
            </a:extLst>
          </p:cNvPr>
          <p:cNvCxnSpPr>
            <a:cxnSpLocks/>
          </p:cNvCxnSpPr>
          <p:nvPr/>
        </p:nvCxnSpPr>
        <p:spPr>
          <a:xfrm flipH="1" flipV="1">
            <a:off x="2667002" y="1701801"/>
            <a:ext cx="1092199" cy="1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050D18-681E-4798-A540-7D3A9C2902E6}"/>
              </a:ext>
            </a:extLst>
          </p:cNvPr>
          <p:cNvCxnSpPr>
            <a:cxnSpLocks/>
          </p:cNvCxnSpPr>
          <p:nvPr/>
        </p:nvCxnSpPr>
        <p:spPr>
          <a:xfrm flipH="1" flipV="1">
            <a:off x="3343176" y="1338696"/>
            <a:ext cx="289025" cy="32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22AD84-D63E-4689-9805-FB5A9454282F}"/>
              </a:ext>
            </a:extLst>
          </p:cNvPr>
          <p:cNvCxnSpPr>
            <a:cxnSpLocks/>
          </p:cNvCxnSpPr>
          <p:nvPr/>
        </p:nvCxnSpPr>
        <p:spPr>
          <a:xfrm flipH="1" flipV="1">
            <a:off x="2489201" y="2845803"/>
            <a:ext cx="289025" cy="32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8FDC24-728C-4430-8B4C-FECC0136364A}"/>
              </a:ext>
            </a:extLst>
          </p:cNvPr>
          <p:cNvCxnSpPr>
            <a:cxnSpLocks/>
          </p:cNvCxnSpPr>
          <p:nvPr/>
        </p:nvCxnSpPr>
        <p:spPr>
          <a:xfrm flipH="1" flipV="1">
            <a:off x="3327402" y="2881859"/>
            <a:ext cx="380999" cy="39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1FA018-1637-41BA-80BB-0FD2D2C953AC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3149600" y="2964429"/>
            <a:ext cx="609600" cy="21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5D6E05-B92D-451E-AC09-D35DD02C7FDD}"/>
              </a:ext>
            </a:extLst>
          </p:cNvPr>
          <p:cNvCxnSpPr>
            <a:cxnSpLocks/>
          </p:cNvCxnSpPr>
          <p:nvPr/>
        </p:nvCxnSpPr>
        <p:spPr>
          <a:xfrm flipV="1">
            <a:off x="2743200" y="2819401"/>
            <a:ext cx="609600" cy="21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3167E1-3422-4B08-98FA-CC16AB30A770}"/>
              </a:ext>
            </a:extLst>
          </p:cNvPr>
          <p:cNvCxnSpPr>
            <a:cxnSpLocks/>
          </p:cNvCxnSpPr>
          <p:nvPr/>
        </p:nvCxnSpPr>
        <p:spPr>
          <a:xfrm flipV="1">
            <a:off x="2438401" y="2246375"/>
            <a:ext cx="774700" cy="75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/>
              <p:nvPr/>
            </p:nvSpPr>
            <p:spPr>
              <a:xfrm>
                <a:off x="10568623" y="3370221"/>
                <a:ext cx="487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623" y="3370221"/>
                <a:ext cx="48712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7ADB4A-E46A-4F1C-884A-4384E79BB5EE}"/>
              </a:ext>
            </a:extLst>
          </p:cNvPr>
          <p:cNvCxnSpPr>
            <a:cxnSpLocks/>
          </p:cNvCxnSpPr>
          <p:nvPr/>
        </p:nvCxnSpPr>
        <p:spPr>
          <a:xfrm>
            <a:off x="6893671" y="3366865"/>
            <a:ext cx="406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3D083A6-252F-49B3-9388-9BA5B91A4DDB}"/>
              </a:ext>
            </a:extLst>
          </p:cNvPr>
          <p:cNvSpPr/>
          <p:nvPr/>
        </p:nvSpPr>
        <p:spPr>
          <a:xfrm>
            <a:off x="6908801" y="1524526"/>
            <a:ext cx="4046708" cy="1776948"/>
          </a:xfrm>
          <a:custGeom>
            <a:avLst/>
            <a:gdLst>
              <a:gd name="connsiteX0" fmla="*/ 0 w 2918298"/>
              <a:gd name="connsiteY0" fmla="*/ 1493278 h 1614843"/>
              <a:gd name="connsiteX1" fmla="*/ 899809 w 2918298"/>
              <a:gd name="connsiteY1" fmla="*/ 1464095 h 1614843"/>
              <a:gd name="connsiteX2" fmla="*/ 1371600 w 2918298"/>
              <a:gd name="connsiteY2" fmla="*/ 82 h 1614843"/>
              <a:gd name="connsiteX3" fmla="*/ 1765571 w 2918298"/>
              <a:gd name="connsiteY3" fmla="*/ 1396002 h 1614843"/>
              <a:gd name="connsiteX4" fmla="*/ 2918298 w 2918298"/>
              <a:gd name="connsiteY4" fmla="*/ 1498142 h 1614843"/>
              <a:gd name="connsiteX0" fmla="*/ 0 w 2918298"/>
              <a:gd name="connsiteY0" fmla="*/ 1493278 h 1572106"/>
              <a:gd name="connsiteX1" fmla="*/ 899809 w 2918298"/>
              <a:gd name="connsiteY1" fmla="*/ 1464095 h 1572106"/>
              <a:gd name="connsiteX2" fmla="*/ 1371600 w 2918298"/>
              <a:gd name="connsiteY2" fmla="*/ 82 h 1572106"/>
              <a:gd name="connsiteX3" fmla="*/ 1765571 w 2918298"/>
              <a:gd name="connsiteY3" fmla="*/ 1396002 h 1572106"/>
              <a:gd name="connsiteX4" fmla="*/ 2918298 w 2918298"/>
              <a:gd name="connsiteY4" fmla="*/ 1498142 h 1572106"/>
              <a:gd name="connsiteX0" fmla="*/ 0 w 2918298"/>
              <a:gd name="connsiteY0" fmla="*/ 1493937 h 1569259"/>
              <a:gd name="connsiteX1" fmla="*/ 972767 w 2918298"/>
              <a:gd name="connsiteY1" fmla="*/ 1206971 h 1569259"/>
              <a:gd name="connsiteX2" fmla="*/ 1371600 w 2918298"/>
              <a:gd name="connsiteY2" fmla="*/ 741 h 1569259"/>
              <a:gd name="connsiteX3" fmla="*/ 1765571 w 2918298"/>
              <a:gd name="connsiteY3" fmla="*/ 1396661 h 1569259"/>
              <a:gd name="connsiteX4" fmla="*/ 2918298 w 2918298"/>
              <a:gd name="connsiteY4" fmla="*/ 1498801 h 1569259"/>
              <a:gd name="connsiteX0" fmla="*/ 0 w 2918298"/>
              <a:gd name="connsiteY0" fmla="*/ 1493940 h 1569262"/>
              <a:gd name="connsiteX1" fmla="*/ 972767 w 2918298"/>
              <a:gd name="connsiteY1" fmla="*/ 1206974 h 1569262"/>
              <a:gd name="connsiteX2" fmla="*/ 1371600 w 2918298"/>
              <a:gd name="connsiteY2" fmla="*/ 744 h 1569262"/>
              <a:gd name="connsiteX3" fmla="*/ 1765571 w 2918298"/>
              <a:gd name="connsiteY3" fmla="*/ 1396664 h 1569262"/>
              <a:gd name="connsiteX4" fmla="*/ 2918298 w 2918298"/>
              <a:gd name="connsiteY4" fmla="*/ 1498804 h 1569262"/>
              <a:gd name="connsiteX0" fmla="*/ 0 w 2918298"/>
              <a:gd name="connsiteY0" fmla="*/ 1493196 h 1520005"/>
              <a:gd name="connsiteX1" fmla="*/ 972767 w 2918298"/>
              <a:gd name="connsiteY1" fmla="*/ 1206230 h 1520005"/>
              <a:gd name="connsiteX2" fmla="*/ 1371600 w 2918298"/>
              <a:gd name="connsiteY2" fmla="*/ 0 h 1520005"/>
              <a:gd name="connsiteX3" fmla="*/ 1750979 w 2918298"/>
              <a:gd name="connsiteY3" fmla="*/ 1206231 h 1520005"/>
              <a:gd name="connsiteX4" fmla="*/ 2918298 w 2918298"/>
              <a:gd name="connsiteY4" fmla="*/ 1498060 h 1520005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498060"/>
              <a:gd name="connsiteX1" fmla="*/ 972767 w 2918298"/>
              <a:gd name="connsiteY1" fmla="*/ 1206230 h 1498060"/>
              <a:gd name="connsiteX2" fmla="*/ 1371600 w 2918298"/>
              <a:gd name="connsiteY2" fmla="*/ 0 h 1498060"/>
              <a:gd name="connsiteX3" fmla="*/ 1750979 w 2918298"/>
              <a:gd name="connsiteY3" fmla="*/ 1206231 h 1498060"/>
              <a:gd name="connsiteX4" fmla="*/ 2918298 w 2918298"/>
              <a:gd name="connsiteY4" fmla="*/ 1498060 h 1498060"/>
              <a:gd name="connsiteX0" fmla="*/ 0 w 2991256"/>
              <a:gd name="connsiteY0" fmla="*/ 1493196 h 1517515"/>
              <a:gd name="connsiteX1" fmla="*/ 972767 w 2991256"/>
              <a:gd name="connsiteY1" fmla="*/ 1206230 h 1517515"/>
              <a:gd name="connsiteX2" fmla="*/ 1371600 w 2991256"/>
              <a:gd name="connsiteY2" fmla="*/ 0 h 1517515"/>
              <a:gd name="connsiteX3" fmla="*/ 1750979 w 2991256"/>
              <a:gd name="connsiteY3" fmla="*/ 1206231 h 1517515"/>
              <a:gd name="connsiteX4" fmla="*/ 2991256 w 2991256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78 h 1517533"/>
              <a:gd name="connsiteX1" fmla="*/ 1016542 w 3035031"/>
              <a:gd name="connsiteY1" fmla="*/ 1206248 h 1517533"/>
              <a:gd name="connsiteX2" fmla="*/ 1415375 w 3035031"/>
              <a:gd name="connsiteY2" fmla="*/ 18 h 1517533"/>
              <a:gd name="connsiteX3" fmla="*/ 1794754 w 3035031"/>
              <a:gd name="connsiteY3" fmla="*/ 1206249 h 1517533"/>
              <a:gd name="connsiteX4" fmla="*/ 3035031 w 3035031"/>
              <a:gd name="connsiteY4" fmla="*/ 1517533 h 1517533"/>
              <a:gd name="connsiteX0" fmla="*/ 0 w 3035031"/>
              <a:gd name="connsiteY0" fmla="*/ 1498132 h 1517587"/>
              <a:gd name="connsiteX1" fmla="*/ 1016542 w 3035031"/>
              <a:gd name="connsiteY1" fmla="*/ 1206302 h 1517587"/>
              <a:gd name="connsiteX2" fmla="*/ 1415375 w 3035031"/>
              <a:gd name="connsiteY2" fmla="*/ 72 h 1517587"/>
              <a:gd name="connsiteX3" fmla="*/ 1794754 w 3035031"/>
              <a:gd name="connsiteY3" fmla="*/ 1206303 h 1517587"/>
              <a:gd name="connsiteX4" fmla="*/ 3035031 w 3035031"/>
              <a:gd name="connsiteY4" fmla="*/ 1517587 h 1517587"/>
              <a:gd name="connsiteX0" fmla="*/ 0 w 3035031"/>
              <a:gd name="connsiteY0" fmla="*/ 1498079 h 1517534"/>
              <a:gd name="connsiteX1" fmla="*/ 1016542 w 3035031"/>
              <a:gd name="connsiteY1" fmla="*/ 1206249 h 1517534"/>
              <a:gd name="connsiteX2" fmla="*/ 1415375 w 3035031"/>
              <a:gd name="connsiteY2" fmla="*/ 19 h 1517534"/>
              <a:gd name="connsiteX3" fmla="*/ 1794754 w 3035031"/>
              <a:gd name="connsiteY3" fmla="*/ 1206250 h 1517534"/>
              <a:gd name="connsiteX4" fmla="*/ 3035031 w 3035031"/>
              <a:gd name="connsiteY4" fmla="*/ 1517534 h 1517534"/>
              <a:gd name="connsiteX0" fmla="*/ 0 w 3035031"/>
              <a:gd name="connsiteY0" fmla="*/ 1313256 h 1332711"/>
              <a:gd name="connsiteX1" fmla="*/ 1016542 w 3035031"/>
              <a:gd name="connsiteY1" fmla="*/ 1021426 h 1332711"/>
              <a:gd name="connsiteX2" fmla="*/ 1425102 w 3035031"/>
              <a:gd name="connsiteY2" fmla="*/ 22 h 1332711"/>
              <a:gd name="connsiteX3" fmla="*/ 1794754 w 3035031"/>
              <a:gd name="connsiteY3" fmla="*/ 1021427 h 1332711"/>
              <a:gd name="connsiteX4" fmla="*/ 3035031 w 3035031"/>
              <a:gd name="connsiteY4" fmla="*/ 1332711 h 133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5031" h="1332711">
                <a:moveTo>
                  <a:pt x="0" y="1313256"/>
                </a:moveTo>
                <a:cubicBezTo>
                  <a:pt x="393970" y="1296638"/>
                  <a:pt x="779025" y="1240298"/>
                  <a:pt x="1016542" y="1021426"/>
                </a:cubicBezTo>
                <a:cubicBezTo>
                  <a:pt x="1254059" y="802554"/>
                  <a:pt x="1232169" y="-4842"/>
                  <a:pt x="1425102" y="22"/>
                </a:cubicBezTo>
                <a:cubicBezTo>
                  <a:pt x="1618035" y="4886"/>
                  <a:pt x="1526433" y="799312"/>
                  <a:pt x="1794754" y="1021427"/>
                </a:cubicBezTo>
                <a:cubicBezTo>
                  <a:pt x="2063075" y="1243542"/>
                  <a:pt x="2597286" y="1328658"/>
                  <a:pt x="3035031" y="13327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/>
              <p:nvPr/>
            </p:nvSpPr>
            <p:spPr>
              <a:xfrm>
                <a:off x="7015955" y="1464590"/>
                <a:ext cx="940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55" y="1464590"/>
                <a:ext cx="9408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5DA84488-2C92-4716-A07C-4B315A09EA74}"/>
              </a:ext>
            </a:extLst>
          </p:cNvPr>
          <p:cNvSpPr txBox="1"/>
          <p:nvPr/>
        </p:nvSpPr>
        <p:spPr>
          <a:xfrm>
            <a:off x="3" y="4244653"/>
            <a:ext cx="9311638" cy="102592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Equilibrium of an open system</a:t>
            </a:r>
            <a:br>
              <a:rPr lang="en-US" sz="5867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does not define a unique number of particles</a:t>
            </a:r>
          </a:p>
        </p:txBody>
      </p:sp>
    </p:spTree>
    <p:extLst>
      <p:ext uri="{BB962C8B-B14F-4D97-AF65-F5344CB8AC3E}">
        <p14:creationId xmlns:p14="http://schemas.microsoft.com/office/powerpoint/2010/main" val="4079857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43424C-A125-4A8E-829D-9FBD0543032B}"/>
              </a:ext>
            </a:extLst>
          </p:cNvPr>
          <p:cNvSpPr/>
          <p:nvPr/>
        </p:nvSpPr>
        <p:spPr>
          <a:xfrm>
            <a:off x="1930400" y="1498600"/>
            <a:ext cx="2235200" cy="2235200"/>
          </a:xfrm>
          <a:custGeom>
            <a:avLst/>
            <a:gdLst>
              <a:gd name="connsiteX0" fmla="*/ 0 w 1676400"/>
              <a:gd name="connsiteY0" fmla="*/ 0 h 1676400"/>
              <a:gd name="connsiteX1" fmla="*/ 228600 w 1676400"/>
              <a:gd name="connsiteY1" fmla="*/ 0 h 1676400"/>
              <a:gd name="connsiteX2" fmla="*/ 228600 w 1676400"/>
              <a:gd name="connsiteY2" fmla="*/ 1447800 h 1676400"/>
              <a:gd name="connsiteX3" fmla="*/ 1447800 w 1676400"/>
              <a:gd name="connsiteY3" fmla="*/ 1447800 h 1676400"/>
              <a:gd name="connsiteX4" fmla="*/ 1447800 w 1676400"/>
              <a:gd name="connsiteY4" fmla="*/ 0 h 1676400"/>
              <a:gd name="connsiteX5" fmla="*/ 1676400 w 1676400"/>
              <a:gd name="connsiteY5" fmla="*/ 0 h 1676400"/>
              <a:gd name="connsiteX6" fmla="*/ 1676400 w 1676400"/>
              <a:gd name="connsiteY6" fmla="*/ 1447800 h 1676400"/>
              <a:gd name="connsiteX7" fmla="*/ 1676400 w 1676400"/>
              <a:gd name="connsiteY7" fmla="*/ 1676400 h 1676400"/>
              <a:gd name="connsiteX8" fmla="*/ 1447800 w 1676400"/>
              <a:gd name="connsiteY8" fmla="*/ 1676400 h 1676400"/>
              <a:gd name="connsiteX9" fmla="*/ 228600 w 1676400"/>
              <a:gd name="connsiteY9" fmla="*/ 1676400 h 1676400"/>
              <a:gd name="connsiteX10" fmla="*/ 0 w 1676400"/>
              <a:gd name="connsiteY10" fmla="*/ 1676400 h 1676400"/>
              <a:gd name="connsiteX11" fmla="*/ 0 w 1676400"/>
              <a:gd name="connsiteY11" fmla="*/ 14478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16764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1447800" y="1447800"/>
                </a:lnTo>
                <a:lnTo>
                  <a:pt x="1447800" y="0"/>
                </a:lnTo>
                <a:lnTo>
                  <a:pt x="1676400" y="0"/>
                </a:lnTo>
                <a:lnTo>
                  <a:pt x="1676400" y="1447800"/>
                </a:lnTo>
                <a:lnTo>
                  <a:pt x="1676400" y="1676400"/>
                </a:lnTo>
                <a:lnTo>
                  <a:pt x="1447800" y="1676400"/>
                </a:lnTo>
                <a:lnTo>
                  <a:pt x="228600" y="1676400"/>
                </a:lnTo>
                <a:lnTo>
                  <a:pt x="0" y="1676400"/>
                </a:lnTo>
                <a:lnTo>
                  <a:pt x="0" y="1447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62FB3A-62B1-4E9A-8827-EC65613EAD3C}"/>
              </a:ext>
            </a:extLst>
          </p:cNvPr>
          <p:cNvSpPr/>
          <p:nvPr/>
        </p:nvSpPr>
        <p:spPr>
          <a:xfrm>
            <a:off x="3241575" y="2501101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BA71B-DC86-49F6-80B6-793EC72200C1}"/>
              </a:ext>
            </a:extLst>
          </p:cNvPr>
          <p:cNvSpPr/>
          <p:nvPr/>
        </p:nvSpPr>
        <p:spPr>
          <a:xfrm>
            <a:off x="3497347" y="199974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5E860C-8181-40D4-A7AF-A75145862ADA}"/>
              </a:ext>
            </a:extLst>
          </p:cNvPr>
          <p:cNvSpPr/>
          <p:nvPr/>
        </p:nvSpPr>
        <p:spPr>
          <a:xfrm>
            <a:off x="2651225" y="206773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5E28A7-D017-4D2C-8AE6-902DFD94DEE8}"/>
              </a:ext>
            </a:extLst>
          </p:cNvPr>
          <p:cNvSpPr/>
          <p:nvPr/>
        </p:nvSpPr>
        <p:spPr>
          <a:xfrm>
            <a:off x="2336800" y="220294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5E067-2260-4A61-9D9A-32F65832123C}"/>
              </a:ext>
            </a:extLst>
          </p:cNvPr>
          <p:cNvSpPr/>
          <p:nvPr/>
        </p:nvSpPr>
        <p:spPr>
          <a:xfrm>
            <a:off x="2844800" y="2921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E3453B-E6E8-4234-9195-E162734A1CFA}"/>
              </a:ext>
            </a:extLst>
          </p:cNvPr>
          <p:cNvSpPr/>
          <p:nvPr/>
        </p:nvSpPr>
        <p:spPr>
          <a:xfrm>
            <a:off x="3352800" y="2921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980F27-C9F3-48A5-A44D-EEEE19A964E5}"/>
              </a:ext>
            </a:extLst>
          </p:cNvPr>
          <p:cNvSpPr/>
          <p:nvPr/>
        </p:nvSpPr>
        <p:spPr>
          <a:xfrm>
            <a:off x="2641600" y="2616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BE2416-BDB9-49FC-875C-BF05C7C4C20A}"/>
              </a:ext>
            </a:extLst>
          </p:cNvPr>
          <p:cNvSpPr/>
          <p:nvPr/>
        </p:nvSpPr>
        <p:spPr>
          <a:xfrm>
            <a:off x="2844800" y="1701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E171F-4C8B-4763-A0FC-3CFB308BFD02}"/>
              </a:ext>
            </a:extLst>
          </p:cNvPr>
          <p:cNvSpPr/>
          <p:nvPr/>
        </p:nvSpPr>
        <p:spPr>
          <a:xfrm>
            <a:off x="3556000" y="1600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84DB47-48A3-47A5-9C9D-8C1F3D6BB50D}"/>
              </a:ext>
            </a:extLst>
          </p:cNvPr>
          <p:cNvSpPr/>
          <p:nvPr/>
        </p:nvSpPr>
        <p:spPr>
          <a:xfrm>
            <a:off x="3149600" y="20066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9A46C9-3334-4A90-9460-1FED356CFF18}"/>
              </a:ext>
            </a:extLst>
          </p:cNvPr>
          <p:cNvSpPr/>
          <p:nvPr/>
        </p:nvSpPr>
        <p:spPr>
          <a:xfrm>
            <a:off x="2946400" y="2413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9CB240-F75E-49BA-A7EE-EABB2A2725F8}"/>
              </a:ext>
            </a:extLst>
          </p:cNvPr>
          <p:cNvSpPr/>
          <p:nvPr/>
        </p:nvSpPr>
        <p:spPr>
          <a:xfrm>
            <a:off x="2438400" y="28194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8EDA84-E936-4688-9F96-D7AF602BDA3D}"/>
              </a:ext>
            </a:extLst>
          </p:cNvPr>
          <p:cNvSpPr/>
          <p:nvPr/>
        </p:nvSpPr>
        <p:spPr>
          <a:xfrm>
            <a:off x="2641600" y="3225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36AE28-4DD5-414A-B4ED-74984BABA964}"/>
              </a:ext>
            </a:extLst>
          </p:cNvPr>
          <p:cNvSpPr/>
          <p:nvPr/>
        </p:nvSpPr>
        <p:spPr>
          <a:xfrm>
            <a:off x="3149600" y="3124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8269E3-D16A-4A97-BF1F-81A4B1EA7EF1}"/>
              </a:ext>
            </a:extLst>
          </p:cNvPr>
          <p:cNvSpPr/>
          <p:nvPr/>
        </p:nvSpPr>
        <p:spPr>
          <a:xfrm>
            <a:off x="3657600" y="2717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3073E2-6AC1-43FC-8338-1ED0F9F69A23}"/>
              </a:ext>
            </a:extLst>
          </p:cNvPr>
          <p:cNvCxnSpPr>
            <a:cxnSpLocks/>
          </p:cNvCxnSpPr>
          <p:nvPr/>
        </p:nvCxnSpPr>
        <p:spPr>
          <a:xfrm flipH="1">
            <a:off x="2540000" y="1925726"/>
            <a:ext cx="914400" cy="43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7A33FB-EF0F-433E-ACBB-552F2C3829AC}"/>
              </a:ext>
            </a:extLst>
          </p:cNvPr>
          <p:cNvCxnSpPr>
            <a:cxnSpLocks/>
          </p:cNvCxnSpPr>
          <p:nvPr/>
        </p:nvCxnSpPr>
        <p:spPr>
          <a:xfrm flipH="1" flipV="1">
            <a:off x="2594727" y="2635356"/>
            <a:ext cx="906547" cy="15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2C37F-88AB-4561-8B48-943B96C2EC28}"/>
              </a:ext>
            </a:extLst>
          </p:cNvPr>
          <p:cNvCxnSpPr>
            <a:cxnSpLocks/>
          </p:cNvCxnSpPr>
          <p:nvPr/>
        </p:nvCxnSpPr>
        <p:spPr>
          <a:xfrm flipV="1">
            <a:off x="3358947" y="1803399"/>
            <a:ext cx="263627" cy="77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F23AB4-5B02-49E0-8A2E-8E47C1E97774}"/>
              </a:ext>
            </a:extLst>
          </p:cNvPr>
          <p:cNvCxnSpPr>
            <a:cxnSpLocks/>
          </p:cNvCxnSpPr>
          <p:nvPr/>
        </p:nvCxnSpPr>
        <p:spPr>
          <a:xfrm flipH="1" flipV="1">
            <a:off x="2667002" y="1701801"/>
            <a:ext cx="1092199" cy="1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050D18-681E-4798-A540-7D3A9C2902E6}"/>
              </a:ext>
            </a:extLst>
          </p:cNvPr>
          <p:cNvCxnSpPr>
            <a:cxnSpLocks/>
          </p:cNvCxnSpPr>
          <p:nvPr/>
        </p:nvCxnSpPr>
        <p:spPr>
          <a:xfrm flipH="1" flipV="1">
            <a:off x="3501273" y="1516818"/>
            <a:ext cx="130928" cy="14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22AD84-D63E-4689-9805-FB5A9454282F}"/>
              </a:ext>
            </a:extLst>
          </p:cNvPr>
          <p:cNvCxnSpPr>
            <a:cxnSpLocks/>
          </p:cNvCxnSpPr>
          <p:nvPr/>
        </p:nvCxnSpPr>
        <p:spPr>
          <a:xfrm flipH="1" flipV="1">
            <a:off x="2489201" y="2845803"/>
            <a:ext cx="289025" cy="32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8FDC24-728C-4430-8B4C-FECC0136364A}"/>
              </a:ext>
            </a:extLst>
          </p:cNvPr>
          <p:cNvCxnSpPr>
            <a:cxnSpLocks/>
          </p:cNvCxnSpPr>
          <p:nvPr/>
        </p:nvCxnSpPr>
        <p:spPr>
          <a:xfrm flipH="1" flipV="1">
            <a:off x="3327402" y="2881859"/>
            <a:ext cx="380999" cy="39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1FA018-1637-41BA-80BB-0FD2D2C953AC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3149600" y="2964429"/>
            <a:ext cx="609600" cy="21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5D6E05-B92D-451E-AC09-D35DD02C7FDD}"/>
              </a:ext>
            </a:extLst>
          </p:cNvPr>
          <p:cNvCxnSpPr>
            <a:cxnSpLocks/>
          </p:cNvCxnSpPr>
          <p:nvPr/>
        </p:nvCxnSpPr>
        <p:spPr>
          <a:xfrm flipV="1">
            <a:off x="2743200" y="2819401"/>
            <a:ext cx="609600" cy="21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3167E1-3422-4B08-98FA-CC16AB30A770}"/>
              </a:ext>
            </a:extLst>
          </p:cNvPr>
          <p:cNvCxnSpPr>
            <a:cxnSpLocks/>
          </p:cNvCxnSpPr>
          <p:nvPr/>
        </p:nvCxnSpPr>
        <p:spPr>
          <a:xfrm flipV="1">
            <a:off x="2438401" y="2246375"/>
            <a:ext cx="774700" cy="75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/>
              <p:nvPr/>
            </p:nvSpPr>
            <p:spPr>
              <a:xfrm>
                <a:off x="10568623" y="3370221"/>
                <a:ext cx="487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623" y="3370221"/>
                <a:ext cx="48712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7ADB4A-E46A-4F1C-884A-4384E79BB5EE}"/>
              </a:ext>
            </a:extLst>
          </p:cNvPr>
          <p:cNvCxnSpPr>
            <a:cxnSpLocks/>
          </p:cNvCxnSpPr>
          <p:nvPr/>
        </p:nvCxnSpPr>
        <p:spPr>
          <a:xfrm>
            <a:off x="6893671" y="3366865"/>
            <a:ext cx="406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/>
              <p:nvPr/>
            </p:nvSpPr>
            <p:spPr>
              <a:xfrm>
                <a:off x="7015955" y="1464590"/>
                <a:ext cx="940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55" y="1464590"/>
                <a:ext cx="9408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7C5460-1E9E-4A1B-97B4-554F03D0C883}"/>
              </a:ext>
            </a:extLst>
          </p:cNvPr>
          <p:cNvCxnSpPr>
            <a:cxnSpLocks/>
          </p:cNvCxnSpPr>
          <p:nvPr/>
        </p:nvCxnSpPr>
        <p:spPr>
          <a:xfrm flipH="1">
            <a:off x="3351150" y="1515302"/>
            <a:ext cx="138277" cy="15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16E624-7E07-4097-8F37-0A78D3C5642E}"/>
              </a:ext>
            </a:extLst>
          </p:cNvPr>
          <p:cNvSpPr/>
          <p:nvPr/>
        </p:nvSpPr>
        <p:spPr>
          <a:xfrm>
            <a:off x="1932763" y="1202002"/>
            <a:ext cx="2235200" cy="297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C6B22-D766-4A08-AF75-D16403402919}"/>
              </a:ext>
            </a:extLst>
          </p:cNvPr>
          <p:cNvCxnSpPr>
            <a:cxnSpLocks/>
          </p:cNvCxnSpPr>
          <p:nvPr/>
        </p:nvCxnSpPr>
        <p:spPr>
          <a:xfrm flipV="1">
            <a:off x="8925671" y="990600"/>
            <a:ext cx="0" cy="2376267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F13BD8-A1FF-DEA9-8364-78D180F3FB63}"/>
              </a:ext>
            </a:extLst>
          </p:cNvPr>
          <p:cNvSpPr txBox="1"/>
          <p:nvPr/>
        </p:nvSpPr>
        <p:spPr>
          <a:xfrm>
            <a:off x="3" y="4244653"/>
            <a:ext cx="9311638" cy="102592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Equilibrium of a closed system</a:t>
            </a:r>
            <a:br>
              <a:rPr lang="en-US" sz="5867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defines a unique number of particles</a:t>
            </a:r>
          </a:p>
        </p:txBody>
      </p:sp>
    </p:spTree>
    <p:extLst>
      <p:ext uri="{BB962C8B-B14F-4D97-AF65-F5344CB8AC3E}">
        <p14:creationId xmlns:p14="http://schemas.microsoft.com/office/powerpoint/2010/main" val="1249590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7EC4D1-C26A-497B-997E-21143C360622}"/>
              </a:ext>
            </a:extLst>
          </p:cNvPr>
          <p:cNvGrpSpPr/>
          <p:nvPr/>
        </p:nvGrpSpPr>
        <p:grpSpPr>
          <a:xfrm>
            <a:off x="2005419" y="279400"/>
            <a:ext cx="2235200" cy="2540003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CDD5AADC-7675-455D-A651-1AF7D410D45D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43424C-A125-4A8E-829D-9FBD0543032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EA7134-0A6F-44E7-9273-080B6118E7C5}"/>
                </a:ext>
              </a:extLst>
            </p:cNvPr>
            <p:cNvCxnSpPr>
              <a:stCxn id="6" idx="1"/>
              <a:endCxn id="6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62FB3A-62B1-4E9A-8827-EC65613EAD3C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BA71B-DC86-49F6-80B6-793EC72200C1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5E860C-8181-40D4-A7AF-A75145862ADA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E28A7-D017-4D2C-8AE6-902DFD94DEE8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35E067-2260-4A61-9D9A-32F65832123C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E3453B-E6E8-4234-9195-E162734A1CFA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980F27-C9F3-48A5-A44D-EEEE19A964E5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BE2416-BDB9-49FC-875C-BF05C7C4C20A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3E171F-4C8B-4763-A0FC-3CFB308BFD02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84DB47-48A3-47A5-9C9D-8C1F3D6BB50D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9A46C9-3334-4A90-9460-1FED356CFF18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9CB240-F75E-49BA-A7EE-EABB2A2725F8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8EDA84-E936-4688-9F96-D7AF602BDA3D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36AE28-4DD5-414A-B4ED-74984BABA964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8269E3-D16A-4A97-BF1F-81A4B1EA7EF1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3073E2-6AC1-43FC-8338-1ED0F9F69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7A33FB-EF0F-433E-ACBB-552F2C382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52C37F-88AB-4561-8B48-943B96C2E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F23AB4-5B02-49E0-8A2E-8E47C1E97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050D18-681E-4798-A540-7D3A9C2902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22AD84-D63E-4689-9805-FB5A94542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8FDC24-728C-4430-8B4C-FECC01363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1FA018-1637-41BA-80BB-0FD2D2C953AC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5D6E05-B92D-451E-AC09-D35DD02C7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A3167E1-3422-4B08-98FA-CC16AB30A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A04C8-8118-DEC9-AB45-7E82BEAF602C}"/>
              </a:ext>
            </a:extLst>
          </p:cNvPr>
          <p:cNvGrpSpPr/>
          <p:nvPr/>
        </p:nvGrpSpPr>
        <p:grpSpPr>
          <a:xfrm>
            <a:off x="8177619" y="287605"/>
            <a:ext cx="2237563" cy="2531799"/>
            <a:chOff x="8177619" y="287605"/>
            <a:chExt cx="2237563" cy="253179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298F87-35F8-4C21-A6E1-F24280166373}"/>
                </a:ext>
              </a:extLst>
            </p:cNvPr>
            <p:cNvSpPr/>
            <p:nvPr/>
          </p:nvSpPr>
          <p:spPr>
            <a:xfrm>
              <a:off x="8177619" y="584204"/>
              <a:ext cx="2235200" cy="22352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4B5C4E8-D771-4E8A-A2C7-CCD1D5BDB5D2}"/>
                </a:ext>
              </a:extLst>
            </p:cNvPr>
            <p:cNvSpPr/>
            <p:nvPr/>
          </p:nvSpPr>
          <p:spPr>
            <a:xfrm>
              <a:off x="9488794" y="1586705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4EC0210-EF9D-4300-AB79-B0DE4067A506}"/>
                </a:ext>
              </a:extLst>
            </p:cNvPr>
            <p:cNvSpPr/>
            <p:nvPr/>
          </p:nvSpPr>
          <p:spPr>
            <a:xfrm>
              <a:off x="9744566" y="1085349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4CEBE5-714A-4E96-BCDC-A65E0439EA5A}"/>
                </a:ext>
              </a:extLst>
            </p:cNvPr>
            <p:cNvSpPr/>
            <p:nvPr/>
          </p:nvSpPr>
          <p:spPr>
            <a:xfrm>
              <a:off x="8898444" y="1153338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457A2C6-60A7-4B7C-BD87-EA4059AE1C0E}"/>
                </a:ext>
              </a:extLst>
            </p:cNvPr>
            <p:cNvSpPr/>
            <p:nvPr/>
          </p:nvSpPr>
          <p:spPr>
            <a:xfrm>
              <a:off x="8584019" y="1288549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1A7A3-69C1-4D17-95DA-88FD85B11100}"/>
                </a:ext>
              </a:extLst>
            </p:cNvPr>
            <p:cNvSpPr/>
            <p:nvPr/>
          </p:nvSpPr>
          <p:spPr>
            <a:xfrm>
              <a:off x="9092019" y="20066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493576-0ABA-4D6C-9418-30C13A472DAF}"/>
                </a:ext>
              </a:extLst>
            </p:cNvPr>
            <p:cNvSpPr/>
            <p:nvPr/>
          </p:nvSpPr>
          <p:spPr>
            <a:xfrm>
              <a:off x="9600019" y="20066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7324EB-0A93-47A2-B268-F9288F7BBD3B}"/>
                </a:ext>
              </a:extLst>
            </p:cNvPr>
            <p:cNvSpPr/>
            <p:nvPr/>
          </p:nvSpPr>
          <p:spPr>
            <a:xfrm>
              <a:off x="8888819" y="17018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3369E89-2730-4C55-AB5F-055A937FE8A7}"/>
                </a:ext>
              </a:extLst>
            </p:cNvPr>
            <p:cNvSpPr/>
            <p:nvPr/>
          </p:nvSpPr>
          <p:spPr>
            <a:xfrm>
              <a:off x="9092019" y="7874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1080FDA-9A84-432E-891E-9E1054A54671}"/>
                </a:ext>
              </a:extLst>
            </p:cNvPr>
            <p:cNvSpPr/>
            <p:nvPr/>
          </p:nvSpPr>
          <p:spPr>
            <a:xfrm>
              <a:off x="9803219" y="6858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891396B-DEC3-4377-BFD3-2D9BAE0DD3FE}"/>
                </a:ext>
              </a:extLst>
            </p:cNvPr>
            <p:cNvSpPr/>
            <p:nvPr/>
          </p:nvSpPr>
          <p:spPr>
            <a:xfrm>
              <a:off x="9396819" y="10922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E1EA27-1FD6-44B3-9D62-2DF830F23536}"/>
                </a:ext>
              </a:extLst>
            </p:cNvPr>
            <p:cNvSpPr/>
            <p:nvPr/>
          </p:nvSpPr>
          <p:spPr>
            <a:xfrm>
              <a:off x="9193619" y="14986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23E569-3995-4D61-B487-0374BFED1CD7}"/>
                </a:ext>
              </a:extLst>
            </p:cNvPr>
            <p:cNvSpPr/>
            <p:nvPr/>
          </p:nvSpPr>
          <p:spPr>
            <a:xfrm>
              <a:off x="8685619" y="19050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D17C0F-D56F-4529-A1FE-2A78E6222D02}"/>
                </a:ext>
              </a:extLst>
            </p:cNvPr>
            <p:cNvSpPr/>
            <p:nvPr/>
          </p:nvSpPr>
          <p:spPr>
            <a:xfrm>
              <a:off x="8888819" y="23114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6DD7D6-BA03-413D-AA3C-249F1C09F2ED}"/>
                </a:ext>
              </a:extLst>
            </p:cNvPr>
            <p:cNvSpPr/>
            <p:nvPr/>
          </p:nvSpPr>
          <p:spPr>
            <a:xfrm>
              <a:off x="9396819" y="22098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A26BABA-5F74-4CA8-985C-4CF30EB8078C}"/>
                </a:ext>
              </a:extLst>
            </p:cNvPr>
            <p:cNvSpPr/>
            <p:nvPr/>
          </p:nvSpPr>
          <p:spPr>
            <a:xfrm>
              <a:off x="9904819" y="18034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38F675-EFDF-4A38-921E-217DFE554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7219" y="1011329"/>
              <a:ext cx="914400" cy="435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453EAA-44BD-4E68-A6CF-1C95F8FC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1946" y="1720960"/>
              <a:ext cx="906547" cy="151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270565-96B5-4F46-BD9C-8843609EC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6166" y="889002"/>
              <a:ext cx="263627" cy="77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48DBCC-8DD6-431C-80D5-498D25DBE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4220" y="787405"/>
              <a:ext cx="1092199" cy="185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711DE8B-769F-4E3A-B59B-3AD95C702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8493" y="602421"/>
              <a:ext cx="130928" cy="147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3B0F-FFE9-4095-BC2C-2D58990FB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6419" y="1931407"/>
              <a:ext cx="289025" cy="325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3127E1-B804-43BD-B8AB-1066ABC15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4621" y="1967463"/>
              <a:ext cx="380999" cy="394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2E4136-DC87-4E28-9B30-401CB2967746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V="1">
              <a:off x="9396819" y="2050032"/>
              <a:ext cx="609600" cy="210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09410CD-3714-4CAC-9EBA-ACA943A44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0419" y="1905004"/>
              <a:ext cx="609600" cy="210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86498F4-ABDF-44B3-8F08-F4D7D2C7F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5619" y="1331978"/>
              <a:ext cx="774700" cy="757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8FA10E-5B06-472D-9BB3-3B540758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8369" y="600905"/>
              <a:ext cx="138277" cy="155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00806D-47A0-47D0-B276-D31C9316F373}"/>
                </a:ext>
              </a:extLst>
            </p:cNvPr>
            <p:cNvSpPr/>
            <p:nvPr/>
          </p:nvSpPr>
          <p:spPr>
            <a:xfrm>
              <a:off x="8179982" y="287605"/>
              <a:ext cx="2235200" cy="297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E0631B61-D89B-4BE1-8EF6-A1D573784171}"/>
              </a:ext>
            </a:extLst>
          </p:cNvPr>
          <p:cNvSpPr/>
          <p:nvPr/>
        </p:nvSpPr>
        <p:spPr>
          <a:xfrm>
            <a:off x="5334000" y="1356536"/>
            <a:ext cx="1524000" cy="1056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/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blipFill>
                <a:blip r:embed="rId2"/>
                <a:stretch>
                  <a:fillRect l="-966" r="-9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ED61300-1461-410D-9E5B-47AAD1A421A0}"/>
              </a:ext>
            </a:extLst>
          </p:cNvPr>
          <p:cNvGrpSpPr/>
          <p:nvPr/>
        </p:nvGrpSpPr>
        <p:grpSpPr>
          <a:xfrm>
            <a:off x="7767716" y="4229050"/>
            <a:ext cx="1430713" cy="2318773"/>
            <a:chOff x="3363085" y="1736099"/>
            <a:chExt cx="1073035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blipFill>
                  <a:blip r:embed="rId3"/>
                  <a:stretch>
                    <a:fillRect l="-427" r="-85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blipFill>
                  <a:blip r:embed="rId6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F64D3A-CB3F-4179-A06E-4ABCE3F335B6}"/>
                  </a:ext>
                </a:extLst>
              </p:cNvPr>
              <p:cNvSpPr txBox="1"/>
              <p:nvPr/>
            </p:nvSpPr>
            <p:spPr>
              <a:xfrm>
                <a:off x="6712666" y="3647758"/>
                <a:ext cx="941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F64D3A-CB3F-4179-A06E-4ABCE3F3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66" y="3647758"/>
                <a:ext cx="941861" cy="461665"/>
              </a:xfrm>
              <a:prstGeom prst="rect">
                <a:avLst/>
              </a:prstGeom>
              <a:blipFill>
                <a:blip r:embed="rId7"/>
                <a:stretch>
                  <a:fillRect r="-12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/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64E3D089-0BC0-4839-8B80-2FC1BE9A90E1}"/>
              </a:ext>
            </a:extLst>
          </p:cNvPr>
          <p:cNvSpPr/>
          <p:nvPr/>
        </p:nvSpPr>
        <p:spPr>
          <a:xfrm>
            <a:off x="3201291" y="5288071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BB14D0C-6A44-4D2B-A282-2E07A1EA5038}"/>
              </a:ext>
            </a:extLst>
          </p:cNvPr>
          <p:cNvSpPr/>
          <p:nvPr/>
        </p:nvSpPr>
        <p:spPr>
          <a:xfrm rot="19309669">
            <a:off x="6740859" y="4665504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05DAD84-0FFB-4384-891A-59DB6553EA63}"/>
              </a:ext>
            </a:extLst>
          </p:cNvPr>
          <p:cNvSpPr/>
          <p:nvPr/>
        </p:nvSpPr>
        <p:spPr>
          <a:xfrm rot="873763" flipV="1">
            <a:off x="6927646" y="549441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1E30C55E-1588-4362-B4FD-4D04B549418C}"/>
              </a:ext>
            </a:extLst>
          </p:cNvPr>
          <p:cNvSpPr/>
          <p:nvPr/>
        </p:nvSpPr>
        <p:spPr>
          <a:xfrm rot="20726237">
            <a:off x="6927647" y="5076563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21196AE-8156-4509-91B2-8231420C1E57}"/>
              </a:ext>
            </a:extLst>
          </p:cNvPr>
          <p:cNvSpPr/>
          <p:nvPr/>
        </p:nvSpPr>
        <p:spPr>
          <a:xfrm rot="2290331" flipV="1">
            <a:off x="6739804" y="5910636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AC097F6-8047-4123-8694-D47FBD0E9560}"/>
              </a:ext>
            </a:extLst>
          </p:cNvPr>
          <p:cNvSpPr txBox="1"/>
          <p:nvPr/>
        </p:nvSpPr>
        <p:spPr>
          <a:xfrm>
            <a:off x="5492984" y="530457"/>
            <a:ext cx="120130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Close the lid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6ED5ED-7A0F-44F4-83D0-75B85A624C0E}"/>
              </a:ext>
            </a:extLst>
          </p:cNvPr>
          <p:cNvSpPr txBox="1"/>
          <p:nvPr/>
        </p:nvSpPr>
        <p:spPr>
          <a:xfrm>
            <a:off x="-293895" y="1153337"/>
            <a:ext cx="258961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Grand-canonical ensemble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26D234-2355-4EAC-865D-4D2FAAE560EE}"/>
              </a:ext>
            </a:extLst>
          </p:cNvPr>
          <p:cNvSpPr txBox="1"/>
          <p:nvPr/>
        </p:nvSpPr>
        <p:spPr>
          <a:xfrm>
            <a:off x="10333488" y="1153337"/>
            <a:ext cx="192970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Canonical ensemble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C37945-F8BC-4532-8CE4-72CB288657CF}"/>
              </a:ext>
            </a:extLst>
          </p:cNvPr>
          <p:cNvSpPr txBox="1"/>
          <p:nvPr/>
        </p:nvSpPr>
        <p:spPr>
          <a:xfrm>
            <a:off x="3378820" y="3047624"/>
            <a:ext cx="297253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Fluctuations within the initial equilibrium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A22661-EDAD-4373-8495-0783A73DE454}"/>
              </a:ext>
            </a:extLst>
          </p:cNvPr>
          <p:cNvSpPr txBox="1"/>
          <p:nvPr/>
        </p:nvSpPr>
        <p:spPr>
          <a:xfrm>
            <a:off x="8172271" y="3103741"/>
            <a:ext cx="3362908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… become a probability distribution over final equilibria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12D8E5-42C2-4B35-99B1-D6B3E5E055CB}"/>
              </a:ext>
            </a:extLst>
          </p:cNvPr>
          <p:cNvCxnSpPr>
            <a:cxnSpLocks/>
          </p:cNvCxnSpPr>
          <p:nvPr/>
        </p:nvCxnSpPr>
        <p:spPr>
          <a:xfrm>
            <a:off x="6200140" y="3631608"/>
            <a:ext cx="579120" cy="1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484969-D2CA-47EF-8D11-2CA77419EFFA}"/>
              </a:ext>
            </a:extLst>
          </p:cNvPr>
          <p:cNvCxnSpPr>
            <a:cxnSpLocks/>
          </p:cNvCxnSpPr>
          <p:nvPr/>
        </p:nvCxnSpPr>
        <p:spPr>
          <a:xfrm flipV="1">
            <a:off x="7653020" y="3632200"/>
            <a:ext cx="579120" cy="1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43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/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blipFill>
                <a:blip r:embed="rId2"/>
                <a:stretch>
                  <a:fillRect l="-966" r="-9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ED61300-1461-410D-9E5B-47AAD1A421A0}"/>
              </a:ext>
            </a:extLst>
          </p:cNvPr>
          <p:cNvGrpSpPr/>
          <p:nvPr/>
        </p:nvGrpSpPr>
        <p:grpSpPr>
          <a:xfrm>
            <a:off x="7767716" y="4229050"/>
            <a:ext cx="1430713" cy="2318773"/>
            <a:chOff x="3363085" y="1736099"/>
            <a:chExt cx="1073035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blipFill>
                  <a:blip r:embed="rId3"/>
                  <a:stretch>
                    <a:fillRect l="-427" r="-85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blipFill>
                  <a:blip r:embed="rId6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/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64E3D089-0BC0-4839-8B80-2FC1BE9A90E1}"/>
              </a:ext>
            </a:extLst>
          </p:cNvPr>
          <p:cNvSpPr/>
          <p:nvPr/>
        </p:nvSpPr>
        <p:spPr>
          <a:xfrm>
            <a:off x="3201291" y="5288071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BB14D0C-6A44-4D2B-A282-2E07A1EA5038}"/>
              </a:ext>
            </a:extLst>
          </p:cNvPr>
          <p:cNvSpPr/>
          <p:nvPr/>
        </p:nvSpPr>
        <p:spPr>
          <a:xfrm rot="19309669">
            <a:off x="6740859" y="4665504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05DAD84-0FFB-4384-891A-59DB6553EA63}"/>
              </a:ext>
            </a:extLst>
          </p:cNvPr>
          <p:cNvSpPr/>
          <p:nvPr/>
        </p:nvSpPr>
        <p:spPr>
          <a:xfrm rot="873763" flipV="1">
            <a:off x="6927646" y="549441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1E30C55E-1588-4362-B4FD-4D04B549418C}"/>
              </a:ext>
            </a:extLst>
          </p:cNvPr>
          <p:cNvSpPr/>
          <p:nvPr/>
        </p:nvSpPr>
        <p:spPr>
          <a:xfrm rot="20726237">
            <a:off x="6927647" y="5076563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21196AE-8156-4509-91B2-8231420C1E57}"/>
              </a:ext>
            </a:extLst>
          </p:cNvPr>
          <p:cNvSpPr/>
          <p:nvPr/>
        </p:nvSpPr>
        <p:spPr>
          <a:xfrm rot="2290331" flipV="1">
            <a:off x="6739804" y="5910636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45DB6D-DAFA-4FC3-9288-C1C446F9425F}"/>
                  </a:ext>
                </a:extLst>
              </p:cNvPr>
              <p:cNvSpPr txBox="1"/>
              <p:nvPr/>
            </p:nvSpPr>
            <p:spPr>
              <a:xfrm>
                <a:off x="2400003" y="1303180"/>
                <a:ext cx="780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45DB6D-DAFA-4FC3-9288-C1C446F9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03" y="1303180"/>
                <a:ext cx="78002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FE769F5A-6ABA-4FD2-8B72-FA8F717A90E4}"/>
              </a:ext>
            </a:extLst>
          </p:cNvPr>
          <p:cNvGrpSpPr/>
          <p:nvPr/>
        </p:nvGrpSpPr>
        <p:grpSpPr>
          <a:xfrm>
            <a:off x="7786596" y="381000"/>
            <a:ext cx="764697" cy="2318773"/>
            <a:chOff x="3363085" y="1736099"/>
            <a:chExt cx="573523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BBA3B3-D3AC-40F9-B7E7-4481848C5AB7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56818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BBA3B3-D3AC-40F9-B7E7-4481848C5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568185" cy="346249"/>
                </a:xfrm>
                <a:prstGeom prst="rect">
                  <a:avLst/>
                </a:prstGeom>
                <a:blipFill>
                  <a:blip r:embed="rId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055FA14-B3C9-475B-BC58-5E9D31C746B4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055FA14-B3C9-475B-BC58-5E9D31C74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blipFill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BE7B8-0D26-4C6D-998E-874A3D75AE99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BE7B8-0D26-4C6D-998E-874A3D75A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blipFill>
                  <a:blip r:embed="rId1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78B3FD-2868-4502-B97F-EF212ECB051F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78B3FD-2868-4502-B97F-EF212ECB0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blipFill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A4F1931-DA07-4BD3-BC43-F805277D3E1B}"/>
                  </a:ext>
                </a:extLst>
              </p:cNvPr>
              <p:cNvSpPr/>
              <p:nvPr/>
            </p:nvSpPr>
            <p:spPr>
              <a:xfrm>
                <a:off x="4134573" y="490379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A4F1931-DA07-4BD3-BC43-F805277D3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73" y="490379"/>
                <a:ext cx="2336800" cy="21180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E9EB73FF-F1E6-4A2B-A8B6-118969489301}"/>
              </a:ext>
            </a:extLst>
          </p:cNvPr>
          <p:cNvSpPr/>
          <p:nvPr/>
        </p:nvSpPr>
        <p:spPr>
          <a:xfrm>
            <a:off x="3220174" y="1440022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71064660-D4AF-400D-A28F-FFE3C82840F9}"/>
              </a:ext>
            </a:extLst>
          </p:cNvPr>
          <p:cNvSpPr/>
          <p:nvPr/>
        </p:nvSpPr>
        <p:spPr>
          <a:xfrm rot="19309669">
            <a:off x="6759742" y="817455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74D4414-0883-43A5-A0A3-AC3B043F1A4B}"/>
              </a:ext>
            </a:extLst>
          </p:cNvPr>
          <p:cNvSpPr/>
          <p:nvPr/>
        </p:nvSpPr>
        <p:spPr>
          <a:xfrm rot="873763" flipV="1">
            <a:off x="6946529" y="164636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EEEDCB20-E2D2-4551-A3BA-C2F91602DEEE}"/>
              </a:ext>
            </a:extLst>
          </p:cNvPr>
          <p:cNvSpPr/>
          <p:nvPr/>
        </p:nvSpPr>
        <p:spPr>
          <a:xfrm rot="20726237">
            <a:off x="6946530" y="1228514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3E8743-F47E-4A98-9CC2-A44A602E9E55}"/>
              </a:ext>
            </a:extLst>
          </p:cNvPr>
          <p:cNvSpPr/>
          <p:nvPr/>
        </p:nvSpPr>
        <p:spPr>
          <a:xfrm rot="2290331" flipV="1">
            <a:off x="6758687" y="2062587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E5EBA2-0E3D-45B1-9E0E-CB417CACCF84}"/>
              </a:ext>
            </a:extLst>
          </p:cNvPr>
          <p:cNvSpPr txBox="1"/>
          <p:nvPr/>
        </p:nvSpPr>
        <p:spPr>
          <a:xfrm>
            <a:off x="2" y="2916041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Think of quantum states as different ensembles</a:t>
            </a:r>
            <a:br>
              <a:rPr lang="en-US" sz="5867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identified by different quantities</a:t>
            </a:r>
          </a:p>
        </p:txBody>
      </p:sp>
    </p:spTree>
    <p:extLst>
      <p:ext uri="{BB962C8B-B14F-4D97-AF65-F5344CB8AC3E}">
        <p14:creationId xmlns:p14="http://schemas.microsoft.com/office/powerpoint/2010/main" val="40363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278348" y="191227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09653" y="1212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4" y="353556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2E7A2-9402-3657-495B-BF0E9539FA08}"/>
              </a:ext>
            </a:extLst>
          </p:cNvPr>
          <p:cNvGrpSpPr/>
          <p:nvPr/>
        </p:nvGrpSpPr>
        <p:grpSpPr>
          <a:xfrm>
            <a:off x="2243125" y="3535560"/>
            <a:ext cx="6782375" cy="2772696"/>
            <a:chOff x="795348" y="3429000"/>
            <a:chExt cx="6782375" cy="277269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D448397-B8D4-1179-F3D7-42CAF0EF9C1A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 flipV="1">
              <a:off x="4447402" y="3924220"/>
              <a:ext cx="600055" cy="65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833B01-0AEA-FC46-1647-BF375E02B35E}"/>
                </a:ext>
              </a:extLst>
            </p:cNvPr>
            <p:cNvSpPr/>
            <p:nvPr/>
          </p:nvSpPr>
          <p:spPr>
            <a:xfrm>
              <a:off x="2683017" y="3700988"/>
              <a:ext cx="1764385" cy="459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physical principles and requirements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E8B9163-2895-C079-CAA8-09EC5E2C9DE6}"/>
                </a:ext>
              </a:extLst>
            </p:cNvPr>
            <p:cNvCxnSpPr>
              <a:stCxn id="47" idx="3"/>
              <a:endCxn id="82" idx="1"/>
            </p:cNvCxnSpPr>
            <p:nvPr/>
          </p:nvCxnSpPr>
          <p:spPr>
            <a:xfrm>
              <a:off x="4149071" y="4685566"/>
              <a:ext cx="607793" cy="88801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4AEA42-65BC-759B-FF0D-2218853194C3}"/>
                </a:ext>
              </a:extLst>
            </p:cNvPr>
            <p:cNvCxnSpPr>
              <a:stCxn id="47" idx="3"/>
              <a:endCxn id="81" idx="1"/>
            </p:cNvCxnSpPr>
            <p:nvPr/>
          </p:nvCxnSpPr>
          <p:spPr>
            <a:xfrm>
              <a:off x="4149071" y="4685566"/>
              <a:ext cx="2314337" cy="924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4D6ED4-E49F-020B-A6CD-CFD886462A0C}"/>
                </a:ext>
              </a:extLst>
            </p:cNvPr>
            <p:cNvCxnSpPr>
              <a:stCxn id="47" idx="3"/>
              <a:endCxn id="83" idx="1"/>
            </p:cNvCxnSpPr>
            <p:nvPr/>
          </p:nvCxnSpPr>
          <p:spPr>
            <a:xfrm>
              <a:off x="4149071" y="4685566"/>
              <a:ext cx="2380161" cy="8287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0CA5A-51B6-6CC2-A0B3-77A1CB65FA64}"/>
                </a:ext>
              </a:extLst>
            </p:cNvPr>
            <p:cNvSpPr/>
            <p:nvPr/>
          </p:nvSpPr>
          <p:spPr>
            <a:xfrm>
              <a:off x="2735405" y="4529583"/>
              <a:ext cx="141366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Specific assumptions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4382CBC-25B4-093A-2FB4-EA1CE7BA6E73}"/>
                </a:ext>
              </a:extLst>
            </p:cNvPr>
            <p:cNvCxnSpPr>
              <a:stCxn id="47" idx="3"/>
              <a:endCxn id="55" idx="1"/>
            </p:cNvCxnSpPr>
            <p:nvPr/>
          </p:nvCxnSpPr>
          <p:spPr>
            <a:xfrm>
              <a:off x="4149071" y="4685566"/>
              <a:ext cx="632606" cy="1067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9ECB-4FEC-8822-C293-1E80E4AE1244}"/>
                </a:ext>
              </a:extLst>
            </p:cNvPr>
            <p:cNvSpPr/>
            <p:nvPr/>
          </p:nvSpPr>
          <p:spPr>
            <a:xfrm>
              <a:off x="5047457" y="3768237"/>
              <a:ext cx="209708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mathematical framework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67F18A-C6C4-6631-7C5A-2CA171BE9DF4}"/>
                </a:ext>
              </a:extLst>
            </p:cNvPr>
            <p:cNvSpPr/>
            <p:nvPr/>
          </p:nvSpPr>
          <p:spPr>
            <a:xfrm>
              <a:off x="4781677" y="4557604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Classical mechanics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A5318C7-8417-DF7C-C752-CCB6F8A4A3D7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061856" y="4383455"/>
              <a:ext cx="1337396" cy="730891"/>
            </a:xfrm>
            <a:prstGeom prst="bentConnector3">
              <a:avLst>
                <a:gd name="adj1" fmla="val 1581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4BDF83E-D03B-A807-7306-AB39588802C5}"/>
                </a:ext>
              </a:extLst>
            </p:cNvPr>
            <p:cNvCxnSpPr>
              <a:cxnSpLocks/>
              <a:stCxn id="81" idx="0"/>
              <a:endCxn id="50" idx="2"/>
            </p:cNvCxnSpPr>
            <p:nvPr/>
          </p:nvCxnSpPr>
          <p:spPr>
            <a:xfrm rot="16200000" flipV="1">
              <a:off x="6276391" y="3899812"/>
              <a:ext cx="463101" cy="823881"/>
            </a:xfrm>
            <a:prstGeom prst="bentConnector3">
              <a:avLst>
                <a:gd name="adj1" fmla="val 46709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FFAC0F-4D84-36A4-60F4-D1DF1584C7E3}"/>
                </a:ext>
              </a:extLst>
            </p:cNvPr>
            <p:cNvCxnSpPr>
              <a:cxnSpLocks/>
              <a:stCxn id="83" idx="0"/>
              <a:endCxn id="50" idx="2"/>
            </p:cNvCxnSpPr>
            <p:nvPr/>
          </p:nvCxnSpPr>
          <p:spPr>
            <a:xfrm rot="16200000" flipV="1">
              <a:off x="5776657" y="4399546"/>
              <a:ext cx="1278117" cy="639430"/>
            </a:xfrm>
            <a:prstGeom prst="bentConnector3">
              <a:avLst>
                <a:gd name="adj1" fmla="val 1184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A5607E8-01B8-AB17-62C2-FEB71456DCDF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5428374" y="3889978"/>
              <a:ext cx="477402" cy="85785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F1B12-6402-8417-5D4D-4561E309C890}"/>
                </a:ext>
              </a:extLst>
            </p:cNvPr>
            <p:cNvSpPr txBox="1"/>
            <p:nvPr/>
          </p:nvSpPr>
          <p:spPr>
            <a:xfrm>
              <a:off x="2735405" y="553259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specialization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3F4759-7443-71D3-0F39-79A31AAFF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61" y="5526180"/>
              <a:ext cx="0" cy="27443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7C20F-C8BF-EF82-AFA4-F8F2C295FAE2}"/>
                </a:ext>
              </a:extLst>
            </p:cNvPr>
            <p:cNvSpPr txBox="1"/>
            <p:nvPr/>
          </p:nvSpPr>
          <p:spPr>
            <a:xfrm>
              <a:off x="844062" y="3573208"/>
              <a:ext cx="1764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 theory about physical models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64BC0-BA56-A8B0-D13A-DED2A812014B}"/>
                </a:ext>
              </a:extLst>
            </p:cNvPr>
            <p:cNvSpPr/>
            <p:nvPr/>
          </p:nvSpPr>
          <p:spPr>
            <a:xfrm>
              <a:off x="795348" y="3429000"/>
              <a:ext cx="6782375" cy="27726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DA4AF3-03BA-693A-5F74-F35B68D85F1E}"/>
                </a:ext>
              </a:extLst>
            </p:cNvPr>
            <p:cNvSpPr/>
            <p:nvPr/>
          </p:nvSpPr>
          <p:spPr>
            <a:xfrm>
              <a:off x="6463408" y="4543303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Quantum mechanics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C58172-C520-8D9B-3459-7D95656965CC}"/>
                </a:ext>
              </a:extLst>
            </p:cNvPr>
            <p:cNvSpPr/>
            <p:nvPr/>
          </p:nvSpPr>
          <p:spPr>
            <a:xfrm>
              <a:off x="4756864" y="5417598"/>
              <a:ext cx="1216490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Thermodynamics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E4A39E-4020-45F7-2594-D0FCE4CD7932}"/>
                </a:ext>
              </a:extLst>
            </p:cNvPr>
            <p:cNvSpPr/>
            <p:nvPr/>
          </p:nvSpPr>
          <p:spPr>
            <a:xfrm>
              <a:off x="6529232" y="5358319"/>
              <a:ext cx="412395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D0531C-598B-7E8A-5278-A46F910A073D}"/>
                </a:ext>
              </a:extLst>
            </p:cNvPr>
            <p:cNvSpPr txBox="1"/>
            <p:nvPr/>
          </p:nvSpPr>
          <p:spPr>
            <a:xfrm>
              <a:off x="2754339" y="5140856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derivation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4D4F6C-6B11-53FA-711E-B9280B955F92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508772" y="5271661"/>
              <a:ext cx="24556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2C8E9-F30E-3835-1BA5-AC7E96F4AEBD}"/>
              </a:ext>
            </a:extLst>
          </p:cNvPr>
          <p:cNvGrpSpPr/>
          <p:nvPr/>
        </p:nvGrpSpPr>
        <p:grpSpPr>
          <a:xfrm>
            <a:off x="3642741" y="1185422"/>
            <a:ext cx="4277656" cy="2093016"/>
            <a:chOff x="4900323" y="840937"/>
            <a:chExt cx="4432040" cy="2378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15F3F-CCA3-6384-B286-4C9E67D32BA0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EDAC6-F345-D2AE-BF93-930FEC5C5713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DE062F-4C40-9414-CA1E-E67A9603E89A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FF27FC-8C0A-1C2E-243B-A3EA7DEA9A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88155-81B3-7225-59CF-B855A9056235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A499B0-9AF9-DD00-B945-91FE949BEE9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BE5DC3-DA95-E2E9-55CC-11BE38E58B85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7F4391-C23A-2194-8DF2-5C4142EBE92C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9973A-A27B-18FF-4466-39AA243F7691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Different approach to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1300864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4DE5EBA2-0E3D-45B1-9E0E-CB417CACCF84}"/>
              </a:ext>
            </a:extLst>
          </p:cNvPr>
          <p:cNvSpPr txBox="1"/>
          <p:nvPr/>
        </p:nvSpPr>
        <p:spPr>
          <a:xfrm>
            <a:off x="2" y="2916041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In both cases, we cannot describe the equilibration process:</a:t>
            </a:r>
            <a:br>
              <a:rPr lang="en-US" sz="5867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it is not in terms of equilibrium states!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C0F89E-4415-B406-F67E-C32533D9C04E}"/>
                  </a:ext>
                </a:extLst>
              </p:cNvPr>
              <p:cNvSpPr txBox="1"/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C0F89E-4415-B406-F67E-C32533D9C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blipFill>
                <a:blip r:embed="rId2"/>
                <a:stretch>
                  <a:fillRect l="-966" r="-9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FCEB98-80C3-1ED5-E5BF-80EE98940A22}"/>
              </a:ext>
            </a:extLst>
          </p:cNvPr>
          <p:cNvGrpSpPr/>
          <p:nvPr/>
        </p:nvGrpSpPr>
        <p:grpSpPr>
          <a:xfrm>
            <a:off x="7767716" y="4229050"/>
            <a:ext cx="1430713" cy="2318773"/>
            <a:chOff x="3363085" y="1736099"/>
            <a:chExt cx="1073035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355AABC-63C4-297F-B37C-4A2B2FC89E5A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355AABC-63C4-297F-B37C-4A2B2FC89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blipFill>
                  <a:blip r:embed="rId3"/>
                  <a:stretch>
                    <a:fillRect l="-427" r="-85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7CB222-DAE5-5FA4-B6DA-58518761F409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7CB222-DAE5-5FA4-B6DA-58518761F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BAD58D2-4B62-C7D7-9D06-6687C8A8CD7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BAD58D2-4B62-C7D7-9D06-6687C8A8C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8CABC0-711D-7D5E-A038-78580511E34F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8CABC0-711D-7D5E-A038-78580511E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blipFill>
                  <a:blip r:embed="rId6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0275BA-BE2B-87B1-3B17-5F7A1D054495}"/>
                  </a:ext>
                </a:extLst>
              </p:cNvPr>
              <p:cNvSpPr/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0275BA-BE2B-87B1-3B17-5F7A1D054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C802A474-3B4A-3930-3C96-30D275756E61}"/>
              </a:ext>
            </a:extLst>
          </p:cNvPr>
          <p:cNvSpPr/>
          <p:nvPr/>
        </p:nvSpPr>
        <p:spPr>
          <a:xfrm>
            <a:off x="3201291" y="5288071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11E38C-4C65-7957-1EA0-F3C6A24AA35B}"/>
              </a:ext>
            </a:extLst>
          </p:cNvPr>
          <p:cNvSpPr/>
          <p:nvPr/>
        </p:nvSpPr>
        <p:spPr>
          <a:xfrm rot="19309669">
            <a:off x="6740859" y="4665504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98BBA5-55DB-A0DF-B71A-F96434B170C3}"/>
              </a:ext>
            </a:extLst>
          </p:cNvPr>
          <p:cNvSpPr/>
          <p:nvPr/>
        </p:nvSpPr>
        <p:spPr>
          <a:xfrm rot="873763" flipV="1">
            <a:off x="6927646" y="549441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0DE394-EE3E-DC61-5B6A-75D7933185BA}"/>
              </a:ext>
            </a:extLst>
          </p:cNvPr>
          <p:cNvSpPr/>
          <p:nvPr/>
        </p:nvSpPr>
        <p:spPr>
          <a:xfrm rot="20726237">
            <a:off x="6927647" y="5076563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0790F7-FCD8-546F-7CA5-8BA446456E48}"/>
              </a:ext>
            </a:extLst>
          </p:cNvPr>
          <p:cNvSpPr/>
          <p:nvPr/>
        </p:nvSpPr>
        <p:spPr>
          <a:xfrm rot="2290331" flipV="1">
            <a:off x="6739804" y="5910636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C28CB4-7D58-FB86-7508-6FB35152B863}"/>
                  </a:ext>
                </a:extLst>
              </p:cNvPr>
              <p:cNvSpPr txBox="1"/>
              <p:nvPr/>
            </p:nvSpPr>
            <p:spPr>
              <a:xfrm>
                <a:off x="2400003" y="1303180"/>
                <a:ext cx="780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C28CB4-7D58-FB86-7508-6FB35152B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03" y="1303180"/>
                <a:ext cx="78002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0B516F2-BCD1-0871-6F24-C59E2D2D15C8}"/>
              </a:ext>
            </a:extLst>
          </p:cNvPr>
          <p:cNvGrpSpPr/>
          <p:nvPr/>
        </p:nvGrpSpPr>
        <p:grpSpPr>
          <a:xfrm>
            <a:off x="7786596" y="381000"/>
            <a:ext cx="764697" cy="2318773"/>
            <a:chOff x="3363085" y="1736099"/>
            <a:chExt cx="573523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6B5183-B5A2-ACDA-49E9-695CCB240543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56818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6B5183-B5A2-ACDA-49E9-695CCB240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568185" cy="346249"/>
                </a:xfrm>
                <a:prstGeom prst="rect">
                  <a:avLst/>
                </a:prstGeom>
                <a:blipFill>
                  <a:blip r:embed="rId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692350-FF90-4F25-3D75-AB717F036331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692350-FF90-4F25-3D75-AB717F036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blipFill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CB630B8-BD9F-E638-90B8-06C60A54BB43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CB630B8-BD9F-E638-90B8-06C60A54B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blipFill>
                  <a:blip r:embed="rId1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17945EE-BB34-CEA4-4903-0D82E82B92EB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17945EE-BB34-CEA4-4903-0D82E82B9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blipFill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F31C9AC-26A2-5580-DFE4-75965E23B672}"/>
                  </a:ext>
                </a:extLst>
              </p:cNvPr>
              <p:cNvSpPr/>
              <p:nvPr/>
            </p:nvSpPr>
            <p:spPr>
              <a:xfrm>
                <a:off x="4134573" y="490379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F31C9AC-26A2-5580-DFE4-75965E23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73" y="490379"/>
                <a:ext cx="2336800" cy="21180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DCDE5F-4AB0-62B3-84B5-D5568E0298DD}"/>
              </a:ext>
            </a:extLst>
          </p:cNvPr>
          <p:cNvSpPr/>
          <p:nvPr/>
        </p:nvSpPr>
        <p:spPr>
          <a:xfrm>
            <a:off x="3220174" y="1440022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109E328-1BD0-C944-2CCA-896D779F817C}"/>
              </a:ext>
            </a:extLst>
          </p:cNvPr>
          <p:cNvSpPr/>
          <p:nvPr/>
        </p:nvSpPr>
        <p:spPr>
          <a:xfrm rot="19309669">
            <a:off x="6759742" y="817455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28CADA9-7254-CFC8-81CD-DEFE5D545143}"/>
              </a:ext>
            </a:extLst>
          </p:cNvPr>
          <p:cNvSpPr/>
          <p:nvPr/>
        </p:nvSpPr>
        <p:spPr>
          <a:xfrm rot="873763" flipV="1">
            <a:off x="6946529" y="164636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3CEE795-7BFE-47F8-287B-EB26C1F4E302}"/>
              </a:ext>
            </a:extLst>
          </p:cNvPr>
          <p:cNvSpPr/>
          <p:nvPr/>
        </p:nvSpPr>
        <p:spPr>
          <a:xfrm rot="20726237">
            <a:off x="6946530" y="1228514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6CFD45-4F15-5A44-86AB-B30D05C6C26B}"/>
              </a:ext>
            </a:extLst>
          </p:cNvPr>
          <p:cNvSpPr/>
          <p:nvPr/>
        </p:nvSpPr>
        <p:spPr>
          <a:xfrm rot="2290331" flipV="1">
            <a:off x="6758687" y="2062587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16127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C1A32-A187-33C1-EF5F-0AA934B669B9}"/>
              </a:ext>
            </a:extLst>
          </p:cNvPr>
          <p:cNvSpPr txBox="1"/>
          <p:nvPr/>
        </p:nvSpPr>
        <p:spPr>
          <a:xfrm>
            <a:off x="208028" y="62260"/>
            <a:ext cx="11092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Schrödinger equation – (unitary) time evolution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57D1C-2845-0808-5E62-40243BCDBDAF}"/>
              </a:ext>
            </a:extLst>
          </p:cNvPr>
          <p:cNvGrpSpPr/>
          <p:nvPr/>
        </p:nvGrpSpPr>
        <p:grpSpPr>
          <a:xfrm>
            <a:off x="363026" y="3429000"/>
            <a:ext cx="4607391" cy="3079456"/>
            <a:chOff x="445273" y="1610481"/>
            <a:chExt cx="5834720" cy="38997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ED4F555-CA51-48BD-7CB3-77A254EAE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520476-8436-1A76-0555-7217598B6286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86A37C-1DF9-E65D-7E2D-B0EE88B3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593BF6-5DEB-048C-5CFB-7DB0EC15F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7F4F1D-23A5-D136-C79B-32FFCE16393E}"/>
                    </a:ext>
                  </a:extLst>
                </p:cNvPr>
                <p:cNvSpPr txBox="1"/>
                <p:nvPr/>
              </p:nvSpPr>
              <p:spPr>
                <a:xfrm>
                  <a:off x="5912008" y="3613866"/>
                  <a:ext cx="367985" cy="467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7F4F1D-23A5-D136-C79B-32FFCE163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8" y="3613866"/>
                  <a:ext cx="367985" cy="467716"/>
                </a:xfrm>
                <a:prstGeom prst="rect">
                  <a:avLst/>
                </a:prstGeom>
                <a:blipFill>
                  <a:blip r:embed="rId2"/>
                  <a:stretch>
                    <a:fillRect r="-68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D45B5E-54D6-0C30-668C-8D65D2B6B7C5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794629" cy="467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D45B5E-54D6-0C30-668C-8D65D2B6B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794629" cy="4677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7F1ED2-418C-7C09-05B6-07E6729A1A6C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5" cy="467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7F1ED2-418C-7C09-05B6-07E6729A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5" cy="467716"/>
                </a:xfrm>
                <a:prstGeom prst="rect">
                  <a:avLst/>
                </a:prstGeom>
                <a:blipFill>
                  <a:blip r:embed="rId4"/>
                  <a:stretch>
                    <a:fillRect r="-895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96E7FFB-E049-9AF9-6EEA-449C37FF4265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890851" cy="467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96E7FFB-E049-9AF9-6EEA-449C37FF4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890851" cy="4677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94939-3A5D-892B-46D9-E9E0ECD7E0C3}"/>
                  </a:ext>
                </a:extLst>
              </p:cNvPr>
              <p:cNvSpPr txBox="1"/>
              <p:nvPr/>
            </p:nvSpPr>
            <p:spPr>
              <a:xfrm>
                <a:off x="2156377" y="1876644"/>
                <a:ext cx="159287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94939-3A5D-892B-46D9-E9E0ECD7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77" y="1876644"/>
                <a:ext cx="1592872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D93685-F5CD-7E0D-F427-11737FBAB057}"/>
              </a:ext>
            </a:extLst>
          </p:cNvPr>
          <p:cNvSpPr txBox="1"/>
          <p:nvPr/>
        </p:nvSpPr>
        <p:spPr>
          <a:xfrm>
            <a:off x="151400" y="2044343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642DEB-68ED-3116-9085-2C15C83451D6}"/>
              </a:ext>
            </a:extLst>
          </p:cNvPr>
          <p:cNvCxnSpPr>
            <a:cxnSpLocks/>
          </p:cNvCxnSpPr>
          <p:nvPr/>
        </p:nvCxnSpPr>
        <p:spPr>
          <a:xfrm flipV="1">
            <a:off x="809897" y="1705852"/>
            <a:ext cx="209006" cy="3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EFDD3E-20B0-D210-6B4C-1C5A8FFA3E7F}"/>
              </a:ext>
            </a:extLst>
          </p:cNvPr>
          <p:cNvSpPr txBox="1"/>
          <p:nvPr/>
        </p:nvSpPr>
        <p:spPr>
          <a:xfrm>
            <a:off x="3853543" y="1681664"/>
            <a:ext cx="13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D89B8-87AB-2432-E365-A044B7F94AEB}"/>
                  </a:ext>
                </a:extLst>
              </p:cNvPr>
              <p:cNvSpPr txBox="1"/>
              <p:nvPr/>
            </p:nvSpPr>
            <p:spPr>
              <a:xfrm>
                <a:off x="8442753" y="1822755"/>
                <a:ext cx="2849819" cy="84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D89B8-87AB-2432-E365-A044B7F94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753" y="1822755"/>
                <a:ext cx="2849819" cy="84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42393C-4FA7-28FA-4A6C-556F2D35C007}"/>
                  </a:ext>
                </a:extLst>
              </p:cNvPr>
              <p:cNvSpPr txBox="1"/>
              <p:nvPr/>
            </p:nvSpPr>
            <p:spPr>
              <a:xfrm>
                <a:off x="699769" y="1018964"/>
                <a:ext cx="33627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42393C-4FA7-28FA-4A6C-556F2D35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9" y="1018964"/>
                <a:ext cx="336278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501B5-B344-B318-372D-446165372D0B}"/>
              </a:ext>
            </a:extLst>
          </p:cNvPr>
          <p:cNvCxnSpPr>
            <a:cxnSpLocks/>
          </p:cNvCxnSpPr>
          <p:nvPr/>
        </p:nvCxnSpPr>
        <p:spPr>
          <a:xfrm flipH="1">
            <a:off x="3853543" y="2034645"/>
            <a:ext cx="575327" cy="13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1FA9E1-3225-A5C6-F78D-C98EBFF52299}"/>
                  </a:ext>
                </a:extLst>
              </p:cNvPr>
              <p:cNvSpPr txBox="1"/>
              <p:nvPr/>
            </p:nvSpPr>
            <p:spPr>
              <a:xfrm>
                <a:off x="5473788" y="763253"/>
                <a:ext cx="6006581" cy="902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𝐻𝑡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1FA9E1-3225-A5C6-F78D-C98EBFF52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88" y="763253"/>
                <a:ext cx="6006581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73E6623-76B2-1030-59AE-7A9D9C0B538C}"/>
              </a:ext>
            </a:extLst>
          </p:cNvPr>
          <p:cNvSpPr txBox="1"/>
          <p:nvPr/>
        </p:nvSpPr>
        <p:spPr>
          <a:xfrm>
            <a:off x="5478461" y="2034645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evolution operator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FDDF4-0085-22D2-E408-6149760DA471}"/>
              </a:ext>
            </a:extLst>
          </p:cNvPr>
          <p:cNvCxnSpPr>
            <a:cxnSpLocks/>
          </p:cNvCxnSpPr>
          <p:nvPr/>
        </p:nvCxnSpPr>
        <p:spPr>
          <a:xfrm flipV="1">
            <a:off x="7574086" y="1669392"/>
            <a:ext cx="209006" cy="3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CA2F9F78-8D6A-F787-6B57-61673099342C}"/>
              </a:ext>
            </a:extLst>
          </p:cNvPr>
          <p:cNvSpPr/>
          <p:nvPr/>
        </p:nvSpPr>
        <p:spPr>
          <a:xfrm>
            <a:off x="2642620" y="4403471"/>
            <a:ext cx="987116" cy="987116"/>
          </a:xfrm>
          <a:prstGeom prst="arc">
            <a:avLst>
              <a:gd name="adj1" fmla="val 17042519"/>
              <a:gd name="adj2" fmla="val 85277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CA253592-840C-9802-4D42-C3ED1FA501E3}"/>
              </a:ext>
            </a:extLst>
          </p:cNvPr>
          <p:cNvSpPr/>
          <p:nvPr/>
        </p:nvSpPr>
        <p:spPr>
          <a:xfrm rot="18411330">
            <a:off x="1916630" y="4058368"/>
            <a:ext cx="987116" cy="987116"/>
          </a:xfrm>
          <a:prstGeom prst="arc">
            <a:avLst>
              <a:gd name="adj1" fmla="val 17042519"/>
              <a:gd name="adj2" fmla="val 2099718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AF9602-2D53-E69B-61E1-B336DE3426DA}"/>
                  </a:ext>
                </a:extLst>
              </p:cNvPr>
              <p:cNvSpPr txBox="1"/>
              <p:nvPr/>
            </p:nvSpPr>
            <p:spPr>
              <a:xfrm>
                <a:off x="3615785" y="4292377"/>
                <a:ext cx="110421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AF9602-2D53-E69B-61E1-B336DE342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85" y="4292377"/>
                <a:ext cx="1104213" cy="610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C6CBA9-C384-780E-5F10-444DAC514F38}"/>
                  </a:ext>
                </a:extLst>
              </p:cNvPr>
              <p:cNvSpPr txBox="1"/>
              <p:nvPr/>
            </p:nvSpPr>
            <p:spPr>
              <a:xfrm>
                <a:off x="1997898" y="4091370"/>
                <a:ext cx="10935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C6CBA9-C384-780E-5F10-444DAC51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898" y="4091370"/>
                <a:ext cx="1093569" cy="6108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04453-2679-E1C9-8DE7-176154314FB0}"/>
                  </a:ext>
                </a:extLst>
              </p:cNvPr>
              <p:cNvSpPr txBox="1"/>
              <p:nvPr/>
            </p:nvSpPr>
            <p:spPr>
              <a:xfrm>
                <a:off x="5929134" y="3119043"/>
                <a:ext cx="2742802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04453-2679-E1C9-8DE7-17615431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34" y="3119043"/>
                <a:ext cx="2742802" cy="629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068DB85-ABC1-8476-F3C1-6D7B359A3F10}"/>
              </a:ext>
            </a:extLst>
          </p:cNvPr>
          <p:cNvGrpSpPr/>
          <p:nvPr/>
        </p:nvGrpSpPr>
        <p:grpSpPr>
          <a:xfrm>
            <a:off x="6368262" y="3713526"/>
            <a:ext cx="1713465" cy="2463441"/>
            <a:chOff x="6689695" y="3754872"/>
            <a:chExt cx="1916430" cy="275524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6436577-4EA0-4379-7436-64139A05DAF2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21132"/>
              <a:chOff x="2521889" y="2808131"/>
              <a:chExt cx="1916430" cy="192113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A2BF848-2455-D54D-4E1B-2B719AA16E01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31">
                <a:extLst>
                  <a:ext uri="{FF2B5EF4-FFF2-40B4-BE49-F238E27FC236}">
                    <a16:creationId xmlns:a16="http://schemas.microsoft.com/office/drawing/2014/main" id="{D5FEB99C-7B2A-242D-F4EC-79701BAFDCF0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819EA4-6B87-5725-6A6E-7E73D40DE74E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F4D27DB-A54A-6DBE-870F-68B18C3D6FA7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21132"/>
                <a:chOff x="2734489" y="2655731"/>
                <a:chExt cx="1186260" cy="19211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3DACC2C-1251-1337-D120-D3CD208E73B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6" name="Oval 9">
                  <a:extLst>
                    <a:ext uri="{FF2B5EF4-FFF2-40B4-BE49-F238E27FC236}">
                      <a16:creationId xmlns:a16="http://schemas.microsoft.com/office/drawing/2014/main" id="{F169BA34-B87E-91DA-1978-F99B57098B5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7" name="Oval 9">
                  <a:extLst>
                    <a:ext uri="{FF2B5EF4-FFF2-40B4-BE49-F238E27FC236}">
                      <a16:creationId xmlns:a16="http://schemas.microsoft.com/office/drawing/2014/main" id="{06DAB3DA-55AD-A7B5-585A-0A2AF3C536FE}"/>
                    </a:ext>
                  </a:extLst>
                </p:cNvPr>
                <p:cNvSpPr/>
                <p:nvPr/>
              </p:nvSpPr>
              <p:spPr>
                <a:xfrm>
                  <a:off x="3370449" y="2660597"/>
                  <a:ext cx="23466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2965349-8BDA-6FA0-2A16-AF63DBA1FB02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60D0C75-463D-94FB-AC11-5AD4558E0357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4" name="Oval 9">
                  <a:extLst>
                    <a:ext uri="{FF2B5EF4-FFF2-40B4-BE49-F238E27FC236}">
                      <a16:creationId xmlns:a16="http://schemas.microsoft.com/office/drawing/2014/main" id="{691E4C7E-2481-A28B-6BE1-B5A755116F1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82C667-7E37-0C58-53FC-E0E5AF05BBB9}"/>
                </a:ext>
              </a:extLst>
            </p:cNvPr>
            <p:cNvGrpSpPr/>
            <p:nvPr/>
          </p:nvGrpSpPr>
          <p:grpSpPr>
            <a:xfrm>
              <a:off x="7378553" y="3754872"/>
              <a:ext cx="720557" cy="2755242"/>
              <a:chOff x="10193624" y="911557"/>
              <a:chExt cx="720557" cy="27552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86B1299-2748-7CBE-55B6-241C0B76934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701806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86B1299-2748-7CBE-55B6-241C0B769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701806" cy="4130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D8224CA-8C61-42C0-D4C1-86C40C3E63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D8224CA-8C61-42C0-D4C1-86C40C3E6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Arc 67">
            <a:extLst>
              <a:ext uri="{FF2B5EF4-FFF2-40B4-BE49-F238E27FC236}">
                <a16:creationId xmlns:a16="http://schemas.microsoft.com/office/drawing/2014/main" id="{D563BEAD-20B5-DD1B-901F-5B62C32D02E2}"/>
              </a:ext>
            </a:extLst>
          </p:cNvPr>
          <p:cNvSpPr/>
          <p:nvPr/>
        </p:nvSpPr>
        <p:spPr>
          <a:xfrm rot="9230533">
            <a:off x="6041815" y="2807303"/>
            <a:ext cx="2274036" cy="2274036"/>
          </a:xfrm>
          <a:prstGeom prst="arc">
            <a:avLst>
              <a:gd name="adj1" fmla="val 17042519"/>
              <a:gd name="adj2" fmla="val 1896268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7B25B1-11EE-5B74-87C5-123340187773}"/>
                  </a:ext>
                </a:extLst>
              </p:cNvPr>
              <p:cNvSpPr txBox="1"/>
              <p:nvPr/>
            </p:nvSpPr>
            <p:spPr>
              <a:xfrm>
                <a:off x="6892574" y="464163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7B25B1-11EE-5B74-87C5-12334018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74" y="4641639"/>
                <a:ext cx="3741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99925E-5996-174C-7B45-134EB210361D}"/>
              </a:ext>
            </a:extLst>
          </p:cNvPr>
          <p:cNvCxnSpPr>
            <a:cxnSpLocks/>
          </p:cNvCxnSpPr>
          <p:nvPr/>
        </p:nvCxnSpPr>
        <p:spPr>
          <a:xfrm flipV="1">
            <a:off x="8576986" y="3860969"/>
            <a:ext cx="0" cy="213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DE7275-BAAF-100A-A823-9A82D0EC28D7}"/>
                  </a:ext>
                </a:extLst>
              </p:cNvPr>
              <p:cNvSpPr txBox="1"/>
              <p:nvPr/>
            </p:nvSpPr>
            <p:spPr>
              <a:xfrm>
                <a:off x="8614228" y="3784918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DE7275-BAAF-100A-A823-9A82D0EC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28" y="3784918"/>
                <a:ext cx="3908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C12F9A-8A08-EEE8-3F28-86ED93459082}"/>
                  </a:ext>
                </a:extLst>
              </p:cNvPr>
              <p:cNvSpPr txBox="1"/>
              <p:nvPr/>
            </p:nvSpPr>
            <p:spPr>
              <a:xfrm>
                <a:off x="6003166" y="5992301"/>
                <a:ext cx="1012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C12F9A-8A08-EEE8-3F28-86ED9345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66" y="5992301"/>
                <a:ext cx="101207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673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C9CA41-D842-7AA6-1913-A436FF4D1EE6}"/>
                  </a:ext>
                </a:extLst>
              </p:cNvPr>
              <p:cNvSpPr txBox="1"/>
              <p:nvPr/>
            </p:nvSpPr>
            <p:spPr>
              <a:xfrm>
                <a:off x="208028" y="62260"/>
                <a:ext cx="909447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Unitary evolution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/>
                  <a:t> det/rev evolution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C9CA41-D842-7AA6-1913-A436FF4D1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" y="62260"/>
                <a:ext cx="9094477" cy="769441"/>
              </a:xfrm>
              <a:prstGeom prst="rect">
                <a:avLst/>
              </a:prstGeom>
              <a:blipFill>
                <a:blip r:embed="rId2"/>
                <a:stretch>
                  <a:fillRect l="-2681" t="-15873" r="-1944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0E5D36-3535-C1B0-9D4C-903EAD1E96DA}"/>
                  </a:ext>
                </a:extLst>
              </p:cNvPr>
              <p:cNvSpPr txBox="1"/>
              <p:nvPr/>
            </p:nvSpPr>
            <p:spPr>
              <a:xfrm>
                <a:off x="693420" y="1021080"/>
                <a:ext cx="82825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0E5D36-3535-C1B0-9D4C-903EAD1E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1021080"/>
                <a:ext cx="828258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B0D6A7-473D-A0E7-4161-7990F78ED466}"/>
              </a:ext>
            </a:extLst>
          </p:cNvPr>
          <p:cNvCxnSpPr>
            <a:cxnSpLocks/>
          </p:cNvCxnSpPr>
          <p:nvPr/>
        </p:nvCxnSpPr>
        <p:spPr>
          <a:xfrm flipH="1" flipV="1">
            <a:off x="6964680" y="1813560"/>
            <a:ext cx="1112520" cy="15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516081-E5EC-DF47-75D3-AD11BA7D6478}"/>
              </a:ext>
            </a:extLst>
          </p:cNvPr>
          <p:cNvSpPr txBox="1"/>
          <p:nvPr/>
        </p:nvSpPr>
        <p:spPr>
          <a:xfrm>
            <a:off x="8168640" y="1734691"/>
            <a:ext cx="365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of states depends only on previous state (determinism)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9A215C-435C-DB5A-4884-ADE649E9FD95}"/>
                  </a:ext>
                </a:extLst>
              </p:cNvPr>
              <p:cNvSpPr txBox="1"/>
              <p:nvPr/>
            </p:nvSpPr>
            <p:spPr>
              <a:xfrm>
                <a:off x="693420" y="1937201"/>
                <a:ext cx="60440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9A215C-435C-DB5A-4884-ADE649E9F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1937201"/>
                <a:ext cx="604402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23975C-B70B-2821-BFA8-4BDF9E3EFC9B}"/>
              </a:ext>
            </a:extLst>
          </p:cNvPr>
          <p:cNvCxnSpPr>
            <a:cxnSpLocks/>
          </p:cNvCxnSpPr>
          <p:nvPr/>
        </p:nvCxnSpPr>
        <p:spPr>
          <a:xfrm flipH="1" flipV="1">
            <a:off x="6888480" y="2378275"/>
            <a:ext cx="800100" cy="17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C63D19-CC7C-F8E0-82F2-61AAB6FFE921}"/>
              </a:ext>
            </a:extLst>
          </p:cNvPr>
          <p:cNvSpPr txBox="1"/>
          <p:nvPr/>
        </p:nvSpPr>
        <p:spPr>
          <a:xfrm>
            <a:off x="7764780" y="2378275"/>
            <a:ext cx="365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only one state (reversibility)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13F086-77C2-342C-4D3F-18064E95EF82}"/>
                  </a:ext>
                </a:extLst>
              </p:cNvPr>
              <p:cNvSpPr txBox="1"/>
              <p:nvPr/>
            </p:nvSpPr>
            <p:spPr>
              <a:xfrm>
                <a:off x="693420" y="2862887"/>
                <a:ext cx="5504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13F086-77C2-342C-4D3F-18064E95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2862887"/>
                <a:ext cx="5504969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404C77-A4EF-E535-BA04-F69294785602}"/>
                  </a:ext>
                </a:extLst>
              </p:cNvPr>
              <p:cNvSpPr txBox="1"/>
              <p:nvPr/>
            </p:nvSpPr>
            <p:spPr>
              <a:xfrm>
                <a:off x="693419" y="3396287"/>
                <a:ext cx="574554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𝒯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𝒯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404C77-A4EF-E535-BA04-F69294785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" y="3396287"/>
                <a:ext cx="5745547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BA8C6B-BBF9-A7E7-264B-D94733447592}"/>
                  </a:ext>
                </a:extLst>
              </p:cNvPr>
              <p:cNvSpPr txBox="1"/>
              <p:nvPr/>
            </p:nvSpPr>
            <p:spPr>
              <a:xfrm>
                <a:off x="693418" y="3929687"/>
                <a:ext cx="725057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BA8C6B-BBF9-A7E7-264B-D9473344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8" y="3929687"/>
                <a:ext cx="7250575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389422-911B-1E9D-F0AD-349E3C9ECC9B}"/>
                  </a:ext>
                </a:extLst>
              </p:cNvPr>
              <p:cNvSpPr txBox="1"/>
              <p:nvPr/>
            </p:nvSpPr>
            <p:spPr>
              <a:xfrm>
                <a:off x="693417" y="4463087"/>
                <a:ext cx="611372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389422-911B-1E9D-F0AD-349E3C9EC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7" y="4463087"/>
                <a:ext cx="6113725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400F82-B83D-6CEC-1197-1D291DEC43FE}"/>
                  </a:ext>
                </a:extLst>
              </p:cNvPr>
              <p:cNvSpPr txBox="1"/>
              <p:nvPr/>
            </p:nvSpPr>
            <p:spPr>
              <a:xfrm>
                <a:off x="693416" y="4996487"/>
                <a:ext cx="2586029" cy="471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𝒯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400F82-B83D-6CEC-1197-1D291DEC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6" y="4996487"/>
                <a:ext cx="2586029" cy="471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E2486-C69C-5F39-065E-A170A29FF25B}"/>
                  </a:ext>
                </a:extLst>
              </p:cNvPr>
              <p:cNvSpPr txBox="1"/>
              <p:nvPr/>
            </p:nvSpPr>
            <p:spPr>
              <a:xfrm>
                <a:off x="4642224" y="5143976"/>
                <a:ext cx="4492512" cy="1286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E2486-C69C-5F39-065E-A170A29FF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24" y="5143976"/>
                <a:ext cx="4492512" cy="12869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FB99F-B6C9-5309-E6AC-4256A2E854C3}"/>
              </a:ext>
            </a:extLst>
          </p:cNvPr>
          <p:cNvCxnSpPr/>
          <p:nvPr/>
        </p:nvCxnSpPr>
        <p:spPr>
          <a:xfrm flipH="1">
            <a:off x="8267700" y="4581743"/>
            <a:ext cx="320040" cy="56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F9E595-2099-2F20-734C-756C53C087E0}"/>
              </a:ext>
            </a:extLst>
          </p:cNvPr>
          <p:cNvSpPr txBox="1"/>
          <p:nvPr/>
        </p:nvSpPr>
        <p:spPr>
          <a:xfrm>
            <a:off x="8168640" y="4184276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Self-adjoint</a:t>
            </a:r>
          </a:p>
        </p:txBody>
      </p:sp>
    </p:spTree>
    <p:extLst>
      <p:ext uri="{BB962C8B-B14F-4D97-AF65-F5344CB8AC3E}">
        <p14:creationId xmlns:p14="http://schemas.microsoft.com/office/powerpoint/2010/main" val="3766917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637223-5E74-10DF-25F7-08B1DAFEAC3D}"/>
                  </a:ext>
                </a:extLst>
              </p:cNvPr>
              <p:cNvSpPr txBox="1"/>
              <p:nvPr/>
            </p:nvSpPr>
            <p:spPr>
              <a:xfrm>
                <a:off x="208028" y="62260"/>
                <a:ext cx="99997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Unitary evolution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/>
                  <a:t> quasi-static evolution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637223-5E74-10DF-25F7-08B1DAFE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" y="62260"/>
                <a:ext cx="9999725" cy="769441"/>
              </a:xfrm>
              <a:prstGeom prst="rect">
                <a:avLst/>
              </a:prstGeom>
              <a:blipFill>
                <a:blip r:embed="rId2"/>
                <a:stretch>
                  <a:fillRect l="-2438" t="-15873" r="-164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F18EC-3CF7-A9DE-4CBD-32F0779C772C}"/>
                  </a:ext>
                </a:extLst>
              </p:cNvPr>
              <p:cNvSpPr txBox="1"/>
              <p:nvPr/>
            </p:nvSpPr>
            <p:spPr>
              <a:xfrm>
                <a:off x="403563" y="1813720"/>
                <a:ext cx="1068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F18EC-3CF7-A9DE-4CBD-32F0779C7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3" y="1813720"/>
                <a:ext cx="1068306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8EFCBF5-F568-DFF3-F4AA-F82446069DCA}"/>
              </a:ext>
            </a:extLst>
          </p:cNvPr>
          <p:cNvGrpSpPr/>
          <p:nvPr/>
        </p:nvGrpSpPr>
        <p:grpSpPr>
          <a:xfrm>
            <a:off x="5957800" y="891540"/>
            <a:ext cx="1741631" cy="2318773"/>
            <a:chOff x="3363085" y="1736099"/>
            <a:chExt cx="1306223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490F4E-3A64-D486-202D-710F5B0C36CF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3062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490F4E-3A64-D486-202D-710F5B0C3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306223" cy="346249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1F2665-EE25-1DAC-C1AE-66B80D75DEE3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1F2665-EE25-1DAC-C1AE-66B80D75D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67D440-DDA5-E563-07D8-7922268C9D52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67D440-DDA5-E563-07D8-7922268C9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68621F-3546-34B9-99D4-C5DB5A78C6B6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68621F-3546-34B9-99D4-C5DB5A78C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1BE2E6-9435-40F2-6773-351ECB3D6690}"/>
                  </a:ext>
                </a:extLst>
              </p:cNvPr>
              <p:cNvSpPr/>
              <p:nvPr/>
            </p:nvSpPr>
            <p:spPr>
              <a:xfrm>
                <a:off x="2305773" y="1000919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1BE2E6-9435-40F2-6773-351ECB3D6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73" y="1000919"/>
                <a:ext cx="2336800" cy="21180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09B157B4-F4C9-C782-6E7A-EBD6BCF2FDC3}"/>
              </a:ext>
            </a:extLst>
          </p:cNvPr>
          <p:cNvSpPr/>
          <p:nvPr/>
        </p:nvSpPr>
        <p:spPr>
          <a:xfrm>
            <a:off x="1391374" y="1950562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343EDF-0E82-781E-4A2D-4C4FCF17560F}"/>
              </a:ext>
            </a:extLst>
          </p:cNvPr>
          <p:cNvSpPr/>
          <p:nvPr/>
        </p:nvSpPr>
        <p:spPr>
          <a:xfrm rot="19309669">
            <a:off x="4930942" y="1327995"/>
            <a:ext cx="989605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34413F-5756-2A1D-6BDF-B624A9A4B610}"/>
              </a:ext>
            </a:extLst>
          </p:cNvPr>
          <p:cNvSpPr/>
          <p:nvPr/>
        </p:nvSpPr>
        <p:spPr>
          <a:xfrm rot="873763" flipV="1">
            <a:off x="5117729" y="2156908"/>
            <a:ext cx="737012" cy="229509"/>
          </a:xfrm>
          <a:prstGeom prst="rightArrow">
            <a:avLst/>
          </a:prstGeom>
          <a:solidFill>
            <a:srgbClr val="ECF3FA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CAF2BB-5983-1F60-F03D-551398E87959}"/>
              </a:ext>
            </a:extLst>
          </p:cNvPr>
          <p:cNvSpPr/>
          <p:nvPr/>
        </p:nvSpPr>
        <p:spPr>
          <a:xfrm rot="20726237">
            <a:off x="5117730" y="1739054"/>
            <a:ext cx="737012" cy="229509"/>
          </a:xfrm>
          <a:prstGeom prst="rightArrow">
            <a:avLst/>
          </a:prstGeom>
          <a:solidFill>
            <a:srgbClr val="ECF3FA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9A08C-7F7C-DD6D-CF46-4934749A9A1D}"/>
              </a:ext>
            </a:extLst>
          </p:cNvPr>
          <p:cNvSpPr/>
          <p:nvPr/>
        </p:nvSpPr>
        <p:spPr>
          <a:xfrm rot="2290331" flipV="1">
            <a:off x="4929887" y="2573127"/>
            <a:ext cx="989605" cy="218757"/>
          </a:xfrm>
          <a:prstGeom prst="rightArrow">
            <a:avLst/>
          </a:prstGeom>
          <a:solidFill>
            <a:srgbClr val="ECF3FA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DB95CD-7A29-2841-BF0B-DF826004DD13}"/>
                  </a:ext>
                </a:extLst>
              </p:cNvPr>
              <p:cNvSpPr txBox="1"/>
              <p:nvPr/>
            </p:nvSpPr>
            <p:spPr>
              <a:xfrm>
                <a:off x="564375" y="3556766"/>
                <a:ext cx="5484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DB95CD-7A29-2841-BF0B-DF826004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3556766"/>
                <a:ext cx="548412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6E0612-1ED1-0402-3A52-217B43E466BE}"/>
                  </a:ext>
                </a:extLst>
              </p:cNvPr>
              <p:cNvSpPr txBox="1"/>
              <p:nvPr/>
            </p:nvSpPr>
            <p:spPr>
              <a:xfrm>
                <a:off x="564375" y="4395435"/>
                <a:ext cx="4975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6E0612-1ED1-0402-3A52-217B43E4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4395435"/>
                <a:ext cx="497565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048D0-1A2A-FD76-1892-E3268EB5FE3F}"/>
                  </a:ext>
                </a:extLst>
              </p:cNvPr>
              <p:cNvSpPr txBox="1"/>
              <p:nvPr/>
            </p:nvSpPr>
            <p:spPr>
              <a:xfrm>
                <a:off x="564375" y="4904613"/>
                <a:ext cx="5567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048D0-1A2A-FD76-1892-E3268EB5F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4904613"/>
                <a:ext cx="5567742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DA19B6-E59E-70BA-F2BD-B7D0D882F619}"/>
                  </a:ext>
                </a:extLst>
              </p:cNvPr>
              <p:cNvSpPr txBox="1"/>
              <p:nvPr/>
            </p:nvSpPr>
            <p:spPr>
              <a:xfrm>
                <a:off x="564375" y="5347903"/>
                <a:ext cx="6499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DA19B6-E59E-70BA-F2BD-B7D0D882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5347903"/>
                <a:ext cx="6499664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B2662D-470E-C686-3D7A-980154B1FF45}"/>
                  </a:ext>
                </a:extLst>
              </p:cNvPr>
              <p:cNvSpPr txBox="1"/>
              <p:nvPr/>
            </p:nvSpPr>
            <p:spPr>
              <a:xfrm>
                <a:off x="564375" y="5801854"/>
                <a:ext cx="7607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B2662D-470E-C686-3D7A-980154B1F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5801854"/>
                <a:ext cx="7607788" cy="461665"/>
              </a:xfrm>
              <a:prstGeom prst="rect">
                <a:avLst/>
              </a:prstGeom>
              <a:blipFill>
                <a:blip r:embed="rId1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587398-F871-975C-B45E-685C25F148E0}"/>
                  </a:ext>
                </a:extLst>
              </p:cNvPr>
              <p:cNvSpPr txBox="1"/>
              <p:nvPr/>
            </p:nvSpPr>
            <p:spPr>
              <a:xfrm>
                <a:off x="6132117" y="4427748"/>
                <a:ext cx="3388172" cy="597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𝒯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587398-F871-975C-B45E-685C25F14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17" y="4427748"/>
                <a:ext cx="3388172" cy="5975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7BE7778-8823-6CA8-5B7E-8FAE55D65FC3}"/>
              </a:ext>
            </a:extLst>
          </p:cNvPr>
          <p:cNvGrpSpPr/>
          <p:nvPr/>
        </p:nvGrpSpPr>
        <p:grpSpPr>
          <a:xfrm>
            <a:off x="8547990" y="2641757"/>
            <a:ext cx="3031715" cy="568556"/>
            <a:chOff x="3823149" y="5414901"/>
            <a:chExt cx="3031715" cy="56855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44DA2C0-3BD6-DE33-BC11-E7195B441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149" y="541490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49A4E59-4782-5F29-D840-B77E6E7F7DA3}"/>
                </a:ext>
              </a:extLst>
            </p:cNvPr>
            <p:cNvCxnSpPr>
              <a:cxnSpLocks/>
            </p:cNvCxnSpPr>
            <p:nvPr/>
          </p:nvCxnSpPr>
          <p:spPr>
            <a:xfrm rot="660000" flipV="1">
              <a:off x="4169377" y="541971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6D1693D-0B7F-630A-EEE0-501B0E28FE0E}"/>
                </a:ext>
              </a:extLst>
            </p:cNvPr>
            <p:cNvCxnSpPr>
              <a:cxnSpLocks/>
            </p:cNvCxnSpPr>
            <p:nvPr/>
          </p:nvCxnSpPr>
          <p:spPr>
            <a:xfrm rot="1380000" flipV="1">
              <a:off x="4515605" y="5435720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33965D-543D-2A42-60EA-E3C6F56EDE15}"/>
                </a:ext>
              </a:extLst>
            </p:cNvPr>
            <p:cNvCxnSpPr>
              <a:cxnSpLocks/>
            </p:cNvCxnSpPr>
            <p:nvPr/>
          </p:nvCxnSpPr>
          <p:spPr>
            <a:xfrm rot="2040000" flipV="1">
              <a:off x="4861833" y="545967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0CEB78-7E4D-555A-060B-9DE0B53FCED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208061" y="5491607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679DD6-0623-6CF2-A791-050861F03650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5554289" y="553034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8F8734-9344-F810-E1B9-9474436473D0}"/>
                </a:ext>
              </a:extLst>
            </p:cNvPr>
            <p:cNvCxnSpPr>
              <a:cxnSpLocks/>
            </p:cNvCxnSpPr>
            <p:nvPr/>
          </p:nvCxnSpPr>
          <p:spPr>
            <a:xfrm rot="4080000" flipV="1">
              <a:off x="5900517" y="5578686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26D89-4EB7-A95C-4E71-5AF3623D4C92}"/>
                </a:ext>
              </a:extLst>
            </p:cNvPr>
            <p:cNvCxnSpPr>
              <a:cxnSpLocks/>
            </p:cNvCxnSpPr>
            <p:nvPr/>
          </p:nvCxnSpPr>
          <p:spPr>
            <a:xfrm rot="4740000" flipV="1">
              <a:off x="6246745" y="562682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1B252E-AD57-9FB8-6D7F-80A65DC15D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2973" y="567679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94502C-D960-2C4E-7D7E-F242E8E37443}"/>
                  </a:ext>
                </a:extLst>
              </p:cNvPr>
              <p:cNvSpPr txBox="1"/>
              <p:nvPr/>
            </p:nvSpPr>
            <p:spPr>
              <a:xfrm>
                <a:off x="7976298" y="1548988"/>
                <a:ext cx="3637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Unitary evolution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/>
                  <a:t>sequence of infinitesimal projections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94502C-D960-2C4E-7D7E-F242E8E3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98" y="1548988"/>
                <a:ext cx="3637984" cy="923330"/>
              </a:xfrm>
              <a:prstGeom prst="rect">
                <a:avLst/>
              </a:prstGeom>
              <a:blipFill>
                <a:blip r:embed="rId15"/>
                <a:stretch>
                  <a:fillRect l="-503" t="-3289" r="-167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607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E4E19-9DBE-D461-7417-90C7EB1253A0}"/>
              </a:ext>
            </a:extLst>
          </p:cNvPr>
          <p:cNvSpPr txBox="1"/>
          <p:nvPr/>
        </p:nvSpPr>
        <p:spPr>
          <a:xfrm>
            <a:off x="1378262" y="3212812"/>
            <a:ext cx="3088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Unitary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AC951-BCB1-4B07-199B-EF7C374840B7}"/>
              </a:ext>
            </a:extLst>
          </p:cNvPr>
          <p:cNvSpPr txBox="1"/>
          <p:nvPr/>
        </p:nvSpPr>
        <p:spPr>
          <a:xfrm>
            <a:off x="8433955" y="3212811"/>
            <a:ext cx="1888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5172-898F-65E9-7322-9BAEF3A4D538}"/>
              </a:ext>
            </a:extLst>
          </p:cNvPr>
          <p:cNvSpPr txBox="1"/>
          <p:nvPr/>
        </p:nvSpPr>
        <p:spPr>
          <a:xfrm>
            <a:off x="7248086" y="822960"/>
            <a:ext cx="4260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Black-box process</a:t>
            </a:r>
            <a:br>
              <a:rPr lang="en-US" sz="4400" dirty="0"/>
            </a:br>
            <a:r>
              <a:rPr lang="en-US" sz="4400" dirty="0"/>
              <a:t>with equilibria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DA66F-8764-6E04-5A5E-860A3CC4DA0A}"/>
              </a:ext>
            </a:extLst>
          </p:cNvPr>
          <p:cNvSpPr txBox="1"/>
          <p:nvPr/>
        </p:nvSpPr>
        <p:spPr>
          <a:xfrm>
            <a:off x="561789" y="822960"/>
            <a:ext cx="47214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Deterministic and</a:t>
            </a:r>
            <a:br>
              <a:rPr lang="en-US" sz="4400" dirty="0"/>
            </a:br>
            <a:r>
              <a:rPr lang="en-US" sz="4400" dirty="0"/>
              <a:t>reversible evolution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50A2811-40CE-B30C-1DE1-76C140DF3871}"/>
              </a:ext>
            </a:extLst>
          </p:cNvPr>
          <p:cNvSpPr/>
          <p:nvPr/>
        </p:nvSpPr>
        <p:spPr>
          <a:xfrm>
            <a:off x="2754891" y="2506980"/>
            <a:ext cx="335280" cy="58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483219A-16EC-229B-64CC-87A80D10C4AB}"/>
              </a:ext>
            </a:extLst>
          </p:cNvPr>
          <p:cNvSpPr/>
          <p:nvPr/>
        </p:nvSpPr>
        <p:spPr>
          <a:xfrm>
            <a:off x="9210548" y="2506979"/>
            <a:ext cx="335280" cy="58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F382215-A0DD-6390-3485-9EF5D23098AB}"/>
              </a:ext>
            </a:extLst>
          </p:cNvPr>
          <p:cNvSpPr/>
          <p:nvPr/>
        </p:nvSpPr>
        <p:spPr>
          <a:xfrm rot="5400000">
            <a:off x="6035039" y="1253848"/>
            <a:ext cx="335280" cy="58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5D4DC-26B9-BE04-3A8B-5C7035611D12}"/>
              </a:ext>
            </a:extLst>
          </p:cNvPr>
          <p:cNvSpPr txBox="1"/>
          <p:nvPr/>
        </p:nvSpPr>
        <p:spPr>
          <a:xfrm>
            <a:off x="5641681" y="1860648"/>
            <a:ext cx="1283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Quasi-static</a:t>
            </a:r>
            <a:br>
              <a:rPr lang="en-US" dirty="0"/>
            </a:br>
            <a:r>
              <a:rPr lang="en-US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346F8-1B98-B49C-1A44-282258B24ADE}"/>
                  </a:ext>
                </a:extLst>
              </p:cNvPr>
              <p:cNvSpPr txBox="1"/>
              <p:nvPr/>
            </p:nvSpPr>
            <p:spPr>
              <a:xfrm>
                <a:off x="561789" y="4526280"/>
                <a:ext cx="831137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Every preparation is a measurement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Time evolution prepares the system at each time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Time evolution is a series of measurements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346F8-1B98-B49C-1A44-282258B24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89" y="4526280"/>
                <a:ext cx="8311378" cy="1569660"/>
              </a:xfrm>
              <a:prstGeom prst="rect">
                <a:avLst/>
              </a:prstGeom>
              <a:blipFill>
                <a:blip r:embed="rId2"/>
                <a:stretch>
                  <a:fillRect l="-1833" t="-5058" r="-880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597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Projections are processes with equilibria</a:t>
            </a:r>
          </a:p>
          <a:p>
            <a:pPr lvl="1"/>
            <a:r>
              <a:rPr lang="en-US" dirty="0"/>
              <a:t>Measurements are processes with equilibria</a:t>
            </a:r>
          </a:p>
          <a:p>
            <a:r>
              <a:rPr lang="en-US" dirty="0"/>
              <a:t>Unitary evolution is deterministic and reversible evolution</a:t>
            </a:r>
          </a:p>
          <a:p>
            <a:r>
              <a:rPr lang="en-US" dirty="0"/>
              <a:t>Solution to the inverse measurement problem: unitary evolution is a series of measurements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Clean up and organize the ideas</a:t>
            </a:r>
          </a:p>
        </p:txBody>
      </p:sp>
    </p:spTree>
    <p:extLst>
      <p:ext uri="{BB962C8B-B14F-4D97-AF65-F5344CB8AC3E}">
        <p14:creationId xmlns:p14="http://schemas.microsoft.com/office/powerpoint/2010/main" val="647507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EF15-0A25-7A77-9C67-AB10B90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irreducibility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F11F-EA4C-F5BC-8C4C-4E6D26169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8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936-A16E-96A8-89AB-779A0D3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as irreducibility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A5025-4521-E4AC-BFF9-B020631F35CB}"/>
              </a:ext>
            </a:extLst>
          </p:cNvPr>
          <p:cNvGrpSpPr/>
          <p:nvPr/>
        </p:nvGrpSpPr>
        <p:grpSpPr>
          <a:xfrm>
            <a:off x="5013216" y="1760440"/>
            <a:ext cx="3284859" cy="916207"/>
            <a:chOff x="7093758" y="5122425"/>
            <a:chExt cx="4379811" cy="1221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16C945-47AD-1D61-3E00-7143BA1C2134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B5BAF7-86D2-F4CF-B1BA-E9F44D48C6B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149AC4-EC80-57A7-32AF-E8AC4EB8DBF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hord 5">
                  <a:extLst>
                    <a:ext uri="{FF2B5EF4-FFF2-40B4-BE49-F238E27FC236}">
                      <a16:creationId xmlns:a16="http://schemas.microsoft.com/office/drawing/2014/main" id="{C2441254-6A00-65A9-BA0D-D2D8FA50E4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5DB3E7-3781-31DD-8D98-E0E804FB32D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06B3436-491D-7198-58E6-B602E1BCC72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hord 5">
                  <a:extLst>
                    <a:ext uri="{FF2B5EF4-FFF2-40B4-BE49-F238E27FC236}">
                      <a16:creationId xmlns:a16="http://schemas.microsoft.com/office/drawing/2014/main" id="{BDF0EFDB-F8CB-E6DA-FCAA-2B9761AF6590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87C3C0D-6AFC-B0CB-3A77-37080F6CB3B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2939FE-7141-7DDA-589A-50413315CBD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0AB8AD-DC41-B648-C797-C56D0AD5589F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C474D6-5D70-ABC1-7B79-3CF43D0D267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BF32A0-DB19-430A-A383-1D4AE9150435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32C7A6-D4FD-C586-93FC-C4A2A76A8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D08E24-F868-ADBA-2D44-9537BF7E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A12B4E-29BC-F692-113D-53684E65B868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671D7E-A482-70C1-3D6B-E7B2EDA543C6}"/>
              </a:ext>
            </a:extLst>
          </p:cNvPr>
          <p:cNvGrpSpPr/>
          <p:nvPr/>
        </p:nvGrpSpPr>
        <p:grpSpPr>
          <a:xfrm>
            <a:off x="6905025" y="4382899"/>
            <a:ext cx="2198851" cy="1960411"/>
            <a:chOff x="6937447" y="906300"/>
            <a:chExt cx="2198851" cy="19604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55E963-B611-116C-4377-027F51D2D30C}"/>
                </a:ext>
              </a:extLst>
            </p:cNvPr>
            <p:cNvGrpSpPr/>
            <p:nvPr/>
          </p:nvGrpSpPr>
          <p:grpSpPr>
            <a:xfrm>
              <a:off x="6965104" y="1319351"/>
              <a:ext cx="2084204" cy="980342"/>
              <a:chOff x="6965104" y="1319351"/>
              <a:chExt cx="2084204" cy="980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11D1E5C-7B0B-A804-E75E-5BE7D46F7836}"/>
                  </a:ext>
                </a:extLst>
              </p:cNvPr>
              <p:cNvSpPr/>
              <p:nvPr/>
            </p:nvSpPr>
            <p:spPr>
              <a:xfrm>
                <a:off x="7107371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93382F-399D-1329-2311-E24791BC7514}"/>
                  </a:ext>
                </a:extLst>
              </p:cNvPr>
              <p:cNvSpPr/>
              <p:nvPr/>
            </p:nvSpPr>
            <p:spPr>
              <a:xfrm>
                <a:off x="8582822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915965-EA4F-F7B9-8DB0-B9DF5E019777}"/>
                  </a:ext>
                </a:extLst>
              </p:cNvPr>
              <p:cNvSpPr/>
              <p:nvPr/>
            </p:nvSpPr>
            <p:spPr>
              <a:xfrm>
                <a:off x="7107371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1211D75-90B1-8C70-A3AB-C3E57F7178F3}"/>
                  </a:ext>
                </a:extLst>
              </p:cNvPr>
              <p:cNvSpPr/>
              <p:nvPr/>
            </p:nvSpPr>
            <p:spPr>
              <a:xfrm>
                <a:off x="8582822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2498F35-0EE8-63EC-2D66-07A302E1A21D}"/>
                  </a:ext>
                </a:extLst>
              </p:cNvPr>
              <p:cNvSpPr/>
              <p:nvPr/>
            </p:nvSpPr>
            <p:spPr>
              <a:xfrm>
                <a:off x="7357131" y="1573242"/>
                <a:ext cx="1238211" cy="57337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600898"/>
                  <a:gd name="connsiteY0" fmla="*/ 0 h 1183026"/>
                  <a:gd name="connsiteX1" fmla="*/ 6252 w 2600898"/>
                  <a:gd name="connsiteY1" fmla="*/ 144871 h 1183026"/>
                  <a:gd name="connsiteX2" fmla="*/ 2600898 w 2600898"/>
                  <a:gd name="connsiteY2" fmla="*/ 1183026 h 1183026"/>
                  <a:gd name="connsiteX3" fmla="*/ 2589392 w 2600898"/>
                  <a:gd name="connsiteY3" fmla="*/ 1035868 h 1183026"/>
                  <a:gd name="connsiteX4" fmla="*/ 0 w 2600898"/>
                  <a:gd name="connsiteY4" fmla="*/ 0 h 1183026"/>
                  <a:gd name="connsiteX0" fmla="*/ 0 w 2600898"/>
                  <a:gd name="connsiteY0" fmla="*/ 0 h 1194936"/>
                  <a:gd name="connsiteX1" fmla="*/ 6252 w 2600898"/>
                  <a:gd name="connsiteY1" fmla="*/ 156781 h 1194936"/>
                  <a:gd name="connsiteX2" fmla="*/ 2600898 w 2600898"/>
                  <a:gd name="connsiteY2" fmla="*/ 1194936 h 1194936"/>
                  <a:gd name="connsiteX3" fmla="*/ 2589392 w 2600898"/>
                  <a:gd name="connsiteY3" fmla="*/ 1047778 h 1194936"/>
                  <a:gd name="connsiteX4" fmla="*/ 0 w 2600898"/>
                  <a:gd name="connsiteY4" fmla="*/ 0 h 119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898" h="1194936">
                    <a:moveTo>
                      <a:pt x="0" y="0"/>
                    </a:moveTo>
                    <a:cubicBezTo>
                      <a:pt x="7627" y="63696"/>
                      <a:pt x="2750" y="98649"/>
                      <a:pt x="6252" y="156781"/>
                    </a:cubicBezTo>
                    <a:cubicBezTo>
                      <a:pt x="479654" y="173638"/>
                      <a:pt x="1954475" y="1172907"/>
                      <a:pt x="2600898" y="1194936"/>
                    </a:cubicBezTo>
                    <a:cubicBezTo>
                      <a:pt x="2599621" y="1121715"/>
                      <a:pt x="2594482" y="1119139"/>
                      <a:pt x="2589392" y="1047778"/>
                    </a:cubicBezTo>
                    <a:cubicBezTo>
                      <a:pt x="2031852" y="1027217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136DB6-F33D-2FEE-ED27-F9B2A76EF948}"/>
                  </a:ext>
                </a:extLst>
              </p:cNvPr>
              <p:cNvSpPr/>
              <p:nvPr/>
            </p:nvSpPr>
            <p:spPr>
              <a:xfrm flipV="1">
                <a:off x="7353322" y="1575747"/>
                <a:ext cx="1237050" cy="57658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8268"/>
                  <a:gd name="connsiteY0" fmla="*/ 0 h 1195125"/>
                  <a:gd name="connsiteX1" fmla="*/ 14255 w 2598268"/>
                  <a:gd name="connsiteY1" fmla="*/ 168880 h 1195125"/>
                  <a:gd name="connsiteX2" fmla="*/ 2584892 w 2598268"/>
                  <a:gd name="connsiteY2" fmla="*/ 1195125 h 1195125"/>
                  <a:gd name="connsiteX3" fmla="*/ 2597395 w 2598268"/>
                  <a:gd name="connsiteY3" fmla="*/ 1059877 h 1195125"/>
                  <a:gd name="connsiteX4" fmla="*/ 0 w 2598268"/>
                  <a:gd name="connsiteY4" fmla="*/ 0 h 1195125"/>
                  <a:gd name="connsiteX0" fmla="*/ 0 w 2598459"/>
                  <a:gd name="connsiteY0" fmla="*/ 0 h 1211131"/>
                  <a:gd name="connsiteX1" fmla="*/ 14255 w 2598459"/>
                  <a:gd name="connsiteY1" fmla="*/ 168880 h 1211131"/>
                  <a:gd name="connsiteX2" fmla="*/ 2588893 w 2598459"/>
                  <a:gd name="connsiteY2" fmla="*/ 1211131 h 1211131"/>
                  <a:gd name="connsiteX3" fmla="*/ 2597395 w 2598459"/>
                  <a:gd name="connsiteY3" fmla="*/ 1059877 h 1211131"/>
                  <a:gd name="connsiteX4" fmla="*/ 0 w 2598459"/>
                  <a:gd name="connsiteY4" fmla="*/ 0 h 121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8459" h="1211131">
                    <a:moveTo>
                      <a:pt x="0" y="0"/>
                    </a:moveTo>
                    <a:cubicBezTo>
                      <a:pt x="7627" y="63696"/>
                      <a:pt x="10753" y="110748"/>
                      <a:pt x="14255" y="168880"/>
                    </a:cubicBezTo>
                    <a:cubicBezTo>
                      <a:pt x="487657" y="185737"/>
                      <a:pt x="1942470" y="1189102"/>
                      <a:pt x="2588893" y="1211131"/>
                    </a:cubicBezTo>
                    <a:cubicBezTo>
                      <a:pt x="2587616" y="1137910"/>
                      <a:pt x="2602485" y="1131238"/>
                      <a:pt x="2597395" y="1059877"/>
                    </a:cubicBezTo>
                    <a:cubicBezTo>
                      <a:pt x="2039855" y="1039316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23B8B85-958C-F401-E80B-360FF6E1095A}"/>
                  </a:ext>
                </a:extLst>
              </p:cNvPr>
              <p:cNvSpPr/>
              <p:nvPr/>
            </p:nvSpPr>
            <p:spPr>
              <a:xfrm>
                <a:off x="7342468" y="1529513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7783D-E14A-38F3-D14A-AA4E77330941}"/>
                  </a:ext>
                </a:extLst>
              </p:cNvPr>
              <p:cNvSpPr/>
              <p:nvPr/>
            </p:nvSpPr>
            <p:spPr>
              <a:xfrm>
                <a:off x="7357131" y="2144626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EE5716C-1BA3-5B59-19D6-D76D23CFC9E7}"/>
                  </a:ext>
                </a:extLst>
              </p:cNvPr>
              <p:cNvSpPr/>
              <p:nvPr/>
            </p:nvSpPr>
            <p:spPr>
              <a:xfrm>
                <a:off x="7367665" y="1440217"/>
                <a:ext cx="1222615" cy="8594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83AD28-62A5-16E4-A2C8-F8AF98215CE8}"/>
                </a:ext>
              </a:extLst>
            </p:cNvPr>
            <p:cNvSpPr txBox="1"/>
            <p:nvPr/>
          </p:nvSpPr>
          <p:spPr>
            <a:xfrm>
              <a:off x="6989107" y="906300"/>
              <a:ext cx="2147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Probability of transition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/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blipFill>
                  <a:blip r:embed="rId2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6CABB-82D1-930E-8449-14BBAA41E69B}"/>
                </a:ext>
              </a:extLst>
            </p:cNvPr>
            <p:cNvSpPr txBox="1"/>
            <p:nvPr/>
          </p:nvSpPr>
          <p:spPr>
            <a:xfrm>
              <a:off x="6937447" y="2589712"/>
              <a:ext cx="211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Symmetry of the inner product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7AD313-85B0-F502-A6EA-7C427375B945}"/>
              </a:ext>
            </a:extLst>
          </p:cNvPr>
          <p:cNvGrpSpPr/>
          <p:nvPr/>
        </p:nvGrpSpPr>
        <p:grpSpPr>
          <a:xfrm>
            <a:off x="9574462" y="1582995"/>
            <a:ext cx="2343847" cy="1785603"/>
            <a:chOff x="4082630" y="904070"/>
            <a:chExt cx="2343847" cy="17856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E982CA9-C5AA-E6C9-90DB-1052EA18E870}"/>
                </a:ext>
              </a:extLst>
            </p:cNvPr>
            <p:cNvGrpSpPr/>
            <p:nvPr/>
          </p:nvGrpSpPr>
          <p:grpSpPr>
            <a:xfrm>
              <a:off x="4417375" y="1181990"/>
              <a:ext cx="1544601" cy="1255064"/>
              <a:chOff x="6258757" y="1394618"/>
              <a:chExt cx="2227830" cy="18102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81F1A-7DDF-37FC-8E0B-25647A57EC62}"/>
                  </a:ext>
                </a:extLst>
              </p:cNvPr>
              <p:cNvCxnSpPr/>
              <p:nvPr/>
            </p:nvCxnSpPr>
            <p:spPr>
              <a:xfrm>
                <a:off x="7288567" y="1571348"/>
                <a:ext cx="0" cy="1633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CEF049F-D0B9-71AE-DF6B-826F5A958360}"/>
                  </a:ext>
                </a:extLst>
              </p:cNvPr>
              <p:cNvCxnSpPr/>
              <p:nvPr/>
            </p:nvCxnSpPr>
            <p:spPr>
              <a:xfrm>
                <a:off x="6258757" y="2414726"/>
                <a:ext cx="20862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4537E07-6C5C-EF6F-BD54-2960FD4AE2E5}"/>
                  </a:ext>
                </a:extLst>
              </p:cNvPr>
              <p:cNvSpPr/>
              <p:nvPr/>
            </p:nvSpPr>
            <p:spPr>
              <a:xfrm>
                <a:off x="7035553" y="2157274"/>
                <a:ext cx="506027" cy="506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0BA285A-C862-076F-3A62-771DF95A7F5D}"/>
                  </a:ext>
                </a:extLst>
              </p:cNvPr>
              <p:cNvCxnSpPr/>
              <p:nvPr/>
            </p:nvCxnSpPr>
            <p:spPr>
              <a:xfrm>
                <a:off x="6722255" y="1847983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84F914-A99E-6944-7320-33E825595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4117" y="2687636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658730B-D665-8AEE-B2FB-CC341B904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27" y="2697379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475FD64-C0F4-8C16-5C76-4C4570D75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8927" y="1854000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811" b="-4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0BA661-32AD-DD1E-775D-924A39A60C62}"/>
                </a:ext>
              </a:extLst>
            </p:cNvPr>
            <p:cNvSpPr txBox="1"/>
            <p:nvPr/>
          </p:nvSpPr>
          <p:spPr>
            <a:xfrm>
              <a:off x="4192256" y="904070"/>
              <a:ext cx="1994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Minimum uncertainty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16A94-7E9E-AEDD-3362-7F7415B22015}"/>
                </a:ext>
              </a:extLst>
            </p:cNvPr>
            <p:cNvSpPr txBox="1"/>
            <p:nvPr/>
          </p:nvSpPr>
          <p:spPr>
            <a:xfrm>
              <a:off x="4082630" y="2412674"/>
              <a:ext cx="234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Can’t squeeze ensemble arbitrarily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ABB6F-CEF7-13A6-AE69-617A436083BF}"/>
              </a:ext>
            </a:extLst>
          </p:cNvPr>
          <p:cNvGrpSpPr/>
          <p:nvPr/>
        </p:nvGrpSpPr>
        <p:grpSpPr>
          <a:xfrm>
            <a:off x="746227" y="4598258"/>
            <a:ext cx="2079829" cy="1596649"/>
            <a:chOff x="529248" y="2803227"/>
            <a:chExt cx="2079829" cy="15966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A4CDF3-282C-DA93-EB5D-1701DC82626D}"/>
                </a:ext>
              </a:extLst>
            </p:cNvPr>
            <p:cNvGrpSpPr/>
            <p:nvPr/>
          </p:nvGrpSpPr>
          <p:grpSpPr>
            <a:xfrm>
              <a:off x="564926" y="3102490"/>
              <a:ext cx="2044151" cy="882039"/>
              <a:chOff x="2627088" y="3255505"/>
              <a:chExt cx="2044151" cy="88203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3E49E11-FB8A-CE54-E812-C7BD3D5E59B0}"/>
                  </a:ext>
                </a:extLst>
              </p:cNvPr>
              <p:cNvSpPr/>
              <p:nvPr/>
            </p:nvSpPr>
            <p:spPr>
              <a:xfrm>
                <a:off x="2627088" y="3429000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3CD5FA2-90AF-8752-0EB3-2B38FC421C5F}"/>
                  </a:ext>
                </a:extLst>
              </p:cNvPr>
              <p:cNvSpPr/>
              <p:nvPr/>
            </p:nvSpPr>
            <p:spPr>
              <a:xfrm>
                <a:off x="3789200" y="3255505"/>
                <a:ext cx="882039" cy="8820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2F164D-175A-C60F-4703-B8E5F6EA453A}"/>
                </a:ext>
              </a:extLst>
            </p:cNvPr>
            <p:cNvSpPr txBox="1"/>
            <p:nvPr/>
          </p:nvSpPr>
          <p:spPr>
            <a:xfrm>
              <a:off x="951430" y="2803227"/>
              <a:ext cx="11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Non-locality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/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interact with parts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blipFill>
                  <a:blip r:embed="rId26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E72B60-9B5D-794A-FF06-5F5337D35E53}"/>
              </a:ext>
            </a:extLst>
          </p:cNvPr>
          <p:cNvSpPr/>
          <p:nvPr/>
        </p:nvSpPr>
        <p:spPr>
          <a:xfrm>
            <a:off x="4633829" y="2475797"/>
            <a:ext cx="175420" cy="1584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62AFCA-9DEF-83B3-948F-FE8B6A167E3A}"/>
              </a:ext>
            </a:extLst>
          </p:cNvPr>
          <p:cNvGrpSpPr/>
          <p:nvPr/>
        </p:nvGrpSpPr>
        <p:grpSpPr>
          <a:xfrm>
            <a:off x="3732206" y="4451934"/>
            <a:ext cx="2479590" cy="1680242"/>
            <a:chOff x="290399" y="4408818"/>
            <a:chExt cx="2479590" cy="16802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41F9BE-5091-1E77-F0CF-42224512A133}"/>
                </a:ext>
              </a:extLst>
            </p:cNvPr>
            <p:cNvGrpSpPr/>
            <p:nvPr/>
          </p:nvGrpSpPr>
          <p:grpSpPr>
            <a:xfrm>
              <a:off x="574920" y="5072456"/>
              <a:ext cx="1697627" cy="506023"/>
              <a:chOff x="5159704" y="5260203"/>
              <a:chExt cx="1697627" cy="50602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D0531-48BE-ECC4-490D-26AC0866A1DF}"/>
                  </a:ext>
                </a:extLst>
              </p:cNvPr>
              <p:cNvSpPr/>
              <p:nvPr/>
            </p:nvSpPr>
            <p:spPr>
              <a:xfrm>
                <a:off x="5159704" y="5260203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BB48A05-6283-2AB8-D835-3B7BDD9C0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4688" y="5431536"/>
                <a:ext cx="210312" cy="81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CD46C48-7E13-6025-73F8-F61A8339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0" y="5431536"/>
                <a:ext cx="152400" cy="152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8839B00-C931-2E17-AF61-A8B01CA8D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175" y="5583937"/>
                <a:ext cx="2135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50B73FA-533B-E3EF-C965-6E51A6ABA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7712" y="5472375"/>
                <a:ext cx="184090" cy="111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5943F62-2CE6-31EE-4964-C583068BB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802" y="5472375"/>
                <a:ext cx="263275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D2289C-10E9-ED6C-78BB-050EB58FFA59}"/>
                </a:ext>
              </a:extLst>
            </p:cNvPr>
            <p:cNvSpPr txBox="1"/>
            <p:nvPr/>
          </p:nvSpPr>
          <p:spPr>
            <a:xfrm>
              <a:off x="290399" y="4408818"/>
              <a:ext cx="2479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Superluminar</a:t>
              </a:r>
              <a:r>
                <a:rPr lang="en-US" sz="1600" dirty="0"/>
                <a:t> effects</a:t>
              </a:r>
              <a:br>
                <a:rPr lang="en-US" sz="1600" dirty="0"/>
              </a:br>
              <a:r>
                <a:rPr lang="en-US" sz="1600" dirty="0"/>
                <a:t>that can’t carry information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/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extract information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blipFill>
                  <a:blip r:embed="rId27"/>
                  <a:stretch>
                    <a:fillRect t="-131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8FAC1-03ED-D1A1-A889-C33D0DE6B30F}"/>
              </a:ext>
            </a:extLst>
          </p:cNvPr>
          <p:cNvGrpSpPr/>
          <p:nvPr/>
        </p:nvGrpSpPr>
        <p:grpSpPr>
          <a:xfrm>
            <a:off x="717063" y="1752103"/>
            <a:ext cx="3299436" cy="919519"/>
            <a:chOff x="7093758" y="5122425"/>
            <a:chExt cx="4376570" cy="12197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3F25D8-304A-AFAD-43A2-E446FE3BD03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6159439-65D8-F57A-7D97-4D603E0E770C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D1E27D2-B3E6-8B0A-AD64-011FAB4F956D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Chord 5">
                  <a:extLst>
                    <a:ext uri="{FF2B5EF4-FFF2-40B4-BE49-F238E27FC236}">
                      <a16:creationId xmlns:a16="http://schemas.microsoft.com/office/drawing/2014/main" id="{E3487C6B-782B-FEB3-B500-E3F9EAAE7634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CCFC576-62E6-F61D-200F-DBA1784814D4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A0CA77F-3B10-33B0-96A7-2986B4052C99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Chord 5">
                  <a:extLst>
                    <a:ext uri="{FF2B5EF4-FFF2-40B4-BE49-F238E27FC236}">
                      <a16:creationId xmlns:a16="http://schemas.microsoft.com/office/drawing/2014/main" id="{FEDF4A0A-5CF2-65DA-1C19-B21D8D3AC71A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263AC2D-45DA-9423-7492-D7A7B65C8D2C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8864B0-6072-ACAB-9A81-D0357CFDF653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186839-64C1-3E3B-9F2B-E7135C0C0582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E31D20-3861-02AB-CE47-3B376A4D4748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C66B33-E3D3-B686-A1DC-11B7D9A8D9C9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FCFC113-FEDB-994B-0A9D-FBEF7E68ED4B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4830A7-F8F3-4233-F28F-8A7C97ACC667}"/>
              </a:ext>
            </a:extLst>
          </p:cNvPr>
          <p:cNvGrpSpPr/>
          <p:nvPr/>
        </p:nvGrpSpPr>
        <p:grpSpPr>
          <a:xfrm>
            <a:off x="4164359" y="1055278"/>
            <a:ext cx="629137" cy="3004658"/>
            <a:chOff x="3960143" y="811438"/>
            <a:chExt cx="629137" cy="3004658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EABE5A-D416-4D67-626B-1C878B982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612" y="845025"/>
              <a:ext cx="0" cy="297107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753560-7A50-E35E-11ED-770480362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944" y="2231957"/>
              <a:ext cx="319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568B672-FB08-E8AA-1209-63BB19EADC0E}"/>
                </a:ext>
              </a:extLst>
            </p:cNvPr>
            <p:cNvSpPr txBox="1"/>
            <p:nvPr/>
          </p:nvSpPr>
          <p:spPr>
            <a:xfrm>
              <a:off x="3987984" y="20472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9B2B321-55A1-7585-097E-0B7DED5F5B3F}"/>
                </a:ext>
              </a:extLst>
            </p:cNvPr>
            <p:cNvSpPr txBox="1"/>
            <p:nvPr/>
          </p:nvSpPr>
          <p:spPr>
            <a:xfrm rot="16200000">
              <a:off x="3660028" y="1111553"/>
              <a:ext cx="96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Entropy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7C2FEE1-92B9-429B-DCF0-940984FE318A}"/>
              </a:ext>
            </a:extLst>
          </p:cNvPr>
          <p:cNvSpPr txBox="1"/>
          <p:nvPr/>
        </p:nvSpPr>
        <p:spPr>
          <a:xfrm>
            <a:off x="1835614" y="1142147"/>
            <a:ext cx="873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B0A99A-91C3-76B3-A5C6-13C46B30866A}"/>
              </a:ext>
            </a:extLst>
          </p:cNvPr>
          <p:cNvSpPr txBox="1"/>
          <p:nvPr/>
        </p:nvSpPr>
        <p:spPr>
          <a:xfrm>
            <a:off x="6032246" y="1147215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Quantum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82923D-7E57-29C7-BEE8-45B87882E635}"/>
              </a:ext>
            </a:extLst>
          </p:cNvPr>
          <p:cNvSpPr txBox="1"/>
          <p:nvPr/>
        </p:nvSpPr>
        <p:spPr>
          <a:xfrm>
            <a:off x="527554" y="3530777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always have access to the internal dynamics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264003-0E86-A022-92B7-462D9912161C}"/>
              </a:ext>
            </a:extLst>
          </p:cNvPr>
          <p:cNvSpPr txBox="1"/>
          <p:nvPr/>
        </p:nvSpPr>
        <p:spPr>
          <a:xfrm>
            <a:off x="504548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Can prepare ensembles at arbitrarily low entropy: we can study arbitrarily small parts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37DA22-F06A-D81D-4F0E-AA7EBAD5DB86}"/>
              </a:ext>
            </a:extLst>
          </p:cNvPr>
          <p:cNvSpPr txBox="1"/>
          <p:nvPr/>
        </p:nvSpPr>
        <p:spPr>
          <a:xfrm>
            <a:off x="4988953" y="3530777"/>
            <a:ext cx="34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access to the internal dynamics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3F7AEC-7F61-AE11-29B1-98056184455D}"/>
              </a:ext>
            </a:extLst>
          </p:cNvPr>
          <p:cNvSpPr txBox="1"/>
          <p:nvPr/>
        </p:nvSpPr>
        <p:spPr>
          <a:xfrm>
            <a:off x="4965947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Entropy is bounded at zero: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cannot study parts</a:t>
            </a:r>
          </a:p>
        </p:txBody>
      </p:sp>
    </p:spTree>
    <p:extLst>
      <p:ext uri="{BB962C8B-B14F-4D97-AF65-F5344CB8AC3E}">
        <p14:creationId xmlns:p14="http://schemas.microsoft.com/office/powerpoint/2010/main" val="826748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0111-3A62-4E8C-ABDC-A59B0D5C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50921"/>
            <a:ext cx="5752731" cy="8433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Divisible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2D830C-0510-4D32-8B68-4EA1A8B9A49C}"/>
              </a:ext>
            </a:extLst>
          </p:cNvPr>
          <p:cNvSpPr txBox="1">
            <a:spLocks/>
          </p:cNvSpPr>
          <p:nvPr/>
        </p:nvSpPr>
        <p:spPr>
          <a:xfrm>
            <a:off x="6270593" y="150920"/>
            <a:ext cx="5752731" cy="843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333" dirty="0"/>
              <a:t>Reducible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6C78E-F556-4E25-897B-55976974CABD}"/>
                  </a:ext>
                </a:extLst>
              </p:cNvPr>
              <p:cNvSpPr txBox="1"/>
              <p:nvPr/>
            </p:nvSpPr>
            <p:spPr>
              <a:xfrm>
                <a:off x="458237" y="4407694"/>
                <a:ext cx="323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6C78E-F556-4E25-897B-55976974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7" y="4407694"/>
                <a:ext cx="323562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34D93-B865-4436-B507-88A4DCD18DAB}"/>
                  </a:ext>
                </a:extLst>
              </p:cNvPr>
              <p:cNvSpPr txBox="1"/>
              <p:nvPr/>
            </p:nvSpPr>
            <p:spPr>
              <a:xfrm>
                <a:off x="5847997" y="4376071"/>
                <a:ext cx="23413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34D93-B865-4436-B507-88A4DCD18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97" y="4376071"/>
                <a:ext cx="23413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408905F7-355D-4C11-AEBE-F2E409386522}"/>
              </a:ext>
            </a:extLst>
          </p:cNvPr>
          <p:cNvSpPr txBox="1">
            <a:spLocks/>
          </p:cNvSpPr>
          <p:nvPr/>
        </p:nvSpPr>
        <p:spPr>
          <a:xfrm>
            <a:off x="5344358" y="196477"/>
            <a:ext cx="1509204" cy="843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vs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EEA73D-96C1-4280-9D48-9A20EE68C509}"/>
              </a:ext>
            </a:extLst>
          </p:cNvPr>
          <p:cNvCxnSpPr>
            <a:cxnSpLocks/>
          </p:cNvCxnSpPr>
          <p:nvPr/>
        </p:nvCxnSpPr>
        <p:spPr>
          <a:xfrm>
            <a:off x="652053" y="6327140"/>
            <a:ext cx="2845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838E49A-F4B8-4C7D-B1E1-AE452AE8E0AB}"/>
              </a:ext>
            </a:extLst>
          </p:cNvPr>
          <p:cNvSpPr/>
          <p:nvPr/>
        </p:nvSpPr>
        <p:spPr>
          <a:xfrm>
            <a:off x="3243965" y="586126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6C0A14-4836-41F1-B44F-6D16CCD839FF}"/>
              </a:ext>
            </a:extLst>
          </p:cNvPr>
          <p:cNvGrpSpPr/>
          <p:nvPr/>
        </p:nvGrpSpPr>
        <p:grpSpPr>
          <a:xfrm>
            <a:off x="1109458" y="5138805"/>
            <a:ext cx="1930715" cy="874080"/>
            <a:chOff x="685800" y="3105150"/>
            <a:chExt cx="2920795" cy="13223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88A833-A26A-4D01-83F8-32A6CAB37F04}"/>
                </a:ext>
              </a:extLst>
            </p:cNvPr>
            <p:cNvGrpSpPr/>
            <p:nvPr/>
          </p:nvGrpSpPr>
          <p:grpSpPr>
            <a:xfrm>
              <a:off x="685800" y="3526982"/>
              <a:ext cx="794882" cy="748123"/>
              <a:chOff x="2743126" y="2971800"/>
              <a:chExt cx="1295474" cy="121927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3AF5EA3-C10B-4C2F-8509-AEB9C9A953F9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Chord 5">
                <a:extLst>
                  <a:ext uri="{FF2B5EF4-FFF2-40B4-BE49-F238E27FC236}">
                    <a16:creationId xmlns:a16="http://schemas.microsoft.com/office/drawing/2014/main" id="{0857B9BB-F05A-458D-AFA6-42EB28E4C3CC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7CE4DE-ECAC-404B-9CE7-3A30B434717B}"/>
                </a:ext>
              </a:extLst>
            </p:cNvPr>
            <p:cNvGrpSpPr/>
            <p:nvPr/>
          </p:nvGrpSpPr>
          <p:grpSpPr>
            <a:xfrm>
              <a:off x="2864418" y="3720714"/>
              <a:ext cx="742177" cy="554348"/>
              <a:chOff x="6682106" y="2528622"/>
              <a:chExt cx="742177" cy="55434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4ACAE12-1D35-45C8-BA17-AA21091C10F8}"/>
                  </a:ext>
                </a:extLst>
              </p:cNvPr>
              <p:cNvSpPr/>
              <p:nvPr/>
            </p:nvSpPr>
            <p:spPr>
              <a:xfrm>
                <a:off x="6683541" y="2528622"/>
                <a:ext cx="740742" cy="554305"/>
              </a:xfrm>
              <a:custGeom>
                <a:avLst/>
                <a:gdLst>
                  <a:gd name="connsiteX0" fmla="*/ 689516 w 740742"/>
                  <a:gd name="connsiteY0" fmla="*/ 0 h 554305"/>
                  <a:gd name="connsiteX1" fmla="*/ 709511 w 740742"/>
                  <a:gd name="connsiteY1" fmla="*/ 34672 h 554305"/>
                  <a:gd name="connsiteX2" fmla="*/ 740742 w 740742"/>
                  <a:gd name="connsiteY2" fmla="*/ 180265 h 554305"/>
                  <a:gd name="connsiteX3" fmla="*/ 343323 w 740742"/>
                  <a:gd name="connsiteY3" fmla="*/ 554305 h 554305"/>
                  <a:gd name="connsiteX4" fmla="*/ 13777 w 740742"/>
                  <a:gd name="connsiteY4" fmla="*/ 389395 h 554305"/>
                  <a:gd name="connsiteX5" fmla="*/ 0 w 740742"/>
                  <a:gd name="connsiteY5" fmla="*/ 365506 h 5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742" h="554305">
                    <a:moveTo>
                      <a:pt x="689516" y="0"/>
                    </a:moveTo>
                    <a:lnTo>
                      <a:pt x="709511" y="34672"/>
                    </a:lnTo>
                    <a:cubicBezTo>
                      <a:pt x="729622" y="79421"/>
                      <a:pt x="740742" y="128621"/>
                      <a:pt x="740742" y="180265"/>
                    </a:cubicBezTo>
                    <a:cubicBezTo>
                      <a:pt x="740742" y="386842"/>
                      <a:pt x="562811" y="554305"/>
                      <a:pt x="343323" y="554305"/>
                    </a:cubicBezTo>
                    <a:cubicBezTo>
                      <a:pt x="206143" y="554305"/>
                      <a:pt x="85196" y="488890"/>
                      <a:pt x="13777" y="389395"/>
                    </a:cubicBezTo>
                    <a:lnTo>
                      <a:pt x="0" y="3655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CD69995-4013-4A71-A2B0-763165BF9519}"/>
                  </a:ext>
                </a:extLst>
              </p:cNvPr>
              <p:cNvSpPr/>
              <p:nvPr/>
            </p:nvSpPr>
            <p:spPr>
              <a:xfrm>
                <a:off x="6682106" y="2827911"/>
                <a:ext cx="448781" cy="255059"/>
              </a:xfrm>
              <a:custGeom>
                <a:avLst/>
                <a:gdLst>
                  <a:gd name="connsiteX0" fmla="*/ 122433 w 448781"/>
                  <a:gd name="connsiteY0" fmla="*/ 0 h 255059"/>
                  <a:gd name="connsiteX1" fmla="*/ 126545 w 448781"/>
                  <a:gd name="connsiteY1" fmla="*/ 10979 h 255059"/>
                  <a:gd name="connsiteX2" fmla="*/ 448781 w 448781"/>
                  <a:gd name="connsiteY2" fmla="*/ 241976 h 255059"/>
                  <a:gd name="connsiteX3" fmla="*/ 27594 w 448781"/>
                  <a:gd name="connsiteY3" fmla="*/ 106418 h 255059"/>
                  <a:gd name="connsiteX4" fmla="*/ 0 w 448781"/>
                  <a:gd name="connsiteY4" fmla="*/ 64901 h 25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781" h="255059">
                    <a:moveTo>
                      <a:pt x="122433" y="0"/>
                    </a:moveTo>
                    <a:lnTo>
                      <a:pt x="126545" y="10979"/>
                    </a:lnTo>
                    <a:cubicBezTo>
                      <a:pt x="187202" y="127720"/>
                      <a:pt x="301238" y="209394"/>
                      <a:pt x="448781" y="241976"/>
                    </a:cubicBezTo>
                    <a:cubicBezTo>
                      <a:pt x="290046" y="282493"/>
                      <a:pt x="123913" y="226580"/>
                      <a:pt x="27594" y="106418"/>
                    </a:cubicBezTo>
                    <a:lnTo>
                      <a:pt x="0" y="649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3603BE-DFC6-4713-8BAD-C2A2E2964333}"/>
                </a:ext>
              </a:extLst>
            </p:cNvPr>
            <p:cNvGrpSpPr/>
            <p:nvPr/>
          </p:nvGrpSpPr>
          <p:grpSpPr>
            <a:xfrm>
              <a:off x="2741703" y="3105150"/>
              <a:ext cx="741264" cy="555497"/>
              <a:chOff x="8027154" y="2238367"/>
              <a:chExt cx="741264" cy="55549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4F767-C855-4B58-A474-11681B95B427}"/>
                  </a:ext>
                </a:extLst>
              </p:cNvPr>
              <p:cNvSpPr/>
              <p:nvPr/>
            </p:nvSpPr>
            <p:spPr>
              <a:xfrm>
                <a:off x="8027199" y="2238367"/>
                <a:ext cx="741219" cy="555132"/>
              </a:xfrm>
              <a:custGeom>
                <a:avLst/>
                <a:gdLst>
                  <a:gd name="connsiteX0" fmla="*/ 397419 w 741219"/>
                  <a:gd name="connsiteY0" fmla="*/ 0 h 555132"/>
                  <a:gd name="connsiteX1" fmla="*/ 726965 w 741219"/>
                  <a:gd name="connsiteY1" fmla="*/ 164911 h 555132"/>
                  <a:gd name="connsiteX2" fmla="*/ 741219 w 741219"/>
                  <a:gd name="connsiteY2" fmla="*/ 189627 h 555132"/>
                  <a:gd name="connsiteX3" fmla="*/ 51704 w 741219"/>
                  <a:gd name="connsiteY3" fmla="*/ 555132 h 555132"/>
                  <a:gd name="connsiteX4" fmla="*/ 31231 w 741219"/>
                  <a:gd name="connsiteY4" fmla="*/ 519634 h 555132"/>
                  <a:gd name="connsiteX5" fmla="*/ 0 w 741219"/>
                  <a:gd name="connsiteY5" fmla="*/ 374040 h 555132"/>
                  <a:gd name="connsiteX6" fmla="*/ 397419 w 741219"/>
                  <a:gd name="connsiteY6" fmla="*/ 0 h 55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219" h="555132">
                    <a:moveTo>
                      <a:pt x="397419" y="0"/>
                    </a:moveTo>
                    <a:cubicBezTo>
                      <a:pt x="534599" y="0"/>
                      <a:pt x="655546" y="65415"/>
                      <a:pt x="726965" y="164911"/>
                    </a:cubicBezTo>
                    <a:lnTo>
                      <a:pt x="741219" y="189627"/>
                    </a:lnTo>
                    <a:lnTo>
                      <a:pt x="51704" y="555132"/>
                    </a:lnTo>
                    <a:lnTo>
                      <a:pt x="31231" y="519634"/>
                    </a:lnTo>
                    <a:cubicBezTo>
                      <a:pt x="11121" y="474884"/>
                      <a:pt x="0" y="425684"/>
                      <a:pt x="0" y="374040"/>
                    </a:cubicBezTo>
                    <a:cubicBezTo>
                      <a:pt x="0" y="167463"/>
                      <a:pt x="177931" y="0"/>
                      <a:pt x="397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A1A66-E36E-45BF-9D19-F9E728DE2733}"/>
                  </a:ext>
                </a:extLst>
              </p:cNvPr>
              <p:cNvSpPr/>
              <p:nvPr/>
            </p:nvSpPr>
            <p:spPr>
              <a:xfrm>
                <a:off x="8027154" y="2301017"/>
                <a:ext cx="177287" cy="492847"/>
              </a:xfrm>
              <a:custGeom>
                <a:avLst/>
                <a:gdLst>
                  <a:gd name="connsiteX0" fmla="*/ 177287 w 177287"/>
                  <a:gd name="connsiteY0" fmla="*/ 0 h 492847"/>
                  <a:gd name="connsiteX1" fmla="*/ 144077 w 177287"/>
                  <a:gd name="connsiteY1" fmla="*/ 347483 h 492847"/>
                  <a:gd name="connsiteX2" fmla="*/ 174096 w 177287"/>
                  <a:gd name="connsiteY2" fmla="*/ 427629 h 492847"/>
                  <a:gd name="connsiteX3" fmla="*/ 51064 w 177287"/>
                  <a:gd name="connsiteY3" fmla="*/ 492847 h 492847"/>
                  <a:gd name="connsiteX4" fmla="*/ 43520 w 177287"/>
                  <a:gd name="connsiteY4" fmla="*/ 481495 h 492847"/>
                  <a:gd name="connsiteX5" fmla="*/ 177287 w 177287"/>
                  <a:gd name="connsiteY5" fmla="*/ 0 h 49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287" h="492847">
                    <a:moveTo>
                      <a:pt x="177287" y="0"/>
                    </a:moveTo>
                    <a:cubicBezTo>
                      <a:pt x="127809" y="129635"/>
                      <a:pt x="119533" y="247435"/>
                      <a:pt x="144077" y="347483"/>
                    </a:cubicBezTo>
                    <a:lnTo>
                      <a:pt x="174096" y="427629"/>
                    </a:lnTo>
                    <a:lnTo>
                      <a:pt x="51064" y="492847"/>
                    </a:lnTo>
                    <a:lnTo>
                      <a:pt x="43520" y="481495"/>
                    </a:lnTo>
                    <a:cubicBezTo>
                      <a:pt x="-48270" y="312313"/>
                      <a:pt x="9258" y="105242"/>
                      <a:pt x="17728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8E9A5A-EDAC-43E3-A29D-016070339B3E}"/>
                </a:ext>
              </a:extLst>
            </p:cNvPr>
            <p:cNvSpPr/>
            <p:nvPr/>
          </p:nvSpPr>
          <p:spPr>
            <a:xfrm>
              <a:off x="1384849" y="3222139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BF6E3CA-E6D1-40D5-814B-07ECC3876F1C}"/>
                </a:ext>
              </a:extLst>
            </p:cNvPr>
            <p:cNvSpPr/>
            <p:nvPr/>
          </p:nvSpPr>
          <p:spPr>
            <a:xfrm rot="21111370" flipV="1">
              <a:off x="1508436" y="4179848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135CC2-9465-43A2-9F13-FACC44779F94}"/>
              </a:ext>
            </a:extLst>
          </p:cNvPr>
          <p:cNvGrpSpPr/>
          <p:nvPr/>
        </p:nvGrpSpPr>
        <p:grpSpPr>
          <a:xfrm>
            <a:off x="6611340" y="5372197"/>
            <a:ext cx="645638" cy="607658"/>
            <a:chOff x="6610920" y="3430766"/>
            <a:chExt cx="794882" cy="74812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9C0DDE-2C3B-444C-BB51-6DFC67078C12}"/>
                </a:ext>
              </a:extLst>
            </p:cNvPr>
            <p:cNvGrpSpPr/>
            <p:nvPr/>
          </p:nvGrpSpPr>
          <p:grpSpPr>
            <a:xfrm>
              <a:off x="6610920" y="3430766"/>
              <a:ext cx="794882" cy="748123"/>
              <a:chOff x="2743126" y="2971800"/>
              <a:chExt cx="1295474" cy="1219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BE8F641-DAF3-49A0-BD1E-537684D51AA5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Chord 5">
                <a:extLst>
                  <a:ext uri="{FF2B5EF4-FFF2-40B4-BE49-F238E27FC236}">
                    <a16:creationId xmlns:a16="http://schemas.microsoft.com/office/drawing/2014/main" id="{2096353D-2715-4426-9431-9813669B2CB4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8FEF21-16E8-4861-9AFD-A0029AD96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749" y="3610993"/>
              <a:ext cx="678436" cy="40901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A0634-A756-0165-72C8-B54DF9DBFD6C}"/>
              </a:ext>
            </a:extLst>
          </p:cNvPr>
          <p:cNvCxnSpPr>
            <a:cxnSpLocks/>
          </p:cNvCxnSpPr>
          <p:nvPr/>
        </p:nvCxnSpPr>
        <p:spPr>
          <a:xfrm>
            <a:off x="5723788" y="6319520"/>
            <a:ext cx="2845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1446466-A74E-2CFD-45CF-FBE107B74F38}"/>
              </a:ext>
            </a:extLst>
          </p:cNvPr>
          <p:cNvSpPr/>
          <p:nvPr/>
        </p:nvSpPr>
        <p:spPr>
          <a:xfrm>
            <a:off x="8315700" y="585364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time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4753C91-385E-70C3-F52B-31BE215B7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6" y="1192137"/>
            <a:ext cx="2341346" cy="18440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29F3F-55D4-E372-5DE4-85A99A0BC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63" y="1146257"/>
            <a:ext cx="2797734" cy="1729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935E2-BFBA-4085-FDDB-22EC7F080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45" y="1895575"/>
            <a:ext cx="1957975" cy="1920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CA243-1D36-DC30-4F67-83F6C2984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45" y="1828545"/>
            <a:ext cx="2054859" cy="2054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AB9DE3-7D92-1A08-1A52-047C3F22B75E}"/>
              </a:ext>
            </a:extLst>
          </p:cNvPr>
          <p:cNvSpPr txBox="1"/>
          <p:nvPr/>
        </p:nvSpPr>
        <p:spPr>
          <a:xfrm>
            <a:off x="1324414" y="3342248"/>
            <a:ext cx="343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divisible but not reducible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D146E-CA5D-8CD5-FB7B-6DBF840630E9}"/>
              </a:ext>
            </a:extLst>
          </p:cNvPr>
          <p:cNvSpPr txBox="1"/>
          <p:nvPr/>
        </p:nvSpPr>
        <p:spPr>
          <a:xfrm>
            <a:off x="7572814" y="1140574"/>
            <a:ext cx="3489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reducible but not divisible</a:t>
            </a:r>
          </a:p>
        </p:txBody>
      </p:sp>
    </p:spTree>
    <p:extLst>
      <p:ext uri="{BB962C8B-B14F-4D97-AF65-F5344CB8AC3E}">
        <p14:creationId xmlns:p14="http://schemas.microsoft.com/office/powerpoint/2010/main" val="529489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A3C96-17FF-CBE3-1702-0ADF97917F93}"/>
              </a:ext>
            </a:extLst>
          </p:cNvPr>
          <p:cNvSpPr txBox="1"/>
          <p:nvPr/>
        </p:nvSpPr>
        <p:spPr>
          <a:xfrm>
            <a:off x="365760" y="342900"/>
            <a:ext cx="660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Reducibility in terms of ensembles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F37106-FDC3-361B-0A25-AE8ED9D318A5}"/>
                  </a:ext>
                </a:extLst>
              </p:cNvPr>
              <p:cNvSpPr txBox="1"/>
              <p:nvPr/>
            </p:nvSpPr>
            <p:spPr>
              <a:xfrm>
                <a:off x="1585522" y="1225466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F37106-FDC3-361B-0A25-AE8ED9D3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522" y="1225466"/>
                <a:ext cx="462113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8ED2B3-C87F-D5F0-6E70-B2B2FA65421E}"/>
              </a:ext>
            </a:extLst>
          </p:cNvPr>
          <p:cNvCxnSpPr>
            <a:cxnSpLocks/>
          </p:cNvCxnSpPr>
          <p:nvPr/>
        </p:nvCxnSpPr>
        <p:spPr>
          <a:xfrm>
            <a:off x="626698" y="2569698"/>
            <a:ext cx="36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346F26-0629-7D87-2AB1-FB8BC8159519}"/>
              </a:ext>
            </a:extLst>
          </p:cNvPr>
          <p:cNvSpPr/>
          <p:nvPr/>
        </p:nvSpPr>
        <p:spPr>
          <a:xfrm>
            <a:off x="1093908" y="1333992"/>
            <a:ext cx="1732129" cy="1242381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26E757-5EF7-481E-6A63-093608C3C528}"/>
              </a:ext>
            </a:extLst>
          </p:cNvPr>
          <p:cNvSpPr/>
          <p:nvPr/>
        </p:nvSpPr>
        <p:spPr>
          <a:xfrm>
            <a:off x="1816579" y="1333992"/>
            <a:ext cx="1732129" cy="1242381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662F64-1131-7EC7-4880-2982EC89B0DA}"/>
                  </a:ext>
                </a:extLst>
              </p:cNvPr>
              <p:cNvSpPr txBox="1"/>
              <p:nvPr/>
            </p:nvSpPr>
            <p:spPr>
              <a:xfrm>
                <a:off x="2956316" y="1225466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662F64-1131-7EC7-4880-2982EC89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16" y="1225466"/>
                <a:ext cx="46743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A4CC2C4-442B-9AD9-9AAC-1C28A2167FB9}"/>
              </a:ext>
            </a:extLst>
          </p:cNvPr>
          <p:cNvSpPr txBox="1"/>
          <p:nvPr/>
        </p:nvSpPr>
        <p:spPr>
          <a:xfrm>
            <a:off x="4533328" y="1149326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 overlap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B6BED8-0DC3-0D66-8A7D-730C5D70B6AE}"/>
              </a:ext>
            </a:extLst>
          </p:cNvPr>
          <p:cNvCxnSpPr>
            <a:cxnSpLocks/>
          </p:cNvCxnSpPr>
          <p:nvPr/>
        </p:nvCxnSpPr>
        <p:spPr>
          <a:xfrm flipV="1">
            <a:off x="5090160" y="1410132"/>
            <a:ext cx="1722120" cy="54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CA4A7A-6816-37F0-CEE4-070367C6129E}"/>
              </a:ext>
            </a:extLst>
          </p:cNvPr>
          <p:cNvCxnSpPr/>
          <p:nvPr/>
        </p:nvCxnSpPr>
        <p:spPr>
          <a:xfrm>
            <a:off x="5105400" y="1955182"/>
            <a:ext cx="1699260" cy="36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75F45D-F46B-0307-9F78-57615D0FAC9E}"/>
                  </a:ext>
                </a:extLst>
              </p:cNvPr>
              <p:cNvSpPr txBox="1"/>
              <p:nvPr/>
            </p:nvSpPr>
            <p:spPr>
              <a:xfrm>
                <a:off x="7776579" y="2079911"/>
                <a:ext cx="2432589" cy="589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75F45D-F46B-0307-9F78-57615D0FA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579" y="2079911"/>
                <a:ext cx="2432589" cy="589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16D691-F6FC-8704-61C5-1F2AE917C4BC}"/>
                  </a:ext>
                </a:extLst>
              </p:cNvPr>
              <p:cNvSpPr txBox="1"/>
              <p:nvPr/>
            </p:nvSpPr>
            <p:spPr>
              <a:xfrm>
                <a:off x="6975005" y="1105620"/>
                <a:ext cx="834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16D691-F6FC-8704-61C5-1F2AE917C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05" y="1105620"/>
                <a:ext cx="8341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F97B35C-1D49-4AB6-F508-51FD1F279D15}"/>
              </a:ext>
            </a:extLst>
          </p:cNvPr>
          <p:cNvSpPr/>
          <p:nvPr/>
        </p:nvSpPr>
        <p:spPr>
          <a:xfrm>
            <a:off x="1982832" y="2331720"/>
            <a:ext cx="758981" cy="244653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EE757F-2AB3-E283-D541-AEF9F1ED81CB}"/>
                  </a:ext>
                </a:extLst>
              </p:cNvPr>
              <p:cNvSpPr txBox="1"/>
              <p:nvPr/>
            </p:nvSpPr>
            <p:spPr>
              <a:xfrm>
                <a:off x="2190023" y="2484958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EE757F-2AB3-E283-D541-AEF9F1ED8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23" y="2484958"/>
                <a:ext cx="46743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578EEB-C7B3-D852-AF81-836B7E3D8CE2}"/>
                  </a:ext>
                </a:extLst>
              </p:cNvPr>
              <p:cNvSpPr txBox="1"/>
              <p:nvPr/>
            </p:nvSpPr>
            <p:spPr>
              <a:xfrm>
                <a:off x="7875343" y="844010"/>
                <a:ext cx="3556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578EEB-C7B3-D852-AF81-836B7E3D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43" y="844010"/>
                <a:ext cx="355667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440695-3DE3-3F92-6058-1B022C5ECE69}"/>
                  </a:ext>
                </a:extLst>
              </p:cNvPr>
              <p:cNvSpPr txBox="1"/>
              <p:nvPr/>
            </p:nvSpPr>
            <p:spPr>
              <a:xfrm>
                <a:off x="7864442" y="1367230"/>
                <a:ext cx="35423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440695-3DE3-3F92-6058-1B022C5E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442" y="1367230"/>
                <a:ext cx="35423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7CBDEF7-E271-86D9-5F3D-02D04A7F2CB9}"/>
              </a:ext>
            </a:extLst>
          </p:cNvPr>
          <p:cNvSpPr txBox="1"/>
          <p:nvPr/>
        </p:nvSpPr>
        <p:spPr>
          <a:xfrm>
            <a:off x="8560850" y="481399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component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A5657-1096-4AD6-9036-65A0D5C5C0B7}"/>
              </a:ext>
            </a:extLst>
          </p:cNvPr>
          <p:cNvSpPr txBox="1"/>
          <p:nvPr/>
        </p:nvSpPr>
        <p:spPr>
          <a:xfrm>
            <a:off x="8560849" y="266962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380E0-5D92-4089-1E40-AD0F0EC6CC65}"/>
                  </a:ext>
                </a:extLst>
              </p:cNvPr>
              <p:cNvSpPr txBox="1"/>
              <p:nvPr/>
            </p:nvSpPr>
            <p:spPr>
              <a:xfrm>
                <a:off x="922126" y="3209307"/>
                <a:ext cx="97311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Classical physics: common component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not orthogonal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380E0-5D92-4089-1E40-AD0F0EC6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26" y="3209307"/>
                <a:ext cx="9731190" cy="584775"/>
              </a:xfrm>
              <a:prstGeom prst="rect">
                <a:avLst/>
              </a:prstGeom>
              <a:blipFill>
                <a:blip r:embed="rId9"/>
                <a:stretch>
                  <a:fillRect l="-1565" t="-12500" r="-56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5560E11-08E6-8F00-886D-469E8689C946}"/>
              </a:ext>
            </a:extLst>
          </p:cNvPr>
          <p:cNvSpPr txBox="1"/>
          <p:nvPr/>
        </p:nvSpPr>
        <p:spPr>
          <a:xfrm>
            <a:off x="1310514" y="3787508"/>
            <a:ext cx="889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ensembles have something in common, there exists an ensemble for the common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28B4C8-35E3-1E8B-BEB5-712E92DBA5FA}"/>
                  </a:ext>
                </a:extLst>
              </p:cNvPr>
              <p:cNvSpPr txBox="1"/>
              <p:nvPr/>
            </p:nvSpPr>
            <p:spPr>
              <a:xfrm>
                <a:off x="309013" y="4985399"/>
                <a:ext cx="672273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Quantum physics:</a:t>
                </a:r>
              </a:p>
              <a:p>
                <a:r>
                  <a:rPr lang="en-US" sz="3200" dirty="0">
                    <a:solidFill>
                      <a:srgbClr val="C00000"/>
                    </a:solidFill>
                  </a:rPr>
                  <a:t>common component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not orthogonal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28B4C8-35E3-1E8B-BEB5-712E92DBA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3" y="4985399"/>
                <a:ext cx="6722738" cy="1077218"/>
              </a:xfrm>
              <a:prstGeom prst="rect">
                <a:avLst/>
              </a:prstGeom>
              <a:blipFill>
                <a:blip r:embed="rId10"/>
                <a:stretch>
                  <a:fillRect l="-2357" t="-7345" r="-1269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5DBF1AC-39E4-EAFA-0500-BE22B20EF6E3}"/>
              </a:ext>
            </a:extLst>
          </p:cNvPr>
          <p:cNvSpPr txBox="1"/>
          <p:nvPr/>
        </p:nvSpPr>
        <p:spPr>
          <a:xfrm>
            <a:off x="3548708" y="4566534"/>
            <a:ext cx="6002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ensembles can have something in common,</a:t>
            </a:r>
            <a:br>
              <a:rPr lang="en-US" dirty="0"/>
            </a:br>
            <a:r>
              <a:rPr lang="en-US" dirty="0"/>
              <a:t>but the common part cannot be reliably prepared and studied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25B4-E800-A64D-9AF5-BD70DF058A9C}"/>
              </a:ext>
            </a:extLst>
          </p:cNvPr>
          <p:cNvSpPr txBox="1"/>
          <p:nvPr/>
        </p:nvSpPr>
        <p:spPr>
          <a:xfrm>
            <a:off x="6601692" y="5163491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spin up and spin left </a:t>
            </a:r>
          </a:p>
        </p:txBody>
      </p:sp>
    </p:spTree>
    <p:extLst>
      <p:ext uri="{BB962C8B-B14F-4D97-AF65-F5344CB8AC3E}">
        <p14:creationId xmlns:p14="http://schemas.microsoft.com/office/powerpoint/2010/main" val="410949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068541D-66C8-400D-9293-310F9C79079E}"/>
              </a:ext>
            </a:extLst>
          </p:cNvPr>
          <p:cNvGrpSpPr/>
          <p:nvPr/>
        </p:nvGrpSpPr>
        <p:grpSpPr>
          <a:xfrm>
            <a:off x="765643" y="2370749"/>
            <a:ext cx="4101351" cy="2386576"/>
            <a:chOff x="685800" y="73938"/>
            <a:chExt cx="3076013" cy="178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48A8152-DFD8-447A-8DD9-E1E3DAD32D89}"/>
                    </a:ext>
                  </a:extLst>
                </p:cNvPr>
                <p:cNvSpPr txBox="1"/>
                <p:nvPr/>
              </p:nvSpPr>
              <p:spPr>
                <a:xfrm>
                  <a:off x="3442014" y="1517621"/>
                  <a:ext cx="319799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48A8152-DFD8-447A-8DD9-E1E3DAD32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014" y="1517621"/>
                  <a:ext cx="319799" cy="34624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EACCA8-B03C-44BF-9B0C-4B6745EA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1515105"/>
              <a:ext cx="30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ED5CE25-D7F5-4FD4-A9CF-552D69219794}"/>
                </a:ext>
              </a:extLst>
            </p:cNvPr>
            <p:cNvSpPr/>
            <p:nvPr/>
          </p:nvSpPr>
          <p:spPr>
            <a:xfrm>
              <a:off x="697147" y="133350"/>
              <a:ext cx="3035031" cy="1332711"/>
            </a:xfrm>
            <a:custGeom>
              <a:avLst/>
              <a:gdLst>
                <a:gd name="connsiteX0" fmla="*/ 0 w 2918298"/>
                <a:gd name="connsiteY0" fmla="*/ 1493278 h 1614843"/>
                <a:gd name="connsiteX1" fmla="*/ 899809 w 2918298"/>
                <a:gd name="connsiteY1" fmla="*/ 1464095 h 1614843"/>
                <a:gd name="connsiteX2" fmla="*/ 1371600 w 2918298"/>
                <a:gd name="connsiteY2" fmla="*/ 82 h 1614843"/>
                <a:gd name="connsiteX3" fmla="*/ 1765571 w 2918298"/>
                <a:gd name="connsiteY3" fmla="*/ 1396002 h 1614843"/>
                <a:gd name="connsiteX4" fmla="*/ 2918298 w 2918298"/>
                <a:gd name="connsiteY4" fmla="*/ 1498142 h 1614843"/>
                <a:gd name="connsiteX0" fmla="*/ 0 w 2918298"/>
                <a:gd name="connsiteY0" fmla="*/ 1493278 h 1572106"/>
                <a:gd name="connsiteX1" fmla="*/ 899809 w 2918298"/>
                <a:gd name="connsiteY1" fmla="*/ 1464095 h 1572106"/>
                <a:gd name="connsiteX2" fmla="*/ 1371600 w 2918298"/>
                <a:gd name="connsiteY2" fmla="*/ 82 h 1572106"/>
                <a:gd name="connsiteX3" fmla="*/ 1765571 w 2918298"/>
                <a:gd name="connsiteY3" fmla="*/ 1396002 h 1572106"/>
                <a:gd name="connsiteX4" fmla="*/ 2918298 w 2918298"/>
                <a:gd name="connsiteY4" fmla="*/ 1498142 h 1572106"/>
                <a:gd name="connsiteX0" fmla="*/ 0 w 2918298"/>
                <a:gd name="connsiteY0" fmla="*/ 1493937 h 1569259"/>
                <a:gd name="connsiteX1" fmla="*/ 972767 w 2918298"/>
                <a:gd name="connsiteY1" fmla="*/ 1206971 h 1569259"/>
                <a:gd name="connsiteX2" fmla="*/ 1371600 w 2918298"/>
                <a:gd name="connsiteY2" fmla="*/ 741 h 1569259"/>
                <a:gd name="connsiteX3" fmla="*/ 1765571 w 2918298"/>
                <a:gd name="connsiteY3" fmla="*/ 1396661 h 1569259"/>
                <a:gd name="connsiteX4" fmla="*/ 2918298 w 2918298"/>
                <a:gd name="connsiteY4" fmla="*/ 1498801 h 1569259"/>
                <a:gd name="connsiteX0" fmla="*/ 0 w 2918298"/>
                <a:gd name="connsiteY0" fmla="*/ 1493940 h 1569262"/>
                <a:gd name="connsiteX1" fmla="*/ 972767 w 2918298"/>
                <a:gd name="connsiteY1" fmla="*/ 1206974 h 1569262"/>
                <a:gd name="connsiteX2" fmla="*/ 1371600 w 2918298"/>
                <a:gd name="connsiteY2" fmla="*/ 744 h 1569262"/>
                <a:gd name="connsiteX3" fmla="*/ 1765571 w 2918298"/>
                <a:gd name="connsiteY3" fmla="*/ 1396664 h 1569262"/>
                <a:gd name="connsiteX4" fmla="*/ 2918298 w 2918298"/>
                <a:gd name="connsiteY4" fmla="*/ 1498804 h 1569262"/>
                <a:gd name="connsiteX0" fmla="*/ 0 w 2918298"/>
                <a:gd name="connsiteY0" fmla="*/ 1493196 h 1520005"/>
                <a:gd name="connsiteX1" fmla="*/ 972767 w 2918298"/>
                <a:gd name="connsiteY1" fmla="*/ 1206230 h 1520005"/>
                <a:gd name="connsiteX2" fmla="*/ 1371600 w 2918298"/>
                <a:gd name="connsiteY2" fmla="*/ 0 h 1520005"/>
                <a:gd name="connsiteX3" fmla="*/ 1750979 w 2918298"/>
                <a:gd name="connsiteY3" fmla="*/ 1206231 h 1520005"/>
                <a:gd name="connsiteX4" fmla="*/ 2918298 w 2918298"/>
                <a:gd name="connsiteY4" fmla="*/ 1498060 h 1520005"/>
                <a:gd name="connsiteX0" fmla="*/ 0 w 2918298"/>
                <a:gd name="connsiteY0" fmla="*/ 1493196 h 1522010"/>
                <a:gd name="connsiteX1" fmla="*/ 972767 w 2918298"/>
                <a:gd name="connsiteY1" fmla="*/ 1206230 h 1522010"/>
                <a:gd name="connsiteX2" fmla="*/ 1371600 w 2918298"/>
                <a:gd name="connsiteY2" fmla="*/ 0 h 1522010"/>
                <a:gd name="connsiteX3" fmla="*/ 1750979 w 2918298"/>
                <a:gd name="connsiteY3" fmla="*/ 1206231 h 1522010"/>
                <a:gd name="connsiteX4" fmla="*/ 2918298 w 2918298"/>
                <a:gd name="connsiteY4" fmla="*/ 1498060 h 1522010"/>
                <a:gd name="connsiteX0" fmla="*/ 0 w 2918298"/>
                <a:gd name="connsiteY0" fmla="*/ 1493196 h 1522010"/>
                <a:gd name="connsiteX1" fmla="*/ 972767 w 2918298"/>
                <a:gd name="connsiteY1" fmla="*/ 1206230 h 1522010"/>
                <a:gd name="connsiteX2" fmla="*/ 1371600 w 2918298"/>
                <a:gd name="connsiteY2" fmla="*/ 0 h 1522010"/>
                <a:gd name="connsiteX3" fmla="*/ 1750979 w 2918298"/>
                <a:gd name="connsiteY3" fmla="*/ 1206231 h 1522010"/>
                <a:gd name="connsiteX4" fmla="*/ 2918298 w 2918298"/>
                <a:gd name="connsiteY4" fmla="*/ 1498060 h 1522010"/>
                <a:gd name="connsiteX0" fmla="*/ 0 w 2918298"/>
                <a:gd name="connsiteY0" fmla="*/ 1493196 h 1498060"/>
                <a:gd name="connsiteX1" fmla="*/ 972767 w 2918298"/>
                <a:gd name="connsiteY1" fmla="*/ 1206230 h 1498060"/>
                <a:gd name="connsiteX2" fmla="*/ 1371600 w 2918298"/>
                <a:gd name="connsiteY2" fmla="*/ 0 h 1498060"/>
                <a:gd name="connsiteX3" fmla="*/ 1750979 w 2918298"/>
                <a:gd name="connsiteY3" fmla="*/ 1206231 h 1498060"/>
                <a:gd name="connsiteX4" fmla="*/ 2918298 w 2918298"/>
                <a:gd name="connsiteY4" fmla="*/ 1498060 h 1498060"/>
                <a:gd name="connsiteX0" fmla="*/ 0 w 2991256"/>
                <a:gd name="connsiteY0" fmla="*/ 1493196 h 1517515"/>
                <a:gd name="connsiteX1" fmla="*/ 972767 w 2991256"/>
                <a:gd name="connsiteY1" fmla="*/ 1206230 h 1517515"/>
                <a:gd name="connsiteX2" fmla="*/ 1371600 w 2991256"/>
                <a:gd name="connsiteY2" fmla="*/ 0 h 1517515"/>
                <a:gd name="connsiteX3" fmla="*/ 1750979 w 2991256"/>
                <a:gd name="connsiteY3" fmla="*/ 1206231 h 1517515"/>
                <a:gd name="connsiteX4" fmla="*/ 2991256 w 2991256"/>
                <a:gd name="connsiteY4" fmla="*/ 1517515 h 1517515"/>
                <a:gd name="connsiteX0" fmla="*/ 0 w 3035031"/>
                <a:gd name="connsiteY0" fmla="*/ 1498060 h 1517515"/>
                <a:gd name="connsiteX1" fmla="*/ 1016542 w 3035031"/>
                <a:gd name="connsiteY1" fmla="*/ 1206230 h 1517515"/>
                <a:gd name="connsiteX2" fmla="*/ 1415375 w 3035031"/>
                <a:gd name="connsiteY2" fmla="*/ 0 h 1517515"/>
                <a:gd name="connsiteX3" fmla="*/ 1794754 w 3035031"/>
                <a:gd name="connsiteY3" fmla="*/ 1206231 h 1517515"/>
                <a:gd name="connsiteX4" fmla="*/ 3035031 w 3035031"/>
                <a:gd name="connsiteY4" fmla="*/ 1517515 h 1517515"/>
                <a:gd name="connsiteX0" fmla="*/ 0 w 3035031"/>
                <a:gd name="connsiteY0" fmla="*/ 1498060 h 1517515"/>
                <a:gd name="connsiteX1" fmla="*/ 1016542 w 3035031"/>
                <a:gd name="connsiteY1" fmla="*/ 1206230 h 1517515"/>
                <a:gd name="connsiteX2" fmla="*/ 1415375 w 3035031"/>
                <a:gd name="connsiteY2" fmla="*/ 0 h 1517515"/>
                <a:gd name="connsiteX3" fmla="*/ 1794754 w 3035031"/>
                <a:gd name="connsiteY3" fmla="*/ 1206231 h 1517515"/>
                <a:gd name="connsiteX4" fmla="*/ 3035031 w 3035031"/>
                <a:gd name="connsiteY4" fmla="*/ 1517515 h 1517515"/>
                <a:gd name="connsiteX0" fmla="*/ 0 w 3035031"/>
                <a:gd name="connsiteY0" fmla="*/ 1498078 h 1517533"/>
                <a:gd name="connsiteX1" fmla="*/ 1016542 w 3035031"/>
                <a:gd name="connsiteY1" fmla="*/ 1206248 h 1517533"/>
                <a:gd name="connsiteX2" fmla="*/ 1415375 w 3035031"/>
                <a:gd name="connsiteY2" fmla="*/ 18 h 1517533"/>
                <a:gd name="connsiteX3" fmla="*/ 1794754 w 3035031"/>
                <a:gd name="connsiteY3" fmla="*/ 1206249 h 1517533"/>
                <a:gd name="connsiteX4" fmla="*/ 3035031 w 3035031"/>
                <a:gd name="connsiteY4" fmla="*/ 1517533 h 1517533"/>
                <a:gd name="connsiteX0" fmla="*/ 0 w 3035031"/>
                <a:gd name="connsiteY0" fmla="*/ 1498132 h 1517587"/>
                <a:gd name="connsiteX1" fmla="*/ 1016542 w 3035031"/>
                <a:gd name="connsiteY1" fmla="*/ 1206302 h 1517587"/>
                <a:gd name="connsiteX2" fmla="*/ 1415375 w 3035031"/>
                <a:gd name="connsiteY2" fmla="*/ 72 h 1517587"/>
                <a:gd name="connsiteX3" fmla="*/ 1794754 w 3035031"/>
                <a:gd name="connsiteY3" fmla="*/ 1206303 h 1517587"/>
                <a:gd name="connsiteX4" fmla="*/ 3035031 w 3035031"/>
                <a:gd name="connsiteY4" fmla="*/ 1517587 h 1517587"/>
                <a:gd name="connsiteX0" fmla="*/ 0 w 3035031"/>
                <a:gd name="connsiteY0" fmla="*/ 1498079 h 1517534"/>
                <a:gd name="connsiteX1" fmla="*/ 1016542 w 3035031"/>
                <a:gd name="connsiteY1" fmla="*/ 1206249 h 1517534"/>
                <a:gd name="connsiteX2" fmla="*/ 1415375 w 3035031"/>
                <a:gd name="connsiteY2" fmla="*/ 19 h 1517534"/>
                <a:gd name="connsiteX3" fmla="*/ 1794754 w 3035031"/>
                <a:gd name="connsiteY3" fmla="*/ 1206250 h 1517534"/>
                <a:gd name="connsiteX4" fmla="*/ 3035031 w 3035031"/>
                <a:gd name="connsiteY4" fmla="*/ 1517534 h 1517534"/>
                <a:gd name="connsiteX0" fmla="*/ 0 w 3035031"/>
                <a:gd name="connsiteY0" fmla="*/ 1313256 h 1332711"/>
                <a:gd name="connsiteX1" fmla="*/ 1016542 w 3035031"/>
                <a:gd name="connsiteY1" fmla="*/ 1021426 h 1332711"/>
                <a:gd name="connsiteX2" fmla="*/ 1425102 w 3035031"/>
                <a:gd name="connsiteY2" fmla="*/ 22 h 1332711"/>
                <a:gd name="connsiteX3" fmla="*/ 1794754 w 3035031"/>
                <a:gd name="connsiteY3" fmla="*/ 1021427 h 1332711"/>
                <a:gd name="connsiteX4" fmla="*/ 3035031 w 3035031"/>
                <a:gd name="connsiteY4" fmla="*/ 1332711 h 133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031" h="1332711">
                  <a:moveTo>
                    <a:pt x="0" y="1313256"/>
                  </a:moveTo>
                  <a:cubicBezTo>
                    <a:pt x="393970" y="1296638"/>
                    <a:pt x="779025" y="1240298"/>
                    <a:pt x="1016542" y="1021426"/>
                  </a:cubicBezTo>
                  <a:cubicBezTo>
                    <a:pt x="1254059" y="802554"/>
                    <a:pt x="1232169" y="-4842"/>
                    <a:pt x="1425102" y="22"/>
                  </a:cubicBezTo>
                  <a:cubicBezTo>
                    <a:pt x="1618035" y="4886"/>
                    <a:pt x="1526433" y="799312"/>
                    <a:pt x="1794754" y="1021427"/>
                  </a:cubicBezTo>
                  <a:cubicBezTo>
                    <a:pt x="2063075" y="1243542"/>
                    <a:pt x="2597286" y="1328658"/>
                    <a:pt x="3035031" y="13327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CF57D-9EBD-4897-BE96-192350382B2A}"/>
                    </a:ext>
                  </a:extLst>
                </p:cNvPr>
                <p:cNvSpPr txBox="1"/>
                <p:nvPr/>
              </p:nvSpPr>
              <p:spPr>
                <a:xfrm>
                  <a:off x="1143000" y="73938"/>
                  <a:ext cx="644071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CF57D-9EBD-4897-BE96-192350382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73938"/>
                  <a:ext cx="644071" cy="346249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B5B378-5579-4E9E-A6C7-D9B7680C1F54}"/>
              </a:ext>
            </a:extLst>
          </p:cNvPr>
          <p:cNvSpPr txBox="1"/>
          <p:nvPr/>
        </p:nvSpPr>
        <p:spPr>
          <a:xfrm>
            <a:off x="304800" y="416656"/>
            <a:ext cx="50872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 distribution: </a:t>
            </a:r>
            <a:r>
              <a:rPr lang="en-US" sz="2400" dirty="0"/>
              <a:t>the matter is spread across space</a:t>
            </a:r>
          </a:p>
          <a:p>
            <a:r>
              <a:rPr lang="en-US" sz="2400" dirty="0"/>
              <a:t>i.e. 50% of the mass is in a particular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31969-964E-478B-891B-1CD93AE056FB}"/>
              </a:ext>
            </a:extLst>
          </p:cNvPr>
          <p:cNvSpPr txBox="1"/>
          <p:nvPr/>
        </p:nvSpPr>
        <p:spPr>
          <a:xfrm>
            <a:off x="304800" y="4968482"/>
            <a:ext cx="50872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Probability distribution: </a:t>
            </a:r>
            <a:r>
              <a:rPr lang="en-US" sz="2400" dirty="0"/>
              <a:t>the matter is concentrated but “jumps around”</a:t>
            </a:r>
          </a:p>
          <a:p>
            <a:r>
              <a:rPr lang="en-US" sz="2400" dirty="0"/>
              <a:t>i.e. the whole mass is in a particular region 50% of the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7B47-E184-4404-8F06-56CE25E30336}"/>
              </a:ext>
            </a:extLst>
          </p:cNvPr>
          <p:cNvSpPr txBox="1"/>
          <p:nvPr/>
        </p:nvSpPr>
        <p:spPr>
          <a:xfrm>
            <a:off x="6291915" y="2278260"/>
            <a:ext cx="5798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These cases merge in quantum mechanics</a:t>
            </a:r>
          </a:p>
          <a:p>
            <a:r>
              <a:rPr lang="en-US" sz="2400" dirty="0"/>
              <a:t>The ability to tell statistical from probability distributions requires having access to the ensembles at lower entropy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85E29-11F9-4A25-AA5D-5D90A4A69F07}"/>
              </a:ext>
            </a:extLst>
          </p:cNvPr>
          <p:cNvCxnSpPr>
            <a:cxnSpLocks/>
          </p:cNvCxnSpPr>
          <p:nvPr/>
        </p:nvCxnSpPr>
        <p:spPr>
          <a:xfrm>
            <a:off x="5392086" y="1397000"/>
            <a:ext cx="873326" cy="126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FA5326-49D4-426C-992E-EFE0EC6A4113}"/>
              </a:ext>
            </a:extLst>
          </p:cNvPr>
          <p:cNvCxnSpPr>
            <a:cxnSpLocks/>
          </p:cNvCxnSpPr>
          <p:nvPr/>
        </p:nvCxnSpPr>
        <p:spPr>
          <a:xfrm flipV="1">
            <a:off x="5384800" y="3642836"/>
            <a:ext cx="907115" cy="202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A6688E-E61E-4FF7-A4E3-BE5C7F9F6758}"/>
              </a:ext>
            </a:extLst>
          </p:cNvPr>
          <p:cNvSpPr txBox="1"/>
          <p:nvPr/>
        </p:nvSpPr>
        <p:spPr>
          <a:xfrm>
            <a:off x="6502400" y="455423"/>
            <a:ext cx="423654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Wave nature of the quantum system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7575A-B4D6-450F-A920-2092A74E0B5B}"/>
              </a:ext>
            </a:extLst>
          </p:cNvPr>
          <p:cNvCxnSpPr>
            <a:cxnSpLocks/>
          </p:cNvCxnSpPr>
          <p:nvPr/>
        </p:nvCxnSpPr>
        <p:spPr>
          <a:xfrm flipH="1">
            <a:off x="5481675" y="681127"/>
            <a:ext cx="975832" cy="22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984337-F2BB-42E3-8434-C227FDD07412}"/>
              </a:ext>
            </a:extLst>
          </p:cNvPr>
          <p:cNvSpPr txBox="1"/>
          <p:nvPr/>
        </p:nvSpPr>
        <p:spPr>
          <a:xfrm>
            <a:off x="5291175" y="6249476"/>
            <a:ext cx="444775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Particle nature of the quantum system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441601-5067-4438-9749-F869C4AFAA37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6070600"/>
            <a:ext cx="70866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86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8CE08E-4977-C800-A82A-E57A3C8F67BA}"/>
              </a:ext>
            </a:extLst>
          </p:cNvPr>
          <p:cNvGrpSpPr/>
          <p:nvPr/>
        </p:nvGrpSpPr>
        <p:grpSpPr>
          <a:xfrm>
            <a:off x="8331596" y="744996"/>
            <a:ext cx="2625213" cy="2625213"/>
            <a:chOff x="2941448" y="1636245"/>
            <a:chExt cx="2625213" cy="2625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F0E7909-24EF-7409-77DD-3C5FD9440937}"/>
                </a:ext>
              </a:extLst>
            </p:cNvPr>
            <p:cNvSpPr/>
            <p:nvPr/>
          </p:nvSpPr>
          <p:spPr>
            <a:xfrm>
              <a:off x="2941448" y="1636245"/>
              <a:ext cx="2625213" cy="262521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85BB61-D92B-4CF3-B109-CDC14140CEE8}"/>
                </a:ext>
              </a:extLst>
            </p:cNvPr>
            <p:cNvSpPr/>
            <p:nvPr/>
          </p:nvSpPr>
          <p:spPr>
            <a:xfrm>
              <a:off x="3784308" y="2479105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90FC9B0-8607-EEAC-1816-7DC3D91D1908}"/>
              </a:ext>
            </a:extLst>
          </p:cNvPr>
          <p:cNvSpPr/>
          <p:nvPr/>
        </p:nvSpPr>
        <p:spPr>
          <a:xfrm>
            <a:off x="8718260" y="1131660"/>
            <a:ext cx="1851885" cy="18518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/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/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/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/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E6E1A83-EA30-D6CD-6CA7-B61D087C4E02}"/>
              </a:ext>
            </a:extLst>
          </p:cNvPr>
          <p:cNvGrpSpPr/>
          <p:nvPr/>
        </p:nvGrpSpPr>
        <p:grpSpPr>
          <a:xfrm>
            <a:off x="4823545" y="744996"/>
            <a:ext cx="2557595" cy="2557595"/>
            <a:chOff x="5531949" y="2074788"/>
            <a:chExt cx="2557595" cy="2557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E66A59E-E21E-1FA2-6D9E-60AB887FBD18}"/>
                </a:ext>
              </a:extLst>
            </p:cNvPr>
            <p:cNvGrpSpPr/>
            <p:nvPr/>
          </p:nvGrpSpPr>
          <p:grpSpPr>
            <a:xfrm>
              <a:off x="5806168" y="2352645"/>
              <a:ext cx="2024672" cy="2024670"/>
              <a:chOff x="5256153" y="1335739"/>
              <a:chExt cx="2024672" cy="202467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690613C-2B42-DC06-1D96-EA7B2DD7A501}"/>
                  </a:ext>
                </a:extLst>
              </p:cNvPr>
              <p:cNvSpPr/>
              <p:nvPr/>
            </p:nvSpPr>
            <p:spPr>
              <a:xfrm>
                <a:off x="5256153" y="1335739"/>
                <a:ext cx="2024672" cy="20246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96B7F38-8895-3939-E9D6-2FD3F05D343F}"/>
                  </a:ext>
                </a:extLst>
              </p:cNvPr>
              <p:cNvSpPr/>
              <p:nvPr/>
            </p:nvSpPr>
            <p:spPr>
              <a:xfrm>
                <a:off x="5798742" y="1878327"/>
                <a:ext cx="939492" cy="93949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6DD24-5754-ED32-92D0-220B3BECA69F}"/>
                  </a:ext>
                </a:extLst>
              </p:cNvPr>
              <p:cNvSpPr/>
              <p:nvPr/>
            </p:nvSpPr>
            <p:spPr>
              <a:xfrm>
                <a:off x="5489909" y="1569495"/>
                <a:ext cx="1557160" cy="155715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AE0659-1BEA-564E-E88D-1389B4BDA221}"/>
                  </a:ext>
                </a:extLst>
              </p:cNvPr>
              <p:cNvSpPr/>
              <p:nvPr/>
            </p:nvSpPr>
            <p:spPr>
              <a:xfrm>
                <a:off x="5641163" y="1720748"/>
                <a:ext cx="1254652" cy="12546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Dodecagon 11">
              <a:extLst>
                <a:ext uri="{FF2B5EF4-FFF2-40B4-BE49-F238E27FC236}">
                  <a16:creationId xmlns:a16="http://schemas.microsoft.com/office/drawing/2014/main" id="{CCB6E616-0FB8-D065-2BBF-BAC6743DE826}"/>
                </a:ext>
              </a:extLst>
            </p:cNvPr>
            <p:cNvSpPr/>
            <p:nvPr/>
          </p:nvSpPr>
          <p:spPr>
            <a:xfrm rot="20744197"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decagon 12">
              <a:extLst>
                <a:ext uri="{FF2B5EF4-FFF2-40B4-BE49-F238E27FC236}">
                  <a16:creationId xmlns:a16="http://schemas.microsoft.com/office/drawing/2014/main" id="{D1DC099E-9F30-7D1F-8442-A6711C41C405}"/>
                </a:ext>
              </a:extLst>
            </p:cNvPr>
            <p:cNvSpPr/>
            <p:nvPr/>
          </p:nvSpPr>
          <p:spPr>
            <a:xfrm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DD945A-26D7-6EF3-6983-C509061CD1BF}"/>
              </a:ext>
            </a:extLst>
          </p:cNvPr>
          <p:cNvSpPr txBox="1"/>
          <p:nvPr/>
        </p:nvSpPr>
        <p:spPr>
          <a:xfrm>
            <a:off x="4898143" y="3764430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discrete infinite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068BC-E3FA-E6A9-C31F-324143B63521}"/>
              </a:ext>
            </a:extLst>
          </p:cNvPr>
          <p:cNvSpPr txBox="1"/>
          <p:nvPr/>
        </p:nvSpPr>
        <p:spPr>
          <a:xfrm>
            <a:off x="8688427" y="3764430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continuum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/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4D11603-F484-E51D-A5A7-7DB3A6EDF73E}"/>
              </a:ext>
            </a:extLst>
          </p:cNvPr>
          <p:cNvGrpSpPr/>
          <p:nvPr/>
        </p:nvGrpSpPr>
        <p:grpSpPr>
          <a:xfrm>
            <a:off x="1261248" y="413933"/>
            <a:ext cx="2598008" cy="2919995"/>
            <a:chOff x="808132" y="1517931"/>
            <a:chExt cx="2598008" cy="2919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/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A08952-7104-A6BF-ADEA-EE68A4CFC78C}"/>
                </a:ext>
              </a:extLst>
            </p:cNvPr>
            <p:cNvSpPr/>
            <p:nvPr/>
          </p:nvSpPr>
          <p:spPr>
            <a:xfrm>
              <a:off x="1637389" y="2669176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88122B-E72E-307A-2960-8D1CFF306E3D}"/>
                </a:ext>
              </a:extLst>
            </p:cNvPr>
            <p:cNvSpPr/>
            <p:nvPr/>
          </p:nvSpPr>
          <p:spPr>
            <a:xfrm>
              <a:off x="1328556" y="2360344"/>
              <a:ext cx="1557160" cy="1557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7D0E14-2EB9-E0E1-BE38-9FF6BD71CE24}"/>
                </a:ext>
              </a:extLst>
            </p:cNvPr>
            <p:cNvSpPr/>
            <p:nvPr/>
          </p:nvSpPr>
          <p:spPr>
            <a:xfrm>
              <a:off x="1479810" y="2511597"/>
              <a:ext cx="1254652" cy="12546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/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D6AC4A-F030-7F57-1CDA-C51AAC4E4DCE}"/>
                </a:ext>
              </a:extLst>
            </p:cNvPr>
            <p:cNvSpPr/>
            <p:nvPr/>
          </p:nvSpPr>
          <p:spPr>
            <a:xfrm>
              <a:off x="808132" y="1839920"/>
              <a:ext cx="2598008" cy="2598006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14206D-7BA1-82F9-C86D-87ADEF048553}"/>
                </a:ext>
              </a:extLst>
            </p:cNvPr>
            <p:cNvSpPr/>
            <p:nvPr/>
          </p:nvSpPr>
          <p:spPr>
            <a:xfrm>
              <a:off x="1094800" y="2126588"/>
              <a:ext cx="2024672" cy="20246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28E6CC-A42B-ED68-74FF-064C10129D52}"/>
              </a:ext>
            </a:extLst>
          </p:cNvPr>
          <p:cNvSpPr txBox="1"/>
          <p:nvPr/>
        </p:nvSpPr>
        <p:spPr>
          <a:xfrm>
            <a:off x="2022539" y="3764430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693021-506B-B5B9-9224-8B79CAF32D20}"/>
              </a:ext>
            </a:extLst>
          </p:cNvPr>
          <p:cNvSpPr txBox="1"/>
          <p:nvPr/>
        </p:nvSpPr>
        <p:spPr>
          <a:xfrm>
            <a:off x="5402883" y="4487120"/>
            <a:ext cx="3713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mixed states have no single decomposition in terms of pure states, classical continuum mixed states have no single decomposition in terms of zero entropy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6193D8-8A1C-859F-1F39-96BBD8572B5E}"/>
              </a:ext>
            </a:extLst>
          </p:cNvPr>
          <p:cNvSpPr txBox="1"/>
          <p:nvPr/>
        </p:nvSpPr>
        <p:spPr>
          <a:xfrm>
            <a:off x="269059" y="4400007"/>
            <a:ext cx="50624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Quantum mechanics is a hybrid between discrete and continuum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pure states form a manifold (like classical continuum) where each state has zero entropy (like classical discrete)</a:t>
            </a:r>
          </a:p>
        </p:txBody>
      </p:sp>
    </p:spTree>
    <p:extLst>
      <p:ext uri="{BB962C8B-B14F-4D97-AF65-F5344CB8AC3E}">
        <p14:creationId xmlns:p14="http://schemas.microsoft.com/office/powerpoint/2010/main" val="2921031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Irreducibility is the key difference for quantum systems</a:t>
            </a:r>
          </a:p>
          <a:p>
            <a:r>
              <a:rPr lang="en-US" dirty="0"/>
              <a:t>All quantum properties can be qualitatively understood in terms of irreducibility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Prove mathematically that it is the only difference</a:t>
            </a:r>
            <a:br>
              <a:rPr lang="en-US" dirty="0"/>
            </a:br>
            <a:r>
              <a:rPr lang="en-US" dirty="0"/>
              <a:t>(i.e. QM can be fully recovered)</a:t>
            </a:r>
          </a:p>
        </p:txBody>
      </p:sp>
    </p:spTree>
    <p:extLst>
      <p:ext uri="{BB962C8B-B14F-4D97-AF65-F5344CB8AC3E}">
        <p14:creationId xmlns:p14="http://schemas.microsoft.com/office/powerpoint/2010/main" val="4239131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EF15-0A25-7A77-9C67-AB10B90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Non-additive measures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F11F-EA4C-F5BC-8C4C-4E6D26169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non-additive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/>
              <p:nvPr/>
            </p:nvSpPr>
            <p:spPr>
              <a:xfrm>
                <a:off x="1722938" y="4654460"/>
                <a:ext cx="5511252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Single point is a single case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Finite range carries finite information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Measure is additive for disjoint sets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38" y="4654460"/>
                <a:ext cx="5511252" cy="830997"/>
              </a:xfrm>
              <a:prstGeom prst="rect">
                <a:avLst/>
              </a:prstGeom>
              <a:blipFill>
                <a:blip r:embed="rId2"/>
                <a:stretch>
                  <a:fillRect l="-664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57AAFB7-108E-1F69-34BE-F8A2D86FADC8}"/>
              </a:ext>
            </a:extLst>
          </p:cNvPr>
          <p:cNvSpPr txBox="1"/>
          <p:nvPr/>
        </p:nvSpPr>
        <p:spPr>
          <a:xfrm>
            <a:off x="6016058" y="4493424"/>
            <a:ext cx="11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Pick two!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86F1DA-CD11-A05D-D4E5-A0891FAC2FA2}"/>
              </a:ext>
            </a:extLst>
          </p:cNvPr>
          <p:cNvGrpSpPr/>
          <p:nvPr/>
        </p:nvGrpSpPr>
        <p:grpSpPr>
          <a:xfrm>
            <a:off x="443228" y="1644376"/>
            <a:ext cx="2707728" cy="2369369"/>
            <a:chOff x="8625854" y="1899445"/>
            <a:chExt cx="2707728" cy="236936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A7768D-63B4-8052-8300-F6E854379C46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70986FA-1F28-7DC3-6093-C762D39B1DA4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B7CFE5-3691-B597-FBE1-60F9414E8B29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843BB091-C14A-73EA-29AE-7436741122BA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F34DBF-2F37-1638-FFB4-4D43C8D38885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5D6599-9F9F-C9FC-F674-8519AFA51CB0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6C6281-C536-37E0-3B7F-F313A492D062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/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/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/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/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&lt;2=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1AF26E-5AE7-E15A-39BA-C1B638420BD5}"/>
              </a:ext>
            </a:extLst>
          </p:cNvPr>
          <p:cNvGrpSpPr/>
          <p:nvPr/>
        </p:nvGrpSpPr>
        <p:grpSpPr>
          <a:xfrm>
            <a:off x="4497653" y="871772"/>
            <a:ext cx="7255735" cy="3572298"/>
            <a:chOff x="-458210" y="154428"/>
            <a:chExt cx="12650207" cy="62282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0ED1E-04F2-17D6-8B01-928A6FA93259}"/>
                </a:ext>
              </a:extLst>
            </p:cNvPr>
            <p:cNvSpPr txBox="1"/>
            <p:nvPr/>
          </p:nvSpPr>
          <p:spPr>
            <a:xfrm>
              <a:off x="1" y="1472405"/>
              <a:ext cx="3819525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Counting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/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086CB-623C-596A-36F9-89F0CAD52FA3}"/>
                </a:ext>
              </a:extLst>
            </p:cNvPr>
            <p:cNvSpPr txBox="1"/>
            <p:nvPr/>
          </p:nvSpPr>
          <p:spPr>
            <a:xfrm>
              <a:off x="1361947" y="2581873"/>
              <a:ext cx="1922589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Number of points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F7F600-0D57-8167-43B4-7E48BD55DABD}"/>
                </a:ext>
              </a:extLst>
            </p:cNvPr>
            <p:cNvSpPr txBox="1"/>
            <p:nvPr/>
          </p:nvSpPr>
          <p:spPr>
            <a:xfrm>
              <a:off x="-1" y="3212344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Lebesgue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/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99570-1362-B5B0-0173-E15976AE8750}"/>
                </a:ext>
              </a:extLst>
            </p:cNvPr>
            <p:cNvSpPr txBox="1"/>
            <p:nvPr/>
          </p:nvSpPr>
          <p:spPr>
            <a:xfrm>
              <a:off x="1980924" y="4351258"/>
              <a:ext cx="1402622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Interval size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92DECD-A00B-DFD5-5B5F-E08CA62D2E34}"/>
                </a:ext>
              </a:extLst>
            </p:cNvPr>
            <p:cNvSpPr txBox="1"/>
            <p:nvPr/>
          </p:nvSpPr>
          <p:spPr>
            <a:xfrm>
              <a:off x="7734291" y="154428"/>
              <a:ext cx="4457700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Finite continuous range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/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blipFill>
                  <a:blip r:embed="rId13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/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blipFill>
                  <a:blip r:embed="rId14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B672F4-BD2D-C9AC-01DE-97774A3ED115}"/>
                </a:ext>
              </a:extLst>
            </p:cNvPr>
            <p:cNvSpPr txBox="1"/>
            <p:nvPr/>
          </p:nvSpPr>
          <p:spPr>
            <a:xfrm>
              <a:off x="3276600" y="180612"/>
              <a:ext cx="4457700" cy="59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/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blipFill>
                  <a:blip r:embed="rId15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/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blipFill>
                  <a:blip r:embed="rId16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/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/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/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/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/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/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/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/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D45CE1-65C2-B257-8A75-94D484FA7640}"/>
                </a:ext>
              </a:extLst>
            </p:cNvPr>
            <p:cNvSpPr txBox="1"/>
            <p:nvPr/>
          </p:nvSpPr>
          <p:spPr>
            <a:xfrm>
              <a:off x="11718" y="4786645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“Quantized”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/>
                <p:nvPr/>
              </p:nvSpPr>
              <p:spPr>
                <a:xfrm>
                  <a:off x="-458210" y="5400240"/>
                  <a:ext cx="4442613" cy="665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hull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8210" y="5400240"/>
                  <a:ext cx="4442613" cy="665386"/>
                </a:xfrm>
                <a:prstGeom prst="rect">
                  <a:avLst/>
                </a:prstGeom>
                <a:blipFill>
                  <a:blip r:embed="rId2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1B95FE-3415-41C4-AE12-2B9C22BE9991}"/>
                </a:ext>
              </a:extLst>
            </p:cNvPr>
            <p:cNvSpPr txBox="1"/>
            <p:nvPr/>
          </p:nvSpPr>
          <p:spPr>
            <a:xfrm>
              <a:off x="1230642" y="5960467"/>
              <a:ext cx="3404885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Entropy over uniform 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/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/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/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/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D24C5A1-6CEC-C45D-8AE7-27CB16615FF3}"/>
              </a:ext>
            </a:extLst>
          </p:cNvPr>
          <p:cNvSpPr txBox="1"/>
          <p:nvPr/>
        </p:nvSpPr>
        <p:spPr>
          <a:xfrm>
            <a:off x="2524637" y="3476561"/>
            <a:ext cx="933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additive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/>
              <p:nvPr/>
            </p:nvSpPr>
            <p:spPr>
              <a:xfrm>
                <a:off x="416444" y="4170136"/>
                <a:ext cx="3685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quantum mechanics, literally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1+1≤2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44" y="4170136"/>
                <a:ext cx="3685304" cy="338554"/>
              </a:xfrm>
              <a:prstGeom prst="rect">
                <a:avLst/>
              </a:prstGeom>
              <a:blipFill>
                <a:blip r:embed="rId30"/>
                <a:stretch>
                  <a:fillRect l="-82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F4CF3C4-146A-711D-8ED6-622AAE118ED6}"/>
              </a:ext>
            </a:extLst>
          </p:cNvPr>
          <p:cNvSpPr txBox="1"/>
          <p:nvPr/>
        </p:nvSpPr>
        <p:spPr>
          <a:xfrm>
            <a:off x="2146793" y="5728195"/>
            <a:ext cx="515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Physically, we count states all else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/>
              <p:nvPr/>
            </p:nvSpPr>
            <p:spPr>
              <a:xfrm>
                <a:off x="2188299" y="6248689"/>
                <a:ext cx="50872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Contextuality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>
                    <a:solidFill>
                      <a:srgbClr val="008000"/>
                    </a:solidFill>
                  </a:rPr>
                  <a:t> non-additive measure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99" y="6248689"/>
                <a:ext cx="5087226" cy="461665"/>
              </a:xfrm>
              <a:prstGeom prst="rect">
                <a:avLst/>
              </a:prstGeom>
              <a:blipFill>
                <a:blip r:embed="rId31"/>
                <a:stretch>
                  <a:fillRect l="-1319" t="-10526" r="-14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A0CF5F-600E-0AAF-4933-DFE9DC9943A7}"/>
                  </a:ext>
                </a:extLst>
              </p:cNvPr>
              <p:cNvSpPr txBox="1"/>
              <p:nvPr/>
            </p:nvSpPr>
            <p:spPr>
              <a:xfrm>
                <a:off x="356493" y="1009411"/>
                <a:ext cx="4410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Want to generalize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A0CF5F-600E-0AAF-4933-DFE9DC99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93" y="1009411"/>
                <a:ext cx="4410695" cy="523220"/>
              </a:xfrm>
              <a:prstGeom prst="rect">
                <a:avLst/>
              </a:prstGeom>
              <a:blipFill>
                <a:blip r:embed="rId32"/>
                <a:stretch>
                  <a:fillRect l="-2762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70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EC466-17F1-4E9E-C7D2-0967537B2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64" y="296333"/>
            <a:ext cx="1697290" cy="3632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A0F5B-8641-52B2-40CE-73BD763F5C93}"/>
              </a:ext>
            </a:extLst>
          </p:cNvPr>
          <p:cNvSpPr txBox="1"/>
          <p:nvPr/>
        </p:nvSpPr>
        <p:spPr>
          <a:xfrm>
            <a:off x="431800" y="220133"/>
            <a:ext cx="895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Failure of classical probability 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6C877F-DD66-0762-F899-5470899EF6A2}"/>
                  </a:ext>
                </a:extLst>
              </p:cNvPr>
              <p:cNvSpPr txBox="1"/>
              <p:nvPr/>
            </p:nvSpPr>
            <p:spPr>
              <a:xfrm>
                <a:off x="800394" y="1446999"/>
                <a:ext cx="82161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6C877F-DD66-0762-F899-5470899EF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4" y="1446999"/>
                <a:ext cx="821616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14D9A3-8CB8-CC47-00AB-4273A3B12408}"/>
              </a:ext>
            </a:extLst>
          </p:cNvPr>
          <p:cNvSpPr txBox="1"/>
          <p:nvPr/>
        </p:nvSpPr>
        <p:spPr>
          <a:xfrm>
            <a:off x="431800" y="1077667"/>
            <a:ext cx="16866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CHSH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7501-C04F-9814-8E68-5A5A349814DB}"/>
                  </a:ext>
                </a:extLst>
              </p:cNvPr>
              <p:cNvSpPr txBox="1"/>
              <p:nvPr/>
            </p:nvSpPr>
            <p:spPr>
              <a:xfrm>
                <a:off x="4040491" y="2202942"/>
                <a:ext cx="3884781" cy="39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quantum mechanics,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2&lt;|⋅|≤2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7501-C04F-9814-8E68-5A5A34981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91" y="2202942"/>
                <a:ext cx="3884781" cy="396327"/>
              </a:xfrm>
              <a:prstGeom prst="rect">
                <a:avLst/>
              </a:prstGeom>
              <a:blipFill>
                <a:blip r:embed="rId4"/>
                <a:stretch>
                  <a:fillRect l="-141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24A6261-4F62-2033-339C-354333023864}"/>
              </a:ext>
            </a:extLst>
          </p:cNvPr>
          <p:cNvSpPr txBox="1"/>
          <p:nvPr/>
        </p:nvSpPr>
        <p:spPr>
          <a:xfrm>
            <a:off x="568580" y="3105834"/>
            <a:ext cx="705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Wigner </a:t>
            </a:r>
            <a:r>
              <a:rPr lang="en-US" sz="3600" dirty="0" err="1"/>
              <a:t>quasiprobability</a:t>
            </a:r>
            <a:r>
              <a:rPr lang="en-US" sz="3600" dirty="0"/>
              <a:t> distribution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2C466-A2E2-5E4D-8DE7-0D8D526CD09A}"/>
              </a:ext>
            </a:extLst>
          </p:cNvPr>
          <p:cNvSpPr txBox="1"/>
          <p:nvPr/>
        </p:nvSpPr>
        <p:spPr>
          <a:xfrm>
            <a:off x="6513853" y="987028"/>
            <a:ext cx="19577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Bell type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D5F162-9615-C3B2-7C67-5388403C8AED}"/>
                  </a:ext>
                </a:extLst>
              </p:cNvPr>
              <p:cNvSpPr txBox="1"/>
              <p:nvPr/>
            </p:nvSpPr>
            <p:spPr>
              <a:xfrm>
                <a:off x="1018093" y="3957141"/>
                <a:ext cx="6171368" cy="869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𝚤𝑝𝑦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/ℏ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D5F162-9615-C3B2-7C67-5388403C8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3" y="3957141"/>
                <a:ext cx="6171368" cy="8690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D6DA07-62F6-6934-C72C-5C8C5E616741}"/>
                  </a:ext>
                </a:extLst>
              </p:cNvPr>
              <p:cNvSpPr txBox="1"/>
              <p:nvPr/>
            </p:nvSpPr>
            <p:spPr>
              <a:xfrm>
                <a:off x="1018093" y="5050069"/>
                <a:ext cx="3258263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D6DA07-62F6-6934-C72C-5C8C5E616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3" y="5050069"/>
                <a:ext cx="3258263" cy="475643"/>
              </a:xfrm>
              <a:prstGeom prst="rect">
                <a:avLst/>
              </a:prstGeom>
              <a:blipFill>
                <a:blip r:embed="rId6"/>
                <a:stretch>
                  <a:fillRect r="-187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3B7D2D-EB9A-657D-9344-396166306CBE}"/>
                  </a:ext>
                </a:extLst>
              </p:cNvPr>
              <p:cNvSpPr txBox="1"/>
              <p:nvPr/>
            </p:nvSpPr>
            <p:spPr>
              <a:xfrm>
                <a:off x="4353749" y="5050069"/>
                <a:ext cx="3258264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3B7D2D-EB9A-657D-9344-396166306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49" y="5050069"/>
                <a:ext cx="3258264" cy="475643"/>
              </a:xfrm>
              <a:prstGeom prst="rect">
                <a:avLst/>
              </a:prstGeom>
              <a:blipFill>
                <a:blip r:embed="rId7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552739-234E-0CA5-CA4A-798DCED65E04}"/>
              </a:ext>
            </a:extLst>
          </p:cNvPr>
          <p:cNvCxnSpPr>
            <a:stCxn id="11" idx="3"/>
          </p:cNvCxnSpPr>
          <p:nvPr/>
        </p:nvCxnSpPr>
        <p:spPr>
          <a:xfrm flipV="1">
            <a:off x="7620703" y="2614730"/>
            <a:ext cx="2232361" cy="81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21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D085F-0145-2A06-7FAF-13F8FFBC77D2}"/>
              </a:ext>
            </a:extLst>
          </p:cNvPr>
          <p:cNvSpPr txBox="1"/>
          <p:nvPr/>
        </p:nvSpPr>
        <p:spPr>
          <a:xfrm>
            <a:off x="2042197" y="310218"/>
            <a:ext cx="4279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Classical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D68443-DEFF-4CFF-09CF-35485002078A}"/>
                  </a:ext>
                </a:extLst>
              </p:cNvPr>
              <p:cNvSpPr txBox="1"/>
              <p:nvPr/>
            </p:nvSpPr>
            <p:spPr>
              <a:xfrm>
                <a:off x="636203" y="1089053"/>
                <a:ext cx="2134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D68443-DEFF-4CFF-09CF-35485002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3" y="1089053"/>
                <a:ext cx="21348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9D662E-DA5E-9EF8-3F8C-A0D53DA68D09}"/>
                  </a:ext>
                </a:extLst>
              </p:cNvPr>
              <p:cNvSpPr txBox="1"/>
              <p:nvPr/>
            </p:nvSpPr>
            <p:spPr>
              <a:xfrm>
                <a:off x="3679458" y="1089053"/>
                <a:ext cx="3492303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9D662E-DA5E-9EF8-3F8C-A0D53DA68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58" y="1089053"/>
                <a:ext cx="3492303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2F8AD6-1920-738B-5ACE-EDA07844BDE9}"/>
                  </a:ext>
                </a:extLst>
              </p:cNvPr>
              <p:cNvSpPr txBox="1"/>
              <p:nvPr/>
            </p:nvSpPr>
            <p:spPr>
              <a:xfrm>
                <a:off x="8080136" y="1070265"/>
                <a:ext cx="3660426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2F8AD6-1920-738B-5ACE-EDA07844B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136" y="1070265"/>
                <a:ext cx="3660426" cy="603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FC7CE3-EED0-58CA-8810-769016C216DB}"/>
              </a:ext>
            </a:extLst>
          </p:cNvPr>
          <p:cNvCxnSpPr/>
          <p:nvPr/>
        </p:nvCxnSpPr>
        <p:spPr>
          <a:xfrm flipV="1">
            <a:off x="1310266" y="1744777"/>
            <a:ext cx="219959" cy="52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8C9AD-BF1C-BCA5-9587-AEB38D8A0E9C}"/>
              </a:ext>
            </a:extLst>
          </p:cNvPr>
          <p:cNvCxnSpPr/>
          <p:nvPr/>
        </p:nvCxnSpPr>
        <p:spPr>
          <a:xfrm flipV="1">
            <a:off x="1593663" y="1673828"/>
            <a:ext cx="3009700" cy="59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9A106E-C392-9E63-CE7F-5960BD3524CA}"/>
              </a:ext>
            </a:extLst>
          </p:cNvPr>
          <p:cNvSpPr txBox="1"/>
          <p:nvPr/>
        </p:nvSpPr>
        <p:spPr>
          <a:xfrm>
            <a:off x="578335" y="2267403"/>
            <a:ext cx="334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space (i.e. classical states)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0A018-44E3-CE7B-843B-E8C14C323BF8}"/>
              </a:ext>
            </a:extLst>
          </p:cNvPr>
          <p:cNvSpPr txBox="1"/>
          <p:nvPr/>
        </p:nvSpPr>
        <p:spPr>
          <a:xfrm>
            <a:off x="8080136" y="310218"/>
            <a:ext cx="356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Wigner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74DCF1-3A31-377C-C274-D37C5FFB08E3}"/>
              </a:ext>
            </a:extLst>
          </p:cNvPr>
          <p:cNvCxnSpPr/>
          <p:nvPr/>
        </p:nvCxnSpPr>
        <p:spPr>
          <a:xfrm flipV="1">
            <a:off x="8748074" y="1692616"/>
            <a:ext cx="669303" cy="57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17799E-875C-B32C-4533-DFBC988CB8E1}"/>
              </a:ext>
            </a:extLst>
          </p:cNvPr>
          <p:cNvSpPr txBox="1"/>
          <p:nvPr/>
        </p:nvSpPr>
        <p:spPr>
          <a:xfrm>
            <a:off x="7763131" y="2267403"/>
            <a:ext cx="420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the sample space (i.e. quantum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98EF93-A294-C2B6-8217-35E2EA2A3079}"/>
                  </a:ext>
                </a:extLst>
              </p:cNvPr>
              <p:cNvSpPr txBox="1"/>
              <p:nvPr/>
            </p:nvSpPr>
            <p:spPr>
              <a:xfrm>
                <a:off x="341470" y="4371770"/>
                <a:ext cx="5905143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98EF93-A294-C2B6-8217-35E2EA2A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0" y="4371770"/>
                <a:ext cx="5905143" cy="524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5D56E8-17F0-0B31-8FDB-F1047F8EA98D}"/>
              </a:ext>
            </a:extLst>
          </p:cNvPr>
          <p:cNvCxnSpPr>
            <a:cxnSpLocks/>
          </p:cNvCxnSpPr>
          <p:nvPr/>
        </p:nvCxnSpPr>
        <p:spPr>
          <a:xfrm>
            <a:off x="1182958" y="6250158"/>
            <a:ext cx="268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4EBE7D-ACE8-D84D-1DDA-79BC534B11B9}"/>
              </a:ext>
            </a:extLst>
          </p:cNvPr>
          <p:cNvSpPr/>
          <p:nvPr/>
        </p:nvSpPr>
        <p:spPr>
          <a:xfrm>
            <a:off x="1650168" y="5014452"/>
            <a:ext cx="1732129" cy="1242381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8A6F88-9ED6-D44B-2E2D-C012C5C12B5D}"/>
              </a:ext>
            </a:extLst>
          </p:cNvPr>
          <p:cNvCxnSpPr/>
          <p:nvPr/>
        </p:nvCxnSpPr>
        <p:spPr>
          <a:xfrm>
            <a:off x="2143432" y="6204155"/>
            <a:ext cx="0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AA3D71-E005-DEBB-6254-D9B3AF9C2F66}"/>
              </a:ext>
            </a:extLst>
          </p:cNvPr>
          <p:cNvCxnSpPr/>
          <p:nvPr/>
        </p:nvCxnSpPr>
        <p:spPr>
          <a:xfrm>
            <a:off x="2807110" y="6189409"/>
            <a:ext cx="0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FBD4C2-49EB-AAE2-872B-8B48039CB9C0}"/>
                  </a:ext>
                </a:extLst>
              </p:cNvPr>
              <p:cNvSpPr txBox="1"/>
              <p:nvPr/>
            </p:nvSpPr>
            <p:spPr>
              <a:xfrm>
                <a:off x="2280624" y="6250158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FBD4C2-49EB-AAE2-872B-8B48039CB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24" y="6250158"/>
                <a:ext cx="4007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1810DC3-10CF-7D77-A0D8-ECB1228E0283}"/>
              </a:ext>
            </a:extLst>
          </p:cNvPr>
          <p:cNvSpPr txBox="1"/>
          <p:nvPr/>
        </p:nvSpPr>
        <p:spPr>
          <a:xfrm>
            <a:off x="341470" y="3024796"/>
            <a:ext cx="501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Generalized probability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CA4589-DF41-7AC0-8C2C-D6126D25EC50}"/>
              </a:ext>
            </a:extLst>
          </p:cNvPr>
          <p:cNvGrpSpPr/>
          <p:nvPr/>
        </p:nvGrpSpPr>
        <p:grpSpPr>
          <a:xfrm>
            <a:off x="6663835" y="4836924"/>
            <a:ext cx="1352601" cy="1352485"/>
            <a:chOff x="3757657" y="1756218"/>
            <a:chExt cx="2674503" cy="26742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079CBD7-0427-0880-7996-78313392DFDD}"/>
                </a:ext>
              </a:extLst>
            </p:cNvPr>
            <p:cNvGrpSpPr/>
            <p:nvPr/>
          </p:nvGrpSpPr>
          <p:grpSpPr>
            <a:xfrm>
              <a:off x="3757657" y="1756218"/>
              <a:ext cx="2674503" cy="2674273"/>
              <a:chOff x="2521889" y="2808131"/>
              <a:chExt cx="1916430" cy="191626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7BE990-B2AA-8C4D-74DF-152C30840510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1">
                <a:extLst>
                  <a:ext uri="{FF2B5EF4-FFF2-40B4-BE49-F238E27FC236}">
                    <a16:creationId xmlns:a16="http://schemas.microsoft.com/office/drawing/2014/main" id="{655FDD6A-2808-B6CA-40D2-A9B991D352D8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528DF0A-7ECA-B5F7-C9C3-FC18C917B12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558586-BDB4-6222-B0F1-77DB6856A1D4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918BE00-5817-60F0-9E04-56C616B025F3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4C45D74E-5AF7-4711-96EB-B515889C10D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ABCFE5A-6CD4-2896-D8D8-3A1B926B4800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AE89AAB-61D2-1052-54CA-F39A77DBD38C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0" name="Oval 9">
                  <a:extLst>
                    <a:ext uri="{FF2B5EF4-FFF2-40B4-BE49-F238E27FC236}">
                      <a16:creationId xmlns:a16="http://schemas.microsoft.com/office/drawing/2014/main" id="{27581201-78D0-2611-D5FE-7E23C76F667A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95911-CD8C-C0C7-B184-97310B678FCD}"/>
                </a:ext>
              </a:extLst>
            </p:cNvPr>
            <p:cNvCxnSpPr>
              <a:stCxn id="42" idx="0"/>
              <a:endCxn id="42" idx="2"/>
            </p:cNvCxnSpPr>
            <p:nvPr/>
          </p:nvCxnSpPr>
          <p:spPr>
            <a:xfrm>
              <a:off x="5094789" y="1756219"/>
              <a:ext cx="0" cy="26742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414FC8-D90B-3E76-AB04-F3E2FC7E7211}"/>
                </a:ext>
              </a:extLst>
            </p:cNvPr>
            <p:cNvCxnSpPr>
              <a:cxnSpLocks/>
              <a:stCxn id="40" idx="2"/>
              <a:endCxn id="40" idx="0"/>
            </p:cNvCxnSpPr>
            <p:nvPr/>
          </p:nvCxnSpPr>
          <p:spPr>
            <a:xfrm flipH="1">
              <a:off x="3757885" y="3096082"/>
              <a:ext cx="267427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F5FD1B-53F5-C856-2986-93DB2B99964D}"/>
              </a:ext>
            </a:extLst>
          </p:cNvPr>
          <p:cNvCxnSpPr/>
          <p:nvPr/>
        </p:nvCxnSpPr>
        <p:spPr>
          <a:xfrm>
            <a:off x="2849592" y="4134284"/>
            <a:ext cx="193958" cy="28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827112-BFC5-88C1-87B3-13E7DC5D57AB}"/>
              </a:ext>
            </a:extLst>
          </p:cNvPr>
          <p:cNvSpPr txBox="1"/>
          <p:nvPr/>
        </p:nvSpPr>
        <p:spPr>
          <a:xfrm>
            <a:off x="479933" y="3806134"/>
            <a:ext cx="574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a subset</a:t>
            </a:r>
            <a:r>
              <a:rPr lang="en-US"/>
              <a:t>: </a:t>
            </a:r>
            <a:r>
              <a:rPr lang="en-US" dirty="0"/>
              <a:t>weight</a:t>
            </a:r>
            <a:r>
              <a:rPr lang="en-US"/>
              <a:t> for the biggest </a:t>
            </a:r>
            <a:r>
              <a:rPr lang="en-US" dirty="0"/>
              <a:t>part </a:t>
            </a:r>
            <a:r>
              <a:rPr lang="en-US"/>
              <a:t>that </a:t>
            </a:r>
            <a:r>
              <a:rPr lang="en-US" dirty="0"/>
              <a:t>has</a:t>
            </a:r>
            <a:r>
              <a:rPr lang="en-US"/>
              <a:t> </a:t>
            </a:r>
            <a:br>
              <a:rPr lang="en-US" dirty="0"/>
            </a:br>
            <a:r>
              <a:rPr lang="en-US"/>
              <a:t>support in </a:t>
            </a:r>
            <a:r>
              <a:rPr lang="en-US" dirty="0"/>
              <a:t>that subset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CF05BF4-42DD-806C-39AF-135AD0891243}"/>
              </a:ext>
            </a:extLst>
          </p:cNvPr>
          <p:cNvSpPr/>
          <p:nvPr/>
        </p:nvSpPr>
        <p:spPr>
          <a:xfrm>
            <a:off x="2142499" y="5118966"/>
            <a:ext cx="667446" cy="1141670"/>
          </a:xfrm>
          <a:custGeom>
            <a:avLst/>
            <a:gdLst>
              <a:gd name="connsiteX0" fmla="*/ 0 w 667446"/>
              <a:gd name="connsiteY0" fmla="*/ 1129541 h 1173960"/>
              <a:gd name="connsiteX1" fmla="*/ 100117 w 667446"/>
              <a:gd name="connsiteY1" fmla="*/ 969354 h 1173960"/>
              <a:gd name="connsiteX2" fmla="*/ 353746 w 667446"/>
              <a:gd name="connsiteY2" fmla="*/ 455421 h 1173960"/>
              <a:gd name="connsiteX3" fmla="*/ 467212 w 667446"/>
              <a:gd name="connsiteY3" fmla="*/ 8233 h 1173960"/>
              <a:gd name="connsiteX4" fmla="*/ 547305 w 667446"/>
              <a:gd name="connsiteY4" fmla="*/ 235164 h 1173960"/>
              <a:gd name="connsiteX5" fmla="*/ 614050 w 667446"/>
              <a:gd name="connsiteY5" fmla="*/ 1062796 h 1173960"/>
              <a:gd name="connsiteX6" fmla="*/ 667446 w 667446"/>
              <a:gd name="connsiteY6" fmla="*/ 1142889 h 1173960"/>
              <a:gd name="connsiteX0" fmla="*/ 0 w 667446"/>
              <a:gd name="connsiteY0" fmla="*/ 1129541 h 1145870"/>
              <a:gd name="connsiteX1" fmla="*/ 100117 w 667446"/>
              <a:gd name="connsiteY1" fmla="*/ 969354 h 1145870"/>
              <a:gd name="connsiteX2" fmla="*/ 353746 w 667446"/>
              <a:gd name="connsiteY2" fmla="*/ 455421 h 1145870"/>
              <a:gd name="connsiteX3" fmla="*/ 467212 w 667446"/>
              <a:gd name="connsiteY3" fmla="*/ 8233 h 1145870"/>
              <a:gd name="connsiteX4" fmla="*/ 547305 w 667446"/>
              <a:gd name="connsiteY4" fmla="*/ 235164 h 1145870"/>
              <a:gd name="connsiteX5" fmla="*/ 614050 w 667446"/>
              <a:gd name="connsiteY5" fmla="*/ 1062796 h 1145870"/>
              <a:gd name="connsiteX6" fmla="*/ 667446 w 667446"/>
              <a:gd name="connsiteY6" fmla="*/ 1142889 h 1145870"/>
              <a:gd name="connsiteX0" fmla="*/ 0 w 667446"/>
              <a:gd name="connsiteY0" fmla="*/ 1128322 h 1141670"/>
              <a:gd name="connsiteX1" fmla="*/ 100117 w 667446"/>
              <a:gd name="connsiteY1" fmla="*/ 968135 h 1141670"/>
              <a:gd name="connsiteX2" fmla="*/ 353746 w 667446"/>
              <a:gd name="connsiteY2" fmla="*/ 454202 h 1141670"/>
              <a:gd name="connsiteX3" fmla="*/ 467212 w 667446"/>
              <a:gd name="connsiteY3" fmla="*/ 7014 h 1141670"/>
              <a:gd name="connsiteX4" fmla="*/ 547305 w 667446"/>
              <a:gd name="connsiteY4" fmla="*/ 233945 h 1141670"/>
              <a:gd name="connsiteX5" fmla="*/ 592619 w 667446"/>
              <a:gd name="connsiteY5" fmla="*/ 916321 h 1141670"/>
              <a:gd name="connsiteX6" fmla="*/ 667446 w 667446"/>
              <a:gd name="connsiteY6" fmla="*/ 1141670 h 114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7446" h="1141670">
                <a:moveTo>
                  <a:pt x="0" y="1128322"/>
                </a:moveTo>
                <a:cubicBezTo>
                  <a:pt x="20579" y="1104405"/>
                  <a:pt x="41159" y="1080488"/>
                  <a:pt x="100117" y="968135"/>
                </a:cubicBezTo>
                <a:cubicBezTo>
                  <a:pt x="159075" y="855782"/>
                  <a:pt x="292564" y="614389"/>
                  <a:pt x="353746" y="454202"/>
                </a:cubicBezTo>
                <a:cubicBezTo>
                  <a:pt x="414928" y="294015"/>
                  <a:pt x="434952" y="43723"/>
                  <a:pt x="467212" y="7014"/>
                </a:cubicBezTo>
                <a:cubicBezTo>
                  <a:pt x="499472" y="-29696"/>
                  <a:pt x="526404" y="82394"/>
                  <a:pt x="547305" y="233945"/>
                </a:cubicBezTo>
                <a:cubicBezTo>
                  <a:pt x="568206" y="385496"/>
                  <a:pt x="572596" y="765034"/>
                  <a:pt x="592619" y="916321"/>
                </a:cubicBezTo>
                <a:cubicBezTo>
                  <a:pt x="612642" y="1067608"/>
                  <a:pt x="634091" y="1103449"/>
                  <a:pt x="667446" y="114167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DD47C4-3A71-F3F4-84C2-2B9481D765E4}"/>
                  </a:ext>
                </a:extLst>
              </p:cNvPr>
              <p:cNvSpPr txBox="1"/>
              <p:nvPr/>
            </p:nvSpPr>
            <p:spPr>
              <a:xfrm>
                <a:off x="6966520" y="3790739"/>
                <a:ext cx="2492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Maximally mixed state:</a:t>
                </a:r>
              </a:p>
              <a:p>
                <a:r>
                  <a:rPr lang="en-US" dirty="0"/>
                  <a:t>probability for each pure state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DD47C4-3A71-F3F4-84C2-2B9481D76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20" y="3790739"/>
                <a:ext cx="2492939" cy="923330"/>
              </a:xfrm>
              <a:prstGeom prst="rect">
                <a:avLst/>
              </a:prstGeom>
              <a:blipFill>
                <a:blip r:embed="rId7"/>
                <a:stretch>
                  <a:fillRect l="-2200" t="-3974" r="-17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1C2B4B9-2E5A-BF18-2F8F-85C4ED416D20}"/>
              </a:ext>
            </a:extLst>
          </p:cNvPr>
          <p:cNvSpPr txBox="1"/>
          <p:nvPr/>
        </p:nvSpPr>
        <p:spPr>
          <a:xfrm>
            <a:off x="7977071" y="5831711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Non-additive</a:t>
            </a:r>
          </a:p>
        </p:txBody>
      </p:sp>
    </p:spTree>
    <p:extLst>
      <p:ext uri="{BB962C8B-B14F-4D97-AF65-F5344CB8AC3E}">
        <p14:creationId xmlns:p14="http://schemas.microsoft.com/office/powerpoint/2010/main" val="680142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(Kolmogorov) probability does not work in QM</a:t>
            </a:r>
          </a:p>
          <a:p>
            <a:r>
              <a:rPr lang="en-US" dirty="0"/>
              <a:t>Successful use of signed probability (e.g. Wigner function)</a:t>
            </a:r>
          </a:p>
          <a:p>
            <a:pPr lvl="1"/>
            <a:r>
              <a:rPr lang="en-US"/>
              <a:t>No </a:t>
            </a:r>
            <a:r>
              <a:rPr lang="en-US" dirty="0"/>
              <a:t>physical</a:t>
            </a:r>
            <a:r>
              <a:rPr lang="en-US"/>
              <a:t> interpretation for negative probability</a:t>
            </a:r>
            <a:endParaRPr lang="en-US" dirty="0"/>
          </a:p>
          <a:p>
            <a:r>
              <a:rPr lang="en-US" dirty="0"/>
              <a:t>Potential use of non-additive measures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Construct a full theory of non-additive probability</a:t>
            </a:r>
          </a:p>
        </p:txBody>
      </p:sp>
    </p:spTree>
    <p:extLst>
      <p:ext uri="{BB962C8B-B14F-4D97-AF65-F5344CB8AC3E}">
        <p14:creationId xmlns:p14="http://schemas.microsoft.com/office/powerpoint/2010/main" val="367700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EF15-0A25-7A77-9C67-AB10B90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F11F-EA4C-F5BC-8C4C-4E6D26169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37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06A6E7-F520-1DA4-0A39-CCC64423A633}"/>
              </a:ext>
            </a:extLst>
          </p:cNvPr>
          <p:cNvSpPr/>
          <p:nvPr/>
        </p:nvSpPr>
        <p:spPr>
          <a:xfrm>
            <a:off x="1775460" y="1097280"/>
            <a:ext cx="227076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Classical Mechanics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246C6-D63A-B727-744E-CE0A18C0106C}"/>
              </a:ext>
            </a:extLst>
          </p:cNvPr>
          <p:cNvSpPr/>
          <p:nvPr/>
        </p:nvSpPr>
        <p:spPr>
          <a:xfrm>
            <a:off x="4046220" y="1097280"/>
            <a:ext cx="227076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A01BD-B5C0-AFF4-119B-2588655827E4}"/>
              </a:ext>
            </a:extLst>
          </p:cNvPr>
          <p:cNvSpPr/>
          <p:nvPr/>
        </p:nvSpPr>
        <p:spPr>
          <a:xfrm>
            <a:off x="1775460" y="1859280"/>
            <a:ext cx="227076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 Mechanics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E2637-38FA-7E58-9230-40595B545AF0}"/>
              </a:ext>
            </a:extLst>
          </p:cNvPr>
          <p:cNvSpPr/>
          <p:nvPr/>
        </p:nvSpPr>
        <p:spPr>
          <a:xfrm>
            <a:off x="4046220" y="1859280"/>
            <a:ext cx="227076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 Field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946214-35BB-303F-2A86-0DCA9BAB09D3}"/>
                  </a:ext>
                </a:extLst>
              </p:cNvPr>
              <p:cNvSpPr txBox="1"/>
              <p:nvPr/>
            </p:nvSpPr>
            <p:spPr>
              <a:xfrm>
                <a:off x="1775460" y="579120"/>
                <a:ext cx="1453155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slow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≪1</m:t>
                        </m:r>
                      </m:e>
                    </m:d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946214-35BB-303F-2A86-0DCA9BAB0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60" y="579120"/>
                <a:ext cx="1453155" cy="506870"/>
              </a:xfrm>
              <a:prstGeom prst="rect">
                <a:avLst/>
              </a:prstGeom>
              <a:blipFill>
                <a:blip r:embed="rId2"/>
                <a:stretch>
                  <a:fillRect l="-3347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096362-2184-F8AD-C090-B1F8D3CFD882}"/>
              </a:ext>
            </a:extLst>
          </p:cNvPr>
          <p:cNvSpPr txBox="1"/>
          <p:nvPr/>
        </p:nvSpPr>
        <p:spPr>
          <a:xfrm>
            <a:off x="5791515" y="647889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F13A3-5D85-D06A-7B26-F8739434540D}"/>
              </a:ext>
            </a:extLst>
          </p:cNvPr>
          <p:cNvSpPr txBox="1"/>
          <p:nvPr/>
        </p:nvSpPr>
        <p:spPr>
          <a:xfrm>
            <a:off x="1100275" y="22402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small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EDDFE9-4568-F223-A592-66255DDD7A6D}"/>
                  </a:ext>
                </a:extLst>
              </p:cNvPr>
              <p:cNvSpPr txBox="1"/>
              <p:nvPr/>
            </p:nvSpPr>
            <p:spPr>
              <a:xfrm>
                <a:off x="475104" y="1085612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(ℏ→0)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big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EDDFE9-4568-F223-A592-66255DDD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04" y="1085612"/>
                <a:ext cx="1300356" cy="369332"/>
              </a:xfrm>
              <a:prstGeom prst="rect">
                <a:avLst/>
              </a:prstGeom>
              <a:blipFill>
                <a:blip r:embed="rId3"/>
                <a:stretch>
                  <a:fillRect l="-1408" t="-8197" r="-37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4A2796-DC13-714F-0364-5380DFCD3B5A}"/>
              </a:ext>
            </a:extLst>
          </p:cNvPr>
          <p:cNvSpPr txBox="1"/>
          <p:nvPr/>
        </p:nvSpPr>
        <p:spPr>
          <a:xfrm>
            <a:off x="6316980" y="2251948"/>
            <a:ext cx="13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FB1669-7628-E60F-66AB-493F41271565}"/>
                  </a:ext>
                </a:extLst>
              </p:cNvPr>
              <p:cNvSpPr txBox="1"/>
              <p:nvPr/>
            </p:nvSpPr>
            <p:spPr>
              <a:xfrm>
                <a:off x="6316980" y="1080587"/>
                <a:ext cx="2440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high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→+∞)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FB1669-7628-E60F-66AB-493F41271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80" y="1080587"/>
                <a:ext cx="2440796" cy="369332"/>
              </a:xfrm>
              <a:prstGeom prst="rect">
                <a:avLst/>
              </a:prstGeom>
              <a:blipFill>
                <a:blip r:embed="rId4"/>
                <a:stretch>
                  <a:fillRect l="-19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5DF4AA-BEEA-D533-A644-177B67737AC3}"/>
              </a:ext>
            </a:extLst>
          </p:cNvPr>
          <p:cNvSpPr txBox="1"/>
          <p:nvPr/>
        </p:nvSpPr>
        <p:spPr>
          <a:xfrm>
            <a:off x="586496" y="2883396"/>
            <a:ext cx="459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Quantum effects at large 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F7259-6B93-5F5F-1E20-6F825C7BF5A0}"/>
              </a:ext>
            </a:extLst>
          </p:cNvPr>
          <p:cNvSpPr txBox="1"/>
          <p:nvPr/>
        </p:nvSpPr>
        <p:spPr>
          <a:xfrm>
            <a:off x="586496" y="3383280"/>
            <a:ext cx="718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Constants of nature are the same for all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4F123-5179-3397-BD2C-1CDD90AA08F8}"/>
              </a:ext>
            </a:extLst>
          </p:cNvPr>
          <p:cNvSpPr txBox="1"/>
          <p:nvPr/>
        </p:nvSpPr>
        <p:spPr>
          <a:xfrm>
            <a:off x="3475918" y="4097892"/>
            <a:ext cx="4465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Classical statistical mechanics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fails at low entropy</a:t>
            </a:r>
          </a:p>
        </p:txBody>
      </p:sp>
      <p:pic>
        <p:nvPicPr>
          <p:cNvPr id="15" name="Picture 2" descr="undefined">
            <a:extLst>
              <a:ext uri="{FF2B5EF4-FFF2-40B4-BE49-F238E27FC236}">
                <a16:creationId xmlns:a16="http://schemas.microsoft.com/office/drawing/2014/main" id="{2ADDE785-8311-A06B-9651-6454F5C0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775" y="1539866"/>
            <a:ext cx="2792729" cy="21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9FB382-8E1B-3932-98A6-ADF02ECCBFA7}"/>
                  </a:ext>
                </a:extLst>
              </p:cNvPr>
              <p:cNvSpPr txBox="1"/>
              <p:nvPr/>
            </p:nvSpPr>
            <p:spPr>
              <a:xfrm>
                <a:off x="3475918" y="5243391"/>
                <a:ext cx="597253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Classical system has high entropy;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quantifies uncertainty at zero entropy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9FB382-8E1B-3932-98A6-ADF02ECC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18" y="5243391"/>
                <a:ext cx="5972532" cy="954107"/>
              </a:xfrm>
              <a:prstGeom prst="rect">
                <a:avLst/>
              </a:prstGeom>
              <a:blipFill>
                <a:blip r:embed="rId6"/>
                <a:stretch>
                  <a:fillRect l="-2041" t="-5732" r="-81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1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Physics:</a:t>
            </a:r>
            <a:br>
              <a:rPr lang="en-US" dirty="0"/>
            </a:br>
            <a:r>
              <a:rPr lang="en-US" dirty="0"/>
              <a:t>Quantum Physics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F1323-9DDB-0EDB-1D66-3B74A7CD09FA}"/>
              </a:ext>
            </a:extLst>
          </p:cNvPr>
          <p:cNvSpPr txBox="1"/>
          <p:nvPr/>
        </p:nvSpPr>
        <p:spPr>
          <a:xfrm>
            <a:off x="249381" y="211841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4077606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Picture 1050">
            <a:extLst>
              <a:ext uri="{FF2B5EF4-FFF2-40B4-BE49-F238E27FC236}">
                <a16:creationId xmlns:a16="http://schemas.microsoft.com/office/drawing/2014/main" id="{8BEA5199-DEA1-7469-65C7-CB69F3A44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6"/>
          <a:stretch/>
        </p:blipFill>
        <p:spPr>
          <a:xfrm rot="5400000">
            <a:off x="4572668" y="2024954"/>
            <a:ext cx="4601955" cy="2212661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3D53E5C6-58E4-AD53-BAFF-63D836B7D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5"/>
          <a:stretch/>
        </p:blipFill>
        <p:spPr>
          <a:xfrm rot="5400000">
            <a:off x="4562332" y="2003506"/>
            <a:ext cx="4622630" cy="2231452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7F7B0FCB-1541-A37E-9B7C-280958481D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7"/>
          <a:stretch/>
        </p:blipFill>
        <p:spPr>
          <a:xfrm rot="5400000">
            <a:off x="4565621" y="2003506"/>
            <a:ext cx="4601956" cy="223145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62B78B-DA86-7EB4-22B2-AA5266AC8F76}"/>
              </a:ext>
            </a:extLst>
          </p:cNvPr>
          <p:cNvCxnSpPr>
            <a:cxnSpLocks/>
          </p:cNvCxnSpPr>
          <p:nvPr/>
        </p:nvCxnSpPr>
        <p:spPr>
          <a:xfrm>
            <a:off x="1109739" y="813646"/>
            <a:ext cx="0" cy="48124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62DD8B-74C4-422B-1AD8-688B892940C0}"/>
              </a:ext>
            </a:extLst>
          </p:cNvPr>
          <p:cNvGrpSpPr/>
          <p:nvPr/>
        </p:nvGrpSpPr>
        <p:grpSpPr>
          <a:xfrm rot="5400000">
            <a:off x="1153993" y="2022238"/>
            <a:ext cx="4660861" cy="2236151"/>
            <a:chOff x="3049186" y="1173320"/>
            <a:chExt cx="4660861" cy="2236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288DBCC-A86A-92DB-A5F2-0DF66A59A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4" r="1"/>
            <a:stretch/>
          </p:blipFill>
          <p:spPr>
            <a:xfrm>
              <a:off x="3049186" y="1173321"/>
              <a:ext cx="4622630" cy="22361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616F56-5F9D-8DA8-9DCC-43E94B5EF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49"/>
            <a:stretch/>
          </p:blipFill>
          <p:spPr>
            <a:xfrm>
              <a:off x="3108092" y="1173320"/>
              <a:ext cx="4601955" cy="221266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3ECE851-897E-3F07-D117-240592778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46"/>
            <a:stretch/>
          </p:blipFill>
          <p:spPr>
            <a:xfrm>
              <a:off x="3059523" y="1173322"/>
              <a:ext cx="4601955" cy="2212661"/>
            </a:xfrm>
            <a:prstGeom prst="rect">
              <a:avLst/>
            </a:prstGeom>
          </p:spPr>
        </p:pic>
      </p:grp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E760F98-4618-B788-244D-F6C317A2C7A8}"/>
              </a:ext>
            </a:extLst>
          </p:cNvPr>
          <p:cNvSpPr/>
          <p:nvPr/>
        </p:nvSpPr>
        <p:spPr>
          <a:xfrm>
            <a:off x="948151" y="2764289"/>
            <a:ext cx="281238" cy="16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69462B5-FA62-D8CD-1A0F-0C357C21C158}"/>
              </a:ext>
            </a:extLst>
          </p:cNvPr>
          <p:cNvSpPr/>
          <p:nvPr/>
        </p:nvSpPr>
        <p:spPr>
          <a:xfrm>
            <a:off x="948151" y="3297625"/>
            <a:ext cx="396436" cy="16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539B778A-4A67-2C2A-4978-72BA7D4DB020}"/>
                  </a:ext>
                </a:extLst>
              </p:cNvPr>
              <p:cNvSpPr txBox="1"/>
              <p:nvPr/>
            </p:nvSpPr>
            <p:spPr>
              <a:xfrm>
                <a:off x="665363" y="2519553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577B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577B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577B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539B778A-4A67-2C2A-4978-72BA7D4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3" y="2519553"/>
                <a:ext cx="441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0250D60-F706-07C5-0BF3-BA57586E05CF}"/>
                  </a:ext>
                </a:extLst>
              </p:cNvPr>
              <p:cNvSpPr txBox="1"/>
              <p:nvPr/>
            </p:nvSpPr>
            <p:spPr>
              <a:xfrm>
                <a:off x="665363" y="3182484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F7E7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F7E7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F7E7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0250D60-F706-07C5-0BF3-BA57586E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3" y="3182484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C11D027-6C71-BB16-37D9-4FC8B8A91BDC}"/>
              </a:ext>
            </a:extLst>
          </p:cNvPr>
          <p:cNvGrpSpPr/>
          <p:nvPr/>
        </p:nvGrpSpPr>
        <p:grpSpPr>
          <a:xfrm>
            <a:off x="9103979" y="1206072"/>
            <a:ext cx="3022293" cy="2638476"/>
            <a:chOff x="2866991" y="1198978"/>
            <a:chExt cx="4353528" cy="3800652"/>
          </a:xfrm>
        </p:grpSpPr>
        <p:grpSp>
          <p:nvGrpSpPr>
            <p:cNvPr id="1101" name="Group 1100">
              <a:extLst>
                <a:ext uri="{FF2B5EF4-FFF2-40B4-BE49-F238E27FC236}">
                  <a16:creationId xmlns:a16="http://schemas.microsoft.com/office/drawing/2014/main" id="{7E4E0B30-670E-A4EE-43B8-3F76EC6E4AD9}"/>
                </a:ext>
              </a:extLst>
            </p:cNvPr>
            <p:cNvGrpSpPr/>
            <p:nvPr/>
          </p:nvGrpSpPr>
          <p:grpSpPr>
            <a:xfrm>
              <a:off x="3757657" y="1198978"/>
              <a:ext cx="2674503" cy="3800652"/>
              <a:chOff x="6689695" y="3754872"/>
              <a:chExt cx="1916430" cy="2723379"/>
            </a:xfrm>
          </p:grpSpPr>
          <p:grpSp>
            <p:nvGrpSpPr>
              <p:cNvPr id="1102" name="Group 1101">
                <a:extLst>
                  <a:ext uri="{FF2B5EF4-FFF2-40B4-BE49-F238E27FC236}">
                    <a16:creationId xmlns:a16="http://schemas.microsoft.com/office/drawing/2014/main" id="{79A91F1C-C7F8-0D69-F43D-FB9426930DB6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1108" name="Oval 1107">
                  <a:extLst>
                    <a:ext uri="{FF2B5EF4-FFF2-40B4-BE49-F238E27FC236}">
                      <a16:creationId xmlns:a16="http://schemas.microsoft.com/office/drawing/2014/main" id="{7F7D6D1A-1DE4-B8A7-282E-6D56ED48E82A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Oval 31">
                  <a:extLst>
                    <a:ext uri="{FF2B5EF4-FFF2-40B4-BE49-F238E27FC236}">
                      <a16:creationId xmlns:a16="http://schemas.microsoft.com/office/drawing/2014/main" id="{A294259D-6079-0266-6C1B-84815D6CC14F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Oval 1109">
                  <a:extLst>
                    <a:ext uri="{FF2B5EF4-FFF2-40B4-BE49-F238E27FC236}">
                      <a16:creationId xmlns:a16="http://schemas.microsoft.com/office/drawing/2014/main" id="{7D654E3A-9E35-FE06-A4D0-994F1AFF1EA6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111" name="Group 1110">
                  <a:extLst>
                    <a:ext uri="{FF2B5EF4-FFF2-40B4-BE49-F238E27FC236}">
                      <a16:creationId xmlns:a16="http://schemas.microsoft.com/office/drawing/2014/main" id="{CF0DF73F-3DD0-A7D8-9EB7-7E151119D492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115" name="Oval 1114">
                    <a:extLst>
                      <a:ext uri="{FF2B5EF4-FFF2-40B4-BE49-F238E27FC236}">
                        <a16:creationId xmlns:a16="http://schemas.microsoft.com/office/drawing/2014/main" id="{FA188D60-364E-306A-C1DF-5E6F27BAB86D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16" name="Oval 9">
                    <a:extLst>
                      <a:ext uri="{FF2B5EF4-FFF2-40B4-BE49-F238E27FC236}">
                        <a16:creationId xmlns:a16="http://schemas.microsoft.com/office/drawing/2014/main" id="{8E0A8A8D-BBF9-451B-A534-868C3B945ECC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112" name="Group 1111">
                  <a:extLst>
                    <a:ext uri="{FF2B5EF4-FFF2-40B4-BE49-F238E27FC236}">
                      <a16:creationId xmlns:a16="http://schemas.microsoft.com/office/drawing/2014/main" id="{1F9EC202-C971-C855-E64B-A1198EC5D2D8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113" name="Oval 1112">
                    <a:extLst>
                      <a:ext uri="{FF2B5EF4-FFF2-40B4-BE49-F238E27FC236}">
                        <a16:creationId xmlns:a16="http://schemas.microsoft.com/office/drawing/2014/main" id="{70FCE7E6-7F2E-89F3-FD48-89AA37AF3E53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14" name="Oval 9">
                    <a:extLst>
                      <a:ext uri="{FF2B5EF4-FFF2-40B4-BE49-F238E27FC236}">
                        <a16:creationId xmlns:a16="http://schemas.microsoft.com/office/drawing/2014/main" id="{2A5B3B2F-FC0E-4538-033F-4831DF2879AB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7FF14F62-7F89-2D5B-2656-172FC22E42DB}"/>
                  </a:ext>
                </a:extLst>
              </p:cNvPr>
              <p:cNvGrpSpPr/>
              <p:nvPr/>
            </p:nvGrpSpPr>
            <p:grpSpPr>
              <a:xfrm>
                <a:off x="7378553" y="3754872"/>
                <a:ext cx="636440" cy="2723379"/>
                <a:chOff x="10193624" y="911557"/>
                <a:chExt cx="636440" cy="272337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04" name="TextBox 1103">
                      <a:extLst>
                        <a:ext uri="{FF2B5EF4-FFF2-40B4-BE49-F238E27FC236}">
                          <a16:creationId xmlns:a16="http://schemas.microsoft.com/office/drawing/2014/main" id="{36A77556-B653-816C-3EE7-3586A5C98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2375" y="911557"/>
                      <a:ext cx="617689" cy="3812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rgbClr val="3577B9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3577B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3577B9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3577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3577B9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3577B9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04" name="TextBox 1103">
                      <a:extLst>
                        <a:ext uri="{FF2B5EF4-FFF2-40B4-BE49-F238E27FC236}">
                          <a16:creationId xmlns:a16="http://schemas.microsoft.com/office/drawing/2014/main" id="{36A77556-B653-816C-3EE7-3586A5C98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2375" y="911557"/>
                      <a:ext cx="617689" cy="38121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05" name="TextBox 1104">
                      <a:extLst>
                        <a:ext uri="{FF2B5EF4-FFF2-40B4-BE49-F238E27FC236}">
                          <a16:creationId xmlns:a16="http://schemas.microsoft.com/office/drawing/2014/main" id="{AA0B31BF-2F8F-4939-38A1-A3CE5405A1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624" y="3253719"/>
                      <a:ext cx="623183" cy="3812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rgbClr val="DF7E7B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DF7E7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DF7E7B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DF7E7B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DF7E7B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DF7E7B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05" name="TextBox 1104">
                      <a:extLst>
                        <a:ext uri="{FF2B5EF4-FFF2-40B4-BE49-F238E27FC236}">
                          <a16:creationId xmlns:a16="http://schemas.microsoft.com/office/drawing/2014/main" id="{AA0B31BF-2F8F-4939-38A1-A3CE5405A1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624" y="3253719"/>
                      <a:ext cx="623183" cy="38121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8BD60674-D61C-6F1B-8EB4-D35FA772F505}"/>
                </a:ext>
              </a:extLst>
            </p:cNvPr>
            <p:cNvCxnSpPr>
              <a:stCxn id="1116" idx="0"/>
              <a:endCxn id="1116" idx="2"/>
            </p:cNvCxnSpPr>
            <p:nvPr/>
          </p:nvCxnSpPr>
          <p:spPr>
            <a:xfrm>
              <a:off x="5094790" y="1756219"/>
              <a:ext cx="0" cy="2674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43DDE802-BA57-132D-2573-90332F4C6823}"/>
                </a:ext>
              </a:extLst>
            </p:cNvPr>
            <p:cNvCxnSpPr>
              <a:cxnSpLocks/>
              <a:stCxn id="1114" idx="2"/>
              <a:endCxn id="1114" idx="0"/>
            </p:cNvCxnSpPr>
            <p:nvPr/>
          </p:nvCxnSpPr>
          <p:spPr>
            <a:xfrm flipH="1">
              <a:off x="3757885" y="3096083"/>
              <a:ext cx="26742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9" name="TextBox 1118">
                  <a:extLst>
                    <a:ext uri="{FF2B5EF4-FFF2-40B4-BE49-F238E27FC236}">
                      <a16:creationId xmlns:a16="http://schemas.microsoft.com/office/drawing/2014/main" id="{7A31B96E-0389-4F9F-52FE-EFCA4C70EC80}"/>
                    </a:ext>
                  </a:extLst>
                </p:cNvPr>
                <p:cNvSpPr txBox="1"/>
                <p:nvPr/>
              </p:nvSpPr>
              <p:spPr>
                <a:xfrm>
                  <a:off x="6391189" y="2787082"/>
                  <a:ext cx="829330" cy="53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866EB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866E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866EB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866EB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866EBF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rgbClr val="866EBF"/>
                    </a:solidFill>
                  </a:endParaRPr>
                </a:p>
              </p:txBody>
            </p:sp>
          </mc:Choice>
          <mc:Fallback>
            <p:sp>
              <p:nvSpPr>
                <p:cNvPr id="1119" name="TextBox 1118">
                  <a:extLst>
                    <a:ext uri="{FF2B5EF4-FFF2-40B4-BE49-F238E27FC236}">
                      <a16:creationId xmlns:a16="http://schemas.microsoft.com/office/drawing/2014/main" id="{7A31B96E-0389-4F9F-52FE-EFCA4C70E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189" y="2787082"/>
                  <a:ext cx="829330" cy="532013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0" name="TextBox 1119">
                  <a:extLst>
                    <a:ext uri="{FF2B5EF4-FFF2-40B4-BE49-F238E27FC236}">
                      <a16:creationId xmlns:a16="http://schemas.microsoft.com/office/drawing/2014/main" id="{F91D2BF0-7A05-A868-7740-69252916382E}"/>
                    </a:ext>
                  </a:extLst>
                </p:cNvPr>
                <p:cNvSpPr txBox="1"/>
                <p:nvPr/>
              </p:nvSpPr>
              <p:spPr>
                <a:xfrm>
                  <a:off x="2866991" y="2787082"/>
                  <a:ext cx="852974" cy="53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0" name="TextBox 1119">
                  <a:extLst>
                    <a:ext uri="{FF2B5EF4-FFF2-40B4-BE49-F238E27FC236}">
                      <a16:creationId xmlns:a16="http://schemas.microsoft.com/office/drawing/2014/main" id="{F91D2BF0-7A05-A868-7740-692529163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991" y="2787082"/>
                  <a:ext cx="852974" cy="532013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2FD1600A-8ED8-062C-0739-7F3CEB25B56C}"/>
                  </a:ext>
                </a:extLst>
              </p:cNvPr>
              <p:cNvSpPr txBox="1"/>
              <p:nvPr/>
            </p:nvSpPr>
            <p:spPr>
              <a:xfrm>
                <a:off x="10576111" y="2230205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9858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4C9858"/>
                  </a:solidFill>
                </a:endParaRPr>
              </a:p>
            </p:txBody>
          </p:sp>
        </mc:Choice>
        <mc:Fallback xmlns=""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2FD1600A-8ED8-062C-0739-7F3CEB25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111" y="2230205"/>
                <a:ext cx="4355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3" name="TextBox 1122">
            <a:extLst>
              <a:ext uri="{FF2B5EF4-FFF2-40B4-BE49-F238E27FC236}">
                <a16:creationId xmlns:a16="http://schemas.microsoft.com/office/drawing/2014/main" id="{75544BC1-9D6E-1D56-00D5-62946ED928E2}"/>
              </a:ext>
            </a:extLst>
          </p:cNvPr>
          <p:cNvSpPr txBox="1"/>
          <p:nvPr/>
        </p:nvSpPr>
        <p:spPr>
          <a:xfrm>
            <a:off x="2816455" y="531882"/>
            <a:ext cx="2798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Maximally mixed state obtained by uncertainty on the open slit (uncertainty on classical variable)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4D1E0EF5-5BF0-DD1A-C9BD-4B1E41431630}"/>
              </a:ext>
            </a:extLst>
          </p:cNvPr>
          <p:cNvSpPr txBox="1"/>
          <p:nvPr/>
        </p:nvSpPr>
        <p:spPr>
          <a:xfrm>
            <a:off x="6664405" y="531882"/>
            <a:ext cx="2798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Maximally mixed state obtained by uncertainty on the phase difference (quantum variable)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D813ABD8-701D-2C64-6D2B-B27CD0AAA362}"/>
              </a:ext>
            </a:extLst>
          </p:cNvPr>
          <p:cNvSpPr txBox="1"/>
          <p:nvPr/>
        </p:nvSpPr>
        <p:spPr>
          <a:xfrm>
            <a:off x="1315961" y="5508483"/>
            <a:ext cx="8598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Uncertainty on quantum variables can be represented by uncertainty on classical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3864024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61AC92-08E2-C640-2748-0799D0F57B1B}"/>
                  </a:ext>
                </a:extLst>
              </p:cNvPr>
              <p:cNvSpPr txBox="1"/>
              <p:nvPr/>
            </p:nvSpPr>
            <p:spPr>
              <a:xfrm>
                <a:off x="495300" y="273050"/>
                <a:ext cx="7413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May be able to recycle formal proofs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61AC92-08E2-C640-2748-0799D0F5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73050"/>
                <a:ext cx="7413440" cy="584775"/>
              </a:xfrm>
              <a:prstGeom prst="rect">
                <a:avLst/>
              </a:prstGeom>
              <a:blipFill>
                <a:blip r:embed="rId2"/>
                <a:stretch>
                  <a:fillRect l="-20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83EC8E-BF53-F3FA-6555-B8AADF05112D}"/>
              </a:ext>
            </a:extLst>
          </p:cNvPr>
          <p:cNvCxnSpPr/>
          <p:nvPr/>
        </p:nvCxnSpPr>
        <p:spPr>
          <a:xfrm flipV="1">
            <a:off x="1200150" y="1238250"/>
            <a:ext cx="0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2B7C1-F5AF-9CBB-601C-79E1847CA83C}"/>
              </a:ext>
            </a:extLst>
          </p:cNvPr>
          <p:cNvCxnSpPr/>
          <p:nvPr/>
        </p:nvCxnSpPr>
        <p:spPr>
          <a:xfrm>
            <a:off x="1200150" y="2533650"/>
            <a:ext cx="20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23A78-AE4D-6C48-AA62-03B5E6C22D9C}"/>
                  </a:ext>
                </a:extLst>
              </p:cNvPr>
              <p:cNvSpPr txBox="1"/>
              <p:nvPr/>
            </p:nvSpPr>
            <p:spPr>
              <a:xfrm>
                <a:off x="834344" y="1047948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23A78-AE4D-6C48-AA62-03B5E6C2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4" y="1047948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F6F1C3-0067-1150-57B5-9B37A1A69E91}"/>
                  </a:ext>
                </a:extLst>
              </p:cNvPr>
              <p:cNvSpPr txBox="1"/>
              <p:nvPr/>
            </p:nvSpPr>
            <p:spPr>
              <a:xfrm>
                <a:off x="834344" y="23460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F6F1C3-0067-1150-57B5-9B37A1A69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4" y="2346067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F3E120-4A6D-33A7-46CD-EF29B1CCF92D}"/>
              </a:ext>
            </a:extLst>
          </p:cNvPr>
          <p:cNvSpPr/>
          <p:nvPr/>
        </p:nvSpPr>
        <p:spPr>
          <a:xfrm>
            <a:off x="1200150" y="1181100"/>
            <a:ext cx="2095500" cy="1358900"/>
          </a:xfrm>
          <a:custGeom>
            <a:avLst/>
            <a:gdLst>
              <a:gd name="connsiteX0" fmla="*/ 0 w 2095500"/>
              <a:gd name="connsiteY0" fmla="*/ 1358900 h 1358900"/>
              <a:gd name="connsiteX1" fmla="*/ 971550 w 2095500"/>
              <a:gd name="connsiteY1" fmla="*/ 1079500 h 1358900"/>
              <a:gd name="connsiteX2" fmla="*/ 1733550 w 2095500"/>
              <a:gd name="connsiteY2" fmla="*/ 412750 h 1358900"/>
              <a:gd name="connsiteX3" fmla="*/ 2095500 w 2095500"/>
              <a:gd name="connsiteY3" fmla="*/ 0 h 1358900"/>
              <a:gd name="connsiteX0" fmla="*/ 0 w 2095500"/>
              <a:gd name="connsiteY0" fmla="*/ 1358900 h 1358900"/>
              <a:gd name="connsiteX1" fmla="*/ 914400 w 2095500"/>
              <a:gd name="connsiteY1" fmla="*/ 1098550 h 1358900"/>
              <a:gd name="connsiteX2" fmla="*/ 1733550 w 2095500"/>
              <a:gd name="connsiteY2" fmla="*/ 412750 h 1358900"/>
              <a:gd name="connsiteX3" fmla="*/ 2095500 w 2095500"/>
              <a:gd name="connsiteY3" fmla="*/ 0 h 1358900"/>
              <a:gd name="connsiteX0" fmla="*/ 0 w 2095500"/>
              <a:gd name="connsiteY0" fmla="*/ 1358900 h 1358900"/>
              <a:gd name="connsiteX1" fmla="*/ 914400 w 2095500"/>
              <a:gd name="connsiteY1" fmla="*/ 1098550 h 1358900"/>
              <a:gd name="connsiteX2" fmla="*/ 1663700 w 2095500"/>
              <a:gd name="connsiteY2" fmla="*/ 508000 h 1358900"/>
              <a:gd name="connsiteX3" fmla="*/ 2095500 w 2095500"/>
              <a:gd name="connsiteY3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0" h="1358900">
                <a:moveTo>
                  <a:pt x="0" y="1358900"/>
                </a:moveTo>
                <a:cubicBezTo>
                  <a:pt x="341312" y="1298046"/>
                  <a:pt x="637117" y="1240367"/>
                  <a:pt x="914400" y="1098550"/>
                </a:cubicBezTo>
                <a:cubicBezTo>
                  <a:pt x="1191683" y="956733"/>
                  <a:pt x="1476375" y="687917"/>
                  <a:pt x="1663700" y="508000"/>
                </a:cubicBezTo>
                <a:cubicBezTo>
                  <a:pt x="1851025" y="328083"/>
                  <a:pt x="2008187" y="116416"/>
                  <a:pt x="20955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75F3D-1AF9-5B20-E4CD-E9EBC80545E4}"/>
              </a:ext>
            </a:extLst>
          </p:cNvPr>
          <p:cNvSpPr txBox="1"/>
          <p:nvPr/>
        </p:nvSpPr>
        <p:spPr>
          <a:xfrm>
            <a:off x="2019301" y="2727583"/>
            <a:ext cx="19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entropy of the 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87057-023D-4D2C-EC64-B5ED81C25F5A}"/>
                  </a:ext>
                </a:extLst>
              </p:cNvPr>
              <p:cNvSpPr txBox="1"/>
              <p:nvPr/>
            </p:nvSpPr>
            <p:spPr>
              <a:xfrm>
                <a:off x="2413999" y="1037768"/>
                <a:ext cx="881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87057-023D-4D2C-EC64-B5ED81C2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999" y="1037768"/>
                <a:ext cx="881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26059-0F41-C10C-0027-D7C04785010F}"/>
              </a:ext>
            </a:extLst>
          </p:cNvPr>
          <p:cNvCxnSpPr/>
          <p:nvPr/>
        </p:nvCxnSpPr>
        <p:spPr>
          <a:xfrm>
            <a:off x="3041650" y="1550432"/>
            <a:ext cx="0" cy="97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DAED14-7F35-0AED-A0A6-B0FD774B7032}"/>
              </a:ext>
            </a:extLst>
          </p:cNvPr>
          <p:cNvCxnSpPr/>
          <p:nvPr/>
        </p:nvCxnSpPr>
        <p:spPr>
          <a:xfrm flipH="1">
            <a:off x="8110098" y="2840831"/>
            <a:ext cx="57785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000D1D-87EA-B053-4D04-290CA284E134}"/>
              </a:ext>
            </a:extLst>
          </p:cNvPr>
          <p:cNvSpPr txBox="1"/>
          <p:nvPr/>
        </p:nvSpPr>
        <p:spPr>
          <a:xfrm>
            <a:off x="8732398" y="2553652"/>
            <a:ext cx="296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 of entropy difference is the same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9CB1E-922A-4966-FEA1-2B00C279DBBD}"/>
              </a:ext>
            </a:extLst>
          </p:cNvPr>
          <p:cNvCxnSpPr/>
          <p:nvPr/>
        </p:nvCxnSpPr>
        <p:spPr>
          <a:xfrm flipV="1">
            <a:off x="6140450" y="1238250"/>
            <a:ext cx="0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1C3BBB-23FE-C011-8801-CC8E710C687D}"/>
              </a:ext>
            </a:extLst>
          </p:cNvPr>
          <p:cNvCxnSpPr/>
          <p:nvPr/>
        </p:nvCxnSpPr>
        <p:spPr>
          <a:xfrm>
            <a:off x="6140450" y="2533650"/>
            <a:ext cx="2032000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69E8D1-4D04-93BF-C1F6-8EC4C6D8893B}"/>
                  </a:ext>
                </a:extLst>
              </p:cNvPr>
              <p:cNvSpPr txBox="1"/>
              <p:nvPr/>
            </p:nvSpPr>
            <p:spPr>
              <a:xfrm>
                <a:off x="5774644" y="1047948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69E8D1-4D04-93BF-C1F6-8EC4C6D8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44" y="1047948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2F62A1-80A0-FC31-FE02-3A5BABBCE102}"/>
                  </a:ext>
                </a:extLst>
              </p:cNvPr>
              <p:cNvSpPr txBox="1"/>
              <p:nvPr/>
            </p:nvSpPr>
            <p:spPr>
              <a:xfrm>
                <a:off x="5774644" y="23460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2F62A1-80A0-FC31-FE02-3A5BABBC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44" y="2346067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5F03FA-BB74-3C08-2148-18A78FC5E5C4}"/>
              </a:ext>
            </a:extLst>
          </p:cNvPr>
          <p:cNvSpPr/>
          <p:nvPr/>
        </p:nvSpPr>
        <p:spPr>
          <a:xfrm flipV="1">
            <a:off x="6138526" y="2537400"/>
            <a:ext cx="2095500" cy="1358900"/>
          </a:xfrm>
          <a:custGeom>
            <a:avLst/>
            <a:gdLst>
              <a:gd name="connsiteX0" fmla="*/ 0 w 2095500"/>
              <a:gd name="connsiteY0" fmla="*/ 1358900 h 1358900"/>
              <a:gd name="connsiteX1" fmla="*/ 971550 w 2095500"/>
              <a:gd name="connsiteY1" fmla="*/ 1079500 h 1358900"/>
              <a:gd name="connsiteX2" fmla="*/ 1733550 w 2095500"/>
              <a:gd name="connsiteY2" fmla="*/ 412750 h 1358900"/>
              <a:gd name="connsiteX3" fmla="*/ 2095500 w 2095500"/>
              <a:gd name="connsiteY3" fmla="*/ 0 h 1358900"/>
              <a:gd name="connsiteX0" fmla="*/ 0 w 2095500"/>
              <a:gd name="connsiteY0" fmla="*/ 1358900 h 1358900"/>
              <a:gd name="connsiteX1" fmla="*/ 914400 w 2095500"/>
              <a:gd name="connsiteY1" fmla="*/ 1098550 h 1358900"/>
              <a:gd name="connsiteX2" fmla="*/ 1733550 w 2095500"/>
              <a:gd name="connsiteY2" fmla="*/ 412750 h 1358900"/>
              <a:gd name="connsiteX3" fmla="*/ 2095500 w 2095500"/>
              <a:gd name="connsiteY3" fmla="*/ 0 h 1358900"/>
              <a:gd name="connsiteX0" fmla="*/ 0 w 2095500"/>
              <a:gd name="connsiteY0" fmla="*/ 1358900 h 1358900"/>
              <a:gd name="connsiteX1" fmla="*/ 914400 w 2095500"/>
              <a:gd name="connsiteY1" fmla="*/ 1098550 h 1358900"/>
              <a:gd name="connsiteX2" fmla="*/ 1663700 w 2095500"/>
              <a:gd name="connsiteY2" fmla="*/ 508000 h 1358900"/>
              <a:gd name="connsiteX3" fmla="*/ 2095500 w 2095500"/>
              <a:gd name="connsiteY3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0" h="1358900">
                <a:moveTo>
                  <a:pt x="0" y="1358900"/>
                </a:moveTo>
                <a:cubicBezTo>
                  <a:pt x="341312" y="1298046"/>
                  <a:pt x="637117" y="1240367"/>
                  <a:pt x="914400" y="1098550"/>
                </a:cubicBezTo>
                <a:cubicBezTo>
                  <a:pt x="1191683" y="956733"/>
                  <a:pt x="1476375" y="687917"/>
                  <a:pt x="1663700" y="508000"/>
                </a:cubicBezTo>
                <a:cubicBezTo>
                  <a:pt x="1851025" y="328083"/>
                  <a:pt x="2008187" y="116416"/>
                  <a:pt x="209550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B3E5FD-1148-C010-82B9-9E6CEF7DEBE8}"/>
                  </a:ext>
                </a:extLst>
              </p:cNvPr>
              <p:cNvSpPr txBox="1"/>
              <p:nvPr/>
            </p:nvSpPr>
            <p:spPr>
              <a:xfrm>
                <a:off x="6638823" y="3283407"/>
                <a:ext cx="1147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B3E5FD-1148-C010-82B9-9E6CEF7DE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823" y="3283407"/>
                <a:ext cx="11474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DFEE5-6494-F349-B5B3-5487DB8C1892}"/>
              </a:ext>
            </a:extLst>
          </p:cNvPr>
          <p:cNvCxnSpPr/>
          <p:nvPr/>
        </p:nvCxnSpPr>
        <p:spPr>
          <a:xfrm>
            <a:off x="7981950" y="2553732"/>
            <a:ext cx="0" cy="97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F08501-E66E-8F93-2C9E-4D7740A84CD1}"/>
                  </a:ext>
                </a:extLst>
              </p:cNvPr>
              <p:cNvSpPr txBox="1"/>
              <p:nvPr/>
            </p:nvSpPr>
            <p:spPr>
              <a:xfrm>
                <a:off x="2875865" y="2488486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F08501-E66E-8F93-2C9E-4D7740A8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65" y="2488486"/>
                <a:ext cx="4566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CE5CFCD-8754-4CE5-BEAC-D213DF04392F}"/>
              </a:ext>
            </a:extLst>
          </p:cNvPr>
          <p:cNvSpPr txBox="1"/>
          <p:nvPr/>
        </p:nvSpPr>
        <p:spPr>
          <a:xfrm>
            <a:off x="7373567" y="1576070"/>
            <a:ext cx="19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 entropy of the pure state</a:t>
            </a:r>
          </a:p>
        </p:txBody>
      </p:sp>
    </p:spTree>
    <p:extLst>
      <p:ext uri="{BB962C8B-B14F-4D97-AF65-F5344CB8AC3E}">
        <p14:creationId xmlns:p14="http://schemas.microsoft.com/office/powerpoint/2010/main" val="2510978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mechanics may be recovered for high entropy states</a:t>
            </a:r>
          </a:p>
          <a:p>
            <a:r>
              <a:rPr lang="en-US" dirty="0"/>
              <a:t>No mechanism: high entropy “hides” quantum effects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Actually prove the conjecture</a:t>
            </a:r>
          </a:p>
        </p:txBody>
      </p:sp>
    </p:spTree>
    <p:extLst>
      <p:ext uri="{BB962C8B-B14F-4D97-AF65-F5344CB8AC3E}">
        <p14:creationId xmlns:p14="http://schemas.microsoft.com/office/powerpoint/2010/main" val="449362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F22A-84E6-D215-8EE2-2061620F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can be seen as a combination </a:t>
            </a:r>
            <a:r>
              <a:rPr lang="en-US"/>
              <a:t>of classical mechanics </a:t>
            </a:r>
            <a:r>
              <a:rPr lang="en-US" dirty="0"/>
              <a:t>and thermodynamics</a:t>
            </a:r>
          </a:p>
          <a:p>
            <a:r>
              <a:rPr lang="en-US" dirty="0"/>
              <a:t>Minimal interpretation: using concepts and only concepts that are strictly in the equations (e.g. ensembles in equilibrium is supported by the math)</a:t>
            </a:r>
          </a:p>
          <a:p>
            <a:r>
              <a:rPr lang="en-US" dirty="0"/>
              <a:t>Main goal is to clean up all these ideas and make it a consistent theory (conceptual/mathematical) with </a:t>
            </a:r>
            <a:r>
              <a:rPr lang="en-US"/>
              <a:t>experimental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1391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A591-B7EC-9C6F-6A14-20849735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81E4C-94EC-7668-0C04-701108000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5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12866-52A9-4615-8C40-136B5BF68B6B}"/>
              </a:ext>
            </a:extLst>
          </p:cNvPr>
          <p:cNvSpPr txBox="1"/>
          <p:nvPr/>
        </p:nvSpPr>
        <p:spPr>
          <a:xfrm>
            <a:off x="304800" y="584200"/>
            <a:ext cx="115824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Hilbert spaces are precisely the Banach spaces where we have a projection for each subspace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B7348-5285-4861-86D1-510F2035953C}"/>
              </a:ext>
            </a:extLst>
          </p:cNvPr>
          <p:cNvSpPr txBox="1"/>
          <p:nvPr/>
        </p:nvSpPr>
        <p:spPr>
          <a:xfrm>
            <a:off x="304800" y="3876120"/>
            <a:ext cx="11582400" cy="206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A system to be assigned a state must exist in a stable way for some finite time (even if it may be very short)</a:t>
            </a:r>
            <a:endParaRPr lang="en-US" sz="26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0F5BC-7D39-4052-AE6F-49FDE87D4187}"/>
              </a:ext>
            </a:extLst>
          </p:cNvPr>
          <p:cNvSpPr txBox="1"/>
          <p:nvPr/>
        </p:nvSpPr>
        <p:spPr>
          <a:xfrm>
            <a:off x="4470400" y="2209800"/>
            <a:ext cx="741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0EE6C"/>
                </a:solidFill>
              </a:rPr>
              <a:t>Mathematically, it makes sense that quantum states are equilibria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F7E8D-E2A4-4C40-877B-EAC81E9756D6}"/>
              </a:ext>
            </a:extLst>
          </p:cNvPr>
          <p:cNvSpPr txBox="1"/>
          <p:nvPr/>
        </p:nvSpPr>
        <p:spPr>
          <a:xfrm>
            <a:off x="4775200" y="5562600"/>
            <a:ext cx="711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0EE6C"/>
                </a:solidFill>
              </a:rPr>
              <a:t>Physically, it makes sense that quantum states are equilibria</a:t>
            </a:r>
          </a:p>
        </p:txBody>
      </p:sp>
    </p:spTree>
    <p:extLst>
      <p:ext uri="{BB962C8B-B14F-4D97-AF65-F5344CB8AC3E}">
        <p14:creationId xmlns:p14="http://schemas.microsoft.com/office/powerpoint/2010/main" val="13559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Physics:</a:t>
            </a:r>
            <a:br>
              <a:rPr lang="en-US" dirty="0"/>
            </a:br>
            <a:r>
              <a:rPr lang="en-US" dirty="0"/>
              <a:t>Quantum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11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Entropic nature of physical theories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497323" y="2162887"/>
            <a:ext cx="6432398" cy="1766632"/>
            <a:chOff x="329683" y="1172919"/>
            <a:chExt cx="6432398" cy="17666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CEE7F-3880-161A-3800-F65C654E477A}"/>
              </a:ext>
            </a:extLst>
          </p:cNvPr>
          <p:cNvGrpSpPr/>
          <p:nvPr/>
        </p:nvGrpSpPr>
        <p:grpSpPr>
          <a:xfrm>
            <a:off x="490374" y="4546683"/>
            <a:ext cx="6837342" cy="1659611"/>
            <a:chOff x="53340" y="3574508"/>
            <a:chExt cx="6837342" cy="16596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EE642-2436-24BB-81AD-7FC2558F3EED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8B4EC-EDC5-EADD-FD3A-A58657E0BB0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1B417A-9E7E-7A87-44C6-1450BF3EB3E0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blipFill>
                  <a:blip r:embed="rId9"/>
                  <a:stretch>
                    <a:fillRect r="-38127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39E07C9D-17B0-FC80-7244-719DEE92C6A9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D35075C-1F83-12E7-BD2B-4E4C92B3427A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CCC5EA0A-1EB1-4926-0843-B95DD2E002B5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9F16F0-78D7-ACB2-F960-1DD22F72E45A}"/>
              </a:ext>
            </a:extLst>
          </p:cNvPr>
          <p:cNvSpPr txBox="1"/>
          <p:nvPr/>
        </p:nvSpPr>
        <p:spPr>
          <a:xfrm>
            <a:off x="488952" y="948071"/>
            <a:ext cx="924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 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2C4A5-B8C2-E977-B8C4-F634121AB508}"/>
              </a:ext>
            </a:extLst>
          </p:cNvPr>
          <p:cNvSpPr txBox="1"/>
          <p:nvPr/>
        </p:nvSpPr>
        <p:spPr>
          <a:xfrm>
            <a:off x="488952" y="1436533"/>
            <a:ext cx="866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 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4C731-0BAD-05A7-A572-49A320868932}"/>
              </a:ext>
            </a:extLst>
          </p:cNvPr>
          <p:cNvSpPr txBox="1"/>
          <p:nvPr/>
        </p:nvSpPr>
        <p:spPr>
          <a:xfrm>
            <a:off x="7383073" y="2287868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 of both classical and quantum mechanics is ultimately an entropic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/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preparation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pure state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blipFill>
                <a:blip r:embed="rId10"/>
                <a:stretch>
                  <a:fillRect l="-76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/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process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map between pure states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blipFill>
                <a:blip r:embed="rId11"/>
                <a:stretch>
                  <a:fillRect l="-57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C0E1B56-7C7C-93F2-F611-90EA0E907D91}"/>
              </a:ext>
            </a:extLst>
          </p:cNvPr>
          <p:cNvSpPr txBox="1"/>
          <p:nvPr/>
        </p:nvSpPr>
        <p:spPr>
          <a:xfrm>
            <a:off x="7383073" y="3211198"/>
            <a:ext cx="3864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only prepare/measure ensembles. Ensembles can offer a unified way of thinking about states.</a:t>
            </a:r>
          </a:p>
        </p:txBody>
      </p:sp>
    </p:spTree>
    <p:extLst>
      <p:ext uri="{BB962C8B-B14F-4D97-AF65-F5344CB8AC3E}">
        <p14:creationId xmlns:p14="http://schemas.microsoft.com/office/powerpoint/2010/main" val="5370984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4E4BB-D52A-8FD6-72CA-6E4F68F07815}"/>
                  </a:ext>
                </a:extLst>
              </p:cNvPr>
              <p:cNvSpPr txBox="1"/>
              <p:nvPr/>
            </p:nvSpPr>
            <p:spPr>
              <a:xfrm>
                <a:off x="683628" y="1431803"/>
                <a:ext cx="6563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Irreducibility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Extreme points in the convex space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4E4BB-D52A-8FD6-72CA-6E4F68F07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8" y="1431803"/>
                <a:ext cx="6563207" cy="461665"/>
              </a:xfrm>
              <a:prstGeom prst="rect">
                <a:avLst/>
              </a:prstGeom>
              <a:blipFill>
                <a:blip r:embed="rId2"/>
                <a:stretch>
                  <a:fillRect l="-1393" t="-10526" r="-4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988DC7-2722-17DE-B05F-A71C804FABE2}"/>
                  </a:ext>
                </a:extLst>
              </p:cNvPr>
              <p:cNvSpPr txBox="1"/>
              <p:nvPr/>
            </p:nvSpPr>
            <p:spPr>
              <a:xfrm>
                <a:off x="692605" y="2511763"/>
                <a:ext cx="5525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Frame-invariance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Manifold is </a:t>
                </a:r>
                <a:r>
                  <a:rPr lang="en-US" sz="2400" dirty="0" err="1"/>
                  <a:t>symplectic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988DC7-2722-17DE-B05F-A71C804FA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5" y="2511763"/>
                <a:ext cx="5525167" cy="461665"/>
              </a:xfrm>
              <a:prstGeom prst="rect">
                <a:avLst/>
              </a:prstGeom>
              <a:blipFill>
                <a:blip r:embed="rId3"/>
                <a:stretch>
                  <a:fillRect l="-1766" t="-10526" r="-66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A9A9C-9309-E051-3CB2-35A5F3D61E12}"/>
                  </a:ext>
                </a:extLst>
              </p:cNvPr>
              <p:cNvSpPr txBox="1"/>
              <p:nvPr/>
            </p:nvSpPr>
            <p:spPr>
              <a:xfrm>
                <a:off x="688021" y="1968736"/>
                <a:ext cx="8349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Continuous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Extreme points form a manifold (not discrete)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A9A9C-9309-E051-3CB2-35A5F3D6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1" y="1968736"/>
                <a:ext cx="8349915" cy="461665"/>
              </a:xfrm>
              <a:prstGeom prst="rect">
                <a:avLst/>
              </a:prstGeom>
              <a:blipFill>
                <a:blip r:embed="rId4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9A4F2-C0C5-F263-A794-AB91953BDFD5}"/>
                  </a:ext>
                </a:extLst>
              </p:cNvPr>
              <p:cNvSpPr txBox="1"/>
              <p:nvPr/>
            </p:nvSpPr>
            <p:spPr>
              <a:xfrm>
                <a:off x="692605" y="3054790"/>
                <a:ext cx="7601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Homogeneity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All two dimensional subspaces are spheres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9A4F2-C0C5-F263-A794-AB91953BD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5" y="3054790"/>
                <a:ext cx="7601183" cy="461665"/>
              </a:xfrm>
              <a:prstGeom prst="rect">
                <a:avLst/>
              </a:prstGeom>
              <a:blipFill>
                <a:blip r:embed="rId5"/>
                <a:stretch>
                  <a:fillRect l="-1283" t="-10526" r="-16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04DCC5B-5863-2562-0BD2-EBCE5CECC459}"/>
              </a:ext>
            </a:extLst>
          </p:cNvPr>
          <p:cNvSpPr txBox="1"/>
          <p:nvPr/>
        </p:nvSpPr>
        <p:spPr>
          <a:xfrm>
            <a:off x="2760896" y="3586095"/>
            <a:ext cx="4204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2-sphere only </a:t>
            </a:r>
            <a:r>
              <a:rPr lang="en-US" sz="2400" dirty="0" err="1"/>
              <a:t>symplectic</a:t>
            </a:r>
            <a:r>
              <a:rPr lang="en-US" sz="2400" dirty="0"/>
              <a:t> sphere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E7D65-1654-235C-CE75-C63CD0AD20F3}"/>
              </a:ext>
            </a:extLst>
          </p:cNvPr>
          <p:cNvSpPr txBox="1"/>
          <p:nvPr/>
        </p:nvSpPr>
        <p:spPr>
          <a:xfrm>
            <a:off x="236340" y="183079"/>
            <a:ext cx="8242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Recovering QM from assumptions on ensembles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9B79F8-781D-1578-EC21-1A4679C874D1}"/>
              </a:ext>
            </a:extLst>
          </p:cNvPr>
          <p:cNvGrpSpPr/>
          <p:nvPr/>
        </p:nvGrpSpPr>
        <p:grpSpPr>
          <a:xfrm>
            <a:off x="9626810" y="475466"/>
            <a:ext cx="1690119" cy="2227652"/>
            <a:chOff x="6689695" y="3867733"/>
            <a:chExt cx="1916430" cy="25259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1AE5BE-4FF3-F8FA-63C7-3C45C9B4CC1C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AB8EEBF-2F3B-5559-C947-98D9B02124E8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Oval 31">
                <a:extLst>
                  <a:ext uri="{FF2B5EF4-FFF2-40B4-BE49-F238E27FC236}">
                    <a16:creationId xmlns:a16="http://schemas.microsoft.com/office/drawing/2014/main" id="{18F3E42E-8825-7372-D9D5-BBE78E459756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3009195-6CF1-A5A1-7AD2-7D543BC1DA99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83C892E-41E4-D66A-851E-816803E94E71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FF6BF3D-AC91-8B6D-C37B-329A61A9D242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1" name="Oval 9">
                  <a:extLst>
                    <a:ext uri="{FF2B5EF4-FFF2-40B4-BE49-F238E27FC236}">
                      <a16:creationId xmlns:a16="http://schemas.microsoft.com/office/drawing/2014/main" id="{354B9ACF-F663-14CD-FDCE-833762CF6A1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14435C6-6FF1-1532-F6AD-AD388313447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7C2D4EE-3004-9096-1459-4351B249D3A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9" name="Oval 9">
                  <a:extLst>
                    <a:ext uri="{FF2B5EF4-FFF2-40B4-BE49-F238E27FC236}">
                      <a16:creationId xmlns:a16="http://schemas.microsoft.com/office/drawing/2014/main" id="{0D758752-14B7-B8A8-CEC1-5750529F778B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7F4673-56D6-ABA1-FB3B-B4D683AF9E23}"/>
                </a:ext>
              </a:extLst>
            </p:cNvPr>
            <p:cNvGrpSpPr/>
            <p:nvPr/>
          </p:nvGrpSpPr>
          <p:grpSpPr>
            <a:xfrm>
              <a:off x="7343735" y="3867733"/>
              <a:ext cx="672058" cy="2525941"/>
              <a:chOff x="10158806" y="1024418"/>
              <a:chExt cx="672058" cy="25259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D4DC1B4-9057-2E39-AB57-FB854DA92C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8806" y="1024418"/>
                    <a:ext cx="672058" cy="296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E0322D2-D870-100A-FE41-4ACBD60E4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8806" y="1024418"/>
                    <a:ext cx="672058" cy="29664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8C4F6C5-E692-B2E9-1B7D-583D9D2FFD9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626" y="3253719"/>
                    <a:ext cx="520068" cy="296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D35FF79-30E4-6C9D-EFDD-68160D565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626" y="3253719"/>
                    <a:ext cx="520068" cy="29664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BF5DB4-1535-FE77-35B7-21524E692F65}"/>
                  </a:ext>
                </a:extLst>
              </p:cNvPr>
              <p:cNvSpPr txBox="1"/>
              <p:nvPr/>
            </p:nvSpPr>
            <p:spPr>
              <a:xfrm>
                <a:off x="683628" y="894179"/>
                <a:ext cx="55341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Ensembles can mix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Form a convex space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BF5DB4-1535-FE77-35B7-21524E69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8" y="894179"/>
                <a:ext cx="5534144" cy="461665"/>
              </a:xfrm>
              <a:prstGeom prst="rect">
                <a:avLst/>
              </a:prstGeom>
              <a:blipFill>
                <a:blip r:embed="rId32"/>
                <a:stretch>
                  <a:fillRect l="-1652" t="-10667" r="-77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C54F6DE-C713-4E5C-F116-3817360CA717}"/>
              </a:ext>
            </a:extLst>
          </p:cNvPr>
          <p:cNvSpPr txBox="1"/>
          <p:nvPr/>
        </p:nvSpPr>
        <p:spPr>
          <a:xfrm>
            <a:off x="2133600" y="4348494"/>
            <a:ext cx="674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enough to recover complex projective spaces?</a:t>
            </a:r>
          </a:p>
        </p:txBody>
      </p:sp>
    </p:spTree>
    <p:extLst>
      <p:ext uri="{BB962C8B-B14F-4D97-AF65-F5344CB8AC3E}">
        <p14:creationId xmlns:p14="http://schemas.microsoft.com/office/powerpoint/2010/main" val="385532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33AA-18F0-CDF1-8666-AFD3BD7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failure</a:t>
            </a:r>
            <a:br>
              <a:rPr lang="en-US" dirty="0"/>
            </a:br>
            <a:r>
              <a:rPr lang="en-US" dirty="0"/>
              <a:t>(isolation)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A0E1-02C3-338C-FEE4-473B86F8B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88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C860-B3BB-580A-1F5F-25EDCD42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Unphysicality</a:t>
            </a:r>
            <a:r>
              <a:rPr lang="en-US" dirty="0"/>
              <a:t> of Hilbert 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8C72D-611F-05DF-8886-1603F14C4D33}"/>
              </a:ext>
            </a:extLst>
          </p:cNvPr>
          <p:cNvSpPr txBox="1"/>
          <p:nvPr/>
        </p:nvSpPr>
        <p:spPr>
          <a:xfrm>
            <a:off x="5035420" y="2178888"/>
            <a:ext cx="611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Exactly captures measurement probability/entropy of mixtures and superposition/statistical mixing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24773-F02B-15C0-1468-D484E0BD44F4}"/>
              </a:ext>
            </a:extLst>
          </p:cNvPr>
          <p:cNvSpPr txBox="1"/>
          <p:nvPr/>
        </p:nvSpPr>
        <p:spPr>
          <a:xfrm>
            <a:off x="8779992" y="2673280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Physically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9999B-6185-7CD1-8DAE-B6BDBBFD3C37}"/>
              </a:ext>
            </a:extLst>
          </p:cNvPr>
          <p:cNvSpPr txBox="1"/>
          <p:nvPr/>
        </p:nvSpPr>
        <p:spPr>
          <a:xfrm>
            <a:off x="433528" y="1075516"/>
            <a:ext cx="1081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Hilbert space: complete inner product vector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16C0D-3E91-BA6D-571A-74DFEBBD1D35}"/>
              </a:ext>
            </a:extLst>
          </p:cNvPr>
          <p:cNvSpPr/>
          <p:nvPr/>
        </p:nvSpPr>
        <p:spPr>
          <a:xfrm>
            <a:off x="5474678" y="1126092"/>
            <a:ext cx="5675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EB02F-8F6E-81C6-07AA-4945E0EB255E}"/>
              </a:ext>
            </a:extLst>
          </p:cNvPr>
          <p:cNvCxnSpPr>
            <a:cxnSpLocks/>
          </p:cNvCxnSpPr>
          <p:nvPr/>
        </p:nvCxnSpPr>
        <p:spPr>
          <a:xfrm>
            <a:off x="7755138" y="1783402"/>
            <a:ext cx="0" cy="31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B4AE-D0DB-489E-DD2B-96584F415159}"/>
              </a:ext>
            </a:extLst>
          </p:cNvPr>
          <p:cNvSpPr/>
          <p:nvPr/>
        </p:nvSpPr>
        <p:spPr>
          <a:xfrm>
            <a:off x="3456449" y="1127963"/>
            <a:ext cx="2018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C00F-5A11-55C4-192E-A0BB8C690D15}"/>
              </a:ext>
            </a:extLst>
          </p:cNvPr>
          <p:cNvSpPr txBox="1"/>
          <p:nvPr/>
        </p:nvSpPr>
        <p:spPr>
          <a:xfrm>
            <a:off x="750383" y="2016378"/>
            <a:ext cx="3514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on finite-dimensional spaces. For infinite-dimensional spaces, it allows us to construct states with infinite expectation values from states with finite expectation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/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Thus requires us to include unitary transformations (e.g. change of representations and finite time evolution) that change finite expectation values into infinite ones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blipFill>
                <a:blip r:embed="rId2"/>
                <a:stretch>
                  <a:fillRect l="-59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02ACC2-D995-2DCB-8B92-73735F68A45B}"/>
              </a:ext>
            </a:extLst>
          </p:cNvPr>
          <p:cNvSpPr txBox="1"/>
          <p:nvPr/>
        </p:nvSpPr>
        <p:spPr>
          <a:xfrm>
            <a:off x="7755138" y="3526637"/>
            <a:ext cx="306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Extremely physically suspect!!!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970D4-E5C0-CAEB-78B2-FFFBC043E60A}"/>
              </a:ext>
            </a:extLst>
          </p:cNvPr>
          <p:cNvSpPr txBox="1"/>
          <p:nvPr/>
        </p:nvSpPr>
        <p:spPr>
          <a:xfrm>
            <a:off x="374841" y="4733690"/>
            <a:ext cx="533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require all polynomials of position and momentum to have 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/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Schwartz space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blipFill>
                <a:blip r:embed="rId3"/>
                <a:stretch>
                  <a:fillRect t="-12500" r="-402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F5AC3E2-E48B-F58A-4EC9-4389A18F67D8}"/>
              </a:ext>
            </a:extLst>
          </p:cNvPr>
          <p:cNvSpPr txBox="1"/>
          <p:nvPr/>
        </p:nvSpPr>
        <p:spPr>
          <a:xfrm>
            <a:off x="4176423" y="5665835"/>
            <a:ext cx="495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Closed under Fourier transforms</a:t>
            </a:r>
          </a:p>
          <a:p>
            <a:pPr algn="r"/>
            <a:r>
              <a:rPr lang="en-US" sz="1400" dirty="0"/>
              <a:t>Used as starting point for theories of distributions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4557C-870D-2384-E596-1E2F1350DB9F}"/>
              </a:ext>
            </a:extLst>
          </p:cNvPr>
          <p:cNvSpPr txBox="1"/>
          <p:nvPr/>
        </p:nvSpPr>
        <p:spPr>
          <a:xfrm>
            <a:off x="517840" y="5603442"/>
            <a:ext cx="397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Maybe more physically appropriate?</a:t>
            </a:r>
          </a:p>
        </p:txBody>
      </p:sp>
    </p:spTree>
    <p:extLst>
      <p:ext uri="{BB962C8B-B14F-4D97-AF65-F5344CB8AC3E}">
        <p14:creationId xmlns:p14="http://schemas.microsoft.com/office/powerpoint/2010/main" val="1100898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5895-CE11-F448-C807-985CFB3D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 postulates revisited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2F1A7-7E68-F67E-EE3E-1AF516879715}"/>
              </a:ext>
            </a:extLst>
          </p:cNvPr>
          <p:cNvSpPr/>
          <p:nvPr/>
        </p:nvSpPr>
        <p:spPr>
          <a:xfrm>
            <a:off x="385042" y="1824990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postulate:</a:t>
            </a:r>
            <a:br>
              <a:rPr lang="en-US" dirty="0"/>
            </a:br>
            <a:r>
              <a:rPr lang="en-US" sz="1400" dirty="0"/>
              <a:t>states are rays of a complex vector space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455F7-AEBE-A2E6-A5A2-DB26704D06B4}"/>
              </a:ext>
            </a:extLst>
          </p:cNvPr>
          <p:cNvSpPr/>
          <p:nvPr/>
        </p:nvSpPr>
        <p:spPr>
          <a:xfrm>
            <a:off x="385042" y="2898145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Measurement postulate:</a:t>
            </a:r>
            <a:br>
              <a:rPr lang="en-US" dirty="0"/>
            </a:br>
            <a:r>
              <a:rPr lang="en-US" sz="1400" dirty="0"/>
              <a:t>projection measurement and Born rule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B476E-83DF-350D-C04C-A11253917495}"/>
              </a:ext>
            </a:extLst>
          </p:cNvPr>
          <p:cNvSpPr/>
          <p:nvPr/>
        </p:nvSpPr>
        <p:spPr>
          <a:xfrm>
            <a:off x="385042" y="3971300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system postulate:</a:t>
            </a:r>
            <a:br>
              <a:rPr lang="en-US" dirty="0"/>
            </a:br>
            <a:r>
              <a:rPr lang="en-US" sz="1400" dirty="0"/>
              <a:t>tensor product for composite system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F5AD0-8352-B951-20BF-AD831A8A702B}"/>
              </a:ext>
            </a:extLst>
          </p:cNvPr>
          <p:cNvSpPr/>
          <p:nvPr/>
        </p:nvSpPr>
        <p:spPr>
          <a:xfrm>
            <a:off x="385042" y="5044455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Evolution postulate:</a:t>
            </a:r>
            <a:br>
              <a:rPr lang="en-US" dirty="0"/>
            </a:br>
            <a:r>
              <a:rPr lang="en-US" sz="1400" dirty="0"/>
              <a:t>unitary evolution (Schrödinger equation)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CFD527A-81E2-8670-E10C-9787BF74987F}"/>
              </a:ext>
            </a:extLst>
          </p:cNvPr>
          <p:cNvSpPr/>
          <p:nvPr/>
        </p:nvSpPr>
        <p:spPr>
          <a:xfrm>
            <a:off x="4008120" y="4194825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7FE526-C420-BA3A-EBDB-B0785BBE2B7D}"/>
              </a:ext>
            </a:extLst>
          </p:cNvPr>
          <p:cNvSpPr/>
          <p:nvPr/>
        </p:nvSpPr>
        <p:spPr>
          <a:xfrm>
            <a:off x="4008120" y="5267980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9A81CE-9651-8C89-3224-7CAC1156A689}"/>
              </a:ext>
            </a:extLst>
          </p:cNvPr>
          <p:cNvSpPr/>
          <p:nvPr/>
        </p:nvSpPr>
        <p:spPr>
          <a:xfrm>
            <a:off x="4008120" y="3121670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F68534-AFA9-B8A8-EF0B-39C5534EE48B}"/>
              </a:ext>
            </a:extLst>
          </p:cNvPr>
          <p:cNvSpPr/>
          <p:nvPr/>
        </p:nvSpPr>
        <p:spPr>
          <a:xfrm>
            <a:off x="4008120" y="2048515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52B49-E67E-0C7F-CD23-E3CC0AF13A88}"/>
              </a:ext>
            </a:extLst>
          </p:cNvPr>
          <p:cNvSpPr txBox="1"/>
          <p:nvPr/>
        </p:nvSpPr>
        <p:spPr>
          <a:xfrm>
            <a:off x="4465320" y="5206499"/>
            <a:ext cx="338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Deterministic/reversible evolution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5F27-3FB9-F428-421B-D16100030744}"/>
              </a:ext>
            </a:extLst>
          </p:cNvPr>
          <p:cNvSpPr txBox="1"/>
          <p:nvPr/>
        </p:nvSpPr>
        <p:spPr>
          <a:xfrm>
            <a:off x="4465320" y="4133344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from other postulates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E6C2B-E869-2FE7-8C37-CAF23BD25455}"/>
              </a:ext>
            </a:extLst>
          </p:cNvPr>
          <p:cNvSpPr txBox="1"/>
          <p:nvPr/>
        </p:nvSpPr>
        <p:spPr>
          <a:xfrm>
            <a:off x="4465320" y="2897877"/>
            <a:ext cx="38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Projections as processes with equilibria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6BCC6-E791-5881-1A33-A31EB5BCCAEF}"/>
              </a:ext>
            </a:extLst>
          </p:cNvPr>
          <p:cNvSpPr txBox="1"/>
          <p:nvPr/>
        </p:nvSpPr>
        <p:spPr>
          <a:xfrm>
            <a:off x="4465320" y="3267209"/>
            <a:ext cx="442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 rule recoverable from entropy of mixing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62F1CD-2E84-D1B1-FDA7-96A353A2FEB7}"/>
              </a:ext>
            </a:extLst>
          </p:cNvPr>
          <p:cNvSpPr txBox="1"/>
          <p:nvPr/>
        </p:nvSpPr>
        <p:spPr>
          <a:xfrm>
            <a:off x="4465320" y="1858727"/>
            <a:ext cx="412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from properties of ensembles</a:t>
            </a:r>
            <a:br>
              <a:rPr lang="en-US" dirty="0"/>
            </a:br>
            <a:r>
              <a:rPr lang="en-US" dirty="0"/>
              <a:t>and rules of ensemble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5440D-DB93-57E8-D09D-C64B2D17289D}"/>
                  </a:ext>
                </a:extLst>
              </p:cNvPr>
              <p:cNvSpPr txBox="1"/>
              <p:nvPr/>
            </p:nvSpPr>
            <p:spPr>
              <a:xfrm>
                <a:off x="488952" y="948071"/>
                <a:ext cx="11214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Recover mathematical structure of quantum mechanics from properties of ensembles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5440D-DB93-57E8-D09D-C64B2D17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" y="948071"/>
                <a:ext cx="11214096" cy="461665"/>
              </a:xfrm>
              <a:prstGeom prst="rect">
                <a:avLst/>
              </a:prstGeom>
              <a:blipFill>
                <a:blip r:embed="rId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2C25B7-71ED-9127-820A-100BA4506608}"/>
              </a:ext>
            </a:extLst>
          </p:cNvPr>
          <p:cNvSpPr txBox="1"/>
          <p:nvPr/>
        </p:nvSpPr>
        <p:spPr>
          <a:xfrm>
            <a:off x="6882284" y="4502676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PRL</a:t>
            </a:r>
            <a:r>
              <a:rPr lang="en-US" dirty="0"/>
              <a:t> 126, 110402 (2021)</a:t>
            </a:r>
          </a:p>
        </p:txBody>
      </p:sp>
    </p:spTree>
    <p:extLst>
      <p:ext uri="{BB962C8B-B14F-4D97-AF65-F5344CB8AC3E}">
        <p14:creationId xmlns:p14="http://schemas.microsoft.com/office/powerpoint/2010/main" val="1956225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0661E3-D36E-A637-6720-77D70E4253B4}"/>
              </a:ext>
            </a:extLst>
          </p:cNvPr>
          <p:cNvGrpSpPr/>
          <p:nvPr/>
        </p:nvGrpSpPr>
        <p:grpSpPr>
          <a:xfrm>
            <a:off x="9289654" y="4612453"/>
            <a:ext cx="4672914" cy="2245547"/>
            <a:chOff x="3037133" y="1163924"/>
            <a:chExt cx="4672914" cy="22455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D4106C-7FE5-C26C-CC50-34457872F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4" r="1"/>
            <a:stretch/>
          </p:blipFill>
          <p:spPr>
            <a:xfrm>
              <a:off x="3049186" y="1173321"/>
              <a:ext cx="4622630" cy="22361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CB5123-366C-1BA8-903A-A5D12F04A4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49"/>
            <a:stretch/>
          </p:blipFill>
          <p:spPr>
            <a:xfrm>
              <a:off x="3108092" y="1173320"/>
              <a:ext cx="4601955" cy="22126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38741C-40B4-88C0-8537-BDAC5F13F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46"/>
            <a:stretch/>
          </p:blipFill>
          <p:spPr>
            <a:xfrm>
              <a:off x="3059523" y="1173321"/>
              <a:ext cx="4601955" cy="22126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296B65-5705-8383-553C-9F0A7E7E4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05"/>
            <a:stretch/>
          </p:blipFill>
          <p:spPr>
            <a:xfrm>
              <a:off x="3037133" y="1163924"/>
              <a:ext cx="4622630" cy="223145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BA4F3A-D90B-E6BD-244E-74B8B98A9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7"/>
            <a:stretch/>
          </p:blipFill>
          <p:spPr>
            <a:xfrm>
              <a:off x="3047470" y="1170972"/>
              <a:ext cx="4601956" cy="223145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F3E5397-2D15-9308-9A9F-51B148F1FB1F}"/>
              </a:ext>
            </a:extLst>
          </p:cNvPr>
          <p:cNvGrpSpPr/>
          <p:nvPr/>
        </p:nvGrpSpPr>
        <p:grpSpPr>
          <a:xfrm rot="5400000">
            <a:off x="5624963" y="2031688"/>
            <a:ext cx="4672914" cy="2245547"/>
            <a:chOff x="3037133" y="1163924"/>
            <a:chExt cx="4672914" cy="22455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40C487-8BE4-7793-309F-269EC5562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4" r="1"/>
            <a:stretch/>
          </p:blipFill>
          <p:spPr>
            <a:xfrm>
              <a:off x="3049186" y="1173321"/>
              <a:ext cx="4622630" cy="22361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730FE9-A080-4E51-453D-08061259B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49"/>
            <a:stretch/>
          </p:blipFill>
          <p:spPr>
            <a:xfrm>
              <a:off x="3108092" y="1173320"/>
              <a:ext cx="4601955" cy="22126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103A85D-B44F-BDFD-542D-B9A52E3E3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46"/>
            <a:stretch/>
          </p:blipFill>
          <p:spPr>
            <a:xfrm>
              <a:off x="3059523" y="1173321"/>
              <a:ext cx="4601955" cy="22126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5013B9-CEF8-C80E-FB75-C3C3843E3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05"/>
            <a:stretch/>
          </p:blipFill>
          <p:spPr>
            <a:xfrm>
              <a:off x="3037133" y="1163924"/>
              <a:ext cx="4622630" cy="22314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182FE3-0476-5342-F782-C14EE2FFB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47"/>
            <a:stretch/>
          </p:blipFill>
          <p:spPr>
            <a:xfrm>
              <a:off x="3047470" y="1170972"/>
              <a:ext cx="4601956" cy="22314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90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5232399" y="2616200"/>
            <a:ext cx="1727203" cy="16256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812800" y="783463"/>
            <a:ext cx="7620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To define a system, we have to define a boundary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4908792" y="2311400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88E8AF87-6C74-445C-AD4E-7B20B1025A1D}"/>
              </a:ext>
            </a:extLst>
          </p:cNvPr>
          <p:cNvSpPr/>
          <p:nvPr/>
        </p:nvSpPr>
        <p:spPr>
          <a:xfrm rot="20081762">
            <a:off x="6847433" y="2732305"/>
            <a:ext cx="609600" cy="304707"/>
          </a:xfrm>
          <a:prstGeom prst="leftRightArrow">
            <a:avLst/>
          </a:prstGeom>
          <a:solidFill>
            <a:srgbClr val="65FFAB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F2A05-01DD-442C-BF1B-1509D1B1BD9E}"/>
              </a:ext>
            </a:extLst>
          </p:cNvPr>
          <p:cNvCxnSpPr>
            <a:cxnSpLocks/>
          </p:cNvCxnSpPr>
          <p:nvPr/>
        </p:nvCxnSpPr>
        <p:spPr>
          <a:xfrm flipH="1">
            <a:off x="6703675" y="1295400"/>
            <a:ext cx="255927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827A85-CC36-4C25-8E1F-3E05E7DE5739}"/>
              </a:ext>
            </a:extLst>
          </p:cNvPr>
          <p:cNvSpPr txBox="1"/>
          <p:nvPr/>
        </p:nvSpPr>
        <p:spPr>
          <a:xfrm>
            <a:off x="8041423" y="931783"/>
            <a:ext cx="3940873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67" dirty="0"/>
              <a:t>The interaction at the boundary determines what states can be defined for the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56475-E264-4591-A6C1-19BCF4EA4A07}"/>
              </a:ext>
            </a:extLst>
          </p:cNvPr>
          <p:cNvCxnSpPr>
            <a:cxnSpLocks/>
          </p:cNvCxnSpPr>
          <p:nvPr/>
        </p:nvCxnSpPr>
        <p:spPr>
          <a:xfrm flipH="1">
            <a:off x="7567173" y="2107870"/>
            <a:ext cx="865627" cy="64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46159</TotalTime>
  <Words>4226</Words>
  <Application>Microsoft Office PowerPoint</Application>
  <PresentationFormat>Widescreen</PresentationFormat>
  <Paragraphs>755</Paragraphs>
  <Slides>83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Office Theme</vt:lpstr>
      <vt:lpstr>Assumptions of Physics Summer School 2024  Quantum Physics</vt:lpstr>
      <vt:lpstr>Main goal of the project</vt:lpstr>
      <vt:lpstr>PowerPoint Presentation</vt:lpstr>
      <vt:lpstr>PowerPoint Presentation</vt:lpstr>
      <vt:lpstr>Different approach to the foundations of physics</vt:lpstr>
      <vt:lpstr>PowerPoint Presentation</vt:lpstr>
      <vt:lpstr>Reverse Physics: Quantum Physics</vt:lpstr>
      <vt:lpstr>Classical failure (isolation)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Classical failure (entropy)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Quantum states as equilibrium ensembles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Quantum processes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Quantum irreducibility </vt:lpstr>
      <vt:lpstr>Quantum mechanics as irreducibility</vt:lpstr>
      <vt:lpstr>Divisible</vt:lpstr>
      <vt:lpstr>PowerPoint Presentation</vt:lpstr>
      <vt:lpstr>PowerPoint Presentation</vt:lpstr>
      <vt:lpstr>PowerPoint Presentation</vt:lpstr>
      <vt:lpstr>Takeaways</vt:lpstr>
      <vt:lpstr>Non-additive measures </vt:lpstr>
      <vt:lpstr>Need for non-additive measure</vt:lpstr>
      <vt:lpstr>PowerPoint Presentation</vt:lpstr>
      <vt:lpstr>PowerPoint Presentation</vt:lpstr>
      <vt:lpstr>Takeaways</vt:lpstr>
      <vt:lpstr>Classical limit </vt:lpstr>
      <vt:lpstr>PowerPoint Presentation</vt:lpstr>
      <vt:lpstr>PowerPoint Presentation</vt:lpstr>
      <vt:lpstr>PowerPoint Presentation</vt:lpstr>
      <vt:lpstr>Takeaways</vt:lpstr>
      <vt:lpstr>Wrapping it up</vt:lpstr>
      <vt:lpstr>PowerPoint Presentation</vt:lpstr>
      <vt:lpstr>MATERIAL</vt:lpstr>
      <vt:lpstr>PowerPoint Presentation</vt:lpstr>
      <vt:lpstr>Reverse Physics: Quantum mechanics</vt:lpstr>
      <vt:lpstr>Entropic nature of physical theories</vt:lpstr>
      <vt:lpstr>PowerPoint Presentation</vt:lpstr>
      <vt:lpstr>Unphysicality of Hilbert spaces</vt:lpstr>
      <vt:lpstr>QM postulates revisited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207</cp:revision>
  <dcterms:created xsi:type="dcterms:W3CDTF">2021-04-07T15:17:47Z</dcterms:created>
  <dcterms:modified xsi:type="dcterms:W3CDTF">2024-06-26T20:13:44Z</dcterms:modified>
</cp:coreProperties>
</file>