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1011" r:id="rId2"/>
    <p:sldId id="1012" r:id="rId3"/>
    <p:sldId id="1013" r:id="rId4"/>
    <p:sldId id="1058" r:id="rId5"/>
    <p:sldId id="1015" r:id="rId6"/>
    <p:sldId id="1016" r:id="rId7"/>
    <p:sldId id="1017" r:id="rId8"/>
    <p:sldId id="1023" r:id="rId9"/>
    <p:sldId id="1024" r:id="rId10"/>
    <p:sldId id="1042" r:id="rId11"/>
    <p:sldId id="1043" r:id="rId12"/>
    <p:sldId id="1018" r:id="rId13"/>
    <p:sldId id="927" r:id="rId14"/>
    <p:sldId id="928" r:id="rId15"/>
    <p:sldId id="931" r:id="rId16"/>
    <p:sldId id="930" r:id="rId17"/>
    <p:sldId id="932" r:id="rId18"/>
    <p:sldId id="933" r:id="rId19"/>
    <p:sldId id="935" r:id="rId20"/>
    <p:sldId id="934" r:id="rId21"/>
    <p:sldId id="922" r:id="rId22"/>
    <p:sldId id="920" r:id="rId23"/>
    <p:sldId id="937" r:id="rId24"/>
    <p:sldId id="936" r:id="rId25"/>
    <p:sldId id="938" r:id="rId26"/>
    <p:sldId id="939" r:id="rId27"/>
    <p:sldId id="940" r:id="rId28"/>
    <p:sldId id="1022" r:id="rId29"/>
    <p:sldId id="1044" r:id="rId30"/>
    <p:sldId id="1000" r:id="rId31"/>
    <p:sldId id="1026" r:id="rId32"/>
    <p:sldId id="1045" r:id="rId33"/>
    <p:sldId id="1027" r:id="rId34"/>
    <p:sldId id="1028" r:id="rId35"/>
    <p:sldId id="1029" r:id="rId36"/>
    <p:sldId id="1030" r:id="rId37"/>
    <p:sldId id="1031" r:id="rId38"/>
    <p:sldId id="1033" r:id="rId39"/>
    <p:sldId id="1034" r:id="rId40"/>
    <p:sldId id="1032" r:id="rId41"/>
    <p:sldId id="1035" r:id="rId42"/>
    <p:sldId id="1036" r:id="rId43"/>
    <p:sldId id="1038" r:id="rId44"/>
    <p:sldId id="1039" r:id="rId45"/>
    <p:sldId id="1040" r:id="rId46"/>
    <p:sldId id="1037" r:id="rId47"/>
    <p:sldId id="1053" r:id="rId48"/>
    <p:sldId id="1054" r:id="rId49"/>
    <p:sldId id="1056" r:id="rId50"/>
    <p:sldId id="1055" r:id="rId51"/>
    <p:sldId id="1057" r:id="rId52"/>
    <p:sldId id="1052" r:id="rId53"/>
    <p:sldId id="1046" r:id="rId54"/>
    <p:sldId id="1048" r:id="rId55"/>
    <p:sldId id="1049" r:id="rId56"/>
    <p:sldId id="1050" r:id="rId57"/>
    <p:sldId id="1051" r:id="rId58"/>
    <p:sldId id="1047" r:id="rId59"/>
    <p:sldId id="974" r:id="rId60"/>
    <p:sldId id="90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607" autoAdjust="0"/>
  </p:normalViewPr>
  <p:slideViewPr>
    <p:cSldViewPr snapToGrid="0">
      <p:cViewPr varScale="1">
        <p:scale>
          <a:sx n="81" d="100"/>
          <a:sy n="81" d="100"/>
        </p:scale>
        <p:origin x="102" y="180"/>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statements are “prime elements”, no specified further (in terms of grammar, </a:t>
            </a:r>
            <a:r>
              <a:rPr lang="en-US" dirty="0" err="1"/>
              <a:t>etc</a:t>
            </a:r>
            <a:r>
              <a:rPr lang="en-US" dirty="0"/>
              <a:t>…), structure and meaning of the assertion is not part of the formal system (because it would be impossible… web of meaning)</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017511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statements are “prime elements”, no specified further (in terms of grammar, </a:t>
            </a:r>
            <a:r>
              <a:rPr lang="en-US" dirty="0" err="1"/>
              <a:t>etc</a:t>
            </a:r>
            <a:r>
              <a:rPr lang="en-US" dirty="0"/>
              <a:t>…), structure and meaning of the assertion is not part of the formal system (because it would be impossible… web of meaning)</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23</a:t>
            </a:fld>
            <a:endParaRPr lang="en-US"/>
          </a:p>
        </p:txBody>
      </p:sp>
    </p:spTree>
    <p:extLst>
      <p:ext uri="{BB962C8B-B14F-4D97-AF65-F5344CB8AC3E}">
        <p14:creationId xmlns:p14="http://schemas.microsoft.com/office/powerpoint/2010/main" val="185947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statements are “prime elements”, no specified further (in terms of grammar, </a:t>
            </a:r>
            <a:r>
              <a:rPr lang="en-US" dirty="0" err="1"/>
              <a:t>etc</a:t>
            </a:r>
            <a:r>
              <a:rPr lang="en-US" dirty="0"/>
              <a:t>…), structure and meaning of the assertion is not part of the formal system (because it would be impossible… web of meaning)</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4292499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B11630-2B34-4908-BEF4-EB78E022DB1C}" type="datetime1">
              <a:rPr lang="en-US" smtClean="0"/>
              <a:t>6/26/2024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pic>
        <p:nvPicPr>
          <p:cNvPr id="7" name="Picture 6">
            <a:extLst>
              <a:ext uri="{FF2B5EF4-FFF2-40B4-BE49-F238E27FC236}">
                <a16:creationId xmlns:a16="http://schemas.microsoft.com/office/drawing/2014/main" id="{557EBE43-81C5-C3A7-19B2-4AEF320C73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ED5FB429-4DC1-9EA8-5594-36E9029DC1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387BF9D4-29AD-466E-A391-02402EDAE42F}" type="datetime1">
              <a:rPr lang="en-US" smtClean="0"/>
              <a:t>6/26/2024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648D9107-927D-484B-A7AB-88A499AE44E2}" type="datetime1">
              <a:rPr lang="en-US" smtClean="0"/>
              <a:t>6/26/2024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Christine Aidala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EFAB04E2-9F90-4630-A58E-2CB0DC98AA26}" type="datetime1">
              <a:rPr lang="en-US" smtClean="0"/>
              <a:t>6/26/2024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5A8CA0B-3B6F-44E2-9EEB-AC0130F2C046}" type="datetime1">
              <a:rPr lang="en-US" smtClean="0"/>
              <a:t>6/26/2024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E2AA5F-3EF9-4E06-B3CE-6C2E207B55EE}" type="datetime1">
              <a:rPr lang="en-US" smtClean="0"/>
              <a:t>6/26/2024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22E97483-0FA4-4F24-8BF3-688AFB30742E}" type="datetime1">
              <a:rPr lang="en-US" smtClean="0"/>
              <a:t>6/26/2024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Christine Aidala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330F5AA8-5B5A-4B95-B863-C5AE519BC526}" type="datetime1">
              <a:rPr lang="en-US" smtClean="0"/>
              <a:t>6/26/2024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FB7378E6-0C40-4881-A31F-C907A1DD3BB3}" type="datetime1">
              <a:rPr lang="en-US" smtClean="0"/>
              <a:t>6/26/2024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Christine Aidala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E1EBF0BB-5ADC-4A55-85F1-8802EFA22785}" type="datetime1">
              <a:rPr lang="en-US" smtClean="0"/>
              <a:t>6/26/2024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821E1DBF-CA1B-4AAA-92EF-160E85459000}" type="datetime1">
              <a:rPr lang="en-US" smtClean="0"/>
              <a:t>6/26/2024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90870D6F-783D-4646-8F3F-00D8F3F0566D}" type="datetime1">
              <a:rPr lang="en-US" smtClean="0"/>
              <a:t>6/26/2024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Christine Aidala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8BC4DAF4-877C-B697-9F33-77BD3CFF03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10"/>
            <a:ext cx="755810" cy="687101"/>
          </a:xfrm>
          <a:prstGeom prst="rect">
            <a:avLst/>
          </a:prstGeom>
        </p:spPr>
      </p:pic>
      <p:pic>
        <p:nvPicPr>
          <p:cNvPr id="11" name="Picture 10">
            <a:extLst>
              <a:ext uri="{FF2B5EF4-FFF2-40B4-BE49-F238E27FC236}">
                <a16:creationId xmlns:a16="http://schemas.microsoft.com/office/drawing/2014/main" id="{7689385B-0892-E7A3-350A-12FC896047C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2674" y="6273515"/>
            <a:ext cx="1313865" cy="446572"/>
          </a:xfrm>
          <a:prstGeom prst="rect">
            <a:avLst/>
          </a:prstGeom>
        </p:spPr>
      </p:pic>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ssumptionsofphysic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assumptionsofphysics.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414.png"/><Relationship Id="rId13" Type="http://schemas.openxmlformats.org/officeDocument/2006/relationships/image" Target="../media/image462.png"/><Relationship Id="rId18" Type="http://schemas.openxmlformats.org/officeDocument/2006/relationships/image" Target="../media/image1001.png"/><Relationship Id="rId3" Type="http://schemas.openxmlformats.org/officeDocument/2006/relationships/image" Target="../media/image361.png"/><Relationship Id="rId7" Type="http://schemas.openxmlformats.org/officeDocument/2006/relationships/image" Target="../media/image4000.png"/><Relationship Id="rId12" Type="http://schemas.openxmlformats.org/officeDocument/2006/relationships/image" Target="../media/image4500.png"/><Relationship Id="rId17" Type="http://schemas.openxmlformats.org/officeDocument/2006/relationships/image" Target="../media/image33.png"/><Relationship Id="rId2" Type="http://schemas.openxmlformats.org/officeDocument/2006/relationships/image" Target="../media/image351.png"/><Relationship Id="rId16" Type="http://schemas.openxmlformats.org/officeDocument/2006/relationships/image" Target="../media/image492.png"/><Relationship Id="rId20" Type="http://schemas.openxmlformats.org/officeDocument/2006/relationships/image" Target="../media/image1020.png"/><Relationship Id="rId1" Type="http://schemas.openxmlformats.org/officeDocument/2006/relationships/slideLayout" Target="../slideLayouts/slideLayout2.xml"/><Relationship Id="rId6" Type="http://schemas.openxmlformats.org/officeDocument/2006/relationships/image" Target="../media/image392.png"/><Relationship Id="rId11" Type="http://schemas.openxmlformats.org/officeDocument/2006/relationships/image" Target="../media/image442.png"/><Relationship Id="rId5" Type="http://schemas.openxmlformats.org/officeDocument/2006/relationships/image" Target="../media/image3800.png"/><Relationship Id="rId15" Type="http://schemas.openxmlformats.org/officeDocument/2006/relationships/image" Target="../media/image481.png"/><Relationship Id="rId10" Type="http://schemas.openxmlformats.org/officeDocument/2006/relationships/image" Target="../media/image432.png"/><Relationship Id="rId19" Type="http://schemas.openxmlformats.org/officeDocument/2006/relationships/image" Target="../media/image1010.png"/><Relationship Id="rId4" Type="http://schemas.openxmlformats.org/officeDocument/2006/relationships/image" Target="../media/image371.png"/><Relationship Id="rId9" Type="http://schemas.openxmlformats.org/officeDocument/2006/relationships/image" Target="../media/image422.png"/><Relationship Id="rId14" Type="http://schemas.openxmlformats.org/officeDocument/2006/relationships/image" Target="../media/image472.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8EF8-1CA4-0AF4-8F17-8A411A35912C}"/>
              </a:ext>
            </a:extLst>
          </p:cNvPr>
          <p:cNvSpPr>
            <a:spLocks noGrp="1"/>
          </p:cNvSpPr>
          <p:nvPr>
            <p:ph type="ctrTitle"/>
          </p:nvPr>
        </p:nvSpPr>
        <p:spPr/>
        <p:txBody>
          <a:bodyPr>
            <a:normAutofit fontScale="90000"/>
          </a:bodyPr>
          <a:lstStyle/>
          <a:p>
            <a:r>
              <a:rPr lang="en-US" sz="4000" dirty="0"/>
              <a:t>Assumptions of Physics</a:t>
            </a:r>
            <a:br>
              <a:rPr lang="en-US" sz="4000" dirty="0"/>
            </a:br>
            <a:r>
              <a:rPr lang="en-US" sz="4000" dirty="0"/>
              <a:t>Summer School 2024</a:t>
            </a:r>
            <a:br>
              <a:rPr lang="en-US" dirty="0"/>
            </a:br>
            <a:r>
              <a:rPr lang="en-US" dirty="0"/>
              <a:t>Conceptual and Philosophical Foundations</a:t>
            </a:r>
          </a:p>
        </p:txBody>
      </p:sp>
      <p:sp>
        <p:nvSpPr>
          <p:cNvPr id="3" name="Subtitle 2">
            <a:extLst>
              <a:ext uri="{FF2B5EF4-FFF2-40B4-BE49-F238E27FC236}">
                <a16:creationId xmlns:a16="http://schemas.microsoft.com/office/drawing/2014/main" id="{2AB966BA-E88F-9DF9-B52F-C052D3944FD2}"/>
              </a:ext>
            </a:extLst>
          </p:cNvPr>
          <p:cNvSpPr>
            <a:spLocks noGrp="1"/>
          </p:cNvSpPr>
          <p:nvPr>
            <p:ph type="subTitle" idx="1"/>
          </p:nvPr>
        </p:nvSpPr>
        <p:spPr/>
        <p:txBody>
          <a:bodyPr/>
          <a:lstStyle/>
          <a:p>
            <a:r>
              <a:rPr lang="en-US" sz="2400" dirty="0"/>
              <a:t>Gabriele Carcassi and Christine A. Aidala</a:t>
            </a:r>
          </a:p>
          <a:p>
            <a:r>
              <a:rPr lang="en-US" dirty="0"/>
              <a:t>Physics Department</a:t>
            </a:r>
            <a:br>
              <a:rPr lang="en-US" dirty="0"/>
            </a:br>
            <a:r>
              <a:rPr lang="en-US" dirty="0"/>
              <a:t>University of Michigan</a:t>
            </a:r>
          </a:p>
          <a:p>
            <a:endParaRPr lang="en-US" dirty="0"/>
          </a:p>
        </p:txBody>
      </p:sp>
      <p:grpSp>
        <p:nvGrpSpPr>
          <p:cNvPr id="4" name="Group 3">
            <a:extLst>
              <a:ext uri="{FF2B5EF4-FFF2-40B4-BE49-F238E27FC236}">
                <a16:creationId xmlns:a16="http://schemas.microsoft.com/office/drawing/2014/main" id="{E65189FD-5A51-F3CB-ECF2-B1AEB7E9E853}"/>
              </a:ext>
            </a:extLst>
          </p:cNvPr>
          <p:cNvGrpSpPr/>
          <p:nvPr/>
        </p:nvGrpSpPr>
        <p:grpSpPr>
          <a:xfrm>
            <a:off x="242270" y="3889507"/>
            <a:ext cx="3436710" cy="2736585"/>
            <a:chOff x="8807251" y="356793"/>
            <a:chExt cx="3436710" cy="2736585"/>
          </a:xfrm>
        </p:grpSpPr>
        <p:grpSp>
          <p:nvGrpSpPr>
            <p:cNvPr id="5" name="Group 4">
              <a:extLst>
                <a:ext uri="{FF2B5EF4-FFF2-40B4-BE49-F238E27FC236}">
                  <a16:creationId xmlns:a16="http://schemas.microsoft.com/office/drawing/2014/main" id="{A42A6FF1-D78A-EEC5-2ABF-28C830D68DFA}"/>
                </a:ext>
              </a:extLst>
            </p:cNvPr>
            <p:cNvGrpSpPr/>
            <p:nvPr/>
          </p:nvGrpSpPr>
          <p:grpSpPr>
            <a:xfrm>
              <a:off x="9410754" y="356793"/>
              <a:ext cx="2229706" cy="2324557"/>
              <a:chOff x="9664754" y="4369993"/>
              <a:chExt cx="2229706" cy="2324557"/>
            </a:xfrm>
          </p:grpSpPr>
          <p:pic>
            <p:nvPicPr>
              <p:cNvPr id="7" name="Picture 6">
                <a:extLst>
                  <a:ext uri="{FF2B5EF4-FFF2-40B4-BE49-F238E27FC236}">
                    <a16:creationId xmlns:a16="http://schemas.microsoft.com/office/drawing/2014/main" id="{BE0C7EBB-281E-A69B-863E-4BB859F42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31F2218F-4BE0-7C08-842A-856FF4B02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grpSp>
        <p:sp>
          <p:nvSpPr>
            <p:cNvPr id="6" name="TextBox 5">
              <a:extLst>
                <a:ext uri="{FF2B5EF4-FFF2-40B4-BE49-F238E27FC236}">
                  <a16:creationId xmlns:a16="http://schemas.microsoft.com/office/drawing/2014/main" id="{D8F7C432-0ABF-EAC2-24C1-ACB17CAE7BB9}"/>
                </a:ext>
              </a:extLst>
            </p:cNvPr>
            <p:cNvSpPr txBox="1"/>
            <p:nvPr/>
          </p:nvSpPr>
          <p:spPr>
            <a:xfrm>
              <a:off x="8807251" y="2724046"/>
              <a:ext cx="3436710" cy="369332"/>
            </a:xfrm>
            <a:prstGeom prst="rect">
              <a:avLst/>
            </a:prstGeom>
            <a:noFill/>
          </p:spPr>
          <p:txBody>
            <a:bodyPr wrap="none" rtlCol="0">
              <a:spAutoFit/>
            </a:bodyPr>
            <a:lstStyle/>
            <a:p>
              <a:pPr algn="ctr"/>
              <a:r>
                <a:rPr lang="en-US" dirty="0">
                  <a:hlinkClick r:id="rId4"/>
                </a:rPr>
                <a:t>https://assumptionsofphysics.org</a:t>
              </a:r>
              <a:endParaRPr lang="en-US" dirty="0"/>
            </a:p>
          </p:txBody>
        </p:sp>
      </p:grpSp>
    </p:spTree>
    <p:extLst>
      <p:ext uri="{BB962C8B-B14F-4D97-AF65-F5344CB8AC3E}">
        <p14:creationId xmlns:p14="http://schemas.microsoft.com/office/powerpoint/2010/main" val="125586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E320C2F-72B0-BA0A-825F-2566DC7A8903}"/>
              </a:ext>
            </a:extLst>
          </p:cNvPr>
          <p:cNvGrpSpPr/>
          <p:nvPr/>
        </p:nvGrpSpPr>
        <p:grpSpPr>
          <a:xfrm>
            <a:off x="6546651" y="451607"/>
            <a:ext cx="5490116" cy="3332879"/>
            <a:chOff x="7474760" y="157582"/>
            <a:chExt cx="5490116" cy="3332879"/>
          </a:xfrm>
        </p:grpSpPr>
        <p:sp>
          <p:nvSpPr>
            <p:cNvPr id="2" name="Oval 1">
              <a:extLst>
                <a:ext uri="{FF2B5EF4-FFF2-40B4-BE49-F238E27FC236}">
                  <a16:creationId xmlns:a16="http://schemas.microsoft.com/office/drawing/2014/main" id="{632610CE-7A0A-7394-01EC-0284B93F4637}"/>
                </a:ext>
              </a:extLst>
            </p:cNvPr>
            <p:cNvSpPr/>
            <p:nvPr/>
          </p:nvSpPr>
          <p:spPr>
            <a:xfrm>
              <a:off x="9353901" y="1082236"/>
              <a:ext cx="1897107" cy="1611000"/>
            </a:xfrm>
            <a:prstGeom prst="ellipse">
              <a:avLst/>
            </a:prstGeom>
            <a:solidFill>
              <a:schemeClr val="accent6">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BBC3F55-A437-5D88-8E31-6F591D68825C}"/>
                </a:ext>
              </a:extLst>
            </p:cNvPr>
            <p:cNvSpPr/>
            <p:nvPr/>
          </p:nvSpPr>
          <p:spPr>
            <a:xfrm>
              <a:off x="8827663" y="549732"/>
              <a:ext cx="2712515" cy="226049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39BA05-E397-05C3-998F-D3E3864B39EE}"/>
                </a:ext>
              </a:extLst>
            </p:cNvPr>
            <p:cNvSpPr txBox="1"/>
            <p:nvPr/>
          </p:nvSpPr>
          <p:spPr>
            <a:xfrm>
              <a:off x="7573636" y="183518"/>
              <a:ext cx="2067233" cy="584775"/>
            </a:xfrm>
            <a:prstGeom prst="rect">
              <a:avLst/>
            </a:prstGeom>
            <a:noFill/>
          </p:spPr>
          <p:txBody>
            <a:bodyPr wrap="none" rtlCol="0">
              <a:spAutoFit/>
            </a:bodyPr>
            <a:lstStyle/>
            <a:p>
              <a:pPr algn="ctr"/>
              <a:r>
                <a:rPr lang="en-US" dirty="0"/>
                <a:t>Metaphysical reality</a:t>
              </a:r>
            </a:p>
            <a:p>
              <a:pPr algn="ctr"/>
              <a:r>
                <a:rPr lang="en-US" sz="1400" dirty="0"/>
                <a:t>What really exists</a:t>
              </a:r>
            </a:p>
          </p:txBody>
        </p:sp>
        <p:sp>
          <p:nvSpPr>
            <p:cNvPr id="6" name="Oval 5">
              <a:extLst>
                <a:ext uri="{FF2B5EF4-FFF2-40B4-BE49-F238E27FC236}">
                  <a16:creationId xmlns:a16="http://schemas.microsoft.com/office/drawing/2014/main" id="{DFFF48E1-26E5-D253-2373-82EAD29C8270}"/>
                </a:ext>
              </a:extLst>
            </p:cNvPr>
            <p:cNvSpPr/>
            <p:nvPr/>
          </p:nvSpPr>
          <p:spPr>
            <a:xfrm>
              <a:off x="9960209" y="1657704"/>
              <a:ext cx="1116918" cy="92524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1264A6-9CF2-A329-96FA-D6D6707CBC8B}"/>
                </a:ext>
              </a:extLst>
            </p:cNvPr>
            <p:cNvSpPr txBox="1"/>
            <p:nvPr/>
          </p:nvSpPr>
          <p:spPr>
            <a:xfrm>
              <a:off x="10321659" y="2690242"/>
              <a:ext cx="1859292" cy="800219"/>
            </a:xfrm>
            <a:prstGeom prst="rect">
              <a:avLst/>
            </a:prstGeom>
            <a:noFill/>
          </p:spPr>
          <p:txBody>
            <a:bodyPr wrap="none" rtlCol="0">
              <a:spAutoFit/>
            </a:bodyPr>
            <a:lstStyle/>
            <a:p>
              <a:pPr algn="ctr"/>
              <a:r>
                <a:rPr lang="en-US" dirty="0"/>
                <a:t>Empirical reality</a:t>
              </a:r>
            </a:p>
            <a:p>
              <a:pPr algn="ctr"/>
              <a:r>
                <a:rPr lang="en-US" sz="1400" dirty="0"/>
                <a:t>What can be reliably</a:t>
              </a:r>
              <a:br>
                <a:rPr lang="en-US" sz="1400" dirty="0"/>
              </a:br>
              <a:r>
                <a:rPr lang="en-US" sz="1400" dirty="0"/>
                <a:t>studied experimentally</a:t>
              </a:r>
            </a:p>
          </p:txBody>
        </p:sp>
        <p:cxnSp>
          <p:nvCxnSpPr>
            <p:cNvPr id="8" name="Straight Connector 7">
              <a:extLst>
                <a:ext uri="{FF2B5EF4-FFF2-40B4-BE49-F238E27FC236}">
                  <a16:creationId xmlns:a16="http://schemas.microsoft.com/office/drawing/2014/main" id="{351EC3C5-CB54-BAA8-B94B-55508B8BE3EF}"/>
                </a:ext>
              </a:extLst>
            </p:cNvPr>
            <p:cNvCxnSpPr/>
            <p:nvPr/>
          </p:nvCxnSpPr>
          <p:spPr>
            <a:xfrm>
              <a:off x="10616859" y="2227699"/>
              <a:ext cx="460268" cy="43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87A16A-BEE2-50FF-023D-9862F6C0A8E5}"/>
                </a:ext>
              </a:extLst>
            </p:cNvPr>
            <p:cNvCxnSpPr/>
            <p:nvPr/>
          </p:nvCxnSpPr>
          <p:spPr>
            <a:xfrm>
              <a:off x="8873976" y="768293"/>
              <a:ext cx="472542" cy="281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F9F6100-0EDE-E95C-497A-6E4F238E75F4}"/>
                </a:ext>
              </a:extLst>
            </p:cNvPr>
            <p:cNvSpPr/>
            <p:nvPr/>
          </p:nvSpPr>
          <p:spPr>
            <a:xfrm>
              <a:off x="9177885" y="2965708"/>
              <a:ext cx="509364" cy="48328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3B0B81-28AA-B4F3-F51E-8DF60D18FCED}"/>
                </a:ext>
              </a:extLst>
            </p:cNvPr>
            <p:cNvSpPr txBox="1"/>
            <p:nvPr/>
          </p:nvSpPr>
          <p:spPr>
            <a:xfrm>
              <a:off x="7474760" y="2490303"/>
              <a:ext cx="1752082" cy="800219"/>
            </a:xfrm>
            <a:prstGeom prst="rect">
              <a:avLst/>
            </a:prstGeom>
            <a:noFill/>
          </p:spPr>
          <p:txBody>
            <a:bodyPr wrap="none" rtlCol="0">
              <a:spAutoFit/>
            </a:bodyPr>
            <a:lstStyle/>
            <a:p>
              <a:pPr algn="ctr"/>
              <a:r>
                <a:rPr lang="en-US" dirty="0"/>
                <a:t>Physical theories</a:t>
              </a:r>
            </a:p>
            <a:p>
              <a:pPr algn="ctr"/>
              <a:r>
                <a:rPr lang="en-US" sz="1400" dirty="0"/>
                <a:t>Idealized account</a:t>
              </a:r>
              <a:br>
                <a:rPr lang="en-US" sz="1400" dirty="0"/>
              </a:br>
              <a:r>
                <a:rPr lang="en-US" sz="1400" dirty="0"/>
                <a:t>of empirical reality</a:t>
              </a:r>
            </a:p>
          </p:txBody>
        </p:sp>
        <p:sp>
          <p:nvSpPr>
            <p:cNvPr id="12" name="Arrow: Down 11">
              <a:extLst>
                <a:ext uri="{FF2B5EF4-FFF2-40B4-BE49-F238E27FC236}">
                  <a16:creationId xmlns:a16="http://schemas.microsoft.com/office/drawing/2014/main" id="{C62131F4-AA4F-84AD-7977-77A011230257}"/>
                </a:ext>
              </a:extLst>
            </p:cNvPr>
            <p:cNvSpPr/>
            <p:nvPr/>
          </p:nvSpPr>
          <p:spPr>
            <a:xfrm rot="2407524">
              <a:off x="9767764" y="2454426"/>
              <a:ext cx="165696" cy="568002"/>
            </a:xfrm>
            <a:prstGeom prst="downArrow">
              <a:avLst/>
            </a:prstGeom>
            <a:gradFill flip="none" rotWithShape="1">
              <a:gsLst>
                <a:gs pos="0">
                  <a:srgbClr val="5B9BD5"/>
                </a:gs>
                <a:gs pos="100000">
                  <a:srgbClr val="70AD47"/>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2AEB6A0-D9D5-BC98-8D40-C517FEB46908}"/>
                </a:ext>
              </a:extLst>
            </p:cNvPr>
            <p:cNvCxnSpPr/>
            <p:nvPr/>
          </p:nvCxnSpPr>
          <p:spPr>
            <a:xfrm>
              <a:off x="9110247" y="2965708"/>
              <a:ext cx="236271" cy="191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1C8E27-44B6-50DE-3F1E-2988145BDE3A}"/>
                </a:ext>
              </a:extLst>
            </p:cNvPr>
            <p:cNvCxnSpPr>
              <a:cxnSpLocks/>
            </p:cNvCxnSpPr>
            <p:nvPr/>
          </p:nvCxnSpPr>
          <p:spPr>
            <a:xfrm flipV="1">
              <a:off x="10429491" y="698845"/>
              <a:ext cx="783932" cy="76010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CAB4F3-954E-A0D9-9C15-1330F303806F}"/>
                </a:ext>
              </a:extLst>
            </p:cNvPr>
            <p:cNvSpPr txBox="1"/>
            <p:nvPr/>
          </p:nvSpPr>
          <p:spPr>
            <a:xfrm>
              <a:off x="11167524" y="157582"/>
              <a:ext cx="1797352" cy="800219"/>
            </a:xfrm>
            <a:prstGeom prst="rect">
              <a:avLst/>
            </a:prstGeom>
            <a:noFill/>
          </p:spPr>
          <p:txBody>
            <a:bodyPr wrap="none" rtlCol="0">
              <a:spAutoFit/>
            </a:bodyPr>
            <a:lstStyle/>
            <a:p>
              <a:pPr algn="ctr"/>
              <a:r>
                <a:rPr lang="en-US" dirty="0"/>
                <a:t>Physical reality</a:t>
              </a:r>
            </a:p>
            <a:p>
              <a:pPr algn="ctr"/>
              <a:r>
                <a:rPr lang="en-US" sz="1400" dirty="0"/>
                <a:t>What can be accessed</a:t>
              </a:r>
              <a:br>
                <a:rPr lang="en-US" sz="1400" dirty="0"/>
              </a:br>
              <a:r>
                <a:rPr lang="en-US" sz="1400" dirty="0"/>
                <a:t>experimentally</a:t>
              </a:r>
            </a:p>
          </p:txBody>
        </p:sp>
      </p:grpSp>
      <p:sp>
        <p:nvSpPr>
          <p:cNvPr id="20" name="TextBox 19">
            <a:extLst>
              <a:ext uri="{FF2B5EF4-FFF2-40B4-BE49-F238E27FC236}">
                <a16:creationId xmlns:a16="http://schemas.microsoft.com/office/drawing/2014/main" id="{4FDBCB0A-E082-7E9E-ADF7-B7BB422DD97D}"/>
              </a:ext>
            </a:extLst>
          </p:cNvPr>
          <p:cNvSpPr txBox="1"/>
          <p:nvPr/>
        </p:nvSpPr>
        <p:spPr>
          <a:xfrm>
            <a:off x="316556" y="220774"/>
            <a:ext cx="6612935" cy="2062103"/>
          </a:xfrm>
          <a:prstGeom prst="rect">
            <a:avLst/>
          </a:prstGeom>
          <a:noFill/>
        </p:spPr>
        <p:txBody>
          <a:bodyPr wrap="square" rtlCol="0">
            <a:spAutoFit/>
          </a:bodyPr>
          <a:lstStyle/>
          <a:p>
            <a:r>
              <a:rPr lang="en-US" sz="3200" dirty="0">
                <a:solidFill>
                  <a:schemeClr val="accent6">
                    <a:lumMod val="75000"/>
                  </a:schemeClr>
                </a:solidFill>
              </a:rPr>
              <a:t>States and laws of evolution do not describe “reality as is”, but empirical accessible part that can be reliably studied under suitable idealizations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444F95B-3E18-21F3-0D1D-18DEBE026A3C}"/>
                  </a:ext>
                </a:extLst>
              </p:cNvPr>
              <p:cNvSpPr txBox="1"/>
              <p:nvPr/>
            </p:nvSpPr>
            <p:spPr>
              <a:xfrm>
                <a:off x="374057" y="2553803"/>
                <a:ext cx="5728495" cy="923330"/>
              </a:xfrm>
              <a:prstGeom prst="rect">
                <a:avLst/>
              </a:prstGeom>
              <a:noFill/>
            </p:spPr>
            <p:txBody>
              <a:bodyPr wrap="square" rtlCol="0">
                <a:spAutoFit/>
              </a:bodyPr>
              <a:lstStyle/>
              <a:p>
                <a:r>
                  <a:rPr lang="en-US" dirty="0"/>
                  <a:t>If topologies and </a:t>
                </a:r>
                <a14:m>
                  <m:oMath xmlns:m="http://schemas.openxmlformats.org/officeDocument/2006/math">
                    <m:r>
                      <a:rPr lang="en-US" b="0" i="1" smtClean="0">
                        <a:latin typeface="Cambria Math" panose="02040503050406030204" pitchFamily="18" charset="0"/>
                      </a:rPr>
                      <m:t>𝜎</m:t>
                    </m:r>
                  </m:oMath>
                </a14:m>
                <a:r>
                  <a:rPr lang="en-US" dirty="0"/>
                  <a:t>-algebras capture experimental verifiability, then they apply only to physical reality: they are unjustified for metaphysical reality</a:t>
                </a:r>
              </a:p>
            </p:txBody>
          </p:sp>
        </mc:Choice>
        <mc:Fallback xmlns="">
          <p:sp>
            <p:nvSpPr>
              <p:cNvPr id="21" name="TextBox 20">
                <a:extLst>
                  <a:ext uri="{FF2B5EF4-FFF2-40B4-BE49-F238E27FC236}">
                    <a16:creationId xmlns:a16="http://schemas.microsoft.com/office/drawing/2014/main" id="{B444F95B-3E18-21F3-0D1D-18DEBE026A3C}"/>
                  </a:ext>
                </a:extLst>
              </p:cNvPr>
              <p:cNvSpPr txBox="1">
                <a:spLocks noRot="1" noChangeAspect="1" noMove="1" noResize="1" noEditPoints="1" noAdjustHandles="1" noChangeArrowheads="1" noChangeShapeType="1" noTextEdit="1"/>
              </p:cNvSpPr>
              <p:nvPr/>
            </p:nvSpPr>
            <p:spPr>
              <a:xfrm>
                <a:off x="374057" y="2553803"/>
                <a:ext cx="5728495" cy="923330"/>
              </a:xfrm>
              <a:prstGeom prst="rect">
                <a:avLst/>
              </a:prstGeom>
              <a:blipFill>
                <a:blip r:embed="rId2"/>
                <a:stretch>
                  <a:fillRect l="-851" t="-3974" b="-993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9CF16A49-D027-B1AA-1CF9-F8EF4FB53AFC}"/>
              </a:ext>
            </a:extLst>
          </p:cNvPr>
          <p:cNvSpPr txBox="1"/>
          <p:nvPr/>
        </p:nvSpPr>
        <p:spPr>
          <a:xfrm>
            <a:off x="374057" y="3649757"/>
            <a:ext cx="5908756" cy="923330"/>
          </a:xfrm>
          <a:prstGeom prst="rect">
            <a:avLst/>
          </a:prstGeom>
          <a:noFill/>
        </p:spPr>
        <p:txBody>
          <a:bodyPr wrap="square" rtlCol="0">
            <a:spAutoFit/>
          </a:bodyPr>
          <a:lstStyle/>
          <a:p>
            <a:r>
              <a:rPr lang="en-US" dirty="0"/>
              <a:t>If ensembles capture repeatability of preparations and measurements, then they apply only to empirical reality: they are unjustified for physical reality or metaphysical reality</a:t>
            </a:r>
          </a:p>
        </p:txBody>
      </p:sp>
      <p:sp>
        <p:nvSpPr>
          <p:cNvPr id="23" name="TextBox 22">
            <a:extLst>
              <a:ext uri="{FF2B5EF4-FFF2-40B4-BE49-F238E27FC236}">
                <a16:creationId xmlns:a16="http://schemas.microsoft.com/office/drawing/2014/main" id="{386C5BE6-3692-2A19-2A8F-91666EF5891D}"/>
              </a:ext>
            </a:extLst>
          </p:cNvPr>
          <p:cNvSpPr txBox="1"/>
          <p:nvPr/>
        </p:nvSpPr>
        <p:spPr>
          <a:xfrm>
            <a:off x="142025" y="4943490"/>
            <a:ext cx="9359357" cy="646331"/>
          </a:xfrm>
          <a:prstGeom prst="rect">
            <a:avLst/>
          </a:prstGeom>
          <a:noFill/>
        </p:spPr>
        <p:txBody>
          <a:bodyPr wrap="none" rtlCol="0">
            <a:spAutoFit/>
          </a:bodyPr>
          <a:lstStyle/>
          <a:p>
            <a:r>
              <a:rPr lang="en-US" sz="3600" dirty="0">
                <a:solidFill>
                  <a:schemeClr val="accent6">
                    <a:lumMod val="75000"/>
                  </a:schemeClr>
                </a:solidFill>
              </a:rPr>
              <a:t>Mathematical tools have domains of applicability</a:t>
            </a:r>
          </a:p>
        </p:txBody>
      </p:sp>
    </p:spTree>
    <p:extLst>
      <p:ext uri="{BB962C8B-B14F-4D97-AF65-F5344CB8AC3E}">
        <p14:creationId xmlns:p14="http://schemas.microsoft.com/office/powerpoint/2010/main" val="183260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Physical theories are idealized accounts of the experimentally accessible part of reality that can be studied reliably</a:t>
            </a:r>
          </a:p>
          <a:p>
            <a:r>
              <a:rPr lang="en-US" sz="2800" dirty="0"/>
              <a:t>A good foundation of physics must understand what the limits and requirements of these idealized accounts are</a:t>
            </a:r>
          </a:p>
          <a:p>
            <a:r>
              <a:rPr lang="en-US" sz="2800" dirty="0"/>
              <a:t>If physical theories are models, then the foundations of physics should be a theory of models</a:t>
            </a:r>
          </a:p>
          <a:p>
            <a:r>
              <a:rPr lang="en-US" dirty="0"/>
              <a:t>TODOs</a:t>
            </a:r>
          </a:p>
          <a:p>
            <a:pPr lvl="1"/>
            <a:r>
              <a:rPr lang="en-US" dirty="0"/>
              <a:t>Refine this approach into a “philosophical position”</a:t>
            </a:r>
          </a:p>
          <a:p>
            <a:pPr lvl="1"/>
            <a:r>
              <a:rPr lang="en-US" dirty="0"/>
              <a:t>Can we make an argument that shows how idealization is necessary?</a:t>
            </a:r>
          </a:p>
        </p:txBody>
      </p:sp>
    </p:spTree>
    <p:extLst>
      <p:ext uri="{BB962C8B-B14F-4D97-AF65-F5344CB8AC3E}">
        <p14:creationId xmlns:p14="http://schemas.microsoft.com/office/powerpoint/2010/main" val="359264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49BE-F00F-CAD6-648D-3FC1711B88A3}"/>
              </a:ext>
            </a:extLst>
          </p:cNvPr>
          <p:cNvSpPr>
            <a:spLocks noGrp="1"/>
          </p:cNvSpPr>
          <p:nvPr>
            <p:ph type="title"/>
          </p:nvPr>
        </p:nvSpPr>
        <p:spPr/>
        <p:txBody>
          <a:bodyPr/>
          <a:lstStyle/>
          <a:p>
            <a:r>
              <a:rPr lang="en-US" dirty="0"/>
              <a:t>Developing a formal system for</a:t>
            </a:r>
            <a:br>
              <a:rPr lang="en-US" dirty="0"/>
            </a:br>
            <a:r>
              <a:rPr lang="en-US" dirty="0"/>
              <a:t>experimental science</a:t>
            </a:r>
          </a:p>
        </p:txBody>
      </p:sp>
      <p:sp>
        <p:nvSpPr>
          <p:cNvPr id="3" name="Text Placeholder 2">
            <a:extLst>
              <a:ext uri="{FF2B5EF4-FFF2-40B4-BE49-F238E27FC236}">
                <a16:creationId xmlns:a16="http://schemas.microsoft.com/office/drawing/2014/main" id="{F1E78009-F3F7-621F-CCB2-AB89881CD5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40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97E982-F72A-E687-7AE6-4126697C044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6D2F1FF-4604-CDF8-85AB-C0E0698A8466}"/>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4" name="TextBox 3">
            <a:extLst>
              <a:ext uri="{FF2B5EF4-FFF2-40B4-BE49-F238E27FC236}">
                <a16:creationId xmlns:a16="http://schemas.microsoft.com/office/drawing/2014/main" id="{81E9B01F-DEFF-31D6-E0CC-8512F55B8759}"/>
              </a:ext>
            </a:extLst>
          </p:cNvPr>
          <p:cNvSpPr txBox="1"/>
          <p:nvPr/>
        </p:nvSpPr>
        <p:spPr>
          <a:xfrm>
            <a:off x="301048" y="234830"/>
            <a:ext cx="3651641" cy="769441"/>
          </a:xfrm>
          <a:prstGeom prst="rect">
            <a:avLst/>
          </a:prstGeom>
          <a:noFill/>
        </p:spPr>
        <p:txBody>
          <a:bodyPr wrap="none" rtlCol="0">
            <a:spAutoFit/>
          </a:bodyPr>
          <a:lstStyle/>
          <a:p>
            <a:r>
              <a:rPr lang="en-US" sz="4400" dirty="0"/>
              <a:t>Formal system:</a:t>
            </a:r>
          </a:p>
        </p:txBody>
      </p:sp>
      <p:sp>
        <p:nvSpPr>
          <p:cNvPr id="6" name="TextBox 5">
            <a:extLst>
              <a:ext uri="{FF2B5EF4-FFF2-40B4-BE49-F238E27FC236}">
                <a16:creationId xmlns:a16="http://schemas.microsoft.com/office/drawing/2014/main" id="{267A5A57-AC92-06E6-F13A-955A74F36AD5}"/>
              </a:ext>
            </a:extLst>
          </p:cNvPr>
          <p:cNvSpPr txBox="1"/>
          <p:nvPr/>
        </p:nvSpPr>
        <p:spPr>
          <a:xfrm>
            <a:off x="1410957" y="3660119"/>
            <a:ext cx="3785884" cy="646331"/>
          </a:xfrm>
          <a:prstGeom prst="rect">
            <a:avLst/>
          </a:prstGeom>
          <a:noFill/>
        </p:spPr>
        <p:txBody>
          <a:bodyPr wrap="square" rtlCol="0">
            <a:spAutoFit/>
          </a:bodyPr>
          <a:lstStyle/>
          <a:p>
            <a:r>
              <a:rPr lang="en-US" dirty="0"/>
              <a:t>Symbols and rules to write sentences in the formal system</a:t>
            </a:r>
          </a:p>
        </p:txBody>
      </p:sp>
      <p:sp>
        <p:nvSpPr>
          <p:cNvPr id="7" name="TextBox 6">
            <a:extLst>
              <a:ext uri="{FF2B5EF4-FFF2-40B4-BE49-F238E27FC236}">
                <a16:creationId xmlns:a16="http://schemas.microsoft.com/office/drawing/2014/main" id="{23FEB626-8356-5952-3E51-77257E635BD4}"/>
              </a:ext>
            </a:extLst>
          </p:cNvPr>
          <p:cNvSpPr txBox="1"/>
          <p:nvPr/>
        </p:nvSpPr>
        <p:spPr>
          <a:xfrm>
            <a:off x="1410956" y="5344868"/>
            <a:ext cx="3919500" cy="646331"/>
          </a:xfrm>
          <a:prstGeom prst="rect">
            <a:avLst/>
          </a:prstGeom>
          <a:noFill/>
        </p:spPr>
        <p:txBody>
          <a:bodyPr wrap="square" rtlCol="0">
            <a:spAutoFit/>
          </a:bodyPr>
          <a:lstStyle/>
          <a:p>
            <a:r>
              <a:rPr lang="en-US" dirty="0"/>
              <a:t>Statements about primitive objects that are to be taken as true</a:t>
            </a:r>
          </a:p>
        </p:txBody>
      </p:sp>
      <p:sp>
        <p:nvSpPr>
          <p:cNvPr id="8" name="TextBox 7">
            <a:extLst>
              <a:ext uri="{FF2B5EF4-FFF2-40B4-BE49-F238E27FC236}">
                <a16:creationId xmlns:a16="http://schemas.microsoft.com/office/drawing/2014/main" id="{745F5ADC-DA3C-01E2-061D-3E93BC077772}"/>
              </a:ext>
            </a:extLst>
          </p:cNvPr>
          <p:cNvSpPr txBox="1"/>
          <p:nvPr/>
        </p:nvSpPr>
        <p:spPr>
          <a:xfrm>
            <a:off x="1410956" y="1985930"/>
            <a:ext cx="4251741" cy="646331"/>
          </a:xfrm>
          <a:prstGeom prst="rect">
            <a:avLst/>
          </a:prstGeom>
          <a:noFill/>
        </p:spPr>
        <p:txBody>
          <a:bodyPr wrap="none" rtlCol="0">
            <a:spAutoFit/>
          </a:bodyPr>
          <a:lstStyle/>
          <a:p>
            <a:r>
              <a:rPr lang="en-US" dirty="0"/>
              <a:t>Basic objects that are taken as-is,</a:t>
            </a:r>
            <a:br>
              <a:rPr lang="en-US" dirty="0"/>
            </a:br>
            <a:r>
              <a:rPr lang="en-US" dirty="0"/>
              <a:t>without definition in terms of other objects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AA930C-373F-27E4-C371-3126BD931DBE}"/>
                  </a:ext>
                </a:extLst>
              </p:cNvPr>
              <p:cNvSpPr txBox="1"/>
              <p:nvPr/>
            </p:nvSpPr>
            <p:spPr>
              <a:xfrm>
                <a:off x="6451207" y="3692576"/>
                <a:ext cx="2121415" cy="678968"/>
              </a:xfrm>
              <a:prstGeom prst="rect">
                <a:avLst/>
              </a:prstGeom>
              <a:noFill/>
            </p:spPr>
            <p:txBody>
              <a:bodyPr wrap="none" rtlCol="0">
                <a:spAutoFit/>
              </a:bodyPr>
              <a:lstStyle/>
              <a:p>
                <a:pPr algn="ctr"/>
                <a:r>
                  <a:rPr lang="en-US" dirty="0"/>
                  <a:t>E.g.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b="0" i="0" smtClean="0">
                        <a:latin typeface="Cambria Math" panose="02040503050406030204" pitchFamily="18" charset="0"/>
                      </a:rPr>
                      <m:t>C</m:t>
                    </m:r>
                  </m:oMath>
                </a14:m>
                <a:r>
                  <a:rPr lang="en-US" dirty="0"/>
                  <a:t> for points</a:t>
                </a:r>
                <a:br>
                  <a:rPr lang="en-US" dirty="0"/>
                </a:b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𝐴𝐵</m:t>
                        </m:r>
                      </m:e>
                    </m:bar>
                  </m:oMath>
                </a14:m>
                <a:r>
                  <a:rPr lang="en-US" dirty="0"/>
                  <a:t> for segment </a:t>
                </a:r>
              </a:p>
            </p:txBody>
          </p:sp>
        </mc:Choice>
        <mc:Fallback xmlns="">
          <p:sp>
            <p:nvSpPr>
              <p:cNvPr id="9" name="TextBox 8">
                <a:extLst>
                  <a:ext uri="{FF2B5EF4-FFF2-40B4-BE49-F238E27FC236}">
                    <a16:creationId xmlns:a16="http://schemas.microsoft.com/office/drawing/2014/main" id="{AEAA930C-373F-27E4-C371-3126BD931DBE}"/>
                  </a:ext>
                </a:extLst>
              </p:cNvPr>
              <p:cNvSpPr txBox="1">
                <a:spLocks noRot="1" noChangeAspect="1" noMove="1" noResize="1" noEditPoints="1" noAdjustHandles="1" noChangeArrowheads="1" noChangeShapeType="1" noTextEdit="1"/>
              </p:cNvSpPr>
              <p:nvPr/>
            </p:nvSpPr>
            <p:spPr>
              <a:xfrm>
                <a:off x="6451207" y="3692576"/>
                <a:ext cx="2121415" cy="678968"/>
              </a:xfrm>
              <a:prstGeom prst="rect">
                <a:avLst/>
              </a:prstGeom>
              <a:blipFill>
                <a:blip r:embed="rId2"/>
                <a:stretch>
                  <a:fillRect l="-2299" t="-5405" r="-2299" b="-1441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D5C6E56-33DE-25FF-BE83-BAB19193A0BB}"/>
              </a:ext>
            </a:extLst>
          </p:cNvPr>
          <p:cNvSpPr txBox="1"/>
          <p:nvPr/>
        </p:nvSpPr>
        <p:spPr>
          <a:xfrm>
            <a:off x="6489551" y="2041586"/>
            <a:ext cx="2044727" cy="369332"/>
          </a:xfrm>
          <a:prstGeom prst="rect">
            <a:avLst/>
          </a:prstGeom>
          <a:noFill/>
        </p:spPr>
        <p:txBody>
          <a:bodyPr wrap="none" rtlCol="0">
            <a:spAutoFit/>
          </a:bodyPr>
          <a:lstStyle/>
          <a:p>
            <a:pPr algn="ctr"/>
            <a:r>
              <a:rPr lang="en-US" dirty="0"/>
              <a:t>E.g. Points and lines</a:t>
            </a:r>
          </a:p>
        </p:txBody>
      </p:sp>
      <p:sp>
        <p:nvSpPr>
          <p:cNvPr id="12" name="TextBox 11">
            <a:extLst>
              <a:ext uri="{FF2B5EF4-FFF2-40B4-BE49-F238E27FC236}">
                <a16:creationId xmlns:a16="http://schemas.microsoft.com/office/drawing/2014/main" id="{711CBEB0-5341-2970-CBF8-0C22B298696C}"/>
              </a:ext>
            </a:extLst>
          </p:cNvPr>
          <p:cNvSpPr txBox="1"/>
          <p:nvPr/>
        </p:nvSpPr>
        <p:spPr>
          <a:xfrm>
            <a:off x="6047571" y="5308868"/>
            <a:ext cx="2928687" cy="646331"/>
          </a:xfrm>
          <a:prstGeom prst="rect">
            <a:avLst/>
          </a:prstGeom>
          <a:noFill/>
        </p:spPr>
        <p:txBody>
          <a:bodyPr wrap="none" rtlCol="0">
            <a:spAutoFit/>
          </a:bodyPr>
          <a:lstStyle/>
          <a:p>
            <a:pPr algn="ctr"/>
            <a:r>
              <a:rPr lang="en-US" dirty="0"/>
              <a:t>E.g. Given two points,</a:t>
            </a:r>
            <a:br>
              <a:rPr lang="en-US" dirty="0"/>
            </a:br>
            <a:r>
              <a:rPr lang="en-US" dirty="0"/>
              <a:t>there is a line that joins them</a:t>
            </a:r>
          </a:p>
        </p:txBody>
      </p:sp>
      <p:sp>
        <p:nvSpPr>
          <p:cNvPr id="14" name="TextBox 13">
            <a:extLst>
              <a:ext uri="{FF2B5EF4-FFF2-40B4-BE49-F238E27FC236}">
                <a16:creationId xmlns:a16="http://schemas.microsoft.com/office/drawing/2014/main" id="{410262EF-90E6-58EC-4D71-F0C69786BFB8}"/>
              </a:ext>
            </a:extLst>
          </p:cNvPr>
          <p:cNvSpPr txBox="1"/>
          <p:nvPr/>
        </p:nvSpPr>
        <p:spPr>
          <a:xfrm>
            <a:off x="921923" y="1137313"/>
            <a:ext cx="3030766" cy="584775"/>
          </a:xfrm>
          <a:prstGeom prst="rect">
            <a:avLst/>
          </a:prstGeom>
          <a:noFill/>
        </p:spPr>
        <p:txBody>
          <a:bodyPr wrap="none" rtlCol="0">
            <a:spAutoFit/>
          </a:bodyPr>
          <a:lstStyle/>
          <a:p>
            <a:r>
              <a:rPr lang="en-US" sz="3200" dirty="0"/>
              <a:t>primitive notions</a:t>
            </a:r>
          </a:p>
        </p:txBody>
      </p:sp>
      <p:sp>
        <p:nvSpPr>
          <p:cNvPr id="15" name="TextBox 14">
            <a:extLst>
              <a:ext uri="{FF2B5EF4-FFF2-40B4-BE49-F238E27FC236}">
                <a16:creationId xmlns:a16="http://schemas.microsoft.com/office/drawing/2014/main" id="{DEBD5D73-7840-6A70-3536-A1427C7B9266}"/>
              </a:ext>
            </a:extLst>
          </p:cNvPr>
          <p:cNvSpPr txBox="1"/>
          <p:nvPr/>
        </p:nvSpPr>
        <p:spPr>
          <a:xfrm>
            <a:off x="921923" y="2989727"/>
            <a:ext cx="2883353" cy="584775"/>
          </a:xfrm>
          <a:prstGeom prst="rect">
            <a:avLst/>
          </a:prstGeom>
          <a:noFill/>
        </p:spPr>
        <p:txBody>
          <a:bodyPr wrap="none" rtlCol="0">
            <a:spAutoFit/>
          </a:bodyPr>
          <a:lstStyle/>
          <a:p>
            <a:r>
              <a:rPr lang="en-US" sz="3200" dirty="0"/>
              <a:t>formal language</a:t>
            </a:r>
          </a:p>
        </p:txBody>
      </p:sp>
      <p:sp>
        <p:nvSpPr>
          <p:cNvPr id="16" name="TextBox 15">
            <a:extLst>
              <a:ext uri="{FF2B5EF4-FFF2-40B4-BE49-F238E27FC236}">
                <a16:creationId xmlns:a16="http://schemas.microsoft.com/office/drawing/2014/main" id="{DC4E040F-BE3F-E0AE-DA7A-59A8E24C000D}"/>
              </a:ext>
            </a:extLst>
          </p:cNvPr>
          <p:cNvSpPr txBox="1"/>
          <p:nvPr/>
        </p:nvSpPr>
        <p:spPr>
          <a:xfrm>
            <a:off x="921923" y="4663418"/>
            <a:ext cx="1355884" cy="584775"/>
          </a:xfrm>
          <a:prstGeom prst="rect">
            <a:avLst/>
          </a:prstGeom>
          <a:noFill/>
        </p:spPr>
        <p:txBody>
          <a:bodyPr wrap="none" rtlCol="0">
            <a:spAutoFit/>
          </a:bodyPr>
          <a:lstStyle/>
          <a:p>
            <a:r>
              <a:rPr lang="en-US" sz="3200" dirty="0"/>
              <a:t>axioms</a:t>
            </a:r>
          </a:p>
        </p:txBody>
      </p:sp>
      <p:sp>
        <p:nvSpPr>
          <p:cNvPr id="17" name="TextBox 16">
            <a:extLst>
              <a:ext uri="{FF2B5EF4-FFF2-40B4-BE49-F238E27FC236}">
                <a16:creationId xmlns:a16="http://schemas.microsoft.com/office/drawing/2014/main" id="{B8BE78B6-C0F4-60C8-32E4-BB9BFADC9ABB}"/>
              </a:ext>
            </a:extLst>
          </p:cNvPr>
          <p:cNvSpPr txBox="1"/>
          <p:nvPr/>
        </p:nvSpPr>
        <p:spPr>
          <a:xfrm>
            <a:off x="5445714" y="1064067"/>
            <a:ext cx="4202625" cy="584775"/>
          </a:xfrm>
          <a:prstGeom prst="rect">
            <a:avLst/>
          </a:prstGeom>
          <a:noFill/>
        </p:spPr>
        <p:txBody>
          <a:bodyPr wrap="none" rtlCol="0">
            <a:spAutoFit/>
          </a:bodyPr>
          <a:lstStyle/>
          <a:p>
            <a:r>
              <a:rPr lang="en-US" sz="3200" dirty="0"/>
              <a:t>e.g. Euclidean geometry</a:t>
            </a:r>
          </a:p>
        </p:txBody>
      </p:sp>
      <p:grpSp>
        <p:nvGrpSpPr>
          <p:cNvPr id="25" name="Group 24">
            <a:extLst>
              <a:ext uri="{FF2B5EF4-FFF2-40B4-BE49-F238E27FC236}">
                <a16:creationId xmlns:a16="http://schemas.microsoft.com/office/drawing/2014/main" id="{8F828A09-B524-F96D-C0C6-49DCF6D12167}"/>
              </a:ext>
            </a:extLst>
          </p:cNvPr>
          <p:cNvGrpSpPr/>
          <p:nvPr/>
        </p:nvGrpSpPr>
        <p:grpSpPr>
          <a:xfrm>
            <a:off x="9641694" y="1340012"/>
            <a:ext cx="2176438" cy="1772479"/>
            <a:chOff x="9363740" y="1722088"/>
            <a:chExt cx="2176438" cy="1772479"/>
          </a:xfrm>
        </p:grpSpPr>
        <p:cxnSp>
          <p:nvCxnSpPr>
            <p:cNvPr id="19" name="Straight Connector 18">
              <a:extLst>
                <a:ext uri="{FF2B5EF4-FFF2-40B4-BE49-F238E27FC236}">
                  <a16:creationId xmlns:a16="http://schemas.microsoft.com/office/drawing/2014/main" id="{E15CB8CF-FC20-392C-B1D5-8EEECFC641E7}"/>
                </a:ext>
              </a:extLst>
            </p:cNvPr>
            <p:cNvCxnSpPr/>
            <p:nvPr/>
          </p:nvCxnSpPr>
          <p:spPr>
            <a:xfrm flipV="1">
              <a:off x="9363740" y="2632261"/>
              <a:ext cx="2176438" cy="3484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9C640E4-1008-C51C-7AC6-C93BD64B2A2D}"/>
                </a:ext>
              </a:extLst>
            </p:cNvPr>
            <p:cNvCxnSpPr/>
            <p:nvPr/>
          </p:nvCxnSpPr>
          <p:spPr>
            <a:xfrm flipV="1">
              <a:off x="9484242" y="1722088"/>
              <a:ext cx="1013637" cy="1772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2B29DDB-D94F-9D6C-248E-5B2291922067}"/>
                </a:ext>
              </a:extLst>
            </p:cNvPr>
            <p:cNvSpPr/>
            <p:nvPr/>
          </p:nvSpPr>
          <p:spPr>
            <a:xfrm>
              <a:off x="10473224" y="221916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D5C3C27-AA9C-5718-C6CB-CE37596BA2A1}"/>
                </a:ext>
              </a:extLst>
            </p:cNvPr>
            <p:cNvSpPr/>
            <p:nvPr/>
          </p:nvSpPr>
          <p:spPr>
            <a:xfrm>
              <a:off x="11174616" y="265921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68D534-F84C-7CCC-9948-5E87BDEECAEA}"/>
                </a:ext>
              </a:extLst>
            </p:cNvPr>
            <p:cNvSpPr/>
            <p:nvPr/>
          </p:nvSpPr>
          <p:spPr>
            <a:xfrm>
              <a:off x="9798760" y="288422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0663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37619B-F3C8-2A94-012A-E6F3DB2A3D4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89878BD7-51F5-90E3-6A43-974BBB8FF0A7}"/>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TextBox 3">
            <a:extLst>
              <a:ext uri="{FF2B5EF4-FFF2-40B4-BE49-F238E27FC236}">
                <a16:creationId xmlns:a16="http://schemas.microsoft.com/office/drawing/2014/main" id="{42EDAF80-F947-1FBC-D17C-1FBEF32EC540}"/>
              </a:ext>
            </a:extLst>
          </p:cNvPr>
          <p:cNvSpPr txBox="1"/>
          <p:nvPr/>
        </p:nvSpPr>
        <p:spPr>
          <a:xfrm>
            <a:off x="301048" y="234830"/>
            <a:ext cx="8797345" cy="769441"/>
          </a:xfrm>
          <a:prstGeom prst="rect">
            <a:avLst/>
          </a:prstGeom>
          <a:noFill/>
        </p:spPr>
        <p:txBody>
          <a:bodyPr wrap="none" rtlCol="0">
            <a:spAutoFit/>
          </a:bodyPr>
          <a:lstStyle/>
          <a:p>
            <a:r>
              <a:rPr lang="en-US" sz="4400" dirty="0"/>
              <a:t>Formal system for all of mathematics:</a:t>
            </a:r>
          </a:p>
        </p:txBody>
      </p:sp>
      <p:sp>
        <p:nvSpPr>
          <p:cNvPr id="5" name="TextBox 4">
            <a:extLst>
              <a:ext uri="{FF2B5EF4-FFF2-40B4-BE49-F238E27FC236}">
                <a16:creationId xmlns:a16="http://schemas.microsoft.com/office/drawing/2014/main" id="{EC77AFE7-9E51-5108-3BD1-B192A19C4EEC}"/>
              </a:ext>
            </a:extLst>
          </p:cNvPr>
          <p:cNvSpPr txBox="1"/>
          <p:nvPr/>
        </p:nvSpPr>
        <p:spPr>
          <a:xfrm>
            <a:off x="1882140" y="1226820"/>
            <a:ext cx="8088946" cy="1077218"/>
          </a:xfrm>
          <a:prstGeom prst="rect">
            <a:avLst/>
          </a:prstGeom>
          <a:noFill/>
        </p:spPr>
        <p:txBody>
          <a:bodyPr wrap="none" rtlCol="0">
            <a:spAutoFit/>
          </a:bodyPr>
          <a:lstStyle/>
          <a:p>
            <a:r>
              <a:rPr lang="en-US" sz="3200" dirty="0"/>
              <a:t>Sets + first-order logic</a:t>
            </a:r>
            <a:br>
              <a:rPr lang="en-US" sz="3200" dirty="0"/>
            </a:br>
            <a:r>
              <a:rPr lang="en-US" sz="3200" dirty="0"/>
              <a:t>+ </a:t>
            </a:r>
            <a:r>
              <a:rPr lang="en-US" sz="3200" dirty="0" err="1"/>
              <a:t>Zermelo</a:t>
            </a:r>
            <a:r>
              <a:rPr lang="en-US" sz="3200" dirty="0"/>
              <a:t>–Fraenkel axioms (+ axiom of choice) </a:t>
            </a:r>
          </a:p>
        </p:txBody>
      </p:sp>
      <p:sp>
        <p:nvSpPr>
          <p:cNvPr id="6" name="TextBox 5">
            <a:extLst>
              <a:ext uri="{FF2B5EF4-FFF2-40B4-BE49-F238E27FC236}">
                <a16:creationId xmlns:a16="http://schemas.microsoft.com/office/drawing/2014/main" id="{6E7FF3B0-5016-CE4A-BA08-6327E15AE4AF}"/>
              </a:ext>
            </a:extLst>
          </p:cNvPr>
          <p:cNvSpPr txBox="1"/>
          <p:nvPr/>
        </p:nvSpPr>
        <p:spPr>
          <a:xfrm>
            <a:off x="301048" y="2750296"/>
            <a:ext cx="7463262" cy="769441"/>
          </a:xfrm>
          <a:prstGeom prst="rect">
            <a:avLst/>
          </a:prstGeom>
          <a:noFill/>
        </p:spPr>
        <p:txBody>
          <a:bodyPr wrap="none" rtlCol="0">
            <a:spAutoFit/>
          </a:bodyPr>
          <a:lstStyle/>
          <a:p>
            <a:r>
              <a:rPr lang="en-US" sz="4400" dirty="0"/>
              <a:t>Formal system for all of physics:</a:t>
            </a:r>
          </a:p>
        </p:txBody>
      </p:sp>
      <p:sp>
        <p:nvSpPr>
          <p:cNvPr id="7" name="TextBox 6">
            <a:extLst>
              <a:ext uri="{FF2B5EF4-FFF2-40B4-BE49-F238E27FC236}">
                <a16:creationId xmlns:a16="http://schemas.microsoft.com/office/drawing/2014/main" id="{BD7898C4-C0CD-FF5F-9DBD-17DBA5759B5A}"/>
              </a:ext>
            </a:extLst>
          </p:cNvPr>
          <p:cNvSpPr txBox="1"/>
          <p:nvPr/>
        </p:nvSpPr>
        <p:spPr>
          <a:xfrm>
            <a:off x="1882140" y="3888471"/>
            <a:ext cx="968535" cy="769441"/>
          </a:xfrm>
          <a:prstGeom prst="rect">
            <a:avLst/>
          </a:prstGeom>
          <a:noFill/>
        </p:spPr>
        <p:txBody>
          <a:bodyPr wrap="none" rtlCol="0">
            <a:spAutoFit/>
          </a:bodyPr>
          <a:lstStyle/>
          <a:p>
            <a:r>
              <a:rPr lang="en-US" sz="4400" dirty="0"/>
              <a:t>???</a:t>
            </a:r>
          </a:p>
        </p:txBody>
      </p:sp>
    </p:spTree>
    <p:extLst>
      <p:ext uri="{BB962C8B-B14F-4D97-AF65-F5344CB8AC3E}">
        <p14:creationId xmlns:p14="http://schemas.microsoft.com/office/powerpoint/2010/main" val="67988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F97E982-F72A-E687-7AE6-4126697C044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6D2F1FF-4604-CDF8-85AB-C0E0698A8466}"/>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6" name="TextBox 5">
            <a:extLst>
              <a:ext uri="{FF2B5EF4-FFF2-40B4-BE49-F238E27FC236}">
                <a16:creationId xmlns:a16="http://schemas.microsoft.com/office/drawing/2014/main" id="{267A5A57-AC92-06E6-F13A-955A74F36AD5}"/>
              </a:ext>
            </a:extLst>
          </p:cNvPr>
          <p:cNvSpPr txBox="1"/>
          <p:nvPr/>
        </p:nvSpPr>
        <p:spPr>
          <a:xfrm>
            <a:off x="4406491" y="780439"/>
            <a:ext cx="3362211" cy="646331"/>
          </a:xfrm>
          <a:prstGeom prst="rect">
            <a:avLst/>
          </a:prstGeom>
          <a:noFill/>
        </p:spPr>
        <p:txBody>
          <a:bodyPr wrap="square" rtlCol="0">
            <a:spAutoFit/>
          </a:bodyPr>
          <a:lstStyle/>
          <a:p>
            <a:r>
              <a:rPr lang="en-US" dirty="0">
                <a:solidFill>
                  <a:schemeClr val="accent6">
                    <a:lumMod val="75000"/>
                  </a:schemeClr>
                </a:solidFill>
              </a:rPr>
              <a:t>Not an issue: we can simply use first-order logic</a:t>
            </a:r>
          </a:p>
        </p:txBody>
      </p:sp>
      <p:sp>
        <p:nvSpPr>
          <p:cNvPr id="15" name="TextBox 14">
            <a:extLst>
              <a:ext uri="{FF2B5EF4-FFF2-40B4-BE49-F238E27FC236}">
                <a16:creationId xmlns:a16="http://schemas.microsoft.com/office/drawing/2014/main" id="{DEBD5D73-7840-6A70-3536-A1427C7B9266}"/>
              </a:ext>
            </a:extLst>
          </p:cNvPr>
          <p:cNvSpPr txBox="1"/>
          <p:nvPr/>
        </p:nvSpPr>
        <p:spPr>
          <a:xfrm>
            <a:off x="519587" y="277007"/>
            <a:ext cx="2883353" cy="584775"/>
          </a:xfrm>
          <a:prstGeom prst="rect">
            <a:avLst/>
          </a:prstGeom>
          <a:noFill/>
        </p:spPr>
        <p:txBody>
          <a:bodyPr wrap="none" rtlCol="0">
            <a:spAutoFit/>
          </a:bodyPr>
          <a:lstStyle/>
          <a:p>
            <a:r>
              <a:rPr lang="en-US" sz="3200" dirty="0"/>
              <a:t>formal language</a:t>
            </a:r>
          </a:p>
        </p:txBody>
      </p:sp>
      <p:sp>
        <p:nvSpPr>
          <p:cNvPr id="16" name="TextBox 15">
            <a:extLst>
              <a:ext uri="{FF2B5EF4-FFF2-40B4-BE49-F238E27FC236}">
                <a16:creationId xmlns:a16="http://schemas.microsoft.com/office/drawing/2014/main" id="{DC4E040F-BE3F-E0AE-DA7A-59A8E24C000D}"/>
              </a:ext>
            </a:extLst>
          </p:cNvPr>
          <p:cNvSpPr txBox="1"/>
          <p:nvPr/>
        </p:nvSpPr>
        <p:spPr>
          <a:xfrm>
            <a:off x="519587" y="1987745"/>
            <a:ext cx="1355884" cy="584775"/>
          </a:xfrm>
          <a:prstGeom prst="rect">
            <a:avLst/>
          </a:prstGeom>
          <a:noFill/>
        </p:spPr>
        <p:txBody>
          <a:bodyPr wrap="none" rtlCol="0">
            <a:spAutoFit/>
          </a:bodyPr>
          <a:lstStyle/>
          <a:p>
            <a:r>
              <a:rPr lang="en-US" sz="3200" dirty="0"/>
              <a:t>axioms</a:t>
            </a:r>
          </a:p>
        </p:txBody>
      </p:sp>
      <p:cxnSp>
        <p:nvCxnSpPr>
          <p:cNvPr id="10" name="Straight Arrow Connector 9">
            <a:extLst>
              <a:ext uri="{FF2B5EF4-FFF2-40B4-BE49-F238E27FC236}">
                <a16:creationId xmlns:a16="http://schemas.microsoft.com/office/drawing/2014/main" id="{B3C3DFCD-0A9B-8531-05B7-EA0EA19D1C7E}"/>
              </a:ext>
            </a:extLst>
          </p:cNvPr>
          <p:cNvCxnSpPr>
            <a:cxnSpLocks/>
          </p:cNvCxnSpPr>
          <p:nvPr/>
        </p:nvCxnSpPr>
        <p:spPr>
          <a:xfrm flipH="1" flipV="1">
            <a:off x="3500059" y="857776"/>
            <a:ext cx="772820" cy="19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443A5F-35AF-C356-D5D1-7D787AA82E41}"/>
              </a:ext>
            </a:extLst>
          </p:cNvPr>
          <p:cNvCxnSpPr>
            <a:cxnSpLocks/>
          </p:cNvCxnSpPr>
          <p:nvPr/>
        </p:nvCxnSpPr>
        <p:spPr>
          <a:xfrm flipH="1">
            <a:off x="1987744" y="2084661"/>
            <a:ext cx="2186150" cy="210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7A8DA30-42EA-3D94-1E85-EDA223006742}"/>
              </a:ext>
            </a:extLst>
          </p:cNvPr>
          <p:cNvSpPr txBox="1"/>
          <p:nvPr/>
        </p:nvSpPr>
        <p:spPr>
          <a:xfrm>
            <a:off x="4343630" y="1877883"/>
            <a:ext cx="3919500" cy="369332"/>
          </a:xfrm>
          <a:prstGeom prst="rect">
            <a:avLst/>
          </a:prstGeom>
          <a:noFill/>
        </p:spPr>
        <p:txBody>
          <a:bodyPr wrap="square" rtlCol="0">
            <a:spAutoFit/>
          </a:bodyPr>
          <a:lstStyle/>
          <a:p>
            <a:r>
              <a:rPr lang="en-US" dirty="0"/>
              <a:t>These should be justified by the physics</a:t>
            </a:r>
          </a:p>
        </p:txBody>
      </p:sp>
      <p:grpSp>
        <p:nvGrpSpPr>
          <p:cNvPr id="27" name="Group 26">
            <a:extLst>
              <a:ext uri="{FF2B5EF4-FFF2-40B4-BE49-F238E27FC236}">
                <a16:creationId xmlns:a16="http://schemas.microsoft.com/office/drawing/2014/main" id="{7BD505A9-7727-866C-8951-FB3EFCC95BB4}"/>
              </a:ext>
            </a:extLst>
          </p:cNvPr>
          <p:cNvGrpSpPr/>
          <p:nvPr/>
        </p:nvGrpSpPr>
        <p:grpSpPr>
          <a:xfrm>
            <a:off x="8522113" y="569394"/>
            <a:ext cx="2854992" cy="1887623"/>
            <a:chOff x="5664688" y="1950598"/>
            <a:chExt cx="3247734" cy="2147291"/>
          </a:xfrm>
          <a:solidFill>
            <a:schemeClr val="bg1"/>
          </a:solidFill>
        </p:grpSpPr>
        <p:sp>
          <p:nvSpPr>
            <p:cNvPr id="28" name="Rectangle 27">
              <a:extLst>
                <a:ext uri="{FF2B5EF4-FFF2-40B4-BE49-F238E27FC236}">
                  <a16:creationId xmlns:a16="http://schemas.microsoft.com/office/drawing/2014/main" id="{469AF471-8552-993C-E7AD-5B56446E54A5}"/>
                </a:ext>
              </a:extLst>
            </p:cNvPr>
            <p:cNvSpPr/>
            <p:nvPr/>
          </p:nvSpPr>
          <p:spPr>
            <a:xfrm>
              <a:off x="6719639" y="1950598"/>
              <a:ext cx="1203649" cy="586078"/>
            </a:xfrm>
            <a:prstGeom prst="rect">
              <a:avLst/>
            </a:prstGeom>
            <a:grp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Physics</a:t>
              </a:r>
            </a:p>
          </p:txBody>
        </p:sp>
        <p:sp>
          <p:nvSpPr>
            <p:cNvPr id="29" name="Rectangle 28">
              <a:extLst>
                <a:ext uri="{FF2B5EF4-FFF2-40B4-BE49-F238E27FC236}">
                  <a16:creationId xmlns:a16="http://schemas.microsoft.com/office/drawing/2014/main" id="{8FFD9AF9-325B-D495-A04B-F0C26DA1A7F3}"/>
                </a:ext>
              </a:extLst>
            </p:cNvPr>
            <p:cNvSpPr/>
            <p:nvPr/>
          </p:nvSpPr>
          <p:spPr>
            <a:xfrm>
              <a:off x="6719638" y="3511811"/>
              <a:ext cx="1533029" cy="586078"/>
            </a:xfrm>
            <a:prstGeom prst="rect">
              <a:avLst/>
            </a:prstGeom>
            <a:grp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Formal system</a:t>
              </a:r>
            </a:p>
          </p:txBody>
        </p:sp>
        <p:sp>
          <p:nvSpPr>
            <p:cNvPr id="30" name="Rectangle 29">
              <a:extLst>
                <a:ext uri="{FF2B5EF4-FFF2-40B4-BE49-F238E27FC236}">
                  <a16:creationId xmlns:a16="http://schemas.microsoft.com/office/drawing/2014/main" id="{D9B8579B-D596-8418-B975-6EE212CA821D}"/>
                </a:ext>
              </a:extLst>
            </p:cNvPr>
            <p:cNvSpPr/>
            <p:nvPr/>
          </p:nvSpPr>
          <p:spPr>
            <a:xfrm>
              <a:off x="5664688" y="2701218"/>
              <a:ext cx="1533029" cy="586079"/>
            </a:xfrm>
            <a:prstGeom prst="rect">
              <a:avLst/>
            </a:prstGeom>
            <a:grp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Physical requirements</a:t>
              </a:r>
            </a:p>
          </p:txBody>
        </p:sp>
        <p:sp>
          <p:nvSpPr>
            <p:cNvPr id="31" name="Rectangle 30">
              <a:extLst>
                <a:ext uri="{FF2B5EF4-FFF2-40B4-BE49-F238E27FC236}">
                  <a16:creationId xmlns:a16="http://schemas.microsoft.com/office/drawing/2014/main" id="{2A32F0C5-B142-A31B-415D-69CF6E8B9EBC}"/>
                </a:ext>
              </a:extLst>
            </p:cNvPr>
            <p:cNvSpPr/>
            <p:nvPr/>
          </p:nvSpPr>
          <p:spPr>
            <a:xfrm>
              <a:off x="7379393" y="2701217"/>
              <a:ext cx="1533029" cy="586079"/>
            </a:xfrm>
            <a:prstGeom prst="rect">
              <a:avLst/>
            </a:prstGeom>
            <a:grp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Semantics</a:t>
              </a:r>
            </a:p>
          </p:txBody>
        </p:sp>
        <p:cxnSp>
          <p:nvCxnSpPr>
            <p:cNvPr id="32" name="Connector: Elbow 31">
              <a:extLst>
                <a:ext uri="{FF2B5EF4-FFF2-40B4-BE49-F238E27FC236}">
                  <a16:creationId xmlns:a16="http://schemas.microsoft.com/office/drawing/2014/main" id="{7A10890C-FF1E-1B8F-EA82-15CB311CAFF9}"/>
                </a:ext>
              </a:extLst>
            </p:cNvPr>
            <p:cNvCxnSpPr>
              <a:stCxn id="28" idx="1"/>
              <a:endCxn id="30" idx="0"/>
            </p:cNvCxnSpPr>
            <p:nvPr/>
          </p:nvCxnSpPr>
          <p:spPr>
            <a:xfrm rot="10800000" flipV="1">
              <a:off x="6431203" y="2243638"/>
              <a:ext cx="288436" cy="457579"/>
            </a:xfrm>
            <a:prstGeom prst="bentConnector2">
              <a:avLst/>
            </a:prstGeom>
            <a:grpFill/>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EAA8C705-8128-4AE6-D694-42721A2F8548}"/>
                </a:ext>
              </a:extLst>
            </p:cNvPr>
            <p:cNvCxnSpPr>
              <a:stCxn id="28" idx="3"/>
              <a:endCxn id="31" idx="0"/>
            </p:cNvCxnSpPr>
            <p:nvPr/>
          </p:nvCxnSpPr>
          <p:spPr>
            <a:xfrm>
              <a:off x="7923288" y="2243639"/>
              <a:ext cx="222620" cy="457578"/>
            </a:xfrm>
            <a:prstGeom prst="bentConnector2">
              <a:avLst/>
            </a:prstGeom>
            <a:grpFill/>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EE6764E0-ADFC-6C3A-DC9D-D0A636180A72}"/>
                </a:ext>
              </a:extLst>
            </p:cNvPr>
            <p:cNvCxnSpPr>
              <a:cxnSpLocks/>
              <a:stCxn id="30" idx="2"/>
              <a:endCxn id="29" idx="1"/>
            </p:cNvCxnSpPr>
            <p:nvPr/>
          </p:nvCxnSpPr>
          <p:spPr>
            <a:xfrm rot="16200000" flipH="1">
              <a:off x="6316644" y="3401855"/>
              <a:ext cx="517554" cy="288435"/>
            </a:xfrm>
            <a:prstGeom prst="bentConnector2">
              <a:avLst/>
            </a:prstGeom>
            <a:grpFill/>
            <a:ln>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70" name="TextBox 69">
            <a:extLst>
              <a:ext uri="{FF2B5EF4-FFF2-40B4-BE49-F238E27FC236}">
                <a16:creationId xmlns:a16="http://schemas.microsoft.com/office/drawing/2014/main" id="{F57198F3-5EE8-63F3-86B4-2E218AF0BCB4}"/>
              </a:ext>
            </a:extLst>
          </p:cNvPr>
          <p:cNvSpPr txBox="1"/>
          <p:nvPr/>
        </p:nvSpPr>
        <p:spPr>
          <a:xfrm>
            <a:off x="519587" y="1424109"/>
            <a:ext cx="3030766" cy="584775"/>
          </a:xfrm>
          <a:prstGeom prst="rect">
            <a:avLst/>
          </a:prstGeom>
          <a:noFill/>
        </p:spPr>
        <p:txBody>
          <a:bodyPr wrap="none" rtlCol="0">
            <a:spAutoFit/>
          </a:bodyPr>
          <a:lstStyle/>
          <a:p>
            <a:r>
              <a:rPr lang="en-US" sz="3200" dirty="0"/>
              <a:t>primitive notions</a:t>
            </a:r>
          </a:p>
        </p:txBody>
      </p:sp>
      <p:cxnSp>
        <p:nvCxnSpPr>
          <p:cNvPr id="72" name="Straight Arrow Connector 71">
            <a:extLst>
              <a:ext uri="{FF2B5EF4-FFF2-40B4-BE49-F238E27FC236}">
                <a16:creationId xmlns:a16="http://schemas.microsoft.com/office/drawing/2014/main" id="{766125D4-2FD0-02DE-8090-A9D244BDAA10}"/>
              </a:ext>
            </a:extLst>
          </p:cNvPr>
          <p:cNvCxnSpPr>
            <a:cxnSpLocks/>
          </p:cNvCxnSpPr>
          <p:nvPr/>
        </p:nvCxnSpPr>
        <p:spPr>
          <a:xfrm flipH="1" flipV="1">
            <a:off x="3640030" y="1807177"/>
            <a:ext cx="533864" cy="23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F64E48A9-52E7-1F4D-9AAC-67386FC0B371}"/>
              </a:ext>
            </a:extLst>
          </p:cNvPr>
          <p:cNvGrpSpPr/>
          <p:nvPr/>
        </p:nvGrpSpPr>
        <p:grpSpPr>
          <a:xfrm>
            <a:off x="2783607" y="3545527"/>
            <a:ext cx="2898080" cy="1679387"/>
            <a:chOff x="1266180" y="3185221"/>
            <a:chExt cx="2898080" cy="1679387"/>
          </a:xfrm>
        </p:grpSpPr>
        <p:sp>
          <p:nvSpPr>
            <p:cNvPr id="76" name="TextBox 75">
              <a:extLst>
                <a:ext uri="{FF2B5EF4-FFF2-40B4-BE49-F238E27FC236}">
                  <a16:creationId xmlns:a16="http://schemas.microsoft.com/office/drawing/2014/main" id="{0E5941E3-97D3-4C45-E187-1D1512DC687A}"/>
                </a:ext>
              </a:extLst>
            </p:cNvPr>
            <p:cNvSpPr txBox="1"/>
            <p:nvPr/>
          </p:nvSpPr>
          <p:spPr>
            <a:xfrm>
              <a:off x="1266180" y="3206509"/>
              <a:ext cx="1233420" cy="458332"/>
            </a:xfrm>
            <a:prstGeom prst="rect">
              <a:avLst/>
            </a:prstGeom>
            <a:noFill/>
          </p:spPr>
          <p:txBody>
            <a:bodyPr wrap="none" rtlCol="0">
              <a:spAutoFit/>
            </a:bodyPr>
            <a:lstStyle/>
            <a:p>
              <a:pPr algn="ctr"/>
              <a:r>
                <a:rPr lang="en-US" sz="2400" dirty="0"/>
                <a:t>Informal</a:t>
              </a:r>
            </a:p>
          </p:txBody>
        </p:sp>
        <p:sp>
          <p:nvSpPr>
            <p:cNvPr id="77" name="TextBox 76">
              <a:extLst>
                <a:ext uri="{FF2B5EF4-FFF2-40B4-BE49-F238E27FC236}">
                  <a16:creationId xmlns:a16="http://schemas.microsoft.com/office/drawing/2014/main" id="{8D2D8750-2910-7299-5B05-85FFBDF4905C}"/>
                </a:ext>
              </a:extLst>
            </p:cNvPr>
            <p:cNvSpPr txBox="1"/>
            <p:nvPr/>
          </p:nvSpPr>
          <p:spPr>
            <a:xfrm>
              <a:off x="3065147" y="3206509"/>
              <a:ext cx="1046459" cy="458332"/>
            </a:xfrm>
            <a:prstGeom prst="rect">
              <a:avLst/>
            </a:prstGeom>
            <a:noFill/>
          </p:spPr>
          <p:txBody>
            <a:bodyPr wrap="none" rtlCol="0">
              <a:spAutoFit/>
            </a:bodyPr>
            <a:lstStyle/>
            <a:p>
              <a:pPr algn="ctr"/>
              <a:r>
                <a:rPr lang="en-US" sz="2400" dirty="0"/>
                <a:t>Formal</a:t>
              </a:r>
            </a:p>
          </p:txBody>
        </p:sp>
        <p:cxnSp>
          <p:nvCxnSpPr>
            <p:cNvPr id="78" name="Straight Connector 77">
              <a:extLst>
                <a:ext uri="{FF2B5EF4-FFF2-40B4-BE49-F238E27FC236}">
                  <a16:creationId xmlns:a16="http://schemas.microsoft.com/office/drawing/2014/main" id="{65CDB073-6C60-1221-F247-A509C950D685}"/>
                </a:ext>
              </a:extLst>
            </p:cNvPr>
            <p:cNvCxnSpPr>
              <a:cxnSpLocks/>
            </p:cNvCxnSpPr>
            <p:nvPr/>
          </p:nvCxnSpPr>
          <p:spPr>
            <a:xfrm>
              <a:off x="2790911" y="3185221"/>
              <a:ext cx="0" cy="16793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0B1E471-D4B9-E078-8474-8B7C8672B751}"/>
                </a:ext>
              </a:extLst>
            </p:cNvPr>
            <p:cNvSpPr txBox="1"/>
            <p:nvPr/>
          </p:nvSpPr>
          <p:spPr>
            <a:xfrm>
              <a:off x="1457819" y="3658972"/>
              <a:ext cx="850142" cy="366665"/>
            </a:xfrm>
            <a:prstGeom prst="rect">
              <a:avLst/>
            </a:prstGeom>
            <a:noFill/>
          </p:spPr>
          <p:txBody>
            <a:bodyPr wrap="none" rtlCol="0">
              <a:spAutoFit/>
            </a:bodyPr>
            <a:lstStyle/>
            <a:p>
              <a:pPr algn="ctr"/>
              <a:r>
                <a:rPr lang="en-US" dirty="0"/>
                <a:t>physics</a:t>
              </a:r>
            </a:p>
          </p:txBody>
        </p:sp>
        <p:sp>
          <p:nvSpPr>
            <p:cNvPr id="80" name="TextBox 79">
              <a:extLst>
                <a:ext uri="{FF2B5EF4-FFF2-40B4-BE49-F238E27FC236}">
                  <a16:creationId xmlns:a16="http://schemas.microsoft.com/office/drawing/2014/main" id="{BF8E2AEA-A063-7E04-B7CE-5427CB148118}"/>
                </a:ext>
              </a:extLst>
            </p:cNvPr>
            <p:cNvSpPr txBox="1"/>
            <p:nvPr/>
          </p:nvSpPr>
          <p:spPr>
            <a:xfrm>
              <a:off x="3252681" y="3658972"/>
              <a:ext cx="671392" cy="366665"/>
            </a:xfrm>
            <a:prstGeom prst="rect">
              <a:avLst/>
            </a:prstGeom>
            <a:noFill/>
          </p:spPr>
          <p:txBody>
            <a:bodyPr wrap="none" rtlCol="0">
              <a:spAutoFit/>
            </a:bodyPr>
            <a:lstStyle/>
            <a:p>
              <a:pPr algn="ctr"/>
              <a:r>
                <a:rPr lang="en-US" dirty="0"/>
                <a:t>math</a:t>
              </a:r>
            </a:p>
          </p:txBody>
        </p:sp>
        <p:sp>
          <p:nvSpPr>
            <p:cNvPr id="88" name="Moon 87">
              <a:extLst>
                <a:ext uri="{FF2B5EF4-FFF2-40B4-BE49-F238E27FC236}">
                  <a16:creationId xmlns:a16="http://schemas.microsoft.com/office/drawing/2014/main" id="{C6CA970F-CC70-559B-A6D2-CA498D5DBAFC}"/>
                </a:ext>
              </a:extLst>
            </p:cNvPr>
            <p:cNvSpPr/>
            <p:nvPr/>
          </p:nvSpPr>
          <p:spPr>
            <a:xfrm rot="20382263">
              <a:off x="3908152" y="4172271"/>
              <a:ext cx="256108" cy="351771"/>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Right 96">
              <a:extLst>
                <a:ext uri="{FF2B5EF4-FFF2-40B4-BE49-F238E27FC236}">
                  <a16:creationId xmlns:a16="http://schemas.microsoft.com/office/drawing/2014/main" id="{5CE35A4C-4474-FCC3-2ACE-58661DDA4B7C}"/>
                </a:ext>
              </a:extLst>
            </p:cNvPr>
            <p:cNvSpPr/>
            <p:nvPr/>
          </p:nvSpPr>
          <p:spPr>
            <a:xfrm>
              <a:off x="2449477" y="4229174"/>
              <a:ext cx="1225807" cy="22269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Moon 110">
              <a:extLst>
                <a:ext uri="{FF2B5EF4-FFF2-40B4-BE49-F238E27FC236}">
                  <a16:creationId xmlns:a16="http://schemas.microsoft.com/office/drawing/2014/main" id="{36003D78-1651-9BF8-F0CB-566DD89A1157}"/>
                </a:ext>
              </a:extLst>
            </p:cNvPr>
            <p:cNvSpPr/>
            <p:nvPr/>
          </p:nvSpPr>
          <p:spPr>
            <a:xfrm rot="20382263">
              <a:off x="1898837" y="4172271"/>
              <a:ext cx="256108" cy="351771"/>
            </a:xfrm>
            <a:prstGeom prst="moon">
              <a:avLst/>
            </a:prstGeom>
            <a:solidFill>
              <a:srgbClr val="934BC9"/>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4" name="Straight Arrow Connector 113">
            <a:extLst>
              <a:ext uri="{FF2B5EF4-FFF2-40B4-BE49-F238E27FC236}">
                <a16:creationId xmlns:a16="http://schemas.microsoft.com/office/drawing/2014/main" id="{7959FD41-275D-7416-F296-97240DD56D17}"/>
              </a:ext>
            </a:extLst>
          </p:cNvPr>
          <p:cNvCxnSpPr>
            <a:cxnSpLocks/>
          </p:cNvCxnSpPr>
          <p:nvPr/>
        </p:nvCxnSpPr>
        <p:spPr>
          <a:xfrm>
            <a:off x="2109260" y="3643328"/>
            <a:ext cx="524621" cy="44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C549F22-EA92-3748-36B6-F09BFD0281D9}"/>
              </a:ext>
            </a:extLst>
          </p:cNvPr>
          <p:cNvSpPr txBox="1"/>
          <p:nvPr/>
        </p:nvSpPr>
        <p:spPr>
          <a:xfrm>
            <a:off x="667224" y="3052216"/>
            <a:ext cx="2087238" cy="523220"/>
          </a:xfrm>
          <a:prstGeom prst="rect">
            <a:avLst/>
          </a:prstGeom>
          <a:noFill/>
        </p:spPr>
        <p:txBody>
          <a:bodyPr wrap="none" rtlCol="0">
            <a:spAutoFit/>
          </a:bodyPr>
          <a:lstStyle/>
          <a:p>
            <a:r>
              <a:rPr lang="en-US" sz="1400" dirty="0">
                <a:solidFill>
                  <a:schemeClr val="tx1">
                    <a:lumMod val="85000"/>
                  </a:schemeClr>
                </a:solidFill>
              </a:rPr>
              <a:t>Physical objects live in the</a:t>
            </a:r>
            <a:br>
              <a:rPr lang="en-US" sz="1400" dirty="0">
                <a:solidFill>
                  <a:schemeClr val="tx1">
                    <a:lumMod val="85000"/>
                  </a:schemeClr>
                </a:solidFill>
              </a:rPr>
            </a:br>
            <a:r>
              <a:rPr lang="en-US" sz="1400" dirty="0">
                <a:solidFill>
                  <a:schemeClr val="tx1">
                    <a:lumMod val="85000"/>
                  </a:schemeClr>
                </a:solidFill>
              </a:rPr>
              <a:t>physical (informal) world</a:t>
            </a:r>
          </a:p>
        </p:txBody>
      </p:sp>
      <p:sp>
        <p:nvSpPr>
          <p:cNvPr id="117" name="TextBox 116">
            <a:extLst>
              <a:ext uri="{FF2B5EF4-FFF2-40B4-BE49-F238E27FC236}">
                <a16:creationId xmlns:a16="http://schemas.microsoft.com/office/drawing/2014/main" id="{5F895B02-EDEB-2816-703F-63B0878AE533}"/>
              </a:ext>
            </a:extLst>
          </p:cNvPr>
          <p:cNvSpPr txBox="1"/>
          <p:nvPr/>
        </p:nvSpPr>
        <p:spPr>
          <a:xfrm>
            <a:off x="340801" y="3894885"/>
            <a:ext cx="1999196" cy="430887"/>
          </a:xfrm>
          <a:prstGeom prst="rect">
            <a:avLst/>
          </a:prstGeom>
          <a:noFill/>
        </p:spPr>
        <p:txBody>
          <a:bodyPr wrap="square">
            <a:spAutoFit/>
          </a:bodyPr>
          <a:lstStyle/>
          <a:p>
            <a:r>
              <a:rPr lang="en-US" sz="1100" dirty="0">
                <a:solidFill>
                  <a:schemeClr val="tx1">
                    <a:lumMod val="85000"/>
                  </a:schemeClr>
                </a:solidFill>
              </a:rPr>
              <a:t>(e.g. connection to experiment is outside of the formal system)</a:t>
            </a:r>
          </a:p>
        </p:txBody>
      </p:sp>
      <p:sp>
        <p:nvSpPr>
          <p:cNvPr id="119" name="TextBox 118">
            <a:extLst>
              <a:ext uri="{FF2B5EF4-FFF2-40B4-BE49-F238E27FC236}">
                <a16:creationId xmlns:a16="http://schemas.microsoft.com/office/drawing/2014/main" id="{414033A2-BB43-0596-75F6-D39898DC480A}"/>
              </a:ext>
            </a:extLst>
          </p:cNvPr>
          <p:cNvSpPr txBox="1"/>
          <p:nvPr/>
        </p:nvSpPr>
        <p:spPr>
          <a:xfrm>
            <a:off x="6807233" y="3457847"/>
            <a:ext cx="3429760" cy="523220"/>
          </a:xfrm>
          <a:prstGeom prst="rect">
            <a:avLst/>
          </a:prstGeom>
          <a:noFill/>
        </p:spPr>
        <p:txBody>
          <a:bodyPr wrap="square" rtlCol="0">
            <a:spAutoFit/>
          </a:bodyPr>
          <a:lstStyle/>
          <a:p>
            <a:r>
              <a:rPr lang="en-US" sz="1400" dirty="0">
                <a:solidFill>
                  <a:schemeClr val="tx1">
                    <a:lumMod val="85000"/>
                  </a:schemeClr>
                </a:solidFill>
              </a:rPr>
              <a:t>Mathematical objects are representations of physical objects</a:t>
            </a:r>
          </a:p>
        </p:txBody>
      </p:sp>
      <p:cxnSp>
        <p:nvCxnSpPr>
          <p:cNvPr id="120" name="Straight Arrow Connector 119">
            <a:extLst>
              <a:ext uri="{FF2B5EF4-FFF2-40B4-BE49-F238E27FC236}">
                <a16:creationId xmlns:a16="http://schemas.microsoft.com/office/drawing/2014/main" id="{D3AA639C-AAF1-D7F9-1C92-5F6FB200A06B}"/>
              </a:ext>
            </a:extLst>
          </p:cNvPr>
          <p:cNvCxnSpPr>
            <a:cxnSpLocks/>
          </p:cNvCxnSpPr>
          <p:nvPr/>
        </p:nvCxnSpPr>
        <p:spPr>
          <a:xfrm flipH="1">
            <a:off x="5991101" y="3878254"/>
            <a:ext cx="759401" cy="461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91F4871D-DFD2-83F3-0E91-5EE3F8D51157}"/>
              </a:ext>
            </a:extLst>
          </p:cNvPr>
          <p:cNvSpPr txBox="1"/>
          <p:nvPr/>
        </p:nvSpPr>
        <p:spPr>
          <a:xfrm>
            <a:off x="3825388" y="5069305"/>
            <a:ext cx="5439231" cy="1077218"/>
          </a:xfrm>
          <a:prstGeom prst="rect">
            <a:avLst/>
          </a:prstGeom>
          <a:noFill/>
        </p:spPr>
        <p:txBody>
          <a:bodyPr wrap="square" rtlCol="0">
            <a:spAutoFit/>
          </a:bodyPr>
          <a:lstStyle/>
          <a:p>
            <a:pPr algn="r"/>
            <a:r>
              <a:rPr lang="en-US" sz="3200" dirty="0">
                <a:solidFill>
                  <a:srgbClr val="00B0F0"/>
                </a:solidFill>
              </a:rPr>
              <a:t>What can or cannot be captured by the formal system?</a:t>
            </a:r>
          </a:p>
        </p:txBody>
      </p:sp>
      <p:cxnSp>
        <p:nvCxnSpPr>
          <p:cNvPr id="132" name="Straight Arrow Connector 131">
            <a:extLst>
              <a:ext uri="{FF2B5EF4-FFF2-40B4-BE49-F238E27FC236}">
                <a16:creationId xmlns:a16="http://schemas.microsoft.com/office/drawing/2014/main" id="{4EF511AA-111A-3406-4A20-C93C420A3A33}"/>
              </a:ext>
            </a:extLst>
          </p:cNvPr>
          <p:cNvCxnSpPr>
            <a:cxnSpLocks/>
          </p:cNvCxnSpPr>
          <p:nvPr/>
        </p:nvCxnSpPr>
        <p:spPr>
          <a:xfrm flipH="1">
            <a:off x="4582574" y="3369375"/>
            <a:ext cx="207038" cy="1129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9D08AC69-B304-1139-7E82-1E68485F6A72}"/>
              </a:ext>
            </a:extLst>
          </p:cNvPr>
          <p:cNvSpPr txBox="1"/>
          <p:nvPr/>
        </p:nvSpPr>
        <p:spPr>
          <a:xfrm>
            <a:off x="3363205" y="2727150"/>
            <a:ext cx="3919500" cy="523220"/>
          </a:xfrm>
          <a:prstGeom prst="rect">
            <a:avLst/>
          </a:prstGeom>
          <a:noFill/>
        </p:spPr>
        <p:txBody>
          <a:bodyPr wrap="square" rtlCol="0">
            <a:spAutoFit/>
          </a:bodyPr>
          <a:lstStyle/>
          <a:p>
            <a:r>
              <a:rPr lang="en-US" sz="1400" dirty="0">
                <a:solidFill>
                  <a:schemeClr val="tx1">
                    <a:lumMod val="85000"/>
                  </a:schemeClr>
                </a:solidFill>
              </a:rPr>
              <a:t>Choose axioms/primitive notions so that the justification is straightforward </a:t>
            </a:r>
          </a:p>
        </p:txBody>
      </p:sp>
    </p:spTree>
    <p:extLst>
      <p:ext uri="{BB962C8B-B14F-4D97-AF65-F5344CB8AC3E}">
        <p14:creationId xmlns:p14="http://schemas.microsoft.com/office/powerpoint/2010/main" val="239081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F0DA72-0F97-51C5-CC54-BF0036D6126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84833A7-2043-5D9A-813B-B5B4944FE939}"/>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5" name="TextBox 4">
            <a:extLst>
              <a:ext uri="{FF2B5EF4-FFF2-40B4-BE49-F238E27FC236}">
                <a16:creationId xmlns:a16="http://schemas.microsoft.com/office/drawing/2014/main" id="{D79AB961-47ED-39A1-E2E9-B6A9DF73026F}"/>
              </a:ext>
            </a:extLst>
          </p:cNvPr>
          <p:cNvSpPr txBox="1"/>
          <p:nvPr/>
        </p:nvSpPr>
        <p:spPr>
          <a:xfrm>
            <a:off x="1498742" y="3750807"/>
            <a:ext cx="5836975" cy="646331"/>
          </a:xfrm>
          <a:prstGeom prst="rect">
            <a:avLst/>
          </a:prstGeom>
          <a:noFill/>
        </p:spPr>
        <p:txBody>
          <a:bodyPr wrap="square" rtlCol="0">
            <a:spAutoFit/>
          </a:bodyPr>
          <a:lstStyle/>
          <a:p>
            <a:r>
              <a:rPr lang="en-US" dirty="0"/>
              <a:t>If one looks closely, all physical concepts are well-defined only within a restricted realm of applicability</a:t>
            </a:r>
          </a:p>
        </p:txBody>
      </p:sp>
      <p:sp>
        <p:nvSpPr>
          <p:cNvPr id="6" name="TextBox 5">
            <a:extLst>
              <a:ext uri="{FF2B5EF4-FFF2-40B4-BE49-F238E27FC236}">
                <a16:creationId xmlns:a16="http://schemas.microsoft.com/office/drawing/2014/main" id="{A49C95B9-1D51-EDDB-06EC-98539ABBACCB}"/>
              </a:ext>
            </a:extLst>
          </p:cNvPr>
          <p:cNvSpPr txBox="1"/>
          <p:nvPr/>
        </p:nvSpPr>
        <p:spPr>
          <a:xfrm>
            <a:off x="807467" y="1119561"/>
            <a:ext cx="2933239" cy="584775"/>
          </a:xfrm>
          <a:prstGeom prst="rect">
            <a:avLst/>
          </a:prstGeom>
          <a:noFill/>
        </p:spPr>
        <p:txBody>
          <a:bodyPr wrap="none" rtlCol="0">
            <a:spAutoFit/>
          </a:bodyPr>
          <a:lstStyle/>
          <a:p>
            <a:r>
              <a:rPr lang="en-US" sz="3200" dirty="0"/>
              <a:t>Web of meaning</a:t>
            </a:r>
          </a:p>
        </p:txBody>
      </p:sp>
      <p:sp>
        <p:nvSpPr>
          <p:cNvPr id="42" name="TextBox 41">
            <a:extLst>
              <a:ext uri="{FF2B5EF4-FFF2-40B4-BE49-F238E27FC236}">
                <a16:creationId xmlns:a16="http://schemas.microsoft.com/office/drawing/2014/main" id="{A70AFC45-0EF2-21AD-E390-92DCFA081E11}"/>
              </a:ext>
            </a:extLst>
          </p:cNvPr>
          <p:cNvSpPr txBox="1"/>
          <p:nvPr/>
        </p:nvSpPr>
        <p:spPr>
          <a:xfrm>
            <a:off x="374181" y="277618"/>
            <a:ext cx="7108100" cy="584775"/>
          </a:xfrm>
          <a:prstGeom prst="rect">
            <a:avLst/>
          </a:prstGeom>
          <a:noFill/>
        </p:spPr>
        <p:txBody>
          <a:bodyPr wrap="none" rtlCol="0">
            <a:spAutoFit/>
          </a:bodyPr>
          <a:lstStyle/>
          <a:p>
            <a:r>
              <a:rPr lang="en-US" sz="3200" dirty="0"/>
              <a:t>Problems in formalizing physical concepts</a:t>
            </a:r>
          </a:p>
        </p:txBody>
      </p:sp>
      <p:sp>
        <p:nvSpPr>
          <p:cNvPr id="43" name="TextBox 42">
            <a:extLst>
              <a:ext uri="{FF2B5EF4-FFF2-40B4-BE49-F238E27FC236}">
                <a16:creationId xmlns:a16="http://schemas.microsoft.com/office/drawing/2014/main" id="{626B6ED6-FCFE-7DDD-D295-A15409B64DB5}"/>
              </a:ext>
            </a:extLst>
          </p:cNvPr>
          <p:cNvSpPr txBox="1"/>
          <p:nvPr/>
        </p:nvSpPr>
        <p:spPr>
          <a:xfrm>
            <a:off x="2290839" y="1742412"/>
            <a:ext cx="3848338" cy="646331"/>
          </a:xfrm>
          <a:prstGeom prst="rect">
            <a:avLst/>
          </a:prstGeom>
          <a:noFill/>
        </p:spPr>
        <p:txBody>
          <a:bodyPr wrap="square" rtlCol="0">
            <a:spAutoFit/>
          </a:bodyPr>
          <a:lstStyle/>
          <a:p>
            <a:r>
              <a:rPr lang="en-US" dirty="0"/>
              <a:t>No primitive concepts: things are always defined in terms of other things</a:t>
            </a:r>
          </a:p>
        </p:txBody>
      </p:sp>
      <p:sp>
        <p:nvSpPr>
          <p:cNvPr id="45" name="TextBox 44">
            <a:extLst>
              <a:ext uri="{FF2B5EF4-FFF2-40B4-BE49-F238E27FC236}">
                <a16:creationId xmlns:a16="http://schemas.microsoft.com/office/drawing/2014/main" id="{7636E8E7-F16F-2C67-F2D4-9FF1487299BB}"/>
              </a:ext>
            </a:extLst>
          </p:cNvPr>
          <p:cNvSpPr txBox="1"/>
          <p:nvPr/>
        </p:nvSpPr>
        <p:spPr>
          <a:xfrm>
            <a:off x="807467" y="3065855"/>
            <a:ext cx="2694777" cy="584775"/>
          </a:xfrm>
          <a:prstGeom prst="rect">
            <a:avLst/>
          </a:prstGeom>
          <a:noFill/>
        </p:spPr>
        <p:txBody>
          <a:bodyPr wrap="none" rtlCol="0">
            <a:spAutoFit/>
          </a:bodyPr>
          <a:lstStyle/>
          <a:p>
            <a:r>
              <a:rPr lang="en-US" sz="3200" dirty="0"/>
              <a:t>Conceptual cut</a:t>
            </a:r>
          </a:p>
        </p:txBody>
      </p:sp>
      <p:pic>
        <p:nvPicPr>
          <p:cNvPr id="47" name="Picture 46">
            <a:extLst>
              <a:ext uri="{FF2B5EF4-FFF2-40B4-BE49-F238E27FC236}">
                <a16:creationId xmlns:a16="http://schemas.microsoft.com/office/drawing/2014/main" id="{7BB022BF-B8D2-E197-F285-0F05145ADCED}"/>
              </a:ext>
            </a:extLst>
          </p:cNvPr>
          <p:cNvPicPr>
            <a:picLocks noChangeAspect="1"/>
          </p:cNvPicPr>
          <p:nvPr/>
        </p:nvPicPr>
        <p:blipFill>
          <a:blip r:embed="rId2"/>
          <a:stretch>
            <a:fillRect/>
          </a:stretch>
        </p:blipFill>
        <p:spPr>
          <a:xfrm>
            <a:off x="7335717" y="932535"/>
            <a:ext cx="4757942" cy="1176595"/>
          </a:xfrm>
          <a:prstGeom prst="rect">
            <a:avLst/>
          </a:prstGeom>
        </p:spPr>
      </p:pic>
      <p:pic>
        <p:nvPicPr>
          <p:cNvPr id="49" name="Picture 48">
            <a:extLst>
              <a:ext uri="{FF2B5EF4-FFF2-40B4-BE49-F238E27FC236}">
                <a16:creationId xmlns:a16="http://schemas.microsoft.com/office/drawing/2014/main" id="{D5AF8C5E-2F36-F73E-F849-54A064534751}"/>
              </a:ext>
            </a:extLst>
          </p:cNvPr>
          <p:cNvPicPr>
            <a:picLocks noChangeAspect="1"/>
          </p:cNvPicPr>
          <p:nvPr/>
        </p:nvPicPr>
        <p:blipFill>
          <a:blip r:embed="rId3"/>
          <a:stretch>
            <a:fillRect/>
          </a:stretch>
        </p:blipFill>
        <p:spPr>
          <a:xfrm>
            <a:off x="8199948" y="2272779"/>
            <a:ext cx="3881356" cy="675018"/>
          </a:xfrm>
          <a:prstGeom prst="rect">
            <a:avLst/>
          </a:prstGeom>
        </p:spPr>
      </p:pic>
      <p:sp>
        <p:nvSpPr>
          <p:cNvPr id="50" name="TextBox 49">
            <a:extLst>
              <a:ext uri="{FF2B5EF4-FFF2-40B4-BE49-F238E27FC236}">
                <a16:creationId xmlns:a16="http://schemas.microsoft.com/office/drawing/2014/main" id="{5D8988A7-59FF-2C04-DF85-17189E4BB816}"/>
              </a:ext>
            </a:extLst>
          </p:cNvPr>
          <p:cNvSpPr txBox="1"/>
          <p:nvPr/>
        </p:nvSpPr>
        <p:spPr>
          <a:xfrm>
            <a:off x="8942505" y="512157"/>
            <a:ext cx="2564163" cy="338554"/>
          </a:xfrm>
          <a:prstGeom prst="rect">
            <a:avLst/>
          </a:prstGeom>
          <a:noFill/>
        </p:spPr>
        <p:txBody>
          <a:bodyPr wrap="none" rtlCol="0">
            <a:spAutoFit/>
          </a:bodyPr>
          <a:lstStyle/>
          <a:p>
            <a:r>
              <a:rPr lang="en-US" sz="1600" dirty="0"/>
              <a:t>From merriam-webster.com:</a:t>
            </a:r>
          </a:p>
        </p:txBody>
      </p:sp>
      <p:pic>
        <p:nvPicPr>
          <p:cNvPr id="52" name="Picture 51">
            <a:extLst>
              <a:ext uri="{FF2B5EF4-FFF2-40B4-BE49-F238E27FC236}">
                <a16:creationId xmlns:a16="http://schemas.microsoft.com/office/drawing/2014/main" id="{30A1F745-AEC4-9512-E498-D385A7E25D6B}"/>
              </a:ext>
            </a:extLst>
          </p:cNvPr>
          <p:cNvPicPr>
            <a:picLocks noChangeAspect="1"/>
          </p:cNvPicPr>
          <p:nvPr/>
        </p:nvPicPr>
        <p:blipFill rotWithShape="1">
          <a:blip r:embed="rId4">
            <a:extLst>
              <a:ext uri="{28A0092B-C50C-407E-A947-70E740481C1C}">
                <a14:useLocalDpi xmlns:a14="http://schemas.microsoft.com/office/drawing/2010/main" val="0"/>
              </a:ext>
            </a:extLst>
          </a:blip>
          <a:srcRect b="14206"/>
          <a:stretch/>
        </p:blipFill>
        <p:spPr>
          <a:xfrm>
            <a:off x="4113665" y="4496174"/>
            <a:ext cx="4624635" cy="1740820"/>
          </a:xfrm>
          <a:prstGeom prst="rect">
            <a:avLst/>
          </a:prstGeom>
        </p:spPr>
      </p:pic>
      <p:sp>
        <p:nvSpPr>
          <p:cNvPr id="53" name="TextBox 52">
            <a:extLst>
              <a:ext uri="{FF2B5EF4-FFF2-40B4-BE49-F238E27FC236}">
                <a16:creationId xmlns:a16="http://schemas.microsoft.com/office/drawing/2014/main" id="{2E2A2F88-B4F6-8CC1-53CD-E70F0F4F1916}"/>
              </a:ext>
            </a:extLst>
          </p:cNvPr>
          <p:cNvSpPr txBox="1"/>
          <p:nvPr/>
        </p:nvSpPr>
        <p:spPr>
          <a:xfrm>
            <a:off x="7760208" y="4280433"/>
            <a:ext cx="1069524" cy="246221"/>
          </a:xfrm>
          <a:prstGeom prst="rect">
            <a:avLst/>
          </a:prstGeom>
          <a:noFill/>
        </p:spPr>
        <p:txBody>
          <a:bodyPr wrap="none" rtlCol="0">
            <a:spAutoFit/>
          </a:bodyPr>
          <a:lstStyle/>
          <a:p>
            <a:r>
              <a:rPr lang="en-US" sz="1000" dirty="0"/>
              <a:t>dreamstime.com</a:t>
            </a:r>
          </a:p>
        </p:txBody>
      </p:sp>
      <p:sp>
        <p:nvSpPr>
          <p:cNvPr id="54" name="TextBox 53">
            <a:extLst>
              <a:ext uri="{FF2B5EF4-FFF2-40B4-BE49-F238E27FC236}">
                <a16:creationId xmlns:a16="http://schemas.microsoft.com/office/drawing/2014/main" id="{74DE70A8-39EF-EBC9-5444-23F05E747617}"/>
              </a:ext>
            </a:extLst>
          </p:cNvPr>
          <p:cNvSpPr txBox="1"/>
          <p:nvPr/>
        </p:nvSpPr>
        <p:spPr>
          <a:xfrm>
            <a:off x="596387" y="4831080"/>
            <a:ext cx="3331844" cy="1015663"/>
          </a:xfrm>
          <a:prstGeom prst="rect">
            <a:avLst/>
          </a:prstGeom>
          <a:noFill/>
        </p:spPr>
        <p:txBody>
          <a:bodyPr wrap="square" rtlCol="0">
            <a:spAutoFit/>
          </a:bodyPr>
          <a:lstStyle/>
          <a:p>
            <a:r>
              <a:rPr lang="en-US" sz="1000" dirty="0"/>
              <a:t>When does an orange become an orange? Can we really define quantities (e.g. distance, time, temperature) with infinite precision? When exactly is an object in thermodynamic equilibrium, such that a temperature is well defined? Since all objects interact gravitationally, does it make sense to talk about isolated systems?</a:t>
            </a:r>
          </a:p>
        </p:txBody>
      </p:sp>
    </p:spTree>
    <p:extLst>
      <p:ext uri="{BB962C8B-B14F-4D97-AF65-F5344CB8AC3E}">
        <p14:creationId xmlns:p14="http://schemas.microsoft.com/office/powerpoint/2010/main" val="170295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F0DA72-0F97-51C5-CC54-BF0036D6126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84833A7-2043-5D9A-813B-B5B4944FE939}"/>
              </a:ext>
            </a:extLst>
          </p:cNvPr>
          <p:cNvSpPr>
            <a:spLocks noGrp="1"/>
          </p:cNvSpPr>
          <p:nvPr>
            <p:ph type="sldNum" sz="quarter" idx="12"/>
          </p:nvPr>
        </p:nvSpPr>
        <p:spPr/>
        <p:txBody>
          <a:bodyPr/>
          <a:lstStyle/>
          <a:p>
            <a:fld id="{F47845EA-7733-40EE-B074-20032348B727}" type="slidenum">
              <a:rPr lang="en-US" smtClean="0"/>
              <a:t>17</a:t>
            </a:fld>
            <a:endParaRPr lang="en-US"/>
          </a:p>
        </p:txBody>
      </p:sp>
      <p:grpSp>
        <p:nvGrpSpPr>
          <p:cNvPr id="7" name="Group 6">
            <a:extLst>
              <a:ext uri="{FF2B5EF4-FFF2-40B4-BE49-F238E27FC236}">
                <a16:creationId xmlns:a16="http://schemas.microsoft.com/office/drawing/2014/main" id="{C9387C71-C866-28EF-B9C1-6ED5FC54CFF5}"/>
              </a:ext>
            </a:extLst>
          </p:cNvPr>
          <p:cNvGrpSpPr/>
          <p:nvPr/>
        </p:nvGrpSpPr>
        <p:grpSpPr>
          <a:xfrm>
            <a:off x="3799548" y="1404918"/>
            <a:ext cx="3141467" cy="3195642"/>
            <a:chOff x="6564215" y="1073699"/>
            <a:chExt cx="4672586" cy="4753165"/>
          </a:xfrm>
        </p:grpSpPr>
        <p:sp>
          <p:nvSpPr>
            <p:cNvPr id="8" name="TextBox 7">
              <a:extLst>
                <a:ext uri="{FF2B5EF4-FFF2-40B4-BE49-F238E27FC236}">
                  <a16:creationId xmlns:a16="http://schemas.microsoft.com/office/drawing/2014/main" id="{F87DBF2B-DDB7-A553-B91C-6A7BB4A436D9}"/>
                </a:ext>
              </a:extLst>
            </p:cNvPr>
            <p:cNvSpPr txBox="1"/>
            <p:nvPr/>
          </p:nvSpPr>
          <p:spPr>
            <a:xfrm>
              <a:off x="6838423" y="1105363"/>
              <a:ext cx="1834577" cy="681718"/>
            </a:xfrm>
            <a:prstGeom prst="rect">
              <a:avLst/>
            </a:prstGeom>
            <a:noFill/>
          </p:spPr>
          <p:txBody>
            <a:bodyPr wrap="none" rtlCol="0">
              <a:spAutoFit/>
            </a:bodyPr>
            <a:lstStyle/>
            <a:p>
              <a:pPr algn="ctr"/>
              <a:r>
                <a:rPr lang="en-US" sz="2400" dirty="0"/>
                <a:t>Informal</a:t>
              </a:r>
            </a:p>
          </p:txBody>
        </p:sp>
        <p:sp>
          <p:nvSpPr>
            <p:cNvPr id="9" name="TextBox 8">
              <a:extLst>
                <a:ext uri="{FF2B5EF4-FFF2-40B4-BE49-F238E27FC236}">
                  <a16:creationId xmlns:a16="http://schemas.microsoft.com/office/drawing/2014/main" id="{4ABC16FD-967A-15C5-8432-FD780C89C945}"/>
                </a:ext>
              </a:extLst>
            </p:cNvPr>
            <p:cNvSpPr txBox="1"/>
            <p:nvPr/>
          </p:nvSpPr>
          <p:spPr>
            <a:xfrm>
              <a:off x="9514188" y="1105363"/>
              <a:ext cx="1556493" cy="681718"/>
            </a:xfrm>
            <a:prstGeom prst="rect">
              <a:avLst/>
            </a:prstGeom>
            <a:noFill/>
          </p:spPr>
          <p:txBody>
            <a:bodyPr wrap="none" rtlCol="0">
              <a:spAutoFit/>
            </a:bodyPr>
            <a:lstStyle/>
            <a:p>
              <a:pPr algn="ctr"/>
              <a:r>
                <a:rPr lang="en-US" sz="2400" dirty="0"/>
                <a:t>Formal</a:t>
              </a:r>
            </a:p>
          </p:txBody>
        </p:sp>
        <p:cxnSp>
          <p:nvCxnSpPr>
            <p:cNvPr id="10" name="Straight Connector 9">
              <a:extLst>
                <a:ext uri="{FF2B5EF4-FFF2-40B4-BE49-F238E27FC236}">
                  <a16:creationId xmlns:a16="http://schemas.microsoft.com/office/drawing/2014/main" id="{A565718A-3244-6220-8E16-FDF1E1E10217}"/>
                </a:ext>
              </a:extLst>
            </p:cNvPr>
            <p:cNvCxnSpPr>
              <a:cxnSpLocks/>
            </p:cNvCxnSpPr>
            <p:nvPr/>
          </p:nvCxnSpPr>
          <p:spPr>
            <a:xfrm>
              <a:off x="9106292" y="1073699"/>
              <a:ext cx="0" cy="475316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EA4EE8-92DB-3BB0-5251-C48FC8C31421}"/>
                </a:ext>
              </a:extLst>
            </p:cNvPr>
            <p:cNvSpPr txBox="1"/>
            <p:nvPr/>
          </p:nvSpPr>
          <p:spPr>
            <a:xfrm>
              <a:off x="7123465" y="1778351"/>
              <a:ext cx="1264493" cy="545374"/>
            </a:xfrm>
            <a:prstGeom prst="rect">
              <a:avLst/>
            </a:prstGeom>
            <a:noFill/>
          </p:spPr>
          <p:txBody>
            <a:bodyPr wrap="none" rtlCol="0">
              <a:spAutoFit/>
            </a:bodyPr>
            <a:lstStyle/>
            <a:p>
              <a:pPr algn="ctr"/>
              <a:r>
                <a:rPr lang="en-US" dirty="0"/>
                <a:t>physics</a:t>
              </a:r>
            </a:p>
          </p:txBody>
        </p:sp>
        <p:sp>
          <p:nvSpPr>
            <p:cNvPr id="12" name="TextBox 11">
              <a:extLst>
                <a:ext uri="{FF2B5EF4-FFF2-40B4-BE49-F238E27FC236}">
                  <a16:creationId xmlns:a16="http://schemas.microsoft.com/office/drawing/2014/main" id="{849F98E2-DBEC-8CEB-86CF-B42F2ED7824A}"/>
                </a:ext>
              </a:extLst>
            </p:cNvPr>
            <p:cNvSpPr txBox="1"/>
            <p:nvPr/>
          </p:nvSpPr>
          <p:spPr>
            <a:xfrm>
              <a:off x="9793124" y="1778351"/>
              <a:ext cx="998622" cy="545374"/>
            </a:xfrm>
            <a:prstGeom prst="rect">
              <a:avLst/>
            </a:prstGeom>
            <a:noFill/>
          </p:spPr>
          <p:txBody>
            <a:bodyPr wrap="none" rtlCol="0">
              <a:spAutoFit/>
            </a:bodyPr>
            <a:lstStyle/>
            <a:p>
              <a:pPr algn="ctr"/>
              <a:r>
                <a:rPr lang="en-US" dirty="0"/>
                <a:t>math</a:t>
              </a:r>
            </a:p>
          </p:txBody>
        </p:sp>
        <p:sp>
          <p:nvSpPr>
            <p:cNvPr id="13" name="Freeform: Shape 12">
              <a:extLst>
                <a:ext uri="{FF2B5EF4-FFF2-40B4-BE49-F238E27FC236}">
                  <a16:creationId xmlns:a16="http://schemas.microsoft.com/office/drawing/2014/main" id="{DC393F5B-D348-741F-FB48-199FCD4C6EFC}"/>
                </a:ext>
              </a:extLst>
            </p:cNvPr>
            <p:cNvSpPr/>
            <p:nvPr/>
          </p:nvSpPr>
          <p:spPr>
            <a:xfrm>
              <a:off x="7582998" y="2477124"/>
              <a:ext cx="576721" cy="593888"/>
            </a:xfrm>
            <a:custGeom>
              <a:avLst/>
              <a:gdLst>
                <a:gd name="connsiteX0" fmla="*/ 339365 w 576721"/>
                <a:gd name="connsiteY0" fmla="*/ 0 h 593888"/>
                <a:gd name="connsiteX1" fmla="*/ 339365 w 576721"/>
                <a:gd name="connsiteY1" fmla="*/ 0 h 593888"/>
                <a:gd name="connsiteX2" fmla="*/ 226244 w 576721"/>
                <a:gd name="connsiteY2" fmla="*/ 9427 h 593888"/>
                <a:gd name="connsiteX3" fmla="*/ 169683 w 576721"/>
                <a:gd name="connsiteY3" fmla="*/ 28280 h 593888"/>
                <a:gd name="connsiteX4" fmla="*/ 131975 w 576721"/>
                <a:gd name="connsiteY4" fmla="*/ 37707 h 593888"/>
                <a:gd name="connsiteX5" fmla="*/ 94268 w 576721"/>
                <a:gd name="connsiteY5" fmla="*/ 65987 h 593888"/>
                <a:gd name="connsiteX6" fmla="*/ 37707 w 576721"/>
                <a:gd name="connsiteY6" fmla="*/ 150829 h 593888"/>
                <a:gd name="connsiteX7" fmla="*/ 18854 w 576721"/>
                <a:gd name="connsiteY7" fmla="*/ 207389 h 593888"/>
                <a:gd name="connsiteX8" fmla="*/ 9427 w 576721"/>
                <a:gd name="connsiteY8" fmla="*/ 235670 h 593888"/>
                <a:gd name="connsiteX9" fmla="*/ 0 w 576721"/>
                <a:gd name="connsiteY9" fmla="*/ 263950 h 593888"/>
                <a:gd name="connsiteX10" fmla="*/ 9427 w 576721"/>
                <a:gd name="connsiteY10" fmla="*/ 461913 h 593888"/>
                <a:gd name="connsiteX11" fmla="*/ 28281 w 576721"/>
                <a:gd name="connsiteY11" fmla="*/ 490194 h 593888"/>
                <a:gd name="connsiteX12" fmla="*/ 141402 w 576721"/>
                <a:gd name="connsiteY12" fmla="*/ 565608 h 593888"/>
                <a:gd name="connsiteX13" fmla="*/ 197963 w 576721"/>
                <a:gd name="connsiteY13" fmla="*/ 593888 h 593888"/>
                <a:gd name="connsiteX14" fmla="*/ 546755 w 576721"/>
                <a:gd name="connsiteY14" fmla="*/ 584462 h 593888"/>
                <a:gd name="connsiteX15" fmla="*/ 575035 w 576721"/>
                <a:gd name="connsiteY15" fmla="*/ 565608 h 593888"/>
                <a:gd name="connsiteX16" fmla="*/ 565608 w 576721"/>
                <a:gd name="connsiteY16" fmla="*/ 405352 h 593888"/>
                <a:gd name="connsiteX17" fmla="*/ 556182 w 576721"/>
                <a:gd name="connsiteY17" fmla="*/ 377072 h 593888"/>
                <a:gd name="connsiteX18" fmla="*/ 490194 w 576721"/>
                <a:gd name="connsiteY18" fmla="*/ 348792 h 593888"/>
                <a:gd name="connsiteX19" fmla="*/ 405353 w 576721"/>
                <a:gd name="connsiteY19" fmla="*/ 339365 h 593888"/>
                <a:gd name="connsiteX20" fmla="*/ 386499 w 576721"/>
                <a:gd name="connsiteY20" fmla="*/ 311084 h 593888"/>
                <a:gd name="connsiteX21" fmla="*/ 386499 w 576721"/>
                <a:gd name="connsiteY21" fmla="*/ 216816 h 593888"/>
                <a:gd name="connsiteX22" fmla="*/ 414780 w 576721"/>
                <a:gd name="connsiteY22" fmla="*/ 197963 h 593888"/>
                <a:gd name="connsiteX23" fmla="*/ 452487 w 576721"/>
                <a:gd name="connsiteY23" fmla="*/ 150829 h 593888"/>
                <a:gd name="connsiteX24" fmla="*/ 461914 w 576721"/>
                <a:gd name="connsiteY24" fmla="*/ 113121 h 593888"/>
                <a:gd name="connsiteX25" fmla="*/ 452487 w 576721"/>
                <a:gd name="connsiteY25" fmla="*/ 47134 h 593888"/>
                <a:gd name="connsiteX26" fmla="*/ 424206 w 576721"/>
                <a:gd name="connsiteY26" fmla="*/ 28280 h 593888"/>
                <a:gd name="connsiteX27" fmla="*/ 377072 w 576721"/>
                <a:gd name="connsiteY27" fmla="*/ 18853 h 593888"/>
                <a:gd name="connsiteX28" fmla="*/ 339365 w 576721"/>
                <a:gd name="connsiteY28" fmla="*/ 0 h 59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6721" h="593888">
                  <a:moveTo>
                    <a:pt x="339365" y="0"/>
                  </a:moveTo>
                  <a:lnTo>
                    <a:pt x="339365" y="0"/>
                  </a:lnTo>
                  <a:cubicBezTo>
                    <a:pt x="301658" y="3142"/>
                    <a:pt x="263567" y="3207"/>
                    <a:pt x="226244" y="9427"/>
                  </a:cubicBezTo>
                  <a:cubicBezTo>
                    <a:pt x="206641" y="12694"/>
                    <a:pt x="188963" y="23460"/>
                    <a:pt x="169683" y="28280"/>
                  </a:cubicBezTo>
                  <a:lnTo>
                    <a:pt x="131975" y="37707"/>
                  </a:lnTo>
                  <a:cubicBezTo>
                    <a:pt x="119406" y="47134"/>
                    <a:pt x="105377" y="54877"/>
                    <a:pt x="94268" y="65987"/>
                  </a:cubicBezTo>
                  <a:cubicBezTo>
                    <a:pt x="79765" y="80490"/>
                    <a:pt x="45185" y="134378"/>
                    <a:pt x="37707" y="150829"/>
                  </a:cubicBezTo>
                  <a:cubicBezTo>
                    <a:pt x="29483" y="168921"/>
                    <a:pt x="25138" y="188536"/>
                    <a:pt x="18854" y="207389"/>
                  </a:cubicBezTo>
                  <a:lnTo>
                    <a:pt x="9427" y="235670"/>
                  </a:lnTo>
                  <a:lnTo>
                    <a:pt x="0" y="263950"/>
                  </a:lnTo>
                  <a:cubicBezTo>
                    <a:pt x="3142" y="329938"/>
                    <a:pt x="1233" y="396361"/>
                    <a:pt x="9427" y="461913"/>
                  </a:cubicBezTo>
                  <a:cubicBezTo>
                    <a:pt x="10832" y="473155"/>
                    <a:pt x="19860" y="482615"/>
                    <a:pt x="28281" y="490194"/>
                  </a:cubicBezTo>
                  <a:cubicBezTo>
                    <a:pt x="107364" y="561369"/>
                    <a:pt x="78977" y="529936"/>
                    <a:pt x="141402" y="565608"/>
                  </a:cubicBezTo>
                  <a:cubicBezTo>
                    <a:pt x="192567" y="594845"/>
                    <a:pt x="146116" y="576607"/>
                    <a:pt x="197963" y="593888"/>
                  </a:cubicBezTo>
                  <a:cubicBezTo>
                    <a:pt x="314227" y="590746"/>
                    <a:pt x="430774" y="593160"/>
                    <a:pt x="546755" y="584462"/>
                  </a:cubicBezTo>
                  <a:cubicBezTo>
                    <a:pt x="558053" y="583615"/>
                    <a:pt x="573849" y="576875"/>
                    <a:pt x="575035" y="565608"/>
                  </a:cubicBezTo>
                  <a:cubicBezTo>
                    <a:pt x="580637" y="512391"/>
                    <a:pt x="570932" y="458597"/>
                    <a:pt x="565608" y="405352"/>
                  </a:cubicBezTo>
                  <a:cubicBezTo>
                    <a:pt x="564619" y="395465"/>
                    <a:pt x="562389" y="384831"/>
                    <a:pt x="556182" y="377072"/>
                  </a:cubicBezTo>
                  <a:cubicBezTo>
                    <a:pt x="541643" y="358898"/>
                    <a:pt x="510852" y="351970"/>
                    <a:pt x="490194" y="348792"/>
                  </a:cubicBezTo>
                  <a:cubicBezTo>
                    <a:pt x="462070" y="344465"/>
                    <a:pt x="433633" y="342507"/>
                    <a:pt x="405353" y="339365"/>
                  </a:cubicBezTo>
                  <a:cubicBezTo>
                    <a:pt x="399068" y="329938"/>
                    <a:pt x="391566" y="321218"/>
                    <a:pt x="386499" y="311084"/>
                  </a:cubicBezTo>
                  <a:cubicBezTo>
                    <a:pt x="371588" y="281263"/>
                    <a:pt x="372216" y="248951"/>
                    <a:pt x="386499" y="216816"/>
                  </a:cubicBezTo>
                  <a:cubicBezTo>
                    <a:pt x="391101" y="206463"/>
                    <a:pt x="405353" y="204247"/>
                    <a:pt x="414780" y="197963"/>
                  </a:cubicBezTo>
                  <a:cubicBezTo>
                    <a:pt x="445593" y="105513"/>
                    <a:pt x="395637" y="236102"/>
                    <a:pt x="452487" y="150829"/>
                  </a:cubicBezTo>
                  <a:cubicBezTo>
                    <a:pt x="459674" y="140049"/>
                    <a:pt x="458772" y="125690"/>
                    <a:pt x="461914" y="113121"/>
                  </a:cubicBezTo>
                  <a:cubicBezTo>
                    <a:pt x="458772" y="91125"/>
                    <a:pt x="461511" y="67438"/>
                    <a:pt x="452487" y="47134"/>
                  </a:cubicBezTo>
                  <a:cubicBezTo>
                    <a:pt x="447885" y="36781"/>
                    <a:pt x="434814" y="32258"/>
                    <a:pt x="424206" y="28280"/>
                  </a:cubicBezTo>
                  <a:cubicBezTo>
                    <a:pt x="409204" y="22654"/>
                    <a:pt x="392713" y="22329"/>
                    <a:pt x="377072" y="18853"/>
                  </a:cubicBezTo>
                  <a:cubicBezTo>
                    <a:pt x="317507" y="5617"/>
                    <a:pt x="345649" y="3142"/>
                    <a:pt x="339365"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A4B2DF-D409-F538-DB1C-87DD701FAA67}"/>
                </a:ext>
              </a:extLst>
            </p:cNvPr>
            <p:cNvSpPr/>
            <p:nvPr/>
          </p:nvSpPr>
          <p:spPr>
            <a:xfrm>
              <a:off x="6564215" y="3117374"/>
              <a:ext cx="791115" cy="737811"/>
            </a:xfrm>
            <a:custGeom>
              <a:avLst/>
              <a:gdLst>
                <a:gd name="connsiteX0" fmla="*/ 641356 w 1061407"/>
                <a:gd name="connsiteY0" fmla="*/ 330740 h 989892"/>
                <a:gd name="connsiteX1" fmla="*/ 641356 w 1061407"/>
                <a:gd name="connsiteY1" fmla="*/ 330740 h 989892"/>
                <a:gd name="connsiteX2" fmla="*/ 631629 w 1061407"/>
                <a:gd name="connsiteY2" fmla="*/ 243191 h 989892"/>
                <a:gd name="connsiteX3" fmla="*/ 621901 w 1061407"/>
                <a:gd name="connsiteY3" fmla="*/ 214008 h 989892"/>
                <a:gd name="connsiteX4" fmla="*/ 612173 w 1061407"/>
                <a:gd name="connsiteY4" fmla="*/ 175098 h 989892"/>
                <a:gd name="connsiteX5" fmla="*/ 602446 w 1061407"/>
                <a:gd name="connsiteY5" fmla="*/ 126460 h 989892"/>
                <a:gd name="connsiteX6" fmla="*/ 582990 w 1061407"/>
                <a:gd name="connsiteY6" fmla="*/ 107004 h 989892"/>
                <a:gd name="connsiteX7" fmla="*/ 553807 w 1061407"/>
                <a:gd name="connsiteY7" fmla="*/ 68094 h 989892"/>
                <a:gd name="connsiteX8" fmla="*/ 475986 w 1061407"/>
                <a:gd name="connsiteY8" fmla="*/ 0 h 989892"/>
                <a:gd name="connsiteX9" fmla="*/ 446803 w 1061407"/>
                <a:gd name="connsiteY9" fmla="*/ 9728 h 989892"/>
                <a:gd name="connsiteX10" fmla="*/ 437076 w 1061407"/>
                <a:gd name="connsiteY10" fmla="*/ 38911 h 989892"/>
                <a:gd name="connsiteX11" fmla="*/ 417620 w 1061407"/>
                <a:gd name="connsiteY11" fmla="*/ 58366 h 989892"/>
                <a:gd name="connsiteX12" fmla="*/ 388437 w 1061407"/>
                <a:gd name="connsiteY12" fmla="*/ 126460 h 989892"/>
                <a:gd name="connsiteX13" fmla="*/ 368982 w 1061407"/>
                <a:gd name="connsiteY13" fmla="*/ 184825 h 989892"/>
                <a:gd name="connsiteX14" fmla="*/ 349527 w 1061407"/>
                <a:gd name="connsiteY14" fmla="*/ 243191 h 989892"/>
                <a:gd name="connsiteX15" fmla="*/ 310616 w 1061407"/>
                <a:gd name="connsiteY15" fmla="*/ 291830 h 989892"/>
                <a:gd name="connsiteX16" fmla="*/ 38242 w 1061407"/>
                <a:gd name="connsiteY16" fmla="*/ 301557 h 989892"/>
                <a:gd name="connsiteX17" fmla="*/ 28514 w 1061407"/>
                <a:gd name="connsiteY17" fmla="*/ 515566 h 989892"/>
                <a:gd name="connsiteX18" fmla="*/ 47969 w 1061407"/>
                <a:gd name="connsiteY18" fmla="*/ 544749 h 989892"/>
                <a:gd name="connsiteX19" fmla="*/ 106335 w 1061407"/>
                <a:gd name="connsiteY19" fmla="*/ 564204 h 989892"/>
                <a:gd name="connsiteX20" fmla="*/ 135518 w 1061407"/>
                <a:gd name="connsiteY20" fmla="*/ 573932 h 989892"/>
                <a:gd name="connsiteX21" fmla="*/ 164701 w 1061407"/>
                <a:gd name="connsiteY21" fmla="*/ 593387 h 989892"/>
                <a:gd name="connsiteX22" fmla="*/ 213339 w 1061407"/>
                <a:gd name="connsiteY22" fmla="*/ 603115 h 989892"/>
                <a:gd name="connsiteX23" fmla="*/ 271705 w 1061407"/>
                <a:gd name="connsiteY23" fmla="*/ 622570 h 989892"/>
                <a:gd name="connsiteX24" fmla="*/ 291161 w 1061407"/>
                <a:gd name="connsiteY24" fmla="*/ 642025 h 989892"/>
                <a:gd name="connsiteX25" fmla="*/ 281433 w 1061407"/>
                <a:gd name="connsiteY25" fmla="*/ 680936 h 989892"/>
                <a:gd name="connsiteX26" fmla="*/ 242522 w 1061407"/>
                <a:gd name="connsiteY26" fmla="*/ 729574 h 989892"/>
                <a:gd name="connsiteX27" fmla="*/ 223067 w 1061407"/>
                <a:gd name="connsiteY27" fmla="*/ 768485 h 989892"/>
                <a:gd name="connsiteX28" fmla="*/ 184156 w 1061407"/>
                <a:gd name="connsiteY28" fmla="*/ 836579 h 989892"/>
                <a:gd name="connsiteX29" fmla="*/ 174429 w 1061407"/>
                <a:gd name="connsiteY29" fmla="*/ 865762 h 989892"/>
                <a:gd name="connsiteX30" fmla="*/ 184156 w 1061407"/>
                <a:gd name="connsiteY30" fmla="*/ 982494 h 989892"/>
                <a:gd name="connsiteX31" fmla="*/ 242522 w 1061407"/>
                <a:gd name="connsiteY31" fmla="*/ 972766 h 989892"/>
                <a:gd name="connsiteX32" fmla="*/ 281433 w 1061407"/>
                <a:gd name="connsiteY32" fmla="*/ 914400 h 989892"/>
                <a:gd name="connsiteX33" fmla="*/ 330071 w 1061407"/>
                <a:gd name="connsiteY33" fmla="*/ 875489 h 989892"/>
                <a:gd name="connsiteX34" fmla="*/ 359254 w 1061407"/>
                <a:gd name="connsiteY34" fmla="*/ 856034 h 989892"/>
                <a:gd name="connsiteX35" fmla="*/ 398165 w 1061407"/>
                <a:gd name="connsiteY35" fmla="*/ 817123 h 989892"/>
                <a:gd name="connsiteX36" fmla="*/ 407893 w 1061407"/>
                <a:gd name="connsiteY36" fmla="*/ 787940 h 989892"/>
                <a:gd name="connsiteX37" fmla="*/ 563535 w 1061407"/>
                <a:gd name="connsiteY37" fmla="*/ 807396 h 989892"/>
                <a:gd name="connsiteX38" fmla="*/ 592718 w 1061407"/>
                <a:gd name="connsiteY38" fmla="*/ 826851 h 989892"/>
                <a:gd name="connsiteX39" fmla="*/ 651084 w 1061407"/>
                <a:gd name="connsiteY39" fmla="*/ 846306 h 989892"/>
                <a:gd name="connsiteX40" fmla="*/ 680267 w 1061407"/>
                <a:gd name="connsiteY40" fmla="*/ 856034 h 989892"/>
                <a:gd name="connsiteX41" fmla="*/ 709450 w 1061407"/>
                <a:gd name="connsiteY41" fmla="*/ 865762 h 989892"/>
                <a:gd name="connsiteX42" fmla="*/ 777544 w 1061407"/>
                <a:gd name="connsiteY42" fmla="*/ 894945 h 989892"/>
                <a:gd name="connsiteX43" fmla="*/ 904003 w 1061407"/>
                <a:gd name="connsiteY43" fmla="*/ 885217 h 989892"/>
                <a:gd name="connsiteX44" fmla="*/ 952642 w 1061407"/>
                <a:gd name="connsiteY44" fmla="*/ 875489 h 989892"/>
                <a:gd name="connsiteX45" fmla="*/ 972097 w 1061407"/>
                <a:gd name="connsiteY45" fmla="*/ 846306 h 989892"/>
                <a:gd name="connsiteX46" fmla="*/ 962369 w 1061407"/>
                <a:gd name="connsiteY46" fmla="*/ 817123 h 989892"/>
                <a:gd name="connsiteX47" fmla="*/ 904003 w 1061407"/>
                <a:gd name="connsiteY47" fmla="*/ 778213 h 989892"/>
                <a:gd name="connsiteX48" fmla="*/ 816454 w 1061407"/>
                <a:gd name="connsiteY48" fmla="*/ 739302 h 989892"/>
                <a:gd name="connsiteX49" fmla="*/ 787271 w 1061407"/>
                <a:gd name="connsiteY49" fmla="*/ 729574 h 989892"/>
                <a:gd name="connsiteX50" fmla="*/ 758088 w 1061407"/>
                <a:gd name="connsiteY50" fmla="*/ 719847 h 989892"/>
                <a:gd name="connsiteX51" fmla="*/ 719178 w 1061407"/>
                <a:gd name="connsiteY51" fmla="*/ 671208 h 989892"/>
                <a:gd name="connsiteX52" fmla="*/ 767816 w 1061407"/>
                <a:gd name="connsiteY52" fmla="*/ 642025 h 989892"/>
                <a:gd name="connsiteX53" fmla="*/ 855365 w 1061407"/>
                <a:gd name="connsiteY53" fmla="*/ 612842 h 989892"/>
                <a:gd name="connsiteX54" fmla="*/ 972097 w 1061407"/>
                <a:gd name="connsiteY54" fmla="*/ 593387 h 989892"/>
                <a:gd name="connsiteX55" fmla="*/ 1030463 w 1061407"/>
                <a:gd name="connsiteY55" fmla="*/ 573932 h 989892"/>
                <a:gd name="connsiteX56" fmla="*/ 1049918 w 1061407"/>
                <a:gd name="connsiteY56" fmla="*/ 544749 h 989892"/>
                <a:gd name="connsiteX57" fmla="*/ 1049918 w 1061407"/>
                <a:gd name="connsiteY57" fmla="*/ 447472 h 989892"/>
                <a:gd name="connsiteX58" fmla="*/ 1020735 w 1061407"/>
                <a:gd name="connsiteY58" fmla="*/ 437745 h 989892"/>
                <a:gd name="connsiteX59" fmla="*/ 1001280 w 1061407"/>
                <a:gd name="connsiteY59" fmla="*/ 418289 h 989892"/>
                <a:gd name="connsiteX60" fmla="*/ 933186 w 1061407"/>
                <a:gd name="connsiteY60" fmla="*/ 398834 h 989892"/>
                <a:gd name="connsiteX61" fmla="*/ 651084 w 1061407"/>
                <a:gd name="connsiteY61" fmla="*/ 389106 h 989892"/>
                <a:gd name="connsiteX62" fmla="*/ 641356 w 1061407"/>
                <a:gd name="connsiteY62" fmla="*/ 330740 h 98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61407" h="989892">
                  <a:moveTo>
                    <a:pt x="641356" y="330740"/>
                  </a:moveTo>
                  <a:lnTo>
                    <a:pt x="641356" y="330740"/>
                  </a:lnTo>
                  <a:cubicBezTo>
                    <a:pt x="638114" y="301557"/>
                    <a:pt x="636456" y="272154"/>
                    <a:pt x="631629" y="243191"/>
                  </a:cubicBezTo>
                  <a:cubicBezTo>
                    <a:pt x="629943" y="233077"/>
                    <a:pt x="624718" y="223867"/>
                    <a:pt x="621901" y="214008"/>
                  </a:cubicBezTo>
                  <a:cubicBezTo>
                    <a:pt x="618228" y="201153"/>
                    <a:pt x="615073" y="188149"/>
                    <a:pt x="612173" y="175098"/>
                  </a:cubicBezTo>
                  <a:cubicBezTo>
                    <a:pt x="608586" y="158958"/>
                    <a:pt x="608959" y="141657"/>
                    <a:pt x="602446" y="126460"/>
                  </a:cubicBezTo>
                  <a:cubicBezTo>
                    <a:pt x="598833" y="118030"/>
                    <a:pt x="588862" y="114050"/>
                    <a:pt x="582990" y="107004"/>
                  </a:cubicBezTo>
                  <a:cubicBezTo>
                    <a:pt x="572611" y="94549"/>
                    <a:pt x="564578" y="80211"/>
                    <a:pt x="553807" y="68094"/>
                  </a:cubicBezTo>
                  <a:cubicBezTo>
                    <a:pt x="512419" y="21533"/>
                    <a:pt x="516335" y="26899"/>
                    <a:pt x="475986" y="0"/>
                  </a:cubicBezTo>
                  <a:cubicBezTo>
                    <a:pt x="466258" y="3243"/>
                    <a:pt x="454054" y="2477"/>
                    <a:pt x="446803" y="9728"/>
                  </a:cubicBezTo>
                  <a:cubicBezTo>
                    <a:pt x="439553" y="16979"/>
                    <a:pt x="442352" y="30118"/>
                    <a:pt x="437076" y="38911"/>
                  </a:cubicBezTo>
                  <a:cubicBezTo>
                    <a:pt x="432357" y="46775"/>
                    <a:pt x="424105" y="51881"/>
                    <a:pt x="417620" y="58366"/>
                  </a:cubicBezTo>
                  <a:cubicBezTo>
                    <a:pt x="386316" y="152285"/>
                    <a:pt x="436509" y="6281"/>
                    <a:pt x="388437" y="126460"/>
                  </a:cubicBezTo>
                  <a:cubicBezTo>
                    <a:pt x="380821" y="145501"/>
                    <a:pt x="375467" y="165370"/>
                    <a:pt x="368982" y="184825"/>
                  </a:cubicBezTo>
                  <a:lnTo>
                    <a:pt x="349527" y="243191"/>
                  </a:lnTo>
                  <a:cubicBezTo>
                    <a:pt x="342596" y="263985"/>
                    <a:pt x="340926" y="288897"/>
                    <a:pt x="310616" y="291830"/>
                  </a:cubicBezTo>
                  <a:cubicBezTo>
                    <a:pt x="220189" y="300581"/>
                    <a:pt x="129033" y="298315"/>
                    <a:pt x="38242" y="301557"/>
                  </a:cubicBezTo>
                  <a:cubicBezTo>
                    <a:pt x="-25080" y="364879"/>
                    <a:pt x="3833" y="326347"/>
                    <a:pt x="28514" y="515566"/>
                  </a:cubicBezTo>
                  <a:cubicBezTo>
                    <a:pt x="30026" y="527159"/>
                    <a:pt x="38055" y="538553"/>
                    <a:pt x="47969" y="544749"/>
                  </a:cubicBezTo>
                  <a:cubicBezTo>
                    <a:pt x="65359" y="555618"/>
                    <a:pt x="86880" y="557719"/>
                    <a:pt x="106335" y="564204"/>
                  </a:cubicBezTo>
                  <a:cubicBezTo>
                    <a:pt x="116063" y="567447"/>
                    <a:pt x="126986" y="568244"/>
                    <a:pt x="135518" y="573932"/>
                  </a:cubicBezTo>
                  <a:cubicBezTo>
                    <a:pt x="145246" y="580417"/>
                    <a:pt x="153754" y="589282"/>
                    <a:pt x="164701" y="593387"/>
                  </a:cubicBezTo>
                  <a:cubicBezTo>
                    <a:pt x="180182" y="599192"/>
                    <a:pt x="197388" y="598765"/>
                    <a:pt x="213339" y="603115"/>
                  </a:cubicBezTo>
                  <a:cubicBezTo>
                    <a:pt x="233124" y="608511"/>
                    <a:pt x="271705" y="622570"/>
                    <a:pt x="271705" y="622570"/>
                  </a:cubicBezTo>
                  <a:cubicBezTo>
                    <a:pt x="278190" y="629055"/>
                    <a:pt x="289653" y="632978"/>
                    <a:pt x="291161" y="642025"/>
                  </a:cubicBezTo>
                  <a:cubicBezTo>
                    <a:pt x="293359" y="655213"/>
                    <a:pt x="286699" y="668647"/>
                    <a:pt x="281433" y="680936"/>
                  </a:cubicBezTo>
                  <a:cubicBezTo>
                    <a:pt x="272229" y="702413"/>
                    <a:pt x="258213" y="713884"/>
                    <a:pt x="242522" y="729574"/>
                  </a:cubicBezTo>
                  <a:cubicBezTo>
                    <a:pt x="236037" y="742544"/>
                    <a:pt x="230261" y="755894"/>
                    <a:pt x="223067" y="768485"/>
                  </a:cubicBezTo>
                  <a:cubicBezTo>
                    <a:pt x="195156" y="817329"/>
                    <a:pt x="209351" y="777790"/>
                    <a:pt x="184156" y="836579"/>
                  </a:cubicBezTo>
                  <a:cubicBezTo>
                    <a:pt x="180117" y="846004"/>
                    <a:pt x="177671" y="856034"/>
                    <a:pt x="174429" y="865762"/>
                  </a:cubicBezTo>
                  <a:cubicBezTo>
                    <a:pt x="177671" y="904673"/>
                    <a:pt x="163194" y="949553"/>
                    <a:pt x="184156" y="982494"/>
                  </a:cubicBezTo>
                  <a:cubicBezTo>
                    <a:pt x="194745" y="999134"/>
                    <a:pt x="226364" y="984077"/>
                    <a:pt x="242522" y="972766"/>
                  </a:cubicBezTo>
                  <a:cubicBezTo>
                    <a:pt x="261678" y="959357"/>
                    <a:pt x="261978" y="927370"/>
                    <a:pt x="281433" y="914400"/>
                  </a:cubicBezTo>
                  <a:cubicBezTo>
                    <a:pt x="371255" y="854520"/>
                    <a:pt x="260766" y="930934"/>
                    <a:pt x="330071" y="875489"/>
                  </a:cubicBezTo>
                  <a:cubicBezTo>
                    <a:pt x="339200" y="868186"/>
                    <a:pt x="350377" y="863642"/>
                    <a:pt x="359254" y="856034"/>
                  </a:cubicBezTo>
                  <a:cubicBezTo>
                    <a:pt x="373181" y="844097"/>
                    <a:pt x="398165" y="817123"/>
                    <a:pt x="398165" y="817123"/>
                  </a:cubicBezTo>
                  <a:cubicBezTo>
                    <a:pt x="401408" y="807395"/>
                    <a:pt x="397758" y="789499"/>
                    <a:pt x="407893" y="787940"/>
                  </a:cubicBezTo>
                  <a:cubicBezTo>
                    <a:pt x="461568" y="779682"/>
                    <a:pt x="512898" y="794736"/>
                    <a:pt x="563535" y="807396"/>
                  </a:cubicBezTo>
                  <a:cubicBezTo>
                    <a:pt x="573263" y="813881"/>
                    <a:pt x="582034" y="822103"/>
                    <a:pt x="592718" y="826851"/>
                  </a:cubicBezTo>
                  <a:cubicBezTo>
                    <a:pt x="611458" y="835180"/>
                    <a:pt x="631629" y="839821"/>
                    <a:pt x="651084" y="846306"/>
                  </a:cubicBezTo>
                  <a:lnTo>
                    <a:pt x="680267" y="856034"/>
                  </a:lnTo>
                  <a:cubicBezTo>
                    <a:pt x="689995" y="859277"/>
                    <a:pt x="700279" y="861176"/>
                    <a:pt x="709450" y="865762"/>
                  </a:cubicBezTo>
                  <a:cubicBezTo>
                    <a:pt x="757532" y="889803"/>
                    <a:pt x="734604" y="880631"/>
                    <a:pt x="777544" y="894945"/>
                  </a:cubicBezTo>
                  <a:cubicBezTo>
                    <a:pt x="819697" y="891702"/>
                    <a:pt x="861984" y="889886"/>
                    <a:pt x="904003" y="885217"/>
                  </a:cubicBezTo>
                  <a:cubicBezTo>
                    <a:pt x="920436" y="883391"/>
                    <a:pt x="938286" y="883692"/>
                    <a:pt x="952642" y="875489"/>
                  </a:cubicBezTo>
                  <a:cubicBezTo>
                    <a:pt x="962793" y="869689"/>
                    <a:pt x="965612" y="856034"/>
                    <a:pt x="972097" y="846306"/>
                  </a:cubicBezTo>
                  <a:cubicBezTo>
                    <a:pt x="968854" y="836578"/>
                    <a:pt x="969620" y="824374"/>
                    <a:pt x="962369" y="817123"/>
                  </a:cubicBezTo>
                  <a:cubicBezTo>
                    <a:pt x="945835" y="800589"/>
                    <a:pt x="923458" y="791183"/>
                    <a:pt x="904003" y="778213"/>
                  </a:cubicBezTo>
                  <a:cubicBezTo>
                    <a:pt x="857753" y="747380"/>
                    <a:pt x="885918" y="762457"/>
                    <a:pt x="816454" y="739302"/>
                  </a:cubicBezTo>
                  <a:lnTo>
                    <a:pt x="787271" y="729574"/>
                  </a:lnTo>
                  <a:lnTo>
                    <a:pt x="758088" y="719847"/>
                  </a:lnTo>
                  <a:cubicBezTo>
                    <a:pt x="752828" y="714586"/>
                    <a:pt x="715088" y="679388"/>
                    <a:pt x="719178" y="671208"/>
                  </a:cubicBezTo>
                  <a:cubicBezTo>
                    <a:pt x="727634" y="654297"/>
                    <a:pt x="750905" y="650481"/>
                    <a:pt x="767816" y="642025"/>
                  </a:cubicBezTo>
                  <a:cubicBezTo>
                    <a:pt x="794739" y="628563"/>
                    <a:pt x="825644" y="618415"/>
                    <a:pt x="855365" y="612842"/>
                  </a:cubicBezTo>
                  <a:cubicBezTo>
                    <a:pt x="894137" y="605572"/>
                    <a:pt x="934674" y="605861"/>
                    <a:pt x="972097" y="593387"/>
                  </a:cubicBezTo>
                  <a:lnTo>
                    <a:pt x="1030463" y="573932"/>
                  </a:lnTo>
                  <a:cubicBezTo>
                    <a:pt x="1036948" y="564204"/>
                    <a:pt x="1044690" y="555206"/>
                    <a:pt x="1049918" y="544749"/>
                  </a:cubicBezTo>
                  <a:cubicBezTo>
                    <a:pt x="1064893" y="514800"/>
                    <a:pt x="1065578" y="478791"/>
                    <a:pt x="1049918" y="447472"/>
                  </a:cubicBezTo>
                  <a:cubicBezTo>
                    <a:pt x="1045332" y="438301"/>
                    <a:pt x="1030463" y="440987"/>
                    <a:pt x="1020735" y="437745"/>
                  </a:cubicBezTo>
                  <a:cubicBezTo>
                    <a:pt x="1014250" y="431260"/>
                    <a:pt x="1009144" y="423008"/>
                    <a:pt x="1001280" y="418289"/>
                  </a:cubicBezTo>
                  <a:cubicBezTo>
                    <a:pt x="993271" y="413484"/>
                    <a:pt x="937899" y="399120"/>
                    <a:pt x="933186" y="398834"/>
                  </a:cubicBezTo>
                  <a:cubicBezTo>
                    <a:pt x="839268" y="393142"/>
                    <a:pt x="745118" y="392349"/>
                    <a:pt x="651084" y="389106"/>
                  </a:cubicBezTo>
                  <a:cubicBezTo>
                    <a:pt x="619608" y="357630"/>
                    <a:pt x="642977" y="340468"/>
                    <a:pt x="641356" y="33074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6178BA0-4246-4C93-0211-F5ABB7C91674}"/>
                </a:ext>
              </a:extLst>
            </p:cNvPr>
            <p:cNvSpPr/>
            <p:nvPr/>
          </p:nvSpPr>
          <p:spPr>
            <a:xfrm>
              <a:off x="7550361" y="4523181"/>
              <a:ext cx="200795" cy="214127"/>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107F810-2312-B9C5-82CB-4AF0E4829E18}"/>
                </a:ext>
              </a:extLst>
            </p:cNvPr>
            <p:cNvSpPr/>
            <p:nvPr/>
          </p:nvSpPr>
          <p:spPr>
            <a:xfrm>
              <a:off x="7887637" y="4236391"/>
              <a:ext cx="178259" cy="194554"/>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4F5EB5D-1C63-0D32-6D6C-BEA3E09CFED9}"/>
                </a:ext>
              </a:extLst>
            </p:cNvPr>
            <p:cNvSpPr/>
            <p:nvPr/>
          </p:nvSpPr>
          <p:spPr>
            <a:xfrm>
              <a:off x="7923780" y="4717912"/>
              <a:ext cx="194553" cy="204281"/>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54409C0-CE42-84F6-E895-639B6FFD7654}"/>
                </a:ext>
              </a:extLst>
            </p:cNvPr>
            <p:cNvSpPr/>
            <p:nvPr/>
          </p:nvSpPr>
          <p:spPr>
            <a:xfrm>
              <a:off x="8333029" y="4299622"/>
              <a:ext cx="214008" cy="262647"/>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E0707B-7AE7-3696-A65D-EE48E3F7F1DF}"/>
                </a:ext>
              </a:extLst>
            </p:cNvPr>
            <p:cNvSpPr/>
            <p:nvPr/>
          </p:nvSpPr>
          <p:spPr>
            <a:xfrm>
              <a:off x="6607866" y="4931922"/>
              <a:ext cx="527578" cy="729574"/>
            </a:xfrm>
            <a:custGeom>
              <a:avLst/>
              <a:gdLst>
                <a:gd name="connsiteX0" fmla="*/ 272374 w 527578"/>
                <a:gd name="connsiteY0" fmla="*/ 0 h 729574"/>
                <a:gd name="connsiteX1" fmla="*/ 272374 w 527578"/>
                <a:gd name="connsiteY1" fmla="*/ 0 h 729574"/>
                <a:gd name="connsiteX2" fmla="*/ 214008 w 527578"/>
                <a:gd name="connsiteY2" fmla="*/ 136187 h 729574"/>
                <a:gd name="connsiteX3" fmla="*/ 145915 w 527578"/>
                <a:gd name="connsiteY3" fmla="*/ 408561 h 729574"/>
                <a:gd name="connsiteX4" fmla="*/ 126459 w 527578"/>
                <a:gd name="connsiteY4" fmla="*/ 466927 h 729574"/>
                <a:gd name="connsiteX5" fmla="*/ 107004 w 527578"/>
                <a:gd name="connsiteY5" fmla="*/ 505838 h 729574"/>
                <a:gd name="connsiteX6" fmla="*/ 87549 w 527578"/>
                <a:gd name="connsiteY6" fmla="*/ 583659 h 729574"/>
                <a:gd name="connsiteX7" fmla="*/ 38910 w 527578"/>
                <a:gd name="connsiteY7" fmla="*/ 661481 h 729574"/>
                <a:gd name="connsiteX8" fmla="*/ 19455 w 527578"/>
                <a:gd name="connsiteY8" fmla="*/ 700391 h 729574"/>
                <a:gd name="connsiteX9" fmla="*/ 0 w 527578"/>
                <a:gd name="connsiteY9" fmla="*/ 729574 h 729574"/>
                <a:gd name="connsiteX10" fmla="*/ 38910 w 527578"/>
                <a:gd name="connsiteY10" fmla="*/ 642025 h 729574"/>
                <a:gd name="connsiteX11" fmla="*/ 77821 w 527578"/>
                <a:gd name="connsiteY11" fmla="*/ 583659 h 729574"/>
                <a:gd name="connsiteX12" fmla="*/ 107004 w 527578"/>
                <a:gd name="connsiteY12" fmla="*/ 573932 h 729574"/>
                <a:gd name="connsiteX13" fmla="*/ 116732 w 527578"/>
                <a:gd name="connsiteY13" fmla="*/ 544749 h 729574"/>
                <a:gd name="connsiteX14" fmla="*/ 204281 w 527578"/>
                <a:gd name="connsiteY14" fmla="*/ 515566 h 729574"/>
                <a:gd name="connsiteX15" fmla="*/ 496110 w 527578"/>
                <a:gd name="connsiteY15" fmla="*/ 505838 h 729574"/>
                <a:gd name="connsiteX16" fmla="*/ 525293 w 527578"/>
                <a:gd name="connsiteY16" fmla="*/ 389106 h 729574"/>
                <a:gd name="connsiteX17" fmla="*/ 496110 w 527578"/>
                <a:gd name="connsiteY17" fmla="*/ 243191 h 729574"/>
                <a:gd name="connsiteX18" fmla="*/ 466927 w 527578"/>
                <a:gd name="connsiteY18" fmla="*/ 233464 h 729574"/>
                <a:gd name="connsiteX19" fmla="*/ 369651 w 527578"/>
                <a:gd name="connsiteY19" fmla="*/ 214008 h 729574"/>
                <a:gd name="connsiteX20" fmla="*/ 369651 w 527578"/>
                <a:gd name="connsiteY20" fmla="*/ 58366 h 729574"/>
                <a:gd name="connsiteX21" fmla="*/ 350196 w 527578"/>
                <a:gd name="connsiteY21" fmla="*/ 29183 h 729574"/>
                <a:gd name="connsiteX22" fmla="*/ 321013 w 527578"/>
                <a:gd name="connsiteY22" fmla="*/ 19455 h 729574"/>
                <a:gd name="connsiteX23" fmla="*/ 272374 w 527578"/>
                <a:gd name="connsiteY23" fmla="*/ 0 h 72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7578" h="729574">
                  <a:moveTo>
                    <a:pt x="272374" y="0"/>
                  </a:moveTo>
                  <a:lnTo>
                    <a:pt x="272374" y="0"/>
                  </a:lnTo>
                  <a:cubicBezTo>
                    <a:pt x="242007" y="60734"/>
                    <a:pt x="230109" y="75360"/>
                    <a:pt x="214008" y="136187"/>
                  </a:cubicBezTo>
                  <a:cubicBezTo>
                    <a:pt x="190060" y="226657"/>
                    <a:pt x="175510" y="319778"/>
                    <a:pt x="145915" y="408561"/>
                  </a:cubicBezTo>
                  <a:cubicBezTo>
                    <a:pt x="139430" y="428016"/>
                    <a:pt x="135630" y="448584"/>
                    <a:pt x="126459" y="466927"/>
                  </a:cubicBezTo>
                  <a:lnTo>
                    <a:pt x="107004" y="505838"/>
                  </a:lnTo>
                  <a:cubicBezTo>
                    <a:pt x="101296" y="534378"/>
                    <a:pt x="98764" y="557491"/>
                    <a:pt x="87549" y="583659"/>
                  </a:cubicBezTo>
                  <a:cubicBezTo>
                    <a:pt x="60663" y="646394"/>
                    <a:pt x="76995" y="600546"/>
                    <a:pt x="38910" y="661481"/>
                  </a:cubicBezTo>
                  <a:cubicBezTo>
                    <a:pt x="31225" y="673778"/>
                    <a:pt x="26649" y="687801"/>
                    <a:pt x="19455" y="700391"/>
                  </a:cubicBezTo>
                  <a:cubicBezTo>
                    <a:pt x="13655" y="710542"/>
                    <a:pt x="6485" y="719846"/>
                    <a:pt x="0" y="729574"/>
                  </a:cubicBezTo>
                  <a:cubicBezTo>
                    <a:pt x="17365" y="625380"/>
                    <a:pt x="-7969" y="707655"/>
                    <a:pt x="38910" y="642025"/>
                  </a:cubicBezTo>
                  <a:cubicBezTo>
                    <a:pt x="56645" y="617197"/>
                    <a:pt x="51795" y="599274"/>
                    <a:pt x="77821" y="583659"/>
                  </a:cubicBezTo>
                  <a:cubicBezTo>
                    <a:pt x="86614" y="578383"/>
                    <a:pt x="97276" y="577174"/>
                    <a:pt x="107004" y="573932"/>
                  </a:cubicBezTo>
                  <a:cubicBezTo>
                    <a:pt x="110247" y="564204"/>
                    <a:pt x="109481" y="552000"/>
                    <a:pt x="116732" y="544749"/>
                  </a:cubicBezTo>
                  <a:cubicBezTo>
                    <a:pt x="133603" y="527878"/>
                    <a:pt x="183413" y="516758"/>
                    <a:pt x="204281" y="515566"/>
                  </a:cubicBezTo>
                  <a:cubicBezTo>
                    <a:pt x="301453" y="510013"/>
                    <a:pt x="398834" y="509081"/>
                    <a:pt x="496110" y="505838"/>
                  </a:cubicBezTo>
                  <a:cubicBezTo>
                    <a:pt x="521803" y="428761"/>
                    <a:pt x="512195" y="467701"/>
                    <a:pt x="525293" y="389106"/>
                  </a:cubicBezTo>
                  <a:cubicBezTo>
                    <a:pt x="522201" y="348902"/>
                    <a:pt x="543869" y="271846"/>
                    <a:pt x="496110" y="243191"/>
                  </a:cubicBezTo>
                  <a:cubicBezTo>
                    <a:pt x="487317" y="237916"/>
                    <a:pt x="476918" y="235770"/>
                    <a:pt x="466927" y="233464"/>
                  </a:cubicBezTo>
                  <a:cubicBezTo>
                    <a:pt x="434706" y="226028"/>
                    <a:pt x="369651" y="214008"/>
                    <a:pt x="369651" y="214008"/>
                  </a:cubicBezTo>
                  <a:cubicBezTo>
                    <a:pt x="376627" y="151230"/>
                    <a:pt x="387658" y="118389"/>
                    <a:pt x="369651" y="58366"/>
                  </a:cubicBezTo>
                  <a:cubicBezTo>
                    <a:pt x="366292" y="47168"/>
                    <a:pt x="359325" y="36486"/>
                    <a:pt x="350196" y="29183"/>
                  </a:cubicBezTo>
                  <a:cubicBezTo>
                    <a:pt x="342189" y="22777"/>
                    <a:pt x="330741" y="22698"/>
                    <a:pt x="321013" y="19455"/>
                  </a:cubicBezTo>
                  <a:cubicBezTo>
                    <a:pt x="292386" y="-9171"/>
                    <a:pt x="280480" y="3242"/>
                    <a:pt x="272374"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oon 19">
              <a:extLst>
                <a:ext uri="{FF2B5EF4-FFF2-40B4-BE49-F238E27FC236}">
                  <a16:creationId xmlns:a16="http://schemas.microsoft.com/office/drawing/2014/main" id="{71D8A10E-AA41-4FF8-4950-D0FC15A748BE}"/>
                </a:ext>
              </a:extLst>
            </p:cNvPr>
            <p:cNvSpPr/>
            <p:nvPr/>
          </p:nvSpPr>
          <p:spPr>
            <a:xfrm rot="20382263">
              <a:off x="10768065" y="2541827"/>
              <a:ext cx="380932" cy="52322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70F4F22-6B35-8E19-D325-D7555E1EE8C5}"/>
                </a:ext>
              </a:extLst>
            </p:cNvPr>
            <p:cNvCxnSpPr/>
            <p:nvPr/>
          </p:nvCxnSpPr>
          <p:spPr>
            <a:xfrm flipV="1">
              <a:off x="8159719" y="4574744"/>
              <a:ext cx="173310" cy="16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A2C289-16DC-DA3B-4314-CAF9269A168B}"/>
                </a:ext>
              </a:extLst>
            </p:cNvPr>
            <p:cNvCxnSpPr>
              <a:cxnSpLocks/>
            </p:cNvCxnSpPr>
            <p:nvPr/>
          </p:nvCxnSpPr>
          <p:spPr>
            <a:xfrm flipV="1">
              <a:off x="7203204" y="2957704"/>
              <a:ext cx="320237" cy="32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F0C7CB-016B-AB11-D3D0-F0382B663BCC}"/>
                </a:ext>
              </a:extLst>
            </p:cNvPr>
            <p:cNvCxnSpPr>
              <a:cxnSpLocks/>
            </p:cNvCxnSpPr>
            <p:nvPr/>
          </p:nvCxnSpPr>
          <p:spPr>
            <a:xfrm flipH="1" flipV="1">
              <a:off x="7203204" y="3886815"/>
              <a:ext cx="379795" cy="56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35A78A-C19C-015B-892F-1E7EFE8EEA8C}"/>
                </a:ext>
              </a:extLst>
            </p:cNvPr>
            <p:cNvCxnSpPr>
              <a:cxnSpLocks/>
            </p:cNvCxnSpPr>
            <p:nvPr/>
          </p:nvCxnSpPr>
          <p:spPr>
            <a:xfrm flipV="1">
              <a:off x="6934650" y="3968399"/>
              <a:ext cx="17251" cy="85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4F43C0-507D-2048-D41B-C39C8E61B675}"/>
                </a:ext>
              </a:extLst>
            </p:cNvPr>
            <p:cNvCxnSpPr>
              <a:cxnSpLocks/>
            </p:cNvCxnSpPr>
            <p:nvPr/>
          </p:nvCxnSpPr>
          <p:spPr>
            <a:xfrm flipH="1" flipV="1">
              <a:off x="7956830" y="4512077"/>
              <a:ext cx="35468" cy="15356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EAE0E13-307D-1F54-30C1-D479E1807E42}"/>
                </a:ext>
              </a:extLst>
            </p:cNvPr>
            <p:cNvCxnSpPr>
              <a:cxnSpLocks/>
            </p:cNvCxnSpPr>
            <p:nvPr/>
          </p:nvCxnSpPr>
          <p:spPr>
            <a:xfrm>
              <a:off x="8113612" y="4365777"/>
              <a:ext cx="177248" cy="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576EBA-C890-17F9-B3DE-291E9EA8EF02}"/>
                </a:ext>
              </a:extLst>
            </p:cNvPr>
            <p:cNvCxnSpPr>
              <a:cxnSpLocks/>
            </p:cNvCxnSpPr>
            <p:nvPr/>
          </p:nvCxnSpPr>
          <p:spPr>
            <a:xfrm flipV="1">
              <a:off x="7751156" y="4423993"/>
              <a:ext cx="98976" cy="8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E4F70A7-B0AB-EF6E-38D8-45EF24F7E662}"/>
                </a:ext>
              </a:extLst>
            </p:cNvPr>
            <p:cNvGrpSpPr/>
            <p:nvPr/>
          </p:nvGrpSpPr>
          <p:grpSpPr>
            <a:xfrm>
              <a:off x="9722005" y="2925822"/>
              <a:ext cx="1514796" cy="1979841"/>
              <a:chOff x="9722005" y="2925822"/>
              <a:chExt cx="1514796" cy="1979841"/>
            </a:xfrm>
          </p:grpSpPr>
          <p:sp>
            <p:nvSpPr>
              <p:cNvPr id="33" name="Star: 5 Points 32">
                <a:extLst>
                  <a:ext uri="{FF2B5EF4-FFF2-40B4-BE49-F238E27FC236}">
                    <a16:creationId xmlns:a16="http://schemas.microsoft.com/office/drawing/2014/main" id="{976FE952-2BA0-34C6-D41F-A605EE5CF184}"/>
                  </a:ext>
                </a:extLst>
              </p:cNvPr>
              <p:cNvSpPr/>
              <p:nvPr/>
            </p:nvSpPr>
            <p:spPr>
              <a:xfrm>
                <a:off x="9722005" y="3163076"/>
                <a:ext cx="683222" cy="593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2B51BFD-E733-95B3-77E2-5A8C364D7A9B}"/>
                  </a:ext>
                </a:extLst>
              </p:cNvPr>
              <p:cNvSpPr/>
              <p:nvPr/>
            </p:nvSpPr>
            <p:spPr>
              <a:xfrm>
                <a:off x="11009383" y="4205268"/>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78B7E95-88B5-0674-2AFD-A45A9FB2A3F3}"/>
                  </a:ext>
                </a:extLst>
              </p:cNvPr>
              <p:cNvSpPr/>
              <p:nvPr/>
            </p:nvSpPr>
            <p:spPr>
              <a:xfrm>
                <a:off x="10666290" y="4516376"/>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9EC61D4-71AB-261B-83CF-B71290CBF1A0}"/>
                  </a:ext>
                </a:extLst>
              </p:cNvPr>
              <p:cNvSpPr/>
              <p:nvPr/>
            </p:nvSpPr>
            <p:spPr>
              <a:xfrm>
                <a:off x="11055011" y="4723873"/>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0CE660A-0568-D8C1-F755-5FDE4AFEFD5C}"/>
                  </a:ext>
                </a:extLst>
              </p:cNvPr>
              <p:cNvGrpSpPr/>
              <p:nvPr/>
            </p:nvGrpSpPr>
            <p:grpSpPr>
              <a:xfrm>
                <a:off x="10348009" y="2925822"/>
                <a:ext cx="789094" cy="1707935"/>
                <a:chOff x="7355604" y="3217112"/>
                <a:chExt cx="789094" cy="1707935"/>
              </a:xfrm>
            </p:grpSpPr>
            <p:cxnSp>
              <p:nvCxnSpPr>
                <p:cNvPr id="38" name="Straight Arrow Connector 37">
                  <a:extLst>
                    <a:ext uri="{FF2B5EF4-FFF2-40B4-BE49-F238E27FC236}">
                      <a16:creationId xmlns:a16="http://schemas.microsoft.com/office/drawing/2014/main" id="{CC18B2E3-057E-6613-A2BB-5FDD2CD3D964}"/>
                    </a:ext>
                  </a:extLst>
                </p:cNvPr>
                <p:cNvCxnSpPr>
                  <a:cxnSpLocks/>
                </p:cNvCxnSpPr>
                <p:nvPr/>
              </p:nvCxnSpPr>
              <p:spPr>
                <a:xfrm flipV="1">
                  <a:off x="7355604" y="3217112"/>
                  <a:ext cx="320237" cy="32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5E7E187-F8D5-56FD-AECA-D89B6F94B1D6}"/>
                    </a:ext>
                  </a:extLst>
                </p:cNvPr>
                <p:cNvCxnSpPr>
                  <a:cxnSpLocks/>
                </p:cNvCxnSpPr>
                <p:nvPr/>
              </p:nvCxnSpPr>
              <p:spPr>
                <a:xfrm flipH="1" flipV="1">
                  <a:off x="7355604" y="4146223"/>
                  <a:ext cx="379795" cy="56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0E1A01-45CB-2988-04B1-354A1E062106}"/>
                    </a:ext>
                  </a:extLst>
                </p:cNvPr>
                <p:cNvCxnSpPr>
                  <a:cxnSpLocks/>
                </p:cNvCxnSpPr>
                <p:nvPr/>
              </p:nvCxnSpPr>
              <p:spPr>
                <a:xfrm flipH="1" flipV="1">
                  <a:off x="8109230" y="4771485"/>
                  <a:ext cx="35468" cy="15356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CD85961-13D8-9E32-30F4-CB3911B8866B}"/>
                    </a:ext>
                  </a:extLst>
                </p:cNvPr>
                <p:cNvCxnSpPr>
                  <a:cxnSpLocks/>
                </p:cNvCxnSpPr>
                <p:nvPr/>
              </p:nvCxnSpPr>
              <p:spPr>
                <a:xfrm flipV="1">
                  <a:off x="7903556" y="4683401"/>
                  <a:ext cx="98976" cy="8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29" name="Arrow: Right 28">
              <a:extLst>
                <a:ext uri="{FF2B5EF4-FFF2-40B4-BE49-F238E27FC236}">
                  <a16:creationId xmlns:a16="http://schemas.microsoft.com/office/drawing/2014/main" id="{DF6D7F7A-0C63-C1C4-9738-E549116D6AFA}"/>
                </a:ext>
              </a:extLst>
            </p:cNvPr>
            <p:cNvSpPr/>
            <p:nvPr/>
          </p:nvSpPr>
          <p:spPr>
            <a:xfrm>
              <a:off x="8598446" y="2626464"/>
              <a:ext cx="1823253" cy="3312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5F29B067-D5AA-753D-4750-CAFA181F1F40}"/>
                </a:ext>
              </a:extLst>
            </p:cNvPr>
            <p:cNvCxnSpPr/>
            <p:nvPr/>
          </p:nvCxnSpPr>
          <p:spPr>
            <a:xfrm>
              <a:off x="7523441" y="4134252"/>
              <a:ext cx="2824568"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a:extLst>
                <a:ext uri="{FF2B5EF4-FFF2-40B4-BE49-F238E27FC236}">
                  <a16:creationId xmlns:a16="http://schemas.microsoft.com/office/drawing/2014/main" id="{ADF11A57-8C39-746E-BE4E-B5E028B71AFE}"/>
                </a:ext>
              </a:extLst>
            </p:cNvPr>
            <p:cNvCxnSpPr/>
            <p:nvPr/>
          </p:nvCxnSpPr>
          <p:spPr>
            <a:xfrm>
              <a:off x="7550361" y="3579778"/>
              <a:ext cx="2070294"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322AA114-049D-67DC-8C2E-83B99558B56F}"/>
                </a:ext>
              </a:extLst>
            </p:cNvPr>
            <p:cNvCxnSpPr>
              <a:cxnSpLocks/>
            </p:cNvCxnSpPr>
            <p:nvPr/>
          </p:nvCxnSpPr>
          <p:spPr>
            <a:xfrm>
              <a:off x="8333029" y="4820052"/>
              <a:ext cx="2515051"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F58E5E49-7415-494B-2EAB-4D24EC5AE9C5}"/>
                </a:ext>
              </a:extLst>
            </p:cNvPr>
            <p:cNvCxnSpPr>
              <a:cxnSpLocks/>
            </p:cNvCxnSpPr>
            <p:nvPr/>
          </p:nvCxnSpPr>
          <p:spPr>
            <a:xfrm>
              <a:off x="7751155" y="4709756"/>
              <a:ext cx="134060" cy="7717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A70AFC45-0EF2-21AD-E390-92DCFA081E11}"/>
              </a:ext>
            </a:extLst>
          </p:cNvPr>
          <p:cNvSpPr txBox="1"/>
          <p:nvPr/>
        </p:nvSpPr>
        <p:spPr>
          <a:xfrm>
            <a:off x="374181" y="277618"/>
            <a:ext cx="7108100" cy="584775"/>
          </a:xfrm>
          <a:prstGeom prst="rect">
            <a:avLst/>
          </a:prstGeom>
          <a:noFill/>
        </p:spPr>
        <p:txBody>
          <a:bodyPr wrap="none" rtlCol="0">
            <a:spAutoFit/>
          </a:bodyPr>
          <a:lstStyle/>
          <a:p>
            <a:r>
              <a:rPr lang="en-US" sz="3200" dirty="0"/>
              <a:t>Problems in formalizing physical concepts</a:t>
            </a:r>
          </a:p>
        </p:txBody>
      </p:sp>
      <p:cxnSp>
        <p:nvCxnSpPr>
          <p:cNvPr id="44" name="Straight Arrow Connector 43">
            <a:extLst>
              <a:ext uri="{FF2B5EF4-FFF2-40B4-BE49-F238E27FC236}">
                <a16:creationId xmlns:a16="http://schemas.microsoft.com/office/drawing/2014/main" id="{B3804AC9-9480-C76E-ED58-6809E69160E5}"/>
              </a:ext>
            </a:extLst>
          </p:cNvPr>
          <p:cNvCxnSpPr>
            <a:cxnSpLocks/>
          </p:cNvCxnSpPr>
          <p:nvPr/>
        </p:nvCxnSpPr>
        <p:spPr>
          <a:xfrm>
            <a:off x="2480969" y="2245334"/>
            <a:ext cx="1168698" cy="513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4B453DF-B612-6D77-7974-917F99E4C240}"/>
              </a:ext>
            </a:extLst>
          </p:cNvPr>
          <p:cNvSpPr txBox="1"/>
          <p:nvPr/>
        </p:nvSpPr>
        <p:spPr>
          <a:xfrm>
            <a:off x="919231" y="1702136"/>
            <a:ext cx="1997581" cy="646331"/>
          </a:xfrm>
          <a:prstGeom prst="rect">
            <a:avLst/>
          </a:prstGeom>
          <a:noFill/>
        </p:spPr>
        <p:txBody>
          <a:bodyPr wrap="square" rtlCol="0">
            <a:spAutoFit/>
          </a:bodyPr>
          <a:lstStyle/>
          <a:p>
            <a:r>
              <a:rPr lang="en-US" dirty="0"/>
              <a:t>Physical concepts are “fuzzy” </a:t>
            </a:r>
          </a:p>
        </p:txBody>
      </p:sp>
      <p:sp>
        <p:nvSpPr>
          <p:cNvPr id="52" name="TextBox 51">
            <a:extLst>
              <a:ext uri="{FF2B5EF4-FFF2-40B4-BE49-F238E27FC236}">
                <a16:creationId xmlns:a16="http://schemas.microsoft.com/office/drawing/2014/main" id="{B509F295-9BC8-6541-D6F0-86CFE9CC0D5E}"/>
              </a:ext>
            </a:extLst>
          </p:cNvPr>
          <p:cNvSpPr txBox="1"/>
          <p:nvPr/>
        </p:nvSpPr>
        <p:spPr>
          <a:xfrm>
            <a:off x="8190033" y="1194304"/>
            <a:ext cx="3455853" cy="830997"/>
          </a:xfrm>
          <a:prstGeom prst="rect">
            <a:avLst/>
          </a:prstGeom>
          <a:noFill/>
        </p:spPr>
        <p:txBody>
          <a:bodyPr wrap="square" rtlCol="0">
            <a:spAutoFit/>
          </a:bodyPr>
          <a:lstStyle/>
          <a:p>
            <a:r>
              <a:rPr lang="en-US" sz="2400" dirty="0">
                <a:solidFill>
                  <a:schemeClr val="accent6">
                    <a:lumMod val="75000"/>
                  </a:schemeClr>
                </a:solidFill>
              </a:rPr>
              <a:t>Mathematical concepts are “crisper idealizations” </a:t>
            </a:r>
          </a:p>
        </p:txBody>
      </p:sp>
      <p:cxnSp>
        <p:nvCxnSpPr>
          <p:cNvPr id="53" name="Straight Arrow Connector 52">
            <a:extLst>
              <a:ext uri="{FF2B5EF4-FFF2-40B4-BE49-F238E27FC236}">
                <a16:creationId xmlns:a16="http://schemas.microsoft.com/office/drawing/2014/main" id="{537DC2EF-41DD-4D72-1638-AFD71408E8E2}"/>
              </a:ext>
            </a:extLst>
          </p:cNvPr>
          <p:cNvCxnSpPr>
            <a:cxnSpLocks/>
          </p:cNvCxnSpPr>
          <p:nvPr/>
        </p:nvCxnSpPr>
        <p:spPr>
          <a:xfrm flipH="1">
            <a:off x="7076290" y="1878669"/>
            <a:ext cx="972495" cy="570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5EB80A56-3AA0-8736-5516-3C61A4A0281E}"/>
              </a:ext>
            </a:extLst>
          </p:cNvPr>
          <p:cNvSpPr txBox="1"/>
          <p:nvPr/>
        </p:nvSpPr>
        <p:spPr>
          <a:xfrm>
            <a:off x="566449" y="3400903"/>
            <a:ext cx="2964104" cy="646331"/>
          </a:xfrm>
          <a:prstGeom prst="rect">
            <a:avLst/>
          </a:prstGeom>
          <a:noFill/>
        </p:spPr>
        <p:txBody>
          <a:bodyPr wrap="square" rtlCol="0">
            <a:spAutoFit/>
          </a:bodyPr>
          <a:lstStyle/>
          <a:p>
            <a:r>
              <a:rPr lang="en-US" dirty="0"/>
              <a:t>Physical concepts may have circular definitions</a:t>
            </a:r>
          </a:p>
        </p:txBody>
      </p:sp>
      <p:cxnSp>
        <p:nvCxnSpPr>
          <p:cNvPr id="58" name="Straight Arrow Connector 57">
            <a:extLst>
              <a:ext uri="{FF2B5EF4-FFF2-40B4-BE49-F238E27FC236}">
                <a16:creationId xmlns:a16="http://schemas.microsoft.com/office/drawing/2014/main" id="{5946D11C-B32F-E0DE-41FE-6104F8FD7404}"/>
              </a:ext>
            </a:extLst>
          </p:cNvPr>
          <p:cNvCxnSpPr>
            <a:cxnSpLocks/>
          </p:cNvCxnSpPr>
          <p:nvPr/>
        </p:nvCxnSpPr>
        <p:spPr>
          <a:xfrm flipV="1">
            <a:off x="3195178" y="3765865"/>
            <a:ext cx="1126180" cy="147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8E396FD-ADFB-8C41-E0A3-1B7EF35A579A}"/>
              </a:ext>
            </a:extLst>
          </p:cNvPr>
          <p:cNvSpPr txBox="1"/>
          <p:nvPr/>
        </p:nvSpPr>
        <p:spPr>
          <a:xfrm>
            <a:off x="7622945" y="2650135"/>
            <a:ext cx="3365012" cy="646331"/>
          </a:xfrm>
          <a:prstGeom prst="rect">
            <a:avLst/>
          </a:prstGeom>
          <a:noFill/>
        </p:spPr>
        <p:txBody>
          <a:bodyPr wrap="square" rtlCol="0">
            <a:spAutoFit/>
          </a:bodyPr>
          <a:lstStyle/>
          <a:p>
            <a:r>
              <a:rPr lang="en-US" dirty="0"/>
              <a:t>Mathematical concepts cannot have circular definitions</a:t>
            </a:r>
          </a:p>
        </p:txBody>
      </p:sp>
      <p:cxnSp>
        <p:nvCxnSpPr>
          <p:cNvPr id="62" name="Straight Arrow Connector 61">
            <a:extLst>
              <a:ext uri="{FF2B5EF4-FFF2-40B4-BE49-F238E27FC236}">
                <a16:creationId xmlns:a16="http://schemas.microsoft.com/office/drawing/2014/main" id="{C021AFEE-A256-ED4A-A487-981290021063}"/>
              </a:ext>
            </a:extLst>
          </p:cNvPr>
          <p:cNvCxnSpPr>
            <a:cxnSpLocks/>
          </p:cNvCxnSpPr>
          <p:nvPr/>
        </p:nvCxnSpPr>
        <p:spPr>
          <a:xfrm flipH="1">
            <a:off x="7031367" y="3138024"/>
            <a:ext cx="531170" cy="577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6589AE1-81C6-CB1A-867E-732576B0750B}"/>
              </a:ext>
            </a:extLst>
          </p:cNvPr>
          <p:cNvCxnSpPr>
            <a:cxnSpLocks/>
          </p:cNvCxnSpPr>
          <p:nvPr/>
        </p:nvCxnSpPr>
        <p:spPr>
          <a:xfrm flipV="1">
            <a:off x="4604402" y="3813383"/>
            <a:ext cx="442463" cy="664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670E2E2-1240-D577-A912-55C56C88985F}"/>
              </a:ext>
            </a:extLst>
          </p:cNvPr>
          <p:cNvSpPr txBox="1"/>
          <p:nvPr/>
        </p:nvSpPr>
        <p:spPr>
          <a:xfrm>
            <a:off x="1135282" y="4781706"/>
            <a:ext cx="7473905" cy="584775"/>
          </a:xfrm>
          <a:prstGeom prst="rect">
            <a:avLst/>
          </a:prstGeom>
          <a:noFill/>
        </p:spPr>
        <p:txBody>
          <a:bodyPr wrap="none" rtlCol="0">
            <a:spAutoFit/>
          </a:bodyPr>
          <a:lstStyle/>
          <a:p>
            <a:r>
              <a:rPr lang="en-US" sz="3200" dirty="0">
                <a:solidFill>
                  <a:schemeClr val="accent6">
                    <a:lumMod val="75000"/>
                  </a:schemeClr>
                </a:solidFill>
              </a:rPr>
              <a:t>Some concepts will have to remain informal</a:t>
            </a:r>
          </a:p>
        </p:txBody>
      </p:sp>
    </p:spTree>
    <p:extLst>
      <p:ext uri="{BB962C8B-B14F-4D97-AF65-F5344CB8AC3E}">
        <p14:creationId xmlns:p14="http://schemas.microsoft.com/office/powerpoint/2010/main" val="122437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0BEED8-8414-A7B3-6D8E-30150BCE741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B0ABFCE-D056-DE2D-EF38-CAD82188A6F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A43749C3-4453-46BC-6E85-9E05AE5FFA0D}"/>
              </a:ext>
            </a:extLst>
          </p:cNvPr>
          <p:cNvSpPr txBox="1"/>
          <p:nvPr/>
        </p:nvSpPr>
        <p:spPr>
          <a:xfrm>
            <a:off x="2343476" y="216071"/>
            <a:ext cx="8808079" cy="584775"/>
          </a:xfrm>
          <a:prstGeom prst="rect">
            <a:avLst/>
          </a:prstGeom>
          <a:noFill/>
        </p:spPr>
        <p:txBody>
          <a:bodyPr wrap="square" rtlCol="0">
            <a:spAutoFit/>
          </a:bodyPr>
          <a:lstStyle/>
          <a:p>
            <a:r>
              <a:rPr lang="en-US" sz="3200" dirty="0">
                <a:solidFill>
                  <a:schemeClr val="accent6">
                    <a:lumMod val="75000"/>
                  </a:schemeClr>
                </a:solidFill>
              </a:rPr>
              <a:t>What should our primitive “informal” notion be?</a:t>
            </a:r>
          </a:p>
        </p:txBody>
      </p:sp>
      <p:cxnSp>
        <p:nvCxnSpPr>
          <p:cNvPr id="7" name="Straight Arrow Connector 6">
            <a:extLst>
              <a:ext uri="{FF2B5EF4-FFF2-40B4-BE49-F238E27FC236}">
                <a16:creationId xmlns:a16="http://schemas.microsoft.com/office/drawing/2014/main" id="{BF27801A-4993-696E-17B4-7BA034A4BCAA}"/>
              </a:ext>
            </a:extLst>
          </p:cNvPr>
          <p:cNvCxnSpPr>
            <a:cxnSpLocks/>
          </p:cNvCxnSpPr>
          <p:nvPr/>
        </p:nvCxnSpPr>
        <p:spPr>
          <a:xfrm>
            <a:off x="1725672" y="898896"/>
            <a:ext cx="357510" cy="252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36E9A2-B3DE-0DDA-7BEE-E23A95B04E41}"/>
              </a:ext>
            </a:extLst>
          </p:cNvPr>
          <p:cNvSpPr txBox="1"/>
          <p:nvPr/>
        </p:nvSpPr>
        <p:spPr>
          <a:xfrm>
            <a:off x="414883" y="450255"/>
            <a:ext cx="1781257" cy="369332"/>
          </a:xfrm>
          <a:prstGeom prst="rect">
            <a:avLst/>
          </a:prstGeom>
          <a:noFill/>
        </p:spPr>
        <p:txBody>
          <a:bodyPr wrap="none" rtlCol="0">
            <a:spAutoFit/>
          </a:bodyPr>
          <a:lstStyle/>
          <a:p>
            <a:r>
              <a:rPr lang="en-US" dirty="0"/>
              <a:t>Guiding principle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626708-8F06-0E0A-F7B2-D4C355D63780}"/>
                  </a:ext>
                </a:extLst>
              </p:cNvPr>
              <p:cNvSpPr txBox="1"/>
              <p:nvPr/>
            </p:nvSpPr>
            <p:spPr>
              <a:xfrm>
                <a:off x="1347651" y="2798248"/>
                <a:ext cx="4887941" cy="523220"/>
              </a:xfrm>
              <a:prstGeom prst="rect">
                <a:avLst/>
              </a:prstGeom>
              <a:noFill/>
            </p:spPr>
            <p:txBody>
              <a:bodyPr wrap="none" rtlCol="0">
                <a:spAutoFit/>
              </a:bodyPr>
              <a:lstStyle/>
              <a:p>
                <a:r>
                  <a:rPr lang="en-US" sz="2800" dirty="0"/>
                  <a:t>Universal </a:t>
                </a:r>
                <a14:m>
                  <m:oMath xmlns:m="http://schemas.openxmlformats.org/officeDocument/2006/math">
                    <m:r>
                      <a:rPr lang="en-US" sz="2800" b="0" i="1" smtClean="0">
                        <a:latin typeface="Cambria Math" panose="02040503050406030204" pitchFamily="18" charset="0"/>
                      </a:rPr>
                      <m:t>→</m:t>
                    </m:r>
                  </m:oMath>
                </a14:m>
                <a:r>
                  <a:rPr lang="en-US" sz="2800" dirty="0"/>
                  <a:t> same for everybody</a:t>
                </a:r>
              </a:p>
            </p:txBody>
          </p:sp>
        </mc:Choice>
        <mc:Fallback xmlns="">
          <p:sp>
            <p:nvSpPr>
              <p:cNvPr id="9" name="TextBox 8">
                <a:extLst>
                  <a:ext uri="{FF2B5EF4-FFF2-40B4-BE49-F238E27FC236}">
                    <a16:creationId xmlns:a16="http://schemas.microsoft.com/office/drawing/2014/main" id="{54626708-8F06-0E0A-F7B2-D4C355D63780}"/>
                  </a:ext>
                </a:extLst>
              </p:cNvPr>
              <p:cNvSpPr txBox="1">
                <a:spLocks noRot="1" noChangeAspect="1" noMove="1" noResize="1" noEditPoints="1" noAdjustHandles="1" noChangeArrowheads="1" noChangeShapeType="1" noTextEdit="1"/>
              </p:cNvSpPr>
              <p:nvPr/>
            </p:nvSpPr>
            <p:spPr>
              <a:xfrm>
                <a:off x="1347651" y="2798248"/>
                <a:ext cx="4887941" cy="523220"/>
              </a:xfrm>
              <a:prstGeom prst="rect">
                <a:avLst/>
              </a:prstGeom>
              <a:blipFill>
                <a:blip r:embed="rId2"/>
                <a:stretch>
                  <a:fillRect l="-2494" t="-10465" r="-1247"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3E6967-BCDC-FE53-306C-84433B331CAE}"/>
                  </a:ext>
                </a:extLst>
              </p:cNvPr>
              <p:cNvSpPr txBox="1"/>
              <p:nvPr/>
            </p:nvSpPr>
            <p:spPr>
              <a:xfrm>
                <a:off x="1347651" y="3489159"/>
                <a:ext cx="7968528" cy="523220"/>
              </a:xfrm>
              <a:prstGeom prst="rect">
                <a:avLst/>
              </a:prstGeom>
              <a:noFill/>
            </p:spPr>
            <p:txBody>
              <a:bodyPr wrap="none" rtlCol="0">
                <a:spAutoFit/>
              </a:bodyPr>
              <a:lstStyle/>
              <a:p>
                <a:r>
                  <a:rPr lang="en-US" sz="2800" dirty="0"/>
                  <a:t>Non-contradictory </a:t>
                </a:r>
                <a14:m>
                  <m:oMath xmlns:m="http://schemas.openxmlformats.org/officeDocument/2006/math">
                    <m:r>
                      <a:rPr lang="en-US" sz="2800" b="0" i="1" smtClean="0">
                        <a:latin typeface="Cambria Math" panose="02040503050406030204" pitchFamily="18" charset="0"/>
                      </a:rPr>
                      <m:t>→</m:t>
                    </m:r>
                  </m:oMath>
                </a14:m>
                <a:r>
                  <a:rPr lang="en-US" sz="2800" dirty="0"/>
                  <a:t> something is either true or false</a:t>
                </a:r>
              </a:p>
            </p:txBody>
          </p:sp>
        </mc:Choice>
        <mc:Fallback xmlns="">
          <p:sp>
            <p:nvSpPr>
              <p:cNvPr id="10" name="TextBox 9">
                <a:extLst>
                  <a:ext uri="{FF2B5EF4-FFF2-40B4-BE49-F238E27FC236}">
                    <a16:creationId xmlns:a16="http://schemas.microsoft.com/office/drawing/2014/main" id="{013E6967-BCDC-FE53-306C-84433B331CAE}"/>
                  </a:ext>
                </a:extLst>
              </p:cNvPr>
              <p:cNvSpPr txBox="1">
                <a:spLocks noRot="1" noChangeAspect="1" noMove="1" noResize="1" noEditPoints="1" noAdjustHandles="1" noChangeArrowheads="1" noChangeShapeType="1" noTextEdit="1"/>
              </p:cNvSpPr>
              <p:nvPr/>
            </p:nvSpPr>
            <p:spPr>
              <a:xfrm>
                <a:off x="1347651" y="3489159"/>
                <a:ext cx="7968528" cy="523220"/>
              </a:xfrm>
              <a:prstGeom prst="rect">
                <a:avLst/>
              </a:prstGeom>
              <a:blipFill>
                <a:blip r:embed="rId3"/>
                <a:stretch>
                  <a:fillRect l="-1530" t="-10465" r="-68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1F4816-9CE1-2AC5-38C8-D5DE360072BA}"/>
                  </a:ext>
                </a:extLst>
              </p:cNvPr>
              <p:cNvSpPr txBox="1"/>
              <p:nvPr/>
            </p:nvSpPr>
            <p:spPr>
              <a:xfrm>
                <a:off x="1347651" y="4183642"/>
                <a:ext cx="7983211" cy="523220"/>
              </a:xfrm>
              <a:prstGeom prst="rect">
                <a:avLst/>
              </a:prstGeom>
              <a:noFill/>
            </p:spPr>
            <p:txBody>
              <a:bodyPr wrap="none" rtlCol="0">
                <a:spAutoFit/>
              </a:bodyPr>
              <a:lstStyle/>
              <a:p>
                <a:r>
                  <a:rPr lang="en-US" sz="2800" dirty="0"/>
                  <a:t>Evidence based </a:t>
                </a:r>
                <a14:m>
                  <m:oMath xmlns:m="http://schemas.openxmlformats.org/officeDocument/2006/math">
                    <m:r>
                      <a:rPr lang="en-US" sz="2800" b="0" i="1" smtClean="0">
                        <a:latin typeface="Cambria Math" panose="02040503050406030204" pitchFamily="18" charset="0"/>
                      </a:rPr>
                      <m:t>→</m:t>
                    </m:r>
                  </m:oMath>
                </a14:m>
                <a:r>
                  <a:rPr lang="en-US" sz="2800" dirty="0"/>
                  <a:t> truth is determined experimentally</a:t>
                </a:r>
              </a:p>
            </p:txBody>
          </p:sp>
        </mc:Choice>
        <mc:Fallback xmlns="">
          <p:sp>
            <p:nvSpPr>
              <p:cNvPr id="11" name="TextBox 10">
                <a:extLst>
                  <a:ext uri="{FF2B5EF4-FFF2-40B4-BE49-F238E27FC236}">
                    <a16:creationId xmlns:a16="http://schemas.microsoft.com/office/drawing/2014/main" id="{341F4816-9CE1-2AC5-38C8-D5DE360072BA}"/>
                  </a:ext>
                </a:extLst>
              </p:cNvPr>
              <p:cNvSpPr txBox="1">
                <a:spLocks noRot="1" noChangeAspect="1" noMove="1" noResize="1" noEditPoints="1" noAdjustHandles="1" noChangeArrowheads="1" noChangeShapeType="1" noTextEdit="1"/>
              </p:cNvSpPr>
              <p:nvPr/>
            </p:nvSpPr>
            <p:spPr>
              <a:xfrm>
                <a:off x="1347651" y="4183642"/>
                <a:ext cx="7983211" cy="523220"/>
              </a:xfrm>
              <a:prstGeom prst="rect">
                <a:avLst/>
              </a:prstGeom>
              <a:blipFill>
                <a:blip r:embed="rId4"/>
                <a:stretch>
                  <a:fillRect l="-1527" t="-10465" r="-229" b="-3255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EF10501-973C-8050-BCFC-B775A859A85A}"/>
              </a:ext>
            </a:extLst>
          </p:cNvPr>
          <p:cNvSpPr txBox="1"/>
          <p:nvPr/>
        </p:nvSpPr>
        <p:spPr>
          <a:xfrm>
            <a:off x="365762" y="1081788"/>
            <a:ext cx="11460476" cy="1323439"/>
          </a:xfrm>
          <a:prstGeom prst="rect">
            <a:avLst/>
          </a:prstGeom>
          <a:noFill/>
        </p:spPr>
        <p:txBody>
          <a:bodyPr wrap="square" rtlCol="0">
            <a:spAutoFit/>
          </a:bodyPr>
          <a:lstStyle/>
          <a:p>
            <a:r>
              <a:rPr lang="en-US" sz="4000" b="1" dirty="0"/>
              <a:t>Principle of scientific objectivity: </a:t>
            </a:r>
            <a:r>
              <a:rPr lang="en-US" sz="4000" dirty="0"/>
              <a:t>science is universal, non-contradictory and evidence based.</a:t>
            </a:r>
          </a:p>
        </p:txBody>
      </p:sp>
      <p:cxnSp>
        <p:nvCxnSpPr>
          <p:cNvPr id="15" name="Straight Arrow Connector 14">
            <a:extLst>
              <a:ext uri="{FF2B5EF4-FFF2-40B4-BE49-F238E27FC236}">
                <a16:creationId xmlns:a16="http://schemas.microsoft.com/office/drawing/2014/main" id="{77E609B5-D618-E37C-920A-AF76A17B8D63}"/>
              </a:ext>
            </a:extLst>
          </p:cNvPr>
          <p:cNvCxnSpPr>
            <a:cxnSpLocks/>
          </p:cNvCxnSpPr>
          <p:nvPr/>
        </p:nvCxnSpPr>
        <p:spPr>
          <a:xfrm flipH="1">
            <a:off x="6620807" y="2813146"/>
            <a:ext cx="1423886" cy="26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2926D9-C6AB-9E22-A29E-4FF1DA26F674}"/>
              </a:ext>
            </a:extLst>
          </p:cNvPr>
          <p:cNvCxnSpPr>
            <a:cxnSpLocks/>
          </p:cNvCxnSpPr>
          <p:nvPr/>
        </p:nvCxnSpPr>
        <p:spPr>
          <a:xfrm flipH="1">
            <a:off x="7386452" y="2943177"/>
            <a:ext cx="726271" cy="545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B5E928-66D1-F94B-88A7-AC9705CAD016}"/>
              </a:ext>
            </a:extLst>
          </p:cNvPr>
          <p:cNvSpPr txBox="1"/>
          <p:nvPr/>
        </p:nvSpPr>
        <p:spPr>
          <a:xfrm>
            <a:off x="8112723" y="2470230"/>
            <a:ext cx="3133294" cy="369332"/>
          </a:xfrm>
          <a:prstGeom prst="rect">
            <a:avLst/>
          </a:prstGeom>
          <a:noFill/>
        </p:spPr>
        <p:txBody>
          <a:bodyPr wrap="none" rtlCol="0">
            <a:spAutoFit/>
          </a:bodyPr>
          <a:lstStyle/>
          <a:p>
            <a:r>
              <a:rPr lang="en-US" dirty="0"/>
              <a:t>Suggest logic as fundamental …</a:t>
            </a:r>
          </a:p>
        </p:txBody>
      </p:sp>
      <p:sp>
        <p:nvSpPr>
          <p:cNvPr id="24" name="TextBox 23">
            <a:extLst>
              <a:ext uri="{FF2B5EF4-FFF2-40B4-BE49-F238E27FC236}">
                <a16:creationId xmlns:a16="http://schemas.microsoft.com/office/drawing/2014/main" id="{AC818934-D1C9-650B-CEB9-AF65BB4B2546}"/>
              </a:ext>
            </a:extLst>
          </p:cNvPr>
          <p:cNvSpPr txBox="1"/>
          <p:nvPr/>
        </p:nvSpPr>
        <p:spPr>
          <a:xfrm>
            <a:off x="8878368" y="2839562"/>
            <a:ext cx="1480405" cy="307777"/>
          </a:xfrm>
          <a:prstGeom prst="rect">
            <a:avLst/>
          </a:prstGeom>
          <a:noFill/>
        </p:spPr>
        <p:txBody>
          <a:bodyPr wrap="none" rtlCol="0">
            <a:spAutoFit/>
          </a:bodyPr>
          <a:lstStyle/>
          <a:p>
            <a:r>
              <a:rPr lang="en-US" sz="1400" dirty="0"/>
              <a:t>like mathematics!</a:t>
            </a:r>
          </a:p>
        </p:txBody>
      </p:sp>
      <p:cxnSp>
        <p:nvCxnSpPr>
          <p:cNvPr id="26" name="Straight Arrow Connector 25">
            <a:extLst>
              <a:ext uri="{FF2B5EF4-FFF2-40B4-BE49-F238E27FC236}">
                <a16:creationId xmlns:a16="http://schemas.microsoft.com/office/drawing/2014/main" id="{E347EA72-BD8C-4E90-01CA-476796C50872}"/>
              </a:ext>
            </a:extLst>
          </p:cNvPr>
          <p:cNvCxnSpPr>
            <a:cxnSpLocks/>
          </p:cNvCxnSpPr>
          <p:nvPr/>
        </p:nvCxnSpPr>
        <p:spPr>
          <a:xfrm flipH="1" flipV="1">
            <a:off x="5947039" y="4706862"/>
            <a:ext cx="529390" cy="2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6D6AD69-F3A9-7A2B-7F2A-06E798C795CC}"/>
              </a:ext>
            </a:extLst>
          </p:cNvPr>
          <p:cNvSpPr txBox="1"/>
          <p:nvPr/>
        </p:nvSpPr>
        <p:spPr>
          <a:xfrm>
            <a:off x="6476429" y="4754661"/>
            <a:ext cx="2430024" cy="369332"/>
          </a:xfrm>
          <a:prstGeom prst="rect">
            <a:avLst/>
          </a:prstGeom>
          <a:noFill/>
        </p:spPr>
        <p:txBody>
          <a:bodyPr wrap="none" rtlCol="0">
            <a:spAutoFit/>
          </a:bodyPr>
          <a:lstStyle/>
          <a:p>
            <a:r>
              <a:rPr lang="en-US" dirty="0"/>
              <a:t>… with some extensions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BBF041F-0D85-5B0E-E060-695DD2CA40E5}"/>
                  </a:ext>
                </a:extLst>
              </p:cNvPr>
              <p:cNvSpPr txBox="1"/>
              <p:nvPr/>
            </p:nvSpPr>
            <p:spPr>
              <a:xfrm>
                <a:off x="522783" y="5333970"/>
                <a:ext cx="8808079" cy="584775"/>
              </a:xfrm>
              <a:prstGeom prst="rect">
                <a:avLst/>
              </a:prstGeom>
              <a:noFill/>
            </p:spPr>
            <p:txBody>
              <a:bodyPr wrap="square" rtlCol="0">
                <a:spAutoFit/>
              </a:bodyPr>
              <a:lstStyle/>
              <a:p>
                <a14:m>
                  <m:oMath xmlns:m="http://schemas.openxmlformats.org/officeDocument/2006/math">
                    <m:r>
                      <a:rPr lang="en-US" sz="3200" b="0" i="1" smtClean="0">
                        <a:solidFill>
                          <a:schemeClr val="accent6">
                            <a:lumMod val="75000"/>
                          </a:schemeClr>
                        </a:solidFill>
                        <a:latin typeface="Cambria Math" panose="02040503050406030204" pitchFamily="18" charset="0"/>
                      </a:rPr>
                      <m:t>⇒</m:t>
                    </m:r>
                  </m:oMath>
                </a14:m>
                <a:r>
                  <a:rPr lang="en-US" sz="3200" dirty="0">
                    <a:solidFill>
                      <a:schemeClr val="accent6">
                        <a:lumMod val="75000"/>
                      </a:schemeClr>
                    </a:solidFill>
                  </a:rPr>
                  <a:t> Logic of experimentally verifiable statements!</a:t>
                </a:r>
              </a:p>
            </p:txBody>
          </p:sp>
        </mc:Choice>
        <mc:Fallback xmlns="">
          <p:sp>
            <p:nvSpPr>
              <p:cNvPr id="29" name="TextBox 28">
                <a:extLst>
                  <a:ext uri="{FF2B5EF4-FFF2-40B4-BE49-F238E27FC236}">
                    <a16:creationId xmlns:a16="http://schemas.microsoft.com/office/drawing/2014/main" id="{6BBF041F-0D85-5B0E-E060-695DD2CA40E5}"/>
                  </a:ext>
                </a:extLst>
              </p:cNvPr>
              <p:cNvSpPr txBox="1">
                <a:spLocks noRot="1" noChangeAspect="1" noMove="1" noResize="1" noEditPoints="1" noAdjustHandles="1" noChangeArrowheads="1" noChangeShapeType="1" noTextEdit="1"/>
              </p:cNvSpPr>
              <p:nvPr/>
            </p:nvSpPr>
            <p:spPr>
              <a:xfrm>
                <a:off x="522783" y="5333970"/>
                <a:ext cx="8808079" cy="584775"/>
              </a:xfrm>
              <a:prstGeom prst="rect">
                <a:avLst/>
              </a:prstGeom>
              <a:blipFill>
                <a:blip r:embed="rId5"/>
                <a:stretch>
                  <a:fillRect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70578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86B40A-8438-D011-B849-FF21ACBFAE3F}"/>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EDB50824-E517-18C0-AE36-1285A51D5C66}"/>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FB66CA8-AC77-0570-9368-B49DDD3B89A4}"/>
                  </a:ext>
                </a:extLst>
              </p:cNvPr>
              <p:cNvSpPr txBox="1">
                <a:spLocks/>
              </p:cNvSpPr>
              <p:nvPr/>
            </p:nvSpPr>
            <p:spPr>
              <a:xfrm>
                <a:off x="103955" y="270649"/>
                <a:ext cx="11984090" cy="49682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Not “verifiable statements”</a:t>
                </a:r>
              </a:p>
              <a:p>
                <a:pPr marL="457200" lvl="1" indent="0">
                  <a:buFont typeface="Arial" panose="020B0604020202020204" pitchFamily="34" charset="0"/>
                  <a:buNone/>
                </a:pPr>
                <a:r>
                  <a:rPr lang="en-US" dirty="0"/>
                  <a:t>Chocolate tastes good (not universal)</a:t>
                </a:r>
              </a:p>
              <a:p>
                <a:pPr marL="457200" lvl="1" indent="0">
                  <a:buFont typeface="Arial" panose="020B0604020202020204" pitchFamily="34" charset="0"/>
                  <a:buNone/>
                </a:pPr>
                <a:r>
                  <a:rPr lang="en-US" dirty="0"/>
                  <a:t>It is immoral to kill one person to save ten (not universal and/or evidence based)</a:t>
                </a:r>
              </a:p>
              <a:p>
                <a:pPr marL="457200" lvl="1" indent="0">
                  <a:buFont typeface="Arial" panose="020B0604020202020204" pitchFamily="34" charset="0"/>
                  <a:buNone/>
                </a:pPr>
                <a:r>
                  <a:rPr lang="en-US" dirty="0"/>
                  <a:t>The number 4 is prime (not evidence based)</a:t>
                </a:r>
              </a:p>
              <a:p>
                <a:pPr marL="457200" lvl="1" indent="0">
                  <a:buFont typeface="Arial" panose="020B0604020202020204" pitchFamily="34" charset="0"/>
                  <a:buNone/>
                </a:pPr>
                <a:r>
                  <a:rPr lang="en-US" dirty="0"/>
                  <a:t>This statement is false (not non-contradictory)</a:t>
                </a:r>
              </a:p>
              <a:p>
                <a:pPr marL="457200" lvl="1" indent="0">
                  <a:buFont typeface="Arial" panose="020B0604020202020204" pitchFamily="34" charset="0"/>
                  <a:buNone/>
                </a:pPr>
                <a:r>
                  <a:rPr lang="en-US" dirty="0"/>
                  <a:t>The mass of the photon is exactly </a:t>
                </a:r>
                <a14:m>
                  <m:oMath xmlns:m="http://schemas.openxmlformats.org/officeDocument/2006/math">
                    <m:r>
                      <a:rPr lang="en-US" i="1" smtClean="0">
                        <a:latin typeface="Cambria Math" panose="02040503050406030204" pitchFamily="18" charset="0"/>
                      </a:rPr>
                      <m:t>0</m:t>
                    </m:r>
                  </m:oMath>
                </a14:m>
                <a:r>
                  <a:rPr lang="en-US" dirty="0"/>
                  <a:t> eV (not verifiable due to infinite precision)</a:t>
                </a:r>
              </a:p>
              <a:p>
                <a:pPr marL="0" indent="0">
                  <a:buFont typeface="Arial" panose="020B0604020202020204" pitchFamily="34" charset="0"/>
                  <a:buNone/>
                </a:pPr>
                <a:r>
                  <a:rPr lang="en-US" dirty="0"/>
                  <a:t>“Verifiable statements”</a:t>
                </a:r>
              </a:p>
              <a:p>
                <a:pPr marL="457200" lvl="1" indent="0">
                  <a:buFont typeface="Arial" panose="020B0604020202020204" pitchFamily="34" charset="0"/>
                  <a:buNone/>
                </a:pPr>
                <a:r>
                  <a:rPr lang="en-US" dirty="0"/>
                  <a:t>The mass of the photon is less than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10</m:t>
                        </m:r>
                      </m:e>
                      <m:sup>
                        <m:r>
                          <a:rPr lang="en-US" i="1" smtClean="0">
                            <a:latin typeface="Cambria Math" panose="02040503050406030204" pitchFamily="18" charset="0"/>
                          </a:rPr>
                          <m:t>−13</m:t>
                        </m:r>
                      </m:sup>
                    </m:sSup>
                  </m:oMath>
                </a14:m>
                <a:r>
                  <a:rPr lang="en-US" dirty="0"/>
                  <a:t> eV</a:t>
                </a:r>
              </a:p>
              <a:p>
                <a:pPr marL="457200" lvl="1" indent="0">
                  <a:buFont typeface="Arial" panose="020B0604020202020204" pitchFamily="34" charset="0"/>
                  <a:buNone/>
                </a:pPr>
                <a:r>
                  <a:rPr lang="en-US" dirty="0"/>
                  <a:t>If the height of the mercury column is between 24 and 25 millimeters then its temperature is between 24 and 25 Celsius</a:t>
                </a:r>
              </a:p>
              <a:p>
                <a:pPr marL="457200" lvl="1" indent="0">
                  <a:buFont typeface="Arial" panose="020B0604020202020204" pitchFamily="34" charset="0"/>
                  <a:buNone/>
                </a:pPr>
                <a:r>
                  <a:rPr lang="en-US" dirty="0"/>
                  <a:t>If I take </a:t>
                </a:r>
                <a14:m>
                  <m:oMath xmlns:m="http://schemas.openxmlformats.org/officeDocument/2006/math">
                    <m:r>
                      <a:rPr lang="en-US" smtClean="0">
                        <a:latin typeface="Cambria Math" panose="02040503050406030204" pitchFamily="18" charset="0"/>
                      </a:rPr>
                      <m:t>2</m:t>
                    </m:r>
                    <m:r>
                      <a:rPr lang="en-US" i="1" smtClean="0">
                        <a:latin typeface="Cambria Math" panose="02040503050406030204" pitchFamily="18" charset="0"/>
                      </a:rPr>
                      <m:t>±0.01</m:t>
                    </m:r>
                  </m:oMath>
                </a14:m>
                <a:r>
                  <a:rPr lang="en-US" dirty="0"/>
                  <a:t> Kg of Sodium-24 and wait </a:t>
                </a:r>
                <a14:m>
                  <m:oMath xmlns:m="http://schemas.openxmlformats.org/officeDocument/2006/math">
                    <m:r>
                      <a:rPr lang="en-US" i="1" smtClean="0">
                        <a:latin typeface="Cambria Math" panose="02040503050406030204" pitchFamily="18" charset="0"/>
                      </a:rPr>
                      <m:t>15±0.01</m:t>
                    </m:r>
                  </m:oMath>
                </a14:m>
                <a:r>
                  <a:rPr lang="en-US" dirty="0"/>
                  <a:t> hours</a:t>
                </a:r>
                <a:br>
                  <a:rPr lang="en-US" dirty="0"/>
                </a:br>
                <a:r>
                  <a:rPr lang="en-US" dirty="0"/>
                  <a:t>there will be only </a:t>
                </a:r>
                <a14:m>
                  <m:oMath xmlns:m="http://schemas.openxmlformats.org/officeDocument/2006/math">
                    <m:r>
                      <a:rPr lang="en-US" dirty="0">
                        <a:latin typeface="Cambria Math" panose="02040503050406030204" pitchFamily="18" charset="0"/>
                      </a:rPr>
                      <m:t>1</m:t>
                    </m:r>
                    <m:r>
                      <a:rPr lang="en-US" i="1">
                        <a:latin typeface="Cambria Math" panose="02040503050406030204" pitchFamily="18" charset="0"/>
                      </a:rPr>
                      <m:t>±0.01</m:t>
                    </m:r>
                  </m:oMath>
                </a14:m>
                <a:r>
                  <a:rPr lang="en-US" dirty="0"/>
                  <a:t> Kg left</a:t>
                </a:r>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p:txBody>
          </p:sp>
        </mc:Choice>
        <mc:Fallback xmlns="">
          <p:sp>
            <p:nvSpPr>
              <p:cNvPr id="4" name="Content Placeholder 2">
                <a:extLst>
                  <a:ext uri="{FF2B5EF4-FFF2-40B4-BE49-F238E27FC236}">
                    <a16:creationId xmlns:a16="http://schemas.microsoft.com/office/drawing/2014/main" id="{9FB66CA8-AC77-0570-9368-B49DDD3B89A4}"/>
                  </a:ext>
                </a:extLst>
              </p:cNvPr>
              <p:cNvSpPr txBox="1">
                <a:spLocks noRot="1" noChangeAspect="1" noMove="1" noResize="1" noEditPoints="1" noAdjustHandles="1" noChangeArrowheads="1" noChangeShapeType="1" noTextEdit="1"/>
              </p:cNvSpPr>
              <p:nvPr/>
            </p:nvSpPr>
            <p:spPr>
              <a:xfrm>
                <a:off x="103955" y="270649"/>
                <a:ext cx="11984090" cy="4968248"/>
              </a:xfrm>
              <a:prstGeom prst="rect">
                <a:avLst/>
              </a:prstGeom>
              <a:blipFill>
                <a:blip r:embed="rId2"/>
                <a:stretch>
                  <a:fillRect l="-1017" t="-1963" r="-15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7631178-EDEA-D346-9946-A3895CC756E2}"/>
              </a:ext>
            </a:extLst>
          </p:cNvPr>
          <p:cNvSpPr txBox="1"/>
          <p:nvPr/>
        </p:nvSpPr>
        <p:spPr>
          <a:xfrm>
            <a:off x="522783" y="5333970"/>
            <a:ext cx="8808079" cy="1077218"/>
          </a:xfrm>
          <a:prstGeom prst="rect">
            <a:avLst/>
          </a:prstGeom>
          <a:noFill/>
        </p:spPr>
        <p:txBody>
          <a:bodyPr wrap="square" rtlCol="0">
            <a:spAutoFit/>
          </a:bodyPr>
          <a:lstStyle/>
          <a:p>
            <a:r>
              <a:rPr lang="en-US" sz="3200" dirty="0">
                <a:solidFill>
                  <a:schemeClr val="accent6">
                    <a:lumMod val="75000"/>
                  </a:schemeClr>
                </a:solidFill>
              </a:rPr>
              <a:t>A scientific theory needs “at least” the concept of a verifiable statement: good primitive notion</a:t>
            </a:r>
          </a:p>
        </p:txBody>
      </p:sp>
    </p:spTree>
    <p:extLst>
      <p:ext uri="{BB962C8B-B14F-4D97-AF65-F5344CB8AC3E}">
        <p14:creationId xmlns:p14="http://schemas.microsoft.com/office/powerpoint/2010/main" val="268292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2DCE-BCE0-1B6B-E0EF-339384EAD13D}"/>
              </a:ext>
            </a:extLst>
          </p:cNvPr>
          <p:cNvSpPr>
            <a:spLocks noGrp="1"/>
          </p:cNvSpPr>
          <p:nvPr>
            <p:ph type="title"/>
          </p:nvPr>
        </p:nvSpPr>
        <p:spPr>
          <a:xfrm>
            <a:off x="103955" y="84779"/>
            <a:ext cx="8698074" cy="897424"/>
          </a:xfrm>
        </p:spPr>
        <p:txBody>
          <a:bodyPr/>
          <a:lstStyle/>
          <a:p>
            <a:r>
              <a:rPr lang="en-US" dirty="0"/>
              <a:t>Main goal of the project</a:t>
            </a:r>
          </a:p>
        </p:txBody>
      </p:sp>
      <p:grpSp>
        <p:nvGrpSpPr>
          <p:cNvPr id="4" name="Group 3">
            <a:extLst>
              <a:ext uri="{FF2B5EF4-FFF2-40B4-BE49-F238E27FC236}">
                <a16:creationId xmlns:a16="http://schemas.microsoft.com/office/drawing/2014/main" id="{746682E2-9FF6-9416-54E1-85337245508A}"/>
              </a:ext>
            </a:extLst>
          </p:cNvPr>
          <p:cNvGrpSpPr/>
          <p:nvPr/>
        </p:nvGrpSpPr>
        <p:grpSpPr>
          <a:xfrm>
            <a:off x="8708668" y="320121"/>
            <a:ext cx="3436710" cy="2736585"/>
            <a:chOff x="8807251" y="356793"/>
            <a:chExt cx="3436710" cy="2736585"/>
          </a:xfrm>
        </p:grpSpPr>
        <p:grpSp>
          <p:nvGrpSpPr>
            <p:cNvPr id="5" name="Group 4">
              <a:extLst>
                <a:ext uri="{FF2B5EF4-FFF2-40B4-BE49-F238E27FC236}">
                  <a16:creationId xmlns:a16="http://schemas.microsoft.com/office/drawing/2014/main" id="{4D1683F9-8185-F744-0B0B-49403F1DAD2A}"/>
                </a:ext>
              </a:extLst>
            </p:cNvPr>
            <p:cNvGrpSpPr/>
            <p:nvPr/>
          </p:nvGrpSpPr>
          <p:grpSpPr>
            <a:xfrm>
              <a:off x="9410754" y="356793"/>
              <a:ext cx="2229706" cy="2324557"/>
              <a:chOff x="9664754" y="4369993"/>
              <a:chExt cx="2229706" cy="2324557"/>
            </a:xfrm>
          </p:grpSpPr>
          <p:pic>
            <p:nvPicPr>
              <p:cNvPr id="7" name="Picture 6">
                <a:extLst>
                  <a:ext uri="{FF2B5EF4-FFF2-40B4-BE49-F238E27FC236}">
                    <a16:creationId xmlns:a16="http://schemas.microsoft.com/office/drawing/2014/main" id="{F09733E4-688D-4DCE-213B-967DFA3BC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09A616A9-AC58-C779-B5DB-EE419585F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grpSp>
        <p:sp>
          <p:nvSpPr>
            <p:cNvPr id="6" name="TextBox 5">
              <a:extLst>
                <a:ext uri="{FF2B5EF4-FFF2-40B4-BE49-F238E27FC236}">
                  <a16:creationId xmlns:a16="http://schemas.microsoft.com/office/drawing/2014/main" id="{FEEA1047-B877-5965-1071-F5EB143EBF14}"/>
                </a:ext>
              </a:extLst>
            </p:cNvPr>
            <p:cNvSpPr txBox="1"/>
            <p:nvPr/>
          </p:nvSpPr>
          <p:spPr>
            <a:xfrm>
              <a:off x="8807251" y="2724046"/>
              <a:ext cx="3436710" cy="369332"/>
            </a:xfrm>
            <a:prstGeom prst="rect">
              <a:avLst/>
            </a:prstGeom>
            <a:noFill/>
          </p:spPr>
          <p:txBody>
            <a:bodyPr wrap="none" rtlCol="0">
              <a:spAutoFit/>
            </a:bodyPr>
            <a:lstStyle/>
            <a:p>
              <a:pPr algn="ctr"/>
              <a:r>
                <a:rPr lang="en-US" dirty="0">
                  <a:hlinkClick r:id="rId4"/>
                </a:rPr>
                <a:t>https://assumptionsofphysics.org</a:t>
              </a:r>
              <a:endParaRPr lang="en-US" dirty="0"/>
            </a:p>
          </p:txBody>
        </p:sp>
      </p:grpSp>
      <p:grpSp>
        <p:nvGrpSpPr>
          <p:cNvPr id="9" name="Group 8">
            <a:extLst>
              <a:ext uri="{FF2B5EF4-FFF2-40B4-BE49-F238E27FC236}">
                <a16:creationId xmlns:a16="http://schemas.microsoft.com/office/drawing/2014/main" id="{4AB66391-9F55-EB42-1EB1-682E52F74556}"/>
              </a:ext>
            </a:extLst>
          </p:cNvPr>
          <p:cNvGrpSpPr/>
          <p:nvPr/>
        </p:nvGrpSpPr>
        <p:grpSpPr>
          <a:xfrm>
            <a:off x="5013216" y="3135761"/>
            <a:ext cx="3284859" cy="916207"/>
            <a:chOff x="7093758" y="5122425"/>
            <a:chExt cx="4379811" cy="1221610"/>
          </a:xfrm>
        </p:grpSpPr>
        <p:grpSp>
          <p:nvGrpSpPr>
            <p:cNvPr id="10" name="Group 9">
              <a:extLst>
                <a:ext uri="{FF2B5EF4-FFF2-40B4-BE49-F238E27FC236}">
                  <a16:creationId xmlns:a16="http://schemas.microsoft.com/office/drawing/2014/main" id="{096941F6-ECEF-2954-C8FD-9F4E73884367}"/>
                </a:ext>
              </a:extLst>
            </p:cNvPr>
            <p:cNvGrpSpPr/>
            <p:nvPr/>
          </p:nvGrpSpPr>
          <p:grpSpPr>
            <a:xfrm>
              <a:off x="7517416" y="5122425"/>
              <a:ext cx="3079535" cy="839764"/>
              <a:chOff x="2758985" y="3636747"/>
              <a:chExt cx="7518499" cy="2050233"/>
            </a:xfrm>
          </p:grpSpPr>
          <p:grpSp>
            <p:nvGrpSpPr>
              <p:cNvPr id="18" name="Group 17">
                <a:extLst>
                  <a:ext uri="{FF2B5EF4-FFF2-40B4-BE49-F238E27FC236}">
                    <a16:creationId xmlns:a16="http://schemas.microsoft.com/office/drawing/2014/main" id="{AF747669-9FC5-5308-ACE7-767979452B47}"/>
                  </a:ext>
                </a:extLst>
              </p:cNvPr>
              <p:cNvGrpSpPr/>
              <p:nvPr/>
            </p:nvGrpSpPr>
            <p:grpSpPr>
              <a:xfrm>
                <a:off x="2758985" y="4061287"/>
                <a:ext cx="1727299" cy="1625693"/>
                <a:chOff x="2743126" y="2971800"/>
                <a:chExt cx="1295474" cy="1219270"/>
              </a:xfrm>
            </p:grpSpPr>
            <p:sp>
              <p:nvSpPr>
                <p:cNvPr id="23" name="Oval 22">
                  <a:extLst>
                    <a:ext uri="{FF2B5EF4-FFF2-40B4-BE49-F238E27FC236}">
                      <a16:creationId xmlns:a16="http://schemas.microsoft.com/office/drawing/2014/main" id="{560FE619-0A8C-D24C-65C3-D12BC00B5E76}"/>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hord 5">
                  <a:extLst>
                    <a:ext uri="{FF2B5EF4-FFF2-40B4-BE49-F238E27FC236}">
                      <a16:creationId xmlns:a16="http://schemas.microsoft.com/office/drawing/2014/main" id="{03399512-243A-864D-82D6-FF368404A102}"/>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168AA96-BA97-6FE4-AF8D-E8D94B7DFC2A}"/>
                  </a:ext>
                </a:extLst>
              </p:cNvPr>
              <p:cNvGrpSpPr/>
              <p:nvPr/>
            </p:nvGrpSpPr>
            <p:grpSpPr>
              <a:xfrm>
                <a:off x="8550185" y="3654841"/>
                <a:ext cx="1727299" cy="1625693"/>
                <a:chOff x="2743126" y="2971800"/>
                <a:chExt cx="1295474" cy="1219270"/>
              </a:xfrm>
            </p:grpSpPr>
            <p:sp>
              <p:nvSpPr>
                <p:cNvPr id="21" name="Oval 20">
                  <a:extLst>
                    <a:ext uri="{FF2B5EF4-FFF2-40B4-BE49-F238E27FC236}">
                      <a16:creationId xmlns:a16="http://schemas.microsoft.com/office/drawing/2014/main" id="{81741CE2-3C06-3E12-4FF4-6C7006EC28D5}"/>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ord 5">
                  <a:extLst>
                    <a:ext uri="{FF2B5EF4-FFF2-40B4-BE49-F238E27FC236}">
                      <a16:creationId xmlns:a16="http://schemas.microsoft.com/office/drawing/2014/main" id="{72198938-A6D8-2A11-6039-2C2DDD70A8D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4B27224C-E116-C9F7-85DE-97C643C348B1}"/>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4FED6AD9-11ED-9855-4715-0E0D6212D3A8}"/>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892C8A9-51BB-099C-C97A-580FBBC85F41}"/>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13" name="Oval 12">
              <a:extLst>
                <a:ext uri="{FF2B5EF4-FFF2-40B4-BE49-F238E27FC236}">
                  <a16:creationId xmlns:a16="http://schemas.microsoft.com/office/drawing/2014/main" id="{7BBD1CB7-D1ED-6F86-3276-E1780DD1C44B}"/>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a:extLst>
                <a:ext uri="{FF2B5EF4-FFF2-40B4-BE49-F238E27FC236}">
                  <a16:creationId xmlns:a16="http://schemas.microsoft.com/office/drawing/2014/main" id="{65AE56FF-1C7E-6F3B-66C3-B9B85FD59EAC}"/>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D5787-63F5-D9AC-802B-7AF573B2B40A}"/>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8D2628-72BB-2EB2-0DEE-58BEF260B054}"/>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ED2617C-2532-1D1B-8AF9-8CA9F2276E0B}"/>
                </a:ext>
              </a:extLst>
            </p:cNvPr>
            <p:cNvSpPr txBox="1"/>
            <p:nvPr/>
          </p:nvSpPr>
          <p:spPr>
            <a:xfrm>
              <a:off x="8920867" y="5478456"/>
              <a:ext cx="412933" cy="553998"/>
            </a:xfrm>
            <a:prstGeom prst="rect">
              <a:avLst/>
            </a:prstGeom>
            <a:noFill/>
          </p:spPr>
          <p:txBody>
            <a:bodyPr wrap="none" rtlCol="0">
              <a:spAutoFit/>
            </a:bodyPr>
            <a:lstStyle/>
            <a:p>
              <a:r>
                <a:rPr lang="en-US" sz="2100" dirty="0">
                  <a:solidFill>
                    <a:srgbClr val="FF0000"/>
                  </a:solidFill>
                </a:rPr>
                <a:t>?</a:t>
              </a:r>
            </a:p>
          </p:txBody>
        </p:sp>
      </p:grpSp>
      <p:grpSp>
        <p:nvGrpSpPr>
          <p:cNvPr id="25" name="Group 24">
            <a:extLst>
              <a:ext uri="{FF2B5EF4-FFF2-40B4-BE49-F238E27FC236}">
                <a16:creationId xmlns:a16="http://schemas.microsoft.com/office/drawing/2014/main" id="{10B4A313-E91D-14D5-6C5E-10CF8D0A5864}"/>
              </a:ext>
            </a:extLst>
          </p:cNvPr>
          <p:cNvGrpSpPr/>
          <p:nvPr/>
        </p:nvGrpSpPr>
        <p:grpSpPr>
          <a:xfrm>
            <a:off x="717063" y="3127424"/>
            <a:ext cx="3299436" cy="919519"/>
            <a:chOff x="7093758" y="5122425"/>
            <a:chExt cx="4376570" cy="1219705"/>
          </a:xfrm>
        </p:grpSpPr>
        <p:grpSp>
          <p:nvGrpSpPr>
            <p:cNvPr id="26" name="Group 25">
              <a:extLst>
                <a:ext uri="{FF2B5EF4-FFF2-40B4-BE49-F238E27FC236}">
                  <a16:creationId xmlns:a16="http://schemas.microsoft.com/office/drawing/2014/main" id="{4CD865E9-6A34-D7C3-87B4-4D97B2125383}"/>
                </a:ext>
              </a:extLst>
            </p:cNvPr>
            <p:cNvGrpSpPr/>
            <p:nvPr/>
          </p:nvGrpSpPr>
          <p:grpSpPr>
            <a:xfrm>
              <a:off x="7517416" y="5122425"/>
              <a:ext cx="3079535" cy="839764"/>
              <a:chOff x="2758985" y="3636747"/>
              <a:chExt cx="7518499" cy="2050233"/>
            </a:xfrm>
          </p:grpSpPr>
          <p:grpSp>
            <p:nvGrpSpPr>
              <p:cNvPr id="32" name="Group 31">
                <a:extLst>
                  <a:ext uri="{FF2B5EF4-FFF2-40B4-BE49-F238E27FC236}">
                    <a16:creationId xmlns:a16="http://schemas.microsoft.com/office/drawing/2014/main" id="{29B90261-D5A3-C943-2158-5BDCB41BE187}"/>
                  </a:ext>
                </a:extLst>
              </p:cNvPr>
              <p:cNvGrpSpPr/>
              <p:nvPr/>
            </p:nvGrpSpPr>
            <p:grpSpPr>
              <a:xfrm>
                <a:off x="2758985" y="4061287"/>
                <a:ext cx="1727299" cy="1625693"/>
                <a:chOff x="2743126" y="2971800"/>
                <a:chExt cx="1295474" cy="1219270"/>
              </a:xfrm>
            </p:grpSpPr>
            <p:sp>
              <p:nvSpPr>
                <p:cNvPr id="37" name="Oval 36">
                  <a:extLst>
                    <a:ext uri="{FF2B5EF4-FFF2-40B4-BE49-F238E27FC236}">
                      <a16:creationId xmlns:a16="http://schemas.microsoft.com/office/drawing/2014/main" id="{FA27D122-1932-13DA-4E44-23E18A19A60E}"/>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Chord 5">
                  <a:extLst>
                    <a:ext uri="{FF2B5EF4-FFF2-40B4-BE49-F238E27FC236}">
                      <a16:creationId xmlns:a16="http://schemas.microsoft.com/office/drawing/2014/main" id="{4E6F583B-CC50-57FB-643E-FFC6FCE3C46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3" name="Group 32">
                <a:extLst>
                  <a:ext uri="{FF2B5EF4-FFF2-40B4-BE49-F238E27FC236}">
                    <a16:creationId xmlns:a16="http://schemas.microsoft.com/office/drawing/2014/main" id="{688925C7-45D2-5D72-02A6-C3767F495E4C}"/>
                  </a:ext>
                </a:extLst>
              </p:cNvPr>
              <p:cNvGrpSpPr/>
              <p:nvPr/>
            </p:nvGrpSpPr>
            <p:grpSpPr>
              <a:xfrm>
                <a:off x="8550185" y="3654841"/>
                <a:ext cx="1727299" cy="1625693"/>
                <a:chOff x="2743126" y="2971800"/>
                <a:chExt cx="1295474" cy="1219270"/>
              </a:xfrm>
            </p:grpSpPr>
            <p:sp>
              <p:nvSpPr>
                <p:cNvPr id="35" name="Oval 34">
                  <a:extLst>
                    <a:ext uri="{FF2B5EF4-FFF2-40B4-BE49-F238E27FC236}">
                      <a16:creationId xmlns:a16="http://schemas.microsoft.com/office/drawing/2014/main" id="{59FC66F9-6A33-071A-93A7-F6FAD8D23F51}"/>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Chord 5">
                  <a:extLst>
                    <a:ext uri="{FF2B5EF4-FFF2-40B4-BE49-F238E27FC236}">
                      <a16:creationId xmlns:a16="http://schemas.microsoft.com/office/drawing/2014/main" id="{1BF90216-A627-3EE5-03F5-55DCCD3B2A4C}"/>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4" name="Freeform: Shape 33">
                <a:extLst>
                  <a:ext uri="{FF2B5EF4-FFF2-40B4-BE49-F238E27FC236}">
                    <a16:creationId xmlns:a16="http://schemas.microsoft.com/office/drawing/2014/main" id="{344FAB1C-6424-B3A9-62AF-1BA2C6A9B35A}"/>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7" name="Straight Arrow Connector 26">
              <a:extLst>
                <a:ext uri="{FF2B5EF4-FFF2-40B4-BE49-F238E27FC236}">
                  <a16:creationId xmlns:a16="http://schemas.microsoft.com/office/drawing/2014/main" id="{688D463B-1D53-F810-4FC9-682C06A4E1AB}"/>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CADF4B4-9D39-F4BD-D6A4-A27406433539}"/>
                </a:ext>
              </a:extLst>
            </p:cNvPr>
            <p:cNvSpPr/>
            <p:nvPr/>
          </p:nvSpPr>
          <p:spPr>
            <a:xfrm>
              <a:off x="10844764" y="5974702"/>
              <a:ext cx="625564" cy="367428"/>
            </a:xfrm>
            <a:prstGeom prst="rect">
              <a:avLst/>
            </a:prstGeom>
          </p:spPr>
          <p:txBody>
            <a:bodyPr wrap="none">
              <a:spAutoFit/>
            </a:bodyPr>
            <a:lstStyle/>
            <a:p>
              <a:r>
                <a:rPr lang="en-US" sz="1200" dirty="0"/>
                <a:t>time</a:t>
              </a:r>
            </a:p>
          </p:txBody>
        </p:sp>
        <p:sp>
          <p:nvSpPr>
            <p:cNvPr id="29" name="Oval 28">
              <a:extLst>
                <a:ext uri="{FF2B5EF4-FFF2-40B4-BE49-F238E27FC236}">
                  <a16:creationId xmlns:a16="http://schemas.microsoft.com/office/drawing/2014/main" id="{A6AB262B-18B6-12CD-128F-F5229B66BC5F}"/>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F0CBD2-5AE8-52F6-2FBD-01E92375990E}"/>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9538E6-4284-CF77-E895-18496D5FC5A1}"/>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72C9A3D-D4FB-9714-2F02-3A658A6CDA24}"/>
                  </a:ext>
                </a:extLst>
              </p:cNvPr>
              <p:cNvSpPr txBox="1"/>
              <p:nvPr/>
            </p:nvSpPr>
            <p:spPr>
              <a:xfrm>
                <a:off x="530237" y="2598451"/>
                <a:ext cx="3599960" cy="338554"/>
              </a:xfrm>
              <a:prstGeom prst="rect">
                <a:avLst/>
              </a:prstGeom>
              <a:noFill/>
            </p:spPr>
            <p:txBody>
              <a:bodyPr wrap="none" rtlCol="0">
                <a:spAutoFit/>
              </a:bodyPr>
              <a:lstStyle/>
              <a:p>
                <a:r>
                  <a:rPr lang="en-US" sz="1600" dirty="0"/>
                  <a:t>Infinitesimal reducibility </a:t>
                </a:r>
                <a14:m>
                  <m:oMath xmlns:m="http://schemas.openxmlformats.org/officeDocument/2006/math">
                    <m:r>
                      <a:rPr lang="en-US" sz="1600" b="0" i="1" smtClean="0">
                        <a:latin typeface="Cambria Math" panose="02040503050406030204" pitchFamily="18" charset="0"/>
                      </a:rPr>
                      <m:t>⇒</m:t>
                    </m:r>
                  </m:oMath>
                </a14:m>
                <a:r>
                  <a:rPr lang="en-US" sz="1600" dirty="0"/>
                  <a:t> Classical state</a:t>
                </a:r>
              </a:p>
            </p:txBody>
          </p:sp>
        </mc:Choice>
        <mc:Fallback xmlns="">
          <p:sp>
            <p:nvSpPr>
              <p:cNvPr id="39" name="TextBox 38">
                <a:extLst>
                  <a:ext uri="{FF2B5EF4-FFF2-40B4-BE49-F238E27FC236}">
                    <a16:creationId xmlns:a16="http://schemas.microsoft.com/office/drawing/2014/main" id="{972C9A3D-D4FB-9714-2F02-3A658A6CDA24}"/>
                  </a:ext>
                </a:extLst>
              </p:cNvPr>
              <p:cNvSpPr txBox="1">
                <a:spLocks noRot="1" noChangeAspect="1" noMove="1" noResize="1" noEditPoints="1" noAdjustHandles="1" noChangeArrowheads="1" noChangeShapeType="1" noTextEdit="1"/>
              </p:cNvSpPr>
              <p:nvPr/>
            </p:nvSpPr>
            <p:spPr>
              <a:xfrm>
                <a:off x="530237" y="2598451"/>
                <a:ext cx="3599960" cy="338554"/>
              </a:xfrm>
              <a:prstGeom prst="rect">
                <a:avLst/>
              </a:prstGeom>
              <a:blipFill>
                <a:blip r:embed="rId5"/>
                <a:stretch>
                  <a:fillRect l="-101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6D50F44-FA6F-7634-7B43-AF2CA8BDA007}"/>
                  </a:ext>
                </a:extLst>
              </p:cNvPr>
              <p:cNvSpPr txBox="1"/>
              <p:nvPr/>
            </p:nvSpPr>
            <p:spPr>
              <a:xfrm>
                <a:off x="5162412" y="2597262"/>
                <a:ext cx="2751972" cy="338554"/>
              </a:xfrm>
              <a:prstGeom prst="rect">
                <a:avLst/>
              </a:prstGeom>
              <a:noFill/>
            </p:spPr>
            <p:txBody>
              <a:bodyPr wrap="none" rtlCol="0">
                <a:spAutoFit/>
              </a:bodyPr>
              <a:lstStyle/>
              <a:p>
                <a:r>
                  <a:rPr lang="en-US" sz="1600" dirty="0"/>
                  <a:t>Irreducibility </a:t>
                </a:r>
                <a14:m>
                  <m:oMath xmlns:m="http://schemas.openxmlformats.org/officeDocument/2006/math">
                    <m:r>
                      <a:rPr lang="en-US" sz="1600" b="0" i="1" smtClean="0">
                        <a:latin typeface="Cambria Math" panose="02040503050406030204" pitchFamily="18" charset="0"/>
                      </a:rPr>
                      <m:t>⇒</m:t>
                    </m:r>
                  </m:oMath>
                </a14:m>
                <a:r>
                  <a:rPr lang="en-US" sz="1600" dirty="0"/>
                  <a:t> Quantum state</a:t>
                </a:r>
              </a:p>
            </p:txBody>
          </p:sp>
        </mc:Choice>
        <mc:Fallback xmlns="">
          <p:sp>
            <p:nvSpPr>
              <p:cNvPr id="40" name="TextBox 39">
                <a:extLst>
                  <a:ext uri="{FF2B5EF4-FFF2-40B4-BE49-F238E27FC236}">
                    <a16:creationId xmlns:a16="http://schemas.microsoft.com/office/drawing/2014/main" id="{46D50F44-FA6F-7634-7B43-AF2CA8BDA007}"/>
                  </a:ext>
                </a:extLst>
              </p:cNvPr>
              <p:cNvSpPr txBox="1">
                <a:spLocks noRot="1" noChangeAspect="1" noMove="1" noResize="1" noEditPoints="1" noAdjustHandles="1" noChangeArrowheads="1" noChangeShapeType="1" noTextEdit="1"/>
              </p:cNvSpPr>
              <p:nvPr/>
            </p:nvSpPr>
            <p:spPr>
              <a:xfrm>
                <a:off x="5162412" y="2597262"/>
                <a:ext cx="2751972" cy="338554"/>
              </a:xfrm>
              <a:prstGeom prst="rect">
                <a:avLst/>
              </a:prstGeom>
              <a:blipFill>
                <a:blip r:embed="rId6"/>
                <a:stretch>
                  <a:fillRect l="-1330" t="-5357" r="-443" b="-21429"/>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B3C1A7E-6F6A-1D88-2FCE-065DF3392CE8}"/>
              </a:ext>
            </a:extLst>
          </p:cNvPr>
          <p:cNvSpPr txBox="1"/>
          <p:nvPr/>
        </p:nvSpPr>
        <p:spPr>
          <a:xfrm>
            <a:off x="271285" y="962742"/>
            <a:ext cx="8363414" cy="1077218"/>
          </a:xfrm>
          <a:prstGeom prst="rect">
            <a:avLst/>
          </a:prstGeom>
          <a:noFill/>
        </p:spPr>
        <p:txBody>
          <a:bodyPr wrap="square">
            <a:spAutoFit/>
          </a:bodyPr>
          <a:lstStyle/>
          <a:p>
            <a:r>
              <a:rPr lang="en-US" sz="3200" i="1" dirty="0"/>
              <a:t>Identify a handful of physical starting points from which the basic laws can be rigorously derived</a:t>
            </a:r>
            <a:endParaRPr lang="en-US" sz="3200" dirty="0"/>
          </a:p>
        </p:txBody>
      </p:sp>
      <p:sp>
        <p:nvSpPr>
          <p:cNvPr id="43" name="TextBox 42">
            <a:extLst>
              <a:ext uri="{FF2B5EF4-FFF2-40B4-BE49-F238E27FC236}">
                <a16:creationId xmlns:a16="http://schemas.microsoft.com/office/drawing/2014/main" id="{5B455218-73B4-5DD6-D4BD-1B9C04723948}"/>
              </a:ext>
            </a:extLst>
          </p:cNvPr>
          <p:cNvSpPr txBox="1"/>
          <p:nvPr/>
        </p:nvSpPr>
        <p:spPr>
          <a:xfrm>
            <a:off x="271285" y="2141167"/>
            <a:ext cx="1396985" cy="369332"/>
          </a:xfrm>
          <a:prstGeom prst="rect">
            <a:avLst/>
          </a:prstGeom>
          <a:noFill/>
        </p:spPr>
        <p:txBody>
          <a:bodyPr wrap="none" rtlCol="0">
            <a:spAutoFit/>
          </a:bodyPr>
          <a:lstStyle/>
          <a:p>
            <a:r>
              <a:rPr lang="en-US" dirty="0"/>
              <a:t>For example:</a:t>
            </a:r>
          </a:p>
        </p:txBody>
      </p:sp>
      <p:sp>
        <p:nvSpPr>
          <p:cNvPr id="46" name="TextBox 45">
            <a:extLst>
              <a:ext uri="{FF2B5EF4-FFF2-40B4-BE49-F238E27FC236}">
                <a16:creationId xmlns:a16="http://schemas.microsoft.com/office/drawing/2014/main" id="{DB225324-B563-B7A7-7AD5-95E8E983D9E1}"/>
              </a:ext>
            </a:extLst>
          </p:cNvPr>
          <p:cNvSpPr txBox="1"/>
          <p:nvPr/>
        </p:nvSpPr>
        <p:spPr>
          <a:xfrm>
            <a:off x="1916624" y="4389644"/>
            <a:ext cx="7163436" cy="830997"/>
          </a:xfrm>
          <a:prstGeom prst="rect">
            <a:avLst/>
          </a:prstGeom>
          <a:noFill/>
        </p:spPr>
        <p:txBody>
          <a:bodyPr wrap="none" rtlCol="0">
            <a:spAutoFit/>
          </a:bodyPr>
          <a:lstStyle/>
          <a:p>
            <a:pPr algn="r"/>
            <a:r>
              <a:rPr lang="en-US" sz="2400" dirty="0"/>
              <a:t>This also requires rederiving all mathematical structures</a:t>
            </a:r>
            <a:br>
              <a:rPr lang="en-US" sz="2400" dirty="0"/>
            </a:br>
            <a:r>
              <a:rPr lang="en-US" sz="2400" dirty="0"/>
              <a:t>from physical requirements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FDB74E7-8E10-1AA5-EAF7-09367F1CBFE4}"/>
                  </a:ext>
                </a:extLst>
              </p:cNvPr>
              <p:cNvSpPr txBox="1"/>
              <p:nvPr/>
            </p:nvSpPr>
            <p:spPr>
              <a:xfrm>
                <a:off x="785488" y="5293998"/>
                <a:ext cx="7276785" cy="646331"/>
              </a:xfrm>
              <a:prstGeom prst="rect">
                <a:avLst/>
              </a:prstGeom>
              <a:noFill/>
            </p:spPr>
            <p:txBody>
              <a:bodyPr wrap="square" rtlCol="0">
                <a:spAutoFit/>
              </a:bodyPr>
              <a:lstStyle/>
              <a:p>
                <a:r>
                  <a:rPr lang="en-US" dirty="0"/>
                  <a:t>Science is evidence based </a:t>
                </a:r>
                <a14:m>
                  <m:oMath xmlns:m="http://schemas.openxmlformats.org/officeDocument/2006/math">
                    <m:r>
                      <a:rPr lang="en-US" b="0" i="1" smtClean="0">
                        <a:latin typeface="Cambria Math" panose="02040503050406030204" pitchFamily="18" charset="0"/>
                      </a:rPr>
                      <m:t>⇒</m:t>
                    </m:r>
                  </m:oMath>
                </a14:m>
                <a:r>
                  <a:rPr lang="en-US" dirty="0"/>
                  <a:t> scientific theory must be characterized by experimentally verifiable statements </a:t>
                </a:r>
                <a14:m>
                  <m:oMath xmlns:m="http://schemas.openxmlformats.org/officeDocument/2006/math">
                    <m:r>
                      <a:rPr lang="en-US" b="0" i="1" smtClean="0">
                        <a:latin typeface="Cambria Math" panose="02040503050406030204" pitchFamily="18" charset="0"/>
                      </a:rPr>
                      <m:t>⇒</m:t>
                    </m:r>
                  </m:oMath>
                </a14:m>
                <a:r>
                  <a:rPr lang="en-US" dirty="0"/>
                  <a:t> topology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47" name="TextBox 46">
                <a:extLst>
                  <a:ext uri="{FF2B5EF4-FFF2-40B4-BE49-F238E27FC236}">
                    <a16:creationId xmlns:a16="http://schemas.microsoft.com/office/drawing/2014/main" id="{0FDB74E7-8E10-1AA5-EAF7-09367F1CBFE4}"/>
                  </a:ext>
                </a:extLst>
              </p:cNvPr>
              <p:cNvSpPr txBox="1">
                <a:spLocks noRot="1" noChangeAspect="1" noMove="1" noResize="1" noEditPoints="1" noAdjustHandles="1" noChangeArrowheads="1" noChangeShapeType="1" noTextEdit="1"/>
              </p:cNvSpPr>
              <p:nvPr/>
            </p:nvSpPr>
            <p:spPr>
              <a:xfrm>
                <a:off x="785488" y="5293998"/>
                <a:ext cx="7276785" cy="646331"/>
              </a:xfrm>
              <a:prstGeom prst="rect">
                <a:avLst/>
              </a:prstGeom>
              <a:blipFill>
                <a:blip r:embed="rId7"/>
                <a:stretch>
                  <a:fillRect l="-754" t="-4717" b="-14151"/>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3D12C71-F59C-FB7B-2F9F-12AAE88104C8}"/>
              </a:ext>
            </a:extLst>
          </p:cNvPr>
          <p:cNvSpPr txBox="1"/>
          <p:nvPr/>
        </p:nvSpPr>
        <p:spPr>
          <a:xfrm>
            <a:off x="271285" y="4924176"/>
            <a:ext cx="1396985" cy="369332"/>
          </a:xfrm>
          <a:prstGeom prst="rect">
            <a:avLst/>
          </a:prstGeom>
          <a:noFill/>
        </p:spPr>
        <p:txBody>
          <a:bodyPr wrap="none" rtlCol="0">
            <a:spAutoFit/>
          </a:bodyPr>
          <a:lstStyle/>
          <a:p>
            <a:r>
              <a:rPr lang="en-US" dirty="0"/>
              <a:t>For example:</a:t>
            </a:r>
          </a:p>
        </p:txBody>
      </p:sp>
    </p:spTree>
    <p:extLst>
      <p:ext uri="{BB962C8B-B14F-4D97-AF65-F5344CB8AC3E}">
        <p14:creationId xmlns:p14="http://schemas.microsoft.com/office/powerpoint/2010/main" val="2072341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25A734-291E-0FD6-688B-0DDE2D31768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476B699-0972-43E6-3CBD-5E45D3D9E3C6}"/>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8CBEF6FA-346A-1E04-9C8C-99195D2C6FFD}"/>
              </a:ext>
            </a:extLst>
          </p:cNvPr>
          <p:cNvSpPr txBox="1"/>
          <p:nvPr/>
        </p:nvSpPr>
        <p:spPr>
          <a:xfrm>
            <a:off x="727805" y="216071"/>
            <a:ext cx="8808079" cy="584775"/>
          </a:xfrm>
          <a:prstGeom prst="rect">
            <a:avLst/>
          </a:prstGeom>
          <a:noFill/>
        </p:spPr>
        <p:txBody>
          <a:bodyPr wrap="square" rtlCol="0">
            <a:spAutoFit/>
          </a:bodyPr>
          <a:lstStyle/>
          <a:p>
            <a:r>
              <a:rPr lang="en-US" sz="3200" dirty="0">
                <a:solidFill>
                  <a:schemeClr val="accent6">
                    <a:lumMod val="75000"/>
                  </a:schemeClr>
                </a:solidFill>
              </a:rPr>
              <a:t>What should be our primitive “formal” notion?</a:t>
            </a:r>
          </a:p>
        </p:txBody>
      </p:sp>
      <p:sp>
        <p:nvSpPr>
          <p:cNvPr id="5" name="TextBox 4">
            <a:extLst>
              <a:ext uri="{FF2B5EF4-FFF2-40B4-BE49-F238E27FC236}">
                <a16:creationId xmlns:a16="http://schemas.microsoft.com/office/drawing/2014/main" id="{744BBA0A-22C2-B3C3-4743-085AB6F1A229}"/>
              </a:ext>
            </a:extLst>
          </p:cNvPr>
          <p:cNvSpPr txBox="1"/>
          <p:nvPr/>
        </p:nvSpPr>
        <p:spPr>
          <a:xfrm>
            <a:off x="364385" y="948776"/>
            <a:ext cx="5866093" cy="369332"/>
          </a:xfrm>
          <a:prstGeom prst="rect">
            <a:avLst/>
          </a:prstGeom>
          <a:noFill/>
        </p:spPr>
        <p:txBody>
          <a:bodyPr wrap="none" rtlCol="0">
            <a:spAutoFit/>
          </a:bodyPr>
          <a:lstStyle/>
          <a:p>
            <a:r>
              <a:rPr lang="en-US" dirty="0"/>
              <a:t>Tempting to try to capture everything into the formal system:</a:t>
            </a:r>
          </a:p>
        </p:txBody>
      </p:sp>
      <p:sp>
        <p:nvSpPr>
          <p:cNvPr id="7" name="TextBox 6">
            <a:extLst>
              <a:ext uri="{FF2B5EF4-FFF2-40B4-BE49-F238E27FC236}">
                <a16:creationId xmlns:a16="http://schemas.microsoft.com/office/drawing/2014/main" id="{9F154F91-90EC-59C2-74F8-55E54ABCB929}"/>
              </a:ext>
            </a:extLst>
          </p:cNvPr>
          <p:cNvSpPr txBox="1"/>
          <p:nvPr/>
        </p:nvSpPr>
        <p:spPr>
          <a:xfrm>
            <a:off x="707349" y="1468020"/>
            <a:ext cx="10792327" cy="584775"/>
          </a:xfrm>
          <a:prstGeom prst="rect">
            <a:avLst/>
          </a:prstGeom>
          <a:noFill/>
        </p:spPr>
        <p:txBody>
          <a:bodyPr wrap="square">
            <a:spAutoFit/>
          </a:bodyPr>
          <a:lstStyle/>
          <a:p>
            <a:r>
              <a:rPr lang="en-US" sz="3200" dirty="0"/>
              <a:t>The </a:t>
            </a:r>
            <a:r>
              <a:rPr lang="en-US" sz="3200" dirty="0">
                <a:solidFill>
                  <a:srgbClr val="7030A0"/>
                </a:solidFill>
              </a:rPr>
              <a:t>electron</a:t>
            </a:r>
            <a:r>
              <a:rPr lang="en-US" sz="3200" dirty="0"/>
              <a:t> is a </a:t>
            </a:r>
            <a:r>
              <a:rPr lang="en-US" sz="3200" dirty="0">
                <a:solidFill>
                  <a:schemeClr val="accent4"/>
                </a:solidFill>
              </a:rPr>
              <a:t>fundamental particle </a:t>
            </a:r>
            <a:r>
              <a:rPr lang="en-US" sz="3200" dirty="0"/>
              <a:t>and has </a:t>
            </a:r>
            <a:r>
              <a:rPr lang="en-US" sz="3200" dirty="0">
                <a:solidFill>
                  <a:srgbClr val="FF0000"/>
                </a:solidFill>
              </a:rPr>
              <a:t>negative charge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4FCC34E-1561-DBE4-A6FC-322FA7685767}"/>
                  </a:ext>
                </a:extLst>
              </p:cNvPr>
              <p:cNvSpPr txBox="1"/>
              <p:nvPr/>
            </p:nvSpPr>
            <p:spPr>
              <a:xfrm>
                <a:off x="4659848" y="2676686"/>
                <a:ext cx="2887329" cy="58477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panose="02040503050406030204" pitchFamily="18" charset="0"/>
                        </a:rPr>
                        <m:t>𝐹𝑃</m:t>
                      </m:r>
                      <m:d>
                        <m:dPr>
                          <m:ctrlPr>
                            <a:rPr lang="en-US" sz="3200" b="0" i="1" smtClean="0">
                              <a:latin typeface="Cambria Math" panose="02040503050406030204" pitchFamily="18" charset="0"/>
                            </a:rPr>
                          </m:ctrlPr>
                        </m:dPr>
                        <m:e>
                          <m:r>
                            <a:rPr lang="en-US" sz="3200" b="0" i="1" smtClean="0">
                              <a:solidFill>
                                <a:srgbClr val="7030A0"/>
                              </a:solidFill>
                              <a:latin typeface="Cambria Math" panose="02040503050406030204" pitchFamily="18" charset="0"/>
                            </a:rPr>
                            <m:t>𝑒</m:t>
                          </m:r>
                        </m:e>
                      </m:d>
                      <m:r>
                        <a:rPr lang="en-US" sz="3200" b="0" i="1" smtClean="0">
                          <a:latin typeface="Cambria Math" panose="02040503050406030204" pitchFamily="18" charset="0"/>
                        </a:rPr>
                        <m:t>∧</m:t>
                      </m:r>
                      <m:r>
                        <a:rPr lang="en-US" sz="3200" b="0" i="1" smtClean="0">
                          <a:solidFill>
                            <a:srgbClr val="FF0000"/>
                          </a:solidFill>
                          <a:latin typeface="Cambria Math" panose="02040503050406030204" pitchFamily="18" charset="0"/>
                        </a:rPr>
                        <m:t>𝑁𝐶</m:t>
                      </m:r>
                      <m:r>
                        <a:rPr lang="en-US" sz="3200" b="0" i="1" smtClean="0">
                          <a:latin typeface="Cambria Math" panose="02040503050406030204" pitchFamily="18" charset="0"/>
                        </a:rPr>
                        <m:t>(</m:t>
                      </m:r>
                      <m:r>
                        <a:rPr lang="en-US" sz="3200" b="0" i="1" smtClean="0">
                          <a:solidFill>
                            <a:srgbClr val="7030A0"/>
                          </a:solidFill>
                          <a:latin typeface="Cambria Math" panose="02040503050406030204" pitchFamily="18" charset="0"/>
                        </a:rPr>
                        <m:t>𝑒</m:t>
                      </m:r>
                      <m:r>
                        <a:rPr lang="en-US" sz="3200" b="0" i="1" smtClean="0">
                          <a:latin typeface="Cambria Math" panose="02040503050406030204" pitchFamily="18" charset="0"/>
                        </a:rPr>
                        <m:t>)</m:t>
                      </m:r>
                    </m:oMath>
                  </m:oMathPara>
                </a14:m>
                <a:endParaRPr lang="en-US" sz="3200" dirty="0"/>
              </a:p>
            </p:txBody>
          </p:sp>
        </mc:Choice>
        <mc:Fallback xmlns="">
          <p:sp>
            <p:nvSpPr>
              <p:cNvPr id="8" name="TextBox 7">
                <a:extLst>
                  <a:ext uri="{FF2B5EF4-FFF2-40B4-BE49-F238E27FC236}">
                    <a16:creationId xmlns:a16="http://schemas.microsoft.com/office/drawing/2014/main" id="{94FCC34E-1561-DBE4-A6FC-322FA7685767}"/>
                  </a:ext>
                </a:extLst>
              </p:cNvPr>
              <p:cNvSpPr txBox="1">
                <a:spLocks noRot="1" noChangeAspect="1" noMove="1" noResize="1" noEditPoints="1" noAdjustHandles="1" noChangeArrowheads="1" noChangeShapeType="1" noTextEdit="1"/>
              </p:cNvSpPr>
              <p:nvPr/>
            </p:nvSpPr>
            <p:spPr>
              <a:xfrm>
                <a:off x="4659848" y="2676686"/>
                <a:ext cx="2887329" cy="584775"/>
              </a:xfrm>
              <a:prstGeom prst="rect">
                <a:avLst/>
              </a:prstGeom>
              <a:blipFill>
                <a:blip r:embed="rId2"/>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A37969C-6EDC-D204-DC54-9FAF1E6D5EA3}"/>
              </a:ext>
            </a:extLst>
          </p:cNvPr>
          <p:cNvCxnSpPr>
            <a:cxnSpLocks/>
          </p:cNvCxnSpPr>
          <p:nvPr/>
        </p:nvCxnSpPr>
        <p:spPr>
          <a:xfrm flipH="1" flipV="1">
            <a:off x="2488818" y="2131308"/>
            <a:ext cx="552678" cy="1297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A823E6-0EE7-549B-8D74-1693FB5AE491}"/>
              </a:ext>
            </a:extLst>
          </p:cNvPr>
          <p:cNvCxnSpPr>
            <a:cxnSpLocks/>
          </p:cNvCxnSpPr>
          <p:nvPr/>
        </p:nvCxnSpPr>
        <p:spPr>
          <a:xfrm flipV="1">
            <a:off x="3505328" y="3183212"/>
            <a:ext cx="1981072" cy="389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Arrow: Down 14">
            <a:extLst>
              <a:ext uri="{FF2B5EF4-FFF2-40B4-BE49-F238E27FC236}">
                <a16:creationId xmlns:a16="http://schemas.microsoft.com/office/drawing/2014/main" id="{A0634BC0-2723-A93D-F6A7-B47C1D4F3BA3}"/>
              </a:ext>
            </a:extLst>
          </p:cNvPr>
          <p:cNvSpPr/>
          <p:nvPr/>
        </p:nvSpPr>
        <p:spPr>
          <a:xfrm>
            <a:off x="5912662" y="2131308"/>
            <a:ext cx="385010" cy="5453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3709B0-ABBC-8DD5-DEF9-EC90D2752652}"/>
              </a:ext>
            </a:extLst>
          </p:cNvPr>
          <p:cNvSpPr txBox="1"/>
          <p:nvPr/>
        </p:nvSpPr>
        <p:spPr>
          <a:xfrm>
            <a:off x="6352673" y="2202707"/>
            <a:ext cx="2632900" cy="369332"/>
          </a:xfrm>
          <a:prstGeom prst="rect">
            <a:avLst/>
          </a:prstGeom>
          <a:noFill/>
        </p:spPr>
        <p:txBody>
          <a:bodyPr wrap="none" rtlCol="0">
            <a:spAutoFit/>
          </a:bodyPr>
          <a:lstStyle/>
          <a:p>
            <a:r>
              <a:rPr lang="en-US" dirty="0"/>
              <a:t>Conversion to formal logic</a:t>
            </a:r>
          </a:p>
        </p:txBody>
      </p:sp>
      <p:sp>
        <p:nvSpPr>
          <p:cNvPr id="17" name="TextBox 16">
            <a:extLst>
              <a:ext uri="{FF2B5EF4-FFF2-40B4-BE49-F238E27FC236}">
                <a16:creationId xmlns:a16="http://schemas.microsoft.com/office/drawing/2014/main" id="{A7B6B0B8-666A-33BE-AB43-8F24282B357F}"/>
              </a:ext>
            </a:extLst>
          </p:cNvPr>
          <p:cNvSpPr txBox="1"/>
          <p:nvPr/>
        </p:nvSpPr>
        <p:spPr>
          <a:xfrm>
            <a:off x="2488818" y="3387820"/>
            <a:ext cx="992772" cy="369332"/>
          </a:xfrm>
          <a:prstGeom prst="rect">
            <a:avLst/>
          </a:prstGeom>
          <a:noFill/>
        </p:spPr>
        <p:txBody>
          <a:bodyPr wrap="none" rtlCol="0">
            <a:spAutoFit/>
          </a:bodyPr>
          <a:lstStyle/>
          <a:p>
            <a:r>
              <a:rPr lang="en-US" dirty="0"/>
              <a:t>constant</a:t>
            </a:r>
          </a:p>
        </p:txBody>
      </p:sp>
      <p:cxnSp>
        <p:nvCxnSpPr>
          <p:cNvPr id="19" name="Straight Arrow Connector 18">
            <a:extLst>
              <a:ext uri="{FF2B5EF4-FFF2-40B4-BE49-F238E27FC236}">
                <a16:creationId xmlns:a16="http://schemas.microsoft.com/office/drawing/2014/main" id="{D369AC7C-4517-FA53-1ACF-E8496BE3F0E3}"/>
              </a:ext>
            </a:extLst>
          </p:cNvPr>
          <p:cNvCxnSpPr>
            <a:cxnSpLocks/>
          </p:cNvCxnSpPr>
          <p:nvPr/>
        </p:nvCxnSpPr>
        <p:spPr>
          <a:xfrm flipH="1" flipV="1">
            <a:off x="5424523" y="2052795"/>
            <a:ext cx="2495694" cy="132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EABEE7C-AEA9-1202-9886-C872C4F832F0}"/>
              </a:ext>
            </a:extLst>
          </p:cNvPr>
          <p:cNvSpPr txBox="1"/>
          <p:nvPr/>
        </p:nvSpPr>
        <p:spPr>
          <a:xfrm>
            <a:off x="7819804" y="3377849"/>
            <a:ext cx="1157753" cy="369332"/>
          </a:xfrm>
          <a:prstGeom prst="rect">
            <a:avLst/>
          </a:prstGeom>
          <a:noFill/>
        </p:spPr>
        <p:txBody>
          <a:bodyPr wrap="none" rtlCol="0">
            <a:spAutoFit/>
          </a:bodyPr>
          <a:lstStyle/>
          <a:p>
            <a:r>
              <a:rPr lang="en-US" dirty="0"/>
              <a:t>predicates</a:t>
            </a:r>
          </a:p>
        </p:txBody>
      </p:sp>
      <p:cxnSp>
        <p:nvCxnSpPr>
          <p:cNvPr id="25" name="Straight Arrow Connector 24">
            <a:extLst>
              <a:ext uri="{FF2B5EF4-FFF2-40B4-BE49-F238E27FC236}">
                <a16:creationId xmlns:a16="http://schemas.microsoft.com/office/drawing/2014/main" id="{5AC8C94D-743C-4302-EC93-5A9DBC527E8C}"/>
              </a:ext>
            </a:extLst>
          </p:cNvPr>
          <p:cNvCxnSpPr>
            <a:cxnSpLocks/>
          </p:cNvCxnSpPr>
          <p:nvPr/>
        </p:nvCxnSpPr>
        <p:spPr>
          <a:xfrm flipH="1" flipV="1">
            <a:off x="5323943" y="3118227"/>
            <a:ext cx="2410643" cy="409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6777C7E-3E70-A7D8-7104-9AC477F72514}"/>
              </a:ext>
            </a:extLst>
          </p:cNvPr>
          <p:cNvCxnSpPr>
            <a:cxnSpLocks/>
          </p:cNvCxnSpPr>
          <p:nvPr/>
        </p:nvCxnSpPr>
        <p:spPr>
          <a:xfrm flipV="1">
            <a:off x="8559609" y="2052795"/>
            <a:ext cx="880024" cy="1325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E53144D-210E-F6D6-50C5-5DF3C3B608FB}"/>
              </a:ext>
            </a:extLst>
          </p:cNvPr>
          <p:cNvCxnSpPr>
            <a:cxnSpLocks/>
          </p:cNvCxnSpPr>
          <p:nvPr/>
        </p:nvCxnSpPr>
        <p:spPr>
          <a:xfrm flipH="1" flipV="1">
            <a:off x="6785811" y="3183212"/>
            <a:ext cx="972859" cy="252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781063B-0252-9550-0621-E2210C3A3C07}"/>
              </a:ext>
            </a:extLst>
          </p:cNvPr>
          <p:cNvSpPr txBox="1"/>
          <p:nvPr/>
        </p:nvSpPr>
        <p:spPr>
          <a:xfrm>
            <a:off x="364385" y="3914845"/>
            <a:ext cx="4564135" cy="707886"/>
          </a:xfrm>
          <a:prstGeom prst="rect">
            <a:avLst/>
          </a:prstGeom>
          <a:noFill/>
        </p:spPr>
        <p:txBody>
          <a:bodyPr wrap="none" rtlCol="0">
            <a:spAutoFit/>
          </a:bodyPr>
          <a:lstStyle/>
          <a:p>
            <a:r>
              <a:rPr lang="en-US" sz="4000" dirty="0">
                <a:solidFill>
                  <a:srgbClr val="C00000"/>
                </a:solidFill>
              </a:rPr>
              <a:t>Never going to work!</a:t>
            </a:r>
          </a:p>
        </p:txBody>
      </p:sp>
      <p:sp>
        <p:nvSpPr>
          <p:cNvPr id="37" name="TextBox 36">
            <a:extLst>
              <a:ext uri="{FF2B5EF4-FFF2-40B4-BE49-F238E27FC236}">
                <a16:creationId xmlns:a16="http://schemas.microsoft.com/office/drawing/2014/main" id="{461A9ABB-BCAE-604D-EE29-688957C1EC58}"/>
              </a:ext>
            </a:extLst>
          </p:cNvPr>
          <p:cNvSpPr txBox="1"/>
          <p:nvPr/>
        </p:nvSpPr>
        <p:spPr>
          <a:xfrm>
            <a:off x="5139281" y="4379822"/>
            <a:ext cx="1732718" cy="369332"/>
          </a:xfrm>
          <a:prstGeom prst="rect">
            <a:avLst/>
          </a:prstGeom>
          <a:noFill/>
        </p:spPr>
        <p:txBody>
          <a:bodyPr wrap="none" rtlCol="0">
            <a:spAutoFit/>
          </a:bodyPr>
          <a:lstStyle/>
          <a:p>
            <a:r>
              <a:rPr lang="en-US" dirty="0"/>
              <a:t>Web of meaning</a:t>
            </a:r>
          </a:p>
        </p:txBody>
      </p:sp>
      <p:sp>
        <p:nvSpPr>
          <p:cNvPr id="38" name="TextBox 37">
            <a:extLst>
              <a:ext uri="{FF2B5EF4-FFF2-40B4-BE49-F238E27FC236}">
                <a16:creationId xmlns:a16="http://schemas.microsoft.com/office/drawing/2014/main" id="{4F458E99-078A-E3C0-CB2C-870D7E112335}"/>
              </a:ext>
            </a:extLst>
          </p:cNvPr>
          <p:cNvSpPr txBox="1"/>
          <p:nvPr/>
        </p:nvSpPr>
        <p:spPr>
          <a:xfrm>
            <a:off x="265687" y="4952063"/>
            <a:ext cx="1597489" cy="369332"/>
          </a:xfrm>
          <a:prstGeom prst="rect">
            <a:avLst/>
          </a:prstGeom>
          <a:noFill/>
        </p:spPr>
        <p:txBody>
          <a:bodyPr wrap="none" rtlCol="0">
            <a:spAutoFit/>
          </a:bodyPr>
          <a:lstStyle/>
          <a:p>
            <a:r>
              <a:rPr lang="en-US" dirty="0"/>
              <a:t>Conceptual cut</a:t>
            </a:r>
          </a:p>
        </p:txBody>
      </p:sp>
      <p:sp>
        <p:nvSpPr>
          <p:cNvPr id="39" name="TextBox 38">
            <a:extLst>
              <a:ext uri="{FF2B5EF4-FFF2-40B4-BE49-F238E27FC236}">
                <a16:creationId xmlns:a16="http://schemas.microsoft.com/office/drawing/2014/main" id="{413A59BC-C508-A53E-1A91-A18B1D40B90A}"/>
              </a:ext>
            </a:extLst>
          </p:cNvPr>
          <p:cNvSpPr txBox="1"/>
          <p:nvPr/>
        </p:nvSpPr>
        <p:spPr>
          <a:xfrm>
            <a:off x="6392401" y="3921901"/>
            <a:ext cx="3364217" cy="523220"/>
          </a:xfrm>
          <a:prstGeom prst="rect">
            <a:avLst/>
          </a:prstGeom>
          <a:noFill/>
        </p:spPr>
        <p:txBody>
          <a:bodyPr wrap="square" rtlCol="0">
            <a:spAutoFit/>
          </a:bodyPr>
          <a:lstStyle/>
          <a:p>
            <a:r>
              <a:rPr lang="en-US" sz="1400" dirty="0">
                <a:solidFill>
                  <a:schemeClr val="tx1">
                    <a:lumMod val="85000"/>
                  </a:schemeClr>
                </a:solidFill>
              </a:rPr>
              <a:t>What is an electron? What is charge? What is a physical object? What is a force? …</a:t>
            </a:r>
          </a:p>
        </p:txBody>
      </p:sp>
      <p:sp>
        <p:nvSpPr>
          <p:cNvPr id="42" name="TextBox 41">
            <a:extLst>
              <a:ext uri="{FF2B5EF4-FFF2-40B4-BE49-F238E27FC236}">
                <a16:creationId xmlns:a16="http://schemas.microsoft.com/office/drawing/2014/main" id="{5AAF775D-617C-38E4-6F9B-42A0DCA3442A}"/>
              </a:ext>
            </a:extLst>
          </p:cNvPr>
          <p:cNvSpPr txBox="1"/>
          <p:nvPr/>
        </p:nvSpPr>
        <p:spPr>
          <a:xfrm>
            <a:off x="590000" y="5299874"/>
            <a:ext cx="4046625" cy="738664"/>
          </a:xfrm>
          <a:prstGeom prst="rect">
            <a:avLst/>
          </a:prstGeom>
          <a:noFill/>
        </p:spPr>
        <p:txBody>
          <a:bodyPr wrap="square" rtlCol="0">
            <a:spAutoFit/>
          </a:bodyPr>
          <a:lstStyle/>
          <a:p>
            <a:r>
              <a:rPr lang="en-US" sz="1400" dirty="0">
                <a:solidFill>
                  <a:schemeClr val="tx1">
                    <a:lumMod val="85000"/>
                  </a:schemeClr>
                </a:solidFill>
              </a:rPr>
              <a:t>When is an object heavy enough to be “unmovable”? How do we group objects into the same system? How do we divide system and environment?</a:t>
            </a:r>
          </a:p>
        </p:txBody>
      </p:sp>
      <p:sp>
        <p:nvSpPr>
          <p:cNvPr id="43" name="TextBox 42">
            <a:extLst>
              <a:ext uri="{FF2B5EF4-FFF2-40B4-BE49-F238E27FC236}">
                <a16:creationId xmlns:a16="http://schemas.microsoft.com/office/drawing/2014/main" id="{6B7A1F1B-E162-A1D9-2F9D-BF205AA0DBC4}"/>
              </a:ext>
            </a:extLst>
          </p:cNvPr>
          <p:cNvSpPr txBox="1"/>
          <p:nvPr/>
        </p:nvSpPr>
        <p:spPr>
          <a:xfrm>
            <a:off x="2228568" y="4823119"/>
            <a:ext cx="5554726" cy="369332"/>
          </a:xfrm>
          <a:prstGeom prst="rect">
            <a:avLst/>
          </a:prstGeom>
          <a:noFill/>
        </p:spPr>
        <p:txBody>
          <a:bodyPr wrap="none" rtlCol="0">
            <a:spAutoFit/>
          </a:bodyPr>
          <a:lstStyle/>
          <a:p>
            <a:r>
              <a:rPr lang="en-US" dirty="0"/>
              <a:t>Different prime elements/definitions in different theories</a:t>
            </a:r>
          </a:p>
        </p:txBody>
      </p:sp>
      <p:sp>
        <p:nvSpPr>
          <p:cNvPr id="45" name="TextBox 44">
            <a:extLst>
              <a:ext uri="{FF2B5EF4-FFF2-40B4-BE49-F238E27FC236}">
                <a16:creationId xmlns:a16="http://schemas.microsoft.com/office/drawing/2014/main" id="{94EB1DE9-50DB-B820-D87A-E7EB501BCE9F}"/>
              </a:ext>
            </a:extLst>
          </p:cNvPr>
          <p:cNvSpPr txBox="1"/>
          <p:nvPr/>
        </p:nvSpPr>
        <p:spPr>
          <a:xfrm>
            <a:off x="6730086" y="5198906"/>
            <a:ext cx="2057166" cy="369332"/>
          </a:xfrm>
          <a:prstGeom prst="rect">
            <a:avLst/>
          </a:prstGeom>
          <a:noFill/>
        </p:spPr>
        <p:txBody>
          <a:bodyPr wrap="none" rtlCol="0">
            <a:spAutoFit/>
          </a:bodyPr>
          <a:lstStyle/>
          <a:p>
            <a:r>
              <a:rPr lang="en-US" dirty="0"/>
              <a:t>Semantic paradoxes</a:t>
            </a:r>
          </a:p>
        </p:txBody>
      </p:sp>
      <p:sp>
        <p:nvSpPr>
          <p:cNvPr id="46" name="TextBox 45">
            <a:extLst>
              <a:ext uri="{FF2B5EF4-FFF2-40B4-BE49-F238E27FC236}">
                <a16:creationId xmlns:a16="http://schemas.microsoft.com/office/drawing/2014/main" id="{AFFB85CB-0CE9-CC9A-FD35-97F1AB0D96A2}"/>
              </a:ext>
            </a:extLst>
          </p:cNvPr>
          <p:cNvSpPr txBox="1"/>
          <p:nvPr/>
        </p:nvSpPr>
        <p:spPr>
          <a:xfrm>
            <a:off x="4743672" y="5525047"/>
            <a:ext cx="4468339" cy="523220"/>
          </a:xfrm>
          <a:prstGeom prst="rect">
            <a:avLst/>
          </a:prstGeom>
          <a:noFill/>
        </p:spPr>
        <p:txBody>
          <a:bodyPr wrap="square" rtlCol="0">
            <a:spAutoFit/>
          </a:bodyPr>
          <a:lstStyle/>
          <a:p>
            <a:r>
              <a:rPr lang="en-US" sz="1400" dirty="0">
                <a:solidFill>
                  <a:schemeClr val="tx1">
                    <a:lumMod val="85000"/>
                  </a:schemeClr>
                </a:solidFill>
              </a:rPr>
              <a:t>Berry paradox: the smallest positive integer that cannot be described in fewer than twenty-five words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838120-20FA-5675-1A9D-381E17F0A221}"/>
                  </a:ext>
                </a:extLst>
              </p:cNvPr>
              <p:cNvSpPr txBox="1"/>
              <p:nvPr/>
            </p:nvSpPr>
            <p:spPr>
              <a:xfrm>
                <a:off x="7372071" y="4619841"/>
                <a:ext cx="1884475" cy="523220"/>
              </a:xfrm>
              <a:prstGeom prst="rect">
                <a:avLst/>
              </a:prstGeom>
              <a:noFill/>
            </p:spPr>
            <p:txBody>
              <a:bodyPr wrap="square" rtlCol="0">
                <a:spAutoFit/>
              </a:bodyPr>
              <a:lstStyle/>
              <a:p>
                <a:pPr algn="r"/>
                <a:r>
                  <a:rPr lang="en-US" sz="1400" dirty="0">
                    <a:solidFill>
                      <a:schemeClr val="tx1">
                        <a:lumMod val="85000"/>
                      </a:schemeClr>
                    </a:solidFill>
                  </a:rPr>
                  <a:t>Electron vs </a:t>
                </a:r>
                <a14:m>
                  <m:oMath xmlns:m="http://schemas.openxmlformats.org/officeDocument/2006/math">
                    <m:r>
                      <a:rPr lang="en-US" sz="1400" b="0" i="1" smtClean="0">
                        <a:solidFill>
                          <a:schemeClr val="tx1">
                            <a:lumMod val="85000"/>
                          </a:schemeClr>
                        </a:solidFill>
                        <a:latin typeface="Cambria Math" panose="02040503050406030204" pitchFamily="18" charset="0"/>
                      </a:rPr>
                      <m:t>𝛽</m:t>
                    </m:r>
                  </m:oMath>
                </a14:m>
                <a:r>
                  <a:rPr lang="en-US" sz="1400" dirty="0">
                    <a:solidFill>
                      <a:schemeClr val="tx1">
                        <a:lumMod val="85000"/>
                      </a:schemeClr>
                    </a:solidFill>
                  </a:rPr>
                  <a:t> particle,</a:t>
                </a:r>
                <a:br>
                  <a:rPr lang="en-US" sz="1400" dirty="0">
                    <a:solidFill>
                      <a:schemeClr val="tx1">
                        <a:lumMod val="85000"/>
                      </a:schemeClr>
                    </a:solidFill>
                  </a:rPr>
                </a:br>
                <a:r>
                  <a:rPr lang="en-US" sz="1400" dirty="0">
                    <a:solidFill>
                      <a:schemeClr val="tx1">
                        <a:lumMod val="85000"/>
                      </a:schemeClr>
                    </a:solidFill>
                  </a:rPr>
                  <a:t>particles vs waves</a:t>
                </a:r>
              </a:p>
            </p:txBody>
          </p:sp>
        </mc:Choice>
        <mc:Fallback xmlns="">
          <p:sp>
            <p:nvSpPr>
              <p:cNvPr id="9" name="TextBox 8">
                <a:extLst>
                  <a:ext uri="{FF2B5EF4-FFF2-40B4-BE49-F238E27FC236}">
                    <a16:creationId xmlns:a16="http://schemas.microsoft.com/office/drawing/2014/main" id="{71838120-20FA-5675-1A9D-381E17F0A221}"/>
                  </a:ext>
                </a:extLst>
              </p:cNvPr>
              <p:cNvSpPr txBox="1">
                <a:spLocks noRot="1" noChangeAspect="1" noMove="1" noResize="1" noEditPoints="1" noAdjustHandles="1" noChangeArrowheads="1" noChangeShapeType="1" noTextEdit="1"/>
              </p:cNvSpPr>
              <p:nvPr/>
            </p:nvSpPr>
            <p:spPr>
              <a:xfrm>
                <a:off x="7372071" y="4619841"/>
                <a:ext cx="1884475" cy="523220"/>
              </a:xfrm>
              <a:prstGeom prst="rect">
                <a:avLst/>
              </a:prstGeom>
              <a:blipFill>
                <a:blip r:embed="rId3"/>
                <a:stretch>
                  <a:fillRect t="-2326" r="-971" b="-10465"/>
                </a:stretch>
              </a:blipFill>
            </p:spPr>
            <p:txBody>
              <a:bodyPr/>
              <a:lstStyle/>
              <a:p>
                <a:r>
                  <a:rPr lang="en-US">
                    <a:noFill/>
                  </a:rPr>
                  <a:t> </a:t>
                </a:r>
              </a:p>
            </p:txBody>
          </p:sp>
        </mc:Fallback>
      </mc:AlternateContent>
    </p:spTree>
    <p:extLst>
      <p:ext uri="{BB962C8B-B14F-4D97-AF65-F5344CB8AC3E}">
        <p14:creationId xmlns:p14="http://schemas.microsoft.com/office/powerpoint/2010/main" val="61309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504D0B-3395-2E43-B96A-CEA487797C2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BD746B2-CA1C-84D1-528C-CC80D3851A57}"/>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7201FD-B7F3-C589-E76D-4E8E22529618}"/>
                  </a:ext>
                </a:extLst>
              </p:cNvPr>
              <p:cNvSpPr txBox="1"/>
              <p:nvPr/>
            </p:nvSpPr>
            <p:spPr>
              <a:xfrm>
                <a:off x="136772" y="184811"/>
                <a:ext cx="11918456" cy="707886"/>
              </a:xfrm>
              <a:prstGeom prst="rect">
                <a:avLst/>
              </a:prstGeom>
              <a:noFill/>
            </p:spPr>
            <p:txBody>
              <a:bodyPr wrap="non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Statements are primitive notions in the formal system</a:t>
                </a:r>
              </a:p>
            </p:txBody>
          </p:sp>
        </mc:Choice>
        <mc:Fallback xmlns="">
          <p:sp>
            <p:nvSpPr>
              <p:cNvPr id="7" name="TextBox 6">
                <a:extLst>
                  <a:ext uri="{FF2B5EF4-FFF2-40B4-BE49-F238E27FC236}">
                    <a16:creationId xmlns:a16="http://schemas.microsoft.com/office/drawing/2014/main" id="{CB7201FD-B7F3-C589-E76D-4E8E22529618}"/>
                  </a:ext>
                </a:extLst>
              </p:cNvPr>
              <p:cNvSpPr txBox="1">
                <a:spLocks noRot="1" noChangeAspect="1" noMove="1" noResize="1" noEditPoints="1" noAdjustHandles="1" noChangeArrowheads="1" noChangeShapeType="1" noTextEdit="1"/>
              </p:cNvSpPr>
              <p:nvPr/>
            </p:nvSpPr>
            <p:spPr>
              <a:xfrm>
                <a:off x="136772" y="184811"/>
                <a:ext cx="11918456" cy="707886"/>
              </a:xfrm>
              <a:prstGeom prst="rect">
                <a:avLst/>
              </a:prstGeom>
              <a:blipFill>
                <a:blip r:embed="rId3"/>
                <a:stretch>
                  <a:fillRect t="-15517" r="-665" b="-36207"/>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A3875AA2-4D44-226F-A033-8E85D8C72340}"/>
              </a:ext>
            </a:extLst>
          </p:cNvPr>
          <p:cNvSpPr txBox="1"/>
          <p:nvPr/>
        </p:nvSpPr>
        <p:spPr>
          <a:xfrm>
            <a:off x="8734796" y="1237938"/>
            <a:ext cx="3218398" cy="1569660"/>
          </a:xfrm>
          <a:prstGeom prst="rect">
            <a:avLst/>
          </a:prstGeom>
          <a:noFill/>
        </p:spPr>
        <p:txBody>
          <a:bodyPr wrap="square" rtlCol="0">
            <a:spAutoFit/>
          </a:bodyPr>
          <a:lstStyle/>
          <a:p>
            <a:r>
              <a:rPr lang="en-US" sz="2400" dirty="0"/>
              <a:t>The formal system does not know or care about the syntax or semantics of the statement</a:t>
            </a:r>
          </a:p>
        </p:txBody>
      </p:sp>
      <p:sp>
        <p:nvSpPr>
          <p:cNvPr id="4" name="TextBox 3">
            <a:extLst>
              <a:ext uri="{FF2B5EF4-FFF2-40B4-BE49-F238E27FC236}">
                <a16:creationId xmlns:a16="http://schemas.microsoft.com/office/drawing/2014/main" id="{D8AF8F53-723D-6285-2C5B-B8F2C3AA86EB}"/>
              </a:ext>
            </a:extLst>
          </p:cNvPr>
          <p:cNvSpPr txBox="1"/>
          <p:nvPr/>
        </p:nvSpPr>
        <p:spPr>
          <a:xfrm>
            <a:off x="534801" y="4577631"/>
            <a:ext cx="8887561" cy="584775"/>
          </a:xfrm>
          <a:prstGeom prst="rect">
            <a:avLst/>
          </a:prstGeom>
          <a:noFill/>
        </p:spPr>
        <p:txBody>
          <a:bodyPr wrap="none" rtlCol="0">
            <a:spAutoFit/>
          </a:bodyPr>
          <a:lstStyle/>
          <a:p>
            <a:r>
              <a:rPr lang="en-US" sz="3200" dirty="0">
                <a:solidFill>
                  <a:schemeClr val="tx1"/>
                </a:solidFill>
              </a:rPr>
              <a:t>Should statements be the smallest primitive notion?</a:t>
            </a:r>
          </a:p>
        </p:txBody>
      </p:sp>
      <p:sp>
        <p:nvSpPr>
          <p:cNvPr id="5" name="TextBox 4">
            <a:extLst>
              <a:ext uri="{FF2B5EF4-FFF2-40B4-BE49-F238E27FC236}">
                <a16:creationId xmlns:a16="http://schemas.microsoft.com/office/drawing/2014/main" id="{EDA358EB-63DC-0961-5BAE-F6C92E287BA2}"/>
              </a:ext>
            </a:extLst>
          </p:cNvPr>
          <p:cNvSpPr txBox="1"/>
          <p:nvPr/>
        </p:nvSpPr>
        <p:spPr>
          <a:xfrm>
            <a:off x="220941" y="5217636"/>
            <a:ext cx="5283747" cy="646331"/>
          </a:xfrm>
          <a:prstGeom prst="rect">
            <a:avLst/>
          </a:prstGeom>
          <a:noFill/>
        </p:spPr>
        <p:txBody>
          <a:bodyPr wrap="square" rtlCol="0">
            <a:spAutoFit/>
          </a:bodyPr>
          <a:lstStyle/>
          <a:p>
            <a:r>
              <a:rPr lang="en-US" dirty="0"/>
              <a:t>Can we guarantee universality, non-contradiction and connection to evidence on each statement alone?</a:t>
            </a:r>
          </a:p>
        </p:txBody>
      </p:sp>
      <p:cxnSp>
        <p:nvCxnSpPr>
          <p:cNvPr id="9" name="Straight Connector 8">
            <a:extLst>
              <a:ext uri="{FF2B5EF4-FFF2-40B4-BE49-F238E27FC236}">
                <a16:creationId xmlns:a16="http://schemas.microsoft.com/office/drawing/2014/main" id="{1189B4A9-CBCB-1578-87DD-45B0E321DEC0}"/>
              </a:ext>
            </a:extLst>
          </p:cNvPr>
          <p:cNvCxnSpPr>
            <a:cxnSpLocks/>
          </p:cNvCxnSpPr>
          <p:nvPr/>
        </p:nvCxnSpPr>
        <p:spPr>
          <a:xfrm>
            <a:off x="5680516" y="1129910"/>
            <a:ext cx="0" cy="319564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CE7EAAA-5856-5538-0A48-BD7152B31C0C}"/>
              </a:ext>
            </a:extLst>
          </p:cNvPr>
          <p:cNvGrpSpPr/>
          <p:nvPr/>
        </p:nvGrpSpPr>
        <p:grpSpPr>
          <a:xfrm>
            <a:off x="3083254" y="1151198"/>
            <a:ext cx="1233420" cy="819128"/>
            <a:chOff x="3083254" y="1151198"/>
            <a:chExt cx="1233420" cy="819128"/>
          </a:xfrm>
        </p:grpSpPr>
        <p:sp>
          <p:nvSpPr>
            <p:cNvPr id="11" name="TextBox 10">
              <a:extLst>
                <a:ext uri="{FF2B5EF4-FFF2-40B4-BE49-F238E27FC236}">
                  <a16:creationId xmlns:a16="http://schemas.microsoft.com/office/drawing/2014/main" id="{348744A7-CB6B-5414-C27C-C1F1247B096B}"/>
                </a:ext>
              </a:extLst>
            </p:cNvPr>
            <p:cNvSpPr txBox="1"/>
            <p:nvPr/>
          </p:nvSpPr>
          <p:spPr>
            <a:xfrm>
              <a:off x="3083254" y="1151198"/>
              <a:ext cx="1233420" cy="458332"/>
            </a:xfrm>
            <a:prstGeom prst="rect">
              <a:avLst/>
            </a:prstGeom>
            <a:noFill/>
          </p:spPr>
          <p:txBody>
            <a:bodyPr wrap="none" rtlCol="0">
              <a:spAutoFit/>
            </a:bodyPr>
            <a:lstStyle/>
            <a:p>
              <a:pPr algn="ctr"/>
              <a:r>
                <a:rPr lang="en-US" sz="2400" dirty="0"/>
                <a:t>Informal</a:t>
              </a:r>
            </a:p>
          </p:txBody>
        </p:sp>
        <p:sp>
          <p:nvSpPr>
            <p:cNvPr id="12" name="TextBox 11">
              <a:extLst>
                <a:ext uri="{FF2B5EF4-FFF2-40B4-BE49-F238E27FC236}">
                  <a16:creationId xmlns:a16="http://schemas.microsoft.com/office/drawing/2014/main" id="{679282BE-632B-870D-F3BE-6DB12C2209E7}"/>
                </a:ext>
              </a:extLst>
            </p:cNvPr>
            <p:cNvSpPr txBox="1"/>
            <p:nvPr/>
          </p:nvSpPr>
          <p:spPr>
            <a:xfrm>
              <a:off x="3274893" y="1603661"/>
              <a:ext cx="850142" cy="366665"/>
            </a:xfrm>
            <a:prstGeom prst="rect">
              <a:avLst/>
            </a:prstGeom>
            <a:noFill/>
          </p:spPr>
          <p:txBody>
            <a:bodyPr wrap="none" rtlCol="0">
              <a:spAutoFit/>
            </a:bodyPr>
            <a:lstStyle/>
            <a:p>
              <a:pPr algn="ctr"/>
              <a:r>
                <a:rPr lang="en-US" dirty="0"/>
                <a:t>physics</a:t>
              </a:r>
            </a:p>
          </p:txBody>
        </p:sp>
      </p:grpSp>
      <p:grpSp>
        <p:nvGrpSpPr>
          <p:cNvPr id="18" name="Group 17">
            <a:extLst>
              <a:ext uri="{FF2B5EF4-FFF2-40B4-BE49-F238E27FC236}">
                <a16:creationId xmlns:a16="http://schemas.microsoft.com/office/drawing/2014/main" id="{85C97FE8-1746-3377-E5D7-CB5EFCB3F386}"/>
              </a:ext>
            </a:extLst>
          </p:cNvPr>
          <p:cNvGrpSpPr/>
          <p:nvPr/>
        </p:nvGrpSpPr>
        <p:grpSpPr>
          <a:xfrm>
            <a:off x="7044359" y="1151198"/>
            <a:ext cx="1046459" cy="819128"/>
            <a:chOff x="4882221" y="1151198"/>
            <a:chExt cx="1046459" cy="819128"/>
          </a:xfrm>
        </p:grpSpPr>
        <p:sp>
          <p:nvSpPr>
            <p:cNvPr id="33" name="TextBox 32">
              <a:extLst>
                <a:ext uri="{FF2B5EF4-FFF2-40B4-BE49-F238E27FC236}">
                  <a16:creationId xmlns:a16="http://schemas.microsoft.com/office/drawing/2014/main" id="{7C052C68-86AC-A2E3-A8FD-C6AB5682E03D}"/>
                </a:ext>
              </a:extLst>
            </p:cNvPr>
            <p:cNvSpPr txBox="1"/>
            <p:nvPr/>
          </p:nvSpPr>
          <p:spPr>
            <a:xfrm>
              <a:off x="4882221" y="1151198"/>
              <a:ext cx="1046459" cy="458332"/>
            </a:xfrm>
            <a:prstGeom prst="rect">
              <a:avLst/>
            </a:prstGeom>
            <a:noFill/>
          </p:spPr>
          <p:txBody>
            <a:bodyPr wrap="none" rtlCol="0">
              <a:spAutoFit/>
            </a:bodyPr>
            <a:lstStyle/>
            <a:p>
              <a:pPr algn="ctr"/>
              <a:r>
                <a:rPr lang="en-US" sz="2400" dirty="0"/>
                <a:t>Formal</a:t>
              </a:r>
            </a:p>
          </p:txBody>
        </p:sp>
        <p:sp>
          <p:nvSpPr>
            <p:cNvPr id="35" name="TextBox 34">
              <a:extLst>
                <a:ext uri="{FF2B5EF4-FFF2-40B4-BE49-F238E27FC236}">
                  <a16:creationId xmlns:a16="http://schemas.microsoft.com/office/drawing/2014/main" id="{00146520-E98D-A301-BFC6-AE4E82CB4E03}"/>
                </a:ext>
              </a:extLst>
            </p:cNvPr>
            <p:cNvSpPr txBox="1"/>
            <p:nvPr/>
          </p:nvSpPr>
          <p:spPr>
            <a:xfrm>
              <a:off x="5069755" y="1603661"/>
              <a:ext cx="671392" cy="366665"/>
            </a:xfrm>
            <a:prstGeom prst="rect">
              <a:avLst/>
            </a:prstGeom>
            <a:noFill/>
          </p:spPr>
          <p:txBody>
            <a:bodyPr wrap="none" rtlCol="0">
              <a:spAutoFit/>
            </a:bodyPr>
            <a:lstStyle/>
            <a:p>
              <a:pPr algn="ctr"/>
              <a:r>
                <a:rPr lang="en-US" dirty="0"/>
                <a:t>math</a:t>
              </a:r>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E64A677-F535-CA56-C573-42C95C01714D}"/>
                  </a:ext>
                </a:extLst>
              </p:cNvPr>
              <p:cNvSpPr txBox="1"/>
              <p:nvPr/>
            </p:nvSpPr>
            <p:spPr>
              <a:xfrm>
                <a:off x="642646" y="2238123"/>
                <a:ext cx="4626523" cy="369332"/>
              </a:xfrm>
              <a:prstGeom prst="rect">
                <a:avLst/>
              </a:prstGeom>
              <a:noFill/>
            </p:spPr>
            <p:txBody>
              <a:bodyPr wrap="none">
                <a:spAutoFit/>
              </a:bodyPr>
              <a:lstStyle/>
              <a:p>
                <a:pPr>
                  <a:buFont typeface="Arial" panose="020B0604020202020204" pitchFamily="34" charset="0"/>
                  <a:buNone/>
                </a:pPr>
                <a:r>
                  <a:rPr lang="en-US" dirty="0"/>
                  <a:t>“The mass of the photon is less than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10</m:t>
                        </m:r>
                      </m:e>
                      <m:sup>
                        <m:r>
                          <a:rPr lang="en-US" i="1" smtClean="0">
                            <a:latin typeface="Cambria Math" panose="02040503050406030204" pitchFamily="18" charset="0"/>
                          </a:rPr>
                          <m:t>−13</m:t>
                        </m:r>
                      </m:sup>
                    </m:sSup>
                  </m:oMath>
                </a14:m>
                <a:r>
                  <a:rPr lang="en-US" dirty="0"/>
                  <a:t> eV”</a:t>
                </a:r>
              </a:p>
            </p:txBody>
          </p:sp>
        </mc:Choice>
        <mc:Fallback xmlns="">
          <p:sp>
            <p:nvSpPr>
              <p:cNvPr id="37" name="TextBox 36">
                <a:extLst>
                  <a:ext uri="{FF2B5EF4-FFF2-40B4-BE49-F238E27FC236}">
                    <a16:creationId xmlns:a16="http://schemas.microsoft.com/office/drawing/2014/main" id="{7E64A677-F535-CA56-C573-42C95C01714D}"/>
                  </a:ext>
                </a:extLst>
              </p:cNvPr>
              <p:cNvSpPr txBox="1">
                <a:spLocks noRot="1" noChangeAspect="1" noMove="1" noResize="1" noEditPoints="1" noAdjustHandles="1" noChangeArrowheads="1" noChangeShapeType="1" noTextEdit="1"/>
              </p:cNvSpPr>
              <p:nvPr/>
            </p:nvSpPr>
            <p:spPr>
              <a:xfrm>
                <a:off x="642646" y="2238123"/>
                <a:ext cx="4626523" cy="369332"/>
              </a:xfrm>
              <a:prstGeom prst="rect">
                <a:avLst/>
              </a:prstGeom>
              <a:blipFill>
                <a:blip r:embed="rId4"/>
                <a:stretch>
                  <a:fillRect l="-1054" t="-8197" r="-659" b="-2459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EFA06794-DFED-D8D0-FB5D-97FBCE2EFC17}"/>
              </a:ext>
            </a:extLst>
          </p:cNvPr>
          <p:cNvSpPr txBox="1"/>
          <p:nvPr/>
        </p:nvSpPr>
        <p:spPr>
          <a:xfrm>
            <a:off x="288436" y="2698512"/>
            <a:ext cx="4614340" cy="369332"/>
          </a:xfrm>
          <a:prstGeom prst="rect">
            <a:avLst/>
          </a:prstGeom>
          <a:noFill/>
        </p:spPr>
        <p:txBody>
          <a:bodyPr wrap="none">
            <a:spAutoFit/>
          </a:bodyPr>
          <a:lstStyle/>
          <a:p>
            <a:pPr>
              <a:buFont typeface="Arial" panose="020B0604020202020204" pitchFamily="34" charset="0"/>
              <a:buNone/>
            </a:pPr>
            <a:r>
              <a:rPr lang="en-US" dirty="0"/>
              <a:t>“The position of the ball is between 2 and 3 m”</a:t>
            </a:r>
          </a:p>
        </p:txBody>
      </p:sp>
      <p:sp>
        <p:nvSpPr>
          <p:cNvPr id="42" name="TextBox 41">
            <a:extLst>
              <a:ext uri="{FF2B5EF4-FFF2-40B4-BE49-F238E27FC236}">
                <a16:creationId xmlns:a16="http://schemas.microsoft.com/office/drawing/2014/main" id="{C9A08C56-8B8D-AC26-25AC-B450349AC6B1}"/>
              </a:ext>
            </a:extLst>
          </p:cNvPr>
          <p:cNvSpPr txBox="1"/>
          <p:nvPr/>
        </p:nvSpPr>
        <p:spPr>
          <a:xfrm>
            <a:off x="386102" y="3789264"/>
            <a:ext cx="3681201" cy="369332"/>
          </a:xfrm>
          <a:prstGeom prst="rect">
            <a:avLst/>
          </a:prstGeom>
          <a:noFill/>
        </p:spPr>
        <p:txBody>
          <a:bodyPr wrap="none">
            <a:spAutoFit/>
          </a:bodyPr>
          <a:lstStyle/>
          <a:p>
            <a:pPr>
              <a:buFont typeface="Arial" panose="020B0604020202020204" pitchFamily="34" charset="0"/>
              <a:buNone/>
            </a:pPr>
            <a:r>
              <a:rPr lang="en-US" dirty="0"/>
              <a:t>“The mass of the photon is exactly 0”</a:t>
            </a:r>
          </a:p>
        </p:txBody>
      </p:sp>
      <p:sp>
        <p:nvSpPr>
          <p:cNvPr id="43" name="TextBox 42">
            <a:extLst>
              <a:ext uri="{FF2B5EF4-FFF2-40B4-BE49-F238E27FC236}">
                <a16:creationId xmlns:a16="http://schemas.microsoft.com/office/drawing/2014/main" id="{4BAB256A-9770-F5C1-ADE6-412E5C8973D3}"/>
              </a:ext>
            </a:extLst>
          </p:cNvPr>
          <p:cNvSpPr txBox="1"/>
          <p:nvPr/>
        </p:nvSpPr>
        <p:spPr>
          <a:xfrm>
            <a:off x="3466503" y="3315752"/>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44" name="TextBox 43">
            <a:extLst>
              <a:ext uri="{FF2B5EF4-FFF2-40B4-BE49-F238E27FC236}">
                <a16:creationId xmlns:a16="http://schemas.microsoft.com/office/drawing/2014/main" id="{28F597D5-D574-4993-28FB-00C1E27F8AC1}"/>
              </a:ext>
            </a:extLst>
          </p:cNvPr>
          <p:cNvSpPr txBox="1"/>
          <p:nvPr/>
        </p:nvSpPr>
        <p:spPr>
          <a:xfrm>
            <a:off x="4244244" y="3740563"/>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45" name="Oval 44">
            <a:extLst>
              <a:ext uri="{FF2B5EF4-FFF2-40B4-BE49-F238E27FC236}">
                <a16:creationId xmlns:a16="http://schemas.microsoft.com/office/drawing/2014/main" id="{C4A375B1-8A8C-48D9-45D8-D27F993D74F1}"/>
              </a:ext>
            </a:extLst>
          </p:cNvPr>
          <p:cNvSpPr/>
          <p:nvPr/>
        </p:nvSpPr>
        <p:spPr>
          <a:xfrm>
            <a:off x="6928567" y="240085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727E3F8-A76B-52A5-BEA4-D495D786D1EB}"/>
              </a:ext>
            </a:extLst>
          </p:cNvPr>
          <p:cNvSpPr/>
          <p:nvPr/>
        </p:nvSpPr>
        <p:spPr>
          <a:xfrm>
            <a:off x="6857846" y="275932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440B357-B22C-3E54-28E3-68023B604EE4}"/>
              </a:ext>
            </a:extLst>
          </p:cNvPr>
          <p:cNvSpPr/>
          <p:nvPr/>
        </p:nvSpPr>
        <p:spPr>
          <a:xfrm>
            <a:off x="7207083" y="259316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199C447-6106-EA10-9713-2C11ED453484}"/>
              </a:ext>
            </a:extLst>
          </p:cNvPr>
          <p:cNvSpPr/>
          <p:nvPr/>
        </p:nvSpPr>
        <p:spPr>
          <a:xfrm>
            <a:off x="7501422" y="249216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8E004FB-0763-7F8F-DAAE-C60DDDA03605}"/>
              </a:ext>
            </a:extLst>
          </p:cNvPr>
          <p:cNvSpPr/>
          <p:nvPr/>
        </p:nvSpPr>
        <p:spPr>
          <a:xfrm>
            <a:off x="7171484" y="2858368"/>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8189527-F941-E041-56AC-52B45543BAA4}"/>
              </a:ext>
            </a:extLst>
          </p:cNvPr>
          <p:cNvSpPr/>
          <p:nvPr/>
        </p:nvSpPr>
        <p:spPr>
          <a:xfrm>
            <a:off x="7642441" y="288344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F84DD2D-D544-9C28-FD5F-D02696221DE6}"/>
              </a:ext>
            </a:extLst>
          </p:cNvPr>
          <p:cNvSpPr/>
          <p:nvPr/>
        </p:nvSpPr>
        <p:spPr>
          <a:xfrm>
            <a:off x="7019549" y="307343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952624A-52F1-3AEE-0A8C-58676F2D2514}"/>
              </a:ext>
            </a:extLst>
          </p:cNvPr>
          <p:cNvCxnSpPr>
            <a:stCxn id="37" idx="3"/>
            <a:endCxn id="45" idx="2"/>
          </p:cNvCxnSpPr>
          <p:nvPr/>
        </p:nvCxnSpPr>
        <p:spPr>
          <a:xfrm>
            <a:off x="5269169" y="2422789"/>
            <a:ext cx="1659398" cy="2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1FE78A4-CB2C-B935-1605-66DCD41F082A}"/>
              </a:ext>
            </a:extLst>
          </p:cNvPr>
          <p:cNvCxnSpPr>
            <a:stCxn id="44" idx="3"/>
            <a:endCxn id="50" idx="2"/>
          </p:cNvCxnSpPr>
          <p:nvPr/>
        </p:nvCxnSpPr>
        <p:spPr>
          <a:xfrm flipV="1">
            <a:off x="4779968" y="2908253"/>
            <a:ext cx="2862473" cy="101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8A8FD72-4F81-55F1-1615-962CFCD27F43}"/>
              </a:ext>
            </a:extLst>
          </p:cNvPr>
          <p:cNvCxnSpPr>
            <a:stCxn id="43" idx="3"/>
            <a:endCxn id="49" idx="3"/>
          </p:cNvCxnSpPr>
          <p:nvPr/>
        </p:nvCxnSpPr>
        <p:spPr>
          <a:xfrm flipV="1">
            <a:off x="4002227" y="2900720"/>
            <a:ext cx="3176524" cy="5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762BF3B-DE5A-4266-3D3D-9ED365A9650E}"/>
              </a:ext>
            </a:extLst>
          </p:cNvPr>
          <p:cNvCxnSpPr>
            <a:stCxn id="39" idx="3"/>
            <a:endCxn id="46" idx="2"/>
          </p:cNvCxnSpPr>
          <p:nvPr/>
        </p:nvCxnSpPr>
        <p:spPr>
          <a:xfrm flipV="1">
            <a:off x="4902776" y="2784131"/>
            <a:ext cx="1955070" cy="99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43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8FE73F-A18D-2B72-2607-7F887FDB5A1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8160D379-DB0D-5E7D-79FF-894B0EDE75E4}"/>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4" name="TextBox 3">
            <a:extLst>
              <a:ext uri="{FF2B5EF4-FFF2-40B4-BE49-F238E27FC236}">
                <a16:creationId xmlns:a16="http://schemas.microsoft.com/office/drawing/2014/main" id="{65DE8A82-5E76-1CD7-EDFE-448CBC819726}"/>
              </a:ext>
            </a:extLst>
          </p:cNvPr>
          <p:cNvSpPr txBox="1"/>
          <p:nvPr/>
        </p:nvSpPr>
        <p:spPr>
          <a:xfrm>
            <a:off x="445926" y="1150340"/>
            <a:ext cx="2041456" cy="461665"/>
          </a:xfrm>
          <a:prstGeom prst="rect">
            <a:avLst/>
          </a:prstGeom>
          <a:noFill/>
        </p:spPr>
        <p:txBody>
          <a:bodyPr wrap="none" rtlCol="0">
            <a:spAutoFit/>
          </a:bodyPr>
          <a:lstStyle/>
          <a:p>
            <a:r>
              <a:rPr lang="en-US" sz="2400" dirty="0"/>
              <a:t>No-no paradox</a:t>
            </a:r>
          </a:p>
        </p:txBody>
      </p:sp>
      <p:sp>
        <p:nvSpPr>
          <p:cNvPr id="5" name="TextBox 4">
            <a:extLst>
              <a:ext uri="{FF2B5EF4-FFF2-40B4-BE49-F238E27FC236}">
                <a16:creationId xmlns:a16="http://schemas.microsoft.com/office/drawing/2014/main" id="{CBB84411-2A73-79DD-5EDE-8053144B8A0B}"/>
              </a:ext>
            </a:extLst>
          </p:cNvPr>
          <p:cNvSpPr txBox="1"/>
          <p:nvPr/>
        </p:nvSpPr>
        <p:spPr>
          <a:xfrm>
            <a:off x="445926" y="1980407"/>
            <a:ext cx="2113143" cy="461665"/>
          </a:xfrm>
          <a:prstGeom prst="rect">
            <a:avLst/>
          </a:prstGeom>
          <a:noFill/>
        </p:spPr>
        <p:txBody>
          <a:bodyPr wrap="none" rtlCol="0">
            <a:spAutoFit/>
          </a:bodyPr>
          <a:lstStyle/>
          <a:p>
            <a:r>
              <a:rPr lang="en-US" sz="2400" dirty="0" err="1"/>
              <a:t>Yablo’s</a:t>
            </a:r>
            <a:r>
              <a:rPr lang="en-US" sz="2400" dirty="0"/>
              <a:t> paradox</a:t>
            </a:r>
          </a:p>
        </p:txBody>
      </p:sp>
      <p:sp>
        <p:nvSpPr>
          <p:cNvPr id="6" name="TextBox 5">
            <a:extLst>
              <a:ext uri="{FF2B5EF4-FFF2-40B4-BE49-F238E27FC236}">
                <a16:creationId xmlns:a16="http://schemas.microsoft.com/office/drawing/2014/main" id="{D9593C38-0E9B-0045-A4AB-12A6C1FEDA72}"/>
              </a:ext>
            </a:extLst>
          </p:cNvPr>
          <p:cNvSpPr txBox="1"/>
          <p:nvPr/>
        </p:nvSpPr>
        <p:spPr>
          <a:xfrm>
            <a:off x="445926" y="320273"/>
            <a:ext cx="1717650" cy="461665"/>
          </a:xfrm>
          <a:prstGeom prst="rect">
            <a:avLst/>
          </a:prstGeom>
          <a:noFill/>
        </p:spPr>
        <p:txBody>
          <a:bodyPr wrap="none" rtlCol="0">
            <a:spAutoFit/>
          </a:bodyPr>
          <a:lstStyle/>
          <a:p>
            <a:r>
              <a:rPr lang="en-US" sz="2400" dirty="0"/>
              <a:t>Liar paradox</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360A99-9ECB-3589-8FD4-431B010523D5}"/>
                  </a:ext>
                </a:extLst>
              </p:cNvPr>
              <p:cNvSpPr txBox="1"/>
              <p:nvPr/>
            </p:nvSpPr>
            <p:spPr>
              <a:xfrm>
                <a:off x="7038868" y="574080"/>
                <a:ext cx="5547360" cy="1938992"/>
              </a:xfrm>
              <a:prstGeom prst="rect">
                <a:avLst/>
              </a:prstGeom>
              <a:noFill/>
            </p:spPr>
            <p:txBody>
              <a:bodyPr wrap="squar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Logical consistency</a:t>
                </a:r>
                <a:br>
                  <a:rPr lang="en-US" sz="4000" dirty="0">
                    <a:solidFill>
                      <a:schemeClr val="accent6">
                        <a:lumMod val="75000"/>
                      </a:schemeClr>
                    </a:solidFill>
                  </a:rPr>
                </a:br>
                <a:r>
                  <a:rPr lang="en-US" sz="4000" dirty="0">
                    <a:solidFill>
                      <a:schemeClr val="accent6">
                        <a:lumMod val="75000"/>
                      </a:schemeClr>
                    </a:solidFill>
                  </a:rPr>
                  <a:t>is a property of </a:t>
                </a:r>
                <a:br>
                  <a:rPr lang="en-US" sz="4000" dirty="0">
                    <a:solidFill>
                      <a:schemeClr val="accent6">
                        <a:lumMod val="75000"/>
                      </a:schemeClr>
                    </a:solidFill>
                  </a:rPr>
                </a:br>
                <a:r>
                  <a:rPr lang="en-US" sz="4000" dirty="0">
                    <a:solidFill>
                      <a:schemeClr val="accent6">
                        <a:lumMod val="75000"/>
                      </a:schemeClr>
                    </a:solidFill>
                  </a:rPr>
                  <a:t>groups of statements</a:t>
                </a:r>
              </a:p>
            </p:txBody>
          </p:sp>
        </mc:Choice>
        <mc:Fallback xmlns="">
          <p:sp>
            <p:nvSpPr>
              <p:cNvPr id="7" name="TextBox 6">
                <a:extLst>
                  <a:ext uri="{FF2B5EF4-FFF2-40B4-BE49-F238E27FC236}">
                    <a16:creationId xmlns:a16="http://schemas.microsoft.com/office/drawing/2014/main" id="{68360A99-9ECB-3589-8FD4-431B010523D5}"/>
                  </a:ext>
                </a:extLst>
              </p:cNvPr>
              <p:cNvSpPr txBox="1">
                <a:spLocks noRot="1" noChangeAspect="1" noMove="1" noResize="1" noEditPoints="1" noAdjustHandles="1" noChangeArrowheads="1" noChangeShapeType="1" noTextEdit="1"/>
              </p:cNvSpPr>
              <p:nvPr/>
            </p:nvSpPr>
            <p:spPr>
              <a:xfrm>
                <a:off x="7038868" y="574080"/>
                <a:ext cx="5547360" cy="1938992"/>
              </a:xfrm>
              <a:prstGeom prst="rect">
                <a:avLst/>
              </a:prstGeom>
              <a:blipFill>
                <a:blip r:embed="rId2"/>
                <a:stretch>
                  <a:fillRect l="-3956" t="-5660" b="-1257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D3FCC96-3214-F8F3-4A62-F8B601B828DC}"/>
              </a:ext>
            </a:extLst>
          </p:cNvPr>
          <p:cNvSpPr txBox="1"/>
          <p:nvPr/>
        </p:nvSpPr>
        <p:spPr>
          <a:xfrm>
            <a:off x="3066057" y="400113"/>
            <a:ext cx="2336409" cy="369332"/>
          </a:xfrm>
          <a:prstGeom prst="rect">
            <a:avLst/>
          </a:prstGeom>
          <a:noFill/>
        </p:spPr>
        <p:txBody>
          <a:bodyPr wrap="none" rtlCol="0">
            <a:spAutoFit/>
          </a:bodyPr>
          <a:lstStyle/>
          <a:p>
            <a:r>
              <a:rPr lang="en-US" dirty="0"/>
              <a:t>“This sentence is false”</a:t>
            </a:r>
          </a:p>
        </p:txBody>
      </p:sp>
      <p:sp>
        <p:nvSpPr>
          <p:cNvPr id="9" name="TextBox 8">
            <a:extLst>
              <a:ext uri="{FF2B5EF4-FFF2-40B4-BE49-F238E27FC236}">
                <a16:creationId xmlns:a16="http://schemas.microsoft.com/office/drawing/2014/main" id="{F6992C2D-9AB9-8592-98FD-967451FF1481}"/>
              </a:ext>
            </a:extLst>
          </p:cNvPr>
          <p:cNvSpPr txBox="1"/>
          <p:nvPr/>
        </p:nvSpPr>
        <p:spPr>
          <a:xfrm>
            <a:off x="3066057" y="1150340"/>
            <a:ext cx="5181398" cy="646331"/>
          </a:xfrm>
          <a:prstGeom prst="rect">
            <a:avLst/>
          </a:prstGeom>
          <a:noFill/>
        </p:spPr>
        <p:txBody>
          <a:bodyPr wrap="square" rtlCol="0">
            <a:spAutoFit/>
          </a:bodyPr>
          <a:lstStyle/>
          <a:p>
            <a:r>
              <a:rPr lang="en-US" dirty="0"/>
              <a:t>“The next sentence is false”</a:t>
            </a:r>
          </a:p>
          <a:p>
            <a:r>
              <a:rPr lang="en-US" dirty="0"/>
              <a:t>“The previous sentence is true”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23EBC26-9999-4F8E-5378-C8C35210A55B}"/>
                  </a:ext>
                </a:extLst>
              </p:cNvPr>
              <p:cNvSpPr txBox="1"/>
              <p:nvPr/>
            </p:nvSpPr>
            <p:spPr>
              <a:xfrm>
                <a:off x="3066057" y="1980602"/>
                <a:ext cx="2758256" cy="1477328"/>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oMath>
                </a14:m>
                <a:r>
                  <a:rPr lang="en-US" b="0" dirty="0"/>
                  <a:t>: </a:t>
                </a:r>
                <a:r>
                  <a:rPr lang="en-US" dirty="0"/>
                  <a:t>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&gt;1</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r>
                  <a:rPr lang="en-US" dirty="0"/>
                  <a:t> is not true.</a:t>
                </a:r>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oMath>
                </a14:m>
                <a:r>
                  <a:rPr lang="en-US" b="0" dirty="0"/>
                  <a:t>: </a:t>
                </a:r>
                <a:r>
                  <a:rPr lang="en-US" dirty="0"/>
                  <a:t>For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&gt;2</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r>
                  <a:rPr lang="en-US" dirty="0"/>
                  <a:t> is not true.</a:t>
                </a:r>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b="0" dirty="0"/>
                  <a:t> </a:t>
                </a:r>
                <a:r>
                  <a:rPr lang="en-US" dirty="0"/>
                  <a:t>For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&gt;3</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oMath>
                </a14:m>
                <a:r>
                  <a:rPr lang="en-US" dirty="0"/>
                  <a:t> is not true.</a:t>
                </a:r>
                <a:endParaRPr lang="en-US" b="0" dirty="0"/>
              </a:p>
              <a:p>
                <a:r>
                  <a:rPr lang="en-US" b="0" dirty="0"/>
                  <a:t>…</a:t>
                </a:r>
              </a:p>
              <a:p>
                <a:endParaRPr lang="en-US" dirty="0"/>
              </a:p>
            </p:txBody>
          </p:sp>
        </mc:Choice>
        <mc:Fallback xmlns="">
          <p:sp>
            <p:nvSpPr>
              <p:cNvPr id="10" name="TextBox 9">
                <a:extLst>
                  <a:ext uri="{FF2B5EF4-FFF2-40B4-BE49-F238E27FC236}">
                    <a16:creationId xmlns:a16="http://schemas.microsoft.com/office/drawing/2014/main" id="{923EBC26-9999-4F8E-5378-C8C35210A55B}"/>
                  </a:ext>
                </a:extLst>
              </p:cNvPr>
              <p:cNvSpPr txBox="1">
                <a:spLocks noRot="1" noChangeAspect="1" noMove="1" noResize="1" noEditPoints="1" noAdjustHandles="1" noChangeArrowheads="1" noChangeShapeType="1" noTextEdit="1"/>
              </p:cNvSpPr>
              <p:nvPr/>
            </p:nvSpPr>
            <p:spPr>
              <a:xfrm>
                <a:off x="3066057" y="1980602"/>
                <a:ext cx="2758256" cy="1477328"/>
              </a:xfrm>
              <a:prstGeom prst="rect">
                <a:avLst/>
              </a:prstGeom>
              <a:blipFill>
                <a:blip r:embed="rId3"/>
                <a:stretch>
                  <a:fillRect l="-1991" t="-2479" r="-1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C67275-1AA9-66F8-AFC9-939F3AB895CE}"/>
                  </a:ext>
                </a:extLst>
              </p:cNvPr>
              <p:cNvSpPr txBox="1"/>
              <p:nvPr/>
            </p:nvSpPr>
            <p:spPr>
              <a:xfrm>
                <a:off x="329983" y="3843655"/>
                <a:ext cx="5547360" cy="1938992"/>
              </a:xfrm>
              <a:prstGeom prst="rect">
                <a:avLst/>
              </a:prstGeom>
              <a:noFill/>
            </p:spPr>
            <p:txBody>
              <a:bodyPr wrap="squar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Logical relationships are well-defined only with consistent semantics</a:t>
                </a:r>
              </a:p>
            </p:txBody>
          </p:sp>
        </mc:Choice>
        <mc:Fallback xmlns="">
          <p:sp>
            <p:nvSpPr>
              <p:cNvPr id="13" name="TextBox 12">
                <a:extLst>
                  <a:ext uri="{FF2B5EF4-FFF2-40B4-BE49-F238E27FC236}">
                    <a16:creationId xmlns:a16="http://schemas.microsoft.com/office/drawing/2014/main" id="{A9C67275-1AA9-66F8-AFC9-939F3AB895CE}"/>
                  </a:ext>
                </a:extLst>
              </p:cNvPr>
              <p:cNvSpPr txBox="1">
                <a:spLocks noRot="1" noChangeAspect="1" noMove="1" noResize="1" noEditPoints="1" noAdjustHandles="1" noChangeArrowheads="1" noChangeShapeType="1" noTextEdit="1"/>
              </p:cNvSpPr>
              <p:nvPr/>
            </p:nvSpPr>
            <p:spPr>
              <a:xfrm>
                <a:off x="329983" y="3843655"/>
                <a:ext cx="5547360" cy="1938992"/>
              </a:xfrm>
              <a:prstGeom prst="rect">
                <a:avLst/>
              </a:prstGeom>
              <a:blipFill>
                <a:blip r:embed="rId4"/>
                <a:stretch>
                  <a:fillRect l="-3846" t="-5660" r="-2637" b="-12579"/>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D3021624-B119-EFE0-BC83-94CE8070E092}"/>
              </a:ext>
            </a:extLst>
          </p:cNvPr>
          <p:cNvGrpSpPr/>
          <p:nvPr/>
        </p:nvGrpSpPr>
        <p:grpSpPr>
          <a:xfrm>
            <a:off x="5552881" y="3679104"/>
            <a:ext cx="3756796" cy="1378568"/>
            <a:chOff x="445926" y="3582604"/>
            <a:chExt cx="3756796" cy="1378568"/>
          </a:xfrm>
        </p:grpSpPr>
        <p:sp>
          <p:nvSpPr>
            <p:cNvPr id="12" name="TextBox 11">
              <a:extLst>
                <a:ext uri="{FF2B5EF4-FFF2-40B4-BE49-F238E27FC236}">
                  <a16:creationId xmlns:a16="http://schemas.microsoft.com/office/drawing/2014/main" id="{FE01B031-995C-4807-B103-A57DA21E23A2}"/>
                </a:ext>
              </a:extLst>
            </p:cNvPr>
            <p:cNvSpPr txBox="1"/>
            <p:nvPr/>
          </p:nvSpPr>
          <p:spPr>
            <a:xfrm>
              <a:off x="461377" y="3582604"/>
              <a:ext cx="3500596" cy="369332"/>
            </a:xfrm>
            <a:prstGeom prst="rect">
              <a:avLst/>
            </a:prstGeom>
            <a:noFill/>
          </p:spPr>
          <p:txBody>
            <a:bodyPr wrap="square">
              <a:spAutoFit/>
            </a:bodyPr>
            <a:lstStyle/>
            <a:p>
              <a:r>
                <a:rPr lang="en-US" dirty="0"/>
                <a:t>The pope is the bishop of Rome</a:t>
              </a:r>
            </a:p>
          </p:txBody>
        </p:sp>
        <p:sp>
          <p:nvSpPr>
            <p:cNvPr id="14" name="TextBox 13">
              <a:extLst>
                <a:ext uri="{FF2B5EF4-FFF2-40B4-BE49-F238E27FC236}">
                  <a16:creationId xmlns:a16="http://schemas.microsoft.com/office/drawing/2014/main" id="{00B4352F-725D-E86B-1FF5-8F9839E7AC62}"/>
                </a:ext>
              </a:extLst>
            </p:cNvPr>
            <p:cNvSpPr txBox="1"/>
            <p:nvPr/>
          </p:nvSpPr>
          <p:spPr>
            <a:xfrm>
              <a:off x="445926" y="3951869"/>
              <a:ext cx="3637150" cy="369332"/>
            </a:xfrm>
            <a:prstGeom prst="rect">
              <a:avLst/>
            </a:prstGeom>
            <a:noFill/>
          </p:spPr>
          <p:txBody>
            <a:bodyPr wrap="none">
              <a:spAutoFit/>
            </a:bodyPr>
            <a:lstStyle/>
            <a:p>
              <a:r>
                <a:rPr lang="en-US" dirty="0"/>
                <a:t>The bishop can only move diagonally</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31C351D-E934-7006-C397-28BEBB609016}"/>
                    </a:ext>
                  </a:extLst>
                </p:cNvPr>
                <p:cNvSpPr txBox="1"/>
                <p:nvPr/>
              </p:nvSpPr>
              <p:spPr>
                <a:xfrm>
                  <a:off x="461377" y="4505800"/>
                  <a:ext cx="3741345" cy="369332"/>
                </a:xfrm>
                <a:prstGeom prst="rect">
                  <a:avLst/>
                </a:prstGeom>
                <a:noFill/>
              </p:spPr>
              <p:txBody>
                <a:bodyPr wrap="none">
                  <a:spAutoFit/>
                </a:bodyPr>
                <a:lstStyle/>
                <a:p>
                  <a14:m>
                    <m:oMath xmlns:m="http://schemas.openxmlformats.org/officeDocument/2006/math">
                      <m:r>
                        <a:rPr lang="en-US" b="0" i="1" smtClean="0">
                          <a:latin typeface="Cambria Math" panose="02040503050406030204" pitchFamily="18" charset="0"/>
                        </a:rPr>
                        <m:t>⇒</m:t>
                      </m:r>
                    </m:oMath>
                  </a14:m>
                  <a:r>
                    <a:rPr lang="en-US" dirty="0"/>
                    <a:t> The pope can only move diagonally</a:t>
                  </a:r>
                </a:p>
              </p:txBody>
            </p:sp>
          </mc:Choice>
          <mc:Fallback xmlns="">
            <p:sp>
              <p:nvSpPr>
                <p:cNvPr id="16" name="TextBox 15">
                  <a:extLst>
                    <a:ext uri="{FF2B5EF4-FFF2-40B4-BE49-F238E27FC236}">
                      <a16:creationId xmlns:a16="http://schemas.microsoft.com/office/drawing/2014/main" id="{731C351D-E934-7006-C397-28BEBB609016}"/>
                    </a:ext>
                  </a:extLst>
                </p:cNvPr>
                <p:cNvSpPr txBox="1">
                  <a:spLocks noRot="1" noChangeAspect="1" noMove="1" noResize="1" noEditPoints="1" noAdjustHandles="1" noChangeArrowheads="1" noChangeShapeType="1" noTextEdit="1"/>
                </p:cNvSpPr>
                <p:nvPr/>
              </p:nvSpPr>
              <p:spPr>
                <a:xfrm>
                  <a:off x="461377" y="4505800"/>
                  <a:ext cx="3741345" cy="369332"/>
                </a:xfrm>
                <a:prstGeom prst="rect">
                  <a:avLst/>
                </a:prstGeom>
                <a:blipFill>
                  <a:blip r:embed="rId5"/>
                  <a:stretch>
                    <a:fillRect t="-9836" r="-977" b="-24590"/>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568062EB-139D-983A-C48D-17EE251A4240}"/>
                </a:ext>
              </a:extLst>
            </p:cNvPr>
            <p:cNvGrpSpPr/>
            <p:nvPr/>
          </p:nvGrpSpPr>
          <p:grpSpPr>
            <a:xfrm>
              <a:off x="895135" y="4481657"/>
              <a:ext cx="2873828" cy="479515"/>
              <a:chOff x="5536163" y="3520233"/>
              <a:chExt cx="2071396" cy="784833"/>
            </a:xfrm>
          </p:grpSpPr>
          <p:cxnSp>
            <p:nvCxnSpPr>
              <p:cNvPr id="20" name="Straight Connector 19">
                <a:extLst>
                  <a:ext uri="{FF2B5EF4-FFF2-40B4-BE49-F238E27FC236}">
                    <a16:creationId xmlns:a16="http://schemas.microsoft.com/office/drawing/2014/main" id="{D780F6F1-F6D3-0349-6168-D99AD2F1AE13}"/>
                  </a:ext>
                </a:extLst>
              </p:cNvPr>
              <p:cNvCxnSpPr/>
              <p:nvPr/>
            </p:nvCxnSpPr>
            <p:spPr>
              <a:xfrm>
                <a:off x="5536163" y="3520233"/>
                <a:ext cx="2071396" cy="7848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EAD7A7-A812-E78D-92D1-B26D5D93CCB9}"/>
                  </a:ext>
                </a:extLst>
              </p:cNvPr>
              <p:cNvCxnSpPr>
                <a:cxnSpLocks/>
              </p:cNvCxnSpPr>
              <p:nvPr/>
            </p:nvCxnSpPr>
            <p:spPr>
              <a:xfrm flipH="1">
                <a:off x="5536163" y="3520233"/>
                <a:ext cx="2071396" cy="78483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6334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504D0B-3395-2E43-B96A-CEA487797C2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BD746B2-CA1C-84D1-528C-CC80D3851A57}"/>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7201FD-B7F3-C589-E76D-4E8E22529618}"/>
                  </a:ext>
                </a:extLst>
              </p:cNvPr>
              <p:cNvSpPr txBox="1"/>
              <p:nvPr/>
            </p:nvSpPr>
            <p:spPr>
              <a:xfrm>
                <a:off x="136772" y="184811"/>
                <a:ext cx="11015003" cy="707886"/>
              </a:xfrm>
              <a:prstGeom prst="rect">
                <a:avLst/>
              </a:prstGeom>
              <a:noFill/>
            </p:spPr>
            <p:txBody>
              <a:bodyPr wrap="non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Statements must be grouped into logical contexts</a:t>
                </a:r>
              </a:p>
            </p:txBody>
          </p:sp>
        </mc:Choice>
        <mc:Fallback xmlns="">
          <p:sp>
            <p:nvSpPr>
              <p:cNvPr id="7" name="TextBox 6">
                <a:extLst>
                  <a:ext uri="{FF2B5EF4-FFF2-40B4-BE49-F238E27FC236}">
                    <a16:creationId xmlns:a16="http://schemas.microsoft.com/office/drawing/2014/main" id="{CB7201FD-B7F3-C589-E76D-4E8E22529618}"/>
                  </a:ext>
                </a:extLst>
              </p:cNvPr>
              <p:cNvSpPr txBox="1">
                <a:spLocks noRot="1" noChangeAspect="1" noMove="1" noResize="1" noEditPoints="1" noAdjustHandles="1" noChangeArrowheads="1" noChangeShapeType="1" noTextEdit="1"/>
              </p:cNvSpPr>
              <p:nvPr/>
            </p:nvSpPr>
            <p:spPr>
              <a:xfrm>
                <a:off x="136772" y="184811"/>
                <a:ext cx="11015003" cy="707886"/>
              </a:xfrm>
              <a:prstGeom prst="rect">
                <a:avLst/>
              </a:prstGeom>
              <a:blipFill>
                <a:blip r:embed="rId3"/>
                <a:stretch>
                  <a:fillRect t="-15517" r="-941" b="-36207"/>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A3875AA2-4D44-226F-A033-8E85D8C72340}"/>
              </a:ext>
            </a:extLst>
          </p:cNvPr>
          <p:cNvSpPr txBox="1"/>
          <p:nvPr/>
        </p:nvSpPr>
        <p:spPr>
          <a:xfrm>
            <a:off x="8734796" y="1237938"/>
            <a:ext cx="3218398" cy="1569660"/>
          </a:xfrm>
          <a:prstGeom prst="rect">
            <a:avLst/>
          </a:prstGeom>
          <a:noFill/>
        </p:spPr>
        <p:txBody>
          <a:bodyPr wrap="square" rtlCol="0">
            <a:spAutoFit/>
          </a:bodyPr>
          <a:lstStyle/>
          <a:p>
            <a:r>
              <a:rPr lang="en-US" sz="2400" dirty="0"/>
              <a:t>Logical context contains all statements that are logically and semantically related</a:t>
            </a:r>
          </a:p>
        </p:txBody>
      </p:sp>
      <p:sp>
        <p:nvSpPr>
          <p:cNvPr id="4" name="TextBox 3">
            <a:extLst>
              <a:ext uri="{FF2B5EF4-FFF2-40B4-BE49-F238E27FC236}">
                <a16:creationId xmlns:a16="http://schemas.microsoft.com/office/drawing/2014/main" id="{D8AF8F53-723D-6285-2C5B-B8F2C3AA86EB}"/>
              </a:ext>
            </a:extLst>
          </p:cNvPr>
          <p:cNvSpPr txBox="1"/>
          <p:nvPr/>
        </p:nvSpPr>
        <p:spPr>
          <a:xfrm>
            <a:off x="534801" y="4577631"/>
            <a:ext cx="8332346" cy="584775"/>
          </a:xfrm>
          <a:prstGeom prst="rect">
            <a:avLst/>
          </a:prstGeom>
          <a:noFill/>
        </p:spPr>
        <p:txBody>
          <a:bodyPr wrap="none" rtlCol="0">
            <a:spAutoFit/>
          </a:bodyPr>
          <a:lstStyle/>
          <a:p>
            <a:r>
              <a:rPr lang="en-US" sz="3200" dirty="0"/>
              <a:t>Still need connection to experimental evidence!</a:t>
            </a:r>
            <a:endParaRPr lang="en-US" sz="3200" dirty="0">
              <a:solidFill>
                <a:schemeClr val="tx1"/>
              </a:solidFill>
            </a:endParaRPr>
          </a:p>
        </p:txBody>
      </p:sp>
      <p:sp>
        <p:nvSpPr>
          <p:cNvPr id="9" name="Rectangle: Rounded Corners 8">
            <a:extLst>
              <a:ext uri="{FF2B5EF4-FFF2-40B4-BE49-F238E27FC236}">
                <a16:creationId xmlns:a16="http://schemas.microsoft.com/office/drawing/2014/main" id="{D001EB14-4F7F-2872-14CF-E220CCC7B4EE}"/>
              </a:ext>
            </a:extLst>
          </p:cNvPr>
          <p:cNvSpPr/>
          <p:nvPr/>
        </p:nvSpPr>
        <p:spPr>
          <a:xfrm>
            <a:off x="6511485" y="2092401"/>
            <a:ext cx="1962466" cy="1169115"/>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7ABB5D4-ECF9-240F-F992-538D6ACDB50B}"/>
              </a:ext>
            </a:extLst>
          </p:cNvPr>
          <p:cNvSpPr/>
          <p:nvPr/>
        </p:nvSpPr>
        <p:spPr>
          <a:xfrm>
            <a:off x="136772" y="2109216"/>
            <a:ext cx="5349627" cy="2216336"/>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C1B9C04-BA5B-BBA8-6FA8-5D4B29A5F1D9}"/>
              </a:ext>
            </a:extLst>
          </p:cNvPr>
          <p:cNvCxnSpPr>
            <a:cxnSpLocks/>
          </p:cNvCxnSpPr>
          <p:nvPr/>
        </p:nvCxnSpPr>
        <p:spPr>
          <a:xfrm>
            <a:off x="5680516" y="1129910"/>
            <a:ext cx="0" cy="319564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6690452-1D5E-C935-3098-79F2E015D640}"/>
              </a:ext>
            </a:extLst>
          </p:cNvPr>
          <p:cNvGrpSpPr/>
          <p:nvPr/>
        </p:nvGrpSpPr>
        <p:grpSpPr>
          <a:xfrm>
            <a:off x="3083254" y="1151198"/>
            <a:ext cx="1233420" cy="819128"/>
            <a:chOff x="3083254" y="1151198"/>
            <a:chExt cx="1233420" cy="819128"/>
          </a:xfrm>
        </p:grpSpPr>
        <p:sp>
          <p:nvSpPr>
            <p:cNvPr id="18" name="TextBox 17">
              <a:extLst>
                <a:ext uri="{FF2B5EF4-FFF2-40B4-BE49-F238E27FC236}">
                  <a16:creationId xmlns:a16="http://schemas.microsoft.com/office/drawing/2014/main" id="{C1A1813F-3DEC-7F28-B500-735403EEBEBC}"/>
                </a:ext>
              </a:extLst>
            </p:cNvPr>
            <p:cNvSpPr txBox="1"/>
            <p:nvPr/>
          </p:nvSpPr>
          <p:spPr>
            <a:xfrm>
              <a:off x="3083254" y="1151198"/>
              <a:ext cx="1233420" cy="458332"/>
            </a:xfrm>
            <a:prstGeom prst="rect">
              <a:avLst/>
            </a:prstGeom>
            <a:noFill/>
          </p:spPr>
          <p:txBody>
            <a:bodyPr wrap="none" rtlCol="0">
              <a:spAutoFit/>
            </a:bodyPr>
            <a:lstStyle/>
            <a:p>
              <a:pPr algn="ctr"/>
              <a:r>
                <a:rPr lang="en-US" sz="2400" dirty="0"/>
                <a:t>Informal</a:t>
              </a:r>
            </a:p>
          </p:txBody>
        </p:sp>
        <p:sp>
          <p:nvSpPr>
            <p:cNvPr id="33" name="TextBox 32">
              <a:extLst>
                <a:ext uri="{FF2B5EF4-FFF2-40B4-BE49-F238E27FC236}">
                  <a16:creationId xmlns:a16="http://schemas.microsoft.com/office/drawing/2014/main" id="{F3664BAF-128D-AE5A-6440-6F998D1EAA32}"/>
                </a:ext>
              </a:extLst>
            </p:cNvPr>
            <p:cNvSpPr txBox="1"/>
            <p:nvPr/>
          </p:nvSpPr>
          <p:spPr>
            <a:xfrm>
              <a:off x="3274893" y="1603661"/>
              <a:ext cx="850142" cy="366665"/>
            </a:xfrm>
            <a:prstGeom prst="rect">
              <a:avLst/>
            </a:prstGeom>
            <a:noFill/>
          </p:spPr>
          <p:txBody>
            <a:bodyPr wrap="none" rtlCol="0">
              <a:spAutoFit/>
            </a:bodyPr>
            <a:lstStyle/>
            <a:p>
              <a:pPr algn="ctr"/>
              <a:r>
                <a:rPr lang="en-US" dirty="0"/>
                <a:t>physics</a:t>
              </a:r>
            </a:p>
          </p:txBody>
        </p:sp>
      </p:grpSp>
      <p:grpSp>
        <p:nvGrpSpPr>
          <p:cNvPr id="35" name="Group 34">
            <a:extLst>
              <a:ext uri="{FF2B5EF4-FFF2-40B4-BE49-F238E27FC236}">
                <a16:creationId xmlns:a16="http://schemas.microsoft.com/office/drawing/2014/main" id="{A3A86053-F11A-1031-5ECB-2145A9A35284}"/>
              </a:ext>
            </a:extLst>
          </p:cNvPr>
          <p:cNvGrpSpPr/>
          <p:nvPr/>
        </p:nvGrpSpPr>
        <p:grpSpPr>
          <a:xfrm>
            <a:off x="7044359" y="1151198"/>
            <a:ext cx="1046459" cy="819128"/>
            <a:chOff x="4882221" y="1151198"/>
            <a:chExt cx="1046459" cy="819128"/>
          </a:xfrm>
        </p:grpSpPr>
        <p:sp>
          <p:nvSpPr>
            <p:cNvPr id="37" name="TextBox 36">
              <a:extLst>
                <a:ext uri="{FF2B5EF4-FFF2-40B4-BE49-F238E27FC236}">
                  <a16:creationId xmlns:a16="http://schemas.microsoft.com/office/drawing/2014/main" id="{61D957C6-CADC-2367-4363-80C8636A3213}"/>
                </a:ext>
              </a:extLst>
            </p:cNvPr>
            <p:cNvSpPr txBox="1"/>
            <p:nvPr/>
          </p:nvSpPr>
          <p:spPr>
            <a:xfrm>
              <a:off x="4882221" y="1151198"/>
              <a:ext cx="1046459" cy="458332"/>
            </a:xfrm>
            <a:prstGeom prst="rect">
              <a:avLst/>
            </a:prstGeom>
            <a:noFill/>
          </p:spPr>
          <p:txBody>
            <a:bodyPr wrap="none" rtlCol="0">
              <a:spAutoFit/>
            </a:bodyPr>
            <a:lstStyle/>
            <a:p>
              <a:pPr algn="ctr"/>
              <a:r>
                <a:rPr lang="en-US" sz="2400" dirty="0"/>
                <a:t>Formal</a:t>
              </a:r>
            </a:p>
          </p:txBody>
        </p:sp>
        <p:sp>
          <p:nvSpPr>
            <p:cNvPr id="39" name="TextBox 38">
              <a:extLst>
                <a:ext uri="{FF2B5EF4-FFF2-40B4-BE49-F238E27FC236}">
                  <a16:creationId xmlns:a16="http://schemas.microsoft.com/office/drawing/2014/main" id="{CB31E4F3-E33B-7B82-87B0-9FDBAEEB7043}"/>
                </a:ext>
              </a:extLst>
            </p:cNvPr>
            <p:cNvSpPr txBox="1"/>
            <p:nvPr/>
          </p:nvSpPr>
          <p:spPr>
            <a:xfrm>
              <a:off x="5069755" y="1603661"/>
              <a:ext cx="671392" cy="366665"/>
            </a:xfrm>
            <a:prstGeom prst="rect">
              <a:avLst/>
            </a:prstGeom>
            <a:noFill/>
          </p:spPr>
          <p:txBody>
            <a:bodyPr wrap="none" rtlCol="0">
              <a:spAutoFit/>
            </a:bodyPr>
            <a:lstStyle/>
            <a:p>
              <a:pPr algn="ctr"/>
              <a:r>
                <a:rPr lang="en-US" dirty="0"/>
                <a:t>math</a:t>
              </a:r>
            </a:p>
          </p:txBody>
        </p:sp>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0C3A577-7B3F-EA42-278D-6F1D5EBCE0B0}"/>
                  </a:ext>
                </a:extLst>
              </p:cNvPr>
              <p:cNvSpPr txBox="1"/>
              <p:nvPr/>
            </p:nvSpPr>
            <p:spPr>
              <a:xfrm>
                <a:off x="642646" y="2238123"/>
                <a:ext cx="4626523" cy="369332"/>
              </a:xfrm>
              <a:prstGeom prst="rect">
                <a:avLst/>
              </a:prstGeom>
              <a:noFill/>
            </p:spPr>
            <p:txBody>
              <a:bodyPr wrap="none">
                <a:spAutoFit/>
              </a:bodyPr>
              <a:lstStyle/>
              <a:p>
                <a:pPr>
                  <a:buFont typeface="Arial" panose="020B0604020202020204" pitchFamily="34" charset="0"/>
                  <a:buNone/>
                </a:pPr>
                <a:r>
                  <a:rPr lang="en-US" dirty="0"/>
                  <a:t>“The mass of the photon is less than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10</m:t>
                        </m:r>
                      </m:e>
                      <m:sup>
                        <m:r>
                          <a:rPr lang="en-US" i="1" smtClean="0">
                            <a:latin typeface="Cambria Math" panose="02040503050406030204" pitchFamily="18" charset="0"/>
                          </a:rPr>
                          <m:t>−13</m:t>
                        </m:r>
                      </m:sup>
                    </m:sSup>
                  </m:oMath>
                </a14:m>
                <a:r>
                  <a:rPr lang="en-US" dirty="0"/>
                  <a:t> eV”</a:t>
                </a:r>
              </a:p>
            </p:txBody>
          </p:sp>
        </mc:Choice>
        <mc:Fallback xmlns="">
          <p:sp>
            <p:nvSpPr>
              <p:cNvPr id="42" name="TextBox 41">
                <a:extLst>
                  <a:ext uri="{FF2B5EF4-FFF2-40B4-BE49-F238E27FC236}">
                    <a16:creationId xmlns:a16="http://schemas.microsoft.com/office/drawing/2014/main" id="{90C3A577-7B3F-EA42-278D-6F1D5EBCE0B0}"/>
                  </a:ext>
                </a:extLst>
              </p:cNvPr>
              <p:cNvSpPr txBox="1">
                <a:spLocks noRot="1" noChangeAspect="1" noMove="1" noResize="1" noEditPoints="1" noAdjustHandles="1" noChangeArrowheads="1" noChangeShapeType="1" noTextEdit="1"/>
              </p:cNvSpPr>
              <p:nvPr/>
            </p:nvSpPr>
            <p:spPr>
              <a:xfrm>
                <a:off x="642646" y="2238123"/>
                <a:ext cx="4626523" cy="369332"/>
              </a:xfrm>
              <a:prstGeom prst="rect">
                <a:avLst/>
              </a:prstGeom>
              <a:blipFill>
                <a:blip r:embed="rId4"/>
                <a:stretch>
                  <a:fillRect l="-1054" t="-8197" r="-659" b="-24590"/>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BA11A632-0CFD-2E96-DDFD-39D41ECD51A9}"/>
              </a:ext>
            </a:extLst>
          </p:cNvPr>
          <p:cNvSpPr txBox="1"/>
          <p:nvPr/>
        </p:nvSpPr>
        <p:spPr>
          <a:xfrm>
            <a:off x="288436" y="2698512"/>
            <a:ext cx="4614340" cy="369332"/>
          </a:xfrm>
          <a:prstGeom prst="rect">
            <a:avLst/>
          </a:prstGeom>
          <a:noFill/>
        </p:spPr>
        <p:txBody>
          <a:bodyPr wrap="none">
            <a:spAutoFit/>
          </a:bodyPr>
          <a:lstStyle/>
          <a:p>
            <a:pPr>
              <a:buFont typeface="Arial" panose="020B0604020202020204" pitchFamily="34" charset="0"/>
              <a:buNone/>
            </a:pPr>
            <a:r>
              <a:rPr lang="en-US" dirty="0"/>
              <a:t>“The position of the ball is between 2 and 3 m”</a:t>
            </a:r>
          </a:p>
        </p:txBody>
      </p:sp>
      <p:sp>
        <p:nvSpPr>
          <p:cNvPr id="44" name="TextBox 43">
            <a:extLst>
              <a:ext uri="{FF2B5EF4-FFF2-40B4-BE49-F238E27FC236}">
                <a16:creationId xmlns:a16="http://schemas.microsoft.com/office/drawing/2014/main" id="{A8644214-525D-6052-A955-3A1BFB9673E3}"/>
              </a:ext>
            </a:extLst>
          </p:cNvPr>
          <p:cNvSpPr txBox="1"/>
          <p:nvPr/>
        </p:nvSpPr>
        <p:spPr>
          <a:xfrm>
            <a:off x="386102" y="3789264"/>
            <a:ext cx="3681201" cy="369332"/>
          </a:xfrm>
          <a:prstGeom prst="rect">
            <a:avLst/>
          </a:prstGeom>
          <a:noFill/>
        </p:spPr>
        <p:txBody>
          <a:bodyPr wrap="none">
            <a:spAutoFit/>
          </a:bodyPr>
          <a:lstStyle/>
          <a:p>
            <a:pPr>
              <a:buFont typeface="Arial" panose="020B0604020202020204" pitchFamily="34" charset="0"/>
              <a:buNone/>
            </a:pPr>
            <a:r>
              <a:rPr lang="en-US" dirty="0"/>
              <a:t>“The mass of the photon is exactly 0”</a:t>
            </a:r>
          </a:p>
        </p:txBody>
      </p:sp>
      <p:sp>
        <p:nvSpPr>
          <p:cNvPr id="45" name="TextBox 44">
            <a:extLst>
              <a:ext uri="{FF2B5EF4-FFF2-40B4-BE49-F238E27FC236}">
                <a16:creationId xmlns:a16="http://schemas.microsoft.com/office/drawing/2014/main" id="{C8D8BFC4-28CC-E158-6299-485599E42E90}"/>
              </a:ext>
            </a:extLst>
          </p:cNvPr>
          <p:cNvSpPr txBox="1"/>
          <p:nvPr/>
        </p:nvSpPr>
        <p:spPr>
          <a:xfrm>
            <a:off x="3466503" y="3315752"/>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46" name="TextBox 45">
            <a:extLst>
              <a:ext uri="{FF2B5EF4-FFF2-40B4-BE49-F238E27FC236}">
                <a16:creationId xmlns:a16="http://schemas.microsoft.com/office/drawing/2014/main" id="{C32E620B-4328-9A25-91DA-2B5F27CBCDDA}"/>
              </a:ext>
            </a:extLst>
          </p:cNvPr>
          <p:cNvSpPr txBox="1"/>
          <p:nvPr/>
        </p:nvSpPr>
        <p:spPr>
          <a:xfrm>
            <a:off x="4244244" y="3740563"/>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47" name="Oval 46">
            <a:extLst>
              <a:ext uri="{FF2B5EF4-FFF2-40B4-BE49-F238E27FC236}">
                <a16:creationId xmlns:a16="http://schemas.microsoft.com/office/drawing/2014/main" id="{DD99E105-3F20-8F5A-4299-B7580F5DC1DF}"/>
              </a:ext>
            </a:extLst>
          </p:cNvPr>
          <p:cNvSpPr/>
          <p:nvPr/>
        </p:nvSpPr>
        <p:spPr>
          <a:xfrm>
            <a:off x="6928567" y="240085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52A51C-BF0C-5E6F-A179-A66F4CB1EC35}"/>
              </a:ext>
            </a:extLst>
          </p:cNvPr>
          <p:cNvSpPr/>
          <p:nvPr/>
        </p:nvSpPr>
        <p:spPr>
          <a:xfrm>
            <a:off x="6857846" y="275932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F249493-1446-A4A4-0A40-843DEFF690B2}"/>
              </a:ext>
            </a:extLst>
          </p:cNvPr>
          <p:cNvSpPr/>
          <p:nvPr/>
        </p:nvSpPr>
        <p:spPr>
          <a:xfrm>
            <a:off x="7207083" y="259316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8C9A197-CDA4-F879-B360-7F6F421CAAAD}"/>
              </a:ext>
            </a:extLst>
          </p:cNvPr>
          <p:cNvSpPr/>
          <p:nvPr/>
        </p:nvSpPr>
        <p:spPr>
          <a:xfrm>
            <a:off x="7501422" y="249216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FEC9EDD-2DE0-C147-BC4F-3CEDB7F35897}"/>
              </a:ext>
            </a:extLst>
          </p:cNvPr>
          <p:cNvSpPr/>
          <p:nvPr/>
        </p:nvSpPr>
        <p:spPr>
          <a:xfrm>
            <a:off x="7171484" y="2858368"/>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CD1C763-2D03-FF67-2828-58BCEB6507D8}"/>
              </a:ext>
            </a:extLst>
          </p:cNvPr>
          <p:cNvSpPr/>
          <p:nvPr/>
        </p:nvSpPr>
        <p:spPr>
          <a:xfrm>
            <a:off x="7642441" y="288344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B5FCF29-3DF1-89D9-C2F1-EA0E22F29C95}"/>
              </a:ext>
            </a:extLst>
          </p:cNvPr>
          <p:cNvSpPr/>
          <p:nvPr/>
        </p:nvSpPr>
        <p:spPr>
          <a:xfrm>
            <a:off x="7019549" y="307343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2635AC2A-ABDB-C30E-55D0-0730841699E0}"/>
              </a:ext>
            </a:extLst>
          </p:cNvPr>
          <p:cNvCxnSpPr>
            <a:stCxn id="42" idx="3"/>
            <a:endCxn id="47" idx="2"/>
          </p:cNvCxnSpPr>
          <p:nvPr/>
        </p:nvCxnSpPr>
        <p:spPr>
          <a:xfrm>
            <a:off x="5269169" y="2422789"/>
            <a:ext cx="1659398" cy="2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C24F60F-3825-273A-A7C7-D08D94A070A0}"/>
              </a:ext>
            </a:extLst>
          </p:cNvPr>
          <p:cNvCxnSpPr>
            <a:stCxn id="46" idx="3"/>
            <a:endCxn id="52" idx="2"/>
          </p:cNvCxnSpPr>
          <p:nvPr/>
        </p:nvCxnSpPr>
        <p:spPr>
          <a:xfrm flipV="1">
            <a:off x="4779968" y="2908253"/>
            <a:ext cx="2862473" cy="101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5B856E9-C472-1F54-14EE-4B2480DC7D50}"/>
              </a:ext>
            </a:extLst>
          </p:cNvPr>
          <p:cNvCxnSpPr>
            <a:stCxn id="45" idx="3"/>
            <a:endCxn id="51" idx="3"/>
          </p:cNvCxnSpPr>
          <p:nvPr/>
        </p:nvCxnSpPr>
        <p:spPr>
          <a:xfrm flipV="1">
            <a:off x="4002227" y="2900720"/>
            <a:ext cx="3176524" cy="5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8200510-20D5-1594-26EC-F3A280BEEB2A}"/>
              </a:ext>
            </a:extLst>
          </p:cNvPr>
          <p:cNvCxnSpPr>
            <a:stCxn id="43" idx="3"/>
            <a:endCxn id="48" idx="2"/>
          </p:cNvCxnSpPr>
          <p:nvPr/>
        </p:nvCxnSpPr>
        <p:spPr>
          <a:xfrm flipV="1">
            <a:off x="4902776" y="2784131"/>
            <a:ext cx="1955070" cy="99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B514D7-AE12-D8F7-6B40-C8A49C5E63FB}"/>
                  </a:ext>
                </a:extLst>
              </p:cNvPr>
              <p:cNvSpPr txBox="1"/>
              <p:nvPr/>
            </p:nvSpPr>
            <p:spPr>
              <a:xfrm>
                <a:off x="6356423" y="1761168"/>
                <a:ext cx="379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𝒮</m:t>
                      </m:r>
                    </m:oMath>
                  </m:oMathPara>
                </a14:m>
                <a:endParaRPr lang="en-US" dirty="0"/>
              </a:p>
            </p:txBody>
          </p:sp>
        </mc:Choice>
        <mc:Fallback xmlns="">
          <p:sp>
            <p:nvSpPr>
              <p:cNvPr id="60" name="TextBox 59">
                <a:extLst>
                  <a:ext uri="{FF2B5EF4-FFF2-40B4-BE49-F238E27FC236}">
                    <a16:creationId xmlns:a16="http://schemas.microsoft.com/office/drawing/2014/main" id="{ABB514D7-AE12-D8F7-6B40-C8A49C5E63FB}"/>
                  </a:ext>
                </a:extLst>
              </p:cNvPr>
              <p:cNvSpPr txBox="1">
                <a:spLocks noRot="1" noChangeAspect="1" noMove="1" noResize="1" noEditPoints="1" noAdjustHandles="1" noChangeArrowheads="1" noChangeShapeType="1" noTextEdit="1"/>
              </p:cNvSpPr>
              <p:nvPr/>
            </p:nvSpPr>
            <p:spPr>
              <a:xfrm>
                <a:off x="6356423" y="1761168"/>
                <a:ext cx="379655"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8486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E3ED72-05D5-C3A7-E2D6-51ED1BF0CF6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81240A1-E3C1-FD95-7071-8F51BE51138F}"/>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graphicFrame>
            <p:nvGraphicFramePr>
              <p:cNvPr id="5" name="Table 52">
                <a:extLst>
                  <a:ext uri="{FF2B5EF4-FFF2-40B4-BE49-F238E27FC236}">
                    <a16:creationId xmlns:a16="http://schemas.microsoft.com/office/drawing/2014/main" id="{7DD9EC03-0AF0-8CD8-8FA0-1E97A343F8B9}"/>
                  </a:ext>
                </a:extLst>
              </p:cNvPr>
              <p:cNvGraphicFramePr>
                <a:graphicFrameLocks noGrp="1"/>
              </p:cNvGraphicFramePr>
              <p:nvPr/>
            </p:nvGraphicFramePr>
            <p:xfrm>
              <a:off x="4278930" y="501205"/>
              <a:ext cx="2220608" cy="15240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269155">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oMath>
                            </m:oMathPara>
                          </a14:m>
                          <a:endParaRPr lang="en-US" sz="1400"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𝑒</m:t>
                                </m:r>
                              </m:oMath>
                            </m:oMathPara>
                          </a14:m>
                          <a:endParaRPr lang="en-US"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269155">
                    <a:tc rowSpan="2">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4039576678"/>
                      </a:ext>
                    </a:extLst>
                  </a:tr>
                  <a:tr h="269155">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269155">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26915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5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5" name="Table 52">
                <a:extLst>
                  <a:ext uri="{FF2B5EF4-FFF2-40B4-BE49-F238E27FC236}">
                    <a16:creationId xmlns:a16="http://schemas.microsoft.com/office/drawing/2014/main" id="{7DD9EC03-0AF0-8CD8-8FA0-1E97A343F8B9}"/>
                  </a:ext>
                </a:extLst>
              </p:cNvPr>
              <p:cNvGraphicFramePr>
                <a:graphicFrameLocks noGrp="1"/>
              </p:cNvGraphicFramePr>
              <p:nvPr>
                <p:extLst>
                  <p:ext uri="{D42A27DB-BD31-4B8C-83A1-F6EECF244321}">
                    <p14:modId xmlns:p14="http://schemas.microsoft.com/office/powerpoint/2010/main" val="1624769855"/>
                  </p:ext>
                </p:extLst>
              </p:nvPr>
            </p:nvGraphicFramePr>
            <p:xfrm>
              <a:off x="4278930" y="501205"/>
              <a:ext cx="2220608" cy="15240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304800">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r="-567273" b="-422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17685" r="-322" b="-422000"/>
                          </a:stretch>
                        </a:blipFill>
                      </a:tcPr>
                    </a:tc>
                    <a:extLst>
                      <a:ext uri="{0D108BD9-81ED-4DB2-BD59-A6C34878D82A}">
                        <a16:rowId xmlns:a16="http://schemas.microsoft.com/office/drawing/2014/main" val="3648586678"/>
                      </a:ext>
                    </a:extLst>
                  </a:tr>
                  <a:tr h="304800">
                    <a:tc rowSpan="2">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4039576678"/>
                      </a:ext>
                    </a:extLst>
                  </a:tr>
                  <a:tr h="30480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04800">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0480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50000"/>
                          </a:schemeClr>
                        </a:solidFill>
                      </a:tcPr>
                    </a:tc>
                    <a:extLst>
                      <a:ext uri="{0D108BD9-81ED-4DB2-BD59-A6C34878D82A}">
                        <a16:rowId xmlns:a16="http://schemas.microsoft.com/office/drawing/2014/main" val="770856430"/>
                      </a:ext>
                    </a:extLst>
                  </a:tr>
                </a:tbl>
              </a:graphicData>
            </a:graphic>
          </p:graphicFrame>
        </mc:Fallback>
      </mc:AlternateContent>
      <p:grpSp>
        <p:nvGrpSpPr>
          <p:cNvPr id="23" name="Group 22">
            <a:extLst>
              <a:ext uri="{FF2B5EF4-FFF2-40B4-BE49-F238E27FC236}">
                <a16:creationId xmlns:a16="http://schemas.microsoft.com/office/drawing/2014/main" id="{432BD76E-CDC0-7CDA-DA7D-B08E962E5A43}"/>
              </a:ext>
            </a:extLst>
          </p:cNvPr>
          <p:cNvGrpSpPr/>
          <p:nvPr/>
        </p:nvGrpSpPr>
        <p:grpSpPr>
          <a:xfrm>
            <a:off x="1821049" y="1397497"/>
            <a:ext cx="504548" cy="504548"/>
            <a:chOff x="8269002" y="5563077"/>
            <a:chExt cx="504548" cy="504548"/>
          </a:xfrm>
        </p:grpSpPr>
        <p:sp>
          <p:nvSpPr>
            <p:cNvPr id="24" name="Rectangle 23">
              <a:extLst>
                <a:ext uri="{FF2B5EF4-FFF2-40B4-BE49-F238E27FC236}">
                  <a16:creationId xmlns:a16="http://schemas.microsoft.com/office/drawing/2014/main" id="{9E0F2A79-E12A-3D2B-253D-BDC129D02440}"/>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3C7D7A9-06E5-9D4B-6016-4367DC9ACD1F}"/>
                    </a:ext>
                  </a:extLst>
                </p:cNvPr>
                <p:cNvSpPr txBox="1"/>
                <p:nvPr/>
              </p:nvSpPr>
              <p:spPr>
                <a:xfrm>
                  <a:off x="8318363" y="5604051"/>
                  <a:ext cx="356444" cy="369332"/>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𝑒</m:t>
                      </m:r>
                    </m:oMath>
                  </a14:m>
                  <a:endParaRPr lang="en-US" dirty="0"/>
                </a:p>
              </p:txBody>
            </p:sp>
          </mc:Choice>
          <mc:Fallback xmlns="">
            <p:sp>
              <p:nvSpPr>
                <p:cNvPr id="25" name="TextBox 24">
                  <a:extLst>
                    <a:ext uri="{FF2B5EF4-FFF2-40B4-BE49-F238E27FC236}">
                      <a16:creationId xmlns:a16="http://schemas.microsoft.com/office/drawing/2014/main" id="{23C7D7A9-06E5-9D4B-6016-4367DC9ACD1F}"/>
                    </a:ext>
                  </a:extLst>
                </p:cNvPr>
                <p:cNvSpPr txBox="1">
                  <a:spLocks noRot="1" noChangeAspect="1" noMove="1" noResize="1" noEditPoints="1" noAdjustHandles="1" noChangeArrowheads="1" noChangeShapeType="1" noTextEdit="1"/>
                </p:cNvSpPr>
                <p:nvPr/>
              </p:nvSpPr>
              <p:spPr>
                <a:xfrm>
                  <a:off x="8318363" y="5604051"/>
                  <a:ext cx="356444" cy="369332"/>
                </a:xfrm>
                <a:prstGeom prst="rect">
                  <a:avLst/>
                </a:prstGeom>
                <a:blipFill>
                  <a:blip r:embed="rId3"/>
                  <a:stretch>
                    <a:fillRect/>
                  </a:stretch>
                </a:blipFill>
              </p:spPr>
              <p:txBody>
                <a:bodyPr/>
                <a:lstStyle/>
                <a:p>
                  <a:r>
                    <a:rPr lang="en-US">
                      <a:noFill/>
                    </a:rPr>
                    <a:t> </a:t>
                  </a:r>
                </a:p>
              </p:txBody>
            </p:sp>
          </mc:Fallback>
        </mc:AlternateContent>
      </p:grpSp>
      <p:cxnSp>
        <p:nvCxnSpPr>
          <p:cNvPr id="26" name="Straight Arrow Connector 25">
            <a:extLst>
              <a:ext uri="{FF2B5EF4-FFF2-40B4-BE49-F238E27FC236}">
                <a16:creationId xmlns:a16="http://schemas.microsoft.com/office/drawing/2014/main" id="{8F27C525-A85E-4508-044A-F943F617F14F}"/>
              </a:ext>
            </a:extLst>
          </p:cNvPr>
          <p:cNvCxnSpPr>
            <a:cxnSpLocks/>
          </p:cNvCxnSpPr>
          <p:nvPr/>
        </p:nvCxnSpPr>
        <p:spPr>
          <a:xfrm>
            <a:off x="1263704" y="1296925"/>
            <a:ext cx="589480" cy="12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6855DE2-39DC-D61E-9582-DFD256F40FCD}"/>
              </a:ext>
            </a:extLst>
          </p:cNvPr>
          <p:cNvSpPr/>
          <p:nvPr/>
        </p:nvSpPr>
        <p:spPr>
          <a:xfrm>
            <a:off x="1184485" y="1278261"/>
            <a:ext cx="37328" cy="37328"/>
          </a:xfrm>
          <a:prstGeom prst="ellipse">
            <a:avLst/>
          </a:prstGeom>
          <a:solidFill>
            <a:schemeClr val="tx1"/>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195812D-C9D2-6336-16AD-B75EC67DDA8D}"/>
                  </a:ext>
                </a:extLst>
              </p:cNvPr>
              <p:cNvSpPr txBox="1"/>
              <p:nvPr/>
            </p:nvSpPr>
            <p:spPr>
              <a:xfrm>
                <a:off x="1009629" y="908929"/>
                <a:ext cx="34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28" name="TextBox 27">
                <a:extLst>
                  <a:ext uri="{FF2B5EF4-FFF2-40B4-BE49-F238E27FC236}">
                    <a16:creationId xmlns:a16="http://schemas.microsoft.com/office/drawing/2014/main" id="{5195812D-C9D2-6336-16AD-B75EC67DDA8D}"/>
                  </a:ext>
                </a:extLst>
              </p:cNvPr>
              <p:cNvSpPr txBox="1">
                <a:spLocks noRot="1" noChangeAspect="1" noMove="1" noResize="1" noEditPoints="1" noAdjustHandles="1" noChangeArrowheads="1" noChangeShapeType="1" noTextEdit="1"/>
              </p:cNvSpPr>
              <p:nvPr/>
            </p:nvSpPr>
            <p:spPr>
              <a:xfrm>
                <a:off x="1009629" y="908929"/>
                <a:ext cx="349711" cy="369332"/>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4380A5E4-B077-5D56-B73C-181819B88BD7}"/>
              </a:ext>
            </a:extLst>
          </p:cNvPr>
          <p:cNvSpPr txBox="1"/>
          <p:nvPr/>
        </p:nvSpPr>
        <p:spPr>
          <a:xfrm>
            <a:off x="575791" y="621792"/>
            <a:ext cx="1140762" cy="369332"/>
          </a:xfrm>
          <a:prstGeom prst="rect">
            <a:avLst/>
          </a:prstGeom>
          <a:noFill/>
        </p:spPr>
        <p:txBody>
          <a:bodyPr wrap="none" rtlCol="0">
            <a:spAutoFit/>
          </a:bodyPr>
          <a:lstStyle/>
          <a:p>
            <a:r>
              <a:rPr lang="en-US" dirty="0"/>
              <a:t>statement</a:t>
            </a:r>
          </a:p>
        </p:txBody>
      </p:sp>
      <p:sp>
        <p:nvSpPr>
          <p:cNvPr id="31" name="TextBox 30">
            <a:extLst>
              <a:ext uri="{FF2B5EF4-FFF2-40B4-BE49-F238E27FC236}">
                <a16:creationId xmlns:a16="http://schemas.microsoft.com/office/drawing/2014/main" id="{11C1921D-3123-51A0-422C-1E006618E4A0}"/>
              </a:ext>
            </a:extLst>
          </p:cNvPr>
          <p:cNvSpPr txBox="1"/>
          <p:nvPr/>
        </p:nvSpPr>
        <p:spPr>
          <a:xfrm>
            <a:off x="1716553" y="2025205"/>
            <a:ext cx="1830309" cy="369332"/>
          </a:xfrm>
          <a:prstGeom prst="rect">
            <a:avLst/>
          </a:prstGeom>
          <a:noFill/>
        </p:spPr>
        <p:txBody>
          <a:bodyPr wrap="none" rtlCol="0">
            <a:spAutoFit/>
          </a:bodyPr>
          <a:lstStyle/>
          <a:p>
            <a:r>
              <a:rPr lang="en-US" dirty="0"/>
              <a:t>experimental test</a:t>
            </a:r>
          </a:p>
        </p:txBody>
      </p:sp>
      <p:sp>
        <p:nvSpPr>
          <p:cNvPr id="32" name="TextBox 31">
            <a:extLst>
              <a:ext uri="{FF2B5EF4-FFF2-40B4-BE49-F238E27FC236}">
                <a16:creationId xmlns:a16="http://schemas.microsoft.com/office/drawing/2014/main" id="{E8E70226-B4AE-1043-1898-4EFB3474EC37}"/>
              </a:ext>
            </a:extLst>
          </p:cNvPr>
          <p:cNvSpPr txBox="1"/>
          <p:nvPr/>
        </p:nvSpPr>
        <p:spPr>
          <a:xfrm>
            <a:off x="7083762" y="612924"/>
            <a:ext cx="4670732" cy="954107"/>
          </a:xfrm>
          <a:prstGeom prst="rect">
            <a:avLst/>
          </a:prstGeom>
          <a:noFill/>
        </p:spPr>
        <p:txBody>
          <a:bodyPr wrap="square" rtlCol="0">
            <a:spAutoFit/>
          </a:bodyPr>
          <a:lstStyle/>
          <a:p>
            <a:r>
              <a:rPr lang="en-US" sz="2800" dirty="0">
                <a:solidFill>
                  <a:srgbClr val="C00000"/>
                </a:solidFill>
              </a:rPr>
              <a:t>Don’t necessarily have a test that always finishes in all cases</a:t>
            </a:r>
          </a:p>
        </p:txBody>
      </p:sp>
      <p:sp>
        <p:nvSpPr>
          <p:cNvPr id="33" name="TextBox 32">
            <a:extLst>
              <a:ext uri="{FF2B5EF4-FFF2-40B4-BE49-F238E27FC236}">
                <a16:creationId xmlns:a16="http://schemas.microsoft.com/office/drawing/2014/main" id="{3E63033B-1362-8E85-70D6-6AF90B287118}"/>
              </a:ext>
            </a:extLst>
          </p:cNvPr>
          <p:cNvSpPr txBox="1"/>
          <p:nvPr/>
        </p:nvSpPr>
        <p:spPr>
          <a:xfrm>
            <a:off x="7063777" y="1794372"/>
            <a:ext cx="5032309" cy="1477328"/>
          </a:xfrm>
          <a:prstGeom prst="rect">
            <a:avLst/>
          </a:prstGeom>
          <a:noFill/>
        </p:spPr>
        <p:txBody>
          <a:bodyPr wrap="square" rtlCol="0">
            <a:spAutoFit/>
          </a:bodyPr>
          <a:lstStyle/>
          <a:p>
            <a:r>
              <a:rPr lang="en-US" dirty="0"/>
              <a:t>There exists extra terrestrial-life</a:t>
            </a:r>
          </a:p>
          <a:p>
            <a:r>
              <a:rPr lang="en-US" dirty="0"/>
              <a:t>The mass of the photon is exactly zero</a:t>
            </a:r>
          </a:p>
          <a:p>
            <a:r>
              <a:rPr lang="en-US" dirty="0"/>
              <a:t>The ratio between the mass of the electron and proton in eV is a rational number</a:t>
            </a:r>
          </a:p>
          <a:p>
            <a:r>
              <a:rPr lang="en-US" dirty="0"/>
              <a:t>…</a:t>
            </a:r>
          </a:p>
        </p:txBody>
      </p:sp>
      <mc:AlternateContent xmlns:mc="http://schemas.openxmlformats.org/markup-compatibility/2006" xmlns:a14="http://schemas.microsoft.com/office/drawing/2010/main">
        <mc:Choice Requires="a14">
          <p:graphicFrame>
            <p:nvGraphicFramePr>
              <p:cNvPr id="34" name="Table 52">
                <a:extLst>
                  <a:ext uri="{FF2B5EF4-FFF2-40B4-BE49-F238E27FC236}">
                    <a16:creationId xmlns:a16="http://schemas.microsoft.com/office/drawing/2014/main" id="{7F5D78AB-F33A-FCDD-D137-FEE636705264}"/>
                  </a:ext>
                </a:extLst>
              </p:cNvPr>
              <p:cNvGraphicFramePr>
                <a:graphicFrameLocks noGrp="1"/>
              </p:cNvGraphicFramePr>
              <p:nvPr/>
            </p:nvGraphicFramePr>
            <p:xfrm>
              <a:off x="817274" y="3482437"/>
              <a:ext cx="2220608" cy="12192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269155">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𝑠</m:t>
                                </m:r>
                              </m:oMath>
                            </m:oMathPara>
                          </a14:m>
                          <a:endParaRPr lang="en-US" sz="1400"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𝑒</m:t>
                                </m:r>
                              </m:oMath>
                            </m:oMathPara>
                          </a14:m>
                          <a:endParaRPr lang="en-US"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269155">
                    <a:tc>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4039576678"/>
                      </a:ext>
                    </a:extLst>
                  </a:tr>
                  <a:tr h="269155">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26915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5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34" name="Table 52">
                <a:extLst>
                  <a:ext uri="{FF2B5EF4-FFF2-40B4-BE49-F238E27FC236}">
                    <a16:creationId xmlns:a16="http://schemas.microsoft.com/office/drawing/2014/main" id="{7F5D78AB-F33A-FCDD-D137-FEE636705264}"/>
                  </a:ext>
                </a:extLst>
              </p:cNvPr>
              <p:cNvGraphicFramePr>
                <a:graphicFrameLocks noGrp="1"/>
              </p:cNvGraphicFramePr>
              <p:nvPr>
                <p:extLst>
                  <p:ext uri="{D42A27DB-BD31-4B8C-83A1-F6EECF244321}">
                    <p14:modId xmlns:p14="http://schemas.microsoft.com/office/powerpoint/2010/main" val="1276519309"/>
                  </p:ext>
                </p:extLst>
              </p:nvPr>
            </p:nvGraphicFramePr>
            <p:xfrm>
              <a:off x="817274" y="3482437"/>
              <a:ext cx="2220608" cy="12192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304800">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r="-565455" b="-322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17742" r="-323" b="-322000"/>
                          </a:stretch>
                        </a:blipFill>
                      </a:tcPr>
                    </a:tc>
                    <a:extLst>
                      <a:ext uri="{0D108BD9-81ED-4DB2-BD59-A6C34878D82A}">
                        <a16:rowId xmlns:a16="http://schemas.microsoft.com/office/drawing/2014/main" val="3648586678"/>
                      </a:ext>
                    </a:extLst>
                  </a:tr>
                  <a:tr h="304800">
                    <a:tc>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extLst>
                      <a:ext uri="{0D108BD9-81ED-4DB2-BD59-A6C34878D82A}">
                        <a16:rowId xmlns:a16="http://schemas.microsoft.com/office/drawing/2014/main" val="4039576678"/>
                      </a:ext>
                    </a:extLst>
                  </a:tr>
                  <a:tr h="304800">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0480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50000"/>
                          </a:schemeClr>
                        </a:solidFill>
                      </a:tcPr>
                    </a:tc>
                    <a:extLst>
                      <a:ext uri="{0D108BD9-81ED-4DB2-BD59-A6C34878D82A}">
                        <a16:rowId xmlns:a16="http://schemas.microsoft.com/office/drawing/2014/main" val="770856430"/>
                      </a:ext>
                    </a:extLst>
                  </a:tr>
                </a:tbl>
              </a:graphicData>
            </a:graphic>
          </p:graphicFrame>
        </mc:Fallback>
      </mc:AlternateContent>
      <p:sp>
        <p:nvSpPr>
          <p:cNvPr id="35" name="TextBox 34">
            <a:extLst>
              <a:ext uri="{FF2B5EF4-FFF2-40B4-BE49-F238E27FC236}">
                <a16:creationId xmlns:a16="http://schemas.microsoft.com/office/drawing/2014/main" id="{3FC131C7-3BF1-A53A-87F5-5E687D055109}"/>
              </a:ext>
            </a:extLst>
          </p:cNvPr>
          <p:cNvSpPr txBox="1"/>
          <p:nvPr/>
        </p:nvSpPr>
        <p:spPr>
          <a:xfrm>
            <a:off x="3466593" y="3438536"/>
            <a:ext cx="5577880" cy="1384995"/>
          </a:xfrm>
          <a:prstGeom prst="rect">
            <a:avLst/>
          </a:prstGeom>
          <a:noFill/>
        </p:spPr>
        <p:txBody>
          <a:bodyPr wrap="square" rtlCol="0">
            <a:spAutoFit/>
          </a:bodyPr>
          <a:lstStyle/>
          <a:p>
            <a:r>
              <a:rPr lang="en-US" sz="2800" dirty="0">
                <a:solidFill>
                  <a:schemeClr val="accent6">
                    <a:lumMod val="75000"/>
                  </a:schemeClr>
                </a:solidFill>
              </a:rPr>
              <a:t>Verifiable statement: test guaranteed to finish successfully if and only if the statement is true</a:t>
            </a:r>
          </a:p>
        </p:txBody>
      </p:sp>
    </p:spTree>
    <p:extLst>
      <p:ext uri="{BB962C8B-B14F-4D97-AF65-F5344CB8AC3E}">
        <p14:creationId xmlns:p14="http://schemas.microsoft.com/office/powerpoint/2010/main" val="167115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7DB5685-25AD-C394-BCDD-B01ADC0B8C73}"/>
              </a:ext>
            </a:extLst>
          </p:cNvPr>
          <p:cNvSpPr/>
          <p:nvPr/>
        </p:nvSpPr>
        <p:spPr>
          <a:xfrm>
            <a:off x="6511485" y="2092401"/>
            <a:ext cx="1962466" cy="1169115"/>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8FF5004-64AB-26FB-D0E7-F6D2F6719343}"/>
              </a:ext>
            </a:extLst>
          </p:cNvPr>
          <p:cNvSpPr/>
          <p:nvPr/>
        </p:nvSpPr>
        <p:spPr>
          <a:xfrm>
            <a:off x="136772" y="2109216"/>
            <a:ext cx="5349627" cy="2216336"/>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B9504D0B-3395-2E43-B96A-CEA487797C2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BD746B2-CA1C-84D1-528C-CC80D3851A5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7201FD-B7F3-C589-E76D-4E8E22529618}"/>
                  </a:ext>
                </a:extLst>
              </p:cNvPr>
              <p:cNvSpPr txBox="1"/>
              <p:nvPr/>
            </p:nvSpPr>
            <p:spPr>
              <a:xfrm>
                <a:off x="136772" y="184811"/>
                <a:ext cx="11371703" cy="707886"/>
              </a:xfrm>
              <a:prstGeom prst="rect">
                <a:avLst/>
              </a:prstGeom>
              <a:noFill/>
            </p:spPr>
            <p:txBody>
              <a:bodyPr wrap="non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Contexts should keep track of verifiable statements</a:t>
                </a:r>
              </a:p>
            </p:txBody>
          </p:sp>
        </mc:Choice>
        <mc:Fallback xmlns="">
          <p:sp>
            <p:nvSpPr>
              <p:cNvPr id="7" name="TextBox 6">
                <a:extLst>
                  <a:ext uri="{FF2B5EF4-FFF2-40B4-BE49-F238E27FC236}">
                    <a16:creationId xmlns:a16="http://schemas.microsoft.com/office/drawing/2014/main" id="{CB7201FD-B7F3-C589-E76D-4E8E22529618}"/>
                  </a:ext>
                </a:extLst>
              </p:cNvPr>
              <p:cNvSpPr txBox="1">
                <a:spLocks noRot="1" noChangeAspect="1" noMove="1" noResize="1" noEditPoints="1" noAdjustHandles="1" noChangeArrowheads="1" noChangeShapeType="1" noTextEdit="1"/>
              </p:cNvSpPr>
              <p:nvPr/>
            </p:nvSpPr>
            <p:spPr>
              <a:xfrm>
                <a:off x="136772" y="184811"/>
                <a:ext cx="11371703" cy="707886"/>
              </a:xfrm>
              <a:prstGeom prst="rect">
                <a:avLst/>
              </a:prstGeom>
              <a:blipFill>
                <a:blip r:embed="rId3"/>
                <a:stretch>
                  <a:fillRect t="-15517" r="-804" b="-36207"/>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BBC8DECD-AD56-69F6-4F74-FC4C76699475}"/>
              </a:ext>
            </a:extLst>
          </p:cNvPr>
          <p:cNvCxnSpPr>
            <a:cxnSpLocks/>
          </p:cNvCxnSpPr>
          <p:nvPr/>
        </p:nvCxnSpPr>
        <p:spPr>
          <a:xfrm>
            <a:off x="5680516" y="1129910"/>
            <a:ext cx="0" cy="319564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4B30E92A-8573-C5FB-2F5B-31703CEE9E2D}"/>
              </a:ext>
            </a:extLst>
          </p:cNvPr>
          <p:cNvGrpSpPr/>
          <p:nvPr/>
        </p:nvGrpSpPr>
        <p:grpSpPr>
          <a:xfrm>
            <a:off x="3083254" y="1151198"/>
            <a:ext cx="1233420" cy="819128"/>
            <a:chOff x="3083254" y="1151198"/>
            <a:chExt cx="1233420" cy="819128"/>
          </a:xfrm>
        </p:grpSpPr>
        <p:sp>
          <p:nvSpPr>
            <p:cNvPr id="13" name="TextBox 12">
              <a:extLst>
                <a:ext uri="{FF2B5EF4-FFF2-40B4-BE49-F238E27FC236}">
                  <a16:creationId xmlns:a16="http://schemas.microsoft.com/office/drawing/2014/main" id="{34122264-7BC9-B6A0-38F2-EDCF22B3CF19}"/>
                </a:ext>
              </a:extLst>
            </p:cNvPr>
            <p:cNvSpPr txBox="1"/>
            <p:nvPr/>
          </p:nvSpPr>
          <p:spPr>
            <a:xfrm>
              <a:off x="3083254" y="1151198"/>
              <a:ext cx="1233420" cy="458332"/>
            </a:xfrm>
            <a:prstGeom prst="rect">
              <a:avLst/>
            </a:prstGeom>
            <a:noFill/>
          </p:spPr>
          <p:txBody>
            <a:bodyPr wrap="none" rtlCol="0">
              <a:spAutoFit/>
            </a:bodyPr>
            <a:lstStyle/>
            <a:p>
              <a:pPr algn="ctr"/>
              <a:r>
                <a:rPr lang="en-US" sz="2400" dirty="0"/>
                <a:t>Informal</a:t>
              </a:r>
            </a:p>
          </p:txBody>
        </p:sp>
        <p:sp>
          <p:nvSpPr>
            <p:cNvPr id="16" name="TextBox 15">
              <a:extLst>
                <a:ext uri="{FF2B5EF4-FFF2-40B4-BE49-F238E27FC236}">
                  <a16:creationId xmlns:a16="http://schemas.microsoft.com/office/drawing/2014/main" id="{E96005CF-D41D-DBE1-B9DA-F599D29C97CA}"/>
                </a:ext>
              </a:extLst>
            </p:cNvPr>
            <p:cNvSpPr txBox="1"/>
            <p:nvPr/>
          </p:nvSpPr>
          <p:spPr>
            <a:xfrm>
              <a:off x="3274893" y="1603661"/>
              <a:ext cx="850142" cy="366665"/>
            </a:xfrm>
            <a:prstGeom prst="rect">
              <a:avLst/>
            </a:prstGeom>
            <a:noFill/>
          </p:spPr>
          <p:txBody>
            <a:bodyPr wrap="none" rtlCol="0">
              <a:spAutoFit/>
            </a:bodyPr>
            <a:lstStyle/>
            <a:p>
              <a:pPr algn="ctr"/>
              <a:r>
                <a:rPr lang="en-US" dirty="0"/>
                <a:t>physics</a:t>
              </a:r>
            </a:p>
          </p:txBody>
        </p:sp>
      </p:grpSp>
      <p:grpSp>
        <p:nvGrpSpPr>
          <p:cNvPr id="21" name="Group 20">
            <a:extLst>
              <a:ext uri="{FF2B5EF4-FFF2-40B4-BE49-F238E27FC236}">
                <a16:creationId xmlns:a16="http://schemas.microsoft.com/office/drawing/2014/main" id="{0BAE7F3D-3861-631E-CA3F-96D66FCDB5FB}"/>
              </a:ext>
            </a:extLst>
          </p:cNvPr>
          <p:cNvGrpSpPr/>
          <p:nvPr/>
        </p:nvGrpSpPr>
        <p:grpSpPr>
          <a:xfrm>
            <a:off x="7044359" y="1151198"/>
            <a:ext cx="1046459" cy="819128"/>
            <a:chOff x="4882221" y="1151198"/>
            <a:chExt cx="1046459" cy="819128"/>
          </a:xfrm>
        </p:grpSpPr>
        <p:sp>
          <p:nvSpPr>
            <p:cNvPr id="14" name="TextBox 13">
              <a:extLst>
                <a:ext uri="{FF2B5EF4-FFF2-40B4-BE49-F238E27FC236}">
                  <a16:creationId xmlns:a16="http://schemas.microsoft.com/office/drawing/2014/main" id="{1DCE6CD9-D0FE-659F-5AEB-CFF242E05F81}"/>
                </a:ext>
              </a:extLst>
            </p:cNvPr>
            <p:cNvSpPr txBox="1"/>
            <p:nvPr/>
          </p:nvSpPr>
          <p:spPr>
            <a:xfrm>
              <a:off x="4882221" y="1151198"/>
              <a:ext cx="1046459" cy="458332"/>
            </a:xfrm>
            <a:prstGeom prst="rect">
              <a:avLst/>
            </a:prstGeom>
            <a:noFill/>
          </p:spPr>
          <p:txBody>
            <a:bodyPr wrap="none" rtlCol="0">
              <a:spAutoFit/>
            </a:bodyPr>
            <a:lstStyle/>
            <a:p>
              <a:pPr algn="ctr"/>
              <a:r>
                <a:rPr lang="en-US" sz="2400" dirty="0"/>
                <a:t>Formal</a:t>
              </a:r>
            </a:p>
          </p:txBody>
        </p:sp>
        <p:sp>
          <p:nvSpPr>
            <p:cNvPr id="17" name="TextBox 16">
              <a:extLst>
                <a:ext uri="{FF2B5EF4-FFF2-40B4-BE49-F238E27FC236}">
                  <a16:creationId xmlns:a16="http://schemas.microsoft.com/office/drawing/2014/main" id="{111DBB27-70F4-279D-2C43-D4D7C369F794}"/>
                </a:ext>
              </a:extLst>
            </p:cNvPr>
            <p:cNvSpPr txBox="1"/>
            <p:nvPr/>
          </p:nvSpPr>
          <p:spPr>
            <a:xfrm>
              <a:off x="5069755" y="1603661"/>
              <a:ext cx="671392" cy="366665"/>
            </a:xfrm>
            <a:prstGeom prst="rect">
              <a:avLst/>
            </a:prstGeom>
            <a:noFill/>
          </p:spPr>
          <p:txBody>
            <a:bodyPr wrap="none" rtlCol="0">
              <a:spAutoFit/>
            </a:bodyPr>
            <a:lstStyle/>
            <a:p>
              <a:pPr algn="ctr"/>
              <a:r>
                <a:rPr lang="en-US" dirty="0"/>
                <a:t>math</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CC253D5-1701-9ACB-4AA7-FDF304A821A6}"/>
                  </a:ext>
                </a:extLst>
              </p:cNvPr>
              <p:cNvSpPr txBox="1"/>
              <p:nvPr/>
            </p:nvSpPr>
            <p:spPr>
              <a:xfrm>
                <a:off x="642646" y="2238123"/>
                <a:ext cx="4626523" cy="369332"/>
              </a:xfrm>
              <a:prstGeom prst="rect">
                <a:avLst/>
              </a:prstGeom>
              <a:noFill/>
            </p:spPr>
            <p:txBody>
              <a:bodyPr wrap="none">
                <a:spAutoFit/>
              </a:bodyPr>
              <a:lstStyle/>
              <a:p>
                <a:pPr>
                  <a:buFont typeface="Arial" panose="020B0604020202020204" pitchFamily="34" charset="0"/>
                  <a:buNone/>
                </a:pPr>
                <a:r>
                  <a:rPr lang="en-US" dirty="0"/>
                  <a:t>“The mass of the photon is less than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10</m:t>
                        </m:r>
                      </m:e>
                      <m:sup>
                        <m:r>
                          <a:rPr lang="en-US" i="1" smtClean="0">
                            <a:latin typeface="Cambria Math" panose="02040503050406030204" pitchFamily="18" charset="0"/>
                          </a:rPr>
                          <m:t>−13</m:t>
                        </m:r>
                      </m:sup>
                    </m:sSup>
                  </m:oMath>
                </a14:m>
                <a:r>
                  <a:rPr lang="en-US" dirty="0"/>
                  <a:t> eV”</a:t>
                </a:r>
              </a:p>
            </p:txBody>
          </p:sp>
        </mc:Choice>
        <mc:Fallback xmlns="">
          <p:sp>
            <p:nvSpPr>
              <p:cNvPr id="19" name="TextBox 18">
                <a:extLst>
                  <a:ext uri="{FF2B5EF4-FFF2-40B4-BE49-F238E27FC236}">
                    <a16:creationId xmlns:a16="http://schemas.microsoft.com/office/drawing/2014/main" id="{5CC253D5-1701-9ACB-4AA7-FDF304A821A6}"/>
                  </a:ext>
                </a:extLst>
              </p:cNvPr>
              <p:cNvSpPr txBox="1">
                <a:spLocks noRot="1" noChangeAspect="1" noMove="1" noResize="1" noEditPoints="1" noAdjustHandles="1" noChangeArrowheads="1" noChangeShapeType="1" noTextEdit="1"/>
              </p:cNvSpPr>
              <p:nvPr/>
            </p:nvSpPr>
            <p:spPr>
              <a:xfrm>
                <a:off x="642646" y="2238123"/>
                <a:ext cx="4626523" cy="369332"/>
              </a:xfrm>
              <a:prstGeom prst="rect">
                <a:avLst/>
              </a:prstGeom>
              <a:blipFill>
                <a:blip r:embed="rId4"/>
                <a:stretch>
                  <a:fillRect l="-1054" t="-8197" r="-659" b="-24590"/>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0337E9-9EE0-807B-C0D9-AF2E177D8CDE}"/>
              </a:ext>
            </a:extLst>
          </p:cNvPr>
          <p:cNvSpPr txBox="1"/>
          <p:nvPr/>
        </p:nvSpPr>
        <p:spPr>
          <a:xfrm>
            <a:off x="288436" y="2698512"/>
            <a:ext cx="4614340" cy="369332"/>
          </a:xfrm>
          <a:prstGeom prst="rect">
            <a:avLst/>
          </a:prstGeom>
          <a:noFill/>
        </p:spPr>
        <p:txBody>
          <a:bodyPr wrap="none">
            <a:spAutoFit/>
          </a:bodyPr>
          <a:lstStyle/>
          <a:p>
            <a:pPr>
              <a:buFont typeface="Arial" panose="020B0604020202020204" pitchFamily="34" charset="0"/>
              <a:buNone/>
            </a:pPr>
            <a:r>
              <a:rPr lang="en-US" dirty="0"/>
              <a:t>“The position of the ball is between 2 and 3 m”</a:t>
            </a:r>
          </a:p>
        </p:txBody>
      </p:sp>
      <p:sp>
        <p:nvSpPr>
          <p:cNvPr id="23" name="TextBox 22">
            <a:extLst>
              <a:ext uri="{FF2B5EF4-FFF2-40B4-BE49-F238E27FC236}">
                <a16:creationId xmlns:a16="http://schemas.microsoft.com/office/drawing/2014/main" id="{A0CF2380-B34C-452F-E3F3-840AE04E2A48}"/>
              </a:ext>
            </a:extLst>
          </p:cNvPr>
          <p:cNvSpPr txBox="1"/>
          <p:nvPr/>
        </p:nvSpPr>
        <p:spPr>
          <a:xfrm>
            <a:off x="386102" y="3789264"/>
            <a:ext cx="3635675" cy="369332"/>
          </a:xfrm>
          <a:prstGeom prst="rect">
            <a:avLst/>
          </a:prstGeom>
          <a:noFill/>
        </p:spPr>
        <p:txBody>
          <a:bodyPr wrap="none">
            <a:spAutoFit/>
          </a:bodyPr>
          <a:lstStyle/>
          <a:p>
            <a:pPr>
              <a:buFont typeface="Arial" panose="020B0604020202020204" pitchFamily="34" charset="0"/>
              <a:buNone/>
            </a:pPr>
            <a:r>
              <a:rPr lang="en-US" dirty="0"/>
              <a:t>“the mass of the photon is exactly 0”</a:t>
            </a:r>
          </a:p>
        </p:txBody>
      </p:sp>
      <p:sp>
        <p:nvSpPr>
          <p:cNvPr id="24" name="TextBox 23">
            <a:extLst>
              <a:ext uri="{FF2B5EF4-FFF2-40B4-BE49-F238E27FC236}">
                <a16:creationId xmlns:a16="http://schemas.microsoft.com/office/drawing/2014/main" id="{D3899F03-9614-41BD-A3D7-30DDDF3DB70D}"/>
              </a:ext>
            </a:extLst>
          </p:cNvPr>
          <p:cNvSpPr txBox="1"/>
          <p:nvPr/>
        </p:nvSpPr>
        <p:spPr>
          <a:xfrm>
            <a:off x="3466503" y="3315752"/>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25" name="TextBox 24">
            <a:extLst>
              <a:ext uri="{FF2B5EF4-FFF2-40B4-BE49-F238E27FC236}">
                <a16:creationId xmlns:a16="http://schemas.microsoft.com/office/drawing/2014/main" id="{4D2F756D-BED6-06C4-A7B2-92102CADB11C}"/>
              </a:ext>
            </a:extLst>
          </p:cNvPr>
          <p:cNvSpPr txBox="1"/>
          <p:nvPr/>
        </p:nvSpPr>
        <p:spPr>
          <a:xfrm>
            <a:off x="4244244" y="3740563"/>
            <a:ext cx="535724" cy="369332"/>
          </a:xfrm>
          <a:prstGeom prst="rect">
            <a:avLst/>
          </a:prstGeom>
          <a:noFill/>
        </p:spPr>
        <p:txBody>
          <a:bodyPr wrap="none">
            <a:spAutoFit/>
          </a:bodyPr>
          <a:lstStyle/>
          <a:p>
            <a:pPr>
              <a:buFont typeface="Arial" panose="020B0604020202020204" pitchFamily="34" charset="0"/>
              <a:buNone/>
            </a:pPr>
            <a:r>
              <a:rPr lang="en-US" dirty="0"/>
              <a:t>“…”</a:t>
            </a:r>
          </a:p>
        </p:txBody>
      </p:sp>
      <p:sp>
        <p:nvSpPr>
          <p:cNvPr id="26" name="Oval 25">
            <a:extLst>
              <a:ext uri="{FF2B5EF4-FFF2-40B4-BE49-F238E27FC236}">
                <a16:creationId xmlns:a16="http://schemas.microsoft.com/office/drawing/2014/main" id="{BBCD36CE-89C9-A618-85B5-B297A9BBBD88}"/>
              </a:ext>
            </a:extLst>
          </p:cNvPr>
          <p:cNvSpPr/>
          <p:nvPr/>
        </p:nvSpPr>
        <p:spPr>
          <a:xfrm>
            <a:off x="6928567" y="240085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0EE3A1-161F-7080-8D91-14F8DC138B6C}"/>
              </a:ext>
            </a:extLst>
          </p:cNvPr>
          <p:cNvSpPr/>
          <p:nvPr/>
        </p:nvSpPr>
        <p:spPr>
          <a:xfrm>
            <a:off x="6857846" y="275932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A87EB5E-9601-3FC6-B529-572B161933FF}"/>
              </a:ext>
            </a:extLst>
          </p:cNvPr>
          <p:cNvSpPr/>
          <p:nvPr/>
        </p:nvSpPr>
        <p:spPr>
          <a:xfrm>
            <a:off x="7207083" y="259316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4877472-3532-A092-64E5-18CA38B04B3E}"/>
              </a:ext>
            </a:extLst>
          </p:cNvPr>
          <p:cNvSpPr/>
          <p:nvPr/>
        </p:nvSpPr>
        <p:spPr>
          <a:xfrm>
            <a:off x="7501422" y="249216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D423F6A-912A-B444-93B3-C3DB8DEB783D}"/>
              </a:ext>
            </a:extLst>
          </p:cNvPr>
          <p:cNvSpPr/>
          <p:nvPr/>
        </p:nvSpPr>
        <p:spPr>
          <a:xfrm>
            <a:off x="7171484" y="2858368"/>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90D93AE-2F21-2EC1-F97E-FE0707EFD687}"/>
              </a:ext>
            </a:extLst>
          </p:cNvPr>
          <p:cNvSpPr/>
          <p:nvPr/>
        </p:nvSpPr>
        <p:spPr>
          <a:xfrm>
            <a:off x="7642441" y="288344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6910FBC-0BC6-95BA-3DEA-910ABF9AD43F}"/>
              </a:ext>
            </a:extLst>
          </p:cNvPr>
          <p:cNvSpPr/>
          <p:nvPr/>
        </p:nvSpPr>
        <p:spPr>
          <a:xfrm>
            <a:off x="7019549" y="307343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5639D1D-CEBC-0DEC-64B8-ED876FBE7FD0}"/>
              </a:ext>
            </a:extLst>
          </p:cNvPr>
          <p:cNvCxnSpPr>
            <a:stCxn id="19" idx="3"/>
            <a:endCxn id="26" idx="2"/>
          </p:cNvCxnSpPr>
          <p:nvPr/>
        </p:nvCxnSpPr>
        <p:spPr>
          <a:xfrm>
            <a:off x="5269169" y="2422789"/>
            <a:ext cx="1659398" cy="2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0FE902F-9DDE-2609-648E-8E0DE9C64841}"/>
              </a:ext>
            </a:extLst>
          </p:cNvPr>
          <p:cNvCxnSpPr>
            <a:stCxn id="25" idx="3"/>
            <a:endCxn id="31" idx="2"/>
          </p:cNvCxnSpPr>
          <p:nvPr/>
        </p:nvCxnSpPr>
        <p:spPr>
          <a:xfrm flipV="1">
            <a:off x="4779968" y="2908253"/>
            <a:ext cx="2862473" cy="101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F302D396-8B3C-96D8-2720-FC152EB35A5B}"/>
              </a:ext>
            </a:extLst>
          </p:cNvPr>
          <p:cNvCxnSpPr>
            <a:stCxn id="24" idx="3"/>
            <a:endCxn id="30" idx="3"/>
          </p:cNvCxnSpPr>
          <p:nvPr/>
        </p:nvCxnSpPr>
        <p:spPr>
          <a:xfrm flipV="1">
            <a:off x="4002227" y="2900720"/>
            <a:ext cx="3176524" cy="599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8FD65C-C2B8-64CD-E36C-CEC2C07B70FD}"/>
              </a:ext>
            </a:extLst>
          </p:cNvPr>
          <p:cNvCxnSpPr>
            <a:stCxn id="22" idx="3"/>
            <a:endCxn id="27" idx="2"/>
          </p:cNvCxnSpPr>
          <p:nvPr/>
        </p:nvCxnSpPr>
        <p:spPr>
          <a:xfrm flipV="1">
            <a:off x="4902776" y="2784131"/>
            <a:ext cx="1955070" cy="99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02ADCC17-8303-CE53-FC59-3119055020FF}"/>
              </a:ext>
            </a:extLst>
          </p:cNvPr>
          <p:cNvSpPr/>
          <p:nvPr/>
        </p:nvSpPr>
        <p:spPr>
          <a:xfrm>
            <a:off x="302720" y="2248609"/>
            <a:ext cx="4939022" cy="949956"/>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7E055E5-7D38-4807-A411-94028D1D74B4}"/>
              </a:ext>
            </a:extLst>
          </p:cNvPr>
          <p:cNvSpPr/>
          <p:nvPr/>
        </p:nvSpPr>
        <p:spPr>
          <a:xfrm>
            <a:off x="6711695" y="2244801"/>
            <a:ext cx="357473" cy="638377"/>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D1A044-577F-18EC-AC98-CB7B11D55A83}"/>
                  </a:ext>
                </a:extLst>
              </p:cNvPr>
              <p:cNvSpPr txBox="1"/>
              <p:nvPr/>
            </p:nvSpPr>
            <p:spPr>
              <a:xfrm>
                <a:off x="6356423" y="1761168"/>
                <a:ext cx="379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𝒮</m:t>
                      </m:r>
                    </m:oMath>
                  </m:oMathPara>
                </a14:m>
                <a:endParaRPr lang="en-US" dirty="0"/>
              </a:p>
            </p:txBody>
          </p:sp>
        </mc:Choice>
        <mc:Fallback xmlns="">
          <p:sp>
            <p:nvSpPr>
              <p:cNvPr id="10" name="TextBox 9">
                <a:extLst>
                  <a:ext uri="{FF2B5EF4-FFF2-40B4-BE49-F238E27FC236}">
                    <a16:creationId xmlns:a16="http://schemas.microsoft.com/office/drawing/2014/main" id="{BED1A044-577F-18EC-AC98-CB7B11D55A83}"/>
                  </a:ext>
                </a:extLst>
              </p:cNvPr>
              <p:cNvSpPr txBox="1">
                <a:spLocks noRot="1" noChangeAspect="1" noMove="1" noResize="1" noEditPoints="1" noAdjustHandles="1" noChangeArrowheads="1" noChangeShapeType="1" noTextEdit="1"/>
              </p:cNvSpPr>
              <p:nvPr/>
            </p:nvSpPr>
            <p:spPr>
              <a:xfrm>
                <a:off x="6356423" y="1761168"/>
                <a:ext cx="37965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993E97-FE95-FADC-0CB8-5E4F9C4A504D}"/>
                  </a:ext>
                </a:extLst>
              </p:cNvPr>
              <p:cNvSpPr txBox="1"/>
              <p:nvPr/>
            </p:nvSpPr>
            <p:spPr>
              <a:xfrm>
                <a:off x="7043762" y="2131065"/>
                <a:ext cx="4845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𝑉</m:t>
                          </m:r>
                        </m:sub>
                      </m:sSub>
                    </m:oMath>
                  </m:oMathPara>
                </a14:m>
                <a:endParaRPr lang="en-US" dirty="0"/>
              </a:p>
            </p:txBody>
          </p:sp>
        </mc:Choice>
        <mc:Fallback xmlns="">
          <p:sp>
            <p:nvSpPr>
              <p:cNvPr id="11" name="TextBox 10">
                <a:extLst>
                  <a:ext uri="{FF2B5EF4-FFF2-40B4-BE49-F238E27FC236}">
                    <a16:creationId xmlns:a16="http://schemas.microsoft.com/office/drawing/2014/main" id="{7E993E97-FE95-FADC-0CB8-5E4F9C4A504D}"/>
                  </a:ext>
                </a:extLst>
              </p:cNvPr>
              <p:cNvSpPr txBox="1">
                <a:spLocks noRot="1" noChangeAspect="1" noMove="1" noResize="1" noEditPoints="1" noAdjustHandles="1" noChangeArrowheads="1" noChangeShapeType="1" noTextEdit="1"/>
              </p:cNvSpPr>
              <p:nvPr/>
            </p:nvSpPr>
            <p:spPr>
              <a:xfrm>
                <a:off x="7043762" y="2131065"/>
                <a:ext cx="484556" cy="369332"/>
              </a:xfrm>
              <a:prstGeom prst="rect">
                <a:avLst/>
              </a:prstGeom>
              <a:blipFill>
                <a:blip r:embed="rId6"/>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36D0B83-1FB9-8A7D-7F80-F0B273CE9C33}"/>
              </a:ext>
            </a:extLst>
          </p:cNvPr>
          <p:cNvSpPr txBox="1"/>
          <p:nvPr/>
        </p:nvSpPr>
        <p:spPr>
          <a:xfrm>
            <a:off x="2612411" y="4577631"/>
            <a:ext cx="4285917" cy="584775"/>
          </a:xfrm>
          <a:prstGeom prst="rect">
            <a:avLst/>
          </a:prstGeom>
          <a:noFill/>
        </p:spPr>
        <p:txBody>
          <a:bodyPr wrap="none" rtlCol="0">
            <a:spAutoFit/>
          </a:bodyPr>
          <a:lstStyle/>
          <a:p>
            <a:r>
              <a:rPr lang="en-US" sz="3200" dirty="0"/>
              <a:t>Is this primitive enough?</a:t>
            </a:r>
            <a:endParaRPr lang="en-US" sz="3200" dirty="0">
              <a:solidFill>
                <a:schemeClr val="tx1"/>
              </a:solidFill>
            </a:endParaRPr>
          </a:p>
        </p:txBody>
      </p:sp>
    </p:spTree>
    <p:extLst>
      <p:ext uri="{BB962C8B-B14F-4D97-AF65-F5344CB8AC3E}">
        <p14:creationId xmlns:p14="http://schemas.microsoft.com/office/powerpoint/2010/main" val="4021421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331E17-DF27-F4E5-F4B0-7DAF03560CA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D9F6680-5D1E-A917-65F5-9DE1207BC0DC}"/>
              </a:ext>
            </a:extLst>
          </p:cNvPr>
          <p:cNvSpPr>
            <a:spLocks noGrp="1"/>
          </p:cNvSpPr>
          <p:nvPr>
            <p:ph type="sldNum" sz="quarter" idx="12"/>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A741C1-4642-29EB-AC3A-0E62835E9AB1}"/>
                  </a:ext>
                </a:extLst>
              </p:cNvPr>
              <p:cNvSpPr txBox="1"/>
              <p:nvPr/>
            </p:nvSpPr>
            <p:spPr>
              <a:xfrm>
                <a:off x="3787997" y="375572"/>
                <a:ext cx="4616007" cy="1569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9600" i="1" dirty="0" smtClean="0">
                          <a:latin typeface="Cambria Math" panose="02040503050406030204" pitchFamily="18" charset="0"/>
                        </a:rPr>
                        <m:t>𝐹</m:t>
                      </m:r>
                      <m:r>
                        <a:rPr lang="en-US" sz="9600" i="1" dirty="0" smtClean="0">
                          <a:latin typeface="Cambria Math" panose="02040503050406030204" pitchFamily="18" charset="0"/>
                        </a:rPr>
                        <m:t>=</m:t>
                      </m:r>
                      <m:r>
                        <a:rPr lang="en-US" sz="9600" i="1" dirty="0" smtClean="0">
                          <a:latin typeface="Cambria Math" panose="02040503050406030204" pitchFamily="18" charset="0"/>
                        </a:rPr>
                        <m:t>𝑚𝑎</m:t>
                      </m:r>
                    </m:oMath>
                  </m:oMathPara>
                </a14:m>
                <a:endParaRPr lang="en-US" sz="9600" dirty="0"/>
              </a:p>
            </p:txBody>
          </p:sp>
        </mc:Choice>
        <mc:Fallback xmlns="">
          <p:sp>
            <p:nvSpPr>
              <p:cNvPr id="4" name="TextBox 3">
                <a:extLst>
                  <a:ext uri="{FF2B5EF4-FFF2-40B4-BE49-F238E27FC236}">
                    <a16:creationId xmlns:a16="http://schemas.microsoft.com/office/drawing/2014/main" id="{C2A741C1-4642-29EB-AC3A-0E62835E9AB1}"/>
                  </a:ext>
                </a:extLst>
              </p:cNvPr>
              <p:cNvSpPr txBox="1">
                <a:spLocks noRot="1" noChangeAspect="1" noMove="1" noResize="1" noEditPoints="1" noAdjustHandles="1" noChangeArrowheads="1" noChangeShapeType="1" noTextEdit="1"/>
              </p:cNvSpPr>
              <p:nvPr/>
            </p:nvSpPr>
            <p:spPr>
              <a:xfrm>
                <a:off x="3787997" y="375572"/>
                <a:ext cx="4616007" cy="15696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1CA47F-4551-72F0-55F4-C756152CC22F}"/>
                  </a:ext>
                </a:extLst>
              </p:cNvPr>
              <p:cNvSpPr txBox="1"/>
              <p:nvPr/>
            </p:nvSpPr>
            <p:spPr>
              <a:xfrm>
                <a:off x="2779755" y="1883454"/>
                <a:ext cx="2404633" cy="369332"/>
              </a:xfrm>
              <a:prstGeom prst="rect">
                <a:avLst/>
              </a:prstGeom>
              <a:noFill/>
            </p:spPr>
            <p:txBody>
              <a:bodyPr wrap="none" rtlCol="0">
                <a:spAutoFit/>
              </a:bodyPr>
              <a:lstStyle/>
              <a:p>
                <a:r>
                  <a:rPr lang="en-US" dirty="0"/>
                  <a:t>“The force is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m:rPr>
                        <m:sty m:val="p"/>
                      </m:rPr>
                      <a:rPr lang="en-US" b="0" i="1" smtClean="0">
                        <a:latin typeface="Cambria Math" panose="02040503050406030204" pitchFamily="18" charset="0"/>
                      </a:rPr>
                      <m:t>F</m:t>
                    </m:r>
                  </m:oMath>
                </a14:m>
                <a:r>
                  <a:rPr lang="en-US" dirty="0"/>
                  <a:t> N”</a:t>
                </a:r>
              </a:p>
            </p:txBody>
          </p:sp>
        </mc:Choice>
        <mc:Fallback xmlns="">
          <p:sp>
            <p:nvSpPr>
              <p:cNvPr id="5" name="TextBox 4">
                <a:extLst>
                  <a:ext uri="{FF2B5EF4-FFF2-40B4-BE49-F238E27FC236}">
                    <a16:creationId xmlns:a16="http://schemas.microsoft.com/office/drawing/2014/main" id="{6E1CA47F-4551-72F0-55F4-C756152CC22F}"/>
                  </a:ext>
                </a:extLst>
              </p:cNvPr>
              <p:cNvSpPr txBox="1">
                <a:spLocks noRot="1" noChangeAspect="1" noMove="1" noResize="1" noEditPoints="1" noAdjustHandles="1" noChangeArrowheads="1" noChangeShapeType="1" noTextEdit="1"/>
              </p:cNvSpPr>
              <p:nvPr/>
            </p:nvSpPr>
            <p:spPr>
              <a:xfrm>
                <a:off x="2779755" y="1883454"/>
                <a:ext cx="2404633" cy="369332"/>
              </a:xfrm>
              <a:prstGeom prst="rect">
                <a:avLst/>
              </a:prstGeom>
              <a:blipFill>
                <a:blip r:embed="rId3"/>
                <a:stretch>
                  <a:fillRect l="-2284" t="-9836" r="-177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3DD260-84A5-9F32-418D-90C2A1B1CA72}"/>
                  </a:ext>
                </a:extLst>
              </p:cNvPr>
              <p:cNvSpPr txBox="1"/>
              <p:nvPr/>
            </p:nvSpPr>
            <p:spPr>
              <a:xfrm>
                <a:off x="5999281" y="1871055"/>
                <a:ext cx="2613536" cy="369332"/>
              </a:xfrm>
              <a:prstGeom prst="rect">
                <a:avLst/>
              </a:prstGeom>
              <a:noFill/>
            </p:spPr>
            <p:txBody>
              <a:bodyPr wrap="none" rtlCol="0">
                <a:spAutoFit/>
              </a:bodyPr>
              <a:lstStyle/>
              <a:p>
                <a:r>
                  <a:rPr lang="en-US" dirty="0"/>
                  <a:t>“The mass is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𝑚</m:t>
                    </m:r>
                  </m:oMath>
                </a14:m>
                <a:r>
                  <a:rPr lang="en-US" dirty="0"/>
                  <a:t> Kg”</a:t>
                </a:r>
              </a:p>
            </p:txBody>
          </p:sp>
        </mc:Choice>
        <mc:Fallback xmlns="">
          <p:sp>
            <p:nvSpPr>
              <p:cNvPr id="6" name="TextBox 5">
                <a:extLst>
                  <a:ext uri="{FF2B5EF4-FFF2-40B4-BE49-F238E27FC236}">
                    <a16:creationId xmlns:a16="http://schemas.microsoft.com/office/drawing/2014/main" id="{4D3DD260-84A5-9F32-418D-90C2A1B1CA72}"/>
                  </a:ext>
                </a:extLst>
              </p:cNvPr>
              <p:cNvSpPr txBox="1">
                <a:spLocks noRot="1" noChangeAspect="1" noMove="1" noResize="1" noEditPoints="1" noAdjustHandles="1" noChangeArrowheads="1" noChangeShapeType="1" noTextEdit="1"/>
              </p:cNvSpPr>
              <p:nvPr/>
            </p:nvSpPr>
            <p:spPr>
              <a:xfrm>
                <a:off x="5999281" y="1871055"/>
                <a:ext cx="2613536" cy="369332"/>
              </a:xfrm>
              <a:prstGeom prst="rect">
                <a:avLst/>
              </a:prstGeom>
              <a:blipFill>
                <a:blip r:embed="rId4"/>
                <a:stretch>
                  <a:fillRect l="-1865" t="-9836" r="-16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C76F1B-C4EE-7758-2C67-643E589F7423}"/>
                  </a:ext>
                </a:extLst>
              </p:cNvPr>
              <p:cNvSpPr txBox="1"/>
              <p:nvPr/>
            </p:nvSpPr>
            <p:spPr>
              <a:xfrm>
                <a:off x="7346535" y="424934"/>
                <a:ext cx="3357650" cy="369332"/>
              </a:xfrm>
              <a:prstGeom prst="rect">
                <a:avLst/>
              </a:prstGeom>
              <a:noFill/>
            </p:spPr>
            <p:txBody>
              <a:bodyPr wrap="none" rtlCol="0">
                <a:spAutoFit/>
              </a:bodyPr>
              <a:lstStyle/>
              <a:p>
                <a:r>
                  <a:rPr lang="en-US" dirty="0"/>
                  <a:t>“The acceleration is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𝑎</m:t>
                    </m:r>
                  </m:oMath>
                </a14:m>
                <a:r>
                  <a:rPr lang="en-US" dirty="0"/>
                  <a:t> m/s</a:t>
                </a:r>
                <a:r>
                  <a:rPr lang="en-US" baseline="30000" dirty="0"/>
                  <a:t>2</a:t>
                </a:r>
                <a:r>
                  <a:rPr lang="en-US" dirty="0"/>
                  <a:t>”</a:t>
                </a:r>
              </a:p>
            </p:txBody>
          </p:sp>
        </mc:Choice>
        <mc:Fallback xmlns="">
          <p:sp>
            <p:nvSpPr>
              <p:cNvPr id="7" name="TextBox 6">
                <a:extLst>
                  <a:ext uri="{FF2B5EF4-FFF2-40B4-BE49-F238E27FC236}">
                    <a16:creationId xmlns:a16="http://schemas.microsoft.com/office/drawing/2014/main" id="{0BC76F1B-C4EE-7758-2C67-643E589F7423}"/>
                  </a:ext>
                </a:extLst>
              </p:cNvPr>
              <p:cNvSpPr txBox="1">
                <a:spLocks noRot="1" noChangeAspect="1" noMove="1" noResize="1" noEditPoints="1" noAdjustHandles="1" noChangeArrowheads="1" noChangeShapeType="1" noTextEdit="1"/>
              </p:cNvSpPr>
              <p:nvPr/>
            </p:nvSpPr>
            <p:spPr>
              <a:xfrm>
                <a:off x="7346535" y="424934"/>
                <a:ext cx="3357650" cy="369332"/>
              </a:xfrm>
              <a:prstGeom prst="rect">
                <a:avLst/>
              </a:prstGeom>
              <a:blipFill>
                <a:blip r:embed="rId5"/>
                <a:stretch>
                  <a:fillRect l="-1452" t="-10000" r="-907"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7214528-CF7F-2D7D-48D8-EDBDED38FDC0}"/>
              </a:ext>
            </a:extLst>
          </p:cNvPr>
          <p:cNvSpPr txBox="1"/>
          <p:nvPr/>
        </p:nvSpPr>
        <p:spPr>
          <a:xfrm>
            <a:off x="321214" y="4172559"/>
            <a:ext cx="8758329" cy="1938992"/>
          </a:xfrm>
          <a:prstGeom prst="rect">
            <a:avLst/>
          </a:prstGeom>
          <a:noFill/>
        </p:spPr>
        <p:txBody>
          <a:bodyPr wrap="square" rtlCol="0">
            <a:spAutoFit/>
          </a:bodyPr>
          <a:lstStyle/>
          <a:p>
            <a:r>
              <a:rPr lang="en-US" sz="4000" dirty="0">
                <a:solidFill>
                  <a:schemeClr val="accent6">
                    <a:lumMod val="75000"/>
                  </a:schemeClr>
                </a:solidFill>
              </a:rPr>
              <a:t>The equation is really expressing relationships between experimentally verifiable statements</a:t>
            </a:r>
          </a:p>
        </p:txBody>
      </p:sp>
      <p:cxnSp>
        <p:nvCxnSpPr>
          <p:cNvPr id="10" name="Straight Arrow Connector 9">
            <a:extLst>
              <a:ext uri="{FF2B5EF4-FFF2-40B4-BE49-F238E27FC236}">
                <a16:creationId xmlns:a16="http://schemas.microsoft.com/office/drawing/2014/main" id="{FAE4AB73-E3AD-55A7-06F6-7AC7B895E1E8}"/>
              </a:ext>
            </a:extLst>
          </p:cNvPr>
          <p:cNvCxnSpPr>
            <a:cxnSpLocks/>
          </p:cNvCxnSpPr>
          <p:nvPr/>
        </p:nvCxnSpPr>
        <p:spPr>
          <a:xfrm>
            <a:off x="3340359" y="746449"/>
            <a:ext cx="715347" cy="356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FF5530A-64F1-1DCC-AB50-E5AC14A44DC9}"/>
                  </a:ext>
                </a:extLst>
              </p:cNvPr>
              <p:cNvSpPr txBox="1"/>
              <p:nvPr/>
            </p:nvSpPr>
            <p:spPr>
              <a:xfrm>
                <a:off x="2787711" y="189551"/>
                <a:ext cx="63190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ℝ</m:t>
                      </m:r>
                    </m:oMath>
                  </m:oMathPara>
                </a14:m>
                <a:endParaRPr lang="en-US" sz="3600" dirty="0"/>
              </a:p>
            </p:txBody>
          </p:sp>
        </mc:Choice>
        <mc:Fallback xmlns="">
          <p:sp>
            <p:nvSpPr>
              <p:cNvPr id="11" name="TextBox 10">
                <a:extLst>
                  <a:ext uri="{FF2B5EF4-FFF2-40B4-BE49-F238E27FC236}">
                    <a16:creationId xmlns:a16="http://schemas.microsoft.com/office/drawing/2014/main" id="{7FF5530A-64F1-1DCC-AB50-E5AC14A44DC9}"/>
                  </a:ext>
                </a:extLst>
              </p:cNvPr>
              <p:cNvSpPr txBox="1">
                <a:spLocks noRot="1" noChangeAspect="1" noMove="1" noResize="1" noEditPoints="1" noAdjustHandles="1" noChangeArrowheads="1" noChangeShapeType="1" noTextEdit="1"/>
              </p:cNvSpPr>
              <p:nvPr/>
            </p:nvSpPr>
            <p:spPr>
              <a:xfrm>
                <a:off x="2787711" y="189551"/>
                <a:ext cx="631903" cy="646331"/>
              </a:xfrm>
              <a:prstGeom prst="rect">
                <a:avLst/>
              </a:prstGeom>
              <a:blipFill>
                <a:blip r:embed="rId6"/>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DB5705F-10BF-D4A7-12D2-9B4EF3450904}"/>
              </a:ext>
            </a:extLst>
          </p:cNvPr>
          <p:cNvCxnSpPr>
            <a:cxnSpLocks/>
          </p:cNvCxnSpPr>
          <p:nvPr/>
        </p:nvCxnSpPr>
        <p:spPr>
          <a:xfrm>
            <a:off x="3508310" y="466623"/>
            <a:ext cx="4039333" cy="589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400E5E9-B2F9-24D5-9973-ECF9783DC6E6}"/>
              </a:ext>
            </a:extLst>
          </p:cNvPr>
          <p:cNvCxnSpPr>
            <a:cxnSpLocks/>
          </p:cNvCxnSpPr>
          <p:nvPr/>
        </p:nvCxnSpPr>
        <p:spPr>
          <a:xfrm>
            <a:off x="3439886" y="609600"/>
            <a:ext cx="2881666" cy="550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7FD7FB5-7DCD-FBB6-78F9-F65A1D42935C}"/>
                  </a:ext>
                </a:extLst>
              </p:cNvPr>
              <p:cNvSpPr txBox="1"/>
              <p:nvPr/>
            </p:nvSpPr>
            <p:spPr>
              <a:xfrm>
                <a:off x="1378352" y="2668284"/>
                <a:ext cx="9310114" cy="1384995"/>
              </a:xfrm>
              <a:prstGeom prst="rect">
                <a:avLst/>
              </a:prstGeom>
              <a:noFill/>
            </p:spPr>
            <p:txBody>
              <a:bodyPr wrap="none" rtlCol="0">
                <a:spAutoFit/>
              </a:bodyPr>
              <a:lstStyle/>
              <a:p>
                <a:pPr algn="ctr"/>
                <a:r>
                  <a:rPr lang="en-US" sz="2800" dirty="0"/>
                  <a:t>“The mass is </a:t>
                </a:r>
                <a14:m>
                  <m:oMath xmlns:m="http://schemas.openxmlformats.org/officeDocument/2006/math">
                    <m:r>
                      <a:rPr lang="en-US" sz="2800" i="1">
                        <a:latin typeface="Cambria Math" panose="02040503050406030204" pitchFamily="18" charset="0"/>
                      </a:rPr>
                      <m:t>𝑚</m:t>
                    </m:r>
                    <m:r>
                      <a:rPr lang="en-US" sz="2800" i="1">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𝑚</m:t>
                    </m:r>
                  </m:oMath>
                </a14:m>
                <a:r>
                  <a:rPr lang="en-US" sz="2800" dirty="0"/>
                  <a:t> Kg”</a:t>
                </a:r>
                <a14:m>
                  <m:oMath xmlns:m="http://schemas.openxmlformats.org/officeDocument/2006/math">
                    <m:r>
                      <a:rPr lang="en-US" sz="2800" b="0" i="1" smtClean="0">
                        <a:latin typeface="Cambria Math" panose="02040503050406030204" pitchFamily="18" charset="0"/>
                      </a:rPr>
                      <m:t>∧</m:t>
                    </m:r>
                  </m:oMath>
                </a14:m>
                <a:r>
                  <a:rPr lang="en-US" sz="2800" dirty="0"/>
                  <a:t>“The acceleration is </a:t>
                </a:r>
                <a14:m>
                  <m:oMath xmlns:m="http://schemas.openxmlformats.org/officeDocument/2006/math">
                    <m:r>
                      <a:rPr lang="en-US" sz="2800" i="1">
                        <a:latin typeface="Cambria Math" panose="02040503050406030204" pitchFamily="18" charset="0"/>
                      </a:rPr>
                      <m:t>𝑎</m:t>
                    </m:r>
                    <m:r>
                      <a:rPr lang="en-US" sz="2800" i="1">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𝑎</m:t>
                    </m:r>
                  </m:oMath>
                </a14:m>
                <a:r>
                  <a:rPr lang="en-US" sz="2800" dirty="0"/>
                  <a:t> m/s</a:t>
                </a:r>
                <a:r>
                  <a:rPr lang="en-US" sz="2800" baseline="30000" dirty="0"/>
                  <a:t>2</a:t>
                </a:r>
                <a:r>
                  <a:rPr lang="en-US" sz="2800" dirty="0"/>
                  <a:t>”</a:t>
                </a: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dirty="0"/>
              </a:p>
              <a:p>
                <a:pPr algn="ctr"/>
                <a:r>
                  <a:rPr lang="en-US" sz="2800" dirty="0"/>
                  <a:t>“The force is </a:t>
                </a:r>
                <a14:m>
                  <m:oMath xmlns:m="http://schemas.openxmlformats.org/officeDocument/2006/math">
                    <m:r>
                      <a:rPr lang="en-US" sz="2800" b="0" i="1" smtClean="0">
                        <a:latin typeface="Cambria Math" panose="02040503050406030204" pitchFamily="18" charset="0"/>
                      </a:rPr>
                      <m:t>𝑚𝑎</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𝐹</m:t>
                    </m:r>
                  </m:oMath>
                </a14:m>
                <a:r>
                  <a:rPr lang="en-US" sz="2800" dirty="0"/>
                  <a:t> N”</a:t>
                </a:r>
              </a:p>
            </p:txBody>
          </p:sp>
        </mc:Choice>
        <mc:Fallback xmlns="">
          <p:sp>
            <p:nvSpPr>
              <p:cNvPr id="32" name="TextBox 31">
                <a:extLst>
                  <a:ext uri="{FF2B5EF4-FFF2-40B4-BE49-F238E27FC236}">
                    <a16:creationId xmlns:a16="http://schemas.microsoft.com/office/drawing/2014/main" id="{C7FD7FB5-7DCD-FBB6-78F9-F65A1D42935C}"/>
                  </a:ext>
                </a:extLst>
              </p:cNvPr>
              <p:cNvSpPr txBox="1">
                <a:spLocks noRot="1" noChangeAspect="1" noMove="1" noResize="1" noEditPoints="1" noAdjustHandles="1" noChangeArrowheads="1" noChangeShapeType="1" noTextEdit="1"/>
              </p:cNvSpPr>
              <p:nvPr/>
            </p:nvSpPr>
            <p:spPr>
              <a:xfrm>
                <a:off x="1378352" y="2668284"/>
                <a:ext cx="9310114" cy="1384995"/>
              </a:xfrm>
              <a:prstGeom prst="rect">
                <a:avLst/>
              </a:prstGeom>
              <a:blipFill>
                <a:blip r:embed="rId7"/>
                <a:stretch>
                  <a:fillRect t="-4405" b="-11894"/>
                </a:stretch>
              </a:blipFill>
            </p:spPr>
            <p:txBody>
              <a:bodyPr/>
              <a:lstStyle/>
              <a:p>
                <a:r>
                  <a:rPr lang="en-US">
                    <a:noFill/>
                  </a:rPr>
                  <a:t> </a:t>
                </a:r>
              </a:p>
            </p:txBody>
          </p:sp>
        </mc:Fallback>
      </mc:AlternateContent>
    </p:spTree>
    <p:extLst>
      <p:ext uri="{BB962C8B-B14F-4D97-AF65-F5344CB8AC3E}">
        <p14:creationId xmlns:p14="http://schemas.microsoft.com/office/powerpoint/2010/main" val="362133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6FFE3B5-1AAC-68D4-1F40-4B9176453D10}"/>
              </a:ext>
            </a:extLst>
          </p:cNvPr>
          <p:cNvSpPr>
            <a:spLocks noGrp="1"/>
          </p:cNvSpPr>
          <p:nvPr>
            <p:ph type="ftr" sz="quarter" idx="11"/>
          </p:nvPr>
        </p:nvSpPr>
        <p:spPr/>
        <p:txBody>
          <a:bodyPr/>
          <a:lstStyle/>
          <a:p>
            <a:r>
              <a:rPr lang="en-US"/>
              <a:t>Gabriele Carcassi - University of Michigan</a:t>
            </a:r>
          </a:p>
        </p:txBody>
      </p:sp>
      <p:sp>
        <p:nvSpPr>
          <p:cNvPr id="4" name="Slide Number Placeholder 3">
            <a:extLst>
              <a:ext uri="{FF2B5EF4-FFF2-40B4-BE49-F238E27FC236}">
                <a16:creationId xmlns:a16="http://schemas.microsoft.com/office/drawing/2014/main" id="{D7F93ACD-4BC4-4F02-EEDF-BE83F3384C93}"/>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0C4DA1D0-39B4-A231-6A6B-4F3BC3E2F1FC}"/>
              </a:ext>
            </a:extLst>
          </p:cNvPr>
          <p:cNvSpPr txBox="1"/>
          <p:nvPr/>
        </p:nvSpPr>
        <p:spPr>
          <a:xfrm>
            <a:off x="180393" y="192708"/>
            <a:ext cx="8667270" cy="1077218"/>
          </a:xfrm>
          <a:prstGeom prst="rect">
            <a:avLst/>
          </a:prstGeom>
          <a:noFill/>
        </p:spPr>
        <p:txBody>
          <a:bodyPr wrap="square" rtlCol="0">
            <a:spAutoFit/>
          </a:bodyPr>
          <a:lstStyle/>
          <a:p>
            <a:pPr algn="ctr"/>
            <a:r>
              <a:rPr lang="en-US" sz="3200" dirty="0"/>
              <a:t>We can construct a formal system for experimental science provided we understand that</a:t>
            </a:r>
          </a:p>
        </p:txBody>
      </p:sp>
      <p:sp>
        <p:nvSpPr>
          <p:cNvPr id="6" name="TextBox 5">
            <a:extLst>
              <a:ext uri="{FF2B5EF4-FFF2-40B4-BE49-F238E27FC236}">
                <a16:creationId xmlns:a16="http://schemas.microsoft.com/office/drawing/2014/main" id="{2912EDE1-263F-A6B0-5281-2A6957B94AF7}"/>
              </a:ext>
            </a:extLst>
          </p:cNvPr>
          <p:cNvSpPr txBox="1"/>
          <p:nvPr/>
        </p:nvSpPr>
        <p:spPr>
          <a:xfrm>
            <a:off x="239485" y="2333795"/>
            <a:ext cx="8198227" cy="830997"/>
          </a:xfrm>
          <a:prstGeom prst="rect">
            <a:avLst/>
          </a:prstGeom>
          <a:noFill/>
        </p:spPr>
        <p:txBody>
          <a:bodyPr wrap="square" rtlCol="0">
            <a:spAutoFit/>
          </a:bodyPr>
          <a:lstStyle/>
          <a:p>
            <a:r>
              <a:rPr lang="en-US" sz="2400" dirty="0"/>
              <a:t>The formal system is made “precise” by removing all things that can’t be captured in a precise way</a:t>
            </a:r>
          </a:p>
        </p:txBody>
      </p:sp>
      <p:sp>
        <p:nvSpPr>
          <p:cNvPr id="7" name="TextBox 6">
            <a:extLst>
              <a:ext uri="{FF2B5EF4-FFF2-40B4-BE49-F238E27FC236}">
                <a16:creationId xmlns:a16="http://schemas.microsoft.com/office/drawing/2014/main" id="{4E66FF5A-E5DD-9487-B6F2-833D47202A14}"/>
              </a:ext>
            </a:extLst>
          </p:cNvPr>
          <p:cNvSpPr txBox="1"/>
          <p:nvPr/>
        </p:nvSpPr>
        <p:spPr>
          <a:xfrm>
            <a:off x="239485" y="1794233"/>
            <a:ext cx="6361934" cy="461665"/>
          </a:xfrm>
          <a:prstGeom prst="rect">
            <a:avLst/>
          </a:prstGeom>
          <a:noFill/>
        </p:spPr>
        <p:txBody>
          <a:bodyPr wrap="none" rtlCol="0">
            <a:spAutoFit/>
          </a:bodyPr>
          <a:lstStyle/>
          <a:p>
            <a:r>
              <a:rPr lang="en-US" sz="2400" dirty="0"/>
              <a:t>The physics will always live in the informal system</a:t>
            </a:r>
          </a:p>
        </p:txBody>
      </p:sp>
      <p:sp>
        <p:nvSpPr>
          <p:cNvPr id="8" name="TextBox 7">
            <a:extLst>
              <a:ext uri="{FF2B5EF4-FFF2-40B4-BE49-F238E27FC236}">
                <a16:creationId xmlns:a16="http://schemas.microsoft.com/office/drawing/2014/main" id="{531A9DDA-BE29-CEB5-F5AB-EE691977B92A}"/>
              </a:ext>
            </a:extLst>
          </p:cNvPr>
          <p:cNvSpPr txBox="1"/>
          <p:nvPr/>
        </p:nvSpPr>
        <p:spPr>
          <a:xfrm>
            <a:off x="239485" y="4151583"/>
            <a:ext cx="8198227" cy="830997"/>
          </a:xfrm>
          <a:prstGeom prst="rect">
            <a:avLst/>
          </a:prstGeom>
          <a:noFill/>
        </p:spPr>
        <p:txBody>
          <a:bodyPr wrap="square" rtlCol="0">
            <a:spAutoFit/>
          </a:bodyPr>
          <a:lstStyle/>
          <a:p>
            <a:r>
              <a:rPr lang="en-US" sz="2400" dirty="0"/>
              <a:t>Primitive notions should be specifically chosen to expose only necessary complexity</a:t>
            </a:r>
          </a:p>
        </p:txBody>
      </p:sp>
      <p:sp>
        <p:nvSpPr>
          <p:cNvPr id="9" name="TextBox 8">
            <a:extLst>
              <a:ext uri="{FF2B5EF4-FFF2-40B4-BE49-F238E27FC236}">
                <a16:creationId xmlns:a16="http://schemas.microsoft.com/office/drawing/2014/main" id="{CD27EEB2-457B-2785-21E9-D7318EEE3D55}"/>
              </a:ext>
            </a:extLst>
          </p:cNvPr>
          <p:cNvSpPr txBox="1"/>
          <p:nvPr/>
        </p:nvSpPr>
        <p:spPr>
          <a:xfrm>
            <a:off x="239485" y="5060476"/>
            <a:ext cx="8283219" cy="830997"/>
          </a:xfrm>
          <a:prstGeom prst="rect">
            <a:avLst/>
          </a:prstGeom>
          <a:noFill/>
        </p:spPr>
        <p:txBody>
          <a:bodyPr wrap="square" rtlCol="0">
            <a:spAutoFit/>
          </a:bodyPr>
          <a:lstStyle/>
          <a:p>
            <a:r>
              <a:rPr lang="en-US" sz="2400" dirty="0"/>
              <a:t>Axioms/definitions should be specifically chosen to have straightforward physical justifications</a:t>
            </a:r>
          </a:p>
        </p:txBody>
      </p:sp>
      <p:sp>
        <p:nvSpPr>
          <p:cNvPr id="10" name="TextBox 9">
            <a:extLst>
              <a:ext uri="{FF2B5EF4-FFF2-40B4-BE49-F238E27FC236}">
                <a16:creationId xmlns:a16="http://schemas.microsoft.com/office/drawing/2014/main" id="{00BE2623-1C0D-F1E8-9CAD-EE2245F3DA89}"/>
              </a:ext>
            </a:extLst>
          </p:cNvPr>
          <p:cNvSpPr txBox="1"/>
          <p:nvPr/>
        </p:nvSpPr>
        <p:spPr>
          <a:xfrm>
            <a:off x="239485" y="3242689"/>
            <a:ext cx="8198227" cy="830997"/>
          </a:xfrm>
          <a:prstGeom prst="rect">
            <a:avLst/>
          </a:prstGeom>
          <a:noFill/>
        </p:spPr>
        <p:txBody>
          <a:bodyPr wrap="square" rtlCol="0">
            <a:spAutoFit/>
          </a:bodyPr>
          <a:lstStyle/>
          <a:p>
            <a:r>
              <a:rPr lang="en-US" sz="2400" dirty="0"/>
              <a:t>The logic system needs to be “augmented” to keep track of experimental verifiability (is it enough?)</a:t>
            </a:r>
          </a:p>
        </p:txBody>
      </p:sp>
      <p:grpSp>
        <p:nvGrpSpPr>
          <p:cNvPr id="11" name="Group 10">
            <a:extLst>
              <a:ext uri="{FF2B5EF4-FFF2-40B4-BE49-F238E27FC236}">
                <a16:creationId xmlns:a16="http://schemas.microsoft.com/office/drawing/2014/main" id="{FF959151-8293-831C-65F5-0DB1D7658D45}"/>
              </a:ext>
            </a:extLst>
          </p:cNvPr>
          <p:cNvGrpSpPr/>
          <p:nvPr/>
        </p:nvGrpSpPr>
        <p:grpSpPr>
          <a:xfrm>
            <a:off x="8870140" y="394216"/>
            <a:ext cx="3141467" cy="3195642"/>
            <a:chOff x="6564215" y="1073699"/>
            <a:chExt cx="4672586" cy="4753165"/>
          </a:xfrm>
        </p:grpSpPr>
        <p:sp>
          <p:nvSpPr>
            <p:cNvPr id="12" name="TextBox 11">
              <a:extLst>
                <a:ext uri="{FF2B5EF4-FFF2-40B4-BE49-F238E27FC236}">
                  <a16:creationId xmlns:a16="http://schemas.microsoft.com/office/drawing/2014/main" id="{40B099C0-6C48-A66B-1321-304D01D415CE}"/>
                </a:ext>
              </a:extLst>
            </p:cNvPr>
            <p:cNvSpPr txBox="1"/>
            <p:nvPr/>
          </p:nvSpPr>
          <p:spPr>
            <a:xfrm>
              <a:off x="6838423" y="1105363"/>
              <a:ext cx="1834577" cy="681718"/>
            </a:xfrm>
            <a:prstGeom prst="rect">
              <a:avLst/>
            </a:prstGeom>
            <a:noFill/>
          </p:spPr>
          <p:txBody>
            <a:bodyPr wrap="none" rtlCol="0">
              <a:spAutoFit/>
            </a:bodyPr>
            <a:lstStyle/>
            <a:p>
              <a:pPr algn="ctr"/>
              <a:r>
                <a:rPr lang="en-US" sz="2400" dirty="0"/>
                <a:t>Informal</a:t>
              </a:r>
            </a:p>
          </p:txBody>
        </p:sp>
        <p:sp>
          <p:nvSpPr>
            <p:cNvPr id="13" name="TextBox 12">
              <a:extLst>
                <a:ext uri="{FF2B5EF4-FFF2-40B4-BE49-F238E27FC236}">
                  <a16:creationId xmlns:a16="http://schemas.microsoft.com/office/drawing/2014/main" id="{C7CC1F4C-2BEE-B15A-C573-CE50A87DE78D}"/>
                </a:ext>
              </a:extLst>
            </p:cNvPr>
            <p:cNvSpPr txBox="1"/>
            <p:nvPr/>
          </p:nvSpPr>
          <p:spPr>
            <a:xfrm>
              <a:off x="9514188" y="1105363"/>
              <a:ext cx="1556493" cy="681718"/>
            </a:xfrm>
            <a:prstGeom prst="rect">
              <a:avLst/>
            </a:prstGeom>
            <a:noFill/>
          </p:spPr>
          <p:txBody>
            <a:bodyPr wrap="none" rtlCol="0">
              <a:spAutoFit/>
            </a:bodyPr>
            <a:lstStyle/>
            <a:p>
              <a:pPr algn="ctr"/>
              <a:r>
                <a:rPr lang="en-US" sz="2400" dirty="0"/>
                <a:t>Formal</a:t>
              </a:r>
            </a:p>
          </p:txBody>
        </p:sp>
        <p:cxnSp>
          <p:nvCxnSpPr>
            <p:cNvPr id="14" name="Straight Connector 13">
              <a:extLst>
                <a:ext uri="{FF2B5EF4-FFF2-40B4-BE49-F238E27FC236}">
                  <a16:creationId xmlns:a16="http://schemas.microsoft.com/office/drawing/2014/main" id="{50AF131B-431D-59F5-E1AE-982DEED842D3}"/>
                </a:ext>
              </a:extLst>
            </p:cNvPr>
            <p:cNvCxnSpPr>
              <a:cxnSpLocks/>
            </p:cNvCxnSpPr>
            <p:nvPr/>
          </p:nvCxnSpPr>
          <p:spPr>
            <a:xfrm>
              <a:off x="9106292" y="1073699"/>
              <a:ext cx="0" cy="475316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CC6A083-4CB5-DD67-7AE8-82EDEC5652EF}"/>
                </a:ext>
              </a:extLst>
            </p:cNvPr>
            <p:cNvSpPr txBox="1"/>
            <p:nvPr/>
          </p:nvSpPr>
          <p:spPr>
            <a:xfrm>
              <a:off x="7123465" y="1778351"/>
              <a:ext cx="1264493" cy="545374"/>
            </a:xfrm>
            <a:prstGeom prst="rect">
              <a:avLst/>
            </a:prstGeom>
            <a:noFill/>
          </p:spPr>
          <p:txBody>
            <a:bodyPr wrap="none" rtlCol="0">
              <a:spAutoFit/>
            </a:bodyPr>
            <a:lstStyle/>
            <a:p>
              <a:pPr algn="ctr"/>
              <a:r>
                <a:rPr lang="en-US" dirty="0"/>
                <a:t>physics</a:t>
              </a:r>
            </a:p>
          </p:txBody>
        </p:sp>
        <p:sp>
          <p:nvSpPr>
            <p:cNvPr id="16" name="TextBox 15">
              <a:extLst>
                <a:ext uri="{FF2B5EF4-FFF2-40B4-BE49-F238E27FC236}">
                  <a16:creationId xmlns:a16="http://schemas.microsoft.com/office/drawing/2014/main" id="{518D9048-2FD4-134C-18B5-A010A98235A2}"/>
                </a:ext>
              </a:extLst>
            </p:cNvPr>
            <p:cNvSpPr txBox="1"/>
            <p:nvPr/>
          </p:nvSpPr>
          <p:spPr>
            <a:xfrm>
              <a:off x="9793124" y="1778351"/>
              <a:ext cx="998622" cy="545374"/>
            </a:xfrm>
            <a:prstGeom prst="rect">
              <a:avLst/>
            </a:prstGeom>
            <a:noFill/>
          </p:spPr>
          <p:txBody>
            <a:bodyPr wrap="none" rtlCol="0">
              <a:spAutoFit/>
            </a:bodyPr>
            <a:lstStyle/>
            <a:p>
              <a:pPr algn="ctr"/>
              <a:r>
                <a:rPr lang="en-US" dirty="0"/>
                <a:t>math</a:t>
              </a:r>
            </a:p>
          </p:txBody>
        </p:sp>
        <p:sp>
          <p:nvSpPr>
            <p:cNvPr id="17" name="Freeform: Shape 16">
              <a:extLst>
                <a:ext uri="{FF2B5EF4-FFF2-40B4-BE49-F238E27FC236}">
                  <a16:creationId xmlns:a16="http://schemas.microsoft.com/office/drawing/2014/main" id="{6B6EA2B1-3508-C159-9350-FCDC32842A0B}"/>
                </a:ext>
              </a:extLst>
            </p:cNvPr>
            <p:cNvSpPr/>
            <p:nvPr/>
          </p:nvSpPr>
          <p:spPr>
            <a:xfrm>
              <a:off x="7582998" y="2477124"/>
              <a:ext cx="576721" cy="593888"/>
            </a:xfrm>
            <a:custGeom>
              <a:avLst/>
              <a:gdLst>
                <a:gd name="connsiteX0" fmla="*/ 339365 w 576721"/>
                <a:gd name="connsiteY0" fmla="*/ 0 h 593888"/>
                <a:gd name="connsiteX1" fmla="*/ 339365 w 576721"/>
                <a:gd name="connsiteY1" fmla="*/ 0 h 593888"/>
                <a:gd name="connsiteX2" fmla="*/ 226244 w 576721"/>
                <a:gd name="connsiteY2" fmla="*/ 9427 h 593888"/>
                <a:gd name="connsiteX3" fmla="*/ 169683 w 576721"/>
                <a:gd name="connsiteY3" fmla="*/ 28280 h 593888"/>
                <a:gd name="connsiteX4" fmla="*/ 131975 w 576721"/>
                <a:gd name="connsiteY4" fmla="*/ 37707 h 593888"/>
                <a:gd name="connsiteX5" fmla="*/ 94268 w 576721"/>
                <a:gd name="connsiteY5" fmla="*/ 65987 h 593888"/>
                <a:gd name="connsiteX6" fmla="*/ 37707 w 576721"/>
                <a:gd name="connsiteY6" fmla="*/ 150829 h 593888"/>
                <a:gd name="connsiteX7" fmla="*/ 18854 w 576721"/>
                <a:gd name="connsiteY7" fmla="*/ 207389 h 593888"/>
                <a:gd name="connsiteX8" fmla="*/ 9427 w 576721"/>
                <a:gd name="connsiteY8" fmla="*/ 235670 h 593888"/>
                <a:gd name="connsiteX9" fmla="*/ 0 w 576721"/>
                <a:gd name="connsiteY9" fmla="*/ 263950 h 593888"/>
                <a:gd name="connsiteX10" fmla="*/ 9427 w 576721"/>
                <a:gd name="connsiteY10" fmla="*/ 461913 h 593888"/>
                <a:gd name="connsiteX11" fmla="*/ 28281 w 576721"/>
                <a:gd name="connsiteY11" fmla="*/ 490194 h 593888"/>
                <a:gd name="connsiteX12" fmla="*/ 141402 w 576721"/>
                <a:gd name="connsiteY12" fmla="*/ 565608 h 593888"/>
                <a:gd name="connsiteX13" fmla="*/ 197963 w 576721"/>
                <a:gd name="connsiteY13" fmla="*/ 593888 h 593888"/>
                <a:gd name="connsiteX14" fmla="*/ 546755 w 576721"/>
                <a:gd name="connsiteY14" fmla="*/ 584462 h 593888"/>
                <a:gd name="connsiteX15" fmla="*/ 575035 w 576721"/>
                <a:gd name="connsiteY15" fmla="*/ 565608 h 593888"/>
                <a:gd name="connsiteX16" fmla="*/ 565608 w 576721"/>
                <a:gd name="connsiteY16" fmla="*/ 405352 h 593888"/>
                <a:gd name="connsiteX17" fmla="*/ 556182 w 576721"/>
                <a:gd name="connsiteY17" fmla="*/ 377072 h 593888"/>
                <a:gd name="connsiteX18" fmla="*/ 490194 w 576721"/>
                <a:gd name="connsiteY18" fmla="*/ 348792 h 593888"/>
                <a:gd name="connsiteX19" fmla="*/ 405353 w 576721"/>
                <a:gd name="connsiteY19" fmla="*/ 339365 h 593888"/>
                <a:gd name="connsiteX20" fmla="*/ 386499 w 576721"/>
                <a:gd name="connsiteY20" fmla="*/ 311084 h 593888"/>
                <a:gd name="connsiteX21" fmla="*/ 386499 w 576721"/>
                <a:gd name="connsiteY21" fmla="*/ 216816 h 593888"/>
                <a:gd name="connsiteX22" fmla="*/ 414780 w 576721"/>
                <a:gd name="connsiteY22" fmla="*/ 197963 h 593888"/>
                <a:gd name="connsiteX23" fmla="*/ 452487 w 576721"/>
                <a:gd name="connsiteY23" fmla="*/ 150829 h 593888"/>
                <a:gd name="connsiteX24" fmla="*/ 461914 w 576721"/>
                <a:gd name="connsiteY24" fmla="*/ 113121 h 593888"/>
                <a:gd name="connsiteX25" fmla="*/ 452487 w 576721"/>
                <a:gd name="connsiteY25" fmla="*/ 47134 h 593888"/>
                <a:gd name="connsiteX26" fmla="*/ 424206 w 576721"/>
                <a:gd name="connsiteY26" fmla="*/ 28280 h 593888"/>
                <a:gd name="connsiteX27" fmla="*/ 377072 w 576721"/>
                <a:gd name="connsiteY27" fmla="*/ 18853 h 593888"/>
                <a:gd name="connsiteX28" fmla="*/ 339365 w 576721"/>
                <a:gd name="connsiteY28" fmla="*/ 0 h 59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6721" h="593888">
                  <a:moveTo>
                    <a:pt x="339365" y="0"/>
                  </a:moveTo>
                  <a:lnTo>
                    <a:pt x="339365" y="0"/>
                  </a:lnTo>
                  <a:cubicBezTo>
                    <a:pt x="301658" y="3142"/>
                    <a:pt x="263567" y="3207"/>
                    <a:pt x="226244" y="9427"/>
                  </a:cubicBezTo>
                  <a:cubicBezTo>
                    <a:pt x="206641" y="12694"/>
                    <a:pt x="188963" y="23460"/>
                    <a:pt x="169683" y="28280"/>
                  </a:cubicBezTo>
                  <a:lnTo>
                    <a:pt x="131975" y="37707"/>
                  </a:lnTo>
                  <a:cubicBezTo>
                    <a:pt x="119406" y="47134"/>
                    <a:pt x="105377" y="54877"/>
                    <a:pt x="94268" y="65987"/>
                  </a:cubicBezTo>
                  <a:cubicBezTo>
                    <a:pt x="79765" y="80490"/>
                    <a:pt x="45185" y="134378"/>
                    <a:pt x="37707" y="150829"/>
                  </a:cubicBezTo>
                  <a:cubicBezTo>
                    <a:pt x="29483" y="168921"/>
                    <a:pt x="25138" y="188536"/>
                    <a:pt x="18854" y="207389"/>
                  </a:cubicBezTo>
                  <a:lnTo>
                    <a:pt x="9427" y="235670"/>
                  </a:lnTo>
                  <a:lnTo>
                    <a:pt x="0" y="263950"/>
                  </a:lnTo>
                  <a:cubicBezTo>
                    <a:pt x="3142" y="329938"/>
                    <a:pt x="1233" y="396361"/>
                    <a:pt x="9427" y="461913"/>
                  </a:cubicBezTo>
                  <a:cubicBezTo>
                    <a:pt x="10832" y="473155"/>
                    <a:pt x="19860" y="482615"/>
                    <a:pt x="28281" y="490194"/>
                  </a:cubicBezTo>
                  <a:cubicBezTo>
                    <a:pt x="107364" y="561369"/>
                    <a:pt x="78977" y="529936"/>
                    <a:pt x="141402" y="565608"/>
                  </a:cubicBezTo>
                  <a:cubicBezTo>
                    <a:pt x="192567" y="594845"/>
                    <a:pt x="146116" y="576607"/>
                    <a:pt x="197963" y="593888"/>
                  </a:cubicBezTo>
                  <a:cubicBezTo>
                    <a:pt x="314227" y="590746"/>
                    <a:pt x="430774" y="593160"/>
                    <a:pt x="546755" y="584462"/>
                  </a:cubicBezTo>
                  <a:cubicBezTo>
                    <a:pt x="558053" y="583615"/>
                    <a:pt x="573849" y="576875"/>
                    <a:pt x="575035" y="565608"/>
                  </a:cubicBezTo>
                  <a:cubicBezTo>
                    <a:pt x="580637" y="512391"/>
                    <a:pt x="570932" y="458597"/>
                    <a:pt x="565608" y="405352"/>
                  </a:cubicBezTo>
                  <a:cubicBezTo>
                    <a:pt x="564619" y="395465"/>
                    <a:pt x="562389" y="384831"/>
                    <a:pt x="556182" y="377072"/>
                  </a:cubicBezTo>
                  <a:cubicBezTo>
                    <a:pt x="541643" y="358898"/>
                    <a:pt x="510852" y="351970"/>
                    <a:pt x="490194" y="348792"/>
                  </a:cubicBezTo>
                  <a:cubicBezTo>
                    <a:pt x="462070" y="344465"/>
                    <a:pt x="433633" y="342507"/>
                    <a:pt x="405353" y="339365"/>
                  </a:cubicBezTo>
                  <a:cubicBezTo>
                    <a:pt x="399068" y="329938"/>
                    <a:pt x="391566" y="321218"/>
                    <a:pt x="386499" y="311084"/>
                  </a:cubicBezTo>
                  <a:cubicBezTo>
                    <a:pt x="371588" y="281263"/>
                    <a:pt x="372216" y="248951"/>
                    <a:pt x="386499" y="216816"/>
                  </a:cubicBezTo>
                  <a:cubicBezTo>
                    <a:pt x="391101" y="206463"/>
                    <a:pt x="405353" y="204247"/>
                    <a:pt x="414780" y="197963"/>
                  </a:cubicBezTo>
                  <a:cubicBezTo>
                    <a:pt x="445593" y="105513"/>
                    <a:pt x="395637" y="236102"/>
                    <a:pt x="452487" y="150829"/>
                  </a:cubicBezTo>
                  <a:cubicBezTo>
                    <a:pt x="459674" y="140049"/>
                    <a:pt x="458772" y="125690"/>
                    <a:pt x="461914" y="113121"/>
                  </a:cubicBezTo>
                  <a:cubicBezTo>
                    <a:pt x="458772" y="91125"/>
                    <a:pt x="461511" y="67438"/>
                    <a:pt x="452487" y="47134"/>
                  </a:cubicBezTo>
                  <a:cubicBezTo>
                    <a:pt x="447885" y="36781"/>
                    <a:pt x="434814" y="32258"/>
                    <a:pt x="424206" y="28280"/>
                  </a:cubicBezTo>
                  <a:cubicBezTo>
                    <a:pt x="409204" y="22654"/>
                    <a:pt x="392713" y="22329"/>
                    <a:pt x="377072" y="18853"/>
                  </a:cubicBezTo>
                  <a:cubicBezTo>
                    <a:pt x="317507" y="5617"/>
                    <a:pt x="345649" y="3142"/>
                    <a:pt x="339365"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5568007-3ACD-C023-3C0C-CA946093F729}"/>
                </a:ext>
              </a:extLst>
            </p:cNvPr>
            <p:cNvSpPr/>
            <p:nvPr/>
          </p:nvSpPr>
          <p:spPr>
            <a:xfrm>
              <a:off x="6564215" y="3117374"/>
              <a:ext cx="791115" cy="737811"/>
            </a:xfrm>
            <a:custGeom>
              <a:avLst/>
              <a:gdLst>
                <a:gd name="connsiteX0" fmla="*/ 641356 w 1061407"/>
                <a:gd name="connsiteY0" fmla="*/ 330740 h 989892"/>
                <a:gd name="connsiteX1" fmla="*/ 641356 w 1061407"/>
                <a:gd name="connsiteY1" fmla="*/ 330740 h 989892"/>
                <a:gd name="connsiteX2" fmla="*/ 631629 w 1061407"/>
                <a:gd name="connsiteY2" fmla="*/ 243191 h 989892"/>
                <a:gd name="connsiteX3" fmla="*/ 621901 w 1061407"/>
                <a:gd name="connsiteY3" fmla="*/ 214008 h 989892"/>
                <a:gd name="connsiteX4" fmla="*/ 612173 w 1061407"/>
                <a:gd name="connsiteY4" fmla="*/ 175098 h 989892"/>
                <a:gd name="connsiteX5" fmla="*/ 602446 w 1061407"/>
                <a:gd name="connsiteY5" fmla="*/ 126460 h 989892"/>
                <a:gd name="connsiteX6" fmla="*/ 582990 w 1061407"/>
                <a:gd name="connsiteY6" fmla="*/ 107004 h 989892"/>
                <a:gd name="connsiteX7" fmla="*/ 553807 w 1061407"/>
                <a:gd name="connsiteY7" fmla="*/ 68094 h 989892"/>
                <a:gd name="connsiteX8" fmla="*/ 475986 w 1061407"/>
                <a:gd name="connsiteY8" fmla="*/ 0 h 989892"/>
                <a:gd name="connsiteX9" fmla="*/ 446803 w 1061407"/>
                <a:gd name="connsiteY9" fmla="*/ 9728 h 989892"/>
                <a:gd name="connsiteX10" fmla="*/ 437076 w 1061407"/>
                <a:gd name="connsiteY10" fmla="*/ 38911 h 989892"/>
                <a:gd name="connsiteX11" fmla="*/ 417620 w 1061407"/>
                <a:gd name="connsiteY11" fmla="*/ 58366 h 989892"/>
                <a:gd name="connsiteX12" fmla="*/ 388437 w 1061407"/>
                <a:gd name="connsiteY12" fmla="*/ 126460 h 989892"/>
                <a:gd name="connsiteX13" fmla="*/ 368982 w 1061407"/>
                <a:gd name="connsiteY13" fmla="*/ 184825 h 989892"/>
                <a:gd name="connsiteX14" fmla="*/ 349527 w 1061407"/>
                <a:gd name="connsiteY14" fmla="*/ 243191 h 989892"/>
                <a:gd name="connsiteX15" fmla="*/ 310616 w 1061407"/>
                <a:gd name="connsiteY15" fmla="*/ 291830 h 989892"/>
                <a:gd name="connsiteX16" fmla="*/ 38242 w 1061407"/>
                <a:gd name="connsiteY16" fmla="*/ 301557 h 989892"/>
                <a:gd name="connsiteX17" fmla="*/ 28514 w 1061407"/>
                <a:gd name="connsiteY17" fmla="*/ 515566 h 989892"/>
                <a:gd name="connsiteX18" fmla="*/ 47969 w 1061407"/>
                <a:gd name="connsiteY18" fmla="*/ 544749 h 989892"/>
                <a:gd name="connsiteX19" fmla="*/ 106335 w 1061407"/>
                <a:gd name="connsiteY19" fmla="*/ 564204 h 989892"/>
                <a:gd name="connsiteX20" fmla="*/ 135518 w 1061407"/>
                <a:gd name="connsiteY20" fmla="*/ 573932 h 989892"/>
                <a:gd name="connsiteX21" fmla="*/ 164701 w 1061407"/>
                <a:gd name="connsiteY21" fmla="*/ 593387 h 989892"/>
                <a:gd name="connsiteX22" fmla="*/ 213339 w 1061407"/>
                <a:gd name="connsiteY22" fmla="*/ 603115 h 989892"/>
                <a:gd name="connsiteX23" fmla="*/ 271705 w 1061407"/>
                <a:gd name="connsiteY23" fmla="*/ 622570 h 989892"/>
                <a:gd name="connsiteX24" fmla="*/ 291161 w 1061407"/>
                <a:gd name="connsiteY24" fmla="*/ 642025 h 989892"/>
                <a:gd name="connsiteX25" fmla="*/ 281433 w 1061407"/>
                <a:gd name="connsiteY25" fmla="*/ 680936 h 989892"/>
                <a:gd name="connsiteX26" fmla="*/ 242522 w 1061407"/>
                <a:gd name="connsiteY26" fmla="*/ 729574 h 989892"/>
                <a:gd name="connsiteX27" fmla="*/ 223067 w 1061407"/>
                <a:gd name="connsiteY27" fmla="*/ 768485 h 989892"/>
                <a:gd name="connsiteX28" fmla="*/ 184156 w 1061407"/>
                <a:gd name="connsiteY28" fmla="*/ 836579 h 989892"/>
                <a:gd name="connsiteX29" fmla="*/ 174429 w 1061407"/>
                <a:gd name="connsiteY29" fmla="*/ 865762 h 989892"/>
                <a:gd name="connsiteX30" fmla="*/ 184156 w 1061407"/>
                <a:gd name="connsiteY30" fmla="*/ 982494 h 989892"/>
                <a:gd name="connsiteX31" fmla="*/ 242522 w 1061407"/>
                <a:gd name="connsiteY31" fmla="*/ 972766 h 989892"/>
                <a:gd name="connsiteX32" fmla="*/ 281433 w 1061407"/>
                <a:gd name="connsiteY32" fmla="*/ 914400 h 989892"/>
                <a:gd name="connsiteX33" fmla="*/ 330071 w 1061407"/>
                <a:gd name="connsiteY33" fmla="*/ 875489 h 989892"/>
                <a:gd name="connsiteX34" fmla="*/ 359254 w 1061407"/>
                <a:gd name="connsiteY34" fmla="*/ 856034 h 989892"/>
                <a:gd name="connsiteX35" fmla="*/ 398165 w 1061407"/>
                <a:gd name="connsiteY35" fmla="*/ 817123 h 989892"/>
                <a:gd name="connsiteX36" fmla="*/ 407893 w 1061407"/>
                <a:gd name="connsiteY36" fmla="*/ 787940 h 989892"/>
                <a:gd name="connsiteX37" fmla="*/ 563535 w 1061407"/>
                <a:gd name="connsiteY37" fmla="*/ 807396 h 989892"/>
                <a:gd name="connsiteX38" fmla="*/ 592718 w 1061407"/>
                <a:gd name="connsiteY38" fmla="*/ 826851 h 989892"/>
                <a:gd name="connsiteX39" fmla="*/ 651084 w 1061407"/>
                <a:gd name="connsiteY39" fmla="*/ 846306 h 989892"/>
                <a:gd name="connsiteX40" fmla="*/ 680267 w 1061407"/>
                <a:gd name="connsiteY40" fmla="*/ 856034 h 989892"/>
                <a:gd name="connsiteX41" fmla="*/ 709450 w 1061407"/>
                <a:gd name="connsiteY41" fmla="*/ 865762 h 989892"/>
                <a:gd name="connsiteX42" fmla="*/ 777544 w 1061407"/>
                <a:gd name="connsiteY42" fmla="*/ 894945 h 989892"/>
                <a:gd name="connsiteX43" fmla="*/ 904003 w 1061407"/>
                <a:gd name="connsiteY43" fmla="*/ 885217 h 989892"/>
                <a:gd name="connsiteX44" fmla="*/ 952642 w 1061407"/>
                <a:gd name="connsiteY44" fmla="*/ 875489 h 989892"/>
                <a:gd name="connsiteX45" fmla="*/ 972097 w 1061407"/>
                <a:gd name="connsiteY45" fmla="*/ 846306 h 989892"/>
                <a:gd name="connsiteX46" fmla="*/ 962369 w 1061407"/>
                <a:gd name="connsiteY46" fmla="*/ 817123 h 989892"/>
                <a:gd name="connsiteX47" fmla="*/ 904003 w 1061407"/>
                <a:gd name="connsiteY47" fmla="*/ 778213 h 989892"/>
                <a:gd name="connsiteX48" fmla="*/ 816454 w 1061407"/>
                <a:gd name="connsiteY48" fmla="*/ 739302 h 989892"/>
                <a:gd name="connsiteX49" fmla="*/ 787271 w 1061407"/>
                <a:gd name="connsiteY49" fmla="*/ 729574 h 989892"/>
                <a:gd name="connsiteX50" fmla="*/ 758088 w 1061407"/>
                <a:gd name="connsiteY50" fmla="*/ 719847 h 989892"/>
                <a:gd name="connsiteX51" fmla="*/ 719178 w 1061407"/>
                <a:gd name="connsiteY51" fmla="*/ 671208 h 989892"/>
                <a:gd name="connsiteX52" fmla="*/ 767816 w 1061407"/>
                <a:gd name="connsiteY52" fmla="*/ 642025 h 989892"/>
                <a:gd name="connsiteX53" fmla="*/ 855365 w 1061407"/>
                <a:gd name="connsiteY53" fmla="*/ 612842 h 989892"/>
                <a:gd name="connsiteX54" fmla="*/ 972097 w 1061407"/>
                <a:gd name="connsiteY54" fmla="*/ 593387 h 989892"/>
                <a:gd name="connsiteX55" fmla="*/ 1030463 w 1061407"/>
                <a:gd name="connsiteY55" fmla="*/ 573932 h 989892"/>
                <a:gd name="connsiteX56" fmla="*/ 1049918 w 1061407"/>
                <a:gd name="connsiteY56" fmla="*/ 544749 h 989892"/>
                <a:gd name="connsiteX57" fmla="*/ 1049918 w 1061407"/>
                <a:gd name="connsiteY57" fmla="*/ 447472 h 989892"/>
                <a:gd name="connsiteX58" fmla="*/ 1020735 w 1061407"/>
                <a:gd name="connsiteY58" fmla="*/ 437745 h 989892"/>
                <a:gd name="connsiteX59" fmla="*/ 1001280 w 1061407"/>
                <a:gd name="connsiteY59" fmla="*/ 418289 h 989892"/>
                <a:gd name="connsiteX60" fmla="*/ 933186 w 1061407"/>
                <a:gd name="connsiteY60" fmla="*/ 398834 h 989892"/>
                <a:gd name="connsiteX61" fmla="*/ 651084 w 1061407"/>
                <a:gd name="connsiteY61" fmla="*/ 389106 h 989892"/>
                <a:gd name="connsiteX62" fmla="*/ 641356 w 1061407"/>
                <a:gd name="connsiteY62" fmla="*/ 330740 h 98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61407" h="989892">
                  <a:moveTo>
                    <a:pt x="641356" y="330740"/>
                  </a:moveTo>
                  <a:lnTo>
                    <a:pt x="641356" y="330740"/>
                  </a:lnTo>
                  <a:cubicBezTo>
                    <a:pt x="638114" y="301557"/>
                    <a:pt x="636456" y="272154"/>
                    <a:pt x="631629" y="243191"/>
                  </a:cubicBezTo>
                  <a:cubicBezTo>
                    <a:pt x="629943" y="233077"/>
                    <a:pt x="624718" y="223867"/>
                    <a:pt x="621901" y="214008"/>
                  </a:cubicBezTo>
                  <a:cubicBezTo>
                    <a:pt x="618228" y="201153"/>
                    <a:pt x="615073" y="188149"/>
                    <a:pt x="612173" y="175098"/>
                  </a:cubicBezTo>
                  <a:cubicBezTo>
                    <a:pt x="608586" y="158958"/>
                    <a:pt x="608959" y="141657"/>
                    <a:pt x="602446" y="126460"/>
                  </a:cubicBezTo>
                  <a:cubicBezTo>
                    <a:pt x="598833" y="118030"/>
                    <a:pt x="588862" y="114050"/>
                    <a:pt x="582990" y="107004"/>
                  </a:cubicBezTo>
                  <a:cubicBezTo>
                    <a:pt x="572611" y="94549"/>
                    <a:pt x="564578" y="80211"/>
                    <a:pt x="553807" y="68094"/>
                  </a:cubicBezTo>
                  <a:cubicBezTo>
                    <a:pt x="512419" y="21533"/>
                    <a:pt x="516335" y="26899"/>
                    <a:pt x="475986" y="0"/>
                  </a:cubicBezTo>
                  <a:cubicBezTo>
                    <a:pt x="466258" y="3243"/>
                    <a:pt x="454054" y="2477"/>
                    <a:pt x="446803" y="9728"/>
                  </a:cubicBezTo>
                  <a:cubicBezTo>
                    <a:pt x="439553" y="16979"/>
                    <a:pt x="442352" y="30118"/>
                    <a:pt x="437076" y="38911"/>
                  </a:cubicBezTo>
                  <a:cubicBezTo>
                    <a:pt x="432357" y="46775"/>
                    <a:pt x="424105" y="51881"/>
                    <a:pt x="417620" y="58366"/>
                  </a:cubicBezTo>
                  <a:cubicBezTo>
                    <a:pt x="386316" y="152285"/>
                    <a:pt x="436509" y="6281"/>
                    <a:pt x="388437" y="126460"/>
                  </a:cubicBezTo>
                  <a:cubicBezTo>
                    <a:pt x="380821" y="145501"/>
                    <a:pt x="375467" y="165370"/>
                    <a:pt x="368982" y="184825"/>
                  </a:cubicBezTo>
                  <a:lnTo>
                    <a:pt x="349527" y="243191"/>
                  </a:lnTo>
                  <a:cubicBezTo>
                    <a:pt x="342596" y="263985"/>
                    <a:pt x="340926" y="288897"/>
                    <a:pt x="310616" y="291830"/>
                  </a:cubicBezTo>
                  <a:cubicBezTo>
                    <a:pt x="220189" y="300581"/>
                    <a:pt x="129033" y="298315"/>
                    <a:pt x="38242" y="301557"/>
                  </a:cubicBezTo>
                  <a:cubicBezTo>
                    <a:pt x="-25080" y="364879"/>
                    <a:pt x="3833" y="326347"/>
                    <a:pt x="28514" y="515566"/>
                  </a:cubicBezTo>
                  <a:cubicBezTo>
                    <a:pt x="30026" y="527159"/>
                    <a:pt x="38055" y="538553"/>
                    <a:pt x="47969" y="544749"/>
                  </a:cubicBezTo>
                  <a:cubicBezTo>
                    <a:pt x="65359" y="555618"/>
                    <a:pt x="86880" y="557719"/>
                    <a:pt x="106335" y="564204"/>
                  </a:cubicBezTo>
                  <a:cubicBezTo>
                    <a:pt x="116063" y="567447"/>
                    <a:pt x="126986" y="568244"/>
                    <a:pt x="135518" y="573932"/>
                  </a:cubicBezTo>
                  <a:cubicBezTo>
                    <a:pt x="145246" y="580417"/>
                    <a:pt x="153754" y="589282"/>
                    <a:pt x="164701" y="593387"/>
                  </a:cubicBezTo>
                  <a:cubicBezTo>
                    <a:pt x="180182" y="599192"/>
                    <a:pt x="197388" y="598765"/>
                    <a:pt x="213339" y="603115"/>
                  </a:cubicBezTo>
                  <a:cubicBezTo>
                    <a:pt x="233124" y="608511"/>
                    <a:pt x="271705" y="622570"/>
                    <a:pt x="271705" y="622570"/>
                  </a:cubicBezTo>
                  <a:cubicBezTo>
                    <a:pt x="278190" y="629055"/>
                    <a:pt x="289653" y="632978"/>
                    <a:pt x="291161" y="642025"/>
                  </a:cubicBezTo>
                  <a:cubicBezTo>
                    <a:pt x="293359" y="655213"/>
                    <a:pt x="286699" y="668647"/>
                    <a:pt x="281433" y="680936"/>
                  </a:cubicBezTo>
                  <a:cubicBezTo>
                    <a:pt x="272229" y="702413"/>
                    <a:pt x="258213" y="713884"/>
                    <a:pt x="242522" y="729574"/>
                  </a:cubicBezTo>
                  <a:cubicBezTo>
                    <a:pt x="236037" y="742544"/>
                    <a:pt x="230261" y="755894"/>
                    <a:pt x="223067" y="768485"/>
                  </a:cubicBezTo>
                  <a:cubicBezTo>
                    <a:pt x="195156" y="817329"/>
                    <a:pt x="209351" y="777790"/>
                    <a:pt x="184156" y="836579"/>
                  </a:cubicBezTo>
                  <a:cubicBezTo>
                    <a:pt x="180117" y="846004"/>
                    <a:pt x="177671" y="856034"/>
                    <a:pt x="174429" y="865762"/>
                  </a:cubicBezTo>
                  <a:cubicBezTo>
                    <a:pt x="177671" y="904673"/>
                    <a:pt x="163194" y="949553"/>
                    <a:pt x="184156" y="982494"/>
                  </a:cubicBezTo>
                  <a:cubicBezTo>
                    <a:pt x="194745" y="999134"/>
                    <a:pt x="226364" y="984077"/>
                    <a:pt x="242522" y="972766"/>
                  </a:cubicBezTo>
                  <a:cubicBezTo>
                    <a:pt x="261678" y="959357"/>
                    <a:pt x="261978" y="927370"/>
                    <a:pt x="281433" y="914400"/>
                  </a:cubicBezTo>
                  <a:cubicBezTo>
                    <a:pt x="371255" y="854520"/>
                    <a:pt x="260766" y="930934"/>
                    <a:pt x="330071" y="875489"/>
                  </a:cubicBezTo>
                  <a:cubicBezTo>
                    <a:pt x="339200" y="868186"/>
                    <a:pt x="350377" y="863642"/>
                    <a:pt x="359254" y="856034"/>
                  </a:cubicBezTo>
                  <a:cubicBezTo>
                    <a:pt x="373181" y="844097"/>
                    <a:pt x="398165" y="817123"/>
                    <a:pt x="398165" y="817123"/>
                  </a:cubicBezTo>
                  <a:cubicBezTo>
                    <a:pt x="401408" y="807395"/>
                    <a:pt x="397758" y="789499"/>
                    <a:pt x="407893" y="787940"/>
                  </a:cubicBezTo>
                  <a:cubicBezTo>
                    <a:pt x="461568" y="779682"/>
                    <a:pt x="512898" y="794736"/>
                    <a:pt x="563535" y="807396"/>
                  </a:cubicBezTo>
                  <a:cubicBezTo>
                    <a:pt x="573263" y="813881"/>
                    <a:pt x="582034" y="822103"/>
                    <a:pt x="592718" y="826851"/>
                  </a:cubicBezTo>
                  <a:cubicBezTo>
                    <a:pt x="611458" y="835180"/>
                    <a:pt x="631629" y="839821"/>
                    <a:pt x="651084" y="846306"/>
                  </a:cubicBezTo>
                  <a:lnTo>
                    <a:pt x="680267" y="856034"/>
                  </a:lnTo>
                  <a:cubicBezTo>
                    <a:pt x="689995" y="859277"/>
                    <a:pt x="700279" y="861176"/>
                    <a:pt x="709450" y="865762"/>
                  </a:cubicBezTo>
                  <a:cubicBezTo>
                    <a:pt x="757532" y="889803"/>
                    <a:pt x="734604" y="880631"/>
                    <a:pt x="777544" y="894945"/>
                  </a:cubicBezTo>
                  <a:cubicBezTo>
                    <a:pt x="819697" y="891702"/>
                    <a:pt x="861984" y="889886"/>
                    <a:pt x="904003" y="885217"/>
                  </a:cubicBezTo>
                  <a:cubicBezTo>
                    <a:pt x="920436" y="883391"/>
                    <a:pt x="938286" y="883692"/>
                    <a:pt x="952642" y="875489"/>
                  </a:cubicBezTo>
                  <a:cubicBezTo>
                    <a:pt x="962793" y="869689"/>
                    <a:pt x="965612" y="856034"/>
                    <a:pt x="972097" y="846306"/>
                  </a:cubicBezTo>
                  <a:cubicBezTo>
                    <a:pt x="968854" y="836578"/>
                    <a:pt x="969620" y="824374"/>
                    <a:pt x="962369" y="817123"/>
                  </a:cubicBezTo>
                  <a:cubicBezTo>
                    <a:pt x="945835" y="800589"/>
                    <a:pt x="923458" y="791183"/>
                    <a:pt x="904003" y="778213"/>
                  </a:cubicBezTo>
                  <a:cubicBezTo>
                    <a:pt x="857753" y="747380"/>
                    <a:pt x="885918" y="762457"/>
                    <a:pt x="816454" y="739302"/>
                  </a:cubicBezTo>
                  <a:lnTo>
                    <a:pt x="787271" y="729574"/>
                  </a:lnTo>
                  <a:lnTo>
                    <a:pt x="758088" y="719847"/>
                  </a:lnTo>
                  <a:cubicBezTo>
                    <a:pt x="752828" y="714586"/>
                    <a:pt x="715088" y="679388"/>
                    <a:pt x="719178" y="671208"/>
                  </a:cubicBezTo>
                  <a:cubicBezTo>
                    <a:pt x="727634" y="654297"/>
                    <a:pt x="750905" y="650481"/>
                    <a:pt x="767816" y="642025"/>
                  </a:cubicBezTo>
                  <a:cubicBezTo>
                    <a:pt x="794739" y="628563"/>
                    <a:pt x="825644" y="618415"/>
                    <a:pt x="855365" y="612842"/>
                  </a:cubicBezTo>
                  <a:cubicBezTo>
                    <a:pt x="894137" y="605572"/>
                    <a:pt x="934674" y="605861"/>
                    <a:pt x="972097" y="593387"/>
                  </a:cubicBezTo>
                  <a:lnTo>
                    <a:pt x="1030463" y="573932"/>
                  </a:lnTo>
                  <a:cubicBezTo>
                    <a:pt x="1036948" y="564204"/>
                    <a:pt x="1044690" y="555206"/>
                    <a:pt x="1049918" y="544749"/>
                  </a:cubicBezTo>
                  <a:cubicBezTo>
                    <a:pt x="1064893" y="514800"/>
                    <a:pt x="1065578" y="478791"/>
                    <a:pt x="1049918" y="447472"/>
                  </a:cubicBezTo>
                  <a:cubicBezTo>
                    <a:pt x="1045332" y="438301"/>
                    <a:pt x="1030463" y="440987"/>
                    <a:pt x="1020735" y="437745"/>
                  </a:cubicBezTo>
                  <a:cubicBezTo>
                    <a:pt x="1014250" y="431260"/>
                    <a:pt x="1009144" y="423008"/>
                    <a:pt x="1001280" y="418289"/>
                  </a:cubicBezTo>
                  <a:cubicBezTo>
                    <a:pt x="993271" y="413484"/>
                    <a:pt x="937899" y="399120"/>
                    <a:pt x="933186" y="398834"/>
                  </a:cubicBezTo>
                  <a:cubicBezTo>
                    <a:pt x="839268" y="393142"/>
                    <a:pt x="745118" y="392349"/>
                    <a:pt x="651084" y="389106"/>
                  </a:cubicBezTo>
                  <a:cubicBezTo>
                    <a:pt x="619608" y="357630"/>
                    <a:pt x="642977" y="340468"/>
                    <a:pt x="641356" y="33074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4D41857-10B5-5D84-55DB-0AA6A2CE99B3}"/>
                </a:ext>
              </a:extLst>
            </p:cNvPr>
            <p:cNvSpPr/>
            <p:nvPr/>
          </p:nvSpPr>
          <p:spPr>
            <a:xfrm>
              <a:off x="7550361" y="4523181"/>
              <a:ext cx="200795" cy="214127"/>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BEA8124-3829-F802-DB66-3455AF95CF31}"/>
                </a:ext>
              </a:extLst>
            </p:cNvPr>
            <p:cNvSpPr/>
            <p:nvPr/>
          </p:nvSpPr>
          <p:spPr>
            <a:xfrm>
              <a:off x="7887637" y="4236391"/>
              <a:ext cx="178259" cy="194554"/>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82B789A-7C7C-5CD9-FEF1-2D282BE968E6}"/>
                </a:ext>
              </a:extLst>
            </p:cNvPr>
            <p:cNvSpPr/>
            <p:nvPr/>
          </p:nvSpPr>
          <p:spPr>
            <a:xfrm>
              <a:off x="7923780" y="4717912"/>
              <a:ext cx="194553" cy="204281"/>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806872F-7B6E-76A8-E39E-619DC104B582}"/>
                </a:ext>
              </a:extLst>
            </p:cNvPr>
            <p:cNvSpPr/>
            <p:nvPr/>
          </p:nvSpPr>
          <p:spPr>
            <a:xfrm>
              <a:off x="8333029" y="4299622"/>
              <a:ext cx="214008" cy="262647"/>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70B02682-2081-07E2-AEA4-CF03533D8AA9}"/>
                </a:ext>
              </a:extLst>
            </p:cNvPr>
            <p:cNvSpPr/>
            <p:nvPr/>
          </p:nvSpPr>
          <p:spPr>
            <a:xfrm>
              <a:off x="6607866" y="4931922"/>
              <a:ext cx="527578" cy="729574"/>
            </a:xfrm>
            <a:custGeom>
              <a:avLst/>
              <a:gdLst>
                <a:gd name="connsiteX0" fmla="*/ 272374 w 527578"/>
                <a:gd name="connsiteY0" fmla="*/ 0 h 729574"/>
                <a:gd name="connsiteX1" fmla="*/ 272374 w 527578"/>
                <a:gd name="connsiteY1" fmla="*/ 0 h 729574"/>
                <a:gd name="connsiteX2" fmla="*/ 214008 w 527578"/>
                <a:gd name="connsiteY2" fmla="*/ 136187 h 729574"/>
                <a:gd name="connsiteX3" fmla="*/ 145915 w 527578"/>
                <a:gd name="connsiteY3" fmla="*/ 408561 h 729574"/>
                <a:gd name="connsiteX4" fmla="*/ 126459 w 527578"/>
                <a:gd name="connsiteY4" fmla="*/ 466927 h 729574"/>
                <a:gd name="connsiteX5" fmla="*/ 107004 w 527578"/>
                <a:gd name="connsiteY5" fmla="*/ 505838 h 729574"/>
                <a:gd name="connsiteX6" fmla="*/ 87549 w 527578"/>
                <a:gd name="connsiteY6" fmla="*/ 583659 h 729574"/>
                <a:gd name="connsiteX7" fmla="*/ 38910 w 527578"/>
                <a:gd name="connsiteY7" fmla="*/ 661481 h 729574"/>
                <a:gd name="connsiteX8" fmla="*/ 19455 w 527578"/>
                <a:gd name="connsiteY8" fmla="*/ 700391 h 729574"/>
                <a:gd name="connsiteX9" fmla="*/ 0 w 527578"/>
                <a:gd name="connsiteY9" fmla="*/ 729574 h 729574"/>
                <a:gd name="connsiteX10" fmla="*/ 38910 w 527578"/>
                <a:gd name="connsiteY10" fmla="*/ 642025 h 729574"/>
                <a:gd name="connsiteX11" fmla="*/ 77821 w 527578"/>
                <a:gd name="connsiteY11" fmla="*/ 583659 h 729574"/>
                <a:gd name="connsiteX12" fmla="*/ 107004 w 527578"/>
                <a:gd name="connsiteY12" fmla="*/ 573932 h 729574"/>
                <a:gd name="connsiteX13" fmla="*/ 116732 w 527578"/>
                <a:gd name="connsiteY13" fmla="*/ 544749 h 729574"/>
                <a:gd name="connsiteX14" fmla="*/ 204281 w 527578"/>
                <a:gd name="connsiteY14" fmla="*/ 515566 h 729574"/>
                <a:gd name="connsiteX15" fmla="*/ 496110 w 527578"/>
                <a:gd name="connsiteY15" fmla="*/ 505838 h 729574"/>
                <a:gd name="connsiteX16" fmla="*/ 525293 w 527578"/>
                <a:gd name="connsiteY16" fmla="*/ 389106 h 729574"/>
                <a:gd name="connsiteX17" fmla="*/ 496110 w 527578"/>
                <a:gd name="connsiteY17" fmla="*/ 243191 h 729574"/>
                <a:gd name="connsiteX18" fmla="*/ 466927 w 527578"/>
                <a:gd name="connsiteY18" fmla="*/ 233464 h 729574"/>
                <a:gd name="connsiteX19" fmla="*/ 369651 w 527578"/>
                <a:gd name="connsiteY19" fmla="*/ 214008 h 729574"/>
                <a:gd name="connsiteX20" fmla="*/ 369651 w 527578"/>
                <a:gd name="connsiteY20" fmla="*/ 58366 h 729574"/>
                <a:gd name="connsiteX21" fmla="*/ 350196 w 527578"/>
                <a:gd name="connsiteY21" fmla="*/ 29183 h 729574"/>
                <a:gd name="connsiteX22" fmla="*/ 321013 w 527578"/>
                <a:gd name="connsiteY22" fmla="*/ 19455 h 729574"/>
                <a:gd name="connsiteX23" fmla="*/ 272374 w 527578"/>
                <a:gd name="connsiteY23" fmla="*/ 0 h 72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7578" h="729574">
                  <a:moveTo>
                    <a:pt x="272374" y="0"/>
                  </a:moveTo>
                  <a:lnTo>
                    <a:pt x="272374" y="0"/>
                  </a:lnTo>
                  <a:cubicBezTo>
                    <a:pt x="242007" y="60734"/>
                    <a:pt x="230109" y="75360"/>
                    <a:pt x="214008" y="136187"/>
                  </a:cubicBezTo>
                  <a:cubicBezTo>
                    <a:pt x="190060" y="226657"/>
                    <a:pt x="175510" y="319778"/>
                    <a:pt x="145915" y="408561"/>
                  </a:cubicBezTo>
                  <a:cubicBezTo>
                    <a:pt x="139430" y="428016"/>
                    <a:pt x="135630" y="448584"/>
                    <a:pt x="126459" y="466927"/>
                  </a:cubicBezTo>
                  <a:lnTo>
                    <a:pt x="107004" y="505838"/>
                  </a:lnTo>
                  <a:cubicBezTo>
                    <a:pt x="101296" y="534378"/>
                    <a:pt x="98764" y="557491"/>
                    <a:pt x="87549" y="583659"/>
                  </a:cubicBezTo>
                  <a:cubicBezTo>
                    <a:pt x="60663" y="646394"/>
                    <a:pt x="76995" y="600546"/>
                    <a:pt x="38910" y="661481"/>
                  </a:cubicBezTo>
                  <a:cubicBezTo>
                    <a:pt x="31225" y="673778"/>
                    <a:pt x="26649" y="687801"/>
                    <a:pt x="19455" y="700391"/>
                  </a:cubicBezTo>
                  <a:cubicBezTo>
                    <a:pt x="13655" y="710542"/>
                    <a:pt x="6485" y="719846"/>
                    <a:pt x="0" y="729574"/>
                  </a:cubicBezTo>
                  <a:cubicBezTo>
                    <a:pt x="17365" y="625380"/>
                    <a:pt x="-7969" y="707655"/>
                    <a:pt x="38910" y="642025"/>
                  </a:cubicBezTo>
                  <a:cubicBezTo>
                    <a:pt x="56645" y="617197"/>
                    <a:pt x="51795" y="599274"/>
                    <a:pt x="77821" y="583659"/>
                  </a:cubicBezTo>
                  <a:cubicBezTo>
                    <a:pt x="86614" y="578383"/>
                    <a:pt x="97276" y="577174"/>
                    <a:pt x="107004" y="573932"/>
                  </a:cubicBezTo>
                  <a:cubicBezTo>
                    <a:pt x="110247" y="564204"/>
                    <a:pt x="109481" y="552000"/>
                    <a:pt x="116732" y="544749"/>
                  </a:cubicBezTo>
                  <a:cubicBezTo>
                    <a:pt x="133603" y="527878"/>
                    <a:pt x="183413" y="516758"/>
                    <a:pt x="204281" y="515566"/>
                  </a:cubicBezTo>
                  <a:cubicBezTo>
                    <a:pt x="301453" y="510013"/>
                    <a:pt x="398834" y="509081"/>
                    <a:pt x="496110" y="505838"/>
                  </a:cubicBezTo>
                  <a:cubicBezTo>
                    <a:pt x="521803" y="428761"/>
                    <a:pt x="512195" y="467701"/>
                    <a:pt x="525293" y="389106"/>
                  </a:cubicBezTo>
                  <a:cubicBezTo>
                    <a:pt x="522201" y="348902"/>
                    <a:pt x="543869" y="271846"/>
                    <a:pt x="496110" y="243191"/>
                  </a:cubicBezTo>
                  <a:cubicBezTo>
                    <a:pt x="487317" y="237916"/>
                    <a:pt x="476918" y="235770"/>
                    <a:pt x="466927" y="233464"/>
                  </a:cubicBezTo>
                  <a:cubicBezTo>
                    <a:pt x="434706" y="226028"/>
                    <a:pt x="369651" y="214008"/>
                    <a:pt x="369651" y="214008"/>
                  </a:cubicBezTo>
                  <a:cubicBezTo>
                    <a:pt x="376627" y="151230"/>
                    <a:pt x="387658" y="118389"/>
                    <a:pt x="369651" y="58366"/>
                  </a:cubicBezTo>
                  <a:cubicBezTo>
                    <a:pt x="366292" y="47168"/>
                    <a:pt x="359325" y="36486"/>
                    <a:pt x="350196" y="29183"/>
                  </a:cubicBezTo>
                  <a:cubicBezTo>
                    <a:pt x="342189" y="22777"/>
                    <a:pt x="330741" y="22698"/>
                    <a:pt x="321013" y="19455"/>
                  </a:cubicBezTo>
                  <a:cubicBezTo>
                    <a:pt x="292386" y="-9171"/>
                    <a:pt x="280480" y="3242"/>
                    <a:pt x="272374"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oon 23">
              <a:extLst>
                <a:ext uri="{FF2B5EF4-FFF2-40B4-BE49-F238E27FC236}">
                  <a16:creationId xmlns:a16="http://schemas.microsoft.com/office/drawing/2014/main" id="{58696A34-7741-2544-CEBB-4073FE9E059F}"/>
                </a:ext>
              </a:extLst>
            </p:cNvPr>
            <p:cNvSpPr/>
            <p:nvPr/>
          </p:nvSpPr>
          <p:spPr>
            <a:xfrm rot="20382263">
              <a:off x="10768065" y="2541827"/>
              <a:ext cx="380932" cy="523220"/>
            </a:xfrm>
            <a:prstGeom prst="mo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2DFD3476-7207-382B-D508-16E0C543241F}"/>
                </a:ext>
              </a:extLst>
            </p:cNvPr>
            <p:cNvCxnSpPr/>
            <p:nvPr/>
          </p:nvCxnSpPr>
          <p:spPr>
            <a:xfrm flipV="1">
              <a:off x="8159719" y="4574744"/>
              <a:ext cx="173310" cy="16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0D3E262-67A4-5A7B-86D7-97AAE7E38D12}"/>
                </a:ext>
              </a:extLst>
            </p:cNvPr>
            <p:cNvCxnSpPr>
              <a:cxnSpLocks/>
            </p:cNvCxnSpPr>
            <p:nvPr/>
          </p:nvCxnSpPr>
          <p:spPr>
            <a:xfrm flipV="1">
              <a:off x="7203204" y="2957704"/>
              <a:ext cx="320237" cy="32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4CC40D-A823-DA4F-342E-FB366C10055B}"/>
                </a:ext>
              </a:extLst>
            </p:cNvPr>
            <p:cNvCxnSpPr>
              <a:cxnSpLocks/>
            </p:cNvCxnSpPr>
            <p:nvPr/>
          </p:nvCxnSpPr>
          <p:spPr>
            <a:xfrm flipH="1" flipV="1">
              <a:off x="7203204" y="3886815"/>
              <a:ext cx="379795" cy="56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67F9650-50D7-A54B-DCB1-705648476C63}"/>
                </a:ext>
              </a:extLst>
            </p:cNvPr>
            <p:cNvCxnSpPr>
              <a:cxnSpLocks/>
            </p:cNvCxnSpPr>
            <p:nvPr/>
          </p:nvCxnSpPr>
          <p:spPr>
            <a:xfrm flipV="1">
              <a:off x="6934650" y="3968399"/>
              <a:ext cx="17251" cy="851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A6D65F-4683-DA33-AE19-1A1EC6B9F429}"/>
                </a:ext>
              </a:extLst>
            </p:cNvPr>
            <p:cNvCxnSpPr>
              <a:cxnSpLocks/>
            </p:cNvCxnSpPr>
            <p:nvPr/>
          </p:nvCxnSpPr>
          <p:spPr>
            <a:xfrm flipH="1" flipV="1">
              <a:off x="7956830" y="4512077"/>
              <a:ext cx="35468" cy="15356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2C47573-8D14-12FE-9D01-988D8AE3CB3D}"/>
                </a:ext>
              </a:extLst>
            </p:cNvPr>
            <p:cNvCxnSpPr>
              <a:cxnSpLocks/>
            </p:cNvCxnSpPr>
            <p:nvPr/>
          </p:nvCxnSpPr>
          <p:spPr>
            <a:xfrm>
              <a:off x="8113612" y="4365777"/>
              <a:ext cx="177248" cy="2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387254-EE22-83A1-2473-C1AA008CA7AF}"/>
                </a:ext>
              </a:extLst>
            </p:cNvPr>
            <p:cNvCxnSpPr>
              <a:cxnSpLocks/>
            </p:cNvCxnSpPr>
            <p:nvPr/>
          </p:nvCxnSpPr>
          <p:spPr>
            <a:xfrm flipV="1">
              <a:off x="7751156" y="4423993"/>
              <a:ext cx="98976" cy="8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EEAD223-62E0-5F23-5BAF-DF0931EC4366}"/>
                </a:ext>
              </a:extLst>
            </p:cNvPr>
            <p:cNvGrpSpPr/>
            <p:nvPr/>
          </p:nvGrpSpPr>
          <p:grpSpPr>
            <a:xfrm>
              <a:off x="9722005" y="2925822"/>
              <a:ext cx="1514796" cy="1979841"/>
              <a:chOff x="9722005" y="2925822"/>
              <a:chExt cx="1514796" cy="1979841"/>
            </a:xfrm>
          </p:grpSpPr>
          <p:sp>
            <p:nvSpPr>
              <p:cNvPr id="38" name="Star: 5 Points 37">
                <a:extLst>
                  <a:ext uri="{FF2B5EF4-FFF2-40B4-BE49-F238E27FC236}">
                    <a16:creationId xmlns:a16="http://schemas.microsoft.com/office/drawing/2014/main" id="{FEE69EEA-67BC-B36C-EA57-4F23FA3B0B52}"/>
                  </a:ext>
                </a:extLst>
              </p:cNvPr>
              <p:cNvSpPr/>
              <p:nvPr/>
            </p:nvSpPr>
            <p:spPr>
              <a:xfrm>
                <a:off x="9722005" y="3163076"/>
                <a:ext cx="683222" cy="59388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6E38522-5472-9B0F-4C5D-46C66706ABFD}"/>
                  </a:ext>
                </a:extLst>
              </p:cNvPr>
              <p:cNvSpPr/>
              <p:nvPr/>
            </p:nvSpPr>
            <p:spPr>
              <a:xfrm>
                <a:off x="11009383" y="4205268"/>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21E7223-E3FE-C98D-50F3-4979F6236714}"/>
                  </a:ext>
                </a:extLst>
              </p:cNvPr>
              <p:cNvSpPr/>
              <p:nvPr/>
            </p:nvSpPr>
            <p:spPr>
              <a:xfrm>
                <a:off x="10666290" y="4516376"/>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3B5C302-E448-A283-B1A8-BE7E7B9EBDD5}"/>
                  </a:ext>
                </a:extLst>
              </p:cNvPr>
              <p:cNvSpPr/>
              <p:nvPr/>
            </p:nvSpPr>
            <p:spPr>
              <a:xfrm>
                <a:off x="11055011" y="4723873"/>
                <a:ext cx="181790" cy="18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15920A14-1E10-AF6A-362A-1ACB9FB9886A}"/>
                  </a:ext>
                </a:extLst>
              </p:cNvPr>
              <p:cNvGrpSpPr/>
              <p:nvPr/>
            </p:nvGrpSpPr>
            <p:grpSpPr>
              <a:xfrm>
                <a:off x="10348009" y="2925822"/>
                <a:ext cx="789094" cy="1707935"/>
                <a:chOff x="7355604" y="3217112"/>
                <a:chExt cx="789094" cy="1707935"/>
              </a:xfrm>
            </p:grpSpPr>
            <p:cxnSp>
              <p:nvCxnSpPr>
                <p:cNvPr id="43" name="Straight Arrow Connector 42">
                  <a:extLst>
                    <a:ext uri="{FF2B5EF4-FFF2-40B4-BE49-F238E27FC236}">
                      <a16:creationId xmlns:a16="http://schemas.microsoft.com/office/drawing/2014/main" id="{456DC6CF-B185-1D19-3747-E3BEECFF5B75}"/>
                    </a:ext>
                  </a:extLst>
                </p:cNvPr>
                <p:cNvCxnSpPr>
                  <a:cxnSpLocks/>
                </p:cNvCxnSpPr>
                <p:nvPr/>
              </p:nvCxnSpPr>
              <p:spPr>
                <a:xfrm flipV="1">
                  <a:off x="7355604" y="3217112"/>
                  <a:ext cx="320237" cy="32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904EE96-BB32-6067-69EA-B7F92EBD01CE}"/>
                    </a:ext>
                  </a:extLst>
                </p:cNvPr>
                <p:cNvCxnSpPr>
                  <a:cxnSpLocks/>
                </p:cNvCxnSpPr>
                <p:nvPr/>
              </p:nvCxnSpPr>
              <p:spPr>
                <a:xfrm flipH="1" flipV="1">
                  <a:off x="7355604" y="4146223"/>
                  <a:ext cx="379795" cy="569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FBF12BD-A12C-F7BE-4DEE-4012CC4A130A}"/>
                    </a:ext>
                  </a:extLst>
                </p:cNvPr>
                <p:cNvCxnSpPr>
                  <a:cxnSpLocks/>
                </p:cNvCxnSpPr>
                <p:nvPr/>
              </p:nvCxnSpPr>
              <p:spPr>
                <a:xfrm flipH="1" flipV="1">
                  <a:off x="8109230" y="4771485"/>
                  <a:ext cx="35468" cy="15356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8EF7440-024C-2D08-A548-6333BA8EB5BD}"/>
                    </a:ext>
                  </a:extLst>
                </p:cNvPr>
                <p:cNvCxnSpPr>
                  <a:cxnSpLocks/>
                </p:cNvCxnSpPr>
                <p:nvPr/>
              </p:nvCxnSpPr>
              <p:spPr>
                <a:xfrm flipV="1">
                  <a:off x="7903556" y="4683401"/>
                  <a:ext cx="98976" cy="8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3" name="Arrow: Right 32">
              <a:extLst>
                <a:ext uri="{FF2B5EF4-FFF2-40B4-BE49-F238E27FC236}">
                  <a16:creationId xmlns:a16="http://schemas.microsoft.com/office/drawing/2014/main" id="{1CA2C1D3-57DE-D95B-C74F-4704F617F48E}"/>
                </a:ext>
              </a:extLst>
            </p:cNvPr>
            <p:cNvSpPr/>
            <p:nvPr/>
          </p:nvSpPr>
          <p:spPr>
            <a:xfrm>
              <a:off x="8598446" y="2626464"/>
              <a:ext cx="1823253" cy="33124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64A2C64B-801A-4A0A-3599-E657B59AA7CB}"/>
                </a:ext>
              </a:extLst>
            </p:cNvPr>
            <p:cNvCxnSpPr/>
            <p:nvPr/>
          </p:nvCxnSpPr>
          <p:spPr>
            <a:xfrm>
              <a:off x="7523441" y="4134252"/>
              <a:ext cx="2824568"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B5580A9C-985F-8BBA-948A-225B78204176}"/>
                </a:ext>
              </a:extLst>
            </p:cNvPr>
            <p:cNvCxnSpPr/>
            <p:nvPr/>
          </p:nvCxnSpPr>
          <p:spPr>
            <a:xfrm>
              <a:off x="7550361" y="3579778"/>
              <a:ext cx="2070294"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a:extLst>
                <a:ext uri="{FF2B5EF4-FFF2-40B4-BE49-F238E27FC236}">
                  <a16:creationId xmlns:a16="http://schemas.microsoft.com/office/drawing/2014/main" id="{7DB6F2E9-087E-BB44-AD37-3243427A92F5}"/>
                </a:ext>
              </a:extLst>
            </p:cNvPr>
            <p:cNvCxnSpPr>
              <a:cxnSpLocks/>
            </p:cNvCxnSpPr>
            <p:nvPr/>
          </p:nvCxnSpPr>
          <p:spPr>
            <a:xfrm>
              <a:off x="8333029" y="4820052"/>
              <a:ext cx="2515051" cy="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03A8200B-44C1-1F00-4452-6F943FE4B261}"/>
                </a:ext>
              </a:extLst>
            </p:cNvPr>
            <p:cNvCxnSpPr>
              <a:cxnSpLocks/>
            </p:cNvCxnSpPr>
            <p:nvPr/>
          </p:nvCxnSpPr>
          <p:spPr>
            <a:xfrm>
              <a:off x="7751155" y="4709756"/>
              <a:ext cx="134060" cy="7717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9966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It is possible to construct a formal system for experimental science but…</a:t>
            </a:r>
          </a:p>
          <a:p>
            <a:r>
              <a:rPr lang="en-US" sz="2800" dirty="0"/>
              <a:t>The physics will always live in the informal system</a:t>
            </a:r>
          </a:p>
          <a:p>
            <a:r>
              <a:rPr lang="en-US" sz="2800" dirty="0"/>
              <a:t>The formal system is made “precise” by removing all things that can’t be captured in a precise way</a:t>
            </a:r>
          </a:p>
          <a:p>
            <a:r>
              <a:rPr lang="en-US" sz="2800" dirty="0"/>
              <a:t>Primitive notions should be specifically chosen to expose only necessary complexity</a:t>
            </a:r>
          </a:p>
          <a:p>
            <a:r>
              <a:rPr lang="en-US" sz="2800" dirty="0"/>
              <a:t>Axioms/definitions should be specifically chosen to have straightforward physical justifications</a:t>
            </a:r>
          </a:p>
          <a:p>
            <a:r>
              <a:rPr lang="en-US" dirty="0"/>
              <a:t>TODOs</a:t>
            </a:r>
          </a:p>
          <a:p>
            <a:pPr lvl="1"/>
            <a:r>
              <a:rPr lang="en-US" dirty="0"/>
              <a:t>Refine this approach into a “philosophical position”</a:t>
            </a:r>
          </a:p>
        </p:txBody>
      </p:sp>
    </p:spTree>
    <p:extLst>
      <p:ext uri="{BB962C8B-B14F-4D97-AF65-F5344CB8AC3E}">
        <p14:creationId xmlns:p14="http://schemas.microsoft.com/office/powerpoint/2010/main" val="317882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6D1-E188-2CB7-0DEE-559972FA4DBB}"/>
              </a:ext>
            </a:extLst>
          </p:cNvPr>
          <p:cNvSpPr>
            <a:spLocks noGrp="1"/>
          </p:cNvSpPr>
          <p:nvPr>
            <p:ph type="title"/>
          </p:nvPr>
        </p:nvSpPr>
        <p:spPr/>
        <p:txBody>
          <a:bodyPr/>
          <a:lstStyle/>
          <a:p>
            <a:r>
              <a:rPr lang="en-US" dirty="0"/>
              <a:t>Logic of experimental verifiability</a:t>
            </a:r>
            <a:br>
              <a:rPr lang="en-US" dirty="0"/>
            </a:br>
            <a:endParaRPr lang="en-US" dirty="0"/>
          </a:p>
        </p:txBody>
      </p:sp>
      <p:sp>
        <p:nvSpPr>
          <p:cNvPr id="3" name="Text Placeholder 2">
            <a:extLst>
              <a:ext uri="{FF2B5EF4-FFF2-40B4-BE49-F238E27FC236}">
                <a16:creationId xmlns:a16="http://schemas.microsoft.com/office/drawing/2014/main" id="{CF766960-208F-8D00-48ED-34C2BE847C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59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E320C2F-72B0-BA0A-825F-2566DC7A8903}"/>
              </a:ext>
            </a:extLst>
          </p:cNvPr>
          <p:cNvGrpSpPr/>
          <p:nvPr/>
        </p:nvGrpSpPr>
        <p:grpSpPr>
          <a:xfrm>
            <a:off x="1325659" y="1344181"/>
            <a:ext cx="5490116" cy="3332879"/>
            <a:chOff x="7474760" y="157582"/>
            <a:chExt cx="5490116" cy="3332879"/>
          </a:xfrm>
        </p:grpSpPr>
        <p:sp>
          <p:nvSpPr>
            <p:cNvPr id="2" name="Oval 1">
              <a:extLst>
                <a:ext uri="{FF2B5EF4-FFF2-40B4-BE49-F238E27FC236}">
                  <a16:creationId xmlns:a16="http://schemas.microsoft.com/office/drawing/2014/main" id="{632610CE-7A0A-7394-01EC-0284B93F4637}"/>
                </a:ext>
              </a:extLst>
            </p:cNvPr>
            <p:cNvSpPr/>
            <p:nvPr/>
          </p:nvSpPr>
          <p:spPr>
            <a:xfrm>
              <a:off x="9353901" y="1082236"/>
              <a:ext cx="1897107" cy="1611000"/>
            </a:xfrm>
            <a:prstGeom prst="ellipse">
              <a:avLst/>
            </a:prstGeom>
            <a:solidFill>
              <a:schemeClr val="accent6">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BBC3F55-A437-5D88-8E31-6F591D68825C}"/>
                </a:ext>
              </a:extLst>
            </p:cNvPr>
            <p:cNvSpPr/>
            <p:nvPr/>
          </p:nvSpPr>
          <p:spPr>
            <a:xfrm>
              <a:off x="8827663" y="549732"/>
              <a:ext cx="2712515" cy="226049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39BA05-E397-05C3-998F-D3E3864B39EE}"/>
                </a:ext>
              </a:extLst>
            </p:cNvPr>
            <p:cNvSpPr txBox="1"/>
            <p:nvPr/>
          </p:nvSpPr>
          <p:spPr>
            <a:xfrm>
              <a:off x="7573636" y="183518"/>
              <a:ext cx="2067233" cy="584775"/>
            </a:xfrm>
            <a:prstGeom prst="rect">
              <a:avLst/>
            </a:prstGeom>
            <a:noFill/>
          </p:spPr>
          <p:txBody>
            <a:bodyPr wrap="none" rtlCol="0">
              <a:spAutoFit/>
            </a:bodyPr>
            <a:lstStyle/>
            <a:p>
              <a:pPr algn="ctr"/>
              <a:r>
                <a:rPr lang="en-US" dirty="0"/>
                <a:t>Metaphysical reality</a:t>
              </a:r>
            </a:p>
            <a:p>
              <a:pPr algn="ctr"/>
              <a:r>
                <a:rPr lang="en-US" sz="1400" dirty="0"/>
                <a:t>What really exists</a:t>
              </a:r>
            </a:p>
          </p:txBody>
        </p:sp>
        <p:sp>
          <p:nvSpPr>
            <p:cNvPr id="6" name="Oval 5">
              <a:extLst>
                <a:ext uri="{FF2B5EF4-FFF2-40B4-BE49-F238E27FC236}">
                  <a16:creationId xmlns:a16="http://schemas.microsoft.com/office/drawing/2014/main" id="{DFFF48E1-26E5-D253-2373-82EAD29C8270}"/>
                </a:ext>
              </a:extLst>
            </p:cNvPr>
            <p:cNvSpPr/>
            <p:nvPr/>
          </p:nvSpPr>
          <p:spPr>
            <a:xfrm>
              <a:off x="9960209" y="1657704"/>
              <a:ext cx="1116918" cy="92524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1264A6-9CF2-A329-96FA-D6D6707CBC8B}"/>
                </a:ext>
              </a:extLst>
            </p:cNvPr>
            <p:cNvSpPr txBox="1"/>
            <p:nvPr/>
          </p:nvSpPr>
          <p:spPr>
            <a:xfrm>
              <a:off x="10321659" y="2690242"/>
              <a:ext cx="1859292" cy="800219"/>
            </a:xfrm>
            <a:prstGeom prst="rect">
              <a:avLst/>
            </a:prstGeom>
            <a:noFill/>
          </p:spPr>
          <p:txBody>
            <a:bodyPr wrap="none" rtlCol="0">
              <a:spAutoFit/>
            </a:bodyPr>
            <a:lstStyle/>
            <a:p>
              <a:pPr algn="ctr"/>
              <a:r>
                <a:rPr lang="en-US" dirty="0"/>
                <a:t>Empirical reality</a:t>
              </a:r>
            </a:p>
            <a:p>
              <a:pPr algn="ctr"/>
              <a:r>
                <a:rPr lang="en-US" sz="1400" dirty="0"/>
                <a:t>What can be reliably</a:t>
              </a:r>
              <a:br>
                <a:rPr lang="en-US" sz="1400" dirty="0"/>
              </a:br>
              <a:r>
                <a:rPr lang="en-US" sz="1400" dirty="0"/>
                <a:t>studied experimentally</a:t>
              </a:r>
            </a:p>
          </p:txBody>
        </p:sp>
        <p:cxnSp>
          <p:nvCxnSpPr>
            <p:cNvPr id="8" name="Straight Connector 7">
              <a:extLst>
                <a:ext uri="{FF2B5EF4-FFF2-40B4-BE49-F238E27FC236}">
                  <a16:creationId xmlns:a16="http://schemas.microsoft.com/office/drawing/2014/main" id="{351EC3C5-CB54-BAA8-B94B-55508B8BE3EF}"/>
                </a:ext>
              </a:extLst>
            </p:cNvPr>
            <p:cNvCxnSpPr/>
            <p:nvPr/>
          </p:nvCxnSpPr>
          <p:spPr>
            <a:xfrm>
              <a:off x="10616859" y="2227699"/>
              <a:ext cx="460268" cy="43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87A16A-BEE2-50FF-023D-9862F6C0A8E5}"/>
                </a:ext>
              </a:extLst>
            </p:cNvPr>
            <p:cNvCxnSpPr/>
            <p:nvPr/>
          </p:nvCxnSpPr>
          <p:spPr>
            <a:xfrm>
              <a:off x="8873976" y="768293"/>
              <a:ext cx="472542" cy="281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F9F6100-0EDE-E95C-497A-6E4F238E75F4}"/>
                </a:ext>
              </a:extLst>
            </p:cNvPr>
            <p:cNvSpPr/>
            <p:nvPr/>
          </p:nvSpPr>
          <p:spPr>
            <a:xfrm>
              <a:off x="9177885" y="2965708"/>
              <a:ext cx="509364" cy="48328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3B0B81-28AA-B4F3-F51E-8DF60D18FCED}"/>
                </a:ext>
              </a:extLst>
            </p:cNvPr>
            <p:cNvSpPr txBox="1"/>
            <p:nvPr/>
          </p:nvSpPr>
          <p:spPr>
            <a:xfrm>
              <a:off x="7474760" y="2490303"/>
              <a:ext cx="1752082" cy="800219"/>
            </a:xfrm>
            <a:prstGeom prst="rect">
              <a:avLst/>
            </a:prstGeom>
            <a:noFill/>
          </p:spPr>
          <p:txBody>
            <a:bodyPr wrap="none" rtlCol="0">
              <a:spAutoFit/>
            </a:bodyPr>
            <a:lstStyle/>
            <a:p>
              <a:pPr algn="ctr"/>
              <a:r>
                <a:rPr lang="en-US" dirty="0"/>
                <a:t>Physical theories</a:t>
              </a:r>
            </a:p>
            <a:p>
              <a:pPr algn="ctr"/>
              <a:r>
                <a:rPr lang="en-US" sz="1400" dirty="0"/>
                <a:t>Idealized account</a:t>
              </a:r>
              <a:br>
                <a:rPr lang="en-US" sz="1400" dirty="0"/>
              </a:br>
              <a:r>
                <a:rPr lang="en-US" sz="1400" dirty="0"/>
                <a:t>of empirical reality</a:t>
              </a:r>
            </a:p>
          </p:txBody>
        </p:sp>
        <p:sp>
          <p:nvSpPr>
            <p:cNvPr id="12" name="Arrow: Down 11">
              <a:extLst>
                <a:ext uri="{FF2B5EF4-FFF2-40B4-BE49-F238E27FC236}">
                  <a16:creationId xmlns:a16="http://schemas.microsoft.com/office/drawing/2014/main" id="{C62131F4-AA4F-84AD-7977-77A011230257}"/>
                </a:ext>
              </a:extLst>
            </p:cNvPr>
            <p:cNvSpPr/>
            <p:nvPr/>
          </p:nvSpPr>
          <p:spPr>
            <a:xfrm rot="2407524">
              <a:off x="9767764" y="2454426"/>
              <a:ext cx="165696" cy="568002"/>
            </a:xfrm>
            <a:prstGeom prst="downArrow">
              <a:avLst/>
            </a:prstGeom>
            <a:gradFill flip="none" rotWithShape="1">
              <a:gsLst>
                <a:gs pos="0">
                  <a:srgbClr val="5B9BD5"/>
                </a:gs>
                <a:gs pos="100000">
                  <a:srgbClr val="70AD47"/>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2AEB6A0-D9D5-BC98-8D40-C517FEB46908}"/>
                </a:ext>
              </a:extLst>
            </p:cNvPr>
            <p:cNvCxnSpPr/>
            <p:nvPr/>
          </p:nvCxnSpPr>
          <p:spPr>
            <a:xfrm>
              <a:off x="9110247" y="2965708"/>
              <a:ext cx="236271" cy="191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1C8E27-44B6-50DE-3F1E-2988145BDE3A}"/>
                </a:ext>
              </a:extLst>
            </p:cNvPr>
            <p:cNvCxnSpPr>
              <a:cxnSpLocks/>
            </p:cNvCxnSpPr>
            <p:nvPr/>
          </p:nvCxnSpPr>
          <p:spPr>
            <a:xfrm flipV="1">
              <a:off x="10429491" y="698845"/>
              <a:ext cx="783932" cy="76010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CAB4F3-954E-A0D9-9C15-1330F303806F}"/>
                </a:ext>
              </a:extLst>
            </p:cNvPr>
            <p:cNvSpPr txBox="1"/>
            <p:nvPr/>
          </p:nvSpPr>
          <p:spPr>
            <a:xfrm>
              <a:off x="11167524" y="157582"/>
              <a:ext cx="1797352" cy="800219"/>
            </a:xfrm>
            <a:prstGeom prst="rect">
              <a:avLst/>
            </a:prstGeom>
            <a:noFill/>
          </p:spPr>
          <p:txBody>
            <a:bodyPr wrap="none" rtlCol="0">
              <a:spAutoFit/>
            </a:bodyPr>
            <a:lstStyle/>
            <a:p>
              <a:pPr algn="ctr"/>
              <a:r>
                <a:rPr lang="en-US" dirty="0"/>
                <a:t>Physical reality</a:t>
              </a:r>
            </a:p>
            <a:p>
              <a:pPr algn="ctr"/>
              <a:r>
                <a:rPr lang="en-US" sz="1400" dirty="0"/>
                <a:t>What can be accessed</a:t>
              </a:r>
              <a:br>
                <a:rPr lang="en-US" sz="1400" dirty="0"/>
              </a:br>
              <a:r>
                <a:rPr lang="en-US" sz="1400" dirty="0"/>
                <a:t>experimentally</a:t>
              </a:r>
            </a:p>
          </p:txBody>
        </p:sp>
      </p:grpSp>
      <p:grpSp>
        <p:nvGrpSpPr>
          <p:cNvPr id="21" name="Group 20">
            <a:extLst>
              <a:ext uri="{FF2B5EF4-FFF2-40B4-BE49-F238E27FC236}">
                <a16:creationId xmlns:a16="http://schemas.microsoft.com/office/drawing/2014/main" id="{ADD93196-6554-9150-800D-BE9C63C7D3EA}"/>
              </a:ext>
            </a:extLst>
          </p:cNvPr>
          <p:cNvGrpSpPr/>
          <p:nvPr/>
        </p:nvGrpSpPr>
        <p:grpSpPr>
          <a:xfrm>
            <a:off x="8169836" y="383058"/>
            <a:ext cx="3483994" cy="2060584"/>
            <a:chOff x="493183" y="497124"/>
            <a:chExt cx="4586985" cy="2712942"/>
          </a:xfrm>
        </p:grpSpPr>
        <p:sp>
          <p:nvSpPr>
            <p:cNvPr id="15" name="Oval 14">
              <a:extLst>
                <a:ext uri="{FF2B5EF4-FFF2-40B4-BE49-F238E27FC236}">
                  <a16:creationId xmlns:a16="http://schemas.microsoft.com/office/drawing/2014/main" id="{BE00EF6D-D00F-9687-04B2-E536A6F8EF12}"/>
                </a:ext>
              </a:extLst>
            </p:cNvPr>
            <p:cNvSpPr/>
            <p:nvPr/>
          </p:nvSpPr>
          <p:spPr>
            <a:xfrm>
              <a:off x="2546866" y="1265150"/>
              <a:ext cx="1332774" cy="1332774"/>
            </a:xfrm>
            <a:prstGeom prst="ellipse">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C4070C-325B-E521-9ABC-A2740FE644B5}"/>
                </a:ext>
              </a:extLst>
            </p:cNvPr>
            <p:cNvSpPr/>
            <p:nvPr/>
          </p:nvSpPr>
          <p:spPr>
            <a:xfrm>
              <a:off x="2854704" y="2217742"/>
              <a:ext cx="803739" cy="803739"/>
            </a:xfrm>
            <a:prstGeom prst="ellipse">
              <a:avLst/>
            </a:prstGeom>
            <a:solidFill>
              <a:srgbClr val="00B0F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D61A5C-970F-17E8-1D82-AF627BB78DFE}"/>
                </a:ext>
              </a:extLst>
            </p:cNvPr>
            <p:cNvSpPr/>
            <p:nvPr/>
          </p:nvSpPr>
          <p:spPr>
            <a:xfrm>
              <a:off x="1121036" y="893855"/>
              <a:ext cx="2316211" cy="2316211"/>
            </a:xfrm>
            <a:prstGeom prst="ellipse">
              <a:avLst/>
            </a:prstGeom>
            <a:solidFill>
              <a:srgbClr val="92D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78BD1A3-2911-3461-2323-26F945E670B9}"/>
                </a:ext>
              </a:extLst>
            </p:cNvPr>
            <p:cNvSpPr txBox="1"/>
            <p:nvPr/>
          </p:nvSpPr>
          <p:spPr>
            <a:xfrm>
              <a:off x="493183" y="497124"/>
              <a:ext cx="1887288" cy="769908"/>
            </a:xfrm>
            <a:prstGeom prst="rect">
              <a:avLst/>
            </a:prstGeom>
            <a:noFill/>
          </p:spPr>
          <p:txBody>
            <a:bodyPr wrap="none" rtlCol="0">
              <a:spAutoFit/>
            </a:bodyPr>
            <a:lstStyle/>
            <a:p>
              <a:r>
                <a:rPr lang="en-US" sz="1600" dirty="0"/>
                <a:t>Foundations of</a:t>
              </a:r>
              <a:br>
                <a:rPr lang="en-US" sz="1600" dirty="0"/>
              </a:br>
              <a:r>
                <a:rPr lang="en-US" sz="1600" dirty="0"/>
                <a:t>physics</a:t>
              </a:r>
            </a:p>
          </p:txBody>
        </p:sp>
        <p:sp>
          <p:nvSpPr>
            <p:cNvPr id="19" name="TextBox 18">
              <a:extLst>
                <a:ext uri="{FF2B5EF4-FFF2-40B4-BE49-F238E27FC236}">
                  <a16:creationId xmlns:a16="http://schemas.microsoft.com/office/drawing/2014/main" id="{1F5A465D-AE71-B91C-16B9-488AADB8217C}"/>
                </a:ext>
              </a:extLst>
            </p:cNvPr>
            <p:cNvSpPr txBox="1"/>
            <p:nvPr/>
          </p:nvSpPr>
          <p:spPr>
            <a:xfrm>
              <a:off x="3192880" y="668246"/>
              <a:ext cx="1887288" cy="769908"/>
            </a:xfrm>
            <a:prstGeom prst="rect">
              <a:avLst/>
            </a:prstGeom>
            <a:noFill/>
          </p:spPr>
          <p:txBody>
            <a:bodyPr wrap="none" rtlCol="0">
              <a:spAutoFit/>
            </a:bodyPr>
            <a:lstStyle/>
            <a:p>
              <a:pPr algn="r"/>
              <a:r>
                <a:rPr lang="en-US" sz="1600" dirty="0"/>
                <a:t>Foundations of</a:t>
              </a:r>
              <a:br>
                <a:rPr lang="en-US" sz="1600" dirty="0"/>
              </a:br>
              <a:r>
                <a:rPr lang="en-US" sz="1600" dirty="0"/>
                <a:t>mathematics</a:t>
              </a:r>
            </a:p>
          </p:txBody>
        </p:sp>
        <p:sp>
          <p:nvSpPr>
            <p:cNvPr id="20" name="TextBox 19">
              <a:extLst>
                <a:ext uri="{FF2B5EF4-FFF2-40B4-BE49-F238E27FC236}">
                  <a16:creationId xmlns:a16="http://schemas.microsoft.com/office/drawing/2014/main" id="{EAC5D2C7-B593-59DA-BC96-0CF36E32A5C2}"/>
                </a:ext>
              </a:extLst>
            </p:cNvPr>
            <p:cNvSpPr txBox="1"/>
            <p:nvPr/>
          </p:nvSpPr>
          <p:spPr>
            <a:xfrm>
              <a:off x="3604532" y="2418022"/>
              <a:ext cx="1439020" cy="769908"/>
            </a:xfrm>
            <a:prstGeom prst="rect">
              <a:avLst/>
            </a:prstGeom>
            <a:noFill/>
          </p:spPr>
          <p:txBody>
            <a:bodyPr wrap="none" rtlCol="0">
              <a:spAutoFit/>
            </a:bodyPr>
            <a:lstStyle/>
            <a:p>
              <a:pPr algn="r"/>
              <a:r>
                <a:rPr lang="en-US" sz="1600" dirty="0"/>
                <a:t>Philosophy</a:t>
              </a:r>
              <a:br>
                <a:rPr lang="en-US" sz="1600" dirty="0"/>
              </a:br>
              <a:r>
                <a:rPr lang="en-US" sz="1600" dirty="0"/>
                <a:t>of science</a:t>
              </a:r>
            </a:p>
          </p:txBody>
        </p:sp>
      </p:grpSp>
      <p:sp>
        <p:nvSpPr>
          <p:cNvPr id="22" name="TextBox 21">
            <a:extLst>
              <a:ext uri="{FF2B5EF4-FFF2-40B4-BE49-F238E27FC236}">
                <a16:creationId xmlns:a16="http://schemas.microsoft.com/office/drawing/2014/main" id="{2882AB4D-C40F-00EB-FFFA-A1EE9ECD5E09}"/>
              </a:ext>
            </a:extLst>
          </p:cNvPr>
          <p:cNvSpPr txBox="1"/>
          <p:nvPr/>
        </p:nvSpPr>
        <p:spPr>
          <a:xfrm>
            <a:off x="472389" y="264385"/>
            <a:ext cx="4503605" cy="646331"/>
          </a:xfrm>
          <a:prstGeom prst="rect">
            <a:avLst/>
          </a:prstGeom>
          <a:noFill/>
        </p:spPr>
        <p:txBody>
          <a:bodyPr wrap="none" rtlCol="0">
            <a:spAutoFit/>
          </a:bodyPr>
          <a:lstStyle/>
          <a:p>
            <a:r>
              <a:rPr lang="en-US" sz="3600" dirty="0"/>
              <a:t>Underlying perspective</a:t>
            </a:r>
          </a:p>
        </p:txBody>
      </p:sp>
      <p:cxnSp>
        <p:nvCxnSpPr>
          <p:cNvPr id="24" name="Straight Arrow Connector 23">
            <a:extLst>
              <a:ext uri="{FF2B5EF4-FFF2-40B4-BE49-F238E27FC236}">
                <a16:creationId xmlns:a16="http://schemas.microsoft.com/office/drawing/2014/main" id="{0218638F-F1FE-D2E3-D839-4B8EA6050187}"/>
              </a:ext>
            </a:extLst>
          </p:cNvPr>
          <p:cNvCxnSpPr>
            <a:cxnSpLocks/>
          </p:cNvCxnSpPr>
          <p:nvPr/>
        </p:nvCxnSpPr>
        <p:spPr>
          <a:xfrm flipH="1" flipV="1">
            <a:off x="4989250" y="3107184"/>
            <a:ext cx="1313896" cy="32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7D660B1-F3AB-7193-76AA-A0BE21FEAA3C}"/>
              </a:ext>
            </a:extLst>
          </p:cNvPr>
          <p:cNvSpPr txBox="1"/>
          <p:nvPr/>
        </p:nvSpPr>
        <p:spPr>
          <a:xfrm>
            <a:off x="6364370" y="3076175"/>
            <a:ext cx="3730252" cy="830997"/>
          </a:xfrm>
          <a:prstGeom prst="rect">
            <a:avLst/>
          </a:prstGeom>
          <a:noFill/>
        </p:spPr>
        <p:txBody>
          <a:bodyPr wrap="none" rtlCol="0">
            <a:spAutoFit/>
          </a:bodyPr>
          <a:lstStyle/>
          <a:p>
            <a:r>
              <a:rPr lang="en-US" sz="2400" dirty="0"/>
              <a:t>What is the boundary?</a:t>
            </a:r>
          </a:p>
          <a:p>
            <a:r>
              <a:rPr lang="en-US" sz="2400" dirty="0"/>
              <a:t>What are the requirements?</a:t>
            </a:r>
          </a:p>
        </p:txBody>
      </p:sp>
      <p:cxnSp>
        <p:nvCxnSpPr>
          <p:cNvPr id="28" name="Straight Arrow Connector 27">
            <a:extLst>
              <a:ext uri="{FF2B5EF4-FFF2-40B4-BE49-F238E27FC236}">
                <a16:creationId xmlns:a16="http://schemas.microsoft.com/office/drawing/2014/main" id="{84C7D282-0AD6-5545-2AB8-DA1239382BB1}"/>
              </a:ext>
            </a:extLst>
          </p:cNvPr>
          <p:cNvCxnSpPr/>
          <p:nvPr/>
        </p:nvCxnSpPr>
        <p:spPr>
          <a:xfrm flipH="1" flipV="1">
            <a:off x="3811108" y="4076064"/>
            <a:ext cx="136780" cy="780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2B68B1-5997-CAF8-219E-F7468292542B}"/>
              </a:ext>
            </a:extLst>
          </p:cNvPr>
          <p:cNvSpPr txBox="1"/>
          <p:nvPr/>
        </p:nvSpPr>
        <p:spPr>
          <a:xfrm>
            <a:off x="1187045" y="4949532"/>
            <a:ext cx="7726731" cy="461665"/>
          </a:xfrm>
          <a:prstGeom prst="rect">
            <a:avLst/>
          </a:prstGeom>
          <a:noFill/>
        </p:spPr>
        <p:txBody>
          <a:bodyPr wrap="none" rtlCol="0">
            <a:spAutoFit/>
          </a:bodyPr>
          <a:lstStyle/>
          <a:p>
            <a:r>
              <a:rPr lang="en-US" sz="2400" dirty="0"/>
              <a:t>How exactly does the abstraction/idealization process work?</a:t>
            </a:r>
          </a:p>
        </p:txBody>
      </p:sp>
    </p:spTree>
    <p:extLst>
      <p:ext uri="{BB962C8B-B14F-4D97-AF65-F5344CB8AC3E}">
        <p14:creationId xmlns:p14="http://schemas.microsoft.com/office/powerpoint/2010/main" val="965571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7C284AB-0322-494C-AD97-CF62D6AB5E43}"/>
                  </a:ext>
                </a:extLst>
              </p:cNvPr>
              <p:cNvSpPr>
                <a:spLocks noGrp="1"/>
              </p:cNvSpPr>
              <p:nvPr>
                <p:ph type="title"/>
              </p:nvPr>
            </p:nvSpPr>
            <p:spPr>
              <a:xfrm>
                <a:off x="193431" y="136525"/>
                <a:ext cx="11843238" cy="897425"/>
              </a:xfrm>
            </p:spPr>
            <p:txBody>
              <a:bodyPr>
                <a:normAutofit/>
              </a:bodyPr>
              <a:lstStyle/>
              <a:p>
                <a:pPr algn="ctr"/>
                <a:r>
                  <a:rPr lang="en-US" dirty="0"/>
                  <a:t>Topology and </a:t>
                </a:r>
                <a14:m>
                  <m:oMath xmlns:m="http://schemas.openxmlformats.org/officeDocument/2006/math">
                    <m:r>
                      <a:rPr lang="en-US" b="0" i="1" smtClean="0">
                        <a:latin typeface="Cambria Math" panose="02040503050406030204" pitchFamily="18" charset="0"/>
                      </a:rPr>
                      <m:t>𝜎</m:t>
                    </m:r>
                  </m:oMath>
                </a14:m>
                <a:r>
                  <a:rPr lang="en-US" dirty="0"/>
                  <a:t>-algebra</a:t>
                </a:r>
              </a:p>
            </p:txBody>
          </p:sp>
        </mc:Choice>
        <mc:Fallback xmlns="">
          <p:sp>
            <p:nvSpPr>
              <p:cNvPr id="2" name="Title 1">
                <a:extLst>
                  <a:ext uri="{FF2B5EF4-FFF2-40B4-BE49-F238E27FC236}">
                    <a16:creationId xmlns:a16="http://schemas.microsoft.com/office/drawing/2014/main" id="{47C284AB-0322-494C-AD97-CF62D6AB5E43}"/>
                  </a:ext>
                </a:extLst>
              </p:cNvPr>
              <p:cNvSpPr>
                <a:spLocks noGrp="1" noRot="1" noChangeAspect="1" noMove="1" noResize="1" noEditPoints="1" noAdjustHandles="1" noChangeArrowheads="1" noChangeShapeType="1" noTextEdit="1"/>
              </p:cNvSpPr>
              <p:nvPr>
                <p:ph type="title"/>
              </p:nvPr>
            </p:nvSpPr>
            <p:spPr>
              <a:xfrm>
                <a:off x="193431" y="136525"/>
                <a:ext cx="11843238" cy="897425"/>
              </a:xfrm>
              <a:blipFill>
                <a:blip r:embed="rId2"/>
                <a:stretch>
                  <a:fillRect t="-9459" b="-20946"/>
                </a:stretch>
              </a:blipFill>
            </p:spPr>
            <p:txBody>
              <a:bodyPr/>
              <a:lstStyle/>
              <a:p>
                <a:r>
                  <a:rPr lang="en-US">
                    <a:noFill/>
                  </a:rPr>
                  <a:t> </a:t>
                </a:r>
              </a:p>
            </p:txBody>
          </p:sp>
        </mc:Fallback>
      </mc:AlternateContent>
      <p:grpSp>
        <p:nvGrpSpPr>
          <p:cNvPr id="101" name="Group 100">
            <a:extLst>
              <a:ext uri="{FF2B5EF4-FFF2-40B4-BE49-F238E27FC236}">
                <a16:creationId xmlns:a16="http://schemas.microsoft.com/office/drawing/2014/main" id="{B5DDAAB7-9C97-E32E-60DF-D462351CD1B6}"/>
              </a:ext>
            </a:extLst>
          </p:cNvPr>
          <p:cNvGrpSpPr/>
          <p:nvPr/>
        </p:nvGrpSpPr>
        <p:grpSpPr>
          <a:xfrm>
            <a:off x="292581" y="1008555"/>
            <a:ext cx="2990369" cy="2684357"/>
            <a:chOff x="1041881" y="1285108"/>
            <a:chExt cx="2990369" cy="2684357"/>
          </a:xfrm>
        </p:grpSpPr>
        <p:sp>
          <p:nvSpPr>
            <p:cNvPr id="7" name="Rectangle: Rounded Corners 6">
              <a:extLst>
                <a:ext uri="{FF2B5EF4-FFF2-40B4-BE49-F238E27FC236}">
                  <a16:creationId xmlns:a16="http://schemas.microsoft.com/office/drawing/2014/main" id="{F5B4C9C1-42AC-8C4C-EA49-007BC61E6D36}"/>
                </a:ext>
              </a:extLst>
            </p:cNvPr>
            <p:cNvSpPr/>
            <p:nvPr/>
          </p:nvSpPr>
          <p:spPr>
            <a:xfrm>
              <a:off x="1085855" y="1285108"/>
              <a:ext cx="2946395" cy="13457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Oval 38">
              <a:extLst>
                <a:ext uri="{FF2B5EF4-FFF2-40B4-BE49-F238E27FC236}">
                  <a16:creationId xmlns:a16="http://schemas.microsoft.com/office/drawing/2014/main" id="{943E7D67-F6E8-5440-F2B7-DF0C34E6D019}"/>
                </a:ext>
              </a:extLst>
            </p:cNvPr>
            <p:cNvSpPr/>
            <p:nvPr/>
          </p:nvSpPr>
          <p:spPr>
            <a:xfrm>
              <a:off x="2581027" y="1755678"/>
              <a:ext cx="1362635" cy="6281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a:extLst>
                <a:ext uri="{FF2B5EF4-FFF2-40B4-BE49-F238E27FC236}">
                  <a16:creationId xmlns:a16="http://schemas.microsoft.com/office/drawing/2014/main" id="{380368A0-66B3-DFAE-9A39-77D7ECFB12D7}"/>
                </a:ext>
              </a:extLst>
            </p:cNvPr>
            <p:cNvSpPr txBox="1"/>
            <p:nvPr/>
          </p:nvSpPr>
          <p:spPr>
            <a:xfrm>
              <a:off x="2849723" y="1909004"/>
              <a:ext cx="1033873" cy="307777"/>
            </a:xfrm>
            <a:prstGeom prst="rect">
              <a:avLst/>
            </a:prstGeom>
            <a:noFill/>
          </p:spPr>
          <p:txBody>
            <a:bodyPr wrap="none" rtlCol="0">
              <a:spAutoFit/>
            </a:bodyPr>
            <a:lstStyle/>
            <a:p>
              <a:r>
                <a:rPr lang="en-US" sz="1400" dirty="0"/>
                <a:t>Possibilities</a:t>
              </a:r>
            </a:p>
          </p:txBody>
        </p:sp>
        <p:sp>
          <p:nvSpPr>
            <p:cNvPr id="44" name="TextBox 43">
              <a:extLst>
                <a:ext uri="{FF2B5EF4-FFF2-40B4-BE49-F238E27FC236}">
                  <a16:creationId xmlns:a16="http://schemas.microsoft.com/office/drawing/2014/main" id="{4081FD6B-908A-8E9E-9648-B5E1B0B9E7FE}"/>
                </a:ext>
              </a:extLst>
            </p:cNvPr>
            <p:cNvSpPr txBox="1"/>
            <p:nvPr/>
          </p:nvSpPr>
          <p:spPr>
            <a:xfrm>
              <a:off x="1531887" y="1297809"/>
              <a:ext cx="1863202" cy="307777"/>
            </a:xfrm>
            <a:prstGeom prst="rect">
              <a:avLst/>
            </a:prstGeom>
            <a:noFill/>
          </p:spPr>
          <p:txBody>
            <a:bodyPr wrap="none" rtlCol="0">
              <a:spAutoFit/>
            </a:bodyPr>
            <a:lstStyle/>
            <a:p>
              <a:r>
                <a:rPr lang="en-US" sz="1400" dirty="0"/>
                <a:t>Theoretical statements</a:t>
              </a:r>
            </a:p>
          </p:txBody>
        </p:sp>
        <p:sp>
          <p:nvSpPr>
            <p:cNvPr id="48" name="Oval 47">
              <a:extLst>
                <a:ext uri="{FF2B5EF4-FFF2-40B4-BE49-F238E27FC236}">
                  <a16:creationId xmlns:a16="http://schemas.microsoft.com/office/drawing/2014/main" id="{B9102EA5-5CF4-AD1A-7C4D-67C90CEC74B0}"/>
                </a:ext>
              </a:extLst>
            </p:cNvPr>
            <p:cNvSpPr/>
            <p:nvPr/>
          </p:nvSpPr>
          <p:spPr>
            <a:xfrm>
              <a:off x="1189256" y="1598740"/>
              <a:ext cx="1687294" cy="897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TextBox 52">
              <a:extLst>
                <a:ext uri="{FF2B5EF4-FFF2-40B4-BE49-F238E27FC236}">
                  <a16:creationId xmlns:a16="http://schemas.microsoft.com/office/drawing/2014/main" id="{41CB3B32-912A-3F65-4BEB-E9D7D051EA61}"/>
                </a:ext>
              </a:extLst>
            </p:cNvPr>
            <p:cNvSpPr txBox="1"/>
            <p:nvPr/>
          </p:nvSpPr>
          <p:spPr>
            <a:xfrm>
              <a:off x="1463536" y="1774599"/>
              <a:ext cx="1002390" cy="523220"/>
            </a:xfrm>
            <a:prstGeom prst="rect">
              <a:avLst/>
            </a:prstGeom>
            <a:noFill/>
          </p:spPr>
          <p:txBody>
            <a:bodyPr wrap="none" rtlCol="0">
              <a:spAutoFit/>
            </a:bodyPr>
            <a:lstStyle/>
            <a:p>
              <a:r>
                <a:rPr lang="en-US" sz="1400" dirty="0"/>
                <a:t>Verifiable</a:t>
              </a:r>
              <a:br>
                <a:rPr lang="en-US" sz="1400" dirty="0"/>
              </a:br>
              <a:r>
                <a:rPr lang="en-US" sz="1400" dirty="0"/>
                <a:t>statements</a:t>
              </a:r>
            </a:p>
          </p:txBody>
        </p:sp>
        <p:grpSp>
          <p:nvGrpSpPr>
            <p:cNvPr id="99" name="Group 98">
              <a:extLst>
                <a:ext uri="{FF2B5EF4-FFF2-40B4-BE49-F238E27FC236}">
                  <a16:creationId xmlns:a16="http://schemas.microsoft.com/office/drawing/2014/main" id="{C12CA9CE-D84F-502E-8A4C-640CB218A657}"/>
                </a:ext>
              </a:extLst>
            </p:cNvPr>
            <p:cNvGrpSpPr/>
            <p:nvPr/>
          </p:nvGrpSpPr>
          <p:grpSpPr>
            <a:xfrm>
              <a:off x="3045795" y="3193936"/>
              <a:ext cx="889000" cy="365125"/>
              <a:chOff x="4648201" y="4642103"/>
              <a:chExt cx="889000" cy="365125"/>
            </a:xfrm>
          </p:grpSpPr>
          <p:sp>
            <p:nvSpPr>
              <p:cNvPr id="72" name="Oval 71">
                <a:extLst>
                  <a:ext uri="{FF2B5EF4-FFF2-40B4-BE49-F238E27FC236}">
                    <a16:creationId xmlns:a16="http://schemas.microsoft.com/office/drawing/2014/main" id="{BF9B81BB-0D93-AAA2-9B5A-1A11AF56C940}"/>
                  </a:ext>
                </a:extLst>
              </p:cNvPr>
              <p:cNvSpPr/>
              <p:nvPr/>
            </p:nvSpPr>
            <p:spPr>
              <a:xfrm>
                <a:off x="4648201" y="4642103"/>
                <a:ext cx="889000" cy="3651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 name="TextBox 74">
                <a:extLst>
                  <a:ext uri="{FF2B5EF4-FFF2-40B4-BE49-F238E27FC236}">
                    <a16:creationId xmlns:a16="http://schemas.microsoft.com/office/drawing/2014/main" id="{76584A3E-2557-FABC-5ECC-491A5089D255}"/>
                  </a:ext>
                </a:extLst>
              </p:cNvPr>
              <p:cNvSpPr txBox="1"/>
              <p:nvPr/>
            </p:nvSpPr>
            <p:spPr>
              <a:xfrm>
                <a:off x="4788946" y="4655388"/>
                <a:ext cx="634661" cy="307777"/>
              </a:xfrm>
              <a:prstGeom prst="rect">
                <a:avLst/>
              </a:prstGeom>
              <a:noFill/>
            </p:spPr>
            <p:txBody>
              <a:bodyPr wrap="none" rtlCol="0">
                <a:spAutoFit/>
              </a:bodyPr>
              <a:lstStyle/>
              <a:p>
                <a:r>
                  <a:rPr lang="en-US" sz="1400" dirty="0"/>
                  <a:t>Points</a:t>
                </a:r>
              </a:p>
            </p:txBody>
          </p:sp>
        </p:grpSp>
        <p:cxnSp>
          <p:nvCxnSpPr>
            <p:cNvPr id="87" name="Straight Arrow Connector 86">
              <a:extLst>
                <a:ext uri="{FF2B5EF4-FFF2-40B4-BE49-F238E27FC236}">
                  <a16:creationId xmlns:a16="http://schemas.microsoft.com/office/drawing/2014/main" id="{02D475D2-0FCF-B273-4831-1FE5A70E1D2F}"/>
                </a:ext>
              </a:extLst>
            </p:cNvPr>
            <p:cNvCxnSpPr>
              <a:cxnSpLocks/>
            </p:cNvCxnSpPr>
            <p:nvPr/>
          </p:nvCxnSpPr>
          <p:spPr>
            <a:xfrm>
              <a:off x="3390875" y="2397103"/>
              <a:ext cx="32835" cy="772487"/>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110211D-8227-12CB-92FB-DF11A64B7BCF}"/>
                </a:ext>
              </a:extLst>
            </p:cNvPr>
            <p:cNvCxnSpPr>
              <a:cxnSpLocks/>
            </p:cNvCxnSpPr>
            <p:nvPr/>
          </p:nvCxnSpPr>
          <p:spPr>
            <a:xfrm>
              <a:off x="1981428" y="2512494"/>
              <a:ext cx="0" cy="66679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EAD3930-1A81-8244-FCCF-E01CF9D23D71}"/>
                </a:ext>
              </a:extLst>
            </p:cNvPr>
            <p:cNvCxnSpPr>
              <a:cxnSpLocks/>
            </p:cNvCxnSpPr>
            <p:nvPr/>
          </p:nvCxnSpPr>
          <p:spPr>
            <a:xfrm>
              <a:off x="1500669" y="2643585"/>
              <a:ext cx="0" cy="403423"/>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D872A43-C448-88EB-BF24-4BE62DEAE93B}"/>
                </a:ext>
              </a:extLst>
            </p:cNvPr>
            <p:cNvSpPr/>
            <p:nvPr/>
          </p:nvSpPr>
          <p:spPr>
            <a:xfrm>
              <a:off x="1041881" y="3073171"/>
              <a:ext cx="1644170" cy="8962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1" name="TextBox 90">
              <a:extLst>
                <a:ext uri="{FF2B5EF4-FFF2-40B4-BE49-F238E27FC236}">
                  <a16:creationId xmlns:a16="http://schemas.microsoft.com/office/drawing/2014/main" id="{258D2793-6807-B202-413A-F38C5C6AD76F}"/>
                </a:ext>
              </a:extLst>
            </p:cNvPr>
            <p:cNvSpPr txBox="1"/>
            <p:nvPr/>
          </p:nvSpPr>
          <p:spPr>
            <a:xfrm>
              <a:off x="1060931" y="3636288"/>
              <a:ext cx="899477" cy="307777"/>
            </a:xfrm>
            <a:prstGeom prst="rect">
              <a:avLst/>
            </a:prstGeom>
            <a:noFill/>
          </p:spPr>
          <p:txBody>
            <a:bodyPr wrap="none" rtlCol="0">
              <a:spAutoFit/>
            </a:bodyPr>
            <a:lstStyle/>
            <a:p>
              <a:r>
                <a:rPr lang="en-US" sz="1400" dirty="0" err="1"/>
                <a:t>Borel</a:t>
              </a:r>
              <a:r>
                <a:rPr lang="en-US" sz="1400" dirty="0"/>
                <a:t> sets</a:t>
              </a:r>
            </a:p>
          </p:txBody>
        </p:sp>
        <p:sp>
          <p:nvSpPr>
            <p:cNvPr id="92" name="TextBox 91">
              <a:extLst>
                <a:ext uri="{FF2B5EF4-FFF2-40B4-BE49-F238E27FC236}">
                  <a16:creationId xmlns:a16="http://schemas.microsoft.com/office/drawing/2014/main" id="{5329AD12-6120-D393-66B4-B987489B3624}"/>
                </a:ext>
              </a:extLst>
            </p:cNvPr>
            <p:cNvSpPr txBox="1"/>
            <p:nvPr/>
          </p:nvSpPr>
          <p:spPr>
            <a:xfrm>
              <a:off x="1511761" y="3250918"/>
              <a:ext cx="913070" cy="307777"/>
            </a:xfrm>
            <a:prstGeom prst="rect">
              <a:avLst/>
            </a:prstGeom>
            <a:noFill/>
          </p:spPr>
          <p:txBody>
            <a:bodyPr wrap="none" rtlCol="0">
              <a:spAutoFit/>
            </a:bodyPr>
            <a:lstStyle/>
            <a:p>
              <a:r>
                <a:rPr lang="en-US" sz="1400" dirty="0"/>
                <a:t>Open sets</a:t>
              </a:r>
            </a:p>
          </p:txBody>
        </p:sp>
        <p:sp>
          <p:nvSpPr>
            <p:cNvPr id="93" name="Oval 92">
              <a:extLst>
                <a:ext uri="{FF2B5EF4-FFF2-40B4-BE49-F238E27FC236}">
                  <a16:creationId xmlns:a16="http://schemas.microsoft.com/office/drawing/2014/main" id="{0B540DCF-D084-0E72-873F-EB5A27A07F69}"/>
                </a:ext>
              </a:extLst>
            </p:cNvPr>
            <p:cNvSpPr/>
            <p:nvPr/>
          </p:nvSpPr>
          <p:spPr>
            <a:xfrm>
              <a:off x="1445065" y="3201606"/>
              <a:ext cx="1077868" cy="4257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mc:AlternateContent xmlns:mc="http://schemas.openxmlformats.org/markup-compatibility/2006" xmlns:a14="http://schemas.microsoft.com/office/drawing/2010/main">
        <mc:Choice Requires="a14">
          <p:graphicFrame>
            <p:nvGraphicFramePr>
              <p:cNvPr id="104" name="Table 52">
                <a:extLst>
                  <a:ext uri="{FF2B5EF4-FFF2-40B4-BE49-F238E27FC236}">
                    <a16:creationId xmlns:a16="http://schemas.microsoft.com/office/drawing/2014/main" id="{7A02F71F-2C61-0DF1-BB14-43D1E4BF4F59}"/>
                  </a:ext>
                </a:extLst>
              </p:cNvPr>
              <p:cNvGraphicFramePr>
                <a:graphicFrameLocks noGrp="1"/>
              </p:cNvGraphicFramePr>
              <p:nvPr/>
            </p:nvGraphicFramePr>
            <p:xfrm>
              <a:off x="4083858" y="1246455"/>
              <a:ext cx="2220608" cy="15240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269155">
                    <a:tc>
                      <a:txBody>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m:oMathPara>
                          </a14:m>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269155">
                    <a:tc rowSpan="2">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269155">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269155">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269155">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104" name="Table 52">
                <a:extLst>
                  <a:ext uri="{FF2B5EF4-FFF2-40B4-BE49-F238E27FC236}">
                    <a16:creationId xmlns:a16="http://schemas.microsoft.com/office/drawing/2014/main" id="{7A02F71F-2C61-0DF1-BB14-43D1E4BF4F59}"/>
                  </a:ext>
                </a:extLst>
              </p:cNvPr>
              <p:cNvGraphicFramePr>
                <a:graphicFrameLocks noGrp="1"/>
              </p:cNvGraphicFramePr>
              <p:nvPr>
                <p:extLst>
                  <p:ext uri="{D42A27DB-BD31-4B8C-83A1-F6EECF244321}">
                    <p14:modId xmlns:p14="http://schemas.microsoft.com/office/powerpoint/2010/main" val="2752336136"/>
                  </p:ext>
                </p:extLst>
              </p:nvPr>
            </p:nvGraphicFramePr>
            <p:xfrm>
              <a:off x="4083858" y="1246455"/>
              <a:ext cx="2220608" cy="1524000"/>
            </p:xfrm>
            <a:graphic>
              <a:graphicData uri="http://schemas.openxmlformats.org/drawingml/2006/table">
                <a:tbl>
                  <a:tblPr firstRow="1" bandRow="1">
                    <a:tableStyleId>{2D5ABB26-0587-4C30-8999-92F81FD0307C}</a:tableStyleId>
                  </a:tblPr>
                  <a:tblGrid>
                    <a:gridCol w="331633">
                      <a:extLst>
                        <a:ext uri="{9D8B030D-6E8A-4147-A177-3AD203B41FA5}">
                          <a16:colId xmlns:a16="http://schemas.microsoft.com/office/drawing/2014/main" val="3919644959"/>
                        </a:ext>
                      </a:extLst>
                    </a:gridCol>
                    <a:gridCol w="1888975">
                      <a:extLst>
                        <a:ext uri="{9D8B030D-6E8A-4147-A177-3AD203B41FA5}">
                          <a16:colId xmlns:a16="http://schemas.microsoft.com/office/drawing/2014/main" val="3379705832"/>
                        </a:ext>
                      </a:extLst>
                    </a:gridCol>
                  </a:tblGrid>
                  <a:tr h="304800">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t="-2000" r="-567273" b="-422000"/>
                          </a:stretch>
                        </a:blipFill>
                      </a:tcPr>
                    </a:tc>
                    <a:tc>
                      <a:txBody>
                        <a:bodyPr/>
                        <a:lstStyle/>
                        <a:p>
                          <a:r>
                            <a:rPr lang="en-US" sz="1400"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04800">
                    <a:tc rowSpan="2">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0480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04800">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0480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rPr>
                            <a:t>FAILURE (in finite time)</a:t>
                          </a:r>
                          <a:endParaRPr lang="en-US" sz="1400"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146473DB-15A1-5A3B-F821-B1A9E37B1D0C}"/>
                  </a:ext>
                </a:extLst>
              </p:cNvPr>
              <p:cNvSpPr txBox="1"/>
              <p:nvPr/>
            </p:nvSpPr>
            <p:spPr>
              <a:xfrm>
                <a:off x="6784362" y="1044075"/>
                <a:ext cx="2823593" cy="523220"/>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𝑖𝑛𝑡</m:t>
                    </m:r>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oMath>
                </a14:m>
                <a:r>
                  <a:rPr lang="en-US" sz="1400" dirty="0"/>
                  <a:t> corresponds to the verifiable</a:t>
                </a:r>
                <a:br>
                  <a:rPr lang="en-US" sz="1400" dirty="0"/>
                </a:br>
                <a:r>
                  <a:rPr lang="en-US" sz="1400" dirty="0"/>
                  <a:t>part of a statement</a:t>
                </a:r>
              </a:p>
            </p:txBody>
          </p:sp>
        </mc:Choice>
        <mc:Fallback xmlns="">
          <p:sp>
            <p:nvSpPr>
              <p:cNvPr id="105" name="TextBox 104">
                <a:extLst>
                  <a:ext uri="{FF2B5EF4-FFF2-40B4-BE49-F238E27FC236}">
                    <a16:creationId xmlns:a16="http://schemas.microsoft.com/office/drawing/2014/main" id="{146473DB-15A1-5A3B-F821-B1A9E37B1D0C}"/>
                  </a:ext>
                </a:extLst>
              </p:cNvPr>
              <p:cNvSpPr txBox="1">
                <a:spLocks noRot="1" noChangeAspect="1" noMove="1" noResize="1" noEditPoints="1" noAdjustHandles="1" noChangeArrowheads="1" noChangeShapeType="1" noTextEdit="1"/>
              </p:cNvSpPr>
              <p:nvPr/>
            </p:nvSpPr>
            <p:spPr>
              <a:xfrm>
                <a:off x="6784362" y="1044075"/>
                <a:ext cx="2823593" cy="523220"/>
              </a:xfrm>
              <a:prstGeom prst="rect">
                <a:avLst/>
              </a:prstGeom>
              <a:blipFill>
                <a:blip r:embed="rId4"/>
                <a:stretch>
                  <a:fillRect l="-648" t="-1163"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454905A6-3528-522C-259E-DE542E6F216E}"/>
                  </a:ext>
                </a:extLst>
              </p:cNvPr>
              <p:cNvSpPr txBox="1"/>
              <p:nvPr/>
            </p:nvSpPr>
            <p:spPr>
              <a:xfrm>
                <a:off x="6784362" y="2505113"/>
                <a:ext cx="2868286" cy="523220"/>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𝑒𝑥𝑡</m:t>
                    </m:r>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oMath>
                </a14:m>
                <a:r>
                  <a:rPr lang="en-US" sz="1400" dirty="0"/>
                  <a:t> corresponds to the falsifiable</a:t>
                </a:r>
                <a:br>
                  <a:rPr lang="en-US" sz="1400" dirty="0"/>
                </a:br>
                <a:r>
                  <a:rPr lang="en-US" sz="1400" dirty="0"/>
                  <a:t>part of a statement</a:t>
                </a:r>
              </a:p>
            </p:txBody>
          </p:sp>
        </mc:Choice>
        <mc:Fallback xmlns="">
          <p:sp>
            <p:nvSpPr>
              <p:cNvPr id="106" name="TextBox 105">
                <a:extLst>
                  <a:ext uri="{FF2B5EF4-FFF2-40B4-BE49-F238E27FC236}">
                    <a16:creationId xmlns:a16="http://schemas.microsoft.com/office/drawing/2014/main" id="{454905A6-3528-522C-259E-DE542E6F216E}"/>
                  </a:ext>
                </a:extLst>
              </p:cNvPr>
              <p:cNvSpPr txBox="1">
                <a:spLocks noRot="1" noChangeAspect="1" noMove="1" noResize="1" noEditPoints="1" noAdjustHandles="1" noChangeArrowheads="1" noChangeShapeType="1" noTextEdit="1"/>
              </p:cNvSpPr>
              <p:nvPr/>
            </p:nvSpPr>
            <p:spPr>
              <a:xfrm>
                <a:off x="6784362" y="2505113"/>
                <a:ext cx="2868286" cy="523220"/>
              </a:xfrm>
              <a:prstGeom prst="rect">
                <a:avLst/>
              </a:prstGeom>
              <a:blipFill>
                <a:blip r:embed="rId5"/>
                <a:stretch>
                  <a:fillRect l="-638" t="-2326"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D224C124-004C-5CC6-2275-A54E9780543E}"/>
                  </a:ext>
                </a:extLst>
              </p:cNvPr>
              <p:cNvSpPr txBox="1"/>
              <p:nvPr/>
            </p:nvSpPr>
            <p:spPr>
              <a:xfrm>
                <a:off x="6784362" y="1802627"/>
                <a:ext cx="2756845" cy="523220"/>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corresponds to the undecidable</a:t>
                </a:r>
                <a:br>
                  <a:rPr lang="en-US" sz="1400" dirty="0"/>
                </a:br>
                <a:r>
                  <a:rPr lang="en-US" sz="1400" dirty="0"/>
                  <a:t>part of a statement</a:t>
                </a:r>
              </a:p>
            </p:txBody>
          </p:sp>
        </mc:Choice>
        <mc:Fallback xmlns="">
          <p:sp>
            <p:nvSpPr>
              <p:cNvPr id="107" name="TextBox 106">
                <a:extLst>
                  <a:ext uri="{FF2B5EF4-FFF2-40B4-BE49-F238E27FC236}">
                    <a16:creationId xmlns:a16="http://schemas.microsoft.com/office/drawing/2014/main" id="{D224C124-004C-5CC6-2275-A54E9780543E}"/>
                  </a:ext>
                </a:extLst>
              </p:cNvPr>
              <p:cNvSpPr txBox="1">
                <a:spLocks noRot="1" noChangeAspect="1" noMove="1" noResize="1" noEditPoints="1" noAdjustHandles="1" noChangeArrowheads="1" noChangeShapeType="1" noTextEdit="1"/>
              </p:cNvSpPr>
              <p:nvPr/>
            </p:nvSpPr>
            <p:spPr>
              <a:xfrm>
                <a:off x="6784362" y="1802627"/>
                <a:ext cx="2756845" cy="523220"/>
              </a:xfrm>
              <a:prstGeom prst="rect">
                <a:avLst/>
              </a:prstGeom>
              <a:blipFill>
                <a:blip r:embed="rId6"/>
                <a:stretch>
                  <a:fillRect l="-664" t="-2326" b="-10465"/>
                </a:stretch>
              </a:blipFill>
            </p:spPr>
            <p:txBody>
              <a:bodyPr/>
              <a:lstStyle/>
              <a:p>
                <a:r>
                  <a:rPr lang="en-US">
                    <a:noFill/>
                  </a:rPr>
                  <a:t> </a:t>
                </a:r>
              </a:p>
            </p:txBody>
          </p:sp>
        </mc:Fallback>
      </mc:AlternateContent>
      <p:cxnSp>
        <p:nvCxnSpPr>
          <p:cNvPr id="108" name="Straight Arrow Connector 107">
            <a:extLst>
              <a:ext uri="{FF2B5EF4-FFF2-40B4-BE49-F238E27FC236}">
                <a16:creationId xmlns:a16="http://schemas.microsoft.com/office/drawing/2014/main" id="{D4CE05E3-1DE2-F4EB-F3FC-C08CC8A336F1}"/>
              </a:ext>
            </a:extLst>
          </p:cNvPr>
          <p:cNvCxnSpPr>
            <a:endCxn id="105" idx="1"/>
          </p:cNvCxnSpPr>
          <p:nvPr/>
        </p:nvCxnSpPr>
        <p:spPr>
          <a:xfrm flipV="1">
            <a:off x="6304466" y="1305685"/>
            <a:ext cx="479896" cy="38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A4F3C05-62F1-7DA4-6E66-B2BED61E8C60}"/>
              </a:ext>
            </a:extLst>
          </p:cNvPr>
          <p:cNvCxnSpPr>
            <a:endCxn id="107" idx="1"/>
          </p:cNvCxnSpPr>
          <p:nvPr/>
        </p:nvCxnSpPr>
        <p:spPr>
          <a:xfrm flipV="1">
            <a:off x="6304466" y="2064237"/>
            <a:ext cx="479896" cy="11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0F88A88-AD43-722E-7601-01BA96834E29}"/>
              </a:ext>
            </a:extLst>
          </p:cNvPr>
          <p:cNvCxnSpPr>
            <a:endCxn id="106" idx="1"/>
          </p:cNvCxnSpPr>
          <p:nvPr/>
        </p:nvCxnSpPr>
        <p:spPr>
          <a:xfrm>
            <a:off x="6304466" y="2585964"/>
            <a:ext cx="479896" cy="180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CA942268-AA18-2EB0-8682-A2A7105DBE38}"/>
                  </a:ext>
                </a:extLst>
              </p:cNvPr>
              <p:cNvSpPr txBox="1"/>
              <p:nvPr/>
            </p:nvSpPr>
            <p:spPr>
              <a:xfrm>
                <a:off x="3432310" y="3651209"/>
                <a:ext cx="9285320" cy="307777"/>
              </a:xfrm>
              <a:prstGeom prst="rect">
                <a:avLst/>
              </a:prstGeom>
              <a:noFill/>
            </p:spPr>
            <p:txBody>
              <a:bodyPr wrap="square" rtlCol="0">
                <a:spAutoFit/>
              </a:bodyPr>
              <a:lstStyle/>
              <a:p>
                <a:r>
                  <a:rPr lang="en-US" sz="1400" dirty="0"/>
                  <a:t>Borel set </a:t>
                </a:r>
                <a14:m>
                  <m:oMath xmlns:m="http://schemas.openxmlformats.org/officeDocument/2006/math">
                    <m:r>
                      <a:rPr lang="en-US" sz="1400" b="0" i="1" smtClean="0">
                        <a:latin typeface="Cambria Math" panose="02040503050406030204" pitchFamily="18" charset="0"/>
                      </a:rPr>
                      <m:t>ℚ</m:t>
                    </m:r>
                  </m:oMath>
                </a14:m>
                <a:r>
                  <a:rPr lang="en-US" sz="1400" dirty="0"/>
                  <a:t> (</a:t>
                </a:r>
                <a14:m>
                  <m:oMath xmlns:m="http://schemas.openxmlformats.org/officeDocument/2006/math">
                    <m:r>
                      <a:rPr lang="en-US" sz="1400" i="1">
                        <a:latin typeface="Cambria Math" panose="02040503050406030204" pitchFamily="18" charset="0"/>
                      </a:rPr>
                      <m:t>𝑖𝑛𝑡</m:t>
                    </m:r>
                    <m:d>
                      <m:dPr>
                        <m:ctrlPr>
                          <a:rPr lang="en-US" sz="1400" i="1">
                            <a:latin typeface="Cambria Math" panose="02040503050406030204" pitchFamily="18" charset="0"/>
                          </a:rPr>
                        </m:ctrlPr>
                      </m:dPr>
                      <m:e>
                        <m:r>
                          <a:rPr lang="en-US" sz="1400" b="0" i="1" smtClean="0">
                            <a:latin typeface="Cambria Math" panose="02040503050406030204" pitchFamily="18" charset="0"/>
                          </a:rPr>
                          <m:t>ℚ</m:t>
                        </m:r>
                      </m:e>
                    </m:d>
                    <m:r>
                      <a:rPr lang="en-US" sz="1400" b="0" i="1" smtClean="0">
                        <a:latin typeface="Cambria Math" panose="02040503050406030204" pitchFamily="18" charset="0"/>
                      </a:rPr>
                      <m:t>∪</m:t>
                    </m:r>
                    <m:r>
                      <a:rPr lang="en-US" sz="1400" b="0" i="1" smtClean="0">
                        <a:latin typeface="Cambria Math" panose="02040503050406030204" pitchFamily="18" charset="0"/>
                      </a:rPr>
                      <m:t>𝑒𝑥𝑡</m:t>
                    </m:r>
                    <m:d>
                      <m:dPr>
                        <m:ctrlPr>
                          <a:rPr lang="en-US" sz="1400" i="1">
                            <a:latin typeface="Cambria Math" panose="02040503050406030204" pitchFamily="18" charset="0"/>
                          </a:rPr>
                        </m:ctrlPr>
                      </m:dPr>
                      <m:e>
                        <m:r>
                          <a:rPr lang="en-US" sz="1400" i="1">
                            <a:latin typeface="Cambria Math" panose="02040503050406030204" pitchFamily="18" charset="0"/>
                          </a:rPr>
                          <m:t>ℚ</m:t>
                        </m:r>
                      </m:e>
                    </m:d>
                    <m:r>
                      <a:rPr lang="en-US" sz="1400" b="0" i="1" smtClean="0">
                        <a:latin typeface="Cambria Math" panose="02040503050406030204" pitchFamily="18" charset="0"/>
                      </a:rPr>
                      <m:t>=∅</m:t>
                    </m:r>
                  </m:oMath>
                </a14:m>
                <a:r>
                  <a:rPr lang="en-US" sz="1400" dirty="0"/>
                  <a:t>)</a:t>
                </a:r>
                <a:r>
                  <a:rPr lang="en-US" sz="1400" b="0" dirty="0">
                    <a:latin typeface="Cambria Math" panose="02040503050406030204" pitchFamily="18" charset="0"/>
                  </a:rPr>
                  <a:t> </a:t>
                </a:r>
                <a14:m>
                  <m:oMath xmlns:m="http://schemas.openxmlformats.org/officeDocument/2006/math">
                    <m:r>
                      <a:rPr lang="en-US" sz="1400" i="1" dirty="0">
                        <a:latin typeface="Cambria Math" panose="02040503050406030204" pitchFamily="18" charset="0"/>
                        <a:ea typeface="Cambria Math" panose="02040503050406030204" pitchFamily="18" charset="0"/>
                      </a:rPr>
                      <m:t>⟺ </m:t>
                    </m:r>
                  </m:oMath>
                </a14:m>
                <a:r>
                  <a:rPr lang="en-US" sz="1400" dirty="0"/>
                  <a:t>Theoretical “the mass of the electron in KeV is a rational number” (undecidable)</a:t>
                </a:r>
              </a:p>
            </p:txBody>
          </p:sp>
        </mc:Choice>
        <mc:Fallback xmlns="">
          <p:sp>
            <p:nvSpPr>
              <p:cNvPr id="111" name="TextBox 110">
                <a:extLst>
                  <a:ext uri="{FF2B5EF4-FFF2-40B4-BE49-F238E27FC236}">
                    <a16:creationId xmlns:a16="http://schemas.microsoft.com/office/drawing/2014/main" id="{CA942268-AA18-2EB0-8682-A2A7105DBE38}"/>
                  </a:ext>
                </a:extLst>
              </p:cNvPr>
              <p:cNvSpPr txBox="1">
                <a:spLocks noRot="1" noChangeAspect="1" noMove="1" noResize="1" noEditPoints="1" noAdjustHandles="1" noChangeArrowheads="1" noChangeShapeType="1" noTextEdit="1"/>
              </p:cNvSpPr>
              <p:nvPr/>
            </p:nvSpPr>
            <p:spPr>
              <a:xfrm>
                <a:off x="3432310" y="3651209"/>
                <a:ext cx="9285320" cy="307777"/>
              </a:xfrm>
              <a:prstGeom prst="rect">
                <a:avLst/>
              </a:prstGeom>
              <a:blipFill>
                <a:blip r:embed="rId7"/>
                <a:stretch>
                  <a:fillRect l="-197" t="-2000" b="-2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BAC1419C-9BE1-1F1F-4D2D-23605E2108EC}"/>
                  </a:ext>
                </a:extLst>
              </p:cNvPr>
              <p:cNvSpPr/>
              <p:nvPr/>
            </p:nvSpPr>
            <p:spPr>
              <a:xfrm>
                <a:off x="3432311" y="3049260"/>
                <a:ext cx="6096000" cy="307777"/>
              </a:xfrm>
              <a:prstGeom prst="rect">
                <a:avLst/>
              </a:prstGeom>
            </p:spPr>
            <p:txBody>
              <a:bodyPr>
                <a:spAutoFit/>
              </a:bodyPr>
              <a:lstStyle/>
              <a:p>
                <a:r>
                  <a:rPr lang="en-US" sz="1400" dirty="0"/>
                  <a:t>Open set </a:t>
                </a:r>
                <a14:m>
                  <m:oMath xmlns:m="http://schemas.openxmlformats.org/officeDocument/2006/math">
                    <m:r>
                      <a:rPr lang="en-US" sz="1400" b="0" i="1" smtClean="0">
                        <a:latin typeface="Cambria Math" panose="02040503050406030204" pitchFamily="18" charset="0"/>
                      </a:rPr>
                      <m:t>(</m:t>
                    </m:r>
                    <m:r>
                      <m:rPr>
                        <m:nor/>
                      </m:rPr>
                      <a:rPr lang="en-US" sz="1400" dirty="0"/>
                      <m:t>5</m:t>
                    </m:r>
                    <m:r>
                      <m:rPr>
                        <m:nor/>
                      </m:rPr>
                      <a:rPr lang="en-US" sz="1400" b="0" i="0" dirty="0" smtClean="0"/>
                      <m:t>09.5, 510.5</m:t>
                    </m:r>
                    <m:r>
                      <a:rPr lang="en-US" sz="1400" b="0" i="1" smtClean="0">
                        <a:latin typeface="Cambria Math" panose="02040503050406030204" pitchFamily="18" charset="0"/>
                      </a:rPr>
                      <m:t>)</m:t>
                    </m:r>
                  </m:oMath>
                </a14:m>
                <a:r>
                  <a:rPr lang="en-US" sz="1400" dirty="0"/>
                  <a:t> </a:t>
                </a:r>
                <a14:m>
                  <m:oMath xmlns:m="http://schemas.openxmlformats.org/officeDocument/2006/math">
                    <m:r>
                      <a:rPr lang="en-US" sz="1400" b="0" i="1" dirty="0" smtClean="0">
                        <a:latin typeface="Cambria Math" panose="02040503050406030204" pitchFamily="18" charset="0"/>
                        <a:ea typeface="Cambria Math" panose="02040503050406030204" pitchFamily="18" charset="0"/>
                      </a:rPr>
                      <m:t>⟺</m:t>
                    </m:r>
                  </m:oMath>
                </a14:m>
                <a:r>
                  <a:rPr lang="en-US" sz="1400" dirty="0"/>
                  <a:t> Verifiable “the mass of the electron is 510 </a:t>
                </a:r>
                <a14:m>
                  <m:oMath xmlns:m="http://schemas.openxmlformats.org/officeDocument/2006/math">
                    <m:r>
                      <a:rPr lang="en-US" sz="1400" i="1">
                        <a:latin typeface="Cambria Math" panose="02040503050406030204" pitchFamily="18" charset="0"/>
                      </a:rPr>
                      <m:t>±</m:t>
                    </m:r>
                  </m:oMath>
                </a14:m>
                <a:r>
                  <a:rPr lang="en-US" sz="1400" dirty="0"/>
                  <a:t> 0.5 KeV”</a:t>
                </a:r>
              </a:p>
            </p:txBody>
          </p:sp>
        </mc:Choice>
        <mc:Fallback xmlns="">
          <p:sp>
            <p:nvSpPr>
              <p:cNvPr id="112" name="Rectangle 111">
                <a:extLst>
                  <a:ext uri="{FF2B5EF4-FFF2-40B4-BE49-F238E27FC236}">
                    <a16:creationId xmlns:a16="http://schemas.microsoft.com/office/drawing/2014/main" id="{BAC1419C-9BE1-1F1F-4D2D-23605E2108EC}"/>
                  </a:ext>
                </a:extLst>
              </p:cNvPr>
              <p:cNvSpPr>
                <a:spLocks noRot="1" noChangeAspect="1" noMove="1" noResize="1" noEditPoints="1" noAdjustHandles="1" noChangeArrowheads="1" noChangeShapeType="1" noTextEdit="1"/>
              </p:cNvSpPr>
              <p:nvPr/>
            </p:nvSpPr>
            <p:spPr>
              <a:xfrm>
                <a:off x="3432311" y="3049260"/>
                <a:ext cx="6096000" cy="307777"/>
              </a:xfrm>
              <a:prstGeom prst="rect">
                <a:avLst/>
              </a:prstGeom>
              <a:blipFill>
                <a:blip r:embed="rId8"/>
                <a:stretch>
                  <a:fillRect l="-300"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Rectangle 112">
                <a:extLst>
                  <a:ext uri="{FF2B5EF4-FFF2-40B4-BE49-F238E27FC236}">
                    <a16:creationId xmlns:a16="http://schemas.microsoft.com/office/drawing/2014/main" id="{BC65555D-39EA-CDC5-63B8-283EC376DA91}"/>
                  </a:ext>
                </a:extLst>
              </p:cNvPr>
              <p:cNvSpPr/>
              <p:nvPr/>
            </p:nvSpPr>
            <p:spPr>
              <a:xfrm>
                <a:off x="3432311" y="3358436"/>
                <a:ext cx="6096000" cy="307777"/>
              </a:xfrm>
              <a:prstGeom prst="rect">
                <a:avLst/>
              </a:prstGeom>
            </p:spPr>
            <p:txBody>
              <a:bodyPr>
                <a:spAutoFit/>
              </a:bodyPr>
              <a:lstStyle/>
              <a:p>
                <a:r>
                  <a:rPr lang="en-US" sz="1400" dirty="0"/>
                  <a:t>Closed set </a:t>
                </a:r>
                <a14:m>
                  <m:oMath xmlns:m="http://schemas.openxmlformats.org/officeDocument/2006/math">
                    <m:r>
                      <a:rPr lang="en-US" sz="1400" b="0" i="1" smtClean="0">
                        <a:latin typeface="Cambria Math" panose="02040503050406030204" pitchFamily="18" charset="0"/>
                      </a:rPr>
                      <m:t>[510]</m:t>
                    </m:r>
                  </m:oMath>
                </a14:m>
                <a:r>
                  <a:rPr lang="en-US" sz="1400" dirty="0"/>
                  <a:t> </a:t>
                </a:r>
                <a14:m>
                  <m:oMath xmlns:m="http://schemas.openxmlformats.org/officeDocument/2006/math">
                    <m:r>
                      <a:rPr lang="en-US" sz="1400" i="1" dirty="0">
                        <a:latin typeface="Cambria Math" panose="02040503050406030204" pitchFamily="18" charset="0"/>
                        <a:ea typeface="Cambria Math" panose="02040503050406030204" pitchFamily="18" charset="0"/>
                      </a:rPr>
                      <m:t>⟺</m:t>
                    </m:r>
                  </m:oMath>
                </a14:m>
                <a:r>
                  <a:rPr lang="en-US" sz="1400" dirty="0"/>
                  <a:t> Falsifiable “the mass of the electron is exactly 510 KeV”</a:t>
                </a:r>
              </a:p>
            </p:txBody>
          </p:sp>
        </mc:Choice>
        <mc:Fallback xmlns="">
          <p:sp>
            <p:nvSpPr>
              <p:cNvPr id="113" name="Rectangle 112">
                <a:extLst>
                  <a:ext uri="{FF2B5EF4-FFF2-40B4-BE49-F238E27FC236}">
                    <a16:creationId xmlns:a16="http://schemas.microsoft.com/office/drawing/2014/main" id="{BC65555D-39EA-CDC5-63B8-283EC376DA91}"/>
                  </a:ext>
                </a:extLst>
              </p:cNvPr>
              <p:cNvSpPr>
                <a:spLocks noRot="1" noChangeAspect="1" noMove="1" noResize="1" noEditPoints="1" noAdjustHandles="1" noChangeArrowheads="1" noChangeShapeType="1" noTextEdit="1"/>
              </p:cNvSpPr>
              <p:nvPr/>
            </p:nvSpPr>
            <p:spPr>
              <a:xfrm>
                <a:off x="3432311" y="3358436"/>
                <a:ext cx="6096000" cy="307777"/>
              </a:xfrm>
              <a:prstGeom prst="rect">
                <a:avLst/>
              </a:prstGeom>
              <a:blipFill>
                <a:blip r:embed="rId9"/>
                <a:stretch>
                  <a:fillRect l="-300" t="-4000" b="-20000"/>
                </a:stretch>
              </a:blipFill>
            </p:spPr>
            <p:txBody>
              <a:bodyPr/>
              <a:lstStyle/>
              <a:p>
                <a:r>
                  <a:rPr lang="en-US">
                    <a:noFill/>
                  </a:rPr>
                  <a:t> </a:t>
                </a:r>
              </a:p>
            </p:txBody>
          </p:sp>
        </mc:Fallback>
      </mc:AlternateContent>
      <p:grpSp>
        <p:nvGrpSpPr>
          <p:cNvPr id="175" name="Group 174">
            <a:extLst>
              <a:ext uri="{FF2B5EF4-FFF2-40B4-BE49-F238E27FC236}">
                <a16:creationId xmlns:a16="http://schemas.microsoft.com/office/drawing/2014/main" id="{3D98965B-162C-1080-D8FF-31167A020D53}"/>
              </a:ext>
            </a:extLst>
          </p:cNvPr>
          <p:cNvGrpSpPr/>
          <p:nvPr/>
        </p:nvGrpSpPr>
        <p:grpSpPr>
          <a:xfrm>
            <a:off x="523158" y="4444668"/>
            <a:ext cx="3208184" cy="1479650"/>
            <a:chOff x="608166" y="1348615"/>
            <a:chExt cx="7780826" cy="3588603"/>
          </a:xfrm>
        </p:grpSpPr>
        <p:grpSp>
          <p:nvGrpSpPr>
            <p:cNvPr id="176" name="Group 175">
              <a:extLst>
                <a:ext uri="{FF2B5EF4-FFF2-40B4-BE49-F238E27FC236}">
                  <a16:creationId xmlns:a16="http://schemas.microsoft.com/office/drawing/2014/main" id="{C88DDF36-0955-3A97-6B2B-CF73FB65656A}"/>
                </a:ext>
              </a:extLst>
            </p:cNvPr>
            <p:cNvGrpSpPr/>
            <p:nvPr/>
          </p:nvGrpSpPr>
          <p:grpSpPr>
            <a:xfrm>
              <a:off x="1001222" y="3472140"/>
              <a:ext cx="6797787" cy="1465078"/>
              <a:chOff x="2212388" y="3872190"/>
              <a:chExt cx="6797787" cy="1465078"/>
            </a:xfrm>
          </p:grpSpPr>
          <p:grpSp>
            <p:nvGrpSpPr>
              <p:cNvPr id="210" name="Group 209">
                <a:extLst>
                  <a:ext uri="{FF2B5EF4-FFF2-40B4-BE49-F238E27FC236}">
                    <a16:creationId xmlns:a16="http://schemas.microsoft.com/office/drawing/2014/main" id="{4D800F1C-F0B3-4434-B3A4-01E1E759D498}"/>
                  </a:ext>
                </a:extLst>
              </p:cNvPr>
              <p:cNvGrpSpPr/>
              <p:nvPr/>
            </p:nvGrpSpPr>
            <p:grpSpPr>
              <a:xfrm>
                <a:off x="7267876" y="3872190"/>
                <a:ext cx="1742299" cy="1465078"/>
                <a:chOff x="7120424" y="4399613"/>
                <a:chExt cx="1742299" cy="1465078"/>
              </a:xfrm>
            </p:grpSpPr>
            <p:sp>
              <p:nvSpPr>
                <p:cNvPr id="224" name="Oval 223">
                  <a:extLst>
                    <a:ext uri="{FF2B5EF4-FFF2-40B4-BE49-F238E27FC236}">
                      <a16:creationId xmlns:a16="http://schemas.microsoft.com/office/drawing/2014/main" id="{31B2081D-56F9-9CD8-8A64-53A06DD31D3D}"/>
                    </a:ext>
                  </a:extLst>
                </p:cNvPr>
                <p:cNvSpPr/>
                <p:nvPr/>
              </p:nvSpPr>
              <p:spPr>
                <a:xfrm>
                  <a:off x="7120424" y="4399613"/>
                  <a:ext cx="1742299" cy="1465078"/>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5" name="Oval 224">
                  <a:extLst>
                    <a:ext uri="{FF2B5EF4-FFF2-40B4-BE49-F238E27FC236}">
                      <a16:creationId xmlns:a16="http://schemas.microsoft.com/office/drawing/2014/main" id="{C5EE13C0-5775-1AD4-85E2-4D31557348A4}"/>
                    </a:ext>
                  </a:extLst>
                </p:cNvPr>
                <p:cNvSpPr/>
                <p:nvPr/>
              </p:nvSpPr>
              <p:spPr>
                <a:xfrm>
                  <a:off x="8325626" y="489607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5183B65F-AABC-13A7-4D68-B2A5DB56E5A7}"/>
                    </a:ext>
                  </a:extLst>
                </p:cNvPr>
                <p:cNvSpPr/>
                <p:nvPr/>
              </p:nvSpPr>
              <p:spPr>
                <a:xfrm>
                  <a:off x="7407281" y="512238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C845337-8682-0F87-69C7-158EC9C7133C}"/>
                    </a:ext>
                  </a:extLst>
                </p:cNvPr>
                <p:cNvSpPr/>
                <p:nvPr/>
              </p:nvSpPr>
              <p:spPr>
                <a:xfrm>
                  <a:off x="8090010" y="548914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7F70AA4F-0445-683E-828A-56FCE8904291}"/>
                    </a:ext>
                  </a:extLst>
                </p:cNvPr>
                <p:cNvSpPr/>
                <p:nvPr/>
              </p:nvSpPr>
              <p:spPr>
                <a:xfrm>
                  <a:off x="7930758" y="520205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01F7F7A-CA87-5B35-FA1C-5633F63A8DB7}"/>
                    </a:ext>
                  </a:extLst>
                </p:cNvPr>
                <p:cNvSpPr/>
                <p:nvPr/>
              </p:nvSpPr>
              <p:spPr>
                <a:xfrm>
                  <a:off x="7683115" y="472538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29FF1D9D-0BB6-81C5-30B4-3E4E27D271ED}"/>
                  </a:ext>
                </a:extLst>
              </p:cNvPr>
              <p:cNvGrpSpPr/>
              <p:nvPr/>
            </p:nvGrpSpPr>
            <p:grpSpPr>
              <a:xfrm>
                <a:off x="2212388" y="3872190"/>
                <a:ext cx="1742299" cy="1465078"/>
                <a:chOff x="1936220" y="4385306"/>
                <a:chExt cx="1742299" cy="1465078"/>
              </a:xfrm>
            </p:grpSpPr>
            <p:sp>
              <p:nvSpPr>
                <p:cNvPr id="215" name="Oval 214">
                  <a:extLst>
                    <a:ext uri="{FF2B5EF4-FFF2-40B4-BE49-F238E27FC236}">
                      <a16:creationId xmlns:a16="http://schemas.microsoft.com/office/drawing/2014/main" id="{06482D70-E001-9125-1F80-C2A8F30D7422}"/>
                    </a:ext>
                  </a:extLst>
                </p:cNvPr>
                <p:cNvSpPr/>
                <p:nvPr/>
              </p:nvSpPr>
              <p:spPr>
                <a:xfrm>
                  <a:off x="1936220" y="4385306"/>
                  <a:ext cx="1742299" cy="1465078"/>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Oval 215">
                  <a:extLst>
                    <a:ext uri="{FF2B5EF4-FFF2-40B4-BE49-F238E27FC236}">
                      <a16:creationId xmlns:a16="http://schemas.microsoft.com/office/drawing/2014/main" id="{5F403653-62B4-D87A-325F-CC38D28C4F1C}"/>
                    </a:ext>
                  </a:extLst>
                </p:cNvPr>
                <p:cNvSpPr/>
                <p:nvPr/>
              </p:nvSpPr>
              <p:spPr>
                <a:xfrm>
                  <a:off x="3141422" y="488176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D09F92B7-5DF5-119B-FC82-4D0E766CFB99}"/>
                    </a:ext>
                  </a:extLst>
                </p:cNvPr>
                <p:cNvSpPr/>
                <p:nvPr/>
              </p:nvSpPr>
              <p:spPr>
                <a:xfrm>
                  <a:off x="2199116" y="52171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D7EEE8CF-468D-CB89-FCCC-107F02649643}"/>
                    </a:ext>
                  </a:extLst>
                </p:cNvPr>
                <p:cNvSpPr/>
                <p:nvPr/>
              </p:nvSpPr>
              <p:spPr>
                <a:xfrm>
                  <a:off x="3296784" y="521713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5418E216-A709-78A1-CC98-EF3C7DFB40D2}"/>
                    </a:ext>
                  </a:extLst>
                </p:cNvPr>
                <p:cNvSpPr/>
                <p:nvPr/>
              </p:nvSpPr>
              <p:spPr>
                <a:xfrm>
                  <a:off x="2552536" y="548914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3F0E1D85-9DBD-B97D-DBB5-BADBAD80A3E9}"/>
                    </a:ext>
                  </a:extLst>
                </p:cNvPr>
                <p:cNvSpPr/>
                <p:nvPr/>
              </p:nvSpPr>
              <p:spPr>
                <a:xfrm>
                  <a:off x="2727129" y="504321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45E19111-C121-1797-8ECE-BFF5BC146537}"/>
                    </a:ext>
                  </a:extLst>
                </p:cNvPr>
                <p:cNvSpPr/>
                <p:nvPr/>
              </p:nvSpPr>
              <p:spPr>
                <a:xfrm>
                  <a:off x="3012901" y="545363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6B9C8E2-2A61-56A1-B927-70A679AEBCB6}"/>
                    </a:ext>
                  </a:extLst>
                </p:cNvPr>
                <p:cNvSpPr/>
                <p:nvPr/>
              </p:nvSpPr>
              <p:spPr>
                <a:xfrm>
                  <a:off x="2790957" y="46167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6DA8FA60-4B7A-92AB-B295-5CE53922200B}"/>
                    </a:ext>
                  </a:extLst>
                </p:cNvPr>
                <p:cNvSpPr/>
                <p:nvPr/>
              </p:nvSpPr>
              <p:spPr>
                <a:xfrm>
                  <a:off x="2262534" y="482079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212" name="Straight Connector 211">
                <a:extLst>
                  <a:ext uri="{FF2B5EF4-FFF2-40B4-BE49-F238E27FC236}">
                    <a16:creationId xmlns:a16="http://schemas.microsoft.com/office/drawing/2014/main" id="{B08372CF-6248-CA38-4FF9-B4EE5F98B6D4}"/>
                  </a:ext>
                </a:extLst>
              </p:cNvPr>
              <p:cNvCxnSpPr>
                <a:cxnSpLocks/>
              </p:cNvCxnSpPr>
              <p:nvPr/>
            </p:nvCxnSpPr>
            <p:spPr>
              <a:xfrm flipV="1">
                <a:off x="3417590" y="4307674"/>
                <a:ext cx="4386514" cy="651658"/>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213" name="Straight Connector 212">
                <a:extLst>
                  <a:ext uri="{FF2B5EF4-FFF2-40B4-BE49-F238E27FC236}">
                    <a16:creationId xmlns:a16="http://schemas.microsoft.com/office/drawing/2014/main" id="{54634B41-B019-D7F9-AF77-C5D948FED2B7}"/>
                  </a:ext>
                </a:extLst>
              </p:cNvPr>
              <p:cNvCxnSpPr>
                <a:cxnSpLocks/>
              </p:cNvCxnSpPr>
              <p:nvPr/>
            </p:nvCxnSpPr>
            <p:spPr>
              <a:xfrm flipV="1">
                <a:off x="3138146" y="4230631"/>
                <a:ext cx="4608740" cy="331424"/>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214" name="Straight Connector 213">
                <a:extLst>
                  <a:ext uri="{FF2B5EF4-FFF2-40B4-BE49-F238E27FC236}">
                    <a16:creationId xmlns:a16="http://schemas.microsoft.com/office/drawing/2014/main" id="{79AD8863-A205-49F8-6C96-33206C657C53}"/>
                  </a:ext>
                </a:extLst>
              </p:cNvPr>
              <p:cNvCxnSpPr>
                <a:cxnSpLocks/>
              </p:cNvCxnSpPr>
              <p:nvPr/>
            </p:nvCxnSpPr>
            <p:spPr>
              <a:xfrm>
                <a:off x="3176933" y="4146006"/>
                <a:ext cx="4293715" cy="484470"/>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grpSp>
        <p:grpSp>
          <p:nvGrpSpPr>
            <p:cNvPr id="177" name="Group 176">
              <a:extLst>
                <a:ext uri="{FF2B5EF4-FFF2-40B4-BE49-F238E27FC236}">
                  <a16:creationId xmlns:a16="http://schemas.microsoft.com/office/drawing/2014/main" id="{E72A7507-F1DD-3A21-C3A0-BFE10A21B5B8}"/>
                </a:ext>
              </a:extLst>
            </p:cNvPr>
            <p:cNvGrpSpPr/>
            <p:nvPr/>
          </p:nvGrpSpPr>
          <p:grpSpPr>
            <a:xfrm>
              <a:off x="608166" y="1348615"/>
              <a:ext cx="2715202" cy="1605910"/>
              <a:chOff x="1085238" y="2632678"/>
              <a:chExt cx="2715202" cy="1605910"/>
            </a:xfrm>
          </p:grpSpPr>
          <p:sp>
            <p:nvSpPr>
              <p:cNvPr id="195" name="Oval 194">
                <a:extLst>
                  <a:ext uri="{FF2B5EF4-FFF2-40B4-BE49-F238E27FC236}">
                    <a16:creationId xmlns:a16="http://schemas.microsoft.com/office/drawing/2014/main" id="{A8609197-9094-B562-DADF-DD40C041A24E}"/>
                  </a:ext>
                </a:extLst>
              </p:cNvPr>
              <p:cNvSpPr/>
              <p:nvPr/>
            </p:nvSpPr>
            <p:spPr>
              <a:xfrm>
                <a:off x="1085238" y="2632678"/>
                <a:ext cx="2715202" cy="16059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6" name="Oval 195">
                <a:extLst>
                  <a:ext uri="{FF2B5EF4-FFF2-40B4-BE49-F238E27FC236}">
                    <a16:creationId xmlns:a16="http://schemas.microsoft.com/office/drawing/2014/main" id="{BE2BA702-70C5-B8ED-1874-2286A20D8C1C}"/>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D0ECA9EC-A6FF-E508-0A16-84B6D4A98E1B}"/>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0E9B7479-02B9-6F74-AFD3-7D66D6D67EC7}"/>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371C3F2-D023-B20D-6D69-AA9C456E0F0F}"/>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1F903487-9A5D-A157-F555-9848EAAC70F8}"/>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8FD807CB-CF25-41DB-A029-0216F63C29DC}"/>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FF39DE3B-8538-20B4-B89B-6C1ABB1AA4DF}"/>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5A473234-CFA0-8C30-B9A5-33919EF722A0}"/>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77611126-1223-2228-8CED-459A337CE50A}"/>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0E288CC2-A39F-704D-B210-4397A5087A02}"/>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C3C7D405-B001-422A-FED0-CCE468FA2A1A}"/>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8081EB1D-7BBF-D961-199E-3A9EEFEB079C}"/>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897183D5-64C7-0792-5737-DBC5240A0331}"/>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C8A75A38-CF1A-AF4A-C10E-D89A3D753438}"/>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9273DD29-01C7-4117-AA7A-695A14FC11B9}"/>
                </a:ext>
              </a:extLst>
            </p:cNvPr>
            <p:cNvGrpSpPr/>
            <p:nvPr/>
          </p:nvGrpSpPr>
          <p:grpSpPr>
            <a:xfrm>
              <a:off x="5673790" y="1372812"/>
              <a:ext cx="2715202" cy="1605910"/>
              <a:chOff x="1085238" y="2632678"/>
              <a:chExt cx="2715202" cy="1605910"/>
            </a:xfrm>
          </p:grpSpPr>
          <p:sp>
            <p:nvSpPr>
              <p:cNvPr id="187" name="Oval 186">
                <a:extLst>
                  <a:ext uri="{FF2B5EF4-FFF2-40B4-BE49-F238E27FC236}">
                    <a16:creationId xmlns:a16="http://schemas.microsoft.com/office/drawing/2014/main" id="{F1C28D42-C85E-F9B6-BC5B-2629C58E382B}"/>
                  </a:ext>
                </a:extLst>
              </p:cNvPr>
              <p:cNvSpPr/>
              <p:nvPr/>
            </p:nvSpPr>
            <p:spPr>
              <a:xfrm>
                <a:off x="1085238" y="2632678"/>
                <a:ext cx="2715202" cy="16059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8" name="Oval 187">
                <a:extLst>
                  <a:ext uri="{FF2B5EF4-FFF2-40B4-BE49-F238E27FC236}">
                    <a16:creationId xmlns:a16="http://schemas.microsoft.com/office/drawing/2014/main" id="{8D8A3EAE-7DB8-3CD5-FFBF-BEB5002EEC59}"/>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B7CACF47-6589-3CB4-3B1D-875D35299C85}"/>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9F468159-68A5-224A-9D62-8F896522F8D8}"/>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7EFFB02C-2D79-37BA-1207-90C114186C65}"/>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1F5E3D1E-DE5A-E296-3E0A-33CCF14F8995}"/>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FCEBD845-40A2-0775-D2A7-99804E9F6118}"/>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A358C25D-7790-0D25-B5E1-8F6A084DE39B}"/>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79" name="Straight Connector 178">
              <a:extLst>
                <a:ext uri="{FF2B5EF4-FFF2-40B4-BE49-F238E27FC236}">
                  <a16:creationId xmlns:a16="http://schemas.microsoft.com/office/drawing/2014/main" id="{AEB5DAB8-39D4-D9DE-5B44-5EF3A12518FF}"/>
                </a:ext>
              </a:extLst>
            </p:cNvPr>
            <p:cNvCxnSpPr>
              <a:cxnSpLocks/>
            </p:cNvCxnSpPr>
            <p:nvPr/>
          </p:nvCxnSpPr>
          <p:spPr>
            <a:xfrm flipV="1">
              <a:off x="2409858" y="1879854"/>
              <a:ext cx="3590544" cy="20116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E9CCBDD-EC6C-E761-6208-C66CD5FF5F99}"/>
                </a:ext>
              </a:extLst>
            </p:cNvPr>
            <p:cNvCxnSpPr>
              <a:cxnSpLocks/>
            </p:cNvCxnSpPr>
            <p:nvPr/>
          </p:nvCxnSpPr>
          <p:spPr>
            <a:xfrm>
              <a:off x="1885602" y="2306574"/>
              <a:ext cx="4401312" cy="9144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3402922-B83C-A2D8-3346-CF95B6444F69}"/>
                </a:ext>
              </a:extLst>
            </p:cNvPr>
            <p:cNvCxnSpPr>
              <a:cxnSpLocks/>
            </p:cNvCxnSpPr>
            <p:nvPr/>
          </p:nvCxnSpPr>
          <p:spPr>
            <a:xfrm flipV="1">
              <a:off x="3098706" y="2130639"/>
              <a:ext cx="4163206" cy="4791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BF73033B-1084-DC9E-9BC5-CB5309A8C686}"/>
                </a:ext>
              </a:extLst>
            </p:cNvPr>
            <p:cNvGrpSpPr/>
            <p:nvPr/>
          </p:nvGrpSpPr>
          <p:grpSpPr>
            <a:xfrm>
              <a:off x="1695844" y="2391071"/>
              <a:ext cx="5061844" cy="2370621"/>
              <a:chOff x="2907010" y="2791121"/>
              <a:chExt cx="5061844" cy="2370621"/>
            </a:xfrm>
          </p:grpSpPr>
          <p:sp>
            <p:nvSpPr>
              <p:cNvPr id="183" name="Oval 182">
                <a:extLst>
                  <a:ext uri="{FF2B5EF4-FFF2-40B4-BE49-F238E27FC236}">
                    <a16:creationId xmlns:a16="http://schemas.microsoft.com/office/drawing/2014/main" id="{559869D7-59E3-8512-AEE3-DE5D6816E696}"/>
                  </a:ext>
                </a:extLst>
              </p:cNvPr>
              <p:cNvSpPr/>
              <p:nvPr/>
            </p:nvSpPr>
            <p:spPr>
              <a:xfrm rot="1485908">
                <a:off x="7508722" y="4044552"/>
                <a:ext cx="460132" cy="869557"/>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77A007C-D278-0054-33CD-3803E92CAEFE}"/>
                  </a:ext>
                </a:extLst>
              </p:cNvPr>
              <p:cNvSpPr/>
              <p:nvPr/>
            </p:nvSpPr>
            <p:spPr>
              <a:xfrm rot="20779759">
                <a:off x="2907010" y="4013557"/>
                <a:ext cx="517041" cy="1148185"/>
              </a:xfrm>
              <a:prstGeom prst="ellipse">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00F7A868-7FC2-F2BF-1333-FB87B137737B}"/>
                  </a:ext>
                </a:extLst>
              </p:cNvPr>
              <p:cNvCxnSpPr/>
              <p:nvPr/>
            </p:nvCxnSpPr>
            <p:spPr>
              <a:xfrm>
                <a:off x="7618160" y="2920014"/>
                <a:ext cx="212407" cy="1068148"/>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CA54428-0991-C566-CF0F-101AC0D57171}"/>
                  </a:ext>
                </a:extLst>
              </p:cNvPr>
              <p:cNvCxnSpPr/>
              <p:nvPr/>
            </p:nvCxnSpPr>
            <p:spPr>
              <a:xfrm>
                <a:off x="3048206" y="2791121"/>
                <a:ext cx="8878" cy="1197041"/>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368FF74E-0A59-C859-15B1-9A550F53829A}"/>
                  </a:ext>
                </a:extLst>
              </p:cNvPr>
              <p:cNvSpPr txBox="1"/>
              <p:nvPr/>
            </p:nvSpPr>
            <p:spPr>
              <a:xfrm>
                <a:off x="192045" y="4349522"/>
                <a:ext cx="48776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𝒟</m:t>
                          </m:r>
                        </m:e>
                        <m:sub>
                          <m:r>
                            <a:rPr lang="en-US" sz="1600" b="0" i="1" smtClean="0">
                              <a:latin typeface="Cambria Math" panose="02040503050406030204" pitchFamily="18" charset="0"/>
                            </a:rPr>
                            <m:t>𝑋</m:t>
                          </m:r>
                        </m:sub>
                      </m:sSub>
                    </m:oMath>
                  </m:oMathPara>
                </a14:m>
                <a:endParaRPr lang="en-US" sz="1600" dirty="0"/>
              </a:p>
            </p:txBody>
          </p:sp>
        </mc:Choice>
        <mc:Fallback xmlns="">
          <p:sp>
            <p:nvSpPr>
              <p:cNvPr id="230" name="TextBox 229">
                <a:extLst>
                  <a:ext uri="{FF2B5EF4-FFF2-40B4-BE49-F238E27FC236}">
                    <a16:creationId xmlns:a16="http://schemas.microsoft.com/office/drawing/2014/main" id="{368FF74E-0A59-C859-15B1-9A550F53829A}"/>
                  </a:ext>
                </a:extLst>
              </p:cNvPr>
              <p:cNvSpPr txBox="1">
                <a:spLocks noRot="1" noChangeAspect="1" noMove="1" noResize="1" noEditPoints="1" noAdjustHandles="1" noChangeArrowheads="1" noChangeShapeType="1" noTextEdit="1"/>
              </p:cNvSpPr>
              <p:nvPr/>
            </p:nvSpPr>
            <p:spPr>
              <a:xfrm>
                <a:off x="192045" y="4349522"/>
                <a:ext cx="487761"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 name="TextBox 230">
                <a:extLst>
                  <a:ext uri="{FF2B5EF4-FFF2-40B4-BE49-F238E27FC236}">
                    <a16:creationId xmlns:a16="http://schemas.microsoft.com/office/drawing/2014/main" id="{D423958C-EFF4-1FBE-17C3-5DA9B4764FA6}"/>
                  </a:ext>
                </a:extLst>
              </p:cNvPr>
              <p:cNvSpPr txBox="1"/>
              <p:nvPr/>
            </p:nvSpPr>
            <p:spPr>
              <a:xfrm>
                <a:off x="2286661" y="4339574"/>
                <a:ext cx="48179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𝒟</m:t>
                          </m:r>
                        </m:e>
                        <m:sub>
                          <m:r>
                            <a:rPr lang="en-US" sz="1600" b="0" i="1" smtClean="0">
                              <a:latin typeface="Cambria Math" panose="02040503050406030204" pitchFamily="18" charset="0"/>
                            </a:rPr>
                            <m:t>𝑌</m:t>
                          </m:r>
                        </m:sub>
                      </m:sSub>
                    </m:oMath>
                  </m:oMathPara>
                </a14:m>
                <a:endParaRPr lang="en-US" sz="1600" dirty="0"/>
              </a:p>
            </p:txBody>
          </p:sp>
        </mc:Choice>
        <mc:Fallback xmlns="">
          <p:sp>
            <p:nvSpPr>
              <p:cNvPr id="231" name="TextBox 230">
                <a:extLst>
                  <a:ext uri="{FF2B5EF4-FFF2-40B4-BE49-F238E27FC236}">
                    <a16:creationId xmlns:a16="http://schemas.microsoft.com/office/drawing/2014/main" id="{D423958C-EFF4-1FBE-17C3-5DA9B4764FA6}"/>
                  </a:ext>
                </a:extLst>
              </p:cNvPr>
              <p:cNvSpPr txBox="1">
                <a:spLocks noRot="1" noChangeAspect="1" noMove="1" noResize="1" noEditPoints="1" noAdjustHandles="1" noChangeArrowheads="1" noChangeShapeType="1" noTextEdit="1"/>
              </p:cNvSpPr>
              <p:nvPr/>
            </p:nvSpPr>
            <p:spPr>
              <a:xfrm>
                <a:off x="2286661" y="4339574"/>
                <a:ext cx="481799"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6F683A47-63B0-4528-8BBF-7468CD47524F}"/>
                  </a:ext>
                </a:extLst>
              </p:cNvPr>
              <p:cNvSpPr txBox="1"/>
              <p:nvPr/>
            </p:nvSpPr>
            <p:spPr>
              <a:xfrm>
                <a:off x="2515473" y="5643378"/>
                <a:ext cx="35958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oMath>
                  </m:oMathPara>
                </a14:m>
                <a:endParaRPr lang="en-US" sz="1600" dirty="0"/>
              </a:p>
            </p:txBody>
          </p:sp>
        </mc:Choice>
        <mc:Fallback xmlns="">
          <p:sp>
            <p:nvSpPr>
              <p:cNvPr id="232" name="TextBox 231">
                <a:extLst>
                  <a:ext uri="{FF2B5EF4-FFF2-40B4-BE49-F238E27FC236}">
                    <a16:creationId xmlns:a16="http://schemas.microsoft.com/office/drawing/2014/main" id="{6F683A47-63B0-4528-8BBF-7468CD47524F}"/>
                  </a:ext>
                </a:extLst>
              </p:cNvPr>
              <p:cNvSpPr txBox="1">
                <a:spLocks noRot="1" noChangeAspect="1" noMove="1" noResize="1" noEditPoints="1" noAdjustHandles="1" noChangeArrowheads="1" noChangeShapeType="1" noTextEdit="1"/>
              </p:cNvSpPr>
              <p:nvPr/>
            </p:nvSpPr>
            <p:spPr>
              <a:xfrm>
                <a:off x="2515473" y="5643378"/>
                <a:ext cx="359586" cy="33855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3" name="TextBox 232">
                <a:extLst>
                  <a:ext uri="{FF2B5EF4-FFF2-40B4-BE49-F238E27FC236}">
                    <a16:creationId xmlns:a16="http://schemas.microsoft.com/office/drawing/2014/main" id="{C7E0EB15-91F9-47E2-BBE0-8678CE9978DC}"/>
                  </a:ext>
                </a:extLst>
              </p:cNvPr>
              <p:cNvSpPr txBox="1"/>
              <p:nvPr/>
            </p:nvSpPr>
            <p:spPr>
              <a:xfrm>
                <a:off x="433764" y="5643378"/>
                <a:ext cx="36920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oMath>
                  </m:oMathPara>
                </a14:m>
                <a:endParaRPr lang="en-US" sz="1600" dirty="0"/>
              </a:p>
            </p:txBody>
          </p:sp>
        </mc:Choice>
        <mc:Fallback xmlns="">
          <p:sp>
            <p:nvSpPr>
              <p:cNvPr id="233" name="TextBox 232">
                <a:extLst>
                  <a:ext uri="{FF2B5EF4-FFF2-40B4-BE49-F238E27FC236}">
                    <a16:creationId xmlns:a16="http://schemas.microsoft.com/office/drawing/2014/main" id="{C7E0EB15-91F9-47E2-BBE0-8678CE9978DC}"/>
                  </a:ext>
                </a:extLst>
              </p:cNvPr>
              <p:cNvSpPr txBox="1">
                <a:spLocks noRot="1" noChangeAspect="1" noMove="1" noResize="1" noEditPoints="1" noAdjustHandles="1" noChangeArrowheads="1" noChangeShapeType="1" noTextEdit="1"/>
              </p:cNvSpPr>
              <p:nvPr/>
            </p:nvSpPr>
            <p:spPr>
              <a:xfrm>
                <a:off x="433764" y="5643378"/>
                <a:ext cx="369204" cy="33855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4133544B-4B5B-C76A-CF34-291CC2707D34}"/>
                  </a:ext>
                </a:extLst>
              </p:cNvPr>
              <p:cNvSpPr txBox="1"/>
              <p:nvPr/>
            </p:nvSpPr>
            <p:spPr>
              <a:xfrm>
                <a:off x="106242" y="4026458"/>
                <a:ext cx="4266745" cy="307777"/>
              </a:xfrm>
              <a:prstGeom prst="rect">
                <a:avLst/>
              </a:prstGeom>
              <a:noFill/>
            </p:spPr>
            <p:txBody>
              <a:bodyPr wrap="none" rtlCol="0">
                <a:spAutoFit/>
              </a:bodyPr>
              <a:lstStyle/>
              <a:p>
                <a:r>
                  <a:rPr lang="en-US" sz="1400" dirty="0">
                    <a:solidFill>
                      <a:schemeClr val="accent5"/>
                    </a:solidFill>
                  </a:rPr>
                  <a:t>Inference relationship</a:t>
                </a:r>
                <a:r>
                  <a:rPr lang="en-US" sz="1400" dirty="0"/>
                  <a:t> </a:t>
                </a:r>
                <a14:m>
                  <m:oMath xmlns:m="http://schemas.openxmlformats.org/officeDocument/2006/math">
                    <m:r>
                      <a:rPr lang="en-US" sz="1400" b="0" i="1" smtClean="0">
                        <a:latin typeface="Cambria Math" panose="02040503050406030204" pitchFamily="18" charset="0"/>
                      </a:rPr>
                      <m:t>𝓇</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𝒟</m:t>
                        </m:r>
                      </m:e>
                      <m:sub>
                        <m:r>
                          <a:rPr lang="en-US" sz="1400" b="0" i="1" smtClean="0">
                            <a:latin typeface="Cambria Math" panose="02040503050406030204" pitchFamily="18" charset="0"/>
                          </a:rPr>
                          <m:t>𝑌</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𝒟</m:t>
                        </m:r>
                      </m:e>
                      <m:sub>
                        <m:r>
                          <a:rPr lang="en-US" sz="1400" b="0" i="1" smtClean="0">
                            <a:latin typeface="Cambria Math" panose="02040503050406030204" pitchFamily="18" charset="0"/>
                          </a:rPr>
                          <m:t>𝑋</m:t>
                        </m:r>
                      </m:sub>
                    </m:sSub>
                  </m:oMath>
                </a14:m>
                <a:r>
                  <a:rPr lang="en-US" sz="1400" dirty="0"/>
                  <a:t> such that </a:t>
                </a:r>
                <a14:m>
                  <m:oMath xmlns:m="http://schemas.openxmlformats.org/officeDocument/2006/math">
                    <m:r>
                      <a:rPr lang="en-US" sz="1400" b="0" i="1" smtClean="0">
                        <a:latin typeface="Cambria Math" panose="02040503050406030204" pitchFamily="18" charset="0"/>
                      </a:rPr>
                      <m:t>𝓇</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𝑠</m:t>
                        </m:r>
                      </m:e>
                    </m:d>
                    <m:r>
                      <a:rPr lang="en-US" sz="1400" b="0" i="1" smtClean="0">
                        <a:latin typeface="Cambria Math" panose="02040503050406030204" pitchFamily="18" charset="0"/>
                      </a:rPr>
                      <m:t>≡</m:t>
                    </m:r>
                    <m:r>
                      <a:rPr lang="en-US" sz="1400" b="0" i="1" smtClean="0">
                        <a:latin typeface="Cambria Math" panose="02040503050406030204" pitchFamily="18" charset="0"/>
                      </a:rPr>
                      <m:t>𝑠</m:t>
                    </m:r>
                  </m:oMath>
                </a14:m>
                <a:endParaRPr lang="en-US" sz="1400" dirty="0"/>
              </a:p>
            </p:txBody>
          </p:sp>
        </mc:Choice>
        <mc:Fallback xmlns="">
          <p:sp>
            <p:nvSpPr>
              <p:cNvPr id="234" name="TextBox 233">
                <a:extLst>
                  <a:ext uri="{FF2B5EF4-FFF2-40B4-BE49-F238E27FC236}">
                    <a16:creationId xmlns:a16="http://schemas.microsoft.com/office/drawing/2014/main" id="{4133544B-4B5B-C76A-CF34-291CC2707D34}"/>
                  </a:ext>
                </a:extLst>
              </p:cNvPr>
              <p:cNvSpPr txBox="1">
                <a:spLocks noRot="1" noChangeAspect="1" noMove="1" noResize="1" noEditPoints="1" noAdjustHandles="1" noChangeArrowheads="1" noChangeShapeType="1" noTextEdit="1"/>
              </p:cNvSpPr>
              <p:nvPr/>
            </p:nvSpPr>
            <p:spPr>
              <a:xfrm>
                <a:off x="106242" y="4026458"/>
                <a:ext cx="4266745" cy="307777"/>
              </a:xfrm>
              <a:prstGeom prst="rect">
                <a:avLst/>
              </a:prstGeom>
              <a:blipFill>
                <a:blip r:embed="rId14"/>
                <a:stretch>
                  <a:fillRect l="-429"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5" name="TextBox 234">
                <a:extLst>
                  <a:ext uri="{FF2B5EF4-FFF2-40B4-BE49-F238E27FC236}">
                    <a16:creationId xmlns:a16="http://schemas.microsoft.com/office/drawing/2014/main" id="{1A6B2F69-1A7F-19A9-8D3E-36A302E68281}"/>
                  </a:ext>
                </a:extLst>
              </p:cNvPr>
              <p:cNvSpPr txBox="1"/>
              <p:nvPr/>
            </p:nvSpPr>
            <p:spPr>
              <a:xfrm>
                <a:off x="523158" y="6040850"/>
                <a:ext cx="3759940" cy="307777"/>
              </a:xfrm>
              <a:prstGeom prst="rect">
                <a:avLst/>
              </a:prstGeom>
              <a:noFill/>
            </p:spPr>
            <p:txBody>
              <a:bodyPr wrap="none" rtlCol="0">
                <a:spAutoFit/>
              </a:bodyPr>
              <a:lstStyle/>
              <a:p>
                <a:r>
                  <a:rPr lang="en-US" sz="1400" dirty="0">
                    <a:solidFill>
                      <a:schemeClr val="accent6"/>
                    </a:solidFill>
                  </a:rPr>
                  <a:t>Causal relationship </a:t>
                </a:r>
                <a14:m>
                  <m:oMath xmlns:m="http://schemas.openxmlformats.org/officeDocument/2006/math">
                    <m:r>
                      <a:rPr lang="en-US" sz="1400" b="0" i="1" smtClean="0">
                        <a:latin typeface="Cambria Math" panose="02040503050406030204" pitchFamily="18" charset="0"/>
                      </a:rPr>
                      <m:t>𝑓</m:t>
                    </m:r>
                    <m:r>
                      <a:rPr lang="en-US" sz="1400" b="0" i="1" smtClean="0">
                        <a:latin typeface="Cambria Math" panose="02040503050406030204" pitchFamily="18" charset="0"/>
                      </a:rPr>
                      <m:t>:</m:t>
                    </m:r>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𝑌</m:t>
                    </m:r>
                  </m:oMath>
                </a14:m>
                <a:r>
                  <a:rPr lang="en-US" sz="1400" dirty="0"/>
                  <a:t> such that </a:t>
                </a:r>
                <a14:m>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oMath>
                </a14:m>
                <a:endParaRPr lang="en-US" sz="1400" dirty="0"/>
              </a:p>
            </p:txBody>
          </p:sp>
        </mc:Choice>
        <mc:Fallback xmlns="">
          <p:sp>
            <p:nvSpPr>
              <p:cNvPr id="235" name="TextBox 234">
                <a:extLst>
                  <a:ext uri="{FF2B5EF4-FFF2-40B4-BE49-F238E27FC236}">
                    <a16:creationId xmlns:a16="http://schemas.microsoft.com/office/drawing/2014/main" id="{1A6B2F69-1A7F-19A9-8D3E-36A302E68281}"/>
                  </a:ext>
                </a:extLst>
              </p:cNvPr>
              <p:cNvSpPr txBox="1">
                <a:spLocks noRot="1" noChangeAspect="1" noMove="1" noResize="1" noEditPoints="1" noAdjustHandles="1" noChangeArrowheads="1" noChangeShapeType="1" noTextEdit="1"/>
              </p:cNvSpPr>
              <p:nvPr/>
            </p:nvSpPr>
            <p:spPr>
              <a:xfrm>
                <a:off x="523158" y="6040850"/>
                <a:ext cx="3759940" cy="307777"/>
              </a:xfrm>
              <a:prstGeom prst="rect">
                <a:avLst/>
              </a:prstGeom>
              <a:blipFill>
                <a:blip r:embed="rId15"/>
                <a:stretch>
                  <a:fillRect l="-486"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6" name="TextBox 235">
                <a:extLst>
                  <a:ext uri="{FF2B5EF4-FFF2-40B4-BE49-F238E27FC236}">
                    <a16:creationId xmlns:a16="http://schemas.microsoft.com/office/drawing/2014/main" id="{154C12AE-9F8C-5852-3B59-8B84757744F8}"/>
                  </a:ext>
                </a:extLst>
              </p:cNvPr>
              <p:cNvSpPr txBox="1"/>
              <p:nvPr/>
            </p:nvSpPr>
            <p:spPr>
              <a:xfrm>
                <a:off x="3937039" y="4453612"/>
                <a:ext cx="1802866" cy="738664"/>
              </a:xfrm>
              <a:prstGeom prst="rect">
                <a:avLst/>
              </a:prstGeom>
              <a:noFill/>
            </p:spPr>
            <p:txBody>
              <a:bodyPr wrap="none" rtlCol="0">
                <a:spAutoFit/>
              </a:bodyPr>
              <a:lstStyle/>
              <a:p>
                <a:pPr algn="ctr"/>
                <a:r>
                  <a:rPr lang="en-US" sz="1400" dirty="0">
                    <a:solidFill>
                      <a:schemeClr val="accent5"/>
                    </a:solidFill>
                  </a:rPr>
                  <a:t>Inference relationship</a:t>
                </a:r>
                <a:br>
                  <a:rPr lang="en-US" sz="1400" dirty="0"/>
                </a:b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ea typeface="Cambria Math" panose="02040503050406030204" pitchFamily="18" charset="0"/>
                        </a:rPr>
                        <m:t>⟺</m:t>
                      </m:r>
                    </m:oMath>
                  </m:oMathPara>
                </a14:m>
                <a:br>
                  <a:rPr lang="en-US" sz="1400" dirty="0">
                    <a:solidFill>
                      <a:schemeClr val="accent6"/>
                    </a:solidFill>
                  </a:rPr>
                </a:br>
                <a:r>
                  <a:rPr lang="en-US" sz="1400" dirty="0">
                    <a:solidFill>
                      <a:schemeClr val="accent6"/>
                    </a:solidFill>
                  </a:rPr>
                  <a:t>Causal relationship</a:t>
                </a:r>
                <a:endParaRPr lang="en-US" sz="1400" dirty="0"/>
              </a:p>
            </p:txBody>
          </p:sp>
        </mc:Choice>
        <mc:Fallback xmlns="">
          <p:sp>
            <p:nvSpPr>
              <p:cNvPr id="236" name="TextBox 235">
                <a:extLst>
                  <a:ext uri="{FF2B5EF4-FFF2-40B4-BE49-F238E27FC236}">
                    <a16:creationId xmlns:a16="http://schemas.microsoft.com/office/drawing/2014/main" id="{154C12AE-9F8C-5852-3B59-8B84757744F8}"/>
                  </a:ext>
                </a:extLst>
              </p:cNvPr>
              <p:cNvSpPr txBox="1">
                <a:spLocks noRot="1" noChangeAspect="1" noMove="1" noResize="1" noEditPoints="1" noAdjustHandles="1" noChangeArrowheads="1" noChangeShapeType="1" noTextEdit="1"/>
              </p:cNvSpPr>
              <p:nvPr/>
            </p:nvSpPr>
            <p:spPr>
              <a:xfrm>
                <a:off x="3937039" y="4453612"/>
                <a:ext cx="1802866" cy="738664"/>
              </a:xfrm>
              <a:prstGeom prst="rect">
                <a:avLst/>
              </a:prstGeom>
              <a:blipFill>
                <a:blip r:embed="rId16"/>
                <a:stretch>
                  <a:fillRect t="-1653" b="-7438"/>
                </a:stretch>
              </a:blipFill>
            </p:spPr>
            <p:txBody>
              <a:bodyPr/>
              <a:lstStyle/>
              <a:p>
                <a:r>
                  <a:rPr lang="en-US">
                    <a:noFill/>
                  </a:rPr>
                  <a:t> </a:t>
                </a:r>
              </a:p>
            </p:txBody>
          </p:sp>
        </mc:Fallback>
      </mc:AlternateContent>
      <p:sp>
        <p:nvSpPr>
          <p:cNvPr id="237" name="TextBox 236">
            <a:extLst>
              <a:ext uri="{FF2B5EF4-FFF2-40B4-BE49-F238E27FC236}">
                <a16:creationId xmlns:a16="http://schemas.microsoft.com/office/drawing/2014/main" id="{4F6E5D37-BF8F-ADC3-6C66-D0B5F454376E}"/>
              </a:ext>
            </a:extLst>
          </p:cNvPr>
          <p:cNvSpPr txBox="1"/>
          <p:nvPr/>
        </p:nvSpPr>
        <p:spPr>
          <a:xfrm>
            <a:off x="3746017" y="5280020"/>
            <a:ext cx="2216311" cy="584775"/>
          </a:xfrm>
          <a:prstGeom prst="rect">
            <a:avLst/>
          </a:prstGeom>
          <a:noFill/>
        </p:spPr>
        <p:txBody>
          <a:bodyPr wrap="none" rtlCol="0">
            <a:spAutoFit/>
          </a:bodyPr>
          <a:lstStyle/>
          <a:p>
            <a:pPr algn="ctr"/>
            <a:r>
              <a:rPr lang="en-US" sz="1600" dirty="0"/>
              <a:t>Relationships must be</a:t>
            </a:r>
            <a:br>
              <a:rPr lang="en-US" sz="1600" dirty="0"/>
            </a:br>
            <a:r>
              <a:rPr lang="en-US" sz="1600" dirty="0"/>
              <a:t>topologically continuous</a:t>
            </a:r>
          </a:p>
        </p:txBody>
      </p:sp>
      <p:pic>
        <p:nvPicPr>
          <p:cNvPr id="239" name="Picture 238">
            <a:extLst>
              <a:ext uri="{FF2B5EF4-FFF2-40B4-BE49-F238E27FC236}">
                <a16:creationId xmlns:a16="http://schemas.microsoft.com/office/drawing/2014/main" id="{A9094C7F-2D2E-455D-F907-46BE650BAF6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06574" y="4668167"/>
            <a:ext cx="2402560" cy="1779111"/>
          </a:xfrm>
          <a:prstGeom prst="rect">
            <a:avLst/>
          </a:prstGeom>
        </p:spPr>
      </p:pic>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4325D7E1-1A3B-C661-ED10-3E1263B60369}"/>
                  </a:ext>
                </a:extLst>
              </p:cNvPr>
              <p:cNvSpPr txBox="1"/>
              <p:nvPr/>
            </p:nvSpPr>
            <p:spPr>
              <a:xfrm>
                <a:off x="5875027" y="6382425"/>
                <a:ext cx="3793219" cy="307777"/>
              </a:xfrm>
              <a:prstGeom prst="rect">
                <a:avLst/>
              </a:prstGeom>
              <a:noFill/>
            </p:spPr>
            <p:txBody>
              <a:bodyPr wrap="none" rtlCol="0">
                <a:spAutoFit/>
              </a:bodyPr>
              <a:lstStyle/>
              <a:p>
                <a:pPr algn="ctr"/>
                <a:r>
                  <a:rPr lang="en-US" sz="1400" dirty="0"/>
                  <a:t>Phase transition </a:t>
                </a:r>
                <a14:m>
                  <m:oMath xmlns:m="http://schemas.openxmlformats.org/officeDocument/2006/math">
                    <m:r>
                      <a:rPr lang="en-US" sz="1400" i="1" dirty="0" smtClean="0">
                        <a:latin typeface="Cambria Math" panose="02040503050406030204" pitchFamily="18" charset="0"/>
                        <a:ea typeface="Cambria Math" panose="02040503050406030204" pitchFamily="18" charset="0"/>
                      </a:rPr>
                      <m:t>⟺</m:t>
                    </m:r>
                  </m:oMath>
                </a14:m>
                <a:r>
                  <a:rPr lang="en-US" sz="1400" dirty="0"/>
                  <a:t> Topologically isolated regions</a:t>
                </a:r>
              </a:p>
            </p:txBody>
          </p:sp>
        </mc:Choice>
        <mc:Fallback xmlns="">
          <p:sp>
            <p:nvSpPr>
              <p:cNvPr id="240" name="TextBox 239">
                <a:extLst>
                  <a:ext uri="{FF2B5EF4-FFF2-40B4-BE49-F238E27FC236}">
                    <a16:creationId xmlns:a16="http://schemas.microsoft.com/office/drawing/2014/main" id="{4325D7E1-1A3B-C661-ED10-3E1263B60369}"/>
                  </a:ext>
                </a:extLst>
              </p:cNvPr>
              <p:cNvSpPr txBox="1">
                <a:spLocks noRot="1" noChangeAspect="1" noMove="1" noResize="1" noEditPoints="1" noAdjustHandles="1" noChangeArrowheads="1" noChangeShapeType="1" noTextEdit="1"/>
              </p:cNvSpPr>
              <p:nvPr/>
            </p:nvSpPr>
            <p:spPr>
              <a:xfrm>
                <a:off x="5875027" y="6382425"/>
                <a:ext cx="3793219" cy="307777"/>
              </a:xfrm>
              <a:prstGeom prst="rect">
                <a:avLst/>
              </a:prstGeom>
              <a:blipFill>
                <a:blip r:embed="rId18"/>
                <a:stretch>
                  <a:fillRect t="-4000" b="-20000"/>
                </a:stretch>
              </a:blipFill>
            </p:spPr>
            <p:txBody>
              <a:bodyPr/>
              <a:lstStyle/>
              <a:p>
                <a:r>
                  <a:rPr lang="en-US">
                    <a:noFill/>
                  </a:rPr>
                  <a:t> </a:t>
                </a:r>
              </a:p>
            </p:txBody>
          </p:sp>
        </mc:Fallback>
      </mc:AlternateContent>
      <p:sp>
        <p:nvSpPr>
          <p:cNvPr id="241" name="TextBox 240">
            <a:extLst>
              <a:ext uri="{FF2B5EF4-FFF2-40B4-BE49-F238E27FC236}">
                <a16:creationId xmlns:a16="http://schemas.microsoft.com/office/drawing/2014/main" id="{81F24FD1-1522-BCAB-7D3F-D815B49662C1}"/>
              </a:ext>
            </a:extLst>
          </p:cNvPr>
          <p:cNvSpPr txBox="1"/>
          <p:nvPr/>
        </p:nvSpPr>
        <p:spPr>
          <a:xfrm>
            <a:off x="5886953" y="4227492"/>
            <a:ext cx="3893374" cy="584775"/>
          </a:xfrm>
          <a:prstGeom prst="rect">
            <a:avLst/>
          </a:prstGeom>
          <a:noFill/>
        </p:spPr>
        <p:txBody>
          <a:bodyPr wrap="none" rtlCol="0">
            <a:spAutoFit/>
          </a:bodyPr>
          <a:lstStyle/>
          <a:p>
            <a:pPr algn="ctr"/>
            <a:r>
              <a:rPr lang="en-US" sz="1600" dirty="0"/>
              <a:t>Topologically continuous consistent</a:t>
            </a:r>
            <a:br>
              <a:rPr lang="en-US" sz="1600" dirty="0"/>
            </a:br>
            <a:r>
              <a:rPr lang="en-US" sz="1600" dirty="0"/>
              <a:t>with analytic discontinuity on isolated points</a:t>
            </a:r>
          </a:p>
        </p:txBody>
      </p:sp>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BA8F6EC1-439B-7EA6-CD6F-D527A697C9C9}"/>
                  </a:ext>
                </a:extLst>
              </p:cNvPr>
              <p:cNvSpPr txBox="1"/>
              <p:nvPr/>
            </p:nvSpPr>
            <p:spPr>
              <a:xfrm>
                <a:off x="9135331" y="223498"/>
                <a:ext cx="3004739" cy="1200329"/>
              </a:xfrm>
              <a:prstGeom prst="rect">
                <a:avLst/>
              </a:prstGeom>
              <a:noFill/>
            </p:spPr>
            <p:txBody>
              <a:bodyPr wrap="square" rtlCol="0">
                <a:spAutoFit/>
              </a:bodyPr>
              <a:lstStyle/>
              <a:p>
                <a:pPr algn="r"/>
                <a:r>
                  <a:rPr lang="en-US" dirty="0">
                    <a:solidFill>
                      <a:schemeClr val="accent6">
                        <a:lumMod val="75000"/>
                      </a:schemeClr>
                    </a:solidFill>
                  </a:rPr>
                  <a:t>Experimental verifiability </a:t>
                </a:r>
                <a14:m>
                  <m:oMath xmlns:m="http://schemas.openxmlformats.org/officeDocument/2006/math">
                    <m:r>
                      <a:rPr lang="en-US" b="0" i="1" smtClean="0">
                        <a:solidFill>
                          <a:schemeClr val="accent6">
                            <a:lumMod val="75000"/>
                          </a:schemeClr>
                        </a:solidFill>
                        <a:latin typeface="Cambria Math" panose="02040503050406030204" pitchFamily="18" charset="0"/>
                      </a:rPr>
                      <m:t>⇒</m:t>
                    </m:r>
                  </m:oMath>
                </a14:m>
                <a:r>
                  <a:rPr lang="en-US" dirty="0">
                    <a:solidFill>
                      <a:schemeClr val="accent6">
                        <a:lumMod val="75000"/>
                      </a:schemeClr>
                    </a:solidFill>
                  </a:rPr>
                  <a:t> topology and </a:t>
                </a:r>
                <a14:m>
                  <m:oMath xmlns:m="http://schemas.openxmlformats.org/officeDocument/2006/math">
                    <m:r>
                      <a:rPr lang="en-US" b="0" i="1" smtClean="0">
                        <a:solidFill>
                          <a:schemeClr val="accent6">
                            <a:lumMod val="75000"/>
                          </a:schemeClr>
                        </a:solidFill>
                        <a:latin typeface="Cambria Math" panose="02040503050406030204" pitchFamily="18" charset="0"/>
                      </a:rPr>
                      <m:t>𝜎</m:t>
                    </m:r>
                  </m:oMath>
                </a14:m>
                <a:r>
                  <a:rPr lang="en-US" dirty="0">
                    <a:solidFill>
                      <a:schemeClr val="accent6">
                        <a:lumMod val="75000"/>
                      </a:schemeClr>
                    </a:solidFill>
                  </a:rPr>
                  <a:t>-algebras</a:t>
                </a:r>
                <a:br>
                  <a:rPr lang="en-US" dirty="0">
                    <a:solidFill>
                      <a:schemeClr val="accent6">
                        <a:lumMod val="75000"/>
                      </a:schemeClr>
                    </a:solidFill>
                  </a:rPr>
                </a:br>
                <a:r>
                  <a:rPr lang="en-US" dirty="0">
                    <a:solidFill>
                      <a:schemeClr val="accent6">
                        <a:lumMod val="75000"/>
                      </a:schemeClr>
                    </a:solidFill>
                  </a:rPr>
                  <a:t>(foundation of geometry, probability, …)</a:t>
                </a:r>
              </a:p>
            </p:txBody>
          </p:sp>
        </mc:Choice>
        <mc:Fallback xmlns="">
          <p:sp>
            <p:nvSpPr>
              <p:cNvPr id="242" name="TextBox 241">
                <a:extLst>
                  <a:ext uri="{FF2B5EF4-FFF2-40B4-BE49-F238E27FC236}">
                    <a16:creationId xmlns:a16="http://schemas.microsoft.com/office/drawing/2014/main" id="{BA8F6EC1-439B-7EA6-CD6F-D527A697C9C9}"/>
                  </a:ext>
                </a:extLst>
              </p:cNvPr>
              <p:cNvSpPr txBox="1">
                <a:spLocks noRot="1" noChangeAspect="1" noMove="1" noResize="1" noEditPoints="1" noAdjustHandles="1" noChangeArrowheads="1" noChangeShapeType="1" noTextEdit="1"/>
              </p:cNvSpPr>
              <p:nvPr/>
            </p:nvSpPr>
            <p:spPr>
              <a:xfrm>
                <a:off x="9135331" y="223498"/>
                <a:ext cx="3004739" cy="1200329"/>
              </a:xfrm>
              <a:prstGeom prst="rect">
                <a:avLst/>
              </a:prstGeom>
              <a:blipFill>
                <a:blip r:embed="rId19"/>
                <a:stretch>
                  <a:fillRect t="-3046" r="-3252" b="-7107"/>
                </a:stretch>
              </a:blipFill>
            </p:spPr>
            <p:txBody>
              <a:bodyPr/>
              <a:lstStyle/>
              <a:p>
                <a:r>
                  <a:rPr lang="en-US">
                    <a:noFill/>
                  </a:rPr>
                  <a:t> </a:t>
                </a:r>
              </a:p>
            </p:txBody>
          </p:sp>
        </mc:Fallback>
      </mc:AlternateContent>
      <p:sp>
        <p:nvSpPr>
          <p:cNvPr id="243" name="TextBox 242">
            <a:extLst>
              <a:ext uri="{FF2B5EF4-FFF2-40B4-BE49-F238E27FC236}">
                <a16:creationId xmlns:a16="http://schemas.microsoft.com/office/drawing/2014/main" id="{BEDD5A49-4B16-6BB3-E269-D6B0E62D57BC}"/>
              </a:ext>
            </a:extLst>
          </p:cNvPr>
          <p:cNvSpPr txBox="1"/>
          <p:nvPr/>
        </p:nvSpPr>
        <p:spPr>
          <a:xfrm>
            <a:off x="9883520" y="1428386"/>
            <a:ext cx="2230791" cy="1015663"/>
          </a:xfrm>
          <a:prstGeom prst="rect">
            <a:avLst/>
          </a:prstGeom>
          <a:noFill/>
        </p:spPr>
        <p:txBody>
          <a:bodyPr wrap="square" rtlCol="0">
            <a:spAutoFit/>
          </a:bodyPr>
          <a:lstStyle/>
          <a:p>
            <a:pPr algn="r"/>
            <a:r>
              <a:rPr lang="en-US" sz="2000" dirty="0">
                <a:solidFill>
                  <a:schemeClr val="accent6">
                    <a:lumMod val="75000"/>
                  </a:schemeClr>
                </a:solidFill>
              </a:rPr>
              <a:t>Perfect map between math and physics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605DA4D-1AB9-85FB-F3F0-D8D440EB772D}"/>
                  </a:ext>
                </a:extLst>
              </p:cNvPr>
              <p:cNvSpPr txBox="1"/>
              <p:nvPr/>
            </p:nvSpPr>
            <p:spPr>
              <a:xfrm>
                <a:off x="9518998" y="2688356"/>
                <a:ext cx="2607533" cy="830997"/>
              </a:xfrm>
              <a:prstGeom prst="rect">
                <a:avLst/>
              </a:prstGeom>
              <a:noFill/>
            </p:spPr>
            <p:txBody>
              <a:bodyPr wrap="square" rtlCol="0">
                <a:spAutoFit/>
              </a:bodyPr>
              <a:lstStyle/>
              <a:p>
                <a:pPr algn="r"/>
                <a:r>
                  <a:rPr lang="en-US" sz="1600" dirty="0">
                    <a:solidFill>
                      <a:srgbClr val="C00000"/>
                    </a:solidFill>
                  </a:rPr>
                  <a:t>NB: in physics, topology and </a:t>
                </a:r>
                <a14:m>
                  <m:oMath xmlns:m="http://schemas.openxmlformats.org/officeDocument/2006/math">
                    <m:r>
                      <a:rPr lang="en-US" sz="1600" b="0" i="1" smtClean="0">
                        <a:solidFill>
                          <a:srgbClr val="C00000"/>
                        </a:solidFill>
                        <a:latin typeface="Cambria Math" panose="02040503050406030204" pitchFamily="18" charset="0"/>
                      </a:rPr>
                      <m:t>𝜎</m:t>
                    </m:r>
                  </m:oMath>
                </a14:m>
                <a:r>
                  <a:rPr lang="en-US" sz="1600" dirty="0">
                    <a:solidFill>
                      <a:srgbClr val="C00000"/>
                    </a:solidFill>
                  </a:rPr>
                  <a:t>-algebra are parts of the </a:t>
                </a:r>
                <a:r>
                  <a:rPr lang="en-US" sz="1600" b="1" dirty="0">
                    <a:solidFill>
                      <a:srgbClr val="C00000"/>
                    </a:solidFill>
                  </a:rPr>
                  <a:t>same</a:t>
                </a:r>
                <a:r>
                  <a:rPr lang="en-US" sz="1600" dirty="0">
                    <a:solidFill>
                      <a:srgbClr val="C00000"/>
                    </a:solidFill>
                  </a:rPr>
                  <a:t> logic structure</a:t>
                </a:r>
              </a:p>
            </p:txBody>
          </p:sp>
        </mc:Choice>
        <mc:Fallback xmlns="">
          <p:sp>
            <p:nvSpPr>
              <p:cNvPr id="3" name="TextBox 2">
                <a:extLst>
                  <a:ext uri="{FF2B5EF4-FFF2-40B4-BE49-F238E27FC236}">
                    <a16:creationId xmlns:a16="http://schemas.microsoft.com/office/drawing/2014/main" id="{3605DA4D-1AB9-85FB-F3F0-D8D440EB772D}"/>
                  </a:ext>
                </a:extLst>
              </p:cNvPr>
              <p:cNvSpPr txBox="1">
                <a:spLocks noRot="1" noChangeAspect="1" noMove="1" noResize="1" noEditPoints="1" noAdjustHandles="1" noChangeArrowheads="1" noChangeShapeType="1" noTextEdit="1"/>
              </p:cNvSpPr>
              <p:nvPr/>
            </p:nvSpPr>
            <p:spPr>
              <a:xfrm>
                <a:off x="9518998" y="2688356"/>
                <a:ext cx="2607533" cy="830997"/>
              </a:xfrm>
              <a:prstGeom prst="rect">
                <a:avLst/>
              </a:prstGeom>
              <a:blipFill>
                <a:blip r:embed="rId20"/>
                <a:stretch>
                  <a:fillRect t="-2206" r="-3513" b="-8824"/>
                </a:stretch>
              </a:blipFill>
            </p:spPr>
            <p:txBody>
              <a:bodyPr/>
              <a:lstStyle/>
              <a:p>
                <a:r>
                  <a:rPr lang="en-US">
                    <a:noFill/>
                  </a:rPr>
                  <a:t> </a:t>
                </a:r>
              </a:p>
            </p:txBody>
          </p:sp>
        </mc:Fallback>
      </mc:AlternateContent>
    </p:spTree>
    <p:extLst>
      <p:ext uri="{BB962C8B-B14F-4D97-AF65-F5344CB8AC3E}">
        <p14:creationId xmlns:p14="http://schemas.microsoft.com/office/powerpoint/2010/main" val="4194737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5B687C9-E867-C252-2EAC-9F4FA6F1C157}"/>
              </a:ext>
            </a:extLst>
          </p:cNvPr>
          <p:cNvGrpSpPr/>
          <p:nvPr/>
        </p:nvGrpSpPr>
        <p:grpSpPr>
          <a:xfrm>
            <a:off x="8911648" y="898489"/>
            <a:ext cx="2990369" cy="2684357"/>
            <a:chOff x="1041881" y="1285108"/>
            <a:chExt cx="2990369" cy="2684357"/>
          </a:xfrm>
        </p:grpSpPr>
        <p:sp>
          <p:nvSpPr>
            <p:cNvPr id="3" name="Rectangle: Rounded Corners 2">
              <a:extLst>
                <a:ext uri="{FF2B5EF4-FFF2-40B4-BE49-F238E27FC236}">
                  <a16:creationId xmlns:a16="http://schemas.microsoft.com/office/drawing/2014/main" id="{B371CDD1-F4EC-4B63-477C-0ACB9961A140}"/>
                </a:ext>
              </a:extLst>
            </p:cNvPr>
            <p:cNvSpPr/>
            <p:nvPr/>
          </p:nvSpPr>
          <p:spPr>
            <a:xfrm>
              <a:off x="1085855" y="1285108"/>
              <a:ext cx="2946395" cy="13457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Oval 3">
              <a:extLst>
                <a:ext uri="{FF2B5EF4-FFF2-40B4-BE49-F238E27FC236}">
                  <a16:creationId xmlns:a16="http://schemas.microsoft.com/office/drawing/2014/main" id="{B7D1D83C-3151-579F-4CF6-F5CCA520DA5E}"/>
                </a:ext>
              </a:extLst>
            </p:cNvPr>
            <p:cNvSpPr/>
            <p:nvPr/>
          </p:nvSpPr>
          <p:spPr>
            <a:xfrm>
              <a:off x="2581027" y="1755678"/>
              <a:ext cx="1362635" cy="6281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 name="TextBox 4">
              <a:extLst>
                <a:ext uri="{FF2B5EF4-FFF2-40B4-BE49-F238E27FC236}">
                  <a16:creationId xmlns:a16="http://schemas.microsoft.com/office/drawing/2014/main" id="{2A1F902E-3A3E-FF2E-717C-3DA74175983E}"/>
                </a:ext>
              </a:extLst>
            </p:cNvPr>
            <p:cNvSpPr txBox="1"/>
            <p:nvPr/>
          </p:nvSpPr>
          <p:spPr>
            <a:xfrm>
              <a:off x="2849723" y="1909004"/>
              <a:ext cx="1033873" cy="307777"/>
            </a:xfrm>
            <a:prstGeom prst="rect">
              <a:avLst/>
            </a:prstGeom>
            <a:noFill/>
          </p:spPr>
          <p:txBody>
            <a:bodyPr wrap="none" rtlCol="0">
              <a:spAutoFit/>
            </a:bodyPr>
            <a:lstStyle/>
            <a:p>
              <a:r>
                <a:rPr lang="en-US" sz="1400" dirty="0"/>
                <a:t>Possibilities</a:t>
              </a:r>
            </a:p>
          </p:txBody>
        </p:sp>
        <p:sp>
          <p:nvSpPr>
            <p:cNvPr id="6" name="TextBox 5">
              <a:extLst>
                <a:ext uri="{FF2B5EF4-FFF2-40B4-BE49-F238E27FC236}">
                  <a16:creationId xmlns:a16="http://schemas.microsoft.com/office/drawing/2014/main" id="{17C7E686-5466-4E10-0466-AD98FDED785B}"/>
                </a:ext>
              </a:extLst>
            </p:cNvPr>
            <p:cNvSpPr txBox="1"/>
            <p:nvPr/>
          </p:nvSpPr>
          <p:spPr>
            <a:xfrm>
              <a:off x="1531887" y="1297809"/>
              <a:ext cx="1863202" cy="307777"/>
            </a:xfrm>
            <a:prstGeom prst="rect">
              <a:avLst/>
            </a:prstGeom>
            <a:noFill/>
          </p:spPr>
          <p:txBody>
            <a:bodyPr wrap="none" rtlCol="0">
              <a:spAutoFit/>
            </a:bodyPr>
            <a:lstStyle/>
            <a:p>
              <a:r>
                <a:rPr lang="en-US" sz="1400" dirty="0"/>
                <a:t>Theoretical statements</a:t>
              </a:r>
            </a:p>
          </p:txBody>
        </p:sp>
        <p:sp>
          <p:nvSpPr>
            <p:cNvPr id="7" name="Oval 6">
              <a:extLst>
                <a:ext uri="{FF2B5EF4-FFF2-40B4-BE49-F238E27FC236}">
                  <a16:creationId xmlns:a16="http://schemas.microsoft.com/office/drawing/2014/main" id="{7F39EAB1-04FF-3855-7C14-D58E96059C1A}"/>
                </a:ext>
              </a:extLst>
            </p:cNvPr>
            <p:cNvSpPr/>
            <p:nvPr/>
          </p:nvSpPr>
          <p:spPr>
            <a:xfrm>
              <a:off x="1189256" y="1598740"/>
              <a:ext cx="1687294" cy="897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TextBox 7">
              <a:extLst>
                <a:ext uri="{FF2B5EF4-FFF2-40B4-BE49-F238E27FC236}">
                  <a16:creationId xmlns:a16="http://schemas.microsoft.com/office/drawing/2014/main" id="{AEBF0EAA-A79B-D0F6-56B3-2136742D5CB9}"/>
                </a:ext>
              </a:extLst>
            </p:cNvPr>
            <p:cNvSpPr txBox="1"/>
            <p:nvPr/>
          </p:nvSpPr>
          <p:spPr>
            <a:xfrm>
              <a:off x="1463536" y="1774599"/>
              <a:ext cx="1002390" cy="523220"/>
            </a:xfrm>
            <a:prstGeom prst="rect">
              <a:avLst/>
            </a:prstGeom>
            <a:noFill/>
          </p:spPr>
          <p:txBody>
            <a:bodyPr wrap="none" rtlCol="0">
              <a:spAutoFit/>
            </a:bodyPr>
            <a:lstStyle/>
            <a:p>
              <a:r>
                <a:rPr lang="en-US" sz="1400" dirty="0"/>
                <a:t>Verifiable</a:t>
              </a:r>
              <a:br>
                <a:rPr lang="en-US" sz="1400" dirty="0"/>
              </a:br>
              <a:r>
                <a:rPr lang="en-US" sz="1400" dirty="0"/>
                <a:t>statements</a:t>
              </a:r>
            </a:p>
          </p:txBody>
        </p:sp>
        <p:grpSp>
          <p:nvGrpSpPr>
            <p:cNvPr id="9" name="Group 8">
              <a:extLst>
                <a:ext uri="{FF2B5EF4-FFF2-40B4-BE49-F238E27FC236}">
                  <a16:creationId xmlns:a16="http://schemas.microsoft.com/office/drawing/2014/main" id="{5BD0337E-99C8-1F41-334E-387D3B74294C}"/>
                </a:ext>
              </a:extLst>
            </p:cNvPr>
            <p:cNvGrpSpPr/>
            <p:nvPr/>
          </p:nvGrpSpPr>
          <p:grpSpPr>
            <a:xfrm>
              <a:off x="3045795" y="3193936"/>
              <a:ext cx="889000" cy="365125"/>
              <a:chOff x="4648201" y="4642103"/>
              <a:chExt cx="889000" cy="365125"/>
            </a:xfrm>
          </p:grpSpPr>
          <p:sp>
            <p:nvSpPr>
              <p:cNvPr id="17" name="Oval 16">
                <a:extLst>
                  <a:ext uri="{FF2B5EF4-FFF2-40B4-BE49-F238E27FC236}">
                    <a16:creationId xmlns:a16="http://schemas.microsoft.com/office/drawing/2014/main" id="{306DBC5D-01FD-A642-0F42-1F03BE78CF08}"/>
                  </a:ext>
                </a:extLst>
              </p:cNvPr>
              <p:cNvSpPr/>
              <p:nvPr/>
            </p:nvSpPr>
            <p:spPr>
              <a:xfrm>
                <a:off x="4648201" y="4642103"/>
                <a:ext cx="889000" cy="3651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TextBox 17">
                <a:extLst>
                  <a:ext uri="{FF2B5EF4-FFF2-40B4-BE49-F238E27FC236}">
                    <a16:creationId xmlns:a16="http://schemas.microsoft.com/office/drawing/2014/main" id="{6E850597-7C2F-C53A-20AB-867D0DEDDC1D}"/>
                  </a:ext>
                </a:extLst>
              </p:cNvPr>
              <p:cNvSpPr txBox="1"/>
              <p:nvPr/>
            </p:nvSpPr>
            <p:spPr>
              <a:xfrm>
                <a:off x="4788946" y="4655388"/>
                <a:ext cx="634661" cy="307777"/>
              </a:xfrm>
              <a:prstGeom prst="rect">
                <a:avLst/>
              </a:prstGeom>
              <a:noFill/>
            </p:spPr>
            <p:txBody>
              <a:bodyPr wrap="none" rtlCol="0">
                <a:spAutoFit/>
              </a:bodyPr>
              <a:lstStyle/>
              <a:p>
                <a:r>
                  <a:rPr lang="en-US" sz="1400" dirty="0"/>
                  <a:t>Points</a:t>
                </a:r>
              </a:p>
            </p:txBody>
          </p:sp>
        </p:grpSp>
        <p:cxnSp>
          <p:nvCxnSpPr>
            <p:cNvPr id="10" name="Straight Arrow Connector 9">
              <a:extLst>
                <a:ext uri="{FF2B5EF4-FFF2-40B4-BE49-F238E27FC236}">
                  <a16:creationId xmlns:a16="http://schemas.microsoft.com/office/drawing/2014/main" id="{2E66019A-C426-B17D-C74B-D89B4B52A333}"/>
                </a:ext>
              </a:extLst>
            </p:cNvPr>
            <p:cNvCxnSpPr>
              <a:cxnSpLocks/>
            </p:cNvCxnSpPr>
            <p:nvPr/>
          </p:nvCxnSpPr>
          <p:spPr>
            <a:xfrm>
              <a:off x="3390875" y="2397103"/>
              <a:ext cx="32835" cy="772487"/>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7AAEF4-4B92-DDBF-45A3-21028285CAF2}"/>
                </a:ext>
              </a:extLst>
            </p:cNvPr>
            <p:cNvCxnSpPr>
              <a:cxnSpLocks/>
            </p:cNvCxnSpPr>
            <p:nvPr/>
          </p:nvCxnSpPr>
          <p:spPr>
            <a:xfrm>
              <a:off x="1981428" y="2512494"/>
              <a:ext cx="0" cy="66679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956C211-E008-45AE-C186-338BFC545A00}"/>
                </a:ext>
              </a:extLst>
            </p:cNvPr>
            <p:cNvCxnSpPr>
              <a:cxnSpLocks/>
            </p:cNvCxnSpPr>
            <p:nvPr/>
          </p:nvCxnSpPr>
          <p:spPr>
            <a:xfrm>
              <a:off x="1500669" y="2643585"/>
              <a:ext cx="0" cy="403423"/>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9105DD1-7A2B-E5CB-9CBF-74F8568AA500}"/>
                </a:ext>
              </a:extLst>
            </p:cNvPr>
            <p:cNvSpPr/>
            <p:nvPr/>
          </p:nvSpPr>
          <p:spPr>
            <a:xfrm>
              <a:off x="1041881" y="3073171"/>
              <a:ext cx="1644170" cy="8962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CA0432FE-1FEA-1503-4C6E-820F910BB32D}"/>
                </a:ext>
              </a:extLst>
            </p:cNvPr>
            <p:cNvSpPr txBox="1"/>
            <p:nvPr/>
          </p:nvSpPr>
          <p:spPr>
            <a:xfrm>
              <a:off x="1060931" y="3636288"/>
              <a:ext cx="899477" cy="307777"/>
            </a:xfrm>
            <a:prstGeom prst="rect">
              <a:avLst/>
            </a:prstGeom>
            <a:noFill/>
          </p:spPr>
          <p:txBody>
            <a:bodyPr wrap="none" rtlCol="0">
              <a:spAutoFit/>
            </a:bodyPr>
            <a:lstStyle/>
            <a:p>
              <a:r>
                <a:rPr lang="en-US" sz="1400" dirty="0" err="1"/>
                <a:t>Borel</a:t>
              </a:r>
              <a:r>
                <a:rPr lang="en-US" sz="1400" dirty="0"/>
                <a:t> sets</a:t>
              </a:r>
            </a:p>
          </p:txBody>
        </p:sp>
        <p:sp>
          <p:nvSpPr>
            <p:cNvPr id="15" name="TextBox 14">
              <a:extLst>
                <a:ext uri="{FF2B5EF4-FFF2-40B4-BE49-F238E27FC236}">
                  <a16:creationId xmlns:a16="http://schemas.microsoft.com/office/drawing/2014/main" id="{2F3F0E2F-1418-BF94-801E-4FBA1086396C}"/>
                </a:ext>
              </a:extLst>
            </p:cNvPr>
            <p:cNvSpPr txBox="1"/>
            <p:nvPr/>
          </p:nvSpPr>
          <p:spPr>
            <a:xfrm>
              <a:off x="1511761" y="3250918"/>
              <a:ext cx="913070" cy="307777"/>
            </a:xfrm>
            <a:prstGeom prst="rect">
              <a:avLst/>
            </a:prstGeom>
            <a:noFill/>
          </p:spPr>
          <p:txBody>
            <a:bodyPr wrap="none" rtlCol="0">
              <a:spAutoFit/>
            </a:bodyPr>
            <a:lstStyle/>
            <a:p>
              <a:r>
                <a:rPr lang="en-US" sz="1400" dirty="0"/>
                <a:t>Open sets</a:t>
              </a:r>
            </a:p>
          </p:txBody>
        </p:sp>
        <p:sp>
          <p:nvSpPr>
            <p:cNvPr id="16" name="Oval 15">
              <a:extLst>
                <a:ext uri="{FF2B5EF4-FFF2-40B4-BE49-F238E27FC236}">
                  <a16:creationId xmlns:a16="http://schemas.microsoft.com/office/drawing/2014/main" id="{AEF384B0-F016-4194-169F-36D423BE3B79}"/>
                </a:ext>
              </a:extLst>
            </p:cNvPr>
            <p:cNvSpPr/>
            <p:nvPr/>
          </p:nvSpPr>
          <p:spPr>
            <a:xfrm>
              <a:off x="1445065" y="3201606"/>
              <a:ext cx="1077868" cy="4257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9" name="TextBox 18">
            <a:extLst>
              <a:ext uri="{FF2B5EF4-FFF2-40B4-BE49-F238E27FC236}">
                <a16:creationId xmlns:a16="http://schemas.microsoft.com/office/drawing/2014/main" id="{4AC9B6BA-AAA7-9E30-82DD-5FBBA18408C0}"/>
              </a:ext>
            </a:extLst>
          </p:cNvPr>
          <p:cNvSpPr txBox="1"/>
          <p:nvPr/>
        </p:nvSpPr>
        <p:spPr>
          <a:xfrm>
            <a:off x="289983" y="291841"/>
            <a:ext cx="8324226" cy="1077218"/>
          </a:xfrm>
          <a:prstGeom prst="rect">
            <a:avLst/>
          </a:prstGeom>
          <a:noFill/>
        </p:spPr>
        <p:txBody>
          <a:bodyPr wrap="square" rtlCol="0">
            <a:spAutoFit/>
          </a:bodyPr>
          <a:lstStyle/>
          <a:p>
            <a:r>
              <a:rPr lang="en-US" sz="3200" dirty="0">
                <a:solidFill>
                  <a:schemeClr val="accent6">
                    <a:lumMod val="75000"/>
                  </a:schemeClr>
                </a:solidFill>
              </a:rPr>
              <a:t>Physical theories are logical structures generated by countably many verifiable statements</a:t>
            </a:r>
          </a:p>
        </p:txBody>
      </p:sp>
      <p:sp>
        <p:nvSpPr>
          <p:cNvPr id="20" name="TextBox 19">
            <a:extLst>
              <a:ext uri="{FF2B5EF4-FFF2-40B4-BE49-F238E27FC236}">
                <a16:creationId xmlns:a16="http://schemas.microsoft.com/office/drawing/2014/main" id="{A5659DC6-6B14-5C04-E9C1-04C9ED7EDA5E}"/>
              </a:ext>
            </a:extLst>
          </p:cNvPr>
          <p:cNvSpPr txBox="1"/>
          <p:nvPr/>
        </p:nvSpPr>
        <p:spPr>
          <a:xfrm>
            <a:off x="683319" y="1510203"/>
            <a:ext cx="7714006" cy="923330"/>
          </a:xfrm>
          <a:prstGeom prst="rect">
            <a:avLst/>
          </a:prstGeom>
          <a:noFill/>
        </p:spPr>
        <p:txBody>
          <a:bodyPr wrap="square" rtlCol="0">
            <a:spAutoFit/>
          </a:bodyPr>
          <a:lstStyle/>
          <a:p>
            <a:r>
              <a:rPr lang="en-US" dirty="0"/>
              <a:t>The topological structure (i.e. closure under finite intersection and arbitrary union) stems from requirement of finite time termination (i.e. closure under finite AND </a:t>
            </a:r>
            <a:r>
              <a:rPr lang="en-US" dirty="0" err="1"/>
              <a:t>and</a:t>
            </a:r>
            <a:r>
              <a:rPr lang="en-US" dirty="0"/>
              <a:t> countable OR)</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BF486A0-3164-719A-009F-82D29813C610}"/>
                  </a:ext>
                </a:extLst>
              </p:cNvPr>
              <p:cNvSpPr txBox="1"/>
              <p:nvPr/>
            </p:nvSpPr>
            <p:spPr>
              <a:xfrm>
                <a:off x="683319" y="2459677"/>
                <a:ext cx="7714006" cy="923330"/>
              </a:xfrm>
              <a:prstGeom prst="rect">
                <a:avLst/>
              </a:prstGeom>
              <a:noFill/>
            </p:spPr>
            <p:txBody>
              <a:bodyPr wrap="square" rtlCol="0">
                <a:spAutoFit/>
              </a:bodyPr>
              <a:lstStyle/>
              <a:p>
                <a:r>
                  <a:rPr lang="en-US" dirty="0"/>
                  <a:t>The </a:t>
                </a:r>
                <a14:m>
                  <m:oMath xmlns:m="http://schemas.openxmlformats.org/officeDocument/2006/math">
                    <m:r>
                      <a:rPr lang="en-US" b="0" i="1" smtClean="0">
                        <a:latin typeface="Cambria Math" panose="02040503050406030204" pitchFamily="18" charset="0"/>
                      </a:rPr>
                      <m:t>𝜎</m:t>
                    </m:r>
                  </m:oMath>
                </a14:m>
                <a:r>
                  <a:rPr lang="en-US" dirty="0"/>
                  <a:t>-algebra (i.e. closure under countable union and complement) of the Borel sets, instead, stems from requirement of tests, regardless of termination (i.e. closure under countable OR and NOT)</a:t>
                </a:r>
              </a:p>
            </p:txBody>
          </p:sp>
        </mc:Choice>
        <mc:Fallback xmlns="">
          <p:sp>
            <p:nvSpPr>
              <p:cNvPr id="21" name="TextBox 20">
                <a:extLst>
                  <a:ext uri="{FF2B5EF4-FFF2-40B4-BE49-F238E27FC236}">
                    <a16:creationId xmlns:a16="http://schemas.microsoft.com/office/drawing/2014/main" id="{9BF486A0-3164-719A-009F-82D29813C610}"/>
                  </a:ext>
                </a:extLst>
              </p:cNvPr>
              <p:cNvSpPr txBox="1">
                <a:spLocks noRot="1" noChangeAspect="1" noMove="1" noResize="1" noEditPoints="1" noAdjustHandles="1" noChangeArrowheads="1" noChangeShapeType="1" noTextEdit="1"/>
              </p:cNvSpPr>
              <p:nvPr/>
            </p:nvSpPr>
            <p:spPr>
              <a:xfrm>
                <a:off x="683319" y="2459677"/>
                <a:ext cx="7714006" cy="923330"/>
              </a:xfrm>
              <a:prstGeom prst="rect">
                <a:avLst/>
              </a:prstGeom>
              <a:blipFill>
                <a:blip r:embed="rId2"/>
                <a:stretch>
                  <a:fillRect l="-632" t="-3289" r="-237" b="-9211"/>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E1DBF76-FBE4-9F0F-A11D-A43FC01C9610}"/>
              </a:ext>
            </a:extLst>
          </p:cNvPr>
          <p:cNvSpPr txBox="1"/>
          <p:nvPr/>
        </p:nvSpPr>
        <p:spPr>
          <a:xfrm>
            <a:off x="289983" y="3825293"/>
            <a:ext cx="9912714" cy="523220"/>
          </a:xfrm>
          <a:prstGeom prst="rect">
            <a:avLst/>
          </a:prstGeom>
          <a:noFill/>
        </p:spPr>
        <p:txBody>
          <a:bodyPr wrap="none" rtlCol="0">
            <a:spAutoFit/>
          </a:bodyPr>
          <a:lstStyle/>
          <a:p>
            <a:r>
              <a:rPr lang="en-US" sz="2800" dirty="0">
                <a:solidFill>
                  <a:srgbClr val="C00000"/>
                </a:solidFill>
              </a:rPr>
              <a:t>Note: nothing “proves” that verifiable tests “exist” strictly speaking</a:t>
            </a:r>
          </a:p>
        </p:txBody>
      </p:sp>
      <p:sp>
        <p:nvSpPr>
          <p:cNvPr id="23" name="TextBox 22">
            <a:extLst>
              <a:ext uri="{FF2B5EF4-FFF2-40B4-BE49-F238E27FC236}">
                <a16:creationId xmlns:a16="http://schemas.microsoft.com/office/drawing/2014/main" id="{F6BF64B0-AE78-BDBA-D3DA-9624FDABB6FC}"/>
              </a:ext>
            </a:extLst>
          </p:cNvPr>
          <p:cNvSpPr txBox="1"/>
          <p:nvPr/>
        </p:nvSpPr>
        <p:spPr>
          <a:xfrm>
            <a:off x="683319" y="4348513"/>
            <a:ext cx="6270050" cy="369332"/>
          </a:xfrm>
          <a:prstGeom prst="rect">
            <a:avLst/>
          </a:prstGeom>
          <a:noFill/>
        </p:spPr>
        <p:txBody>
          <a:bodyPr wrap="none" rtlCol="0">
            <a:spAutoFit/>
          </a:bodyPr>
          <a:lstStyle/>
          <a:p>
            <a:r>
              <a:rPr lang="en-US" dirty="0"/>
              <a:t>(Conceptual cut, Descartes’ evil demon, problem of inference, …)</a:t>
            </a:r>
          </a:p>
        </p:txBody>
      </p:sp>
      <p:sp>
        <p:nvSpPr>
          <p:cNvPr id="24" name="TextBox 23">
            <a:extLst>
              <a:ext uri="{FF2B5EF4-FFF2-40B4-BE49-F238E27FC236}">
                <a16:creationId xmlns:a16="http://schemas.microsoft.com/office/drawing/2014/main" id="{F4C8A8CB-178A-0F45-83A8-B5C79FC1B692}"/>
              </a:ext>
            </a:extLst>
          </p:cNvPr>
          <p:cNvSpPr txBox="1"/>
          <p:nvPr/>
        </p:nvSpPr>
        <p:spPr>
          <a:xfrm>
            <a:off x="289983" y="5030542"/>
            <a:ext cx="7235507" cy="523220"/>
          </a:xfrm>
          <a:prstGeom prst="rect">
            <a:avLst/>
          </a:prstGeom>
          <a:noFill/>
        </p:spPr>
        <p:txBody>
          <a:bodyPr wrap="none" rtlCol="0">
            <a:spAutoFit/>
          </a:bodyPr>
          <a:lstStyle/>
          <a:p>
            <a:r>
              <a:rPr lang="en-US" sz="2800" dirty="0">
                <a:solidFill>
                  <a:schemeClr val="accent6">
                    <a:lumMod val="75000"/>
                  </a:schemeClr>
                </a:solidFill>
              </a:rPr>
              <a:t>But, if they exist, they must follow that structure</a:t>
            </a:r>
          </a:p>
        </p:txBody>
      </p:sp>
      <p:sp>
        <p:nvSpPr>
          <p:cNvPr id="25" name="TextBox 24">
            <a:extLst>
              <a:ext uri="{FF2B5EF4-FFF2-40B4-BE49-F238E27FC236}">
                <a16:creationId xmlns:a16="http://schemas.microsoft.com/office/drawing/2014/main" id="{98E0871C-78DC-2F60-BB68-86B120B2F7BC}"/>
              </a:ext>
            </a:extLst>
          </p:cNvPr>
          <p:cNvSpPr txBox="1"/>
          <p:nvPr/>
        </p:nvSpPr>
        <p:spPr>
          <a:xfrm>
            <a:off x="683319" y="5580065"/>
            <a:ext cx="7273273" cy="369332"/>
          </a:xfrm>
          <a:prstGeom prst="rect">
            <a:avLst/>
          </a:prstGeom>
          <a:noFill/>
        </p:spPr>
        <p:txBody>
          <a:bodyPr wrap="none" rtlCol="0">
            <a:spAutoFit/>
          </a:bodyPr>
          <a:lstStyle/>
          <a:p>
            <a:r>
              <a:rPr lang="en-US" dirty="0"/>
              <a:t>and it’s the exact mathematical structure we use for proofs and calculations</a:t>
            </a:r>
          </a:p>
        </p:txBody>
      </p:sp>
    </p:spTree>
    <p:extLst>
      <p:ext uri="{BB962C8B-B14F-4D97-AF65-F5344CB8AC3E}">
        <p14:creationId xmlns:p14="http://schemas.microsoft.com/office/powerpoint/2010/main" val="424534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Topology and </a:t>
                </a:r>
                <a14:m>
                  <m:oMath xmlns:m="http://schemas.openxmlformats.org/officeDocument/2006/math">
                    <m:r>
                      <a:rPr lang="en-US" b="0" i="1" smtClean="0">
                        <a:latin typeface="Cambria Math" panose="02040503050406030204" pitchFamily="18" charset="0"/>
                      </a:rPr>
                      <m:t>𝜎</m:t>
                    </m:r>
                  </m:oMath>
                </a14:m>
                <a:r>
                  <a:rPr lang="en-US" dirty="0"/>
                  <a:t>-algebras capture experimental verifiability</a:t>
                </a:r>
              </a:p>
              <a:p>
                <a:r>
                  <a:rPr lang="en-US" sz="2800" dirty="0"/>
                  <a:t>Thi</a:t>
                </a:r>
                <a:r>
                  <a:rPr lang="en-US" dirty="0"/>
                  <a:t>s link provides a perfect map between physics and math</a:t>
                </a:r>
                <a:endParaRPr lang="en-US" sz="2800" dirty="0"/>
              </a:p>
              <a:p>
                <a:r>
                  <a:rPr lang="en-US" sz="2800" dirty="0"/>
                  <a:t>It supports the idea that physical theories are, in the end, logical structures</a:t>
                </a:r>
              </a:p>
              <a:p>
                <a:r>
                  <a:rPr lang="en-US" dirty="0"/>
                  <a:t>Given that the structure is generated by countably many verifiable statements, the structure is fully grounded in experimental science</a:t>
                </a:r>
                <a:endParaRPr lang="en-US" sz="2800" dirty="0"/>
              </a:p>
              <a:p>
                <a:r>
                  <a:rPr lang="en-US" dirty="0"/>
                  <a:t>TODOs</a:t>
                </a:r>
              </a:p>
              <a:p>
                <a:pPr lvl="1"/>
                <a:r>
                  <a:rPr lang="en-US" dirty="0"/>
                  <a:t>Philosophical consequences interesting for current debates?</a:t>
                </a:r>
              </a:p>
              <a:p>
                <a:pPr lvl="1"/>
                <a:r>
                  <a:rPr lang="en-US" dirty="0"/>
                  <a:t>Better connection to work from Kevin Kelly et al.</a:t>
                </a:r>
              </a:p>
            </p:txBody>
          </p:sp>
        </mc:Choice>
        <mc:Fallback xmlns="">
          <p:sp>
            <p:nvSpPr>
              <p:cNvPr id="3" name="Content Placeholder 2">
                <a:extLst>
                  <a:ext uri="{FF2B5EF4-FFF2-40B4-BE49-F238E27FC236}">
                    <a16:creationId xmlns:a16="http://schemas.microsoft.com/office/drawing/2014/main" id="{EF00B914-F7F9-E8B1-F8B0-658517564B2D}"/>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Tree>
    <p:extLst>
      <p:ext uri="{BB962C8B-B14F-4D97-AF65-F5344CB8AC3E}">
        <p14:creationId xmlns:p14="http://schemas.microsoft.com/office/powerpoint/2010/main" val="944245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6D1-E188-2CB7-0DEE-559972FA4DBB}"/>
              </a:ext>
            </a:extLst>
          </p:cNvPr>
          <p:cNvSpPr>
            <a:spLocks noGrp="1"/>
          </p:cNvSpPr>
          <p:nvPr>
            <p:ph type="title"/>
          </p:nvPr>
        </p:nvSpPr>
        <p:spPr/>
        <p:txBody>
          <a:bodyPr/>
          <a:lstStyle/>
          <a:p>
            <a:r>
              <a:rPr lang="en-US" dirty="0"/>
              <a:t>Ensembles as</a:t>
            </a:r>
            <a:br>
              <a:rPr lang="en-US" dirty="0"/>
            </a:br>
            <a:r>
              <a:rPr lang="en-US" dirty="0"/>
              <a:t>fundamental concept</a:t>
            </a:r>
            <a:br>
              <a:rPr lang="en-US" dirty="0"/>
            </a:br>
            <a:endParaRPr lang="en-US" dirty="0"/>
          </a:p>
        </p:txBody>
      </p:sp>
      <p:sp>
        <p:nvSpPr>
          <p:cNvPr id="3" name="Text Placeholder 2">
            <a:extLst>
              <a:ext uri="{FF2B5EF4-FFF2-40B4-BE49-F238E27FC236}">
                <a16:creationId xmlns:a16="http://schemas.microsoft.com/office/drawing/2014/main" id="{CF766960-208F-8D00-48ED-34C2BE847C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1643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3EE793-90AA-8E94-F62F-16DAFB447874}"/>
              </a:ext>
            </a:extLst>
          </p:cNvPr>
          <p:cNvSpPr txBox="1"/>
          <p:nvPr/>
        </p:nvSpPr>
        <p:spPr>
          <a:xfrm>
            <a:off x="353657" y="313914"/>
            <a:ext cx="11484686" cy="1323439"/>
          </a:xfrm>
          <a:prstGeom prst="rect">
            <a:avLst/>
          </a:prstGeom>
          <a:noFill/>
        </p:spPr>
        <p:txBody>
          <a:bodyPr wrap="square" rtlCol="0">
            <a:spAutoFit/>
          </a:bodyPr>
          <a:lstStyle/>
          <a:p>
            <a:r>
              <a:rPr lang="en-US" sz="4000" dirty="0"/>
              <a:t>Typical view: first define “pure states”, then define ensembles as probability distribution over pure states</a:t>
            </a:r>
          </a:p>
        </p:txBody>
      </p:sp>
      <p:sp>
        <p:nvSpPr>
          <p:cNvPr id="3" name="TextBox 2">
            <a:extLst>
              <a:ext uri="{FF2B5EF4-FFF2-40B4-BE49-F238E27FC236}">
                <a16:creationId xmlns:a16="http://schemas.microsoft.com/office/drawing/2014/main" id="{9A1218BD-92CD-CCF4-7FEA-DEA602D93B3D}"/>
              </a:ext>
            </a:extLst>
          </p:cNvPr>
          <p:cNvSpPr txBox="1"/>
          <p:nvPr/>
        </p:nvSpPr>
        <p:spPr>
          <a:xfrm>
            <a:off x="499115" y="1944210"/>
            <a:ext cx="11193770" cy="707886"/>
          </a:xfrm>
          <a:prstGeom prst="rect">
            <a:avLst/>
          </a:prstGeom>
          <a:noFill/>
        </p:spPr>
        <p:txBody>
          <a:bodyPr wrap="none" rtlCol="0">
            <a:spAutoFit/>
          </a:bodyPr>
          <a:lstStyle/>
          <a:p>
            <a:r>
              <a:rPr lang="en-US" sz="4000" dirty="0">
                <a:solidFill>
                  <a:srgbClr val="C00000"/>
                </a:solidFill>
              </a:rPr>
              <a:t>This is backwards compared to experimental practice</a:t>
            </a:r>
          </a:p>
        </p:txBody>
      </p:sp>
      <p:sp>
        <p:nvSpPr>
          <p:cNvPr id="4" name="TextBox 3">
            <a:extLst>
              <a:ext uri="{FF2B5EF4-FFF2-40B4-BE49-F238E27FC236}">
                <a16:creationId xmlns:a16="http://schemas.microsoft.com/office/drawing/2014/main" id="{09D7072E-8992-F3DF-5647-DC3F6E686594}"/>
              </a:ext>
            </a:extLst>
          </p:cNvPr>
          <p:cNvSpPr txBox="1"/>
          <p:nvPr/>
        </p:nvSpPr>
        <p:spPr>
          <a:xfrm>
            <a:off x="1136341" y="3071673"/>
            <a:ext cx="8913181" cy="954107"/>
          </a:xfrm>
          <a:prstGeom prst="rect">
            <a:avLst/>
          </a:prstGeom>
          <a:noFill/>
        </p:spPr>
        <p:txBody>
          <a:bodyPr wrap="square" rtlCol="0">
            <a:spAutoFit/>
          </a:bodyPr>
          <a:lstStyle/>
          <a:p>
            <a:r>
              <a:rPr lang="en-US" sz="2800" dirty="0"/>
              <a:t>In practice, we can only prepare ensembles, and imagine making them more and more refined.</a:t>
            </a:r>
          </a:p>
        </p:txBody>
      </p:sp>
      <p:sp>
        <p:nvSpPr>
          <p:cNvPr id="5" name="TextBox 4">
            <a:extLst>
              <a:ext uri="{FF2B5EF4-FFF2-40B4-BE49-F238E27FC236}">
                <a16:creationId xmlns:a16="http://schemas.microsoft.com/office/drawing/2014/main" id="{C3A39177-4A94-83CB-F0DB-FB10C74633C4}"/>
              </a:ext>
            </a:extLst>
          </p:cNvPr>
          <p:cNvSpPr txBox="1"/>
          <p:nvPr/>
        </p:nvSpPr>
        <p:spPr>
          <a:xfrm>
            <a:off x="419216" y="4341181"/>
            <a:ext cx="8691239" cy="2062103"/>
          </a:xfrm>
          <a:prstGeom prst="rect">
            <a:avLst/>
          </a:prstGeom>
          <a:noFill/>
        </p:spPr>
        <p:txBody>
          <a:bodyPr wrap="square" rtlCol="0">
            <a:spAutoFit/>
          </a:bodyPr>
          <a:lstStyle/>
          <a:p>
            <a:r>
              <a:rPr lang="en-US" sz="3200" dirty="0">
                <a:solidFill>
                  <a:schemeClr val="accent6">
                    <a:lumMod val="75000"/>
                  </a:schemeClr>
                </a:solidFill>
              </a:rPr>
              <a:t>If we want a theory based on experimental practice, the ensembles are the primary object, and the pure states are particular ensembles that correspond to “best possible preparation”.</a:t>
            </a:r>
          </a:p>
        </p:txBody>
      </p:sp>
    </p:spTree>
    <p:extLst>
      <p:ext uri="{BB962C8B-B14F-4D97-AF65-F5344CB8AC3E}">
        <p14:creationId xmlns:p14="http://schemas.microsoft.com/office/powerpoint/2010/main" val="2913476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36FE-04FE-2945-077D-F39200DB8BAD}"/>
              </a:ext>
            </a:extLst>
          </p:cNvPr>
          <p:cNvSpPr txBox="1"/>
          <p:nvPr/>
        </p:nvSpPr>
        <p:spPr>
          <a:xfrm>
            <a:off x="426128" y="363984"/>
            <a:ext cx="3726789" cy="707886"/>
          </a:xfrm>
          <a:prstGeom prst="rect">
            <a:avLst/>
          </a:prstGeom>
          <a:noFill/>
        </p:spPr>
        <p:txBody>
          <a:bodyPr wrap="none" rtlCol="0">
            <a:spAutoFit/>
          </a:bodyPr>
          <a:lstStyle/>
          <a:p>
            <a:r>
              <a:rPr lang="en-US" sz="4000" dirty="0"/>
              <a:t>Basic arguments: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A11CFA-3247-17CC-236A-6B25BE8C484D}"/>
                  </a:ext>
                </a:extLst>
              </p:cNvPr>
              <p:cNvSpPr txBox="1"/>
              <p:nvPr/>
            </p:nvSpPr>
            <p:spPr>
              <a:xfrm>
                <a:off x="690607" y="1340527"/>
                <a:ext cx="8913181" cy="2246769"/>
              </a:xfrm>
              <a:prstGeom prst="rect">
                <a:avLst/>
              </a:prstGeom>
              <a:noFill/>
            </p:spPr>
            <p:txBody>
              <a:bodyPr wrap="square" rtlCol="0">
                <a:spAutoFit/>
              </a:bodyPr>
              <a:lstStyle/>
              <a:p>
                <a:r>
                  <a:rPr lang="en-US" sz="2800" dirty="0"/>
                  <a:t>In practice, one never prepares or measures a pure state. There is always uncertainty. But we can imagine each preparation as the statistical mixture of better preparations.</a:t>
                </a:r>
              </a:p>
              <a:p>
                <a14:m>
                  <m:oMath xmlns:m="http://schemas.openxmlformats.org/officeDocument/2006/math">
                    <m:r>
                      <a:rPr lang="en-US" sz="2800" b="0" i="1" smtClean="0">
                        <a:latin typeface="Cambria Math" panose="02040503050406030204" pitchFamily="18" charset="0"/>
                      </a:rPr>
                      <m:t>⇒</m:t>
                    </m:r>
                  </m:oMath>
                </a14:m>
                <a:r>
                  <a:rPr lang="en-US" sz="2800" dirty="0"/>
                  <a:t> each preparation is a mixture of “ideal” preparations (pure states of classical and/or quantum mechanics)</a:t>
                </a:r>
              </a:p>
            </p:txBody>
          </p:sp>
        </mc:Choice>
        <mc:Fallback xmlns="">
          <p:sp>
            <p:nvSpPr>
              <p:cNvPr id="3" name="TextBox 2">
                <a:extLst>
                  <a:ext uri="{FF2B5EF4-FFF2-40B4-BE49-F238E27FC236}">
                    <a16:creationId xmlns:a16="http://schemas.microsoft.com/office/drawing/2014/main" id="{BFA11CFA-3247-17CC-236A-6B25BE8C484D}"/>
                  </a:ext>
                </a:extLst>
              </p:cNvPr>
              <p:cNvSpPr txBox="1">
                <a:spLocks noRot="1" noChangeAspect="1" noMove="1" noResize="1" noEditPoints="1" noAdjustHandles="1" noChangeArrowheads="1" noChangeShapeType="1" noTextEdit="1"/>
              </p:cNvSpPr>
              <p:nvPr/>
            </p:nvSpPr>
            <p:spPr>
              <a:xfrm>
                <a:off x="690607" y="1340527"/>
                <a:ext cx="8913181" cy="2246769"/>
              </a:xfrm>
              <a:prstGeom prst="rect">
                <a:avLst/>
              </a:prstGeom>
              <a:blipFill>
                <a:blip r:embed="rId2"/>
                <a:stretch>
                  <a:fillRect l="-1368" t="-2717" r="-274" b="-706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47D675-4130-D2BE-9C7D-E4415084D1AF}"/>
              </a:ext>
            </a:extLst>
          </p:cNvPr>
          <p:cNvSpPr txBox="1"/>
          <p:nvPr/>
        </p:nvSpPr>
        <p:spPr>
          <a:xfrm>
            <a:off x="690606" y="4031940"/>
            <a:ext cx="8913181" cy="2246769"/>
          </a:xfrm>
          <a:prstGeom prst="rect">
            <a:avLst/>
          </a:prstGeom>
          <a:noFill/>
        </p:spPr>
        <p:txBody>
          <a:bodyPr wrap="square" rtlCol="0">
            <a:spAutoFit/>
          </a:bodyPr>
          <a:lstStyle/>
          <a:p>
            <a:r>
              <a:rPr lang="en-US" sz="2800" dirty="0"/>
              <a:t>Physical laws represent “if-then” relationships. These rules apply not to a single instance of preparation/measurement, but to all similar preparations/measurements. Therefore, laws relate collections of identically prepared systems: physical laws are about ensembles.</a:t>
            </a:r>
          </a:p>
        </p:txBody>
      </p:sp>
    </p:spTree>
    <p:extLst>
      <p:ext uri="{BB962C8B-B14F-4D97-AF65-F5344CB8AC3E}">
        <p14:creationId xmlns:p14="http://schemas.microsoft.com/office/powerpoint/2010/main" val="130723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36FE-04FE-2945-077D-F39200DB8BAD}"/>
              </a:ext>
            </a:extLst>
          </p:cNvPr>
          <p:cNvSpPr txBox="1"/>
          <p:nvPr/>
        </p:nvSpPr>
        <p:spPr>
          <a:xfrm>
            <a:off x="426128" y="363984"/>
            <a:ext cx="3726789" cy="707886"/>
          </a:xfrm>
          <a:prstGeom prst="rect">
            <a:avLst/>
          </a:prstGeom>
          <a:noFill/>
        </p:spPr>
        <p:txBody>
          <a:bodyPr wrap="none" rtlCol="0">
            <a:spAutoFit/>
          </a:bodyPr>
          <a:lstStyle/>
          <a:p>
            <a:r>
              <a:rPr lang="en-US" sz="4000" dirty="0"/>
              <a:t>Basic arguments:</a:t>
            </a:r>
          </a:p>
        </p:txBody>
      </p:sp>
      <p:sp>
        <p:nvSpPr>
          <p:cNvPr id="3" name="TextBox 2">
            <a:extLst>
              <a:ext uri="{FF2B5EF4-FFF2-40B4-BE49-F238E27FC236}">
                <a16:creationId xmlns:a16="http://schemas.microsoft.com/office/drawing/2014/main" id="{BFA11CFA-3247-17CC-236A-6B25BE8C484D}"/>
              </a:ext>
            </a:extLst>
          </p:cNvPr>
          <p:cNvSpPr txBox="1"/>
          <p:nvPr/>
        </p:nvSpPr>
        <p:spPr>
          <a:xfrm>
            <a:off x="1109707" y="1340527"/>
            <a:ext cx="8913181" cy="2677656"/>
          </a:xfrm>
          <a:prstGeom prst="rect">
            <a:avLst/>
          </a:prstGeom>
          <a:noFill/>
        </p:spPr>
        <p:txBody>
          <a:bodyPr wrap="square" rtlCol="0">
            <a:spAutoFit/>
          </a:bodyPr>
          <a:lstStyle/>
          <a:p>
            <a:r>
              <a:rPr lang="en-US" sz="2800" dirty="0"/>
              <a:t>Repeatability is intrinsic to science. Repeatability always implies that “we can always do it one more time.” Saying that the electron has a particular value of mass means that we can always produce an electron and repeat the measurement. The value of mass, then, is a property of the collection of all electrons: it is a property of an ensemble. </a:t>
            </a:r>
          </a:p>
        </p:txBody>
      </p:sp>
    </p:spTree>
    <p:extLst>
      <p:ext uri="{BB962C8B-B14F-4D97-AF65-F5344CB8AC3E}">
        <p14:creationId xmlns:p14="http://schemas.microsoft.com/office/powerpoint/2010/main" val="3740358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508E9-4C5B-8167-088F-AC1A0A8F8244}"/>
              </a:ext>
            </a:extLst>
          </p:cNvPr>
          <p:cNvSpPr txBox="1"/>
          <p:nvPr/>
        </p:nvSpPr>
        <p:spPr>
          <a:xfrm>
            <a:off x="8373381" y="136658"/>
            <a:ext cx="3715954" cy="461665"/>
          </a:xfrm>
          <a:prstGeom prst="rect">
            <a:avLst/>
          </a:prstGeom>
          <a:noFill/>
        </p:spPr>
        <p:txBody>
          <a:bodyPr wrap="none" rtlCol="0">
            <a:spAutoFit/>
          </a:bodyPr>
          <a:lstStyle/>
          <a:p>
            <a:r>
              <a:rPr lang="en-US" sz="2400" dirty="0"/>
              <a:t>Basic property of ensembles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E21F7B5-4459-211D-1D03-8E6B13354D09}"/>
                  </a:ext>
                </a:extLst>
              </p:cNvPr>
              <p:cNvSpPr txBox="1"/>
              <p:nvPr/>
            </p:nvSpPr>
            <p:spPr>
              <a:xfrm>
                <a:off x="931106" y="1147618"/>
                <a:ext cx="8751242"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5400" b="0" i="1" smtClean="0">
                              <a:latin typeface="Cambria Math" panose="02040503050406030204" pitchFamily="18" charset="0"/>
                            </a:rPr>
                          </m:ctrlPr>
                        </m:dPr>
                        <m:e>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𝑒</m:t>
                              </m:r>
                            </m:e>
                            <m:sub>
                              <m:r>
                                <a:rPr lang="en-US" sz="5400" b="0" i="1" smtClean="0">
                                  <a:latin typeface="Cambria Math" panose="02040503050406030204" pitchFamily="18" charset="0"/>
                                </a:rPr>
                                <m:t>1</m:t>
                              </m:r>
                            </m:sub>
                          </m:sSub>
                          <m:r>
                            <a:rPr lang="en-US" sz="5400" b="0" i="1" smtClean="0">
                              <a:latin typeface="Cambria Math" panose="02040503050406030204" pitchFamily="18" charset="0"/>
                            </a:rPr>
                            <m:t>,</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𝑒</m:t>
                              </m:r>
                            </m:e>
                            <m:sub>
                              <m:r>
                                <a:rPr lang="en-US" sz="5400" b="0" i="1" smtClean="0">
                                  <a:latin typeface="Cambria Math" panose="02040503050406030204" pitchFamily="18" charset="0"/>
                                </a:rPr>
                                <m:t>2</m:t>
                              </m:r>
                            </m:sub>
                          </m:sSub>
                          <m:r>
                            <a:rPr lang="en-US" sz="5400" b="0" i="1" smtClean="0">
                              <a:latin typeface="Cambria Math" panose="02040503050406030204" pitchFamily="18" charset="0"/>
                            </a:rPr>
                            <m:t>,</m:t>
                          </m:r>
                          <m:r>
                            <a:rPr lang="en-US" sz="5400" b="0" i="1" smtClean="0">
                              <a:latin typeface="Cambria Math" panose="02040503050406030204" pitchFamily="18" charset="0"/>
                            </a:rPr>
                            <m:t>𝑝</m:t>
                          </m:r>
                        </m:e>
                      </m:d>
                      <m:r>
                        <a:rPr lang="en-US" sz="5400" b="0" i="1" smtClean="0">
                          <a:latin typeface="Cambria Math" panose="02040503050406030204" pitchFamily="18" charset="0"/>
                        </a:rPr>
                        <m:t>⇒</m:t>
                      </m:r>
                      <m:r>
                        <a:rPr lang="en-US" sz="5400" b="0" i="1" smtClean="0">
                          <a:latin typeface="Cambria Math" panose="02040503050406030204" pitchFamily="18" charset="0"/>
                        </a:rPr>
                        <m:t>𝑝</m:t>
                      </m:r>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𝑒</m:t>
                          </m:r>
                        </m:e>
                        <m:sub>
                          <m:r>
                            <a:rPr lang="en-US" sz="5400" b="0" i="1" smtClean="0">
                              <a:latin typeface="Cambria Math" panose="02040503050406030204" pitchFamily="18" charset="0"/>
                            </a:rPr>
                            <m:t>1</m:t>
                          </m:r>
                        </m:sub>
                      </m:sSub>
                      <m:r>
                        <a:rPr lang="en-US" sz="5400" b="0" i="1" smtClean="0">
                          <a:latin typeface="Cambria Math" panose="02040503050406030204" pitchFamily="18" charset="0"/>
                        </a:rPr>
                        <m:t>+</m:t>
                      </m:r>
                      <m:d>
                        <m:dPr>
                          <m:ctrlPr>
                            <a:rPr lang="en-US" sz="5400" b="0" i="1" smtClean="0">
                              <a:latin typeface="Cambria Math" panose="02040503050406030204" pitchFamily="18" charset="0"/>
                            </a:rPr>
                          </m:ctrlPr>
                        </m:dPr>
                        <m:e>
                          <m:r>
                            <a:rPr lang="en-US" sz="5400" b="0" i="1" smtClean="0">
                              <a:latin typeface="Cambria Math" panose="02040503050406030204" pitchFamily="18" charset="0"/>
                            </a:rPr>
                            <m:t>1−</m:t>
                          </m:r>
                          <m:r>
                            <a:rPr lang="en-US" sz="5400" b="0" i="1" smtClean="0">
                              <a:latin typeface="Cambria Math" panose="02040503050406030204" pitchFamily="18" charset="0"/>
                            </a:rPr>
                            <m:t>𝑝</m:t>
                          </m:r>
                        </m:e>
                      </m:d>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𝑒</m:t>
                          </m:r>
                        </m:e>
                        <m:sub>
                          <m:r>
                            <a:rPr lang="en-US" sz="5400" b="0" i="1" smtClean="0">
                              <a:latin typeface="Cambria Math" panose="02040503050406030204" pitchFamily="18" charset="0"/>
                            </a:rPr>
                            <m:t>2</m:t>
                          </m:r>
                        </m:sub>
                      </m:sSub>
                    </m:oMath>
                  </m:oMathPara>
                </a14:m>
                <a:endParaRPr lang="en-US" sz="5400" dirty="0"/>
              </a:p>
            </p:txBody>
          </p:sp>
        </mc:Choice>
        <mc:Fallback xmlns="">
          <p:sp>
            <p:nvSpPr>
              <p:cNvPr id="3" name="TextBox 2">
                <a:extLst>
                  <a:ext uri="{FF2B5EF4-FFF2-40B4-BE49-F238E27FC236}">
                    <a16:creationId xmlns:a16="http://schemas.microsoft.com/office/drawing/2014/main" id="{6E21F7B5-4459-211D-1D03-8E6B13354D09}"/>
                  </a:ext>
                </a:extLst>
              </p:cNvPr>
              <p:cNvSpPr txBox="1">
                <a:spLocks noRot="1" noChangeAspect="1" noMove="1" noResize="1" noEditPoints="1" noAdjustHandles="1" noChangeArrowheads="1" noChangeShapeType="1" noTextEdit="1"/>
              </p:cNvSpPr>
              <p:nvPr/>
            </p:nvSpPr>
            <p:spPr>
              <a:xfrm>
                <a:off x="931106" y="1147618"/>
                <a:ext cx="8751242" cy="9233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D3AB9-1C2B-FBB7-A983-CCFD8AAEC04E}"/>
                  </a:ext>
                </a:extLst>
              </p:cNvPr>
              <p:cNvSpPr txBox="1"/>
              <p:nvPr/>
            </p:nvSpPr>
            <p:spPr>
              <a:xfrm>
                <a:off x="426128" y="475965"/>
                <a:ext cx="8642687" cy="769441"/>
              </a:xfrm>
              <a:prstGeom prst="rect">
                <a:avLst/>
              </a:prstGeom>
              <a:noFill/>
            </p:spPr>
            <p:txBody>
              <a:bodyPr wrap="none" rtlCol="0">
                <a:spAutoFit/>
              </a:bodyPr>
              <a:lstStyle/>
              <a:p>
                <a:r>
                  <a:rPr lang="en-US" sz="4400" dirty="0">
                    <a:solidFill>
                      <a:schemeClr val="accent6">
                        <a:lumMod val="75000"/>
                      </a:schemeClr>
                    </a:solidFill>
                  </a:rPr>
                  <a:t>Statistical mixing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Convex structure</a:t>
                </a:r>
              </a:p>
            </p:txBody>
          </p:sp>
        </mc:Choice>
        <mc:Fallback xmlns="">
          <p:sp>
            <p:nvSpPr>
              <p:cNvPr id="4" name="TextBox 3">
                <a:extLst>
                  <a:ext uri="{FF2B5EF4-FFF2-40B4-BE49-F238E27FC236}">
                    <a16:creationId xmlns:a16="http://schemas.microsoft.com/office/drawing/2014/main" id="{BC3D3AB9-1C2B-FBB7-A983-CCFD8AAEC04E}"/>
                  </a:ext>
                </a:extLst>
              </p:cNvPr>
              <p:cNvSpPr txBox="1">
                <a:spLocks noRot="1" noChangeAspect="1" noMove="1" noResize="1" noEditPoints="1" noAdjustHandles="1" noChangeArrowheads="1" noChangeShapeType="1" noTextEdit="1"/>
              </p:cNvSpPr>
              <p:nvPr/>
            </p:nvSpPr>
            <p:spPr>
              <a:xfrm>
                <a:off x="426128" y="475965"/>
                <a:ext cx="8642687" cy="769441"/>
              </a:xfrm>
              <a:prstGeom prst="rect">
                <a:avLst/>
              </a:prstGeom>
              <a:blipFill>
                <a:blip r:embed="rId3"/>
                <a:stretch>
                  <a:fillRect l="-2891" t="-15873" r="-1904"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C51E1E-46D3-8F12-E057-503368D7DC4C}"/>
                  </a:ext>
                </a:extLst>
              </p:cNvPr>
              <p:cNvSpPr txBox="1"/>
              <p:nvPr/>
            </p:nvSpPr>
            <p:spPr>
              <a:xfrm>
                <a:off x="291914" y="2791031"/>
                <a:ext cx="92467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𝒯</m:t>
                      </m:r>
                      <m:d>
                        <m:dPr>
                          <m:ctrlPr>
                            <a:rPr lang="en-US" sz="3600" b="0" i="1" smtClean="0">
                              <a:latin typeface="Cambria Math" panose="02040503050406030204" pitchFamily="18" charset="0"/>
                            </a:rPr>
                          </m:ctrlPr>
                        </m:dPr>
                        <m:e>
                          <m:r>
                            <a:rPr lang="en-US" sz="3600" i="1">
                              <a:latin typeface="Cambria Math" panose="02040503050406030204" pitchFamily="18" charset="0"/>
                            </a:rPr>
                            <m:t>𝑝</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1</m:t>
                              </m:r>
                            </m:sub>
                          </m:sSub>
                          <m:r>
                            <a:rPr lang="en-US" sz="3600" i="1">
                              <a:latin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1−</m:t>
                              </m:r>
                              <m:r>
                                <a:rPr lang="en-US" sz="3600" i="1">
                                  <a:latin typeface="Cambria Math" panose="02040503050406030204" pitchFamily="18" charset="0"/>
                                </a:rPr>
                                <m:t>𝑝</m:t>
                              </m:r>
                            </m:e>
                          </m:d>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2</m:t>
                              </m:r>
                            </m:sub>
                          </m:sSub>
                        </m:e>
                      </m:d>
                      <m:r>
                        <a:rPr lang="en-US" sz="3600" b="0" i="1" smtClean="0">
                          <a:latin typeface="Cambria Math" panose="02040503050406030204" pitchFamily="18" charset="0"/>
                        </a:rPr>
                        <m:t>=</m:t>
                      </m:r>
                      <m:r>
                        <a:rPr lang="en-US" sz="3600" i="1">
                          <a:latin typeface="Cambria Math" panose="02040503050406030204" pitchFamily="18" charset="0"/>
                        </a:rPr>
                        <m:t>𝑝</m:t>
                      </m:r>
                      <m:r>
                        <a:rPr lang="en-US" sz="3600" i="1">
                          <a:latin typeface="Cambria Math" panose="02040503050406030204" pitchFamily="18" charset="0"/>
                        </a:rPr>
                        <m:t>𝒯</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1</m:t>
                              </m:r>
                            </m:sub>
                          </m:sSub>
                        </m:e>
                      </m:d>
                      <m:r>
                        <a:rPr lang="en-US" sz="3600" b="0" i="1" smtClean="0">
                          <a:latin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1−</m:t>
                          </m:r>
                          <m:r>
                            <a:rPr lang="en-US" sz="3600" i="1">
                              <a:latin typeface="Cambria Math" panose="02040503050406030204" pitchFamily="18" charset="0"/>
                            </a:rPr>
                            <m:t>𝑝</m:t>
                          </m:r>
                        </m:e>
                      </m:d>
                      <m:r>
                        <a:rPr lang="en-US" sz="3600" i="1">
                          <a:latin typeface="Cambria Math" panose="02040503050406030204" pitchFamily="18" charset="0"/>
                        </a:rPr>
                        <m:t>𝒯</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2</m:t>
                              </m:r>
                            </m:sub>
                          </m:sSub>
                        </m:e>
                      </m:d>
                    </m:oMath>
                  </m:oMathPara>
                </a14:m>
                <a:endParaRPr lang="en-US" sz="3600" dirty="0"/>
              </a:p>
            </p:txBody>
          </p:sp>
        </mc:Choice>
        <mc:Fallback xmlns="">
          <p:sp>
            <p:nvSpPr>
              <p:cNvPr id="6" name="TextBox 5">
                <a:extLst>
                  <a:ext uri="{FF2B5EF4-FFF2-40B4-BE49-F238E27FC236}">
                    <a16:creationId xmlns:a16="http://schemas.microsoft.com/office/drawing/2014/main" id="{29C51E1E-46D3-8F12-E057-503368D7DC4C}"/>
                  </a:ext>
                </a:extLst>
              </p:cNvPr>
              <p:cNvSpPr txBox="1">
                <a:spLocks noRot="1" noChangeAspect="1" noMove="1" noResize="1" noEditPoints="1" noAdjustHandles="1" noChangeArrowheads="1" noChangeShapeType="1" noTextEdit="1"/>
              </p:cNvSpPr>
              <p:nvPr/>
            </p:nvSpPr>
            <p:spPr>
              <a:xfrm>
                <a:off x="291914" y="2791031"/>
                <a:ext cx="92467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AC258B-1260-671A-2A1B-7E2338B1554F}"/>
                  </a:ext>
                </a:extLst>
              </p:cNvPr>
              <p:cNvSpPr txBox="1"/>
              <p:nvPr/>
            </p:nvSpPr>
            <p:spPr>
              <a:xfrm>
                <a:off x="426128" y="2115660"/>
                <a:ext cx="8376267" cy="769441"/>
              </a:xfrm>
              <a:prstGeom prst="rect">
                <a:avLst/>
              </a:prstGeom>
              <a:noFill/>
            </p:spPr>
            <p:txBody>
              <a:bodyPr wrap="none" rtlCol="0">
                <a:spAutoFit/>
              </a:bodyPr>
              <a:lstStyle/>
              <a:p>
                <a:r>
                  <a:rPr lang="en-US" sz="4400" dirty="0">
                    <a:solidFill>
                      <a:schemeClr val="accent6">
                        <a:lumMod val="75000"/>
                      </a:schemeClr>
                    </a:solidFill>
                  </a:rPr>
                  <a:t>Processes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Linear transformations</a:t>
                </a:r>
              </a:p>
            </p:txBody>
          </p:sp>
        </mc:Choice>
        <mc:Fallback xmlns="">
          <p:sp>
            <p:nvSpPr>
              <p:cNvPr id="7" name="TextBox 6">
                <a:extLst>
                  <a:ext uri="{FF2B5EF4-FFF2-40B4-BE49-F238E27FC236}">
                    <a16:creationId xmlns:a16="http://schemas.microsoft.com/office/drawing/2014/main" id="{D4AC258B-1260-671A-2A1B-7E2338B1554F}"/>
                  </a:ext>
                </a:extLst>
              </p:cNvPr>
              <p:cNvSpPr txBox="1">
                <a:spLocks noRot="1" noChangeAspect="1" noMove="1" noResize="1" noEditPoints="1" noAdjustHandles="1" noChangeArrowheads="1" noChangeShapeType="1" noTextEdit="1"/>
              </p:cNvSpPr>
              <p:nvPr/>
            </p:nvSpPr>
            <p:spPr>
              <a:xfrm>
                <a:off x="426128" y="2115660"/>
                <a:ext cx="8376267" cy="769441"/>
              </a:xfrm>
              <a:prstGeom prst="rect">
                <a:avLst/>
              </a:prstGeom>
              <a:blipFill>
                <a:blip r:embed="rId5"/>
                <a:stretch>
                  <a:fillRect l="-2984" t="-15873" r="-2038"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0ACC46C-D994-FB5A-CA0F-E708B19DEFAE}"/>
                  </a:ext>
                </a:extLst>
              </p:cNvPr>
              <p:cNvSpPr txBox="1"/>
              <p:nvPr/>
            </p:nvSpPr>
            <p:spPr>
              <a:xfrm>
                <a:off x="426127" y="3619202"/>
                <a:ext cx="7066037" cy="769441"/>
              </a:xfrm>
              <a:prstGeom prst="rect">
                <a:avLst/>
              </a:prstGeom>
              <a:noFill/>
            </p:spPr>
            <p:txBody>
              <a:bodyPr wrap="none" rtlCol="0">
                <a:spAutoFit/>
              </a:bodyPr>
              <a:lstStyle/>
              <a:p>
                <a:r>
                  <a:rPr lang="en-US" sz="4400" dirty="0">
                    <a:solidFill>
                      <a:schemeClr val="accent6">
                        <a:lumMod val="75000"/>
                      </a:schemeClr>
                    </a:solidFill>
                  </a:rPr>
                  <a:t>Quantities </a:t>
                </a: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Linear operators</a:t>
                </a:r>
              </a:p>
            </p:txBody>
          </p:sp>
        </mc:Choice>
        <mc:Fallback xmlns="">
          <p:sp>
            <p:nvSpPr>
              <p:cNvPr id="8" name="TextBox 7">
                <a:extLst>
                  <a:ext uri="{FF2B5EF4-FFF2-40B4-BE49-F238E27FC236}">
                    <a16:creationId xmlns:a16="http://schemas.microsoft.com/office/drawing/2014/main" id="{C0ACC46C-D994-FB5A-CA0F-E708B19DEFAE}"/>
                  </a:ext>
                </a:extLst>
              </p:cNvPr>
              <p:cNvSpPr txBox="1">
                <a:spLocks noRot="1" noChangeAspect="1" noMove="1" noResize="1" noEditPoints="1" noAdjustHandles="1" noChangeArrowheads="1" noChangeShapeType="1" noTextEdit="1"/>
              </p:cNvSpPr>
              <p:nvPr/>
            </p:nvSpPr>
            <p:spPr>
              <a:xfrm>
                <a:off x="426127" y="3619202"/>
                <a:ext cx="7066037" cy="769441"/>
              </a:xfrm>
              <a:prstGeom prst="rect">
                <a:avLst/>
              </a:prstGeom>
              <a:blipFill>
                <a:blip r:embed="rId6"/>
                <a:stretch>
                  <a:fillRect l="-3538" t="-16667" r="-2502"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6202F1-5750-5181-3751-D79B233E9031}"/>
                  </a:ext>
                </a:extLst>
              </p:cNvPr>
              <p:cNvSpPr txBox="1"/>
              <p:nvPr/>
            </p:nvSpPr>
            <p:spPr>
              <a:xfrm>
                <a:off x="291909" y="4443087"/>
                <a:ext cx="923970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𝑂</m:t>
                      </m:r>
                      <m:d>
                        <m:dPr>
                          <m:ctrlPr>
                            <a:rPr lang="en-US" sz="3600" b="0" i="1" smtClean="0">
                              <a:latin typeface="Cambria Math" panose="02040503050406030204" pitchFamily="18" charset="0"/>
                            </a:rPr>
                          </m:ctrlPr>
                        </m:dPr>
                        <m:e>
                          <m:r>
                            <a:rPr lang="en-US" sz="3600" i="1">
                              <a:latin typeface="Cambria Math" panose="02040503050406030204" pitchFamily="18" charset="0"/>
                            </a:rPr>
                            <m:t>𝑝</m:t>
                          </m:r>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1</m:t>
                              </m:r>
                            </m:sub>
                          </m:sSub>
                          <m:r>
                            <a:rPr lang="en-US" sz="3600" i="1">
                              <a:latin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1−</m:t>
                              </m:r>
                              <m:r>
                                <a:rPr lang="en-US" sz="3600" i="1">
                                  <a:latin typeface="Cambria Math" panose="02040503050406030204" pitchFamily="18" charset="0"/>
                                </a:rPr>
                                <m:t>𝑝</m:t>
                              </m:r>
                            </m:e>
                          </m:d>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2</m:t>
                              </m:r>
                            </m:sub>
                          </m:sSub>
                        </m:e>
                      </m:d>
                      <m:r>
                        <a:rPr lang="en-US" sz="3600" b="0" i="1" smtClean="0">
                          <a:latin typeface="Cambria Math" panose="02040503050406030204" pitchFamily="18" charset="0"/>
                        </a:rPr>
                        <m:t>=</m:t>
                      </m:r>
                      <m:r>
                        <a:rPr lang="en-US" sz="3600" i="1">
                          <a:latin typeface="Cambria Math" panose="02040503050406030204" pitchFamily="18" charset="0"/>
                        </a:rPr>
                        <m:t>𝑝</m:t>
                      </m:r>
                      <m:r>
                        <a:rPr lang="en-US" sz="3600" b="0" i="1" smtClean="0">
                          <a:latin typeface="Cambria Math" panose="02040503050406030204" pitchFamily="18" charset="0"/>
                        </a:rPr>
                        <m:t>𝑂</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1</m:t>
                              </m:r>
                            </m:sub>
                          </m:sSub>
                        </m:e>
                      </m:d>
                      <m:r>
                        <a:rPr lang="en-US" sz="3600" b="0" i="1" smtClean="0">
                          <a:latin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1−</m:t>
                          </m:r>
                          <m:r>
                            <a:rPr lang="en-US" sz="3600" i="1">
                              <a:latin typeface="Cambria Math" panose="02040503050406030204" pitchFamily="18" charset="0"/>
                            </a:rPr>
                            <m:t>𝑝</m:t>
                          </m:r>
                        </m:e>
                      </m:d>
                      <m:r>
                        <a:rPr lang="en-US" sz="3600" b="0" i="1" smtClean="0">
                          <a:latin typeface="Cambria Math" panose="02040503050406030204" pitchFamily="18" charset="0"/>
                        </a:rPr>
                        <m:t>𝑂</m:t>
                      </m:r>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𝑒</m:t>
                              </m:r>
                            </m:e>
                            <m:sub>
                              <m:r>
                                <a:rPr lang="en-US" sz="3600" i="1">
                                  <a:latin typeface="Cambria Math" panose="02040503050406030204" pitchFamily="18" charset="0"/>
                                </a:rPr>
                                <m:t>2</m:t>
                              </m:r>
                            </m:sub>
                          </m:sSub>
                        </m:e>
                      </m:d>
                    </m:oMath>
                  </m:oMathPara>
                </a14:m>
                <a:endParaRPr lang="en-US" sz="3600" dirty="0"/>
              </a:p>
            </p:txBody>
          </p:sp>
        </mc:Choice>
        <mc:Fallback xmlns="">
          <p:sp>
            <p:nvSpPr>
              <p:cNvPr id="9" name="TextBox 8">
                <a:extLst>
                  <a:ext uri="{FF2B5EF4-FFF2-40B4-BE49-F238E27FC236}">
                    <a16:creationId xmlns:a16="http://schemas.microsoft.com/office/drawing/2014/main" id="{256202F1-5750-5181-3751-D79B233E9031}"/>
                  </a:ext>
                </a:extLst>
              </p:cNvPr>
              <p:cNvSpPr txBox="1">
                <a:spLocks noRot="1" noChangeAspect="1" noMove="1" noResize="1" noEditPoints="1" noAdjustHandles="1" noChangeArrowheads="1" noChangeShapeType="1" noTextEdit="1"/>
              </p:cNvSpPr>
              <p:nvPr/>
            </p:nvSpPr>
            <p:spPr>
              <a:xfrm>
                <a:off x="291909" y="4443087"/>
                <a:ext cx="9239709"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E7B77FA-0736-8C78-5237-EC11ABA4185D}"/>
                  </a:ext>
                </a:extLst>
              </p:cNvPr>
              <p:cNvSpPr txBox="1"/>
              <p:nvPr/>
            </p:nvSpPr>
            <p:spPr>
              <a:xfrm>
                <a:off x="7335052" y="3742312"/>
                <a:ext cx="207665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𝑂</m:t>
                      </m:r>
                      <m:r>
                        <a:rPr lang="en-US" sz="3600" b="0" i="1" smtClean="0">
                          <a:latin typeface="Cambria Math" panose="02040503050406030204" pitchFamily="18" charset="0"/>
                        </a:rPr>
                        <m:t>:</m:t>
                      </m:r>
                      <m:r>
                        <a:rPr lang="en-US" sz="3600" b="0" i="1" smtClean="0">
                          <a:latin typeface="Cambria Math" panose="02040503050406030204" pitchFamily="18" charset="0"/>
                        </a:rPr>
                        <m:t>ℰ</m:t>
                      </m:r>
                      <m:r>
                        <a:rPr lang="en-US" sz="3600" b="0" i="1" smtClean="0">
                          <a:latin typeface="Cambria Math" panose="02040503050406030204" pitchFamily="18" charset="0"/>
                        </a:rPr>
                        <m:t>→</m:t>
                      </m:r>
                      <m:r>
                        <a:rPr lang="en-US" sz="3600" b="0" i="1" smtClean="0">
                          <a:latin typeface="Cambria Math" panose="02040503050406030204" pitchFamily="18" charset="0"/>
                        </a:rPr>
                        <m:t>ℝ</m:t>
                      </m:r>
                    </m:oMath>
                  </m:oMathPara>
                </a14:m>
                <a:endParaRPr lang="en-US" sz="3600" dirty="0"/>
              </a:p>
            </p:txBody>
          </p:sp>
        </mc:Choice>
        <mc:Fallback xmlns="">
          <p:sp>
            <p:nvSpPr>
              <p:cNvPr id="10" name="TextBox 9">
                <a:extLst>
                  <a:ext uri="{FF2B5EF4-FFF2-40B4-BE49-F238E27FC236}">
                    <a16:creationId xmlns:a16="http://schemas.microsoft.com/office/drawing/2014/main" id="{FE7B77FA-0736-8C78-5237-EC11ABA4185D}"/>
                  </a:ext>
                </a:extLst>
              </p:cNvPr>
              <p:cNvSpPr txBox="1">
                <a:spLocks noRot="1" noChangeAspect="1" noMove="1" noResize="1" noEditPoints="1" noAdjustHandles="1" noChangeArrowheads="1" noChangeShapeType="1" noTextEdit="1"/>
              </p:cNvSpPr>
              <p:nvPr/>
            </p:nvSpPr>
            <p:spPr>
              <a:xfrm>
                <a:off x="7335052" y="3742312"/>
                <a:ext cx="2076658"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C5777B-D19A-92CD-C40A-5E193596B65F}"/>
                  </a:ext>
                </a:extLst>
              </p:cNvPr>
              <p:cNvSpPr txBox="1"/>
              <p:nvPr/>
            </p:nvSpPr>
            <p:spPr>
              <a:xfrm>
                <a:off x="9233956" y="2229594"/>
                <a:ext cx="201644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𝒯</m:t>
                      </m:r>
                      <m:r>
                        <a:rPr lang="en-US" sz="3600" b="0" i="1" smtClean="0">
                          <a:latin typeface="Cambria Math" panose="02040503050406030204" pitchFamily="18" charset="0"/>
                        </a:rPr>
                        <m:t>:</m:t>
                      </m:r>
                      <m:r>
                        <a:rPr lang="en-US" sz="3600" b="0" i="1" smtClean="0">
                          <a:latin typeface="Cambria Math" panose="02040503050406030204" pitchFamily="18" charset="0"/>
                        </a:rPr>
                        <m:t>ℰ</m:t>
                      </m:r>
                      <m:r>
                        <a:rPr lang="en-US" sz="3600" b="0" i="1" smtClean="0">
                          <a:latin typeface="Cambria Math" panose="02040503050406030204" pitchFamily="18" charset="0"/>
                        </a:rPr>
                        <m:t>→</m:t>
                      </m:r>
                      <m:r>
                        <a:rPr lang="en-US" sz="3600" b="0" i="1" smtClean="0">
                          <a:latin typeface="Cambria Math" panose="02040503050406030204" pitchFamily="18" charset="0"/>
                        </a:rPr>
                        <m:t>ℰ</m:t>
                      </m:r>
                    </m:oMath>
                  </m:oMathPara>
                </a14:m>
                <a:endParaRPr lang="en-US" sz="3600" dirty="0"/>
              </a:p>
            </p:txBody>
          </p:sp>
        </mc:Choice>
        <mc:Fallback xmlns="">
          <p:sp>
            <p:nvSpPr>
              <p:cNvPr id="11" name="TextBox 10">
                <a:extLst>
                  <a:ext uri="{FF2B5EF4-FFF2-40B4-BE49-F238E27FC236}">
                    <a16:creationId xmlns:a16="http://schemas.microsoft.com/office/drawing/2014/main" id="{D8C5777B-D19A-92CD-C40A-5E193596B65F}"/>
                  </a:ext>
                </a:extLst>
              </p:cNvPr>
              <p:cNvSpPr txBox="1">
                <a:spLocks noRot="1" noChangeAspect="1" noMove="1" noResize="1" noEditPoints="1" noAdjustHandles="1" noChangeArrowheads="1" noChangeShapeType="1" noTextEdit="1"/>
              </p:cNvSpPr>
              <p:nvPr/>
            </p:nvSpPr>
            <p:spPr>
              <a:xfrm>
                <a:off x="9233956" y="2229594"/>
                <a:ext cx="2016449" cy="64633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6E7DCE-1D39-E438-F199-23885A47BADD}"/>
                  </a:ext>
                </a:extLst>
              </p:cNvPr>
              <p:cNvSpPr txBox="1"/>
              <p:nvPr/>
            </p:nvSpPr>
            <p:spPr>
              <a:xfrm>
                <a:off x="565605" y="5586984"/>
                <a:ext cx="8692316" cy="707886"/>
              </a:xfrm>
              <a:prstGeom prst="rect">
                <a:avLst/>
              </a:prstGeom>
              <a:noFill/>
            </p:spPr>
            <p:txBody>
              <a:bodyPr wrap="none" rtlCol="0">
                <a:spAutoFit/>
              </a:bodyPr>
              <a:lstStyle/>
              <a:p>
                <a:r>
                  <a:rPr lang="en-US" sz="4000" dirty="0">
                    <a:solidFill>
                      <a:schemeClr val="accent6">
                        <a:lumMod val="75000"/>
                      </a:schemeClr>
                    </a:solidFill>
                  </a:rPr>
                  <a:t>Ensembles </a:t>
                </a:r>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Linear structures in physics</a:t>
                </a:r>
              </a:p>
            </p:txBody>
          </p:sp>
        </mc:Choice>
        <mc:Fallback xmlns="">
          <p:sp>
            <p:nvSpPr>
              <p:cNvPr id="12" name="TextBox 11">
                <a:extLst>
                  <a:ext uri="{FF2B5EF4-FFF2-40B4-BE49-F238E27FC236}">
                    <a16:creationId xmlns:a16="http://schemas.microsoft.com/office/drawing/2014/main" id="{FF6E7DCE-1D39-E438-F199-23885A47BADD}"/>
                  </a:ext>
                </a:extLst>
              </p:cNvPr>
              <p:cNvSpPr txBox="1">
                <a:spLocks noRot="1" noChangeAspect="1" noMove="1" noResize="1" noEditPoints="1" noAdjustHandles="1" noChangeArrowheads="1" noChangeShapeType="1" noTextEdit="1"/>
              </p:cNvSpPr>
              <p:nvPr/>
            </p:nvSpPr>
            <p:spPr>
              <a:xfrm>
                <a:off x="565605" y="5586984"/>
                <a:ext cx="8692316" cy="707886"/>
              </a:xfrm>
              <a:prstGeom prst="rect">
                <a:avLst/>
              </a:prstGeom>
              <a:blipFill>
                <a:blip r:embed="rId10"/>
                <a:stretch>
                  <a:fillRect l="-2525" t="-15517" r="-1403" b="-3534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DF3DC66-E3BB-A902-108F-79AB185ECB28}"/>
              </a:ext>
            </a:extLst>
          </p:cNvPr>
          <p:cNvSpPr txBox="1"/>
          <p:nvPr/>
        </p:nvSpPr>
        <p:spPr>
          <a:xfrm>
            <a:off x="8537900" y="5341050"/>
            <a:ext cx="508473" cy="369332"/>
          </a:xfrm>
          <a:prstGeom prst="rect">
            <a:avLst/>
          </a:prstGeom>
          <a:noFill/>
        </p:spPr>
        <p:txBody>
          <a:bodyPr wrap="none" rtlCol="0">
            <a:spAutoFit/>
          </a:bodyPr>
          <a:lstStyle/>
          <a:p>
            <a:r>
              <a:rPr lang="en-US" dirty="0"/>
              <a:t>all?</a:t>
            </a:r>
          </a:p>
        </p:txBody>
      </p:sp>
    </p:spTree>
    <p:extLst>
      <p:ext uri="{BB962C8B-B14F-4D97-AF65-F5344CB8AC3E}">
        <p14:creationId xmlns:p14="http://schemas.microsoft.com/office/powerpoint/2010/main" val="3842432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F9BC00-661C-B201-DEAB-7A405F7D2AEC}"/>
                  </a:ext>
                </a:extLst>
              </p:cNvPr>
              <p:cNvSpPr txBox="1"/>
              <p:nvPr/>
            </p:nvSpPr>
            <p:spPr>
              <a:xfrm>
                <a:off x="9487598" y="1892419"/>
                <a:ext cx="1059714"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𝑒</m:t>
                          </m:r>
                        </m:e>
                        <m:sub>
                          <m:r>
                            <a:rPr lang="en-US" sz="4800" b="0" i="1" smtClean="0">
                              <a:latin typeface="Cambria Math" panose="02040503050406030204" pitchFamily="18" charset="0"/>
                            </a:rPr>
                            <m:t>𝑘</m:t>
                          </m:r>
                        </m:sub>
                      </m:sSub>
                      <m:r>
                        <a:rPr lang="en-US" sz="4800" b="0" i="1" smtClean="0">
                          <a:latin typeface="Cambria Math" panose="02040503050406030204" pitchFamily="18" charset="0"/>
                        </a:rPr>
                        <m:t> </m:t>
                      </m:r>
                    </m:oMath>
                  </m:oMathPara>
                </a14:m>
                <a:endParaRPr lang="en-US" sz="4800" dirty="0"/>
              </a:p>
            </p:txBody>
          </p:sp>
        </mc:Choice>
        <mc:Fallback xmlns="">
          <p:sp>
            <p:nvSpPr>
              <p:cNvPr id="2" name="TextBox 1">
                <a:extLst>
                  <a:ext uri="{FF2B5EF4-FFF2-40B4-BE49-F238E27FC236}">
                    <a16:creationId xmlns:a16="http://schemas.microsoft.com/office/drawing/2014/main" id="{BDF9BC00-661C-B201-DEAB-7A405F7D2AEC}"/>
                  </a:ext>
                </a:extLst>
              </p:cNvPr>
              <p:cNvSpPr txBox="1">
                <a:spLocks noRot="1" noChangeAspect="1" noMove="1" noResize="1" noEditPoints="1" noAdjustHandles="1" noChangeArrowheads="1" noChangeShapeType="1" noTextEdit="1"/>
              </p:cNvSpPr>
              <p:nvPr/>
            </p:nvSpPr>
            <p:spPr>
              <a:xfrm>
                <a:off x="9487598" y="1892419"/>
                <a:ext cx="1059714" cy="830997"/>
              </a:xfrm>
              <a:prstGeom prst="rect">
                <a:avLst/>
              </a:prstGeom>
              <a:blipFill>
                <a:blip r:embed="rId2"/>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825FE9B-2619-2BD3-D541-E7310601A42C}"/>
              </a:ext>
            </a:extLst>
          </p:cNvPr>
          <p:cNvSpPr/>
          <p:nvPr/>
        </p:nvSpPr>
        <p:spPr>
          <a:xfrm>
            <a:off x="674704" y="1775532"/>
            <a:ext cx="2308194" cy="1180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Preparation</a:t>
            </a:r>
          </a:p>
        </p:txBody>
      </p:sp>
      <p:sp>
        <p:nvSpPr>
          <p:cNvPr id="4" name="Arrow: Right 3">
            <a:extLst>
              <a:ext uri="{FF2B5EF4-FFF2-40B4-BE49-F238E27FC236}">
                <a16:creationId xmlns:a16="http://schemas.microsoft.com/office/drawing/2014/main" id="{EF90957E-DADB-BC5D-86CF-3B0BC84F7CE2}"/>
              </a:ext>
            </a:extLst>
          </p:cNvPr>
          <p:cNvSpPr/>
          <p:nvPr/>
        </p:nvSpPr>
        <p:spPr>
          <a:xfrm>
            <a:off x="3213716" y="2161710"/>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CE13CB-5CA1-C79B-1350-5A44B8B4B9A0}"/>
                  </a:ext>
                </a:extLst>
              </p:cNvPr>
              <p:cNvSpPr txBox="1"/>
              <p:nvPr/>
            </p:nvSpPr>
            <p:spPr>
              <a:xfrm>
                <a:off x="3719743" y="2494597"/>
                <a:ext cx="15458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D8CE13CB-5CA1-C79B-1350-5A44B8B4B9A0}"/>
                  </a:ext>
                </a:extLst>
              </p:cNvPr>
              <p:cNvSpPr txBox="1">
                <a:spLocks noRot="1" noChangeAspect="1" noMove="1" noResize="1" noEditPoints="1" noAdjustHandles="1" noChangeArrowheads="1" noChangeShapeType="1" noTextEdit="1"/>
              </p:cNvSpPr>
              <p:nvPr/>
            </p:nvSpPr>
            <p:spPr>
              <a:xfrm>
                <a:off x="3719743" y="2494597"/>
                <a:ext cx="1545808" cy="461665"/>
              </a:xfrm>
              <a:prstGeom prst="rect">
                <a:avLst/>
              </a:prstGeom>
              <a:blipFill>
                <a:blip r:embed="rId3"/>
                <a:stretch>
                  <a:fillRect l="-394" r="-787" b="-17105"/>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2F984F86-A32C-5E6F-1153-6D79D7FB5ECA}"/>
              </a:ext>
            </a:extLst>
          </p:cNvPr>
          <p:cNvSpPr/>
          <p:nvPr/>
        </p:nvSpPr>
        <p:spPr>
          <a:xfrm>
            <a:off x="5313254" y="2155518"/>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C7B89F-4B6B-23D9-E95B-88172EBFF0C9}"/>
              </a:ext>
            </a:extLst>
          </p:cNvPr>
          <p:cNvSpPr/>
          <p:nvPr/>
        </p:nvSpPr>
        <p:spPr>
          <a:xfrm>
            <a:off x="6142197" y="1740020"/>
            <a:ext cx="2308194" cy="11807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Measurement</a:t>
            </a:r>
          </a:p>
          <a:p>
            <a:pPr algn="ctr"/>
            <a:r>
              <a:rPr lang="en-US" sz="2800" dirty="0"/>
              <a:t>/ selection</a:t>
            </a:r>
          </a:p>
        </p:txBody>
      </p:sp>
      <p:sp>
        <p:nvSpPr>
          <p:cNvPr id="8" name="Arrow: Right 7">
            <a:extLst>
              <a:ext uri="{FF2B5EF4-FFF2-40B4-BE49-F238E27FC236}">
                <a16:creationId xmlns:a16="http://schemas.microsoft.com/office/drawing/2014/main" id="{A74B21BE-9A8C-6693-C9CC-3286D248882C}"/>
              </a:ext>
            </a:extLst>
          </p:cNvPr>
          <p:cNvSpPr/>
          <p:nvPr/>
        </p:nvSpPr>
        <p:spPr>
          <a:xfrm>
            <a:off x="8766058" y="2155518"/>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A8272E-671D-3506-0EA4-5E2B7F0A2577}"/>
                  </a:ext>
                </a:extLst>
              </p:cNvPr>
              <p:cNvSpPr txBox="1"/>
              <p:nvPr/>
            </p:nvSpPr>
            <p:spPr>
              <a:xfrm>
                <a:off x="4324905" y="1892420"/>
                <a:ext cx="78008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𝑒</m:t>
                      </m:r>
                      <m:r>
                        <a:rPr lang="en-US" sz="4800" b="0" i="1" smtClean="0">
                          <a:latin typeface="Cambria Math" panose="02040503050406030204" pitchFamily="18" charset="0"/>
                        </a:rPr>
                        <m:t> </m:t>
                      </m:r>
                    </m:oMath>
                  </m:oMathPara>
                </a14:m>
                <a:endParaRPr lang="en-US" sz="4800" dirty="0"/>
              </a:p>
            </p:txBody>
          </p:sp>
        </mc:Choice>
        <mc:Fallback xmlns="">
          <p:sp>
            <p:nvSpPr>
              <p:cNvPr id="9" name="TextBox 8">
                <a:extLst>
                  <a:ext uri="{FF2B5EF4-FFF2-40B4-BE49-F238E27FC236}">
                    <a16:creationId xmlns:a16="http://schemas.microsoft.com/office/drawing/2014/main" id="{51A8272E-671D-3506-0EA4-5E2B7F0A2577}"/>
                  </a:ext>
                </a:extLst>
              </p:cNvPr>
              <p:cNvSpPr txBox="1">
                <a:spLocks noRot="1" noChangeAspect="1" noMove="1" noResize="1" noEditPoints="1" noAdjustHandles="1" noChangeArrowheads="1" noChangeShapeType="1" noTextEdit="1"/>
              </p:cNvSpPr>
              <p:nvPr/>
            </p:nvSpPr>
            <p:spPr>
              <a:xfrm>
                <a:off x="4324905" y="1892420"/>
                <a:ext cx="780085" cy="830997"/>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30BB90D-39C2-E1AE-1B04-61AD6EB01938}"/>
              </a:ext>
            </a:extLst>
          </p:cNvPr>
          <p:cNvSpPr txBox="1"/>
          <p:nvPr/>
        </p:nvSpPr>
        <p:spPr>
          <a:xfrm>
            <a:off x="656917" y="390617"/>
            <a:ext cx="9217267" cy="646331"/>
          </a:xfrm>
          <a:prstGeom prst="rect">
            <a:avLst/>
          </a:prstGeom>
          <a:noFill/>
        </p:spPr>
        <p:txBody>
          <a:bodyPr wrap="none" rtlCol="0">
            <a:spAutoFit/>
          </a:bodyPr>
          <a:lstStyle/>
          <a:p>
            <a:r>
              <a:rPr lang="en-US" sz="3600" dirty="0"/>
              <a:t>A classical measurement “refines” the ensemble</a:t>
            </a:r>
          </a:p>
        </p:txBody>
      </p:sp>
      <p:cxnSp>
        <p:nvCxnSpPr>
          <p:cNvPr id="12" name="Straight Arrow Connector 11">
            <a:extLst>
              <a:ext uri="{FF2B5EF4-FFF2-40B4-BE49-F238E27FC236}">
                <a16:creationId xmlns:a16="http://schemas.microsoft.com/office/drawing/2014/main" id="{251794DB-D021-0C75-F94D-3CDF83D5F2E8}"/>
              </a:ext>
            </a:extLst>
          </p:cNvPr>
          <p:cNvCxnSpPr>
            <a:cxnSpLocks/>
          </p:cNvCxnSpPr>
          <p:nvPr/>
        </p:nvCxnSpPr>
        <p:spPr>
          <a:xfrm flipV="1">
            <a:off x="8566951" y="2778711"/>
            <a:ext cx="1012055" cy="640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F554D2-90EA-8864-A8BC-C41253A36E03}"/>
              </a:ext>
            </a:extLst>
          </p:cNvPr>
          <p:cNvCxnSpPr>
            <a:cxnSpLocks/>
          </p:cNvCxnSpPr>
          <p:nvPr/>
        </p:nvCxnSpPr>
        <p:spPr>
          <a:xfrm flipH="1" flipV="1">
            <a:off x="5265550" y="2920750"/>
            <a:ext cx="1128234" cy="50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2FAC07F-3371-D149-67F9-A69B9699DF46}"/>
                  </a:ext>
                </a:extLst>
              </p:cNvPr>
              <p:cNvSpPr txBox="1"/>
              <p:nvPr/>
            </p:nvSpPr>
            <p:spPr>
              <a:xfrm>
                <a:off x="5750084" y="3428534"/>
                <a:ext cx="3670620"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𝑘</m:t>
                        </m:r>
                      </m:sub>
                    </m:sSub>
                  </m:oMath>
                </a14:m>
                <a:r>
                  <a:rPr lang="en-US" dirty="0"/>
                  <a:t> part of the original decomposition</a:t>
                </a:r>
              </a:p>
            </p:txBody>
          </p:sp>
        </mc:Choice>
        <mc:Fallback xmlns="">
          <p:sp>
            <p:nvSpPr>
              <p:cNvPr id="15" name="TextBox 14">
                <a:extLst>
                  <a:ext uri="{FF2B5EF4-FFF2-40B4-BE49-F238E27FC236}">
                    <a16:creationId xmlns:a16="http://schemas.microsoft.com/office/drawing/2014/main" id="{42FAC07F-3371-D149-67F9-A69B9699DF46}"/>
                  </a:ext>
                </a:extLst>
              </p:cNvPr>
              <p:cNvSpPr txBox="1">
                <a:spLocks noRot="1" noChangeAspect="1" noMove="1" noResize="1" noEditPoints="1" noAdjustHandles="1" noChangeArrowheads="1" noChangeShapeType="1" noTextEdit="1"/>
              </p:cNvSpPr>
              <p:nvPr/>
            </p:nvSpPr>
            <p:spPr>
              <a:xfrm>
                <a:off x="5750084" y="3428534"/>
                <a:ext cx="3670620" cy="369332"/>
              </a:xfrm>
              <a:prstGeom prst="rect">
                <a:avLst/>
              </a:prstGeom>
              <a:blipFill>
                <a:blip r:embed="rId5"/>
                <a:stretch>
                  <a:fillRect t="-8197" r="-997" b="-24590"/>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7FD15695-568F-F063-6E4B-6EC7AB388ADC}"/>
              </a:ext>
            </a:extLst>
          </p:cNvPr>
          <p:cNvCxnSpPr>
            <a:cxnSpLocks/>
          </p:cNvCxnSpPr>
          <p:nvPr/>
        </p:nvCxnSpPr>
        <p:spPr>
          <a:xfrm flipH="1">
            <a:off x="10093911" y="1740020"/>
            <a:ext cx="159798" cy="33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7083B7A-09F5-5138-12F8-4B084A91E2BB}"/>
              </a:ext>
            </a:extLst>
          </p:cNvPr>
          <p:cNvSpPr txBox="1"/>
          <p:nvPr/>
        </p:nvSpPr>
        <p:spPr>
          <a:xfrm>
            <a:off x="9486869" y="1125622"/>
            <a:ext cx="2527921" cy="646331"/>
          </a:xfrm>
          <a:prstGeom prst="rect">
            <a:avLst/>
          </a:prstGeom>
          <a:noFill/>
        </p:spPr>
        <p:txBody>
          <a:bodyPr wrap="square" rtlCol="0">
            <a:spAutoFit/>
          </a:bodyPr>
          <a:lstStyle/>
          <a:p>
            <a:r>
              <a:rPr lang="en-US" dirty="0"/>
              <a:t>Mere “update” to more precise ensemble</a:t>
            </a:r>
          </a:p>
        </p:txBody>
      </p:sp>
      <p:sp>
        <p:nvSpPr>
          <p:cNvPr id="23" name="TextBox 22">
            <a:extLst>
              <a:ext uri="{FF2B5EF4-FFF2-40B4-BE49-F238E27FC236}">
                <a16:creationId xmlns:a16="http://schemas.microsoft.com/office/drawing/2014/main" id="{84385027-FA3F-D1F1-CEBE-D7ADA65A932B}"/>
              </a:ext>
            </a:extLst>
          </p:cNvPr>
          <p:cNvSpPr txBox="1"/>
          <p:nvPr/>
        </p:nvSpPr>
        <p:spPr>
          <a:xfrm>
            <a:off x="985421" y="4313304"/>
            <a:ext cx="7907742" cy="769441"/>
          </a:xfrm>
          <a:prstGeom prst="rect">
            <a:avLst/>
          </a:prstGeom>
          <a:noFill/>
        </p:spPr>
        <p:txBody>
          <a:bodyPr wrap="none" rtlCol="0">
            <a:spAutoFit/>
          </a:bodyPr>
          <a:lstStyle/>
          <a:p>
            <a:r>
              <a:rPr lang="en-US" sz="4400" dirty="0">
                <a:solidFill>
                  <a:schemeClr val="accent6">
                    <a:lumMod val="75000"/>
                  </a:schemeClr>
                </a:solidFill>
              </a:rPr>
              <a:t>Final ensemble has lower entropy</a:t>
            </a:r>
          </a:p>
        </p:txBody>
      </p:sp>
    </p:spTree>
    <p:extLst>
      <p:ext uri="{BB962C8B-B14F-4D97-AF65-F5344CB8AC3E}">
        <p14:creationId xmlns:p14="http://schemas.microsoft.com/office/powerpoint/2010/main" val="1751723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F9BC00-661C-B201-DEAB-7A405F7D2AEC}"/>
                  </a:ext>
                </a:extLst>
              </p:cNvPr>
              <p:cNvSpPr txBox="1"/>
              <p:nvPr/>
            </p:nvSpPr>
            <p:spPr>
              <a:xfrm>
                <a:off x="10837007" y="1892419"/>
                <a:ext cx="128772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𝑚</m:t>
                          </m:r>
                        </m:e>
                        <m:sub>
                          <m:r>
                            <a:rPr lang="en-US" sz="4800" b="0" i="1" smtClean="0">
                              <a:latin typeface="Cambria Math" panose="02040503050406030204" pitchFamily="18" charset="0"/>
                            </a:rPr>
                            <m:t>𝑘</m:t>
                          </m:r>
                        </m:sub>
                      </m:sSub>
                      <m:r>
                        <a:rPr lang="en-US" sz="4800" b="0" i="1" smtClean="0">
                          <a:latin typeface="Cambria Math" panose="02040503050406030204" pitchFamily="18" charset="0"/>
                        </a:rPr>
                        <m:t> </m:t>
                      </m:r>
                    </m:oMath>
                  </m:oMathPara>
                </a14:m>
                <a:endParaRPr lang="en-US" sz="4800" dirty="0"/>
              </a:p>
            </p:txBody>
          </p:sp>
        </mc:Choice>
        <mc:Fallback xmlns="">
          <p:sp>
            <p:nvSpPr>
              <p:cNvPr id="2" name="TextBox 1">
                <a:extLst>
                  <a:ext uri="{FF2B5EF4-FFF2-40B4-BE49-F238E27FC236}">
                    <a16:creationId xmlns:a16="http://schemas.microsoft.com/office/drawing/2014/main" id="{BDF9BC00-661C-B201-DEAB-7A405F7D2AEC}"/>
                  </a:ext>
                </a:extLst>
              </p:cNvPr>
              <p:cNvSpPr txBox="1">
                <a:spLocks noRot="1" noChangeAspect="1" noMove="1" noResize="1" noEditPoints="1" noAdjustHandles="1" noChangeArrowheads="1" noChangeShapeType="1" noTextEdit="1"/>
              </p:cNvSpPr>
              <p:nvPr/>
            </p:nvSpPr>
            <p:spPr>
              <a:xfrm>
                <a:off x="10837007" y="1892419"/>
                <a:ext cx="1287725" cy="830997"/>
              </a:xfrm>
              <a:prstGeom prst="rect">
                <a:avLst/>
              </a:prstGeom>
              <a:blipFill>
                <a:blip r:embed="rId2"/>
                <a:stretch>
                  <a:fillRect/>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825FE9B-2619-2BD3-D541-E7310601A42C}"/>
              </a:ext>
            </a:extLst>
          </p:cNvPr>
          <p:cNvSpPr/>
          <p:nvPr/>
        </p:nvSpPr>
        <p:spPr>
          <a:xfrm>
            <a:off x="3594295" y="1997476"/>
            <a:ext cx="2019772" cy="66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Preparation</a:t>
            </a:r>
          </a:p>
        </p:txBody>
      </p:sp>
      <p:sp>
        <p:nvSpPr>
          <p:cNvPr id="7" name="Rectangle 6">
            <a:extLst>
              <a:ext uri="{FF2B5EF4-FFF2-40B4-BE49-F238E27FC236}">
                <a16:creationId xmlns:a16="http://schemas.microsoft.com/office/drawing/2014/main" id="{91C7B89F-4B6B-23D9-E95B-88172EBFF0C9}"/>
              </a:ext>
            </a:extLst>
          </p:cNvPr>
          <p:cNvSpPr/>
          <p:nvPr/>
        </p:nvSpPr>
        <p:spPr>
          <a:xfrm>
            <a:off x="8141846" y="1997476"/>
            <a:ext cx="2019772" cy="66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Selection</a:t>
            </a:r>
          </a:p>
        </p:txBody>
      </p:sp>
      <p:sp>
        <p:nvSpPr>
          <p:cNvPr id="8" name="Arrow: Right 7">
            <a:extLst>
              <a:ext uri="{FF2B5EF4-FFF2-40B4-BE49-F238E27FC236}">
                <a16:creationId xmlns:a16="http://schemas.microsoft.com/office/drawing/2014/main" id="{A74B21BE-9A8C-6693-C9CC-3286D248882C}"/>
              </a:ext>
            </a:extLst>
          </p:cNvPr>
          <p:cNvSpPr/>
          <p:nvPr/>
        </p:nvSpPr>
        <p:spPr>
          <a:xfrm>
            <a:off x="10390674" y="2155518"/>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45098DA-54E1-7D14-320C-EAC72044678C}"/>
              </a:ext>
            </a:extLst>
          </p:cNvPr>
          <p:cNvGrpSpPr/>
          <p:nvPr/>
        </p:nvGrpSpPr>
        <p:grpSpPr>
          <a:xfrm>
            <a:off x="337336" y="1892420"/>
            <a:ext cx="2605565" cy="1063842"/>
            <a:chOff x="665814" y="1892420"/>
            <a:chExt cx="2605565" cy="1063842"/>
          </a:xfrm>
        </p:grpSpPr>
        <p:sp>
          <p:nvSpPr>
            <p:cNvPr id="4" name="Arrow: Right 3">
              <a:extLst>
                <a:ext uri="{FF2B5EF4-FFF2-40B4-BE49-F238E27FC236}">
                  <a16:creationId xmlns:a16="http://schemas.microsoft.com/office/drawing/2014/main" id="{EF90957E-DADB-BC5D-86CF-3B0BC84F7CE2}"/>
                </a:ext>
              </a:extLst>
            </p:cNvPr>
            <p:cNvSpPr/>
            <p:nvPr/>
          </p:nvSpPr>
          <p:spPr>
            <a:xfrm>
              <a:off x="665814" y="2161710"/>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8CE13CB-5CA1-C79B-1350-5A44B8B4B9A0}"/>
                    </a:ext>
                  </a:extLst>
                </p:cNvPr>
                <p:cNvSpPr txBox="1"/>
                <p:nvPr/>
              </p:nvSpPr>
              <p:spPr>
                <a:xfrm>
                  <a:off x="1171841" y="2494597"/>
                  <a:ext cx="15458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D8CE13CB-5CA1-C79B-1350-5A44B8B4B9A0}"/>
                    </a:ext>
                  </a:extLst>
                </p:cNvPr>
                <p:cNvSpPr txBox="1">
                  <a:spLocks noRot="1" noChangeAspect="1" noMove="1" noResize="1" noEditPoints="1" noAdjustHandles="1" noChangeArrowheads="1" noChangeShapeType="1" noTextEdit="1"/>
                </p:cNvSpPr>
                <p:nvPr/>
              </p:nvSpPr>
              <p:spPr>
                <a:xfrm>
                  <a:off x="1171841" y="2494597"/>
                  <a:ext cx="1545808" cy="461665"/>
                </a:xfrm>
                <a:prstGeom prst="rect">
                  <a:avLst/>
                </a:prstGeom>
                <a:blipFill>
                  <a:blip r:embed="rId3"/>
                  <a:stretch>
                    <a:fillRect l="-394" r="-787" b="-17105"/>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2F984F86-A32C-5E6F-1153-6D79D7FB5ECA}"/>
                </a:ext>
              </a:extLst>
            </p:cNvPr>
            <p:cNvSpPr/>
            <p:nvPr/>
          </p:nvSpPr>
          <p:spPr>
            <a:xfrm>
              <a:off x="2765352" y="2155518"/>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A8272E-671D-3506-0EA4-5E2B7F0A2577}"/>
                    </a:ext>
                  </a:extLst>
                </p:cNvPr>
                <p:cNvSpPr txBox="1"/>
                <p:nvPr/>
              </p:nvSpPr>
              <p:spPr>
                <a:xfrm>
                  <a:off x="1777003" y="1892420"/>
                  <a:ext cx="780085"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𝑒</m:t>
                        </m:r>
                        <m:r>
                          <a:rPr lang="en-US" sz="4800" b="0" i="1" smtClean="0">
                            <a:latin typeface="Cambria Math" panose="02040503050406030204" pitchFamily="18" charset="0"/>
                          </a:rPr>
                          <m:t> </m:t>
                        </m:r>
                      </m:oMath>
                    </m:oMathPara>
                  </a14:m>
                  <a:endParaRPr lang="en-US" sz="4800" dirty="0"/>
                </a:p>
              </p:txBody>
            </p:sp>
          </mc:Choice>
          <mc:Fallback xmlns="">
            <p:sp>
              <p:nvSpPr>
                <p:cNvPr id="9" name="TextBox 8">
                  <a:extLst>
                    <a:ext uri="{FF2B5EF4-FFF2-40B4-BE49-F238E27FC236}">
                      <a16:creationId xmlns:a16="http://schemas.microsoft.com/office/drawing/2014/main" id="{51A8272E-671D-3506-0EA4-5E2B7F0A2577}"/>
                    </a:ext>
                  </a:extLst>
                </p:cNvPr>
                <p:cNvSpPr txBox="1">
                  <a:spLocks noRot="1" noChangeAspect="1" noMove="1" noResize="1" noEditPoints="1" noAdjustHandles="1" noChangeArrowheads="1" noChangeShapeType="1" noTextEdit="1"/>
                </p:cNvSpPr>
                <p:nvPr/>
              </p:nvSpPr>
              <p:spPr>
                <a:xfrm>
                  <a:off x="1777003" y="1892420"/>
                  <a:ext cx="780085" cy="830997"/>
                </a:xfrm>
                <a:prstGeom prst="rect">
                  <a:avLst/>
                </a:prstGeom>
                <a:blipFill>
                  <a:blip r:embed="rId4"/>
                  <a:stretch>
                    <a:fillRect/>
                  </a:stretch>
                </a:blipFill>
              </p:spPr>
              <p:txBody>
                <a:bodyPr/>
                <a:lstStyle/>
                <a:p>
                  <a:r>
                    <a:rPr lang="en-US">
                      <a:noFill/>
                    </a:rPr>
                    <a:t> </a:t>
                  </a:r>
                </a:p>
              </p:txBody>
            </p:sp>
          </mc:Fallback>
        </mc:AlternateContent>
      </p:grpSp>
      <p:sp>
        <p:nvSpPr>
          <p:cNvPr id="10" name="TextBox 9">
            <a:extLst>
              <a:ext uri="{FF2B5EF4-FFF2-40B4-BE49-F238E27FC236}">
                <a16:creationId xmlns:a16="http://schemas.microsoft.com/office/drawing/2014/main" id="{B30BB90D-39C2-E1AE-1B04-61AD6EB01938}"/>
              </a:ext>
            </a:extLst>
          </p:cNvPr>
          <p:cNvSpPr txBox="1"/>
          <p:nvPr/>
        </p:nvSpPr>
        <p:spPr>
          <a:xfrm>
            <a:off x="656917" y="390617"/>
            <a:ext cx="10826810" cy="646331"/>
          </a:xfrm>
          <a:prstGeom prst="rect">
            <a:avLst/>
          </a:prstGeom>
          <a:noFill/>
        </p:spPr>
        <p:txBody>
          <a:bodyPr wrap="none" rtlCol="0">
            <a:spAutoFit/>
          </a:bodyPr>
          <a:lstStyle/>
          <a:p>
            <a:r>
              <a:rPr lang="en-US" sz="3600" dirty="0"/>
              <a:t>A quantum measurement may also reprepare the system</a:t>
            </a:r>
          </a:p>
        </p:txBody>
      </p:sp>
      <p:cxnSp>
        <p:nvCxnSpPr>
          <p:cNvPr id="12" name="Straight Arrow Connector 11">
            <a:extLst>
              <a:ext uri="{FF2B5EF4-FFF2-40B4-BE49-F238E27FC236}">
                <a16:creationId xmlns:a16="http://schemas.microsoft.com/office/drawing/2014/main" id="{251794DB-D021-0C75-F94D-3CDF83D5F2E8}"/>
              </a:ext>
            </a:extLst>
          </p:cNvPr>
          <p:cNvCxnSpPr>
            <a:cxnSpLocks/>
            <a:endCxn id="13" idx="2"/>
          </p:cNvCxnSpPr>
          <p:nvPr/>
        </p:nvCxnSpPr>
        <p:spPr>
          <a:xfrm flipV="1">
            <a:off x="6598323" y="2945355"/>
            <a:ext cx="181732" cy="580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F554D2-90EA-8864-A8BC-C41253A36E03}"/>
              </a:ext>
            </a:extLst>
          </p:cNvPr>
          <p:cNvCxnSpPr>
            <a:cxnSpLocks/>
          </p:cNvCxnSpPr>
          <p:nvPr/>
        </p:nvCxnSpPr>
        <p:spPr>
          <a:xfrm flipV="1">
            <a:off x="1826617" y="3015421"/>
            <a:ext cx="11950" cy="56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FAC07F-3371-D149-67F9-A69B9699DF46}"/>
              </a:ext>
            </a:extLst>
          </p:cNvPr>
          <p:cNvSpPr txBox="1"/>
          <p:nvPr/>
        </p:nvSpPr>
        <p:spPr>
          <a:xfrm>
            <a:off x="305112" y="3580074"/>
            <a:ext cx="3385038" cy="646331"/>
          </a:xfrm>
          <a:prstGeom prst="rect">
            <a:avLst/>
          </a:prstGeom>
          <a:noFill/>
        </p:spPr>
        <p:txBody>
          <a:bodyPr wrap="square" rtlCol="0">
            <a:spAutoFit/>
          </a:bodyPr>
          <a:lstStyle/>
          <a:p>
            <a:r>
              <a:rPr lang="en-US" dirty="0"/>
              <a:t>In general, not a mixture of possible measurement outcomes</a:t>
            </a:r>
          </a:p>
        </p:txBody>
      </p:sp>
      <p:grpSp>
        <p:nvGrpSpPr>
          <p:cNvPr id="18" name="Group 17">
            <a:extLst>
              <a:ext uri="{FF2B5EF4-FFF2-40B4-BE49-F238E27FC236}">
                <a16:creationId xmlns:a16="http://schemas.microsoft.com/office/drawing/2014/main" id="{C75506FA-B8AD-CFE0-DB7A-D40496B5ED4C}"/>
              </a:ext>
            </a:extLst>
          </p:cNvPr>
          <p:cNvGrpSpPr/>
          <p:nvPr/>
        </p:nvGrpSpPr>
        <p:grpSpPr>
          <a:xfrm>
            <a:off x="5798811" y="1881513"/>
            <a:ext cx="2250458" cy="1063842"/>
            <a:chOff x="2292332" y="3469966"/>
            <a:chExt cx="2250458" cy="1063842"/>
          </a:xfrm>
        </p:grpSpPr>
        <p:sp>
          <p:nvSpPr>
            <p:cNvPr id="11" name="Arrow: Right 10">
              <a:extLst>
                <a:ext uri="{FF2B5EF4-FFF2-40B4-BE49-F238E27FC236}">
                  <a16:creationId xmlns:a16="http://schemas.microsoft.com/office/drawing/2014/main" id="{D65BEC98-1382-21BE-E142-DAFF168CF6AC}"/>
                </a:ext>
              </a:extLst>
            </p:cNvPr>
            <p:cNvSpPr/>
            <p:nvPr/>
          </p:nvSpPr>
          <p:spPr>
            <a:xfrm>
              <a:off x="2292332" y="3739256"/>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7ABF1D-261C-9121-C9F1-E3090F8C0B29}"/>
                    </a:ext>
                  </a:extLst>
                </p:cNvPr>
                <p:cNvSpPr txBox="1"/>
                <p:nvPr/>
              </p:nvSpPr>
              <p:spPr>
                <a:xfrm>
                  <a:off x="2443252" y="4072143"/>
                  <a:ext cx="16606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727ABF1D-261C-9121-C9F1-E3090F8C0B29}"/>
                    </a:ext>
                  </a:extLst>
                </p:cNvPr>
                <p:cNvSpPr txBox="1">
                  <a:spLocks noRot="1" noChangeAspect="1" noMove="1" noResize="1" noEditPoints="1" noAdjustHandles="1" noChangeArrowheads="1" noChangeShapeType="1" noTextEdit="1"/>
                </p:cNvSpPr>
                <p:nvPr/>
              </p:nvSpPr>
              <p:spPr>
                <a:xfrm>
                  <a:off x="2443252" y="4072143"/>
                  <a:ext cx="1660647" cy="461665"/>
                </a:xfrm>
                <a:prstGeom prst="rect">
                  <a:avLst/>
                </a:prstGeom>
                <a:blipFill>
                  <a:blip r:embed="rId5"/>
                  <a:stretch>
                    <a:fillRect l="-368" r="-1103" b="-17105"/>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AA91D6F4-42B3-244A-0CFE-7915B96CF317}"/>
                </a:ext>
              </a:extLst>
            </p:cNvPr>
            <p:cNvSpPr/>
            <p:nvPr/>
          </p:nvSpPr>
          <p:spPr>
            <a:xfrm>
              <a:off x="4036763" y="3733064"/>
              <a:ext cx="506027" cy="408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8540A4D-E81C-575A-EEE1-EE0554DD6E7B}"/>
                    </a:ext>
                  </a:extLst>
                </p:cNvPr>
                <p:cNvSpPr txBox="1"/>
                <p:nvPr/>
              </p:nvSpPr>
              <p:spPr>
                <a:xfrm>
                  <a:off x="3048414" y="3469966"/>
                  <a:ext cx="925253"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𝑒</m:t>
                        </m:r>
                        <m:r>
                          <a:rPr lang="en-US" sz="4800" b="0" i="1" smtClean="0">
                            <a:latin typeface="Cambria Math" panose="02040503050406030204" pitchFamily="18" charset="0"/>
                          </a:rPr>
                          <m:t>′ </m:t>
                        </m:r>
                      </m:oMath>
                    </m:oMathPara>
                  </a14:m>
                  <a:endParaRPr lang="en-US" sz="4800" dirty="0"/>
                </a:p>
              </p:txBody>
            </p:sp>
          </mc:Choice>
          <mc:Fallback xmlns="">
            <p:sp>
              <p:nvSpPr>
                <p:cNvPr id="17" name="TextBox 16">
                  <a:extLst>
                    <a:ext uri="{FF2B5EF4-FFF2-40B4-BE49-F238E27FC236}">
                      <a16:creationId xmlns:a16="http://schemas.microsoft.com/office/drawing/2014/main" id="{D8540A4D-E81C-575A-EEE1-EE0554DD6E7B}"/>
                    </a:ext>
                  </a:extLst>
                </p:cNvPr>
                <p:cNvSpPr txBox="1">
                  <a:spLocks noRot="1" noChangeAspect="1" noMove="1" noResize="1" noEditPoints="1" noAdjustHandles="1" noChangeArrowheads="1" noChangeShapeType="1" noTextEdit="1"/>
                </p:cNvSpPr>
                <p:nvPr/>
              </p:nvSpPr>
              <p:spPr>
                <a:xfrm>
                  <a:off x="3048414" y="3469966"/>
                  <a:ext cx="925253" cy="830997"/>
                </a:xfrm>
                <a:prstGeom prst="rect">
                  <a:avLst/>
                </a:prstGeom>
                <a:blipFill>
                  <a:blip r:embed="rId6"/>
                  <a:stretch>
                    <a:fillRect/>
                  </a:stretch>
                </a:blipFill>
              </p:spPr>
              <p:txBody>
                <a:bodyPr/>
                <a:lstStyle/>
                <a:p>
                  <a:r>
                    <a:rPr lang="en-US">
                      <a:noFill/>
                    </a:rPr>
                    <a:t> </a:t>
                  </a:r>
                </a:p>
              </p:txBody>
            </p:sp>
          </mc:Fallback>
        </mc:AlternateContent>
      </p:grpSp>
      <p:sp>
        <p:nvSpPr>
          <p:cNvPr id="22" name="Rectangle 21">
            <a:extLst>
              <a:ext uri="{FF2B5EF4-FFF2-40B4-BE49-F238E27FC236}">
                <a16:creationId xmlns:a16="http://schemas.microsoft.com/office/drawing/2014/main" id="{780591B5-65C7-119C-F057-046332F25012}"/>
              </a:ext>
            </a:extLst>
          </p:cNvPr>
          <p:cNvSpPr/>
          <p:nvPr/>
        </p:nvSpPr>
        <p:spPr>
          <a:xfrm>
            <a:off x="3161543" y="1398898"/>
            <a:ext cx="7136554" cy="1750939"/>
          </a:xfrm>
          <a:prstGeom prst="rect">
            <a:avLst/>
          </a:prstGeom>
          <a:noFill/>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088EA3A4-67FE-8277-AB4F-D97F758A30E5}"/>
              </a:ext>
            </a:extLst>
          </p:cNvPr>
          <p:cNvSpPr txBox="1"/>
          <p:nvPr/>
        </p:nvSpPr>
        <p:spPr>
          <a:xfrm>
            <a:off x="3193441" y="1364218"/>
            <a:ext cx="2825645" cy="646331"/>
          </a:xfrm>
          <a:prstGeom prst="rect">
            <a:avLst/>
          </a:prstGeom>
          <a:noFill/>
        </p:spPr>
        <p:txBody>
          <a:bodyPr wrap="none" rtlCol="0">
            <a:spAutoFit/>
          </a:bodyPr>
          <a:lstStyle/>
          <a:p>
            <a:r>
              <a:rPr lang="en-US" sz="3600" dirty="0"/>
              <a:t>Measurement</a:t>
            </a:r>
          </a:p>
        </p:txBody>
      </p:sp>
      <p:sp>
        <p:nvSpPr>
          <p:cNvPr id="26" name="TextBox 25">
            <a:extLst>
              <a:ext uri="{FF2B5EF4-FFF2-40B4-BE49-F238E27FC236}">
                <a16:creationId xmlns:a16="http://schemas.microsoft.com/office/drawing/2014/main" id="{044D00A3-942A-1FD2-63AC-D89CAE1CF5B5}"/>
              </a:ext>
            </a:extLst>
          </p:cNvPr>
          <p:cNvSpPr txBox="1"/>
          <p:nvPr/>
        </p:nvSpPr>
        <p:spPr>
          <a:xfrm>
            <a:off x="4691776" y="3580074"/>
            <a:ext cx="3635476" cy="646331"/>
          </a:xfrm>
          <a:prstGeom prst="rect">
            <a:avLst/>
          </a:prstGeom>
          <a:noFill/>
        </p:spPr>
        <p:txBody>
          <a:bodyPr wrap="square" rtlCol="0">
            <a:spAutoFit/>
          </a:bodyPr>
          <a:lstStyle/>
          <a:p>
            <a:r>
              <a:rPr lang="en-US" dirty="0"/>
              <a:t>Closest ensemble that is a mixture of possible measurement outcomes</a:t>
            </a:r>
          </a:p>
        </p:txBody>
      </p:sp>
      <p:cxnSp>
        <p:nvCxnSpPr>
          <p:cNvPr id="28" name="Straight Arrow Connector 27">
            <a:extLst>
              <a:ext uri="{FF2B5EF4-FFF2-40B4-BE49-F238E27FC236}">
                <a16:creationId xmlns:a16="http://schemas.microsoft.com/office/drawing/2014/main" id="{EF3676AA-A4FE-7A86-3B51-2C191BE91623}"/>
              </a:ext>
            </a:extLst>
          </p:cNvPr>
          <p:cNvCxnSpPr>
            <a:cxnSpLocks/>
          </p:cNvCxnSpPr>
          <p:nvPr/>
        </p:nvCxnSpPr>
        <p:spPr>
          <a:xfrm flipV="1">
            <a:off x="10979603" y="2695044"/>
            <a:ext cx="181732" cy="580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406A18-50C1-D862-C5D9-724A0CF5C6E0}"/>
              </a:ext>
            </a:extLst>
          </p:cNvPr>
          <p:cNvSpPr txBox="1"/>
          <p:nvPr/>
        </p:nvSpPr>
        <p:spPr>
          <a:xfrm>
            <a:off x="9741409" y="3338832"/>
            <a:ext cx="2310584" cy="369332"/>
          </a:xfrm>
          <a:prstGeom prst="rect">
            <a:avLst/>
          </a:prstGeom>
          <a:noFill/>
        </p:spPr>
        <p:txBody>
          <a:bodyPr wrap="square" rtlCol="0">
            <a:spAutoFit/>
          </a:bodyPr>
          <a:lstStyle/>
          <a:p>
            <a:r>
              <a:rPr lang="en-US" dirty="0"/>
              <a:t>Measurement output</a:t>
            </a:r>
          </a:p>
        </p:txBody>
      </p:sp>
      <p:sp>
        <p:nvSpPr>
          <p:cNvPr id="30" name="TextBox 29">
            <a:extLst>
              <a:ext uri="{FF2B5EF4-FFF2-40B4-BE49-F238E27FC236}">
                <a16:creationId xmlns:a16="http://schemas.microsoft.com/office/drawing/2014/main" id="{FA8962C4-AFED-484F-EEF3-E482334F4032}"/>
              </a:ext>
            </a:extLst>
          </p:cNvPr>
          <p:cNvSpPr txBox="1"/>
          <p:nvPr/>
        </p:nvSpPr>
        <p:spPr>
          <a:xfrm>
            <a:off x="656917" y="4592634"/>
            <a:ext cx="7138173" cy="769441"/>
          </a:xfrm>
          <a:prstGeom prst="rect">
            <a:avLst/>
          </a:prstGeom>
          <a:noFill/>
        </p:spPr>
        <p:txBody>
          <a:bodyPr wrap="none" rtlCol="0">
            <a:spAutoFit/>
          </a:bodyPr>
          <a:lstStyle/>
          <a:p>
            <a:r>
              <a:rPr lang="en-US" sz="4400" dirty="0">
                <a:solidFill>
                  <a:schemeClr val="accent6">
                    <a:lumMod val="75000"/>
                  </a:schemeClr>
                </a:solidFill>
              </a:rPr>
              <a:t>First part can increase entropy</a:t>
            </a:r>
          </a:p>
        </p:txBody>
      </p:sp>
      <p:sp>
        <p:nvSpPr>
          <p:cNvPr id="31" name="TextBox 30">
            <a:extLst>
              <a:ext uri="{FF2B5EF4-FFF2-40B4-BE49-F238E27FC236}">
                <a16:creationId xmlns:a16="http://schemas.microsoft.com/office/drawing/2014/main" id="{51FF3EB8-408A-B4BB-53AC-72AE4E3E873B}"/>
              </a:ext>
            </a:extLst>
          </p:cNvPr>
          <p:cNvSpPr txBox="1"/>
          <p:nvPr/>
        </p:nvSpPr>
        <p:spPr>
          <a:xfrm>
            <a:off x="656917" y="5525191"/>
            <a:ext cx="7973401" cy="769441"/>
          </a:xfrm>
          <a:prstGeom prst="rect">
            <a:avLst/>
          </a:prstGeom>
          <a:noFill/>
        </p:spPr>
        <p:txBody>
          <a:bodyPr wrap="none" rtlCol="0">
            <a:spAutoFit/>
          </a:bodyPr>
          <a:lstStyle/>
          <a:p>
            <a:r>
              <a:rPr lang="en-US" sz="4400" dirty="0">
                <a:solidFill>
                  <a:schemeClr val="accent6">
                    <a:lumMod val="75000"/>
                  </a:schemeClr>
                </a:solidFill>
              </a:rPr>
              <a:t>Second part can decrease entropy</a:t>
            </a:r>
          </a:p>
        </p:txBody>
      </p:sp>
    </p:spTree>
    <p:extLst>
      <p:ext uri="{BB962C8B-B14F-4D97-AF65-F5344CB8AC3E}">
        <p14:creationId xmlns:p14="http://schemas.microsoft.com/office/powerpoint/2010/main" val="8229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0DBD09A-987D-D7A7-E0DB-E06B8E2DF3CE}"/>
              </a:ext>
            </a:extLst>
          </p:cNvPr>
          <p:cNvSpPr txBox="1"/>
          <p:nvPr/>
        </p:nvSpPr>
        <p:spPr>
          <a:xfrm>
            <a:off x="945077" y="385948"/>
            <a:ext cx="10301845" cy="1938992"/>
          </a:xfrm>
          <a:prstGeom prst="rect">
            <a:avLst/>
          </a:prstGeom>
          <a:noFill/>
        </p:spPr>
        <p:txBody>
          <a:bodyPr wrap="square" rtlCol="0">
            <a:spAutoFit/>
          </a:bodyPr>
          <a:lstStyle/>
          <a:p>
            <a:r>
              <a:rPr lang="en-US" sz="4000" dirty="0"/>
              <a:t>If physics is about creating models of empirical reality, the foundations of physics should be a theory of models of empirical reality</a:t>
            </a:r>
          </a:p>
        </p:txBody>
      </p:sp>
      <p:sp>
        <p:nvSpPr>
          <p:cNvPr id="31" name="TextBox 30">
            <a:extLst>
              <a:ext uri="{FF2B5EF4-FFF2-40B4-BE49-F238E27FC236}">
                <a16:creationId xmlns:a16="http://schemas.microsoft.com/office/drawing/2014/main" id="{C66395CC-1690-1F2B-2875-E10A9FFDC24C}"/>
              </a:ext>
            </a:extLst>
          </p:cNvPr>
          <p:cNvSpPr txBox="1"/>
          <p:nvPr/>
        </p:nvSpPr>
        <p:spPr>
          <a:xfrm>
            <a:off x="2143497" y="2963401"/>
            <a:ext cx="7000503" cy="1569660"/>
          </a:xfrm>
          <a:prstGeom prst="rect">
            <a:avLst/>
          </a:prstGeom>
          <a:noFill/>
        </p:spPr>
        <p:txBody>
          <a:bodyPr wrap="square" rtlCol="0">
            <a:spAutoFit/>
          </a:bodyPr>
          <a:lstStyle/>
          <a:p>
            <a:r>
              <a:rPr lang="en-US" sz="3200" dirty="0"/>
              <a:t>Requirements of experimental verification, assumptions of each theory, realm of validity of assumptions, …</a:t>
            </a:r>
          </a:p>
        </p:txBody>
      </p:sp>
    </p:spTree>
    <p:extLst>
      <p:ext uri="{BB962C8B-B14F-4D97-AF65-F5344CB8AC3E}">
        <p14:creationId xmlns:p14="http://schemas.microsoft.com/office/powerpoint/2010/main" val="977611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Ensembles are necessary fundamental objects in physics</a:t>
            </a:r>
          </a:p>
          <a:p>
            <a:r>
              <a:rPr lang="en-US" sz="2800" dirty="0"/>
              <a:t>All processes are linear maps from ensembles to ensembles</a:t>
            </a:r>
          </a:p>
          <a:p>
            <a:r>
              <a:rPr lang="en-US" dirty="0"/>
              <a:t>TODOs</a:t>
            </a:r>
          </a:p>
          <a:p>
            <a:pPr lvl="1"/>
            <a:r>
              <a:rPr lang="en-US" dirty="0"/>
              <a:t>Cleanup and refine</a:t>
            </a:r>
          </a:p>
        </p:txBody>
      </p:sp>
    </p:spTree>
    <p:extLst>
      <p:ext uri="{BB962C8B-B14F-4D97-AF65-F5344CB8AC3E}">
        <p14:creationId xmlns:p14="http://schemas.microsoft.com/office/powerpoint/2010/main" val="304237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A15D-DF29-36E5-241F-709E52DF99F8}"/>
              </a:ext>
            </a:extLst>
          </p:cNvPr>
          <p:cNvSpPr>
            <a:spLocks noGrp="1"/>
          </p:cNvSpPr>
          <p:nvPr>
            <p:ph type="title"/>
          </p:nvPr>
        </p:nvSpPr>
        <p:spPr/>
        <p:txBody>
          <a:bodyPr/>
          <a:lstStyle/>
          <a:p>
            <a:r>
              <a:rPr lang="en-US" dirty="0"/>
              <a:t>System definition</a:t>
            </a:r>
            <a:br>
              <a:rPr lang="en-US" dirty="0"/>
            </a:br>
            <a:endParaRPr lang="en-US" dirty="0"/>
          </a:p>
        </p:txBody>
      </p:sp>
      <p:sp>
        <p:nvSpPr>
          <p:cNvPr id="3" name="Text Placeholder 2">
            <a:extLst>
              <a:ext uri="{FF2B5EF4-FFF2-40B4-BE49-F238E27FC236}">
                <a16:creationId xmlns:a16="http://schemas.microsoft.com/office/drawing/2014/main" id="{E7FE2369-77F5-01B1-AA4E-2707987D68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1670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691F2-E6B7-69AD-5D43-DF3271BB2BDD}"/>
              </a:ext>
            </a:extLst>
          </p:cNvPr>
          <p:cNvSpPr txBox="1"/>
          <p:nvPr/>
        </p:nvSpPr>
        <p:spPr>
          <a:xfrm>
            <a:off x="273133" y="237507"/>
            <a:ext cx="9327746" cy="646331"/>
          </a:xfrm>
          <a:prstGeom prst="rect">
            <a:avLst/>
          </a:prstGeom>
          <a:noFill/>
        </p:spPr>
        <p:txBody>
          <a:bodyPr wrap="none" rtlCol="0">
            <a:spAutoFit/>
          </a:bodyPr>
          <a:lstStyle/>
          <a:p>
            <a:r>
              <a:rPr lang="en-US" sz="3600" dirty="0"/>
              <a:t>What are basic requirements to define a system?</a:t>
            </a:r>
          </a:p>
        </p:txBody>
      </p:sp>
      <p:sp>
        <p:nvSpPr>
          <p:cNvPr id="5" name="TextBox 4">
            <a:extLst>
              <a:ext uri="{FF2B5EF4-FFF2-40B4-BE49-F238E27FC236}">
                <a16:creationId xmlns:a16="http://schemas.microsoft.com/office/drawing/2014/main" id="{84FCB97B-2715-3EE4-2C84-F8D0EEE9B484}"/>
              </a:ext>
            </a:extLst>
          </p:cNvPr>
          <p:cNvSpPr txBox="1"/>
          <p:nvPr/>
        </p:nvSpPr>
        <p:spPr>
          <a:xfrm>
            <a:off x="918359" y="1345871"/>
            <a:ext cx="8151783" cy="646331"/>
          </a:xfrm>
          <a:prstGeom prst="rect">
            <a:avLst/>
          </a:prstGeom>
          <a:noFill/>
        </p:spPr>
        <p:txBody>
          <a:bodyPr wrap="none" rtlCol="0">
            <a:spAutoFit/>
          </a:bodyPr>
          <a:lstStyle/>
          <a:p>
            <a:r>
              <a:rPr lang="en-US" sz="3600" dirty="0"/>
              <a:t>Establish a system/environment boundary</a:t>
            </a:r>
          </a:p>
        </p:txBody>
      </p:sp>
      <p:sp>
        <p:nvSpPr>
          <p:cNvPr id="6" name="TextBox 5">
            <a:extLst>
              <a:ext uri="{FF2B5EF4-FFF2-40B4-BE49-F238E27FC236}">
                <a16:creationId xmlns:a16="http://schemas.microsoft.com/office/drawing/2014/main" id="{09604C13-C60B-BC6F-51B7-20EABA601F8B}"/>
              </a:ext>
            </a:extLst>
          </p:cNvPr>
          <p:cNvSpPr txBox="1"/>
          <p:nvPr/>
        </p:nvSpPr>
        <p:spPr>
          <a:xfrm>
            <a:off x="918359" y="2709554"/>
            <a:ext cx="7032759" cy="1200329"/>
          </a:xfrm>
          <a:prstGeom prst="rect">
            <a:avLst/>
          </a:prstGeom>
          <a:noFill/>
        </p:spPr>
        <p:txBody>
          <a:bodyPr wrap="none" rtlCol="0">
            <a:spAutoFit/>
          </a:bodyPr>
          <a:lstStyle/>
          <a:p>
            <a:r>
              <a:rPr lang="en-US" sz="3600" dirty="0"/>
              <a:t>Independence from environment,</a:t>
            </a:r>
          </a:p>
          <a:p>
            <a:r>
              <a:rPr lang="en-US" sz="3600" dirty="0"/>
              <a:t>internal dynamics and other systems</a:t>
            </a:r>
          </a:p>
        </p:txBody>
      </p:sp>
    </p:spTree>
    <p:extLst>
      <p:ext uri="{BB962C8B-B14F-4D97-AF65-F5344CB8AC3E}">
        <p14:creationId xmlns:p14="http://schemas.microsoft.com/office/powerpoint/2010/main" val="2445015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B47F8C-716F-5B44-28B3-3B7F754C9C60}"/>
              </a:ext>
            </a:extLst>
          </p:cNvPr>
          <p:cNvGrpSpPr/>
          <p:nvPr/>
        </p:nvGrpSpPr>
        <p:grpSpPr>
          <a:xfrm>
            <a:off x="7493303" y="152982"/>
            <a:ext cx="4698697" cy="3276018"/>
            <a:chOff x="1341768" y="1508649"/>
            <a:chExt cx="5618227" cy="3917131"/>
          </a:xfrm>
        </p:grpSpPr>
        <p:sp>
          <p:nvSpPr>
            <p:cNvPr id="6" name="Oval 5">
              <a:extLst>
                <a:ext uri="{FF2B5EF4-FFF2-40B4-BE49-F238E27FC236}">
                  <a16:creationId xmlns:a16="http://schemas.microsoft.com/office/drawing/2014/main" id="{DDE7C4BA-5C4B-1063-F88A-C11E368EF489}"/>
                </a:ext>
              </a:extLst>
            </p:cNvPr>
            <p:cNvSpPr/>
            <p:nvPr/>
          </p:nvSpPr>
          <p:spPr>
            <a:xfrm>
              <a:off x="1341768" y="3183164"/>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7" name="TextBox 6">
              <a:extLst>
                <a:ext uri="{FF2B5EF4-FFF2-40B4-BE49-F238E27FC236}">
                  <a16:creationId xmlns:a16="http://schemas.microsoft.com/office/drawing/2014/main" id="{1272498E-2814-1AD0-9F18-C4E79EC5B5BB}"/>
                </a:ext>
              </a:extLst>
            </p:cNvPr>
            <p:cNvSpPr txBox="1"/>
            <p:nvPr/>
          </p:nvSpPr>
          <p:spPr>
            <a:xfrm>
              <a:off x="2900253" y="1508649"/>
              <a:ext cx="4059742" cy="993622"/>
            </a:xfrm>
            <a:prstGeom prst="rect">
              <a:avLst/>
            </a:prstGeom>
            <a:noFill/>
          </p:spPr>
          <p:txBody>
            <a:bodyPr wrap="none" rtlCol="0">
              <a:spAutoFit/>
            </a:bodyPr>
            <a:lstStyle/>
            <a:p>
              <a:r>
                <a:rPr lang="en-US" sz="4800" dirty="0"/>
                <a:t>Environment</a:t>
              </a:r>
            </a:p>
          </p:txBody>
        </p:sp>
        <p:sp>
          <p:nvSpPr>
            <p:cNvPr id="8" name="TextBox 7">
              <a:extLst>
                <a:ext uri="{FF2B5EF4-FFF2-40B4-BE49-F238E27FC236}">
                  <a16:creationId xmlns:a16="http://schemas.microsoft.com/office/drawing/2014/main" id="{9C45F8DF-77FF-C8D0-2169-57FE1C5D513B}"/>
                </a:ext>
              </a:extLst>
            </p:cNvPr>
            <p:cNvSpPr txBox="1"/>
            <p:nvPr/>
          </p:nvSpPr>
          <p:spPr>
            <a:xfrm>
              <a:off x="1753554" y="3774716"/>
              <a:ext cx="2348965" cy="993622"/>
            </a:xfrm>
            <a:prstGeom prst="rect">
              <a:avLst/>
            </a:prstGeom>
            <a:noFill/>
          </p:spPr>
          <p:txBody>
            <a:bodyPr wrap="none" rtlCol="0">
              <a:spAutoFit/>
            </a:bodyPr>
            <a:lstStyle/>
            <a:p>
              <a:r>
                <a:rPr lang="en-US" sz="4800" dirty="0">
                  <a:solidFill>
                    <a:schemeClr val="bg1"/>
                  </a:solidFill>
                </a:rPr>
                <a:t>System</a:t>
              </a:r>
            </a:p>
          </p:txBody>
        </p:sp>
        <p:sp>
          <p:nvSpPr>
            <p:cNvPr id="10" name="Freeform: Shape 9">
              <a:extLst>
                <a:ext uri="{FF2B5EF4-FFF2-40B4-BE49-F238E27FC236}">
                  <a16:creationId xmlns:a16="http://schemas.microsoft.com/office/drawing/2014/main" id="{1874CDB0-3681-2B13-B4A9-6B77D1A57969}"/>
                </a:ext>
              </a:extLst>
            </p:cNvPr>
            <p:cNvSpPr/>
            <p:nvPr/>
          </p:nvSpPr>
          <p:spPr>
            <a:xfrm>
              <a:off x="2102653" y="2682479"/>
              <a:ext cx="2870018" cy="2623161"/>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571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 name="Arrow: Up-Down 8">
              <a:extLst>
                <a:ext uri="{FF2B5EF4-FFF2-40B4-BE49-F238E27FC236}">
                  <a16:creationId xmlns:a16="http://schemas.microsoft.com/office/drawing/2014/main" id="{F73FFD6B-23E2-67E7-9ADE-BA555D6E3E1E}"/>
                </a:ext>
              </a:extLst>
            </p:cNvPr>
            <p:cNvSpPr/>
            <p:nvPr/>
          </p:nvSpPr>
          <p:spPr>
            <a:xfrm rot="2268416">
              <a:off x="4068991" y="2590457"/>
              <a:ext cx="407141" cy="921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a:p>
          </p:txBody>
        </p:sp>
      </p:grpSp>
      <p:sp>
        <p:nvSpPr>
          <p:cNvPr id="12" name="TextBox 11">
            <a:extLst>
              <a:ext uri="{FF2B5EF4-FFF2-40B4-BE49-F238E27FC236}">
                <a16:creationId xmlns:a16="http://schemas.microsoft.com/office/drawing/2014/main" id="{493B26F4-9AD8-CC4F-EA57-947397A13B21}"/>
              </a:ext>
            </a:extLst>
          </p:cNvPr>
          <p:cNvSpPr txBox="1"/>
          <p:nvPr/>
        </p:nvSpPr>
        <p:spPr>
          <a:xfrm>
            <a:off x="273133" y="237507"/>
            <a:ext cx="6001258" cy="646331"/>
          </a:xfrm>
          <a:prstGeom prst="rect">
            <a:avLst/>
          </a:prstGeom>
          <a:noFill/>
        </p:spPr>
        <p:txBody>
          <a:bodyPr wrap="none" rtlCol="0">
            <a:spAutoFit/>
          </a:bodyPr>
          <a:lstStyle/>
          <a:p>
            <a:r>
              <a:rPr lang="en-US" sz="3600" dirty="0"/>
              <a:t>System/environment boundary</a:t>
            </a:r>
          </a:p>
        </p:txBody>
      </p:sp>
      <p:sp>
        <p:nvSpPr>
          <p:cNvPr id="13" name="TextBox 12">
            <a:extLst>
              <a:ext uri="{FF2B5EF4-FFF2-40B4-BE49-F238E27FC236}">
                <a16:creationId xmlns:a16="http://schemas.microsoft.com/office/drawing/2014/main" id="{256D3F26-66D4-64C0-9B70-F0400D02E63A}"/>
              </a:ext>
            </a:extLst>
          </p:cNvPr>
          <p:cNvSpPr txBox="1"/>
          <p:nvPr/>
        </p:nvSpPr>
        <p:spPr>
          <a:xfrm>
            <a:off x="302821" y="1150180"/>
            <a:ext cx="5670467" cy="954107"/>
          </a:xfrm>
          <a:prstGeom prst="rect">
            <a:avLst/>
          </a:prstGeom>
          <a:noFill/>
        </p:spPr>
        <p:txBody>
          <a:bodyPr wrap="square" rtlCol="0">
            <a:spAutoFit/>
          </a:bodyPr>
          <a:lstStyle/>
          <a:p>
            <a:r>
              <a:rPr lang="en-US" sz="2800" dirty="0"/>
              <a:t>Needs to define what is in the system and what is not</a:t>
            </a:r>
          </a:p>
        </p:txBody>
      </p:sp>
      <p:sp>
        <p:nvSpPr>
          <p:cNvPr id="14" name="TextBox 13">
            <a:extLst>
              <a:ext uri="{FF2B5EF4-FFF2-40B4-BE49-F238E27FC236}">
                <a16:creationId xmlns:a16="http://schemas.microsoft.com/office/drawing/2014/main" id="{D985287A-419B-8E5A-B772-B3661519C54F}"/>
              </a:ext>
            </a:extLst>
          </p:cNvPr>
          <p:cNvSpPr txBox="1"/>
          <p:nvPr/>
        </p:nvSpPr>
        <p:spPr>
          <a:xfrm>
            <a:off x="273133" y="2850778"/>
            <a:ext cx="6056415" cy="954107"/>
          </a:xfrm>
          <a:prstGeom prst="rect">
            <a:avLst/>
          </a:prstGeom>
          <a:noFill/>
        </p:spPr>
        <p:txBody>
          <a:bodyPr wrap="square" rtlCol="0">
            <a:spAutoFit/>
          </a:bodyPr>
          <a:lstStyle/>
          <a:p>
            <a:r>
              <a:rPr lang="en-US" sz="2800" dirty="0"/>
              <a:t>Interaction at the boundary determines the system and its properties</a:t>
            </a:r>
          </a:p>
        </p:txBody>
      </p:sp>
      <p:sp>
        <p:nvSpPr>
          <p:cNvPr id="15" name="TextBox 14">
            <a:extLst>
              <a:ext uri="{FF2B5EF4-FFF2-40B4-BE49-F238E27FC236}">
                <a16:creationId xmlns:a16="http://schemas.microsoft.com/office/drawing/2014/main" id="{C13EBC6E-260D-9CE6-1F8C-43628CB26A31}"/>
              </a:ext>
            </a:extLst>
          </p:cNvPr>
          <p:cNvSpPr txBox="1"/>
          <p:nvPr/>
        </p:nvSpPr>
        <p:spPr>
          <a:xfrm>
            <a:off x="843148" y="3794928"/>
            <a:ext cx="5345951" cy="369332"/>
          </a:xfrm>
          <a:prstGeom prst="rect">
            <a:avLst/>
          </a:prstGeom>
          <a:noFill/>
        </p:spPr>
        <p:txBody>
          <a:bodyPr wrap="none" rtlCol="0">
            <a:spAutoFit/>
          </a:bodyPr>
          <a:lstStyle/>
          <a:p>
            <a:r>
              <a:rPr lang="en-US" dirty="0"/>
              <a:t>System can only exist in equilibrium with environment</a:t>
            </a:r>
          </a:p>
        </p:txBody>
      </p:sp>
      <p:sp>
        <p:nvSpPr>
          <p:cNvPr id="16" name="TextBox 15">
            <a:extLst>
              <a:ext uri="{FF2B5EF4-FFF2-40B4-BE49-F238E27FC236}">
                <a16:creationId xmlns:a16="http://schemas.microsoft.com/office/drawing/2014/main" id="{6C0DA5B5-2747-B2E8-6F1F-0B8D268E7B28}"/>
              </a:ext>
            </a:extLst>
          </p:cNvPr>
          <p:cNvSpPr txBox="1"/>
          <p:nvPr/>
        </p:nvSpPr>
        <p:spPr>
          <a:xfrm>
            <a:off x="843147" y="4164260"/>
            <a:ext cx="6771277" cy="369332"/>
          </a:xfrm>
          <a:prstGeom prst="rect">
            <a:avLst/>
          </a:prstGeom>
          <a:noFill/>
        </p:spPr>
        <p:txBody>
          <a:bodyPr wrap="none" rtlCol="0">
            <a:spAutoFit/>
          </a:bodyPr>
          <a:lstStyle/>
          <a:p>
            <a:r>
              <a:rPr lang="en-US" dirty="0"/>
              <a:t>System property is well-defined only if unchanged by the environment</a:t>
            </a:r>
          </a:p>
        </p:txBody>
      </p:sp>
      <p:sp>
        <p:nvSpPr>
          <p:cNvPr id="17" name="TextBox 16">
            <a:extLst>
              <a:ext uri="{FF2B5EF4-FFF2-40B4-BE49-F238E27FC236}">
                <a16:creationId xmlns:a16="http://schemas.microsoft.com/office/drawing/2014/main" id="{BF6683BB-2FF1-A647-726B-648E53CBCD8B}"/>
              </a:ext>
            </a:extLst>
          </p:cNvPr>
          <p:cNvSpPr txBox="1"/>
          <p:nvPr/>
        </p:nvSpPr>
        <p:spPr>
          <a:xfrm>
            <a:off x="1432855" y="5239208"/>
            <a:ext cx="7013715" cy="707886"/>
          </a:xfrm>
          <a:prstGeom prst="rect">
            <a:avLst/>
          </a:prstGeom>
          <a:noFill/>
        </p:spPr>
        <p:txBody>
          <a:bodyPr wrap="none" rtlCol="0">
            <a:spAutoFit/>
          </a:bodyPr>
          <a:lstStyle/>
          <a:p>
            <a:r>
              <a:rPr lang="en-US" sz="4000" dirty="0">
                <a:solidFill>
                  <a:schemeClr val="accent6">
                    <a:lumMod val="75000"/>
                  </a:schemeClr>
                </a:solidFill>
              </a:rPr>
              <a:t>All physics (science) is contextual</a:t>
            </a:r>
          </a:p>
        </p:txBody>
      </p:sp>
      <p:sp>
        <p:nvSpPr>
          <p:cNvPr id="18" name="TextBox 17">
            <a:extLst>
              <a:ext uri="{FF2B5EF4-FFF2-40B4-BE49-F238E27FC236}">
                <a16:creationId xmlns:a16="http://schemas.microsoft.com/office/drawing/2014/main" id="{F3AF2ABA-CBEE-E012-7429-FD20884DB4FD}"/>
              </a:ext>
            </a:extLst>
          </p:cNvPr>
          <p:cNvSpPr txBox="1"/>
          <p:nvPr/>
        </p:nvSpPr>
        <p:spPr>
          <a:xfrm>
            <a:off x="843146" y="2094330"/>
            <a:ext cx="4203010" cy="369332"/>
          </a:xfrm>
          <a:prstGeom prst="rect">
            <a:avLst/>
          </a:prstGeom>
          <a:noFill/>
        </p:spPr>
        <p:txBody>
          <a:bodyPr wrap="none" rtlCol="0">
            <a:spAutoFit/>
          </a:bodyPr>
          <a:lstStyle/>
          <a:p>
            <a:r>
              <a:rPr lang="en-US" dirty="0"/>
              <a:t>This includes which properties are relevant</a:t>
            </a:r>
          </a:p>
        </p:txBody>
      </p:sp>
    </p:spTree>
    <p:extLst>
      <p:ext uri="{BB962C8B-B14F-4D97-AF65-F5344CB8AC3E}">
        <p14:creationId xmlns:p14="http://schemas.microsoft.com/office/powerpoint/2010/main" val="1156249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93B47F8C-716F-5B44-28B3-3B7F754C9C60}"/>
              </a:ext>
            </a:extLst>
          </p:cNvPr>
          <p:cNvGrpSpPr/>
          <p:nvPr/>
        </p:nvGrpSpPr>
        <p:grpSpPr>
          <a:xfrm>
            <a:off x="7493303" y="152982"/>
            <a:ext cx="4698697" cy="3276018"/>
            <a:chOff x="1341768" y="1508649"/>
            <a:chExt cx="5618227" cy="3917131"/>
          </a:xfrm>
        </p:grpSpPr>
        <p:sp>
          <p:nvSpPr>
            <p:cNvPr id="6" name="Oval 5">
              <a:extLst>
                <a:ext uri="{FF2B5EF4-FFF2-40B4-BE49-F238E27FC236}">
                  <a16:creationId xmlns:a16="http://schemas.microsoft.com/office/drawing/2014/main" id="{DDE7C4BA-5C4B-1063-F88A-C11E368EF489}"/>
                </a:ext>
              </a:extLst>
            </p:cNvPr>
            <p:cNvSpPr/>
            <p:nvPr/>
          </p:nvSpPr>
          <p:spPr>
            <a:xfrm>
              <a:off x="1341768" y="3183164"/>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7" name="TextBox 6">
              <a:extLst>
                <a:ext uri="{FF2B5EF4-FFF2-40B4-BE49-F238E27FC236}">
                  <a16:creationId xmlns:a16="http://schemas.microsoft.com/office/drawing/2014/main" id="{1272498E-2814-1AD0-9F18-C4E79EC5B5BB}"/>
                </a:ext>
              </a:extLst>
            </p:cNvPr>
            <p:cNvSpPr txBox="1"/>
            <p:nvPr/>
          </p:nvSpPr>
          <p:spPr>
            <a:xfrm>
              <a:off x="2900253" y="1508649"/>
              <a:ext cx="4059742" cy="993622"/>
            </a:xfrm>
            <a:prstGeom prst="rect">
              <a:avLst/>
            </a:prstGeom>
            <a:noFill/>
          </p:spPr>
          <p:txBody>
            <a:bodyPr wrap="none" rtlCol="0">
              <a:spAutoFit/>
            </a:bodyPr>
            <a:lstStyle/>
            <a:p>
              <a:r>
                <a:rPr lang="en-US" sz="4800" dirty="0"/>
                <a:t>Environment</a:t>
              </a:r>
            </a:p>
          </p:txBody>
        </p:sp>
        <p:sp>
          <p:nvSpPr>
            <p:cNvPr id="8" name="TextBox 7">
              <a:extLst>
                <a:ext uri="{FF2B5EF4-FFF2-40B4-BE49-F238E27FC236}">
                  <a16:creationId xmlns:a16="http://schemas.microsoft.com/office/drawing/2014/main" id="{9C45F8DF-77FF-C8D0-2169-57FE1C5D513B}"/>
                </a:ext>
              </a:extLst>
            </p:cNvPr>
            <p:cNvSpPr txBox="1"/>
            <p:nvPr/>
          </p:nvSpPr>
          <p:spPr>
            <a:xfrm>
              <a:off x="1753554" y="3774716"/>
              <a:ext cx="2348965" cy="993622"/>
            </a:xfrm>
            <a:prstGeom prst="rect">
              <a:avLst/>
            </a:prstGeom>
            <a:noFill/>
          </p:spPr>
          <p:txBody>
            <a:bodyPr wrap="none" rtlCol="0">
              <a:spAutoFit/>
            </a:bodyPr>
            <a:lstStyle/>
            <a:p>
              <a:r>
                <a:rPr lang="en-US" sz="4800" dirty="0">
                  <a:solidFill>
                    <a:schemeClr val="bg1"/>
                  </a:solidFill>
                </a:rPr>
                <a:t>System</a:t>
              </a:r>
            </a:p>
          </p:txBody>
        </p:sp>
        <p:sp>
          <p:nvSpPr>
            <p:cNvPr id="10" name="Freeform: Shape 9">
              <a:extLst>
                <a:ext uri="{FF2B5EF4-FFF2-40B4-BE49-F238E27FC236}">
                  <a16:creationId xmlns:a16="http://schemas.microsoft.com/office/drawing/2014/main" id="{1874CDB0-3681-2B13-B4A9-6B77D1A57969}"/>
                </a:ext>
              </a:extLst>
            </p:cNvPr>
            <p:cNvSpPr/>
            <p:nvPr/>
          </p:nvSpPr>
          <p:spPr>
            <a:xfrm>
              <a:off x="2102653" y="2682479"/>
              <a:ext cx="2870018" cy="2623161"/>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571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 name="Arrow: Up-Down 8">
              <a:extLst>
                <a:ext uri="{FF2B5EF4-FFF2-40B4-BE49-F238E27FC236}">
                  <a16:creationId xmlns:a16="http://schemas.microsoft.com/office/drawing/2014/main" id="{F73FFD6B-23E2-67E7-9ADE-BA555D6E3E1E}"/>
                </a:ext>
              </a:extLst>
            </p:cNvPr>
            <p:cNvSpPr/>
            <p:nvPr/>
          </p:nvSpPr>
          <p:spPr>
            <a:xfrm rot="2268416">
              <a:off x="4068991" y="2590457"/>
              <a:ext cx="407141" cy="921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a:p>
          </p:txBody>
        </p:sp>
      </p:grpSp>
      <p:sp>
        <p:nvSpPr>
          <p:cNvPr id="12" name="TextBox 11">
            <a:extLst>
              <a:ext uri="{FF2B5EF4-FFF2-40B4-BE49-F238E27FC236}">
                <a16:creationId xmlns:a16="http://schemas.microsoft.com/office/drawing/2014/main" id="{493B26F4-9AD8-CC4F-EA57-947397A13B21}"/>
              </a:ext>
            </a:extLst>
          </p:cNvPr>
          <p:cNvSpPr txBox="1"/>
          <p:nvPr/>
        </p:nvSpPr>
        <p:spPr>
          <a:xfrm>
            <a:off x="273133" y="237507"/>
            <a:ext cx="4292329" cy="646331"/>
          </a:xfrm>
          <a:prstGeom prst="rect">
            <a:avLst/>
          </a:prstGeom>
          <a:noFill/>
        </p:spPr>
        <p:txBody>
          <a:bodyPr wrap="none" rtlCol="0">
            <a:spAutoFit/>
          </a:bodyPr>
          <a:lstStyle/>
          <a:p>
            <a:r>
              <a:rPr lang="en-US" sz="3600" dirty="0"/>
              <a:t>System independence</a:t>
            </a:r>
          </a:p>
        </p:txBody>
      </p:sp>
      <p:sp>
        <p:nvSpPr>
          <p:cNvPr id="13" name="TextBox 12">
            <a:extLst>
              <a:ext uri="{FF2B5EF4-FFF2-40B4-BE49-F238E27FC236}">
                <a16:creationId xmlns:a16="http://schemas.microsoft.com/office/drawing/2014/main" id="{256D3F26-66D4-64C0-9B70-F0400D02E63A}"/>
              </a:ext>
            </a:extLst>
          </p:cNvPr>
          <p:cNvSpPr txBox="1"/>
          <p:nvPr/>
        </p:nvSpPr>
        <p:spPr>
          <a:xfrm>
            <a:off x="302821" y="1150180"/>
            <a:ext cx="6771277" cy="1384995"/>
          </a:xfrm>
          <a:prstGeom prst="rect">
            <a:avLst/>
          </a:prstGeom>
          <a:noFill/>
        </p:spPr>
        <p:txBody>
          <a:bodyPr wrap="square" rtlCol="0">
            <a:spAutoFit/>
          </a:bodyPr>
          <a:lstStyle/>
          <a:p>
            <a:r>
              <a:rPr lang="en-US" sz="2800" dirty="0"/>
              <a:t>Systems can be defined only if, in some circumstances, they can be described and studied independently</a:t>
            </a:r>
          </a:p>
        </p:txBody>
      </p:sp>
      <p:sp>
        <p:nvSpPr>
          <p:cNvPr id="14" name="TextBox 13">
            <a:extLst>
              <a:ext uri="{FF2B5EF4-FFF2-40B4-BE49-F238E27FC236}">
                <a16:creationId xmlns:a16="http://schemas.microsoft.com/office/drawing/2014/main" id="{D985287A-419B-8E5A-B772-B3661519C54F}"/>
              </a:ext>
            </a:extLst>
          </p:cNvPr>
          <p:cNvSpPr txBox="1"/>
          <p:nvPr/>
        </p:nvSpPr>
        <p:spPr>
          <a:xfrm>
            <a:off x="273133" y="3051011"/>
            <a:ext cx="6056415" cy="954107"/>
          </a:xfrm>
          <a:prstGeom prst="rect">
            <a:avLst/>
          </a:prstGeom>
          <a:noFill/>
        </p:spPr>
        <p:txBody>
          <a:bodyPr wrap="square" rtlCol="0">
            <a:spAutoFit/>
          </a:bodyPr>
          <a:lstStyle/>
          <a:p>
            <a:r>
              <a:rPr lang="en-US" sz="2800" dirty="0"/>
              <a:t>Description of system must decouple from all the rest</a:t>
            </a:r>
          </a:p>
        </p:txBody>
      </p:sp>
      <p:sp>
        <p:nvSpPr>
          <p:cNvPr id="15" name="TextBox 14">
            <a:extLst>
              <a:ext uri="{FF2B5EF4-FFF2-40B4-BE49-F238E27FC236}">
                <a16:creationId xmlns:a16="http://schemas.microsoft.com/office/drawing/2014/main" id="{C13EBC6E-260D-9CE6-1F8C-43628CB26A31}"/>
              </a:ext>
            </a:extLst>
          </p:cNvPr>
          <p:cNvSpPr txBox="1"/>
          <p:nvPr/>
        </p:nvSpPr>
        <p:spPr>
          <a:xfrm>
            <a:off x="843148" y="3995161"/>
            <a:ext cx="2850652" cy="369332"/>
          </a:xfrm>
          <a:prstGeom prst="rect">
            <a:avLst/>
          </a:prstGeom>
          <a:noFill/>
        </p:spPr>
        <p:txBody>
          <a:bodyPr wrap="none" rtlCol="0">
            <a:spAutoFit/>
          </a:bodyPr>
          <a:lstStyle/>
          <a:p>
            <a:r>
              <a:rPr lang="en-US" dirty="0"/>
              <a:t>Clearly idealized assumption</a:t>
            </a:r>
          </a:p>
        </p:txBody>
      </p:sp>
      <p:sp>
        <p:nvSpPr>
          <p:cNvPr id="16" name="TextBox 15">
            <a:extLst>
              <a:ext uri="{FF2B5EF4-FFF2-40B4-BE49-F238E27FC236}">
                <a16:creationId xmlns:a16="http://schemas.microsoft.com/office/drawing/2014/main" id="{6C0DA5B5-2747-B2E8-6F1F-0B8D268E7B28}"/>
              </a:ext>
            </a:extLst>
          </p:cNvPr>
          <p:cNvSpPr txBox="1"/>
          <p:nvPr/>
        </p:nvSpPr>
        <p:spPr>
          <a:xfrm>
            <a:off x="843147" y="4364493"/>
            <a:ext cx="7602146" cy="369332"/>
          </a:xfrm>
          <a:prstGeom prst="rect">
            <a:avLst/>
          </a:prstGeom>
          <a:noFill/>
        </p:spPr>
        <p:txBody>
          <a:bodyPr wrap="none" rtlCol="0">
            <a:spAutoFit/>
          </a:bodyPr>
          <a:lstStyle/>
          <a:p>
            <a:r>
              <a:rPr lang="en-US" dirty="0"/>
              <a:t>Similar condition of equilibria as system decoupling we saw in thermodynamics</a:t>
            </a:r>
          </a:p>
        </p:txBody>
      </p:sp>
      <p:sp>
        <p:nvSpPr>
          <p:cNvPr id="2" name="TextBox 1">
            <a:extLst>
              <a:ext uri="{FF2B5EF4-FFF2-40B4-BE49-F238E27FC236}">
                <a16:creationId xmlns:a16="http://schemas.microsoft.com/office/drawing/2014/main" id="{2755A186-6D4E-E049-AE42-7FABAB579B31}"/>
              </a:ext>
            </a:extLst>
          </p:cNvPr>
          <p:cNvSpPr txBox="1"/>
          <p:nvPr/>
        </p:nvSpPr>
        <p:spPr>
          <a:xfrm>
            <a:off x="843148" y="2491215"/>
            <a:ext cx="5475666" cy="369332"/>
          </a:xfrm>
          <a:prstGeom prst="rect">
            <a:avLst/>
          </a:prstGeom>
          <a:noFill/>
        </p:spPr>
        <p:txBody>
          <a:bodyPr wrap="none" rtlCol="0">
            <a:spAutoFit/>
          </a:bodyPr>
          <a:lstStyle/>
          <a:p>
            <a:r>
              <a:rPr lang="en-US" dirty="0"/>
              <a:t>From environment, other systems and internal dynamics</a:t>
            </a:r>
          </a:p>
        </p:txBody>
      </p:sp>
      <p:sp>
        <p:nvSpPr>
          <p:cNvPr id="3" name="TextBox 2">
            <a:extLst>
              <a:ext uri="{FF2B5EF4-FFF2-40B4-BE49-F238E27FC236}">
                <a16:creationId xmlns:a16="http://schemas.microsoft.com/office/drawing/2014/main" id="{B0A5CE2E-DF3E-6FB2-0A40-D007F397D962}"/>
              </a:ext>
            </a:extLst>
          </p:cNvPr>
          <p:cNvSpPr txBox="1"/>
          <p:nvPr/>
        </p:nvSpPr>
        <p:spPr>
          <a:xfrm>
            <a:off x="1045739" y="5239208"/>
            <a:ext cx="7389331" cy="707886"/>
          </a:xfrm>
          <a:prstGeom prst="rect">
            <a:avLst/>
          </a:prstGeom>
          <a:noFill/>
        </p:spPr>
        <p:txBody>
          <a:bodyPr wrap="none" rtlCol="0">
            <a:spAutoFit/>
          </a:bodyPr>
          <a:lstStyle/>
          <a:p>
            <a:r>
              <a:rPr lang="en-US" sz="4000" dirty="0">
                <a:solidFill>
                  <a:schemeClr val="accent6">
                    <a:lumMod val="75000"/>
                  </a:schemeClr>
                </a:solidFill>
              </a:rPr>
              <a:t>State are ensembles in equilibrium</a:t>
            </a:r>
          </a:p>
        </p:txBody>
      </p:sp>
    </p:spTree>
    <p:extLst>
      <p:ext uri="{BB962C8B-B14F-4D97-AF65-F5344CB8AC3E}">
        <p14:creationId xmlns:p14="http://schemas.microsoft.com/office/powerpoint/2010/main" val="1525748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CD3F0-7FA6-EACD-E6DC-128DC0EB637E}"/>
              </a:ext>
            </a:extLst>
          </p:cNvPr>
          <p:cNvSpPr txBox="1"/>
          <p:nvPr/>
        </p:nvSpPr>
        <p:spPr>
          <a:xfrm>
            <a:off x="640229" y="367669"/>
            <a:ext cx="6000852" cy="1200329"/>
          </a:xfrm>
          <a:prstGeom prst="rect">
            <a:avLst/>
          </a:prstGeom>
          <a:noFill/>
        </p:spPr>
        <p:txBody>
          <a:bodyPr wrap="square" rtlCol="0">
            <a:spAutoFit/>
          </a:bodyPr>
          <a:lstStyle/>
          <a:p>
            <a:r>
              <a:rPr lang="en-US" sz="3600" dirty="0"/>
              <a:t>Contexts are different sys/env equilibria</a:t>
            </a:r>
          </a:p>
        </p:txBody>
      </p:sp>
      <p:grpSp>
        <p:nvGrpSpPr>
          <p:cNvPr id="3" name="Group 2">
            <a:extLst>
              <a:ext uri="{FF2B5EF4-FFF2-40B4-BE49-F238E27FC236}">
                <a16:creationId xmlns:a16="http://schemas.microsoft.com/office/drawing/2014/main" id="{1662E795-71B1-F9C5-3D4E-8AC76FB42A81}"/>
              </a:ext>
            </a:extLst>
          </p:cNvPr>
          <p:cNvGrpSpPr/>
          <p:nvPr/>
        </p:nvGrpSpPr>
        <p:grpSpPr>
          <a:xfrm>
            <a:off x="7493303" y="152982"/>
            <a:ext cx="4698697" cy="3276018"/>
            <a:chOff x="1341768" y="1508649"/>
            <a:chExt cx="5618227" cy="3917131"/>
          </a:xfrm>
        </p:grpSpPr>
        <p:sp>
          <p:nvSpPr>
            <p:cNvPr id="4" name="Oval 3">
              <a:extLst>
                <a:ext uri="{FF2B5EF4-FFF2-40B4-BE49-F238E27FC236}">
                  <a16:creationId xmlns:a16="http://schemas.microsoft.com/office/drawing/2014/main" id="{FEF598FA-C3E1-DA1D-A293-63E14C7D0317}"/>
                </a:ext>
              </a:extLst>
            </p:cNvPr>
            <p:cNvSpPr/>
            <p:nvPr/>
          </p:nvSpPr>
          <p:spPr>
            <a:xfrm>
              <a:off x="1341768" y="3183164"/>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5" name="TextBox 4">
              <a:extLst>
                <a:ext uri="{FF2B5EF4-FFF2-40B4-BE49-F238E27FC236}">
                  <a16:creationId xmlns:a16="http://schemas.microsoft.com/office/drawing/2014/main" id="{098AC22C-7195-5E20-F897-6233DDF3E683}"/>
                </a:ext>
              </a:extLst>
            </p:cNvPr>
            <p:cNvSpPr txBox="1"/>
            <p:nvPr/>
          </p:nvSpPr>
          <p:spPr>
            <a:xfrm>
              <a:off x="2900253" y="1508649"/>
              <a:ext cx="4059742" cy="993622"/>
            </a:xfrm>
            <a:prstGeom prst="rect">
              <a:avLst/>
            </a:prstGeom>
            <a:noFill/>
          </p:spPr>
          <p:txBody>
            <a:bodyPr wrap="none" rtlCol="0">
              <a:spAutoFit/>
            </a:bodyPr>
            <a:lstStyle/>
            <a:p>
              <a:r>
                <a:rPr lang="en-US" sz="4800" dirty="0"/>
                <a:t>Environment</a:t>
              </a:r>
            </a:p>
          </p:txBody>
        </p:sp>
        <p:sp>
          <p:nvSpPr>
            <p:cNvPr id="6" name="TextBox 5">
              <a:extLst>
                <a:ext uri="{FF2B5EF4-FFF2-40B4-BE49-F238E27FC236}">
                  <a16:creationId xmlns:a16="http://schemas.microsoft.com/office/drawing/2014/main" id="{6F9D0C68-419D-1706-BC22-0C7A02FCDC13}"/>
                </a:ext>
              </a:extLst>
            </p:cNvPr>
            <p:cNvSpPr txBox="1"/>
            <p:nvPr/>
          </p:nvSpPr>
          <p:spPr>
            <a:xfrm>
              <a:off x="1753554" y="3774716"/>
              <a:ext cx="2348965" cy="993622"/>
            </a:xfrm>
            <a:prstGeom prst="rect">
              <a:avLst/>
            </a:prstGeom>
            <a:noFill/>
          </p:spPr>
          <p:txBody>
            <a:bodyPr wrap="none" rtlCol="0">
              <a:spAutoFit/>
            </a:bodyPr>
            <a:lstStyle/>
            <a:p>
              <a:r>
                <a:rPr lang="en-US" sz="4800" dirty="0">
                  <a:solidFill>
                    <a:schemeClr val="bg1"/>
                  </a:solidFill>
                </a:rPr>
                <a:t>System</a:t>
              </a:r>
            </a:p>
          </p:txBody>
        </p:sp>
        <p:sp>
          <p:nvSpPr>
            <p:cNvPr id="7" name="Freeform: Shape 6">
              <a:extLst>
                <a:ext uri="{FF2B5EF4-FFF2-40B4-BE49-F238E27FC236}">
                  <a16:creationId xmlns:a16="http://schemas.microsoft.com/office/drawing/2014/main" id="{65F4644A-2036-B753-CAA7-637F16BF2F3E}"/>
                </a:ext>
              </a:extLst>
            </p:cNvPr>
            <p:cNvSpPr/>
            <p:nvPr/>
          </p:nvSpPr>
          <p:spPr>
            <a:xfrm>
              <a:off x="2102653" y="2682479"/>
              <a:ext cx="2870018" cy="2623161"/>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571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Arrow: Up-Down 7">
              <a:extLst>
                <a:ext uri="{FF2B5EF4-FFF2-40B4-BE49-F238E27FC236}">
                  <a16:creationId xmlns:a16="http://schemas.microsoft.com/office/drawing/2014/main" id="{98821871-5E9D-A8D6-315F-B0A5DEA6564E}"/>
                </a:ext>
              </a:extLst>
            </p:cNvPr>
            <p:cNvSpPr/>
            <p:nvPr/>
          </p:nvSpPr>
          <p:spPr>
            <a:xfrm rot="2268416">
              <a:off x="4068991" y="2590457"/>
              <a:ext cx="407141" cy="921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a:p>
          </p:txBody>
        </p:sp>
      </p:grpSp>
      <p:sp>
        <p:nvSpPr>
          <p:cNvPr id="9" name="TextBox 8">
            <a:extLst>
              <a:ext uri="{FF2B5EF4-FFF2-40B4-BE49-F238E27FC236}">
                <a16:creationId xmlns:a16="http://schemas.microsoft.com/office/drawing/2014/main" id="{89D873AC-7FFF-2774-DBA8-F79033A507B2}"/>
              </a:ext>
            </a:extLst>
          </p:cNvPr>
          <p:cNvSpPr txBox="1"/>
          <p:nvPr/>
        </p:nvSpPr>
        <p:spPr>
          <a:xfrm>
            <a:off x="1361590" y="5191768"/>
            <a:ext cx="6000852" cy="369332"/>
          </a:xfrm>
          <a:prstGeom prst="rect">
            <a:avLst/>
          </a:prstGeom>
          <a:noFill/>
        </p:spPr>
        <p:txBody>
          <a:bodyPr wrap="square" rtlCol="0">
            <a:spAutoFit/>
          </a:bodyPr>
          <a:lstStyle/>
          <a:p>
            <a:r>
              <a:rPr lang="en-US" dirty="0"/>
              <a:t>“State of the whole universe” is problematic</a:t>
            </a:r>
          </a:p>
        </p:txBody>
      </p:sp>
      <p:sp>
        <p:nvSpPr>
          <p:cNvPr id="11" name="TextBox 10">
            <a:extLst>
              <a:ext uri="{FF2B5EF4-FFF2-40B4-BE49-F238E27FC236}">
                <a16:creationId xmlns:a16="http://schemas.microsoft.com/office/drawing/2014/main" id="{ACA0CF71-EC86-FA56-5044-03B7BF4C7A84}"/>
              </a:ext>
            </a:extLst>
          </p:cNvPr>
          <p:cNvSpPr txBox="1"/>
          <p:nvPr/>
        </p:nvSpPr>
        <p:spPr>
          <a:xfrm>
            <a:off x="640229" y="2068342"/>
            <a:ext cx="6000852" cy="1200329"/>
          </a:xfrm>
          <a:prstGeom prst="rect">
            <a:avLst/>
          </a:prstGeom>
          <a:noFill/>
        </p:spPr>
        <p:txBody>
          <a:bodyPr wrap="square" rtlCol="0">
            <a:spAutoFit/>
          </a:bodyPr>
          <a:lstStyle/>
          <a:p>
            <a:r>
              <a:rPr lang="en-US" sz="3600" dirty="0"/>
              <a:t>Immutable fundamental objects do not necessarily exist</a:t>
            </a:r>
          </a:p>
        </p:txBody>
      </p:sp>
      <p:sp>
        <p:nvSpPr>
          <p:cNvPr id="12" name="TextBox 11">
            <a:extLst>
              <a:ext uri="{FF2B5EF4-FFF2-40B4-BE49-F238E27FC236}">
                <a16:creationId xmlns:a16="http://schemas.microsoft.com/office/drawing/2014/main" id="{2FD1FE70-7326-BC96-9818-0C2599D6E6B7}"/>
              </a:ext>
            </a:extLst>
          </p:cNvPr>
          <p:cNvSpPr txBox="1"/>
          <p:nvPr/>
        </p:nvSpPr>
        <p:spPr>
          <a:xfrm>
            <a:off x="640229" y="3942039"/>
            <a:ext cx="6000852" cy="1200329"/>
          </a:xfrm>
          <a:prstGeom prst="rect">
            <a:avLst/>
          </a:prstGeom>
          <a:noFill/>
        </p:spPr>
        <p:txBody>
          <a:bodyPr wrap="square" rtlCol="0">
            <a:spAutoFit/>
          </a:bodyPr>
          <a:lstStyle/>
          <a:p>
            <a:r>
              <a:rPr lang="en-US" sz="3600" dirty="0"/>
              <a:t>Measurement apparatus is part of the environment</a:t>
            </a:r>
          </a:p>
        </p:txBody>
      </p:sp>
      <p:sp>
        <p:nvSpPr>
          <p:cNvPr id="14" name="TextBox 13">
            <a:extLst>
              <a:ext uri="{FF2B5EF4-FFF2-40B4-BE49-F238E27FC236}">
                <a16:creationId xmlns:a16="http://schemas.microsoft.com/office/drawing/2014/main" id="{78A9B490-DF47-2B51-0A6A-2C41C2F937CD}"/>
              </a:ext>
            </a:extLst>
          </p:cNvPr>
          <p:cNvSpPr txBox="1"/>
          <p:nvPr/>
        </p:nvSpPr>
        <p:spPr>
          <a:xfrm>
            <a:off x="1361591" y="1536467"/>
            <a:ext cx="4572727" cy="369332"/>
          </a:xfrm>
          <a:prstGeom prst="rect">
            <a:avLst/>
          </a:prstGeom>
          <a:noFill/>
        </p:spPr>
        <p:txBody>
          <a:bodyPr wrap="none" rtlCol="0">
            <a:spAutoFit/>
          </a:bodyPr>
          <a:lstStyle/>
          <a:p>
            <a:r>
              <a:rPr lang="en-US" dirty="0"/>
              <a:t>Evolution of system is also evolution of context</a:t>
            </a:r>
          </a:p>
        </p:txBody>
      </p:sp>
      <p:sp>
        <p:nvSpPr>
          <p:cNvPr id="15" name="TextBox 14">
            <a:extLst>
              <a:ext uri="{FF2B5EF4-FFF2-40B4-BE49-F238E27FC236}">
                <a16:creationId xmlns:a16="http://schemas.microsoft.com/office/drawing/2014/main" id="{CD67AA69-5CA3-BE7B-DA5B-BB69CF25F405}"/>
              </a:ext>
            </a:extLst>
          </p:cNvPr>
          <p:cNvSpPr txBox="1"/>
          <p:nvPr/>
        </p:nvSpPr>
        <p:spPr>
          <a:xfrm>
            <a:off x="1361590" y="3244334"/>
            <a:ext cx="6161880" cy="369332"/>
          </a:xfrm>
          <a:prstGeom prst="rect">
            <a:avLst/>
          </a:prstGeom>
          <a:noFill/>
        </p:spPr>
        <p:txBody>
          <a:bodyPr wrap="none" rtlCol="0">
            <a:spAutoFit/>
          </a:bodyPr>
          <a:lstStyle/>
          <a:p>
            <a:r>
              <a:rPr lang="en-US" dirty="0"/>
              <a:t>Same “energy/matter” takes different form in different contexts</a:t>
            </a:r>
          </a:p>
        </p:txBody>
      </p:sp>
    </p:spTree>
    <p:extLst>
      <p:ext uri="{BB962C8B-B14F-4D97-AF65-F5344CB8AC3E}">
        <p14:creationId xmlns:p14="http://schemas.microsoft.com/office/powerpoint/2010/main" val="1849705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Definition and description of a system is also description of sys/env boundary</a:t>
            </a:r>
          </a:p>
          <a:p>
            <a:r>
              <a:rPr lang="en-US" dirty="0"/>
              <a:t>States are ensembles in equilibrium</a:t>
            </a:r>
            <a:endParaRPr lang="en-US" sz="2800" dirty="0"/>
          </a:p>
          <a:p>
            <a:r>
              <a:rPr lang="en-US" dirty="0"/>
              <a:t>TODOs</a:t>
            </a:r>
          </a:p>
          <a:p>
            <a:pPr lvl="1"/>
            <a:r>
              <a:rPr lang="en-US" dirty="0"/>
              <a:t>Cleanup and refine</a:t>
            </a:r>
          </a:p>
        </p:txBody>
      </p:sp>
    </p:spTree>
    <p:extLst>
      <p:ext uri="{BB962C8B-B14F-4D97-AF65-F5344CB8AC3E}">
        <p14:creationId xmlns:p14="http://schemas.microsoft.com/office/powerpoint/2010/main" val="1045638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6D1-E188-2CB7-0DEE-559972FA4DBB}"/>
              </a:ext>
            </a:extLst>
          </p:cNvPr>
          <p:cNvSpPr>
            <a:spLocks noGrp="1"/>
          </p:cNvSpPr>
          <p:nvPr>
            <p:ph type="title"/>
          </p:nvPr>
        </p:nvSpPr>
        <p:spPr/>
        <p:txBody>
          <a:bodyPr>
            <a:normAutofit/>
          </a:bodyPr>
          <a:lstStyle/>
          <a:p>
            <a:r>
              <a:rPr lang="en-US" dirty="0"/>
              <a:t>Foundations of probability</a:t>
            </a:r>
            <a:br>
              <a:rPr lang="en-US" dirty="0"/>
            </a:br>
            <a:endParaRPr lang="en-US" dirty="0"/>
          </a:p>
        </p:txBody>
      </p:sp>
      <p:sp>
        <p:nvSpPr>
          <p:cNvPr id="3" name="Text Placeholder 2">
            <a:extLst>
              <a:ext uri="{FF2B5EF4-FFF2-40B4-BE49-F238E27FC236}">
                <a16:creationId xmlns:a16="http://schemas.microsoft.com/office/drawing/2014/main" id="{CF766960-208F-8D00-48ED-34C2BE847C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0194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2C887D-7A10-11B2-3817-72072DBBE4CF}"/>
              </a:ext>
            </a:extLst>
          </p:cNvPr>
          <p:cNvSpPr txBox="1"/>
          <p:nvPr/>
        </p:nvSpPr>
        <p:spPr>
          <a:xfrm>
            <a:off x="393792" y="367095"/>
            <a:ext cx="10275121" cy="523220"/>
          </a:xfrm>
          <a:prstGeom prst="rect">
            <a:avLst/>
          </a:prstGeom>
          <a:noFill/>
        </p:spPr>
        <p:txBody>
          <a:bodyPr wrap="none" rtlCol="0">
            <a:spAutoFit/>
          </a:bodyPr>
          <a:lstStyle/>
          <a:p>
            <a:r>
              <a:rPr lang="en-US" sz="2800" dirty="0"/>
              <a:t>Quantum mechanics does not follow classical Kolmogorov probability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03CBA0-B98F-97AB-F001-C1AC92682622}"/>
                  </a:ext>
                </a:extLst>
              </p:cNvPr>
              <p:cNvSpPr txBox="1"/>
              <p:nvPr/>
            </p:nvSpPr>
            <p:spPr>
              <a:xfrm>
                <a:off x="393792" y="1094610"/>
                <a:ext cx="9077255" cy="1200329"/>
              </a:xfrm>
              <a:prstGeom prst="rect">
                <a:avLst/>
              </a:prstGeom>
              <a:noFill/>
            </p:spPr>
            <p:txBody>
              <a:bodyPr wrap="squar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None of the interpretations of classical probability will work for Quantum Mechanics</a:t>
                </a:r>
              </a:p>
            </p:txBody>
          </p:sp>
        </mc:Choice>
        <mc:Fallback xmlns="">
          <p:sp>
            <p:nvSpPr>
              <p:cNvPr id="3" name="TextBox 2">
                <a:extLst>
                  <a:ext uri="{FF2B5EF4-FFF2-40B4-BE49-F238E27FC236}">
                    <a16:creationId xmlns:a16="http://schemas.microsoft.com/office/drawing/2014/main" id="{AD03CBA0-B98F-97AB-F001-C1AC92682622}"/>
                  </a:ext>
                </a:extLst>
              </p:cNvPr>
              <p:cNvSpPr txBox="1">
                <a:spLocks noRot="1" noChangeAspect="1" noMove="1" noResize="1" noEditPoints="1" noAdjustHandles="1" noChangeArrowheads="1" noChangeShapeType="1" noTextEdit="1"/>
              </p:cNvSpPr>
              <p:nvPr/>
            </p:nvSpPr>
            <p:spPr>
              <a:xfrm>
                <a:off x="393792" y="1094610"/>
                <a:ext cx="9077255" cy="1200329"/>
              </a:xfrm>
              <a:prstGeom prst="rect">
                <a:avLst/>
              </a:prstGeom>
              <a:blipFill>
                <a:blip r:embed="rId2"/>
                <a:stretch>
                  <a:fillRect l="-2082" t="-8163" b="-1887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40DC56-565A-DD8F-8E13-4AFF5DA2FC1F}"/>
              </a:ext>
            </a:extLst>
          </p:cNvPr>
          <p:cNvSpPr txBox="1"/>
          <p:nvPr/>
        </p:nvSpPr>
        <p:spPr>
          <a:xfrm>
            <a:off x="393792" y="2474893"/>
            <a:ext cx="7675621" cy="954107"/>
          </a:xfrm>
          <a:prstGeom prst="rect">
            <a:avLst/>
          </a:prstGeom>
          <a:noFill/>
        </p:spPr>
        <p:txBody>
          <a:bodyPr wrap="square" rtlCol="0">
            <a:spAutoFit/>
          </a:bodyPr>
          <a:lstStyle/>
          <a:p>
            <a:r>
              <a:rPr lang="en-US" sz="2800" dirty="0"/>
              <a:t>Need a generalization of probability that makes physical sense and recovers classical probability</a:t>
            </a:r>
          </a:p>
        </p:txBody>
      </p:sp>
    </p:spTree>
    <p:extLst>
      <p:ext uri="{BB962C8B-B14F-4D97-AF65-F5344CB8AC3E}">
        <p14:creationId xmlns:p14="http://schemas.microsoft.com/office/powerpoint/2010/main" val="1665245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7CDCCE-D5F9-AB0D-AB6C-C960D6CDB97D}"/>
              </a:ext>
            </a:extLst>
          </p:cNvPr>
          <p:cNvSpPr txBox="1"/>
          <p:nvPr/>
        </p:nvSpPr>
        <p:spPr>
          <a:xfrm>
            <a:off x="313699" y="340398"/>
            <a:ext cx="2669962" cy="523220"/>
          </a:xfrm>
          <a:prstGeom prst="rect">
            <a:avLst/>
          </a:prstGeom>
          <a:noFill/>
        </p:spPr>
        <p:txBody>
          <a:bodyPr wrap="none" rtlCol="0">
            <a:spAutoFit/>
          </a:bodyPr>
          <a:lstStyle/>
          <a:p>
            <a:r>
              <a:rPr lang="en-US" sz="2800" dirty="0"/>
              <a:t>Probability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8FE3DE4-EAC3-4225-E591-0A6349BD5362}"/>
                  </a:ext>
                </a:extLst>
              </p:cNvPr>
              <p:cNvSpPr txBox="1"/>
              <p:nvPr/>
            </p:nvSpPr>
            <p:spPr>
              <a:xfrm>
                <a:off x="3484064" y="309620"/>
                <a:ext cx="34638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m:rPr>
                          <m:sty m:val="p"/>
                        </m:rPr>
                        <a:rPr lang="en-US" sz="3200" b="0" i="0" smtClean="0">
                          <a:latin typeface="Cambria Math" panose="02040503050406030204" pitchFamily="18" charset="0"/>
                        </a:rPr>
                        <m:t>Ω</m:t>
                      </m:r>
                      <m:r>
                        <a:rPr lang="en-US" sz="3200" b="0" i="1" smtClean="0">
                          <a:latin typeface="Cambria Math" panose="02040503050406030204" pitchFamily="18" charset="0"/>
                        </a:rPr>
                        <m:t>,</m:t>
                      </m:r>
                      <m:r>
                        <m:rPr>
                          <m:sty m:val="p"/>
                        </m:rPr>
                        <a:rPr lang="en-US" sz="3200" b="0" i="0" smtClean="0">
                          <a:latin typeface="Cambria Math" panose="02040503050406030204" pitchFamily="18" charset="0"/>
                        </a:rPr>
                        <m:t>Σ</m:t>
                      </m:r>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m:t>
                      </m:r>
                      <m:r>
                        <m:rPr>
                          <m:sty m:val="p"/>
                        </m:rPr>
                        <a:rPr lang="en-US" sz="3200" b="0" i="0" smtClean="0">
                          <a:latin typeface="Cambria Math" panose="02040503050406030204" pitchFamily="18" charset="0"/>
                        </a:rPr>
                        <m:t>Σ</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0,1</m:t>
                          </m:r>
                        </m:e>
                      </m:d>
                      <m:r>
                        <a:rPr lang="en-US" sz="3200" b="0" i="1" smtClean="0">
                          <a:latin typeface="Cambria Math" panose="02040503050406030204" pitchFamily="18" charset="0"/>
                        </a:rPr>
                        <m:t>)</m:t>
                      </m:r>
                    </m:oMath>
                  </m:oMathPara>
                </a14:m>
                <a:endParaRPr lang="en-US" sz="3200" dirty="0"/>
              </a:p>
            </p:txBody>
          </p:sp>
        </mc:Choice>
        <mc:Fallback xmlns="">
          <p:sp>
            <p:nvSpPr>
              <p:cNvPr id="3" name="TextBox 2">
                <a:extLst>
                  <a:ext uri="{FF2B5EF4-FFF2-40B4-BE49-F238E27FC236}">
                    <a16:creationId xmlns:a16="http://schemas.microsoft.com/office/drawing/2014/main" id="{A8FE3DE4-EAC3-4225-E591-0A6349BD5362}"/>
                  </a:ext>
                </a:extLst>
              </p:cNvPr>
              <p:cNvSpPr txBox="1">
                <a:spLocks noRot="1" noChangeAspect="1" noMove="1" noResize="1" noEditPoints="1" noAdjustHandles="1" noChangeArrowheads="1" noChangeShapeType="1" noTextEdit="1"/>
              </p:cNvSpPr>
              <p:nvPr/>
            </p:nvSpPr>
            <p:spPr>
              <a:xfrm>
                <a:off x="3484064" y="309620"/>
                <a:ext cx="3463897" cy="584775"/>
              </a:xfrm>
              <a:prstGeom prst="rect">
                <a:avLst/>
              </a:prstGeom>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D440577-6817-DBC8-6EE9-12D00687E186}"/>
              </a:ext>
            </a:extLst>
          </p:cNvPr>
          <p:cNvCxnSpPr>
            <a:cxnSpLocks/>
          </p:cNvCxnSpPr>
          <p:nvPr/>
        </p:nvCxnSpPr>
        <p:spPr>
          <a:xfrm flipH="1">
            <a:off x="6641080" y="494286"/>
            <a:ext cx="1007843" cy="59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02DDBBE-7423-ED0D-3204-4F66CC48F533}"/>
              </a:ext>
            </a:extLst>
          </p:cNvPr>
          <p:cNvSpPr txBox="1"/>
          <p:nvPr/>
        </p:nvSpPr>
        <p:spPr>
          <a:xfrm>
            <a:off x="7735691" y="124954"/>
            <a:ext cx="939040" cy="369332"/>
          </a:xfrm>
          <a:prstGeom prst="rect">
            <a:avLst/>
          </a:prstGeom>
          <a:noFill/>
        </p:spPr>
        <p:txBody>
          <a:bodyPr wrap="none" rtlCol="0">
            <a:spAutoFit/>
          </a:bodyPr>
          <a:lstStyle/>
          <a:p>
            <a:r>
              <a:rPr lang="en-US" dirty="0"/>
              <a:t>additive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6ED8A15-06A8-70ED-A8BB-08203D0AB03A}"/>
                  </a:ext>
                </a:extLst>
              </p:cNvPr>
              <p:cNvSpPr txBox="1"/>
              <p:nvPr/>
            </p:nvSpPr>
            <p:spPr>
              <a:xfrm>
                <a:off x="7735691" y="494286"/>
                <a:ext cx="3927357"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   </m:t>
                    </m:r>
                  </m:oMath>
                </a14:m>
                <a:r>
                  <a:rPr lang="en-US" dirty="0"/>
                  <a:t>if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m:rPr>
                        <m:sty m:val="p"/>
                      </m:rPr>
                      <a:rPr lang="en-US" b="0" i="1" smtClean="0">
                        <a:latin typeface="Cambria Math" panose="02040503050406030204" pitchFamily="18" charset="0"/>
                      </a:rPr>
                      <m:t>B</m:t>
                    </m:r>
                    <m:r>
                      <a:rPr lang="en-US" b="0" i="1" smtClean="0">
                        <a:latin typeface="Cambria Math" panose="02040503050406030204" pitchFamily="18" charset="0"/>
                      </a:rPr>
                      <m:t>=∅</m:t>
                    </m:r>
                  </m:oMath>
                </a14:m>
                <a:endParaRPr lang="en-US" dirty="0"/>
              </a:p>
            </p:txBody>
          </p:sp>
        </mc:Choice>
        <mc:Fallback xmlns="">
          <p:sp>
            <p:nvSpPr>
              <p:cNvPr id="8" name="TextBox 7">
                <a:extLst>
                  <a:ext uri="{FF2B5EF4-FFF2-40B4-BE49-F238E27FC236}">
                    <a16:creationId xmlns:a16="http://schemas.microsoft.com/office/drawing/2014/main" id="{46ED8A15-06A8-70ED-A8BB-08203D0AB03A}"/>
                  </a:ext>
                </a:extLst>
              </p:cNvPr>
              <p:cNvSpPr txBox="1">
                <a:spLocks noRot="1" noChangeAspect="1" noMove="1" noResize="1" noEditPoints="1" noAdjustHandles="1" noChangeArrowheads="1" noChangeShapeType="1" noTextEdit="1"/>
              </p:cNvSpPr>
              <p:nvPr/>
            </p:nvSpPr>
            <p:spPr>
              <a:xfrm>
                <a:off x="7735691" y="494286"/>
                <a:ext cx="3927357"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4FD510A-CA45-6746-CC87-A547EF93B16B}"/>
                  </a:ext>
                </a:extLst>
              </p:cNvPr>
              <p:cNvSpPr txBox="1"/>
              <p:nvPr/>
            </p:nvSpPr>
            <p:spPr>
              <a:xfrm>
                <a:off x="398640" y="2682801"/>
                <a:ext cx="5905143" cy="5246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b="0" i="1" smtClean="0">
                              <a:latin typeface="Cambria Math" panose="02040503050406030204" pitchFamily="18" charset="0"/>
                            </a:rPr>
                            <m:t>𝑈</m:t>
                          </m:r>
                        </m:e>
                      </m:d>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r>
                        <a:rPr lang="en-US" sz="2800" b="0" i="1" smtClean="0">
                          <a:latin typeface="Cambria Math" panose="02040503050406030204" pitchFamily="18" charset="0"/>
                        </a:rPr>
                        <m:t>+</m:t>
                      </m:r>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p>
                            <m:sSupPr>
                              <m:ctrlPr>
                                <a:rPr lang="en-US" sz="2800" b="0" i="1" smtClean="0">
                                  <a:latin typeface="Cambria Math" panose="02040503050406030204" pitchFamily="18" charset="0"/>
                                </a:rPr>
                              </m:ctrlPr>
                            </m:sSupPr>
                            <m:e>
                              <m:r>
                                <a:rPr lang="en-US" sz="2800" i="1">
                                  <a:latin typeface="Cambria Math" panose="02040503050406030204" pitchFamily="18" charset="0"/>
                                </a:rPr>
                                <m:t>𝑈</m:t>
                              </m:r>
                            </m:e>
                            <m:sup>
                              <m:r>
                                <a:rPr lang="en-US" sz="2800" b="0" i="1" smtClean="0">
                                  <a:latin typeface="Cambria Math" panose="02040503050406030204" pitchFamily="18" charset="0"/>
                                </a:rPr>
                                <m:t>𝐶</m:t>
                              </m:r>
                            </m:sup>
                          </m:sSup>
                        </m:e>
                      </m:d>
                      <m:r>
                        <a:rPr lang="en-US" sz="2800" i="1">
                          <a:latin typeface="Cambria Math" panose="02040503050406030204" pitchFamily="18" charset="0"/>
                        </a:rPr>
                        <m:t>𝑝</m:t>
                      </m:r>
                      <m:d>
                        <m:dPr>
                          <m:ctrlPr>
                            <a:rPr lang="en-US" sz="2800" i="1">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i="1">
                                  <a:latin typeface="Cambria Math" panose="02040503050406030204" pitchFamily="18" charset="0"/>
                                </a:rPr>
                                <m:t>𝑈</m:t>
                              </m:r>
                            </m:e>
                            <m:sup>
                              <m:r>
                                <a:rPr lang="en-US" sz="2800" b="0" i="1" smtClean="0">
                                  <a:latin typeface="Cambria Math" panose="02040503050406030204" pitchFamily="18" charset="0"/>
                                </a:rPr>
                                <m:t>𝐶</m:t>
                              </m:r>
                            </m:sup>
                          </m:sSup>
                        </m:e>
                      </m:d>
                    </m:oMath>
                  </m:oMathPara>
                </a14:m>
                <a:endParaRPr lang="en-US" sz="2800" dirty="0"/>
              </a:p>
            </p:txBody>
          </p:sp>
        </mc:Choice>
        <mc:Fallback xmlns="">
          <p:sp>
            <p:nvSpPr>
              <p:cNvPr id="27" name="TextBox 26">
                <a:extLst>
                  <a:ext uri="{FF2B5EF4-FFF2-40B4-BE49-F238E27FC236}">
                    <a16:creationId xmlns:a16="http://schemas.microsoft.com/office/drawing/2014/main" id="{14FD510A-CA45-6746-CC87-A547EF93B16B}"/>
                  </a:ext>
                </a:extLst>
              </p:cNvPr>
              <p:cNvSpPr txBox="1">
                <a:spLocks noRot="1" noChangeAspect="1" noMove="1" noResize="1" noEditPoints="1" noAdjustHandles="1" noChangeArrowheads="1" noChangeShapeType="1" noTextEdit="1"/>
              </p:cNvSpPr>
              <p:nvPr/>
            </p:nvSpPr>
            <p:spPr>
              <a:xfrm>
                <a:off x="398640" y="2682801"/>
                <a:ext cx="5905143" cy="524631"/>
              </a:xfrm>
              <a:prstGeom prst="rect">
                <a:avLst/>
              </a:prstGeom>
              <a:blipFill>
                <a:blip r:embed="rId4"/>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C1210E8E-FFE0-ABA3-EB7C-D77F1AA2ADEA}"/>
              </a:ext>
            </a:extLst>
          </p:cNvPr>
          <p:cNvCxnSpPr/>
          <p:nvPr/>
        </p:nvCxnSpPr>
        <p:spPr>
          <a:xfrm>
            <a:off x="2906762" y="2445315"/>
            <a:ext cx="193958" cy="28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8937CC3-921C-EC7A-78F5-673E9293E91A}"/>
              </a:ext>
            </a:extLst>
          </p:cNvPr>
          <p:cNvSpPr txBox="1"/>
          <p:nvPr/>
        </p:nvSpPr>
        <p:spPr>
          <a:xfrm>
            <a:off x="537103" y="2117165"/>
            <a:ext cx="7898252" cy="369332"/>
          </a:xfrm>
          <a:prstGeom prst="rect">
            <a:avLst/>
          </a:prstGeom>
          <a:noFill/>
        </p:spPr>
        <p:txBody>
          <a:bodyPr wrap="none" rtlCol="0">
            <a:spAutoFit/>
          </a:bodyPr>
          <a:lstStyle/>
          <a:p>
            <a:r>
              <a:rPr lang="en-US" dirty="0"/>
              <a:t>Probability of a subset: weight for the biggest part that has support in that subset</a:t>
            </a:r>
          </a:p>
        </p:txBody>
      </p:sp>
      <p:grpSp>
        <p:nvGrpSpPr>
          <p:cNvPr id="9" name="Group 8">
            <a:extLst>
              <a:ext uri="{FF2B5EF4-FFF2-40B4-BE49-F238E27FC236}">
                <a16:creationId xmlns:a16="http://schemas.microsoft.com/office/drawing/2014/main" id="{25373647-3154-0B53-5CD9-25E55DCEF2F9}"/>
              </a:ext>
            </a:extLst>
          </p:cNvPr>
          <p:cNvGrpSpPr/>
          <p:nvPr/>
        </p:nvGrpSpPr>
        <p:grpSpPr>
          <a:xfrm>
            <a:off x="1240128" y="3325483"/>
            <a:ext cx="2681120" cy="1605038"/>
            <a:chOff x="1240128" y="3325483"/>
            <a:chExt cx="2681120" cy="1605038"/>
          </a:xfrm>
        </p:grpSpPr>
        <p:cxnSp>
          <p:nvCxnSpPr>
            <p:cNvPr id="28" name="Straight Connector 27">
              <a:extLst>
                <a:ext uri="{FF2B5EF4-FFF2-40B4-BE49-F238E27FC236}">
                  <a16:creationId xmlns:a16="http://schemas.microsoft.com/office/drawing/2014/main" id="{9E0A63F2-CC70-AC0B-825E-592418552868}"/>
                </a:ext>
              </a:extLst>
            </p:cNvPr>
            <p:cNvCxnSpPr>
              <a:cxnSpLocks/>
            </p:cNvCxnSpPr>
            <p:nvPr/>
          </p:nvCxnSpPr>
          <p:spPr>
            <a:xfrm>
              <a:off x="1240128" y="4561189"/>
              <a:ext cx="268112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13B39896-D7BC-0431-6D6C-9615F836033F}"/>
                </a:ext>
              </a:extLst>
            </p:cNvPr>
            <p:cNvSpPr/>
            <p:nvPr/>
          </p:nvSpPr>
          <p:spPr>
            <a:xfrm>
              <a:off x="1707338" y="3325483"/>
              <a:ext cx="1732129" cy="1242381"/>
            </a:xfrm>
            <a:custGeom>
              <a:avLst/>
              <a:gdLst>
                <a:gd name="connsiteX0" fmla="*/ 0 w 473886"/>
                <a:gd name="connsiteY0" fmla="*/ 387122 h 387122"/>
                <a:gd name="connsiteX1" fmla="*/ 166861 w 473886"/>
                <a:gd name="connsiteY1" fmla="*/ 300354 h 387122"/>
                <a:gd name="connsiteX2" fmla="*/ 273653 w 473886"/>
                <a:gd name="connsiteY2" fmla="*/ 4 h 387122"/>
                <a:gd name="connsiteX3" fmla="*/ 367095 w 473886"/>
                <a:gd name="connsiteY3" fmla="*/ 293680 h 387122"/>
                <a:gd name="connsiteX4" fmla="*/ 473886 w 473886"/>
                <a:gd name="connsiteY4" fmla="*/ 387122 h 387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886" h="387122">
                  <a:moveTo>
                    <a:pt x="0" y="387122"/>
                  </a:moveTo>
                  <a:cubicBezTo>
                    <a:pt x="60626" y="375998"/>
                    <a:pt x="121252" y="364874"/>
                    <a:pt x="166861" y="300354"/>
                  </a:cubicBezTo>
                  <a:cubicBezTo>
                    <a:pt x="212470" y="235834"/>
                    <a:pt x="240281" y="1116"/>
                    <a:pt x="273653" y="4"/>
                  </a:cubicBezTo>
                  <a:cubicBezTo>
                    <a:pt x="307025" y="-1108"/>
                    <a:pt x="333723" y="229160"/>
                    <a:pt x="367095" y="293680"/>
                  </a:cubicBezTo>
                  <a:cubicBezTo>
                    <a:pt x="400467" y="358200"/>
                    <a:pt x="437176" y="372661"/>
                    <a:pt x="473886" y="38712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9C5AC5FF-E986-3C14-B6F1-5B1558658B33}"/>
                </a:ext>
              </a:extLst>
            </p:cNvPr>
            <p:cNvCxnSpPr/>
            <p:nvPr/>
          </p:nvCxnSpPr>
          <p:spPr>
            <a:xfrm>
              <a:off x="2200602" y="4515186"/>
              <a:ext cx="0" cy="16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3DBEFE-C44F-5C58-8810-F0DF4CD2D4B5}"/>
                </a:ext>
              </a:extLst>
            </p:cNvPr>
            <p:cNvCxnSpPr/>
            <p:nvPr/>
          </p:nvCxnSpPr>
          <p:spPr>
            <a:xfrm>
              <a:off x="2864280" y="4500440"/>
              <a:ext cx="0" cy="16714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A69414B-75CA-BE82-A872-8ED8648B166C}"/>
                    </a:ext>
                  </a:extLst>
                </p:cNvPr>
                <p:cNvSpPr txBox="1"/>
                <p:nvPr/>
              </p:nvSpPr>
              <p:spPr>
                <a:xfrm>
                  <a:off x="2337794" y="4561189"/>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xmlns="">
            <p:sp>
              <p:nvSpPr>
                <p:cNvPr id="32" name="TextBox 31">
                  <a:extLst>
                    <a:ext uri="{FF2B5EF4-FFF2-40B4-BE49-F238E27FC236}">
                      <a16:creationId xmlns:a16="http://schemas.microsoft.com/office/drawing/2014/main" id="{DA69414B-75CA-BE82-A872-8ED8648B166C}"/>
                    </a:ext>
                  </a:extLst>
                </p:cNvPr>
                <p:cNvSpPr txBox="1">
                  <a:spLocks noRot="1" noChangeAspect="1" noMove="1" noResize="1" noEditPoints="1" noAdjustHandles="1" noChangeArrowheads="1" noChangeShapeType="1" noTextEdit="1"/>
                </p:cNvSpPr>
                <p:nvPr/>
              </p:nvSpPr>
              <p:spPr>
                <a:xfrm>
                  <a:off x="2337794" y="4561189"/>
                  <a:ext cx="400751" cy="369332"/>
                </a:xfrm>
                <a:prstGeom prst="rect">
                  <a:avLst/>
                </a:prstGeom>
                <a:blipFill>
                  <a:blip r:embed="rId5"/>
                  <a:stretch>
                    <a:fillRect/>
                  </a:stretch>
                </a:blipFill>
              </p:spPr>
              <p:txBody>
                <a:bodyPr/>
                <a:lstStyle/>
                <a:p>
                  <a:r>
                    <a:rPr lang="en-US">
                      <a:noFill/>
                    </a:rPr>
                    <a:t> </a:t>
                  </a:r>
                </a:p>
              </p:txBody>
            </p:sp>
          </mc:Fallback>
        </mc:AlternateContent>
        <p:sp>
          <p:nvSpPr>
            <p:cNvPr id="35" name="Freeform: Shape 34">
              <a:extLst>
                <a:ext uri="{FF2B5EF4-FFF2-40B4-BE49-F238E27FC236}">
                  <a16:creationId xmlns:a16="http://schemas.microsoft.com/office/drawing/2014/main" id="{76410CC6-4A94-2904-0C6D-81A75A14F232}"/>
                </a:ext>
              </a:extLst>
            </p:cNvPr>
            <p:cNvSpPr/>
            <p:nvPr/>
          </p:nvSpPr>
          <p:spPr>
            <a:xfrm>
              <a:off x="2199669" y="3429997"/>
              <a:ext cx="667446" cy="1141670"/>
            </a:xfrm>
            <a:custGeom>
              <a:avLst/>
              <a:gdLst>
                <a:gd name="connsiteX0" fmla="*/ 0 w 667446"/>
                <a:gd name="connsiteY0" fmla="*/ 1129541 h 1173960"/>
                <a:gd name="connsiteX1" fmla="*/ 100117 w 667446"/>
                <a:gd name="connsiteY1" fmla="*/ 969354 h 1173960"/>
                <a:gd name="connsiteX2" fmla="*/ 353746 w 667446"/>
                <a:gd name="connsiteY2" fmla="*/ 455421 h 1173960"/>
                <a:gd name="connsiteX3" fmla="*/ 467212 w 667446"/>
                <a:gd name="connsiteY3" fmla="*/ 8233 h 1173960"/>
                <a:gd name="connsiteX4" fmla="*/ 547305 w 667446"/>
                <a:gd name="connsiteY4" fmla="*/ 235164 h 1173960"/>
                <a:gd name="connsiteX5" fmla="*/ 614050 w 667446"/>
                <a:gd name="connsiteY5" fmla="*/ 1062796 h 1173960"/>
                <a:gd name="connsiteX6" fmla="*/ 667446 w 667446"/>
                <a:gd name="connsiteY6" fmla="*/ 1142889 h 1173960"/>
                <a:gd name="connsiteX0" fmla="*/ 0 w 667446"/>
                <a:gd name="connsiteY0" fmla="*/ 1129541 h 1145870"/>
                <a:gd name="connsiteX1" fmla="*/ 100117 w 667446"/>
                <a:gd name="connsiteY1" fmla="*/ 969354 h 1145870"/>
                <a:gd name="connsiteX2" fmla="*/ 353746 w 667446"/>
                <a:gd name="connsiteY2" fmla="*/ 455421 h 1145870"/>
                <a:gd name="connsiteX3" fmla="*/ 467212 w 667446"/>
                <a:gd name="connsiteY3" fmla="*/ 8233 h 1145870"/>
                <a:gd name="connsiteX4" fmla="*/ 547305 w 667446"/>
                <a:gd name="connsiteY4" fmla="*/ 235164 h 1145870"/>
                <a:gd name="connsiteX5" fmla="*/ 614050 w 667446"/>
                <a:gd name="connsiteY5" fmla="*/ 1062796 h 1145870"/>
                <a:gd name="connsiteX6" fmla="*/ 667446 w 667446"/>
                <a:gd name="connsiteY6" fmla="*/ 1142889 h 1145870"/>
                <a:gd name="connsiteX0" fmla="*/ 0 w 667446"/>
                <a:gd name="connsiteY0" fmla="*/ 1128322 h 1141670"/>
                <a:gd name="connsiteX1" fmla="*/ 100117 w 667446"/>
                <a:gd name="connsiteY1" fmla="*/ 968135 h 1141670"/>
                <a:gd name="connsiteX2" fmla="*/ 353746 w 667446"/>
                <a:gd name="connsiteY2" fmla="*/ 454202 h 1141670"/>
                <a:gd name="connsiteX3" fmla="*/ 467212 w 667446"/>
                <a:gd name="connsiteY3" fmla="*/ 7014 h 1141670"/>
                <a:gd name="connsiteX4" fmla="*/ 547305 w 667446"/>
                <a:gd name="connsiteY4" fmla="*/ 233945 h 1141670"/>
                <a:gd name="connsiteX5" fmla="*/ 592619 w 667446"/>
                <a:gd name="connsiteY5" fmla="*/ 916321 h 1141670"/>
                <a:gd name="connsiteX6" fmla="*/ 667446 w 667446"/>
                <a:gd name="connsiteY6" fmla="*/ 1141670 h 114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446" h="1141670">
                  <a:moveTo>
                    <a:pt x="0" y="1128322"/>
                  </a:moveTo>
                  <a:cubicBezTo>
                    <a:pt x="20579" y="1104405"/>
                    <a:pt x="41159" y="1080488"/>
                    <a:pt x="100117" y="968135"/>
                  </a:cubicBezTo>
                  <a:cubicBezTo>
                    <a:pt x="159075" y="855782"/>
                    <a:pt x="292564" y="614389"/>
                    <a:pt x="353746" y="454202"/>
                  </a:cubicBezTo>
                  <a:cubicBezTo>
                    <a:pt x="414928" y="294015"/>
                    <a:pt x="434952" y="43723"/>
                    <a:pt x="467212" y="7014"/>
                  </a:cubicBezTo>
                  <a:cubicBezTo>
                    <a:pt x="499472" y="-29696"/>
                    <a:pt x="526404" y="82394"/>
                    <a:pt x="547305" y="233945"/>
                  </a:cubicBezTo>
                  <a:cubicBezTo>
                    <a:pt x="568206" y="385496"/>
                    <a:pt x="572596" y="765034"/>
                    <a:pt x="592619" y="916321"/>
                  </a:cubicBezTo>
                  <a:cubicBezTo>
                    <a:pt x="612642" y="1067608"/>
                    <a:pt x="634091" y="1103449"/>
                    <a:pt x="667446" y="114167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3D3B63B6-CFAF-02A2-C4B1-BAE7C61E82CD}"/>
              </a:ext>
            </a:extLst>
          </p:cNvPr>
          <p:cNvSpPr txBox="1"/>
          <p:nvPr/>
        </p:nvSpPr>
        <p:spPr>
          <a:xfrm>
            <a:off x="334795" y="1267228"/>
            <a:ext cx="2963375" cy="523220"/>
          </a:xfrm>
          <a:prstGeom prst="rect">
            <a:avLst/>
          </a:prstGeom>
          <a:noFill/>
        </p:spPr>
        <p:txBody>
          <a:bodyPr wrap="none" rtlCol="0">
            <a:spAutoFit/>
          </a:bodyPr>
          <a:lstStyle/>
          <a:p>
            <a:r>
              <a:rPr lang="en-US" sz="2800" dirty="0"/>
              <a:t>How to generalize?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98D2D5-8208-27AF-92B6-676668D2126A}"/>
                  </a:ext>
                </a:extLst>
              </p:cNvPr>
              <p:cNvSpPr txBox="1"/>
              <p:nvPr/>
            </p:nvSpPr>
            <p:spPr>
              <a:xfrm>
                <a:off x="512226" y="5376392"/>
                <a:ext cx="7260129" cy="9873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r>
                            <a:rPr lang="en-US" sz="2800" b="0" i="1" smtClean="0">
                              <a:latin typeface="Cambria Math" panose="02040503050406030204" pitchFamily="18" charset="0"/>
                            </a:rPr>
                            <m:t>|</m:t>
                          </m:r>
                          <m:r>
                            <a:rPr lang="en-US" sz="2800" b="0" i="1" smtClean="0">
                              <a:latin typeface="Cambria Math" panose="02040503050406030204" pitchFamily="18" charset="0"/>
                            </a:rPr>
                            <m:t>𝜌</m:t>
                          </m:r>
                        </m:e>
                      </m:d>
                      <m:r>
                        <a:rPr lang="en-US" sz="2800" b="0" i="1" smtClean="0">
                          <a:latin typeface="Cambria Math" panose="02040503050406030204" pitchFamily="18" charset="0"/>
                        </a:rPr>
                        <m:t>=</m:t>
                      </m:r>
                      <m:r>
                        <m:rPr>
                          <m:sty m:val="p"/>
                        </m:rPr>
                        <a:rPr lang="en-US" sz="2800" b="0" i="1" smtClean="0">
                          <a:latin typeface="Cambria Math" panose="02040503050406030204" pitchFamily="18" charset="0"/>
                        </a:rPr>
                        <m:t>sup</m:t>
                      </m:r>
                      <m:r>
                        <a:rPr lang="en-US" sz="2800" b="0" i="1" smtClean="0">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0,1</m:t>
                          </m:r>
                        </m:e>
                      </m:d>
                      <m:r>
                        <a:rPr lang="en-US" sz="2800" b="0" i="1" smtClean="0">
                          <a:latin typeface="Cambria Math" panose="02040503050406030204" pitchFamily="18" charset="0"/>
                        </a:rPr>
                        <m:t>|</m:t>
                      </m:r>
                    </m:oMath>
                    <m:oMath xmlns:m="http://schemas.openxmlformats.org/officeDocument/2006/math">
                      <m:r>
                        <a:rPr lang="en-US" sz="2800" i="1">
                          <a:latin typeface="Cambria Math" panose="02040503050406030204" pitchFamily="18" charset="0"/>
                        </a:rPr>
                        <m:t>𝜌</m:t>
                      </m:r>
                      <m:r>
                        <a:rPr lang="en-US" sz="2800" i="1">
                          <a:latin typeface="Cambria Math" panose="02040503050406030204" pitchFamily="18" charset="0"/>
                        </a:rPr>
                        <m:t>=</m:t>
                      </m:r>
                      <m:r>
                        <a:rPr lang="en-US" sz="2800" i="1">
                          <a:latin typeface="Cambria Math" panose="02040503050406030204" pitchFamily="18" charset="0"/>
                        </a:rPr>
                        <m:t>𝑝</m:t>
                      </m:r>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1</m:t>
                          </m:r>
                        </m:sub>
                      </m:sSub>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𝑝</m:t>
                          </m:r>
                        </m:e>
                      </m:d>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𝑈</m:t>
                      </m:r>
                      <m:r>
                        <a:rPr lang="en-US" sz="2800" i="1">
                          <a:latin typeface="Cambria Math" panose="02040503050406030204" pitchFamily="18" charset="0"/>
                        </a:rPr>
                        <m:t>→</m:t>
                      </m:r>
                      <m:r>
                        <a:rPr lang="en-US" sz="2800" i="1">
                          <a:latin typeface="Cambria Math" panose="02040503050406030204" pitchFamily="18" charset="0"/>
                        </a:rPr>
                        <m:t>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𝜌</m:t>
                          </m:r>
                        </m:e>
                        <m:sub>
                          <m:r>
                            <a:rPr lang="en-US" sz="2800" b="0" i="1" smtClean="0">
                              <a:latin typeface="Cambria Math" panose="02040503050406030204" pitchFamily="18" charset="0"/>
                            </a:rPr>
                            <m:t>2</m:t>
                          </m:r>
                        </m:sub>
                      </m:sSub>
                      <m:r>
                        <a:rPr lang="en-US" sz="2800" i="1">
                          <a:latin typeface="Cambria Math" panose="02040503050406030204" pitchFamily="18" charset="0"/>
                        </a:rPr>
                        <m:t>:</m:t>
                      </m:r>
                      <m:r>
                        <a:rPr lang="en-US" sz="2800" b="0" i="1" smtClean="0">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ℝ</m:t>
                      </m:r>
                      <m:r>
                        <a:rPr lang="en-US" sz="2800" b="0" i="1" smtClean="0">
                          <a:latin typeface="Cambria Math" panose="02040503050406030204" pitchFamily="18" charset="0"/>
                        </a:rPr>
                        <m:t>})</m:t>
                      </m:r>
                    </m:oMath>
                  </m:oMathPara>
                </a14:m>
                <a:endParaRPr lang="en-US" sz="2800" dirty="0"/>
              </a:p>
            </p:txBody>
          </p:sp>
        </mc:Choice>
        <mc:Fallback xmlns="">
          <p:sp>
            <p:nvSpPr>
              <p:cNvPr id="6" name="TextBox 5">
                <a:extLst>
                  <a:ext uri="{FF2B5EF4-FFF2-40B4-BE49-F238E27FC236}">
                    <a16:creationId xmlns:a16="http://schemas.microsoft.com/office/drawing/2014/main" id="{5598D2D5-8208-27AF-92B6-676668D2126A}"/>
                  </a:ext>
                </a:extLst>
              </p:cNvPr>
              <p:cNvSpPr txBox="1">
                <a:spLocks noRot="1" noChangeAspect="1" noMove="1" noResize="1" noEditPoints="1" noAdjustHandles="1" noChangeArrowheads="1" noChangeShapeType="1" noTextEdit="1"/>
              </p:cNvSpPr>
              <p:nvPr/>
            </p:nvSpPr>
            <p:spPr>
              <a:xfrm>
                <a:off x="512226" y="5376392"/>
                <a:ext cx="7260129" cy="98732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53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96905D9-B9E5-0AA4-0B4B-8A437AB83948}"/>
              </a:ext>
            </a:extLst>
          </p:cNvPr>
          <p:cNvGrpSpPr/>
          <p:nvPr/>
        </p:nvGrpSpPr>
        <p:grpSpPr>
          <a:xfrm>
            <a:off x="8278348" y="191227"/>
            <a:ext cx="3489155" cy="3124105"/>
            <a:chOff x="229738" y="842557"/>
            <a:chExt cx="4432040" cy="3968341"/>
          </a:xfrm>
        </p:grpSpPr>
        <p:grpSp>
          <p:nvGrpSpPr>
            <p:cNvPr id="26" name="Group 25">
              <a:extLst>
                <a:ext uri="{FF2B5EF4-FFF2-40B4-BE49-F238E27FC236}">
                  <a16:creationId xmlns:a16="http://schemas.microsoft.com/office/drawing/2014/main" id="{2A1974B7-0830-EE81-2222-86A270A07E75}"/>
                </a:ext>
              </a:extLst>
            </p:cNvPr>
            <p:cNvGrpSpPr/>
            <p:nvPr/>
          </p:nvGrpSpPr>
          <p:grpSpPr>
            <a:xfrm>
              <a:off x="358611" y="1369384"/>
              <a:ext cx="4125991" cy="3296721"/>
              <a:chOff x="6381363" y="1621601"/>
              <a:chExt cx="5537623" cy="4424634"/>
            </a:xfrm>
          </p:grpSpPr>
          <p:sp>
            <p:nvSpPr>
              <p:cNvPr id="6" name="Rectangle 5">
                <a:extLst>
                  <a:ext uri="{FF2B5EF4-FFF2-40B4-BE49-F238E27FC236}">
                    <a16:creationId xmlns:a16="http://schemas.microsoft.com/office/drawing/2014/main" id="{287D8593-AEBF-4613-9C80-73475C9FF994}"/>
                  </a:ext>
                </a:extLst>
              </p:cNvPr>
              <p:cNvSpPr/>
              <p:nvPr/>
            </p:nvSpPr>
            <p:spPr>
              <a:xfrm>
                <a:off x="7535247" y="5514390"/>
                <a:ext cx="300601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Theory of Everything</a:t>
                </a:r>
              </a:p>
            </p:txBody>
          </p:sp>
          <p:sp>
            <p:nvSpPr>
              <p:cNvPr id="7" name="Rectangle 6">
                <a:extLst>
                  <a:ext uri="{FF2B5EF4-FFF2-40B4-BE49-F238E27FC236}">
                    <a16:creationId xmlns:a16="http://schemas.microsoft.com/office/drawing/2014/main" id="{5CFC2AEF-B53A-4BF1-85B5-AA8BE3E7CAEA}"/>
                  </a:ext>
                </a:extLst>
              </p:cNvPr>
              <p:cNvSpPr/>
              <p:nvPr/>
            </p:nvSpPr>
            <p:spPr>
              <a:xfrm>
                <a:off x="6381363" y="4544880"/>
                <a:ext cx="205351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Relativity</a:t>
                </a:r>
              </a:p>
            </p:txBody>
          </p:sp>
          <p:sp>
            <p:nvSpPr>
              <p:cNvPr id="8" name="Rectangle 7">
                <a:extLst>
                  <a:ext uri="{FF2B5EF4-FFF2-40B4-BE49-F238E27FC236}">
                    <a16:creationId xmlns:a16="http://schemas.microsoft.com/office/drawing/2014/main" id="{0C759734-C997-4F84-B4CA-EEB4385915F6}"/>
                  </a:ext>
                </a:extLst>
              </p:cNvPr>
              <p:cNvSpPr/>
              <p:nvPr/>
            </p:nvSpPr>
            <p:spPr>
              <a:xfrm>
                <a:off x="9240421" y="4546864"/>
                <a:ext cx="240489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Grand Unified Theory</a:t>
                </a:r>
              </a:p>
            </p:txBody>
          </p:sp>
          <p:sp>
            <p:nvSpPr>
              <p:cNvPr id="9" name="Rectangle 8">
                <a:extLst>
                  <a:ext uri="{FF2B5EF4-FFF2-40B4-BE49-F238E27FC236}">
                    <a16:creationId xmlns:a16="http://schemas.microsoft.com/office/drawing/2014/main" id="{59B2EC11-6872-4F61-BE38-F067479135C6}"/>
                  </a:ext>
                </a:extLst>
              </p:cNvPr>
              <p:cNvSpPr/>
              <p:nvPr/>
            </p:nvSpPr>
            <p:spPr>
              <a:xfrm>
                <a:off x="10204511" y="3572691"/>
                <a:ext cx="1642258"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Electro-weak</a:t>
                </a:r>
              </a:p>
            </p:txBody>
          </p:sp>
          <p:sp>
            <p:nvSpPr>
              <p:cNvPr id="10" name="Rectangle 9">
                <a:extLst>
                  <a:ext uri="{FF2B5EF4-FFF2-40B4-BE49-F238E27FC236}">
                    <a16:creationId xmlns:a16="http://schemas.microsoft.com/office/drawing/2014/main" id="{A2694A31-EC0B-4DFD-8849-678FC14AEA1E}"/>
                  </a:ext>
                </a:extLst>
              </p:cNvPr>
              <p:cNvSpPr/>
              <p:nvPr/>
            </p:nvSpPr>
            <p:spPr>
              <a:xfrm>
                <a:off x="6964528" y="3572690"/>
                <a:ext cx="290259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QCD – Strong Interactions</a:t>
                </a:r>
              </a:p>
            </p:txBody>
          </p:sp>
          <p:sp>
            <p:nvSpPr>
              <p:cNvPr id="11" name="Rectangle 10">
                <a:extLst>
                  <a:ext uri="{FF2B5EF4-FFF2-40B4-BE49-F238E27FC236}">
                    <a16:creationId xmlns:a16="http://schemas.microsoft.com/office/drawing/2014/main" id="{0B96DD70-16E9-421E-A7AF-5634F2919AA0}"/>
                  </a:ext>
                </a:extLst>
              </p:cNvPr>
              <p:cNvSpPr/>
              <p:nvPr/>
            </p:nvSpPr>
            <p:spPr>
              <a:xfrm>
                <a:off x="9355401" y="2598518"/>
                <a:ext cx="256358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QED -Electromagnetism</a:t>
                </a:r>
              </a:p>
            </p:txBody>
          </p:sp>
          <p:sp>
            <p:nvSpPr>
              <p:cNvPr id="12" name="Rectangle 11">
                <a:extLst>
                  <a:ext uri="{FF2B5EF4-FFF2-40B4-BE49-F238E27FC236}">
                    <a16:creationId xmlns:a16="http://schemas.microsoft.com/office/drawing/2014/main" id="{F105CEDF-632B-4D70-9786-9C8158CEC781}"/>
                  </a:ext>
                </a:extLst>
              </p:cNvPr>
              <p:cNvSpPr/>
              <p:nvPr/>
            </p:nvSpPr>
            <p:spPr>
              <a:xfrm>
                <a:off x="6964528" y="2598518"/>
                <a:ext cx="205273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Weak interactions</a:t>
                </a:r>
              </a:p>
            </p:txBody>
          </p:sp>
          <p:sp>
            <p:nvSpPr>
              <p:cNvPr id="13" name="Rectangle 12">
                <a:extLst>
                  <a:ext uri="{FF2B5EF4-FFF2-40B4-BE49-F238E27FC236}">
                    <a16:creationId xmlns:a16="http://schemas.microsoft.com/office/drawing/2014/main" id="{6170D22A-184C-4A16-B22C-10B65F8CCAF7}"/>
                  </a:ext>
                </a:extLst>
              </p:cNvPr>
              <p:cNvSpPr/>
              <p:nvPr/>
            </p:nvSpPr>
            <p:spPr>
              <a:xfrm>
                <a:off x="10204511" y="1621601"/>
                <a:ext cx="166023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cxnSp>
            <p:nvCxnSpPr>
              <p:cNvPr id="14" name="Connector: Elbow 13">
                <a:extLst>
                  <a:ext uri="{FF2B5EF4-FFF2-40B4-BE49-F238E27FC236}">
                    <a16:creationId xmlns:a16="http://schemas.microsoft.com/office/drawing/2014/main" id="{30DE9B23-FC64-449E-A057-4948891E611C}"/>
                  </a:ext>
                </a:extLst>
              </p:cNvPr>
              <p:cNvCxnSpPr>
                <a:stCxn id="6" idx="0"/>
                <a:endCxn id="7" idx="2"/>
              </p:cNvCxnSpPr>
              <p:nvPr/>
            </p:nvCxnSpPr>
            <p:spPr>
              <a:xfrm rot="16200000" flipV="1">
                <a:off x="8004355" y="4480489"/>
                <a:ext cx="437665" cy="1630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5266118-C118-49E5-A5DD-93E2A320ACCF}"/>
                  </a:ext>
                </a:extLst>
              </p:cNvPr>
              <p:cNvCxnSpPr>
                <a:stCxn id="6" idx="0"/>
                <a:endCxn id="8" idx="2"/>
              </p:cNvCxnSpPr>
              <p:nvPr/>
            </p:nvCxnSpPr>
            <p:spPr>
              <a:xfrm rot="5400000" flipH="1" flipV="1">
                <a:off x="9522721" y="4594245"/>
                <a:ext cx="435681" cy="1404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52E81ED-198F-4404-B699-7ECC364610CC}"/>
                  </a:ext>
                </a:extLst>
              </p:cNvPr>
              <p:cNvCxnSpPr>
                <a:stCxn id="8" idx="0"/>
                <a:endCxn id="9" idx="2"/>
              </p:cNvCxnSpPr>
              <p:nvPr/>
            </p:nvCxnSpPr>
            <p:spPr>
              <a:xfrm rot="5400000" flipH="1" flipV="1">
                <a:off x="10513089" y="4034313"/>
                <a:ext cx="442328" cy="582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CA638D4-925C-427B-B5F6-467B01780A20}"/>
                  </a:ext>
                </a:extLst>
              </p:cNvPr>
              <p:cNvCxnSpPr>
                <a:stCxn id="8" idx="0"/>
                <a:endCxn id="10" idx="2"/>
              </p:cNvCxnSpPr>
              <p:nvPr/>
            </p:nvCxnSpPr>
            <p:spPr>
              <a:xfrm rot="16200000" flipV="1">
                <a:off x="9208183" y="3312180"/>
                <a:ext cx="442329" cy="20270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C53E8AA-9538-45FA-AD0E-EF556BF071DB}"/>
                  </a:ext>
                </a:extLst>
              </p:cNvPr>
              <p:cNvCxnSpPr>
                <a:cxnSpLocks/>
                <a:stCxn id="9" idx="0"/>
                <a:endCxn id="11" idx="2"/>
              </p:cNvCxnSpPr>
              <p:nvPr/>
            </p:nvCxnSpPr>
            <p:spPr>
              <a:xfrm rot="16200000" flipV="1">
                <a:off x="10610253" y="3157304"/>
                <a:ext cx="442328" cy="388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5D9440B-2F2A-41B8-9869-9AF9A717E423}"/>
                  </a:ext>
                </a:extLst>
              </p:cNvPr>
              <p:cNvCxnSpPr>
                <a:stCxn id="9" idx="0"/>
                <a:endCxn id="12" idx="2"/>
              </p:cNvCxnSpPr>
              <p:nvPr/>
            </p:nvCxnSpPr>
            <p:spPr>
              <a:xfrm rot="16200000" flipV="1">
                <a:off x="9287104" y="1834155"/>
                <a:ext cx="442328" cy="3034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96CE164-3E49-4BA7-9DB1-64353C9253C5}"/>
                  </a:ext>
                </a:extLst>
              </p:cNvPr>
              <p:cNvCxnSpPr>
                <a:stCxn id="11" idx="0"/>
                <a:endCxn id="13" idx="2"/>
              </p:cNvCxnSpPr>
              <p:nvPr/>
            </p:nvCxnSpPr>
            <p:spPr>
              <a:xfrm rot="5400000" flipH="1" flipV="1">
                <a:off x="10613376" y="2177264"/>
                <a:ext cx="445072" cy="39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1C67721-A679-ABEA-E17E-25A3BD1C565A}"/>
                </a:ext>
              </a:extLst>
            </p:cNvPr>
            <p:cNvGrpSpPr/>
            <p:nvPr/>
          </p:nvGrpSpPr>
          <p:grpSpPr>
            <a:xfrm>
              <a:off x="651637" y="1343901"/>
              <a:ext cx="1356342" cy="357098"/>
              <a:chOff x="6540761" y="1223020"/>
              <a:chExt cx="1374520" cy="361884"/>
            </a:xfrm>
          </p:grpSpPr>
          <p:cxnSp>
            <p:nvCxnSpPr>
              <p:cNvPr id="28" name="Straight Arrow Connector 27">
                <a:extLst>
                  <a:ext uri="{FF2B5EF4-FFF2-40B4-BE49-F238E27FC236}">
                    <a16:creationId xmlns:a16="http://schemas.microsoft.com/office/drawing/2014/main" id="{040DB28F-8E9A-8FD7-B776-31DA288A4655}"/>
                  </a:ext>
                </a:extLst>
              </p:cNvPr>
              <p:cNvCxnSpPr>
                <a:cxnSpLocks/>
              </p:cNvCxnSpPr>
              <p:nvPr/>
            </p:nvCxnSpPr>
            <p:spPr>
              <a:xfrm flipV="1">
                <a:off x="6540761" y="1231641"/>
                <a:ext cx="0" cy="35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C82677-0BA5-D8B4-7FBA-BFC43ACE8DB5}"/>
                  </a:ext>
                </a:extLst>
              </p:cNvPr>
              <p:cNvSpPr txBox="1"/>
              <p:nvPr/>
            </p:nvSpPr>
            <p:spPr>
              <a:xfrm>
                <a:off x="6600433" y="1223020"/>
                <a:ext cx="1314848" cy="336758"/>
              </a:xfrm>
              <a:prstGeom prst="rect">
                <a:avLst/>
              </a:prstGeom>
              <a:noFill/>
            </p:spPr>
            <p:txBody>
              <a:bodyPr wrap="none" rtlCol="0">
                <a:spAutoFit/>
              </a:bodyPr>
              <a:lstStyle/>
              <a:p>
                <a:r>
                  <a:rPr lang="en-US" sz="1100" dirty="0"/>
                  <a:t>approximation</a:t>
                </a:r>
              </a:p>
            </p:txBody>
          </p:sp>
        </p:grpSp>
        <p:sp>
          <p:nvSpPr>
            <p:cNvPr id="37" name="TextBox 36">
              <a:extLst>
                <a:ext uri="{FF2B5EF4-FFF2-40B4-BE49-F238E27FC236}">
                  <a16:creationId xmlns:a16="http://schemas.microsoft.com/office/drawing/2014/main" id="{F9F88B20-C72D-4BD3-7C47-15E8EDBB45BA}"/>
                </a:ext>
              </a:extLst>
            </p:cNvPr>
            <p:cNvSpPr txBox="1"/>
            <p:nvPr/>
          </p:nvSpPr>
          <p:spPr>
            <a:xfrm>
              <a:off x="1113050" y="842557"/>
              <a:ext cx="2669523" cy="469138"/>
            </a:xfrm>
            <a:prstGeom prst="rect">
              <a:avLst/>
            </a:prstGeom>
            <a:noFill/>
          </p:spPr>
          <p:txBody>
            <a:bodyPr wrap="none" rtlCol="0">
              <a:spAutoFit/>
            </a:bodyPr>
            <a:lstStyle/>
            <a:p>
              <a:r>
                <a:rPr lang="en-US" dirty="0">
                  <a:solidFill>
                    <a:srgbClr val="C00000"/>
                  </a:solidFill>
                </a:rPr>
                <a:t>Find ultimate theory</a:t>
              </a:r>
            </a:p>
          </p:txBody>
        </p:sp>
        <p:sp>
          <p:nvSpPr>
            <p:cNvPr id="38" name="Rectangle 37">
              <a:extLst>
                <a:ext uri="{FF2B5EF4-FFF2-40B4-BE49-F238E27FC236}">
                  <a16:creationId xmlns:a16="http://schemas.microsoft.com/office/drawing/2014/main" id="{6F39DBB1-B28D-972F-FB4A-FA5DFFF158F5}"/>
                </a:ext>
              </a:extLst>
            </p:cNvPr>
            <p:cNvSpPr/>
            <p:nvPr/>
          </p:nvSpPr>
          <p:spPr>
            <a:xfrm>
              <a:off x="229738" y="848852"/>
              <a:ext cx="4432040" cy="396204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51" name="TextBox 50">
            <a:extLst>
              <a:ext uri="{FF2B5EF4-FFF2-40B4-BE49-F238E27FC236}">
                <a16:creationId xmlns:a16="http://schemas.microsoft.com/office/drawing/2014/main" id="{293D51EB-1526-1230-1A87-926E6F665768}"/>
              </a:ext>
            </a:extLst>
          </p:cNvPr>
          <p:cNvSpPr txBox="1"/>
          <p:nvPr/>
        </p:nvSpPr>
        <p:spPr>
          <a:xfrm>
            <a:off x="209653" y="1212161"/>
            <a:ext cx="1965538" cy="369332"/>
          </a:xfrm>
          <a:prstGeom prst="rect">
            <a:avLst/>
          </a:prstGeom>
          <a:noFill/>
        </p:spPr>
        <p:txBody>
          <a:bodyPr wrap="none" rtlCol="0">
            <a:spAutoFit/>
          </a:bodyPr>
          <a:lstStyle/>
          <a:p>
            <a:r>
              <a:rPr lang="en-US" dirty="0"/>
              <a:t>Typical approaches</a:t>
            </a:r>
          </a:p>
        </p:txBody>
      </p:sp>
      <p:sp>
        <p:nvSpPr>
          <p:cNvPr id="52" name="TextBox 51">
            <a:extLst>
              <a:ext uri="{FF2B5EF4-FFF2-40B4-BE49-F238E27FC236}">
                <a16:creationId xmlns:a16="http://schemas.microsoft.com/office/drawing/2014/main" id="{70B3E48E-1288-9221-4B04-1B58C253D750}"/>
              </a:ext>
            </a:extLst>
          </p:cNvPr>
          <p:cNvSpPr txBox="1"/>
          <p:nvPr/>
        </p:nvSpPr>
        <p:spPr>
          <a:xfrm>
            <a:off x="352544" y="3535560"/>
            <a:ext cx="1474571" cy="369332"/>
          </a:xfrm>
          <a:prstGeom prst="rect">
            <a:avLst/>
          </a:prstGeom>
          <a:noFill/>
        </p:spPr>
        <p:txBody>
          <a:bodyPr wrap="none" rtlCol="0">
            <a:spAutoFit/>
          </a:bodyPr>
          <a:lstStyle/>
          <a:p>
            <a:r>
              <a:rPr lang="en-US" dirty="0"/>
              <a:t>Our approach</a:t>
            </a:r>
          </a:p>
        </p:txBody>
      </p:sp>
      <p:grpSp>
        <p:nvGrpSpPr>
          <p:cNvPr id="22" name="Group 21">
            <a:extLst>
              <a:ext uri="{FF2B5EF4-FFF2-40B4-BE49-F238E27FC236}">
                <a16:creationId xmlns:a16="http://schemas.microsoft.com/office/drawing/2014/main" id="{E632E7A2-9402-3657-495B-BF0E9539FA08}"/>
              </a:ext>
            </a:extLst>
          </p:cNvPr>
          <p:cNvGrpSpPr/>
          <p:nvPr/>
        </p:nvGrpSpPr>
        <p:grpSpPr>
          <a:xfrm>
            <a:off x="2243125" y="3535560"/>
            <a:ext cx="6782375" cy="2772696"/>
            <a:chOff x="795348" y="3429000"/>
            <a:chExt cx="6782375" cy="2772696"/>
          </a:xfrm>
        </p:grpSpPr>
        <p:cxnSp>
          <p:nvCxnSpPr>
            <p:cNvPr id="98" name="Straight Arrow Connector 97">
              <a:extLst>
                <a:ext uri="{FF2B5EF4-FFF2-40B4-BE49-F238E27FC236}">
                  <a16:creationId xmlns:a16="http://schemas.microsoft.com/office/drawing/2014/main" id="{ED448397-B8D4-1179-F3D7-42CAF0EF9C1A}"/>
                </a:ext>
              </a:extLst>
            </p:cNvPr>
            <p:cNvCxnSpPr>
              <a:stCxn id="46" idx="3"/>
              <a:endCxn id="50" idx="1"/>
            </p:cNvCxnSpPr>
            <p:nvPr/>
          </p:nvCxnSpPr>
          <p:spPr>
            <a:xfrm flipV="1">
              <a:off x="4447402" y="3924220"/>
              <a:ext cx="600055" cy="6500"/>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46" name="Rectangle 45">
              <a:extLst>
                <a:ext uri="{FF2B5EF4-FFF2-40B4-BE49-F238E27FC236}">
                  <a16:creationId xmlns:a16="http://schemas.microsoft.com/office/drawing/2014/main" id="{71833B01-0AEA-FC46-1647-BF375E02B35E}"/>
                </a:ext>
              </a:extLst>
            </p:cNvPr>
            <p:cNvSpPr/>
            <p:nvPr/>
          </p:nvSpPr>
          <p:spPr>
            <a:xfrm>
              <a:off x="2683017" y="3700988"/>
              <a:ext cx="1764385" cy="459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physical principles and requirements</a:t>
              </a:r>
            </a:p>
          </p:txBody>
        </p:sp>
        <p:cxnSp>
          <p:nvCxnSpPr>
            <p:cNvPr id="102" name="Straight Arrow Connector 101">
              <a:extLst>
                <a:ext uri="{FF2B5EF4-FFF2-40B4-BE49-F238E27FC236}">
                  <a16:creationId xmlns:a16="http://schemas.microsoft.com/office/drawing/2014/main" id="{BE8B9163-2895-C079-CAA8-09EC5E2C9DE6}"/>
                </a:ext>
              </a:extLst>
            </p:cNvPr>
            <p:cNvCxnSpPr>
              <a:stCxn id="47" idx="3"/>
              <a:endCxn id="82" idx="1"/>
            </p:cNvCxnSpPr>
            <p:nvPr/>
          </p:nvCxnSpPr>
          <p:spPr>
            <a:xfrm>
              <a:off x="4149071" y="4685566"/>
              <a:ext cx="607793" cy="888015"/>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104" name="Straight Arrow Connector 103">
              <a:extLst>
                <a:ext uri="{FF2B5EF4-FFF2-40B4-BE49-F238E27FC236}">
                  <a16:creationId xmlns:a16="http://schemas.microsoft.com/office/drawing/2014/main" id="{AB4AEA42-65BC-759B-FF0D-2218853194C3}"/>
                </a:ext>
              </a:extLst>
            </p:cNvPr>
            <p:cNvCxnSpPr>
              <a:stCxn id="47" idx="3"/>
              <a:endCxn id="81" idx="1"/>
            </p:cNvCxnSpPr>
            <p:nvPr/>
          </p:nvCxnSpPr>
          <p:spPr>
            <a:xfrm>
              <a:off x="4149071" y="4685566"/>
              <a:ext cx="2314337" cy="92471"/>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106" name="Straight Arrow Connector 105">
              <a:extLst>
                <a:ext uri="{FF2B5EF4-FFF2-40B4-BE49-F238E27FC236}">
                  <a16:creationId xmlns:a16="http://schemas.microsoft.com/office/drawing/2014/main" id="{E94D6ED4-E49F-020B-A6CD-CFD886462A0C}"/>
                </a:ext>
              </a:extLst>
            </p:cNvPr>
            <p:cNvCxnSpPr>
              <a:stCxn id="47" idx="3"/>
              <a:endCxn id="83" idx="1"/>
            </p:cNvCxnSpPr>
            <p:nvPr/>
          </p:nvCxnSpPr>
          <p:spPr>
            <a:xfrm>
              <a:off x="4149071" y="4685566"/>
              <a:ext cx="2380161" cy="828736"/>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BA0CA5A-51B6-6CC2-A0B3-77A1CB65FA64}"/>
                </a:ext>
              </a:extLst>
            </p:cNvPr>
            <p:cNvSpPr/>
            <p:nvPr/>
          </p:nvSpPr>
          <p:spPr>
            <a:xfrm>
              <a:off x="2735405" y="4529583"/>
              <a:ext cx="1413666"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Specific assumptions</a:t>
              </a:r>
            </a:p>
          </p:txBody>
        </p:sp>
        <p:cxnSp>
          <p:nvCxnSpPr>
            <p:cNvPr id="100" name="Straight Arrow Connector 99">
              <a:extLst>
                <a:ext uri="{FF2B5EF4-FFF2-40B4-BE49-F238E27FC236}">
                  <a16:creationId xmlns:a16="http://schemas.microsoft.com/office/drawing/2014/main" id="{D4382CBC-25B4-093A-2FB4-EA1CE7BA6E73}"/>
                </a:ext>
              </a:extLst>
            </p:cNvPr>
            <p:cNvCxnSpPr>
              <a:stCxn id="47" idx="3"/>
              <a:endCxn id="55" idx="1"/>
            </p:cNvCxnSpPr>
            <p:nvPr/>
          </p:nvCxnSpPr>
          <p:spPr>
            <a:xfrm>
              <a:off x="4149071" y="4685566"/>
              <a:ext cx="632606" cy="106772"/>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50" name="Rectangle 49">
              <a:extLst>
                <a:ext uri="{FF2B5EF4-FFF2-40B4-BE49-F238E27FC236}">
                  <a16:creationId xmlns:a16="http://schemas.microsoft.com/office/drawing/2014/main" id="{A2589ECB-4FEC-8822-C293-1E80E4AE1244}"/>
                </a:ext>
              </a:extLst>
            </p:cNvPr>
            <p:cNvSpPr/>
            <p:nvPr/>
          </p:nvSpPr>
          <p:spPr>
            <a:xfrm>
              <a:off x="5047457" y="3768237"/>
              <a:ext cx="2097086"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mathematical framework</a:t>
              </a:r>
            </a:p>
          </p:txBody>
        </p:sp>
        <p:sp>
          <p:nvSpPr>
            <p:cNvPr id="55" name="Rectangle 54">
              <a:extLst>
                <a:ext uri="{FF2B5EF4-FFF2-40B4-BE49-F238E27FC236}">
                  <a16:creationId xmlns:a16="http://schemas.microsoft.com/office/drawing/2014/main" id="{9867F18A-C6C4-6631-7C5A-2CA171BE9DF4}"/>
                </a:ext>
              </a:extLst>
            </p:cNvPr>
            <p:cNvSpPr/>
            <p:nvPr/>
          </p:nvSpPr>
          <p:spPr>
            <a:xfrm>
              <a:off x="4781677" y="4557604"/>
              <a:ext cx="912946" cy="46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Classical mechanics</a:t>
              </a:r>
            </a:p>
          </p:txBody>
        </p:sp>
        <p:cxnSp>
          <p:nvCxnSpPr>
            <p:cNvPr id="61" name="Connector: Elbow 60">
              <a:extLst>
                <a:ext uri="{FF2B5EF4-FFF2-40B4-BE49-F238E27FC236}">
                  <a16:creationId xmlns:a16="http://schemas.microsoft.com/office/drawing/2014/main" id="{AA5318C7-8417-DF7C-C752-CCB6F8A4A3D7}"/>
                </a:ext>
              </a:extLst>
            </p:cNvPr>
            <p:cNvCxnSpPr>
              <a:cxnSpLocks/>
              <a:stCxn id="82" idx="0"/>
              <a:endCxn id="50" idx="2"/>
            </p:cNvCxnSpPr>
            <p:nvPr/>
          </p:nvCxnSpPr>
          <p:spPr>
            <a:xfrm rot="5400000" flipH="1" flipV="1">
              <a:off x="5061856" y="4383455"/>
              <a:ext cx="1337396" cy="730891"/>
            </a:xfrm>
            <a:prstGeom prst="bentConnector3">
              <a:avLst>
                <a:gd name="adj1" fmla="val 1581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F4BDF83E-D03B-A807-7306-AB39588802C5}"/>
                </a:ext>
              </a:extLst>
            </p:cNvPr>
            <p:cNvCxnSpPr>
              <a:cxnSpLocks/>
              <a:stCxn id="81" idx="0"/>
              <a:endCxn id="50" idx="2"/>
            </p:cNvCxnSpPr>
            <p:nvPr/>
          </p:nvCxnSpPr>
          <p:spPr>
            <a:xfrm rot="16200000" flipV="1">
              <a:off x="6276391" y="3899812"/>
              <a:ext cx="463101" cy="823881"/>
            </a:xfrm>
            <a:prstGeom prst="bentConnector3">
              <a:avLst>
                <a:gd name="adj1" fmla="val 46709"/>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AFFAC0F-4D84-36A4-60F4-D1DF1584C7E3}"/>
                </a:ext>
              </a:extLst>
            </p:cNvPr>
            <p:cNvCxnSpPr>
              <a:cxnSpLocks/>
              <a:stCxn id="83" idx="0"/>
              <a:endCxn id="50" idx="2"/>
            </p:cNvCxnSpPr>
            <p:nvPr/>
          </p:nvCxnSpPr>
          <p:spPr>
            <a:xfrm rot="16200000" flipV="1">
              <a:off x="5776657" y="4399546"/>
              <a:ext cx="1278117" cy="639430"/>
            </a:xfrm>
            <a:prstGeom prst="bentConnector3">
              <a:avLst>
                <a:gd name="adj1" fmla="val 1184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A5607E8-01B8-AB17-62C2-FEB71456DCDF}"/>
                </a:ext>
              </a:extLst>
            </p:cNvPr>
            <p:cNvCxnSpPr>
              <a:cxnSpLocks/>
              <a:stCxn id="55" idx="0"/>
              <a:endCxn id="50" idx="2"/>
            </p:cNvCxnSpPr>
            <p:nvPr/>
          </p:nvCxnSpPr>
          <p:spPr>
            <a:xfrm rot="5400000" flipH="1" flipV="1">
              <a:off x="5428374" y="3889978"/>
              <a:ext cx="477402" cy="857850"/>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78F1B12-6402-8417-5D4D-4561E309C890}"/>
                </a:ext>
              </a:extLst>
            </p:cNvPr>
            <p:cNvSpPr txBox="1"/>
            <p:nvPr/>
          </p:nvSpPr>
          <p:spPr>
            <a:xfrm>
              <a:off x="2735405" y="5532591"/>
              <a:ext cx="955711" cy="261610"/>
            </a:xfrm>
            <a:prstGeom prst="rect">
              <a:avLst/>
            </a:prstGeom>
            <a:noFill/>
          </p:spPr>
          <p:txBody>
            <a:bodyPr wrap="none" rtlCol="0">
              <a:spAutoFit/>
            </a:bodyPr>
            <a:lstStyle/>
            <a:p>
              <a:r>
                <a:rPr lang="en-US" sz="1100" dirty="0"/>
                <a:t>specialization</a:t>
              </a:r>
            </a:p>
          </p:txBody>
        </p:sp>
        <p:cxnSp>
          <p:nvCxnSpPr>
            <p:cNvPr id="25" name="Straight Arrow Connector 24">
              <a:extLst>
                <a:ext uri="{FF2B5EF4-FFF2-40B4-BE49-F238E27FC236}">
                  <a16:creationId xmlns:a16="http://schemas.microsoft.com/office/drawing/2014/main" id="{363F4759-7443-71D3-0F39-79A31AAFF655}"/>
                </a:ext>
              </a:extLst>
            </p:cNvPr>
            <p:cNvCxnSpPr>
              <a:cxnSpLocks/>
            </p:cNvCxnSpPr>
            <p:nvPr/>
          </p:nvCxnSpPr>
          <p:spPr>
            <a:xfrm flipV="1">
              <a:off x="2642761" y="5526180"/>
              <a:ext cx="0" cy="2744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F7C20F-C8BF-EF82-AFA4-F8F2C295FAE2}"/>
                </a:ext>
              </a:extLst>
            </p:cNvPr>
            <p:cNvSpPr txBox="1"/>
            <p:nvPr/>
          </p:nvSpPr>
          <p:spPr>
            <a:xfrm>
              <a:off x="844062" y="3573208"/>
              <a:ext cx="1764385" cy="646331"/>
            </a:xfrm>
            <a:prstGeom prst="rect">
              <a:avLst/>
            </a:prstGeom>
            <a:noFill/>
          </p:spPr>
          <p:txBody>
            <a:bodyPr wrap="square" rtlCol="0">
              <a:spAutoFit/>
            </a:bodyPr>
            <a:lstStyle/>
            <a:p>
              <a:r>
                <a:rPr lang="en-US" dirty="0">
                  <a:solidFill>
                    <a:schemeClr val="accent6">
                      <a:lumMod val="75000"/>
                    </a:schemeClr>
                  </a:solidFill>
                </a:rPr>
                <a:t>A theory about physical models</a:t>
              </a:r>
            </a:p>
          </p:txBody>
        </p:sp>
        <p:sp>
          <p:nvSpPr>
            <p:cNvPr id="24" name="Rectangle 23">
              <a:extLst>
                <a:ext uri="{FF2B5EF4-FFF2-40B4-BE49-F238E27FC236}">
                  <a16:creationId xmlns:a16="http://schemas.microsoft.com/office/drawing/2014/main" id="{64D64BC0-BA56-A8B0-D13A-DED2A812014B}"/>
                </a:ext>
              </a:extLst>
            </p:cNvPr>
            <p:cNvSpPr/>
            <p:nvPr/>
          </p:nvSpPr>
          <p:spPr>
            <a:xfrm>
              <a:off x="795348" y="3429000"/>
              <a:ext cx="6782375" cy="27726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Rectangle 80">
              <a:extLst>
                <a:ext uri="{FF2B5EF4-FFF2-40B4-BE49-F238E27FC236}">
                  <a16:creationId xmlns:a16="http://schemas.microsoft.com/office/drawing/2014/main" id="{02DA4AF3-03BA-693A-5F74-F35B68D85F1E}"/>
                </a:ext>
              </a:extLst>
            </p:cNvPr>
            <p:cNvSpPr/>
            <p:nvPr/>
          </p:nvSpPr>
          <p:spPr>
            <a:xfrm>
              <a:off x="6463408" y="4543303"/>
              <a:ext cx="912946" cy="46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Quantum mechanics</a:t>
              </a:r>
            </a:p>
          </p:txBody>
        </p:sp>
        <p:sp>
          <p:nvSpPr>
            <p:cNvPr id="82" name="Rectangle 81">
              <a:extLst>
                <a:ext uri="{FF2B5EF4-FFF2-40B4-BE49-F238E27FC236}">
                  <a16:creationId xmlns:a16="http://schemas.microsoft.com/office/drawing/2014/main" id="{0CC58172-C520-8D9B-3459-7D95656965CC}"/>
                </a:ext>
              </a:extLst>
            </p:cNvPr>
            <p:cNvSpPr/>
            <p:nvPr/>
          </p:nvSpPr>
          <p:spPr>
            <a:xfrm>
              <a:off x="4756864" y="5417598"/>
              <a:ext cx="1216490"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Thermodynamics</a:t>
              </a:r>
            </a:p>
          </p:txBody>
        </p:sp>
        <p:sp>
          <p:nvSpPr>
            <p:cNvPr id="83" name="Rectangle 82">
              <a:extLst>
                <a:ext uri="{FF2B5EF4-FFF2-40B4-BE49-F238E27FC236}">
                  <a16:creationId xmlns:a16="http://schemas.microsoft.com/office/drawing/2014/main" id="{38E4A39E-4020-45F7-2594-D0FCE4CD7932}"/>
                </a:ext>
              </a:extLst>
            </p:cNvPr>
            <p:cNvSpPr/>
            <p:nvPr/>
          </p:nvSpPr>
          <p:spPr>
            <a:xfrm>
              <a:off x="6529232" y="5358319"/>
              <a:ext cx="412395"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13" name="TextBox 112">
              <a:extLst>
                <a:ext uri="{FF2B5EF4-FFF2-40B4-BE49-F238E27FC236}">
                  <a16:creationId xmlns:a16="http://schemas.microsoft.com/office/drawing/2014/main" id="{38D0531C-598B-7E8A-5278-A46F910A073D}"/>
                </a:ext>
              </a:extLst>
            </p:cNvPr>
            <p:cNvSpPr txBox="1"/>
            <p:nvPr/>
          </p:nvSpPr>
          <p:spPr>
            <a:xfrm>
              <a:off x="2754339" y="5140856"/>
              <a:ext cx="768159" cy="261610"/>
            </a:xfrm>
            <a:prstGeom prst="rect">
              <a:avLst/>
            </a:prstGeom>
            <a:noFill/>
          </p:spPr>
          <p:txBody>
            <a:bodyPr wrap="none" rtlCol="0">
              <a:spAutoFit/>
            </a:bodyPr>
            <a:lstStyle/>
            <a:p>
              <a:r>
                <a:rPr lang="en-US" sz="1100" dirty="0"/>
                <a:t>derivation</a:t>
              </a:r>
            </a:p>
          </p:txBody>
        </p:sp>
        <p:cxnSp>
          <p:nvCxnSpPr>
            <p:cNvPr id="114" name="Straight Arrow Connector 113">
              <a:extLst>
                <a:ext uri="{FF2B5EF4-FFF2-40B4-BE49-F238E27FC236}">
                  <a16:creationId xmlns:a16="http://schemas.microsoft.com/office/drawing/2014/main" id="{9F4D4F6C-6B11-53FA-711E-B9280B955F92}"/>
                </a:ext>
              </a:extLst>
            </p:cNvPr>
            <p:cNvCxnSpPr>
              <a:cxnSpLocks/>
              <a:endCxn id="113" idx="1"/>
            </p:cNvCxnSpPr>
            <p:nvPr/>
          </p:nvCxnSpPr>
          <p:spPr>
            <a:xfrm>
              <a:off x="2508772" y="5271661"/>
              <a:ext cx="245567" cy="0"/>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grpSp>
      <p:grpSp>
        <p:nvGrpSpPr>
          <p:cNvPr id="2" name="Group 1">
            <a:extLst>
              <a:ext uri="{FF2B5EF4-FFF2-40B4-BE49-F238E27FC236}">
                <a16:creationId xmlns:a16="http://schemas.microsoft.com/office/drawing/2014/main" id="{B1C2C8E9-F30E-3835-1BA5-AC7E96F4AEBD}"/>
              </a:ext>
            </a:extLst>
          </p:cNvPr>
          <p:cNvGrpSpPr/>
          <p:nvPr/>
        </p:nvGrpSpPr>
        <p:grpSpPr>
          <a:xfrm>
            <a:off x="3642741" y="1185422"/>
            <a:ext cx="4277656" cy="2093016"/>
            <a:chOff x="4900323" y="840937"/>
            <a:chExt cx="4432040" cy="2378439"/>
          </a:xfrm>
        </p:grpSpPr>
        <p:sp>
          <p:nvSpPr>
            <p:cNvPr id="3" name="Rectangle 2">
              <a:extLst>
                <a:ext uri="{FF2B5EF4-FFF2-40B4-BE49-F238E27FC236}">
                  <a16:creationId xmlns:a16="http://schemas.microsoft.com/office/drawing/2014/main" id="{77415F3F-CCA3-6384-B286-4C9E67D32BA0}"/>
                </a:ext>
              </a:extLst>
            </p:cNvPr>
            <p:cNvSpPr/>
            <p:nvPr/>
          </p:nvSpPr>
          <p:spPr>
            <a:xfrm>
              <a:off x="6331986" y="1765653"/>
              <a:ext cx="1568620" cy="83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Quantum mechanics</a:t>
              </a:r>
            </a:p>
          </p:txBody>
        </p:sp>
        <p:sp>
          <p:nvSpPr>
            <p:cNvPr id="21" name="TextBox 20">
              <a:extLst>
                <a:ext uri="{FF2B5EF4-FFF2-40B4-BE49-F238E27FC236}">
                  <a16:creationId xmlns:a16="http://schemas.microsoft.com/office/drawing/2014/main" id="{A9FEDAC6-F345-D2AE-BF93-930FEC5C5713}"/>
                </a:ext>
              </a:extLst>
            </p:cNvPr>
            <p:cNvSpPr txBox="1"/>
            <p:nvPr/>
          </p:nvSpPr>
          <p:spPr>
            <a:xfrm>
              <a:off x="5842710" y="840937"/>
              <a:ext cx="2547172" cy="369332"/>
            </a:xfrm>
            <a:prstGeom prst="rect">
              <a:avLst/>
            </a:prstGeom>
            <a:noFill/>
          </p:spPr>
          <p:txBody>
            <a:bodyPr wrap="none" rtlCol="0">
              <a:spAutoFit/>
            </a:bodyPr>
            <a:lstStyle/>
            <a:p>
              <a:r>
                <a:rPr lang="en-US" dirty="0">
                  <a:solidFill>
                    <a:srgbClr val="C00000"/>
                  </a:solidFill>
                </a:rPr>
                <a:t>Construct interpretations</a:t>
              </a:r>
            </a:p>
          </p:txBody>
        </p:sp>
        <p:sp>
          <p:nvSpPr>
            <p:cNvPr id="31" name="Rectangle 30">
              <a:extLst>
                <a:ext uri="{FF2B5EF4-FFF2-40B4-BE49-F238E27FC236}">
                  <a16:creationId xmlns:a16="http://schemas.microsoft.com/office/drawing/2014/main" id="{DBDE062F-4C40-9414-CA1E-E67A9603E89A}"/>
                </a:ext>
              </a:extLst>
            </p:cNvPr>
            <p:cNvSpPr/>
            <p:nvPr/>
          </p:nvSpPr>
          <p:spPr>
            <a:xfrm>
              <a:off x="4900323" y="848851"/>
              <a:ext cx="4432040" cy="2370525"/>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00FF27FC-8C0A-1C2E-243B-A3EA7DEA9A8A}"/>
                </a:ext>
              </a:extLst>
            </p:cNvPr>
            <p:cNvSpPr txBox="1"/>
            <p:nvPr/>
          </p:nvSpPr>
          <p:spPr>
            <a:xfrm>
              <a:off x="5395127" y="1385847"/>
              <a:ext cx="1511952" cy="261610"/>
            </a:xfrm>
            <a:prstGeom prst="rect">
              <a:avLst/>
            </a:prstGeom>
            <a:noFill/>
          </p:spPr>
          <p:txBody>
            <a:bodyPr wrap="none" rtlCol="0">
              <a:spAutoFit/>
            </a:bodyPr>
            <a:lstStyle/>
            <a:p>
              <a:r>
                <a:rPr lang="en-US" sz="1100" dirty="0"/>
                <a:t>Measurement problem</a:t>
              </a:r>
            </a:p>
          </p:txBody>
        </p:sp>
        <p:sp>
          <p:nvSpPr>
            <p:cNvPr id="33" name="TextBox 32">
              <a:extLst>
                <a:ext uri="{FF2B5EF4-FFF2-40B4-BE49-F238E27FC236}">
                  <a16:creationId xmlns:a16="http://schemas.microsoft.com/office/drawing/2014/main" id="{DAE88155-81B3-7225-59CF-B855A9056235}"/>
                </a:ext>
              </a:extLst>
            </p:cNvPr>
            <p:cNvSpPr txBox="1"/>
            <p:nvPr/>
          </p:nvSpPr>
          <p:spPr>
            <a:xfrm>
              <a:off x="7401063" y="2713149"/>
              <a:ext cx="1483098" cy="261610"/>
            </a:xfrm>
            <a:prstGeom prst="rect">
              <a:avLst/>
            </a:prstGeom>
            <a:noFill/>
          </p:spPr>
          <p:txBody>
            <a:bodyPr wrap="none" rtlCol="0">
              <a:spAutoFit/>
            </a:bodyPr>
            <a:lstStyle/>
            <a:p>
              <a:r>
                <a:rPr lang="en-US" sz="1100" dirty="0"/>
                <a:t>What “really” happens</a:t>
              </a:r>
            </a:p>
          </p:txBody>
        </p:sp>
        <p:sp>
          <p:nvSpPr>
            <p:cNvPr id="34" name="TextBox 33">
              <a:extLst>
                <a:ext uri="{FF2B5EF4-FFF2-40B4-BE49-F238E27FC236}">
                  <a16:creationId xmlns:a16="http://schemas.microsoft.com/office/drawing/2014/main" id="{4BA499B0-9AF9-DD00-B945-91FE949BEE91}"/>
                </a:ext>
              </a:extLst>
            </p:cNvPr>
            <p:cNvSpPr txBox="1"/>
            <p:nvPr/>
          </p:nvSpPr>
          <p:spPr>
            <a:xfrm>
              <a:off x="5240449" y="2733502"/>
              <a:ext cx="1572866" cy="261610"/>
            </a:xfrm>
            <a:prstGeom prst="rect">
              <a:avLst/>
            </a:prstGeom>
            <a:noFill/>
          </p:spPr>
          <p:txBody>
            <a:bodyPr wrap="none" rtlCol="0">
              <a:spAutoFit/>
            </a:bodyPr>
            <a:lstStyle/>
            <a:p>
              <a:r>
                <a:rPr lang="en-US" sz="1100" dirty="0"/>
                <a:t>Ontology of observables</a:t>
              </a:r>
            </a:p>
          </p:txBody>
        </p:sp>
        <p:sp>
          <p:nvSpPr>
            <p:cNvPr id="35" name="TextBox 34">
              <a:extLst>
                <a:ext uri="{FF2B5EF4-FFF2-40B4-BE49-F238E27FC236}">
                  <a16:creationId xmlns:a16="http://schemas.microsoft.com/office/drawing/2014/main" id="{6DBE5DC3-DA95-E2E9-55CC-11BE38E58B85}"/>
                </a:ext>
              </a:extLst>
            </p:cNvPr>
            <p:cNvSpPr txBox="1"/>
            <p:nvPr/>
          </p:nvSpPr>
          <p:spPr>
            <a:xfrm>
              <a:off x="7468389" y="1362785"/>
              <a:ext cx="1348446" cy="261610"/>
            </a:xfrm>
            <a:prstGeom prst="rect">
              <a:avLst/>
            </a:prstGeom>
            <a:noFill/>
          </p:spPr>
          <p:txBody>
            <a:bodyPr wrap="none" rtlCol="0">
              <a:spAutoFit/>
            </a:bodyPr>
            <a:lstStyle/>
            <a:p>
              <a:r>
                <a:rPr lang="en-US" sz="1100" dirty="0"/>
                <a:t>Role of the observer</a:t>
              </a:r>
            </a:p>
          </p:txBody>
        </p:sp>
        <p:sp>
          <p:nvSpPr>
            <p:cNvPr id="36" name="TextBox 35">
              <a:extLst>
                <a:ext uri="{FF2B5EF4-FFF2-40B4-BE49-F238E27FC236}">
                  <a16:creationId xmlns:a16="http://schemas.microsoft.com/office/drawing/2014/main" id="{387F4391-C23A-2194-8DF2-5C4142EBE92C}"/>
                </a:ext>
              </a:extLst>
            </p:cNvPr>
            <p:cNvSpPr txBox="1"/>
            <p:nvPr/>
          </p:nvSpPr>
          <p:spPr>
            <a:xfrm>
              <a:off x="7980220" y="1987626"/>
              <a:ext cx="926857" cy="261610"/>
            </a:xfrm>
            <a:prstGeom prst="rect">
              <a:avLst/>
            </a:prstGeom>
            <a:noFill/>
          </p:spPr>
          <p:txBody>
            <a:bodyPr wrap="none" rtlCol="0">
              <a:spAutoFit/>
            </a:bodyPr>
            <a:lstStyle/>
            <a:p>
              <a:r>
                <a:rPr lang="en-US" sz="1100" dirty="0"/>
                <a:t>Local realism</a:t>
              </a:r>
            </a:p>
          </p:txBody>
        </p:sp>
        <p:sp>
          <p:nvSpPr>
            <p:cNvPr id="39" name="TextBox 38">
              <a:extLst>
                <a:ext uri="{FF2B5EF4-FFF2-40B4-BE49-F238E27FC236}">
                  <a16:creationId xmlns:a16="http://schemas.microsoft.com/office/drawing/2014/main" id="{B099973A-A27B-18FF-4466-39AA243F7691}"/>
                </a:ext>
              </a:extLst>
            </p:cNvPr>
            <p:cNvSpPr txBox="1"/>
            <p:nvPr/>
          </p:nvSpPr>
          <p:spPr>
            <a:xfrm>
              <a:off x="5156947" y="1987626"/>
              <a:ext cx="947695" cy="261610"/>
            </a:xfrm>
            <a:prstGeom prst="rect">
              <a:avLst/>
            </a:prstGeom>
            <a:noFill/>
          </p:spPr>
          <p:txBody>
            <a:bodyPr wrap="none" rtlCol="0">
              <a:spAutoFit/>
            </a:bodyPr>
            <a:lstStyle/>
            <a:p>
              <a:r>
                <a:rPr lang="en-US" sz="1100" dirty="0"/>
                <a:t>Contextuality</a:t>
              </a:r>
            </a:p>
          </p:txBody>
        </p:sp>
      </p:grpSp>
      <p:sp>
        <p:nvSpPr>
          <p:cNvPr id="40" name="Title 1">
            <a:extLst>
              <a:ext uri="{FF2B5EF4-FFF2-40B4-BE49-F238E27FC236}">
                <a16:creationId xmlns:a16="http://schemas.microsoft.com/office/drawing/2014/main" id="{84F99B99-C72E-9414-BC83-463ADD1512DF}"/>
              </a:ext>
            </a:extLst>
          </p:cNvPr>
          <p:cNvSpPr>
            <a:spLocks noGrp="1"/>
          </p:cNvSpPr>
          <p:nvPr>
            <p:ph type="title"/>
          </p:nvPr>
        </p:nvSpPr>
        <p:spPr>
          <a:xfrm>
            <a:off x="0" y="84779"/>
            <a:ext cx="8278347" cy="897424"/>
          </a:xfrm>
        </p:spPr>
        <p:txBody>
          <a:bodyPr>
            <a:noAutofit/>
          </a:bodyPr>
          <a:lstStyle/>
          <a:p>
            <a:r>
              <a:rPr lang="en-US" sz="3200" dirty="0"/>
              <a:t>Different approach to the foundations of physics</a:t>
            </a:r>
          </a:p>
        </p:txBody>
      </p:sp>
    </p:spTree>
    <p:extLst>
      <p:ext uri="{BB962C8B-B14F-4D97-AF65-F5344CB8AC3E}">
        <p14:creationId xmlns:p14="http://schemas.microsoft.com/office/powerpoint/2010/main" val="183078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563D5AE-6FEE-9454-09D1-2BE35C60B574}"/>
              </a:ext>
            </a:extLst>
          </p:cNvPr>
          <p:cNvSpPr txBox="1"/>
          <p:nvPr/>
        </p:nvSpPr>
        <p:spPr>
          <a:xfrm>
            <a:off x="313699" y="652994"/>
            <a:ext cx="2517036" cy="523220"/>
          </a:xfrm>
          <a:prstGeom prst="rect">
            <a:avLst/>
          </a:prstGeom>
          <a:noFill/>
        </p:spPr>
        <p:txBody>
          <a:bodyPr wrap="none" rtlCol="0">
            <a:spAutoFit/>
          </a:bodyPr>
          <a:lstStyle/>
          <a:p>
            <a:r>
              <a:rPr lang="en-US" sz="2800" dirty="0"/>
              <a:t>Ensemble space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30AF13-9F8C-635D-4094-ABD05E51F8E7}"/>
                  </a:ext>
                </a:extLst>
              </p:cNvPr>
              <p:cNvSpPr txBox="1"/>
              <p:nvPr/>
            </p:nvSpPr>
            <p:spPr>
              <a:xfrm>
                <a:off x="3082485" y="622216"/>
                <a:ext cx="300960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ℰ</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ℰ</m:t>
                      </m:r>
                      <m:r>
                        <a:rPr lang="en-US" sz="3200" b="0" i="1" smtClean="0">
                          <a:latin typeface="Cambria Math" panose="02040503050406030204" pitchFamily="18" charset="0"/>
                        </a:rPr>
                        <m:t>→</m:t>
                      </m:r>
                      <m:r>
                        <a:rPr lang="en-US" sz="3200" b="0" i="1" smtClean="0">
                          <a:latin typeface="Cambria Math" panose="02040503050406030204" pitchFamily="18" charset="0"/>
                        </a:rPr>
                        <m:t>ℝ</m:t>
                      </m:r>
                      <m:r>
                        <a:rPr lang="en-US" sz="3200" b="0" i="1" smtClean="0">
                          <a:latin typeface="Cambria Math" panose="02040503050406030204" pitchFamily="18" charset="0"/>
                        </a:rPr>
                        <m:t>)</m:t>
                      </m:r>
                    </m:oMath>
                  </m:oMathPara>
                </a14:m>
                <a:endParaRPr lang="en-US" sz="3200" dirty="0"/>
              </a:p>
            </p:txBody>
          </p:sp>
        </mc:Choice>
        <mc:Fallback xmlns="">
          <p:sp>
            <p:nvSpPr>
              <p:cNvPr id="11" name="TextBox 10">
                <a:extLst>
                  <a:ext uri="{FF2B5EF4-FFF2-40B4-BE49-F238E27FC236}">
                    <a16:creationId xmlns:a16="http://schemas.microsoft.com/office/drawing/2014/main" id="{5730AF13-9F8C-635D-4094-ABD05E51F8E7}"/>
                  </a:ext>
                </a:extLst>
              </p:cNvPr>
              <p:cNvSpPr txBox="1">
                <a:spLocks noRot="1" noChangeAspect="1" noMove="1" noResize="1" noEditPoints="1" noAdjustHandles="1" noChangeArrowheads="1" noChangeShapeType="1" noTextEdit="1"/>
              </p:cNvSpPr>
              <p:nvPr/>
            </p:nvSpPr>
            <p:spPr>
              <a:xfrm>
                <a:off x="3082485" y="622216"/>
                <a:ext cx="3009605" cy="584775"/>
              </a:xfrm>
              <a:prstGeom prst="rect">
                <a:avLst/>
              </a:prstGeom>
              <a:blipFill>
                <a:blip r:embed="rId2"/>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397D8FF-5DB9-6276-9F81-C2D9C90413AB}"/>
              </a:ext>
            </a:extLst>
          </p:cNvPr>
          <p:cNvCxnSpPr/>
          <p:nvPr/>
        </p:nvCxnSpPr>
        <p:spPr>
          <a:xfrm flipH="1">
            <a:off x="4051393" y="460546"/>
            <a:ext cx="287001" cy="28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B8AB07-DAFD-ED4E-5CD9-19C2E270E1A3}"/>
              </a:ext>
            </a:extLst>
          </p:cNvPr>
          <p:cNvSpPr txBox="1"/>
          <p:nvPr/>
        </p:nvSpPr>
        <p:spPr>
          <a:xfrm>
            <a:off x="4051393" y="172049"/>
            <a:ext cx="805029" cy="369332"/>
          </a:xfrm>
          <a:prstGeom prst="rect">
            <a:avLst/>
          </a:prstGeom>
          <a:noFill/>
        </p:spPr>
        <p:txBody>
          <a:bodyPr wrap="none" rtlCol="0">
            <a:spAutoFit/>
          </a:bodyPr>
          <a:lstStyle/>
          <a:p>
            <a:r>
              <a:rPr lang="en-US" dirty="0"/>
              <a:t>mixing</a:t>
            </a:r>
          </a:p>
        </p:txBody>
      </p:sp>
      <p:cxnSp>
        <p:nvCxnSpPr>
          <p:cNvPr id="16" name="Straight Arrow Connector 15">
            <a:extLst>
              <a:ext uri="{FF2B5EF4-FFF2-40B4-BE49-F238E27FC236}">
                <a16:creationId xmlns:a16="http://schemas.microsoft.com/office/drawing/2014/main" id="{A16B9FFA-CD6F-5A70-37D2-007ADCC32AB0}"/>
              </a:ext>
            </a:extLst>
          </p:cNvPr>
          <p:cNvCxnSpPr>
            <a:cxnSpLocks/>
          </p:cNvCxnSpPr>
          <p:nvPr/>
        </p:nvCxnSpPr>
        <p:spPr>
          <a:xfrm flipH="1">
            <a:off x="5132654" y="541381"/>
            <a:ext cx="500584" cy="19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A3DD26-7EFB-E844-E163-3051B031BD4A}"/>
              </a:ext>
            </a:extLst>
          </p:cNvPr>
          <p:cNvSpPr txBox="1"/>
          <p:nvPr/>
        </p:nvSpPr>
        <p:spPr>
          <a:xfrm>
            <a:off x="5650682" y="283662"/>
            <a:ext cx="919867" cy="369332"/>
          </a:xfrm>
          <a:prstGeom prst="rect">
            <a:avLst/>
          </a:prstGeom>
          <a:noFill/>
        </p:spPr>
        <p:txBody>
          <a:bodyPr wrap="none" rtlCol="0">
            <a:spAutoFit/>
          </a:bodyPr>
          <a:lstStyle/>
          <a:p>
            <a:r>
              <a:rPr lang="en-US" dirty="0"/>
              <a:t>entropy</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3D672EA-4E9E-F193-AC3D-2661D5914A6F}"/>
                  </a:ext>
                </a:extLst>
              </p:cNvPr>
              <p:cNvSpPr txBox="1"/>
              <p:nvPr/>
            </p:nvSpPr>
            <p:spPr>
              <a:xfrm>
                <a:off x="313699" y="1452513"/>
                <a:ext cx="6745501"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𝑒</m:t>
                          </m:r>
                        </m:e>
                      </m:d>
                      <m:r>
                        <a:rPr lang="en-US" sz="2800" b="0" i="1" smtClean="0">
                          <a:latin typeface="Cambria Math" panose="02040503050406030204" pitchFamily="18" charset="0"/>
                        </a:rPr>
                        <m:t>=</m:t>
                      </m:r>
                      <m:r>
                        <m:rPr>
                          <m:sty m:val="p"/>
                        </m:rPr>
                        <a:rPr lang="en-US" sz="2800" b="0" i="1" smtClean="0">
                          <a:latin typeface="Cambria Math" panose="02040503050406030204" pitchFamily="18" charset="0"/>
                        </a:rPr>
                        <m:t>sup</m:t>
                      </m:r>
                      <m:r>
                        <a:rPr lang="en-US" sz="2800" b="0" i="1" smtClean="0">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0,1</m:t>
                          </m:r>
                        </m:e>
                      </m:d>
                      <m:r>
                        <a:rPr lang="en-US" sz="2800" b="0" i="1" smtClean="0">
                          <a:latin typeface="Cambria Math" panose="02040503050406030204" pitchFamily="18" charset="0"/>
                        </a:rPr>
                        <m:t>|</m:t>
                      </m:r>
                    </m:oMath>
                    <m:oMath xmlns:m="http://schemas.openxmlformats.org/officeDocument/2006/math">
                      <m:r>
                        <a:rPr lang="en-US" sz="2800" b="0" i="1" smtClean="0">
                          <a:latin typeface="Cambria Math" panose="02040503050406030204" pitchFamily="18" charset="0"/>
                        </a:rPr>
                        <m:t>𝑒</m:t>
                      </m:r>
                      <m:r>
                        <a:rPr lang="en-US" sz="2800" i="1">
                          <a:latin typeface="Cambria Math" panose="02040503050406030204" pitchFamily="18" charset="0"/>
                        </a:rPr>
                        <m:t>=</m:t>
                      </m:r>
                      <m:r>
                        <a:rPr lang="en-US" sz="2800" i="1">
                          <a:latin typeface="Cambria Math" panose="02040503050406030204" pitchFamily="18" charset="0"/>
                        </a:rPr>
                        <m:t>𝑝</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𝑒</m:t>
                          </m:r>
                        </m:e>
                        <m:sub>
                          <m:r>
                            <a:rPr lang="en-US" sz="2800" i="1">
                              <a:latin typeface="Cambria Math" panose="02040503050406030204" pitchFamily="18" charset="0"/>
                            </a:rPr>
                            <m:t>1</m:t>
                          </m:r>
                        </m:sub>
                      </m:sSub>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𝑝</m:t>
                          </m:r>
                        </m:e>
                      </m:d>
                      <m:sSub>
                        <m:sSubPr>
                          <m:ctrlPr>
                            <a:rPr lang="en-US" sz="2800" i="1">
                              <a:latin typeface="Cambria Math" panose="02040503050406030204" pitchFamily="18" charset="0"/>
                            </a:rPr>
                          </m:ctrlPr>
                        </m:sSubPr>
                        <m:e>
                          <m:r>
                            <a:rPr lang="en-US" sz="2800" b="0" i="1" smtClean="0">
                              <a:latin typeface="Cambria Math" panose="02040503050406030204" pitchFamily="18" charset="0"/>
                            </a:rPr>
                            <m:t>𝑒</m:t>
                          </m:r>
                        </m:e>
                        <m:sub>
                          <m:r>
                            <a:rPr lang="en-US" sz="2800" i="1">
                              <a:latin typeface="Cambria Math" panose="02040503050406030204" pitchFamily="18" charset="0"/>
                            </a:rPr>
                            <m:t>2</m:t>
                          </m:r>
                        </m:sub>
                      </m:sSub>
                      <m:r>
                        <a:rPr lang="en-US" sz="2800" b="0" i="1" smtClean="0">
                          <a:latin typeface="Cambria Math" panose="02040503050406030204" pitchFamily="18" charset="0"/>
                        </a:rPr>
                        <m:t>,</m:t>
                      </m:r>
                      <m:r>
                        <a:rPr lang="en-US" sz="2800" i="1">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m:rPr>
                          <m:sty m:val="p"/>
                        </m:rPr>
                        <a:rPr lang="en-US" sz="2800" b="0" i="1" smtClean="0">
                          <a:latin typeface="Cambria Math" panose="02040503050406030204" pitchFamily="18" charset="0"/>
                        </a:rPr>
                        <m:t>hull</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ℰ</m:t>
                      </m:r>
                      <m:r>
                        <a:rPr lang="en-US" sz="2800" b="0" i="1" smtClean="0">
                          <a:latin typeface="Cambria Math" panose="02040503050406030204" pitchFamily="18" charset="0"/>
                        </a:rPr>
                        <m:t>})</m:t>
                      </m:r>
                    </m:oMath>
                  </m:oMathPara>
                </a14:m>
                <a:endParaRPr lang="en-US" sz="2800" dirty="0"/>
              </a:p>
            </p:txBody>
          </p:sp>
        </mc:Choice>
        <mc:Fallback xmlns="">
          <p:sp>
            <p:nvSpPr>
              <p:cNvPr id="36" name="TextBox 35">
                <a:extLst>
                  <a:ext uri="{FF2B5EF4-FFF2-40B4-BE49-F238E27FC236}">
                    <a16:creationId xmlns:a16="http://schemas.microsoft.com/office/drawing/2014/main" id="{D3D672EA-4E9E-F193-AC3D-2661D5914A6F}"/>
                  </a:ext>
                </a:extLst>
              </p:cNvPr>
              <p:cNvSpPr txBox="1">
                <a:spLocks noRot="1" noChangeAspect="1" noMove="1" noResize="1" noEditPoints="1" noAdjustHandles="1" noChangeArrowheads="1" noChangeShapeType="1" noTextEdit="1"/>
              </p:cNvSpPr>
              <p:nvPr/>
            </p:nvSpPr>
            <p:spPr>
              <a:xfrm>
                <a:off x="313699" y="1452513"/>
                <a:ext cx="6745501" cy="9541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70D97A4-3D39-FF8F-3005-36776FA6F352}"/>
                  </a:ext>
                </a:extLst>
              </p:cNvPr>
              <p:cNvSpPr txBox="1"/>
              <p:nvPr/>
            </p:nvSpPr>
            <p:spPr>
              <a:xfrm>
                <a:off x="7403100" y="483427"/>
                <a:ext cx="144892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ℰ</m:t>
                          </m:r>
                        </m:sub>
                      </m:sSub>
                    </m:oMath>
                  </m:oMathPara>
                </a14:m>
                <a:endParaRPr lang="en-US" sz="3200" dirty="0"/>
              </a:p>
            </p:txBody>
          </p:sp>
        </mc:Choice>
        <mc:Fallback xmlns="">
          <p:sp>
            <p:nvSpPr>
              <p:cNvPr id="37" name="TextBox 36">
                <a:extLst>
                  <a:ext uri="{FF2B5EF4-FFF2-40B4-BE49-F238E27FC236}">
                    <a16:creationId xmlns:a16="http://schemas.microsoft.com/office/drawing/2014/main" id="{E70D97A4-3D39-FF8F-3005-36776FA6F352}"/>
                  </a:ext>
                </a:extLst>
              </p:cNvPr>
              <p:cNvSpPr txBox="1">
                <a:spLocks noRot="1" noChangeAspect="1" noMove="1" noResize="1" noEditPoints="1" noAdjustHandles="1" noChangeArrowheads="1" noChangeShapeType="1" noTextEdit="1"/>
              </p:cNvSpPr>
              <p:nvPr/>
            </p:nvSpPr>
            <p:spPr>
              <a:xfrm>
                <a:off x="7403100" y="483427"/>
                <a:ext cx="1448923" cy="584775"/>
              </a:xfrm>
              <a:prstGeom prst="rect">
                <a:avLst/>
              </a:prstGeom>
              <a:blipFill>
                <a:blip r:embed="rId4"/>
                <a:stretch>
                  <a:fillRect/>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83D9066D-4419-0922-A029-B0645367C8D0}"/>
              </a:ext>
            </a:extLst>
          </p:cNvPr>
          <p:cNvCxnSpPr/>
          <p:nvPr/>
        </p:nvCxnSpPr>
        <p:spPr>
          <a:xfrm flipH="1">
            <a:off x="9030534" y="600709"/>
            <a:ext cx="574003" cy="11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A5F4D43-ED91-849C-5D4B-7B332070420A}"/>
              </a:ext>
            </a:extLst>
          </p:cNvPr>
          <p:cNvSpPr txBox="1"/>
          <p:nvPr/>
        </p:nvSpPr>
        <p:spPr>
          <a:xfrm>
            <a:off x="9604537" y="371541"/>
            <a:ext cx="1786451" cy="369332"/>
          </a:xfrm>
          <a:prstGeom prst="rect">
            <a:avLst/>
          </a:prstGeom>
          <a:noFill/>
        </p:spPr>
        <p:txBody>
          <a:bodyPr wrap="none" rtlCol="0">
            <a:spAutoFit/>
          </a:bodyPr>
          <a:lstStyle/>
          <a:p>
            <a:r>
              <a:rPr lang="en-US" dirty="0"/>
              <a:t>Set of ensembles</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B8582F2-C2C7-F892-3259-64FC98D5D35B}"/>
                  </a:ext>
                </a:extLst>
              </p:cNvPr>
              <p:cNvSpPr txBox="1"/>
              <p:nvPr/>
            </p:nvSpPr>
            <p:spPr>
              <a:xfrm>
                <a:off x="7381440" y="1114585"/>
                <a:ext cx="15576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3200" b="0" i="1" smtClean="0">
                          <a:latin typeface="Cambria Math" panose="02040503050406030204" pitchFamily="18" charset="0"/>
                        </a:rPr>
                        <m:t>hull</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oMath>
                  </m:oMathPara>
                </a14:m>
                <a:endParaRPr lang="en-US" sz="3200" dirty="0"/>
              </a:p>
            </p:txBody>
          </p:sp>
        </mc:Choice>
        <mc:Fallback xmlns="">
          <p:sp>
            <p:nvSpPr>
              <p:cNvPr id="41" name="TextBox 40">
                <a:extLst>
                  <a:ext uri="{FF2B5EF4-FFF2-40B4-BE49-F238E27FC236}">
                    <a16:creationId xmlns:a16="http://schemas.microsoft.com/office/drawing/2014/main" id="{DB8582F2-C2C7-F892-3259-64FC98D5D35B}"/>
                  </a:ext>
                </a:extLst>
              </p:cNvPr>
              <p:cNvSpPr txBox="1">
                <a:spLocks noRot="1" noChangeAspect="1" noMove="1" noResize="1" noEditPoints="1" noAdjustHandles="1" noChangeArrowheads="1" noChangeShapeType="1" noTextEdit="1"/>
              </p:cNvSpPr>
              <p:nvPr/>
            </p:nvSpPr>
            <p:spPr>
              <a:xfrm>
                <a:off x="7381440" y="1114585"/>
                <a:ext cx="1557670" cy="584775"/>
              </a:xfrm>
              <a:prstGeom prst="rect">
                <a:avLst/>
              </a:prstGeom>
              <a:blipFill>
                <a:blip r:embed="rId5"/>
                <a:stretch>
                  <a:fillRect/>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A96E97E5-405F-B897-8FE2-D054C80033AB}"/>
              </a:ext>
            </a:extLst>
          </p:cNvPr>
          <p:cNvCxnSpPr/>
          <p:nvPr/>
        </p:nvCxnSpPr>
        <p:spPr>
          <a:xfrm flipH="1">
            <a:off x="9030533" y="1282654"/>
            <a:ext cx="574003" cy="11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811160B-BC07-7BFD-DECF-46C4DF148FDD}"/>
                  </a:ext>
                </a:extLst>
              </p:cNvPr>
              <p:cNvSpPr txBox="1"/>
              <p:nvPr/>
            </p:nvSpPr>
            <p:spPr>
              <a:xfrm>
                <a:off x="9604537" y="1047033"/>
                <a:ext cx="1741118" cy="369332"/>
              </a:xfrm>
              <a:prstGeom prst="rect">
                <a:avLst/>
              </a:prstGeom>
              <a:noFill/>
            </p:spPr>
            <p:txBody>
              <a:bodyPr wrap="none" rtlCol="0">
                <a:spAutoFit/>
              </a:bodyPr>
              <a:lstStyle/>
              <a:p>
                <a:r>
                  <a:rPr lang="en-US" dirty="0"/>
                  <a:t>All mixtures of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43" name="TextBox 42">
                <a:extLst>
                  <a:ext uri="{FF2B5EF4-FFF2-40B4-BE49-F238E27FC236}">
                    <a16:creationId xmlns:a16="http://schemas.microsoft.com/office/drawing/2014/main" id="{8811160B-BC07-7BFD-DECF-46C4DF148FDD}"/>
                  </a:ext>
                </a:extLst>
              </p:cNvPr>
              <p:cNvSpPr txBox="1">
                <a:spLocks noRot="1" noChangeAspect="1" noMove="1" noResize="1" noEditPoints="1" noAdjustHandles="1" noChangeArrowheads="1" noChangeShapeType="1" noTextEdit="1"/>
              </p:cNvSpPr>
              <p:nvPr/>
            </p:nvSpPr>
            <p:spPr>
              <a:xfrm>
                <a:off x="9604537" y="1047033"/>
                <a:ext cx="1741118" cy="369332"/>
              </a:xfrm>
              <a:prstGeom prst="rect">
                <a:avLst/>
              </a:prstGeom>
              <a:blipFill>
                <a:blip r:embed="rId6"/>
                <a:stretch>
                  <a:fillRect l="-3158" t="-10000" b="-26667"/>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0351D43-9EDE-B2CB-077B-3F5D1A9B0F7D}"/>
              </a:ext>
            </a:extLst>
          </p:cNvPr>
          <p:cNvCxnSpPr>
            <a:cxnSpLocks/>
          </p:cNvCxnSpPr>
          <p:nvPr/>
        </p:nvCxnSpPr>
        <p:spPr>
          <a:xfrm flipH="1" flipV="1">
            <a:off x="1468380" y="2529618"/>
            <a:ext cx="313699" cy="340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31907C6-DB74-5AF3-61B0-8794BA5391AA}"/>
                  </a:ext>
                </a:extLst>
              </p:cNvPr>
              <p:cNvSpPr txBox="1"/>
              <p:nvPr/>
            </p:nvSpPr>
            <p:spPr>
              <a:xfrm>
                <a:off x="1879614" y="2783247"/>
                <a:ext cx="7507248" cy="369332"/>
              </a:xfrm>
              <a:prstGeom prst="rect">
                <a:avLst/>
              </a:prstGeom>
              <a:noFill/>
            </p:spPr>
            <p:txBody>
              <a:bodyPr wrap="none" rtlCol="0">
                <a:spAutoFit/>
              </a:bodyPr>
              <a:lstStyle/>
              <a:p>
                <a:r>
                  <a:rPr lang="en-US" dirty="0"/>
                  <a:t>Mixing coefficient of the biggest component of </a:t>
                </a:r>
                <a14:m>
                  <m:oMath xmlns:m="http://schemas.openxmlformats.org/officeDocument/2006/math">
                    <m:r>
                      <a:rPr lang="en-US" b="0" i="1" smtClean="0">
                        <a:latin typeface="Cambria Math" panose="02040503050406030204" pitchFamily="18" charset="0"/>
                      </a:rPr>
                      <m:t>𝑒</m:t>
                    </m:r>
                  </m:oMath>
                </a14:m>
                <a:r>
                  <a:rPr lang="en-US" dirty="0"/>
                  <a:t> reachable with mixtures of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47" name="TextBox 46">
                <a:extLst>
                  <a:ext uri="{FF2B5EF4-FFF2-40B4-BE49-F238E27FC236}">
                    <a16:creationId xmlns:a16="http://schemas.microsoft.com/office/drawing/2014/main" id="{A31907C6-DB74-5AF3-61B0-8794BA5391AA}"/>
                  </a:ext>
                </a:extLst>
              </p:cNvPr>
              <p:cNvSpPr txBox="1">
                <a:spLocks noRot="1" noChangeAspect="1" noMove="1" noResize="1" noEditPoints="1" noAdjustHandles="1" noChangeArrowheads="1" noChangeShapeType="1" noTextEdit="1"/>
              </p:cNvSpPr>
              <p:nvPr/>
            </p:nvSpPr>
            <p:spPr>
              <a:xfrm>
                <a:off x="1879614" y="2783247"/>
                <a:ext cx="7507248" cy="369332"/>
              </a:xfrm>
              <a:prstGeom prst="rect">
                <a:avLst/>
              </a:prstGeom>
              <a:blipFill>
                <a:blip r:embed="rId7"/>
                <a:stretch>
                  <a:fillRect l="-649" t="-10000" b="-26667"/>
                </a:stretch>
              </a:blipFill>
            </p:spPr>
            <p:txBody>
              <a:bodyPr/>
              <a:lstStyle/>
              <a:p>
                <a:r>
                  <a:rPr lang="en-US">
                    <a:noFill/>
                  </a:rPr>
                  <a:t> </a:t>
                </a:r>
              </a:p>
            </p:txBody>
          </p:sp>
        </mc:Fallback>
      </mc:AlternateContent>
      <p:grpSp>
        <p:nvGrpSpPr>
          <p:cNvPr id="48" name="Group 47">
            <a:extLst>
              <a:ext uri="{FF2B5EF4-FFF2-40B4-BE49-F238E27FC236}">
                <a16:creationId xmlns:a16="http://schemas.microsoft.com/office/drawing/2014/main" id="{2D5399E8-95AA-09C6-3B22-DDEE8045A5E5}"/>
              </a:ext>
            </a:extLst>
          </p:cNvPr>
          <p:cNvGrpSpPr/>
          <p:nvPr/>
        </p:nvGrpSpPr>
        <p:grpSpPr>
          <a:xfrm>
            <a:off x="8939110" y="2406620"/>
            <a:ext cx="2681120" cy="1605038"/>
            <a:chOff x="1240128" y="3325483"/>
            <a:chExt cx="2681120" cy="1605038"/>
          </a:xfrm>
        </p:grpSpPr>
        <p:cxnSp>
          <p:nvCxnSpPr>
            <p:cNvPr id="49" name="Straight Connector 48">
              <a:extLst>
                <a:ext uri="{FF2B5EF4-FFF2-40B4-BE49-F238E27FC236}">
                  <a16:creationId xmlns:a16="http://schemas.microsoft.com/office/drawing/2014/main" id="{DCF3E330-7043-E3CA-F52D-2B5D1161CD94}"/>
                </a:ext>
              </a:extLst>
            </p:cNvPr>
            <p:cNvCxnSpPr>
              <a:cxnSpLocks/>
            </p:cNvCxnSpPr>
            <p:nvPr/>
          </p:nvCxnSpPr>
          <p:spPr>
            <a:xfrm>
              <a:off x="1240128" y="4561189"/>
              <a:ext cx="268112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A5F58BD7-C975-CB63-95A1-4BD9065308F3}"/>
                </a:ext>
              </a:extLst>
            </p:cNvPr>
            <p:cNvSpPr/>
            <p:nvPr/>
          </p:nvSpPr>
          <p:spPr>
            <a:xfrm>
              <a:off x="1707338" y="3325483"/>
              <a:ext cx="1732129" cy="1242381"/>
            </a:xfrm>
            <a:custGeom>
              <a:avLst/>
              <a:gdLst>
                <a:gd name="connsiteX0" fmla="*/ 0 w 473886"/>
                <a:gd name="connsiteY0" fmla="*/ 387122 h 387122"/>
                <a:gd name="connsiteX1" fmla="*/ 166861 w 473886"/>
                <a:gd name="connsiteY1" fmla="*/ 300354 h 387122"/>
                <a:gd name="connsiteX2" fmla="*/ 273653 w 473886"/>
                <a:gd name="connsiteY2" fmla="*/ 4 h 387122"/>
                <a:gd name="connsiteX3" fmla="*/ 367095 w 473886"/>
                <a:gd name="connsiteY3" fmla="*/ 293680 h 387122"/>
                <a:gd name="connsiteX4" fmla="*/ 473886 w 473886"/>
                <a:gd name="connsiteY4" fmla="*/ 387122 h 3871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886" h="387122">
                  <a:moveTo>
                    <a:pt x="0" y="387122"/>
                  </a:moveTo>
                  <a:cubicBezTo>
                    <a:pt x="60626" y="375998"/>
                    <a:pt x="121252" y="364874"/>
                    <a:pt x="166861" y="300354"/>
                  </a:cubicBezTo>
                  <a:cubicBezTo>
                    <a:pt x="212470" y="235834"/>
                    <a:pt x="240281" y="1116"/>
                    <a:pt x="273653" y="4"/>
                  </a:cubicBezTo>
                  <a:cubicBezTo>
                    <a:pt x="307025" y="-1108"/>
                    <a:pt x="333723" y="229160"/>
                    <a:pt x="367095" y="293680"/>
                  </a:cubicBezTo>
                  <a:cubicBezTo>
                    <a:pt x="400467" y="358200"/>
                    <a:pt x="437176" y="372661"/>
                    <a:pt x="473886" y="38712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37D1DA19-41BC-2D98-406B-E35F4F644D7E}"/>
                </a:ext>
              </a:extLst>
            </p:cNvPr>
            <p:cNvCxnSpPr/>
            <p:nvPr/>
          </p:nvCxnSpPr>
          <p:spPr>
            <a:xfrm>
              <a:off x="2200602" y="4515186"/>
              <a:ext cx="0" cy="16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63CEE77-0E87-F2FE-90A2-1A0BC5200A67}"/>
                </a:ext>
              </a:extLst>
            </p:cNvPr>
            <p:cNvCxnSpPr/>
            <p:nvPr/>
          </p:nvCxnSpPr>
          <p:spPr>
            <a:xfrm>
              <a:off x="2864280" y="4500440"/>
              <a:ext cx="0" cy="16714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7D66A56-F5CF-1209-568A-4108B0AD2D8E}"/>
                    </a:ext>
                  </a:extLst>
                </p:cNvPr>
                <p:cNvSpPr txBox="1"/>
                <p:nvPr/>
              </p:nvSpPr>
              <p:spPr>
                <a:xfrm>
                  <a:off x="2337794" y="4561189"/>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xmlns="">
            <p:sp>
              <p:nvSpPr>
                <p:cNvPr id="53" name="TextBox 52">
                  <a:extLst>
                    <a:ext uri="{FF2B5EF4-FFF2-40B4-BE49-F238E27FC236}">
                      <a16:creationId xmlns:a16="http://schemas.microsoft.com/office/drawing/2014/main" id="{B7D66A56-F5CF-1209-568A-4108B0AD2D8E}"/>
                    </a:ext>
                  </a:extLst>
                </p:cNvPr>
                <p:cNvSpPr txBox="1">
                  <a:spLocks noRot="1" noChangeAspect="1" noMove="1" noResize="1" noEditPoints="1" noAdjustHandles="1" noChangeArrowheads="1" noChangeShapeType="1" noTextEdit="1"/>
                </p:cNvSpPr>
                <p:nvPr/>
              </p:nvSpPr>
              <p:spPr>
                <a:xfrm>
                  <a:off x="2337794" y="4561189"/>
                  <a:ext cx="400751" cy="369332"/>
                </a:xfrm>
                <a:prstGeom prst="rect">
                  <a:avLst/>
                </a:prstGeom>
                <a:blipFill>
                  <a:blip r:embed="rId8"/>
                  <a:stretch>
                    <a:fillRect/>
                  </a:stretch>
                </a:blipFill>
              </p:spPr>
              <p:txBody>
                <a:bodyPr/>
                <a:lstStyle/>
                <a:p>
                  <a:r>
                    <a:rPr lang="en-US">
                      <a:noFill/>
                    </a:rPr>
                    <a:t> </a:t>
                  </a:r>
                </a:p>
              </p:txBody>
            </p:sp>
          </mc:Fallback>
        </mc:AlternateContent>
        <p:sp>
          <p:nvSpPr>
            <p:cNvPr id="54" name="Freeform: Shape 53">
              <a:extLst>
                <a:ext uri="{FF2B5EF4-FFF2-40B4-BE49-F238E27FC236}">
                  <a16:creationId xmlns:a16="http://schemas.microsoft.com/office/drawing/2014/main" id="{E45F5F11-F8A3-EE28-CD4E-6B3554BD660D}"/>
                </a:ext>
              </a:extLst>
            </p:cNvPr>
            <p:cNvSpPr/>
            <p:nvPr/>
          </p:nvSpPr>
          <p:spPr>
            <a:xfrm>
              <a:off x="2199669" y="3429997"/>
              <a:ext cx="667446" cy="1141670"/>
            </a:xfrm>
            <a:custGeom>
              <a:avLst/>
              <a:gdLst>
                <a:gd name="connsiteX0" fmla="*/ 0 w 667446"/>
                <a:gd name="connsiteY0" fmla="*/ 1129541 h 1173960"/>
                <a:gd name="connsiteX1" fmla="*/ 100117 w 667446"/>
                <a:gd name="connsiteY1" fmla="*/ 969354 h 1173960"/>
                <a:gd name="connsiteX2" fmla="*/ 353746 w 667446"/>
                <a:gd name="connsiteY2" fmla="*/ 455421 h 1173960"/>
                <a:gd name="connsiteX3" fmla="*/ 467212 w 667446"/>
                <a:gd name="connsiteY3" fmla="*/ 8233 h 1173960"/>
                <a:gd name="connsiteX4" fmla="*/ 547305 w 667446"/>
                <a:gd name="connsiteY4" fmla="*/ 235164 h 1173960"/>
                <a:gd name="connsiteX5" fmla="*/ 614050 w 667446"/>
                <a:gd name="connsiteY5" fmla="*/ 1062796 h 1173960"/>
                <a:gd name="connsiteX6" fmla="*/ 667446 w 667446"/>
                <a:gd name="connsiteY6" fmla="*/ 1142889 h 1173960"/>
                <a:gd name="connsiteX0" fmla="*/ 0 w 667446"/>
                <a:gd name="connsiteY0" fmla="*/ 1129541 h 1145870"/>
                <a:gd name="connsiteX1" fmla="*/ 100117 w 667446"/>
                <a:gd name="connsiteY1" fmla="*/ 969354 h 1145870"/>
                <a:gd name="connsiteX2" fmla="*/ 353746 w 667446"/>
                <a:gd name="connsiteY2" fmla="*/ 455421 h 1145870"/>
                <a:gd name="connsiteX3" fmla="*/ 467212 w 667446"/>
                <a:gd name="connsiteY3" fmla="*/ 8233 h 1145870"/>
                <a:gd name="connsiteX4" fmla="*/ 547305 w 667446"/>
                <a:gd name="connsiteY4" fmla="*/ 235164 h 1145870"/>
                <a:gd name="connsiteX5" fmla="*/ 614050 w 667446"/>
                <a:gd name="connsiteY5" fmla="*/ 1062796 h 1145870"/>
                <a:gd name="connsiteX6" fmla="*/ 667446 w 667446"/>
                <a:gd name="connsiteY6" fmla="*/ 1142889 h 1145870"/>
                <a:gd name="connsiteX0" fmla="*/ 0 w 667446"/>
                <a:gd name="connsiteY0" fmla="*/ 1128322 h 1141670"/>
                <a:gd name="connsiteX1" fmla="*/ 100117 w 667446"/>
                <a:gd name="connsiteY1" fmla="*/ 968135 h 1141670"/>
                <a:gd name="connsiteX2" fmla="*/ 353746 w 667446"/>
                <a:gd name="connsiteY2" fmla="*/ 454202 h 1141670"/>
                <a:gd name="connsiteX3" fmla="*/ 467212 w 667446"/>
                <a:gd name="connsiteY3" fmla="*/ 7014 h 1141670"/>
                <a:gd name="connsiteX4" fmla="*/ 547305 w 667446"/>
                <a:gd name="connsiteY4" fmla="*/ 233945 h 1141670"/>
                <a:gd name="connsiteX5" fmla="*/ 592619 w 667446"/>
                <a:gd name="connsiteY5" fmla="*/ 916321 h 1141670"/>
                <a:gd name="connsiteX6" fmla="*/ 667446 w 667446"/>
                <a:gd name="connsiteY6" fmla="*/ 1141670 h 1141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446" h="1141670">
                  <a:moveTo>
                    <a:pt x="0" y="1128322"/>
                  </a:moveTo>
                  <a:cubicBezTo>
                    <a:pt x="20579" y="1104405"/>
                    <a:pt x="41159" y="1080488"/>
                    <a:pt x="100117" y="968135"/>
                  </a:cubicBezTo>
                  <a:cubicBezTo>
                    <a:pt x="159075" y="855782"/>
                    <a:pt x="292564" y="614389"/>
                    <a:pt x="353746" y="454202"/>
                  </a:cubicBezTo>
                  <a:cubicBezTo>
                    <a:pt x="414928" y="294015"/>
                    <a:pt x="434952" y="43723"/>
                    <a:pt x="467212" y="7014"/>
                  </a:cubicBezTo>
                  <a:cubicBezTo>
                    <a:pt x="499472" y="-29696"/>
                    <a:pt x="526404" y="82394"/>
                    <a:pt x="547305" y="233945"/>
                  </a:cubicBezTo>
                  <a:cubicBezTo>
                    <a:pt x="568206" y="385496"/>
                    <a:pt x="572596" y="765034"/>
                    <a:pt x="592619" y="916321"/>
                  </a:cubicBezTo>
                  <a:cubicBezTo>
                    <a:pt x="612642" y="1067608"/>
                    <a:pt x="634091" y="1103449"/>
                    <a:pt x="667446" y="114167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3B71B3B-E9B6-EEDA-22F2-11CCEFC36909}"/>
                  </a:ext>
                </a:extLst>
              </p:cNvPr>
              <p:cNvSpPr txBox="1"/>
              <p:nvPr/>
            </p:nvSpPr>
            <p:spPr>
              <a:xfrm>
                <a:off x="460502" y="5584591"/>
                <a:ext cx="8311827" cy="523220"/>
              </a:xfrm>
              <a:prstGeom prst="rect">
                <a:avLst/>
              </a:prstGeom>
              <a:noFill/>
            </p:spPr>
            <p:txBody>
              <a:bodyPr wrap="none" rtlCol="0">
                <a:spAutoFit/>
              </a:body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𝑝</m:t>
                    </m:r>
                  </m:oMath>
                </a14:m>
                <a:r>
                  <a:rPr lang="en-US" sz="2800" dirty="0">
                    <a:solidFill>
                      <a:schemeClr val="accent6">
                        <a:lumMod val="75000"/>
                      </a:schemeClr>
                    </a:solidFill>
                  </a:rPr>
                  <a:t> is sub-additive in general but additive for disjunct sets</a:t>
                </a:r>
              </a:p>
            </p:txBody>
          </p:sp>
        </mc:Choice>
        <mc:Fallback xmlns="">
          <p:sp>
            <p:nvSpPr>
              <p:cNvPr id="55" name="TextBox 54">
                <a:extLst>
                  <a:ext uri="{FF2B5EF4-FFF2-40B4-BE49-F238E27FC236}">
                    <a16:creationId xmlns:a16="http://schemas.microsoft.com/office/drawing/2014/main" id="{D3B71B3B-E9B6-EEDA-22F2-11CCEFC36909}"/>
                  </a:ext>
                </a:extLst>
              </p:cNvPr>
              <p:cNvSpPr txBox="1">
                <a:spLocks noRot="1" noChangeAspect="1" noMove="1" noResize="1" noEditPoints="1" noAdjustHandles="1" noChangeArrowheads="1" noChangeShapeType="1" noTextEdit="1"/>
              </p:cNvSpPr>
              <p:nvPr/>
            </p:nvSpPr>
            <p:spPr>
              <a:xfrm>
                <a:off x="460502" y="5584591"/>
                <a:ext cx="8311827" cy="523220"/>
              </a:xfrm>
              <a:prstGeom prst="rect">
                <a:avLst/>
              </a:prstGeom>
              <a:blipFill>
                <a:blip r:embed="rId9"/>
                <a:stretch>
                  <a:fillRect t="-10465" r="-514" b="-32558"/>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0817DCB0-B3F2-D33B-9EEA-AF089DC2F900}"/>
              </a:ext>
            </a:extLst>
          </p:cNvPr>
          <p:cNvSpPr txBox="1"/>
          <p:nvPr/>
        </p:nvSpPr>
        <p:spPr>
          <a:xfrm>
            <a:off x="460502" y="3586305"/>
            <a:ext cx="7059112" cy="369332"/>
          </a:xfrm>
          <a:prstGeom prst="rect">
            <a:avLst/>
          </a:prstGeom>
          <a:noFill/>
        </p:spPr>
        <p:txBody>
          <a:bodyPr wrap="none" rtlCol="0">
            <a:spAutoFit/>
          </a:bodyPr>
          <a:lstStyle/>
          <a:p>
            <a:r>
              <a:rPr lang="en-US" b="0" dirty="0"/>
              <a:t>Disjunct ensembles: when mixing provide the maximum entropy increase</a:t>
            </a:r>
            <a:endParaRPr lang="en-US" dirty="0"/>
          </a:p>
        </p:txBody>
      </p:sp>
      <p:cxnSp>
        <p:nvCxnSpPr>
          <p:cNvPr id="58" name="Straight Arrow Connector 57">
            <a:extLst>
              <a:ext uri="{FF2B5EF4-FFF2-40B4-BE49-F238E27FC236}">
                <a16:creationId xmlns:a16="http://schemas.microsoft.com/office/drawing/2014/main" id="{F97141C0-E928-89A4-B396-4DE5E4052316}"/>
              </a:ext>
            </a:extLst>
          </p:cNvPr>
          <p:cNvCxnSpPr/>
          <p:nvPr/>
        </p:nvCxnSpPr>
        <p:spPr>
          <a:xfrm flipH="1" flipV="1">
            <a:off x="6520940" y="4042637"/>
            <a:ext cx="388448" cy="21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57CAA5E-1152-A925-4B14-567462CE894F}"/>
              </a:ext>
            </a:extLst>
          </p:cNvPr>
          <p:cNvSpPr txBox="1"/>
          <p:nvPr/>
        </p:nvSpPr>
        <p:spPr>
          <a:xfrm>
            <a:off x="5632835" y="4236954"/>
            <a:ext cx="3541995" cy="369332"/>
          </a:xfrm>
          <a:prstGeom prst="rect">
            <a:avLst/>
          </a:prstGeom>
          <a:noFill/>
        </p:spPr>
        <p:txBody>
          <a:bodyPr wrap="none" rtlCol="0">
            <a:spAutoFit/>
          </a:bodyPr>
          <a:lstStyle/>
          <a:p>
            <a:r>
              <a:rPr lang="en-US" dirty="0"/>
              <a:t>Correspond to orthogonal elements</a:t>
            </a:r>
          </a:p>
        </p:txBody>
      </p:sp>
      <p:sp>
        <p:nvSpPr>
          <p:cNvPr id="60" name="TextBox 59">
            <a:extLst>
              <a:ext uri="{FF2B5EF4-FFF2-40B4-BE49-F238E27FC236}">
                <a16:creationId xmlns:a16="http://schemas.microsoft.com/office/drawing/2014/main" id="{4C6AC831-31D8-223C-A4D8-486DE6321B01}"/>
              </a:ext>
            </a:extLst>
          </p:cNvPr>
          <p:cNvSpPr txBox="1"/>
          <p:nvPr/>
        </p:nvSpPr>
        <p:spPr>
          <a:xfrm>
            <a:off x="5632835" y="4585448"/>
            <a:ext cx="4044120" cy="369332"/>
          </a:xfrm>
          <a:prstGeom prst="rect">
            <a:avLst/>
          </a:prstGeom>
          <a:noFill/>
        </p:spPr>
        <p:txBody>
          <a:bodyPr wrap="none" rtlCol="0">
            <a:spAutoFit/>
          </a:bodyPr>
          <a:lstStyle/>
          <a:p>
            <a:r>
              <a:rPr lang="en-US" dirty="0"/>
              <a:t>Can be discriminated with an experiment</a:t>
            </a:r>
          </a:p>
        </p:txBody>
      </p:sp>
    </p:spTree>
    <p:extLst>
      <p:ext uri="{BB962C8B-B14F-4D97-AF65-F5344CB8AC3E}">
        <p14:creationId xmlns:p14="http://schemas.microsoft.com/office/powerpoint/2010/main" val="57564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774845-459F-C219-DC00-23E1263FA9BC}"/>
              </a:ext>
            </a:extLst>
          </p:cNvPr>
          <p:cNvSpPr txBox="1"/>
          <p:nvPr/>
        </p:nvSpPr>
        <p:spPr>
          <a:xfrm>
            <a:off x="507258" y="367094"/>
            <a:ext cx="9008748" cy="646331"/>
          </a:xfrm>
          <a:prstGeom prst="rect">
            <a:avLst/>
          </a:prstGeom>
          <a:noFill/>
        </p:spPr>
        <p:txBody>
          <a:bodyPr wrap="none" rtlCol="0">
            <a:spAutoFit/>
          </a:bodyPr>
          <a:lstStyle/>
          <a:p>
            <a:r>
              <a:rPr lang="en-US" sz="3600" dirty="0"/>
              <a:t>Primitive notion is not frequency, propensity, …</a:t>
            </a:r>
          </a:p>
        </p:txBody>
      </p:sp>
      <p:sp>
        <p:nvSpPr>
          <p:cNvPr id="3" name="TextBox 2">
            <a:extLst>
              <a:ext uri="{FF2B5EF4-FFF2-40B4-BE49-F238E27FC236}">
                <a16:creationId xmlns:a16="http://schemas.microsoft.com/office/drawing/2014/main" id="{3137DD2B-AA04-CFE7-EFC4-72D49A2F9337}"/>
              </a:ext>
            </a:extLst>
          </p:cNvPr>
          <p:cNvSpPr txBox="1"/>
          <p:nvPr/>
        </p:nvSpPr>
        <p:spPr>
          <a:xfrm>
            <a:off x="507258" y="1273707"/>
            <a:ext cx="4016549" cy="646331"/>
          </a:xfrm>
          <a:prstGeom prst="rect">
            <a:avLst/>
          </a:prstGeom>
          <a:noFill/>
        </p:spPr>
        <p:txBody>
          <a:bodyPr wrap="none" rtlCol="0">
            <a:spAutoFit/>
          </a:bodyPr>
          <a:lstStyle/>
          <a:p>
            <a:r>
              <a:rPr lang="en-US" sz="3600" dirty="0">
                <a:solidFill>
                  <a:schemeClr val="accent6">
                    <a:lumMod val="75000"/>
                  </a:schemeClr>
                </a:solidFill>
              </a:rPr>
              <a:t>It’s ensemble mixing</a:t>
            </a:r>
          </a:p>
        </p:txBody>
      </p:sp>
      <p:sp>
        <p:nvSpPr>
          <p:cNvPr id="4" name="TextBox 3">
            <a:extLst>
              <a:ext uri="{FF2B5EF4-FFF2-40B4-BE49-F238E27FC236}">
                <a16:creationId xmlns:a16="http://schemas.microsoft.com/office/drawing/2014/main" id="{70D4B4A4-1DA1-7AD4-B419-6EC735E4FC36}"/>
              </a:ext>
            </a:extLst>
          </p:cNvPr>
          <p:cNvSpPr txBox="1"/>
          <p:nvPr/>
        </p:nvSpPr>
        <p:spPr>
          <a:xfrm>
            <a:off x="1848824" y="1995654"/>
            <a:ext cx="3832011" cy="369332"/>
          </a:xfrm>
          <a:prstGeom prst="rect">
            <a:avLst/>
          </a:prstGeom>
          <a:noFill/>
        </p:spPr>
        <p:txBody>
          <a:bodyPr wrap="none" rtlCol="0">
            <a:spAutoFit/>
          </a:bodyPr>
          <a:lstStyle/>
          <a:p>
            <a:r>
              <a:rPr lang="en-US" dirty="0"/>
              <a:t>Survives in quantum mechanics as well</a:t>
            </a:r>
          </a:p>
        </p:txBody>
      </p:sp>
      <p:sp>
        <p:nvSpPr>
          <p:cNvPr id="6" name="TextBox 5">
            <a:extLst>
              <a:ext uri="{FF2B5EF4-FFF2-40B4-BE49-F238E27FC236}">
                <a16:creationId xmlns:a16="http://schemas.microsoft.com/office/drawing/2014/main" id="{465A8E14-E3D1-8B90-9E37-AF25140261D4}"/>
              </a:ext>
            </a:extLst>
          </p:cNvPr>
          <p:cNvSpPr txBox="1"/>
          <p:nvPr/>
        </p:nvSpPr>
        <p:spPr>
          <a:xfrm>
            <a:off x="507258" y="2700884"/>
            <a:ext cx="7855035" cy="646331"/>
          </a:xfrm>
          <a:prstGeom prst="rect">
            <a:avLst/>
          </a:prstGeom>
          <a:noFill/>
        </p:spPr>
        <p:txBody>
          <a:bodyPr wrap="none" rtlCol="0">
            <a:spAutoFit/>
          </a:bodyPr>
          <a:lstStyle/>
          <a:p>
            <a:r>
              <a:rPr lang="en-US" sz="3600" dirty="0">
                <a:solidFill>
                  <a:schemeClr val="accent6">
                    <a:lumMod val="75000"/>
                  </a:schemeClr>
                </a:solidFill>
              </a:rPr>
              <a:t>Entropy is what defines classical contexts</a:t>
            </a:r>
          </a:p>
        </p:txBody>
      </p:sp>
      <p:sp>
        <p:nvSpPr>
          <p:cNvPr id="7" name="TextBox 6">
            <a:extLst>
              <a:ext uri="{FF2B5EF4-FFF2-40B4-BE49-F238E27FC236}">
                <a16:creationId xmlns:a16="http://schemas.microsoft.com/office/drawing/2014/main" id="{B1C5CC2C-D57E-8865-9B54-8C8D24F40483}"/>
              </a:ext>
            </a:extLst>
          </p:cNvPr>
          <p:cNvSpPr txBox="1"/>
          <p:nvPr/>
        </p:nvSpPr>
        <p:spPr>
          <a:xfrm>
            <a:off x="1848824" y="3422831"/>
            <a:ext cx="9919510" cy="369332"/>
          </a:xfrm>
          <a:prstGeom prst="rect">
            <a:avLst/>
          </a:prstGeom>
          <a:noFill/>
        </p:spPr>
        <p:txBody>
          <a:bodyPr wrap="none" rtlCol="0">
            <a:spAutoFit/>
          </a:bodyPr>
          <a:lstStyle/>
          <a:p>
            <a:r>
              <a:rPr lang="en-US" dirty="0"/>
              <a:t>Lattice of subspaces where two disjoint subspaces are also disjunct (i.e. maximize entropy during mixing)</a:t>
            </a:r>
          </a:p>
        </p:txBody>
      </p:sp>
    </p:spTree>
    <p:extLst>
      <p:ext uri="{BB962C8B-B14F-4D97-AF65-F5344CB8AC3E}">
        <p14:creationId xmlns:p14="http://schemas.microsoft.com/office/powerpoint/2010/main" val="39562390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We need an approach to probability that works for both classical and quantum mechanics</a:t>
            </a:r>
          </a:p>
          <a:p>
            <a:r>
              <a:rPr lang="en-US" dirty="0"/>
              <a:t>We can construct one where ensembles are primitives</a:t>
            </a:r>
          </a:p>
          <a:p>
            <a:r>
              <a:rPr lang="en-US" dirty="0"/>
              <a:t>It also requires a new interpretation of probability in terms of ensemble mixing</a:t>
            </a:r>
            <a:endParaRPr lang="en-US" sz="2800" dirty="0"/>
          </a:p>
          <a:p>
            <a:r>
              <a:rPr lang="en-US" dirty="0"/>
              <a:t>TODOs</a:t>
            </a:r>
          </a:p>
          <a:p>
            <a:pPr lvl="1"/>
            <a:r>
              <a:rPr lang="en-US" dirty="0"/>
              <a:t>Construct a full philosophical approach</a:t>
            </a:r>
          </a:p>
        </p:txBody>
      </p:sp>
    </p:spTree>
    <p:extLst>
      <p:ext uri="{BB962C8B-B14F-4D97-AF65-F5344CB8AC3E}">
        <p14:creationId xmlns:p14="http://schemas.microsoft.com/office/powerpoint/2010/main" val="1966105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36D1-E188-2CB7-0DEE-559972FA4DBB}"/>
              </a:ext>
            </a:extLst>
          </p:cNvPr>
          <p:cNvSpPr>
            <a:spLocks noGrp="1"/>
          </p:cNvSpPr>
          <p:nvPr>
            <p:ph type="title"/>
          </p:nvPr>
        </p:nvSpPr>
        <p:spPr/>
        <p:txBody>
          <a:bodyPr>
            <a:normAutofit/>
          </a:bodyPr>
          <a:lstStyle/>
          <a:p>
            <a:r>
              <a:rPr lang="en-US" dirty="0"/>
              <a:t>Physical theories</a:t>
            </a:r>
            <a:br>
              <a:rPr lang="en-US" dirty="0"/>
            </a:br>
            <a:r>
              <a:rPr lang="en-US" dirty="0"/>
              <a:t>as assumptions</a:t>
            </a:r>
            <a:br>
              <a:rPr lang="en-US" dirty="0"/>
            </a:br>
            <a:endParaRPr lang="en-US" dirty="0"/>
          </a:p>
        </p:txBody>
      </p:sp>
      <p:sp>
        <p:nvSpPr>
          <p:cNvPr id="3" name="Text Placeholder 2">
            <a:extLst>
              <a:ext uri="{FF2B5EF4-FFF2-40B4-BE49-F238E27FC236}">
                <a16:creationId xmlns:a16="http://schemas.microsoft.com/office/drawing/2014/main" id="{CF766960-208F-8D00-48ED-34C2BE847C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66439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C4D8A6-5E28-947D-59E0-4F73D909C5B1}"/>
              </a:ext>
            </a:extLst>
          </p:cNvPr>
          <p:cNvSpPr txBox="1"/>
          <p:nvPr/>
        </p:nvSpPr>
        <p:spPr>
          <a:xfrm>
            <a:off x="1001168" y="540632"/>
            <a:ext cx="3192349" cy="461665"/>
          </a:xfrm>
          <a:prstGeom prst="rect">
            <a:avLst/>
          </a:prstGeom>
          <a:noFill/>
        </p:spPr>
        <p:txBody>
          <a:bodyPr wrap="none" rtlCol="0">
            <a:spAutoFit/>
          </a:bodyPr>
          <a:lstStyle/>
          <a:p>
            <a:r>
              <a:rPr lang="en-US" sz="2400" dirty="0"/>
              <a:t>Infinitesimal reducibility</a:t>
            </a:r>
          </a:p>
        </p:txBody>
      </p:sp>
      <p:sp>
        <p:nvSpPr>
          <p:cNvPr id="3" name="TextBox 2">
            <a:extLst>
              <a:ext uri="{FF2B5EF4-FFF2-40B4-BE49-F238E27FC236}">
                <a16:creationId xmlns:a16="http://schemas.microsoft.com/office/drawing/2014/main" id="{DE63C48F-16F7-C042-BB10-4EA188E3FAC0}"/>
              </a:ext>
            </a:extLst>
          </p:cNvPr>
          <p:cNvSpPr txBox="1"/>
          <p:nvPr/>
        </p:nvSpPr>
        <p:spPr>
          <a:xfrm>
            <a:off x="1001168" y="1206965"/>
            <a:ext cx="3373488" cy="461665"/>
          </a:xfrm>
          <a:prstGeom prst="rect">
            <a:avLst/>
          </a:prstGeom>
          <a:noFill/>
        </p:spPr>
        <p:txBody>
          <a:bodyPr wrap="none" rtlCol="0">
            <a:spAutoFit/>
          </a:bodyPr>
          <a:lstStyle/>
          <a:p>
            <a:r>
              <a:rPr lang="en-US" sz="2400" dirty="0"/>
              <a:t>Determinism/reversibility</a:t>
            </a:r>
          </a:p>
        </p:txBody>
      </p:sp>
      <p:sp>
        <p:nvSpPr>
          <p:cNvPr id="4" name="TextBox 3">
            <a:extLst>
              <a:ext uri="{FF2B5EF4-FFF2-40B4-BE49-F238E27FC236}">
                <a16:creationId xmlns:a16="http://schemas.microsoft.com/office/drawing/2014/main" id="{D1AC1698-2746-5BA6-4C1E-61FB3A1A0AED}"/>
              </a:ext>
            </a:extLst>
          </p:cNvPr>
          <p:cNvSpPr txBox="1"/>
          <p:nvPr/>
        </p:nvSpPr>
        <p:spPr>
          <a:xfrm>
            <a:off x="1001168" y="1873298"/>
            <a:ext cx="3021533" cy="461665"/>
          </a:xfrm>
          <a:prstGeom prst="rect">
            <a:avLst/>
          </a:prstGeom>
          <a:noFill/>
        </p:spPr>
        <p:txBody>
          <a:bodyPr wrap="none" rtlCol="0">
            <a:spAutoFit/>
          </a:bodyPr>
          <a:lstStyle/>
          <a:p>
            <a:r>
              <a:rPr lang="en-US" sz="2400"/>
              <a:t>Independence of DOFs</a:t>
            </a:r>
            <a:endParaRPr lang="en-US" sz="2400" dirty="0"/>
          </a:p>
        </p:txBody>
      </p:sp>
      <p:sp>
        <p:nvSpPr>
          <p:cNvPr id="5" name="Arrow: Left-Right 4">
            <a:extLst>
              <a:ext uri="{FF2B5EF4-FFF2-40B4-BE49-F238E27FC236}">
                <a16:creationId xmlns:a16="http://schemas.microsoft.com/office/drawing/2014/main" id="{1FFAE940-F34E-6152-C5EF-9612E21BBDD5}"/>
              </a:ext>
            </a:extLst>
          </p:cNvPr>
          <p:cNvSpPr/>
          <p:nvPr/>
        </p:nvSpPr>
        <p:spPr>
          <a:xfrm>
            <a:off x="4979142" y="1170263"/>
            <a:ext cx="1228100" cy="53506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77D3D0-3F4F-5F6C-5995-F026144343B3}"/>
              </a:ext>
            </a:extLst>
          </p:cNvPr>
          <p:cNvSpPr txBox="1"/>
          <p:nvPr/>
        </p:nvSpPr>
        <p:spPr>
          <a:xfrm>
            <a:off x="6861421" y="1206965"/>
            <a:ext cx="4228273" cy="461665"/>
          </a:xfrm>
          <a:prstGeom prst="rect">
            <a:avLst/>
          </a:prstGeom>
          <a:noFill/>
        </p:spPr>
        <p:txBody>
          <a:bodyPr wrap="none" rtlCol="0">
            <a:spAutoFit/>
          </a:bodyPr>
          <a:lstStyle/>
          <a:p>
            <a:r>
              <a:rPr lang="en-US" sz="2400" dirty="0"/>
              <a:t>Classical Hamiltonian Mechanics</a:t>
            </a:r>
          </a:p>
        </p:txBody>
      </p:sp>
      <p:sp>
        <p:nvSpPr>
          <p:cNvPr id="7" name="TextBox 6">
            <a:extLst>
              <a:ext uri="{FF2B5EF4-FFF2-40B4-BE49-F238E27FC236}">
                <a16:creationId xmlns:a16="http://schemas.microsoft.com/office/drawing/2014/main" id="{12A1636D-995F-5D89-2915-9338422F5AC1}"/>
              </a:ext>
            </a:extLst>
          </p:cNvPr>
          <p:cNvSpPr txBox="1"/>
          <p:nvPr/>
        </p:nvSpPr>
        <p:spPr>
          <a:xfrm>
            <a:off x="2346023" y="873799"/>
            <a:ext cx="338554" cy="461665"/>
          </a:xfrm>
          <a:prstGeom prst="rect">
            <a:avLst/>
          </a:prstGeom>
          <a:noFill/>
        </p:spPr>
        <p:txBody>
          <a:bodyPr wrap="none" rtlCol="0">
            <a:spAutoFit/>
          </a:bodyPr>
          <a:lstStyle/>
          <a:p>
            <a:r>
              <a:rPr lang="en-US" sz="2400" dirty="0"/>
              <a:t>+</a:t>
            </a:r>
          </a:p>
        </p:txBody>
      </p:sp>
      <p:sp>
        <p:nvSpPr>
          <p:cNvPr id="8" name="TextBox 7">
            <a:extLst>
              <a:ext uri="{FF2B5EF4-FFF2-40B4-BE49-F238E27FC236}">
                <a16:creationId xmlns:a16="http://schemas.microsoft.com/office/drawing/2014/main" id="{A02D0091-BF8D-C7E6-75A4-77BCF59C3294}"/>
              </a:ext>
            </a:extLst>
          </p:cNvPr>
          <p:cNvSpPr txBox="1"/>
          <p:nvPr/>
        </p:nvSpPr>
        <p:spPr>
          <a:xfrm>
            <a:off x="2346023" y="1540132"/>
            <a:ext cx="338554" cy="461665"/>
          </a:xfrm>
          <a:prstGeom prst="rect">
            <a:avLst/>
          </a:prstGeom>
          <a:noFill/>
        </p:spPr>
        <p:txBody>
          <a:bodyPr wrap="none" rtlCol="0">
            <a:spAutoFit/>
          </a:bodyPr>
          <a:lstStyle/>
          <a:p>
            <a:r>
              <a:rPr lang="en-US" sz="2400" dirty="0"/>
              <a:t>+</a:t>
            </a:r>
          </a:p>
        </p:txBody>
      </p:sp>
      <p:sp>
        <p:nvSpPr>
          <p:cNvPr id="9" name="TextBox 8">
            <a:extLst>
              <a:ext uri="{FF2B5EF4-FFF2-40B4-BE49-F238E27FC236}">
                <a16:creationId xmlns:a16="http://schemas.microsoft.com/office/drawing/2014/main" id="{203BC638-4161-9F9F-74B4-C652C7956B9B}"/>
              </a:ext>
            </a:extLst>
          </p:cNvPr>
          <p:cNvSpPr txBox="1"/>
          <p:nvPr/>
        </p:nvSpPr>
        <p:spPr>
          <a:xfrm>
            <a:off x="173535" y="2539631"/>
            <a:ext cx="5645776" cy="523220"/>
          </a:xfrm>
          <a:prstGeom prst="rect">
            <a:avLst/>
          </a:prstGeom>
          <a:noFill/>
        </p:spPr>
        <p:txBody>
          <a:bodyPr wrap="none" rtlCol="0">
            <a:spAutoFit/>
          </a:bodyPr>
          <a:lstStyle/>
          <a:p>
            <a:r>
              <a:rPr lang="en-US" sz="2800" dirty="0"/>
              <a:t>Necessary and sufficient assumptions</a:t>
            </a:r>
          </a:p>
        </p:txBody>
      </p:sp>
      <p:sp>
        <p:nvSpPr>
          <p:cNvPr id="10" name="TextBox 9">
            <a:extLst>
              <a:ext uri="{FF2B5EF4-FFF2-40B4-BE49-F238E27FC236}">
                <a16:creationId xmlns:a16="http://schemas.microsoft.com/office/drawing/2014/main" id="{BEA52757-0269-A85B-126C-0237EB97EDCB}"/>
              </a:ext>
            </a:extLst>
          </p:cNvPr>
          <p:cNvSpPr txBox="1"/>
          <p:nvPr/>
        </p:nvSpPr>
        <p:spPr>
          <a:xfrm>
            <a:off x="7729566" y="2539631"/>
            <a:ext cx="2383986" cy="523220"/>
          </a:xfrm>
          <a:prstGeom prst="rect">
            <a:avLst/>
          </a:prstGeom>
          <a:noFill/>
        </p:spPr>
        <p:txBody>
          <a:bodyPr wrap="none" rtlCol="0">
            <a:spAutoFit/>
          </a:bodyPr>
          <a:lstStyle/>
          <a:p>
            <a:r>
              <a:rPr lang="en-US" sz="2800" dirty="0"/>
              <a:t>Physical theory</a:t>
            </a:r>
          </a:p>
        </p:txBody>
      </p:sp>
      <p:sp>
        <p:nvSpPr>
          <p:cNvPr id="11" name="TextBox 10">
            <a:extLst>
              <a:ext uri="{FF2B5EF4-FFF2-40B4-BE49-F238E27FC236}">
                <a16:creationId xmlns:a16="http://schemas.microsoft.com/office/drawing/2014/main" id="{AED38280-489D-6E31-A295-BE38BB06E36C}"/>
              </a:ext>
            </a:extLst>
          </p:cNvPr>
          <p:cNvSpPr txBox="1"/>
          <p:nvPr/>
        </p:nvSpPr>
        <p:spPr>
          <a:xfrm>
            <a:off x="486424" y="3429000"/>
            <a:ext cx="10665774" cy="1200329"/>
          </a:xfrm>
          <a:prstGeom prst="rect">
            <a:avLst/>
          </a:prstGeom>
          <a:noFill/>
        </p:spPr>
        <p:txBody>
          <a:bodyPr wrap="square" rtlCol="0">
            <a:spAutoFit/>
          </a:bodyPr>
          <a:lstStyle/>
          <a:p>
            <a:r>
              <a:rPr lang="en-US" sz="3600" dirty="0">
                <a:solidFill>
                  <a:schemeClr val="accent6">
                    <a:lumMod val="75000"/>
                  </a:schemeClr>
                </a:solidFill>
              </a:rPr>
              <a:t>Assumptions not only identify the realm of applicability of the theory, but they are exactly the theory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94BCAF-C064-1073-8AFC-86993D4AE5DD}"/>
                  </a:ext>
                </a:extLst>
              </p:cNvPr>
              <p:cNvSpPr txBox="1"/>
              <p:nvPr/>
            </p:nvSpPr>
            <p:spPr>
              <a:xfrm>
                <a:off x="620724" y="4823221"/>
                <a:ext cx="8573437"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Studying the nature of the assumptions means studying the nature of physical theories</a:t>
                </a:r>
              </a:p>
            </p:txBody>
          </p:sp>
        </mc:Choice>
        <mc:Fallback xmlns="">
          <p:sp>
            <p:nvSpPr>
              <p:cNvPr id="13" name="TextBox 12">
                <a:extLst>
                  <a:ext uri="{FF2B5EF4-FFF2-40B4-BE49-F238E27FC236}">
                    <a16:creationId xmlns:a16="http://schemas.microsoft.com/office/drawing/2014/main" id="{2394BCAF-C064-1073-8AFC-86993D4AE5DD}"/>
                  </a:ext>
                </a:extLst>
              </p:cNvPr>
              <p:cNvSpPr txBox="1">
                <a:spLocks noRot="1" noChangeAspect="1" noMove="1" noResize="1" noEditPoints="1" noAdjustHandles="1" noChangeArrowheads="1" noChangeShapeType="1" noTextEdit="1"/>
              </p:cNvSpPr>
              <p:nvPr/>
            </p:nvSpPr>
            <p:spPr>
              <a:xfrm>
                <a:off x="620724" y="4823221"/>
                <a:ext cx="8573437" cy="369332"/>
              </a:xfrm>
              <a:prstGeom prst="rect">
                <a:avLst/>
              </a:prstGeom>
              <a:blipFill>
                <a:blip r:embed="rId2"/>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2069436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C11C0-9BBB-582C-1C69-327FB0C02D35}"/>
              </a:ext>
            </a:extLst>
          </p:cNvPr>
          <p:cNvSpPr txBox="1"/>
          <p:nvPr/>
        </p:nvSpPr>
        <p:spPr>
          <a:xfrm>
            <a:off x="205445" y="246955"/>
            <a:ext cx="11781110" cy="584775"/>
          </a:xfrm>
          <a:prstGeom prst="rect">
            <a:avLst/>
          </a:prstGeom>
          <a:noFill/>
        </p:spPr>
        <p:txBody>
          <a:bodyPr wrap="none" rtlCol="0">
            <a:spAutoFit/>
          </a:bodyPr>
          <a:lstStyle/>
          <a:p>
            <a:r>
              <a:rPr lang="en-US" sz="3200" dirty="0"/>
              <a:t>Some assumptions come from requirements of experimental science</a:t>
            </a:r>
          </a:p>
        </p:txBody>
      </p:sp>
      <p:sp>
        <p:nvSpPr>
          <p:cNvPr id="3" name="TextBox 2">
            <a:extLst>
              <a:ext uri="{FF2B5EF4-FFF2-40B4-BE49-F238E27FC236}">
                <a16:creationId xmlns:a16="http://schemas.microsoft.com/office/drawing/2014/main" id="{ED0E2C7B-2E7C-A3C9-F9ED-E66CE4FEAC67}"/>
              </a:ext>
            </a:extLst>
          </p:cNvPr>
          <p:cNvSpPr txBox="1"/>
          <p:nvPr/>
        </p:nvSpPr>
        <p:spPr>
          <a:xfrm>
            <a:off x="827633" y="947773"/>
            <a:ext cx="6512424" cy="369332"/>
          </a:xfrm>
          <a:prstGeom prst="rect">
            <a:avLst/>
          </a:prstGeom>
          <a:noFill/>
        </p:spPr>
        <p:txBody>
          <a:bodyPr wrap="none" rtlCol="0">
            <a:spAutoFit/>
          </a:bodyPr>
          <a:lstStyle/>
          <a:p>
            <a:r>
              <a:rPr lang="en-US" dirty="0"/>
              <a:t>Theory must be generated by countably many verifiable statements</a:t>
            </a:r>
          </a:p>
        </p:txBody>
      </p:sp>
      <p:sp>
        <p:nvSpPr>
          <p:cNvPr id="4" name="TextBox 3">
            <a:extLst>
              <a:ext uri="{FF2B5EF4-FFF2-40B4-BE49-F238E27FC236}">
                <a16:creationId xmlns:a16="http://schemas.microsoft.com/office/drawing/2014/main" id="{B3336E18-A56B-1297-81FB-9B666287D5EC}"/>
              </a:ext>
            </a:extLst>
          </p:cNvPr>
          <p:cNvSpPr txBox="1"/>
          <p:nvPr/>
        </p:nvSpPr>
        <p:spPr>
          <a:xfrm>
            <a:off x="827633" y="1317105"/>
            <a:ext cx="4695260" cy="369332"/>
          </a:xfrm>
          <a:prstGeom prst="rect">
            <a:avLst/>
          </a:prstGeom>
          <a:noFill/>
        </p:spPr>
        <p:txBody>
          <a:bodyPr wrap="none" rtlCol="0">
            <a:spAutoFit/>
          </a:bodyPr>
          <a:lstStyle/>
          <a:p>
            <a:r>
              <a:rPr lang="en-US" dirty="0"/>
              <a:t>Ensembles are the fundamental physical objects</a:t>
            </a:r>
          </a:p>
        </p:txBody>
      </p:sp>
      <p:sp>
        <p:nvSpPr>
          <p:cNvPr id="5" name="TextBox 4">
            <a:extLst>
              <a:ext uri="{FF2B5EF4-FFF2-40B4-BE49-F238E27FC236}">
                <a16:creationId xmlns:a16="http://schemas.microsoft.com/office/drawing/2014/main" id="{2330984B-695E-2EA9-4144-42ED8DA9CE10}"/>
              </a:ext>
            </a:extLst>
          </p:cNvPr>
          <p:cNvSpPr txBox="1"/>
          <p:nvPr/>
        </p:nvSpPr>
        <p:spPr>
          <a:xfrm>
            <a:off x="205445" y="2168085"/>
            <a:ext cx="8989962" cy="584775"/>
          </a:xfrm>
          <a:prstGeom prst="rect">
            <a:avLst/>
          </a:prstGeom>
          <a:noFill/>
        </p:spPr>
        <p:txBody>
          <a:bodyPr wrap="none" rtlCol="0">
            <a:spAutoFit/>
          </a:bodyPr>
          <a:lstStyle/>
          <a:p>
            <a:r>
              <a:rPr lang="en-US" sz="3200" dirty="0"/>
              <a:t>Some assumptions are specific to the system at hand</a:t>
            </a:r>
          </a:p>
        </p:txBody>
      </p:sp>
      <p:sp>
        <p:nvSpPr>
          <p:cNvPr id="6" name="TextBox 5">
            <a:extLst>
              <a:ext uri="{FF2B5EF4-FFF2-40B4-BE49-F238E27FC236}">
                <a16:creationId xmlns:a16="http://schemas.microsoft.com/office/drawing/2014/main" id="{52450021-C481-2251-5C00-87D8768979FE}"/>
              </a:ext>
            </a:extLst>
          </p:cNvPr>
          <p:cNvSpPr txBox="1"/>
          <p:nvPr/>
        </p:nvSpPr>
        <p:spPr>
          <a:xfrm>
            <a:off x="827633" y="2865176"/>
            <a:ext cx="6356227" cy="369332"/>
          </a:xfrm>
          <a:prstGeom prst="rect">
            <a:avLst/>
          </a:prstGeom>
          <a:noFill/>
        </p:spPr>
        <p:txBody>
          <a:bodyPr wrap="none" rtlCol="0">
            <a:spAutoFit/>
          </a:bodyPr>
          <a:lstStyle/>
          <a:p>
            <a:r>
              <a:rPr lang="en-US" dirty="0"/>
              <a:t>Infinitesimal reducibility, deterministic and reversible evolution, …</a:t>
            </a:r>
          </a:p>
        </p:txBody>
      </p:sp>
      <p:sp>
        <p:nvSpPr>
          <p:cNvPr id="7" name="TextBox 6">
            <a:extLst>
              <a:ext uri="{FF2B5EF4-FFF2-40B4-BE49-F238E27FC236}">
                <a16:creationId xmlns:a16="http://schemas.microsoft.com/office/drawing/2014/main" id="{9A382A53-9035-68A4-AF96-608195A80348}"/>
              </a:ext>
            </a:extLst>
          </p:cNvPr>
          <p:cNvSpPr txBox="1"/>
          <p:nvPr/>
        </p:nvSpPr>
        <p:spPr>
          <a:xfrm>
            <a:off x="205445" y="4089215"/>
            <a:ext cx="7756162" cy="584775"/>
          </a:xfrm>
          <a:prstGeom prst="rect">
            <a:avLst/>
          </a:prstGeom>
          <a:noFill/>
        </p:spPr>
        <p:txBody>
          <a:bodyPr wrap="none" rtlCol="0">
            <a:spAutoFit/>
          </a:bodyPr>
          <a:lstStyle/>
          <a:p>
            <a:r>
              <a:rPr lang="en-US" sz="3200" dirty="0"/>
              <a:t>Some assumptions are somewhat in between</a:t>
            </a:r>
          </a:p>
        </p:txBody>
      </p:sp>
      <p:sp>
        <p:nvSpPr>
          <p:cNvPr id="8" name="TextBox 7">
            <a:extLst>
              <a:ext uri="{FF2B5EF4-FFF2-40B4-BE49-F238E27FC236}">
                <a16:creationId xmlns:a16="http://schemas.microsoft.com/office/drawing/2014/main" id="{E703DFDC-1471-948C-7307-D4F28121DA1E}"/>
              </a:ext>
            </a:extLst>
          </p:cNvPr>
          <p:cNvSpPr txBox="1"/>
          <p:nvPr/>
        </p:nvSpPr>
        <p:spPr>
          <a:xfrm>
            <a:off x="827633" y="4786306"/>
            <a:ext cx="1703415" cy="369332"/>
          </a:xfrm>
          <a:prstGeom prst="rect">
            <a:avLst/>
          </a:prstGeom>
          <a:noFill/>
        </p:spPr>
        <p:txBody>
          <a:bodyPr wrap="none" rtlCol="0">
            <a:spAutoFit/>
          </a:bodyPr>
          <a:lstStyle/>
          <a:p>
            <a:r>
              <a:rPr lang="en-US" dirty="0"/>
              <a:t>System isolation</a:t>
            </a:r>
          </a:p>
        </p:txBody>
      </p:sp>
      <p:cxnSp>
        <p:nvCxnSpPr>
          <p:cNvPr id="10" name="Straight Arrow Connector 9">
            <a:extLst>
              <a:ext uri="{FF2B5EF4-FFF2-40B4-BE49-F238E27FC236}">
                <a16:creationId xmlns:a16="http://schemas.microsoft.com/office/drawing/2014/main" id="{D1871A02-64B5-C67E-1921-6AFF43A8E963}"/>
              </a:ext>
            </a:extLst>
          </p:cNvPr>
          <p:cNvCxnSpPr/>
          <p:nvPr/>
        </p:nvCxnSpPr>
        <p:spPr>
          <a:xfrm flipH="1">
            <a:off x="7668946" y="1317105"/>
            <a:ext cx="647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9AA2CCC-E188-D721-627D-BD340202EA00}"/>
              </a:ext>
            </a:extLst>
          </p:cNvPr>
          <p:cNvSpPr txBox="1"/>
          <p:nvPr/>
        </p:nvSpPr>
        <p:spPr>
          <a:xfrm>
            <a:off x="8449857" y="1132439"/>
            <a:ext cx="1812997" cy="369332"/>
          </a:xfrm>
          <a:prstGeom prst="rect">
            <a:avLst/>
          </a:prstGeom>
          <a:noFill/>
        </p:spPr>
        <p:txBody>
          <a:bodyPr wrap="none" rtlCol="0">
            <a:spAutoFit/>
          </a:bodyPr>
          <a:lstStyle/>
          <a:p>
            <a:r>
              <a:rPr lang="en-US" dirty="0"/>
              <a:t>Not about nature</a:t>
            </a:r>
          </a:p>
        </p:txBody>
      </p:sp>
    </p:spTree>
    <p:extLst>
      <p:ext uri="{BB962C8B-B14F-4D97-AF65-F5344CB8AC3E}">
        <p14:creationId xmlns:p14="http://schemas.microsoft.com/office/powerpoint/2010/main" val="1104273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312C9-4F84-E8CC-D764-6741A231B06B}"/>
              </a:ext>
            </a:extLst>
          </p:cNvPr>
          <p:cNvSpPr txBox="1"/>
          <p:nvPr/>
        </p:nvSpPr>
        <p:spPr>
          <a:xfrm>
            <a:off x="205445" y="246955"/>
            <a:ext cx="8053680" cy="1077218"/>
          </a:xfrm>
          <a:prstGeom prst="rect">
            <a:avLst/>
          </a:prstGeom>
          <a:noFill/>
        </p:spPr>
        <p:txBody>
          <a:bodyPr wrap="none" rtlCol="0">
            <a:spAutoFit/>
          </a:bodyPr>
          <a:lstStyle/>
          <a:p>
            <a:r>
              <a:rPr lang="en-US" sz="3200" dirty="0"/>
              <a:t>Incompatibility between theories is, in the end,</a:t>
            </a:r>
            <a:br>
              <a:rPr lang="en-US" sz="3200" dirty="0"/>
            </a:br>
            <a:r>
              <a:rPr lang="en-US" sz="3200" dirty="0"/>
              <a:t>incompatibility of assumptions</a:t>
            </a:r>
          </a:p>
        </p:txBody>
      </p:sp>
      <p:sp>
        <p:nvSpPr>
          <p:cNvPr id="4" name="TextBox 3">
            <a:extLst>
              <a:ext uri="{FF2B5EF4-FFF2-40B4-BE49-F238E27FC236}">
                <a16:creationId xmlns:a16="http://schemas.microsoft.com/office/drawing/2014/main" id="{1EA01F12-04C8-6D02-62C4-2B1035EBDDC0}"/>
              </a:ext>
            </a:extLst>
          </p:cNvPr>
          <p:cNvSpPr txBox="1"/>
          <p:nvPr/>
        </p:nvSpPr>
        <p:spPr>
          <a:xfrm>
            <a:off x="961121" y="1455033"/>
            <a:ext cx="7485319" cy="369332"/>
          </a:xfrm>
          <a:prstGeom prst="rect">
            <a:avLst/>
          </a:prstGeom>
          <a:noFill/>
        </p:spPr>
        <p:txBody>
          <a:bodyPr wrap="none" rtlCol="0">
            <a:spAutoFit/>
          </a:bodyPr>
          <a:lstStyle/>
          <a:p>
            <a:r>
              <a:rPr lang="en-US" dirty="0"/>
              <a:t>Projections during measurements are change of equilibrium with environment</a:t>
            </a:r>
          </a:p>
        </p:txBody>
      </p:sp>
      <p:sp>
        <p:nvSpPr>
          <p:cNvPr id="5" name="TextBox 4">
            <a:extLst>
              <a:ext uri="{FF2B5EF4-FFF2-40B4-BE49-F238E27FC236}">
                <a16:creationId xmlns:a16="http://schemas.microsoft.com/office/drawing/2014/main" id="{98C935AC-349A-4B6C-376D-11359D720D33}"/>
              </a:ext>
            </a:extLst>
          </p:cNvPr>
          <p:cNvSpPr txBox="1"/>
          <p:nvPr/>
        </p:nvSpPr>
        <p:spPr>
          <a:xfrm>
            <a:off x="961121" y="1870673"/>
            <a:ext cx="10810332" cy="369332"/>
          </a:xfrm>
          <a:prstGeom prst="rect">
            <a:avLst/>
          </a:prstGeom>
          <a:noFill/>
        </p:spPr>
        <p:txBody>
          <a:bodyPr wrap="none" rtlCol="0">
            <a:spAutoFit/>
          </a:bodyPr>
          <a:lstStyle/>
          <a:p>
            <a:r>
              <a:rPr lang="en-US" dirty="0"/>
              <a:t>Einstein's equations come from a </a:t>
            </a:r>
            <a:r>
              <a:rPr lang="en-US" dirty="0" err="1"/>
              <a:t>Lagrangian</a:t>
            </a:r>
            <a:r>
              <a:rPr lang="en-US" dirty="0"/>
              <a:t>, assume det/rev evolution, no abrupt change in sys/env boundary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9493F8-8320-C1E8-7677-00C6674FB301}"/>
                  </a:ext>
                </a:extLst>
              </p:cNvPr>
              <p:cNvSpPr txBox="1"/>
              <p:nvPr/>
            </p:nvSpPr>
            <p:spPr>
              <a:xfrm>
                <a:off x="961121" y="2286313"/>
                <a:ext cx="5213158"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Projections and general relativity are incompatible </a:t>
                </a:r>
              </a:p>
            </p:txBody>
          </p:sp>
        </mc:Choice>
        <mc:Fallback xmlns="">
          <p:sp>
            <p:nvSpPr>
              <p:cNvPr id="6" name="TextBox 5">
                <a:extLst>
                  <a:ext uri="{FF2B5EF4-FFF2-40B4-BE49-F238E27FC236}">
                    <a16:creationId xmlns:a16="http://schemas.microsoft.com/office/drawing/2014/main" id="{689493F8-8320-C1E8-7677-00C6674FB301}"/>
                  </a:ext>
                </a:extLst>
              </p:cNvPr>
              <p:cNvSpPr txBox="1">
                <a:spLocks noRot="1" noChangeAspect="1" noMove="1" noResize="1" noEditPoints="1" noAdjustHandles="1" noChangeArrowheads="1" noChangeShapeType="1" noTextEdit="1"/>
              </p:cNvSpPr>
              <p:nvPr/>
            </p:nvSpPr>
            <p:spPr>
              <a:xfrm>
                <a:off x="961121" y="2286313"/>
                <a:ext cx="5213158" cy="369332"/>
              </a:xfrm>
              <a:prstGeom prst="rect">
                <a:avLst/>
              </a:prstGeom>
              <a:blipFill>
                <a:blip r:embed="rId2"/>
                <a:stretch>
                  <a:fillRect t="-8197" b="-2459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7D163C1-5C2B-0FF5-2424-8FD447F1502D}"/>
              </a:ext>
            </a:extLst>
          </p:cNvPr>
          <p:cNvSpPr txBox="1"/>
          <p:nvPr/>
        </p:nvSpPr>
        <p:spPr>
          <a:xfrm>
            <a:off x="205445" y="2890391"/>
            <a:ext cx="10836300" cy="584775"/>
          </a:xfrm>
          <a:prstGeom prst="rect">
            <a:avLst/>
          </a:prstGeom>
          <a:noFill/>
        </p:spPr>
        <p:txBody>
          <a:bodyPr wrap="none" rtlCol="0">
            <a:spAutoFit/>
          </a:bodyPr>
          <a:lstStyle/>
          <a:p>
            <a:r>
              <a:rPr lang="en-US" sz="3200" dirty="0"/>
              <a:t>A “theory of everything” would need ALWAYS valid assumptions</a:t>
            </a:r>
          </a:p>
        </p:txBody>
      </p:sp>
      <p:sp>
        <p:nvSpPr>
          <p:cNvPr id="8" name="TextBox 7">
            <a:extLst>
              <a:ext uri="{FF2B5EF4-FFF2-40B4-BE49-F238E27FC236}">
                <a16:creationId xmlns:a16="http://schemas.microsoft.com/office/drawing/2014/main" id="{D22C7ACC-4562-9033-A401-FBB15ACDC68E}"/>
              </a:ext>
            </a:extLst>
          </p:cNvPr>
          <p:cNvSpPr txBox="1"/>
          <p:nvPr/>
        </p:nvSpPr>
        <p:spPr>
          <a:xfrm>
            <a:off x="961120" y="3675090"/>
            <a:ext cx="1695785" cy="369332"/>
          </a:xfrm>
          <a:prstGeom prst="rect">
            <a:avLst/>
          </a:prstGeom>
          <a:noFill/>
        </p:spPr>
        <p:txBody>
          <a:bodyPr wrap="none" rtlCol="0">
            <a:spAutoFit/>
          </a:bodyPr>
          <a:lstStyle/>
          <a:p>
            <a:r>
              <a:rPr lang="en-US" dirty="0"/>
              <a:t>Is that possible?</a:t>
            </a:r>
          </a:p>
        </p:txBody>
      </p:sp>
      <p:sp>
        <p:nvSpPr>
          <p:cNvPr id="9" name="TextBox 8">
            <a:extLst>
              <a:ext uri="{FF2B5EF4-FFF2-40B4-BE49-F238E27FC236}">
                <a16:creationId xmlns:a16="http://schemas.microsoft.com/office/drawing/2014/main" id="{4EE3960A-A253-9751-35F6-27F9B44175A9}"/>
              </a:ext>
            </a:extLst>
          </p:cNvPr>
          <p:cNvSpPr txBox="1"/>
          <p:nvPr/>
        </p:nvSpPr>
        <p:spPr>
          <a:xfrm>
            <a:off x="205445" y="4404379"/>
            <a:ext cx="9703362" cy="584775"/>
          </a:xfrm>
          <a:prstGeom prst="rect">
            <a:avLst/>
          </a:prstGeom>
          <a:noFill/>
        </p:spPr>
        <p:txBody>
          <a:bodyPr wrap="none" rtlCol="0">
            <a:spAutoFit/>
          </a:bodyPr>
          <a:lstStyle/>
          <a:p>
            <a:r>
              <a:rPr lang="en-US" sz="3200" dirty="0"/>
              <a:t>All scientific explanations are “reduction to assumptions”</a:t>
            </a:r>
          </a:p>
        </p:txBody>
      </p:sp>
      <p:sp>
        <p:nvSpPr>
          <p:cNvPr id="10" name="TextBox 9">
            <a:extLst>
              <a:ext uri="{FF2B5EF4-FFF2-40B4-BE49-F238E27FC236}">
                <a16:creationId xmlns:a16="http://schemas.microsoft.com/office/drawing/2014/main" id="{4F600A7C-D1F0-E231-7485-1E6FB057D391}"/>
              </a:ext>
            </a:extLst>
          </p:cNvPr>
          <p:cNvSpPr txBox="1"/>
          <p:nvPr/>
        </p:nvSpPr>
        <p:spPr>
          <a:xfrm>
            <a:off x="961120" y="5164445"/>
            <a:ext cx="8065093" cy="369332"/>
          </a:xfrm>
          <a:prstGeom prst="rect">
            <a:avLst/>
          </a:prstGeom>
          <a:noFill/>
        </p:spPr>
        <p:txBody>
          <a:bodyPr wrap="none" rtlCol="0">
            <a:spAutoFit/>
          </a:bodyPr>
          <a:lstStyle/>
          <a:p>
            <a:r>
              <a:rPr lang="en-US" dirty="0"/>
              <a:t>Reducing everything to the same assumptions may not provide the best explanation</a:t>
            </a:r>
          </a:p>
        </p:txBody>
      </p:sp>
    </p:spTree>
    <p:extLst>
      <p:ext uri="{BB962C8B-B14F-4D97-AF65-F5344CB8AC3E}">
        <p14:creationId xmlns:p14="http://schemas.microsoft.com/office/powerpoint/2010/main" val="3219083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B4AECC-123E-228F-0E1E-096688971120}"/>
              </a:ext>
            </a:extLst>
          </p:cNvPr>
          <p:cNvSpPr txBox="1"/>
          <p:nvPr/>
        </p:nvSpPr>
        <p:spPr>
          <a:xfrm>
            <a:off x="886033" y="796427"/>
            <a:ext cx="9192390" cy="2308324"/>
          </a:xfrm>
          <a:prstGeom prst="rect">
            <a:avLst/>
          </a:prstGeom>
          <a:noFill/>
        </p:spPr>
        <p:txBody>
          <a:bodyPr wrap="square">
            <a:spAutoFit/>
          </a:bodyPr>
          <a:lstStyle/>
          <a:p>
            <a:r>
              <a:rPr lang="en-US" dirty="0"/>
              <a:t>Thus my first answer to the implied question about the unreasonable effectiveness of mathematics is that we approach the situations with an intellectual apparatus so that we can only find what we do in many cases. It is both that simple, and that awful. What we were taught about the basis of science being experiments in the real world is only partially true. Eddington went further than this; he claimed that a sufficiently wise mind could deduce all of physics. I am only suggesting that a surprising amount can be so deduced. Eddington gave a lovely parable to illustrate this point. He said, “Some men went fishing in the sea with a net, and upon examining what they caught they concluded that there was a minimum size to the fish in the sea.” </a:t>
            </a:r>
          </a:p>
        </p:txBody>
      </p:sp>
      <p:sp>
        <p:nvSpPr>
          <p:cNvPr id="13" name="TextBox 12">
            <a:extLst>
              <a:ext uri="{FF2B5EF4-FFF2-40B4-BE49-F238E27FC236}">
                <a16:creationId xmlns:a16="http://schemas.microsoft.com/office/drawing/2014/main" id="{531D7FCD-4732-C55C-E483-844A2CBC1C20}"/>
              </a:ext>
            </a:extLst>
          </p:cNvPr>
          <p:cNvSpPr txBox="1"/>
          <p:nvPr/>
        </p:nvSpPr>
        <p:spPr>
          <a:xfrm>
            <a:off x="7720674" y="3133133"/>
            <a:ext cx="2028184" cy="369332"/>
          </a:xfrm>
          <a:prstGeom prst="rect">
            <a:avLst/>
          </a:prstGeom>
          <a:noFill/>
        </p:spPr>
        <p:txBody>
          <a:bodyPr wrap="none">
            <a:spAutoFit/>
          </a:bodyPr>
          <a:lstStyle/>
          <a:p>
            <a:r>
              <a:rPr lang="en-US" dirty="0"/>
              <a:t>- Richard Hamming </a:t>
            </a:r>
          </a:p>
        </p:txBody>
      </p:sp>
      <p:sp>
        <p:nvSpPr>
          <p:cNvPr id="17" name="TextBox 16">
            <a:extLst>
              <a:ext uri="{FF2B5EF4-FFF2-40B4-BE49-F238E27FC236}">
                <a16:creationId xmlns:a16="http://schemas.microsoft.com/office/drawing/2014/main" id="{C9DE21CC-D1F0-92F7-DA33-072ED3BC0262}"/>
              </a:ext>
            </a:extLst>
          </p:cNvPr>
          <p:cNvSpPr txBox="1"/>
          <p:nvPr/>
        </p:nvSpPr>
        <p:spPr>
          <a:xfrm>
            <a:off x="4841544" y="3555283"/>
            <a:ext cx="5396990" cy="369332"/>
          </a:xfrm>
          <a:prstGeom prst="rect">
            <a:avLst/>
          </a:prstGeom>
          <a:noFill/>
        </p:spPr>
        <p:txBody>
          <a:bodyPr wrap="none">
            <a:spAutoFit/>
          </a:bodyPr>
          <a:lstStyle/>
          <a:p>
            <a:r>
              <a:rPr lang="en-US" dirty="0"/>
              <a:t>THE UNREASONABLE EFFECTIVENESS OF MATHEMATICS</a:t>
            </a:r>
          </a:p>
        </p:txBody>
      </p:sp>
    </p:spTree>
    <p:extLst>
      <p:ext uri="{BB962C8B-B14F-4D97-AF65-F5344CB8AC3E}">
        <p14:creationId xmlns:p14="http://schemas.microsoft.com/office/powerpoint/2010/main" val="524546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5216-23D7-5A3D-FF8F-EDA6B9EEEC8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EF00B914-F7F9-E8B1-F8B0-658517564B2D}"/>
              </a:ext>
            </a:extLst>
          </p:cNvPr>
          <p:cNvSpPr>
            <a:spLocks noGrp="1"/>
          </p:cNvSpPr>
          <p:nvPr>
            <p:ph idx="1"/>
          </p:nvPr>
        </p:nvSpPr>
        <p:spPr/>
        <p:txBody>
          <a:bodyPr>
            <a:normAutofit/>
          </a:bodyPr>
          <a:lstStyle/>
          <a:p>
            <a:r>
              <a:rPr lang="en-US" dirty="0"/>
              <a:t>Scientific theories are, in the end, equivalent to the assumptions that define them</a:t>
            </a:r>
          </a:p>
          <a:p>
            <a:r>
              <a:rPr lang="en-US" dirty="0"/>
              <a:t>Scientific explanations, in the end, can only say why a given assumption leads to a particular phenomenon</a:t>
            </a:r>
            <a:endParaRPr lang="en-US" sz="2800" dirty="0"/>
          </a:p>
          <a:p>
            <a:r>
              <a:rPr lang="en-US" dirty="0"/>
              <a:t>TODOs</a:t>
            </a:r>
          </a:p>
          <a:p>
            <a:pPr lvl="1"/>
            <a:r>
              <a:rPr lang="en-US" dirty="0"/>
              <a:t>Probably many connections to current philosophy of math and physics</a:t>
            </a:r>
          </a:p>
        </p:txBody>
      </p:sp>
    </p:spTree>
    <p:extLst>
      <p:ext uri="{BB962C8B-B14F-4D97-AF65-F5344CB8AC3E}">
        <p14:creationId xmlns:p14="http://schemas.microsoft.com/office/powerpoint/2010/main" val="2191851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C918-6C0B-91F6-4488-1C3D8EB0DCD1}"/>
              </a:ext>
            </a:extLst>
          </p:cNvPr>
          <p:cNvSpPr>
            <a:spLocks noGrp="1"/>
          </p:cNvSpPr>
          <p:nvPr>
            <p:ph type="title"/>
          </p:nvPr>
        </p:nvSpPr>
        <p:spPr/>
        <p:txBody>
          <a:bodyPr/>
          <a:lstStyle/>
          <a:p>
            <a:r>
              <a:rPr lang="en-US" dirty="0"/>
              <a:t>Wrapping it up</a:t>
            </a:r>
          </a:p>
        </p:txBody>
      </p:sp>
      <p:sp>
        <p:nvSpPr>
          <p:cNvPr id="3" name="Content Placeholder 2">
            <a:extLst>
              <a:ext uri="{FF2B5EF4-FFF2-40B4-BE49-F238E27FC236}">
                <a16:creationId xmlns:a16="http://schemas.microsoft.com/office/drawing/2014/main" id="{B4AFF22A-84E6-D215-8EE2-2061620FD8F1}"/>
              </a:ext>
            </a:extLst>
          </p:cNvPr>
          <p:cNvSpPr>
            <a:spLocks noGrp="1"/>
          </p:cNvSpPr>
          <p:nvPr>
            <p:ph idx="1"/>
          </p:nvPr>
        </p:nvSpPr>
        <p:spPr/>
        <p:txBody>
          <a:bodyPr>
            <a:normAutofit/>
          </a:bodyPr>
          <a:lstStyle/>
          <a:p>
            <a:r>
              <a:rPr lang="en-US" dirty="0"/>
              <a:t>Providing more solid foundations for physics means also fixing its philosophical foundations</a:t>
            </a:r>
          </a:p>
          <a:p>
            <a:r>
              <a:rPr lang="en-US" dirty="0"/>
              <a:t>The goal is not to do philosophy for philosophy’s sake, but to clearly specify the starting point from which to rederive the math and the physics</a:t>
            </a:r>
          </a:p>
          <a:p>
            <a:r>
              <a:rPr lang="en-US" dirty="0"/>
              <a:t>Problems that are not critical to derive the math and the physics, or where people can disagree, are not in scope</a:t>
            </a:r>
          </a:p>
          <a:p>
            <a:r>
              <a:rPr lang="en-US" dirty="0"/>
              <a:t>Ideally, we would find people in the philosophy community who would help us make progress</a:t>
            </a:r>
          </a:p>
        </p:txBody>
      </p:sp>
    </p:spTree>
    <p:extLst>
      <p:ext uri="{BB962C8B-B14F-4D97-AF65-F5344CB8AC3E}">
        <p14:creationId xmlns:p14="http://schemas.microsoft.com/office/powerpoint/2010/main" val="237866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53FD256-8EF3-2CAD-3891-DA63FAC9AC45}"/>
              </a:ext>
            </a:extLst>
          </p:cNvPr>
          <p:cNvGrpSpPr/>
          <p:nvPr/>
        </p:nvGrpSpPr>
        <p:grpSpPr>
          <a:xfrm>
            <a:off x="4710071" y="429936"/>
            <a:ext cx="6874792" cy="2141013"/>
            <a:chOff x="399019" y="972049"/>
            <a:chExt cx="8637977" cy="2690121"/>
          </a:xfrm>
        </p:grpSpPr>
        <p:sp>
          <p:nvSpPr>
            <p:cNvPr id="5" name="Rectangle 4">
              <a:extLst>
                <a:ext uri="{FF2B5EF4-FFF2-40B4-BE49-F238E27FC236}">
                  <a16:creationId xmlns:a16="http://schemas.microsoft.com/office/drawing/2014/main" id="{029F3BCD-6C22-5015-4CA7-9B7479F446F0}"/>
                </a:ext>
              </a:extLst>
            </p:cNvPr>
            <p:cNvSpPr/>
            <p:nvPr/>
          </p:nvSpPr>
          <p:spPr>
            <a:xfrm>
              <a:off x="3795926" y="1329706"/>
              <a:ext cx="1844162"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Physical theory</a:t>
              </a:r>
            </a:p>
          </p:txBody>
        </p:sp>
        <p:sp>
          <p:nvSpPr>
            <p:cNvPr id="6" name="Rectangle 5">
              <a:extLst>
                <a:ext uri="{FF2B5EF4-FFF2-40B4-BE49-F238E27FC236}">
                  <a16:creationId xmlns:a16="http://schemas.microsoft.com/office/drawing/2014/main" id="{7576610B-CEA6-FBB0-B9B5-0D9BF37FBC18}"/>
                </a:ext>
              </a:extLst>
            </p:cNvPr>
            <p:cNvSpPr/>
            <p:nvPr/>
          </p:nvSpPr>
          <p:spPr>
            <a:xfrm>
              <a:off x="6976707" y="1329706"/>
              <a:ext cx="2060289"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Physical result/</a:t>
              </a:r>
              <a:br>
                <a:rPr lang="en-US" sz="1200" dirty="0"/>
              </a:br>
              <a:r>
                <a:rPr lang="en-US" sz="1200" dirty="0"/>
                <a:t>effect/prediction</a:t>
              </a:r>
            </a:p>
          </p:txBody>
        </p:sp>
        <p:sp>
          <p:nvSpPr>
            <p:cNvPr id="7" name="Rectangle 6">
              <a:extLst>
                <a:ext uri="{FF2B5EF4-FFF2-40B4-BE49-F238E27FC236}">
                  <a16:creationId xmlns:a16="http://schemas.microsoft.com/office/drawing/2014/main" id="{03BE36B8-A6D0-39C4-A154-AA905C41004F}"/>
                </a:ext>
              </a:extLst>
            </p:cNvPr>
            <p:cNvSpPr/>
            <p:nvPr/>
          </p:nvSpPr>
          <p:spPr>
            <a:xfrm>
              <a:off x="399019" y="1329706"/>
              <a:ext cx="2060289"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Smallest set of assumptions required to rederive the theory</a:t>
              </a:r>
            </a:p>
          </p:txBody>
        </p:sp>
        <p:sp>
          <p:nvSpPr>
            <p:cNvPr id="8" name="Rectangle 7">
              <a:extLst>
                <a:ext uri="{FF2B5EF4-FFF2-40B4-BE49-F238E27FC236}">
                  <a16:creationId xmlns:a16="http://schemas.microsoft.com/office/drawing/2014/main" id="{33F24E5E-CCFF-20CC-B578-D81013155CA4}"/>
                </a:ext>
              </a:extLst>
            </p:cNvPr>
            <p:cNvSpPr/>
            <p:nvPr/>
          </p:nvSpPr>
          <p:spPr>
            <a:xfrm>
              <a:off x="3795926" y="2764005"/>
              <a:ext cx="1844162"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Theorem</a:t>
              </a:r>
            </a:p>
          </p:txBody>
        </p:sp>
        <p:sp>
          <p:nvSpPr>
            <p:cNvPr id="9" name="Rectangle 8">
              <a:extLst>
                <a:ext uri="{FF2B5EF4-FFF2-40B4-BE49-F238E27FC236}">
                  <a16:creationId xmlns:a16="http://schemas.microsoft.com/office/drawing/2014/main" id="{FDF5662A-11CC-A9A5-85A4-0EB4819E5760}"/>
                </a:ext>
              </a:extLst>
            </p:cNvPr>
            <p:cNvSpPr/>
            <p:nvPr/>
          </p:nvSpPr>
          <p:spPr>
            <a:xfrm>
              <a:off x="6976707" y="2764004"/>
              <a:ext cx="2060289"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Mathematical result/</a:t>
              </a:r>
              <a:br>
                <a:rPr lang="en-US" sz="1200" dirty="0"/>
              </a:br>
              <a:r>
                <a:rPr lang="en-US" sz="1200" dirty="0"/>
                <a:t>corollary/calculation</a:t>
              </a:r>
            </a:p>
          </p:txBody>
        </p:sp>
        <p:sp>
          <p:nvSpPr>
            <p:cNvPr id="10" name="Rectangle 9">
              <a:extLst>
                <a:ext uri="{FF2B5EF4-FFF2-40B4-BE49-F238E27FC236}">
                  <a16:creationId xmlns:a16="http://schemas.microsoft.com/office/drawing/2014/main" id="{C3283CDD-E5A5-6865-61C6-6F42896B003B}"/>
                </a:ext>
              </a:extLst>
            </p:cNvPr>
            <p:cNvSpPr/>
            <p:nvPr/>
          </p:nvSpPr>
          <p:spPr>
            <a:xfrm>
              <a:off x="399019" y="2755319"/>
              <a:ext cx="2060288" cy="898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Smallest set of axioms required to prove the theorem</a:t>
              </a:r>
            </a:p>
          </p:txBody>
        </p:sp>
        <p:sp>
          <p:nvSpPr>
            <p:cNvPr id="11" name="TextBox 10">
              <a:extLst>
                <a:ext uri="{FF2B5EF4-FFF2-40B4-BE49-F238E27FC236}">
                  <a16:creationId xmlns:a16="http://schemas.microsoft.com/office/drawing/2014/main" id="{9A43AB2F-47D9-0ADF-0D6F-11DFC381E15E}"/>
                </a:ext>
              </a:extLst>
            </p:cNvPr>
            <p:cNvSpPr txBox="1"/>
            <p:nvPr/>
          </p:nvSpPr>
          <p:spPr>
            <a:xfrm>
              <a:off x="5919156" y="972049"/>
              <a:ext cx="794614" cy="348041"/>
            </a:xfrm>
            <a:prstGeom prst="rect">
              <a:avLst/>
            </a:prstGeom>
            <a:noFill/>
          </p:spPr>
          <p:txBody>
            <a:bodyPr wrap="none" rtlCol="0">
              <a:spAutoFit/>
            </a:bodyPr>
            <a:lstStyle/>
            <a:p>
              <a:r>
                <a:rPr lang="en-US" sz="1200" dirty="0"/>
                <a:t>Physics</a:t>
              </a:r>
            </a:p>
          </p:txBody>
        </p:sp>
        <p:sp>
          <p:nvSpPr>
            <p:cNvPr id="12" name="TextBox 11">
              <a:extLst>
                <a:ext uri="{FF2B5EF4-FFF2-40B4-BE49-F238E27FC236}">
                  <a16:creationId xmlns:a16="http://schemas.microsoft.com/office/drawing/2014/main" id="{96B2CE97-EF76-6FBD-8BF6-63958D3DF9F5}"/>
                </a:ext>
              </a:extLst>
            </p:cNvPr>
            <p:cNvSpPr txBox="1"/>
            <p:nvPr/>
          </p:nvSpPr>
          <p:spPr>
            <a:xfrm>
              <a:off x="5670562" y="2406347"/>
              <a:ext cx="1263743" cy="348041"/>
            </a:xfrm>
            <a:prstGeom prst="rect">
              <a:avLst/>
            </a:prstGeom>
            <a:noFill/>
          </p:spPr>
          <p:txBody>
            <a:bodyPr wrap="none" rtlCol="0">
              <a:spAutoFit/>
            </a:bodyPr>
            <a:lstStyle/>
            <a:p>
              <a:r>
                <a:rPr lang="en-US" sz="1200" dirty="0"/>
                <a:t>Mathematics</a:t>
              </a:r>
            </a:p>
          </p:txBody>
        </p:sp>
        <p:sp>
          <p:nvSpPr>
            <p:cNvPr id="13" name="TextBox 12">
              <a:extLst>
                <a:ext uri="{FF2B5EF4-FFF2-40B4-BE49-F238E27FC236}">
                  <a16:creationId xmlns:a16="http://schemas.microsoft.com/office/drawing/2014/main" id="{D511A4CC-2AB0-C80D-0310-4CB077E92EAC}"/>
                </a:ext>
              </a:extLst>
            </p:cNvPr>
            <p:cNvSpPr txBox="1"/>
            <p:nvPr/>
          </p:nvSpPr>
          <p:spPr>
            <a:xfrm>
              <a:off x="2138980" y="2406347"/>
              <a:ext cx="1922927" cy="348041"/>
            </a:xfrm>
            <a:prstGeom prst="rect">
              <a:avLst/>
            </a:prstGeom>
            <a:noFill/>
          </p:spPr>
          <p:txBody>
            <a:bodyPr wrap="none" rtlCol="0">
              <a:spAutoFit/>
            </a:bodyPr>
            <a:lstStyle/>
            <a:p>
              <a:r>
                <a:rPr lang="en-US" sz="1200" dirty="0"/>
                <a:t>Reverse Mathematics</a:t>
              </a:r>
            </a:p>
          </p:txBody>
        </p:sp>
        <p:sp>
          <p:nvSpPr>
            <p:cNvPr id="14" name="TextBox 13">
              <a:extLst>
                <a:ext uri="{FF2B5EF4-FFF2-40B4-BE49-F238E27FC236}">
                  <a16:creationId xmlns:a16="http://schemas.microsoft.com/office/drawing/2014/main" id="{D90093B7-F63D-5525-9E8E-40428990E2CA}"/>
                </a:ext>
              </a:extLst>
            </p:cNvPr>
            <p:cNvSpPr txBox="1"/>
            <p:nvPr/>
          </p:nvSpPr>
          <p:spPr>
            <a:xfrm>
              <a:off x="2387574" y="977841"/>
              <a:ext cx="1453797" cy="348041"/>
            </a:xfrm>
            <a:prstGeom prst="rect">
              <a:avLst/>
            </a:prstGeom>
            <a:noFill/>
          </p:spPr>
          <p:txBody>
            <a:bodyPr wrap="none" rtlCol="0">
              <a:spAutoFit/>
            </a:bodyPr>
            <a:lstStyle/>
            <a:p>
              <a:r>
                <a:rPr lang="en-US" sz="1200" dirty="0"/>
                <a:t>Reverse Physics</a:t>
              </a:r>
            </a:p>
          </p:txBody>
        </p:sp>
        <p:sp>
          <p:nvSpPr>
            <p:cNvPr id="15" name="Arrow: Right 14">
              <a:extLst>
                <a:ext uri="{FF2B5EF4-FFF2-40B4-BE49-F238E27FC236}">
                  <a16:creationId xmlns:a16="http://schemas.microsoft.com/office/drawing/2014/main" id="{BB041DDA-3315-88BA-4B5D-0B523133EFB6}"/>
                </a:ext>
              </a:extLst>
            </p:cNvPr>
            <p:cNvSpPr/>
            <p:nvPr/>
          </p:nvSpPr>
          <p:spPr>
            <a:xfrm>
              <a:off x="5841981" y="1582148"/>
              <a:ext cx="932834" cy="3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Arrow: Right 15">
              <a:extLst>
                <a:ext uri="{FF2B5EF4-FFF2-40B4-BE49-F238E27FC236}">
                  <a16:creationId xmlns:a16="http://schemas.microsoft.com/office/drawing/2014/main" id="{BF303E98-5098-A28D-C12A-2C380EA534C8}"/>
                </a:ext>
              </a:extLst>
            </p:cNvPr>
            <p:cNvSpPr/>
            <p:nvPr/>
          </p:nvSpPr>
          <p:spPr>
            <a:xfrm>
              <a:off x="5841981" y="3016446"/>
              <a:ext cx="932834" cy="3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Arrow: Right 16">
              <a:extLst>
                <a:ext uri="{FF2B5EF4-FFF2-40B4-BE49-F238E27FC236}">
                  <a16:creationId xmlns:a16="http://schemas.microsoft.com/office/drawing/2014/main" id="{673ABAFE-21B5-F1AC-9A63-E9A373BC731A}"/>
                </a:ext>
              </a:extLst>
            </p:cNvPr>
            <p:cNvSpPr/>
            <p:nvPr/>
          </p:nvSpPr>
          <p:spPr>
            <a:xfrm flipH="1">
              <a:off x="2661200" y="1577251"/>
              <a:ext cx="932834" cy="3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Arrow: Right 17">
              <a:extLst>
                <a:ext uri="{FF2B5EF4-FFF2-40B4-BE49-F238E27FC236}">
                  <a16:creationId xmlns:a16="http://schemas.microsoft.com/office/drawing/2014/main" id="{A86F3F47-F806-C396-9164-5D3FBBA5C453}"/>
                </a:ext>
              </a:extLst>
            </p:cNvPr>
            <p:cNvSpPr/>
            <p:nvPr/>
          </p:nvSpPr>
          <p:spPr>
            <a:xfrm flipH="1">
              <a:off x="2661199" y="3016446"/>
              <a:ext cx="932834" cy="393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9" name="TextBox 18">
            <a:extLst>
              <a:ext uri="{FF2B5EF4-FFF2-40B4-BE49-F238E27FC236}">
                <a16:creationId xmlns:a16="http://schemas.microsoft.com/office/drawing/2014/main" id="{DA84E64C-F062-6186-BFB5-ADE119629F4D}"/>
              </a:ext>
            </a:extLst>
          </p:cNvPr>
          <p:cNvSpPr txBox="1"/>
          <p:nvPr/>
        </p:nvSpPr>
        <p:spPr>
          <a:xfrm>
            <a:off x="312183" y="429936"/>
            <a:ext cx="4138083" cy="1692771"/>
          </a:xfrm>
          <a:prstGeom prst="rect">
            <a:avLst/>
          </a:prstGeom>
          <a:noFill/>
        </p:spPr>
        <p:txBody>
          <a:bodyPr wrap="square" rtlCol="0">
            <a:spAutoFit/>
          </a:bodyPr>
          <a:lstStyle/>
          <a:p>
            <a:r>
              <a:rPr lang="en-US" sz="3200" i="1" dirty="0">
                <a:latin typeface="+mj-lt"/>
              </a:rPr>
              <a:t>Reverse physics</a:t>
            </a:r>
            <a:r>
              <a:rPr lang="en-US" sz="3200" dirty="0">
                <a:latin typeface="+mj-lt"/>
              </a:rPr>
              <a:t>:</a:t>
            </a:r>
            <a:br>
              <a:rPr lang="en-US" sz="3200" dirty="0">
                <a:latin typeface="+mj-lt"/>
              </a:rPr>
            </a:br>
            <a:r>
              <a:rPr lang="en-US" sz="2400" dirty="0"/>
              <a:t>Start with the equations,</a:t>
            </a:r>
            <a:br>
              <a:rPr lang="en-US" sz="2400" dirty="0"/>
            </a:br>
            <a:r>
              <a:rPr lang="en-US" sz="2400" dirty="0"/>
              <a:t>reverse engineer physical assumptions/principles</a:t>
            </a:r>
            <a:endParaRPr lang="en-US" sz="3200" dirty="0"/>
          </a:p>
        </p:txBody>
      </p:sp>
      <p:sp>
        <p:nvSpPr>
          <p:cNvPr id="20" name="TextBox 19">
            <a:extLst>
              <a:ext uri="{FF2B5EF4-FFF2-40B4-BE49-F238E27FC236}">
                <a16:creationId xmlns:a16="http://schemas.microsoft.com/office/drawing/2014/main" id="{0E5EBCFB-6C69-2A78-7DC7-BB2C9F6E8688}"/>
              </a:ext>
            </a:extLst>
          </p:cNvPr>
          <p:cNvSpPr txBox="1"/>
          <p:nvPr/>
        </p:nvSpPr>
        <p:spPr>
          <a:xfrm>
            <a:off x="312183" y="2889928"/>
            <a:ext cx="11634284" cy="369332"/>
          </a:xfrm>
          <a:prstGeom prst="rect">
            <a:avLst/>
          </a:prstGeom>
          <a:noFill/>
        </p:spPr>
        <p:txBody>
          <a:bodyPr wrap="square" rtlCol="0">
            <a:spAutoFit/>
          </a:bodyPr>
          <a:lstStyle/>
          <a:p>
            <a:r>
              <a:rPr lang="en-US" dirty="0"/>
              <a:t>Goal: find the right overall physical concepts, “elevate” the discussion from mathematical constructs to physical principles</a:t>
            </a:r>
          </a:p>
        </p:txBody>
      </p:sp>
      <p:sp>
        <p:nvSpPr>
          <p:cNvPr id="21" name="TextBox 20">
            <a:extLst>
              <a:ext uri="{FF2B5EF4-FFF2-40B4-BE49-F238E27FC236}">
                <a16:creationId xmlns:a16="http://schemas.microsoft.com/office/drawing/2014/main" id="{BFA56BD7-6D62-3C17-6715-106FC651938E}"/>
              </a:ext>
            </a:extLst>
          </p:cNvPr>
          <p:cNvSpPr txBox="1"/>
          <p:nvPr/>
        </p:nvSpPr>
        <p:spPr>
          <a:xfrm>
            <a:off x="312184" y="3619907"/>
            <a:ext cx="4327550" cy="1692771"/>
          </a:xfrm>
          <a:prstGeom prst="rect">
            <a:avLst/>
          </a:prstGeom>
          <a:noFill/>
        </p:spPr>
        <p:txBody>
          <a:bodyPr wrap="square" rtlCol="0">
            <a:spAutoFit/>
          </a:bodyPr>
          <a:lstStyle/>
          <a:p>
            <a:r>
              <a:rPr lang="en-US" sz="3200" i="1">
                <a:latin typeface="+mj-lt"/>
              </a:rPr>
              <a:t>Physical mathematics</a:t>
            </a:r>
            <a:r>
              <a:rPr lang="en-US" sz="3200">
                <a:latin typeface="+mj-lt"/>
              </a:rPr>
              <a:t>: </a:t>
            </a:r>
            <a:r>
              <a:rPr lang="en-US" sz="2400"/>
              <a:t>Start from scratch and rederive all mathematical structures from physical requirements</a:t>
            </a:r>
            <a:endParaRPr lang="en-US" sz="3200" dirty="0"/>
          </a:p>
        </p:txBody>
      </p:sp>
      <p:sp>
        <p:nvSpPr>
          <p:cNvPr id="22" name="TextBox 21">
            <a:extLst>
              <a:ext uri="{FF2B5EF4-FFF2-40B4-BE49-F238E27FC236}">
                <a16:creationId xmlns:a16="http://schemas.microsoft.com/office/drawing/2014/main" id="{228CA008-AC4D-7585-97AA-7CB9439BF587}"/>
              </a:ext>
            </a:extLst>
          </p:cNvPr>
          <p:cNvSpPr txBox="1"/>
          <p:nvPr/>
        </p:nvSpPr>
        <p:spPr>
          <a:xfrm>
            <a:off x="312183" y="5752716"/>
            <a:ext cx="11634283" cy="369332"/>
          </a:xfrm>
          <a:prstGeom prst="rect">
            <a:avLst/>
          </a:prstGeom>
          <a:noFill/>
        </p:spPr>
        <p:txBody>
          <a:bodyPr wrap="square" rtlCol="0">
            <a:spAutoFit/>
          </a:bodyPr>
          <a:lstStyle/>
          <a:p>
            <a:r>
              <a:rPr lang="en-US" dirty="0"/>
              <a:t>Goal: get the details right, perfect one-to-one map between mathematical and physical objects</a:t>
            </a:r>
          </a:p>
        </p:txBody>
      </p:sp>
      <p:grpSp>
        <p:nvGrpSpPr>
          <p:cNvPr id="23" name="Group 22">
            <a:extLst>
              <a:ext uri="{FF2B5EF4-FFF2-40B4-BE49-F238E27FC236}">
                <a16:creationId xmlns:a16="http://schemas.microsoft.com/office/drawing/2014/main" id="{BCBEDE08-09D5-7EFF-9987-91627F5B13A4}"/>
              </a:ext>
            </a:extLst>
          </p:cNvPr>
          <p:cNvGrpSpPr/>
          <p:nvPr/>
        </p:nvGrpSpPr>
        <p:grpSpPr>
          <a:xfrm>
            <a:off x="5255523" y="3578239"/>
            <a:ext cx="2854992" cy="1887622"/>
            <a:chOff x="5664688" y="1950599"/>
            <a:chExt cx="3247734" cy="2147290"/>
          </a:xfrm>
        </p:grpSpPr>
        <p:sp>
          <p:nvSpPr>
            <p:cNvPr id="24" name="Rectangle 23">
              <a:extLst>
                <a:ext uri="{FF2B5EF4-FFF2-40B4-BE49-F238E27FC236}">
                  <a16:creationId xmlns:a16="http://schemas.microsoft.com/office/drawing/2014/main" id="{8B6C4FC1-812B-C0D6-72F4-02BE99A16AC0}"/>
                </a:ext>
              </a:extLst>
            </p:cNvPr>
            <p:cNvSpPr/>
            <p:nvPr/>
          </p:nvSpPr>
          <p:spPr>
            <a:xfrm>
              <a:off x="6719639" y="1950599"/>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Physics</a:t>
              </a:r>
            </a:p>
          </p:txBody>
        </p:sp>
        <p:sp>
          <p:nvSpPr>
            <p:cNvPr id="25" name="Rectangle 24">
              <a:extLst>
                <a:ext uri="{FF2B5EF4-FFF2-40B4-BE49-F238E27FC236}">
                  <a16:creationId xmlns:a16="http://schemas.microsoft.com/office/drawing/2014/main" id="{28C3AA9D-ECB2-0F25-ACE9-B17F803D53B0}"/>
                </a:ext>
              </a:extLst>
            </p:cNvPr>
            <p:cNvSpPr/>
            <p:nvPr/>
          </p:nvSpPr>
          <p:spPr>
            <a:xfrm>
              <a:off x="6719638" y="3511811"/>
              <a:ext cx="1533029" cy="58607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Physical mathematics</a:t>
              </a:r>
            </a:p>
          </p:txBody>
        </p:sp>
        <p:sp>
          <p:nvSpPr>
            <p:cNvPr id="26" name="Rectangle 25">
              <a:extLst>
                <a:ext uri="{FF2B5EF4-FFF2-40B4-BE49-F238E27FC236}">
                  <a16:creationId xmlns:a16="http://schemas.microsoft.com/office/drawing/2014/main" id="{200AEFC6-FB5C-7016-C007-BC5685F5DCF3}"/>
                </a:ext>
              </a:extLst>
            </p:cNvPr>
            <p:cNvSpPr/>
            <p:nvPr/>
          </p:nvSpPr>
          <p:spPr>
            <a:xfrm>
              <a:off x="5664688" y="2701218"/>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Physical requirements</a:t>
              </a:r>
            </a:p>
          </p:txBody>
        </p:sp>
        <p:sp>
          <p:nvSpPr>
            <p:cNvPr id="27" name="Rectangle 26">
              <a:extLst>
                <a:ext uri="{FF2B5EF4-FFF2-40B4-BE49-F238E27FC236}">
                  <a16:creationId xmlns:a16="http://schemas.microsoft.com/office/drawing/2014/main" id="{BC21D225-5FE0-2CC6-CD7A-D80DB11F3DD9}"/>
                </a:ext>
              </a:extLst>
            </p:cNvPr>
            <p:cNvSpPr/>
            <p:nvPr/>
          </p:nvSpPr>
          <p:spPr>
            <a:xfrm>
              <a:off x="7379393" y="2701217"/>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Semantics</a:t>
              </a:r>
            </a:p>
          </p:txBody>
        </p:sp>
        <p:cxnSp>
          <p:nvCxnSpPr>
            <p:cNvPr id="28" name="Connector: Elbow 27">
              <a:extLst>
                <a:ext uri="{FF2B5EF4-FFF2-40B4-BE49-F238E27FC236}">
                  <a16:creationId xmlns:a16="http://schemas.microsoft.com/office/drawing/2014/main" id="{385D63F1-0B84-79A7-5A6D-89F1784C6586}"/>
                </a:ext>
              </a:extLst>
            </p:cNvPr>
            <p:cNvCxnSpPr>
              <a:cxnSpLocks/>
              <a:stCxn id="24" idx="1"/>
              <a:endCxn id="26" idx="0"/>
            </p:cNvCxnSpPr>
            <p:nvPr/>
          </p:nvCxnSpPr>
          <p:spPr>
            <a:xfrm rot="10800000" flipV="1">
              <a:off x="6431203" y="2243638"/>
              <a:ext cx="288436" cy="457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48E3DC06-D692-BA12-57A9-7D57B0F99690}"/>
                </a:ext>
              </a:extLst>
            </p:cNvPr>
            <p:cNvCxnSpPr>
              <a:cxnSpLocks/>
              <a:stCxn id="24" idx="3"/>
              <a:endCxn id="27" idx="0"/>
            </p:cNvCxnSpPr>
            <p:nvPr/>
          </p:nvCxnSpPr>
          <p:spPr>
            <a:xfrm>
              <a:off x="7923288" y="2243639"/>
              <a:ext cx="222620" cy="4575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3532B734-C3AA-F223-19DB-DBDF89C0C67C}"/>
                </a:ext>
              </a:extLst>
            </p:cNvPr>
            <p:cNvCxnSpPr>
              <a:cxnSpLocks/>
              <a:stCxn id="26" idx="2"/>
              <a:endCxn id="25" idx="1"/>
            </p:cNvCxnSpPr>
            <p:nvPr/>
          </p:nvCxnSpPr>
          <p:spPr>
            <a:xfrm rot="16200000" flipH="1">
              <a:off x="6316644" y="3401855"/>
              <a:ext cx="517554" cy="2884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06E67379-7191-B0CE-50CB-FD5FCC991021}"/>
              </a:ext>
            </a:extLst>
          </p:cNvPr>
          <p:cNvSpPr txBox="1"/>
          <p:nvPr/>
        </p:nvSpPr>
        <p:spPr>
          <a:xfrm>
            <a:off x="1729209" y="2113443"/>
            <a:ext cx="2591159" cy="369332"/>
          </a:xfrm>
          <a:prstGeom prst="rect">
            <a:avLst/>
          </a:prstGeom>
          <a:noFill/>
        </p:spPr>
        <p:txBody>
          <a:bodyPr wrap="none">
            <a:spAutoFit/>
          </a:bodyPr>
          <a:lstStyle/>
          <a:p>
            <a:r>
              <a:rPr lang="en-US" i="1" dirty="0"/>
              <a:t>Found Phys</a:t>
            </a:r>
            <a:r>
              <a:rPr lang="en-US" dirty="0"/>
              <a:t> </a:t>
            </a:r>
            <a:r>
              <a:rPr lang="en-US" b="1" dirty="0"/>
              <a:t>52</a:t>
            </a:r>
            <a:r>
              <a:rPr lang="en-US" dirty="0"/>
              <a:t>, 40 (2022)</a:t>
            </a:r>
          </a:p>
        </p:txBody>
      </p:sp>
      <p:sp>
        <p:nvSpPr>
          <p:cNvPr id="32" name="TextBox 31">
            <a:extLst>
              <a:ext uri="{FF2B5EF4-FFF2-40B4-BE49-F238E27FC236}">
                <a16:creationId xmlns:a16="http://schemas.microsoft.com/office/drawing/2014/main" id="{57A16540-E440-B395-7EC3-66423D899F08}"/>
              </a:ext>
            </a:extLst>
          </p:cNvPr>
          <p:cNvSpPr txBox="1"/>
          <p:nvPr/>
        </p:nvSpPr>
        <p:spPr>
          <a:xfrm>
            <a:off x="3021164" y="233145"/>
            <a:ext cx="3021725" cy="369332"/>
          </a:xfrm>
          <a:prstGeom prst="rect">
            <a:avLst/>
          </a:prstGeom>
          <a:noFill/>
        </p:spPr>
        <p:txBody>
          <a:bodyPr wrap="none" rtlCol="0">
            <a:spAutoFit/>
          </a:bodyPr>
          <a:lstStyle/>
          <a:p>
            <a:r>
              <a:rPr lang="en-US" dirty="0"/>
              <a:t>Find the right overall concepts</a:t>
            </a:r>
          </a:p>
        </p:txBody>
      </p:sp>
    </p:spTree>
    <p:extLst>
      <p:ext uri="{BB962C8B-B14F-4D97-AF65-F5344CB8AC3E}">
        <p14:creationId xmlns:p14="http://schemas.microsoft.com/office/powerpoint/2010/main" val="1112326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337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82C3-A092-FA85-1231-9008571D3405}"/>
              </a:ext>
            </a:extLst>
          </p:cNvPr>
          <p:cNvSpPr>
            <a:spLocks noGrp="1"/>
          </p:cNvSpPr>
          <p:nvPr>
            <p:ph type="title"/>
          </p:nvPr>
        </p:nvSpPr>
        <p:spPr/>
        <p:txBody>
          <a:bodyPr/>
          <a:lstStyle/>
          <a:p>
            <a:r>
              <a:rPr lang="en-US" dirty="0"/>
              <a:t>Conceptual and</a:t>
            </a:r>
            <a:br>
              <a:rPr lang="en-US" dirty="0"/>
            </a:br>
            <a:r>
              <a:rPr lang="en-US" dirty="0"/>
              <a:t>Philosophical Foundations</a:t>
            </a:r>
            <a:br>
              <a:rPr lang="en-US" dirty="0"/>
            </a:br>
            <a:endParaRPr lang="en-US" dirty="0"/>
          </a:p>
        </p:txBody>
      </p:sp>
      <p:sp>
        <p:nvSpPr>
          <p:cNvPr id="3" name="Text Placeholder 2">
            <a:extLst>
              <a:ext uri="{FF2B5EF4-FFF2-40B4-BE49-F238E27FC236}">
                <a16:creationId xmlns:a16="http://schemas.microsoft.com/office/drawing/2014/main" id="{452C823A-1000-EF79-2BD0-6904BA1D3C55}"/>
              </a:ext>
            </a:extLst>
          </p:cNvPr>
          <p:cNvSpPr>
            <a:spLocks noGrp="1"/>
          </p:cNvSpPr>
          <p:nvPr>
            <p:ph type="body" idx="1"/>
          </p:nvPr>
        </p:nvSpPr>
        <p:spPr/>
        <p:txBody>
          <a:bodyPr/>
          <a:lstStyle/>
          <a:p>
            <a:endParaRPr lang="en-US" dirty="0"/>
          </a:p>
        </p:txBody>
      </p:sp>
      <p:sp>
        <p:nvSpPr>
          <p:cNvPr id="6" name="TextBox 5">
            <a:extLst>
              <a:ext uri="{FF2B5EF4-FFF2-40B4-BE49-F238E27FC236}">
                <a16:creationId xmlns:a16="http://schemas.microsoft.com/office/drawing/2014/main" id="{BE1F1323-9DDB-0EDB-1D66-3B74A7CD09FA}"/>
              </a:ext>
            </a:extLst>
          </p:cNvPr>
          <p:cNvSpPr txBox="1"/>
          <p:nvPr/>
        </p:nvSpPr>
        <p:spPr>
          <a:xfrm>
            <a:off x="249381" y="211841"/>
            <a:ext cx="3147015" cy="830997"/>
          </a:xfrm>
          <a:prstGeom prst="rect">
            <a:avLst/>
          </a:prstGeom>
          <a:noFill/>
        </p:spPr>
        <p:txBody>
          <a:bodyPr wrap="none" rtlCol="0">
            <a:spAutoFit/>
          </a:bodyPr>
          <a:lstStyle/>
          <a:p>
            <a:r>
              <a:rPr lang="en-US" sz="4800" dirty="0"/>
              <a:t>This session</a:t>
            </a:r>
          </a:p>
        </p:txBody>
      </p:sp>
    </p:spTree>
    <p:extLst>
      <p:ext uri="{BB962C8B-B14F-4D97-AF65-F5344CB8AC3E}">
        <p14:creationId xmlns:p14="http://schemas.microsoft.com/office/powerpoint/2010/main" val="407760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49BE-F00F-CAD6-648D-3FC1711B88A3}"/>
              </a:ext>
            </a:extLst>
          </p:cNvPr>
          <p:cNvSpPr>
            <a:spLocks noGrp="1"/>
          </p:cNvSpPr>
          <p:nvPr>
            <p:ph type="title"/>
          </p:nvPr>
        </p:nvSpPr>
        <p:spPr/>
        <p:txBody>
          <a:bodyPr/>
          <a:lstStyle/>
          <a:p>
            <a:r>
              <a:rPr lang="en-US" dirty="0"/>
              <a:t>Nature of physical theories</a:t>
            </a:r>
            <a:br>
              <a:rPr lang="en-US" dirty="0"/>
            </a:br>
            <a:endParaRPr lang="en-US" dirty="0"/>
          </a:p>
        </p:txBody>
      </p:sp>
      <p:sp>
        <p:nvSpPr>
          <p:cNvPr id="3" name="Text Placeholder 2">
            <a:extLst>
              <a:ext uri="{FF2B5EF4-FFF2-40B4-BE49-F238E27FC236}">
                <a16:creationId xmlns:a16="http://schemas.microsoft.com/office/drawing/2014/main" id="{F1E78009-F3F7-621F-CCB2-AB89881CD5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3571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E320C2F-72B0-BA0A-825F-2566DC7A8903}"/>
              </a:ext>
            </a:extLst>
          </p:cNvPr>
          <p:cNvGrpSpPr/>
          <p:nvPr/>
        </p:nvGrpSpPr>
        <p:grpSpPr>
          <a:xfrm>
            <a:off x="6546651" y="451607"/>
            <a:ext cx="5490116" cy="3332879"/>
            <a:chOff x="7474760" y="157582"/>
            <a:chExt cx="5490116" cy="3332879"/>
          </a:xfrm>
        </p:grpSpPr>
        <p:sp>
          <p:nvSpPr>
            <p:cNvPr id="2" name="Oval 1">
              <a:extLst>
                <a:ext uri="{FF2B5EF4-FFF2-40B4-BE49-F238E27FC236}">
                  <a16:creationId xmlns:a16="http://schemas.microsoft.com/office/drawing/2014/main" id="{632610CE-7A0A-7394-01EC-0284B93F4637}"/>
                </a:ext>
              </a:extLst>
            </p:cNvPr>
            <p:cNvSpPr/>
            <p:nvPr/>
          </p:nvSpPr>
          <p:spPr>
            <a:xfrm>
              <a:off x="9353901" y="1082236"/>
              <a:ext cx="1897107" cy="1611000"/>
            </a:xfrm>
            <a:prstGeom prst="ellipse">
              <a:avLst/>
            </a:prstGeom>
            <a:solidFill>
              <a:schemeClr val="accent6">
                <a:lumMod val="40000"/>
                <a:lumOff val="6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BBC3F55-A437-5D88-8E31-6F591D68825C}"/>
                </a:ext>
              </a:extLst>
            </p:cNvPr>
            <p:cNvSpPr/>
            <p:nvPr/>
          </p:nvSpPr>
          <p:spPr>
            <a:xfrm>
              <a:off x="8827663" y="549732"/>
              <a:ext cx="2712515" cy="226049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39BA05-E397-05C3-998F-D3E3864B39EE}"/>
                </a:ext>
              </a:extLst>
            </p:cNvPr>
            <p:cNvSpPr txBox="1"/>
            <p:nvPr/>
          </p:nvSpPr>
          <p:spPr>
            <a:xfrm>
              <a:off x="7573636" y="183518"/>
              <a:ext cx="2067233" cy="584775"/>
            </a:xfrm>
            <a:prstGeom prst="rect">
              <a:avLst/>
            </a:prstGeom>
            <a:noFill/>
          </p:spPr>
          <p:txBody>
            <a:bodyPr wrap="none" rtlCol="0">
              <a:spAutoFit/>
            </a:bodyPr>
            <a:lstStyle/>
            <a:p>
              <a:pPr algn="ctr"/>
              <a:r>
                <a:rPr lang="en-US" dirty="0"/>
                <a:t>Metaphysical reality</a:t>
              </a:r>
            </a:p>
            <a:p>
              <a:pPr algn="ctr"/>
              <a:r>
                <a:rPr lang="en-US" sz="1400" dirty="0"/>
                <a:t>What really exists</a:t>
              </a:r>
            </a:p>
          </p:txBody>
        </p:sp>
        <p:sp>
          <p:nvSpPr>
            <p:cNvPr id="6" name="Oval 5">
              <a:extLst>
                <a:ext uri="{FF2B5EF4-FFF2-40B4-BE49-F238E27FC236}">
                  <a16:creationId xmlns:a16="http://schemas.microsoft.com/office/drawing/2014/main" id="{DFFF48E1-26E5-D253-2373-82EAD29C8270}"/>
                </a:ext>
              </a:extLst>
            </p:cNvPr>
            <p:cNvSpPr/>
            <p:nvPr/>
          </p:nvSpPr>
          <p:spPr>
            <a:xfrm>
              <a:off x="9960209" y="1657704"/>
              <a:ext cx="1116918" cy="92524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1264A6-9CF2-A329-96FA-D6D6707CBC8B}"/>
                </a:ext>
              </a:extLst>
            </p:cNvPr>
            <p:cNvSpPr txBox="1"/>
            <p:nvPr/>
          </p:nvSpPr>
          <p:spPr>
            <a:xfrm>
              <a:off x="10321659" y="2690242"/>
              <a:ext cx="1859292" cy="800219"/>
            </a:xfrm>
            <a:prstGeom prst="rect">
              <a:avLst/>
            </a:prstGeom>
            <a:noFill/>
          </p:spPr>
          <p:txBody>
            <a:bodyPr wrap="none" rtlCol="0">
              <a:spAutoFit/>
            </a:bodyPr>
            <a:lstStyle/>
            <a:p>
              <a:pPr algn="ctr"/>
              <a:r>
                <a:rPr lang="en-US" dirty="0"/>
                <a:t>Empirical reality</a:t>
              </a:r>
            </a:p>
            <a:p>
              <a:pPr algn="ctr"/>
              <a:r>
                <a:rPr lang="en-US" sz="1400" dirty="0"/>
                <a:t>What can be reliably</a:t>
              </a:r>
              <a:br>
                <a:rPr lang="en-US" sz="1400" dirty="0"/>
              </a:br>
              <a:r>
                <a:rPr lang="en-US" sz="1400" dirty="0"/>
                <a:t>studied experimentally</a:t>
              </a:r>
            </a:p>
          </p:txBody>
        </p:sp>
        <p:cxnSp>
          <p:nvCxnSpPr>
            <p:cNvPr id="8" name="Straight Connector 7">
              <a:extLst>
                <a:ext uri="{FF2B5EF4-FFF2-40B4-BE49-F238E27FC236}">
                  <a16:creationId xmlns:a16="http://schemas.microsoft.com/office/drawing/2014/main" id="{351EC3C5-CB54-BAA8-B94B-55508B8BE3EF}"/>
                </a:ext>
              </a:extLst>
            </p:cNvPr>
            <p:cNvCxnSpPr/>
            <p:nvPr/>
          </p:nvCxnSpPr>
          <p:spPr>
            <a:xfrm>
              <a:off x="10616859" y="2227699"/>
              <a:ext cx="460268" cy="43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87A16A-BEE2-50FF-023D-9862F6C0A8E5}"/>
                </a:ext>
              </a:extLst>
            </p:cNvPr>
            <p:cNvCxnSpPr/>
            <p:nvPr/>
          </p:nvCxnSpPr>
          <p:spPr>
            <a:xfrm>
              <a:off x="8873976" y="768293"/>
              <a:ext cx="472542" cy="281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F9F6100-0EDE-E95C-497A-6E4F238E75F4}"/>
                </a:ext>
              </a:extLst>
            </p:cNvPr>
            <p:cNvSpPr/>
            <p:nvPr/>
          </p:nvSpPr>
          <p:spPr>
            <a:xfrm>
              <a:off x="9177885" y="2965708"/>
              <a:ext cx="509364" cy="48328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3B0B81-28AA-B4F3-F51E-8DF60D18FCED}"/>
                </a:ext>
              </a:extLst>
            </p:cNvPr>
            <p:cNvSpPr txBox="1"/>
            <p:nvPr/>
          </p:nvSpPr>
          <p:spPr>
            <a:xfrm>
              <a:off x="7474760" y="2490303"/>
              <a:ext cx="1752082" cy="800219"/>
            </a:xfrm>
            <a:prstGeom prst="rect">
              <a:avLst/>
            </a:prstGeom>
            <a:noFill/>
          </p:spPr>
          <p:txBody>
            <a:bodyPr wrap="none" rtlCol="0">
              <a:spAutoFit/>
            </a:bodyPr>
            <a:lstStyle/>
            <a:p>
              <a:pPr algn="ctr"/>
              <a:r>
                <a:rPr lang="en-US" dirty="0"/>
                <a:t>Physical theories</a:t>
              </a:r>
            </a:p>
            <a:p>
              <a:pPr algn="ctr"/>
              <a:r>
                <a:rPr lang="en-US" sz="1400" dirty="0"/>
                <a:t>Idealized account</a:t>
              </a:r>
              <a:br>
                <a:rPr lang="en-US" sz="1400" dirty="0"/>
              </a:br>
              <a:r>
                <a:rPr lang="en-US" sz="1400" dirty="0"/>
                <a:t>of empirical reality</a:t>
              </a:r>
            </a:p>
          </p:txBody>
        </p:sp>
        <p:sp>
          <p:nvSpPr>
            <p:cNvPr id="12" name="Arrow: Down 11">
              <a:extLst>
                <a:ext uri="{FF2B5EF4-FFF2-40B4-BE49-F238E27FC236}">
                  <a16:creationId xmlns:a16="http://schemas.microsoft.com/office/drawing/2014/main" id="{C62131F4-AA4F-84AD-7977-77A011230257}"/>
                </a:ext>
              </a:extLst>
            </p:cNvPr>
            <p:cNvSpPr/>
            <p:nvPr/>
          </p:nvSpPr>
          <p:spPr>
            <a:xfrm rot="2407524">
              <a:off x="9767764" y="2454426"/>
              <a:ext cx="165696" cy="568002"/>
            </a:xfrm>
            <a:prstGeom prst="downArrow">
              <a:avLst/>
            </a:prstGeom>
            <a:gradFill flip="none" rotWithShape="1">
              <a:gsLst>
                <a:gs pos="0">
                  <a:srgbClr val="5B9BD5"/>
                </a:gs>
                <a:gs pos="100000">
                  <a:srgbClr val="70AD47"/>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A2AEB6A0-D9D5-BC98-8D40-C517FEB46908}"/>
                </a:ext>
              </a:extLst>
            </p:cNvPr>
            <p:cNvCxnSpPr/>
            <p:nvPr/>
          </p:nvCxnSpPr>
          <p:spPr>
            <a:xfrm>
              <a:off x="9110247" y="2965708"/>
              <a:ext cx="236271" cy="191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1C8E27-44B6-50DE-3F1E-2988145BDE3A}"/>
                </a:ext>
              </a:extLst>
            </p:cNvPr>
            <p:cNvCxnSpPr>
              <a:cxnSpLocks/>
            </p:cNvCxnSpPr>
            <p:nvPr/>
          </p:nvCxnSpPr>
          <p:spPr>
            <a:xfrm flipV="1">
              <a:off x="10429491" y="698845"/>
              <a:ext cx="783932" cy="76010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CAB4F3-954E-A0D9-9C15-1330F303806F}"/>
                </a:ext>
              </a:extLst>
            </p:cNvPr>
            <p:cNvSpPr txBox="1"/>
            <p:nvPr/>
          </p:nvSpPr>
          <p:spPr>
            <a:xfrm>
              <a:off x="11167524" y="157582"/>
              <a:ext cx="1797352" cy="800219"/>
            </a:xfrm>
            <a:prstGeom prst="rect">
              <a:avLst/>
            </a:prstGeom>
            <a:noFill/>
          </p:spPr>
          <p:txBody>
            <a:bodyPr wrap="none" rtlCol="0">
              <a:spAutoFit/>
            </a:bodyPr>
            <a:lstStyle/>
            <a:p>
              <a:pPr algn="ctr"/>
              <a:r>
                <a:rPr lang="en-US" dirty="0"/>
                <a:t>Physical reality</a:t>
              </a:r>
            </a:p>
            <a:p>
              <a:pPr algn="ctr"/>
              <a:r>
                <a:rPr lang="en-US" sz="1400" dirty="0"/>
                <a:t>What can be accessed</a:t>
              </a:r>
              <a:br>
                <a:rPr lang="en-US" sz="1400" dirty="0"/>
              </a:br>
              <a:r>
                <a:rPr lang="en-US" sz="1400" dirty="0"/>
                <a:t>experimentally</a:t>
              </a:r>
            </a:p>
          </p:txBody>
        </p:sp>
      </p:grpSp>
      <p:sp>
        <p:nvSpPr>
          <p:cNvPr id="15" name="TextBox 14">
            <a:extLst>
              <a:ext uri="{FF2B5EF4-FFF2-40B4-BE49-F238E27FC236}">
                <a16:creationId xmlns:a16="http://schemas.microsoft.com/office/drawing/2014/main" id="{4E101662-CF85-5241-DF87-F777400A06BB}"/>
              </a:ext>
            </a:extLst>
          </p:cNvPr>
          <p:cNvSpPr txBox="1"/>
          <p:nvPr/>
        </p:nvSpPr>
        <p:spPr>
          <a:xfrm>
            <a:off x="387458" y="451607"/>
            <a:ext cx="5631056" cy="1077218"/>
          </a:xfrm>
          <a:prstGeom prst="rect">
            <a:avLst/>
          </a:prstGeom>
          <a:noFill/>
        </p:spPr>
        <p:txBody>
          <a:bodyPr wrap="square" rtlCol="0">
            <a:spAutoFit/>
          </a:bodyPr>
          <a:lstStyle/>
          <a:p>
            <a:r>
              <a:rPr lang="en-US" sz="3200" dirty="0">
                <a:solidFill>
                  <a:schemeClr val="accent6">
                    <a:lumMod val="75000"/>
                  </a:schemeClr>
                </a:solidFill>
              </a:rPr>
              <a:t>What exactly is the boundary between these areas?</a:t>
            </a:r>
          </a:p>
        </p:txBody>
      </p:sp>
      <p:sp>
        <p:nvSpPr>
          <p:cNvPr id="16" name="TextBox 15">
            <a:extLst>
              <a:ext uri="{FF2B5EF4-FFF2-40B4-BE49-F238E27FC236}">
                <a16:creationId xmlns:a16="http://schemas.microsoft.com/office/drawing/2014/main" id="{12370CAD-6C94-A882-EF0A-14F08A18FC4D}"/>
              </a:ext>
            </a:extLst>
          </p:cNvPr>
          <p:cNvSpPr txBox="1"/>
          <p:nvPr/>
        </p:nvSpPr>
        <p:spPr>
          <a:xfrm>
            <a:off x="462116" y="1875393"/>
            <a:ext cx="5869858" cy="646331"/>
          </a:xfrm>
          <a:prstGeom prst="rect">
            <a:avLst/>
          </a:prstGeom>
          <a:noFill/>
        </p:spPr>
        <p:txBody>
          <a:bodyPr wrap="square" rtlCol="0">
            <a:spAutoFit/>
          </a:bodyPr>
          <a:lstStyle/>
          <a:p>
            <a:r>
              <a:rPr lang="en-US" dirty="0"/>
              <a:t>Things that (may) exist: God(s), perfect circles, hidden variables, parallel universes, life after death, …</a:t>
            </a:r>
          </a:p>
        </p:txBody>
      </p:sp>
      <p:sp>
        <p:nvSpPr>
          <p:cNvPr id="17" name="TextBox 16">
            <a:extLst>
              <a:ext uri="{FF2B5EF4-FFF2-40B4-BE49-F238E27FC236}">
                <a16:creationId xmlns:a16="http://schemas.microsoft.com/office/drawing/2014/main" id="{E26D7900-BFD2-59A0-1814-C1A3E6976FD3}"/>
              </a:ext>
            </a:extLst>
          </p:cNvPr>
          <p:cNvSpPr txBox="1"/>
          <p:nvPr/>
        </p:nvSpPr>
        <p:spPr>
          <a:xfrm>
            <a:off x="462116" y="2677278"/>
            <a:ext cx="5869858" cy="923330"/>
          </a:xfrm>
          <a:prstGeom prst="rect">
            <a:avLst/>
          </a:prstGeom>
          <a:noFill/>
        </p:spPr>
        <p:txBody>
          <a:bodyPr wrap="square" rtlCol="0">
            <a:spAutoFit/>
          </a:bodyPr>
          <a:lstStyle/>
          <a:p>
            <a:r>
              <a:rPr lang="en-US" dirty="0"/>
              <a:t>Things that we can perceive: our own consciousness, our own feelings, historic events, a particular phenomenon at a particular time, …</a:t>
            </a:r>
          </a:p>
        </p:txBody>
      </p:sp>
      <p:sp>
        <p:nvSpPr>
          <p:cNvPr id="18" name="TextBox 17">
            <a:extLst>
              <a:ext uri="{FF2B5EF4-FFF2-40B4-BE49-F238E27FC236}">
                <a16:creationId xmlns:a16="http://schemas.microsoft.com/office/drawing/2014/main" id="{E09C6EFD-276D-E7B8-E097-4B6D51B4FD8C}"/>
              </a:ext>
            </a:extLst>
          </p:cNvPr>
          <p:cNvSpPr txBox="1"/>
          <p:nvPr/>
        </p:nvSpPr>
        <p:spPr>
          <a:xfrm>
            <a:off x="462116" y="3756162"/>
            <a:ext cx="5869858" cy="923330"/>
          </a:xfrm>
          <a:prstGeom prst="rect">
            <a:avLst/>
          </a:prstGeom>
          <a:noFill/>
        </p:spPr>
        <p:txBody>
          <a:bodyPr wrap="square" rtlCol="0">
            <a:spAutoFit/>
          </a:bodyPr>
          <a:lstStyle/>
          <a:p>
            <a:r>
              <a:rPr lang="en-US" dirty="0"/>
              <a:t>Things that we can study experimentally: motion of an object falling, repeatable processes under similar conditions, objects that we can probe without disruption, …</a:t>
            </a:r>
          </a:p>
        </p:txBody>
      </p:sp>
      <p:sp>
        <p:nvSpPr>
          <p:cNvPr id="19" name="TextBox 18">
            <a:extLst>
              <a:ext uri="{FF2B5EF4-FFF2-40B4-BE49-F238E27FC236}">
                <a16:creationId xmlns:a16="http://schemas.microsoft.com/office/drawing/2014/main" id="{E0228A3B-DAF1-6113-810B-EF64AF2F1762}"/>
              </a:ext>
            </a:extLst>
          </p:cNvPr>
          <p:cNvSpPr txBox="1"/>
          <p:nvPr/>
        </p:nvSpPr>
        <p:spPr>
          <a:xfrm>
            <a:off x="462116" y="4835046"/>
            <a:ext cx="5869858" cy="1200329"/>
          </a:xfrm>
          <a:prstGeom prst="rect">
            <a:avLst/>
          </a:prstGeom>
          <a:noFill/>
        </p:spPr>
        <p:txBody>
          <a:bodyPr wrap="square" rtlCol="0">
            <a:spAutoFit/>
          </a:bodyPr>
          <a:lstStyle/>
          <a:p>
            <a:r>
              <a:rPr lang="en-US" dirty="0"/>
              <a:t>Things that we describe in our models: objects that are fully described by finitely many infinitesimally precise quantities, objects under simplified assumptions (i.e. no friction, perfect isolation, linearity, …), …</a:t>
            </a:r>
          </a:p>
        </p:txBody>
      </p:sp>
    </p:spTree>
    <p:extLst>
      <p:ext uri="{BB962C8B-B14F-4D97-AF65-F5344CB8AC3E}">
        <p14:creationId xmlns:p14="http://schemas.microsoft.com/office/powerpoint/2010/main" val="1580888670"/>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44542</TotalTime>
  <Words>4272</Words>
  <Application>Microsoft Office PowerPoint</Application>
  <PresentationFormat>Widescreen</PresentationFormat>
  <Paragraphs>572</Paragraphs>
  <Slides>60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Cambria Math</vt:lpstr>
      <vt:lpstr>Office Theme</vt:lpstr>
      <vt:lpstr>Assumptions of Physics Summer School 2024 Conceptual and Philosophical Foundations</vt:lpstr>
      <vt:lpstr>Main goal of the project</vt:lpstr>
      <vt:lpstr>PowerPoint Presentation</vt:lpstr>
      <vt:lpstr>PowerPoint Presentation</vt:lpstr>
      <vt:lpstr>Different approach to the foundations of physics</vt:lpstr>
      <vt:lpstr>PowerPoint Presentation</vt:lpstr>
      <vt:lpstr>Conceptual and Philosophical Foundations </vt:lpstr>
      <vt:lpstr>Nature of physical theories </vt:lpstr>
      <vt:lpstr>PowerPoint Presentation</vt:lpstr>
      <vt:lpstr>PowerPoint Presentation</vt:lpstr>
      <vt:lpstr>Takeaways</vt:lpstr>
      <vt:lpstr>Developing a formal system for experimental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vt:lpstr>
      <vt:lpstr>Logic of experimental verifiability </vt:lpstr>
      <vt:lpstr>Topology and σ-algebra</vt:lpstr>
      <vt:lpstr>PowerPoint Presentation</vt:lpstr>
      <vt:lpstr>Takeaways</vt:lpstr>
      <vt:lpstr>Ensembles as fundamental concept </vt:lpstr>
      <vt:lpstr>PowerPoint Presentation</vt:lpstr>
      <vt:lpstr>PowerPoint Presentation</vt:lpstr>
      <vt:lpstr>PowerPoint Presentation</vt:lpstr>
      <vt:lpstr>PowerPoint Presentation</vt:lpstr>
      <vt:lpstr>PowerPoint Presentation</vt:lpstr>
      <vt:lpstr>PowerPoint Presentation</vt:lpstr>
      <vt:lpstr>Takeaways</vt:lpstr>
      <vt:lpstr>System definition </vt:lpstr>
      <vt:lpstr>PowerPoint Presentation</vt:lpstr>
      <vt:lpstr>PowerPoint Presentation</vt:lpstr>
      <vt:lpstr>PowerPoint Presentation</vt:lpstr>
      <vt:lpstr>PowerPoint Presentation</vt:lpstr>
      <vt:lpstr>Takeaways</vt:lpstr>
      <vt:lpstr>Foundations of probability </vt:lpstr>
      <vt:lpstr>PowerPoint Presentation</vt:lpstr>
      <vt:lpstr>PowerPoint Presentation</vt:lpstr>
      <vt:lpstr>PowerPoint Presentation</vt:lpstr>
      <vt:lpstr>PowerPoint Presentation</vt:lpstr>
      <vt:lpstr>Takeaways</vt:lpstr>
      <vt:lpstr>Physical theories as assumptions </vt:lpstr>
      <vt:lpstr>PowerPoint Presentation</vt:lpstr>
      <vt:lpstr>PowerPoint Presentation</vt:lpstr>
      <vt:lpstr>PowerPoint Presentation</vt:lpstr>
      <vt:lpstr>PowerPoint Presentation</vt:lpstr>
      <vt:lpstr>Takeaways</vt:lpstr>
      <vt:lpstr>Wrapping it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215</cp:revision>
  <dcterms:created xsi:type="dcterms:W3CDTF">2021-04-07T15:17:47Z</dcterms:created>
  <dcterms:modified xsi:type="dcterms:W3CDTF">2024-06-26T20:06:46Z</dcterms:modified>
</cp:coreProperties>
</file>