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1017" r:id="rId2"/>
    <p:sldId id="1011" r:id="rId3"/>
    <p:sldId id="1012" r:id="rId4"/>
    <p:sldId id="1075" r:id="rId5"/>
    <p:sldId id="1014" r:id="rId6"/>
    <p:sldId id="1015" r:id="rId7"/>
    <p:sldId id="1016" r:id="rId8"/>
    <p:sldId id="1018" r:id="rId9"/>
    <p:sldId id="1032" r:id="rId10"/>
    <p:sldId id="1025" r:id="rId11"/>
    <p:sldId id="1019" r:id="rId12"/>
    <p:sldId id="1021" r:id="rId13"/>
    <p:sldId id="1020" r:id="rId14"/>
    <p:sldId id="1022" r:id="rId15"/>
    <p:sldId id="1023" r:id="rId16"/>
    <p:sldId id="1024" r:id="rId17"/>
    <p:sldId id="1026" r:id="rId18"/>
    <p:sldId id="1027" r:id="rId19"/>
    <p:sldId id="1028" r:id="rId20"/>
    <p:sldId id="1030" r:id="rId21"/>
    <p:sldId id="1031" r:id="rId22"/>
    <p:sldId id="1029" r:id="rId23"/>
    <p:sldId id="1033" r:id="rId24"/>
    <p:sldId id="1034" r:id="rId25"/>
    <p:sldId id="1035" r:id="rId26"/>
    <p:sldId id="944" r:id="rId27"/>
    <p:sldId id="1036" r:id="rId28"/>
    <p:sldId id="1037" r:id="rId29"/>
    <p:sldId id="1038" r:id="rId30"/>
    <p:sldId id="1003" r:id="rId31"/>
    <p:sldId id="1039" r:id="rId32"/>
    <p:sldId id="1040" r:id="rId33"/>
    <p:sldId id="1041" r:id="rId34"/>
    <p:sldId id="1042" r:id="rId35"/>
    <p:sldId id="1043" r:id="rId36"/>
    <p:sldId id="1044" r:id="rId37"/>
    <p:sldId id="1045" r:id="rId38"/>
    <p:sldId id="1046" r:id="rId39"/>
    <p:sldId id="1047" r:id="rId40"/>
    <p:sldId id="1048" r:id="rId41"/>
    <p:sldId id="975" r:id="rId42"/>
    <p:sldId id="1006" r:id="rId43"/>
    <p:sldId id="1049" r:id="rId44"/>
    <p:sldId id="1050" r:id="rId45"/>
    <p:sldId id="1051" r:id="rId46"/>
    <p:sldId id="1052" r:id="rId47"/>
    <p:sldId id="1053" r:id="rId48"/>
    <p:sldId id="1054" r:id="rId49"/>
    <p:sldId id="1055" r:id="rId50"/>
    <p:sldId id="899" r:id="rId51"/>
    <p:sldId id="1056" r:id="rId52"/>
    <p:sldId id="1057" r:id="rId53"/>
    <p:sldId id="1059" r:id="rId54"/>
    <p:sldId id="1060" r:id="rId55"/>
    <p:sldId id="1061" r:id="rId56"/>
    <p:sldId id="1062" r:id="rId57"/>
    <p:sldId id="1063" r:id="rId58"/>
    <p:sldId id="1069" r:id="rId59"/>
    <p:sldId id="1073" r:id="rId60"/>
    <p:sldId id="1065" r:id="rId61"/>
    <p:sldId id="1066" r:id="rId62"/>
    <p:sldId id="1067" r:id="rId63"/>
    <p:sldId id="1064" r:id="rId64"/>
    <p:sldId id="1068" r:id="rId65"/>
    <p:sldId id="1070" r:id="rId66"/>
    <p:sldId id="1071" r:id="rId67"/>
    <p:sldId id="1074" r:id="rId68"/>
    <p:sldId id="974" r:id="rId69"/>
    <p:sldId id="1058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1" d="100"/>
          <a:sy n="81" d="100"/>
        </p:scale>
        <p:origin x="102" y="180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0.png"/><Relationship Id="rId5" Type="http://schemas.openxmlformats.org/officeDocument/2006/relationships/image" Target="../media/image161.png"/><Relationship Id="rId4" Type="http://schemas.openxmlformats.org/officeDocument/2006/relationships/image" Target="../media/image1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0.png"/><Relationship Id="rId13" Type="http://schemas.openxmlformats.org/officeDocument/2006/relationships/image" Target="../media/image171.png"/><Relationship Id="rId18" Type="http://schemas.openxmlformats.org/officeDocument/2006/relationships/image" Target="../media/image178.png"/><Relationship Id="rId26" Type="http://schemas.openxmlformats.org/officeDocument/2006/relationships/image" Target="../media/image188.png"/><Relationship Id="rId3" Type="http://schemas.openxmlformats.org/officeDocument/2006/relationships/image" Target="../media/image159.png"/><Relationship Id="rId21" Type="http://schemas.openxmlformats.org/officeDocument/2006/relationships/image" Target="../media/image183.png"/><Relationship Id="rId7" Type="http://schemas.openxmlformats.org/officeDocument/2006/relationships/image" Target="../media/image1640.png"/><Relationship Id="rId12" Type="http://schemas.openxmlformats.org/officeDocument/2006/relationships/image" Target="../media/image169.png"/><Relationship Id="rId17" Type="http://schemas.openxmlformats.org/officeDocument/2006/relationships/image" Target="../media/image177.png"/><Relationship Id="rId25" Type="http://schemas.openxmlformats.org/officeDocument/2006/relationships/image" Target="../media/image62.png"/><Relationship Id="rId2" Type="http://schemas.openxmlformats.org/officeDocument/2006/relationships/image" Target="../media/image61.png"/><Relationship Id="rId16" Type="http://schemas.openxmlformats.org/officeDocument/2006/relationships/image" Target="../media/image176.png"/><Relationship Id="rId20" Type="http://schemas.openxmlformats.org/officeDocument/2006/relationships/image" Target="../media/image182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0.png"/><Relationship Id="rId11" Type="http://schemas.openxmlformats.org/officeDocument/2006/relationships/image" Target="../media/image1680.png"/><Relationship Id="rId24" Type="http://schemas.openxmlformats.org/officeDocument/2006/relationships/image" Target="../media/image186.png"/><Relationship Id="rId5" Type="http://schemas.openxmlformats.org/officeDocument/2006/relationships/image" Target="../media/image1620.png"/><Relationship Id="rId15" Type="http://schemas.openxmlformats.org/officeDocument/2006/relationships/image" Target="../media/image175.png"/><Relationship Id="rId23" Type="http://schemas.openxmlformats.org/officeDocument/2006/relationships/image" Target="../media/image185.png"/><Relationship Id="rId28" Type="http://schemas.openxmlformats.org/officeDocument/2006/relationships/image" Target="../media/image191.png"/><Relationship Id="rId19" Type="http://schemas.openxmlformats.org/officeDocument/2006/relationships/image" Target="../media/image179.png"/><Relationship Id="rId31" Type="http://schemas.openxmlformats.org/officeDocument/2006/relationships/image" Target="../media/image64.png"/><Relationship Id="rId4" Type="http://schemas.openxmlformats.org/officeDocument/2006/relationships/image" Target="../media/image161.png"/><Relationship Id="rId14" Type="http://schemas.openxmlformats.org/officeDocument/2006/relationships/image" Target="../media/image174.png"/><Relationship Id="rId22" Type="http://schemas.openxmlformats.org/officeDocument/2006/relationships/image" Target="../media/image184.png"/><Relationship Id="rId27" Type="http://schemas.openxmlformats.org/officeDocument/2006/relationships/image" Target="../media/image189.png"/><Relationship Id="rId30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7" Type="http://schemas.openxmlformats.org/officeDocument/2006/relationships/image" Target="../media/image133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81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5.png"/><Relationship Id="rId5" Type="http://schemas.openxmlformats.org/officeDocument/2006/relationships/image" Target="../media/image137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6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13" Type="http://schemas.openxmlformats.org/officeDocument/2006/relationships/image" Target="../media/image1430.png"/><Relationship Id="rId18" Type="http://schemas.openxmlformats.org/officeDocument/2006/relationships/image" Target="../media/image1480.png"/><Relationship Id="rId3" Type="http://schemas.openxmlformats.org/officeDocument/2006/relationships/image" Target="../media/image1310.png"/><Relationship Id="rId21" Type="http://schemas.openxmlformats.org/officeDocument/2006/relationships/image" Target="../media/image152.png"/><Relationship Id="rId7" Type="http://schemas.openxmlformats.org/officeDocument/2006/relationships/image" Target="../media/image1350.png"/><Relationship Id="rId12" Type="http://schemas.openxmlformats.org/officeDocument/2006/relationships/image" Target="../media/image1420.png"/><Relationship Id="rId17" Type="http://schemas.openxmlformats.org/officeDocument/2006/relationships/image" Target="../media/image1470.png"/><Relationship Id="rId2" Type="http://schemas.openxmlformats.org/officeDocument/2006/relationships/image" Target="../media/image1300.png"/><Relationship Id="rId16" Type="http://schemas.openxmlformats.org/officeDocument/2006/relationships/image" Target="../media/image146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0.png"/><Relationship Id="rId11" Type="http://schemas.openxmlformats.org/officeDocument/2006/relationships/image" Target="../media/image1390.png"/><Relationship Id="rId5" Type="http://schemas.openxmlformats.org/officeDocument/2006/relationships/image" Target="../media/image1330.png"/><Relationship Id="rId15" Type="http://schemas.openxmlformats.org/officeDocument/2006/relationships/image" Target="../media/image1450.png"/><Relationship Id="rId23" Type="http://schemas.openxmlformats.org/officeDocument/2006/relationships/image" Target="../media/image154.png"/><Relationship Id="rId10" Type="http://schemas.openxmlformats.org/officeDocument/2006/relationships/image" Target="../media/image1380.png"/><Relationship Id="rId19" Type="http://schemas.openxmlformats.org/officeDocument/2006/relationships/image" Target="../media/image1490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Relationship Id="rId22" Type="http://schemas.openxmlformats.org/officeDocument/2006/relationships/image" Target="../media/image15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Assumptions of Physics</a:t>
            </a:r>
            <a:br>
              <a:rPr lang="en-US" sz="4000" dirty="0"/>
            </a:br>
            <a:r>
              <a:rPr lang="en-US" sz="4000" dirty="0"/>
              <a:t>Summer School 2024</a:t>
            </a:r>
            <a:br>
              <a:rPr lang="en-US" sz="4000" dirty="0"/>
            </a:br>
            <a:br>
              <a:rPr lang="en-US" dirty="0"/>
            </a:br>
            <a:r>
              <a:rPr lang="en-US" dirty="0"/>
              <a:t>States and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83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AA6-6A80-288A-ED2F-2D37DC91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Axioms of mixture </a:t>
            </a:r>
            <a:br>
              <a:rPr lang="en-US" dirty="0"/>
            </a:br>
            <a:r>
              <a:rPr lang="en-US" dirty="0"/>
              <a:t>and convex spaces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E5CE-856F-8A80-6672-9263A28E9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D31A-7194-8549-3919-40BFFC3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0D7E-ADCC-88CA-5217-A37B182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15210-F1FB-7279-D112-E152A574C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311599"/>
            <a:ext cx="11403016" cy="18290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B950C-0BB3-016C-D7BA-FBC09A9AABFF}"/>
              </a:ext>
            </a:extLst>
          </p:cNvPr>
          <p:cNvSpPr txBox="1"/>
          <p:nvPr/>
        </p:nvSpPr>
        <p:spPr>
          <a:xfrm>
            <a:off x="659080" y="2351782"/>
            <a:ext cx="7517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Physical laws are not about single instances: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they are about reproducible relationships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744BF-9218-E66B-49EC-2C4ACF8CFA84}"/>
                  </a:ext>
                </a:extLst>
              </p:cNvPr>
              <p:cNvSpPr txBox="1"/>
              <p:nvPr/>
            </p:nvSpPr>
            <p:spPr>
              <a:xfrm>
                <a:off x="9298380" y="2536448"/>
                <a:ext cx="20282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744BF-9218-E66B-49EC-2C4ACF8CF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380" y="2536448"/>
                <a:ext cx="202824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66D64-61FC-E442-816A-BD955DF1B727}"/>
              </a:ext>
            </a:extLst>
          </p:cNvPr>
          <p:cNvCxnSpPr>
            <a:cxnSpLocks/>
          </p:cNvCxnSpPr>
          <p:nvPr/>
        </p:nvCxnSpPr>
        <p:spPr>
          <a:xfrm flipV="1">
            <a:off x="9221190" y="3135086"/>
            <a:ext cx="219693" cy="23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111723-592B-FF6D-3ABB-456F9115C66D}"/>
              </a:ext>
            </a:extLst>
          </p:cNvPr>
          <p:cNvSpPr txBox="1"/>
          <p:nvPr/>
        </p:nvSpPr>
        <p:spPr>
          <a:xfrm>
            <a:off x="8443669" y="3306680"/>
            <a:ext cx="155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whenever this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4A0886-5D68-957F-F93E-B3A727D00000}"/>
              </a:ext>
            </a:extLst>
          </p:cNvPr>
          <p:cNvCxnSpPr>
            <a:cxnSpLocks/>
          </p:cNvCxnSpPr>
          <p:nvPr/>
        </p:nvCxnSpPr>
        <p:spPr>
          <a:xfrm flipH="1" flipV="1">
            <a:off x="10877436" y="3135086"/>
            <a:ext cx="208180" cy="29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0F7861-AEE5-ADB9-C8FD-70E3228BBB27}"/>
              </a:ext>
            </a:extLst>
          </p:cNvPr>
          <p:cNvSpPr txBox="1"/>
          <p:nvPr/>
        </p:nvSpPr>
        <p:spPr>
          <a:xfrm>
            <a:off x="10585638" y="3306680"/>
            <a:ext cx="10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that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D42D4-2B5C-7C33-4AB3-5F8198ED5666}"/>
              </a:ext>
            </a:extLst>
          </p:cNvPr>
          <p:cNvSpPr txBox="1"/>
          <p:nvPr/>
        </p:nvSpPr>
        <p:spPr>
          <a:xfrm>
            <a:off x="659079" y="3447412"/>
            <a:ext cx="5711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Reproducibility already implies infinitely many copies</a:t>
            </a:r>
          </a:p>
          <a:p>
            <a:r>
              <a:rPr lang="en-US" sz="2000" dirty="0"/>
              <a:t>(you can always check one more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4BDE66-7052-6676-9ACE-C91854F050DD}"/>
                  </a:ext>
                </a:extLst>
              </p:cNvPr>
              <p:cNvSpPr txBox="1"/>
              <p:nvPr/>
            </p:nvSpPr>
            <p:spPr>
              <a:xfrm>
                <a:off x="659079" y="5132809"/>
                <a:ext cx="5897192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Ensemble is the basic object for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describing systems and states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4BDE66-7052-6676-9ACE-C91854F05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9" y="5132809"/>
                <a:ext cx="5897192" cy="1077218"/>
              </a:xfrm>
              <a:prstGeom prst="rect">
                <a:avLst/>
              </a:prstGeom>
              <a:blipFill>
                <a:blip r:embed="rId4"/>
                <a:stretch>
                  <a:fillRect l="-2583" t="-6780" r="-1653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D0BBA6E-9843-CE0A-BE95-3CE97295A483}"/>
              </a:ext>
            </a:extLst>
          </p:cNvPr>
          <p:cNvSpPr txBox="1"/>
          <p:nvPr/>
        </p:nvSpPr>
        <p:spPr>
          <a:xfrm>
            <a:off x="659079" y="4241251"/>
            <a:ext cx="4327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Also, preparations are never perfect</a:t>
            </a:r>
          </a:p>
          <a:p>
            <a:r>
              <a:rPr lang="en-US" sz="2000" dirty="0"/>
              <a:t>(can’t prepare perfect initial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BBEAB0-34EF-6D2D-9641-6F0C6BB76B42}"/>
                  </a:ext>
                </a:extLst>
              </p:cNvPr>
              <p:cNvSpPr txBox="1"/>
              <p:nvPr/>
            </p:nvSpPr>
            <p:spPr>
              <a:xfrm>
                <a:off x="5591298" y="3923472"/>
                <a:ext cx="2680990" cy="1025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/>
                  <a:t>The “pure states”</a:t>
                </a:r>
              </a:p>
              <a:p>
                <a:pPr algn="r"/>
                <a:r>
                  <a:rPr lang="en-US" sz="2000" dirty="0"/>
                  <a:t>(i.e.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/>
                  <a:t>) )</a:t>
                </a:r>
                <a:br>
                  <a:rPr lang="en-US" sz="2000" dirty="0"/>
                </a:br>
                <a:r>
                  <a:rPr lang="en-US" sz="2000" dirty="0"/>
                  <a:t>are idealized ensembles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BBEAB0-34EF-6D2D-9641-6F0C6BB76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298" y="3923472"/>
                <a:ext cx="2680990" cy="1025665"/>
              </a:xfrm>
              <a:prstGeom prst="rect">
                <a:avLst/>
              </a:prstGeom>
              <a:blipFill>
                <a:blip r:embed="rId5"/>
                <a:stretch>
                  <a:fillRect l="-1591" t="-3571" r="-2500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A22C1C-FADA-EF95-9065-CA12113D0E9C}"/>
              </a:ext>
            </a:extLst>
          </p:cNvPr>
          <p:cNvCxnSpPr>
            <a:cxnSpLocks/>
          </p:cNvCxnSpPr>
          <p:nvPr/>
        </p:nvCxnSpPr>
        <p:spPr>
          <a:xfrm flipH="1" flipV="1">
            <a:off x="8176523" y="1799942"/>
            <a:ext cx="415274" cy="287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637607-299C-E36F-3879-7833B4992E5A}"/>
              </a:ext>
            </a:extLst>
          </p:cNvPr>
          <p:cNvSpPr txBox="1"/>
          <p:nvPr/>
        </p:nvSpPr>
        <p:spPr>
          <a:xfrm>
            <a:off x="7535636" y="2038386"/>
            <a:ext cx="30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defined experimentally</a:t>
            </a:r>
          </a:p>
        </p:txBody>
      </p:sp>
    </p:spTree>
    <p:extLst>
      <p:ext uri="{BB962C8B-B14F-4D97-AF65-F5344CB8AC3E}">
        <p14:creationId xmlns:p14="http://schemas.microsoft.com/office/powerpoint/2010/main" val="251386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66176-78D4-BABB-B125-ED5922D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Carcassi - Physics Department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84DE98-BE95-2D9A-B24B-B795E1EA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/>
              <p:nvPr/>
            </p:nvSpPr>
            <p:spPr>
              <a:xfrm>
                <a:off x="3499404" y="928237"/>
                <a:ext cx="28872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3200" i="1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,…</m:t>
                      </m:r>
                      <m:r>
                        <m:rPr>
                          <m:lit/>
                        </m:rP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11696-2FA4-9B01-05E5-5D57831D8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04" y="928237"/>
                <a:ext cx="288720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935D07-A6A4-3A66-5639-4D7B5717C18B}"/>
                  </a:ext>
                </a:extLst>
              </p:cNvPr>
              <p:cNvSpPr txBox="1"/>
              <p:nvPr/>
            </p:nvSpPr>
            <p:spPr>
              <a:xfrm>
                <a:off x="3984409" y="2225036"/>
                <a:ext cx="2559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3200" i="1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m:rPr>
                          <m:lit/>
                        </m:rPr>
                        <a:rPr lang="en-US" sz="32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935D07-A6A4-3A66-5639-4D7B5717C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09" y="2225036"/>
                <a:ext cx="255973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4B0021F-1ABD-4988-457C-7B8B1AE45877}"/>
              </a:ext>
            </a:extLst>
          </p:cNvPr>
          <p:cNvSpPr txBox="1"/>
          <p:nvPr/>
        </p:nvSpPr>
        <p:spPr>
          <a:xfrm>
            <a:off x="254079" y="903347"/>
            <a:ext cx="298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Classical discrete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A791A-9E86-F972-58CD-F6766722C963}"/>
              </a:ext>
            </a:extLst>
          </p:cNvPr>
          <p:cNvSpPr txBox="1"/>
          <p:nvPr/>
        </p:nvSpPr>
        <p:spPr>
          <a:xfrm>
            <a:off x="254079" y="2225036"/>
            <a:ext cx="3474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Classical continuum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26489A-5684-15AF-9E1D-74E07E10DA1D}"/>
              </a:ext>
            </a:extLst>
          </p:cNvPr>
          <p:cNvSpPr txBox="1"/>
          <p:nvPr/>
        </p:nvSpPr>
        <p:spPr>
          <a:xfrm>
            <a:off x="4289207" y="1639414"/>
            <a:ext cx="2076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Phase space</a:t>
            </a:r>
            <a:br>
              <a:rPr lang="en-US" dirty="0"/>
            </a:br>
            <a:r>
              <a:rPr lang="en-US" dirty="0"/>
              <a:t>Symplectic manifold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8FCBF-5F3C-79B5-8C03-3A09DCBB54AE}"/>
              </a:ext>
            </a:extLst>
          </p:cNvPr>
          <p:cNvSpPr txBox="1"/>
          <p:nvPr/>
        </p:nvSpPr>
        <p:spPr>
          <a:xfrm>
            <a:off x="4246580" y="199669"/>
            <a:ext cx="1197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FAE1FA-B027-C5D8-0370-B61791D0A600}"/>
                  </a:ext>
                </a:extLst>
              </p:cNvPr>
              <p:cNvSpPr txBox="1"/>
              <p:nvPr/>
            </p:nvSpPr>
            <p:spPr>
              <a:xfrm>
                <a:off x="7529279" y="928044"/>
                <a:ext cx="3780907" cy="585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32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| 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FAE1FA-B027-C5D8-0370-B61791D0A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79" y="928044"/>
                <a:ext cx="3780907" cy="585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BE1B1-CC2C-3F98-EDC5-531EC8B96BBF}"/>
                  </a:ext>
                </a:extLst>
              </p:cNvPr>
              <p:cNvSpPr txBox="1"/>
              <p:nvPr/>
            </p:nvSpPr>
            <p:spPr>
              <a:xfrm>
                <a:off x="7370820" y="1962579"/>
                <a:ext cx="4354012" cy="109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32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:r>
                  <a:rPr lang="en-US" sz="320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sz="32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ABE1B1-CC2C-3F98-EDC5-531EC8B9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20" y="1962579"/>
                <a:ext cx="4354012" cy="1096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4DC4912-E1FC-227F-09AD-C5EED05BCBCA}"/>
              </a:ext>
            </a:extLst>
          </p:cNvPr>
          <p:cNvSpPr txBox="1"/>
          <p:nvPr/>
        </p:nvSpPr>
        <p:spPr>
          <a:xfrm>
            <a:off x="8293580" y="199668"/>
            <a:ext cx="1968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Ensembles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A0F48-ABED-D758-4CFD-698DB4AF2937}"/>
              </a:ext>
            </a:extLst>
          </p:cNvPr>
          <p:cNvSpPr txBox="1"/>
          <p:nvPr/>
        </p:nvSpPr>
        <p:spPr>
          <a:xfrm>
            <a:off x="230104" y="3473011"/>
            <a:ext cx="3625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D683A-7732-08F8-9133-7841FCD13905}"/>
                  </a:ext>
                </a:extLst>
              </p:cNvPr>
              <p:cNvSpPr txBox="1"/>
              <p:nvPr/>
            </p:nvSpPr>
            <p:spPr>
              <a:xfrm>
                <a:off x="4005812" y="3501997"/>
                <a:ext cx="20901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1D683A-7732-08F8-9133-7841FCD13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12" y="3501997"/>
                <a:ext cx="20901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5F595D5-1452-917E-C97A-912A23E6449F}"/>
              </a:ext>
            </a:extLst>
          </p:cNvPr>
          <p:cNvSpPr txBox="1"/>
          <p:nvPr/>
        </p:nvSpPr>
        <p:spPr>
          <a:xfrm>
            <a:off x="3984409" y="2996360"/>
            <a:ext cx="1957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Projective complex</a:t>
            </a:r>
            <a:br>
              <a:rPr lang="en-US" dirty="0"/>
            </a:br>
            <a:r>
              <a:rPr lang="en-US" dirty="0"/>
              <a:t>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73B95-70BA-66DA-6829-211D5CC3AA7F}"/>
                  </a:ext>
                </a:extLst>
              </p:cNvPr>
              <p:cNvSpPr txBox="1"/>
              <p:nvPr/>
            </p:nvSpPr>
            <p:spPr>
              <a:xfrm>
                <a:off x="6426268" y="3146805"/>
                <a:ext cx="481369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ℰ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3200" dirty="0"/>
                  <a:t> positive semi-definite</a:t>
                </a:r>
                <a:br>
                  <a:rPr lang="en-US" sz="3200" dirty="0"/>
                </a:br>
                <a:r>
                  <a:rPr lang="en-US" sz="3200" dirty="0"/>
                  <a:t>Hermitian,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tr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 }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073B95-70BA-66DA-6829-211D5CC3A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68" y="3146805"/>
                <a:ext cx="4813690" cy="1077218"/>
              </a:xfrm>
              <a:prstGeom prst="rect">
                <a:avLst/>
              </a:prstGeom>
              <a:blipFill>
                <a:blip r:embed="rId7"/>
                <a:stretch>
                  <a:fillRect l="-3165" t="-6780" r="-202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2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77152-1D37-F460-892B-6235FEF3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0" y="223030"/>
            <a:ext cx="11299667" cy="3641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F0E1F-34EC-9078-6180-3C9EE1973BA3}"/>
              </a:ext>
            </a:extLst>
          </p:cNvPr>
          <p:cNvSpPr txBox="1"/>
          <p:nvPr/>
        </p:nvSpPr>
        <p:spPr>
          <a:xfrm>
            <a:off x="299880" y="3897878"/>
            <a:ext cx="426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Ensembles can be mixed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02FB85-D961-1FB1-D3DF-FDA0641EAD35}"/>
                  </a:ext>
                </a:extLst>
              </p:cNvPr>
              <p:cNvSpPr txBox="1"/>
              <p:nvPr/>
            </p:nvSpPr>
            <p:spPr>
              <a:xfrm>
                <a:off x="299879" y="4516023"/>
                <a:ext cx="345017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Convex structure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02FB85-D961-1FB1-D3DF-FDA0641E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79" y="4516023"/>
                <a:ext cx="3450175" cy="584775"/>
              </a:xfrm>
              <a:prstGeom prst="rect">
                <a:avLst/>
              </a:prstGeom>
              <a:blipFill>
                <a:blip r:embed="rId3"/>
                <a:stretch>
                  <a:fillRect t="-12500" r="-335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14E8F9-6652-B08D-3B8A-8F4D5661BBDD}"/>
              </a:ext>
            </a:extLst>
          </p:cNvPr>
          <p:cNvSpPr txBox="1"/>
          <p:nvPr/>
        </p:nvSpPr>
        <p:spPr>
          <a:xfrm>
            <a:off x="1822124" y="5326213"/>
            <a:ext cx="7181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Classical probability distributions and quantum density operators have a convex structure</a:t>
            </a:r>
          </a:p>
        </p:txBody>
      </p:sp>
    </p:spTree>
    <p:extLst>
      <p:ext uri="{BB962C8B-B14F-4D97-AF65-F5344CB8AC3E}">
        <p14:creationId xmlns:p14="http://schemas.microsoft.com/office/powerpoint/2010/main" val="349994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9B3BC-57A9-5519-8453-A0146E0C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0" y="315124"/>
            <a:ext cx="11437787" cy="80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C5431-221F-A9DC-322D-9097F480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0" y="1271677"/>
            <a:ext cx="11461606" cy="104435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9F7085-7E10-7E9F-4FA0-64718456D28B}"/>
              </a:ext>
            </a:extLst>
          </p:cNvPr>
          <p:cNvCxnSpPr>
            <a:cxnSpLocks/>
          </p:cNvCxnSpPr>
          <p:nvPr/>
        </p:nvCxnSpPr>
        <p:spPr>
          <a:xfrm flipV="1">
            <a:off x="2886075" y="4395788"/>
            <a:ext cx="1076325" cy="5143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7DE532-CBDF-83AF-EFAC-2952E3FBF92A}"/>
                  </a:ext>
                </a:extLst>
              </p:cNvPr>
              <p:cNvSpPr txBox="1"/>
              <p:nvPr/>
            </p:nvSpPr>
            <p:spPr>
              <a:xfrm>
                <a:off x="2605294" y="4813912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7DE532-CBDF-83AF-EFAC-2952E3FB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294" y="4813912"/>
                <a:ext cx="3714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826E4-24AE-703A-1F03-13B89ABA62FA}"/>
                  </a:ext>
                </a:extLst>
              </p:cNvPr>
              <p:cNvSpPr txBox="1"/>
              <p:nvPr/>
            </p:nvSpPr>
            <p:spPr>
              <a:xfrm>
                <a:off x="3916624" y="4122682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C826E4-24AE-703A-1F03-13B89ABA6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24" y="4122682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E0F58-4502-2F87-961A-A4354C69D2B8}"/>
              </a:ext>
            </a:extLst>
          </p:cNvPr>
          <p:cNvCxnSpPr>
            <a:cxnSpLocks/>
          </p:cNvCxnSpPr>
          <p:nvPr/>
        </p:nvCxnSpPr>
        <p:spPr>
          <a:xfrm>
            <a:off x="1988916" y="4484228"/>
            <a:ext cx="2188077" cy="1029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40C1D1-3BA3-CDB3-8CAE-D14050B8F93B}"/>
              </a:ext>
            </a:extLst>
          </p:cNvPr>
          <p:cNvCxnSpPr>
            <a:cxnSpLocks/>
          </p:cNvCxnSpPr>
          <p:nvPr/>
        </p:nvCxnSpPr>
        <p:spPr>
          <a:xfrm>
            <a:off x="3756249" y="3291518"/>
            <a:ext cx="420744" cy="222177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0AB14B-DCD4-F910-90A0-2800A5A4799C}"/>
                  </a:ext>
                </a:extLst>
              </p:cNvPr>
              <p:cNvSpPr txBox="1"/>
              <p:nvPr/>
            </p:nvSpPr>
            <p:spPr>
              <a:xfrm>
                <a:off x="4100456" y="5353024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0AB14B-DCD4-F910-90A0-2800A5A4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56" y="5353024"/>
                <a:ext cx="3506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8F1F97-98B3-FF84-DFE2-B694D30B69CE}"/>
                  </a:ext>
                </a:extLst>
              </p:cNvPr>
              <p:cNvSpPr txBox="1"/>
              <p:nvPr/>
            </p:nvSpPr>
            <p:spPr>
              <a:xfrm>
                <a:off x="1697788" y="4255342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8F1F97-98B3-FF84-DFE2-B694D30B6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88" y="4255342"/>
                <a:ext cx="3779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0E92D6-7F8D-E26C-0CE3-AF08CD879313}"/>
                  </a:ext>
                </a:extLst>
              </p:cNvPr>
              <p:cNvSpPr txBox="1"/>
              <p:nvPr/>
            </p:nvSpPr>
            <p:spPr>
              <a:xfrm>
                <a:off x="3596560" y="2981584"/>
                <a:ext cx="356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0E92D6-7F8D-E26C-0CE3-AF08CD879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560" y="2981584"/>
                <a:ext cx="3564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5EAFE0-7A73-7AEC-89EB-2958B91122C4}"/>
                  </a:ext>
                </a:extLst>
              </p:cNvPr>
              <p:cNvSpPr txBox="1"/>
              <p:nvPr/>
            </p:nvSpPr>
            <p:spPr>
              <a:xfrm>
                <a:off x="1819275" y="5319264"/>
                <a:ext cx="146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5EAFE0-7A73-7AEC-89EB-2958B9112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75" y="5319264"/>
                <a:ext cx="1461297" cy="369332"/>
              </a:xfrm>
              <a:prstGeom prst="rect">
                <a:avLst/>
              </a:prstGeom>
              <a:blipFill>
                <a:blip r:embed="rId9"/>
                <a:stretch>
                  <a:fillRect r="-70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4BBF4F-45CF-245D-7E3D-9765B34C7D62}"/>
                  </a:ext>
                </a:extLst>
              </p:cNvPr>
              <p:cNvSpPr txBox="1"/>
              <p:nvPr/>
            </p:nvSpPr>
            <p:spPr>
              <a:xfrm>
                <a:off x="4049640" y="3571893"/>
                <a:ext cx="1421158" cy="375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4BBF4F-45CF-245D-7E3D-9765B34C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640" y="3571893"/>
                <a:ext cx="1421158" cy="375487"/>
              </a:xfrm>
              <a:prstGeom prst="rect">
                <a:avLst/>
              </a:prstGeom>
              <a:blipFill>
                <a:blip r:embed="rId10"/>
                <a:stretch>
                  <a:fillRect r="-8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E8E903-A2F7-D390-81CD-5FABF4187B75}"/>
              </a:ext>
            </a:extLst>
          </p:cNvPr>
          <p:cNvCxnSpPr>
            <a:cxnSpLocks/>
          </p:cNvCxnSpPr>
          <p:nvPr/>
        </p:nvCxnSpPr>
        <p:spPr>
          <a:xfrm flipH="1" flipV="1">
            <a:off x="3249330" y="4307348"/>
            <a:ext cx="174907" cy="317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91997-41BA-81FF-CE5A-1EA1CCC5C0B8}"/>
                  </a:ext>
                </a:extLst>
              </p:cNvPr>
              <p:cNvSpPr txBox="1"/>
              <p:nvPr/>
            </p:nvSpPr>
            <p:spPr>
              <a:xfrm>
                <a:off x="2321636" y="3990839"/>
                <a:ext cx="1613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mixtures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91997-41BA-81FF-CE5A-1EA1CCC5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636" y="3990839"/>
                <a:ext cx="1613006" cy="307777"/>
              </a:xfrm>
              <a:prstGeom prst="rect">
                <a:avLst/>
              </a:prstGeom>
              <a:blipFill>
                <a:blip r:embed="rId11"/>
                <a:stretch>
                  <a:fillRect l="-113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6FB2A5-5924-4C9E-7678-8FB6DA34782B}"/>
              </a:ext>
            </a:extLst>
          </p:cNvPr>
          <p:cNvCxnSpPr/>
          <p:nvPr/>
        </p:nvCxnSpPr>
        <p:spPr>
          <a:xfrm flipV="1">
            <a:off x="4336682" y="5239822"/>
            <a:ext cx="172323" cy="22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FD20535-F40A-6D59-EA1D-D34582D2D5C7}"/>
                  </a:ext>
                </a:extLst>
              </p:cNvPr>
              <p:cNvSpPr txBox="1"/>
              <p:nvPr/>
            </p:nvSpPr>
            <p:spPr>
              <a:xfrm>
                <a:off x="4169764" y="4766758"/>
                <a:ext cx="17107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common component</a:t>
                </a:r>
                <a:br>
                  <a:rPr lang="en-US" sz="1400" dirty="0"/>
                </a:br>
                <a:r>
                  <a:rPr lang="en-US" sz="1400" dirty="0"/>
                  <a:t>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FD20535-F40A-6D59-EA1D-D34582D2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764" y="4766758"/>
                <a:ext cx="1710725" cy="523220"/>
              </a:xfrm>
              <a:prstGeom prst="rect">
                <a:avLst/>
              </a:prstGeom>
              <a:blipFill>
                <a:blip r:embed="rId12"/>
                <a:stretch>
                  <a:fillRect l="-106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807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9D20C-0A4B-AB4B-798E-2C59CAF3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94538"/>
            <a:ext cx="11239500" cy="14379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5E491-ABF3-F1A2-EBCB-9D7D77AA2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9" y="1909917"/>
            <a:ext cx="3255539" cy="3038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E5B4F3-372A-25EE-5EC7-7AF4526AC48B}"/>
                  </a:ext>
                </a:extLst>
              </p:cNvPr>
              <p:cNvSpPr txBox="1"/>
              <p:nvPr/>
            </p:nvSpPr>
            <p:spPr>
              <a:xfrm>
                <a:off x="4693920" y="2027348"/>
                <a:ext cx="3518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distinct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E5B4F3-372A-25EE-5EC7-7AF4526AC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20" y="2027348"/>
                <a:ext cx="3518784" cy="369332"/>
              </a:xfrm>
              <a:prstGeom prst="rect">
                <a:avLst/>
              </a:prstGeom>
              <a:blipFill>
                <a:blip r:embed="rId4"/>
                <a:stretch>
                  <a:fillRect l="-138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77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1BBAA-E6E3-EB33-E8ED-CB1B8278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65613"/>
            <a:ext cx="11369040" cy="19631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1F0D3B-9A76-CEA7-F159-845BF8043C2E}"/>
              </a:ext>
            </a:extLst>
          </p:cNvPr>
          <p:cNvCxnSpPr>
            <a:cxnSpLocks/>
          </p:cNvCxnSpPr>
          <p:nvPr/>
        </p:nvCxnSpPr>
        <p:spPr>
          <a:xfrm>
            <a:off x="1872392" y="3476354"/>
            <a:ext cx="1327785" cy="5076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36C23D-D2E7-E979-EC6D-BA6F424EAE8B}"/>
              </a:ext>
            </a:extLst>
          </p:cNvPr>
          <p:cNvCxnSpPr>
            <a:cxnSpLocks/>
          </p:cNvCxnSpPr>
          <p:nvPr/>
        </p:nvCxnSpPr>
        <p:spPr>
          <a:xfrm>
            <a:off x="975233" y="3050444"/>
            <a:ext cx="2188077" cy="10290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E82174-20BC-83FF-1600-D70305364E1E}"/>
              </a:ext>
            </a:extLst>
          </p:cNvPr>
          <p:cNvCxnSpPr>
            <a:cxnSpLocks/>
          </p:cNvCxnSpPr>
          <p:nvPr/>
        </p:nvCxnSpPr>
        <p:spPr>
          <a:xfrm flipV="1">
            <a:off x="3153785" y="3980861"/>
            <a:ext cx="36867" cy="954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4ACE70-B764-45A3-6811-E8766ECFDDF8}"/>
                  </a:ext>
                </a:extLst>
              </p:cNvPr>
              <p:cNvSpPr txBox="1"/>
              <p:nvPr/>
            </p:nvSpPr>
            <p:spPr>
              <a:xfrm>
                <a:off x="676377" y="2799364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4ACE70-B764-45A3-6811-E8766ECFD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7" y="2799364"/>
                <a:ext cx="37144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9C03EF-60CA-980B-51E6-95852F2F91AD}"/>
                  </a:ext>
                </a:extLst>
              </p:cNvPr>
              <p:cNvSpPr txBox="1"/>
              <p:nvPr/>
            </p:nvSpPr>
            <p:spPr>
              <a:xfrm>
                <a:off x="3096173" y="370700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9C03EF-60CA-980B-51E6-95852F2F9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173" y="3707003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33D491-8766-4528-B59D-020699841091}"/>
                  </a:ext>
                </a:extLst>
              </p:cNvPr>
              <p:cNvSpPr txBox="1"/>
              <p:nvPr/>
            </p:nvSpPr>
            <p:spPr>
              <a:xfrm>
                <a:off x="2920837" y="3984036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33D491-8766-4528-B59D-02069984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837" y="3984036"/>
                <a:ext cx="3506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1BF109-C8A9-21DF-EE5D-E88C932A46AC}"/>
                  </a:ext>
                </a:extLst>
              </p:cNvPr>
              <p:cNvSpPr txBox="1"/>
              <p:nvPr/>
            </p:nvSpPr>
            <p:spPr>
              <a:xfrm>
                <a:off x="1940853" y="2991698"/>
                <a:ext cx="2119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1BF109-C8A9-21DF-EE5D-E88C932A4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53" y="2991698"/>
                <a:ext cx="2119939" cy="369332"/>
              </a:xfrm>
              <a:prstGeom prst="rect">
                <a:avLst/>
              </a:prstGeom>
              <a:blipFill>
                <a:blip r:embed="rId6"/>
                <a:stretch>
                  <a:fillRect r="-603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6E8AE3E-755E-CFF0-8702-410CD28E57B6}"/>
              </a:ext>
            </a:extLst>
          </p:cNvPr>
          <p:cNvSpPr txBox="1"/>
          <p:nvPr/>
        </p:nvSpPr>
        <p:spPr>
          <a:xfrm>
            <a:off x="4664630" y="2598003"/>
            <a:ext cx="5586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mixing axioms allow us to get the same mixture just by changing one component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4B312-D8D8-7015-CE6D-9BA11B1BF613}"/>
              </a:ext>
            </a:extLst>
          </p:cNvPr>
          <p:cNvSpPr txBox="1"/>
          <p:nvPr/>
        </p:nvSpPr>
        <p:spPr>
          <a:xfrm>
            <a:off x="3957314" y="3702549"/>
            <a:ext cx="6293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Requiring unique complement (i.e. cancellation axiom, unique inverse) recovers vector spaces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29D82-7FB1-0E38-0EB7-0A1A5A4F4B91}"/>
              </a:ext>
            </a:extLst>
          </p:cNvPr>
          <p:cNvSpPr txBox="1"/>
          <p:nvPr/>
        </p:nvSpPr>
        <p:spPr>
          <a:xfrm>
            <a:off x="676377" y="5200888"/>
            <a:ext cx="7908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Both classical and quantum mechanics are complemented, but at this point it is not clear whether it is a necessary axiom</a:t>
            </a:r>
          </a:p>
        </p:txBody>
      </p:sp>
    </p:spTree>
    <p:extLst>
      <p:ext uri="{BB962C8B-B14F-4D97-AF65-F5344CB8AC3E}">
        <p14:creationId xmlns:p14="http://schemas.microsoft.com/office/powerpoint/2010/main" val="146066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mixing provides a convex structure</a:t>
            </a:r>
          </a:p>
          <a:p>
            <a:r>
              <a:rPr lang="en-US" dirty="0"/>
              <a:t>Invertibility of mixture recovers convex spaces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Gather useful results for convex spaces</a:t>
            </a:r>
          </a:p>
          <a:p>
            <a:pPr lvl="1"/>
            <a:r>
              <a:rPr lang="en-US" dirty="0"/>
              <a:t>Understand how to recover topological vector spaces</a:t>
            </a:r>
          </a:p>
        </p:txBody>
      </p:sp>
    </p:spTree>
    <p:extLst>
      <p:ext uri="{BB962C8B-B14F-4D97-AF65-F5344CB8AC3E}">
        <p14:creationId xmlns:p14="http://schemas.microsoft.com/office/powerpoint/2010/main" val="307067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AA6-6A80-288A-ED2F-2D37DC91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E5CE-856F-8A80-6672-9263A28E9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D31A-7194-8549-3919-40BFFC3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0D7E-ADCC-88CA-5217-A37B182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6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BF3BD-B333-C31E-E844-7544CD3C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1" y="223876"/>
            <a:ext cx="11424438" cy="3637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58361-F21D-69FF-56BC-F62836B77F24}"/>
              </a:ext>
            </a:extLst>
          </p:cNvPr>
          <p:cNvSpPr txBox="1"/>
          <p:nvPr/>
        </p:nvSpPr>
        <p:spPr>
          <a:xfrm>
            <a:off x="186884" y="4008514"/>
            <a:ext cx="940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Entropy must be strictly concave: it cannot decrease during mixing, and it stays the same only when mixing an ensemble with itself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98F5E-841C-0B2E-0D60-495825053424}"/>
              </a:ext>
            </a:extLst>
          </p:cNvPr>
          <p:cNvSpPr txBox="1"/>
          <p:nvPr/>
        </p:nvSpPr>
        <p:spPr>
          <a:xfrm>
            <a:off x="186884" y="4961845"/>
            <a:ext cx="9404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Maximum entropy increase is when ensembles are “completely different” (disjunct); in that case, the increase is only given by the choice of the ensemble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8C412-8F96-987C-9293-8F69588FAD3D}"/>
              </a:ext>
            </a:extLst>
          </p:cNvPr>
          <p:cNvSpPr txBox="1"/>
          <p:nvPr/>
        </p:nvSpPr>
        <p:spPr>
          <a:xfrm>
            <a:off x="3277156" y="5977508"/>
            <a:ext cx="538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Assuming entropy is the variability within the ensemble</a:t>
            </a:r>
          </a:p>
        </p:txBody>
      </p:sp>
    </p:spTree>
    <p:extLst>
      <p:ext uri="{BB962C8B-B14F-4D97-AF65-F5344CB8AC3E}">
        <p14:creationId xmlns:p14="http://schemas.microsoft.com/office/powerpoint/2010/main" val="388858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423408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BF3BD-B333-C31E-E844-7544CD3CB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1" y="223876"/>
            <a:ext cx="11424438" cy="36378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200A6B-A9C1-A1FD-1FC4-30CC0596CF88}"/>
              </a:ext>
            </a:extLst>
          </p:cNvPr>
          <p:cNvSpPr txBox="1"/>
          <p:nvPr/>
        </p:nvSpPr>
        <p:spPr>
          <a:xfrm>
            <a:off x="300351" y="4098114"/>
            <a:ext cx="4231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classical mechanics, disjunct ensembles correspond to probability distributions with disjoint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7929E-931C-0506-8306-3C3E14555422}"/>
              </a:ext>
            </a:extLst>
          </p:cNvPr>
          <p:cNvSpPr txBox="1"/>
          <p:nvPr/>
        </p:nvSpPr>
        <p:spPr>
          <a:xfrm>
            <a:off x="5158241" y="4098114"/>
            <a:ext cx="42316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In quantum mechanics, disjunct ensembles correspond to density operators in orthogonal subspaces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24FCC0-D0A5-82A9-9543-0F373C61495D}"/>
              </a:ext>
            </a:extLst>
          </p:cNvPr>
          <p:cNvCxnSpPr>
            <a:cxnSpLocks/>
          </p:cNvCxnSpPr>
          <p:nvPr/>
        </p:nvCxnSpPr>
        <p:spPr>
          <a:xfrm>
            <a:off x="934424" y="6407474"/>
            <a:ext cx="2215918" cy="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224417-D35C-9905-BD78-A3928CBFC088}"/>
              </a:ext>
            </a:extLst>
          </p:cNvPr>
          <p:cNvSpPr/>
          <p:nvPr/>
        </p:nvSpPr>
        <p:spPr>
          <a:xfrm>
            <a:off x="1401635" y="6027027"/>
            <a:ext cx="473886" cy="387122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9CAB38E-DA67-41F6-5888-1CF0E06B7F24}"/>
              </a:ext>
            </a:extLst>
          </p:cNvPr>
          <p:cNvSpPr/>
          <p:nvPr/>
        </p:nvSpPr>
        <p:spPr>
          <a:xfrm>
            <a:off x="2122476" y="6027027"/>
            <a:ext cx="473886" cy="387122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D65676-FF05-6B3F-80AF-7376239E15E4}"/>
              </a:ext>
            </a:extLst>
          </p:cNvPr>
          <p:cNvCxnSpPr>
            <a:cxnSpLocks/>
          </p:cNvCxnSpPr>
          <p:nvPr/>
        </p:nvCxnSpPr>
        <p:spPr>
          <a:xfrm>
            <a:off x="6287334" y="5780076"/>
            <a:ext cx="0" cy="84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68F3D-D223-E455-171F-A5F171AB6685}"/>
              </a:ext>
            </a:extLst>
          </p:cNvPr>
          <p:cNvCxnSpPr>
            <a:cxnSpLocks/>
          </p:cNvCxnSpPr>
          <p:nvPr/>
        </p:nvCxnSpPr>
        <p:spPr>
          <a:xfrm flipH="1">
            <a:off x="5960286" y="6220588"/>
            <a:ext cx="867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693E3E-457D-7451-FEDB-D347321B6572}"/>
              </a:ext>
            </a:extLst>
          </p:cNvPr>
          <p:cNvSpPr/>
          <p:nvPr/>
        </p:nvSpPr>
        <p:spPr>
          <a:xfrm>
            <a:off x="6530926" y="6185031"/>
            <a:ext cx="71021" cy="71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C88431-76FE-DACA-346C-1449EF6177B9}"/>
              </a:ext>
            </a:extLst>
          </p:cNvPr>
          <p:cNvSpPr/>
          <p:nvPr/>
        </p:nvSpPr>
        <p:spPr>
          <a:xfrm>
            <a:off x="6251823" y="6057906"/>
            <a:ext cx="71021" cy="71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6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063F82-8F3E-1F61-D932-E1487250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4" y="197368"/>
            <a:ext cx="11698091" cy="741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28FCE-E82B-1074-F765-ABA9993D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4" y="1040540"/>
            <a:ext cx="11698091" cy="484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CBBF3-F486-6953-A62E-12334DBBB6FD}"/>
              </a:ext>
            </a:extLst>
          </p:cNvPr>
          <p:cNvSpPr txBox="1"/>
          <p:nvPr/>
        </p:nvSpPr>
        <p:spPr>
          <a:xfrm>
            <a:off x="511938" y="1670396"/>
            <a:ext cx="9355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difference between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disjunctness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and distinctness proves to be crucial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061890-D9D3-7C7A-E8EE-E20A8AC1FC1F}"/>
              </a:ext>
            </a:extLst>
          </p:cNvPr>
          <p:cNvCxnSpPr>
            <a:cxnSpLocks/>
          </p:cNvCxnSpPr>
          <p:nvPr/>
        </p:nvCxnSpPr>
        <p:spPr>
          <a:xfrm>
            <a:off x="587352" y="2863338"/>
            <a:ext cx="2215918" cy="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A665BE-0230-8295-9141-6CD944FEF465}"/>
              </a:ext>
            </a:extLst>
          </p:cNvPr>
          <p:cNvSpPr/>
          <p:nvPr/>
        </p:nvSpPr>
        <p:spPr>
          <a:xfrm>
            <a:off x="1054563" y="2482891"/>
            <a:ext cx="473886" cy="387122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72C5DD-E7F7-1D5B-EC2B-4EBE6621F196}"/>
              </a:ext>
            </a:extLst>
          </p:cNvPr>
          <p:cNvSpPr/>
          <p:nvPr/>
        </p:nvSpPr>
        <p:spPr>
          <a:xfrm>
            <a:off x="1775404" y="2482891"/>
            <a:ext cx="473886" cy="387122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41C19-D3EC-E460-EBAB-12E16041C51A}"/>
              </a:ext>
            </a:extLst>
          </p:cNvPr>
          <p:cNvCxnSpPr>
            <a:cxnSpLocks/>
          </p:cNvCxnSpPr>
          <p:nvPr/>
        </p:nvCxnSpPr>
        <p:spPr>
          <a:xfrm flipH="1">
            <a:off x="2502920" y="2540191"/>
            <a:ext cx="914400" cy="1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8A741E-3515-D91D-A95E-F1E22FBCF3F2}"/>
              </a:ext>
            </a:extLst>
          </p:cNvPr>
          <p:cNvSpPr txBox="1"/>
          <p:nvPr/>
        </p:nvSpPr>
        <p:spPr>
          <a:xfrm>
            <a:off x="3417320" y="2355525"/>
            <a:ext cx="361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Distinct: no common </a:t>
            </a:r>
            <a:r>
              <a:rPr lang="en-US" dirty="0" err="1"/>
              <a:t>subdistribution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99D2B3-59FB-EC42-B8A1-0EEC0B8E1CC3}"/>
              </a:ext>
            </a:extLst>
          </p:cNvPr>
          <p:cNvSpPr txBox="1"/>
          <p:nvPr/>
        </p:nvSpPr>
        <p:spPr>
          <a:xfrm>
            <a:off x="3417320" y="2724857"/>
            <a:ext cx="455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Disjunct: equal mixture raises the entropy by 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3F44D6-1EE9-8FA2-DEA6-84533569B14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502920" y="2786609"/>
            <a:ext cx="914400" cy="12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6C1C3F-C169-D0BE-DD3E-91925A0F26CD}"/>
              </a:ext>
            </a:extLst>
          </p:cNvPr>
          <p:cNvGrpSpPr/>
          <p:nvPr/>
        </p:nvGrpSpPr>
        <p:grpSpPr>
          <a:xfrm>
            <a:off x="1054563" y="3247399"/>
            <a:ext cx="1545457" cy="1418826"/>
            <a:chOff x="9366506" y="1899445"/>
            <a:chExt cx="1545457" cy="141882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7A92D55-2E82-ACCA-0129-41F6DA6970FE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CBCD007-F493-81B1-64C1-F2DC911CAC2C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2B4E9B7-E2EB-4C7A-338E-0550CB1B4665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9">
                <a:extLst>
                  <a:ext uri="{FF2B5EF4-FFF2-40B4-BE49-F238E27FC236}">
                    <a16:creationId xmlns:a16="http://schemas.microsoft.com/office/drawing/2014/main" id="{C411C47E-14F1-2D01-B8BC-554880B7EB6D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20751C9-7226-866C-6807-74A83FB7B898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7E6831-9947-7BA2-59A8-73F4EB7A9B55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7206BE-2FDC-0814-4421-DE62A5C9C64F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4394981-6564-35B1-8B3D-FFA20BDE082A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A7940DE-9DE3-2EB3-4777-B7F14A032BC1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D19AD3D-3AE6-EB52-2E8F-3CCFD083CE02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CC1CB22-D711-D9D9-A863-7ABBFF8726D1}"/>
              </a:ext>
            </a:extLst>
          </p:cNvPr>
          <p:cNvSpPr txBox="1"/>
          <p:nvPr/>
        </p:nvSpPr>
        <p:spPr>
          <a:xfrm>
            <a:off x="203482" y="2277115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876FA2-7FA7-76A0-1E87-DFB95AE41DD6}"/>
              </a:ext>
            </a:extLst>
          </p:cNvPr>
          <p:cNvSpPr txBox="1"/>
          <p:nvPr/>
        </p:nvSpPr>
        <p:spPr>
          <a:xfrm>
            <a:off x="203481" y="3213195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CC2973-612C-C9E2-6F26-C4B17F97EB82}"/>
              </a:ext>
            </a:extLst>
          </p:cNvPr>
          <p:cNvSpPr txBox="1"/>
          <p:nvPr/>
        </p:nvSpPr>
        <p:spPr>
          <a:xfrm>
            <a:off x="2725430" y="3495746"/>
            <a:ext cx="5065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pure states are distinct (no common component)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BCE124-FB9D-045B-34FB-F7D1B45DAC16}"/>
              </a:ext>
            </a:extLst>
          </p:cNvPr>
          <p:cNvSpPr txBox="1"/>
          <p:nvPr/>
        </p:nvSpPr>
        <p:spPr>
          <a:xfrm>
            <a:off x="2725429" y="3924267"/>
            <a:ext cx="714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orthogonal states are disjunct (equal mixture raises the entropy by 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BE99E7-8C0D-824D-175A-28596B9F34CE}"/>
              </a:ext>
            </a:extLst>
          </p:cNvPr>
          <p:cNvSpPr txBox="1"/>
          <p:nvPr/>
        </p:nvSpPr>
        <p:spPr>
          <a:xfrm>
            <a:off x="2395320" y="4872454"/>
            <a:ext cx="6941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entropic structure (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disjunctness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tells us how much the ensembles are similar or not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convex structure (distinctness) tells us how much the common part can be separately studied</a:t>
            </a:r>
          </a:p>
        </p:txBody>
      </p:sp>
    </p:spTree>
    <p:extLst>
      <p:ext uri="{BB962C8B-B14F-4D97-AF65-F5344CB8AC3E}">
        <p14:creationId xmlns:p14="http://schemas.microsoft.com/office/powerpoint/2010/main" val="330442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B0614-AA95-EEE1-5664-41241DB3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39" y="249346"/>
            <a:ext cx="11324321" cy="20151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B91DE-D70D-C611-3040-B0F957B191A5}"/>
              </a:ext>
            </a:extLst>
          </p:cNvPr>
          <p:cNvSpPr txBox="1"/>
          <p:nvPr/>
        </p:nvSpPr>
        <p:spPr>
          <a:xfrm>
            <a:off x="433839" y="3739105"/>
            <a:ext cx="68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Can they be proved from the previous axioms or not?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5D763-FBB5-87EB-39ED-DC3C048C7333}"/>
              </a:ext>
            </a:extLst>
          </p:cNvPr>
          <p:cNvSpPr txBox="1"/>
          <p:nvPr/>
        </p:nvSpPr>
        <p:spPr>
          <a:xfrm>
            <a:off x="433839" y="2613039"/>
            <a:ext cx="841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Conceptually,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disjunctness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is a stronger property than distinctness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BD8E9C-61F6-3EC6-2E66-72C36210428F}"/>
              </a:ext>
            </a:extLst>
          </p:cNvPr>
          <p:cNvSpPr txBox="1"/>
          <p:nvPr/>
        </p:nvSpPr>
        <p:spPr>
          <a:xfrm>
            <a:off x="433839" y="3176072"/>
            <a:ext cx="651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above axioms can be justified from the physics</a:t>
            </a:r>
          </a:p>
        </p:txBody>
      </p:sp>
    </p:spTree>
    <p:extLst>
      <p:ext uri="{BB962C8B-B14F-4D97-AF65-F5344CB8AC3E}">
        <p14:creationId xmlns:p14="http://schemas.microsoft.com/office/powerpoint/2010/main" val="210638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9236D-E34A-F510-31E3-05CF25E3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44" y="340912"/>
            <a:ext cx="11431112" cy="2040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1E88F3-3161-977A-03D4-5CD477FB3A03}"/>
              </a:ext>
            </a:extLst>
          </p:cNvPr>
          <p:cNvSpPr txBox="1"/>
          <p:nvPr/>
        </p:nvSpPr>
        <p:spPr>
          <a:xfrm>
            <a:off x="487235" y="2517680"/>
            <a:ext cx="993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there any other interplay between convex structure and entropic structure?</a:t>
            </a:r>
          </a:p>
        </p:txBody>
      </p:sp>
    </p:spTree>
    <p:extLst>
      <p:ext uri="{BB962C8B-B14F-4D97-AF65-F5344CB8AC3E}">
        <p14:creationId xmlns:p14="http://schemas.microsoft.com/office/powerpoint/2010/main" val="262997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 provides an additional structure</a:t>
            </a:r>
          </a:p>
          <a:p>
            <a:r>
              <a:rPr lang="en-US" dirty="0" err="1"/>
              <a:t>Disjunctness</a:t>
            </a:r>
            <a:r>
              <a:rPr lang="en-US" dirty="0"/>
              <a:t> allows us to recognize orthogonal elements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Better understand the interplay between convex and entropic structure</a:t>
            </a:r>
          </a:p>
          <a:p>
            <a:pPr lvl="1"/>
            <a:r>
              <a:rPr lang="en-US" dirty="0"/>
              <a:t>Entropy may be crucial to recover topological vector spaces</a:t>
            </a:r>
          </a:p>
        </p:txBody>
      </p:sp>
    </p:spTree>
    <p:extLst>
      <p:ext uri="{BB962C8B-B14F-4D97-AF65-F5344CB8AC3E}">
        <p14:creationId xmlns:p14="http://schemas.microsoft.com/office/powerpoint/2010/main" val="972983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AA6-6A80-288A-ED2F-2D37DC91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a subset of ensembles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E5CE-856F-8A80-6672-9263A28E9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D31A-7194-8549-3919-40BFFC3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0D7E-ADCC-88CA-5217-A37B182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4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D460F-9095-E6EC-EF00-DA827E6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E842-4B11-50D7-CCC9-B1BDC9F6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8609E-F788-3417-085A-6D198F8B7B0C}"/>
              </a:ext>
            </a:extLst>
          </p:cNvPr>
          <p:cNvSpPr txBox="1"/>
          <p:nvPr/>
        </p:nvSpPr>
        <p:spPr>
          <a:xfrm>
            <a:off x="0" y="6717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Classical statistical mechanics links count of states and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/>
              <p:nvPr/>
            </p:nvSpPr>
            <p:spPr>
              <a:xfrm>
                <a:off x="-4708" y="1335748"/>
                <a:ext cx="12192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1F008B-6320-42DA-5290-E2D23891A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8" y="1335748"/>
                <a:ext cx="1219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0FCD8F-C610-D1C5-DBC9-7846245B22A9}"/>
              </a:ext>
            </a:extLst>
          </p:cNvPr>
          <p:cNvCxnSpPr/>
          <p:nvPr/>
        </p:nvCxnSpPr>
        <p:spPr>
          <a:xfrm flipV="1">
            <a:off x="4875036" y="1867518"/>
            <a:ext cx="255639" cy="49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B94557-0E6B-41FA-DABC-3316974CD948}"/>
              </a:ext>
            </a:extLst>
          </p:cNvPr>
          <p:cNvCxnSpPr/>
          <p:nvPr/>
        </p:nvCxnSpPr>
        <p:spPr>
          <a:xfrm flipV="1">
            <a:off x="3775587" y="1709093"/>
            <a:ext cx="619432" cy="22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BDEA29-B451-E888-DA6A-177E2BE0D677}"/>
              </a:ext>
            </a:extLst>
          </p:cNvPr>
          <p:cNvCxnSpPr>
            <a:cxnSpLocks/>
          </p:cNvCxnSpPr>
          <p:nvPr/>
        </p:nvCxnSpPr>
        <p:spPr>
          <a:xfrm flipH="1" flipV="1">
            <a:off x="7233007" y="2013735"/>
            <a:ext cx="665052" cy="23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381DD8-7F5E-F539-4C2C-864BAA80F277}"/>
              </a:ext>
            </a:extLst>
          </p:cNvPr>
          <p:cNvSpPr txBox="1"/>
          <p:nvPr/>
        </p:nvSpPr>
        <p:spPr>
          <a:xfrm>
            <a:off x="2224655" y="1894209"/>
            <a:ext cx="24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Shannon/Gibbs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B84CA9-7617-F060-6583-CE027624AA2A}"/>
                  </a:ext>
                </a:extLst>
              </p:cNvPr>
              <p:cNvSpPr txBox="1"/>
              <p:nvPr/>
            </p:nvSpPr>
            <p:spPr>
              <a:xfrm>
                <a:off x="3498471" y="2338357"/>
                <a:ext cx="278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B84CA9-7617-F060-6583-CE027624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71" y="2338357"/>
                <a:ext cx="2788136" cy="369332"/>
              </a:xfrm>
              <a:prstGeom prst="rect">
                <a:avLst/>
              </a:prstGeom>
              <a:blipFill>
                <a:blip r:embed="rId3"/>
                <a:stretch>
                  <a:fillRect l="-196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BF8D4B-0E24-D1A1-2D3E-D2D0F7446593}"/>
              </a:ext>
            </a:extLst>
          </p:cNvPr>
          <p:cNvCxnSpPr>
            <a:cxnSpLocks/>
          </p:cNvCxnSpPr>
          <p:nvPr/>
        </p:nvCxnSpPr>
        <p:spPr>
          <a:xfrm flipH="1">
            <a:off x="7728155" y="1605231"/>
            <a:ext cx="786580" cy="3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08E2A3-8E6E-E454-FDD4-48977441CD65}"/>
              </a:ext>
            </a:extLst>
          </p:cNvPr>
          <p:cNvSpPr txBox="1"/>
          <p:nvPr/>
        </p:nvSpPr>
        <p:spPr>
          <a:xfrm>
            <a:off x="8573728" y="1420565"/>
            <a:ext cx="1648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 of states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BB05D-F63C-F39C-BEBB-4AF63CA63CF7}"/>
              </a:ext>
            </a:extLst>
          </p:cNvPr>
          <p:cNvSpPr txBox="1"/>
          <p:nvPr/>
        </p:nvSpPr>
        <p:spPr>
          <a:xfrm>
            <a:off x="7061327" y="2263541"/>
            <a:ext cx="457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Fundamental postulate of statistical mechanics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1C8C6F-4678-3719-50B6-A70D028E6C77}"/>
              </a:ext>
            </a:extLst>
          </p:cNvPr>
          <p:cNvSpPr txBox="1"/>
          <p:nvPr/>
        </p:nvSpPr>
        <p:spPr>
          <a:xfrm>
            <a:off x="0" y="298232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Quantum statistical mechanics has a somewhat related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82D475-0ED5-6810-E00A-42BE55EE96DB}"/>
                  </a:ext>
                </a:extLst>
              </p:cNvPr>
              <p:cNvSpPr txBox="1"/>
              <p:nvPr/>
            </p:nvSpPr>
            <p:spPr>
              <a:xfrm>
                <a:off x="262445" y="3685665"/>
                <a:ext cx="93355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dim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ℂ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span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82D475-0ED5-6810-E00A-42BE55EE9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5" y="3685665"/>
                <a:ext cx="933552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AB8C11-73A2-4148-5D2B-FAB7BA7AD1FE}"/>
              </a:ext>
            </a:extLst>
          </p:cNvPr>
          <p:cNvCxnSpPr/>
          <p:nvPr/>
        </p:nvCxnSpPr>
        <p:spPr>
          <a:xfrm flipV="1">
            <a:off x="1702663" y="4171089"/>
            <a:ext cx="619432" cy="22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9E96C60-47AB-E7E8-AAFC-9C01C8FA918B}"/>
              </a:ext>
            </a:extLst>
          </p:cNvPr>
          <p:cNvSpPr txBox="1"/>
          <p:nvPr/>
        </p:nvSpPr>
        <p:spPr>
          <a:xfrm>
            <a:off x="584351" y="3947274"/>
            <a:ext cx="1527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Von Neumann</a:t>
            </a:r>
            <a:br>
              <a:rPr lang="en-US" dirty="0"/>
            </a:br>
            <a:r>
              <a:rPr lang="en-US" dirty="0"/>
              <a:t>entropy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7AF82EF-1DA8-09FE-9038-B8DF80FFBE5E}"/>
              </a:ext>
            </a:extLst>
          </p:cNvPr>
          <p:cNvCxnSpPr/>
          <p:nvPr/>
        </p:nvCxnSpPr>
        <p:spPr>
          <a:xfrm flipV="1">
            <a:off x="2738202" y="4273419"/>
            <a:ext cx="255639" cy="49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7A5A77-1525-ED39-52F9-0810DFBC8EE1}"/>
                  </a:ext>
                </a:extLst>
              </p:cNvPr>
              <p:cNvSpPr txBox="1"/>
              <p:nvPr/>
            </p:nvSpPr>
            <p:spPr>
              <a:xfrm>
                <a:off x="1361637" y="4744258"/>
                <a:ext cx="2788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7A5A77-1525-ED39-52F9-0810DFBC8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637" y="4744258"/>
                <a:ext cx="2788136" cy="369332"/>
              </a:xfrm>
              <a:prstGeom prst="rect">
                <a:avLst/>
              </a:prstGeom>
              <a:blipFill>
                <a:blip r:embed="rId5"/>
                <a:stretch>
                  <a:fillRect l="-17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DB3BA1-B19A-0264-79FD-32208B983702}"/>
              </a:ext>
            </a:extLst>
          </p:cNvPr>
          <p:cNvCxnSpPr>
            <a:cxnSpLocks/>
          </p:cNvCxnSpPr>
          <p:nvPr/>
        </p:nvCxnSpPr>
        <p:spPr>
          <a:xfrm flipH="1" flipV="1">
            <a:off x="5192141" y="4273249"/>
            <a:ext cx="555523" cy="34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17FAC71-BE3A-C071-89B3-FF28638D90BC}"/>
              </a:ext>
            </a:extLst>
          </p:cNvPr>
          <p:cNvSpPr txBox="1"/>
          <p:nvPr/>
        </p:nvSpPr>
        <p:spPr>
          <a:xfrm>
            <a:off x="4910932" y="4628906"/>
            <a:ext cx="275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Dimensionality of subspace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E6ACC1-7F6A-DB37-2D41-1D48B4A5D3C2}"/>
                  </a:ext>
                </a:extLst>
              </p:cNvPr>
              <p:cNvSpPr txBox="1"/>
              <p:nvPr/>
            </p:nvSpPr>
            <p:spPr>
              <a:xfrm>
                <a:off x="7565533" y="3657074"/>
                <a:ext cx="447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Equal for a uniform distribution over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span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E6ACC1-7F6A-DB37-2D41-1D48B4A5D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533" y="3657074"/>
                <a:ext cx="4475071" cy="369332"/>
              </a:xfrm>
              <a:prstGeom prst="rect">
                <a:avLst/>
              </a:prstGeom>
              <a:blipFill>
                <a:blip r:embed="rId6"/>
                <a:stretch>
                  <a:fillRect l="-109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8C36A3-D416-C37D-7AE2-C73EFE020A4A}"/>
              </a:ext>
            </a:extLst>
          </p:cNvPr>
          <p:cNvSpPr txBox="1"/>
          <p:nvPr/>
        </p:nvSpPr>
        <p:spPr>
          <a:xfrm>
            <a:off x="1162277" y="5593697"/>
            <a:ext cx="7497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Want a generalization of these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404370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263D7-E26B-2EC9-27A8-38689A5B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9" y="221630"/>
            <a:ext cx="11444461" cy="12074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9ADFD2-EFBA-6205-5626-A8237AB9D9DA}"/>
              </a:ext>
            </a:extLst>
          </p:cNvPr>
          <p:cNvCxnSpPr>
            <a:cxnSpLocks/>
          </p:cNvCxnSpPr>
          <p:nvPr/>
        </p:nvCxnSpPr>
        <p:spPr>
          <a:xfrm flipH="1" flipV="1">
            <a:off x="9624561" y="967796"/>
            <a:ext cx="253629" cy="40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1122D5-6B84-37D6-FB95-35918FD67402}"/>
              </a:ext>
            </a:extLst>
          </p:cNvPr>
          <p:cNvSpPr txBox="1"/>
          <p:nvPr/>
        </p:nvSpPr>
        <p:spPr>
          <a:xfrm>
            <a:off x="6400801" y="1429072"/>
            <a:ext cx="5668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Exponential of the entropy has key property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0EF68E-25A0-A83F-B083-4D28A92F3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3" y="2036622"/>
            <a:ext cx="9328660" cy="974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EBC49C-8252-65A0-CC97-0AAC7BA8A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649" y="3011471"/>
            <a:ext cx="4705497" cy="3249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357FAC-81BC-AE46-BDDA-51374710E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542" y="3072223"/>
            <a:ext cx="4693158" cy="30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E4D2CE-A09A-9A78-D8CC-50AD590DC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6" y="195169"/>
            <a:ext cx="10843761" cy="352918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68C55F-5F14-64FA-B99C-334A96C3764A}"/>
              </a:ext>
            </a:extLst>
          </p:cNvPr>
          <p:cNvCxnSpPr/>
          <p:nvPr/>
        </p:nvCxnSpPr>
        <p:spPr>
          <a:xfrm>
            <a:off x="2296012" y="854330"/>
            <a:ext cx="29901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0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A1676-55D7-197D-AA1E-3B3E5109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5" y="186971"/>
            <a:ext cx="11337670" cy="291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A223C-3158-5DC4-8A43-646205C97BF0}"/>
              </a:ext>
            </a:extLst>
          </p:cNvPr>
          <p:cNvSpPr txBox="1"/>
          <p:nvPr/>
        </p:nvSpPr>
        <p:spPr>
          <a:xfrm>
            <a:off x="347072" y="3281547"/>
            <a:ext cx="10906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Dimension is the exponential of the highest entropy reachable through convex combinations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8787E-ADD2-20F3-055D-6F6E12C9F1A8}"/>
              </a:ext>
            </a:extLst>
          </p:cNvPr>
          <p:cNvSpPr txBox="1"/>
          <p:nvPr/>
        </p:nvSpPr>
        <p:spPr>
          <a:xfrm>
            <a:off x="774236" y="5356190"/>
            <a:ext cx="383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But it is not additive!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948CE-41A0-1AF6-5634-2F7E7DD419C2}"/>
                  </a:ext>
                </a:extLst>
              </p:cNvPr>
              <p:cNvSpPr txBox="1"/>
              <p:nvPr/>
            </p:nvSpPr>
            <p:spPr>
              <a:xfrm>
                <a:off x="2125137" y="4362465"/>
                <a:ext cx="2860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dim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6948CE-41A0-1AF6-5634-2F7E7DD4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137" y="4362465"/>
                <a:ext cx="2860591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2DC6C48-3D58-F69B-EB67-A56A18AF8611}"/>
              </a:ext>
            </a:extLst>
          </p:cNvPr>
          <p:cNvSpPr txBox="1"/>
          <p:nvPr/>
        </p:nvSpPr>
        <p:spPr>
          <a:xfrm>
            <a:off x="670388" y="4327018"/>
            <a:ext cx="130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Recovers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D4AF6-1486-DF41-2E82-E65EFF84B871}"/>
              </a:ext>
            </a:extLst>
          </p:cNvPr>
          <p:cNvSpPr txBox="1"/>
          <p:nvPr/>
        </p:nvSpPr>
        <p:spPr>
          <a:xfrm>
            <a:off x="5219422" y="4131632"/>
            <a:ext cx="2688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Highest entropy is reached</a:t>
            </a:r>
            <a:br>
              <a:rPr lang="en-US" dirty="0"/>
            </a:br>
            <a:r>
              <a:rPr lang="en-US" dirty="0"/>
              <a:t>by uniform distribution</a:t>
            </a:r>
            <a:br>
              <a:rPr lang="en-US" dirty="0"/>
            </a:br>
            <a:r>
              <a:rPr lang="en-US" dirty="0"/>
              <a:t>of disjunct elements</a:t>
            </a:r>
          </a:p>
        </p:txBody>
      </p:sp>
    </p:spTree>
    <p:extLst>
      <p:ext uri="{BB962C8B-B14F-4D97-AF65-F5344CB8AC3E}">
        <p14:creationId xmlns:p14="http://schemas.microsoft.com/office/powerpoint/2010/main" val="285201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44181"/>
            <a:ext cx="5490116" cy="3332879"/>
            <a:chOff x="7474760" y="157582"/>
            <a:chExt cx="5490116" cy="33328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32610CE-7A0A-7394-01EC-0284B93F4637}"/>
                </a:ext>
              </a:extLst>
            </p:cNvPr>
            <p:cNvSpPr/>
            <p:nvPr/>
          </p:nvSpPr>
          <p:spPr>
            <a:xfrm>
              <a:off x="9353901" y="1082236"/>
              <a:ext cx="1897107" cy="161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321659" y="2690242"/>
              <a:ext cx="185929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Empirical reality</a:t>
              </a:r>
            </a:p>
            <a:p>
              <a:pPr algn="ctr"/>
              <a:r>
                <a:rPr lang="en-US" sz="1400" dirty="0"/>
                <a:t>What can be reliably</a:t>
              </a:r>
              <a:br>
                <a:rPr lang="en-US" sz="1400" dirty="0"/>
              </a:br>
              <a:r>
                <a:rPr lang="en-US" sz="1400" dirty="0"/>
                <a:t>studied 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empirical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1C8E27-44B6-50DE-3F1E-2988145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9491" y="698845"/>
              <a:ext cx="783932" cy="760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CAB4F3-954E-A0D9-9C15-1330F303806F}"/>
                </a:ext>
              </a:extLst>
            </p:cNvPr>
            <p:cNvSpPr txBox="1"/>
            <p:nvPr/>
          </p:nvSpPr>
          <p:spPr>
            <a:xfrm>
              <a:off x="11167524" y="157582"/>
              <a:ext cx="179735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accessed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3730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boundary?</a:t>
            </a:r>
          </a:p>
          <a:p>
            <a:r>
              <a:rPr lang="en-US" sz="2400" dirty="0"/>
              <a:t>What are the requirements?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3516263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non-additive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/>
              <p:nvPr/>
            </p:nvSpPr>
            <p:spPr>
              <a:xfrm>
                <a:off x="1722938" y="4654460"/>
                <a:ext cx="5511252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Single point is a single case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Finite range carries finite information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Measure is additive for disjoint sets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38" y="4654460"/>
                <a:ext cx="5511252" cy="830997"/>
              </a:xfrm>
              <a:prstGeom prst="rect">
                <a:avLst/>
              </a:prstGeom>
              <a:blipFill>
                <a:blip r:embed="rId2"/>
                <a:stretch>
                  <a:fillRect l="-664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57AAFB7-108E-1F69-34BE-F8A2D86FADC8}"/>
              </a:ext>
            </a:extLst>
          </p:cNvPr>
          <p:cNvSpPr txBox="1"/>
          <p:nvPr/>
        </p:nvSpPr>
        <p:spPr>
          <a:xfrm>
            <a:off x="6016058" y="4493424"/>
            <a:ext cx="11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Pick two!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6F1DA-CD11-A05D-D4E5-A0891FAC2FA2}"/>
              </a:ext>
            </a:extLst>
          </p:cNvPr>
          <p:cNvGrpSpPr/>
          <p:nvPr/>
        </p:nvGrpSpPr>
        <p:grpSpPr>
          <a:xfrm>
            <a:off x="443228" y="1237975"/>
            <a:ext cx="2707728" cy="2369369"/>
            <a:chOff x="8625854" y="1899445"/>
            <a:chExt cx="2707728" cy="236936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A7768D-63B4-8052-8300-F6E854379C46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70986FA-1F28-7DC3-6093-C762D39B1DA4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B7CFE5-3691-B597-FBE1-60F9414E8B29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843BB091-C14A-73EA-29AE-7436741122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F34DBF-2F37-1638-FFB4-4D43C8D38885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5D6599-9F9F-C9FC-F674-8519AFA51CB0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6C6281-C536-37E0-3B7F-F313A492D06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/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/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/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1AF26E-5AE7-E15A-39BA-C1B638420BD5}"/>
              </a:ext>
            </a:extLst>
          </p:cNvPr>
          <p:cNvGrpSpPr/>
          <p:nvPr/>
        </p:nvGrpSpPr>
        <p:grpSpPr>
          <a:xfrm>
            <a:off x="4497653" y="871772"/>
            <a:ext cx="7255735" cy="3572298"/>
            <a:chOff x="-458210" y="154428"/>
            <a:chExt cx="12650207" cy="62282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0ED1E-04F2-17D6-8B01-928A6FA93259}"/>
                </a:ext>
              </a:extLst>
            </p:cNvPr>
            <p:cNvSpPr txBox="1"/>
            <p:nvPr/>
          </p:nvSpPr>
          <p:spPr>
            <a:xfrm>
              <a:off x="1" y="1472405"/>
              <a:ext cx="3819525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Counting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/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086CB-623C-596A-36F9-89F0CAD52FA3}"/>
                </a:ext>
              </a:extLst>
            </p:cNvPr>
            <p:cNvSpPr txBox="1"/>
            <p:nvPr/>
          </p:nvSpPr>
          <p:spPr>
            <a:xfrm>
              <a:off x="1361947" y="2581873"/>
              <a:ext cx="1922589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Number of points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7F600-0D57-8167-43B4-7E48BD55DABD}"/>
                </a:ext>
              </a:extLst>
            </p:cNvPr>
            <p:cNvSpPr txBox="1"/>
            <p:nvPr/>
          </p:nvSpPr>
          <p:spPr>
            <a:xfrm>
              <a:off x="-1" y="3212344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Lebesgue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/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99570-1362-B5B0-0173-E15976AE8750}"/>
                </a:ext>
              </a:extLst>
            </p:cNvPr>
            <p:cNvSpPr txBox="1"/>
            <p:nvPr/>
          </p:nvSpPr>
          <p:spPr>
            <a:xfrm>
              <a:off x="1980924" y="4351258"/>
              <a:ext cx="1402622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Interval size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92DECD-A00B-DFD5-5B5F-E08CA62D2E34}"/>
                </a:ext>
              </a:extLst>
            </p:cNvPr>
            <p:cNvSpPr txBox="1"/>
            <p:nvPr/>
          </p:nvSpPr>
          <p:spPr>
            <a:xfrm>
              <a:off x="7734291" y="154428"/>
              <a:ext cx="4457700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continuous range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/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blipFill>
                  <a:blip r:embed="rId13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/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blipFill>
                  <a:blip r:embed="rId1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672F4-BD2D-C9AC-01DE-97774A3ED115}"/>
                </a:ext>
              </a:extLst>
            </p:cNvPr>
            <p:cNvSpPr txBox="1"/>
            <p:nvPr/>
          </p:nvSpPr>
          <p:spPr>
            <a:xfrm>
              <a:off x="3276600" y="180612"/>
              <a:ext cx="4457700" cy="59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/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blipFill>
                  <a:blip r:embed="rId15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/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blipFill>
                  <a:blip r:embed="rId16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/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/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/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/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/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/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/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/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D45CE1-65C2-B257-8A75-94D484FA7640}"/>
                </a:ext>
              </a:extLst>
            </p:cNvPr>
            <p:cNvSpPr txBox="1"/>
            <p:nvPr/>
          </p:nvSpPr>
          <p:spPr>
            <a:xfrm>
              <a:off x="11718" y="4786645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“Quantized”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/>
                <p:nvPr/>
              </p:nvSpPr>
              <p:spPr>
                <a:xfrm>
                  <a:off x="-458210" y="5400240"/>
                  <a:ext cx="4442613" cy="665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hull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8210" y="5400240"/>
                  <a:ext cx="4442613" cy="665386"/>
                </a:xfrm>
                <a:prstGeom prst="rect">
                  <a:avLst/>
                </a:prstGeom>
                <a:blipFill>
                  <a:blip r:embed="rId2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1B95FE-3415-41C4-AE12-2B9C22BE9991}"/>
                </a:ext>
              </a:extLst>
            </p:cNvPr>
            <p:cNvSpPr txBox="1"/>
            <p:nvPr/>
          </p:nvSpPr>
          <p:spPr>
            <a:xfrm>
              <a:off x="1230642" y="5960467"/>
              <a:ext cx="3404885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Entropy over uniform 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/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/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/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/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D24C5A1-6CEC-C45D-8AE7-27CB16615FF3}"/>
              </a:ext>
            </a:extLst>
          </p:cNvPr>
          <p:cNvSpPr txBox="1"/>
          <p:nvPr/>
        </p:nvSpPr>
        <p:spPr>
          <a:xfrm>
            <a:off x="2524637" y="3070160"/>
            <a:ext cx="933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additive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/>
              <p:nvPr/>
            </p:nvSpPr>
            <p:spPr>
              <a:xfrm>
                <a:off x="416444" y="3763735"/>
                <a:ext cx="3685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quantum mechanics, literally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1+1≤2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44" y="3763735"/>
                <a:ext cx="3685304" cy="338554"/>
              </a:xfrm>
              <a:prstGeom prst="rect">
                <a:avLst/>
              </a:prstGeom>
              <a:blipFill>
                <a:blip r:embed="rId30"/>
                <a:stretch>
                  <a:fillRect l="-82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F4CF3C4-146A-711D-8ED6-622AAE118ED6}"/>
              </a:ext>
            </a:extLst>
          </p:cNvPr>
          <p:cNvSpPr txBox="1"/>
          <p:nvPr/>
        </p:nvSpPr>
        <p:spPr>
          <a:xfrm>
            <a:off x="2146793" y="5728195"/>
            <a:ext cx="515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Physically, we count states all else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/>
              <p:nvPr/>
            </p:nvSpPr>
            <p:spPr>
              <a:xfrm>
                <a:off x="2188299" y="6248689"/>
                <a:ext cx="5087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Contextuality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non-additive measure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99" y="6248689"/>
                <a:ext cx="5087226" cy="461665"/>
              </a:xfrm>
              <a:prstGeom prst="rect">
                <a:avLst/>
              </a:prstGeom>
              <a:blipFill>
                <a:blip r:embed="rId31"/>
                <a:stretch>
                  <a:fillRect l="-1319" t="-10526" r="-14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70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Upper entropy bound leads to a natural notion of “size” of a set which recovers statistical mechanics relationships in the general case</a:t>
            </a:r>
          </a:p>
          <a:p>
            <a:r>
              <a:rPr lang="en-US" dirty="0"/>
              <a:t>This notion of size is, in general, not additive</a:t>
            </a:r>
          </a:p>
          <a:p>
            <a:r>
              <a:rPr lang="en-US" dirty="0"/>
              <a:t>It is additive over disjunct sets</a:t>
            </a:r>
          </a:p>
          <a:p>
            <a:pPr lvl="1"/>
            <a:r>
              <a:rPr lang="en-US" dirty="0"/>
              <a:t>In classical mechanics, distinct = disjunct, so the measure is additive over pure states</a:t>
            </a:r>
          </a:p>
          <a:p>
            <a:pPr lvl="1"/>
            <a:r>
              <a:rPr lang="en-US" dirty="0"/>
              <a:t>In quantum mechanics, disjunct = orthogonal, so the measure is additive only over an orthogonal basis (i.e. measurement context)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Better characterize the non-additivity</a:t>
            </a:r>
          </a:p>
        </p:txBody>
      </p:sp>
    </p:spTree>
    <p:extLst>
      <p:ext uri="{BB962C8B-B14F-4D97-AF65-F5344CB8AC3E}">
        <p14:creationId xmlns:p14="http://schemas.microsoft.com/office/powerpoint/2010/main" val="3880228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AA6-6A80-288A-ED2F-2D37DC91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Entropic geometry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E5CE-856F-8A80-6672-9263A28E9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D31A-7194-8549-3919-40BFFC3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0D7E-ADCC-88CA-5217-A37B182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7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D79DC-C4FA-657E-DF16-80A2549775F8}"/>
              </a:ext>
            </a:extLst>
          </p:cNvPr>
          <p:cNvSpPr txBox="1"/>
          <p:nvPr/>
        </p:nvSpPr>
        <p:spPr>
          <a:xfrm>
            <a:off x="487236" y="373769"/>
            <a:ext cx="921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space of classical statistical manifolds has a natural metric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36DF3-306A-494A-817F-3E5DE9192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8" y="1135292"/>
            <a:ext cx="5582867" cy="1180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41317-B19E-1F40-2456-37D8A1B63DF6}"/>
              </a:ext>
            </a:extLst>
          </p:cNvPr>
          <p:cNvSpPr txBox="1"/>
          <p:nvPr/>
        </p:nvSpPr>
        <p:spPr>
          <a:xfrm>
            <a:off x="487235" y="2675343"/>
            <a:ext cx="441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 is a quantum analogue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7DB86-E7A6-BFAB-4E00-1BEB17AA6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80" y="3429000"/>
            <a:ext cx="4740605" cy="1703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37BFA-25AB-7C98-4104-3EB0DDB96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52" y="2936953"/>
            <a:ext cx="5535108" cy="11544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E75B3-70FA-D5DD-44EB-3F6AA9F6EE28}"/>
              </a:ext>
            </a:extLst>
          </p:cNvPr>
          <p:cNvSpPr txBox="1"/>
          <p:nvPr/>
        </p:nvSpPr>
        <p:spPr>
          <a:xfrm>
            <a:off x="1629585" y="5593697"/>
            <a:ext cx="6562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Want a generalization of these objects</a:t>
            </a:r>
          </a:p>
        </p:txBody>
      </p:sp>
    </p:spTree>
    <p:extLst>
      <p:ext uri="{BB962C8B-B14F-4D97-AF65-F5344CB8AC3E}">
        <p14:creationId xmlns:p14="http://schemas.microsoft.com/office/powerpoint/2010/main" val="545379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EB465C-8797-AFA4-527B-7C8048C17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13" y="245324"/>
            <a:ext cx="11444774" cy="34282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5F3ED-C3AE-2105-F219-38DA66737D63}"/>
              </a:ext>
            </a:extLst>
          </p:cNvPr>
          <p:cNvSpPr txBox="1"/>
          <p:nvPr/>
        </p:nvSpPr>
        <p:spPr>
          <a:xfrm>
            <a:off x="861005" y="3751042"/>
            <a:ext cx="8160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 is a semi-metric (does not satisfy triangle inequality)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DCCD1-420C-2BF2-8DA8-B57B287F7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79" y="4685464"/>
            <a:ext cx="8910182" cy="877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7676BC-B7B5-C94D-CCCC-C67515942C7F}"/>
              </a:ext>
            </a:extLst>
          </p:cNvPr>
          <p:cNvSpPr txBox="1"/>
          <p:nvPr/>
        </p:nvSpPr>
        <p:spPr>
          <a:xfrm>
            <a:off x="861005" y="5640360"/>
            <a:ext cx="679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 generalizes the Jensen-Shannon divergence</a:t>
            </a:r>
          </a:p>
        </p:txBody>
      </p:sp>
    </p:spTree>
    <p:extLst>
      <p:ext uri="{BB962C8B-B14F-4D97-AF65-F5344CB8AC3E}">
        <p14:creationId xmlns:p14="http://schemas.microsoft.com/office/powerpoint/2010/main" val="3577009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A0393-DB5E-2A66-5651-163EEB44E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0" y="304043"/>
            <a:ext cx="11310972" cy="17255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54631-1811-9321-473C-CE123A87411D}"/>
              </a:ext>
            </a:extLst>
          </p:cNvPr>
          <p:cNvSpPr txBox="1"/>
          <p:nvPr/>
        </p:nvSpPr>
        <p:spPr>
          <a:xfrm>
            <a:off x="436093" y="2176378"/>
            <a:ext cx="9230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We need a vector space with a differentiable structure</a:t>
            </a:r>
          </a:p>
        </p:txBody>
      </p:sp>
    </p:spTree>
    <p:extLst>
      <p:ext uri="{BB962C8B-B14F-4D97-AF65-F5344CB8AC3E}">
        <p14:creationId xmlns:p14="http://schemas.microsoft.com/office/powerpoint/2010/main" val="3796494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A6705F-DE9A-4FF1-0A63-456C1FF7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45" y="216378"/>
            <a:ext cx="11771509" cy="1499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A12CB-EEC1-087D-5F99-F0BD43BC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45" y="1807828"/>
            <a:ext cx="11771509" cy="1621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3FFA0E-E877-DCCA-C83B-35047460C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45" y="4133147"/>
            <a:ext cx="6998164" cy="2508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26FB90-F6F5-7FC6-8982-F63FF9E85675}"/>
              </a:ext>
            </a:extLst>
          </p:cNvPr>
          <p:cNvSpPr txBox="1"/>
          <p:nvPr/>
        </p:nvSpPr>
        <p:spPr>
          <a:xfrm>
            <a:off x="1000870" y="3377780"/>
            <a:ext cx="6939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Recover a geometric structure in general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82388F-CC1E-9371-FF32-1CBB864564A7}"/>
              </a:ext>
            </a:extLst>
          </p:cNvPr>
          <p:cNvCxnSpPr/>
          <p:nvPr/>
        </p:nvCxnSpPr>
        <p:spPr>
          <a:xfrm flipV="1">
            <a:off x="4818955" y="5593191"/>
            <a:ext cx="774236" cy="28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D0F9C0B-61B7-F3D3-4920-DEAB8AC247A3}"/>
              </a:ext>
            </a:extLst>
          </p:cNvPr>
          <p:cNvSpPr txBox="1"/>
          <p:nvPr/>
        </p:nvSpPr>
        <p:spPr>
          <a:xfrm>
            <a:off x="5593191" y="5209341"/>
            <a:ext cx="3043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 tensor is just the Hessian of the entropy</a:t>
            </a:r>
          </a:p>
        </p:txBody>
      </p:sp>
    </p:spTree>
    <p:extLst>
      <p:ext uri="{BB962C8B-B14F-4D97-AF65-F5344CB8AC3E}">
        <p14:creationId xmlns:p14="http://schemas.microsoft.com/office/powerpoint/2010/main" val="2006593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E2A402-B070-E392-9766-9B1054BF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80" y="1308193"/>
            <a:ext cx="5133815" cy="5149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99FE90-77C2-C98A-6C14-13FF2ADF3B41}"/>
              </a:ext>
            </a:extLst>
          </p:cNvPr>
          <p:cNvSpPr txBox="1"/>
          <p:nvPr/>
        </p:nvSpPr>
        <p:spPr>
          <a:xfrm>
            <a:off x="696191" y="187392"/>
            <a:ext cx="2916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Proofs are trivial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65D99-9BB1-BB96-FDAC-F9CE0E66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24" y="400467"/>
            <a:ext cx="6525740" cy="262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7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3ECCC-F1C8-B494-5B69-47CCBF2A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7" y="184293"/>
            <a:ext cx="11751486" cy="792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17C211-C717-CF27-7F78-CB0E0ED9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73" y="1096321"/>
            <a:ext cx="7492004" cy="2143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9AE13E-5297-5341-FE62-6ABCE6E72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03" y="3424816"/>
            <a:ext cx="5923852" cy="2090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79B039-110F-6F58-799F-55B7F961D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03" y="5700719"/>
            <a:ext cx="5929360" cy="7370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C27DAE-9B8F-5AF4-EF00-262F9874AE73}"/>
              </a:ext>
            </a:extLst>
          </p:cNvPr>
          <p:cNvSpPr txBox="1"/>
          <p:nvPr/>
        </p:nvSpPr>
        <p:spPr>
          <a:xfrm>
            <a:off x="8572775" y="2168003"/>
            <a:ext cx="31152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Proofs are 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mere calculations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82BDD2-F5E8-C1EE-74A4-4B265EB828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427" y="673387"/>
            <a:ext cx="5690979" cy="115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6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geometric structure of the ensemble space is due to the strict concavity of the entropy, and therefore it is fully general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Recover the quantum case</a:t>
            </a:r>
          </a:p>
          <a:p>
            <a:pPr lvl="1"/>
            <a:r>
              <a:rPr lang="en-US" dirty="0"/>
              <a:t>In both the classical and quantum case, the JSD is the square</a:t>
            </a:r>
            <a:br>
              <a:rPr lang="en-US" dirty="0"/>
            </a:br>
            <a:r>
              <a:rPr lang="en-US" dirty="0"/>
              <a:t>of a distance function: can this be proven in general?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156FC-D684-3651-1EF4-26D9C9ABFDC8}"/>
              </a:ext>
            </a:extLst>
          </p:cNvPr>
          <p:cNvSpPr txBox="1"/>
          <p:nvPr/>
        </p:nvSpPr>
        <p:spPr>
          <a:xfrm>
            <a:off x="270816" y="4210015"/>
            <a:ext cx="91668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NOTE: differential geometry is limited to manifolds (i.e. finite dimensional spaces). Yet, what we find is more general.</a:t>
            </a:r>
          </a:p>
          <a:p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Can we find a more general notion of differentiability, tangent spaces,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… ?</a:t>
            </a:r>
          </a:p>
        </p:txBody>
      </p:sp>
    </p:spTree>
    <p:extLst>
      <p:ext uri="{BB962C8B-B14F-4D97-AF65-F5344CB8AC3E}">
        <p14:creationId xmlns:p14="http://schemas.microsoft.com/office/powerpoint/2010/main" val="85642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DBD09A-987D-D7A7-E0DB-E06B8E2DF3CE}"/>
              </a:ext>
            </a:extLst>
          </p:cNvPr>
          <p:cNvSpPr txBox="1"/>
          <p:nvPr/>
        </p:nvSpPr>
        <p:spPr>
          <a:xfrm>
            <a:off x="945077" y="385948"/>
            <a:ext cx="10301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physics is about creating models of empirical reality, the foundations of physics should be a theory of models of empirical reality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395CC-1690-1F2B-2875-E10A9FFDC24C}"/>
              </a:ext>
            </a:extLst>
          </p:cNvPr>
          <p:cNvSpPr txBox="1"/>
          <p:nvPr/>
        </p:nvSpPr>
        <p:spPr>
          <a:xfrm>
            <a:off x="2143497" y="2963401"/>
            <a:ext cx="700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Requirements of experimental verification, assumptions of each theory, realm of validity of assumptions, …</a:t>
            </a:r>
          </a:p>
        </p:txBody>
      </p:sp>
    </p:spTree>
    <p:extLst>
      <p:ext uri="{BB962C8B-B14F-4D97-AF65-F5344CB8AC3E}">
        <p14:creationId xmlns:p14="http://schemas.microsoft.com/office/powerpoint/2010/main" val="977611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AA6-6A80-288A-ED2F-2D37DC91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E5CE-856F-8A80-6672-9263A28E9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D31A-7194-8549-3919-40BFFC3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0D7E-ADCC-88CA-5217-A37B182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41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902885" cy="897424"/>
          </a:xfrm>
        </p:spPr>
        <p:txBody>
          <a:bodyPr/>
          <a:lstStyle/>
          <a:p>
            <a:r>
              <a:rPr lang="en-US" dirty="0"/>
              <a:t>Differentiability in math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F66C0-D576-C35E-E491-FBBA6C11438B}"/>
              </a:ext>
            </a:extLst>
          </p:cNvPr>
          <p:cNvSpPr txBox="1"/>
          <p:nvPr/>
        </p:nvSpPr>
        <p:spPr>
          <a:xfrm>
            <a:off x="7796981" y="127922"/>
            <a:ext cx="43300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Mathematicians have developed several, increasingly abstract, definitions for differentials, derivatives, integrations, tangent vectors… are they suitable for physics?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EA341-6EE4-9AFC-B443-3258A2107C67}"/>
              </a:ext>
            </a:extLst>
          </p:cNvPr>
          <p:cNvSpPr txBox="1"/>
          <p:nvPr/>
        </p:nvSpPr>
        <p:spPr>
          <a:xfrm>
            <a:off x="247470" y="2180628"/>
            <a:ext cx="468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defined as derivation of a scalar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18B82-72AE-4474-D844-C7915CB8703E}"/>
                  </a:ext>
                </a:extLst>
              </p:cNvPr>
              <p:cNvSpPr txBox="1"/>
              <p:nvPr/>
            </p:nvSpPr>
            <p:spPr>
              <a:xfrm>
                <a:off x="761465" y="2624922"/>
                <a:ext cx="23747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18B82-72AE-4474-D844-C7915CB8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5" y="2624922"/>
                <a:ext cx="237475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C0A4F2-A130-E9CE-11A1-638C6CDBDC96}"/>
                  </a:ext>
                </a:extLst>
              </p:cNvPr>
              <p:cNvSpPr txBox="1"/>
              <p:nvPr/>
            </p:nvSpPr>
            <p:spPr>
              <a:xfrm>
                <a:off x="1404824" y="2917650"/>
                <a:ext cx="1344955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C0A4F2-A130-E9CE-11A1-638C6CDB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24" y="2917650"/>
                <a:ext cx="1344955" cy="34657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3DB92-7E52-15FE-A67A-AD9B49368EAD}"/>
                  </a:ext>
                </a:extLst>
              </p:cNvPr>
              <p:cNvSpPr txBox="1"/>
              <p:nvPr/>
            </p:nvSpPr>
            <p:spPr>
              <a:xfrm>
                <a:off x="5628413" y="3514723"/>
                <a:ext cx="256307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3DB92-7E52-15FE-A67A-AD9B4936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413" y="3514723"/>
                <a:ext cx="2563073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683AE-DBEC-344D-80E9-1B7F9111737F}"/>
                  </a:ext>
                </a:extLst>
              </p:cNvPr>
              <p:cNvSpPr txBox="1"/>
              <p:nvPr/>
            </p:nvSpPr>
            <p:spPr>
              <a:xfrm>
                <a:off x="6178230" y="3164157"/>
                <a:ext cx="1245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683AE-DBEC-344D-80E9-1B7F9111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30" y="3164157"/>
                <a:ext cx="12457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26C53-20F6-EF0A-58FE-5C928A68AC7E}"/>
              </a:ext>
            </a:extLst>
          </p:cNvPr>
          <p:cNvCxnSpPr>
            <a:cxnSpLocks/>
          </p:cNvCxnSpPr>
          <p:nvPr/>
        </p:nvCxnSpPr>
        <p:spPr>
          <a:xfrm flipH="1">
            <a:off x="2573494" y="2903289"/>
            <a:ext cx="599187" cy="7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87684-495B-40D9-59D9-C4A03B35891F}"/>
              </a:ext>
            </a:extLst>
          </p:cNvPr>
          <p:cNvSpPr txBox="1"/>
          <p:nvPr/>
        </p:nvSpPr>
        <p:spPr>
          <a:xfrm>
            <a:off x="3022816" y="2674812"/>
            <a:ext cx="925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 basis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D8F773-929D-E268-0A12-F6FE72F0AC6D}"/>
              </a:ext>
            </a:extLst>
          </p:cNvPr>
          <p:cNvSpPr/>
          <p:nvPr/>
        </p:nvSpPr>
        <p:spPr>
          <a:xfrm>
            <a:off x="2323885" y="2979608"/>
            <a:ext cx="209151" cy="268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0A3D9A-12E5-2D97-7B23-0658F7D072E6}"/>
              </a:ext>
            </a:extLst>
          </p:cNvPr>
          <p:cNvSpPr txBox="1"/>
          <p:nvPr/>
        </p:nvSpPr>
        <p:spPr>
          <a:xfrm>
            <a:off x="421038" y="3478192"/>
            <a:ext cx="419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Does not make sense physically!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2B663-F6CE-E1F2-0D26-010C36DB99FB}"/>
                  </a:ext>
                </a:extLst>
              </p:cNvPr>
              <p:cNvSpPr txBox="1"/>
              <p:nvPr/>
            </p:nvSpPr>
            <p:spPr>
              <a:xfrm>
                <a:off x="587785" y="3960009"/>
                <a:ext cx="43239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velocity is not a derivation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momentum is not a function of a derivation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derivations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depend on units and can’t be summed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Two mathematical notions of differentials (the new one and the one hidden in the Fréchet derivative)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Infinitesimal objects are limits of finite objects, not the other way around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2B663-F6CE-E1F2-0D26-010C36DB9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85" y="3960009"/>
                <a:ext cx="4323988" cy="2308324"/>
              </a:xfrm>
              <a:prstGeom prst="rect">
                <a:avLst/>
              </a:prstGeom>
              <a:blipFill>
                <a:blip r:embed="rId6"/>
                <a:stretch>
                  <a:fillRect l="-563" t="-794" r="-1690"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FD3DA19-DE6B-E8AE-C60A-BE5878F045AF}"/>
              </a:ext>
            </a:extLst>
          </p:cNvPr>
          <p:cNvSpPr/>
          <p:nvPr/>
        </p:nvSpPr>
        <p:spPr>
          <a:xfrm>
            <a:off x="205670" y="961153"/>
            <a:ext cx="5845945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manifold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61D27-0156-39FB-0049-9B8547403112}"/>
              </a:ext>
            </a:extLst>
          </p:cNvPr>
          <p:cNvSpPr/>
          <p:nvPr/>
        </p:nvSpPr>
        <p:spPr>
          <a:xfrm>
            <a:off x="205671" y="1389945"/>
            <a:ext cx="333652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7EF84-7C82-B220-061E-1FFB638DBA53}"/>
              </a:ext>
            </a:extLst>
          </p:cNvPr>
          <p:cNvSpPr/>
          <p:nvPr/>
        </p:nvSpPr>
        <p:spPr>
          <a:xfrm>
            <a:off x="3662044" y="1389945"/>
            <a:ext cx="2389572" cy="35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57EF14-9D04-C01C-0CAD-A27422CD2083}"/>
              </a:ext>
            </a:extLst>
          </p:cNvPr>
          <p:cNvCxnSpPr/>
          <p:nvPr/>
        </p:nvCxnSpPr>
        <p:spPr>
          <a:xfrm flipH="1" flipV="1">
            <a:off x="6288815" y="1602658"/>
            <a:ext cx="977224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52A-061F-0F1E-F81B-C9714F651D91}"/>
              </a:ext>
            </a:extLst>
          </p:cNvPr>
          <p:cNvSpPr txBox="1"/>
          <p:nvPr/>
        </p:nvSpPr>
        <p:spPr>
          <a:xfrm>
            <a:off x="6315363" y="1820757"/>
            <a:ext cx="532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Changes of coordinates are differentiable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6B341-F5B3-8245-582D-D571D615C2CA}"/>
              </a:ext>
            </a:extLst>
          </p:cNvPr>
          <p:cNvSpPr txBox="1"/>
          <p:nvPr/>
        </p:nvSpPr>
        <p:spPr>
          <a:xfrm>
            <a:off x="8001959" y="2232640"/>
            <a:ext cx="368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on top of Fréchet derivative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A47770-DD3A-CD15-78A3-8728A692051C}"/>
              </a:ext>
            </a:extLst>
          </p:cNvPr>
          <p:cNvSpPr txBox="1"/>
          <p:nvPr/>
        </p:nvSpPr>
        <p:spPr>
          <a:xfrm>
            <a:off x="4976603" y="2764595"/>
            <a:ext cx="51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Differentials defined as linear functions of vectors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28130-7A5E-DA39-ADAC-8174711873C2}"/>
              </a:ext>
            </a:extLst>
          </p:cNvPr>
          <p:cNvSpPr txBox="1"/>
          <p:nvPr/>
        </p:nvSpPr>
        <p:spPr>
          <a:xfrm>
            <a:off x="9297880" y="3205570"/>
            <a:ext cx="189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are convectors,</a:t>
            </a:r>
            <a:br>
              <a:rPr lang="en-US" dirty="0"/>
            </a:br>
            <a:r>
              <a:rPr lang="en-US" dirty="0"/>
              <a:t>like momentum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1D5D0-7E66-1E27-B075-2A628ECD40AE}"/>
              </a:ext>
            </a:extLst>
          </p:cNvPr>
          <p:cNvSpPr txBox="1"/>
          <p:nvPr/>
        </p:nvSpPr>
        <p:spPr>
          <a:xfrm>
            <a:off x="5628413" y="4034178"/>
            <a:ext cx="434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Integrals defined on top of differential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69D875-AA60-EE90-A2A6-44E759ED865A}"/>
                  </a:ext>
                </a:extLst>
              </p:cNvPr>
              <p:cNvSpPr txBox="1"/>
              <p:nvPr/>
            </p:nvSpPr>
            <p:spPr>
              <a:xfrm>
                <a:off x="7796981" y="4403510"/>
                <a:ext cx="1275670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69D875-AA60-EE90-A2A6-44E759ED8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81" y="4403510"/>
                <a:ext cx="1275670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2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902885" cy="897424"/>
          </a:xfrm>
        </p:spPr>
        <p:txBody>
          <a:bodyPr/>
          <a:lstStyle/>
          <a:p>
            <a:r>
              <a:rPr lang="en-US" dirty="0"/>
              <a:t>Differentiability in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1B55A-B30F-A738-1C11-6FE16706F7DD}"/>
                  </a:ext>
                </a:extLst>
              </p:cNvPr>
              <p:cNvSpPr txBox="1"/>
              <p:nvPr/>
            </p:nvSpPr>
            <p:spPr>
              <a:xfrm>
                <a:off x="182364" y="1133853"/>
                <a:ext cx="5513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Infinitesimal reducibility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differentiability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1B55A-B30F-A738-1C11-6FE16706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64" y="1133853"/>
                <a:ext cx="5513497" cy="461665"/>
              </a:xfrm>
              <a:prstGeom prst="rect">
                <a:avLst/>
              </a:prstGeom>
              <a:blipFill>
                <a:blip r:embed="rId2"/>
                <a:stretch>
                  <a:fillRect l="-1770" t="-10526" r="-4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771CC9F7-3B86-3C29-DF56-6FF5FBD8B57A}"/>
              </a:ext>
            </a:extLst>
          </p:cNvPr>
          <p:cNvSpPr txBox="1"/>
          <p:nvPr/>
        </p:nvSpPr>
        <p:spPr>
          <a:xfrm>
            <a:off x="1393727" y="1717938"/>
            <a:ext cx="513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 notion of differential as an infinitesimal change in ANY vector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10C268-3E73-73C8-CDF1-CF935BC627A7}"/>
              </a:ext>
            </a:extLst>
          </p:cNvPr>
          <p:cNvGrpSpPr/>
          <p:nvPr/>
        </p:nvGrpSpPr>
        <p:grpSpPr>
          <a:xfrm>
            <a:off x="7863803" y="319840"/>
            <a:ext cx="4012830" cy="1589899"/>
            <a:chOff x="7531405" y="825933"/>
            <a:chExt cx="4012830" cy="15898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D34886-E1EB-E972-E6B7-58A57213F8EB}"/>
                </a:ext>
              </a:extLst>
            </p:cNvPr>
            <p:cNvSpPr/>
            <p:nvPr/>
          </p:nvSpPr>
          <p:spPr>
            <a:xfrm>
              <a:off x="7723960" y="854807"/>
              <a:ext cx="2672179" cy="874948"/>
            </a:xfrm>
            <a:custGeom>
              <a:avLst/>
              <a:gdLst>
                <a:gd name="connsiteX0" fmla="*/ 0 w 2414727"/>
                <a:gd name="connsiteY0" fmla="*/ 901581 h 901581"/>
                <a:gd name="connsiteX1" fmla="*/ 479395 w 2414727"/>
                <a:gd name="connsiteY1" fmla="*/ 31569 h 901581"/>
                <a:gd name="connsiteX2" fmla="*/ 1811045 w 2414727"/>
                <a:gd name="connsiteY2" fmla="*/ 173612 h 901581"/>
                <a:gd name="connsiteX3" fmla="*/ 2414727 w 2414727"/>
                <a:gd name="connsiteY3" fmla="*/ 4936 h 90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4727" h="901581">
                  <a:moveTo>
                    <a:pt x="0" y="901581"/>
                  </a:moveTo>
                  <a:cubicBezTo>
                    <a:pt x="88777" y="527239"/>
                    <a:pt x="177554" y="152897"/>
                    <a:pt x="479395" y="31569"/>
                  </a:cubicBezTo>
                  <a:cubicBezTo>
                    <a:pt x="781236" y="-89759"/>
                    <a:pt x="1488490" y="178051"/>
                    <a:pt x="1811045" y="173612"/>
                  </a:cubicBezTo>
                  <a:cubicBezTo>
                    <a:pt x="2133600" y="169173"/>
                    <a:pt x="2274163" y="87054"/>
                    <a:pt x="2414727" y="49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115EB7-567C-E9E0-1397-F550957D3405}"/>
                </a:ext>
              </a:extLst>
            </p:cNvPr>
            <p:cNvCxnSpPr/>
            <p:nvPr/>
          </p:nvCxnSpPr>
          <p:spPr>
            <a:xfrm flipV="1">
              <a:off x="7794981" y="948519"/>
              <a:ext cx="1411550" cy="506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1D21B9F-9282-A713-7148-186527140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391" y="902133"/>
              <a:ext cx="1014767" cy="29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470451A-EAD0-B802-A2D3-A0FFB35BF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8858" y="884353"/>
              <a:ext cx="726440" cy="132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55E79B1-8B66-8A98-6054-9CCA58783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458" y="825933"/>
              <a:ext cx="271780" cy="28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78BCF1-D3CB-69A4-02E3-8319B1C1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678" y="864033"/>
              <a:ext cx="485140" cy="8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C0E8F7-4E4E-D964-8CAA-B8D2F8134A42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V="1">
              <a:off x="8254467" y="858953"/>
              <a:ext cx="251591" cy="26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1FB5A6-A9EB-1A2D-5D0F-4687989FB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38" y="861493"/>
              <a:ext cx="375920" cy="48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72F5403-5BAD-4A86-F5B1-DB26D1CFDBAB}"/>
                    </a:ext>
                  </a:extLst>
                </p:cNvPr>
                <p:cNvSpPr txBox="1"/>
                <p:nvPr/>
              </p:nvSpPr>
              <p:spPr>
                <a:xfrm>
                  <a:off x="8676238" y="1215309"/>
                  <a:ext cx="170277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72F5403-5BAD-4A86-F5B1-DB26D1CFD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238" y="1215309"/>
                  <a:ext cx="170277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99533C7-22B4-083B-2C61-6F8D1BB9FCAC}"/>
                    </a:ext>
                  </a:extLst>
                </p:cNvPr>
                <p:cNvSpPr txBox="1"/>
                <p:nvPr/>
              </p:nvSpPr>
              <p:spPr>
                <a:xfrm>
                  <a:off x="8676238" y="1534207"/>
                  <a:ext cx="1005211" cy="498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99533C7-22B4-083B-2C61-6F8D1BB9F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238" y="1534207"/>
                  <a:ext cx="1005211" cy="498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DB9E96-3E0D-6BCF-D7A2-32DC3AF77B48}"/>
                    </a:ext>
                  </a:extLst>
                </p:cNvPr>
                <p:cNvSpPr txBox="1"/>
                <p:nvPr/>
              </p:nvSpPr>
              <p:spPr>
                <a:xfrm>
                  <a:off x="7531405" y="2108055"/>
                  <a:ext cx="40128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Convergence at all points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400" dirty="0"/>
                    <a:t> differentiability of curve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DB9E96-3E0D-6BCF-D7A2-32DC3AF77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405" y="2108055"/>
                  <a:ext cx="401283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56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7B20AD5-50A2-061C-DFE9-77F6CBC5C185}"/>
                </a:ext>
              </a:extLst>
            </p:cNvPr>
            <p:cNvSpPr txBox="1"/>
            <p:nvPr/>
          </p:nvSpPr>
          <p:spPr>
            <a:xfrm>
              <a:off x="9967358" y="1660586"/>
              <a:ext cx="1109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Tangent vector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090D61F-14AC-9F13-C768-35A45DD1B844}"/>
                </a:ext>
              </a:extLst>
            </p:cNvPr>
            <p:cNvCxnSpPr>
              <a:cxnSpLocks/>
            </p:cNvCxnSpPr>
            <p:nvPr/>
          </p:nvCxnSpPr>
          <p:spPr>
            <a:xfrm>
              <a:off x="9611593" y="1767003"/>
              <a:ext cx="390525" cy="2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C1F0428-D3D4-6B98-1503-C62889DC997C}"/>
              </a:ext>
            </a:extLst>
          </p:cNvPr>
          <p:cNvSpPr/>
          <p:nvPr/>
        </p:nvSpPr>
        <p:spPr>
          <a:xfrm>
            <a:off x="1553045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5959D7-22F7-D952-21ED-5DD64E30DF31}"/>
              </a:ext>
            </a:extLst>
          </p:cNvPr>
          <p:cNvSpPr txBox="1"/>
          <p:nvPr/>
        </p:nvSpPr>
        <p:spPr>
          <a:xfrm>
            <a:off x="1553045" y="2855781"/>
            <a:ext cx="70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A18016-9743-1D52-38B8-F06E6F65F7E3}"/>
              </a:ext>
            </a:extLst>
          </p:cNvPr>
          <p:cNvSpPr txBox="1"/>
          <p:nvPr/>
        </p:nvSpPr>
        <p:spPr>
          <a:xfrm>
            <a:off x="482385" y="3427037"/>
            <a:ext cx="91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2A395A-0C94-8DF8-CEB2-06FE7332F409}"/>
              </a:ext>
            </a:extLst>
          </p:cNvPr>
          <p:cNvSpPr txBox="1"/>
          <p:nvPr/>
        </p:nvSpPr>
        <p:spPr>
          <a:xfrm>
            <a:off x="359635" y="4482760"/>
            <a:ext cx="11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Differential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36357E-6F25-CC7D-E0F7-03F1014363DC}"/>
              </a:ext>
            </a:extLst>
          </p:cNvPr>
          <p:cNvSpPr/>
          <p:nvPr/>
        </p:nvSpPr>
        <p:spPr>
          <a:xfrm>
            <a:off x="1553045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657D02-D462-5CB8-65A1-00A86379678B}"/>
              </a:ext>
            </a:extLst>
          </p:cNvPr>
          <p:cNvCxnSpPr>
            <a:cxnSpLocks/>
          </p:cNvCxnSpPr>
          <p:nvPr/>
        </p:nvCxnSpPr>
        <p:spPr>
          <a:xfrm>
            <a:off x="1907375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A0D1EE-1487-7858-3934-87DE901DB4FA}"/>
              </a:ext>
            </a:extLst>
          </p:cNvPr>
          <p:cNvSpPr/>
          <p:nvPr/>
        </p:nvSpPr>
        <p:spPr>
          <a:xfrm>
            <a:off x="3038350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C6CE3A-D92E-7CD9-54B2-711E9237B1F3}"/>
              </a:ext>
            </a:extLst>
          </p:cNvPr>
          <p:cNvSpPr txBox="1"/>
          <p:nvPr/>
        </p:nvSpPr>
        <p:spPr>
          <a:xfrm>
            <a:off x="3038351" y="2855781"/>
            <a:ext cx="70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Space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56E84D-7A04-7F91-5BA9-23E2E601B1C1}"/>
              </a:ext>
            </a:extLst>
          </p:cNvPr>
          <p:cNvSpPr/>
          <p:nvPr/>
        </p:nvSpPr>
        <p:spPr>
          <a:xfrm>
            <a:off x="3038350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1E095B-A68F-5CA3-E134-BBF3CF93E73D}"/>
              </a:ext>
            </a:extLst>
          </p:cNvPr>
          <p:cNvCxnSpPr>
            <a:cxnSpLocks/>
          </p:cNvCxnSpPr>
          <p:nvPr/>
        </p:nvCxnSpPr>
        <p:spPr>
          <a:xfrm>
            <a:off x="3392680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1130CC-D307-3871-CF74-EF8C3603B1E5}"/>
              </a:ext>
            </a:extLst>
          </p:cNvPr>
          <p:cNvSpPr/>
          <p:nvPr/>
        </p:nvSpPr>
        <p:spPr>
          <a:xfrm>
            <a:off x="4523654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9E6B3E-1ECC-697E-C4EC-FAC889C7F209}"/>
              </a:ext>
            </a:extLst>
          </p:cNvPr>
          <p:cNvSpPr txBox="1"/>
          <p:nvPr/>
        </p:nvSpPr>
        <p:spPr>
          <a:xfrm>
            <a:off x="4253312" y="2855781"/>
            <a:ext cx="124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Temperature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BA21E58-1A96-A3D3-FB04-8AFA23165C95}"/>
              </a:ext>
            </a:extLst>
          </p:cNvPr>
          <p:cNvSpPr/>
          <p:nvPr/>
        </p:nvSpPr>
        <p:spPr>
          <a:xfrm>
            <a:off x="4523654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6069BC-3656-E90B-99CE-17F99A151713}"/>
              </a:ext>
            </a:extLst>
          </p:cNvPr>
          <p:cNvCxnSpPr>
            <a:cxnSpLocks/>
          </p:cNvCxnSpPr>
          <p:nvPr/>
        </p:nvCxnSpPr>
        <p:spPr>
          <a:xfrm>
            <a:off x="4877984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85CD100-8B31-7D56-1BF6-1D52AD7F292C}"/>
              </a:ext>
            </a:extLst>
          </p:cNvPr>
          <p:cNvCxnSpPr/>
          <p:nvPr/>
        </p:nvCxnSpPr>
        <p:spPr>
          <a:xfrm>
            <a:off x="2377639" y="3615336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AE4EEA1-9FAF-2A6C-59A1-2A1D8980B59B}"/>
              </a:ext>
            </a:extLst>
          </p:cNvPr>
          <p:cNvCxnSpPr/>
          <p:nvPr/>
        </p:nvCxnSpPr>
        <p:spPr>
          <a:xfrm>
            <a:off x="3833059" y="3615336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498E1F-5AD5-16D0-FFA2-779072FAD17E}"/>
              </a:ext>
            </a:extLst>
          </p:cNvPr>
          <p:cNvCxnSpPr/>
          <p:nvPr/>
        </p:nvCxnSpPr>
        <p:spPr>
          <a:xfrm>
            <a:off x="3833059" y="4687612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A9F0C6-0DA5-2EED-19C8-4896F89747C1}"/>
              </a:ext>
            </a:extLst>
          </p:cNvPr>
          <p:cNvCxnSpPr/>
          <p:nvPr/>
        </p:nvCxnSpPr>
        <p:spPr>
          <a:xfrm>
            <a:off x="2377639" y="4695768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003E0F-0834-F2F0-AAB3-B2C377843D5C}"/>
                  </a:ext>
                </a:extLst>
              </p:cNvPr>
              <p:cNvSpPr txBox="1"/>
              <p:nvPr/>
            </p:nvSpPr>
            <p:spPr>
              <a:xfrm>
                <a:off x="3849150" y="3276039"/>
                <a:ext cx="569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T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003E0F-0834-F2F0-AAB3-B2C37784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0" y="3276039"/>
                <a:ext cx="569195" cy="338554"/>
              </a:xfrm>
              <a:prstGeom prst="rect">
                <a:avLst/>
              </a:prstGeom>
              <a:blipFill>
                <a:blip r:embed="rId6"/>
                <a:stretch>
                  <a:fillRect l="-531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3052944-4633-B463-A8EA-A4DC3D2F0A0C}"/>
                  </a:ext>
                </a:extLst>
              </p:cNvPr>
              <p:cNvSpPr txBox="1"/>
              <p:nvPr/>
            </p:nvSpPr>
            <p:spPr>
              <a:xfrm>
                <a:off x="2349252" y="3272559"/>
                <a:ext cx="6030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3052944-4633-B463-A8EA-A4DC3D2F0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52" y="3272559"/>
                <a:ext cx="603049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9320A8-A1E8-CF85-D2F6-ED005FCBCF00}"/>
                  </a:ext>
                </a:extLst>
              </p:cNvPr>
              <p:cNvSpPr txBox="1"/>
              <p:nvPr/>
            </p:nvSpPr>
            <p:spPr>
              <a:xfrm>
                <a:off x="2417527" y="4349938"/>
                <a:ext cx="464999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9320A8-A1E8-CF85-D2F6-ED005FCB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27" y="4349938"/>
                <a:ext cx="464999" cy="559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71885-44A1-B6C7-9198-748865DAC24D}"/>
                  </a:ext>
                </a:extLst>
              </p:cNvPr>
              <p:cNvSpPr txBox="1"/>
              <p:nvPr/>
            </p:nvSpPr>
            <p:spPr>
              <a:xfrm>
                <a:off x="3870603" y="4349594"/>
                <a:ext cx="476091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71885-44A1-B6C7-9198-748865DA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03" y="4349594"/>
                <a:ext cx="476091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088D1A77-219E-5C61-454A-903EC9EC2435}"/>
              </a:ext>
            </a:extLst>
          </p:cNvPr>
          <p:cNvSpPr txBox="1"/>
          <p:nvPr/>
        </p:nvSpPr>
        <p:spPr>
          <a:xfrm>
            <a:off x="1820810" y="507154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Derivative: map between 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C614515-F83E-F86B-6891-4161B7E45253}"/>
                  </a:ext>
                </a:extLst>
              </p:cNvPr>
              <p:cNvSpPr txBox="1"/>
              <p:nvPr/>
            </p:nvSpPr>
            <p:spPr>
              <a:xfrm>
                <a:off x="2003841" y="5417240"/>
                <a:ext cx="1216807" cy="532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C614515-F83E-F86B-6891-4161B7E4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841" y="5417240"/>
                <a:ext cx="1216807" cy="532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4D5BD81-250B-05CA-11EB-85AADF62DB67}"/>
                  </a:ext>
                </a:extLst>
              </p:cNvPr>
              <p:cNvSpPr txBox="1"/>
              <p:nvPr/>
            </p:nvSpPr>
            <p:spPr>
              <a:xfrm>
                <a:off x="3484983" y="5426288"/>
                <a:ext cx="1247329" cy="503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4D5BD81-250B-05CA-11EB-85AADF62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983" y="5426288"/>
                <a:ext cx="1247329" cy="503599"/>
              </a:xfrm>
              <a:prstGeom prst="rect">
                <a:avLst/>
              </a:prstGeom>
              <a:blipFill>
                <a:blip r:embed="rId11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34F9DB17-3748-F6CA-E967-1A7A34C6F0B5}"/>
              </a:ext>
            </a:extLst>
          </p:cNvPr>
          <p:cNvSpPr txBox="1"/>
          <p:nvPr/>
        </p:nvSpPr>
        <p:spPr>
          <a:xfrm>
            <a:off x="5454187" y="3090101"/>
            <a:ext cx="1855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Differentiable function: infinitesimal changes map to infinitesimal changes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45F5238-3154-F681-DDBB-0EB8558BAE7A}"/>
              </a:ext>
            </a:extLst>
          </p:cNvPr>
          <p:cNvSpPr txBox="1"/>
          <p:nvPr/>
        </p:nvSpPr>
        <p:spPr>
          <a:xfrm>
            <a:off x="5454187" y="4305967"/>
            <a:ext cx="185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Differentiable space: infinitesimal changes are well-defined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2589FF6-57E9-E78C-1241-05CECECE9A46}"/>
              </a:ext>
            </a:extLst>
          </p:cNvPr>
          <p:cNvCxnSpPr>
            <a:cxnSpLocks/>
          </p:cNvCxnSpPr>
          <p:nvPr/>
        </p:nvCxnSpPr>
        <p:spPr>
          <a:xfrm flipV="1">
            <a:off x="1820810" y="5841145"/>
            <a:ext cx="72234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22738F1-A320-113C-0B9A-ED81B2FE88F1}"/>
              </a:ext>
            </a:extLst>
          </p:cNvPr>
          <p:cNvSpPr txBox="1"/>
          <p:nvPr/>
        </p:nvSpPr>
        <p:spPr>
          <a:xfrm>
            <a:off x="618095" y="5893666"/>
            <a:ext cx="1190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velocity (vector)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3B0D48-1849-F984-9476-9ED116A51E5C}"/>
              </a:ext>
            </a:extLst>
          </p:cNvPr>
          <p:cNvSpPr txBox="1"/>
          <p:nvPr/>
        </p:nvSpPr>
        <p:spPr>
          <a:xfrm>
            <a:off x="4915880" y="5306563"/>
            <a:ext cx="1371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gradient (</a:t>
            </a:r>
            <a:r>
              <a:rPr lang="en-US" sz="1200" dirty="0" err="1"/>
              <a:t>covector</a:t>
            </a:r>
            <a:r>
              <a:rPr lang="en-US" sz="1200" dirty="0"/>
              <a:t>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B160B0C-5581-8ED5-B32C-ACD1DF3BABCA}"/>
              </a:ext>
            </a:extLst>
          </p:cNvPr>
          <p:cNvCxnSpPr>
            <a:cxnSpLocks/>
          </p:cNvCxnSpPr>
          <p:nvPr/>
        </p:nvCxnSpPr>
        <p:spPr>
          <a:xfrm flipH="1">
            <a:off x="4418345" y="5445062"/>
            <a:ext cx="458762" cy="7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61ED85-785E-495B-E54C-0DC40DE4736A}"/>
                  </a:ext>
                </a:extLst>
              </p:cNvPr>
              <p:cNvSpPr txBox="1"/>
              <p:nvPr/>
            </p:nvSpPr>
            <p:spPr>
              <a:xfrm>
                <a:off x="7965156" y="3355733"/>
                <a:ext cx="2262478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61ED85-785E-495B-E54C-0DC40DE47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156" y="3355733"/>
                <a:ext cx="2262478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0E081-95B4-0E3E-43FD-986E699C1C61}"/>
              </a:ext>
            </a:extLst>
          </p:cNvPr>
          <p:cNvCxnSpPr/>
          <p:nvPr/>
        </p:nvCxnSpPr>
        <p:spPr>
          <a:xfrm flipV="1">
            <a:off x="8155506" y="3916560"/>
            <a:ext cx="102621" cy="58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C8E662-D517-8D15-C20C-DCD1B8D16C42}"/>
              </a:ext>
            </a:extLst>
          </p:cNvPr>
          <p:cNvSpPr txBox="1"/>
          <p:nvPr/>
        </p:nvSpPr>
        <p:spPr>
          <a:xfrm>
            <a:off x="10638955" y="3123585"/>
            <a:ext cx="1165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Manifold</a:t>
            </a:r>
            <a:br>
              <a:rPr lang="en-US" sz="1400" dirty="0"/>
            </a:br>
            <a:r>
              <a:rPr lang="en-US" sz="1400" dirty="0"/>
              <a:t>displacement</a:t>
            </a:r>
            <a:br>
              <a:rPr lang="en-US" sz="1400" dirty="0"/>
            </a:br>
            <a:r>
              <a:rPr lang="en-US" sz="1400" dirty="0"/>
              <a:t>(unit free)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06157-3320-8D01-61C1-8979949C0702}"/>
              </a:ext>
            </a:extLst>
          </p:cNvPr>
          <p:cNvCxnSpPr>
            <a:endCxn id="11" idx="3"/>
          </p:cNvCxnSpPr>
          <p:nvPr/>
        </p:nvCxnSpPr>
        <p:spPr>
          <a:xfrm flipH="1">
            <a:off x="10227634" y="3611113"/>
            <a:ext cx="493779" cy="4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1A5485-463D-086D-221B-436419395621}"/>
                  </a:ext>
                </a:extLst>
              </p:cNvPr>
              <p:cNvSpPr txBox="1"/>
              <p:nvPr/>
            </p:nvSpPr>
            <p:spPr>
              <a:xfrm>
                <a:off x="7578836" y="4520281"/>
                <a:ext cx="1165640" cy="74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Coordinate</a:t>
                </a:r>
                <a:br>
                  <a:rPr lang="en-US" sz="1400" dirty="0"/>
                </a:br>
                <a:r>
                  <a:rPr lang="en-US" sz="1400" dirty="0"/>
                  <a:t>displacement</a:t>
                </a:r>
              </a:p>
              <a:p>
                <a:r>
                  <a:rPr lang="en-US" sz="1400" dirty="0"/>
                  <a:t>(units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dirty="0"/>
                  <a:t>)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1A5485-463D-086D-221B-43641939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836" y="4520281"/>
                <a:ext cx="1165640" cy="745589"/>
              </a:xfrm>
              <a:prstGeom prst="rect">
                <a:avLst/>
              </a:prstGeom>
              <a:blipFill>
                <a:blip r:embed="rId15"/>
                <a:stretch>
                  <a:fillRect l="-1571" t="-1639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950372-4893-0BA3-F79F-EE56756700E5}"/>
              </a:ext>
            </a:extLst>
          </p:cNvPr>
          <p:cNvCxnSpPr>
            <a:cxnSpLocks/>
          </p:cNvCxnSpPr>
          <p:nvPr/>
        </p:nvCxnSpPr>
        <p:spPr>
          <a:xfrm flipH="1" flipV="1">
            <a:off x="8872746" y="3916560"/>
            <a:ext cx="231319" cy="2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38B21C-FE26-A0A2-FF00-8283EAE51354}"/>
              </a:ext>
            </a:extLst>
          </p:cNvPr>
          <p:cNvSpPr txBox="1"/>
          <p:nvPr/>
        </p:nvSpPr>
        <p:spPr>
          <a:xfrm>
            <a:off x="8573255" y="4096785"/>
            <a:ext cx="156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 between the two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DDCEA-9B33-E4AA-F93D-6C94DBDB4418}"/>
              </a:ext>
            </a:extLst>
          </p:cNvPr>
          <p:cNvSpPr txBox="1"/>
          <p:nvPr/>
        </p:nvSpPr>
        <p:spPr>
          <a:xfrm>
            <a:off x="7531441" y="2150402"/>
            <a:ext cx="26276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Goal: one notion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of derivative</a:t>
            </a:r>
          </a:p>
        </p:txBody>
      </p:sp>
    </p:spTree>
    <p:extLst>
      <p:ext uri="{BB962C8B-B14F-4D97-AF65-F5344CB8AC3E}">
        <p14:creationId xmlns:p14="http://schemas.microsoft.com/office/powerpoint/2010/main" val="234224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44158-EF49-831A-B4D3-8FFF9FF0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0" y="183691"/>
            <a:ext cx="11904999" cy="67516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8F4ED5-D412-7170-CD26-8B9103785474}"/>
              </a:ext>
            </a:extLst>
          </p:cNvPr>
          <p:cNvCxnSpPr>
            <a:cxnSpLocks/>
          </p:cNvCxnSpPr>
          <p:nvPr/>
        </p:nvCxnSpPr>
        <p:spPr>
          <a:xfrm flipH="1" flipV="1">
            <a:off x="7635574" y="634073"/>
            <a:ext cx="220257" cy="373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E7B3326-B2DA-B712-080B-2219CFF2A9D4}"/>
              </a:ext>
            </a:extLst>
          </p:cNvPr>
          <p:cNvSpPr txBox="1"/>
          <p:nvPr/>
        </p:nvSpPr>
        <p:spPr>
          <a:xfrm>
            <a:off x="6821290" y="1007842"/>
            <a:ext cx="2667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Defines how we go to zero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897835-F69C-3169-A397-E67741E6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5" y="1526159"/>
            <a:ext cx="11905000" cy="2472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40343A-58FF-E410-505A-E741A849B75C}"/>
              </a:ext>
            </a:extLst>
          </p:cNvPr>
          <p:cNvSpPr txBox="1"/>
          <p:nvPr/>
        </p:nvSpPr>
        <p:spPr>
          <a:xfrm>
            <a:off x="432618" y="4450397"/>
            <a:ext cx="905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Only requires the (topological) vector space structure</a:t>
            </a:r>
          </a:p>
        </p:txBody>
      </p:sp>
    </p:spTree>
    <p:extLst>
      <p:ext uri="{BB962C8B-B14F-4D97-AF65-F5344CB8AC3E}">
        <p14:creationId xmlns:p14="http://schemas.microsoft.com/office/powerpoint/2010/main" val="3559726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7EFFC-0334-47D8-4E9B-802CDBEF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7" y="244890"/>
            <a:ext cx="11871626" cy="1910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12912-227A-B06F-0D00-55DBD8C5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87" y="2371749"/>
            <a:ext cx="7956259" cy="1057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D7021-16CF-B939-3A2B-F29BEC85E51B}"/>
              </a:ext>
            </a:extLst>
          </p:cNvPr>
          <p:cNvSpPr txBox="1"/>
          <p:nvPr/>
        </p:nvSpPr>
        <p:spPr>
          <a:xfrm>
            <a:off x="566107" y="3702858"/>
            <a:ext cx="4048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Some useful properties</a:t>
            </a:r>
          </a:p>
        </p:txBody>
      </p:sp>
    </p:spTree>
    <p:extLst>
      <p:ext uri="{BB962C8B-B14F-4D97-AF65-F5344CB8AC3E}">
        <p14:creationId xmlns:p14="http://schemas.microsoft.com/office/powerpoint/2010/main" val="295377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20E40-39DE-9ABB-E37D-0DFAE5A62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8" y="167604"/>
            <a:ext cx="11851603" cy="1589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83B95F-EA4F-E872-F825-DA1E68A03D1F}"/>
                  </a:ext>
                </a:extLst>
              </p:cNvPr>
              <p:cNvSpPr txBox="1"/>
              <p:nvPr/>
            </p:nvSpPr>
            <p:spPr>
              <a:xfrm>
                <a:off x="412594" y="2040920"/>
                <a:ext cx="92960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Technically, we have a space of differentials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83B95F-EA4F-E872-F825-DA1E68A0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94" y="2040920"/>
                <a:ext cx="9296071" cy="584775"/>
              </a:xfrm>
              <a:prstGeom prst="rect">
                <a:avLst/>
              </a:prstGeom>
              <a:blipFill>
                <a:blip r:embed="rId3"/>
                <a:stretch>
                  <a:fillRect l="-170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652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546B5-88B6-EAD7-1EBE-CB4422B2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5" y="155762"/>
            <a:ext cx="11891650" cy="2840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F2046B-AE3B-5A45-BF67-28535C98F340}"/>
              </a:ext>
            </a:extLst>
          </p:cNvPr>
          <p:cNvSpPr txBox="1"/>
          <p:nvPr/>
        </p:nvSpPr>
        <p:spPr>
          <a:xfrm>
            <a:off x="392571" y="3188926"/>
            <a:ext cx="1070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Differentiable maps are those that map differentials to 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0C40C-9F1F-C594-77FC-A6D5F7BFB39F}"/>
                  </a:ext>
                </a:extLst>
              </p:cNvPr>
              <p:cNvSpPr txBox="1"/>
              <p:nvPr/>
            </p:nvSpPr>
            <p:spPr>
              <a:xfrm>
                <a:off x="3369487" y="4074109"/>
                <a:ext cx="25594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A0C40C-9F1F-C594-77FC-A6D5F7BFB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87" y="4074109"/>
                <a:ext cx="255948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03F3E7-568B-A69B-BBE8-BE382C651467}"/>
                  </a:ext>
                </a:extLst>
              </p:cNvPr>
              <p:cNvSpPr txBox="1"/>
              <p:nvPr/>
            </p:nvSpPr>
            <p:spPr>
              <a:xfrm>
                <a:off x="1739807" y="5010289"/>
                <a:ext cx="6988965" cy="1105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)↦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den>
                        </m:f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03F3E7-568B-A69B-BBE8-BE382C65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807" y="5010289"/>
                <a:ext cx="6988965" cy="1105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026709-4C70-944D-04B7-C0055AB609C8}"/>
              </a:ext>
            </a:extLst>
          </p:cNvPr>
          <p:cNvCxnSpPr/>
          <p:nvPr/>
        </p:nvCxnSpPr>
        <p:spPr>
          <a:xfrm flipH="1">
            <a:off x="6827965" y="4598698"/>
            <a:ext cx="380444" cy="55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42F2F-F376-1BA0-E8D2-EC6F26D04E72}"/>
              </a:ext>
            </a:extLst>
          </p:cNvPr>
          <p:cNvSpPr txBox="1"/>
          <p:nvPr/>
        </p:nvSpPr>
        <p:spPr>
          <a:xfrm>
            <a:off x="6827965" y="3916788"/>
            <a:ext cx="2594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the tangent matters,</a:t>
            </a:r>
            <a:br>
              <a:rPr lang="en-US" dirty="0"/>
            </a:br>
            <a:r>
              <a:rPr lang="en-US" dirty="0"/>
              <a:t>not the convergence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8DB65-CB0A-414F-CA00-8611C687A10B}"/>
              </a:ext>
            </a:extLst>
          </p:cNvPr>
          <p:cNvSpPr txBox="1"/>
          <p:nvPr/>
        </p:nvSpPr>
        <p:spPr>
          <a:xfrm>
            <a:off x="3804792" y="6282715"/>
            <a:ext cx="194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convergence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5FABA9-FB41-89B9-771E-F9C0B3DF8483}"/>
              </a:ext>
            </a:extLst>
          </p:cNvPr>
          <p:cNvCxnSpPr/>
          <p:nvPr/>
        </p:nvCxnSpPr>
        <p:spPr>
          <a:xfrm flipV="1">
            <a:off x="4945769" y="5886867"/>
            <a:ext cx="160187" cy="39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4412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15D861-F35D-017B-1A00-017925DD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2" y="70776"/>
            <a:ext cx="9735801" cy="5412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7C4A9E-7827-6936-D7EC-D011091A02FD}"/>
              </a:ext>
            </a:extLst>
          </p:cNvPr>
          <p:cNvSpPr txBox="1"/>
          <p:nvPr/>
        </p:nvSpPr>
        <p:spPr>
          <a:xfrm>
            <a:off x="7375270" y="246955"/>
            <a:ext cx="3776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It is automatically linear!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D1DB21-1DBE-C0EF-C419-2BC027262A5F}"/>
              </a:ext>
            </a:extLst>
          </p:cNvPr>
          <p:cNvCxnSpPr/>
          <p:nvPr/>
        </p:nvCxnSpPr>
        <p:spPr>
          <a:xfrm flipH="1" flipV="1">
            <a:off x="6567661" y="367095"/>
            <a:ext cx="694143" cy="14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B40D51-5353-6980-E2A1-BCBB2BFDE63C}"/>
              </a:ext>
            </a:extLst>
          </p:cNvPr>
          <p:cNvSpPr txBox="1"/>
          <p:nvPr/>
        </p:nvSpPr>
        <p:spPr>
          <a:xfrm>
            <a:off x="359307" y="5685699"/>
            <a:ext cx="6347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Generalizations of derivative (e.g. Fréchet)</a:t>
            </a:r>
            <a:br>
              <a:rPr lang="en-US" sz="2800" dirty="0"/>
            </a:br>
            <a:r>
              <a:rPr lang="en-US" sz="2800" dirty="0"/>
              <a:t>are DEFINED to be linear</a:t>
            </a:r>
          </a:p>
        </p:txBody>
      </p:sp>
    </p:spTree>
    <p:extLst>
      <p:ext uri="{BB962C8B-B14F-4D97-AF65-F5344CB8AC3E}">
        <p14:creationId xmlns:p14="http://schemas.microsoft.com/office/powerpoint/2010/main" val="2442187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6E92C-37D4-F7B3-B623-50BED593C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8" y="208794"/>
            <a:ext cx="11898324" cy="950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0D26CD-C1FC-1DE9-6EDE-9916DBCFC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1" y="1737709"/>
            <a:ext cx="7061587" cy="4525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83DE4D-DCE8-1646-11B7-9B78A9159473}"/>
              </a:ext>
            </a:extLst>
          </p:cNvPr>
          <p:cNvSpPr txBox="1"/>
          <p:nvPr/>
        </p:nvSpPr>
        <p:spPr>
          <a:xfrm>
            <a:off x="5616818" y="1045369"/>
            <a:ext cx="618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Chain rule is simply function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825C91-B937-8F7A-7994-13AC54363B07}"/>
                  </a:ext>
                </a:extLst>
              </p:cNvPr>
              <p:cNvSpPr/>
              <p:nvPr/>
            </p:nvSpPr>
            <p:spPr>
              <a:xfrm>
                <a:off x="8062739" y="2195899"/>
                <a:ext cx="587352" cy="52728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F825C91-B937-8F7A-7994-13AC54363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739" y="2195899"/>
                <a:ext cx="587352" cy="5272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A0E1CDB-C9EE-DBFD-5749-607778872CCD}"/>
                  </a:ext>
                </a:extLst>
              </p:cNvPr>
              <p:cNvSpPr/>
              <p:nvPr/>
            </p:nvSpPr>
            <p:spPr>
              <a:xfrm>
                <a:off x="9511725" y="2195899"/>
                <a:ext cx="587352" cy="52728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A0E1CDB-C9EE-DBFD-5749-607778872C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725" y="2195899"/>
                <a:ext cx="587352" cy="527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5FAE29-C66D-0D0B-F2E0-8A9D029445FC}"/>
                  </a:ext>
                </a:extLst>
              </p:cNvPr>
              <p:cNvSpPr/>
              <p:nvPr/>
            </p:nvSpPr>
            <p:spPr>
              <a:xfrm>
                <a:off x="10960711" y="2195899"/>
                <a:ext cx="587352" cy="52728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5FAE29-C66D-0D0B-F2E0-8A9D02944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1" y="2195899"/>
                <a:ext cx="587352" cy="5272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94CC0-63DA-E2C9-671E-7DD62E552D3C}"/>
                  </a:ext>
                </a:extLst>
              </p:cNvPr>
              <p:cNvSpPr/>
              <p:nvPr/>
            </p:nvSpPr>
            <p:spPr>
              <a:xfrm>
                <a:off x="8062739" y="3064678"/>
                <a:ext cx="587352" cy="52728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94CC0-63DA-E2C9-671E-7DD62E552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739" y="3064678"/>
                <a:ext cx="587352" cy="5272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3C68825-6C59-AA30-3976-5099E5EC2880}"/>
                  </a:ext>
                </a:extLst>
              </p:cNvPr>
              <p:cNvSpPr/>
              <p:nvPr/>
            </p:nvSpPr>
            <p:spPr>
              <a:xfrm>
                <a:off x="9511725" y="3064678"/>
                <a:ext cx="587352" cy="52728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3C68825-6C59-AA30-3976-5099E5EC28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725" y="3064678"/>
                <a:ext cx="587352" cy="5272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AE87D3-787D-41DF-B18C-0199FEA5FEF1}"/>
                  </a:ext>
                </a:extLst>
              </p:cNvPr>
              <p:cNvSpPr/>
              <p:nvPr/>
            </p:nvSpPr>
            <p:spPr>
              <a:xfrm>
                <a:off x="10960711" y="3064678"/>
                <a:ext cx="587352" cy="52728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AE87D3-787D-41DF-B18C-0199FEA5F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711" y="3064678"/>
                <a:ext cx="587352" cy="5272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FF063A-8436-DDE3-D51D-717679687CB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8650091" y="2459540"/>
            <a:ext cx="86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4FC206-7149-CF2A-AE21-283BBAED750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0099077" y="2459540"/>
            <a:ext cx="86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0745E-351C-7260-76C1-D1E44AF7C465}"/>
                  </a:ext>
                </a:extLst>
              </p:cNvPr>
              <p:cNvSpPr txBox="1"/>
              <p:nvPr/>
            </p:nvSpPr>
            <p:spPr>
              <a:xfrm>
                <a:off x="8915790" y="2143053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0745E-351C-7260-76C1-D1E44AF7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790" y="2143053"/>
                <a:ext cx="37093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C5D91A-125F-838D-DAD3-8C2A1CBF182E}"/>
                  </a:ext>
                </a:extLst>
              </p:cNvPr>
              <p:cNvSpPr txBox="1"/>
              <p:nvPr/>
            </p:nvSpPr>
            <p:spPr>
              <a:xfrm>
                <a:off x="10344427" y="2143053"/>
                <a:ext cx="382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C5D91A-125F-838D-DAD3-8C2A1CBF1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427" y="2143053"/>
                <a:ext cx="382605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E63891E-8FD5-7A79-3138-80C6BA433DF6}"/>
              </a:ext>
            </a:extLst>
          </p:cNvPr>
          <p:cNvSpPr/>
          <p:nvPr/>
        </p:nvSpPr>
        <p:spPr>
          <a:xfrm>
            <a:off x="8616718" y="1895515"/>
            <a:ext cx="2329384" cy="226965"/>
          </a:xfrm>
          <a:custGeom>
            <a:avLst/>
            <a:gdLst>
              <a:gd name="connsiteX0" fmla="*/ 0 w 2329384"/>
              <a:gd name="connsiteY0" fmla="*/ 226965 h 226965"/>
              <a:gd name="connsiteX1" fmla="*/ 1154681 w 2329384"/>
              <a:gd name="connsiteY1" fmla="*/ 33 h 226965"/>
              <a:gd name="connsiteX2" fmla="*/ 2329384 w 2329384"/>
              <a:gd name="connsiteY2" fmla="*/ 213616 h 22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9384" h="226965">
                <a:moveTo>
                  <a:pt x="0" y="226965"/>
                </a:moveTo>
                <a:cubicBezTo>
                  <a:pt x="383225" y="114611"/>
                  <a:pt x="766450" y="2258"/>
                  <a:pt x="1154681" y="33"/>
                </a:cubicBezTo>
                <a:cubicBezTo>
                  <a:pt x="1542912" y="-2192"/>
                  <a:pt x="1936148" y="105712"/>
                  <a:pt x="2329384" y="21361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C3BECE-5CAD-A2A4-DE17-270622701AEA}"/>
                  </a:ext>
                </a:extLst>
              </p:cNvPr>
              <p:cNvSpPr txBox="1"/>
              <p:nvPr/>
            </p:nvSpPr>
            <p:spPr>
              <a:xfrm>
                <a:off x="9286724" y="1572838"/>
                <a:ext cx="1141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C3BECE-5CAD-A2A4-DE17-270622701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724" y="1572838"/>
                <a:ext cx="1141916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15EB56-E57D-8782-7C95-8E10E5D8E7E0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8650091" y="3328319"/>
            <a:ext cx="86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9F9CE8-F122-D1B1-522D-3E206E25A08F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0099077" y="3328319"/>
            <a:ext cx="861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EB8FC1-4B88-BA0D-5056-D337B358A536}"/>
                  </a:ext>
                </a:extLst>
              </p:cNvPr>
              <p:cNvSpPr txBox="1"/>
              <p:nvPr/>
            </p:nvSpPr>
            <p:spPr>
              <a:xfrm>
                <a:off x="8850631" y="2973072"/>
                <a:ext cx="509498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EB8FC1-4B88-BA0D-5056-D337B358A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631" y="2973072"/>
                <a:ext cx="509498" cy="618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A6D1F0-70C4-0843-5023-7A6C6B263A4B}"/>
                  </a:ext>
                </a:extLst>
              </p:cNvPr>
              <p:cNvSpPr txBox="1"/>
              <p:nvPr/>
            </p:nvSpPr>
            <p:spPr>
              <a:xfrm>
                <a:off x="10272449" y="2991260"/>
                <a:ext cx="515654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A6D1F0-70C4-0843-5023-7A6C6B263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449" y="2991260"/>
                <a:ext cx="515654" cy="6183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180FA02-3558-362A-00F9-329EB13A102C}"/>
              </a:ext>
            </a:extLst>
          </p:cNvPr>
          <p:cNvSpPr/>
          <p:nvPr/>
        </p:nvSpPr>
        <p:spPr>
          <a:xfrm flipV="1">
            <a:off x="8616718" y="3646182"/>
            <a:ext cx="2329384" cy="226965"/>
          </a:xfrm>
          <a:custGeom>
            <a:avLst/>
            <a:gdLst>
              <a:gd name="connsiteX0" fmla="*/ 0 w 2329384"/>
              <a:gd name="connsiteY0" fmla="*/ 226965 h 226965"/>
              <a:gd name="connsiteX1" fmla="*/ 1154681 w 2329384"/>
              <a:gd name="connsiteY1" fmla="*/ 33 h 226965"/>
              <a:gd name="connsiteX2" fmla="*/ 2329384 w 2329384"/>
              <a:gd name="connsiteY2" fmla="*/ 213616 h 22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9384" h="226965">
                <a:moveTo>
                  <a:pt x="0" y="226965"/>
                </a:moveTo>
                <a:cubicBezTo>
                  <a:pt x="383225" y="114611"/>
                  <a:pt x="766450" y="2258"/>
                  <a:pt x="1154681" y="33"/>
                </a:cubicBezTo>
                <a:cubicBezTo>
                  <a:pt x="1542912" y="-2192"/>
                  <a:pt x="1936148" y="105712"/>
                  <a:pt x="2329384" y="21361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236703-2BB6-4151-785E-17F4FE7CB9E6}"/>
                  </a:ext>
                </a:extLst>
              </p:cNvPr>
              <p:cNvSpPr txBox="1"/>
              <p:nvPr/>
            </p:nvSpPr>
            <p:spPr>
              <a:xfrm>
                <a:off x="9025595" y="3589351"/>
                <a:ext cx="166417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𝑑𝑢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4236703-2BB6-4151-785E-17F4FE7CB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595" y="3589351"/>
                <a:ext cx="1664174" cy="714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DBEE1FC-FCB5-2539-8280-DA15C5BD28CE}"/>
              </a:ext>
            </a:extLst>
          </p:cNvPr>
          <p:cNvSpPr txBox="1"/>
          <p:nvPr/>
        </p:nvSpPr>
        <p:spPr>
          <a:xfrm>
            <a:off x="4799598" y="4473154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Again, proof is half a page</a:t>
            </a:r>
          </a:p>
        </p:txBody>
      </p:sp>
    </p:spTree>
    <p:extLst>
      <p:ext uri="{BB962C8B-B14F-4D97-AF65-F5344CB8AC3E}">
        <p14:creationId xmlns:p14="http://schemas.microsoft.com/office/powerpoint/2010/main" val="2269583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974DF-6F2A-2A5A-CC00-3A480B9C7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12" y="104899"/>
            <a:ext cx="11884975" cy="891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5F1AC6-2171-2C33-11F3-E4CD88909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2" y="996044"/>
            <a:ext cx="11884975" cy="864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C1691-7774-098A-6F9A-6020E850D6AA}"/>
              </a:ext>
            </a:extLst>
          </p:cNvPr>
          <p:cNvSpPr txBox="1"/>
          <p:nvPr/>
        </p:nvSpPr>
        <p:spPr>
          <a:xfrm>
            <a:off x="804537" y="2039861"/>
            <a:ext cx="913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Coincides with standard notion of derivatives in specific cases</a:t>
            </a:r>
          </a:p>
        </p:txBody>
      </p:sp>
    </p:spTree>
    <p:extLst>
      <p:ext uri="{BB962C8B-B14F-4D97-AF65-F5344CB8AC3E}">
        <p14:creationId xmlns:p14="http://schemas.microsoft.com/office/powerpoint/2010/main" val="383991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 theory about physical models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1300864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Differentiability: forms and linear functionals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0ACA-4169-573C-D575-107996B968DA}"/>
                  </a:ext>
                </a:extLst>
              </p:cNvPr>
              <p:cNvSpPr txBox="1"/>
              <p:nvPr/>
            </p:nvSpPr>
            <p:spPr>
              <a:xfrm>
                <a:off x="427036" y="1762831"/>
                <a:ext cx="5835187" cy="1122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Temperature: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Work: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Magnetic flux: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∬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Mass: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=∭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0ACA-4169-573C-D575-107996B9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6" y="1762831"/>
                <a:ext cx="5835187" cy="1122808"/>
              </a:xfrm>
              <a:prstGeom prst="rect">
                <a:avLst/>
              </a:prstGeom>
              <a:blipFill>
                <a:blip r:embed="rId2"/>
                <a:stretch>
                  <a:fillRect l="-522" t="-9783" b="-5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C7FD11-8C75-891C-2BF7-DFFE7233EF1C}"/>
              </a:ext>
            </a:extLst>
          </p:cNvPr>
          <p:cNvCxnSpPr/>
          <p:nvPr/>
        </p:nvCxnSpPr>
        <p:spPr>
          <a:xfrm flipH="1">
            <a:off x="6186478" y="1997476"/>
            <a:ext cx="363985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D2351B-B4BA-809A-3A38-B2DD531C1946}"/>
              </a:ext>
            </a:extLst>
          </p:cNvPr>
          <p:cNvSpPr txBox="1"/>
          <p:nvPr/>
        </p:nvSpPr>
        <p:spPr>
          <a:xfrm>
            <a:off x="6550463" y="1752899"/>
            <a:ext cx="868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one-form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8B2F8-E1DA-7EEC-A265-3976ADC29E68}"/>
              </a:ext>
            </a:extLst>
          </p:cNvPr>
          <p:cNvCxnSpPr>
            <a:cxnSpLocks/>
          </p:cNvCxnSpPr>
          <p:nvPr/>
        </p:nvCxnSpPr>
        <p:spPr>
          <a:xfrm flipH="1">
            <a:off x="6207488" y="2383041"/>
            <a:ext cx="342975" cy="6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C787B-A3C9-03DC-F1BB-3FAAE1D1A11C}"/>
              </a:ext>
            </a:extLst>
          </p:cNvPr>
          <p:cNvCxnSpPr>
            <a:cxnSpLocks/>
          </p:cNvCxnSpPr>
          <p:nvPr/>
        </p:nvCxnSpPr>
        <p:spPr>
          <a:xfrm flipH="1" flipV="1">
            <a:off x="6186478" y="2688336"/>
            <a:ext cx="363985" cy="3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CDA420-65B7-2AF7-9A66-FBB587BCB093}"/>
              </a:ext>
            </a:extLst>
          </p:cNvPr>
          <p:cNvCxnSpPr/>
          <p:nvPr/>
        </p:nvCxnSpPr>
        <p:spPr>
          <a:xfrm flipH="1">
            <a:off x="2882740" y="1757337"/>
            <a:ext cx="363985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B6B7C1-CE0A-F6E8-D4E4-6E3C4D71093E}"/>
              </a:ext>
            </a:extLst>
          </p:cNvPr>
          <p:cNvSpPr txBox="1"/>
          <p:nvPr/>
        </p:nvSpPr>
        <p:spPr>
          <a:xfrm>
            <a:off x="6547321" y="2188227"/>
            <a:ext cx="871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B2EFB-AE5F-16D8-60CB-A0447B610817}"/>
              </a:ext>
            </a:extLst>
          </p:cNvPr>
          <p:cNvSpPr txBox="1"/>
          <p:nvPr/>
        </p:nvSpPr>
        <p:spPr>
          <a:xfrm>
            <a:off x="6544179" y="2596921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three-form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7C195-7A57-C34D-E1E3-E7699D92DC59}"/>
              </a:ext>
            </a:extLst>
          </p:cNvPr>
          <p:cNvSpPr txBox="1"/>
          <p:nvPr/>
        </p:nvSpPr>
        <p:spPr>
          <a:xfrm>
            <a:off x="3246725" y="1572376"/>
            <a:ext cx="9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zero-form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8D209-65BC-30B6-5E74-16FD26840F1E}"/>
                  </a:ext>
                </a:extLst>
              </p:cNvPr>
              <p:cNvSpPr txBox="1"/>
              <p:nvPr/>
            </p:nvSpPr>
            <p:spPr>
              <a:xfrm>
                <a:off x="6579240" y="1354636"/>
                <a:ext cx="22374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8D209-65BC-30B6-5E74-16FD26840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40" y="1354636"/>
                <a:ext cx="2237407" cy="404983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8ACA4F-667C-4F05-9AA9-E90394383CC4}"/>
              </a:ext>
            </a:extLst>
          </p:cNvPr>
          <p:cNvCxnSpPr>
            <a:cxnSpLocks/>
          </p:cNvCxnSpPr>
          <p:nvPr/>
        </p:nvCxnSpPr>
        <p:spPr>
          <a:xfrm>
            <a:off x="6289242" y="1262470"/>
            <a:ext cx="363985" cy="18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6E566B-D37D-AE4D-C75E-656B13A832F8}"/>
              </a:ext>
            </a:extLst>
          </p:cNvPr>
          <p:cNvCxnSpPr>
            <a:cxnSpLocks/>
          </p:cNvCxnSpPr>
          <p:nvPr/>
        </p:nvCxnSpPr>
        <p:spPr>
          <a:xfrm>
            <a:off x="7062044" y="1120427"/>
            <a:ext cx="97655" cy="2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A416C-BF5A-5F14-FCB4-71EE430ACD85}"/>
              </a:ext>
            </a:extLst>
          </p:cNvPr>
          <p:cNvCxnSpPr>
            <a:cxnSpLocks/>
          </p:cNvCxnSpPr>
          <p:nvPr/>
        </p:nvCxnSpPr>
        <p:spPr>
          <a:xfrm flipH="1">
            <a:off x="8439563" y="1110718"/>
            <a:ext cx="199850" cy="33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5B485-9024-ACBF-8706-2B216EED1329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7944739" y="1136204"/>
            <a:ext cx="55021" cy="2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7A5200-F074-24AD-CBE8-C2A9E7B142BF}"/>
                  </a:ext>
                </a:extLst>
              </p:cNvPr>
              <p:cNvSpPr txBox="1"/>
              <p:nvPr/>
            </p:nvSpPr>
            <p:spPr>
              <a:xfrm>
                <a:off x="5633392" y="939119"/>
                <a:ext cx="1082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-functional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7A5200-F074-24AD-CBE8-C2A9E7B1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2" y="939119"/>
                <a:ext cx="1082797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00BC7-53CD-C9E3-83B7-1A875A1FE49B}"/>
                  </a:ext>
                </a:extLst>
              </p:cNvPr>
              <p:cNvSpPr txBox="1"/>
              <p:nvPr/>
            </p:nvSpPr>
            <p:spPr>
              <a:xfrm>
                <a:off x="6653227" y="823854"/>
                <a:ext cx="874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-surface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00BC7-53CD-C9E3-83B7-1A875A1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27" y="823854"/>
                <a:ext cx="87408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8A923-0F0C-2BE4-E951-3BB727066C57}"/>
                  </a:ext>
                </a:extLst>
              </p:cNvPr>
              <p:cNvSpPr txBox="1"/>
              <p:nvPr/>
            </p:nvSpPr>
            <p:spPr>
              <a:xfrm>
                <a:off x="7652613" y="828427"/>
                <a:ext cx="694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-form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8A923-0F0C-2BE4-E951-3BB72706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613" y="828427"/>
                <a:ext cx="694293" cy="307777"/>
              </a:xfrm>
              <a:prstGeom prst="rect">
                <a:avLst/>
              </a:prstGeom>
              <a:blipFill>
                <a:blip r:embed="rId6"/>
                <a:stretch>
                  <a:fillRect t="-4000" r="-8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1DE2A5-C66F-F635-823F-93E37E6DA67C}"/>
                  </a:ext>
                </a:extLst>
              </p:cNvPr>
              <p:cNvSpPr txBox="1"/>
              <p:nvPr/>
            </p:nvSpPr>
            <p:spPr>
              <a:xfrm>
                <a:off x="8502525" y="820142"/>
                <a:ext cx="805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-vector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1DE2A5-C66F-F635-823F-93E37E6D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525" y="820142"/>
                <a:ext cx="805220" cy="307777"/>
              </a:xfrm>
              <a:prstGeom prst="rect">
                <a:avLst/>
              </a:prstGeom>
              <a:blipFill>
                <a:blip r:embed="rId7"/>
                <a:stretch>
                  <a:fillRect t="-4000" r="-7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56AFD6-8610-7499-DE37-39D8E1C685C0}"/>
                  </a:ext>
                </a:extLst>
              </p:cNvPr>
              <p:cNvSpPr/>
              <p:nvPr/>
            </p:nvSpPr>
            <p:spPr>
              <a:xfrm>
                <a:off x="778730" y="4084224"/>
                <a:ext cx="1637907" cy="1428232"/>
              </a:xfrm>
              <a:custGeom>
                <a:avLst/>
                <a:gdLst>
                  <a:gd name="connsiteX0" fmla="*/ 534302 w 1637907"/>
                  <a:gd name="connsiteY0" fmla="*/ 291267 h 1428232"/>
                  <a:gd name="connsiteX1" fmla="*/ 1641 w 1637907"/>
                  <a:gd name="connsiteY1" fmla="*/ 717395 h 1428232"/>
                  <a:gd name="connsiteX2" fmla="*/ 410014 w 1637907"/>
                  <a:gd name="connsiteY2" fmla="*/ 1374342 h 1428232"/>
                  <a:gd name="connsiteX3" fmla="*/ 1510845 w 1637907"/>
                  <a:gd name="connsiteY3" fmla="*/ 1321076 h 1428232"/>
                  <a:gd name="connsiteX4" fmla="*/ 1599622 w 1637907"/>
                  <a:gd name="connsiteY4" fmla="*/ 770661 h 1428232"/>
                  <a:gd name="connsiteX5" fmla="*/ 1377680 w 1637907"/>
                  <a:gd name="connsiteY5" fmla="*/ 16059 h 1428232"/>
                  <a:gd name="connsiteX6" fmla="*/ 534302 w 1637907"/>
                  <a:gd name="connsiteY6" fmla="*/ 291267 h 142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7907" h="1428232">
                    <a:moveTo>
                      <a:pt x="534302" y="291267"/>
                    </a:moveTo>
                    <a:cubicBezTo>
                      <a:pt x="304962" y="408156"/>
                      <a:pt x="22356" y="536883"/>
                      <a:pt x="1641" y="717395"/>
                    </a:cubicBezTo>
                    <a:cubicBezTo>
                      <a:pt x="-19074" y="897907"/>
                      <a:pt x="158480" y="1273729"/>
                      <a:pt x="410014" y="1374342"/>
                    </a:cubicBezTo>
                    <a:cubicBezTo>
                      <a:pt x="661548" y="1474955"/>
                      <a:pt x="1312577" y="1421690"/>
                      <a:pt x="1510845" y="1321076"/>
                    </a:cubicBezTo>
                    <a:cubicBezTo>
                      <a:pt x="1709113" y="1220463"/>
                      <a:pt x="1621816" y="988164"/>
                      <a:pt x="1599622" y="770661"/>
                    </a:cubicBezTo>
                    <a:cubicBezTo>
                      <a:pt x="1577428" y="553158"/>
                      <a:pt x="1552274" y="95958"/>
                      <a:pt x="1377680" y="16059"/>
                    </a:cubicBezTo>
                    <a:cubicBezTo>
                      <a:pt x="1203086" y="-63840"/>
                      <a:pt x="763642" y="174378"/>
                      <a:pt x="534302" y="291267"/>
                    </a:cubicBezTo>
                    <a:close/>
                  </a:path>
                </a:pathLst>
              </a:custGeom>
              <a:ln w="381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56AFD6-8610-7499-DE37-39D8E1C68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30" y="4084224"/>
                <a:ext cx="1637907" cy="1428232"/>
              </a:xfrm>
              <a:custGeom>
                <a:avLst/>
                <a:gdLst>
                  <a:gd name="connsiteX0" fmla="*/ 534302 w 1637907"/>
                  <a:gd name="connsiteY0" fmla="*/ 291267 h 1428232"/>
                  <a:gd name="connsiteX1" fmla="*/ 1641 w 1637907"/>
                  <a:gd name="connsiteY1" fmla="*/ 717395 h 1428232"/>
                  <a:gd name="connsiteX2" fmla="*/ 410014 w 1637907"/>
                  <a:gd name="connsiteY2" fmla="*/ 1374342 h 1428232"/>
                  <a:gd name="connsiteX3" fmla="*/ 1510845 w 1637907"/>
                  <a:gd name="connsiteY3" fmla="*/ 1321076 h 1428232"/>
                  <a:gd name="connsiteX4" fmla="*/ 1599622 w 1637907"/>
                  <a:gd name="connsiteY4" fmla="*/ 770661 h 1428232"/>
                  <a:gd name="connsiteX5" fmla="*/ 1377680 w 1637907"/>
                  <a:gd name="connsiteY5" fmla="*/ 16059 h 1428232"/>
                  <a:gd name="connsiteX6" fmla="*/ 534302 w 1637907"/>
                  <a:gd name="connsiteY6" fmla="*/ 291267 h 142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7907" h="1428232">
                    <a:moveTo>
                      <a:pt x="534302" y="291267"/>
                    </a:moveTo>
                    <a:cubicBezTo>
                      <a:pt x="304962" y="408156"/>
                      <a:pt x="22356" y="536883"/>
                      <a:pt x="1641" y="717395"/>
                    </a:cubicBezTo>
                    <a:cubicBezTo>
                      <a:pt x="-19074" y="897907"/>
                      <a:pt x="158480" y="1273729"/>
                      <a:pt x="410014" y="1374342"/>
                    </a:cubicBezTo>
                    <a:cubicBezTo>
                      <a:pt x="661548" y="1474955"/>
                      <a:pt x="1312577" y="1421690"/>
                      <a:pt x="1510845" y="1321076"/>
                    </a:cubicBezTo>
                    <a:cubicBezTo>
                      <a:pt x="1709113" y="1220463"/>
                      <a:pt x="1621816" y="988164"/>
                      <a:pt x="1599622" y="770661"/>
                    </a:cubicBezTo>
                    <a:cubicBezTo>
                      <a:pt x="1577428" y="553158"/>
                      <a:pt x="1552274" y="95958"/>
                      <a:pt x="1377680" y="16059"/>
                    </a:cubicBezTo>
                    <a:cubicBezTo>
                      <a:pt x="1203086" y="-63840"/>
                      <a:pt x="763642" y="174378"/>
                      <a:pt x="534302" y="291267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9132A-D499-46BA-A385-8DB889102F9D}"/>
                  </a:ext>
                </a:extLst>
              </p:cNvPr>
              <p:cNvSpPr txBox="1"/>
              <p:nvPr/>
            </p:nvSpPr>
            <p:spPr>
              <a:xfrm>
                <a:off x="648382" y="3903522"/>
                <a:ext cx="1293944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9132A-D499-46BA-A385-8DB889102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2" y="3903522"/>
                <a:ext cx="1293944" cy="342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47F848-4880-C0B7-AA22-498F019C49F2}"/>
                  </a:ext>
                </a:extLst>
              </p:cNvPr>
              <p:cNvSpPr txBox="1"/>
              <p:nvPr/>
            </p:nvSpPr>
            <p:spPr>
              <a:xfrm>
                <a:off x="2849302" y="3791133"/>
                <a:ext cx="49532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47F848-4880-C0B7-AA22-498F019C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02" y="3791133"/>
                <a:ext cx="495327" cy="374270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88C68E-C2AC-5D81-ADC8-6A64D0AE0E4C}"/>
                  </a:ext>
                </a:extLst>
              </p:cNvPr>
              <p:cNvSpPr txBox="1"/>
              <p:nvPr/>
            </p:nvSpPr>
            <p:spPr>
              <a:xfrm>
                <a:off x="2868658" y="4743043"/>
                <a:ext cx="252992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88C68E-C2AC-5D81-ADC8-6A64D0AE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58" y="4743043"/>
                <a:ext cx="2529923" cy="404983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62F5D2-A149-7F23-5733-29498C54A76C}"/>
                  </a:ext>
                </a:extLst>
              </p:cNvPr>
              <p:cNvSpPr txBox="1"/>
              <p:nvPr/>
            </p:nvSpPr>
            <p:spPr>
              <a:xfrm>
                <a:off x="544451" y="5702684"/>
                <a:ext cx="337060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𝜕𝜕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62F5D2-A149-7F23-5733-29498C54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1" y="5702684"/>
                <a:ext cx="3370603" cy="335476"/>
              </a:xfrm>
              <a:prstGeom prst="rect">
                <a:avLst/>
              </a:prstGeom>
              <a:blipFill>
                <a:blip r:embed="rId1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BF699492-CD51-7066-E690-56B5A31492A3}"/>
              </a:ext>
            </a:extLst>
          </p:cNvPr>
          <p:cNvSpPr txBox="1"/>
          <p:nvPr/>
        </p:nvSpPr>
        <p:spPr>
          <a:xfrm>
            <a:off x="2931544" y="5277924"/>
            <a:ext cx="1342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Exterior functional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5A56F7-E05F-C2C5-74D3-DA0CB4F90300}"/>
              </a:ext>
            </a:extLst>
          </p:cNvPr>
          <p:cNvSpPr txBox="1"/>
          <p:nvPr/>
        </p:nvSpPr>
        <p:spPr>
          <a:xfrm>
            <a:off x="8807779" y="1229679"/>
            <a:ext cx="317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Thinking in terms of relationships between finite objects leads to better physical intuition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93AE98-3E3B-CD9C-45A6-C7DBE170BCA0}"/>
              </a:ext>
            </a:extLst>
          </p:cNvPr>
          <p:cNvSpPr txBox="1"/>
          <p:nvPr/>
        </p:nvSpPr>
        <p:spPr>
          <a:xfrm>
            <a:off x="7849064" y="2109331"/>
            <a:ext cx="413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The mathematics is contingent upon the assumption of infinitesimal reducibility (e.g. mass in volumes sums only if boundary effects can be neglected)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808D2-3C0B-CB8D-5786-F1164CB6B605}"/>
              </a:ext>
            </a:extLst>
          </p:cNvPr>
          <p:cNvSpPr txBox="1"/>
          <p:nvPr/>
        </p:nvSpPr>
        <p:spPr>
          <a:xfrm>
            <a:off x="412893" y="933369"/>
            <a:ext cx="505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point: finite values defined on finite regions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2E446-7C51-C70E-0A47-52B71CC05BBC}"/>
              </a:ext>
            </a:extLst>
          </p:cNvPr>
          <p:cNvSpPr txBox="1"/>
          <p:nvPr/>
        </p:nvSpPr>
        <p:spPr>
          <a:xfrm>
            <a:off x="1160093" y="1422520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Physically measurable</a:t>
            </a:r>
            <a:br>
              <a:rPr lang="en-US" sz="1200" dirty="0"/>
            </a:br>
            <a:r>
              <a:rPr lang="en-US" sz="1200" dirty="0"/>
              <a:t>quantities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9E8A6-81FC-5E64-8334-A62A9F2EB382}"/>
              </a:ext>
            </a:extLst>
          </p:cNvPr>
          <p:cNvSpPr txBox="1"/>
          <p:nvPr/>
        </p:nvSpPr>
        <p:spPr>
          <a:xfrm>
            <a:off x="2750921" y="2849334"/>
            <a:ext cx="145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Assume additivity</a:t>
            </a:r>
            <a:br>
              <a:rPr lang="en-US" sz="1200" dirty="0"/>
            </a:br>
            <a:r>
              <a:rPr lang="en-US" sz="1200" dirty="0"/>
              <a:t>over disjoint regions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FAB9D-16B5-CF62-147E-EEA79E1C31A9}"/>
              </a:ext>
            </a:extLst>
          </p:cNvPr>
          <p:cNvSpPr txBox="1"/>
          <p:nvPr/>
        </p:nvSpPr>
        <p:spPr>
          <a:xfrm>
            <a:off x="4130139" y="1604177"/>
            <a:ext cx="15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Differential forms:</a:t>
            </a:r>
            <a:br>
              <a:rPr lang="en-US" sz="1200" dirty="0"/>
            </a:br>
            <a:r>
              <a:rPr lang="en-US" sz="1200" dirty="0"/>
              <a:t>infinitesimal limit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A48FF-8D62-52EE-7B4F-1C427033FDEF}"/>
              </a:ext>
            </a:extLst>
          </p:cNvPr>
          <p:cNvSpPr txBox="1"/>
          <p:nvPr/>
        </p:nvSpPr>
        <p:spPr>
          <a:xfrm>
            <a:off x="664139" y="3367388"/>
            <a:ext cx="489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functionals that act on boundaries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F714-7DB7-AF3A-48F7-201A02963685}"/>
              </a:ext>
            </a:extLst>
          </p:cNvPr>
          <p:cNvSpPr txBox="1"/>
          <p:nvPr/>
        </p:nvSpPr>
        <p:spPr>
          <a:xfrm>
            <a:off x="3344629" y="3760740"/>
            <a:ext cx="137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a functional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3ABA-B345-C0C4-63BE-33FC36D75AAC}"/>
              </a:ext>
            </a:extLst>
          </p:cNvPr>
          <p:cNvSpPr txBox="1"/>
          <p:nvPr/>
        </p:nvSpPr>
        <p:spPr>
          <a:xfrm>
            <a:off x="2808796" y="4258783"/>
            <a:ext cx="24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Define higher dimensional functional that acts on the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000F87-F31D-AF83-8995-1B3B02FFB815}"/>
                  </a:ext>
                </a:extLst>
              </p:cNvPr>
              <p:cNvSpPr txBox="1"/>
              <p:nvPr/>
            </p:nvSpPr>
            <p:spPr>
              <a:xfrm>
                <a:off x="2881293" y="6021534"/>
                <a:ext cx="3165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Boundary of a boundary is the empty set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exterior derivative of exterior derivative is zero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000F87-F31D-AF83-8995-1B3B02FFB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93" y="6021534"/>
                <a:ext cx="3165921" cy="461665"/>
              </a:xfrm>
              <a:prstGeom prst="rect">
                <a:avLst/>
              </a:prstGeom>
              <a:blipFill>
                <a:blip r:embed="rId13"/>
                <a:stretch>
                  <a:fillRect l="-19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35A7F2-A901-98EF-7DFC-536E0BB0526D}"/>
              </a:ext>
            </a:extLst>
          </p:cNvPr>
          <p:cNvCxnSpPr>
            <a:cxnSpLocks/>
          </p:cNvCxnSpPr>
          <p:nvPr/>
        </p:nvCxnSpPr>
        <p:spPr>
          <a:xfrm flipH="1" flipV="1">
            <a:off x="3253369" y="5103032"/>
            <a:ext cx="98752" cy="16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02C46-736F-79DD-D2E0-BFEEE90E061E}"/>
              </a:ext>
            </a:extLst>
          </p:cNvPr>
          <p:cNvCxnSpPr/>
          <p:nvPr/>
        </p:nvCxnSpPr>
        <p:spPr>
          <a:xfrm flipH="1">
            <a:off x="2303626" y="4075011"/>
            <a:ext cx="622658" cy="16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EDE765-2F2F-6A4B-27B5-118D36185654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2056289" y="4798340"/>
            <a:ext cx="812369" cy="14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F97F07-246F-4699-F415-8C67CB488A39}"/>
              </a:ext>
            </a:extLst>
          </p:cNvPr>
          <p:cNvGrpSpPr/>
          <p:nvPr/>
        </p:nvGrpSpPr>
        <p:grpSpPr>
          <a:xfrm>
            <a:off x="5581339" y="3397967"/>
            <a:ext cx="3220170" cy="1810405"/>
            <a:chOff x="4427220" y="2370521"/>
            <a:chExt cx="3220170" cy="1810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DA2C04-0465-D7ED-A485-A82FD07B939D}"/>
                    </a:ext>
                  </a:extLst>
                </p:cNvPr>
                <p:cNvSpPr txBox="1"/>
                <p:nvPr/>
              </p:nvSpPr>
              <p:spPr>
                <a:xfrm>
                  <a:off x="6694945" y="2564151"/>
                  <a:ext cx="47333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DA2C04-0465-D7ED-A485-A82FD07B9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945" y="2564151"/>
                  <a:ext cx="473335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4AE8F-0F89-3CA6-82AD-F4E81C74DA24}"/>
                    </a:ext>
                  </a:extLst>
                </p:cNvPr>
                <p:cNvSpPr txBox="1"/>
                <p:nvPr/>
              </p:nvSpPr>
              <p:spPr>
                <a:xfrm>
                  <a:off x="4988367" y="2564151"/>
                  <a:ext cx="76591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4AE8F-0F89-3CA6-82AD-F4E81C74D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67" y="2564151"/>
                  <a:ext cx="76591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CDF917-FC03-4C4F-128C-005A38FE7D33}"/>
                    </a:ext>
                  </a:extLst>
                </p:cNvPr>
                <p:cNvSpPr txBox="1"/>
                <p:nvPr/>
              </p:nvSpPr>
              <p:spPr>
                <a:xfrm>
                  <a:off x="4971599" y="3545008"/>
                  <a:ext cx="803553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CDF917-FC03-4C4F-128C-005A38FE7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599" y="3545008"/>
                  <a:ext cx="80355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5D1BC0-23BB-CDCC-B3BD-61B8B35355CF}"/>
                    </a:ext>
                  </a:extLst>
                </p:cNvPr>
                <p:cNvSpPr txBox="1"/>
                <p:nvPr/>
              </p:nvSpPr>
              <p:spPr>
                <a:xfrm>
                  <a:off x="6679396" y="3545008"/>
                  <a:ext cx="5075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5D1BC0-23BB-CDCC-B3BD-61B8B3535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396" y="3545008"/>
                  <a:ext cx="507575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F9D12A-9985-D852-597F-AA2A280F9788}"/>
                </a:ext>
              </a:extLst>
            </p:cNvPr>
            <p:cNvCxnSpPr/>
            <p:nvPr/>
          </p:nvCxnSpPr>
          <p:spPr>
            <a:xfrm flipV="1">
              <a:off x="707136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1144484-3481-6911-35B3-0BC2437BE970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4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F02C1D2-8379-316D-AAD7-1A90D89B058D}"/>
                    </a:ext>
                  </a:extLst>
                </p:cNvPr>
                <p:cNvSpPr txBox="1"/>
                <p:nvPr/>
              </p:nvSpPr>
              <p:spPr>
                <a:xfrm>
                  <a:off x="6179820" y="3098854"/>
                  <a:ext cx="738856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F02C1D2-8379-316D-AAD7-1A90D89B0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20" y="3098854"/>
                  <a:ext cx="738856" cy="311560"/>
                </a:xfrm>
                <a:prstGeom prst="rect">
                  <a:avLst/>
                </a:prstGeom>
                <a:blipFill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58D1FA-C97C-3582-6288-FA9017AAC839}"/>
                    </a:ext>
                  </a:extLst>
                </p:cNvPr>
                <p:cNvSpPr txBox="1"/>
                <p:nvPr/>
              </p:nvSpPr>
              <p:spPr>
                <a:xfrm>
                  <a:off x="6995160" y="3098854"/>
                  <a:ext cx="652230" cy="342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/>
                      </m:nary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58D1FA-C97C-3582-6288-FA9017AAC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160" y="3098854"/>
                  <a:ext cx="652230" cy="342210"/>
                </a:xfrm>
                <a:prstGeom prst="rect">
                  <a:avLst/>
                </a:prstGeom>
                <a:blipFill>
                  <a:blip r:embed="rId20"/>
                  <a:stretch>
                    <a:fillRect l="-44860" t="-116071" r="-28037" b="-17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AAF166-80B4-2FD3-90E1-E34F60707729}"/>
                </a:ext>
              </a:extLst>
            </p:cNvPr>
            <p:cNvCxnSpPr/>
            <p:nvPr/>
          </p:nvCxnSpPr>
          <p:spPr>
            <a:xfrm flipV="1">
              <a:off x="550164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BE2DCEB-12A6-A662-1DC5-0FB0DD0E7CC2}"/>
                </a:ext>
              </a:extLst>
            </p:cNvPr>
            <p:cNvCxnSpPr>
              <a:cxnSpLocks/>
            </p:cNvCxnSpPr>
            <p:nvPr/>
          </p:nvCxnSpPr>
          <p:spPr>
            <a:xfrm>
              <a:off x="522732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ECB3AC-D76E-C10F-D990-D8BBFB2EF003}"/>
                    </a:ext>
                  </a:extLst>
                </p:cNvPr>
                <p:cNvSpPr txBox="1"/>
                <p:nvPr/>
              </p:nvSpPr>
              <p:spPr>
                <a:xfrm>
                  <a:off x="4427220" y="3098854"/>
                  <a:ext cx="943463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ECB3AC-D76E-C10F-D990-D8BBFB2EF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20" y="3098854"/>
                  <a:ext cx="943463" cy="311560"/>
                </a:xfrm>
                <a:prstGeom prst="rect">
                  <a:avLst/>
                </a:prstGeom>
                <a:blipFill>
                  <a:blip r:embed="rId21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4E13D6-CFC9-72B4-1D60-1E16FABBDEE8}"/>
                    </a:ext>
                  </a:extLst>
                </p:cNvPr>
                <p:cNvSpPr txBox="1"/>
                <p:nvPr/>
              </p:nvSpPr>
              <p:spPr>
                <a:xfrm>
                  <a:off x="5433060" y="3098854"/>
                  <a:ext cx="800155" cy="342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/>
                      </m:nary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4E13D6-CFC9-72B4-1D60-1E16FABBD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60" y="3098854"/>
                  <a:ext cx="800155" cy="342273"/>
                </a:xfrm>
                <a:prstGeom prst="rect">
                  <a:avLst/>
                </a:prstGeom>
                <a:blipFill>
                  <a:blip r:embed="rId22"/>
                  <a:stretch>
                    <a:fillRect l="-36641" t="-116071" r="-4580" b="-17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7C8780-4B77-F76D-DB1E-E8102FD68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662" y="2796540"/>
              <a:ext cx="925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F69909E-23C2-7477-CB5D-084433939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662" y="3756660"/>
              <a:ext cx="925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1C443-4103-E75E-BE21-F4D64659AD51}"/>
                </a:ext>
              </a:extLst>
            </p:cNvPr>
            <p:cNvSpPr txBox="1"/>
            <p:nvPr/>
          </p:nvSpPr>
          <p:spPr>
            <a:xfrm>
              <a:off x="6671776" y="325463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F2C28C-5E12-524B-E04A-1008198E8C9C}"/>
                </a:ext>
              </a:extLst>
            </p:cNvPr>
            <p:cNvSpPr txBox="1"/>
            <p:nvPr/>
          </p:nvSpPr>
          <p:spPr>
            <a:xfrm>
              <a:off x="5825517" y="3719261"/>
              <a:ext cx="79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exterior</a:t>
              </a:r>
              <a:br>
                <a:rPr lang="en-US" sz="1200" dirty="0"/>
              </a:br>
              <a:r>
                <a:rPr lang="en-US" sz="1200" dirty="0"/>
                <a:t>derivative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EAACC1-EB33-62AC-D92C-06BBE68119FE}"/>
                    </a:ext>
                  </a:extLst>
                </p:cNvPr>
                <p:cNvSpPr txBox="1"/>
                <p:nvPr/>
              </p:nvSpPr>
              <p:spPr>
                <a:xfrm>
                  <a:off x="6035191" y="3452449"/>
                  <a:ext cx="3716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EAACC1-EB33-62AC-D92C-06BBE681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191" y="3452449"/>
                  <a:ext cx="37164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BC40C0-5F08-940B-3C90-D40444CD19D8}"/>
                </a:ext>
              </a:extLst>
            </p:cNvPr>
            <p:cNvSpPr txBox="1"/>
            <p:nvPr/>
          </p:nvSpPr>
          <p:spPr>
            <a:xfrm>
              <a:off x="5818144" y="2370521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exterior</a:t>
              </a:r>
              <a:br>
                <a:rPr lang="en-US" sz="1200" dirty="0"/>
              </a:br>
              <a:r>
                <a:rPr lang="en-US" sz="1200" dirty="0"/>
                <a:t>functional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921308-553F-FFD0-A5B3-83E72DAE882C}"/>
              </a:ext>
            </a:extLst>
          </p:cNvPr>
          <p:cNvCxnSpPr/>
          <p:nvPr/>
        </p:nvCxnSpPr>
        <p:spPr>
          <a:xfrm flipH="1" flipV="1">
            <a:off x="2462473" y="6034519"/>
            <a:ext cx="386829" cy="2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9AE5CF-096D-DA02-346C-D239FB90062E}"/>
              </a:ext>
            </a:extLst>
          </p:cNvPr>
          <p:cNvCxnSpPr/>
          <p:nvPr/>
        </p:nvCxnSpPr>
        <p:spPr>
          <a:xfrm flipV="1">
            <a:off x="7250119" y="5239767"/>
            <a:ext cx="0" cy="45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845654-000E-6BC1-0837-466D142DF829}"/>
              </a:ext>
            </a:extLst>
          </p:cNvPr>
          <p:cNvSpPr txBox="1"/>
          <p:nvPr/>
        </p:nvSpPr>
        <p:spPr>
          <a:xfrm>
            <a:off x="6259053" y="5756938"/>
            <a:ext cx="18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Reversing the exterior derivative is finding a (non-unique) potential</a:t>
            </a:r>
          </a:p>
        </p:txBody>
      </p:sp>
    </p:spTree>
    <p:extLst>
      <p:ext uri="{BB962C8B-B14F-4D97-AF65-F5344CB8AC3E}">
        <p14:creationId xmlns:p14="http://schemas.microsoft.com/office/powerpoint/2010/main" val="911291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a more general notion of derivative that is more in line with the old ideas of infinitesimals but still rigorous</a:t>
            </a:r>
          </a:p>
          <a:p>
            <a:r>
              <a:rPr lang="en-US" dirty="0"/>
              <a:t>We can get better physical intuition because we can understand all infinitesimal objects as limits/decompositions on finite objects (on which the physics is actually defined)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Complete the theory</a:t>
            </a:r>
          </a:p>
          <a:p>
            <a:pPr lvl="1"/>
            <a:r>
              <a:rPr lang="en-US" dirty="0"/>
              <a:t>Construct the analogue of differentiable manifold (i.e. topological</a:t>
            </a:r>
            <a:br>
              <a:rPr lang="en-US" dirty="0"/>
            </a:br>
            <a:r>
              <a:rPr lang="en-US" dirty="0"/>
              <a:t>space that is homeomorphic to a topological vector space</a:t>
            </a:r>
            <a:br>
              <a:rPr lang="en-US" dirty="0"/>
            </a:br>
            <a:r>
              <a:rPr lang="en-US" dirty="0"/>
              <a:t>at each point)</a:t>
            </a:r>
          </a:p>
        </p:txBody>
      </p:sp>
    </p:spTree>
    <p:extLst>
      <p:ext uri="{BB962C8B-B14F-4D97-AF65-F5344CB8AC3E}">
        <p14:creationId xmlns:p14="http://schemas.microsoft.com/office/powerpoint/2010/main" val="3886380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AA6-6A80-288A-ED2F-2D37DC91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Subspaces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E5CE-856F-8A80-6672-9263A28E9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D31A-7194-8549-3919-40BFFC3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0D7E-ADCC-88CA-5217-A37B182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4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D79DC-C4FA-657E-DF16-80A2549775F8}"/>
              </a:ext>
            </a:extLst>
          </p:cNvPr>
          <p:cNvSpPr txBox="1"/>
          <p:nvPr/>
        </p:nvSpPr>
        <p:spPr>
          <a:xfrm>
            <a:off x="487237" y="373769"/>
            <a:ext cx="11199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basic definition do not tell us what are the spaces on which the ensembles are defined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041317-B19E-1F40-2456-37D8A1B63DF6}"/>
              </a:ext>
            </a:extLst>
          </p:cNvPr>
          <p:cNvSpPr txBox="1"/>
          <p:nvPr/>
        </p:nvSpPr>
        <p:spPr>
          <a:xfrm>
            <a:off x="487237" y="1427220"/>
            <a:ext cx="6584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need to recover them… in a general 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E75B3-70FA-D5DD-44EB-3F6AA9F6EE28}"/>
              </a:ext>
            </a:extLst>
          </p:cNvPr>
          <p:cNvSpPr txBox="1"/>
          <p:nvPr/>
        </p:nvSpPr>
        <p:spPr>
          <a:xfrm>
            <a:off x="1351318" y="4757120"/>
            <a:ext cx="6345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disjunctness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to define subspaces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286BCB-6C07-78C0-24CC-1A1237CAEA95}"/>
              </a:ext>
            </a:extLst>
          </p:cNvPr>
          <p:cNvSpPr txBox="1"/>
          <p:nvPr/>
        </p:nvSpPr>
        <p:spPr>
          <a:xfrm>
            <a:off x="487237" y="2302769"/>
            <a:ext cx="10089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Disjunctness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allows us to detect disjoint support in classical mechanics and orthogonality in quantum mechanics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2F2CA4-8193-BC84-02FF-9EFC9FA713C6}"/>
              </a:ext>
            </a:extLst>
          </p:cNvPr>
          <p:cNvCxnSpPr>
            <a:cxnSpLocks/>
          </p:cNvCxnSpPr>
          <p:nvPr/>
        </p:nvCxnSpPr>
        <p:spPr>
          <a:xfrm>
            <a:off x="1148008" y="4011428"/>
            <a:ext cx="2215918" cy="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90D4C-42AB-169F-1B7F-BF7DA0CD91D8}"/>
              </a:ext>
            </a:extLst>
          </p:cNvPr>
          <p:cNvSpPr/>
          <p:nvPr/>
        </p:nvSpPr>
        <p:spPr>
          <a:xfrm>
            <a:off x="1615219" y="3630981"/>
            <a:ext cx="473886" cy="387122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53B2B8-3F26-2465-7BBA-3D25742655AF}"/>
              </a:ext>
            </a:extLst>
          </p:cNvPr>
          <p:cNvSpPr/>
          <p:nvPr/>
        </p:nvSpPr>
        <p:spPr>
          <a:xfrm>
            <a:off x="2336060" y="3630981"/>
            <a:ext cx="473886" cy="387122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07D2A5-3E0A-C0E8-C473-78D353F75111}"/>
              </a:ext>
            </a:extLst>
          </p:cNvPr>
          <p:cNvCxnSpPr>
            <a:cxnSpLocks/>
          </p:cNvCxnSpPr>
          <p:nvPr/>
        </p:nvCxnSpPr>
        <p:spPr>
          <a:xfrm>
            <a:off x="6500918" y="3384030"/>
            <a:ext cx="0" cy="840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64FAF7-2009-358E-C48F-D41F2C065A32}"/>
              </a:ext>
            </a:extLst>
          </p:cNvPr>
          <p:cNvCxnSpPr>
            <a:cxnSpLocks/>
          </p:cNvCxnSpPr>
          <p:nvPr/>
        </p:nvCxnSpPr>
        <p:spPr>
          <a:xfrm flipH="1">
            <a:off x="6173870" y="3824542"/>
            <a:ext cx="8676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4EA971C-2CDB-DE36-26A1-C16B1A48D612}"/>
              </a:ext>
            </a:extLst>
          </p:cNvPr>
          <p:cNvSpPr/>
          <p:nvPr/>
        </p:nvSpPr>
        <p:spPr>
          <a:xfrm>
            <a:off x="6744510" y="3788985"/>
            <a:ext cx="71021" cy="71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6C50A6-E832-1726-E27D-4BCA3F16AFAE}"/>
              </a:ext>
            </a:extLst>
          </p:cNvPr>
          <p:cNvSpPr/>
          <p:nvPr/>
        </p:nvSpPr>
        <p:spPr>
          <a:xfrm>
            <a:off x="6465407" y="3661860"/>
            <a:ext cx="71021" cy="7102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43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BD7987-A06F-06AE-2780-0ED70771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87" y="258635"/>
            <a:ext cx="11871626" cy="1399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483CCB-AC9A-5AA4-71F2-85FD756093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91"/>
          <a:stretch/>
        </p:blipFill>
        <p:spPr>
          <a:xfrm>
            <a:off x="100117" y="3231486"/>
            <a:ext cx="9285183" cy="27612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4DE8C6-147E-8391-BB27-F3F9A28006C1}"/>
              </a:ext>
            </a:extLst>
          </p:cNvPr>
          <p:cNvCxnSpPr>
            <a:cxnSpLocks/>
          </p:cNvCxnSpPr>
          <p:nvPr/>
        </p:nvCxnSpPr>
        <p:spPr>
          <a:xfrm flipV="1">
            <a:off x="3470715" y="1541799"/>
            <a:ext cx="694143" cy="26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F73F1-6737-AA51-AF99-540543B9F501}"/>
                  </a:ext>
                </a:extLst>
              </p:cNvPr>
              <p:cNvSpPr txBox="1"/>
              <p:nvPr/>
            </p:nvSpPr>
            <p:spPr>
              <a:xfrm>
                <a:off x="614115" y="1808777"/>
                <a:ext cx="5481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the elements that are orthogonal to all elements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9F73F1-6737-AA51-AF99-540543B9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15" y="1808777"/>
                <a:ext cx="5481885" cy="369332"/>
              </a:xfrm>
              <a:prstGeom prst="rect">
                <a:avLst/>
              </a:prstGeom>
              <a:blipFill>
                <a:blip r:embed="rId4"/>
                <a:stretch>
                  <a:fillRect l="-100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CB0605-19A5-5D95-43CF-6AC4AF47426C}"/>
              </a:ext>
            </a:extLst>
          </p:cNvPr>
          <p:cNvCxnSpPr>
            <a:cxnSpLocks/>
          </p:cNvCxnSpPr>
          <p:nvPr/>
        </p:nvCxnSpPr>
        <p:spPr>
          <a:xfrm flipH="1" flipV="1">
            <a:off x="5546470" y="627399"/>
            <a:ext cx="1107959" cy="25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57E5B4-8C6A-763A-A0C3-745B485E279C}"/>
              </a:ext>
            </a:extLst>
          </p:cNvPr>
          <p:cNvSpPr txBox="1"/>
          <p:nvPr/>
        </p:nvSpPr>
        <p:spPr>
          <a:xfrm>
            <a:off x="6714500" y="69636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</a:t>
            </a:r>
            <a:r>
              <a:rPr lang="en-US" dirty="0" err="1"/>
              <a:t>disjunctness</a:t>
            </a:r>
            <a:r>
              <a:rPr lang="en-US" dirty="0"/>
              <a:t> in the 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3D94E-E0D5-6EDB-A065-FEBF3BEF3D8E}"/>
              </a:ext>
            </a:extLst>
          </p:cNvPr>
          <p:cNvSpPr txBox="1"/>
          <p:nvPr/>
        </p:nvSpPr>
        <p:spPr>
          <a:xfrm>
            <a:off x="283319" y="2377034"/>
            <a:ext cx="5812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Get a lot of properties out of very little</a:t>
            </a:r>
          </a:p>
        </p:txBody>
      </p:sp>
    </p:spTree>
    <p:extLst>
      <p:ext uri="{BB962C8B-B14F-4D97-AF65-F5344CB8AC3E}">
        <p14:creationId xmlns:p14="http://schemas.microsoft.com/office/powerpoint/2010/main" val="1444826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26075-BC09-70B9-BB85-518DE227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1" y="129595"/>
            <a:ext cx="11904998" cy="47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16EA0-4E09-D3BD-C592-D8DDB10C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8" y="675724"/>
            <a:ext cx="2295845" cy="914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ED18B-7EEA-4C37-C335-40D54780C6DC}"/>
              </a:ext>
            </a:extLst>
          </p:cNvPr>
          <p:cNvSpPr txBox="1"/>
          <p:nvPr/>
        </p:nvSpPr>
        <p:spPr>
          <a:xfrm>
            <a:off x="330041" y="1722984"/>
            <a:ext cx="2971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Last few properties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327AD4-723B-5124-56D6-C40B81CAFB72}"/>
              </a:ext>
            </a:extLst>
          </p:cNvPr>
          <p:cNvCxnSpPr/>
          <p:nvPr/>
        </p:nvCxnSpPr>
        <p:spPr>
          <a:xfrm flipH="1" flipV="1">
            <a:off x="9744701" y="605795"/>
            <a:ext cx="146838" cy="47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C77C5E-4971-5689-AD18-D791292DE2BE}"/>
              </a:ext>
            </a:extLst>
          </p:cNvPr>
          <p:cNvSpPr txBox="1"/>
          <p:nvPr/>
        </p:nvSpPr>
        <p:spPr>
          <a:xfrm>
            <a:off x="8009343" y="1132988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Nothing is orthogonal to itself</a:t>
            </a:r>
          </a:p>
        </p:txBody>
      </p:sp>
    </p:spTree>
    <p:extLst>
      <p:ext uri="{BB962C8B-B14F-4D97-AF65-F5344CB8AC3E}">
        <p14:creationId xmlns:p14="http://schemas.microsoft.com/office/powerpoint/2010/main" val="12466743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5B6B6-305E-5938-0DA9-D1F507BF6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61" y="132617"/>
            <a:ext cx="11858277" cy="26080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0D30A-6D6C-D308-C797-038D8081E8C9}"/>
              </a:ext>
            </a:extLst>
          </p:cNvPr>
          <p:cNvSpPr txBox="1"/>
          <p:nvPr/>
        </p:nvSpPr>
        <p:spPr>
          <a:xfrm>
            <a:off x="459039" y="2905780"/>
            <a:ext cx="1127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Subspaces defined as subsets that are the complement of their complement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36589-30EE-E654-8877-2368DC33C081}"/>
              </a:ext>
            </a:extLst>
          </p:cNvPr>
          <p:cNvSpPr txBox="1"/>
          <p:nvPr/>
        </p:nvSpPr>
        <p:spPr>
          <a:xfrm>
            <a:off x="459039" y="3518717"/>
            <a:ext cx="790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usually a property for subspaces of vector spaces. We use it as the defining characteristic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2E3B9-01D2-4267-E384-C8609C9A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52" y="4706524"/>
            <a:ext cx="7965866" cy="1228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AA297A-103E-55FF-BB45-F9B4FCADEA05}"/>
              </a:ext>
            </a:extLst>
          </p:cNvPr>
          <p:cNvSpPr txBox="1"/>
          <p:nvPr/>
        </p:nvSpPr>
        <p:spPr>
          <a:xfrm>
            <a:off x="2974387" y="5627238"/>
            <a:ext cx="624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Recovers the notion of closed vector subspaces</a:t>
            </a:r>
          </a:p>
        </p:txBody>
      </p:sp>
    </p:spTree>
    <p:extLst>
      <p:ext uri="{BB962C8B-B14F-4D97-AF65-F5344CB8AC3E}">
        <p14:creationId xmlns:p14="http://schemas.microsoft.com/office/powerpoint/2010/main" val="34717984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409E7-005D-11D5-3F4B-DDC35257A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6" y="195111"/>
            <a:ext cx="11798207" cy="780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2FC61E-8536-ED8E-D739-AE59354DD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96" y="1071469"/>
            <a:ext cx="11798207" cy="1190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4719D-1766-4F37-6B83-A7604562DA4B}"/>
              </a:ext>
            </a:extLst>
          </p:cNvPr>
          <p:cNvSpPr txBox="1"/>
          <p:nvPr/>
        </p:nvSpPr>
        <p:spPr>
          <a:xfrm>
            <a:off x="472388" y="2498639"/>
            <a:ext cx="9612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Now we apply the more general construction to our specific case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2FB57D-C8E4-0234-AD89-116F5A09CF67}"/>
              </a:ext>
            </a:extLst>
          </p:cNvPr>
          <p:cNvSpPr txBox="1"/>
          <p:nvPr/>
        </p:nvSpPr>
        <p:spPr>
          <a:xfrm>
            <a:off x="472388" y="3051484"/>
            <a:ext cx="790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that this construction only uses the entropic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9918-7E6B-6BFF-41ED-5999E88A9A0D}"/>
              </a:ext>
            </a:extLst>
          </p:cNvPr>
          <p:cNvSpPr txBox="1"/>
          <p:nvPr/>
        </p:nvSpPr>
        <p:spPr>
          <a:xfrm>
            <a:off x="472388" y="3513149"/>
            <a:ext cx="7904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 even if there is not vector space structure (i.e. non-complemented space)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E62636-47C2-7C7C-5611-C13162A84138}"/>
                  </a:ext>
                </a:extLst>
              </p:cNvPr>
              <p:cNvSpPr txBox="1"/>
              <p:nvPr/>
            </p:nvSpPr>
            <p:spPr>
              <a:xfrm>
                <a:off x="360420" y="5121725"/>
                <a:ext cx="8400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the classical case, a subspace is the set of all distributions with support within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E62636-47C2-7C7C-5611-C13162A8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20" y="5121725"/>
                <a:ext cx="8400954" cy="369332"/>
              </a:xfrm>
              <a:prstGeom prst="rect">
                <a:avLst/>
              </a:prstGeom>
              <a:blipFill>
                <a:blip r:embed="rId4"/>
                <a:stretch>
                  <a:fillRect l="-58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889C15C-E30A-1069-8E24-F29442B8BE80}"/>
              </a:ext>
            </a:extLst>
          </p:cNvPr>
          <p:cNvSpPr txBox="1"/>
          <p:nvPr/>
        </p:nvSpPr>
        <p:spPr>
          <a:xfrm>
            <a:off x="360420" y="5531302"/>
            <a:ext cx="6352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quantum case, a subspace is the set of all density operators</a:t>
            </a:r>
            <a:br>
              <a:rPr lang="en-US" dirty="0"/>
            </a:br>
            <a:r>
              <a:rPr lang="en-US" dirty="0"/>
              <a:t>within a subspace of the Hilbert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841B46-8B38-E313-0092-066E81FFB634}"/>
              </a:ext>
            </a:extLst>
          </p:cNvPr>
          <p:cNvSpPr txBox="1"/>
          <p:nvPr/>
        </p:nvSpPr>
        <p:spPr>
          <a:xfrm>
            <a:off x="472388" y="4470601"/>
            <a:ext cx="4351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Recovers the correct notions</a:t>
            </a:r>
          </a:p>
        </p:txBody>
      </p:sp>
    </p:spTree>
    <p:extLst>
      <p:ext uri="{BB962C8B-B14F-4D97-AF65-F5344CB8AC3E}">
        <p14:creationId xmlns:p14="http://schemas.microsoft.com/office/powerpoint/2010/main" val="28398090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C44C29-B491-A7A3-B7A6-4D257FD155A3}"/>
              </a:ext>
            </a:extLst>
          </p:cNvPr>
          <p:cNvSpPr txBox="1"/>
          <p:nvPr/>
        </p:nvSpPr>
        <p:spPr>
          <a:xfrm>
            <a:off x="122903" y="353962"/>
            <a:ext cx="1194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To recover the topology of the base space on top of which distributions are defined, the distributions must be continuous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54696-0085-109F-29C7-E1E1CC50AFFD}"/>
              </a:ext>
            </a:extLst>
          </p:cNvPr>
          <p:cNvSpPr txBox="1"/>
          <p:nvPr/>
        </p:nvSpPr>
        <p:spPr>
          <a:xfrm>
            <a:off x="816078" y="1691148"/>
            <a:ext cx="10832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Physically justifiable: experimental relationships are continuous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A30E0-B2CE-993C-1EFE-702DFD318453}"/>
              </a:ext>
            </a:extLst>
          </p:cNvPr>
          <p:cNvSpPr txBox="1"/>
          <p:nvPr/>
        </p:nvSpPr>
        <p:spPr>
          <a:xfrm>
            <a:off x="816078" y="2351225"/>
            <a:ext cx="7358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continuous function is zero only on an open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B01045-7F9D-DCFE-724C-F943EBB4ADCF}"/>
                  </a:ext>
                </a:extLst>
              </p:cNvPr>
              <p:cNvSpPr txBox="1"/>
              <p:nvPr/>
            </p:nvSpPr>
            <p:spPr>
              <a:xfrm>
                <a:off x="816078" y="3011302"/>
                <a:ext cx="104318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Hilbert spaces in quantum mechanics cannot work: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^2(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B01045-7F9D-DCFE-724C-F943EBB4A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8" y="3011302"/>
                <a:ext cx="10431830" cy="523220"/>
              </a:xfrm>
              <a:prstGeom prst="rect">
                <a:avLst/>
              </a:prstGeom>
              <a:blipFill>
                <a:blip r:embed="rId2"/>
                <a:stretch>
                  <a:fillRect l="-122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DFAD14-1F82-4C26-20B8-E8B2CC8125F0}"/>
                  </a:ext>
                </a:extLst>
              </p:cNvPr>
              <p:cNvSpPr txBox="1"/>
              <p:nvPr/>
            </p:nvSpPr>
            <p:spPr>
              <a:xfrm>
                <a:off x="816078" y="3671379"/>
                <a:ext cx="61880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Schwartz spaces do work: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sz="2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DFAD14-1F82-4C26-20B8-E8B2CC812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78" y="3671379"/>
                <a:ext cx="6188041" cy="523220"/>
              </a:xfrm>
              <a:prstGeom prst="rect">
                <a:avLst/>
              </a:prstGeom>
              <a:blipFill>
                <a:blip r:embed="rId3"/>
                <a:stretch>
                  <a:fillRect l="-206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1451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5E67B-7D0A-42CB-6E96-603C1C904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2" y="177774"/>
            <a:ext cx="11764835" cy="268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E9D760-0010-B441-08A2-3B4FBD37B6B4}"/>
              </a:ext>
            </a:extLst>
          </p:cNvPr>
          <p:cNvSpPr txBox="1"/>
          <p:nvPr/>
        </p:nvSpPr>
        <p:spPr>
          <a:xfrm>
            <a:off x="213582" y="3037270"/>
            <a:ext cx="9981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Points can be recovered by looking for sequences of subspaces that become “smaller and smaller”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C98C1-BA51-FF1A-956D-5DD397B7065C}"/>
              </a:ext>
            </a:extLst>
          </p:cNvPr>
          <p:cNvSpPr txBox="1"/>
          <p:nvPr/>
        </p:nvSpPr>
        <p:spPr>
          <a:xfrm>
            <a:off x="634072" y="4162023"/>
            <a:ext cx="356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They are definitely not pure states…</a:t>
            </a:r>
          </a:p>
        </p:txBody>
      </p:sp>
    </p:spTree>
    <p:extLst>
      <p:ext uri="{BB962C8B-B14F-4D97-AF65-F5344CB8AC3E}">
        <p14:creationId xmlns:p14="http://schemas.microsoft.com/office/powerpoint/2010/main" val="24814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a general notion of subspaces of ensembles based on </a:t>
            </a:r>
            <a:r>
              <a:rPr lang="en-US" dirty="0" err="1"/>
              <a:t>disjunctness</a:t>
            </a:r>
            <a:endParaRPr lang="en-US" dirty="0"/>
          </a:p>
          <a:p>
            <a:r>
              <a:rPr lang="en-US" dirty="0"/>
              <a:t>The geometry of the vector spaces (i.e. the inner product, orthogonality) is also uniquely defined by the entropy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Complete the theory</a:t>
            </a:r>
          </a:p>
          <a:p>
            <a:pPr lvl="1"/>
            <a:r>
              <a:rPr lang="en-US" dirty="0"/>
              <a:t>Can we also define a notion of inner product from the entropy?</a:t>
            </a:r>
          </a:p>
        </p:txBody>
      </p:sp>
    </p:spTree>
    <p:extLst>
      <p:ext uri="{BB962C8B-B14F-4D97-AF65-F5344CB8AC3E}">
        <p14:creationId xmlns:p14="http://schemas.microsoft.com/office/powerpoint/2010/main" val="359451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5AA6-6A80-288A-ED2F-2D37DC91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and measure theory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E5CE-856F-8A80-6672-9263A28E9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D31A-7194-8549-3919-40BFFC3B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A0D7E-ADCC-88CA-5217-A37B1824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58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2D5CC3-9FB8-6D64-54C4-FC8869BCCD7C}"/>
              </a:ext>
            </a:extLst>
          </p:cNvPr>
          <p:cNvSpPr txBox="1"/>
          <p:nvPr/>
        </p:nvSpPr>
        <p:spPr>
          <a:xfrm>
            <a:off x="393290" y="344129"/>
            <a:ext cx="347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Classical 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8B99B-1525-9A33-E0C6-851D9FCA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1" y="1101295"/>
            <a:ext cx="11021963" cy="32198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D83489-14B6-4B0D-0A48-CDE0411CC9B1}"/>
              </a:ext>
            </a:extLst>
          </p:cNvPr>
          <p:cNvCxnSpPr/>
          <p:nvPr/>
        </p:nvCxnSpPr>
        <p:spPr>
          <a:xfrm flipH="1">
            <a:off x="4630994" y="928904"/>
            <a:ext cx="501445" cy="34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187E2A-9292-5D21-6287-C93D353891DD}"/>
              </a:ext>
            </a:extLst>
          </p:cNvPr>
          <p:cNvSpPr txBox="1"/>
          <p:nvPr/>
        </p:nvSpPr>
        <p:spPr>
          <a:xfrm>
            <a:off x="4630994" y="494155"/>
            <a:ext cx="550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Possibilities (experimentally defined cases)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88A3FD-8566-CA72-867D-67D4F1ED114E}"/>
              </a:ext>
            </a:extLst>
          </p:cNvPr>
          <p:cNvCxnSpPr/>
          <p:nvPr/>
        </p:nvCxnSpPr>
        <p:spPr>
          <a:xfrm flipH="1">
            <a:off x="6449961" y="1897626"/>
            <a:ext cx="1080297" cy="9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B269AA-0B78-E2C1-D84C-22087F87029A}"/>
              </a:ext>
            </a:extLst>
          </p:cNvPr>
          <p:cNvSpPr txBox="1"/>
          <p:nvPr/>
        </p:nvSpPr>
        <p:spPr>
          <a:xfrm>
            <a:off x="7742904" y="1379261"/>
            <a:ext cx="3050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Theoretical statements</a:t>
            </a:r>
            <a:br>
              <a:rPr lang="en-US" sz="2400" dirty="0"/>
            </a:br>
            <a:r>
              <a:rPr lang="en-US" sz="2400" dirty="0"/>
              <a:t>(statements with tests)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676BE0-3BF1-A96A-B412-0D6957DAAC67}"/>
              </a:ext>
            </a:extLst>
          </p:cNvPr>
          <p:cNvCxnSpPr/>
          <p:nvPr/>
        </p:nvCxnSpPr>
        <p:spPr>
          <a:xfrm flipH="1" flipV="1">
            <a:off x="5742040" y="3746090"/>
            <a:ext cx="894734" cy="32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F0F472-B271-0F36-C415-83765C96D9E6}"/>
              </a:ext>
            </a:extLst>
          </p:cNvPr>
          <p:cNvSpPr txBox="1"/>
          <p:nvPr/>
        </p:nvSpPr>
        <p:spPr>
          <a:xfrm>
            <a:off x="6636774" y="3816746"/>
            <a:ext cx="3617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Probability each theoretical</a:t>
            </a:r>
            <a:br>
              <a:rPr lang="en-US" sz="2400" dirty="0"/>
            </a:br>
            <a:r>
              <a:rPr lang="en-US" sz="2400" dirty="0"/>
              <a:t>statement is 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75151-8764-C050-14BB-7F354EC01008}"/>
              </a:ext>
            </a:extLst>
          </p:cNvPr>
          <p:cNvSpPr txBox="1"/>
          <p:nvPr/>
        </p:nvSpPr>
        <p:spPr>
          <a:xfrm>
            <a:off x="467031" y="4611489"/>
            <a:ext cx="6785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 not work for quantum mechanics!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CFE95-523F-7E05-65F3-B185092DCFCE}"/>
              </a:ext>
            </a:extLst>
          </p:cNvPr>
          <p:cNvSpPr txBox="1"/>
          <p:nvPr/>
        </p:nvSpPr>
        <p:spPr>
          <a:xfrm>
            <a:off x="2279091" y="5593697"/>
            <a:ext cx="5263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Want a generalization for both</a:t>
            </a:r>
          </a:p>
        </p:txBody>
      </p:sp>
    </p:spTree>
    <p:extLst>
      <p:ext uri="{BB962C8B-B14F-4D97-AF65-F5344CB8AC3E}">
        <p14:creationId xmlns:p14="http://schemas.microsoft.com/office/powerpoint/2010/main" val="14189657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15EDC-6193-1DC3-953B-E8B3BD76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7" y="294265"/>
            <a:ext cx="11697965" cy="14204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986193-9631-D556-ABDC-5B10120B13D5}"/>
              </a:ext>
            </a:extLst>
          </p:cNvPr>
          <p:cNvSpPr txBox="1"/>
          <p:nvPr/>
        </p:nvSpPr>
        <p:spPr>
          <a:xfrm>
            <a:off x="138862" y="1858297"/>
            <a:ext cx="12053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Given a set of ensembles, the probability is the biggest mixing coefficient associated to the biggest component of the target ensemble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C1B7BD-0CF7-488B-104F-36B6ABE42792}"/>
                  </a:ext>
                </a:extLst>
              </p:cNvPr>
              <p:cNvSpPr txBox="1"/>
              <p:nvPr/>
            </p:nvSpPr>
            <p:spPr>
              <a:xfrm>
                <a:off x="1376516" y="3323303"/>
                <a:ext cx="5905143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C1B7BD-0CF7-488B-104F-36B6ABE42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516" y="3323303"/>
                <a:ext cx="5905143" cy="524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B2427D-2DF9-A96E-77F1-78922A27C91A}"/>
                  </a:ext>
                </a:extLst>
              </p:cNvPr>
              <p:cNvSpPr txBox="1"/>
              <p:nvPr/>
            </p:nvSpPr>
            <p:spPr>
              <a:xfrm>
                <a:off x="2330245" y="4065639"/>
                <a:ext cx="33412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B2427D-2DF9-A96E-77F1-78922A27C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45" y="4065639"/>
                <a:ext cx="33412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7AA7E1-23C4-39CC-5DBE-FBBA15A50FC2}"/>
              </a:ext>
            </a:extLst>
          </p:cNvPr>
          <p:cNvCxnSpPr>
            <a:cxnSpLocks/>
          </p:cNvCxnSpPr>
          <p:nvPr/>
        </p:nvCxnSpPr>
        <p:spPr>
          <a:xfrm>
            <a:off x="1182958" y="6250158"/>
            <a:ext cx="268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C100DF-91C1-E921-8D03-0A8D2E7EED64}"/>
              </a:ext>
            </a:extLst>
          </p:cNvPr>
          <p:cNvSpPr/>
          <p:nvPr/>
        </p:nvSpPr>
        <p:spPr>
          <a:xfrm>
            <a:off x="1650168" y="5014452"/>
            <a:ext cx="1732129" cy="1242381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AEAE23-6616-FC08-E0BB-A13D25A8C7B6}"/>
              </a:ext>
            </a:extLst>
          </p:cNvPr>
          <p:cNvCxnSpPr/>
          <p:nvPr/>
        </p:nvCxnSpPr>
        <p:spPr>
          <a:xfrm>
            <a:off x="2143432" y="6204155"/>
            <a:ext cx="0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C3AA8F-0ECF-F761-6C3A-B5532644F842}"/>
              </a:ext>
            </a:extLst>
          </p:cNvPr>
          <p:cNvCxnSpPr/>
          <p:nvPr/>
        </p:nvCxnSpPr>
        <p:spPr>
          <a:xfrm>
            <a:off x="2807110" y="6189409"/>
            <a:ext cx="0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3415C2-23EA-2270-C176-9914040F2A77}"/>
                  </a:ext>
                </a:extLst>
              </p:cNvPr>
              <p:cNvSpPr txBox="1"/>
              <p:nvPr/>
            </p:nvSpPr>
            <p:spPr>
              <a:xfrm>
                <a:off x="2280624" y="6250158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3415C2-23EA-2270-C176-9914040F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24" y="6250158"/>
                <a:ext cx="4007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54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060DC-AD5B-CC8F-DEF4-91B13C26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97" y="188525"/>
            <a:ext cx="12192000" cy="2075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B57DBA-5E49-D3EE-2E58-6699176A1D35}"/>
              </a:ext>
            </a:extLst>
          </p:cNvPr>
          <p:cNvSpPr txBox="1"/>
          <p:nvPr/>
        </p:nvSpPr>
        <p:spPr>
          <a:xfrm>
            <a:off x="520607" y="2429501"/>
            <a:ext cx="8370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Non-additive in general. When do we recover additivity?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BB5ED-F0C4-ADD2-DDBD-17B2F87715AE}"/>
              </a:ext>
            </a:extLst>
          </p:cNvPr>
          <p:cNvSpPr txBox="1"/>
          <p:nvPr/>
        </p:nvSpPr>
        <p:spPr>
          <a:xfrm>
            <a:off x="520607" y="3543022"/>
            <a:ext cx="100185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Non-additivity comes out when distinct ensembles are not disjunct.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Restrict to structure where distinct = disjunct.</a:t>
            </a:r>
          </a:p>
        </p:txBody>
      </p:sp>
    </p:spTree>
    <p:extLst>
      <p:ext uri="{BB962C8B-B14F-4D97-AF65-F5344CB8AC3E}">
        <p14:creationId xmlns:p14="http://schemas.microsoft.com/office/powerpoint/2010/main" val="7032706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ADA59-C52B-4302-DAC1-FC6CAA58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0" y="129168"/>
            <a:ext cx="11711439" cy="3193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2C01C3-8027-B1FA-CEAF-93D8FC77C6DB}"/>
              </a:ext>
            </a:extLst>
          </p:cNvPr>
          <p:cNvSpPr txBox="1"/>
          <p:nvPr/>
        </p:nvSpPr>
        <p:spPr>
          <a:xfrm>
            <a:off x="607374" y="3535601"/>
            <a:ext cx="9648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 entire lattice of subspaces of CM is a context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Lattice of orthonormal subspaces in QM (i.e. a basis) is a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DEF50-5E9E-5FFB-7BF4-FE10C8249227}"/>
              </a:ext>
            </a:extLst>
          </p:cNvPr>
          <p:cNvSpPr txBox="1"/>
          <p:nvPr/>
        </p:nvSpPr>
        <p:spPr>
          <a:xfrm>
            <a:off x="607374" y="5019188"/>
            <a:ext cx="7087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 from Quantum Logic can be reused at this point</a:t>
            </a:r>
          </a:p>
        </p:txBody>
      </p:sp>
    </p:spTree>
    <p:extLst>
      <p:ext uri="{BB962C8B-B14F-4D97-AF65-F5344CB8AC3E}">
        <p14:creationId xmlns:p14="http://schemas.microsoft.com/office/powerpoint/2010/main" val="37390913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a general of non-additive probability that is physically motivated and works for both classical and quantum mechanics (and beyond)</a:t>
            </a:r>
          </a:p>
          <a:p>
            <a:r>
              <a:rPr lang="en-US" dirty="0"/>
              <a:t>The mixing coefficients are more fundamental and the probability comes out of decomposition of ensembles into parts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Fully develop a non-additive measure theoretical parallel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59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04BA-1916-C6E2-6000-4B245409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missing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AED4-EFE9-FBD1-E4BE-0898F13E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Symplectic structure should be imposed on the space of ensembles to have coordinate invariance of entropy… How?</a:t>
            </a:r>
          </a:p>
          <a:p>
            <a:r>
              <a:rPr lang="en-US" dirty="0"/>
              <a:t>Composite systems (i.e. product spaces) and independence of DOFs</a:t>
            </a:r>
          </a:p>
          <a:p>
            <a:r>
              <a:rPr lang="en-US" dirty="0"/>
              <a:t>Quantities (linear maps from ensembles to real numbers… or other topological spaces?)</a:t>
            </a:r>
          </a:p>
          <a:p>
            <a:r>
              <a:rPr lang="en-US" dirty="0"/>
              <a:t>Processes (linear ensemble maps)</a:t>
            </a:r>
          </a:p>
          <a:p>
            <a:pPr lvl="1"/>
            <a:r>
              <a:rPr lang="en-US" dirty="0"/>
              <a:t>Deterministic and reversible processes (entropy preserving processes)</a:t>
            </a:r>
          </a:p>
          <a:p>
            <a:pPr lvl="1"/>
            <a:r>
              <a:rPr lang="en-US" dirty="0"/>
              <a:t>Equilibration process (projections)</a:t>
            </a:r>
          </a:p>
          <a:p>
            <a:r>
              <a:rPr lang="en-US" dirty="0"/>
              <a:t>Extension to field theory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537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F22A-84E6-D215-8EE2-2061620F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should be able to construct a general theory of states and processes on minimal requirements</a:t>
            </a:r>
          </a:p>
          <a:p>
            <a:r>
              <a:rPr lang="en-US" dirty="0"/>
              <a:t>Same concepts for all theories</a:t>
            </a:r>
          </a:p>
          <a:p>
            <a:r>
              <a:rPr lang="en-US" dirty="0"/>
              <a:t>Lots of interesting mathematical work to do</a:t>
            </a:r>
          </a:p>
        </p:txBody>
      </p:sp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61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Mathematics:</a:t>
            </a:r>
            <a:br>
              <a:rPr lang="en-US" dirty="0"/>
            </a:br>
            <a:r>
              <a:rPr lang="en-US" dirty="0"/>
              <a:t>States and Processes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F1323-9DDB-0EDB-1D66-3B74A7CD09FA}"/>
              </a:ext>
            </a:extLst>
          </p:cNvPr>
          <p:cNvSpPr txBox="1"/>
          <p:nvPr/>
        </p:nvSpPr>
        <p:spPr>
          <a:xfrm>
            <a:off x="249381" y="211841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407760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7A3297-3AB8-30D8-56F0-1359FB2E4D0E}"/>
                  </a:ext>
                </a:extLst>
              </p:cNvPr>
              <p:cNvSpPr txBox="1"/>
              <p:nvPr/>
            </p:nvSpPr>
            <p:spPr>
              <a:xfrm>
                <a:off x="279789" y="312029"/>
                <a:ext cx="42695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Space of ensembles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7A3297-3AB8-30D8-56F0-1359FB2E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89" y="312029"/>
                <a:ext cx="4269502" cy="646331"/>
              </a:xfrm>
              <a:prstGeom prst="rect">
                <a:avLst/>
              </a:prstGeom>
              <a:blipFill>
                <a:blip r:embed="rId2"/>
                <a:stretch>
                  <a:fillRect l="-442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1965C-72C6-A6C6-7385-FD538EBB417E}"/>
              </a:ext>
            </a:extLst>
          </p:cNvPr>
          <p:cNvGrpSpPr/>
          <p:nvPr/>
        </p:nvGrpSpPr>
        <p:grpSpPr>
          <a:xfrm>
            <a:off x="795090" y="1243112"/>
            <a:ext cx="3238900" cy="1247644"/>
            <a:chOff x="746167" y="2043984"/>
            <a:chExt cx="3238900" cy="12476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321204-EC57-D994-EC56-9D91925D6EF1}"/>
                </a:ext>
              </a:extLst>
            </p:cNvPr>
            <p:cNvSpPr txBox="1"/>
            <p:nvPr/>
          </p:nvSpPr>
          <p:spPr>
            <a:xfrm>
              <a:off x="746167" y="2043984"/>
              <a:ext cx="32389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Ensembles can be mixed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B4A84B-8682-E8DA-6750-BAFC1E74D964}"/>
                </a:ext>
              </a:extLst>
            </p:cNvPr>
            <p:cNvSpPr txBox="1"/>
            <p:nvPr/>
          </p:nvSpPr>
          <p:spPr>
            <a:xfrm>
              <a:off x="1218251" y="2829963"/>
              <a:ext cx="229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Convex structure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017B4E-8772-4497-667E-1EC2D2B6EEBE}"/>
                    </a:ext>
                  </a:extLst>
                </p:cNvPr>
                <p:cNvSpPr txBox="1"/>
                <p:nvPr/>
              </p:nvSpPr>
              <p:spPr>
                <a:xfrm>
                  <a:off x="1012468" y="2428181"/>
                  <a:ext cx="288547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017B4E-8772-4497-667E-1EC2D2B6E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68" y="2428181"/>
                  <a:ext cx="288547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D9D894-7AF5-9905-4F8B-BC9C08B92716}"/>
              </a:ext>
            </a:extLst>
          </p:cNvPr>
          <p:cNvGrpSpPr/>
          <p:nvPr/>
        </p:nvGrpSpPr>
        <p:grpSpPr>
          <a:xfrm>
            <a:off x="5464669" y="406851"/>
            <a:ext cx="5928995" cy="1225518"/>
            <a:chOff x="4894122" y="1487890"/>
            <a:chExt cx="5928995" cy="12255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A96A310-3FF8-1DE7-7337-338BDDA2139A}"/>
                </a:ext>
              </a:extLst>
            </p:cNvPr>
            <p:cNvSpPr txBox="1"/>
            <p:nvPr/>
          </p:nvSpPr>
          <p:spPr>
            <a:xfrm>
              <a:off x="4894122" y="1487890"/>
              <a:ext cx="5914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Ensembles must have an entropy well defined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3C9EED-AED3-B7A0-4D1D-316F84350447}"/>
                </a:ext>
              </a:extLst>
            </p:cNvPr>
            <p:cNvSpPr txBox="1"/>
            <p:nvPr/>
          </p:nvSpPr>
          <p:spPr>
            <a:xfrm>
              <a:off x="4975939" y="2251743"/>
              <a:ext cx="5847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Strictly concave function on convex structure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D046D68-976B-0D57-C6DE-9ECB70AE09B9}"/>
                    </a:ext>
                  </a:extLst>
                </p:cNvPr>
                <p:cNvSpPr txBox="1"/>
                <p:nvPr/>
              </p:nvSpPr>
              <p:spPr>
                <a:xfrm>
                  <a:off x="7198920" y="1930845"/>
                  <a:ext cx="1401216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D046D68-976B-0D57-C6DE-9ECB70AE0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920" y="1930845"/>
                  <a:ext cx="140121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CC5552-CAC8-D4DC-E5B2-88D6D43A4C3D}"/>
              </a:ext>
            </a:extLst>
          </p:cNvPr>
          <p:cNvGrpSpPr/>
          <p:nvPr/>
        </p:nvGrpSpPr>
        <p:grpSpPr>
          <a:xfrm>
            <a:off x="5546486" y="1858141"/>
            <a:ext cx="4564904" cy="944598"/>
            <a:chOff x="5342327" y="3015596"/>
            <a:chExt cx="4564904" cy="9445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D20E3C-9F29-56D0-EBF6-E2213F6C505F}"/>
                </a:ext>
              </a:extLst>
            </p:cNvPr>
            <p:cNvSpPr txBox="1"/>
            <p:nvPr/>
          </p:nvSpPr>
          <p:spPr>
            <a:xfrm>
              <a:off x="6731330" y="3015596"/>
              <a:ext cx="1697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Semi-metric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0BEBC4-089C-0FD9-9E43-07BF228934CF}"/>
                    </a:ext>
                  </a:extLst>
                </p:cNvPr>
                <p:cNvSpPr txBox="1"/>
                <p:nvPr/>
              </p:nvSpPr>
              <p:spPr>
                <a:xfrm>
                  <a:off x="5342327" y="3453324"/>
                  <a:ext cx="4564904" cy="50687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0BEBC4-089C-0FD9-9E43-07BF22893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2327" y="3453324"/>
                  <a:ext cx="4564904" cy="506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46919B-B804-AC47-607C-54F7F2FA4CA5}"/>
              </a:ext>
            </a:extLst>
          </p:cNvPr>
          <p:cNvGrpSpPr/>
          <p:nvPr/>
        </p:nvGrpSpPr>
        <p:grpSpPr>
          <a:xfrm>
            <a:off x="367241" y="2817361"/>
            <a:ext cx="3755515" cy="1223278"/>
            <a:chOff x="561646" y="3822803"/>
            <a:chExt cx="3755515" cy="12232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2B34F2-1F69-710B-DCB2-51BFB7542D9C}"/>
                </a:ext>
              </a:extLst>
            </p:cNvPr>
            <p:cNvSpPr txBox="1"/>
            <p:nvPr/>
          </p:nvSpPr>
          <p:spPr>
            <a:xfrm>
              <a:off x="830890" y="4584416"/>
              <a:ext cx="2988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Vector space structure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9DD45C-A159-5087-919F-D462D1C5E807}"/>
                    </a:ext>
                  </a:extLst>
                </p:cNvPr>
                <p:cNvSpPr txBox="1"/>
                <p:nvPr/>
              </p:nvSpPr>
              <p:spPr>
                <a:xfrm>
                  <a:off x="1292651" y="4228847"/>
                  <a:ext cx="206460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9DD45C-A159-5087-919F-D462D1C5E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651" y="4228847"/>
                  <a:ext cx="206460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7968E-242E-7735-2B83-C5ADC3F3DB15}"/>
                </a:ext>
              </a:extLst>
            </p:cNvPr>
            <p:cNvSpPr txBox="1"/>
            <p:nvPr/>
          </p:nvSpPr>
          <p:spPr>
            <a:xfrm>
              <a:off x="561646" y="3822803"/>
              <a:ext cx="3755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Assume unique complement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E93B83-989C-F831-9F52-2A66E4439104}"/>
              </a:ext>
            </a:extLst>
          </p:cNvPr>
          <p:cNvCxnSpPr/>
          <p:nvPr/>
        </p:nvCxnSpPr>
        <p:spPr>
          <a:xfrm>
            <a:off x="2244999" y="914400"/>
            <a:ext cx="79954" cy="45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BA5CC6-D721-B007-F44D-B3EB9701D5D3}"/>
              </a:ext>
            </a:extLst>
          </p:cNvPr>
          <p:cNvCxnSpPr>
            <a:stCxn id="3" idx="3"/>
          </p:cNvCxnSpPr>
          <p:nvPr/>
        </p:nvCxnSpPr>
        <p:spPr>
          <a:xfrm flipV="1">
            <a:off x="4549291" y="635194"/>
            <a:ext cx="793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B11938-D2EA-37C8-6DC9-36AA3F6F1128}"/>
              </a:ext>
            </a:extLst>
          </p:cNvPr>
          <p:cNvCxnSpPr>
            <a:cxnSpLocks/>
          </p:cNvCxnSpPr>
          <p:nvPr/>
        </p:nvCxnSpPr>
        <p:spPr>
          <a:xfrm flipH="1">
            <a:off x="7762597" y="1627309"/>
            <a:ext cx="190005" cy="29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467A023-B954-2A56-844E-9B8FFC5F37D3}"/>
              </a:ext>
            </a:extLst>
          </p:cNvPr>
          <p:cNvGrpSpPr/>
          <p:nvPr/>
        </p:nvGrpSpPr>
        <p:grpSpPr>
          <a:xfrm>
            <a:off x="8103302" y="3174805"/>
            <a:ext cx="2530501" cy="759559"/>
            <a:chOff x="6402906" y="3015596"/>
            <a:chExt cx="2530501" cy="75955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8CE66-AD59-1D9E-A6FB-D7DA40806DD2}"/>
                </a:ext>
              </a:extLst>
            </p:cNvPr>
            <p:cNvSpPr txBox="1"/>
            <p:nvPr/>
          </p:nvSpPr>
          <p:spPr>
            <a:xfrm>
              <a:off x="6731330" y="3015596"/>
              <a:ext cx="1918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Orthogonality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B32E74F-0ECB-6E77-65D3-0ACAAD051CFB}"/>
                    </a:ext>
                  </a:extLst>
                </p:cNvPr>
                <p:cNvSpPr txBox="1"/>
                <p:nvPr/>
              </p:nvSpPr>
              <p:spPr>
                <a:xfrm>
                  <a:off x="6402906" y="3405823"/>
                  <a:ext cx="2530501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if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JSD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= 1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B32E74F-0ECB-6E77-65D3-0ACAAD051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906" y="3405823"/>
                  <a:ext cx="2530501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4F95E9-0096-794C-DB2B-EAA06C808812}"/>
              </a:ext>
            </a:extLst>
          </p:cNvPr>
          <p:cNvCxnSpPr/>
          <p:nvPr/>
        </p:nvCxnSpPr>
        <p:spPr>
          <a:xfrm>
            <a:off x="8422049" y="2802739"/>
            <a:ext cx="526008" cy="31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96E29B-0534-E6F5-5AD6-C0ED7581FB42}"/>
              </a:ext>
            </a:extLst>
          </p:cNvPr>
          <p:cNvCxnSpPr/>
          <p:nvPr/>
        </p:nvCxnSpPr>
        <p:spPr>
          <a:xfrm>
            <a:off x="2671948" y="2473171"/>
            <a:ext cx="0" cy="34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FA3E0D-F01D-1660-17F2-6610980A9B68}"/>
              </a:ext>
            </a:extLst>
          </p:cNvPr>
          <p:cNvCxnSpPr/>
          <p:nvPr/>
        </p:nvCxnSpPr>
        <p:spPr>
          <a:xfrm>
            <a:off x="219694" y="2689761"/>
            <a:ext cx="249381" cy="22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E8E1EF-B749-44A4-CD77-5D5AB1FA8FEA}"/>
              </a:ext>
            </a:extLst>
          </p:cNvPr>
          <p:cNvCxnSpPr/>
          <p:nvPr/>
        </p:nvCxnSpPr>
        <p:spPr>
          <a:xfrm>
            <a:off x="1923803" y="154379"/>
            <a:ext cx="261257" cy="32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021320-BCD2-4740-D5DA-5C0FAAD3FCEF}"/>
              </a:ext>
            </a:extLst>
          </p:cNvPr>
          <p:cNvSpPr txBox="1"/>
          <p:nvPr/>
        </p:nvSpPr>
        <p:spPr>
          <a:xfrm>
            <a:off x="669887" y="4307242"/>
            <a:ext cx="3150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differentiability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3CD93B-0B3F-6A2E-7693-34E4FCC81EB5}"/>
              </a:ext>
            </a:extLst>
          </p:cNvPr>
          <p:cNvCxnSpPr/>
          <p:nvPr/>
        </p:nvCxnSpPr>
        <p:spPr>
          <a:xfrm>
            <a:off x="219694" y="4091114"/>
            <a:ext cx="356259" cy="30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A4C04B-FCD7-FFBF-B72A-FA48338A414F}"/>
              </a:ext>
            </a:extLst>
          </p:cNvPr>
          <p:cNvGrpSpPr/>
          <p:nvPr/>
        </p:nvGrpSpPr>
        <p:grpSpPr>
          <a:xfrm>
            <a:off x="7729263" y="4508624"/>
            <a:ext cx="1481624" cy="866123"/>
            <a:chOff x="5419400" y="3670055"/>
            <a:chExt cx="1481624" cy="8661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B26905-24A8-46A5-E75D-C46B6065DF53}"/>
                </a:ext>
              </a:extLst>
            </p:cNvPr>
            <p:cNvSpPr txBox="1"/>
            <p:nvPr/>
          </p:nvSpPr>
          <p:spPr>
            <a:xfrm>
              <a:off x="5419400" y="3670055"/>
              <a:ext cx="14816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Subspaces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9A4102A-CAEF-A924-8E71-9BC17893A048}"/>
                    </a:ext>
                  </a:extLst>
                </p:cNvPr>
                <p:cNvSpPr txBox="1"/>
                <p:nvPr/>
              </p:nvSpPr>
              <p:spPr>
                <a:xfrm>
                  <a:off x="5441618" y="4004173"/>
                  <a:ext cx="1437188" cy="53200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9A4102A-CAEF-A924-8E71-9BC17893A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618" y="4004173"/>
                  <a:ext cx="1437188" cy="5320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468BAA3-9787-7A8C-2038-FE552DF2D984}"/>
              </a:ext>
            </a:extLst>
          </p:cNvPr>
          <p:cNvSpPr txBox="1"/>
          <p:nvPr/>
        </p:nvSpPr>
        <p:spPr>
          <a:xfrm>
            <a:off x="4075571" y="4309847"/>
            <a:ext cx="147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Fisher-Rao metric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C81BD0-2BBC-DBAF-14EC-5711B039D38B}"/>
              </a:ext>
            </a:extLst>
          </p:cNvPr>
          <p:cNvCxnSpPr>
            <a:cxnSpLocks/>
          </p:cNvCxnSpPr>
          <p:nvPr/>
        </p:nvCxnSpPr>
        <p:spPr>
          <a:xfrm flipV="1">
            <a:off x="3914042" y="3809806"/>
            <a:ext cx="668834" cy="69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F41E97-7778-D003-8446-B93113960FC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624611" y="3678223"/>
            <a:ext cx="910077" cy="13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32BCF79-8F06-2D37-97BD-48C67F8874CA}"/>
              </a:ext>
            </a:extLst>
          </p:cNvPr>
          <p:cNvCxnSpPr>
            <a:cxnSpLocks/>
          </p:cNvCxnSpPr>
          <p:nvPr/>
        </p:nvCxnSpPr>
        <p:spPr>
          <a:xfrm flipH="1">
            <a:off x="6751122" y="2850587"/>
            <a:ext cx="486888" cy="55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552C15-C318-F9D4-B232-9D88259DC9A4}"/>
              </a:ext>
            </a:extLst>
          </p:cNvPr>
          <p:cNvCxnSpPr>
            <a:cxnSpLocks/>
          </p:cNvCxnSpPr>
          <p:nvPr/>
        </p:nvCxnSpPr>
        <p:spPr>
          <a:xfrm flipV="1">
            <a:off x="4911659" y="4106062"/>
            <a:ext cx="332509" cy="16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D713D2-1B9F-A06D-C25A-DBECCF728044}"/>
                  </a:ext>
                </a:extLst>
              </p:cNvPr>
              <p:cNvSpPr txBox="1"/>
              <p:nvPr/>
            </p:nvSpPr>
            <p:spPr>
              <a:xfrm>
                <a:off x="8851611" y="1802059"/>
                <a:ext cx="26973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Jensen-Shannon divergence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1" dirty="0" smtClean="0">
                        <a:latin typeface="Cambria Math" panose="02040503050406030204" pitchFamily="18" charset="0"/>
                      </a:rPr>
                      <m:t>JSD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D713D2-1B9F-A06D-C25A-DBECCF728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11" y="1802059"/>
                <a:ext cx="2697341" cy="307777"/>
              </a:xfrm>
              <a:prstGeom prst="rect">
                <a:avLst/>
              </a:prstGeom>
              <a:blipFill>
                <a:blip r:embed="rId9"/>
                <a:stretch>
                  <a:fillRect l="-677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87A96D9-3AEA-EB97-21A8-44A85739CF9C}"/>
              </a:ext>
            </a:extLst>
          </p:cNvPr>
          <p:cNvCxnSpPr/>
          <p:nvPr/>
        </p:nvCxnSpPr>
        <p:spPr>
          <a:xfrm flipV="1">
            <a:off x="9078686" y="2113215"/>
            <a:ext cx="445324" cy="28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6671D5-204C-BC86-91BB-16BFE8429458}"/>
              </a:ext>
            </a:extLst>
          </p:cNvPr>
          <p:cNvCxnSpPr>
            <a:cxnSpLocks/>
          </p:cNvCxnSpPr>
          <p:nvPr/>
        </p:nvCxnSpPr>
        <p:spPr>
          <a:xfrm flipH="1">
            <a:off x="8598411" y="4040639"/>
            <a:ext cx="183392" cy="49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3EDB03-1A29-5516-A319-6352F0622B1C}"/>
              </a:ext>
            </a:extLst>
          </p:cNvPr>
          <p:cNvGrpSpPr/>
          <p:nvPr/>
        </p:nvGrpSpPr>
        <p:grpSpPr>
          <a:xfrm>
            <a:off x="4738047" y="3455598"/>
            <a:ext cx="3105274" cy="893000"/>
            <a:chOff x="4534688" y="3667858"/>
            <a:chExt cx="3105274" cy="89300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6C16FED-12FD-AA2C-4B75-B57B24A5D271}"/>
                </a:ext>
              </a:extLst>
            </p:cNvPr>
            <p:cNvSpPr txBox="1"/>
            <p:nvPr/>
          </p:nvSpPr>
          <p:spPr>
            <a:xfrm>
              <a:off x="4534688" y="3667858"/>
              <a:ext cx="3105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Riemannian “manifold”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AB76539-0B32-B2D1-1CBE-36DC5DE56797}"/>
                    </a:ext>
                  </a:extLst>
                </p:cNvPr>
                <p:cNvSpPr txBox="1"/>
                <p:nvPr/>
              </p:nvSpPr>
              <p:spPr>
                <a:xfrm>
                  <a:off x="5149792" y="4069441"/>
                  <a:ext cx="1953612" cy="49141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AB76539-0B32-B2D1-1CBE-36DC5DE56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9792" y="4069441"/>
                  <a:ext cx="1953612" cy="491417"/>
                </a:xfrm>
                <a:prstGeom prst="rect">
                  <a:avLst/>
                </a:prstGeom>
                <a:blipFill>
                  <a:blip r:embed="rId10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31C87C-720F-2E58-A28B-A1797F856893}"/>
              </a:ext>
            </a:extLst>
          </p:cNvPr>
          <p:cNvGrpSpPr/>
          <p:nvPr/>
        </p:nvGrpSpPr>
        <p:grpSpPr>
          <a:xfrm>
            <a:off x="6059056" y="5521438"/>
            <a:ext cx="3309496" cy="806305"/>
            <a:chOff x="4669720" y="3659533"/>
            <a:chExt cx="3309496" cy="80630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8ED557-2E15-C5DD-068F-E7C057A2D4D3}"/>
                </a:ext>
              </a:extLst>
            </p:cNvPr>
            <p:cNvSpPr txBox="1"/>
            <p:nvPr/>
          </p:nvSpPr>
          <p:spPr>
            <a:xfrm>
              <a:off x="5472728" y="3659533"/>
              <a:ext cx="1274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Contexts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E77D337-8BDC-25C6-F3AB-601C67731F2F}"/>
                    </a:ext>
                  </a:extLst>
                </p:cNvPr>
                <p:cNvSpPr txBox="1"/>
                <p:nvPr/>
              </p:nvSpPr>
              <p:spPr>
                <a:xfrm>
                  <a:off x="4669720" y="4004173"/>
                  <a:ext cx="3309496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⊥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E77D337-8BDC-25C6-F3AB-601C67731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720" y="4004173"/>
                  <a:ext cx="3309496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925D47-72D4-E463-DD8C-5A3C97E6EC3A}"/>
              </a:ext>
            </a:extLst>
          </p:cNvPr>
          <p:cNvCxnSpPr>
            <a:cxnSpLocks/>
          </p:cNvCxnSpPr>
          <p:nvPr/>
        </p:nvCxnSpPr>
        <p:spPr>
          <a:xfrm flipH="1">
            <a:off x="7921867" y="5372459"/>
            <a:ext cx="278045" cy="23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30D90F5-D5B1-A2A3-63FF-4A83CB9B75FB}"/>
              </a:ext>
            </a:extLst>
          </p:cNvPr>
          <p:cNvCxnSpPr/>
          <p:nvPr/>
        </p:nvCxnSpPr>
        <p:spPr>
          <a:xfrm flipH="1">
            <a:off x="1181595" y="2490756"/>
            <a:ext cx="368135" cy="2538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8D00630-EA26-655E-7687-264946AEB40F}"/>
              </a:ext>
            </a:extLst>
          </p:cNvPr>
          <p:cNvCxnSpPr>
            <a:cxnSpLocks/>
          </p:cNvCxnSpPr>
          <p:nvPr/>
        </p:nvCxnSpPr>
        <p:spPr>
          <a:xfrm flipH="1">
            <a:off x="2396103" y="1702486"/>
            <a:ext cx="3997169" cy="413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328CE1A-F9C6-23B5-66C7-115EE627B2A9}"/>
              </a:ext>
            </a:extLst>
          </p:cNvPr>
          <p:cNvGrpSpPr/>
          <p:nvPr/>
        </p:nvGrpSpPr>
        <p:grpSpPr>
          <a:xfrm>
            <a:off x="138100" y="5027028"/>
            <a:ext cx="3640356" cy="661865"/>
            <a:chOff x="336895" y="5074744"/>
            <a:chExt cx="3640356" cy="66186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1799DD2-F5BC-6E66-A3C2-FB738F31D32A}"/>
                </a:ext>
              </a:extLst>
            </p:cNvPr>
            <p:cNvSpPr txBox="1"/>
            <p:nvPr/>
          </p:nvSpPr>
          <p:spPr>
            <a:xfrm>
              <a:off x="336895" y="5074744"/>
              <a:ext cx="364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Sub-additive probability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33A17CD-E24E-4034-75E7-1E043395F098}"/>
                    </a:ext>
                  </a:extLst>
                </p:cNvPr>
                <p:cNvSpPr txBox="1"/>
                <p:nvPr/>
              </p:nvSpPr>
              <p:spPr>
                <a:xfrm>
                  <a:off x="433449" y="5398055"/>
                  <a:ext cx="3251531" cy="338554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r>
                          <m:rPr>
                            <m:lit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233A17CD-E24E-4034-75E7-1E043395F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449" y="5398055"/>
                  <a:ext cx="3251531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0A3E151-3E7E-A7CE-FD38-40BB90E398F7}"/>
              </a:ext>
            </a:extLst>
          </p:cNvPr>
          <p:cNvGrpSpPr/>
          <p:nvPr/>
        </p:nvGrpSpPr>
        <p:grpSpPr>
          <a:xfrm>
            <a:off x="180810" y="5821810"/>
            <a:ext cx="3392147" cy="680224"/>
            <a:chOff x="367241" y="5073378"/>
            <a:chExt cx="3392147" cy="68022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D041C9D-4D98-BFC5-0282-BED93DEC2136}"/>
                </a:ext>
              </a:extLst>
            </p:cNvPr>
            <p:cNvSpPr txBox="1"/>
            <p:nvPr/>
          </p:nvSpPr>
          <p:spPr>
            <a:xfrm>
              <a:off x="367241" y="5073378"/>
              <a:ext cx="3392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Sub-additive “extent”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3A98BE4-3DB3-B4C2-B18A-BDA071B59A3B}"/>
                    </a:ext>
                  </a:extLst>
                </p:cNvPr>
                <p:cNvSpPr txBox="1"/>
                <p:nvPr/>
              </p:nvSpPr>
              <p:spPr>
                <a:xfrm>
                  <a:off x="860962" y="5398055"/>
                  <a:ext cx="2049920" cy="35554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sup</m:t>
                      </m:r>
                      <m:r>
                        <m:rPr>
                          <m:lit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hull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3A98BE4-3DB3-B4C2-B18A-BDA071B59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962" y="5398055"/>
                  <a:ext cx="2049920" cy="355547"/>
                </a:xfrm>
                <a:prstGeom prst="rect">
                  <a:avLst/>
                </a:prstGeom>
                <a:blipFill>
                  <a:blip r:embed="rId13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8C285302-4AC8-A8F1-2B6B-2E6EF8B1C359}"/>
              </a:ext>
            </a:extLst>
          </p:cNvPr>
          <p:cNvSpPr txBox="1"/>
          <p:nvPr/>
        </p:nvSpPr>
        <p:spPr>
          <a:xfrm>
            <a:off x="3995528" y="5152106"/>
            <a:ext cx="2009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Additivity over</a:t>
            </a:r>
            <a:br>
              <a:rPr lang="en-US" sz="2400" dirty="0"/>
            </a:br>
            <a:r>
              <a:rPr lang="en-US" sz="2400" dirty="0"/>
              <a:t>contexts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284F6AA-65B3-F962-3C05-1ED9CC1B5802}"/>
              </a:ext>
            </a:extLst>
          </p:cNvPr>
          <p:cNvCxnSpPr>
            <a:cxnSpLocks/>
          </p:cNvCxnSpPr>
          <p:nvPr/>
        </p:nvCxnSpPr>
        <p:spPr>
          <a:xfrm>
            <a:off x="3688620" y="5361326"/>
            <a:ext cx="323704" cy="29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5B8C91E-0853-4F78-F197-11E1C3FF8786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3572957" y="5723556"/>
            <a:ext cx="457322" cy="29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F7B14E1-4FC6-97F9-1584-48F31F098C7D}"/>
              </a:ext>
            </a:extLst>
          </p:cNvPr>
          <p:cNvCxnSpPr>
            <a:cxnSpLocks/>
            <a:endCxn id="95" idx="3"/>
          </p:cNvCxnSpPr>
          <p:nvPr/>
        </p:nvCxnSpPr>
        <p:spPr>
          <a:xfrm flipH="1" flipV="1">
            <a:off x="6004861" y="5567605"/>
            <a:ext cx="746261" cy="23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8BF380E6-34F0-5FFA-A838-D539C2F4A945}"/>
              </a:ext>
            </a:extLst>
          </p:cNvPr>
          <p:cNvSpPr txBox="1"/>
          <p:nvPr/>
        </p:nvSpPr>
        <p:spPr>
          <a:xfrm>
            <a:off x="3984948" y="5863989"/>
            <a:ext cx="2030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probability</a:t>
            </a:r>
          </a:p>
        </p:txBody>
      </p:sp>
    </p:spTree>
    <p:extLst>
      <p:ext uri="{BB962C8B-B14F-4D97-AF65-F5344CB8AC3E}">
        <p14:creationId xmlns:p14="http://schemas.microsoft.com/office/powerpoint/2010/main" val="5858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FFB15-036C-D058-C6FF-EED59B8E09DB}"/>
              </a:ext>
            </a:extLst>
          </p:cNvPr>
          <p:cNvSpPr txBox="1"/>
          <p:nvPr/>
        </p:nvSpPr>
        <p:spPr>
          <a:xfrm>
            <a:off x="1391026" y="640748"/>
            <a:ext cx="94099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C00000"/>
                </a:solidFill>
              </a:rPr>
              <a:t>All names are placeholders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E9726-5C8A-3B52-5B49-F75A14C705E2}"/>
              </a:ext>
            </a:extLst>
          </p:cNvPr>
          <p:cNvSpPr txBox="1"/>
          <p:nvPr/>
        </p:nvSpPr>
        <p:spPr>
          <a:xfrm>
            <a:off x="1507688" y="2322710"/>
            <a:ext cx="917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feedback like “I wouldn’t call it that”, “the name is confusing”, … is not useful. We don’t even know what the right concepts are. Good naming is the final step.</a:t>
            </a:r>
          </a:p>
        </p:txBody>
      </p:sp>
    </p:spTree>
    <p:extLst>
      <p:ext uri="{BB962C8B-B14F-4D97-AF65-F5344CB8AC3E}">
        <p14:creationId xmlns:p14="http://schemas.microsoft.com/office/powerpoint/2010/main" val="286763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44411</TotalTime>
  <Words>3215</Words>
  <Application>Microsoft Office PowerPoint</Application>
  <PresentationFormat>Widescreen</PresentationFormat>
  <Paragraphs>502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Office Theme</vt:lpstr>
      <vt:lpstr>Assumptions of Physics Summer School 2024  States and Processes</vt:lpstr>
      <vt:lpstr>Main goal of the project</vt:lpstr>
      <vt:lpstr>PowerPoint Presentation</vt:lpstr>
      <vt:lpstr>PowerPoint Presentation</vt:lpstr>
      <vt:lpstr>Different approach to the foundations of physics</vt:lpstr>
      <vt:lpstr>PowerPoint Presentation</vt:lpstr>
      <vt:lpstr>Physical Mathematics: States and Processes</vt:lpstr>
      <vt:lpstr>PowerPoint Presentation</vt:lpstr>
      <vt:lpstr>PowerPoint Presentation</vt:lpstr>
      <vt:lpstr>Axioms of mixture  and convex spaces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Entropy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Dimensions of a subset of ensembles </vt:lpstr>
      <vt:lpstr>PowerPoint Presentation</vt:lpstr>
      <vt:lpstr>PowerPoint Presentation</vt:lpstr>
      <vt:lpstr>PowerPoint Presentation</vt:lpstr>
      <vt:lpstr>PowerPoint Presentation</vt:lpstr>
      <vt:lpstr>Need for non-additive measure</vt:lpstr>
      <vt:lpstr>Takeaways</vt:lpstr>
      <vt:lpstr>Entropic geometry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Differentiability </vt:lpstr>
      <vt:lpstr>Differentiability in math</vt:lpstr>
      <vt:lpstr>Differentiability in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Differentiability: forms and linear functionals</vt:lpstr>
      <vt:lpstr>Takeaways</vt:lpstr>
      <vt:lpstr>Subspaces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Probability and measure theory </vt:lpstr>
      <vt:lpstr>PowerPoint Presentation</vt:lpstr>
      <vt:lpstr>PowerPoint Presentation</vt:lpstr>
      <vt:lpstr>PowerPoint Presentation</vt:lpstr>
      <vt:lpstr>PowerPoint Presentation</vt:lpstr>
      <vt:lpstr>Takeaways</vt:lpstr>
      <vt:lpstr>Other missing things</vt:lpstr>
      <vt:lpstr>Wrapping it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214</cp:revision>
  <dcterms:created xsi:type="dcterms:W3CDTF">2021-04-07T15:17:47Z</dcterms:created>
  <dcterms:modified xsi:type="dcterms:W3CDTF">2024-06-27T19:49:27Z</dcterms:modified>
</cp:coreProperties>
</file>