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976" r:id="rId2"/>
    <p:sldId id="1011" r:id="rId3"/>
    <p:sldId id="1091" r:id="rId4"/>
    <p:sldId id="1095" r:id="rId5"/>
    <p:sldId id="1014" r:id="rId6"/>
    <p:sldId id="1015" r:id="rId7"/>
    <p:sldId id="986" r:id="rId8"/>
    <p:sldId id="1087" r:id="rId9"/>
    <p:sldId id="980" r:id="rId10"/>
    <p:sldId id="1097" r:id="rId11"/>
    <p:sldId id="1098" r:id="rId12"/>
    <p:sldId id="961" r:id="rId13"/>
    <p:sldId id="1099" r:id="rId14"/>
    <p:sldId id="1100" r:id="rId15"/>
    <p:sldId id="1101" r:id="rId16"/>
    <p:sldId id="1102" r:id="rId17"/>
    <p:sldId id="1103" r:id="rId18"/>
    <p:sldId id="1105" r:id="rId19"/>
    <p:sldId id="1104" r:id="rId20"/>
    <p:sldId id="1106" r:id="rId21"/>
    <p:sldId id="1107" r:id="rId22"/>
    <p:sldId id="894" r:id="rId23"/>
    <p:sldId id="1108" r:id="rId24"/>
    <p:sldId id="1109" r:id="rId25"/>
    <p:sldId id="1256" r:id="rId26"/>
    <p:sldId id="1254" r:id="rId27"/>
    <p:sldId id="1255" r:id="rId28"/>
    <p:sldId id="1239" r:id="rId29"/>
    <p:sldId id="1240" r:id="rId30"/>
    <p:sldId id="1110" r:id="rId31"/>
    <p:sldId id="1274" r:id="rId32"/>
    <p:sldId id="1275" r:id="rId33"/>
    <p:sldId id="1276" r:id="rId34"/>
    <p:sldId id="1258" r:id="rId35"/>
    <p:sldId id="1007" r:id="rId36"/>
    <p:sldId id="1019" r:id="rId37"/>
    <p:sldId id="1020" r:id="rId38"/>
    <p:sldId id="1093" r:id="rId39"/>
    <p:sldId id="1262" r:id="rId40"/>
    <p:sldId id="1272" r:id="rId41"/>
    <p:sldId id="1261" r:id="rId42"/>
    <p:sldId id="1264" r:id="rId43"/>
    <p:sldId id="1265" r:id="rId44"/>
    <p:sldId id="1263" r:id="rId45"/>
    <p:sldId id="1266" r:id="rId46"/>
    <p:sldId id="1267" r:id="rId47"/>
    <p:sldId id="1273" r:id="rId48"/>
    <p:sldId id="1114" r:id="rId49"/>
    <p:sldId id="1268" r:id="rId50"/>
    <p:sldId id="1112" r:id="rId51"/>
    <p:sldId id="1269" r:id="rId52"/>
    <p:sldId id="1271" r:id="rId53"/>
    <p:sldId id="1270" r:id="rId54"/>
    <p:sldId id="974" r:id="rId55"/>
    <p:sldId id="1090" r:id="rId56"/>
    <p:sldId id="901" r:id="rId57"/>
    <p:sldId id="1257" r:id="rId58"/>
    <p:sldId id="736" r:id="rId59"/>
    <p:sldId id="97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8.xml"/><Relationship Id="rId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put the axis on the ellipses. Make them move according to the 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2.png"/><Relationship Id="rId5" Type="http://schemas.openxmlformats.org/officeDocument/2006/relationships/image" Target="../media/image313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2.png"/><Relationship Id="rId7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120.png"/><Relationship Id="rId7" Type="http://schemas.openxmlformats.org/officeDocument/2006/relationships/image" Target="../media/image913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5" Type="http://schemas.openxmlformats.org/officeDocument/2006/relationships/image" Target="../media/image122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0.png"/><Relationship Id="rId7" Type="http://schemas.openxmlformats.org/officeDocument/2006/relationships/image" Target="../media/image67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10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2.png"/><Relationship Id="rId3" Type="http://schemas.openxmlformats.org/officeDocument/2006/relationships/image" Target="../media/image64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1001.png"/><Relationship Id="rId3" Type="http://schemas.openxmlformats.org/officeDocument/2006/relationships/image" Target="../media/image361.png"/><Relationship Id="rId7" Type="http://schemas.openxmlformats.org/officeDocument/2006/relationships/image" Target="../media/image4000.png"/><Relationship Id="rId12" Type="http://schemas.openxmlformats.org/officeDocument/2006/relationships/image" Target="../media/image4500.png"/><Relationship Id="rId17" Type="http://schemas.openxmlformats.org/officeDocument/2006/relationships/image" Target="../media/image87.png"/><Relationship Id="rId2" Type="http://schemas.openxmlformats.org/officeDocument/2006/relationships/image" Target="../media/image351.png"/><Relationship Id="rId16" Type="http://schemas.openxmlformats.org/officeDocument/2006/relationships/image" Target="../media/image49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1010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0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9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93.png"/><Relationship Id="rId10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97.png"/><Relationship Id="rId7" Type="http://schemas.openxmlformats.org/officeDocument/2006/relationships/image" Target="../media/image10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610.png"/><Relationship Id="rId5" Type="http://schemas.openxmlformats.org/officeDocument/2006/relationships/image" Target="../media/image99.png"/><Relationship Id="rId10" Type="http://schemas.openxmlformats.org/officeDocument/2006/relationships/image" Target="../media/image111.png"/><Relationship Id="rId4" Type="http://schemas.openxmlformats.org/officeDocument/2006/relationships/image" Target="../media/image98.png"/><Relationship Id="rId9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0.png"/><Relationship Id="rId4" Type="http://schemas.openxmlformats.org/officeDocument/2006/relationships/image" Target="../media/image1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1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4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3.png"/><Relationship Id="rId2" Type="http://schemas.openxmlformats.org/officeDocument/2006/relationships/image" Target="../media/image142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image" Target="../media/image152.png"/><Relationship Id="rId5" Type="http://schemas.openxmlformats.org/officeDocument/2006/relationships/image" Target="../media/image145.png"/><Relationship Id="rId15" Type="http://schemas.openxmlformats.org/officeDocument/2006/relationships/image" Target="../media/image156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6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5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sumptionsofphysics" TargetMode="External"/><Relationship Id="rId2" Type="http://schemas.openxmlformats.org/officeDocument/2006/relationships/hyperlink" Target="https://assumptionsofphysics.org/book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user/gcarcassi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60.png"/><Relationship Id="rId12" Type="http://schemas.openxmlformats.org/officeDocument/2006/relationships/image" Target="../media/image212.png"/><Relationship Id="rId17" Type="http://schemas.openxmlformats.org/officeDocument/2006/relationships/image" Target="../media/image260.png"/><Relationship Id="rId2" Type="http://schemas.openxmlformats.org/officeDocument/2006/relationships/image" Target="../media/image159.png"/><Relationship Id="rId16" Type="http://schemas.openxmlformats.org/officeDocument/2006/relationships/image" Target="../media/image250.png"/><Relationship Id="rId20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200.png"/><Relationship Id="rId5" Type="http://schemas.openxmlformats.org/officeDocument/2006/relationships/image" Target="../media/image711.png"/><Relationship Id="rId15" Type="http://schemas.openxmlformats.org/officeDocument/2006/relationships/image" Target="../media/image242.png"/><Relationship Id="rId10" Type="http://schemas.openxmlformats.org/officeDocument/2006/relationships/image" Target="../media/image1900.png"/><Relationship Id="rId19" Type="http://schemas.openxmlformats.org/officeDocument/2006/relationships/image" Target="../media/image162.png"/><Relationship Id="rId4" Type="http://schemas.openxmlformats.org/officeDocument/2006/relationships/image" Target="../media/image161.png"/><Relationship Id="rId9" Type="http://schemas.openxmlformats.org/officeDocument/2006/relationships/image" Target="../media/image181.png"/><Relationship Id="rId14" Type="http://schemas.openxmlformats.org/officeDocument/2006/relationships/image" Target="../media/image75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0.png"/><Relationship Id="rId3" Type="http://schemas.openxmlformats.org/officeDocument/2006/relationships/image" Target="../media/image390.png"/><Relationship Id="rId7" Type="http://schemas.openxmlformats.org/officeDocument/2006/relationships/image" Target="../media/image1810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1.png"/><Relationship Id="rId10" Type="http://schemas.openxmlformats.org/officeDocument/2006/relationships/image" Target="../media/image213.png"/><Relationship Id="rId4" Type="http://schemas.openxmlformats.org/officeDocument/2006/relationships/image" Target="../media/image169.png"/><Relationship Id="rId9" Type="http://schemas.openxmlformats.org/officeDocument/2006/relationships/image" Target="../media/image20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11.png"/><Relationship Id="rId12" Type="http://schemas.openxmlformats.org/officeDocument/2006/relationships/image" Target="../media/image20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0.png"/><Relationship Id="rId5" Type="http://schemas.openxmlformats.org/officeDocument/2006/relationships/image" Target="../media/image172.png"/><Relationship Id="rId15" Type="http://schemas.openxmlformats.org/officeDocument/2006/relationships/image" Target="../media/image34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image" Target="../media/image2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 of Physics:</a:t>
            </a:r>
            <a:br>
              <a:rPr lang="en-US" dirty="0"/>
            </a:br>
            <a:r>
              <a:rPr lang="en-US" dirty="0"/>
              <a:t>the role of entropy in reconstructing physical theories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Gabriele Carcassi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813723-0645-42C7-86E8-C94B23A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4491460"/>
            <a:ext cx="1891314" cy="20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18D8C-A311-21FD-C397-E504CCE1A1CF}"/>
              </a:ext>
            </a:extLst>
          </p:cNvPr>
          <p:cNvSpPr txBox="1"/>
          <p:nvPr/>
        </p:nvSpPr>
        <p:spPr>
          <a:xfrm>
            <a:off x="1044586" y="1036431"/>
            <a:ext cx="10102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Is the uncertainty principle really</a:t>
            </a:r>
            <a:br>
              <a:rPr lang="en-US" sz="4800" dirty="0"/>
            </a:br>
            <a:r>
              <a:rPr lang="en-US" sz="4800" dirty="0"/>
              <a:t>a feature of quantum mechanics alone?</a:t>
            </a:r>
          </a:p>
        </p:txBody>
      </p:sp>
    </p:spTree>
    <p:extLst>
      <p:ext uri="{BB962C8B-B14F-4D97-AF65-F5344CB8AC3E}">
        <p14:creationId xmlns:p14="http://schemas.microsoft.com/office/powerpoint/2010/main" val="77790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1621-E7FA-C39F-C7E1-C7D7C20B6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B1F31-297F-1F7F-EB59-8F6BBF20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AFBE2-7197-2B8D-F1E9-1623F257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710CF-1FF0-88D8-7C59-76C1641D4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F6415-FB0E-E95D-8CF7-F11B0E81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5EBAD-FBB2-8FA3-9879-DF2F5CC78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7C9B22-9854-199E-2063-C2FA7BC79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B358D-2441-0405-0D8A-DDB6D4FF7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C70302-2B72-639C-1CE6-EA32B8552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FB813-1429-E7A1-300E-DF0EF63CEE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3FD831-70D6-1B7E-D796-63087B3D1B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E91392-60E5-09E7-5B6C-C859F72A21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B9F50A-8B27-412D-3C5B-D221EAF9E2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AC7611-8ED8-BC94-5D50-C5D3ECCDC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F997D1-41F3-F4BE-223F-74372A6706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2A8D59-4869-AEF2-A8B6-422966FA04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A8ABE6-DA88-1B93-0235-4D93AEDFFF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0708E9-49F1-B46C-9C1C-2B6A1F151548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C56F9E-ABF9-DD7B-3507-979FE7D196B1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461752-B97E-2499-5E30-86246C2AA648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7E3D802-140A-D493-BFAE-8EC0144A3B72}"/>
              </a:ext>
            </a:extLst>
          </p:cNvPr>
          <p:cNvSpPr/>
          <p:nvPr/>
        </p:nvSpPr>
        <p:spPr>
          <a:xfrm>
            <a:off x="372979" y="2603247"/>
            <a:ext cx="5855074" cy="2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9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762DC-9308-9079-EFDC-4E9442B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9154D-91C2-2C65-439A-8948A3E1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D2BB4-2A8D-2D48-27FE-1DD576B0F4ED}"/>
              </a:ext>
            </a:extLst>
          </p:cNvPr>
          <p:cNvSpPr txBox="1"/>
          <p:nvPr/>
        </p:nvSpPr>
        <p:spPr>
          <a:xfrm>
            <a:off x="430876" y="176984"/>
            <a:ext cx="595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Determinant of covariance matrix: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DC5F7-8826-1C71-23F2-E68D0789DB34}"/>
                  </a:ext>
                </a:extLst>
              </p:cNvPr>
              <p:cNvSpPr txBox="1"/>
              <p:nvPr/>
            </p:nvSpPr>
            <p:spPr>
              <a:xfrm>
                <a:off x="46233" y="936545"/>
                <a:ext cx="10162013" cy="1243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DC5F7-8826-1C71-23F2-E68D0789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" y="936545"/>
                <a:ext cx="10162013" cy="124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F79C-FA13-E6A6-A8B1-AADAE9534C9D}"/>
                  </a:ext>
                </a:extLst>
              </p:cNvPr>
              <p:cNvSpPr txBox="1"/>
              <p:nvPr/>
            </p:nvSpPr>
            <p:spPr>
              <a:xfrm>
                <a:off x="643346" y="2142545"/>
                <a:ext cx="39106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Peaked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flow is almost linear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covariance matrix transforms linearly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F79C-FA13-E6A6-A8B1-AADAE953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6" y="2142545"/>
                <a:ext cx="3910686" cy="923330"/>
              </a:xfrm>
              <a:prstGeom prst="rect">
                <a:avLst/>
              </a:prstGeom>
              <a:blipFill>
                <a:blip r:embed="rId4"/>
                <a:stretch>
                  <a:fillRect l="-1404" t="-3289" r="-78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20">
            <a:extLst>
              <a:ext uri="{FF2B5EF4-FFF2-40B4-BE49-F238E27FC236}">
                <a16:creationId xmlns:a16="http://schemas.microsoft.com/office/drawing/2014/main" id="{B7C30A59-DF56-C246-0FA6-DFCD3DE51467}"/>
              </a:ext>
            </a:extLst>
          </p:cNvPr>
          <p:cNvSpPr txBox="1"/>
          <p:nvPr/>
        </p:nvSpPr>
        <p:spPr>
          <a:xfrm>
            <a:off x="8697278" y="16277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evolution of </a:t>
            </a:r>
            <a:r>
              <a:rPr lang="en-US" sz="1800" dirty="0"/>
              <a:t>covariance matrix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6F8BA37-E6B9-B8AF-5162-33711320471D}"/>
              </a:ext>
            </a:extLst>
          </p:cNvPr>
          <p:cNvGrpSpPr/>
          <p:nvPr/>
        </p:nvGrpSpPr>
        <p:grpSpPr>
          <a:xfrm>
            <a:off x="10150503" y="1059636"/>
            <a:ext cx="411480" cy="731520"/>
            <a:chOff x="10173204" y="1059636"/>
            <a:chExt cx="365760" cy="91440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164AA74-7CB0-277F-F71B-803F62CB8608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0FE3621-3D6F-D64A-6B26-C2F4080C81A0}"/>
                </a:ext>
              </a:extLst>
            </p:cNvPr>
            <p:cNvCxnSpPr>
              <a:stCxn id="128" idx="2"/>
              <a:endCxn id="128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0AE5E7A-DD2E-F908-1B29-B6CC08050F9C}"/>
                </a:ext>
              </a:extLst>
            </p:cNvPr>
            <p:cNvCxnSpPr>
              <a:stCxn id="128" idx="4"/>
              <a:endCxn id="128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CE787A1-DEB2-08C0-2B3A-CA434DEEC850}"/>
              </a:ext>
            </a:extLst>
          </p:cNvPr>
          <p:cNvGrpSpPr/>
          <p:nvPr/>
        </p:nvGrpSpPr>
        <p:grpSpPr>
          <a:xfrm rot="1800000">
            <a:off x="10607460" y="1053034"/>
            <a:ext cx="358872" cy="867191"/>
            <a:chOff x="10173204" y="1059636"/>
            <a:chExt cx="365760" cy="9144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99D6C57-2135-2F19-8B10-2DDCD498085F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D87B458-2E27-645A-8493-1F4118B6F3E2}"/>
                </a:ext>
              </a:extLst>
            </p:cNvPr>
            <p:cNvCxnSpPr>
              <a:stCxn id="139" idx="2"/>
              <a:endCxn id="139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BBE7AF3-2834-3B89-C854-5F9446BAE9FD}"/>
                </a:ext>
              </a:extLst>
            </p:cNvPr>
            <p:cNvCxnSpPr>
              <a:stCxn id="139" idx="4"/>
              <a:endCxn id="139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A4C6314-723A-245E-3F0D-0C106406FF46}"/>
              </a:ext>
            </a:extLst>
          </p:cNvPr>
          <p:cNvGrpSpPr/>
          <p:nvPr/>
        </p:nvGrpSpPr>
        <p:grpSpPr>
          <a:xfrm rot="3600000">
            <a:off x="11010510" y="1287162"/>
            <a:ext cx="315834" cy="986729"/>
            <a:chOff x="10173204" y="1059636"/>
            <a:chExt cx="365760" cy="9144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A49015B-32B9-62B0-20AB-C91E05F04C25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480C1D5-4340-0567-A5C7-60CF4146FC9E}"/>
                </a:ext>
              </a:extLst>
            </p:cNvPr>
            <p:cNvCxnSpPr>
              <a:stCxn id="143" idx="2"/>
              <a:endCxn id="143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1C9A816-905E-B01B-4B4B-9E4B415CCE63}"/>
                </a:ext>
              </a:extLst>
            </p:cNvPr>
            <p:cNvCxnSpPr>
              <a:stCxn id="143" idx="4"/>
              <a:endCxn id="143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846F3C0-5655-8430-5A50-189265B2F7F1}"/>
              </a:ext>
            </a:extLst>
          </p:cNvPr>
          <p:cNvGrpSpPr/>
          <p:nvPr/>
        </p:nvGrpSpPr>
        <p:grpSpPr>
          <a:xfrm rot="5400000">
            <a:off x="11190380" y="1684917"/>
            <a:ext cx="223516" cy="1031987"/>
            <a:chOff x="10173204" y="1059636"/>
            <a:chExt cx="365760" cy="9144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C2CBC56-DDA5-1F3B-21FA-DCEFBBCFBEC1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759D1E-F10C-1E84-5FC0-65BEDDD1F2AB}"/>
                </a:ext>
              </a:extLst>
            </p:cNvPr>
            <p:cNvCxnSpPr>
              <a:stCxn id="148" idx="2"/>
              <a:endCxn id="148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E91F9B8-6501-371E-31F1-30465E5D1436}"/>
                </a:ext>
              </a:extLst>
            </p:cNvPr>
            <p:cNvCxnSpPr>
              <a:stCxn id="148" idx="4"/>
              <a:endCxn id="148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4A85E79-E313-153C-A897-13E15AB989AC}"/>
              </a:ext>
            </a:extLst>
          </p:cNvPr>
          <p:cNvGrpSpPr/>
          <p:nvPr/>
        </p:nvGrpSpPr>
        <p:grpSpPr>
          <a:xfrm rot="7200000">
            <a:off x="11234132" y="2055301"/>
            <a:ext cx="213946" cy="1435199"/>
            <a:chOff x="10173204" y="1059636"/>
            <a:chExt cx="365760" cy="9144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D9B00DC-F180-7756-5067-7136A88346E4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1426E5-94E6-4446-EA0F-CBEF9B18D9AA}"/>
                </a:ext>
              </a:extLst>
            </p:cNvPr>
            <p:cNvCxnSpPr>
              <a:stCxn id="152" idx="2"/>
              <a:endCxn id="152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45967CC-9897-63F0-EDF1-361FC9FBB82E}"/>
                </a:ext>
              </a:extLst>
            </p:cNvPr>
            <p:cNvCxnSpPr>
              <a:stCxn id="152" idx="4"/>
              <a:endCxn id="152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077DDA-D1F0-769B-9F12-BED7B6D83843}"/>
              </a:ext>
            </a:extLst>
          </p:cNvPr>
          <p:cNvGrpSpPr/>
          <p:nvPr/>
        </p:nvGrpSpPr>
        <p:grpSpPr>
          <a:xfrm>
            <a:off x="8722760" y="220894"/>
            <a:ext cx="3333866" cy="3655255"/>
            <a:chOff x="8722760" y="220894"/>
            <a:chExt cx="3333866" cy="3655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8217B-C46A-6C99-0006-A291ED9E9642}"/>
                    </a:ext>
                  </a:extLst>
                </p:cNvPr>
                <p:cNvSpPr txBox="1"/>
                <p:nvPr/>
              </p:nvSpPr>
              <p:spPr>
                <a:xfrm>
                  <a:off x="10142058" y="220894"/>
                  <a:ext cx="1871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8217B-C46A-6C99-0006-A291ED9E9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58" y="220894"/>
                  <a:ext cx="18715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6667" r="-5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A7EDD29-F2E8-3086-CECD-5BA551247D6E}"/>
                    </a:ext>
                  </a:extLst>
                </p:cNvPr>
                <p:cNvSpPr txBox="1"/>
                <p:nvPr/>
              </p:nvSpPr>
              <p:spPr>
                <a:xfrm>
                  <a:off x="11836925" y="2147421"/>
                  <a:ext cx="1871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A7EDD29-F2E8-3086-CECD-5BA551247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6925" y="2147421"/>
                  <a:ext cx="18715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6667" r="-5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CD3276E-D48C-B754-1CCA-6EE098015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760" y="2199004"/>
              <a:ext cx="3333866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E8843AF-379B-1D30-08BC-34DBE9806E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96039" y="2202817"/>
              <a:ext cx="3333864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61E74-AA70-8B38-9ECA-0488CC1F075C}"/>
                  </a:ext>
                </a:extLst>
              </p:cNvPr>
              <p:cNvSpPr txBox="1"/>
              <p:nvPr/>
            </p:nvSpPr>
            <p:spPr>
              <a:xfrm>
                <a:off x="2453036" y="3297847"/>
                <a:ext cx="451456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61E74-AA70-8B38-9ECA-0488CC1F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36" y="3297847"/>
                <a:ext cx="4514569" cy="497637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6736E-AE92-CBD6-3603-22F4A3D47F6C}"/>
                  </a:ext>
                </a:extLst>
              </p:cNvPr>
              <p:cNvSpPr txBox="1"/>
              <p:nvPr/>
            </p:nvSpPr>
            <p:spPr>
              <a:xfrm>
                <a:off x="4381004" y="2414100"/>
                <a:ext cx="5852243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6736E-AE92-CBD6-3603-22F4A3D4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04" y="2414100"/>
                <a:ext cx="5852243" cy="55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13A16-FBA2-FD31-851E-0E8B2466D7D4}"/>
                  </a:ext>
                </a:extLst>
              </p:cNvPr>
              <p:cNvSpPr txBox="1"/>
              <p:nvPr/>
            </p:nvSpPr>
            <p:spPr>
              <a:xfrm>
                <a:off x="2902358" y="4155140"/>
                <a:ext cx="3615926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13A16-FBA2-FD31-851E-0E8B2466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58" y="4155140"/>
                <a:ext cx="3615926" cy="622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4804425-07E3-5750-D791-1E80C3F030F0}"/>
              </a:ext>
            </a:extLst>
          </p:cNvPr>
          <p:cNvSpPr txBox="1"/>
          <p:nvPr/>
        </p:nvSpPr>
        <p:spPr>
          <a:xfrm>
            <a:off x="1836788" y="4886915"/>
            <a:ext cx="630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bounded during classical evolution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D564BC-7D59-5735-C844-6925C9469874}"/>
              </a:ext>
            </a:extLst>
          </p:cNvPr>
          <p:cNvCxnSpPr/>
          <p:nvPr/>
        </p:nvCxnSpPr>
        <p:spPr>
          <a:xfrm flipH="1" flipV="1">
            <a:off x="7452704" y="2865543"/>
            <a:ext cx="859398" cy="68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25C832-80CE-8779-4B6A-76F60EE770BC}"/>
              </a:ext>
            </a:extLst>
          </p:cNvPr>
          <p:cNvCxnSpPr/>
          <p:nvPr/>
        </p:nvCxnSpPr>
        <p:spPr>
          <a:xfrm flipV="1">
            <a:off x="8490857" y="2865543"/>
            <a:ext cx="1086280" cy="68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2C62F8-E047-4284-9A34-2815A4A3F10B}"/>
              </a:ext>
            </a:extLst>
          </p:cNvPr>
          <p:cNvSpPr txBox="1"/>
          <p:nvPr/>
        </p:nvSpPr>
        <p:spPr>
          <a:xfrm>
            <a:off x="7578155" y="3568372"/>
            <a:ext cx="2046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under Hamiltonian flow</a:t>
            </a:r>
          </a:p>
        </p:txBody>
      </p:sp>
    </p:spTree>
    <p:extLst>
      <p:ext uri="{BB962C8B-B14F-4D97-AF65-F5344CB8AC3E}">
        <p14:creationId xmlns:p14="http://schemas.microsoft.com/office/powerpoint/2010/main" val="31175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474C-F2C2-F0F0-D7D7-B0D2C327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2CE8D-D5C9-F14C-7CE1-FFADFFCB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B60A7-2E51-DDC1-911D-C9DA37A7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825F7-6834-EA5B-D0A7-BDC232EF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2F13C-4491-96C7-9F5A-1A0B169E5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9F167C-70BF-90E9-014E-3C51A1093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C672B4-D369-F22E-08CD-9252BE555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94E840-E3FC-8A0A-6F68-4CCA7194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283B04-251C-7C51-B502-65E3F42E4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C54D4C-43FB-1348-2871-956600989E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C12A7E-6C0B-E0E6-ED63-2DDA421619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75AE08-EFAB-5374-CCF7-D9A862C4C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7D496C9-893E-09CA-F7FB-9F84FBBF64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36C518-1B35-D6CB-5FAD-E23BA33F6E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6D73CF-947F-969F-BFBE-8AD5055538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A63334-3611-4BA8-6E4B-758E89CE41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A7383A-735F-B489-0A11-00FAEFAFA3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D539B7-71F0-113F-D417-155E97CFE48E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4638A0-B90C-D3FD-52FC-AEFEE9699B4A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07C3F1-E4DD-2A01-6555-85A31A28E6E8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1BCC7F3-071D-AD28-347F-CBAC9F14A83C}"/>
              </a:ext>
            </a:extLst>
          </p:cNvPr>
          <p:cNvSpPr/>
          <p:nvPr/>
        </p:nvSpPr>
        <p:spPr>
          <a:xfrm>
            <a:off x="372979" y="2387347"/>
            <a:ext cx="5855074" cy="2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2955B32-C81A-F59F-53D3-9DA31022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82" y="1662913"/>
            <a:ext cx="4519308" cy="2335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602A6-5C50-E627-02E2-505EAD1B0690}"/>
              </a:ext>
            </a:extLst>
          </p:cNvPr>
          <p:cNvSpPr txBox="1"/>
          <p:nvPr/>
        </p:nvSpPr>
        <p:spPr>
          <a:xfrm>
            <a:off x="307500" y="242134"/>
            <a:ext cx="560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plot entropy against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/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𝑑𝑞𝑑𝑝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/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Fixes units</a:t>
                </a:r>
                <a:br>
                  <a:rPr lang="en-US" dirty="0"/>
                </a:br>
                <a:r>
                  <a:rPr lang="en-US" dirty="0"/>
                  <a:t>Uniform distribution over volume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zero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blipFill>
                <a:blip r:embed="rId4"/>
                <a:stretch>
                  <a:fillRect l="-357" t="-5660" r="-9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2EDBCA-867A-C847-A323-B05AFBCBFBFE}"/>
              </a:ext>
            </a:extLst>
          </p:cNvPr>
          <p:cNvCxnSpPr>
            <a:cxnSpLocks/>
          </p:cNvCxnSpPr>
          <p:nvPr/>
        </p:nvCxnSpPr>
        <p:spPr>
          <a:xfrm flipH="1" flipV="1">
            <a:off x="9688565" y="978585"/>
            <a:ext cx="309677" cy="34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/>
              <p:nvPr/>
            </p:nvSpPr>
            <p:spPr>
              <a:xfrm>
                <a:off x="858013" y="931861"/>
                <a:ext cx="3812390" cy="944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3" y="931861"/>
                <a:ext cx="3812390" cy="944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/>
              <p:nvPr/>
            </p:nvSpPr>
            <p:spPr>
              <a:xfrm>
                <a:off x="951189" y="2674149"/>
                <a:ext cx="507908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9" y="2674149"/>
                <a:ext cx="5079083" cy="1027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/>
              <p:nvPr/>
            </p:nvSpPr>
            <p:spPr>
              <a:xfrm>
                <a:off x="11110433" y="3345413"/>
                <a:ext cx="592598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0433" y="3345413"/>
                <a:ext cx="592598" cy="324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/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F125A8-28F1-EFD1-D2C2-5B53B8E57C04}"/>
              </a:ext>
            </a:extLst>
          </p:cNvPr>
          <p:cNvSpPr/>
          <p:nvPr/>
        </p:nvSpPr>
        <p:spPr>
          <a:xfrm>
            <a:off x="7108090" y="173551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86E4B-31E1-A766-7A0B-0738D0E4F962}"/>
              </a:ext>
            </a:extLst>
          </p:cNvPr>
          <p:cNvSpPr txBox="1"/>
          <p:nvPr/>
        </p:nvSpPr>
        <p:spPr>
          <a:xfrm rot="20747837">
            <a:off x="7007478" y="196486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363AC-F72B-8298-C79C-C516C534818E}"/>
              </a:ext>
            </a:extLst>
          </p:cNvPr>
          <p:cNvSpPr txBox="1"/>
          <p:nvPr/>
        </p:nvSpPr>
        <p:spPr>
          <a:xfrm>
            <a:off x="1614614" y="1948622"/>
            <a:ext cx="500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maximizes entropy for a given uncertainty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72404-65CA-DCC8-2A37-66A00EF6BE73}"/>
              </a:ext>
            </a:extLst>
          </p:cNvPr>
          <p:cNvSpPr txBox="1"/>
          <p:nvPr/>
        </p:nvSpPr>
        <p:spPr>
          <a:xfrm>
            <a:off x="1730109" y="4389720"/>
            <a:ext cx="4232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Entropy puts a lower bound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 the uncertainty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DC9680-0200-88DB-1876-955257E5BA8A}"/>
              </a:ext>
            </a:extLst>
          </p:cNvPr>
          <p:cNvSpPr txBox="1"/>
          <p:nvPr/>
        </p:nvSpPr>
        <p:spPr>
          <a:xfrm>
            <a:off x="7096604" y="4324701"/>
            <a:ext cx="227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 evolution</a:t>
            </a:r>
            <a:br>
              <a:rPr lang="en-US" dirty="0"/>
            </a:br>
            <a:r>
              <a:rPr lang="en-US" dirty="0"/>
              <a:t>conserves entropy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4B18FE-5393-5405-2921-9594411A2467}"/>
              </a:ext>
            </a:extLst>
          </p:cNvPr>
          <p:cNvCxnSpPr>
            <a:cxnSpLocks/>
          </p:cNvCxnSpPr>
          <p:nvPr/>
        </p:nvCxnSpPr>
        <p:spPr>
          <a:xfrm flipH="1">
            <a:off x="5630779" y="4687024"/>
            <a:ext cx="1642310" cy="23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8" grpId="0" animBg="1"/>
      <p:bldP spid="19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B0407-FA1C-2FEB-BA30-88925ECA3BF6}"/>
              </a:ext>
            </a:extLst>
          </p:cNvPr>
          <p:cNvSpPr txBox="1"/>
          <p:nvPr/>
        </p:nvSpPr>
        <p:spPr>
          <a:xfrm>
            <a:off x="579746" y="625642"/>
            <a:ext cx="1103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Is there anything that puts a lower bound on the entropy?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DB8F-D4AB-2607-3AB6-FBA1DC6D040E}"/>
              </a:ext>
            </a:extLst>
          </p:cNvPr>
          <p:cNvSpPr txBox="1"/>
          <p:nvPr/>
        </p:nvSpPr>
        <p:spPr>
          <a:xfrm>
            <a:off x="2613858" y="1720515"/>
            <a:ext cx="516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substance has a finite positive entropy, but at the absolute zero of temperature the entropy may become zero, and does so become in the case of perfect crystalline substances.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F335E-9590-387F-5AA4-FA827423362E}"/>
              </a:ext>
            </a:extLst>
          </p:cNvPr>
          <p:cNvSpPr txBox="1"/>
          <p:nvPr/>
        </p:nvSpPr>
        <p:spPr>
          <a:xfrm>
            <a:off x="1511281" y="3814047"/>
            <a:ext cx="7257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 third law of thermodynamics!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DCA4D-EC27-7916-1F84-31170D55D0F3}"/>
              </a:ext>
            </a:extLst>
          </p:cNvPr>
          <p:cNvSpPr txBox="1"/>
          <p:nvPr/>
        </p:nvSpPr>
        <p:spPr>
          <a:xfrm>
            <a:off x="5196137" y="3104023"/>
            <a:ext cx="379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G. N. Lewis and M. Randall, Thermodynamics and the</a:t>
            </a:r>
          </a:p>
          <a:p>
            <a:r>
              <a:rPr lang="en-US" sz="1200" dirty="0"/>
              <a:t>free energy of chemical substances (McGraw-Hill, 1923)</a:t>
            </a:r>
          </a:p>
        </p:txBody>
      </p:sp>
    </p:spTree>
    <p:extLst>
      <p:ext uri="{BB962C8B-B14F-4D97-AF65-F5344CB8AC3E}">
        <p14:creationId xmlns:p14="http://schemas.microsoft.com/office/powerpoint/2010/main" val="39702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1E856-BBB7-E5FB-01F2-57833EA20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B4771D1-FB9B-BF14-2DC6-50D45151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237" y="592100"/>
            <a:ext cx="4519308" cy="233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CBB1A-69D6-F253-63D7-8BA22E09D4F8}"/>
                  </a:ext>
                </a:extLst>
              </p:cNvPr>
              <p:cNvSpPr txBox="1"/>
              <p:nvPr/>
            </p:nvSpPr>
            <p:spPr>
              <a:xfrm>
                <a:off x="1882328" y="1603336"/>
                <a:ext cx="315631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CBB1A-69D6-F253-63D7-8BA22E09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28" y="1603336"/>
                <a:ext cx="3156313" cy="1027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E6BE9-1E57-6F5B-70FF-9858EA6BC683}"/>
                  </a:ext>
                </a:extLst>
              </p:cNvPr>
              <p:cNvSpPr txBox="1"/>
              <p:nvPr/>
            </p:nvSpPr>
            <p:spPr>
              <a:xfrm>
                <a:off x="11320988" y="2274600"/>
                <a:ext cx="592598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E6BE9-1E57-6F5B-70FF-9858EA6B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988" y="2274600"/>
                <a:ext cx="592598" cy="324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DFD01-BF0D-5608-240E-F9E0418A002E}"/>
                  </a:ext>
                </a:extLst>
              </p:cNvPr>
              <p:cNvSpPr txBox="1"/>
              <p:nvPr/>
            </p:nvSpPr>
            <p:spPr>
              <a:xfrm>
                <a:off x="6984315" y="455560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DFD01-BF0D-5608-240E-F9E0418A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15" y="455560"/>
                <a:ext cx="3228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37CD5A-131A-D40E-EBC3-F2EA31F68E45}"/>
              </a:ext>
            </a:extLst>
          </p:cNvPr>
          <p:cNvSpPr/>
          <p:nvPr/>
        </p:nvSpPr>
        <p:spPr>
          <a:xfrm>
            <a:off x="7318645" y="664700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9D8FC-6EBF-F75A-D4B4-6CC46445BF59}"/>
              </a:ext>
            </a:extLst>
          </p:cNvPr>
          <p:cNvSpPr txBox="1"/>
          <p:nvPr/>
        </p:nvSpPr>
        <p:spPr>
          <a:xfrm rot="20747837">
            <a:off x="7218033" y="894053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74C8A-1EBD-B290-8D3D-94D21D2743E6}"/>
              </a:ext>
            </a:extLst>
          </p:cNvPr>
          <p:cNvSpPr txBox="1"/>
          <p:nvPr/>
        </p:nvSpPr>
        <p:spPr>
          <a:xfrm>
            <a:off x="293381" y="187646"/>
            <a:ext cx="6690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Third law puts a lower bound on the entropy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which puts a lower bound on the uncertainty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FADB9-C299-79F4-502D-E572CA86DBC0}"/>
              </a:ext>
            </a:extLst>
          </p:cNvPr>
          <p:cNvSpPr/>
          <p:nvPr/>
        </p:nvSpPr>
        <p:spPr>
          <a:xfrm>
            <a:off x="7039813" y="2308863"/>
            <a:ext cx="4873773" cy="6917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B4F85-5F1D-0A76-DCE5-43D305E80D68}"/>
              </a:ext>
            </a:extLst>
          </p:cNvPr>
          <p:cNvSpPr txBox="1"/>
          <p:nvPr/>
        </p:nvSpPr>
        <p:spPr>
          <a:xfrm>
            <a:off x="7703902" y="2542782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EF81C-DF8F-D73C-43F6-084E7B6EC5B9}"/>
              </a:ext>
            </a:extLst>
          </p:cNvPr>
          <p:cNvSpPr txBox="1"/>
          <p:nvPr/>
        </p:nvSpPr>
        <p:spPr>
          <a:xfrm>
            <a:off x="920416" y="3000573"/>
            <a:ext cx="5257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Classical uncertainty principle!</a:t>
            </a:r>
          </a:p>
        </p:txBody>
      </p:sp>
    </p:spTree>
    <p:extLst>
      <p:ext uri="{BB962C8B-B14F-4D97-AF65-F5344CB8AC3E}">
        <p14:creationId xmlns:p14="http://schemas.microsoft.com/office/powerpoint/2010/main" val="366888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B77F-395F-827F-D1FB-E0238DF1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2B1CF-5CDB-2C5A-A604-ED58C62A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8" y="229025"/>
            <a:ext cx="5738251" cy="2818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7035CD-7231-AE6E-9976-EE32A54CE873}"/>
              </a:ext>
            </a:extLst>
          </p:cNvPr>
          <p:cNvSpPr txBox="1">
            <a:spLocks/>
          </p:cNvSpPr>
          <p:nvPr/>
        </p:nvSpPr>
        <p:spPr>
          <a:xfrm>
            <a:off x="365761" y="229025"/>
            <a:ext cx="388279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Comparing theories</a:t>
            </a:r>
            <a:endParaRPr lang="en-US" sz="2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55EAD-601B-A508-72CB-67FC24741727}"/>
              </a:ext>
            </a:extLst>
          </p:cNvPr>
          <p:cNvSpPr txBox="1"/>
          <p:nvPr/>
        </p:nvSpPr>
        <p:spPr>
          <a:xfrm>
            <a:off x="176221" y="2746436"/>
            <a:ext cx="542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Entropy of quantum states is already non-negative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A4DA09-36E3-5773-9746-AF41D29502DE}"/>
              </a:ext>
            </a:extLst>
          </p:cNvPr>
          <p:cNvSpPr/>
          <p:nvPr/>
        </p:nvSpPr>
        <p:spPr>
          <a:xfrm>
            <a:off x="6426200" y="346076"/>
            <a:ext cx="5299075" cy="2473325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9075" h="2473325">
                <a:moveTo>
                  <a:pt x="6350" y="15875"/>
                </a:moveTo>
                <a:cubicBezTo>
                  <a:pt x="4233" y="827617"/>
                  <a:pt x="2117" y="1661583"/>
                  <a:pt x="0" y="2473325"/>
                </a:cubicBezTo>
                <a:cubicBezTo>
                  <a:pt x="43921" y="2303992"/>
                  <a:pt x="69321" y="1862137"/>
                  <a:pt x="422275" y="1419225"/>
                </a:cubicBezTo>
                <a:cubicBezTo>
                  <a:pt x="775229" y="976313"/>
                  <a:pt x="1591204" y="661458"/>
                  <a:pt x="2212975" y="501650"/>
                </a:cubicBezTo>
                <a:cubicBezTo>
                  <a:pt x="2834746" y="341842"/>
                  <a:pt x="3524250" y="239183"/>
                  <a:pt x="4038600" y="155575"/>
                </a:cubicBezTo>
                <a:cubicBezTo>
                  <a:pt x="4552950" y="71967"/>
                  <a:pt x="4826529" y="32279"/>
                  <a:pt x="5299075" y="0"/>
                </a:cubicBezTo>
                <a:lnTo>
                  <a:pt x="6350" y="1587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85BF1-D188-FCFF-DCC5-8284D46C8C71}"/>
              </a:ext>
            </a:extLst>
          </p:cNvPr>
          <p:cNvSpPr/>
          <p:nvPr/>
        </p:nvSpPr>
        <p:spPr>
          <a:xfrm>
            <a:off x="6426200" y="2216150"/>
            <a:ext cx="5273675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488FF-FBCF-8DE1-8C23-2C47F427A7B8}"/>
              </a:ext>
            </a:extLst>
          </p:cNvPr>
          <p:cNvSpPr txBox="1"/>
          <p:nvPr/>
        </p:nvSpPr>
        <p:spPr>
          <a:xfrm>
            <a:off x="7090289" y="2450069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88A3-9181-7926-33F2-CC320ED98E08}"/>
              </a:ext>
            </a:extLst>
          </p:cNvPr>
          <p:cNvSpPr txBox="1"/>
          <p:nvPr/>
        </p:nvSpPr>
        <p:spPr>
          <a:xfrm>
            <a:off x="179563" y="3264875"/>
            <a:ext cx="583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gaussian bound quickly becomes very similar across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/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ED6BEF0-9400-EE89-7CE9-4D7583DB5F31}"/>
              </a:ext>
            </a:extLst>
          </p:cNvPr>
          <p:cNvSpPr txBox="1"/>
          <p:nvPr/>
        </p:nvSpPr>
        <p:spPr>
          <a:xfrm>
            <a:off x="989363" y="4144527"/>
            <a:ext cx="7967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Quantum mechanics incorporates the third law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Classical mechanics does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/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/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/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7D8B56-489D-1C8A-4179-8E25E08CBE10}"/>
              </a:ext>
            </a:extLst>
          </p:cNvPr>
          <p:cNvSpPr txBox="1"/>
          <p:nvPr/>
        </p:nvSpPr>
        <p:spPr>
          <a:xfrm rot="20747837">
            <a:off x="6506019" y="63928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/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6FEFED1-39E5-6FAF-A53E-2727195A7ADE}"/>
              </a:ext>
            </a:extLst>
          </p:cNvPr>
          <p:cNvSpPr txBox="1"/>
          <p:nvPr/>
        </p:nvSpPr>
        <p:spPr>
          <a:xfrm>
            <a:off x="2958775" y="22013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2.71828…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FF1A8-C892-C3F1-5C11-D4613706BD93}"/>
              </a:ext>
            </a:extLst>
          </p:cNvPr>
          <p:cNvCxnSpPr/>
          <p:nvPr/>
        </p:nvCxnSpPr>
        <p:spPr>
          <a:xfrm flipH="1" flipV="1">
            <a:off x="2550695" y="2158699"/>
            <a:ext cx="445168" cy="19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67266C-9575-E0D9-C868-8172140D2951}"/>
              </a:ext>
            </a:extLst>
          </p:cNvPr>
          <p:cNvSpPr txBox="1"/>
          <p:nvPr/>
        </p:nvSpPr>
        <p:spPr>
          <a:xfrm>
            <a:off x="771959" y="103925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302A1-E0FC-0160-ABDD-C925AE0C3951}"/>
              </a:ext>
            </a:extLst>
          </p:cNvPr>
          <p:cNvSpPr txBox="1"/>
          <p:nvPr/>
        </p:nvSpPr>
        <p:spPr>
          <a:xfrm>
            <a:off x="3468841" y="1036686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DCD66-7AF9-E8A2-0361-12010488D775}"/>
              </a:ext>
            </a:extLst>
          </p:cNvPr>
          <p:cNvSpPr txBox="1"/>
          <p:nvPr/>
        </p:nvSpPr>
        <p:spPr>
          <a:xfrm>
            <a:off x="2222346" y="5146077"/>
            <a:ext cx="4576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the only difference?</a:t>
            </a:r>
          </a:p>
        </p:txBody>
      </p:sp>
    </p:spTree>
    <p:extLst>
      <p:ext uri="{BB962C8B-B14F-4D97-AF65-F5344CB8AC3E}">
        <p14:creationId xmlns:p14="http://schemas.microsoft.com/office/powerpoint/2010/main" val="2891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0B9F6-E8D4-2137-852F-C565306FC324}"/>
              </a:ext>
            </a:extLst>
          </p:cNvPr>
          <p:cNvSpPr txBox="1"/>
          <p:nvPr/>
        </p:nvSpPr>
        <p:spPr>
          <a:xfrm>
            <a:off x="313451" y="432196"/>
            <a:ext cx="11146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Suppose the lower bound on the entropy is the only difference,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then in the limit of high entropy of quantum mechanics we should recover classical mechanics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DAE04-25FC-DE33-8DFB-E1DB8B697546}"/>
              </a:ext>
            </a:extLst>
          </p:cNvPr>
          <p:cNvSpPr txBox="1"/>
          <p:nvPr/>
        </p:nvSpPr>
        <p:spPr>
          <a:xfrm>
            <a:off x="6294009" y="2001856"/>
            <a:ext cx="256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Can we?</a:t>
            </a:r>
          </a:p>
        </p:txBody>
      </p:sp>
    </p:spTree>
    <p:extLst>
      <p:ext uri="{BB962C8B-B14F-4D97-AF65-F5344CB8AC3E}">
        <p14:creationId xmlns:p14="http://schemas.microsoft.com/office/powerpoint/2010/main" val="378388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55956-4187-4D36-C12C-930DDDBA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502166"/>
            <a:ext cx="3721958" cy="26806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B5664E-C8B9-7E4B-85EF-E4DCC46A0FD7}"/>
              </a:ext>
            </a:extLst>
          </p:cNvPr>
          <p:cNvGrpSpPr/>
          <p:nvPr/>
        </p:nvGrpSpPr>
        <p:grpSpPr>
          <a:xfrm>
            <a:off x="5390103" y="287251"/>
            <a:ext cx="5811253" cy="2936994"/>
            <a:chOff x="4902868" y="594274"/>
            <a:chExt cx="5811253" cy="29369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4F0959-466D-E260-1A33-47395709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882" y="594274"/>
              <a:ext cx="5796407" cy="29369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D3F9D-4CEA-BEF2-28D7-BC14437394EA}"/>
                </a:ext>
              </a:extLst>
            </p:cNvPr>
            <p:cNvSpPr/>
            <p:nvPr/>
          </p:nvSpPr>
          <p:spPr>
            <a:xfrm>
              <a:off x="4902868" y="2370220"/>
              <a:ext cx="5811253" cy="116104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E30018-A31B-2585-091A-BF1A891F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3" y="3406163"/>
            <a:ext cx="7163017" cy="310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2CCA9-DF27-8568-C799-C55F9B7BD3E2}"/>
              </a:ext>
            </a:extLst>
          </p:cNvPr>
          <p:cNvSpPr txBox="1"/>
          <p:nvPr/>
        </p:nvSpPr>
        <p:spPr>
          <a:xfrm>
            <a:off x="2561647" y="290586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06/01/2024</a:t>
            </a:r>
          </a:p>
        </p:txBody>
      </p:sp>
    </p:spTree>
    <p:extLst>
      <p:ext uri="{BB962C8B-B14F-4D97-AF65-F5344CB8AC3E}">
        <p14:creationId xmlns:p14="http://schemas.microsoft.com/office/powerpoint/2010/main" val="3831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8B2F5-4039-508D-AB4E-4695DB49B0BA}"/>
              </a:ext>
            </a:extLst>
          </p:cNvPr>
          <p:cNvSpPr txBox="1"/>
          <p:nvPr/>
        </p:nvSpPr>
        <p:spPr>
          <a:xfrm>
            <a:off x="327048" y="213583"/>
            <a:ext cx="9685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Recovering classical mechanics from quantum mechanics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4D149-3449-D07E-3C9E-A415947517BE}"/>
              </a:ext>
            </a:extLst>
          </p:cNvPr>
          <p:cNvSpPr txBox="1"/>
          <p:nvPr/>
        </p:nvSpPr>
        <p:spPr>
          <a:xfrm>
            <a:off x="547305" y="1154680"/>
            <a:ext cx="6337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are looking for a continuous entropy increasing process</a:t>
            </a:r>
            <a:br>
              <a:rPr lang="en-US" sz="2000" dirty="0"/>
            </a:br>
            <a:r>
              <a:rPr lang="en-US" sz="2000" dirty="0"/>
              <a:t>that “preserves” unitary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/>
              <p:nvPr/>
            </p:nvSpPr>
            <p:spPr>
              <a:xfrm>
                <a:off x="967795" y="2103240"/>
                <a:ext cx="3534878" cy="514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95" y="2103240"/>
                <a:ext cx="3534878" cy="514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526B9B-31D4-FF5A-7900-B89A72DD9B45}"/>
              </a:ext>
            </a:extLst>
          </p:cNvPr>
          <p:cNvSpPr txBox="1"/>
          <p:nvPr/>
        </p:nvSpPr>
        <p:spPr>
          <a:xfrm>
            <a:off x="967795" y="874353"/>
            <a:ext cx="1068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simplify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CA931-2533-E9BA-39D0-BA73BFCF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63" y="874353"/>
            <a:ext cx="5079371" cy="2655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/>
              <p:nvPr/>
            </p:nvSpPr>
            <p:spPr>
              <a:xfrm>
                <a:off x="767561" y="3001835"/>
                <a:ext cx="398929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𝑋𝐿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1" y="3001835"/>
                <a:ext cx="3989297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5A7AFD9-1511-F3B0-2091-CFBE689D384F}"/>
              </a:ext>
            </a:extLst>
          </p:cNvPr>
          <p:cNvSpPr txBox="1"/>
          <p:nvPr/>
        </p:nvSpPr>
        <p:spPr>
          <a:xfrm>
            <a:off x="5045887" y="2989844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Lindblad eq</a:t>
            </a:r>
          </a:p>
          <a:p>
            <a:r>
              <a:rPr lang="en-US" dirty="0"/>
              <a:t>(open quantum</a:t>
            </a:r>
            <a:br>
              <a:rPr lang="en-US" dirty="0"/>
            </a:br>
            <a:r>
              <a:rPr lang="en-US" dirty="0"/>
              <a:t>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/>
              <p:nvPr/>
            </p:nvSpPr>
            <p:spPr>
              <a:xfrm>
                <a:off x="1056590" y="3951690"/>
                <a:ext cx="299646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2ℏ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90" y="3951690"/>
                <a:ext cx="2996461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/>
              <p:nvPr/>
            </p:nvSpPr>
            <p:spPr>
              <a:xfrm>
                <a:off x="4254709" y="4095030"/>
                <a:ext cx="791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09" y="4095030"/>
                <a:ext cx="791178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BEF6A-75B0-1BAD-1548-53875F4F1ED4}"/>
                  </a:ext>
                </a:extLst>
              </p:cNvPr>
              <p:cNvSpPr txBox="1"/>
              <p:nvPr/>
            </p:nvSpPr>
            <p:spPr>
              <a:xfrm>
                <a:off x="417310" y="5164711"/>
                <a:ext cx="89152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Mathematically equivalent to lowering the entropy of a pure state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(group contraction)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BEF6A-75B0-1BAD-1548-53875F4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0" y="5164711"/>
                <a:ext cx="8915226" cy="1077218"/>
              </a:xfrm>
              <a:prstGeom prst="rect">
                <a:avLst/>
              </a:prstGeom>
              <a:blipFill>
                <a:blip r:embed="rId7"/>
                <a:stretch>
                  <a:fillRect l="-1709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8330B-2C27-AB53-0EC8-823B048A5B41}"/>
              </a:ext>
            </a:extLst>
          </p:cNvPr>
          <p:cNvCxnSpPr/>
          <p:nvPr/>
        </p:nvCxnSpPr>
        <p:spPr>
          <a:xfrm flipV="1">
            <a:off x="6773263" y="3529937"/>
            <a:ext cx="1149312" cy="17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25BA-F11A-9504-31EC-111AEE20CE2D}"/>
                  </a:ext>
                </a:extLst>
              </p:cNvPr>
              <p:cNvSpPr txBox="1"/>
              <p:nvPr/>
            </p:nvSpPr>
            <p:spPr>
              <a:xfrm>
                <a:off x="11507739" y="1378456"/>
                <a:ext cx="502061" cy="3852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25BA-F11A-9504-31EC-111AEE20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739" y="1378456"/>
                <a:ext cx="502061" cy="385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5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79F4-20D7-78CC-70C9-E497432A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9687F3-B712-EF84-E4BC-405B9770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09628"/>
              </p:ext>
            </p:extLst>
          </p:nvPr>
        </p:nvGraphicFramePr>
        <p:xfrm>
          <a:off x="1831767" y="1687637"/>
          <a:ext cx="6644788" cy="3298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94">
                  <a:extLst>
                    <a:ext uri="{9D8B030D-6E8A-4147-A177-3AD203B41FA5}">
                      <a16:colId xmlns:a16="http://schemas.microsoft.com/office/drawing/2014/main" val="318984211"/>
                    </a:ext>
                  </a:extLst>
                </a:gridCol>
                <a:gridCol w="3322394">
                  <a:extLst>
                    <a:ext uri="{9D8B030D-6E8A-4147-A177-3AD203B41FA5}">
                      <a16:colId xmlns:a16="http://schemas.microsoft.com/office/drawing/2014/main" val="4065757525"/>
                    </a:ext>
                  </a:extLst>
                </a:gridCol>
              </a:tblGrid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Classical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Relativistic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2816"/>
                  </a:ext>
                </a:extLst>
              </a:tr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Field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7827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32DCF-3983-A5CB-62F2-E824B2AC52F5}"/>
              </a:ext>
            </a:extLst>
          </p:cNvPr>
          <p:cNvCxnSpPr/>
          <p:nvPr/>
        </p:nvCxnSpPr>
        <p:spPr>
          <a:xfrm>
            <a:off x="1835474" y="1388286"/>
            <a:ext cx="662105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49DCD-D9A5-EA68-04ED-F7B900D96CB9}"/>
              </a:ext>
            </a:extLst>
          </p:cNvPr>
          <p:cNvSpPr txBox="1"/>
          <p:nvPr/>
        </p:nvSpPr>
        <p:spPr>
          <a:xfrm>
            <a:off x="4771684" y="9839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FA267-63DA-4312-6AF5-216A42B626EC}"/>
              </a:ext>
            </a:extLst>
          </p:cNvPr>
          <p:cNvCxnSpPr>
            <a:cxnSpLocks/>
          </p:cNvCxnSpPr>
          <p:nvPr/>
        </p:nvCxnSpPr>
        <p:spPr>
          <a:xfrm flipV="1">
            <a:off x="1521776" y="1680963"/>
            <a:ext cx="0" cy="32981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55AA77-ADC7-CC51-72C4-A30641F7ED1A}"/>
              </a:ext>
            </a:extLst>
          </p:cNvPr>
          <p:cNvSpPr txBox="1"/>
          <p:nvPr/>
        </p:nvSpPr>
        <p:spPr>
          <a:xfrm rot="16200000">
            <a:off x="753456" y="3152061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/>
              <p:nvPr/>
            </p:nvSpPr>
            <p:spPr>
              <a:xfrm>
                <a:off x="1831767" y="1098585"/>
                <a:ext cx="7303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67" y="1098585"/>
                <a:ext cx="73032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/>
              <p:nvPr/>
            </p:nvSpPr>
            <p:spPr>
              <a:xfrm rot="16200000">
                <a:off x="908852" y="1846681"/>
                <a:ext cx="6982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852" y="1846681"/>
                <a:ext cx="69820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8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388835" y="1454253"/>
            <a:ext cx="6254835" cy="1759053"/>
            <a:chOff x="329683" y="1172919"/>
            <a:chExt cx="6254835" cy="1759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626700" y="1339172"/>
                  <a:ext cx="1420389" cy="3781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00" y="1339172"/>
                  <a:ext cx="1420389" cy="378180"/>
                </a:xfrm>
                <a:prstGeom prst="rect">
                  <a:avLst/>
                </a:prstGeom>
                <a:blipFill>
                  <a:blip r:embed="rId2"/>
                  <a:stretch>
                    <a:fillRect t="-125806" r="-15451" b="-18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4950801" y="2563499"/>
                  <a:ext cx="16337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801" y="2563499"/>
                  <a:ext cx="163371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CEE7F-3880-161A-3800-F65C654E477A}"/>
              </a:ext>
            </a:extLst>
          </p:cNvPr>
          <p:cNvGrpSpPr/>
          <p:nvPr/>
        </p:nvGrpSpPr>
        <p:grpSpPr>
          <a:xfrm>
            <a:off x="381886" y="3838049"/>
            <a:ext cx="7628885" cy="1716301"/>
            <a:chOff x="53340" y="3574508"/>
            <a:chExt cx="7628885" cy="17163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EE642-2436-24BB-81AD-7FC2558F3EED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8B4EC-EDC5-EADD-FD3A-A58657E0BB0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1B417A-9E7E-7A87-44C6-1450BF3EB3E0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2612958" cy="64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2612958" cy="6455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39E07C9D-17B0-FC80-7244-719DEE92C6A9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D35075C-1F83-12E7-BD2B-4E4C92B3427A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CCC5EA0A-1EB1-4926-0843-B95DD2E002B5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9F16F0-78D7-ACB2-F960-1DD22F72E45A}"/>
              </a:ext>
            </a:extLst>
          </p:cNvPr>
          <p:cNvSpPr txBox="1"/>
          <p:nvPr/>
        </p:nvSpPr>
        <p:spPr>
          <a:xfrm>
            <a:off x="6945523" y="1440778"/>
            <a:ext cx="504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2C4A5-B8C2-E977-B8C4-F634121AB508}"/>
              </a:ext>
            </a:extLst>
          </p:cNvPr>
          <p:cNvSpPr txBox="1"/>
          <p:nvPr/>
        </p:nvSpPr>
        <p:spPr>
          <a:xfrm>
            <a:off x="6945523" y="2339847"/>
            <a:ext cx="496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4C731-0BAD-05A7-A572-49A320868932}"/>
              </a:ext>
            </a:extLst>
          </p:cNvPr>
          <p:cNvSpPr txBox="1"/>
          <p:nvPr/>
        </p:nvSpPr>
        <p:spPr>
          <a:xfrm>
            <a:off x="7440670" y="215963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structures of both classical and quantum mechanics are equivalent to the entropic 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338706-2560-7809-1A66-F1325E252525}"/>
              </a:ext>
            </a:extLst>
          </p:cNvPr>
          <p:cNvSpPr txBox="1"/>
          <p:nvPr/>
        </p:nvSpPr>
        <p:spPr>
          <a:xfrm>
            <a:off x="286718" y="240224"/>
            <a:ext cx="619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Geometry is entropy!</a:t>
            </a:r>
          </a:p>
        </p:txBody>
      </p:sp>
    </p:spTree>
    <p:extLst>
      <p:ext uri="{BB962C8B-B14F-4D97-AF65-F5344CB8AC3E}">
        <p14:creationId xmlns:p14="http://schemas.microsoft.com/office/powerpoint/2010/main" val="29190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6FD77-4267-4B26-1F85-8E7BF84C79FF}"/>
              </a:ext>
            </a:extLst>
          </p:cNvPr>
          <p:cNvSpPr txBox="1"/>
          <p:nvPr/>
        </p:nvSpPr>
        <p:spPr>
          <a:xfrm>
            <a:off x="341467" y="413656"/>
            <a:ext cx="115090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Extracting principles/assumptions behind the laws gives us solid intuition that cuts across fields and leads to new insights/results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3E5D4-0A7C-41D9-B8ED-659C13713C97}"/>
              </a:ext>
            </a:extLst>
          </p:cNvPr>
          <p:cNvSpPr txBox="1"/>
          <p:nvPr/>
        </p:nvSpPr>
        <p:spPr>
          <a:xfrm>
            <a:off x="501889" y="3443524"/>
            <a:ext cx="8820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Not enough: you can’t truly claim to understand higher-level structures without fully understanding the lower-level structures</a:t>
            </a:r>
          </a:p>
        </p:txBody>
      </p:sp>
    </p:spTree>
    <p:extLst>
      <p:ext uri="{BB962C8B-B14F-4D97-AF65-F5344CB8AC3E}">
        <p14:creationId xmlns:p14="http://schemas.microsoft.com/office/powerpoint/2010/main" val="252691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3CDCF-7DCF-A403-9333-C023DDC9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DC91-8014-8D84-B6F2-686243A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C291F-4B80-A566-2023-0518D9F9D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A6060-56C3-F9E5-2FF9-24FEB2E6C261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14918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923DC-339D-64B6-219F-08A613F7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EDC7-3E0C-C6A1-6A05-5BB0D92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</a:t>
            </a:r>
            <a:br>
              <a:rPr lang="en-US" dirty="0"/>
            </a:br>
            <a:r>
              <a:rPr lang="en-US" dirty="0"/>
              <a:t>unphysical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6F52-8177-DE5F-982C-A84C8D5C0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4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52BF4-E5A7-8FD6-30B1-B3F36441BED5}"/>
              </a:ext>
            </a:extLst>
          </p:cNvPr>
          <p:cNvSpPr txBox="1"/>
          <p:nvPr/>
        </p:nvSpPr>
        <p:spPr>
          <a:xfrm>
            <a:off x="446886" y="391886"/>
            <a:ext cx="946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differential geometry, tangent vectors are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/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/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31E483-3323-0064-30E2-290AE521D2BD}"/>
              </a:ext>
            </a:extLst>
          </p:cNvPr>
          <p:cNvCxnSpPr/>
          <p:nvPr/>
        </p:nvCxnSpPr>
        <p:spPr>
          <a:xfrm flipV="1">
            <a:off x="7129570" y="1904427"/>
            <a:ext cx="275007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25AB57-829A-2AE0-9637-F22F40F8B389}"/>
              </a:ext>
            </a:extLst>
          </p:cNvPr>
          <p:cNvCxnSpPr/>
          <p:nvPr/>
        </p:nvCxnSpPr>
        <p:spPr>
          <a:xfrm flipH="1" flipV="1">
            <a:off x="8057720" y="1904427"/>
            <a:ext cx="48813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15527B-F998-E630-8E53-8DE5A2751A48}"/>
              </a:ext>
            </a:extLst>
          </p:cNvPr>
          <p:cNvSpPr txBox="1"/>
          <p:nvPr/>
        </p:nvSpPr>
        <p:spPr>
          <a:xfrm>
            <a:off x="8301789" y="23471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6DEE-7E7F-F1D9-38F3-401E26AE7115}"/>
              </a:ext>
            </a:extLst>
          </p:cNvPr>
          <p:cNvSpPr txBox="1"/>
          <p:nvPr/>
        </p:nvSpPr>
        <p:spPr>
          <a:xfrm>
            <a:off x="6497441" y="2378815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72460-63D6-8741-0918-177B5D159109}"/>
              </a:ext>
            </a:extLst>
          </p:cNvPr>
          <p:cNvSpPr txBox="1"/>
          <p:nvPr/>
        </p:nvSpPr>
        <p:spPr>
          <a:xfrm>
            <a:off x="1588518" y="2766871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polar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/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F55814-5564-17F7-BDE8-AEFB2CB7B59B}"/>
              </a:ext>
            </a:extLst>
          </p:cNvPr>
          <p:cNvSpPr txBox="1"/>
          <p:nvPr/>
        </p:nvSpPr>
        <p:spPr>
          <a:xfrm>
            <a:off x="1835348" y="41814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phase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/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8DE057-03AF-F9D8-C342-7B9B7B93092F}"/>
              </a:ext>
            </a:extLst>
          </p:cNvPr>
          <p:cNvSpPr txBox="1"/>
          <p:nvPr/>
        </p:nvSpPr>
        <p:spPr>
          <a:xfrm>
            <a:off x="4635471" y="3756131"/>
            <a:ext cx="415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Doesn’t work with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E413E5-89EA-51F1-BB8D-7EC818DDC6B4}"/>
              </a:ext>
            </a:extLst>
          </p:cNvPr>
          <p:cNvCxnSpPr/>
          <p:nvPr/>
        </p:nvCxnSpPr>
        <p:spPr>
          <a:xfrm flipH="1" flipV="1">
            <a:off x="3884481" y="3478845"/>
            <a:ext cx="605017" cy="5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26819-29B2-C0BC-56C1-FFDDF2D53C5E}"/>
              </a:ext>
            </a:extLst>
          </p:cNvPr>
          <p:cNvCxnSpPr/>
          <p:nvPr/>
        </p:nvCxnSpPr>
        <p:spPr>
          <a:xfrm flipH="1">
            <a:off x="3925732" y="4181468"/>
            <a:ext cx="663058" cy="5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/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Mathematically precise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physically precise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r="-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/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/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/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/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7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/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Quantum states 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blipFill>
                <a:blip r:embed="rId2"/>
                <a:stretch>
                  <a:fillRect l="-1572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5DC6E-A175-0164-8030-C330DADB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77" y="1257734"/>
            <a:ext cx="3373018" cy="1600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/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/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/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blipFill>
                <a:blip r:embed="rId6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/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31C006-0B2C-F435-D65D-B984DB389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377" y="3401082"/>
            <a:ext cx="3373018" cy="1320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/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/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/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blipFill>
                <a:blip r:embed="rId11"/>
                <a:stretch>
                  <a:fillRect l="-398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/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blipFill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/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/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D07470A-1CC1-526E-2634-1B9DD2559229}"/>
              </a:ext>
            </a:extLst>
          </p:cNvPr>
          <p:cNvSpPr txBox="1"/>
          <p:nvPr/>
        </p:nvSpPr>
        <p:spPr>
          <a:xfrm>
            <a:off x="8824832" y="407296"/>
            <a:ext cx="25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Different observers see</a:t>
            </a:r>
            <a:br>
              <a:rPr lang="en-US" dirty="0"/>
            </a:br>
            <a:r>
              <a:rPr lang="en-US" dirty="0"/>
              <a:t>finite/infinite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/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erf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98CC722-E6B7-5C34-49EC-FE5BD80B67A1}"/>
              </a:ext>
            </a:extLst>
          </p:cNvPr>
          <p:cNvSpPr txBox="1"/>
          <p:nvPr/>
        </p:nvSpPr>
        <p:spPr>
          <a:xfrm>
            <a:off x="8856155" y="2877071"/>
            <a:ext cx="251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Expectation can have</a:t>
            </a:r>
            <a:br>
              <a:rPr lang="en-US" dirty="0"/>
            </a:br>
            <a:r>
              <a:rPr lang="en-US" dirty="0"/>
              <a:t>finite/infinite oscillations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/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Every continuous linear operator defined on the whole Hilbert space is bounded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position/momentum/energy/number of particles are not defined on the whole Hilbert space!!!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blipFill>
                <a:blip r:embed="rId16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9CC1DC8-1F41-7497-3026-78C9255728FE}"/>
              </a:ext>
            </a:extLst>
          </p:cNvPr>
          <p:cNvSpPr txBox="1"/>
          <p:nvPr/>
        </p:nvSpPr>
        <p:spPr>
          <a:xfrm>
            <a:off x="6868312" y="295167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Hilbert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515405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318ED-670A-B803-2911-FEF71BC033D3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3DE40-CD9E-4C97-F26C-5E30A268D0C1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75DE9B-E948-5899-4BE4-F73FA617D2FB}"/>
              </a:ext>
            </a:extLst>
          </p:cNvPr>
          <p:cNvSpPr txBox="1"/>
          <p:nvPr/>
        </p:nvSpPr>
        <p:spPr>
          <a:xfrm>
            <a:off x="7438371" y="1432588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50B3FB-D33D-44AE-41AE-207D1BAEA103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527028-DD96-3967-4A27-15C934136C17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C95584-865C-1A97-87D7-DB91E98AF3F0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774405-9283-D1ED-EAD5-2031E567BF3A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8A68E0-980E-D3B4-05A0-95A91AB84F64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2D4502-E6C2-B7E3-8DE4-338E53001E40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D1490D-F923-2567-931A-6B4B324EB46F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5A0E41-4C5D-59AB-5EDC-32553CE8A28A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ACDEDC-8746-51B6-8540-B47977F2BF9E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C12B3-7FF0-2864-CB18-CDC56ABDE4E4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C7B44-A45D-7EC3-8884-6A6173F2E9C9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F9473-5CB6-7330-7AB6-AFF9C3671FEF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6B98E10-B3B0-763B-2EF7-9778E59508FC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2C771F-9A06-0DE9-C600-BFFAF56AAA12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B72243-18FE-882D-26ED-E30DEAA090E4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E7D65F-7E92-4BB1-ADD6-3ABC939756F4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BEC1135-5AA8-4C92-483F-556C8CDE76C2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C279F8-B1C0-06DD-8DDE-4686FC6D16E3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7BEFD6-C633-248C-E241-C13B67765F63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69E0D7-4A12-BDD5-F6EF-6F6AEF0ED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E415E1-7C73-5609-0FDF-9EA2AEDA8CD9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1E81764-5D97-F802-89A6-93367E5CF27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63E8A-A863-C1BD-6FBF-3D6C0887456E}"/>
              </a:ext>
            </a:extLst>
          </p:cNvPr>
          <p:cNvCxnSpPr>
            <a:cxnSpLocks/>
          </p:cNvCxnSpPr>
          <p:nvPr/>
        </p:nvCxnSpPr>
        <p:spPr>
          <a:xfrm>
            <a:off x="2887841" y="3314677"/>
            <a:ext cx="2812408" cy="51512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8AC527-F052-8475-7AAA-B4EF474E6BB4}"/>
              </a:ext>
            </a:extLst>
          </p:cNvPr>
          <p:cNvSpPr txBox="1"/>
          <p:nvPr/>
        </p:nvSpPr>
        <p:spPr>
          <a:xfrm>
            <a:off x="5669858" y="36275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67C960-BF2B-527E-71E4-3E5C71AF1355}"/>
              </a:ext>
            </a:extLst>
          </p:cNvPr>
          <p:cNvCxnSpPr>
            <a:cxnSpLocks/>
          </p:cNvCxnSpPr>
          <p:nvPr/>
        </p:nvCxnSpPr>
        <p:spPr>
          <a:xfrm flipH="1">
            <a:off x="4030717" y="3320034"/>
            <a:ext cx="2906458" cy="66166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683C5C-4A57-0234-0B49-A7634C9F5B71}"/>
              </a:ext>
            </a:extLst>
          </p:cNvPr>
          <p:cNvSpPr txBox="1"/>
          <p:nvPr/>
        </p:nvSpPr>
        <p:spPr>
          <a:xfrm>
            <a:off x="3748970" y="376228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BBBDF9-C0A4-561C-7BE2-D1E2A086583B}"/>
              </a:ext>
            </a:extLst>
          </p:cNvPr>
          <p:cNvCxnSpPr>
            <a:cxnSpLocks/>
          </p:cNvCxnSpPr>
          <p:nvPr/>
        </p:nvCxnSpPr>
        <p:spPr>
          <a:xfrm>
            <a:off x="6608473" y="2063452"/>
            <a:ext cx="451990" cy="10484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3DBEFC-D9EA-1B33-CDCC-74138C3FEB90}"/>
              </a:ext>
            </a:extLst>
          </p:cNvPr>
          <p:cNvCxnSpPr>
            <a:cxnSpLocks/>
          </p:cNvCxnSpPr>
          <p:nvPr/>
        </p:nvCxnSpPr>
        <p:spPr>
          <a:xfrm flipH="1">
            <a:off x="5818049" y="2063452"/>
            <a:ext cx="627513" cy="1008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B8AC2C8-F1E1-8992-075A-04EC354DA0DE}"/>
              </a:ext>
            </a:extLst>
          </p:cNvPr>
          <p:cNvSpPr txBox="1"/>
          <p:nvPr/>
        </p:nvSpPr>
        <p:spPr>
          <a:xfrm>
            <a:off x="3240484" y="414785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B259FB-37C2-E12C-C428-A2E5E3C69B3D}"/>
              </a:ext>
            </a:extLst>
          </p:cNvPr>
          <p:cNvSpPr txBox="1"/>
          <p:nvPr/>
        </p:nvSpPr>
        <p:spPr>
          <a:xfrm>
            <a:off x="5606221" y="398668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6917CD-5B05-7F02-44CE-40F4F2A6281D}"/>
              </a:ext>
            </a:extLst>
          </p:cNvPr>
          <p:cNvSpPr txBox="1"/>
          <p:nvPr/>
        </p:nvSpPr>
        <p:spPr>
          <a:xfrm>
            <a:off x="5580417" y="29926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07B5-4968-D5DE-28E0-8F88B3DD4A5B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1AFC1-F1BD-8A58-1323-4FB35B445F49}"/>
              </a:ext>
            </a:extLst>
          </p:cNvPr>
          <p:cNvSpPr txBox="1"/>
          <p:nvPr/>
        </p:nvSpPr>
        <p:spPr>
          <a:xfrm>
            <a:off x="900650" y="5297266"/>
            <a:ext cx="7614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state of the art in theoretical physics</a:t>
            </a:r>
          </a:p>
        </p:txBody>
      </p:sp>
    </p:spTree>
    <p:extLst>
      <p:ext uri="{BB962C8B-B14F-4D97-AF65-F5344CB8AC3E}">
        <p14:creationId xmlns:p14="http://schemas.microsoft.com/office/powerpoint/2010/main" val="227210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0AF8-031B-97CD-EA11-D9D337EA0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993F41-A7B9-B28F-A46B-FCC3DB779C79}"/>
              </a:ext>
            </a:extLst>
          </p:cNvPr>
          <p:cNvSpPr/>
          <p:nvPr/>
        </p:nvSpPr>
        <p:spPr>
          <a:xfrm>
            <a:off x="6083039" y="1342905"/>
            <a:ext cx="1735774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D9C56-9DCA-33BA-D3D9-ECDBA1015E07}"/>
              </a:ext>
            </a:extLst>
          </p:cNvPr>
          <p:cNvSpPr txBox="1"/>
          <p:nvPr/>
        </p:nvSpPr>
        <p:spPr>
          <a:xfrm>
            <a:off x="2067758" y="4064745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Physical specifications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C95A5-25F4-CC72-A678-085F851752BF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3930D4-DA7E-90A4-9100-6D24D33ADD72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068F5-60A1-569A-18C9-6E3AFFE88DAC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791975-DE87-A182-48A1-4DAF11FD3F66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DE3728-D5F0-147A-3F83-9535D980C432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79D41-296A-9187-7C3E-510AAF9DAC5F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80C409-5016-2E6B-44FF-75089455EFEC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E0991-B464-A21A-FCA7-60400622DF6D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424AB7-EAF1-C272-B899-3EDA006FC8F2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BED2C8-CA5C-3138-7734-558B7FE70F36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4B8916-1CDF-3781-2AA7-51901E7B85D1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10AE17-F8CF-2A7F-908B-5D88B5BFFC22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025BBC-0719-5374-7A20-0A8C5EC04BF0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BB3B4E-4721-C142-16F9-2BD80B26CDCF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E3C69F-3B76-6F9A-C061-E84A24DEA67E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0E129A-0ED5-92D2-64B6-7B4D069B6732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C588C97-8780-D36A-7A4E-92C319C01A40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BB48FB-2C40-FA50-C750-BE00D7A3BBA9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B4B50-6E1D-73C4-41CB-C5CDED77C83B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68C9C-9B4C-C6E5-438A-043C83141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57F19-25D1-D094-E94C-4456812D5645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962E49-750E-3988-F348-8D7C1721DFF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8EF629-CAE7-EC54-36BA-A5887059EF31}"/>
              </a:ext>
            </a:extLst>
          </p:cNvPr>
          <p:cNvSpPr txBox="1"/>
          <p:nvPr/>
        </p:nvSpPr>
        <p:spPr>
          <a:xfrm>
            <a:off x="695763" y="5184431"/>
            <a:ext cx="803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mathematical definition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physical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if it captures and only captures an aspect of the physical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3B3C8F-E39D-74AF-21D5-CF7FB9D0905A}"/>
              </a:ext>
            </a:extLst>
          </p:cNvPr>
          <p:cNvSpPr/>
          <p:nvPr/>
        </p:nvSpPr>
        <p:spPr>
          <a:xfrm>
            <a:off x="1940845" y="1380960"/>
            <a:ext cx="2556149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0CADE5B-9E82-FF30-DAE3-46D0806AE53A}"/>
              </a:ext>
            </a:extLst>
          </p:cNvPr>
          <p:cNvSpPr/>
          <p:nvPr/>
        </p:nvSpPr>
        <p:spPr>
          <a:xfrm>
            <a:off x="4627004" y="3992634"/>
            <a:ext cx="1290083" cy="514093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191DD-3645-8A8E-9A3D-60FBC1F8FB1F}"/>
              </a:ext>
            </a:extLst>
          </p:cNvPr>
          <p:cNvSpPr txBox="1"/>
          <p:nvPr/>
        </p:nvSpPr>
        <p:spPr>
          <a:xfrm>
            <a:off x="6028276" y="4064745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Mathematical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CED20-C24F-590B-167B-0642AC07B8B1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7DD2-6D82-475F-0E72-195836A03CFF}"/>
              </a:ext>
            </a:extLst>
          </p:cNvPr>
          <p:cNvSpPr txBox="1"/>
          <p:nvPr/>
        </p:nvSpPr>
        <p:spPr>
          <a:xfrm>
            <a:off x="7872026" y="1355194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E1330-0771-A094-BD7A-AF12FB3C1BBB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D4900-4025-F18F-5148-FADC60795B4C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</p:spTree>
    <p:extLst>
      <p:ext uri="{BB962C8B-B14F-4D97-AF65-F5344CB8AC3E}">
        <p14:creationId xmlns:p14="http://schemas.microsoft.com/office/powerpoint/2010/main" val="96568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BCDC4-B9B9-B91F-9080-C1E0DE58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DEB843-C6EB-5F54-D5FA-67BF69D6237D}"/>
              </a:ext>
            </a:extLst>
          </p:cNvPr>
          <p:cNvGrpSpPr/>
          <p:nvPr/>
        </p:nvGrpSpPr>
        <p:grpSpPr>
          <a:xfrm>
            <a:off x="1253268" y="1478637"/>
            <a:ext cx="5329477" cy="4258323"/>
            <a:chOff x="6381363" y="1621601"/>
            <a:chExt cx="5537623" cy="4424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290A96-4AC2-3B03-8D13-B9C0A97A4ED1}"/>
                </a:ext>
              </a:extLst>
            </p:cNvPr>
            <p:cNvSpPr/>
            <p:nvPr/>
          </p:nvSpPr>
          <p:spPr>
            <a:xfrm>
              <a:off x="7535247" y="5514390"/>
              <a:ext cx="300601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Theory of Everything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347899-42C6-763B-B355-4B658C3C09A7}"/>
                </a:ext>
              </a:extLst>
            </p:cNvPr>
            <p:cNvSpPr/>
            <p:nvPr/>
          </p:nvSpPr>
          <p:spPr>
            <a:xfrm>
              <a:off x="6381363" y="4544880"/>
              <a:ext cx="205351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General Relativity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0D99E3-EBFC-8CFD-584D-9A9251401D7B}"/>
                </a:ext>
              </a:extLst>
            </p:cNvPr>
            <p:cNvSpPr/>
            <p:nvPr/>
          </p:nvSpPr>
          <p:spPr>
            <a:xfrm>
              <a:off x="9240421" y="4546864"/>
              <a:ext cx="240489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Grand Unified Theory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E9E36C-8875-908C-362E-01AA351B538C}"/>
                </a:ext>
              </a:extLst>
            </p:cNvPr>
            <p:cNvSpPr/>
            <p:nvPr/>
          </p:nvSpPr>
          <p:spPr>
            <a:xfrm>
              <a:off x="10204511" y="3572691"/>
              <a:ext cx="1642258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Electro-weak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A11A3-1D42-BABE-EF51-FCC0D9F75783}"/>
                </a:ext>
              </a:extLst>
            </p:cNvPr>
            <p:cNvSpPr/>
            <p:nvPr/>
          </p:nvSpPr>
          <p:spPr>
            <a:xfrm>
              <a:off x="6964528" y="3572690"/>
              <a:ext cx="290259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QCD – Strong Interactions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CA4829-F152-E97E-B55A-C4DEDA4791DC}"/>
                </a:ext>
              </a:extLst>
            </p:cNvPr>
            <p:cNvSpPr/>
            <p:nvPr/>
          </p:nvSpPr>
          <p:spPr>
            <a:xfrm>
              <a:off x="9355401" y="2598518"/>
              <a:ext cx="256358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QED -Electromagnetism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E579F3-6BBD-3A27-1741-6F62AE6E54B1}"/>
                </a:ext>
              </a:extLst>
            </p:cNvPr>
            <p:cNvSpPr/>
            <p:nvPr/>
          </p:nvSpPr>
          <p:spPr>
            <a:xfrm>
              <a:off x="6964528" y="2598518"/>
              <a:ext cx="205273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Weak interactions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60713D-5AF1-935D-F38E-41D480A970FB}"/>
                </a:ext>
              </a:extLst>
            </p:cNvPr>
            <p:cNvSpPr/>
            <p:nvPr/>
          </p:nvSpPr>
          <p:spPr>
            <a:xfrm>
              <a:off x="10204511" y="1621601"/>
              <a:ext cx="1660239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F87C7B2-0334-006B-0F51-3A7BE2536853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16200000" flipV="1">
              <a:off x="8004355" y="4480489"/>
              <a:ext cx="437665" cy="16301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6327121-E06F-2F17-FA57-FCD62E8266ED}"/>
                </a:ext>
              </a:extLst>
            </p:cNvPr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9522721" y="4594245"/>
              <a:ext cx="435681" cy="14046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576A14E-1919-7640-DB92-0FEA2B07C3FB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rot="5400000" flipH="1" flipV="1">
              <a:off x="10513089" y="4034313"/>
              <a:ext cx="442328" cy="5827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3EAE37F-7CAA-3CE5-020A-744114B96D03}"/>
                </a:ext>
              </a:extLst>
            </p:cNvPr>
            <p:cNvCxnSpPr>
              <a:stCxn id="8" idx="0"/>
              <a:endCxn id="10" idx="2"/>
            </p:cNvCxnSpPr>
            <p:nvPr/>
          </p:nvCxnSpPr>
          <p:spPr>
            <a:xfrm rot="16200000" flipV="1">
              <a:off x="9208183" y="3312180"/>
              <a:ext cx="442329" cy="2027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513E7FC-2A20-66EC-D52A-D43003BE0BB6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rot="16200000" flipV="1">
              <a:off x="10610253" y="3157304"/>
              <a:ext cx="442328" cy="3884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565B818-F95F-3FB3-A027-A89276E6742A}"/>
                </a:ext>
              </a:extLst>
            </p:cNvPr>
            <p:cNvCxnSpPr>
              <a:stCxn id="9" idx="0"/>
              <a:endCxn id="12" idx="2"/>
            </p:cNvCxnSpPr>
            <p:nvPr/>
          </p:nvCxnSpPr>
          <p:spPr>
            <a:xfrm rot="16200000" flipV="1">
              <a:off x="9287104" y="1834155"/>
              <a:ext cx="442328" cy="30347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D117304-AC1A-FEFC-39A9-ACE7A56B1EE2}"/>
                </a:ext>
              </a:extLst>
            </p:cNvPr>
            <p:cNvCxnSpPr>
              <a:stCxn id="11" idx="0"/>
              <a:endCxn id="13" idx="2"/>
            </p:cNvCxnSpPr>
            <p:nvPr/>
          </p:nvCxnSpPr>
          <p:spPr>
            <a:xfrm rot="5400000" flipH="1" flipV="1">
              <a:off x="10613376" y="2177264"/>
              <a:ext cx="445072" cy="3974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6C64D1-BB3B-09D6-56ED-060A6FF51318}"/>
              </a:ext>
            </a:extLst>
          </p:cNvPr>
          <p:cNvGrpSpPr/>
          <p:nvPr/>
        </p:nvGrpSpPr>
        <p:grpSpPr>
          <a:xfrm>
            <a:off x="516811" y="1307839"/>
            <a:ext cx="1472914" cy="2304478"/>
            <a:chOff x="6540761" y="1223020"/>
            <a:chExt cx="1155588" cy="18079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A3FD69-0DB7-C4D7-C14C-A1508785F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761" y="1231641"/>
              <a:ext cx="0" cy="1799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2EFC58-C5F3-FC64-F014-B08BB040E8BF}"/>
                </a:ext>
              </a:extLst>
            </p:cNvPr>
            <p:cNvSpPr txBox="1"/>
            <p:nvPr/>
          </p:nvSpPr>
          <p:spPr>
            <a:xfrm>
              <a:off x="6600433" y="1223020"/>
              <a:ext cx="1095916" cy="26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approximation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8A7375-464E-0527-462F-01C636330AD8}"/>
              </a:ext>
            </a:extLst>
          </p:cNvPr>
          <p:cNvSpPr txBox="1"/>
          <p:nvPr/>
        </p:nvSpPr>
        <p:spPr>
          <a:xfrm>
            <a:off x="5492068" y="5225106"/>
            <a:ext cx="145928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Measurement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FB13C-A973-77D7-8867-37AF2C7AE1F9}"/>
              </a:ext>
            </a:extLst>
          </p:cNvPr>
          <p:cNvSpPr txBox="1"/>
          <p:nvPr/>
        </p:nvSpPr>
        <p:spPr>
          <a:xfrm>
            <a:off x="796329" y="5166525"/>
            <a:ext cx="1431436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 “really” happens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61847F-630E-225B-E9F5-B4B653D59FC3}"/>
              </a:ext>
            </a:extLst>
          </p:cNvPr>
          <p:cNvSpPr txBox="1"/>
          <p:nvPr/>
        </p:nvSpPr>
        <p:spPr>
          <a:xfrm>
            <a:off x="1181170" y="5834195"/>
            <a:ext cx="1518077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Ontology of observables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073D60-4801-1628-2F2C-08F59060464A}"/>
              </a:ext>
            </a:extLst>
          </p:cNvPr>
          <p:cNvSpPr txBox="1"/>
          <p:nvPr/>
        </p:nvSpPr>
        <p:spPr>
          <a:xfrm>
            <a:off x="5862504" y="5507217"/>
            <a:ext cx="130147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Role of the observer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FDCE3-CB15-499E-3B18-F6A92386384B}"/>
              </a:ext>
            </a:extLst>
          </p:cNvPr>
          <p:cNvSpPr txBox="1"/>
          <p:nvPr/>
        </p:nvSpPr>
        <p:spPr>
          <a:xfrm>
            <a:off x="5602207" y="5871771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Dark matter/energy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B8E025-1682-1201-0889-929016052808}"/>
              </a:ext>
            </a:extLst>
          </p:cNvPr>
          <p:cNvSpPr txBox="1"/>
          <p:nvPr/>
        </p:nvSpPr>
        <p:spPr>
          <a:xfrm>
            <a:off x="350848" y="5507217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variables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23A902B-AF96-3F16-7259-6E446D24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Standard view of the foundations of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467FE-61B6-A724-54FA-8A738557A270}"/>
              </a:ext>
            </a:extLst>
          </p:cNvPr>
          <p:cNvSpPr txBox="1"/>
          <p:nvPr/>
        </p:nvSpPr>
        <p:spPr>
          <a:xfrm>
            <a:off x="3102622" y="5917804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Perfect description of the universe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968399-FAEF-4BCE-50D8-F58FCB91078C}"/>
              </a:ext>
            </a:extLst>
          </p:cNvPr>
          <p:cNvCxnSpPr>
            <a:cxnSpLocks/>
          </p:cNvCxnSpPr>
          <p:nvPr/>
        </p:nvCxnSpPr>
        <p:spPr>
          <a:xfrm flipH="1">
            <a:off x="7214803" y="2820373"/>
            <a:ext cx="2242235" cy="213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7CDD6C8-F0C4-8ED5-AA41-A8E978BD2D9F}"/>
              </a:ext>
            </a:extLst>
          </p:cNvPr>
          <p:cNvSpPr txBox="1"/>
          <p:nvPr/>
        </p:nvSpPr>
        <p:spPr>
          <a:xfrm>
            <a:off x="7680157" y="2058211"/>
            <a:ext cx="368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“real” physics!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8B7FB4-7500-8834-169C-E4125937D6C9}"/>
              </a:ext>
            </a:extLst>
          </p:cNvPr>
          <p:cNvSpPr txBox="1"/>
          <p:nvPr/>
        </p:nvSpPr>
        <p:spPr>
          <a:xfrm>
            <a:off x="9947639" y="2698364"/>
            <a:ext cx="2032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Everything else</a:t>
            </a:r>
            <a:br>
              <a:rPr lang="en-US" dirty="0"/>
            </a:br>
            <a:r>
              <a:rPr lang="en-US" dirty="0"/>
              <a:t>is an approximation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E49BE3-A68D-0938-205A-1C471FDC47F0}"/>
              </a:ext>
            </a:extLst>
          </p:cNvPr>
          <p:cNvSpPr txBox="1"/>
          <p:nvPr/>
        </p:nvSpPr>
        <p:spPr>
          <a:xfrm>
            <a:off x="7305316" y="2820373"/>
            <a:ext cx="171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foundations</a:t>
            </a:r>
            <a:br>
              <a:rPr lang="en-US" dirty="0"/>
            </a:br>
            <a:r>
              <a:rPr lang="en-US" dirty="0"/>
              <a:t>of physics!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D5D6D-F02A-592E-1A43-E338D6F7358F}"/>
              </a:ext>
            </a:extLst>
          </p:cNvPr>
          <p:cNvSpPr txBox="1"/>
          <p:nvPr/>
        </p:nvSpPr>
        <p:spPr>
          <a:xfrm>
            <a:off x="7490127" y="879752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Goal of physics is to find the true laws of the universe!</a:t>
            </a:r>
          </a:p>
        </p:txBody>
      </p:sp>
    </p:spTree>
    <p:extLst>
      <p:ext uri="{BB962C8B-B14F-4D97-AF65-F5344CB8AC3E}">
        <p14:creationId xmlns:p14="http://schemas.microsoft.com/office/powerpoint/2010/main" val="2767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BAC487-BEE7-759B-DE15-6BA6A83E93E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F1EB9-8744-A3D5-2B5D-2353CD3ADE0C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C0585-271C-699B-8E4D-339A8B92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7223"/>
          <a:stretch/>
        </p:blipFill>
        <p:spPr>
          <a:xfrm>
            <a:off x="276926" y="274645"/>
            <a:ext cx="6692929" cy="2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C697-A815-6B75-08D1-7A2B080D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FFE51D8-2D68-E377-3878-1ADC600F5D4E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76FE6-8B85-8C0F-F752-EB10A2770E2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8DFFD-7694-ED1C-D3EE-C52A8041B072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6694C7-9C22-00F2-CADA-99B9D317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/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3C785-4656-16D1-0C0E-C38ECDC3D1B0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55F78-63C3-02A8-F888-7E25B5820911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69D14-F961-FB1B-1B55-7B3119A8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849DA16-BC8B-4ACF-EF57-5410463310A7}"/>
              </a:ext>
            </a:extLst>
          </p:cNvPr>
          <p:cNvSpPr/>
          <p:nvPr/>
        </p:nvSpPr>
        <p:spPr>
          <a:xfrm>
            <a:off x="7037294" y="2507455"/>
            <a:ext cx="77259" cy="3830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AB716-90C8-674B-6645-ED43312155F6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9B586-C693-2FAC-2F04-C59BFDE0653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EAAF2-47DC-528E-B41F-842C43918953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095D75-F070-F9D4-80DB-8AB86109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578"/>
          <a:stretch/>
        </p:blipFill>
        <p:spPr>
          <a:xfrm>
            <a:off x="276926" y="274645"/>
            <a:ext cx="6692929" cy="3040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4BB0E9-F718-0972-70B4-C0A83393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85" b="1"/>
          <a:stretch/>
        </p:blipFill>
        <p:spPr>
          <a:xfrm>
            <a:off x="273986" y="3115614"/>
            <a:ext cx="6692929" cy="3224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708194-2A12-D22F-B248-9A99FFEBC83E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3CDE6-03DA-8072-ACA8-E03F92E031AC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3D634-5366-26FD-DD48-FA61848D9F6C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B99A-52ED-041E-5E15-D79175322F99}"/>
              </a:ext>
            </a:extLst>
          </p:cNvPr>
          <p:cNvSpPr/>
          <p:nvPr/>
        </p:nvSpPr>
        <p:spPr>
          <a:xfrm>
            <a:off x="670560" y="2509245"/>
            <a:ext cx="982980" cy="196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9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CD76-87E6-235A-A635-D67FABA8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C3931-E301-90A3-B191-F6312B98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29579"/>
            <a:ext cx="11155332" cy="704948"/>
          </a:xfrm>
          <a:prstGeom prst="rect">
            <a:avLst/>
          </a:prstGeom>
        </p:spPr>
      </p:pic>
      <p:graphicFrame>
        <p:nvGraphicFramePr>
          <p:cNvPr id="4" name="Table 52">
            <a:extLst>
              <a:ext uri="{FF2B5EF4-FFF2-40B4-BE49-F238E27FC236}">
                <a16:creationId xmlns:a16="http://schemas.microsoft.com/office/drawing/2014/main" id="{BB5B8DFA-9E74-673F-9809-B3365BDF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71603"/>
              </p:ext>
            </p:extLst>
          </p:nvPr>
        </p:nvGraphicFramePr>
        <p:xfrm>
          <a:off x="3671346" y="2667000"/>
          <a:ext cx="342384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37734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1FBE3F-D8C4-D237-BCB1-2F7C50B68BEE}"/>
                  </a:ext>
                </a:extLst>
              </p:cNvPr>
              <p:cNvSpPr txBox="1"/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Science is about statements that are associated to experimental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blipFill>
                <a:blip r:embed="rId3"/>
                <a:stretch>
                  <a:fillRect t="-11628" r="-1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707C9-7BD3-6E06-1A0D-B21CEA9E9C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28397" y="2508871"/>
            <a:ext cx="842949" cy="29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0E0A8-B185-CF0F-5F11-F17C6C609980}"/>
              </a:ext>
            </a:extLst>
          </p:cNvPr>
          <p:cNvSpPr txBox="1"/>
          <p:nvPr/>
        </p:nvSpPr>
        <p:spPr>
          <a:xfrm>
            <a:off x="518334" y="2047206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must be either true or false for everybody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C37DE-2326-EA0B-872A-6E0012D023DF}"/>
              </a:ext>
            </a:extLst>
          </p:cNvPr>
          <p:cNvSpPr txBox="1"/>
          <p:nvPr/>
        </p:nvSpPr>
        <p:spPr>
          <a:xfrm>
            <a:off x="8164689" y="2343834"/>
            <a:ext cx="319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may or may not terminate (i.e. be conclusive)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B2633-13F0-2C6F-C880-76DD4E950128}"/>
              </a:ext>
            </a:extLst>
          </p:cNvPr>
          <p:cNvCxnSpPr>
            <a:cxnSpLocks/>
          </p:cNvCxnSpPr>
          <p:nvPr/>
        </p:nvCxnSpPr>
        <p:spPr>
          <a:xfrm flipH="1">
            <a:off x="7321740" y="2654760"/>
            <a:ext cx="770356" cy="1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2">
            <a:extLst>
              <a:ext uri="{FF2B5EF4-FFF2-40B4-BE49-F238E27FC236}">
                <a16:creationId xmlns:a16="http://schemas.microsoft.com/office/drawing/2014/main" id="{7CB7471C-DA5C-FCAD-81F2-E09CBD51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00332"/>
              </p:ext>
            </p:extLst>
          </p:nvPr>
        </p:nvGraphicFramePr>
        <p:xfrm>
          <a:off x="3671346" y="4722844"/>
          <a:ext cx="3423847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484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74" y="4668167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5886953" y="422749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blipFill>
                <a:blip r:embed="rId19"/>
                <a:stretch>
                  <a:fillRect t="-3046" r="-325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883520" y="1428386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/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C00000"/>
                    </a:solidFill>
                  </a:rPr>
                  <a:t>NB: in physics, topology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-algebra are parts of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1600" dirty="0">
                    <a:solidFill>
                      <a:srgbClr val="C00000"/>
                    </a:solidFill>
                  </a:rPr>
                  <a:t> logic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blipFill>
                <a:blip r:embed="rId20"/>
                <a:stretch>
                  <a:fillRect t="-2206" r="-351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37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AD530E-E864-1366-9E84-9F4F648B286F}"/>
                  </a:ext>
                </a:extLst>
              </p:cNvPr>
              <p:cNvSpPr txBox="1"/>
              <p:nvPr/>
            </p:nvSpPr>
            <p:spPr>
              <a:xfrm>
                <a:off x="1350339" y="1193965"/>
                <a:ext cx="9491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Scientific laws are relationships between ensembles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AD530E-E864-1366-9E84-9F4F648B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39" y="1193965"/>
                <a:ext cx="9491322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25615DE-F623-6BAB-0FD5-8182EFBD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2" y="291078"/>
            <a:ext cx="11210736" cy="6548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FEBE39-99C5-E03F-165A-EE51ADA5F76E}"/>
              </a:ext>
            </a:extLst>
          </p:cNvPr>
          <p:cNvSpPr/>
          <p:nvPr/>
        </p:nvSpPr>
        <p:spPr>
          <a:xfrm>
            <a:off x="2347075" y="2307211"/>
            <a:ext cx="2406976" cy="109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Initial ensemble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B1CEA0-0CE2-042B-CF4C-4EADFA3EF763}"/>
              </a:ext>
            </a:extLst>
          </p:cNvPr>
          <p:cNvSpPr/>
          <p:nvPr/>
        </p:nvSpPr>
        <p:spPr>
          <a:xfrm>
            <a:off x="4357848" y="3857921"/>
            <a:ext cx="2406977" cy="1094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Final ensemble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699DD-2383-EFB4-9328-99F68F43EA93}"/>
              </a:ext>
            </a:extLst>
          </p:cNvPr>
          <p:cNvSpPr/>
          <p:nvPr/>
        </p:nvSpPr>
        <p:spPr>
          <a:xfrm>
            <a:off x="6368623" y="5408629"/>
            <a:ext cx="2406978" cy="1091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Statistical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700204-FF90-E76A-4E9B-CE6451C2E7D9}"/>
              </a:ext>
            </a:extLst>
          </p:cNvPr>
          <p:cNvCxnSpPr/>
          <p:nvPr/>
        </p:nvCxnSpPr>
        <p:spPr>
          <a:xfrm>
            <a:off x="694443" y="2854702"/>
            <a:ext cx="143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8D407C-0051-D877-83B9-2FACA27798CB}"/>
              </a:ext>
            </a:extLst>
          </p:cNvPr>
          <p:cNvSpPr txBox="1"/>
          <p:nvPr/>
        </p:nvSpPr>
        <p:spPr>
          <a:xfrm>
            <a:off x="595423" y="2149643"/>
            <a:ext cx="1411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Preparation</a:t>
            </a:r>
            <a:br>
              <a:rPr lang="en-US" sz="2000" dirty="0"/>
            </a:br>
            <a:r>
              <a:rPr lang="en-US" sz="2000" dirty="0"/>
              <a:t>procedure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6E86E7-5ED3-9A99-97C7-6E36F9AD8DF9}"/>
              </a:ext>
            </a:extLst>
          </p:cNvPr>
          <p:cNvSpPr txBox="1"/>
          <p:nvPr/>
        </p:nvSpPr>
        <p:spPr>
          <a:xfrm>
            <a:off x="2127317" y="3857921"/>
            <a:ext cx="101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Physical</a:t>
            </a:r>
            <a:br>
              <a:rPr lang="en-US" sz="2000" dirty="0"/>
            </a:br>
            <a:r>
              <a:rPr lang="en-US" sz="2000" dirty="0"/>
              <a:t>process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B1E1CD-B4D2-7524-17AB-A8CE964D1C2B}"/>
              </a:ext>
            </a:extLst>
          </p:cNvPr>
          <p:cNvCxnSpPr>
            <a:cxnSpLocks/>
          </p:cNvCxnSpPr>
          <p:nvPr/>
        </p:nvCxnSpPr>
        <p:spPr>
          <a:xfrm>
            <a:off x="5257800" y="5082540"/>
            <a:ext cx="969283" cy="871666"/>
          </a:xfrm>
          <a:prstGeom prst="bentConnector3">
            <a:avLst>
              <a:gd name="adj1" fmla="val 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654110-66F8-FE77-E09A-4B50ED202C0A}"/>
              </a:ext>
            </a:extLst>
          </p:cNvPr>
          <p:cNvCxnSpPr>
            <a:cxnSpLocks/>
          </p:cNvCxnSpPr>
          <p:nvPr/>
        </p:nvCxnSpPr>
        <p:spPr>
          <a:xfrm>
            <a:off x="3246120" y="3533744"/>
            <a:ext cx="969283" cy="871666"/>
          </a:xfrm>
          <a:prstGeom prst="bentConnector3">
            <a:avLst>
              <a:gd name="adj1" fmla="val 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B4A664-2C45-B96C-513B-A6DF4E8A2879}"/>
              </a:ext>
            </a:extLst>
          </p:cNvPr>
          <p:cNvSpPr txBox="1"/>
          <p:nvPr/>
        </p:nvSpPr>
        <p:spPr>
          <a:xfrm>
            <a:off x="3528615" y="5423426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Measurement</a:t>
            </a:r>
            <a:br>
              <a:rPr lang="en-US" sz="2000" dirty="0"/>
            </a:br>
            <a:r>
              <a:rPr lang="en-US" sz="2000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54666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0442A8-578A-4567-11D1-C1632B00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186298"/>
            <a:ext cx="11869271" cy="1795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0F5D32-FAD1-E917-F4CA-31BBB97BE55A}"/>
                  </a:ext>
                </a:extLst>
              </p:cNvPr>
              <p:cNvSpPr txBox="1"/>
              <p:nvPr/>
            </p:nvSpPr>
            <p:spPr>
              <a:xfrm>
                <a:off x="349168" y="2426320"/>
                <a:ext cx="114936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topological space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0F5D32-FAD1-E917-F4CA-31BBB97B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8" y="2426320"/>
                <a:ext cx="11493661" cy="830997"/>
              </a:xfrm>
              <a:prstGeom prst="rect">
                <a:avLst/>
              </a:prstGeom>
              <a:blipFill>
                <a:blip r:embed="rId3"/>
                <a:stretch>
                  <a:fillRect l="-2386" t="-16176" r="-2015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866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F0E1F-34EC-9078-6180-3C9EE1973BA3}"/>
                  </a:ext>
                </a:extLst>
              </p:cNvPr>
              <p:cNvSpPr txBox="1"/>
              <p:nvPr/>
            </p:nvSpPr>
            <p:spPr>
              <a:xfrm>
                <a:off x="624717" y="2250274"/>
                <a:ext cx="113293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Ensembles can be mixed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Convex structure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F0E1F-34EC-9078-6180-3C9EE1973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7" y="2250274"/>
                <a:ext cx="11329320" cy="830997"/>
              </a:xfrm>
              <a:prstGeom prst="rect">
                <a:avLst/>
              </a:prstGeom>
              <a:blipFill>
                <a:blip r:embed="rId2"/>
                <a:stretch>
                  <a:fillRect l="-2421" t="-16176" r="-1560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5BEB772-0C99-B007-F43A-39FAC271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0330" b="51695"/>
          <a:stretch/>
        </p:blipFill>
        <p:spPr>
          <a:xfrm>
            <a:off x="0" y="-280725"/>
            <a:ext cx="12011592" cy="2210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EB3A94-72C8-F6A8-0358-1F1F8C96168E}"/>
              </a:ext>
            </a:extLst>
          </p:cNvPr>
          <p:cNvSpPr/>
          <p:nvPr/>
        </p:nvSpPr>
        <p:spPr>
          <a:xfrm>
            <a:off x="0" y="981854"/>
            <a:ext cx="12011592" cy="95210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2CEDE-98CD-B1E2-5C40-09585EC354F8}"/>
                  </a:ext>
                </a:extLst>
              </p:cNvPr>
              <p:cNvSpPr txBox="1"/>
              <p:nvPr/>
            </p:nvSpPr>
            <p:spPr>
              <a:xfrm>
                <a:off x="624718" y="3851994"/>
                <a:ext cx="7607542" cy="52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Only finite mixtures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guaranteed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2CEDE-98CD-B1E2-5C40-09585EC35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8" y="3851994"/>
                <a:ext cx="7607542" cy="524631"/>
              </a:xfrm>
              <a:prstGeom prst="rect">
                <a:avLst/>
              </a:prstGeom>
              <a:blipFill>
                <a:blip r:embed="rId4"/>
                <a:stretch>
                  <a:fillRect l="-160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F3D68B-0FCA-694D-7241-64E287001E27}"/>
                  </a:ext>
                </a:extLst>
              </p:cNvPr>
              <p:cNvSpPr txBox="1"/>
              <p:nvPr/>
            </p:nvSpPr>
            <p:spPr>
              <a:xfrm>
                <a:off x="630209" y="4562867"/>
                <a:ext cx="6530524" cy="954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Topology tells us which infinite mixtures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converge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F3D68B-0FCA-694D-7241-64E287001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9" y="4562867"/>
                <a:ext cx="6530524" cy="954364"/>
              </a:xfrm>
              <a:prstGeom prst="rect">
                <a:avLst/>
              </a:prstGeom>
              <a:blipFill>
                <a:blip r:embed="rId5"/>
                <a:stretch>
                  <a:fillRect l="-186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6B4E53-2DE2-7261-7B22-C4938372383F}"/>
              </a:ext>
            </a:extLst>
          </p:cNvPr>
          <p:cNvSpPr txBox="1"/>
          <p:nvPr/>
        </p:nvSpPr>
        <p:spPr>
          <a:xfrm>
            <a:off x="2157283" y="5763580"/>
            <a:ext cx="529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I.e. where experimental verifiability converges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0F5314-13A4-EC7A-ABD4-88CCA37CA1ED}"/>
              </a:ext>
            </a:extLst>
          </p:cNvPr>
          <p:cNvGrpSpPr/>
          <p:nvPr/>
        </p:nvGrpSpPr>
        <p:grpSpPr>
          <a:xfrm>
            <a:off x="3855625" y="3140747"/>
            <a:ext cx="3305108" cy="588466"/>
            <a:chOff x="3855625" y="3232187"/>
            <a:chExt cx="3305108" cy="58846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003EE6-48A2-A8A4-9B92-047998C73CF9}"/>
                </a:ext>
              </a:extLst>
            </p:cNvPr>
            <p:cNvCxnSpPr/>
            <p:nvPr/>
          </p:nvCxnSpPr>
          <p:spPr>
            <a:xfrm>
              <a:off x="4178300" y="3637957"/>
              <a:ext cx="2639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EE6457-C4C3-DA8D-341A-EE9D9DF82CB2}"/>
                    </a:ext>
                  </a:extLst>
                </p:cNvPr>
                <p:cNvSpPr txBox="1"/>
                <p:nvPr/>
              </p:nvSpPr>
              <p:spPr>
                <a:xfrm>
                  <a:off x="3855625" y="341998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EE6457-C4C3-DA8D-341A-EE9D9DF82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25" y="3419980"/>
                  <a:ext cx="3714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AAFB82-CD48-FCB7-AB11-F848EBF49254}"/>
                    </a:ext>
                  </a:extLst>
                </p:cNvPr>
                <p:cNvSpPr txBox="1"/>
                <p:nvPr/>
              </p:nvSpPr>
              <p:spPr>
                <a:xfrm>
                  <a:off x="6793068" y="3451321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AAFB82-CD48-FCB7-AB11-F848EBF49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068" y="3451321"/>
                  <a:ext cx="3676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02109-FB26-5C15-4616-9504B9DD9810}"/>
                    </a:ext>
                  </a:extLst>
                </p:cNvPr>
                <p:cNvSpPr txBox="1"/>
                <p:nvPr/>
              </p:nvSpPr>
              <p:spPr>
                <a:xfrm>
                  <a:off x="4516131" y="3232187"/>
                  <a:ext cx="1036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02109-FB26-5C15-4616-9504B9DD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131" y="3232187"/>
                  <a:ext cx="103656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0588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625C27-2A90-F1CB-7305-F77D06B2E4B7}"/>
                </a:ext>
              </a:extLst>
            </p:cNvPr>
            <p:cNvSpPr/>
            <p:nvPr/>
          </p:nvSpPr>
          <p:spPr>
            <a:xfrm>
              <a:off x="4157456" y="3616882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6E3EB6-7E3C-8E5B-89EA-288BBB845090}"/>
                </a:ext>
              </a:extLst>
            </p:cNvPr>
            <p:cNvSpPr/>
            <p:nvPr/>
          </p:nvSpPr>
          <p:spPr>
            <a:xfrm>
              <a:off x="4960651" y="3613665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887FE8-6BB0-23D5-FE12-C24A1282BE9C}"/>
                </a:ext>
              </a:extLst>
            </p:cNvPr>
            <p:cNvSpPr/>
            <p:nvPr/>
          </p:nvSpPr>
          <p:spPr>
            <a:xfrm>
              <a:off x="6793068" y="3613665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941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D5D7-91AD-903B-A03D-9796713CF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EE0AC5D-5B1A-000B-FF1C-179458C35BAD}"/>
              </a:ext>
            </a:extLst>
          </p:cNvPr>
          <p:cNvGrpSpPr/>
          <p:nvPr/>
        </p:nvGrpSpPr>
        <p:grpSpPr>
          <a:xfrm>
            <a:off x="629339" y="4053143"/>
            <a:ext cx="1987136" cy="1255033"/>
            <a:chOff x="257840" y="742950"/>
            <a:chExt cx="2895600" cy="18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85DA49-B0CB-A885-78BA-01C2134C547C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2E227DA8-3B79-2F8A-ECEA-AAAB7B33B153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87A0B2-83D9-8900-AEE5-7AC80325B2D1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2687366-4ECE-8120-3149-4948A5C5B0BE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26A32D-7FC7-603D-0727-737655E418BC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1DDB93-1328-DD3B-0052-978E9D2F32BB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96AC4C-9EC4-DDAE-5991-A12A71B7A520}"/>
                </a:ext>
              </a:extLst>
            </p:cNvPr>
            <p:cNvSpPr/>
            <p:nvPr/>
          </p:nvSpPr>
          <p:spPr>
            <a:xfrm>
              <a:off x="170564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A27B14-703B-F7EF-3949-6E844968E13D}"/>
                </a:ext>
              </a:extLst>
            </p:cNvPr>
            <p:cNvSpPr/>
            <p:nvPr/>
          </p:nvSpPr>
          <p:spPr>
            <a:xfrm>
              <a:off x="1566531" y="16569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7E68DD-DB4F-5085-FE4A-7F1C249DB39F}"/>
                </a:ext>
              </a:extLst>
            </p:cNvPr>
            <p:cNvSpPr/>
            <p:nvPr/>
          </p:nvSpPr>
          <p:spPr>
            <a:xfrm>
              <a:off x="1976331" y="128831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CB4F4D-A37D-5F8B-8E76-588A51537836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AFE86E-EC40-AD46-B187-907DEE7EE89D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7EF1B1-22FC-7E14-1B41-AAB1A786DA08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C0312F-38A0-AA5C-88F9-A41653425174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1FD456-C23F-C0E9-0FF5-DCEB79BA1BBC}"/>
              </a:ext>
            </a:extLst>
          </p:cNvPr>
          <p:cNvGrpSpPr/>
          <p:nvPr/>
        </p:nvGrpSpPr>
        <p:grpSpPr>
          <a:xfrm>
            <a:off x="2401830" y="5354387"/>
            <a:ext cx="1867957" cy="1019715"/>
            <a:chOff x="6269665" y="747823"/>
            <a:chExt cx="2721935" cy="14859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CED588-5DB7-4DCE-0CB3-11E1B37869AB}"/>
                </a:ext>
              </a:extLst>
            </p:cNvPr>
            <p:cNvSpPr/>
            <p:nvPr/>
          </p:nvSpPr>
          <p:spPr>
            <a:xfrm>
              <a:off x="6269665" y="747823"/>
              <a:ext cx="2721935" cy="148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CF77B72F-F302-A574-0B24-DA79DFA9446D}"/>
                </a:ext>
              </a:extLst>
            </p:cNvPr>
            <p:cNvSpPr/>
            <p:nvPr/>
          </p:nvSpPr>
          <p:spPr>
            <a:xfrm>
              <a:off x="6743701" y="11669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A8BF92D-7E70-D265-CC82-5DB6B099147D}"/>
                </a:ext>
              </a:extLst>
            </p:cNvPr>
            <p:cNvSpPr/>
            <p:nvPr/>
          </p:nvSpPr>
          <p:spPr>
            <a:xfrm>
              <a:off x="7341337" y="1328183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37E60A-16DA-03FE-F155-4E09E8F5D8E0}"/>
                </a:ext>
              </a:extLst>
            </p:cNvPr>
            <p:cNvSpPr/>
            <p:nvPr/>
          </p:nvSpPr>
          <p:spPr>
            <a:xfrm>
              <a:off x="7417537" y="89535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C7AFF1-B0D0-BD57-D7E2-8D31EAB506C4}"/>
                </a:ext>
              </a:extLst>
            </p:cNvPr>
            <p:cNvSpPr/>
            <p:nvPr/>
          </p:nvSpPr>
          <p:spPr>
            <a:xfrm>
              <a:off x="7101663" y="167196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5BC5BA-3494-8D56-5462-FB61E1A61763}"/>
                </a:ext>
              </a:extLst>
            </p:cNvPr>
            <p:cNvSpPr/>
            <p:nvPr/>
          </p:nvSpPr>
          <p:spPr>
            <a:xfrm>
              <a:off x="8327066" y="10763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B4002E-28A9-4C19-FE72-BE5811D4A754}"/>
                </a:ext>
              </a:extLst>
            </p:cNvPr>
            <p:cNvSpPr/>
            <p:nvPr/>
          </p:nvSpPr>
          <p:spPr>
            <a:xfrm>
              <a:off x="7772401" y="179513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44FEF99-EEF8-ABB4-7E8B-217A6C6D8680}"/>
                </a:ext>
              </a:extLst>
            </p:cNvPr>
            <p:cNvSpPr/>
            <p:nvPr/>
          </p:nvSpPr>
          <p:spPr>
            <a:xfrm>
              <a:off x="7850377" y="1204582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05AACFC8-F26A-D5D8-CB84-DD70D384C850}"/>
                </a:ext>
              </a:extLst>
            </p:cNvPr>
            <p:cNvSpPr/>
            <p:nvPr/>
          </p:nvSpPr>
          <p:spPr>
            <a:xfrm>
              <a:off x="8268585" y="155722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4E42C2-0957-14BF-C086-D2DDBD150B43}"/>
                  </a:ext>
                </a:extLst>
              </p:cNvPr>
              <p:cNvSpPr txBox="1"/>
              <p:nvPr/>
            </p:nvSpPr>
            <p:spPr>
              <a:xfrm>
                <a:off x="638475" y="3765444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4E42C2-0957-14BF-C086-D2DDBD15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" y="3765444"/>
                <a:ext cx="43261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85F6B0-A0E9-C4FF-F519-5F73B93D973E}"/>
                  </a:ext>
                </a:extLst>
              </p:cNvPr>
              <p:cNvSpPr txBox="1"/>
              <p:nvPr/>
            </p:nvSpPr>
            <p:spPr>
              <a:xfrm>
                <a:off x="2497508" y="507536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85F6B0-A0E9-C4FF-F519-5F73B93D9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08" y="50753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CF7C4F-B2E1-355C-8509-174EE33610C4}"/>
                  </a:ext>
                </a:extLst>
              </p:cNvPr>
              <p:cNvSpPr txBox="1"/>
              <p:nvPr/>
            </p:nvSpPr>
            <p:spPr>
              <a:xfrm>
                <a:off x="9597192" y="148584"/>
                <a:ext cx="21471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Ensemble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variability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Entropy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CF7C4F-B2E1-355C-8509-174EE336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192" y="148584"/>
                <a:ext cx="2147190" cy="1754326"/>
              </a:xfrm>
              <a:prstGeom prst="rect">
                <a:avLst/>
              </a:prstGeom>
              <a:blipFill>
                <a:blip r:embed="rId4"/>
                <a:stretch>
                  <a:fillRect l="-5099" t="-5208" r="-7932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8C1F36-52CD-8F59-390B-C3E8CD120BC4}"/>
              </a:ext>
            </a:extLst>
          </p:cNvPr>
          <p:cNvCxnSpPr>
            <a:cxnSpLocks/>
          </p:cNvCxnSpPr>
          <p:nvPr/>
        </p:nvCxnSpPr>
        <p:spPr>
          <a:xfrm>
            <a:off x="2805581" y="4472557"/>
            <a:ext cx="1680492" cy="29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3834BE-AFD5-B35F-AA8A-7231CFDC12FA}"/>
              </a:ext>
            </a:extLst>
          </p:cNvPr>
          <p:cNvCxnSpPr>
            <a:cxnSpLocks/>
          </p:cNvCxnSpPr>
          <p:nvPr/>
        </p:nvCxnSpPr>
        <p:spPr>
          <a:xfrm flipV="1">
            <a:off x="4326519" y="4903332"/>
            <a:ext cx="193048" cy="55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C490A7-AC57-4DE7-64A8-65266719A16E}"/>
                  </a:ext>
                </a:extLst>
              </p:cNvPr>
              <p:cNvSpPr txBox="1"/>
              <p:nvPr/>
            </p:nvSpPr>
            <p:spPr>
              <a:xfrm>
                <a:off x="1337119" y="2443811"/>
                <a:ext cx="100662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𝑝𝑆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C490A7-AC57-4DE7-64A8-65266719A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19" y="2443811"/>
                <a:ext cx="1006628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E0B207A-83E0-9068-EDF3-96E27B140FDA}"/>
              </a:ext>
            </a:extLst>
          </p:cNvPr>
          <p:cNvGrpSpPr/>
          <p:nvPr/>
        </p:nvGrpSpPr>
        <p:grpSpPr>
          <a:xfrm>
            <a:off x="4609598" y="3827981"/>
            <a:ext cx="1987136" cy="1255033"/>
            <a:chOff x="257840" y="742950"/>
            <a:chExt cx="2895600" cy="18288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709EC-4B67-4098-B60A-9281C7A81C21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6128EBDD-BB35-8D8F-2971-970F72D67F23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053FA96-11AF-E3EA-CA53-8105936D7637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839B58D-F1CB-D351-5063-BAAB570CA20D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2AC4338-3526-0A58-CCC7-4F8D92D9A371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3EB98EE-7F6C-CDC8-43C7-3FD6C854461A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073A61-26D4-570C-CFF0-041230EE9A85}"/>
                </a:ext>
              </a:extLst>
            </p:cNvPr>
            <p:cNvSpPr/>
            <p:nvPr/>
          </p:nvSpPr>
          <p:spPr>
            <a:xfrm>
              <a:off x="151333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C0AADC8-1DB9-6AEB-C37F-5D007C383788}"/>
                </a:ext>
              </a:extLst>
            </p:cNvPr>
            <p:cNvSpPr/>
            <p:nvPr/>
          </p:nvSpPr>
          <p:spPr>
            <a:xfrm>
              <a:off x="1770283" y="137073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5D77110-C640-0E2E-D1EA-888A46E244B7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97E2AB-4E90-E0C7-41D8-B1CB2AABB0D4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B4B9E5A-D70E-D0D3-93C9-1AD7DAE91C1F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53B733-4623-4AC7-CA79-10FF6573A00C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tar: 5 Points 53">
              <a:extLst>
                <a:ext uri="{FF2B5EF4-FFF2-40B4-BE49-F238E27FC236}">
                  <a16:creationId xmlns:a16="http://schemas.microsoft.com/office/drawing/2014/main" id="{A63DABDF-FB98-E8C9-8C4F-CCB6C71CBB4B}"/>
                </a:ext>
              </a:extLst>
            </p:cNvPr>
            <p:cNvSpPr/>
            <p:nvPr/>
          </p:nvSpPr>
          <p:spPr>
            <a:xfrm>
              <a:off x="1548069" y="1692499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FD5AD8E-3C45-19E6-A08D-BD647430BD6F}"/>
                </a:ext>
              </a:extLst>
            </p:cNvPr>
            <p:cNvSpPr/>
            <p:nvPr/>
          </p:nvSpPr>
          <p:spPr>
            <a:xfrm>
              <a:off x="2111948" y="97548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AAD975-FFF2-7C34-5482-96B817A019DB}"/>
                  </a:ext>
                </a:extLst>
              </p:cNvPr>
              <p:cNvSpPr txBox="1"/>
              <p:nvPr/>
            </p:nvSpPr>
            <p:spPr>
              <a:xfrm>
                <a:off x="6260463" y="4872079"/>
                <a:ext cx="1318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AAD975-FFF2-7C34-5482-96B817A0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63" y="4872079"/>
                <a:ext cx="1318951" cy="461665"/>
              </a:xfrm>
              <a:prstGeom prst="rect">
                <a:avLst/>
              </a:prstGeom>
              <a:blipFill>
                <a:blip r:embed="rId6"/>
                <a:stretch>
                  <a:fillRect r="-1250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7BDF1848-8711-4232-E213-443450A9C7A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61713"/>
          <a:stretch/>
        </p:blipFill>
        <p:spPr>
          <a:xfrm>
            <a:off x="279974" y="278620"/>
            <a:ext cx="9207825" cy="1485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B9C9D0-C15A-1127-380B-7C0D084A0D87}"/>
                  </a:ext>
                </a:extLst>
              </p:cNvPr>
              <p:cNvSpPr txBox="1"/>
              <p:nvPr/>
            </p:nvSpPr>
            <p:spPr>
              <a:xfrm>
                <a:off x="2329570" y="2020529"/>
                <a:ext cx="1006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B9C9D0-C15A-1127-380B-7C0D084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70" y="2020529"/>
                <a:ext cx="100623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8BE9EF-8136-38A9-E7E7-5E07AB2B74D5}"/>
                  </a:ext>
                </a:extLst>
              </p:cNvPr>
              <p:cNvSpPr txBox="1"/>
              <p:nvPr/>
            </p:nvSpPr>
            <p:spPr>
              <a:xfrm>
                <a:off x="7719632" y="2001338"/>
                <a:ext cx="2273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b="0" dirty="0"/>
                  <a:t>efined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8BE9EF-8136-38A9-E7E7-5E07AB2B7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32" y="2001338"/>
                <a:ext cx="2273123" cy="461665"/>
              </a:xfrm>
              <a:prstGeom prst="rect">
                <a:avLst/>
              </a:prstGeom>
              <a:blipFill>
                <a:blip r:embed="rId9"/>
                <a:stretch>
                  <a:fillRect l="-402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50CEB68-1D94-5BE1-4614-1CC7FF2F8B1E}"/>
                  </a:ext>
                </a:extLst>
              </p:cNvPr>
              <p:cNvSpPr txBox="1"/>
              <p:nvPr/>
            </p:nvSpPr>
            <p:spPr>
              <a:xfrm>
                <a:off x="6382089" y="3038349"/>
                <a:ext cx="570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Maximum entropy increase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orthogonality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50CEB68-1D94-5BE1-4614-1CC7FF2F8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89" y="3038349"/>
                <a:ext cx="5703100" cy="461665"/>
              </a:xfrm>
              <a:prstGeom prst="rect">
                <a:avLst/>
              </a:prstGeom>
              <a:blipFill>
                <a:blip r:embed="rId10"/>
                <a:stretch>
                  <a:fillRect l="-1711" t="-10526" r="-53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7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428A19-E198-1657-6AC5-E13CE193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40" y="1336431"/>
            <a:ext cx="1457528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C69F9-0F7C-C255-E9CA-F1E9E043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518" y="1336431"/>
            <a:ext cx="1600423" cy="704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07C39-434E-690E-409E-BA90B1431B85}"/>
              </a:ext>
            </a:extLst>
          </p:cNvPr>
          <p:cNvSpPr txBox="1"/>
          <p:nvPr/>
        </p:nvSpPr>
        <p:spPr>
          <a:xfrm>
            <a:off x="841391" y="360485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ensembles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C725A-E999-3FA3-F2CA-233B3CF5939A}"/>
              </a:ext>
            </a:extLst>
          </p:cNvPr>
          <p:cNvSpPr txBox="1"/>
          <p:nvPr/>
        </p:nvSpPr>
        <p:spPr>
          <a:xfrm>
            <a:off x="6881187" y="360485"/>
            <a:ext cx="443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Orthogonal ensembles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148B1F-BC15-8439-B0E6-E9C3301FEB4F}"/>
              </a:ext>
            </a:extLst>
          </p:cNvPr>
          <p:cNvGrpSpPr/>
          <p:nvPr/>
        </p:nvGrpSpPr>
        <p:grpSpPr>
          <a:xfrm>
            <a:off x="951144" y="2236945"/>
            <a:ext cx="3601663" cy="400810"/>
            <a:chOff x="951144" y="2379820"/>
            <a:chExt cx="3601663" cy="400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9B0599-C135-7D51-1D0F-78CC21FB566C}"/>
                </a:ext>
              </a:extLst>
            </p:cNvPr>
            <p:cNvSpPr txBox="1"/>
            <p:nvPr/>
          </p:nvSpPr>
          <p:spPr>
            <a:xfrm>
              <a:off x="951144" y="2380520"/>
              <a:ext cx="2916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“common component”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E2DC3AE-1975-F586-34C4-7536D39DD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6438" y="2379820"/>
              <a:ext cx="676369" cy="36200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32E422-ABF3-C65A-8BBC-3ACC7C6BCC2A}"/>
              </a:ext>
            </a:extLst>
          </p:cNvPr>
          <p:cNvGrpSpPr/>
          <p:nvPr/>
        </p:nvGrpSpPr>
        <p:grpSpPr>
          <a:xfrm>
            <a:off x="1166153" y="2793694"/>
            <a:ext cx="3297902" cy="756241"/>
            <a:chOff x="1062635" y="2984194"/>
            <a:chExt cx="3297902" cy="7562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5BAE9A-6C37-6DE9-F108-DDFD95896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0856" y="2984194"/>
              <a:ext cx="1800476" cy="3429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04CB1D-A846-B347-537A-9AEBDF91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1902" y="3359382"/>
              <a:ext cx="2038635" cy="38105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FE60A-65B3-3A18-A5ED-B90E7F8F6FCA}"/>
                </a:ext>
              </a:extLst>
            </p:cNvPr>
            <p:cNvSpPr txBox="1"/>
            <p:nvPr/>
          </p:nvSpPr>
          <p:spPr>
            <a:xfrm>
              <a:off x="1062635" y="3088993"/>
              <a:ext cx="1150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such that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47FD07-97D0-722F-0555-8908530983E2}"/>
              </a:ext>
            </a:extLst>
          </p:cNvPr>
          <p:cNvSpPr txBox="1"/>
          <p:nvPr/>
        </p:nvSpPr>
        <p:spPr>
          <a:xfrm>
            <a:off x="7473740" y="2325539"/>
            <a:ext cx="334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Saturate upper entropy bound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40AB0B3-2BF6-8350-8D98-4E082F19B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52" y="2793108"/>
            <a:ext cx="5048955" cy="43821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BE96533-0B81-66FB-34CB-2811912AC902}"/>
              </a:ext>
            </a:extLst>
          </p:cNvPr>
          <p:cNvGrpSpPr/>
          <p:nvPr/>
        </p:nvGrpSpPr>
        <p:grpSpPr>
          <a:xfrm>
            <a:off x="1343421" y="5091381"/>
            <a:ext cx="2215918" cy="387122"/>
            <a:chOff x="1076721" y="4423079"/>
            <a:chExt cx="2215918" cy="38712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9856CD4-EC38-4A5D-99B3-C6595B11291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21" y="4803526"/>
              <a:ext cx="2215918" cy="6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D69474-A7C1-04C4-9A3D-FB373E0A21E0}"/>
                </a:ext>
              </a:extLst>
            </p:cNvPr>
            <p:cNvSpPr/>
            <p:nvPr/>
          </p:nvSpPr>
          <p:spPr>
            <a:xfrm>
              <a:off x="1543932" y="4423079"/>
              <a:ext cx="473886" cy="387122"/>
            </a:xfrm>
            <a:custGeom>
              <a:avLst/>
              <a:gdLst>
                <a:gd name="connsiteX0" fmla="*/ 0 w 473886"/>
                <a:gd name="connsiteY0" fmla="*/ 387122 h 387122"/>
                <a:gd name="connsiteX1" fmla="*/ 166861 w 473886"/>
                <a:gd name="connsiteY1" fmla="*/ 300354 h 387122"/>
                <a:gd name="connsiteX2" fmla="*/ 273653 w 473886"/>
                <a:gd name="connsiteY2" fmla="*/ 4 h 387122"/>
                <a:gd name="connsiteX3" fmla="*/ 367095 w 473886"/>
                <a:gd name="connsiteY3" fmla="*/ 293680 h 387122"/>
                <a:gd name="connsiteX4" fmla="*/ 473886 w 473886"/>
                <a:gd name="connsiteY4" fmla="*/ 387122 h 38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886" h="387122">
                  <a:moveTo>
                    <a:pt x="0" y="387122"/>
                  </a:moveTo>
                  <a:cubicBezTo>
                    <a:pt x="60626" y="375998"/>
                    <a:pt x="121252" y="364874"/>
                    <a:pt x="166861" y="300354"/>
                  </a:cubicBezTo>
                  <a:cubicBezTo>
                    <a:pt x="212470" y="235834"/>
                    <a:pt x="240281" y="1116"/>
                    <a:pt x="273653" y="4"/>
                  </a:cubicBezTo>
                  <a:cubicBezTo>
                    <a:pt x="307025" y="-1108"/>
                    <a:pt x="333723" y="229160"/>
                    <a:pt x="367095" y="293680"/>
                  </a:cubicBezTo>
                  <a:cubicBezTo>
                    <a:pt x="400467" y="358200"/>
                    <a:pt x="437176" y="372661"/>
                    <a:pt x="473886" y="3871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6000C4-5957-B005-5D20-0BD18C2283F8}"/>
                </a:ext>
              </a:extLst>
            </p:cNvPr>
            <p:cNvSpPr/>
            <p:nvPr/>
          </p:nvSpPr>
          <p:spPr>
            <a:xfrm>
              <a:off x="2264773" y="4423079"/>
              <a:ext cx="473886" cy="387122"/>
            </a:xfrm>
            <a:custGeom>
              <a:avLst/>
              <a:gdLst>
                <a:gd name="connsiteX0" fmla="*/ 0 w 473886"/>
                <a:gd name="connsiteY0" fmla="*/ 387122 h 387122"/>
                <a:gd name="connsiteX1" fmla="*/ 166861 w 473886"/>
                <a:gd name="connsiteY1" fmla="*/ 300354 h 387122"/>
                <a:gd name="connsiteX2" fmla="*/ 273653 w 473886"/>
                <a:gd name="connsiteY2" fmla="*/ 4 h 387122"/>
                <a:gd name="connsiteX3" fmla="*/ 367095 w 473886"/>
                <a:gd name="connsiteY3" fmla="*/ 293680 h 387122"/>
                <a:gd name="connsiteX4" fmla="*/ 473886 w 473886"/>
                <a:gd name="connsiteY4" fmla="*/ 387122 h 38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886" h="387122">
                  <a:moveTo>
                    <a:pt x="0" y="387122"/>
                  </a:moveTo>
                  <a:cubicBezTo>
                    <a:pt x="60626" y="375998"/>
                    <a:pt x="121252" y="364874"/>
                    <a:pt x="166861" y="300354"/>
                  </a:cubicBezTo>
                  <a:cubicBezTo>
                    <a:pt x="212470" y="235834"/>
                    <a:pt x="240281" y="1116"/>
                    <a:pt x="273653" y="4"/>
                  </a:cubicBezTo>
                  <a:cubicBezTo>
                    <a:pt x="307025" y="-1108"/>
                    <a:pt x="333723" y="229160"/>
                    <a:pt x="367095" y="293680"/>
                  </a:cubicBezTo>
                  <a:cubicBezTo>
                    <a:pt x="400467" y="358200"/>
                    <a:pt x="437176" y="372661"/>
                    <a:pt x="473886" y="3871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DB71BB-F10F-EAA9-F9C6-7EAE9E5CA6E1}"/>
              </a:ext>
            </a:extLst>
          </p:cNvPr>
          <p:cNvGrpSpPr/>
          <p:nvPr/>
        </p:nvGrpSpPr>
        <p:grpSpPr>
          <a:xfrm>
            <a:off x="5742947" y="4894880"/>
            <a:ext cx="1868220" cy="1439146"/>
            <a:chOff x="9305546" y="1899445"/>
            <a:chExt cx="1868220" cy="143914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027277-C4CB-08B1-AF74-235305588284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E27546D-FA32-0F2A-4B03-B611C0EF16BA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5E30CE7-7012-E071-ED89-412C98A8ABDC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9">
                <a:extLst>
                  <a:ext uri="{FF2B5EF4-FFF2-40B4-BE49-F238E27FC236}">
                    <a16:creationId xmlns:a16="http://schemas.microsoft.com/office/drawing/2014/main" id="{56206CD9-1E72-ECE1-C856-F442A083F4A0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AFBCD1-49C6-F194-50D0-E58D6257D95D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70154C-51EF-D685-1DC9-B5534F238848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7B6ED3-4DE3-E780-3E83-0E8150CC3CA2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8DBDCE3-B97F-732C-4F02-EDF42FDB81C1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666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8DBDCE3-B97F-732C-4F02-EDF42FDB8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66697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007E054-7938-E593-A561-59F608685061}"/>
                    </a:ext>
                  </a:extLst>
                </p:cNvPr>
                <p:cNvSpPr txBox="1"/>
                <p:nvPr/>
              </p:nvSpPr>
              <p:spPr>
                <a:xfrm>
                  <a:off x="9305546" y="2969259"/>
                  <a:ext cx="671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007E054-7938-E593-A561-59F608685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5546" y="2969259"/>
                  <a:ext cx="67159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4D5D96-D78E-62DC-ED21-FDF9DAAD6C11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4D5D96-D78E-62DC-ED21-FDF9DAAD6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64735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0EBAA68-F1E1-0299-8D2A-A2E94FAD50C3}"/>
              </a:ext>
            </a:extLst>
          </p:cNvPr>
          <p:cNvSpPr txBox="1"/>
          <p:nvPr/>
        </p:nvSpPr>
        <p:spPr>
          <a:xfrm>
            <a:off x="658627" y="4088069"/>
            <a:ext cx="3501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Coincide in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classical ensemble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188023-9FA7-CB04-ED7F-92E09FD8FBF1}"/>
                  </a:ext>
                </a:extLst>
              </p:cNvPr>
              <p:cNvSpPr txBox="1"/>
              <p:nvPr/>
            </p:nvSpPr>
            <p:spPr>
              <a:xfrm>
                <a:off x="5542002" y="1070511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188023-9FA7-CB04-ED7F-92E09FD8F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02" y="1070511"/>
                <a:ext cx="1107996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B25C784-1E5B-C1D8-CB13-C1D7CCDD0930}"/>
              </a:ext>
            </a:extLst>
          </p:cNvPr>
          <p:cNvSpPr txBox="1"/>
          <p:nvPr/>
        </p:nvSpPr>
        <p:spPr>
          <a:xfrm>
            <a:off x="1594359" y="5661933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support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8C1FBB-8CD8-4189-4387-CD40D704185D}"/>
              </a:ext>
            </a:extLst>
          </p:cNvPr>
          <p:cNvSpPr txBox="1"/>
          <p:nvPr/>
        </p:nvSpPr>
        <p:spPr>
          <a:xfrm>
            <a:off x="5474036" y="4088069"/>
            <a:ext cx="3637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Different in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quantum ensemble spaces</a:t>
            </a:r>
          </a:p>
        </p:txBody>
      </p:sp>
    </p:spTree>
    <p:extLst>
      <p:ext uri="{BB962C8B-B14F-4D97-AF65-F5344CB8AC3E}">
        <p14:creationId xmlns:p14="http://schemas.microsoft.com/office/powerpoint/2010/main" val="340122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/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topologies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-algebras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Geometrical structures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Entropic structures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Hamiltonian evolution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det</a:t>
                </a:r>
                <a:r>
                  <a:rPr lang="en-US" sz="3200" dirty="0"/>
                  <a:t>-</a:t>
                </a:r>
                <a:r>
                  <a:rPr lang="en-US" sz="3200" dirty="0">
                    <a:solidFill>
                      <a:schemeClr val="tx1"/>
                    </a:solidFill>
                  </a:rPr>
                  <a:t>rev/isolation + DOF independence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Massive particles and potential forces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/>
                  <a:t>        + Kinematic eq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blipFill>
                <a:blip r:embed="rId2"/>
                <a:stretch>
                  <a:fillRect l="-609" t="-3550" r="-554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C966CF-5103-181D-9D36-444F3DED48AF}"/>
              </a:ext>
            </a:extLst>
          </p:cNvPr>
          <p:cNvSpPr txBox="1"/>
          <p:nvPr/>
        </p:nvSpPr>
        <p:spPr>
          <a:xfrm>
            <a:off x="281138" y="3274024"/>
            <a:ext cx="1163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Physical requirements and assumptions drive most of the theoretical apparatus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F7BCB-F83D-5611-3EAB-F67AB76B060E}"/>
              </a:ext>
            </a:extLst>
          </p:cNvPr>
          <p:cNvSpPr txBox="1"/>
          <p:nvPr/>
        </p:nvSpPr>
        <p:spPr>
          <a:xfrm>
            <a:off x="243307" y="4448340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the true laws of the universe!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F7F79C-08DC-2759-7F56-DE50E361B65E}"/>
              </a:ext>
            </a:extLst>
          </p:cNvPr>
          <p:cNvGrpSpPr/>
          <p:nvPr/>
        </p:nvGrpSpPr>
        <p:grpSpPr>
          <a:xfrm>
            <a:off x="849980" y="4375134"/>
            <a:ext cx="2747840" cy="1100517"/>
            <a:chOff x="5862086" y="4215950"/>
            <a:chExt cx="2747840" cy="110051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414EEC-5FD5-A71C-B1D8-C13ACC3E3662}"/>
                </a:ext>
              </a:extLst>
            </p:cNvPr>
            <p:cNvCxnSpPr/>
            <p:nvPr/>
          </p:nvCxnSpPr>
          <p:spPr>
            <a:xfrm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099D18-E71B-D593-9697-101D52BFD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527D1FA-4916-705B-987B-20A8DCD1CF03}"/>
              </a:ext>
            </a:extLst>
          </p:cNvPr>
          <p:cNvSpPr txBox="1"/>
          <p:nvPr/>
        </p:nvSpPr>
        <p:spPr>
          <a:xfrm>
            <a:off x="419101" y="5548857"/>
            <a:ext cx="382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Less productive point of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7A4C-4F69-D8F7-91A7-73F28F44CB22}"/>
              </a:ext>
            </a:extLst>
          </p:cNvPr>
          <p:cNvSpPr txBox="1"/>
          <p:nvPr/>
        </p:nvSpPr>
        <p:spPr>
          <a:xfrm>
            <a:off x="5027919" y="161842"/>
            <a:ext cx="213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We found: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3AB3CC5-313B-A90E-4D14-41826B9B2525}"/>
              </a:ext>
            </a:extLst>
          </p:cNvPr>
          <p:cNvSpPr/>
          <p:nvPr/>
        </p:nvSpPr>
        <p:spPr>
          <a:xfrm rot="19924937">
            <a:off x="8108218" y="2506360"/>
            <a:ext cx="234669" cy="2994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A24FF-27CE-F012-3DA3-564FD6AEC814}"/>
              </a:ext>
            </a:extLst>
          </p:cNvPr>
          <p:cNvSpPr txBox="1"/>
          <p:nvPr/>
        </p:nvSpPr>
        <p:spPr>
          <a:xfrm>
            <a:off x="4687327" y="4448338"/>
            <a:ext cx="4894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models that can be empirically tested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240D5-8371-FCEE-213E-2242A927AA1C}"/>
              </a:ext>
            </a:extLst>
          </p:cNvPr>
          <p:cNvSpPr txBox="1"/>
          <p:nvPr/>
        </p:nvSpPr>
        <p:spPr>
          <a:xfrm>
            <a:off x="4945180" y="5548856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More productive point of view</a:t>
            </a:r>
          </a:p>
        </p:txBody>
      </p:sp>
    </p:spTree>
    <p:extLst>
      <p:ext uri="{BB962C8B-B14F-4D97-AF65-F5344CB8AC3E}">
        <p14:creationId xmlns:p14="http://schemas.microsoft.com/office/powerpoint/2010/main" val="1073228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76736-E54A-226D-680D-5A0AB5EEF7A3}"/>
              </a:ext>
            </a:extLst>
          </p:cNvPr>
          <p:cNvSpPr txBox="1"/>
          <p:nvPr/>
        </p:nvSpPr>
        <p:spPr>
          <a:xfrm>
            <a:off x="2023506" y="1452880"/>
            <a:ext cx="81449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And now a series of results</a:t>
            </a:r>
            <a:br>
              <a:rPr lang="en-US" sz="4000" dirty="0"/>
            </a:br>
            <a:r>
              <a:rPr lang="en-US" sz="4000" dirty="0"/>
              <a:t>implied by the existence of an entropy</a:t>
            </a:r>
          </a:p>
        </p:txBody>
      </p:sp>
    </p:spTree>
    <p:extLst>
      <p:ext uri="{BB962C8B-B14F-4D97-AF65-F5344CB8AC3E}">
        <p14:creationId xmlns:p14="http://schemas.microsoft.com/office/powerpoint/2010/main" val="120775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B5AE97B-7021-6741-0349-7F51893786F8}"/>
              </a:ext>
            </a:extLst>
          </p:cNvPr>
          <p:cNvGrpSpPr/>
          <p:nvPr/>
        </p:nvGrpSpPr>
        <p:grpSpPr>
          <a:xfrm>
            <a:off x="332748" y="1327638"/>
            <a:ext cx="11526504" cy="1451398"/>
            <a:chOff x="332748" y="184638"/>
            <a:chExt cx="11526504" cy="14513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6ECB60-98DD-5834-0306-74E73873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78377"/>
            <a:stretch/>
          </p:blipFill>
          <p:spPr>
            <a:xfrm>
              <a:off x="332748" y="184638"/>
              <a:ext cx="11526504" cy="13276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197BB6-F9F6-1D3D-ECF3-FE44DE5E1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4840"/>
            <a:stretch/>
          </p:blipFill>
          <p:spPr>
            <a:xfrm>
              <a:off x="332748" y="1319211"/>
              <a:ext cx="11526504" cy="31682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AFB5B-DECB-F66B-3646-F00BDFB413FB}"/>
                  </a:ext>
                </a:extLst>
              </p:cNvPr>
              <p:cNvSpPr txBox="1"/>
              <p:nvPr/>
            </p:nvSpPr>
            <p:spPr>
              <a:xfrm>
                <a:off x="489134" y="404147"/>
                <a:ext cx="9626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entropy upper bound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uniquely determined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AFB5B-DECB-F66B-3646-F00BDFB41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4" y="404147"/>
                <a:ext cx="9626674" cy="584775"/>
              </a:xfrm>
              <a:prstGeom prst="rect">
                <a:avLst/>
              </a:prstGeom>
              <a:blipFill>
                <a:blip r:embed="rId3"/>
                <a:stretch>
                  <a:fillRect l="-1583" t="-12500" r="-6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AB579-B61B-5688-723B-C3B6F5F9C9B4}"/>
              </a:ext>
            </a:extLst>
          </p:cNvPr>
          <p:cNvCxnSpPr>
            <a:cxnSpLocks/>
          </p:cNvCxnSpPr>
          <p:nvPr/>
        </p:nvCxnSpPr>
        <p:spPr>
          <a:xfrm flipV="1">
            <a:off x="4668253" y="2105526"/>
            <a:ext cx="812131" cy="82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49A624-126E-A565-12E2-F542A366A8A3}"/>
              </a:ext>
            </a:extLst>
          </p:cNvPr>
          <p:cNvSpPr txBox="1"/>
          <p:nvPr/>
        </p:nvSpPr>
        <p:spPr>
          <a:xfrm>
            <a:off x="3495675" y="2930009"/>
            <a:ext cx="2690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Shannon entropy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AEFDB-B6D1-EBF5-CAA8-258319E173C1}"/>
              </a:ext>
            </a:extLst>
          </p:cNvPr>
          <p:cNvSpPr txBox="1"/>
          <p:nvPr/>
        </p:nvSpPr>
        <p:spPr>
          <a:xfrm>
            <a:off x="1249567" y="3989810"/>
            <a:ext cx="785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Proof “does not know” whether we are dealing with classical ensembles, quantum ensembles, or ensembles for a theory yet to be discovered</a:t>
            </a:r>
          </a:p>
        </p:txBody>
      </p:sp>
    </p:spTree>
    <p:extLst>
      <p:ext uri="{BB962C8B-B14F-4D97-AF65-F5344CB8AC3E}">
        <p14:creationId xmlns:p14="http://schemas.microsoft.com/office/powerpoint/2010/main" val="463391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80592-9171-EF7B-20A5-DC45CD99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5999E1-418D-7F38-3806-AF4B3CDD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5" y="304604"/>
            <a:ext cx="11426961" cy="1707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DDB47-F1E9-4867-555E-600C48C065B4}"/>
              </a:ext>
            </a:extLst>
          </p:cNvPr>
          <p:cNvSpPr txBox="1"/>
          <p:nvPr/>
        </p:nvSpPr>
        <p:spPr>
          <a:xfrm>
            <a:off x="330077" y="2240114"/>
            <a:ext cx="11802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Entropy bounds force mixing to be “invertible”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7BBD48-05C6-B7E8-BF75-1B11E5972F05}"/>
              </a:ext>
            </a:extLst>
          </p:cNvPr>
          <p:cNvGrpSpPr/>
          <p:nvPr/>
        </p:nvGrpSpPr>
        <p:grpSpPr>
          <a:xfrm>
            <a:off x="523117" y="3956741"/>
            <a:ext cx="8498963" cy="1153277"/>
            <a:chOff x="790574" y="3594811"/>
            <a:chExt cx="9107171" cy="12358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01FB61-13B4-0AED-2DB4-10B43CA47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9002"/>
            <a:stretch/>
          </p:blipFill>
          <p:spPr>
            <a:xfrm>
              <a:off x="790574" y="4253355"/>
              <a:ext cx="9107171" cy="57726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C8397D-5D71-0E35-4915-FD4459F47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7067"/>
            <a:stretch/>
          </p:blipFill>
          <p:spPr>
            <a:xfrm>
              <a:off x="790574" y="3594811"/>
              <a:ext cx="9107171" cy="67886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CDF3A10-E9DD-6811-0FC7-A6D5F98BC21C}"/>
              </a:ext>
            </a:extLst>
          </p:cNvPr>
          <p:cNvSpPr txBox="1"/>
          <p:nvPr/>
        </p:nvSpPr>
        <p:spPr>
          <a:xfrm>
            <a:off x="523117" y="5400040"/>
            <a:ext cx="8665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define affine combinations (i.e. negative probabilities)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49F73-CD6E-3E26-04A7-8D1E2BC1042C}"/>
              </a:ext>
            </a:extLst>
          </p:cNvPr>
          <p:cNvSpPr txBox="1"/>
          <p:nvPr/>
        </p:nvSpPr>
        <p:spPr>
          <a:xfrm>
            <a:off x="9188566" y="3046230"/>
            <a:ext cx="26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inverse continuous?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77B5FD-AE0E-F594-0CC6-5E442590B191}"/>
              </a:ext>
            </a:extLst>
          </p:cNvPr>
          <p:cNvGrpSpPr/>
          <p:nvPr/>
        </p:nvGrpSpPr>
        <p:grpSpPr>
          <a:xfrm>
            <a:off x="3855625" y="3213299"/>
            <a:ext cx="3965032" cy="484573"/>
            <a:chOff x="3855625" y="3304739"/>
            <a:chExt cx="3965032" cy="48457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0E9C01-24EC-4852-5666-7E213D7D8F1F}"/>
                </a:ext>
              </a:extLst>
            </p:cNvPr>
            <p:cNvCxnSpPr/>
            <p:nvPr/>
          </p:nvCxnSpPr>
          <p:spPr>
            <a:xfrm>
              <a:off x="4178300" y="3637957"/>
              <a:ext cx="2639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234C64-CF1C-EFB8-F8B1-1FAED5CA9B57}"/>
                    </a:ext>
                  </a:extLst>
                </p:cNvPr>
                <p:cNvSpPr txBox="1"/>
                <p:nvPr/>
              </p:nvSpPr>
              <p:spPr>
                <a:xfrm>
                  <a:off x="3855625" y="341998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234C64-CF1C-EFB8-F8B1-1FAED5CA9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25" y="3419980"/>
                  <a:ext cx="3714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8593DBC-1C47-6A87-B960-F9ABA4400E43}"/>
                    </a:ext>
                  </a:extLst>
                </p:cNvPr>
                <p:cNvSpPr txBox="1"/>
                <p:nvPr/>
              </p:nvSpPr>
              <p:spPr>
                <a:xfrm>
                  <a:off x="4859843" y="3304739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8593DBC-1C47-6A87-B960-F9ABA4400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843" y="3304739"/>
                  <a:ext cx="3676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D70FB37-2DAF-01FF-4EC7-0CDF6DA42017}"/>
                    </a:ext>
                  </a:extLst>
                </p:cNvPr>
                <p:cNvSpPr txBox="1"/>
                <p:nvPr/>
              </p:nvSpPr>
              <p:spPr>
                <a:xfrm>
                  <a:off x="6793068" y="3419980"/>
                  <a:ext cx="10275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D70FB37-2DAF-01FF-4EC7-0CDF6DA42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068" y="3419980"/>
                  <a:ext cx="102758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0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F5956B-4661-9D73-7FA7-9D8CFCE756E6}"/>
                </a:ext>
              </a:extLst>
            </p:cNvPr>
            <p:cNvSpPr/>
            <p:nvPr/>
          </p:nvSpPr>
          <p:spPr>
            <a:xfrm>
              <a:off x="4157456" y="3616882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1A46D8-BB0E-E56F-FE5B-A04F755FFACA}"/>
                </a:ext>
              </a:extLst>
            </p:cNvPr>
            <p:cNvSpPr/>
            <p:nvPr/>
          </p:nvSpPr>
          <p:spPr>
            <a:xfrm>
              <a:off x="4960651" y="3613665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092A62-F875-46D0-E6D4-FE7824E7D621}"/>
                </a:ext>
              </a:extLst>
            </p:cNvPr>
            <p:cNvSpPr/>
            <p:nvPr/>
          </p:nvSpPr>
          <p:spPr>
            <a:xfrm>
              <a:off x="6793068" y="3613665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27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D67B6-CDDF-1D30-5871-91F61142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0" y="366953"/>
            <a:ext cx="9240540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500DC-7588-1D74-2BC3-AAA7C585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4" y="1562358"/>
            <a:ext cx="9107171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EC242-C528-D21E-51C3-1D103DA71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76" y="2528825"/>
            <a:ext cx="9202434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61919-0C9F-1B5C-EE1E-43666D2BEAD6}"/>
              </a:ext>
            </a:extLst>
          </p:cNvPr>
          <p:cNvSpPr txBox="1"/>
          <p:nvPr/>
        </p:nvSpPr>
        <p:spPr>
          <a:xfrm>
            <a:off x="1735454" y="3604062"/>
            <a:ext cx="6316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Ensemble spaces embed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into vector spaces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8AA49-8B2F-4887-34BD-746C237A0520}"/>
              </a:ext>
            </a:extLst>
          </p:cNvPr>
          <p:cNvSpPr txBox="1"/>
          <p:nvPr/>
        </p:nvSpPr>
        <p:spPr>
          <a:xfrm>
            <a:off x="3056254" y="5397242"/>
            <a:ext cx="570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they embed continuously in a topological vector space?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D45F2-CED9-9D7B-C23C-DA6AA3F57E3A}"/>
              </a:ext>
            </a:extLst>
          </p:cNvPr>
          <p:cNvSpPr txBox="1"/>
          <p:nvPr/>
        </p:nvSpPr>
        <p:spPr>
          <a:xfrm>
            <a:off x="7000573" y="4686194"/>
            <a:ext cx="229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Connection to analysis</a:t>
            </a:r>
          </a:p>
        </p:txBody>
      </p:sp>
    </p:spTree>
    <p:extLst>
      <p:ext uri="{BB962C8B-B14F-4D97-AF65-F5344CB8AC3E}">
        <p14:creationId xmlns:p14="http://schemas.microsoft.com/office/powerpoint/2010/main" val="2100763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86869F-8A58-4249-49D4-45E6A39D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5" y="227192"/>
            <a:ext cx="8077200" cy="770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BDA06-031D-393D-89D5-2784CBD0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" y="1106833"/>
            <a:ext cx="8077200" cy="7363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C50A65-4DBD-C70E-EF8D-31404933B362}"/>
              </a:ext>
            </a:extLst>
          </p:cNvPr>
          <p:cNvCxnSpPr/>
          <p:nvPr/>
        </p:nvCxnSpPr>
        <p:spPr>
          <a:xfrm>
            <a:off x="10200630" y="402705"/>
            <a:ext cx="0" cy="1588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C7C11-F78F-E2CD-CB76-434F024605B6}"/>
              </a:ext>
            </a:extLst>
          </p:cNvPr>
          <p:cNvCxnSpPr/>
          <p:nvPr/>
        </p:nvCxnSpPr>
        <p:spPr>
          <a:xfrm flipH="1">
            <a:off x="9238605" y="1991371"/>
            <a:ext cx="9525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A8245D-319F-9726-1B60-B9F6CCAD9F2B}"/>
              </a:ext>
            </a:extLst>
          </p:cNvPr>
          <p:cNvCxnSpPr/>
          <p:nvPr/>
        </p:nvCxnSpPr>
        <p:spPr>
          <a:xfrm>
            <a:off x="10200630" y="1991371"/>
            <a:ext cx="150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8DEFF6-D1C9-9963-1135-778E24109123}"/>
              </a:ext>
            </a:extLst>
          </p:cNvPr>
          <p:cNvSpPr/>
          <p:nvPr/>
        </p:nvSpPr>
        <p:spPr>
          <a:xfrm>
            <a:off x="9556439" y="795321"/>
            <a:ext cx="1992968" cy="1362307"/>
          </a:xfrm>
          <a:custGeom>
            <a:avLst/>
            <a:gdLst>
              <a:gd name="connsiteX0" fmla="*/ 244141 w 1992968"/>
              <a:gd name="connsiteY0" fmla="*/ 176875 h 1362307"/>
              <a:gd name="connsiteX1" fmla="*/ 44116 w 1992968"/>
              <a:gd name="connsiteY1" fmla="*/ 615025 h 1362307"/>
              <a:gd name="connsiteX2" fmla="*/ 844216 w 1992968"/>
              <a:gd name="connsiteY2" fmla="*/ 1348450 h 1362307"/>
              <a:gd name="connsiteX3" fmla="*/ 1977691 w 1992968"/>
              <a:gd name="connsiteY3" fmla="*/ 1015075 h 1362307"/>
              <a:gd name="connsiteX4" fmla="*/ 1415716 w 1992968"/>
              <a:gd name="connsiteY4" fmla="*/ 53050 h 1362307"/>
              <a:gd name="connsiteX5" fmla="*/ 244141 w 1992968"/>
              <a:gd name="connsiteY5" fmla="*/ 176875 h 136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968" h="1362307">
                <a:moveTo>
                  <a:pt x="244141" y="176875"/>
                </a:moveTo>
                <a:cubicBezTo>
                  <a:pt x="15541" y="270538"/>
                  <a:pt x="-55896" y="419763"/>
                  <a:pt x="44116" y="615025"/>
                </a:cubicBezTo>
                <a:cubicBezTo>
                  <a:pt x="144128" y="810287"/>
                  <a:pt x="521954" y="1281775"/>
                  <a:pt x="844216" y="1348450"/>
                </a:cubicBezTo>
                <a:cubicBezTo>
                  <a:pt x="1166479" y="1415125"/>
                  <a:pt x="1882441" y="1230975"/>
                  <a:pt x="1977691" y="1015075"/>
                </a:cubicBezTo>
                <a:cubicBezTo>
                  <a:pt x="2072941" y="799175"/>
                  <a:pt x="1703053" y="192750"/>
                  <a:pt x="1415716" y="53050"/>
                </a:cubicBezTo>
                <a:cubicBezTo>
                  <a:pt x="1128379" y="-86650"/>
                  <a:pt x="472741" y="83212"/>
                  <a:pt x="244141" y="176875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59DCB1-D039-90FF-4989-D381393D27D2}"/>
                  </a:ext>
                </a:extLst>
              </p:cNvPr>
              <p:cNvSpPr txBox="1"/>
              <p:nvPr/>
            </p:nvSpPr>
            <p:spPr>
              <a:xfrm>
                <a:off x="9924405" y="149119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59DCB1-D039-90FF-4989-D381393D2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405" y="149119"/>
                <a:ext cx="3891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7AD2B7-B222-121F-BD9C-FC132554CCFC}"/>
                  </a:ext>
                </a:extLst>
              </p:cNvPr>
              <p:cNvSpPr txBox="1"/>
              <p:nvPr/>
            </p:nvSpPr>
            <p:spPr>
              <a:xfrm>
                <a:off x="11038788" y="1524834"/>
                <a:ext cx="378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7AD2B7-B222-121F-BD9C-FC132554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788" y="1524834"/>
                <a:ext cx="3780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558B5-963F-624E-F331-58F13CB79F42}"/>
              </a:ext>
            </a:extLst>
          </p:cNvPr>
          <p:cNvCxnSpPr>
            <a:cxnSpLocks/>
          </p:cNvCxnSpPr>
          <p:nvPr/>
        </p:nvCxnSpPr>
        <p:spPr>
          <a:xfrm flipV="1">
            <a:off x="9278656" y="998390"/>
            <a:ext cx="2426924" cy="8890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E9051E-6E01-467F-3E1E-B8C8504C05E2}"/>
              </a:ext>
            </a:extLst>
          </p:cNvPr>
          <p:cNvCxnSpPr>
            <a:cxnSpLocks/>
          </p:cNvCxnSpPr>
          <p:nvPr/>
        </p:nvCxnSpPr>
        <p:spPr>
          <a:xfrm flipV="1">
            <a:off x="10083949" y="1225196"/>
            <a:ext cx="1002506" cy="36725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344E17-8EE9-237A-21BC-42B2688B3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16" y="3921815"/>
            <a:ext cx="5468663" cy="2447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CC374-8A04-BFED-9ABA-67E92CF7FD48}"/>
              </a:ext>
            </a:extLst>
          </p:cNvPr>
          <p:cNvSpPr txBox="1"/>
          <p:nvPr/>
        </p:nvSpPr>
        <p:spPr>
          <a:xfrm>
            <a:off x="929543" y="2132054"/>
            <a:ext cx="77619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Ensemble spaces are bounded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in all directions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60616B-DA11-30BB-1FC0-B0C461E248B7}"/>
              </a:ext>
            </a:extLst>
          </p:cNvPr>
          <p:cNvCxnSpPr/>
          <p:nvPr/>
        </p:nvCxnSpPr>
        <p:spPr>
          <a:xfrm flipH="1">
            <a:off x="6096000" y="3921815"/>
            <a:ext cx="2773680" cy="141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A9E8E-89CB-CF1D-6DE1-AA01710B062B}"/>
              </a:ext>
            </a:extLst>
          </p:cNvPr>
          <p:cNvSpPr txBox="1"/>
          <p:nvPr/>
        </p:nvSpPr>
        <p:spPr>
          <a:xfrm>
            <a:off x="728103" y="6000259"/>
            <a:ext cx="221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Ensembles over a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24ACF-06AA-0487-CC7F-8537BDD0DEED}"/>
              </a:ext>
            </a:extLst>
          </p:cNvPr>
          <p:cNvSpPr txBox="1"/>
          <p:nvPr/>
        </p:nvSpPr>
        <p:spPr>
          <a:xfrm>
            <a:off x="2098794" y="3701714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BC943-3054-673C-6CD2-255EBD1CBB1A}"/>
              </a:ext>
            </a:extLst>
          </p:cNvPr>
          <p:cNvSpPr txBox="1"/>
          <p:nvPr/>
        </p:nvSpPr>
        <p:spPr>
          <a:xfrm>
            <a:off x="912816" y="4754382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three points</a:t>
            </a:r>
            <a:br>
              <a:rPr lang="en-US" dirty="0"/>
            </a:br>
            <a:r>
              <a:rPr lang="en-US" dirty="0"/>
              <a:t>(i.e. origin, blue</a:t>
            </a:r>
            <a:br>
              <a:rPr lang="en-US" dirty="0"/>
            </a:br>
            <a:r>
              <a:rPr lang="en-US" dirty="0"/>
              <a:t>and red points)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AB09D-8F81-8C0C-AB1B-E8E6FF6E9616}"/>
                  </a:ext>
                </a:extLst>
              </p:cNvPr>
              <p:cNvSpPr txBox="1"/>
              <p:nvPr/>
            </p:nvSpPr>
            <p:spPr>
              <a:xfrm>
                <a:off x="8910834" y="3240049"/>
                <a:ext cx="2976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bounds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green point between blue and purple line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AB09D-8F81-8C0C-AB1B-E8E6FF6E9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834" y="3240049"/>
                <a:ext cx="2976880" cy="923330"/>
              </a:xfrm>
              <a:prstGeom prst="rect">
                <a:avLst/>
              </a:prstGeom>
              <a:blipFill>
                <a:blip r:embed="rId7"/>
                <a:stretch>
                  <a:fillRect l="-184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643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ADEB8-A5B5-1729-1598-AC24970FA732}"/>
              </a:ext>
            </a:extLst>
          </p:cNvPr>
          <p:cNvSpPr txBox="1"/>
          <p:nvPr/>
        </p:nvSpPr>
        <p:spPr>
          <a:xfrm>
            <a:off x="1862712" y="4233397"/>
            <a:ext cx="586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Pseudo-distance from the entropy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FC07E-B466-0027-64CC-B9554A0F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08" y="1015296"/>
            <a:ext cx="6287377" cy="971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2D7E0-25D5-9F55-FD2D-32DF31C760C7}"/>
              </a:ext>
            </a:extLst>
          </p:cNvPr>
          <p:cNvSpPr txBox="1"/>
          <p:nvPr/>
        </p:nvSpPr>
        <p:spPr>
          <a:xfrm>
            <a:off x="356967" y="254609"/>
            <a:ext cx="1061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much does the entropy increase during mixture?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36D3CB-822C-C7C2-3CD6-FAD55EF222EF}"/>
              </a:ext>
            </a:extLst>
          </p:cNvPr>
          <p:cNvGrpSpPr/>
          <p:nvPr/>
        </p:nvGrpSpPr>
        <p:grpSpPr>
          <a:xfrm>
            <a:off x="5160935" y="2421921"/>
            <a:ext cx="6629549" cy="1495409"/>
            <a:chOff x="4032483" y="2281878"/>
            <a:chExt cx="7406310" cy="16706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BE68BB-2187-62A9-BD95-6D550C2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76098"/>
            <a:stretch/>
          </p:blipFill>
          <p:spPr>
            <a:xfrm>
              <a:off x="4032483" y="2281878"/>
              <a:ext cx="7406310" cy="14636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1D26BD-2A29-9CEC-D976-E94CF634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4981"/>
            <a:stretch/>
          </p:blipFill>
          <p:spPr>
            <a:xfrm>
              <a:off x="4032483" y="3645143"/>
              <a:ext cx="7406310" cy="30735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8E5CE36-3044-A595-AF24-D9E1577DCA64}"/>
              </a:ext>
            </a:extLst>
          </p:cNvPr>
          <p:cNvSpPr txBox="1"/>
          <p:nvPr/>
        </p:nvSpPr>
        <p:spPr>
          <a:xfrm>
            <a:off x="356967" y="2421921"/>
            <a:ext cx="4521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Recovers the Jensen-Shannon divergence (JSD)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(both classical and quantum)</a:t>
            </a:r>
          </a:p>
        </p:txBody>
      </p:sp>
    </p:spTree>
    <p:extLst>
      <p:ext uri="{BB962C8B-B14F-4D97-AF65-F5344CB8AC3E}">
        <p14:creationId xmlns:p14="http://schemas.microsoft.com/office/powerpoint/2010/main" val="1600739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8E888-EB29-DB61-FD53-457BC0FA6C18}"/>
              </a:ext>
            </a:extLst>
          </p:cNvPr>
          <p:cNvSpPr txBox="1"/>
          <p:nvPr/>
        </p:nvSpPr>
        <p:spPr>
          <a:xfrm>
            <a:off x="525780" y="274320"/>
            <a:ext cx="8261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Entropy imposes a metric on the affine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9CFC7-15F0-E527-022F-0283B93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87" y="1137470"/>
            <a:ext cx="3496163" cy="485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4D788-0074-4F44-6833-AC69D890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87" y="1806030"/>
            <a:ext cx="6639852" cy="81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D5AD0-6DC9-CDB8-4FCF-6A8CC564F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620" y="3064397"/>
            <a:ext cx="4210638" cy="876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F2078-FD43-EFFF-63FF-0E1B6FA9D155}"/>
                  </a:ext>
                </a:extLst>
              </p:cNvPr>
              <p:cNvSpPr txBox="1"/>
              <p:nvPr/>
            </p:nvSpPr>
            <p:spPr>
              <a:xfrm>
                <a:off x="898165" y="3064397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F2078-FD43-EFFF-63FF-0E1B6FA9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5" y="3064397"/>
                <a:ext cx="94128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B9B1238-8E23-861C-22B5-2D51BBC1B6EE}"/>
              </a:ext>
            </a:extLst>
          </p:cNvPr>
          <p:cNvSpPr txBox="1"/>
          <p:nvPr/>
        </p:nvSpPr>
        <p:spPr>
          <a:xfrm>
            <a:off x="287018" y="4165220"/>
            <a:ext cx="9240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Entropy strict concavity means the Hessian is negative definite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75DC8-F88C-3061-DE1B-4459B857627F}"/>
              </a:ext>
            </a:extLst>
          </p:cNvPr>
          <p:cNvSpPr txBox="1"/>
          <p:nvPr/>
        </p:nvSpPr>
        <p:spPr>
          <a:xfrm>
            <a:off x="1411287" y="5100422"/>
            <a:ext cx="6677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Recovers Fisher-Rao information metric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(both classical and quantum)</a:t>
            </a:r>
          </a:p>
        </p:txBody>
      </p:sp>
    </p:spTree>
    <p:extLst>
      <p:ext uri="{BB962C8B-B14F-4D97-AF65-F5344CB8AC3E}">
        <p14:creationId xmlns:p14="http://schemas.microsoft.com/office/powerpoint/2010/main" val="1743811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AE6C2-E76B-447D-CC2B-5D6DF3704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75F5C-3E88-47D8-43E0-9068D043CCF7}"/>
              </a:ext>
            </a:extLst>
          </p:cNvPr>
          <p:cNvSpPr txBox="1"/>
          <p:nvPr/>
        </p:nvSpPr>
        <p:spPr>
          <a:xfrm>
            <a:off x="1631947" y="1452880"/>
            <a:ext cx="8928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New structures:</a:t>
            </a:r>
          </a:p>
          <a:p>
            <a:pPr algn="ctr"/>
            <a:r>
              <a:rPr lang="en-US" sz="4000" dirty="0"/>
              <a:t>non-additive measures for counting states</a:t>
            </a:r>
            <a:br>
              <a:rPr lang="en-US" sz="4000" dirty="0"/>
            </a:br>
            <a:r>
              <a:rPr lang="en-US" sz="4000" dirty="0"/>
              <a:t>and “mixing probability”</a:t>
            </a:r>
          </a:p>
        </p:txBody>
      </p:sp>
    </p:spTree>
    <p:extLst>
      <p:ext uri="{BB962C8B-B14F-4D97-AF65-F5344CB8AC3E}">
        <p14:creationId xmlns:p14="http://schemas.microsoft.com/office/powerpoint/2010/main" val="2163275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D53DD-7226-1B46-97DE-77871A96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302792-0FA9-723E-76F1-1C742B9FF8DB}"/>
                  </a:ext>
                </a:extLst>
              </p:cNvPr>
              <p:cNvSpPr txBox="1"/>
              <p:nvPr/>
            </p:nvSpPr>
            <p:spPr>
              <a:xfrm>
                <a:off x="330708" y="274320"/>
                <a:ext cx="58542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Let’s generalize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302792-0FA9-723E-76F1-1C742B9FF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8" y="274320"/>
                <a:ext cx="5854231" cy="584775"/>
              </a:xfrm>
              <a:prstGeom prst="rect">
                <a:avLst/>
              </a:prstGeom>
              <a:blipFill>
                <a:blip r:embed="rId2"/>
                <a:stretch>
                  <a:fillRect l="-260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CE30BEA-7393-90AE-8F1B-C91A964F0E2A}"/>
              </a:ext>
            </a:extLst>
          </p:cNvPr>
          <p:cNvSpPr txBox="1"/>
          <p:nvPr/>
        </p:nvSpPr>
        <p:spPr>
          <a:xfrm>
            <a:off x="792132" y="4740210"/>
            <a:ext cx="520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State capacity is a non-additive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C77D9-F58C-72B8-F248-D5A19123C5D0}"/>
              </a:ext>
            </a:extLst>
          </p:cNvPr>
          <p:cNvSpPr txBox="1"/>
          <p:nvPr/>
        </p:nvSpPr>
        <p:spPr>
          <a:xfrm>
            <a:off x="5995416" y="4962291"/>
            <a:ext cx="292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additive over orthogonal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84B41-B73F-04FB-0119-EC923286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3" y="2072841"/>
            <a:ext cx="9497750" cy="64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EA370-ABF0-2138-5B72-BF0F025F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6" y="914957"/>
            <a:ext cx="9507277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C9693-4A98-0ECD-7105-0512C2551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13" y="2876670"/>
            <a:ext cx="8459381" cy="1733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C04992-5847-61BD-836B-42FD7DAD3AF2}"/>
              </a:ext>
            </a:extLst>
          </p:cNvPr>
          <p:cNvSpPr txBox="1"/>
          <p:nvPr/>
        </p:nvSpPr>
        <p:spPr>
          <a:xfrm>
            <a:off x="1718255" y="5484838"/>
            <a:ext cx="7522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Recovers Liouville measure in classical mechanics and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dimensionality of Hilbert subspaces in quantum 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E0956-2794-BBDE-6DA4-D26AFB191382}"/>
              </a:ext>
            </a:extLst>
          </p:cNvPr>
          <p:cNvSpPr txBox="1"/>
          <p:nvPr/>
        </p:nvSpPr>
        <p:spPr>
          <a:xfrm>
            <a:off x="9138469" y="2736808"/>
            <a:ext cx="265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capacity also name</a:t>
            </a:r>
            <a:br>
              <a:rPr lang="en-US" dirty="0"/>
            </a:br>
            <a:r>
              <a:rPr lang="en-US" dirty="0"/>
              <a:t>of a non-additive measure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50D59-B4AD-EEA9-3CD0-9C5C829F624C}"/>
              </a:ext>
            </a:extLst>
          </p:cNvPr>
          <p:cNvCxnSpPr/>
          <p:nvPr/>
        </p:nvCxnSpPr>
        <p:spPr>
          <a:xfrm flipH="1" flipV="1">
            <a:off x="9059894" y="2475485"/>
            <a:ext cx="626547" cy="51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81299-4557-451F-42C6-2397896971F0}"/>
                  </a:ext>
                </a:extLst>
              </p:cNvPr>
              <p:cNvSpPr txBox="1"/>
              <p:nvPr/>
            </p:nvSpPr>
            <p:spPr>
              <a:xfrm>
                <a:off x="8276887" y="124400"/>
                <a:ext cx="2793392" cy="68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81299-4557-451F-42C6-23978969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87" y="124400"/>
                <a:ext cx="2793392" cy="6839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9F33A9-6873-56C0-EC13-F8BBA20D7F48}"/>
              </a:ext>
            </a:extLst>
          </p:cNvPr>
          <p:cNvCxnSpPr>
            <a:cxnSpLocks/>
          </p:cNvCxnSpPr>
          <p:nvPr/>
        </p:nvCxnSpPr>
        <p:spPr>
          <a:xfrm flipH="1" flipV="1">
            <a:off x="10259878" y="564916"/>
            <a:ext cx="542441" cy="75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CC20FC-1546-AFBD-6E85-2384F3D18847}"/>
                  </a:ext>
                </a:extLst>
              </p:cNvPr>
              <p:cNvSpPr txBox="1"/>
              <p:nvPr/>
            </p:nvSpPr>
            <p:spPr>
              <a:xfrm>
                <a:off x="10418112" y="1274704"/>
                <a:ext cx="1036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biggest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CC20FC-1546-AFBD-6E85-2384F3D1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112" y="1274704"/>
                <a:ext cx="1036374" cy="369332"/>
              </a:xfrm>
              <a:prstGeom prst="rect">
                <a:avLst/>
              </a:prstGeom>
              <a:blipFill>
                <a:blip r:embed="rId7"/>
                <a:stretch>
                  <a:fillRect l="-47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4B8FF51-48F7-4B2C-9790-FC27DC75E629}"/>
              </a:ext>
            </a:extLst>
          </p:cNvPr>
          <p:cNvSpPr txBox="1"/>
          <p:nvPr/>
        </p:nvSpPr>
        <p:spPr>
          <a:xfrm>
            <a:off x="3456553" y="4524093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measure</a:t>
            </a:r>
          </a:p>
        </p:txBody>
      </p:sp>
    </p:spTree>
    <p:extLst>
      <p:ext uri="{BB962C8B-B14F-4D97-AF65-F5344CB8AC3E}">
        <p14:creationId xmlns:p14="http://schemas.microsoft.com/office/powerpoint/2010/main" val="199565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EFAD3-FDB5-D1A3-5C02-A97A3B93495D}"/>
              </a:ext>
            </a:extLst>
          </p:cNvPr>
          <p:cNvSpPr/>
          <p:nvPr/>
        </p:nvSpPr>
        <p:spPr>
          <a:xfrm>
            <a:off x="4812221" y="1139129"/>
            <a:ext cx="1968284" cy="1278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Ensemble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0A09C4-7ECA-AD2B-1F94-D0C411593320}"/>
              </a:ext>
            </a:extLst>
          </p:cNvPr>
          <p:cNvCxnSpPr>
            <a:cxnSpLocks/>
          </p:cNvCxnSpPr>
          <p:nvPr/>
        </p:nvCxnSpPr>
        <p:spPr>
          <a:xfrm>
            <a:off x="3489081" y="1060324"/>
            <a:ext cx="1067418" cy="34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5857B3-D9BC-4297-4C26-1E22FBA71E7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98795" y="1955351"/>
            <a:ext cx="1057704" cy="26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96B3A-8014-ED5D-B59C-F540A75D8A7C}"/>
              </a:ext>
            </a:extLst>
          </p:cNvPr>
          <p:cNvCxnSpPr>
            <a:cxnSpLocks/>
          </p:cNvCxnSpPr>
          <p:nvPr/>
        </p:nvCxnSpPr>
        <p:spPr>
          <a:xfrm>
            <a:off x="3498795" y="1508461"/>
            <a:ext cx="1057704" cy="19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EE5F0D-4855-36AE-DA31-184886E6CBCA}"/>
                  </a:ext>
                </a:extLst>
              </p:cNvPr>
              <p:cNvSpPr txBox="1"/>
              <p:nvPr/>
            </p:nvSpPr>
            <p:spPr>
              <a:xfrm>
                <a:off x="8156886" y="690992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EE5F0D-4855-36AE-DA31-184886E6C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886" y="690992"/>
                <a:ext cx="4557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BD6112-4ED9-42C3-4B23-BE9D9B91D1AE}"/>
                  </a:ext>
                </a:extLst>
              </p:cNvPr>
              <p:cNvSpPr txBox="1"/>
              <p:nvPr/>
            </p:nvSpPr>
            <p:spPr>
              <a:xfrm>
                <a:off x="3042420" y="1139129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BD6112-4ED9-42C3-4B23-BE9D9B91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0" y="1139129"/>
                <a:ext cx="4519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D020E-D5CC-20E3-EB2D-E084501DC381}"/>
                  </a:ext>
                </a:extLst>
              </p:cNvPr>
              <p:cNvSpPr txBox="1"/>
              <p:nvPr/>
            </p:nvSpPr>
            <p:spPr>
              <a:xfrm>
                <a:off x="3085252" y="158726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D020E-D5CC-20E3-EB2D-E084501D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252" y="1587266"/>
                <a:ext cx="3609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144A2A-5025-8F00-B67F-51E118BA756A}"/>
                  </a:ext>
                </a:extLst>
              </p:cNvPr>
              <p:cNvSpPr txBox="1"/>
              <p:nvPr/>
            </p:nvSpPr>
            <p:spPr>
              <a:xfrm>
                <a:off x="3032706" y="203540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144A2A-5025-8F00-B67F-51E118BA7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06" y="2035403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F1AD0C-C05A-2A8C-2C27-CD2EDD116421}"/>
                  </a:ext>
                </a:extLst>
              </p:cNvPr>
              <p:cNvSpPr txBox="1"/>
              <p:nvPr/>
            </p:nvSpPr>
            <p:spPr>
              <a:xfrm>
                <a:off x="3731839" y="875658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F1AD0C-C05A-2A8C-2C27-CD2EDD11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39" y="875658"/>
                <a:ext cx="459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7EE7A-EDFF-275F-9F34-60910100F66B}"/>
                  </a:ext>
                </a:extLst>
              </p:cNvPr>
              <p:cNvSpPr txBox="1"/>
              <p:nvPr/>
            </p:nvSpPr>
            <p:spPr>
              <a:xfrm>
                <a:off x="3731839" y="1323795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7EE7A-EDFF-275F-9F34-60910100F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39" y="1323795"/>
                <a:ext cx="465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E0D9E-06CB-5EF6-3661-42E26F53CBCC}"/>
                  </a:ext>
                </a:extLst>
              </p:cNvPr>
              <p:cNvSpPr txBox="1"/>
              <p:nvPr/>
            </p:nvSpPr>
            <p:spPr>
              <a:xfrm>
                <a:off x="3731839" y="1833303"/>
                <a:ext cx="479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E0D9E-06CB-5EF6-3661-42E26F53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39" y="1833303"/>
                <a:ext cx="4792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F9EA6FD-692C-D78B-A990-81D17B4AB535}"/>
              </a:ext>
            </a:extLst>
          </p:cNvPr>
          <p:cNvSpPr txBox="1"/>
          <p:nvPr/>
        </p:nvSpPr>
        <p:spPr>
          <a:xfrm>
            <a:off x="3446248" y="328475"/>
            <a:ext cx="9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16968C-A0CA-71CA-43F7-FAB13B412BDB}"/>
              </a:ext>
            </a:extLst>
          </p:cNvPr>
          <p:cNvSpPr txBox="1"/>
          <p:nvPr/>
        </p:nvSpPr>
        <p:spPr>
          <a:xfrm>
            <a:off x="6853292" y="328475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A2CD8E-E294-4F8D-FFCB-5450825086D9}"/>
              </a:ext>
            </a:extLst>
          </p:cNvPr>
          <p:cNvCxnSpPr>
            <a:cxnSpLocks/>
          </p:cNvCxnSpPr>
          <p:nvPr/>
        </p:nvCxnSpPr>
        <p:spPr>
          <a:xfrm flipH="1">
            <a:off x="7087392" y="1060324"/>
            <a:ext cx="1067418" cy="3422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291A2F-DD9D-6389-68DD-4B89E190CD34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7087392" y="1955351"/>
            <a:ext cx="1057704" cy="2647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809811-D7C9-478E-F22A-B47BB70000E4}"/>
              </a:ext>
            </a:extLst>
          </p:cNvPr>
          <p:cNvCxnSpPr>
            <a:cxnSpLocks/>
          </p:cNvCxnSpPr>
          <p:nvPr/>
        </p:nvCxnSpPr>
        <p:spPr>
          <a:xfrm flipH="1">
            <a:off x="7087392" y="1508461"/>
            <a:ext cx="1057704" cy="19922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D6E997-6724-1BA7-A17A-B437B4FEB095}"/>
                  </a:ext>
                </a:extLst>
              </p:cNvPr>
              <p:cNvSpPr txBox="1"/>
              <p:nvPr/>
            </p:nvSpPr>
            <p:spPr>
              <a:xfrm flipH="1">
                <a:off x="8149489" y="1139129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D6E997-6724-1BA7-A17A-B437B4FE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49489" y="1139129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83B7FB-A133-B976-5B18-97CB270B1BEC}"/>
                  </a:ext>
                </a:extLst>
              </p:cNvPr>
              <p:cNvSpPr txBox="1"/>
              <p:nvPr/>
            </p:nvSpPr>
            <p:spPr>
              <a:xfrm flipH="1">
                <a:off x="8197643" y="158726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83B7FB-A133-B976-5B18-97CB270B1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97643" y="1587266"/>
                <a:ext cx="3609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3338B5-E44C-1266-E911-DC0D1E1E1F52}"/>
                  </a:ext>
                </a:extLst>
              </p:cNvPr>
              <p:cNvSpPr txBox="1"/>
              <p:nvPr/>
            </p:nvSpPr>
            <p:spPr>
              <a:xfrm flipH="1">
                <a:off x="8145096" y="2035403"/>
                <a:ext cx="47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3338B5-E44C-1266-E911-DC0D1E1E1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45096" y="2035403"/>
                <a:ext cx="4733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84031D-7389-693B-468B-2C34CE37E7D5}"/>
                  </a:ext>
                </a:extLst>
              </p:cNvPr>
              <p:cNvSpPr txBox="1"/>
              <p:nvPr/>
            </p:nvSpPr>
            <p:spPr>
              <a:xfrm flipH="1">
                <a:off x="7452246" y="875658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84031D-7389-693B-468B-2C34CE37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52246" y="875658"/>
                <a:ext cx="460511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8901B8-CCF7-69E7-7D03-2FA10AB3E4EB}"/>
                  </a:ext>
                </a:extLst>
              </p:cNvPr>
              <p:cNvSpPr txBox="1"/>
              <p:nvPr/>
            </p:nvSpPr>
            <p:spPr>
              <a:xfrm flipH="1">
                <a:off x="7446925" y="132379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8901B8-CCF7-69E7-7D03-2FA10AB3E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46925" y="1323795"/>
                <a:ext cx="465832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939874-E9AD-B2EE-5DDE-2447AE82E503}"/>
                  </a:ext>
                </a:extLst>
              </p:cNvPr>
              <p:cNvSpPr txBox="1"/>
              <p:nvPr/>
            </p:nvSpPr>
            <p:spPr>
              <a:xfrm flipH="1">
                <a:off x="7432818" y="1833303"/>
                <a:ext cx="478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939874-E9AD-B2EE-5DDE-2447AE82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32818" y="1833303"/>
                <a:ext cx="478208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68CA82-156B-40ED-443F-D7B1C45257ED}"/>
                  </a:ext>
                </a:extLst>
              </p:cNvPr>
              <p:cNvSpPr txBox="1"/>
              <p:nvPr/>
            </p:nvSpPr>
            <p:spPr>
              <a:xfrm>
                <a:off x="3042420" y="69099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68CA82-156B-40ED-443F-D7B1C4525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0" y="690992"/>
                <a:ext cx="4466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E4F250D-E250-597D-7D5B-27E46E9B36F2}"/>
              </a:ext>
            </a:extLst>
          </p:cNvPr>
          <p:cNvSpPr txBox="1"/>
          <p:nvPr/>
        </p:nvSpPr>
        <p:spPr>
          <a:xfrm rot="16200000">
            <a:off x="2131739" y="1361570"/>
            <a:ext cx="13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7E5EFA-E6A2-1336-CC5A-62988B779D1B}"/>
              </a:ext>
            </a:extLst>
          </p:cNvPr>
          <p:cNvSpPr txBox="1"/>
          <p:nvPr/>
        </p:nvSpPr>
        <p:spPr>
          <a:xfrm rot="5400000">
            <a:off x="8301073" y="1384664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61AE9-B43D-3DFA-C85C-2B4C5A678591}"/>
              </a:ext>
            </a:extLst>
          </p:cNvPr>
          <p:cNvSpPr txBox="1"/>
          <p:nvPr/>
        </p:nvSpPr>
        <p:spPr>
          <a:xfrm>
            <a:off x="244045" y="2835438"/>
            <a:ext cx="11703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classical mechanics, mixtures of preparations and probability of outcomes always coincide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436980-87B4-3C24-4250-0A586E15BCCE}"/>
              </a:ext>
            </a:extLst>
          </p:cNvPr>
          <p:cNvSpPr txBox="1"/>
          <p:nvPr/>
        </p:nvSpPr>
        <p:spPr>
          <a:xfrm>
            <a:off x="244045" y="3347817"/>
            <a:ext cx="46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quantum mechanics, they do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82CF1-94B1-63DC-32C1-C7F049632664}"/>
                  </a:ext>
                </a:extLst>
              </p:cNvPr>
              <p:cNvSpPr txBox="1"/>
              <p:nvPr/>
            </p:nvSpPr>
            <p:spPr>
              <a:xfrm>
                <a:off x="1572247" y="3977749"/>
                <a:ext cx="8010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ensemble space not a simplex (i.e. classical probability fails)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82CF1-94B1-63DC-32C1-C7F0496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47" y="3977749"/>
                <a:ext cx="8010783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5F569B4-BFFF-C82F-0885-7D50ACDA6337}"/>
              </a:ext>
            </a:extLst>
          </p:cNvPr>
          <p:cNvSpPr txBox="1"/>
          <p:nvPr/>
        </p:nvSpPr>
        <p:spPr>
          <a:xfrm>
            <a:off x="983046" y="4810930"/>
            <a:ext cx="7888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 we have common measure theoretic tools on the preparation side?</a:t>
            </a:r>
          </a:p>
        </p:txBody>
      </p:sp>
    </p:spTree>
    <p:extLst>
      <p:ext uri="{BB962C8B-B14F-4D97-AF65-F5344CB8AC3E}">
        <p14:creationId xmlns:p14="http://schemas.microsoft.com/office/powerpoint/2010/main" val="116507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48397-B8D4-1179-F3D7-42CAF0EF9C1A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3725915" y="2131254"/>
            <a:ext cx="949024" cy="10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833B01-0AEA-FC46-1647-BF375E02B35E}"/>
              </a:ext>
            </a:extLst>
          </p:cNvPr>
          <p:cNvSpPr/>
          <p:nvPr/>
        </p:nvSpPr>
        <p:spPr>
          <a:xfrm>
            <a:off x="935433" y="1778199"/>
            <a:ext cx="2790483" cy="72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physical principles</a:t>
            </a:r>
            <a:br>
              <a:rPr lang="en-US" sz="1600" dirty="0"/>
            </a:br>
            <a:r>
              <a:rPr lang="en-US" sz="1600" dirty="0"/>
              <a:t>and requirements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8B9163-2895-C079-CAA8-09EC5E2C9DE6}"/>
              </a:ext>
            </a:extLst>
          </p:cNvPr>
          <p:cNvCxnSpPr>
            <a:stCxn id="47" idx="3"/>
            <a:endCxn id="82" idx="1"/>
          </p:cNvCxnSpPr>
          <p:nvPr/>
        </p:nvCxnSpPr>
        <p:spPr>
          <a:xfrm>
            <a:off x="3254087" y="3335369"/>
            <a:ext cx="961262" cy="14044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B4AEA42-65BC-759B-FF0D-2218853194C3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3254087" y="3335369"/>
            <a:ext cx="3660265" cy="146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4D6ED4-E49F-020B-A6CD-CFD886462A0C}"/>
              </a:ext>
            </a:extLst>
          </p:cNvPr>
          <p:cNvCxnSpPr>
            <a:stCxn id="47" idx="3"/>
            <a:endCxn id="83" idx="1"/>
          </p:cNvCxnSpPr>
          <p:nvPr/>
        </p:nvCxnSpPr>
        <p:spPr>
          <a:xfrm>
            <a:off x="3254087" y="3335369"/>
            <a:ext cx="3764370" cy="13106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BA0CA5A-51B6-6CC2-A0B3-77A1CB65FA64}"/>
              </a:ext>
            </a:extLst>
          </p:cNvPr>
          <p:cNvSpPr/>
          <p:nvPr/>
        </p:nvSpPr>
        <p:spPr>
          <a:xfrm>
            <a:off x="1018288" y="3088672"/>
            <a:ext cx="223579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 assumptions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382CBC-25B4-093A-2FB4-EA1CE7BA6E73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3254087" y="3335369"/>
            <a:ext cx="1000505" cy="1688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2589ECB-4FEC-8822-C293-1E80E4AE1244}"/>
              </a:ext>
            </a:extLst>
          </p:cNvPr>
          <p:cNvSpPr/>
          <p:nvPr/>
        </p:nvSpPr>
        <p:spPr>
          <a:xfrm>
            <a:off x="4674939" y="1884557"/>
            <a:ext cx="331666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mathematical framework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67F18A-C6C4-6631-7C5A-2CA171BE9DF4}"/>
              </a:ext>
            </a:extLst>
          </p:cNvPr>
          <p:cNvSpPr/>
          <p:nvPr/>
        </p:nvSpPr>
        <p:spPr>
          <a:xfrm>
            <a:off x="4254592" y="3132989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A5318C7-8417-DF7C-C752-CCB6F8A4A3D7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rot="5400000" flipH="1" flipV="1">
            <a:off x="4697712" y="2857562"/>
            <a:ext cx="2115173" cy="1155949"/>
          </a:xfrm>
          <a:prstGeom prst="bentConnector3">
            <a:avLst>
              <a:gd name="adj1" fmla="val 1581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4BDF83E-D03B-A807-7306-AB39588802C5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rot="16200000" flipV="1">
            <a:off x="6618573" y="2092651"/>
            <a:ext cx="732423" cy="1303018"/>
          </a:xfrm>
          <a:prstGeom prst="bentConnector3">
            <a:avLst>
              <a:gd name="adj1" fmla="val 4670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FFAC0F-4D84-36A4-60F4-D1DF1584C7E3}"/>
              </a:ext>
            </a:extLst>
          </p:cNvPr>
          <p:cNvCxnSpPr>
            <a:cxnSpLocks/>
            <a:stCxn id="83" idx="0"/>
            <a:endCxn id="50" idx="2"/>
          </p:cNvCxnSpPr>
          <p:nvPr/>
        </p:nvCxnSpPr>
        <p:spPr>
          <a:xfrm rot="16200000" flipV="1">
            <a:off x="5828213" y="2883011"/>
            <a:ext cx="2021420" cy="1011298"/>
          </a:xfrm>
          <a:prstGeom prst="bentConnector3">
            <a:avLst>
              <a:gd name="adj1" fmla="val 118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A5607E8-01B8-AB17-62C2-FEB71456DCDF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5400000" flipH="1" flipV="1">
            <a:off x="5277382" y="2077098"/>
            <a:ext cx="755040" cy="1356742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8F1B12-6402-8417-5D4D-4561E309C890}"/>
              </a:ext>
            </a:extLst>
          </p:cNvPr>
          <p:cNvSpPr txBox="1"/>
          <p:nvPr/>
        </p:nvSpPr>
        <p:spPr>
          <a:xfrm>
            <a:off x="1018288" y="4674991"/>
            <a:ext cx="144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F4759-7443-71D3-0F39-79A31AAFF655}"/>
              </a:ext>
            </a:extLst>
          </p:cNvPr>
          <p:cNvCxnSpPr>
            <a:cxnSpLocks/>
          </p:cNvCxnSpPr>
          <p:nvPr/>
        </p:nvCxnSpPr>
        <p:spPr>
          <a:xfrm flipV="1">
            <a:off x="871765" y="4664851"/>
            <a:ext cx="0" cy="434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/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Foundations of physics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theory of physical models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blipFill>
                <a:blip r:embed="rId2"/>
                <a:stretch>
                  <a:fillRect t="-3103" r="-2471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02DA4AF3-03BA-693A-5F74-F35B68D85F1E}"/>
              </a:ext>
            </a:extLst>
          </p:cNvPr>
          <p:cNvSpPr/>
          <p:nvPr/>
        </p:nvSpPr>
        <p:spPr>
          <a:xfrm>
            <a:off x="6914352" y="3110371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C58172-C520-8D9B-3459-7D95656965CC}"/>
              </a:ext>
            </a:extLst>
          </p:cNvPr>
          <p:cNvSpPr/>
          <p:nvPr/>
        </p:nvSpPr>
        <p:spPr>
          <a:xfrm>
            <a:off x="4215348" y="4493122"/>
            <a:ext cx="1923953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Thermodynamics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E4A39E-4020-45F7-2594-D0FCE4CD7932}"/>
              </a:ext>
            </a:extLst>
          </p:cNvPr>
          <p:cNvSpPr/>
          <p:nvPr/>
        </p:nvSpPr>
        <p:spPr>
          <a:xfrm>
            <a:off x="7018456" y="4399369"/>
            <a:ext cx="652228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D0531C-598B-7E8A-5278-A46F910A073D}"/>
              </a:ext>
            </a:extLst>
          </p:cNvPr>
          <p:cNvSpPr txBox="1"/>
          <p:nvPr/>
        </p:nvSpPr>
        <p:spPr>
          <a:xfrm>
            <a:off x="1048233" y="4055438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4D4F6C-6B11-53FA-711E-B9280B955F92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685800" y="4240104"/>
            <a:ext cx="3624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Our view of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1173937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455DA-EAFA-CE5F-A37B-E952284E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BF6D38-C3AC-CF23-865E-F86BD7A6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6" y="1908730"/>
            <a:ext cx="9497750" cy="90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6ECB5E-A5FB-2CD1-4D16-F19EC2F7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4" y="999516"/>
            <a:ext cx="9469171" cy="91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B608A-6F8F-12C1-2F2B-FA81D0BE4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3" y="3164192"/>
            <a:ext cx="6690947" cy="1952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2A4BA0-1AE3-464C-86A0-4BBF53DCD06C}"/>
              </a:ext>
            </a:extLst>
          </p:cNvPr>
          <p:cNvSpPr txBox="1"/>
          <p:nvPr/>
        </p:nvSpPr>
        <p:spPr>
          <a:xfrm>
            <a:off x="1011116" y="5396819"/>
            <a:ext cx="7002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Fraction capacity is a non-additive probability measure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DA346-67EA-7403-7E07-6B1A937AB08A}"/>
              </a:ext>
            </a:extLst>
          </p:cNvPr>
          <p:cNvSpPr txBox="1"/>
          <p:nvPr/>
        </p:nvSpPr>
        <p:spPr>
          <a:xfrm>
            <a:off x="4959889" y="5167109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66E849-3B7C-BA7B-E11D-733A0C48D9E8}"/>
                  </a:ext>
                </a:extLst>
              </p:cNvPr>
              <p:cNvSpPr txBox="1"/>
              <p:nvPr/>
            </p:nvSpPr>
            <p:spPr>
              <a:xfrm>
                <a:off x="192571" y="220076"/>
                <a:ext cx="82606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How much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is a mixture of other ensembles?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66E849-3B7C-BA7B-E11D-733A0C48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1" y="220076"/>
                <a:ext cx="8260659" cy="584775"/>
              </a:xfrm>
              <a:prstGeom prst="rect">
                <a:avLst/>
              </a:prstGeom>
              <a:blipFill>
                <a:blip r:embed="rId5"/>
                <a:stretch>
                  <a:fillRect l="-1919" t="-12500" r="-88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1816C-9EF2-F6E2-DA4B-EE2660465EF3}"/>
                  </a:ext>
                </a:extLst>
              </p:cNvPr>
              <p:cNvSpPr txBox="1"/>
              <p:nvPr/>
            </p:nvSpPr>
            <p:spPr>
              <a:xfrm>
                <a:off x="8811544" y="250853"/>
                <a:ext cx="3127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1816C-9EF2-F6E2-DA4B-EE266046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544" y="250853"/>
                <a:ext cx="31275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CD9ADA-8DDA-0ACB-FBA1-2295FE34343E}"/>
              </a:ext>
            </a:extLst>
          </p:cNvPr>
          <p:cNvCxnSpPr>
            <a:cxnSpLocks/>
          </p:cNvCxnSpPr>
          <p:nvPr/>
        </p:nvCxnSpPr>
        <p:spPr>
          <a:xfrm flipH="1" flipV="1">
            <a:off x="9864671" y="804851"/>
            <a:ext cx="510666" cy="65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581BE-F9F9-1BB2-79AE-279C258DE5CF}"/>
                  </a:ext>
                </a:extLst>
              </p:cNvPr>
              <p:cNvSpPr txBox="1"/>
              <p:nvPr/>
            </p:nvSpPr>
            <p:spPr>
              <a:xfrm>
                <a:off x="10120004" y="1539398"/>
                <a:ext cx="1043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biggest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581BE-F9F9-1BB2-79AE-279C258D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04" y="1539398"/>
                <a:ext cx="1043491" cy="369332"/>
              </a:xfrm>
              <a:prstGeom prst="rect">
                <a:avLst/>
              </a:prstGeom>
              <a:blipFill>
                <a:blip r:embed="rId7"/>
                <a:stretch>
                  <a:fillRect l="-46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802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A49AA-E550-57D9-AA51-4D219C102E70}"/>
              </a:ext>
            </a:extLst>
          </p:cNvPr>
          <p:cNvSpPr txBox="1"/>
          <p:nvPr/>
        </p:nvSpPr>
        <p:spPr>
          <a:xfrm>
            <a:off x="305943" y="1036114"/>
            <a:ext cx="688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State capacity is a non-additive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0FB4A-0529-283D-E8BA-413CA748F901}"/>
              </a:ext>
            </a:extLst>
          </p:cNvPr>
          <p:cNvSpPr txBox="1"/>
          <p:nvPr/>
        </p:nvSpPr>
        <p:spPr>
          <a:xfrm>
            <a:off x="305943" y="414113"/>
            <a:ext cx="929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Fraction capacity is a non-additive probability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E0DB2-03F6-1240-4096-9181EDF51E83}"/>
                  </a:ext>
                </a:extLst>
              </p:cNvPr>
              <p:cNvSpPr txBox="1"/>
              <p:nvPr/>
            </p:nvSpPr>
            <p:spPr>
              <a:xfrm>
                <a:off x="2138766" y="3189533"/>
                <a:ext cx="7068538" cy="1037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Is there a notion of integral and derivative</a:t>
                </a:r>
                <a:br>
                  <a:rPr lang="en-US" sz="2400" dirty="0"/>
                </a:br>
                <a:r>
                  <a:rPr lang="en-US" sz="2400" dirty="0"/>
                  <a:t>so that we can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𝑑𝑠𝑐𝑎𝑝</m:t>
                        </m:r>
                      </m:e>
                    </m:nary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𝑑𝑓𝑐𝑎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𝑑𝑠𝑐𝑎𝑝</m:t>
                        </m:r>
                      </m:den>
                    </m:f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E0DB2-03F6-1240-4096-9181EDF51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766" y="3189533"/>
                <a:ext cx="7068538" cy="1037848"/>
              </a:xfrm>
              <a:prstGeom prst="rect">
                <a:avLst/>
              </a:prstGeom>
              <a:blipFill>
                <a:blip r:embed="rId2"/>
                <a:stretch>
                  <a:fillRect l="-1381" t="-4706" r="-345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B45C04-53AF-CF6F-F78A-B659D166801B}"/>
              </a:ext>
            </a:extLst>
          </p:cNvPr>
          <p:cNvSpPr txBox="1"/>
          <p:nvPr/>
        </p:nvSpPr>
        <p:spPr>
          <a:xfrm>
            <a:off x="906650" y="1876619"/>
            <a:ext cx="102547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there a suitable generalization of calculus to this non-additive case,</a:t>
            </a:r>
            <a:br>
              <a:rPr lang="en-US" sz="2800" dirty="0"/>
            </a:br>
            <a:r>
              <a:rPr lang="en-US" sz="2800" dirty="0"/>
              <a:t>which would be valid for all physical theories?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1AE02-835F-53AC-16BD-7A2A2DA6E55A}"/>
              </a:ext>
            </a:extLst>
          </p:cNvPr>
          <p:cNvSpPr txBox="1"/>
          <p:nvPr/>
        </p:nvSpPr>
        <p:spPr>
          <a:xfrm>
            <a:off x="906650" y="4586188"/>
            <a:ext cx="7864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the type of uncertainty we are characterizing</a:t>
            </a:r>
          </a:p>
          <a:p>
            <a:r>
              <a:rPr lang="en-US" sz="2800" dirty="0"/>
              <a:t>with fuzzy measures compatible with that literature?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0F414-BF9A-321D-24A3-40EAA119D277}"/>
              </a:ext>
            </a:extLst>
          </p:cNvPr>
          <p:cNvSpPr txBox="1"/>
          <p:nvPr/>
        </p:nvSpPr>
        <p:spPr>
          <a:xfrm>
            <a:off x="8736649" y="993626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measures!</a:t>
            </a:r>
          </a:p>
        </p:txBody>
      </p:sp>
    </p:spTree>
    <p:extLst>
      <p:ext uri="{BB962C8B-B14F-4D97-AF65-F5344CB8AC3E}">
        <p14:creationId xmlns:p14="http://schemas.microsoft.com/office/powerpoint/2010/main" val="685157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2F5FC-8560-8244-D0BC-49B01B49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734A68-11A8-8FB8-8F25-0AE0B8C70B1B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3369455" y="1379593"/>
            <a:ext cx="949024" cy="10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B766E26-82A3-F59F-702B-A99843DAD437}"/>
              </a:ext>
            </a:extLst>
          </p:cNvPr>
          <p:cNvSpPr/>
          <p:nvPr/>
        </p:nvSpPr>
        <p:spPr>
          <a:xfrm>
            <a:off x="578973" y="1026538"/>
            <a:ext cx="2790483" cy="72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physical principles</a:t>
            </a:r>
            <a:br>
              <a:rPr lang="en-US" sz="1600" dirty="0"/>
            </a:br>
            <a:r>
              <a:rPr lang="en-US" sz="1600" dirty="0"/>
              <a:t>and requirements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E19E70-F948-35E2-1A9F-9E2A070CFE9C}"/>
              </a:ext>
            </a:extLst>
          </p:cNvPr>
          <p:cNvCxnSpPr>
            <a:stCxn id="47" idx="3"/>
            <a:endCxn id="82" idx="1"/>
          </p:cNvCxnSpPr>
          <p:nvPr/>
        </p:nvCxnSpPr>
        <p:spPr>
          <a:xfrm>
            <a:off x="2897627" y="2583708"/>
            <a:ext cx="961262" cy="14044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2E9BF9-AAE0-0B2C-EF43-877F6BB55B3C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2897627" y="2583708"/>
            <a:ext cx="3660265" cy="146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43184F9-A6F7-581D-07CA-62C911679245}"/>
              </a:ext>
            </a:extLst>
          </p:cNvPr>
          <p:cNvCxnSpPr>
            <a:stCxn id="47" idx="3"/>
            <a:endCxn id="83" idx="1"/>
          </p:cNvCxnSpPr>
          <p:nvPr/>
        </p:nvCxnSpPr>
        <p:spPr>
          <a:xfrm>
            <a:off x="2897627" y="2583708"/>
            <a:ext cx="3764370" cy="13106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5FFB64C-DE2C-637C-354B-23081763BC97}"/>
              </a:ext>
            </a:extLst>
          </p:cNvPr>
          <p:cNvSpPr/>
          <p:nvPr/>
        </p:nvSpPr>
        <p:spPr>
          <a:xfrm>
            <a:off x="661828" y="2337011"/>
            <a:ext cx="223579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 assumptions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6F5300-2A92-E6D9-F65D-A8DF09F54A9B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2897627" y="2583708"/>
            <a:ext cx="1000505" cy="1688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B06587-3EDA-4EE3-16EC-5C6CDBA7951B}"/>
              </a:ext>
            </a:extLst>
          </p:cNvPr>
          <p:cNvSpPr/>
          <p:nvPr/>
        </p:nvSpPr>
        <p:spPr>
          <a:xfrm>
            <a:off x="4318479" y="1132896"/>
            <a:ext cx="331666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mathematical framework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01D510-1A20-6635-7758-6A5050877E0A}"/>
              </a:ext>
            </a:extLst>
          </p:cNvPr>
          <p:cNvSpPr/>
          <p:nvPr/>
        </p:nvSpPr>
        <p:spPr>
          <a:xfrm>
            <a:off x="3898132" y="2381328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B5DD0CB-B811-776D-D634-238D9EA21C66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rot="5400000" flipH="1" flipV="1">
            <a:off x="4341252" y="2105901"/>
            <a:ext cx="2115173" cy="1155949"/>
          </a:xfrm>
          <a:prstGeom prst="bentConnector3">
            <a:avLst>
              <a:gd name="adj1" fmla="val 1581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08280EE-446E-67C0-CA2E-B9787FB0D652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rot="16200000" flipV="1">
            <a:off x="6262113" y="1340990"/>
            <a:ext cx="732423" cy="1303018"/>
          </a:xfrm>
          <a:prstGeom prst="bentConnector3">
            <a:avLst>
              <a:gd name="adj1" fmla="val 4670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D04C94A-8432-5720-59DF-2FE188DC1860}"/>
              </a:ext>
            </a:extLst>
          </p:cNvPr>
          <p:cNvCxnSpPr>
            <a:cxnSpLocks/>
            <a:stCxn id="83" idx="0"/>
            <a:endCxn id="50" idx="2"/>
          </p:cNvCxnSpPr>
          <p:nvPr/>
        </p:nvCxnSpPr>
        <p:spPr>
          <a:xfrm rot="16200000" flipV="1">
            <a:off x="5471753" y="2131350"/>
            <a:ext cx="2021420" cy="1011298"/>
          </a:xfrm>
          <a:prstGeom prst="bentConnector3">
            <a:avLst>
              <a:gd name="adj1" fmla="val 118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6379933-F8B4-0908-E8BA-D878539CE871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5400000" flipH="1" flipV="1">
            <a:off x="4920922" y="1325437"/>
            <a:ext cx="755040" cy="1356742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65514-81B2-1EAB-E005-70EDC7463A37}"/>
              </a:ext>
            </a:extLst>
          </p:cNvPr>
          <p:cNvSpPr txBox="1"/>
          <p:nvPr/>
        </p:nvSpPr>
        <p:spPr>
          <a:xfrm>
            <a:off x="661828" y="3923330"/>
            <a:ext cx="144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9B540-B2AB-3B43-4B1C-5D188F2BF3AC}"/>
              </a:ext>
            </a:extLst>
          </p:cNvPr>
          <p:cNvCxnSpPr>
            <a:cxnSpLocks/>
          </p:cNvCxnSpPr>
          <p:nvPr/>
        </p:nvCxnSpPr>
        <p:spPr>
          <a:xfrm flipV="1">
            <a:off x="515305" y="3913190"/>
            <a:ext cx="0" cy="434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CAF17BE-E4DF-72ED-0807-235B07305968}"/>
              </a:ext>
            </a:extLst>
          </p:cNvPr>
          <p:cNvSpPr/>
          <p:nvPr/>
        </p:nvSpPr>
        <p:spPr>
          <a:xfrm>
            <a:off x="6557892" y="2358710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0DF462-3A3A-FDDB-D61B-0A874E9EB058}"/>
              </a:ext>
            </a:extLst>
          </p:cNvPr>
          <p:cNvSpPr/>
          <p:nvPr/>
        </p:nvSpPr>
        <p:spPr>
          <a:xfrm>
            <a:off x="3858888" y="3741461"/>
            <a:ext cx="1923953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Thermodynamics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0FE515-CE28-96B6-225E-A8FC3F9AEB09}"/>
              </a:ext>
            </a:extLst>
          </p:cNvPr>
          <p:cNvSpPr/>
          <p:nvPr/>
        </p:nvSpPr>
        <p:spPr>
          <a:xfrm>
            <a:off x="6661996" y="3647708"/>
            <a:ext cx="652228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2732D4-BA3A-0D37-1B71-485A80E995BE}"/>
              </a:ext>
            </a:extLst>
          </p:cNvPr>
          <p:cNvSpPr txBox="1"/>
          <p:nvPr/>
        </p:nvSpPr>
        <p:spPr>
          <a:xfrm>
            <a:off x="691773" y="3303777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4C72533-8A56-44D6-EFDD-8BB229A8ACB7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03394" y="3488443"/>
            <a:ext cx="388379" cy="222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F89106-566D-ECFC-66AE-2AA20D1BD787}"/>
                  </a:ext>
                </a:extLst>
              </p:cNvPr>
              <p:cNvSpPr txBox="1"/>
              <p:nvPr/>
            </p:nvSpPr>
            <p:spPr>
              <a:xfrm>
                <a:off x="303394" y="387408"/>
                <a:ext cx="3711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Experimental verifiability: topologies/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-algebras</a:t>
                </a:r>
              </a:p>
              <a:p>
                <a:r>
                  <a:rPr lang="en-US" sz="1400" dirty="0"/>
                  <a:t>Ensembles: convex space,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F89106-566D-ECFC-66AE-2AA20D1B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4" y="387408"/>
                <a:ext cx="3711209" cy="523220"/>
              </a:xfrm>
              <a:prstGeom prst="rect">
                <a:avLst/>
              </a:prstGeom>
              <a:blipFill>
                <a:blip r:embed="rId2"/>
                <a:stretch>
                  <a:fillRect l="-493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43A3E3-0F12-3D79-4358-3A81B3DF1BEA}"/>
              </a:ext>
            </a:extLst>
          </p:cNvPr>
          <p:cNvSpPr txBox="1"/>
          <p:nvPr/>
        </p:nvSpPr>
        <p:spPr>
          <a:xfrm>
            <a:off x="4637892" y="493766"/>
            <a:ext cx="398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Connections to: measure theory, vector spaces, functional analysis, differential geometry,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A0343-0093-113B-A588-EC884ED9FA72}"/>
              </a:ext>
            </a:extLst>
          </p:cNvPr>
          <p:cNvSpPr txBox="1"/>
          <p:nvPr/>
        </p:nvSpPr>
        <p:spPr>
          <a:xfrm>
            <a:off x="539373" y="5011248"/>
            <a:ext cx="8649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must be a concerted effort across physics, math,</a:t>
            </a:r>
            <a:br>
              <a:rPr lang="en-US" sz="3200" dirty="0"/>
            </a:br>
            <a:r>
              <a:rPr lang="en-US" sz="3200" dirty="0"/>
              <a:t>information theory, philosophy,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369E9-59F1-C99B-5B93-548932E4CBBB}"/>
              </a:ext>
            </a:extLst>
          </p:cNvPr>
          <p:cNvSpPr txBox="1"/>
          <p:nvPr/>
        </p:nvSpPr>
        <p:spPr>
          <a:xfrm>
            <a:off x="5452625" y="6046366"/>
            <a:ext cx="307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 and I can’t know everything!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199EB-E968-55D7-148E-C661D5A3AE8B}"/>
                  </a:ext>
                </a:extLst>
              </p:cNvPr>
              <p:cNvSpPr txBox="1"/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Foundations of physics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theory of physical models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199EB-E968-55D7-148E-C661D5A3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blipFill>
                <a:blip r:embed="rId3"/>
                <a:stretch>
                  <a:fillRect t="-3103" r="-2471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9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098F7-B06E-6F59-0481-692138E13EC1}"/>
              </a:ext>
            </a:extLst>
          </p:cNvPr>
          <p:cNvSpPr txBox="1"/>
          <p:nvPr/>
        </p:nvSpPr>
        <p:spPr>
          <a:xfrm>
            <a:off x="309966" y="255722"/>
            <a:ext cx="6959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Assumption of Physics is an open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6D0D8-F8B5-E092-4ACB-36AABB38ECC5}"/>
              </a:ext>
            </a:extLst>
          </p:cNvPr>
          <p:cNvSpPr txBox="1"/>
          <p:nvPr/>
        </p:nvSpPr>
        <p:spPr>
          <a:xfrm>
            <a:off x="896023" y="2717466"/>
            <a:ext cx="700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coordinated through a Discord server (contact me for an invite)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36676-CAD3-512F-FA3C-AB1C8F384E35}"/>
              </a:ext>
            </a:extLst>
          </p:cNvPr>
          <p:cNvSpPr txBox="1"/>
          <p:nvPr/>
        </p:nvSpPr>
        <p:spPr>
          <a:xfrm>
            <a:off x="896023" y="1016167"/>
            <a:ext cx="784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output is an open access book: </a:t>
            </a:r>
            <a:r>
              <a:rPr lang="en-US" dirty="0">
                <a:hlinkClick r:id="rId2"/>
              </a:rPr>
              <a:t>https://assumptionsofphysics.org/book/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0D855-8B42-8151-46EB-25EEEEBA0116}"/>
              </a:ext>
            </a:extLst>
          </p:cNvPr>
          <p:cNvSpPr txBox="1"/>
          <p:nvPr/>
        </p:nvSpPr>
        <p:spPr>
          <a:xfrm>
            <a:off x="896022" y="1444998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our material is developed on GitHub: </a:t>
            </a:r>
            <a:r>
              <a:rPr lang="en-US" dirty="0">
                <a:hlinkClick r:id="rId3"/>
              </a:rPr>
              <a:t>https://github.com/assumptionsofphysics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D9373-1FEB-9976-A78B-A00D06A46DE9}"/>
              </a:ext>
            </a:extLst>
          </p:cNvPr>
          <p:cNvSpPr txBox="1"/>
          <p:nvPr/>
        </p:nvSpPr>
        <p:spPr>
          <a:xfrm>
            <a:off x="896022" y="1869154"/>
            <a:ext cx="90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YouTube channel dedicated to publicize results: </a:t>
            </a:r>
            <a:r>
              <a:rPr lang="en-US" dirty="0">
                <a:hlinkClick r:id="rId4"/>
              </a:rPr>
              <a:t>https://www.youtube.com/user/gcarcassi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6F4BD-1E3C-D3EE-C20F-36109D14DF97}"/>
              </a:ext>
            </a:extLst>
          </p:cNvPr>
          <p:cNvSpPr txBox="1"/>
          <p:nvPr/>
        </p:nvSpPr>
        <p:spPr>
          <a:xfrm>
            <a:off x="896022" y="2293310"/>
            <a:ext cx="105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YouTube channel dedicated to research: </a:t>
            </a:r>
            <a:r>
              <a:rPr lang="en-US" dirty="0">
                <a:hlinkClick r:id="rId5"/>
              </a:rPr>
              <a:t>https://www.youtube.com/@AssumptionsofPhysicsResearch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7E8F19-4C4A-4370-166E-784670AA0AE5}"/>
              </a:ext>
            </a:extLst>
          </p:cNvPr>
          <p:cNvCxnSpPr>
            <a:cxnSpLocks/>
          </p:cNvCxnSpPr>
          <p:nvPr/>
        </p:nvCxnSpPr>
        <p:spPr>
          <a:xfrm flipH="1">
            <a:off x="10405317" y="1945037"/>
            <a:ext cx="567483" cy="34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D4BB4F-769D-D958-0C96-1035D7BF67CF}"/>
              </a:ext>
            </a:extLst>
          </p:cNvPr>
          <p:cNvSpPr txBox="1"/>
          <p:nvPr/>
        </p:nvSpPr>
        <p:spPr>
          <a:xfrm>
            <a:off x="10972800" y="162966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Livestream</a:t>
            </a:r>
            <a:br>
              <a:rPr lang="en-US" sz="1400" dirty="0"/>
            </a:br>
            <a:r>
              <a:rPr lang="en-US" sz="1400" dirty="0"/>
              <a:t>discussions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A0C1C-460C-FC41-10B0-C9F895D7754C}"/>
              </a:ext>
            </a:extLst>
          </p:cNvPr>
          <p:cNvSpPr txBox="1"/>
          <p:nvPr/>
        </p:nvSpPr>
        <p:spPr>
          <a:xfrm>
            <a:off x="309966" y="3672139"/>
            <a:ext cx="805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experts to gain insights and/or help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76A6E-D82D-E1E9-0E94-01C9D53092C2}"/>
              </a:ext>
            </a:extLst>
          </p:cNvPr>
          <p:cNvSpPr txBox="1"/>
          <p:nvPr/>
        </p:nvSpPr>
        <p:spPr>
          <a:xfrm>
            <a:off x="309965" y="4195359"/>
            <a:ext cx="497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collaborations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5F555-A118-B178-FEF8-56FAAC1BCAA8}"/>
              </a:ext>
            </a:extLst>
          </p:cNvPr>
          <p:cNvSpPr txBox="1"/>
          <p:nvPr/>
        </p:nvSpPr>
        <p:spPr>
          <a:xfrm>
            <a:off x="309964" y="4718579"/>
            <a:ext cx="8369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editors/journals/conferences that are</a:t>
            </a:r>
            <a:br>
              <a:rPr lang="en-US" sz="2800" dirty="0"/>
            </a:br>
            <a:r>
              <a:rPr lang="en-US" sz="2800" dirty="0"/>
              <a:t>sympathetic to the mission</a:t>
            </a:r>
          </a:p>
        </p:txBody>
      </p:sp>
    </p:spTree>
    <p:extLst>
      <p:ext uri="{BB962C8B-B14F-4D97-AF65-F5344CB8AC3E}">
        <p14:creationId xmlns:p14="http://schemas.microsoft.com/office/powerpoint/2010/main" val="2071388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Different approach to the foundations of physics</a:t>
                </a:r>
              </a:p>
              <a:p>
                <a:pPr lvl="1"/>
                <a:r>
                  <a:rPr lang="en-US" dirty="0"/>
                  <a:t>No interpretations, no theories of everything: physically meaningful starting points from which we can rederive the laws and the mathematical frameworks they need</a:t>
                </a:r>
              </a:p>
              <a:p>
                <a:r>
                  <a:rPr lang="en-US" dirty="0"/>
                  <a:t>Reverse physics (reverse engineer principles from the known laws)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Classical mechanics is “completed”; </a:t>
                </a:r>
                <a:r>
                  <a:rPr lang="en-US" dirty="0"/>
                  <a:t>very good ideas for both thermodynamics and quantum mechanics; still do not know how to generalize to field theories</a:t>
                </a:r>
              </a:p>
              <a:p>
                <a:r>
                  <a:rPr lang="en-US" dirty="0"/>
                  <a:t>Physical mathematics (rederive the mathematical structures from scratch)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 are derived from experimental verifiability;</a:t>
                </a:r>
                <a:br>
                  <a:rPr lang="en-US" dirty="0"/>
                </a:br>
                <a:r>
                  <a:rPr lang="en-US" dirty="0"/>
                  <a:t>Good progress on a generic theory of states</a:t>
                </a:r>
              </a:p>
              <a:p>
                <a:r>
                  <a:rPr lang="en-US" dirty="0"/>
                  <a:t>The goal is ambitious and requires a wide collaboration</a:t>
                </a:r>
              </a:p>
              <a:p>
                <a:pPr lvl="1"/>
                <a:r>
                  <a:rPr lang="en-US" dirty="0"/>
                  <a:t>Always looking for people to collaborate with in physics,</a:t>
                </a:r>
                <a:br>
                  <a:rPr lang="en-US" dirty="0"/>
                </a:br>
                <a:r>
                  <a:rPr lang="en-US" dirty="0"/>
                  <a:t>math, philosophy,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CEA32-367B-22A8-E962-27869655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29579"/>
            <a:ext cx="11155332" cy="704948"/>
          </a:xfrm>
          <a:prstGeom prst="rect">
            <a:avLst/>
          </a:prstGeom>
        </p:spPr>
      </p:pic>
      <p:graphicFrame>
        <p:nvGraphicFramePr>
          <p:cNvPr id="4" name="Table 52">
            <a:extLst>
              <a:ext uri="{FF2B5EF4-FFF2-40B4-BE49-F238E27FC236}">
                <a16:creationId xmlns:a16="http://schemas.microsoft.com/office/drawing/2014/main" id="{C588E2A5-DAFC-5471-EAC5-03A97FC2C975}"/>
              </a:ext>
            </a:extLst>
          </p:cNvPr>
          <p:cNvGraphicFramePr>
            <a:graphicFrameLocks noGrp="1"/>
          </p:cNvGraphicFramePr>
          <p:nvPr/>
        </p:nvGraphicFramePr>
        <p:xfrm>
          <a:off x="3671346" y="2667000"/>
          <a:ext cx="342384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37734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/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Science is about statements that are associated to experimental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blipFill>
                <a:blip r:embed="rId3"/>
                <a:stretch>
                  <a:fillRect t="-11628" r="-1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EA59C3-A21B-31C0-597D-51A48B8452F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28397" y="2508871"/>
            <a:ext cx="842949" cy="29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FFB8B4-28EA-E7E1-A2DD-8F3E2BB769B0}"/>
              </a:ext>
            </a:extLst>
          </p:cNvPr>
          <p:cNvSpPr txBox="1"/>
          <p:nvPr/>
        </p:nvSpPr>
        <p:spPr>
          <a:xfrm>
            <a:off x="518334" y="2047206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must be either true or false for everybody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AF6E-AB56-0925-96FA-3C24C48CD5CD}"/>
              </a:ext>
            </a:extLst>
          </p:cNvPr>
          <p:cNvSpPr txBox="1"/>
          <p:nvPr/>
        </p:nvSpPr>
        <p:spPr>
          <a:xfrm>
            <a:off x="8164689" y="2343834"/>
            <a:ext cx="319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may or may not terminate (i.e. be conclusive)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5AC68-1923-D44F-3E66-D843400813E4}"/>
              </a:ext>
            </a:extLst>
          </p:cNvPr>
          <p:cNvCxnSpPr>
            <a:cxnSpLocks/>
          </p:cNvCxnSpPr>
          <p:nvPr/>
        </p:nvCxnSpPr>
        <p:spPr>
          <a:xfrm flipH="1">
            <a:off x="7321740" y="2654760"/>
            <a:ext cx="770356" cy="1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28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EB86BF1D-B283-4E90-985B-17718903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45" y="2522747"/>
            <a:ext cx="5993768" cy="7061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D56907F-4F03-40FC-B139-60F75ADA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0" y="4737001"/>
            <a:ext cx="5993768" cy="8885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FB0B8CB-845B-4419-97F7-FC6C1BDF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2" y="118158"/>
            <a:ext cx="6001620" cy="1453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6463285" y="250202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6447064" y="26736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64" y="26736"/>
                <a:ext cx="39985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7370850" y="411155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50" y="411155"/>
                <a:ext cx="529055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85D9964-3840-432A-8AE5-3F7A41A9B33A}"/>
              </a:ext>
            </a:extLst>
          </p:cNvPr>
          <p:cNvGrpSpPr/>
          <p:nvPr/>
        </p:nvGrpSpPr>
        <p:grpSpPr>
          <a:xfrm>
            <a:off x="5338263" y="3620489"/>
            <a:ext cx="4274127" cy="1029809"/>
            <a:chOff x="7098169" y="5282214"/>
            <a:chExt cx="4274127" cy="1029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C1E757-9B76-486A-953B-246329C39BB4}"/>
                </a:ext>
              </a:extLst>
            </p:cNvPr>
            <p:cNvGrpSpPr/>
            <p:nvPr/>
          </p:nvGrpSpPr>
          <p:grpSpPr>
            <a:xfrm>
              <a:off x="8269002" y="5563077"/>
              <a:ext cx="504548" cy="504548"/>
              <a:chOff x="8269002" y="5563077"/>
              <a:chExt cx="504548" cy="5045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EF34B8-D9BB-44F4-937C-76A0761715D8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C611A1-1DEF-4908-964B-6233EBCA6867}"/>
                </a:ext>
              </a:extLst>
            </p:cNvPr>
            <p:cNvGrpSpPr/>
            <p:nvPr/>
          </p:nvGrpSpPr>
          <p:grpSpPr>
            <a:xfrm>
              <a:off x="9071903" y="5563541"/>
              <a:ext cx="504548" cy="504548"/>
              <a:chOff x="8269002" y="5563077"/>
              <a:chExt cx="504548" cy="5045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28A127-4291-47AD-806B-34E921563290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62ADB2-17D7-4F82-8D07-F62F9DE308A2}"/>
                </a:ext>
              </a:extLst>
            </p:cNvPr>
            <p:cNvGrpSpPr/>
            <p:nvPr/>
          </p:nvGrpSpPr>
          <p:grpSpPr>
            <a:xfrm>
              <a:off x="9874804" y="5564005"/>
              <a:ext cx="504548" cy="504548"/>
              <a:chOff x="8269002" y="5563077"/>
              <a:chExt cx="504548" cy="5045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8D4FA0-2A2A-4AE8-801F-B645AA7965A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128C6A-DF7D-4051-85C5-C0578361A6D6}"/>
                </a:ext>
              </a:extLst>
            </p:cNvPr>
            <p:cNvGrpSpPr/>
            <p:nvPr/>
          </p:nvGrpSpPr>
          <p:grpSpPr>
            <a:xfrm>
              <a:off x="10677705" y="5564469"/>
              <a:ext cx="504548" cy="504548"/>
              <a:chOff x="8269002" y="5563077"/>
              <a:chExt cx="504548" cy="5045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BB19F9-7697-43FC-ACDC-1F80F9372EB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/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DCE60-6AC6-4797-BC84-F914AEA04506}"/>
                </a:ext>
              </a:extLst>
            </p:cNvPr>
            <p:cNvSpPr/>
            <p:nvPr/>
          </p:nvSpPr>
          <p:spPr>
            <a:xfrm>
              <a:off x="8075146" y="5282214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8034484" y="1265977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7950405" y="609347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6599887" y="1752605"/>
            <a:ext cx="16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80372" y="168378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824642"/>
                  </p:ext>
                </p:extLst>
              </p:nvPr>
            </p:nvGraphicFramePr>
            <p:xfrm>
              <a:off x="8880372" y="168378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8197" r="-5753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77825E4-48FE-48DE-90C2-3EE63DB5AD8A}"/>
              </a:ext>
            </a:extLst>
          </p:cNvPr>
          <p:cNvGrpSpPr/>
          <p:nvPr/>
        </p:nvGrpSpPr>
        <p:grpSpPr>
          <a:xfrm>
            <a:off x="1419957" y="2384741"/>
            <a:ext cx="3526941" cy="1029809"/>
            <a:chOff x="521276" y="3783367"/>
            <a:chExt cx="3526941" cy="10298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CB5781-FD3B-4028-886D-A4AE77239931}"/>
                </a:ext>
              </a:extLst>
            </p:cNvPr>
            <p:cNvGrpSpPr/>
            <p:nvPr/>
          </p:nvGrpSpPr>
          <p:grpSpPr>
            <a:xfrm>
              <a:off x="1692109" y="4064230"/>
              <a:ext cx="504548" cy="504548"/>
              <a:chOff x="8269002" y="5563077"/>
              <a:chExt cx="504548" cy="50454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656DEB-C677-4F5A-8E8B-081D98A0E76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C84AF1-B3F0-49AA-B84C-F990F0708CDF}"/>
                </a:ext>
              </a:extLst>
            </p:cNvPr>
            <p:cNvGrpSpPr/>
            <p:nvPr/>
          </p:nvGrpSpPr>
          <p:grpSpPr>
            <a:xfrm>
              <a:off x="2495010" y="4064694"/>
              <a:ext cx="504548" cy="504548"/>
              <a:chOff x="8269002" y="5563077"/>
              <a:chExt cx="504548" cy="50454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D2806FA-2755-4E62-925B-E9DE0BA7631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11FA5A-3B33-4E21-8B23-E1703DE2A2EF}"/>
                </a:ext>
              </a:extLst>
            </p:cNvPr>
            <p:cNvGrpSpPr/>
            <p:nvPr/>
          </p:nvGrpSpPr>
          <p:grpSpPr>
            <a:xfrm>
              <a:off x="3297911" y="4065158"/>
              <a:ext cx="504548" cy="504548"/>
              <a:chOff x="8269002" y="5563077"/>
              <a:chExt cx="504548" cy="50454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A6A202-3AA6-4454-9C8B-4040D1C6437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604157-FF76-46B1-8427-66E01B32DEA6}"/>
                    </a:ext>
                  </a:extLst>
                </p:cNvPr>
                <p:cNvSpPr txBox="1"/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⋀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604157-FF76-46B1-8427-66E01B32D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20AE4A-5467-4B9F-8AF1-CF79B28BA219}"/>
                </a:ext>
              </a:extLst>
            </p:cNvPr>
            <p:cNvSpPr/>
            <p:nvPr/>
          </p:nvSpPr>
          <p:spPr>
            <a:xfrm>
              <a:off x="1498252" y="3783367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EBF084-B0A5-4E3B-88AF-771FA920F5A1}"/>
              </a:ext>
            </a:extLst>
          </p:cNvPr>
          <p:cNvSpPr txBox="1"/>
          <p:nvPr/>
        </p:nvSpPr>
        <p:spPr>
          <a:xfrm>
            <a:off x="2171964" y="3502907"/>
            <a:ext cx="2022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tests must succeed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E231CD-DCD8-4CC7-AF4D-3FC71A0CEF82}"/>
              </a:ext>
            </a:extLst>
          </p:cNvPr>
          <p:cNvSpPr txBox="1"/>
          <p:nvPr/>
        </p:nvSpPr>
        <p:spPr>
          <a:xfrm>
            <a:off x="6092928" y="4795768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2DA5F0-2004-44A9-B44A-822CF7D2E9F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5767" y="1647703"/>
            <a:ext cx="6057873" cy="39285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D351-2138-4DDA-BD4F-66B01CA0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C. A. Aidala - G.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19A2-4EB3-4BCD-9DEB-C60353B52D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9857DC-430E-F3E9-D2AE-C922EB4A59CA}"/>
                  </a:ext>
                </a:extLst>
              </p:cNvPr>
              <p:cNvSpPr txBox="1"/>
              <p:nvPr/>
            </p:nvSpPr>
            <p:spPr>
              <a:xfrm>
                <a:off x="2045345" y="5813856"/>
                <a:ext cx="6948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Verifiable statements form a frame/Heyting algebra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9857DC-430E-F3E9-D2AE-C922EB4A5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45" y="5813856"/>
                <a:ext cx="6948505" cy="461665"/>
              </a:xfrm>
              <a:prstGeom prst="rect">
                <a:avLst/>
              </a:prstGeom>
              <a:blipFill>
                <a:blip r:embed="rId20"/>
                <a:stretch>
                  <a:fillRect t="-10667" r="-35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0126B07-F7F4-E1A0-CAB3-B3E21F2BE632}"/>
              </a:ext>
            </a:extLst>
          </p:cNvPr>
          <p:cNvSpPr txBox="1"/>
          <p:nvPr/>
        </p:nvSpPr>
        <p:spPr>
          <a:xfrm>
            <a:off x="6808190" y="1979235"/>
            <a:ext cx="208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outside the formal system</a:t>
            </a:r>
          </a:p>
        </p:txBody>
      </p:sp>
    </p:spTree>
    <p:extLst>
      <p:ext uri="{BB962C8B-B14F-4D97-AF65-F5344CB8AC3E}">
        <p14:creationId xmlns:p14="http://schemas.microsoft.com/office/powerpoint/2010/main" val="16129122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B3980-8C03-98F0-E5B7-4A88E05EC1B2}"/>
              </a:ext>
            </a:extLst>
          </p:cNvPr>
          <p:cNvSpPr txBox="1"/>
          <p:nvPr/>
        </p:nvSpPr>
        <p:spPr>
          <a:xfrm>
            <a:off x="489646" y="2046371"/>
            <a:ext cx="7425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Disjunction (OR) of verifiable statements:</a:t>
            </a:r>
            <a:br>
              <a:rPr lang="en-US" sz="3200" dirty="0"/>
            </a:br>
            <a:r>
              <a:rPr lang="en-US" sz="3200" dirty="0"/>
              <a:t>check that ONE test terminates successfully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/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Only countable disjunction can reach all tests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blipFill>
                <a:blip r:embed="rId2"/>
                <a:stretch>
                  <a:fillRect t="-12500" r="-89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/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seconds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succeeds, return SUCCESS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Increment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go to 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blipFill>
                <a:blip r:embed="rId3"/>
                <a:stretch>
                  <a:fillRect l="-1270" t="-2083" r="-47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B5846EF-DADB-052C-01A0-7BD444992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" t="7926" r="547"/>
          <a:stretch/>
        </p:blipFill>
        <p:spPr>
          <a:xfrm>
            <a:off x="134402" y="182844"/>
            <a:ext cx="11923195" cy="1657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F3B5F-E787-D052-883D-4AF6A7673B70}"/>
              </a:ext>
            </a:extLst>
          </p:cNvPr>
          <p:cNvSpPr txBox="1"/>
          <p:nvPr/>
        </p:nvSpPr>
        <p:spPr>
          <a:xfrm>
            <a:off x="4343754" y="3133019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watch out for non-termination!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195763"/>
                  </p:ext>
                </p:extLst>
              </p:nvPr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" r="-577193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/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0A6438A-B785-4BA4-0A20-6EF99C5AE65F}"/>
              </a:ext>
            </a:extLst>
          </p:cNvPr>
          <p:cNvGrpSpPr/>
          <p:nvPr/>
        </p:nvGrpSpPr>
        <p:grpSpPr>
          <a:xfrm>
            <a:off x="5806109" y="3831857"/>
            <a:ext cx="2320822" cy="724870"/>
            <a:chOff x="8226066" y="5078027"/>
            <a:chExt cx="3297150" cy="10298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D82A8-DE55-1B06-0A69-69BE62D296ED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F1C10E-5654-39CE-428D-12EEB0444492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967C2F7-69EA-2BB7-1BF5-26BDAEA8614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A3F87B-0866-EC4C-FB69-2A18596BC5A8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4CD892-E2B0-CFC2-72E0-B25F7A14E30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51C22E5-CEFB-573D-9B1C-ABC005DBAA44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F32B18-1E15-F8C6-B4C7-A9BDE44DEA9C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17352C-298A-3299-889A-E067D9085E8A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28196AF-842F-7DA0-9209-4C1D82892E1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FDF153-6632-4DC6-EFA6-3A633E76D74F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75D8EF-446F-92DF-A9F7-97C003F65F25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D0A012-23A5-9985-ADA7-A5EAE7D319C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949365-5B21-628E-15CC-71BF16102B79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24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6204-CBCF-CE04-23A2-403AC414B51E}"/>
              </a:ext>
            </a:extLst>
          </p:cNvPr>
          <p:cNvSpPr txBox="1"/>
          <p:nvPr/>
        </p:nvSpPr>
        <p:spPr>
          <a:xfrm>
            <a:off x="399262" y="5720388"/>
            <a:ext cx="30341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600" i="1" dirty="0">
                <a:effectLst/>
              </a:rPr>
              <a:t>J. Phys. Commun.</a:t>
            </a:r>
            <a:r>
              <a:rPr lang="fr-FR" sz="1600" dirty="0">
                <a:effectLst/>
              </a:rPr>
              <a:t> </a:t>
            </a:r>
            <a:r>
              <a:rPr lang="fr-FR" sz="1600" b="1" dirty="0">
                <a:effectLst/>
              </a:rPr>
              <a:t>2</a:t>
            </a:r>
            <a:r>
              <a:rPr lang="fr-FR" sz="1600" dirty="0">
                <a:effectLst/>
              </a:rPr>
              <a:t> 045026 (2018)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4399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C956A-2E17-11FA-949B-2F18A41F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20009-DF9C-A45C-B00E-E00250D7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94489-F80C-BA88-6D54-75DABD59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D5C3F-B2F4-4E0D-BA97-6CD799F4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FD925-E307-B14A-5BEA-0AF5054DD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E450B-2519-D7D1-5FF4-69C1CAA20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56C4D7-390E-A41F-ABF5-F80423FD5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EDF79A-6BDC-FC5A-BDBF-882FC5C58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CFB706-9395-2130-DD0E-56BE5B86F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22787B-B817-CDEA-5D3B-C08C21CE6E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76AB2-6393-D1E6-BDD6-BE6C713EFA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FB214F-023E-61AA-CB6A-95502FDEAB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73B4E6-9F3C-E925-E631-D8D614E4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78EEA1-DBB9-3E61-16B8-EDF3E7C6CC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BCBBC9-733C-BE07-5660-D73E1D16D1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06B06F-8E48-6D1D-D072-7AE190944F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/>
              <p:nvPr/>
            </p:nvSpPr>
            <p:spPr>
              <a:xfrm rot="7029569">
                <a:off x="6494657" y="2877223"/>
                <a:ext cx="7024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494657" y="2877223"/>
                <a:ext cx="702435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/>
              <p:nvPr/>
            </p:nvSpPr>
            <p:spPr>
              <a:xfrm rot="3547819">
                <a:off x="4453604" y="2853120"/>
                <a:ext cx="7024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53604" y="2853120"/>
                <a:ext cx="702435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83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Reversing the principle of least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146713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146713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489984" y="2428977"/>
            <a:ext cx="11451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of the flow of states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recover Ham eq)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/>
              <p:nvPr/>
            </p:nvSpPr>
            <p:spPr>
              <a:xfrm>
                <a:off x="5207473" y="843455"/>
                <a:ext cx="172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73" y="843455"/>
                <a:ext cx="1721753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9E213-B74F-520A-9979-6C8EF39D44C9}"/>
              </a:ext>
            </a:extLst>
          </p:cNvPr>
          <p:cNvCxnSpPr>
            <a:cxnSpLocks/>
          </p:cNvCxnSpPr>
          <p:nvPr/>
        </p:nvCxnSpPr>
        <p:spPr>
          <a:xfrm flipH="1">
            <a:off x="5384132" y="1188811"/>
            <a:ext cx="284398" cy="2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3FD37-904E-4D5E-C16D-FE537032B55C}"/>
                  </a:ext>
                </a:extLst>
              </p:cNvPr>
              <p:cNvSpPr txBox="1"/>
              <p:nvPr/>
            </p:nvSpPr>
            <p:spPr>
              <a:xfrm>
                <a:off x="10232690" y="671667"/>
                <a:ext cx="1758045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+0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3FD37-904E-4D5E-C16D-FE537032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90" y="671667"/>
                <a:ext cx="1758045" cy="4469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7DA2A2-BA1B-0449-9462-02F89A7FF671}"/>
              </a:ext>
            </a:extLst>
          </p:cNvPr>
          <p:cNvCxnSpPr>
            <a:cxnSpLocks/>
          </p:cNvCxnSpPr>
          <p:nvPr/>
        </p:nvCxnSpPr>
        <p:spPr>
          <a:xfrm flipH="1">
            <a:off x="9997342" y="1116170"/>
            <a:ext cx="294814" cy="22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B0533-ED32-3406-C981-6FA622581160}"/>
              </a:ext>
            </a:extLst>
          </p:cNvPr>
          <p:cNvSpPr txBox="1"/>
          <p:nvPr/>
        </p:nvSpPr>
        <p:spPr>
          <a:xfrm>
            <a:off x="6751435" y="2198783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unphysical</a:t>
            </a:r>
          </a:p>
        </p:txBody>
      </p:sp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53307</TotalTime>
  <Words>3043</Words>
  <Application>Microsoft Office PowerPoint</Application>
  <PresentationFormat>Widescreen</PresentationFormat>
  <Paragraphs>536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Assumptions of Physics: the role of entropy in reconstructing physical theories</vt:lpstr>
      <vt:lpstr>Main goal of the project</vt:lpstr>
      <vt:lpstr>Standard view of the foundations of physics</vt:lpstr>
      <vt:lpstr>PowerPoint Presentation</vt:lpstr>
      <vt:lpstr>Our view of the foundations of physics</vt:lpstr>
      <vt:lpstr>PowerPoint Presentation</vt:lpstr>
      <vt:lpstr>Reverse Physics </vt:lpstr>
      <vt:lpstr>PowerPoint Presentation</vt:lpstr>
      <vt:lpstr>Reversing the principle of least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mathematics </vt:lpstr>
      <vt:lpstr>Examples of unphysical mathematics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Topology and σ-algebra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Wrapping it up</vt:lpstr>
      <vt:lpstr>To learn more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203</cp:revision>
  <dcterms:created xsi:type="dcterms:W3CDTF">2021-04-07T15:17:47Z</dcterms:created>
  <dcterms:modified xsi:type="dcterms:W3CDTF">2025-05-06T13:28:16Z</dcterms:modified>
</cp:coreProperties>
</file>