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976" r:id="rId2"/>
    <p:sldId id="1011" r:id="rId3"/>
    <p:sldId id="1274" r:id="rId4"/>
    <p:sldId id="1100" r:id="rId5"/>
    <p:sldId id="1105" r:id="rId6"/>
    <p:sldId id="1104" r:id="rId7"/>
    <p:sldId id="1275" r:id="rId8"/>
    <p:sldId id="1106" r:id="rId9"/>
    <p:sldId id="1277" r:id="rId10"/>
    <p:sldId id="1278" r:id="rId11"/>
    <p:sldId id="1107" r:id="rId12"/>
    <p:sldId id="1090" r:id="rId13"/>
    <p:sldId id="9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23E"/>
    <a:srgbClr val="4F86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333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1630-2B34-4908-BEF4-EB78E022DB1C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9D4-29AD-466E-A391-02402EDAE42F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107-927D-484B-A7AB-88A499AE44E2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AB04E2-9F90-4630-A58E-2CB0DC98AA26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A0B-3B6F-44E2-9EEB-AC0130F2C046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AA5F-3EF9-4E06-B3CE-6C2E207B55EE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483-0FA4-4F24-8BF3-688AFB30742E}" type="datetime1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5AA8-5B5A-4B95-B863-C5AE519BC526}" type="datetime1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8E6-0C40-4881-A31F-C907A1DD3BB3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F0BB-5ADC-4A55-85F1-8802EFA22785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1DBF-CA1B-4AAA-92EF-160E85459000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0D6F-783D-4646-8F3F-00D8F3F0566D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umptionsofphysics.org/book" TargetMode="External"/><Relationship Id="rId2" Type="http://schemas.openxmlformats.org/officeDocument/2006/relationships/hyperlink" Target="https://assumptionsofphysi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ssumptionsofphysics" TargetMode="External"/><Relationship Id="rId5" Type="http://schemas.openxmlformats.org/officeDocument/2006/relationships/hyperlink" Target="https://www.youtube.com/@AssumptionsofPhysicsResearch" TargetMode="External"/><Relationship Id="rId4" Type="http://schemas.openxmlformats.org/officeDocument/2006/relationships/hyperlink" Target="https://www.youtube.com/@gcarcass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ssumptionsofphysics.or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Classical mechanics as the</a:t>
            </a:r>
            <a:br>
              <a:rPr lang="en-US" dirty="0"/>
            </a:br>
            <a:r>
              <a:rPr lang="en-US" dirty="0"/>
              <a:t>high-entropy limit of quantum mechanics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Gabriele Carcassi¹, Manuele Landini² and Christine A. Aidala¹</a:t>
            </a:r>
          </a:p>
          <a:p>
            <a:r>
              <a:rPr lang="en-US" sz="2400" dirty="0"/>
              <a:t>¹</a:t>
            </a:r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r>
              <a:rPr lang="en-US" sz="2400" dirty="0"/>
              <a:t>²</a:t>
            </a:r>
            <a:r>
              <a:rPr lang="en-US" dirty="0"/>
              <a:t>Institut für Experimental </a:t>
            </a:r>
            <a:r>
              <a:rPr lang="en-US" dirty="0" err="1"/>
              <a:t>Physik</a:t>
            </a:r>
            <a:r>
              <a:rPr lang="en-US" dirty="0"/>
              <a:t> und Zentrum f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</a:t>
            </a:r>
            <a:r>
              <a:rPr lang="en-US" dirty="0"/>
              <a:t>r </a:t>
            </a:r>
            <a:r>
              <a:rPr lang="en-US" dirty="0" err="1"/>
              <a:t>Quantenphysik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Universit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</a:t>
            </a:r>
            <a:r>
              <a:rPr lang="en-US" dirty="0"/>
              <a:t>t Innsbruck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0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B37AA7-10AB-42FD-CC89-E36C59252C43}"/>
              </a:ext>
            </a:extLst>
          </p:cNvPr>
          <p:cNvSpPr txBox="1"/>
          <p:nvPr/>
        </p:nvSpPr>
        <p:spPr>
          <a:xfrm>
            <a:off x="327047" y="395270"/>
            <a:ext cx="11518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Another perspective: move the pure states to minus infinite entropy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1B0AE-75B0-1148-AE23-97628505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342" y="1096774"/>
            <a:ext cx="5079371" cy="265558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74BDB52F-FC01-AE4F-9232-A25EA0479A29}"/>
              </a:ext>
            </a:extLst>
          </p:cNvPr>
          <p:cNvSpPr/>
          <p:nvPr/>
        </p:nvSpPr>
        <p:spPr>
          <a:xfrm>
            <a:off x="6483178" y="2010032"/>
            <a:ext cx="398493" cy="116153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8A58-C00E-F17B-6D98-1CC27672A6D5}"/>
              </a:ext>
            </a:extLst>
          </p:cNvPr>
          <p:cNvSpPr txBox="1"/>
          <p:nvPr/>
        </p:nvSpPr>
        <p:spPr>
          <a:xfrm>
            <a:off x="239102" y="2210062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Redefine original space such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607D6-4C7C-95DD-DA4E-CFB40CF43918}"/>
                  </a:ext>
                </a:extLst>
              </p:cNvPr>
              <p:cNvSpPr txBox="1"/>
              <p:nvPr/>
            </p:nvSpPr>
            <p:spPr>
              <a:xfrm>
                <a:off x="237050" y="2579394"/>
                <a:ext cx="1919436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607D6-4C7C-95DD-DA4E-CFB40CF43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50" y="2579394"/>
                <a:ext cx="1919436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84C02E-FAD5-E33D-78F0-3D8AFD038B1C}"/>
                  </a:ext>
                </a:extLst>
              </p:cNvPr>
              <p:cNvSpPr txBox="1"/>
              <p:nvPr/>
            </p:nvSpPr>
            <p:spPr>
              <a:xfrm>
                <a:off x="2270045" y="2710487"/>
                <a:ext cx="3411383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84C02E-FAD5-E33D-78F0-3D8AFD038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45" y="2710487"/>
                <a:ext cx="3411383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1B2E387-B588-AF81-6B18-E9F46BB43A68}"/>
              </a:ext>
            </a:extLst>
          </p:cNvPr>
          <p:cNvSpPr txBox="1"/>
          <p:nvPr/>
        </p:nvSpPr>
        <p:spPr>
          <a:xfrm>
            <a:off x="239102" y="1094299"/>
            <a:ext cx="111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BCBA59-413C-5D8A-8EA6-5FFDFF306601}"/>
                  </a:ext>
                </a:extLst>
              </p:cNvPr>
              <p:cNvSpPr txBox="1"/>
              <p:nvPr/>
            </p:nvSpPr>
            <p:spPr>
              <a:xfrm>
                <a:off x="239102" y="1525323"/>
                <a:ext cx="19153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BCBA59-413C-5D8A-8EA6-5FFDFF30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2" y="1525323"/>
                <a:ext cx="191533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87852B-EBBE-9868-91F3-93E066901258}"/>
                  </a:ext>
                </a:extLst>
              </p:cNvPr>
              <p:cNvSpPr txBox="1"/>
              <p:nvPr/>
            </p:nvSpPr>
            <p:spPr>
              <a:xfrm>
                <a:off x="2270045" y="1494545"/>
                <a:ext cx="3563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87852B-EBBE-9868-91F3-93E066901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45" y="1494545"/>
                <a:ext cx="35636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3C52F7-DB2B-ED71-E8E2-F5E36850F402}"/>
              </a:ext>
            </a:extLst>
          </p:cNvPr>
          <p:cNvCxnSpPr>
            <a:cxnSpLocks/>
          </p:cNvCxnSpPr>
          <p:nvPr/>
        </p:nvCxnSpPr>
        <p:spPr>
          <a:xfrm flipH="1" flipV="1">
            <a:off x="2075935" y="3358678"/>
            <a:ext cx="474257" cy="38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A592CE-21EC-CBFF-2620-2F32B5725CC4}"/>
                  </a:ext>
                </a:extLst>
              </p:cNvPr>
              <p:cNvSpPr txBox="1"/>
              <p:nvPr/>
            </p:nvSpPr>
            <p:spPr>
              <a:xfrm>
                <a:off x="1936360" y="3641351"/>
                <a:ext cx="1861856" cy="496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 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A592CE-21EC-CBFF-2620-2F32B572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60" y="3641351"/>
                <a:ext cx="1861856" cy="49661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012D83-7F43-6496-604B-AD6DE07288B7}"/>
                  </a:ext>
                </a:extLst>
              </p:cNvPr>
              <p:cNvSpPr txBox="1"/>
              <p:nvPr/>
            </p:nvSpPr>
            <p:spPr>
              <a:xfrm>
                <a:off x="426743" y="4443766"/>
                <a:ext cx="891522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Mathematically equivalent to lowering the entropy of a pure state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(group contraction)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012D83-7F43-6496-604B-AD6DE0728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43" y="4443766"/>
                <a:ext cx="8915226" cy="1077218"/>
              </a:xfrm>
              <a:prstGeom prst="rect">
                <a:avLst/>
              </a:prstGeom>
              <a:blipFill>
                <a:blip r:embed="rId8"/>
                <a:stretch>
                  <a:fillRect l="-1710"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7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E79F4-20D7-78CC-70C9-E497432A8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9687F3-B712-EF84-E4BC-405B97708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972083"/>
              </p:ext>
            </p:extLst>
          </p:nvPr>
        </p:nvGraphicFramePr>
        <p:xfrm>
          <a:off x="1831767" y="1329719"/>
          <a:ext cx="6644788" cy="3298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2394">
                  <a:extLst>
                    <a:ext uri="{9D8B030D-6E8A-4147-A177-3AD203B41FA5}">
                      <a16:colId xmlns:a16="http://schemas.microsoft.com/office/drawing/2014/main" val="318984211"/>
                    </a:ext>
                  </a:extLst>
                </a:gridCol>
                <a:gridCol w="3322394">
                  <a:extLst>
                    <a:ext uri="{9D8B030D-6E8A-4147-A177-3AD203B41FA5}">
                      <a16:colId xmlns:a16="http://schemas.microsoft.com/office/drawing/2014/main" val="4065757525"/>
                    </a:ext>
                  </a:extLst>
                </a:gridCol>
              </a:tblGrid>
              <a:tr h="1649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Classical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Relativistic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42816"/>
                  </a:ext>
                </a:extLst>
              </a:tr>
              <a:tr h="1649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Quantum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Quantum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Field Theory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47827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132DCF-3983-A5CB-62F2-E824B2AC52F5}"/>
              </a:ext>
            </a:extLst>
          </p:cNvPr>
          <p:cNvCxnSpPr/>
          <p:nvPr/>
        </p:nvCxnSpPr>
        <p:spPr>
          <a:xfrm>
            <a:off x="1835474" y="1030368"/>
            <a:ext cx="6621057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749DCD-D9A5-EA68-04ED-F7B900D96CB9}"/>
              </a:ext>
            </a:extLst>
          </p:cNvPr>
          <p:cNvSpPr txBox="1"/>
          <p:nvPr/>
        </p:nvSpPr>
        <p:spPr>
          <a:xfrm>
            <a:off x="4771684" y="62604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1FA267-63DA-4312-6AF5-216A42B626EC}"/>
              </a:ext>
            </a:extLst>
          </p:cNvPr>
          <p:cNvCxnSpPr>
            <a:cxnSpLocks/>
          </p:cNvCxnSpPr>
          <p:nvPr/>
        </p:nvCxnSpPr>
        <p:spPr>
          <a:xfrm flipV="1">
            <a:off x="1521776" y="1323045"/>
            <a:ext cx="0" cy="329818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55AA77-ADC7-CC51-72C4-A30641F7ED1A}"/>
              </a:ext>
            </a:extLst>
          </p:cNvPr>
          <p:cNvSpPr txBox="1"/>
          <p:nvPr/>
        </p:nvSpPr>
        <p:spPr>
          <a:xfrm rot="16200000">
            <a:off x="753456" y="2794143"/>
            <a:ext cx="9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B359C-8913-CDC5-18E9-DEDB670CDF6F}"/>
                  </a:ext>
                </a:extLst>
              </p:cNvPr>
              <p:cNvSpPr txBox="1"/>
              <p:nvPr/>
            </p:nvSpPr>
            <p:spPr>
              <a:xfrm>
                <a:off x="1831767" y="740667"/>
                <a:ext cx="7303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/>
                  <a:t>“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/>
                  <a:t>”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B359C-8913-CDC5-18E9-DEDB670CD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767" y="740667"/>
                <a:ext cx="730328" cy="276999"/>
              </a:xfrm>
              <a:prstGeom prst="rect">
                <a:avLst/>
              </a:prstGeom>
              <a:blipFill>
                <a:blip r:embed="rId2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5FBB8F-AFAC-7E40-22B3-F24298CB56DD}"/>
                  </a:ext>
                </a:extLst>
              </p:cNvPr>
              <p:cNvSpPr txBox="1"/>
              <p:nvPr/>
            </p:nvSpPr>
            <p:spPr>
              <a:xfrm rot="16200000">
                <a:off x="908852" y="1488763"/>
                <a:ext cx="6982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/>
                  <a:t>“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en-US" sz="1200" dirty="0"/>
                  <a:t>”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5FBB8F-AFAC-7E40-22B3-F24298CB5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8852" y="1488763"/>
                <a:ext cx="698204" cy="276999"/>
              </a:xfrm>
              <a:prstGeom prst="rect">
                <a:avLst/>
              </a:prstGeom>
              <a:blipFill>
                <a:blip r:embed="rId3"/>
                <a:stretch>
                  <a:fillRect l="-2222" r="-17778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81DA064-2989-9A97-2488-9DF506FDDD35}"/>
              </a:ext>
            </a:extLst>
          </p:cNvPr>
          <p:cNvSpPr txBox="1"/>
          <p:nvPr/>
        </p:nvSpPr>
        <p:spPr>
          <a:xfrm>
            <a:off x="1716222" y="502935"/>
            <a:ext cx="961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Low speed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72C7F-AC81-94F3-2482-F88DF82AA882}"/>
              </a:ext>
            </a:extLst>
          </p:cNvPr>
          <p:cNvSpPr txBox="1"/>
          <p:nvPr/>
        </p:nvSpPr>
        <p:spPr>
          <a:xfrm rot="16200000">
            <a:off x="445377" y="1473373"/>
            <a:ext cx="1131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 entropy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3685-CE47-0235-96B0-B3170DC1C92C}"/>
              </a:ext>
            </a:extLst>
          </p:cNvPr>
          <p:cNvSpPr txBox="1"/>
          <p:nvPr/>
        </p:nvSpPr>
        <p:spPr>
          <a:xfrm>
            <a:off x="1831767" y="4970070"/>
            <a:ext cx="612340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>
                <a:solidFill>
                  <a:schemeClr val="accent6">
                    <a:lumMod val="75000"/>
                  </a:schemeClr>
                </a:solidFill>
              </a:rPr>
              <a:t>No-mechanism limit</a:t>
            </a:r>
            <a:br>
              <a:rPr lang="en-US" sz="3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800" dirty="0">
                <a:solidFill>
                  <a:schemeClr val="accent6">
                    <a:lumMod val="75000"/>
                  </a:schemeClr>
                </a:solidFill>
              </a:rPr>
              <a:t>(same as non-relativistic limit)</a:t>
            </a:r>
          </a:p>
        </p:txBody>
      </p:sp>
    </p:spTree>
    <p:extLst>
      <p:ext uri="{BB962C8B-B14F-4D97-AF65-F5344CB8AC3E}">
        <p14:creationId xmlns:p14="http://schemas.microsoft.com/office/powerpoint/2010/main" val="84538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D0B7-B8D3-B896-655C-663EE368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2EE-6C19-CE05-D249-278AE359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E938-1FE0-4A24-7D1C-A779C7B2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website</a:t>
            </a:r>
          </a:p>
          <a:p>
            <a:pPr lvl="1"/>
            <a:r>
              <a:rPr lang="en-US" dirty="0">
                <a:hlinkClick r:id="rId2"/>
              </a:rPr>
              <a:t>https://assumptionsofphysics.org</a:t>
            </a:r>
            <a:r>
              <a:rPr lang="en-US" dirty="0"/>
              <a:t> for papers, presentations, …</a:t>
            </a:r>
          </a:p>
          <a:p>
            <a:pPr lvl="1"/>
            <a:r>
              <a:rPr lang="en-US" dirty="0">
                <a:hlinkClick r:id="rId3"/>
              </a:rPr>
              <a:t>https://assumptionsofphysics.org/book</a:t>
            </a:r>
            <a:r>
              <a:rPr lang="en-US" dirty="0"/>
              <a:t> for our open access book</a:t>
            </a:r>
            <a:br>
              <a:rPr lang="en-US" dirty="0"/>
            </a:br>
            <a:r>
              <a:rPr lang="en-US" dirty="0"/>
              <a:t>(updated every few years with new results) </a:t>
            </a:r>
          </a:p>
          <a:p>
            <a:r>
              <a:rPr lang="en-US" dirty="0"/>
              <a:t>YouTube channels</a:t>
            </a:r>
          </a:p>
          <a:p>
            <a:pPr lvl="1"/>
            <a:r>
              <a:rPr lang="en-US" dirty="0">
                <a:hlinkClick r:id="rId4"/>
              </a:rPr>
              <a:t>https://www.youtube.com/@gcarcassi</a:t>
            </a:r>
            <a:br>
              <a:rPr lang="en-US" dirty="0"/>
            </a:br>
            <a:r>
              <a:rPr lang="en-US" dirty="0"/>
              <a:t>Videos with results and insights from the research</a:t>
            </a:r>
          </a:p>
          <a:p>
            <a:pPr lvl="1"/>
            <a:r>
              <a:rPr lang="en-US" dirty="0">
                <a:hlinkClick r:id="rId5"/>
              </a:rPr>
              <a:t>https://www.youtube.com/@AssumptionsofPhysicsResearch</a:t>
            </a:r>
            <a:br>
              <a:rPr lang="en-US" dirty="0"/>
            </a:br>
            <a:r>
              <a:rPr lang="en-US" dirty="0"/>
              <a:t>Research channel, with open questions and livestreamed work sessions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6"/>
              </a:rPr>
              <a:t>https://github.com/assumptionsofphysics</a:t>
            </a:r>
            <a:br>
              <a:rPr lang="en-US" dirty="0"/>
            </a:br>
            <a:r>
              <a:rPr lang="en-US" dirty="0"/>
              <a:t>Book, research papers, slides for videos...</a:t>
            </a:r>
          </a:p>
        </p:txBody>
      </p:sp>
    </p:spTree>
    <p:extLst>
      <p:ext uri="{BB962C8B-B14F-4D97-AF65-F5344CB8AC3E}">
        <p14:creationId xmlns:p14="http://schemas.microsoft.com/office/powerpoint/2010/main" val="79211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Main goal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255797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72417-7009-ECDE-284B-3FAC55681983}"/>
              </a:ext>
            </a:extLst>
          </p:cNvPr>
          <p:cNvSpPr txBox="1"/>
          <p:nvPr/>
        </p:nvSpPr>
        <p:spPr>
          <a:xfrm>
            <a:off x="428871" y="393032"/>
            <a:ext cx="3347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Third law of</a:t>
            </a:r>
            <a:br>
              <a:rPr lang="en-US" sz="3600" dirty="0"/>
            </a:br>
            <a:r>
              <a:rPr lang="en-US" sz="3600" dirty="0"/>
              <a:t>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52271B-4198-92A4-AE1F-6665F9211012}"/>
                  </a:ext>
                </a:extLst>
              </p:cNvPr>
              <p:cNvSpPr txBox="1"/>
              <p:nvPr/>
            </p:nvSpPr>
            <p:spPr>
              <a:xfrm>
                <a:off x="5446294" y="331476"/>
                <a:ext cx="288579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52271B-4198-92A4-AE1F-6665F9211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94" y="331476"/>
                <a:ext cx="2885790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31C387-20DC-3BB5-96B3-32C1F743E98B}"/>
              </a:ext>
            </a:extLst>
          </p:cNvPr>
          <p:cNvSpPr txBox="1"/>
          <p:nvPr/>
        </p:nvSpPr>
        <p:spPr>
          <a:xfrm>
            <a:off x="5504707" y="1654915"/>
            <a:ext cx="276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entropy is absolute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46C4F-D78E-E723-EAB9-2D36D934C1AD}"/>
              </a:ext>
            </a:extLst>
          </p:cNvPr>
          <p:cNvSpPr txBox="1"/>
          <p:nvPr/>
        </p:nvSpPr>
        <p:spPr>
          <a:xfrm>
            <a:off x="428871" y="2415204"/>
            <a:ext cx="4060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Statistical mechanics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FDC47-8BDB-B388-2F5E-5FF6D61B14C8}"/>
              </a:ext>
            </a:extLst>
          </p:cNvPr>
          <p:cNvSpPr txBox="1"/>
          <p:nvPr/>
        </p:nvSpPr>
        <p:spPr>
          <a:xfrm>
            <a:off x="10250746" y="158482"/>
            <a:ext cx="166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previous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13A24A-FA4B-F6C3-517A-142D78414259}"/>
                  </a:ext>
                </a:extLst>
              </p:cNvPr>
              <p:cNvSpPr txBox="1"/>
              <p:nvPr/>
            </p:nvSpPr>
            <p:spPr>
              <a:xfrm>
                <a:off x="684826" y="3267826"/>
                <a:ext cx="33839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as the support</a:t>
                </a:r>
                <a:br>
                  <a:rPr lang="en-US" sz="2400" dirty="0"/>
                </a:br>
                <a:r>
                  <a:rPr lang="en-US" sz="2400" dirty="0"/>
                  <a:t>of a uniform distribution</a:t>
                </a:r>
                <a:br>
                  <a:rPr lang="en-US" sz="2400" dirty="0"/>
                </a:br>
                <a:r>
                  <a:rPr lang="en-US" sz="2400" dirty="0"/>
                  <a:t>of zero entropy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13A24A-FA4B-F6C3-517A-142D78414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26" y="3267826"/>
                <a:ext cx="3383940" cy="1200329"/>
              </a:xfrm>
              <a:prstGeom prst="rect">
                <a:avLst/>
              </a:prstGeom>
              <a:blipFill>
                <a:blip r:embed="rId3"/>
                <a:stretch>
                  <a:fillRect l="-270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7B1E96-B939-069D-4EA3-BA2C0A1D5656}"/>
                  </a:ext>
                </a:extLst>
              </p:cNvPr>
              <p:cNvSpPr txBox="1"/>
              <p:nvPr/>
            </p:nvSpPr>
            <p:spPr>
              <a:xfrm>
                <a:off x="4929450" y="2978354"/>
                <a:ext cx="4177554" cy="1248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7B1E96-B939-069D-4EA3-BA2C0A1D5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50" y="2978354"/>
                <a:ext cx="4177554" cy="12488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7B50DA-E953-B808-EB2D-FB2CEFF7003D}"/>
                  </a:ext>
                </a:extLst>
              </p:cNvPr>
              <p:cNvSpPr txBox="1"/>
              <p:nvPr/>
            </p:nvSpPr>
            <p:spPr>
              <a:xfrm>
                <a:off x="3675581" y="4512936"/>
                <a:ext cx="5716758" cy="731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=−∫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𝑑𝑥𝑑𝑝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7B50DA-E953-B808-EB2D-FB2CEFF70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81" y="4512936"/>
                <a:ext cx="5716758" cy="731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84B876-223E-C758-B2E1-3C208BF86625}"/>
              </a:ext>
            </a:extLst>
          </p:cNvPr>
          <p:cNvCxnSpPr>
            <a:cxnSpLocks/>
          </p:cNvCxnSpPr>
          <p:nvPr/>
        </p:nvCxnSpPr>
        <p:spPr>
          <a:xfrm flipV="1">
            <a:off x="2376796" y="5233624"/>
            <a:ext cx="1298785" cy="53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F87B0B-E316-70DC-722E-6522593C822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042984" y="4468155"/>
            <a:ext cx="333812" cy="130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9F21CC-C9FC-8712-0142-2B1D75109958}"/>
              </a:ext>
            </a:extLst>
          </p:cNvPr>
          <p:cNvSpPr txBox="1"/>
          <p:nvPr/>
        </p:nvSpPr>
        <p:spPr>
          <a:xfrm>
            <a:off x="672838" y="5771853"/>
            <a:ext cx="647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Fixes units (i.e. log argument is a pure number) and zero of entropy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BA4A4D-5230-9F25-94EB-1B39AAE3DBC4}"/>
              </a:ext>
            </a:extLst>
          </p:cNvPr>
          <p:cNvGrpSpPr/>
          <p:nvPr/>
        </p:nvGrpSpPr>
        <p:grpSpPr>
          <a:xfrm>
            <a:off x="9292109" y="1201052"/>
            <a:ext cx="2214794" cy="2428303"/>
            <a:chOff x="8722760" y="220894"/>
            <a:chExt cx="3333866" cy="3655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F558249-05E0-994B-3538-6E97FA3D6189}"/>
                    </a:ext>
                  </a:extLst>
                </p:cNvPr>
                <p:cNvSpPr txBox="1"/>
                <p:nvPr/>
              </p:nvSpPr>
              <p:spPr>
                <a:xfrm>
                  <a:off x="10142058" y="220894"/>
                  <a:ext cx="187158" cy="3706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F558249-05E0-994B-3538-6E97FA3D6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058" y="220894"/>
                  <a:ext cx="187158" cy="370629"/>
                </a:xfrm>
                <a:prstGeom prst="rect">
                  <a:avLst/>
                </a:prstGeom>
                <a:blipFill>
                  <a:blip r:embed="rId6"/>
                  <a:stretch>
                    <a:fillRect l="-55000" r="-5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6A08F35-4722-AC6E-4CB2-08AC8371FE45}"/>
                    </a:ext>
                  </a:extLst>
                </p:cNvPr>
                <p:cNvSpPr txBox="1"/>
                <p:nvPr/>
              </p:nvSpPr>
              <p:spPr>
                <a:xfrm>
                  <a:off x="11836926" y="2147422"/>
                  <a:ext cx="187158" cy="3706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6A08F35-4722-AC6E-4CB2-08AC8371F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6926" y="2147422"/>
                  <a:ext cx="187158" cy="370629"/>
                </a:xfrm>
                <a:prstGeom prst="rect">
                  <a:avLst/>
                </a:prstGeom>
                <a:blipFill>
                  <a:blip r:embed="rId7"/>
                  <a:stretch>
                    <a:fillRect l="-40000" r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2FD6BF-5815-7D5C-867F-6A8A81AE6F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2760" y="2199004"/>
              <a:ext cx="3333866" cy="1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EF2668-EE03-0805-1610-A050710039E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96039" y="2202817"/>
              <a:ext cx="3333864" cy="1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EC83EE-B815-6E52-7677-90F9FA2B7E9C}"/>
                  </a:ext>
                </a:extLst>
              </p:cNvPr>
              <p:cNvSpPr/>
              <p:nvPr/>
            </p:nvSpPr>
            <p:spPr>
              <a:xfrm>
                <a:off x="10619874" y="1839581"/>
                <a:ext cx="457200" cy="47048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EC83EE-B815-6E52-7677-90F9FA2B7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874" y="1839581"/>
                <a:ext cx="457200" cy="4704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40441D-3FF5-2602-C5A8-4A43038962AE}"/>
              </a:ext>
            </a:extLst>
          </p:cNvPr>
          <p:cNvCxnSpPr/>
          <p:nvPr/>
        </p:nvCxnSpPr>
        <p:spPr>
          <a:xfrm flipH="1" flipV="1">
            <a:off x="10042358" y="1748589"/>
            <a:ext cx="577516" cy="2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3E00D8-A743-E64A-7965-F26D84FBF053}"/>
                  </a:ext>
                </a:extLst>
              </p:cNvPr>
              <p:cNvSpPr txBox="1"/>
              <p:nvPr/>
            </p:nvSpPr>
            <p:spPr>
              <a:xfrm>
                <a:off x="9491403" y="1370871"/>
                <a:ext cx="793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3E00D8-A743-E64A-7965-F26D84FBF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403" y="1370871"/>
                <a:ext cx="7934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98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3602A6-5C50-E627-02E2-505EAD1B0690}"/>
              </a:ext>
            </a:extLst>
          </p:cNvPr>
          <p:cNvSpPr txBox="1"/>
          <p:nvPr/>
        </p:nvSpPr>
        <p:spPr>
          <a:xfrm>
            <a:off x="307500" y="242134"/>
            <a:ext cx="655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Let’s plot </a:t>
            </a:r>
            <a:r>
              <a:rPr lang="en-US" sz="3600" dirty="0"/>
              <a:t>entropy</a:t>
            </a:r>
            <a:r>
              <a:rPr lang="en-US" sz="3200" dirty="0"/>
              <a:t> against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0B18D7-A726-1302-C3A4-9A131AFE9C29}"/>
                  </a:ext>
                </a:extLst>
              </p:cNvPr>
              <p:cNvSpPr txBox="1"/>
              <p:nvPr/>
            </p:nvSpPr>
            <p:spPr>
              <a:xfrm>
                <a:off x="1981874" y="1533303"/>
                <a:ext cx="3739742" cy="103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0B18D7-A726-1302-C3A4-9A131AFE9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874" y="1533303"/>
                <a:ext cx="3739742" cy="1030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506D4C-13D2-5F0F-A98C-764E59871065}"/>
                  </a:ext>
                </a:extLst>
              </p:cNvPr>
              <p:cNvSpPr txBox="1"/>
              <p:nvPr/>
            </p:nvSpPr>
            <p:spPr>
              <a:xfrm>
                <a:off x="1372851" y="2578344"/>
                <a:ext cx="5165645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506D4C-13D2-5F0F-A98C-764E59871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851" y="2578344"/>
                <a:ext cx="5165645" cy="1027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3A363AC-F72B-8298-C79C-C516C534818E}"/>
              </a:ext>
            </a:extLst>
          </p:cNvPr>
          <p:cNvSpPr txBox="1"/>
          <p:nvPr/>
        </p:nvSpPr>
        <p:spPr>
          <a:xfrm>
            <a:off x="1115740" y="1058079"/>
            <a:ext cx="554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Gaussian maximizes entropy for a given uncertainty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D94EB-1916-69D0-E6F0-7821D0552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804" y="535953"/>
            <a:ext cx="4519308" cy="2335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536F85-EB92-265B-6ABA-E12C969FFBEC}"/>
                  </a:ext>
                </a:extLst>
              </p:cNvPr>
              <p:cNvSpPr txBox="1"/>
              <p:nvPr/>
            </p:nvSpPr>
            <p:spPr>
              <a:xfrm>
                <a:off x="7200882" y="399413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536F85-EB92-265B-6ABA-E12C969FF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82" y="399413"/>
                <a:ext cx="32284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D29FA3-A7AA-1262-15F7-4DF6FFA04A7B}"/>
              </a:ext>
            </a:extLst>
          </p:cNvPr>
          <p:cNvSpPr/>
          <p:nvPr/>
        </p:nvSpPr>
        <p:spPr>
          <a:xfrm>
            <a:off x="7535212" y="608553"/>
            <a:ext cx="4379548" cy="2252623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A4A93-FBE2-AE9E-B062-B674B6164A91}"/>
              </a:ext>
            </a:extLst>
          </p:cNvPr>
          <p:cNvSpPr txBox="1"/>
          <p:nvPr/>
        </p:nvSpPr>
        <p:spPr>
          <a:xfrm rot="20747837">
            <a:off x="7434600" y="837906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6DC08-09BA-D120-E62B-5898A45B3FB8}"/>
              </a:ext>
            </a:extLst>
          </p:cNvPr>
          <p:cNvSpPr/>
          <p:nvPr/>
        </p:nvSpPr>
        <p:spPr>
          <a:xfrm>
            <a:off x="7256380" y="2252716"/>
            <a:ext cx="4873773" cy="6917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5CDB2-1E4B-0759-5BE7-E4AA140E7BE3}"/>
              </a:ext>
            </a:extLst>
          </p:cNvPr>
          <p:cNvSpPr txBox="1"/>
          <p:nvPr/>
        </p:nvSpPr>
        <p:spPr>
          <a:xfrm>
            <a:off x="7920469" y="2486635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C91004-7485-173D-15B6-96EF1A836ACE}"/>
                  </a:ext>
                </a:extLst>
              </p:cNvPr>
              <p:cNvSpPr txBox="1"/>
              <p:nvPr/>
            </p:nvSpPr>
            <p:spPr>
              <a:xfrm>
                <a:off x="1310121" y="3649953"/>
                <a:ext cx="7010574" cy="1845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≥0  ⇒  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6000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C91004-7485-173D-15B6-96EF1A83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121" y="3649953"/>
                <a:ext cx="7010574" cy="1845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3E3F495-EEFC-6371-AE44-112C570B51E1}"/>
              </a:ext>
            </a:extLst>
          </p:cNvPr>
          <p:cNvSpPr txBox="1"/>
          <p:nvPr/>
        </p:nvSpPr>
        <p:spPr>
          <a:xfrm>
            <a:off x="1399922" y="5689146"/>
            <a:ext cx="6974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Classical uncertainty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53554D-7722-BBCF-C4EA-B505D721B52E}"/>
                  </a:ext>
                </a:extLst>
              </p:cNvPr>
              <p:cNvSpPr txBox="1"/>
              <p:nvPr/>
            </p:nvSpPr>
            <p:spPr>
              <a:xfrm>
                <a:off x="11636794" y="2289454"/>
                <a:ext cx="590546" cy="46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53554D-7722-BBCF-C4EA-B505D721B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6794" y="2289454"/>
                <a:ext cx="590546" cy="465256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85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0B9F6-E8D4-2137-852F-C565306FC324}"/>
              </a:ext>
            </a:extLst>
          </p:cNvPr>
          <p:cNvSpPr txBox="1"/>
          <p:nvPr/>
        </p:nvSpPr>
        <p:spPr>
          <a:xfrm>
            <a:off x="313451" y="2597878"/>
            <a:ext cx="11146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Suppose the lower bound on the entropy is the only difference,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then in the limit of high entropy of quantum mechanics we should recover classical mechanics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DAE04-25FC-DE33-8DFB-E1DB8B697546}"/>
              </a:ext>
            </a:extLst>
          </p:cNvPr>
          <p:cNvSpPr txBox="1"/>
          <p:nvPr/>
        </p:nvSpPr>
        <p:spPr>
          <a:xfrm>
            <a:off x="6406304" y="4004371"/>
            <a:ext cx="2560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Can we?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D897A6-83BF-7F57-8D11-93A06F3B9E07}"/>
              </a:ext>
            </a:extLst>
          </p:cNvPr>
          <p:cNvSpPr txBox="1"/>
          <p:nvPr/>
        </p:nvSpPr>
        <p:spPr>
          <a:xfrm>
            <a:off x="246455" y="199303"/>
            <a:ext cx="116990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Quantum mechanics incorporates the third law</a:t>
            </a:r>
            <a:br>
              <a:rPr lang="en-US" sz="4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while classical mechanics does not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E385-ADB6-938F-8517-A7B18DAC179E}"/>
              </a:ext>
            </a:extLst>
          </p:cNvPr>
          <p:cNvSpPr txBox="1"/>
          <p:nvPr/>
        </p:nvSpPr>
        <p:spPr>
          <a:xfrm>
            <a:off x="7436031" y="1714605"/>
            <a:ext cx="4576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this the only difference?</a:t>
            </a:r>
          </a:p>
        </p:txBody>
      </p:sp>
    </p:spTree>
    <p:extLst>
      <p:ext uri="{BB962C8B-B14F-4D97-AF65-F5344CB8AC3E}">
        <p14:creationId xmlns:p14="http://schemas.microsoft.com/office/powerpoint/2010/main" val="378388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55956-4187-4D36-C12C-930DDDBA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8" y="502166"/>
            <a:ext cx="3721958" cy="26806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5B5664E-C8B9-7E4B-85EF-E4DCC46A0FD7}"/>
              </a:ext>
            </a:extLst>
          </p:cNvPr>
          <p:cNvGrpSpPr/>
          <p:nvPr/>
        </p:nvGrpSpPr>
        <p:grpSpPr>
          <a:xfrm>
            <a:off x="5390103" y="287251"/>
            <a:ext cx="5811253" cy="2936994"/>
            <a:chOff x="4902868" y="594274"/>
            <a:chExt cx="5811253" cy="29369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4F0959-466D-E260-1A33-473957097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8882" y="594274"/>
              <a:ext cx="5796407" cy="293699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0D3F9D-4CEA-BEF2-28D7-BC14437394EA}"/>
                </a:ext>
              </a:extLst>
            </p:cNvPr>
            <p:cNvSpPr/>
            <p:nvPr/>
          </p:nvSpPr>
          <p:spPr>
            <a:xfrm>
              <a:off x="4902868" y="2370220"/>
              <a:ext cx="5811253" cy="116104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7E30018-A31B-2585-091A-BF1A891F8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83" y="3406163"/>
            <a:ext cx="7163017" cy="3105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32CCA9-DF27-8568-C799-C55F9B7BD3E2}"/>
              </a:ext>
            </a:extLst>
          </p:cNvPr>
          <p:cNvSpPr txBox="1"/>
          <p:nvPr/>
        </p:nvSpPr>
        <p:spPr>
          <a:xfrm>
            <a:off x="2561647" y="2905863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06/01/2024</a:t>
            </a:r>
          </a:p>
        </p:txBody>
      </p:sp>
    </p:spTree>
    <p:extLst>
      <p:ext uri="{BB962C8B-B14F-4D97-AF65-F5344CB8AC3E}">
        <p14:creationId xmlns:p14="http://schemas.microsoft.com/office/powerpoint/2010/main" val="38318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9613D73-FF3F-9C8A-FE70-80D9287D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2" y="1433977"/>
            <a:ext cx="7102777" cy="40060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46D4B4-7D84-0E3E-41C1-2D78F73DDEDA}"/>
              </a:ext>
            </a:extLst>
          </p:cNvPr>
          <p:cNvSpPr/>
          <p:nvPr/>
        </p:nvSpPr>
        <p:spPr>
          <a:xfrm>
            <a:off x="1117935" y="4403510"/>
            <a:ext cx="6818363" cy="104923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C4AF6-9F01-9E4D-3206-16E58AD0F75E}"/>
              </a:ext>
            </a:extLst>
          </p:cNvPr>
          <p:cNvSpPr txBox="1"/>
          <p:nvPr/>
        </p:nvSpPr>
        <p:spPr>
          <a:xfrm>
            <a:off x="2430707" y="4743460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FC06A-0928-DEDE-FDD1-A65C57640215}"/>
              </a:ext>
            </a:extLst>
          </p:cNvPr>
          <p:cNvSpPr txBox="1"/>
          <p:nvPr/>
        </p:nvSpPr>
        <p:spPr>
          <a:xfrm rot="20747837">
            <a:off x="1436330" y="2060529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31EF0-26DD-48A0-4D13-625C9D2E9572}"/>
              </a:ext>
            </a:extLst>
          </p:cNvPr>
          <p:cNvSpPr/>
          <p:nvPr/>
        </p:nvSpPr>
        <p:spPr>
          <a:xfrm>
            <a:off x="1117935" y="1614618"/>
            <a:ext cx="6925435" cy="3825882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A58D43-7E57-CF93-B12A-E0EDA135BD67}"/>
              </a:ext>
            </a:extLst>
          </p:cNvPr>
          <p:cNvCxnSpPr>
            <a:cxnSpLocks/>
          </p:cNvCxnSpPr>
          <p:nvPr/>
        </p:nvCxnSpPr>
        <p:spPr>
          <a:xfrm>
            <a:off x="948832" y="5799438"/>
            <a:ext cx="651016" cy="0"/>
          </a:xfrm>
          <a:prstGeom prst="line">
            <a:avLst/>
          </a:prstGeom>
          <a:ln w="28575">
            <a:solidFill>
              <a:srgbClr val="4F8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376E72-FE14-C715-09F2-EAAA63B61402}"/>
              </a:ext>
            </a:extLst>
          </p:cNvPr>
          <p:cNvCxnSpPr>
            <a:cxnSpLocks/>
          </p:cNvCxnSpPr>
          <p:nvPr/>
        </p:nvCxnSpPr>
        <p:spPr>
          <a:xfrm>
            <a:off x="948832" y="6042454"/>
            <a:ext cx="651016" cy="0"/>
          </a:xfrm>
          <a:prstGeom prst="line">
            <a:avLst/>
          </a:prstGeom>
          <a:ln w="28575">
            <a:solidFill>
              <a:srgbClr val="C6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A5E8B6-8600-02F8-342F-83ACE9A2BF68}"/>
              </a:ext>
            </a:extLst>
          </p:cNvPr>
          <p:cNvSpPr txBox="1"/>
          <p:nvPr/>
        </p:nvSpPr>
        <p:spPr>
          <a:xfrm>
            <a:off x="1599848" y="5594348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BD2D4-42AF-40E3-3215-E3ADF960B34E}"/>
              </a:ext>
            </a:extLst>
          </p:cNvPr>
          <p:cNvSpPr txBox="1"/>
          <p:nvPr/>
        </p:nvSpPr>
        <p:spPr>
          <a:xfrm>
            <a:off x="1599848" y="5834362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BBB6CC-2CC6-D0FC-7C67-39CC900D3282}"/>
              </a:ext>
            </a:extLst>
          </p:cNvPr>
          <p:cNvSpPr/>
          <p:nvPr/>
        </p:nvSpPr>
        <p:spPr>
          <a:xfrm>
            <a:off x="1426407" y="3032840"/>
            <a:ext cx="1143602" cy="1366372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6292"/>
              <a:gd name="connsiteX1" fmla="*/ 2556 w 4818519"/>
              <a:gd name="connsiteY1" fmla="*/ 2476292 h 2476292"/>
              <a:gd name="connsiteX2" fmla="*/ 199014 w 4818519"/>
              <a:gd name="connsiteY2" fmla="*/ 1704036 h 2476292"/>
              <a:gd name="connsiteX3" fmla="*/ 468324 w 4818519"/>
              <a:gd name="connsiteY3" fmla="*/ 1350951 h 2476292"/>
              <a:gd name="connsiteX4" fmla="*/ 2266884 w 4818519"/>
              <a:gd name="connsiteY4" fmla="*/ 438615 h 2476292"/>
              <a:gd name="connsiteX5" fmla="*/ 4082029 w 4818519"/>
              <a:gd name="connsiteY5" fmla="*/ 113499 h 2476292"/>
              <a:gd name="connsiteX6" fmla="*/ 4818519 w 4818519"/>
              <a:gd name="connsiteY6" fmla="*/ 12944 h 2476292"/>
              <a:gd name="connsiteX7" fmla="*/ 0 w 4818519"/>
              <a:gd name="connsiteY7" fmla="*/ 0 h 2476292"/>
              <a:gd name="connsiteX0" fmla="*/ 0 w 4818519"/>
              <a:gd name="connsiteY0" fmla="*/ 0 h 1705136"/>
              <a:gd name="connsiteX1" fmla="*/ 108592 w 4818519"/>
              <a:gd name="connsiteY1" fmla="*/ 1705004 h 1705136"/>
              <a:gd name="connsiteX2" fmla="*/ 199014 w 4818519"/>
              <a:gd name="connsiteY2" fmla="*/ 1704036 h 1705136"/>
              <a:gd name="connsiteX3" fmla="*/ 468324 w 4818519"/>
              <a:gd name="connsiteY3" fmla="*/ 1350951 h 1705136"/>
              <a:gd name="connsiteX4" fmla="*/ 2266884 w 4818519"/>
              <a:gd name="connsiteY4" fmla="*/ 438615 h 1705136"/>
              <a:gd name="connsiteX5" fmla="*/ 4082029 w 4818519"/>
              <a:gd name="connsiteY5" fmla="*/ 113499 h 1705136"/>
              <a:gd name="connsiteX6" fmla="*/ 4818519 w 4818519"/>
              <a:gd name="connsiteY6" fmla="*/ 12944 h 1705136"/>
              <a:gd name="connsiteX7" fmla="*/ 0 w 4818519"/>
              <a:gd name="connsiteY7" fmla="*/ 0 h 1705136"/>
              <a:gd name="connsiteX0" fmla="*/ 222769 w 4709927"/>
              <a:gd name="connsiteY0" fmla="*/ 1273564 h 1692192"/>
              <a:gd name="connsiteX1" fmla="*/ 0 w 4709927"/>
              <a:gd name="connsiteY1" fmla="*/ 1692060 h 1692192"/>
              <a:gd name="connsiteX2" fmla="*/ 90422 w 4709927"/>
              <a:gd name="connsiteY2" fmla="*/ 1691092 h 1692192"/>
              <a:gd name="connsiteX3" fmla="*/ 359732 w 4709927"/>
              <a:gd name="connsiteY3" fmla="*/ 1338007 h 1692192"/>
              <a:gd name="connsiteX4" fmla="*/ 2158292 w 4709927"/>
              <a:gd name="connsiteY4" fmla="*/ 425671 h 1692192"/>
              <a:gd name="connsiteX5" fmla="*/ 3973437 w 4709927"/>
              <a:gd name="connsiteY5" fmla="*/ 100555 h 1692192"/>
              <a:gd name="connsiteX6" fmla="*/ 4709927 w 4709927"/>
              <a:gd name="connsiteY6" fmla="*/ 0 h 1692192"/>
              <a:gd name="connsiteX7" fmla="*/ 222769 w 4709927"/>
              <a:gd name="connsiteY7" fmla="*/ 1273564 h 1692192"/>
              <a:gd name="connsiteX0" fmla="*/ 222769 w 3973437"/>
              <a:gd name="connsiteY0" fmla="*/ 1173009 h 1591637"/>
              <a:gd name="connsiteX1" fmla="*/ 0 w 3973437"/>
              <a:gd name="connsiteY1" fmla="*/ 1591505 h 1591637"/>
              <a:gd name="connsiteX2" fmla="*/ 90422 w 3973437"/>
              <a:gd name="connsiteY2" fmla="*/ 1590537 h 1591637"/>
              <a:gd name="connsiteX3" fmla="*/ 359732 w 3973437"/>
              <a:gd name="connsiteY3" fmla="*/ 1237452 h 1591637"/>
              <a:gd name="connsiteX4" fmla="*/ 2158292 w 3973437"/>
              <a:gd name="connsiteY4" fmla="*/ 325116 h 1591637"/>
              <a:gd name="connsiteX5" fmla="*/ 3973437 w 3973437"/>
              <a:gd name="connsiteY5" fmla="*/ 0 h 1591637"/>
              <a:gd name="connsiteX6" fmla="*/ 222769 w 3973437"/>
              <a:gd name="connsiteY6" fmla="*/ 1173009 h 1591637"/>
              <a:gd name="connsiteX0" fmla="*/ 222769 w 2160276"/>
              <a:gd name="connsiteY0" fmla="*/ 857759 h 1276387"/>
              <a:gd name="connsiteX1" fmla="*/ 0 w 2160276"/>
              <a:gd name="connsiteY1" fmla="*/ 1276255 h 1276387"/>
              <a:gd name="connsiteX2" fmla="*/ 90422 w 2160276"/>
              <a:gd name="connsiteY2" fmla="*/ 1275287 h 1276387"/>
              <a:gd name="connsiteX3" fmla="*/ 359732 w 2160276"/>
              <a:gd name="connsiteY3" fmla="*/ 922202 h 1276387"/>
              <a:gd name="connsiteX4" fmla="*/ 2158292 w 2160276"/>
              <a:gd name="connsiteY4" fmla="*/ 9866 h 1276387"/>
              <a:gd name="connsiteX5" fmla="*/ 795685 w 2160276"/>
              <a:gd name="connsiteY5" fmla="*/ 391250 h 1276387"/>
              <a:gd name="connsiteX6" fmla="*/ 222769 w 2160276"/>
              <a:gd name="connsiteY6" fmla="*/ 857759 h 1276387"/>
              <a:gd name="connsiteX0" fmla="*/ 222769 w 1677126"/>
              <a:gd name="connsiteY0" fmla="*/ 466509 h 885137"/>
              <a:gd name="connsiteX1" fmla="*/ 0 w 1677126"/>
              <a:gd name="connsiteY1" fmla="*/ 885005 h 885137"/>
              <a:gd name="connsiteX2" fmla="*/ 90422 w 1677126"/>
              <a:gd name="connsiteY2" fmla="*/ 884037 h 885137"/>
              <a:gd name="connsiteX3" fmla="*/ 359732 w 1677126"/>
              <a:gd name="connsiteY3" fmla="*/ 530952 h 885137"/>
              <a:gd name="connsiteX4" fmla="*/ 1674505 w 1677126"/>
              <a:gd name="connsiteY4" fmla="*/ 75218 h 885137"/>
              <a:gd name="connsiteX5" fmla="*/ 795685 w 1677126"/>
              <a:gd name="connsiteY5" fmla="*/ 0 h 885137"/>
              <a:gd name="connsiteX6" fmla="*/ 222769 w 1677126"/>
              <a:gd name="connsiteY6" fmla="*/ 466509 h 885137"/>
              <a:gd name="connsiteX0" fmla="*/ 222769 w 796777"/>
              <a:gd name="connsiteY0" fmla="*/ 466509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22769 w 796777"/>
              <a:gd name="connsiteY5" fmla="*/ 466509 h 885137"/>
              <a:gd name="connsiteX0" fmla="*/ 358814 w 932822"/>
              <a:gd name="connsiteY0" fmla="*/ 466509 h 885137"/>
              <a:gd name="connsiteX1" fmla="*/ 136045 w 932822"/>
              <a:gd name="connsiteY1" fmla="*/ 885005 h 885137"/>
              <a:gd name="connsiteX2" fmla="*/ 226467 w 932822"/>
              <a:gd name="connsiteY2" fmla="*/ 884037 h 885137"/>
              <a:gd name="connsiteX3" fmla="*/ 495777 w 932822"/>
              <a:gd name="connsiteY3" fmla="*/ 530952 h 885137"/>
              <a:gd name="connsiteX4" fmla="*/ 931730 w 932822"/>
              <a:gd name="connsiteY4" fmla="*/ 0 h 885137"/>
              <a:gd name="connsiteX5" fmla="*/ 358814 w 932822"/>
              <a:gd name="connsiteY5" fmla="*/ 466509 h 885137"/>
              <a:gd name="connsiteX0" fmla="*/ 371994 w 912866"/>
              <a:gd name="connsiteY0" fmla="*/ 432573 h 885137"/>
              <a:gd name="connsiteX1" fmla="*/ 116089 w 912866"/>
              <a:gd name="connsiteY1" fmla="*/ 885005 h 885137"/>
              <a:gd name="connsiteX2" fmla="*/ 206511 w 912866"/>
              <a:gd name="connsiteY2" fmla="*/ 884037 h 885137"/>
              <a:gd name="connsiteX3" fmla="*/ 475821 w 912866"/>
              <a:gd name="connsiteY3" fmla="*/ 530952 h 885137"/>
              <a:gd name="connsiteX4" fmla="*/ 911774 w 912866"/>
              <a:gd name="connsiteY4" fmla="*/ 0 h 885137"/>
              <a:gd name="connsiteX5" fmla="*/ 371994 w 912866"/>
              <a:gd name="connsiteY5" fmla="*/ 432573 h 885137"/>
              <a:gd name="connsiteX0" fmla="*/ 255905 w 796777"/>
              <a:gd name="connsiteY0" fmla="*/ 432573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55905 w 796777"/>
              <a:gd name="connsiteY5" fmla="*/ 432573 h 885137"/>
              <a:gd name="connsiteX0" fmla="*/ 255905 w 796777"/>
              <a:gd name="connsiteY0" fmla="*/ 432573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55905 w 796777"/>
              <a:gd name="connsiteY5" fmla="*/ 432573 h 885137"/>
              <a:gd name="connsiteX0" fmla="*/ 255905 w 796621"/>
              <a:gd name="connsiteY0" fmla="*/ 432573 h 885137"/>
              <a:gd name="connsiteX1" fmla="*/ 0 w 796621"/>
              <a:gd name="connsiteY1" fmla="*/ 885005 h 885137"/>
              <a:gd name="connsiteX2" fmla="*/ 90422 w 796621"/>
              <a:gd name="connsiteY2" fmla="*/ 884037 h 885137"/>
              <a:gd name="connsiteX3" fmla="*/ 300087 w 796621"/>
              <a:gd name="connsiteY3" fmla="*/ 416802 h 885137"/>
              <a:gd name="connsiteX4" fmla="*/ 795685 w 796621"/>
              <a:gd name="connsiteY4" fmla="*/ 0 h 885137"/>
              <a:gd name="connsiteX5" fmla="*/ 255905 w 796621"/>
              <a:gd name="connsiteY5" fmla="*/ 432573 h 885137"/>
              <a:gd name="connsiteX0" fmla="*/ 255905 w 795685"/>
              <a:gd name="connsiteY0" fmla="*/ 432573 h 885137"/>
              <a:gd name="connsiteX1" fmla="*/ 0 w 795685"/>
              <a:gd name="connsiteY1" fmla="*/ 885005 h 885137"/>
              <a:gd name="connsiteX2" fmla="*/ 90422 w 795685"/>
              <a:gd name="connsiteY2" fmla="*/ 884037 h 885137"/>
              <a:gd name="connsiteX3" fmla="*/ 300087 w 795685"/>
              <a:gd name="connsiteY3" fmla="*/ 416802 h 885137"/>
              <a:gd name="connsiteX4" fmla="*/ 795685 w 795685"/>
              <a:gd name="connsiteY4" fmla="*/ 0 h 885137"/>
              <a:gd name="connsiteX5" fmla="*/ 255905 w 795685"/>
              <a:gd name="connsiteY5" fmla="*/ 432573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685" h="885137">
                <a:moveTo>
                  <a:pt x="255905" y="432573"/>
                </a:moveTo>
                <a:cubicBezTo>
                  <a:pt x="166921" y="537396"/>
                  <a:pt x="22058" y="815417"/>
                  <a:pt x="0" y="885005"/>
                </a:cubicBezTo>
                <a:cubicBezTo>
                  <a:pt x="17991" y="885711"/>
                  <a:pt x="72431" y="883331"/>
                  <a:pt x="90422" y="884037"/>
                </a:cubicBezTo>
                <a:cubicBezTo>
                  <a:pt x="134343" y="714704"/>
                  <a:pt x="182543" y="564141"/>
                  <a:pt x="300087" y="416802"/>
                </a:cubicBezTo>
                <a:cubicBezTo>
                  <a:pt x="417631" y="269463"/>
                  <a:pt x="662773" y="97125"/>
                  <a:pt x="795685" y="0"/>
                </a:cubicBezTo>
                <a:cubicBezTo>
                  <a:pt x="486352" y="178338"/>
                  <a:pt x="344889" y="327750"/>
                  <a:pt x="255905" y="432573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907F10-CC95-D4B6-3385-8CEC75B03A89}"/>
              </a:ext>
            </a:extLst>
          </p:cNvPr>
          <p:cNvCxnSpPr>
            <a:cxnSpLocks/>
          </p:cNvCxnSpPr>
          <p:nvPr/>
        </p:nvCxnSpPr>
        <p:spPr>
          <a:xfrm flipV="1">
            <a:off x="1809750" y="3722833"/>
            <a:ext cx="6126548" cy="184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2A0CD-64FA-952E-F538-EF7F5183782B}"/>
              </a:ext>
            </a:extLst>
          </p:cNvPr>
          <p:cNvCxnSpPr>
            <a:cxnSpLocks/>
          </p:cNvCxnSpPr>
          <p:nvPr/>
        </p:nvCxnSpPr>
        <p:spPr>
          <a:xfrm>
            <a:off x="2491740" y="3100876"/>
            <a:ext cx="54445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674E43B-0279-584B-3DD7-5355D237131F}"/>
              </a:ext>
            </a:extLst>
          </p:cNvPr>
          <p:cNvSpPr/>
          <p:nvPr/>
        </p:nvSpPr>
        <p:spPr>
          <a:xfrm>
            <a:off x="4622720" y="3750036"/>
            <a:ext cx="470066" cy="208119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AFEFF5-5222-720D-5752-F9889E0E81C9}"/>
              </a:ext>
            </a:extLst>
          </p:cNvPr>
          <p:cNvSpPr/>
          <p:nvPr/>
        </p:nvSpPr>
        <p:spPr>
          <a:xfrm>
            <a:off x="4896521" y="3122605"/>
            <a:ext cx="470066" cy="208119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6491C5-9640-03E8-894D-973C7234C1C6}"/>
              </a:ext>
            </a:extLst>
          </p:cNvPr>
          <p:cNvSpPr txBox="1"/>
          <p:nvPr/>
        </p:nvSpPr>
        <p:spPr>
          <a:xfrm>
            <a:off x="4251777" y="3280051"/>
            <a:ext cx="13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Unitary map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B4C3EF9-C2C3-7F31-1FB4-19BF8691F829}"/>
              </a:ext>
            </a:extLst>
          </p:cNvPr>
          <p:cNvSpPr/>
          <p:nvPr/>
        </p:nvSpPr>
        <p:spPr>
          <a:xfrm rot="5400000" flipV="1">
            <a:off x="7889956" y="3269555"/>
            <a:ext cx="603845" cy="297017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E3A6B8-D28E-D951-896C-3779C2C29092}"/>
                  </a:ext>
                </a:extLst>
              </p:cNvPr>
              <p:cNvSpPr txBox="1"/>
              <p:nvPr/>
            </p:nvSpPr>
            <p:spPr>
              <a:xfrm>
                <a:off x="8416240" y="3094897"/>
                <a:ext cx="1625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Entropy</a:t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r>
                  <a:rPr lang="en-US" dirty="0">
                    <a:solidFill>
                      <a:srgbClr val="7030A0"/>
                    </a:solidFill>
                  </a:rPr>
                  <a:t>increasing map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E3A6B8-D28E-D951-896C-3779C2C2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240" y="3094897"/>
                <a:ext cx="1625510" cy="646331"/>
              </a:xfrm>
              <a:prstGeom prst="rect">
                <a:avLst/>
              </a:prstGeom>
              <a:blipFill>
                <a:blip r:embed="rId3"/>
                <a:stretch>
                  <a:fillRect l="-3383" t="-5660" r="-112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18F347-255E-FCB7-58F3-996136CB9E7A}"/>
                  </a:ext>
                </a:extLst>
              </p:cNvPr>
              <p:cNvSpPr txBox="1"/>
              <p:nvPr/>
            </p:nvSpPr>
            <p:spPr>
              <a:xfrm>
                <a:off x="403860" y="114401"/>
                <a:ext cx="11536876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Looking for a map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that increases entropy of all mixed states,</a:t>
                </a:r>
                <a:br>
                  <a:rPr lang="en-US" sz="3200" dirty="0"/>
                </a:br>
                <a:r>
                  <a:rPr lang="en-US" sz="3200" dirty="0"/>
                  <a:t>such that every level set of entropy maps to another level set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18F347-255E-FCB7-58F3-996136CB9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114401"/>
                <a:ext cx="11536876" cy="1077218"/>
              </a:xfrm>
              <a:prstGeom prst="rect">
                <a:avLst/>
              </a:prstGeom>
              <a:blipFill>
                <a:blip r:embed="rId4"/>
                <a:stretch>
                  <a:fillRect l="-1321" t="-681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37C191-17CF-6BAF-4BD5-13FFBB81486C}"/>
                  </a:ext>
                </a:extLst>
              </p:cNvPr>
              <p:cNvSpPr txBox="1"/>
              <p:nvPr/>
            </p:nvSpPr>
            <p:spPr>
              <a:xfrm>
                <a:off x="9000788" y="1435394"/>
                <a:ext cx="25240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Unitary must be</a:t>
                </a:r>
                <a:b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mapped to unitary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37C191-17CF-6BAF-4BD5-13FFBB814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788" y="1435394"/>
                <a:ext cx="2524089" cy="830997"/>
              </a:xfrm>
              <a:prstGeom prst="rect">
                <a:avLst/>
              </a:prstGeom>
              <a:blipFill>
                <a:blip r:embed="rId5"/>
                <a:stretch>
                  <a:fillRect l="-3865" t="-5839" r="-265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9EF397-8DB3-956B-3379-710AFF71DC43}"/>
                  </a:ext>
                </a:extLst>
              </p:cNvPr>
              <p:cNvSpPr txBox="1"/>
              <p:nvPr/>
            </p:nvSpPr>
            <p:spPr>
              <a:xfrm>
                <a:off x="787410" y="1264043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9EF397-8DB3-956B-3379-710AFF71D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10" y="1264043"/>
                <a:ext cx="32284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0BC4A3-9AD5-B32A-4040-5D12CB976421}"/>
                  </a:ext>
                </a:extLst>
              </p:cNvPr>
              <p:cNvSpPr txBox="1"/>
              <p:nvPr/>
            </p:nvSpPr>
            <p:spPr>
              <a:xfrm>
                <a:off x="7912468" y="4416184"/>
                <a:ext cx="590546" cy="46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0BC4A3-9AD5-B32A-4040-5D12CB976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468" y="4416184"/>
                <a:ext cx="590546" cy="465256"/>
              </a:xfrm>
              <a:prstGeom prst="rect">
                <a:avLst/>
              </a:prstGeom>
              <a:blipFill>
                <a:blip r:embed="rId7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22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8B2F5-4039-508D-AB4E-4695DB49B0BA}"/>
              </a:ext>
            </a:extLst>
          </p:cNvPr>
          <p:cNvSpPr txBox="1"/>
          <p:nvPr/>
        </p:nvSpPr>
        <p:spPr>
          <a:xfrm>
            <a:off x="327047" y="1367341"/>
            <a:ext cx="398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0B0F5-4BD9-B895-022A-A0B79394F8EB}"/>
                  </a:ext>
                </a:extLst>
              </p:cNvPr>
              <p:cNvSpPr txBox="1"/>
              <p:nvPr/>
            </p:nvSpPr>
            <p:spPr>
              <a:xfrm>
                <a:off x="3480843" y="2060156"/>
                <a:ext cx="42201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0B0F5-4BD9-B895-022A-A0B79394F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843" y="2060156"/>
                <a:ext cx="422019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319B9-6BD3-2DD5-3F2A-C30A25920096}"/>
                  </a:ext>
                </a:extLst>
              </p:cNvPr>
              <p:cNvSpPr txBox="1"/>
              <p:nvPr/>
            </p:nvSpPr>
            <p:spPr>
              <a:xfrm>
                <a:off x="2317047" y="3979509"/>
                <a:ext cx="3989297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𝑋𝐿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319B9-6BD3-2DD5-3F2A-C30A25920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047" y="3979509"/>
                <a:ext cx="3989297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5A7AFD9-1511-F3B0-2091-CFBE689D384F}"/>
              </a:ext>
            </a:extLst>
          </p:cNvPr>
          <p:cNvSpPr txBox="1"/>
          <p:nvPr/>
        </p:nvSpPr>
        <p:spPr>
          <a:xfrm>
            <a:off x="6877990" y="3943312"/>
            <a:ext cx="1646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Lindblad eq</a:t>
            </a:r>
          </a:p>
          <a:p>
            <a:r>
              <a:rPr lang="en-US" dirty="0"/>
              <a:t>(open quantum</a:t>
            </a:r>
            <a:br>
              <a:rPr lang="en-US" dirty="0"/>
            </a:br>
            <a:r>
              <a:rPr lang="en-US" dirty="0"/>
              <a:t>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822A68-F7F1-FE1B-5C7B-56D151A44A6E}"/>
                  </a:ext>
                </a:extLst>
              </p:cNvPr>
              <p:cNvSpPr txBox="1"/>
              <p:nvPr/>
            </p:nvSpPr>
            <p:spPr>
              <a:xfrm>
                <a:off x="2153655" y="4776743"/>
                <a:ext cx="2996461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2ℏ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822A68-F7F1-FE1B-5C7B-56D151A44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655" y="4776743"/>
                <a:ext cx="2996461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4052D0-6625-19CD-0210-80C100F509E8}"/>
                  </a:ext>
                </a:extLst>
              </p:cNvPr>
              <p:cNvSpPr txBox="1"/>
              <p:nvPr/>
            </p:nvSpPr>
            <p:spPr>
              <a:xfrm>
                <a:off x="5351774" y="4920083"/>
                <a:ext cx="791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4052D0-6625-19CD-0210-80C100F50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74" y="4920083"/>
                <a:ext cx="791178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FDD2B8-7398-DB65-886B-69EB43961381}"/>
              </a:ext>
            </a:extLst>
          </p:cNvPr>
          <p:cNvSpPr txBox="1"/>
          <p:nvPr/>
        </p:nvSpPr>
        <p:spPr>
          <a:xfrm>
            <a:off x="327047" y="129568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classical mechanics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8D6114-AF47-94E0-D3FE-BE8FDBC8C0E8}"/>
                  </a:ext>
                </a:extLst>
              </p:cNvPr>
              <p:cNvSpPr txBox="1"/>
              <p:nvPr/>
            </p:nvSpPr>
            <p:spPr>
              <a:xfrm>
                <a:off x="3852930" y="581650"/>
                <a:ext cx="8129832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8D6114-AF47-94E0-D3FE-BE8FDBC8C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930" y="581650"/>
                <a:ext cx="8129832" cy="578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85F4EF-D2C8-1A34-1BB2-5B862449ACF2}"/>
              </a:ext>
            </a:extLst>
          </p:cNvPr>
          <p:cNvCxnSpPr/>
          <p:nvPr/>
        </p:nvCxnSpPr>
        <p:spPr>
          <a:xfrm flipH="1" flipV="1">
            <a:off x="7790611" y="1051841"/>
            <a:ext cx="2413687" cy="51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7F8BAB-A1B3-3CE4-5D6B-72BC3A4419B8}"/>
              </a:ext>
            </a:extLst>
          </p:cNvPr>
          <p:cNvCxnSpPr>
            <a:cxnSpLocks/>
          </p:cNvCxnSpPr>
          <p:nvPr/>
        </p:nvCxnSpPr>
        <p:spPr>
          <a:xfrm flipV="1">
            <a:off x="10426719" y="1099423"/>
            <a:ext cx="238669" cy="47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86B09-A0D7-01D6-A13D-3258C1B32755}"/>
              </a:ext>
            </a:extLst>
          </p:cNvPr>
          <p:cNvSpPr txBox="1"/>
          <p:nvPr/>
        </p:nvSpPr>
        <p:spPr>
          <a:xfrm>
            <a:off x="9507505" y="1499359"/>
            <a:ext cx="231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Jacobian is a constant: all volumes rescaled by the same factor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C4A9FC-8ED2-D213-DEB7-FA50E16CC214}"/>
              </a:ext>
            </a:extLst>
          </p:cNvPr>
          <p:cNvSpPr txBox="1"/>
          <p:nvPr/>
        </p:nvSpPr>
        <p:spPr>
          <a:xfrm>
            <a:off x="954674" y="2145610"/>
            <a:ext cx="20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Stretching 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55D0C4-55E6-646B-73D2-D449E43ADBA8}"/>
              </a:ext>
            </a:extLst>
          </p:cNvPr>
          <p:cNvSpPr txBox="1"/>
          <p:nvPr/>
        </p:nvSpPr>
        <p:spPr>
          <a:xfrm>
            <a:off x="954673" y="2935036"/>
            <a:ext cx="269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Pure stretching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9AC228-E5A6-B12D-AC03-666A1772B8CC}"/>
                  </a:ext>
                </a:extLst>
              </p:cNvPr>
              <p:cNvSpPr txBox="1"/>
              <p:nvPr/>
            </p:nvSpPr>
            <p:spPr>
              <a:xfrm>
                <a:off x="3830595" y="2822991"/>
                <a:ext cx="2533579" cy="652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9AC228-E5A6-B12D-AC03-666A1772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95" y="2822991"/>
                <a:ext cx="2533579" cy="6528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8B3EBB-20A5-8C53-6C57-0BE58425EE31}"/>
                  </a:ext>
                </a:extLst>
              </p:cNvPr>
              <p:cNvSpPr txBox="1"/>
              <p:nvPr/>
            </p:nvSpPr>
            <p:spPr>
              <a:xfrm>
                <a:off x="6542883" y="2824129"/>
                <a:ext cx="2514343" cy="652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8B3EBB-20A5-8C53-6C57-0BE58425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883" y="2824129"/>
                <a:ext cx="2514343" cy="6528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AB89718-8B2B-3785-8F34-7BF1214117B0}"/>
              </a:ext>
            </a:extLst>
          </p:cNvPr>
          <p:cNvSpPr txBox="1"/>
          <p:nvPr/>
        </p:nvSpPr>
        <p:spPr>
          <a:xfrm>
            <a:off x="9192731" y="3042758"/>
            <a:ext cx="231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Need to take care of operator ordering!!!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E4A29-E6CD-D94E-D81B-380DD33386CF}"/>
              </a:ext>
            </a:extLst>
          </p:cNvPr>
          <p:cNvSpPr txBox="1"/>
          <p:nvPr/>
        </p:nvSpPr>
        <p:spPr>
          <a:xfrm>
            <a:off x="327047" y="3927560"/>
            <a:ext cx="183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Infinitesimal pure</a:t>
            </a:r>
            <a:br>
              <a:rPr lang="en-US" dirty="0"/>
            </a:br>
            <a:r>
              <a:rPr lang="en-US" dirty="0"/>
              <a:t>stretching map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574DD-9751-BAC7-C02E-BF380216A694}"/>
              </a:ext>
            </a:extLst>
          </p:cNvPr>
          <p:cNvSpPr txBox="1"/>
          <p:nvPr/>
        </p:nvSpPr>
        <p:spPr>
          <a:xfrm>
            <a:off x="3919953" y="5533079"/>
            <a:ext cx="477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Anti-normal ordering and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Husimi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Q are preferred</a:t>
            </a:r>
          </a:p>
        </p:txBody>
      </p:sp>
    </p:spTree>
    <p:extLst>
      <p:ext uri="{BB962C8B-B14F-4D97-AF65-F5344CB8AC3E}">
        <p14:creationId xmlns:p14="http://schemas.microsoft.com/office/powerpoint/2010/main" val="292815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CBED4E1-ECB8-7086-5B43-B4D2ECC793F0}"/>
              </a:ext>
            </a:extLst>
          </p:cNvPr>
          <p:cNvSpPr txBox="1"/>
          <p:nvPr/>
        </p:nvSpPr>
        <p:spPr>
          <a:xfrm>
            <a:off x="800371" y="1215081"/>
            <a:ext cx="4302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Husimi</a:t>
            </a:r>
            <a:r>
              <a:rPr lang="en-US" sz="2800" dirty="0"/>
              <a:t> Q is simply stretched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F028E-F6FC-4F0E-921F-B9C54E663889}"/>
              </a:ext>
            </a:extLst>
          </p:cNvPr>
          <p:cNvSpPr txBox="1"/>
          <p:nvPr/>
        </p:nvSpPr>
        <p:spPr>
          <a:xfrm>
            <a:off x="327047" y="395270"/>
            <a:ext cx="9680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Effects of stretching map on phase space representations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A42C5-E70C-C1E9-8F23-E453FE1F6D88}"/>
              </a:ext>
            </a:extLst>
          </p:cNvPr>
          <p:cNvSpPr txBox="1"/>
          <p:nvPr/>
        </p:nvSpPr>
        <p:spPr>
          <a:xfrm>
            <a:off x="800372" y="1870669"/>
            <a:ext cx="9207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Wigner function is stretched and convolved with a gaussian, and coincides with the </a:t>
            </a:r>
            <a:r>
              <a:rPr lang="en-US" sz="2800" dirty="0" err="1"/>
              <a:t>Husimi</a:t>
            </a:r>
            <a:r>
              <a:rPr lang="en-US" sz="2800" dirty="0"/>
              <a:t> Q in the limit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53DBD-BA43-9C78-1EE3-CA3D4606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0" y="3347908"/>
            <a:ext cx="7354326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0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51994</TotalTime>
  <Words>658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Classical mechanics as the high-entropy limit of quantum mechanics </vt:lpstr>
      <vt:lpstr>Main goal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about our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208</cp:revision>
  <dcterms:created xsi:type="dcterms:W3CDTF">2021-04-07T15:17:47Z</dcterms:created>
  <dcterms:modified xsi:type="dcterms:W3CDTF">2025-05-11T09:00:04Z</dcterms:modified>
</cp:coreProperties>
</file>