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976" r:id="rId2"/>
    <p:sldId id="1011" r:id="rId3"/>
    <p:sldId id="1091" r:id="rId4"/>
    <p:sldId id="1095" r:id="rId5"/>
    <p:sldId id="1014" r:id="rId6"/>
    <p:sldId id="1015" r:id="rId7"/>
    <p:sldId id="986" r:id="rId8"/>
    <p:sldId id="1087" r:id="rId9"/>
    <p:sldId id="980" r:id="rId10"/>
    <p:sldId id="1097" r:id="rId11"/>
    <p:sldId id="1098" r:id="rId12"/>
    <p:sldId id="961" r:id="rId13"/>
    <p:sldId id="1099" r:id="rId14"/>
    <p:sldId id="1100" r:id="rId15"/>
    <p:sldId id="1101" r:id="rId16"/>
    <p:sldId id="1102" r:id="rId17"/>
    <p:sldId id="1103" r:id="rId18"/>
    <p:sldId id="1105" r:id="rId19"/>
    <p:sldId id="1104" r:id="rId20"/>
    <p:sldId id="1106" r:id="rId21"/>
    <p:sldId id="1107" r:id="rId22"/>
    <p:sldId id="894" r:id="rId23"/>
    <p:sldId id="1108" r:id="rId24"/>
    <p:sldId id="1109" r:id="rId25"/>
    <p:sldId id="1256" r:id="rId26"/>
    <p:sldId id="1254" r:id="rId27"/>
    <p:sldId id="1255" r:id="rId28"/>
    <p:sldId id="1239" r:id="rId29"/>
    <p:sldId id="1240" r:id="rId30"/>
    <p:sldId id="1110" r:id="rId31"/>
    <p:sldId id="1274" r:id="rId32"/>
    <p:sldId id="1275" r:id="rId33"/>
    <p:sldId id="1276" r:id="rId34"/>
    <p:sldId id="1258" r:id="rId35"/>
    <p:sldId id="1007" r:id="rId36"/>
    <p:sldId id="1019" r:id="rId37"/>
    <p:sldId id="1020" r:id="rId38"/>
    <p:sldId id="1093" r:id="rId39"/>
    <p:sldId id="1262" r:id="rId40"/>
    <p:sldId id="1272" r:id="rId41"/>
    <p:sldId id="1261" r:id="rId42"/>
    <p:sldId id="1264" r:id="rId43"/>
    <p:sldId id="1265" r:id="rId44"/>
    <p:sldId id="1263" r:id="rId45"/>
    <p:sldId id="1266" r:id="rId46"/>
    <p:sldId id="1267" r:id="rId47"/>
    <p:sldId id="1273" r:id="rId48"/>
    <p:sldId id="1114" r:id="rId49"/>
    <p:sldId id="1268" r:id="rId50"/>
    <p:sldId id="1112" r:id="rId51"/>
    <p:sldId id="1269" r:id="rId52"/>
    <p:sldId id="1271" r:id="rId53"/>
    <p:sldId id="1270" r:id="rId54"/>
    <p:sldId id="974" r:id="rId55"/>
    <p:sldId id="1090" r:id="rId56"/>
    <p:sldId id="901" r:id="rId57"/>
    <p:sldId id="1257" r:id="rId58"/>
    <p:sldId id="736" r:id="rId59"/>
    <p:sldId id="970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607" autoAdjust="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outlineViewPr>
    <p:cViewPr>
      <p:scale>
        <a:sx n="33" d="100"/>
        <a:sy n="33" d="100"/>
      </p:scale>
      <p:origin x="0" y="-9029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333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8.xml"/><Relationship Id="rId1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put the axis on the ellipses. Make them move according to the map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97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1630-2B34-4908-BEF4-EB78E022DB1C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EBE43-81C5-C3A7-19B2-4AEF320C73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9993"/>
            <a:ext cx="1676403" cy="1524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5FB429-4DC1-9EA8-5594-36E9029DC1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6692"/>
            <a:ext cx="2229706" cy="75785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F9D4-29AD-466E-A391-02402EDAE42F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9107-927D-484B-A7AB-88A499AE44E2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AB04E2-9F90-4630-A58E-2CB0DC98AA26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CA0B-3B6F-44E2-9EEB-AC0130F2C046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AA5F-3EF9-4E06-B3CE-6C2E207B55EE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7483-0FA4-4F24-8BF3-688AFB30742E}" type="datetime1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5AA8-5B5A-4B95-B863-C5AE519BC526}" type="datetime1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8E6-0C40-4881-A31F-C907A1DD3BB3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F0BB-5ADC-4A55-85F1-8802EFA22785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1DBF-CA1B-4AAA-92EF-160E85459000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0D6F-783D-4646-8F3F-00D8F3F0566D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C4DAF4-877C-B697-9F33-77BD3CFF03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10"/>
            <a:ext cx="755810" cy="687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89385B-0892-E7A3-350A-12FC896047C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674" y="6273515"/>
            <a:ext cx="1313865" cy="446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</p:spTree>
    <p:extLst>
      <p:ext uri="{BB962C8B-B14F-4D97-AF65-F5344CB8AC3E}">
        <p14:creationId xmlns:p14="http://schemas.microsoft.com/office/powerpoint/2010/main" val="360347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</p:bld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92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2.png"/><Relationship Id="rId5" Type="http://schemas.openxmlformats.org/officeDocument/2006/relationships/image" Target="../media/image313.png"/><Relationship Id="rId4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92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72.png"/><Relationship Id="rId7" Type="http://schemas.openxmlformats.org/officeDocument/2006/relationships/image" Target="../media/image4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27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290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10.png"/><Relationship Id="rId4" Type="http://schemas.openxmlformats.org/officeDocument/2006/relationships/hyperlink" Target="https://assumptionsofphysics.org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2.png"/><Relationship Id="rId7" Type="http://schemas.openxmlformats.org/officeDocument/2006/relationships/image" Target="../media/image5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1.png"/><Relationship Id="rId3" Type="http://schemas.openxmlformats.org/officeDocument/2006/relationships/image" Target="../media/image120.png"/><Relationship Id="rId7" Type="http://schemas.openxmlformats.org/officeDocument/2006/relationships/image" Target="../media/image913.png"/><Relationship Id="rId2" Type="http://schemas.openxmlformats.org/officeDocument/2006/relationships/image" Target="../media/image50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0.png"/><Relationship Id="rId5" Type="http://schemas.openxmlformats.org/officeDocument/2006/relationships/image" Target="../media/image122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560.png"/><Relationship Id="rId7" Type="http://schemas.openxmlformats.org/officeDocument/2006/relationships/image" Target="../media/image67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8.png"/><Relationship Id="rId10" Type="http://schemas.openxmlformats.org/officeDocument/2006/relationships/image" Target="../media/image70.png"/><Relationship Id="rId4" Type="http://schemas.openxmlformats.org/officeDocument/2006/relationships/image" Target="../media/image57.png"/><Relationship Id="rId9" Type="http://schemas.openxmlformats.org/officeDocument/2006/relationships/image" Target="../media/image6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82.png"/><Relationship Id="rId3" Type="http://schemas.openxmlformats.org/officeDocument/2006/relationships/image" Target="../media/image64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0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4.png"/><Relationship Id="rId13" Type="http://schemas.openxmlformats.org/officeDocument/2006/relationships/image" Target="../media/image462.png"/><Relationship Id="rId18" Type="http://schemas.openxmlformats.org/officeDocument/2006/relationships/image" Target="../media/image1001.png"/><Relationship Id="rId3" Type="http://schemas.openxmlformats.org/officeDocument/2006/relationships/image" Target="../media/image361.png"/><Relationship Id="rId7" Type="http://schemas.openxmlformats.org/officeDocument/2006/relationships/image" Target="../media/image4000.png"/><Relationship Id="rId12" Type="http://schemas.openxmlformats.org/officeDocument/2006/relationships/image" Target="../media/image4500.png"/><Relationship Id="rId17" Type="http://schemas.openxmlformats.org/officeDocument/2006/relationships/image" Target="../media/image87.png"/><Relationship Id="rId2" Type="http://schemas.openxmlformats.org/officeDocument/2006/relationships/image" Target="../media/image351.png"/><Relationship Id="rId16" Type="http://schemas.openxmlformats.org/officeDocument/2006/relationships/image" Target="../media/image492.png"/><Relationship Id="rId20" Type="http://schemas.openxmlformats.org/officeDocument/2006/relationships/image" Target="../media/image10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2.png"/><Relationship Id="rId11" Type="http://schemas.openxmlformats.org/officeDocument/2006/relationships/image" Target="../media/image442.png"/><Relationship Id="rId5" Type="http://schemas.openxmlformats.org/officeDocument/2006/relationships/image" Target="../media/image3800.png"/><Relationship Id="rId15" Type="http://schemas.openxmlformats.org/officeDocument/2006/relationships/image" Target="../media/image481.png"/><Relationship Id="rId10" Type="http://schemas.openxmlformats.org/officeDocument/2006/relationships/image" Target="../media/image432.png"/><Relationship Id="rId19" Type="http://schemas.openxmlformats.org/officeDocument/2006/relationships/image" Target="../media/image1010.png"/><Relationship Id="rId4" Type="http://schemas.openxmlformats.org/officeDocument/2006/relationships/image" Target="../media/image371.png"/><Relationship Id="rId9" Type="http://schemas.openxmlformats.org/officeDocument/2006/relationships/image" Target="../media/image422.png"/><Relationship Id="rId14" Type="http://schemas.openxmlformats.org/officeDocument/2006/relationships/image" Target="../media/image47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90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9.png"/><Relationship Id="rId7" Type="http://schemas.openxmlformats.org/officeDocument/2006/relationships/image" Target="../media/image94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93.png"/><Relationship Id="rId10" Type="http://schemas.openxmlformats.org/officeDocument/2006/relationships/image" Target="../media/image115.png"/><Relationship Id="rId4" Type="http://schemas.openxmlformats.org/officeDocument/2006/relationships/image" Target="../media/image110.png"/><Relationship Id="rId9" Type="http://schemas.openxmlformats.org/officeDocument/2006/relationships/image" Target="../media/image11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0.png"/><Relationship Id="rId3" Type="http://schemas.openxmlformats.org/officeDocument/2006/relationships/image" Target="../media/image97.png"/><Relationship Id="rId7" Type="http://schemas.openxmlformats.org/officeDocument/2006/relationships/image" Target="../media/image103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11" Type="http://schemas.openxmlformats.org/officeDocument/2006/relationships/image" Target="../media/image610.png"/><Relationship Id="rId5" Type="http://schemas.openxmlformats.org/officeDocument/2006/relationships/image" Target="../media/image99.png"/><Relationship Id="rId10" Type="http://schemas.openxmlformats.org/officeDocument/2006/relationships/image" Target="../media/image111.png"/><Relationship Id="rId4" Type="http://schemas.openxmlformats.org/officeDocument/2006/relationships/image" Target="../media/image98.png"/><Relationship Id="rId9" Type="http://schemas.openxmlformats.org/officeDocument/2006/relationships/image" Target="../media/image10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0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7" Type="http://schemas.openxmlformats.org/officeDocument/2006/relationships/image" Target="../media/image131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5" Type="http://schemas.openxmlformats.org/officeDocument/2006/relationships/image" Target="../media/image1290.png"/><Relationship Id="rId4" Type="http://schemas.openxmlformats.org/officeDocument/2006/relationships/image" Target="../media/image128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0.png"/><Relationship Id="rId4" Type="http://schemas.openxmlformats.org/officeDocument/2006/relationships/image" Target="../media/image13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2" Type="http://schemas.openxmlformats.org/officeDocument/2006/relationships/image" Target="../media/image13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4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image" Target="../media/image153.png"/><Relationship Id="rId2" Type="http://schemas.openxmlformats.org/officeDocument/2006/relationships/image" Target="../media/image142.png"/><Relationship Id="rId16" Type="http://schemas.openxmlformats.org/officeDocument/2006/relationships/image" Target="../media/image1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6.png"/><Relationship Id="rId11" Type="http://schemas.openxmlformats.org/officeDocument/2006/relationships/image" Target="../media/image152.png"/><Relationship Id="rId5" Type="http://schemas.openxmlformats.org/officeDocument/2006/relationships/image" Target="../media/image145.png"/><Relationship Id="rId15" Type="http://schemas.openxmlformats.org/officeDocument/2006/relationships/image" Target="../media/image156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7" Type="http://schemas.openxmlformats.org/officeDocument/2006/relationships/image" Target="../media/image165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5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sumptionsofphysics" TargetMode="External"/><Relationship Id="rId2" Type="http://schemas.openxmlformats.org/officeDocument/2006/relationships/hyperlink" Target="https://assumptionsofphysics.org/book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@AssumptionsofPhysicsResearch" TargetMode="External"/><Relationship Id="rId4" Type="http://schemas.openxmlformats.org/officeDocument/2006/relationships/hyperlink" Target="https://www.youtube.com/user/gcarcassi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assumptionsofphysics.org/book" TargetMode="External"/><Relationship Id="rId2" Type="http://schemas.openxmlformats.org/officeDocument/2006/relationships/hyperlink" Target="https://assumptionsofphysic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ssumptionsofphysics" TargetMode="External"/><Relationship Id="rId5" Type="http://schemas.openxmlformats.org/officeDocument/2006/relationships/hyperlink" Target="https://www.youtube.com/@AssumptionsofPhysicsResearch" TargetMode="External"/><Relationship Id="rId4" Type="http://schemas.openxmlformats.org/officeDocument/2006/relationships/hyperlink" Target="https://www.youtube.com/@gcarcassi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0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0.png"/><Relationship Id="rId13" Type="http://schemas.openxmlformats.org/officeDocument/2006/relationships/image" Target="../media/image220.png"/><Relationship Id="rId18" Type="http://schemas.openxmlformats.org/officeDocument/2006/relationships/image" Target="../media/image270.png"/><Relationship Id="rId3" Type="http://schemas.openxmlformats.org/officeDocument/2006/relationships/image" Target="../media/image161.png"/><Relationship Id="rId12" Type="http://schemas.openxmlformats.org/officeDocument/2006/relationships/image" Target="../media/image212.png"/><Relationship Id="rId17" Type="http://schemas.openxmlformats.org/officeDocument/2006/relationships/image" Target="../media/image260.png"/><Relationship Id="rId2" Type="http://schemas.openxmlformats.org/officeDocument/2006/relationships/image" Target="../media/image160.png"/><Relationship Id="rId16" Type="http://schemas.openxmlformats.org/officeDocument/2006/relationships/image" Target="../media/image250.png"/><Relationship Id="rId20" Type="http://schemas.openxmlformats.org/officeDocument/2006/relationships/image" Target="../media/image9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Relationship Id="rId11" Type="http://schemas.openxmlformats.org/officeDocument/2006/relationships/image" Target="../media/image200.png"/><Relationship Id="rId5" Type="http://schemas.openxmlformats.org/officeDocument/2006/relationships/image" Target="../media/image711.png"/><Relationship Id="rId15" Type="http://schemas.openxmlformats.org/officeDocument/2006/relationships/image" Target="../media/image242.png"/><Relationship Id="rId10" Type="http://schemas.openxmlformats.org/officeDocument/2006/relationships/image" Target="../media/image1900.png"/><Relationship Id="rId19" Type="http://schemas.openxmlformats.org/officeDocument/2006/relationships/image" Target="../media/image169.png"/><Relationship Id="rId4" Type="http://schemas.openxmlformats.org/officeDocument/2006/relationships/image" Target="../media/image162.png"/><Relationship Id="rId9" Type="http://schemas.openxmlformats.org/officeDocument/2006/relationships/image" Target="../media/image181.png"/><Relationship Id="rId14" Type="http://schemas.openxmlformats.org/officeDocument/2006/relationships/image" Target="../media/image75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0.png"/><Relationship Id="rId3" Type="http://schemas.openxmlformats.org/officeDocument/2006/relationships/image" Target="../media/image390.png"/><Relationship Id="rId7" Type="http://schemas.openxmlformats.org/officeDocument/2006/relationships/image" Target="../media/image1810.png"/><Relationship Id="rId2" Type="http://schemas.openxmlformats.org/officeDocument/2006/relationships/image" Target="../media/image3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0.png"/><Relationship Id="rId5" Type="http://schemas.openxmlformats.org/officeDocument/2006/relationships/image" Target="../media/image411.png"/><Relationship Id="rId10" Type="http://schemas.openxmlformats.org/officeDocument/2006/relationships/image" Target="../media/image213.png"/><Relationship Id="rId4" Type="http://schemas.openxmlformats.org/officeDocument/2006/relationships/image" Target="../media/image170.png"/><Relationship Id="rId9" Type="http://schemas.openxmlformats.org/officeDocument/2006/relationships/image" Target="../media/image200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92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30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211.png"/><Relationship Id="rId12" Type="http://schemas.openxmlformats.org/officeDocument/2006/relationships/image" Target="../media/image20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2.png"/><Relationship Id="rId11" Type="http://schemas.openxmlformats.org/officeDocument/2006/relationships/image" Target="../media/image190.png"/><Relationship Id="rId5" Type="http://schemas.openxmlformats.org/officeDocument/2006/relationships/image" Target="../media/image172.png"/><Relationship Id="rId15" Type="http://schemas.openxmlformats.org/officeDocument/2006/relationships/image" Target="../media/image34.png"/><Relationship Id="rId10" Type="http://schemas.openxmlformats.org/officeDocument/2006/relationships/image" Target="../media/image241.png"/><Relationship Id="rId9" Type="http://schemas.openxmlformats.org/officeDocument/2006/relationships/image" Target="../media/image232.png"/><Relationship Id="rId14" Type="http://schemas.openxmlformats.org/officeDocument/2006/relationships/image" Target="../media/image2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8EF8-1CA4-0AF4-8F17-8A411A359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Assumptions of Physics:</a:t>
            </a:r>
            <a:br>
              <a:rPr lang="en-US" dirty="0"/>
            </a:br>
            <a:r>
              <a:rPr lang="en-US" dirty="0"/>
              <a:t>the role of entropy in reconstructing physical theories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966BA-E88F-9DF9-B52F-C052D3944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sz="2400" dirty="0"/>
          </a:p>
          <a:p>
            <a:r>
              <a:rPr lang="en-US" sz="2400" dirty="0"/>
              <a:t>Gabriele Carcassi</a:t>
            </a:r>
          </a:p>
          <a:p>
            <a:r>
              <a:rPr lang="en-US" dirty="0"/>
              <a:t>Physics Department</a:t>
            </a:r>
            <a:br>
              <a:rPr lang="en-US" dirty="0"/>
            </a:br>
            <a:r>
              <a:rPr lang="en-US" dirty="0"/>
              <a:t>University of Michigan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813723-0645-42C7-86E8-C94B23AD1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4491460"/>
            <a:ext cx="1891314" cy="201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0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B18D8C-A311-21FD-C397-E504CCE1A1CF}"/>
              </a:ext>
            </a:extLst>
          </p:cNvPr>
          <p:cNvSpPr txBox="1"/>
          <p:nvPr/>
        </p:nvSpPr>
        <p:spPr>
          <a:xfrm>
            <a:off x="1044586" y="1036431"/>
            <a:ext cx="101028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Is the uncertainty principle really</a:t>
            </a:r>
            <a:br>
              <a:rPr lang="en-US" sz="4800" dirty="0"/>
            </a:br>
            <a:r>
              <a:rPr lang="en-US" sz="4800" dirty="0"/>
              <a:t>a feature of quantum mechanics alone?</a:t>
            </a:r>
          </a:p>
        </p:txBody>
      </p:sp>
    </p:spTree>
    <p:extLst>
      <p:ext uri="{BB962C8B-B14F-4D97-AF65-F5344CB8AC3E}">
        <p14:creationId xmlns:p14="http://schemas.microsoft.com/office/powerpoint/2010/main" val="77790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91621-E7FA-C39F-C7E1-C7D7C20B6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1B1F31-297F-1F7F-EB59-8F6BBF20A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2" y="951962"/>
            <a:ext cx="6096000" cy="212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6AFBE2-7197-2B8D-F1E9-1623F2577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50" y="1155779"/>
            <a:ext cx="6096000" cy="213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D710CF-1FF0-88D8-7C59-76C1641D4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36" y="1576432"/>
            <a:ext cx="6096018" cy="1732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5F6415-FB0E-E95D-8CF7-F11B0E813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34" y="1373071"/>
            <a:ext cx="6096016" cy="1875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75EBAD-FBB2-8FA3-9879-DF2F5CC785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7440" y="3412898"/>
            <a:ext cx="6096000" cy="2065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7C9B22-9854-199E-2063-C2FA7BC79B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9152" y="3633037"/>
            <a:ext cx="6096000" cy="1691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8B358D-2441-0405-0D8A-DDB6D4FF75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3536" y="3826166"/>
            <a:ext cx="6096000" cy="2028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CC70302-2B72-639C-1CE6-EA32B85529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536" y="2023592"/>
            <a:ext cx="6096000" cy="1761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1DFB813-1429-E7A1-300E-DF0EF63CEE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536" y="2216588"/>
            <a:ext cx="6096000" cy="1838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C3FD831-70D6-1B7E-D796-63087B3D1B9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403" y="2412288"/>
            <a:ext cx="6096000" cy="1909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7E91392-60E5-09E7-5B6C-C859F72A21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728" y="2605207"/>
            <a:ext cx="6096000" cy="20676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0B9F50A-8B27-412D-3C5B-D221EAF9E2C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45944" y="938676"/>
            <a:ext cx="5382768" cy="10997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9AC7611-8ED8-BC94-5D50-C5D3ECCDC4D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25440" y="5100847"/>
            <a:ext cx="3172268" cy="56205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FF997D1-41F3-F4BE-223F-74372A6706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02488" y="4802210"/>
            <a:ext cx="2381582" cy="12098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12A8D59-4869-AEF2-A8B6-422966FA04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2144" y="228449"/>
            <a:ext cx="5636790" cy="56143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FA8ABE6-DA88-1B93-0235-4D93AEDFFFB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93068" y="228449"/>
            <a:ext cx="5636790" cy="555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20708E9-49F1-B46C-9C1C-2B6A1F151548}"/>
                  </a:ext>
                </a:extLst>
              </p:cNvPr>
              <p:cNvSpPr txBox="1"/>
              <p:nvPr/>
            </p:nvSpPr>
            <p:spPr>
              <a:xfrm rot="5400000">
                <a:off x="4915658" y="4248741"/>
                <a:ext cx="7617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04F7DF-2CB7-7583-2D41-475131E71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915658" y="4248741"/>
                <a:ext cx="761747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FC56F9E-ABF9-DD7B-3507-979FE7D196B1}"/>
                  </a:ext>
                </a:extLst>
              </p:cNvPr>
              <p:cNvSpPr txBox="1"/>
              <p:nvPr/>
            </p:nvSpPr>
            <p:spPr>
              <a:xfrm rot="7029569">
                <a:off x="6529121" y="2877223"/>
                <a:ext cx="633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6210A6-1BE6-0B5F-E325-240DCE76A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029569">
                <a:off x="6529121" y="2877223"/>
                <a:ext cx="633507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A461752-B97E-2499-5E30-86246C2AA648}"/>
                  </a:ext>
                </a:extLst>
              </p:cNvPr>
              <p:cNvSpPr txBox="1"/>
              <p:nvPr/>
            </p:nvSpPr>
            <p:spPr>
              <a:xfrm rot="3547819">
                <a:off x="4488068" y="2853120"/>
                <a:ext cx="633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AFF3605-DCFB-B1AF-2CBE-BC7DE9BC4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547819">
                <a:off x="4488068" y="2853120"/>
                <a:ext cx="633507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7E3D802-140A-D493-BFAE-8EC0144A3B72}"/>
              </a:ext>
            </a:extLst>
          </p:cNvPr>
          <p:cNvSpPr/>
          <p:nvPr/>
        </p:nvSpPr>
        <p:spPr>
          <a:xfrm>
            <a:off x="372979" y="2603247"/>
            <a:ext cx="5855074" cy="2243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97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6762DC-9308-9079-EFDC-4E9442B7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89154D-91C2-2C65-439A-8948A3E1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CD2BB4-2A8D-2D48-27FE-1DD576B0F4ED}"/>
              </a:ext>
            </a:extLst>
          </p:cNvPr>
          <p:cNvSpPr txBox="1"/>
          <p:nvPr/>
        </p:nvSpPr>
        <p:spPr>
          <a:xfrm>
            <a:off x="430876" y="176984"/>
            <a:ext cx="5951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Determinant of covariance matrix: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5DC5F7-8826-1C71-23F2-E68D0789DB34}"/>
                  </a:ext>
                </a:extLst>
              </p:cNvPr>
              <p:cNvSpPr txBox="1"/>
              <p:nvPr/>
            </p:nvSpPr>
            <p:spPr>
              <a:xfrm>
                <a:off x="46233" y="936545"/>
                <a:ext cx="10162013" cy="1243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𝑐𝑜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𝑐𝑜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𝑐𝑜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5DC5F7-8826-1C71-23F2-E68D0789D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3" y="936545"/>
                <a:ext cx="10162013" cy="1243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D7F79C-FA13-E6A6-A8B1-AADAE9534C9D}"/>
                  </a:ext>
                </a:extLst>
              </p:cNvPr>
              <p:cNvSpPr txBox="1"/>
              <p:nvPr/>
            </p:nvSpPr>
            <p:spPr>
              <a:xfrm>
                <a:off x="643346" y="2142545"/>
                <a:ext cx="391068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Peaked distribution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flow is almost linear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covariance matrix transforms linearly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D7F79C-FA13-E6A6-A8B1-AADAE9534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46" y="2142545"/>
                <a:ext cx="3910686" cy="923330"/>
              </a:xfrm>
              <a:prstGeom prst="rect">
                <a:avLst/>
              </a:prstGeom>
              <a:blipFill>
                <a:blip r:embed="rId4"/>
                <a:stretch>
                  <a:fillRect l="-1404" t="-3289" r="-780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20">
            <a:extLst>
              <a:ext uri="{FF2B5EF4-FFF2-40B4-BE49-F238E27FC236}">
                <a16:creationId xmlns:a16="http://schemas.microsoft.com/office/drawing/2014/main" id="{B7C30A59-DF56-C246-0FA6-DFCD3DE51467}"/>
              </a:ext>
            </a:extLst>
          </p:cNvPr>
          <p:cNvSpPr txBox="1"/>
          <p:nvPr/>
        </p:nvSpPr>
        <p:spPr>
          <a:xfrm>
            <a:off x="8697278" y="16277"/>
            <a:ext cx="312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evolution of </a:t>
            </a:r>
            <a:r>
              <a:rPr lang="en-US" sz="1800" dirty="0"/>
              <a:t>covariance matrix</a:t>
            </a:r>
            <a:endParaRPr lang="en-US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6F8BA37-E6B9-B8AF-5162-33711320471D}"/>
              </a:ext>
            </a:extLst>
          </p:cNvPr>
          <p:cNvGrpSpPr/>
          <p:nvPr/>
        </p:nvGrpSpPr>
        <p:grpSpPr>
          <a:xfrm>
            <a:off x="10150503" y="1059636"/>
            <a:ext cx="411480" cy="731520"/>
            <a:chOff x="10173204" y="1059636"/>
            <a:chExt cx="365760" cy="914400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164AA74-7CB0-277F-F71B-803F62CB8608}"/>
                </a:ext>
              </a:extLst>
            </p:cNvPr>
            <p:cNvSpPr>
              <a:spLocks/>
            </p:cNvSpPr>
            <p:nvPr/>
          </p:nvSpPr>
          <p:spPr>
            <a:xfrm rot="5400000">
              <a:off x="9898884" y="1333956"/>
              <a:ext cx="914400" cy="365760"/>
            </a:xfrm>
            <a:prstGeom prst="ellipse">
              <a:avLst/>
            </a:prstGeom>
            <a:noFill/>
            <a:ln w="19050">
              <a:solidFill>
                <a:schemeClr val="accent4">
                  <a:alpha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0FE3621-3D6F-D64A-6B26-C2F4080C81A0}"/>
                </a:ext>
              </a:extLst>
            </p:cNvPr>
            <p:cNvCxnSpPr>
              <a:stCxn id="128" idx="2"/>
              <a:endCxn id="128" idx="6"/>
            </p:cNvCxnSpPr>
            <p:nvPr/>
          </p:nvCxnSpPr>
          <p:spPr>
            <a:xfrm>
              <a:off x="10356084" y="1059636"/>
              <a:ext cx="0" cy="914400"/>
            </a:xfrm>
            <a:prstGeom prst="line">
              <a:avLst/>
            </a:prstGeom>
            <a:ln w="12700">
              <a:solidFill>
                <a:schemeClr val="accent4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0AE5E7A-DD2E-F908-1B29-B6CC08050F9C}"/>
                </a:ext>
              </a:extLst>
            </p:cNvPr>
            <p:cNvCxnSpPr>
              <a:stCxn id="128" idx="4"/>
              <a:endCxn id="128" idx="0"/>
            </p:cNvCxnSpPr>
            <p:nvPr/>
          </p:nvCxnSpPr>
          <p:spPr>
            <a:xfrm>
              <a:off x="10173204" y="1516836"/>
              <a:ext cx="365760" cy="0"/>
            </a:xfrm>
            <a:prstGeom prst="line">
              <a:avLst/>
            </a:prstGeom>
            <a:ln w="12700">
              <a:solidFill>
                <a:schemeClr val="accent4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CE787A1-DEB2-08C0-2B3A-CA434DEEC850}"/>
              </a:ext>
            </a:extLst>
          </p:cNvPr>
          <p:cNvGrpSpPr/>
          <p:nvPr/>
        </p:nvGrpSpPr>
        <p:grpSpPr>
          <a:xfrm rot="1800000">
            <a:off x="10607460" y="1053034"/>
            <a:ext cx="358872" cy="867191"/>
            <a:chOff x="10173204" y="1059636"/>
            <a:chExt cx="365760" cy="914400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99D6C57-2135-2F19-8B10-2DDCD498085F}"/>
                </a:ext>
              </a:extLst>
            </p:cNvPr>
            <p:cNvSpPr>
              <a:spLocks/>
            </p:cNvSpPr>
            <p:nvPr/>
          </p:nvSpPr>
          <p:spPr>
            <a:xfrm rot="5400000">
              <a:off x="9898884" y="1333956"/>
              <a:ext cx="914400" cy="365760"/>
            </a:xfrm>
            <a:prstGeom prst="ellipse">
              <a:avLst/>
            </a:prstGeom>
            <a:noFill/>
            <a:ln w="19050"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D87B458-2E27-645A-8493-1F4118B6F3E2}"/>
                </a:ext>
              </a:extLst>
            </p:cNvPr>
            <p:cNvCxnSpPr>
              <a:stCxn id="139" idx="2"/>
              <a:endCxn id="139" idx="6"/>
            </p:cNvCxnSpPr>
            <p:nvPr/>
          </p:nvCxnSpPr>
          <p:spPr>
            <a:xfrm>
              <a:off x="10356084" y="1059636"/>
              <a:ext cx="0" cy="914400"/>
            </a:xfrm>
            <a:prstGeom prst="line">
              <a:avLst/>
            </a:prstGeom>
            <a:ln w="12700">
              <a:solidFill>
                <a:schemeClr val="accent4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BBE7AF3-2834-3B89-C854-5F9446BAE9FD}"/>
                </a:ext>
              </a:extLst>
            </p:cNvPr>
            <p:cNvCxnSpPr>
              <a:stCxn id="139" idx="4"/>
              <a:endCxn id="139" idx="0"/>
            </p:cNvCxnSpPr>
            <p:nvPr/>
          </p:nvCxnSpPr>
          <p:spPr>
            <a:xfrm>
              <a:off x="10173204" y="1516836"/>
              <a:ext cx="365760" cy="0"/>
            </a:xfrm>
            <a:prstGeom prst="line">
              <a:avLst/>
            </a:prstGeom>
            <a:ln w="12700">
              <a:solidFill>
                <a:schemeClr val="accent4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A4C6314-723A-245E-3F0D-0C106406FF46}"/>
              </a:ext>
            </a:extLst>
          </p:cNvPr>
          <p:cNvGrpSpPr/>
          <p:nvPr/>
        </p:nvGrpSpPr>
        <p:grpSpPr>
          <a:xfrm rot="3600000">
            <a:off x="11010510" y="1287162"/>
            <a:ext cx="315834" cy="986729"/>
            <a:chOff x="10173204" y="1059636"/>
            <a:chExt cx="365760" cy="914400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CA49015B-32B9-62B0-20AB-C91E05F04C25}"/>
                </a:ext>
              </a:extLst>
            </p:cNvPr>
            <p:cNvSpPr>
              <a:spLocks/>
            </p:cNvSpPr>
            <p:nvPr/>
          </p:nvSpPr>
          <p:spPr>
            <a:xfrm rot="5400000">
              <a:off x="9898884" y="1333956"/>
              <a:ext cx="914400" cy="365760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480C1D5-4340-0567-A5C7-60CF4146FC9E}"/>
                </a:ext>
              </a:extLst>
            </p:cNvPr>
            <p:cNvCxnSpPr>
              <a:stCxn id="143" idx="2"/>
              <a:endCxn id="143" idx="6"/>
            </p:cNvCxnSpPr>
            <p:nvPr/>
          </p:nvCxnSpPr>
          <p:spPr>
            <a:xfrm>
              <a:off x="10356084" y="1059636"/>
              <a:ext cx="0" cy="9144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1C9A816-905E-B01B-4B4B-9E4B415CCE63}"/>
                </a:ext>
              </a:extLst>
            </p:cNvPr>
            <p:cNvCxnSpPr>
              <a:stCxn id="143" idx="4"/>
              <a:endCxn id="143" idx="0"/>
            </p:cNvCxnSpPr>
            <p:nvPr/>
          </p:nvCxnSpPr>
          <p:spPr>
            <a:xfrm>
              <a:off x="10173204" y="1516836"/>
              <a:ext cx="36576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846F3C0-5655-8430-5A50-189265B2F7F1}"/>
              </a:ext>
            </a:extLst>
          </p:cNvPr>
          <p:cNvGrpSpPr/>
          <p:nvPr/>
        </p:nvGrpSpPr>
        <p:grpSpPr>
          <a:xfrm rot="5400000">
            <a:off x="11190380" y="1684917"/>
            <a:ext cx="223516" cy="1031987"/>
            <a:chOff x="10173204" y="1059636"/>
            <a:chExt cx="365760" cy="914400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CC2CBC56-DDA5-1F3B-21FA-DCEFBBCFBEC1}"/>
                </a:ext>
              </a:extLst>
            </p:cNvPr>
            <p:cNvSpPr>
              <a:spLocks/>
            </p:cNvSpPr>
            <p:nvPr/>
          </p:nvSpPr>
          <p:spPr>
            <a:xfrm rot="5400000">
              <a:off x="9898884" y="1333956"/>
              <a:ext cx="914400" cy="365760"/>
            </a:xfrm>
            <a:prstGeom prst="ellipse">
              <a:avLst/>
            </a:prstGeom>
            <a:noFill/>
            <a:ln w="19050">
              <a:solidFill>
                <a:schemeClr val="accent4"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BF759D1E-F10C-1E84-5FC0-65BEDDD1F2AB}"/>
                </a:ext>
              </a:extLst>
            </p:cNvPr>
            <p:cNvCxnSpPr>
              <a:stCxn id="148" idx="2"/>
              <a:endCxn id="148" idx="6"/>
            </p:cNvCxnSpPr>
            <p:nvPr/>
          </p:nvCxnSpPr>
          <p:spPr>
            <a:xfrm>
              <a:off x="10356084" y="1059636"/>
              <a:ext cx="0" cy="914400"/>
            </a:xfrm>
            <a:prstGeom prst="line">
              <a:avLst/>
            </a:prstGeom>
            <a:ln w="12700">
              <a:solidFill>
                <a:schemeClr val="accent4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E91F9B8-6501-371E-31F1-30465E5D1436}"/>
                </a:ext>
              </a:extLst>
            </p:cNvPr>
            <p:cNvCxnSpPr>
              <a:stCxn id="148" idx="4"/>
              <a:endCxn id="148" idx="0"/>
            </p:cNvCxnSpPr>
            <p:nvPr/>
          </p:nvCxnSpPr>
          <p:spPr>
            <a:xfrm>
              <a:off x="10173204" y="1516836"/>
              <a:ext cx="365760" cy="0"/>
            </a:xfrm>
            <a:prstGeom prst="line">
              <a:avLst/>
            </a:prstGeom>
            <a:ln w="12700">
              <a:solidFill>
                <a:schemeClr val="accent4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4A85E79-E313-153C-A897-13E15AB989AC}"/>
              </a:ext>
            </a:extLst>
          </p:cNvPr>
          <p:cNvGrpSpPr/>
          <p:nvPr/>
        </p:nvGrpSpPr>
        <p:grpSpPr>
          <a:xfrm rot="7200000">
            <a:off x="11234132" y="2055301"/>
            <a:ext cx="213946" cy="1435199"/>
            <a:chOff x="10173204" y="1059636"/>
            <a:chExt cx="365760" cy="914400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D9B00DC-F180-7756-5067-7136A88346E4}"/>
                </a:ext>
              </a:extLst>
            </p:cNvPr>
            <p:cNvSpPr>
              <a:spLocks/>
            </p:cNvSpPr>
            <p:nvPr/>
          </p:nvSpPr>
          <p:spPr>
            <a:xfrm rot="5400000">
              <a:off x="9898884" y="1333956"/>
              <a:ext cx="914400" cy="365760"/>
            </a:xfrm>
            <a:prstGeom prst="ellipse">
              <a:avLst/>
            </a:prstGeom>
            <a:noFill/>
            <a:ln w="19050">
              <a:solidFill>
                <a:schemeClr val="accent4">
                  <a:alpha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81426E5-94E6-4446-EA0F-CBEF9B18D9AA}"/>
                </a:ext>
              </a:extLst>
            </p:cNvPr>
            <p:cNvCxnSpPr>
              <a:stCxn id="152" idx="2"/>
              <a:endCxn id="152" idx="6"/>
            </p:cNvCxnSpPr>
            <p:nvPr/>
          </p:nvCxnSpPr>
          <p:spPr>
            <a:xfrm>
              <a:off x="10356084" y="1059636"/>
              <a:ext cx="0" cy="914400"/>
            </a:xfrm>
            <a:prstGeom prst="line">
              <a:avLst/>
            </a:prstGeom>
            <a:ln w="12700">
              <a:solidFill>
                <a:schemeClr val="accent4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45967CC-9897-63F0-EDF1-361FC9FBB82E}"/>
                </a:ext>
              </a:extLst>
            </p:cNvPr>
            <p:cNvCxnSpPr>
              <a:stCxn id="152" idx="4"/>
              <a:endCxn id="152" idx="0"/>
            </p:cNvCxnSpPr>
            <p:nvPr/>
          </p:nvCxnSpPr>
          <p:spPr>
            <a:xfrm>
              <a:off x="10173204" y="1516836"/>
              <a:ext cx="365760" cy="0"/>
            </a:xfrm>
            <a:prstGeom prst="line">
              <a:avLst/>
            </a:prstGeom>
            <a:ln w="12700">
              <a:solidFill>
                <a:schemeClr val="accent4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C077DDA-D1F0-769B-9F12-BED7B6D83843}"/>
              </a:ext>
            </a:extLst>
          </p:cNvPr>
          <p:cNvGrpSpPr/>
          <p:nvPr/>
        </p:nvGrpSpPr>
        <p:grpSpPr>
          <a:xfrm>
            <a:off x="8722760" y="220894"/>
            <a:ext cx="3333866" cy="3655255"/>
            <a:chOff x="8722760" y="220894"/>
            <a:chExt cx="3333866" cy="36552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BAD8217B-C46A-6C99-0006-A291ED9E9642}"/>
                    </a:ext>
                  </a:extLst>
                </p:cNvPr>
                <p:cNvSpPr txBox="1"/>
                <p:nvPr/>
              </p:nvSpPr>
              <p:spPr>
                <a:xfrm>
                  <a:off x="10142058" y="220894"/>
                  <a:ext cx="18715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BAD8217B-C46A-6C99-0006-A291ED9E96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2058" y="220894"/>
                  <a:ext cx="187158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6667" r="-5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8A7EDD29-F2E8-3086-CECD-5BA551247D6E}"/>
                    </a:ext>
                  </a:extLst>
                </p:cNvPr>
                <p:cNvSpPr txBox="1"/>
                <p:nvPr/>
              </p:nvSpPr>
              <p:spPr>
                <a:xfrm>
                  <a:off x="11836925" y="2147421"/>
                  <a:ext cx="18715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8A7EDD29-F2E8-3086-CECD-5BA551247D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6925" y="2147421"/>
                  <a:ext cx="187158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6667" r="-53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CD3276E-D48C-B754-1CCA-6EE0980153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22760" y="2199004"/>
              <a:ext cx="3333866" cy="12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E8843AF-379B-1D30-08BC-34DBE9806E1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696039" y="2202817"/>
              <a:ext cx="3333864" cy="12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061E74-AA70-8B38-9ECA-0488CC1F075C}"/>
                  </a:ext>
                </a:extLst>
              </p:cNvPr>
              <p:cNvSpPr txBox="1"/>
              <p:nvPr/>
            </p:nvSpPr>
            <p:spPr>
              <a:xfrm>
                <a:off x="2453036" y="3297847"/>
                <a:ext cx="4514569" cy="497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𝑐𝑜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061E74-AA70-8B38-9ECA-0488CC1F0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036" y="3297847"/>
                <a:ext cx="4514569" cy="497637"/>
              </a:xfrm>
              <a:prstGeom prst="rect">
                <a:avLst/>
              </a:prstGeom>
              <a:blipFill>
                <a:blip r:embed="rId7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E6736E-AE92-CBD6-3603-22F4A3D47F6C}"/>
                  </a:ext>
                </a:extLst>
              </p:cNvPr>
              <p:cNvSpPr txBox="1"/>
              <p:nvPr/>
            </p:nvSpPr>
            <p:spPr>
              <a:xfrm>
                <a:off x="4381004" y="2414100"/>
                <a:ext cx="5852243" cy="552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E6736E-AE92-CBD6-3603-22F4A3D47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004" y="2414100"/>
                <a:ext cx="5852243" cy="5529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213A16-FBA2-FD31-851E-0E8B2466D7D4}"/>
                  </a:ext>
                </a:extLst>
              </p:cNvPr>
              <p:cNvSpPr txBox="1"/>
              <p:nvPr/>
            </p:nvSpPr>
            <p:spPr>
              <a:xfrm>
                <a:off x="2902358" y="4155140"/>
                <a:ext cx="3615926" cy="622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213A16-FBA2-FD31-851E-0E8B2466D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358" y="4155140"/>
                <a:ext cx="3615926" cy="6227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4804425-07E3-5750-D791-1E80C3F030F0}"/>
              </a:ext>
            </a:extLst>
          </p:cNvPr>
          <p:cNvSpPr txBox="1"/>
          <p:nvPr/>
        </p:nvSpPr>
        <p:spPr>
          <a:xfrm>
            <a:off x="1836788" y="4886915"/>
            <a:ext cx="6305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Uncertainty is bounded during classical evolution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D564BC-7D59-5735-C844-6925C9469874}"/>
              </a:ext>
            </a:extLst>
          </p:cNvPr>
          <p:cNvCxnSpPr/>
          <p:nvPr/>
        </p:nvCxnSpPr>
        <p:spPr>
          <a:xfrm flipH="1" flipV="1">
            <a:off x="7452704" y="2865543"/>
            <a:ext cx="859398" cy="68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25C832-80CE-8779-4B6A-76F60EE770BC}"/>
              </a:ext>
            </a:extLst>
          </p:cNvPr>
          <p:cNvCxnSpPr/>
          <p:nvPr/>
        </p:nvCxnSpPr>
        <p:spPr>
          <a:xfrm flipV="1">
            <a:off x="8490857" y="2865543"/>
            <a:ext cx="1086280" cy="68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22C62F8-E047-4284-9A34-2815A4A3F10B}"/>
              </a:ext>
            </a:extLst>
          </p:cNvPr>
          <p:cNvSpPr txBox="1"/>
          <p:nvPr/>
        </p:nvSpPr>
        <p:spPr>
          <a:xfrm>
            <a:off x="7578155" y="3568372"/>
            <a:ext cx="2046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under Hamiltonian flow</a:t>
            </a:r>
          </a:p>
        </p:txBody>
      </p:sp>
    </p:spTree>
    <p:extLst>
      <p:ext uri="{BB962C8B-B14F-4D97-AF65-F5344CB8AC3E}">
        <p14:creationId xmlns:p14="http://schemas.microsoft.com/office/powerpoint/2010/main" val="311756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0474C-F2C2-F0F0-D7D7-B0D2C3277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F2CE8D-D5C9-F14C-7CE1-FFADFFCBC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2" y="951962"/>
            <a:ext cx="6096000" cy="212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BB60A7-2E51-DDC1-911D-C9DA37A7C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50" y="1155779"/>
            <a:ext cx="6096000" cy="213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7825F7-6834-EA5B-D0A7-BDC232EFD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36" y="1576432"/>
            <a:ext cx="6096018" cy="1732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D2F13C-4491-96C7-9F5A-1A0B169E50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34" y="1373071"/>
            <a:ext cx="6096016" cy="1875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9F167C-70BF-90E9-014E-3C51A1093A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7440" y="3412898"/>
            <a:ext cx="6096000" cy="2065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C672B4-D369-F22E-08CD-9252BE5557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9152" y="3633037"/>
            <a:ext cx="6096000" cy="1691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94E840-E3FC-8A0A-6F68-4CCA719419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3536" y="3826166"/>
            <a:ext cx="6096000" cy="2028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C283B04-251C-7C51-B502-65E3F42E44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536" y="2023592"/>
            <a:ext cx="6096000" cy="1761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BC54D4C-43FB-1348-2871-956600989E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536" y="2216588"/>
            <a:ext cx="6096000" cy="1838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4C12A7E-6C0B-E0E6-ED63-2DDA421619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403" y="2412288"/>
            <a:ext cx="6096000" cy="1909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C75AE08-EFAB-5374-CCF7-D9A862C4CD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728" y="2605207"/>
            <a:ext cx="6096000" cy="20676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7D496C9-893E-09CA-F7FB-9F84FBBF64B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45944" y="938676"/>
            <a:ext cx="5382768" cy="10997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236C518-1B35-D6CB-5FAD-E23BA33F6E1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25440" y="5100847"/>
            <a:ext cx="3172268" cy="56205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C6D73CF-947F-969F-BFBE-8AD50555385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02488" y="4802210"/>
            <a:ext cx="2381582" cy="12098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AA63334-3611-4BA8-6E4B-758E89CE416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2144" y="228449"/>
            <a:ext cx="5636790" cy="56143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5A7383A-735F-B489-0A11-00FAEFAFA3C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93068" y="228449"/>
            <a:ext cx="5636790" cy="555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9D539B7-71F0-113F-D417-155E97CFE48E}"/>
                  </a:ext>
                </a:extLst>
              </p:cNvPr>
              <p:cNvSpPr txBox="1"/>
              <p:nvPr/>
            </p:nvSpPr>
            <p:spPr>
              <a:xfrm rot="5400000">
                <a:off x="4915658" y="4248741"/>
                <a:ext cx="7617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04F7DF-2CB7-7583-2D41-475131E71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915658" y="4248741"/>
                <a:ext cx="761747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64638A0-B90C-D3FD-52FC-AEFEE9699B4A}"/>
                  </a:ext>
                </a:extLst>
              </p:cNvPr>
              <p:cNvSpPr txBox="1"/>
              <p:nvPr/>
            </p:nvSpPr>
            <p:spPr>
              <a:xfrm rot="7029569">
                <a:off x="6529121" y="2877223"/>
                <a:ext cx="633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6210A6-1BE6-0B5F-E325-240DCE76A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029569">
                <a:off x="6529121" y="2877223"/>
                <a:ext cx="633507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07C3F1-E4DD-2A01-6555-85A31A28E6E8}"/>
                  </a:ext>
                </a:extLst>
              </p:cNvPr>
              <p:cNvSpPr txBox="1"/>
              <p:nvPr/>
            </p:nvSpPr>
            <p:spPr>
              <a:xfrm rot="3547819">
                <a:off x="4488068" y="2853120"/>
                <a:ext cx="633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AFF3605-DCFB-B1AF-2CBE-BC7DE9BC4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547819">
                <a:off x="4488068" y="2853120"/>
                <a:ext cx="633507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61BCC7F3-071D-AD28-347F-CBAC9F14A83C}"/>
              </a:ext>
            </a:extLst>
          </p:cNvPr>
          <p:cNvSpPr/>
          <p:nvPr/>
        </p:nvSpPr>
        <p:spPr>
          <a:xfrm>
            <a:off x="372979" y="2387347"/>
            <a:ext cx="5855074" cy="2243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35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2955B32-C81A-F59F-53D3-9DA31022F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682" y="1662913"/>
            <a:ext cx="4519308" cy="23358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3602A6-5C50-E627-02E2-505EAD1B0690}"/>
              </a:ext>
            </a:extLst>
          </p:cNvPr>
          <p:cNvSpPr txBox="1"/>
          <p:nvPr/>
        </p:nvSpPr>
        <p:spPr>
          <a:xfrm>
            <a:off x="307500" y="242134"/>
            <a:ext cx="5605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plot entropy against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D893D9-4BCD-111A-2F5E-C89A36AFEE28}"/>
                  </a:ext>
                </a:extLst>
              </p:cNvPr>
              <p:cNvSpPr txBox="1"/>
              <p:nvPr/>
            </p:nvSpPr>
            <p:spPr>
              <a:xfrm>
                <a:off x="6508800" y="375172"/>
                <a:ext cx="4617161" cy="603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=−∫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𝜌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𝑑𝑞𝑑𝑝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D893D9-4BCD-111A-2F5E-C89A36AFE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800" y="375172"/>
                <a:ext cx="4617161" cy="603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387186-B54F-807B-CFA1-F53C60CE20C9}"/>
                  </a:ext>
                </a:extLst>
              </p:cNvPr>
              <p:cNvSpPr txBox="1"/>
              <p:nvPr/>
            </p:nvSpPr>
            <p:spPr>
              <a:xfrm>
                <a:off x="6875054" y="978585"/>
                <a:ext cx="51244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Fixes units</a:t>
                </a:r>
                <a:br>
                  <a:rPr lang="en-US" dirty="0"/>
                </a:br>
                <a:r>
                  <a:rPr lang="en-US" dirty="0"/>
                  <a:t>Uniform distribution over volume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has zero entropy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387186-B54F-807B-CFA1-F53C60CE2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054" y="978585"/>
                <a:ext cx="5124416" cy="646331"/>
              </a:xfrm>
              <a:prstGeom prst="rect">
                <a:avLst/>
              </a:prstGeom>
              <a:blipFill>
                <a:blip r:embed="rId4"/>
                <a:stretch>
                  <a:fillRect l="-357" t="-5660" r="-95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2EDBCA-867A-C847-A323-B05AFBCBFBFE}"/>
              </a:ext>
            </a:extLst>
          </p:cNvPr>
          <p:cNvCxnSpPr>
            <a:cxnSpLocks/>
          </p:cNvCxnSpPr>
          <p:nvPr/>
        </p:nvCxnSpPr>
        <p:spPr>
          <a:xfrm flipH="1" flipV="1">
            <a:off x="9688565" y="978585"/>
            <a:ext cx="309677" cy="34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0B18D7-A726-1302-C3A4-9A131AFE9C29}"/>
                  </a:ext>
                </a:extLst>
              </p:cNvPr>
              <p:cNvSpPr txBox="1"/>
              <p:nvPr/>
            </p:nvSpPr>
            <p:spPr>
              <a:xfrm>
                <a:off x="858013" y="931861"/>
                <a:ext cx="3812390" cy="944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0B18D7-A726-1302-C3A4-9A131AFE9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13" y="931861"/>
                <a:ext cx="3812390" cy="9449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506D4C-13D2-5F0F-A98C-764E59871065}"/>
                  </a:ext>
                </a:extLst>
              </p:cNvPr>
              <p:cNvSpPr txBox="1"/>
              <p:nvPr/>
            </p:nvSpPr>
            <p:spPr>
              <a:xfrm>
                <a:off x="951189" y="2674149"/>
                <a:ext cx="5079083" cy="1027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506D4C-13D2-5F0F-A98C-764E59871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89" y="2674149"/>
                <a:ext cx="5079083" cy="10273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2FE3C0-D191-7B2D-FCE2-EBBC0320B022}"/>
                  </a:ext>
                </a:extLst>
              </p:cNvPr>
              <p:cNvSpPr txBox="1"/>
              <p:nvPr/>
            </p:nvSpPr>
            <p:spPr>
              <a:xfrm>
                <a:off x="11110433" y="3345413"/>
                <a:ext cx="592598" cy="324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2FE3C0-D191-7B2D-FCE2-EBBC0320B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0433" y="3345413"/>
                <a:ext cx="592598" cy="3243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AC7458-CA98-7794-3381-E44199D1A3E9}"/>
                  </a:ext>
                </a:extLst>
              </p:cNvPr>
              <p:cNvSpPr txBox="1"/>
              <p:nvPr/>
            </p:nvSpPr>
            <p:spPr>
              <a:xfrm>
                <a:off x="6773760" y="1526373"/>
                <a:ext cx="3228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AC7458-CA98-7794-3381-E44199D1A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760" y="1526373"/>
                <a:ext cx="32284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9F125A8-28F1-EFD1-D2C2-5B53B8E57C04}"/>
              </a:ext>
            </a:extLst>
          </p:cNvPr>
          <p:cNvSpPr/>
          <p:nvPr/>
        </p:nvSpPr>
        <p:spPr>
          <a:xfrm>
            <a:off x="7108090" y="1735513"/>
            <a:ext cx="4379548" cy="2252623"/>
          </a:xfrm>
          <a:custGeom>
            <a:avLst/>
            <a:gdLst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6350 w 5476989"/>
              <a:gd name="connsiteY0" fmla="*/ 191140 h 2663295"/>
              <a:gd name="connsiteX1" fmla="*/ 0 w 5476989"/>
              <a:gd name="connsiteY1" fmla="*/ 2626365 h 2663295"/>
              <a:gd name="connsiteX2" fmla="*/ 422275 w 5476989"/>
              <a:gd name="connsiteY2" fmla="*/ 1594490 h 2663295"/>
              <a:gd name="connsiteX3" fmla="*/ 2212975 w 5476989"/>
              <a:gd name="connsiteY3" fmla="*/ 676915 h 2663295"/>
              <a:gd name="connsiteX4" fmla="*/ 4038600 w 5476989"/>
              <a:gd name="connsiteY4" fmla="*/ 330840 h 2663295"/>
              <a:gd name="connsiteX5" fmla="*/ 5299075 w 5476989"/>
              <a:gd name="connsiteY5" fmla="*/ 175265 h 2663295"/>
              <a:gd name="connsiteX6" fmla="*/ 6350 w 5476989"/>
              <a:gd name="connsiteY6" fmla="*/ 191140 h 2663295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96520"/>
              <a:gd name="connsiteX1" fmla="*/ 0 w 5476989"/>
              <a:gd name="connsiteY1" fmla="*/ 2451100 h 2496520"/>
              <a:gd name="connsiteX2" fmla="*/ 422275 w 5476989"/>
              <a:gd name="connsiteY2" fmla="*/ 1419225 h 2496520"/>
              <a:gd name="connsiteX3" fmla="*/ 2212975 w 5476989"/>
              <a:gd name="connsiteY3" fmla="*/ 501650 h 2496520"/>
              <a:gd name="connsiteX4" fmla="*/ 4038600 w 5476989"/>
              <a:gd name="connsiteY4" fmla="*/ 155575 h 2496520"/>
              <a:gd name="connsiteX5" fmla="*/ 5299075 w 5476989"/>
              <a:gd name="connsiteY5" fmla="*/ 0 h 2496520"/>
              <a:gd name="connsiteX6" fmla="*/ 6350 w 5476989"/>
              <a:gd name="connsiteY6" fmla="*/ 15875 h 2496520"/>
              <a:gd name="connsiteX0" fmla="*/ 6350 w 5476989"/>
              <a:gd name="connsiteY0" fmla="*/ 15875 h 2451100"/>
              <a:gd name="connsiteX1" fmla="*/ 0 w 5476989"/>
              <a:gd name="connsiteY1" fmla="*/ 2451100 h 2451100"/>
              <a:gd name="connsiteX2" fmla="*/ 422275 w 5476989"/>
              <a:gd name="connsiteY2" fmla="*/ 1419225 h 2451100"/>
              <a:gd name="connsiteX3" fmla="*/ 2212975 w 5476989"/>
              <a:gd name="connsiteY3" fmla="*/ 501650 h 2451100"/>
              <a:gd name="connsiteX4" fmla="*/ 4038600 w 5476989"/>
              <a:gd name="connsiteY4" fmla="*/ 155575 h 2451100"/>
              <a:gd name="connsiteX5" fmla="*/ 5299075 w 5476989"/>
              <a:gd name="connsiteY5" fmla="*/ 0 h 2451100"/>
              <a:gd name="connsiteX6" fmla="*/ 6350 w 5476989"/>
              <a:gd name="connsiteY6" fmla="*/ 15875 h 2451100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299075"/>
              <a:gd name="connsiteY0" fmla="*/ 15875 h 2473325"/>
              <a:gd name="connsiteX1" fmla="*/ 0 w 5299075"/>
              <a:gd name="connsiteY1" fmla="*/ 2473325 h 2473325"/>
              <a:gd name="connsiteX2" fmla="*/ 422275 w 5299075"/>
              <a:gd name="connsiteY2" fmla="*/ 1419225 h 2473325"/>
              <a:gd name="connsiteX3" fmla="*/ 2212975 w 5299075"/>
              <a:gd name="connsiteY3" fmla="*/ 501650 h 2473325"/>
              <a:gd name="connsiteX4" fmla="*/ 4038600 w 5299075"/>
              <a:gd name="connsiteY4" fmla="*/ 155575 h 2473325"/>
              <a:gd name="connsiteX5" fmla="*/ 5299075 w 5299075"/>
              <a:gd name="connsiteY5" fmla="*/ 0 h 2473325"/>
              <a:gd name="connsiteX6" fmla="*/ 6350 w 5299075"/>
              <a:gd name="connsiteY6" fmla="*/ 15875 h 2473325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35980 w 5296455"/>
              <a:gd name="connsiteY4" fmla="*/ 155575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25500 w 5296455"/>
              <a:gd name="connsiteY4" fmla="*/ 176534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4761990"/>
              <a:gd name="connsiteY0" fmla="*/ 0 h 2525569"/>
              <a:gd name="connsiteX1" fmla="*/ 0 w 4761990"/>
              <a:gd name="connsiteY1" fmla="*/ 2525569 h 2525569"/>
              <a:gd name="connsiteX2" fmla="*/ 419655 w 4761990"/>
              <a:gd name="connsiteY2" fmla="*/ 1403350 h 2525569"/>
              <a:gd name="connsiteX3" fmla="*/ 2210355 w 4761990"/>
              <a:gd name="connsiteY3" fmla="*/ 485775 h 2525569"/>
              <a:gd name="connsiteX4" fmla="*/ 4025500 w 4761990"/>
              <a:gd name="connsiteY4" fmla="*/ 160659 h 2525569"/>
              <a:gd name="connsiteX5" fmla="*/ 4761990 w 4761990"/>
              <a:gd name="connsiteY5" fmla="*/ 60104 h 2525569"/>
              <a:gd name="connsiteX6" fmla="*/ 3730 w 4761990"/>
              <a:gd name="connsiteY6" fmla="*/ 0 h 2525569"/>
              <a:gd name="connsiteX0" fmla="*/ 72 w 4802871"/>
              <a:gd name="connsiteY0" fmla="*/ 8016 h 2465466"/>
              <a:gd name="connsiteX1" fmla="*/ 40881 w 4802871"/>
              <a:gd name="connsiteY1" fmla="*/ 2465466 h 2465466"/>
              <a:gd name="connsiteX2" fmla="*/ 460536 w 4802871"/>
              <a:gd name="connsiteY2" fmla="*/ 1343247 h 2465466"/>
              <a:gd name="connsiteX3" fmla="*/ 2251236 w 4802871"/>
              <a:gd name="connsiteY3" fmla="*/ 425672 h 2465466"/>
              <a:gd name="connsiteX4" fmla="*/ 4066381 w 4802871"/>
              <a:gd name="connsiteY4" fmla="*/ 100556 h 2465466"/>
              <a:gd name="connsiteX5" fmla="*/ 4802871 w 4802871"/>
              <a:gd name="connsiteY5" fmla="*/ 1 h 2465466"/>
              <a:gd name="connsiteX6" fmla="*/ 72 w 4802871"/>
              <a:gd name="connsiteY6" fmla="*/ 8016 h 2465466"/>
              <a:gd name="connsiteX0" fmla="*/ 72 w 4802871"/>
              <a:gd name="connsiteY0" fmla="*/ 0 h 2473170"/>
              <a:gd name="connsiteX1" fmla="*/ 40881 w 4802871"/>
              <a:gd name="connsiteY1" fmla="*/ 2473170 h 2473170"/>
              <a:gd name="connsiteX2" fmla="*/ 460536 w 4802871"/>
              <a:gd name="connsiteY2" fmla="*/ 1350951 h 2473170"/>
              <a:gd name="connsiteX3" fmla="*/ 2251236 w 4802871"/>
              <a:gd name="connsiteY3" fmla="*/ 433376 h 2473170"/>
              <a:gd name="connsiteX4" fmla="*/ 4066381 w 4802871"/>
              <a:gd name="connsiteY4" fmla="*/ 108260 h 2473170"/>
              <a:gd name="connsiteX5" fmla="*/ 4802871 w 4802871"/>
              <a:gd name="connsiteY5" fmla="*/ 7705 h 2473170"/>
              <a:gd name="connsiteX6" fmla="*/ 72 w 4802871"/>
              <a:gd name="connsiteY6" fmla="*/ 0 h 2473170"/>
              <a:gd name="connsiteX0" fmla="*/ 343568 w 5146367"/>
              <a:gd name="connsiteY0" fmla="*/ 0 h 2506306"/>
              <a:gd name="connsiteX1" fmla="*/ 385423 w 5146367"/>
              <a:gd name="connsiteY1" fmla="*/ 2007326 h 2506306"/>
              <a:gd name="connsiteX2" fmla="*/ 384377 w 5146367"/>
              <a:gd name="connsiteY2" fmla="*/ 2473170 h 2506306"/>
              <a:gd name="connsiteX3" fmla="*/ 804032 w 5146367"/>
              <a:gd name="connsiteY3" fmla="*/ 1350951 h 2506306"/>
              <a:gd name="connsiteX4" fmla="*/ 2594732 w 5146367"/>
              <a:gd name="connsiteY4" fmla="*/ 433376 h 2506306"/>
              <a:gd name="connsiteX5" fmla="*/ 4409877 w 5146367"/>
              <a:gd name="connsiteY5" fmla="*/ 108260 h 2506306"/>
              <a:gd name="connsiteX6" fmla="*/ 5146367 w 5146367"/>
              <a:gd name="connsiteY6" fmla="*/ 7705 h 2506306"/>
              <a:gd name="connsiteX7" fmla="*/ 343568 w 5146367"/>
              <a:gd name="connsiteY7" fmla="*/ 0 h 2506306"/>
              <a:gd name="connsiteX0" fmla="*/ 0 w 4802799"/>
              <a:gd name="connsiteY0" fmla="*/ 0 h 2506306"/>
              <a:gd name="connsiteX1" fmla="*/ 41855 w 4802799"/>
              <a:gd name="connsiteY1" fmla="*/ 2007326 h 2506306"/>
              <a:gd name="connsiteX2" fmla="*/ 40809 w 4802799"/>
              <a:gd name="connsiteY2" fmla="*/ 2473170 h 2506306"/>
              <a:gd name="connsiteX3" fmla="*/ 460464 w 4802799"/>
              <a:gd name="connsiteY3" fmla="*/ 1350951 h 2506306"/>
              <a:gd name="connsiteX4" fmla="*/ 2251164 w 4802799"/>
              <a:gd name="connsiteY4" fmla="*/ 433376 h 2506306"/>
              <a:gd name="connsiteX5" fmla="*/ 4066309 w 4802799"/>
              <a:gd name="connsiteY5" fmla="*/ 108260 h 2506306"/>
              <a:gd name="connsiteX6" fmla="*/ 4802799 w 4802799"/>
              <a:gd name="connsiteY6" fmla="*/ 7705 h 2506306"/>
              <a:gd name="connsiteX7" fmla="*/ 0 w 4802799"/>
              <a:gd name="connsiteY7" fmla="*/ 0 h 2506306"/>
              <a:gd name="connsiteX0" fmla="*/ 0 w 4802799"/>
              <a:gd name="connsiteY0" fmla="*/ 0 h 2473170"/>
              <a:gd name="connsiteX1" fmla="*/ 41855 w 4802799"/>
              <a:gd name="connsiteY1" fmla="*/ 2007326 h 2473170"/>
              <a:gd name="connsiteX2" fmla="*/ 40809 w 4802799"/>
              <a:gd name="connsiteY2" fmla="*/ 2473170 h 2473170"/>
              <a:gd name="connsiteX3" fmla="*/ 460464 w 4802799"/>
              <a:gd name="connsiteY3" fmla="*/ 1350951 h 2473170"/>
              <a:gd name="connsiteX4" fmla="*/ 2251164 w 4802799"/>
              <a:gd name="connsiteY4" fmla="*/ 433376 h 2473170"/>
              <a:gd name="connsiteX5" fmla="*/ 4066309 w 4802799"/>
              <a:gd name="connsiteY5" fmla="*/ 108260 h 2473170"/>
              <a:gd name="connsiteX6" fmla="*/ 4802799 w 4802799"/>
              <a:gd name="connsiteY6" fmla="*/ 7705 h 2473170"/>
              <a:gd name="connsiteX7" fmla="*/ 0 w 4802799"/>
              <a:gd name="connsiteY7" fmla="*/ 0 h 2473170"/>
              <a:gd name="connsiteX0" fmla="*/ 13165 w 4815964"/>
              <a:gd name="connsiteY0" fmla="*/ 0 h 2509198"/>
              <a:gd name="connsiteX1" fmla="*/ 1 w 4815964"/>
              <a:gd name="connsiteY1" fmla="*/ 2463193 h 2509198"/>
              <a:gd name="connsiteX2" fmla="*/ 53974 w 4815964"/>
              <a:gd name="connsiteY2" fmla="*/ 2473170 h 2509198"/>
              <a:gd name="connsiteX3" fmla="*/ 473629 w 4815964"/>
              <a:gd name="connsiteY3" fmla="*/ 1350951 h 2509198"/>
              <a:gd name="connsiteX4" fmla="*/ 2264329 w 4815964"/>
              <a:gd name="connsiteY4" fmla="*/ 433376 h 2509198"/>
              <a:gd name="connsiteX5" fmla="*/ 4079474 w 4815964"/>
              <a:gd name="connsiteY5" fmla="*/ 108260 h 2509198"/>
              <a:gd name="connsiteX6" fmla="*/ 4815964 w 4815964"/>
              <a:gd name="connsiteY6" fmla="*/ 7705 h 2509198"/>
              <a:gd name="connsiteX7" fmla="*/ 13165 w 4815964"/>
              <a:gd name="connsiteY7" fmla="*/ 0 h 2509198"/>
              <a:gd name="connsiteX0" fmla="*/ 13164 w 4815963"/>
              <a:gd name="connsiteY0" fmla="*/ 0 h 2473170"/>
              <a:gd name="connsiteX1" fmla="*/ 0 w 4815963"/>
              <a:gd name="connsiteY1" fmla="*/ 246319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13164 w 4815963"/>
              <a:gd name="connsiteY0" fmla="*/ 0 h 2473170"/>
              <a:gd name="connsiteX1" fmla="*/ 0 w 4815963"/>
              <a:gd name="connsiteY1" fmla="*/ 247105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8519" h="2478409">
                <a:moveTo>
                  <a:pt x="0" y="0"/>
                </a:moveTo>
                <a:lnTo>
                  <a:pt x="2556" y="2476292"/>
                </a:lnTo>
                <a:lnTo>
                  <a:pt x="56529" y="2478409"/>
                </a:lnTo>
                <a:cubicBezTo>
                  <a:pt x="100450" y="2309076"/>
                  <a:pt x="123512" y="1779995"/>
                  <a:pt x="468324" y="1350951"/>
                </a:cubicBezTo>
                <a:cubicBezTo>
                  <a:pt x="813136" y="921907"/>
                  <a:pt x="1664599" y="589838"/>
                  <a:pt x="2266884" y="438615"/>
                </a:cubicBezTo>
                <a:cubicBezTo>
                  <a:pt x="2869169" y="287392"/>
                  <a:pt x="3567680" y="181387"/>
                  <a:pt x="4082029" y="113499"/>
                </a:cubicBezTo>
                <a:cubicBezTo>
                  <a:pt x="4596379" y="29891"/>
                  <a:pt x="4421950" y="60942"/>
                  <a:pt x="4818519" y="1294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86E4B-31E1-A766-7A0B-0738D0E4F962}"/>
              </a:ext>
            </a:extLst>
          </p:cNvPr>
          <p:cNvSpPr txBox="1"/>
          <p:nvPr/>
        </p:nvSpPr>
        <p:spPr>
          <a:xfrm rot="20747837">
            <a:off x="7007478" y="1964866"/>
            <a:ext cx="281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gaussian bound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A363AC-F72B-8298-C79C-C516C534818E}"/>
              </a:ext>
            </a:extLst>
          </p:cNvPr>
          <p:cNvSpPr txBox="1"/>
          <p:nvPr/>
        </p:nvSpPr>
        <p:spPr>
          <a:xfrm>
            <a:off x="1614614" y="1948622"/>
            <a:ext cx="500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Gaussian maximizes entropy for a given uncertainty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A72404-65CA-DCC8-2A37-66A00EF6BE73}"/>
              </a:ext>
            </a:extLst>
          </p:cNvPr>
          <p:cNvSpPr txBox="1"/>
          <p:nvPr/>
        </p:nvSpPr>
        <p:spPr>
          <a:xfrm>
            <a:off x="1730109" y="4389720"/>
            <a:ext cx="42328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Entropy puts a lower bound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on the uncertainty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DC9680-0200-88DB-1876-955257E5BA8A}"/>
              </a:ext>
            </a:extLst>
          </p:cNvPr>
          <p:cNvSpPr txBox="1"/>
          <p:nvPr/>
        </p:nvSpPr>
        <p:spPr>
          <a:xfrm>
            <a:off x="7096604" y="4324701"/>
            <a:ext cx="2272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Hamiltonian evolution</a:t>
            </a:r>
            <a:br>
              <a:rPr lang="en-US" dirty="0"/>
            </a:br>
            <a:r>
              <a:rPr lang="en-US" dirty="0"/>
              <a:t>conserves entropy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4B18FE-5393-5405-2921-9594411A2467}"/>
              </a:ext>
            </a:extLst>
          </p:cNvPr>
          <p:cNvCxnSpPr>
            <a:cxnSpLocks/>
          </p:cNvCxnSpPr>
          <p:nvPr/>
        </p:nvCxnSpPr>
        <p:spPr>
          <a:xfrm flipH="1">
            <a:off x="5630779" y="4687024"/>
            <a:ext cx="1642310" cy="23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85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  <p:bldP spid="16" grpId="0"/>
      <p:bldP spid="18" grpId="0" animBg="1"/>
      <p:bldP spid="19" grpId="0"/>
      <p:bldP spid="22" grpId="0"/>
      <p:bldP spid="23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7B0407-FA1C-2FEB-BA30-88925ECA3BF6}"/>
              </a:ext>
            </a:extLst>
          </p:cNvPr>
          <p:cNvSpPr txBox="1"/>
          <p:nvPr/>
        </p:nvSpPr>
        <p:spPr>
          <a:xfrm>
            <a:off x="579746" y="625642"/>
            <a:ext cx="11032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Is there anything that puts a lower bound on the entropy?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51DB8F-D4AB-2607-3AB6-FBA1DC6D040E}"/>
              </a:ext>
            </a:extLst>
          </p:cNvPr>
          <p:cNvSpPr txBox="1"/>
          <p:nvPr/>
        </p:nvSpPr>
        <p:spPr>
          <a:xfrm>
            <a:off x="2613858" y="1720515"/>
            <a:ext cx="51645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substance has a finite positive entropy, but at the absolute zero of temperature the entropy may become zero, and does so become in the case of perfect crystalline substances.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F335E-9590-387F-5AA4-FA827423362E}"/>
              </a:ext>
            </a:extLst>
          </p:cNvPr>
          <p:cNvSpPr txBox="1"/>
          <p:nvPr/>
        </p:nvSpPr>
        <p:spPr>
          <a:xfrm>
            <a:off x="1511281" y="3814047"/>
            <a:ext cx="72578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The third law of thermodynamics!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6DCA4D-EC27-7916-1F84-31170D55D0F3}"/>
              </a:ext>
            </a:extLst>
          </p:cNvPr>
          <p:cNvSpPr txBox="1"/>
          <p:nvPr/>
        </p:nvSpPr>
        <p:spPr>
          <a:xfrm>
            <a:off x="5196137" y="3104023"/>
            <a:ext cx="37969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 G. N. Lewis and M. Randall, Thermodynamics and the</a:t>
            </a:r>
          </a:p>
          <a:p>
            <a:r>
              <a:rPr lang="en-US" sz="1200" dirty="0"/>
              <a:t>free energy of chemical substances (McGraw-Hill, 1923)</a:t>
            </a:r>
          </a:p>
        </p:txBody>
      </p:sp>
    </p:spTree>
    <p:extLst>
      <p:ext uri="{BB962C8B-B14F-4D97-AF65-F5344CB8AC3E}">
        <p14:creationId xmlns:p14="http://schemas.microsoft.com/office/powerpoint/2010/main" val="397022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1E856-BBB7-E5FB-01F2-57833EA20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B4771D1-FB9B-BF14-2DC6-50D451510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237" y="592100"/>
            <a:ext cx="4519308" cy="23358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6CBB1A-69D6-F253-63D7-8BA22E09D4F8}"/>
                  </a:ext>
                </a:extLst>
              </p:cNvPr>
              <p:cNvSpPr txBox="1"/>
              <p:nvPr/>
            </p:nvSpPr>
            <p:spPr>
              <a:xfrm>
                <a:off x="1882328" y="1603336"/>
                <a:ext cx="3156313" cy="1027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6CBB1A-69D6-F253-63D7-8BA22E09D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328" y="1603336"/>
                <a:ext cx="3156313" cy="10273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BE6BE9-1E57-6F5B-70FF-9858EA6BC683}"/>
                  </a:ext>
                </a:extLst>
              </p:cNvPr>
              <p:cNvSpPr txBox="1"/>
              <p:nvPr/>
            </p:nvSpPr>
            <p:spPr>
              <a:xfrm>
                <a:off x="11320988" y="2274600"/>
                <a:ext cx="592598" cy="324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FBE6BE9-1E57-6F5B-70FF-9858EA6BC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0988" y="2274600"/>
                <a:ext cx="592598" cy="3243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8DFD01-BF0D-5608-240E-F9E0418A002E}"/>
                  </a:ext>
                </a:extLst>
              </p:cNvPr>
              <p:cNvSpPr txBox="1"/>
              <p:nvPr/>
            </p:nvSpPr>
            <p:spPr>
              <a:xfrm>
                <a:off x="6984315" y="455560"/>
                <a:ext cx="3228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8DFD01-BF0D-5608-240E-F9E0418A0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315" y="455560"/>
                <a:ext cx="32284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B37CD5A-131A-D40E-EBC3-F2EA31F68E45}"/>
              </a:ext>
            </a:extLst>
          </p:cNvPr>
          <p:cNvSpPr/>
          <p:nvPr/>
        </p:nvSpPr>
        <p:spPr>
          <a:xfrm>
            <a:off x="7318645" y="664700"/>
            <a:ext cx="4379548" cy="2252623"/>
          </a:xfrm>
          <a:custGeom>
            <a:avLst/>
            <a:gdLst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6350 w 5476989"/>
              <a:gd name="connsiteY0" fmla="*/ 191140 h 2663295"/>
              <a:gd name="connsiteX1" fmla="*/ 0 w 5476989"/>
              <a:gd name="connsiteY1" fmla="*/ 2626365 h 2663295"/>
              <a:gd name="connsiteX2" fmla="*/ 422275 w 5476989"/>
              <a:gd name="connsiteY2" fmla="*/ 1594490 h 2663295"/>
              <a:gd name="connsiteX3" fmla="*/ 2212975 w 5476989"/>
              <a:gd name="connsiteY3" fmla="*/ 676915 h 2663295"/>
              <a:gd name="connsiteX4" fmla="*/ 4038600 w 5476989"/>
              <a:gd name="connsiteY4" fmla="*/ 330840 h 2663295"/>
              <a:gd name="connsiteX5" fmla="*/ 5299075 w 5476989"/>
              <a:gd name="connsiteY5" fmla="*/ 175265 h 2663295"/>
              <a:gd name="connsiteX6" fmla="*/ 6350 w 5476989"/>
              <a:gd name="connsiteY6" fmla="*/ 191140 h 2663295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96520"/>
              <a:gd name="connsiteX1" fmla="*/ 0 w 5476989"/>
              <a:gd name="connsiteY1" fmla="*/ 2451100 h 2496520"/>
              <a:gd name="connsiteX2" fmla="*/ 422275 w 5476989"/>
              <a:gd name="connsiteY2" fmla="*/ 1419225 h 2496520"/>
              <a:gd name="connsiteX3" fmla="*/ 2212975 w 5476989"/>
              <a:gd name="connsiteY3" fmla="*/ 501650 h 2496520"/>
              <a:gd name="connsiteX4" fmla="*/ 4038600 w 5476989"/>
              <a:gd name="connsiteY4" fmla="*/ 155575 h 2496520"/>
              <a:gd name="connsiteX5" fmla="*/ 5299075 w 5476989"/>
              <a:gd name="connsiteY5" fmla="*/ 0 h 2496520"/>
              <a:gd name="connsiteX6" fmla="*/ 6350 w 5476989"/>
              <a:gd name="connsiteY6" fmla="*/ 15875 h 2496520"/>
              <a:gd name="connsiteX0" fmla="*/ 6350 w 5476989"/>
              <a:gd name="connsiteY0" fmla="*/ 15875 h 2451100"/>
              <a:gd name="connsiteX1" fmla="*/ 0 w 5476989"/>
              <a:gd name="connsiteY1" fmla="*/ 2451100 h 2451100"/>
              <a:gd name="connsiteX2" fmla="*/ 422275 w 5476989"/>
              <a:gd name="connsiteY2" fmla="*/ 1419225 h 2451100"/>
              <a:gd name="connsiteX3" fmla="*/ 2212975 w 5476989"/>
              <a:gd name="connsiteY3" fmla="*/ 501650 h 2451100"/>
              <a:gd name="connsiteX4" fmla="*/ 4038600 w 5476989"/>
              <a:gd name="connsiteY4" fmla="*/ 155575 h 2451100"/>
              <a:gd name="connsiteX5" fmla="*/ 5299075 w 5476989"/>
              <a:gd name="connsiteY5" fmla="*/ 0 h 2451100"/>
              <a:gd name="connsiteX6" fmla="*/ 6350 w 5476989"/>
              <a:gd name="connsiteY6" fmla="*/ 15875 h 2451100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299075"/>
              <a:gd name="connsiteY0" fmla="*/ 15875 h 2473325"/>
              <a:gd name="connsiteX1" fmla="*/ 0 w 5299075"/>
              <a:gd name="connsiteY1" fmla="*/ 2473325 h 2473325"/>
              <a:gd name="connsiteX2" fmla="*/ 422275 w 5299075"/>
              <a:gd name="connsiteY2" fmla="*/ 1419225 h 2473325"/>
              <a:gd name="connsiteX3" fmla="*/ 2212975 w 5299075"/>
              <a:gd name="connsiteY3" fmla="*/ 501650 h 2473325"/>
              <a:gd name="connsiteX4" fmla="*/ 4038600 w 5299075"/>
              <a:gd name="connsiteY4" fmla="*/ 155575 h 2473325"/>
              <a:gd name="connsiteX5" fmla="*/ 5299075 w 5299075"/>
              <a:gd name="connsiteY5" fmla="*/ 0 h 2473325"/>
              <a:gd name="connsiteX6" fmla="*/ 6350 w 5299075"/>
              <a:gd name="connsiteY6" fmla="*/ 15875 h 2473325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35980 w 5296455"/>
              <a:gd name="connsiteY4" fmla="*/ 155575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25500 w 5296455"/>
              <a:gd name="connsiteY4" fmla="*/ 176534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4761990"/>
              <a:gd name="connsiteY0" fmla="*/ 0 h 2525569"/>
              <a:gd name="connsiteX1" fmla="*/ 0 w 4761990"/>
              <a:gd name="connsiteY1" fmla="*/ 2525569 h 2525569"/>
              <a:gd name="connsiteX2" fmla="*/ 419655 w 4761990"/>
              <a:gd name="connsiteY2" fmla="*/ 1403350 h 2525569"/>
              <a:gd name="connsiteX3" fmla="*/ 2210355 w 4761990"/>
              <a:gd name="connsiteY3" fmla="*/ 485775 h 2525569"/>
              <a:gd name="connsiteX4" fmla="*/ 4025500 w 4761990"/>
              <a:gd name="connsiteY4" fmla="*/ 160659 h 2525569"/>
              <a:gd name="connsiteX5" fmla="*/ 4761990 w 4761990"/>
              <a:gd name="connsiteY5" fmla="*/ 60104 h 2525569"/>
              <a:gd name="connsiteX6" fmla="*/ 3730 w 4761990"/>
              <a:gd name="connsiteY6" fmla="*/ 0 h 2525569"/>
              <a:gd name="connsiteX0" fmla="*/ 72 w 4802871"/>
              <a:gd name="connsiteY0" fmla="*/ 8016 h 2465466"/>
              <a:gd name="connsiteX1" fmla="*/ 40881 w 4802871"/>
              <a:gd name="connsiteY1" fmla="*/ 2465466 h 2465466"/>
              <a:gd name="connsiteX2" fmla="*/ 460536 w 4802871"/>
              <a:gd name="connsiteY2" fmla="*/ 1343247 h 2465466"/>
              <a:gd name="connsiteX3" fmla="*/ 2251236 w 4802871"/>
              <a:gd name="connsiteY3" fmla="*/ 425672 h 2465466"/>
              <a:gd name="connsiteX4" fmla="*/ 4066381 w 4802871"/>
              <a:gd name="connsiteY4" fmla="*/ 100556 h 2465466"/>
              <a:gd name="connsiteX5" fmla="*/ 4802871 w 4802871"/>
              <a:gd name="connsiteY5" fmla="*/ 1 h 2465466"/>
              <a:gd name="connsiteX6" fmla="*/ 72 w 4802871"/>
              <a:gd name="connsiteY6" fmla="*/ 8016 h 2465466"/>
              <a:gd name="connsiteX0" fmla="*/ 72 w 4802871"/>
              <a:gd name="connsiteY0" fmla="*/ 0 h 2473170"/>
              <a:gd name="connsiteX1" fmla="*/ 40881 w 4802871"/>
              <a:gd name="connsiteY1" fmla="*/ 2473170 h 2473170"/>
              <a:gd name="connsiteX2" fmla="*/ 460536 w 4802871"/>
              <a:gd name="connsiteY2" fmla="*/ 1350951 h 2473170"/>
              <a:gd name="connsiteX3" fmla="*/ 2251236 w 4802871"/>
              <a:gd name="connsiteY3" fmla="*/ 433376 h 2473170"/>
              <a:gd name="connsiteX4" fmla="*/ 4066381 w 4802871"/>
              <a:gd name="connsiteY4" fmla="*/ 108260 h 2473170"/>
              <a:gd name="connsiteX5" fmla="*/ 4802871 w 4802871"/>
              <a:gd name="connsiteY5" fmla="*/ 7705 h 2473170"/>
              <a:gd name="connsiteX6" fmla="*/ 72 w 4802871"/>
              <a:gd name="connsiteY6" fmla="*/ 0 h 2473170"/>
              <a:gd name="connsiteX0" fmla="*/ 343568 w 5146367"/>
              <a:gd name="connsiteY0" fmla="*/ 0 h 2506306"/>
              <a:gd name="connsiteX1" fmla="*/ 385423 w 5146367"/>
              <a:gd name="connsiteY1" fmla="*/ 2007326 h 2506306"/>
              <a:gd name="connsiteX2" fmla="*/ 384377 w 5146367"/>
              <a:gd name="connsiteY2" fmla="*/ 2473170 h 2506306"/>
              <a:gd name="connsiteX3" fmla="*/ 804032 w 5146367"/>
              <a:gd name="connsiteY3" fmla="*/ 1350951 h 2506306"/>
              <a:gd name="connsiteX4" fmla="*/ 2594732 w 5146367"/>
              <a:gd name="connsiteY4" fmla="*/ 433376 h 2506306"/>
              <a:gd name="connsiteX5" fmla="*/ 4409877 w 5146367"/>
              <a:gd name="connsiteY5" fmla="*/ 108260 h 2506306"/>
              <a:gd name="connsiteX6" fmla="*/ 5146367 w 5146367"/>
              <a:gd name="connsiteY6" fmla="*/ 7705 h 2506306"/>
              <a:gd name="connsiteX7" fmla="*/ 343568 w 5146367"/>
              <a:gd name="connsiteY7" fmla="*/ 0 h 2506306"/>
              <a:gd name="connsiteX0" fmla="*/ 0 w 4802799"/>
              <a:gd name="connsiteY0" fmla="*/ 0 h 2506306"/>
              <a:gd name="connsiteX1" fmla="*/ 41855 w 4802799"/>
              <a:gd name="connsiteY1" fmla="*/ 2007326 h 2506306"/>
              <a:gd name="connsiteX2" fmla="*/ 40809 w 4802799"/>
              <a:gd name="connsiteY2" fmla="*/ 2473170 h 2506306"/>
              <a:gd name="connsiteX3" fmla="*/ 460464 w 4802799"/>
              <a:gd name="connsiteY3" fmla="*/ 1350951 h 2506306"/>
              <a:gd name="connsiteX4" fmla="*/ 2251164 w 4802799"/>
              <a:gd name="connsiteY4" fmla="*/ 433376 h 2506306"/>
              <a:gd name="connsiteX5" fmla="*/ 4066309 w 4802799"/>
              <a:gd name="connsiteY5" fmla="*/ 108260 h 2506306"/>
              <a:gd name="connsiteX6" fmla="*/ 4802799 w 4802799"/>
              <a:gd name="connsiteY6" fmla="*/ 7705 h 2506306"/>
              <a:gd name="connsiteX7" fmla="*/ 0 w 4802799"/>
              <a:gd name="connsiteY7" fmla="*/ 0 h 2506306"/>
              <a:gd name="connsiteX0" fmla="*/ 0 w 4802799"/>
              <a:gd name="connsiteY0" fmla="*/ 0 h 2473170"/>
              <a:gd name="connsiteX1" fmla="*/ 41855 w 4802799"/>
              <a:gd name="connsiteY1" fmla="*/ 2007326 h 2473170"/>
              <a:gd name="connsiteX2" fmla="*/ 40809 w 4802799"/>
              <a:gd name="connsiteY2" fmla="*/ 2473170 h 2473170"/>
              <a:gd name="connsiteX3" fmla="*/ 460464 w 4802799"/>
              <a:gd name="connsiteY3" fmla="*/ 1350951 h 2473170"/>
              <a:gd name="connsiteX4" fmla="*/ 2251164 w 4802799"/>
              <a:gd name="connsiteY4" fmla="*/ 433376 h 2473170"/>
              <a:gd name="connsiteX5" fmla="*/ 4066309 w 4802799"/>
              <a:gd name="connsiteY5" fmla="*/ 108260 h 2473170"/>
              <a:gd name="connsiteX6" fmla="*/ 4802799 w 4802799"/>
              <a:gd name="connsiteY6" fmla="*/ 7705 h 2473170"/>
              <a:gd name="connsiteX7" fmla="*/ 0 w 4802799"/>
              <a:gd name="connsiteY7" fmla="*/ 0 h 2473170"/>
              <a:gd name="connsiteX0" fmla="*/ 13165 w 4815964"/>
              <a:gd name="connsiteY0" fmla="*/ 0 h 2509198"/>
              <a:gd name="connsiteX1" fmla="*/ 1 w 4815964"/>
              <a:gd name="connsiteY1" fmla="*/ 2463193 h 2509198"/>
              <a:gd name="connsiteX2" fmla="*/ 53974 w 4815964"/>
              <a:gd name="connsiteY2" fmla="*/ 2473170 h 2509198"/>
              <a:gd name="connsiteX3" fmla="*/ 473629 w 4815964"/>
              <a:gd name="connsiteY3" fmla="*/ 1350951 h 2509198"/>
              <a:gd name="connsiteX4" fmla="*/ 2264329 w 4815964"/>
              <a:gd name="connsiteY4" fmla="*/ 433376 h 2509198"/>
              <a:gd name="connsiteX5" fmla="*/ 4079474 w 4815964"/>
              <a:gd name="connsiteY5" fmla="*/ 108260 h 2509198"/>
              <a:gd name="connsiteX6" fmla="*/ 4815964 w 4815964"/>
              <a:gd name="connsiteY6" fmla="*/ 7705 h 2509198"/>
              <a:gd name="connsiteX7" fmla="*/ 13165 w 4815964"/>
              <a:gd name="connsiteY7" fmla="*/ 0 h 2509198"/>
              <a:gd name="connsiteX0" fmla="*/ 13164 w 4815963"/>
              <a:gd name="connsiteY0" fmla="*/ 0 h 2473170"/>
              <a:gd name="connsiteX1" fmla="*/ 0 w 4815963"/>
              <a:gd name="connsiteY1" fmla="*/ 246319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13164 w 4815963"/>
              <a:gd name="connsiteY0" fmla="*/ 0 h 2473170"/>
              <a:gd name="connsiteX1" fmla="*/ 0 w 4815963"/>
              <a:gd name="connsiteY1" fmla="*/ 247105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8519" h="2478409">
                <a:moveTo>
                  <a:pt x="0" y="0"/>
                </a:moveTo>
                <a:lnTo>
                  <a:pt x="2556" y="2476292"/>
                </a:lnTo>
                <a:lnTo>
                  <a:pt x="56529" y="2478409"/>
                </a:lnTo>
                <a:cubicBezTo>
                  <a:pt x="100450" y="2309076"/>
                  <a:pt x="123512" y="1779995"/>
                  <a:pt x="468324" y="1350951"/>
                </a:cubicBezTo>
                <a:cubicBezTo>
                  <a:pt x="813136" y="921907"/>
                  <a:pt x="1664599" y="589838"/>
                  <a:pt x="2266884" y="438615"/>
                </a:cubicBezTo>
                <a:cubicBezTo>
                  <a:pt x="2869169" y="287392"/>
                  <a:pt x="3567680" y="181387"/>
                  <a:pt x="4082029" y="113499"/>
                </a:cubicBezTo>
                <a:cubicBezTo>
                  <a:pt x="4596379" y="29891"/>
                  <a:pt x="4421950" y="60942"/>
                  <a:pt x="4818519" y="1294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9D8FC-6EBF-F75A-D4B4-6CC46445BF59}"/>
              </a:ext>
            </a:extLst>
          </p:cNvPr>
          <p:cNvSpPr txBox="1"/>
          <p:nvPr/>
        </p:nvSpPr>
        <p:spPr>
          <a:xfrm rot="20747837">
            <a:off x="7218033" y="894053"/>
            <a:ext cx="281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gaussian bound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374C8A-1EBD-B290-8D3D-94D21D2743E6}"/>
              </a:ext>
            </a:extLst>
          </p:cNvPr>
          <p:cNvSpPr txBox="1"/>
          <p:nvPr/>
        </p:nvSpPr>
        <p:spPr>
          <a:xfrm>
            <a:off x="293381" y="187646"/>
            <a:ext cx="66909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Third law puts a lower bound on the entropy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which puts a lower bound on the uncertainty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1FADB9-C299-79F4-502D-E572CA86DBC0}"/>
              </a:ext>
            </a:extLst>
          </p:cNvPr>
          <p:cNvSpPr/>
          <p:nvPr/>
        </p:nvSpPr>
        <p:spPr>
          <a:xfrm>
            <a:off x="7039813" y="2308863"/>
            <a:ext cx="4873773" cy="6917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AB4F85-5F1D-0A76-DCE5-43D305E80D68}"/>
              </a:ext>
            </a:extLst>
          </p:cNvPr>
          <p:cNvSpPr txBox="1"/>
          <p:nvPr/>
        </p:nvSpPr>
        <p:spPr>
          <a:xfrm>
            <a:off x="7703902" y="2542782"/>
            <a:ext cx="397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3</a:t>
            </a:r>
            <a:r>
              <a:rPr lang="en-US" baseline="30000" dirty="0"/>
              <a:t>rd</a:t>
            </a:r>
            <a:r>
              <a:rPr lang="en-US" dirty="0"/>
              <a:t> law of thermodynamics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EEF81C-DF8F-D73C-43F6-084E7B6EC5B9}"/>
              </a:ext>
            </a:extLst>
          </p:cNvPr>
          <p:cNvSpPr txBox="1"/>
          <p:nvPr/>
        </p:nvSpPr>
        <p:spPr>
          <a:xfrm>
            <a:off x="920416" y="3000573"/>
            <a:ext cx="5257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Classical uncertainty principle!</a:t>
            </a:r>
          </a:p>
        </p:txBody>
      </p:sp>
    </p:spTree>
    <p:extLst>
      <p:ext uri="{BB962C8B-B14F-4D97-AF65-F5344CB8AC3E}">
        <p14:creationId xmlns:p14="http://schemas.microsoft.com/office/powerpoint/2010/main" val="3668887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7B77F-395F-827F-D1FB-E0238DF1A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02B1CF-5CDB-2C5A-A604-ED58C62A6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988" y="229025"/>
            <a:ext cx="5738251" cy="28189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67035CD-7231-AE6E-9976-EE32A54CE873}"/>
              </a:ext>
            </a:extLst>
          </p:cNvPr>
          <p:cNvSpPr txBox="1">
            <a:spLocks/>
          </p:cNvSpPr>
          <p:nvPr/>
        </p:nvSpPr>
        <p:spPr>
          <a:xfrm>
            <a:off x="365761" y="229025"/>
            <a:ext cx="3882794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+mn-lt"/>
              </a:rPr>
              <a:t>Comparing theories</a:t>
            </a:r>
            <a:endParaRPr lang="en-US" sz="2800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555EAD-601B-A508-72CB-67FC24741727}"/>
              </a:ext>
            </a:extLst>
          </p:cNvPr>
          <p:cNvSpPr txBox="1"/>
          <p:nvPr/>
        </p:nvSpPr>
        <p:spPr>
          <a:xfrm>
            <a:off x="176221" y="2746436"/>
            <a:ext cx="5424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Entropy of quantum states is already non-negative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AA4DA09-36E3-5773-9746-AF41D29502DE}"/>
              </a:ext>
            </a:extLst>
          </p:cNvPr>
          <p:cNvSpPr/>
          <p:nvPr/>
        </p:nvSpPr>
        <p:spPr>
          <a:xfrm>
            <a:off x="6426200" y="346076"/>
            <a:ext cx="5299075" cy="2473325"/>
          </a:xfrm>
          <a:custGeom>
            <a:avLst/>
            <a:gdLst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6350 w 5476989"/>
              <a:gd name="connsiteY0" fmla="*/ 191140 h 2663295"/>
              <a:gd name="connsiteX1" fmla="*/ 0 w 5476989"/>
              <a:gd name="connsiteY1" fmla="*/ 2626365 h 2663295"/>
              <a:gd name="connsiteX2" fmla="*/ 422275 w 5476989"/>
              <a:gd name="connsiteY2" fmla="*/ 1594490 h 2663295"/>
              <a:gd name="connsiteX3" fmla="*/ 2212975 w 5476989"/>
              <a:gd name="connsiteY3" fmla="*/ 676915 h 2663295"/>
              <a:gd name="connsiteX4" fmla="*/ 4038600 w 5476989"/>
              <a:gd name="connsiteY4" fmla="*/ 330840 h 2663295"/>
              <a:gd name="connsiteX5" fmla="*/ 5299075 w 5476989"/>
              <a:gd name="connsiteY5" fmla="*/ 175265 h 2663295"/>
              <a:gd name="connsiteX6" fmla="*/ 6350 w 5476989"/>
              <a:gd name="connsiteY6" fmla="*/ 191140 h 2663295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96520"/>
              <a:gd name="connsiteX1" fmla="*/ 0 w 5476989"/>
              <a:gd name="connsiteY1" fmla="*/ 2451100 h 2496520"/>
              <a:gd name="connsiteX2" fmla="*/ 422275 w 5476989"/>
              <a:gd name="connsiteY2" fmla="*/ 1419225 h 2496520"/>
              <a:gd name="connsiteX3" fmla="*/ 2212975 w 5476989"/>
              <a:gd name="connsiteY3" fmla="*/ 501650 h 2496520"/>
              <a:gd name="connsiteX4" fmla="*/ 4038600 w 5476989"/>
              <a:gd name="connsiteY4" fmla="*/ 155575 h 2496520"/>
              <a:gd name="connsiteX5" fmla="*/ 5299075 w 5476989"/>
              <a:gd name="connsiteY5" fmla="*/ 0 h 2496520"/>
              <a:gd name="connsiteX6" fmla="*/ 6350 w 5476989"/>
              <a:gd name="connsiteY6" fmla="*/ 15875 h 2496520"/>
              <a:gd name="connsiteX0" fmla="*/ 6350 w 5476989"/>
              <a:gd name="connsiteY0" fmla="*/ 15875 h 2451100"/>
              <a:gd name="connsiteX1" fmla="*/ 0 w 5476989"/>
              <a:gd name="connsiteY1" fmla="*/ 2451100 h 2451100"/>
              <a:gd name="connsiteX2" fmla="*/ 422275 w 5476989"/>
              <a:gd name="connsiteY2" fmla="*/ 1419225 h 2451100"/>
              <a:gd name="connsiteX3" fmla="*/ 2212975 w 5476989"/>
              <a:gd name="connsiteY3" fmla="*/ 501650 h 2451100"/>
              <a:gd name="connsiteX4" fmla="*/ 4038600 w 5476989"/>
              <a:gd name="connsiteY4" fmla="*/ 155575 h 2451100"/>
              <a:gd name="connsiteX5" fmla="*/ 5299075 w 5476989"/>
              <a:gd name="connsiteY5" fmla="*/ 0 h 2451100"/>
              <a:gd name="connsiteX6" fmla="*/ 6350 w 5476989"/>
              <a:gd name="connsiteY6" fmla="*/ 15875 h 2451100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299075"/>
              <a:gd name="connsiteY0" fmla="*/ 15875 h 2473325"/>
              <a:gd name="connsiteX1" fmla="*/ 0 w 5299075"/>
              <a:gd name="connsiteY1" fmla="*/ 2473325 h 2473325"/>
              <a:gd name="connsiteX2" fmla="*/ 422275 w 5299075"/>
              <a:gd name="connsiteY2" fmla="*/ 1419225 h 2473325"/>
              <a:gd name="connsiteX3" fmla="*/ 2212975 w 5299075"/>
              <a:gd name="connsiteY3" fmla="*/ 501650 h 2473325"/>
              <a:gd name="connsiteX4" fmla="*/ 4038600 w 5299075"/>
              <a:gd name="connsiteY4" fmla="*/ 155575 h 2473325"/>
              <a:gd name="connsiteX5" fmla="*/ 5299075 w 5299075"/>
              <a:gd name="connsiteY5" fmla="*/ 0 h 2473325"/>
              <a:gd name="connsiteX6" fmla="*/ 6350 w 5299075"/>
              <a:gd name="connsiteY6" fmla="*/ 15875 h 247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99075" h="2473325">
                <a:moveTo>
                  <a:pt x="6350" y="15875"/>
                </a:moveTo>
                <a:cubicBezTo>
                  <a:pt x="4233" y="827617"/>
                  <a:pt x="2117" y="1661583"/>
                  <a:pt x="0" y="2473325"/>
                </a:cubicBezTo>
                <a:cubicBezTo>
                  <a:pt x="43921" y="2303992"/>
                  <a:pt x="69321" y="1862137"/>
                  <a:pt x="422275" y="1419225"/>
                </a:cubicBezTo>
                <a:cubicBezTo>
                  <a:pt x="775229" y="976313"/>
                  <a:pt x="1591204" y="661458"/>
                  <a:pt x="2212975" y="501650"/>
                </a:cubicBezTo>
                <a:cubicBezTo>
                  <a:pt x="2834746" y="341842"/>
                  <a:pt x="3524250" y="239183"/>
                  <a:pt x="4038600" y="155575"/>
                </a:cubicBezTo>
                <a:cubicBezTo>
                  <a:pt x="4552950" y="71967"/>
                  <a:pt x="4826529" y="32279"/>
                  <a:pt x="5299075" y="0"/>
                </a:cubicBezTo>
                <a:lnTo>
                  <a:pt x="6350" y="1587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485BF1-D188-FCFF-DCC5-8284D46C8C71}"/>
              </a:ext>
            </a:extLst>
          </p:cNvPr>
          <p:cNvSpPr/>
          <p:nvPr/>
        </p:nvSpPr>
        <p:spPr>
          <a:xfrm>
            <a:off x="6426200" y="2216150"/>
            <a:ext cx="5273675" cy="75565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6488FF-FBCF-8DE1-8C23-2C47F427A7B8}"/>
              </a:ext>
            </a:extLst>
          </p:cNvPr>
          <p:cNvSpPr txBox="1"/>
          <p:nvPr/>
        </p:nvSpPr>
        <p:spPr>
          <a:xfrm>
            <a:off x="7090289" y="2450069"/>
            <a:ext cx="397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3</a:t>
            </a:r>
            <a:r>
              <a:rPr lang="en-US" baseline="30000" dirty="0"/>
              <a:t>rd</a:t>
            </a:r>
            <a:r>
              <a:rPr lang="en-US" dirty="0"/>
              <a:t> law of thermodynamics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BF88A3-9181-7926-33F2-CC320ED98E08}"/>
              </a:ext>
            </a:extLst>
          </p:cNvPr>
          <p:cNvSpPr txBox="1"/>
          <p:nvPr/>
        </p:nvSpPr>
        <p:spPr>
          <a:xfrm>
            <a:off x="179563" y="3264875"/>
            <a:ext cx="5837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gaussian bound quickly becomes very similar across theories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E87155-EEBB-2876-DA21-74FB1DFF6B3C}"/>
                  </a:ext>
                </a:extLst>
              </p:cNvPr>
              <p:cNvSpPr txBox="1"/>
              <p:nvPr/>
            </p:nvSpPr>
            <p:spPr>
              <a:xfrm>
                <a:off x="365761" y="1007986"/>
                <a:ext cx="2319033" cy="126105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E87155-EEBB-2876-DA21-74FB1DFF6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1" y="1007986"/>
                <a:ext cx="2319033" cy="1261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ED6BEF0-9400-EE89-7CE9-4D7583DB5F31}"/>
              </a:ext>
            </a:extLst>
          </p:cNvPr>
          <p:cNvSpPr txBox="1"/>
          <p:nvPr/>
        </p:nvSpPr>
        <p:spPr>
          <a:xfrm>
            <a:off x="989363" y="4144527"/>
            <a:ext cx="7967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Quantum mechanics incorporates the third law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Classical mechanics does not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549E35-6228-97F6-8536-C5BDB619F936}"/>
                  </a:ext>
                </a:extLst>
              </p:cNvPr>
              <p:cNvSpPr txBox="1"/>
              <p:nvPr/>
            </p:nvSpPr>
            <p:spPr>
              <a:xfrm>
                <a:off x="9128352" y="3057277"/>
                <a:ext cx="1253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549E35-6228-97F6-8536-C5BDB619F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352" y="3057277"/>
                <a:ext cx="12534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88F167-9080-2791-19F6-F9F4719F3E07}"/>
                  </a:ext>
                </a:extLst>
              </p:cNvPr>
              <p:cNvSpPr txBox="1"/>
              <p:nvPr/>
            </p:nvSpPr>
            <p:spPr>
              <a:xfrm>
                <a:off x="7307095" y="3462765"/>
                <a:ext cx="4714479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88F167-9080-2791-19F6-F9F4719F3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095" y="3462765"/>
                <a:ext cx="4714479" cy="5068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2286C0-AE97-B65C-58D7-B84932CCE2AB}"/>
                  </a:ext>
                </a:extLst>
              </p:cNvPr>
              <p:cNvSpPr txBox="1"/>
              <p:nvPr/>
            </p:nvSpPr>
            <p:spPr>
              <a:xfrm>
                <a:off x="11479458" y="1727524"/>
                <a:ext cx="592598" cy="46525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2286C0-AE97-B65C-58D7-B84932CCE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9458" y="1727524"/>
                <a:ext cx="592598" cy="465256"/>
              </a:xfrm>
              <a:prstGeom prst="rect">
                <a:avLst/>
              </a:prstGeom>
              <a:blipFill>
                <a:blip r:embed="rId6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57D8B56-489D-1C8A-4179-8E25E08CBE10}"/>
              </a:ext>
            </a:extLst>
          </p:cNvPr>
          <p:cNvSpPr txBox="1"/>
          <p:nvPr/>
        </p:nvSpPr>
        <p:spPr>
          <a:xfrm rot="20747837">
            <a:off x="6506019" y="639286"/>
            <a:ext cx="281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gaussian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0945D4-0A1E-5CA9-4300-1638B188BBA9}"/>
                  </a:ext>
                </a:extLst>
              </p:cNvPr>
              <p:cNvSpPr txBox="1"/>
              <p:nvPr/>
            </p:nvSpPr>
            <p:spPr>
              <a:xfrm>
                <a:off x="3098311" y="1015927"/>
                <a:ext cx="2319032" cy="12570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0945D4-0A1E-5CA9-4300-1638B188B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311" y="1015927"/>
                <a:ext cx="2319032" cy="12570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6FEFED1-39E5-6FAF-A53E-2727195A7ADE}"/>
              </a:ext>
            </a:extLst>
          </p:cNvPr>
          <p:cNvSpPr txBox="1"/>
          <p:nvPr/>
        </p:nvSpPr>
        <p:spPr>
          <a:xfrm>
            <a:off x="2958775" y="2201337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2.71828…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BFF1A8-C892-C3F1-5C11-D4613706BD93}"/>
              </a:ext>
            </a:extLst>
          </p:cNvPr>
          <p:cNvCxnSpPr/>
          <p:nvPr/>
        </p:nvCxnSpPr>
        <p:spPr>
          <a:xfrm flipH="1" flipV="1">
            <a:off x="2550695" y="2158699"/>
            <a:ext cx="445168" cy="19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467266C-9575-E0D9-C868-8172140D2951}"/>
              </a:ext>
            </a:extLst>
          </p:cNvPr>
          <p:cNvSpPr txBox="1"/>
          <p:nvPr/>
        </p:nvSpPr>
        <p:spPr>
          <a:xfrm>
            <a:off x="771959" y="1039251"/>
            <a:ext cx="93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0302A1-E0FC-0160-ABDD-C925AE0C3951}"/>
              </a:ext>
            </a:extLst>
          </p:cNvPr>
          <p:cNvSpPr txBox="1"/>
          <p:nvPr/>
        </p:nvSpPr>
        <p:spPr>
          <a:xfrm>
            <a:off x="3468841" y="1036686"/>
            <a:ext cx="10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CDCD66-7AF9-E8A2-0361-12010488D775}"/>
              </a:ext>
            </a:extLst>
          </p:cNvPr>
          <p:cNvSpPr txBox="1"/>
          <p:nvPr/>
        </p:nvSpPr>
        <p:spPr>
          <a:xfrm>
            <a:off x="2222346" y="5146077"/>
            <a:ext cx="4576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Is this the only difference?</a:t>
            </a:r>
          </a:p>
        </p:txBody>
      </p:sp>
    </p:spTree>
    <p:extLst>
      <p:ext uri="{BB962C8B-B14F-4D97-AF65-F5344CB8AC3E}">
        <p14:creationId xmlns:p14="http://schemas.microsoft.com/office/powerpoint/2010/main" val="289129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20B9F6-E8D4-2137-852F-C565306FC324}"/>
              </a:ext>
            </a:extLst>
          </p:cNvPr>
          <p:cNvSpPr txBox="1"/>
          <p:nvPr/>
        </p:nvSpPr>
        <p:spPr>
          <a:xfrm>
            <a:off x="313451" y="432196"/>
            <a:ext cx="111465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Suppose the lower bound on the entropy is the only difference,</a:t>
            </a:r>
            <a:br>
              <a:rPr lang="en-US" sz="3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then in the limit of high entropy of quantum mechanics we should recover classical mechanics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DAE04-25FC-DE33-8DFB-E1DB8B697546}"/>
              </a:ext>
            </a:extLst>
          </p:cNvPr>
          <p:cNvSpPr txBox="1"/>
          <p:nvPr/>
        </p:nvSpPr>
        <p:spPr>
          <a:xfrm>
            <a:off x="6294009" y="2001856"/>
            <a:ext cx="2560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Can we?</a:t>
            </a:r>
          </a:p>
        </p:txBody>
      </p:sp>
    </p:spTree>
    <p:extLst>
      <p:ext uri="{BB962C8B-B14F-4D97-AF65-F5344CB8AC3E}">
        <p14:creationId xmlns:p14="http://schemas.microsoft.com/office/powerpoint/2010/main" val="3783884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E55956-4187-4D36-C12C-930DDDBAF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68" y="502166"/>
            <a:ext cx="3721958" cy="268069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5B5664E-C8B9-7E4B-85EF-E4DCC46A0FD7}"/>
              </a:ext>
            </a:extLst>
          </p:cNvPr>
          <p:cNvGrpSpPr/>
          <p:nvPr/>
        </p:nvGrpSpPr>
        <p:grpSpPr>
          <a:xfrm>
            <a:off x="5390103" y="287251"/>
            <a:ext cx="5811253" cy="2936994"/>
            <a:chOff x="4902868" y="594274"/>
            <a:chExt cx="5811253" cy="293699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4F0959-466D-E260-1A33-473957097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8882" y="594274"/>
              <a:ext cx="5796407" cy="293699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0D3F9D-4CEA-BEF2-28D7-BC14437394EA}"/>
                </a:ext>
              </a:extLst>
            </p:cNvPr>
            <p:cNvSpPr/>
            <p:nvPr/>
          </p:nvSpPr>
          <p:spPr>
            <a:xfrm>
              <a:off x="4902868" y="2370220"/>
              <a:ext cx="5811253" cy="116104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7E30018-A31B-2585-091A-BF1A891F8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83" y="3406163"/>
            <a:ext cx="7163017" cy="31052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32CCA9-DF27-8568-C799-C55F9B7BD3E2}"/>
              </a:ext>
            </a:extLst>
          </p:cNvPr>
          <p:cNvSpPr txBox="1"/>
          <p:nvPr/>
        </p:nvSpPr>
        <p:spPr>
          <a:xfrm>
            <a:off x="2561647" y="2905863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06/01/2024</a:t>
            </a:r>
          </a:p>
        </p:txBody>
      </p:sp>
    </p:spTree>
    <p:extLst>
      <p:ext uri="{BB962C8B-B14F-4D97-AF65-F5344CB8AC3E}">
        <p14:creationId xmlns:p14="http://schemas.microsoft.com/office/powerpoint/2010/main" val="38318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2DCE-BCE0-1B6B-E0EF-339384EA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8698074" cy="897424"/>
          </a:xfrm>
        </p:spPr>
        <p:txBody>
          <a:bodyPr/>
          <a:lstStyle/>
          <a:p>
            <a:r>
              <a:rPr lang="en-US" dirty="0"/>
              <a:t>Main goal of the project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6682E2-9FF6-9416-54E1-85337245508A}"/>
              </a:ext>
            </a:extLst>
          </p:cNvPr>
          <p:cNvGrpSpPr/>
          <p:nvPr/>
        </p:nvGrpSpPr>
        <p:grpSpPr>
          <a:xfrm>
            <a:off x="8708668" y="320121"/>
            <a:ext cx="3436710" cy="2736585"/>
            <a:chOff x="8807251" y="356793"/>
            <a:chExt cx="3436710" cy="27365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1683F9-8185-F744-0B0B-49403F1DAD2A}"/>
                </a:ext>
              </a:extLst>
            </p:cNvPr>
            <p:cNvGrpSpPr/>
            <p:nvPr/>
          </p:nvGrpSpPr>
          <p:grpSpPr>
            <a:xfrm>
              <a:off x="9410754" y="356793"/>
              <a:ext cx="2229706" cy="2324557"/>
              <a:chOff x="9664754" y="4369993"/>
              <a:chExt cx="2229706" cy="232455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09733E4-688D-4DCE-213B-967DFA3BC2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1405" y="4369993"/>
                <a:ext cx="1676403" cy="152400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9A616A9-AC58-C779-B5DB-EE419585F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64754" y="5936692"/>
                <a:ext cx="2229706" cy="757858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EA1047-B877-5965-1071-F5EB143EBF14}"/>
                </a:ext>
              </a:extLst>
            </p:cNvPr>
            <p:cNvSpPr txBox="1"/>
            <p:nvPr/>
          </p:nvSpPr>
          <p:spPr>
            <a:xfrm>
              <a:off x="8807251" y="2724046"/>
              <a:ext cx="3436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hlinkClick r:id="rId4"/>
                </a:rPr>
                <a:t>https://assumptionsofphysics.org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B66391-9F55-EB42-1EB1-682E52F74556}"/>
              </a:ext>
            </a:extLst>
          </p:cNvPr>
          <p:cNvGrpSpPr/>
          <p:nvPr/>
        </p:nvGrpSpPr>
        <p:grpSpPr>
          <a:xfrm>
            <a:off x="5013216" y="3135761"/>
            <a:ext cx="3284859" cy="916207"/>
            <a:chOff x="7093758" y="5122425"/>
            <a:chExt cx="4379811" cy="12216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6941F6-ECEF-2954-C8FD-9F4E73884367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F747669-9FC5-5308-ACE7-767979452B47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60FE619-0A8C-D24C-65C3-D12BC00B5E76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hord 5">
                  <a:extLst>
                    <a:ext uri="{FF2B5EF4-FFF2-40B4-BE49-F238E27FC236}">
                      <a16:creationId xmlns:a16="http://schemas.microsoft.com/office/drawing/2014/main" id="{03399512-243A-864D-82D6-FF368404A102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168AA96-BA97-6FE4-AF8D-E8D94B7DFC2A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1741CE2-3C06-3E12-4FF4-6C7006EC28D5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hord 5">
                  <a:extLst>
                    <a:ext uri="{FF2B5EF4-FFF2-40B4-BE49-F238E27FC236}">
                      <a16:creationId xmlns:a16="http://schemas.microsoft.com/office/drawing/2014/main" id="{72198938-A6D8-2A11-6039-2C2DDD70A8D7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B27224C-E116-C9F7-85DE-97C643C348B1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FED6AD9-11ED-9855-4715-0E0D6212D3A8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92C8A9-51BB-099C-C97A-580FBBC85F41}"/>
                </a:ext>
              </a:extLst>
            </p:cNvPr>
            <p:cNvSpPr/>
            <p:nvPr/>
          </p:nvSpPr>
          <p:spPr>
            <a:xfrm>
              <a:off x="10844764" y="5974703"/>
              <a:ext cx="628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BBD1CB7-D1ED-6F86-3276-E1780DD1C44B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5AE56FF-1C7E-6F3B-66C3-B9B85FD59EAC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43958" cy="317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CD5787-63F5-D9AC-802B-7AF573B2B40A}"/>
                </a:ext>
              </a:extLst>
            </p:cNvPr>
            <p:cNvCxnSpPr>
              <a:cxnSpLocks/>
            </p:cNvCxnSpPr>
            <p:nvPr/>
          </p:nvCxnSpPr>
          <p:spPr>
            <a:xfrm>
              <a:off x="8153400" y="5486400"/>
              <a:ext cx="2105526" cy="20453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98D2628-72BB-2EB2-0DEE-58BEF260B0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9337" y="5277853"/>
              <a:ext cx="2093495" cy="15641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D2617C-2532-1D1B-8AF9-8CA9F2276E0B}"/>
                </a:ext>
              </a:extLst>
            </p:cNvPr>
            <p:cNvSpPr txBox="1"/>
            <p:nvPr/>
          </p:nvSpPr>
          <p:spPr>
            <a:xfrm>
              <a:off x="8920867" y="5478456"/>
              <a:ext cx="41293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0B4A313-E91D-14D5-6C5E-10CF8D0A5864}"/>
              </a:ext>
            </a:extLst>
          </p:cNvPr>
          <p:cNvGrpSpPr/>
          <p:nvPr/>
        </p:nvGrpSpPr>
        <p:grpSpPr>
          <a:xfrm>
            <a:off x="717063" y="3127424"/>
            <a:ext cx="3299436" cy="919519"/>
            <a:chOff x="7093758" y="5122425"/>
            <a:chExt cx="4376570" cy="121970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CD865E9-6A34-D7C3-87B4-4D97B2125383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9B90261-D5A3-C943-2158-5BDCB41BE187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A27D122-1932-13DA-4E44-23E18A19A60E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8" name="Chord 5">
                  <a:extLst>
                    <a:ext uri="{FF2B5EF4-FFF2-40B4-BE49-F238E27FC236}">
                      <a16:creationId xmlns:a16="http://schemas.microsoft.com/office/drawing/2014/main" id="{4E6F583B-CC50-57FB-643E-FFC6FCE3C467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88925C7-45D2-5D72-02A6-C3767F495E4C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9FC66F9-6A33-071A-93A7-F6FAD8D23F51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6" name="Chord 5">
                  <a:extLst>
                    <a:ext uri="{FF2B5EF4-FFF2-40B4-BE49-F238E27FC236}">
                      <a16:creationId xmlns:a16="http://schemas.microsoft.com/office/drawing/2014/main" id="{1BF90216-A627-3EE5-03F5-55DCCD3B2A4C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44FAB1C-6424-B3A9-62AF-1BA2C6A9B35A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88D463B-1D53-F810-4FC9-682C06A4E1AB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ADF4B4-9D39-F4BD-D6A4-A27406433539}"/>
                </a:ext>
              </a:extLst>
            </p:cNvPr>
            <p:cNvSpPr/>
            <p:nvPr/>
          </p:nvSpPr>
          <p:spPr>
            <a:xfrm>
              <a:off x="10844764" y="5974702"/>
              <a:ext cx="625564" cy="3674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6AB262B-18B6-12CD-128F-F5229B66BC5F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0F0CBD2-5AE8-52F6-2FBD-01E92375990E}"/>
                </a:ext>
              </a:extLst>
            </p:cNvPr>
            <p:cNvSpPr/>
            <p:nvPr/>
          </p:nvSpPr>
          <p:spPr>
            <a:xfrm rot="2714105">
              <a:off x="10396427" y="5524374"/>
              <a:ext cx="65673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39538E6-4284-CF77-E895-18496D5FC5A1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04538" cy="836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2C9A3D-D4FB-9714-2F02-3A658A6CDA24}"/>
                  </a:ext>
                </a:extLst>
              </p:cNvPr>
              <p:cNvSpPr txBox="1"/>
              <p:nvPr/>
            </p:nvSpPr>
            <p:spPr>
              <a:xfrm>
                <a:off x="530237" y="2598451"/>
                <a:ext cx="35999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Infinitesimal reducibility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Classical state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2C9A3D-D4FB-9714-2F02-3A658A6CD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37" y="2598451"/>
                <a:ext cx="3599960" cy="338554"/>
              </a:xfrm>
              <a:prstGeom prst="rect">
                <a:avLst/>
              </a:prstGeom>
              <a:blipFill>
                <a:blip r:embed="rId5"/>
                <a:stretch>
                  <a:fillRect l="-1015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D50F44-FA6F-7634-7B43-AF2CA8BDA007}"/>
                  </a:ext>
                </a:extLst>
              </p:cNvPr>
              <p:cNvSpPr txBox="1"/>
              <p:nvPr/>
            </p:nvSpPr>
            <p:spPr>
              <a:xfrm>
                <a:off x="5162412" y="2597262"/>
                <a:ext cx="27519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Irreducibility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Quantum state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D50F44-FA6F-7634-7B43-AF2CA8BDA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12" y="2597262"/>
                <a:ext cx="2751972" cy="338554"/>
              </a:xfrm>
              <a:prstGeom prst="rect">
                <a:avLst/>
              </a:prstGeom>
              <a:blipFill>
                <a:blip r:embed="rId6"/>
                <a:stretch>
                  <a:fillRect l="-1330" t="-5357" r="-4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5B3C1A7E-6F6A-1D88-2FCE-065DF3392CE8}"/>
              </a:ext>
            </a:extLst>
          </p:cNvPr>
          <p:cNvSpPr txBox="1"/>
          <p:nvPr/>
        </p:nvSpPr>
        <p:spPr>
          <a:xfrm>
            <a:off x="271285" y="962742"/>
            <a:ext cx="83634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/>
              <a:t>Identify a handful of physical starting points from which the basic laws can be rigorously derived</a:t>
            </a:r>
            <a:endParaRPr lang="en-US" sz="3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455218-73B4-5DD6-D4BD-1B9C04723948}"/>
              </a:ext>
            </a:extLst>
          </p:cNvPr>
          <p:cNvSpPr txBox="1"/>
          <p:nvPr/>
        </p:nvSpPr>
        <p:spPr>
          <a:xfrm>
            <a:off x="271285" y="2141167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225324-B563-B7A7-7AD5-95E8E983D9E1}"/>
              </a:ext>
            </a:extLst>
          </p:cNvPr>
          <p:cNvSpPr txBox="1"/>
          <p:nvPr/>
        </p:nvSpPr>
        <p:spPr>
          <a:xfrm>
            <a:off x="1916624" y="4389644"/>
            <a:ext cx="7163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This also requires rederiving all mathematical structures</a:t>
            </a:r>
            <a:br>
              <a:rPr lang="en-US" sz="2400" dirty="0"/>
            </a:br>
            <a:r>
              <a:rPr lang="en-US" sz="2400" dirty="0"/>
              <a:t>from physical requirements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DB74E7-8E10-1AA5-EAF7-09367F1CBFE4}"/>
                  </a:ext>
                </a:extLst>
              </p:cNvPr>
              <p:cNvSpPr txBox="1"/>
              <p:nvPr/>
            </p:nvSpPr>
            <p:spPr>
              <a:xfrm>
                <a:off x="785488" y="5293998"/>
                <a:ext cx="72767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Science is evidence based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scientific theory must be characterized by experimentally verifiable statements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topology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-algebras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DB74E7-8E10-1AA5-EAF7-09367F1CB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88" y="5293998"/>
                <a:ext cx="7276785" cy="646331"/>
              </a:xfrm>
              <a:prstGeom prst="rect">
                <a:avLst/>
              </a:prstGeom>
              <a:blipFill>
                <a:blip r:embed="rId7"/>
                <a:stretch>
                  <a:fillRect l="-75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73D12C71-F59C-FB7B-2F9F-12AAE88104C8}"/>
              </a:ext>
            </a:extLst>
          </p:cNvPr>
          <p:cNvSpPr txBox="1"/>
          <p:nvPr/>
        </p:nvSpPr>
        <p:spPr>
          <a:xfrm>
            <a:off x="271285" y="4924176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</a:t>
            </a:r>
          </a:p>
        </p:txBody>
      </p:sp>
    </p:spTree>
    <p:extLst>
      <p:ext uri="{BB962C8B-B14F-4D97-AF65-F5344CB8AC3E}">
        <p14:creationId xmlns:p14="http://schemas.microsoft.com/office/powerpoint/2010/main" val="2557978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18B2F5-4039-508D-AB4E-4695DB49B0BA}"/>
              </a:ext>
            </a:extLst>
          </p:cNvPr>
          <p:cNvSpPr txBox="1"/>
          <p:nvPr/>
        </p:nvSpPr>
        <p:spPr>
          <a:xfrm>
            <a:off x="327048" y="213583"/>
            <a:ext cx="9685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Recovering classical mechanics from quantum mechanics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4D149-3449-D07E-3C9E-A415947517BE}"/>
              </a:ext>
            </a:extLst>
          </p:cNvPr>
          <p:cNvSpPr txBox="1"/>
          <p:nvPr/>
        </p:nvSpPr>
        <p:spPr>
          <a:xfrm>
            <a:off x="547305" y="1154680"/>
            <a:ext cx="63375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are looking for a continuous entropy increasing process</a:t>
            </a:r>
            <a:br>
              <a:rPr lang="en-US" sz="2000" dirty="0"/>
            </a:br>
            <a:r>
              <a:rPr lang="en-US" sz="2000" dirty="0"/>
              <a:t>that “preserves” unitary evolution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A0B0F5-4BD9-B895-022A-A0B79394F8EB}"/>
                  </a:ext>
                </a:extLst>
              </p:cNvPr>
              <p:cNvSpPr txBox="1"/>
              <p:nvPr/>
            </p:nvSpPr>
            <p:spPr>
              <a:xfrm>
                <a:off x="967795" y="2103240"/>
                <a:ext cx="3534878" cy="514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A0B0F5-4BD9-B895-022A-A0B79394F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95" y="2103240"/>
                <a:ext cx="3534878" cy="5141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1526B9B-31D4-FF5A-7900-B89A72DD9B45}"/>
              </a:ext>
            </a:extLst>
          </p:cNvPr>
          <p:cNvSpPr txBox="1"/>
          <p:nvPr/>
        </p:nvSpPr>
        <p:spPr>
          <a:xfrm>
            <a:off x="967795" y="874353"/>
            <a:ext cx="10683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 simplify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BCA931-2533-E9BA-39D0-BA73BFCF6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263" y="874353"/>
            <a:ext cx="5079371" cy="26555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B319B9-6BD3-2DD5-3F2A-C30A25920096}"/>
                  </a:ext>
                </a:extLst>
              </p:cNvPr>
              <p:cNvSpPr txBox="1"/>
              <p:nvPr/>
            </p:nvSpPr>
            <p:spPr>
              <a:xfrm>
                <a:off x="767561" y="3001835"/>
                <a:ext cx="3989297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𝑋𝐿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B319B9-6BD3-2DD5-3F2A-C30A25920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61" y="3001835"/>
                <a:ext cx="3989297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5A7AFD9-1511-F3B0-2091-CFBE689D384F}"/>
              </a:ext>
            </a:extLst>
          </p:cNvPr>
          <p:cNvSpPr txBox="1"/>
          <p:nvPr/>
        </p:nvSpPr>
        <p:spPr>
          <a:xfrm>
            <a:off x="5045887" y="2989844"/>
            <a:ext cx="1646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Lindblad eq</a:t>
            </a:r>
          </a:p>
          <a:p>
            <a:r>
              <a:rPr lang="en-US" dirty="0"/>
              <a:t>(open quantum</a:t>
            </a:r>
            <a:br>
              <a:rPr lang="en-US" dirty="0"/>
            </a:br>
            <a:r>
              <a:rPr lang="en-US" dirty="0"/>
              <a:t>system)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822A68-F7F1-FE1B-5C7B-56D151A44A6E}"/>
                  </a:ext>
                </a:extLst>
              </p:cNvPr>
              <p:cNvSpPr txBox="1"/>
              <p:nvPr/>
            </p:nvSpPr>
            <p:spPr>
              <a:xfrm>
                <a:off x="1056590" y="3951690"/>
                <a:ext cx="2996461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2ℏ</m:t>
                              </m:r>
                            </m:den>
                          </m:f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𝚤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822A68-F7F1-FE1B-5C7B-56D151A44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590" y="3951690"/>
                <a:ext cx="2996461" cy="656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4052D0-6625-19CD-0210-80C100F509E8}"/>
                  </a:ext>
                </a:extLst>
              </p:cNvPr>
              <p:cNvSpPr txBox="1"/>
              <p:nvPr/>
            </p:nvSpPr>
            <p:spPr>
              <a:xfrm>
                <a:off x="4254709" y="4095030"/>
                <a:ext cx="791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4052D0-6625-19CD-0210-80C100F50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709" y="4095030"/>
                <a:ext cx="791178" cy="369332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FBEF6A-75B0-1BAD-1548-53875F4F1ED4}"/>
                  </a:ext>
                </a:extLst>
              </p:cNvPr>
              <p:cNvSpPr txBox="1"/>
              <p:nvPr/>
            </p:nvSpPr>
            <p:spPr>
              <a:xfrm>
                <a:off x="417310" y="5164711"/>
                <a:ext cx="891522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Mathematically equivalent to lowering the entropy of a pure state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, 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ℏ→0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(group contraction)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FBEF6A-75B0-1BAD-1548-53875F4F1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10" y="5164711"/>
                <a:ext cx="8915226" cy="1077218"/>
              </a:xfrm>
              <a:prstGeom prst="rect">
                <a:avLst/>
              </a:prstGeom>
              <a:blipFill>
                <a:blip r:embed="rId7"/>
                <a:stretch>
                  <a:fillRect l="-1709" t="-7345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48330B-2C27-AB53-0EC8-823B048A5B41}"/>
              </a:ext>
            </a:extLst>
          </p:cNvPr>
          <p:cNvCxnSpPr/>
          <p:nvPr/>
        </p:nvCxnSpPr>
        <p:spPr>
          <a:xfrm flipV="1">
            <a:off x="6773263" y="3529937"/>
            <a:ext cx="1149312" cy="170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DE25BA-F11A-9504-31EC-111AEE20CE2D}"/>
                  </a:ext>
                </a:extLst>
              </p:cNvPr>
              <p:cNvSpPr txBox="1"/>
              <p:nvPr/>
            </p:nvSpPr>
            <p:spPr>
              <a:xfrm>
                <a:off x="11507739" y="1378456"/>
                <a:ext cx="502061" cy="38529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DE25BA-F11A-9504-31EC-111AEE20C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739" y="1378456"/>
                <a:ext cx="502061" cy="3852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154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E79F4-20D7-78CC-70C9-E497432A8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29687F3-B712-EF84-E4BC-405B97708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509628"/>
              </p:ext>
            </p:extLst>
          </p:nvPr>
        </p:nvGraphicFramePr>
        <p:xfrm>
          <a:off x="1831767" y="1687637"/>
          <a:ext cx="6644788" cy="32981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2394">
                  <a:extLst>
                    <a:ext uri="{9D8B030D-6E8A-4147-A177-3AD203B41FA5}">
                      <a16:colId xmlns:a16="http://schemas.microsoft.com/office/drawing/2014/main" val="318984211"/>
                    </a:ext>
                  </a:extLst>
                </a:gridCol>
                <a:gridCol w="3322394">
                  <a:extLst>
                    <a:ext uri="{9D8B030D-6E8A-4147-A177-3AD203B41FA5}">
                      <a16:colId xmlns:a16="http://schemas.microsoft.com/office/drawing/2014/main" val="4065757525"/>
                    </a:ext>
                  </a:extLst>
                </a:gridCol>
              </a:tblGrid>
              <a:tr h="1649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Classical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Mechanics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Relativistic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Mechanics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42816"/>
                  </a:ext>
                </a:extLst>
              </a:tr>
              <a:tr h="1649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Quantum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Mechanics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Quantum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Field Theory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47827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132DCF-3983-A5CB-62F2-E824B2AC52F5}"/>
              </a:ext>
            </a:extLst>
          </p:cNvPr>
          <p:cNvCxnSpPr/>
          <p:nvPr/>
        </p:nvCxnSpPr>
        <p:spPr>
          <a:xfrm>
            <a:off x="1835474" y="1388286"/>
            <a:ext cx="6621057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749DCD-D9A5-EA68-04ED-F7B900D96CB9}"/>
              </a:ext>
            </a:extLst>
          </p:cNvPr>
          <p:cNvSpPr txBox="1"/>
          <p:nvPr/>
        </p:nvSpPr>
        <p:spPr>
          <a:xfrm>
            <a:off x="4771684" y="98396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1FA267-63DA-4312-6AF5-216A42B626EC}"/>
              </a:ext>
            </a:extLst>
          </p:cNvPr>
          <p:cNvCxnSpPr>
            <a:cxnSpLocks/>
          </p:cNvCxnSpPr>
          <p:nvPr/>
        </p:nvCxnSpPr>
        <p:spPr>
          <a:xfrm flipV="1">
            <a:off x="1521776" y="1680963"/>
            <a:ext cx="0" cy="3298182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755AA77-ADC7-CC51-72C4-A30641F7ED1A}"/>
              </a:ext>
            </a:extLst>
          </p:cNvPr>
          <p:cNvSpPr txBox="1"/>
          <p:nvPr/>
        </p:nvSpPr>
        <p:spPr>
          <a:xfrm rot="16200000">
            <a:off x="753456" y="3152061"/>
            <a:ext cx="91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BB359C-8913-CDC5-18E9-DEDB670CDF6F}"/>
                  </a:ext>
                </a:extLst>
              </p:cNvPr>
              <p:cNvSpPr txBox="1"/>
              <p:nvPr/>
            </p:nvSpPr>
            <p:spPr>
              <a:xfrm>
                <a:off x="1831767" y="1098585"/>
                <a:ext cx="7303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0" dirty="0"/>
                  <a:t>“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200" dirty="0"/>
                  <a:t>”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BB359C-8913-CDC5-18E9-DEDB670CD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767" y="1098585"/>
                <a:ext cx="730328" cy="276999"/>
              </a:xfrm>
              <a:prstGeom prst="rect">
                <a:avLst/>
              </a:prstGeom>
              <a:blipFill>
                <a:blip r:embed="rId2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5FBB8F-AFAC-7E40-22B3-F24298CB56DD}"/>
                  </a:ext>
                </a:extLst>
              </p:cNvPr>
              <p:cNvSpPr txBox="1"/>
              <p:nvPr/>
            </p:nvSpPr>
            <p:spPr>
              <a:xfrm rot="16200000">
                <a:off x="908852" y="1846681"/>
                <a:ext cx="6982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0" dirty="0"/>
                  <a:t>“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ℏ→0</m:t>
                    </m:r>
                  </m:oMath>
                </a14:m>
                <a:r>
                  <a:rPr lang="en-US" sz="1200" dirty="0"/>
                  <a:t>”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5FBB8F-AFAC-7E40-22B3-F24298CB5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8852" y="1846681"/>
                <a:ext cx="698204" cy="276999"/>
              </a:xfrm>
              <a:prstGeom prst="rect">
                <a:avLst/>
              </a:prstGeom>
              <a:blipFill>
                <a:blip r:embed="rId3"/>
                <a:stretch>
                  <a:fillRect l="-2222" r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389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A89BACF-A7DF-6C3C-4038-D106BCD26AE4}"/>
              </a:ext>
            </a:extLst>
          </p:cNvPr>
          <p:cNvGrpSpPr/>
          <p:nvPr/>
        </p:nvGrpSpPr>
        <p:grpSpPr>
          <a:xfrm>
            <a:off x="388835" y="1454253"/>
            <a:ext cx="6254835" cy="1759053"/>
            <a:chOff x="329683" y="1172919"/>
            <a:chExt cx="6254835" cy="17590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D5BECC-483A-F696-4DF8-99C549998F13}"/>
                </a:ext>
              </a:extLst>
            </p:cNvPr>
            <p:cNvSpPr/>
            <p:nvPr/>
          </p:nvSpPr>
          <p:spPr>
            <a:xfrm>
              <a:off x="3208122" y="1232661"/>
              <a:ext cx="1816402" cy="491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Standard probability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272639-0F20-91B8-8B5A-FA6235E7A889}"/>
                </a:ext>
              </a:extLst>
            </p:cNvPr>
            <p:cNvSpPr/>
            <p:nvPr/>
          </p:nvSpPr>
          <p:spPr>
            <a:xfrm>
              <a:off x="3208122" y="2440030"/>
              <a:ext cx="1816402" cy="491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Information theory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4D651B-7AF1-A261-3EB0-3A789526E354}"/>
                </a:ext>
              </a:extLst>
            </p:cNvPr>
            <p:cNvSpPr/>
            <p:nvPr/>
          </p:nvSpPr>
          <p:spPr>
            <a:xfrm>
              <a:off x="329683" y="1791536"/>
              <a:ext cx="1883631" cy="491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Symplectic</a:t>
              </a:r>
              <a:r>
                <a:rPr lang="en-US" sz="1600" dirty="0">
                  <a:solidFill>
                    <a:schemeClr val="tx1"/>
                  </a:solidFill>
                </a:rPr>
                <a:t> manifold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483119-87C6-E559-2C12-1A9D5008F747}"/>
                    </a:ext>
                  </a:extLst>
                </p:cNvPr>
                <p:cNvSpPr txBox="1"/>
                <p:nvPr/>
              </p:nvSpPr>
              <p:spPr>
                <a:xfrm>
                  <a:off x="626700" y="1339172"/>
                  <a:ext cx="1420389" cy="3781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a14:m>
                  <a:r>
                    <a:rPr lang="en-US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483119-87C6-E559-2C12-1A9D5008F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700" y="1339172"/>
                  <a:ext cx="1420389" cy="378180"/>
                </a:xfrm>
                <a:prstGeom prst="rect">
                  <a:avLst/>
                </a:prstGeom>
                <a:blipFill>
                  <a:blip r:embed="rId2"/>
                  <a:stretch>
                    <a:fillRect t="-125806" r="-15451" b="-1822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0010B80-DCF9-6E75-0364-616DB80C5E52}"/>
                    </a:ext>
                  </a:extLst>
                </p:cNvPr>
                <p:cNvSpPr txBox="1"/>
                <p:nvPr/>
              </p:nvSpPr>
              <p:spPr>
                <a:xfrm>
                  <a:off x="5049517" y="1172919"/>
                  <a:ext cx="1485963" cy="6551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0010B80-DCF9-6E75-0364-616DB80C5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9517" y="1172919"/>
                  <a:ext cx="1485963" cy="6551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B89734A-EAD1-64B0-F582-16CAC6011CE5}"/>
                    </a:ext>
                  </a:extLst>
                </p:cNvPr>
                <p:cNvSpPr txBox="1"/>
                <p:nvPr/>
              </p:nvSpPr>
              <p:spPr>
                <a:xfrm>
                  <a:off x="4950801" y="2563499"/>
                  <a:ext cx="163371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B89734A-EAD1-64B0-F582-16CAC6011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0801" y="2563499"/>
                  <a:ext cx="1633717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Arrow: Left-Right 10">
              <a:extLst>
                <a:ext uri="{FF2B5EF4-FFF2-40B4-BE49-F238E27FC236}">
                  <a16:creationId xmlns:a16="http://schemas.microsoft.com/office/drawing/2014/main" id="{E79860D1-4404-ADD4-93CF-0710721199B3}"/>
                </a:ext>
              </a:extLst>
            </p:cNvPr>
            <p:cNvSpPr/>
            <p:nvPr/>
          </p:nvSpPr>
          <p:spPr>
            <a:xfrm rot="20292001">
              <a:off x="2387900" y="1610826"/>
              <a:ext cx="782062" cy="24596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801B8C52-4238-BD05-D5C2-32B45E11FE36}"/>
                </a:ext>
              </a:extLst>
            </p:cNvPr>
            <p:cNvSpPr/>
            <p:nvPr/>
          </p:nvSpPr>
          <p:spPr>
            <a:xfrm rot="1307999" flipH="1">
              <a:off x="2383246" y="2275654"/>
              <a:ext cx="782062" cy="24596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4884D414-2A35-83D0-0FAF-8566EB63FF97}"/>
                </a:ext>
              </a:extLst>
            </p:cNvPr>
            <p:cNvSpPr/>
            <p:nvPr/>
          </p:nvSpPr>
          <p:spPr>
            <a:xfrm rot="5400000">
              <a:off x="3884204" y="1924670"/>
              <a:ext cx="518807" cy="24596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B2C94F8-33CE-DC50-3C1D-56FEE7A6AEE3}"/>
                    </a:ext>
                  </a:extLst>
                </p:cNvPr>
                <p:cNvSpPr txBox="1"/>
                <p:nvPr/>
              </p:nvSpPr>
              <p:spPr>
                <a:xfrm>
                  <a:off x="434335" y="2503249"/>
                  <a:ext cx="1805120" cy="3760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a14:m>
                  <a:r>
                    <a:rPr lang="en-US" sz="1600" dirty="0"/>
                    <a:t> uniform over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B2C94F8-33CE-DC50-3C1D-56FEE7A6AE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35" y="2503249"/>
                  <a:ext cx="1805120" cy="376052"/>
                </a:xfrm>
                <a:prstGeom prst="rect">
                  <a:avLst/>
                </a:prstGeom>
                <a:blipFill>
                  <a:blip r:embed="rId5"/>
                  <a:stretch>
                    <a:fillRect t="-4918"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BCEE7F-3880-161A-3800-F65C654E477A}"/>
              </a:ext>
            </a:extLst>
          </p:cNvPr>
          <p:cNvGrpSpPr/>
          <p:nvPr/>
        </p:nvGrpSpPr>
        <p:grpSpPr>
          <a:xfrm>
            <a:off x="381886" y="3838049"/>
            <a:ext cx="7628885" cy="1716301"/>
            <a:chOff x="53340" y="3574508"/>
            <a:chExt cx="7628885" cy="17163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8EE642-2436-24BB-81AD-7FC2558F3EED}"/>
                </a:ext>
              </a:extLst>
            </p:cNvPr>
            <p:cNvSpPr/>
            <p:nvPr/>
          </p:nvSpPr>
          <p:spPr>
            <a:xfrm>
              <a:off x="3204418" y="4742624"/>
              <a:ext cx="1814751" cy="491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Quantum information theory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58B4EC-EDC5-EADD-FD3A-A58657E0BB03}"/>
                </a:ext>
              </a:extLst>
            </p:cNvPr>
            <p:cNvSpPr/>
            <p:nvPr/>
          </p:nvSpPr>
          <p:spPr>
            <a:xfrm>
              <a:off x="3203212" y="3605618"/>
              <a:ext cx="1814751" cy="491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Quantum probability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A1B417A-9E7E-7A87-44C6-1450BF3EB3E0}"/>
                </a:ext>
              </a:extLst>
            </p:cNvPr>
            <p:cNvSpPr/>
            <p:nvPr/>
          </p:nvSpPr>
          <p:spPr>
            <a:xfrm>
              <a:off x="53340" y="4090708"/>
              <a:ext cx="2158323" cy="491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Projective Hilbert space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458D240-8F76-F41F-82B8-589E3659D082}"/>
                    </a:ext>
                  </a:extLst>
                </p:cNvPr>
                <p:cNvSpPr txBox="1"/>
                <p:nvPr/>
              </p:nvSpPr>
              <p:spPr>
                <a:xfrm>
                  <a:off x="916084" y="3574508"/>
                  <a:ext cx="496198" cy="2286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458D240-8F76-F41F-82B8-589E3659D0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084" y="3574508"/>
                  <a:ext cx="496198" cy="228635"/>
                </a:xfrm>
                <a:prstGeom prst="rect">
                  <a:avLst/>
                </a:prstGeom>
                <a:blipFill>
                  <a:blip r:embed="rId6"/>
                  <a:stretch>
                    <a:fillRect r="-22222" b="-648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BC62A96-BD75-E90E-06DA-FE0F717379DC}"/>
                    </a:ext>
                  </a:extLst>
                </p:cNvPr>
                <p:cNvSpPr txBox="1"/>
                <p:nvPr/>
              </p:nvSpPr>
              <p:spPr>
                <a:xfrm>
                  <a:off x="5396522" y="3647113"/>
                  <a:ext cx="1263122" cy="2286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BC62A96-BD75-E90E-06DA-FE0F717379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6522" y="3647113"/>
                  <a:ext cx="1263122" cy="228635"/>
                </a:xfrm>
                <a:prstGeom prst="rect">
                  <a:avLst/>
                </a:prstGeom>
                <a:blipFill>
                  <a:blip r:embed="rId7"/>
                  <a:stretch>
                    <a:fillRect r="-39130" b="-648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E096C43-B44B-C70A-C255-A09C8C46B44A}"/>
                    </a:ext>
                  </a:extLst>
                </p:cNvPr>
                <p:cNvSpPr txBox="1"/>
                <p:nvPr/>
              </p:nvSpPr>
              <p:spPr>
                <a:xfrm>
                  <a:off x="449293" y="4627024"/>
                  <a:ext cx="1101216" cy="3736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E096C43-B44B-C70A-C255-A09C8C46B4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293" y="4627024"/>
                  <a:ext cx="1101216" cy="373697"/>
                </a:xfrm>
                <a:prstGeom prst="rect">
                  <a:avLst/>
                </a:prstGeom>
                <a:blipFill>
                  <a:blip r:embed="rId8"/>
                  <a:stretch>
                    <a:fillRect r="-32597" b="-36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430ED55-01D7-D25B-455A-9B01B0F89D04}"/>
                    </a:ext>
                  </a:extLst>
                </p:cNvPr>
                <p:cNvSpPr txBox="1"/>
                <p:nvPr/>
              </p:nvSpPr>
              <p:spPr>
                <a:xfrm>
                  <a:off x="5069267" y="4645248"/>
                  <a:ext cx="2612958" cy="6455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430ED55-01D7-D25B-455A-9B01B0F89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267" y="4645248"/>
                  <a:ext cx="2612958" cy="64556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Arrow: Left-Right 23">
              <a:extLst>
                <a:ext uri="{FF2B5EF4-FFF2-40B4-BE49-F238E27FC236}">
                  <a16:creationId xmlns:a16="http://schemas.microsoft.com/office/drawing/2014/main" id="{39E07C9D-17B0-FC80-7244-719DEE92C6A9}"/>
                </a:ext>
              </a:extLst>
            </p:cNvPr>
            <p:cNvSpPr/>
            <p:nvPr/>
          </p:nvSpPr>
          <p:spPr>
            <a:xfrm rot="20292001">
              <a:off x="2371405" y="3983363"/>
              <a:ext cx="781351" cy="2457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Arrow: Left-Right 24">
              <a:extLst>
                <a:ext uri="{FF2B5EF4-FFF2-40B4-BE49-F238E27FC236}">
                  <a16:creationId xmlns:a16="http://schemas.microsoft.com/office/drawing/2014/main" id="{0D35075C-1F83-12E7-BD2B-4E4C92B3427A}"/>
                </a:ext>
              </a:extLst>
            </p:cNvPr>
            <p:cNvSpPr/>
            <p:nvPr/>
          </p:nvSpPr>
          <p:spPr>
            <a:xfrm rot="1307999" flipH="1">
              <a:off x="2371406" y="4632840"/>
              <a:ext cx="781351" cy="2457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" name="Arrow: Left-Right 25">
              <a:extLst>
                <a:ext uri="{FF2B5EF4-FFF2-40B4-BE49-F238E27FC236}">
                  <a16:creationId xmlns:a16="http://schemas.microsoft.com/office/drawing/2014/main" id="{CCC5EA0A-1EB1-4926-0843-B95DD2E002B5}"/>
                </a:ext>
              </a:extLst>
            </p:cNvPr>
            <p:cNvSpPr/>
            <p:nvPr/>
          </p:nvSpPr>
          <p:spPr>
            <a:xfrm rot="5400000">
              <a:off x="3878680" y="4279308"/>
              <a:ext cx="518336" cy="2457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79F16F0-78D7-ACB2-F960-1DD22F72E45A}"/>
              </a:ext>
            </a:extLst>
          </p:cNvPr>
          <p:cNvSpPr txBox="1"/>
          <p:nvPr/>
        </p:nvSpPr>
        <p:spPr>
          <a:xfrm>
            <a:off x="6945523" y="1440778"/>
            <a:ext cx="5043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Thermodynamics/Statistical mechanics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are not built on top of mechanics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62C4A5-B8C2-E977-B8C4-F634121AB508}"/>
              </a:ext>
            </a:extLst>
          </p:cNvPr>
          <p:cNvSpPr txBox="1"/>
          <p:nvPr/>
        </p:nvSpPr>
        <p:spPr>
          <a:xfrm>
            <a:off x="6945523" y="2339847"/>
            <a:ext cx="49652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Mechanics is the ideal case of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thermodynamics/statistical mechanics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A4C731-0BAD-05A7-A572-49A320868932}"/>
              </a:ext>
            </a:extLst>
          </p:cNvPr>
          <p:cNvSpPr txBox="1"/>
          <p:nvPr/>
        </p:nvSpPr>
        <p:spPr>
          <a:xfrm>
            <a:off x="7440670" y="215963"/>
            <a:ext cx="4208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geometric structures of both classical and quantum mechanics are equivalent to the entropic structure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338706-2560-7809-1A66-F1325E252525}"/>
              </a:ext>
            </a:extLst>
          </p:cNvPr>
          <p:cNvSpPr txBox="1"/>
          <p:nvPr/>
        </p:nvSpPr>
        <p:spPr>
          <a:xfrm>
            <a:off x="286718" y="240224"/>
            <a:ext cx="6193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Geometry is entropy!</a:t>
            </a:r>
          </a:p>
        </p:txBody>
      </p:sp>
    </p:spTree>
    <p:extLst>
      <p:ext uri="{BB962C8B-B14F-4D97-AF65-F5344CB8AC3E}">
        <p14:creationId xmlns:p14="http://schemas.microsoft.com/office/powerpoint/2010/main" val="291903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76FD77-4267-4B26-1F85-8E7BF84C79FF}"/>
              </a:ext>
            </a:extLst>
          </p:cNvPr>
          <p:cNvSpPr txBox="1"/>
          <p:nvPr/>
        </p:nvSpPr>
        <p:spPr>
          <a:xfrm>
            <a:off x="341467" y="413656"/>
            <a:ext cx="115090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Extracting principles/assumptions behind the laws gives us solid intuition that cuts across fields and leads to new insights/results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3E5D4-0A7C-41D9-B8ED-659C13713C97}"/>
              </a:ext>
            </a:extLst>
          </p:cNvPr>
          <p:cNvSpPr txBox="1"/>
          <p:nvPr/>
        </p:nvSpPr>
        <p:spPr>
          <a:xfrm>
            <a:off x="501889" y="3443524"/>
            <a:ext cx="8820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Not enough: you can’t truly claim to understand higher-level structures without fully understanding the lower-level structures</a:t>
            </a:r>
          </a:p>
        </p:txBody>
      </p:sp>
    </p:spTree>
    <p:extLst>
      <p:ext uri="{BB962C8B-B14F-4D97-AF65-F5344CB8AC3E}">
        <p14:creationId xmlns:p14="http://schemas.microsoft.com/office/powerpoint/2010/main" val="2526918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3CDCF-7DCF-A403-9333-C023DDC9C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DC91-8014-8D84-B6F2-686243AA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mathematics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C291F-4B80-A566-2023-0518D9F9D0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A6060-56C3-F9E5-2FF9-24FEB2E6C261}"/>
              </a:ext>
            </a:extLst>
          </p:cNvPr>
          <p:cNvSpPr txBox="1"/>
          <p:nvPr/>
        </p:nvSpPr>
        <p:spPr>
          <a:xfrm>
            <a:off x="399262" y="5092266"/>
            <a:ext cx="269336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 dirty="0"/>
              <a:t>Assumptions of Physics</a:t>
            </a:r>
            <a:r>
              <a:rPr lang="en-US" sz="1600" i="1" dirty="0"/>
              <a:t>,</a:t>
            </a:r>
            <a:br>
              <a:rPr lang="en-US" sz="1600" i="1" dirty="0"/>
            </a:br>
            <a:r>
              <a:rPr lang="en-US" sz="1600" i="1" dirty="0"/>
              <a:t>Michigan Publishing </a:t>
            </a:r>
            <a:r>
              <a:rPr lang="en-US" sz="1600" dirty="0"/>
              <a:t>(v2 2023)</a:t>
            </a:r>
          </a:p>
        </p:txBody>
      </p:sp>
    </p:spTree>
    <p:extLst>
      <p:ext uri="{BB962C8B-B14F-4D97-AF65-F5344CB8AC3E}">
        <p14:creationId xmlns:p14="http://schemas.microsoft.com/office/powerpoint/2010/main" val="1149183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923DC-339D-64B6-219F-08A613F7C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EDC7-3E0C-C6A1-6A05-5BB0D929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</a:t>
            </a:r>
            <a:br>
              <a:rPr lang="en-US" dirty="0"/>
            </a:br>
            <a:r>
              <a:rPr lang="en-US" dirty="0"/>
              <a:t>unphysical mathematics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76F52-8177-DE5F-982C-A84C8D5C0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46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552BF4-E5A7-8FD6-30B1-B3F36441BED5}"/>
              </a:ext>
            </a:extLst>
          </p:cNvPr>
          <p:cNvSpPr txBox="1"/>
          <p:nvPr/>
        </p:nvSpPr>
        <p:spPr>
          <a:xfrm>
            <a:off x="446886" y="391886"/>
            <a:ext cx="9463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 differential geometry, tangent vectors are derivations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D5863A-2765-4365-4F44-7680CC64489C}"/>
                  </a:ext>
                </a:extLst>
              </p:cNvPr>
              <p:cNvSpPr txBox="1"/>
              <p:nvPr/>
            </p:nvSpPr>
            <p:spPr>
              <a:xfrm>
                <a:off x="6397947" y="1367841"/>
                <a:ext cx="1773049" cy="60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D5863A-2765-4365-4F44-7680CC644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47" y="1367841"/>
                <a:ext cx="1773049" cy="6008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0E3902-6CC7-9406-86C9-3E376A6AC89B}"/>
                  </a:ext>
                </a:extLst>
              </p:cNvPr>
              <p:cNvSpPr txBox="1"/>
              <p:nvPr/>
            </p:nvSpPr>
            <p:spPr>
              <a:xfrm>
                <a:off x="969401" y="1383871"/>
                <a:ext cx="36193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0E3902-6CC7-9406-86C9-3E376A6AC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01" y="1383871"/>
                <a:ext cx="36193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31E483-3323-0064-30E2-290AE521D2BD}"/>
              </a:ext>
            </a:extLst>
          </p:cNvPr>
          <p:cNvCxnSpPr/>
          <p:nvPr/>
        </p:nvCxnSpPr>
        <p:spPr>
          <a:xfrm flipV="1">
            <a:off x="7129570" y="1904427"/>
            <a:ext cx="275007" cy="48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25AB57-829A-2AE0-9637-F22F40F8B389}"/>
              </a:ext>
            </a:extLst>
          </p:cNvPr>
          <p:cNvCxnSpPr/>
          <p:nvPr/>
        </p:nvCxnSpPr>
        <p:spPr>
          <a:xfrm flipH="1" flipV="1">
            <a:off x="8057720" y="1904427"/>
            <a:ext cx="488139" cy="52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15527B-F998-E630-8E53-8DE5A2751A48}"/>
              </a:ext>
            </a:extLst>
          </p:cNvPr>
          <p:cNvSpPr txBox="1"/>
          <p:nvPr/>
        </p:nvSpPr>
        <p:spPr>
          <a:xfrm>
            <a:off x="8301789" y="23471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D06DEE-7E7F-F1D9-38F3-401E26AE7115}"/>
              </a:ext>
            </a:extLst>
          </p:cNvPr>
          <p:cNvSpPr txBox="1"/>
          <p:nvPr/>
        </p:nvSpPr>
        <p:spPr>
          <a:xfrm>
            <a:off x="6497441" y="2378815"/>
            <a:ext cx="126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C72460-63D6-8741-0918-177B5D159109}"/>
              </a:ext>
            </a:extLst>
          </p:cNvPr>
          <p:cNvSpPr txBox="1"/>
          <p:nvPr/>
        </p:nvSpPr>
        <p:spPr>
          <a:xfrm>
            <a:off x="1588518" y="2766871"/>
            <a:ext cx="2058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polar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CE122D-23EB-9187-8DBF-B778333BE938}"/>
                  </a:ext>
                </a:extLst>
              </p:cNvPr>
              <p:cNvSpPr txBox="1"/>
              <p:nvPr/>
            </p:nvSpPr>
            <p:spPr>
              <a:xfrm>
                <a:off x="1243103" y="3125810"/>
                <a:ext cx="27493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???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8CE122D-23EB-9187-8DBF-B778333BE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103" y="3125810"/>
                <a:ext cx="274934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DF55814-5564-17F7-BDE8-AEFB2CB7B59B}"/>
              </a:ext>
            </a:extLst>
          </p:cNvPr>
          <p:cNvSpPr txBox="1"/>
          <p:nvPr/>
        </p:nvSpPr>
        <p:spPr>
          <a:xfrm>
            <a:off x="1835348" y="4181468"/>
            <a:ext cx="1564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phase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0CA9D2-6EAB-BBED-09C4-DD328AE94B60}"/>
                  </a:ext>
                </a:extLst>
              </p:cNvPr>
              <p:cNvSpPr txBox="1"/>
              <p:nvPr/>
            </p:nvSpPr>
            <p:spPr>
              <a:xfrm>
                <a:off x="1240282" y="4550800"/>
                <a:ext cx="2754985" cy="622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???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0CA9D2-6EAB-BBED-09C4-DD328AE94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282" y="4550800"/>
                <a:ext cx="2754985" cy="622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98DE057-03AF-F9D8-C342-7B9B7B93092F}"/>
              </a:ext>
            </a:extLst>
          </p:cNvPr>
          <p:cNvSpPr txBox="1"/>
          <p:nvPr/>
        </p:nvSpPr>
        <p:spPr>
          <a:xfrm>
            <a:off x="4635471" y="3756131"/>
            <a:ext cx="415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Doesn’t work with units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E413E5-89EA-51F1-BB8D-7EC818DDC6B4}"/>
              </a:ext>
            </a:extLst>
          </p:cNvPr>
          <p:cNvCxnSpPr/>
          <p:nvPr/>
        </p:nvCxnSpPr>
        <p:spPr>
          <a:xfrm flipH="1" flipV="1">
            <a:off x="3884481" y="3478845"/>
            <a:ext cx="605017" cy="501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D26819-29B2-C0BC-56C1-FFDDF2D53C5E}"/>
              </a:ext>
            </a:extLst>
          </p:cNvPr>
          <p:cNvCxnSpPr/>
          <p:nvPr/>
        </p:nvCxnSpPr>
        <p:spPr>
          <a:xfrm flipH="1">
            <a:off x="3925732" y="4181468"/>
            <a:ext cx="663058" cy="56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4690E7-9047-F244-0051-4DEE3E76E9F0}"/>
                  </a:ext>
                </a:extLst>
              </p:cNvPr>
              <p:cNvSpPr txBox="1"/>
              <p:nvPr/>
            </p:nvSpPr>
            <p:spPr>
              <a:xfrm>
                <a:off x="4653033" y="4462674"/>
                <a:ext cx="42982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Mathematically precise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dirty="0"/>
                  <a:t> physically precise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4690E7-9047-F244-0051-4DEE3E76E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033" y="4462674"/>
                <a:ext cx="4298293" cy="369332"/>
              </a:xfrm>
              <a:prstGeom prst="rect">
                <a:avLst/>
              </a:prstGeom>
              <a:blipFill>
                <a:blip r:embed="rId6"/>
                <a:stretch>
                  <a:fillRect l="-1135" t="-8197" r="-70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93CB10-472F-95E8-7B70-DCDBAA6B63D4}"/>
                  </a:ext>
                </a:extLst>
              </p:cNvPr>
              <p:cNvSpPr txBox="1"/>
              <p:nvPr/>
            </p:nvSpPr>
            <p:spPr>
              <a:xfrm>
                <a:off x="1463885" y="3702044"/>
                <a:ext cx="597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93CB10-472F-95E8-7B70-DCDBAA6B6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885" y="3702044"/>
                <a:ext cx="59708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6E612D5-6A98-BB4D-C960-01C4964A9DE7}"/>
                  </a:ext>
                </a:extLst>
              </p:cNvPr>
              <p:cNvSpPr txBox="1"/>
              <p:nvPr/>
            </p:nvSpPr>
            <p:spPr>
              <a:xfrm>
                <a:off x="2229398" y="3702044"/>
                <a:ext cx="735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rad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6E612D5-6A98-BB4D-C960-01C4964A9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398" y="3702044"/>
                <a:ext cx="7357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C02A1F-519F-CD68-665C-6DA08B6ED1EE}"/>
                  </a:ext>
                </a:extLst>
              </p:cNvPr>
              <p:cNvSpPr txBox="1"/>
              <p:nvPr/>
            </p:nvSpPr>
            <p:spPr>
              <a:xfrm>
                <a:off x="1580435" y="5173535"/>
                <a:ext cx="597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C02A1F-519F-CD68-665C-6DA08B6ED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435" y="5173535"/>
                <a:ext cx="59708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A01C84-8773-92B7-B0A7-8C4CF87322D4}"/>
                  </a:ext>
                </a:extLst>
              </p:cNvPr>
              <p:cNvSpPr txBox="1"/>
              <p:nvPr/>
            </p:nvSpPr>
            <p:spPr>
              <a:xfrm>
                <a:off x="2212914" y="5173535"/>
                <a:ext cx="1301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A01C84-8773-92B7-B0A7-8C4CF873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914" y="5173535"/>
                <a:ext cx="1301318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73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6" grpId="0"/>
      <p:bldP spid="21" grpId="0"/>
      <p:bldP spid="22" grpId="0"/>
      <p:bldP spid="23" grpId="0"/>
      <p:bldP spid="24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A55D80-4922-093D-0208-D8D894B3A59B}"/>
                  </a:ext>
                </a:extLst>
              </p:cNvPr>
              <p:cNvSpPr txBox="1"/>
              <p:nvPr/>
            </p:nvSpPr>
            <p:spPr>
              <a:xfrm>
                <a:off x="276161" y="307155"/>
                <a:ext cx="116294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Quantum states represented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A55D80-4922-093D-0208-D8D894B3A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61" y="307155"/>
                <a:ext cx="11629450" cy="646331"/>
              </a:xfrm>
              <a:prstGeom prst="rect">
                <a:avLst/>
              </a:prstGeom>
              <a:blipFill>
                <a:blip r:embed="rId2"/>
                <a:stretch>
                  <a:fillRect l="-1572" t="-13208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865DC6E-A175-0164-8030-C330DADBF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377" y="1257734"/>
            <a:ext cx="3373018" cy="16003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9C690A-C693-99DF-4494-6065036FFB91}"/>
                  </a:ext>
                </a:extLst>
              </p:cNvPr>
              <p:cNvSpPr txBox="1"/>
              <p:nvPr/>
            </p:nvSpPr>
            <p:spPr>
              <a:xfrm>
                <a:off x="286389" y="1084113"/>
                <a:ext cx="1656223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</m:e>
                      </m:ra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9C690A-C693-99DF-4494-6065036FF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89" y="1084113"/>
                <a:ext cx="1656223" cy="910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F4435B-D11B-0E4F-A1B8-F6AF7D008BC0}"/>
                  </a:ext>
                </a:extLst>
              </p:cNvPr>
              <p:cNvSpPr txBox="1"/>
              <p:nvPr/>
            </p:nvSpPr>
            <p:spPr>
              <a:xfrm>
                <a:off x="323514" y="2119465"/>
                <a:ext cx="158197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F4435B-D11B-0E4F-A1B8-F6AF7D008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14" y="2119465"/>
                <a:ext cx="1581972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A33EC2-C5F9-F348-2CB4-398F114E137E}"/>
                  </a:ext>
                </a:extLst>
              </p:cNvPr>
              <p:cNvSpPr txBox="1"/>
              <p:nvPr/>
            </p:nvSpPr>
            <p:spPr>
              <a:xfrm>
                <a:off x="2453682" y="1349538"/>
                <a:ext cx="1530740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A33EC2-C5F9-F348-2CB4-398F114E1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682" y="1349538"/>
                <a:ext cx="1530740" cy="379848"/>
              </a:xfrm>
              <a:prstGeom prst="rect">
                <a:avLst/>
              </a:prstGeom>
              <a:blipFill>
                <a:blip r:embed="rId6"/>
                <a:stretch>
                  <a:fillRect b="-17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FDC59A-540A-B60A-8A8D-9E3AA61F6353}"/>
                  </a:ext>
                </a:extLst>
              </p:cNvPr>
              <p:cNvSpPr txBox="1"/>
              <p:nvPr/>
            </p:nvSpPr>
            <p:spPr>
              <a:xfrm>
                <a:off x="2532133" y="2128249"/>
                <a:ext cx="1245597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FDC59A-540A-B60A-8A8D-9E3AA61F6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133" y="2128249"/>
                <a:ext cx="1245597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031C006-0B2C-F435-D65D-B984DB3899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4377" y="3401082"/>
            <a:ext cx="3373018" cy="13201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2C3448-A2EB-262C-169A-5F766DAEEC39}"/>
                  </a:ext>
                </a:extLst>
              </p:cNvPr>
              <p:cNvSpPr txBox="1"/>
              <p:nvPr/>
            </p:nvSpPr>
            <p:spPr>
              <a:xfrm>
                <a:off x="276161" y="3104277"/>
                <a:ext cx="2188100" cy="9106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2C3448-A2EB-262C-169A-5F766DAEE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61" y="3104277"/>
                <a:ext cx="2188100" cy="9106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68A95C-37EB-AE71-2B79-291BDFB3D235}"/>
                  </a:ext>
                </a:extLst>
              </p:cNvPr>
              <p:cNvSpPr txBox="1"/>
              <p:nvPr/>
            </p:nvSpPr>
            <p:spPr>
              <a:xfrm>
                <a:off x="315178" y="4152276"/>
                <a:ext cx="2113463" cy="660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68A95C-37EB-AE71-2B79-291BDFB3D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78" y="4152276"/>
                <a:ext cx="2113463" cy="6600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1125E0-FC0E-8F3A-0D08-DFE7154F3E26}"/>
                  </a:ext>
                </a:extLst>
              </p:cNvPr>
              <p:cNvSpPr txBox="1"/>
              <p:nvPr/>
            </p:nvSpPr>
            <p:spPr>
              <a:xfrm>
                <a:off x="2658129" y="3479278"/>
                <a:ext cx="1527469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1125E0-FC0E-8F3A-0D08-DFE7154F3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129" y="3479278"/>
                <a:ext cx="1527469" cy="379848"/>
              </a:xfrm>
              <a:prstGeom prst="rect">
                <a:avLst/>
              </a:prstGeom>
              <a:blipFill>
                <a:blip r:embed="rId11"/>
                <a:stretch>
                  <a:fillRect l="-398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BB1099-3720-2A1F-A31A-641D61F3754F}"/>
                  </a:ext>
                </a:extLst>
              </p:cNvPr>
              <p:cNvSpPr txBox="1"/>
              <p:nvPr/>
            </p:nvSpPr>
            <p:spPr>
              <a:xfrm>
                <a:off x="2609677" y="4321592"/>
                <a:ext cx="1319079" cy="399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BB1099-3720-2A1F-A31A-641D61F37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677" y="4321592"/>
                <a:ext cx="1319079" cy="399597"/>
              </a:xfrm>
              <a:prstGeom prst="rect">
                <a:avLst/>
              </a:prstGeom>
              <a:blipFill>
                <a:blip r:embed="rId1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932008-A7A3-D710-9F74-1846C5846B16}"/>
                  </a:ext>
                </a:extLst>
              </p:cNvPr>
              <p:cNvSpPr txBox="1"/>
              <p:nvPr/>
            </p:nvSpPr>
            <p:spPr>
              <a:xfrm>
                <a:off x="9094970" y="1084454"/>
                <a:ext cx="2038956" cy="5821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erf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932008-A7A3-D710-9F74-1846C5846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970" y="1084454"/>
                <a:ext cx="2038956" cy="58214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F3C640-8007-1F95-C9B8-4098ECEE83E9}"/>
                  </a:ext>
                </a:extLst>
              </p:cNvPr>
              <p:cNvSpPr txBox="1"/>
              <p:nvPr/>
            </p:nvSpPr>
            <p:spPr>
              <a:xfrm>
                <a:off x="9159892" y="1706060"/>
                <a:ext cx="1909112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F3C640-8007-1F95-C9B8-4098ECEE8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892" y="1706060"/>
                <a:ext cx="1909112" cy="65601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D07470A-1CC1-526E-2634-1B9DD2559229}"/>
              </a:ext>
            </a:extLst>
          </p:cNvPr>
          <p:cNvSpPr txBox="1"/>
          <p:nvPr/>
        </p:nvSpPr>
        <p:spPr>
          <a:xfrm>
            <a:off x="8824832" y="407296"/>
            <a:ext cx="2579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Different observers see</a:t>
            </a:r>
            <a:br>
              <a:rPr lang="en-US" dirty="0"/>
            </a:br>
            <a:r>
              <a:rPr lang="en-US" dirty="0"/>
              <a:t>finite/infinite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762F00-1B13-D7ED-5656-1EB2E2ED7EFF}"/>
                  </a:ext>
                </a:extLst>
              </p:cNvPr>
              <p:cNvSpPr txBox="1"/>
              <p:nvPr/>
            </p:nvSpPr>
            <p:spPr>
              <a:xfrm>
                <a:off x="8313058" y="3606920"/>
                <a:ext cx="3602781" cy="4147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erf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762F00-1B13-D7ED-5656-1EB2E2ED7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058" y="3606920"/>
                <a:ext cx="3602781" cy="41472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98CC722-E6B7-5C34-49EC-FE5BD80B67A1}"/>
              </a:ext>
            </a:extLst>
          </p:cNvPr>
          <p:cNvSpPr txBox="1"/>
          <p:nvPr/>
        </p:nvSpPr>
        <p:spPr>
          <a:xfrm>
            <a:off x="8856155" y="2877071"/>
            <a:ext cx="2516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Expectation can have</a:t>
            </a:r>
            <a:br>
              <a:rPr lang="en-US" dirty="0"/>
            </a:br>
            <a:r>
              <a:rPr lang="en-US" dirty="0"/>
              <a:t>finite/infinite oscillations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FA2FD6-CB39-9E59-2AA3-1F56F3895C46}"/>
                  </a:ext>
                </a:extLst>
              </p:cNvPr>
              <p:cNvSpPr txBox="1"/>
              <p:nvPr/>
            </p:nvSpPr>
            <p:spPr>
              <a:xfrm>
                <a:off x="207409" y="5226324"/>
                <a:ext cx="912222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Every continuous linear operator defined on the whole Hilbert space is bounded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position/momentum/energy/number of particles are not defined on the whole Hilbert space!!!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FA2FD6-CB39-9E59-2AA3-1F56F3895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09" y="5226324"/>
                <a:ext cx="9122221" cy="1200329"/>
              </a:xfrm>
              <a:prstGeom prst="rect">
                <a:avLst/>
              </a:prstGeom>
              <a:blipFill>
                <a:blip r:embed="rId16"/>
                <a:stretch>
                  <a:fillRect l="-1003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9CC1DC8-1F41-7497-3026-78C9255728FE}"/>
              </a:ext>
            </a:extLst>
          </p:cNvPr>
          <p:cNvSpPr txBox="1"/>
          <p:nvPr/>
        </p:nvSpPr>
        <p:spPr>
          <a:xfrm>
            <a:off x="6868312" y="295167"/>
            <a:ext cx="829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Hilbert</a:t>
            </a:r>
            <a:br>
              <a:rPr lang="en-US" dirty="0"/>
            </a:br>
            <a:r>
              <a:rPr lang="en-US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515405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2318ED-670A-B803-2911-FEF71BC033D3}"/>
              </a:ext>
            </a:extLst>
          </p:cNvPr>
          <p:cNvSpPr txBox="1"/>
          <p:nvPr/>
        </p:nvSpPr>
        <p:spPr>
          <a:xfrm>
            <a:off x="1815927" y="226388"/>
            <a:ext cx="255614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Physical world</a:t>
            </a:r>
            <a:br>
              <a:rPr lang="en-US" sz="3200" dirty="0"/>
            </a:br>
            <a:r>
              <a:rPr lang="en-US" sz="2000" dirty="0"/>
              <a:t>(informal system)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3DE40-CD9E-4C97-F26C-5E30A268D0C1}"/>
              </a:ext>
            </a:extLst>
          </p:cNvPr>
          <p:cNvSpPr txBox="1"/>
          <p:nvPr/>
        </p:nvSpPr>
        <p:spPr>
          <a:xfrm>
            <a:off x="5342839" y="225082"/>
            <a:ext cx="506196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Mathematical representation</a:t>
            </a:r>
          </a:p>
          <a:p>
            <a:pPr algn="ctr"/>
            <a:r>
              <a:rPr lang="en-US" sz="2000" dirty="0"/>
              <a:t>(formal system)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275DE9B-E948-5899-4BE4-F73FA617D2FB}"/>
              </a:ext>
            </a:extLst>
          </p:cNvPr>
          <p:cNvSpPr txBox="1"/>
          <p:nvPr/>
        </p:nvSpPr>
        <p:spPr>
          <a:xfrm>
            <a:off x="7438371" y="1432588"/>
            <a:ext cx="1473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well-defined</a:t>
            </a:r>
            <a:br>
              <a:rPr lang="en-US" dirty="0"/>
            </a:br>
            <a:r>
              <a:rPr lang="en-US" dirty="0"/>
              <a:t>mathematical</a:t>
            </a:r>
            <a:br>
              <a:rPr lang="en-US" dirty="0"/>
            </a:br>
            <a:r>
              <a:rPr lang="en-US" dirty="0"/>
              <a:t>objects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50B3FB-D33D-44AE-41AE-207D1BAEA103}"/>
              </a:ext>
            </a:extLst>
          </p:cNvPr>
          <p:cNvCxnSpPr>
            <a:cxnSpLocks/>
          </p:cNvCxnSpPr>
          <p:nvPr/>
        </p:nvCxnSpPr>
        <p:spPr>
          <a:xfrm>
            <a:off x="5272046" y="124857"/>
            <a:ext cx="0" cy="476377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1527028-DD96-3967-4A27-15C934136C17}"/>
              </a:ext>
            </a:extLst>
          </p:cNvPr>
          <p:cNvSpPr/>
          <p:nvPr/>
        </p:nvSpPr>
        <p:spPr>
          <a:xfrm>
            <a:off x="2423505" y="2504280"/>
            <a:ext cx="201243" cy="214605"/>
          </a:xfrm>
          <a:custGeom>
            <a:avLst/>
            <a:gdLst>
              <a:gd name="connsiteX0" fmla="*/ 84063 w 200795"/>
              <a:gd name="connsiteY0" fmla="*/ 9846 h 214127"/>
              <a:gd name="connsiteX1" fmla="*/ 84063 w 200795"/>
              <a:gd name="connsiteY1" fmla="*/ 9846 h 214127"/>
              <a:gd name="connsiteX2" fmla="*/ 6242 w 200795"/>
              <a:gd name="connsiteY2" fmla="*/ 48757 h 214127"/>
              <a:gd name="connsiteX3" fmla="*/ 35425 w 200795"/>
              <a:gd name="connsiteY3" fmla="*/ 184944 h 214127"/>
              <a:gd name="connsiteX4" fmla="*/ 93791 w 200795"/>
              <a:gd name="connsiteY4" fmla="*/ 214127 h 214127"/>
              <a:gd name="connsiteX5" fmla="*/ 181340 w 200795"/>
              <a:gd name="connsiteY5" fmla="*/ 184944 h 214127"/>
              <a:gd name="connsiteX6" fmla="*/ 200795 w 200795"/>
              <a:gd name="connsiteY6" fmla="*/ 155761 h 214127"/>
              <a:gd name="connsiteX7" fmla="*/ 181340 w 200795"/>
              <a:gd name="connsiteY7" fmla="*/ 48757 h 214127"/>
              <a:gd name="connsiteX8" fmla="*/ 161884 w 200795"/>
              <a:gd name="connsiteY8" fmla="*/ 29301 h 214127"/>
              <a:gd name="connsiteX9" fmla="*/ 103518 w 200795"/>
              <a:gd name="connsiteY9" fmla="*/ 118 h 214127"/>
              <a:gd name="connsiteX10" fmla="*/ 84063 w 200795"/>
              <a:gd name="connsiteY10" fmla="*/ 9846 h 21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0795" h="214127">
                <a:moveTo>
                  <a:pt x="84063" y="9846"/>
                </a:moveTo>
                <a:lnTo>
                  <a:pt x="84063" y="9846"/>
                </a:lnTo>
                <a:cubicBezTo>
                  <a:pt x="58123" y="22816"/>
                  <a:pt x="18507" y="22476"/>
                  <a:pt x="6242" y="48757"/>
                </a:cubicBezTo>
                <a:cubicBezTo>
                  <a:pt x="-8915" y="81235"/>
                  <a:pt x="4570" y="154090"/>
                  <a:pt x="35425" y="184944"/>
                </a:cubicBezTo>
                <a:cubicBezTo>
                  <a:pt x="54282" y="203801"/>
                  <a:pt x="70056" y="206215"/>
                  <a:pt x="93791" y="214127"/>
                </a:cubicBezTo>
                <a:cubicBezTo>
                  <a:pt x="132920" y="207605"/>
                  <a:pt x="153984" y="212300"/>
                  <a:pt x="181340" y="184944"/>
                </a:cubicBezTo>
                <a:cubicBezTo>
                  <a:pt x="189607" y="176677"/>
                  <a:pt x="194310" y="165489"/>
                  <a:pt x="200795" y="155761"/>
                </a:cubicBezTo>
                <a:cubicBezTo>
                  <a:pt x="199455" y="145039"/>
                  <a:pt x="195545" y="72432"/>
                  <a:pt x="181340" y="48757"/>
                </a:cubicBezTo>
                <a:cubicBezTo>
                  <a:pt x="176621" y="40892"/>
                  <a:pt x="169046" y="35030"/>
                  <a:pt x="161884" y="29301"/>
                </a:cubicBezTo>
                <a:cubicBezTo>
                  <a:pt x="142756" y="13998"/>
                  <a:pt x="127491" y="4913"/>
                  <a:pt x="103518" y="118"/>
                </a:cubicBezTo>
                <a:cubicBezTo>
                  <a:pt x="97159" y="-1154"/>
                  <a:pt x="87306" y="8225"/>
                  <a:pt x="84063" y="9846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BC95584-865C-1A97-87D7-DB91E98AF3F0}"/>
              </a:ext>
            </a:extLst>
          </p:cNvPr>
          <p:cNvSpPr/>
          <p:nvPr/>
        </p:nvSpPr>
        <p:spPr>
          <a:xfrm>
            <a:off x="3407537" y="1719365"/>
            <a:ext cx="178657" cy="194988"/>
          </a:xfrm>
          <a:custGeom>
            <a:avLst/>
            <a:gdLst>
              <a:gd name="connsiteX0" fmla="*/ 0 w 178259"/>
              <a:gd name="connsiteY0" fmla="*/ 29183 h 194554"/>
              <a:gd name="connsiteX1" fmla="*/ 0 w 178259"/>
              <a:gd name="connsiteY1" fmla="*/ 29183 h 194554"/>
              <a:gd name="connsiteX2" fmla="*/ 87549 w 178259"/>
              <a:gd name="connsiteY2" fmla="*/ 9728 h 194554"/>
              <a:gd name="connsiteX3" fmla="*/ 116732 w 178259"/>
              <a:gd name="connsiteY3" fmla="*/ 0 h 194554"/>
              <a:gd name="connsiteX4" fmla="*/ 145915 w 178259"/>
              <a:gd name="connsiteY4" fmla="*/ 9728 h 194554"/>
              <a:gd name="connsiteX5" fmla="*/ 155643 w 178259"/>
              <a:gd name="connsiteY5" fmla="*/ 184826 h 194554"/>
              <a:gd name="connsiteX6" fmla="*/ 126460 w 178259"/>
              <a:gd name="connsiteY6" fmla="*/ 194554 h 194554"/>
              <a:gd name="connsiteX7" fmla="*/ 29183 w 178259"/>
              <a:gd name="connsiteY7" fmla="*/ 184826 h 194554"/>
              <a:gd name="connsiteX8" fmla="*/ 19455 w 178259"/>
              <a:gd name="connsiteY8" fmla="*/ 155643 h 194554"/>
              <a:gd name="connsiteX9" fmla="*/ 29183 w 178259"/>
              <a:gd name="connsiteY9" fmla="*/ 48639 h 194554"/>
              <a:gd name="connsiteX10" fmla="*/ 0 w 178259"/>
              <a:gd name="connsiteY10" fmla="*/ 29183 h 19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259" h="194554">
                <a:moveTo>
                  <a:pt x="0" y="29183"/>
                </a:moveTo>
                <a:lnTo>
                  <a:pt x="0" y="29183"/>
                </a:lnTo>
                <a:cubicBezTo>
                  <a:pt x="29183" y="22698"/>
                  <a:pt x="58547" y="16979"/>
                  <a:pt x="87549" y="9728"/>
                </a:cubicBezTo>
                <a:cubicBezTo>
                  <a:pt x="97497" y="7241"/>
                  <a:pt x="106478" y="0"/>
                  <a:pt x="116732" y="0"/>
                </a:cubicBezTo>
                <a:cubicBezTo>
                  <a:pt x="126986" y="0"/>
                  <a:pt x="136187" y="6485"/>
                  <a:pt x="145915" y="9728"/>
                </a:cubicBezTo>
                <a:cubicBezTo>
                  <a:pt x="187370" y="71912"/>
                  <a:pt x="187158" y="58762"/>
                  <a:pt x="155643" y="184826"/>
                </a:cubicBezTo>
                <a:cubicBezTo>
                  <a:pt x="153156" y="194774"/>
                  <a:pt x="136188" y="191311"/>
                  <a:pt x="126460" y="194554"/>
                </a:cubicBezTo>
                <a:cubicBezTo>
                  <a:pt x="94034" y="191311"/>
                  <a:pt x="59808" y="195963"/>
                  <a:pt x="29183" y="184826"/>
                </a:cubicBezTo>
                <a:cubicBezTo>
                  <a:pt x="19546" y="181322"/>
                  <a:pt x="19455" y="165897"/>
                  <a:pt x="19455" y="155643"/>
                </a:cubicBezTo>
                <a:cubicBezTo>
                  <a:pt x="19455" y="119828"/>
                  <a:pt x="26436" y="84349"/>
                  <a:pt x="29183" y="48639"/>
                </a:cubicBezTo>
                <a:cubicBezTo>
                  <a:pt x="29680" y="42173"/>
                  <a:pt x="4864" y="32426"/>
                  <a:pt x="0" y="29183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774405-9283-D1ED-EAD5-2031E567BF3A}"/>
              </a:ext>
            </a:extLst>
          </p:cNvPr>
          <p:cNvSpPr/>
          <p:nvPr/>
        </p:nvSpPr>
        <p:spPr>
          <a:xfrm>
            <a:off x="2996508" y="2116527"/>
            <a:ext cx="194988" cy="204737"/>
          </a:xfrm>
          <a:custGeom>
            <a:avLst/>
            <a:gdLst>
              <a:gd name="connsiteX0" fmla="*/ 87549 w 194553"/>
              <a:gd name="connsiteY0" fmla="*/ 0 h 204281"/>
              <a:gd name="connsiteX1" fmla="*/ 87549 w 194553"/>
              <a:gd name="connsiteY1" fmla="*/ 0 h 204281"/>
              <a:gd name="connsiteX2" fmla="*/ 0 w 194553"/>
              <a:gd name="connsiteY2" fmla="*/ 107004 h 204281"/>
              <a:gd name="connsiteX3" fmla="*/ 9727 w 194553"/>
              <a:gd name="connsiteY3" fmla="*/ 204281 h 204281"/>
              <a:gd name="connsiteX4" fmla="*/ 145914 w 194553"/>
              <a:gd name="connsiteY4" fmla="*/ 184825 h 204281"/>
              <a:gd name="connsiteX5" fmla="*/ 194553 w 194553"/>
              <a:gd name="connsiteY5" fmla="*/ 155642 h 204281"/>
              <a:gd name="connsiteX6" fmla="*/ 175097 w 194553"/>
              <a:gd name="connsiteY6" fmla="*/ 68093 h 204281"/>
              <a:gd name="connsiteX7" fmla="*/ 116731 w 194553"/>
              <a:gd name="connsiteY7" fmla="*/ 38910 h 204281"/>
              <a:gd name="connsiteX8" fmla="*/ 87549 w 194553"/>
              <a:gd name="connsiteY8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553" h="204281">
                <a:moveTo>
                  <a:pt x="87549" y="0"/>
                </a:moveTo>
                <a:lnTo>
                  <a:pt x="87549" y="0"/>
                </a:lnTo>
                <a:cubicBezTo>
                  <a:pt x="78780" y="8769"/>
                  <a:pt x="0" y="64345"/>
                  <a:pt x="0" y="107004"/>
                </a:cubicBezTo>
                <a:cubicBezTo>
                  <a:pt x="0" y="139591"/>
                  <a:pt x="6485" y="171855"/>
                  <a:pt x="9727" y="204281"/>
                </a:cubicBezTo>
                <a:cubicBezTo>
                  <a:pt x="55123" y="197796"/>
                  <a:pt x="113488" y="217250"/>
                  <a:pt x="145914" y="184825"/>
                </a:cubicBezTo>
                <a:cubicBezTo>
                  <a:pt x="172621" y="158120"/>
                  <a:pt x="156669" y="168270"/>
                  <a:pt x="194553" y="155642"/>
                </a:cubicBezTo>
                <a:cubicBezTo>
                  <a:pt x="194453" y="155044"/>
                  <a:pt x="185180" y="80697"/>
                  <a:pt x="175097" y="68093"/>
                </a:cubicBezTo>
                <a:cubicBezTo>
                  <a:pt x="164755" y="55166"/>
                  <a:pt x="132997" y="41621"/>
                  <a:pt x="116731" y="38910"/>
                </a:cubicBezTo>
                <a:cubicBezTo>
                  <a:pt x="107136" y="37311"/>
                  <a:pt x="92413" y="6485"/>
                  <a:pt x="87549" y="0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38A68E0-980E-D3B4-05A0-95A91AB84F64}"/>
              </a:ext>
            </a:extLst>
          </p:cNvPr>
          <p:cNvSpPr/>
          <p:nvPr/>
        </p:nvSpPr>
        <p:spPr>
          <a:xfrm>
            <a:off x="3032504" y="2682491"/>
            <a:ext cx="214486" cy="263234"/>
          </a:xfrm>
          <a:custGeom>
            <a:avLst/>
            <a:gdLst>
              <a:gd name="connsiteX0" fmla="*/ 0 w 214008"/>
              <a:gd name="connsiteY0" fmla="*/ 136188 h 262647"/>
              <a:gd name="connsiteX1" fmla="*/ 0 w 214008"/>
              <a:gd name="connsiteY1" fmla="*/ 136188 h 262647"/>
              <a:gd name="connsiteX2" fmla="*/ 9728 w 214008"/>
              <a:gd name="connsiteY2" fmla="*/ 48639 h 262647"/>
              <a:gd name="connsiteX3" fmla="*/ 38911 w 214008"/>
              <a:gd name="connsiteY3" fmla="*/ 38911 h 262647"/>
              <a:gd name="connsiteX4" fmla="*/ 77821 w 214008"/>
              <a:gd name="connsiteY4" fmla="*/ 19456 h 262647"/>
              <a:gd name="connsiteX5" fmla="*/ 116732 w 214008"/>
              <a:gd name="connsiteY5" fmla="*/ 9728 h 262647"/>
              <a:gd name="connsiteX6" fmla="*/ 145915 w 214008"/>
              <a:gd name="connsiteY6" fmla="*/ 0 h 262647"/>
              <a:gd name="connsiteX7" fmla="*/ 175098 w 214008"/>
              <a:gd name="connsiteY7" fmla="*/ 9728 h 262647"/>
              <a:gd name="connsiteX8" fmla="*/ 214008 w 214008"/>
              <a:gd name="connsiteY8" fmla="*/ 68094 h 262647"/>
              <a:gd name="connsiteX9" fmla="*/ 204281 w 214008"/>
              <a:gd name="connsiteY9" fmla="*/ 223737 h 262647"/>
              <a:gd name="connsiteX10" fmla="*/ 184825 w 214008"/>
              <a:gd name="connsiteY10" fmla="*/ 243192 h 262647"/>
              <a:gd name="connsiteX11" fmla="*/ 126459 w 214008"/>
              <a:gd name="connsiteY11" fmla="*/ 262647 h 262647"/>
              <a:gd name="connsiteX12" fmla="*/ 87549 w 214008"/>
              <a:gd name="connsiteY12" fmla="*/ 252920 h 262647"/>
              <a:gd name="connsiteX13" fmla="*/ 68093 w 214008"/>
              <a:gd name="connsiteY13" fmla="*/ 233464 h 262647"/>
              <a:gd name="connsiteX14" fmla="*/ 19455 w 214008"/>
              <a:gd name="connsiteY14" fmla="*/ 145915 h 262647"/>
              <a:gd name="connsiteX15" fmla="*/ 0 w 214008"/>
              <a:gd name="connsiteY15" fmla="*/ 136188 h 262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4008" h="262647">
                <a:moveTo>
                  <a:pt x="0" y="136188"/>
                </a:moveTo>
                <a:lnTo>
                  <a:pt x="0" y="136188"/>
                </a:lnTo>
                <a:cubicBezTo>
                  <a:pt x="3243" y="107005"/>
                  <a:pt x="-1177" y="75901"/>
                  <a:pt x="9728" y="48639"/>
                </a:cubicBezTo>
                <a:cubicBezTo>
                  <a:pt x="13536" y="39119"/>
                  <a:pt x="29486" y="42950"/>
                  <a:pt x="38911" y="38911"/>
                </a:cubicBezTo>
                <a:cubicBezTo>
                  <a:pt x="52239" y="33199"/>
                  <a:pt x="64243" y="24548"/>
                  <a:pt x="77821" y="19456"/>
                </a:cubicBezTo>
                <a:cubicBezTo>
                  <a:pt x="90339" y="14762"/>
                  <a:pt x="103877" y="13401"/>
                  <a:pt x="116732" y="9728"/>
                </a:cubicBezTo>
                <a:cubicBezTo>
                  <a:pt x="126591" y="6911"/>
                  <a:pt x="136187" y="3243"/>
                  <a:pt x="145915" y="0"/>
                </a:cubicBezTo>
                <a:cubicBezTo>
                  <a:pt x="155643" y="3243"/>
                  <a:pt x="167847" y="2477"/>
                  <a:pt x="175098" y="9728"/>
                </a:cubicBezTo>
                <a:cubicBezTo>
                  <a:pt x="191632" y="26262"/>
                  <a:pt x="214008" y="68094"/>
                  <a:pt x="214008" y="68094"/>
                </a:cubicBezTo>
                <a:cubicBezTo>
                  <a:pt x="210766" y="119975"/>
                  <a:pt x="212827" y="172462"/>
                  <a:pt x="204281" y="223737"/>
                </a:cubicBezTo>
                <a:cubicBezTo>
                  <a:pt x="202773" y="232784"/>
                  <a:pt x="193028" y="239091"/>
                  <a:pt x="184825" y="243192"/>
                </a:cubicBezTo>
                <a:cubicBezTo>
                  <a:pt x="166482" y="252363"/>
                  <a:pt x="126459" y="262647"/>
                  <a:pt x="126459" y="262647"/>
                </a:cubicBezTo>
                <a:cubicBezTo>
                  <a:pt x="113489" y="259405"/>
                  <a:pt x="99507" y="258899"/>
                  <a:pt x="87549" y="252920"/>
                </a:cubicBezTo>
                <a:cubicBezTo>
                  <a:pt x="79346" y="248818"/>
                  <a:pt x="73596" y="240801"/>
                  <a:pt x="68093" y="233464"/>
                </a:cubicBezTo>
                <a:cubicBezTo>
                  <a:pt x="40924" y="197239"/>
                  <a:pt x="28934" y="183829"/>
                  <a:pt x="19455" y="145915"/>
                </a:cubicBezTo>
                <a:cubicBezTo>
                  <a:pt x="18669" y="142769"/>
                  <a:pt x="3242" y="137809"/>
                  <a:pt x="0" y="136188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2D4502-E6C2-B7E3-8DE4-338E53001E40}"/>
              </a:ext>
            </a:extLst>
          </p:cNvPr>
          <p:cNvSpPr/>
          <p:nvPr/>
        </p:nvSpPr>
        <p:spPr>
          <a:xfrm>
            <a:off x="7069236" y="2463264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7D1490D-F923-2567-931A-6B4B324EB46F}"/>
              </a:ext>
            </a:extLst>
          </p:cNvPr>
          <p:cNvSpPr/>
          <p:nvPr/>
        </p:nvSpPr>
        <p:spPr>
          <a:xfrm>
            <a:off x="6457665" y="1803155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15A0E41-4C5D-59AB-5EDC-32553CE8A28A}"/>
              </a:ext>
            </a:extLst>
          </p:cNvPr>
          <p:cNvSpPr/>
          <p:nvPr/>
        </p:nvSpPr>
        <p:spPr>
          <a:xfrm>
            <a:off x="6469613" y="2948005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2ACDEDC-8746-51B6-8540-B47977F2BF9E}"/>
              </a:ext>
            </a:extLst>
          </p:cNvPr>
          <p:cNvCxnSpPr>
            <a:cxnSpLocks/>
          </p:cNvCxnSpPr>
          <p:nvPr/>
        </p:nvCxnSpPr>
        <p:spPr>
          <a:xfrm>
            <a:off x="6697100" y="1981113"/>
            <a:ext cx="339312" cy="46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EC12B3-7FF0-2864-CB18-CDC56ABDE4E4}"/>
              </a:ext>
            </a:extLst>
          </p:cNvPr>
          <p:cNvCxnSpPr>
            <a:cxnSpLocks/>
          </p:cNvCxnSpPr>
          <p:nvPr/>
        </p:nvCxnSpPr>
        <p:spPr>
          <a:xfrm flipV="1">
            <a:off x="4231964" y="1969023"/>
            <a:ext cx="2091721" cy="1475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1C7B44-A45D-7EC3-8884-6A6173F2E9C9}"/>
              </a:ext>
            </a:extLst>
          </p:cNvPr>
          <p:cNvCxnSpPr>
            <a:cxnSpLocks/>
          </p:cNvCxnSpPr>
          <p:nvPr/>
        </p:nvCxnSpPr>
        <p:spPr>
          <a:xfrm>
            <a:off x="3685663" y="1800251"/>
            <a:ext cx="2638022" cy="853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EF9473-5CB6-7330-7AB6-AFF9C3671FEF}"/>
              </a:ext>
            </a:extLst>
          </p:cNvPr>
          <p:cNvCxnSpPr>
            <a:cxnSpLocks/>
          </p:cNvCxnSpPr>
          <p:nvPr/>
        </p:nvCxnSpPr>
        <p:spPr>
          <a:xfrm flipH="1">
            <a:off x="4054486" y="2611583"/>
            <a:ext cx="2882689" cy="3341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6B98E10-B3B0-763B-2EF7-9778E59508FC}"/>
              </a:ext>
            </a:extLst>
          </p:cNvPr>
          <p:cNvSpPr/>
          <p:nvPr/>
        </p:nvSpPr>
        <p:spPr>
          <a:xfrm>
            <a:off x="2662082" y="3159153"/>
            <a:ext cx="170388" cy="212184"/>
          </a:xfrm>
          <a:custGeom>
            <a:avLst/>
            <a:gdLst>
              <a:gd name="connsiteX0" fmla="*/ 85725 w 114300"/>
              <a:gd name="connsiteY0" fmla="*/ 3084 h 142338"/>
              <a:gd name="connsiteX1" fmla="*/ 61912 w 114300"/>
              <a:gd name="connsiteY1" fmla="*/ 12609 h 142338"/>
              <a:gd name="connsiteX2" fmla="*/ 9525 w 114300"/>
              <a:gd name="connsiteY2" fmla="*/ 50709 h 142338"/>
              <a:gd name="connsiteX3" fmla="*/ 0 w 114300"/>
              <a:gd name="connsiteY3" fmla="*/ 69759 h 142338"/>
              <a:gd name="connsiteX4" fmla="*/ 9525 w 114300"/>
              <a:gd name="connsiteY4" fmla="*/ 131671 h 142338"/>
              <a:gd name="connsiteX5" fmla="*/ 100012 w 114300"/>
              <a:gd name="connsiteY5" fmla="*/ 117384 h 142338"/>
              <a:gd name="connsiteX6" fmla="*/ 114300 w 114300"/>
              <a:gd name="connsiteY6" fmla="*/ 69759 h 142338"/>
              <a:gd name="connsiteX7" fmla="*/ 85725 w 114300"/>
              <a:gd name="connsiteY7" fmla="*/ 3084 h 14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42338">
                <a:moveTo>
                  <a:pt x="85725" y="3084"/>
                </a:moveTo>
                <a:cubicBezTo>
                  <a:pt x="76994" y="-6441"/>
                  <a:pt x="69559" y="8786"/>
                  <a:pt x="61912" y="12609"/>
                </a:cubicBezTo>
                <a:cubicBezTo>
                  <a:pt x="40323" y="23403"/>
                  <a:pt x="23911" y="31528"/>
                  <a:pt x="9525" y="50709"/>
                </a:cubicBezTo>
                <a:cubicBezTo>
                  <a:pt x="5265" y="56389"/>
                  <a:pt x="3175" y="63409"/>
                  <a:pt x="0" y="69759"/>
                </a:cubicBezTo>
                <a:cubicBezTo>
                  <a:pt x="3175" y="90396"/>
                  <a:pt x="-4683" y="116370"/>
                  <a:pt x="9525" y="131671"/>
                </a:cubicBezTo>
                <a:cubicBezTo>
                  <a:pt x="34455" y="158519"/>
                  <a:pt x="79914" y="127433"/>
                  <a:pt x="100012" y="117384"/>
                </a:cubicBezTo>
                <a:cubicBezTo>
                  <a:pt x="100565" y="115725"/>
                  <a:pt x="114300" y="76954"/>
                  <a:pt x="114300" y="69759"/>
                </a:cubicBezTo>
                <a:cubicBezTo>
                  <a:pt x="114300" y="-1041"/>
                  <a:pt x="94456" y="12609"/>
                  <a:pt x="85725" y="3084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02C771F-9A06-0DE9-C600-BFFAF56AAA12}"/>
              </a:ext>
            </a:extLst>
          </p:cNvPr>
          <p:cNvSpPr/>
          <p:nvPr/>
        </p:nvSpPr>
        <p:spPr>
          <a:xfrm>
            <a:off x="3642606" y="2473285"/>
            <a:ext cx="86112" cy="86434"/>
          </a:xfrm>
          <a:custGeom>
            <a:avLst/>
            <a:gdLst>
              <a:gd name="connsiteX0" fmla="*/ 39719 w 57766"/>
              <a:gd name="connsiteY0" fmla="*/ 0 h 57982"/>
              <a:gd name="connsiteX1" fmla="*/ 1619 w 57766"/>
              <a:gd name="connsiteY1" fmla="*/ 52387 h 57982"/>
              <a:gd name="connsiteX2" fmla="*/ 34956 w 57766"/>
              <a:gd name="connsiteY2" fmla="*/ 57150 h 57982"/>
              <a:gd name="connsiteX3" fmla="*/ 54006 w 57766"/>
              <a:gd name="connsiteY3" fmla="*/ 52387 h 57982"/>
              <a:gd name="connsiteX4" fmla="*/ 39719 w 57766"/>
              <a:gd name="connsiteY4" fmla="*/ 0 h 5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66" h="57982">
                <a:moveTo>
                  <a:pt x="39719" y="0"/>
                </a:moveTo>
                <a:cubicBezTo>
                  <a:pt x="30988" y="0"/>
                  <a:pt x="-8398" y="32353"/>
                  <a:pt x="1619" y="52387"/>
                </a:cubicBezTo>
                <a:cubicBezTo>
                  <a:pt x="6639" y="62427"/>
                  <a:pt x="23844" y="55562"/>
                  <a:pt x="34956" y="57150"/>
                </a:cubicBezTo>
                <a:cubicBezTo>
                  <a:pt x="41306" y="55562"/>
                  <a:pt x="50079" y="57623"/>
                  <a:pt x="54006" y="52387"/>
                </a:cubicBezTo>
                <a:cubicBezTo>
                  <a:pt x="65276" y="37361"/>
                  <a:pt x="48450" y="0"/>
                  <a:pt x="39719" y="0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3B72243-18FE-882D-26ED-E30DEAA090E4}"/>
              </a:ext>
            </a:extLst>
          </p:cNvPr>
          <p:cNvSpPr/>
          <p:nvPr/>
        </p:nvSpPr>
        <p:spPr>
          <a:xfrm>
            <a:off x="3818922" y="2894846"/>
            <a:ext cx="132199" cy="249764"/>
          </a:xfrm>
          <a:custGeom>
            <a:avLst/>
            <a:gdLst>
              <a:gd name="connsiteX0" fmla="*/ 45820 w 88682"/>
              <a:gd name="connsiteY0" fmla="*/ 230 h 167547"/>
              <a:gd name="connsiteX1" fmla="*/ 17245 w 88682"/>
              <a:gd name="connsiteY1" fmla="*/ 24043 h 167547"/>
              <a:gd name="connsiteX2" fmla="*/ 7720 w 88682"/>
              <a:gd name="connsiteY2" fmla="*/ 105005 h 167547"/>
              <a:gd name="connsiteX3" fmla="*/ 50582 w 88682"/>
              <a:gd name="connsiteY3" fmla="*/ 133580 h 167547"/>
              <a:gd name="connsiteX4" fmla="*/ 79157 w 88682"/>
              <a:gd name="connsiteY4" fmla="*/ 166918 h 167547"/>
              <a:gd name="connsiteX5" fmla="*/ 88682 w 88682"/>
              <a:gd name="connsiteY5" fmla="*/ 105005 h 167547"/>
              <a:gd name="connsiteX6" fmla="*/ 79157 w 88682"/>
              <a:gd name="connsiteY6" fmla="*/ 57380 h 167547"/>
              <a:gd name="connsiteX7" fmla="*/ 69632 w 88682"/>
              <a:gd name="connsiteY7" fmla="*/ 38330 h 167547"/>
              <a:gd name="connsiteX8" fmla="*/ 45820 w 88682"/>
              <a:gd name="connsiteY8" fmla="*/ 230 h 16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682" h="167547">
                <a:moveTo>
                  <a:pt x="45820" y="230"/>
                </a:moveTo>
                <a:cubicBezTo>
                  <a:pt x="37089" y="-2151"/>
                  <a:pt x="25096" y="14447"/>
                  <a:pt x="17245" y="24043"/>
                </a:cubicBezTo>
                <a:cubicBezTo>
                  <a:pt x="294" y="44761"/>
                  <a:pt x="-6535" y="80772"/>
                  <a:pt x="7720" y="105005"/>
                </a:cubicBezTo>
                <a:cubicBezTo>
                  <a:pt x="16426" y="119806"/>
                  <a:pt x="50582" y="133580"/>
                  <a:pt x="50582" y="133580"/>
                </a:cubicBezTo>
                <a:cubicBezTo>
                  <a:pt x="52820" y="136937"/>
                  <a:pt x="75307" y="172693"/>
                  <a:pt x="79157" y="166918"/>
                </a:cubicBezTo>
                <a:cubicBezTo>
                  <a:pt x="90739" y="149544"/>
                  <a:pt x="85507" y="125643"/>
                  <a:pt x="88682" y="105005"/>
                </a:cubicBezTo>
                <a:cubicBezTo>
                  <a:pt x="85507" y="89130"/>
                  <a:pt x="83605" y="72946"/>
                  <a:pt x="79157" y="57380"/>
                </a:cubicBezTo>
                <a:cubicBezTo>
                  <a:pt x="77207" y="50554"/>
                  <a:pt x="71877" y="45065"/>
                  <a:pt x="69632" y="38330"/>
                </a:cubicBezTo>
                <a:cubicBezTo>
                  <a:pt x="57466" y="1830"/>
                  <a:pt x="54551" y="2611"/>
                  <a:pt x="45820" y="230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0E7D65F-7E92-4BB1-ADD6-3ABC939756F4}"/>
              </a:ext>
            </a:extLst>
          </p:cNvPr>
          <p:cNvSpPr/>
          <p:nvPr/>
        </p:nvSpPr>
        <p:spPr>
          <a:xfrm>
            <a:off x="4053826" y="1981113"/>
            <a:ext cx="178138" cy="241383"/>
          </a:xfrm>
          <a:custGeom>
            <a:avLst/>
            <a:gdLst>
              <a:gd name="connsiteX0" fmla="*/ 0 w 119499"/>
              <a:gd name="connsiteY0" fmla="*/ 152400 h 161925"/>
              <a:gd name="connsiteX1" fmla="*/ 38100 w 119499"/>
              <a:gd name="connsiteY1" fmla="*/ 19050 h 161925"/>
              <a:gd name="connsiteX2" fmla="*/ 42863 w 119499"/>
              <a:gd name="connsiteY2" fmla="*/ 4762 h 161925"/>
              <a:gd name="connsiteX3" fmla="*/ 80963 w 119499"/>
              <a:gd name="connsiteY3" fmla="*/ 0 h 161925"/>
              <a:gd name="connsiteX4" fmla="*/ 109538 w 119499"/>
              <a:gd name="connsiteY4" fmla="*/ 4762 h 161925"/>
              <a:gd name="connsiteX5" fmla="*/ 100013 w 119499"/>
              <a:gd name="connsiteY5" fmla="*/ 90487 h 161925"/>
              <a:gd name="connsiteX6" fmla="*/ 61913 w 119499"/>
              <a:gd name="connsiteY6" fmla="*/ 138112 h 161925"/>
              <a:gd name="connsiteX7" fmla="*/ 47625 w 119499"/>
              <a:gd name="connsiteY7" fmla="*/ 147637 h 161925"/>
              <a:gd name="connsiteX8" fmla="*/ 33338 w 119499"/>
              <a:gd name="connsiteY8" fmla="*/ 161925 h 161925"/>
              <a:gd name="connsiteX9" fmla="*/ 0 w 119499"/>
              <a:gd name="connsiteY9" fmla="*/ 152400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499" h="161925">
                <a:moveTo>
                  <a:pt x="0" y="152400"/>
                </a:moveTo>
                <a:cubicBezTo>
                  <a:pt x="12700" y="107950"/>
                  <a:pt x="23480" y="62906"/>
                  <a:pt x="38100" y="19050"/>
                </a:cubicBezTo>
                <a:cubicBezTo>
                  <a:pt x="39688" y="14287"/>
                  <a:pt x="38275" y="6801"/>
                  <a:pt x="42863" y="4762"/>
                </a:cubicBezTo>
                <a:cubicBezTo>
                  <a:pt x="54559" y="-436"/>
                  <a:pt x="68263" y="1587"/>
                  <a:pt x="80963" y="0"/>
                </a:cubicBezTo>
                <a:cubicBezTo>
                  <a:pt x="90488" y="1587"/>
                  <a:pt x="102710" y="-2066"/>
                  <a:pt x="109538" y="4762"/>
                </a:cubicBezTo>
                <a:cubicBezTo>
                  <a:pt x="133010" y="28234"/>
                  <a:pt x="108796" y="71824"/>
                  <a:pt x="100013" y="90487"/>
                </a:cubicBezTo>
                <a:cubicBezTo>
                  <a:pt x="91727" y="108094"/>
                  <a:pt x="76706" y="125433"/>
                  <a:pt x="61913" y="138112"/>
                </a:cubicBezTo>
                <a:cubicBezTo>
                  <a:pt x="57567" y="141837"/>
                  <a:pt x="52022" y="143973"/>
                  <a:pt x="47625" y="147637"/>
                </a:cubicBezTo>
                <a:cubicBezTo>
                  <a:pt x="42451" y="151949"/>
                  <a:pt x="38100" y="157162"/>
                  <a:pt x="33338" y="161925"/>
                </a:cubicBezTo>
                <a:lnTo>
                  <a:pt x="0" y="152400"/>
                </a:ln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BEC1135-5AA8-4C92-483F-556C8CDE76C2}"/>
              </a:ext>
            </a:extLst>
          </p:cNvPr>
          <p:cNvSpPr/>
          <p:nvPr/>
        </p:nvSpPr>
        <p:spPr>
          <a:xfrm>
            <a:off x="2445399" y="1802161"/>
            <a:ext cx="238224" cy="166862"/>
          </a:xfrm>
          <a:custGeom>
            <a:avLst/>
            <a:gdLst>
              <a:gd name="connsiteX0" fmla="*/ 112181 w 159806"/>
              <a:gd name="connsiteY0" fmla="*/ 2397 h 111935"/>
              <a:gd name="connsiteX1" fmla="*/ 88368 w 159806"/>
              <a:gd name="connsiteY1" fmla="*/ 7160 h 111935"/>
              <a:gd name="connsiteX2" fmla="*/ 26456 w 159806"/>
              <a:gd name="connsiteY2" fmla="*/ 11922 h 111935"/>
              <a:gd name="connsiteX3" fmla="*/ 12168 w 159806"/>
              <a:gd name="connsiteY3" fmla="*/ 21447 h 111935"/>
              <a:gd name="connsiteX4" fmla="*/ 7406 w 159806"/>
              <a:gd name="connsiteY4" fmla="*/ 54785 h 111935"/>
              <a:gd name="connsiteX5" fmla="*/ 2643 w 159806"/>
              <a:gd name="connsiteY5" fmla="*/ 83360 h 111935"/>
              <a:gd name="connsiteX6" fmla="*/ 78843 w 159806"/>
              <a:gd name="connsiteY6" fmla="*/ 111935 h 111935"/>
              <a:gd name="connsiteX7" fmla="*/ 135993 w 159806"/>
              <a:gd name="connsiteY7" fmla="*/ 102410 h 111935"/>
              <a:gd name="connsiteX8" fmla="*/ 159806 w 159806"/>
              <a:gd name="connsiteY8" fmla="*/ 50022 h 111935"/>
              <a:gd name="connsiteX9" fmla="*/ 112181 w 159806"/>
              <a:gd name="connsiteY9" fmla="*/ 2397 h 1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806" h="111935">
                <a:moveTo>
                  <a:pt x="112181" y="2397"/>
                </a:moveTo>
                <a:cubicBezTo>
                  <a:pt x="100275" y="-4747"/>
                  <a:pt x="96413" y="6266"/>
                  <a:pt x="88368" y="7160"/>
                </a:cubicBezTo>
                <a:cubicBezTo>
                  <a:pt x="67796" y="9446"/>
                  <a:pt x="46800" y="8108"/>
                  <a:pt x="26456" y="11922"/>
                </a:cubicBezTo>
                <a:cubicBezTo>
                  <a:pt x="20830" y="12977"/>
                  <a:pt x="16931" y="18272"/>
                  <a:pt x="12168" y="21447"/>
                </a:cubicBezTo>
                <a:cubicBezTo>
                  <a:pt x="10581" y="32560"/>
                  <a:pt x="9113" y="43690"/>
                  <a:pt x="7406" y="54785"/>
                </a:cubicBezTo>
                <a:cubicBezTo>
                  <a:pt x="5938" y="64329"/>
                  <a:pt x="-4897" y="77328"/>
                  <a:pt x="2643" y="83360"/>
                </a:cubicBezTo>
                <a:cubicBezTo>
                  <a:pt x="23826" y="100306"/>
                  <a:pt x="78843" y="111935"/>
                  <a:pt x="78843" y="111935"/>
                </a:cubicBezTo>
                <a:cubicBezTo>
                  <a:pt x="97893" y="108760"/>
                  <a:pt x="118062" y="109583"/>
                  <a:pt x="135993" y="102410"/>
                </a:cubicBezTo>
                <a:cubicBezTo>
                  <a:pt x="150826" y="96477"/>
                  <a:pt x="157403" y="58432"/>
                  <a:pt x="159806" y="50022"/>
                </a:cubicBezTo>
                <a:cubicBezTo>
                  <a:pt x="154149" y="-885"/>
                  <a:pt x="124087" y="9541"/>
                  <a:pt x="112181" y="2397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FC279F8-B1C0-06DD-8DDE-4686FC6D16E3}"/>
              </a:ext>
            </a:extLst>
          </p:cNvPr>
          <p:cNvSpPr/>
          <p:nvPr/>
        </p:nvSpPr>
        <p:spPr>
          <a:xfrm>
            <a:off x="7176162" y="1595824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27BEFD6-C633-248C-E241-C13B67765F63}"/>
              </a:ext>
            </a:extLst>
          </p:cNvPr>
          <p:cNvSpPr/>
          <p:nvPr/>
        </p:nvSpPr>
        <p:spPr>
          <a:xfrm>
            <a:off x="7036615" y="3197984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69E0D7-4A12-BDD5-F6EF-6F6AEF0ED2B2}"/>
              </a:ext>
            </a:extLst>
          </p:cNvPr>
          <p:cNvCxnSpPr>
            <a:cxnSpLocks/>
          </p:cNvCxnSpPr>
          <p:nvPr/>
        </p:nvCxnSpPr>
        <p:spPr>
          <a:xfrm flipH="1">
            <a:off x="3818922" y="2523972"/>
            <a:ext cx="3047834" cy="3039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CE415E1-7C73-5609-0FDF-9EA2AEDA8CD9}"/>
              </a:ext>
            </a:extLst>
          </p:cNvPr>
          <p:cNvCxnSpPr>
            <a:cxnSpLocks/>
          </p:cNvCxnSpPr>
          <p:nvPr/>
        </p:nvCxnSpPr>
        <p:spPr>
          <a:xfrm flipH="1">
            <a:off x="3931199" y="2279717"/>
            <a:ext cx="142601" cy="53439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1E81764-5D97-F802-89A6-93367E5CF27F}"/>
              </a:ext>
            </a:extLst>
          </p:cNvPr>
          <p:cNvCxnSpPr>
            <a:cxnSpLocks/>
          </p:cNvCxnSpPr>
          <p:nvPr/>
        </p:nvCxnSpPr>
        <p:spPr>
          <a:xfrm>
            <a:off x="3517794" y="1981113"/>
            <a:ext cx="137045" cy="44737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2963E8A-A863-C1BD-6FBF-3D6C0887456E}"/>
              </a:ext>
            </a:extLst>
          </p:cNvPr>
          <p:cNvCxnSpPr>
            <a:cxnSpLocks/>
          </p:cNvCxnSpPr>
          <p:nvPr/>
        </p:nvCxnSpPr>
        <p:spPr>
          <a:xfrm>
            <a:off x="2887841" y="3314677"/>
            <a:ext cx="2812408" cy="515128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28AC527-F052-8475-7AAA-B4EF474E6BB4}"/>
              </a:ext>
            </a:extLst>
          </p:cNvPr>
          <p:cNvSpPr txBox="1"/>
          <p:nvPr/>
        </p:nvSpPr>
        <p:spPr>
          <a:xfrm>
            <a:off x="5669858" y="3627588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?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B67C960-BF2B-527E-71E4-3E5C71AF1355}"/>
              </a:ext>
            </a:extLst>
          </p:cNvPr>
          <p:cNvCxnSpPr>
            <a:cxnSpLocks/>
          </p:cNvCxnSpPr>
          <p:nvPr/>
        </p:nvCxnSpPr>
        <p:spPr>
          <a:xfrm flipH="1">
            <a:off x="4030717" y="3320034"/>
            <a:ext cx="2906458" cy="661669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5683C5C-4A57-0234-0B49-A7634C9F5B71}"/>
              </a:ext>
            </a:extLst>
          </p:cNvPr>
          <p:cNvSpPr txBox="1"/>
          <p:nvPr/>
        </p:nvSpPr>
        <p:spPr>
          <a:xfrm>
            <a:off x="3748970" y="3762284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?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9BBBDF9-C0A4-561C-7BE2-D1E2A086583B}"/>
              </a:ext>
            </a:extLst>
          </p:cNvPr>
          <p:cNvCxnSpPr>
            <a:cxnSpLocks/>
          </p:cNvCxnSpPr>
          <p:nvPr/>
        </p:nvCxnSpPr>
        <p:spPr>
          <a:xfrm>
            <a:off x="6608473" y="2063452"/>
            <a:ext cx="451990" cy="10484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23DBEFC-D9EA-1B33-CDCC-74138C3FEB90}"/>
              </a:ext>
            </a:extLst>
          </p:cNvPr>
          <p:cNvCxnSpPr>
            <a:cxnSpLocks/>
          </p:cNvCxnSpPr>
          <p:nvPr/>
        </p:nvCxnSpPr>
        <p:spPr>
          <a:xfrm flipH="1">
            <a:off x="5818049" y="2063452"/>
            <a:ext cx="627513" cy="10081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B8AC2C8-F1E1-8992-075A-04EC354DA0DE}"/>
              </a:ext>
            </a:extLst>
          </p:cNvPr>
          <p:cNvSpPr txBox="1"/>
          <p:nvPr/>
        </p:nvSpPr>
        <p:spPr>
          <a:xfrm>
            <a:off x="3240484" y="4147850"/>
            <a:ext cx="11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ill-defined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AB259FB-37C2-E12C-C428-A2E5E3C69B3D}"/>
              </a:ext>
            </a:extLst>
          </p:cNvPr>
          <p:cNvSpPr txBox="1"/>
          <p:nvPr/>
        </p:nvSpPr>
        <p:spPr>
          <a:xfrm>
            <a:off x="5606221" y="3986680"/>
            <a:ext cx="113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ill-defined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F6917CD-5B05-7F02-44CE-40F4F2A6281D}"/>
              </a:ext>
            </a:extLst>
          </p:cNvPr>
          <p:cNvSpPr txBox="1"/>
          <p:nvPr/>
        </p:nvSpPr>
        <p:spPr>
          <a:xfrm>
            <a:off x="5580417" y="2992688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107B5-4968-D5DE-28E0-8F88B3DD4A5B}"/>
              </a:ext>
            </a:extLst>
          </p:cNvPr>
          <p:cNvSpPr txBox="1"/>
          <p:nvPr/>
        </p:nvSpPr>
        <p:spPr>
          <a:xfrm>
            <a:off x="715701" y="1209222"/>
            <a:ext cx="1357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well-defined</a:t>
            </a:r>
            <a:br>
              <a:rPr lang="en-US" dirty="0"/>
            </a:br>
            <a:r>
              <a:rPr lang="en-US" dirty="0"/>
              <a:t>physical</a:t>
            </a:r>
          </a:p>
          <a:p>
            <a:r>
              <a:rPr lang="en-US" dirty="0"/>
              <a:t>objects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01AFC1-F1BD-8A58-1323-4FB35B445F49}"/>
              </a:ext>
            </a:extLst>
          </p:cNvPr>
          <p:cNvSpPr txBox="1"/>
          <p:nvPr/>
        </p:nvSpPr>
        <p:spPr>
          <a:xfrm>
            <a:off x="900650" y="5297266"/>
            <a:ext cx="76149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Current state of the art in theoretical physics</a:t>
            </a:r>
          </a:p>
        </p:txBody>
      </p:sp>
    </p:spTree>
    <p:extLst>
      <p:ext uri="{BB962C8B-B14F-4D97-AF65-F5344CB8AC3E}">
        <p14:creationId xmlns:p14="http://schemas.microsoft.com/office/powerpoint/2010/main" val="227210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20AF8-031B-97CD-EA11-D9D337EA0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B993F41-A7B9-B28F-A46B-FCC3DB779C79}"/>
              </a:ext>
            </a:extLst>
          </p:cNvPr>
          <p:cNvSpPr/>
          <p:nvPr/>
        </p:nvSpPr>
        <p:spPr>
          <a:xfrm>
            <a:off x="6083039" y="1342905"/>
            <a:ext cx="1735774" cy="224071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4D9C56-9DCA-33BA-D3D9-ECDBA1015E07}"/>
              </a:ext>
            </a:extLst>
          </p:cNvPr>
          <p:cNvSpPr txBox="1"/>
          <p:nvPr/>
        </p:nvSpPr>
        <p:spPr>
          <a:xfrm>
            <a:off x="2067758" y="4064745"/>
            <a:ext cx="2246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Physical specifications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7C95A5-25F4-CC72-A678-085F851752BF}"/>
              </a:ext>
            </a:extLst>
          </p:cNvPr>
          <p:cNvCxnSpPr>
            <a:cxnSpLocks/>
          </p:cNvCxnSpPr>
          <p:nvPr/>
        </p:nvCxnSpPr>
        <p:spPr>
          <a:xfrm>
            <a:off x="5272046" y="124857"/>
            <a:ext cx="0" cy="476377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F3930D4-DA7E-90A4-9100-6D24D33ADD72}"/>
              </a:ext>
            </a:extLst>
          </p:cNvPr>
          <p:cNvSpPr/>
          <p:nvPr/>
        </p:nvSpPr>
        <p:spPr>
          <a:xfrm>
            <a:off x="2423505" y="2504280"/>
            <a:ext cx="201243" cy="214605"/>
          </a:xfrm>
          <a:custGeom>
            <a:avLst/>
            <a:gdLst>
              <a:gd name="connsiteX0" fmla="*/ 84063 w 200795"/>
              <a:gd name="connsiteY0" fmla="*/ 9846 h 214127"/>
              <a:gd name="connsiteX1" fmla="*/ 84063 w 200795"/>
              <a:gd name="connsiteY1" fmla="*/ 9846 h 214127"/>
              <a:gd name="connsiteX2" fmla="*/ 6242 w 200795"/>
              <a:gd name="connsiteY2" fmla="*/ 48757 h 214127"/>
              <a:gd name="connsiteX3" fmla="*/ 35425 w 200795"/>
              <a:gd name="connsiteY3" fmla="*/ 184944 h 214127"/>
              <a:gd name="connsiteX4" fmla="*/ 93791 w 200795"/>
              <a:gd name="connsiteY4" fmla="*/ 214127 h 214127"/>
              <a:gd name="connsiteX5" fmla="*/ 181340 w 200795"/>
              <a:gd name="connsiteY5" fmla="*/ 184944 h 214127"/>
              <a:gd name="connsiteX6" fmla="*/ 200795 w 200795"/>
              <a:gd name="connsiteY6" fmla="*/ 155761 h 214127"/>
              <a:gd name="connsiteX7" fmla="*/ 181340 w 200795"/>
              <a:gd name="connsiteY7" fmla="*/ 48757 h 214127"/>
              <a:gd name="connsiteX8" fmla="*/ 161884 w 200795"/>
              <a:gd name="connsiteY8" fmla="*/ 29301 h 214127"/>
              <a:gd name="connsiteX9" fmla="*/ 103518 w 200795"/>
              <a:gd name="connsiteY9" fmla="*/ 118 h 214127"/>
              <a:gd name="connsiteX10" fmla="*/ 84063 w 200795"/>
              <a:gd name="connsiteY10" fmla="*/ 9846 h 21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0795" h="214127">
                <a:moveTo>
                  <a:pt x="84063" y="9846"/>
                </a:moveTo>
                <a:lnTo>
                  <a:pt x="84063" y="9846"/>
                </a:lnTo>
                <a:cubicBezTo>
                  <a:pt x="58123" y="22816"/>
                  <a:pt x="18507" y="22476"/>
                  <a:pt x="6242" y="48757"/>
                </a:cubicBezTo>
                <a:cubicBezTo>
                  <a:pt x="-8915" y="81235"/>
                  <a:pt x="4570" y="154090"/>
                  <a:pt x="35425" y="184944"/>
                </a:cubicBezTo>
                <a:cubicBezTo>
                  <a:pt x="54282" y="203801"/>
                  <a:pt x="70056" y="206215"/>
                  <a:pt x="93791" y="214127"/>
                </a:cubicBezTo>
                <a:cubicBezTo>
                  <a:pt x="132920" y="207605"/>
                  <a:pt x="153984" y="212300"/>
                  <a:pt x="181340" y="184944"/>
                </a:cubicBezTo>
                <a:cubicBezTo>
                  <a:pt x="189607" y="176677"/>
                  <a:pt x="194310" y="165489"/>
                  <a:pt x="200795" y="155761"/>
                </a:cubicBezTo>
                <a:cubicBezTo>
                  <a:pt x="199455" y="145039"/>
                  <a:pt x="195545" y="72432"/>
                  <a:pt x="181340" y="48757"/>
                </a:cubicBezTo>
                <a:cubicBezTo>
                  <a:pt x="176621" y="40892"/>
                  <a:pt x="169046" y="35030"/>
                  <a:pt x="161884" y="29301"/>
                </a:cubicBezTo>
                <a:cubicBezTo>
                  <a:pt x="142756" y="13998"/>
                  <a:pt x="127491" y="4913"/>
                  <a:pt x="103518" y="118"/>
                </a:cubicBezTo>
                <a:cubicBezTo>
                  <a:pt x="97159" y="-1154"/>
                  <a:pt x="87306" y="8225"/>
                  <a:pt x="84063" y="9846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0A068F5-60A1-569A-18C9-6E3AFFE88DAC}"/>
              </a:ext>
            </a:extLst>
          </p:cNvPr>
          <p:cNvSpPr/>
          <p:nvPr/>
        </p:nvSpPr>
        <p:spPr>
          <a:xfrm>
            <a:off x="3407537" y="1719365"/>
            <a:ext cx="178657" cy="194988"/>
          </a:xfrm>
          <a:custGeom>
            <a:avLst/>
            <a:gdLst>
              <a:gd name="connsiteX0" fmla="*/ 0 w 178259"/>
              <a:gd name="connsiteY0" fmla="*/ 29183 h 194554"/>
              <a:gd name="connsiteX1" fmla="*/ 0 w 178259"/>
              <a:gd name="connsiteY1" fmla="*/ 29183 h 194554"/>
              <a:gd name="connsiteX2" fmla="*/ 87549 w 178259"/>
              <a:gd name="connsiteY2" fmla="*/ 9728 h 194554"/>
              <a:gd name="connsiteX3" fmla="*/ 116732 w 178259"/>
              <a:gd name="connsiteY3" fmla="*/ 0 h 194554"/>
              <a:gd name="connsiteX4" fmla="*/ 145915 w 178259"/>
              <a:gd name="connsiteY4" fmla="*/ 9728 h 194554"/>
              <a:gd name="connsiteX5" fmla="*/ 155643 w 178259"/>
              <a:gd name="connsiteY5" fmla="*/ 184826 h 194554"/>
              <a:gd name="connsiteX6" fmla="*/ 126460 w 178259"/>
              <a:gd name="connsiteY6" fmla="*/ 194554 h 194554"/>
              <a:gd name="connsiteX7" fmla="*/ 29183 w 178259"/>
              <a:gd name="connsiteY7" fmla="*/ 184826 h 194554"/>
              <a:gd name="connsiteX8" fmla="*/ 19455 w 178259"/>
              <a:gd name="connsiteY8" fmla="*/ 155643 h 194554"/>
              <a:gd name="connsiteX9" fmla="*/ 29183 w 178259"/>
              <a:gd name="connsiteY9" fmla="*/ 48639 h 194554"/>
              <a:gd name="connsiteX10" fmla="*/ 0 w 178259"/>
              <a:gd name="connsiteY10" fmla="*/ 29183 h 19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8259" h="194554">
                <a:moveTo>
                  <a:pt x="0" y="29183"/>
                </a:moveTo>
                <a:lnTo>
                  <a:pt x="0" y="29183"/>
                </a:lnTo>
                <a:cubicBezTo>
                  <a:pt x="29183" y="22698"/>
                  <a:pt x="58547" y="16979"/>
                  <a:pt x="87549" y="9728"/>
                </a:cubicBezTo>
                <a:cubicBezTo>
                  <a:pt x="97497" y="7241"/>
                  <a:pt x="106478" y="0"/>
                  <a:pt x="116732" y="0"/>
                </a:cubicBezTo>
                <a:cubicBezTo>
                  <a:pt x="126986" y="0"/>
                  <a:pt x="136187" y="6485"/>
                  <a:pt x="145915" y="9728"/>
                </a:cubicBezTo>
                <a:cubicBezTo>
                  <a:pt x="187370" y="71912"/>
                  <a:pt x="187158" y="58762"/>
                  <a:pt x="155643" y="184826"/>
                </a:cubicBezTo>
                <a:cubicBezTo>
                  <a:pt x="153156" y="194774"/>
                  <a:pt x="136188" y="191311"/>
                  <a:pt x="126460" y="194554"/>
                </a:cubicBezTo>
                <a:cubicBezTo>
                  <a:pt x="94034" y="191311"/>
                  <a:pt x="59808" y="195963"/>
                  <a:pt x="29183" y="184826"/>
                </a:cubicBezTo>
                <a:cubicBezTo>
                  <a:pt x="19546" y="181322"/>
                  <a:pt x="19455" y="165897"/>
                  <a:pt x="19455" y="155643"/>
                </a:cubicBezTo>
                <a:cubicBezTo>
                  <a:pt x="19455" y="119828"/>
                  <a:pt x="26436" y="84349"/>
                  <a:pt x="29183" y="48639"/>
                </a:cubicBezTo>
                <a:cubicBezTo>
                  <a:pt x="29680" y="42173"/>
                  <a:pt x="4864" y="32426"/>
                  <a:pt x="0" y="29183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B791975-DE87-A182-48A1-4DAF11FD3F66}"/>
              </a:ext>
            </a:extLst>
          </p:cNvPr>
          <p:cNvSpPr/>
          <p:nvPr/>
        </p:nvSpPr>
        <p:spPr>
          <a:xfrm>
            <a:off x="2996508" y="2116527"/>
            <a:ext cx="194988" cy="204737"/>
          </a:xfrm>
          <a:custGeom>
            <a:avLst/>
            <a:gdLst>
              <a:gd name="connsiteX0" fmla="*/ 87549 w 194553"/>
              <a:gd name="connsiteY0" fmla="*/ 0 h 204281"/>
              <a:gd name="connsiteX1" fmla="*/ 87549 w 194553"/>
              <a:gd name="connsiteY1" fmla="*/ 0 h 204281"/>
              <a:gd name="connsiteX2" fmla="*/ 0 w 194553"/>
              <a:gd name="connsiteY2" fmla="*/ 107004 h 204281"/>
              <a:gd name="connsiteX3" fmla="*/ 9727 w 194553"/>
              <a:gd name="connsiteY3" fmla="*/ 204281 h 204281"/>
              <a:gd name="connsiteX4" fmla="*/ 145914 w 194553"/>
              <a:gd name="connsiteY4" fmla="*/ 184825 h 204281"/>
              <a:gd name="connsiteX5" fmla="*/ 194553 w 194553"/>
              <a:gd name="connsiteY5" fmla="*/ 155642 h 204281"/>
              <a:gd name="connsiteX6" fmla="*/ 175097 w 194553"/>
              <a:gd name="connsiteY6" fmla="*/ 68093 h 204281"/>
              <a:gd name="connsiteX7" fmla="*/ 116731 w 194553"/>
              <a:gd name="connsiteY7" fmla="*/ 38910 h 204281"/>
              <a:gd name="connsiteX8" fmla="*/ 87549 w 194553"/>
              <a:gd name="connsiteY8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553" h="204281">
                <a:moveTo>
                  <a:pt x="87549" y="0"/>
                </a:moveTo>
                <a:lnTo>
                  <a:pt x="87549" y="0"/>
                </a:lnTo>
                <a:cubicBezTo>
                  <a:pt x="78780" y="8769"/>
                  <a:pt x="0" y="64345"/>
                  <a:pt x="0" y="107004"/>
                </a:cubicBezTo>
                <a:cubicBezTo>
                  <a:pt x="0" y="139591"/>
                  <a:pt x="6485" y="171855"/>
                  <a:pt x="9727" y="204281"/>
                </a:cubicBezTo>
                <a:cubicBezTo>
                  <a:pt x="55123" y="197796"/>
                  <a:pt x="113488" y="217250"/>
                  <a:pt x="145914" y="184825"/>
                </a:cubicBezTo>
                <a:cubicBezTo>
                  <a:pt x="172621" y="158120"/>
                  <a:pt x="156669" y="168270"/>
                  <a:pt x="194553" y="155642"/>
                </a:cubicBezTo>
                <a:cubicBezTo>
                  <a:pt x="194453" y="155044"/>
                  <a:pt x="185180" y="80697"/>
                  <a:pt x="175097" y="68093"/>
                </a:cubicBezTo>
                <a:cubicBezTo>
                  <a:pt x="164755" y="55166"/>
                  <a:pt x="132997" y="41621"/>
                  <a:pt x="116731" y="38910"/>
                </a:cubicBezTo>
                <a:cubicBezTo>
                  <a:pt x="107136" y="37311"/>
                  <a:pt x="92413" y="6485"/>
                  <a:pt x="87549" y="0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8DE3728-D5F0-147A-3F83-9535D980C432}"/>
              </a:ext>
            </a:extLst>
          </p:cNvPr>
          <p:cNvSpPr/>
          <p:nvPr/>
        </p:nvSpPr>
        <p:spPr>
          <a:xfrm>
            <a:off x="3032504" y="2682491"/>
            <a:ext cx="214486" cy="263234"/>
          </a:xfrm>
          <a:custGeom>
            <a:avLst/>
            <a:gdLst>
              <a:gd name="connsiteX0" fmla="*/ 0 w 214008"/>
              <a:gd name="connsiteY0" fmla="*/ 136188 h 262647"/>
              <a:gd name="connsiteX1" fmla="*/ 0 w 214008"/>
              <a:gd name="connsiteY1" fmla="*/ 136188 h 262647"/>
              <a:gd name="connsiteX2" fmla="*/ 9728 w 214008"/>
              <a:gd name="connsiteY2" fmla="*/ 48639 h 262647"/>
              <a:gd name="connsiteX3" fmla="*/ 38911 w 214008"/>
              <a:gd name="connsiteY3" fmla="*/ 38911 h 262647"/>
              <a:gd name="connsiteX4" fmla="*/ 77821 w 214008"/>
              <a:gd name="connsiteY4" fmla="*/ 19456 h 262647"/>
              <a:gd name="connsiteX5" fmla="*/ 116732 w 214008"/>
              <a:gd name="connsiteY5" fmla="*/ 9728 h 262647"/>
              <a:gd name="connsiteX6" fmla="*/ 145915 w 214008"/>
              <a:gd name="connsiteY6" fmla="*/ 0 h 262647"/>
              <a:gd name="connsiteX7" fmla="*/ 175098 w 214008"/>
              <a:gd name="connsiteY7" fmla="*/ 9728 h 262647"/>
              <a:gd name="connsiteX8" fmla="*/ 214008 w 214008"/>
              <a:gd name="connsiteY8" fmla="*/ 68094 h 262647"/>
              <a:gd name="connsiteX9" fmla="*/ 204281 w 214008"/>
              <a:gd name="connsiteY9" fmla="*/ 223737 h 262647"/>
              <a:gd name="connsiteX10" fmla="*/ 184825 w 214008"/>
              <a:gd name="connsiteY10" fmla="*/ 243192 h 262647"/>
              <a:gd name="connsiteX11" fmla="*/ 126459 w 214008"/>
              <a:gd name="connsiteY11" fmla="*/ 262647 h 262647"/>
              <a:gd name="connsiteX12" fmla="*/ 87549 w 214008"/>
              <a:gd name="connsiteY12" fmla="*/ 252920 h 262647"/>
              <a:gd name="connsiteX13" fmla="*/ 68093 w 214008"/>
              <a:gd name="connsiteY13" fmla="*/ 233464 h 262647"/>
              <a:gd name="connsiteX14" fmla="*/ 19455 w 214008"/>
              <a:gd name="connsiteY14" fmla="*/ 145915 h 262647"/>
              <a:gd name="connsiteX15" fmla="*/ 0 w 214008"/>
              <a:gd name="connsiteY15" fmla="*/ 136188 h 262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14008" h="262647">
                <a:moveTo>
                  <a:pt x="0" y="136188"/>
                </a:moveTo>
                <a:lnTo>
                  <a:pt x="0" y="136188"/>
                </a:lnTo>
                <a:cubicBezTo>
                  <a:pt x="3243" y="107005"/>
                  <a:pt x="-1177" y="75901"/>
                  <a:pt x="9728" y="48639"/>
                </a:cubicBezTo>
                <a:cubicBezTo>
                  <a:pt x="13536" y="39119"/>
                  <a:pt x="29486" y="42950"/>
                  <a:pt x="38911" y="38911"/>
                </a:cubicBezTo>
                <a:cubicBezTo>
                  <a:pt x="52239" y="33199"/>
                  <a:pt x="64243" y="24548"/>
                  <a:pt x="77821" y="19456"/>
                </a:cubicBezTo>
                <a:cubicBezTo>
                  <a:pt x="90339" y="14762"/>
                  <a:pt x="103877" y="13401"/>
                  <a:pt x="116732" y="9728"/>
                </a:cubicBezTo>
                <a:cubicBezTo>
                  <a:pt x="126591" y="6911"/>
                  <a:pt x="136187" y="3243"/>
                  <a:pt x="145915" y="0"/>
                </a:cubicBezTo>
                <a:cubicBezTo>
                  <a:pt x="155643" y="3243"/>
                  <a:pt x="167847" y="2477"/>
                  <a:pt x="175098" y="9728"/>
                </a:cubicBezTo>
                <a:cubicBezTo>
                  <a:pt x="191632" y="26262"/>
                  <a:pt x="214008" y="68094"/>
                  <a:pt x="214008" y="68094"/>
                </a:cubicBezTo>
                <a:cubicBezTo>
                  <a:pt x="210766" y="119975"/>
                  <a:pt x="212827" y="172462"/>
                  <a:pt x="204281" y="223737"/>
                </a:cubicBezTo>
                <a:cubicBezTo>
                  <a:pt x="202773" y="232784"/>
                  <a:pt x="193028" y="239091"/>
                  <a:pt x="184825" y="243192"/>
                </a:cubicBezTo>
                <a:cubicBezTo>
                  <a:pt x="166482" y="252363"/>
                  <a:pt x="126459" y="262647"/>
                  <a:pt x="126459" y="262647"/>
                </a:cubicBezTo>
                <a:cubicBezTo>
                  <a:pt x="113489" y="259405"/>
                  <a:pt x="99507" y="258899"/>
                  <a:pt x="87549" y="252920"/>
                </a:cubicBezTo>
                <a:cubicBezTo>
                  <a:pt x="79346" y="248818"/>
                  <a:pt x="73596" y="240801"/>
                  <a:pt x="68093" y="233464"/>
                </a:cubicBezTo>
                <a:cubicBezTo>
                  <a:pt x="40924" y="197239"/>
                  <a:pt x="28934" y="183829"/>
                  <a:pt x="19455" y="145915"/>
                </a:cubicBezTo>
                <a:cubicBezTo>
                  <a:pt x="18669" y="142769"/>
                  <a:pt x="3242" y="137809"/>
                  <a:pt x="0" y="136188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7579D41-296A-9187-7C3E-510AAF9DAC5F}"/>
              </a:ext>
            </a:extLst>
          </p:cNvPr>
          <p:cNvSpPr/>
          <p:nvPr/>
        </p:nvSpPr>
        <p:spPr>
          <a:xfrm>
            <a:off x="7069236" y="2463264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80C409-5016-2E6B-44FF-75089455EFEC}"/>
              </a:ext>
            </a:extLst>
          </p:cNvPr>
          <p:cNvSpPr/>
          <p:nvPr/>
        </p:nvSpPr>
        <p:spPr>
          <a:xfrm>
            <a:off x="6457665" y="1803155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98E0991-B464-A21A-FCA7-60400622DF6D}"/>
              </a:ext>
            </a:extLst>
          </p:cNvPr>
          <p:cNvSpPr/>
          <p:nvPr/>
        </p:nvSpPr>
        <p:spPr>
          <a:xfrm>
            <a:off x="6469613" y="2948005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424AB7-EAF1-C272-B899-3EDA006FC8F2}"/>
              </a:ext>
            </a:extLst>
          </p:cNvPr>
          <p:cNvCxnSpPr>
            <a:cxnSpLocks/>
          </p:cNvCxnSpPr>
          <p:nvPr/>
        </p:nvCxnSpPr>
        <p:spPr>
          <a:xfrm>
            <a:off x="6697100" y="1981113"/>
            <a:ext cx="339312" cy="46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BED2C8-CA5C-3138-7734-558B7FE70F36}"/>
              </a:ext>
            </a:extLst>
          </p:cNvPr>
          <p:cNvCxnSpPr>
            <a:cxnSpLocks/>
          </p:cNvCxnSpPr>
          <p:nvPr/>
        </p:nvCxnSpPr>
        <p:spPr>
          <a:xfrm flipV="1">
            <a:off x="4231964" y="1969023"/>
            <a:ext cx="2091721" cy="1475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4B8916-1CDF-3781-2AA7-51901E7B85D1}"/>
              </a:ext>
            </a:extLst>
          </p:cNvPr>
          <p:cNvCxnSpPr>
            <a:cxnSpLocks/>
          </p:cNvCxnSpPr>
          <p:nvPr/>
        </p:nvCxnSpPr>
        <p:spPr>
          <a:xfrm>
            <a:off x="3685663" y="1800251"/>
            <a:ext cx="2638022" cy="853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10AE17-F8CF-2A7F-908B-5D88B5BFFC22}"/>
              </a:ext>
            </a:extLst>
          </p:cNvPr>
          <p:cNvCxnSpPr>
            <a:cxnSpLocks/>
          </p:cNvCxnSpPr>
          <p:nvPr/>
        </p:nvCxnSpPr>
        <p:spPr>
          <a:xfrm flipH="1">
            <a:off x="4054486" y="2611583"/>
            <a:ext cx="2882689" cy="3341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7025BBC-0719-5374-7A20-0A8C5EC04BF0}"/>
              </a:ext>
            </a:extLst>
          </p:cNvPr>
          <p:cNvSpPr/>
          <p:nvPr/>
        </p:nvSpPr>
        <p:spPr>
          <a:xfrm>
            <a:off x="2662082" y="3159153"/>
            <a:ext cx="170388" cy="212184"/>
          </a:xfrm>
          <a:custGeom>
            <a:avLst/>
            <a:gdLst>
              <a:gd name="connsiteX0" fmla="*/ 85725 w 114300"/>
              <a:gd name="connsiteY0" fmla="*/ 3084 h 142338"/>
              <a:gd name="connsiteX1" fmla="*/ 61912 w 114300"/>
              <a:gd name="connsiteY1" fmla="*/ 12609 h 142338"/>
              <a:gd name="connsiteX2" fmla="*/ 9525 w 114300"/>
              <a:gd name="connsiteY2" fmla="*/ 50709 h 142338"/>
              <a:gd name="connsiteX3" fmla="*/ 0 w 114300"/>
              <a:gd name="connsiteY3" fmla="*/ 69759 h 142338"/>
              <a:gd name="connsiteX4" fmla="*/ 9525 w 114300"/>
              <a:gd name="connsiteY4" fmla="*/ 131671 h 142338"/>
              <a:gd name="connsiteX5" fmla="*/ 100012 w 114300"/>
              <a:gd name="connsiteY5" fmla="*/ 117384 h 142338"/>
              <a:gd name="connsiteX6" fmla="*/ 114300 w 114300"/>
              <a:gd name="connsiteY6" fmla="*/ 69759 h 142338"/>
              <a:gd name="connsiteX7" fmla="*/ 85725 w 114300"/>
              <a:gd name="connsiteY7" fmla="*/ 3084 h 14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42338">
                <a:moveTo>
                  <a:pt x="85725" y="3084"/>
                </a:moveTo>
                <a:cubicBezTo>
                  <a:pt x="76994" y="-6441"/>
                  <a:pt x="69559" y="8786"/>
                  <a:pt x="61912" y="12609"/>
                </a:cubicBezTo>
                <a:cubicBezTo>
                  <a:pt x="40323" y="23403"/>
                  <a:pt x="23911" y="31528"/>
                  <a:pt x="9525" y="50709"/>
                </a:cubicBezTo>
                <a:cubicBezTo>
                  <a:pt x="5265" y="56389"/>
                  <a:pt x="3175" y="63409"/>
                  <a:pt x="0" y="69759"/>
                </a:cubicBezTo>
                <a:cubicBezTo>
                  <a:pt x="3175" y="90396"/>
                  <a:pt x="-4683" y="116370"/>
                  <a:pt x="9525" y="131671"/>
                </a:cubicBezTo>
                <a:cubicBezTo>
                  <a:pt x="34455" y="158519"/>
                  <a:pt x="79914" y="127433"/>
                  <a:pt x="100012" y="117384"/>
                </a:cubicBezTo>
                <a:cubicBezTo>
                  <a:pt x="100565" y="115725"/>
                  <a:pt x="114300" y="76954"/>
                  <a:pt x="114300" y="69759"/>
                </a:cubicBezTo>
                <a:cubicBezTo>
                  <a:pt x="114300" y="-1041"/>
                  <a:pt x="94456" y="12609"/>
                  <a:pt x="85725" y="3084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3BB3B4E-4721-C142-16F9-2BD80B26CDCF}"/>
              </a:ext>
            </a:extLst>
          </p:cNvPr>
          <p:cNvSpPr/>
          <p:nvPr/>
        </p:nvSpPr>
        <p:spPr>
          <a:xfrm>
            <a:off x="3642606" y="2473285"/>
            <a:ext cx="86112" cy="86434"/>
          </a:xfrm>
          <a:custGeom>
            <a:avLst/>
            <a:gdLst>
              <a:gd name="connsiteX0" fmla="*/ 39719 w 57766"/>
              <a:gd name="connsiteY0" fmla="*/ 0 h 57982"/>
              <a:gd name="connsiteX1" fmla="*/ 1619 w 57766"/>
              <a:gd name="connsiteY1" fmla="*/ 52387 h 57982"/>
              <a:gd name="connsiteX2" fmla="*/ 34956 w 57766"/>
              <a:gd name="connsiteY2" fmla="*/ 57150 h 57982"/>
              <a:gd name="connsiteX3" fmla="*/ 54006 w 57766"/>
              <a:gd name="connsiteY3" fmla="*/ 52387 h 57982"/>
              <a:gd name="connsiteX4" fmla="*/ 39719 w 57766"/>
              <a:gd name="connsiteY4" fmla="*/ 0 h 57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766" h="57982">
                <a:moveTo>
                  <a:pt x="39719" y="0"/>
                </a:moveTo>
                <a:cubicBezTo>
                  <a:pt x="30988" y="0"/>
                  <a:pt x="-8398" y="32353"/>
                  <a:pt x="1619" y="52387"/>
                </a:cubicBezTo>
                <a:cubicBezTo>
                  <a:pt x="6639" y="62427"/>
                  <a:pt x="23844" y="55562"/>
                  <a:pt x="34956" y="57150"/>
                </a:cubicBezTo>
                <a:cubicBezTo>
                  <a:pt x="41306" y="55562"/>
                  <a:pt x="50079" y="57623"/>
                  <a:pt x="54006" y="52387"/>
                </a:cubicBezTo>
                <a:cubicBezTo>
                  <a:pt x="65276" y="37361"/>
                  <a:pt x="48450" y="0"/>
                  <a:pt x="39719" y="0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DE3C69F-3B76-6F9A-C061-E84A24DEA67E}"/>
              </a:ext>
            </a:extLst>
          </p:cNvPr>
          <p:cNvSpPr/>
          <p:nvPr/>
        </p:nvSpPr>
        <p:spPr>
          <a:xfrm>
            <a:off x="3818922" y="2894846"/>
            <a:ext cx="132199" cy="249764"/>
          </a:xfrm>
          <a:custGeom>
            <a:avLst/>
            <a:gdLst>
              <a:gd name="connsiteX0" fmla="*/ 45820 w 88682"/>
              <a:gd name="connsiteY0" fmla="*/ 230 h 167547"/>
              <a:gd name="connsiteX1" fmla="*/ 17245 w 88682"/>
              <a:gd name="connsiteY1" fmla="*/ 24043 h 167547"/>
              <a:gd name="connsiteX2" fmla="*/ 7720 w 88682"/>
              <a:gd name="connsiteY2" fmla="*/ 105005 h 167547"/>
              <a:gd name="connsiteX3" fmla="*/ 50582 w 88682"/>
              <a:gd name="connsiteY3" fmla="*/ 133580 h 167547"/>
              <a:gd name="connsiteX4" fmla="*/ 79157 w 88682"/>
              <a:gd name="connsiteY4" fmla="*/ 166918 h 167547"/>
              <a:gd name="connsiteX5" fmla="*/ 88682 w 88682"/>
              <a:gd name="connsiteY5" fmla="*/ 105005 h 167547"/>
              <a:gd name="connsiteX6" fmla="*/ 79157 w 88682"/>
              <a:gd name="connsiteY6" fmla="*/ 57380 h 167547"/>
              <a:gd name="connsiteX7" fmla="*/ 69632 w 88682"/>
              <a:gd name="connsiteY7" fmla="*/ 38330 h 167547"/>
              <a:gd name="connsiteX8" fmla="*/ 45820 w 88682"/>
              <a:gd name="connsiteY8" fmla="*/ 230 h 167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682" h="167547">
                <a:moveTo>
                  <a:pt x="45820" y="230"/>
                </a:moveTo>
                <a:cubicBezTo>
                  <a:pt x="37089" y="-2151"/>
                  <a:pt x="25096" y="14447"/>
                  <a:pt x="17245" y="24043"/>
                </a:cubicBezTo>
                <a:cubicBezTo>
                  <a:pt x="294" y="44761"/>
                  <a:pt x="-6535" y="80772"/>
                  <a:pt x="7720" y="105005"/>
                </a:cubicBezTo>
                <a:cubicBezTo>
                  <a:pt x="16426" y="119806"/>
                  <a:pt x="50582" y="133580"/>
                  <a:pt x="50582" y="133580"/>
                </a:cubicBezTo>
                <a:cubicBezTo>
                  <a:pt x="52820" y="136937"/>
                  <a:pt x="75307" y="172693"/>
                  <a:pt x="79157" y="166918"/>
                </a:cubicBezTo>
                <a:cubicBezTo>
                  <a:pt x="90739" y="149544"/>
                  <a:pt x="85507" y="125643"/>
                  <a:pt x="88682" y="105005"/>
                </a:cubicBezTo>
                <a:cubicBezTo>
                  <a:pt x="85507" y="89130"/>
                  <a:pt x="83605" y="72946"/>
                  <a:pt x="79157" y="57380"/>
                </a:cubicBezTo>
                <a:cubicBezTo>
                  <a:pt x="77207" y="50554"/>
                  <a:pt x="71877" y="45065"/>
                  <a:pt x="69632" y="38330"/>
                </a:cubicBezTo>
                <a:cubicBezTo>
                  <a:pt x="57466" y="1830"/>
                  <a:pt x="54551" y="2611"/>
                  <a:pt x="45820" y="230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B0E129A-0ED5-92D2-64B6-7B4D069B6732}"/>
              </a:ext>
            </a:extLst>
          </p:cNvPr>
          <p:cNvSpPr/>
          <p:nvPr/>
        </p:nvSpPr>
        <p:spPr>
          <a:xfrm>
            <a:off x="4053826" y="1981113"/>
            <a:ext cx="178138" cy="241383"/>
          </a:xfrm>
          <a:custGeom>
            <a:avLst/>
            <a:gdLst>
              <a:gd name="connsiteX0" fmla="*/ 0 w 119499"/>
              <a:gd name="connsiteY0" fmla="*/ 152400 h 161925"/>
              <a:gd name="connsiteX1" fmla="*/ 38100 w 119499"/>
              <a:gd name="connsiteY1" fmla="*/ 19050 h 161925"/>
              <a:gd name="connsiteX2" fmla="*/ 42863 w 119499"/>
              <a:gd name="connsiteY2" fmla="*/ 4762 h 161925"/>
              <a:gd name="connsiteX3" fmla="*/ 80963 w 119499"/>
              <a:gd name="connsiteY3" fmla="*/ 0 h 161925"/>
              <a:gd name="connsiteX4" fmla="*/ 109538 w 119499"/>
              <a:gd name="connsiteY4" fmla="*/ 4762 h 161925"/>
              <a:gd name="connsiteX5" fmla="*/ 100013 w 119499"/>
              <a:gd name="connsiteY5" fmla="*/ 90487 h 161925"/>
              <a:gd name="connsiteX6" fmla="*/ 61913 w 119499"/>
              <a:gd name="connsiteY6" fmla="*/ 138112 h 161925"/>
              <a:gd name="connsiteX7" fmla="*/ 47625 w 119499"/>
              <a:gd name="connsiteY7" fmla="*/ 147637 h 161925"/>
              <a:gd name="connsiteX8" fmla="*/ 33338 w 119499"/>
              <a:gd name="connsiteY8" fmla="*/ 161925 h 161925"/>
              <a:gd name="connsiteX9" fmla="*/ 0 w 119499"/>
              <a:gd name="connsiteY9" fmla="*/ 152400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499" h="161925">
                <a:moveTo>
                  <a:pt x="0" y="152400"/>
                </a:moveTo>
                <a:cubicBezTo>
                  <a:pt x="12700" y="107950"/>
                  <a:pt x="23480" y="62906"/>
                  <a:pt x="38100" y="19050"/>
                </a:cubicBezTo>
                <a:cubicBezTo>
                  <a:pt x="39688" y="14287"/>
                  <a:pt x="38275" y="6801"/>
                  <a:pt x="42863" y="4762"/>
                </a:cubicBezTo>
                <a:cubicBezTo>
                  <a:pt x="54559" y="-436"/>
                  <a:pt x="68263" y="1587"/>
                  <a:pt x="80963" y="0"/>
                </a:cubicBezTo>
                <a:cubicBezTo>
                  <a:pt x="90488" y="1587"/>
                  <a:pt x="102710" y="-2066"/>
                  <a:pt x="109538" y="4762"/>
                </a:cubicBezTo>
                <a:cubicBezTo>
                  <a:pt x="133010" y="28234"/>
                  <a:pt x="108796" y="71824"/>
                  <a:pt x="100013" y="90487"/>
                </a:cubicBezTo>
                <a:cubicBezTo>
                  <a:pt x="91727" y="108094"/>
                  <a:pt x="76706" y="125433"/>
                  <a:pt x="61913" y="138112"/>
                </a:cubicBezTo>
                <a:cubicBezTo>
                  <a:pt x="57567" y="141837"/>
                  <a:pt x="52022" y="143973"/>
                  <a:pt x="47625" y="147637"/>
                </a:cubicBezTo>
                <a:cubicBezTo>
                  <a:pt x="42451" y="151949"/>
                  <a:pt x="38100" y="157162"/>
                  <a:pt x="33338" y="161925"/>
                </a:cubicBezTo>
                <a:lnTo>
                  <a:pt x="0" y="152400"/>
                </a:ln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BC588C97-8780-D36A-7A4E-92C319C01A40}"/>
              </a:ext>
            </a:extLst>
          </p:cNvPr>
          <p:cNvSpPr/>
          <p:nvPr/>
        </p:nvSpPr>
        <p:spPr>
          <a:xfrm>
            <a:off x="2445399" y="1802161"/>
            <a:ext cx="238224" cy="166862"/>
          </a:xfrm>
          <a:custGeom>
            <a:avLst/>
            <a:gdLst>
              <a:gd name="connsiteX0" fmla="*/ 112181 w 159806"/>
              <a:gd name="connsiteY0" fmla="*/ 2397 h 111935"/>
              <a:gd name="connsiteX1" fmla="*/ 88368 w 159806"/>
              <a:gd name="connsiteY1" fmla="*/ 7160 h 111935"/>
              <a:gd name="connsiteX2" fmla="*/ 26456 w 159806"/>
              <a:gd name="connsiteY2" fmla="*/ 11922 h 111935"/>
              <a:gd name="connsiteX3" fmla="*/ 12168 w 159806"/>
              <a:gd name="connsiteY3" fmla="*/ 21447 h 111935"/>
              <a:gd name="connsiteX4" fmla="*/ 7406 w 159806"/>
              <a:gd name="connsiteY4" fmla="*/ 54785 h 111935"/>
              <a:gd name="connsiteX5" fmla="*/ 2643 w 159806"/>
              <a:gd name="connsiteY5" fmla="*/ 83360 h 111935"/>
              <a:gd name="connsiteX6" fmla="*/ 78843 w 159806"/>
              <a:gd name="connsiteY6" fmla="*/ 111935 h 111935"/>
              <a:gd name="connsiteX7" fmla="*/ 135993 w 159806"/>
              <a:gd name="connsiteY7" fmla="*/ 102410 h 111935"/>
              <a:gd name="connsiteX8" fmla="*/ 159806 w 159806"/>
              <a:gd name="connsiteY8" fmla="*/ 50022 h 111935"/>
              <a:gd name="connsiteX9" fmla="*/ 112181 w 159806"/>
              <a:gd name="connsiteY9" fmla="*/ 2397 h 11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806" h="111935">
                <a:moveTo>
                  <a:pt x="112181" y="2397"/>
                </a:moveTo>
                <a:cubicBezTo>
                  <a:pt x="100275" y="-4747"/>
                  <a:pt x="96413" y="6266"/>
                  <a:pt x="88368" y="7160"/>
                </a:cubicBezTo>
                <a:cubicBezTo>
                  <a:pt x="67796" y="9446"/>
                  <a:pt x="46800" y="8108"/>
                  <a:pt x="26456" y="11922"/>
                </a:cubicBezTo>
                <a:cubicBezTo>
                  <a:pt x="20830" y="12977"/>
                  <a:pt x="16931" y="18272"/>
                  <a:pt x="12168" y="21447"/>
                </a:cubicBezTo>
                <a:cubicBezTo>
                  <a:pt x="10581" y="32560"/>
                  <a:pt x="9113" y="43690"/>
                  <a:pt x="7406" y="54785"/>
                </a:cubicBezTo>
                <a:cubicBezTo>
                  <a:pt x="5938" y="64329"/>
                  <a:pt x="-4897" y="77328"/>
                  <a:pt x="2643" y="83360"/>
                </a:cubicBezTo>
                <a:cubicBezTo>
                  <a:pt x="23826" y="100306"/>
                  <a:pt x="78843" y="111935"/>
                  <a:pt x="78843" y="111935"/>
                </a:cubicBezTo>
                <a:cubicBezTo>
                  <a:pt x="97893" y="108760"/>
                  <a:pt x="118062" y="109583"/>
                  <a:pt x="135993" y="102410"/>
                </a:cubicBezTo>
                <a:cubicBezTo>
                  <a:pt x="150826" y="96477"/>
                  <a:pt x="157403" y="58432"/>
                  <a:pt x="159806" y="50022"/>
                </a:cubicBezTo>
                <a:cubicBezTo>
                  <a:pt x="154149" y="-885"/>
                  <a:pt x="124087" y="9541"/>
                  <a:pt x="112181" y="2397"/>
                </a:cubicBezTo>
                <a:close/>
              </a:path>
            </a:pathLst>
          </a:custGeom>
          <a:gradFill flip="none" rotWithShape="1">
            <a:gsLst>
              <a:gs pos="56000">
                <a:srgbClr val="3C1A56"/>
              </a:gs>
              <a:gs pos="100000">
                <a:schemeClr val="bg1"/>
              </a:gs>
              <a:gs pos="12000">
                <a:srgbClr val="7030A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2BB48FB-2C40-FA50-C750-BE00D7A3BBA9}"/>
              </a:ext>
            </a:extLst>
          </p:cNvPr>
          <p:cNvSpPr/>
          <p:nvPr/>
        </p:nvSpPr>
        <p:spPr>
          <a:xfrm>
            <a:off x="7176162" y="1595824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0B4B50-6E1D-73C4-41CB-C5CDED77C83B}"/>
              </a:ext>
            </a:extLst>
          </p:cNvPr>
          <p:cNvSpPr/>
          <p:nvPr/>
        </p:nvSpPr>
        <p:spPr>
          <a:xfrm>
            <a:off x="7036615" y="3197984"/>
            <a:ext cx="182196" cy="182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EC68C9C-9B4C-C6E5-438A-043C831412B2}"/>
              </a:ext>
            </a:extLst>
          </p:cNvPr>
          <p:cNvCxnSpPr>
            <a:cxnSpLocks/>
          </p:cNvCxnSpPr>
          <p:nvPr/>
        </p:nvCxnSpPr>
        <p:spPr>
          <a:xfrm flipH="1">
            <a:off x="3818922" y="2523972"/>
            <a:ext cx="3047834" cy="3039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B57F19-25D1-D094-E94C-4456812D5645}"/>
              </a:ext>
            </a:extLst>
          </p:cNvPr>
          <p:cNvCxnSpPr>
            <a:cxnSpLocks/>
          </p:cNvCxnSpPr>
          <p:nvPr/>
        </p:nvCxnSpPr>
        <p:spPr>
          <a:xfrm flipH="1">
            <a:off x="3931199" y="2279717"/>
            <a:ext cx="142601" cy="53439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E962E49-750E-3988-F348-8D7C1721DFFF}"/>
              </a:ext>
            </a:extLst>
          </p:cNvPr>
          <p:cNvCxnSpPr>
            <a:cxnSpLocks/>
          </p:cNvCxnSpPr>
          <p:nvPr/>
        </p:nvCxnSpPr>
        <p:spPr>
          <a:xfrm>
            <a:off x="3517794" y="1981113"/>
            <a:ext cx="137045" cy="44737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B8EF629-CAE7-EC54-36BA-A5887059EF31}"/>
              </a:ext>
            </a:extLst>
          </p:cNvPr>
          <p:cNvSpPr txBox="1"/>
          <p:nvPr/>
        </p:nvSpPr>
        <p:spPr>
          <a:xfrm>
            <a:off x="695763" y="5184431"/>
            <a:ext cx="80380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 mathematical definition is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physical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if it captures and only captures an aspect of the physical system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3B3C8F-E39D-74AF-21D5-CF7FB9D0905A}"/>
              </a:ext>
            </a:extLst>
          </p:cNvPr>
          <p:cNvSpPr/>
          <p:nvPr/>
        </p:nvSpPr>
        <p:spPr>
          <a:xfrm>
            <a:off x="1940845" y="1380960"/>
            <a:ext cx="2556149" cy="224071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30CADE5B-9E82-FF30-DAE3-46D0806AE53A}"/>
              </a:ext>
            </a:extLst>
          </p:cNvPr>
          <p:cNvSpPr/>
          <p:nvPr/>
        </p:nvSpPr>
        <p:spPr>
          <a:xfrm>
            <a:off x="4627004" y="3992634"/>
            <a:ext cx="1290083" cy="514093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A191DD-3645-8A8E-9A3D-60FBC1F8FB1F}"/>
              </a:ext>
            </a:extLst>
          </p:cNvPr>
          <p:cNvSpPr txBox="1"/>
          <p:nvPr/>
        </p:nvSpPr>
        <p:spPr>
          <a:xfrm>
            <a:off x="6028276" y="4064745"/>
            <a:ext cx="244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Mathematical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CED20-C24F-590B-167B-0642AC07B8B1}"/>
              </a:ext>
            </a:extLst>
          </p:cNvPr>
          <p:cNvSpPr txBox="1"/>
          <p:nvPr/>
        </p:nvSpPr>
        <p:spPr>
          <a:xfrm>
            <a:off x="715701" y="1209222"/>
            <a:ext cx="1357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well-defined</a:t>
            </a:r>
            <a:br>
              <a:rPr lang="en-US" dirty="0"/>
            </a:br>
            <a:r>
              <a:rPr lang="en-US" dirty="0"/>
              <a:t>physical</a:t>
            </a:r>
          </a:p>
          <a:p>
            <a:r>
              <a:rPr lang="en-US" dirty="0"/>
              <a:t>objects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A57DD2-6D82-475F-0E72-195836A03CFF}"/>
              </a:ext>
            </a:extLst>
          </p:cNvPr>
          <p:cNvSpPr txBox="1"/>
          <p:nvPr/>
        </p:nvSpPr>
        <p:spPr>
          <a:xfrm>
            <a:off x="7872026" y="1355194"/>
            <a:ext cx="14737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well-defined</a:t>
            </a:r>
            <a:br>
              <a:rPr lang="en-US" dirty="0"/>
            </a:br>
            <a:r>
              <a:rPr lang="en-US" dirty="0"/>
              <a:t>mathematical</a:t>
            </a:r>
            <a:br>
              <a:rPr lang="en-US" dirty="0"/>
            </a:br>
            <a:r>
              <a:rPr lang="en-US" dirty="0"/>
              <a:t>objects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6E1330-0771-A094-BD7A-AF12FB3C1BBB}"/>
              </a:ext>
            </a:extLst>
          </p:cNvPr>
          <p:cNvSpPr txBox="1"/>
          <p:nvPr/>
        </p:nvSpPr>
        <p:spPr>
          <a:xfrm>
            <a:off x="1815927" y="226388"/>
            <a:ext cx="255614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Physical world</a:t>
            </a:r>
            <a:br>
              <a:rPr lang="en-US" sz="3200" dirty="0"/>
            </a:br>
            <a:r>
              <a:rPr lang="en-US" sz="2000" dirty="0"/>
              <a:t>(informal system)</a:t>
            </a:r>
            <a:endParaRPr lang="en-US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5D4900-4025-F18F-5148-FADC60795B4C}"/>
              </a:ext>
            </a:extLst>
          </p:cNvPr>
          <p:cNvSpPr txBox="1"/>
          <p:nvPr/>
        </p:nvSpPr>
        <p:spPr>
          <a:xfrm>
            <a:off x="5342839" y="225082"/>
            <a:ext cx="506196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Mathematical representation</a:t>
            </a:r>
          </a:p>
          <a:p>
            <a:pPr algn="ctr"/>
            <a:r>
              <a:rPr lang="en-US" sz="2000" dirty="0"/>
              <a:t>(formal system)</a:t>
            </a:r>
          </a:p>
        </p:txBody>
      </p:sp>
    </p:spTree>
    <p:extLst>
      <p:ext uri="{BB962C8B-B14F-4D97-AF65-F5344CB8AC3E}">
        <p14:creationId xmlns:p14="http://schemas.microsoft.com/office/powerpoint/2010/main" val="96568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BCDC4-B9B9-B91F-9080-C1E0DE58D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9DEB843-C6EB-5F54-D5FA-67BF69D6237D}"/>
              </a:ext>
            </a:extLst>
          </p:cNvPr>
          <p:cNvGrpSpPr/>
          <p:nvPr/>
        </p:nvGrpSpPr>
        <p:grpSpPr>
          <a:xfrm>
            <a:off x="1253268" y="1478637"/>
            <a:ext cx="5329477" cy="4258323"/>
            <a:chOff x="6381363" y="1621601"/>
            <a:chExt cx="5537623" cy="442463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290A96-4AC2-3B03-8D13-B9C0A97A4ED1}"/>
                </a:ext>
              </a:extLst>
            </p:cNvPr>
            <p:cNvSpPr/>
            <p:nvPr/>
          </p:nvSpPr>
          <p:spPr>
            <a:xfrm>
              <a:off x="7535247" y="5514390"/>
              <a:ext cx="3006017" cy="531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Theory of Everything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F347899-42C6-763B-B355-4B658C3C09A7}"/>
                </a:ext>
              </a:extLst>
            </p:cNvPr>
            <p:cNvSpPr/>
            <p:nvPr/>
          </p:nvSpPr>
          <p:spPr>
            <a:xfrm>
              <a:off x="6381363" y="4544880"/>
              <a:ext cx="2053510" cy="531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General Relativity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0D99E3-EBFC-8CFD-584D-9A9251401D7B}"/>
                </a:ext>
              </a:extLst>
            </p:cNvPr>
            <p:cNvSpPr/>
            <p:nvPr/>
          </p:nvSpPr>
          <p:spPr>
            <a:xfrm>
              <a:off x="9240421" y="4546864"/>
              <a:ext cx="2404890" cy="531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Grand Unified Theory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E9E36C-8875-908C-362E-01AA351B538C}"/>
                </a:ext>
              </a:extLst>
            </p:cNvPr>
            <p:cNvSpPr/>
            <p:nvPr/>
          </p:nvSpPr>
          <p:spPr>
            <a:xfrm>
              <a:off x="10204511" y="3572691"/>
              <a:ext cx="1642258" cy="531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Electro-weak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6A11A3-1D42-BABE-EF51-FCC0D9F75783}"/>
                </a:ext>
              </a:extLst>
            </p:cNvPr>
            <p:cNvSpPr/>
            <p:nvPr/>
          </p:nvSpPr>
          <p:spPr>
            <a:xfrm>
              <a:off x="6964528" y="3572690"/>
              <a:ext cx="2902597" cy="531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QCD – Strong Interactions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CA4829-F152-E97E-B55A-C4DEDA4791DC}"/>
                </a:ext>
              </a:extLst>
            </p:cNvPr>
            <p:cNvSpPr/>
            <p:nvPr/>
          </p:nvSpPr>
          <p:spPr>
            <a:xfrm>
              <a:off x="9355401" y="2598518"/>
              <a:ext cx="2563585" cy="531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QED -Electromagnetism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E579F3-6BBD-3A27-1741-6F62AE6E54B1}"/>
                </a:ext>
              </a:extLst>
            </p:cNvPr>
            <p:cNvSpPr/>
            <p:nvPr/>
          </p:nvSpPr>
          <p:spPr>
            <a:xfrm>
              <a:off x="6964528" y="2598518"/>
              <a:ext cx="2052735" cy="531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Weak interactions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960713D-5AF1-935D-F38E-41D480A970FB}"/>
                </a:ext>
              </a:extLst>
            </p:cNvPr>
            <p:cNvSpPr/>
            <p:nvPr/>
          </p:nvSpPr>
          <p:spPr>
            <a:xfrm>
              <a:off x="10204511" y="1621601"/>
              <a:ext cx="1660239" cy="531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…</a:t>
              </a:r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2F87C7B2-0334-006B-0F51-3A7BE2536853}"/>
                </a:ext>
              </a:extLst>
            </p:cNvPr>
            <p:cNvCxnSpPr>
              <a:stCxn id="6" idx="0"/>
              <a:endCxn id="7" idx="2"/>
            </p:cNvCxnSpPr>
            <p:nvPr/>
          </p:nvCxnSpPr>
          <p:spPr>
            <a:xfrm rot="16200000" flipV="1">
              <a:off x="8004355" y="4480489"/>
              <a:ext cx="437665" cy="163013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96327121-E06F-2F17-FA57-FCD62E8266ED}"/>
                </a:ext>
              </a:extLst>
            </p:cNvPr>
            <p:cNvCxnSpPr>
              <a:stCxn id="6" idx="0"/>
              <a:endCxn id="8" idx="2"/>
            </p:cNvCxnSpPr>
            <p:nvPr/>
          </p:nvCxnSpPr>
          <p:spPr>
            <a:xfrm rot="5400000" flipH="1" flipV="1">
              <a:off x="9522721" y="4594245"/>
              <a:ext cx="435681" cy="140461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A576A14E-1919-7640-DB92-0FEA2B07C3FB}"/>
                </a:ext>
              </a:extLst>
            </p:cNvPr>
            <p:cNvCxnSpPr>
              <a:stCxn id="8" idx="0"/>
              <a:endCxn id="9" idx="2"/>
            </p:cNvCxnSpPr>
            <p:nvPr/>
          </p:nvCxnSpPr>
          <p:spPr>
            <a:xfrm rot="5400000" flipH="1" flipV="1">
              <a:off x="10513089" y="4034313"/>
              <a:ext cx="442328" cy="58277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53EAE37F-7CAA-3CE5-020A-744114B96D03}"/>
                </a:ext>
              </a:extLst>
            </p:cNvPr>
            <p:cNvCxnSpPr>
              <a:stCxn id="8" idx="0"/>
              <a:endCxn id="10" idx="2"/>
            </p:cNvCxnSpPr>
            <p:nvPr/>
          </p:nvCxnSpPr>
          <p:spPr>
            <a:xfrm rot="16200000" flipV="1">
              <a:off x="9208183" y="3312180"/>
              <a:ext cx="442329" cy="202703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7513E7FC-2A20-66EC-D52A-D43003BE0BB6}"/>
                </a:ext>
              </a:extLst>
            </p:cNvPr>
            <p:cNvCxnSpPr>
              <a:cxnSpLocks/>
              <a:stCxn id="9" idx="0"/>
              <a:endCxn id="11" idx="2"/>
            </p:cNvCxnSpPr>
            <p:nvPr/>
          </p:nvCxnSpPr>
          <p:spPr>
            <a:xfrm rot="16200000" flipV="1">
              <a:off x="10610253" y="3157304"/>
              <a:ext cx="442328" cy="38844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8565B818-F95F-3FB3-A027-A89276E6742A}"/>
                </a:ext>
              </a:extLst>
            </p:cNvPr>
            <p:cNvCxnSpPr>
              <a:stCxn id="9" idx="0"/>
              <a:endCxn id="12" idx="2"/>
            </p:cNvCxnSpPr>
            <p:nvPr/>
          </p:nvCxnSpPr>
          <p:spPr>
            <a:xfrm rot="16200000" flipV="1">
              <a:off x="9287104" y="1834155"/>
              <a:ext cx="442328" cy="303474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3D117304-AC1A-FEFC-39A9-ACE7A56B1EE2}"/>
                </a:ext>
              </a:extLst>
            </p:cNvPr>
            <p:cNvCxnSpPr>
              <a:stCxn id="11" idx="0"/>
              <a:endCxn id="13" idx="2"/>
            </p:cNvCxnSpPr>
            <p:nvPr/>
          </p:nvCxnSpPr>
          <p:spPr>
            <a:xfrm rot="5400000" flipH="1" flipV="1">
              <a:off x="10613376" y="2177264"/>
              <a:ext cx="445072" cy="39743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46C64D1-BB3B-09D6-56ED-060A6FF51318}"/>
              </a:ext>
            </a:extLst>
          </p:cNvPr>
          <p:cNvGrpSpPr/>
          <p:nvPr/>
        </p:nvGrpSpPr>
        <p:grpSpPr>
          <a:xfrm>
            <a:off x="516811" y="1307839"/>
            <a:ext cx="1472914" cy="2304478"/>
            <a:chOff x="6540761" y="1223020"/>
            <a:chExt cx="1155588" cy="1807998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6A3FD69-0DB7-C4D7-C14C-A1508785FE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0761" y="1231641"/>
              <a:ext cx="0" cy="17993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72EFC58-C5F3-FC64-F014-B08BB040E8BF}"/>
                </a:ext>
              </a:extLst>
            </p:cNvPr>
            <p:cNvSpPr txBox="1"/>
            <p:nvPr/>
          </p:nvSpPr>
          <p:spPr>
            <a:xfrm>
              <a:off x="6600433" y="1223020"/>
              <a:ext cx="1095916" cy="265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approximation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A8A7375-464E-0527-462F-01C636330AD8}"/>
              </a:ext>
            </a:extLst>
          </p:cNvPr>
          <p:cNvSpPr txBox="1"/>
          <p:nvPr/>
        </p:nvSpPr>
        <p:spPr>
          <a:xfrm>
            <a:off x="5492068" y="5225106"/>
            <a:ext cx="1459285" cy="23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Measurement problem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EFB13C-A973-77D7-8867-37AF2C7AE1F9}"/>
              </a:ext>
            </a:extLst>
          </p:cNvPr>
          <p:cNvSpPr txBox="1"/>
          <p:nvPr/>
        </p:nvSpPr>
        <p:spPr>
          <a:xfrm>
            <a:off x="796329" y="5166525"/>
            <a:ext cx="1431436" cy="23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What “really” happens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61847F-630E-225B-E9F5-B4B653D59FC3}"/>
              </a:ext>
            </a:extLst>
          </p:cNvPr>
          <p:cNvSpPr txBox="1"/>
          <p:nvPr/>
        </p:nvSpPr>
        <p:spPr>
          <a:xfrm>
            <a:off x="1181170" y="5834195"/>
            <a:ext cx="1518077" cy="23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Ontology of observables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073D60-4801-1628-2F2C-08F59060464A}"/>
              </a:ext>
            </a:extLst>
          </p:cNvPr>
          <p:cNvSpPr txBox="1"/>
          <p:nvPr/>
        </p:nvSpPr>
        <p:spPr>
          <a:xfrm>
            <a:off x="5862504" y="5507217"/>
            <a:ext cx="1301475" cy="23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Role of the observer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7FDCE3-CB15-499E-3B18-F6A92386384B}"/>
              </a:ext>
            </a:extLst>
          </p:cNvPr>
          <p:cNvSpPr txBox="1"/>
          <p:nvPr/>
        </p:nvSpPr>
        <p:spPr>
          <a:xfrm>
            <a:off x="5602207" y="5871771"/>
            <a:ext cx="1326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Dark matter/energy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B8E025-1682-1201-0889-929016052808}"/>
              </a:ext>
            </a:extLst>
          </p:cNvPr>
          <p:cNvSpPr txBox="1"/>
          <p:nvPr/>
        </p:nvSpPr>
        <p:spPr>
          <a:xfrm>
            <a:off x="350848" y="5507217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Hidden variables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823A902B-AF96-3F16-7259-6E446D24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779"/>
            <a:ext cx="8278347" cy="897424"/>
          </a:xfrm>
        </p:spPr>
        <p:txBody>
          <a:bodyPr>
            <a:noAutofit/>
          </a:bodyPr>
          <a:lstStyle/>
          <a:p>
            <a:r>
              <a:rPr lang="en-US" sz="3200" dirty="0"/>
              <a:t>Standard view of the foundations of physics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467FE-61B6-A724-54FA-8A738557A270}"/>
              </a:ext>
            </a:extLst>
          </p:cNvPr>
          <p:cNvSpPr txBox="1"/>
          <p:nvPr/>
        </p:nvSpPr>
        <p:spPr>
          <a:xfrm>
            <a:off x="3102622" y="5917804"/>
            <a:ext cx="21611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Perfect description of the universe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2968399-FAEF-4BCE-50D8-F58FCB91078C}"/>
              </a:ext>
            </a:extLst>
          </p:cNvPr>
          <p:cNvCxnSpPr>
            <a:cxnSpLocks/>
          </p:cNvCxnSpPr>
          <p:nvPr/>
        </p:nvCxnSpPr>
        <p:spPr>
          <a:xfrm flipH="1">
            <a:off x="7214803" y="2820373"/>
            <a:ext cx="2242235" cy="2130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7CDD6C8-F0C4-8ED5-AA41-A8E978BD2D9F}"/>
              </a:ext>
            </a:extLst>
          </p:cNvPr>
          <p:cNvSpPr txBox="1"/>
          <p:nvPr/>
        </p:nvSpPr>
        <p:spPr>
          <a:xfrm>
            <a:off x="7680157" y="2058211"/>
            <a:ext cx="3681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The “real” physics!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8B7FB4-7500-8834-169C-E4125937D6C9}"/>
              </a:ext>
            </a:extLst>
          </p:cNvPr>
          <p:cNvSpPr txBox="1"/>
          <p:nvPr/>
        </p:nvSpPr>
        <p:spPr>
          <a:xfrm>
            <a:off x="9947639" y="2698364"/>
            <a:ext cx="2032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Everything else</a:t>
            </a:r>
            <a:br>
              <a:rPr lang="en-US" dirty="0"/>
            </a:br>
            <a:r>
              <a:rPr lang="en-US" dirty="0"/>
              <a:t>is an approximation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E49BE3-A68D-0938-205A-1C471FDC47F0}"/>
              </a:ext>
            </a:extLst>
          </p:cNvPr>
          <p:cNvSpPr txBox="1"/>
          <p:nvPr/>
        </p:nvSpPr>
        <p:spPr>
          <a:xfrm>
            <a:off x="7305316" y="2820373"/>
            <a:ext cx="1711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foundations</a:t>
            </a:r>
            <a:br>
              <a:rPr lang="en-US" dirty="0"/>
            </a:br>
            <a:r>
              <a:rPr lang="en-US" dirty="0"/>
              <a:t>of physics!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5FD5D6D-F02A-592E-1A43-E338D6F7358F}"/>
              </a:ext>
            </a:extLst>
          </p:cNvPr>
          <p:cNvSpPr txBox="1"/>
          <p:nvPr/>
        </p:nvSpPr>
        <p:spPr>
          <a:xfrm>
            <a:off x="7490127" y="879752"/>
            <a:ext cx="47018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Goal of physics is to find the true laws of the universe!</a:t>
            </a:r>
          </a:p>
        </p:txBody>
      </p:sp>
    </p:spTree>
    <p:extLst>
      <p:ext uri="{BB962C8B-B14F-4D97-AF65-F5344CB8AC3E}">
        <p14:creationId xmlns:p14="http://schemas.microsoft.com/office/powerpoint/2010/main" val="276788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EBAC487-BEE7-759B-DE15-6BA6A83E93E3}"/>
              </a:ext>
            </a:extLst>
          </p:cNvPr>
          <p:cNvSpPr/>
          <p:nvPr/>
        </p:nvSpPr>
        <p:spPr>
          <a:xfrm>
            <a:off x="7037294" y="313766"/>
            <a:ext cx="77259" cy="2061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CF1EB9-8744-A3D5-2B5D-2353CD3ADE0C}"/>
              </a:ext>
            </a:extLst>
          </p:cNvPr>
          <p:cNvSpPr txBox="1"/>
          <p:nvPr/>
        </p:nvSpPr>
        <p:spPr>
          <a:xfrm>
            <a:off x="7253100" y="226684"/>
            <a:ext cx="4570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Informal intuitive statement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(something that makes sense to a physicist or an engineer)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92C0585-271C-699B-8E4D-339A8B924C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7223"/>
          <a:stretch/>
        </p:blipFill>
        <p:spPr>
          <a:xfrm>
            <a:off x="276926" y="274645"/>
            <a:ext cx="6692929" cy="24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86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4C697-A815-6B75-08D1-7A2B080D9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FFE51D8-2D68-E377-3878-1ADC600F5D4E}"/>
              </a:ext>
            </a:extLst>
          </p:cNvPr>
          <p:cNvSpPr/>
          <p:nvPr/>
        </p:nvSpPr>
        <p:spPr>
          <a:xfrm>
            <a:off x="7037294" y="519954"/>
            <a:ext cx="77259" cy="19874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376FE6-8B85-8C0F-F752-EB10A2770E2B}"/>
              </a:ext>
            </a:extLst>
          </p:cNvPr>
          <p:cNvSpPr/>
          <p:nvPr/>
        </p:nvSpPr>
        <p:spPr>
          <a:xfrm>
            <a:off x="7037294" y="313766"/>
            <a:ext cx="77259" cy="2061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8DFFD-7694-ED1C-D3EE-C52A8041B072}"/>
              </a:ext>
            </a:extLst>
          </p:cNvPr>
          <p:cNvSpPr txBox="1"/>
          <p:nvPr/>
        </p:nvSpPr>
        <p:spPr>
          <a:xfrm>
            <a:off x="7253100" y="226684"/>
            <a:ext cx="4570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Informal intuitive statement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(something that makes sense to a physicist or an engineer)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06694C7-9C22-00F2-CADA-99B9D31729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4718"/>
          <a:stretch/>
        </p:blipFill>
        <p:spPr>
          <a:xfrm>
            <a:off x="276926" y="274646"/>
            <a:ext cx="6692929" cy="22328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543C785-4656-16D1-0C0E-C38ECDC3D1B0}"/>
              </a:ext>
            </a:extLst>
          </p:cNvPr>
          <p:cNvSpPr txBox="1"/>
          <p:nvPr/>
        </p:nvSpPr>
        <p:spPr>
          <a:xfrm>
            <a:off x="7253100" y="1259302"/>
            <a:ext cx="3626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Formal requirement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(something a mathematician will find precise)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955F78-63C3-02A8-F888-7E25B5820911}"/>
              </a:ext>
            </a:extLst>
          </p:cNvPr>
          <p:cNvSpPr/>
          <p:nvPr/>
        </p:nvSpPr>
        <p:spPr>
          <a:xfrm>
            <a:off x="419100" y="512332"/>
            <a:ext cx="777240" cy="19632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26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69D14-F961-FB1B-1B55-7B3119A8B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849DA16-BC8B-4ACF-EF57-5410463310A7}"/>
              </a:ext>
            </a:extLst>
          </p:cNvPr>
          <p:cNvSpPr/>
          <p:nvPr/>
        </p:nvSpPr>
        <p:spPr>
          <a:xfrm>
            <a:off x="7037294" y="2507455"/>
            <a:ext cx="77259" cy="383058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7AB716-90C8-674B-6645-ED43312155F6}"/>
              </a:ext>
            </a:extLst>
          </p:cNvPr>
          <p:cNvSpPr/>
          <p:nvPr/>
        </p:nvSpPr>
        <p:spPr>
          <a:xfrm>
            <a:off x="7037294" y="519954"/>
            <a:ext cx="77259" cy="19874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39B586-C693-2FAC-2F04-C59BFDE0653B}"/>
              </a:ext>
            </a:extLst>
          </p:cNvPr>
          <p:cNvSpPr/>
          <p:nvPr/>
        </p:nvSpPr>
        <p:spPr>
          <a:xfrm>
            <a:off x="7037294" y="313766"/>
            <a:ext cx="77259" cy="2061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AEAAF2-47DC-528E-B41F-842C43918953}"/>
              </a:ext>
            </a:extLst>
          </p:cNvPr>
          <p:cNvSpPr txBox="1"/>
          <p:nvPr/>
        </p:nvSpPr>
        <p:spPr>
          <a:xfrm>
            <a:off x="7253100" y="226684"/>
            <a:ext cx="45709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Informal intuitive statement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(something that makes sense to a physicist or an engineer)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7095D75-F070-F9D4-80DB-8AB86109DA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5578"/>
          <a:stretch/>
        </p:blipFill>
        <p:spPr>
          <a:xfrm>
            <a:off x="276926" y="274645"/>
            <a:ext cx="6692929" cy="304005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F4BB0E9-F718-0972-70B4-C0A83393F4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485" b="1"/>
          <a:stretch/>
        </p:blipFill>
        <p:spPr>
          <a:xfrm>
            <a:off x="273986" y="3115614"/>
            <a:ext cx="6692929" cy="32248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708194-2A12-D22F-B248-9A99FFEBC83E}"/>
              </a:ext>
            </a:extLst>
          </p:cNvPr>
          <p:cNvSpPr txBox="1"/>
          <p:nvPr/>
        </p:nvSpPr>
        <p:spPr>
          <a:xfrm>
            <a:off x="7253100" y="1259302"/>
            <a:ext cx="3626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Formal requirement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(something a mathematician will find precise)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C3CDE6-03DA-8072-ACA8-E03F92E031AC}"/>
              </a:ext>
            </a:extLst>
          </p:cNvPr>
          <p:cNvSpPr txBox="1"/>
          <p:nvPr/>
        </p:nvSpPr>
        <p:spPr>
          <a:xfrm>
            <a:off x="7253100" y="2792448"/>
            <a:ext cx="4747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Show that the formal requirement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follows from the intuitive statement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73D634-5366-26FD-DD48-FA61848D9F6C}"/>
              </a:ext>
            </a:extLst>
          </p:cNvPr>
          <p:cNvSpPr/>
          <p:nvPr/>
        </p:nvSpPr>
        <p:spPr>
          <a:xfrm>
            <a:off x="419100" y="512332"/>
            <a:ext cx="777240" cy="196328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C2B99A-52ED-041E-5E15-D79175322F99}"/>
              </a:ext>
            </a:extLst>
          </p:cNvPr>
          <p:cNvSpPr/>
          <p:nvPr/>
        </p:nvSpPr>
        <p:spPr>
          <a:xfrm>
            <a:off x="670560" y="2509245"/>
            <a:ext cx="982980" cy="19632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59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FCD76-87E6-235A-A635-D67FABA88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1C3931-E301-90A3-B191-F6312B980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34" y="429579"/>
            <a:ext cx="11155332" cy="704948"/>
          </a:xfrm>
          <a:prstGeom prst="rect">
            <a:avLst/>
          </a:prstGeom>
        </p:spPr>
      </p:pic>
      <p:graphicFrame>
        <p:nvGraphicFramePr>
          <p:cNvPr id="4" name="Table 52">
            <a:extLst>
              <a:ext uri="{FF2B5EF4-FFF2-40B4-BE49-F238E27FC236}">
                <a16:creationId xmlns:a16="http://schemas.microsoft.com/office/drawing/2014/main" id="{BB5B8DFA-9E74-673F-9809-B3365BDF8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471603"/>
              </p:ext>
            </p:extLst>
          </p:nvPr>
        </p:nvGraphicFramePr>
        <p:xfrm>
          <a:off x="3671346" y="2667000"/>
          <a:ext cx="3423847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909">
                  <a:extLst>
                    <a:ext uri="{9D8B030D-6E8A-4147-A177-3AD203B41FA5}">
                      <a16:colId xmlns:a16="http://schemas.microsoft.com/office/drawing/2014/main" val="3919644959"/>
                    </a:ext>
                  </a:extLst>
                </a:gridCol>
                <a:gridCol w="2371938">
                  <a:extLst>
                    <a:ext uri="{9D8B030D-6E8A-4147-A177-3AD203B41FA5}">
                      <a16:colId xmlns:a16="http://schemas.microsoft.com/office/drawing/2014/main" val="3379705832"/>
                    </a:ext>
                  </a:extLst>
                </a:gridCol>
              </a:tblGrid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Statement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 Result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586678"/>
                  </a:ext>
                </a:extLst>
              </a:tr>
              <a:tr h="269155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SUCCESS (in finite time)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76678"/>
                  </a:ext>
                </a:extLst>
              </a:tr>
              <a:tr h="26915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UNDEFINED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337734"/>
                  </a:ext>
                </a:extLst>
              </a:tr>
              <a:tr h="269155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UNDEFINED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961383"/>
                  </a:ext>
                </a:extLst>
              </a:tr>
              <a:tr h="2691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FAILURE (in finite time)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8564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1FBE3F-D8C4-D237-BCB1-2F7C50B68BEE}"/>
                  </a:ext>
                </a:extLst>
              </p:cNvPr>
              <p:cNvSpPr txBox="1"/>
              <p:nvPr/>
            </p:nvSpPr>
            <p:spPr>
              <a:xfrm>
                <a:off x="778390" y="1364750"/>
                <a:ext cx="106352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Science is about statements that are associated to experimental tests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E3A581-5556-303C-C8F1-939F28965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90" y="1364750"/>
                <a:ext cx="10635219" cy="523220"/>
              </a:xfrm>
              <a:prstGeom prst="rect">
                <a:avLst/>
              </a:prstGeom>
              <a:blipFill>
                <a:blip r:embed="rId3"/>
                <a:stretch>
                  <a:fillRect t="-11628" r="-17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0707C9-7BD3-6E06-1A0D-B21CEA9E9C0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828397" y="2508871"/>
            <a:ext cx="842949" cy="291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30E0A8-B185-CF0F-5F11-F17C6C609980}"/>
              </a:ext>
            </a:extLst>
          </p:cNvPr>
          <p:cNvSpPr txBox="1"/>
          <p:nvPr/>
        </p:nvSpPr>
        <p:spPr>
          <a:xfrm>
            <a:off x="518334" y="2047206"/>
            <a:ext cx="2310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Statements must be either true or false for everybody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7C37DE-2326-EA0B-872A-6E0012D023DF}"/>
              </a:ext>
            </a:extLst>
          </p:cNvPr>
          <p:cNvSpPr txBox="1"/>
          <p:nvPr/>
        </p:nvSpPr>
        <p:spPr>
          <a:xfrm>
            <a:off x="8164689" y="2343834"/>
            <a:ext cx="319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Tests may or may not terminate (i.e. be conclusive)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AB2633-13F0-2C6F-C880-76DD4E950128}"/>
              </a:ext>
            </a:extLst>
          </p:cNvPr>
          <p:cNvCxnSpPr>
            <a:cxnSpLocks/>
          </p:cNvCxnSpPr>
          <p:nvPr/>
        </p:nvCxnSpPr>
        <p:spPr>
          <a:xfrm flipH="1">
            <a:off x="7321740" y="2654760"/>
            <a:ext cx="770356" cy="14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52">
            <a:extLst>
              <a:ext uri="{FF2B5EF4-FFF2-40B4-BE49-F238E27FC236}">
                <a16:creationId xmlns:a16="http://schemas.microsoft.com/office/drawing/2014/main" id="{7CB7471C-DA5C-FCAD-81F2-E09CBD519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600332"/>
              </p:ext>
            </p:extLst>
          </p:nvPr>
        </p:nvGraphicFramePr>
        <p:xfrm>
          <a:off x="3671346" y="4722844"/>
          <a:ext cx="3423847" cy="143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909">
                  <a:extLst>
                    <a:ext uri="{9D8B030D-6E8A-4147-A177-3AD203B41FA5}">
                      <a16:colId xmlns:a16="http://schemas.microsoft.com/office/drawing/2014/main" val="3919644959"/>
                    </a:ext>
                  </a:extLst>
                </a:gridCol>
                <a:gridCol w="2371938">
                  <a:extLst>
                    <a:ext uri="{9D8B030D-6E8A-4147-A177-3AD203B41FA5}">
                      <a16:colId xmlns:a16="http://schemas.microsoft.com/office/drawing/2014/main" val="3379705832"/>
                    </a:ext>
                  </a:extLst>
                </a:gridCol>
              </a:tblGrid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Verifiable statement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 Result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586678"/>
                  </a:ext>
                </a:extLst>
              </a:tr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SUCCESS (in finite time)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76678"/>
                  </a:ext>
                </a:extLst>
              </a:tr>
              <a:tr h="269155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UNDEFINED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961383"/>
                  </a:ext>
                </a:extLst>
              </a:tr>
              <a:tr h="2691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FAILURE (in finite time)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856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484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7C284AB-0322-494C-AD97-CF62D6AB5E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3431" y="136525"/>
                <a:ext cx="11843238" cy="89742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Topology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7C284AB-0322-494C-AD97-CF62D6AB5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3431" y="136525"/>
                <a:ext cx="11843238" cy="897425"/>
              </a:xfrm>
              <a:blipFill>
                <a:blip r:embed="rId2"/>
                <a:stretch>
                  <a:fillRect t="-9459" b="-20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5DDAAB7-9C97-E32E-60DF-D462351CD1B6}"/>
              </a:ext>
            </a:extLst>
          </p:cNvPr>
          <p:cNvGrpSpPr/>
          <p:nvPr/>
        </p:nvGrpSpPr>
        <p:grpSpPr>
          <a:xfrm>
            <a:off x="292581" y="1008555"/>
            <a:ext cx="2990369" cy="2684357"/>
            <a:chOff x="1041881" y="1285108"/>
            <a:chExt cx="2990369" cy="268435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5B4C9C1-42AC-8C4C-EA49-007BC61E6D36}"/>
                </a:ext>
              </a:extLst>
            </p:cNvPr>
            <p:cNvSpPr/>
            <p:nvPr/>
          </p:nvSpPr>
          <p:spPr>
            <a:xfrm>
              <a:off x="1085855" y="1285108"/>
              <a:ext cx="2946395" cy="134577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43E7D67-F6E8-5440-F2B7-DF0C34E6D019}"/>
                </a:ext>
              </a:extLst>
            </p:cNvPr>
            <p:cNvSpPr/>
            <p:nvPr/>
          </p:nvSpPr>
          <p:spPr>
            <a:xfrm>
              <a:off x="2581027" y="1755678"/>
              <a:ext cx="1362635" cy="6281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80368A0-66B3-DFAE-9A39-77D7ECFB12D7}"/>
                </a:ext>
              </a:extLst>
            </p:cNvPr>
            <p:cNvSpPr txBox="1"/>
            <p:nvPr/>
          </p:nvSpPr>
          <p:spPr>
            <a:xfrm>
              <a:off x="2849723" y="1909004"/>
              <a:ext cx="10338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Possibilities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081FD6B-908A-8E9E-9648-B5E1B0B9E7FE}"/>
                </a:ext>
              </a:extLst>
            </p:cNvPr>
            <p:cNvSpPr txBox="1"/>
            <p:nvPr/>
          </p:nvSpPr>
          <p:spPr>
            <a:xfrm>
              <a:off x="1531887" y="1297809"/>
              <a:ext cx="1863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Theoretical statements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102EA5-5CF4-AD1A-7C4D-67C90CEC74B0}"/>
                </a:ext>
              </a:extLst>
            </p:cNvPr>
            <p:cNvSpPr/>
            <p:nvPr/>
          </p:nvSpPr>
          <p:spPr>
            <a:xfrm>
              <a:off x="1189256" y="1598740"/>
              <a:ext cx="1687294" cy="8974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1CB3B32-912A-3F65-4BEB-E9D7D051EA61}"/>
                </a:ext>
              </a:extLst>
            </p:cNvPr>
            <p:cNvSpPr txBox="1"/>
            <p:nvPr/>
          </p:nvSpPr>
          <p:spPr>
            <a:xfrm>
              <a:off x="1463536" y="1774599"/>
              <a:ext cx="10023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Verifiable</a:t>
              </a:r>
              <a:br>
                <a:rPr lang="en-US" sz="1400" dirty="0"/>
              </a:br>
              <a:r>
                <a:rPr lang="en-US" sz="1400" dirty="0"/>
                <a:t>statements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12CA9CE-D84F-502E-8A4C-640CB218A657}"/>
                </a:ext>
              </a:extLst>
            </p:cNvPr>
            <p:cNvGrpSpPr/>
            <p:nvPr/>
          </p:nvGrpSpPr>
          <p:grpSpPr>
            <a:xfrm>
              <a:off x="3045795" y="3193936"/>
              <a:ext cx="889000" cy="365125"/>
              <a:chOff x="4648201" y="4642103"/>
              <a:chExt cx="889000" cy="365125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F9B81BB-0D93-AAA2-9B5A-1A11AF56C940}"/>
                  </a:ext>
                </a:extLst>
              </p:cNvPr>
              <p:cNvSpPr/>
              <p:nvPr/>
            </p:nvSpPr>
            <p:spPr>
              <a:xfrm>
                <a:off x="4648201" y="4642103"/>
                <a:ext cx="889000" cy="3651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6584A3E-2557-FABC-5ECC-491A5089D255}"/>
                  </a:ext>
                </a:extLst>
              </p:cNvPr>
              <p:cNvSpPr txBox="1"/>
              <p:nvPr/>
            </p:nvSpPr>
            <p:spPr>
              <a:xfrm>
                <a:off x="4788946" y="4655388"/>
                <a:ext cx="6346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Points</a:t>
                </a:r>
              </a:p>
            </p:txBody>
          </p:sp>
        </p:grp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2D475D2-0FCF-B273-4831-1FE5A70E1D2F}"/>
                </a:ext>
              </a:extLst>
            </p:cNvPr>
            <p:cNvCxnSpPr>
              <a:cxnSpLocks/>
            </p:cNvCxnSpPr>
            <p:nvPr/>
          </p:nvCxnSpPr>
          <p:spPr>
            <a:xfrm>
              <a:off x="3390875" y="2397103"/>
              <a:ext cx="32835" cy="772487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110211D-8227-12CB-92FB-DF11A64B7BCF}"/>
                </a:ext>
              </a:extLst>
            </p:cNvPr>
            <p:cNvCxnSpPr>
              <a:cxnSpLocks/>
            </p:cNvCxnSpPr>
            <p:nvPr/>
          </p:nvCxnSpPr>
          <p:spPr>
            <a:xfrm>
              <a:off x="1981428" y="2512494"/>
              <a:ext cx="0" cy="666799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EAD3930-1A81-8244-FCCF-E01CF9D23D71}"/>
                </a:ext>
              </a:extLst>
            </p:cNvPr>
            <p:cNvCxnSpPr>
              <a:cxnSpLocks/>
            </p:cNvCxnSpPr>
            <p:nvPr/>
          </p:nvCxnSpPr>
          <p:spPr>
            <a:xfrm>
              <a:off x="1500669" y="2643585"/>
              <a:ext cx="0" cy="403423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ED872A43-C448-88EB-BF24-4BE62DEAE93B}"/>
                </a:ext>
              </a:extLst>
            </p:cNvPr>
            <p:cNvSpPr/>
            <p:nvPr/>
          </p:nvSpPr>
          <p:spPr>
            <a:xfrm>
              <a:off x="1041881" y="3073171"/>
              <a:ext cx="1644170" cy="8962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58D2793-6807-B202-413A-F38C5C6AD76F}"/>
                </a:ext>
              </a:extLst>
            </p:cNvPr>
            <p:cNvSpPr txBox="1"/>
            <p:nvPr/>
          </p:nvSpPr>
          <p:spPr>
            <a:xfrm>
              <a:off x="1060931" y="3636288"/>
              <a:ext cx="899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Borel</a:t>
              </a:r>
              <a:r>
                <a:rPr lang="en-US" sz="1400" dirty="0"/>
                <a:t> sets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329AD12-6120-D393-66B4-B987489B3624}"/>
                </a:ext>
              </a:extLst>
            </p:cNvPr>
            <p:cNvSpPr txBox="1"/>
            <p:nvPr/>
          </p:nvSpPr>
          <p:spPr>
            <a:xfrm>
              <a:off x="1511761" y="3250918"/>
              <a:ext cx="9130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Open sets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B540DCF-D084-0E72-873F-EB5A27A07F69}"/>
                </a:ext>
              </a:extLst>
            </p:cNvPr>
            <p:cNvSpPr/>
            <p:nvPr/>
          </p:nvSpPr>
          <p:spPr>
            <a:xfrm>
              <a:off x="1445065" y="3201606"/>
              <a:ext cx="1077868" cy="4257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4" name="Table 52">
                <a:extLst>
                  <a:ext uri="{FF2B5EF4-FFF2-40B4-BE49-F238E27FC236}">
                    <a16:creationId xmlns:a16="http://schemas.microsoft.com/office/drawing/2014/main" id="{7A02F71F-2C61-0DF1-BB14-43D1E4BF4F5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83858" y="1246455"/>
              <a:ext cx="2220608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1633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888975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2691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2691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269155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337734"/>
                      </a:ext>
                    </a:extLst>
                  </a:tr>
                  <a:tr h="2691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2691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4" name="Table 52">
                <a:extLst>
                  <a:ext uri="{FF2B5EF4-FFF2-40B4-BE49-F238E27FC236}">
                    <a16:creationId xmlns:a16="http://schemas.microsoft.com/office/drawing/2014/main" id="{7A02F71F-2C61-0DF1-BB14-43D1E4BF4F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336136"/>
                  </p:ext>
                </p:extLst>
              </p:nvPr>
            </p:nvGraphicFramePr>
            <p:xfrm>
              <a:off x="4083858" y="1246455"/>
              <a:ext cx="2220608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1633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888975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00" r="-567273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337734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46473DB-15A1-5A3B-F821-B1A9E37B1D0C}"/>
                  </a:ext>
                </a:extLst>
              </p:cNvPr>
              <p:cNvSpPr txBox="1"/>
              <p:nvPr/>
            </p:nvSpPr>
            <p:spPr>
              <a:xfrm>
                <a:off x="6784362" y="1044075"/>
                <a:ext cx="28235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corresponds to the verifiable</a:t>
                </a:r>
                <a:br>
                  <a:rPr lang="en-US" sz="1400" dirty="0"/>
                </a:br>
                <a:r>
                  <a:rPr lang="en-US" sz="1400" dirty="0"/>
                  <a:t>part of a statement</a:t>
                </a: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46473DB-15A1-5A3B-F821-B1A9E37B1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362" y="1044075"/>
                <a:ext cx="2823593" cy="523220"/>
              </a:xfrm>
              <a:prstGeom prst="rect">
                <a:avLst/>
              </a:prstGeom>
              <a:blipFill>
                <a:blip r:embed="rId4"/>
                <a:stretch>
                  <a:fillRect l="-648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54905A6-3528-522C-259E-DE542E6F216E}"/>
                  </a:ext>
                </a:extLst>
              </p:cNvPr>
              <p:cNvSpPr txBox="1"/>
              <p:nvPr/>
            </p:nvSpPr>
            <p:spPr>
              <a:xfrm>
                <a:off x="6784362" y="2505113"/>
                <a:ext cx="28682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𝑒𝑥𝑡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corresponds to the falsifiable</a:t>
                </a:r>
                <a:br>
                  <a:rPr lang="en-US" sz="1400" dirty="0"/>
                </a:br>
                <a:r>
                  <a:rPr lang="en-US" sz="1400" dirty="0"/>
                  <a:t>part of a statement</a:t>
                </a: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54905A6-3528-522C-259E-DE542E6F2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362" y="2505113"/>
                <a:ext cx="2868286" cy="523220"/>
              </a:xfrm>
              <a:prstGeom prst="rect">
                <a:avLst/>
              </a:prstGeom>
              <a:blipFill>
                <a:blip r:embed="rId5"/>
                <a:stretch>
                  <a:fillRect l="-638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224C124-004C-5CC6-2275-A54E9780543E}"/>
                  </a:ext>
                </a:extLst>
              </p:cNvPr>
              <p:cNvSpPr txBox="1"/>
              <p:nvPr/>
            </p:nvSpPr>
            <p:spPr>
              <a:xfrm>
                <a:off x="6784362" y="1802627"/>
                <a:ext cx="2756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 corresponds to the undecidable</a:t>
                </a:r>
                <a:br>
                  <a:rPr lang="en-US" sz="1400" dirty="0"/>
                </a:br>
                <a:r>
                  <a:rPr lang="en-US" sz="1400" dirty="0"/>
                  <a:t>part of a statement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224C124-004C-5CC6-2275-A54E97805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362" y="1802627"/>
                <a:ext cx="2756845" cy="523220"/>
              </a:xfrm>
              <a:prstGeom prst="rect">
                <a:avLst/>
              </a:prstGeom>
              <a:blipFill>
                <a:blip r:embed="rId6"/>
                <a:stretch>
                  <a:fillRect l="-664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4CE05E3-1DE2-F4EB-F3FC-C08CC8A336F1}"/>
              </a:ext>
            </a:extLst>
          </p:cNvPr>
          <p:cNvCxnSpPr>
            <a:endCxn id="105" idx="1"/>
          </p:cNvCxnSpPr>
          <p:nvPr/>
        </p:nvCxnSpPr>
        <p:spPr>
          <a:xfrm flipV="1">
            <a:off x="6304466" y="1305685"/>
            <a:ext cx="479896" cy="384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A4F3C05-62F1-7DA4-6E66-B2BED61E8C60}"/>
              </a:ext>
            </a:extLst>
          </p:cNvPr>
          <p:cNvCxnSpPr>
            <a:endCxn id="107" idx="1"/>
          </p:cNvCxnSpPr>
          <p:nvPr/>
        </p:nvCxnSpPr>
        <p:spPr>
          <a:xfrm flipV="1">
            <a:off x="6304466" y="2064237"/>
            <a:ext cx="479896" cy="11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0F88A88-AD43-722E-7601-01BA96834E29}"/>
              </a:ext>
            </a:extLst>
          </p:cNvPr>
          <p:cNvCxnSpPr>
            <a:endCxn id="106" idx="1"/>
          </p:cNvCxnSpPr>
          <p:nvPr/>
        </p:nvCxnSpPr>
        <p:spPr>
          <a:xfrm>
            <a:off x="6304466" y="2585964"/>
            <a:ext cx="479896" cy="18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A942268-AA18-2EB0-8682-A2A7105DBE38}"/>
                  </a:ext>
                </a:extLst>
              </p:cNvPr>
              <p:cNvSpPr txBox="1"/>
              <p:nvPr/>
            </p:nvSpPr>
            <p:spPr>
              <a:xfrm>
                <a:off x="3432310" y="3651209"/>
                <a:ext cx="9285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Borel set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1400" dirty="0"/>
                  <a:t> 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𝑖𝑛𝑡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𝑒𝑥𝑡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1400" dirty="0"/>
                  <a:t>)</a:t>
                </a:r>
                <a:r>
                  <a:rPr lang="en-US" sz="1400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 </m:t>
                    </m:r>
                  </m:oMath>
                </a14:m>
                <a:r>
                  <a:rPr lang="en-US" sz="1400" dirty="0"/>
                  <a:t>Theoretical “the mass of the electron in KeV is a rational number” (undecidable)</a:t>
                </a: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A942268-AA18-2EB0-8682-A2A7105DB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10" y="3651209"/>
                <a:ext cx="9285320" cy="307777"/>
              </a:xfrm>
              <a:prstGeom prst="rect">
                <a:avLst/>
              </a:prstGeom>
              <a:blipFill>
                <a:blip r:embed="rId7"/>
                <a:stretch>
                  <a:fillRect l="-197"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AC1419C-9BE1-1F1F-4D2D-23605E2108EC}"/>
                  </a:ext>
                </a:extLst>
              </p:cNvPr>
              <p:cNvSpPr/>
              <p:nvPr/>
            </p:nvSpPr>
            <p:spPr>
              <a:xfrm>
                <a:off x="3432311" y="3049260"/>
                <a:ext cx="6096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400" dirty="0"/>
                  <a:t>Open set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1400" dirty="0"/>
                      <m:t>5</m:t>
                    </m:r>
                    <m:r>
                      <m:rPr>
                        <m:nor/>
                      </m:rPr>
                      <a:rPr lang="en-US" sz="1400" b="0" i="0" dirty="0" smtClean="0"/>
                      <m:t>09.5, 510.5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400" dirty="0"/>
                  <a:t> Verifiable “the mass of the electron is 510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400" dirty="0"/>
                  <a:t> 0.5 KeV”</a:t>
                </a: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AC1419C-9BE1-1F1F-4D2D-23605E210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11" y="3049260"/>
                <a:ext cx="6096000" cy="307777"/>
              </a:xfrm>
              <a:prstGeom prst="rect">
                <a:avLst/>
              </a:prstGeom>
              <a:blipFill>
                <a:blip r:embed="rId8"/>
                <a:stretch>
                  <a:fillRect l="-300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BC65555D-39EA-CDC5-63B8-283EC376DA91}"/>
                  </a:ext>
                </a:extLst>
              </p:cNvPr>
              <p:cNvSpPr/>
              <p:nvPr/>
            </p:nvSpPr>
            <p:spPr>
              <a:xfrm>
                <a:off x="3432311" y="3358436"/>
                <a:ext cx="6096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400" dirty="0"/>
                  <a:t>Closed set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[510]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400" dirty="0"/>
                  <a:t> Falsifiable “the mass of the electron is exactly 510 KeV”</a:t>
                </a:r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BC65555D-39EA-CDC5-63B8-283EC376D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11" y="3358436"/>
                <a:ext cx="6096000" cy="307777"/>
              </a:xfrm>
              <a:prstGeom prst="rect">
                <a:avLst/>
              </a:prstGeom>
              <a:blipFill>
                <a:blip r:embed="rId9"/>
                <a:stretch>
                  <a:fillRect l="-300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D98965B-162C-1080-D8FF-31167A020D53}"/>
              </a:ext>
            </a:extLst>
          </p:cNvPr>
          <p:cNvGrpSpPr/>
          <p:nvPr/>
        </p:nvGrpSpPr>
        <p:grpSpPr>
          <a:xfrm>
            <a:off x="523158" y="4444668"/>
            <a:ext cx="3208184" cy="1479650"/>
            <a:chOff x="608166" y="1348615"/>
            <a:chExt cx="7780826" cy="3588603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C88DDF36-0955-3A97-6B2B-CF73FB65656A}"/>
                </a:ext>
              </a:extLst>
            </p:cNvPr>
            <p:cNvGrpSpPr/>
            <p:nvPr/>
          </p:nvGrpSpPr>
          <p:grpSpPr>
            <a:xfrm>
              <a:off x="1001222" y="3472140"/>
              <a:ext cx="6797787" cy="1465078"/>
              <a:chOff x="2212388" y="3872190"/>
              <a:chExt cx="6797787" cy="1465078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4D800F1C-F0B3-4434-B3A4-01E1E759D498}"/>
                  </a:ext>
                </a:extLst>
              </p:cNvPr>
              <p:cNvGrpSpPr/>
              <p:nvPr/>
            </p:nvGrpSpPr>
            <p:grpSpPr>
              <a:xfrm>
                <a:off x="7267876" y="3872190"/>
                <a:ext cx="1742299" cy="1465078"/>
                <a:chOff x="7120424" y="4399613"/>
                <a:chExt cx="1742299" cy="1465078"/>
              </a:xfrm>
            </p:grpSpPr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31B2081D-56F9-9CD8-8A64-53A06DD31D3D}"/>
                    </a:ext>
                  </a:extLst>
                </p:cNvPr>
                <p:cNvSpPr/>
                <p:nvPr/>
              </p:nvSpPr>
              <p:spPr>
                <a:xfrm>
                  <a:off x="7120424" y="4399613"/>
                  <a:ext cx="1742299" cy="146507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C5EE13C0-5775-1AD4-85E2-4D31557348A4}"/>
                    </a:ext>
                  </a:extLst>
                </p:cNvPr>
                <p:cNvSpPr/>
                <p:nvPr/>
              </p:nvSpPr>
              <p:spPr>
                <a:xfrm>
                  <a:off x="8325626" y="4896076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5183B65F-AABC-13A7-4D68-B2A5DB56E5A7}"/>
                    </a:ext>
                  </a:extLst>
                </p:cNvPr>
                <p:cNvSpPr/>
                <p:nvPr/>
              </p:nvSpPr>
              <p:spPr>
                <a:xfrm>
                  <a:off x="7407281" y="5122389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DC845337-8682-0F87-69C7-158EC9C7133C}"/>
                    </a:ext>
                  </a:extLst>
                </p:cNvPr>
                <p:cNvSpPr/>
                <p:nvPr/>
              </p:nvSpPr>
              <p:spPr>
                <a:xfrm>
                  <a:off x="8090010" y="5489145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7F70AA4F-0445-683E-828A-56FCE8904291}"/>
                    </a:ext>
                  </a:extLst>
                </p:cNvPr>
                <p:cNvSpPr/>
                <p:nvPr/>
              </p:nvSpPr>
              <p:spPr>
                <a:xfrm>
                  <a:off x="7930758" y="5202059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B01F7F7A-CA87-5B35-FA1C-5633F63A8DB7}"/>
                    </a:ext>
                  </a:extLst>
                </p:cNvPr>
                <p:cNvSpPr/>
                <p:nvPr/>
              </p:nvSpPr>
              <p:spPr>
                <a:xfrm>
                  <a:off x="7683115" y="4725385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29FF1D9D-0BB6-81C5-30B4-3E4E27D271ED}"/>
                  </a:ext>
                </a:extLst>
              </p:cNvPr>
              <p:cNvGrpSpPr/>
              <p:nvPr/>
            </p:nvGrpSpPr>
            <p:grpSpPr>
              <a:xfrm>
                <a:off x="2212388" y="3872190"/>
                <a:ext cx="1742299" cy="1465078"/>
                <a:chOff x="1936220" y="4385306"/>
                <a:chExt cx="1742299" cy="1465078"/>
              </a:xfrm>
            </p:grpSpPr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06482D70-E001-9125-1F80-C2A8F30D7422}"/>
                    </a:ext>
                  </a:extLst>
                </p:cNvPr>
                <p:cNvSpPr/>
                <p:nvPr/>
              </p:nvSpPr>
              <p:spPr>
                <a:xfrm>
                  <a:off x="1936220" y="4385306"/>
                  <a:ext cx="1742299" cy="146507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5F403653-62B4-D87A-325F-CC38D28C4F1C}"/>
                    </a:ext>
                  </a:extLst>
                </p:cNvPr>
                <p:cNvSpPr/>
                <p:nvPr/>
              </p:nvSpPr>
              <p:spPr>
                <a:xfrm>
                  <a:off x="3141422" y="4881769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D09F92B7-5DF5-119B-FC82-4D0E766CFB99}"/>
                    </a:ext>
                  </a:extLst>
                </p:cNvPr>
                <p:cNvSpPr/>
                <p:nvPr/>
              </p:nvSpPr>
              <p:spPr>
                <a:xfrm>
                  <a:off x="2199116" y="5217137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D7EEE8CF-468D-CB89-FCCC-107F02649643}"/>
                    </a:ext>
                  </a:extLst>
                </p:cNvPr>
                <p:cNvSpPr/>
                <p:nvPr/>
              </p:nvSpPr>
              <p:spPr>
                <a:xfrm>
                  <a:off x="3296784" y="5217138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5418E216-A709-78A1-CC98-EF3C7DFB40D2}"/>
                    </a:ext>
                  </a:extLst>
                </p:cNvPr>
                <p:cNvSpPr/>
                <p:nvPr/>
              </p:nvSpPr>
              <p:spPr>
                <a:xfrm>
                  <a:off x="2552536" y="5489146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3F0E1D85-9DBD-B97D-DBB5-BADBAD80A3E9}"/>
                    </a:ext>
                  </a:extLst>
                </p:cNvPr>
                <p:cNvSpPr/>
                <p:nvPr/>
              </p:nvSpPr>
              <p:spPr>
                <a:xfrm>
                  <a:off x="2727129" y="5043214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45E19111-C121-1797-8ECE-BFF5BC146537}"/>
                    </a:ext>
                  </a:extLst>
                </p:cNvPr>
                <p:cNvSpPr/>
                <p:nvPr/>
              </p:nvSpPr>
              <p:spPr>
                <a:xfrm>
                  <a:off x="3012901" y="5453636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E6B9C8E2-2A61-56A1-B927-70A679AEBCB6}"/>
                    </a:ext>
                  </a:extLst>
                </p:cNvPr>
                <p:cNvSpPr/>
                <p:nvPr/>
              </p:nvSpPr>
              <p:spPr>
                <a:xfrm>
                  <a:off x="2790957" y="4616737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6DA8FA60-4B7A-92AB-B295-5CE53922200B}"/>
                    </a:ext>
                  </a:extLst>
                </p:cNvPr>
                <p:cNvSpPr/>
                <p:nvPr/>
              </p:nvSpPr>
              <p:spPr>
                <a:xfrm>
                  <a:off x="2262534" y="4820790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B08372CF-6248-CA38-4FF9-B4EE5F98B6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7590" y="4307674"/>
                <a:ext cx="4386514" cy="651658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54634B41-B019-D7F9-AF77-C5D948FED2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8146" y="4230631"/>
                <a:ext cx="4608740" cy="331424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79AD8863-A205-49F8-6C96-33206C657C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6933" y="4146006"/>
                <a:ext cx="4293715" cy="48447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E72A7507-F1DD-3A21-C3A0-BFE10A21B5B8}"/>
                </a:ext>
              </a:extLst>
            </p:cNvPr>
            <p:cNvGrpSpPr/>
            <p:nvPr/>
          </p:nvGrpSpPr>
          <p:grpSpPr>
            <a:xfrm>
              <a:off x="608166" y="1348615"/>
              <a:ext cx="2715202" cy="1605910"/>
              <a:chOff x="1085238" y="2632678"/>
              <a:chExt cx="2715202" cy="1605910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A8609197-9094-B562-DADF-DD40C041A24E}"/>
                  </a:ext>
                </a:extLst>
              </p:cNvPr>
              <p:cNvSpPr/>
              <p:nvPr/>
            </p:nvSpPr>
            <p:spPr>
              <a:xfrm>
                <a:off x="1085238" y="2632678"/>
                <a:ext cx="2715202" cy="160591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BE2BA702-70C5-B8ED-1874-2286A20D8C1C}"/>
                  </a:ext>
                </a:extLst>
              </p:cNvPr>
              <p:cNvSpPr/>
              <p:nvPr/>
            </p:nvSpPr>
            <p:spPr>
              <a:xfrm>
                <a:off x="2320031" y="303265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D0ECA9EC-A6FF-E508-0A16-84B6D4A98E1B}"/>
                  </a:ext>
                </a:extLst>
              </p:cNvPr>
              <p:cNvSpPr/>
              <p:nvPr/>
            </p:nvSpPr>
            <p:spPr>
              <a:xfrm>
                <a:off x="1305017" y="3464510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0E9B7479-02B9-6F74-AFD3-7D66D6D67EC7}"/>
                  </a:ext>
                </a:extLst>
              </p:cNvPr>
              <p:cNvSpPr/>
              <p:nvPr/>
            </p:nvSpPr>
            <p:spPr>
              <a:xfrm>
                <a:off x="2756516" y="3343681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4371C3F2-D023-B20D-6D69-AA9C456E0F0F}"/>
                  </a:ext>
                </a:extLst>
              </p:cNvPr>
              <p:cNvSpPr/>
              <p:nvPr/>
            </p:nvSpPr>
            <p:spPr>
              <a:xfrm>
                <a:off x="2756517" y="383121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1F903487-9A5D-A157-F555-9848EAAC70F8}"/>
                  </a:ext>
                </a:extLst>
              </p:cNvPr>
              <p:cNvSpPr/>
              <p:nvPr/>
            </p:nvSpPr>
            <p:spPr>
              <a:xfrm>
                <a:off x="2251969" y="354860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FD807CB-CF25-41DB-A029-0216F63C29DC}"/>
                  </a:ext>
                </a:extLst>
              </p:cNvPr>
              <p:cNvSpPr/>
              <p:nvPr/>
            </p:nvSpPr>
            <p:spPr>
              <a:xfrm>
                <a:off x="1747421" y="362998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FF39DE3B-8538-20B4-B89B-6C1ABB1AA4DF}"/>
                  </a:ext>
                </a:extLst>
              </p:cNvPr>
              <p:cNvSpPr/>
              <p:nvPr/>
            </p:nvSpPr>
            <p:spPr>
              <a:xfrm>
                <a:off x="1876147" y="3290586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5A473234-CFA0-8C30-B9A5-33919EF722A0}"/>
                  </a:ext>
                </a:extLst>
              </p:cNvPr>
              <p:cNvSpPr/>
              <p:nvPr/>
            </p:nvSpPr>
            <p:spPr>
              <a:xfrm>
                <a:off x="3016932" y="2961631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77611126-1223-2228-8CED-459A337CE50A}"/>
                  </a:ext>
                </a:extLst>
              </p:cNvPr>
              <p:cNvSpPr/>
              <p:nvPr/>
            </p:nvSpPr>
            <p:spPr>
              <a:xfrm>
                <a:off x="2243091" y="392841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E288CC2-A39F-704D-B210-4397A5087A02}"/>
                  </a:ext>
                </a:extLst>
              </p:cNvPr>
              <p:cNvSpPr/>
              <p:nvPr/>
            </p:nvSpPr>
            <p:spPr>
              <a:xfrm>
                <a:off x="1845078" y="296163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C3C7D405-B001-422A-FED0-CCE468FA2A1A}"/>
                  </a:ext>
                </a:extLst>
              </p:cNvPr>
              <p:cNvSpPr/>
              <p:nvPr/>
            </p:nvSpPr>
            <p:spPr>
              <a:xfrm>
                <a:off x="2562690" y="281246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8081EB1D-7BBF-D961-199E-3A9EEFEB079C}"/>
                  </a:ext>
                </a:extLst>
              </p:cNvPr>
              <p:cNvSpPr/>
              <p:nvPr/>
            </p:nvSpPr>
            <p:spPr>
              <a:xfrm>
                <a:off x="3087953" y="3733006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897183D5-64C7-0792-5737-DBC5240A0331}"/>
                  </a:ext>
                </a:extLst>
              </p:cNvPr>
              <p:cNvSpPr/>
              <p:nvPr/>
            </p:nvSpPr>
            <p:spPr>
              <a:xfrm>
                <a:off x="3435660" y="3429000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C8A75A38-CF1A-AF4A-C10E-D89A3D753438}"/>
                  </a:ext>
                </a:extLst>
              </p:cNvPr>
              <p:cNvSpPr/>
              <p:nvPr/>
            </p:nvSpPr>
            <p:spPr>
              <a:xfrm>
                <a:off x="1457419" y="3103673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9273DD29-01C7-4117-AA7A-695A14FC11B9}"/>
                </a:ext>
              </a:extLst>
            </p:cNvPr>
            <p:cNvGrpSpPr/>
            <p:nvPr/>
          </p:nvGrpSpPr>
          <p:grpSpPr>
            <a:xfrm>
              <a:off x="5673790" y="1372812"/>
              <a:ext cx="2715202" cy="1605910"/>
              <a:chOff x="1085238" y="2632678"/>
              <a:chExt cx="2715202" cy="1605910"/>
            </a:xfrm>
          </p:grpSpPr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F1C28D42-C85E-F9B6-BC5B-2629C58E382B}"/>
                  </a:ext>
                </a:extLst>
              </p:cNvPr>
              <p:cNvSpPr/>
              <p:nvPr/>
            </p:nvSpPr>
            <p:spPr>
              <a:xfrm>
                <a:off x="1085238" y="2632678"/>
                <a:ext cx="2715202" cy="160591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8D8A3EAE-7DB8-3CD5-FFBF-BEB5002EEC59}"/>
                  </a:ext>
                </a:extLst>
              </p:cNvPr>
              <p:cNvSpPr/>
              <p:nvPr/>
            </p:nvSpPr>
            <p:spPr>
              <a:xfrm>
                <a:off x="2756516" y="3343681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B7CACF47-6589-3CB4-3B1D-875D35299C85}"/>
                  </a:ext>
                </a:extLst>
              </p:cNvPr>
              <p:cNvSpPr/>
              <p:nvPr/>
            </p:nvSpPr>
            <p:spPr>
              <a:xfrm>
                <a:off x="1747421" y="362998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9F468159-68A5-224A-9D62-8F896522F8D8}"/>
                  </a:ext>
                </a:extLst>
              </p:cNvPr>
              <p:cNvSpPr/>
              <p:nvPr/>
            </p:nvSpPr>
            <p:spPr>
              <a:xfrm>
                <a:off x="2243091" y="392841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7EFFB02C-2D79-37BA-1207-90C114186C65}"/>
                  </a:ext>
                </a:extLst>
              </p:cNvPr>
              <p:cNvSpPr/>
              <p:nvPr/>
            </p:nvSpPr>
            <p:spPr>
              <a:xfrm>
                <a:off x="1845078" y="296163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1F5E3D1E-DE5A-E296-3E0A-33CCF14F8995}"/>
                  </a:ext>
                </a:extLst>
              </p:cNvPr>
              <p:cNvSpPr/>
              <p:nvPr/>
            </p:nvSpPr>
            <p:spPr>
              <a:xfrm>
                <a:off x="2562690" y="281246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FCEBD845-40A2-0775-D2A7-99804E9F6118}"/>
                  </a:ext>
                </a:extLst>
              </p:cNvPr>
              <p:cNvSpPr/>
              <p:nvPr/>
            </p:nvSpPr>
            <p:spPr>
              <a:xfrm>
                <a:off x="3435660" y="3429000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A358C25D-7790-0D25-B5E1-8F6A084DE39B}"/>
                  </a:ext>
                </a:extLst>
              </p:cNvPr>
              <p:cNvSpPr/>
              <p:nvPr/>
            </p:nvSpPr>
            <p:spPr>
              <a:xfrm>
                <a:off x="1457419" y="3103673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EB5DAB8-39D4-D9DE-5B44-5EF3A12518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858" y="1879854"/>
              <a:ext cx="3590544" cy="201169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E9CCBDD-EC6C-E761-6208-C66CD5FF5F99}"/>
                </a:ext>
              </a:extLst>
            </p:cNvPr>
            <p:cNvCxnSpPr>
              <a:cxnSpLocks/>
            </p:cNvCxnSpPr>
            <p:nvPr/>
          </p:nvCxnSpPr>
          <p:spPr>
            <a:xfrm>
              <a:off x="1885602" y="2306574"/>
              <a:ext cx="4401312" cy="9144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D3402922-B83C-A2D8-3346-CF95B6444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706" y="2130639"/>
              <a:ext cx="4163206" cy="47919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BF73033B-1084-DC9E-9BC5-CB5309A8C686}"/>
                </a:ext>
              </a:extLst>
            </p:cNvPr>
            <p:cNvGrpSpPr/>
            <p:nvPr/>
          </p:nvGrpSpPr>
          <p:grpSpPr>
            <a:xfrm>
              <a:off x="1695844" y="2391071"/>
              <a:ext cx="5061844" cy="2370621"/>
              <a:chOff x="2907010" y="2791121"/>
              <a:chExt cx="5061844" cy="2370621"/>
            </a:xfrm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559869D7-59E3-8512-AEE3-DE5D6816E696}"/>
                  </a:ext>
                </a:extLst>
              </p:cNvPr>
              <p:cNvSpPr/>
              <p:nvPr/>
            </p:nvSpPr>
            <p:spPr>
              <a:xfrm rot="1485908">
                <a:off x="7508722" y="4044552"/>
                <a:ext cx="460132" cy="8695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277A007C-D278-0054-33CD-3803E92CAEFE}"/>
                  </a:ext>
                </a:extLst>
              </p:cNvPr>
              <p:cNvSpPr/>
              <p:nvPr/>
            </p:nvSpPr>
            <p:spPr>
              <a:xfrm rot="20779759">
                <a:off x="2907010" y="4013557"/>
                <a:ext cx="517041" cy="1148185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00F7A868-7FC2-F2BF-1333-FB87B137737B}"/>
                  </a:ext>
                </a:extLst>
              </p:cNvPr>
              <p:cNvCxnSpPr/>
              <p:nvPr/>
            </p:nvCxnSpPr>
            <p:spPr>
              <a:xfrm>
                <a:off x="7618160" y="2920014"/>
                <a:ext cx="212407" cy="106814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9CA54428-0991-C566-CF0F-101AC0D57171}"/>
                  </a:ext>
                </a:extLst>
              </p:cNvPr>
              <p:cNvCxnSpPr/>
              <p:nvPr/>
            </p:nvCxnSpPr>
            <p:spPr>
              <a:xfrm>
                <a:off x="3048206" y="2791121"/>
                <a:ext cx="8878" cy="1197041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368FF74E-0A59-C859-15B1-9A550F53829A}"/>
                  </a:ext>
                </a:extLst>
              </p:cNvPr>
              <p:cNvSpPr txBox="1"/>
              <p:nvPr/>
            </p:nvSpPr>
            <p:spPr>
              <a:xfrm>
                <a:off x="192045" y="4349522"/>
                <a:ext cx="4877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368FF74E-0A59-C859-15B1-9A550F538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45" y="4349522"/>
                <a:ext cx="487761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423958C-EFF4-1FBE-17C3-5DA9B4764FA6}"/>
                  </a:ext>
                </a:extLst>
              </p:cNvPr>
              <p:cNvSpPr txBox="1"/>
              <p:nvPr/>
            </p:nvSpPr>
            <p:spPr>
              <a:xfrm>
                <a:off x="2286661" y="4339574"/>
                <a:ext cx="4817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423958C-EFF4-1FBE-17C3-5DA9B4764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661" y="4339574"/>
                <a:ext cx="481799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6F683A47-63B0-4528-8BBF-7468CD47524F}"/>
                  </a:ext>
                </a:extLst>
              </p:cNvPr>
              <p:cNvSpPr txBox="1"/>
              <p:nvPr/>
            </p:nvSpPr>
            <p:spPr>
              <a:xfrm>
                <a:off x="2515473" y="5643378"/>
                <a:ext cx="3595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6F683A47-63B0-4528-8BBF-7468CD475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473" y="5643378"/>
                <a:ext cx="35958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C7E0EB15-91F9-47E2-BBE0-8678CE9978DC}"/>
                  </a:ext>
                </a:extLst>
              </p:cNvPr>
              <p:cNvSpPr txBox="1"/>
              <p:nvPr/>
            </p:nvSpPr>
            <p:spPr>
              <a:xfrm>
                <a:off x="433764" y="5643378"/>
                <a:ext cx="3692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C7E0EB15-91F9-47E2-BBE0-8678CE997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64" y="5643378"/>
                <a:ext cx="369204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133544B-4B5B-C76A-CF34-291CC2707D34}"/>
                  </a:ext>
                </a:extLst>
              </p:cNvPr>
              <p:cNvSpPr txBox="1"/>
              <p:nvPr/>
            </p:nvSpPr>
            <p:spPr>
              <a:xfrm>
                <a:off x="106242" y="4026458"/>
                <a:ext cx="42667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5"/>
                    </a:solidFill>
                  </a:rPr>
                  <a:t>Inference relationship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1400" dirty="0"/>
                  <a:t> such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𝓇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133544B-4B5B-C76A-CF34-291CC2707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42" y="4026458"/>
                <a:ext cx="4266745" cy="307777"/>
              </a:xfrm>
              <a:prstGeom prst="rect">
                <a:avLst/>
              </a:prstGeom>
              <a:blipFill>
                <a:blip r:embed="rId14"/>
                <a:stretch>
                  <a:fillRect l="-429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A6B2F69-1A7F-19A9-8D3E-36A302E68281}"/>
                  </a:ext>
                </a:extLst>
              </p:cNvPr>
              <p:cNvSpPr txBox="1"/>
              <p:nvPr/>
            </p:nvSpPr>
            <p:spPr>
              <a:xfrm>
                <a:off x="523158" y="6040850"/>
                <a:ext cx="37599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/>
                    </a:solidFill>
                  </a:rPr>
                  <a:t>Causal relationship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400" dirty="0"/>
                  <a:t> such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A6B2F69-1A7F-19A9-8D3E-36A302E68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58" y="6040850"/>
                <a:ext cx="3759940" cy="307777"/>
              </a:xfrm>
              <a:prstGeom prst="rect">
                <a:avLst/>
              </a:prstGeom>
              <a:blipFill>
                <a:blip r:embed="rId15"/>
                <a:stretch>
                  <a:fillRect l="-48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154C12AE-9F8C-5852-3B59-8B84757744F8}"/>
                  </a:ext>
                </a:extLst>
              </p:cNvPr>
              <p:cNvSpPr txBox="1"/>
              <p:nvPr/>
            </p:nvSpPr>
            <p:spPr>
              <a:xfrm>
                <a:off x="3937039" y="4453612"/>
                <a:ext cx="180286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5"/>
                    </a:solidFill>
                  </a:rPr>
                  <a:t>Inference relationship</a:t>
                </a:r>
                <a:br>
                  <a:rPr lang="en-US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br>
                  <a:rPr lang="en-US" sz="1400" dirty="0">
                    <a:solidFill>
                      <a:schemeClr val="accent6"/>
                    </a:solidFill>
                  </a:rPr>
                </a:br>
                <a:r>
                  <a:rPr lang="en-US" sz="1400" dirty="0">
                    <a:solidFill>
                      <a:schemeClr val="accent6"/>
                    </a:solidFill>
                  </a:rPr>
                  <a:t>Causal relationship</a:t>
                </a:r>
                <a:endParaRPr lang="en-US" sz="1400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154C12AE-9F8C-5852-3B59-8B8475774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39" y="4453612"/>
                <a:ext cx="1802866" cy="738664"/>
              </a:xfrm>
              <a:prstGeom prst="rect">
                <a:avLst/>
              </a:prstGeom>
              <a:blipFill>
                <a:blip r:embed="rId16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TextBox 236">
            <a:extLst>
              <a:ext uri="{FF2B5EF4-FFF2-40B4-BE49-F238E27FC236}">
                <a16:creationId xmlns:a16="http://schemas.microsoft.com/office/drawing/2014/main" id="{4F6E5D37-BF8F-ADC3-6C66-D0B5F454376E}"/>
              </a:ext>
            </a:extLst>
          </p:cNvPr>
          <p:cNvSpPr txBox="1"/>
          <p:nvPr/>
        </p:nvSpPr>
        <p:spPr>
          <a:xfrm>
            <a:off x="3746017" y="5280020"/>
            <a:ext cx="2216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Relationships must be</a:t>
            </a:r>
            <a:br>
              <a:rPr lang="en-US" sz="1600" dirty="0"/>
            </a:br>
            <a:r>
              <a:rPr lang="en-US" sz="1600" dirty="0"/>
              <a:t>topologically continuous</a:t>
            </a:r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A9094C7F-2D2E-455D-F907-46BE650BAF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574" y="4668167"/>
            <a:ext cx="2402560" cy="1779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4325D7E1-1A3B-C661-ED10-3E1263B60369}"/>
                  </a:ext>
                </a:extLst>
              </p:cNvPr>
              <p:cNvSpPr txBox="1"/>
              <p:nvPr/>
            </p:nvSpPr>
            <p:spPr>
              <a:xfrm>
                <a:off x="5875027" y="6382425"/>
                <a:ext cx="37932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Phase transition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400" dirty="0"/>
                  <a:t> Topologically isolated regions</a:t>
                </a:r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4325D7E1-1A3B-C661-ED10-3E1263B60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27" y="6382425"/>
                <a:ext cx="3793219" cy="307777"/>
              </a:xfrm>
              <a:prstGeom prst="rect">
                <a:avLst/>
              </a:prstGeom>
              <a:blipFill>
                <a:blip r:embed="rId1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TextBox 240">
            <a:extLst>
              <a:ext uri="{FF2B5EF4-FFF2-40B4-BE49-F238E27FC236}">
                <a16:creationId xmlns:a16="http://schemas.microsoft.com/office/drawing/2014/main" id="{81F24FD1-1522-BCAB-7D3F-D815B49662C1}"/>
              </a:ext>
            </a:extLst>
          </p:cNvPr>
          <p:cNvSpPr txBox="1"/>
          <p:nvPr/>
        </p:nvSpPr>
        <p:spPr>
          <a:xfrm>
            <a:off x="5886953" y="4227492"/>
            <a:ext cx="3893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Topologically continuous consistent</a:t>
            </a:r>
            <a:br>
              <a:rPr lang="en-US" sz="1600" dirty="0"/>
            </a:br>
            <a:r>
              <a:rPr lang="en-US" sz="1600" dirty="0"/>
              <a:t>with analytic discontinuity on isolated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BA8F6EC1-439B-7EA6-CD6F-D527A697C9C9}"/>
                  </a:ext>
                </a:extLst>
              </p:cNvPr>
              <p:cNvSpPr txBox="1"/>
              <p:nvPr/>
            </p:nvSpPr>
            <p:spPr>
              <a:xfrm>
                <a:off x="9135331" y="223498"/>
                <a:ext cx="30047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Experimental verifiability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topology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-algebras</a:t>
                </a:r>
                <a:b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(foundation of geometry, probability, …)</a:t>
                </a:r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BA8F6EC1-439B-7EA6-CD6F-D527A697C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331" y="223498"/>
                <a:ext cx="3004739" cy="1200329"/>
              </a:xfrm>
              <a:prstGeom prst="rect">
                <a:avLst/>
              </a:prstGeom>
              <a:blipFill>
                <a:blip r:embed="rId19"/>
                <a:stretch>
                  <a:fillRect t="-3046" r="-325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3" name="TextBox 242">
            <a:extLst>
              <a:ext uri="{FF2B5EF4-FFF2-40B4-BE49-F238E27FC236}">
                <a16:creationId xmlns:a16="http://schemas.microsoft.com/office/drawing/2014/main" id="{BEDD5A49-4B16-6BB3-E269-D6B0E62D57BC}"/>
              </a:ext>
            </a:extLst>
          </p:cNvPr>
          <p:cNvSpPr txBox="1"/>
          <p:nvPr/>
        </p:nvSpPr>
        <p:spPr>
          <a:xfrm>
            <a:off x="9883520" y="1428386"/>
            <a:ext cx="22307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Perfect map between math and physics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05DA4D-1AB9-85FB-F3F0-D8D440EB772D}"/>
                  </a:ext>
                </a:extLst>
              </p:cNvPr>
              <p:cNvSpPr txBox="1"/>
              <p:nvPr/>
            </p:nvSpPr>
            <p:spPr>
              <a:xfrm>
                <a:off x="9518998" y="2688356"/>
                <a:ext cx="26075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rgbClr val="C00000"/>
                    </a:solidFill>
                  </a:rPr>
                  <a:t>NB: in physics, topology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-algebra are parts of the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same</a:t>
                </a:r>
                <a:r>
                  <a:rPr lang="en-US" sz="1600" dirty="0">
                    <a:solidFill>
                      <a:srgbClr val="C00000"/>
                    </a:solidFill>
                  </a:rPr>
                  <a:t> logic structure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05DA4D-1AB9-85FB-F3F0-D8D440EB7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8998" y="2688356"/>
                <a:ext cx="2607533" cy="830997"/>
              </a:xfrm>
              <a:prstGeom prst="rect">
                <a:avLst/>
              </a:prstGeom>
              <a:blipFill>
                <a:blip r:embed="rId20"/>
                <a:stretch>
                  <a:fillRect t="-2206" r="-351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737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AD530E-E864-1366-9E84-9F4F648B286F}"/>
                  </a:ext>
                </a:extLst>
              </p:cNvPr>
              <p:cNvSpPr txBox="1"/>
              <p:nvPr/>
            </p:nvSpPr>
            <p:spPr>
              <a:xfrm>
                <a:off x="1350339" y="1193965"/>
                <a:ext cx="94913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Scientific laws are relationships between ensembles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AD530E-E864-1366-9E84-9F4F648B2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339" y="1193965"/>
                <a:ext cx="9491322" cy="584775"/>
              </a:xfrm>
              <a:prstGeom prst="rect">
                <a:avLst/>
              </a:prstGeom>
              <a:blipFill>
                <a:blip r:embed="rId2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D25615DE-F623-6BAB-0FD5-8182EFBD7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32" y="291078"/>
            <a:ext cx="11210736" cy="6548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FEBE39-99C5-E03F-165A-EE51ADA5F76E}"/>
              </a:ext>
            </a:extLst>
          </p:cNvPr>
          <p:cNvSpPr/>
          <p:nvPr/>
        </p:nvSpPr>
        <p:spPr>
          <a:xfrm>
            <a:off x="2347075" y="2307211"/>
            <a:ext cx="2406976" cy="1094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Initial ensemble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B1CEA0-0CE2-042B-CF4C-4EADFA3EF763}"/>
              </a:ext>
            </a:extLst>
          </p:cNvPr>
          <p:cNvSpPr/>
          <p:nvPr/>
        </p:nvSpPr>
        <p:spPr>
          <a:xfrm>
            <a:off x="4357848" y="3857921"/>
            <a:ext cx="2406977" cy="10949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Final ensemble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1699DD-2383-EFB4-9328-99F68F43EA93}"/>
              </a:ext>
            </a:extLst>
          </p:cNvPr>
          <p:cNvSpPr/>
          <p:nvPr/>
        </p:nvSpPr>
        <p:spPr>
          <a:xfrm>
            <a:off x="6368623" y="5408629"/>
            <a:ext cx="2406978" cy="1091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Statistical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700204-FF90-E76A-4E9B-CE6451C2E7D9}"/>
              </a:ext>
            </a:extLst>
          </p:cNvPr>
          <p:cNvCxnSpPr/>
          <p:nvPr/>
        </p:nvCxnSpPr>
        <p:spPr>
          <a:xfrm>
            <a:off x="694443" y="2854702"/>
            <a:ext cx="1432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8D407C-0051-D877-83B9-2FACA27798CB}"/>
              </a:ext>
            </a:extLst>
          </p:cNvPr>
          <p:cNvSpPr txBox="1"/>
          <p:nvPr/>
        </p:nvSpPr>
        <p:spPr>
          <a:xfrm>
            <a:off x="595423" y="2149643"/>
            <a:ext cx="14111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Preparation</a:t>
            </a:r>
            <a:br>
              <a:rPr lang="en-US" sz="2000" dirty="0"/>
            </a:br>
            <a:r>
              <a:rPr lang="en-US" sz="2000" dirty="0"/>
              <a:t>procedure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6E86E7-5ED3-9A99-97C7-6E36F9AD8DF9}"/>
              </a:ext>
            </a:extLst>
          </p:cNvPr>
          <p:cNvSpPr txBox="1"/>
          <p:nvPr/>
        </p:nvSpPr>
        <p:spPr>
          <a:xfrm>
            <a:off x="2127317" y="3857921"/>
            <a:ext cx="1010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Physical</a:t>
            </a:r>
            <a:br>
              <a:rPr lang="en-US" sz="2000" dirty="0"/>
            </a:br>
            <a:r>
              <a:rPr lang="en-US" sz="2000" dirty="0"/>
              <a:t>process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BB1E1CD-B4D2-7524-17AB-A8CE964D1C2B}"/>
              </a:ext>
            </a:extLst>
          </p:cNvPr>
          <p:cNvCxnSpPr>
            <a:cxnSpLocks/>
          </p:cNvCxnSpPr>
          <p:nvPr/>
        </p:nvCxnSpPr>
        <p:spPr>
          <a:xfrm>
            <a:off x="5257800" y="5082540"/>
            <a:ext cx="969283" cy="871666"/>
          </a:xfrm>
          <a:prstGeom prst="bentConnector3">
            <a:avLst>
              <a:gd name="adj1" fmla="val 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5654110-66F8-FE77-E09A-4B50ED202C0A}"/>
              </a:ext>
            </a:extLst>
          </p:cNvPr>
          <p:cNvCxnSpPr>
            <a:cxnSpLocks/>
          </p:cNvCxnSpPr>
          <p:nvPr/>
        </p:nvCxnSpPr>
        <p:spPr>
          <a:xfrm>
            <a:off x="3246120" y="3533744"/>
            <a:ext cx="969283" cy="871666"/>
          </a:xfrm>
          <a:prstGeom prst="bentConnector3">
            <a:avLst>
              <a:gd name="adj1" fmla="val 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9B4A664-2C45-B96C-513B-A6DF4E8A2879}"/>
              </a:ext>
            </a:extLst>
          </p:cNvPr>
          <p:cNvSpPr txBox="1"/>
          <p:nvPr/>
        </p:nvSpPr>
        <p:spPr>
          <a:xfrm>
            <a:off x="3528615" y="5423426"/>
            <a:ext cx="1658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Measurement</a:t>
            </a:r>
            <a:br>
              <a:rPr lang="en-US" sz="2000" dirty="0"/>
            </a:br>
            <a:r>
              <a:rPr lang="en-US" sz="2000" dirty="0"/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546668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90442A8-578A-4567-11D1-C1632B00E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4" y="186298"/>
            <a:ext cx="11869271" cy="17958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0F5D32-FAD1-E917-F4CA-31BBB97BE55A}"/>
                  </a:ext>
                </a:extLst>
              </p:cNvPr>
              <p:cNvSpPr txBox="1"/>
              <p:nvPr/>
            </p:nvSpPr>
            <p:spPr>
              <a:xfrm>
                <a:off x="349168" y="2426320"/>
                <a:ext cx="114936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Experimental verifiability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topological space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0F5D32-FAD1-E917-F4CA-31BBB97BE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68" y="2426320"/>
                <a:ext cx="11493661" cy="830997"/>
              </a:xfrm>
              <a:prstGeom prst="rect">
                <a:avLst/>
              </a:prstGeom>
              <a:blipFill>
                <a:blip r:embed="rId3"/>
                <a:stretch>
                  <a:fillRect l="-2386" t="-16176" r="-2015" b="-38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8669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1F0E1F-34EC-9078-6180-3C9EE1973BA3}"/>
                  </a:ext>
                </a:extLst>
              </p:cNvPr>
              <p:cNvSpPr txBox="1"/>
              <p:nvPr/>
            </p:nvSpPr>
            <p:spPr>
              <a:xfrm>
                <a:off x="624717" y="2250274"/>
                <a:ext cx="1132932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Ensembles can be mixed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Convex structure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1F0E1F-34EC-9078-6180-3C9EE1973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17" y="2250274"/>
                <a:ext cx="11329320" cy="830997"/>
              </a:xfrm>
              <a:prstGeom prst="rect">
                <a:avLst/>
              </a:prstGeom>
              <a:blipFill>
                <a:blip r:embed="rId2"/>
                <a:stretch>
                  <a:fillRect l="-2421" t="-16176" r="-1560" b="-38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B5BEB772-0C99-B007-F43A-39FAC2717A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0330" b="51695"/>
          <a:stretch/>
        </p:blipFill>
        <p:spPr>
          <a:xfrm>
            <a:off x="0" y="-280725"/>
            <a:ext cx="12011592" cy="22103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EB3A94-72C8-F6A8-0358-1F1F8C96168E}"/>
              </a:ext>
            </a:extLst>
          </p:cNvPr>
          <p:cNvSpPr/>
          <p:nvPr/>
        </p:nvSpPr>
        <p:spPr>
          <a:xfrm>
            <a:off x="0" y="981854"/>
            <a:ext cx="12011592" cy="952107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02CEDE-98CD-B1E2-5C40-09585EC354F8}"/>
                  </a:ext>
                </a:extLst>
              </p:cNvPr>
              <p:cNvSpPr txBox="1"/>
              <p:nvPr/>
            </p:nvSpPr>
            <p:spPr>
              <a:xfrm>
                <a:off x="624718" y="3851994"/>
                <a:ext cx="7607542" cy="524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Only finite mixtures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are guaranteed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02CEDE-98CD-B1E2-5C40-09585EC35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18" y="3851994"/>
                <a:ext cx="7607542" cy="524631"/>
              </a:xfrm>
              <a:prstGeom prst="rect">
                <a:avLst/>
              </a:prstGeom>
              <a:blipFill>
                <a:blip r:embed="rId4"/>
                <a:stretch>
                  <a:fillRect l="-1603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F3D68B-0FCA-694D-7241-64E287001E27}"/>
                  </a:ext>
                </a:extLst>
              </p:cNvPr>
              <p:cNvSpPr txBox="1"/>
              <p:nvPr/>
            </p:nvSpPr>
            <p:spPr>
              <a:xfrm>
                <a:off x="630209" y="4562867"/>
                <a:ext cx="6530524" cy="954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Topology tells us which infinite mixtures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/>
                  <a:t> converge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F3D68B-0FCA-694D-7241-64E287001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09" y="4562867"/>
                <a:ext cx="6530524" cy="954364"/>
              </a:xfrm>
              <a:prstGeom prst="rect">
                <a:avLst/>
              </a:prstGeom>
              <a:blipFill>
                <a:blip r:embed="rId5"/>
                <a:stretch>
                  <a:fillRect l="-1866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F6B4E53-2DE2-7261-7B22-C4938372383F}"/>
              </a:ext>
            </a:extLst>
          </p:cNvPr>
          <p:cNvSpPr txBox="1"/>
          <p:nvPr/>
        </p:nvSpPr>
        <p:spPr>
          <a:xfrm>
            <a:off x="2157283" y="5763580"/>
            <a:ext cx="529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I.e. where experimental verifiability converges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0F5314-13A4-EC7A-ABD4-88CCA37CA1ED}"/>
              </a:ext>
            </a:extLst>
          </p:cNvPr>
          <p:cNvGrpSpPr/>
          <p:nvPr/>
        </p:nvGrpSpPr>
        <p:grpSpPr>
          <a:xfrm>
            <a:off x="3855625" y="3140747"/>
            <a:ext cx="3305108" cy="588466"/>
            <a:chOff x="3855625" y="3232187"/>
            <a:chExt cx="3305108" cy="588466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2003EE6-48A2-A8A4-9B92-047998C73CF9}"/>
                </a:ext>
              </a:extLst>
            </p:cNvPr>
            <p:cNvCxnSpPr/>
            <p:nvPr/>
          </p:nvCxnSpPr>
          <p:spPr>
            <a:xfrm>
              <a:off x="4178300" y="3637957"/>
              <a:ext cx="26390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AEE6457-C4C3-DA8D-341A-EE9D9DF82CB2}"/>
                    </a:ext>
                  </a:extLst>
                </p:cNvPr>
                <p:cNvSpPr txBox="1"/>
                <p:nvPr/>
              </p:nvSpPr>
              <p:spPr>
                <a:xfrm>
                  <a:off x="3855625" y="3419980"/>
                  <a:ext cx="371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AEE6457-C4C3-DA8D-341A-EE9D9DF82C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625" y="3419980"/>
                  <a:ext cx="37144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3AAFB82-CD48-FCB7-AB11-F848EBF49254}"/>
                    </a:ext>
                  </a:extLst>
                </p:cNvPr>
                <p:cNvSpPr txBox="1"/>
                <p:nvPr/>
              </p:nvSpPr>
              <p:spPr>
                <a:xfrm>
                  <a:off x="6793068" y="3451321"/>
                  <a:ext cx="367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3AAFB82-CD48-FCB7-AB11-F848EBF492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3068" y="3451321"/>
                  <a:ext cx="36766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F802109-FB26-5C15-4616-9504B9DD9810}"/>
                    </a:ext>
                  </a:extLst>
                </p:cNvPr>
                <p:cNvSpPr txBox="1"/>
                <p:nvPr/>
              </p:nvSpPr>
              <p:spPr>
                <a:xfrm>
                  <a:off x="4516131" y="3232187"/>
                  <a:ext cx="10365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F802109-FB26-5C15-4616-9504B9DD98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6131" y="3232187"/>
                  <a:ext cx="1036566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10588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B625C27-2A90-F1CB-7305-F77D06B2E4B7}"/>
                </a:ext>
              </a:extLst>
            </p:cNvPr>
            <p:cNvSpPr/>
            <p:nvPr/>
          </p:nvSpPr>
          <p:spPr>
            <a:xfrm>
              <a:off x="4157456" y="3616882"/>
              <a:ext cx="48583" cy="485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66E3EB6-7E3C-8E5B-89EA-288BBB845090}"/>
                </a:ext>
              </a:extLst>
            </p:cNvPr>
            <p:cNvSpPr/>
            <p:nvPr/>
          </p:nvSpPr>
          <p:spPr>
            <a:xfrm>
              <a:off x="4960651" y="3613665"/>
              <a:ext cx="48583" cy="485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6887FE8-6BB0-23D5-FE12-C24A1282BE9C}"/>
                </a:ext>
              </a:extLst>
            </p:cNvPr>
            <p:cNvSpPr/>
            <p:nvPr/>
          </p:nvSpPr>
          <p:spPr>
            <a:xfrm>
              <a:off x="6793068" y="3613665"/>
              <a:ext cx="48583" cy="485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99416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2D5D7-91AD-903B-A03D-9796713CF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EE0AC5D-5B1A-000B-FF1C-179458C35BAD}"/>
              </a:ext>
            </a:extLst>
          </p:cNvPr>
          <p:cNvGrpSpPr/>
          <p:nvPr/>
        </p:nvGrpSpPr>
        <p:grpSpPr>
          <a:xfrm>
            <a:off x="629339" y="4053143"/>
            <a:ext cx="1987136" cy="1255033"/>
            <a:chOff x="257840" y="742950"/>
            <a:chExt cx="2895600" cy="18288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D85DA49-B0CB-A885-78BA-01C2134C547C}"/>
                </a:ext>
              </a:extLst>
            </p:cNvPr>
            <p:cNvSpPr/>
            <p:nvPr/>
          </p:nvSpPr>
          <p:spPr>
            <a:xfrm>
              <a:off x="257840" y="742950"/>
              <a:ext cx="2895600" cy="1828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tar: 5 Points 6">
              <a:extLst>
                <a:ext uri="{FF2B5EF4-FFF2-40B4-BE49-F238E27FC236}">
                  <a16:creationId xmlns:a16="http://schemas.microsoft.com/office/drawing/2014/main" id="{2E227DA8-3B79-2F8A-ECEA-AAAB7B33B153}"/>
                </a:ext>
              </a:extLst>
            </p:cNvPr>
            <p:cNvSpPr/>
            <p:nvPr/>
          </p:nvSpPr>
          <p:spPr>
            <a:xfrm>
              <a:off x="1174899" y="1319323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187A0B2-83D9-8900-AEE5-7AC80325B2D1}"/>
                </a:ext>
              </a:extLst>
            </p:cNvPr>
            <p:cNvSpPr/>
            <p:nvPr/>
          </p:nvSpPr>
          <p:spPr>
            <a:xfrm>
              <a:off x="935666" y="113989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32687366-4ECE-8120-3149-4948A5C5B0BE}"/>
                </a:ext>
              </a:extLst>
            </p:cNvPr>
            <p:cNvSpPr/>
            <p:nvPr/>
          </p:nvSpPr>
          <p:spPr>
            <a:xfrm>
              <a:off x="2219548" y="1591339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326A32D-7FC7-603D-0727-737655E418BC}"/>
                </a:ext>
              </a:extLst>
            </p:cNvPr>
            <p:cNvSpPr/>
            <p:nvPr/>
          </p:nvSpPr>
          <p:spPr>
            <a:xfrm>
              <a:off x="573273" y="147703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A1DDB93-1328-DD3B-0052-978E9D2F32BB}"/>
                </a:ext>
              </a:extLst>
            </p:cNvPr>
            <p:cNvSpPr/>
            <p:nvPr/>
          </p:nvSpPr>
          <p:spPr>
            <a:xfrm>
              <a:off x="901553" y="185050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996AC4C-9EC4-DDAE-5991-A12A71B7A520}"/>
                </a:ext>
              </a:extLst>
            </p:cNvPr>
            <p:cNvSpPr/>
            <p:nvPr/>
          </p:nvSpPr>
          <p:spPr>
            <a:xfrm>
              <a:off x="1705640" y="96977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5A27B14-703B-F7EF-3949-6E844968E13D}"/>
                </a:ext>
              </a:extLst>
            </p:cNvPr>
            <p:cNvSpPr/>
            <p:nvPr/>
          </p:nvSpPr>
          <p:spPr>
            <a:xfrm>
              <a:off x="1566531" y="165690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7E68DD-DB4F-5085-FE4A-7F1C249DB39F}"/>
                </a:ext>
              </a:extLst>
            </p:cNvPr>
            <p:cNvSpPr/>
            <p:nvPr/>
          </p:nvSpPr>
          <p:spPr>
            <a:xfrm>
              <a:off x="1976331" y="1288312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CB4F4D-A37D-5F8B-8E76-588A51537836}"/>
                </a:ext>
              </a:extLst>
            </p:cNvPr>
            <p:cNvSpPr/>
            <p:nvPr/>
          </p:nvSpPr>
          <p:spPr>
            <a:xfrm>
              <a:off x="2688266" y="155323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4AFE86E-EC40-AD46-B187-907DEE7EE89D}"/>
                </a:ext>
              </a:extLst>
            </p:cNvPr>
            <p:cNvSpPr/>
            <p:nvPr/>
          </p:nvSpPr>
          <p:spPr>
            <a:xfrm>
              <a:off x="2190753" y="202062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7EF1B1-22FC-7E14-1B41-AAB1A786DA08}"/>
                </a:ext>
              </a:extLst>
            </p:cNvPr>
            <p:cNvSpPr/>
            <p:nvPr/>
          </p:nvSpPr>
          <p:spPr>
            <a:xfrm>
              <a:off x="1456666" y="2157523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C0312F-38A0-AA5C-88F9-A41653425174}"/>
                </a:ext>
              </a:extLst>
            </p:cNvPr>
            <p:cNvSpPr/>
            <p:nvPr/>
          </p:nvSpPr>
          <p:spPr>
            <a:xfrm>
              <a:off x="2466312" y="113989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E1FD456-C23F-C0E9-0FF5-DCEB79BA1BBC}"/>
              </a:ext>
            </a:extLst>
          </p:cNvPr>
          <p:cNvGrpSpPr/>
          <p:nvPr/>
        </p:nvGrpSpPr>
        <p:grpSpPr>
          <a:xfrm>
            <a:off x="2401830" y="5354387"/>
            <a:ext cx="1867957" cy="1019715"/>
            <a:chOff x="6269665" y="747823"/>
            <a:chExt cx="2721935" cy="14859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CED588-5DB7-4DCE-0CB3-11E1B37869AB}"/>
                </a:ext>
              </a:extLst>
            </p:cNvPr>
            <p:cNvSpPr/>
            <p:nvPr/>
          </p:nvSpPr>
          <p:spPr>
            <a:xfrm>
              <a:off x="6269665" y="747823"/>
              <a:ext cx="2721935" cy="14859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tar: 5 Points 20">
              <a:extLst>
                <a:ext uri="{FF2B5EF4-FFF2-40B4-BE49-F238E27FC236}">
                  <a16:creationId xmlns:a16="http://schemas.microsoft.com/office/drawing/2014/main" id="{CF77B72F-F302-A574-0B24-DA79DFA9446D}"/>
                </a:ext>
              </a:extLst>
            </p:cNvPr>
            <p:cNvSpPr/>
            <p:nvPr/>
          </p:nvSpPr>
          <p:spPr>
            <a:xfrm>
              <a:off x="6743701" y="1166923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9A8BF92D-7E70-D265-CC82-5DB6B099147D}"/>
                </a:ext>
              </a:extLst>
            </p:cNvPr>
            <p:cNvSpPr/>
            <p:nvPr/>
          </p:nvSpPr>
          <p:spPr>
            <a:xfrm>
              <a:off x="7341337" y="1328183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37E60A-16DA-03FE-F155-4E09E8F5D8E0}"/>
                </a:ext>
              </a:extLst>
            </p:cNvPr>
            <p:cNvSpPr/>
            <p:nvPr/>
          </p:nvSpPr>
          <p:spPr>
            <a:xfrm>
              <a:off x="7417537" y="895351"/>
              <a:ext cx="1524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C7AFF1-B0D0-BD57-D7E2-8D31EAB506C4}"/>
                </a:ext>
              </a:extLst>
            </p:cNvPr>
            <p:cNvSpPr/>
            <p:nvPr/>
          </p:nvSpPr>
          <p:spPr>
            <a:xfrm>
              <a:off x="7101663" y="167196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15BC5BA-3494-8D56-5462-FB61E1A61763}"/>
                </a:ext>
              </a:extLst>
            </p:cNvPr>
            <p:cNvSpPr/>
            <p:nvPr/>
          </p:nvSpPr>
          <p:spPr>
            <a:xfrm>
              <a:off x="8327066" y="1076325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8B4002E-28A9-4C19-FE72-BE5811D4A754}"/>
                </a:ext>
              </a:extLst>
            </p:cNvPr>
            <p:cNvSpPr/>
            <p:nvPr/>
          </p:nvSpPr>
          <p:spPr>
            <a:xfrm>
              <a:off x="7772401" y="1795131"/>
              <a:ext cx="1524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B44FEF99-EEF8-ABB4-7E8B-217A6C6D8680}"/>
                </a:ext>
              </a:extLst>
            </p:cNvPr>
            <p:cNvSpPr/>
            <p:nvPr/>
          </p:nvSpPr>
          <p:spPr>
            <a:xfrm>
              <a:off x="7850377" y="1204582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tar: 5 Points 27">
              <a:extLst>
                <a:ext uri="{FF2B5EF4-FFF2-40B4-BE49-F238E27FC236}">
                  <a16:creationId xmlns:a16="http://schemas.microsoft.com/office/drawing/2014/main" id="{05AACFC8-F26A-D5D8-CB84-DD70D384C850}"/>
                </a:ext>
              </a:extLst>
            </p:cNvPr>
            <p:cNvSpPr/>
            <p:nvPr/>
          </p:nvSpPr>
          <p:spPr>
            <a:xfrm>
              <a:off x="8268585" y="1557226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4E42C2-0957-14BF-C086-D2DDBD150B43}"/>
                  </a:ext>
                </a:extLst>
              </p:cNvPr>
              <p:cNvSpPr txBox="1"/>
              <p:nvPr/>
            </p:nvSpPr>
            <p:spPr>
              <a:xfrm>
                <a:off x="638475" y="3765444"/>
                <a:ext cx="4326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94E42C2-0957-14BF-C086-D2DDBD150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75" y="3765444"/>
                <a:ext cx="43261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F85F6B0-A0E9-C4FF-F519-5F73B93D973E}"/>
                  </a:ext>
                </a:extLst>
              </p:cNvPr>
              <p:cNvSpPr txBox="1"/>
              <p:nvPr/>
            </p:nvSpPr>
            <p:spPr>
              <a:xfrm>
                <a:off x="2497508" y="5075365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F85F6B0-A0E9-C4FF-F519-5F73B93D9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08" y="5075365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5CF7C4F-B2E1-355C-8509-174EE33610C4}"/>
                  </a:ext>
                </a:extLst>
              </p:cNvPr>
              <p:cNvSpPr txBox="1"/>
              <p:nvPr/>
            </p:nvSpPr>
            <p:spPr>
              <a:xfrm>
                <a:off x="9597192" y="148584"/>
                <a:ext cx="2147190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Ensemble</a:t>
                </a:r>
                <a:b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variability</a:t>
                </a:r>
                <a:b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Entropy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5CF7C4F-B2E1-355C-8509-174EE3361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192" y="148584"/>
                <a:ext cx="2147190" cy="1754326"/>
              </a:xfrm>
              <a:prstGeom prst="rect">
                <a:avLst/>
              </a:prstGeom>
              <a:blipFill>
                <a:blip r:embed="rId4"/>
                <a:stretch>
                  <a:fillRect l="-5099" t="-5208" r="-7932" b="-1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38C1F36-52CD-8F59-390B-C3E8CD120BC4}"/>
              </a:ext>
            </a:extLst>
          </p:cNvPr>
          <p:cNvCxnSpPr>
            <a:cxnSpLocks/>
          </p:cNvCxnSpPr>
          <p:nvPr/>
        </p:nvCxnSpPr>
        <p:spPr>
          <a:xfrm>
            <a:off x="2805581" y="4472557"/>
            <a:ext cx="1680492" cy="29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3834BE-AFD5-B35F-AA8A-7231CFDC12FA}"/>
              </a:ext>
            </a:extLst>
          </p:cNvPr>
          <p:cNvCxnSpPr>
            <a:cxnSpLocks/>
          </p:cNvCxnSpPr>
          <p:nvPr/>
        </p:nvCxnSpPr>
        <p:spPr>
          <a:xfrm flipV="1">
            <a:off x="4326519" y="4903332"/>
            <a:ext cx="193048" cy="55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C490A7-AC57-4DE7-64A8-65266719A16E}"/>
                  </a:ext>
                </a:extLst>
              </p:cNvPr>
              <p:cNvSpPr txBox="1"/>
              <p:nvPr/>
            </p:nvSpPr>
            <p:spPr>
              <a:xfrm>
                <a:off x="1337119" y="2443811"/>
                <a:ext cx="100662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𝑝𝑆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𝑝𝑆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C490A7-AC57-4DE7-64A8-65266719A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119" y="2443811"/>
                <a:ext cx="1006628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8E0B207A-83E0-9068-EDF3-96E27B140FDA}"/>
              </a:ext>
            </a:extLst>
          </p:cNvPr>
          <p:cNvGrpSpPr/>
          <p:nvPr/>
        </p:nvGrpSpPr>
        <p:grpSpPr>
          <a:xfrm>
            <a:off x="4609598" y="3827981"/>
            <a:ext cx="1987136" cy="1255033"/>
            <a:chOff x="257840" y="742950"/>
            <a:chExt cx="2895600" cy="18288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4709EC-4B67-4098-B60A-9281C7A81C21}"/>
                </a:ext>
              </a:extLst>
            </p:cNvPr>
            <p:cNvSpPr/>
            <p:nvPr/>
          </p:nvSpPr>
          <p:spPr>
            <a:xfrm>
              <a:off x="257840" y="742950"/>
              <a:ext cx="2895600" cy="1828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tar: 5 Points 34">
              <a:extLst>
                <a:ext uri="{FF2B5EF4-FFF2-40B4-BE49-F238E27FC236}">
                  <a16:creationId xmlns:a16="http://schemas.microsoft.com/office/drawing/2014/main" id="{6128EBDD-BB35-8D8F-2971-970F72D67F23}"/>
                </a:ext>
              </a:extLst>
            </p:cNvPr>
            <p:cNvSpPr/>
            <p:nvPr/>
          </p:nvSpPr>
          <p:spPr>
            <a:xfrm>
              <a:off x="1174899" y="1319323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053FA96-11AF-E3EA-CA53-8105936D7637}"/>
                </a:ext>
              </a:extLst>
            </p:cNvPr>
            <p:cNvSpPr/>
            <p:nvPr/>
          </p:nvSpPr>
          <p:spPr>
            <a:xfrm>
              <a:off x="935666" y="113989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3839B58D-F1CB-D351-5063-BAAB570CA20D}"/>
                </a:ext>
              </a:extLst>
            </p:cNvPr>
            <p:cNvSpPr/>
            <p:nvPr/>
          </p:nvSpPr>
          <p:spPr>
            <a:xfrm>
              <a:off x="2219548" y="1591339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2AC4338-3526-0A58-CCC7-4F8D92D9A371}"/>
                </a:ext>
              </a:extLst>
            </p:cNvPr>
            <p:cNvSpPr/>
            <p:nvPr/>
          </p:nvSpPr>
          <p:spPr>
            <a:xfrm>
              <a:off x="573273" y="147703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3EB98EE-7F6C-CDC8-43C7-3FD6C854461A}"/>
                </a:ext>
              </a:extLst>
            </p:cNvPr>
            <p:cNvSpPr/>
            <p:nvPr/>
          </p:nvSpPr>
          <p:spPr>
            <a:xfrm>
              <a:off x="901553" y="185050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7073A61-26D4-570C-CFF0-041230EE9A85}"/>
                </a:ext>
              </a:extLst>
            </p:cNvPr>
            <p:cNvSpPr/>
            <p:nvPr/>
          </p:nvSpPr>
          <p:spPr>
            <a:xfrm>
              <a:off x="1513330" y="96977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C0AADC8-1DB9-6AEB-C37F-5D007C383788}"/>
                </a:ext>
              </a:extLst>
            </p:cNvPr>
            <p:cNvSpPr/>
            <p:nvPr/>
          </p:nvSpPr>
          <p:spPr>
            <a:xfrm>
              <a:off x="1770283" y="1370732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5D77110-C640-0E2E-D1EA-888A46E244B7}"/>
                </a:ext>
              </a:extLst>
            </p:cNvPr>
            <p:cNvSpPr/>
            <p:nvPr/>
          </p:nvSpPr>
          <p:spPr>
            <a:xfrm>
              <a:off x="2688266" y="155323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397E2AB-4E90-E0C7-41D8-B1CB2AABB0D4}"/>
                </a:ext>
              </a:extLst>
            </p:cNvPr>
            <p:cNvSpPr/>
            <p:nvPr/>
          </p:nvSpPr>
          <p:spPr>
            <a:xfrm>
              <a:off x="2190753" y="202062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B4B9E5A-D70E-D0D3-93C9-1AD7DAE91C1F}"/>
                </a:ext>
              </a:extLst>
            </p:cNvPr>
            <p:cNvSpPr/>
            <p:nvPr/>
          </p:nvSpPr>
          <p:spPr>
            <a:xfrm>
              <a:off x="1456666" y="2157523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353B733-4623-4AC7-CA79-10FF6573A00C}"/>
                </a:ext>
              </a:extLst>
            </p:cNvPr>
            <p:cNvSpPr/>
            <p:nvPr/>
          </p:nvSpPr>
          <p:spPr>
            <a:xfrm>
              <a:off x="2466312" y="113989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Star: 5 Points 53">
              <a:extLst>
                <a:ext uri="{FF2B5EF4-FFF2-40B4-BE49-F238E27FC236}">
                  <a16:creationId xmlns:a16="http://schemas.microsoft.com/office/drawing/2014/main" id="{A63DABDF-FB98-E8C9-8C4F-CCB6C71CBB4B}"/>
                </a:ext>
              </a:extLst>
            </p:cNvPr>
            <p:cNvSpPr/>
            <p:nvPr/>
          </p:nvSpPr>
          <p:spPr>
            <a:xfrm>
              <a:off x="1548069" y="1692499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1FD5AD8E-3C45-19E6-A08D-BD647430BD6F}"/>
                </a:ext>
              </a:extLst>
            </p:cNvPr>
            <p:cNvSpPr/>
            <p:nvPr/>
          </p:nvSpPr>
          <p:spPr>
            <a:xfrm>
              <a:off x="2111948" y="975486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AAAD975-FFF2-7C34-5482-96B817A019DB}"/>
                  </a:ext>
                </a:extLst>
              </p:cNvPr>
              <p:cNvSpPr txBox="1"/>
              <p:nvPr/>
            </p:nvSpPr>
            <p:spPr>
              <a:xfrm>
                <a:off x="6260463" y="4872079"/>
                <a:ext cx="13189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𝑝𝑎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AAAD975-FFF2-7C34-5482-96B817A01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463" y="4872079"/>
                <a:ext cx="1318951" cy="461665"/>
              </a:xfrm>
              <a:prstGeom prst="rect">
                <a:avLst/>
              </a:prstGeom>
              <a:blipFill>
                <a:blip r:embed="rId6"/>
                <a:stretch>
                  <a:fillRect r="-12500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Picture 58">
            <a:extLst>
              <a:ext uri="{FF2B5EF4-FFF2-40B4-BE49-F238E27FC236}">
                <a16:creationId xmlns:a16="http://schemas.microsoft.com/office/drawing/2014/main" id="{7BDF1848-8711-4232-E213-443450A9C7A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61713"/>
          <a:stretch/>
        </p:blipFill>
        <p:spPr>
          <a:xfrm>
            <a:off x="279974" y="278620"/>
            <a:ext cx="9207825" cy="14857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5B9C9D0-C15A-1127-380B-7C0D084A0D87}"/>
                  </a:ext>
                </a:extLst>
              </p:cNvPr>
              <p:cNvSpPr txBox="1"/>
              <p:nvPr/>
            </p:nvSpPr>
            <p:spPr>
              <a:xfrm>
                <a:off x="2329570" y="2020529"/>
                <a:ext cx="10062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5B9C9D0-C15A-1127-380B-7C0D084A0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570" y="2020529"/>
                <a:ext cx="100623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8BE9EF-8136-38A9-E7E7-5E07AB2B74D5}"/>
                  </a:ext>
                </a:extLst>
              </p:cNvPr>
              <p:cNvSpPr txBox="1"/>
              <p:nvPr/>
            </p:nvSpPr>
            <p:spPr>
              <a:xfrm>
                <a:off x="7719632" y="2001338"/>
                <a:ext cx="22731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d</a:t>
                </a:r>
                <a:r>
                  <a:rPr lang="en-US" sz="2400" b="0" dirty="0"/>
                  <a:t>efined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8BE9EF-8136-38A9-E7E7-5E07AB2B7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632" y="2001338"/>
                <a:ext cx="2273123" cy="461665"/>
              </a:xfrm>
              <a:prstGeom prst="rect">
                <a:avLst/>
              </a:prstGeom>
              <a:blipFill>
                <a:blip r:embed="rId9"/>
                <a:stretch>
                  <a:fillRect l="-402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50CEB68-1D94-5BE1-4614-1CC7FF2F8B1E}"/>
                  </a:ext>
                </a:extLst>
              </p:cNvPr>
              <p:cNvSpPr txBox="1"/>
              <p:nvPr/>
            </p:nvSpPr>
            <p:spPr>
              <a:xfrm>
                <a:off x="6382089" y="3038349"/>
                <a:ext cx="57031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Maximum entropy increase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orthogonality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50CEB68-1D94-5BE1-4614-1CC7FF2F8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089" y="3038349"/>
                <a:ext cx="5703100" cy="461665"/>
              </a:xfrm>
              <a:prstGeom prst="rect">
                <a:avLst/>
              </a:prstGeom>
              <a:blipFill>
                <a:blip r:embed="rId10"/>
                <a:stretch>
                  <a:fillRect l="-1711" t="-10526" r="-53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74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428A19-E198-1657-6AC5-E13CE1938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40" y="1336431"/>
            <a:ext cx="1457528" cy="695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DC69F9-0F7C-C255-E9CA-F1E9E0430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518" y="1336431"/>
            <a:ext cx="1600423" cy="7049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907C39-434E-690E-409E-BA90B1431B85}"/>
              </a:ext>
            </a:extLst>
          </p:cNvPr>
          <p:cNvSpPr txBox="1"/>
          <p:nvPr/>
        </p:nvSpPr>
        <p:spPr>
          <a:xfrm>
            <a:off x="841391" y="360485"/>
            <a:ext cx="3947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Separate ensembles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BC725A-E999-3FA3-F2CA-233B3CF5939A}"/>
              </a:ext>
            </a:extLst>
          </p:cNvPr>
          <p:cNvSpPr txBox="1"/>
          <p:nvPr/>
        </p:nvSpPr>
        <p:spPr>
          <a:xfrm>
            <a:off x="6881187" y="360485"/>
            <a:ext cx="4431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Orthogonal ensembles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2148B1F-BC15-8439-B0E6-E9C3301FEB4F}"/>
              </a:ext>
            </a:extLst>
          </p:cNvPr>
          <p:cNvGrpSpPr/>
          <p:nvPr/>
        </p:nvGrpSpPr>
        <p:grpSpPr>
          <a:xfrm>
            <a:off x="951144" y="2236945"/>
            <a:ext cx="3601663" cy="400810"/>
            <a:chOff x="951144" y="2379820"/>
            <a:chExt cx="3601663" cy="4008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A9B0599-C135-7D51-1D0F-78CC21FB566C}"/>
                </a:ext>
              </a:extLst>
            </p:cNvPr>
            <p:cNvSpPr txBox="1"/>
            <p:nvPr/>
          </p:nvSpPr>
          <p:spPr>
            <a:xfrm>
              <a:off x="951144" y="2380520"/>
              <a:ext cx="29168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“common component”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E2DC3AE-1975-F586-34C4-7536D39DD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76438" y="2379820"/>
              <a:ext cx="676369" cy="362001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632E422-ABF3-C65A-8BBC-3ACC7C6BCC2A}"/>
              </a:ext>
            </a:extLst>
          </p:cNvPr>
          <p:cNvGrpSpPr/>
          <p:nvPr/>
        </p:nvGrpSpPr>
        <p:grpSpPr>
          <a:xfrm>
            <a:off x="1166153" y="2793694"/>
            <a:ext cx="3297902" cy="756241"/>
            <a:chOff x="1062635" y="2984194"/>
            <a:chExt cx="3297902" cy="75624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65BAE9A-6C37-6DE9-F108-DDFD95896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80856" y="2984194"/>
              <a:ext cx="1800476" cy="34294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804CB1D-A846-B347-537A-9AEBDF91A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21902" y="3359382"/>
              <a:ext cx="2038635" cy="38105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1FE60A-65B3-3A18-A5ED-B90E7F8F6FCA}"/>
                </a:ext>
              </a:extLst>
            </p:cNvPr>
            <p:cNvSpPr txBox="1"/>
            <p:nvPr/>
          </p:nvSpPr>
          <p:spPr>
            <a:xfrm>
              <a:off x="1062635" y="3088993"/>
              <a:ext cx="11505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such that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447FD07-97D0-722F-0555-8908530983E2}"/>
              </a:ext>
            </a:extLst>
          </p:cNvPr>
          <p:cNvSpPr txBox="1"/>
          <p:nvPr/>
        </p:nvSpPr>
        <p:spPr>
          <a:xfrm>
            <a:off x="7473740" y="2325539"/>
            <a:ext cx="3347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Saturate upper entropy bound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40AB0B3-2BF6-8350-8D98-4E082F19BF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2252" y="2793108"/>
            <a:ext cx="5048955" cy="438211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0BE96533-0B81-66FB-34CB-2811912AC902}"/>
              </a:ext>
            </a:extLst>
          </p:cNvPr>
          <p:cNvGrpSpPr/>
          <p:nvPr/>
        </p:nvGrpSpPr>
        <p:grpSpPr>
          <a:xfrm>
            <a:off x="1343421" y="5091381"/>
            <a:ext cx="2215918" cy="387122"/>
            <a:chOff x="1076721" y="4423079"/>
            <a:chExt cx="2215918" cy="38712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9856CD4-EC38-4A5D-99B3-C6595B11291E}"/>
                </a:ext>
              </a:extLst>
            </p:cNvPr>
            <p:cNvCxnSpPr>
              <a:cxnSpLocks/>
            </p:cNvCxnSpPr>
            <p:nvPr/>
          </p:nvCxnSpPr>
          <p:spPr>
            <a:xfrm>
              <a:off x="1076721" y="4803526"/>
              <a:ext cx="2215918" cy="6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4D69474-A7C1-04C4-9A3D-FB373E0A21E0}"/>
                </a:ext>
              </a:extLst>
            </p:cNvPr>
            <p:cNvSpPr/>
            <p:nvPr/>
          </p:nvSpPr>
          <p:spPr>
            <a:xfrm>
              <a:off x="1543932" y="4423079"/>
              <a:ext cx="473886" cy="387122"/>
            </a:xfrm>
            <a:custGeom>
              <a:avLst/>
              <a:gdLst>
                <a:gd name="connsiteX0" fmla="*/ 0 w 473886"/>
                <a:gd name="connsiteY0" fmla="*/ 387122 h 387122"/>
                <a:gd name="connsiteX1" fmla="*/ 166861 w 473886"/>
                <a:gd name="connsiteY1" fmla="*/ 300354 h 387122"/>
                <a:gd name="connsiteX2" fmla="*/ 273653 w 473886"/>
                <a:gd name="connsiteY2" fmla="*/ 4 h 387122"/>
                <a:gd name="connsiteX3" fmla="*/ 367095 w 473886"/>
                <a:gd name="connsiteY3" fmla="*/ 293680 h 387122"/>
                <a:gd name="connsiteX4" fmla="*/ 473886 w 473886"/>
                <a:gd name="connsiteY4" fmla="*/ 387122 h 38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886" h="387122">
                  <a:moveTo>
                    <a:pt x="0" y="387122"/>
                  </a:moveTo>
                  <a:cubicBezTo>
                    <a:pt x="60626" y="375998"/>
                    <a:pt x="121252" y="364874"/>
                    <a:pt x="166861" y="300354"/>
                  </a:cubicBezTo>
                  <a:cubicBezTo>
                    <a:pt x="212470" y="235834"/>
                    <a:pt x="240281" y="1116"/>
                    <a:pt x="273653" y="4"/>
                  </a:cubicBezTo>
                  <a:cubicBezTo>
                    <a:pt x="307025" y="-1108"/>
                    <a:pt x="333723" y="229160"/>
                    <a:pt x="367095" y="293680"/>
                  </a:cubicBezTo>
                  <a:cubicBezTo>
                    <a:pt x="400467" y="358200"/>
                    <a:pt x="437176" y="372661"/>
                    <a:pt x="473886" y="38712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56000C4-5957-B005-5D20-0BD18C2283F8}"/>
                </a:ext>
              </a:extLst>
            </p:cNvPr>
            <p:cNvSpPr/>
            <p:nvPr/>
          </p:nvSpPr>
          <p:spPr>
            <a:xfrm>
              <a:off x="2264773" y="4423079"/>
              <a:ext cx="473886" cy="387122"/>
            </a:xfrm>
            <a:custGeom>
              <a:avLst/>
              <a:gdLst>
                <a:gd name="connsiteX0" fmla="*/ 0 w 473886"/>
                <a:gd name="connsiteY0" fmla="*/ 387122 h 387122"/>
                <a:gd name="connsiteX1" fmla="*/ 166861 w 473886"/>
                <a:gd name="connsiteY1" fmla="*/ 300354 h 387122"/>
                <a:gd name="connsiteX2" fmla="*/ 273653 w 473886"/>
                <a:gd name="connsiteY2" fmla="*/ 4 h 387122"/>
                <a:gd name="connsiteX3" fmla="*/ 367095 w 473886"/>
                <a:gd name="connsiteY3" fmla="*/ 293680 h 387122"/>
                <a:gd name="connsiteX4" fmla="*/ 473886 w 473886"/>
                <a:gd name="connsiteY4" fmla="*/ 387122 h 387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886" h="387122">
                  <a:moveTo>
                    <a:pt x="0" y="387122"/>
                  </a:moveTo>
                  <a:cubicBezTo>
                    <a:pt x="60626" y="375998"/>
                    <a:pt x="121252" y="364874"/>
                    <a:pt x="166861" y="300354"/>
                  </a:cubicBezTo>
                  <a:cubicBezTo>
                    <a:pt x="212470" y="235834"/>
                    <a:pt x="240281" y="1116"/>
                    <a:pt x="273653" y="4"/>
                  </a:cubicBezTo>
                  <a:cubicBezTo>
                    <a:pt x="307025" y="-1108"/>
                    <a:pt x="333723" y="229160"/>
                    <a:pt x="367095" y="293680"/>
                  </a:cubicBezTo>
                  <a:cubicBezTo>
                    <a:pt x="400467" y="358200"/>
                    <a:pt x="437176" y="372661"/>
                    <a:pt x="473886" y="38712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DB71BB-F10F-EAA9-F9C6-7EAE9E5CA6E1}"/>
              </a:ext>
            </a:extLst>
          </p:cNvPr>
          <p:cNvGrpSpPr/>
          <p:nvPr/>
        </p:nvGrpSpPr>
        <p:grpSpPr>
          <a:xfrm>
            <a:off x="5742947" y="4894880"/>
            <a:ext cx="1868220" cy="1439146"/>
            <a:chOff x="9305546" y="1899445"/>
            <a:chExt cx="1868220" cy="143914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E027277-C4CB-08B1-AF74-235305588284}"/>
                </a:ext>
              </a:extLst>
            </p:cNvPr>
            <p:cNvGrpSpPr/>
            <p:nvPr/>
          </p:nvGrpSpPr>
          <p:grpSpPr>
            <a:xfrm>
              <a:off x="9495607" y="2048661"/>
              <a:ext cx="1110343" cy="1110344"/>
              <a:chOff x="5635690" y="3806890"/>
              <a:chExt cx="1110343" cy="1110344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E27546D-FA32-0F2A-4B03-B611C0EF16BA}"/>
                  </a:ext>
                </a:extLst>
              </p:cNvPr>
              <p:cNvSpPr/>
              <p:nvPr/>
            </p:nvSpPr>
            <p:spPr>
              <a:xfrm>
                <a:off x="5635690" y="3806890"/>
                <a:ext cx="1110343" cy="11103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5E30CE7-7012-E071-ED89-412C98A8ABDC}"/>
                  </a:ext>
                </a:extLst>
              </p:cNvPr>
              <p:cNvSpPr/>
              <p:nvPr/>
            </p:nvSpPr>
            <p:spPr>
              <a:xfrm>
                <a:off x="5847183" y="3806890"/>
                <a:ext cx="687355" cy="1110343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9">
                <a:extLst>
                  <a:ext uri="{FF2B5EF4-FFF2-40B4-BE49-F238E27FC236}">
                    <a16:creationId xmlns:a16="http://schemas.microsoft.com/office/drawing/2014/main" id="{56206CD9-1E72-ECE1-C856-F442A083F4A0}"/>
                  </a:ext>
                </a:extLst>
              </p:cNvPr>
              <p:cNvSpPr/>
              <p:nvPr/>
            </p:nvSpPr>
            <p:spPr>
              <a:xfrm>
                <a:off x="6190860" y="3806890"/>
                <a:ext cx="343678" cy="1110344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3AFBCD1-49C6-F194-50D0-E58D6257D95D}"/>
                </a:ext>
              </a:extLst>
            </p:cNvPr>
            <p:cNvSpPr/>
            <p:nvPr/>
          </p:nvSpPr>
          <p:spPr>
            <a:xfrm rot="2574255">
              <a:off x="10310675" y="2184607"/>
              <a:ext cx="11158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E70154C-51EF-D685-1DC9-B5534F238848}"/>
                </a:ext>
              </a:extLst>
            </p:cNvPr>
            <p:cNvSpPr/>
            <p:nvPr/>
          </p:nvSpPr>
          <p:spPr>
            <a:xfrm rot="2574255">
              <a:off x="9672500" y="2956132"/>
              <a:ext cx="11158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F7B6ED3-4DE3-E780-3E83-0E8150CC3CA2}"/>
                </a:ext>
              </a:extLst>
            </p:cNvPr>
            <p:cNvSpPr/>
            <p:nvPr/>
          </p:nvSpPr>
          <p:spPr>
            <a:xfrm rot="4206954">
              <a:off x="10444787" y="2419303"/>
              <a:ext cx="11158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8DBDCE3-B97F-732C-4F02-EDF42FDB81C1}"/>
                    </a:ext>
                  </a:extLst>
                </p:cNvPr>
                <p:cNvSpPr txBox="1"/>
                <p:nvPr/>
              </p:nvSpPr>
              <p:spPr>
                <a:xfrm>
                  <a:off x="10321580" y="1899445"/>
                  <a:ext cx="6669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8DBDCE3-B97F-732C-4F02-EDF42FDB8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1580" y="1899445"/>
                  <a:ext cx="66697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007E054-7938-E593-A561-59F608685061}"/>
                    </a:ext>
                  </a:extLst>
                </p:cNvPr>
                <p:cNvSpPr txBox="1"/>
                <p:nvPr/>
              </p:nvSpPr>
              <p:spPr>
                <a:xfrm>
                  <a:off x="9305546" y="2969259"/>
                  <a:ext cx="6715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007E054-7938-E593-A561-59F608685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5546" y="2969259"/>
                  <a:ext cx="67159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44D5D96-D78E-62DC-ED21-FDF9DAAD6C11}"/>
                    </a:ext>
                  </a:extLst>
                </p:cNvPr>
                <p:cNvSpPr txBox="1"/>
                <p:nvPr/>
              </p:nvSpPr>
              <p:spPr>
                <a:xfrm>
                  <a:off x="10526409" y="2255364"/>
                  <a:ext cx="6473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44D5D96-D78E-62DC-ED21-FDF9DAAD6C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6409" y="2255364"/>
                  <a:ext cx="647357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0EBAA68-F1E1-0299-8D2A-A2E94FAD50C3}"/>
              </a:ext>
            </a:extLst>
          </p:cNvPr>
          <p:cNvSpPr txBox="1"/>
          <p:nvPr/>
        </p:nvSpPr>
        <p:spPr>
          <a:xfrm>
            <a:off x="658627" y="4088069"/>
            <a:ext cx="35019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Coincide in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classical ensemble spaces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8188023-9FA7-CB04-ED7F-92E09FD8FBF1}"/>
                  </a:ext>
                </a:extLst>
              </p:cNvPr>
              <p:cNvSpPr txBox="1"/>
              <p:nvPr/>
            </p:nvSpPr>
            <p:spPr>
              <a:xfrm>
                <a:off x="5542002" y="1070511"/>
                <a:ext cx="110799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⇐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8188023-9FA7-CB04-ED7F-92E09FD8F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002" y="1070511"/>
                <a:ext cx="1107996" cy="110799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3B25C784-1E5B-C1D8-CB13-C1D7CCDD0930}"/>
              </a:ext>
            </a:extLst>
          </p:cNvPr>
          <p:cNvSpPr txBox="1"/>
          <p:nvPr/>
        </p:nvSpPr>
        <p:spPr>
          <a:xfrm>
            <a:off x="1594359" y="5661933"/>
            <a:ext cx="166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disjoint support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8C1FBB-8CD8-4189-4387-CD40D704185D}"/>
              </a:ext>
            </a:extLst>
          </p:cNvPr>
          <p:cNvSpPr txBox="1"/>
          <p:nvPr/>
        </p:nvSpPr>
        <p:spPr>
          <a:xfrm>
            <a:off x="5474036" y="4088069"/>
            <a:ext cx="36378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Different in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quantum ensemble spaces</a:t>
            </a:r>
          </a:p>
        </p:txBody>
      </p:sp>
    </p:spTree>
    <p:extLst>
      <p:ext uri="{BB962C8B-B14F-4D97-AF65-F5344CB8AC3E}">
        <p14:creationId xmlns:p14="http://schemas.microsoft.com/office/powerpoint/2010/main" val="3401229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7C2045-FA28-A701-4643-172B86C87CFC}"/>
                  </a:ext>
                </a:extLst>
              </p:cNvPr>
              <p:cNvSpPr txBox="1"/>
              <p:nvPr/>
            </p:nvSpPr>
            <p:spPr>
              <a:xfrm>
                <a:off x="589006" y="1000713"/>
                <a:ext cx="11013988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Experimental verifiability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topologies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-algebras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Geometrical structures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Entropic structures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Hamiltonian evolution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det</a:t>
                </a:r>
                <a:r>
                  <a:rPr lang="en-US" sz="3200" dirty="0"/>
                  <a:t>-</a:t>
                </a:r>
                <a:r>
                  <a:rPr lang="en-US" sz="3200" dirty="0">
                    <a:solidFill>
                      <a:schemeClr val="tx1"/>
                    </a:solidFill>
                  </a:rPr>
                  <a:t>rev/isolation + DOF independence</a:t>
                </a: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Massive particles and potential forces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/>
                  <a:t>        + Kinematic eq</a:t>
                </a:r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7C2045-FA28-A701-4643-172B86C87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06" y="1000713"/>
                <a:ext cx="11013988" cy="2062103"/>
              </a:xfrm>
              <a:prstGeom prst="rect">
                <a:avLst/>
              </a:prstGeom>
              <a:blipFill>
                <a:blip r:embed="rId2"/>
                <a:stretch>
                  <a:fillRect l="-609" t="-3550" r="-554" b="-9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DC966CF-5103-181D-9D36-444F3DED48AF}"/>
              </a:ext>
            </a:extLst>
          </p:cNvPr>
          <p:cNvSpPr txBox="1"/>
          <p:nvPr/>
        </p:nvSpPr>
        <p:spPr>
          <a:xfrm>
            <a:off x="281138" y="3274024"/>
            <a:ext cx="11634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Physical requirements and assumptions drive most of the theoretical apparatus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F7BCB-F83D-5611-3EAB-F67AB76B060E}"/>
              </a:ext>
            </a:extLst>
          </p:cNvPr>
          <p:cNvSpPr txBox="1"/>
          <p:nvPr/>
        </p:nvSpPr>
        <p:spPr>
          <a:xfrm>
            <a:off x="243307" y="4448340"/>
            <a:ext cx="47018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Goal of physics is to find the true laws of the universe!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F7F79C-08DC-2759-7F56-DE50E361B65E}"/>
              </a:ext>
            </a:extLst>
          </p:cNvPr>
          <p:cNvGrpSpPr/>
          <p:nvPr/>
        </p:nvGrpSpPr>
        <p:grpSpPr>
          <a:xfrm>
            <a:off x="849980" y="4375134"/>
            <a:ext cx="2747840" cy="1100517"/>
            <a:chOff x="5862086" y="4215950"/>
            <a:chExt cx="2747840" cy="110051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9414EEC-5FD5-A71C-B1D8-C13ACC3E3662}"/>
                </a:ext>
              </a:extLst>
            </p:cNvPr>
            <p:cNvCxnSpPr/>
            <p:nvPr/>
          </p:nvCxnSpPr>
          <p:spPr>
            <a:xfrm>
              <a:off x="5862086" y="4215950"/>
              <a:ext cx="2747840" cy="1100517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5099D18-E71B-D593-9697-101D52BFD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2086" y="4215950"/>
              <a:ext cx="2747840" cy="1100517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527D1FA-4916-705B-987B-20A8DCD1CF03}"/>
              </a:ext>
            </a:extLst>
          </p:cNvPr>
          <p:cNvSpPr txBox="1"/>
          <p:nvPr/>
        </p:nvSpPr>
        <p:spPr>
          <a:xfrm>
            <a:off x="419101" y="5548857"/>
            <a:ext cx="382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Less productive point of 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387A4C-4F69-D8F7-91A7-73F28F44CB22}"/>
              </a:ext>
            </a:extLst>
          </p:cNvPr>
          <p:cNvSpPr txBox="1"/>
          <p:nvPr/>
        </p:nvSpPr>
        <p:spPr>
          <a:xfrm>
            <a:off x="5027919" y="161842"/>
            <a:ext cx="2136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We found: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3AB3CC5-313B-A90E-4D14-41826B9B2525}"/>
              </a:ext>
            </a:extLst>
          </p:cNvPr>
          <p:cNvSpPr/>
          <p:nvPr/>
        </p:nvSpPr>
        <p:spPr>
          <a:xfrm rot="19924937">
            <a:off x="8108218" y="2506360"/>
            <a:ext cx="234669" cy="2994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CA24FF-27CE-F012-3DA3-564FD6AEC814}"/>
              </a:ext>
            </a:extLst>
          </p:cNvPr>
          <p:cNvSpPr txBox="1"/>
          <p:nvPr/>
        </p:nvSpPr>
        <p:spPr>
          <a:xfrm>
            <a:off x="4687327" y="4448338"/>
            <a:ext cx="48941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Goal of physics is to find models that can be empirically tested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240D5-8371-FCEE-213E-2242A927AA1C}"/>
              </a:ext>
            </a:extLst>
          </p:cNvPr>
          <p:cNvSpPr txBox="1"/>
          <p:nvPr/>
        </p:nvSpPr>
        <p:spPr>
          <a:xfrm>
            <a:off x="4945180" y="5548856"/>
            <a:ext cx="398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More productive point of view</a:t>
            </a:r>
          </a:p>
        </p:txBody>
      </p:sp>
    </p:spTree>
    <p:extLst>
      <p:ext uri="{BB962C8B-B14F-4D97-AF65-F5344CB8AC3E}">
        <p14:creationId xmlns:p14="http://schemas.microsoft.com/office/powerpoint/2010/main" val="10732283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576736-E54A-226D-680D-5A0AB5EEF7A3}"/>
              </a:ext>
            </a:extLst>
          </p:cNvPr>
          <p:cNvSpPr txBox="1"/>
          <p:nvPr/>
        </p:nvSpPr>
        <p:spPr>
          <a:xfrm>
            <a:off x="2023506" y="1452880"/>
            <a:ext cx="81449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And now a series of results</a:t>
            </a:r>
            <a:br>
              <a:rPr lang="en-US" sz="4000" dirty="0"/>
            </a:br>
            <a:r>
              <a:rPr lang="en-US" sz="4000" dirty="0"/>
              <a:t>implied by the existence of an entropy</a:t>
            </a:r>
          </a:p>
        </p:txBody>
      </p:sp>
    </p:spTree>
    <p:extLst>
      <p:ext uri="{BB962C8B-B14F-4D97-AF65-F5344CB8AC3E}">
        <p14:creationId xmlns:p14="http://schemas.microsoft.com/office/powerpoint/2010/main" val="1207759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B5AE97B-7021-6741-0349-7F51893786F8}"/>
              </a:ext>
            </a:extLst>
          </p:cNvPr>
          <p:cNvGrpSpPr/>
          <p:nvPr/>
        </p:nvGrpSpPr>
        <p:grpSpPr>
          <a:xfrm>
            <a:off x="332748" y="1327638"/>
            <a:ext cx="11526504" cy="1451398"/>
            <a:chOff x="332748" y="184638"/>
            <a:chExt cx="11526504" cy="145139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16ECB60-98DD-5834-0306-74E73873E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78377"/>
            <a:stretch/>
          </p:blipFill>
          <p:spPr>
            <a:xfrm>
              <a:off x="332748" y="184638"/>
              <a:ext cx="11526504" cy="132763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E197BB6-F9F6-1D3D-ECF3-FE44DE5E1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94840"/>
            <a:stretch/>
          </p:blipFill>
          <p:spPr>
            <a:xfrm>
              <a:off x="332748" y="1319211"/>
              <a:ext cx="11526504" cy="31682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DAFB5B-DECB-F66B-3646-F00BDFB413FB}"/>
                  </a:ext>
                </a:extLst>
              </p:cNvPr>
              <p:cNvSpPr txBox="1"/>
              <p:nvPr/>
            </p:nvSpPr>
            <p:spPr>
              <a:xfrm>
                <a:off x="489134" y="404147"/>
                <a:ext cx="96266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The entropy upper bound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is uniquely determined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DAFB5B-DECB-F66B-3646-F00BDFB41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34" y="404147"/>
                <a:ext cx="9626674" cy="584775"/>
              </a:xfrm>
              <a:prstGeom prst="rect">
                <a:avLst/>
              </a:prstGeom>
              <a:blipFill>
                <a:blip r:embed="rId3"/>
                <a:stretch>
                  <a:fillRect l="-1583" t="-12500" r="-63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5AB579-B61B-5688-723B-C3B6F5F9C9B4}"/>
              </a:ext>
            </a:extLst>
          </p:cNvPr>
          <p:cNvCxnSpPr>
            <a:cxnSpLocks/>
          </p:cNvCxnSpPr>
          <p:nvPr/>
        </p:nvCxnSpPr>
        <p:spPr>
          <a:xfrm flipV="1">
            <a:off x="4668253" y="2105526"/>
            <a:ext cx="812131" cy="824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49A624-126E-A565-12E2-F542A366A8A3}"/>
              </a:ext>
            </a:extLst>
          </p:cNvPr>
          <p:cNvSpPr txBox="1"/>
          <p:nvPr/>
        </p:nvSpPr>
        <p:spPr>
          <a:xfrm>
            <a:off x="3495675" y="2930009"/>
            <a:ext cx="2690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Shannon entropy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BAEFDB-B6D1-EBF5-CAA8-258319E173C1}"/>
              </a:ext>
            </a:extLst>
          </p:cNvPr>
          <p:cNvSpPr txBox="1"/>
          <p:nvPr/>
        </p:nvSpPr>
        <p:spPr>
          <a:xfrm>
            <a:off x="1249567" y="3989810"/>
            <a:ext cx="7856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Proof “does not know” whether we are dealing with classical ensembles, quantum ensembles, or ensembles for a theory yet to be discovered</a:t>
            </a:r>
          </a:p>
        </p:txBody>
      </p:sp>
    </p:spTree>
    <p:extLst>
      <p:ext uri="{BB962C8B-B14F-4D97-AF65-F5344CB8AC3E}">
        <p14:creationId xmlns:p14="http://schemas.microsoft.com/office/powerpoint/2010/main" val="4633919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80592-9171-EF7B-20A5-DC45CD995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5999E1-418D-7F38-3806-AF4B3CDD4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65" y="304604"/>
            <a:ext cx="11426961" cy="17070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1DDB47-F1E9-4867-555E-600C48C065B4}"/>
              </a:ext>
            </a:extLst>
          </p:cNvPr>
          <p:cNvSpPr txBox="1"/>
          <p:nvPr/>
        </p:nvSpPr>
        <p:spPr>
          <a:xfrm>
            <a:off x="330077" y="2240114"/>
            <a:ext cx="11802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Entropy bounds force mixing to be “invertible”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7BBD48-05C6-B7E8-BF75-1B11E5972F05}"/>
              </a:ext>
            </a:extLst>
          </p:cNvPr>
          <p:cNvGrpSpPr/>
          <p:nvPr/>
        </p:nvGrpSpPr>
        <p:grpSpPr>
          <a:xfrm>
            <a:off x="523117" y="3956741"/>
            <a:ext cx="8498963" cy="1153277"/>
            <a:chOff x="790574" y="3594811"/>
            <a:chExt cx="9107171" cy="123580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01FB61-13B4-0AED-2DB4-10B43CA47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89002"/>
            <a:stretch/>
          </p:blipFill>
          <p:spPr>
            <a:xfrm>
              <a:off x="790574" y="4253355"/>
              <a:ext cx="9107171" cy="57726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2C8397D-5D71-0E35-4915-FD4459F47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87067"/>
            <a:stretch/>
          </p:blipFill>
          <p:spPr>
            <a:xfrm>
              <a:off x="790574" y="3594811"/>
              <a:ext cx="9107171" cy="67886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CDF3A10-E9DD-6811-0FC7-A6D5F98BC21C}"/>
              </a:ext>
            </a:extLst>
          </p:cNvPr>
          <p:cNvSpPr txBox="1"/>
          <p:nvPr/>
        </p:nvSpPr>
        <p:spPr>
          <a:xfrm>
            <a:off x="523117" y="5400040"/>
            <a:ext cx="8665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Can define affine combinations (i.e. negative probabilities)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549F73-CD6E-3E26-04A7-8D1E2BC1042C}"/>
              </a:ext>
            </a:extLst>
          </p:cNvPr>
          <p:cNvSpPr txBox="1"/>
          <p:nvPr/>
        </p:nvSpPr>
        <p:spPr>
          <a:xfrm>
            <a:off x="9188566" y="3046230"/>
            <a:ext cx="262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the inverse continuous?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B77B5FD-AE0E-F594-0CC6-5E442590B191}"/>
              </a:ext>
            </a:extLst>
          </p:cNvPr>
          <p:cNvGrpSpPr/>
          <p:nvPr/>
        </p:nvGrpSpPr>
        <p:grpSpPr>
          <a:xfrm>
            <a:off x="3855625" y="3213299"/>
            <a:ext cx="3965032" cy="484573"/>
            <a:chOff x="3855625" y="3304739"/>
            <a:chExt cx="3965032" cy="484573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A0E9C01-24EC-4852-5666-7E213D7D8F1F}"/>
                </a:ext>
              </a:extLst>
            </p:cNvPr>
            <p:cNvCxnSpPr/>
            <p:nvPr/>
          </p:nvCxnSpPr>
          <p:spPr>
            <a:xfrm>
              <a:off x="4178300" y="3637957"/>
              <a:ext cx="26390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0234C64-CF1C-EFB8-F8B1-1FAED5CA9B57}"/>
                    </a:ext>
                  </a:extLst>
                </p:cNvPr>
                <p:cNvSpPr txBox="1"/>
                <p:nvPr/>
              </p:nvSpPr>
              <p:spPr>
                <a:xfrm>
                  <a:off x="3855625" y="3419980"/>
                  <a:ext cx="371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0234C64-CF1C-EFB8-F8B1-1FAED5CA9B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625" y="3419980"/>
                  <a:ext cx="37144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8593DBC-1C47-6A87-B960-F9ABA4400E43}"/>
                    </a:ext>
                  </a:extLst>
                </p:cNvPr>
                <p:cNvSpPr txBox="1"/>
                <p:nvPr/>
              </p:nvSpPr>
              <p:spPr>
                <a:xfrm>
                  <a:off x="4859843" y="3304739"/>
                  <a:ext cx="367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8593DBC-1C47-6A87-B960-F9ABA4400E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9843" y="3304739"/>
                  <a:ext cx="36766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D70FB37-2DAF-01FF-4EC7-0CDF6DA42017}"/>
                    </a:ext>
                  </a:extLst>
                </p:cNvPr>
                <p:cNvSpPr txBox="1"/>
                <p:nvPr/>
              </p:nvSpPr>
              <p:spPr>
                <a:xfrm>
                  <a:off x="6793068" y="3419980"/>
                  <a:ext cx="10275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D70FB37-2DAF-01FF-4EC7-0CDF6DA420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3068" y="3419980"/>
                  <a:ext cx="102758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00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EF5956B-4661-9D73-7FA7-9D8CFCE756E6}"/>
                </a:ext>
              </a:extLst>
            </p:cNvPr>
            <p:cNvSpPr/>
            <p:nvPr/>
          </p:nvSpPr>
          <p:spPr>
            <a:xfrm>
              <a:off x="4157456" y="3616882"/>
              <a:ext cx="48583" cy="485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11A46D8-BB0E-E56F-FE5B-A04F755FFACA}"/>
                </a:ext>
              </a:extLst>
            </p:cNvPr>
            <p:cNvSpPr/>
            <p:nvPr/>
          </p:nvSpPr>
          <p:spPr>
            <a:xfrm>
              <a:off x="4960651" y="3613665"/>
              <a:ext cx="48583" cy="485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E092A62-F875-46D0-E6D4-FE7824E7D621}"/>
                </a:ext>
              </a:extLst>
            </p:cNvPr>
            <p:cNvSpPr/>
            <p:nvPr/>
          </p:nvSpPr>
          <p:spPr>
            <a:xfrm>
              <a:off x="6793068" y="3613665"/>
              <a:ext cx="48583" cy="4858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2271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2D67B6-CDDF-1D30-5871-91F611420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70" y="366953"/>
            <a:ext cx="9240540" cy="1105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D500DC-7588-1D74-2BC3-AAA7C5859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54" y="1562358"/>
            <a:ext cx="9107171" cy="847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6EC242-C528-D21E-51C3-1D103DA71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76" y="2528825"/>
            <a:ext cx="9202434" cy="885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961919-0C9F-1B5C-EE1E-43666D2BEAD6}"/>
              </a:ext>
            </a:extLst>
          </p:cNvPr>
          <p:cNvSpPr txBox="1"/>
          <p:nvPr/>
        </p:nvSpPr>
        <p:spPr>
          <a:xfrm>
            <a:off x="1735454" y="3604062"/>
            <a:ext cx="63161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Ensemble spaces embed</a:t>
            </a:r>
            <a:br>
              <a:rPr lang="en-US" sz="4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into vector spaces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88AA49-8B2F-4887-34BD-746C237A0520}"/>
              </a:ext>
            </a:extLst>
          </p:cNvPr>
          <p:cNvSpPr txBox="1"/>
          <p:nvPr/>
        </p:nvSpPr>
        <p:spPr>
          <a:xfrm>
            <a:off x="3056254" y="5397242"/>
            <a:ext cx="5705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they embed continuously in a topological vector space?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FD45F2-CED9-9D7B-C23C-DA6AA3F57E3A}"/>
              </a:ext>
            </a:extLst>
          </p:cNvPr>
          <p:cNvSpPr txBox="1"/>
          <p:nvPr/>
        </p:nvSpPr>
        <p:spPr>
          <a:xfrm>
            <a:off x="7000573" y="4686194"/>
            <a:ext cx="2293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Connection to analysis</a:t>
            </a:r>
          </a:p>
        </p:txBody>
      </p:sp>
    </p:spTree>
    <p:extLst>
      <p:ext uri="{BB962C8B-B14F-4D97-AF65-F5344CB8AC3E}">
        <p14:creationId xmlns:p14="http://schemas.microsoft.com/office/powerpoint/2010/main" val="21007638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86869F-8A58-4249-49D4-45E6A39DB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5" y="227192"/>
            <a:ext cx="8077200" cy="7706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0BDA06-031D-393D-89D5-2784CBD05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85" y="1106833"/>
            <a:ext cx="8077200" cy="73639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C50A65-4DBD-C70E-EF8D-31404933B362}"/>
              </a:ext>
            </a:extLst>
          </p:cNvPr>
          <p:cNvCxnSpPr/>
          <p:nvPr/>
        </p:nvCxnSpPr>
        <p:spPr>
          <a:xfrm>
            <a:off x="10200630" y="402705"/>
            <a:ext cx="0" cy="1588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CC7C11-F78F-E2CD-CB76-434F024605B6}"/>
              </a:ext>
            </a:extLst>
          </p:cNvPr>
          <p:cNvCxnSpPr/>
          <p:nvPr/>
        </p:nvCxnSpPr>
        <p:spPr>
          <a:xfrm flipH="1">
            <a:off x="9238605" y="1991371"/>
            <a:ext cx="95250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A8245D-319F-9726-1B60-B9F6CCAD9F2B}"/>
              </a:ext>
            </a:extLst>
          </p:cNvPr>
          <p:cNvCxnSpPr/>
          <p:nvPr/>
        </p:nvCxnSpPr>
        <p:spPr>
          <a:xfrm>
            <a:off x="10200630" y="1991371"/>
            <a:ext cx="15049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8DEFF6-D1C9-9963-1135-778E24109123}"/>
              </a:ext>
            </a:extLst>
          </p:cNvPr>
          <p:cNvSpPr/>
          <p:nvPr/>
        </p:nvSpPr>
        <p:spPr>
          <a:xfrm>
            <a:off x="9556439" y="795321"/>
            <a:ext cx="1992968" cy="1362307"/>
          </a:xfrm>
          <a:custGeom>
            <a:avLst/>
            <a:gdLst>
              <a:gd name="connsiteX0" fmla="*/ 244141 w 1992968"/>
              <a:gd name="connsiteY0" fmla="*/ 176875 h 1362307"/>
              <a:gd name="connsiteX1" fmla="*/ 44116 w 1992968"/>
              <a:gd name="connsiteY1" fmla="*/ 615025 h 1362307"/>
              <a:gd name="connsiteX2" fmla="*/ 844216 w 1992968"/>
              <a:gd name="connsiteY2" fmla="*/ 1348450 h 1362307"/>
              <a:gd name="connsiteX3" fmla="*/ 1977691 w 1992968"/>
              <a:gd name="connsiteY3" fmla="*/ 1015075 h 1362307"/>
              <a:gd name="connsiteX4" fmla="*/ 1415716 w 1992968"/>
              <a:gd name="connsiteY4" fmla="*/ 53050 h 1362307"/>
              <a:gd name="connsiteX5" fmla="*/ 244141 w 1992968"/>
              <a:gd name="connsiteY5" fmla="*/ 176875 h 1362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2968" h="1362307">
                <a:moveTo>
                  <a:pt x="244141" y="176875"/>
                </a:moveTo>
                <a:cubicBezTo>
                  <a:pt x="15541" y="270538"/>
                  <a:pt x="-55896" y="419763"/>
                  <a:pt x="44116" y="615025"/>
                </a:cubicBezTo>
                <a:cubicBezTo>
                  <a:pt x="144128" y="810287"/>
                  <a:pt x="521954" y="1281775"/>
                  <a:pt x="844216" y="1348450"/>
                </a:cubicBezTo>
                <a:cubicBezTo>
                  <a:pt x="1166479" y="1415125"/>
                  <a:pt x="1882441" y="1230975"/>
                  <a:pt x="1977691" y="1015075"/>
                </a:cubicBezTo>
                <a:cubicBezTo>
                  <a:pt x="2072941" y="799175"/>
                  <a:pt x="1703053" y="192750"/>
                  <a:pt x="1415716" y="53050"/>
                </a:cubicBezTo>
                <a:cubicBezTo>
                  <a:pt x="1128379" y="-86650"/>
                  <a:pt x="472741" y="83212"/>
                  <a:pt x="244141" y="176875"/>
                </a:cubicBezTo>
                <a:close/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59DCB1-D039-90FF-4989-D381393D27D2}"/>
                  </a:ext>
                </a:extLst>
              </p:cNvPr>
              <p:cNvSpPr txBox="1"/>
              <p:nvPr/>
            </p:nvSpPr>
            <p:spPr>
              <a:xfrm>
                <a:off x="9924405" y="149119"/>
                <a:ext cx="389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59DCB1-D039-90FF-4989-D381393D2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4405" y="149119"/>
                <a:ext cx="3891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97AD2B7-B222-121F-BD9C-FC132554CCFC}"/>
                  </a:ext>
                </a:extLst>
              </p:cNvPr>
              <p:cNvSpPr txBox="1"/>
              <p:nvPr/>
            </p:nvSpPr>
            <p:spPr>
              <a:xfrm>
                <a:off x="11038788" y="1524834"/>
                <a:ext cx="378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97AD2B7-B222-121F-BD9C-FC132554C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788" y="1524834"/>
                <a:ext cx="3780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558B5-963F-624E-F331-58F13CB79F42}"/>
              </a:ext>
            </a:extLst>
          </p:cNvPr>
          <p:cNvCxnSpPr>
            <a:cxnSpLocks/>
          </p:cNvCxnSpPr>
          <p:nvPr/>
        </p:nvCxnSpPr>
        <p:spPr>
          <a:xfrm flipV="1">
            <a:off x="9278656" y="998390"/>
            <a:ext cx="2426924" cy="8890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3E9051E-6E01-467F-3E1E-B8C8504C05E2}"/>
              </a:ext>
            </a:extLst>
          </p:cNvPr>
          <p:cNvCxnSpPr>
            <a:cxnSpLocks/>
          </p:cNvCxnSpPr>
          <p:nvPr/>
        </p:nvCxnSpPr>
        <p:spPr>
          <a:xfrm flipV="1">
            <a:off x="10083949" y="1225196"/>
            <a:ext cx="1002506" cy="367251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1344E17-8EE9-237A-21BC-42B2688B3B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916" y="3921815"/>
            <a:ext cx="5468663" cy="24477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CCC374-8A04-BFED-9ABA-67E92CF7FD48}"/>
              </a:ext>
            </a:extLst>
          </p:cNvPr>
          <p:cNvSpPr txBox="1"/>
          <p:nvPr/>
        </p:nvSpPr>
        <p:spPr>
          <a:xfrm>
            <a:off x="929543" y="2132054"/>
            <a:ext cx="77619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Ensemble spaces are bounded</a:t>
            </a:r>
            <a:br>
              <a:rPr lang="en-US" sz="4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in all directions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660616B-DA11-30BB-1FC0-B0C461E248B7}"/>
              </a:ext>
            </a:extLst>
          </p:cNvPr>
          <p:cNvCxnSpPr/>
          <p:nvPr/>
        </p:nvCxnSpPr>
        <p:spPr>
          <a:xfrm flipH="1">
            <a:off x="6096000" y="3921815"/>
            <a:ext cx="2773680" cy="141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0A9E8E-89CB-CF1D-6DE1-AA01710B062B}"/>
              </a:ext>
            </a:extLst>
          </p:cNvPr>
          <p:cNvSpPr txBox="1"/>
          <p:nvPr/>
        </p:nvSpPr>
        <p:spPr>
          <a:xfrm>
            <a:off x="728103" y="6000259"/>
            <a:ext cx="2218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Ensembles over a 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524ACF-06AA-0487-CC7F-8537BDD0DEED}"/>
              </a:ext>
            </a:extLst>
          </p:cNvPr>
          <p:cNvSpPr txBox="1"/>
          <p:nvPr/>
        </p:nvSpPr>
        <p:spPr>
          <a:xfrm>
            <a:off x="2098794" y="3701714"/>
            <a:ext cx="91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Entropy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BC943-3054-673C-6CD2-255EBD1CBB1A}"/>
              </a:ext>
            </a:extLst>
          </p:cNvPr>
          <p:cNvSpPr txBox="1"/>
          <p:nvPr/>
        </p:nvSpPr>
        <p:spPr>
          <a:xfrm>
            <a:off x="912816" y="4754382"/>
            <a:ext cx="1653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 three points</a:t>
            </a:r>
            <a:br>
              <a:rPr lang="en-US" dirty="0"/>
            </a:br>
            <a:r>
              <a:rPr lang="en-US" dirty="0"/>
              <a:t>(i.e. origin, blue</a:t>
            </a:r>
            <a:br>
              <a:rPr lang="en-US" dirty="0"/>
            </a:br>
            <a:r>
              <a:rPr lang="en-US" dirty="0"/>
              <a:t>and red points)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DAB09D-8F81-8C0C-AB1B-E8E6FF6E9616}"/>
                  </a:ext>
                </a:extLst>
              </p:cNvPr>
              <p:cNvSpPr txBox="1"/>
              <p:nvPr/>
            </p:nvSpPr>
            <p:spPr>
              <a:xfrm>
                <a:off x="8910834" y="3240049"/>
                <a:ext cx="297688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Entropy bounds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green point between blue and purple line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DAB09D-8F81-8C0C-AB1B-E8E6FF6E9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834" y="3240049"/>
                <a:ext cx="2976880" cy="923330"/>
              </a:xfrm>
              <a:prstGeom prst="rect">
                <a:avLst/>
              </a:prstGeom>
              <a:blipFill>
                <a:blip r:embed="rId7"/>
                <a:stretch>
                  <a:fillRect l="-1844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6432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EADEB8-A5B5-1729-1598-AC24970FA732}"/>
              </a:ext>
            </a:extLst>
          </p:cNvPr>
          <p:cNvSpPr txBox="1"/>
          <p:nvPr/>
        </p:nvSpPr>
        <p:spPr>
          <a:xfrm>
            <a:off x="1862712" y="4233397"/>
            <a:ext cx="5867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Pseudo-distance from the entropy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FC07E-B466-0027-64CC-B9554A0F5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808" y="1015296"/>
            <a:ext cx="6287377" cy="971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72D7E0-25D5-9F55-FD2D-32DF31C760C7}"/>
              </a:ext>
            </a:extLst>
          </p:cNvPr>
          <p:cNvSpPr txBox="1"/>
          <p:nvPr/>
        </p:nvSpPr>
        <p:spPr>
          <a:xfrm>
            <a:off x="356967" y="254609"/>
            <a:ext cx="10615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much does the entropy increase during mixture?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36D3CB-822C-C7C2-3CD6-FAD55EF222EF}"/>
              </a:ext>
            </a:extLst>
          </p:cNvPr>
          <p:cNvGrpSpPr/>
          <p:nvPr/>
        </p:nvGrpSpPr>
        <p:grpSpPr>
          <a:xfrm>
            <a:off x="5160935" y="2421921"/>
            <a:ext cx="6629549" cy="1495409"/>
            <a:chOff x="4032483" y="2281878"/>
            <a:chExt cx="7406310" cy="167062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4BE68BB-2187-62A9-BD95-6D550C210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76098"/>
            <a:stretch/>
          </p:blipFill>
          <p:spPr>
            <a:xfrm>
              <a:off x="4032483" y="2281878"/>
              <a:ext cx="7406310" cy="146364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91D26BD-2A29-9CEC-D976-E94CF6349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94981"/>
            <a:stretch/>
          </p:blipFill>
          <p:spPr>
            <a:xfrm>
              <a:off x="4032483" y="3645143"/>
              <a:ext cx="7406310" cy="307356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8E5CE36-3044-A595-AF24-D9E1577DCA64}"/>
              </a:ext>
            </a:extLst>
          </p:cNvPr>
          <p:cNvSpPr txBox="1"/>
          <p:nvPr/>
        </p:nvSpPr>
        <p:spPr>
          <a:xfrm>
            <a:off x="356967" y="2421921"/>
            <a:ext cx="45213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Recovers the Jensen-Shannon divergence (JSD)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(both classical and quantum)</a:t>
            </a:r>
          </a:p>
        </p:txBody>
      </p:sp>
    </p:spTree>
    <p:extLst>
      <p:ext uri="{BB962C8B-B14F-4D97-AF65-F5344CB8AC3E}">
        <p14:creationId xmlns:p14="http://schemas.microsoft.com/office/powerpoint/2010/main" val="16007394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78E888-EB29-DB61-FD53-457BC0FA6C18}"/>
              </a:ext>
            </a:extLst>
          </p:cNvPr>
          <p:cNvSpPr txBox="1"/>
          <p:nvPr/>
        </p:nvSpPr>
        <p:spPr>
          <a:xfrm>
            <a:off x="525780" y="274320"/>
            <a:ext cx="8261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Entropy imposes a metric on the affine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9CFC7-15F0-E527-022F-0283B937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287" y="1137470"/>
            <a:ext cx="3496163" cy="485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04D788-0074-4F44-6833-AC69D8904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287" y="1806030"/>
            <a:ext cx="6639852" cy="819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BD5AD0-6DC9-CDB8-4FCF-6A8CC564F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620" y="3064397"/>
            <a:ext cx="4210638" cy="876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AF2078-FD43-EFFF-63FF-0E1B6FA9D155}"/>
                  </a:ext>
                </a:extLst>
              </p:cNvPr>
              <p:cNvSpPr txBox="1"/>
              <p:nvPr/>
            </p:nvSpPr>
            <p:spPr>
              <a:xfrm>
                <a:off x="898165" y="3064397"/>
                <a:ext cx="94128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AF2078-FD43-EFFF-63FF-0E1B6FA9D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65" y="3064397"/>
                <a:ext cx="941283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B9B1238-8E23-861C-22B5-2D51BBC1B6EE}"/>
              </a:ext>
            </a:extLst>
          </p:cNvPr>
          <p:cNvSpPr txBox="1"/>
          <p:nvPr/>
        </p:nvSpPr>
        <p:spPr>
          <a:xfrm>
            <a:off x="287018" y="4165220"/>
            <a:ext cx="9240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Entropy strict concavity means the Hessian is negative definite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975DC8-F88C-3061-DE1B-4459B857627F}"/>
              </a:ext>
            </a:extLst>
          </p:cNvPr>
          <p:cNvSpPr txBox="1"/>
          <p:nvPr/>
        </p:nvSpPr>
        <p:spPr>
          <a:xfrm>
            <a:off x="1411287" y="5100422"/>
            <a:ext cx="6677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Recovers Fisher-Rao information metric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(both classical and quantum)</a:t>
            </a:r>
          </a:p>
        </p:txBody>
      </p:sp>
    </p:spTree>
    <p:extLst>
      <p:ext uri="{BB962C8B-B14F-4D97-AF65-F5344CB8AC3E}">
        <p14:creationId xmlns:p14="http://schemas.microsoft.com/office/powerpoint/2010/main" val="17438110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AE6C2-E76B-447D-CC2B-5D6DF3704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575F5C-3E88-47D8-43E0-9068D043CCF7}"/>
              </a:ext>
            </a:extLst>
          </p:cNvPr>
          <p:cNvSpPr txBox="1"/>
          <p:nvPr/>
        </p:nvSpPr>
        <p:spPr>
          <a:xfrm>
            <a:off x="1631947" y="1452880"/>
            <a:ext cx="89281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New structures:</a:t>
            </a:r>
          </a:p>
          <a:p>
            <a:pPr algn="ctr"/>
            <a:r>
              <a:rPr lang="en-US" sz="4000" dirty="0"/>
              <a:t>non-additive measures for counting states</a:t>
            </a:r>
            <a:br>
              <a:rPr lang="en-US" sz="4000" dirty="0"/>
            </a:br>
            <a:r>
              <a:rPr lang="en-US" sz="4000" dirty="0"/>
              <a:t>and “mixing probability”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0A4DFCF-51B1-B502-F541-A48253F1ABEF}"/>
              </a:ext>
            </a:extLst>
          </p:cNvPr>
          <p:cNvGrpSpPr/>
          <p:nvPr/>
        </p:nvGrpSpPr>
        <p:grpSpPr>
          <a:xfrm>
            <a:off x="1179737" y="3917100"/>
            <a:ext cx="4586581" cy="2444642"/>
            <a:chOff x="12116315" y="6351306"/>
            <a:chExt cx="6745338" cy="350956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3578402-3DF3-A5E2-A234-A54E79A694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19"/>
            <a:stretch/>
          </p:blipFill>
          <p:spPr>
            <a:xfrm>
              <a:off x="14397034" y="6351306"/>
              <a:ext cx="4464619" cy="258860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6994A7-C52E-01EF-02E8-5623E49108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464"/>
            <a:stretch/>
          </p:blipFill>
          <p:spPr>
            <a:xfrm>
              <a:off x="12116315" y="6351306"/>
              <a:ext cx="2280719" cy="3509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32752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D53DD-7226-1B46-97DE-77871A96F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302792-0FA9-723E-76F1-1C742B9FF8DB}"/>
                  </a:ext>
                </a:extLst>
              </p:cNvPr>
              <p:cNvSpPr txBox="1"/>
              <p:nvPr/>
            </p:nvSpPr>
            <p:spPr>
              <a:xfrm>
                <a:off x="330708" y="274320"/>
                <a:ext cx="58542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Let’s generalize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302792-0FA9-723E-76F1-1C742B9FF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08" y="274320"/>
                <a:ext cx="5854231" cy="584775"/>
              </a:xfrm>
              <a:prstGeom prst="rect">
                <a:avLst/>
              </a:prstGeom>
              <a:blipFill>
                <a:blip r:embed="rId2"/>
                <a:stretch>
                  <a:fillRect l="-2601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CE30BEA-7393-90AE-8F1B-C91A964F0E2A}"/>
              </a:ext>
            </a:extLst>
          </p:cNvPr>
          <p:cNvSpPr txBox="1"/>
          <p:nvPr/>
        </p:nvSpPr>
        <p:spPr>
          <a:xfrm>
            <a:off x="792132" y="4740210"/>
            <a:ext cx="5203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State capacity is a non-additive measure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C77D9-F58C-72B8-F248-D5A19123C5D0}"/>
              </a:ext>
            </a:extLst>
          </p:cNvPr>
          <p:cNvSpPr txBox="1"/>
          <p:nvPr/>
        </p:nvSpPr>
        <p:spPr>
          <a:xfrm>
            <a:off x="5995416" y="4962291"/>
            <a:ext cx="2923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additive over orthogonal 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84B41-B73F-04FB-0119-EC9232867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13" y="2072841"/>
            <a:ext cx="9497750" cy="647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AEA370-ABF0-2138-5B72-BF0F025FE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86" y="914957"/>
            <a:ext cx="9507277" cy="10193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0C9693-4A98-0ECD-7105-0512C2551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513" y="2876670"/>
            <a:ext cx="8459381" cy="17337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C04992-5847-61BD-836B-42FD7DAD3AF2}"/>
              </a:ext>
            </a:extLst>
          </p:cNvPr>
          <p:cNvSpPr txBox="1"/>
          <p:nvPr/>
        </p:nvSpPr>
        <p:spPr>
          <a:xfrm>
            <a:off x="1718255" y="5484838"/>
            <a:ext cx="75220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Recovers Liouville measure in classical mechanics and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dimensionality of Hilbert subspaces in quantum mechanics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E0956-2794-BBDE-6DA4-D26AFB191382}"/>
              </a:ext>
            </a:extLst>
          </p:cNvPr>
          <p:cNvSpPr txBox="1"/>
          <p:nvPr/>
        </p:nvSpPr>
        <p:spPr>
          <a:xfrm>
            <a:off x="9138469" y="2736808"/>
            <a:ext cx="2651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capacity also name</a:t>
            </a:r>
            <a:br>
              <a:rPr lang="en-US" dirty="0"/>
            </a:br>
            <a:r>
              <a:rPr lang="en-US" dirty="0"/>
              <a:t>of a non-additive measure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650D59-B4AD-EEA9-3CD0-9C5C829F624C}"/>
              </a:ext>
            </a:extLst>
          </p:cNvPr>
          <p:cNvCxnSpPr/>
          <p:nvPr/>
        </p:nvCxnSpPr>
        <p:spPr>
          <a:xfrm flipH="1" flipV="1">
            <a:off x="9059894" y="2475485"/>
            <a:ext cx="626547" cy="517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881299-4557-451F-42C6-2397896971F0}"/>
                  </a:ext>
                </a:extLst>
              </p:cNvPr>
              <p:cNvSpPr txBox="1"/>
              <p:nvPr/>
            </p:nvSpPr>
            <p:spPr>
              <a:xfrm>
                <a:off x="8276887" y="124400"/>
                <a:ext cx="2793392" cy="6839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881299-4557-451F-42C6-239789697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887" y="124400"/>
                <a:ext cx="2793392" cy="6839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9F33A9-6873-56C0-EC13-F8BBA20D7F48}"/>
              </a:ext>
            </a:extLst>
          </p:cNvPr>
          <p:cNvCxnSpPr>
            <a:cxnSpLocks/>
          </p:cNvCxnSpPr>
          <p:nvPr/>
        </p:nvCxnSpPr>
        <p:spPr>
          <a:xfrm flipH="1" flipV="1">
            <a:off x="10259878" y="564916"/>
            <a:ext cx="542441" cy="756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1CC20FC-1546-AFBD-6E85-2384F3D18847}"/>
                  </a:ext>
                </a:extLst>
              </p:cNvPr>
              <p:cNvSpPr txBox="1"/>
              <p:nvPr/>
            </p:nvSpPr>
            <p:spPr>
              <a:xfrm>
                <a:off x="10418112" y="1274704"/>
                <a:ext cx="1036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biggest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1CC20FC-1546-AFBD-6E85-2384F3D18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112" y="1274704"/>
                <a:ext cx="1036374" cy="369332"/>
              </a:xfrm>
              <a:prstGeom prst="rect">
                <a:avLst/>
              </a:prstGeom>
              <a:blipFill>
                <a:blip r:embed="rId7"/>
                <a:stretch>
                  <a:fillRect l="-470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4B8FF51-48F7-4B2C-9790-FC27DC75E629}"/>
              </a:ext>
            </a:extLst>
          </p:cNvPr>
          <p:cNvSpPr txBox="1"/>
          <p:nvPr/>
        </p:nvSpPr>
        <p:spPr>
          <a:xfrm>
            <a:off x="3456553" y="4524093"/>
            <a:ext cx="152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fuzzy measure</a:t>
            </a:r>
          </a:p>
        </p:txBody>
      </p:sp>
    </p:spTree>
    <p:extLst>
      <p:ext uri="{BB962C8B-B14F-4D97-AF65-F5344CB8AC3E}">
        <p14:creationId xmlns:p14="http://schemas.microsoft.com/office/powerpoint/2010/main" val="1995651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EEFAD3-FDB5-D1A3-5C02-A97A3B93495D}"/>
              </a:ext>
            </a:extLst>
          </p:cNvPr>
          <p:cNvSpPr/>
          <p:nvPr/>
        </p:nvSpPr>
        <p:spPr>
          <a:xfrm>
            <a:off x="4812221" y="1139129"/>
            <a:ext cx="1968284" cy="12786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Ensemble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30A09C4-7ECA-AD2B-1F94-D0C411593320}"/>
              </a:ext>
            </a:extLst>
          </p:cNvPr>
          <p:cNvCxnSpPr>
            <a:cxnSpLocks/>
          </p:cNvCxnSpPr>
          <p:nvPr/>
        </p:nvCxnSpPr>
        <p:spPr>
          <a:xfrm>
            <a:off x="3489081" y="1060324"/>
            <a:ext cx="1067418" cy="34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5857B3-D9BC-4297-4C26-1E22FBA71E73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498795" y="1955351"/>
            <a:ext cx="1057704" cy="26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696B3A-8014-ED5D-B59C-F540A75D8A7C}"/>
              </a:ext>
            </a:extLst>
          </p:cNvPr>
          <p:cNvCxnSpPr>
            <a:cxnSpLocks/>
          </p:cNvCxnSpPr>
          <p:nvPr/>
        </p:nvCxnSpPr>
        <p:spPr>
          <a:xfrm>
            <a:off x="3498795" y="1508461"/>
            <a:ext cx="1057704" cy="19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EE5F0D-4855-36AE-DA31-184886E6CBCA}"/>
                  </a:ext>
                </a:extLst>
              </p:cNvPr>
              <p:cNvSpPr txBox="1"/>
              <p:nvPr/>
            </p:nvSpPr>
            <p:spPr>
              <a:xfrm>
                <a:off x="8156886" y="690992"/>
                <a:ext cx="455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EE5F0D-4855-36AE-DA31-184886E6C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886" y="690992"/>
                <a:ext cx="45570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BD6112-4ED9-42C3-4B23-BE9D9B91D1AE}"/>
                  </a:ext>
                </a:extLst>
              </p:cNvPr>
              <p:cNvSpPr txBox="1"/>
              <p:nvPr/>
            </p:nvSpPr>
            <p:spPr>
              <a:xfrm>
                <a:off x="3042420" y="1139129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BD6112-4ED9-42C3-4B23-BE9D9B91D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420" y="1139129"/>
                <a:ext cx="4519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3D020E-D5CC-20E3-EB2D-E084501DC381}"/>
                  </a:ext>
                </a:extLst>
              </p:cNvPr>
              <p:cNvSpPr txBox="1"/>
              <p:nvPr/>
            </p:nvSpPr>
            <p:spPr>
              <a:xfrm>
                <a:off x="3085252" y="1587266"/>
                <a:ext cx="360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3D020E-D5CC-20E3-EB2D-E084501DC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252" y="1587266"/>
                <a:ext cx="3609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144A2A-5025-8F00-B67F-51E118BA756A}"/>
                  </a:ext>
                </a:extLst>
              </p:cNvPr>
              <p:cNvSpPr txBox="1"/>
              <p:nvPr/>
            </p:nvSpPr>
            <p:spPr>
              <a:xfrm>
                <a:off x="3032706" y="2035403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144A2A-5025-8F00-B67F-51E118BA7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706" y="2035403"/>
                <a:ext cx="4660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F1AD0C-C05A-2A8C-2C27-CD2EDD116421}"/>
                  </a:ext>
                </a:extLst>
              </p:cNvPr>
              <p:cNvSpPr txBox="1"/>
              <p:nvPr/>
            </p:nvSpPr>
            <p:spPr>
              <a:xfrm>
                <a:off x="3731839" y="875658"/>
                <a:ext cx="459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F1AD0C-C05A-2A8C-2C27-CD2EDD116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839" y="875658"/>
                <a:ext cx="459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D7EE7A-EDFF-275F-9F34-60910100F66B}"/>
                  </a:ext>
                </a:extLst>
              </p:cNvPr>
              <p:cNvSpPr txBox="1"/>
              <p:nvPr/>
            </p:nvSpPr>
            <p:spPr>
              <a:xfrm>
                <a:off x="3731839" y="1323795"/>
                <a:ext cx="465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D7EE7A-EDFF-275F-9F34-60910100F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839" y="1323795"/>
                <a:ext cx="4651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2E0D9E-06CB-5EF6-3661-42E26F53CBCC}"/>
                  </a:ext>
                </a:extLst>
              </p:cNvPr>
              <p:cNvSpPr txBox="1"/>
              <p:nvPr/>
            </p:nvSpPr>
            <p:spPr>
              <a:xfrm>
                <a:off x="3731839" y="1833303"/>
                <a:ext cx="479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2E0D9E-06CB-5EF6-3661-42E26F53C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839" y="1833303"/>
                <a:ext cx="4792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6F9EA6FD-692C-D78B-A990-81D17B4AB535}"/>
              </a:ext>
            </a:extLst>
          </p:cNvPr>
          <p:cNvSpPr txBox="1"/>
          <p:nvPr/>
        </p:nvSpPr>
        <p:spPr>
          <a:xfrm>
            <a:off x="3446248" y="328475"/>
            <a:ext cx="926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Mixture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16968C-A0CA-71CA-43F7-FAB13B412BDB}"/>
              </a:ext>
            </a:extLst>
          </p:cNvPr>
          <p:cNvSpPr txBox="1"/>
          <p:nvPr/>
        </p:nvSpPr>
        <p:spPr>
          <a:xfrm>
            <a:off x="6853292" y="328475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A2CD8E-E294-4F8D-FFCB-5450825086D9}"/>
              </a:ext>
            </a:extLst>
          </p:cNvPr>
          <p:cNvCxnSpPr>
            <a:cxnSpLocks/>
          </p:cNvCxnSpPr>
          <p:nvPr/>
        </p:nvCxnSpPr>
        <p:spPr>
          <a:xfrm flipH="1">
            <a:off x="7087392" y="1060324"/>
            <a:ext cx="1067418" cy="34227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291A2F-DD9D-6389-68DD-4B89E190CD34}"/>
              </a:ext>
            </a:extLst>
          </p:cNvPr>
          <p:cNvCxnSpPr>
            <a:cxnSpLocks/>
            <a:stCxn id="30" idx="3"/>
          </p:cNvCxnSpPr>
          <p:nvPr/>
        </p:nvCxnSpPr>
        <p:spPr>
          <a:xfrm flipH="1" flipV="1">
            <a:off x="7087392" y="1955351"/>
            <a:ext cx="1057704" cy="26471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809811-D7C9-478E-F22A-B47BB70000E4}"/>
              </a:ext>
            </a:extLst>
          </p:cNvPr>
          <p:cNvCxnSpPr>
            <a:cxnSpLocks/>
          </p:cNvCxnSpPr>
          <p:nvPr/>
        </p:nvCxnSpPr>
        <p:spPr>
          <a:xfrm flipH="1">
            <a:off x="7087392" y="1508461"/>
            <a:ext cx="1057704" cy="19922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2D6E997-6724-1BA7-A17A-B437B4FEB095}"/>
                  </a:ext>
                </a:extLst>
              </p:cNvPr>
              <p:cNvSpPr txBox="1"/>
              <p:nvPr/>
            </p:nvSpPr>
            <p:spPr>
              <a:xfrm flipH="1">
                <a:off x="8149489" y="1139129"/>
                <a:ext cx="461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2D6E997-6724-1BA7-A17A-B437B4FEB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49489" y="1139129"/>
                <a:ext cx="46102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83B7FB-A133-B976-5B18-97CB270B1BEC}"/>
                  </a:ext>
                </a:extLst>
              </p:cNvPr>
              <p:cNvSpPr txBox="1"/>
              <p:nvPr/>
            </p:nvSpPr>
            <p:spPr>
              <a:xfrm flipH="1">
                <a:off x="8197643" y="1587266"/>
                <a:ext cx="360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83B7FB-A133-B976-5B18-97CB270B1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97643" y="1587266"/>
                <a:ext cx="3609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63338B5-E44C-1266-E911-DC0D1E1E1F52}"/>
                  </a:ext>
                </a:extLst>
              </p:cNvPr>
              <p:cNvSpPr txBox="1"/>
              <p:nvPr/>
            </p:nvSpPr>
            <p:spPr>
              <a:xfrm flipH="1">
                <a:off x="8145096" y="2035403"/>
                <a:ext cx="473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63338B5-E44C-1266-E911-DC0D1E1E1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145096" y="2035403"/>
                <a:ext cx="47339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84031D-7389-693B-468B-2C34CE37E7D5}"/>
                  </a:ext>
                </a:extLst>
              </p:cNvPr>
              <p:cNvSpPr txBox="1"/>
              <p:nvPr/>
            </p:nvSpPr>
            <p:spPr>
              <a:xfrm flipH="1">
                <a:off x="7452246" y="875658"/>
                <a:ext cx="46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84031D-7389-693B-468B-2C34CE37E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452246" y="875658"/>
                <a:ext cx="460511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C8901B8-CCF7-69E7-7D03-2FA10AB3E4EB}"/>
                  </a:ext>
                </a:extLst>
              </p:cNvPr>
              <p:cNvSpPr txBox="1"/>
              <p:nvPr/>
            </p:nvSpPr>
            <p:spPr>
              <a:xfrm flipH="1">
                <a:off x="7446925" y="1323795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C8901B8-CCF7-69E7-7D03-2FA10AB3E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446925" y="1323795"/>
                <a:ext cx="465832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1939874-E9AD-B2EE-5DDE-2447AE82E503}"/>
                  </a:ext>
                </a:extLst>
              </p:cNvPr>
              <p:cNvSpPr txBox="1"/>
              <p:nvPr/>
            </p:nvSpPr>
            <p:spPr>
              <a:xfrm flipH="1">
                <a:off x="7432818" y="1833303"/>
                <a:ext cx="478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1939874-E9AD-B2EE-5DDE-2447AE82E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432818" y="1833303"/>
                <a:ext cx="478208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268CA82-156B-40ED-443F-D7B1C45257ED}"/>
                  </a:ext>
                </a:extLst>
              </p:cNvPr>
              <p:cNvSpPr txBox="1"/>
              <p:nvPr/>
            </p:nvSpPr>
            <p:spPr>
              <a:xfrm>
                <a:off x="3042420" y="690992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268CA82-156B-40ED-443F-D7B1C4525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420" y="690992"/>
                <a:ext cx="44666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9E4F250D-E250-597D-7D5B-27E46E9B36F2}"/>
              </a:ext>
            </a:extLst>
          </p:cNvPr>
          <p:cNvSpPr txBox="1"/>
          <p:nvPr/>
        </p:nvSpPr>
        <p:spPr>
          <a:xfrm rot="16200000">
            <a:off x="2131739" y="1361570"/>
            <a:ext cx="1375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Preparations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7E5EFA-E6A2-1336-CC5A-62988B779D1B}"/>
              </a:ext>
            </a:extLst>
          </p:cNvPr>
          <p:cNvSpPr txBox="1"/>
          <p:nvPr/>
        </p:nvSpPr>
        <p:spPr>
          <a:xfrm rot="5400000">
            <a:off x="8301073" y="1384664"/>
            <a:ext cx="114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Outcomes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C61AE9-B43D-3DFA-C85C-2B4C5A678591}"/>
              </a:ext>
            </a:extLst>
          </p:cNvPr>
          <p:cNvSpPr txBox="1"/>
          <p:nvPr/>
        </p:nvSpPr>
        <p:spPr>
          <a:xfrm>
            <a:off x="244045" y="2835438"/>
            <a:ext cx="11703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classical mechanics, mixtures of preparations and probability of outcomes always coincide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436980-87B4-3C24-4250-0A586E15BCCE}"/>
              </a:ext>
            </a:extLst>
          </p:cNvPr>
          <p:cNvSpPr txBox="1"/>
          <p:nvPr/>
        </p:nvSpPr>
        <p:spPr>
          <a:xfrm>
            <a:off x="244045" y="3347817"/>
            <a:ext cx="4612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quantum mechanics, they do not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5282CF1-94B1-63DC-32C1-C7F049632664}"/>
                  </a:ext>
                </a:extLst>
              </p:cNvPr>
              <p:cNvSpPr txBox="1"/>
              <p:nvPr/>
            </p:nvSpPr>
            <p:spPr>
              <a:xfrm>
                <a:off x="1572247" y="3977749"/>
                <a:ext cx="80107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ensemble space not a simplex (i.e. classical probability fails)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5282CF1-94B1-63DC-32C1-C7F0496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247" y="3977749"/>
                <a:ext cx="8010783" cy="461665"/>
              </a:xfrm>
              <a:prstGeom prst="rect">
                <a:avLst/>
              </a:prstGeom>
              <a:blipFill>
                <a:blip r:embed="rId16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05F569B4-BFFF-C82F-0885-7D50ACDA6337}"/>
              </a:ext>
            </a:extLst>
          </p:cNvPr>
          <p:cNvSpPr txBox="1"/>
          <p:nvPr/>
        </p:nvSpPr>
        <p:spPr>
          <a:xfrm>
            <a:off x="983046" y="4810930"/>
            <a:ext cx="78880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Can we have common measure theoretic tools on the preparation side?</a:t>
            </a:r>
          </a:p>
        </p:txBody>
      </p:sp>
    </p:spTree>
    <p:extLst>
      <p:ext uri="{BB962C8B-B14F-4D97-AF65-F5344CB8AC3E}">
        <p14:creationId xmlns:p14="http://schemas.microsoft.com/office/powerpoint/2010/main" val="116507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D448397-B8D4-1179-F3D7-42CAF0EF9C1A}"/>
              </a:ext>
            </a:extLst>
          </p:cNvPr>
          <p:cNvCxnSpPr>
            <a:stCxn id="46" idx="3"/>
            <a:endCxn id="50" idx="1"/>
          </p:cNvCxnSpPr>
          <p:nvPr/>
        </p:nvCxnSpPr>
        <p:spPr>
          <a:xfrm flipV="1">
            <a:off x="3725915" y="2131254"/>
            <a:ext cx="949024" cy="1028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1833B01-0AEA-FC46-1647-BF375E02B35E}"/>
              </a:ext>
            </a:extLst>
          </p:cNvPr>
          <p:cNvSpPr/>
          <p:nvPr/>
        </p:nvSpPr>
        <p:spPr>
          <a:xfrm>
            <a:off x="935433" y="1778199"/>
            <a:ext cx="2790483" cy="726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General physical principles</a:t>
            </a:r>
            <a:br>
              <a:rPr lang="en-US" sz="1600" dirty="0"/>
            </a:br>
            <a:r>
              <a:rPr lang="en-US" sz="1600" dirty="0"/>
              <a:t>and requirements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E8B9163-2895-C079-CAA8-09EC5E2C9DE6}"/>
              </a:ext>
            </a:extLst>
          </p:cNvPr>
          <p:cNvCxnSpPr>
            <a:stCxn id="47" idx="3"/>
            <a:endCxn id="82" idx="1"/>
          </p:cNvCxnSpPr>
          <p:nvPr/>
        </p:nvCxnSpPr>
        <p:spPr>
          <a:xfrm>
            <a:off x="3254087" y="3335369"/>
            <a:ext cx="961262" cy="140445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B4AEA42-65BC-759B-FF0D-2218853194C3}"/>
              </a:ext>
            </a:extLst>
          </p:cNvPr>
          <p:cNvCxnSpPr>
            <a:stCxn id="47" idx="3"/>
            <a:endCxn id="81" idx="1"/>
          </p:cNvCxnSpPr>
          <p:nvPr/>
        </p:nvCxnSpPr>
        <p:spPr>
          <a:xfrm>
            <a:off x="3254087" y="3335369"/>
            <a:ext cx="3660265" cy="14624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94D6ED4-E49F-020B-A6CD-CFD886462A0C}"/>
              </a:ext>
            </a:extLst>
          </p:cNvPr>
          <p:cNvCxnSpPr>
            <a:stCxn id="47" idx="3"/>
            <a:endCxn id="83" idx="1"/>
          </p:cNvCxnSpPr>
          <p:nvPr/>
        </p:nvCxnSpPr>
        <p:spPr>
          <a:xfrm>
            <a:off x="3254087" y="3335369"/>
            <a:ext cx="3764370" cy="131069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BA0CA5A-51B6-6CC2-A0B3-77A1CB65FA64}"/>
              </a:ext>
            </a:extLst>
          </p:cNvPr>
          <p:cNvSpPr/>
          <p:nvPr/>
        </p:nvSpPr>
        <p:spPr>
          <a:xfrm>
            <a:off x="1018288" y="3088672"/>
            <a:ext cx="2235799" cy="49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Specific assumptions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4382CBC-25B4-093A-2FB4-EA1CE7BA6E73}"/>
              </a:ext>
            </a:extLst>
          </p:cNvPr>
          <p:cNvCxnSpPr>
            <a:stCxn id="47" idx="3"/>
            <a:endCxn id="55" idx="1"/>
          </p:cNvCxnSpPr>
          <p:nvPr/>
        </p:nvCxnSpPr>
        <p:spPr>
          <a:xfrm>
            <a:off x="3254087" y="3335369"/>
            <a:ext cx="1000505" cy="16886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A2589ECB-4FEC-8822-C293-1E80E4AE1244}"/>
              </a:ext>
            </a:extLst>
          </p:cNvPr>
          <p:cNvSpPr/>
          <p:nvPr/>
        </p:nvSpPr>
        <p:spPr>
          <a:xfrm>
            <a:off x="4674939" y="1884557"/>
            <a:ext cx="3316669" cy="49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General mathematical framework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67F18A-C6C4-6631-7C5A-2CA171BE9DF4}"/>
              </a:ext>
            </a:extLst>
          </p:cNvPr>
          <p:cNvSpPr/>
          <p:nvPr/>
        </p:nvSpPr>
        <p:spPr>
          <a:xfrm>
            <a:off x="4254592" y="3132989"/>
            <a:ext cx="1443880" cy="74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Classical mechanics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A5318C7-8417-DF7C-C752-CCB6F8A4A3D7}"/>
              </a:ext>
            </a:extLst>
          </p:cNvPr>
          <p:cNvCxnSpPr>
            <a:cxnSpLocks/>
            <a:stCxn id="82" idx="0"/>
            <a:endCxn id="50" idx="2"/>
          </p:cNvCxnSpPr>
          <p:nvPr/>
        </p:nvCxnSpPr>
        <p:spPr>
          <a:xfrm rot="5400000" flipH="1" flipV="1">
            <a:off x="4697712" y="2857562"/>
            <a:ext cx="2115173" cy="1155949"/>
          </a:xfrm>
          <a:prstGeom prst="bentConnector3">
            <a:avLst>
              <a:gd name="adj1" fmla="val 15814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4BDF83E-D03B-A807-7306-AB39588802C5}"/>
              </a:ext>
            </a:extLst>
          </p:cNvPr>
          <p:cNvCxnSpPr>
            <a:cxnSpLocks/>
            <a:stCxn id="81" idx="0"/>
            <a:endCxn id="50" idx="2"/>
          </p:cNvCxnSpPr>
          <p:nvPr/>
        </p:nvCxnSpPr>
        <p:spPr>
          <a:xfrm rot="16200000" flipV="1">
            <a:off x="6618573" y="2092651"/>
            <a:ext cx="732423" cy="1303018"/>
          </a:xfrm>
          <a:prstGeom prst="bentConnector3">
            <a:avLst>
              <a:gd name="adj1" fmla="val 46709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AFFAC0F-4D84-36A4-60F4-D1DF1584C7E3}"/>
              </a:ext>
            </a:extLst>
          </p:cNvPr>
          <p:cNvCxnSpPr>
            <a:cxnSpLocks/>
            <a:stCxn id="83" idx="0"/>
            <a:endCxn id="50" idx="2"/>
          </p:cNvCxnSpPr>
          <p:nvPr/>
        </p:nvCxnSpPr>
        <p:spPr>
          <a:xfrm rot="16200000" flipV="1">
            <a:off x="5828213" y="2883011"/>
            <a:ext cx="2021420" cy="1011298"/>
          </a:xfrm>
          <a:prstGeom prst="bentConnector3">
            <a:avLst>
              <a:gd name="adj1" fmla="val 11844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A5607E8-01B8-AB17-62C2-FEB71456DCDF}"/>
              </a:ext>
            </a:extLst>
          </p:cNvPr>
          <p:cNvCxnSpPr>
            <a:cxnSpLocks/>
            <a:stCxn id="55" idx="0"/>
            <a:endCxn id="50" idx="2"/>
          </p:cNvCxnSpPr>
          <p:nvPr/>
        </p:nvCxnSpPr>
        <p:spPr>
          <a:xfrm rot="5400000" flipH="1" flipV="1">
            <a:off x="5277382" y="2077098"/>
            <a:ext cx="755040" cy="1356742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78F1B12-6402-8417-5D4D-4561E309C890}"/>
              </a:ext>
            </a:extLst>
          </p:cNvPr>
          <p:cNvSpPr txBox="1"/>
          <p:nvPr/>
        </p:nvSpPr>
        <p:spPr>
          <a:xfrm>
            <a:off x="1018288" y="4674991"/>
            <a:ext cx="144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specialization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3F4759-7443-71D3-0F39-79A31AAFF655}"/>
              </a:ext>
            </a:extLst>
          </p:cNvPr>
          <p:cNvCxnSpPr>
            <a:cxnSpLocks/>
          </p:cNvCxnSpPr>
          <p:nvPr/>
        </p:nvCxnSpPr>
        <p:spPr>
          <a:xfrm flipV="1">
            <a:off x="871765" y="4664851"/>
            <a:ext cx="0" cy="43403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F7C20F-C8BF-EF82-AFA4-F8F2C295FAE2}"/>
                  </a:ext>
                </a:extLst>
              </p:cNvPr>
              <p:cNvSpPr txBox="1"/>
              <p:nvPr/>
            </p:nvSpPr>
            <p:spPr>
              <a:xfrm>
                <a:off x="8814262" y="816766"/>
                <a:ext cx="3207898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Foundations of physics</a:t>
                </a:r>
                <a:b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⇕</m:t>
                      </m:r>
                    </m:oMath>
                  </m:oMathPara>
                </a14:m>
                <a:b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</a:b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The theory of physical models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BF7C20F-C8BF-EF82-AFA4-F8F2C295F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262" y="816766"/>
                <a:ext cx="3207898" cy="2554545"/>
              </a:xfrm>
              <a:prstGeom prst="rect">
                <a:avLst/>
              </a:prstGeom>
              <a:blipFill>
                <a:blip r:embed="rId2"/>
                <a:stretch>
                  <a:fillRect t="-3103" r="-2471" b="-6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>
            <a:extLst>
              <a:ext uri="{FF2B5EF4-FFF2-40B4-BE49-F238E27FC236}">
                <a16:creationId xmlns:a16="http://schemas.microsoft.com/office/drawing/2014/main" id="{02DA4AF3-03BA-693A-5F74-F35B68D85F1E}"/>
              </a:ext>
            </a:extLst>
          </p:cNvPr>
          <p:cNvSpPr/>
          <p:nvPr/>
        </p:nvSpPr>
        <p:spPr>
          <a:xfrm>
            <a:off x="6914352" y="3110371"/>
            <a:ext cx="1443880" cy="74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Quantum mechanics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CC58172-C520-8D9B-3459-7D95656965CC}"/>
              </a:ext>
            </a:extLst>
          </p:cNvPr>
          <p:cNvSpPr/>
          <p:nvPr/>
        </p:nvSpPr>
        <p:spPr>
          <a:xfrm>
            <a:off x="4215348" y="4493122"/>
            <a:ext cx="1923953" cy="49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Thermodynamics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8E4A39E-4020-45F7-2594-D0FCE4CD7932}"/>
              </a:ext>
            </a:extLst>
          </p:cNvPr>
          <p:cNvSpPr/>
          <p:nvPr/>
        </p:nvSpPr>
        <p:spPr>
          <a:xfrm>
            <a:off x="7018456" y="4399369"/>
            <a:ext cx="652228" cy="49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…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8D0531C-598B-7E8A-5278-A46F910A073D}"/>
              </a:ext>
            </a:extLst>
          </p:cNvPr>
          <p:cNvSpPr txBox="1"/>
          <p:nvPr/>
        </p:nvSpPr>
        <p:spPr>
          <a:xfrm>
            <a:off x="1048233" y="4055438"/>
            <a:ext cx="113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derivation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F4D4F6C-6B11-53FA-711E-B9280B955F92}"/>
              </a:ext>
            </a:extLst>
          </p:cNvPr>
          <p:cNvCxnSpPr>
            <a:cxnSpLocks/>
            <a:endCxn id="113" idx="1"/>
          </p:cNvCxnSpPr>
          <p:nvPr/>
        </p:nvCxnSpPr>
        <p:spPr>
          <a:xfrm>
            <a:off x="685800" y="4240104"/>
            <a:ext cx="362433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84F99B99-C72E-9414-BC83-463ADD151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779"/>
            <a:ext cx="8278347" cy="897424"/>
          </a:xfrm>
        </p:spPr>
        <p:txBody>
          <a:bodyPr>
            <a:noAutofit/>
          </a:bodyPr>
          <a:lstStyle/>
          <a:p>
            <a:r>
              <a:rPr lang="en-US" sz="3200" dirty="0"/>
              <a:t>Our view of the foundations of physics</a:t>
            </a:r>
          </a:p>
        </p:txBody>
      </p:sp>
    </p:spTree>
    <p:extLst>
      <p:ext uri="{BB962C8B-B14F-4D97-AF65-F5344CB8AC3E}">
        <p14:creationId xmlns:p14="http://schemas.microsoft.com/office/powerpoint/2010/main" val="11739371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455DA-EAFA-CE5F-A37B-E952284EF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BF6D38-C3AC-CF23-865E-F86BD7A65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96" y="1908730"/>
            <a:ext cx="9497750" cy="905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6ECB5E-A5FB-2CD1-4D16-F19EC2F7E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04" y="999516"/>
            <a:ext cx="9469171" cy="9145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AB608A-6F8F-12C1-2F2B-FA81D0BE4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53" y="3164192"/>
            <a:ext cx="6690947" cy="19523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2A4BA0-1AE3-464C-86A0-4BBF53DCD06C}"/>
              </a:ext>
            </a:extLst>
          </p:cNvPr>
          <p:cNvSpPr txBox="1"/>
          <p:nvPr/>
        </p:nvSpPr>
        <p:spPr>
          <a:xfrm>
            <a:off x="1011116" y="5396819"/>
            <a:ext cx="7002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Fraction capacity is a non-additive probability measure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5DA346-67EA-7403-7E07-6B1A937AB08A}"/>
              </a:ext>
            </a:extLst>
          </p:cNvPr>
          <p:cNvSpPr txBox="1"/>
          <p:nvPr/>
        </p:nvSpPr>
        <p:spPr>
          <a:xfrm>
            <a:off x="4959889" y="5167109"/>
            <a:ext cx="1529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fuzzy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66E849-3B7C-BA7B-E11D-733A0C48D9E8}"/>
                  </a:ext>
                </a:extLst>
              </p:cNvPr>
              <p:cNvSpPr txBox="1"/>
              <p:nvPr/>
            </p:nvSpPr>
            <p:spPr>
              <a:xfrm>
                <a:off x="192571" y="220076"/>
                <a:ext cx="82606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How much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3200" dirty="0"/>
                  <a:t> is a mixture of other ensembles?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66E849-3B7C-BA7B-E11D-733A0C48D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71" y="220076"/>
                <a:ext cx="8260659" cy="584775"/>
              </a:xfrm>
              <a:prstGeom prst="rect">
                <a:avLst/>
              </a:prstGeom>
              <a:blipFill>
                <a:blip r:embed="rId5"/>
                <a:stretch>
                  <a:fillRect l="-1919" t="-12500" r="-88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A1816C-9EF2-F6E2-DA4B-EE2660465EF3}"/>
                  </a:ext>
                </a:extLst>
              </p:cNvPr>
              <p:cNvSpPr txBox="1"/>
              <p:nvPr/>
            </p:nvSpPr>
            <p:spPr>
              <a:xfrm>
                <a:off x="8811544" y="250853"/>
                <a:ext cx="31275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A1816C-9EF2-F6E2-DA4B-EE2660465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544" y="250853"/>
                <a:ext cx="312758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CD9ADA-8DDA-0ACB-FBA1-2295FE34343E}"/>
              </a:ext>
            </a:extLst>
          </p:cNvPr>
          <p:cNvCxnSpPr>
            <a:cxnSpLocks/>
          </p:cNvCxnSpPr>
          <p:nvPr/>
        </p:nvCxnSpPr>
        <p:spPr>
          <a:xfrm flipH="1" flipV="1">
            <a:off x="9864671" y="804851"/>
            <a:ext cx="510666" cy="65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4581BE-F9F9-1BB2-79AE-279C258DE5CF}"/>
                  </a:ext>
                </a:extLst>
              </p:cNvPr>
              <p:cNvSpPr txBox="1"/>
              <p:nvPr/>
            </p:nvSpPr>
            <p:spPr>
              <a:xfrm>
                <a:off x="10120004" y="1539398"/>
                <a:ext cx="1043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biggest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4581BE-F9F9-1BB2-79AE-279C258DE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004" y="1539398"/>
                <a:ext cx="1043491" cy="369332"/>
              </a:xfrm>
              <a:prstGeom prst="rect">
                <a:avLst/>
              </a:prstGeom>
              <a:blipFill>
                <a:blip r:embed="rId7"/>
                <a:stretch>
                  <a:fillRect l="-467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8026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EA49AA-E550-57D9-AA51-4D219C102E70}"/>
              </a:ext>
            </a:extLst>
          </p:cNvPr>
          <p:cNvSpPr txBox="1"/>
          <p:nvPr/>
        </p:nvSpPr>
        <p:spPr>
          <a:xfrm>
            <a:off x="305943" y="1036114"/>
            <a:ext cx="6889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State capacity is a non-additive measure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C0FB4A-0529-283D-E8BA-413CA748F901}"/>
              </a:ext>
            </a:extLst>
          </p:cNvPr>
          <p:cNvSpPr txBox="1"/>
          <p:nvPr/>
        </p:nvSpPr>
        <p:spPr>
          <a:xfrm>
            <a:off x="305943" y="414113"/>
            <a:ext cx="9295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Fraction capacity is a non-additive probability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2E0DB2-03F6-1240-4096-9181EDF51E83}"/>
                  </a:ext>
                </a:extLst>
              </p:cNvPr>
              <p:cNvSpPr txBox="1"/>
              <p:nvPr/>
            </p:nvSpPr>
            <p:spPr>
              <a:xfrm>
                <a:off x="2138766" y="3189533"/>
                <a:ext cx="7068538" cy="1037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Is there a notion of integral and derivative</a:t>
                </a:r>
                <a:br>
                  <a:rPr lang="en-US" sz="2400" dirty="0"/>
                </a:br>
                <a:r>
                  <a:rPr lang="en-US" sz="2400" dirty="0"/>
                  <a:t>so that we can write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ℰ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𝑑𝑠𝑐𝑎𝑝</m:t>
                        </m:r>
                      </m:e>
                    </m:nary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𝑑𝑓𝑐𝑎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𝑑𝑠𝑐𝑎𝑝</m:t>
                        </m:r>
                      </m:den>
                    </m:f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82E0DB2-03F6-1240-4096-9181EDF51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766" y="3189533"/>
                <a:ext cx="7068538" cy="1037848"/>
              </a:xfrm>
              <a:prstGeom prst="rect">
                <a:avLst/>
              </a:prstGeom>
              <a:blipFill>
                <a:blip r:embed="rId2"/>
                <a:stretch>
                  <a:fillRect l="-1381" t="-4706" r="-345" b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3B45C04-53AF-CF6F-F78A-B659D166801B}"/>
              </a:ext>
            </a:extLst>
          </p:cNvPr>
          <p:cNvSpPr txBox="1"/>
          <p:nvPr/>
        </p:nvSpPr>
        <p:spPr>
          <a:xfrm>
            <a:off x="906650" y="1876619"/>
            <a:ext cx="102547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Is there a suitable generalization of calculus to this non-additive case,</a:t>
            </a:r>
            <a:br>
              <a:rPr lang="en-US" sz="2800" dirty="0"/>
            </a:br>
            <a:r>
              <a:rPr lang="en-US" sz="2800" dirty="0"/>
              <a:t>which would be valid for all physical theories?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21AE02-835F-53AC-16BD-7A2A2DA6E55A}"/>
              </a:ext>
            </a:extLst>
          </p:cNvPr>
          <p:cNvSpPr txBox="1"/>
          <p:nvPr/>
        </p:nvSpPr>
        <p:spPr>
          <a:xfrm>
            <a:off x="906650" y="4586188"/>
            <a:ext cx="78647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Is the type of uncertainty we are characterizing</a:t>
            </a:r>
          </a:p>
          <a:p>
            <a:r>
              <a:rPr lang="en-US" sz="2800" dirty="0"/>
              <a:t>with fuzzy measures compatible with that literature?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0F414-BF9A-321D-24A3-40EAA119D277}"/>
              </a:ext>
            </a:extLst>
          </p:cNvPr>
          <p:cNvSpPr txBox="1"/>
          <p:nvPr/>
        </p:nvSpPr>
        <p:spPr>
          <a:xfrm>
            <a:off x="8736649" y="993626"/>
            <a:ext cx="172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Fuzzy measures!</a:t>
            </a:r>
          </a:p>
        </p:txBody>
      </p:sp>
    </p:spTree>
    <p:extLst>
      <p:ext uri="{BB962C8B-B14F-4D97-AF65-F5344CB8AC3E}">
        <p14:creationId xmlns:p14="http://schemas.microsoft.com/office/powerpoint/2010/main" val="6851571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2F5FC-8560-8244-D0BC-49B01B496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F734A68-11A8-8FB8-8F25-0AE0B8C70B1B}"/>
              </a:ext>
            </a:extLst>
          </p:cNvPr>
          <p:cNvCxnSpPr>
            <a:stCxn id="46" idx="3"/>
            <a:endCxn id="50" idx="1"/>
          </p:cNvCxnSpPr>
          <p:nvPr/>
        </p:nvCxnSpPr>
        <p:spPr>
          <a:xfrm flipV="1">
            <a:off x="3369455" y="1379593"/>
            <a:ext cx="949024" cy="1028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B766E26-82A3-F59F-702B-A99843DAD437}"/>
              </a:ext>
            </a:extLst>
          </p:cNvPr>
          <p:cNvSpPr/>
          <p:nvPr/>
        </p:nvSpPr>
        <p:spPr>
          <a:xfrm>
            <a:off x="578973" y="1026538"/>
            <a:ext cx="2790483" cy="726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General physical principles</a:t>
            </a:r>
            <a:br>
              <a:rPr lang="en-US" sz="1600" dirty="0"/>
            </a:br>
            <a:r>
              <a:rPr lang="en-US" sz="1600" dirty="0"/>
              <a:t>and requirements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4E19E70-F948-35E2-1A9F-9E2A070CFE9C}"/>
              </a:ext>
            </a:extLst>
          </p:cNvPr>
          <p:cNvCxnSpPr>
            <a:stCxn id="47" idx="3"/>
            <a:endCxn id="82" idx="1"/>
          </p:cNvCxnSpPr>
          <p:nvPr/>
        </p:nvCxnSpPr>
        <p:spPr>
          <a:xfrm>
            <a:off x="2897627" y="2583708"/>
            <a:ext cx="961262" cy="140445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62E9BF9-AAE0-0B2C-EF43-877F6BB55B3C}"/>
              </a:ext>
            </a:extLst>
          </p:cNvPr>
          <p:cNvCxnSpPr>
            <a:stCxn id="47" idx="3"/>
            <a:endCxn id="81" idx="1"/>
          </p:cNvCxnSpPr>
          <p:nvPr/>
        </p:nvCxnSpPr>
        <p:spPr>
          <a:xfrm>
            <a:off x="2897627" y="2583708"/>
            <a:ext cx="3660265" cy="14624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43184F9-A6F7-581D-07CA-62C911679245}"/>
              </a:ext>
            </a:extLst>
          </p:cNvPr>
          <p:cNvCxnSpPr>
            <a:stCxn id="47" idx="3"/>
            <a:endCxn id="83" idx="1"/>
          </p:cNvCxnSpPr>
          <p:nvPr/>
        </p:nvCxnSpPr>
        <p:spPr>
          <a:xfrm>
            <a:off x="2897627" y="2583708"/>
            <a:ext cx="3764370" cy="131069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5FFB64C-DE2C-637C-354B-23081763BC97}"/>
              </a:ext>
            </a:extLst>
          </p:cNvPr>
          <p:cNvSpPr/>
          <p:nvPr/>
        </p:nvSpPr>
        <p:spPr>
          <a:xfrm>
            <a:off x="661828" y="2337011"/>
            <a:ext cx="2235799" cy="49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Specific assumptions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86F5300-2A92-E6D9-F65D-A8DF09F54A9B}"/>
              </a:ext>
            </a:extLst>
          </p:cNvPr>
          <p:cNvCxnSpPr>
            <a:stCxn id="47" idx="3"/>
            <a:endCxn id="55" idx="1"/>
          </p:cNvCxnSpPr>
          <p:nvPr/>
        </p:nvCxnSpPr>
        <p:spPr>
          <a:xfrm>
            <a:off x="2897627" y="2583708"/>
            <a:ext cx="1000505" cy="16886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9B06587-3EDA-4EE3-16EC-5C6CDBA7951B}"/>
              </a:ext>
            </a:extLst>
          </p:cNvPr>
          <p:cNvSpPr/>
          <p:nvPr/>
        </p:nvSpPr>
        <p:spPr>
          <a:xfrm>
            <a:off x="4318479" y="1132896"/>
            <a:ext cx="3316669" cy="49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General mathematical framework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701D510-1A20-6635-7758-6A5050877E0A}"/>
              </a:ext>
            </a:extLst>
          </p:cNvPr>
          <p:cNvSpPr/>
          <p:nvPr/>
        </p:nvSpPr>
        <p:spPr>
          <a:xfrm>
            <a:off x="3898132" y="2381328"/>
            <a:ext cx="1443880" cy="74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Classical mechanics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B5DD0CB-B811-776D-D634-238D9EA21C66}"/>
              </a:ext>
            </a:extLst>
          </p:cNvPr>
          <p:cNvCxnSpPr>
            <a:cxnSpLocks/>
            <a:stCxn id="82" idx="0"/>
            <a:endCxn id="50" idx="2"/>
          </p:cNvCxnSpPr>
          <p:nvPr/>
        </p:nvCxnSpPr>
        <p:spPr>
          <a:xfrm rot="5400000" flipH="1" flipV="1">
            <a:off x="4341252" y="2105901"/>
            <a:ext cx="2115173" cy="1155949"/>
          </a:xfrm>
          <a:prstGeom prst="bentConnector3">
            <a:avLst>
              <a:gd name="adj1" fmla="val 15814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08280EE-446E-67C0-CA2E-B9787FB0D652}"/>
              </a:ext>
            </a:extLst>
          </p:cNvPr>
          <p:cNvCxnSpPr>
            <a:cxnSpLocks/>
            <a:stCxn id="81" idx="0"/>
            <a:endCxn id="50" idx="2"/>
          </p:cNvCxnSpPr>
          <p:nvPr/>
        </p:nvCxnSpPr>
        <p:spPr>
          <a:xfrm rot="16200000" flipV="1">
            <a:off x="6262113" y="1340990"/>
            <a:ext cx="732423" cy="1303018"/>
          </a:xfrm>
          <a:prstGeom prst="bentConnector3">
            <a:avLst>
              <a:gd name="adj1" fmla="val 46709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D04C94A-8432-5720-59DF-2FE188DC1860}"/>
              </a:ext>
            </a:extLst>
          </p:cNvPr>
          <p:cNvCxnSpPr>
            <a:cxnSpLocks/>
            <a:stCxn id="83" idx="0"/>
            <a:endCxn id="50" idx="2"/>
          </p:cNvCxnSpPr>
          <p:nvPr/>
        </p:nvCxnSpPr>
        <p:spPr>
          <a:xfrm rot="16200000" flipV="1">
            <a:off x="5471753" y="2131350"/>
            <a:ext cx="2021420" cy="1011298"/>
          </a:xfrm>
          <a:prstGeom prst="bentConnector3">
            <a:avLst>
              <a:gd name="adj1" fmla="val 11844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86379933-F8B4-0908-E8BA-D878539CE871}"/>
              </a:ext>
            </a:extLst>
          </p:cNvPr>
          <p:cNvCxnSpPr>
            <a:cxnSpLocks/>
            <a:stCxn id="55" idx="0"/>
            <a:endCxn id="50" idx="2"/>
          </p:cNvCxnSpPr>
          <p:nvPr/>
        </p:nvCxnSpPr>
        <p:spPr>
          <a:xfrm rot="5400000" flipH="1" flipV="1">
            <a:off x="4920922" y="1325437"/>
            <a:ext cx="755040" cy="1356742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665514-81B2-1EAB-E005-70EDC7463A37}"/>
              </a:ext>
            </a:extLst>
          </p:cNvPr>
          <p:cNvSpPr txBox="1"/>
          <p:nvPr/>
        </p:nvSpPr>
        <p:spPr>
          <a:xfrm>
            <a:off x="661828" y="3923330"/>
            <a:ext cx="144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specialization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19B540-B2AB-3B43-4B1C-5D188F2BF3AC}"/>
              </a:ext>
            </a:extLst>
          </p:cNvPr>
          <p:cNvCxnSpPr>
            <a:cxnSpLocks/>
          </p:cNvCxnSpPr>
          <p:nvPr/>
        </p:nvCxnSpPr>
        <p:spPr>
          <a:xfrm flipV="1">
            <a:off x="515305" y="3913190"/>
            <a:ext cx="0" cy="43403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6CAF17BE-E4DF-72ED-0807-235B07305968}"/>
              </a:ext>
            </a:extLst>
          </p:cNvPr>
          <p:cNvSpPr/>
          <p:nvPr/>
        </p:nvSpPr>
        <p:spPr>
          <a:xfrm>
            <a:off x="6557892" y="2358710"/>
            <a:ext cx="1443880" cy="74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Quantum mechanics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D0DF462-3A3A-FDDB-D61B-0A874E9EB058}"/>
              </a:ext>
            </a:extLst>
          </p:cNvPr>
          <p:cNvSpPr/>
          <p:nvPr/>
        </p:nvSpPr>
        <p:spPr>
          <a:xfrm>
            <a:off x="3858888" y="3741461"/>
            <a:ext cx="1923953" cy="49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Thermodynamics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50FE515-CE28-96B6-225E-A8FC3F9AEB09}"/>
              </a:ext>
            </a:extLst>
          </p:cNvPr>
          <p:cNvSpPr/>
          <p:nvPr/>
        </p:nvSpPr>
        <p:spPr>
          <a:xfrm>
            <a:off x="6661996" y="3647708"/>
            <a:ext cx="652228" cy="493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…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42732D4-BA3A-0D37-1B71-485A80E995BE}"/>
              </a:ext>
            </a:extLst>
          </p:cNvPr>
          <p:cNvSpPr txBox="1"/>
          <p:nvPr/>
        </p:nvSpPr>
        <p:spPr>
          <a:xfrm>
            <a:off x="691773" y="3303777"/>
            <a:ext cx="1137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derivation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4C72533-8A56-44D6-EFDD-8BB229A8ACB7}"/>
              </a:ext>
            </a:extLst>
          </p:cNvPr>
          <p:cNvCxnSpPr>
            <a:cxnSpLocks/>
            <a:endCxn id="113" idx="1"/>
          </p:cNvCxnSpPr>
          <p:nvPr/>
        </p:nvCxnSpPr>
        <p:spPr>
          <a:xfrm flipV="1">
            <a:off x="303394" y="3488443"/>
            <a:ext cx="388379" cy="2220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F89106-566D-ECFC-66AE-2AA20D1BD787}"/>
                  </a:ext>
                </a:extLst>
              </p:cNvPr>
              <p:cNvSpPr txBox="1"/>
              <p:nvPr/>
            </p:nvSpPr>
            <p:spPr>
              <a:xfrm>
                <a:off x="303394" y="387408"/>
                <a:ext cx="37112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Experimental verifiability: topologies/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400" dirty="0"/>
                  <a:t>-algebras</a:t>
                </a:r>
              </a:p>
              <a:p>
                <a:r>
                  <a:rPr lang="en-US" sz="1400" dirty="0"/>
                  <a:t>Ensembles: convex space, entropy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F89106-566D-ECFC-66AE-2AA20D1BD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94" y="387408"/>
                <a:ext cx="3711209" cy="523220"/>
              </a:xfrm>
              <a:prstGeom prst="rect">
                <a:avLst/>
              </a:prstGeom>
              <a:blipFill>
                <a:blip r:embed="rId2"/>
                <a:stretch>
                  <a:fillRect l="-493" t="-235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143A3E3-0F12-3D79-4358-3A81B3DF1BEA}"/>
              </a:ext>
            </a:extLst>
          </p:cNvPr>
          <p:cNvSpPr txBox="1"/>
          <p:nvPr/>
        </p:nvSpPr>
        <p:spPr>
          <a:xfrm>
            <a:off x="4637892" y="493766"/>
            <a:ext cx="3980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Connections to: measure theory, vector spaces, functional analysis, differential geometry,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2A0343-0093-113B-A588-EC884ED9FA72}"/>
              </a:ext>
            </a:extLst>
          </p:cNvPr>
          <p:cNvSpPr txBox="1"/>
          <p:nvPr/>
        </p:nvSpPr>
        <p:spPr>
          <a:xfrm>
            <a:off x="539373" y="5011248"/>
            <a:ext cx="86493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It must be a concerted effort across physics, math,</a:t>
            </a:r>
            <a:br>
              <a:rPr lang="en-US" sz="3200" dirty="0"/>
            </a:br>
            <a:r>
              <a:rPr lang="en-US" sz="3200" dirty="0"/>
              <a:t>information theory, philosophy,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7369E9-59F1-C99B-5B93-548932E4CBBB}"/>
              </a:ext>
            </a:extLst>
          </p:cNvPr>
          <p:cNvSpPr txBox="1"/>
          <p:nvPr/>
        </p:nvSpPr>
        <p:spPr>
          <a:xfrm>
            <a:off x="5452625" y="6046366"/>
            <a:ext cx="3070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… and I can’t know everything!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3199EB-E968-55D7-148E-C661D5A3AE8B}"/>
                  </a:ext>
                </a:extLst>
              </p:cNvPr>
              <p:cNvSpPr txBox="1"/>
              <p:nvPr/>
            </p:nvSpPr>
            <p:spPr>
              <a:xfrm>
                <a:off x="8814262" y="816766"/>
                <a:ext cx="3207898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Foundations of physics</a:t>
                </a:r>
                <a:b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⇕</m:t>
                      </m:r>
                    </m:oMath>
                  </m:oMathPara>
                </a14:m>
                <a:b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</a:b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The theory of physical models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3199EB-E968-55D7-148E-C661D5A3A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262" y="816766"/>
                <a:ext cx="3207898" cy="2554545"/>
              </a:xfrm>
              <a:prstGeom prst="rect">
                <a:avLst/>
              </a:prstGeom>
              <a:blipFill>
                <a:blip r:embed="rId3"/>
                <a:stretch>
                  <a:fillRect t="-3103" r="-2471" b="-6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4923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9098F7-B06E-6F59-0481-692138E13EC1}"/>
              </a:ext>
            </a:extLst>
          </p:cNvPr>
          <p:cNvSpPr txBox="1"/>
          <p:nvPr/>
        </p:nvSpPr>
        <p:spPr>
          <a:xfrm>
            <a:off x="309966" y="255722"/>
            <a:ext cx="69599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Assumption of Physics is an open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16D0D8-F8B5-E092-4ACB-36AABB38ECC5}"/>
              </a:ext>
            </a:extLst>
          </p:cNvPr>
          <p:cNvSpPr txBox="1"/>
          <p:nvPr/>
        </p:nvSpPr>
        <p:spPr>
          <a:xfrm>
            <a:off x="896023" y="2717466"/>
            <a:ext cx="7002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Activities coordinated through a Discord server (contact me for an invite)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D36676-CAD3-512F-FA3C-AB1C8F384E35}"/>
              </a:ext>
            </a:extLst>
          </p:cNvPr>
          <p:cNvSpPr txBox="1"/>
          <p:nvPr/>
        </p:nvSpPr>
        <p:spPr>
          <a:xfrm>
            <a:off x="896023" y="1016167"/>
            <a:ext cx="784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main output is an open access book: </a:t>
            </a:r>
            <a:r>
              <a:rPr lang="en-US" dirty="0">
                <a:hlinkClick r:id="rId2"/>
              </a:rPr>
              <a:t>https://assumptionsofphysics.org/book/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40D855-8B42-8151-46EB-25EEEEBA0116}"/>
              </a:ext>
            </a:extLst>
          </p:cNvPr>
          <p:cNvSpPr txBox="1"/>
          <p:nvPr/>
        </p:nvSpPr>
        <p:spPr>
          <a:xfrm>
            <a:off x="896022" y="1444998"/>
            <a:ext cx="796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our material is developed on GitHub: </a:t>
            </a:r>
            <a:r>
              <a:rPr lang="en-US" dirty="0">
                <a:hlinkClick r:id="rId3"/>
              </a:rPr>
              <a:t>https://github.com/assumptionsofphysics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ED9373-1FEB-9976-A78B-A00D06A46DE9}"/>
              </a:ext>
            </a:extLst>
          </p:cNvPr>
          <p:cNvSpPr txBox="1"/>
          <p:nvPr/>
        </p:nvSpPr>
        <p:spPr>
          <a:xfrm>
            <a:off x="896022" y="1869154"/>
            <a:ext cx="908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YouTube channel dedicated to publicize results: </a:t>
            </a:r>
            <a:r>
              <a:rPr lang="en-US" dirty="0">
                <a:hlinkClick r:id="rId4"/>
              </a:rPr>
              <a:t>https://www.youtube.com/user/gcarcassi</a:t>
            </a:r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C6F4BD-1E3C-D3EE-C20F-36109D14DF97}"/>
              </a:ext>
            </a:extLst>
          </p:cNvPr>
          <p:cNvSpPr txBox="1"/>
          <p:nvPr/>
        </p:nvSpPr>
        <p:spPr>
          <a:xfrm>
            <a:off x="896022" y="2293310"/>
            <a:ext cx="105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YouTube channel dedicated to research: </a:t>
            </a:r>
            <a:r>
              <a:rPr lang="en-US" dirty="0">
                <a:hlinkClick r:id="rId5"/>
              </a:rPr>
              <a:t>https://www.youtube.com/@AssumptionsofPhysicsResearch</a:t>
            </a:r>
            <a:r>
              <a:rPr lang="en-US" dirty="0"/>
              <a:t>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7E8F19-4C4A-4370-166E-784670AA0AE5}"/>
              </a:ext>
            </a:extLst>
          </p:cNvPr>
          <p:cNvCxnSpPr>
            <a:cxnSpLocks/>
          </p:cNvCxnSpPr>
          <p:nvPr/>
        </p:nvCxnSpPr>
        <p:spPr>
          <a:xfrm flipH="1">
            <a:off x="10405317" y="1945037"/>
            <a:ext cx="567483" cy="348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4D4BB4F-769D-D958-0C96-1035D7BF67CF}"/>
              </a:ext>
            </a:extLst>
          </p:cNvPr>
          <p:cNvSpPr txBox="1"/>
          <p:nvPr/>
        </p:nvSpPr>
        <p:spPr>
          <a:xfrm>
            <a:off x="10972800" y="1629664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Livestream</a:t>
            </a:r>
            <a:br>
              <a:rPr lang="en-US" sz="1400" dirty="0"/>
            </a:br>
            <a:r>
              <a:rPr lang="en-US" sz="1400" dirty="0"/>
              <a:t>discussions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9A0C1C-460C-FC41-10B0-C9F895D7754C}"/>
              </a:ext>
            </a:extLst>
          </p:cNvPr>
          <p:cNvSpPr txBox="1"/>
          <p:nvPr/>
        </p:nvSpPr>
        <p:spPr>
          <a:xfrm>
            <a:off x="309966" y="3672139"/>
            <a:ext cx="8059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Always looking for experts to gain insights and/or help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F76A6E-D82D-E1E9-0E94-01C9D53092C2}"/>
              </a:ext>
            </a:extLst>
          </p:cNvPr>
          <p:cNvSpPr txBox="1"/>
          <p:nvPr/>
        </p:nvSpPr>
        <p:spPr>
          <a:xfrm>
            <a:off x="309965" y="4195359"/>
            <a:ext cx="4974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Always looking for collaborations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C5F555-A118-B178-FEF8-56FAAC1BCAA8}"/>
              </a:ext>
            </a:extLst>
          </p:cNvPr>
          <p:cNvSpPr txBox="1"/>
          <p:nvPr/>
        </p:nvSpPr>
        <p:spPr>
          <a:xfrm>
            <a:off x="309964" y="4718579"/>
            <a:ext cx="83691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Always looking for editors/journals/conferences that are</a:t>
            </a:r>
            <a:br>
              <a:rPr lang="en-US" sz="2800" dirty="0"/>
            </a:br>
            <a:r>
              <a:rPr lang="en-US" sz="2800" dirty="0"/>
              <a:t>sympathetic to the mission</a:t>
            </a:r>
          </a:p>
        </p:txBody>
      </p:sp>
    </p:spTree>
    <p:extLst>
      <p:ext uri="{BB962C8B-B14F-4D97-AF65-F5344CB8AC3E}">
        <p14:creationId xmlns:p14="http://schemas.microsoft.com/office/powerpoint/2010/main" val="20713887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C918-6C0B-91F6-4488-1C3D8EB0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it 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FF22A-84E6-D215-8EE2-2061620FD8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Different approach to the foundations of physics</a:t>
                </a:r>
              </a:p>
              <a:p>
                <a:pPr lvl="1"/>
                <a:r>
                  <a:rPr lang="en-US" dirty="0"/>
                  <a:t>No interpretations, no theories of everything: physically meaningful starting points from which we can rederive the laws and the mathematical frameworks they need</a:t>
                </a:r>
              </a:p>
              <a:p>
                <a:r>
                  <a:rPr lang="en-US" dirty="0"/>
                  <a:t>Reverse physics (reverse engineer principles from the known laws)</a:t>
                </a:r>
              </a:p>
              <a:p>
                <a:pPr lvl="1"/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Classical mechanics is “completed”; </a:t>
                </a:r>
                <a:r>
                  <a:rPr lang="en-US" dirty="0"/>
                  <a:t>very good ideas for both thermodynamics and quantum mechanics; still do not know how to generalize to field theories</a:t>
                </a:r>
              </a:p>
              <a:p>
                <a:r>
                  <a:rPr lang="en-US" dirty="0"/>
                  <a:t>Physical mathematics (rederive the mathematical structures from scratch)</a:t>
                </a:r>
              </a:p>
              <a:p>
                <a:pPr lvl="1"/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Topology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-algebras are derived from experimental verifiability;</a:t>
                </a:r>
                <a:br>
                  <a:rPr lang="en-US" dirty="0"/>
                </a:br>
                <a:r>
                  <a:rPr lang="en-US" dirty="0"/>
                  <a:t>Good progress on a generic theory of states</a:t>
                </a:r>
              </a:p>
              <a:p>
                <a:r>
                  <a:rPr lang="en-US" dirty="0"/>
                  <a:t>The goal is ambitious and requires a wide collaboration</a:t>
                </a:r>
              </a:p>
              <a:p>
                <a:pPr lvl="1"/>
                <a:r>
                  <a:rPr lang="en-US" dirty="0"/>
                  <a:t>Always looking for people to collaborate with in physics,</a:t>
                </a:r>
                <a:br>
                  <a:rPr lang="en-US" dirty="0"/>
                </a:br>
                <a:r>
                  <a:rPr lang="en-US" dirty="0"/>
                  <a:t>math, philosophy, 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FF22A-84E6-D215-8EE2-2061620FD8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6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6659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6D0B7-B8D3-B896-655C-663EE3682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A2EE-6C19-CE05-D249-278AE359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learn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0E938-1FE0-4A24-7D1C-A779C7B25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website</a:t>
            </a:r>
          </a:p>
          <a:p>
            <a:pPr lvl="1"/>
            <a:r>
              <a:rPr lang="en-US" dirty="0">
                <a:hlinkClick r:id="rId2"/>
              </a:rPr>
              <a:t>https://assumptionsofphysics.org</a:t>
            </a:r>
            <a:r>
              <a:rPr lang="en-US" dirty="0"/>
              <a:t> for papers, presentations, …</a:t>
            </a:r>
          </a:p>
          <a:p>
            <a:pPr lvl="1"/>
            <a:r>
              <a:rPr lang="en-US" dirty="0">
                <a:hlinkClick r:id="rId3"/>
              </a:rPr>
              <a:t>https://assumptionsofphysics.org/book</a:t>
            </a:r>
            <a:r>
              <a:rPr lang="en-US" dirty="0"/>
              <a:t> for our open access book</a:t>
            </a:r>
            <a:br>
              <a:rPr lang="en-US" dirty="0"/>
            </a:br>
            <a:r>
              <a:rPr lang="en-US" dirty="0"/>
              <a:t>(updated every few years with new results) </a:t>
            </a:r>
          </a:p>
          <a:p>
            <a:r>
              <a:rPr lang="en-US" dirty="0"/>
              <a:t>YouTube channels</a:t>
            </a:r>
          </a:p>
          <a:p>
            <a:pPr lvl="1"/>
            <a:r>
              <a:rPr lang="en-US" dirty="0">
                <a:hlinkClick r:id="rId4"/>
              </a:rPr>
              <a:t>https://www.youtube.com/@gcarcassi</a:t>
            </a:r>
            <a:br>
              <a:rPr lang="en-US" dirty="0"/>
            </a:br>
            <a:r>
              <a:rPr lang="en-US" dirty="0"/>
              <a:t>Videos with results and insights from the research</a:t>
            </a:r>
          </a:p>
          <a:p>
            <a:pPr lvl="1"/>
            <a:r>
              <a:rPr lang="en-US" dirty="0">
                <a:hlinkClick r:id="rId5"/>
              </a:rPr>
              <a:t>https://www.youtube.com/@AssumptionsofPhysicsResearch</a:t>
            </a:r>
            <a:br>
              <a:rPr lang="en-US" dirty="0"/>
            </a:br>
            <a:r>
              <a:rPr lang="en-US" dirty="0"/>
              <a:t>Research channel, with open questions and livestreamed work sessions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>
                <a:hlinkClick r:id="rId6"/>
              </a:rPr>
              <a:t>https://github.com/assumptionsofphysics</a:t>
            </a:r>
            <a:br>
              <a:rPr lang="en-US" dirty="0"/>
            </a:br>
            <a:r>
              <a:rPr lang="en-US" dirty="0"/>
              <a:t>Book, research papers, slides for videos...</a:t>
            </a:r>
          </a:p>
        </p:txBody>
      </p:sp>
    </p:spTree>
    <p:extLst>
      <p:ext uri="{BB962C8B-B14F-4D97-AF65-F5344CB8AC3E}">
        <p14:creationId xmlns:p14="http://schemas.microsoft.com/office/powerpoint/2010/main" val="7921187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3375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2CEA32-367B-22A8-E962-278696555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34" y="429579"/>
            <a:ext cx="11155332" cy="704948"/>
          </a:xfrm>
          <a:prstGeom prst="rect">
            <a:avLst/>
          </a:prstGeom>
        </p:spPr>
      </p:pic>
      <p:graphicFrame>
        <p:nvGraphicFramePr>
          <p:cNvPr id="4" name="Table 52">
            <a:extLst>
              <a:ext uri="{FF2B5EF4-FFF2-40B4-BE49-F238E27FC236}">
                <a16:creationId xmlns:a16="http://schemas.microsoft.com/office/drawing/2014/main" id="{C588E2A5-DAFC-5471-EAC5-03A97FC2C975}"/>
              </a:ext>
            </a:extLst>
          </p:cNvPr>
          <p:cNvGraphicFramePr>
            <a:graphicFrameLocks noGrp="1"/>
          </p:cNvGraphicFramePr>
          <p:nvPr/>
        </p:nvGraphicFramePr>
        <p:xfrm>
          <a:off x="3671346" y="2667000"/>
          <a:ext cx="3423847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1909">
                  <a:extLst>
                    <a:ext uri="{9D8B030D-6E8A-4147-A177-3AD203B41FA5}">
                      <a16:colId xmlns:a16="http://schemas.microsoft.com/office/drawing/2014/main" val="3919644959"/>
                    </a:ext>
                  </a:extLst>
                </a:gridCol>
                <a:gridCol w="2371938">
                  <a:extLst>
                    <a:ext uri="{9D8B030D-6E8A-4147-A177-3AD203B41FA5}">
                      <a16:colId xmlns:a16="http://schemas.microsoft.com/office/drawing/2014/main" val="3379705832"/>
                    </a:ext>
                  </a:extLst>
                </a:gridCol>
              </a:tblGrid>
              <a:tr h="2691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Statement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Test Result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586678"/>
                  </a:ext>
                </a:extLst>
              </a:tr>
              <a:tr h="269155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6"/>
                          </a:solidFill>
                        </a:rPr>
                        <a:t>SUCCESS (in finite time)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76678"/>
                  </a:ext>
                </a:extLst>
              </a:tr>
              <a:tr h="269155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UNDEFINED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337734"/>
                  </a:ext>
                </a:extLst>
              </a:tr>
              <a:tr h="269155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UNDEFINED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961383"/>
                  </a:ext>
                </a:extLst>
              </a:tr>
              <a:tr h="26915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FAILURE (in finite time)</a:t>
                      </a:r>
                      <a:endParaRPr 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8564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E3A581-5556-303C-C8F1-939F28965206}"/>
                  </a:ext>
                </a:extLst>
              </p:cNvPr>
              <p:cNvSpPr txBox="1"/>
              <p:nvPr/>
            </p:nvSpPr>
            <p:spPr>
              <a:xfrm>
                <a:off x="778390" y="1364750"/>
                <a:ext cx="106352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Science is about statements that are associated to experimental tests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E3A581-5556-303C-C8F1-939F28965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90" y="1364750"/>
                <a:ext cx="10635219" cy="523220"/>
              </a:xfrm>
              <a:prstGeom prst="rect">
                <a:avLst/>
              </a:prstGeom>
              <a:blipFill>
                <a:blip r:embed="rId3"/>
                <a:stretch>
                  <a:fillRect t="-11628" r="-17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EA59C3-A21B-31C0-597D-51A48B8452F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828397" y="2508871"/>
            <a:ext cx="842949" cy="291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5FFB8B4-28EA-E7E1-A2DD-8F3E2BB769B0}"/>
              </a:ext>
            </a:extLst>
          </p:cNvPr>
          <p:cNvSpPr txBox="1"/>
          <p:nvPr/>
        </p:nvSpPr>
        <p:spPr>
          <a:xfrm>
            <a:off x="518334" y="2047206"/>
            <a:ext cx="2310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Statements must be either true or false for everybody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9AF6E-AB56-0925-96FA-3C24C48CD5CD}"/>
              </a:ext>
            </a:extLst>
          </p:cNvPr>
          <p:cNvSpPr txBox="1"/>
          <p:nvPr/>
        </p:nvSpPr>
        <p:spPr>
          <a:xfrm>
            <a:off x="8164689" y="2343834"/>
            <a:ext cx="319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Tests may or may not terminate (i.e. be conclusive)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A5AC68-1923-D44F-3E66-D843400813E4}"/>
              </a:ext>
            </a:extLst>
          </p:cNvPr>
          <p:cNvCxnSpPr>
            <a:cxnSpLocks/>
          </p:cNvCxnSpPr>
          <p:nvPr/>
        </p:nvCxnSpPr>
        <p:spPr>
          <a:xfrm flipH="1">
            <a:off x="7321740" y="2654760"/>
            <a:ext cx="770356" cy="145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4284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EB86BF1D-B283-4E90-985B-177189039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845" y="2522747"/>
            <a:ext cx="5993768" cy="70614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D56907F-4F03-40FC-B139-60F75ADAD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30" y="4737001"/>
            <a:ext cx="5993768" cy="88859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FB0B8CB-845B-4419-97F7-FC6C1BDF2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52" y="118158"/>
            <a:ext cx="6001620" cy="14533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C5C21A1-1E07-4DDB-A61D-804913B4F591}"/>
              </a:ext>
            </a:extLst>
          </p:cNvPr>
          <p:cNvGrpSpPr/>
          <p:nvPr/>
        </p:nvGrpSpPr>
        <p:grpSpPr>
          <a:xfrm>
            <a:off x="6463285" y="250202"/>
            <a:ext cx="2005639" cy="897425"/>
            <a:chOff x="7683803" y="1294923"/>
            <a:chExt cx="3815947" cy="170744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C31CD59-15B1-48D0-9865-3724838BE8AA}"/>
                </a:ext>
              </a:extLst>
            </p:cNvPr>
            <p:cNvSpPr/>
            <p:nvPr/>
          </p:nvSpPr>
          <p:spPr>
            <a:xfrm>
              <a:off x="7683803" y="1294923"/>
              <a:ext cx="3815947" cy="1707449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3FBD51B-F3B0-47CB-A466-E8D47CD23CCC}"/>
                </a:ext>
              </a:extLst>
            </p:cNvPr>
            <p:cNvSpPr/>
            <p:nvPr/>
          </p:nvSpPr>
          <p:spPr>
            <a:xfrm>
              <a:off x="8740999" y="2704051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FC60FB7-111D-4596-9890-05F1BD47CA24}"/>
                </a:ext>
              </a:extLst>
            </p:cNvPr>
            <p:cNvSpPr/>
            <p:nvPr/>
          </p:nvSpPr>
          <p:spPr>
            <a:xfrm>
              <a:off x="10406680" y="2366618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989C619-43FD-4BC8-B47E-285CFF9217DE}"/>
                </a:ext>
              </a:extLst>
            </p:cNvPr>
            <p:cNvSpPr/>
            <p:nvPr/>
          </p:nvSpPr>
          <p:spPr>
            <a:xfrm>
              <a:off x="9187842" y="1792607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0E2F9A-5A5B-4393-BADE-219209407E58}"/>
                </a:ext>
              </a:extLst>
            </p:cNvPr>
            <p:cNvSpPr/>
            <p:nvPr/>
          </p:nvSpPr>
          <p:spPr>
            <a:xfrm>
              <a:off x="9278098" y="2344502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7390CC4-824E-412F-AF0D-8CAA06626462}"/>
                </a:ext>
              </a:extLst>
            </p:cNvPr>
            <p:cNvSpPr/>
            <p:nvPr/>
          </p:nvSpPr>
          <p:spPr>
            <a:xfrm>
              <a:off x="8773550" y="2061897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9C5BF5-2F2F-4A65-A291-462D7AE81EB5}"/>
                </a:ext>
              </a:extLst>
            </p:cNvPr>
            <p:cNvSpPr/>
            <p:nvPr/>
          </p:nvSpPr>
          <p:spPr>
            <a:xfrm>
              <a:off x="8269002" y="2143277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610C9E2-10D8-4E4F-8404-FE1C35EB87FC}"/>
                </a:ext>
              </a:extLst>
            </p:cNvPr>
            <p:cNvSpPr/>
            <p:nvPr/>
          </p:nvSpPr>
          <p:spPr>
            <a:xfrm>
              <a:off x="10048429" y="2599886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019A0DE-CCE0-46D5-921E-7D9C7C03E846}"/>
                </a:ext>
              </a:extLst>
            </p:cNvPr>
            <p:cNvSpPr/>
            <p:nvPr/>
          </p:nvSpPr>
          <p:spPr>
            <a:xfrm>
              <a:off x="10477701" y="1907215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3A66EDE-1639-42BF-880D-05ABD2EB02F1}"/>
                </a:ext>
              </a:extLst>
            </p:cNvPr>
            <p:cNvSpPr/>
            <p:nvPr/>
          </p:nvSpPr>
          <p:spPr>
            <a:xfrm>
              <a:off x="8482612" y="1660719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3B21306-2885-4681-B807-F331094515F6}"/>
                </a:ext>
              </a:extLst>
            </p:cNvPr>
            <p:cNvSpPr/>
            <p:nvPr/>
          </p:nvSpPr>
          <p:spPr>
            <a:xfrm>
              <a:off x="9538302" y="1505505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CDBBA83-3E71-4A6F-A580-5C002454A632}"/>
                </a:ext>
              </a:extLst>
            </p:cNvPr>
            <p:cNvSpPr/>
            <p:nvPr/>
          </p:nvSpPr>
          <p:spPr>
            <a:xfrm>
              <a:off x="9972038" y="1625209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D92CFBA-3554-4472-9495-3F851DBA0CE0}"/>
                </a:ext>
              </a:extLst>
            </p:cNvPr>
            <p:cNvSpPr/>
            <p:nvPr/>
          </p:nvSpPr>
          <p:spPr>
            <a:xfrm>
              <a:off x="10914552" y="1978236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52C5DE-84C0-4B98-B344-E313515AC009}"/>
                </a:ext>
              </a:extLst>
            </p:cNvPr>
            <p:cNvSpPr/>
            <p:nvPr/>
          </p:nvSpPr>
          <p:spPr>
            <a:xfrm>
              <a:off x="9744177" y="2340064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0C48E85-01E5-4387-B34E-5F73805FA685}"/>
                </a:ext>
              </a:extLst>
            </p:cNvPr>
            <p:cNvSpPr/>
            <p:nvPr/>
          </p:nvSpPr>
          <p:spPr>
            <a:xfrm>
              <a:off x="9504582" y="2693010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090C8AF-D93B-4570-9491-B7D3CD3C7990}"/>
                </a:ext>
              </a:extLst>
            </p:cNvPr>
            <p:cNvSpPr/>
            <p:nvPr/>
          </p:nvSpPr>
          <p:spPr>
            <a:xfrm>
              <a:off x="8482612" y="1458284"/>
              <a:ext cx="2807579" cy="1108839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A14F14-F8CC-49FB-AA30-ADCC8FF03474}"/>
                  </a:ext>
                </a:extLst>
              </p:cNvPr>
              <p:cNvSpPr txBox="1"/>
              <p:nvPr/>
            </p:nvSpPr>
            <p:spPr>
              <a:xfrm>
                <a:off x="6447064" y="26736"/>
                <a:ext cx="3998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A14F14-F8CC-49FB-AA30-ADCC8FF03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064" y="26736"/>
                <a:ext cx="39985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B01629-EC53-4385-AFEB-883DA601BD5D}"/>
                  </a:ext>
                </a:extLst>
              </p:cNvPr>
              <p:cNvSpPr txBox="1"/>
              <p:nvPr/>
            </p:nvSpPr>
            <p:spPr>
              <a:xfrm>
                <a:off x="7370850" y="411155"/>
                <a:ext cx="5290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v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B01629-EC53-4385-AFEB-883DA601B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850" y="411155"/>
                <a:ext cx="529055" cy="400110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685D9964-3840-432A-8AE5-3F7A41A9B33A}"/>
              </a:ext>
            </a:extLst>
          </p:cNvPr>
          <p:cNvGrpSpPr/>
          <p:nvPr/>
        </p:nvGrpSpPr>
        <p:grpSpPr>
          <a:xfrm>
            <a:off x="5338263" y="3620489"/>
            <a:ext cx="4274127" cy="1029809"/>
            <a:chOff x="7098169" y="5282214"/>
            <a:chExt cx="4274127" cy="102980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9C1E757-9B76-486A-953B-246329C39BB4}"/>
                </a:ext>
              </a:extLst>
            </p:cNvPr>
            <p:cNvGrpSpPr/>
            <p:nvPr/>
          </p:nvGrpSpPr>
          <p:grpSpPr>
            <a:xfrm>
              <a:off x="8269002" y="5563077"/>
              <a:ext cx="504548" cy="504548"/>
              <a:chOff x="8269002" y="5563077"/>
              <a:chExt cx="504548" cy="504548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4EF34B8-D9BB-44F4-937C-76A0761715D8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E9CD194-F680-4223-8173-C7BF0D71CE00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363" y="5604051"/>
                    <a:ext cx="4413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E9CD194-F680-4223-8173-C7BF0D71CE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363" y="5604051"/>
                    <a:ext cx="44133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0C611A1-1DEF-4908-964B-6233EBCA6867}"/>
                </a:ext>
              </a:extLst>
            </p:cNvPr>
            <p:cNvGrpSpPr/>
            <p:nvPr/>
          </p:nvGrpSpPr>
          <p:grpSpPr>
            <a:xfrm>
              <a:off x="9071903" y="5563541"/>
              <a:ext cx="504548" cy="504548"/>
              <a:chOff x="8269002" y="5563077"/>
              <a:chExt cx="504548" cy="50454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928A127-4291-47AD-806B-34E921563290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7CED31B-2519-45D4-8C9A-76CC03DF5373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7CED31B-2519-45D4-8C9A-76CC03DF53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62ADB2-17D7-4F82-8D07-F62F9DE308A2}"/>
                </a:ext>
              </a:extLst>
            </p:cNvPr>
            <p:cNvGrpSpPr/>
            <p:nvPr/>
          </p:nvGrpSpPr>
          <p:grpSpPr>
            <a:xfrm>
              <a:off x="9874804" y="5564005"/>
              <a:ext cx="504548" cy="504548"/>
              <a:chOff x="8269002" y="5563077"/>
              <a:chExt cx="504548" cy="50454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48D4FA0-2A2A-4AE8-801F-B645AA7965AF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55293A5-DFD3-428F-9527-8BEE90FC9E81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55293A5-DFD3-428F-9527-8BEE90FC9E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0128C6A-DF7D-4051-85C5-C0578361A6D6}"/>
                </a:ext>
              </a:extLst>
            </p:cNvPr>
            <p:cNvGrpSpPr/>
            <p:nvPr/>
          </p:nvGrpSpPr>
          <p:grpSpPr>
            <a:xfrm>
              <a:off x="10677705" y="5564469"/>
              <a:ext cx="504548" cy="504548"/>
              <a:chOff x="8269002" y="5563077"/>
              <a:chExt cx="504548" cy="50454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FBB19F9-7697-43FC-ACDC-1F80F9372EB6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F89561B8-03CA-4EF8-B5BF-79D72249E7F1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363" y="5604051"/>
                    <a:ext cx="4106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F89561B8-03CA-4EF8-B5BF-79D72249E7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363" y="5604051"/>
                    <a:ext cx="410689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3C83A5-18EF-4B06-9670-40FE2BF3D21F}"/>
                    </a:ext>
                  </a:extLst>
                </p:cNvPr>
                <p:cNvSpPr txBox="1"/>
                <p:nvPr/>
              </p:nvSpPr>
              <p:spPr>
                <a:xfrm>
                  <a:off x="7098169" y="5391517"/>
                  <a:ext cx="783676" cy="8476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⋁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3C83A5-18EF-4B06-9670-40FE2BF3D2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169" y="5391517"/>
                  <a:ext cx="783676" cy="84766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D5DCE60-6AC6-4797-BC84-F914AEA04506}"/>
                </a:ext>
              </a:extLst>
            </p:cNvPr>
            <p:cNvSpPr/>
            <p:nvPr/>
          </p:nvSpPr>
          <p:spPr>
            <a:xfrm>
              <a:off x="8075146" y="5282214"/>
              <a:ext cx="3297150" cy="1029809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14DBF1-13A1-4A78-A08D-AE8CEF04E420}"/>
              </a:ext>
            </a:extLst>
          </p:cNvPr>
          <p:cNvGrpSpPr/>
          <p:nvPr/>
        </p:nvGrpSpPr>
        <p:grpSpPr>
          <a:xfrm>
            <a:off x="8034484" y="1265977"/>
            <a:ext cx="504548" cy="504548"/>
            <a:chOff x="8269002" y="5563077"/>
            <a:chExt cx="504548" cy="50454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DBD1CFB-94D8-40CE-A221-B3D1C149741A}"/>
                </a:ext>
              </a:extLst>
            </p:cNvPr>
            <p:cNvSpPr/>
            <p:nvPr/>
          </p:nvSpPr>
          <p:spPr>
            <a:xfrm rot="2700000">
              <a:off x="8269002" y="5563077"/>
              <a:ext cx="504548" cy="504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3C6B9A7-E6CF-4B8C-88C5-EE8E9BE810C9}"/>
                    </a:ext>
                  </a:extLst>
                </p:cNvPr>
                <p:cNvSpPr txBox="1"/>
                <p:nvPr/>
              </p:nvSpPr>
              <p:spPr>
                <a:xfrm>
                  <a:off x="8318363" y="5604051"/>
                  <a:ext cx="4413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3C6B9A7-E6CF-4B8C-88C5-EE8E9BE810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8363" y="5604051"/>
                  <a:ext cx="44133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CEBE2F9-D64B-453A-BB93-04A8E9CEB34F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7950405" y="609347"/>
            <a:ext cx="223932" cy="60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B780901-4905-4542-8674-192B4C2E8667}"/>
              </a:ext>
            </a:extLst>
          </p:cNvPr>
          <p:cNvSpPr txBox="1"/>
          <p:nvPr/>
        </p:nvSpPr>
        <p:spPr>
          <a:xfrm>
            <a:off x="6599887" y="1752605"/>
            <a:ext cx="1645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experimental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2">
                <a:extLst>
                  <a:ext uri="{FF2B5EF4-FFF2-40B4-BE49-F238E27FC236}">
                    <a16:creationId xmlns:a16="http://schemas.microsoft.com/office/drawing/2014/main" id="{AAE52726-23D8-4D9C-83D7-43829F91F51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880372" y="168378"/>
              <a:ext cx="2989077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6400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2542677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UNDEFINED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2">
                <a:extLst>
                  <a:ext uri="{FF2B5EF4-FFF2-40B4-BE49-F238E27FC236}">
                    <a16:creationId xmlns:a16="http://schemas.microsoft.com/office/drawing/2014/main" id="{AAE52726-23D8-4D9C-83D7-43829F91F5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6824642"/>
                  </p:ext>
                </p:extLst>
              </p:nvPr>
            </p:nvGraphicFramePr>
            <p:xfrm>
              <a:off x="8880372" y="168378"/>
              <a:ext cx="2989077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46400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2542677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t="-8197" r="-57534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UNDEFINED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277825E4-48FE-48DE-90C2-3EE63DB5AD8A}"/>
              </a:ext>
            </a:extLst>
          </p:cNvPr>
          <p:cNvGrpSpPr/>
          <p:nvPr/>
        </p:nvGrpSpPr>
        <p:grpSpPr>
          <a:xfrm>
            <a:off x="1419957" y="2384741"/>
            <a:ext cx="3526941" cy="1029809"/>
            <a:chOff x="521276" y="3783367"/>
            <a:chExt cx="3526941" cy="1029809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3CB5781-FD3B-4028-886D-A4AE77239931}"/>
                </a:ext>
              </a:extLst>
            </p:cNvPr>
            <p:cNvGrpSpPr/>
            <p:nvPr/>
          </p:nvGrpSpPr>
          <p:grpSpPr>
            <a:xfrm>
              <a:off x="1692109" y="4064230"/>
              <a:ext cx="504548" cy="504548"/>
              <a:chOff x="8269002" y="5563077"/>
              <a:chExt cx="504548" cy="504548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E656DEB-C677-4F5A-8E8B-081D98A0E763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DEB03CEF-D195-4E84-9E22-566E8705FE4D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363" y="5604051"/>
                    <a:ext cx="4413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DEB03CEF-D195-4E84-9E22-566E8705FE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363" y="5604051"/>
                    <a:ext cx="441339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9C84AF1-B3F0-49AA-B84C-F990F0708CDF}"/>
                </a:ext>
              </a:extLst>
            </p:cNvPr>
            <p:cNvGrpSpPr/>
            <p:nvPr/>
          </p:nvGrpSpPr>
          <p:grpSpPr>
            <a:xfrm>
              <a:off x="2495010" y="4064694"/>
              <a:ext cx="504548" cy="504548"/>
              <a:chOff x="8269002" y="5563077"/>
              <a:chExt cx="504548" cy="504548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D2806FA-2755-4E62-925B-E9DE0BA76313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A2465876-11CB-4ACF-8DB6-67736E7A48D6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A2465876-11CB-4ACF-8DB6-67736E7A48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411FA5A-3B33-4E21-8B23-E1703DE2A2EF}"/>
                </a:ext>
              </a:extLst>
            </p:cNvPr>
            <p:cNvGrpSpPr/>
            <p:nvPr/>
          </p:nvGrpSpPr>
          <p:grpSpPr>
            <a:xfrm>
              <a:off x="3297911" y="4065158"/>
              <a:ext cx="504548" cy="504548"/>
              <a:chOff x="8269002" y="5563077"/>
              <a:chExt cx="504548" cy="504548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DA6A202-3AA6-4454-9C8B-4040D1C6437B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48BC8AD0-18AE-4C68-A340-6FD40E6BD033}"/>
                      </a:ext>
                    </a:extLst>
                  </p:cNvPr>
                  <p:cNvSpPr txBox="1"/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48BC8AD0-18AE-4C68-A340-6FD40E6BD0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363" y="5604051"/>
                    <a:ext cx="446661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6604157-FF76-46B1-8427-66E01B32DEA6}"/>
                    </a:ext>
                  </a:extLst>
                </p:cNvPr>
                <p:cNvSpPr txBox="1"/>
                <p:nvPr/>
              </p:nvSpPr>
              <p:spPr>
                <a:xfrm>
                  <a:off x="521276" y="3892670"/>
                  <a:ext cx="783676" cy="8485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⋀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46604157-FF76-46B1-8427-66E01B32DE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276" y="3892670"/>
                  <a:ext cx="783676" cy="84856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720AE4A-5467-4B9F-8AF1-CF79B28BA219}"/>
                </a:ext>
              </a:extLst>
            </p:cNvPr>
            <p:cNvSpPr/>
            <p:nvPr/>
          </p:nvSpPr>
          <p:spPr>
            <a:xfrm>
              <a:off x="1498252" y="3783367"/>
              <a:ext cx="2549965" cy="1029809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86EBF084-B0A5-4E3B-88AF-771FA920F5A1}"/>
              </a:ext>
            </a:extLst>
          </p:cNvPr>
          <p:cNvSpPr txBox="1"/>
          <p:nvPr/>
        </p:nvSpPr>
        <p:spPr>
          <a:xfrm>
            <a:off x="2171964" y="3502907"/>
            <a:ext cx="2022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All tests must succeed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FE231CD-DCD8-4CC7-AF4D-3FC71A0CEF82}"/>
              </a:ext>
            </a:extLst>
          </p:cNvPr>
          <p:cNvSpPr txBox="1"/>
          <p:nvPr/>
        </p:nvSpPr>
        <p:spPr>
          <a:xfrm>
            <a:off x="6092928" y="4795768"/>
            <a:ext cx="2764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One successful test is sufficient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F2DA5F0-2004-44A9-B44A-822CF7D2E9F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5767" y="1647703"/>
            <a:ext cx="6057873" cy="39285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2D351-2138-4DDA-BD4F-66B01CA0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C. A. Aidala - G.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419A2-4EB3-4BCD-9DEB-C60353B52DE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D9857DC-430E-F3E9-D2AE-C922EB4A59CA}"/>
                  </a:ext>
                </a:extLst>
              </p:cNvPr>
              <p:cNvSpPr txBox="1"/>
              <p:nvPr/>
            </p:nvSpPr>
            <p:spPr>
              <a:xfrm>
                <a:off x="2045345" y="5813856"/>
                <a:ext cx="69485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Verifiable statements form a frame/Heyting algebra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D9857DC-430E-F3E9-D2AE-C922EB4A5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345" y="5813856"/>
                <a:ext cx="6948505" cy="461665"/>
              </a:xfrm>
              <a:prstGeom prst="rect">
                <a:avLst/>
              </a:prstGeom>
              <a:blipFill>
                <a:blip r:embed="rId20"/>
                <a:stretch>
                  <a:fillRect t="-10667" r="-35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0126B07-F7F4-E1A0-CAB3-B3E21F2BE632}"/>
              </a:ext>
            </a:extLst>
          </p:cNvPr>
          <p:cNvSpPr txBox="1"/>
          <p:nvPr/>
        </p:nvSpPr>
        <p:spPr>
          <a:xfrm>
            <a:off x="6808190" y="1979235"/>
            <a:ext cx="2082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outside the formal system</a:t>
            </a:r>
          </a:p>
        </p:txBody>
      </p:sp>
    </p:spTree>
    <p:extLst>
      <p:ext uri="{BB962C8B-B14F-4D97-AF65-F5344CB8AC3E}">
        <p14:creationId xmlns:p14="http://schemas.microsoft.com/office/powerpoint/2010/main" val="16129122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AB3980-8C03-98F0-E5B7-4A88E05EC1B2}"/>
              </a:ext>
            </a:extLst>
          </p:cNvPr>
          <p:cNvSpPr txBox="1"/>
          <p:nvPr/>
        </p:nvSpPr>
        <p:spPr>
          <a:xfrm>
            <a:off x="489646" y="2046371"/>
            <a:ext cx="74250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Disjunction (OR) of verifiable statements:</a:t>
            </a:r>
            <a:br>
              <a:rPr lang="en-US" sz="3200" dirty="0"/>
            </a:br>
            <a:r>
              <a:rPr lang="en-US" sz="3200" dirty="0"/>
              <a:t>check that ONE test terminates successfully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0600E2-1D55-143D-9148-CC3B441319BB}"/>
                  </a:ext>
                </a:extLst>
              </p:cNvPr>
              <p:cNvSpPr txBox="1"/>
              <p:nvPr/>
            </p:nvSpPr>
            <p:spPr>
              <a:xfrm>
                <a:off x="445379" y="5252196"/>
                <a:ext cx="81488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Only countable disjunction can reach all tests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0600E2-1D55-143D-9148-CC3B44131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79" y="5252196"/>
                <a:ext cx="8148834" cy="584775"/>
              </a:xfrm>
              <a:prstGeom prst="rect">
                <a:avLst/>
              </a:prstGeom>
              <a:blipFill>
                <a:blip r:embed="rId2"/>
                <a:stretch>
                  <a:fillRect t="-12500" r="-898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036CBD-8DF3-F5EE-6AD1-BDA71AE0D5D1}"/>
                  </a:ext>
                </a:extLst>
              </p:cNvPr>
              <p:cNvSpPr txBox="1"/>
              <p:nvPr/>
            </p:nvSpPr>
            <p:spPr>
              <a:xfrm>
                <a:off x="508537" y="3212361"/>
                <a:ext cx="383521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to 1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dirty="0"/>
                  <a:t>Run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seconds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succeeds, return SUCCESS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Increment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go to 2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036CBD-8DF3-F5EE-6AD1-BDA71AE0D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37" y="3212361"/>
                <a:ext cx="3835217" cy="1754326"/>
              </a:xfrm>
              <a:prstGeom prst="rect">
                <a:avLst/>
              </a:prstGeom>
              <a:blipFill>
                <a:blip r:embed="rId3"/>
                <a:stretch>
                  <a:fillRect l="-1270" t="-2083" r="-476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B5846EF-DADB-052C-01A0-7BD444992E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7" t="7926" r="547"/>
          <a:stretch/>
        </p:blipFill>
        <p:spPr>
          <a:xfrm>
            <a:off x="134402" y="182844"/>
            <a:ext cx="11923195" cy="16577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2F3B5F-E787-D052-883D-4AF6A7673B70}"/>
              </a:ext>
            </a:extLst>
          </p:cNvPr>
          <p:cNvSpPr txBox="1"/>
          <p:nvPr/>
        </p:nvSpPr>
        <p:spPr>
          <a:xfrm>
            <a:off x="4343754" y="3133019"/>
            <a:ext cx="311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watch out for non-termination!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52">
                <a:extLst>
                  <a:ext uri="{FF2B5EF4-FFF2-40B4-BE49-F238E27FC236}">
                    <a16:creationId xmlns:a16="http://schemas.microsoft.com/office/drawing/2014/main" id="{FADBF79F-19C0-67D7-6D54-CCDAAB67E8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981086" y="2036437"/>
              <a:ext cx="2342863" cy="1219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49892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992971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2680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268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26804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2680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52">
                <a:extLst>
                  <a:ext uri="{FF2B5EF4-FFF2-40B4-BE49-F238E27FC236}">
                    <a16:creationId xmlns:a16="http://schemas.microsoft.com/office/drawing/2014/main" id="{FADBF79F-19C0-67D7-6D54-CCDAAB67E8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1195763"/>
                  </p:ext>
                </p:extLst>
              </p:nvPr>
            </p:nvGraphicFramePr>
            <p:xfrm>
              <a:off x="8981086" y="2036437"/>
              <a:ext cx="2342863" cy="1219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49892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992971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4000" r="-577193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6D86B1-6E74-0E37-1BF3-49208782AFC7}"/>
                  </a:ext>
                </a:extLst>
              </p:cNvPr>
              <p:cNvSpPr txBox="1"/>
              <p:nvPr/>
            </p:nvSpPr>
            <p:spPr>
              <a:xfrm>
                <a:off x="5026681" y="3843379"/>
                <a:ext cx="649729" cy="6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⋁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6D86B1-6E74-0E37-1BF3-49208782A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681" y="3843379"/>
                <a:ext cx="649729" cy="6798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0A6438A-B785-4BA4-0A20-6EF99C5AE65F}"/>
              </a:ext>
            </a:extLst>
          </p:cNvPr>
          <p:cNvGrpSpPr/>
          <p:nvPr/>
        </p:nvGrpSpPr>
        <p:grpSpPr>
          <a:xfrm>
            <a:off x="5806109" y="3831857"/>
            <a:ext cx="2320822" cy="724870"/>
            <a:chOff x="8226066" y="5078027"/>
            <a:chExt cx="3297150" cy="102980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7D82A8-DE55-1B06-0A69-69BE62D296ED}"/>
                </a:ext>
              </a:extLst>
            </p:cNvPr>
            <p:cNvGrpSpPr/>
            <p:nvPr/>
          </p:nvGrpSpPr>
          <p:grpSpPr>
            <a:xfrm>
              <a:off x="8419922" y="5358890"/>
              <a:ext cx="556472" cy="504548"/>
              <a:chOff x="8269002" y="5563077"/>
              <a:chExt cx="556472" cy="50454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1F1C10E-5654-39CE-428D-12EEB0444492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967C2F7-69EA-2BB7-1BF5-26BDAEA8614F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278" y="5567966"/>
                    <a:ext cx="543196" cy="437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E9CD194-F680-4223-8173-C7BF0D71CE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278" y="5567966"/>
                    <a:ext cx="543196" cy="43725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4A3F87B-0866-EC4C-FB69-2A18596BC5A8}"/>
                </a:ext>
              </a:extLst>
            </p:cNvPr>
            <p:cNvGrpSpPr/>
            <p:nvPr/>
          </p:nvGrpSpPr>
          <p:grpSpPr>
            <a:xfrm>
              <a:off x="9222823" y="5359354"/>
              <a:ext cx="562392" cy="504548"/>
              <a:chOff x="8269002" y="5563077"/>
              <a:chExt cx="562392" cy="50454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04CD892-E2B0-CFC2-72E0-B25F7A14E306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51C22E5-CEFB-573D-9B1C-ABC005DBAA44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278" y="5567966"/>
                    <a:ext cx="549116" cy="437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7CED31B-2519-45D4-8C9A-76CC03DF53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278" y="5567966"/>
                    <a:ext cx="549116" cy="43725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6F32B18-1E15-F8C6-B4C7-A9BDE44DEA9C}"/>
                </a:ext>
              </a:extLst>
            </p:cNvPr>
            <p:cNvGrpSpPr/>
            <p:nvPr/>
          </p:nvGrpSpPr>
          <p:grpSpPr>
            <a:xfrm>
              <a:off x="10025724" y="5359818"/>
              <a:ext cx="562392" cy="504548"/>
              <a:chOff x="8269002" y="5563077"/>
              <a:chExt cx="562392" cy="504548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17352C-298A-3299-889A-E067D9085E8A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828196AF-842F-7DA0-9209-4C1D82892E18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278" y="5567966"/>
                    <a:ext cx="549116" cy="437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55293A5-DFD3-428F-9527-8BEE90FC9E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278" y="5567966"/>
                    <a:ext cx="549116" cy="43725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7FDF153-6632-4DC6-EFA6-3A633E76D74F}"/>
                </a:ext>
              </a:extLst>
            </p:cNvPr>
            <p:cNvGrpSpPr/>
            <p:nvPr/>
          </p:nvGrpSpPr>
          <p:grpSpPr>
            <a:xfrm>
              <a:off x="10828625" y="5360282"/>
              <a:ext cx="523860" cy="504548"/>
              <a:chOff x="8269002" y="5563077"/>
              <a:chExt cx="523860" cy="50454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775D8EF-446F-92DF-A9F7-97C003F65F25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98D0A012-23A5-9985-ADA7-A5EAE7D319C1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278" y="5567966"/>
                    <a:ext cx="510584" cy="437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F89561B8-03CA-4EF8-B5BF-79D72249E7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278" y="5567966"/>
                    <a:ext cx="510584" cy="43725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949365-5B21-628E-15CC-71BF16102B79}"/>
                </a:ext>
              </a:extLst>
            </p:cNvPr>
            <p:cNvSpPr/>
            <p:nvPr/>
          </p:nvSpPr>
          <p:spPr>
            <a:xfrm>
              <a:off x="8226066" y="5078027"/>
              <a:ext cx="3297150" cy="1029809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824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3FD256-8EF3-2CAD-3891-DA63FAC9AC45}"/>
              </a:ext>
            </a:extLst>
          </p:cNvPr>
          <p:cNvGrpSpPr/>
          <p:nvPr/>
        </p:nvGrpSpPr>
        <p:grpSpPr>
          <a:xfrm>
            <a:off x="4710071" y="429936"/>
            <a:ext cx="6874792" cy="2141013"/>
            <a:chOff x="399019" y="972049"/>
            <a:chExt cx="8637977" cy="26901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9F3BCD-6C22-5015-4CA7-9B7479F446F0}"/>
                </a:ext>
              </a:extLst>
            </p:cNvPr>
            <p:cNvSpPr/>
            <p:nvPr/>
          </p:nvSpPr>
          <p:spPr>
            <a:xfrm>
              <a:off x="3795926" y="1329706"/>
              <a:ext cx="1844162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Physical theory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76610B-CEA6-FBB0-B9B5-0D9BF37FBC18}"/>
                </a:ext>
              </a:extLst>
            </p:cNvPr>
            <p:cNvSpPr/>
            <p:nvPr/>
          </p:nvSpPr>
          <p:spPr>
            <a:xfrm>
              <a:off x="6976707" y="1329706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Physical result/</a:t>
              </a:r>
              <a:br>
                <a:rPr lang="en-US" sz="1200" dirty="0"/>
              </a:br>
              <a:r>
                <a:rPr lang="en-US" sz="1200" dirty="0"/>
                <a:t>effect/prediction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BE36B8-A6D0-39C4-A154-AA905C41004F}"/>
                </a:ext>
              </a:extLst>
            </p:cNvPr>
            <p:cNvSpPr/>
            <p:nvPr/>
          </p:nvSpPr>
          <p:spPr>
            <a:xfrm>
              <a:off x="399019" y="1329706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Smallest set of assumptions required to rederive the theory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F24E5E-CCFF-20CC-B578-D81013155CA4}"/>
                </a:ext>
              </a:extLst>
            </p:cNvPr>
            <p:cNvSpPr/>
            <p:nvPr/>
          </p:nvSpPr>
          <p:spPr>
            <a:xfrm>
              <a:off x="3795926" y="2764005"/>
              <a:ext cx="1844162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Theorem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F5662A-11CC-A9A5-85A4-0EB4819E5760}"/>
                </a:ext>
              </a:extLst>
            </p:cNvPr>
            <p:cNvSpPr/>
            <p:nvPr/>
          </p:nvSpPr>
          <p:spPr>
            <a:xfrm>
              <a:off x="6976707" y="2764004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Mathematical result/</a:t>
              </a:r>
              <a:br>
                <a:rPr lang="en-US" sz="1200" dirty="0"/>
              </a:br>
              <a:r>
                <a:rPr lang="en-US" sz="1200" dirty="0"/>
                <a:t>corollary/calculation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283CDD-E5A5-6865-61C6-6F42896B003B}"/>
                </a:ext>
              </a:extLst>
            </p:cNvPr>
            <p:cNvSpPr/>
            <p:nvPr/>
          </p:nvSpPr>
          <p:spPr>
            <a:xfrm>
              <a:off x="399019" y="2755319"/>
              <a:ext cx="2060288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Smallest set of axioms required to prove the theorem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43AB2F-47D9-0ADF-0D6F-11DFC381E15E}"/>
                </a:ext>
              </a:extLst>
            </p:cNvPr>
            <p:cNvSpPr txBox="1"/>
            <p:nvPr/>
          </p:nvSpPr>
          <p:spPr>
            <a:xfrm>
              <a:off x="5919156" y="972049"/>
              <a:ext cx="794614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Physics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B2CE97-EF76-6FBD-8BF6-63958D3DF9F5}"/>
                </a:ext>
              </a:extLst>
            </p:cNvPr>
            <p:cNvSpPr txBox="1"/>
            <p:nvPr/>
          </p:nvSpPr>
          <p:spPr>
            <a:xfrm>
              <a:off x="5670562" y="2406347"/>
              <a:ext cx="1263743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Mathematics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11A4CC-2AB0-C80D-0310-4CB077E92EAC}"/>
                </a:ext>
              </a:extLst>
            </p:cNvPr>
            <p:cNvSpPr txBox="1"/>
            <p:nvPr/>
          </p:nvSpPr>
          <p:spPr>
            <a:xfrm>
              <a:off x="2138980" y="2406347"/>
              <a:ext cx="1922927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Reverse Mathematics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0093B7-F63D-5525-9E8E-40428990E2CA}"/>
                </a:ext>
              </a:extLst>
            </p:cNvPr>
            <p:cNvSpPr txBox="1"/>
            <p:nvPr/>
          </p:nvSpPr>
          <p:spPr>
            <a:xfrm>
              <a:off x="2387574" y="977841"/>
              <a:ext cx="1453797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Reverse Physics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BB041DDA-3315-88BA-4B5D-0B523133EFB6}"/>
                </a:ext>
              </a:extLst>
            </p:cNvPr>
            <p:cNvSpPr/>
            <p:nvPr/>
          </p:nvSpPr>
          <p:spPr>
            <a:xfrm>
              <a:off x="5841981" y="1582148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F303E98-5098-A28D-C12A-2C380EA534C8}"/>
                </a:ext>
              </a:extLst>
            </p:cNvPr>
            <p:cNvSpPr/>
            <p:nvPr/>
          </p:nvSpPr>
          <p:spPr>
            <a:xfrm>
              <a:off x="5841981" y="3016446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673ABAFE-21B5-F1AC-9A63-E9A373BC731A}"/>
                </a:ext>
              </a:extLst>
            </p:cNvPr>
            <p:cNvSpPr/>
            <p:nvPr/>
          </p:nvSpPr>
          <p:spPr>
            <a:xfrm flipH="1">
              <a:off x="2661200" y="1577251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A86F3F47-F806-C396-9164-5D3FBBA5C453}"/>
                </a:ext>
              </a:extLst>
            </p:cNvPr>
            <p:cNvSpPr/>
            <p:nvPr/>
          </p:nvSpPr>
          <p:spPr>
            <a:xfrm flipH="1">
              <a:off x="2661199" y="3016446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A84E64C-F062-6186-BFB5-ADE119629F4D}"/>
              </a:ext>
            </a:extLst>
          </p:cNvPr>
          <p:cNvSpPr txBox="1"/>
          <p:nvPr/>
        </p:nvSpPr>
        <p:spPr>
          <a:xfrm>
            <a:off x="312183" y="429936"/>
            <a:ext cx="413808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+mj-lt"/>
              </a:rPr>
              <a:t>Reverse physics</a:t>
            </a:r>
            <a:r>
              <a:rPr lang="en-US" sz="3200" dirty="0">
                <a:latin typeface="+mj-lt"/>
              </a:rPr>
              <a:t>:</a:t>
            </a:r>
            <a:br>
              <a:rPr lang="en-US" sz="3200" dirty="0">
                <a:latin typeface="+mj-lt"/>
              </a:rPr>
            </a:br>
            <a:r>
              <a:rPr lang="en-US" sz="2400" dirty="0"/>
              <a:t>Start with the equations,</a:t>
            </a:r>
            <a:br>
              <a:rPr lang="en-US" sz="2400" dirty="0"/>
            </a:br>
            <a:r>
              <a:rPr lang="en-US" sz="2400" dirty="0"/>
              <a:t>reverse engineer physical assumptions/principles</a:t>
            </a:r>
            <a:endParaRPr 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5EBCFB-6C69-2A78-7DC7-BB2C9F6E8688}"/>
              </a:ext>
            </a:extLst>
          </p:cNvPr>
          <p:cNvSpPr txBox="1"/>
          <p:nvPr/>
        </p:nvSpPr>
        <p:spPr>
          <a:xfrm>
            <a:off x="312183" y="2889928"/>
            <a:ext cx="1163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find the right overall physical concepts, “elevate” the discussion from mathematical constructs to physical principles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A56BD7-6D62-3C17-6715-106FC651938E}"/>
              </a:ext>
            </a:extLst>
          </p:cNvPr>
          <p:cNvSpPr txBox="1"/>
          <p:nvPr/>
        </p:nvSpPr>
        <p:spPr>
          <a:xfrm>
            <a:off x="312184" y="3619907"/>
            <a:ext cx="43275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>
                <a:latin typeface="+mj-lt"/>
              </a:rPr>
              <a:t>Physical mathematics</a:t>
            </a:r>
            <a:r>
              <a:rPr lang="en-US" sz="3200">
                <a:latin typeface="+mj-lt"/>
              </a:rPr>
              <a:t>: </a:t>
            </a:r>
            <a:r>
              <a:rPr lang="en-US" sz="2400"/>
              <a:t>Start from scratch and rederive all mathematical structures from physical requirements</a:t>
            </a:r>
            <a:endParaRPr 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8CA008-AC4D-7585-97AA-7CB9439BF587}"/>
              </a:ext>
            </a:extLst>
          </p:cNvPr>
          <p:cNvSpPr txBox="1"/>
          <p:nvPr/>
        </p:nvSpPr>
        <p:spPr>
          <a:xfrm>
            <a:off x="312183" y="5752716"/>
            <a:ext cx="1163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get the details right, perfect one-to-one map between mathematical and physical objects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CBEDE08-09D5-7EFF-9987-91627F5B13A4}"/>
              </a:ext>
            </a:extLst>
          </p:cNvPr>
          <p:cNvGrpSpPr/>
          <p:nvPr/>
        </p:nvGrpSpPr>
        <p:grpSpPr>
          <a:xfrm>
            <a:off x="5255523" y="3578239"/>
            <a:ext cx="2854992" cy="1887622"/>
            <a:chOff x="5664688" y="1950599"/>
            <a:chExt cx="3247734" cy="214729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B6C4FC1-812B-C0D6-72F4-02BE99A16AC0}"/>
                </a:ext>
              </a:extLst>
            </p:cNvPr>
            <p:cNvSpPr/>
            <p:nvPr/>
          </p:nvSpPr>
          <p:spPr>
            <a:xfrm>
              <a:off x="6719639" y="1950599"/>
              <a:ext cx="120364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8C3AA9D-ECB2-0F25-ACE9-B17F803D53B0}"/>
                </a:ext>
              </a:extLst>
            </p:cNvPr>
            <p:cNvSpPr/>
            <p:nvPr/>
          </p:nvSpPr>
          <p:spPr>
            <a:xfrm>
              <a:off x="6719638" y="3511811"/>
              <a:ext cx="1533029" cy="58607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Physical mathematics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0AEFC6-FB5C-7016-C007-BC5685F5DCF3}"/>
                </a:ext>
              </a:extLst>
            </p:cNvPr>
            <p:cNvSpPr/>
            <p:nvPr/>
          </p:nvSpPr>
          <p:spPr>
            <a:xfrm>
              <a:off x="5664688" y="2701218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Physical requirements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C21D225-5FE0-2CC6-CD7A-D80DB11F3DD9}"/>
                </a:ext>
              </a:extLst>
            </p:cNvPr>
            <p:cNvSpPr/>
            <p:nvPr/>
          </p:nvSpPr>
          <p:spPr>
            <a:xfrm>
              <a:off x="7379393" y="2701217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Semantics</a:t>
              </a:r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385D63F1-0B84-79A7-5A6D-89F1784C6586}"/>
                </a:ext>
              </a:extLst>
            </p:cNvPr>
            <p:cNvCxnSpPr>
              <a:cxnSpLocks/>
              <a:stCxn id="24" idx="1"/>
              <a:endCxn id="26" idx="0"/>
            </p:cNvCxnSpPr>
            <p:nvPr/>
          </p:nvCxnSpPr>
          <p:spPr>
            <a:xfrm rot="10800000" flipV="1">
              <a:off x="6431203" y="2243638"/>
              <a:ext cx="288436" cy="4575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48E3DC06-D692-BA12-57A9-7D57B0F99690}"/>
                </a:ext>
              </a:extLst>
            </p:cNvPr>
            <p:cNvCxnSpPr>
              <a:cxnSpLocks/>
              <a:stCxn id="24" idx="3"/>
              <a:endCxn id="27" idx="0"/>
            </p:cNvCxnSpPr>
            <p:nvPr/>
          </p:nvCxnSpPr>
          <p:spPr>
            <a:xfrm>
              <a:off x="7923288" y="2243639"/>
              <a:ext cx="222620" cy="4575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3532B734-C3AA-F223-19DB-DBDF89C0C67C}"/>
                </a:ext>
              </a:extLst>
            </p:cNvPr>
            <p:cNvCxnSpPr>
              <a:cxnSpLocks/>
              <a:stCxn id="26" idx="2"/>
              <a:endCxn id="25" idx="1"/>
            </p:cNvCxnSpPr>
            <p:nvPr/>
          </p:nvCxnSpPr>
          <p:spPr>
            <a:xfrm rot="16200000" flipH="1">
              <a:off x="6316644" y="3401855"/>
              <a:ext cx="517554" cy="2884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6E67379-7191-B0CE-50CB-FD5FCC991021}"/>
              </a:ext>
            </a:extLst>
          </p:cNvPr>
          <p:cNvSpPr txBox="1"/>
          <p:nvPr/>
        </p:nvSpPr>
        <p:spPr>
          <a:xfrm>
            <a:off x="1729209" y="2113443"/>
            <a:ext cx="25911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i="1" dirty="0"/>
              <a:t>Found Phys</a:t>
            </a:r>
            <a:r>
              <a:rPr lang="en-US" dirty="0"/>
              <a:t> </a:t>
            </a:r>
            <a:r>
              <a:rPr lang="en-US" b="1" dirty="0"/>
              <a:t>52</a:t>
            </a:r>
            <a:r>
              <a:rPr lang="en-US" dirty="0"/>
              <a:t>, 40 (2022)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A16540-E440-B395-7EC3-66423D899F08}"/>
              </a:ext>
            </a:extLst>
          </p:cNvPr>
          <p:cNvSpPr txBox="1"/>
          <p:nvPr/>
        </p:nvSpPr>
        <p:spPr>
          <a:xfrm>
            <a:off x="3021164" y="233145"/>
            <a:ext cx="302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right overall concepts</a:t>
            </a:r>
          </a:p>
        </p:txBody>
      </p:sp>
    </p:spTree>
    <p:extLst>
      <p:ext uri="{BB962C8B-B14F-4D97-AF65-F5344CB8AC3E}">
        <p14:creationId xmlns:p14="http://schemas.microsoft.com/office/powerpoint/2010/main" val="111232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82C3-A092-FA85-1231-9008571D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Physics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C823A-1000-EF79-2BD0-6904BA1D3C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F6204-CBCF-CE04-23A2-403AC414B51E}"/>
              </a:ext>
            </a:extLst>
          </p:cNvPr>
          <p:cNvSpPr txBox="1"/>
          <p:nvPr/>
        </p:nvSpPr>
        <p:spPr>
          <a:xfrm>
            <a:off x="399262" y="5720388"/>
            <a:ext cx="303410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fr-FR" sz="1600" i="1" dirty="0">
                <a:effectLst/>
              </a:rPr>
              <a:t>J. Phys. Commun.</a:t>
            </a:r>
            <a:r>
              <a:rPr lang="fr-FR" sz="1600" dirty="0">
                <a:effectLst/>
              </a:rPr>
              <a:t> </a:t>
            </a:r>
            <a:r>
              <a:rPr lang="fr-FR" sz="1600" b="1" dirty="0">
                <a:effectLst/>
              </a:rPr>
              <a:t>2</a:t>
            </a:r>
            <a:r>
              <a:rPr lang="fr-FR" sz="1600" dirty="0">
                <a:effectLst/>
              </a:rPr>
              <a:t> 045026 (2018)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822107-DDF2-BDC8-0F1B-4630A10D6898}"/>
              </a:ext>
            </a:extLst>
          </p:cNvPr>
          <p:cNvSpPr txBox="1"/>
          <p:nvPr/>
        </p:nvSpPr>
        <p:spPr>
          <a:xfrm>
            <a:off x="399262" y="5092266"/>
            <a:ext cx="269336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 dirty="0"/>
              <a:t>Assumptions of Physics</a:t>
            </a:r>
            <a:r>
              <a:rPr lang="en-US" sz="1600" i="1" dirty="0"/>
              <a:t>,</a:t>
            </a:r>
            <a:br>
              <a:rPr lang="en-US" sz="1600" i="1" dirty="0"/>
            </a:br>
            <a:r>
              <a:rPr lang="en-US" sz="1600" i="1" dirty="0"/>
              <a:t>Michigan Publishing </a:t>
            </a:r>
            <a:r>
              <a:rPr lang="en-US" sz="1600" dirty="0"/>
              <a:t>(v2 2023)</a:t>
            </a:r>
          </a:p>
        </p:txBody>
      </p:sp>
    </p:spTree>
    <p:extLst>
      <p:ext uri="{BB962C8B-B14F-4D97-AF65-F5344CB8AC3E}">
        <p14:creationId xmlns:p14="http://schemas.microsoft.com/office/powerpoint/2010/main" val="143991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4C956A-2E17-11FA-949B-2F18A41F1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2" y="951962"/>
            <a:ext cx="6096000" cy="212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A20009-DF9C-A45C-B00E-E00250D78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50" y="1155779"/>
            <a:ext cx="6096000" cy="213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394489-F80C-BA88-6D54-75DABD593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36" y="1576432"/>
            <a:ext cx="6096018" cy="1732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0D5C3F-B2F4-4E0D-BA97-6CD799F41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34" y="1373071"/>
            <a:ext cx="6096016" cy="1875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BFD925-E307-B14A-5BEA-0AF5054DD7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7440" y="3412898"/>
            <a:ext cx="6096000" cy="2065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1E450B-2519-D7D1-5FF4-69C1CAA20A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9152" y="3633037"/>
            <a:ext cx="6096000" cy="1691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56C4D7-390E-A41F-ABF5-F80423FD57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3536" y="3826166"/>
            <a:ext cx="6096000" cy="2028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EDF79A-6BDC-FC5A-BDBF-882FC5C586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536" y="2023592"/>
            <a:ext cx="6096000" cy="1761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9CFB706-9395-2130-DD0E-56BE5B86FC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536" y="2216588"/>
            <a:ext cx="6096000" cy="1838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122787B-B817-CDEA-5D3B-C08C21CE6E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403" y="2412288"/>
            <a:ext cx="6096000" cy="1909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076AB2-6393-D1E6-BDD6-BE6C713EFA0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728" y="2605207"/>
            <a:ext cx="6096000" cy="20676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1FB214F-023E-61AA-CB6A-95502FDEAB7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45944" y="938676"/>
            <a:ext cx="5382768" cy="10997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E73B4E6-9F3C-E925-E631-D8D614E423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25440" y="5100847"/>
            <a:ext cx="3172268" cy="56205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F78EEA1-DBB9-3E61-16B8-EDF3E7C6CC1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02488" y="4802210"/>
            <a:ext cx="2381582" cy="12098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ABCBBC9-733C-BE07-5660-D73E1D16D1E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2144" y="228449"/>
            <a:ext cx="5636790" cy="56143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A06B06F-8E48-6D1D-D072-7AE190944FF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93068" y="228449"/>
            <a:ext cx="5636790" cy="555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04F7DF-2CB7-7583-2D41-475131E71EA0}"/>
                  </a:ext>
                </a:extLst>
              </p:cNvPr>
              <p:cNvSpPr txBox="1"/>
              <p:nvPr/>
            </p:nvSpPr>
            <p:spPr>
              <a:xfrm rot="5400000">
                <a:off x="4915658" y="4248741"/>
                <a:ext cx="7617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04F7DF-2CB7-7583-2D41-475131E71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915658" y="4248741"/>
                <a:ext cx="761747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6210A6-1BE6-0B5F-E325-240DCE76A8F0}"/>
                  </a:ext>
                </a:extLst>
              </p:cNvPr>
              <p:cNvSpPr txBox="1"/>
              <p:nvPr/>
            </p:nvSpPr>
            <p:spPr>
              <a:xfrm rot="7029569">
                <a:off x="6494657" y="2877223"/>
                <a:ext cx="7024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6210A6-1BE6-0B5F-E325-240DCE76A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029569">
                <a:off x="6494657" y="2877223"/>
                <a:ext cx="702435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AFF3605-DCFB-B1AF-2CBE-BC7DE9BC4422}"/>
                  </a:ext>
                </a:extLst>
              </p:cNvPr>
              <p:cNvSpPr txBox="1"/>
              <p:nvPr/>
            </p:nvSpPr>
            <p:spPr>
              <a:xfrm rot="3547819">
                <a:off x="4453604" y="2853120"/>
                <a:ext cx="70243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AFF3605-DCFB-B1AF-2CBE-BC7DE9BC4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547819">
                <a:off x="4453604" y="2853120"/>
                <a:ext cx="702435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837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F4B4D98B-0442-6960-D7E8-BAE4FFCF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+mj-lt"/>
              </a:rPr>
              <a:t>Reversing the principle of least action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D43EE8-30C5-7AF2-87C3-32F23C7584E3}"/>
                  </a:ext>
                </a:extLst>
              </p:cNvPr>
              <p:cNvSpPr txBox="1"/>
              <p:nvPr/>
            </p:nvSpPr>
            <p:spPr>
              <a:xfrm>
                <a:off x="6519372" y="1134996"/>
                <a:ext cx="4146713" cy="700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𝒜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𝐿𝑑𝑡</m:t>
                        </m:r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D43EE8-30C5-7AF2-87C3-32F23C758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372" y="1134996"/>
                <a:ext cx="4146713" cy="7008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2748C64-E500-8EB8-1DC3-7368240567B0}"/>
              </a:ext>
            </a:extLst>
          </p:cNvPr>
          <p:cNvSpPr txBox="1"/>
          <p:nvPr/>
        </p:nvSpPr>
        <p:spPr>
          <a:xfrm>
            <a:off x="489984" y="2428977"/>
            <a:ext cx="114512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The action is the line integral of the vector potential of the flow of states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934EBD-F2EB-C23B-0C29-073D567A7677}"/>
              </a:ext>
            </a:extLst>
          </p:cNvPr>
          <p:cNvGrpSpPr/>
          <p:nvPr/>
        </p:nvGrpSpPr>
        <p:grpSpPr>
          <a:xfrm>
            <a:off x="6294342" y="3146706"/>
            <a:ext cx="6054680" cy="2048907"/>
            <a:chOff x="216809" y="3130562"/>
            <a:chExt cx="6054680" cy="204890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70C9B84-EEF5-1B8F-54D5-BFFADDFD00C3}"/>
                </a:ext>
              </a:extLst>
            </p:cNvPr>
            <p:cNvSpPr txBox="1"/>
            <p:nvPr/>
          </p:nvSpPr>
          <p:spPr>
            <a:xfrm>
              <a:off x="216809" y="3130562"/>
              <a:ext cx="342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Variation of the action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0B6F311-2370-CAD4-AF4A-39725729180A}"/>
                    </a:ext>
                  </a:extLst>
                </p:cNvPr>
                <p:cNvSpPr txBox="1"/>
                <p:nvPr/>
              </p:nvSpPr>
              <p:spPr>
                <a:xfrm>
                  <a:off x="351606" y="3649755"/>
                  <a:ext cx="5919883" cy="1529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  <m:r>
                          <a:rPr lang="en-US" sz="280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∮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</m:nary>
                      </m:oMath>
                    </m:oMathPara>
                  </a14:m>
                  <a:br>
                    <a:rPr lang="en-US" sz="2800" i="1" dirty="0">
                      <a:latin typeface="Cambria Math" panose="02040503050406030204" pitchFamily="18" charset="0"/>
                    </a:rPr>
                  </a:br>
                  <a14:m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∬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</m:nary>
                    </m:oMath>
                  </a14:m>
                  <a:r>
                    <a:rPr lang="en-US" sz="2800" dirty="0"/>
                    <a:t> </a:t>
                  </a: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0B6F311-2370-CAD4-AF4A-397257291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06" y="3649755"/>
                  <a:ext cx="5919883" cy="15297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86361A-315E-FF11-0DFE-25066F02D74D}"/>
                </a:ext>
              </a:extLst>
            </p:cNvPr>
            <p:cNvSpPr txBox="1"/>
            <p:nvPr/>
          </p:nvSpPr>
          <p:spPr>
            <a:xfrm>
              <a:off x="3884084" y="3332385"/>
              <a:ext cx="21010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Gauge independent,</a:t>
              </a:r>
              <a:br>
                <a:rPr lang="en-US" dirty="0"/>
              </a:br>
              <a:r>
                <a:rPr lang="en-US" dirty="0"/>
                <a:t>physical!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F67B491-DD28-C7AF-F515-4F95641076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9495" y="3916421"/>
              <a:ext cx="1184589" cy="891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7DC48C6-6553-C238-5277-941BBBD68709}"/>
              </a:ext>
            </a:extLst>
          </p:cNvPr>
          <p:cNvGrpSpPr/>
          <p:nvPr/>
        </p:nvGrpSpPr>
        <p:grpSpPr>
          <a:xfrm>
            <a:off x="252573" y="2992009"/>
            <a:ext cx="5597810" cy="2479087"/>
            <a:chOff x="6358089" y="2920544"/>
            <a:chExt cx="5597810" cy="247908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5760DB0-606D-FA04-D5A6-095681312C66}"/>
                </a:ext>
              </a:extLst>
            </p:cNvPr>
            <p:cNvGrpSpPr/>
            <p:nvPr/>
          </p:nvGrpSpPr>
          <p:grpSpPr>
            <a:xfrm>
              <a:off x="6358089" y="2920544"/>
              <a:ext cx="5597810" cy="2479087"/>
              <a:chOff x="2232077" y="446667"/>
              <a:chExt cx="7827339" cy="3466473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EBCE0E9-CF2A-6CE8-1D35-515627BA1B59}"/>
                  </a:ext>
                </a:extLst>
              </p:cNvPr>
              <p:cNvGrpSpPr/>
              <p:nvPr/>
            </p:nvGrpSpPr>
            <p:grpSpPr>
              <a:xfrm>
                <a:off x="2781901" y="1186514"/>
                <a:ext cx="7204963" cy="1897690"/>
                <a:chOff x="2583782" y="3876971"/>
                <a:chExt cx="7204963" cy="189769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171B509D-E020-66A8-A5F6-299134C3802D}"/>
                    </a:ext>
                  </a:extLst>
                </p:cNvPr>
                <p:cNvSpPr/>
                <p:nvPr/>
              </p:nvSpPr>
              <p:spPr>
                <a:xfrm>
                  <a:off x="2583782" y="3876971"/>
                  <a:ext cx="3565709" cy="933464"/>
                </a:xfrm>
                <a:custGeom>
                  <a:avLst/>
                  <a:gdLst>
                    <a:gd name="connsiteX0" fmla="*/ 596230 w 3565709"/>
                    <a:gd name="connsiteY0" fmla="*/ 739 h 934203"/>
                    <a:gd name="connsiteX1" fmla="*/ 2368550 w 3565709"/>
                    <a:gd name="connsiteY1" fmla="*/ 244594 h 934203"/>
                    <a:gd name="connsiteX2" fmla="*/ 3511550 w 3565709"/>
                    <a:gd name="connsiteY2" fmla="*/ 897056 h 934203"/>
                    <a:gd name="connsiteX3" fmla="*/ 3565709 w 3565709"/>
                    <a:gd name="connsiteY3" fmla="*/ 934203 h 934203"/>
                    <a:gd name="connsiteX4" fmla="*/ 2580814 w 3565709"/>
                    <a:gd name="connsiteY4" fmla="*/ 677074 h 934203"/>
                    <a:gd name="connsiteX5" fmla="*/ 2518231 w 3565709"/>
                    <a:gd name="connsiteY5" fmla="*/ 639039 h 934203"/>
                    <a:gd name="connsiteX6" fmla="*/ 1943100 w 3565709"/>
                    <a:gd name="connsiteY6" fmla="*/ 352545 h 934203"/>
                    <a:gd name="connsiteX7" fmla="*/ 7620 w 3565709"/>
                    <a:gd name="connsiteY7" fmla="*/ 3295 h 934203"/>
                    <a:gd name="connsiteX8" fmla="*/ 2153953 w 3565709"/>
                    <a:gd name="connsiteY8" fmla="*/ 565632 h 934203"/>
                    <a:gd name="connsiteX9" fmla="*/ 0 w 3565709"/>
                    <a:gd name="connsiteY9" fmla="*/ 3294 h 934203"/>
                    <a:gd name="connsiteX10" fmla="*/ 596230 w 3565709"/>
                    <a:gd name="connsiteY10" fmla="*/ 739 h 934203"/>
                    <a:gd name="connsiteX0" fmla="*/ 596230 w 3565709"/>
                    <a:gd name="connsiteY0" fmla="*/ 0 h 1314701"/>
                    <a:gd name="connsiteX1" fmla="*/ 2368550 w 3565709"/>
                    <a:gd name="connsiteY1" fmla="*/ 243855 h 1314701"/>
                    <a:gd name="connsiteX2" fmla="*/ 3511550 w 3565709"/>
                    <a:gd name="connsiteY2" fmla="*/ 896317 h 1314701"/>
                    <a:gd name="connsiteX3" fmla="*/ 3565709 w 3565709"/>
                    <a:gd name="connsiteY3" fmla="*/ 933464 h 1314701"/>
                    <a:gd name="connsiteX4" fmla="*/ 2580814 w 3565709"/>
                    <a:gd name="connsiteY4" fmla="*/ 676335 h 1314701"/>
                    <a:gd name="connsiteX5" fmla="*/ 2518231 w 3565709"/>
                    <a:gd name="connsiteY5" fmla="*/ 638300 h 1314701"/>
                    <a:gd name="connsiteX6" fmla="*/ 1943100 w 3565709"/>
                    <a:gd name="connsiteY6" fmla="*/ 351806 h 1314701"/>
                    <a:gd name="connsiteX7" fmla="*/ 7620 w 3565709"/>
                    <a:gd name="connsiteY7" fmla="*/ 2556 h 1314701"/>
                    <a:gd name="connsiteX8" fmla="*/ 1123729 w 3565709"/>
                    <a:gd name="connsiteY8" fmla="*/ 1314701 h 1314701"/>
                    <a:gd name="connsiteX9" fmla="*/ 0 w 3565709"/>
                    <a:gd name="connsiteY9" fmla="*/ 2555 h 1314701"/>
                    <a:gd name="connsiteX10" fmla="*/ 596230 w 3565709"/>
                    <a:gd name="connsiteY10" fmla="*/ 0 h 1314701"/>
                    <a:gd name="connsiteX0" fmla="*/ 596230 w 3565709"/>
                    <a:gd name="connsiteY0" fmla="*/ 0 h 933464"/>
                    <a:gd name="connsiteX1" fmla="*/ 2368550 w 3565709"/>
                    <a:gd name="connsiteY1" fmla="*/ 243855 h 933464"/>
                    <a:gd name="connsiteX2" fmla="*/ 3511550 w 3565709"/>
                    <a:gd name="connsiteY2" fmla="*/ 896317 h 933464"/>
                    <a:gd name="connsiteX3" fmla="*/ 3565709 w 3565709"/>
                    <a:gd name="connsiteY3" fmla="*/ 933464 h 933464"/>
                    <a:gd name="connsiteX4" fmla="*/ 2580814 w 3565709"/>
                    <a:gd name="connsiteY4" fmla="*/ 676335 h 933464"/>
                    <a:gd name="connsiteX5" fmla="*/ 2518231 w 3565709"/>
                    <a:gd name="connsiteY5" fmla="*/ 638300 h 933464"/>
                    <a:gd name="connsiteX6" fmla="*/ 1943100 w 3565709"/>
                    <a:gd name="connsiteY6" fmla="*/ 351806 h 933464"/>
                    <a:gd name="connsiteX7" fmla="*/ 7620 w 3565709"/>
                    <a:gd name="connsiteY7" fmla="*/ 2556 h 933464"/>
                    <a:gd name="connsiteX8" fmla="*/ 0 w 3565709"/>
                    <a:gd name="connsiteY8" fmla="*/ 2555 h 933464"/>
                    <a:gd name="connsiteX9" fmla="*/ 596230 w 3565709"/>
                    <a:gd name="connsiteY9" fmla="*/ 0 h 933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65709" h="933464">
                      <a:moveTo>
                        <a:pt x="596230" y="0"/>
                      </a:moveTo>
                      <a:cubicBezTo>
                        <a:pt x="1191915" y="5829"/>
                        <a:pt x="1785144" y="49386"/>
                        <a:pt x="2368550" y="243855"/>
                      </a:cubicBezTo>
                      <a:cubicBezTo>
                        <a:pt x="2757488" y="373501"/>
                        <a:pt x="3133461" y="634116"/>
                        <a:pt x="3511550" y="896317"/>
                      </a:cubicBezTo>
                      <a:lnTo>
                        <a:pt x="3565709" y="933464"/>
                      </a:lnTo>
                      <a:lnTo>
                        <a:pt x="2580814" y="676335"/>
                      </a:lnTo>
                      <a:lnTo>
                        <a:pt x="2518231" y="638300"/>
                      </a:lnTo>
                      <a:cubicBezTo>
                        <a:pt x="2319391" y="521999"/>
                        <a:pt x="2126933" y="421127"/>
                        <a:pt x="1943100" y="351806"/>
                      </a:cubicBezTo>
                      <a:cubicBezTo>
                        <a:pt x="1207770" y="74523"/>
                        <a:pt x="632460" y="7742"/>
                        <a:pt x="7620" y="2556"/>
                      </a:cubicBezTo>
                      <a:lnTo>
                        <a:pt x="0" y="2555"/>
                      </a:lnTo>
                      <a:lnTo>
                        <a:pt x="596230" y="0"/>
                      </a:lnTo>
                      <a:close/>
                    </a:path>
                  </a:pathLst>
                </a:cu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37AF5297-82F4-4D0E-9321-7C8A593A5232}"/>
                    </a:ext>
                  </a:extLst>
                </p:cNvPr>
                <p:cNvSpPr/>
                <p:nvPr/>
              </p:nvSpPr>
              <p:spPr>
                <a:xfrm>
                  <a:off x="5165739" y="4553999"/>
                  <a:ext cx="4623006" cy="1220662"/>
                </a:xfrm>
                <a:custGeom>
                  <a:avLst/>
                  <a:gdLst>
                    <a:gd name="connsiteX0" fmla="*/ 0 w 4623006"/>
                    <a:gd name="connsiteY0" fmla="*/ 0 h 1220662"/>
                    <a:gd name="connsiteX1" fmla="*/ 986836 w 4623006"/>
                    <a:gd name="connsiteY1" fmla="*/ 258550 h 1220662"/>
                    <a:gd name="connsiteX2" fmla="*/ 1213792 w 4623006"/>
                    <a:gd name="connsiteY2" fmla="*/ 414215 h 1220662"/>
                    <a:gd name="connsiteX3" fmla="*/ 2085292 w 4623006"/>
                    <a:gd name="connsiteY3" fmla="*/ 881275 h 1220662"/>
                    <a:gd name="connsiteX4" fmla="*/ 4328363 w 4623006"/>
                    <a:gd name="connsiteY4" fmla="*/ 1208169 h 1220662"/>
                    <a:gd name="connsiteX5" fmla="*/ 4611824 w 4623006"/>
                    <a:gd name="connsiteY5" fmla="*/ 1208292 h 1220662"/>
                    <a:gd name="connsiteX6" fmla="*/ 4623006 w 4623006"/>
                    <a:gd name="connsiteY6" fmla="*/ 1211222 h 1220662"/>
                    <a:gd name="connsiteX7" fmla="*/ 1837642 w 4623006"/>
                    <a:gd name="connsiteY7" fmla="*/ 989226 h 1220662"/>
                    <a:gd name="connsiteX8" fmla="*/ 239042 w 4623006"/>
                    <a:gd name="connsiteY8" fmla="*/ 145277 h 1220662"/>
                    <a:gd name="connsiteX9" fmla="*/ 0 w 4623006"/>
                    <a:gd name="connsiteY9" fmla="*/ 0 h 12206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3006" h="1220662">
                      <a:moveTo>
                        <a:pt x="0" y="0"/>
                      </a:moveTo>
                      <a:lnTo>
                        <a:pt x="986836" y="258550"/>
                      </a:lnTo>
                      <a:lnTo>
                        <a:pt x="1213792" y="414215"/>
                      </a:lnTo>
                      <a:cubicBezTo>
                        <a:pt x="1498860" y="605397"/>
                        <a:pt x="1787239" y="779278"/>
                        <a:pt x="2085292" y="881275"/>
                      </a:cubicBezTo>
                      <a:cubicBezTo>
                        <a:pt x="2780749" y="1119268"/>
                        <a:pt x="3608202" y="1198526"/>
                        <a:pt x="4328363" y="1208169"/>
                      </a:cubicBezTo>
                      <a:lnTo>
                        <a:pt x="4611824" y="1208292"/>
                      </a:lnTo>
                      <a:lnTo>
                        <a:pt x="4623006" y="1211222"/>
                      </a:lnTo>
                      <a:cubicBezTo>
                        <a:pt x="3691672" y="1230801"/>
                        <a:pt x="2705475" y="1244284"/>
                        <a:pt x="1837642" y="989226"/>
                      </a:cubicBezTo>
                      <a:cubicBezTo>
                        <a:pt x="1295247" y="829815"/>
                        <a:pt x="750701" y="464524"/>
                        <a:pt x="239042" y="14527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A58EDB6-2F6A-7E80-F581-668398C123BF}"/>
                  </a:ext>
                </a:extLst>
              </p:cNvPr>
              <p:cNvGrpSpPr/>
              <p:nvPr/>
            </p:nvGrpSpPr>
            <p:grpSpPr>
              <a:xfrm>
                <a:off x="2475831" y="1191874"/>
                <a:ext cx="7583585" cy="1893349"/>
                <a:chOff x="2475831" y="1185778"/>
                <a:chExt cx="7583585" cy="1893349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ABB64BA9-3797-54D1-85B4-18317BE67843}"/>
                    </a:ext>
                  </a:extLst>
                </p:cNvPr>
                <p:cNvSpPr/>
                <p:nvPr/>
              </p:nvSpPr>
              <p:spPr>
                <a:xfrm>
                  <a:off x="2794343" y="1185778"/>
                  <a:ext cx="7211695" cy="1886971"/>
                </a:xfrm>
                <a:custGeom>
                  <a:avLst/>
                  <a:gdLst>
                    <a:gd name="connsiteX0" fmla="*/ 0 w 7137400"/>
                    <a:gd name="connsiteY0" fmla="*/ 3294 h 1876544"/>
                    <a:gd name="connsiteX1" fmla="*/ 2368550 w 7137400"/>
                    <a:gd name="connsiteY1" fmla="*/ 244594 h 1876544"/>
                    <a:gd name="connsiteX2" fmla="*/ 4667250 w 7137400"/>
                    <a:gd name="connsiteY2" fmla="*/ 1559044 h 1876544"/>
                    <a:gd name="connsiteX3" fmla="*/ 7137400 w 7137400"/>
                    <a:gd name="connsiteY3" fmla="*/ 1876544 h 1876544"/>
                    <a:gd name="connsiteX0" fmla="*/ 0 w 7211695"/>
                    <a:gd name="connsiteY0" fmla="*/ 3294 h 1886069"/>
                    <a:gd name="connsiteX1" fmla="*/ 2368550 w 7211695"/>
                    <a:gd name="connsiteY1" fmla="*/ 244594 h 1886069"/>
                    <a:gd name="connsiteX2" fmla="*/ 4667250 w 7211695"/>
                    <a:gd name="connsiteY2" fmla="*/ 1559044 h 1886069"/>
                    <a:gd name="connsiteX3" fmla="*/ 7211695 w 7211695"/>
                    <a:gd name="connsiteY3" fmla="*/ 1886069 h 1886069"/>
                    <a:gd name="connsiteX0" fmla="*/ 0 w 7211695"/>
                    <a:gd name="connsiteY0" fmla="*/ 3294 h 1886971"/>
                    <a:gd name="connsiteX1" fmla="*/ 2368550 w 7211695"/>
                    <a:gd name="connsiteY1" fmla="*/ 244594 h 1886971"/>
                    <a:gd name="connsiteX2" fmla="*/ 4667250 w 7211695"/>
                    <a:gd name="connsiteY2" fmla="*/ 1559044 h 1886971"/>
                    <a:gd name="connsiteX3" fmla="*/ 7211695 w 7211695"/>
                    <a:gd name="connsiteY3" fmla="*/ 1886069 h 1886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11695" h="1886971">
                      <a:moveTo>
                        <a:pt x="0" y="3294"/>
                      </a:moveTo>
                      <a:cubicBezTo>
                        <a:pt x="795337" y="-5702"/>
                        <a:pt x="1590675" y="-14698"/>
                        <a:pt x="2368550" y="244594"/>
                      </a:cubicBezTo>
                      <a:cubicBezTo>
                        <a:pt x="3146425" y="503886"/>
                        <a:pt x="3872442" y="1287052"/>
                        <a:pt x="4667250" y="1559044"/>
                      </a:cubicBezTo>
                      <a:cubicBezTo>
                        <a:pt x="5462058" y="1831036"/>
                        <a:pt x="6429269" y="1895700"/>
                        <a:pt x="7211695" y="188606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BD0B726-9630-169C-E17A-BF243641FB92}"/>
                    </a:ext>
                  </a:extLst>
                </p:cNvPr>
                <p:cNvSpPr/>
                <p:nvPr/>
              </p:nvSpPr>
              <p:spPr>
                <a:xfrm>
                  <a:off x="2532981" y="1755738"/>
                  <a:ext cx="7361335" cy="488561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61335" h="488561">
                      <a:moveTo>
                        <a:pt x="0" y="416091"/>
                      </a:moveTo>
                      <a:cubicBezTo>
                        <a:pt x="585495" y="19540"/>
                        <a:pt x="1220237" y="-8840"/>
                        <a:pt x="2052346" y="1657"/>
                      </a:cubicBezTo>
                      <a:cubicBezTo>
                        <a:pt x="2884455" y="12154"/>
                        <a:pt x="3859115" y="394320"/>
                        <a:pt x="4992655" y="479073"/>
                      </a:cubicBezTo>
                      <a:cubicBezTo>
                        <a:pt x="6126195" y="563826"/>
                        <a:pt x="6712858" y="51162"/>
                        <a:pt x="7361335" y="116476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107DC84F-F51B-5A81-B6F9-25AB4401B2A5}"/>
                    </a:ext>
                  </a:extLst>
                </p:cNvPr>
                <p:cNvSpPr/>
                <p:nvPr/>
              </p:nvSpPr>
              <p:spPr>
                <a:xfrm>
                  <a:off x="2685381" y="1951758"/>
                  <a:ext cx="7247035" cy="510126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361335"/>
                    <a:gd name="connsiteY0" fmla="*/ 417442 h 521158"/>
                    <a:gd name="connsiteX1" fmla="*/ 2052346 w 7361335"/>
                    <a:gd name="connsiteY1" fmla="*/ 3008 h 521158"/>
                    <a:gd name="connsiteX2" fmla="*/ 4637055 w 7361335"/>
                    <a:gd name="connsiteY2" fmla="*/ 512174 h 521158"/>
                    <a:gd name="connsiteX3" fmla="*/ 7361335 w 7361335"/>
                    <a:gd name="connsiteY3" fmla="*/ 117827 h 521158"/>
                    <a:gd name="connsiteX0" fmla="*/ 0 w 7247035"/>
                    <a:gd name="connsiteY0" fmla="*/ 417442 h 512500"/>
                    <a:gd name="connsiteX1" fmla="*/ 2052346 w 7247035"/>
                    <a:gd name="connsiteY1" fmla="*/ 3008 h 512500"/>
                    <a:gd name="connsiteX2" fmla="*/ 4637055 w 7247035"/>
                    <a:gd name="connsiteY2" fmla="*/ 512174 h 512500"/>
                    <a:gd name="connsiteX3" fmla="*/ 7247035 w 7247035"/>
                    <a:gd name="connsiteY3" fmla="*/ 92427 h 512500"/>
                    <a:gd name="connsiteX0" fmla="*/ 0 w 7247035"/>
                    <a:gd name="connsiteY0" fmla="*/ 459518 h 510126"/>
                    <a:gd name="connsiteX1" fmla="*/ 2052346 w 7247035"/>
                    <a:gd name="connsiteY1" fmla="*/ 634 h 510126"/>
                    <a:gd name="connsiteX2" fmla="*/ 4637055 w 7247035"/>
                    <a:gd name="connsiteY2" fmla="*/ 509800 h 510126"/>
                    <a:gd name="connsiteX3" fmla="*/ 7247035 w 7247035"/>
                    <a:gd name="connsiteY3" fmla="*/ 90053 h 510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47035" h="510126">
                      <a:moveTo>
                        <a:pt x="0" y="459518"/>
                      </a:moveTo>
                      <a:cubicBezTo>
                        <a:pt x="585495" y="62967"/>
                        <a:pt x="1279504" y="-7746"/>
                        <a:pt x="2052346" y="634"/>
                      </a:cubicBezTo>
                      <a:cubicBezTo>
                        <a:pt x="2825188" y="9014"/>
                        <a:pt x="3771274" y="494897"/>
                        <a:pt x="4637055" y="509800"/>
                      </a:cubicBezTo>
                      <a:cubicBezTo>
                        <a:pt x="5502836" y="524703"/>
                        <a:pt x="6598558" y="24739"/>
                        <a:pt x="7247035" y="90053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6F880F9-DDB2-FA5E-6D68-30C775D4E290}"/>
                    </a:ext>
                  </a:extLst>
                </p:cNvPr>
                <p:cNvSpPr/>
                <p:nvPr/>
              </p:nvSpPr>
              <p:spPr>
                <a:xfrm>
                  <a:off x="2786981" y="1512108"/>
                  <a:ext cx="7247035" cy="463552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361335"/>
                    <a:gd name="connsiteY0" fmla="*/ 351037 h 414114"/>
                    <a:gd name="connsiteX1" fmla="*/ 2071396 w 7361335"/>
                    <a:gd name="connsiteY1" fmla="*/ 6453 h 414114"/>
                    <a:gd name="connsiteX2" fmla="*/ 4992655 w 7361335"/>
                    <a:gd name="connsiteY2" fmla="*/ 414019 h 414114"/>
                    <a:gd name="connsiteX3" fmla="*/ 7361335 w 7361335"/>
                    <a:gd name="connsiteY3" fmla="*/ 51422 h 414114"/>
                    <a:gd name="connsiteX0" fmla="*/ 0 w 7361335"/>
                    <a:gd name="connsiteY0" fmla="*/ 298252 h 437529"/>
                    <a:gd name="connsiteX1" fmla="*/ 2071396 w 7361335"/>
                    <a:gd name="connsiteY1" fmla="*/ 29868 h 437529"/>
                    <a:gd name="connsiteX2" fmla="*/ 4992655 w 7361335"/>
                    <a:gd name="connsiteY2" fmla="*/ 437434 h 437529"/>
                    <a:gd name="connsiteX3" fmla="*/ 7361335 w 7361335"/>
                    <a:gd name="connsiteY3" fmla="*/ 74837 h 437529"/>
                    <a:gd name="connsiteX0" fmla="*/ 0 w 7361335"/>
                    <a:gd name="connsiteY0" fmla="*/ 275880 h 415157"/>
                    <a:gd name="connsiteX1" fmla="*/ 2071396 w 7361335"/>
                    <a:gd name="connsiteY1" fmla="*/ 7496 h 415157"/>
                    <a:gd name="connsiteX2" fmla="*/ 4992655 w 7361335"/>
                    <a:gd name="connsiteY2" fmla="*/ 415062 h 415157"/>
                    <a:gd name="connsiteX3" fmla="*/ 7361335 w 7361335"/>
                    <a:gd name="connsiteY3" fmla="*/ 52465 h 415157"/>
                    <a:gd name="connsiteX0" fmla="*/ 0 w 7361335"/>
                    <a:gd name="connsiteY0" fmla="*/ 278721 h 462439"/>
                    <a:gd name="connsiteX1" fmla="*/ 2071396 w 7361335"/>
                    <a:gd name="connsiteY1" fmla="*/ 10337 h 462439"/>
                    <a:gd name="connsiteX2" fmla="*/ 4973605 w 7361335"/>
                    <a:gd name="connsiteY2" fmla="*/ 462353 h 462439"/>
                    <a:gd name="connsiteX3" fmla="*/ 7361335 w 7361335"/>
                    <a:gd name="connsiteY3" fmla="*/ 55306 h 462439"/>
                    <a:gd name="connsiteX0" fmla="*/ 0 w 7247035"/>
                    <a:gd name="connsiteY0" fmla="*/ 278721 h 463552"/>
                    <a:gd name="connsiteX1" fmla="*/ 2071396 w 7247035"/>
                    <a:gd name="connsiteY1" fmla="*/ 10337 h 463552"/>
                    <a:gd name="connsiteX2" fmla="*/ 4973605 w 7247035"/>
                    <a:gd name="connsiteY2" fmla="*/ 462353 h 463552"/>
                    <a:gd name="connsiteX3" fmla="*/ 7247035 w 7247035"/>
                    <a:gd name="connsiteY3" fmla="*/ 163256 h 463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47035" h="463552">
                      <a:moveTo>
                        <a:pt x="0" y="278721"/>
                      </a:moveTo>
                      <a:cubicBezTo>
                        <a:pt x="661695" y="2820"/>
                        <a:pt x="1242462" y="-20268"/>
                        <a:pt x="2071396" y="10337"/>
                      </a:cubicBezTo>
                      <a:cubicBezTo>
                        <a:pt x="2900330" y="40942"/>
                        <a:pt x="4110999" y="436867"/>
                        <a:pt x="4973605" y="462353"/>
                      </a:cubicBezTo>
                      <a:cubicBezTo>
                        <a:pt x="5836211" y="487839"/>
                        <a:pt x="6598558" y="97942"/>
                        <a:pt x="7247035" y="163256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D2148092-AA61-93CD-A40C-56BF9A49DB22}"/>
                    </a:ext>
                  </a:extLst>
                </p:cNvPr>
                <p:cNvSpPr/>
                <p:nvPr/>
              </p:nvSpPr>
              <p:spPr>
                <a:xfrm>
                  <a:off x="2583781" y="2221937"/>
                  <a:ext cx="7386735" cy="478070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386735"/>
                    <a:gd name="connsiteY0" fmla="*/ 503369 h 503369"/>
                    <a:gd name="connsiteX1" fmla="*/ 2077746 w 7386735"/>
                    <a:gd name="connsiteY1" fmla="*/ 35 h 503369"/>
                    <a:gd name="connsiteX2" fmla="*/ 5018055 w 7386735"/>
                    <a:gd name="connsiteY2" fmla="*/ 477451 h 503369"/>
                    <a:gd name="connsiteX3" fmla="*/ 7386735 w 7386735"/>
                    <a:gd name="connsiteY3" fmla="*/ 114854 h 503369"/>
                    <a:gd name="connsiteX0" fmla="*/ 0 w 7386735"/>
                    <a:gd name="connsiteY0" fmla="*/ 477966 h 477966"/>
                    <a:gd name="connsiteX1" fmla="*/ 2084096 w 7386735"/>
                    <a:gd name="connsiteY1" fmla="*/ 32 h 477966"/>
                    <a:gd name="connsiteX2" fmla="*/ 5018055 w 7386735"/>
                    <a:gd name="connsiteY2" fmla="*/ 452048 h 477966"/>
                    <a:gd name="connsiteX3" fmla="*/ 7386735 w 7386735"/>
                    <a:gd name="connsiteY3" fmla="*/ 89451 h 477966"/>
                    <a:gd name="connsiteX0" fmla="*/ 0 w 7386735"/>
                    <a:gd name="connsiteY0" fmla="*/ 478098 h 478098"/>
                    <a:gd name="connsiteX1" fmla="*/ 2084096 w 7386735"/>
                    <a:gd name="connsiteY1" fmla="*/ 164 h 478098"/>
                    <a:gd name="connsiteX2" fmla="*/ 5024405 w 7386735"/>
                    <a:gd name="connsiteY2" fmla="*/ 420430 h 478098"/>
                    <a:gd name="connsiteX3" fmla="*/ 7386735 w 7386735"/>
                    <a:gd name="connsiteY3" fmla="*/ 89583 h 478098"/>
                    <a:gd name="connsiteX0" fmla="*/ 0 w 7386735"/>
                    <a:gd name="connsiteY0" fmla="*/ 478070 h 478070"/>
                    <a:gd name="connsiteX1" fmla="*/ 2084096 w 7386735"/>
                    <a:gd name="connsiteY1" fmla="*/ 136 h 478070"/>
                    <a:gd name="connsiteX2" fmla="*/ 5024405 w 7386735"/>
                    <a:gd name="connsiteY2" fmla="*/ 420402 h 478070"/>
                    <a:gd name="connsiteX3" fmla="*/ 7386735 w 7386735"/>
                    <a:gd name="connsiteY3" fmla="*/ 89555 h 478070"/>
                    <a:gd name="connsiteX0" fmla="*/ 0 w 7386735"/>
                    <a:gd name="connsiteY0" fmla="*/ 478070 h 478070"/>
                    <a:gd name="connsiteX1" fmla="*/ 2084096 w 7386735"/>
                    <a:gd name="connsiteY1" fmla="*/ 136 h 478070"/>
                    <a:gd name="connsiteX2" fmla="*/ 5024405 w 7386735"/>
                    <a:gd name="connsiteY2" fmla="*/ 420402 h 478070"/>
                    <a:gd name="connsiteX3" fmla="*/ 7386735 w 7386735"/>
                    <a:gd name="connsiteY3" fmla="*/ 89555 h 478070"/>
                    <a:gd name="connsiteX0" fmla="*/ 0 w 7386735"/>
                    <a:gd name="connsiteY0" fmla="*/ 478070 h 478070"/>
                    <a:gd name="connsiteX1" fmla="*/ 2084096 w 7386735"/>
                    <a:gd name="connsiteY1" fmla="*/ 136 h 478070"/>
                    <a:gd name="connsiteX2" fmla="*/ 5024405 w 7386735"/>
                    <a:gd name="connsiteY2" fmla="*/ 420402 h 478070"/>
                    <a:gd name="connsiteX3" fmla="*/ 7386735 w 7386735"/>
                    <a:gd name="connsiteY3" fmla="*/ 89555 h 478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86735" h="478070">
                      <a:moveTo>
                        <a:pt x="0" y="478070"/>
                      </a:moveTo>
                      <a:cubicBezTo>
                        <a:pt x="585495" y="81519"/>
                        <a:pt x="1246695" y="9747"/>
                        <a:pt x="2084096" y="136"/>
                      </a:cubicBezTo>
                      <a:cubicBezTo>
                        <a:pt x="2921497" y="-9475"/>
                        <a:pt x="4140632" y="494399"/>
                        <a:pt x="5024405" y="420402"/>
                      </a:cubicBezTo>
                      <a:cubicBezTo>
                        <a:pt x="5908178" y="346405"/>
                        <a:pt x="6706508" y="106791"/>
                        <a:pt x="7386735" y="89555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ECB780D1-E473-E9DB-EF09-16EE3827F27E}"/>
                    </a:ext>
                  </a:extLst>
                </p:cNvPr>
                <p:cNvSpPr/>
                <p:nvPr/>
              </p:nvSpPr>
              <p:spPr>
                <a:xfrm>
                  <a:off x="2475831" y="1240491"/>
                  <a:ext cx="7583585" cy="525571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615335"/>
                    <a:gd name="connsiteY0" fmla="*/ 416091 h 486221"/>
                    <a:gd name="connsiteX1" fmla="*/ 2052346 w 7615335"/>
                    <a:gd name="connsiteY1" fmla="*/ 1657 h 486221"/>
                    <a:gd name="connsiteX2" fmla="*/ 4992655 w 7615335"/>
                    <a:gd name="connsiteY2" fmla="*/ 479073 h 486221"/>
                    <a:gd name="connsiteX3" fmla="*/ 7615335 w 7615335"/>
                    <a:gd name="connsiteY3" fmla="*/ 326026 h 486221"/>
                    <a:gd name="connsiteX0" fmla="*/ 0 w 7615335"/>
                    <a:gd name="connsiteY0" fmla="*/ 417734 h 525170"/>
                    <a:gd name="connsiteX1" fmla="*/ 2052346 w 7615335"/>
                    <a:gd name="connsiteY1" fmla="*/ 3300 h 525170"/>
                    <a:gd name="connsiteX2" fmla="*/ 5100605 w 7615335"/>
                    <a:gd name="connsiteY2" fmla="*/ 518816 h 525170"/>
                    <a:gd name="connsiteX3" fmla="*/ 7615335 w 7615335"/>
                    <a:gd name="connsiteY3" fmla="*/ 327669 h 525170"/>
                    <a:gd name="connsiteX0" fmla="*/ 0 w 7583585"/>
                    <a:gd name="connsiteY0" fmla="*/ 368528 h 533114"/>
                    <a:gd name="connsiteX1" fmla="*/ 2020596 w 7583585"/>
                    <a:gd name="connsiteY1" fmla="*/ 11244 h 533114"/>
                    <a:gd name="connsiteX2" fmla="*/ 5068855 w 7583585"/>
                    <a:gd name="connsiteY2" fmla="*/ 526760 h 533114"/>
                    <a:gd name="connsiteX3" fmla="*/ 7583585 w 7583585"/>
                    <a:gd name="connsiteY3" fmla="*/ 335613 h 533114"/>
                    <a:gd name="connsiteX0" fmla="*/ 0 w 7583585"/>
                    <a:gd name="connsiteY0" fmla="*/ 361689 h 526275"/>
                    <a:gd name="connsiteX1" fmla="*/ 2020596 w 7583585"/>
                    <a:gd name="connsiteY1" fmla="*/ 4405 h 526275"/>
                    <a:gd name="connsiteX2" fmla="*/ 5068855 w 7583585"/>
                    <a:gd name="connsiteY2" fmla="*/ 519921 h 526275"/>
                    <a:gd name="connsiteX3" fmla="*/ 7583585 w 7583585"/>
                    <a:gd name="connsiteY3" fmla="*/ 328774 h 526275"/>
                    <a:gd name="connsiteX0" fmla="*/ 0 w 7583585"/>
                    <a:gd name="connsiteY0" fmla="*/ 360985 h 525571"/>
                    <a:gd name="connsiteX1" fmla="*/ 2020596 w 7583585"/>
                    <a:gd name="connsiteY1" fmla="*/ 3701 h 525571"/>
                    <a:gd name="connsiteX2" fmla="*/ 5068855 w 7583585"/>
                    <a:gd name="connsiteY2" fmla="*/ 519217 h 525571"/>
                    <a:gd name="connsiteX3" fmla="*/ 7583585 w 7583585"/>
                    <a:gd name="connsiteY3" fmla="*/ 328070 h 525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583585" h="525571">
                      <a:moveTo>
                        <a:pt x="0" y="360985"/>
                      </a:moveTo>
                      <a:cubicBezTo>
                        <a:pt x="623595" y="91434"/>
                        <a:pt x="1175787" y="-22671"/>
                        <a:pt x="2020596" y="3701"/>
                      </a:cubicBezTo>
                      <a:cubicBezTo>
                        <a:pt x="2865405" y="30073"/>
                        <a:pt x="4141690" y="465156"/>
                        <a:pt x="5068855" y="519217"/>
                      </a:cubicBezTo>
                      <a:cubicBezTo>
                        <a:pt x="5996020" y="573279"/>
                        <a:pt x="6935108" y="262756"/>
                        <a:pt x="7583585" y="32807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F4C7E0D3-39B2-2E4C-1B76-90F8B6ED8C18}"/>
                    </a:ext>
                  </a:extLst>
                </p:cNvPr>
                <p:cNvSpPr/>
                <p:nvPr/>
              </p:nvSpPr>
              <p:spPr>
                <a:xfrm>
                  <a:off x="2801963" y="1189072"/>
                  <a:ext cx="7142480" cy="1890055"/>
                </a:xfrm>
                <a:custGeom>
                  <a:avLst/>
                  <a:gdLst>
                    <a:gd name="connsiteX0" fmla="*/ 0 w 7188200"/>
                    <a:gd name="connsiteY0" fmla="*/ 0 h 1871005"/>
                    <a:gd name="connsiteX1" fmla="*/ 1981200 w 7188200"/>
                    <a:gd name="connsiteY1" fmla="*/ 330200 h 1871005"/>
                    <a:gd name="connsiteX2" fmla="*/ 4457700 w 7188200"/>
                    <a:gd name="connsiteY2" fmla="*/ 1644650 h 1871005"/>
                    <a:gd name="connsiteX3" fmla="*/ 7188200 w 7188200"/>
                    <a:gd name="connsiteY3" fmla="*/ 1860550 h 1871005"/>
                    <a:gd name="connsiteX0" fmla="*/ 0 w 7142480"/>
                    <a:gd name="connsiteY0" fmla="*/ 0 h 1890055"/>
                    <a:gd name="connsiteX1" fmla="*/ 1935480 w 7142480"/>
                    <a:gd name="connsiteY1" fmla="*/ 349250 h 1890055"/>
                    <a:gd name="connsiteX2" fmla="*/ 4411980 w 7142480"/>
                    <a:gd name="connsiteY2" fmla="*/ 1663700 h 1890055"/>
                    <a:gd name="connsiteX3" fmla="*/ 7142480 w 7142480"/>
                    <a:gd name="connsiteY3" fmla="*/ 1879600 h 1890055"/>
                    <a:gd name="connsiteX0" fmla="*/ 0 w 7142480"/>
                    <a:gd name="connsiteY0" fmla="*/ 0 h 1890055"/>
                    <a:gd name="connsiteX1" fmla="*/ 1935480 w 7142480"/>
                    <a:gd name="connsiteY1" fmla="*/ 349250 h 1890055"/>
                    <a:gd name="connsiteX2" fmla="*/ 4411980 w 7142480"/>
                    <a:gd name="connsiteY2" fmla="*/ 1663700 h 1890055"/>
                    <a:gd name="connsiteX3" fmla="*/ 7142480 w 7142480"/>
                    <a:gd name="connsiteY3" fmla="*/ 1879600 h 1890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42480" h="1890055">
                      <a:moveTo>
                        <a:pt x="0" y="0"/>
                      </a:moveTo>
                      <a:cubicBezTo>
                        <a:pt x="624840" y="5186"/>
                        <a:pt x="1200150" y="71967"/>
                        <a:pt x="1935480" y="349250"/>
                      </a:cubicBezTo>
                      <a:cubicBezTo>
                        <a:pt x="2670810" y="626533"/>
                        <a:pt x="3544147" y="1408642"/>
                        <a:pt x="4411980" y="1663700"/>
                      </a:cubicBezTo>
                      <a:cubicBezTo>
                        <a:pt x="5279813" y="1918758"/>
                        <a:pt x="6211146" y="1899179"/>
                        <a:pt x="7142480" y="18796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F2F96486-4870-B505-7771-54B8181FBA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33460" y="1225731"/>
                  <a:ext cx="318770" cy="209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96B7B48C-B315-B2EE-A602-5CD59BB303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1463" y="1547212"/>
                  <a:ext cx="261620" cy="25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A8548349-9731-7A5E-0A31-9431D957EF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21765" y="1943175"/>
                  <a:ext cx="292358" cy="665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0B5E9C64-10C8-4119-79FF-5E2068B6A9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1438" y="2290120"/>
                  <a:ext cx="290365" cy="775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47105687-820A-50A2-42FF-0CE3774B50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67233" y="2599033"/>
                  <a:ext cx="255270" cy="485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F3F615A-58C8-9119-C16A-87A661BFAB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5401" y="446667"/>
                <a:ext cx="0" cy="346647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A627E44-6ADA-276E-1BDA-DE99FAFDAAE3}"/>
                  </a:ext>
                </a:extLst>
              </p:cNvPr>
              <p:cNvCxnSpPr/>
              <p:nvPr/>
            </p:nvCxnSpPr>
            <p:spPr>
              <a:xfrm flipH="1">
                <a:off x="2326943" y="955336"/>
                <a:ext cx="2929812" cy="292981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07E9702-3558-F839-CBC7-CEFC3BD8C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2077" y="3166690"/>
                <a:ext cx="7773961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FB870AFD-E154-97D9-C44E-09F1189048F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1073" y="446667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051FFF04-2E44-4343-AC05-200159DE55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1073" y="446667"/>
                    <a:ext cx="36862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6279" b="-47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4813527-2A91-FAD1-3405-1FEC3ED29A7F}"/>
                      </a:ext>
                    </a:extLst>
                  </p:cNvPr>
                  <p:cNvSpPr txBox="1"/>
                  <p:nvPr/>
                </p:nvSpPr>
                <p:spPr>
                  <a:xfrm>
                    <a:off x="9713989" y="3204310"/>
                    <a:ext cx="3345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9B70D0F0-7D57-45AB-A3E4-CED51A7337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13989" y="3204310"/>
                    <a:ext cx="33457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7500" b="-279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50D4AA0D-4848-E511-0B89-5D99CB389649}"/>
                      </a:ext>
                    </a:extLst>
                  </p:cNvPr>
                  <p:cNvSpPr txBox="1"/>
                  <p:nvPr/>
                </p:nvSpPr>
                <p:spPr>
                  <a:xfrm>
                    <a:off x="6130885" y="1679973"/>
                    <a:ext cx="36561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A83C4AA1-20B0-4A41-9E34-7710C07FAD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0885" y="1679973"/>
                    <a:ext cx="365613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1628" b="-465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6115EDD-5356-DF47-3721-040229515211}"/>
                      </a:ext>
                    </a:extLst>
                  </p:cNvPr>
                  <p:cNvSpPr txBox="1"/>
                  <p:nvPr/>
                </p:nvSpPr>
                <p:spPr>
                  <a:xfrm>
                    <a:off x="6448529" y="2623910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015A23EF-B586-40CF-B528-528684C522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8529" y="2623910"/>
                    <a:ext cx="41870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122" r="-30612" b="-5814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1E7BEFC-8F3E-59E4-494D-D774A3865AAB}"/>
                  </a:ext>
                </a:extLst>
              </p:cNvPr>
              <p:cNvCxnSpPr/>
              <p:nvPr/>
            </p:nvCxnSpPr>
            <p:spPr>
              <a:xfrm flipV="1">
                <a:off x="5763016" y="1387762"/>
                <a:ext cx="166433" cy="4349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5F59DF4F-FDD5-E8C0-773C-FF2AB96F1B16}"/>
                      </a:ext>
                    </a:extLst>
                  </p:cNvPr>
                  <p:cNvSpPr txBox="1"/>
                  <p:nvPr/>
                </p:nvSpPr>
                <p:spPr>
                  <a:xfrm>
                    <a:off x="5846232" y="1089509"/>
                    <a:ext cx="3642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9895BF88-B9C0-4E9E-8220-811ED66114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6232" y="1089509"/>
                    <a:ext cx="36420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6667" b="-302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0DEDF01-DEBB-1EE6-B680-DEABA1154886}"/>
                      </a:ext>
                    </a:extLst>
                  </p:cNvPr>
                  <p:cNvSpPr txBox="1"/>
                  <p:nvPr/>
                </p:nvSpPr>
                <p:spPr>
                  <a:xfrm>
                    <a:off x="4868728" y="684019"/>
                    <a:ext cx="3695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3DA8E67-BB84-42F0-9C8A-3C590656EE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8728" y="684019"/>
                    <a:ext cx="369588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3953" b="-47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442F9D0-E46D-9CDE-C6C6-CB0AFD500DF6}"/>
                </a:ext>
              </a:extLst>
            </p:cNvPr>
            <p:cNvGrpSpPr/>
            <p:nvPr/>
          </p:nvGrpSpPr>
          <p:grpSpPr>
            <a:xfrm>
              <a:off x="10204302" y="3750499"/>
              <a:ext cx="1096194" cy="797225"/>
              <a:chOff x="10204301" y="3725841"/>
              <a:chExt cx="1330457" cy="1146342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0CF5B21-B2DB-9E8A-AA10-3ABE6988F6FE}"/>
                  </a:ext>
                </a:extLst>
              </p:cNvPr>
              <p:cNvSpPr/>
              <p:nvPr/>
            </p:nvSpPr>
            <p:spPr>
              <a:xfrm rot="4458677">
                <a:off x="10296359" y="3633783"/>
                <a:ext cx="1146342" cy="1330457"/>
              </a:xfrm>
              <a:custGeom>
                <a:avLst/>
                <a:gdLst>
                  <a:gd name="connsiteX0" fmla="*/ 543485 w 2015003"/>
                  <a:gd name="connsiteY0" fmla="*/ 57463 h 2116231"/>
                  <a:gd name="connsiteX1" fmla="*/ 1523199 w 2015003"/>
                  <a:gd name="connsiteY1" fmla="*/ 178761 h 2116231"/>
                  <a:gd name="connsiteX2" fmla="*/ 1560522 w 2015003"/>
                  <a:gd name="connsiteY2" fmla="*/ 943871 h 2116231"/>
                  <a:gd name="connsiteX3" fmla="*/ 1999060 w 2015003"/>
                  <a:gd name="connsiteY3" fmla="*/ 1643667 h 2116231"/>
                  <a:gd name="connsiteX4" fmla="*/ 916709 w 2015003"/>
                  <a:gd name="connsiteY4" fmla="*/ 2110198 h 2116231"/>
                  <a:gd name="connsiteX5" fmla="*/ 720766 w 2015003"/>
                  <a:gd name="connsiteY5" fmla="*/ 1317096 h 2116231"/>
                  <a:gd name="connsiteX6" fmla="*/ 2309 w 2015003"/>
                  <a:gd name="connsiteY6" fmla="*/ 934541 h 2116231"/>
                  <a:gd name="connsiteX7" fmla="*/ 543485 w 2015003"/>
                  <a:gd name="connsiteY7" fmla="*/ 57463 h 2116231"/>
                  <a:gd name="connsiteX0" fmla="*/ 543485 w 2014235"/>
                  <a:gd name="connsiteY0" fmla="*/ 57463 h 2119110"/>
                  <a:gd name="connsiteX1" fmla="*/ 1523199 w 2014235"/>
                  <a:gd name="connsiteY1" fmla="*/ 178761 h 2119110"/>
                  <a:gd name="connsiteX2" fmla="*/ 1560522 w 2014235"/>
                  <a:gd name="connsiteY2" fmla="*/ 943871 h 2119110"/>
                  <a:gd name="connsiteX3" fmla="*/ 1999060 w 2014235"/>
                  <a:gd name="connsiteY3" fmla="*/ 1643667 h 2119110"/>
                  <a:gd name="connsiteX4" fmla="*/ 916709 w 2014235"/>
                  <a:gd name="connsiteY4" fmla="*/ 2110198 h 2119110"/>
                  <a:gd name="connsiteX5" fmla="*/ 720766 w 2014235"/>
                  <a:gd name="connsiteY5" fmla="*/ 1317096 h 2119110"/>
                  <a:gd name="connsiteX6" fmla="*/ 2309 w 2014235"/>
                  <a:gd name="connsiteY6" fmla="*/ 934541 h 2119110"/>
                  <a:gd name="connsiteX7" fmla="*/ 543485 w 2014235"/>
                  <a:gd name="connsiteY7" fmla="*/ 57463 h 2119110"/>
                  <a:gd name="connsiteX0" fmla="*/ 543485 w 1980874"/>
                  <a:gd name="connsiteY0" fmla="*/ 57463 h 2128421"/>
                  <a:gd name="connsiteX1" fmla="*/ 1523199 w 1980874"/>
                  <a:gd name="connsiteY1" fmla="*/ 178761 h 2128421"/>
                  <a:gd name="connsiteX2" fmla="*/ 1560522 w 1980874"/>
                  <a:gd name="connsiteY2" fmla="*/ 943871 h 2128421"/>
                  <a:gd name="connsiteX3" fmla="*/ 1964847 w 1980874"/>
                  <a:gd name="connsiteY3" fmla="*/ 1730974 h 2128421"/>
                  <a:gd name="connsiteX4" fmla="*/ 916709 w 1980874"/>
                  <a:gd name="connsiteY4" fmla="*/ 2110198 h 2128421"/>
                  <a:gd name="connsiteX5" fmla="*/ 720766 w 1980874"/>
                  <a:gd name="connsiteY5" fmla="*/ 1317096 h 2128421"/>
                  <a:gd name="connsiteX6" fmla="*/ 2309 w 1980874"/>
                  <a:gd name="connsiteY6" fmla="*/ 934541 h 2128421"/>
                  <a:gd name="connsiteX7" fmla="*/ 543485 w 1980874"/>
                  <a:gd name="connsiteY7" fmla="*/ 57463 h 2128421"/>
                  <a:gd name="connsiteX0" fmla="*/ 543485 w 1975539"/>
                  <a:gd name="connsiteY0" fmla="*/ 57463 h 2163482"/>
                  <a:gd name="connsiteX1" fmla="*/ 1523199 w 1975539"/>
                  <a:gd name="connsiteY1" fmla="*/ 178761 h 2163482"/>
                  <a:gd name="connsiteX2" fmla="*/ 1560522 w 1975539"/>
                  <a:gd name="connsiteY2" fmla="*/ 943871 h 2163482"/>
                  <a:gd name="connsiteX3" fmla="*/ 1964847 w 1975539"/>
                  <a:gd name="connsiteY3" fmla="*/ 1730974 h 2163482"/>
                  <a:gd name="connsiteX4" fmla="*/ 1069419 w 1975539"/>
                  <a:gd name="connsiteY4" fmla="*/ 2153091 h 2163482"/>
                  <a:gd name="connsiteX5" fmla="*/ 720766 w 1975539"/>
                  <a:gd name="connsiteY5" fmla="*/ 1317096 h 2163482"/>
                  <a:gd name="connsiteX6" fmla="*/ 2309 w 1975539"/>
                  <a:gd name="connsiteY6" fmla="*/ 934541 h 2163482"/>
                  <a:gd name="connsiteX7" fmla="*/ 543485 w 1975539"/>
                  <a:gd name="connsiteY7" fmla="*/ 57463 h 2163482"/>
                  <a:gd name="connsiteX0" fmla="*/ 543485 w 1975539"/>
                  <a:gd name="connsiteY0" fmla="*/ 57463 h 2170997"/>
                  <a:gd name="connsiteX1" fmla="*/ 1523199 w 1975539"/>
                  <a:gd name="connsiteY1" fmla="*/ 178761 h 2170997"/>
                  <a:gd name="connsiteX2" fmla="*/ 1560522 w 1975539"/>
                  <a:gd name="connsiteY2" fmla="*/ 943871 h 2170997"/>
                  <a:gd name="connsiteX3" fmla="*/ 1964847 w 1975539"/>
                  <a:gd name="connsiteY3" fmla="*/ 1730974 h 2170997"/>
                  <a:gd name="connsiteX4" fmla="*/ 1069419 w 1975539"/>
                  <a:gd name="connsiteY4" fmla="*/ 2153091 h 2170997"/>
                  <a:gd name="connsiteX5" fmla="*/ 720766 w 1975539"/>
                  <a:gd name="connsiteY5" fmla="*/ 1317096 h 2170997"/>
                  <a:gd name="connsiteX6" fmla="*/ 2309 w 1975539"/>
                  <a:gd name="connsiteY6" fmla="*/ 934541 h 2170997"/>
                  <a:gd name="connsiteX7" fmla="*/ 543485 w 1975539"/>
                  <a:gd name="connsiteY7" fmla="*/ 57463 h 2170997"/>
                  <a:gd name="connsiteX0" fmla="*/ 543485 w 1986971"/>
                  <a:gd name="connsiteY0" fmla="*/ 57463 h 2188674"/>
                  <a:gd name="connsiteX1" fmla="*/ 1523199 w 1986971"/>
                  <a:gd name="connsiteY1" fmla="*/ 178761 h 2188674"/>
                  <a:gd name="connsiteX2" fmla="*/ 1560522 w 1986971"/>
                  <a:gd name="connsiteY2" fmla="*/ 943871 h 2188674"/>
                  <a:gd name="connsiteX3" fmla="*/ 1964847 w 1986971"/>
                  <a:gd name="connsiteY3" fmla="*/ 1730974 h 2188674"/>
                  <a:gd name="connsiteX4" fmla="*/ 1069419 w 1986971"/>
                  <a:gd name="connsiteY4" fmla="*/ 2153091 h 2188674"/>
                  <a:gd name="connsiteX5" fmla="*/ 720766 w 1986971"/>
                  <a:gd name="connsiteY5" fmla="*/ 1317096 h 2188674"/>
                  <a:gd name="connsiteX6" fmla="*/ 2309 w 1986971"/>
                  <a:gd name="connsiteY6" fmla="*/ 934541 h 2188674"/>
                  <a:gd name="connsiteX7" fmla="*/ 543485 w 1986971"/>
                  <a:gd name="connsiteY7" fmla="*/ 57463 h 2188674"/>
                  <a:gd name="connsiteX0" fmla="*/ 554169 w 1997655"/>
                  <a:gd name="connsiteY0" fmla="*/ 57463 h 2203770"/>
                  <a:gd name="connsiteX1" fmla="*/ 1533883 w 1997655"/>
                  <a:gd name="connsiteY1" fmla="*/ 178761 h 2203770"/>
                  <a:gd name="connsiteX2" fmla="*/ 1571206 w 1997655"/>
                  <a:gd name="connsiteY2" fmla="*/ 943871 h 2203770"/>
                  <a:gd name="connsiteX3" fmla="*/ 1975531 w 1997655"/>
                  <a:gd name="connsiteY3" fmla="*/ 1730974 h 2203770"/>
                  <a:gd name="connsiteX4" fmla="*/ 1080103 w 1997655"/>
                  <a:gd name="connsiteY4" fmla="*/ 2153091 h 2203770"/>
                  <a:gd name="connsiteX5" fmla="*/ 12993 w 1997655"/>
                  <a:gd name="connsiteY5" fmla="*/ 934541 h 2203770"/>
                  <a:gd name="connsiteX6" fmla="*/ 554169 w 1997655"/>
                  <a:gd name="connsiteY6" fmla="*/ 57463 h 2203770"/>
                  <a:gd name="connsiteX0" fmla="*/ 554169 w 1989255"/>
                  <a:gd name="connsiteY0" fmla="*/ 54327 h 2179975"/>
                  <a:gd name="connsiteX1" fmla="*/ 1533883 w 1989255"/>
                  <a:gd name="connsiteY1" fmla="*/ 175625 h 2179975"/>
                  <a:gd name="connsiteX2" fmla="*/ 1616926 w 1989255"/>
                  <a:gd name="connsiteY2" fmla="*/ 846968 h 2179975"/>
                  <a:gd name="connsiteX3" fmla="*/ 1975531 w 1989255"/>
                  <a:gd name="connsiteY3" fmla="*/ 1727838 h 2179975"/>
                  <a:gd name="connsiteX4" fmla="*/ 1080103 w 1989255"/>
                  <a:gd name="connsiteY4" fmla="*/ 2149955 h 2179975"/>
                  <a:gd name="connsiteX5" fmla="*/ 12993 w 1989255"/>
                  <a:gd name="connsiteY5" fmla="*/ 931405 h 2179975"/>
                  <a:gd name="connsiteX6" fmla="*/ 554169 w 1989255"/>
                  <a:gd name="connsiteY6" fmla="*/ 54327 h 2179975"/>
                  <a:gd name="connsiteX0" fmla="*/ 305977 w 1741063"/>
                  <a:gd name="connsiteY0" fmla="*/ 90459 h 2192681"/>
                  <a:gd name="connsiteX1" fmla="*/ 1285691 w 1741063"/>
                  <a:gd name="connsiteY1" fmla="*/ 211757 h 2192681"/>
                  <a:gd name="connsiteX2" fmla="*/ 1368734 w 1741063"/>
                  <a:gd name="connsiteY2" fmla="*/ 883100 h 2192681"/>
                  <a:gd name="connsiteX3" fmla="*/ 1727339 w 1741063"/>
                  <a:gd name="connsiteY3" fmla="*/ 1763970 h 2192681"/>
                  <a:gd name="connsiteX4" fmla="*/ 831911 w 1741063"/>
                  <a:gd name="connsiteY4" fmla="*/ 2186087 h 2192681"/>
                  <a:gd name="connsiteX5" fmla="*/ 24611 w 1741063"/>
                  <a:gd name="connsiteY5" fmla="*/ 1457254 h 2192681"/>
                  <a:gd name="connsiteX6" fmla="*/ 305977 w 1741063"/>
                  <a:gd name="connsiteY6" fmla="*/ 90459 h 2192681"/>
                  <a:gd name="connsiteX0" fmla="*/ 193443 w 1780632"/>
                  <a:gd name="connsiteY0" fmla="*/ 113292 h 2122552"/>
                  <a:gd name="connsiteX1" fmla="*/ 1325260 w 1780632"/>
                  <a:gd name="connsiteY1" fmla="*/ 141628 h 2122552"/>
                  <a:gd name="connsiteX2" fmla="*/ 1408303 w 1780632"/>
                  <a:gd name="connsiteY2" fmla="*/ 812971 h 2122552"/>
                  <a:gd name="connsiteX3" fmla="*/ 1766908 w 1780632"/>
                  <a:gd name="connsiteY3" fmla="*/ 1693841 h 2122552"/>
                  <a:gd name="connsiteX4" fmla="*/ 871480 w 1780632"/>
                  <a:gd name="connsiteY4" fmla="*/ 2115958 h 2122552"/>
                  <a:gd name="connsiteX5" fmla="*/ 64180 w 1780632"/>
                  <a:gd name="connsiteY5" fmla="*/ 1387125 h 2122552"/>
                  <a:gd name="connsiteX6" fmla="*/ 193443 w 1780632"/>
                  <a:gd name="connsiteY6" fmla="*/ 113292 h 2122552"/>
                  <a:gd name="connsiteX0" fmla="*/ 193443 w 1780632"/>
                  <a:gd name="connsiteY0" fmla="*/ 113292 h 2126761"/>
                  <a:gd name="connsiteX1" fmla="*/ 1325260 w 1780632"/>
                  <a:gd name="connsiteY1" fmla="*/ 141628 h 2126761"/>
                  <a:gd name="connsiteX2" fmla="*/ 1408303 w 1780632"/>
                  <a:gd name="connsiteY2" fmla="*/ 812971 h 2126761"/>
                  <a:gd name="connsiteX3" fmla="*/ 1766908 w 1780632"/>
                  <a:gd name="connsiteY3" fmla="*/ 1693841 h 2126761"/>
                  <a:gd name="connsiteX4" fmla="*/ 871480 w 1780632"/>
                  <a:gd name="connsiteY4" fmla="*/ 2115958 h 2126761"/>
                  <a:gd name="connsiteX5" fmla="*/ 64180 w 1780632"/>
                  <a:gd name="connsiteY5" fmla="*/ 1387125 h 2126761"/>
                  <a:gd name="connsiteX6" fmla="*/ 193443 w 1780632"/>
                  <a:gd name="connsiteY6" fmla="*/ 113292 h 2126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0632" h="2126761">
                    <a:moveTo>
                      <a:pt x="193443" y="113292"/>
                    </a:moveTo>
                    <a:cubicBezTo>
                      <a:pt x="403623" y="-94291"/>
                      <a:pt x="1122783" y="25015"/>
                      <a:pt x="1325260" y="141628"/>
                    </a:cubicBezTo>
                    <a:cubicBezTo>
                      <a:pt x="1527737" y="258241"/>
                      <a:pt x="1334695" y="554269"/>
                      <a:pt x="1408303" y="812971"/>
                    </a:cubicBezTo>
                    <a:cubicBezTo>
                      <a:pt x="1481911" y="1071673"/>
                      <a:pt x="1856378" y="1476677"/>
                      <a:pt x="1766908" y="1693841"/>
                    </a:cubicBezTo>
                    <a:cubicBezTo>
                      <a:pt x="1677438" y="1911005"/>
                      <a:pt x="1218149" y="2184739"/>
                      <a:pt x="871480" y="2115958"/>
                    </a:cubicBezTo>
                    <a:cubicBezTo>
                      <a:pt x="524811" y="2047177"/>
                      <a:pt x="177186" y="1720903"/>
                      <a:pt x="64180" y="1387125"/>
                    </a:cubicBezTo>
                    <a:cubicBezTo>
                      <a:pt x="-48826" y="1053347"/>
                      <a:pt x="-16737" y="320875"/>
                      <a:pt x="193443" y="113292"/>
                    </a:cubicBezTo>
                    <a:close/>
                  </a:path>
                </a:pathLst>
              </a:cu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169C78D-F698-9341-FE89-77E9CE88F72E}"/>
                  </a:ext>
                </a:extLst>
              </p:cNvPr>
              <p:cNvSpPr/>
              <p:nvPr/>
            </p:nvSpPr>
            <p:spPr>
              <a:xfrm>
                <a:off x="10286879" y="3818850"/>
                <a:ext cx="1160665" cy="904703"/>
              </a:xfrm>
              <a:custGeom>
                <a:avLst/>
                <a:gdLst>
                  <a:gd name="connsiteX0" fmla="*/ 57178 w 1829995"/>
                  <a:gd name="connsiteY0" fmla="*/ 1404604 h 1404604"/>
                  <a:gd name="connsiteX1" fmla="*/ 85170 w 1829995"/>
                  <a:gd name="connsiteY1" fmla="*/ 882089 h 1404604"/>
                  <a:gd name="connsiteX2" fmla="*/ 868942 w 1829995"/>
                  <a:gd name="connsiteY2" fmla="*/ 79657 h 1404604"/>
                  <a:gd name="connsiteX3" fmla="*/ 1829995 w 1829995"/>
                  <a:gd name="connsiteY3" fmla="*/ 79657 h 1404604"/>
                  <a:gd name="connsiteX0" fmla="*/ 57178 w 1829995"/>
                  <a:gd name="connsiteY0" fmla="*/ 1435711 h 1435711"/>
                  <a:gd name="connsiteX1" fmla="*/ 85170 w 1829995"/>
                  <a:gd name="connsiteY1" fmla="*/ 913196 h 1435711"/>
                  <a:gd name="connsiteX2" fmla="*/ 868942 w 1829995"/>
                  <a:gd name="connsiteY2" fmla="*/ 110764 h 1435711"/>
                  <a:gd name="connsiteX3" fmla="*/ 1829995 w 1829995"/>
                  <a:gd name="connsiteY3" fmla="*/ 110764 h 1435711"/>
                  <a:gd name="connsiteX0" fmla="*/ 57178 w 1829995"/>
                  <a:gd name="connsiteY0" fmla="*/ 1416085 h 1416085"/>
                  <a:gd name="connsiteX1" fmla="*/ 85170 w 1829995"/>
                  <a:gd name="connsiteY1" fmla="*/ 893570 h 1416085"/>
                  <a:gd name="connsiteX2" fmla="*/ 868942 w 1829995"/>
                  <a:gd name="connsiteY2" fmla="*/ 91138 h 1416085"/>
                  <a:gd name="connsiteX3" fmla="*/ 1829995 w 1829995"/>
                  <a:gd name="connsiteY3" fmla="*/ 131778 h 1416085"/>
                  <a:gd name="connsiteX0" fmla="*/ 75158 w 1847975"/>
                  <a:gd name="connsiteY0" fmla="*/ 1416085 h 1416085"/>
                  <a:gd name="connsiteX1" fmla="*/ 103150 w 1847975"/>
                  <a:gd name="connsiteY1" fmla="*/ 893570 h 1416085"/>
                  <a:gd name="connsiteX2" fmla="*/ 886922 w 1847975"/>
                  <a:gd name="connsiteY2" fmla="*/ 91138 h 1416085"/>
                  <a:gd name="connsiteX3" fmla="*/ 1847975 w 1847975"/>
                  <a:gd name="connsiteY3" fmla="*/ 131778 h 1416085"/>
                  <a:gd name="connsiteX0" fmla="*/ 71180 w 1854157"/>
                  <a:gd name="connsiteY0" fmla="*/ 1411005 h 1411005"/>
                  <a:gd name="connsiteX1" fmla="*/ 109332 w 1854157"/>
                  <a:gd name="connsiteY1" fmla="*/ 893570 h 1411005"/>
                  <a:gd name="connsiteX2" fmla="*/ 893104 w 1854157"/>
                  <a:gd name="connsiteY2" fmla="*/ 91138 h 1411005"/>
                  <a:gd name="connsiteX3" fmla="*/ 1854157 w 1854157"/>
                  <a:gd name="connsiteY3" fmla="*/ 131778 h 1411005"/>
                  <a:gd name="connsiteX0" fmla="*/ 70463 w 1855345"/>
                  <a:gd name="connsiteY0" fmla="*/ 1405290 h 1405290"/>
                  <a:gd name="connsiteX1" fmla="*/ 110520 w 1855345"/>
                  <a:gd name="connsiteY1" fmla="*/ 893570 h 1405290"/>
                  <a:gd name="connsiteX2" fmla="*/ 894292 w 1855345"/>
                  <a:gd name="connsiteY2" fmla="*/ 91138 h 1405290"/>
                  <a:gd name="connsiteX3" fmla="*/ 1855345 w 1855345"/>
                  <a:gd name="connsiteY3" fmla="*/ 131778 h 1405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5345" h="1405290">
                    <a:moveTo>
                      <a:pt x="70463" y="1405290"/>
                    </a:moveTo>
                    <a:cubicBezTo>
                      <a:pt x="-31448" y="1254444"/>
                      <a:pt x="-26785" y="1112595"/>
                      <a:pt x="110520" y="893570"/>
                    </a:cubicBezTo>
                    <a:cubicBezTo>
                      <a:pt x="247825" y="674545"/>
                      <a:pt x="603488" y="224877"/>
                      <a:pt x="894292" y="91138"/>
                    </a:cubicBezTo>
                    <a:cubicBezTo>
                      <a:pt x="1185096" y="-42601"/>
                      <a:pt x="1796821" y="-29227"/>
                      <a:pt x="1855345" y="131778"/>
                    </a:cubicBezTo>
                  </a:path>
                </a:pathLst>
              </a:cu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5EB64FE-14C0-327C-B77D-5A96CE687094}"/>
                  </a:ext>
                </a:extLst>
              </p:cNvPr>
              <p:cNvSpPr/>
              <p:nvPr/>
            </p:nvSpPr>
            <p:spPr>
              <a:xfrm>
                <a:off x="10342204" y="3910829"/>
                <a:ext cx="1126233" cy="875590"/>
              </a:xfrm>
              <a:custGeom>
                <a:avLst/>
                <a:gdLst>
                  <a:gd name="connsiteX0" fmla="*/ 1782147 w 1782147"/>
                  <a:gd name="connsiteY0" fmla="*/ 0 h 1335438"/>
                  <a:gd name="connsiteX1" fmla="*/ 1642188 w 1782147"/>
                  <a:gd name="connsiteY1" fmla="*/ 587828 h 1335438"/>
                  <a:gd name="connsiteX2" fmla="*/ 1035698 w 1782147"/>
                  <a:gd name="connsiteY2" fmla="*/ 746449 h 1335438"/>
                  <a:gd name="connsiteX3" fmla="*/ 597159 w 1782147"/>
                  <a:gd name="connsiteY3" fmla="*/ 1231641 h 1335438"/>
                  <a:gd name="connsiteX4" fmla="*/ 0 w 1782147"/>
                  <a:gd name="connsiteY4" fmla="*/ 1278294 h 1335438"/>
                  <a:gd name="connsiteX0" fmla="*/ 1766907 w 1766907"/>
                  <a:gd name="connsiteY0" fmla="*/ 0 h 1342602"/>
                  <a:gd name="connsiteX1" fmla="*/ 1626948 w 1766907"/>
                  <a:gd name="connsiteY1" fmla="*/ 587828 h 1342602"/>
                  <a:gd name="connsiteX2" fmla="*/ 1020458 w 1766907"/>
                  <a:gd name="connsiteY2" fmla="*/ 746449 h 1342602"/>
                  <a:gd name="connsiteX3" fmla="*/ 581919 w 1766907"/>
                  <a:gd name="connsiteY3" fmla="*/ 1231641 h 1342602"/>
                  <a:gd name="connsiteX4" fmla="*/ 0 w 1766907"/>
                  <a:gd name="connsiteY4" fmla="*/ 1288454 h 1342602"/>
                  <a:gd name="connsiteX0" fmla="*/ 1766907 w 1766907"/>
                  <a:gd name="connsiteY0" fmla="*/ 0 h 1362894"/>
                  <a:gd name="connsiteX1" fmla="*/ 1626948 w 1766907"/>
                  <a:gd name="connsiteY1" fmla="*/ 587828 h 1362894"/>
                  <a:gd name="connsiteX2" fmla="*/ 1020458 w 1766907"/>
                  <a:gd name="connsiteY2" fmla="*/ 746449 h 1362894"/>
                  <a:gd name="connsiteX3" fmla="*/ 581919 w 1766907"/>
                  <a:gd name="connsiteY3" fmla="*/ 1231641 h 1362894"/>
                  <a:gd name="connsiteX4" fmla="*/ 0 w 1766907"/>
                  <a:gd name="connsiteY4" fmla="*/ 1288454 h 1362894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581919 w 1766907"/>
                  <a:gd name="connsiteY3" fmla="*/ 1231641 h 1365149"/>
                  <a:gd name="connsiteX4" fmla="*/ 0 w 1766907"/>
                  <a:gd name="connsiteY4" fmla="*/ 1288454 h 1365149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642879 w 1766907"/>
                  <a:gd name="connsiteY3" fmla="*/ 1231641 h 1365149"/>
                  <a:gd name="connsiteX4" fmla="*/ 0 w 1766907"/>
                  <a:gd name="connsiteY4" fmla="*/ 1288454 h 1365149"/>
                  <a:gd name="connsiteX0" fmla="*/ 1787227 w 1787227"/>
                  <a:gd name="connsiteY0" fmla="*/ 0 h 1362609"/>
                  <a:gd name="connsiteX1" fmla="*/ 1626948 w 1787227"/>
                  <a:gd name="connsiteY1" fmla="*/ 585288 h 1362609"/>
                  <a:gd name="connsiteX2" fmla="*/ 1020458 w 1787227"/>
                  <a:gd name="connsiteY2" fmla="*/ 743909 h 1362609"/>
                  <a:gd name="connsiteX3" fmla="*/ 642879 w 1787227"/>
                  <a:gd name="connsiteY3" fmla="*/ 1229101 h 1362609"/>
                  <a:gd name="connsiteX4" fmla="*/ 0 w 1787227"/>
                  <a:gd name="connsiteY4" fmla="*/ 1285914 h 1362609"/>
                  <a:gd name="connsiteX0" fmla="*/ 1787227 w 1809320"/>
                  <a:gd name="connsiteY0" fmla="*/ 0 h 1362609"/>
                  <a:gd name="connsiteX1" fmla="*/ 1626948 w 1809320"/>
                  <a:gd name="connsiteY1" fmla="*/ 585288 h 1362609"/>
                  <a:gd name="connsiteX2" fmla="*/ 1020458 w 1809320"/>
                  <a:gd name="connsiteY2" fmla="*/ 743909 h 1362609"/>
                  <a:gd name="connsiteX3" fmla="*/ 642879 w 1809320"/>
                  <a:gd name="connsiteY3" fmla="*/ 1229101 h 1362609"/>
                  <a:gd name="connsiteX4" fmla="*/ 0 w 1809320"/>
                  <a:gd name="connsiteY4" fmla="*/ 1285914 h 1362609"/>
                  <a:gd name="connsiteX0" fmla="*/ 1777067 w 1800305"/>
                  <a:gd name="connsiteY0" fmla="*/ 0 h 1360069"/>
                  <a:gd name="connsiteX1" fmla="*/ 1626948 w 1800305"/>
                  <a:gd name="connsiteY1" fmla="*/ 582748 h 1360069"/>
                  <a:gd name="connsiteX2" fmla="*/ 1020458 w 1800305"/>
                  <a:gd name="connsiteY2" fmla="*/ 741369 h 1360069"/>
                  <a:gd name="connsiteX3" fmla="*/ 642879 w 1800305"/>
                  <a:gd name="connsiteY3" fmla="*/ 1226561 h 1360069"/>
                  <a:gd name="connsiteX4" fmla="*/ 0 w 1800305"/>
                  <a:gd name="connsiteY4" fmla="*/ 1283374 h 1360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305" h="1360069">
                    <a:moveTo>
                      <a:pt x="1777067" y="0"/>
                    </a:moveTo>
                    <a:cubicBezTo>
                      <a:pt x="1845491" y="236790"/>
                      <a:pt x="1753050" y="459186"/>
                      <a:pt x="1626948" y="582748"/>
                    </a:cubicBezTo>
                    <a:cubicBezTo>
                      <a:pt x="1500846" y="706310"/>
                      <a:pt x="1184470" y="634067"/>
                      <a:pt x="1020458" y="741369"/>
                    </a:cubicBezTo>
                    <a:cubicBezTo>
                      <a:pt x="856446" y="848671"/>
                      <a:pt x="815495" y="1137920"/>
                      <a:pt x="642879" y="1226561"/>
                    </a:cubicBezTo>
                    <a:cubicBezTo>
                      <a:pt x="470263" y="1315202"/>
                      <a:pt x="152918" y="1444586"/>
                      <a:pt x="0" y="1283374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DCB1D70-262D-529F-762D-B814F1961098}"/>
                  </a:ext>
                </a:extLst>
              </p:cNvPr>
              <p:cNvSpPr txBox="1"/>
              <p:nvPr/>
            </p:nvSpPr>
            <p:spPr>
              <a:xfrm>
                <a:off x="658105" y="1171823"/>
                <a:ext cx="1600695" cy="5783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DCB1D70-262D-529F-762D-B814F1961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5" y="1171823"/>
                <a:ext cx="1600695" cy="5783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54CC92D-2410-2AB2-3DAF-0C7A734675AF}"/>
                  </a:ext>
                </a:extLst>
              </p:cNvPr>
              <p:cNvSpPr txBox="1"/>
              <p:nvPr/>
            </p:nvSpPr>
            <p:spPr>
              <a:xfrm>
                <a:off x="3389121" y="1181977"/>
                <a:ext cx="2037609" cy="58201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54CC92D-2410-2AB2-3DAF-0C7A73467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21" y="1181977"/>
                <a:ext cx="2037609" cy="58201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5E8687B3-009D-B36E-A5F8-ED1A7B96452E}"/>
              </a:ext>
            </a:extLst>
          </p:cNvPr>
          <p:cNvSpPr txBox="1"/>
          <p:nvPr/>
        </p:nvSpPr>
        <p:spPr>
          <a:xfrm>
            <a:off x="400010" y="1737555"/>
            <a:ext cx="281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state is “lost” or “created” as time evolves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A2BE8D6-1184-1ECC-959C-B6C60F8DC5DC}"/>
              </a:ext>
            </a:extLst>
          </p:cNvPr>
          <p:cNvSpPr txBox="1"/>
          <p:nvPr/>
        </p:nvSpPr>
        <p:spPr>
          <a:xfrm>
            <a:off x="3269725" y="1774598"/>
            <a:ext cx="312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(Minus sign to recover Ham eq)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9103C69-0175-AC6D-3FCB-5ED7085B7AF9}"/>
                  </a:ext>
                </a:extLst>
              </p:cNvPr>
              <p:cNvSpPr txBox="1"/>
              <p:nvPr/>
            </p:nvSpPr>
            <p:spPr>
              <a:xfrm>
                <a:off x="655695" y="5598703"/>
                <a:ext cx="79238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Variation of the action measures the flow of states (physical).  Variation = 0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flow of states tangent to the path.</a:t>
                </a:r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9103C69-0175-AC6D-3FCB-5ED7085B7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95" y="5598703"/>
                <a:ext cx="7923890" cy="830997"/>
              </a:xfrm>
              <a:prstGeom prst="rect">
                <a:avLst/>
              </a:prstGeom>
              <a:blipFill>
                <a:blip r:embed="rId13"/>
                <a:stretch>
                  <a:fillRect t="-5839" r="-1617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E53F46-2123-1EB9-599C-3EE41770C73F}"/>
              </a:ext>
            </a:extLst>
          </p:cNvPr>
          <p:cNvCxnSpPr/>
          <p:nvPr/>
        </p:nvCxnSpPr>
        <p:spPr>
          <a:xfrm>
            <a:off x="941033" y="861134"/>
            <a:ext cx="159798" cy="32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4824AE-7318-20A3-81B5-1B182F67022A}"/>
              </a:ext>
            </a:extLst>
          </p:cNvPr>
          <p:cNvSpPr txBox="1"/>
          <p:nvPr/>
        </p:nvSpPr>
        <p:spPr>
          <a:xfrm>
            <a:off x="645786" y="56149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09A9D8-0457-B65C-1D1F-951CAF4130B4}"/>
              </a:ext>
            </a:extLst>
          </p:cNvPr>
          <p:cNvCxnSpPr>
            <a:cxnSpLocks/>
          </p:cNvCxnSpPr>
          <p:nvPr/>
        </p:nvCxnSpPr>
        <p:spPr>
          <a:xfrm flipH="1">
            <a:off x="9037468" y="1090853"/>
            <a:ext cx="271386" cy="20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11ECEE-0F64-E313-BE68-E8A47D1ED4CB}"/>
              </a:ext>
            </a:extLst>
          </p:cNvPr>
          <p:cNvSpPr txBox="1"/>
          <p:nvPr/>
        </p:nvSpPr>
        <p:spPr>
          <a:xfrm>
            <a:off x="9308854" y="75663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84CFF-C5D6-8115-EE07-128E78434608}"/>
              </a:ext>
            </a:extLst>
          </p:cNvPr>
          <p:cNvSpPr txBox="1"/>
          <p:nvPr/>
        </p:nvSpPr>
        <p:spPr>
          <a:xfrm>
            <a:off x="9369322" y="1853037"/>
            <a:ext cx="24857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i="1" dirty="0"/>
              <a:t>Sci Rep</a:t>
            </a:r>
            <a:r>
              <a:rPr lang="en-US" dirty="0"/>
              <a:t> </a:t>
            </a:r>
            <a:r>
              <a:rPr lang="en-US" b="1" dirty="0"/>
              <a:t>13</a:t>
            </a:r>
            <a:r>
              <a:rPr lang="en-US" dirty="0"/>
              <a:t>, 12138 (2023)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8FD656-7F20-C065-5636-B21CD0F63A65}"/>
                  </a:ext>
                </a:extLst>
              </p:cNvPr>
              <p:cNvSpPr txBox="1"/>
              <p:nvPr/>
            </p:nvSpPr>
            <p:spPr>
              <a:xfrm>
                <a:off x="5207473" y="843455"/>
                <a:ext cx="17217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,0,−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8FD656-7F20-C065-5636-B21CD0F63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473" y="843455"/>
                <a:ext cx="1721753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69E213-B74F-520A-9979-6C8EF39D44C9}"/>
              </a:ext>
            </a:extLst>
          </p:cNvPr>
          <p:cNvCxnSpPr>
            <a:cxnSpLocks/>
          </p:cNvCxnSpPr>
          <p:nvPr/>
        </p:nvCxnSpPr>
        <p:spPr>
          <a:xfrm flipH="1">
            <a:off x="5384132" y="1188811"/>
            <a:ext cx="284398" cy="20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73FD37-904E-4D5E-C16D-FE537032B55C}"/>
                  </a:ext>
                </a:extLst>
              </p:cNvPr>
              <p:cNvSpPr txBox="1"/>
              <p:nvPr/>
            </p:nvSpPr>
            <p:spPr>
              <a:xfrm>
                <a:off x="10232690" y="671667"/>
                <a:ext cx="1758045" cy="446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𝑑𝑞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+0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𝐻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73FD37-904E-4D5E-C16D-FE537032B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2690" y="671667"/>
                <a:ext cx="1758045" cy="44698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7DA2A2-BA1B-0449-9462-02F89A7FF671}"/>
              </a:ext>
            </a:extLst>
          </p:cNvPr>
          <p:cNvCxnSpPr>
            <a:cxnSpLocks/>
          </p:cNvCxnSpPr>
          <p:nvPr/>
        </p:nvCxnSpPr>
        <p:spPr>
          <a:xfrm flipH="1">
            <a:off x="9997342" y="1116170"/>
            <a:ext cx="294814" cy="22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4B0533-ED32-3406-C981-6FA622581160}"/>
              </a:ext>
            </a:extLst>
          </p:cNvPr>
          <p:cNvSpPr txBox="1"/>
          <p:nvPr/>
        </p:nvSpPr>
        <p:spPr>
          <a:xfrm>
            <a:off x="6751435" y="2198783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unphysical</a:t>
            </a:r>
          </a:p>
        </p:txBody>
      </p:sp>
    </p:spTree>
    <p:extLst>
      <p:ext uri="{BB962C8B-B14F-4D97-AF65-F5344CB8AC3E}">
        <p14:creationId xmlns:p14="http://schemas.microsoft.com/office/powerpoint/2010/main" val="1276363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53308</TotalTime>
  <Words>3043</Words>
  <Application>Microsoft Office PowerPoint</Application>
  <PresentationFormat>Widescreen</PresentationFormat>
  <Paragraphs>536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Assumptions of Physics: the role of entropy in reconstructing physical theories</vt:lpstr>
      <vt:lpstr>Main goal of the project</vt:lpstr>
      <vt:lpstr>Standard view of the foundations of physics</vt:lpstr>
      <vt:lpstr>PowerPoint Presentation</vt:lpstr>
      <vt:lpstr>Our view of the foundations of physics</vt:lpstr>
      <vt:lpstr>PowerPoint Presentation</vt:lpstr>
      <vt:lpstr>Reverse Physics </vt:lpstr>
      <vt:lpstr>PowerPoint Presentation</vt:lpstr>
      <vt:lpstr>Reversing the principle of least 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Physical mathematics </vt:lpstr>
      <vt:lpstr>Examples of unphysical mathematics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Topology and σ-algebra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Wrapping it up</vt:lpstr>
      <vt:lpstr>To learn more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204</cp:revision>
  <dcterms:created xsi:type="dcterms:W3CDTF">2021-04-07T15:17:47Z</dcterms:created>
  <dcterms:modified xsi:type="dcterms:W3CDTF">2025-07-07T13:55:01Z</dcterms:modified>
</cp:coreProperties>
</file>