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9" r:id="rId2"/>
    <p:sldId id="943" r:id="rId3"/>
    <p:sldId id="728" r:id="rId4"/>
    <p:sldId id="910" r:id="rId5"/>
    <p:sldId id="911" r:id="rId6"/>
    <p:sldId id="912" r:id="rId7"/>
    <p:sldId id="872" r:id="rId8"/>
    <p:sldId id="873" r:id="rId9"/>
    <p:sldId id="875" r:id="rId10"/>
    <p:sldId id="876" r:id="rId11"/>
    <p:sldId id="877" r:id="rId12"/>
    <p:sldId id="879" r:id="rId13"/>
    <p:sldId id="880" r:id="rId14"/>
    <p:sldId id="881" r:id="rId15"/>
    <p:sldId id="882" r:id="rId16"/>
    <p:sldId id="916" r:id="rId17"/>
    <p:sldId id="883" r:id="rId18"/>
    <p:sldId id="887" r:id="rId19"/>
    <p:sldId id="889" r:id="rId20"/>
    <p:sldId id="890" r:id="rId21"/>
    <p:sldId id="905" r:id="rId22"/>
    <p:sldId id="903" r:id="rId23"/>
    <p:sldId id="917" r:id="rId24"/>
    <p:sldId id="934" r:id="rId25"/>
    <p:sldId id="935" r:id="rId26"/>
    <p:sldId id="310" r:id="rId27"/>
    <p:sldId id="936" r:id="rId28"/>
    <p:sldId id="937" r:id="rId29"/>
    <p:sldId id="938" r:id="rId30"/>
    <p:sldId id="939" r:id="rId31"/>
    <p:sldId id="940" r:id="rId32"/>
    <p:sldId id="941" r:id="rId33"/>
    <p:sldId id="942" r:id="rId34"/>
    <p:sldId id="919" r:id="rId35"/>
    <p:sldId id="920" r:id="rId36"/>
    <p:sldId id="924" r:id="rId37"/>
    <p:sldId id="925" r:id="rId38"/>
    <p:sldId id="929" r:id="rId39"/>
    <p:sldId id="928" r:id="rId40"/>
    <p:sldId id="923" r:id="rId41"/>
    <p:sldId id="931" r:id="rId42"/>
    <p:sldId id="933" r:id="rId43"/>
    <p:sldId id="909" r:id="rId44"/>
    <p:sldId id="901" r:id="rId45"/>
    <p:sldId id="9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7" autoAdjust="0"/>
    <p:restoredTop sz="95607" autoAdjust="0"/>
  </p:normalViewPr>
  <p:slideViewPr>
    <p:cSldViewPr snapToGrid="0">
      <p:cViewPr varScale="1">
        <p:scale>
          <a:sx n="74" d="100"/>
          <a:sy n="74" d="100"/>
        </p:scale>
        <p:origin x="252" y="33"/>
      </p:cViewPr>
      <p:guideLst/>
    </p:cSldViewPr>
  </p:slideViewPr>
  <p:outlineViewPr>
    <p:cViewPr>
      <p:scale>
        <a:sx n="33" d="100"/>
        <a:sy n="33" d="100"/>
      </p:scale>
      <p:origin x="0" y="-9029"/>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26.xml"/><Relationship Id="rId1" Type="http://schemas.openxmlformats.org/officeDocument/2006/relationships/slide" Target="slides/slide1.xml"/><Relationship Id="rId6" Type="http://schemas.openxmlformats.org/officeDocument/2006/relationships/slide" Target="slides/slide31.xml"/><Relationship Id="rId5" Type="http://schemas.openxmlformats.org/officeDocument/2006/relationships/slide" Target="slides/slide30.xml"/><Relationship Id="rId4"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equivalent conditions on the previous slides were all mathematical.  We would like to talk about physical conditions.  So what’s a physical condition equivalent to the previous?  Det/rev </a:t>
            </a:r>
            <a:r>
              <a:rPr lang="en-US" dirty="0" err="1"/>
              <a:t>ev</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564907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math loses the semantics, because math—by design--doesn’t know what it’s talking about.  </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386986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Topology is the foundation for all of differential geometry.  Sigma-algebras are the foundation of measure theory, probability theory, and info theory.  (The points on top of which the topology is defined.) Segue to next: Okay, so one requirement for a physical theory is to capture experimental verifiability.  But how do we capture the physical objects, physical definitions?</a:t>
            </a:r>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496792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69124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go into the conditions)  3 conditions give us order.  4</a:t>
            </a:r>
            <a:r>
              <a:rPr lang="en-US" baseline="30000" dirty="0"/>
              <a:t>th</a:t>
            </a:r>
            <a:r>
              <a:rPr lang="en-US" dirty="0"/>
              <a:t> gives us the reals.</a:t>
            </a:r>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326521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Never mind using real numbers—we don’t even have ordering!</a:t>
            </a:r>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243113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119415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to happen gradually!</a:t>
            </a:r>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2483252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we’ve talked about how the measure theory becomes different.  What other things might need to be rethought if we are to combine quantum mechanics and general relativity? [. . .]  If each fundamental particle in fact comes with its own small but nonzero entropy, then we need a correction to QFT and quantum statistical mechanics/quantum information theory.</a:t>
            </a:r>
          </a:p>
        </p:txBody>
      </p:sp>
      <p:sp>
        <p:nvSpPr>
          <p:cNvPr id="4" name="Slide Number Placeholder 3"/>
          <p:cNvSpPr>
            <a:spLocks noGrp="1"/>
          </p:cNvSpPr>
          <p:nvPr>
            <p:ph type="sldNum" sz="quarter" idx="5"/>
          </p:nvPr>
        </p:nvSpPr>
        <p:spPr/>
        <p:txBody>
          <a:bodyPr/>
          <a:lstStyle/>
          <a:p>
            <a:fld id="{A154F452-85BD-4268-B680-C313DBFDCEB3}" type="slidenum">
              <a:rPr lang="en-US" smtClean="0"/>
              <a:t>40</a:t>
            </a:fld>
            <a:endParaRPr lang="en-US"/>
          </a:p>
        </p:txBody>
      </p:sp>
    </p:spTree>
    <p:extLst>
      <p:ext uri="{BB962C8B-B14F-4D97-AF65-F5344CB8AC3E}">
        <p14:creationId xmlns:p14="http://schemas.microsoft.com/office/powerpoint/2010/main" val="1794694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clear, the previous reversible meant that we can _reconstruct_ the state.  This is different from thermodynamic reversibility.</a:t>
            </a:r>
          </a:p>
        </p:txBody>
      </p:sp>
      <p:sp>
        <p:nvSpPr>
          <p:cNvPr id="4" name="Slide Number Placeholder 3"/>
          <p:cNvSpPr>
            <a:spLocks noGrp="1"/>
          </p:cNvSpPr>
          <p:nvPr>
            <p:ph type="sldNum" sz="quarter" idx="5"/>
          </p:nvPr>
        </p:nvSpPr>
        <p:spPr/>
        <p:txBody>
          <a:bodyPr/>
          <a:lstStyle/>
          <a:p>
            <a:fld id="{A154F452-85BD-4268-B680-C313DBFDCEB3}" type="slidenum">
              <a:rPr lang="en-US" smtClean="0"/>
              <a:t>12</a:t>
            </a:fld>
            <a:endParaRPr lang="en-US"/>
          </a:p>
        </p:txBody>
      </p:sp>
    </p:spTree>
    <p:extLst>
      <p:ext uri="{BB962C8B-B14F-4D97-AF65-F5344CB8AC3E}">
        <p14:creationId xmlns:p14="http://schemas.microsoft.com/office/powerpoint/2010/main" val="246724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at thermodynamic entropy.  What about information entropy?</a:t>
            </a:r>
          </a:p>
        </p:txBody>
      </p:sp>
      <p:sp>
        <p:nvSpPr>
          <p:cNvPr id="4" name="Slide Number Placeholder 3"/>
          <p:cNvSpPr>
            <a:spLocks noGrp="1"/>
          </p:cNvSpPr>
          <p:nvPr>
            <p:ph type="sldNum" sz="quarter" idx="5"/>
          </p:nvPr>
        </p:nvSpPr>
        <p:spPr/>
        <p:txBody>
          <a:bodyPr/>
          <a:lstStyle/>
          <a:p>
            <a:fld id="{A154F452-85BD-4268-B680-C313DBFDCEB3}" type="slidenum">
              <a:rPr lang="en-US" smtClean="0"/>
              <a:t>13</a:t>
            </a:fld>
            <a:endParaRPr lang="en-US"/>
          </a:p>
        </p:txBody>
      </p:sp>
    </p:spTree>
    <p:extLst>
      <p:ext uri="{BB962C8B-B14F-4D97-AF65-F5344CB8AC3E}">
        <p14:creationId xmlns:p14="http://schemas.microsoft.com/office/powerpoint/2010/main" val="416795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link info entropy to uncertainty.  Well, what if we think about actual uncertainty?  [Relevant for peaked/small-support distributions, for which you can linearize the field]</a:t>
            </a:r>
          </a:p>
        </p:txBody>
      </p:sp>
      <p:sp>
        <p:nvSpPr>
          <p:cNvPr id="4" name="Slide Number Placeholder 3"/>
          <p:cNvSpPr>
            <a:spLocks noGrp="1"/>
          </p:cNvSpPr>
          <p:nvPr>
            <p:ph type="sldNum" sz="quarter" idx="5"/>
          </p:nvPr>
        </p:nvSpPr>
        <p:spPr/>
        <p:txBody>
          <a:bodyPr/>
          <a:lstStyle/>
          <a:p>
            <a:fld id="{A154F452-85BD-4268-B680-C313DBFDCEB3}" type="slidenum">
              <a:rPr lang="en-US" smtClean="0"/>
              <a:t>14</a:t>
            </a:fld>
            <a:endParaRPr lang="en-US"/>
          </a:p>
        </p:txBody>
      </p:sp>
    </p:spTree>
    <p:extLst>
      <p:ext uri="{BB962C8B-B14F-4D97-AF65-F5344CB8AC3E}">
        <p14:creationId xmlns:p14="http://schemas.microsoft.com/office/powerpoint/2010/main" val="3880199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different conditions, 3 mathematical, 4 physical.  7 ways to understand the problem.</a:t>
            </a:r>
          </a:p>
        </p:txBody>
      </p:sp>
      <p:sp>
        <p:nvSpPr>
          <p:cNvPr id="4" name="Slide Number Placeholder 3"/>
          <p:cNvSpPr>
            <a:spLocks noGrp="1"/>
          </p:cNvSpPr>
          <p:nvPr>
            <p:ph type="sldNum" sz="quarter" idx="5"/>
          </p:nvPr>
        </p:nvSpPr>
        <p:spPr/>
        <p:txBody>
          <a:bodyPr/>
          <a:lstStyle/>
          <a:p>
            <a:fld id="{A154F452-85BD-4268-B680-C313DBFDCEB3}" type="slidenum">
              <a:rPr lang="en-US" smtClean="0"/>
              <a:t>15</a:t>
            </a:fld>
            <a:endParaRPr lang="en-US"/>
          </a:p>
        </p:txBody>
      </p:sp>
    </p:spTree>
    <p:extLst>
      <p:ext uri="{BB962C8B-B14F-4D97-AF65-F5344CB8AC3E}">
        <p14:creationId xmlns:p14="http://schemas.microsoft.com/office/powerpoint/2010/main" val="1515858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analyze which elements of the theory are traceable to which physical assumptions.  Some elements of relativity in Hamiltonian mech w/o even having a metric tensor, and some elements of quantum mech already w/in classical mech, i.e. they should be thought of as properties of Hamiltonian systems in general, not particular to classical or quantum</a:t>
            </a:r>
          </a:p>
        </p:txBody>
      </p:sp>
      <p:sp>
        <p:nvSpPr>
          <p:cNvPr id="4" name="Slide Number Placeholder 3"/>
          <p:cNvSpPr>
            <a:spLocks noGrp="1"/>
          </p:cNvSpPr>
          <p:nvPr>
            <p:ph type="sldNum" sz="quarter" idx="5"/>
          </p:nvPr>
        </p:nvSpPr>
        <p:spPr/>
        <p:txBody>
          <a:bodyPr/>
          <a:lstStyle/>
          <a:p>
            <a:fld id="{A154F452-85BD-4268-B680-C313DBFDCEB3}" type="slidenum">
              <a:rPr lang="en-US" smtClean="0"/>
              <a:t>16</a:t>
            </a:fld>
            <a:endParaRPr lang="en-US"/>
          </a:p>
        </p:txBody>
      </p:sp>
    </p:spTree>
    <p:extLst>
      <p:ext uri="{BB962C8B-B14F-4D97-AF65-F5344CB8AC3E}">
        <p14:creationId xmlns:p14="http://schemas.microsoft.com/office/powerpoint/2010/main" val="1511643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17</a:t>
            </a:fld>
            <a:endParaRPr lang="en-US"/>
          </a:p>
        </p:txBody>
      </p:sp>
    </p:spTree>
    <p:extLst>
      <p:ext uri="{BB962C8B-B14F-4D97-AF65-F5344CB8AC3E}">
        <p14:creationId xmlns:p14="http://schemas.microsoft.com/office/powerpoint/2010/main" val="1435229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the reason that classical mechanics ultimately fails—comes directly from the assumption of infinitesimal reducibility.  Can’t extract as much information from the system as you want.  There’s a level of description below which you can’t go.</a:t>
            </a:r>
          </a:p>
        </p:txBody>
      </p:sp>
      <p:sp>
        <p:nvSpPr>
          <p:cNvPr id="4" name="Slide Number Placeholder 3"/>
          <p:cNvSpPr>
            <a:spLocks noGrp="1"/>
          </p:cNvSpPr>
          <p:nvPr>
            <p:ph type="sldNum" sz="quarter" idx="5"/>
          </p:nvPr>
        </p:nvSpPr>
        <p:spPr/>
        <p:txBody>
          <a:bodyPr/>
          <a:lstStyle/>
          <a:p>
            <a:fld id="{A154F452-85BD-4268-B680-C313DBFDCEB3}" type="slidenum">
              <a:rPr lang="en-US" smtClean="0"/>
              <a:t>20</a:t>
            </a:fld>
            <a:endParaRPr lang="en-US"/>
          </a:p>
        </p:txBody>
      </p:sp>
    </p:spTree>
    <p:extLst>
      <p:ext uri="{BB962C8B-B14F-4D97-AF65-F5344CB8AC3E}">
        <p14:creationId xmlns:p14="http://schemas.microsoft.com/office/powerpoint/2010/main" val="723693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approach to the foundations of physics, we don’t focus only on the foundations of QM.  We take a holistic approach.  QM is NOT the foundation of physics.  The foundations of physics need to cut across all of physics.</a:t>
            </a:r>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1826320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0D64A7DD-3715-481E-B358-52B4122C9790}" type="datetime1">
              <a:rPr lang="en-US" smtClean="0"/>
              <a:t>5/19/2022</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Christine Aidala + Gabriele Carcassi - Physics Department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31453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FA20D685-1B0D-4EC6-88A7-2676AC940179}" type="datetime1">
              <a:rPr lang="en-US" smtClean="0"/>
              <a:t>5/19/2022</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Christine Aidala + Gabriele Carcassi - Physics Department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7047635D-B6BA-4402-9C2E-EE7AF9356ED8}" type="datetime1">
              <a:rPr lang="en-US" smtClean="0"/>
              <a:t>5/19/2022</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Christine Aidala + Gabriele Carcassi - Physics Department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Christine Aidala + Gabriele Carcassi - Physics Department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EDC502C6-BFCE-49B9-AFD8-4211C5B6DB50}" type="datetime1">
              <a:rPr lang="en-US" smtClean="0"/>
              <a:t>5/19/2022</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37FEF4E5-8B59-481E-98D0-165CC07953A6}" type="datetime1">
              <a:rPr lang="en-US" smtClean="0"/>
              <a:t>5/19/2022</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Christine Aidala + Gabriele Carcassi - Physics Department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558322F8-5EF1-40A2-ACD3-05814F3EAD48}" type="datetime1">
              <a:rPr lang="en-US" smtClean="0"/>
              <a:t>5/19/2022</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Christine Aidala + Gabriele Carcassi - Physics Department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28BEA0B6-30DA-412F-93A9-9F6EE0F11EC5}" type="datetime1">
              <a:rPr lang="en-US" smtClean="0"/>
              <a:t>5/19/2022</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Christine Aidala + Gabriele Carcassi - Physics Department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DB774B32-DCEB-42EA-9C56-DF4C39467EF2}" type="datetime1">
              <a:rPr lang="en-US" smtClean="0"/>
              <a:t>5/19/2022</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6284C234-7021-4BC7-844C-861105513372}" type="datetime1">
              <a:rPr lang="en-US" smtClean="0"/>
              <a:t>5/19/2022</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9083D776-E4CD-4933-8FF8-85805D416C84}" type="datetime1">
              <a:rPr lang="en-US" smtClean="0"/>
              <a:t>5/19/2022</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Christine Aidala + Gabriele Carcassi - Physics Department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F8612D9C-7BB7-4DBC-A479-5768F4FCBBC8}" type="datetime1">
              <a:rPr lang="en-US" smtClean="0"/>
              <a:t>5/19/2022</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Christine Aidala + Gabriele Carcassi - Physics Department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209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35564"/>
            <a:ext cx="2743200" cy="235967"/>
          </a:xfrm>
          <a:prstGeom prst="rect">
            <a:avLst/>
          </a:prstGeom>
        </p:spPr>
        <p:txBody>
          <a:bodyPr vert="horz" lIns="91440" tIns="45720" rIns="91440" bIns="45720" rtlCol="0" anchor="ctr"/>
          <a:lstStyle>
            <a:lvl1pPr algn="l">
              <a:defRPr sz="1200">
                <a:solidFill>
                  <a:schemeClr val="tx1">
                    <a:tint val="75000"/>
                  </a:schemeClr>
                </a:solidFill>
              </a:defRPr>
            </a:lvl1pPr>
          </a:lstStyle>
          <a:p>
            <a:fld id="{DA9708E6-5EAB-4A86-BDC5-7CEF1C6DE745}" type="datetime1">
              <a:rPr lang="en-US" smtClean="0"/>
              <a:t>5/19/2022</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500669" y="6399047"/>
            <a:ext cx="59678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Christine Aidala + Gabriele Carcassi - Physics Department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32136" y="6535564"/>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pic>
        <p:nvPicPr>
          <p:cNvPr id="10" name="Picture 9">
            <a:extLst>
              <a:ext uri="{FF2B5EF4-FFF2-40B4-BE49-F238E27FC236}">
                <a16:creationId xmlns:a16="http://schemas.microsoft.com/office/drawing/2014/main" id="{F4107568-F94E-4142-A5AC-05857251E2A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90848" y="6455428"/>
            <a:ext cx="823031" cy="280440"/>
          </a:xfrm>
          <a:prstGeom prst="rect">
            <a:avLst/>
          </a:prstGeom>
        </p:spPr>
      </p:pic>
      <p:pic>
        <p:nvPicPr>
          <p:cNvPr id="12" name="Picture 11" descr="A picture containing athletic game, sport&#10;&#10;Description automatically generated">
            <a:extLst>
              <a:ext uri="{FF2B5EF4-FFF2-40B4-BE49-F238E27FC236}">
                <a16:creationId xmlns:a16="http://schemas.microsoft.com/office/drawing/2014/main" id="{9911B6BE-EB36-4EA7-A471-24D5C33033D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845" y="6409329"/>
            <a:ext cx="402371" cy="365792"/>
          </a:xfrm>
          <a:prstGeom prst="rect">
            <a:avLst/>
          </a:prstGeom>
        </p:spPr>
      </p:pic>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0.png"/><Relationship Id="rId7"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9.png"/><Relationship Id="rId10"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8.png"/><Relationship Id="rId7" Type="http://schemas.openxmlformats.org/officeDocument/2006/relationships/image" Target="../media/image230.png"/><Relationship Id="rId12"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7.png"/><Relationship Id="rId5" Type="http://schemas.openxmlformats.org/officeDocument/2006/relationships/image" Target="../media/image11.png"/><Relationship Id="rId10" Type="http://schemas.openxmlformats.org/officeDocument/2006/relationships/image" Target="../media/image26.png"/><Relationship Id="rId4" Type="http://schemas.openxmlformats.org/officeDocument/2006/relationships/image" Target="../media/image9.pn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8.png"/><Relationship Id="rId7"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8.png"/><Relationship Id="rId7"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8.png"/><Relationship Id="rId7"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0.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s://assumptionsofphysics.org/"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7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18" Type="http://schemas.openxmlformats.org/officeDocument/2006/relationships/image" Target="../media/image90.png"/><Relationship Id="rId3" Type="http://schemas.openxmlformats.org/officeDocument/2006/relationships/image" Target="../media/image75.png"/><Relationship Id="rId7" Type="http://schemas.openxmlformats.org/officeDocument/2006/relationships/image" Target="../media/image79.png"/><Relationship Id="rId12" Type="http://schemas.openxmlformats.org/officeDocument/2006/relationships/image" Target="../media/image84.png"/><Relationship Id="rId17" Type="http://schemas.openxmlformats.org/officeDocument/2006/relationships/image" Target="../media/image89.png"/><Relationship Id="rId2" Type="http://schemas.openxmlformats.org/officeDocument/2006/relationships/image" Target="../media/image740.png"/><Relationship Id="rId16"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19" Type="http://schemas.openxmlformats.org/officeDocument/2006/relationships/image" Target="../media/image91.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s>
</file>

<file path=ppt/slides/_rels/slide38.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s>
</file>

<file path=ppt/slides/_rels/slide39.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7.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9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07.png"/><Relationship Id="rId13" Type="http://schemas.openxmlformats.org/officeDocument/2006/relationships/image" Target="../media/image112.png"/><Relationship Id="rId3" Type="http://schemas.openxmlformats.org/officeDocument/2006/relationships/image" Target="../media/image102.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9.png"/><Relationship Id="rId7" Type="http://schemas.openxmlformats.org/officeDocument/2006/relationships/image" Target="../media/image10.png"/><Relationship Id="rId2" Type="http://schemas.openxmlformats.org/officeDocument/2006/relationships/image" Target="../media/image510.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0.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fontScale="90000"/>
          </a:bodyPr>
          <a:lstStyle/>
          <a:p>
            <a:r>
              <a:rPr lang="en-US" dirty="0"/>
              <a:t>How experimental requirements shape the mathematics of the laws of physics</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a:xfrm>
            <a:off x="1524000" y="3602037"/>
            <a:ext cx="9144000" cy="2753687"/>
          </a:xfrm>
        </p:spPr>
        <p:txBody>
          <a:bodyPr>
            <a:normAutofit lnSpcReduction="10000"/>
          </a:bodyPr>
          <a:lstStyle/>
          <a:p>
            <a:r>
              <a:rPr lang="en-US" sz="3000" dirty="0"/>
              <a:t>Christine Aidala + Gabriele Carcassi</a:t>
            </a:r>
          </a:p>
          <a:p>
            <a:r>
              <a:rPr lang="en-US" dirty="0"/>
              <a:t>Physics Department</a:t>
            </a:r>
            <a:br>
              <a:rPr lang="en-US" dirty="0"/>
            </a:br>
            <a:r>
              <a:rPr lang="en-US" dirty="0"/>
              <a:t>University of Michigan</a:t>
            </a:r>
          </a:p>
          <a:p>
            <a:endParaRPr lang="en-US" dirty="0"/>
          </a:p>
          <a:p>
            <a:r>
              <a:rPr lang="en-US" dirty="0"/>
              <a:t>ICASU Inaugural Conference</a:t>
            </a:r>
            <a:br>
              <a:rPr lang="en-US" dirty="0"/>
            </a:br>
            <a:r>
              <a:rPr lang="en-US" dirty="0"/>
              <a:t>UIUC</a:t>
            </a:r>
            <a:br>
              <a:rPr lang="en-US" dirty="0"/>
            </a:br>
            <a:r>
              <a:rPr lang="en-US" dirty="0"/>
              <a:t>May 19, 2022</a:t>
            </a:r>
          </a:p>
        </p:txBody>
      </p:sp>
      <p:pic>
        <p:nvPicPr>
          <p:cNvPr id="5" name="Picture 4">
            <a:extLst>
              <a:ext uri="{FF2B5EF4-FFF2-40B4-BE49-F238E27FC236}">
                <a16:creationId xmlns:a16="http://schemas.microsoft.com/office/drawing/2014/main" id="{797FA4FB-0EA6-40F2-B352-0E9ADE523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18" y="4312155"/>
            <a:ext cx="1676403" cy="1524003"/>
          </a:xfrm>
          <a:prstGeom prst="rect">
            <a:avLst/>
          </a:prstGeom>
        </p:spPr>
      </p:pic>
      <p:pic>
        <p:nvPicPr>
          <p:cNvPr id="7" name="Picture 6">
            <a:extLst>
              <a:ext uri="{FF2B5EF4-FFF2-40B4-BE49-F238E27FC236}">
                <a16:creationId xmlns:a16="http://schemas.microsoft.com/office/drawing/2014/main" id="{5477A37D-6BDF-4D43-B652-18396B0F7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5" y="5945318"/>
            <a:ext cx="2311231" cy="785568"/>
          </a:xfrm>
          <a:prstGeom prst="rect">
            <a:avLst/>
          </a:prstGeom>
        </p:spPr>
      </p:pic>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E36354-95F5-4CB4-B55E-9157C19D4D0A}"/>
              </a:ext>
            </a:extLst>
          </p:cNvPr>
          <p:cNvSpPr/>
          <p:nvPr/>
        </p:nvSpPr>
        <p:spPr>
          <a:xfrm>
            <a:off x="9435230" y="2205009"/>
            <a:ext cx="351641" cy="351641"/>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AF53BDE-A74D-43A6-8136-9CEBA875C023}"/>
              </a:ext>
            </a:extLst>
          </p:cNvPr>
          <p:cNvSpPr/>
          <p:nvPr/>
        </p:nvSpPr>
        <p:spPr>
          <a:xfrm rot="774616">
            <a:off x="9269842" y="2155004"/>
            <a:ext cx="351641" cy="351641"/>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6D78EF-B4EB-42D8-8152-1C16FA7365D0}"/>
                  </a:ext>
                </a:extLst>
              </p:cNvPr>
              <p:cNvSpPr txBox="1"/>
              <p:nvPr/>
            </p:nvSpPr>
            <p:spPr>
              <a:xfrm>
                <a:off x="787219" y="2087801"/>
                <a:ext cx="392722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𝑑𝑄𝑑𝑃</m:t>
                      </m:r>
                      <m:r>
                        <a:rPr lang="en-US" sz="4000" b="0" i="1" smtClean="0">
                          <a:latin typeface="Cambria Math" panose="02040503050406030204" pitchFamily="18" charset="0"/>
                        </a:rPr>
                        <m:t>=|</m:t>
                      </m:r>
                      <m:r>
                        <a:rPr lang="en-US" sz="4000" b="0" i="1" smtClean="0">
                          <a:latin typeface="Cambria Math" panose="02040503050406030204" pitchFamily="18" charset="0"/>
                        </a:rPr>
                        <m:t>𝐽</m:t>
                      </m:r>
                      <m:r>
                        <a:rPr lang="en-US" sz="4000" b="0" i="1" smtClean="0">
                          <a:latin typeface="Cambria Math" panose="02040503050406030204" pitchFamily="18" charset="0"/>
                        </a:rPr>
                        <m:t>|</m:t>
                      </m:r>
                      <m:r>
                        <a:rPr lang="en-US" sz="4000" b="0" i="1" smtClean="0">
                          <a:latin typeface="Cambria Math" panose="02040503050406030204" pitchFamily="18" charset="0"/>
                        </a:rPr>
                        <m:t>𝑑𝑞𝑑𝑝</m:t>
                      </m:r>
                    </m:oMath>
                  </m:oMathPara>
                </a14:m>
                <a:endParaRPr lang="en-US" sz="4000" dirty="0"/>
              </a:p>
            </p:txBody>
          </p:sp>
        </mc:Choice>
        <mc:Fallback xmlns="">
          <p:sp>
            <p:nvSpPr>
              <p:cNvPr id="5" name="TextBox 4">
                <a:extLst>
                  <a:ext uri="{FF2B5EF4-FFF2-40B4-BE49-F238E27FC236}">
                    <a16:creationId xmlns:a16="http://schemas.microsoft.com/office/drawing/2014/main" id="{AE6D78EF-B4EB-42D8-8152-1C16FA7365D0}"/>
                  </a:ext>
                </a:extLst>
              </p:cNvPr>
              <p:cNvSpPr txBox="1">
                <a:spLocks noRot="1" noChangeAspect="1" noMove="1" noResize="1" noEditPoints="1" noAdjustHandles="1" noChangeArrowheads="1" noChangeShapeType="1" noTextEdit="1"/>
              </p:cNvSpPr>
              <p:nvPr/>
            </p:nvSpPr>
            <p:spPr>
              <a:xfrm>
                <a:off x="787219" y="2087801"/>
                <a:ext cx="3927229"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B79DE64-C87E-4444-B572-42E2C2661A43}"/>
                  </a:ext>
                </a:extLst>
              </p:cNvPr>
              <p:cNvSpPr txBox="1"/>
              <p:nvPr/>
            </p:nvSpPr>
            <p:spPr>
              <a:xfrm>
                <a:off x="461010" y="452073"/>
                <a:ext cx="5726632" cy="646331"/>
              </a:xfrm>
              <a:prstGeom prst="rect">
                <a:avLst/>
              </a:prstGeom>
              <a:noFill/>
            </p:spPr>
            <p:txBody>
              <a:bodyPr wrap="none" rtlCol="0">
                <a:spAutoFit/>
              </a:bodyPr>
              <a:lstStyle/>
              <a:p>
                <a:r>
                  <a:rPr lang="en-US" sz="3600" dirty="0"/>
                  <a:t>(3) Area conservation (</a:t>
                </a:r>
                <a14:m>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𝐽</m:t>
                    </m:r>
                    <m:r>
                      <a:rPr lang="en-US" sz="3600" b="0" i="1" smtClean="0">
                        <a:latin typeface="Cambria Math" panose="02040503050406030204" pitchFamily="18" charset="0"/>
                      </a:rPr>
                      <m:t>|</m:t>
                    </m:r>
                  </m:oMath>
                </a14:m>
                <a:r>
                  <a:rPr lang="en-US" sz="3600" dirty="0"/>
                  <a:t> = 1)</a:t>
                </a:r>
              </a:p>
            </p:txBody>
          </p:sp>
        </mc:Choice>
        <mc:Fallback xmlns="">
          <p:sp>
            <p:nvSpPr>
              <p:cNvPr id="7" name="TextBox 6">
                <a:extLst>
                  <a:ext uri="{FF2B5EF4-FFF2-40B4-BE49-F238E27FC236}">
                    <a16:creationId xmlns:a16="http://schemas.microsoft.com/office/drawing/2014/main" id="{4B79DE64-C87E-4444-B572-42E2C2661A43}"/>
                  </a:ext>
                </a:extLst>
              </p:cNvPr>
              <p:cNvSpPr txBox="1">
                <a:spLocks noRot="1" noChangeAspect="1" noMove="1" noResize="1" noEditPoints="1" noAdjustHandles="1" noChangeArrowheads="1" noChangeShapeType="1" noTextEdit="1"/>
              </p:cNvSpPr>
              <p:nvPr/>
            </p:nvSpPr>
            <p:spPr>
              <a:xfrm>
                <a:off x="461010" y="452073"/>
                <a:ext cx="5726632" cy="646331"/>
              </a:xfrm>
              <a:prstGeom prst="rect">
                <a:avLst/>
              </a:prstGeom>
              <a:blipFill>
                <a:blip r:embed="rId3"/>
                <a:stretch>
                  <a:fillRect l="-3301" t="-14151" r="-2343" b="-34906"/>
                </a:stretch>
              </a:blipFill>
            </p:spPr>
            <p:txBody>
              <a:bodyPr/>
              <a:lstStyle/>
              <a:p>
                <a:r>
                  <a:rPr lang="en-US">
                    <a:noFill/>
                  </a:rPr>
                  <a:t> </a:t>
                </a:r>
              </a:p>
            </p:txBody>
          </p:sp>
        </mc:Fallback>
      </mc:AlternateContent>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5"/>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C283C09E-3A9E-4081-BDA4-19FD0A6EC833}"/>
                  </a:ext>
                </a:extLst>
              </p:cNvPr>
              <p:cNvSpPr txBox="1"/>
              <p:nvPr/>
            </p:nvSpPr>
            <p:spPr>
              <a:xfrm>
                <a:off x="920012" y="3014481"/>
                <a:ext cx="6337441" cy="1453155"/>
              </a:xfrm>
              <a:prstGeom prst="rect">
                <a:avLst/>
              </a:prstGeom>
              <a:noFill/>
            </p:spPr>
            <p:txBody>
              <a:bodyPr wrap="none" rtlCol="0">
                <a:spAutoFit/>
              </a:bodyPr>
              <a:lstStyle/>
              <a:p>
                <a14:m>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m:t>
                    </m:r>
                  </m:oMath>
                </a14:m>
                <a:r>
                  <a:rPr lang="en-US" sz="4000" dirty="0"/>
                  <a:t> </a:t>
                </a:r>
                <a14:m>
                  <m:oMath xmlns:m="http://schemas.openxmlformats.org/officeDocument/2006/math">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f>
                                <m:fPr>
                                  <m:ctrlPr>
                                    <a:rPr lang="en-US" sz="2400" i="1">
                                      <a:latin typeface="Cambria Math" panose="02040503050406030204" pitchFamily="18" charset="0"/>
                                    </a:rPr>
                                  </m:ctrlPr>
                                </m:fPr>
                                <m:num>
                                  <m:r>
                                    <a:rPr lang="en-US" sz="2400" i="1">
                                      <a:latin typeface="Cambria Math"/>
                                    </a:rPr>
                                    <m:t>𝜕</m:t>
                                  </m:r>
                                  <m:r>
                                    <a:rPr lang="en-US" sz="2400" i="1">
                                      <a:latin typeface="Cambria Math" panose="02040503050406030204" pitchFamily="18" charset="0"/>
                                    </a:rPr>
                                    <m:t>𝑄</m:t>
                                  </m:r>
                                </m:num>
                                <m:den>
                                  <m:r>
                                    <a:rPr lang="en-US" sz="2400" i="1">
                                      <a:latin typeface="Cambria Math"/>
                                    </a:rPr>
                                    <m:t>𝜕</m:t>
                                  </m:r>
                                  <m:r>
                                    <a:rPr lang="en-US" sz="2400" i="1">
                                      <a:latin typeface="Cambria Math" panose="02040503050406030204" pitchFamily="18" charset="0"/>
                                    </a:rPr>
                                    <m:t>𝑞</m:t>
                                  </m:r>
                                </m:den>
                              </m:f>
                            </m:e>
                            <m:e>
                              <m:f>
                                <m:fPr>
                                  <m:ctrlPr>
                                    <a:rPr lang="en-US" sz="2400" i="1">
                                      <a:latin typeface="Cambria Math" panose="02040503050406030204" pitchFamily="18" charset="0"/>
                                    </a:rPr>
                                  </m:ctrlPr>
                                </m:fPr>
                                <m:num>
                                  <m:r>
                                    <a:rPr lang="en-US" sz="2400" i="1">
                                      <a:latin typeface="Cambria Math"/>
                                    </a:rPr>
                                    <m:t>𝜕</m:t>
                                  </m:r>
                                  <m:r>
                                    <a:rPr lang="en-US" sz="2400" i="1">
                                      <a:latin typeface="Cambria Math" panose="02040503050406030204" pitchFamily="18" charset="0"/>
                                    </a:rPr>
                                    <m:t>𝑄</m:t>
                                  </m:r>
                                </m:num>
                                <m:den>
                                  <m:r>
                                    <a:rPr lang="en-US" sz="2400" i="1">
                                      <a:latin typeface="Cambria Math"/>
                                    </a:rPr>
                                    <m:t>𝜕</m:t>
                                  </m:r>
                                  <m:r>
                                    <a:rPr lang="en-US" sz="2400" i="1">
                                      <a:latin typeface="Cambria Math" panose="02040503050406030204" pitchFamily="18" charset="0"/>
                                    </a:rPr>
                                    <m:t>𝑝</m:t>
                                  </m:r>
                                </m:den>
                              </m:f>
                            </m:e>
                          </m:mr>
                          <m:mr>
                            <m:e>
                              <m:f>
                                <m:fPr>
                                  <m:ctrlPr>
                                    <a:rPr lang="en-US" sz="2400" i="1">
                                      <a:latin typeface="Cambria Math" panose="02040503050406030204" pitchFamily="18" charset="0"/>
                                    </a:rPr>
                                  </m:ctrlPr>
                                </m:fPr>
                                <m:num>
                                  <m:r>
                                    <a:rPr lang="en-US" sz="2400" i="1">
                                      <a:latin typeface="Cambria Math"/>
                                    </a:rPr>
                                    <m:t>𝜕</m:t>
                                  </m:r>
                                  <m:r>
                                    <a:rPr lang="en-US" sz="2400" i="1">
                                      <a:latin typeface="Cambria Math" panose="02040503050406030204" pitchFamily="18" charset="0"/>
                                    </a:rPr>
                                    <m:t>𝑃</m:t>
                                  </m:r>
                                </m:num>
                                <m:den>
                                  <m:r>
                                    <a:rPr lang="en-US" sz="2400" i="1">
                                      <a:latin typeface="Cambria Math"/>
                                    </a:rPr>
                                    <m:t>𝜕</m:t>
                                  </m:r>
                                  <m:r>
                                    <a:rPr lang="en-US" sz="2400" i="1">
                                      <a:latin typeface="Cambria Math" panose="02040503050406030204" pitchFamily="18" charset="0"/>
                                    </a:rPr>
                                    <m:t>𝑞</m:t>
                                  </m:r>
                                </m:den>
                              </m:f>
                            </m:e>
                            <m:e>
                              <m:f>
                                <m:fPr>
                                  <m:ctrlPr>
                                    <a:rPr lang="en-US" sz="2400" i="1">
                                      <a:latin typeface="Cambria Math" panose="02040503050406030204" pitchFamily="18" charset="0"/>
                                    </a:rPr>
                                  </m:ctrlPr>
                                </m:fPr>
                                <m:num>
                                  <m:r>
                                    <a:rPr lang="en-US" sz="2400" i="1">
                                      <a:latin typeface="Cambria Math"/>
                                    </a:rPr>
                                    <m:t>𝜕</m:t>
                                  </m:r>
                                  <m:r>
                                    <a:rPr lang="en-US" sz="2400" i="1">
                                      <a:latin typeface="Cambria Math" panose="02040503050406030204" pitchFamily="18" charset="0"/>
                                    </a:rPr>
                                    <m:t>𝑃</m:t>
                                  </m:r>
                                </m:num>
                                <m:den>
                                  <m:r>
                                    <a:rPr lang="en-US" sz="2400" i="1">
                                      <a:latin typeface="Cambria Math"/>
                                    </a:rPr>
                                    <m:t>𝜕</m:t>
                                  </m:r>
                                  <m:r>
                                    <a:rPr lang="en-US" sz="2400" i="1">
                                      <a:latin typeface="Cambria Math" panose="02040503050406030204" pitchFamily="18" charset="0"/>
                                    </a:rPr>
                                    <m:t>𝑝</m:t>
                                  </m:r>
                                </m:den>
                              </m:f>
                            </m:e>
                          </m:mr>
                        </m:m>
                      </m:e>
                    </m:d>
                  </m:oMath>
                </a14:m>
                <a:r>
                  <a:rPr lang="en-US" sz="4000" dirty="0"/>
                  <a:t> </a:t>
                </a:r>
                <a14:m>
                  <m:oMath xmlns:m="http://schemas.openxmlformats.org/officeDocument/2006/math">
                    <m:r>
                      <a:rPr lang="en-US" sz="4000" i="1">
                        <a:latin typeface="Cambria Math" panose="02040503050406030204" pitchFamily="18" charset="0"/>
                      </a:rPr>
                      <m:t>=</m:t>
                    </m:r>
                  </m:oMath>
                </a14:m>
                <a:r>
                  <a:rPr lang="en-US" sz="4000" dirty="0">
                    <a:ea typeface="Cambria Math"/>
                  </a:rPr>
                  <a:t> </a:t>
                </a:r>
                <a14:m>
                  <m:oMath xmlns:m="http://schemas.openxmlformats.org/officeDocument/2006/math">
                    <m:d>
                      <m:dPr>
                        <m:begChr m:val="|"/>
                        <m:endChr m:val="|"/>
                        <m:ctrlPr>
                          <a:rPr lang="en-US" sz="2400" i="1">
                            <a:latin typeface="Cambria Math" panose="02040503050406030204" pitchFamily="18" charset="0"/>
                            <a:ea typeface="Cambria Math"/>
                          </a:rPr>
                        </m:ctrlPr>
                      </m:dPr>
                      <m:e>
                        <m:m>
                          <m:mPr>
                            <m:mcs>
                              <m:mc>
                                <m:mcPr>
                                  <m:count m:val="2"/>
                                  <m:mcJc m:val="center"/>
                                </m:mcPr>
                              </m:mc>
                            </m:mcs>
                            <m:ctrlPr>
                              <a:rPr lang="en-US" sz="2400" i="1">
                                <a:latin typeface="Cambria Math" panose="02040503050406030204" pitchFamily="18" charset="0"/>
                                <a:ea typeface="Cambria Math"/>
                              </a:rPr>
                            </m:ctrlPr>
                          </m:mPr>
                          <m:mr>
                            <m:e>
                              <m:r>
                                <m:rPr>
                                  <m:brk m:alnAt="7"/>
                                </m:rPr>
                                <a:rPr lang="en-US" sz="2400" i="1">
                                  <a:latin typeface="Cambria Math"/>
                                  <a:ea typeface="Cambria Math"/>
                                </a:rPr>
                                <m:t>1</m:t>
                              </m:r>
                              <m:r>
                                <a:rPr lang="en-US" sz="2400" i="1">
                                  <a:latin typeface="Cambria Math"/>
                                  <a:ea typeface="Cambria Math"/>
                                </a:rPr>
                                <m:t>+</m:t>
                              </m:r>
                              <m:f>
                                <m:fPr>
                                  <m:ctrlPr>
                                    <a:rPr lang="en-US" sz="2400" i="1">
                                      <a:latin typeface="Cambria Math" panose="02040503050406030204" pitchFamily="18" charset="0"/>
                                      <a:ea typeface="Cambria Math"/>
                                    </a:rPr>
                                  </m:ctrlPr>
                                </m:fPr>
                                <m:num>
                                  <m:r>
                                    <m:rPr>
                                      <m:brk m:alnAt="7"/>
                                    </m:rPr>
                                    <a:rPr lang="en-US" sz="2400" i="1">
                                      <a:latin typeface="Cambria Math"/>
                                      <a:ea typeface="Cambria Math"/>
                                    </a:rPr>
                                    <m:t>𝜕</m:t>
                                  </m:r>
                                  <m:sSup>
                                    <m:sSupPr>
                                      <m:ctrlPr>
                                        <a:rPr lang="en-US" sz="2400" i="1">
                                          <a:latin typeface="Cambria Math" panose="02040503050406030204" pitchFamily="18" charset="0"/>
                                          <a:ea typeface="Cambria Math"/>
                                        </a:rPr>
                                      </m:ctrlPr>
                                    </m:sSupPr>
                                    <m:e>
                                      <m:r>
                                        <a:rPr lang="en-US" sz="2400" i="1">
                                          <a:latin typeface="Cambria Math"/>
                                          <a:ea typeface="Cambria Math"/>
                                        </a:rPr>
                                        <m:t>𝑆</m:t>
                                      </m:r>
                                    </m:e>
                                    <m:sup>
                                      <m:r>
                                        <a:rPr lang="en-US" sz="2400" i="1">
                                          <a:latin typeface="Cambria Math" panose="02040503050406030204" pitchFamily="18" charset="0"/>
                                          <a:ea typeface="Cambria Math"/>
                                        </a:rPr>
                                        <m:t>𝑞</m:t>
                                      </m:r>
                                    </m:sup>
                                  </m:sSup>
                                </m:num>
                                <m:den>
                                  <m:r>
                                    <m:rPr>
                                      <m:brk m:alnAt="7"/>
                                    </m:rPr>
                                    <a:rPr lang="en-US" sz="2400" i="1">
                                      <a:latin typeface="Cambria Math"/>
                                      <a:ea typeface="Cambria Math"/>
                                    </a:rPr>
                                    <m:t>𝜕</m:t>
                                  </m:r>
                                  <m:r>
                                    <a:rPr lang="en-US" sz="2400" i="1">
                                      <a:latin typeface="Cambria Math" panose="02040503050406030204" pitchFamily="18" charset="0"/>
                                      <a:ea typeface="Cambria Math"/>
                                    </a:rPr>
                                    <m:t>𝑞</m:t>
                                  </m:r>
                                </m:den>
                              </m:f>
                              <m:r>
                                <a:rPr lang="en-US" sz="2400" i="1">
                                  <a:latin typeface="Cambria Math"/>
                                  <a:ea typeface="Cambria Math"/>
                                </a:rPr>
                                <m:t>𝑑𝑡</m:t>
                              </m:r>
                            </m:e>
                            <m:e>
                              <m:f>
                                <m:fPr>
                                  <m:ctrlPr>
                                    <a:rPr lang="en-US" sz="2400" i="1">
                                      <a:latin typeface="Cambria Math" panose="02040503050406030204" pitchFamily="18" charset="0"/>
                                      <a:ea typeface="Cambria Math"/>
                                    </a:rPr>
                                  </m:ctrlPr>
                                </m:fPr>
                                <m:num>
                                  <m:r>
                                    <m:rPr>
                                      <m:brk m:alnAt="7"/>
                                    </m:rPr>
                                    <a:rPr lang="en-US" sz="2400" i="1">
                                      <a:latin typeface="Cambria Math"/>
                                      <a:ea typeface="Cambria Math"/>
                                    </a:rPr>
                                    <m:t>𝜕</m:t>
                                  </m:r>
                                  <m:sSup>
                                    <m:sSupPr>
                                      <m:ctrlPr>
                                        <a:rPr lang="en-US" sz="2400" i="1">
                                          <a:latin typeface="Cambria Math" panose="02040503050406030204" pitchFamily="18" charset="0"/>
                                          <a:ea typeface="Cambria Math"/>
                                        </a:rPr>
                                      </m:ctrlPr>
                                    </m:sSupPr>
                                    <m:e>
                                      <m:r>
                                        <a:rPr lang="en-US" sz="2400" i="1">
                                          <a:latin typeface="Cambria Math"/>
                                          <a:ea typeface="Cambria Math"/>
                                        </a:rPr>
                                        <m:t>𝑆</m:t>
                                      </m:r>
                                    </m:e>
                                    <m:sup>
                                      <m:r>
                                        <a:rPr lang="en-US" sz="2400" i="1">
                                          <a:latin typeface="Cambria Math" panose="02040503050406030204" pitchFamily="18" charset="0"/>
                                          <a:ea typeface="Cambria Math"/>
                                        </a:rPr>
                                        <m:t>𝑞</m:t>
                                      </m:r>
                                    </m:sup>
                                  </m:sSup>
                                </m:num>
                                <m:den>
                                  <m:r>
                                    <m:rPr>
                                      <m:brk m:alnAt="7"/>
                                    </m:rPr>
                                    <a:rPr lang="en-US" sz="2400" i="1">
                                      <a:latin typeface="Cambria Math"/>
                                      <a:ea typeface="Cambria Math"/>
                                    </a:rPr>
                                    <m:t>𝜕</m:t>
                                  </m:r>
                                  <m:r>
                                    <a:rPr lang="en-US" sz="2400" i="1">
                                      <a:latin typeface="Cambria Math"/>
                                      <a:ea typeface="Cambria Math"/>
                                    </a:rPr>
                                    <m:t>𝑝</m:t>
                                  </m:r>
                                </m:den>
                              </m:f>
                              <m:r>
                                <a:rPr lang="en-US" sz="2400" i="1">
                                  <a:latin typeface="Cambria Math"/>
                                  <a:ea typeface="Cambria Math"/>
                                </a:rPr>
                                <m:t>𝑑𝑡</m:t>
                              </m:r>
                            </m:e>
                          </m:mr>
                          <m:mr>
                            <m:e>
                              <m:f>
                                <m:fPr>
                                  <m:ctrlPr>
                                    <a:rPr lang="en-US" sz="2400" i="1">
                                      <a:latin typeface="Cambria Math" panose="02040503050406030204" pitchFamily="18" charset="0"/>
                                      <a:ea typeface="Cambria Math"/>
                                    </a:rPr>
                                  </m:ctrlPr>
                                </m:fPr>
                                <m:num>
                                  <m:r>
                                    <m:rPr>
                                      <m:brk m:alnAt="7"/>
                                    </m:rPr>
                                    <a:rPr lang="en-US" sz="2400" i="1">
                                      <a:latin typeface="Cambria Math"/>
                                      <a:ea typeface="Cambria Math"/>
                                    </a:rPr>
                                    <m:t>𝜕</m:t>
                                  </m:r>
                                  <m:sSup>
                                    <m:sSupPr>
                                      <m:ctrlPr>
                                        <a:rPr lang="en-US" sz="2400" i="1">
                                          <a:latin typeface="Cambria Math" panose="02040503050406030204" pitchFamily="18" charset="0"/>
                                          <a:ea typeface="Cambria Math"/>
                                        </a:rPr>
                                      </m:ctrlPr>
                                    </m:sSupPr>
                                    <m:e>
                                      <m:r>
                                        <a:rPr lang="en-US" sz="2400" i="1">
                                          <a:latin typeface="Cambria Math"/>
                                          <a:ea typeface="Cambria Math"/>
                                        </a:rPr>
                                        <m:t>𝑆</m:t>
                                      </m:r>
                                    </m:e>
                                    <m:sup>
                                      <m:r>
                                        <a:rPr lang="en-US" sz="2400" i="1">
                                          <a:latin typeface="Cambria Math"/>
                                          <a:ea typeface="Cambria Math"/>
                                        </a:rPr>
                                        <m:t>𝑝</m:t>
                                      </m:r>
                                    </m:sup>
                                  </m:sSup>
                                </m:num>
                                <m:den>
                                  <m:r>
                                    <m:rPr>
                                      <m:brk m:alnAt="7"/>
                                    </m:rPr>
                                    <a:rPr lang="en-US" sz="2400" i="1">
                                      <a:latin typeface="Cambria Math"/>
                                      <a:ea typeface="Cambria Math"/>
                                    </a:rPr>
                                    <m:t>𝜕</m:t>
                                  </m:r>
                                  <m:r>
                                    <a:rPr lang="en-US" sz="2400" i="1">
                                      <a:latin typeface="Cambria Math" panose="02040503050406030204" pitchFamily="18" charset="0"/>
                                      <a:ea typeface="Cambria Math"/>
                                    </a:rPr>
                                    <m:t>𝑞</m:t>
                                  </m:r>
                                </m:den>
                              </m:f>
                              <m:r>
                                <a:rPr lang="en-US" sz="2400" i="1">
                                  <a:latin typeface="Cambria Math"/>
                                  <a:ea typeface="Cambria Math"/>
                                </a:rPr>
                                <m:t>𝑑𝑡</m:t>
                              </m:r>
                            </m:e>
                            <m:e>
                              <m:r>
                                <a:rPr lang="en-US" sz="2400" i="1">
                                  <a:latin typeface="Cambria Math"/>
                                  <a:ea typeface="Cambria Math"/>
                                </a:rPr>
                                <m:t>1+</m:t>
                              </m:r>
                              <m:f>
                                <m:fPr>
                                  <m:ctrlPr>
                                    <a:rPr lang="en-US" sz="2400" i="1">
                                      <a:latin typeface="Cambria Math" panose="02040503050406030204" pitchFamily="18" charset="0"/>
                                      <a:ea typeface="Cambria Math"/>
                                    </a:rPr>
                                  </m:ctrlPr>
                                </m:fPr>
                                <m:num>
                                  <m:r>
                                    <m:rPr>
                                      <m:brk m:alnAt="7"/>
                                    </m:rPr>
                                    <a:rPr lang="en-US" sz="2400" i="1">
                                      <a:latin typeface="Cambria Math"/>
                                      <a:ea typeface="Cambria Math"/>
                                    </a:rPr>
                                    <m:t>𝜕</m:t>
                                  </m:r>
                                  <m:sSup>
                                    <m:sSupPr>
                                      <m:ctrlPr>
                                        <a:rPr lang="en-US" sz="2400" i="1">
                                          <a:latin typeface="Cambria Math" panose="02040503050406030204" pitchFamily="18" charset="0"/>
                                          <a:ea typeface="Cambria Math"/>
                                        </a:rPr>
                                      </m:ctrlPr>
                                    </m:sSupPr>
                                    <m:e>
                                      <m:r>
                                        <a:rPr lang="en-US" sz="2400" i="1">
                                          <a:latin typeface="Cambria Math"/>
                                          <a:ea typeface="Cambria Math"/>
                                        </a:rPr>
                                        <m:t>𝑆</m:t>
                                      </m:r>
                                    </m:e>
                                    <m:sup>
                                      <m:r>
                                        <a:rPr lang="en-US" sz="2400" i="1">
                                          <a:latin typeface="Cambria Math"/>
                                          <a:ea typeface="Cambria Math"/>
                                        </a:rPr>
                                        <m:t>𝑝</m:t>
                                      </m:r>
                                    </m:sup>
                                  </m:sSup>
                                </m:num>
                                <m:den>
                                  <m:r>
                                    <m:rPr>
                                      <m:brk m:alnAt="7"/>
                                    </m:rPr>
                                    <a:rPr lang="en-US" sz="2400" i="1">
                                      <a:latin typeface="Cambria Math"/>
                                      <a:ea typeface="Cambria Math"/>
                                    </a:rPr>
                                    <m:t>𝜕</m:t>
                                  </m:r>
                                  <m:r>
                                    <a:rPr lang="en-US" sz="2400" i="1">
                                      <a:latin typeface="Cambria Math"/>
                                      <a:ea typeface="Cambria Math"/>
                                    </a:rPr>
                                    <m:t>𝑝</m:t>
                                  </m:r>
                                </m:den>
                              </m:f>
                              <m:r>
                                <a:rPr lang="en-US" sz="2400" i="1">
                                  <a:latin typeface="Cambria Math"/>
                                  <a:ea typeface="Cambria Math"/>
                                </a:rPr>
                                <m:t>𝑑𝑡</m:t>
                              </m:r>
                            </m:e>
                          </m:mr>
                        </m:m>
                      </m:e>
                    </m:d>
                  </m:oMath>
                </a14:m>
                <a:r>
                  <a:rPr lang="en-US" sz="4000" i="1" dirty="0">
                    <a:latin typeface="Cambria Math" panose="02040503050406030204" pitchFamily="18" charset="0"/>
                    <a:ea typeface="Cambria Math"/>
                  </a:rPr>
                  <a:t> </a:t>
                </a:r>
                <a:endParaRPr lang="en-US" sz="4000" dirty="0">
                  <a:latin typeface="Cambria Math"/>
                  <a:ea typeface="Cambria Math"/>
                </a:endParaRPr>
              </a:p>
            </p:txBody>
          </p:sp>
        </mc:Choice>
        <mc:Fallback xmlns="">
          <p:sp>
            <p:nvSpPr>
              <p:cNvPr id="100" name="TextBox 99">
                <a:extLst>
                  <a:ext uri="{FF2B5EF4-FFF2-40B4-BE49-F238E27FC236}">
                    <a16:creationId xmlns:a16="http://schemas.microsoft.com/office/drawing/2014/main" id="{C283C09E-3A9E-4081-BDA4-19FD0A6EC833}"/>
                  </a:ext>
                </a:extLst>
              </p:cNvPr>
              <p:cNvSpPr txBox="1">
                <a:spLocks noRot="1" noChangeAspect="1" noMove="1" noResize="1" noEditPoints="1" noAdjustHandles="1" noChangeArrowheads="1" noChangeShapeType="1" noTextEdit="1"/>
              </p:cNvSpPr>
              <p:nvPr/>
            </p:nvSpPr>
            <p:spPr>
              <a:xfrm>
                <a:off x="920012" y="3014481"/>
                <a:ext cx="6337441" cy="145315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8"/>
                <a:stretch>
                  <a:fillRect b="-13333"/>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E28E02B8-B691-4A33-BCF4-D5973E68FEE3}"/>
              </a:ext>
            </a:extLst>
          </p:cNvPr>
          <p:cNvSpPr txBox="1"/>
          <p:nvPr/>
        </p:nvSpPr>
        <p:spPr>
          <a:xfrm>
            <a:off x="771306" y="1354935"/>
            <a:ext cx="5319405" cy="646331"/>
          </a:xfrm>
          <a:prstGeom prst="rect">
            <a:avLst/>
          </a:prstGeom>
          <a:noFill/>
        </p:spPr>
        <p:txBody>
          <a:bodyPr wrap="none" rtlCol="0">
            <a:spAutoFit/>
          </a:bodyPr>
          <a:lstStyle/>
          <a:p>
            <a:r>
              <a:rPr lang="en-US" sz="3600" dirty="0"/>
              <a:t>Study how the area evolves</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556E3BA4-1939-4E11-8AEA-BED278C19E8C}"/>
                  </a:ext>
                </a:extLst>
              </p:cNvPr>
              <p:cNvSpPr txBox="1"/>
              <p:nvPr/>
            </p:nvSpPr>
            <p:spPr>
              <a:xfrm>
                <a:off x="3790749" y="4765363"/>
                <a:ext cx="7387086" cy="14754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smtClean="0">
                          <a:latin typeface="Cambria Math"/>
                          <a:ea typeface="Cambria Math"/>
                        </a:rPr>
                        <m:t>=1+</m:t>
                      </m:r>
                      <m:d>
                        <m:dPr>
                          <m:ctrlPr>
                            <a:rPr lang="en-US" sz="4000" i="1">
                              <a:latin typeface="Cambria Math" panose="02040503050406030204" pitchFamily="18" charset="0"/>
                              <a:ea typeface="Cambria Math"/>
                            </a:rPr>
                          </m:ctrlPr>
                        </m:dPr>
                        <m:e>
                          <m:f>
                            <m:fPr>
                              <m:ctrlPr>
                                <a:rPr lang="en-US" sz="4000" i="1">
                                  <a:latin typeface="Cambria Math" panose="02040503050406030204" pitchFamily="18" charset="0"/>
                                  <a:ea typeface="Cambria Math"/>
                                </a:rPr>
                              </m:ctrlPr>
                            </m:fPr>
                            <m:num>
                              <m:r>
                                <m:rPr>
                                  <m:brk m:alnAt="7"/>
                                </m:rPr>
                                <a:rPr lang="en-US" sz="4000" i="1">
                                  <a:latin typeface="Cambria Math"/>
                                  <a:ea typeface="Cambria Math"/>
                                </a:rPr>
                                <m:t>𝜕</m:t>
                              </m:r>
                              <m:sSup>
                                <m:sSupPr>
                                  <m:ctrlPr>
                                    <a:rPr lang="en-US" sz="4000" i="1">
                                      <a:latin typeface="Cambria Math" panose="02040503050406030204" pitchFamily="18" charset="0"/>
                                      <a:ea typeface="Cambria Math"/>
                                    </a:rPr>
                                  </m:ctrlPr>
                                </m:sSupPr>
                                <m:e>
                                  <m:r>
                                    <a:rPr lang="en-US" sz="4000" i="1">
                                      <a:latin typeface="Cambria Math"/>
                                      <a:ea typeface="Cambria Math"/>
                                    </a:rPr>
                                    <m:t>𝑆</m:t>
                                  </m:r>
                                </m:e>
                                <m:sup>
                                  <m:r>
                                    <a:rPr lang="en-US" sz="4000" b="0" i="1" smtClean="0">
                                      <a:latin typeface="Cambria Math" panose="02040503050406030204" pitchFamily="18" charset="0"/>
                                      <a:ea typeface="Cambria Math"/>
                                    </a:rPr>
                                    <m:t>𝑞</m:t>
                                  </m:r>
                                </m:sup>
                              </m:sSup>
                            </m:num>
                            <m:den>
                              <m:r>
                                <m:rPr>
                                  <m:brk m:alnAt="7"/>
                                </m:rPr>
                                <a:rPr lang="en-US" sz="4000" i="1">
                                  <a:latin typeface="Cambria Math"/>
                                  <a:ea typeface="Cambria Math"/>
                                </a:rPr>
                                <m:t>𝜕</m:t>
                              </m:r>
                              <m:r>
                                <a:rPr lang="en-US" sz="4000" b="0" i="1" smtClean="0">
                                  <a:latin typeface="Cambria Math" panose="02040503050406030204" pitchFamily="18" charset="0"/>
                                  <a:ea typeface="Cambria Math"/>
                                </a:rPr>
                                <m:t>𝑞</m:t>
                              </m:r>
                            </m:den>
                          </m:f>
                          <m:r>
                            <a:rPr lang="en-US" sz="4000" i="1">
                              <a:latin typeface="Cambria Math"/>
                              <a:ea typeface="Cambria Math"/>
                            </a:rPr>
                            <m:t>+</m:t>
                          </m:r>
                          <m:f>
                            <m:fPr>
                              <m:ctrlPr>
                                <a:rPr lang="en-US" sz="4000" i="1">
                                  <a:latin typeface="Cambria Math" panose="02040503050406030204" pitchFamily="18" charset="0"/>
                                  <a:ea typeface="Cambria Math"/>
                                </a:rPr>
                              </m:ctrlPr>
                            </m:fPr>
                            <m:num>
                              <m:r>
                                <m:rPr>
                                  <m:brk m:alnAt="7"/>
                                </m:rPr>
                                <a:rPr lang="en-US" sz="4000" i="1">
                                  <a:latin typeface="Cambria Math"/>
                                  <a:ea typeface="Cambria Math"/>
                                </a:rPr>
                                <m:t>𝜕</m:t>
                              </m:r>
                              <m:sSup>
                                <m:sSupPr>
                                  <m:ctrlPr>
                                    <a:rPr lang="en-US" sz="4000" i="1">
                                      <a:latin typeface="Cambria Math" panose="02040503050406030204" pitchFamily="18" charset="0"/>
                                      <a:ea typeface="Cambria Math"/>
                                    </a:rPr>
                                  </m:ctrlPr>
                                </m:sSupPr>
                                <m:e>
                                  <m:r>
                                    <a:rPr lang="en-US" sz="4000" i="1">
                                      <a:latin typeface="Cambria Math"/>
                                      <a:ea typeface="Cambria Math"/>
                                    </a:rPr>
                                    <m:t>𝑆</m:t>
                                  </m:r>
                                </m:e>
                                <m:sup>
                                  <m:r>
                                    <a:rPr lang="en-US" sz="4000" i="1">
                                      <a:latin typeface="Cambria Math"/>
                                      <a:ea typeface="Cambria Math"/>
                                    </a:rPr>
                                    <m:t>𝑝</m:t>
                                  </m:r>
                                </m:sup>
                              </m:sSup>
                            </m:num>
                            <m:den>
                              <m:r>
                                <m:rPr>
                                  <m:brk m:alnAt="7"/>
                                </m:rPr>
                                <a:rPr lang="en-US" sz="4000" i="1">
                                  <a:latin typeface="Cambria Math"/>
                                  <a:ea typeface="Cambria Math"/>
                                </a:rPr>
                                <m:t>𝜕</m:t>
                              </m:r>
                              <m:r>
                                <a:rPr lang="en-US" sz="4000" i="1">
                                  <a:latin typeface="Cambria Math"/>
                                  <a:ea typeface="Cambria Math"/>
                                </a:rPr>
                                <m:t>𝑝</m:t>
                              </m:r>
                            </m:den>
                          </m:f>
                        </m:e>
                      </m:d>
                      <m:r>
                        <a:rPr lang="en-US" sz="4000" i="1">
                          <a:latin typeface="Cambria Math"/>
                          <a:ea typeface="Cambria Math"/>
                        </a:rPr>
                        <m:t>𝑑𝑡</m:t>
                      </m:r>
                      <m:r>
                        <a:rPr lang="en-US" sz="4000" i="1">
                          <a:latin typeface="Cambria Math"/>
                          <a:ea typeface="Cambria Math"/>
                        </a:rPr>
                        <m:t>+</m:t>
                      </m:r>
                      <m:r>
                        <a:rPr lang="en-US" sz="4000" i="1">
                          <a:latin typeface="Cambria Math"/>
                          <a:ea typeface="Cambria Math"/>
                        </a:rPr>
                        <m:t>𝑂</m:t>
                      </m:r>
                      <m:d>
                        <m:dPr>
                          <m:ctrlPr>
                            <a:rPr lang="en-US" sz="4000" i="1">
                              <a:latin typeface="Cambria Math" panose="02040503050406030204" pitchFamily="18" charset="0"/>
                              <a:ea typeface="Cambria Math"/>
                            </a:rPr>
                          </m:ctrlPr>
                        </m:dPr>
                        <m:e>
                          <m:sSup>
                            <m:sSupPr>
                              <m:ctrlPr>
                                <a:rPr lang="en-US" sz="4000" i="1">
                                  <a:latin typeface="Cambria Math" panose="02040503050406030204" pitchFamily="18" charset="0"/>
                                  <a:ea typeface="Cambria Math"/>
                                </a:rPr>
                              </m:ctrlPr>
                            </m:sSupPr>
                            <m:e>
                              <m:r>
                                <a:rPr lang="en-US" sz="4000" i="1">
                                  <a:latin typeface="Cambria Math"/>
                                  <a:ea typeface="Cambria Math"/>
                                </a:rPr>
                                <m:t>𝑑𝑡</m:t>
                              </m:r>
                            </m:e>
                            <m:sup>
                              <m:r>
                                <a:rPr lang="en-US" sz="4000" i="1">
                                  <a:latin typeface="Cambria Math"/>
                                  <a:ea typeface="Cambria Math"/>
                                </a:rPr>
                                <m:t>2</m:t>
                              </m:r>
                            </m:sup>
                          </m:sSup>
                        </m:e>
                      </m:d>
                    </m:oMath>
                  </m:oMathPara>
                </a14:m>
                <a:endParaRPr lang="en-US" sz="4000" dirty="0"/>
              </a:p>
            </p:txBody>
          </p:sp>
        </mc:Choice>
        <mc:Fallback xmlns="">
          <p:sp>
            <p:nvSpPr>
              <p:cNvPr id="98" name="TextBox 97">
                <a:extLst>
                  <a:ext uri="{FF2B5EF4-FFF2-40B4-BE49-F238E27FC236}">
                    <a16:creationId xmlns:a16="http://schemas.microsoft.com/office/drawing/2014/main" id="{556E3BA4-1939-4E11-8AEA-BED278C19E8C}"/>
                  </a:ext>
                </a:extLst>
              </p:cNvPr>
              <p:cNvSpPr txBox="1">
                <a:spLocks noRot="1" noChangeAspect="1" noMove="1" noResize="1" noEditPoints="1" noAdjustHandles="1" noChangeArrowheads="1" noChangeShapeType="1" noTextEdit="1"/>
              </p:cNvSpPr>
              <p:nvPr/>
            </p:nvSpPr>
            <p:spPr>
              <a:xfrm>
                <a:off x="3790749" y="4765363"/>
                <a:ext cx="7387086" cy="14754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5ABEF49-B5AB-480D-ACDF-170D8FF19D6B}"/>
                  </a:ext>
                </a:extLst>
              </p:cNvPr>
              <p:cNvSpPr txBox="1"/>
              <p:nvPr/>
            </p:nvSpPr>
            <p:spPr>
              <a:xfrm>
                <a:off x="8310948" y="3741058"/>
                <a:ext cx="14503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𝑑𝑖𝑣</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𝑎</m:t>
                              </m:r>
                            </m:sup>
                          </m:sSup>
                        </m:e>
                      </m:d>
                      <m:r>
                        <a:rPr lang="en-US" b="0" i="1" smtClean="0">
                          <a:latin typeface="Cambria Math" panose="02040503050406030204" pitchFamily="18" charset="0"/>
                        </a:rPr>
                        <m:t>=0</m:t>
                      </m:r>
                    </m:oMath>
                  </m:oMathPara>
                </a14:m>
                <a:endParaRPr lang="en-US" dirty="0"/>
              </a:p>
            </p:txBody>
          </p:sp>
        </mc:Choice>
        <mc:Fallback xmlns="">
          <p:sp>
            <p:nvSpPr>
              <p:cNvPr id="4" name="TextBox 3">
                <a:extLst>
                  <a:ext uri="{FF2B5EF4-FFF2-40B4-BE49-F238E27FC236}">
                    <a16:creationId xmlns:a16="http://schemas.microsoft.com/office/drawing/2014/main" id="{15ABEF49-B5AB-480D-ACDF-170D8FF19D6B}"/>
                  </a:ext>
                </a:extLst>
              </p:cNvPr>
              <p:cNvSpPr txBox="1">
                <a:spLocks noRot="1" noChangeAspect="1" noMove="1" noResize="1" noEditPoints="1" noAdjustHandles="1" noChangeArrowheads="1" noChangeShapeType="1" noTextEdit="1"/>
              </p:cNvSpPr>
              <p:nvPr/>
            </p:nvSpPr>
            <p:spPr>
              <a:xfrm>
                <a:off x="8310948" y="3741058"/>
                <a:ext cx="1450397" cy="369332"/>
              </a:xfrm>
              <a:prstGeom prst="rect">
                <a:avLst/>
              </a:prstGeom>
              <a:blipFill>
                <a:blip r:embed="rId10"/>
                <a:stretch>
                  <a:fillRect/>
                </a:stretch>
              </a:blipFill>
            </p:spPr>
            <p:txBody>
              <a:bodyPr/>
              <a:lstStyle/>
              <a:p>
                <a:r>
                  <a:rPr lang="en-US">
                    <a:noFill/>
                  </a:rPr>
                  <a:t> </a:t>
                </a:r>
              </a:p>
            </p:txBody>
          </p:sp>
        </mc:Fallback>
      </mc:AlternateContent>
      <p:cxnSp>
        <p:nvCxnSpPr>
          <p:cNvPr id="99" name="Straight Arrow Connector 98">
            <a:extLst>
              <a:ext uri="{FF2B5EF4-FFF2-40B4-BE49-F238E27FC236}">
                <a16:creationId xmlns:a16="http://schemas.microsoft.com/office/drawing/2014/main" id="{CAA02B75-2827-4461-A5EF-4D71BBED65B8}"/>
              </a:ext>
            </a:extLst>
          </p:cNvPr>
          <p:cNvCxnSpPr>
            <a:cxnSpLocks/>
          </p:cNvCxnSpPr>
          <p:nvPr/>
        </p:nvCxnSpPr>
        <p:spPr>
          <a:xfrm flipH="1">
            <a:off x="8216631" y="4181170"/>
            <a:ext cx="487163" cy="754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373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E36354-95F5-4CB4-B55E-9157C19D4D0A}"/>
              </a:ext>
            </a:extLst>
          </p:cNvPr>
          <p:cNvSpPr/>
          <p:nvPr/>
        </p:nvSpPr>
        <p:spPr>
          <a:xfrm>
            <a:off x="9435230" y="2205009"/>
            <a:ext cx="351641" cy="351641"/>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AF53BDE-A74D-43A6-8136-9CEBA875C023}"/>
              </a:ext>
            </a:extLst>
          </p:cNvPr>
          <p:cNvSpPr/>
          <p:nvPr/>
        </p:nvSpPr>
        <p:spPr>
          <a:xfrm rot="774616">
            <a:off x="9269842" y="2155004"/>
            <a:ext cx="351641" cy="351641"/>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11</a:t>
            </a:fld>
            <a:endParaRPr lang="en-US"/>
          </a:p>
        </p:txBody>
      </p:sp>
      <p:sp>
        <p:nvSpPr>
          <p:cNvPr id="7" name="TextBox 6">
            <a:extLst>
              <a:ext uri="{FF2B5EF4-FFF2-40B4-BE49-F238E27FC236}">
                <a16:creationId xmlns:a16="http://schemas.microsoft.com/office/drawing/2014/main" id="{4B79DE64-C87E-4444-B572-42E2C2661A43}"/>
              </a:ext>
            </a:extLst>
          </p:cNvPr>
          <p:cNvSpPr txBox="1"/>
          <p:nvPr/>
        </p:nvSpPr>
        <p:spPr>
          <a:xfrm>
            <a:off x="461010" y="452073"/>
            <a:ext cx="6048772" cy="1200329"/>
          </a:xfrm>
          <a:prstGeom prst="rect">
            <a:avLst/>
          </a:prstGeom>
          <a:noFill/>
        </p:spPr>
        <p:txBody>
          <a:bodyPr wrap="none" rtlCol="0">
            <a:spAutoFit/>
          </a:bodyPr>
          <a:lstStyle/>
          <a:p>
            <a:r>
              <a:rPr lang="en-US" sz="3600" dirty="0"/>
              <a:t>(4) Deterministic and reversible</a:t>
            </a:r>
            <a:br>
              <a:rPr lang="en-US" sz="3600" dirty="0"/>
            </a:br>
            <a:r>
              <a:rPr lang="en-US" sz="3600" dirty="0"/>
              <a:t>      evolution</a:t>
            </a:r>
          </a:p>
        </p:txBody>
      </p:sp>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4"/>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28E02B8-B691-4A33-BCF4-D5973E68FEE3}"/>
                  </a:ext>
                </a:extLst>
              </p:cNvPr>
              <p:cNvSpPr txBox="1"/>
              <p:nvPr/>
            </p:nvSpPr>
            <p:spPr>
              <a:xfrm>
                <a:off x="595091" y="1896501"/>
                <a:ext cx="6432145" cy="1200329"/>
              </a:xfrm>
              <a:prstGeom prst="rect">
                <a:avLst/>
              </a:prstGeom>
              <a:noFill/>
            </p:spPr>
            <p:txBody>
              <a:bodyPr wrap="none" rtlCol="0">
                <a:spAutoFit/>
              </a:bodyPr>
              <a:lstStyle/>
              <a:p>
                <a:r>
                  <a:rPr lang="en-US" sz="3600" dirty="0"/>
                  <a:t>Statistical mechanics </a:t>
                </a:r>
                <a14:m>
                  <m:oMath xmlns:m="http://schemas.openxmlformats.org/officeDocument/2006/math">
                    <m:r>
                      <a:rPr lang="en-US" sz="3600" b="0" i="1" smtClean="0">
                        <a:latin typeface="Cambria Math" panose="02040503050406030204" pitchFamily="18" charset="0"/>
                      </a:rPr>
                      <m:t>⇒</m:t>
                    </m:r>
                  </m:oMath>
                </a14:m>
                <a:r>
                  <a:rPr lang="en-US" sz="3600" dirty="0"/>
                  <a:t> use areas</a:t>
                </a:r>
                <a:br>
                  <a:rPr lang="en-US" sz="3600" dirty="0"/>
                </a:br>
                <a:r>
                  <a:rPr lang="en-US" sz="3600" dirty="0"/>
                  <a:t>in phase space to count states</a:t>
                </a:r>
              </a:p>
            </p:txBody>
          </p:sp>
        </mc:Choice>
        <mc:Fallback xmlns="">
          <p:sp>
            <p:nvSpPr>
              <p:cNvPr id="102" name="TextBox 101">
                <a:extLst>
                  <a:ext uri="{FF2B5EF4-FFF2-40B4-BE49-F238E27FC236}">
                    <a16:creationId xmlns:a16="http://schemas.microsoft.com/office/drawing/2014/main" id="{E28E02B8-B691-4A33-BCF4-D5973E68FEE3}"/>
                  </a:ext>
                </a:extLst>
              </p:cNvPr>
              <p:cNvSpPr txBox="1">
                <a:spLocks noRot="1" noChangeAspect="1" noMove="1" noResize="1" noEditPoints="1" noAdjustHandles="1" noChangeArrowheads="1" noChangeShapeType="1" noTextEdit="1"/>
              </p:cNvSpPr>
              <p:nvPr/>
            </p:nvSpPr>
            <p:spPr>
              <a:xfrm>
                <a:off x="595091" y="1896501"/>
                <a:ext cx="6432145" cy="1200329"/>
              </a:xfrm>
              <a:prstGeom prst="rect">
                <a:avLst/>
              </a:prstGeom>
              <a:blipFill>
                <a:blip r:embed="rId7"/>
                <a:stretch>
                  <a:fillRect l="-2938" t="-7614" r="-1801"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FB7079EC-9C64-4D62-830D-1A1EC4EC2809}"/>
                  </a:ext>
                </a:extLst>
              </p:cNvPr>
              <p:cNvSpPr txBox="1"/>
              <p:nvPr/>
            </p:nvSpPr>
            <p:spPr>
              <a:xfrm>
                <a:off x="627075" y="3248945"/>
                <a:ext cx="8944115" cy="646331"/>
              </a:xfrm>
              <a:prstGeom prst="rect">
                <a:avLst/>
              </a:prstGeom>
              <a:noFill/>
            </p:spPr>
            <p:txBody>
              <a:bodyPr wrap="none" rtlCol="0">
                <a:spAutoFit/>
              </a:bodyPr>
              <a:lstStyle/>
              <a:p>
                <a:r>
                  <a:rPr lang="en-US" sz="3600" dirty="0"/>
                  <a:t>Area conservation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state count conservation</a:t>
                </a:r>
              </a:p>
            </p:txBody>
          </p:sp>
        </mc:Choice>
        <mc:Fallback xmlns="">
          <p:sp>
            <p:nvSpPr>
              <p:cNvPr id="103" name="TextBox 102">
                <a:extLst>
                  <a:ext uri="{FF2B5EF4-FFF2-40B4-BE49-F238E27FC236}">
                    <a16:creationId xmlns:a16="http://schemas.microsoft.com/office/drawing/2014/main" id="{FB7079EC-9C64-4D62-830D-1A1EC4EC2809}"/>
                  </a:ext>
                </a:extLst>
              </p:cNvPr>
              <p:cNvSpPr txBox="1">
                <a:spLocks noRot="1" noChangeAspect="1" noMove="1" noResize="1" noEditPoints="1" noAdjustHandles="1" noChangeArrowheads="1" noChangeShapeType="1" noTextEdit="1"/>
              </p:cNvSpPr>
              <p:nvPr/>
            </p:nvSpPr>
            <p:spPr>
              <a:xfrm>
                <a:off x="627075" y="3248945"/>
                <a:ext cx="8944115" cy="646331"/>
              </a:xfrm>
              <a:prstGeom prst="rect">
                <a:avLst/>
              </a:prstGeom>
              <a:blipFill>
                <a:blip r:embed="rId8"/>
                <a:stretch>
                  <a:fillRect l="-2113" t="-15094" r="-1091"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020E9F49-8BA0-4D1D-B1FD-C41B237F1FEE}"/>
                  </a:ext>
                </a:extLst>
              </p:cNvPr>
              <p:cNvSpPr txBox="1"/>
              <p:nvPr/>
            </p:nvSpPr>
            <p:spPr>
              <a:xfrm>
                <a:off x="3761246" y="3821059"/>
                <a:ext cx="791133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deterministic and reversible evolution</a:t>
                </a:r>
              </a:p>
            </p:txBody>
          </p:sp>
        </mc:Choice>
        <mc:Fallback xmlns="">
          <p:sp>
            <p:nvSpPr>
              <p:cNvPr id="107" name="TextBox 106">
                <a:extLst>
                  <a:ext uri="{FF2B5EF4-FFF2-40B4-BE49-F238E27FC236}">
                    <a16:creationId xmlns:a16="http://schemas.microsoft.com/office/drawing/2014/main" id="{020E9F49-8BA0-4D1D-B1FD-C41B237F1FEE}"/>
                  </a:ext>
                </a:extLst>
              </p:cNvPr>
              <p:cNvSpPr txBox="1">
                <a:spLocks noRot="1" noChangeAspect="1" noMove="1" noResize="1" noEditPoints="1" noAdjustHandles="1" noChangeArrowheads="1" noChangeShapeType="1" noTextEdit="1"/>
              </p:cNvSpPr>
              <p:nvPr/>
            </p:nvSpPr>
            <p:spPr>
              <a:xfrm>
                <a:off x="3761246" y="3821059"/>
                <a:ext cx="7911333" cy="646331"/>
              </a:xfrm>
              <a:prstGeom prst="rect">
                <a:avLst/>
              </a:prstGeom>
              <a:blipFill>
                <a:blip r:embed="rId9"/>
                <a:stretch>
                  <a:fillRect t="-15094" r="-1387" b="-3490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D8DC249-EFCC-4654-89C3-F3327C51DC66}"/>
              </a:ext>
            </a:extLst>
          </p:cNvPr>
          <p:cNvSpPr txBox="1"/>
          <p:nvPr/>
        </p:nvSpPr>
        <p:spPr>
          <a:xfrm>
            <a:off x="876659" y="4989739"/>
            <a:ext cx="5758179" cy="707886"/>
          </a:xfrm>
          <a:prstGeom prst="rect">
            <a:avLst/>
          </a:prstGeom>
          <a:noFill/>
        </p:spPr>
        <p:txBody>
          <a:bodyPr wrap="none" rtlCol="0">
            <a:spAutoFit/>
          </a:bodyPr>
          <a:lstStyle/>
          <a:p>
            <a:r>
              <a:rPr lang="en-US" sz="2000" dirty="0"/>
              <a:t>Key insight: det/rev is not just a bijection!</a:t>
            </a:r>
            <a:br>
              <a:rPr lang="en-US" sz="2000" dirty="0"/>
            </a:br>
            <a:r>
              <a:rPr lang="en-US" sz="2000" dirty="0"/>
              <a:t>On continuous spaces, counting points is not enough!</a:t>
            </a:r>
          </a:p>
        </p:txBody>
      </p:sp>
      <p:sp>
        <p:nvSpPr>
          <p:cNvPr id="108" name="TextBox 107">
            <a:extLst>
              <a:ext uri="{FF2B5EF4-FFF2-40B4-BE49-F238E27FC236}">
                <a16:creationId xmlns:a16="http://schemas.microsoft.com/office/drawing/2014/main" id="{E76A27CB-D86A-4D31-9AD0-A1F7F18E8340}"/>
              </a:ext>
            </a:extLst>
          </p:cNvPr>
          <p:cNvSpPr txBox="1"/>
          <p:nvPr/>
        </p:nvSpPr>
        <p:spPr>
          <a:xfrm>
            <a:off x="370849" y="5732912"/>
            <a:ext cx="7179338" cy="400110"/>
          </a:xfrm>
          <a:prstGeom prst="rect">
            <a:avLst/>
          </a:prstGeom>
          <a:noFill/>
        </p:spPr>
        <p:txBody>
          <a:bodyPr wrap="none" rtlCol="0">
            <a:spAutoFit/>
          </a:bodyPr>
          <a:lstStyle/>
          <a:p>
            <a:r>
              <a:rPr lang="en-US" sz="2000" dirty="0"/>
              <a:t>A dissipative force maps points to points, but areas become smaller.</a:t>
            </a:r>
          </a:p>
        </p:txBody>
      </p:sp>
      <p:grpSp>
        <p:nvGrpSpPr>
          <p:cNvPr id="97" name="Group 96">
            <a:extLst>
              <a:ext uri="{FF2B5EF4-FFF2-40B4-BE49-F238E27FC236}">
                <a16:creationId xmlns:a16="http://schemas.microsoft.com/office/drawing/2014/main" id="{A67D160A-F37E-447B-BB55-B798C4EEEC53}"/>
              </a:ext>
            </a:extLst>
          </p:cNvPr>
          <p:cNvGrpSpPr/>
          <p:nvPr/>
        </p:nvGrpSpPr>
        <p:grpSpPr>
          <a:xfrm>
            <a:off x="7868658" y="4592322"/>
            <a:ext cx="4090321" cy="1998094"/>
            <a:chOff x="7868658" y="4592322"/>
            <a:chExt cx="4090321" cy="1998094"/>
          </a:xfrm>
        </p:grpSpPr>
        <p:sp>
          <p:nvSpPr>
            <p:cNvPr id="109" name="Rectangle 108">
              <a:extLst>
                <a:ext uri="{FF2B5EF4-FFF2-40B4-BE49-F238E27FC236}">
                  <a16:creationId xmlns:a16="http://schemas.microsoft.com/office/drawing/2014/main" id="{71DD8208-92FD-439B-A8F5-A537615A140F}"/>
                </a:ext>
              </a:extLst>
            </p:cNvPr>
            <p:cNvSpPr/>
            <p:nvPr/>
          </p:nvSpPr>
          <p:spPr>
            <a:xfrm rot="19493867">
              <a:off x="9796780" y="5386045"/>
              <a:ext cx="132495" cy="641836"/>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25A3DE10-8E3B-4F48-9995-9A1A4DD85B82}"/>
                </a:ext>
              </a:extLst>
            </p:cNvPr>
            <p:cNvSpPr/>
            <p:nvPr/>
          </p:nvSpPr>
          <p:spPr>
            <a:xfrm rot="20780546">
              <a:off x="9789045" y="5512986"/>
              <a:ext cx="140412" cy="398747"/>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B214F22B-824D-4AF9-9796-7EAF8EFEA600}"/>
                </a:ext>
              </a:extLst>
            </p:cNvPr>
            <p:cNvCxnSpPr/>
            <p:nvPr/>
          </p:nvCxnSpPr>
          <p:spPr>
            <a:xfrm>
              <a:off x="9370016" y="4850550"/>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7D9B4D6-EC62-42C6-8074-BDF5174E24C1}"/>
                </a:ext>
              </a:extLst>
            </p:cNvPr>
            <p:cNvCxnSpPr>
              <a:cxnSpLocks/>
            </p:cNvCxnSpPr>
            <p:nvPr/>
          </p:nvCxnSpPr>
          <p:spPr>
            <a:xfrm>
              <a:off x="7868658" y="5720482"/>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1E6258F-CC21-48FC-908F-F48790A18043}"/>
                </a:ext>
              </a:extLst>
            </p:cNvPr>
            <p:cNvCxnSpPr>
              <a:cxnSpLocks/>
            </p:cNvCxnSpPr>
            <p:nvPr/>
          </p:nvCxnSpPr>
          <p:spPr>
            <a:xfrm>
              <a:off x="9370018" y="5442104"/>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09C54D4-3729-4EF7-9132-2D79B5D90057}"/>
                </a:ext>
              </a:extLst>
            </p:cNvPr>
            <p:cNvCxnSpPr>
              <a:cxnSpLocks/>
            </p:cNvCxnSpPr>
            <p:nvPr/>
          </p:nvCxnSpPr>
          <p:spPr>
            <a:xfrm>
              <a:off x="9613599" y="543952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93A5A0D-2DEE-4447-8695-1D826359E251}"/>
                </a:ext>
              </a:extLst>
            </p:cNvPr>
            <p:cNvCxnSpPr>
              <a:cxnSpLocks/>
            </p:cNvCxnSpPr>
            <p:nvPr/>
          </p:nvCxnSpPr>
          <p:spPr>
            <a:xfrm>
              <a:off x="9857180" y="5442104"/>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D2F3A1B-602A-49FD-BDB6-2F1086CF7449}"/>
                </a:ext>
              </a:extLst>
            </p:cNvPr>
            <p:cNvCxnSpPr>
              <a:cxnSpLocks/>
            </p:cNvCxnSpPr>
            <p:nvPr/>
          </p:nvCxnSpPr>
          <p:spPr>
            <a:xfrm>
              <a:off x="10100762" y="5444688"/>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EC4840-8BA2-40E1-A17E-3D0DB59C7E86}"/>
                </a:ext>
              </a:extLst>
            </p:cNvPr>
            <p:cNvCxnSpPr>
              <a:cxnSpLocks/>
            </p:cNvCxnSpPr>
            <p:nvPr/>
          </p:nvCxnSpPr>
          <p:spPr>
            <a:xfrm>
              <a:off x="10344343" y="544727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EEF80F7-05AE-4324-B5EA-0FAD2E480334}"/>
                </a:ext>
              </a:extLst>
            </p:cNvPr>
            <p:cNvCxnSpPr>
              <a:cxnSpLocks/>
            </p:cNvCxnSpPr>
            <p:nvPr/>
          </p:nvCxnSpPr>
          <p:spPr>
            <a:xfrm>
              <a:off x="10587924" y="544985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6E8A68F-D442-4E6D-9C4D-FEF033CA472B}"/>
                </a:ext>
              </a:extLst>
            </p:cNvPr>
            <p:cNvCxnSpPr>
              <a:cxnSpLocks/>
            </p:cNvCxnSpPr>
            <p:nvPr/>
          </p:nvCxnSpPr>
          <p:spPr>
            <a:xfrm>
              <a:off x="10831505" y="5452441"/>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89780179-FA98-4DF8-BCCF-18AA5E04C202}"/>
                </a:ext>
              </a:extLst>
            </p:cNvPr>
            <p:cNvCxnSpPr>
              <a:cxnSpLocks/>
            </p:cNvCxnSpPr>
            <p:nvPr/>
          </p:nvCxnSpPr>
          <p:spPr>
            <a:xfrm>
              <a:off x="9126435" y="5442104"/>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008F699-B2D9-4F17-85AB-C71646F25A9F}"/>
                </a:ext>
              </a:extLst>
            </p:cNvPr>
            <p:cNvCxnSpPr>
              <a:cxnSpLocks/>
            </p:cNvCxnSpPr>
            <p:nvPr/>
          </p:nvCxnSpPr>
          <p:spPr>
            <a:xfrm>
              <a:off x="8882852" y="5442611"/>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F0375E-854D-49CB-A62B-2A270B2B84A3}"/>
                </a:ext>
              </a:extLst>
            </p:cNvPr>
            <p:cNvCxnSpPr>
              <a:cxnSpLocks/>
            </p:cNvCxnSpPr>
            <p:nvPr/>
          </p:nvCxnSpPr>
          <p:spPr>
            <a:xfrm>
              <a:off x="8639269" y="544311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A48F04FB-6387-4445-8932-EEBB572A0F8A}"/>
                </a:ext>
              </a:extLst>
            </p:cNvPr>
            <p:cNvCxnSpPr>
              <a:cxnSpLocks/>
            </p:cNvCxnSpPr>
            <p:nvPr/>
          </p:nvCxnSpPr>
          <p:spPr>
            <a:xfrm>
              <a:off x="8395686" y="5443624"/>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F80B07E6-1A8E-4A66-8740-2660199F50C2}"/>
                </a:ext>
              </a:extLst>
            </p:cNvPr>
            <p:cNvCxnSpPr>
              <a:cxnSpLocks/>
            </p:cNvCxnSpPr>
            <p:nvPr/>
          </p:nvCxnSpPr>
          <p:spPr>
            <a:xfrm>
              <a:off x="8152102" y="544413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6CAABBEA-0130-4FEF-9EFB-2B25B79FFE70}"/>
                </a:ext>
              </a:extLst>
            </p:cNvPr>
            <p:cNvCxnSpPr>
              <a:cxnSpLocks/>
            </p:cNvCxnSpPr>
            <p:nvPr/>
          </p:nvCxnSpPr>
          <p:spPr>
            <a:xfrm>
              <a:off x="9370016" y="521721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1D390229-B3FA-4BD1-BCE1-A5F4AEB4693E}"/>
                </a:ext>
              </a:extLst>
            </p:cNvPr>
            <p:cNvCxnSpPr>
              <a:cxnSpLocks/>
            </p:cNvCxnSpPr>
            <p:nvPr/>
          </p:nvCxnSpPr>
          <p:spPr>
            <a:xfrm>
              <a:off x="9612375" y="5214628"/>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DDBDF730-381A-406D-83A8-2E43749C6E0A}"/>
                </a:ext>
              </a:extLst>
            </p:cNvPr>
            <p:cNvCxnSpPr>
              <a:cxnSpLocks/>
            </p:cNvCxnSpPr>
            <p:nvPr/>
          </p:nvCxnSpPr>
          <p:spPr>
            <a:xfrm>
              <a:off x="9855956" y="5214628"/>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13324A15-2743-4159-83A1-483A7843BDAF}"/>
                </a:ext>
              </a:extLst>
            </p:cNvPr>
            <p:cNvCxnSpPr>
              <a:cxnSpLocks/>
            </p:cNvCxnSpPr>
            <p:nvPr/>
          </p:nvCxnSpPr>
          <p:spPr>
            <a:xfrm>
              <a:off x="10099537" y="5214628"/>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7977E7CD-AD97-4AA3-BE85-6DF039828935}"/>
                </a:ext>
              </a:extLst>
            </p:cNvPr>
            <p:cNvCxnSpPr>
              <a:cxnSpLocks/>
            </p:cNvCxnSpPr>
            <p:nvPr/>
          </p:nvCxnSpPr>
          <p:spPr>
            <a:xfrm>
              <a:off x="10343119" y="5214628"/>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F38068CB-806E-4AC9-A9B4-27E325E459F9}"/>
                </a:ext>
              </a:extLst>
            </p:cNvPr>
            <p:cNvCxnSpPr>
              <a:cxnSpLocks/>
            </p:cNvCxnSpPr>
            <p:nvPr/>
          </p:nvCxnSpPr>
          <p:spPr>
            <a:xfrm>
              <a:off x="10586700" y="5214628"/>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8018AD8B-0179-4618-AECB-0C604A815251}"/>
                </a:ext>
              </a:extLst>
            </p:cNvPr>
            <p:cNvCxnSpPr>
              <a:cxnSpLocks/>
            </p:cNvCxnSpPr>
            <p:nvPr/>
          </p:nvCxnSpPr>
          <p:spPr>
            <a:xfrm>
              <a:off x="10830281" y="5214628"/>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FE447DD-05D2-4C2A-8F22-88E0D192467A}"/>
                </a:ext>
              </a:extLst>
            </p:cNvPr>
            <p:cNvCxnSpPr>
              <a:cxnSpLocks/>
            </p:cNvCxnSpPr>
            <p:nvPr/>
          </p:nvCxnSpPr>
          <p:spPr>
            <a:xfrm>
              <a:off x="9126435" y="5214628"/>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4F1B99F3-57AA-4A26-8E44-C9562929178A}"/>
                </a:ext>
              </a:extLst>
            </p:cNvPr>
            <p:cNvCxnSpPr>
              <a:cxnSpLocks/>
            </p:cNvCxnSpPr>
            <p:nvPr/>
          </p:nvCxnSpPr>
          <p:spPr>
            <a:xfrm>
              <a:off x="8882854" y="521204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25272538-0F52-43C6-ABA1-BD02F069E846}"/>
                </a:ext>
              </a:extLst>
            </p:cNvPr>
            <p:cNvCxnSpPr>
              <a:cxnSpLocks/>
            </p:cNvCxnSpPr>
            <p:nvPr/>
          </p:nvCxnSpPr>
          <p:spPr>
            <a:xfrm>
              <a:off x="8639272" y="5209458"/>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26337752-324B-475A-80B2-1804C2B7D689}"/>
                </a:ext>
              </a:extLst>
            </p:cNvPr>
            <p:cNvCxnSpPr>
              <a:cxnSpLocks/>
            </p:cNvCxnSpPr>
            <p:nvPr/>
          </p:nvCxnSpPr>
          <p:spPr>
            <a:xfrm>
              <a:off x="8395691" y="520687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1A2F16D5-8175-4233-9D1A-6D1F319A6904}"/>
                </a:ext>
              </a:extLst>
            </p:cNvPr>
            <p:cNvCxnSpPr>
              <a:cxnSpLocks/>
            </p:cNvCxnSpPr>
            <p:nvPr/>
          </p:nvCxnSpPr>
          <p:spPr>
            <a:xfrm>
              <a:off x="8152110" y="5204288"/>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16DF9D0C-13A2-4917-AC50-844F335770AF}"/>
                </a:ext>
              </a:extLst>
            </p:cNvPr>
            <p:cNvCxnSpPr>
              <a:cxnSpLocks/>
            </p:cNvCxnSpPr>
            <p:nvPr/>
          </p:nvCxnSpPr>
          <p:spPr>
            <a:xfrm>
              <a:off x="9370016"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E301CF53-412E-4400-BFE5-1472551FC995}"/>
                </a:ext>
              </a:extLst>
            </p:cNvPr>
            <p:cNvCxnSpPr>
              <a:cxnSpLocks/>
            </p:cNvCxnSpPr>
            <p:nvPr/>
          </p:nvCxnSpPr>
          <p:spPr>
            <a:xfrm>
              <a:off x="9613597"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3334671D-F118-4AC3-B5FD-31AB6DB511B4}"/>
                </a:ext>
              </a:extLst>
            </p:cNvPr>
            <p:cNvCxnSpPr>
              <a:cxnSpLocks/>
            </p:cNvCxnSpPr>
            <p:nvPr/>
          </p:nvCxnSpPr>
          <p:spPr>
            <a:xfrm>
              <a:off x="9857179"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A3FF677D-88C2-444F-BA6A-65A180E652A6}"/>
                </a:ext>
              </a:extLst>
            </p:cNvPr>
            <p:cNvCxnSpPr>
              <a:cxnSpLocks/>
            </p:cNvCxnSpPr>
            <p:nvPr/>
          </p:nvCxnSpPr>
          <p:spPr>
            <a:xfrm>
              <a:off x="10100760"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3C8C2E42-28B5-42BB-902B-95F503DB1FE3}"/>
                </a:ext>
              </a:extLst>
            </p:cNvPr>
            <p:cNvCxnSpPr>
              <a:cxnSpLocks/>
            </p:cNvCxnSpPr>
            <p:nvPr/>
          </p:nvCxnSpPr>
          <p:spPr>
            <a:xfrm>
              <a:off x="10344341"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8FFFB83-305B-462C-BA42-22CD930CF703}"/>
                </a:ext>
              </a:extLst>
            </p:cNvPr>
            <p:cNvCxnSpPr>
              <a:cxnSpLocks/>
            </p:cNvCxnSpPr>
            <p:nvPr/>
          </p:nvCxnSpPr>
          <p:spPr>
            <a:xfrm>
              <a:off x="10587922"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84E4D138-576D-4B64-B73F-A7796726B7B9}"/>
                </a:ext>
              </a:extLst>
            </p:cNvPr>
            <p:cNvCxnSpPr>
              <a:cxnSpLocks/>
            </p:cNvCxnSpPr>
            <p:nvPr/>
          </p:nvCxnSpPr>
          <p:spPr>
            <a:xfrm>
              <a:off x="10831504"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5B0B0269-9EEF-4F57-A70F-45B1762494CE}"/>
                </a:ext>
              </a:extLst>
            </p:cNvPr>
            <p:cNvCxnSpPr>
              <a:cxnSpLocks/>
            </p:cNvCxnSpPr>
            <p:nvPr/>
          </p:nvCxnSpPr>
          <p:spPr>
            <a:xfrm>
              <a:off x="9126435"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7279A2F4-D6A4-4FBA-9FE5-4E1D7B149F60}"/>
                </a:ext>
              </a:extLst>
            </p:cNvPr>
            <p:cNvCxnSpPr>
              <a:cxnSpLocks/>
            </p:cNvCxnSpPr>
            <p:nvPr/>
          </p:nvCxnSpPr>
          <p:spPr>
            <a:xfrm>
              <a:off x="8882854"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41AC4EB-4ACB-4294-9728-188ED7537424}"/>
                </a:ext>
              </a:extLst>
            </p:cNvPr>
            <p:cNvCxnSpPr>
              <a:cxnSpLocks/>
            </p:cNvCxnSpPr>
            <p:nvPr/>
          </p:nvCxnSpPr>
          <p:spPr>
            <a:xfrm>
              <a:off x="8639272"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039121C7-EBB9-4FBD-BD75-3F37E47476A8}"/>
                </a:ext>
              </a:extLst>
            </p:cNvPr>
            <p:cNvCxnSpPr>
              <a:cxnSpLocks/>
            </p:cNvCxnSpPr>
            <p:nvPr/>
          </p:nvCxnSpPr>
          <p:spPr>
            <a:xfrm>
              <a:off x="8395691"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753DBA6-570B-46AC-9033-25F65264635A}"/>
                </a:ext>
              </a:extLst>
            </p:cNvPr>
            <p:cNvCxnSpPr>
              <a:cxnSpLocks/>
            </p:cNvCxnSpPr>
            <p:nvPr/>
          </p:nvCxnSpPr>
          <p:spPr>
            <a:xfrm>
              <a:off x="8152110" y="4989739"/>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FD17AC1A-A257-46E8-9BC9-73A71E73D97D}"/>
                </a:ext>
              </a:extLst>
            </p:cNvPr>
            <p:cNvCxnSpPr/>
            <p:nvPr/>
          </p:nvCxnSpPr>
          <p:spPr>
            <a:xfrm flipH="1" flipV="1">
              <a:off x="9265624"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AE7AEE7B-9E7E-42B8-9976-2DAEC086B778}"/>
                </a:ext>
              </a:extLst>
            </p:cNvPr>
            <p:cNvCxnSpPr/>
            <p:nvPr/>
          </p:nvCxnSpPr>
          <p:spPr>
            <a:xfrm flipH="1" flipV="1">
              <a:off x="9022043"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52525D9E-62F0-4D78-A4F5-9CF80051E938}"/>
                </a:ext>
              </a:extLst>
            </p:cNvPr>
            <p:cNvCxnSpPr/>
            <p:nvPr/>
          </p:nvCxnSpPr>
          <p:spPr>
            <a:xfrm flipH="1" flipV="1">
              <a:off x="8778462"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01BA85C2-3DE9-402E-9813-DD8B5E569D03}"/>
                </a:ext>
              </a:extLst>
            </p:cNvPr>
            <p:cNvCxnSpPr/>
            <p:nvPr/>
          </p:nvCxnSpPr>
          <p:spPr>
            <a:xfrm flipH="1" flipV="1">
              <a:off x="8534880"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85CF6153-35BF-489D-BF5D-15F5FEBCCC38}"/>
                </a:ext>
              </a:extLst>
            </p:cNvPr>
            <p:cNvCxnSpPr/>
            <p:nvPr/>
          </p:nvCxnSpPr>
          <p:spPr>
            <a:xfrm flipH="1" flipV="1">
              <a:off x="8291299"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8EDCBCD3-AA41-4C5D-915D-D144118F97D5}"/>
                </a:ext>
              </a:extLst>
            </p:cNvPr>
            <p:cNvCxnSpPr/>
            <p:nvPr/>
          </p:nvCxnSpPr>
          <p:spPr>
            <a:xfrm flipH="1" flipV="1">
              <a:off x="8047718"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7C4D161F-BBCA-43A4-8D2D-BC024BE495EC}"/>
                </a:ext>
              </a:extLst>
            </p:cNvPr>
            <p:cNvCxnSpPr/>
            <p:nvPr/>
          </p:nvCxnSpPr>
          <p:spPr>
            <a:xfrm flipH="1" flipV="1">
              <a:off x="9509207"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5EE023A-C884-4844-98D1-73EE9C281A24}"/>
                </a:ext>
              </a:extLst>
            </p:cNvPr>
            <p:cNvCxnSpPr/>
            <p:nvPr/>
          </p:nvCxnSpPr>
          <p:spPr>
            <a:xfrm flipH="1" flipV="1">
              <a:off x="9752790"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D567982-DF21-432E-BDE7-4AE011318F6B}"/>
                </a:ext>
              </a:extLst>
            </p:cNvPr>
            <p:cNvCxnSpPr/>
            <p:nvPr/>
          </p:nvCxnSpPr>
          <p:spPr>
            <a:xfrm flipH="1" flipV="1">
              <a:off x="9996373"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BD0CB02C-DA48-49A8-9BB9-6FF8B0465AF2}"/>
                </a:ext>
              </a:extLst>
            </p:cNvPr>
            <p:cNvCxnSpPr/>
            <p:nvPr/>
          </p:nvCxnSpPr>
          <p:spPr>
            <a:xfrm flipH="1" flipV="1">
              <a:off x="10239956"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F546778-F13A-44F1-89CD-33CFADCD5132}"/>
                </a:ext>
              </a:extLst>
            </p:cNvPr>
            <p:cNvCxnSpPr/>
            <p:nvPr/>
          </p:nvCxnSpPr>
          <p:spPr>
            <a:xfrm flipH="1" flipV="1">
              <a:off x="10483540"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64E91319-5B05-4D27-975D-C8CD483ED90B}"/>
                </a:ext>
              </a:extLst>
            </p:cNvPr>
            <p:cNvCxnSpPr/>
            <p:nvPr/>
          </p:nvCxnSpPr>
          <p:spPr>
            <a:xfrm flipH="1" flipV="1">
              <a:off x="10727123" y="5929267"/>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BB2237C-5F33-4710-A0B7-A580F4E941B8}"/>
                </a:ext>
              </a:extLst>
            </p:cNvPr>
            <p:cNvCxnSpPr/>
            <p:nvPr/>
          </p:nvCxnSpPr>
          <p:spPr>
            <a:xfrm flipH="1" flipV="1">
              <a:off x="9230827"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B495C769-EBBC-43A9-A1F9-1E4E644DE755}"/>
                </a:ext>
              </a:extLst>
            </p:cNvPr>
            <p:cNvCxnSpPr/>
            <p:nvPr/>
          </p:nvCxnSpPr>
          <p:spPr>
            <a:xfrm flipH="1" flipV="1">
              <a:off x="8987246"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43606F5-50F8-41CE-9506-06CD0465DD64}"/>
                </a:ext>
              </a:extLst>
            </p:cNvPr>
            <p:cNvCxnSpPr/>
            <p:nvPr/>
          </p:nvCxnSpPr>
          <p:spPr>
            <a:xfrm flipH="1" flipV="1">
              <a:off x="8743664"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B1979346-8597-4C1F-9709-A7D3F59ADB08}"/>
                </a:ext>
              </a:extLst>
            </p:cNvPr>
            <p:cNvCxnSpPr/>
            <p:nvPr/>
          </p:nvCxnSpPr>
          <p:spPr>
            <a:xfrm flipH="1" flipV="1">
              <a:off x="8500083"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3110CCC-F35A-4484-BC3D-ED2438B3F80A}"/>
                </a:ext>
              </a:extLst>
            </p:cNvPr>
            <p:cNvCxnSpPr/>
            <p:nvPr/>
          </p:nvCxnSpPr>
          <p:spPr>
            <a:xfrm flipH="1" flipV="1">
              <a:off x="8256502"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20654A2-7F58-4813-99D3-6D430B321C11}"/>
                </a:ext>
              </a:extLst>
            </p:cNvPr>
            <p:cNvCxnSpPr/>
            <p:nvPr/>
          </p:nvCxnSpPr>
          <p:spPr>
            <a:xfrm flipH="1" flipV="1">
              <a:off x="8012921"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A6C909B8-A138-4C58-86F2-A6EA0686E7CC}"/>
                </a:ext>
              </a:extLst>
            </p:cNvPr>
            <p:cNvCxnSpPr/>
            <p:nvPr/>
          </p:nvCxnSpPr>
          <p:spPr>
            <a:xfrm flipH="1" flipV="1">
              <a:off x="9473186"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A36F7AF6-1DAE-4AE3-9422-072E62ACFDA6}"/>
                </a:ext>
              </a:extLst>
            </p:cNvPr>
            <p:cNvCxnSpPr/>
            <p:nvPr/>
          </p:nvCxnSpPr>
          <p:spPr>
            <a:xfrm flipH="1" flipV="1">
              <a:off x="9715544"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8241A322-8D98-4E68-884B-6423096E9E2D}"/>
                </a:ext>
              </a:extLst>
            </p:cNvPr>
            <p:cNvCxnSpPr/>
            <p:nvPr/>
          </p:nvCxnSpPr>
          <p:spPr>
            <a:xfrm flipH="1" flipV="1">
              <a:off x="9957903"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96A00492-E300-4F45-AA4C-28CBF8480CDA}"/>
                </a:ext>
              </a:extLst>
            </p:cNvPr>
            <p:cNvCxnSpPr/>
            <p:nvPr/>
          </p:nvCxnSpPr>
          <p:spPr>
            <a:xfrm flipH="1" flipV="1">
              <a:off x="10200262"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2D03196A-88B6-46E4-B6D4-C035E47EE844}"/>
                </a:ext>
              </a:extLst>
            </p:cNvPr>
            <p:cNvCxnSpPr/>
            <p:nvPr/>
          </p:nvCxnSpPr>
          <p:spPr>
            <a:xfrm flipH="1" flipV="1">
              <a:off x="10442621"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531DAC31-5562-412A-A172-D0709BD23933}"/>
                </a:ext>
              </a:extLst>
            </p:cNvPr>
            <p:cNvCxnSpPr/>
            <p:nvPr/>
          </p:nvCxnSpPr>
          <p:spPr>
            <a:xfrm flipH="1" flipV="1">
              <a:off x="10684979" y="6188953"/>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BCE6C277-66BE-4EC8-8A36-64EB665C0F3F}"/>
                </a:ext>
              </a:extLst>
            </p:cNvPr>
            <p:cNvCxnSpPr/>
            <p:nvPr/>
          </p:nvCxnSpPr>
          <p:spPr>
            <a:xfrm flipH="1" flipV="1">
              <a:off x="9161232"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0C56BBDD-72AF-4C71-A5D2-6CB73554F671}"/>
                </a:ext>
              </a:extLst>
            </p:cNvPr>
            <p:cNvCxnSpPr/>
            <p:nvPr/>
          </p:nvCxnSpPr>
          <p:spPr>
            <a:xfrm flipH="1" flipV="1">
              <a:off x="8917651"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F79C1C54-BC6A-4A77-A026-DB7F7D9E6FE8}"/>
                </a:ext>
              </a:extLst>
            </p:cNvPr>
            <p:cNvCxnSpPr/>
            <p:nvPr/>
          </p:nvCxnSpPr>
          <p:spPr>
            <a:xfrm flipH="1" flipV="1">
              <a:off x="8674070"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366074D-813D-4A81-AACD-38294DD5AE2C}"/>
                </a:ext>
              </a:extLst>
            </p:cNvPr>
            <p:cNvCxnSpPr/>
            <p:nvPr/>
          </p:nvCxnSpPr>
          <p:spPr>
            <a:xfrm flipH="1" flipV="1">
              <a:off x="8430488"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F26DBCEA-1027-4648-AE50-42BF12E02A9C}"/>
                </a:ext>
              </a:extLst>
            </p:cNvPr>
            <p:cNvCxnSpPr/>
            <p:nvPr/>
          </p:nvCxnSpPr>
          <p:spPr>
            <a:xfrm flipH="1" flipV="1">
              <a:off x="8186907"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FF781C7D-2246-4113-AD2C-22C8B43A24EC}"/>
                </a:ext>
              </a:extLst>
            </p:cNvPr>
            <p:cNvCxnSpPr/>
            <p:nvPr/>
          </p:nvCxnSpPr>
          <p:spPr>
            <a:xfrm flipH="1" flipV="1">
              <a:off x="7943326"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451B2C32-1949-414B-88ED-ECE0D881FE63}"/>
                </a:ext>
              </a:extLst>
            </p:cNvPr>
            <p:cNvCxnSpPr/>
            <p:nvPr/>
          </p:nvCxnSpPr>
          <p:spPr>
            <a:xfrm flipH="1" flipV="1">
              <a:off x="9404813"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EC063971-7328-4CBF-8556-4EA6CC19CF3C}"/>
                </a:ext>
              </a:extLst>
            </p:cNvPr>
            <p:cNvCxnSpPr/>
            <p:nvPr/>
          </p:nvCxnSpPr>
          <p:spPr>
            <a:xfrm flipH="1" flipV="1">
              <a:off x="9648395"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3D72943F-233C-4AD3-834A-FD0FD773FAB9}"/>
                </a:ext>
              </a:extLst>
            </p:cNvPr>
            <p:cNvCxnSpPr/>
            <p:nvPr/>
          </p:nvCxnSpPr>
          <p:spPr>
            <a:xfrm flipH="1" flipV="1">
              <a:off x="9891976"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CA9B89D2-E1BB-4B9A-99C6-2600772A7275}"/>
                </a:ext>
              </a:extLst>
            </p:cNvPr>
            <p:cNvCxnSpPr/>
            <p:nvPr/>
          </p:nvCxnSpPr>
          <p:spPr>
            <a:xfrm flipH="1" flipV="1">
              <a:off x="10135557"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CB9307BA-7FAA-4F2F-B808-A45FDD48AC4C}"/>
                </a:ext>
              </a:extLst>
            </p:cNvPr>
            <p:cNvCxnSpPr/>
            <p:nvPr/>
          </p:nvCxnSpPr>
          <p:spPr>
            <a:xfrm flipH="1" flipV="1">
              <a:off x="10379138"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24D47493-52F0-4980-8D7D-A8F0722D28A2}"/>
                </a:ext>
              </a:extLst>
            </p:cNvPr>
            <p:cNvCxnSpPr/>
            <p:nvPr/>
          </p:nvCxnSpPr>
          <p:spPr>
            <a:xfrm flipH="1" flipV="1">
              <a:off x="10622720" y="6432535"/>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F90FDB4E-DF2A-4217-843F-FE1F3003CC16}"/>
                    </a:ext>
                  </a:extLst>
                </p:cNvPr>
                <p:cNvSpPr txBox="1"/>
                <p:nvPr/>
              </p:nvSpPr>
              <p:spPr>
                <a:xfrm>
                  <a:off x="11075083" y="5359068"/>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185" name="TextBox 184">
                  <a:extLst>
                    <a:ext uri="{FF2B5EF4-FFF2-40B4-BE49-F238E27FC236}">
                      <a16:creationId xmlns:a16="http://schemas.microsoft.com/office/drawing/2014/main" id="{F90FDB4E-DF2A-4217-843F-FE1F3003CC16}"/>
                    </a:ext>
                  </a:extLst>
                </p:cNvPr>
                <p:cNvSpPr txBox="1">
                  <a:spLocks noRot="1" noChangeAspect="1" noMove="1" noResize="1" noEditPoints="1" noAdjustHandles="1" noChangeArrowheads="1" noChangeShapeType="1" noTextEdit="1"/>
                </p:cNvSpPr>
                <p:nvPr/>
              </p:nvSpPr>
              <p:spPr>
                <a:xfrm>
                  <a:off x="11075083" y="5359068"/>
                  <a:ext cx="369588" cy="369332"/>
                </a:xfrm>
                <a:prstGeom prst="rect">
                  <a:avLst/>
                </a:prstGeom>
                <a:blipFill>
                  <a:blip r:embed="rId10"/>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A4A1059E-D923-4413-9552-11FF49BCED4B}"/>
                    </a:ext>
                  </a:extLst>
                </p:cNvPr>
                <p:cNvSpPr txBox="1"/>
                <p:nvPr/>
              </p:nvSpPr>
              <p:spPr>
                <a:xfrm>
                  <a:off x="9325906" y="4592322"/>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186" name="TextBox 185">
                  <a:extLst>
                    <a:ext uri="{FF2B5EF4-FFF2-40B4-BE49-F238E27FC236}">
                      <a16:creationId xmlns:a16="http://schemas.microsoft.com/office/drawing/2014/main" id="{A4A1059E-D923-4413-9552-11FF49BCED4B}"/>
                    </a:ext>
                  </a:extLst>
                </p:cNvPr>
                <p:cNvSpPr txBox="1">
                  <a:spLocks noRot="1" noChangeAspect="1" noMove="1" noResize="1" noEditPoints="1" noAdjustHandles="1" noChangeArrowheads="1" noChangeShapeType="1" noTextEdit="1"/>
                </p:cNvSpPr>
                <p:nvPr/>
              </p:nvSpPr>
              <p:spPr>
                <a:xfrm>
                  <a:off x="9325906" y="4592322"/>
                  <a:ext cx="368626" cy="369332"/>
                </a:xfrm>
                <a:prstGeom prst="rect">
                  <a:avLst/>
                </a:prstGeom>
                <a:blipFill>
                  <a:blip r:embed="rId11"/>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A354187F-04BD-4472-A5B7-918D2C1331D7}"/>
                    </a:ext>
                  </a:extLst>
                </p:cNvPr>
                <p:cNvSpPr txBox="1"/>
                <p:nvPr/>
              </p:nvSpPr>
              <p:spPr>
                <a:xfrm>
                  <a:off x="9512453" y="4603553"/>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87" name="TextBox 186">
                  <a:extLst>
                    <a:ext uri="{FF2B5EF4-FFF2-40B4-BE49-F238E27FC236}">
                      <a16:creationId xmlns:a16="http://schemas.microsoft.com/office/drawing/2014/main" id="{A354187F-04BD-4472-A5B7-918D2C1331D7}"/>
                    </a:ext>
                  </a:extLst>
                </p:cNvPr>
                <p:cNvSpPr txBox="1">
                  <a:spLocks noRot="1" noChangeAspect="1" noMove="1" noResize="1" noEditPoints="1" noAdjustHandles="1" noChangeArrowheads="1" noChangeShapeType="1" noTextEdit="1"/>
                </p:cNvSpPr>
                <p:nvPr/>
              </p:nvSpPr>
              <p:spPr>
                <a:xfrm>
                  <a:off x="9512453" y="4603553"/>
                  <a:ext cx="704039" cy="369332"/>
                </a:xfrm>
                <a:prstGeom prst="rect">
                  <a:avLst/>
                </a:prstGeom>
                <a:blipFill>
                  <a:blip r:embed="rId1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8" name="TextBox 187">
                  <a:extLst>
                    <a:ext uri="{FF2B5EF4-FFF2-40B4-BE49-F238E27FC236}">
                      <a16:creationId xmlns:a16="http://schemas.microsoft.com/office/drawing/2014/main" id="{30424DE1-6A40-4320-A7DC-2A13542278C1}"/>
                    </a:ext>
                  </a:extLst>
                </p:cNvPr>
                <p:cNvSpPr txBox="1"/>
                <p:nvPr/>
              </p:nvSpPr>
              <p:spPr>
                <a:xfrm>
                  <a:off x="11259877" y="5373979"/>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88" name="TextBox 187">
                  <a:extLst>
                    <a:ext uri="{FF2B5EF4-FFF2-40B4-BE49-F238E27FC236}">
                      <a16:creationId xmlns:a16="http://schemas.microsoft.com/office/drawing/2014/main" id="{30424DE1-6A40-4320-A7DC-2A13542278C1}"/>
                    </a:ext>
                  </a:extLst>
                </p:cNvPr>
                <p:cNvSpPr txBox="1">
                  <a:spLocks noRot="1" noChangeAspect="1" noMove="1" noResize="1" noEditPoints="1" noAdjustHandles="1" noChangeArrowheads="1" noChangeShapeType="1" noTextEdit="1"/>
                </p:cNvSpPr>
                <p:nvPr/>
              </p:nvSpPr>
              <p:spPr>
                <a:xfrm>
                  <a:off x="11259877" y="5373979"/>
                  <a:ext cx="699102" cy="369332"/>
                </a:xfrm>
                <a:prstGeom prst="rect">
                  <a:avLst/>
                </a:prstGeom>
                <a:blipFill>
                  <a:blip r:embed="rId13"/>
                  <a:stretch>
                    <a:fillRect b="-13333"/>
                  </a:stretch>
                </a:blipFill>
              </p:spPr>
              <p:txBody>
                <a:bodyPr/>
                <a:lstStyle/>
                <a:p>
                  <a:r>
                    <a:rPr lang="en-US">
                      <a:noFill/>
                    </a:rPr>
                    <a:t> </a:t>
                  </a:r>
                </a:p>
              </p:txBody>
            </p:sp>
          </mc:Fallback>
        </mc:AlternateContent>
        <p:sp>
          <p:nvSpPr>
            <p:cNvPr id="189" name="Oval 188">
              <a:extLst>
                <a:ext uri="{FF2B5EF4-FFF2-40B4-BE49-F238E27FC236}">
                  <a16:creationId xmlns:a16="http://schemas.microsoft.com/office/drawing/2014/main" id="{B7D94597-AE01-4369-BA23-B5968902D1BB}"/>
                </a:ext>
              </a:extLst>
            </p:cNvPr>
            <p:cNvSpPr/>
            <p:nvPr/>
          </p:nvSpPr>
          <p:spPr>
            <a:xfrm>
              <a:off x="8129242" y="5698126"/>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2EBCB2D0-D938-4D2A-B787-87B20849493F}"/>
                </a:ext>
              </a:extLst>
            </p:cNvPr>
            <p:cNvSpPr/>
            <p:nvPr/>
          </p:nvSpPr>
          <p:spPr>
            <a:xfrm>
              <a:off x="8373316" y="5697622"/>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43380F15-778E-49B9-A4D7-B174CA6FE594}"/>
                </a:ext>
              </a:extLst>
            </p:cNvPr>
            <p:cNvSpPr/>
            <p:nvPr/>
          </p:nvSpPr>
          <p:spPr>
            <a:xfrm>
              <a:off x="8617390" y="569711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8DE3AA25-1F5C-4B4F-B00D-EEE5BEBA9DB0}"/>
                </a:ext>
              </a:extLst>
            </p:cNvPr>
            <p:cNvSpPr/>
            <p:nvPr/>
          </p:nvSpPr>
          <p:spPr>
            <a:xfrm>
              <a:off x="8861464" y="5696614"/>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D751E6CF-383C-4396-AAEF-D33517E4C3C8}"/>
                </a:ext>
              </a:extLst>
            </p:cNvPr>
            <p:cNvSpPr/>
            <p:nvPr/>
          </p:nvSpPr>
          <p:spPr>
            <a:xfrm>
              <a:off x="9105538" y="5696110"/>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C64EE194-1978-4042-B119-0BDAD6DFC2BC}"/>
                </a:ext>
              </a:extLst>
            </p:cNvPr>
            <p:cNvSpPr/>
            <p:nvPr/>
          </p:nvSpPr>
          <p:spPr>
            <a:xfrm>
              <a:off x="9349612" y="5695606"/>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984380CD-7066-406D-8224-BE9A7B5A7A2A}"/>
                </a:ext>
              </a:extLst>
            </p:cNvPr>
            <p:cNvSpPr/>
            <p:nvPr/>
          </p:nvSpPr>
          <p:spPr>
            <a:xfrm>
              <a:off x="9593686" y="5695102"/>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E630850C-DEB5-443A-81D0-19B0600A8D25}"/>
                </a:ext>
              </a:extLst>
            </p:cNvPr>
            <p:cNvSpPr/>
            <p:nvPr/>
          </p:nvSpPr>
          <p:spPr>
            <a:xfrm>
              <a:off x="9837760" y="569459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B746E10D-1A37-4595-9BD8-F586D1F380B6}"/>
                </a:ext>
              </a:extLst>
            </p:cNvPr>
            <p:cNvSpPr/>
            <p:nvPr/>
          </p:nvSpPr>
          <p:spPr>
            <a:xfrm>
              <a:off x="10081834" y="5694094"/>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8252208-90D5-488F-8C33-615A907B9F75}"/>
                </a:ext>
              </a:extLst>
            </p:cNvPr>
            <p:cNvSpPr/>
            <p:nvPr/>
          </p:nvSpPr>
          <p:spPr>
            <a:xfrm>
              <a:off x="10325908" y="5693590"/>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29C6FECA-7DB4-4F4C-8C10-965B82E596F0}"/>
                </a:ext>
              </a:extLst>
            </p:cNvPr>
            <p:cNvSpPr/>
            <p:nvPr/>
          </p:nvSpPr>
          <p:spPr>
            <a:xfrm>
              <a:off x="10569982" y="5693086"/>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07B9B19B-2CEA-40BD-8D7D-1E5FE2BF5A1D}"/>
                </a:ext>
              </a:extLst>
            </p:cNvPr>
            <p:cNvSpPr/>
            <p:nvPr/>
          </p:nvSpPr>
          <p:spPr>
            <a:xfrm>
              <a:off x="10814056" y="5692582"/>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5574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E36354-95F5-4CB4-B55E-9157C19D4D0A}"/>
              </a:ext>
            </a:extLst>
          </p:cNvPr>
          <p:cNvSpPr/>
          <p:nvPr/>
        </p:nvSpPr>
        <p:spPr>
          <a:xfrm>
            <a:off x="9435230" y="2205009"/>
            <a:ext cx="351641" cy="351641"/>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AF53BDE-A74D-43A6-8136-9CEBA875C023}"/>
              </a:ext>
            </a:extLst>
          </p:cNvPr>
          <p:cNvSpPr/>
          <p:nvPr/>
        </p:nvSpPr>
        <p:spPr>
          <a:xfrm rot="774616">
            <a:off x="9269842" y="2155004"/>
            <a:ext cx="351641" cy="351641"/>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12</a:t>
            </a:fld>
            <a:endParaRPr lang="en-US"/>
          </a:p>
        </p:txBody>
      </p:sp>
      <p:sp>
        <p:nvSpPr>
          <p:cNvPr id="7" name="TextBox 6">
            <a:extLst>
              <a:ext uri="{FF2B5EF4-FFF2-40B4-BE49-F238E27FC236}">
                <a16:creationId xmlns:a16="http://schemas.microsoft.com/office/drawing/2014/main" id="{4B79DE64-C87E-4444-B572-42E2C2661A43}"/>
              </a:ext>
            </a:extLst>
          </p:cNvPr>
          <p:cNvSpPr txBox="1"/>
          <p:nvPr/>
        </p:nvSpPr>
        <p:spPr>
          <a:xfrm>
            <a:off x="461010" y="452073"/>
            <a:ext cx="7836954" cy="1200329"/>
          </a:xfrm>
          <a:prstGeom prst="rect">
            <a:avLst/>
          </a:prstGeom>
          <a:noFill/>
        </p:spPr>
        <p:txBody>
          <a:bodyPr wrap="none" rtlCol="0">
            <a:spAutoFit/>
          </a:bodyPr>
          <a:lstStyle/>
          <a:p>
            <a:r>
              <a:rPr lang="en-US" sz="3600" dirty="0"/>
              <a:t>(5) Deterministic and thermodynamically</a:t>
            </a:r>
            <a:br>
              <a:rPr lang="en-US" sz="3600" dirty="0"/>
            </a:br>
            <a:r>
              <a:rPr lang="en-US" sz="3600" dirty="0"/>
              <a:t>      reversible evolution</a:t>
            </a:r>
          </a:p>
        </p:txBody>
      </p:sp>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4"/>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6"/>
                <a:stretch>
                  <a:fillRect b="-13333"/>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E28E02B8-B691-4A33-BCF4-D5973E68FEE3}"/>
              </a:ext>
            </a:extLst>
          </p:cNvPr>
          <p:cNvSpPr txBox="1"/>
          <p:nvPr/>
        </p:nvSpPr>
        <p:spPr>
          <a:xfrm>
            <a:off x="595091" y="1896501"/>
            <a:ext cx="6052298" cy="400110"/>
          </a:xfrm>
          <a:prstGeom prst="rect">
            <a:avLst/>
          </a:prstGeom>
          <a:noFill/>
        </p:spPr>
        <p:txBody>
          <a:bodyPr wrap="none" rtlCol="0">
            <a:spAutoFit/>
          </a:bodyPr>
          <a:lstStyle/>
          <a:p>
            <a:r>
              <a:rPr lang="en-US" sz="2000" dirty="0"/>
              <a:t>Link between statistical mechanics and thermodynamics</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FB7079EC-9C64-4D62-830D-1A1EC4EC2809}"/>
                  </a:ext>
                </a:extLst>
              </p:cNvPr>
              <p:cNvSpPr txBox="1"/>
              <p:nvPr/>
            </p:nvSpPr>
            <p:spPr>
              <a:xfrm>
                <a:off x="627075" y="3262491"/>
                <a:ext cx="8317149" cy="646331"/>
              </a:xfrm>
              <a:prstGeom prst="rect">
                <a:avLst/>
              </a:prstGeom>
              <a:noFill/>
            </p:spPr>
            <p:txBody>
              <a:bodyPr wrap="none" rtlCol="0">
                <a:spAutoFit/>
              </a:bodyPr>
              <a:lstStyle/>
              <a:p>
                <a:r>
                  <a:rPr lang="en-US" sz="3600" dirty="0"/>
                  <a:t>Area conservation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entropy conservation</a:t>
                </a:r>
              </a:p>
            </p:txBody>
          </p:sp>
        </mc:Choice>
        <mc:Fallback xmlns="">
          <p:sp>
            <p:nvSpPr>
              <p:cNvPr id="103" name="TextBox 102">
                <a:extLst>
                  <a:ext uri="{FF2B5EF4-FFF2-40B4-BE49-F238E27FC236}">
                    <a16:creationId xmlns:a16="http://schemas.microsoft.com/office/drawing/2014/main" id="{FB7079EC-9C64-4D62-830D-1A1EC4EC2809}"/>
                  </a:ext>
                </a:extLst>
              </p:cNvPr>
              <p:cNvSpPr txBox="1">
                <a:spLocks noRot="1" noChangeAspect="1" noMove="1" noResize="1" noEditPoints="1" noAdjustHandles="1" noChangeArrowheads="1" noChangeShapeType="1" noTextEdit="1"/>
              </p:cNvSpPr>
              <p:nvPr/>
            </p:nvSpPr>
            <p:spPr>
              <a:xfrm>
                <a:off x="627075" y="3262491"/>
                <a:ext cx="8317149" cy="646331"/>
              </a:xfrm>
              <a:prstGeom prst="rect">
                <a:avLst/>
              </a:prstGeom>
              <a:blipFill>
                <a:blip r:embed="rId7"/>
                <a:stretch>
                  <a:fillRect l="-2273" t="-14151" r="-1246"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4A805E0B-FB63-4B40-9866-268CD3B8DEB0}"/>
                  </a:ext>
                </a:extLst>
              </p:cNvPr>
              <p:cNvSpPr txBox="1"/>
              <p:nvPr/>
            </p:nvSpPr>
            <p:spPr>
              <a:xfrm>
                <a:off x="2337347" y="2378060"/>
                <a:ext cx="286405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𝑆</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𝑘</m:t>
                          </m:r>
                        </m:e>
                        <m:sub>
                          <m:r>
                            <a:rPr lang="en-US" sz="3600" b="0" i="1" smtClean="0">
                              <a:latin typeface="Cambria Math" panose="02040503050406030204" pitchFamily="18" charset="0"/>
                            </a:rPr>
                            <m:t>𝐵</m:t>
                          </m:r>
                        </m:sub>
                      </m:sSub>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𝑊</m:t>
                          </m:r>
                        </m:e>
                      </m:func>
                    </m:oMath>
                  </m:oMathPara>
                </a14:m>
                <a:endParaRPr lang="en-US" sz="3600" dirty="0"/>
              </a:p>
            </p:txBody>
          </p:sp>
        </mc:Choice>
        <mc:Fallback xmlns="">
          <p:sp>
            <p:nvSpPr>
              <p:cNvPr id="201" name="TextBox 200">
                <a:extLst>
                  <a:ext uri="{FF2B5EF4-FFF2-40B4-BE49-F238E27FC236}">
                    <a16:creationId xmlns:a16="http://schemas.microsoft.com/office/drawing/2014/main" id="{4A805E0B-FB63-4B40-9866-268CD3B8DEB0}"/>
                  </a:ext>
                </a:extLst>
              </p:cNvPr>
              <p:cNvSpPr txBox="1">
                <a:spLocks noRot="1" noChangeAspect="1" noMove="1" noResize="1" noEditPoints="1" noAdjustHandles="1" noChangeArrowheads="1" noChangeShapeType="1" noTextEdit="1"/>
              </p:cNvSpPr>
              <p:nvPr/>
            </p:nvSpPr>
            <p:spPr>
              <a:xfrm>
                <a:off x="2337347" y="2378060"/>
                <a:ext cx="2864053" cy="6463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3047E6E1-C7CA-439D-8101-3BBFE33E20A6}"/>
                  </a:ext>
                </a:extLst>
              </p:cNvPr>
              <p:cNvSpPr txBox="1"/>
              <p:nvPr/>
            </p:nvSpPr>
            <p:spPr>
              <a:xfrm>
                <a:off x="3761246" y="3821059"/>
                <a:ext cx="825995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thermodynamically reversible evolution</a:t>
                </a:r>
              </a:p>
            </p:txBody>
          </p:sp>
        </mc:Choice>
        <mc:Fallback xmlns="">
          <p:sp>
            <p:nvSpPr>
              <p:cNvPr id="202" name="TextBox 201">
                <a:extLst>
                  <a:ext uri="{FF2B5EF4-FFF2-40B4-BE49-F238E27FC236}">
                    <a16:creationId xmlns:a16="http://schemas.microsoft.com/office/drawing/2014/main" id="{3047E6E1-C7CA-439D-8101-3BBFE33E20A6}"/>
                  </a:ext>
                </a:extLst>
              </p:cNvPr>
              <p:cNvSpPr txBox="1">
                <a:spLocks noRot="1" noChangeAspect="1" noMove="1" noResize="1" noEditPoints="1" noAdjustHandles="1" noChangeArrowheads="1" noChangeShapeType="1" noTextEdit="1"/>
              </p:cNvSpPr>
              <p:nvPr/>
            </p:nvSpPr>
            <p:spPr>
              <a:xfrm>
                <a:off x="3761246" y="3821059"/>
                <a:ext cx="8259953" cy="646331"/>
              </a:xfrm>
              <a:prstGeom prst="rect">
                <a:avLst/>
              </a:prstGeom>
              <a:blipFill>
                <a:blip r:embed="rId9"/>
                <a:stretch>
                  <a:fillRect t="-15094" r="-1328" b="-34906"/>
                </a:stretch>
              </a:blipFill>
            </p:spPr>
            <p:txBody>
              <a:bodyPr/>
              <a:lstStyle/>
              <a:p>
                <a:r>
                  <a:rPr lang="en-US">
                    <a:noFill/>
                  </a:rPr>
                  <a:t> </a:t>
                </a:r>
              </a:p>
            </p:txBody>
          </p:sp>
        </mc:Fallback>
      </mc:AlternateContent>
    </p:spTree>
    <p:extLst>
      <p:ext uri="{BB962C8B-B14F-4D97-AF65-F5344CB8AC3E}">
        <p14:creationId xmlns:p14="http://schemas.microsoft.com/office/powerpoint/2010/main" val="380038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E36354-95F5-4CB4-B55E-9157C19D4D0A}"/>
              </a:ext>
            </a:extLst>
          </p:cNvPr>
          <p:cNvSpPr/>
          <p:nvPr/>
        </p:nvSpPr>
        <p:spPr>
          <a:xfrm>
            <a:off x="9435230" y="2205009"/>
            <a:ext cx="351641" cy="351641"/>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AF53BDE-A74D-43A6-8136-9CEBA875C023}"/>
              </a:ext>
            </a:extLst>
          </p:cNvPr>
          <p:cNvSpPr/>
          <p:nvPr/>
        </p:nvSpPr>
        <p:spPr>
          <a:xfrm rot="774616">
            <a:off x="9269842" y="2155004"/>
            <a:ext cx="351641" cy="351641"/>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13</a:t>
            </a:fld>
            <a:endParaRPr lang="en-US"/>
          </a:p>
        </p:txBody>
      </p:sp>
      <p:sp>
        <p:nvSpPr>
          <p:cNvPr id="7" name="TextBox 6">
            <a:extLst>
              <a:ext uri="{FF2B5EF4-FFF2-40B4-BE49-F238E27FC236}">
                <a16:creationId xmlns:a16="http://schemas.microsoft.com/office/drawing/2014/main" id="{4B79DE64-C87E-4444-B572-42E2C2661A43}"/>
              </a:ext>
            </a:extLst>
          </p:cNvPr>
          <p:cNvSpPr txBox="1"/>
          <p:nvPr/>
        </p:nvSpPr>
        <p:spPr>
          <a:xfrm>
            <a:off x="461010" y="452073"/>
            <a:ext cx="5545108" cy="646331"/>
          </a:xfrm>
          <a:prstGeom prst="rect">
            <a:avLst/>
          </a:prstGeom>
          <a:noFill/>
        </p:spPr>
        <p:txBody>
          <a:bodyPr wrap="none" rtlCol="0">
            <a:spAutoFit/>
          </a:bodyPr>
          <a:lstStyle/>
          <a:p>
            <a:r>
              <a:rPr lang="en-US" sz="3600" dirty="0"/>
              <a:t>(6) Information conservation</a:t>
            </a:r>
          </a:p>
        </p:txBody>
      </p:sp>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4"/>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6"/>
                <a:stretch>
                  <a:fillRect b="-13333"/>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E28E02B8-B691-4A33-BCF4-D5973E68FEE3}"/>
              </a:ext>
            </a:extLst>
          </p:cNvPr>
          <p:cNvSpPr txBox="1"/>
          <p:nvPr/>
        </p:nvSpPr>
        <p:spPr>
          <a:xfrm>
            <a:off x="545536" y="1536272"/>
            <a:ext cx="6513643" cy="646331"/>
          </a:xfrm>
          <a:prstGeom prst="rect">
            <a:avLst/>
          </a:prstGeom>
          <a:noFill/>
        </p:spPr>
        <p:txBody>
          <a:bodyPr wrap="none" rtlCol="0">
            <a:spAutoFit/>
          </a:bodyPr>
          <a:lstStyle/>
          <a:p>
            <a:r>
              <a:rPr lang="en-US" sz="3600" dirty="0"/>
              <a:t>What about information entropy?</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FB7079EC-9C64-4D62-830D-1A1EC4EC2809}"/>
                  </a:ext>
                </a:extLst>
              </p:cNvPr>
              <p:cNvSpPr txBox="1"/>
              <p:nvPr/>
            </p:nvSpPr>
            <p:spPr>
              <a:xfrm>
                <a:off x="1015231" y="4494689"/>
                <a:ext cx="9063058" cy="646331"/>
              </a:xfrm>
              <a:prstGeom prst="rect">
                <a:avLst/>
              </a:prstGeom>
              <a:noFill/>
            </p:spPr>
            <p:txBody>
              <a:bodyPr wrap="none" rtlCol="0">
                <a:spAutoFit/>
              </a:bodyPr>
              <a:lstStyle/>
              <a:p>
                <a:r>
                  <a:rPr lang="en-US" sz="3600" dirty="0"/>
                  <a:t>Area conservation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information conservation</a:t>
                </a:r>
              </a:p>
            </p:txBody>
          </p:sp>
        </mc:Choice>
        <mc:Fallback xmlns="">
          <p:sp>
            <p:nvSpPr>
              <p:cNvPr id="103" name="TextBox 102">
                <a:extLst>
                  <a:ext uri="{FF2B5EF4-FFF2-40B4-BE49-F238E27FC236}">
                    <a16:creationId xmlns:a16="http://schemas.microsoft.com/office/drawing/2014/main" id="{FB7079EC-9C64-4D62-830D-1A1EC4EC2809}"/>
                  </a:ext>
                </a:extLst>
              </p:cNvPr>
              <p:cNvSpPr txBox="1">
                <a:spLocks noRot="1" noChangeAspect="1" noMove="1" noResize="1" noEditPoints="1" noAdjustHandles="1" noChangeArrowheads="1" noChangeShapeType="1" noTextEdit="1"/>
              </p:cNvSpPr>
              <p:nvPr/>
            </p:nvSpPr>
            <p:spPr>
              <a:xfrm>
                <a:off x="1015231" y="4494689"/>
                <a:ext cx="9063058" cy="646331"/>
              </a:xfrm>
              <a:prstGeom prst="rect">
                <a:avLst/>
              </a:prstGeom>
              <a:blipFill>
                <a:blip r:embed="rId7"/>
                <a:stretch>
                  <a:fillRect l="-2086" t="-14151" r="-1077"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4A805E0B-FB63-4B40-9866-268CD3B8DEB0}"/>
                  </a:ext>
                </a:extLst>
              </p:cNvPr>
              <p:cNvSpPr txBox="1"/>
              <p:nvPr/>
            </p:nvSpPr>
            <p:spPr>
              <a:xfrm>
                <a:off x="1368239" y="2247493"/>
                <a:ext cx="5871351" cy="6674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𝐼</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r>
                            <a:rPr lang="en-US" sz="3600" b="0" i="1" smtClean="0">
                              <a:latin typeface="Cambria Math" panose="02040503050406030204" pitchFamily="18" charset="0"/>
                            </a:rPr>
                            <m:t>(</m:t>
                          </m:r>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𝑝</m:t>
                          </m:r>
                          <m:r>
                            <a:rPr lang="en-US" sz="3600" b="0" i="1" smtClean="0">
                              <a:latin typeface="Cambria Math" panose="02040503050406030204" pitchFamily="18" charset="0"/>
                            </a:rPr>
                            <m:t>)</m:t>
                          </m:r>
                        </m:e>
                      </m:d>
                      <m:r>
                        <a:rPr lang="en-US" sz="3600" b="0" i="1" smtClean="0">
                          <a:latin typeface="Cambria Math" panose="02040503050406030204" pitchFamily="18" charset="0"/>
                        </a:rPr>
                        <m:t>=−∫</m:t>
                      </m:r>
                      <m:r>
                        <a:rPr lang="en-US" sz="3600" b="0" i="1" smtClean="0">
                          <a:latin typeface="Cambria Math" panose="02040503050406030204" pitchFamily="18" charset="0"/>
                        </a:rPr>
                        <m:t>𝜌</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𝜌</m:t>
                          </m:r>
                        </m:e>
                      </m:func>
                      <m:r>
                        <a:rPr lang="en-US" sz="3600" b="0" i="1" smtClean="0">
                          <a:latin typeface="Cambria Math" panose="02040503050406030204" pitchFamily="18" charset="0"/>
                        </a:rPr>
                        <m:t>𝑑𝑞𝑑𝑝</m:t>
                      </m:r>
                    </m:oMath>
                  </m:oMathPara>
                </a14:m>
                <a:endParaRPr lang="en-US" sz="3600" dirty="0"/>
              </a:p>
            </p:txBody>
          </p:sp>
        </mc:Choice>
        <mc:Fallback xmlns="">
          <p:sp>
            <p:nvSpPr>
              <p:cNvPr id="201" name="TextBox 200">
                <a:extLst>
                  <a:ext uri="{FF2B5EF4-FFF2-40B4-BE49-F238E27FC236}">
                    <a16:creationId xmlns:a16="http://schemas.microsoft.com/office/drawing/2014/main" id="{4A805E0B-FB63-4B40-9866-268CD3B8DEB0}"/>
                  </a:ext>
                </a:extLst>
              </p:cNvPr>
              <p:cNvSpPr txBox="1">
                <a:spLocks noRot="1" noChangeAspect="1" noMove="1" noResize="1" noEditPoints="1" noAdjustHandles="1" noChangeArrowheads="1" noChangeShapeType="1" noTextEdit="1"/>
              </p:cNvSpPr>
              <p:nvPr/>
            </p:nvSpPr>
            <p:spPr>
              <a:xfrm>
                <a:off x="1368239" y="2247493"/>
                <a:ext cx="5871351" cy="66742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1E0042D-E03F-4EBA-849F-920480F570D1}"/>
                  </a:ext>
                </a:extLst>
              </p:cNvPr>
              <p:cNvSpPr txBox="1"/>
              <p:nvPr/>
            </p:nvSpPr>
            <p:spPr>
              <a:xfrm>
                <a:off x="600115" y="3451407"/>
                <a:ext cx="8416855" cy="6674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𝐼</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𝑑𝑡</m:t>
                              </m:r>
                            </m:e>
                          </m:d>
                        </m:e>
                      </m:d>
                      <m:r>
                        <a:rPr lang="en-US" sz="3600" b="0" i="1" smtClean="0">
                          <a:latin typeface="Cambria Math" panose="02040503050406030204" pitchFamily="18" charset="0"/>
                        </a:rPr>
                        <m:t>=</m:t>
                      </m:r>
                      <m:r>
                        <a:rPr lang="en-US" sz="3600" b="0" i="1" smtClean="0">
                          <a:latin typeface="Cambria Math" panose="02040503050406030204" pitchFamily="18" charset="0"/>
                        </a:rPr>
                        <m:t>𝐼</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e>
                      </m:d>
                      <m:r>
                        <a:rPr lang="en-US" sz="3600" b="0" i="1" smtClean="0">
                          <a:latin typeface="Cambria Math" panose="02040503050406030204" pitchFamily="18" charset="0"/>
                        </a:rPr>
                        <m:t>−∫</m:t>
                      </m:r>
                      <m:r>
                        <a:rPr lang="en-US" sz="3600" b="0" i="1" smtClean="0">
                          <a:latin typeface="Cambria Math" panose="02040503050406030204" pitchFamily="18" charset="0"/>
                        </a:rPr>
                        <m:t>𝜌</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m:t>
                          </m:r>
                          <m:r>
                            <a:rPr lang="en-US" sz="3600" b="0" i="1" smtClean="0">
                              <a:latin typeface="Cambria Math" panose="02040503050406030204" pitchFamily="18" charset="0"/>
                            </a:rPr>
                            <m:t>𝐽</m:t>
                          </m:r>
                          <m:r>
                            <a:rPr lang="en-US" sz="3600" b="0" i="1" smtClean="0">
                              <a:latin typeface="Cambria Math" panose="02040503050406030204" pitchFamily="18" charset="0"/>
                            </a:rPr>
                            <m:t>|</m:t>
                          </m:r>
                        </m:e>
                      </m:func>
                      <m:r>
                        <a:rPr lang="en-US" sz="3600" b="0" i="1" smtClean="0">
                          <a:latin typeface="Cambria Math" panose="02040503050406030204" pitchFamily="18" charset="0"/>
                        </a:rPr>
                        <m:t>𝑑𝑞𝑑𝑝</m:t>
                      </m:r>
                    </m:oMath>
                  </m:oMathPara>
                </a14:m>
                <a:endParaRPr lang="en-US" sz="3600" dirty="0"/>
              </a:p>
            </p:txBody>
          </p:sp>
        </mc:Choice>
        <mc:Fallback xmlns="">
          <p:sp>
            <p:nvSpPr>
              <p:cNvPr id="107" name="TextBox 106">
                <a:extLst>
                  <a:ext uri="{FF2B5EF4-FFF2-40B4-BE49-F238E27FC236}">
                    <a16:creationId xmlns:a16="http://schemas.microsoft.com/office/drawing/2014/main" id="{81E0042D-E03F-4EBA-849F-920480F570D1}"/>
                  </a:ext>
                </a:extLst>
              </p:cNvPr>
              <p:cNvSpPr txBox="1">
                <a:spLocks noRot="1" noChangeAspect="1" noMove="1" noResize="1" noEditPoints="1" noAdjustHandles="1" noChangeArrowheads="1" noChangeShapeType="1" noTextEdit="1"/>
              </p:cNvSpPr>
              <p:nvPr/>
            </p:nvSpPr>
            <p:spPr>
              <a:xfrm>
                <a:off x="600115" y="3451407"/>
                <a:ext cx="8416855" cy="667427"/>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9798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7" name="TextBox 6">
            <a:extLst>
              <a:ext uri="{FF2B5EF4-FFF2-40B4-BE49-F238E27FC236}">
                <a16:creationId xmlns:a16="http://schemas.microsoft.com/office/drawing/2014/main" id="{4B79DE64-C87E-4444-B572-42E2C2661A43}"/>
              </a:ext>
            </a:extLst>
          </p:cNvPr>
          <p:cNvSpPr txBox="1"/>
          <p:nvPr/>
        </p:nvSpPr>
        <p:spPr>
          <a:xfrm>
            <a:off x="461010" y="452073"/>
            <a:ext cx="5521383" cy="646331"/>
          </a:xfrm>
          <a:prstGeom prst="rect">
            <a:avLst/>
          </a:prstGeom>
          <a:noFill/>
        </p:spPr>
        <p:txBody>
          <a:bodyPr wrap="none" rtlCol="0">
            <a:spAutoFit/>
          </a:bodyPr>
          <a:lstStyle/>
          <a:p>
            <a:r>
              <a:rPr lang="en-US" sz="3600" dirty="0"/>
              <a:t>(7) Uncertainty conservation</a:t>
            </a:r>
          </a:p>
        </p:txBody>
      </p:sp>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4"/>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6"/>
                <a:stretch>
                  <a:fillRect b="-13333"/>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E28E02B8-B691-4A33-BCF4-D5973E68FEE3}"/>
              </a:ext>
            </a:extLst>
          </p:cNvPr>
          <p:cNvSpPr txBox="1"/>
          <p:nvPr/>
        </p:nvSpPr>
        <p:spPr>
          <a:xfrm>
            <a:off x="545536" y="1536272"/>
            <a:ext cx="4876848" cy="646331"/>
          </a:xfrm>
          <a:prstGeom prst="rect">
            <a:avLst/>
          </a:prstGeom>
          <a:noFill/>
        </p:spPr>
        <p:txBody>
          <a:bodyPr wrap="none" rtlCol="0">
            <a:spAutoFit/>
          </a:bodyPr>
          <a:lstStyle/>
          <a:p>
            <a:r>
              <a:rPr lang="en-US" sz="3600" dirty="0"/>
              <a:t>What about uncertainty?</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FB7079EC-9C64-4D62-830D-1A1EC4EC2809}"/>
                  </a:ext>
                </a:extLst>
              </p:cNvPr>
              <p:cNvSpPr txBox="1"/>
              <p:nvPr/>
            </p:nvSpPr>
            <p:spPr>
              <a:xfrm>
                <a:off x="788436" y="5190473"/>
                <a:ext cx="8996052" cy="646331"/>
              </a:xfrm>
              <a:prstGeom prst="rect">
                <a:avLst/>
              </a:prstGeom>
              <a:noFill/>
            </p:spPr>
            <p:txBody>
              <a:bodyPr wrap="none" rtlCol="0">
                <a:spAutoFit/>
              </a:bodyPr>
              <a:lstStyle/>
              <a:p>
                <a:r>
                  <a:rPr lang="en-US" sz="3600" dirty="0"/>
                  <a:t>Area conservation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uncertainty conservation</a:t>
                </a:r>
              </a:p>
            </p:txBody>
          </p:sp>
        </mc:Choice>
        <mc:Fallback xmlns="">
          <p:sp>
            <p:nvSpPr>
              <p:cNvPr id="103" name="TextBox 102">
                <a:extLst>
                  <a:ext uri="{FF2B5EF4-FFF2-40B4-BE49-F238E27FC236}">
                    <a16:creationId xmlns:a16="http://schemas.microsoft.com/office/drawing/2014/main" id="{FB7079EC-9C64-4D62-830D-1A1EC4EC2809}"/>
                  </a:ext>
                </a:extLst>
              </p:cNvPr>
              <p:cNvSpPr txBox="1">
                <a:spLocks noRot="1" noChangeAspect="1" noMove="1" noResize="1" noEditPoints="1" noAdjustHandles="1" noChangeArrowheads="1" noChangeShapeType="1" noTextEdit="1"/>
              </p:cNvSpPr>
              <p:nvPr/>
            </p:nvSpPr>
            <p:spPr>
              <a:xfrm>
                <a:off x="788436" y="5190473"/>
                <a:ext cx="8996052" cy="646331"/>
              </a:xfrm>
              <a:prstGeom prst="rect">
                <a:avLst/>
              </a:prstGeom>
              <a:blipFill>
                <a:blip r:embed="rId7"/>
                <a:stretch>
                  <a:fillRect l="-2033" t="-14151" r="-1084"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4A805E0B-FB63-4B40-9866-268CD3B8DEB0}"/>
                  </a:ext>
                </a:extLst>
              </p:cNvPr>
              <p:cNvSpPr txBox="1"/>
              <p:nvPr/>
            </p:nvSpPr>
            <p:spPr>
              <a:xfrm>
                <a:off x="2274887" y="2247493"/>
                <a:ext cx="4374403" cy="13877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Σ</m:t>
                      </m:r>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b="0" i="1" smtClean="0">
                                  <a:latin typeface="Cambria Math" panose="02040503050406030204" pitchFamily="18" charset="0"/>
                                </a:rPr>
                              </m:ctrlPr>
                            </m:mPr>
                            <m:mr>
                              <m:e>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𝜎</m:t>
                                    </m:r>
                                  </m:e>
                                  <m:sub>
                                    <m:r>
                                      <a:rPr lang="en-US" sz="3600" b="0" i="1" smtClean="0">
                                        <a:latin typeface="Cambria Math" panose="02040503050406030204" pitchFamily="18" charset="0"/>
                                      </a:rPr>
                                      <m:t>𝑞</m:t>
                                    </m:r>
                                  </m:sub>
                                  <m:sup>
                                    <m:r>
                                      <a:rPr lang="en-US" sz="3600" b="0" i="1" smtClean="0">
                                        <a:latin typeface="Cambria Math" panose="02040503050406030204" pitchFamily="18" charset="0"/>
                                      </a:rPr>
                                      <m:t>2</m:t>
                                    </m:r>
                                  </m:sup>
                                </m:sSubSup>
                              </m:e>
                              <m:e>
                                <m:r>
                                  <a:rPr lang="en-US" sz="3600" b="0" i="1" smtClean="0">
                                    <a:latin typeface="Cambria Math" panose="02040503050406030204" pitchFamily="18" charset="0"/>
                                  </a:rPr>
                                  <m:t>𝑐𝑜</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𝑣</m:t>
                                    </m:r>
                                  </m:e>
                                  <m:sub>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𝑝</m:t>
                                    </m:r>
                                  </m:sub>
                                </m:sSub>
                              </m:e>
                            </m:mr>
                            <m:mr>
                              <m:e>
                                <m:r>
                                  <a:rPr lang="en-US" sz="3600" i="1">
                                    <a:latin typeface="Cambria Math" panose="02040503050406030204" pitchFamily="18" charset="0"/>
                                  </a:rPr>
                                  <m:t>𝑐𝑜</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b="0" i="1" smtClean="0">
                                        <a:latin typeface="Cambria Math" panose="02040503050406030204" pitchFamily="18" charset="0"/>
                                      </a:rPr>
                                      <m:t>𝑝</m:t>
                                    </m:r>
                                    <m:r>
                                      <a:rPr lang="en-US" sz="3600" i="1">
                                        <a:latin typeface="Cambria Math" panose="02040503050406030204" pitchFamily="18" charset="0"/>
                                      </a:rPr>
                                      <m:t>,</m:t>
                                    </m:r>
                                    <m:r>
                                      <a:rPr lang="en-US" sz="3600" b="0" i="1" smtClean="0">
                                        <a:latin typeface="Cambria Math" panose="02040503050406030204" pitchFamily="18" charset="0"/>
                                      </a:rPr>
                                      <m:t>𝑞</m:t>
                                    </m:r>
                                  </m:sub>
                                </m:sSub>
                              </m:e>
                              <m:e>
                                <m:sSubSup>
                                  <m:sSubSupPr>
                                    <m:ctrlPr>
                                      <a:rPr lang="en-US" sz="3600" i="1">
                                        <a:latin typeface="Cambria Math" panose="02040503050406030204" pitchFamily="18" charset="0"/>
                                      </a:rPr>
                                    </m:ctrlPr>
                                  </m:sSubSupPr>
                                  <m:e>
                                    <m:r>
                                      <a:rPr lang="en-US" sz="3600" i="1">
                                        <a:latin typeface="Cambria Math" panose="02040503050406030204" pitchFamily="18" charset="0"/>
                                      </a:rPr>
                                      <m:t>𝜎</m:t>
                                    </m:r>
                                  </m:e>
                                  <m:sub>
                                    <m:r>
                                      <a:rPr lang="en-US" sz="3600" b="0" i="1" smtClean="0">
                                        <a:latin typeface="Cambria Math" panose="02040503050406030204" pitchFamily="18" charset="0"/>
                                      </a:rPr>
                                      <m:t>𝑝</m:t>
                                    </m:r>
                                  </m:sub>
                                  <m:sup>
                                    <m:r>
                                      <a:rPr lang="en-US" sz="3600" i="1">
                                        <a:latin typeface="Cambria Math" panose="02040503050406030204" pitchFamily="18" charset="0"/>
                                      </a:rPr>
                                      <m:t>2</m:t>
                                    </m:r>
                                  </m:sup>
                                </m:sSubSup>
                              </m:e>
                            </m:mr>
                          </m:m>
                        </m:e>
                      </m:d>
                    </m:oMath>
                  </m:oMathPara>
                </a14:m>
                <a:endParaRPr lang="en-US" sz="3600" dirty="0"/>
              </a:p>
            </p:txBody>
          </p:sp>
        </mc:Choice>
        <mc:Fallback xmlns="">
          <p:sp>
            <p:nvSpPr>
              <p:cNvPr id="201" name="TextBox 200">
                <a:extLst>
                  <a:ext uri="{FF2B5EF4-FFF2-40B4-BE49-F238E27FC236}">
                    <a16:creationId xmlns:a16="http://schemas.microsoft.com/office/drawing/2014/main" id="{4A805E0B-FB63-4B40-9866-268CD3B8DEB0}"/>
                  </a:ext>
                </a:extLst>
              </p:cNvPr>
              <p:cNvSpPr txBox="1">
                <a:spLocks noRot="1" noChangeAspect="1" noMove="1" noResize="1" noEditPoints="1" noAdjustHandles="1" noChangeArrowheads="1" noChangeShapeType="1" noTextEdit="1"/>
              </p:cNvSpPr>
              <p:nvPr/>
            </p:nvSpPr>
            <p:spPr>
              <a:xfrm>
                <a:off x="2274887" y="2247493"/>
                <a:ext cx="4374403" cy="138775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1E0042D-E03F-4EBA-849F-920480F570D1}"/>
                  </a:ext>
                </a:extLst>
              </p:cNvPr>
              <p:cNvSpPr txBox="1"/>
              <p:nvPr/>
            </p:nvSpPr>
            <p:spPr>
              <a:xfrm>
                <a:off x="634910" y="4297789"/>
                <a:ext cx="510178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m:rPr>
                              <m:sty m:val="p"/>
                            </m:rPr>
                            <a:rPr lang="en-US" sz="3600" b="0" i="0" smtClean="0">
                              <a:latin typeface="Cambria Math" panose="02040503050406030204" pitchFamily="18" charset="0"/>
                            </a:rPr>
                            <m:t>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𝑑𝑡</m:t>
                              </m:r>
                            </m:e>
                          </m:d>
                        </m:e>
                      </m:d>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d>
                        <m:dPr>
                          <m:begChr m:val="|"/>
                          <m:endChr m:val="|"/>
                          <m:ctrlPr>
                            <a:rPr lang="en-US" sz="3600" i="1">
                              <a:latin typeface="Cambria Math" panose="02040503050406030204" pitchFamily="18" charset="0"/>
                            </a:rPr>
                          </m:ctrlPr>
                        </m:dPr>
                        <m:e>
                          <m:r>
                            <m:rPr>
                              <m:sty m:val="p"/>
                            </m:rPr>
                            <a:rPr lang="en-US" sz="3600">
                              <a:latin typeface="Cambria Math" panose="02040503050406030204" pitchFamily="18" charset="0"/>
                            </a:rPr>
                            <m:t>Σ</m:t>
                          </m:r>
                          <m:d>
                            <m:dPr>
                              <m:ctrlPr>
                                <a:rPr lang="en-US" sz="3600" i="1">
                                  <a:latin typeface="Cambria Math" panose="02040503050406030204" pitchFamily="18" charset="0"/>
                                </a:rPr>
                              </m:ctrlPr>
                            </m:dPr>
                            <m:e>
                              <m:r>
                                <a:rPr lang="en-US" sz="3600" i="1">
                                  <a:latin typeface="Cambria Math" panose="02040503050406030204" pitchFamily="18" charset="0"/>
                                </a:rPr>
                                <m:t>𝑡</m:t>
                              </m:r>
                            </m:e>
                          </m:d>
                        </m:e>
                      </m:d>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oMath>
                  </m:oMathPara>
                </a14:m>
                <a:endParaRPr lang="en-US" sz="3600" dirty="0"/>
              </a:p>
            </p:txBody>
          </p:sp>
        </mc:Choice>
        <mc:Fallback xmlns="">
          <p:sp>
            <p:nvSpPr>
              <p:cNvPr id="107" name="TextBox 106">
                <a:extLst>
                  <a:ext uri="{FF2B5EF4-FFF2-40B4-BE49-F238E27FC236}">
                    <a16:creationId xmlns:a16="http://schemas.microsoft.com/office/drawing/2014/main" id="{81E0042D-E03F-4EBA-849F-920480F570D1}"/>
                  </a:ext>
                </a:extLst>
              </p:cNvPr>
              <p:cNvSpPr txBox="1">
                <a:spLocks noRot="1" noChangeAspect="1" noMove="1" noResize="1" noEditPoints="1" noAdjustHandles="1" noChangeArrowheads="1" noChangeShapeType="1" noTextEdit="1"/>
              </p:cNvSpPr>
              <p:nvPr/>
            </p:nvSpPr>
            <p:spPr>
              <a:xfrm>
                <a:off x="634910" y="4297789"/>
                <a:ext cx="5101781" cy="646331"/>
              </a:xfrm>
              <a:prstGeom prst="rect">
                <a:avLst/>
              </a:prstGeom>
              <a:blipFill>
                <a:blip r:embed="rId9"/>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D516694-B792-41B6-B583-D29865B79532}"/>
              </a:ext>
            </a:extLst>
          </p:cNvPr>
          <p:cNvSpPr txBox="1"/>
          <p:nvPr/>
        </p:nvSpPr>
        <p:spPr>
          <a:xfrm>
            <a:off x="5877862" y="1502306"/>
            <a:ext cx="1846531" cy="369332"/>
          </a:xfrm>
          <a:prstGeom prst="rect">
            <a:avLst/>
          </a:prstGeom>
          <a:noFill/>
        </p:spPr>
        <p:txBody>
          <a:bodyPr wrap="none" rtlCol="0">
            <a:spAutoFit/>
          </a:bodyPr>
          <a:lstStyle/>
          <a:p>
            <a:r>
              <a:rPr lang="en-US" dirty="0"/>
              <a:t>covariance matrix</a:t>
            </a:r>
          </a:p>
        </p:txBody>
      </p:sp>
      <p:cxnSp>
        <p:nvCxnSpPr>
          <p:cNvPr id="97" name="Straight Arrow Connector 96">
            <a:extLst>
              <a:ext uri="{FF2B5EF4-FFF2-40B4-BE49-F238E27FC236}">
                <a16:creationId xmlns:a16="http://schemas.microsoft.com/office/drawing/2014/main" id="{335AD2FE-5D76-4ABB-8785-7E621CB330E6}"/>
              </a:ext>
            </a:extLst>
          </p:cNvPr>
          <p:cNvCxnSpPr>
            <a:cxnSpLocks/>
          </p:cNvCxnSpPr>
          <p:nvPr/>
        </p:nvCxnSpPr>
        <p:spPr>
          <a:xfrm flipH="1">
            <a:off x="5886027" y="1871638"/>
            <a:ext cx="358986" cy="375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013DD974-306B-49FE-A6A7-3FF31A482665}"/>
              </a:ext>
            </a:extLst>
          </p:cNvPr>
          <p:cNvSpPr/>
          <p:nvPr/>
        </p:nvSpPr>
        <p:spPr>
          <a:xfrm rot="5400000">
            <a:off x="8637356" y="1739246"/>
            <a:ext cx="336434" cy="160036"/>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0723B547-B109-4F31-BF45-B57EF025BF15}"/>
              </a:ext>
            </a:extLst>
          </p:cNvPr>
          <p:cNvSpPr/>
          <p:nvPr/>
        </p:nvSpPr>
        <p:spPr>
          <a:xfrm rot="7217589">
            <a:off x="8658239" y="1662605"/>
            <a:ext cx="388718" cy="163952"/>
          </a:xfrm>
          <a:prstGeom prst="ellipse">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E5841E5D-567A-4B33-8251-58D663135FB2}"/>
              </a:ext>
            </a:extLst>
          </p:cNvPr>
          <p:cNvSpPr txBox="1"/>
          <p:nvPr/>
        </p:nvSpPr>
        <p:spPr>
          <a:xfrm>
            <a:off x="6111320" y="3940371"/>
            <a:ext cx="3775457" cy="369332"/>
          </a:xfrm>
          <a:prstGeom prst="rect">
            <a:avLst/>
          </a:prstGeom>
          <a:noFill/>
        </p:spPr>
        <p:txBody>
          <a:bodyPr wrap="none" rtlCol="0">
            <a:spAutoFit/>
          </a:bodyPr>
          <a:lstStyle/>
          <a:p>
            <a:r>
              <a:rPr lang="en-US" dirty="0"/>
              <a:t>Assuming a “very narrow” distribution</a:t>
            </a:r>
          </a:p>
        </p:txBody>
      </p:sp>
      <p:cxnSp>
        <p:nvCxnSpPr>
          <p:cNvPr id="111" name="Straight Arrow Connector 110">
            <a:extLst>
              <a:ext uri="{FF2B5EF4-FFF2-40B4-BE49-F238E27FC236}">
                <a16:creationId xmlns:a16="http://schemas.microsoft.com/office/drawing/2014/main" id="{9F2F0AE4-7F51-4BE3-9778-5821A00EE989}"/>
              </a:ext>
            </a:extLst>
          </p:cNvPr>
          <p:cNvCxnSpPr>
            <a:cxnSpLocks/>
          </p:cNvCxnSpPr>
          <p:nvPr/>
        </p:nvCxnSpPr>
        <p:spPr>
          <a:xfrm flipH="1">
            <a:off x="5698607" y="4326669"/>
            <a:ext cx="578044" cy="274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544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D37513-3AD5-4D2D-B3DD-E5C4FC96BAE7}"/>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0A3AC8E6-A5F8-4B36-9011-FC7C0FB20FFC}"/>
              </a:ext>
            </a:extLst>
          </p:cNvPr>
          <p:cNvSpPr>
            <a:spLocks noGrp="1"/>
          </p:cNvSpPr>
          <p:nvPr>
            <p:ph type="sldNum" sz="quarter" idx="12"/>
          </p:nvPr>
        </p:nvSpPr>
        <p:spPr/>
        <p:txBody>
          <a:bodyPr/>
          <a:lstStyle/>
          <a:p>
            <a:fld id="{F47845EA-7733-40EE-B074-20032348B727}" type="slidenum">
              <a:rPr lang="en-US" smtClean="0"/>
              <a:t>15</a:t>
            </a:fld>
            <a:endParaRPr lang="en-US"/>
          </a:p>
        </p:txBody>
      </p:sp>
      <p:sp>
        <p:nvSpPr>
          <p:cNvPr id="4" name="TextBox 3">
            <a:extLst>
              <a:ext uri="{FF2B5EF4-FFF2-40B4-BE49-F238E27FC236}">
                <a16:creationId xmlns:a16="http://schemas.microsoft.com/office/drawing/2014/main" id="{6A8FEC31-5D06-4E66-8995-6AA68D6DC193}"/>
              </a:ext>
            </a:extLst>
          </p:cNvPr>
          <p:cNvSpPr txBox="1"/>
          <p:nvPr/>
        </p:nvSpPr>
        <p:spPr>
          <a:xfrm>
            <a:off x="243845" y="88053"/>
            <a:ext cx="4754763" cy="646331"/>
          </a:xfrm>
          <a:prstGeom prst="rect">
            <a:avLst/>
          </a:prstGeom>
          <a:noFill/>
        </p:spPr>
        <p:txBody>
          <a:bodyPr wrap="none" rtlCol="0">
            <a:spAutoFit/>
          </a:bodyPr>
          <a:lstStyle/>
          <a:p>
            <a:r>
              <a:rPr lang="en-US" sz="3600" dirty="0"/>
              <a:t>(1) Hamilton’s equations</a:t>
            </a:r>
          </a:p>
        </p:txBody>
      </p:sp>
      <p:sp>
        <p:nvSpPr>
          <p:cNvPr id="5" name="TextBox 4">
            <a:extLst>
              <a:ext uri="{FF2B5EF4-FFF2-40B4-BE49-F238E27FC236}">
                <a16:creationId xmlns:a16="http://schemas.microsoft.com/office/drawing/2014/main" id="{7434ADC5-01F4-468A-9DAD-BE50B2F1B13B}"/>
              </a:ext>
            </a:extLst>
          </p:cNvPr>
          <p:cNvSpPr txBox="1"/>
          <p:nvPr/>
        </p:nvSpPr>
        <p:spPr>
          <a:xfrm>
            <a:off x="243845" y="823701"/>
            <a:ext cx="6202660" cy="646331"/>
          </a:xfrm>
          <a:prstGeom prst="rect">
            <a:avLst/>
          </a:prstGeom>
          <a:noFill/>
        </p:spPr>
        <p:txBody>
          <a:bodyPr wrap="none" rtlCol="0">
            <a:spAutoFit/>
          </a:bodyPr>
          <a:lstStyle/>
          <a:p>
            <a:r>
              <a:rPr lang="en-US" sz="3600" dirty="0"/>
              <a:t>(2) </a:t>
            </a:r>
            <a:r>
              <a:rPr lang="en-US" sz="3600" dirty="0" err="1"/>
              <a:t>Divergenceless</a:t>
            </a:r>
            <a:r>
              <a:rPr lang="en-US" sz="3600" dirty="0"/>
              <a:t> displacement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780099-FCBC-4DEF-ADE8-07CFEFAB277C}"/>
                  </a:ext>
                </a:extLst>
              </p:cNvPr>
              <p:cNvSpPr txBox="1"/>
              <p:nvPr/>
            </p:nvSpPr>
            <p:spPr>
              <a:xfrm>
                <a:off x="243845" y="1559349"/>
                <a:ext cx="5726632" cy="646331"/>
              </a:xfrm>
              <a:prstGeom prst="rect">
                <a:avLst/>
              </a:prstGeom>
              <a:noFill/>
            </p:spPr>
            <p:txBody>
              <a:bodyPr wrap="none" rtlCol="0">
                <a:spAutoFit/>
              </a:bodyPr>
              <a:lstStyle/>
              <a:p>
                <a:r>
                  <a:rPr lang="en-US" sz="3600" dirty="0"/>
                  <a:t>(3) Area conservation (</a:t>
                </a:r>
                <a14:m>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𝐽</m:t>
                    </m:r>
                    <m:r>
                      <a:rPr lang="en-US" sz="3600" b="0" i="1" smtClean="0">
                        <a:latin typeface="Cambria Math" panose="02040503050406030204" pitchFamily="18" charset="0"/>
                      </a:rPr>
                      <m:t>|</m:t>
                    </m:r>
                  </m:oMath>
                </a14:m>
                <a:r>
                  <a:rPr lang="en-US" sz="3600" dirty="0"/>
                  <a:t> = 1)</a:t>
                </a:r>
              </a:p>
            </p:txBody>
          </p:sp>
        </mc:Choice>
        <mc:Fallback xmlns="">
          <p:sp>
            <p:nvSpPr>
              <p:cNvPr id="6" name="TextBox 5">
                <a:extLst>
                  <a:ext uri="{FF2B5EF4-FFF2-40B4-BE49-F238E27FC236}">
                    <a16:creationId xmlns:a16="http://schemas.microsoft.com/office/drawing/2014/main" id="{29780099-FCBC-4DEF-ADE8-07CFEFAB277C}"/>
                  </a:ext>
                </a:extLst>
              </p:cNvPr>
              <p:cNvSpPr txBox="1">
                <a:spLocks noRot="1" noChangeAspect="1" noMove="1" noResize="1" noEditPoints="1" noAdjustHandles="1" noChangeArrowheads="1" noChangeShapeType="1" noTextEdit="1"/>
              </p:cNvSpPr>
              <p:nvPr/>
            </p:nvSpPr>
            <p:spPr>
              <a:xfrm>
                <a:off x="243845" y="1559349"/>
                <a:ext cx="5726632" cy="646331"/>
              </a:xfrm>
              <a:prstGeom prst="rect">
                <a:avLst/>
              </a:prstGeom>
              <a:blipFill>
                <a:blip r:embed="rId3"/>
                <a:stretch>
                  <a:fillRect l="-3195" t="-15094" r="-2343" b="-3490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6EEAB09-9930-40F9-9F4E-4E07750339C6}"/>
              </a:ext>
            </a:extLst>
          </p:cNvPr>
          <p:cNvSpPr txBox="1"/>
          <p:nvPr/>
        </p:nvSpPr>
        <p:spPr>
          <a:xfrm>
            <a:off x="243845" y="2294997"/>
            <a:ext cx="6048772" cy="1200329"/>
          </a:xfrm>
          <a:prstGeom prst="rect">
            <a:avLst/>
          </a:prstGeom>
          <a:noFill/>
        </p:spPr>
        <p:txBody>
          <a:bodyPr wrap="none" rtlCol="0">
            <a:spAutoFit/>
          </a:bodyPr>
          <a:lstStyle/>
          <a:p>
            <a:r>
              <a:rPr lang="en-US" sz="3600" dirty="0"/>
              <a:t>(4) Deterministic and reversible</a:t>
            </a:r>
            <a:br>
              <a:rPr lang="en-US" sz="3600" dirty="0"/>
            </a:br>
            <a:r>
              <a:rPr lang="en-US" sz="3600" dirty="0"/>
              <a:t>      evolution (i.e. isolation)</a:t>
            </a:r>
          </a:p>
        </p:txBody>
      </p:sp>
      <p:sp>
        <p:nvSpPr>
          <p:cNvPr id="8" name="TextBox 7">
            <a:extLst>
              <a:ext uri="{FF2B5EF4-FFF2-40B4-BE49-F238E27FC236}">
                <a16:creationId xmlns:a16="http://schemas.microsoft.com/office/drawing/2014/main" id="{74A14589-781B-4666-A249-13D89F06EACF}"/>
              </a:ext>
            </a:extLst>
          </p:cNvPr>
          <p:cNvSpPr txBox="1"/>
          <p:nvPr/>
        </p:nvSpPr>
        <p:spPr>
          <a:xfrm>
            <a:off x="243845" y="3584643"/>
            <a:ext cx="7836954" cy="1200329"/>
          </a:xfrm>
          <a:prstGeom prst="rect">
            <a:avLst/>
          </a:prstGeom>
          <a:noFill/>
        </p:spPr>
        <p:txBody>
          <a:bodyPr wrap="none" rtlCol="0">
            <a:spAutoFit/>
          </a:bodyPr>
          <a:lstStyle/>
          <a:p>
            <a:r>
              <a:rPr lang="en-US" sz="3600" dirty="0"/>
              <a:t>(5) Deterministic and thermodynamically</a:t>
            </a:r>
            <a:br>
              <a:rPr lang="en-US" sz="3600" dirty="0"/>
            </a:br>
            <a:r>
              <a:rPr lang="en-US" sz="3600" dirty="0"/>
              <a:t>      reversible evolution</a:t>
            </a:r>
          </a:p>
        </p:txBody>
      </p:sp>
      <p:sp>
        <p:nvSpPr>
          <p:cNvPr id="9" name="TextBox 8">
            <a:extLst>
              <a:ext uri="{FF2B5EF4-FFF2-40B4-BE49-F238E27FC236}">
                <a16:creationId xmlns:a16="http://schemas.microsoft.com/office/drawing/2014/main" id="{6166DC09-65E8-44F6-90A0-D2A1FDB3BE24}"/>
              </a:ext>
            </a:extLst>
          </p:cNvPr>
          <p:cNvSpPr txBox="1"/>
          <p:nvPr/>
        </p:nvSpPr>
        <p:spPr>
          <a:xfrm>
            <a:off x="243845" y="4874289"/>
            <a:ext cx="5545108" cy="646331"/>
          </a:xfrm>
          <a:prstGeom prst="rect">
            <a:avLst/>
          </a:prstGeom>
          <a:noFill/>
        </p:spPr>
        <p:txBody>
          <a:bodyPr wrap="none" rtlCol="0">
            <a:spAutoFit/>
          </a:bodyPr>
          <a:lstStyle/>
          <a:p>
            <a:r>
              <a:rPr lang="en-US" sz="3600" dirty="0"/>
              <a:t>(6) Information conservation</a:t>
            </a:r>
          </a:p>
        </p:txBody>
      </p:sp>
      <p:sp>
        <p:nvSpPr>
          <p:cNvPr id="10" name="TextBox 9">
            <a:extLst>
              <a:ext uri="{FF2B5EF4-FFF2-40B4-BE49-F238E27FC236}">
                <a16:creationId xmlns:a16="http://schemas.microsoft.com/office/drawing/2014/main" id="{87E8B41B-6E1B-4DD8-8A31-B6B5E78F1B06}"/>
              </a:ext>
            </a:extLst>
          </p:cNvPr>
          <p:cNvSpPr txBox="1"/>
          <p:nvPr/>
        </p:nvSpPr>
        <p:spPr>
          <a:xfrm>
            <a:off x="243845" y="5609935"/>
            <a:ext cx="5521383" cy="646331"/>
          </a:xfrm>
          <a:prstGeom prst="rect">
            <a:avLst/>
          </a:prstGeom>
          <a:noFill/>
        </p:spPr>
        <p:txBody>
          <a:bodyPr wrap="none" rtlCol="0">
            <a:spAutoFit/>
          </a:bodyPr>
          <a:lstStyle/>
          <a:p>
            <a:r>
              <a:rPr lang="en-US" sz="3600" dirty="0"/>
              <a:t>(7) Uncertainty conservation</a:t>
            </a:r>
          </a:p>
        </p:txBody>
      </p:sp>
      <p:sp>
        <p:nvSpPr>
          <p:cNvPr id="17" name="TextBox 16">
            <a:extLst>
              <a:ext uri="{FF2B5EF4-FFF2-40B4-BE49-F238E27FC236}">
                <a16:creationId xmlns:a16="http://schemas.microsoft.com/office/drawing/2014/main" id="{0D4A2F87-0463-4E20-B825-A43DCDD08B15}"/>
              </a:ext>
            </a:extLst>
          </p:cNvPr>
          <p:cNvSpPr txBox="1"/>
          <p:nvPr/>
        </p:nvSpPr>
        <p:spPr>
          <a:xfrm>
            <a:off x="8701488" y="500535"/>
            <a:ext cx="2887522" cy="646331"/>
          </a:xfrm>
          <a:prstGeom prst="rect">
            <a:avLst/>
          </a:prstGeom>
          <a:noFill/>
        </p:spPr>
        <p:txBody>
          <a:bodyPr wrap="none" rtlCol="0">
            <a:spAutoFit/>
          </a:bodyPr>
          <a:lstStyle/>
          <a:p>
            <a:r>
              <a:rPr lang="en-US" sz="3600" dirty="0"/>
              <a:t>All equivalent!</a:t>
            </a:r>
          </a:p>
        </p:txBody>
      </p:sp>
      <p:sp>
        <p:nvSpPr>
          <p:cNvPr id="18" name="TextBox 17">
            <a:extLst>
              <a:ext uri="{FF2B5EF4-FFF2-40B4-BE49-F238E27FC236}">
                <a16:creationId xmlns:a16="http://schemas.microsoft.com/office/drawing/2014/main" id="{7E3C1F15-E1DD-45B9-A876-342811E97E47}"/>
              </a:ext>
            </a:extLst>
          </p:cNvPr>
          <p:cNvSpPr txBox="1"/>
          <p:nvPr/>
        </p:nvSpPr>
        <p:spPr>
          <a:xfrm>
            <a:off x="7166187" y="1808109"/>
            <a:ext cx="4843235" cy="646331"/>
          </a:xfrm>
          <a:prstGeom prst="rect">
            <a:avLst/>
          </a:prstGeom>
          <a:noFill/>
        </p:spPr>
        <p:txBody>
          <a:bodyPr wrap="square" rtlCol="0">
            <a:spAutoFit/>
          </a:bodyPr>
          <a:lstStyle/>
          <a:p>
            <a:r>
              <a:rPr lang="en-US" dirty="0"/>
              <a:t>They should be thought as a “conceptual cluster”: a series of ideas that “belong together”</a:t>
            </a:r>
          </a:p>
        </p:txBody>
      </p:sp>
      <p:sp>
        <p:nvSpPr>
          <p:cNvPr id="13" name="TextBox 12">
            <a:extLst>
              <a:ext uri="{FF2B5EF4-FFF2-40B4-BE49-F238E27FC236}">
                <a16:creationId xmlns:a16="http://schemas.microsoft.com/office/drawing/2014/main" id="{EB9E8380-9132-494E-8A3E-D0D4DD6220D1}"/>
              </a:ext>
            </a:extLst>
          </p:cNvPr>
          <p:cNvSpPr txBox="1"/>
          <p:nvPr/>
        </p:nvSpPr>
        <p:spPr>
          <a:xfrm>
            <a:off x="7166186" y="2864262"/>
            <a:ext cx="4843235" cy="369332"/>
          </a:xfrm>
          <a:prstGeom prst="rect">
            <a:avLst/>
          </a:prstGeom>
          <a:noFill/>
        </p:spPr>
        <p:txBody>
          <a:bodyPr wrap="square" rtlCol="0">
            <a:spAutoFit/>
          </a:bodyPr>
          <a:lstStyle/>
          <a:p>
            <a:r>
              <a:rPr lang="en-US" dirty="0"/>
              <a:t>“Inverse” of Liouville’s theorem</a:t>
            </a:r>
          </a:p>
        </p:txBody>
      </p:sp>
    </p:spTree>
    <p:extLst>
      <p:ext uri="{BB962C8B-B14F-4D97-AF65-F5344CB8AC3E}">
        <p14:creationId xmlns:p14="http://schemas.microsoft.com/office/powerpoint/2010/main" val="146617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87E8-05D6-4EA7-9344-9CDF1ECF9F16}"/>
              </a:ext>
            </a:extLst>
          </p:cNvPr>
          <p:cNvSpPr>
            <a:spLocks noGrp="1"/>
          </p:cNvSpPr>
          <p:nvPr>
            <p:ph type="title"/>
          </p:nvPr>
        </p:nvSpPr>
        <p:spPr/>
        <p:txBody>
          <a:bodyPr/>
          <a:lstStyle/>
          <a:p>
            <a:r>
              <a:rPr lang="en-US" dirty="0"/>
              <a:t>Three fundamental assumptions in Classical Mech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F3888C-DF69-452F-95FC-A2EA6CFF06A5}"/>
                  </a:ext>
                </a:extLst>
              </p:cNvPr>
              <p:cNvSpPr>
                <a:spLocks noGrp="1"/>
              </p:cNvSpPr>
              <p:nvPr>
                <p:ph idx="1"/>
              </p:nvPr>
            </p:nvSpPr>
            <p:spPr>
              <a:xfrm>
                <a:off x="103955" y="1973179"/>
                <a:ext cx="11984090" cy="4191481"/>
              </a:xfrm>
            </p:spPr>
            <p:txBody>
              <a:bodyPr>
                <a:normAutofit fontScale="55000" lnSpcReduction="20000"/>
              </a:bodyPr>
              <a:lstStyle/>
              <a:p>
                <a:r>
                  <a:rPr lang="en-US" dirty="0"/>
                  <a:t>IR </a:t>
                </a:r>
                <a14:m>
                  <m:oMath xmlns:m="http://schemas.openxmlformats.org/officeDocument/2006/math">
                    <m:r>
                      <a:rPr lang="en-US" i="1">
                        <a:latin typeface="Cambria Math" panose="02040503050406030204" pitchFamily="18" charset="0"/>
                      </a:rPr>
                      <m:t>⇔</m:t>
                    </m:r>
                  </m:oMath>
                </a14:m>
                <a:r>
                  <a:rPr lang="en-US" dirty="0"/>
                  <a:t> Classical phase space (</a:t>
                </a:r>
                <a:r>
                  <a:rPr lang="en-US" dirty="0" err="1"/>
                  <a:t>symplectic</a:t>
                </a:r>
                <a:r>
                  <a:rPr lang="en-US" dirty="0"/>
                  <a:t> manifolds </a:t>
                </a:r>
                <a14:m>
                  <m:oMath xmlns:m="http://schemas.openxmlformats.org/officeDocument/2006/math">
                    <m:r>
                      <a:rPr lang="en-US" b="0" i="1" smtClean="0">
                        <a:latin typeface="Cambria Math" panose="02040503050406030204" pitchFamily="18" charset="0"/>
                      </a:rPr>
                      <m:t>⇔</m:t>
                    </m:r>
                  </m:oMath>
                </a14:m>
                <a:r>
                  <a:rPr lang="en-US" dirty="0"/>
                  <a:t> </a:t>
                </a:r>
                <a:r>
                  <a:rPr lang="en-US" i="1" dirty="0"/>
                  <a:t>unit independent </a:t>
                </a:r>
                <a:r>
                  <a:rPr lang="en-US" dirty="0"/>
                  <a:t>state count/densities/information entropy/thermodynamic entropy)</a:t>
                </a:r>
              </a:p>
              <a:p>
                <a:r>
                  <a:rPr lang="en-US" dirty="0" err="1"/>
                  <a:t>IR+Directional</a:t>
                </a:r>
                <a:r>
                  <a:rPr lang="en-US" dirty="0"/>
                  <a:t> degree of freedom </a:t>
                </a:r>
                <a14:m>
                  <m:oMath xmlns:m="http://schemas.openxmlformats.org/officeDocument/2006/math">
                    <m:r>
                      <a:rPr lang="en-US" i="1">
                        <a:latin typeface="Cambria Math" panose="02040503050406030204" pitchFamily="18" charset="0"/>
                      </a:rPr>
                      <m:t>⇒</m:t>
                    </m:r>
                  </m:oMath>
                </a14:m>
                <a:r>
                  <a:rPr lang="en-US" dirty="0"/>
                  <a:t> Space has three dimensions (2-sphere only </a:t>
                </a:r>
                <a:r>
                  <a:rPr lang="en-US" dirty="0" err="1"/>
                  <a:t>symplectic</a:t>
                </a:r>
                <a:r>
                  <a:rPr lang="en-US" dirty="0"/>
                  <a:t> manifold) </a:t>
                </a:r>
              </a:p>
              <a:p>
                <a:r>
                  <a:rPr lang="en-US" dirty="0"/>
                  <a:t>IR+Directional degree of freedom </a:t>
                </a:r>
                <a14:m>
                  <m:oMath xmlns:m="http://schemas.openxmlformats.org/officeDocument/2006/math">
                    <m:r>
                      <a:rPr lang="en-US" i="1">
                        <a:latin typeface="Cambria Math" panose="02040503050406030204" pitchFamily="18" charset="0"/>
                      </a:rPr>
                      <m:t>⇒</m:t>
                    </m:r>
                  </m:oMath>
                </a14:m>
                <a:r>
                  <a:rPr lang="en-US" dirty="0"/>
                  <a:t> Classical analog for non-relativistic spin (</a:t>
                </a:r>
                <a:r>
                  <a:rPr lang="en-US" dirty="0">
                    <a:solidFill>
                      <a:srgbClr val="FF0000"/>
                    </a:solidFill>
                  </a:rPr>
                  <a:t>open problem: relativistic analog</a:t>
                </a:r>
                <a:r>
                  <a:rPr lang="en-US" dirty="0"/>
                  <a:t>)</a:t>
                </a:r>
              </a:p>
              <a:p>
                <a:r>
                  <a:rPr lang="en-US" dirty="0"/>
                  <a:t>IR+D/R </a:t>
                </a:r>
                <a14:m>
                  <m:oMath xmlns:m="http://schemas.openxmlformats.org/officeDocument/2006/math">
                    <m:r>
                      <a:rPr lang="en-US" i="1">
                        <a:latin typeface="Cambria Math" panose="02040503050406030204" pitchFamily="18" charset="0"/>
                      </a:rPr>
                      <m:t>⇔</m:t>
                    </m:r>
                  </m:oMath>
                </a14:m>
                <a:r>
                  <a:rPr lang="en-US" dirty="0"/>
                  <a:t> Hamiltonian mechanics (Hamiltonian flow </a:t>
                </a:r>
                <a14:m>
                  <m:oMath xmlns:m="http://schemas.openxmlformats.org/officeDocument/2006/math">
                    <m:r>
                      <a:rPr lang="en-US" i="1">
                        <a:latin typeface="Cambria Math" panose="02040503050406030204" pitchFamily="18" charset="0"/>
                      </a:rPr>
                      <m:t>⇔</m:t>
                    </m:r>
                  </m:oMath>
                </a14:m>
                <a:r>
                  <a:rPr lang="en-US" dirty="0"/>
                  <a:t> conservation of state count/density/information entropy/thermodynamic entropy/</a:t>
                </a:r>
                <a:r>
                  <a:rPr lang="en-US" dirty="0" err="1"/>
                  <a:t>dof</a:t>
                </a:r>
                <a:r>
                  <a:rPr lang="en-US" dirty="0"/>
                  <a:t> independence)</a:t>
                </a:r>
              </a:p>
              <a:p>
                <a:r>
                  <a:rPr lang="en-US" dirty="0"/>
                  <a:t>IR+D/R </a:t>
                </a:r>
                <a14:m>
                  <m:oMath xmlns:m="http://schemas.openxmlformats.org/officeDocument/2006/math">
                    <m:r>
                      <a:rPr lang="en-US" b="0" i="1" smtClean="0">
                        <a:latin typeface="Cambria Math" panose="02040503050406030204" pitchFamily="18" charset="0"/>
                      </a:rPr>
                      <m:t>⇒</m:t>
                    </m:r>
                  </m:oMath>
                </a14:m>
                <a:r>
                  <a:rPr lang="en-US" dirty="0"/>
                  <a:t>  energy-momentum co-vector, energy/Hamiltonian time component  (pre-relativistic aspects w/o proper notion of space-time)</a:t>
                </a:r>
              </a:p>
              <a:p>
                <a:r>
                  <a:rPr lang="en-US" dirty="0"/>
                  <a:t>IR+D/R </a:t>
                </a:r>
                <a14:m>
                  <m:oMath xmlns:m="http://schemas.openxmlformats.org/officeDocument/2006/math">
                    <m:r>
                      <a:rPr lang="en-US" i="1">
                        <a:latin typeface="Cambria Math" panose="02040503050406030204" pitchFamily="18" charset="0"/>
                      </a:rPr>
                      <m:t>⇒</m:t>
                    </m:r>
                  </m:oMath>
                </a14:m>
                <a:r>
                  <a:rPr lang="en-US" dirty="0"/>
                  <a:t> change of time variable changes the effective mass (similar to relativistic mass </a:t>
                </a:r>
                <a14:m>
                  <m:oMath xmlns:m="http://schemas.openxmlformats.org/officeDocument/2006/math">
                    <m:r>
                      <a:rPr lang="en-US" b="0" i="1" smtClean="0">
                        <a:latin typeface="Cambria Math" panose="02040503050406030204" pitchFamily="18" charset="0"/>
                      </a:rPr>
                      <m:t>→</m:t>
                    </m:r>
                  </m:oMath>
                </a14:m>
                <a:r>
                  <a:rPr lang="en-US" dirty="0"/>
                  <a:t> rest mass scaled by time dilation)</a:t>
                </a:r>
              </a:p>
              <a:p>
                <a:r>
                  <a:rPr lang="en-US" dirty="0"/>
                  <a:t>IR+D/R </a:t>
                </a:r>
                <a14:m>
                  <m:oMath xmlns:m="http://schemas.openxmlformats.org/officeDocument/2006/math">
                    <m:r>
                      <a:rPr lang="en-US" b="0" i="1" smtClean="0">
                        <a:latin typeface="Cambria Math" panose="02040503050406030204" pitchFamily="18" charset="0"/>
                      </a:rPr>
                      <m:t>⇒</m:t>
                    </m:r>
                  </m:oMath>
                </a14:m>
                <a:r>
                  <a:rPr lang="en-US" dirty="0"/>
                  <a:t> classical antiparticles (w/o field theory, without quantum theory or full relativity/metric tensor)</a:t>
                </a:r>
              </a:p>
              <a:p>
                <a:r>
                  <a:rPr lang="en-US" dirty="0"/>
                  <a:t>IR+D/R </a:t>
                </a:r>
                <a14:m>
                  <m:oMath xmlns:m="http://schemas.openxmlformats.org/officeDocument/2006/math">
                    <m:r>
                      <a:rPr lang="en-US" i="1">
                        <a:latin typeface="Cambria Math" panose="02040503050406030204" pitchFamily="18" charset="0"/>
                      </a:rPr>
                      <m:t>⇒</m:t>
                    </m:r>
                  </m:oMath>
                </a14:m>
                <a:r>
                  <a:rPr lang="en-US" dirty="0"/>
                  <a:t> classical uncertainty principle (uncertainty bound during evolution)</a:t>
                </a:r>
              </a:p>
              <a:p>
                <a:r>
                  <a:rPr lang="en-US" dirty="0"/>
                  <a:t>IR+D/R </a:t>
                </a:r>
                <a14:m>
                  <m:oMath xmlns:m="http://schemas.openxmlformats.org/officeDocument/2006/math">
                    <m:r>
                      <a:rPr lang="en-US" i="1">
                        <a:latin typeface="Cambria Math" panose="02040503050406030204" pitchFamily="18" charset="0"/>
                      </a:rPr>
                      <m:t>⇒</m:t>
                    </m:r>
                  </m:oMath>
                </a14:m>
                <a:r>
                  <a:rPr lang="en-US" dirty="0"/>
                  <a:t> stationary action principle (with physical/geometrical interpretation, but w/o </a:t>
                </a:r>
                <a:r>
                  <a:rPr lang="en-US" dirty="0" err="1"/>
                  <a:t>Lagrangian</a:t>
                </a:r>
                <a:r>
                  <a:rPr lang="en-US" dirty="0"/>
                  <a:t>)</a:t>
                </a:r>
              </a:p>
              <a:p>
                <a:r>
                  <a:rPr lang="en-US" dirty="0"/>
                  <a:t>IR+D/R+KE </a:t>
                </a:r>
                <a14:m>
                  <m:oMath xmlns:m="http://schemas.openxmlformats.org/officeDocument/2006/math">
                    <m:r>
                      <a:rPr lang="en-US" i="1">
                        <a:latin typeface="Cambria Math" panose="02040503050406030204" pitchFamily="18" charset="0"/>
                      </a:rPr>
                      <m:t>⇒</m:t>
                    </m:r>
                  </m:oMath>
                </a14:m>
                <a:r>
                  <a:rPr lang="en-US" dirty="0"/>
                  <a:t> Massive particles under scalar and vector potential forces</a:t>
                </a:r>
              </a:p>
              <a:p>
                <a:r>
                  <a:rPr lang="en-US" dirty="0"/>
                  <a:t>IR+D/R+KE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𝐹</m:t>
                        </m:r>
                      </m:e>
                      <m:sup>
                        <m:r>
                          <a:rPr lang="en-US" b="0" i="1" dirty="0" smtClean="0">
                            <a:latin typeface="Cambria Math" panose="02040503050406030204" pitchFamily="18" charset="0"/>
                          </a:rPr>
                          <m:t>𝛼𝛽</m:t>
                        </m:r>
                      </m:sup>
                    </m:sSup>
                  </m:oMath>
                </a14:m>
                <a:r>
                  <a:rPr lang="en-US" dirty="0"/>
                  <a:t> is Poisson bracket between kinetic momenta; metric tensor as a geometrical feature of the tangent bundle (</a:t>
                </a:r>
                <a14:m>
                  <m:oMath xmlns:m="http://schemas.openxmlformats.org/officeDocument/2006/math">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𝛼</m:t>
                        </m:r>
                      </m:sup>
                    </m:sSup>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𝛼𝛽</m:t>
                        </m:r>
                      </m:sub>
                    </m:sSub>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𝛽</m:t>
                        </m:r>
                      </m:sup>
                    </m:sSup>
                  </m:oMath>
                </a14:m>
                <a:r>
                  <a:rPr lang="en-US" dirty="0"/>
                  <a:t>); mass counts states per unit velocity; metric tensor locally flat (</a:t>
                </a:r>
                <a:r>
                  <a:rPr lang="en-US" dirty="0">
                    <a:solidFill>
                      <a:srgbClr val="FF0000"/>
                    </a:solidFill>
                  </a:rPr>
                  <a:t>open problem: what about curvature?</a:t>
                </a:r>
                <a:r>
                  <a:rPr lang="en-US" dirty="0"/>
                  <a:t>); speed of light converts count of possible time instants into number of possible spatial positions (i.e. ratio of measures, not speed).</a:t>
                </a:r>
              </a:p>
              <a:p>
                <a:r>
                  <a:rPr lang="en-US" dirty="0"/>
                  <a:t>IR+D/R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Hamiltonian mechanics (HM); IR+KE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Newtonian mechanics (NM); IR+D/R+KE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t>
                </a:r>
                <a:r>
                  <a:rPr lang="en-US" dirty="0" err="1"/>
                  <a:t>Lagrangian</a:t>
                </a:r>
                <a:r>
                  <a:rPr lang="en-US" dirty="0"/>
                  <a:t> mechanics (LM);</a:t>
                </a:r>
                <a:br>
                  <a:rPr lang="en-US" dirty="0"/>
                </a:br>
                <a:r>
                  <a:rPr lang="en-US" dirty="0"/>
                  <a:t>LM = HM </a:t>
                </a:r>
                <a14:m>
                  <m:oMath xmlns:m="http://schemas.openxmlformats.org/officeDocument/2006/math">
                    <m:r>
                      <a:rPr lang="en-US" b="0" i="1" smtClean="0">
                        <a:latin typeface="Cambria Math" panose="02040503050406030204" pitchFamily="18" charset="0"/>
                      </a:rPr>
                      <m:t>∩</m:t>
                    </m:r>
                  </m:oMath>
                </a14:m>
                <a:r>
                  <a:rPr lang="en-US" dirty="0"/>
                  <a:t> NM</a:t>
                </a:r>
              </a:p>
            </p:txBody>
          </p:sp>
        </mc:Choice>
        <mc:Fallback xmlns="">
          <p:sp>
            <p:nvSpPr>
              <p:cNvPr id="3" name="Content Placeholder 2">
                <a:extLst>
                  <a:ext uri="{FF2B5EF4-FFF2-40B4-BE49-F238E27FC236}">
                    <a16:creationId xmlns:a16="http://schemas.microsoft.com/office/drawing/2014/main" id="{64F3888C-DF69-452F-95FC-A2EA6CFF06A5}"/>
                  </a:ext>
                </a:extLst>
              </p:cNvPr>
              <p:cNvSpPr>
                <a:spLocks noGrp="1" noRot="1" noChangeAspect="1" noMove="1" noResize="1" noEditPoints="1" noAdjustHandles="1" noChangeArrowheads="1" noChangeShapeType="1" noTextEdit="1"/>
              </p:cNvSpPr>
              <p:nvPr>
                <p:ph idx="1"/>
              </p:nvPr>
            </p:nvSpPr>
            <p:spPr>
              <a:xfrm>
                <a:off x="103955" y="1973179"/>
                <a:ext cx="11984090" cy="4191481"/>
              </a:xfrm>
              <a:blipFill>
                <a:blip r:embed="rId3"/>
                <a:stretch>
                  <a:fillRect l="-153" t="-174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D3EF36F-928F-4EF9-9BC8-A13F772095AB}"/>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A3D14109-87A5-4757-8D69-F541BD8E4659}"/>
              </a:ext>
            </a:extLst>
          </p:cNvPr>
          <p:cNvSpPr>
            <a:spLocks noGrp="1"/>
          </p:cNvSpPr>
          <p:nvPr>
            <p:ph type="sldNum" sz="quarter" idx="13"/>
          </p:nvPr>
        </p:nvSpPr>
        <p:spPr/>
        <p:txBody>
          <a:bodyPr/>
          <a:lstStyle/>
          <a:p>
            <a:fld id="{F47845EA-7733-40EE-B074-20032348B727}" type="slidenum">
              <a:rPr lang="en-US" smtClean="0"/>
              <a:t>16</a:t>
            </a:fld>
            <a:endParaRPr lang="en-US"/>
          </a:p>
        </p:txBody>
      </p:sp>
      <p:sp>
        <p:nvSpPr>
          <p:cNvPr id="6" name="TextBox 5">
            <a:extLst>
              <a:ext uri="{FF2B5EF4-FFF2-40B4-BE49-F238E27FC236}">
                <a16:creationId xmlns:a16="http://schemas.microsoft.com/office/drawing/2014/main" id="{7D4C94D1-99DB-45CA-AFA2-ABE33CFCC2C0}"/>
              </a:ext>
            </a:extLst>
          </p:cNvPr>
          <p:cNvSpPr txBox="1"/>
          <p:nvPr/>
        </p:nvSpPr>
        <p:spPr>
          <a:xfrm>
            <a:off x="70518" y="1066338"/>
            <a:ext cx="3748847" cy="461665"/>
          </a:xfrm>
          <a:prstGeom prst="rect">
            <a:avLst/>
          </a:prstGeom>
          <a:noFill/>
        </p:spPr>
        <p:txBody>
          <a:bodyPr wrap="none" rtlCol="0">
            <a:spAutoFit/>
          </a:bodyPr>
          <a:lstStyle/>
          <a:p>
            <a:r>
              <a:rPr lang="en-US" sz="2400" dirty="0"/>
              <a:t>Infinitesimal Reducibility (IR)</a:t>
            </a:r>
          </a:p>
        </p:txBody>
      </p:sp>
      <p:sp>
        <p:nvSpPr>
          <p:cNvPr id="7" name="TextBox 6">
            <a:extLst>
              <a:ext uri="{FF2B5EF4-FFF2-40B4-BE49-F238E27FC236}">
                <a16:creationId xmlns:a16="http://schemas.microsoft.com/office/drawing/2014/main" id="{9C2FD546-0D98-4FB7-AC97-DBDC8D660EAB}"/>
              </a:ext>
            </a:extLst>
          </p:cNvPr>
          <p:cNvSpPr txBox="1"/>
          <p:nvPr/>
        </p:nvSpPr>
        <p:spPr>
          <a:xfrm>
            <a:off x="4146895" y="1066338"/>
            <a:ext cx="4160819" cy="461665"/>
          </a:xfrm>
          <a:prstGeom prst="rect">
            <a:avLst/>
          </a:prstGeom>
          <a:noFill/>
        </p:spPr>
        <p:txBody>
          <a:bodyPr wrap="none" rtlCol="0">
            <a:spAutoFit/>
          </a:bodyPr>
          <a:lstStyle/>
          <a:p>
            <a:r>
              <a:rPr lang="en-US" sz="2400" dirty="0"/>
              <a:t>Determinism/Reversibility (D/R)</a:t>
            </a:r>
          </a:p>
        </p:txBody>
      </p:sp>
      <p:sp>
        <p:nvSpPr>
          <p:cNvPr id="8" name="TextBox 7">
            <a:extLst>
              <a:ext uri="{FF2B5EF4-FFF2-40B4-BE49-F238E27FC236}">
                <a16:creationId xmlns:a16="http://schemas.microsoft.com/office/drawing/2014/main" id="{EE82FCBE-7BAC-45ED-84FE-1FCC2EA4170B}"/>
              </a:ext>
            </a:extLst>
          </p:cNvPr>
          <p:cNvSpPr txBox="1"/>
          <p:nvPr/>
        </p:nvSpPr>
        <p:spPr>
          <a:xfrm>
            <a:off x="8635244" y="1066338"/>
            <a:ext cx="3551934" cy="461665"/>
          </a:xfrm>
          <a:prstGeom prst="rect">
            <a:avLst/>
          </a:prstGeom>
          <a:noFill/>
        </p:spPr>
        <p:txBody>
          <a:bodyPr wrap="none" rtlCol="0">
            <a:spAutoFit/>
          </a:bodyPr>
          <a:lstStyle/>
          <a:p>
            <a:r>
              <a:rPr lang="en-US" sz="2400" dirty="0"/>
              <a:t>Kinematic Equivalence (KE)</a:t>
            </a:r>
          </a:p>
        </p:txBody>
      </p:sp>
      <p:sp>
        <p:nvSpPr>
          <p:cNvPr id="9" name="Oval 8">
            <a:extLst>
              <a:ext uri="{FF2B5EF4-FFF2-40B4-BE49-F238E27FC236}">
                <a16:creationId xmlns:a16="http://schemas.microsoft.com/office/drawing/2014/main" id="{5F0AE222-80DA-4467-90D6-6F157AEA3E95}"/>
              </a:ext>
            </a:extLst>
          </p:cNvPr>
          <p:cNvSpPr/>
          <p:nvPr/>
        </p:nvSpPr>
        <p:spPr>
          <a:xfrm>
            <a:off x="8318310" y="6032086"/>
            <a:ext cx="1310185" cy="68670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9C784BEF-1EFF-4571-860B-4527B0FD54EB}"/>
              </a:ext>
            </a:extLst>
          </p:cNvPr>
          <p:cNvSpPr/>
          <p:nvPr/>
        </p:nvSpPr>
        <p:spPr>
          <a:xfrm>
            <a:off x="7577004" y="6055693"/>
            <a:ext cx="1310185" cy="68670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139C5704-7152-4321-B4C8-5BA070D2B322}"/>
              </a:ext>
            </a:extLst>
          </p:cNvPr>
          <p:cNvSpPr txBox="1"/>
          <p:nvPr/>
        </p:nvSpPr>
        <p:spPr>
          <a:xfrm>
            <a:off x="8362439" y="6182203"/>
            <a:ext cx="479618" cy="369332"/>
          </a:xfrm>
          <a:prstGeom prst="rect">
            <a:avLst/>
          </a:prstGeom>
          <a:noFill/>
        </p:spPr>
        <p:txBody>
          <a:bodyPr wrap="none">
            <a:spAutoFit/>
          </a:bodyPr>
          <a:lstStyle/>
          <a:p>
            <a:r>
              <a:rPr lang="en-US" dirty="0"/>
              <a:t>LM</a:t>
            </a:r>
          </a:p>
        </p:txBody>
      </p:sp>
      <p:sp>
        <p:nvSpPr>
          <p:cNvPr id="13" name="TextBox 12">
            <a:extLst>
              <a:ext uri="{FF2B5EF4-FFF2-40B4-BE49-F238E27FC236}">
                <a16:creationId xmlns:a16="http://schemas.microsoft.com/office/drawing/2014/main" id="{69CBAE7B-3CA8-4AB7-80F6-1EA0D7190EC0}"/>
              </a:ext>
            </a:extLst>
          </p:cNvPr>
          <p:cNvSpPr txBox="1"/>
          <p:nvPr/>
        </p:nvSpPr>
        <p:spPr>
          <a:xfrm>
            <a:off x="7207641" y="5912522"/>
            <a:ext cx="526106" cy="369332"/>
          </a:xfrm>
          <a:prstGeom prst="rect">
            <a:avLst/>
          </a:prstGeom>
          <a:noFill/>
        </p:spPr>
        <p:txBody>
          <a:bodyPr wrap="none">
            <a:spAutoFit/>
          </a:bodyPr>
          <a:lstStyle/>
          <a:p>
            <a:r>
              <a:rPr lang="en-US" dirty="0"/>
              <a:t>HM</a:t>
            </a:r>
          </a:p>
        </p:txBody>
      </p:sp>
      <p:sp>
        <p:nvSpPr>
          <p:cNvPr id="14" name="TextBox 13">
            <a:extLst>
              <a:ext uri="{FF2B5EF4-FFF2-40B4-BE49-F238E27FC236}">
                <a16:creationId xmlns:a16="http://schemas.microsoft.com/office/drawing/2014/main" id="{9996F9AA-8EFC-499F-B6D9-362496BD54D2}"/>
              </a:ext>
            </a:extLst>
          </p:cNvPr>
          <p:cNvSpPr txBox="1"/>
          <p:nvPr/>
        </p:nvSpPr>
        <p:spPr>
          <a:xfrm>
            <a:off x="9593357" y="5971905"/>
            <a:ext cx="530915" cy="369332"/>
          </a:xfrm>
          <a:prstGeom prst="rect">
            <a:avLst/>
          </a:prstGeom>
          <a:noFill/>
        </p:spPr>
        <p:txBody>
          <a:bodyPr wrap="none">
            <a:spAutoFit/>
          </a:bodyPr>
          <a:lstStyle/>
          <a:p>
            <a:r>
              <a:rPr lang="en-US" dirty="0"/>
              <a:t>NM</a:t>
            </a:r>
          </a:p>
        </p:txBody>
      </p:sp>
    </p:spTree>
    <p:extLst>
      <p:ext uri="{BB962C8B-B14F-4D97-AF65-F5344CB8AC3E}">
        <p14:creationId xmlns:p14="http://schemas.microsoft.com/office/powerpoint/2010/main" val="3704892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03A48D-CAA8-4C91-9E0B-283BC9316169}"/>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9AD35285-34DD-4BC9-AC5F-5D7731A3AA73}"/>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3E64B2-5A28-49D1-A644-5CCD05C7A8C4}"/>
                  </a:ext>
                </a:extLst>
              </p:cNvPr>
              <p:cNvSpPr txBox="1"/>
              <p:nvPr/>
            </p:nvSpPr>
            <p:spPr>
              <a:xfrm>
                <a:off x="373575" y="200605"/>
                <a:ext cx="11564384" cy="1200329"/>
              </a:xfrm>
              <a:prstGeom prst="rect">
                <a:avLst/>
              </a:prstGeom>
              <a:noFill/>
            </p:spPr>
            <p:txBody>
              <a:bodyPr wrap="none" rtlCol="0">
                <a:spAutoFit/>
              </a:bodyPr>
              <a:lstStyle/>
              <a:p>
                <a:r>
                  <a:rPr lang="en-US" sz="3600" dirty="0"/>
                  <a:t>Determinism and reversibility</a:t>
                </a:r>
                <a:br>
                  <a:rPr lang="en-US" sz="3600" b="0" dirty="0"/>
                </a:br>
                <a:r>
                  <a:rPr lang="en-US" sz="3600" b="0" dirty="0"/>
                  <a:t>            </a:t>
                </a:r>
                <a14:m>
                  <m:oMath xmlns:m="http://schemas.openxmlformats.org/officeDocument/2006/math">
                    <m:r>
                      <a:rPr lang="en-US" sz="3600" b="0" i="1" smtClean="0">
                        <a:latin typeface="Cambria Math" panose="02040503050406030204" pitchFamily="18" charset="0"/>
                      </a:rPr>
                      <m:t>⇒ </m:t>
                    </m:r>
                  </m:oMath>
                </a14:m>
                <a:r>
                  <a:rPr lang="en-US" sz="3600" dirty="0"/>
                  <a:t>existence and conservation of energy (Hamiltonian)</a:t>
                </a:r>
              </a:p>
            </p:txBody>
          </p:sp>
        </mc:Choice>
        <mc:Fallback xmlns="">
          <p:sp>
            <p:nvSpPr>
              <p:cNvPr id="4" name="TextBox 3">
                <a:extLst>
                  <a:ext uri="{FF2B5EF4-FFF2-40B4-BE49-F238E27FC236}">
                    <a16:creationId xmlns:a16="http://schemas.microsoft.com/office/drawing/2014/main" id="{BC3E64B2-5A28-49D1-A644-5CCD05C7A8C4}"/>
                  </a:ext>
                </a:extLst>
              </p:cNvPr>
              <p:cNvSpPr txBox="1">
                <a:spLocks noRot="1" noChangeAspect="1" noMove="1" noResize="1" noEditPoints="1" noAdjustHandles="1" noChangeArrowheads="1" noChangeShapeType="1" noTextEdit="1"/>
              </p:cNvSpPr>
              <p:nvPr/>
            </p:nvSpPr>
            <p:spPr>
              <a:xfrm>
                <a:off x="373575" y="200605"/>
                <a:ext cx="11564384" cy="1200329"/>
              </a:xfrm>
              <a:prstGeom prst="rect">
                <a:avLst/>
              </a:prstGeom>
              <a:blipFill>
                <a:blip r:embed="rId3"/>
                <a:stretch>
                  <a:fillRect l="-1581" t="-8122" r="-685" b="-1827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65E3087-582E-4028-9289-EEA14C96B106}"/>
              </a:ext>
            </a:extLst>
          </p:cNvPr>
          <p:cNvSpPr txBox="1"/>
          <p:nvPr/>
        </p:nvSpPr>
        <p:spPr>
          <a:xfrm>
            <a:off x="2086187" y="1551093"/>
            <a:ext cx="1250086" cy="646331"/>
          </a:xfrm>
          <a:prstGeom prst="rect">
            <a:avLst/>
          </a:prstGeom>
          <a:noFill/>
        </p:spPr>
        <p:txBody>
          <a:bodyPr wrap="none" rtlCol="0">
            <a:spAutoFit/>
          </a:bodyPr>
          <a:lstStyle/>
          <a:p>
            <a:r>
              <a:rPr lang="en-US" sz="3600" dirty="0"/>
              <a:t>Why?</a:t>
            </a:r>
          </a:p>
        </p:txBody>
      </p:sp>
      <p:sp>
        <p:nvSpPr>
          <p:cNvPr id="10" name="TextBox 9">
            <a:extLst>
              <a:ext uri="{FF2B5EF4-FFF2-40B4-BE49-F238E27FC236}">
                <a16:creationId xmlns:a16="http://schemas.microsoft.com/office/drawing/2014/main" id="{739504A3-D8A1-4AFA-B001-31665327D4A7}"/>
              </a:ext>
            </a:extLst>
          </p:cNvPr>
          <p:cNvSpPr txBox="1"/>
          <p:nvPr/>
        </p:nvSpPr>
        <p:spPr>
          <a:xfrm>
            <a:off x="305639" y="2619722"/>
            <a:ext cx="5694892" cy="646331"/>
          </a:xfrm>
          <a:prstGeom prst="rect">
            <a:avLst/>
          </a:prstGeom>
          <a:noFill/>
        </p:spPr>
        <p:txBody>
          <a:bodyPr wrap="none" rtlCol="0">
            <a:spAutoFit/>
          </a:bodyPr>
          <a:lstStyle/>
          <a:p>
            <a:r>
              <a:rPr lang="en-US" sz="3600" dirty="0"/>
              <a:t>Determinism and reversibility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9075C0-AFEC-4461-A1BB-DFE5599D76EF}"/>
                  </a:ext>
                </a:extLst>
              </p:cNvPr>
              <p:cNvSpPr txBox="1"/>
              <p:nvPr/>
            </p:nvSpPr>
            <p:spPr>
              <a:xfrm>
                <a:off x="915240" y="3266053"/>
                <a:ext cx="10957230"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past and future depend only on the state of the system</a:t>
                </a:r>
              </a:p>
            </p:txBody>
          </p:sp>
        </mc:Choice>
        <mc:Fallback xmlns="">
          <p:sp>
            <p:nvSpPr>
              <p:cNvPr id="11" name="TextBox 10">
                <a:extLst>
                  <a:ext uri="{FF2B5EF4-FFF2-40B4-BE49-F238E27FC236}">
                    <a16:creationId xmlns:a16="http://schemas.microsoft.com/office/drawing/2014/main" id="{869075C0-AFEC-4461-A1BB-DFE5599D76EF}"/>
                  </a:ext>
                </a:extLst>
              </p:cNvPr>
              <p:cNvSpPr txBox="1">
                <a:spLocks noRot="1" noChangeAspect="1" noMove="1" noResize="1" noEditPoints="1" noAdjustHandles="1" noChangeArrowheads="1" noChangeShapeType="1" noTextEdit="1"/>
              </p:cNvSpPr>
              <p:nvPr/>
            </p:nvSpPr>
            <p:spPr>
              <a:xfrm>
                <a:off x="915240" y="3266053"/>
                <a:ext cx="10957230" cy="646331"/>
              </a:xfrm>
              <a:prstGeom prst="rect">
                <a:avLst/>
              </a:prstGeom>
              <a:blipFill>
                <a:blip r:embed="rId4"/>
                <a:stretch>
                  <a:fillRect t="-15094" r="-667"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6BBFD0E-C47B-4F83-BAF3-D5A9AFBF44BF}"/>
                  </a:ext>
                </a:extLst>
              </p:cNvPr>
              <p:cNvSpPr txBox="1"/>
              <p:nvPr/>
            </p:nvSpPr>
            <p:spPr>
              <a:xfrm>
                <a:off x="915240" y="3914077"/>
                <a:ext cx="9631098"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evolution does not depend on anything else</a:t>
                </a:r>
              </a:p>
            </p:txBody>
          </p:sp>
        </mc:Choice>
        <mc:Fallback xmlns="">
          <p:sp>
            <p:nvSpPr>
              <p:cNvPr id="12" name="TextBox 11">
                <a:extLst>
                  <a:ext uri="{FF2B5EF4-FFF2-40B4-BE49-F238E27FC236}">
                    <a16:creationId xmlns:a16="http://schemas.microsoft.com/office/drawing/2014/main" id="{A6BBFD0E-C47B-4F83-BAF3-D5A9AFBF44BF}"/>
                  </a:ext>
                </a:extLst>
              </p:cNvPr>
              <p:cNvSpPr txBox="1">
                <a:spLocks noRot="1" noChangeAspect="1" noMove="1" noResize="1" noEditPoints="1" noAdjustHandles="1" noChangeArrowheads="1" noChangeShapeType="1" noTextEdit="1"/>
              </p:cNvSpPr>
              <p:nvPr/>
            </p:nvSpPr>
            <p:spPr>
              <a:xfrm>
                <a:off x="915240" y="3914077"/>
                <a:ext cx="9631098" cy="646331"/>
              </a:xfrm>
              <a:prstGeom prst="rect">
                <a:avLst/>
              </a:prstGeom>
              <a:blipFill>
                <a:blip r:embed="rId5"/>
                <a:stretch>
                  <a:fillRect t="-14151" r="-949"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8F82DD0-51A4-4742-8725-0AD92DE8B3B5}"/>
                  </a:ext>
                </a:extLst>
              </p:cNvPr>
              <p:cNvSpPr txBox="1"/>
              <p:nvPr/>
            </p:nvSpPr>
            <p:spPr>
              <a:xfrm>
                <a:off x="915240" y="4558715"/>
                <a:ext cx="468596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system is isolated</a:t>
                </a:r>
              </a:p>
            </p:txBody>
          </p:sp>
        </mc:Choice>
        <mc:Fallback xmlns="">
          <p:sp>
            <p:nvSpPr>
              <p:cNvPr id="13" name="TextBox 12">
                <a:extLst>
                  <a:ext uri="{FF2B5EF4-FFF2-40B4-BE49-F238E27FC236}">
                    <a16:creationId xmlns:a16="http://schemas.microsoft.com/office/drawing/2014/main" id="{F8F82DD0-51A4-4742-8725-0AD92DE8B3B5}"/>
                  </a:ext>
                </a:extLst>
              </p:cNvPr>
              <p:cNvSpPr txBox="1">
                <a:spLocks noRot="1" noChangeAspect="1" noMove="1" noResize="1" noEditPoints="1" noAdjustHandles="1" noChangeArrowheads="1" noChangeShapeType="1" noTextEdit="1"/>
              </p:cNvSpPr>
              <p:nvPr/>
            </p:nvSpPr>
            <p:spPr>
              <a:xfrm>
                <a:off x="915240" y="4558715"/>
                <a:ext cx="4685963" cy="646331"/>
              </a:xfrm>
              <a:prstGeom prst="rect">
                <a:avLst/>
              </a:prstGeom>
              <a:blipFill>
                <a:blip r:embed="rId6"/>
                <a:stretch>
                  <a:fillRect t="-15094" r="-2861"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F65E29B-9E17-4EB3-85B6-7F088C14B68B}"/>
                  </a:ext>
                </a:extLst>
              </p:cNvPr>
              <p:cNvSpPr txBox="1"/>
              <p:nvPr/>
            </p:nvSpPr>
            <p:spPr>
              <a:xfrm>
                <a:off x="915240" y="5205046"/>
                <a:ext cx="607307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system conserves energy</a:t>
                </a:r>
              </a:p>
            </p:txBody>
          </p:sp>
        </mc:Choice>
        <mc:Fallback xmlns="">
          <p:sp>
            <p:nvSpPr>
              <p:cNvPr id="14" name="TextBox 13">
                <a:extLst>
                  <a:ext uri="{FF2B5EF4-FFF2-40B4-BE49-F238E27FC236}">
                    <a16:creationId xmlns:a16="http://schemas.microsoft.com/office/drawing/2014/main" id="{9F65E29B-9E17-4EB3-85B6-7F088C14B68B}"/>
                  </a:ext>
                </a:extLst>
              </p:cNvPr>
              <p:cNvSpPr txBox="1">
                <a:spLocks noRot="1" noChangeAspect="1" noMove="1" noResize="1" noEditPoints="1" noAdjustHandles="1" noChangeArrowheads="1" noChangeShapeType="1" noTextEdit="1"/>
              </p:cNvSpPr>
              <p:nvPr/>
            </p:nvSpPr>
            <p:spPr>
              <a:xfrm>
                <a:off x="915240" y="5205046"/>
                <a:ext cx="6073073" cy="646331"/>
              </a:xfrm>
              <a:prstGeom prst="rect">
                <a:avLst/>
              </a:prstGeom>
              <a:blipFill>
                <a:blip r:embed="rId7"/>
                <a:stretch>
                  <a:fillRect t="-15094" r="-2108" b="-3490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3ACEF0E-6058-4666-9D5D-B1EF567DA8D0}"/>
              </a:ext>
            </a:extLst>
          </p:cNvPr>
          <p:cNvSpPr txBox="1"/>
          <p:nvPr/>
        </p:nvSpPr>
        <p:spPr>
          <a:xfrm>
            <a:off x="4403504" y="1874258"/>
            <a:ext cx="7684540" cy="523220"/>
          </a:xfrm>
          <a:prstGeom prst="rect">
            <a:avLst/>
          </a:prstGeom>
          <a:noFill/>
        </p:spPr>
        <p:txBody>
          <a:bodyPr wrap="none" rtlCol="0">
            <a:spAutoFit/>
          </a:bodyPr>
          <a:lstStyle/>
          <a:p>
            <a:r>
              <a:rPr lang="en-US" sz="2800" dirty="0">
                <a:solidFill>
                  <a:srgbClr val="008000"/>
                </a:solidFill>
              </a:rPr>
              <a:t>Stronger version of the first law of thermodynamics</a:t>
            </a:r>
          </a:p>
        </p:txBody>
      </p:sp>
      <p:cxnSp>
        <p:nvCxnSpPr>
          <p:cNvPr id="17" name="Straight Arrow Connector 16">
            <a:extLst>
              <a:ext uri="{FF2B5EF4-FFF2-40B4-BE49-F238E27FC236}">
                <a16:creationId xmlns:a16="http://schemas.microsoft.com/office/drawing/2014/main" id="{D8C7ADD6-F90B-46C8-B274-A2DA594A73C2}"/>
              </a:ext>
            </a:extLst>
          </p:cNvPr>
          <p:cNvCxnSpPr/>
          <p:nvPr/>
        </p:nvCxnSpPr>
        <p:spPr>
          <a:xfrm flipH="1" flipV="1">
            <a:off x="6678507" y="1427414"/>
            <a:ext cx="440266" cy="398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5A96AC7-94F3-42E4-A61F-C7A6C4F0B55F}"/>
              </a:ext>
            </a:extLst>
          </p:cNvPr>
          <p:cNvSpPr txBox="1"/>
          <p:nvPr/>
        </p:nvSpPr>
        <p:spPr>
          <a:xfrm>
            <a:off x="6807174" y="4881880"/>
            <a:ext cx="2920864" cy="369332"/>
          </a:xfrm>
          <a:prstGeom prst="rect">
            <a:avLst/>
          </a:prstGeom>
          <a:noFill/>
        </p:spPr>
        <p:txBody>
          <a:bodyPr wrap="none" rtlCol="0">
            <a:spAutoFit/>
          </a:bodyPr>
          <a:lstStyle/>
          <a:p>
            <a:r>
              <a:rPr lang="en-US" dirty="0"/>
              <a:t>First law of thermodynamics!</a:t>
            </a:r>
          </a:p>
        </p:txBody>
      </p:sp>
    </p:spTree>
    <p:extLst>
      <p:ext uri="{BB962C8B-B14F-4D97-AF65-F5344CB8AC3E}">
        <p14:creationId xmlns:p14="http://schemas.microsoft.com/office/powerpoint/2010/main" val="86839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P spid="13" grpId="0"/>
      <p:bldP spid="14" grpId="0"/>
      <p:bldP spid="15"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B8DB1C6-267B-4BC6-B3E3-4B968D3E0768}"/>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CDBEAC35-F24E-4AD0-8E9C-D9DAF38DB2EF}"/>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4" name="TextBox 3">
            <a:extLst>
              <a:ext uri="{FF2B5EF4-FFF2-40B4-BE49-F238E27FC236}">
                <a16:creationId xmlns:a16="http://schemas.microsoft.com/office/drawing/2014/main" id="{CBF85638-3DB7-4F7C-9038-E3ED2A4B3653}"/>
              </a:ext>
            </a:extLst>
          </p:cNvPr>
          <p:cNvSpPr txBox="1"/>
          <p:nvPr/>
        </p:nvSpPr>
        <p:spPr>
          <a:xfrm>
            <a:off x="576997" y="334314"/>
            <a:ext cx="11038007" cy="1200329"/>
          </a:xfrm>
          <a:prstGeom prst="rect">
            <a:avLst/>
          </a:prstGeom>
          <a:noFill/>
        </p:spPr>
        <p:txBody>
          <a:bodyPr wrap="square" rtlCol="0">
            <a:spAutoFit/>
          </a:bodyPr>
          <a:lstStyle/>
          <a:p>
            <a:r>
              <a:rPr lang="en-US" sz="3600" dirty="0"/>
              <a:t>Where does the bound on quantum uncertainty come from? Are there already other bounds in QM?</a:t>
            </a:r>
          </a:p>
        </p:txBody>
      </p:sp>
      <p:sp>
        <p:nvSpPr>
          <p:cNvPr id="5" name="TextBox 4">
            <a:extLst>
              <a:ext uri="{FF2B5EF4-FFF2-40B4-BE49-F238E27FC236}">
                <a16:creationId xmlns:a16="http://schemas.microsoft.com/office/drawing/2014/main" id="{E6DFD370-C730-4BA0-93C9-D0F23AF82324}"/>
              </a:ext>
            </a:extLst>
          </p:cNvPr>
          <p:cNvSpPr txBox="1"/>
          <p:nvPr/>
        </p:nvSpPr>
        <p:spPr>
          <a:xfrm>
            <a:off x="576996" y="1919274"/>
            <a:ext cx="8322489" cy="646331"/>
          </a:xfrm>
          <a:prstGeom prst="rect">
            <a:avLst/>
          </a:prstGeom>
          <a:noFill/>
        </p:spPr>
        <p:txBody>
          <a:bodyPr wrap="square" rtlCol="0">
            <a:spAutoFit/>
          </a:bodyPr>
          <a:lstStyle/>
          <a:p>
            <a:r>
              <a:rPr lang="en-US" sz="3600" dirty="0"/>
              <a:t>Let’s look at the von Neumann entropy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D6C5B6-E78F-4AFD-98BD-4E3EDDACBDDF}"/>
                  </a:ext>
                </a:extLst>
              </p:cNvPr>
              <p:cNvSpPr txBox="1"/>
              <p:nvPr/>
            </p:nvSpPr>
            <p:spPr>
              <a:xfrm>
                <a:off x="3257999" y="2782669"/>
                <a:ext cx="4097147"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𝐼</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e>
                    </m:d>
                    <m:r>
                      <a:rPr lang="en-US" sz="3600" b="0" i="1" smtClean="0">
                        <a:latin typeface="Cambria Math" panose="02040503050406030204" pitchFamily="18" charset="0"/>
                      </a:rPr>
                      <m:t>=−</m:t>
                    </m:r>
                    <m:r>
                      <a:rPr lang="en-US" sz="3600" b="0" i="1" smtClean="0">
                        <a:latin typeface="Cambria Math" panose="02040503050406030204" pitchFamily="18" charset="0"/>
                      </a:rPr>
                      <m:t>𝑡𝑟</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𝜌</m:t>
                            </m:r>
                          </m:e>
                        </m:func>
                      </m:e>
                    </m:d>
                  </m:oMath>
                </a14:m>
                <a:r>
                  <a:rPr lang="en-US" sz="3600" dirty="0"/>
                  <a:t> </a:t>
                </a:r>
              </a:p>
            </p:txBody>
          </p:sp>
        </mc:Choice>
        <mc:Fallback xmlns="">
          <p:sp>
            <p:nvSpPr>
              <p:cNvPr id="6" name="TextBox 5">
                <a:extLst>
                  <a:ext uri="{FF2B5EF4-FFF2-40B4-BE49-F238E27FC236}">
                    <a16:creationId xmlns:a16="http://schemas.microsoft.com/office/drawing/2014/main" id="{33D6C5B6-E78F-4AFD-98BD-4E3EDDACBDDF}"/>
                  </a:ext>
                </a:extLst>
              </p:cNvPr>
              <p:cNvSpPr txBox="1">
                <a:spLocks noRot="1" noChangeAspect="1" noMove="1" noResize="1" noEditPoints="1" noAdjustHandles="1" noChangeArrowheads="1" noChangeShapeType="1" noTextEdit="1"/>
              </p:cNvSpPr>
              <p:nvPr/>
            </p:nvSpPr>
            <p:spPr>
              <a:xfrm>
                <a:off x="3257999" y="2782669"/>
                <a:ext cx="4097147" cy="6463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EFD5665-D7C8-4BE5-9ACF-E929F829BDFA}"/>
                  </a:ext>
                </a:extLst>
              </p:cNvPr>
              <p:cNvSpPr txBox="1"/>
              <p:nvPr/>
            </p:nvSpPr>
            <p:spPr>
              <a:xfrm>
                <a:off x="3539939" y="4639990"/>
                <a:ext cx="29458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𝐼</m:t>
                      </m:r>
                      <m:d>
                        <m:dPr>
                          <m:begChr m:val="["/>
                          <m:endChr m:val="]"/>
                          <m:ctrlPr>
                            <a:rPr lang="en-US" sz="3600" b="0" i="1" smtClean="0">
                              <a:latin typeface="Cambria Math" panose="02040503050406030204" pitchFamily="18" charset="0"/>
                            </a:rPr>
                          </m:ctrlPr>
                        </m:dPr>
                        <m:e>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𝜓</m:t>
                              </m:r>
                            </m:e>
                          </m:d>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𝜓</m:t>
                              </m:r>
                            </m:e>
                          </m:d>
                        </m:e>
                      </m:d>
                      <m:r>
                        <a:rPr lang="en-US" sz="3600" b="0" i="1" smtClean="0">
                          <a:latin typeface="Cambria Math" panose="02040503050406030204" pitchFamily="18" charset="0"/>
                        </a:rPr>
                        <m:t>=0</m:t>
                      </m:r>
                    </m:oMath>
                  </m:oMathPara>
                </a14:m>
                <a:endParaRPr lang="en-US" sz="3600" dirty="0"/>
              </a:p>
            </p:txBody>
          </p:sp>
        </mc:Choice>
        <mc:Fallback xmlns="">
          <p:sp>
            <p:nvSpPr>
              <p:cNvPr id="7" name="TextBox 6">
                <a:extLst>
                  <a:ext uri="{FF2B5EF4-FFF2-40B4-BE49-F238E27FC236}">
                    <a16:creationId xmlns:a16="http://schemas.microsoft.com/office/drawing/2014/main" id="{AEFD5665-D7C8-4BE5-9ACF-E929F829BDFA}"/>
                  </a:ext>
                </a:extLst>
              </p:cNvPr>
              <p:cNvSpPr txBox="1">
                <a:spLocks noRot="1" noChangeAspect="1" noMove="1" noResize="1" noEditPoints="1" noAdjustHandles="1" noChangeArrowheads="1" noChangeShapeType="1" noTextEdit="1"/>
              </p:cNvSpPr>
              <p:nvPr/>
            </p:nvSpPr>
            <p:spPr>
              <a:xfrm>
                <a:off x="3539939" y="4639990"/>
                <a:ext cx="2945871"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9DF0F38-753A-47E4-87B8-F6541BFC0B74}"/>
                  </a:ext>
                </a:extLst>
              </p:cNvPr>
              <p:cNvSpPr txBox="1"/>
              <p:nvPr/>
            </p:nvSpPr>
            <p:spPr>
              <a:xfrm>
                <a:off x="576996" y="3774932"/>
                <a:ext cx="8322489" cy="646331"/>
              </a:xfrm>
              <a:prstGeom prst="rect">
                <a:avLst/>
              </a:prstGeom>
              <a:noFill/>
            </p:spPr>
            <p:txBody>
              <a:bodyPr wrap="square" rtlCol="0">
                <a:spAutoFit/>
              </a:bodyPr>
              <a:lstStyle/>
              <a:p>
                <a:r>
                  <a:rPr lang="en-US" sz="3600" dirty="0"/>
                  <a:t>For a pure state </a:t>
                </a:r>
                <a14:m>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𝜓</m:t>
                        </m:r>
                      </m:e>
                    </m:d>
                  </m:oMath>
                </a14:m>
                <a:endParaRPr lang="en-US" sz="3600" dirty="0"/>
              </a:p>
            </p:txBody>
          </p:sp>
        </mc:Choice>
        <mc:Fallback xmlns="">
          <p:sp>
            <p:nvSpPr>
              <p:cNvPr id="8" name="TextBox 7">
                <a:extLst>
                  <a:ext uri="{FF2B5EF4-FFF2-40B4-BE49-F238E27FC236}">
                    <a16:creationId xmlns:a16="http://schemas.microsoft.com/office/drawing/2014/main" id="{29DF0F38-753A-47E4-87B8-F6541BFC0B74}"/>
                  </a:ext>
                </a:extLst>
              </p:cNvPr>
              <p:cNvSpPr txBox="1">
                <a:spLocks noRot="1" noChangeAspect="1" noMove="1" noResize="1" noEditPoints="1" noAdjustHandles="1" noChangeArrowheads="1" noChangeShapeType="1" noTextEdit="1"/>
              </p:cNvSpPr>
              <p:nvPr/>
            </p:nvSpPr>
            <p:spPr>
              <a:xfrm>
                <a:off x="576996" y="3774932"/>
                <a:ext cx="8322489" cy="646331"/>
              </a:xfrm>
              <a:prstGeom prst="rect">
                <a:avLst/>
              </a:prstGeom>
              <a:blipFill>
                <a:blip r:embed="rId4"/>
                <a:stretch>
                  <a:fillRect l="-2271" t="-14151" b="-3490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2A24E5E-550C-4778-AD71-3C2735873869}"/>
              </a:ext>
            </a:extLst>
          </p:cNvPr>
          <p:cNvSpPr txBox="1"/>
          <p:nvPr/>
        </p:nvSpPr>
        <p:spPr>
          <a:xfrm>
            <a:off x="2714619" y="5499297"/>
            <a:ext cx="8900385" cy="646331"/>
          </a:xfrm>
          <a:prstGeom prst="rect">
            <a:avLst/>
          </a:prstGeom>
          <a:noFill/>
        </p:spPr>
        <p:txBody>
          <a:bodyPr wrap="none" rtlCol="0">
            <a:spAutoFit/>
          </a:bodyPr>
          <a:lstStyle/>
          <a:p>
            <a:r>
              <a:rPr lang="en-US" sz="3600" dirty="0"/>
              <a:t>Could this bound, by itself, explain everything?</a:t>
            </a:r>
          </a:p>
        </p:txBody>
      </p:sp>
      <p:cxnSp>
        <p:nvCxnSpPr>
          <p:cNvPr id="10" name="Straight Arrow Connector 9">
            <a:extLst>
              <a:ext uri="{FF2B5EF4-FFF2-40B4-BE49-F238E27FC236}">
                <a16:creationId xmlns:a16="http://schemas.microsoft.com/office/drawing/2014/main" id="{0D1B4B75-FB0D-4D48-8E74-C05DBCE2293B}"/>
              </a:ext>
            </a:extLst>
          </p:cNvPr>
          <p:cNvCxnSpPr>
            <a:cxnSpLocks/>
          </p:cNvCxnSpPr>
          <p:nvPr/>
        </p:nvCxnSpPr>
        <p:spPr>
          <a:xfrm flipH="1">
            <a:off x="6558915" y="4592004"/>
            <a:ext cx="909621" cy="23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2C1D15-030F-4AA7-B0C9-2C7FC655DA7B}"/>
              </a:ext>
            </a:extLst>
          </p:cNvPr>
          <p:cNvSpPr txBox="1"/>
          <p:nvPr/>
        </p:nvSpPr>
        <p:spPr>
          <a:xfrm>
            <a:off x="7541641" y="4283669"/>
            <a:ext cx="2408352" cy="369332"/>
          </a:xfrm>
          <a:prstGeom prst="rect">
            <a:avLst/>
          </a:prstGeom>
          <a:noFill/>
        </p:spPr>
        <p:txBody>
          <a:bodyPr wrap="none" rtlCol="0">
            <a:spAutoFit/>
          </a:bodyPr>
          <a:lstStyle/>
          <a:p>
            <a:r>
              <a:rPr lang="en-US" dirty="0"/>
              <a:t>lowest possible entropy</a:t>
            </a:r>
          </a:p>
        </p:txBody>
      </p:sp>
    </p:spTree>
    <p:extLst>
      <p:ext uri="{BB962C8B-B14F-4D97-AF65-F5344CB8AC3E}">
        <p14:creationId xmlns:p14="http://schemas.microsoft.com/office/powerpoint/2010/main" val="3195305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571799-230D-4D42-964B-34484B84D272}"/>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56B39C20-BB7C-4A4A-9185-DCD98A2B5714}"/>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F191B4-1A32-4ADE-B450-567E108903CA}"/>
                  </a:ext>
                </a:extLst>
              </p:cNvPr>
              <p:cNvSpPr txBox="1"/>
              <p:nvPr/>
            </p:nvSpPr>
            <p:spPr>
              <a:xfrm>
                <a:off x="329559" y="447237"/>
                <a:ext cx="9492920" cy="1200329"/>
              </a:xfrm>
              <a:prstGeom prst="rect">
                <a:avLst/>
              </a:prstGeom>
              <a:noFill/>
            </p:spPr>
            <p:txBody>
              <a:bodyPr wrap="none" rtlCol="0">
                <a:spAutoFit/>
              </a:bodyPr>
              <a:lstStyle/>
              <a:p>
                <a:r>
                  <a:rPr lang="en-US" sz="3600" dirty="0"/>
                  <a:t>Take the space of all possible distributions </a:t>
                </a:r>
                <a14:m>
                  <m:oMath xmlns:m="http://schemas.openxmlformats.org/officeDocument/2006/math">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𝑝</m:t>
                        </m:r>
                      </m:e>
                    </m:d>
                  </m:oMath>
                </a14:m>
                <a:br>
                  <a:rPr lang="en-US" sz="3600" b="0" dirty="0"/>
                </a:br>
                <a:r>
                  <a:rPr lang="en-US" sz="3600" dirty="0"/>
                  <a:t>and order them by information/Gibbs entropy</a:t>
                </a:r>
              </a:p>
            </p:txBody>
          </p:sp>
        </mc:Choice>
        <mc:Fallback xmlns="">
          <p:sp>
            <p:nvSpPr>
              <p:cNvPr id="4" name="TextBox 3">
                <a:extLst>
                  <a:ext uri="{FF2B5EF4-FFF2-40B4-BE49-F238E27FC236}">
                    <a16:creationId xmlns:a16="http://schemas.microsoft.com/office/drawing/2014/main" id="{42F191B4-1A32-4ADE-B450-567E108903CA}"/>
                  </a:ext>
                </a:extLst>
              </p:cNvPr>
              <p:cNvSpPr txBox="1">
                <a:spLocks noRot="1" noChangeAspect="1" noMove="1" noResize="1" noEditPoints="1" noAdjustHandles="1" noChangeArrowheads="1" noChangeShapeType="1" noTextEdit="1"/>
              </p:cNvSpPr>
              <p:nvPr/>
            </p:nvSpPr>
            <p:spPr>
              <a:xfrm>
                <a:off x="329559" y="447237"/>
                <a:ext cx="9492920" cy="1200329"/>
              </a:xfrm>
              <a:prstGeom prst="rect">
                <a:avLst/>
              </a:prstGeom>
              <a:blipFill>
                <a:blip r:embed="rId2"/>
                <a:stretch>
                  <a:fillRect l="-1927" t="-7614" b="-18274"/>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A4CE728F-161D-449A-A2DF-890DC53D1FF5}"/>
              </a:ext>
            </a:extLst>
          </p:cNvPr>
          <p:cNvCxnSpPr>
            <a:cxnSpLocks/>
          </p:cNvCxnSpPr>
          <p:nvPr/>
        </p:nvCxnSpPr>
        <p:spPr>
          <a:xfrm flipV="1">
            <a:off x="9879261" y="362189"/>
            <a:ext cx="0" cy="591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7C2ABE0-0383-43D5-AAC0-F3FC8483D487}"/>
              </a:ext>
            </a:extLst>
          </p:cNvPr>
          <p:cNvSpPr/>
          <p:nvPr/>
        </p:nvSpPr>
        <p:spPr>
          <a:xfrm>
            <a:off x="9976633" y="-179070"/>
            <a:ext cx="2308859" cy="7216139"/>
          </a:xfrm>
          <a:custGeom>
            <a:avLst/>
            <a:gdLst>
              <a:gd name="connsiteX0" fmla="*/ 0 w 1295399"/>
              <a:gd name="connsiteY0" fmla="*/ 0 h 7216139"/>
              <a:gd name="connsiteX1" fmla="*/ 1295399 w 1295399"/>
              <a:gd name="connsiteY1" fmla="*/ 0 h 7216139"/>
              <a:gd name="connsiteX2" fmla="*/ 1295399 w 1295399"/>
              <a:gd name="connsiteY2" fmla="*/ 7216139 h 7216139"/>
              <a:gd name="connsiteX3" fmla="*/ 0 w 1295399"/>
              <a:gd name="connsiteY3" fmla="*/ 7216139 h 7216139"/>
              <a:gd name="connsiteX4" fmla="*/ 0 w 1295399"/>
              <a:gd name="connsiteY4" fmla="*/ 0 h 7216139"/>
              <a:gd name="connsiteX0" fmla="*/ 1013460 w 2308859"/>
              <a:gd name="connsiteY0" fmla="*/ 0 h 7216139"/>
              <a:gd name="connsiteX1" fmla="*/ 2308859 w 2308859"/>
              <a:gd name="connsiteY1" fmla="*/ 0 h 7216139"/>
              <a:gd name="connsiteX2" fmla="*/ 2308859 w 2308859"/>
              <a:gd name="connsiteY2" fmla="*/ 7216139 h 7216139"/>
              <a:gd name="connsiteX3" fmla="*/ 0 w 2308859"/>
              <a:gd name="connsiteY3" fmla="*/ 7216139 h 7216139"/>
              <a:gd name="connsiteX4" fmla="*/ 1013460 w 2308859"/>
              <a:gd name="connsiteY4" fmla="*/ 0 h 7216139"/>
              <a:gd name="connsiteX0" fmla="*/ 1013460 w 2308859"/>
              <a:gd name="connsiteY0" fmla="*/ 0 h 7216139"/>
              <a:gd name="connsiteX1" fmla="*/ 2308859 w 2308859"/>
              <a:gd name="connsiteY1" fmla="*/ 0 h 7216139"/>
              <a:gd name="connsiteX2" fmla="*/ 2308859 w 2308859"/>
              <a:gd name="connsiteY2" fmla="*/ 7216139 h 7216139"/>
              <a:gd name="connsiteX3" fmla="*/ 0 w 2308859"/>
              <a:gd name="connsiteY3" fmla="*/ 7216139 h 7216139"/>
              <a:gd name="connsiteX4" fmla="*/ 1013460 w 2308859"/>
              <a:gd name="connsiteY4" fmla="*/ 0 h 7216139"/>
              <a:gd name="connsiteX0" fmla="*/ 1013460 w 2308859"/>
              <a:gd name="connsiteY0" fmla="*/ 0 h 7216139"/>
              <a:gd name="connsiteX1" fmla="*/ 2308859 w 2308859"/>
              <a:gd name="connsiteY1" fmla="*/ 0 h 7216139"/>
              <a:gd name="connsiteX2" fmla="*/ 2308859 w 2308859"/>
              <a:gd name="connsiteY2" fmla="*/ 7216139 h 7216139"/>
              <a:gd name="connsiteX3" fmla="*/ 0 w 2308859"/>
              <a:gd name="connsiteY3" fmla="*/ 7216139 h 7216139"/>
              <a:gd name="connsiteX4" fmla="*/ 1013460 w 2308859"/>
              <a:gd name="connsiteY4" fmla="*/ 0 h 7216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8859" h="7216139">
                <a:moveTo>
                  <a:pt x="1013460" y="0"/>
                </a:moveTo>
                <a:lnTo>
                  <a:pt x="2308859" y="0"/>
                </a:lnTo>
                <a:lnTo>
                  <a:pt x="2308859" y="7216139"/>
                </a:lnTo>
                <a:lnTo>
                  <a:pt x="0" y="7216139"/>
                </a:lnTo>
                <a:cubicBezTo>
                  <a:pt x="25400" y="4825999"/>
                  <a:pt x="287020" y="1772920"/>
                  <a:pt x="1013460" y="0"/>
                </a:cubicBezTo>
                <a:close/>
              </a:path>
            </a:pathLst>
          </a:custGeom>
          <a:solidFill>
            <a:schemeClr val="bg1">
              <a:lumMod val="95000"/>
            </a:schemeClr>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C42A406-0842-4235-AA84-E71FA1102CF5}"/>
                  </a:ext>
                </a:extLst>
              </p:cNvPr>
              <p:cNvSpPr txBox="1"/>
              <p:nvPr/>
            </p:nvSpPr>
            <p:spPr>
              <a:xfrm>
                <a:off x="9039634" y="-38221"/>
                <a:ext cx="1232517" cy="3798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𝜌</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𝜌</m:t>
                          </m:r>
                        </m:e>
                      </m:func>
                    </m:oMath>
                  </m:oMathPara>
                </a14:m>
                <a:endParaRPr lang="en-US" dirty="0"/>
              </a:p>
            </p:txBody>
          </p:sp>
        </mc:Choice>
        <mc:Fallback xmlns="">
          <p:sp>
            <p:nvSpPr>
              <p:cNvPr id="17" name="TextBox 16">
                <a:extLst>
                  <a:ext uri="{FF2B5EF4-FFF2-40B4-BE49-F238E27FC236}">
                    <a16:creationId xmlns:a16="http://schemas.microsoft.com/office/drawing/2014/main" id="{5C42A406-0842-4235-AA84-E71FA1102CF5}"/>
                  </a:ext>
                </a:extLst>
              </p:cNvPr>
              <p:cNvSpPr txBox="1">
                <a:spLocks noRot="1" noChangeAspect="1" noMove="1" noResize="1" noEditPoints="1" noAdjustHandles="1" noChangeArrowheads="1" noChangeShapeType="1" noTextEdit="1"/>
              </p:cNvSpPr>
              <p:nvPr/>
            </p:nvSpPr>
            <p:spPr>
              <a:xfrm>
                <a:off x="9039634" y="-38221"/>
                <a:ext cx="1232517" cy="379848"/>
              </a:xfrm>
              <a:prstGeom prst="rect">
                <a:avLst/>
              </a:prstGeom>
              <a:blipFill>
                <a:blip r:embed="rId3"/>
                <a:stretch>
                  <a:fillRect b="-1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EE25036-ACFC-4F8C-AC1A-031CDD571396}"/>
                  </a:ext>
                </a:extLst>
              </p:cNvPr>
              <p:cNvSpPr txBox="1"/>
              <p:nvPr/>
            </p:nvSpPr>
            <p:spPr>
              <a:xfrm>
                <a:off x="329559" y="1933137"/>
                <a:ext cx="9056197" cy="1200329"/>
              </a:xfrm>
              <a:prstGeom prst="rect">
                <a:avLst/>
              </a:prstGeom>
              <a:noFill/>
            </p:spPr>
            <p:txBody>
              <a:bodyPr wrap="none" rtlCol="0">
                <a:spAutoFit/>
              </a:bodyPr>
              <a:lstStyle/>
              <a:p>
                <a:r>
                  <a:rPr lang="en-US" sz="3600" dirty="0"/>
                  <a:t>Fix the entropy to a constant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0</m:t>
                        </m:r>
                      </m:sub>
                    </m:sSub>
                  </m:oMath>
                </a14:m>
                <a:r>
                  <a:rPr lang="en-US" sz="3600" dirty="0"/>
                  <a:t> and consider all</a:t>
                </a:r>
                <a:br>
                  <a:rPr lang="en-US" sz="3600" dirty="0"/>
                </a:br>
                <a:r>
                  <a:rPr lang="en-US" sz="3600" dirty="0"/>
                  <a:t>distributions with that entropy</a:t>
                </a:r>
              </a:p>
            </p:txBody>
          </p:sp>
        </mc:Choice>
        <mc:Fallback xmlns="">
          <p:sp>
            <p:nvSpPr>
              <p:cNvPr id="19" name="TextBox 18">
                <a:extLst>
                  <a:ext uri="{FF2B5EF4-FFF2-40B4-BE49-F238E27FC236}">
                    <a16:creationId xmlns:a16="http://schemas.microsoft.com/office/drawing/2014/main" id="{FEE25036-ACFC-4F8C-AC1A-031CDD571396}"/>
                  </a:ext>
                </a:extLst>
              </p:cNvPr>
              <p:cNvSpPr txBox="1">
                <a:spLocks noRot="1" noChangeAspect="1" noMove="1" noResize="1" noEditPoints="1" noAdjustHandles="1" noChangeArrowheads="1" noChangeShapeType="1" noTextEdit="1"/>
              </p:cNvSpPr>
              <p:nvPr/>
            </p:nvSpPr>
            <p:spPr>
              <a:xfrm>
                <a:off x="329559" y="1933137"/>
                <a:ext cx="9056197" cy="1200329"/>
              </a:xfrm>
              <a:prstGeom prst="rect">
                <a:avLst/>
              </a:prstGeom>
              <a:blipFill>
                <a:blip r:embed="rId4"/>
                <a:stretch>
                  <a:fillRect l="-2019" t="-7614" r="-1077" b="-18274"/>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6EC4C798-CD24-40D2-AD86-A5BD6E95EB92}"/>
              </a:ext>
            </a:extLst>
          </p:cNvPr>
          <p:cNvSpPr/>
          <p:nvPr/>
        </p:nvSpPr>
        <p:spPr>
          <a:xfrm>
            <a:off x="9879261" y="2773680"/>
            <a:ext cx="2447926" cy="2286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DF1DE0-A127-4D73-B741-52EEA1EE7B43}"/>
                  </a:ext>
                </a:extLst>
              </p:cNvPr>
              <p:cNvSpPr txBox="1"/>
              <p:nvPr/>
            </p:nvSpPr>
            <p:spPr>
              <a:xfrm>
                <a:off x="9536801" y="2703318"/>
                <a:ext cx="4195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oMath>
                  </m:oMathPara>
                </a14:m>
                <a:endParaRPr lang="en-US" dirty="0"/>
              </a:p>
            </p:txBody>
          </p:sp>
        </mc:Choice>
        <mc:Fallback xmlns="">
          <p:sp>
            <p:nvSpPr>
              <p:cNvPr id="23" name="TextBox 22">
                <a:extLst>
                  <a:ext uri="{FF2B5EF4-FFF2-40B4-BE49-F238E27FC236}">
                    <a16:creationId xmlns:a16="http://schemas.microsoft.com/office/drawing/2014/main" id="{51DF1DE0-A127-4D73-B741-52EEA1EE7B43}"/>
                  </a:ext>
                </a:extLst>
              </p:cNvPr>
              <p:cNvSpPr txBox="1">
                <a:spLocks noRot="1" noChangeAspect="1" noMove="1" noResize="1" noEditPoints="1" noAdjustHandles="1" noChangeArrowheads="1" noChangeShapeType="1" noTextEdit="1"/>
              </p:cNvSpPr>
              <p:nvPr/>
            </p:nvSpPr>
            <p:spPr>
              <a:xfrm>
                <a:off x="9536801" y="2703318"/>
                <a:ext cx="41953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9F8AFF2-77B3-4D6B-9C7A-C24ED65F19B4}"/>
                  </a:ext>
                </a:extLst>
              </p:cNvPr>
              <p:cNvSpPr txBox="1"/>
              <p:nvPr/>
            </p:nvSpPr>
            <p:spPr>
              <a:xfrm>
                <a:off x="329559" y="3429000"/>
                <a:ext cx="8438871" cy="973600"/>
              </a:xfrm>
              <a:prstGeom prst="rect">
                <a:avLst/>
              </a:prstGeom>
              <a:noFill/>
            </p:spPr>
            <p:txBody>
              <a:bodyPr wrap="square" rtlCol="0">
                <a:spAutoFit/>
              </a:bodyPr>
              <a:lstStyle/>
              <a:p>
                <a:r>
                  <a:rPr lang="en-US" sz="3600" dirty="0"/>
                  <a:t>They satisfy      </a:t>
                </a: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𝜎</m:t>
                        </m:r>
                      </m:e>
                      <m:sub>
                        <m:r>
                          <a:rPr lang="en-US" sz="3600" b="0" i="1" smtClean="0">
                            <a:latin typeface="Cambria Math" panose="02040503050406030204" pitchFamily="18" charset="0"/>
                          </a:rPr>
                          <m:t>𝑞</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𝜎</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0</m:t>
                                </m:r>
                              </m:sub>
                            </m:sSub>
                          </m:sup>
                        </m:sSup>
                      </m:num>
                      <m:den>
                        <m:r>
                          <a:rPr lang="en-US" sz="3600" b="0" i="1" smtClean="0">
                            <a:latin typeface="Cambria Math" panose="02040503050406030204" pitchFamily="18" charset="0"/>
                          </a:rPr>
                          <m:t>2</m:t>
                        </m:r>
                        <m:r>
                          <a:rPr lang="en-US" sz="3600" b="0" i="1" smtClean="0">
                            <a:latin typeface="Cambria Math" panose="02040503050406030204" pitchFamily="18" charset="0"/>
                          </a:rPr>
                          <m:t>𝜋</m:t>
                        </m:r>
                        <m:r>
                          <a:rPr lang="en-US" sz="3600" b="0" i="1" smtClean="0">
                            <a:latin typeface="Cambria Math" panose="02040503050406030204" pitchFamily="18" charset="0"/>
                          </a:rPr>
                          <m:t>𝑒</m:t>
                        </m:r>
                      </m:den>
                    </m:f>
                  </m:oMath>
                </a14:m>
                <a:endParaRPr lang="en-US" sz="3600" dirty="0"/>
              </a:p>
            </p:txBody>
          </p:sp>
        </mc:Choice>
        <mc:Fallback xmlns="">
          <p:sp>
            <p:nvSpPr>
              <p:cNvPr id="24" name="TextBox 23">
                <a:extLst>
                  <a:ext uri="{FF2B5EF4-FFF2-40B4-BE49-F238E27FC236}">
                    <a16:creationId xmlns:a16="http://schemas.microsoft.com/office/drawing/2014/main" id="{29F8AFF2-77B3-4D6B-9C7A-C24ED65F19B4}"/>
                  </a:ext>
                </a:extLst>
              </p:cNvPr>
              <p:cNvSpPr txBox="1">
                <a:spLocks noRot="1" noChangeAspect="1" noMove="1" noResize="1" noEditPoints="1" noAdjustHandles="1" noChangeArrowheads="1" noChangeShapeType="1" noTextEdit="1"/>
              </p:cNvSpPr>
              <p:nvPr/>
            </p:nvSpPr>
            <p:spPr>
              <a:xfrm>
                <a:off x="329559" y="3429000"/>
                <a:ext cx="8438871" cy="973600"/>
              </a:xfrm>
              <a:prstGeom prst="rect">
                <a:avLst/>
              </a:prstGeom>
              <a:blipFill>
                <a:blip r:embed="rId6"/>
                <a:stretch>
                  <a:fillRect l="-2168" b="-11321"/>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B9772463-E707-4AB2-B5CE-B9C5C1F8213D}"/>
              </a:ext>
            </a:extLst>
          </p:cNvPr>
          <p:cNvCxnSpPr>
            <a:cxnSpLocks/>
          </p:cNvCxnSpPr>
          <p:nvPr/>
        </p:nvCxnSpPr>
        <p:spPr>
          <a:xfrm flipV="1">
            <a:off x="9385756" y="4402600"/>
            <a:ext cx="590877" cy="357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E3FF0A0-0687-4F3C-A75A-96D8BDB58277}"/>
              </a:ext>
            </a:extLst>
          </p:cNvPr>
          <p:cNvSpPr txBox="1"/>
          <p:nvPr/>
        </p:nvSpPr>
        <p:spPr>
          <a:xfrm>
            <a:off x="6317544" y="4760581"/>
            <a:ext cx="3505511" cy="369332"/>
          </a:xfrm>
          <a:prstGeom prst="rect">
            <a:avLst/>
          </a:prstGeom>
          <a:noFill/>
        </p:spPr>
        <p:txBody>
          <a:bodyPr wrap="none" rtlCol="0">
            <a:spAutoFit/>
          </a:bodyPr>
          <a:lstStyle/>
          <a:p>
            <a:r>
              <a:rPr lang="en-US" dirty="0"/>
              <a:t>equality for independent Gaussians</a:t>
            </a:r>
          </a:p>
        </p:txBody>
      </p:sp>
      <p:cxnSp>
        <p:nvCxnSpPr>
          <p:cNvPr id="29" name="Straight Arrow Connector 28">
            <a:extLst>
              <a:ext uri="{FF2B5EF4-FFF2-40B4-BE49-F238E27FC236}">
                <a16:creationId xmlns:a16="http://schemas.microsoft.com/office/drawing/2014/main" id="{10B93B9B-53ED-4128-A43F-33CBA23C2A42}"/>
              </a:ext>
            </a:extLst>
          </p:cNvPr>
          <p:cNvCxnSpPr>
            <a:cxnSpLocks/>
          </p:cNvCxnSpPr>
          <p:nvPr/>
        </p:nvCxnSpPr>
        <p:spPr>
          <a:xfrm>
            <a:off x="9879261" y="3684509"/>
            <a:ext cx="2208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123E8B0-CC93-4B34-A36C-32A035AE75F9}"/>
                  </a:ext>
                </a:extLst>
              </p:cNvPr>
              <p:cNvSpPr txBox="1"/>
              <p:nvPr/>
            </p:nvSpPr>
            <p:spPr>
              <a:xfrm>
                <a:off x="11431930" y="3660346"/>
                <a:ext cx="708335"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𝑞</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𝑝</m:t>
                          </m:r>
                        </m:sub>
                      </m:sSub>
                    </m:oMath>
                  </m:oMathPara>
                </a14:m>
                <a:endParaRPr lang="en-US" dirty="0"/>
              </a:p>
            </p:txBody>
          </p:sp>
        </mc:Choice>
        <mc:Fallback xmlns="">
          <p:sp>
            <p:nvSpPr>
              <p:cNvPr id="35" name="TextBox 34">
                <a:extLst>
                  <a:ext uri="{FF2B5EF4-FFF2-40B4-BE49-F238E27FC236}">
                    <a16:creationId xmlns:a16="http://schemas.microsoft.com/office/drawing/2014/main" id="{0123E8B0-CC93-4B34-A36C-32A035AE75F9}"/>
                  </a:ext>
                </a:extLst>
              </p:cNvPr>
              <p:cNvSpPr txBox="1">
                <a:spLocks noRot="1" noChangeAspect="1" noMove="1" noResize="1" noEditPoints="1" noAdjustHandles="1" noChangeArrowheads="1" noChangeShapeType="1" noTextEdit="1"/>
              </p:cNvSpPr>
              <p:nvPr/>
            </p:nvSpPr>
            <p:spPr>
              <a:xfrm>
                <a:off x="11431930" y="3660346"/>
                <a:ext cx="708335" cy="390748"/>
              </a:xfrm>
              <a:prstGeom prst="rect">
                <a:avLst/>
              </a:prstGeom>
              <a:blipFill>
                <a:blip r:embed="rId7"/>
                <a:stretch>
                  <a:fillRect b="-3077"/>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84AC0C28-01DA-41EB-9162-E4DBC2C3E3F9}"/>
              </a:ext>
            </a:extLst>
          </p:cNvPr>
          <p:cNvCxnSpPr>
            <a:cxnSpLocks/>
            <a:stCxn id="28" idx="1"/>
          </p:cNvCxnSpPr>
          <p:nvPr/>
        </p:nvCxnSpPr>
        <p:spPr>
          <a:xfrm flipH="1" flipV="1">
            <a:off x="4548994" y="4254169"/>
            <a:ext cx="1768550" cy="69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3BC8D27-391E-4A14-ADC4-FE1E7E0D4D39}"/>
              </a:ext>
            </a:extLst>
          </p:cNvPr>
          <p:cNvSpPr txBox="1"/>
          <p:nvPr/>
        </p:nvSpPr>
        <p:spPr>
          <a:xfrm>
            <a:off x="404527" y="5777838"/>
            <a:ext cx="8794202" cy="369332"/>
          </a:xfrm>
          <a:prstGeom prst="rect">
            <a:avLst/>
          </a:prstGeom>
          <a:noFill/>
        </p:spPr>
        <p:txBody>
          <a:bodyPr wrap="none" rtlCol="0">
            <a:spAutoFit/>
          </a:bodyPr>
          <a:lstStyle/>
          <a:p>
            <a:r>
              <a:rPr lang="en-US" dirty="0">
                <a:solidFill>
                  <a:srgbClr val="C00000"/>
                </a:solidFill>
              </a:rPr>
              <a:t>Inverse does not work: lower bound on uncertainty does not give a lower bound on entropy</a:t>
            </a:r>
          </a:p>
        </p:txBody>
      </p:sp>
      <p:cxnSp>
        <p:nvCxnSpPr>
          <p:cNvPr id="45" name="Straight Connector 44">
            <a:extLst>
              <a:ext uri="{FF2B5EF4-FFF2-40B4-BE49-F238E27FC236}">
                <a16:creationId xmlns:a16="http://schemas.microsoft.com/office/drawing/2014/main" id="{0FD99432-11C5-482E-B721-CC808BB13234}"/>
              </a:ext>
            </a:extLst>
          </p:cNvPr>
          <p:cNvCxnSpPr/>
          <p:nvPr/>
        </p:nvCxnSpPr>
        <p:spPr>
          <a:xfrm>
            <a:off x="10272151" y="-434340"/>
            <a:ext cx="0" cy="7795260"/>
          </a:xfrm>
          <a:prstGeom prst="lin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AF7EB16-1CDC-41CA-B8D4-C2D96A6C23D5}"/>
                  </a:ext>
                </a:extLst>
              </p:cNvPr>
              <p:cNvSpPr txBox="1"/>
              <p:nvPr/>
            </p:nvSpPr>
            <p:spPr>
              <a:xfrm>
                <a:off x="404527" y="5118562"/>
                <a:ext cx="9303504" cy="461665"/>
              </a:xfrm>
              <a:prstGeom prst="rect">
                <a:avLst/>
              </a:prstGeom>
              <a:noFill/>
            </p:spPr>
            <p:txBody>
              <a:bodyPr wrap="square" rtlCol="0">
                <a:spAutoFit/>
              </a:bodyPr>
              <a:lstStyle/>
              <a:p>
                <a:r>
                  <a:rPr lang="en-US" sz="2400" dirty="0">
                    <a:solidFill>
                      <a:srgbClr val="008000"/>
                    </a:solidFill>
                  </a:rPr>
                  <a:t>Lower bound on entropy </a:t>
                </a:r>
                <a14:m>
                  <m:oMath xmlns:m="http://schemas.openxmlformats.org/officeDocument/2006/math">
                    <m:r>
                      <a:rPr lang="en-US" sz="2400" b="0" i="1" smtClean="0">
                        <a:solidFill>
                          <a:srgbClr val="008000"/>
                        </a:solidFill>
                        <a:latin typeface="Cambria Math" panose="02040503050406030204" pitchFamily="18" charset="0"/>
                      </a:rPr>
                      <m:t>⇒</m:t>
                    </m:r>
                  </m:oMath>
                </a14:m>
                <a:r>
                  <a:rPr lang="en-US" sz="2400" dirty="0">
                    <a:solidFill>
                      <a:srgbClr val="008000"/>
                    </a:solidFill>
                  </a:rPr>
                  <a:t> lower bound on uncertainty</a:t>
                </a:r>
              </a:p>
            </p:txBody>
          </p:sp>
        </mc:Choice>
        <mc:Fallback xmlns="">
          <p:sp>
            <p:nvSpPr>
              <p:cNvPr id="46" name="TextBox 45">
                <a:extLst>
                  <a:ext uri="{FF2B5EF4-FFF2-40B4-BE49-F238E27FC236}">
                    <a16:creationId xmlns:a16="http://schemas.microsoft.com/office/drawing/2014/main" id="{7AF7EB16-1CDC-41CA-B8D4-C2D96A6C23D5}"/>
                  </a:ext>
                </a:extLst>
              </p:cNvPr>
              <p:cNvSpPr txBox="1">
                <a:spLocks noRot="1" noChangeAspect="1" noMove="1" noResize="1" noEditPoints="1" noAdjustHandles="1" noChangeArrowheads="1" noChangeShapeType="1" noTextEdit="1"/>
              </p:cNvSpPr>
              <p:nvPr/>
            </p:nvSpPr>
            <p:spPr>
              <a:xfrm>
                <a:off x="404527" y="5118562"/>
                <a:ext cx="9303504" cy="461665"/>
              </a:xfrm>
              <a:prstGeom prst="rect">
                <a:avLst/>
              </a:prstGeom>
              <a:blipFill>
                <a:blip r:embed="rId8"/>
                <a:stretch>
                  <a:fillRect l="-982"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284657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2" grpId="0" animBg="1"/>
      <p:bldP spid="23" grpId="0"/>
      <p:bldP spid="24" grpId="0"/>
      <p:bldP spid="28" grpId="0"/>
      <p:bldP spid="35" grpId="0"/>
      <p:bldP spid="43" grpId="0"/>
      <p:bldP spid="4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AF69EA-2A6D-4109-BED6-938EC7F8EAEF}"/>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89A798B8-29C9-4683-A1D0-C3BB82391B26}"/>
              </a:ext>
            </a:extLst>
          </p:cNvPr>
          <p:cNvSpPr>
            <a:spLocks noGrp="1"/>
          </p:cNvSpPr>
          <p:nvPr>
            <p:ph type="sldNum" sz="quarter" idx="12"/>
          </p:nvPr>
        </p:nvSpPr>
        <p:spPr/>
        <p:txBody>
          <a:bodyPr/>
          <a:lstStyle/>
          <a:p>
            <a:fld id="{F47845EA-7733-40EE-B074-20032348B727}" type="slidenum">
              <a:rPr lang="en-US" smtClean="0"/>
              <a:t>2</a:t>
            </a:fld>
            <a:endParaRPr lang="en-US"/>
          </a:p>
        </p:txBody>
      </p:sp>
      <p:pic>
        <p:nvPicPr>
          <p:cNvPr id="6" name="Picture 5">
            <a:extLst>
              <a:ext uri="{FF2B5EF4-FFF2-40B4-BE49-F238E27FC236}">
                <a16:creationId xmlns:a16="http://schemas.microsoft.com/office/drawing/2014/main" id="{A6CDC876-50F9-4B52-B803-8BE82EF6CCE7}"/>
              </a:ext>
            </a:extLst>
          </p:cNvPr>
          <p:cNvPicPr>
            <a:picLocks noChangeAspect="1"/>
          </p:cNvPicPr>
          <p:nvPr/>
        </p:nvPicPr>
        <p:blipFill rotWithShape="1">
          <a:blip r:embed="rId2"/>
          <a:srcRect l="19654" t="5491" r="21032" b="42745"/>
          <a:stretch/>
        </p:blipFill>
        <p:spPr>
          <a:xfrm>
            <a:off x="732544" y="192101"/>
            <a:ext cx="10726911" cy="5851041"/>
          </a:xfrm>
          <a:prstGeom prst="rect">
            <a:avLst/>
          </a:prstGeom>
        </p:spPr>
      </p:pic>
      <p:cxnSp>
        <p:nvCxnSpPr>
          <p:cNvPr id="8" name="Straight Connector 7">
            <a:extLst>
              <a:ext uri="{FF2B5EF4-FFF2-40B4-BE49-F238E27FC236}">
                <a16:creationId xmlns:a16="http://schemas.microsoft.com/office/drawing/2014/main" id="{09A0A072-BFBE-4E27-BB58-8B0A5F2703F5}"/>
              </a:ext>
            </a:extLst>
          </p:cNvPr>
          <p:cNvCxnSpPr>
            <a:cxnSpLocks/>
          </p:cNvCxnSpPr>
          <p:nvPr/>
        </p:nvCxnSpPr>
        <p:spPr>
          <a:xfrm>
            <a:off x="6654373" y="3503919"/>
            <a:ext cx="3629407" cy="557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22943AD-9DB5-4825-8B51-07F3CDF6EE37}"/>
              </a:ext>
            </a:extLst>
          </p:cNvPr>
          <p:cNvCxnSpPr>
            <a:cxnSpLocks/>
          </p:cNvCxnSpPr>
          <p:nvPr/>
        </p:nvCxnSpPr>
        <p:spPr>
          <a:xfrm>
            <a:off x="1217366" y="3907454"/>
            <a:ext cx="40307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F60087C-97FC-4F55-B31D-C981712CE11D}"/>
              </a:ext>
            </a:extLst>
          </p:cNvPr>
          <p:cNvCxnSpPr>
            <a:cxnSpLocks/>
          </p:cNvCxnSpPr>
          <p:nvPr/>
        </p:nvCxnSpPr>
        <p:spPr>
          <a:xfrm>
            <a:off x="2419396" y="4723118"/>
            <a:ext cx="638331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765730B-2680-4821-8D2B-6149E502A63A}"/>
              </a:ext>
            </a:extLst>
          </p:cNvPr>
          <p:cNvCxnSpPr>
            <a:cxnSpLocks/>
          </p:cNvCxnSpPr>
          <p:nvPr/>
        </p:nvCxnSpPr>
        <p:spPr>
          <a:xfrm>
            <a:off x="3997040" y="4304550"/>
            <a:ext cx="42454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92920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962DB-B0C8-4ACF-80CE-9D3C1561AF35}"/>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1A436A6D-EB3A-466C-9A3D-2E80F22A42DC}"/>
              </a:ext>
            </a:extLst>
          </p:cNvPr>
          <p:cNvSpPr>
            <a:spLocks noGrp="1"/>
          </p:cNvSpPr>
          <p:nvPr>
            <p:ph type="sldNum" sz="quarter" idx="12"/>
          </p:nvPr>
        </p:nvSpPr>
        <p:spPr/>
        <p:txBody>
          <a:bodyPr/>
          <a:lstStyle/>
          <a:p>
            <a:fld id="{F47845EA-7733-40EE-B074-20032348B727}" type="slidenum">
              <a:rPr lang="en-US" smtClean="0"/>
              <a:t>20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C0EDDC-33F2-40D6-B764-699794A6CA6C}"/>
                  </a:ext>
                </a:extLst>
              </p:cNvPr>
              <p:cNvSpPr txBox="1"/>
              <p:nvPr/>
            </p:nvSpPr>
            <p:spPr>
              <a:xfrm>
                <a:off x="373575" y="200605"/>
                <a:ext cx="11436336" cy="1200329"/>
              </a:xfrm>
              <a:prstGeom prst="rect">
                <a:avLst/>
              </a:prstGeom>
              <a:noFill/>
            </p:spPr>
            <p:txBody>
              <a:bodyPr wrap="none" rtlCol="0">
                <a:spAutoFit/>
              </a:bodyPr>
              <a:lstStyle/>
              <a:p>
                <a:r>
                  <a:rPr lang="en-US" sz="3600" dirty="0">
                    <a:solidFill>
                      <a:srgbClr val="008000"/>
                    </a:solidFill>
                  </a:rPr>
                  <a:t>Lower bound for information entropy (Gibbs/von Neumann)</a:t>
                </a:r>
                <a:br>
                  <a:rPr lang="en-US" sz="3600" b="0" dirty="0">
                    <a:solidFill>
                      <a:srgbClr val="008000"/>
                    </a:solidFill>
                  </a:rPr>
                </a:br>
                <a:r>
                  <a:rPr lang="en-US" sz="3600" b="0" dirty="0">
                    <a:solidFill>
                      <a:srgbClr val="008000"/>
                    </a:solidFill>
                  </a:rPr>
                  <a:t>            </a:t>
                </a:r>
                <a14:m>
                  <m:oMath xmlns:m="http://schemas.openxmlformats.org/officeDocument/2006/math">
                    <m:r>
                      <a:rPr lang="en-US" sz="3600" b="0" i="1" smtClean="0">
                        <a:solidFill>
                          <a:srgbClr val="008000"/>
                        </a:solidFill>
                        <a:latin typeface="Cambria Math" panose="02040503050406030204" pitchFamily="18" charset="0"/>
                      </a:rPr>
                      <m:t>⇒ </m:t>
                    </m:r>
                  </m:oMath>
                </a14:m>
                <a:r>
                  <a:rPr lang="en-US" sz="3600" dirty="0">
                    <a:solidFill>
                      <a:srgbClr val="008000"/>
                    </a:solidFill>
                  </a:rPr>
                  <a:t>uncertainty principle (classical/quantum)</a:t>
                </a:r>
              </a:p>
            </p:txBody>
          </p:sp>
        </mc:Choice>
        <mc:Fallback xmlns="">
          <p:sp>
            <p:nvSpPr>
              <p:cNvPr id="4" name="TextBox 3">
                <a:extLst>
                  <a:ext uri="{FF2B5EF4-FFF2-40B4-BE49-F238E27FC236}">
                    <a16:creationId xmlns:a16="http://schemas.microsoft.com/office/drawing/2014/main" id="{3BC0EDDC-33F2-40D6-B764-699794A6CA6C}"/>
                  </a:ext>
                </a:extLst>
              </p:cNvPr>
              <p:cNvSpPr txBox="1">
                <a:spLocks noRot="1" noChangeAspect="1" noMove="1" noResize="1" noEditPoints="1" noAdjustHandles="1" noChangeArrowheads="1" noChangeShapeType="1" noTextEdit="1"/>
              </p:cNvSpPr>
              <p:nvPr/>
            </p:nvSpPr>
            <p:spPr>
              <a:xfrm>
                <a:off x="373575" y="200605"/>
                <a:ext cx="11436336" cy="1200329"/>
              </a:xfrm>
              <a:prstGeom prst="rect">
                <a:avLst/>
              </a:prstGeom>
              <a:blipFill>
                <a:blip r:embed="rId3"/>
                <a:stretch>
                  <a:fillRect l="-1599" t="-8122" r="-640" b="-1827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09E43DF-4FE5-49C1-AE8D-CD894CDF0F74}"/>
              </a:ext>
            </a:extLst>
          </p:cNvPr>
          <p:cNvSpPr txBox="1"/>
          <p:nvPr/>
        </p:nvSpPr>
        <p:spPr>
          <a:xfrm>
            <a:off x="725903" y="1855210"/>
            <a:ext cx="10731680" cy="1200329"/>
          </a:xfrm>
          <a:prstGeom prst="rect">
            <a:avLst/>
          </a:prstGeom>
          <a:noFill/>
        </p:spPr>
        <p:txBody>
          <a:bodyPr wrap="square" rtlCol="0">
            <a:spAutoFit/>
          </a:bodyPr>
          <a:lstStyle/>
          <a:p>
            <a:r>
              <a:rPr lang="en-US" sz="3600" dirty="0"/>
              <a:t>We don’t need the full quantum theory to derive the uncertainty principle: only the lower bound on entropy</a:t>
            </a:r>
          </a:p>
        </p:txBody>
      </p:sp>
      <p:sp>
        <p:nvSpPr>
          <p:cNvPr id="7" name="TextBox 6">
            <a:extLst>
              <a:ext uri="{FF2B5EF4-FFF2-40B4-BE49-F238E27FC236}">
                <a16:creationId xmlns:a16="http://schemas.microsoft.com/office/drawing/2014/main" id="{214C5867-AFC9-44CB-B913-600FE8517FE2}"/>
              </a:ext>
            </a:extLst>
          </p:cNvPr>
          <p:cNvSpPr txBox="1"/>
          <p:nvPr/>
        </p:nvSpPr>
        <p:spPr>
          <a:xfrm>
            <a:off x="725903" y="3362610"/>
            <a:ext cx="10731680" cy="1200329"/>
          </a:xfrm>
          <a:prstGeom prst="rect">
            <a:avLst/>
          </a:prstGeom>
          <a:noFill/>
        </p:spPr>
        <p:txBody>
          <a:bodyPr wrap="square" rtlCol="0">
            <a:spAutoFit/>
          </a:bodyPr>
          <a:lstStyle/>
          <a:p>
            <a:r>
              <a:rPr lang="en-US" sz="3600" dirty="0"/>
              <a:t>The difference is that in classical mechanics we can prepare ensembles with arbitrarily low entropy…</a:t>
            </a:r>
          </a:p>
        </p:txBody>
      </p:sp>
      <p:sp>
        <p:nvSpPr>
          <p:cNvPr id="9" name="TextBox 8">
            <a:extLst>
              <a:ext uri="{FF2B5EF4-FFF2-40B4-BE49-F238E27FC236}">
                <a16:creationId xmlns:a16="http://schemas.microsoft.com/office/drawing/2014/main" id="{587ED6CC-B85D-44B7-806A-5BC3B20859A6}"/>
              </a:ext>
            </a:extLst>
          </p:cNvPr>
          <p:cNvSpPr txBox="1"/>
          <p:nvPr/>
        </p:nvSpPr>
        <p:spPr>
          <a:xfrm>
            <a:off x="725903" y="4712214"/>
            <a:ext cx="10731680" cy="1200329"/>
          </a:xfrm>
          <a:prstGeom prst="rect">
            <a:avLst/>
          </a:prstGeom>
          <a:noFill/>
        </p:spPr>
        <p:txBody>
          <a:bodyPr wrap="square" rtlCol="0">
            <a:spAutoFit/>
          </a:bodyPr>
          <a:lstStyle/>
          <a:p>
            <a:r>
              <a:rPr lang="en-US" sz="3600" dirty="0"/>
              <a:t>… which is actually in contradiction with the third law of thermodynamics!!!</a:t>
            </a:r>
          </a:p>
        </p:txBody>
      </p:sp>
    </p:spTree>
    <p:extLst>
      <p:ext uri="{BB962C8B-B14F-4D97-AF65-F5344CB8AC3E}">
        <p14:creationId xmlns:p14="http://schemas.microsoft.com/office/powerpoint/2010/main" val="317611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AA158F-53A6-4946-BAB1-A0EDA57BE151}"/>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94227FFD-CC7D-494B-98E0-BBC98386E66F}"/>
              </a:ext>
            </a:extLst>
          </p:cNvPr>
          <p:cNvSpPr>
            <a:spLocks noGrp="1"/>
          </p:cNvSpPr>
          <p:nvPr>
            <p:ph type="sldNum" sz="quarter" idx="12"/>
          </p:nvPr>
        </p:nvSpPr>
        <p:spPr/>
        <p:txBody>
          <a:bodyPr/>
          <a:lstStyle/>
          <a:p>
            <a:fld id="{F47845EA-7733-40EE-B074-20032348B727}" type="slidenum">
              <a:rPr lang="en-US" smtClean="0"/>
              <a:t>21</a:t>
            </a:fld>
            <a:endParaRPr lang="en-US"/>
          </a:p>
        </p:txBody>
      </p:sp>
      <p:sp>
        <p:nvSpPr>
          <p:cNvPr id="4" name="Rectangle 3">
            <a:extLst>
              <a:ext uri="{FF2B5EF4-FFF2-40B4-BE49-F238E27FC236}">
                <a16:creationId xmlns:a16="http://schemas.microsoft.com/office/drawing/2014/main" id="{9A723EF4-6E9C-42DC-9041-B44137451B7E}"/>
              </a:ext>
            </a:extLst>
          </p:cNvPr>
          <p:cNvSpPr/>
          <p:nvPr/>
        </p:nvSpPr>
        <p:spPr>
          <a:xfrm>
            <a:off x="8242043" y="205275"/>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Classical mechanics</a:t>
            </a:r>
          </a:p>
        </p:txBody>
      </p:sp>
      <p:sp>
        <p:nvSpPr>
          <p:cNvPr id="7" name="Rectangle 6">
            <a:extLst>
              <a:ext uri="{FF2B5EF4-FFF2-40B4-BE49-F238E27FC236}">
                <a16:creationId xmlns:a16="http://schemas.microsoft.com/office/drawing/2014/main" id="{3714592F-CEF7-4A35-923E-F4D948D4268D}"/>
              </a:ext>
            </a:extLst>
          </p:cNvPr>
          <p:cNvSpPr/>
          <p:nvPr/>
        </p:nvSpPr>
        <p:spPr>
          <a:xfrm>
            <a:off x="8964078" y="1660850"/>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Quantum mechanics</a:t>
            </a:r>
          </a:p>
        </p:txBody>
      </p:sp>
      <p:sp>
        <p:nvSpPr>
          <p:cNvPr id="8" name="Rectangle 7">
            <a:extLst>
              <a:ext uri="{FF2B5EF4-FFF2-40B4-BE49-F238E27FC236}">
                <a16:creationId xmlns:a16="http://schemas.microsoft.com/office/drawing/2014/main" id="{289C9266-9CA1-446D-A619-69D5A9C7EF15}"/>
              </a:ext>
            </a:extLst>
          </p:cNvPr>
          <p:cNvSpPr/>
          <p:nvPr/>
        </p:nvSpPr>
        <p:spPr>
          <a:xfrm>
            <a:off x="9900427" y="3116425"/>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Thermo-dynamics</a:t>
            </a:r>
          </a:p>
        </p:txBody>
      </p:sp>
      <p:sp>
        <p:nvSpPr>
          <p:cNvPr id="9" name="Rectangle 8">
            <a:extLst>
              <a:ext uri="{FF2B5EF4-FFF2-40B4-BE49-F238E27FC236}">
                <a16:creationId xmlns:a16="http://schemas.microsoft.com/office/drawing/2014/main" id="{9195FCA2-9EC9-4C1C-B1D1-B51C6CD41E4F}"/>
              </a:ext>
            </a:extLst>
          </p:cNvPr>
          <p:cNvSpPr/>
          <p:nvPr/>
        </p:nvSpPr>
        <p:spPr>
          <a:xfrm>
            <a:off x="5394032" y="205275"/>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Assumptions of CM</a:t>
            </a:r>
          </a:p>
        </p:txBody>
      </p:sp>
      <p:sp>
        <p:nvSpPr>
          <p:cNvPr id="10" name="Rectangle 9">
            <a:extLst>
              <a:ext uri="{FF2B5EF4-FFF2-40B4-BE49-F238E27FC236}">
                <a16:creationId xmlns:a16="http://schemas.microsoft.com/office/drawing/2014/main" id="{03C99244-5824-49B0-A372-D979E1149294}"/>
              </a:ext>
            </a:extLst>
          </p:cNvPr>
          <p:cNvSpPr/>
          <p:nvPr/>
        </p:nvSpPr>
        <p:spPr>
          <a:xfrm>
            <a:off x="6198638" y="1660850"/>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Assumptions of QM</a:t>
            </a:r>
          </a:p>
        </p:txBody>
      </p:sp>
      <p:sp>
        <p:nvSpPr>
          <p:cNvPr id="11" name="Rectangle 10">
            <a:extLst>
              <a:ext uri="{FF2B5EF4-FFF2-40B4-BE49-F238E27FC236}">
                <a16:creationId xmlns:a16="http://schemas.microsoft.com/office/drawing/2014/main" id="{4727B68A-7D79-455B-B615-2B93FACFF29E}"/>
              </a:ext>
            </a:extLst>
          </p:cNvPr>
          <p:cNvSpPr/>
          <p:nvPr/>
        </p:nvSpPr>
        <p:spPr>
          <a:xfrm>
            <a:off x="7135747" y="3116425"/>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Assumptions of TD</a:t>
            </a:r>
          </a:p>
        </p:txBody>
      </p:sp>
      <p:sp>
        <p:nvSpPr>
          <p:cNvPr id="12" name="Rectangle 11">
            <a:extLst>
              <a:ext uri="{FF2B5EF4-FFF2-40B4-BE49-F238E27FC236}">
                <a16:creationId xmlns:a16="http://schemas.microsoft.com/office/drawing/2014/main" id="{168FA0FC-D484-4584-AD26-612BBAFAA7CF}"/>
              </a:ext>
            </a:extLst>
          </p:cNvPr>
          <p:cNvSpPr/>
          <p:nvPr/>
        </p:nvSpPr>
        <p:spPr>
          <a:xfrm>
            <a:off x="3056012" y="1732062"/>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Assumptions of physics</a:t>
            </a:r>
          </a:p>
        </p:txBody>
      </p:sp>
      <p:sp>
        <p:nvSpPr>
          <p:cNvPr id="13" name="Arrow: Right 12">
            <a:extLst>
              <a:ext uri="{FF2B5EF4-FFF2-40B4-BE49-F238E27FC236}">
                <a16:creationId xmlns:a16="http://schemas.microsoft.com/office/drawing/2014/main" id="{724558D0-FEFC-40B5-9A23-24CB617CFFC2}"/>
              </a:ext>
            </a:extLst>
          </p:cNvPr>
          <p:cNvSpPr/>
          <p:nvPr/>
        </p:nvSpPr>
        <p:spPr>
          <a:xfrm flipH="1">
            <a:off x="7569152" y="574710"/>
            <a:ext cx="537128"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151E09C-3A32-4ABA-B8E3-09B42587E9B9}"/>
              </a:ext>
            </a:extLst>
          </p:cNvPr>
          <p:cNvSpPr/>
          <p:nvPr/>
        </p:nvSpPr>
        <p:spPr>
          <a:xfrm flipH="1">
            <a:off x="8332473" y="2024744"/>
            <a:ext cx="537128"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471C5DF4-AF96-4B12-B890-107218B8DA60}"/>
              </a:ext>
            </a:extLst>
          </p:cNvPr>
          <p:cNvSpPr/>
          <p:nvPr/>
        </p:nvSpPr>
        <p:spPr>
          <a:xfrm flipH="1">
            <a:off x="9269202" y="3480321"/>
            <a:ext cx="537128"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719599E1-A09A-49E8-A336-EBA03FB998B3}"/>
              </a:ext>
            </a:extLst>
          </p:cNvPr>
          <p:cNvSpPr/>
          <p:nvPr/>
        </p:nvSpPr>
        <p:spPr>
          <a:xfrm rot="19115547" flipH="1">
            <a:off x="4430370" y="989487"/>
            <a:ext cx="862911"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36FB9508-BEDB-4D0B-BE3E-A0599842BA27}"/>
              </a:ext>
            </a:extLst>
          </p:cNvPr>
          <p:cNvSpPr/>
          <p:nvPr/>
        </p:nvSpPr>
        <p:spPr>
          <a:xfrm flipH="1">
            <a:off x="5215548" y="2024744"/>
            <a:ext cx="862911"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FA6A49D-1291-4DA7-8A6D-473560BE1CCA}"/>
              </a:ext>
            </a:extLst>
          </p:cNvPr>
          <p:cNvSpPr/>
          <p:nvPr/>
        </p:nvSpPr>
        <p:spPr>
          <a:xfrm rot="1277899" flipH="1">
            <a:off x="5223611" y="3139005"/>
            <a:ext cx="1778949"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9A8F882-710D-4A26-8DF8-02914A3ED026}"/>
              </a:ext>
            </a:extLst>
          </p:cNvPr>
          <p:cNvSpPr txBox="1"/>
          <p:nvPr/>
        </p:nvSpPr>
        <p:spPr>
          <a:xfrm>
            <a:off x="507473" y="208551"/>
            <a:ext cx="3396864" cy="646331"/>
          </a:xfrm>
          <a:prstGeom prst="rect">
            <a:avLst/>
          </a:prstGeom>
          <a:noFill/>
        </p:spPr>
        <p:txBody>
          <a:bodyPr wrap="square" rtlCol="0">
            <a:spAutoFit/>
          </a:bodyPr>
          <a:lstStyle/>
          <a:p>
            <a:r>
              <a:rPr lang="en-US" sz="3600" dirty="0"/>
              <a:t>Holistic approach</a:t>
            </a:r>
          </a:p>
        </p:txBody>
      </p:sp>
      <p:sp>
        <p:nvSpPr>
          <p:cNvPr id="21" name="TextBox 20">
            <a:extLst>
              <a:ext uri="{FF2B5EF4-FFF2-40B4-BE49-F238E27FC236}">
                <a16:creationId xmlns:a16="http://schemas.microsoft.com/office/drawing/2014/main" id="{F27AFE11-1EB5-4972-BCC7-1812DB8FE390}"/>
              </a:ext>
            </a:extLst>
          </p:cNvPr>
          <p:cNvSpPr txBox="1"/>
          <p:nvPr/>
        </p:nvSpPr>
        <p:spPr>
          <a:xfrm>
            <a:off x="1186717" y="5493947"/>
            <a:ext cx="9941066" cy="461665"/>
          </a:xfrm>
          <a:prstGeom prst="rect">
            <a:avLst/>
          </a:prstGeom>
          <a:noFill/>
        </p:spPr>
        <p:txBody>
          <a:bodyPr wrap="square">
            <a:spAutoFit/>
          </a:bodyPr>
          <a:lstStyle/>
          <a:p>
            <a:r>
              <a:rPr lang="en-US" sz="2400" dirty="0"/>
              <a:t>Find those “conceptual clusters” that span multiple areas of physics, math, …</a:t>
            </a:r>
          </a:p>
        </p:txBody>
      </p:sp>
      <p:sp>
        <p:nvSpPr>
          <p:cNvPr id="22" name="TextBox 21">
            <a:extLst>
              <a:ext uri="{FF2B5EF4-FFF2-40B4-BE49-F238E27FC236}">
                <a16:creationId xmlns:a16="http://schemas.microsoft.com/office/drawing/2014/main" id="{D3089B82-7DD8-4109-8115-BC33DDAC0A81}"/>
              </a:ext>
            </a:extLst>
          </p:cNvPr>
          <p:cNvSpPr txBox="1"/>
          <p:nvPr/>
        </p:nvSpPr>
        <p:spPr>
          <a:xfrm>
            <a:off x="461597" y="3695616"/>
            <a:ext cx="5146101" cy="830997"/>
          </a:xfrm>
          <a:prstGeom prst="rect">
            <a:avLst/>
          </a:prstGeom>
          <a:noFill/>
        </p:spPr>
        <p:txBody>
          <a:bodyPr wrap="square">
            <a:spAutoFit/>
          </a:bodyPr>
          <a:lstStyle/>
          <a:p>
            <a:r>
              <a:rPr lang="en-US" sz="2400" dirty="0"/>
              <a:t>No single fundamental point of view</a:t>
            </a:r>
            <a:br>
              <a:rPr lang="en-US" sz="2400" dirty="0"/>
            </a:br>
            <a:r>
              <a:rPr lang="en-US" sz="2400" dirty="0"/>
              <a:t>(e.g. “everything is information”)</a:t>
            </a:r>
          </a:p>
        </p:txBody>
      </p:sp>
      <p:sp>
        <p:nvSpPr>
          <p:cNvPr id="23" name="TextBox 22">
            <a:extLst>
              <a:ext uri="{FF2B5EF4-FFF2-40B4-BE49-F238E27FC236}">
                <a16:creationId xmlns:a16="http://schemas.microsoft.com/office/drawing/2014/main" id="{DAD2E2C3-124F-4AF9-A844-34626B104F47}"/>
              </a:ext>
            </a:extLst>
          </p:cNvPr>
          <p:cNvSpPr txBox="1"/>
          <p:nvPr/>
        </p:nvSpPr>
        <p:spPr>
          <a:xfrm>
            <a:off x="768838" y="4782226"/>
            <a:ext cx="9765283" cy="461665"/>
          </a:xfrm>
          <a:prstGeom prst="rect">
            <a:avLst/>
          </a:prstGeom>
          <a:noFill/>
        </p:spPr>
        <p:txBody>
          <a:bodyPr wrap="square">
            <a:spAutoFit/>
          </a:bodyPr>
          <a:lstStyle/>
          <a:p>
            <a:r>
              <a:rPr lang="en-US" sz="2400" dirty="0"/>
              <a:t>Foundations of different theories are not disconnected</a:t>
            </a:r>
          </a:p>
        </p:txBody>
      </p:sp>
      <p:grpSp>
        <p:nvGrpSpPr>
          <p:cNvPr id="32" name="Group 31">
            <a:extLst>
              <a:ext uri="{FF2B5EF4-FFF2-40B4-BE49-F238E27FC236}">
                <a16:creationId xmlns:a16="http://schemas.microsoft.com/office/drawing/2014/main" id="{CAF21756-2EDA-4CAB-9C7D-D8E8DCCFB839}"/>
              </a:ext>
            </a:extLst>
          </p:cNvPr>
          <p:cNvGrpSpPr/>
          <p:nvPr/>
        </p:nvGrpSpPr>
        <p:grpSpPr>
          <a:xfrm>
            <a:off x="909173" y="1048704"/>
            <a:ext cx="2995164" cy="2494565"/>
            <a:chOff x="909173" y="1048704"/>
            <a:chExt cx="2995164" cy="2494565"/>
          </a:xfrm>
        </p:grpSpPr>
        <p:sp>
          <p:nvSpPr>
            <p:cNvPr id="25" name="Rectangle: Rounded Corners 24">
              <a:extLst>
                <a:ext uri="{FF2B5EF4-FFF2-40B4-BE49-F238E27FC236}">
                  <a16:creationId xmlns:a16="http://schemas.microsoft.com/office/drawing/2014/main" id="{769B9CF3-3E48-4039-9E5F-652E3F492810}"/>
                </a:ext>
              </a:extLst>
            </p:cNvPr>
            <p:cNvSpPr/>
            <p:nvPr/>
          </p:nvSpPr>
          <p:spPr>
            <a:xfrm>
              <a:off x="1276270" y="1144797"/>
              <a:ext cx="1108196" cy="663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 theory</a:t>
              </a:r>
            </a:p>
          </p:txBody>
        </p:sp>
        <p:sp>
          <p:nvSpPr>
            <p:cNvPr id="26" name="Rectangle: Rounded Corners 25">
              <a:extLst>
                <a:ext uri="{FF2B5EF4-FFF2-40B4-BE49-F238E27FC236}">
                  <a16:creationId xmlns:a16="http://schemas.microsoft.com/office/drawing/2014/main" id="{EE7E8969-71DA-4517-9B8A-3C713C999C76}"/>
                </a:ext>
              </a:extLst>
            </p:cNvPr>
            <p:cNvSpPr/>
            <p:nvPr/>
          </p:nvSpPr>
          <p:spPr>
            <a:xfrm>
              <a:off x="909173" y="1985772"/>
              <a:ext cx="1349857" cy="663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theory</a:t>
              </a:r>
            </a:p>
          </p:txBody>
        </p:sp>
        <p:sp>
          <p:nvSpPr>
            <p:cNvPr id="27" name="Rectangle: Rounded Corners 26">
              <a:extLst>
                <a:ext uri="{FF2B5EF4-FFF2-40B4-BE49-F238E27FC236}">
                  <a16:creationId xmlns:a16="http://schemas.microsoft.com/office/drawing/2014/main" id="{BE3440DD-4A0D-48C0-88E5-DC57BDDBFE78}"/>
                </a:ext>
              </a:extLst>
            </p:cNvPr>
            <p:cNvSpPr/>
            <p:nvPr/>
          </p:nvSpPr>
          <p:spPr>
            <a:xfrm>
              <a:off x="1075683" y="2879965"/>
              <a:ext cx="1349856" cy="663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Differential geometry</a:t>
              </a:r>
            </a:p>
          </p:txBody>
        </p:sp>
        <p:sp>
          <p:nvSpPr>
            <p:cNvPr id="28" name="Rectangle: Rounded Corners 27">
              <a:extLst>
                <a:ext uri="{FF2B5EF4-FFF2-40B4-BE49-F238E27FC236}">
                  <a16:creationId xmlns:a16="http://schemas.microsoft.com/office/drawing/2014/main" id="{8E8F720F-8D49-4F27-BCDB-BD45762FAFC2}"/>
                </a:ext>
              </a:extLst>
            </p:cNvPr>
            <p:cNvSpPr/>
            <p:nvPr/>
          </p:nvSpPr>
          <p:spPr>
            <a:xfrm>
              <a:off x="2624705" y="1048704"/>
              <a:ext cx="1279632" cy="448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Statistics</a:t>
              </a:r>
            </a:p>
          </p:txBody>
        </p:sp>
        <p:sp>
          <p:nvSpPr>
            <p:cNvPr id="29" name="Arrow: Right 28">
              <a:extLst>
                <a:ext uri="{FF2B5EF4-FFF2-40B4-BE49-F238E27FC236}">
                  <a16:creationId xmlns:a16="http://schemas.microsoft.com/office/drawing/2014/main" id="{BCCC01B4-4F4D-4BD3-BBFE-D1DA4BA16E24}"/>
                </a:ext>
              </a:extLst>
            </p:cNvPr>
            <p:cNvSpPr/>
            <p:nvPr/>
          </p:nvSpPr>
          <p:spPr>
            <a:xfrm rot="10950343" flipH="1">
              <a:off x="2423090" y="2206472"/>
              <a:ext cx="403229" cy="243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4ECEB49-89F5-4316-8567-01C31178964B}"/>
                </a:ext>
              </a:extLst>
            </p:cNvPr>
            <p:cNvSpPr/>
            <p:nvPr/>
          </p:nvSpPr>
          <p:spPr>
            <a:xfrm rot="8843412" flipH="1">
              <a:off x="2553956" y="2890617"/>
              <a:ext cx="403229" cy="243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339D9C1-F03E-49D9-8965-C2A23361EB6F}"/>
                </a:ext>
              </a:extLst>
            </p:cNvPr>
            <p:cNvSpPr/>
            <p:nvPr/>
          </p:nvSpPr>
          <p:spPr>
            <a:xfrm rot="12901478" flipH="1">
              <a:off x="2659936" y="1692455"/>
              <a:ext cx="363413" cy="229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08EAB581-D558-4ADD-B103-6CA89A816686}"/>
              </a:ext>
            </a:extLst>
          </p:cNvPr>
          <p:cNvSpPr/>
          <p:nvPr/>
        </p:nvSpPr>
        <p:spPr>
          <a:xfrm>
            <a:off x="1495092" y="871804"/>
            <a:ext cx="6338257" cy="3438940"/>
          </a:xfrm>
          <a:custGeom>
            <a:avLst/>
            <a:gdLst>
              <a:gd name="connsiteX0" fmla="*/ 611739 w 2231018"/>
              <a:gd name="connsiteY0" fmla="*/ 2828 h 3617946"/>
              <a:gd name="connsiteX1" fmla="*/ 14580 w 2231018"/>
              <a:gd name="connsiteY1" fmla="*/ 208101 h 3617946"/>
              <a:gd name="connsiteX2" fmla="*/ 247846 w 2231018"/>
              <a:gd name="connsiteY2" fmla="*/ 814591 h 3617946"/>
              <a:gd name="connsiteX3" fmla="*/ 947641 w 2231018"/>
              <a:gd name="connsiteY3" fmla="*/ 1784975 h 3617946"/>
              <a:gd name="connsiteX4" fmla="*/ 1404841 w 2231018"/>
              <a:gd name="connsiteY4" fmla="*/ 3147244 h 3617946"/>
              <a:gd name="connsiteX5" fmla="*/ 2002001 w 2231018"/>
              <a:gd name="connsiteY5" fmla="*/ 3613775 h 3617946"/>
              <a:gd name="connsiteX6" fmla="*/ 2207274 w 2231018"/>
              <a:gd name="connsiteY6" fmla="*/ 2932640 h 3617946"/>
              <a:gd name="connsiteX7" fmla="*/ 1498148 w 2231018"/>
              <a:gd name="connsiteY7" fmla="*/ 2130207 h 3617946"/>
              <a:gd name="connsiteX8" fmla="*/ 1218229 w 2231018"/>
              <a:gd name="connsiteY8" fmla="*/ 1047856 h 3617946"/>
              <a:gd name="connsiteX9" fmla="*/ 910319 w 2231018"/>
              <a:gd name="connsiteY9" fmla="*/ 329399 h 3617946"/>
              <a:gd name="connsiteX10" fmla="*/ 611739 w 2231018"/>
              <a:gd name="connsiteY10" fmla="*/ 2828 h 3617946"/>
              <a:gd name="connsiteX0" fmla="*/ 642814 w 2262093"/>
              <a:gd name="connsiteY0" fmla="*/ 2828 h 3617946"/>
              <a:gd name="connsiteX1" fmla="*/ 45655 w 2262093"/>
              <a:gd name="connsiteY1" fmla="*/ 208101 h 3617946"/>
              <a:gd name="connsiteX2" fmla="*/ 67541 w 2262093"/>
              <a:gd name="connsiteY2" fmla="*/ 434963 h 3617946"/>
              <a:gd name="connsiteX3" fmla="*/ 278921 w 2262093"/>
              <a:gd name="connsiteY3" fmla="*/ 814591 h 3617946"/>
              <a:gd name="connsiteX4" fmla="*/ 978716 w 2262093"/>
              <a:gd name="connsiteY4" fmla="*/ 1784975 h 3617946"/>
              <a:gd name="connsiteX5" fmla="*/ 1435916 w 2262093"/>
              <a:gd name="connsiteY5" fmla="*/ 3147244 h 3617946"/>
              <a:gd name="connsiteX6" fmla="*/ 2033076 w 2262093"/>
              <a:gd name="connsiteY6" fmla="*/ 3613775 h 3617946"/>
              <a:gd name="connsiteX7" fmla="*/ 2238349 w 2262093"/>
              <a:gd name="connsiteY7" fmla="*/ 2932640 h 3617946"/>
              <a:gd name="connsiteX8" fmla="*/ 1529223 w 2262093"/>
              <a:gd name="connsiteY8" fmla="*/ 2130207 h 3617946"/>
              <a:gd name="connsiteX9" fmla="*/ 1249304 w 2262093"/>
              <a:gd name="connsiteY9" fmla="*/ 1047856 h 3617946"/>
              <a:gd name="connsiteX10" fmla="*/ 941394 w 2262093"/>
              <a:gd name="connsiteY10" fmla="*/ 329399 h 3617946"/>
              <a:gd name="connsiteX11" fmla="*/ 642814 w 2262093"/>
              <a:gd name="connsiteY11" fmla="*/ 2828 h 3617946"/>
              <a:gd name="connsiteX0" fmla="*/ 2729843 w 4349122"/>
              <a:gd name="connsiteY0" fmla="*/ 66572 h 3681690"/>
              <a:gd name="connsiteX1" fmla="*/ 2132684 w 4349122"/>
              <a:gd name="connsiteY1" fmla="*/ 271845 h 3681690"/>
              <a:gd name="connsiteX2" fmla="*/ 650 w 4349122"/>
              <a:gd name="connsiteY2" fmla="*/ 2652627 h 3681690"/>
              <a:gd name="connsiteX3" fmla="*/ 2365950 w 4349122"/>
              <a:gd name="connsiteY3" fmla="*/ 878335 h 3681690"/>
              <a:gd name="connsiteX4" fmla="*/ 3065745 w 4349122"/>
              <a:gd name="connsiteY4" fmla="*/ 1848719 h 3681690"/>
              <a:gd name="connsiteX5" fmla="*/ 3522945 w 4349122"/>
              <a:gd name="connsiteY5" fmla="*/ 3210988 h 3681690"/>
              <a:gd name="connsiteX6" fmla="*/ 4120105 w 4349122"/>
              <a:gd name="connsiteY6" fmla="*/ 3677519 h 3681690"/>
              <a:gd name="connsiteX7" fmla="*/ 4325378 w 4349122"/>
              <a:gd name="connsiteY7" fmla="*/ 2996384 h 3681690"/>
              <a:gd name="connsiteX8" fmla="*/ 3616252 w 4349122"/>
              <a:gd name="connsiteY8" fmla="*/ 2193951 h 3681690"/>
              <a:gd name="connsiteX9" fmla="*/ 3336333 w 4349122"/>
              <a:gd name="connsiteY9" fmla="*/ 1111600 h 3681690"/>
              <a:gd name="connsiteX10" fmla="*/ 3028423 w 4349122"/>
              <a:gd name="connsiteY10" fmla="*/ 393143 h 3681690"/>
              <a:gd name="connsiteX11" fmla="*/ 2729843 w 4349122"/>
              <a:gd name="connsiteY11" fmla="*/ 66572 h 3681690"/>
              <a:gd name="connsiteX0" fmla="*/ 4263728 w 5883007"/>
              <a:gd name="connsiteY0" fmla="*/ 59042 h 3674160"/>
              <a:gd name="connsiteX1" fmla="*/ 3666569 w 5883007"/>
              <a:gd name="connsiteY1" fmla="*/ 264315 h 3674160"/>
              <a:gd name="connsiteX2" fmla="*/ 375 w 5883007"/>
              <a:gd name="connsiteY2" fmla="*/ 2523177 h 3674160"/>
              <a:gd name="connsiteX3" fmla="*/ 3899835 w 5883007"/>
              <a:gd name="connsiteY3" fmla="*/ 870805 h 3674160"/>
              <a:gd name="connsiteX4" fmla="*/ 4599630 w 5883007"/>
              <a:gd name="connsiteY4" fmla="*/ 1841189 h 3674160"/>
              <a:gd name="connsiteX5" fmla="*/ 5056830 w 5883007"/>
              <a:gd name="connsiteY5" fmla="*/ 3203458 h 3674160"/>
              <a:gd name="connsiteX6" fmla="*/ 5653990 w 5883007"/>
              <a:gd name="connsiteY6" fmla="*/ 3669989 h 3674160"/>
              <a:gd name="connsiteX7" fmla="*/ 5859263 w 5883007"/>
              <a:gd name="connsiteY7" fmla="*/ 2988854 h 3674160"/>
              <a:gd name="connsiteX8" fmla="*/ 5150137 w 5883007"/>
              <a:gd name="connsiteY8" fmla="*/ 2186421 h 3674160"/>
              <a:gd name="connsiteX9" fmla="*/ 4870218 w 5883007"/>
              <a:gd name="connsiteY9" fmla="*/ 1104070 h 3674160"/>
              <a:gd name="connsiteX10" fmla="*/ 4562308 w 5883007"/>
              <a:gd name="connsiteY10" fmla="*/ 385613 h 3674160"/>
              <a:gd name="connsiteX11" fmla="*/ 4263728 w 5883007"/>
              <a:gd name="connsiteY11" fmla="*/ 59042 h 3674160"/>
              <a:gd name="connsiteX0" fmla="*/ 4392615 w 6011894"/>
              <a:gd name="connsiteY0" fmla="*/ 59042 h 3674160"/>
              <a:gd name="connsiteX1" fmla="*/ 3795456 w 6011894"/>
              <a:gd name="connsiteY1" fmla="*/ 264315 h 3674160"/>
              <a:gd name="connsiteX2" fmla="*/ 1196064 w 6011894"/>
              <a:gd name="connsiteY2" fmla="*/ 1791657 h 3674160"/>
              <a:gd name="connsiteX3" fmla="*/ 129262 w 6011894"/>
              <a:gd name="connsiteY3" fmla="*/ 2523177 h 3674160"/>
              <a:gd name="connsiteX4" fmla="*/ 4028722 w 6011894"/>
              <a:gd name="connsiteY4" fmla="*/ 870805 h 3674160"/>
              <a:gd name="connsiteX5" fmla="*/ 4728517 w 6011894"/>
              <a:gd name="connsiteY5" fmla="*/ 1841189 h 3674160"/>
              <a:gd name="connsiteX6" fmla="*/ 5185717 w 6011894"/>
              <a:gd name="connsiteY6" fmla="*/ 3203458 h 3674160"/>
              <a:gd name="connsiteX7" fmla="*/ 5782877 w 6011894"/>
              <a:gd name="connsiteY7" fmla="*/ 3669989 h 3674160"/>
              <a:gd name="connsiteX8" fmla="*/ 5988150 w 6011894"/>
              <a:gd name="connsiteY8" fmla="*/ 2988854 h 3674160"/>
              <a:gd name="connsiteX9" fmla="*/ 5279024 w 6011894"/>
              <a:gd name="connsiteY9" fmla="*/ 2186421 h 3674160"/>
              <a:gd name="connsiteX10" fmla="*/ 4999105 w 6011894"/>
              <a:gd name="connsiteY10" fmla="*/ 1104070 h 3674160"/>
              <a:gd name="connsiteX11" fmla="*/ 4691195 w 6011894"/>
              <a:gd name="connsiteY11" fmla="*/ 385613 h 3674160"/>
              <a:gd name="connsiteX12" fmla="*/ 4392615 w 6011894"/>
              <a:gd name="connsiteY12" fmla="*/ 59042 h 3674160"/>
              <a:gd name="connsiteX0" fmla="*/ 4762066 w 6381345"/>
              <a:gd name="connsiteY0" fmla="*/ 4553 h 3619671"/>
              <a:gd name="connsiteX1" fmla="*/ 4164907 w 6381345"/>
              <a:gd name="connsiteY1" fmla="*/ 209826 h 3619671"/>
              <a:gd name="connsiteX2" fmla="*/ 346315 w 6381345"/>
              <a:gd name="connsiteY2" fmla="*/ 1097088 h 3619671"/>
              <a:gd name="connsiteX3" fmla="*/ 498713 w 6381345"/>
              <a:gd name="connsiteY3" fmla="*/ 2468688 h 3619671"/>
              <a:gd name="connsiteX4" fmla="*/ 4398173 w 6381345"/>
              <a:gd name="connsiteY4" fmla="*/ 816316 h 3619671"/>
              <a:gd name="connsiteX5" fmla="*/ 5097968 w 6381345"/>
              <a:gd name="connsiteY5" fmla="*/ 1786700 h 3619671"/>
              <a:gd name="connsiteX6" fmla="*/ 5555168 w 6381345"/>
              <a:gd name="connsiteY6" fmla="*/ 3148969 h 3619671"/>
              <a:gd name="connsiteX7" fmla="*/ 6152328 w 6381345"/>
              <a:gd name="connsiteY7" fmla="*/ 3615500 h 3619671"/>
              <a:gd name="connsiteX8" fmla="*/ 6357601 w 6381345"/>
              <a:gd name="connsiteY8" fmla="*/ 2934365 h 3619671"/>
              <a:gd name="connsiteX9" fmla="*/ 5648475 w 6381345"/>
              <a:gd name="connsiteY9" fmla="*/ 2131932 h 3619671"/>
              <a:gd name="connsiteX10" fmla="*/ 5368556 w 6381345"/>
              <a:gd name="connsiteY10" fmla="*/ 1049581 h 3619671"/>
              <a:gd name="connsiteX11" fmla="*/ 5060646 w 6381345"/>
              <a:gd name="connsiteY11" fmla="*/ 331124 h 3619671"/>
              <a:gd name="connsiteX12" fmla="*/ 4762066 w 6381345"/>
              <a:gd name="connsiteY12" fmla="*/ 4553 h 3619671"/>
              <a:gd name="connsiteX0" fmla="*/ 4718978 w 6338257"/>
              <a:gd name="connsiteY0" fmla="*/ 4553 h 3619671"/>
              <a:gd name="connsiteX1" fmla="*/ 4121819 w 6338257"/>
              <a:gd name="connsiteY1" fmla="*/ 209826 h 3619671"/>
              <a:gd name="connsiteX2" fmla="*/ 303227 w 6338257"/>
              <a:gd name="connsiteY2" fmla="*/ 1097088 h 3619671"/>
              <a:gd name="connsiteX3" fmla="*/ 455625 w 6338257"/>
              <a:gd name="connsiteY3" fmla="*/ 2468688 h 3619671"/>
              <a:gd name="connsiteX4" fmla="*/ 2182828 w 6338257"/>
              <a:gd name="connsiteY4" fmla="*/ 1696528 h 3619671"/>
              <a:gd name="connsiteX5" fmla="*/ 4355085 w 6338257"/>
              <a:gd name="connsiteY5" fmla="*/ 816316 h 3619671"/>
              <a:gd name="connsiteX6" fmla="*/ 5054880 w 6338257"/>
              <a:gd name="connsiteY6" fmla="*/ 1786700 h 3619671"/>
              <a:gd name="connsiteX7" fmla="*/ 5512080 w 6338257"/>
              <a:gd name="connsiteY7" fmla="*/ 3148969 h 3619671"/>
              <a:gd name="connsiteX8" fmla="*/ 6109240 w 6338257"/>
              <a:gd name="connsiteY8" fmla="*/ 3615500 h 3619671"/>
              <a:gd name="connsiteX9" fmla="*/ 6314513 w 6338257"/>
              <a:gd name="connsiteY9" fmla="*/ 2934365 h 3619671"/>
              <a:gd name="connsiteX10" fmla="*/ 5605387 w 6338257"/>
              <a:gd name="connsiteY10" fmla="*/ 2131932 h 3619671"/>
              <a:gd name="connsiteX11" fmla="*/ 5325468 w 6338257"/>
              <a:gd name="connsiteY11" fmla="*/ 1049581 h 3619671"/>
              <a:gd name="connsiteX12" fmla="*/ 5017558 w 6338257"/>
              <a:gd name="connsiteY12" fmla="*/ 331124 h 3619671"/>
              <a:gd name="connsiteX13" fmla="*/ 4718978 w 6338257"/>
              <a:gd name="connsiteY13" fmla="*/ 4553 h 3619671"/>
              <a:gd name="connsiteX0" fmla="*/ 4718978 w 6338257"/>
              <a:gd name="connsiteY0" fmla="*/ 4553 h 3619671"/>
              <a:gd name="connsiteX1" fmla="*/ 4121819 w 6338257"/>
              <a:gd name="connsiteY1" fmla="*/ 209826 h 3619671"/>
              <a:gd name="connsiteX2" fmla="*/ 303227 w 6338257"/>
              <a:gd name="connsiteY2" fmla="*/ 1097088 h 3619671"/>
              <a:gd name="connsiteX3" fmla="*/ 455625 w 6338257"/>
              <a:gd name="connsiteY3" fmla="*/ 2468688 h 3619671"/>
              <a:gd name="connsiteX4" fmla="*/ 628348 w 6338257"/>
              <a:gd name="connsiteY4" fmla="*/ 1086928 h 3619671"/>
              <a:gd name="connsiteX5" fmla="*/ 4355085 w 6338257"/>
              <a:gd name="connsiteY5" fmla="*/ 816316 h 3619671"/>
              <a:gd name="connsiteX6" fmla="*/ 5054880 w 6338257"/>
              <a:gd name="connsiteY6" fmla="*/ 1786700 h 3619671"/>
              <a:gd name="connsiteX7" fmla="*/ 5512080 w 6338257"/>
              <a:gd name="connsiteY7" fmla="*/ 3148969 h 3619671"/>
              <a:gd name="connsiteX8" fmla="*/ 6109240 w 6338257"/>
              <a:gd name="connsiteY8" fmla="*/ 3615500 h 3619671"/>
              <a:gd name="connsiteX9" fmla="*/ 6314513 w 6338257"/>
              <a:gd name="connsiteY9" fmla="*/ 2934365 h 3619671"/>
              <a:gd name="connsiteX10" fmla="*/ 5605387 w 6338257"/>
              <a:gd name="connsiteY10" fmla="*/ 2131932 h 3619671"/>
              <a:gd name="connsiteX11" fmla="*/ 5325468 w 6338257"/>
              <a:gd name="connsiteY11" fmla="*/ 1049581 h 3619671"/>
              <a:gd name="connsiteX12" fmla="*/ 5017558 w 6338257"/>
              <a:gd name="connsiteY12" fmla="*/ 331124 h 3619671"/>
              <a:gd name="connsiteX13" fmla="*/ 4718978 w 6338257"/>
              <a:gd name="connsiteY13" fmla="*/ 4553 h 3619671"/>
              <a:gd name="connsiteX0" fmla="*/ 4718978 w 6338257"/>
              <a:gd name="connsiteY0" fmla="*/ 1675 h 3616793"/>
              <a:gd name="connsiteX1" fmla="*/ 2547019 w 6338257"/>
              <a:gd name="connsiteY1" fmla="*/ 450788 h 3616793"/>
              <a:gd name="connsiteX2" fmla="*/ 303227 w 6338257"/>
              <a:gd name="connsiteY2" fmla="*/ 1094210 h 3616793"/>
              <a:gd name="connsiteX3" fmla="*/ 455625 w 6338257"/>
              <a:gd name="connsiteY3" fmla="*/ 2465810 h 3616793"/>
              <a:gd name="connsiteX4" fmla="*/ 628348 w 6338257"/>
              <a:gd name="connsiteY4" fmla="*/ 1084050 h 3616793"/>
              <a:gd name="connsiteX5" fmla="*/ 4355085 w 6338257"/>
              <a:gd name="connsiteY5" fmla="*/ 813438 h 3616793"/>
              <a:gd name="connsiteX6" fmla="*/ 5054880 w 6338257"/>
              <a:gd name="connsiteY6" fmla="*/ 1783822 h 3616793"/>
              <a:gd name="connsiteX7" fmla="*/ 5512080 w 6338257"/>
              <a:gd name="connsiteY7" fmla="*/ 3146091 h 3616793"/>
              <a:gd name="connsiteX8" fmla="*/ 6109240 w 6338257"/>
              <a:gd name="connsiteY8" fmla="*/ 3612622 h 3616793"/>
              <a:gd name="connsiteX9" fmla="*/ 6314513 w 6338257"/>
              <a:gd name="connsiteY9" fmla="*/ 2931487 h 3616793"/>
              <a:gd name="connsiteX10" fmla="*/ 5605387 w 6338257"/>
              <a:gd name="connsiteY10" fmla="*/ 2129054 h 3616793"/>
              <a:gd name="connsiteX11" fmla="*/ 5325468 w 6338257"/>
              <a:gd name="connsiteY11" fmla="*/ 1046703 h 3616793"/>
              <a:gd name="connsiteX12" fmla="*/ 5017558 w 6338257"/>
              <a:gd name="connsiteY12" fmla="*/ 328246 h 3616793"/>
              <a:gd name="connsiteX13" fmla="*/ 4718978 w 6338257"/>
              <a:gd name="connsiteY13" fmla="*/ 1675 h 3616793"/>
              <a:gd name="connsiteX0" fmla="*/ 4383698 w 6338257"/>
              <a:gd name="connsiteY0" fmla="*/ 6702 h 3438940"/>
              <a:gd name="connsiteX1" fmla="*/ 2547019 w 6338257"/>
              <a:gd name="connsiteY1" fmla="*/ 272935 h 3438940"/>
              <a:gd name="connsiteX2" fmla="*/ 303227 w 6338257"/>
              <a:gd name="connsiteY2" fmla="*/ 916357 h 3438940"/>
              <a:gd name="connsiteX3" fmla="*/ 455625 w 6338257"/>
              <a:gd name="connsiteY3" fmla="*/ 2287957 h 3438940"/>
              <a:gd name="connsiteX4" fmla="*/ 628348 w 6338257"/>
              <a:gd name="connsiteY4" fmla="*/ 906197 h 3438940"/>
              <a:gd name="connsiteX5" fmla="*/ 4355085 w 6338257"/>
              <a:gd name="connsiteY5" fmla="*/ 635585 h 3438940"/>
              <a:gd name="connsiteX6" fmla="*/ 5054880 w 6338257"/>
              <a:gd name="connsiteY6" fmla="*/ 1605969 h 3438940"/>
              <a:gd name="connsiteX7" fmla="*/ 5512080 w 6338257"/>
              <a:gd name="connsiteY7" fmla="*/ 2968238 h 3438940"/>
              <a:gd name="connsiteX8" fmla="*/ 6109240 w 6338257"/>
              <a:gd name="connsiteY8" fmla="*/ 3434769 h 3438940"/>
              <a:gd name="connsiteX9" fmla="*/ 6314513 w 6338257"/>
              <a:gd name="connsiteY9" fmla="*/ 2753634 h 3438940"/>
              <a:gd name="connsiteX10" fmla="*/ 5605387 w 6338257"/>
              <a:gd name="connsiteY10" fmla="*/ 1951201 h 3438940"/>
              <a:gd name="connsiteX11" fmla="*/ 5325468 w 6338257"/>
              <a:gd name="connsiteY11" fmla="*/ 868850 h 3438940"/>
              <a:gd name="connsiteX12" fmla="*/ 5017558 w 6338257"/>
              <a:gd name="connsiteY12" fmla="*/ 150393 h 3438940"/>
              <a:gd name="connsiteX13" fmla="*/ 4383698 w 6338257"/>
              <a:gd name="connsiteY13" fmla="*/ 6702 h 343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38257" h="3438940">
                <a:moveTo>
                  <a:pt x="4383698" y="6702"/>
                </a:moveTo>
                <a:cubicBezTo>
                  <a:pt x="3971942" y="27126"/>
                  <a:pt x="3227098" y="121326"/>
                  <a:pt x="2547019" y="272935"/>
                </a:cubicBezTo>
                <a:cubicBezTo>
                  <a:pt x="1866940" y="424544"/>
                  <a:pt x="914259" y="539880"/>
                  <a:pt x="303227" y="916357"/>
                </a:cubicBezTo>
                <a:cubicBezTo>
                  <a:pt x="-307805" y="1292834"/>
                  <a:pt x="142358" y="2188050"/>
                  <a:pt x="455625" y="2287957"/>
                </a:cubicBezTo>
                <a:cubicBezTo>
                  <a:pt x="768892" y="2387864"/>
                  <a:pt x="-21562" y="1181592"/>
                  <a:pt x="628348" y="906197"/>
                </a:cubicBezTo>
                <a:cubicBezTo>
                  <a:pt x="1278258" y="630802"/>
                  <a:pt x="3617330" y="518956"/>
                  <a:pt x="4355085" y="635585"/>
                </a:cubicBezTo>
                <a:cubicBezTo>
                  <a:pt x="5092840" y="752214"/>
                  <a:pt x="4862048" y="1217194"/>
                  <a:pt x="5054880" y="1605969"/>
                </a:cubicBezTo>
                <a:cubicBezTo>
                  <a:pt x="5247712" y="1994744"/>
                  <a:pt x="5336353" y="2663438"/>
                  <a:pt x="5512080" y="2968238"/>
                </a:cubicBezTo>
                <a:cubicBezTo>
                  <a:pt x="5687807" y="3273038"/>
                  <a:pt x="5975501" y="3470536"/>
                  <a:pt x="6109240" y="3434769"/>
                </a:cubicBezTo>
                <a:cubicBezTo>
                  <a:pt x="6242979" y="3399002"/>
                  <a:pt x="6398488" y="3000895"/>
                  <a:pt x="6314513" y="2753634"/>
                </a:cubicBezTo>
                <a:cubicBezTo>
                  <a:pt x="6230538" y="2506373"/>
                  <a:pt x="5770228" y="2265332"/>
                  <a:pt x="5605387" y="1951201"/>
                </a:cubicBezTo>
                <a:cubicBezTo>
                  <a:pt x="5440546" y="1637070"/>
                  <a:pt x="5423439" y="1168985"/>
                  <a:pt x="5325468" y="868850"/>
                </a:cubicBezTo>
                <a:cubicBezTo>
                  <a:pt x="5227497" y="568715"/>
                  <a:pt x="5174520" y="294084"/>
                  <a:pt x="5017558" y="150393"/>
                </a:cubicBezTo>
                <a:cubicBezTo>
                  <a:pt x="4860596" y="6702"/>
                  <a:pt x="4795454" y="-13722"/>
                  <a:pt x="4383698" y="67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26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1" grpId="0"/>
      <p:bldP spid="22" grpId="0"/>
      <p:bldP spid="23" grpId="0"/>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BEAA-8408-42F2-93CC-F636F00791B0}"/>
              </a:ext>
            </a:extLst>
          </p:cNvPr>
          <p:cNvSpPr>
            <a:spLocks noGrp="1"/>
          </p:cNvSpPr>
          <p:nvPr>
            <p:ph type="title"/>
          </p:nvPr>
        </p:nvSpPr>
        <p:spPr/>
        <p:txBody>
          <a:bodyPr/>
          <a:lstStyle/>
          <a:p>
            <a:r>
              <a:rPr lang="en-US" dirty="0"/>
              <a:t>Reverse Physics</a:t>
            </a:r>
          </a:p>
        </p:txBody>
      </p:sp>
      <p:sp>
        <p:nvSpPr>
          <p:cNvPr id="3" name="Content Placeholder 2">
            <a:extLst>
              <a:ext uri="{FF2B5EF4-FFF2-40B4-BE49-F238E27FC236}">
                <a16:creationId xmlns:a16="http://schemas.microsoft.com/office/drawing/2014/main" id="{21EBA4D7-18C7-4926-B74B-74CF20EB3E29}"/>
              </a:ext>
            </a:extLst>
          </p:cNvPr>
          <p:cNvSpPr>
            <a:spLocks noGrp="1"/>
          </p:cNvSpPr>
          <p:nvPr>
            <p:ph idx="1"/>
          </p:nvPr>
        </p:nvSpPr>
        <p:spPr/>
        <p:txBody>
          <a:bodyPr>
            <a:normAutofit/>
          </a:bodyPr>
          <a:lstStyle/>
          <a:p>
            <a:r>
              <a:rPr lang="en-US" dirty="0"/>
              <a:t>“Reverse Physics” is an approach to the foundations of physics that starts from the physical laws and aims to “go back” to a suitable minimum number of physical assumptions</a:t>
            </a:r>
          </a:p>
          <a:p>
            <a:pPr lvl="1"/>
            <a:r>
              <a:rPr lang="en-US" dirty="0"/>
              <a:t>Reformulation – find better physical starting points.</a:t>
            </a:r>
          </a:p>
          <a:p>
            <a:pPr lvl="1"/>
            <a:r>
              <a:rPr lang="en-US" dirty="0"/>
              <a:t>Dependency analysis – find which part of a theory causes which effect.</a:t>
            </a:r>
          </a:p>
          <a:p>
            <a:pPr lvl="1"/>
            <a:r>
              <a:rPr lang="en-US" dirty="0"/>
              <a:t>Reconceptualization – substitute concepts with more general ones</a:t>
            </a:r>
          </a:p>
          <a:p>
            <a:r>
              <a:rPr lang="en-US" dirty="0"/>
              <a:t>The goal is to fully map conceptual relationships and dependencies between different theories, different aspects of the theories, and to help foster higher level physical reasoning</a:t>
            </a:r>
          </a:p>
          <a:p>
            <a:r>
              <a:rPr lang="en-US" dirty="0"/>
              <a:t>It is, by its nature, an interdisciplinary endeavor, and it can allow us to think more deeply about physical ideas and their relationships</a:t>
            </a:r>
          </a:p>
        </p:txBody>
      </p:sp>
      <p:sp>
        <p:nvSpPr>
          <p:cNvPr id="4" name="Footer Placeholder 3">
            <a:extLst>
              <a:ext uri="{FF2B5EF4-FFF2-40B4-BE49-F238E27FC236}">
                <a16:creationId xmlns:a16="http://schemas.microsoft.com/office/drawing/2014/main" id="{84AD6BFA-8CA8-4058-B12F-9BD0C14C9C4E}"/>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52689B28-4185-44EA-B389-0939AB6EBD4A}"/>
              </a:ext>
            </a:extLst>
          </p:cNvPr>
          <p:cNvSpPr>
            <a:spLocks noGrp="1"/>
          </p:cNvSpPr>
          <p:nvPr>
            <p:ph type="sldNum" sz="quarter" idx="13"/>
          </p:nvPr>
        </p:nvSpPr>
        <p:spPr/>
        <p:txBody>
          <a:bodyPr/>
          <a:lstStyle/>
          <a:p>
            <a:fld id="{F47845EA-7733-40EE-B074-20032348B727}" type="slidenum">
              <a:rPr lang="en-US" smtClean="0"/>
              <a:t>22</a:t>
            </a:fld>
            <a:endParaRPr lang="en-US"/>
          </a:p>
        </p:txBody>
      </p:sp>
    </p:spTree>
    <p:extLst>
      <p:ext uri="{BB962C8B-B14F-4D97-AF65-F5344CB8AC3E}">
        <p14:creationId xmlns:p14="http://schemas.microsoft.com/office/powerpoint/2010/main" val="92152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DDEA-1FD6-42B2-881A-B223E0119758}"/>
              </a:ext>
            </a:extLst>
          </p:cNvPr>
          <p:cNvSpPr>
            <a:spLocks noGrp="1"/>
          </p:cNvSpPr>
          <p:nvPr>
            <p:ph type="title"/>
          </p:nvPr>
        </p:nvSpPr>
        <p:spPr/>
        <p:txBody>
          <a:bodyPr/>
          <a:lstStyle/>
          <a:p>
            <a:r>
              <a:rPr lang="en-US" dirty="0"/>
              <a:t>Physical mathematics: from physical requirements to mathematical structures</a:t>
            </a:r>
          </a:p>
        </p:txBody>
      </p:sp>
      <p:sp>
        <p:nvSpPr>
          <p:cNvPr id="3" name="Text Placeholder 2">
            <a:extLst>
              <a:ext uri="{FF2B5EF4-FFF2-40B4-BE49-F238E27FC236}">
                <a16:creationId xmlns:a16="http://schemas.microsoft.com/office/drawing/2014/main" id="{D24CF732-683B-4C24-9FF8-8B9F1B4D55B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4248C80-5A39-401F-826C-078D8F272272}"/>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B2CADCDC-AF5B-4CB3-BE2A-29D6FF942CE6}"/>
              </a:ext>
            </a:extLst>
          </p:cNvPr>
          <p:cNvSpPr>
            <a:spLocks noGrp="1"/>
          </p:cNvSpPr>
          <p:nvPr>
            <p:ph type="sldNum" sz="quarter" idx="12"/>
          </p:nvPr>
        </p:nvSpPr>
        <p:spPr/>
        <p:txBody>
          <a:bodyPr/>
          <a:lstStyle/>
          <a:p>
            <a:fld id="{F47845EA-7733-40EE-B074-20032348B727}" type="slidenum">
              <a:rPr lang="en-US" smtClean="0"/>
              <a:t>23</a:t>
            </a:fld>
            <a:endParaRPr lang="en-US"/>
          </a:p>
        </p:txBody>
      </p:sp>
    </p:spTree>
    <p:extLst>
      <p:ext uri="{BB962C8B-B14F-4D97-AF65-F5344CB8AC3E}">
        <p14:creationId xmlns:p14="http://schemas.microsoft.com/office/powerpoint/2010/main" val="809881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C757EB-D52B-49C1-919A-5FEB5F3C6E54}"/>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6A57E86-D2CF-496D-B45C-C499BB2181C4}"/>
              </a:ext>
            </a:extLst>
          </p:cNvPr>
          <p:cNvSpPr>
            <a:spLocks noGrp="1"/>
          </p:cNvSpPr>
          <p:nvPr>
            <p:ph type="sldNum" sz="quarter" idx="12"/>
          </p:nvPr>
        </p:nvSpPr>
        <p:spPr/>
        <p:txBody>
          <a:bodyPr/>
          <a:lstStyle/>
          <a:p>
            <a:fld id="{F47845EA-7733-40EE-B074-20032348B727}" type="slidenum">
              <a:rPr lang="en-US" smtClean="0"/>
              <a:t>24</a:t>
            </a:fld>
            <a:endParaRPr lang="en-US"/>
          </a:p>
        </p:txBody>
      </p:sp>
      <p:sp>
        <p:nvSpPr>
          <p:cNvPr id="5" name="TextBox 4">
            <a:extLst>
              <a:ext uri="{FF2B5EF4-FFF2-40B4-BE49-F238E27FC236}">
                <a16:creationId xmlns:a16="http://schemas.microsoft.com/office/drawing/2014/main" id="{3DEB142E-1D45-496B-B7B5-EC97AAE43CBB}"/>
              </a:ext>
            </a:extLst>
          </p:cNvPr>
          <p:cNvSpPr txBox="1"/>
          <p:nvPr/>
        </p:nvSpPr>
        <p:spPr>
          <a:xfrm>
            <a:off x="661584" y="4021039"/>
            <a:ext cx="10515402" cy="646331"/>
          </a:xfrm>
          <a:prstGeom prst="rect">
            <a:avLst/>
          </a:prstGeom>
          <a:noFill/>
        </p:spPr>
        <p:txBody>
          <a:bodyPr wrap="square">
            <a:spAutoFit/>
          </a:bodyPr>
          <a:lstStyle/>
          <a:p>
            <a:r>
              <a:rPr lang="en-US" dirty="0"/>
              <a:t>Bertrand Russell: “It is essential not to discuss whether the first proposition is really true, and not to mention what the anything is, of which it is supposed to be true.”</a:t>
            </a:r>
          </a:p>
        </p:txBody>
      </p:sp>
      <p:sp>
        <p:nvSpPr>
          <p:cNvPr id="6" name="TextBox 5">
            <a:extLst>
              <a:ext uri="{FF2B5EF4-FFF2-40B4-BE49-F238E27FC236}">
                <a16:creationId xmlns:a16="http://schemas.microsoft.com/office/drawing/2014/main" id="{28CD0825-3AE4-45E2-ABA5-BAB5D96DC03D}"/>
              </a:ext>
            </a:extLst>
          </p:cNvPr>
          <p:cNvSpPr txBox="1"/>
          <p:nvPr/>
        </p:nvSpPr>
        <p:spPr>
          <a:xfrm>
            <a:off x="301841" y="321179"/>
            <a:ext cx="7925710" cy="830997"/>
          </a:xfrm>
          <a:prstGeom prst="rect">
            <a:avLst/>
          </a:prstGeom>
          <a:noFill/>
        </p:spPr>
        <p:txBody>
          <a:bodyPr wrap="square" rtlCol="0">
            <a:spAutoFit/>
          </a:bodyPr>
          <a:lstStyle/>
          <a:p>
            <a:r>
              <a:rPr lang="en-US" sz="2400" dirty="0"/>
              <a:t>In modern physics, mathematics is used as the foundation of our physical theories</a:t>
            </a:r>
          </a:p>
        </p:txBody>
      </p:sp>
      <p:sp>
        <p:nvSpPr>
          <p:cNvPr id="7" name="TextBox 6">
            <a:extLst>
              <a:ext uri="{FF2B5EF4-FFF2-40B4-BE49-F238E27FC236}">
                <a16:creationId xmlns:a16="http://schemas.microsoft.com/office/drawing/2014/main" id="{CB8375A2-5DF7-4AE6-8F18-E811D74848A9}"/>
              </a:ext>
            </a:extLst>
          </p:cNvPr>
          <p:cNvSpPr txBox="1"/>
          <p:nvPr/>
        </p:nvSpPr>
        <p:spPr>
          <a:xfrm>
            <a:off x="310883" y="2374128"/>
            <a:ext cx="7925710" cy="830997"/>
          </a:xfrm>
          <a:prstGeom prst="rect">
            <a:avLst/>
          </a:prstGeom>
          <a:noFill/>
        </p:spPr>
        <p:txBody>
          <a:bodyPr wrap="square" rtlCol="0">
            <a:spAutoFit/>
          </a:bodyPr>
          <a:lstStyle/>
          <a:p>
            <a:r>
              <a:rPr lang="en-US" sz="2400" dirty="0"/>
              <a:t>But mathematics only deals with formal systems,</a:t>
            </a:r>
            <a:br>
              <a:rPr lang="en-US" sz="2400" dirty="0"/>
            </a:br>
            <a:r>
              <a:rPr lang="en-US" sz="2400" dirty="0"/>
              <a:t>without any connection to or concern about physical reality</a:t>
            </a:r>
          </a:p>
        </p:txBody>
      </p:sp>
      <p:sp>
        <p:nvSpPr>
          <p:cNvPr id="10" name="TextBox 9">
            <a:extLst>
              <a:ext uri="{FF2B5EF4-FFF2-40B4-BE49-F238E27FC236}">
                <a16:creationId xmlns:a16="http://schemas.microsoft.com/office/drawing/2014/main" id="{61A70ECA-EE41-498A-9242-414706F9CF38}"/>
              </a:ext>
            </a:extLst>
          </p:cNvPr>
          <p:cNvSpPr txBox="1"/>
          <p:nvPr/>
        </p:nvSpPr>
        <p:spPr>
          <a:xfrm>
            <a:off x="661584" y="3329710"/>
            <a:ext cx="6806952" cy="646331"/>
          </a:xfrm>
          <a:prstGeom prst="rect">
            <a:avLst/>
          </a:prstGeom>
          <a:noFill/>
        </p:spPr>
        <p:txBody>
          <a:bodyPr wrap="square">
            <a:spAutoFit/>
          </a:bodyPr>
          <a:lstStyle/>
          <a:p>
            <a:r>
              <a:rPr lang="en-US" dirty="0"/>
              <a:t>David Hilbert: “Mathematics is a game played according to certain simple rules with meaningless marks on paper.”</a:t>
            </a:r>
          </a:p>
        </p:txBody>
      </p:sp>
      <p:sp>
        <p:nvSpPr>
          <p:cNvPr id="11" name="TextBox 10">
            <a:extLst>
              <a:ext uri="{FF2B5EF4-FFF2-40B4-BE49-F238E27FC236}">
                <a16:creationId xmlns:a16="http://schemas.microsoft.com/office/drawing/2014/main" id="{F9F37559-8534-47B8-A4EF-B5D947DEB709}"/>
              </a:ext>
            </a:extLst>
          </p:cNvPr>
          <p:cNvSpPr txBox="1"/>
          <p:nvPr/>
        </p:nvSpPr>
        <p:spPr>
          <a:xfrm>
            <a:off x="310883" y="5485959"/>
            <a:ext cx="11588317" cy="461665"/>
          </a:xfrm>
          <a:prstGeom prst="rect">
            <a:avLst/>
          </a:prstGeom>
          <a:noFill/>
        </p:spPr>
        <p:txBody>
          <a:bodyPr wrap="square" rtlCol="0">
            <a:spAutoFit/>
          </a:bodyPr>
          <a:lstStyle/>
          <a:p>
            <a:r>
              <a:rPr lang="en-US" sz="2400" dirty="0"/>
              <a:t>Moreover, there are choices at the foundations of mathematics</a:t>
            </a:r>
          </a:p>
        </p:txBody>
      </p:sp>
      <p:sp>
        <p:nvSpPr>
          <p:cNvPr id="12" name="TextBox 11">
            <a:extLst>
              <a:ext uri="{FF2B5EF4-FFF2-40B4-BE49-F238E27FC236}">
                <a16:creationId xmlns:a16="http://schemas.microsoft.com/office/drawing/2014/main" id="{B05B44A1-BBDB-4090-A84D-71D5E83BE6F0}"/>
              </a:ext>
            </a:extLst>
          </p:cNvPr>
          <p:cNvSpPr txBox="1"/>
          <p:nvPr/>
        </p:nvSpPr>
        <p:spPr>
          <a:xfrm>
            <a:off x="310883" y="4788905"/>
            <a:ext cx="10579221" cy="461665"/>
          </a:xfrm>
          <a:prstGeom prst="rect">
            <a:avLst/>
          </a:prstGeom>
          <a:noFill/>
        </p:spPr>
        <p:txBody>
          <a:bodyPr wrap="square" rtlCol="0">
            <a:spAutoFit/>
          </a:bodyPr>
          <a:lstStyle/>
          <a:p>
            <a:r>
              <a:rPr lang="en-US" sz="2400" dirty="0"/>
              <a:t>Formal definitions are neither necessary nor sufficient to do physics</a:t>
            </a:r>
          </a:p>
        </p:txBody>
      </p:sp>
      <p:pic>
        <p:nvPicPr>
          <p:cNvPr id="13" name="Content Placeholder 6">
            <a:extLst>
              <a:ext uri="{FF2B5EF4-FFF2-40B4-BE49-F238E27FC236}">
                <a16:creationId xmlns:a16="http://schemas.microsoft.com/office/drawing/2014/main" id="{B86D9A9A-84F2-4719-9038-04466AC1A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2862" y="441368"/>
            <a:ext cx="3193758" cy="2338072"/>
          </a:xfrm>
          <a:prstGeom prst="rect">
            <a:avLst/>
          </a:prstGeom>
        </p:spPr>
      </p:pic>
      <p:sp>
        <p:nvSpPr>
          <p:cNvPr id="14" name="TextBox 13">
            <a:extLst>
              <a:ext uri="{FF2B5EF4-FFF2-40B4-BE49-F238E27FC236}">
                <a16:creationId xmlns:a16="http://schemas.microsoft.com/office/drawing/2014/main" id="{0E11AEBF-B00C-42E9-BBA6-942E6B57ECE1}"/>
              </a:ext>
            </a:extLst>
          </p:cNvPr>
          <p:cNvSpPr txBox="1"/>
          <p:nvPr/>
        </p:nvSpPr>
        <p:spPr>
          <a:xfrm>
            <a:off x="8369323" y="2928083"/>
            <a:ext cx="3520836" cy="338554"/>
          </a:xfrm>
          <a:prstGeom prst="rect">
            <a:avLst/>
          </a:prstGeom>
          <a:noFill/>
        </p:spPr>
        <p:txBody>
          <a:bodyPr wrap="none" rtlCol="0">
            <a:spAutoFit/>
          </a:bodyPr>
          <a:lstStyle/>
          <a:p>
            <a:r>
              <a:rPr lang="en-US" sz="1600" i="1" dirty="0"/>
              <a:t>From Wikipedia “Mathematical Physics”</a:t>
            </a:r>
          </a:p>
        </p:txBody>
      </p:sp>
      <p:sp>
        <p:nvSpPr>
          <p:cNvPr id="15" name="TextBox 14">
            <a:extLst>
              <a:ext uri="{FF2B5EF4-FFF2-40B4-BE49-F238E27FC236}">
                <a16:creationId xmlns:a16="http://schemas.microsoft.com/office/drawing/2014/main" id="{92184367-7738-4B27-9A13-705D74EFE954}"/>
              </a:ext>
            </a:extLst>
          </p:cNvPr>
          <p:cNvSpPr txBox="1"/>
          <p:nvPr/>
        </p:nvSpPr>
        <p:spPr>
          <a:xfrm>
            <a:off x="392043" y="1271221"/>
            <a:ext cx="7745306" cy="923330"/>
          </a:xfrm>
          <a:prstGeom prst="rect">
            <a:avLst/>
          </a:prstGeom>
          <a:noFill/>
        </p:spPr>
        <p:txBody>
          <a:bodyPr wrap="square" rtlCol="0">
            <a:spAutoFit/>
          </a:bodyPr>
          <a:lstStyle/>
          <a:p>
            <a:r>
              <a:rPr lang="en-US" dirty="0"/>
              <a:t>From </a:t>
            </a:r>
            <a:r>
              <a:rPr lang="en-US" dirty="0" err="1"/>
              <a:t>Hossenfelder’s</a:t>
            </a:r>
            <a:r>
              <a:rPr lang="en-US" dirty="0"/>
              <a:t> </a:t>
            </a:r>
            <a:r>
              <a:rPr lang="en-US" i="1" dirty="0"/>
              <a:t>Lost in Math</a:t>
            </a:r>
            <a:r>
              <a:rPr lang="en-US" dirty="0"/>
              <a:t>: “[…] finding a neat set of assumptions from which the whole theory can be derived, is often left to our colleagues in mathematical physics […]”</a:t>
            </a:r>
          </a:p>
        </p:txBody>
      </p:sp>
      <p:grpSp>
        <p:nvGrpSpPr>
          <p:cNvPr id="16" name="Group 15">
            <a:extLst>
              <a:ext uri="{FF2B5EF4-FFF2-40B4-BE49-F238E27FC236}">
                <a16:creationId xmlns:a16="http://schemas.microsoft.com/office/drawing/2014/main" id="{DA0D6575-14CB-41BB-8A37-4F295180D7E5}"/>
              </a:ext>
            </a:extLst>
          </p:cNvPr>
          <p:cNvGrpSpPr/>
          <p:nvPr/>
        </p:nvGrpSpPr>
        <p:grpSpPr>
          <a:xfrm>
            <a:off x="8335349" y="451986"/>
            <a:ext cx="3391271" cy="2788172"/>
            <a:chOff x="2286000" y="1097528"/>
            <a:chExt cx="5029200" cy="1579657"/>
          </a:xfrm>
        </p:grpSpPr>
        <p:cxnSp>
          <p:nvCxnSpPr>
            <p:cNvPr id="17" name="Straight Connector 16">
              <a:extLst>
                <a:ext uri="{FF2B5EF4-FFF2-40B4-BE49-F238E27FC236}">
                  <a16:creationId xmlns:a16="http://schemas.microsoft.com/office/drawing/2014/main" id="{76E2C2FA-B6E2-4ED8-B8DB-6F230BB184C2}"/>
                </a:ext>
              </a:extLst>
            </p:cNvPr>
            <p:cNvCxnSpPr/>
            <p:nvPr/>
          </p:nvCxnSpPr>
          <p:spPr>
            <a:xfrm>
              <a:off x="2286000" y="1100342"/>
              <a:ext cx="5029200" cy="1576843"/>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DB522692-ADF6-46BF-8F0B-3AEF769DCD1C}"/>
                </a:ext>
              </a:extLst>
            </p:cNvPr>
            <p:cNvCxnSpPr>
              <a:cxnSpLocks/>
            </p:cNvCxnSpPr>
            <p:nvPr/>
          </p:nvCxnSpPr>
          <p:spPr>
            <a:xfrm flipV="1">
              <a:off x="2286000" y="1097528"/>
              <a:ext cx="5029200" cy="1576843"/>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grpSp>
      <p:sp>
        <p:nvSpPr>
          <p:cNvPr id="4" name="TextBox 3">
            <a:extLst>
              <a:ext uri="{FF2B5EF4-FFF2-40B4-BE49-F238E27FC236}">
                <a16:creationId xmlns:a16="http://schemas.microsoft.com/office/drawing/2014/main" id="{12CBFD0A-52A0-4A0E-8262-47E6F8E48F8D}"/>
              </a:ext>
            </a:extLst>
          </p:cNvPr>
          <p:cNvSpPr txBox="1"/>
          <p:nvPr/>
        </p:nvSpPr>
        <p:spPr>
          <a:xfrm>
            <a:off x="8812797" y="5080229"/>
            <a:ext cx="1885003" cy="369332"/>
          </a:xfrm>
          <a:prstGeom prst="rect">
            <a:avLst/>
          </a:prstGeom>
          <a:noFill/>
        </p:spPr>
        <p:txBody>
          <a:bodyPr wrap="none" rtlCol="0">
            <a:spAutoFit/>
          </a:bodyPr>
          <a:lstStyle/>
          <a:p>
            <a:r>
              <a:rPr lang="en-US" dirty="0"/>
              <a:t>Not useful in a lab</a:t>
            </a:r>
          </a:p>
        </p:txBody>
      </p:sp>
      <p:sp>
        <p:nvSpPr>
          <p:cNvPr id="19" name="TextBox 18">
            <a:extLst>
              <a:ext uri="{FF2B5EF4-FFF2-40B4-BE49-F238E27FC236}">
                <a16:creationId xmlns:a16="http://schemas.microsoft.com/office/drawing/2014/main" id="{02A615B1-F86D-4315-B021-00387E8546B1}"/>
              </a:ext>
            </a:extLst>
          </p:cNvPr>
          <p:cNvSpPr txBox="1"/>
          <p:nvPr/>
        </p:nvSpPr>
        <p:spPr>
          <a:xfrm>
            <a:off x="4868103" y="5944708"/>
            <a:ext cx="6156750" cy="369332"/>
          </a:xfrm>
          <a:prstGeom prst="rect">
            <a:avLst/>
          </a:prstGeom>
          <a:noFill/>
        </p:spPr>
        <p:txBody>
          <a:bodyPr wrap="none" rtlCol="0">
            <a:spAutoFit/>
          </a:bodyPr>
          <a:lstStyle/>
          <a:p>
            <a:r>
              <a:rPr lang="en-US" dirty="0"/>
              <a:t>Do we accept the axiom of choice or the continuum hypothesis?</a:t>
            </a:r>
          </a:p>
        </p:txBody>
      </p:sp>
      <p:sp>
        <p:nvSpPr>
          <p:cNvPr id="8" name="TextBox 7">
            <a:extLst>
              <a:ext uri="{FF2B5EF4-FFF2-40B4-BE49-F238E27FC236}">
                <a16:creationId xmlns:a16="http://schemas.microsoft.com/office/drawing/2014/main" id="{9EF10702-F9A5-491E-A4BB-DE47F0DDEB12}"/>
              </a:ext>
            </a:extLst>
          </p:cNvPr>
          <p:cNvSpPr txBox="1"/>
          <p:nvPr/>
        </p:nvSpPr>
        <p:spPr>
          <a:xfrm>
            <a:off x="8851730" y="3380912"/>
            <a:ext cx="2556021" cy="461665"/>
          </a:xfrm>
          <a:prstGeom prst="rect">
            <a:avLst/>
          </a:prstGeom>
          <a:noFill/>
        </p:spPr>
        <p:txBody>
          <a:bodyPr wrap="none" rtlCol="0">
            <a:spAutoFit/>
          </a:bodyPr>
          <a:lstStyle/>
          <a:p>
            <a:r>
              <a:rPr lang="en-US" sz="2400" dirty="0">
                <a:solidFill>
                  <a:srgbClr val="FF0000"/>
                </a:solidFill>
              </a:rPr>
              <a:t>THIS CAN’T WORK!</a:t>
            </a:r>
          </a:p>
        </p:txBody>
      </p:sp>
    </p:spTree>
    <p:extLst>
      <p:ext uri="{BB962C8B-B14F-4D97-AF65-F5344CB8AC3E}">
        <p14:creationId xmlns:p14="http://schemas.microsoft.com/office/powerpoint/2010/main" val="181860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1" grpId="0"/>
      <p:bldP spid="12" grpId="0"/>
      <p:bldP spid="4" grpId="0"/>
      <p:bldP spid="19"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96DBD2-FC6A-4FF4-AB48-45588C6B7D1D}"/>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997F1D33-813C-44EB-890E-0FA149C7C713}"/>
              </a:ext>
            </a:extLst>
          </p:cNvPr>
          <p:cNvSpPr>
            <a:spLocks noGrp="1"/>
          </p:cNvSpPr>
          <p:nvPr>
            <p:ph type="sldNum" sz="quarter" idx="13"/>
          </p:nvPr>
        </p:nvSpPr>
        <p:spPr/>
        <p:txBody>
          <a:bodyPr/>
          <a:lstStyle/>
          <a:p>
            <a:fld id="{F47845EA-7733-40EE-B074-20032348B727}" type="slidenum">
              <a:rPr lang="en-US" smtClean="0"/>
              <a:t>25</a:t>
            </a:fld>
            <a:endParaRPr lang="en-US"/>
          </a:p>
        </p:txBody>
      </p:sp>
      <p:grpSp>
        <p:nvGrpSpPr>
          <p:cNvPr id="19" name="Group 18">
            <a:extLst>
              <a:ext uri="{FF2B5EF4-FFF2-40B4-BE49-F238E27FC236}">
                <a16:creationId xmlns:a16="http://schemas.microsoft.com/office/drawing/2014/main" id="{33A3B3AC-1E2C-4379-8C89-EA7D429AE1DE}"/>
              </a:ext>
            </a:extLst>
          </p:cNvPr>
          <p:cNvGrpSpPr/>
          <p:nvPr/>
        </p:nvGrpSpPr>
        <p:grpSpPr>
          <a:xfrm>
            <a:off x="8562356" y="512261"/>
            <a:ext cx="3247734" cy="2147290"/>
            <a:chOff x="5664688" y="1950599"/>
            <a:chExt cx="3247734" cy="2147290"/>
          </a:xfrm>
        </p:grpSpPr>
        <p:sp>
          <p:nvSpPr>
            <p:cNvPr id="6" name="Rectangle 5">
              <a:extLst>
                <a:ext uri="{FF2B5EF4-FFF2-40B4-BE49-F238E27FC236}">
                  <a16:creationId xmlns:a16="http://schemas.microsoft.com/office/drawing/2014/main" id="{7C824173-2CC1-494B-B783-EEEE399E9365}"/>
                </a:ext>
              </a:extLst>
            </p:cNvPr>
            <p:cNvSpPr/>
            <p:nvPr/>
          </p:nvSpPr>
          <p:spPr>
            <a:xfrm>
              <a:off x="6719639" y="1950599"/>
              <a:ext cx="120364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Physics</a:t>
              </a:r>
            </a:p>
          </p:txBody>
        </p:sp>
        <p:sp>
          <p:nvSpPr>
            <p:cNvPr id="8" name="Rectangle 7">
              <a:extLst>
                <a:ext uri="{FF2B5EF4-FFF2-40B4-BE49-F238E27FC236}">
                  <a16:creationId xmlns:a16="http://schemas.microsoft.com/office/drawing/2014/main" id="{0B6EE2E7-0C45-4A73-9C78-EFB6ECF2E17E}"/>
                </a:ext>
              </a:extLst>
            </p:cNvPr>
            <p:cNvSpPr/>
            <p:nvPr/>
          </p:nvSpPr>
          <p:spPr>
            <a:xfrm>
              <a:off x="6719639" y="3511810"/>
              <a:ext cx="142626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Physical</a:t>
              </a:r>
              <a:br>
                <a:rPr lang="en-US" dirty="0"/>
              </a:br>
              <a:r>
                <a:rPr lang="en-US" dirty="0"/>
                <a:t>Mathematics</a:t>
              </a:r>
            </a:p>
          </p:txBody>
        </p:sp>
        <p:sp>
          <p:nvSpPr>
            <p:cNvPr id="9" name="Rectangle 8">
              <a:extLst>
                <a:ext uri="{FF2B5EF4-FFF2-40B4-BE49-F238E27FC236}">
                  <a16:creationId xmlns:a16="http://schemas.microsoft.com/office/drawing/2014/main" id="{7F7A2DF7-3F35-422A-B943-44C05BC05366}"/>
                </a:ext>
              </a:extLst>
            </p:cNvPr>
            <p:cNvSpPr/>
            <p:nvPr/>
          </p:nvSpPr>
          <p:spPr>
            <a:xfrm>
              <a:off x="5664688" y="2701218"/>
              <a:ext cx="153302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Physical requirements</a:t>
              </a:r>
            </a:p>
          </p:txBody>
        </p:sp>
        <p:sp>
          <p:nvSpPr>
            <p:cNvPr id="10" name="Rectangle 9">
              <a:extLst>
                <a:ext uri="{FF2B5EF4-FFF2-40B4-BE49-F238E27FC236}">
                  <a16:creationId xmlns:a16="http://schemas.microsoft.com/office/drawing/2014/main" id="{696CC73A-5D9B-48F5-A5BF-83D1CD24AE21}"/>
                </a:ext>
              </a:extLst>
            </p:cNvPr>
            <p:cNvSpPr/>
            <p:nvPr/>
          </p:nvSpPr>
          <p:spPr>
            <a:xfrm>
              <a:off x="7379393" y="2701217"/>
              <a:ext cx="153302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Semantics</a:t>
              </a:r>
            </a:p>
          </p:txBody>
        </p:sp>
        <p:cxnSp>
          <p:nvCxnSpPr>
            <p:cNvPr id="14" name="Connector: Elbow 13">
              <a:extLst>
                <a:ext uri="{FF2B5EF4-FFF2-40B4-BE49-F238E27FC236}">
                  <a16:creationId xmlns:a16="http://schemas.microsoft.com/office/drawing/2014/main" id="{ACAD697C-21BB-44F2-B1DA-9001505CBDD7}"/>
                </a:ext>
              </a:extLst>
            </p:cNvPr>
            <p:cNvCxnSpPr>
              <a:stCxn id="6" idx="1"/>
              <a:endCxn id="9" idx="0"/>
            </p:cNvCxnSpPr>
            <p:nvPr/>
          </p:nvCxnSpPr>
          <p:spPr>
            <a:xfrm rot="10800000" flipV="1">
              <a:off x="6431203" y="2243638"/>
              <a:ext cx="288436" cy="4575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3FDD7871-6C79-44D3-B0A2-A2D60D8644AD}"/>
                </a:ext>
              </a:extLst>
            </p:cNvPr>
            <p:cNvCxnSpPr>
              <a:stCxn id="6" idx="3"/>
              <a:endCxn id="10" idx="0"/>
            </p:cNvCxnSpPr>
            <p:nvPr/>
          </p:nvCxnSpPr>
          <p:spPr>
            <a:xfrm>
              <a:off x="7923288" y="2243639"/>
              <a:ext cx="222620" cy="4575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B6D5B5A3-84E2-4322-825F-47893AFFE63C}"/>
                </a:ext>
              </a:extLst>
            </p:cNvPr>
            <p:cNvCxnSpPr>
              <a:cxnSpLocks/>
              <a:stCxn id="9" idx="2"/>
              <a:endCxn id="8" idx="1"/>
            </p:cNvCxnSpPr>
            <p:nvPr/>
          </p:nvCxnSpPr>
          <p:spPr>
            <a:xfrm rot="16200000" flipH="1">
              <a:off x="6316645" y="3401855"/>
              <a:ext cx="517553" cy="2884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
        <p:nvSpPr>
          <p:cNvPr id="26" name="TextBox 25">
            <a:extLst>
              <a:ext uri="{FF2B5EF4-FFF2-40B4-BE49-F238E27FC236}">
                <a16:creationId xmlns:a16="http://schemas.microsoft.com/office/drawing/2014/main" id="{256478A2-3306-409F-B2C9-C2FF76B18E8E}"/>
              </a:ext>
            </a:extLst>
          </p:cNvPr>
          <p:cNvSpPr txBox="1"/>
          <p:nvPr/>
        </p:nvSpPr>
        <p:spPr>
          <a:xfrm>
            <a:off x="313297" y="343635"/>
            <a:ext cx="7925448" cy="830997"/>
          </a:xfrm>
          <a:prstGeom prst="rect">
            <a:avLst/>
          </a:prstGeom>
          <a:noFill/>
        </p:spPr>
        <p:txBody>
          <a:bodyPr wrap="square" rtlCol="0">
            <a:spAutoFit/>
          </a:bodyPr>
          <a:lstStyle/>
          <a:p>
            <a:r>
              <a:rPr lang="en-US" sz="2400" dirty="0"/>
              <a:t>Physics is defined in terms of physical objects</a:t>
            </a:r>
            <a:br>
              <a:rPr lang="en-US" sz="2400" dirty="0"/>
            </a:br>
            <a:r>
              <a:rPr lang="en-US" sz="2400" dirty="0"/>
              <a:t>and operational definitions</a:t>
            </a:r>
          </a:p>
        </p:txBody>
      </p:sp>
      <p:sp>
        <p:nvSpPr>
          <p:cNvPr id="27" name="TextBox 26">
            <a:extLst>
              <a:ext uri="{FF2B5EF4-FFF2-40B4-BE49-F238E27FC236}">
                <a16:creationId xmlns:a16="http://schemas.microsoft.com/office/drawing/2014/main" id="{ADF7B983-5EE2-4EE7-AE5F-090699BE0B40}"/>
              </a:ext>
            </a:extLst>
          </p:cNvPr>
          <p:cNvSpPr txBox="1"/>
          <p:nvPr/>
        </p:nvSpPr>
        <p:spPr>
          <a:xfrm>
            <a:off x="313296" y="3991057"/>
            <a:ext cx="11496794" cy="1200329"/>
          </a:xfrm>
          <a:prstGeom prst="rect">
            <a:avLst/>
          </a:prstGeom>
          <a:noFill/>
        </p:spPr>
        <p:txBody>
          <a:bodyPr wrap="square" rtlCol="0">
            <a:spAutoFit/>
          </a:bodyPr>
          <a:lstStyle/>
          <a:p>
            <a:r>
              <a:rPr lang="en-US" sz="3600" dirty="0">
                <a:solidFill>
                  <a:srgbClr val="008000"/>
                </a:solidFill>
              </a:rPr>
              <a:t>The idealization step is the most important part of this process, and it happens outside the formal system!</a:t>
            </a:r>
          </a:p>
        </p:txBody>
      </p:sp>
      <p:sp>
        <p:nvSpPr>
          <p:cNvPr id="22" name="TextBox 21">
            <a:extLst>
              <a:ext uri="{FF2B5EF4-FFF2-40B4-BE49-F238E27FC236}">
                <a16:creationId xmlns:a16="http://schemas.microsoft.com/office/drawing/2014/main" id="{9213600E-57EA-4BE2-B9BD-310E4A68A330}"/>
              </a:ext>
            </a:extLst>
          </p:cNvPr>
          <p:cNvSpPr txBox="1"/>
          <p:nvPr/>
        </p:nvSpPr>
        <p:spPr>
          <a:xfrm>
            <a:off x="307030" y="1535514"/>
            <a:ext cx="7925449" cy="830997"/>
          </a:xfrm>
          <a:prstGeom prst="rect">
            <a:avLst/>
          </a:prstGeom>
          <a:noFill/>
        </p:spPr>
        <p:txBody>
          <a:bodyPr wrap="square" rtlCol="0">
            <a:spAutoFit/>
          </a:bodyPr>
          <a:lstStyle/>
          <a:p>
            <a:r>
              <a:rPr lang="en-US" sz="2400" dirty="0"/>
              <a:t>Using assumptions and approximations, physical objects and their properties are idealized</a:t>
            </a:r>
          </a:p>
        </p:txBody>
      </p:sp>
      <p:sp>
        <p:nvSpPr>
          <p:cNvPr id="28" name="TextBox 27">
            <a:extLst>
              <a:ext uri="{FF2B5EF4-FFF2-40B4-BE49-F238E27FC236}">
                <a16:creationId xmlns:a16="http://schemas.microsoft.com/office/drawing/2014/main" id="{30DD956A-BB75-4655-8843-26F0BF8863EC}"/>
              </a:ext>
            </a:extLst>
          </p:cNvPr>
          <p:cNvSpPr txBox="1"/>
          <p:nvPr/>
        </p:nvSpPr>
        <p:spPr>
          <a:xfrm>
            <a:off x="307030" y="2830830"/>
            <a:ext cx="8144905" cy="461665"/>
          </a:xfrm>
          <a:prstGeom prst="rect">
            <a:avLst/>
          </a:prstGeom>
          <a:noFill/>
        </p:spPr>
        <p:txBody>
          <a:bodyPr wrap="square" rtlCol="0">
            <a:spAutoFit/>
          </a:bodyPr>
          <a:lstStyle/>
          <a:p>
            <a:r>
              <a:rPr lang="en-US" sz="2400" dirty="0"/>
              <a:t>The idealized model can then be expressed in the formal system</a:t>
            </a:r>
          </a:p>
        </p:txBody>
      </p:sp>
      <p:sp>
        <p:nvSpPr>
          <p:cNvPr id="29" name="TextBox 28">
            <a:extLst>
              <a:ext uri="{FF2B5EF4-FFF2-40B4-BE49-F238E27FC236}">
                <a16:creationId xmlns:a16="http://schemas.microsoft.com/office/drawing/2014/main" id="{7873B229-E9C6-4FC2-B466-95882EB500E3}"/>
              </a:ext>
            </a:extLst>
          </p:cNvPr>
          <p:cNvSpPr txBox="1"/>
          <p:nvPr/>
        </p:nvSpPr>
        <p:spPr>
          <a:xfrm>
            <a:off x="1261222" y="5401809"/>
            <a:ext cx="9782353" cy="461665"/>
          </a:xfrm>
          <a:prstGeom prst="rect">
            <a:avLst/>
          </a:prstGeom>
          <a:noFill/>
        </p:spPr>
        <p:txBody>
          <a:bodyPr wrap="square" rtlCol="0">
            <a:spAutoFit/>
          </a:bodyPr>
          <a:lstStyle/>
          <a:p>
            <a:r>
              <a:rPr lang="en-US" sz="2400" dirty="0"/>
              <a:t>Starting with the math (i.e. the formal system) misses most of the physics</a:t>
            </a:r>
          </a:p>
        </p:txBody>
      </p:sp>
    </p:spTree>
    <p:extLst>
      <p:ext uri="{BB962C8B-B14F-4D97-AF65-F5344CB8AC3E}">
        <p14:creationId xmlns:p14="http://schemas.microsoft.com/office/powerpoint/2010/main" val="351692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2" grpId="0"/>
      <p:bldP spid="28"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8BF472-5D30-4CB4-BAB9-076944B4387D}"/>
                  </a:ext>
                </a:extLst>
              </p:cNvPr>
              <p:cNvSpPr txBox="1"/>
              <p:nvPr/>
            </p:nvSpPr>
            <p:spPr>
              <a:xfrm>
                <a:off x="174381" y="921053"/>
                <a:ext cx="11843238" cy="830997"/>
              </a:xfrm>
              <a:prstGeom prst="rect">
                <a:avLst/>
              </a:prstGeom>
              <a:noFill/>
            </p:spPr>
            <p:txBody>
              <a:bodyPr wrap="square" rtlCol="0">
                <a:spAutoFit/>
              </a:bodyPr>
              <a:lstStyle/>
              <a:p>
                <a:r>
                  <a:rPr lang="en-US" sz="2400" dirty="0"/>
                  <a:t>Science deals with assertions whose truth can be defined/ascertained experimentally</a:t>
                </a:r>
                <a:br>
                  <a:rPr lang="en-US" sz="2400" dirty="0"/>
                </a:br>
                <a14:m>
                  <m:oMath xmlns:m="http://schemas.openxmlformats.org/officeDocument/2006/math">
                    <m:r>
                      <a:rPr lang="en-US" sz="2400" b="0" i="1" smtClean="0">
                        <a:latin typeface="Cambria Math" panose="02040503050406030204" pitchFamily="18" charset="0"/>
                      </a:rPr>
                      <m:t>⇒</m:t>
                    </m:r>
                  </m:oMath>
                </a14:m>
                <a:r>
                  <a:rPr lang="en-US" sz="2400" dirty="0"/>
                  <a:t> </a:t>
                </a:r>
                <a:r>
                  <a:rPr lang="en-US" sz="2400" b="1" dirty="0"/>
                  <a:t>Verifiable statements</a:t>
                </a:r>
                <a:r>
                  <a:rPr lang="en-US" sz="2400" dirty="0"/>
                  <a:t>: assertions that can be experimentally verified in a finite time</a:t>
                </a:r>
              </a:p>
            </p:txBody>
          </p:sp>
        </mc:Choice>
        <mc:Fallback xmlns="">
          <p:sp>
            <p:nvSpPr>
              <p:cNvPr id="4" name="TextBox 3">
                <a:extLst>
                  <a:ext uri="{FF2B5EF4-FFF2-40B4-BE49-F238E27FC236}">
                    <a16:creationId xmlns:a16="http://schemas.microsoft.com/office/drawing/2014/main" id="{608BF472-5D30-4CB4-BAB9-076944B4387D}"/>
                  </a:ext>
                </a:extLst>
              </p:cNvPr>
              <p:cNvSpPr txBox="1">
                <a:spLocks noRot="1" noChangeAspect="1" noMove="1" noResize="1" noEditPoints="1" noAdjustHandles="1" noChangeArrowheads="1" noChangeShapeType="1" noTextEdit="1"/>
              </p:cNvSpPr>
              <p:nvPr/>
            </p:nvSpPr>
            <p:spPr>
              <a:xfrm>
                <a:off x="174381" y="921053"/>
                <a:ext cx="11843238" cy="830997"/>
              </a:xfrm>
              <a:prstGeom prst="rect">
                <a:avLst/>
              </a:prstGeom>
              <a:blipFill>
                <a:blip r:embed="rId2"/>
                <a:stretch>
                  <a:fillRect l="-824"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9C4B64F-F44B-4E27-9170-00919202EEC3}"/>
                  </a:ext>
                </a:extLst>
              </p:cNvPr>
              <p:cNvSpPr/>
              <p:nvPr/>
            </p:nvSpPr>
            <p:spPr>
              <a:xfrm>
                <a:off x="174380" y="2044208"/>
                <a:ext cx="8525346" cy="923330"/>
              </a:xfrm>
              <a:prstGeom prst="rect">
                <a:avLst/>
              </a:prstGeom>
            </p:spPr>
            <p:txBody>
              <a:bodyPr wrap="square">
                <a:spAutoFit/>
              </a:bodyPr>
              <a:lstStyle/>
              <a:p>
                <a:r>
                  <a:rPr lang="en-US" dirty="0"/>
                  <a:t>The mass of the photon is less than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m:t>
                        </m:r>
                        <m:r>
                          <a:rPr lang="en-US" b="0" i="1" smtClean="0">
                            <a:latin typeface="Cambria Math" panose="02040503050406030204" pitchFamily="18" charset="0"/>
                          </a:rPr>
                          <m:t>8</m:t>
                        </m:r>
                      </m:sup>
                    </m:sSup>
                  </m:oMath>
                </a14:m>
                <a:r>
                  <a:rPr lang="en-US" dirty="0"/>
                  <a:t> eV </a:t>
                </a:r>
                <a14:m>
                  <m:oMath xmlns:m="http://schemas.openxmlformats.org/officeDocument/2006/math">
                    <m:r>
                      <a:rPr lang="en-US" b="0" i="1" smtClean="0">
                        <a:latin typeface="Cambria Math" panose="02040503050406030204" pitchFamily="18" charset="0"/>
                      </a:rPr>
                      <m:t>→</m:t>
                    </m:r>
                  </m:oMath>
                </a14:m>
                <a:r>
                  <a:rPr lang="en-US" dirty="0"/>
                  <a:t> </a:t>
                </a:r>
                <a:r>
                  <a:rPr lang="en-US" dirty="0">
                    <a:solidFill>
                      <a:srgbClr val="008000"/>
                    </a:solidFill>
                  </a:rPr>
                  <a:t>Verifiable</a:t>
                </a:r>
              </a:p>
              <a:p>
                <a:r>
                  <a:rPr lang="en-US" dirty="0"/>
                  <a:t>The mass of the photon is exactly </a:t>
                </a:r>
                <a14:m>
                  <m:oMath xmlns:m="http://schemas.openxmlformats.org/officeDocument/2006/math">
                    <m:r>
                      <a:rPr lang="en-US" i="1">
                        <a:latin typeface="Cambria Math" panose="02040503050406030204" pitchFamily="18" charset="0"/>
                      </a:rPr>
                      <m:t>0</m:t>
                    </m:r>
                  </m:oMath>
                </a14:m>
                <a:r>
                  <a:rPr lang="en-US" dirty="0"/>
                  <a:t> eV </a:t>
                </a:r>
                <a14:m>
                  <m:oMath xmlns:m="http://schemas.openxmlformats.org/officeDocument/2006/math">
                    <m:r>
                      <a:rPr lang="en-US" b="0" i="1" smtClean="0">
                        <a:latin typeface="Cambria Math" panose="02040503050406030204" pitchFamily="18" charset="0"/>
                      </a:rPr>
                      <m:t>→</m:t>
                    </m:r>
                  </m:oMath>
                </a14:m>
                <a:r>
                  <a:rPr lang="en-US" dirty="0"/>
                  <a:t> </a:t>
                </a:r>
                <a:r>
                  <a:rPr lang="en-US" dirty="0">
                    <a:solidFill>
                      <a:srgbClr val="C00000"/>
                    </a:solidFill>
                  </a:rPr>
                  <a:t>Not verifiable due to infinite precision,</a:t>
                </a:r>
                <a:br>
                  <a:rPr lang="en-US" dirty="0">
                    <a:solidFill>
                      <a:srgbClr val="C00000"/>
                    </a:solidFill>
                  </a:rPr>
                </a:br>
                <a:r>
                  <a:rPr lang="en-US" dirty="0">
                    <a:solidFill>
                      <a:srgbClr val="C00000"/>
                    </a:solidFill>
                  </a:rPr>
                  <a:t>				    but falsifiable</a:t>
                </a:r>
              </a:p>
            </p:txBody>
          </p:sp>
        </mc:Choice>
        <mc:Fallback xmlns="">
          <p:sp>
            <p:nvSpPr>
              <p:cNvPr id="7" name="Rectangle 6">
                <a:extLst>
                  <a:ext uri="{FF2B5EF4-FFF2-40B4-BE49-F238E27FC236}">
                    <a16:creationId xmlns:a16="http://schemas.microsoft.com/office/drawing/2014/main" id="{E9C4B64F-F44B-4E27-9170-00919202EEC3}"/>
                  </a:ext>
                </a:extLst>
              </p:cNvPr>
              <p:cNvSpPr>
                <a:spLocks noRot="1" noChangeAspect="1" noMove="1" noResize="1" noEditPoints="1" noAdjustHandles="1" noChangeArrowheads="1" noChangeShapeType="1" noTextEdit="1"/>
              </p:cNvSpPr>
              <p:nvPr/>
            </p:nvSpPr>
            <p:spPr>
              <a:xfrm>
                <a:off x="174380" y="2044208"/>
                <a:ext cx="8525346" cy="923330"/>
              </a:xfrm>
              <a:prstGeom prst="rect">
                <a:avLst/>
              </a:prstGeom>
              <a:blipFill>
                <a:blip r:embed="rId3"/>
                <a:stretch>
                  <a:fillRect l="-644" t="-3289" b="-921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173E78-1D07-49B5-8577-783567B06B76}"/>
              </a:ext>
            </a:extLst>
          </p:cNvPr>
          <p:cNvSpPr txBox="1"/>
          <p:nvPr/>
        </p:nvSpPr>
        <p:spPr>
          <a:xfrm>
            <a:off x="193431" y="4526164"/>
            <a:ext cx="11843238" cy="830997"/>
          </a:xfrm>
          <a:prstGeom prst="rect">
            <a:avLst/>
          </a:prstGeom>
          <a:noFill/>
        </p:spPr>
        <p:txBody>
          <a:bodyPr wrap="square" rtlCol="0">
            <a:spAutoFit/>
          </a:bodyPr>
          <a:lstStyle/>
          <a:p>
            <a:r>
              <a:rPr lang="en-US" sz="2400" dirty="0"/>
              <a:t>Note: whether a specific statement is experimentally verifiable or even well defined may depend on context (e.g. premises, idealization, theory, </a:t>
            </a:r>
            <a:r>
              <a:rPr lang="en-US" sz="2400" dirty="0" err="1"/>
              <a:t>etc</a:t>
            </a:r>
            <a:r>
              <a:rPr lang="en-US" sz="2400"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851F5A-BDBD-4D48-8DEB-166881CDEAEA}"/>
                  </a:ext>
                </a:extLst>
              </p:cNvPr>
              <p:cNvSpPr txBox="1"/>
              <p:nvPr/>
            </p:nvSpPr>
            <p:spPr>
              <a:xfrm>
                <a:off x="4403503" y="5483467"/>
                <a:ext cx="4520084" cy="400110"/>
              </a:xfrm>
              <a:prstGeom prst="rect">
                <a:avLst/>
              </a:prstGeom>
              <a:noFill/>
            </p:spPr>
            <p:txBody>
              <a:bodyPr wrap="none" rtlCol="0">
                <a:spAutoFit/>
              </a:bodyPr>
              <a:lstStyle/>
              <a:p>
                <a:r>
                  <a:rPr lang="en-US" sz="2000" dirty="0"/>
                  <a:t>The mass of the electron is 511 </a:t>
                </a:r>
                <a14:m>
                  <m:oMath xmlns:m="http://schemas.openxmlformats.org/officeDocument/2006/math">
                    <m:r>
                      <a:rPr lang="en-US" sz="2000" i="1">
                        <a:latin typeface="Cambria Math" panose="02040503050406030204" pitchFamily="18" charset="0"/>
                      </a:rPr>
                      <m:t>±</m:t>
                    </m:r>
                  </m:oMath>
                </a14:m>
                <a:r>
                  <a:rPr lang="en-US" sz="2000" dirty="0"/>
                  <a:t> 0.1 KeV</a:t>
                </a:r>
              </a:p>
            </p:txBody>
          </p:sp>
        </mc:Choice>
        <mc:Fallback xmlns="">
          <p:sp>
            <p:nvSpPr>
              <p:cNvPr id="10" name="TextBox 9">
                <a:extLst>
                  <a:ext uri="{FF2B5EF4-FFF2-40B4-BE49-F238E27FC236}">
                    <a16:creationId xmlns:a16="http://schemas.microsoft.com/office/drawing/2014/main" id="{B0851F5A-BDBD-4D48-8DEB-166881CDEAEA}"/>
                  </a:ext>
                </a:extLst>
              </p:cNvPr>
              <p:cNvSpPr txBox="1">
                <a:spLocks noRot="1" noChangeAspect="1" noMove="1" noResize="1" noEditPoints="1" noAdjustHandles="1" noChangeArrowheads="1" noChangeShapeType="1" noTextEdit="1"/>
              </p:cNvSpPr>
              <p:nvPr/>
            </p:nvSpPr>
            <p:spPr>
              <a:xfrm>
                <a:off x="4403503" y="5483467"/>
                <a:ext cx="4520084" cy="400110"/>
              </a:xfrm>
              <a:prstGeom prst="rect">
                <a:avLst/>
              </a:prstGeom>
              <a:blipFill>
                <a:blip r:embed="rId4"/>
                <a:stretch>
                  <a:fillRect l="-1348" t="-9231" r="-539" b="-2769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256B37-E425-4F82-BCE2-7187C6D91144}"/>
              </a:ext>
            </a:extLst>
          </p:cNvPr>
          <p:cNvSpPr txBox="1"/>
          <p:nvPr/>
        </p:nvSpPr>
        <p:spPr>
          <a:xfrm>
            <a:off x="193431" y="6027377"/>
            <a:ext cx="5326971" cy="369332"/>
          </a:xfrm>
          <a:prstGeom prst="rect">
            <a:avLst/>
          </a:prstGeom>
          <a:noFill/>
        </p:spPr>
        <p:txBody>
          <a:bodyPr wrap="none" rtlCol="0">
            <a:spAutoFit/>
          </a:bodyPr>
          <a:lstStyle/>
          <a:p>
            <a:r>
              <a:rPr lang="en-US" dirty="0"/>
              <a:t>When measuring the mass, it is a verifiable hypothesis </a:t>
            </a:r>
          </a:p>
        </p:txBody>
      </p:sp>
      <p:sp>
        <p:nvSpPr>
          <p:cNvPr id="12" name="TextBox 11">
            <a:extLst>
              <a:ext uri="{FF2B5EF4-FFF2-40B4-BE49-F238E27FC236}">
                <a16:creationId xmlns:a16="http://schemas.microsoft.com/office/drawing/2014/main" id="{434ADEE5-CD4E-4FA4-A01F-5700480BEAE4}"/>
              </a:ext>
            </a:extLst>
          </p:cNvPr>
          <p:cNvSpPr txBox="1"/>
          <p:nvPr/>
        </p:nvSpPr>
        <p:spPr>
          <a:xfrm>
            <a:off x="5765800" y="6027377"/>
            <a:ext cx="6232769" cy="369332"/>
          </a:xfrm>
          <a:prstGeom prst="rect">
            <a:avLst/>
          </a:prstGeom>
          <a:noFill/>
        </p:spPr>
        <p:txBody>
          <a:bodyPr wrap="square" rtlCol="0">
            <a:spAutoFit/>
          </a:bodyPr>
          <a:lstStyle/>
          <a:p>
            <a:r>
              <a:rPr lang="en-US" dirty="0"/>
              <a:t>When performing particle identification, it is assumed to be true</a:t>
            </a:r>
          </a:p>
        </p:txBody>
      </p:sp>
      <p:cxnSp>
        <p:nvCxnSpPr>
          <p:cNvPr id="14" name="Straight Arrow Connector 13">
            <a:extLst>
              <a:ext uri="{FF2B5EF4-FFF2-40B4-BE49-F238E27FC236}">
                <a16:creationId xmlns:a16="http://schemas.microsoft.com/office/drawing/2014/main" id="{0C18E04C-17CB-4711-AA45-ABFDBCEF5872}"/>
              </a:ext>
            </a:extLst>
          </p:cNvPr>
          <p:cNvCxnSpPr/>
          <p:nvPr/>
        </p:nvCxnSpPr>
        <p:spPr>
          <a:xfrm flipH="1">
            <a:off x="4989250" y="5881485"/>
            <a:ext cx="284086"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48CF80-A534-4754-84D3-108C3801C717}"/>
              </a:ext>
            </a:extLst>
          </p:cNvPr>
          <p:cNvCxnSpPr>
            <a:cxnSpLocks/>
          </p:cNvCxnSpPr>
          <p:nvPr/>
        </p:nvCxnSpPr>
        <p:spPr>
          <a:xfrm>
            <a:off x="8415640" y="5881485"/>
            <a:ext cx="284086"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33CDA25-F28F-4ED5-8ED3-B1CABE26E35D}"/>
              </a:ext>
            </a:extLst>
          </p:cNvPr>
          <p:cNvSpPr>
            <a:spLocks noGrp="1"/>
          </p:cNvSpPr>
          <p:nvPr>
            <p:ph type="ftr" sz="quarter" idx="11"/>
          </p:nvPr>
        </p:nvSpPr>
        <p:spPr/>
        <p:txBody>
          <a:bodyPr/>
          <a:lstStyle/>
          <a:p>
            <a:r>
              <a:rPr lang="en-US"/>
              <a:t>Christine Aidala + Gabriele Carcassi - Physics Department - University of Michigan</a:t>
            </a:r>
          </a:p>
        </p:txBody>
      </p:sp>
      <p:sp>
        <p:nvSpPr>
          <p:cNvPr id="6" name="Slide Number Placeholder 5">
            <a:extLst>
              <a:ext uri="{FF2B5EF4-FFF2-40B4-BE49-F238E27FC236}">
                <a16:creationId xmlns:a16="http://schemas.microsoft.com/office/drawing/2014/main" id="{6A977894-4F9E-438B-ACA5-C8E64DE2290D}"/>
              </a:ext>
            </a:extLst>
          </p:cNvPr>
          <p:cNvSpPr>
            <a:spLocks noGrp="1"/>
          </p:cNvSpPr>
          <p:nvPr>
            <p:ph type="sldNum" sz="quarter" idx="13"/>
          </p:nvPr>
        </p:nvSpPr>
        <p:spPr/>
        <p:txBody>
          <a:bodyPr/>
          <a:lstStyle/>
          <a:p>
            <a:fld id="{F47845EA-7733-40EE-B074-20032348B727}" type="slidenum">
              <a:rPr lang="en-US" smtClean="0"/>
              <a:t>26</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97D5C2-5184-47FD-A8ED-02B581C5EECA}"/>
                  </a:ext>
                </a:extLst>
              </p:cNvPr>
              <p:cNvSpPr txBox="1"/>
              <p:nvPr/>
            </p:nvSpPr>
            <p:spPr>
              <a:xfrm>
                <a:off x="174380" y="3119077"/>
                <a:ext cx="11843238" cy="1292662"/>
              </a:xfrm>
              <a:prstGeom prst="rect">
                <a:avLst/>
              </a:prstGeom>
              <a:noFill/>
            </p:spPr>
            <p:txBody>
              <a:bodyPr wrap="square" rtlCol="0">
                <a:spAutoFit/>
              </a:bodyPr>
              <a:lstStyle/>
              <a:p>
                <a:r>
                  <a:rPr lang="en-US" sz="2400" dirty="0"/>
                  <a:t>Different logic of verifiable statements:</a:t>
                </a:r>
              </a:p>
              <a:p>
                <a:pPr lvl="1"/>
                <a:r>
                  <a:rPr lang="en-US" dirty="0"/>
                  <a:t>Finite conjunction/logical AND (all tests must succeed in finite time)</a:t>
                </a:r>
              </a:p>
              <a:p>
                <a:pPr lvl="1"/>
                <a:r>
                  <a:rPr lang="en-US" dirty="0"/>
                  <a:t>Countable disjunction/logical OR (once one test succeeds, we can stop)</a:t>
                </a:r>
              </a:p>
              <a:p>
                <a:pPr lvl="1"/>
                <a:r>
                  <a:rPr lang="en-US" dirty="0"/>
                  <a:t>No negation/NOT (FALSE </a:t>
                </a:r>
                <a14:m>
                  <m:oMath xmlns:m="http://schemas.openxmlformats.org/officeDocument/2006/math">
                    <m:r>
                      <a:rPr lang="en-US" b="0" i="1" smtClean="0">
                        <a:latin typeface="Cambria Math" panose="02040503050406030204" pitchFamily="18" charset="0"/>
                      </a:rPr>
                      <m:t>≠</m:t>
                    </m:r>
                  </m:oMath>
                </a14:m>
                <a:r>
                  <a:rPr lang="en-US" dirty="0"/>
                  <a:t> FAILURE)</a:t>
                </a:r>
              </a:p>
            </p:txBody>
          </p:sp>
        </mc:Choice>
        <mc:Fallback xmlns="">
          <p:sp>
            <p:nvSpPr>
              <p:cNvPr id="18" name="TextBox 17">
                <a:extLst>
                  <a:ext uri="{FF2B5EF4-FFF2-40B4-BE49-F238E27FC236}">
                    <a16:creationId xmlns:a16="http://schemas.microsoft.com/office/drawing/2014/main" id="{EA97D5C2-5184-47FD-A8ED-02B581C5EECA}"/>
                  </a:ext>
                </a:extLst>
              </p:cNvPr>
              <p:cNvSpPr txBox="1">
                <a:spLocks noRot="1" noChangeAspect="1" noMove="1" noResize="1" noEditPoints="1" noAdjustHandles="1" noChangeArrowheads="1" noChangeShapeType="1" noTextEdit="1"/>
              </p:cNvSpPr>
              <p:nvPr/>
            </p:nvSpPr>
            <p:spPr>
              <a:xfrm>
                <a:off x="174380" y="3119077"/>
                <a:ext cx="11843238" cy="1292662"/>
              </a:xfrm>
              <a:prstGeom prst="rect">
                <a:avLst/>
              </a:prstGeom>
              <a:blipFill>
                <a:blip r:embed="rId5"/>
                <a:stretch>
                  <a:fillRect l="-824" t="-3774" b="-6604"/>
                </a:stretch>
              </a:blipFill>
            </p:spPr>
            <p:txBody>
              <a:bodyPr/>
              <a:lstStyle/>
              <a:p>
                <a:r>
                  <a:rPr lang="en-US">
                    <a:noFill/>
                  </a:rPr>
                  <a:t> </a:t>
                </a:r>
              </a:p>
            </p:txBody>
          </p:sp>
        </mc:Fallback>
      </mc:AlternateContent>
      <p:graphicFrame>
        <p:nvGraphicFramePr>
          <p:cNvPr id="19" name="Table 52">
            <a:extLst>
              <a:ext uri="{FF2B5EF4-FFF2-40B4-BE49-F238E27FC236}">
                <a16:creationId xmlns:a16="http://schemas.microsoft.com/office/drawing/2014/main" id="{FF70B23A-B402-45E9-B3FB-7B2F64D7C13D}"/>
              </a:ext>
            </a:extLst>
          </p:cNvPr>
          <p:cNvGraphicFramePr>
            <a:graphicFrameLocks noGrp="1"/>
          </p:cNvGraphicFramePr>
          <p:nvPr>
            <p:extLst>
              <p:ext uri="{D42A27DB-BD31-4B8C-83A1-F6EECF244321}">
                <p14:modId xmlns:p14="http://schemas.microsoft.com/office/powerpoint/2010/main" val="649825582"/>
              </p:ext>
            </p:extLst>
          </p:nvPr>
        </p:nvGraphicFramePr>
        <p:xfrm>
          <a:off x="8882184" y="1938017"/>
          <a:ext cx="2989077" cy="111252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7">
                  <a:extLst>
                    <a:ext uri="{9D8B030D-6E8A-4147-A177-3AD203B41FA5}">
                      <a16:colId xmlns:a16="http://schemas.microsoft.com/office/drawing/2014/main" val="3379705832"/>
                    </a:ext>
                  </a:extLst>
                </a:gridCol>
              </a:tblGrid>
              <a:tr h="370840">
                <a:tc>
                  <a:txBody>
                    <a:bodyPr/>
                    <a:lstStyle/>
                    <a:p>
                      <a:pPr algn="ctr"/>
                      <a:r>
                        <a:rPr lang="en-US" dirty="0"/>
                        <a:t>T</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dirty="0"/>
                        <a:t>UNDEFINED</a:t>
                      </a:r>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FAILURE (in finite time)</a:t>
                      </a:r>
                      <a:endParaRPr lang="en-US" dirty="0"/>
                    </a:p>
                  </a:txBody>
                  <a:tcPr>
                    <a:solidFill>
                      <a:schemeClr val="accent2">
                        <a:lumMod val="20000"/>
                        <a:lumOff val="80000"/>
                      </a:schemeClr>
                    </a:solidFill>
                  </a:tcPr>
                </a:tc>
                <a:extLst>
                  <a:ext uri="{0D108BD9-81ED-4DB2-BD59-A6C34878D82A}">
                    <a16:rowId xmlns:a16="http://schemas.microsoft.com/office/drawing/2014/main" val="770856430"/>
                  </a:ext>
                </a:extLst>
              </a:tr>
            </a:tbl>
          </a:graphicData>
        </a:graphic>
      </p:graphicFrame>
      <p:sp>
        <p:nvSpPr>
          <p:cNvPr id="2" name="TextBox 1">
            <a:extLst>
              <a:ext uri="{FF2B5EF4-FFF2-40B4-BE49-F238E27FC236}">
                <a16:creationId xmlns:a16="http://schemas.microsoft.com/office/drawing/2014/main" id="{FC2FCEEE-38F7-41EB-9976-6A846046B6B8}"/>
              </a:ext>
            </a:extLst>
          </p:cNvPr>
          <p:cNvSpPr txBox="1"/>
          <p:nvPr/>
        </p:nvSpPr>
        <p:spPr>
          <a:xfrm>
            <a:off x="1580820" y="147540"/>
            <a:ext cx="9030357" cy="646331"/>
          </a:xfrm>
          <a:prstGeom prst="rect">
            <a:avLst/>
          </a:prstGeom>
          <a:noFill/>
        </p:spPr>
        <p:txBody>
          <a:bodyPr wrap="none" rtlCol="0">
            <a:spAutoFit/>
          </a:bodyPr>
          <a:lstStyle/>
          <a:p>
            <a:r>
              <a:rPr lang="en-US" sz="3600" dirty="0"/>
              <a:t>1</a:t>
            </a:r>
            <a:r>
              <a:rPr lang="en-US" sz="3600" baseline="30000" dirty="0"/>
              <a:t>st</a:t>
            </a:r>
            <a:r>
              <a:rPr lang="en-US" sz="3600" dirty="0"/>
              <a:t> basic requirement: experimental verifiability</a:t>
            </a:r>
          </a:p>
        </p:txBody>
      </p:sp>
    </p:spTree>
    <p:extLst>
      <p:ext uri="{BB962C8B-B14F-4D97-AF65-F5344CB8AC3E}">
        <p14:creationId xmlns:p14="http://schemas.microsoft.com/office/powerpoint/2010/main" val="14336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A2399D-0B5B-4ECF-991B-21925B6F5233}"/>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7A076CB9-9A2D-468C-8F1F-1773443908A8}"/>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7" name="TextBox 6">
            <a:extLst>
              <a:ext uri="{FF2B5EF4-FFF2-40B4-BE49-F238E27FC236}">
                <a16:creationId xmlns:a16="http://schemas.microsoft.com/office/drawing/2014/main" id="{36123743-090A-494D-8879-EFA383547762}"/>
              </a:ext>
            </a:extLst>
          </p:cNvPr>
          <p:cNvSpPr txBox="1"/>
          <p:nvPr/>
        </p:nvSpPr>
        <p:spPr>
          <a:xfrm>
            <a:off x="344401" y="498813"/>
            <a:ext cx="3110339" cy="646331"/>
          </a:xfrm>
          <a:prstGeom prst="rect">
            <a:avLst/>
          </a:prstGeom>
          <a:noFill/>
        </p:spPr>
        <p:txBody>
          <a:bodyPr wrap="none" rtlCol="0">
            <a:spAutoFit/>
          </a:bodyPr>
          <a:lstStyle/>
          <a:p>
            <a:r>
              <a:rPr lang="en-US" dirty="0"/>
              <a:t>Statements formally associated</a:t>
            </a:r>
            <a:br>
              <a:rPr lang="en-US" dirty="0"/>
            </a:br>
            <a:r>
              <a:rPr lang="en-US" dirty="0"/>
              <a:t>with an experimental test</a:t>
            </a:r>
          </a:p>
        </p:txBody>
      </p:sp>
      <p:sp>
        <p:nvSpPr>
          <p:cNvPr id="9" name="TextBox 8">
            <a:extLst>
              <a:ext uri="{FF2B5EF4-FFF2-40B4-BE49-F238E27FC236}">
                <a16:creationId xmlns:a16="http://schemas.microsoft.com/office/drawing/2014/main" id="{DCB59529-9C44-4877-AED3-DC11AA3CAC75}"/>
              </a:ext>
            </a:extLst>
          </p:cNvPr>
          <p:cNvSpPr txBox="1"/>
          <p:nvPr/>
        </p:nvSpPr>
        <p:spPr>
          <a:xfrm>
            <a:off x="8900368" y="342657"/>
            <a:ext cx="2148665" cy="646331"/>
          </a:xfrm>
          <a:prstGeom prst="rect">
            <a:avLst/>
          </a:prstGeom>
          <a:noFill/>
        </p:spPr>
        <p:txBody>
          <a:bodyPr wrap="none" rtlCol="0">
            <a:spAutoFit/>
          </a:bodyPr>
          <a:lstStyle/>
          <a:p>
            <a:pPr algn="r"/>
            <a:r>
              <a:rPr lang="en-US" dirty="0"/>
              <a:t>Experimentally</a:t>
            </a:r>
            <a:br>
              <a:rPr lang="en-US" dirty="0"/>
            </a:br>
            <a:r>
              <a:rPr lang="en-US" dirty="0"/>
              <a:t>distinguishable cases</a:t>
            </a:r>
          </a:p>
        </p:txBody>
      </p:sp>
      <p:sp>
        <p:nvSpPr>
          <p:cNvPr id="11" name="TextBox 10">
            <a:extLst>
              <a:ext uri="{FF2B5EF4-FFF2-40B4-BE49-F238E27FC236}">
                <a16:creationId xmlns:a16="http://schemas.microsoft.com/office/drawing/2014/main" id="{DC0775A0-3DCA-4730-A0D9-1ED89DA76D7B}"/>
              </a:ext>
            </a:extLst>
          </p:cNvPr>
          <p:cNvSpPr txBox="1"/>
          <p:nvPr/>
        </p:nvSpPr>
        <p:spPr>
          <a:xfrm>
            <a:off x="301110" y="1848912"/>
            <a:ext cx="2799549" cy="646331"/>
          </a:xfrm>
          <a:prstGeom prst="rect">
            <a:avLst/>
          </a:prstGeom>
          <a:noFill/>
        </p:spPr>
        <p:txBody>
          <a:bodyPr wrap="none" rtlCol="0">
            <a:spAutoFit/>
          </a:bodyPr>
          <a:lstStyle/>
          <a:p>
            <a:r>
              <a:rPr lang="en-US" dirty="0"/>
              <a:t>If true, test always succeeds</a:t>
            </a:r>
            <a:br>
              <a:rPr lang="en-US" dirty="0"/>
            </a:br>
            <a:r>
              <a:rPr lang="en-US" dirty="0"/>
              <a:t>in finite time</a:t>
            </a:r>
          </a:p>
        </p:txBody>
      </p:sp>
      <p:sp>
        <p:nvSpPr>
          <p:cNvPr id="4" name="Rectangle: Rounded Corners 3">
            <a:extLst>
              <a:ext uri="{FF2B5EF4-FFF2-40B4-BE49-F238E27FC236}">
                <a16:creationId xmlns:a16="http://schemas.microsoft.com/office/drawing/2014/main" id="{F815EDF6-239B-4CD8-8F1E-ADE7BFBFF118}"/>
              </a:ext>
            </a:extLst>
          </p:cNvPr>
          <p:cNvSpPr/>
          <p:nvPr/>
        </p:nvSpPr>
        <p:spPr>
          <a:xfrm>
            <a:off x="3642082" y="690370"/>
            <a:ext cx="4788568" cy="242235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8EA46C9-06F1-4AEE-A73C-68565CB259C1}"/>
              </a:ext>
            </a:extLst>
          </p:cNvPr>
          <p:cNvSpPr/>
          <p:nvPr/>
        </p:nvSpPr>
        <p:spPr>
          <a:xfrm>
            <a:off x="6140638" y="1668937"/>
            <a:ext cx="2009275" cy="10266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97C4290-67B0-4B87-8FB5-3AE83EE34D01}"/>
              </a:ext>
            </a:extLst>
          </p:cNvPr>
          <p:cNvSpPr txBox="1"/>
          <p:nvPr/>
        </p:nvSpPr>
        <p:spPr>
          <a:xfrm>
            <a:off x="6399702" y="1955488"/>
            <a:ext cx="1630831" cy="461665"/>
          </a:xfrm>
          <a:prstGeom prst="rect">
            <a:avLst/>
          </a:prstGeom>
          <a:noFill/>
        </p:spPr>
        <p:txBody>
          <a:bodyPr wrap="none" rtlCol="0">
            <a:spAutoFit/>
          </a:bodyPr>
          <a:lstStyle/>
          <a:p>
            <a:r>
              <a:rPr lang="en-US" sz="2400" dirty="0"/>
              <a:t>Possibilities</a:t>
            </a:r>
            <a:endParaRPr lang="en-US" dirty="0"/>
          </a:p>
        </p:txBody>
      </p:sp>
      <p:sp>
        <p:nvSpPr>
          <p:cNvPr id="15" name="TextBox 14">
            <a:extLst>
              <a:ext uri="{FF2B5EF4-FFF2-40B4-BE49-F238E27FC236}">
                <a16:creationId xmlns:a16="http://schemas.microsoft.com/office/drawing/2014/main" id="{FB0903F7-76E1-433A-9891-CFFC089DE7F6}"/>
              </a:ext>
            </a:extLst>
          </p:cNvPr>
          <p:cNvSpPr txBox="1"/>
          <p:nvPr/>
        </p:nvSpPr>
        <p:spPr>
          <a:xfrm>
            <a:off x="4511234" y="784210"/>
            <a:ext cx="3050259" cy="461665"/>
          </a:xfrm>
          <a:prstGeom prst="rect">
            <a:avLst/>
          </a:prstGeom>
          <a:noFill/>
        </p:spPr>
        <p:txBody>
          <a:bodyPr wrap="none" rtlCol="0">
            <a:spAutoFit/>
          </a:bodyPr>
          <a:lstStyle/>
          <a:p>
            <a:r>
              <a:rPr lang="en-US" sz="2400" dirty="0"/>
              <a:t>Theoretical statements</a:t>
            </a:r>
            <a:endParaRPr lang="en-US" dirty="0"/>
          </a:p>
        </p:txBody>
      </p:sp>
      <p:sp>
        <p:nvSpPr>
          <p:cNvPr id="16" name="Oval 15">
            <a:extLst>
              <a:ext uri="{FF2B5EF4-FFF2-40B4-BE49-F238E27FC236}">
                <a16:creationId xmlns:a16="http://schemas.microsoft.com/office/drawing/2014/main" id="{9F0B8607-EBFE-4937-A61D-745DE48EFC68}"/>
              </a:ext>
            </a:extLst>
          </p:cNvPr>
          <p:cNvSpPr/>
          <p:nvPr/>
        </p:nvSpPr>
        <p:spPr>
          <a:xfrm>
            <a:off x="3858650" y="1339715"/>
            <a:ext cx="2478506" cy="166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5584AFB-3F85-4792-B424-179C028ADEAF}"/>
              </a:ext>
            </a:extLst>
          </p:cNvPr>
          <p:cNvSpPr txBox="1"/>
          <p:nvPr/>
        </p:nvSpPr>
        <p:spPr>
          <a:xfrm>
            <a:off x="4280943" y="1728954"/>
            <a:ext cx="1578958" cy="830997"/>
          </a:xfrm>
          <a:prstGeom prst="rect">
            <a:avLst/>
          </a:prstGeom>
          <a:noFill/>
        </p:spPr>
        <p:txBody>
          <a:bodyPr wrap="none" rtlCol="0">
            <a:spAutoFit/>
          </a:bodyPr>
          <a:lstStyle/>
          <a:p>
            <a:r>
              <a:rPr lang="en-US" sz="2400" dirty="0"/>
              <a:t>Verifiable</a:t>
            </a:r>
            <a:br>
              <a:rPr lang="en-US" sz="2400" dirty="0"/>
            </a:br>
            <a:r>
              <a:rPr lang="en-US" sz="2400" dirty="0"/>
              <a:t>statements</a:t>
            </a:r>
            <a:endParaRPr lang="en-US" dirty="0"/>
          </a:p>
        </p:txBody>
      </p:sp>
      <p:grpSp>
        <p:nvGrpSpPr>
          <p:cNvPr id="25" name="Group 24">
            <a:extLst>
              <a:ext uri="{FF2B5EF4-FFF2-40B4-BE49-F238E27FC236}">
                <a16:creationId xmlns:a16="http://schemas.microsoft.com/office/drawing/2014/main" id="{B36A6E66-2755-48DF-9687-B2589E49772C}"/>
              </a:ext>
            </a:extLst>
          </p:cNvPr>
          <p:cNvGrpSpPr/>
          <p:nvPr/>
        </p:nvGrpSpPr>
        <p:grpSpPr>
          <a:xfrm>
            <a:off x="3259370" y="3721729"/>
            <a:ext cx="5553985" cy="2005263"/>
            <a:chOff x="2679968" y="3737810"/>
            <a:chExt cx="5553985" cy="2005263"/>
          </a:xfrm>
        </p:grpSpPr>
        <p:sp>
          <p:nvSpPr>
            <p:cNvPr id="10" name="TextBox 9">
              <a:extLst>
                <a:ext uri="{FF2B5EF4-FFF2-40B4-BE49-F238E27FC236}">
                  <a16:creationId xmlns:a16="http://schemas.microsoft.com/office/drawing/2014/main" id="{98154A7C-24A6-4E40-BC25-F67AE216E2CB}"/>
                </a:ext>
              </a:extLst>
            </p:cNvPr>
            <p:cNvSpPr txBox="1"/>
            <p:nvPr/>
          </p:nvSpPr>
          <p:spPr>
            <a:xfrm>
              <a:off x="3840441" y="4754584"/>
              <a:ext cx="1430135" cy="461665"/>
            </a:xfrm>
            <a:prstGeom prst="rect">
              <a:avLst/>
            </a:prstGeom>
            <a:noFill/>
          </p:spPr>
          <p:txBody>
            <a:bodyPr wrap="none" rtlCol="0">
              <a:spAutoFit/>
            </a:bodyPr>
            <a:lstStyle/>
            <a:p>
              <a:r>
                <a:rPr lang="en-US" sz="2400" dirty="0"/>
                <a:t>Open sets</a:t>
              </a:r>
              <a:endParaRPr lang="en-US" dirty="0"/>
            </a:p>
          </p:txBody>
        </p:sp>
        <p:sp>
          <p:nvSpPr>
            <p:cNvPr id="17" name="Rectangle: Rounded Corners 16">
              <a:extLst>
                <a:ext uri="{FF2B5EF4-FFF2-40B4-BE49-F238E27FC236}">
                  <a16:creationId xmlns:a16="http://schemas.microsoft.com/office/drawing/2014/main" id="{59CC20CF-68CB-4FA5-9FDD-7E10147663B5}"/>
                </a:ext>
              </a:extLst>
            </p:cNvPr>
            <p:cNvSpPr/>
            <p:nvPr/>
          </p:nvSpPr>
          <p:spPr>
            <a:xfrm>
              <a:off x="2679968" y="3737810"/>
              <a:ext cx="2998937" cy="20052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D031416-5427-40D4-B2C3-2060FB9E4E3C}"/>
                </a:ext>
              </a:extLst>
            </p:cNvPr>
            <p:cNvSpPr/>
            <p:nvPr/>
          </p:nvSpPr>
          <p:spPr>
            <a:xfrm>
              <a:off x="3668199" y="4462762"/>
              <a:ext cx="1774617" cy="11175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970131-33A4-4B1C-B99B-20E19FCF1B59}"/>
                </a:ext>
              </a:extLst>
            </p:cNvPr>
            <p:cNvSpPr txBox="1"/>
            <p:nvPr/>
          </p:nvSpPr>
          <p:spPr>
            <a:xfrm>
              <a:off x="3066906" y="3903906"/>
              <a:ext cx="1405256" cy="461665"/>
            </a:xfrm>
            <a:prstGeom prst="rect">
              <a:avLst/>
            </a:prstGeom>
            <a:noFill/>
          </p:spPr>
          <p:txBody>
            <a:bodyPr wrap="none" rtlCol="0">
              <a:spAutoFit/>
            </a:bodyPr>
            <a:lstStyle/>
            <a:p>
              <a:r>
                <a:rPr lang="en-US" sz="2400" dirty="0" err="1"/>
                <a:t>Borel</a:t>
              </a:r>
              <a:r>
                <a:rPr lang="en-US" sz="2400" dirty="0"/>
                <a:t> sets</a:t>
              </a:r>
              <a:endParaRPr lang="en-US" dirty="0"/>
            </a:p>
          </p:txBody>
        </p:sp>
        <p:sp>
          <p:nvSpPr>
            <p:cNvPr id="22" name="Oval 21">
              <a:extLst>
                <a:ext uri="{FF2B5EF4-FFF2-40B4-BE49-F238E27FC236}">
                  <a16:creationId xmlns:a16="http://schemas.microsoft.com/office/drawing/2014/main" id="{51339184-9549-4EC3-9B93-3A1F0D09F264}"/>
                </a:ext>
              </a:extLst>
            </p:cNvPr>
            <p:cNvSpPr/>
            <p:nvPr/>
          </p:nvSpPr>
          <p:spPr>
            <a:xfrm>
              <a:off x="6459336" y="4024640"/>
              <a:ext cx="1774617" cy="12107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FDF3BD8-F792-473B-AF21-3A2FBBF35750}"/>
                </a:ext>
              </a:extLst>
            </p:cNvPr>
            <p:cNvSpPr txBox="1"/>
            <p:nvPr/>
          </p:nvSpPr>
          <p:spPr>
            <a:xfrm>
              <a:off x="6870904" y="4399161"/>
              <a:ext cx="951479" cy="461665"/>
            </a:xfrm>
            <a:prstGeom prst="rect">
              <a:avLst/>
            </a:prstGeom>
            <a:noFill/>
          </p:spPr>
          <p:txBody>
            <a:bodyPr wrap="none" rtlCol="0">
              <a:spAutoFit/>
            </a:bodyPr>
            <a:lstStyle/>
            <a:p>
              <a:r>
                <a:rPr lang="en-US" sz="2400" dirty="0"/>
                <a:t>Points</a:t>
              </a:r>
              <a:endParaRPr lang="en-US" dirty="0"/>
            </a:p>
          </p:txBody>
        </p:sp>
      </p:grpSp>
      <p:cxnSp>
        <p:nvCxnSpPr>
          <p:cNvPr id="27" name="Straight Connector 26">
            <a:extLst>
              <a:ext uri="{FF2B5EF4-FFF2-40B4-BE49-F238E27FC236}">
                <a16:creationId xmlns:a16="http://schemas.microsoft.com/office/drawing/2014/main" id="{8C75C566-C5CC-4C7B-9662-7FF3334B637A}"/>
              </a:ext>
            </a:extLst>
          </p:cNvPr>
          <p:cNvCxnSpPr>
            <a:endCxn id="15" idx="1"/>
          </p:cNvCxnSpPr>
          <p:nvPr/>
        </p:nvCxnSpPr>
        <p:spPr>
          <a:xfrm>
            <a:off x="3100659" y="922709"/>
            <a:ext cx="1410575" cy="92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09F494-386D-4215-BDFE-570DA8E4FA3E}"/>
              </a:ext>
            </a:extLst>
          </p:cNvPr>
          <p:cNvCxnSpPr/>
          <p:nvPr/>
        </p:nvCxnSpPr>
        <p:spPr>
          <a:xfrm flipV="1">
            <a:off x="2803882" y="2182284"/>
            <a:ext cx="1355558" cy="16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1F2B9AE-F507-4AD9-9E43-81B773AA7C92}"/>
              </a:ext>
            </a:extLst>
          </p:cNvPr>
          <p:cNvCxnSpPr>
            <a:cxnSpLocks/>
          </p:cNvCxnSpPr>
          <p:nvPr/>
        </p:nvCxnSpPr>
        <p:spPr>
          <a:xfrm flipH="1">
            <a:off x="7859617" y="1105605"/>
            <a:ext cx="1112456" cy="85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F355A9-FDC1-4B43-BB61-78552FC348A3}"/>
              </a:ext>
            </a:extLst>
          </p:cNvPr>
          <p:cNvCxnSpPr/>
          <p:nvPr/>
        </p:nvCxnSpPr>
        <p:spPr>
          <a:xfrm>
            <a:off x="7408902" y="2775284"/>
            <a:ext cx="303864" cy="1112541"/>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52DE2D7-0251-44BC-8E47-3B7629075AF4}"/>
              </a:ext>
            </a:extLst>
          </p:cNvPr>
          <p:cNvCxnSpPr>
            <a:cxnSpLocks/>
          </p:cNvCxnSpPr>
          <p:nvPr/>
        </p:nvCxnSpPr>
        <p:spPr>
          <a:xfrm>
            <a:off x="5221285" y="3049674"/>
            <a:ext cx="0" cy="1299816"/>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0CD18D-6135-4771-8570-62A52EAABA88}"/>
              </a:ext>
            </a:extLst>
          </p:cNvPr>
          <p:cNvCxnSpPr>
            <a:cxnSpLocks/>
          </p:cNvCxnSpPr>
          <p:nvPr/>
        </p:nvCxnSpPr>
        <p:spPr>
          <a:xfrm>
            <a:off x="4348936" y="3188928"/>
            <a:ext cx="0" cy="487569"/>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AA43C13-7FC3-4BFB-A568-F3E5182CC6B7}"/>
              </a:ext>
            </a:extLst>
          </p:cNvPr>
          <p:cNvSpPr txBox="1"/>
          <p:nvPr/>
        </p:nvSpPr>
        <p:spPr>
          <a:xfrm>
            <a:off x="1355443" y="5196486"/>
            <a:ext cx="1309846" cy="461665"/>
          </a:xfrm>
          <a:prstGeom prst="rect">
            <a:avLst/>
          </a:prstGeom>
          <a:noFill/>
        </p:spPr>
        <p:txBody>
          <a:bodyPr wrap="none" rtlCol="0">
            <a:spAutoFit/>
          </a:bodyPr>
          <a:lstStyle/>
          <a:p>
            <a:r>
              <a:rPr lang="en-US" sz="2400" dirty="0"/>
              <a:t>Topology</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5387B7C-008E-40C8-BD00-4530CA980AF1}"/>
                  </a:ext>
                </a:extLst>
              </p:cNvPr>
              <p:cNvSpPr txBox="1"/>
              <p:nvPr/>
            </p:nvSpPr>
            <p:spPr>
              <a:xfrm>
                <a:off x="1067708" y="3830893"/>
                <a:ext cx="1390381"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𝜎</m:t>
                    </m:r>
                  </m:oMath>
                </a14:m>
                <a:r>
                  <a:rPr lang="en-US" sz="2400" dirty="0"/>
                  <a:t>-algebra</a:t>
                </a:r>
              </a:p>
            </p:txBody>
          </p:sp>
        </mc:Choice>
        <mc:Fallback xmlns="">
          <p:sp>
            <p:nvSpPr>
              <p:cNvPr id="43" name="TextBox 42">
                <a:extLst>
                  <a:ext uri="{FF2B5EF4-FFF2-40B4-BE49-F238E27FC236}">
                    <a16:creationId xmlns:a16="http://schemas.microsoft.com/office/drawing/2014/main" id="{D5387B7C-008E-40C8-BD00-4530CA980AF1}"/>
                  </a:ext>
                </a:extLst>
              </p:cNvPr>
              <p:cNvSpPr txBox="1">
                <a:spLocks noRot="1" noChangeAspect="1" noMove="1" noResize="1" noEditPoints="1" noAdjustHandles="1" noChangeArrowheads="1" noChangeShapeType="1" noTextEdit="1"/>
              </p:cNvSpPr>
              <p:nvPr/>
            </p:nvSpPr>
            <p:spPr>
              <a:xfrm>
                <a:off x="1067708" y="3830893"/>
                <a:ext cx="1390381" cy="461665"/>
              </a:xfrm>
              <a:prstGeom prst="rect">
                <a:avLst/>
              </a:prstGeom>
              <a:blipFill>
                <a:blip r:embed="rId3"/>
                <a:stretch>
                  <a:fillRect t="-10526" r="-5702" b="-28947"/>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AB4E2885-F779-4D70-91D6-D2ED275C32AA}"/>
              </a:ext>
            </a:extLst>
          </p:cNvPr>
          <p:cNvCxnSpPr/>
          <p:nvPr/>
        </p:nvCxnSpPr>
        <p:spPr>
          <a:xfrm flipV="1">
            <a:off x="2803882" y="5149679"/>
            <a:ext cx="1615961" cy="296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0826AB-71E0-4600-A8D6-90C25BF54407}"/>
              </a:ext>
            </a:extLst>
          </p:cNvPr>
          <p:cNvCxnSpPr/>
          <p:nvPr/>
        </p:nvCxnSpPr>
        <p:spPr>
          <a:xfrm>
            <a:off x="2574236" y="4082602"/>
            <a:ext cx="907425" cy="36055"/>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DDFAC-E610-4880-AF85-0031A6D09422}"/>
              </a:ext>
            </a:extLst>
          </p:cNvPr>
          <p:cNvSpPr txBox="1"/>
          <p:nvPr/>
        </p:nvSpPr>
        <p:spPr>
          <a:xfrm>
            <a:off x="8694921" y="1402479"/>
            <a:ext cx="3162872" cy="2246769"/>
          </a:xfrm>
          <a:prstGeom prst="rect">
            <a:avLst/>
          </a:prstGeom>
          <a:noFill/>
        </p:spPr>
        <p:txBody>
          <a:bodyPr wrap="square" rtlCol="0">
            <a:spAutoFit/>
          </a:bodyPr>
          <a:lstStyle/>
          <a:p>
            <a:pPr algn="r"/>
            <a:r>
              <a:rPr lang="en-US" sz="2800" dirty="0">
                <a:solidFill>
                  <a:srgbClr val="008000"/>
                </a:solidFill>
              </a:rPr>
              <a:t>Precise map between physical concepts and their mathematical representation</a:t>
            </a:r>
          </a:p>
        </p:txBody>
      </p:sp>
      <p:sp>
        <p:nvSpPr>
          <p:cNvPr id="51" name="TextBox 50">
            <a:extLst>
              <a:ext uri="{FF2B5EF4-FFF2-40B4-BE49-F238E27FC236}">
                <a16:creationId xmlns:a16="http://schemas.microsoft.com/office/drawing/2014/main" id="{D41F6E6D-2783-4BD0-9E18-34AB5480564F}"/>
              </a:ext>
            </a:extLst>
          </p:cNvPr>
          <p:cNvSpPr txBox="1"/>
          <p:nvPr/>
        </p:nvSpPr>
        <p:spPr>
          <a:xfrm>
            <a:off x="8900368" y="4364849"/>
            <a:ext cx="2998937" cy="1569660"/>
          </a:xfrm>
          <a:prstGeom prst="rect">
            <a:avLst/>
          </a:prstGeom>
          <a:noFill/>
        </p:spPr>
        <p:txBody>
          <a:bodyPr wrap="square">
            <a:spAutoFit/>
          </a:bodyPr>
          <a:lstStyle/>
          <a:p>
            <a:pPr algn="r"/>
            <a:r>
              <a:rPr lang="en-US" sz="2400" dirty="0">
                <a:solidFill>
                  <a:srgbClr val="008000"/>
                </a:solidFill>
              </a:rPr>
              <a:t>All proofs can be “translated” into physically meaningful language</a:t>
            </a:r>
          </a:p>
        </p:txBody>
      </p:sp>
    </p:spTree>
    <p:extLst>
      <p:ext uri="{BB962C8B-B14F-4D97-AF65-F5344CB8AC3E}">
        <p14:creationId xmlns:p14="http://schemas.microsoft.com/office/powerpoint/2010/main" val="403522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animBg="1"/>
      <p:bldP spid="6" grpId="0" animBg="1"/>
      <p:bldP spid="12" grpId="0"/>
      <p:bldP spid="15" grpId="0"/>
      <p:bldP spid="42" grpId="0"/>
      <p:bldP spid="43" grpId="0"/>
      <p:bldP spid="48" grpId="0"/>
      <p:bldP spid="5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8BF472-5D30-4CB4-BAB9-076944B4387D}"/>
              </a:ext>
            </a:extLst>
          </p:cNvPr>
          <p:cNvSpPr txBox="1"/>
          <p:nvPr/>
        </p:nvSpPr>
        <p:spPr>
          <a:xfrm>
            <a:off x="174381" y="823395"/>
            <a:ext cx="11843238" cy="830997"/>
          </a:xfrm>
          <a:prstGeom prst="rect">
            <a:avLst/>
          </a:prstGeom>
          <a:noFill/>
        </p:spPr>
        <p:txBody>
          <a:bodyPr wrap="square" rtlCol="0">
            <a:spAutoFit/>
          </a:bodyPr>
          <a:lstStyle/>
          <a:p>
            <a:r>
              <a:rPr lang="en-US" sz="2400" dirty="0"/>
              <a:t>Formal definition (in math): some set with some properties (e.g. a variable that can be used as a parameter for the evolution of a system)</a:t>
            </a:r>
          </a:p>
        </p:txBody>
      </p:sp>
      <p:sp>
        <p:nvSpPr>
          <p:cNvPr id="9" name="TextBox 8">
            <a:extLst>
              <a:ext uri="{FF2B5EF4-FFF2-40B4-BE49-F238E27FC236}">
                <a16:creationId xmlns:a16="http://schemas.microsoft.com/office/drawing/2014/main" id="{8D173E78-1D07-49B5-8577-783567B06B76}"/>
              </a:ext>
            </a:extLst>
          </p:cNvPr>
          <p:cNvSpPr txBox="1"/>
          <p:nvPr/>
        </p:nvSpPr>
        <p:spPr>
          <a:xfrm>
            <a:off x="193431" y="4730353"/>
            <a:ext cx="11843238" cy="461665"/>
          </a:xfrm>
          <a:prstGeom prst="rect">
            <a:avLst/>
          </a:prstGeom>
          <a:noFill/>
        </p:spPr>
        <p:txBody>
          <a:bodyPr wrap="square" rtlCol="0">
            <a:spAutoFit/>
          </a:bodyPr>
          <a:lstStyle/>
          <a:p>
            <a:r>
              <a:rPr lang="en-US" sz="2400" dirty="0"/>
              <a:t>The sun, the seasons, heart (pulse), a pendulum, ….</a:t>
            </a:r>
          </a:p>
        </p:txBody>
      </p:sp>
      <p:sp>
        <p:nvSpPr>
          <p:cNvPr id="5" name="Footer Placeholder 4">
            <a:extLst>
              <a:ext uri="{FF2B5EF4-FFF2-40B4-BE49-F238E27FC236}">
                <a16:creationId xmlns:a16="http://schemas.microsoft.com/office/drawing/2014/main" id="{933CDA25-F28F-4ED5-8ED3-B1CABE26E35D}"/>
              </a:ext>
            </a:extLst>
          </p:cNvPr>
          <p:cNvSpPr>
            <a:spLocks noGrp="1"/>
          </p:cNvSpPr>
          <p:nvPr>
            <p:ph type="ftr" sz="quarter" idx="11"/>
          </p:nvPr>
        </p:nvSpPr>
        <p:spPr/>
        <p:txBody>
          <a:bodyPr/>
          <a:lstStyle/>
          <a:p>
            <a:r>
              <a:rPr lang="en-US"/>
              <a:t>Christine Aidala + Gabriele Carcassi - Physics Department - University of Michigan</a:t>
            </a:r>
          </a:p>
        </p:txBody>
      </p:sp>
      <p:sp>
        <p:nvSpPr>
          <p:cNvPr id="6" name="Slide Number Placeholder 5">
            <a:extLst>
              <a:ext uri="{FF2B5EF4-FFF2-40B4-BE49-F238E27FC236}">
                <a16:creationId xmlns:a16="http://schemas.microsoft.com/office/drawing/2014/main" id="{6A977894-4F9E-438B-ACA5-C8E64DE2290D}"/>
              </a:ext>
            </a:extLst>
          </p:cNvPr>
          <p:cNvSpPr>
            <a:spLocks noGrp="1"/>
          </p:cNvSpPr>
          <p:nvPr>
            <p:ph type="sldNum" sz="quarter" idx="13"/>
          </p:nvPr>
        </p:nvSpPr>
        <p:spPr/>
        <p:txBody>
          <a:bodyPr/>
          <a:lstStyle/>
          <a:p>
            <a:fld id="{F47845EA-7733-40EE-B074-20032348B727}" type="slidenum">
              <a:rPr lang="en-US" smtClean="0"/>
              <a:t>28</a:t>
            </a:fld>
            <a:endParaRPr lang="en-US"/>
          </a:p>
        </p:txBody>
      </p:sp>
      <p:sp>
        <p:nvSpPr>
          <p:cNvPr id="18" name="TextBox 17">
            <a:extLst>
              <a:ext uri="{FF2B5EF4-FFF2-40B4-BE49-F238E27FC236}">
                <a16:creationId xmlns:a16="http://schemas.microsoft.com/office/drawing/2014/main" id="{EA97D5C2-5184-47FD-A8ED-02B581C5EECA}"/>
              </a:ext>
            </a:extLst>
          </p:cNvPr>
          <p:cNvSpPr txBox="1"/>
          <p:nvPr/>
        </p:nvSpPr>
        <p:spPr>
          <a:xfrm>
            <a:off x="193430" y="3324788"/>
            <a:ext cx="11843238" cy="461665"/>
          </a:xfrm>
          <a:prstGeom prst="rect">
            <a:avLst/>
          </a:prstGeom>
          <a:noFill/>
        </p:spPr>
        <p:txBody>
          <a:bodyPr wrap="square" rtlCol="0">
            <a:spAutoFit/>
          </a:bodyPr>
          <a:lstStyle/>
          <a:p>
            <a:r>
              <a:rPr lang="en-US" sz="2400" dirty="0"/>
              <a:t>An operational definition is necessary and sufficient: time is what is measured by a clock</a:t>
            </a:r>
            <a:endParaRPr lang="en-US" dirty="0"/>
          </a:p>
        </p:txBody>
      </p:sp>
      <p:sp>
        <p:nvSpPr>
          <p:cNvPr id="2" name="TextBox 1">
            <a:extLst>
              <a:ext uri="{FF2B5EF4-FFF2-40B4-BE49-F238E27FC236}">
                <a16:creationId xmlns:a16="http://schemas.microsoft.com/office/drawing/2014/main" id="{FC2FCEEE-38F7-41EB-9976-6A846046B6B8}"/>
              </a:ext>
            </a:extLst>
          </p:cNvPr>
          <p:cNvSpPr txBox="1"/>
          <p:nvPr/>
        </p:nvSpPr>
        <p:spPr>
          <a:xfrm>
            <a:off x="0" y="123183"/>
            <a:ext cx="12191999" cy="646331"/>
          </a:xfrm>
          <a:prstGeom prst="rect">
            <a:avLst/>
          </a:prstGeom>
          <a:noFill/>
        </p:spPr>
        <p:txBody>
          <a:bodyPr wrap="square" rtlCol="0">
            <a:spAutoFit/>
          </a:bodyPr>
          <a:lstStyle/>
          <a:p>
            <a:pPr algn="ctr"/>
            <a:r>
              <a:rPr lang="en-US" sz="3600" dirty="0"/>
              <a:t>How do we define physical objects, e.g. time?</a:t>
            </a:r>
          </a:p>
        </p:txBody>
      </p:sp>
      <p:sp>
        <p:nvSpPr>
          <p:cNvPr id="16" name="TextBox 15">
            <a:extLst>
              <a:ext uri="{FF2B5EF4-FFF2-40B4-BE49-F238E27FC236}">
                <a16:creationId xmlns:a16="http://schemas.microsoft.com/office/drawing/2014/main" id="{A8377A15-02D7-43E4-9481-AC2032FC5DF4}"/>
              </a:ext>
            </a:extLst>
          </p:cNvPr>
          <p:cNvSpPr txBox="1"/>
          <p:nvPr/>
        </p:nvSpPr>
        <p:spPr>
          <a:xfrm>
            <a:off x="193431" y="1779722"/>
            <a:ext cx="11843238" cy="830997"/>
          </a:xfrm>
          <a:prstGeom prst="rect">
            <a:avLst/>
          </a:prstGeom>
          <a:noFill/>
        </p:spPr>
        <p:txBody>
          <a:bodyPr wrap="square" rtlCol="0">
            <a:spAutoFit/>
          </a:bodyPr>
          <a:lstStyle/>
          <a:p>
            <a:r>
              <a:rPr lang="en-US" sz="2400" dirty="0"/>
              <a:t>Ontological definition (in philosophy): some intrinsic feature of reality (e.g. continued sequence of existence and events)</a:t>
            </a:r>
          </a:p>
        </p:txBody>
      </p:sp>
      <p:sp>
        <p:nvSpPr>
          <p:cNvPr id="17" name="TextBox 16">
            <a:extLst>
              <a:ext uri="{FF2B5EF4-FFF2-40B4-BE49-F238E27FC236}">
                <a16:creationId xmlns:a16="http://schemas.microsoft.com/office/drawing/2014/main" id="{8A00EF6C-9709-450D-B1CE-4F5D1E2AF2F1}"/>
              </a:ext>
            </a:extLst>
          </p:cNvPr>
          <p:cNvSpPr txBox="1"/>
          <p:nvPr/>
        </p:nvSpPr>
        <p:spPr>
          <a:xfrm>
            <a:off x="19050" y="2666515"/>
            <a:ext cx="12192000" cy="646331"/>
          </a:xfrm>
          <a:prstGeom prst="rect">
            <a:avLst/>
          </a:prstGeom>
          <a:noFill/>
        </p:spPr>
        <p:txBody>
          <a:bodyPr wrap="square" rtlCol="0">
            <a:spAutoFit/>
          </a:bodyPr>
          <a:lstStyle/>
          <a:p>
            <a:pPr algn="ctr"/>
            <a:r>
              <a:rPr lang="en-US" sz="3600" dirty="0">
                <a:solidFill>
                  <a:srgbClr val="FF0000"/>
                </a:solidFill>
              </a:rPr>
              <a:t>These types of answers do not help us in a lab</a:t>
            </a:r>
          </a:p>
        </p:txBody>
      </p:sp>
      <p:sp>
        <p:nvSpPr>
          <p:cNvPr id="20" name="TextBox 19">
            <a:extLst>
              <a:ext uri="{FF2B5EF4-FFF2-40B4-BE49-F238E27FC236}">
                <a16:creationId xmlns:a16="http://schemas.microsoft.com/office/drawing/2014/main" id="{0AAFF91B-0417-4C87-824A-FF71F443D304}"/>
              </a:ext>
            </a:extLst>
          </p:cNvPr>
          <p:cNvSpPr txBox="1"/>
          <p:nvPr/>
        </p:nvSpPr>
        <p:spPr>
          <a:xfrm>
            <a:off x="19050" y="3927857"/>
            <a:ext cx="12192000" cy="646331"/>
          </a:xfrm>
          <a:prstGeom prst="rect">
            <a:avLst/>
          </a:prstGeom>
          <a:noFill/>
        </p:spPr>
        <p:txBody>
          <a:bodyPr wrap="square" rtlCol="0">
            <a:spAutoFit/>
          </a:bodyPr>
          <a:lstStyle/>
          <a:p>
            <a:pPr algn="ctr"/>
            <a:r>
              <a:rPr lang="en-US" sz="3600" dirty="0"/>
              <a:t>What is a clock?</a:t>
            </a:r>
          </a:p>
        </p:txBody>
      </p:sp>
      <p:sp>
        <p:nvSpPr>
          <p:cNvPr id="21" name="TextBox 20">
            <a:extLst>
              <a:ext uri="{FF2B5EF4-FFF2-40B4-BE49-F238E27FC236}">
                <a16:creationId xmlns:a16="http://schemas.microsoft.com/office/drawing/2014/main" id="{C76D598A-359E-449A-B4EE-8FBC7DDB69B1}"/>
              </a:ext>
            </a:extLst>
          </p:cNvPr>
          <p:cNvSpPr txBox="1"/>
          <p:nvPr/>
        </p:nvSpPr>
        <p:spPr>
          <a:xfrm>
            <a:off x="193431" y="5288860"/>
            <a:ext cx="11843238" cy="461665"/>
          </a:xfrm>
          <a:prstGeom prst="rect">
            <a:avLst/>
          </a:prstGeom>
          <a:noFill/>
        </p:spPr>
        <p:txBody>
          <a:bodyPr wrap="square" rtlCol="0">
            <a:spAutoFit/>
          </a:bodyPr>
          <a:lstStyle/>
          <a:p>
            <a:pPr algn="r"/>
            <a:r>
              <a:rPr lang="en-US" sz="2400" dirty="0"/>
              <a:t>…, and anything else that can be synchronized to another clock.</a:t>
            </a:r>
          </a:p>
        </p:txBody>
      </p:sp>
      <p:cxnSp>
        <p:nvCxnSpPr>
          <p:cNvPr id="8" name="Straight Connector 7">
            <a:extLst>
              <a:ext uri="{FF2B5EF4-FFF2-40B4-BE49-F238E27FC236}">
                <a16:creationId xmlns:a16="http://schemas.microsoft.com/office/drawing/2014/main" id="{06AB9D86-3086-4B46-B16D-44064377E975}"/>
              </a:ext>
            </a:extLst>
          </p:cNvPr>
          <p:cNvCxnSpPr/>
          <p:nvPr/>
        </p:nvCxnSpPr>
        <p:spPr>
          <a:xfrm flipV="1">
            <a:off x="7000363" y="4829455"/>
            <a:ext cx="967666" cy="15979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15902ED-3B01-4B93-8BB7-2BED46AFC9F0}"/>
              </a:ext>
            </a:extLst>
          </p:cNvPr>
          <p:cNvSpPr txBox="1"/>
          <p:nvPr/>
        </p:nvSpPr>
        <p:spPr>
          <a:xfrm>
            <a:off x="7968029" y="4600057"/>
            <a:ext cx="1066702" cy="369332"/>
          </a:xfrm>
          <a:prstGeom prst="rect">
            <a:avLst/>
          </a:prstGeom>
          <a:noFill/>
        </p:spPr>
        <p:txBody>
          <a:bodyPr wrap="none" rtlCol="0">
            <a:spAutoFit/>
          </a:bodyPr>
          <a:lstStyle/>
          <a:p>
            <a:r>
              <a:rPr lang="en-US" dirty="0"/>
              <a:t>examples</a:t>
            </a:r>
          </a:p>
        </p:txBody>
      </p:sp>
      <p:cxnSp>
        <p:nvCxnSpPr>
          <p:cNvPr id="22" name="Straight Connector 21">
            <a:extLst>
              <a:ext uri="{FF2B5EF4-FFF2-40B4-BE49-F238E27FC236}">
                <a16:creationId xmlns:a16="http://schemas.microsoft.com/office/drawing/2014/main" id="{D42B8D27-BC1A-432D-B9FD-C28D2B776899}"/>
              </a:ext>
            </a:extLst>
          </p:cNvPr>
          <p:cNvCxnSpPr/>
          <p:nvPr/>
        </p:nvCxnSpPr>
        <p:spPr>
          <a:xfrm flipV="1">
            <a:off x="3002132" y="5585749"/>
            <a:ext cx="967666" cy="15979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5A22B7-B48F-45A2-A704-B0CC9205C224}"/>
              </a:ext>
            </a:extLst>
          </p:cNvPr>
          <p:cNvSpPr txBox="1"/>
          <p:nvPr/>
        </p:nvSpPr>
        <p:spPr>
          <a:xfrm>
            <a:off x="1159512" y="5745547"/>
            <a:ext cx="3685240" cy="369332"/>
          </a:xfrm>
          <a:prstGeom prst="rect">
            <a:avLst/>
          </a:prstGeom>
          <a:noFill/>
        </p:spPr>
        <p:txBody>
          <a:bodyPr wrap="none" rtlCol="0">
            <a:spAutoFit/>
          </a:bodyPr>
          <a:lstStyle/>
          <a:p>
            <a:r>
              <a:rPr lang="en-US" dirty="0"/>
              <a:t>operational feature of a general clock</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EC74E85-7022-4D6E-ABCF-2E6B2B1D0603}"/>
                  </a:ext>
                </a:extLst>
              </p:cNvPr>
              <p:cNvSpPr txBox="1"/>
              <p:nvPr/>
            </p:nvSpPr>
            <p:spPr>
              <a:xfrm>
                <a:off x="5810833" y="5958378"/>
                <a:ext cx="5392566"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If you can’t synchronize clocks, you have a problem…</a:t>
                </a:r>
              </a:p>
            </p:txBody>
          </p:sp>
        </mc:Choice>
        <mc:Fallback xmlns="">
          <p:sp>
            <p:nvSpPr>
              <p:cNvPr id="24" name="TextBox 23">
                <a:extLst>
                  <a:ext uri="{FF2B5EF4-FFF2-40B4-BE49-F238E27FC236}">
                    <a16:creationId xmlns:a16="http://schemas.microsoft.com/office/drawing/2014/main" id="{AEC74E85-7022-4D6E-ABCF-2E6B2B1D0603}"/>
                  </a:ext>
                </a:extLst>
              </p:cNvPr>
              <p:cNvSpPr txBox="1">
                <a:spLocks noRot="1" noChangeAspect="1" noMove="1" noResize="1" noEditPoints="1" noAdjustHandles="1" noChangeArrowheads="1" noChangeShapeType="1" noTextEdit="1"/>
              </p:cNvSpPr>
              <p:nvPr/>
            </p:nvSpPr>
            <p:spPr>
              <a:xfrm>
                <a:off x="5810833" y="5958378"/>
                <a:ext cx="5392566" cy="369332"/>
              </a:xfrm>
              <a:prstGeom prst="rect">
                <a:avLst/>
              </a:prstGeom>
              <a:blipFill>
                <a:blip r:embed="rId3"/>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3826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8" grpId="0"/>
      <p:bldP spid="16" grpId="0"/>
      <p:bldP spid="17" grpId="0"/>
      <p:bldP spid="20" grpId="0"/>
      <p:bldP spid="21" grpId="0"/>
      <p:bldP spid="13" grpId="0"/>
      <p:bldP spid="23"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33CDA25-F28F-4ED5-8ED3-B1CABE26E35D}"/>
              </a:ext>
            </a:extLst>
          </p:cNvPr>
          <p:cNvSpPr>
            <a:spLocks noGrp="1"/>
          </p:cNvSpPr>
          <p:nvPr>
            <p:ph type="ftr" sz="quarter" idx="11"/>
          </p:nvPr>
        </p:nvSpPr>
        <p:spPr/>
        <p:txBody>
          <a:bodyPr/>
          <a:lstStyle/>
          <a:p>
            <a:r>
              <a:rPr lang="en-US"/>
              <a:t>Christine Aidala + Gabriele Carcassi - Physics Department - University of Michigan</a:t>
            </a:r>
          </a:p>
        </p:txBody>
      </p:sp>
      <p:sp>
        <p:nvSpPr>
          <p:cNvPr id="6" name="Slide Number Placeholder 5">
            <a:extLst>
              <a:ext uri="{FF2B5EF4-FFF2-40B4-BE49-F238E27FC236}">
                <a16:creationId xmlns:a16="http://schemas.microsoft.com/office/drawing/2014/main" id="{6A977894-4F9E-438B-ACA5-C8E64DE2290D}"/>
              </a:ext>
            </a:extLst>
          </p:cNvPr>
          <p:cNvSpPr>
            <a:spLocks noGrp="1"/>
          </p:cNvSpPr>
          <p:nvPr>
            <p:ph type="sldNum" sz="quarter" idx="13"/>
          </p:nvPr>
        </p:nvSpPr>
        <p:spPr/>
        <p:txBody>
          <a:bodyPr/>
          <a:lstStyle/>
          <a:p>
            <a:fld id="{F47845EA-7733-40EE-B074-20032348B727}" type="slidenum">
              <a:rPr lang="en-US" smtClean="0"/>
              <a:t>29</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97D5C2-5184-47FD-A8ED-02B581C5EECA}"/>
                  </a:ext>
                </a:extLst>
              </p:cNvPr>
              <p:cNvSpPr txBox="1"/>
              <p:nvPr/>
            </p:nvSpPr>
            <p:spPr>
              <a:xfrm>
                <a:off x="174380" y="1765765"/>
                <a:ext cx="11843238" cy="830997"/>
              </a:xfrm>
              <a:prstGeom prst="rect">
                <a:avLst/>
              </a:prstGeom>
              <a:noFill/>
            </p:spPr>
            <p:txBody>
              <a:bodyPr wrap="square" rtlCol="0">
                <a:spAutoFit/>
              </a:bodyPr>
              <a:lstStyle/>
              <a:p>
                <a:r>
                  <a:rPr lang="en-US" sz="2400" dirty="0"/>
                  <a:t>A reference (i.e. a tick of a clock) is something that allows us to distinguish between a before and an after (mathematically, a triple of statements </a:t>
                </a:r>
                <a14:m>
                  <m:oMath xmlns:m="http://schemas.openxmlformats.org/officeDocument/2006/math">
                    <m:d>
                      <m:dPr>
                        <m:ctrlPr>
                          <a:rPr lang="en-US" sz="2400" b="0" i="1" smtClean="0">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m:t>
                        </m:r>
                        <m:r>
                          <a:rPr lang="en-US" sz="2400" i="1">
                            <a:latin typeface="Cambria Math" panose="02040503050406030204" pitchFamily="18" charset="0"/>
                          </a:rPr>
                          <m:t>𝑜</m:t>
                        </m:r>
                        <m:r>
                          <a:rPr lang="en-US" sz="2400" i="1">
                            <a:latin typeface="Cambria Math" panose="02040503050406030204" pitchFamily="18" charset="0"/>
                          </a:rPr>
                          <m:t>,</m:t>
                        </m:r>
                        <m:r>
                          <a:rPr lang="en-US" sz="2400" i="1">
                            <a:latin typeface="Cambria Math" panose="02040503050406030204" pitchFamily="18" charset="0"/>
                          </a:rPr>
                          <m:t>𝑎</m:t>
                        </m:r>
                      </m:e>
                    </m:d>
                  </m:oMath>
                </a14:m>
                <a:r>
                  <a:rPr lang="en-US" sz="2400" dirty="0"/>
                  <a:t> with some properties)</a:t>
                </a:r>
                <a:endParaRPr lang="en-US" dirty="0"/>
              </a:p>
            </p:txBody>
          </p:sp>
        </mc:Choice>
        <mc:Fallback xmlns="">
          <p:sp>
            <p:nvSpPr>
              <p:cNvPr id="18" name="TextBox 17">
                <a:extLst>
                  <a:ext uri="{FF2B5EF4-FFF2-40B4-BE49-F238E27FC236}">
                    <a16:creationId xmlns:a16="http://schemas.microsoft.com/office/drawing/2014/main" id="{EA97D5C2-5184-47FD-A8ED-02B581C5EECA}"/>
                  </a:ext>
                </a:extLst>
              </p:cNvPr>
              <p:cNvSpPr txBox="1">
                <a:spLocks noRot="1" noChangeAspect="1" noMove="1" noResize="1" noEditPoints="1" noAdjustHandles="1" noChangeArrowheads="1" noChangeShapeType="1" noTextEdit="1"/>
              </p:cNvSpPr>
              <p:nvPr/>
            </p:nvSpPr>
            <p:spPr>
              <a:xfrm>
                <a:off x="174380" y="1765765"/>
                <a:ext cx="11843238" cy="830997"/>
              </a:xfrm>
              <a:prstGeom prst="rect">
                <a:avLst/>
              </a:prstGeom>
              <a:blipFill>
                <a:blip r:embed="rId3"/>
                <a:stretch>
                  <a:fillRect l="-824" t="-5882" b="-1617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FC2FCEEE-38F7-41EB-9976-6A846046B6B8}"/>
              </a:ext>
            </a:extLst>
          </p:cNvPr>
          <p:cNvSpPr txBox="1"/>
          <p:nvPr/>
        </p:nvSpPr>
        <p:spPr>
          <a:xfrm>
            <a:off x="-1" y="869680"/>
            <a:ext cx="12191999" cy="646331"/>
          </a:xfrm>
          <a:prstGeom prst="rect">
            <a:avLst/>
          </a:prstGeom>
          <a:noFill/>
        </p:spPr>
        <p:txBody>
          <a:bodyPr wrap="square" rtlCol="0">
            <a:spAutoFit/>
          </a:bodyPr>
          <a:lstStyle/>
          <a:p>
            <a:pPr algn="ctr"/>
            <a:r>
              <a:rPr lang="en-US" sz="3600" dirty="0"/>
              <a:t>What operational requirements lead to time as a real number?</a:t>
            </a:r>
          </a:p>
        </p:txBody>
      </p:sp>
      <p:sp>
        <p:nvSpPr>
          <p:cNvPr id="17" name="TextBox 16">
            <a:extLst>
              <a:ext uri="{FF2B5EF4-FFF2-40B4-BE49-F238E27FC236}">
                <a16:creationId xmlns:a16="http://schemas.microsoft.com/office/drawing/2014/main" id="{8A00EF6C-9709-450D-B1CE-4F5D1E2AF2F1}"/>
              </a:ext>
            </a:extLst>
          </p:cNvPr>
          <p:cNvSpPr txBox="1"/>
          <p:nvPr/>
        </p:nvSpPr>
        <p:spPr>
          <a:xfrm>
            <a:off x="-2" y="143469"/>
            <a:ext cx="12192000" cy="646331"/>
          </a:xfrm>
          <a:prstGeom prst="rect">
            <a:avLst/>
          </a:prstGeom>
          <a:noFill/>
        </p:spPr>
        <p:txBody>
          <a:bodyPr wrap="square" rtlCol="0">
            <a:spAutoFit/>
          </a:bodyPr>
          <a:lstStyle/>
          <a:p>
            <a:pPr algn="ctr"/>
            <a:r>
              <a:rPr lang="en-US" sz="3600" dirty="0"/>
              <a:t>How do we formally model a clock?</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ADCFC0D-8CFD-40F7-902E-CFCD2F39B926}"/>
                  </a:ext>
                </a:extLst>
              </p:cNvPr>
              <p:cNvSpPr txBox="1"/>
              <p:nvPr/>
            </p:nvSpPr>
            <p:spPr>
              <a:xfrm>
                <a:off x="174380" y="2694165"/>
                <a:ext cx="11843238" cy="461665"/>
              </a:xfrm>
              <a:prstGeom prst="rect">
                <a:avLst/>
              </a:prstGeom>
              <a:noFill/>
            </p:spPr>
            <p:txBody>
              <a:bodyPr wrap="square" rtlCol="0">
                <a:spAutoFit/>
              </a:bodyPr>
              <a:lstStyle/>
              <a:p>
                <a:r>
                  <a:rPr lang="en-US" sz="2400" dirty="0"/>
                  <a:t>A clock is a collection of references (synchronization </a:t>
                </a:r>
                <a14:m>
                  <m:oMath xmlns:m="http://schemas.openxmlformats.org/officeDocument/2006/math">
                    <m:r>
                      <a:rPr lang="en-US" sz="2400" b="0" i="1" smtClean="0">
                        <a:latin typeface="Cambria Math" panose="02040503050406030204" pitchFamily="18" charset="0"/>
                      </a:rPr>
                      <m:t>⇒</m:t>
                    </m:r>
                  </m:oMath>
                </a14:m>
                <a:r>
                  <a:rPr lang="en-US" sz="2400" dirty="0"/>
                  <a:t> clocks have corresponding references)</a:t>
                </a:r>
                <a:endParaRPr lang="en-US" dirty="0"/>
              </a:p>
            </p:txBody>
          </p:sp>
        </mc:Choice>
        <mc:Fallback xmlns="">
          <p:sp>
            <p:nvSpPr>
              <p:cNvPr id="12" name="TextBox 11">
                <a:extLst>
                  <a:ext uri="{FF2B5EF4-FFF2-40B4-BE49-F238E27FC236}">
                    <a16:creationId xmlns:a16="http://schemas.microsoft.com/office/drawing/2014/main" id="{1ADCFC0D-8CFD-40F7-902E-CFCD2F39B926}"/>
                  </a:ext>
                </a:extLst>
              </p:cNvPr>
              <p:cNvSpPr txBox="1">
                <a:spLocks noRot="1" noChangeAspect="1" noMove="1" noResize="1" noEditPoints="1" noAdjustHandles="1" noChangeArrowheads="1" noChangeShapeType="1" noTextEdit="1"/>
              </p:cNvSpPr>
              <p:nvPr/>
            </p:nvSpPr>
            <p:spPr>
              <a:xfrm>
                <a:off x="174380" y="2694165"/>
                <a:ext cx="11843238" cy="461665"/>
              </a:xfrm>
              <a:prstGeom prst="rect">
                <a:avLst/>
              </a:prstGeom>
              <a:blipFill>
                <a:blip r:embed="rId4"/>
                <a:stretch>
                  <a:fillRect l="-824" t="-10526" b="-2894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62F4F724-C48F-46CA-BC28-9E3D893D9D95}"/>
              </a:ext>
            </a:extLst>
          </p:cNvPr>
          <p:cNvSpPr txBox="1"/>
          <p:nvPr/>
        </p:nvSpPr>
        <p:spPr>
          <a:xfrm>
            <a:off x="193431" y="3351353"/>
            <a:ext cx="11843238" cy="1569660"/>
          </a:xfrm>
          <a:prstGeom prst="rect">
            <a:avLst/>
          </a:prstGeom>
          <a:noFill/>
        </p:spPr>
        <p:txBody>
          <a:bodyPr wrap="square" rtlCol="0">
            <a:spAutoFit/>
          </a:bodyPr>
          <a:lstStyle/>
          <a:p>
            <a:r>
              <a:rPr lang="en-US" sz="2400" dirty="0"/>
              <a:t>To define an </a:t>
            </a:r>
            <a:r>
              <a:rPr lang="en-US" sz="2400" b="1" dirty="0"/>
              <a:t>ordered</a:t>
            </a:r>
            <a:r>
              <a:rPr lang="en-US" sz="2400" dirty="0"/>
              <a:t> sequence of “instants”, the references must be (</a:t>
            </a:r>
            <a:r>
              <a:rPr lang="en-US" sz="2400" dirty="0" err="1"/>
              <a:t>nec</a:t>
            </a:r>
            <a:r>
              <a:rPr lang="en-US" sz="2400" dirty="0"/>
              <a:t>/</a:t>
            </a:r>
            <a:r>
              <a:rPr lang="en-US" sz="2400" dirty="0" err="1"/>
              <a:t>suff</a:t>
            </a:r>
            <a:r>
              <a:rPr lang="en-US" sz="2400" dirty="0"/>
              <a:t> conditions):</a:t>
            </a:r>
          </a:p>
          <a:p>
            <a:pPr marL="342900" indent="-342900">
              <a:buFont typeface="Arial" panose="020B0604020202020204" pitchFamily="34" charset="0"/>
              <a:buChar char="•"/>
            </a:pPr>
            <a:r>
              <a:rPr lang="en-US" sz="2400" dirty="0"/>
              <a:t>Strict – an event is strictly before/on/after the reference (doesn’t extend over the tick)</a:t>
            </a:r>
          </a:p>
          <a:p>
            <a:pPr marL="342900" indent="-342900">
              <a:buFont typeface="Arial" panose="020B0604020202020204" pitchFamily="34" charset="0"/>
              <a:buChar char="•"/>
            </a:pPr>
            <a:r>
              <a:rPr lang="en-US" sz="2400" dirty="0"/>
              <a:t>Aligned – shared notion of before and after (logical relationship between statements)</a:t>
            </a:r>
          </a:p>
          <a:p>
            <a:pPr marL="342900" indent="-342900">
              <a:buFont typeface="Arial" panose="020B0604020202020204" pitchFamily="34" charset="0"/>
              <a:buChar char="•"/>
            </a:pPr>
            <a:r>
              <a:rPr lang="en-US" sz="2400" dirty="0"/>
              <a:t>Refinable – overlaps can always be resolved</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ADCCBA2-0C98-4406-B79B-2742549B4EA4}"/>
                  </a:ext>
                </a:extLst>
              </p:cNvPr>
              <p:cNvSpPr txBox="1"/>
              <p:nvPr/>
            </p:nvSpPr>
            <p:spPr>
              <a:xfrm>
                <a:off x="193431" y="5024523"/>
                <a:ext cx="11843238" cy="461665"/>
              </a:xfrm>
              <a:prstGeom prst="rect">
                <a:avLst/>
              </a:prstGeom>
              <a:noFill/>
            </p:spPr>
            <p:txBody>
              <a:bodyPr wrap="square" rtlCol="0">
                <a:spAutoFit/>
              </a:bodyPr>
              <a:lstStyle/>
              <a:p>
                <a:r>
                  <a:rPr lang="en-US" sz="2400" dirty="0"/>
                  <a:t>Additionally: between any two references we can have another reference </a:t>
                </a:r>
                <a14:m>
                  <m:oMath xmlns:m="http://schemas.openxmlformats.org/officeDocument/2006/math">
                    <m:r>
                      <a:rPr lang="en-US" sz="2400" b="0" i="1" smtClean="0">
                        <a:latin typeface="Cambria Math" panose="02040503050406030204" pitchFamily="18" charset="0"/>
                      </a:rPr>
                      <m:t>⇒</m:t>
                    </m:r>
                  </m:oMath>
                </a14:m>
                <a:r>
                  <a:rPr lang="en-US" sz="2400" dirty="0"/>
                  <a:t> </a:t>
                </a:r>
                <a:r>
                  <a:rPr lang="en-US" sz="2400" b="1" dirty="0"/>
                  <a:t>real numbers</a:t>
                </a:r>
              </a:p>
            </p:txBody>
          </p:sp>
        </mc:Choice>
        <mc:Fallback xmlns="">
          <p:sp>
            <p:nvSpPr>
              <p:cNvPr id="15" name="TextBox 14">
                <a:extLst>
                  <a:ext uri="{FF2B5EF4-FFF2-40B4-BE49-F238E27FC236}">
                    <a16:creationId xmlns:a16="http://schemas.microsoft.com/office/drawing/2014/main" id="{7ADCCBA2-0C98-4406-B79B-2742549B4EA4}"/>
                  </a:ext>
                </a:extLst>
              </p:cNvPr>
              <p:cNvSpPr txBox="1">
                <a:spLocks noRot="1" noChangeAspect="1" noMove="1" noResize="1" noEditPoints="1" noAdjustHandles="1" noChangeArrowheads="1" noChangeShapeType="1" noTextEdit="1"/>
              </p:cNvSpPr>
              <p:nvPr/>
            </p:nvSpPr>
            <p:spPr>
              <a:xfrm>
                <a:off x="193431" y="5024523"/>
                <a:ext cx="11843238" cy="461665"/>
              </a:xfrm>
              <a:prstGeom prst="rect">
                <a:avLst/>
              </a:prstGeom>
              <a:blipFill>
                <a:blip r:embed="rId5"/>
                <a:stretch>
                  <a:fillRect l="-823" t="-10526" b="-28947"/>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AE41BDF7-2BE7-4E07-91DE-E6038D0A0684}"/>
              </a:ext>
            </a:extLst>
          </p:cNvPr>
          <p:cNvSpPr txBox="1"/>
          <p:nvPr/>
        </p:nvSpPr>
        <p:spPr>
          <a:xfrm>
            <a:off x="-2" y="5665154"/>
            <a:ext cx="12191999" cy="646331"/>
          </a:xfrm>
          <a:prstGeom prst="rect">
            <a:avLst/>
          </a:prstGeom>
          <a:noFill/>
        </p:spPr>
        <p:txBody>
          <a:bodyPr wrap="square" rtlCol="0">
            <a:spAutoFit/>
          </a:bodyPr>
          <a:lstStyle/>
          <a:p>
            <a:pPr algn="ctr"/>
            <a:r>
              <a:rPr lang="en-US" sz="3600" dirty="0">
                <a:solidFill>
                  <a:srgbClr val="FF0000"/>
                </a:solidFill>
              </a:rPr>
              <a:t>These conditions are idealizations</a:t>
            </a:r>
          </a:p>
        </p:txBody>
      </p:sp>
    </p:spTree>
    <p:extLst>
      <p:ext uri="{BB962C8B-B14F-4D97-AF65-F5344CB8AC3E}">
        <p14:creationId xmlns:p14="http://schemas.microsoft.com/office/powerpoint/2010/main" val="53045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p:bldP spid="13" grpId="0"/>
      <p:bldP spid="15"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7B5C-3A35-4F03-A7ED-179F2E60F9C3}"/>
              </a:ext>
            </a:extLst>
          </p:cNvPr>
          <p:cNvSpPr>
            <a:spLocks noGrp="1"/>
          </p:cNvSpPr>
          <p:nvPr>
            <p:ph type="title"/>
          </p:nvPr>
        </p:nvSpPr>
        <p:spPr/>
        <p:txBody>
          <a:bodyPr/>
          <a:lstStyle/>
          <a:p>
            <a:r>
              <a:rPr lang="en-US" dirty="0"/>
              <a:t>The project</a:t>
            </a:r>
          </a:p>
        </p:txBody>
      </p:sp>
      <p:sp>
        <p:nvSpPr>
          <p:cNvPr id="4" name="Footer Placeholder 3">
            <a:extLst>
              <a:ext uri="{FF2B5EF4-FFF2-40B4-BE49-F238E27FC236}">
                <a16:creationId xmlns:a16="http://schemas.microsoft.com/office/drawing/2014/main" id="{E6BC62A3-BCC6-4685-8362-C346FE06EB3E}"/>
              </a:ext>
            </a:extLst>
          </p:cNvPr>
          <p:cNvSpPr>
            <a:spLocks noGrp="1"/>
          </p:cNvSpPr>
          <p:nvPr>
            <p:ph type="ftr" sz="quarter" idx="11"/>
          </p:nvPr>
        </p:nvSpPr>
        <p:spPr/>
        <p:txBody>
          <a:bodyPr/>
          <a:lstStyle/>
          <a:p>
            <a:r>
              <a:rPr lang="en-US"/>
              <a:t>Christine Aidala + Gabriele Carcassi - Physics Department - University of Michigan</a:t>
            </a:r>
          </a:p>
        </p:txBody>
      </p:sp>
      <p:pic>
        <p:nvPicPr>
          <p:cNvPr id="13" name="Picture 12">
            <a:extLst>
              <a:ext uri="{FF2B5EF4-FFF2-40B4-BE49-F238E27FC236}">
                <a16:creationId xmlns:a16="http://schemas.microsoft.com/office/drawing/2014/main" id="{10B43B4F-9970-449E-813F-E6321518F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580" y="2599693"/>
            <a:ext cx="1983418" cy="1983418"/>
          </a:xfrm>
          <a:prstGeom prst="rect">
            <a:avLst/>
          </a:prstGeom>
        </p:spPr>
      </p:pic>
      <p:pic>
        <p:nvPicPr>
          <p:cNvPr id="15" name="Picture 14">
            <a:extLst>
              <a:ext uri="{FF2B5EF4-FFF2-40B4-BE49-F238E27FC236}">
                <a16:creationId xmlns:a16="http://schemas.microsoft.com/office/drawing/2014/main" id="{114C233C-BCA4-4828-A622-4CAF30746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04189" y="2605830"/>
            <a:ext cx="1983418" cy="1983418"/>
          </a:xfrm>
          <a:prstGeom prst="rect">
            <a:avLst/>
          </a:prstGeom>
        </p:spPr>
      </p:pic>
      <p:sp>
        <p:nvSpPr>
          <p:cNvPr id="18" name="TextBox 17">
            <a:extLst>
              <a:ext uri="{FF2B5EF4-FFF2-40B4-BE49-F238E27FC236}">
                <a16:creationId xmlns:a16="http://schemas.microsoft.com/office/drawing/2014/main" id="{42238E03-2F82-4178-BC08-4418BC2138EA}"/>
              </a:ext>
            </a:extLst>
          </p:cNvPr>
          <p:cNvSpPr txBox="1"/>
          <p:nvPr/>
        </p:nvSpPr>
        <p:spPr>
          <a:xfrm>
            <a:off x="6475115" y="4750592"/>
            <a:ext cx="1782347" cy="369332"/>
          </a:xfrm>
          <a:prstGeom prst="rect">
            <a:avLst/>
          </a:prstGeom>
          <a:noFill/>
        </p:spPr>
        <p:txBody>
          <a:bodyPr wrap="none" rtlCol="0">
            <a:spAutoFit/>
          </a:bodyPr>
          <a:lstStyle/>
          <a:p>
            <a:r>
              <a:rPr lang="en-US" dirty="0"/>
              <a:t>Gabriele Carcassi</a:t>
            </a:r>
          </a:p>
        </p:txBody>
      </p:sp>
      <p:sp>
        <p:nvSpPr>
          <p:cNvPr id="19" name="TextBox 18">
            <a:extLst>
              <a:ext uri="{FF2B5EF4-FFF2-40B4-BE49-F238E27FC236}">
                <a16:creationId xmlns:a16="http://schemas.microsoft.com/office/drawing/2014/main" id="{2A27F058-9674-46DB-AE9E-0B20C6D9A550}"/>
              </a:ext>
            </a:extLst>
          </p:cNvPr>
          <p:cNvSpPr txBox="1"/>
          <p:nvPr/>
        </p:nvSpPr>
        <p:spPr>
          <a:xfrm>
            <a:off x="9220919" y="4750592"/>
            <a:ext cx="1949957" cy="369332"/>
          </a:xfrm>
          <a:prstGeom prst="rect">
            <a:avLst/>
          </a:prstGeom>
          <a:noFill/>
        </p:spPr>
        <p:txBody>
          <a:bodyPr wrap="none" rtlCol="0">
            <a:spAutoFit/>
          </a:bodyPr>
          <a:lstStyle/>
          <a:p>
            <a:r>
              <a:rPr lang="en-US" dirty="0"/>
              <a:t>Christine A. Aidala</a:t>
            </a:r>
          </a:p>
        </p:txBody>
      </p:sp>
      <p:sp>
        <p:nvSpPr>
          <p:cNvPr id="21" name="TextBox 20">
            <a:extLst>
              <a:ext uri="{FF2B5EF4-FFF2-40B4-BE49-F238E27FC236}">
                <a16:creationId xmlns:a16="http://schemas.microsoft.com/office/drawing/2014/main" id="{E7404A06-7322-4A08-9159-9B71043DBC18}"/>
              </a:ext>
            </a:extLst>
          </p:cNvPr>
          <p:cNvSpPr txBox="1"/>
          <p:nvPr/>
        </p:nvSpPr>
        <p:spPr>
          <a:xfrm>
            <a:off x="7690172" y="5185794"/>
            <a:ext cx="2282100" cy="369332"/>
          </a:xfrm>
          <a:prstGeom prst="rect">
            <a:avLst/>
          </a:prstGeom>
          <a:noFill/>
        </p:spPr>
        <p:txBody>
          <a:bodyPr wrap="none" rtlCol="0">
            <a:spAutoFit/>
          </a:bodyPr>
          <a:lstStyle/>
          <a:p>
            <a:r>
              <a:rPr lang="en-US" dirty="0"/>
              <a:t>University of Michigan</a:t>
            </a:r>
          </a:p>
        </p:txBody>
      </p:sp>
      <p:sp>
        <p:nvSpPr>
          <p:cNvPr id="25" name="Slide Number Placeholder 4">
            <a:extLst>
              <a:ext uri="{FF2B5EF4-FFF2-40B4-BE49-F238E27FC236}">
                <a16:creationId xmlns:a16="http://schemas.microsoft.com/office/drawing/2014/main" id="{2FEFE3DE-3783-489A-807B-8FA738DDA182}"/>
              </a:ext>
            </a:extLst>
          </p:cNvPr>
          <p:cNvSpPr>
            <a:spLocks noGrp="1"/>
          </p:cNvSpPr>
          <p:nvPr>
            <p:ph type="sldNum" sz="quarter" idx="13"/>
          </p:nvPr>
        </p:nvSpPr>
        <p:spPr>
          <a:xfrm>
            <a:off x="11532136" y="6535564"/>
            <a:ext cx="555908" cy="228609"/>
          </a:xfrm>
        </p:spPr>
        <p:txBody>
          <a:bodyPr/>
          <a:lstStyle/>
          <a:p>
            <a:fld id="{F47845EA-7733-40EE-B074-20032348B727}" type="slidenum">
              <a:rPr lang="en-US" smtClean="0"/>
              <a:t>3</a:t>
            </a:fld>
            <a:endParaRPr lang="en-US"/>
          </a:p>
        </p:txBody>
      </p:sp>
      <p:pic>
        <p:nvPicPr>
          <p:cNvPr id="10" name="Picture 9">
            <a:extLst>
              <a:ext uri="{FF2B5EF4-FFF2-40B4-BE49-F238E27FC236}">
                <a16:creationId xmlns:a16="http://schemas.microsoft.com/office/drawing/2014/main" id="{C579CBE1-800F-4FAA-B834-4C88ECC81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054" y="1747075"/>
            <a:ext cx="2484005" cy="2258187"/>
          </a:xfrm>
          <a:prstGeom prst="rect">
            <a:avLst/>
          </a:prstGeom>
        </p:spPr>
      </p:pic>
      <p:pic>
        <p:nvPicPr>
          <p:cNvPr id="11" name="Picture 10">
            <a:extLst>
              <a:ext uri="{FF2B5EF4-FFF2-40B4-BE49-F238E27FC236}">
                <a16:creationId xmlns:a16="http://schemas.microsoft.com/office/drawing/2014/main" id="{F2B0D806-43E2-44DB-B5EF-5C8FE95BF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726" y="4206447"/>
            <a:ext cx="3424659" cy="1164013"/>
          </a:xfrm>
          <a:prstGeom prst="rect">
            <a:avLst/>
          </a:prstGeom>
        </p:spPr>
      </p:pic>
      <p:sp>
        <p:nvSpPr>
          <p:cNvPr id="14" name="TextBox 13">
            <a:extLst>
              <a:ext uri="{FF2B5EF4-FFF2-40B4-BE49-F238E27FC236}">
                <a16:creationId xmlns:a16="http://schemas.microsoft.com/office/drawing/2014/main" id="{B8404674-6AEF-4872-89F2-6FA61E629452}"/>
              </a:ext>
            </a:extLst>
          </p:cNvPr>
          <p:cNvSpPr txBox="1"/>
          <p:nvPr/>
        </p:nvSpPr>
        <p:spPr>
          <a:xfrm>
            <a:off x="943897" y="5370460"/>
            <a:ext cx="4350773" cy="430887"/>
          </a:xfrm>
          <a:prstGeom prst="rect">
            <a:avLst/>
          </a:prstGeom>
          <a:noFill/>
        </p:spPr>
        <p:txBody>
          <a:bodyPr wrap="square">
            <a:spAutoFit/>
          </a:bodyPr>
          <a:lstStyle/>
          <a:p>
            <a:pPr algn="ctr"/>
            <a:r>
              <a:rPr lang="en-US" sz="2200" dirty="0">
                <a:hlinkClick r:id="rId6"/>
              </a:rPr>
              <a:t>https://assumptionsofphysics.org/</a:t>
            </a:r>
            <a:r>
              <a:rPr lang="en-US" sz="2200" dirty="0"/>
              <a:t> </a:t>
            </a:r>
          </a:p>
        </p:txBody>
      </p:sp>
    </p:spTree>
    <p:extLst>
      <p:ext uri="{BB962C8B-B14F-4D97-AF65-F5344CB8AC3E}">
        <p14:creationId xmlns:p14="http://schemas.microsoft.com/office/powerpoint/2010/main" val="506262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33CDA25-F28F-4ED5-8ED3-B1CABE26E35D}"/>
              </a:ext>
            </a:extLst>
          </p:cNvPr>
          <p:cNvSpPr>
            <a:spLocks noGrp="1"/>
          </p:cNvSpPr>
          <p:nvPr>
            <p:ph type="ftr" sz="quarter" idx="11"/>
          </p:nvPr>
        </p:nvSpPr>
        <p:spPr/>
        <p:txBody>
          <a:bodyPr/>
          <a:lstStyle/>
          <a:p>
            <a:r>
              <a:rPr lang="en-US"/>
              <a:t>Christine Aidala + Gabriele Carcassi - Physics Department - University of Michigan</a:t>
            </a:r>
          </a:p>
        </p:txBody>
      </p:sp>
      <p:sp>
        <p:nvSpPr>
          <p:cNvPr id="6" name="Slide Number Placeholder 5">
            <a:extLst>
              <a:ext uri="{FF2B5EF4-FFF2-40B4-BE49-F238E27FC236}">
                <a16:creationId xmlns:a16="http://schemas.microsoft.com/office/drawing/2014/main" id="{6A977894-4F9E-438B-ACA5-C8E64DE2290D}"/>
              </a:ext>
            </a:extLst>
          </p:cNvPr>
          <p:cNvSpPr>
            <a:spLocks noGrp="1"/>
          </p:cNvSpPr>
          <p:nvPr>
            <p:ph type="sldNum" sz="quarter" idx="13"/>
          </p:nvPr>
        </p:nvSpPr>
        <p:spPr/>
        <p:txBody>
          <a:bodyPr/>
          <a:lstStyle/>
          <a:p>
            <a:fld id="{F47845EA-7733-40EE-B074-20032348B727}" type="slidenum">
              <a:rPr lang="en-US" smtClean="0"/>
              <a:t>30</a:t>
            </a:fld>
            <a:endParaRPr lang="en-US"/>
          </a:p>
        </p:txBody>
      </p:sp>
      <p:sp>
        <p:nvSpPr>
          <p:cNvPr id="18" name="TextBox 17">
            <a:extLst>
              <a:ext uri="{FF2B5EF4-FFF2-40B4-BE49-F238E27FC236}">
                <a16:creationId xmlns:a16="http://schemas.microsoft.com/office/drawing/2014/main" id="{EA97D5C2-5184-47FD-A8ED-02B581C5EECA}"/>
              </a:ext>
            </a:extLst>
          </p:cNvPr>
          <p:cNvSpPr txBox="1"/>
          <p:nvPr/>
        </p:nvSpPr>
        <p:spPr>
          <a:xfrm>
            <a:off x="174380" y="975652"/>
            <a:ext cx="11843238" cy="461665"/>
          </a:xfrm>
          <a:prstGeom prst="rect">
            <a:avLst/>
          </a:prstGeom>
          <a:noFill/>
        </p:spPr>
        <p:txBody>
          <a:bodyPr wrap="square" rtlCol="0">
            <a:spAutoFit/>
          </a:bodyPr>
          <a:lstStyle/>
          <a:p>
            <a:r>
              <a:rPr lang="en-US" sz="2400" dirty="0"/>
              <a:t>The ticks of a clock have an extent and so do the events (references not strict)</a:t>
            </a:r>
            <a:endParaRPr lang="en-US" dirty="0"/>
          </a:p>
        </p:txBody>
      </p:sp>
      <p:sp>
        <p:nvSpPr>
          <p:cNvPr id="17" name="TextBox 16">
            <a:extLst>
              <a:ext uri="{FF2B5EF4-FFF2-40B4-BE49-F238E27FC236}">
                <a16:creationId xmlns:a16="http://schemas.microsoft.com/office/drawing/2014/main" id="{8A00EF6C-9709-450D-B1CE-4F5D1E2AF2F1}"/>
              </a:ext>
            </a:extLst>
          </p:cNvPr>
          <p:cNvSpPr txBox="1"/>
          <p:nvPr/>
        </p:nvSpPr>
        <p:spPr>
          <a:xfrm>
            <a:off x="-2" y="143469"/>
            <a:ext cx="12192000" cy="646331"/>
          </a:xfrm>
          <a:prstGeom prst="rect">
            <a:avLst/>
          </a:prstGeom>
          <a:noFill/>
        </p:spPr>
        <p:txBody>
          <a:bodyPr wrap="square" rtlCol="0">
            <a:spAutoFit/>
          </a:bodyPr>
          <a:lstStyle/>
          <a:p>
            <a:pPr algn="ctr"/>
            <a:r>
              <a:rPr lang="en-US" sz="3600" dirty="0"/>
              <a:t>How does this model of time break down?</a:t>
            </a:r>
          </a:p>
        </p:txBody>
      </p:sp>
      <p:sp>
        <p:nvSpPr>
          <p:cNvPr id="10" name="TextBox 9">
            <a:extLst>
              <a:ext uri="{FF2B5EF4-FFF2-40B4-BE49-F238E27FC236}">
                <a16:creationId xmlns:a16="http://schemas.microsoft.com/office/drawing/2014/main" id="{1E576A23-C05C-479B-80A2-10415C940777}"/>
              </a:ext>
            </a:extLst>
          </p:cNvPr>
          <p:cNvSpPr txBox="1"/>
          <p:nvPr/>
        </p:nvSpPr>
        <p:spPr>
          <a:xfrm>
            <a:off x="193431" y="1506315"/>
            <a:ext cx="11843238" cy="461665"/>
          </a:xfrm>
          <a:prstGeom prst="rect">
            <a:avLst/>
          </a:prstGeom>
          <a:noFill/>
        </p:spPr>
        <p:txBody>
          <a:bodyPr wrap="square" rtlCol="0">
            <a:spAutoFit/>
          </a:bodyPr>
          <a:lstStyle/>
          <a:p>
            <a:r>
              <a:rPr lang="en-US" sz="2400" dirty="0"/>
              <a:t>If clocks have jitter, they cannot achieve perfect synchronization (references not aligned)</a:t>
            </a:r>
            <a:endParaRPr lang="en-US" dirty="0"/>
          </a:p>
        </p:txBody>
      </p:sp>
      <p:sp>
        <p:nvSpPr>
          <p:cNvPr id="11" name="TextBox 10">
            <a:extLst>
              <a:ext uri="{FF2B5EF4-FFF2-40B4-BE49-F238E27FC236}">
                <a16:creationId xmlns:a16="http://schemas.microsoft.com/office/drawing/2014/main" id="{F1158182-C97B-410A-99CA-A5398A88FD74}"/>
              </a:ext>
            </a:extLst>
          </p:cNvPr>
          <p:cNvSpPr txBox="1"/>
          <p:nvPr/>
        </p:nvSpPr>
        <p:spPr>
          <a:xfrm>
            <a:off x="212482" y="2036978"/>
            <a:ext cx="11843238" cy="461665"/>
          </a:xfrm>
          <a:prstGeom prst="rect">
            <a:avLst/>
          </a:prstGeom>
          <a:noFill/>
        </p:spPr>
        <p:txBody>
          <a:bodyPr wrap="square" rtlCol="0">
            <a:spAutoFit/>
          </a:bodyPr>
          <a:lstStyle/>
          <a:p>
            <a:r>
              <a:rPr lang="en-US" sz="2400" dirty="0"/>
              <a:t>We cannot make clock ticks as narrow as we want (references not refinable)</a:t>
            </a:r>
            <a:endParaRPr lang="en-US" dirty="0"/>
          </a:p>
        </p:txBody>
      </p:sp>
      <p:sp>
        <p:nvSpPr>
          <p:cNvPr id="14" name="TextBox 13">
            <a:extLst>
              <a:ext uri="{FF2B5EF4-FFF2-40B4-BE49-F238E27FC236}">
                <a16:creationId xmlns:a16="http://schemas.microsoft.com/office/drawing/2014/main" id="{A5B2C373-BAA7-4714-B0C5-D7C1E56D72BA}"/>
              </a:ext>
            </a:extLst>
          </p:cNvPr>
          <p:cNvSpPr txBox="1"/>
          <p:nvPr/>
        </p:nvSpPr>
        <p:spPr>
          <a:xfrm>
            <a:off x="-2" y="2901550"/>
            <a:ext cx="12192000" cy="646331"/>
          </a:xfrm>
          <a:prstGeom prst="rect">
            <a:avLst/>
          </a:prstGeom>
          <a:noFill/>
        </p:spPr>
        <p:txBody>
          <a:bodyPr wrap="square" rtlCol="0">
            <a:spAutoFit/>
          </a:bodyPr>
          <a:lstStyle/>
          <a:p>
            <a:pPr algn="ctr"/>
            <a:r>
              <a:rPr lang="en-US" sz="3600" dirty="0">
                <a:solidFill>
                  <a:srgbClr val="FF0000"/>
                </a:solidFill>
              </a:rPr>
              <a:t>No consistent </a:t>
            </a:r>
            <a:r>
              <a:rPr lang="en-US" sz="3600" b="1" dirty="0">
                <a:solidFill>
                  <a:srgbClr val="FF0000"/>
                </a:solidFill>
              </a:rPr>
              <a:t>ordering</a:t>
            </a:r>
            <a:r>
              <a:rPr lang="en-US" sz="3600" dirty="0">
                <a:solidFill>
                  <a:srgbClr val="FF0000"/>
                </a:solidFill>
              </a:rPr>
              <a:t>: no “objective” “before” and “after”</a:t>
            </a:r>
          </a:p>
        </p:txBody>
      </p:sp>
      <p:sp>
        <p:nvSpPr>
          <p:cNvPr id="16" name="TextBox 15">
            <a:extLst>
              <a:ext uri="{FF2B5EF4-FFF2-40B4-BE49-F238E27FC236}">
                <a16:creationId xmlns:a16="http://schemas.microsoft.com/office/drawing/2014/main" id="{D8FA58D6-4DEB-46E1-A0C1-54E85E12282E}"/>
              </a:ext>
            </a:extLst>
          </p:cNvPr>
          <p:cNvSpPr txBox="1"/>
          <p:nvPr/>
        </p:nvSpPr>
        <p:spPr>
          <a:xfrm>
            <a:off x="-2" y="4683915"/>
            <a:ext cx="12192000" cy="1200329"/>
          </a:xfrm>
          <a:prstGeom prst="rect">
            <a:avLst/>
          </a:prstGeom>
          <a:noFill/>
        </p:spPr>
        <p:txBody>
          <a:bodyPr wrap="square" rtlCol="0">
            <a:spAutoFit/>
          </a:bodyPr>
          <a:lstStyle/>
          <a:p>
            <a:pPr algn="ctr"/>
            <a:r>
              <a:rPr lang="en-US" sz="3600" dirty="0">
                <a:solidFill>
                  <a:srgbClr val="009900"/>
                </a:solidFill>
              </a:rPr>
              <a:t>A better understanding of space-time means creating a more realistic formal model that accounts for those failures</a:t>
            </a:r>
          </a:p>
        </p:txBody>
      </p:sp>
      <p:sp>
        <p:nvSpPr>
          <p:cNvPr id="19" name="TextBox 18">
            <a:extLst>
              <a:ext uri="{FF2B5EF4-FFF2-40B4-BE49-F238E27FC236}">
                <a16:creationId xmlns:a16="http://schemas.microsoft.com/office/drawing/2014/main" id="{ECECE51C-68BE-4462-9222-7CAF95559F6E}"/>
              </a:ext>
            </a:extLst>
          </p:cNvPr>
          <p:cNvSpPr txBox="1"/>
          <p:nvPr/>
        </p:nvSpPr>
        <p:spPr>
          <a:xfrm>
            <a:off x="244806" y="3630665"/>
            <a:ext cx="11843238" cy="830997"/>
          </a:xfrm>
          <a:prstGeom prst="rect">
            <a:avLst/>
          </a:prstGeom>
          <a:noFill/>
        </p:spPr>
        <p:txBody>
          <a:bodyPr wrap="square" rtlCol="0">
            <a:spAutoFit/>
          </a:bodyPr>
          <a:lstStyle/>
          <a:p>
            <a:r>
              <a:rPr lang="en-US" sz="2400" dirty="0"/>
              <a:t>In relativity, different observers measure time differently, </a:t>
            </a:r>
            <a:r>
              <a:rPr lang="en-US" sz="2400" i="1" dirty="0"/>
              <a:t>but the order is the same</a:t>
            </a:r>
            <a:r>
              <a:rPr lang="en-US" sz="2400" dirty="0"/>
              <a:t>. We should expect this to fail at “small” scales.</a:t>
            </a:r>
            <a:endParaRPr lang="en-US" dirty="0"/>
          </a:p>
        </p:txBody>
      </p:sp>
    </p:spTree>
    <p:extLst>
      <p:ext uri="{BB962C8B-B14F-4D97-AF65-F5344CB8AC3E}">
        <p14:creationId xmlns:p14="http://schemas.microsoft.com/office/powerpoint/2010/main" val="100652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p:bldP spid="11" grpId="0"/>
      <p:bldP spid="14" grpId="0"/>
      <p:bldP spid="16"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8BF472-5D30-4CB4-BAB9-076944B4387D}"/>
              </a:ext>
            </a:extLst>
          </p:cNvPr>
          <p:cNvSpPr txBox="1"/>
          <p:nvPr/>
        </p:nvSpPr>
        <p:spPr>
          <a:xfrm>
            <a:off x="174381" y="823395"/>
            <a:ext cx="8102581" cy="830997"/>
          </a:xfrm>
          <a:prstGeom prst="rect">
            <a:avLst/>
          </a:prstGeom>
          <a:noFill/>
        </p:spPr>
        <p:txBody>
          <a:bodyPr wrap="square" rtlCol="0">
            <a:spAutoFit/>
          </a:bodyPr>
          <a:lstStyle/>
          <a:p>
            <a:r>
              <a:rPr lang="en-US" sz="2400" dirty="0"/>
              <a:t>We can talk about a chair because we can manipulate it independently from the rest</a:t>
            </a:r>
          </a:p>
        </p:txBody>
      </p:sp>
      <p:sp>
        <p:nvSpPr>
          <p:cNvPr id="5" name="Footer Placeholder 4">
            <a:extLst>
              <a:ext uri="{FF2B5EF4-FFF2-40B4-BE49-F238E27FC236}">
                <a16:creationId xmlns:a16="http://schemas.microsoft.com/office/drawing/2014/main" id="{933CDA25-F28F-4ED5-8ED3-B1CABE26E35D}"/>
              </a:ext>
            </a:extLst>
          </p:cNvPr>
          <p:cNvSpPr>
            <a:spLocks noGrp="1"/>
          </p:cNvSpPr>
          <p:nvPr>
            <p:ph type="ftr" sz="quarter" idx="11"/>
          </p:nvPr>
        </p:nvSpPr>
        <p:spPr/>
        <p:txBody>
          <a:bodyPr/>
          <a:lstStyle/>
          <a:p>
            <a:r>
              <a:rPr lang="en-US"/>
              <a:t>Christine Aidala + Gabriele Carcassi - Physics Department - University of Michigan</a:t>
            </a:r>
          </a:p>
        </p:txBody>
      </p:sp>
      <p:sp>
        <p:nvSpPr>
          <p:cNvPr id="6" name="Slide Number Placeholder 5">
            <a:extLst>
              <a:ext uri="{FF2B5EF4-FFF2-40B4-BE49-F238E27FC236}">
                <a16:creationId xmlns:a16="http://schemas.microsoft.com/office/drawing/2014/main" id="{6A977894-4F9E-438B-ACA5-C8E64DE2290D}"/>
              </a:ext>
            </a:extLst>
          </p:cNvPr>
          <p:cNvSpPr>
            <a:spLocks noGrp="1"/>
          </p:cNvSpPr>
          <p:nvPr>
            <p:ph type="sldNum" sz="quarter" idx="13"/>
          </p:nvPr>
        </p:nvSpPr>
        <p:spPr/>
        <p:txBody>
          <a:bodyPr/>
          <a:lstStyle/>
          <a:p>
            <a:fld id="{F47845EA-7733-40EE-B074-20032348B727}" type="slidenum">
              <a:rPr lang="en-US" smtClean="0"/>
              <a:t>31</a:t>
            </a:fld>
            <a:endParaRPr lang="en-US"/>
          </a:p>
        </p:txBody>
      </p:sp>
      <p:sp>
        <p:nvSpPr>
          <p:cNvPr id="18" name="TextBox 17">
            <a:extLst>
              <a:ext uri="{FF2B5EF4-FFF2-40B4-BE49-F238E27FC236}">
                <a16:creationId xmlns:a16="http://schemas.microsoft.com/office/drawing/2014/main" id="{EA97D5C2-5184-47FD-A8ED-02B581C5EECA}"/>
              </a:ext>
            </a:extLst>
          </p:cNvPr>
          <p:cNvSpPr txBox="1"/>
          <p:nvPr/>
        </p:nvSpPr>
        <p:spPr>
          <a:xfrm>
            <a:off x="174381" y="2735610"/>
            <a:ext cx="8276963" cy="461665"/>
          </a:xfrm>
          <a:prstGeom prst="rect">
            <a:avLst/>
          </a:prstGeom>
          <a:noFill/>
        </p:spPr>
        <p:txBody>
          <a:bodyPr wrap="square" rtlCol="0">
            <a:spAutoFit/>
          </a:bodyPr>
          <a:lstStyle/>
          <a:p>
            <a:r>
              <a:rPr lang="en-US" sz="2400" dirty="0"/>
              <a:t>We can talk about a chair here on the surface of the earth</a:t>
            </a:r>
            <a:endParaRPr lang="en-US" dirty="0"/>
          </a:p>
        </p:txBody>
      </p:sp>
      <p:sp>
        <p:nvSpPr>
          <p:cNvPr id="2" name="TextBox 1">
            <a:extLst>
              <a:ext uri="{FF2B5EF4-FFF2-40B4-BE49-F238E27FC236}">
                <a16:creationId xmlns:a16="http://schemas.microsoft.com/office/drawing/2014/main" id="{FC2FCEEE-38F7-41EB-9976-6A846046B6B8}"/>
              </a:ext>
            </a:extLst>
          </p:cNvPr>
          <p:cNvSpPr txBox="1"/>
          <p:nvPr/>
        </p:nvSpPr>
        <p:spPr>
          <a:xfrm>
            <a:off x="0" y="123183"/>
            <a:ext cx="12191999" cy="646331"/>
          </a:xfrm>
          <a:prstGeom prst="rect">
            <a:avLst/>
          </a:prstGeom>
          <a:noFill/>
        </p:spPr>
        <p:txBody>
          <a:bodyPr wrap="square" rtlCol="0">
            <a:spAutoFit/>
          </a:bodyPr>
          <a:lstStyle/>
          <a:p>
            <a:pPr algn="ctr"/>
            <a:r>
              <a:rPr lang="en-US" sz="3600" dirty="0"/>
              <a:t>How do we define a system?</a:t>
            </a:r>
          </a:p>
        </p:txBody>
      </p:sp>
      <p:sp>
        <p:nvSpPr>
          <p:cNvPr id="16" name="TextBox 15">
            <a:extLst>
              <a:ext uri="{FF2B5EF4-FFF2-40B4-BE49-F238E27FC236}">
                <a16:creationId xmlns:a16="http://schemas.microsoft.com/office/drawing/2014/main" id="{A8377A15-02D7-43E4-9481-AC2032FC5DF4}"/>
              </a:ext>
            </a:extLst>
          </p:cNvPr>
          <p:cNvSpPr txBox="1"/>
          <p:nvPr/>
        </p:nvSpPr>
        <p:spPr>
          <a:xfrm>
            <a:off x="355645" y="1655482"/>
            <a:ext cx="6906289" cy="646331"/>
          </a:xfrm>
          <a:prstGeom prst="rect">
            <a:avLst/>
          </a:prstGeom>
          <a:noFill/>
        </p:spPr>
        <p:txBody>
          <a:bodyPr wrap="square" rtlCol="0">
            <a:spAutoFit/>
          </a:bodyPr>
          <a:lstStyle/>
          <a:p>
            <a:r>
              <a:rPr lang="en-US" dirty="0"/>
              <a:t>If the table moved every time the chair moved, we would talk about a chair-table system</a:t>
            </a:r>
          </a:p>
        </p:txBody>
      </p:sp>
      <p:sp>
        <p:nvSpPr>
          <p:cNvPr id="17" name="TextBox 16">
            <a:extLst>
              <a:ext uri="{FF2B5EF4-FFF2-40B4-BE49-F238E27FC236}">
                <a16:creationId xmlns:a16="http://schemas.microsoft.com/office/drawing/2014/main" id="{8A00EF6C-9709-450D-B1CE-4F5D1E2AF2F1}"/>
              </a:ext>
            </a:extLst>
          </p:cNvPr>
          <p:cNvSpPr txBox="1"/>
          <p:nvPr/>
        </p:nvSpPr>
        <p:spPr>
          <a:xfrm>
            <a:off x="0" y="5102942"/>
            <a:ext cx="12192000" cy="954107"/>
          </a:xfrm>
          <a:prstGeom prst="rect">
            <a:avLst/>
          </a:prstGeom>
          <a:noFill/>
        </p:spPr>
        <p:txBody>
          <a:bodyPr wrap="square" rtlCol="0">
            <a:spAutoFit/>
          </a:bodyPr>
          <a:lstStyle/>
          <a:p>
            <a:pPr algn="ctr"/>
            <a:r>
              <a:rPr lang="en-US" sz="2800" dirty="0"/>
              <a:t>Defining a system is contingent upon the existence of processes that render it “independent” from the internal dynamics and the environment</a:t>
            </a:r>
          </a:p>
        </p:txBody>
      </p:sp>
      <p:pic>
        <p:nvPicPr>
          <p:cNvPr id="7" name="Picture 6">
            <a:extLst>
              <a:ext uri="{FF2B5EF4-FFF2-40B4-BE49-F238E27FC236}">
                <a16:creationId xmlns:a16="http://schemas.microsoft.com/office/drawing/2014/main" id="{613C126B-A790-4E83-AA78-39DEB28CD281}"/>
              </a:ext>
            </a:extLst>
          </p:cNvPr>
          <p:cNvPicPr>
            <a:picLocks noChangeAspect="1"/>
          </p:cNvPicPr>
          <p:nvPr/>
        </p:nvPicPr>
        <p:blipFill rotWithShape="1">
          <a:blip r:embed="rId2">
            <a:extLst>
              <a:ext uri="{28A0092B-C50C-407E-A947-70E740481C1C}">
                <a14:useLocalDpi xmlns:a14="http://schemas.microsoft.com/office/drawing/2010/main" val="0"/>
              </a:ext>
            </a:extLst>
          </a:blip>
          <a:srcRect l="17174" t="14542" r="8456" b="10804"/>
          <a:stretch/>
        </p:blipFill>
        <p:spPr>
          <a:xfrm>
            <a:off x="8432294" y="886927"/>
            <a:ext cx="3585324" cy="2417885"/>
          </a:xfrm>
          <a:prstGeom prst="rect">
            <a:avLst/>
          </a:prstGeom>
        </p:spPr>
      </p:pic>
      <p:sp>
        <p:nvSpPr>
          <p:cNvPr id="19" name="TextBox 18">
            <a:extLst>
              <a:ext uri="{FF2B5EF4-FFF2-40B4-BE49-F238E27FC236}">
                <a16:creationId xmlns:a16="http://schemas.microsoft.com/office/drawing/2014/main" id="{6ACF5198-B073-43E1-814E-9890041DE983}"/>
              </a:ext>
            </a:extLst>
          </p:cNvPr>
          <p:cNvSpPr txBox="1"/>
          <p:nvPr/>
        </p:nvSpPr>
        <p:spPr>
          <a:xfrm>
            <a:off x="174380" y="3872014"/>
            <a:ext cx="11843238" cy="461665"/>
          </a:xfrm>
          <a:prstGeom prst="rect">
            <a:avLst/>
          </a:prstGeom>
          <a:noFill/>
        </p:spPr>
        <p:txBody>
          <a:bodyPr wrap="square" rtlCol="0">
            <a:spAutoFit/>
          </a:bodyPr>
          <a:lstStyle/>
          <a:p>
            <a:r>
              <a:rPr lang="en-US" sz="2400" dirty="0"/>
              <a:t>We can talk about a chair insofar that the internal dynamics is irrelevant</a:t>
            </a:r>
            <a:endParaRPr lang="en-US" dirty="0"/>
          </a:p>
        </p:txBody>
      </p:sp>
      <p:sp>
        <p:nvSpPr>
          <p:cNvPr id="25" name="TextBox 24">
            <a:extLst>
              <a:ext uri="{FF2B5EF4-FFF2-40B4-BE49-F238E27FC236}">
                <a16:creationId xmlns:a16="http://schemas.microsoft.com/office/drawing/2014/main" id="{412832D1-B267-428B-B3F4-D5F9F6454022}"/>
              </a:ext>
            </a:extLst>
          </p:cNvPr>
          <p:cNvSpPr txBox="1"/>
          <p:nvPr/>
        </p:nvSpPr>
        <p:spPr>
          <a:xfrm>
            <a:off x="355645" y="4324497"/>
            <a:ext cx="10572767" cy="369332"/>
          </a:xfrm>
          <a:prstGeom prst="rect">
            <a:avLst/>
          </a:prstGeom>
          <a:noFill/>
        </p:spPr>
        <p:txBody>
          <a:bodyPr wrap="square" rtlCol="0">
            <a:spAutoFit/>
          </a:bodyPr>
          <a:lstStyle/>
          <a:p>
            <a:r>
              <a:rPr lang="en-US" dirty="0"/>
              <a:t>If the detailed motion of each molecule were important, we would talk about a set of molecules</a:t>
            </a:r>
          </a:p>
        </p:txBody>
      </p:sp>
      <p:sp>
        <p:nvSpPr>
          <p:cNvPr id="26" name="TextBox 25">
            <a:extLst>
              <a:ext uri="{FF2B5EF4-FFF2-40B4-BE49-F238E27FC236}">
                <a16:creationId xmlns:a16="http://schemas.microsoft.com/office/drawing/2014/main" id="{859B7902-F97B-4229-ADD7-F322B47CF3FB}"/>
              </a:ext>
            </a:extLst>
          </p:cNvPr>
          <p:cNvSpPr txBox="1"/>
          <p:nvPr/>
        </p:nvSpPr>
        <p:spPr>
          <a:xfrm>
            <a:off x="355645" y="3200997"/>
            <a:ext cx="8942986" cy="369332"/>
          </a:xfrm>
          <a:prstGeom prst="rect">
            <a:avLst/>
          </a:prstGeom>
          <a:noFill/>
        </p:spPr>
        <p:txBody>
          <a:bodyPr wrap="square">
            <a:spAutoFit/>
          </a:bodyPr>
          <a:lstStyle/>
          <a:p>
            <a:r>
              <a:rPr lang="en-US" sz="1800" dirty="0"/>
              <a:t>If we were on the surface of the sun, the chair would not exist for long</a:t>
            </a:r>
            <a:endParaRPr lang="en-US" dirty="0"/>
          </a:p>
        </p:txBody>
      </p:sp>
    </p:spTree>
    <p:extLst>
      <p:ext uri="{BB962C8B-B14F-4D97-AF65-F5344CB8AC3E}">
        <p14:creationId xmlns:p14="http://schemas.microsoft.com/office/powerpoint/2010/main" val="343075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6" grpId="0"/>
      <p:bldP spid="17" grpId="0"/>
      <p:bldP spid="19" grpId="0"/>
      <p:bldP spid="25"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8EE43-1D44-47A6-BC34-81A0798883D8}"/>
              </a:ext>
            </a:extLst>
          </p:cNvPr>
          <p:cNvSpPr>
            <a:spLocks noGrp="1"/>
          </p:cNvSpPr>
          <p:nvPr>
            <p:ph type="title"/>
          </p:nvPr>
        </p:nvSpPr>
        <p:spPr/>
        <p:txBody>
          <a:bodyPr>
            <a:normAutofit fontScale="90000"/>
          </a:bodyPr>
          <a:lstStyle/>
          <a:p>
            <a:r>
              <a:rPr lang="en-US" sz="3600" dirty="0">
                <a:latin typeface="+mn-lt"/>
              </a:rPr>
              <a:t>Identifying conditions/processes for independent subsystems in QCD: factorization</a:t>
            </a:r>
          </a:p>
        </p:txBody>
      </p:sp>
      <p:sp>
        <p:nvSpPr>
          <p:cNvPr id="3" name="Content Placeholder 2">
            <a:extLst>
              <a:ext uri="{FF2B5EF4-FFF2-40B4-BE49-F238E27FC236}">
                <a16:creationId xmlns:a16="http://schemas.microsoft.com/office/drawing/2014/main" id="{0D7CD9C0-2836-4EA8-8472-E914DEACA4A8}"/>
              </a:ext>
            </a:extLst>
          </p:cNvPr>
          <p:cNvSpPr>
            <a:spLocks noGrp="1"/>
          </p:cNvSpPr>
          <p:nvPr>
            <p:ph idx="1"/>
          </p:nvPr>
        </p:nvSpPr>
        <p:spPr/>
        <p:txBody>
          <a:bodyPr>
            <a:normAutofit lnSpcReduction="10000"/>
          </a:bodyPr>
          <a:lstStyle/>
          <a:p>
            <a:r>
              <a:rPr lang="en-US" dirty="0"/>
              <a:t>When we manipulate a proton as a whole, we are not generally sensitive to the internal dynamics of quarks and gluons. A proton is defined as a proton exactly when that internal dynamics is decoupled</a:t>
            </a:r>
          </a:p>
          <a:p>
            <a:endParaRPr lang="en-US" dirty="0"/>
          </a:p>
          <a:p>
            <a:r>
              <a:rPr lang="en-US" dirty="0"/>
              <a:t>For inelastic proton collisions, sensitive to internal proton structure/dynamics, the QCD community has worked hard over the decades to identify (only a handful of) </a:t>
            </a:r>
            <a:r>
              <a:rPr lang="en-US" i="1" dirty="0"/>
              <a:t>factorizable</a:t>
            </a:r>
            <a:r>
              <a:rPr lang="en-US" dirty="0"/>
              <a:t> scattering processes in which it’s a good approximation to think of independent subsystems—quarks and gluons—interacting</a:t>
            </a:r>
          </a:p>
          <a:p>
            <a:endParaRPr lang="en-US" dirty="0"/>
          </a:p>
          <a:p>
            <a:r>
              <a:rPr lang="en-US" dirty="0"/>
              <a:t>But the vast majority of QCD processes cannot be treated as the interaction of simple independent subsystems </a:t>
            </a:r>
          </a:p>
          <a:p>
            <a:pPr lvl="1"/>
            <a:r>
              <a:rPr lang="en-US" dirty="0"/>
              <a:t>Are there identifiable subsystems within the proton at intermediate length/time scales?</a:t>
            </a:r>
          </a:p>
        </p:txBody>
      </p:sp>
      <p:sp>
        <p:nvSpPr>
          <p:cNvPr id="4" name="Footer Placeholder 3">
            <a:extLst>
              <a:ext uri="{FF2B5EF4-FFF2-40B4-BE49-F238E27FC236}">
                <a16:creationId xmlns:a16="http://schemas.microsoft.com/office/drawing/2014/main" id="{32B14E74-0BD0-4862-89DB-40B7BF557DC7}"/>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BD9D4E9A-351A-47A0-BE23-D7D2318BF042}"/>
              </a:ext>
            </a:extLst>
          </p:cNvPr>
          <p:cNvSpPr>
            <a:spLocks noGrp="1"/>
          </p:cNvSpPr>
          <p:nvPr>
            <p:ph type="sldNum" sz="quarter" idx="13"/>
          </p:nvPr>
        </p:nvSpPr>
        <p:spPr/>
        <p:txBody>
          <a:bodyPr/>
          <a:lstStyle/>
          <a:p>
            <a:fld id="{F47845EA-7733-40EE-B074-20032348B727}" type="slidenum">
              <a:rPr lang="en-US" smtClean="0"/>
              <a:t>32</a:t>
            </a:fld>
            <a:endParaRPr lang="en-US"/>
          </a:p>
        </p:txBody>
      </p:sp>
    </p:spTree>
    <p:extLst>
      <p:ext uri="{BB962C8B-B14F-4D97-AF65-F5344CB8AC3E}">
        <p14:creationId xmlns:p14="http://schemas.microsoft.com/office/powerpoint/2010/main" val="396525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88225F-162A-47F8-8DA0-1BBE670F4C48}"/>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FFC9FB25-8793-4F33-B994-FD4653F53D43}"/>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4" name="TextBox 3">
            <a:extLst>
              <a:ext uri="{FF2B5EF4-FFF2-40B4-BE49-F238E27FC236}">
                <a16:creationId xmlns:a16="http://schemas.microsoft.com/office/drawing/2014/main" id="{DA23705C-2AEF-4A91-A3D2-4F6AF3C055D2}"/>
              </a:ext>
            </a:extLst>
          </p:cNvPr>
          <p:cNvSpPr txBox="1"/>
          <p:nvPr/>
        </p:nvSpPr>
        <p:spPr>
          <a:xfrm>
            <a:off x="0" y="123183"/>
            <a:ext cx="12191999" cy="646331"/>
          </a:xfrm>
          <a:prstGeom prst="rect">
            <a:avLst/>
          </a:prstGeom>
          <a:noFill/>
        </p:spPr>
        <p:txBody>
          <a:bodyPr wrap="square" rtlCol="0">
            <a:spAutoFit/>
          </a:bodyPr>
          <a:lstStyle/>
          <a:p>
            <a:pPr algn="ctr"/>
            <a:r>
              <a:rPr lang="en-US" sz="3600" dirty="0"/>
              <a:t>Need a generalized theory of physical systems</a:t>
            </a:r>
          </a:p>
        </p:txBody>
      </p:sp>
      <p:sp>
        <p:nvSpPr>
          <p:cNvPr id="5" name="Oval 4">
            <a:extLst>
              <a:ext uri="{FF2B5EF4-FFF2-40B4-BE49-F238E27FC236}">
                <a16:creationId xmlns:a16="http://schemas.microsoft.com/office/drawing/2014/main" id="{51086ECB-210A-463F-92E3-192FCFC20CE9}"/>
              </a:ext>
            </a:extLst>
          </p:cNvPr>
          <p:cNvSpPr/>
          <p:nvPr/>
        </p:nvSpPr>
        <p:spPr>
          <a:xfrm>
            <a:off x="1500669" y="1377208"/>
            <a:ext cx="3249227" cy="1616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State space</a:t>
            </a:r>
          </a:p>
        </p:txBody>
      </p:sp>
      <p:sp>
        <p:nvSpPr>
          <p:cNvPr id="6" name="Oval 5">
            <a:extLst>
              <a:ext uri="{FF2B5EF4-FFF2-40B4-BE49-F238E27FC236}">
                <a16:creationId xmlns:a16="http://schemas.microsoft.com/office/drawing/2014/main" id="{34EDD18D-35EF-4F5A-BC89-5065FEC21032}"/>
              </a:ext>
            </a:extLst>
          </p:cNvPr>
          <p:cNvSpPr/>
          <p:nvPr/>
        </p:nvSpPr>
        <p:spPr>
          <a:xfrm>
            <a:off x="7024652" y="1377208"/>
            <a:ext cx="3249227" cy="1616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Processes</a:t>
            </a:r>
          </a:p>
        </p:txBody>
      </p:sp>
      <p:grpSp>
        <p:nvGrpSpPr>
          <p:cNvPr id="10" name="Group 9">
            <a:extLst>
              <a:ext uri="{FF2B5EF4-FFF2-40B4-BE49-F238E27FC236}">
                <a16:creationId xmlns:a16="http://schemas.microsoft.com/office/drawing/2014/main" id="{DBB90279-09C6-4EB9-8A28-58AC6ADBD365}"/>
              </a:ext>
            </a:extLst>
          </p:cNvPr>
          <p:cNvGrpSpPr/>
          <p:nvPr/>
        </p:nvGrpSpPr>
        <p:grpSpPr>
          <a:xfrm>
            <a:off x="4625266" y="912311"/>
            <a:ext cx="2396971" cy="738935"/>
            <a:chOff x="4625266" y="912311"/>
            <a:chExt cx="2396971" cy="738935"/>
          </a:xfrm>
        </p:grpSpPr>
        <p:sp>
          <p:nvSpPr>
            <p:cNvPr id="8" name="Freeform: Shape 7">
              <a:extLst>
                <a:ext uri="{FF2B5EF4-FFF2-40B4-BE49-F238E27FC236}">
                  <a16:creationId xmlns:a16="http://schemas.microsoft.com/office/drawing/2014/main" id="{E16C1D95-DB18-45A2-8199-B37A1D94819A}"/>
                </a:ext>
              </a:extLst>
            </p:cNvPr>
            <p:cNvSpPr/>
            <p:nvPr/>
          </p:nvSpPr>
          <p:spPr>
            <a:xfrm>
              <a:off x="4625266" y="1281643"/>
              <a:ext cx="2396971" cy="369603"/>
            </a:xfrm>
            <a:custGeom>
              <a:avLst/>
              <a:gdLst>
                <a:gd name="connsiteX0" fmla="*/ 0 w 2396971"/>
                <a:gd name="connsiteY0" fmla="*/ 0 h 26633"/>
                <a:gd name="connsiteX1" fmla="*/ 2396971 w 2396971"/>
                <a:gd name="connsiteY1" fmla="*/ 26633 h 26633"/>
                <a:gd name="connsiteX0" fmla="*/ 0 w 2396971"/>
                <a:gd name="connsiteY0" fmla="*/ 160937 h 187570"/>
                <a:gd name="connsiteX1" fmla="*/ 2396971 w 2396971"/>
                <a:gd name="connsiteY1" fmla="*/ 187570 h 187570"/>
                <a:gd name="connsiteX0" fmla="*/ 0 w 2396971"/>
                <a:gd name="connsiteY0" fmla="*/ 286305 h 312938"/>
                <a:gd name="connsiteX1" fmla="*/ 2396971 w 2396971"/>
                <a:gd name="connsiteY1" fmla="*/ 312938 h 312938"/>
                <a:gd name="connsiteX0" fmla="*/ 0 w 2396971"/>
                <a:gd name="connsiteY0" fmla="*/ 320425 h 347058"/>
                <a:gd name="connsiteX1" fmla="*/ 2396971 w 2396971"/>
                <a:gd name="connsiteY1" fmla="*/ 347058 h 347058"/>
                <a:gd name="connsiteX0" fmla="*/ 0 w 2396971"/>
                <a:gd name="connsiteY0" fmla="*/ 342970 h 369603"/>
                <a:gd name="connsiteX1" fmla="*/ 2396971 w 2396971"/>
                <a:gd name="connsiteY1" fmla="*/ 369603 h 369603"/>
              </a:gdLst>
              <a:ahLst/>
              <a:cxnLst>
                <a:cxn ang="0">
                  <a:pos x="connsiteX0" y="connsiteY0"/>
                </a:cxn>
                <a:cxn ang="0">
                  <a:pos x="connsiteX1" y="connsiteY1"/>
                </a:cxn>
              </a:cxnLst>
              <a:rect l="l" t="t" r="r" b="b"/>
              <a:pathLst>
                <a:path w="2396971" h="369603">
                  <a:moveTo>
                    <a:pt x="0" y="342970"/>
                  </a:moveTo>
                  <a:cubicBezTo>
                    <a:pt x="665825" y="-118668"/>
                    <a:pt x="1766656" y="-118670"/>
                    <a:pt x="2396971" y="369603"/>
                  </a:cubicBezTo>
                </a:path>
              </a:pathLst>
            </a:custGeom>
            <a:noFill/>
            <a:ln w="28575">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38E6EC2-2E5A-4F95-9442-48F494B3CED0}"/>
                </a:ext>
              </a:extLst>
            </p:cNvPr>
            <p:cNvSpPr txBox="1"/>
            <p:nvPr/>
          </p:nvSpPr>
          <p:spPr>
            <a:xfrm>
              <a:off x="5263726" y="912311"/>
              <a:ext cx="1120050" cy="369332"/>
            </a:xfrm>
            <a:prstGeom prst="rect">
              <a:avLst/>
            </a:prstGeom>
            <a:noFill/>
          </p:spPr>
          <p:txBody>
            <a:bodyPr wrap="none" rtlCol="0">
              <a:spAutoFit/>
            </a:bodyPr>
            <a:lstStyle/>
            <a:p>
              <a:r>
                <a:rPr lang="en-US" dirty="0"/>
                <a:t>codefined</a:t>
              </a:r>
            </a:p>
          </p:txBody>
        </p:sp>
      </p:grpSp>
      <p:sp>
        <p:nvSpPr>
          <p:cNvPr id="11" name="TextBox 10">
            <a:extLst>
              <a:ext uri="{FF2B5EF4-FFF2-40B4-BE49-F238E27FC236}">
                <a16:creationId xmlns:a16="http://schemas.microsoft.com/office/drawing/2014/main" id="{2314EDFF-FEDF-494E-BC42-0B72B0E0DF47}"/>
              </a:ext>
            </a:extLst>
          </p:cNvPr>
          <p:cNvSpPr txBox="1"/>
          <p:nvPr/>
        </p:nvSpPr>
        <p:spPr>
          <a:xfrm>
            <a:off x="304349" y="3633085"/>
            <a:ext cx="11583299" cy="461665"/>
          </a:xfrm>
          <a:prstGeom prst="rect">
            <a:avLst/>
          </a:prstGeom>
          <a:noFill/>
        </p:spPr>
        <p:txBody>
          <a:bodyPr wrap="none" rtlCol="0">
            <a:spAutoFit/>
          </a:bodyPr>
          <a:lstStyle/>
          <a:p>
            <a:r>
              <a:rPr lang="en-US" sz="2400" dirty="0"/>
              <a:t>State space must always be equipped with the processes under which the system is defined</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CEDAF9D-EACC-4C9C-B30A-D7E079F51B13}"/>
                  </a:ext>
                </a:extLst>
              </p:cNvPr>
              <p:cNvSpPr txBox="1"/>
              <p:nvPr/>
            </p:nvSpPr>
            <p:spPr>
              <a:xfrm>
                <a:off x="304349" y="4145214"/>
                <a:ext cx="11583299" cy="830997"/>
              </a:xfrm>
              <a:prstGeom prst="rect">
                <a:avLst/>
              </a:prstGeom>
              <a:noFill/>
            </p:spPr>
            <p:txBody>
              <a:bodyPr wrap="square" rtlCol="0">
                <a:spAutoFit/>
              </a:bodyPr>
              <a:lstStyle/>
              <a:p>
                <a:r>
                  <a:rPr lang="en-US" sz="2400" dirty="0"/>
                  <a:t>Consistency requirements: state symmetries </a:t>
                </a:r>
                <a14:m>
                  <m:oMath xmlns:m="http://schemas.openxmlformats.org/officeDocument/2006/math">
                    <m:r>
                      <a:rPr lang="en-US" sz="2400" b="0" i="1" smtClean="0">
                        <a:latin typeface="Cambria Math" panose="02040503050406030204" pitchFamily="18" charset="0"/>
                      </a:rPr>
                      <m:t>↔</m:t>
                    </m:r>
                  </m:oMath>
                </a14:m>
                <a:r>
                  <a:rPr lang="en-US" sz="2400" dirty="0"/>
                  <a:t> process symmetries; measurement processes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 </m:t>
                    </m:r>
                  </m:oMath>
                </a14:m>
                <a:r>
                  <a:rPr lang="en-US" sz="2400" dirty="0"/>
                  <a:t>open sets; system decoupling </a:t>
                </a:r>
                <a14:m>
                  <m:oMath xmlns:m="http://schemas.openxmlformats.org/officeDocument/2006/math">
                    <m:r>
                      <a:rPr lang="en-US" sz="2400" i="1">
                        <a:latin typeface="Cambria Math" panose="02040503050406030204" pitchFamily="18" charset="0"/>
                      </a:rPr>
                      <m:t>↔</m:t>
                    </m:r>
                  </m:oMath>
                </a14:m>
                <a:r>
                  <a:rPr lang="en-US" sz="2400" dirty="0"/>
                  <a:t> measure (and entropy) defined on states; …</a:t>
                </a:r>
              </a:p>
            </p:txBody>
          </p:sp>
        </mc:Choice>
        <mc:Fallback xmlns="">
          <p:sp>
            <p:nvSpPr>
              <p:cNvPr id="12" name="TextBox 11">
                <a:extLst>
                  <a:ext uri="{FF2B5EF4-FFF2-40B4-BE49-F238E27FC236}">
                    <a16:creationId xmlns:a16="http://schemas.microsoft.com/office/drawing/2014/main" id="{FCEDAF9D-EACC-4C9C-B30A-D7E079F51B13}"/>
                  </a:ext>
                </a:extLst>
              </p:cNvPr>
              <p:cNvSpPr txBox="1">
                <a:spLocks noRot="1" noChangeAspect="1" noMove="1" noResize="1" noEditPoints="1" noAdjustHandles="1" noChangeArrowheads="1" noChangeShapeType="1" noTextEdit="1"/>
              </p:cNvSpPr>
              <p:nvPr/>
            </p:nvSpPr>
            <p:spPr>
              <a:xfrm>
                <a:off x="304349" y="4145214"/>
                <a:ext cx="11583299" cy="830997"/>
              </a:xfrm>
              <a:prstGeom prst="rect">
                <a:avLst/>
              </a:prstGeom>
              <a:blipFill>
                <a:blip r:embed="rId2"/>
                <a:stretch>
                  <a:fillRect l="-842"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3213017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1123-062F-4AF3-BC7D-C2B8ED864D1F}"/>
              </a:ext>
            </a:extLst>
          </p:cNvPr>
          <p:cNvSpPr>
            <a:spLocks noGrp="1"/>
          </p:cNvSpPr>
          <p:nvPr>
            <p:ph type="title"/>
          </p:nvPr>
        </p:nvSpPr>
        <p:spPr/>
        <p:txBody>
          <a:bodyPr/>
          <a:lstStyle/>
          <a:p>
            <a:r>
              <a:rPr lang="en-US" dirty="0"/>
              <a:t>The need for physical mathematics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625EA-35EA-4C15-9198-9538A649952B}"/>
                  </a:ext>
                </a:extLst>
              </p:cNvPr>
              <p:cNvSpPr>
                <a:spLocks noGrp="1"/>
              </p:cNvSpPr>
              <p:nvPr>
                <p:ph idx="1"/>
              </p:nvPr>
            </p:nvSpPr>
            <p:spPr/>
            <p:txBody>
              <a:bodyPr>
                <a:normAutofit lnSpcReduction="10000"/>
              </a:bodyPr>
              <a:lstStyle/>
              <a:p>
                <a:r>
                  <a:rPr lang="en-US" dirty="0"/>
                  <a:t>We can’t expect mathematicians to provide the formal structures we need for physics</a:t>
                </a:r>
              </a:p>
              <a:p>
                <a:pPr lvl="1"/>
                <a:r>
                  <a:rPr lang="en-US" dirty="0"/>
                  <a:t>they do not have enough understanding of the practical requirements of physics to create the appropriate abstractions</a:t>
                </a:r>
              </a:p>
              <a:p>
                <a:pPr lvl="1"/>
                <a14:m>
                  <m:oMath xmlns:m="http://schemas.openxmlformats.org/officeDocument/2006/math">
                    <m:r>
                      <a:rPr lang="en-US" b="0" i="1" smtClean="0">
                        <a:latin typeface="Cambria Math" panose="02040503050406030204" pitchFamily="18" charset="0"/>
                      </a:rPr>
                      <m:t>⇒</m:t>
                    </m:r>
                  </m:oMath>
                </a14:m>
                <a:r>
                  <a:rPr lang="en-US" dirty="0"/>
                  <a:t> the foundations of mathematics are not a good foundation for physics</a:t>
                </a:r>
              </a:p>
              <a:p>
                <a:r>
                  <a:rPr lang="en-US" dirty="0"/>
                  <a:t>The proper foundation for physics is a conceptually consistent formal abstraction of </a:t>
                </a:r>
                <a:r>
                  <a:rPr lang="en-US" b="1" dirty="0"/>
                  <a:t>the practice of experimental science </a:t>
                </a:r>
                <a:r>
                  <a:rPr lang="en-US" dirty="0"/>
                  <a:t>(not “of the universe”)</a:t>
                </a:r>
              </a:p>
              <a:p>
                <a:pPr lvl="1"/>
                <a:r>
                  <a:rPr lang="en-US" dirty="0"/>
                  <a:t>We need to identify the formal structures that are appropriate to encode operational requirements and assumptions: </a:t>
                </a:r>
                <a:r>
                  <a:rPr lang="en-US" b="1" dirty="0"/>
                  <a:t>physically motivated mathematics</a:t>
                </a:r>
              </a:p>
              <a:p>
                <a:r>
                  <a:rPr lang="en-US" dirty="0"/>
                  <a:t>We can’t do this work without a deep understanding of how formal systems work, and how we can bridge the formal and informal parts</a:t>
                </a:r>
              </a:p>
              <a:p>
                <a:pPr lvl="1"/>
                <a:r>
                  <a:rPr lang="en-US" dirty="0"/>
                  <a:t>We need to understand which mathematical details to keep because they are physically relevant and which to “quotient out”</a:t>
                </a:r>
              </a:p>
              <a:p>
                <a:pPr lvl="1"/>
                <a:r>
                  <a:rPr lang="en-US" dirty="0"/>
                  <a:t> </a:t>
                </a:r>
                <a14:m>
                  <m:oMath xmlns:m="http://schemas.openxmlformats.org/officeDocument/2006/math">
                    <m:r>
                      <a:rPr lang="en-US" b="0" i="1" smtClean="0">
                        <a:latin typeface="Cambria Math" panose="02040503050406030204" pitchFamily="18" charset="0"/>
                      </a:rPr>
                      <m:t>⇒</m:t>
                    </m:r>
                  </m:oMath>
                </a14:m>
                <a:r>
                  <a:rPr lang="en-US" dirty="0"/>
                  <a:t> we need a good understanding of the foundations of mathematics</a:t>
                </a:r>
              </a:p>
            </p:txBody>
          </p:sp>
        </mc:Choice>
        <mc:Fallback xmlns="">
          <p:sp>
            <p:nvSpPr>
              <p:cNvPr id="3" name="Content Placeholder 2">
                <a:extLst>
                  <a:ext uri="{FF2B5EF4-FFF2-40B4-BE49-F238E27FC236}">
                    <a16:creationId xmlns:a16="http://schemas.microsoft.com/office/drawing/2014/main" id="{8DC625EA-35EA-4C15-9198-9538A649952B}"/>
                  </a:ext>
                </a:extLst>
              </p:cNvPr>
              <p:cNvSpPr>
                <a:spLocks noGrp="1" noRot="1" noChangeAspect="1" noMove="1" noResize="1" noEditPoints="1" noAdjustHandles="1" noChangeArrowheads="1" noChangeShapeType="1" noTextEdit="1"/>
              </p:cNvSpPr>
              <p:nvPr>
                <p:ph idx="1"/>
              </p:nvPr>
            </p:nvSpPr>
            <p:spPr>
              <a:blipFill>
                <a:blip r:embed="rId2"/>
                <a:stretch>
                  <a:fillRect l="-916" t="-2573" r="-96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F9A03E4-87FB-4FDF-B313-FABEDAB684BD}"/>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B616705D-EE66-4A44-A5FE-1B628759FC56}"/>
              </a:ext>
            </a:extLst>
          </p:cNvPr>
          <p:cNvSpPr>
            <a:spLocks noGrp="1"/>
          </p:cNvSpPr>
          <p:nvPr>
            <p:ph type="sldNum" sz="quarter" idx="13"/>
          </p:nvPr>
        </p:nvSpPr>
        <p:spPr/>
        <p:txBody>
          <a:bodyPr/>
          <a:lstStyle/>
          <a:p>
            <a:fld id="{F47845EA-7733-40EE-B074-20032348B727}" type="slidenum">
              <a:rPr lang="en-US" smtClean="0"/>
              <a:t>34</a:t>
            </a:fld>
            <a:endParaRPr lang="en-US"/>
          </a:p>
        </p:txBody>
      </p:sp>
    </p:spTree>
    <p:extLst>
      <p:ext uri="{BB962C8B-B14F-4D97-AF65-F5344CB8AC3E}">
        <p14:creationId xmlns:p14="http://schemas.microsoft.com/office/powerpoint/2010/main" val="30870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60C8-3D94-4417-B427-2220BB7F0709}"/>
              </a:ext>
            </a:extLst>
          </p:cNvPr>
          <p:cNvSpPr>
            <a:spLocks noGrp="1"/>
          </p:cNvSpPr>
          <p:nvPr>
            <p:ph type="title"/>
          </p:nvPr>
        </p:nvSpPr>
        <p:spPr/>
        <p:txBody>
          <a:bodyPr/>
          <a:lstStyle/>
          <a:p>
            <a:r>
              <a:rPr lang="en-US" dirty="0"/>
              <a:t>New insights lead to new ideas</a:t>
            </a:r>
          </a:p>
        </p:txBody>
      </p:sp>
      <p:sp>
        <p:nvSpPr>
          <p:cNvPr id="3" name="Text Placeholder 2">
            <a:extLst>
              <a:ext uri="{FF2B5EF4-FFF2-40B4-BE49-F238E27FC236}">
                <a16:creationId xmlns:a16="http://schemas.microsoft.com/office/drawing/2014/main" id="{A4255506-CF6F-4B43-857E-C7EDA0168F30}"/>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3B1E386E-54AF-4B75-89C5-029C68D3DE81}"/>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512CAA8C-78CE-4750-A1E2-A7D7ABC4FA7A}"/>
              </a:ext>
            </a:extLst>
          </p:cNvPr>
          <p:cNvSpPr>
            <a:spLocks noGrp="1"/>
          </p:cNvSpPr>
          <p:nvPr>
            <p:ph type="sldNum" sz="quarter" idx="12"/>
          </p:nvPr>
        </p:nvSpPr>
        <p:spPr/>
        <p:txBody>
          <a:bodyPr/>
          <a:lstStyle/>
          <a:p>
            <a:fld id="{F47845EA-7733-40EE-B074-20032348B727}" type="slidenum">
              <a:rPr lang="en-US" smtClean="0"/>
              <a:t>35</a:t>
            </a:fld>
            <a:endParaRPr lang="en-US"/>
          </a:p>
        </p:txBody>
      </p:sp>
    </p:spTree>
    <p:extLst>
      <p:ext uri="{BB962C8B-B14F-4D97-AF65-F5344CB8AC3E}">
        <p14:creationId xmlns:p14="http://schemas.microsoft.com/office/powerpoint/2010/main" val="2610710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1FA245-FD25-4E68-A847-F62B7AB5E9A2}"/>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091E013D-3029-48FB-B9AA-E06202B453E7}"/>
              </a:ext>
            </a:extLst>
          </p:cNvPr>
          <p:cNvSpPr>
            <a:spLocks noGrp="1"/>
          </p:cNvSpPr>
          <p:nvPr>
            <p:ph type="sldNum" sz="quarter" idx="12"/>
          </p:nvPr>
        </p:nvSpPr>
        <p:spPr/>
        <p:txBody>
          <a:bodyPr/>
          <a:lstStyle/>
          <a:p>
            <a:fld id="{F47845EA-7733-40EE-B074-20032348B727}" type="slidenum">
              <a:rPr lang="en-US" smtClean="0"/>
              <a:t>36</a:t>
            </a:fld>
            <a:endParaRPr lang="en-US"/>
          </a:p>
        </p:txBody>
      </p:sp>
      <p:sp>
        <p:nvSpPr>
          <p:cNvPr id="6" name="TextBox 5">
            <a:extLst>
              <a:ext uri="{FF2B5EF4-FFF2-40B4-BE49-F238E27FC236}">
                <a16:creationId xmlns:a16="http://schemas.microsoft.com/office/drawing/2014/main" id="{F052FFB7-B05E-4199-9C93-1E09CA024446}"/>
              </a:ext>
            </a:extLst>
          </p:cNvPr>
          <p:cNvSpPr txBox="1"/>
          <p:nvPr/>
        </p:nvSpPr>
        <p:spPr>
          <a:xfrm>
            <a:off x="228600" y="149651"/>
            <a:ext cx="11734800" cy="830997"/>
          </a:xfrm>
          <a:prstGeom prst="rect">
            <a:avLst/>
          </a:prstGeom>
          <a:noFill/>
        </p:spPr>
        <p:txBody>
          <a:bodyPr wrap="square" rtlCol="0">
            <a:spAutoFit/>
          </a:bodyPr>
          <a:lstStyle/>
          <a:p>
            <a:r>
              <a:rPr lang="en-US" sz="2400" dirty="0"/>
              <a:t>Measure theory plays a foundational role for theories of integration (e.g. geometrical sizes), probability and information theory: common physically motivated underpinning?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C52EA2-949B-4FEE-AD37-5A7066F8233F}"/>
                  </a:ext>
                </a:extLst>
              </p:cNvPr>
              <p:cNvSpPr txBox="1"/>
              <p:nvPr/>
            </p:nvSpPr>
            <p:spPr>
              <a:xfrm>
                <a:off x="228600" y="1220009"/>
                <a:ext cx="11734800" cy="1938992"/>
              </a:xfrm>
              <a:prstGeom prst="rect">
                <a:avLst/>
              </a:prstGeom>
              <a:noFill/>
            </p:spPr>
            <p:txBody>
              <a:bodyPr wrap="square">
                <a:spAutoFit/>
              </a:bodyPr>
              <a:lstStyle/>
              <a:p>
                <a:r>
                  <a:rPr lang="en-US" sz="2400" dirty="0"/>
                  <a:t>Consider the following statements:</a:t>
                </a:r>
              </a:p>
              <a:p>
                <a:pPr lvl="1"/>
                <a:r>
                  <a:rPr lang="en-US" sz="2400" dirty="0"/>
                  <a:t>“The position of the object is between 0 and 1 meters”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   “The position of the object is between 2 and 3 kilometers”</a:t>
                </a:r>
              </a:p>
              <a:p>
                <a:pPr lvl="1"/>
                <a:r>
                  <a:rPr lang="en-US" sz="2400" dirty="0"/>
                  <a:t>“The fair die landed on 1”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   “The fair die landed on 3 or 4”</a:t>
                </a:r>
              </a:p>
              <a:p>
                <a:pPr lvl="1"/>
                <a:r>
                  <a:rPr lang="en-US" sz="2400" dirty="0"/>
                  <a:t>“The first bit is 0 and the second bit is 1”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   “The third bit is 0”</a:t>
                </a:r>
              </a:p>
            </p:txBody>
          </p:sp>
        </mc:Choice>
        <mc:Fallback xmlns="">
          <p:sp>
            <p:nvSpPr>
              <p:cNvPr id="8" name="TextBox 7">
                <a:extLst>
                  <a:ext uri="{FF2B5EF4-FFF2-40B4-BE49-F238E27FC236}">
                    <a16:creationId xmlns:a16="http://schemas.microsoft.com/office/drawing/2014/main" id="{6CC52EA2-949B-4FEE-AD37-5A7066F8233F}"/>
                  </a:ext>
                </a:extLst>
              </p:cNvPr>
              <p:cNvSpPr txBox="1">
                <a:spLocks noRot="1" noChangeAspect="1" noMove="1" noResize="1" noEditPoints="1" noAdjustHandles="1" noChangeArrowheads="1" noChangeShapeType="1" noTextEdit="1"/>
              </p:cNvSpPr>
              <p:nvPr/>
            </p:nvSpPr>
            <p:spPr>
              <a:xfrm>
                <a:off x="228600" y="1220009"/>
                <a:ext cx="11734800" cy="1938992"/>
              </a:xfrm>
              <a:prstGeom prst="rect">
                <a:avLst/>
              </a:prstGeom>
              <a:blipFill>
                <a:blip r:embed="rId2"/>
                <a:stretch>
                  <a:fillRect l="-831" t="-2516" r="-571" b="-6289"/>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0793E205-1E61-4FF1-BE2B-AD7AA7999361}"/>
              </a:ext>
            </a:extLst>
          </p:cNvPr>
          <p:cNvSpPr/>
          <p:nvPr/>
        </p:nvSpPr>
        <p:spPr>
          <a:xfrm>
            <a:off x="7598229" y="1640164"/>
            <a:ext cx="54117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and</a:t>
            </a:r>
          </a:p>
        </p:txBody>
      </p:sp>
      <p:sp>
        <p:nvSpPr>
          <p:cNvPr id="10" name="Rectangle 9">
            <a:extLst>
              <a:ext uri="{FF2B5EF4-FFF2-40B4-BE49-F238E27FC236}">
                <a16:creationId xmlns:a16="http://schemas.microsoft.com/office/drawing/2014/main" id="{1FC51E65-204C-4638-AE55-D3055961BB87}"/>
              </a:ext>
            </a:extLst>
          </p:cNvPr>
          <p:cNvSpPr/>
          <p:nvPr/>
        </p:nvSpPr>
        <p:spPr>
          <a:xfrm>
            <a:off x="4018384" y="2361732"/>
            <a:ext cx="54117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and</a:t>
            </a:r>
          </a:p>
        </p:txBody>
      </p:sp>
      <p:sp>
        <p:nvSpPr>
          <p:cNvPr id="11" name="Rectangle 10">
            <a:extLst>
              <a:ext uri="{FF2B5EF4-FFF2-40B4-BE49-F238E27FC236}">
                <a16:creationId xmlns:a16="http://schemas.microsoft.com/office/drawing/2014/main" id="{7D33965C-2E43-4863-BBB6-6FA2B7D2FAB4}"/>
              </a:ext>
            </a:extLst>
          </p:cNvPr>
          <p:cNvSpPr/>
          <p:nvPr/>
        </p:nvSpPr>
        <p:spPr>
          <a:xfrm>
            <a:off x="5859625" y="2756729"/>
            <a:ext cx="54117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and</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1E8C9C-FF24-47A6-8F8C-575660138833}"/>
                  </a:ext>
                </a:extLst>
              </p:cNvPr>
              <p:cNvSpPr txBox="1"/>
              <p:nvPr/>
            </p:nvSpPr>
            <p:spPr>
              <a:xfrm>
                <a:off x="228600" y="3579156"/>
                <a:ext cx="11403506" cy="1569660"/>
              </a:xfrm>
              <a:prstGeom prst="rect">
                <a:avLst/>
              </a:prstGeom>
              <a:noFill/>
            </p:spPr>
            <p:txBody>
              <a:bodyPr wrap="none" rtlCol="0">
                <a:spAutoFit/>
              </a:bodyPr>
              <a:lstStyle/>
              <a:p>
                <a:r>
                  <a:rPr lang="en-US" sz="2400" dirty="0"/>
                  <a:t>In all three cases, the first statement is “more precise”, it is of a finer granularity (noted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a:t>
                </a:r>
              </a:p>
              <a:p>
                <a:pPr lvl="1"/>
                <a:r>
                  <a:rPr lang="en-US" sz="2400" dirty="0"/>
                  <a:t>Constraining to a smaller volume gives finer description</a:t>
                </a:r>
              </a:p>
              <a:p>
                <a:pPr lvl="1"/>
                <a:r>
                  <a:rPr lang="en-US" sz="2400" dirty="0"/>
                  <a:t>Less likely events give more information</a:t>
                </a:r>
              </a:p>
              <a:p>
                <a:pPr lvl="1"/>
                <a:r>
                  <a:rPr lang="en-US" sz="2400" dirty="0"/>
                  <a:t>Statements with more information give a finer description</a:t>
                </a:r>
              </a:p>
            </p:txBody>
          </p:sp>
        </mc:Choice>
        <mc:Fallback xmlns="">
          <p:sp>
            <p:nvSpPr>
              <p:cNvPr id="14" name="TextBox 13">
                <a:extLst>
                  <a:ext uri="{FF2B5EF4-FFF2-40B4-BE49-F238E27FC236}">
                    <a16:creationId xmlns:a16="http://schemas.microsoft.com/office/drawing/2014/main" id="{F71E8C9C-FF24-47A6-8F8C-575660138833}"/>
                  </a:ext>
                </a:extLst>
              </p:cNvPr>
              <p:cNvSpPr txBox="1">
                <a:spLocks noRot="1" noChangeAspect="1" noMove="1" noResize="1" noEditPoints="1" noAdjustHandles="1" noChangeArrowheads="1" noChangeShapeType="1" noTextEdit="1"/>
              </p:cNvSpPr>
              <p:nvPr/>
            </p:nvSpPr>
            <p:spPr>
              <a:xfrm>
                <a:off x="228600" y="3579156"/>
                <a:ext cx="11403506" cy="1569660"/>
              </a:xfrm>
              <a:prstGeom prst="rect">
                <a:avLst/>
              </a:prstGeom>
              <a:blipFill>
                <a:blip r:embed="rId3"/>
                <a:stretch>
                  <a:fillRect l="-856" t="-3101" b="-775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89FC9E0C-348E-4E97-9673-A8FCE21C550A}"/>
              </a:ext>
            </a:extLst>
          </p:cNvPr>
          <p:cNvSpPr txBox="1"/>
          <p:nvPr/>
        </p:nvSpPr>
        <p:spPr>
          <a:xfrm>
            <a:off x="228600" y="5296878"/>
            <a:ext cx="11734800" cy="954107"/>
          </a:xfrm>
          <a:prstGeom prst="rect">
            <a:avLst/>
          </a:prstGeom>
          <a:noFill/>
        </p:spPr>
        <p:txBody>
          <a:bodyPr wrap="square" rtlCol="0">
            <a:spAutoFit/>
          </a:bodyPr>
          <a:lstStyle/>
          <a:p>
            <a:pPr algn="ctr"/>
            <a:r>
              <a:rPr lang="en-US" sz="2800" dirty="0"/>
              <a:t>Comparing statements based on their granularity is another fundamental feature a physical theory must have</a:t>
            </a:r>
          </a:p>
        </p:txBody>
      </p:sp>
    </p:spTree>
    <p:extLst>
      <p:ext uri="{BB962C8B-B14F-4D97-AF65-F5344CB8AC3E}">
        <p14:creationId xmlns:p14="http://schemas.microsoft.com/office/powerpoint/2010/main" val="352437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animBg="1"/>
      <p:bldP spid="10" grpId="0" animBg="1"/>
      <p:bldP spid="10" grpId="1" animBg="1"/>
      <p:bldP spid="11" grpId="0" animBg="1"/>
      <p:bldP spid="11" grpId="1" animBg="1"/>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EA5254-D0A7-417B-957C-C75B575CA062}"/>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9769E20D-C63A-4CE1-8365-81CF0C316EF8}"/>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4" name="TextBox 3">
            <a:extLst>
              <a:ext uri="{FF2B5EF4-FFF2-40B4-BE49-F238E27FC236}">
                <a16:creationId xmlns:a16="http://schemas.microsoft.com/office/drawing/2014/main" id="{B45DC9EE-CA5E-4BD8-8C5C-7E2615F2D498}"/>
              </a:ext>
            </a:extLst>
          </p:cNvPr>
          <p:cNvSpPr txBox="1"/>
          <p:nvPr/>
        </p:nvSpPr>
        <p:spPr>
          <a:xfrm>
            <a:off x="228600" y="342324"/>
            <a:ext cx="11734800" cy="523220"/>
          </a:xfrm>
          <a:prstGeom prst="rect">
            <a:avLst/>
          </a:prstGeom>
          <a:noFill/>
        </p:spPr>
        <p:txBody>
          <a:bodyPr wrap="square" rtlCol="0">
            <a:spAutoFit/>
          </a:bodyPr>
          <a:lstStyle/>
          <a:p>
            <a:pPr algn="ctr"/>
            <a:r>
              <a:rPr lang="en-US" sz="2800" dirty="0">
                <a:solidFill>
                  <a:srgbClr val="009900"/>
                </a:solidFill>
              </a:rPr>
              <a:t>We need a generalized version of measure theory that covers all cases</a:t>
            </a:r>
          </a:p>
        </p:txBody>
      </p:sp>
      <p:sp>
        <p:nvSpPr>
          <p:cNvPr id="5" name="TextBox 4">
            <a:extLst>
              <a:ext uri="{FF2B5EF4-FFF2-40B4-BE49-F238E27FC236}">
                <a16:creationId xmlns:a16="http://schemas.microsoft.com/office/drawing/2014/main" id="{094A7B09-0F30-419A-9A43-444ACEFA5DB3}"/>
              </a:ext>
            </a:extLst>
          </p:cNvPr>
          <p:cNvSpPr txBox="1"/>
          <p:nvPr/>
        </p:nvSpPr>
        <p:spPr>
          <a:xfrm>
            <a:off x="228600" y="1220009"/>
            <a:ext cx="11734800" cy="1200329"/>
          </a:xfrm>
          <a:prstGeom prst="rect">
            <a:avLst/>
          </a:prstGeom>
          <a:noFill/>
        </p:spPr>
        <p:txBody>
          <a:bodyPr wrap="square">
            <a:spAutoFit/>
          </a:bodyPr>
          <a:lstStyle/>
          <a:p>
            <a:r>
              <a:rPr lang="en-US" sz="2400" dirty="0"/>
              <a:t>Some statements are incomparable:</a:t>
            </a:r>
          </a:p>
          <a:p>
            <a:pPr lvl="1"/>
            <a:r>
              <a:rPr lang="en-US" sz="2400" dirty="0"/>
              <a:t>“The position of the object is between 0 and 1 meters” vs</a:t>
            </a:r>
            <a:br>
              <a:rPr lang="en-US" sz="2400" dirty="0"/>
            </a:br>
            <a:r>
              <a:rPr lang="en-US" sz="2400" dirty="0"/>
              <a:t>“The velocity of the object is between 2 and 3 meters per seconds”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24C2E9-E69C-4AD4-BEFD-3300AA7AAB60}"/>
                  </a:ext>
                </a:extLst>
              </p:cNvPr>
              <p:cNvSpPr txBox="1"/>
              <p:nvPr/>
            </p:nvSpPr>
            <p:spPr>
              <a:xfrm>
                <a:off x="228600" y="2677457"/>
                <a:ext cx="11734800" cy="830997"/>
              </a:xfrm>
              <a:prstGeom prst="rect">
                <a:avLst/>
              </a:prstGeom>
              <a:noFill/>
            </p:spPr>
            <p:txBody>
              <a:bodyPr wrap="square">
                <a:spAutoFit/>
              </a:bodyPr>
              <a:lstStyle/>
              <a:p>
                <a:r>
                  <a:rPr lang="en-US" sz="2400" dirty="0"/>
                  <a:t>Comparability cannot be captured by a single measure:</a:t>
                </a:r>
              </a:p>
              <a:p>
                <a:pPr lvl="1"/>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e>
                    </m:d>
                    <m:r>
                      <a:rPr lang="en-US" sz="2400" b="0" i="1" smtClean="0">
                        <a:latin typeface="Cambria Math" panose="02040503050406030204" pitchFamily="18" charset="0"/>
                      </a:rPr>
                      <m:t>     </m:t>
                    </m:r>
                    <m:r>
                      <a:rPr lang="en-US" sz="2400" b="0" i="1" smtClean="0">
                        <a:latin typeface="Cambria Math" panose="02040503050406030204" pitchFamily="18" charset="0"/>
                      </a:rPr>
                      <m:t>𝑈</m:t>
                    </m:r>
                    <m:r>
                      <a:rPr lang="en-US" sz="2400" b="0" i="1" smtClean="0">
                        <a:latin typeface="Cambria Math" panose="02040503050406030204" pitchFamily="18" charset="0"/>
                      </a:rPr>
                      <m:t>     </m:t>
                    </m:r>
                    <m:r>
                      <a:rPr lang="en-US" sz="2400" b="0" i="1" smtClean="0">
                        <a:latin typeface="Cambria Math" panose="02040503050406030204" pitchFamily="18" charset="0"/>
                      </a:rPr>
                      <m:t>𝑉</m:t>
                    </m:r>
                  </m:oMath>
                </a14:m>
                <a:r>
                  <a:rPr lang="en-US" sz="2400" dirty="0"/>
                  <a:t> while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𝐶</m:t>
                        </m:r>
                      </m:e>
                    </m:d>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r>
                      <a:rPr lang="en-US" sz="2400" i="1">
                        <a:latin typeface="Cambria Math" panose="02040503050406030204" pitchFamily="18" charset="0"/>
                      </a:rPr>
                      <m:t>𝑈</m:t>
                    </m:r>
                    <m:r>
                      <a:rPr lang="en-US" sz="2400" i="1">
                        <a:latin typeface="Cambria Math" panose="02040503050406030204" pitchFamily="18" charset="0"/>
                      </a:rPr>
                      <m:t>     </m:t>
                    </m:r>
                    <m:r>
                      <a:rPr lang="en-US" sz="2400" i="1">
                        <a:latin typeface="Cambria Math" panose="02040503050406030204" pitchFamily="18" charset="0"/>
                      </a:rPr>
                      <m:t>𝑉</m:t>
                    </m:r>
                  </m:oMath>
                </a14:m>
                <a:endParaRPr lang="en-US" sz="2400" dirty="0"/>
              </a:p>
            </p:txBody>
          </p:sp>
        </mc:Choice>
        <mc:Fallback xmlns="">
          <p:sp>
            <p:nvSpPr>
              <p:cNvPr id="6" name="TextBox 5">
                <a:extLst>
                  <a:ext uri="{FF2B5EF4-FFF2-40B4-BE49-F238E27FC236}">
                    <a16:creationId xmlns:a16="http://schemas.microsoft.com/office/drawing/2014/main" id="{D224C2E9-E69C-4AD4-BEFD-3300AA7AAB60}"/>
                  </a:ext>
                </a:extLst>
              </p:cNvPr>
              <p:cNvSpPr txBox="1">
                <a:spLocks noRot="1" noChangeAspect="1" noMove="1" noResize="1" noEditPoints="1" noAdjustHandles="1" noChangeArrowheads="1" noChangeShapeType="1" noTextEdit="1"/>
              </p:cNvSpPr>
              <p:nvPr/>
            </p:nvSpPr>
            <p:spPr>
              <a:xfrm>
                <a:off x="228600" y="2677457"/>
                <a:ext cx="11734800" cy="830997"/>
              </a:xfrm>
              <a:prstGeom prst="rect">
                <a:avLst/>
              </a:prstGeom>
              <a:blipFill>
                <a:blip r:embed="rId2"/>
                <a:stretch>
                  <a:fillRect l="-831" t="-5839" b="-15328"/>
                </a:stretch>
              </a:blipFill>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4A8D20B2-6F11-4FBF-A0A6-A879C208376C}"/>
              </a:ext>
            </a:extLst>
          </p:cNvPr>
          <p:cNvGrpSpPr/>
          <p:nvPr/>
        </p:nvGrpSpPr>
        <p:grpSpPr>
          <a:xfrm>
            <a:off x="9502217" y="2489580"/>
            <a:ext cx="2494843" cy="1523428"/>
            <a:chOff x="9502217" y="2489580"/>
            <a:chExt cx="2494843" cy="1523428"/>
          </a:xfrm>
        </p:grpSpPr>
        <p:sp>
          <p:nvSpPr>
            <p:cNvPr id="7" name="Oval 6">
              <a:extLst>
                <a:ext uri="{FF2B5EF4-FFF2-40B4-BE49-F238E27FC236}">
                  <a16:creationId xmlns:a16="http://schemas.microsoft.com/office/drawing/2014/main" id="{55AC1EF5-5BC1-4930-9D30-7B0B2ABB15F6}"/>
                </a:ext>
              </a:extLst>
            </p:cNvPr>
            <p:cNvSpPr/>
            <p:nvPr/>
          </p:nvSpPr>
          <p:spPr>
            <a:xfrm>
              <a:off x="9834465" y="2556588"/>
              <a:ext cx="858417" cy="8024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7364B2-653A-415F-BC7E-53518F651AEF}"/>
                </a:ext>
              </a:extLst>
            </p:cNvPr>
            <p:cNvSpPr/>
            <p:nvPr/>
          </p:nvSpPr>
          <p:spPr>
            <a:xfrm>
              <a:off x="10282335" y="2976465"/>
              <a:ext cx="1446245" cy="8024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A5C337-074A-42B8-AACA-3D2FE9958883}"/>
                    </a:ext>
                  </a:extLst>
                </p:cNvPr>
                <p:cNvSpPr txBox="1"/>
                <p:nvPr/>
              </p:nvSpPr>
              <p:spPr>
                <a:xfrm>
                  <a:off x="10971697" y="2556588"/>
                  <a:ext cx="3856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b="0" dirty="0"/>
                </a:p>
              </p:txBody>
            </p:sp>
          </mc:Choice>
          <mc:Fallback xmlns="">
            <p:sp>
              <p:nvSpPr>
                <p:cNvPr id="9" name="TextBox 8">
                  <a:extLst>
                    <a:ext uri="{FF2B5EF4-FFF2-40B4-BE49-F238E27FC236}">
                      <a16:creationId xmlns:a16="http://schemas.microsoft.com/office/drawing/2014/main" id="{94A5C337-074A-42B8-AACA-3D2FE9958883}"/>
                    </a:ext>
                  </a:extLst>
                </p:cNvPr>
                <p:cNvSpPr txBox="1">
                  <a:spLocks noRot="1" noChangeAspect="1" noMove="1" noResize="1" noEditPoints="1" noAdjustHandles="1" noChangeArrowheads="1" noChangeShapeType="1" noTextEdit="1"/>
                </p:cNvSpPr>
                <p:nvPr/>
              </p:nvSpPr>
              <p:spPr>
                <a:xfrm>
                  <a:off x="10971697" y="2556588"/>
                  <a:ext cx="385682" cy="369332"/>
                </a:xfrm>
                <a:prstGeom prst="rect">
                  <a:avLst/>
                </a:prstGeom>
                <a:blipFill>
                  <a:blip r:embed="rId3"/>
                  <a:stretch>
                    <a:fillRect/>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844A9CD4-C7A5-4586-8833-7E24A9C14994}"/>
                </a:ext>
              </a:extLst>
            </p:cNvPr>
            <p:cNvSpPr/>
            <p:nvPr/>
          </p:nvSpPr>
          <p:spPr>
            <a:xfrm>
              <a:off x="11053666" y="262773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D6091B-B4EE-4E5E-9FCA-AA77103AF3AB}"/>
                    </a:ext>
                  </a:extLst>
                </p:cNvPr>
                <p:cNvSpPr txBox="1"/>
                <p:nvPr/>
              </p:nvSpPr>
              <p:spPr>
                <a:xfrm>
                  <a:off x="11413588" y="2766527"/>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b="0" dirty="0"/>
                </a:p>
              </p:txBody>
            </p:sp>
          </mc:Choice>
          <mc:Fallback xmlns="">
            <p:sp>
              <p:nvSpPr>
                <p:cNvPr id="11" name="TextBox 10">
                  <a:extLst>
                    <a:ext uri="{FF2B5EF4-FFF2-40B4-BE49-F238E27FC236}">
                      <a16:creationId xmlns:a16="http://schemas.microsoft.com/office/drawing/2014/main" id="{1AD6091B-B4EE-4E5E-9FCA-AA77103AF3AB}"/>
                    </a:ext>
                  </a:extLst>
                </p:cNvPr>
                <p:cNvSpPr txBox="1">
                  <a:spLocks noRot="1" noChangeAspect="1" noMove="1" noResize="1" noEditPoints="1" noAdjustHandles="1" noChangeArrowheads="1" noChangeShapeType="1" noTextEdit="1"/>
                </p:cNvSpPr>
                <p:nvPr/>
              </p:nvSpPr>
              <p:spPr>
                <a:xfrm>
                  <a:off x="11413588" y="2766527"/>
                  <a:ext cx="396069" cy="369332"/>
                </a:xfrm>
                <a:prstGeom prst="rect">
                  <a:avLst/>
                </a:prstGeom>
                <a:blipFill>
                  <a:blip r:embed="rId4"/>
                  <a:stretch>
                    <a:fillRect/>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2395DE79-B900-4686-B7D5-B2B63EF6DAE6}"/>
                </a:ext>
              </a:extLst>
            </p:cNvPr>
            <p:cNvSpPr/>
            <p:nvPr/>
          </p:nvSpPr>
          <p:spPr>
            <a:xfrm>
              <a:off x="11495557" y="28376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0166AAF-45B8-4BA1-A9A8-981947F5F01D}"/>
                    </a:ext>
                  </a:extLst>
                </p:cNvPr>
                <p:cNvSpPr txBox="1"/>
                <p:nvPr/>
              </p:nvSpPr>
              <p:spPr>
                <a:xfrm>
                  <a:off x="9502217" y="2731537"/>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b="0" dirty="0"/>
                </a:p>
              </p:txBody>
            </p:sp>
          </mc:Choice>
          <mc:Fallback xmlns="">
            <p:sp>
              <p:nvSpPr>
                <p:cNvPr id="13" name="TextBox 12">
                  <a:extLst>
                    <a:ext uri="{FF2B5EF4-FFF2-40B4-BE49-F238E27FC236}">
                      <a16:creationId xmlns:a16="http://schemas.microsoft.com/office/drawing/2014/main" id="{00166AAF-45B8-4BA1-A9A8-981947F5F01D}"/>
                    </a:ext>
                  </a:extLst>
                </p:cNvPr>
                <p:cNvSpPr txBox="1">
                  <a:spLocks noRot="1" noChangeAspect="1" noMove="1" noResize="1" noEditPoints="1" noAdjustHandles="1" noChangeArrowheads="1" noChangeShapeType="1" noTextEdit="1"/>
                </p:cNvSpPr>
                <p:nvPr/>
              </p:nvSpPr>
              <p:spPr>
                <a:xfrm>
                  <a:off x="9502217" y="2731537"/>
                  <a:ext cx="40075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9B6731A-50C1-49AD-A780-64144ADB3880}"/>
                    </a:ext>
                  </a:extLst>
                </p:cNvPr>
                <p:cNvSpPr txBox="1"/>
                <p:nvPr/>
              </p:nvSpPr>
              <p:spPr>
                <a:xfrm>
                  <a:off x="11445239" y="3643676"/>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b="0" dirty="0"/>
                </a:p>
              </p:txBody>
            </p:sp>
          </mc:Choice>
          <mc:Fallback xmlns="">
            <p:sp>
              <p:nvSpPr>
                <p:cNvPr id="14" name="TextBox 13">
                  <a:extLst>
                    <a:ext uri="{FF2B5EF4-FFF2-40B4-BE49-F238E27FC236}">
                      <a16:creationId xmlns:a16="http://schemas.microsoft.com/office/drawing/2014/main" id="{C9B6731A-50C1-49AD-A780-64144ADB3880}"/>
                    </a:ext>
                  </a:extLst>
                </p:cNvPr>
                <p:cNvSpPr txBox="1">
                  <a:spLocks noRot="1" noChangeAspect="1" noMove="1" noResize="1" noEditPoints="1" noAdjustHandles="1" noChangeArrowheads="1" noChangeShapeType="1" noTextEdit="1"/>
                </p:cNvSpPr>
                <p:nvPr/>
              </p:nvSpPr>
              <p:spPr>
                <a:xfrm>
                  <a:off x="11445239" y="3643676"/>
                  <a:ext cx="40075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4A439D-843F-4D50-8552-CFFB9DE3BA91}"/>
                    </a:ext>
                  </a:extLst>
                </p:cNvPr>
                <p:cNvSpPr txBox="1"/>
                <p:nvPr/>
              </p:nvSpPr>
              <p:spPr>
                <a:xfrm>
                  <a:off x="11600991" y="2489580"/>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b="0" dirty="0"/>
                </a:p>
              </p:txBody>
            </p:sp>
          </mc:Choice>
          <mc:Fallback xmlns="">
            <p:sp>
              <p:nvSpPr>
                <p:cNvPr id="15" name="TextBox 14">
                  <a:extLst>
                    <a:ext uri="{FF2B5EF4-FFF2-40B4-BE49-F238E27FC236}">
                      <a16:creationId xmlns:a16="http://schemas.microsoft.com/office/drawing/2014/main" id="{934A439D-843F-4D50-8552-CFFB9DE3BA91}"/>
                    </a:ext>
                  </a:extLst>
                </p:cNvPr>
                <p:cNvSpPr txBox="1">
                  <a:spLocks noRot="1" noChangeAspect="1" noMove="1" noResize="1" noEditPoints="1" noAdjustHandles="1" noChangeArrowheads="1" noChangeShapeType="1" noTextEdit="1"/>
                </p:cNvSpPr>
                <p:nvPr/>
              </p:nvSpPr>
              <p:spPr>
                <a:xfrm>
                  <a:off x="11600991" y="2489580"/>
                  <a:ext cx="396069" cy="369332"/>
                </a:xfrm>
                <a:prstGeom prst="rect">
                  <a:avLst/>
                </a:prstGeom>
                <a:blipFill>
                  <a:blip r:embed="rId7"/>
                  <a:stretch>
                    <a:fillRect/>
                  </a:stretch>
                </a:blipFill>
              </p:spPr>
              <p:txBody>
                <a:bodyPr/>
                <a:lstStyle/>
                <a:p>
                  <a:r>
                    <a:rPr lang="en-US">
                      <a:noFill/>
                    </a:rPr>
                    <a:t> </a:t>
                  </a:r>
                </a:p>
              </p:txBody>
            </p:sp>
          </mc:Fallback>
        </mc:AlternateContent>
        <p:sp>
          <p:nvSpPr>
            <p:cNvPr id="16" name="Oval 15">
              <a:extLst>
                <a:ext uri="{FF2B5EF4-FFF2-40B4-BE49-F238E27FC236}">
                  <a16:creationId xmlns:a16="http://schemas.microsoft.com/office/drawing/2014/main" id="{220912D9-3D70-4AA0-869D-3B886463A981}"/>
                </a:ext>
              </a:extLst>
            </p:cNvPr>
            <p:cNvSpPr/>
            <p:nvPr/>
          </p:nvSpPr>
          <p:spPr>
            <a:xfrm>
              <a:off x="11682960" y="256072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31112478-D989-49CB-BDA6-2E95D5C17998}"/>
              </a:ext>
            </a:extLst>
          </p:cNvPr>
          <p:cNvGrpSpPr/>
          <p:nvPr/>
        </p:nvGrpSpPr>
        <p:grpSpPr>
          <a:xfrm>
            <a:off x="1147666" y="3013788"/>
            <a:ext cx="5496887" cy="494666"/>
            <a:chOff x="1147666" y="3013788"/>
            <a:chExt cx="5496887" cy="494666"/>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55B8F7-4E91-4358-93D6-EAD519071382}"/>
                    </a:ext>
                  </a:extLst>
                </p:cNvPr>
                <p:cNvSpPr txBox="1"/>
                <p:nvPr/>
              </p:nvSpPr>
              <p:spPr>
                <a:xfrm>
                  <a:off x="1147666" y="3013788"/>
                  <a:ext cx="4844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E955B8F7-4E91-4358-93D6-EAD519071382}"/>
                    </a:ext>
                  </a:extLst>
                </p:cNvPr>
                <p:cNvSpPr txBox="1">
                  <a:spLocks noRot="1" noChangeAspect="1" noMove="1" noResize="1" noEditPoints="1" noAdjustHandles="1" noChangeArrowheads="1" noChangeShapeType="1" noTextEdit="1"/>
                </p:cNvSpPr>
                <p:nvPr/>
              </p:nvSpPr>
              <p:spPr>
                <a:xfrm>
                  <a:off x="1147666" y="3013788"/>
                  <a:ext cx="484428"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E2A6EE4-35F7-4116-A494-4C0C85C767C2}"/>
                    </a:ext>
                  </a:extLst>
                </p:cNvPr>
                <p:cNvSpPr txBox="1"/>
                <p:nvPr/>
              </p:nvSpPr>
              <p:spPr>
                <a:xfrm>
                  <a:off x="2205135" y="3013788"/>
                  <a:ext cx="4844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E2A6EE4-35F7-4116-A494-4C0C85C767C2}"/>
                    </a:ext>
                  </a:extLst>
                </p:cNvPr>
                <p:cNvSpPr txBox="1">
                  <a:spLocks noRot="1" noChangeAspect="1" noMove="1" noResize="1" noEditPoints="1" noAdjustHandles="1" noChangeArrowheads="1" noChangeShapeType="1" noTextEdit="1"/>
                </p:cNvSpPr>
                <p:nvPr/>
              </p:nvSpPr>
              <p:spPr>
                <a:xfrm>
                  <a:off x="2205135" y="3013788"/>
                  <a:ext cx="484428"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13FBAB-F175-4089-97B3-5460939E6160}"/>
                    </a:ext>
                  </a:extLst>
                </p:cNvPr>
                <p:cNvSpPr txBox="1"/>
                <p:nvPr/>
              </p:nvSpPr>
              <p:spPr>
                <a:xfrm>
                  <a:off x="2745772" y="3019570"/>
                  <a:ext cx="4844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3" name="TextBox 22">
                  <a:extLst>
                    <a:ext uri="{FF2B5EF4-FFF2-40B4-BE49-F238E27FC236}">
                      <a16:creationId xmlns:a16="http://schemas.microsoft.com/office/drawing/2014/main" id="{0413FBAB-F175-4089-97B3-5460939E6160}"/>
                    </a:ext>
                  </a:extLst>
                </p:cNvPr>
                <p:cNvSpPr txBox="1">
                  <a:spLocks noRot="1" noChangeAspect="1" noMove="1" noResize="1" noEditPoints="1" noAdjustHandles="1" noChangeArrowheads="1" noChangeShapeType="1" noTextEdit="1"/>
                </p:cNvSpPr>
                <p:nvPr/>
              </p:nvSpPr>
              <p:spPr>
                <a:xfrm>
                  <a:off x="2745772" y="3019570"/>
                  <a:ext cx="484428" cy="461665"/>
                </a:xfrm>
                <a:prstGeom prst="rect">
                  <a:avLst/>
                </a:prstGeom>
                <a:blipFill>
                  <a:blip r:embed="rId10"/>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F5935309-897D-406B-BAE5-86D990804F1D}"/>
                </a:ext>
              </a:extLst>
            </p:cNvPr>
            <p:cNvGrpSpPr/>
            <p:nvPr/>
          </p:nvGrpSpPr>
          <p:grpSpPr>
            <a:xfrm>
              <a:off x="6160126" y="3023673"/>
              <a:ext cx="484427" cy="480219"/>
              <a:chOff x="3631642" y="4329511"/>
              <a:chExt cx="484427" cy="480219"/>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A11E5D1-D795-46D0-BD63-350A05AC8024}"/>
                      </a:ext>
                    </a:extLst>
                  </p:cNvPr>
                  <p:cNvSpPr txBox="1"/>
                  <p:nvPr/>
                </p:nvSpPr>
                <p:spPr>
                  <a:xfrm>
                    <a:off x="3631642" y="432951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4" name="TextBox 23">
                    <a:extLst>
                      <a:ext uri="{FF2B5EF4-FFF2-40B4-BE49-F238E27FC236}">
                        <a16:creationId xmlns:a16="http://schemas.microsoft.com/office/drawing/2014/main" id="{4A11E5D1-D795-46D0-BD63-350A05AC8024}"/>
                      </a:ext>
                    </a:extLst>
                  </p:cNvPr>
                  <p:cNvSpPr txBox="1">
                    <a:spLocks noRot="1" noChangeAspect="1" noMove="1" noResize="1" noEditPoints="1" noAdjustHandles="1" noChangeArrowheads="1" noChangeShapeType="1" noTextEdit="1"/>
                  </p:cNvSpPr>
                  <p:nvPr/>
                </p:nvSpPr>
                <p:spPr>
                  <a:xfrm>
                    <a:off x="3631642" y="4329511"/>
                    <a:ext cx="484427"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41F568-A56E-4C71-9EB6-356AAA0A3F99}"/>
                      </a:ext>
                    </a:extLst>
                  </p:cNvPr>
                  <p:cNvSpPr txBox="1"/>
                  <p:nvPr/>
                </p:nvSpPr>
                <p:spPr>
                  <a:xfrm>
                    <a:off x="3657599" y="4348065"/>
                    <a:ext cx="41229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5" name="TextBox 24">
                    <a:extLst>
                      <a:ext uri="{FF2B5EF4-FFF2-40B4-BE49-F238E27FC236}">
                        <a16:creationId xmlns:a16="http://schemas.microsoft.com/office/drawing/2014/main" id="{6B41F568-A56E-4C71-9EB6-356AAA0A3F99}"/>
                      </a:ext>
                    </a:extLst>
                  </p:cNvPr>
                  <p:cNvSpPr txBox="1">
                    <a:spLocks noRot="1" noChangeAspect="1" noMove="1" noResize="1" noEditPoints="1" noAdjustHandles="1" noChangeArrowheads="1" noChangeShapeType="1" noTextEdit="1"/>
                  </p:cNvSpPr>
                  <p:nvPr/>
                </p:nvSpPr>
                <p:spPr>
                  <a:xfrm>
                    <a:off x="3657599" y="4348065"/>
                    <a:ext cx="412292" cy="461665"/>
                  </a:xfrm>
                  <a:prstGeom prst="rect">
                    <a:avLst/>
                  </a:prstGeom>
                  <a:blipFill>
                    <a:blip r:embed="rId12"/>
                    <a:stretch>
                      <a:fillRect l="-4478" r="-4478" b="-17105"/>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F70A8E80-A03A-45F9-8CFD-96388B8570CF}"/>
                </a:ext>
              </a:extLst>
            </p:cNvPr>
            <p:cNvGrpSpPr/>
            <p:nvPr/>
          </p:nvGrpSpPr>
          <p:grpSpPr>
            <a:xfrm>
              <a:off x="4547105" y="3028235"/>
              <a:ext cx="484427" cy="480219"/>
              <a:chOff x="3631642" y="4329511"/>
              <a:chExt cx="484427" cy="480219"/>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264CBFF-799D-4EA1-96F6-27313DB45E76}"/>
                      </a:ext>
                    </a:extLst>
                  </p:cNvPr>
                  <p:cNvSpPr txBox="1"/>
                  <p:nvPr/>
                </p:nvSpPr>
                <p:spPr>
                  <a:xfrm>
                    <a:off x="3631642" y="432951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0264CBFF-799D-4EA1-96F6-27313DB45E76}"/>
                      </a:ext>
                    </a:extLst>
                  </p:cNvPr>
                  <p:cNvSpPr txBox="1">
                    <a:spLocks noRot="1" noChangeAspect="1" noMove="1" noResize="1" noEditPoints="1" noAdjustHandles="1" noChangeArrowheads="1" noChangeShapeType="1" noTextEdit="1"/>
                  </p:cNvSpPr>
                  <p:nvPr/>
                </p:nvSpPr>
                <p:spPr>
                  <a:xfrm>
                    <a:off x="3631642" y="4329511"/>
                    <a:ext cx="484427"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8B00FB7-AC6D-472E-9A81-85F5931F2B8E}"/>
                      </a:ext>
                    </a:extLst>
                  </p:cNvPr>
                  <p:cNvSpPr txBox="1"/>
                  <p:nvPr/>
                </p:nvSpPr>
                <p:spPr>
                  <a:xfrm>
                    <a:off x="3657599" y="4348065"/>
                    <a:ext cx="41229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78B00FB7-AC6D-472E-9A81-85F5931F2B8E}"/>
                      </a:ext>
                    </a:extLst>
                  </p:cNvPr>
                  <p:cNvSpPr txBox="1">
                    <a:spLocks noRot="1" noChangeAspect="1" noMove="1" noResize="1" noEditPoints="1" noAdjustHandles="1" noChangeArrowheads="1" noChangeShapeType="1" noTextEdit="1"/>
                  </p:cNvSpPr>
                  <p:nvPr/>
                </p:nvSpPr>
                <p:spPr>
                  <a:xfrm>
                    <a:off x="3657599" y="4348065"/>
                    <a:ext cx="412292" cy="461665"/>
                  </a:xfrm>
                  <a:prstGeom prst="rect">
                    <a:avLst/>
                  </a:prstGeom>
                  <a:blipFill>
                    <a:blip r:embed="rId14"/>
                    <a:stretch>
                      <a:fillRect l="-2941" r="-4412" b="-17105"/>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04B731DA-AC0B-4195-9D34-784D2AEFB265}"/>
                </a:ext>
              </a:extLst>
            </p:cNvPr>
            <p:cNvGrpSpPr/>
            <p:nvPr/>
          </p:nvGrpSpPr>
          <p:grpSpPr>
            <a:xfrm>
              <a:off x="5639568" y="3023673"/>
              <a:ext cx="484427" cy="480219"/>
              <a:chOff x="3631642" y="4329511"/>
              <a:chExt cx="484427" cy="480219"/>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E286A53-7E12-4195-AA8B-A0AF217F0B76}"/>
                      </a:ext>
                    </a:extLst>
                  </p:cNvPr>
                  <p:cNvSpPr txBox="1"/>
                  <p:nvPr/>
                </p:nvSpPr>
                <p:spPr>
                  <a:xfrm>
                    <a:off x="3631642" y="432951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1" name="TextBox 30">
                    <a:extLst>
                      <a:ext uri="{FF2B5EF4-FFF2-40B4-BE49-F238E27FC236}">
                        <a16:creationId xmlns:a16="http://schemas.microsoft.com/office/drawing/2014/main" id="{2E286A53-7E12-4195-AA8B-A0AF217F0B76}"/>
                      </a:ext>
                    </a:extLst>
                  </p:cNvPr>
                  <p:cNvSpPr txBox="1">
                    <a:spLocks noRot="1" noChangeAspect="1" noMove="1" noResize="1" noEditPoints="1" noAdjustHandles="1" noChangeArrowheads="1" noChangeShapeType="1" noTextEdit="1"/>
                  </p:cNvSpPr>
                  <p:nvPr/>
                </p:nvSpPr>
                <p:spPr>
                  <a:xfrm>
                    <a:off x="3631642" y="4329511"/>
                    <a:ext cx="484427"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7B26D1E-55AD-42BD-A474-22317AF63AF7}"/>
                      </a:ext>
                    </a:extLst>
                  </p:cNvPr>
                  <p:cNvSpPr txBox="1"/>
                  <p:nvPr/>
                </p:nvSpPr>
                <p:spPr>
                  <a:xfrm>
                    <a:off x="3657599" y="4348065"/>
                    <a:ext cx="41229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2" name="TextBox 31">
                    <a:extLst>
                      <a:ext uri="{FF2B5EF4-FFF2-40B4-BE49-F238E27FC236}">
                        <a16:creationId xmlns:a16="http://schemas.microsoft.com/office/drawing/2014/main" id="{67B26D1E-55AD-42BD-A474-22317AF63AF7}"/>
                      </a:ext>
                    </a:extLst>
                  </p:cNvPr>
                  <p:cNvSpPr txBox="1">
                    <a:spLocks noRot="1" noChangeAspect="1" noMove="1" noResize="1" noEditPoints="1" noAdjustHandles="1" noChangeArrowheads="1" noChangeShapeType="1" noTextEdit="1"/>
                  </p:cNvSpPr>
                  <p:nvPr/>
                </p:nvSpPr>
                <p:spPr>
                  <a:xfrm>
                    <a:off x="3657599" y="4348065"/>
                    <a:ext cx="412292" cy="461665"/>
                  </a:xfrm>
                  <a:prstGeom prst="rect">
                    <a:avLst/>
                  </a:prstGeom>
                  <a:blipFill>
                    <a:blip r:embed="rId16"/>
                    <a:stretch>
                      <a:fillRect l="-2941" r="-4412" b="-17105"/>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9D2C4E4-B291-4BDA-B491-5C449EF864ED}"/>
                  </a:ext>
                </a:extLst>
              </p:cNvPr>
              <p:cNvSpPr txBox="1"/>
              <p:nvPr/>
            </p:nvSpPr>
            <p:spPr>
              <a:xfrm>
                <a:off x="228600" y="3866068"/>
                <a:ext cx="11734800" cy="1569660"/>
              </a:xfrm>
              <a:prstGeom prst="rect">
                <a:avLst/>
              </a:prstGeom>
              <a:noFill/>
            </p:spPr>
            <p:txBody>
              <a:bodyPr wrap="square">
                <a:spAutoFit/>
              </a:bodyPr>
              <a:lstStyle/>
              <a:p>
                <a:r>
                  <a:rPr lang="en-US" sz="2400" dirty="0"/>
                  <a:t>Quantization breaks additivity:</a:t>
                </a:r>
              </a:p>
              <a:p>
                <a:pPr lvl="1"/>
                <a:r>
                  <a:rPr lang="en-US" sz="2400" dirty="0"/>
                  <a:t>Single point is a single case (i.e. </a:t>
                </a:r>
                <a14:m>
                  <m:oMath xmlns:m="http://schemas.openxmlformats.org/officeDocument/2006/math">
                    <m:r>
                      <a:rPr lang="en-US" sz="2400" b="0" i="1" smtClean="0">
                        <a:latin typeface="Cambria Math" panose="02040503050406030204" pitchFamily="18" charset="0"/>
                      </a:rPr>
                      <m:t>𝜇</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e>
                    </m:d>
                    <m:r>
                      <a:rPr lang="en-US" sz="2400" b="0" i="1" smtClean="0">
                        <a:latin typeface="Cambria Math" panose="02040503050406030204" pitchFamily="18" charset="0"/>
                      </a:rPr>
                      <m:t>=1</m:t>
                    </m:r>
                  </m:oMath>
                </a14:m>
                <a:r>
                  <a:rPr lang="en-US" sz="2400" dirty="0"/>
                  <a:t>)</a:t>
                </a:r>
                <a:br>
                  <a:rPr lang="en-US" sz="2400" dirty="0"/>
                </a:br>
                <a:r>
                  <a:rPr lang="en-US" sz="2400" dirty="0"/>
                  <a:t>Finite range carries finite information (i.e. </a:t>
                </a:r>
                <a14:m>
                  <m:oMath xmlns:m="http://schemas.openxmlformats.org/officeDocument/2006/math">
                    <m:r>
                      <a:rPr lang="en-US" sz="2400" b="0" i="1" smtClean="0">
                        <a:latin typeface="Cambria Math" panose="02040503050406030204" pitchFamily="18" charset="0"/>
                      </a:rPr>
                      <m:t>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&lt;∞</m:t>
                    </m:r>
                  </m:oMath>
                </a14:m>
                <a:r>
                  <a:rPr lang="en-US" sz="2400" dirty="0"/>
                  <a:t>)</a:t>
                </a:r>
              </a:p>
              <a:p>
                <a:pPr lvl="1"/>
                <a:r>
                  <a:rPr lang="en-US" sz="2400" dirty="0">
                    <a:solidFill>
                      <a:srgbClr val="FF0000"/>
                    </a:solidFill>
                  </a:rPr>
                  <a:t>Measure is additive for disjoint sets (i.e. </a:t>
                </a:r>
                <a14:m>
                  <m:oMath xmlns:m="http://schemas.openxmlformats.org/officeDocument/2006/math">
                    <m:r>
                      <a:rPr lang="en-US" sz="2400" b="0" i="1" smtClean="0">
                        <a:solidFill>
                          <a:srgbClr val="FF0000"/>
                        </a:solidFill>
                        <a:latin typeface="Cambria Math" panose="02040503050406030204" pitchFamily="18" charset="0"/>
                      </a:rPr>
                      <m:t>𝜇</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𝑈</m:t>
                            </m:r>
                          </m:e>
                          <m:sub>
                            <m:r>
                              <a:rPr lang="en-US" sz="2400" b="0" i="1" smtClean="0">
                                <a:solidFill>
                                  <a:srgbClr val="FF0000"/>
                                </a:solidFill>
                                <a:latin typeface="Cambria Math" panose="02040503050406030204" pitchFamily="18" charset="0"/>
                              </a:rPr>
                              <m:t>𝑖</m:t>
                            </m:r>
                          </m:sub>
                        </m:sSub>
                      </m:e>
                    </m:d>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𝜇</m:t>
                    </m:r>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𝑈</m:t>
                            </m:r>
                          </m:e>
                          <m:sub>
                            <m:r>
                              <a:rPr lang="en-US" sz="2400" b="0" i="1" smtClean="0">
                                <a:solidFill>
                                  <a:srgbClr val="FF0000"/>
                                </a:solidFill>
                                <a:latin typeface="Cambria Math" panose="02040503050406030204" pitchFamily="18" charset="0"/>
                              </a:rPr>
                              <m:t>𝑖</m:t>
                            </m:r>
                          </m:sub>
                        </m:sSub>
                      </m:e>
                    </m:d>
                  </m:oMath>
                </a14:m>
                <a:r>
                  <a:rPr lang="en-US" sz="2400" dirty="0">
                    <a:solidFill>
                      <a:srgbClr val="FF0000"/>
                    </a:solidFill>
                  </a:rPr>
                  <a:t>)</a:t>
                </a:r>
              </a:p>
            </p:txBody>
          </p:sp>
        </mc:Choice>
        <mc:Fallback xmlns="">
          <p:sp>
            <p:nvSpPr>
              <p:cNvPr id="33" name="TextBox 32">
                <a:extLst>
                  <a:ext uri="{FF2B5EF4-FFF2-40B4-BE49-F238E27FC236}">
                    <a16:creationId xmlns:a16="http://schemas.microsoft.com/office/drawing/2014/main" id="{D9D2C4E4-B291-4BDA-B491-5C449EF864ED}"/>
                  </a:ext>
                </a:extLst>
              </p:cNvPr>
              <p:cNvSpPr txBox="1">
                <a:spLocks noRot="1" noChangeAspect="1" noMove="1" noResize="1" noEditPoints="1" noAdjustHandles="1" noChangeArrowheads="1" noChangeShapeType="1" noTextEdit="1"/>
              </p:cNvSpPr>
              <p:nvPr/>
            </p:nvSpPr>
            <p:spPr>
              <a:xfrm>
                <a:off x="228600" y="3866068"/>
                <a:ext cx="11734800" cy="1569660"/>
              </a:xfrm>
              <a:prstGeom prst="rect">
                <a:avLst/>
              </a:prstGeom>
              <a:blipFill>
                <a:blip r:embed="rId17"/>
                <a:stretch>
                  <a:fillRect l="-831" t="-3101" b="-7752"/>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78115D88-7219-4428-B37C-B479ED1934D2}"/>
              </a:ext>
            </a:extLst>
          </p:cNvPr>
          <p:cNvGrpSpPr/>
          <p:nvPr/>
        </p:nvGrpSpPr>
        <p:grpSpPr>
          <a:xfrm>
            <a:off x="8369559" y="4172864"/>
            <a:ext cx="2794979" cy="911613"/>
            <a:chOff x="8369559" y="4172864"/>
            <a:chExt cx="2794979" cy="911613"/>
          </a:xfrm>
        </p:grpSpPr>
        <p:cxnSp>
          <p:nvCxnSpPr>
            <p:cNvPr id="35" name="Straight Connector 34">
              <a:extLst>
                <a:ext uri="{FF2B5EF4-FFF2-40B4-BE49-F238E27FC236}">
                  <a16:creationId xmlns:a16="http://schemas.microsoft.com/office/drawing/2014/main" id="{4D32EA0A-B422-4FF5-8C5F-D3608033643C}"/>
                </a:ext>
              </a:extLst>
            </p:cNvPr>
            <p:cNvCxnSpPr/>
            <p:nvPr/>
          </p:nvCxnSpPr>
          <p:spPr>
            <a:xfrm>
              <a:off x="8369559" y="4542196"/>
              <a:ext cx="27949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E6F39AE-0A7D-4C51-AAE9-A09AD4505109}"/>
                </a:ext>
              </a:extLst>
            </p:cNvPr>
            <p:cNvCxnSpPr>
              <a:cxnSpLocks/>
            </p:cNvCxnSpPr>
            <p:nvPr/>
          </p:nvCxnSpPr>
          <p:spPr>
            <a:xfrm>
              <a:off x="10159791" y="4441371"/>
              <a:ext cx="0" cy="1008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334786B-A8B8-409D-8C89-2BBAB7602536}"/>
                    </a:ext>
                  </a:extLst>
                </p:cNvPr>
                <p:cNvSpPr txBox="1"/>
                <p:nvPr/>
              </p:nvSpPr>
              <p:spPr>
                <a:xfrm>
                  <a:off x="9838872" y="4172864"/>
                  <a:ext cx="3856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b="0" dirty="0"/>
                </a:p>
              </p:txBody>
            </p:sp>
          </mc:Choice>
          <mc:Fallback xmlns="">
            <p:sp>
              <p:nvSpPr>
                <p:cNvPr id="38" name="TextBox 37">
                  <a:extLst>
                    <a:ext uri="{FF2B5EF4-FFF2-40B4-BE49-F238E27FC236}">
                      <a16:creationId xmlns:a16="http://schemas.microsoft.com/office/drawing/2014/main" id="{4334786B-A8B8-409D-8C89-2BBAB7602536}"/>
                    </a:ext>
                  </a:extLst>
                </p:cNvPr>
                <p:cNvSpPr txBox="1">
                  <a:spLocks noRot="1" noChangeAspect="1" noMove="1" noResize="1" noEditPoints="1" noAdjustHandles="1" noChangeArrowheads="1" noChangeShapeType="1" noTextEdit="1"/>
                </p:cNvSpPr>
                <p:nvPr/>
              </p:nvSpPr>
              <p:spPr>
                <a:xfrm>
                  <a:off x="9838872" y="4172864"/>
                  <a:ext cx="385682" cy="369332"/>
                </a:xfrm>
                <a:prstGeom prst="rect">
                  <a:avLst/>
                </a:prstGeom>
                <a:blipFill>
                  <a:blip r:embed="rId18"/>
                  <a:stretch>
                    <a:fillRect/>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C987DF9A-6AC0-44DC-9F18-4D3FB4D2B5D7}"/>
                </a:ext>
              </a:extLst>
            </p:cNvPr>
            <p:cNvGrpSpPr/>
            <p:nvPr/>
          </p:nvGrpSpPr>
          <p:grpSpPr>
            <a:xfrm>
              <a:off x="8742784" y="4426605"/>
              <a:ext cx="1688840" cy="293367"/>
              <a:chOff x="8742784" y="4426605"/>
              <a:chExt cx="1688840" cy="293367"/>
            </a:xfrm>
          </p:grpSpPr>
          <p:sp>
            <p:nvSpPr>
              <p:cNvPr id="39" name="Left Bracket 38">
                <a:extLst>
                  <a:ext uri="{FF2B5EF4-FFF2-40B4-BE49-F238E27FC236}">
                    <a16:creationId xmlns:a16="http://schemas.microsoft.com/office/drawing/2014/main" id="{1BCAC7BD-8A1F-42EB-A380-A1EAE71D4DF7}"/>
                  </a:ext>
                </a:extLst>
              </p:cNvPr>
              <p:cNvSpPr/>
              <p:nvPr/>
            </p:nvSpPr>
            <p:spPr>
              <a:xfrm>
                <a:off x="8742784" y="4426605"/>
                <a:ext cx="46649" cy="2933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ight Bracket 39">
                <a:extLst>
                  <a:ext uri="{FF2B5EF4-FFF2-40B4-BE49-F238E27FC236}">
                    <a16:creationId xmlns:a16="http://schemas.microsoft.com/office/drawing/2014/main" id="{1F61CDD1-8B17-4ADC-A65C-4196EF194338}"/>
                  </a:ext>
                </a:extLst>
              </p:cNvPr>
              <p:cNvSpPr/>
              <p:nvPr/>
            </p:nvSpPr>
            <p:spPr>
              <a:xfrm>
                <a:off x="10385905" y="4426605"/>
                <a:ext cx="45719" cy="29336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532A536-62C7-4D83-A389-AC31780123F6}"/>
                    </a:ext>
                  </a:extLst>
                </p:cNvPr>
                <p:cNvSpPr txBox="1"/>
                <p:nvPr/>
              </p:nvSpPr>
              <p:spPr>
                <a:xfrm>
                  <a:off x="9379281" y="4715145"/>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b="0" dirty="0"/>
                </a:p>
              </p:txBody>
            </p:sp>
          </mc:Choice>
          <mc:Fallback xmlns="">
            <p:sp>
              <p:nvSpPr>
                <p:cNvPr id="43" name="TextBox 42">
                  <a:extLst>
                    <a:ext uri="{FF2B5EF4-FFF2-40B4-BE49-F238E27FC236}">
                      <a16:creationId xmlns:a16="http://schemas.microsoft.com/office/drawing/2014/main" id="{E532A536-62C7-4D83-A389-AC31780123F6}"/>
                    </a:ext>
                  </a:extLst>
                </p:cNvPr>
                <p:cNvSpPr txBox="1">
                  <a:spLocks noRot="1" noChangeAspect="1" noMove="1" noResize="1" noEditPoints="1" noAdjustHandles="1" noChangeArrowheads="1" noChangeShapeType="1" noTextEdit="1"/>
                </p:cNvSpPr>
                <p:nvPr/>
              </p:nvSpPr>
              <p:spPr>
                <a:xfrm>
                  <a:off x="9379281" y="4715145"/>
                  <a:ext cx="400751" cy="369332"/>
                </a:xfrm>
                <a:prstGeom prst="rect">
                  <a:avLst/>
                </a:prstGeom>
                <a:blipFill>
                  <a:blip r:embed="rId19"/>
                  <a:stretch>
                    <a:fillRect/>
                  </a:stretch>
                </a:blipFill>
              </p:spPr>
              <p:txBody>
                <a:bodyPr/>
                <a:lstStyle/>
                <a:p>
                  <a:r>
                    <a:rPr lang="en-US">
                      <a:noFill/>
                    </a:rPr>
                    <a:t> </a:t>
                  </a:r>
                </a:p>
              </p:txBody>
            </p:sp>
          </mc:Fallback>
        </mc:AlternateContent>
      </p:grpSp>
      <p:sp>
        <p:nvSpPr>
          <p:cNvPr id="44" name="TextBox 43">
            <a:extLst>
              <a:ext uri="{FF2B5EF4-FFF2-40B4-BE49-F238E27FC236}">
                <a16:creationId xmlns:a16="http://schemas.microsoft.com/office/drawing/2014/main" id="{8A2DBD44-36AE-4798-BAF3-24D3130FBE22}"/>
              </a:ext>
            </a:extLst>
          </p:cNvPr>
          <p:cNvSpPr txBox="1"/>
          <p:nvPr/>
        </p:nvSpPr>
        <p:spPr>
          <a:xfrm>
            <a:off x="228600" y="5623453"/>
            <a:ext cx="11734800" cy="523220"/>
          </a:xfrm>
          <a:prstGeom prst="rect">
            <a:avLst/>
          </a:prstGeom>
          <a:noFill/>
        </p:spPr>
        <p:txBody>
          <a:bodyPr wrap="square" rtlCol="0">
            <a:spAutoFit/>
          </a:bodyPr>
          <a:lstStyle/>
          <a:p>
            <a:pPr algn="ctr"/>
            <a:r>
              <a:rPr lang="en-US" sz="2800" dirty="0">
                <a:solidFill>
                  <a:srgbClr val="009900"/>
                </a:solidFill>
              </a:rPr>
              <a:t>From what we understand, this is new mathematics</a:t>
            </a:r>
          </a:p>
        </p:txBody>
      </p:sp>
      <p:sp>
        <p:nvSpPr>
          <p:cNvPr id="48" name="TextBox 47">
            <a:extLst>
              <a:ext uri="{FF2B5EF4-FFF2-40B4-BE49-F238E27FC236}">
                <a16:creationId xmlns:a16="http://schemas.microsoft.com/office/drawing/2014/main" id="{BEACC164-423D-4245-B63E-EC40212F828F}"/>
              </a:ext>
            </a:extLst>
          </p:cNvPr>
          <p:cNvSpPr txBox="1"/>
          <p:nvPr/>
        </p:nvSpPr>
        <p:spPr>
          <a:xfrm>
            <a:off x="5078054" y="3831251"/>
            <a:ext cx="3527718" cy="523220"/>
          </a:xfrm>
          <a:prstGeom prst="rect">
            <a:avLst/>
          </a:prstGeom>
          <a:noFill/>
        </p:spPr>
        <p:txBody>
          <a:bodyPr wrap="square" rtlCol="0">
            <a:spAutoFit/>
          </a:bodyPr>
          <a:lstStyle/>
          <a:p>
            <a:pPr algn="r"/>
            <a:r>
              <a:rPr lang="en-US" sz="1400" dirty="0"/>
              <a:t>Entropy in quantum mechanics is consistent with first two requirements</a:t>
            </a:r>
          </a:p>
        </p:txBody>
      </p:sp>
    </p:spTree>
    <p:extLst>
      <p:ext uri="{BB962C8B-B14F-4D97-AF65-F5344CB8AC3E}">
        <p14:creationId xmlns:p14="http://schemas.microsoft.com/office/powerpoint/2010/main" val="274519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3" grpId="0"/>
      <p:bldP spid="44" grpId="0"/>
      <p:bldP spid="4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3EFB5C8A-4509-494F-82C3-4F9A36BF0CEB}"/>
              </a:ext>
            </a:extLst>
          </p:cNvPr>
          <p:cNvSpPr/>
          <p:nvPr/>
        </p:nvSpPr>
        <p:spPr>
          <a:xfrm>
            <a:off x="5952931" y="4948505"/>
            <a:ext cx="774440" cy="766177"/>
          </a:xfrm>
          <a:custGeom>
            <a:avLst/>
            <a:gdLst>
              <a:gd name="connsiteX0" fmla="*/ 12736 w 804983"/>
              <a:gd name="connsiteY0" fmla="*/ 776676 h 781016"/>
              <a:gd name="connsiteX1" fmla="*/ 488597 w 804983"/>
              <a:gd name="connsiteY1" fmla="*/ 720693 h 781016"/>
              <a:gd name="connsiteX2" fmla="*/ 656548 w 804983"/>
              <a:gd name="connsiteY2" fmla="*/ 515419 h 781016"/>
              <a:gd name="connsiteX3" fmla="*/ 684540 w 804983"/>
              <a:gd name="connsiteY3" fmla="*/ 226170 h 781016"/>
              <a:gd name="connsiteX4" fmla="*/ 787176 w 804983"/>
              <a:gd name="connsiteY4" fmla="*/ 20897 h 781016"/>
              <a:gd name="connsiteX5" fmla="*/ 273993 w 804983"/>
              <a:gd name="connsiteY5" fmla="*/ 39558 h 781016"/>
              <a:gd name="connsiteX6" fmla="*/ 134034 w 804983"/>
              <a:gd name="connsiteY6" fmla="*/ 310146 h 781016"/>
              <a:gd name="connsiteX7" fmla="*/ 134034 w 804983"/>
              <a:gd name="connsiteY7" fmla="*/ 627387 h 781016"/>
              <a:gd name="connsiteX8" fmla="*/ 12736 w 804983"/>
              <a:gd name="connsiteY8" fmla="*/ 776676 h 781016"/>
              <a:gd name="connsiteX0" fmla="*/ 12736 w 804983"/>
              <a:gd name="connsiteY0" fmla="*/ 776676 h 781016"/>
              <a:gd name="connsiteX1" fmla="*/ 488597 w 804983"/>
              <a:gd name="connsiteY1" fmla="*/ 720693 h 781016"/>
              <a:gd name="connsiteX2" fmla="*/ 656548 w 804983"/>
              <a:gd name="connsiteY2" fmla="*/ 515419 h 781016"/>
              <a:gd name="connsiteX3" fmla="*/ 684540 w 804983"/>
              <a:gd name="connsiteY3" fmla="*/ 226170 h 781016"/>
              <a:gd name="connsiteX4" fmla="*/ 787176 w 804983"/>
              <a:gd name="connsiteY4" fmla="*/ 20897 h 781016"/>
              <a:gd name="connsiteX5" fmla="*/ 273993 w 804983"/>
              <a:gd name="connsiteY5" fmla="*/ 39558 h 781016"/>
              <a:gd name="connsiteX6" fmla="*/ 134034 w 804983"/>
              <a:gd name="connsiteY6" fmla="*/ 310146 h 781016"/>
              <a:gd name="connsiteX7" fmla="*/ 134034 w 804983"/>
              <a:gd name="connsiteY7" fmla="*/ 627387 h 781016"/>
              <a:gd name="connsiteX8" fmla="*/ 12736 w 804983"/>
              <a:gd name="connsiteY8" fmla="*/ 776676 h 781016"/>
              <a:gd name="connsiteX0" fmla="*/ 0 w 792247"/>
              <a:gd name="connsiteY0" fmla="*/ 776676 h 781016"/>
              <a:gd name="connsiteX1" fmla="*/ 475861 w 792247"/>
              <a:gd name="connsiteY1" fmla="*/ 720693 h 781016"/>
              <a:gd name="connsiteX2" fmla="*/ 643812 w 792247"/>
              <a:gd name="connsiteY2" fmla="*/ 515419 h 781016"/>
              <a:gd name="connsiteX3" fmla="*/ 671804 w 792247"/>
              <a:gd name="connsiteY3" fmla="*/ 226170 h 781016"/>
              <a:gd name="connsiteX4" fmla="*/ 774440 w 792247"/>
              <a:gd name="connsiteY4" fmla="*/ 20897 h 781016"/>
              <a:gd name="connsiteX5" fmla="*/ 261257 w 792247"/>
              <a:gd name="connsiteY5" fmla="*/ 39558 h 781016"/>
              <a:gd name="connsiteX6" fmla="*/ 121298 w 792247"/>
              <a:gd name="connsiteY6" fmla="*/ 310146 h 781016"/>
              <a:gd name="connsiteX7" fmla="*/ 121298 w 792247"/>
              <a:gd name="connsiteY7" fmla="*/ 627387 h 781016"/>
              <a:gd name="connsiteX8" fmla="*/ 0 w 792247"/>
              <a:gd name="connsiteY8" fmla="*/ 776676 h 781016"/>
              <a:gd name="connsiteX0" fmla="*/ 0 w 792247"/>
              <a:gd name="connsiteY0" fmla="*/ 776676 h 781016"/>
              <a:gd name="connsiteX1" fmla="*/ 475861 w 792247"/>
              <a:gd name="connsiteY1" fmla="*/ 720693 h 781016"/>
              <a:gd name="connsiteX2" fmla="*/ 643812 w 792247"/>
              <a:gd name="connsiteY2" fmla="*/ 515419 h 781016"/>
              <a:gd name="connsiteX3" fmla="*/ 671804 w 792247"/>
              <a:gd name="connsiteY3" fmla="*/ 226170 h 781016"/>
              <a:gd name="connsiteX4" fmla="*/ 774440 w 792247"/>
              <a:gd name="connsiteY4" fmla="*/ 20897 h 781016"/>
              <a:gd name="connsiteX5" fmla="*/ 261257 w 792247"/>
              <a:gd name="connsiteY5" fmla="*/ 39558 h 781016"/>
              <a:gd name="connsiteX6" fmla="*/ 121298 w 792247"/>
              <a:gd name="connsiteY6" fmla="*/ 310146 h 781016"/>
              <a:gd name="connsiteX7" fmla="*/ 121298 w 792247"/>
              <a:gd name="connsiteY7" fmla="*/ 627387 h 781016"/>
              <a:gd name="connsiteX8" fmla="*/ 0 w 792247"/>
              <a:gd name="connsiteY8" fmla="*/ 776676 h 781016"/>
              <a:gd name="connsiteX0" fmla="*/ 0 w 774440"/>
              <a:gd name="connsiteY0" fmla="*/ 776676 h 781016"/>
              <a:gd name="connsiteX1" fmla="*/ 475861 w 774440"/>
              <a:gd name="connsiteY1" fmla="*/ 720693 h 781016"/>
              <a:gd name="connsiteX2" fmla="*/ 643812 w 774440"/>
              <a:gd name="connsiteY2" fmla="*/ 515419 h 781016"/>
              <a:gd name="connsiteX3" fmla="*/ 671804 w 774440"/>
              <a:gd name="connsiteY3" fmla="*/ 226170 h 781016"/>
              <a:gd name="connsiteX4" fmla="*/ 774440 w 774440"/>
              <a:gd name="connsiteY4" fmla="*/ 20897 h 781016"/>
              <a:gd name="connsiteX5" fmla="*/ 261257 w 774440"/>
              <a:gd name="connsiteY5" fmla="*/ 39558 h 781016"/>
              <a:gd name="connsiteX6" fmla="*/ 121298 w 774440"/>
              <a:gd name="connsiteY6" fmla="*/ 310146 h 781016"/>
              <a:gd name="connsiteX7" fmla="*/ 121298 w 774440"/>
              <a:gd name="connsiteY7" fmla="*/ 627387 h 781016"/>
              <a:gd name="connsiteX8" fmla="*/ 0 w 774440"/>
              <a:gd name="connsiteY8" fmla="*/ 776676 h 781016"/>
              <a:gd name="connsiteX0" fmla="*/ 0 w 774440"/>
              <a:gd name="connsiteY0" fmla="*/ 768570 h 772910"/>
              <a:gd name="connsiteX1" fmla="*/ 475861 w 774440"/>
              <a:gd name="connsiteY1" fmla="*/ 712587 h 772910"/>
              <a:gd name="connsiteX2" fmla="*/ 643812 w 774440"/>
              <a:gd name="connsiteY2" fmla="*/ 507313 h 772910"/>
              <a:gd name="connsiteX3" fmla="*/ 671804 w 774440"/>
              <a:gd name="connsiteY3" fmla="*/ 218064 h 772910"/>
              <a:gd name="connsiteX4" fmla="*/ 774440 w 774440"/>
              <a:gd name="connsiteY4" fmla="*/ 12791 h 772910"/>
              <a:gd name="connsiteX5" fmla="*/ 261257 w 774440"/>
              <a:gd name="connsiteY5" fmla="*/ 31452 h 772910"/>
              <a:gd name="connsiteX6" fmla="*/ 121298 w 774440"/>
              <a:gd name="connsiteY6" fmla="*/ 302040 h 772910"/>
              <a:gd name="connsiteX7" fmla="*/ 121298 w 774440"/>
              <a:gd name="connsiteY7" fmla="*/ 619281 h 772910"/>
              <a:gd name="connsiteX8" fmla="*/ 0 w 774440"/>
              <a:gd name="connsiteY8" fmla="*/ 768570 h 772910"/>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1254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1605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1605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440" h="766177">
                <a:moveTo>
                  <a:pt x="0" y="761837"/>
                </a:moveTo>
                <a:cubicBezTo>
                  <a:pt x="59094" y="777388"/>
                  <a:pt x="393959" y="749397"/>
                  <a:pt x="501261" y="705854"/>
                </a:cubicBezTo>
                <a:cubicBezTo>
                  <a:pt x="608563" y="662311"/>
                  <a:pt x="615388" y="591467"/>
                  <a:pt x="643812" y="500580"/>
                </a:cubicBezTo>
                <a:cubicBezTo>
                  <a:pt x="672236" y="409693"/>
                  <a:pt x="632253" y="242951"/>
                  <a:pt x="671804" y="160531"/>
                </a:cubicBezTo>
                <a:cubicBezTo>
                  <a:pt x="711355" y="78111"/>
                  <a:pt x="690464" y="90500"/>
                  <a:pt x="774440" y="6058"/>
                </a:cubicBezTo>
                <a:cubicBezTo>
                  <a:pt x="685696" y="-4724"/>
                  <a:pt x="357414" y="-5709"/>
                  <a:pt x="248557" y="42499"/>
                </a:cubicBezTo>
                <a:cubicBezTo>
                  <a:pt x="139700" y="90707"/>
                  <a:pt x="129384" y="177016"/>
                  <a:pt x="121298" y="295307"/>
                </a:cubicBezTo>
                <a:cubicBezTo>
                  <a:pt x="113212" y="413598"/>
                  <a:pt x="136849" y="528728"/>
                  <a:pt x="121298" y="604928"/>
                </a:cubicBezTo>
                <a:cubicBezTo>
                  <a:pt x="105747" y="681128"/>
                  <a:pt x="55206" y="695486"/>
                  <a:pt x="0" y="761837"/>
                </a:cubicBezTo>
                <a:close/>
              </a:path>
            </a:pathLst>
          </a:cu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3F5E064-918D-499C-93E6-BD0DE1A356F1}"/>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C2A0EBF2-3BF1-47AD-AE98-4A21330B8435}"/>
              </a:ext>
            </a:extLst>
          </p:cNvPr>
          <p:cNvSpPr>
            <a:spLocks noGrp="1"/>
          </p:cNvSpPr>
          <p:nvPr>
            <p:ph type="sldNum" sz="quarter" idx="12"/>
          </p:nvPr>
        </p:nvSpPr>
        <p:spPr/>
        <p:txBody>
          <a:bodyPr/>
          <a:lstStyle/>
          <a:p>
            <a:fld id="{F47845EA-7733-40EE-B074-20032348B727}" type="slidenum">
              <a:rPr lang="en-US" smtClean="0"/>
              <a:t>38</a:t>
            </a:fld>
            <a:endParaRPr lang="en-US"/>
          </a:p>
        </p:txBody>
      </p:sp>
      <p:sp>
        <p:nvSpPr>
          <p:cNvPr id="4" name="TextBox 3">
            <a:extLst>
              <a:ext uri="{FF2B5EF4-FFF2-40B4-BE49-F238E27FC236}">
                <a16:creationId xmlns:a16="http://schemas.microsoft.com/office/drawing/2014/main" id="{7218D992-588E-45F7-A43C-6A9ECE2C6F6F}"/>
              </a:ext>
            </a:extLst>
          </p:cNvPr>
          <p:cNvSpPr txBox="1"/>
          <p:nvPr/>
        </p:nvSpPr>
        <p:spPr>
          <a:xfrm>
            <a:off x="373882" y="1014703"/>
            <a:ext cx="8142807" cy="461665"/>
          </a:xfrm>
          <a:prstGeom prst="rect">
            <a:avLst/>
          </a:prstGeom>
          <a:noFill/>
        </p:spPr>
        <p:txBody>
          <a:bodyPr wrap="none" rtlCol="0">
            <a:spAutoFit/>
          </a:bodyPr>
          <a:lstStyle/>
          <a:p>
            <a:r>
              <a:rPr lang="en-US" sz="2400" dirty="0"/>
              <a:t>In a field theory, the value at each point is an independent </a:t>
            </a:r>
            <a:r>
              <a:rPr lang="en-US" sz="2400" dirty="0" err="1"/>
              <a:t>d.o.f.</a:t>
            </a:r>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C28B570-4281-4260-BAF5-C42024A43A7D}"/>
                  </a:ext>
                </a:extLst>
              </p:cNvPr>
              <p:cNvSpPr txBox="1"/>
              <p:nvPr/>
            </p:nvSpPr>
            <p:spPr>
              <a:xfrm>
                <a:off x="602482" y="1519528"/>
                <a:ext cx="7497630"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oMath>
                </a14:m>
                <a:r>
                  <a:rPr lang="en-US" sz="2400" dirty="0"/>
                  <a:t> Measure of the volume “counts” the independent </a:t>
                </a:r>
                <a:r>
                  <a:rPr lang="en-US" sz="2400" dirty="0" err="1"/>
                  <a:t>d.o.f.</a:t>
                </a:r>
                <a:endParaRPr lang="en-US" sz="2400" dirty="0"/>
              </a:p>
            </p:txBody>
          </p:sp>
        </mc:Choice>
        <mc:Fallback xmlns="">
          <p:sp>
            <p:nvSpPr>
              <p:cNvPr id="5" name="TextBox 4">
                <a:extLst>
                  <a:ext uri="{FF2B5EF4-FFF2-40B4-BE49-F238E27FC236}">
                    <a16:creationId xmlns:a16="http://schemas.microsoft.com/office/drawing/2014/main" id="{2C28B570-4281-4260-BAF5-C42024A43A7D}"/>
                  </a:ext>
                </a:extLst>
              </p:cNvPr>
              <p:cNvSpPr txBox="1">
                <a:spLocks noRot="1" noChangeAspect="1" noMove="1" noResize="1" noEditPoints="1" noAdjustHandles="1" noChangeArrowheads="1" noChangeShapeType="1" noTextEdit="1"/>
              </p:cNvSpPr>
              <p:nvPr/>
            </p:nvSpPr>
            <p:spPr>
              <a:xfrm>
                <a:off x="602482" y="1519528"/>
                <a:ext cx="7497630" cy="461665"/>
              </a:xfrm>
              <a:prstGeom prst="rect">
                <a:avLst/>
              </a:prstGeom>
              <a:blipFill>
                <a:blip r:embed="rId3"/>
                <a:stretch>
                  <a:fillRect t="-10526" b="-2894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FD296-CAB7-46CD-BBA9-B08224A4C982}"/>
              </a:ext>
            </a:extLst>
          </p:cNvPr>
          <p:cNvSpPr txBox="1"/>
          <p:nvPr/>
        </p:nvSpPr>
        <p:spPr>
          <a:xfrm>
            <a:off x="228600" y="249017"/>
            <a:ext cx="11734800" cy="523220"/>
          </a:xfrm>
          <a:prstGeom prst="rect">
            <a:avLst/>
          </a:prstGeom>
          <a:noFill/>
        </p:spPr>
        <p:txBody>
          <a:bodyPr wrap="square" rtlCol="0">
            <a:spAutoFit/>
          </a:bodyPr>
          <a:lstStyle/>
          <a:p>
            <a:pPr algn="ctr"/>
            <a:r>
              <a:rPr lang="en-US" sz="2800" dirty="0">
                <a:solidFill>
                  <a:srgbClr val="009900"/>
                </a:solidFill>
              </a:rPr>
              <a:t>What could a generalized measure theory be useful for?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6FE3FAB-8A0B-43F0-B8F5-9D0DCD6A6280}"/>
                  </a:ext>
                </a:extLst>
              </p:cNvPr>
              <p:cNvSpPr/>
              <p:nvPr/>
            </p:nvSpPr>
            <p:spPr>
              <a:xfrm>
                <a:off x="2234099" y="4948232"/>
                <a:ext cx="766748" cy="7667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𝑉</m:t>
                      </m:r>
                    </m:oMath>
                  </m:oMathPara>
                </a14:m>
                <a:endParaRPr lang="en-US" dirty="0"/>
              </a:p>
            </p:txBody>
          </p:sp>
        </mc:Choice>
        <mc:Fallback xmlns="">
          <p:sp>
            <p:nvSpPr>
              <p:cNvPr id="9" name="Rectangle 8">
                <a:extLst>
                  <a:ext uri="{FF2B5EF4-FFF2-40B4-BE49-F238E27FC236}">
                    <a16:creationId xmlns:a16="http://schemas.microsoft.com/office/drawing/2014/main" id="{86FE3FAB-8A0B-43F0-B8F5-9D0DCD6A6280}"/>
                  </a:ext>
                </a:extLst>
              </p:cNvPr>
              <p:cNvSpPr>
                <a:spLocks noRot="1" noChangeAspect="1" noMove="1" noResize="1" noEditPoints="1" noAdjustHandles="1" noChangeArrowheads="1" noChangeShapeType="1" noTextEdit="1"/>
              </p:cNvSpPr>
              <p:nvPr/>
            </p:nvSpPr>
            <p:spPr>
              <a:xfrm>
                <a:off x="2234099" y="4948232"/>
                <a:ext cx="766748" cy="7667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821560-F692-4FFC-9EB4-D2675E2C1CA3}"/>
                  </a:ext>
                </a:extLst>
              </p:cNvPr>
              <p:cNvSpPr txBox="1"/>
              <p:nvPr/>
            </p:nvSpPr>
            <p:spPr>
              <a:xfrm>
                <a:off x="2366955"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0" name="TextBox 9">
                <a:extLst>
                  <a:ext uri="{FF2B5EF4-FFF2-40B4-BE49-F238E27FC236}">
                    <a16:creationId xmlns:a16="http://schemas.microsoft.com/office/drawing/2014/main" id="{9B821560-F692-4FFC-9EB4-D2675E2C1CA3}"/>
                  </a:ext>
                </a:extLst>
              </p:cNvPr>
              <p:cNvSpPr txBox="1">
                <a:spLocks noRot="1" noChangeAspect="1" noMove="1" noResize="1" noEditPoints="1" noAdjustHandles="1" noChangeArrowheads="1" noChangeShapeType="1" noTextEdit="1"/>
              </p:cNvSpPr>
              <p:nvPr/>
            </p:nvSpPr>
            <p:spPr>
              <a:xfrm>
                <a:off x="2366955" y="5714980"/>
                <a:ext cx="50584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964315-C6A0-4849-8541-AB72B8BE2C03}"/>
                  </a:ext>
                </a:extLst>
              </p:cNvPr>
              <p:cNvSpPr txBox="1"/>
              <p:nvPr/>
            </p:nvSpPr>
            <p:spPr>
              <a:xfrm>
                <a:off x="1729666"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11" name="TextBox 10">
                <a:extLst>
                  <a:ext uri="{FF2B5EF4-FFF2-40B4-BE49-F238E27FC236}">
                    <a16:creationId xmlns:a16="http://schemas.microsoft.com/office/drawing/2014/main" id="{88964315-C6A0-4849-8541-AB72B8BE2C03}"/>
                  </a:ext>
                </a:extLst>
              </p:cNvPr>
              <p:cNvSpPr txBox="1">
                <a:spLocks noRot="1" noChangeAspect="1" noMove="1" noResize="1" noEditPoints="1" noAdjustHandles="1" noChangeArrowheads="1" noChangeShapeType="1" noTextEdit="1"/>
              </p:cNvSpPr>
              <p:nvPr/>
            </p:nvSpPr>
            <p:spPr>
              <a:xfrm>
                <a:off x="1729666" y="5146940"/>
                <a:ext cx="509242" cy="369332"/>
              </a:xfrm>
              <a:prstGeom prst="rect">
                <a:avLst/>
              </a:prstGeom>
              <a:blipFill>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5A0F34-793F-49DE-8456-B779ED5ACCDE}"/>
                  </a:ext>
                </a:extLst>
              </p:cNvPr>
              <p:cNvSpPr txBox="1"/>
              <p:nvPr/>
            </p:nvSpPr>
            <p:spPr>
              <a:xfrm>
                <a:off x="373881" y="3887175"/>
                <a:ext cx="5222135" cy="830997"/>
              </a:xfrm>
              <a:prstGeom prst="rect">
                <a:avLst/>
              </a:prstGeom>
              <a:noFill/>
            </p:spPr>
            <p:txBody>
              <a:bodyPr wrap="none" rtlCol="0">
                <a:spAutoFit/>
              </a:bodyPr>
              <a:lstStyle/>
              <a:p>
                <a:r>
                  <a:rPr lang="en-US" sz="2400" dirty="0"/>
                  <a:t>Flat space, zero curvature,</a:t>
                </a:r>
                <a:br>
                  <a:rPr lang="en-US" sz="2400" dirty="0"/>
                </a:br>
                <a:r>
                  <a:rPr lang="en-US" sz="2400" dirty="0"/>
                  <a:t>measure factorizes (i.e. </a:t>
                </a:r>
                <a14:m>
                  <m:oMath xmlns:m="http://schemas.openxmlformats.org/officeDocument/2006/math">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𝑉</m:t>
                    </m:r>
                    <m:r>
                      <a:rPr lang="en-US" sz="2400" b="0" i="1" smtClean="0">
                        <a:latin typeface="Cambria Math" panose="02040503050406030204" pitchFamily="18" charset="0"/>
                      </a:rPr>
                      <m:t>=</m:t>
                    </m:r>
                    <m:r>
                      <m:rPr>
                        <m:sty m:val="p"/>
                      </m:rPr>
                      <a:rPr lang="en-US" sz="2400">
                        <a:latin typeface="Cambria Math" panose="02040503050406030204" pitchFamily="18" charset="0"/>
                      </a:rPr>
                      <m:t>Δ</m:t>
                    </m:r>
                    <m:r>
                      <a:rPr lang="en-US" sz="2400" b="0" i="1" smtClean="0">
                        <a:latin typeface="Cambria Math" panose="02040503050406030204" pitchFamily="18" charset="0"/>
                      </a:rPr>
                      <m:t>𝑥</m:t>
                    </m:r>
                    <m:r>
                      <m:rPr>
                        <m:sty m:val="p"/>
                      </m:rPr>
                      <a:rPr lang="en-US" sz="2400">
                        <a:latin typeface="Cambria Math" panose="02040503050406030204" pitchFamily="18" charset="0"/>
                      </a:rPr>
                      <m:t>Δ</m:t>
                    </m:r>
                    <m:r>
                      <a:rPr lang="en-US" sz="2400" b="0" i="1" smtClean="0">
                        <a:latin typeface="Cambria Math" panose="02040503050406030204" pitchFamily="18" charset="0"/>
                      </a:rPr>
                      <m:t>𝑦</m:t>
                    </m:r>
                    <m:r>
                      <m:rPr>
                        <m:sty m:val="p"/>
                      </m:rPr>
                      <a:rPr lang="en-US" sz="2400">
                        <a:latin typeface="Cambria Math" panose="02040503050406030204" pitchFamily="18" charset="0"/>
                      </a:rPr>
                      <m:t>Δ</m:t>
                    </m:r>
                    <m:r>
                      <a:rPr lang="en-US" sz="2400" b="0" i="1" smtClean="0">
                        <a:latin typeface="Cambria Math" panose="02040503050406030204" pitchFamily="18" charset="0"/>
                      </a:rPr>
                      <m:t>𝑧</m:t>
                    </m:r>
                  </m:oMath>
                </a14:m>
                <a:r>
                  <a:rPr lang="en-US" sz="2400" dirty="0"/>
                  <a:t>)</a:t>
                </a:r>
              </a:p>
            </p:txBody>
          </p:sp>
        </mc:Choice>
        <mc:Fallback xmlns="">
          <p:sp>
            <p:nvSpPr>
              <p:cNvPr id="14" name="TextBox 13">
                <a:extLst>
                  <a:ext uri="{FF2B5EF4-FFF2-40B4-BE49-F238E27FC236}">
                    <a16:creationId xmlns:a16="http://schemas.microsoft.com/office/drawing/2014/main" id="{055A0F34-793F-49DE-8456-B779ED5ACCDE}"/>
                  </a:ext>
                </a:extLst>
              </p:cNvPr>
              <p:cNvSpPr txBox="1">
                <a:spLocks noRot="1" noChangeAspect="1" noMove="1" noResize="1" noEditPoints="1" noAdjustHandles="1" noChangeArrowheads="1" noChangeShapeType="1" noTextEdit="1"/>
              </p:cNvSpPr>
              <p:nvPr/>
            </p:nvSpPr>
            <p:spPr>
              <a:xfrm>
                <a:off x="373881" y="3887175"/>
                <a:ext cx="5222135" cy="830997"/>
              </a:xfrm>
              <a:prstGeom prst="rect">
                <a:avLst/>
              </a:prstGeom>
              <a:blipFill>
                <a:blip r:embed="rId7"/>
                <a:stretch>
                  <a:fillRect l="-1750" t="-5882" b="-1617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541736A-43EE-4522-8B39-49363766D282}"/>
              </a:ext>
            </a:extLst>
          </p:cNvPr>
          <p:cNvSpPr txBox="1"/>
          <p:nvPr/>
        </p:nvSpPr>
        <p:spPr>
          <a:xfrm>
            <a:off x="7794242" y="3887175"/>
            <a:ext cx="3856825" cy="830997"/>
          </a:xfrm>
          <a:prstGeom prst="rect">
            <a:avLst/>
          </a:prstGeom>
          <a:noFill/>
        </p:spPr>
        <p:txBody>
          <a:bodyPr wrap="none" rtlCol="0">
            <a:spAutoFit/>
          </a:bodyPr>
          <a:lstStyle/>
          <a:p>
            <a:pPr algn="r"/>
            <a:r>
              <a:rPr lang="en-US" sz="2400" dirty="0"/>
              <a:t>Singularity, infinite curvature,</a:t>
            </a:r>
            <a:br>
              <a:rPr lang="en-US" sz="2400" dirty="0"/>
            </a:br>
            <a:r>
              <a:rPr lang="en-US" sz="2400" dirty="0"/>
              <a:t>“volume flattens”</a:t>
            </a:r>
          </a:p>
        </p:txBody>
      </p:sp>
      <p:cxnSp>
        <p:nvCxnSpPr>
          <p:cNvPr id="17" name="Straight Arrow Connector 16">
            <a:extLst>
              <a:ext uri="{FF2B5EF4-FFF2-40B4-BE49-F238E27FC236}">
                <a16:creationId xmlns:a16="http://schemas.microsoft.com/office/drawing/2014/main" id="{79C0C673-E17B-4384-A416-F0B751D01D61}"/>
              </a:ext>
            </a:extLst>
          </p:cNvPr>
          <p:cNvCxnSpPr>
            <a:cxnSpLocks/>
          </p:cNvCxnSpPr>
          <p:nvPr/>
        </p:nvCxnSpPr>
        <p:spPr>
          <a:xfrm>
            <a:off x="5871187" y="4302673"/>
            <a:ext cx="1597349" cy="0"/>
          </a:xfrm>
          <a:prstGeom prst="straightConnector1">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63F6E70-2533-4DC5-B313-18F2E729028C}"/>
              </a:ext>
            </a:extLst>
          </p:cNvPr>
          <p:cNvSpPr/>
          <p:nvPr/>
        </p:nvSpPr>
        <p:spPr>
          <a:xfrm>
            <a:off x="9825045" y="4948232"/>
            <a:ext cx="766748" cy="766748"/>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1710E5-3487-4957-975B-C62AD1F03DD0}"/>
                  </a:ext>
                </a:extLst>
              </p:cNvPr>
              <p:cNvSpPr txBox="1"/>
              <p:nvPr/>
            </p:nvSpPr>
            <p:spPr>
              <a:xfrm>
                <a:off x="9957901"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22" name="TextBox 21">
                <a:extLst>
                  <a:ext uri="{FF2B5EF4-FFF2-40B4-BE49-F238E27FC236}">
                    <a16:creationId xmlns:a16="http://schemas.microsoft.com/office/drawing/2014/main" id="{AA1710E5-3487-4957-975B-C62AD1F03DD0}"/>
                  </a:ext>
                </a:extLst>
              </p:cNvPr>
              <p:cNvSpPr txBox="1">
                <a:spLocks noRot="1" noChangeAspect="1" noMove="1" noResize="1" noEditPoints="1" noAdjustHandles="1" noChangeArrowheads="1" noChangeShapeType="1" noTextEdit="1"/>
              </p:cNvSpPr>
              <p:nvPr/>
            </p:nvSpPr>
            <p:spPr>
              <a:xfrm>
                <a:off x="9957901" y="5714980"/>
                <a:ext cx="50584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DF33447-71D3-4A85-93C5-E72FF17E4FB1}"/>
                  </a:ext>
                </a:extLst>
              </p:cNvPr>
              <p:cNvSpPr txBox="1"/>
              <p:nvPr/>
            </p:nvSpPr>
            <p:spPr>
              <a:xfrm>
                <a:off x="9320612"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23" name="TextBox 22">
                <a:extLst>
                  <a:ext uri="{FF2B5EF4-FFF2-40B4-BE49-F238E27FC236}">
                    <a16:creationId xmlns:a16="http://schemas.microsoft.com/office/drawing/2014/main" id="{CDF33447-71D3-4A85-93C5-E72FF17E4FB1}"/>
                  </a:ext>
                </a:extLst>
              </p:cNvPr>
              <p:cNvSpPr txBox="1">
                <a:spLocks noRot="1" noChangeAspect="1" noMove="1" noResize="1" noEditPoints="1" noAdjustHandles="1" noChangeArrowheads="1" noChangeShapeType="1" noTextEdit="1"/>
              </p:cNvSpPr>
              <p:nvPr/>
            </p:nvSpPr>
            <p:spPr>
              <a:xfrm>
                <a:off x="9320612" y="5146940"/>
                <a:ext cx="509242" cy="369332"/>
              </a:xfrm>
              <a:prstGeom prst="rect">
                <a:avLst/>
              </a:prstGeom>
              <a:blipFill>
                <a:blip r:embed="rId9"/>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BF3EB4B-D918-4EC2-B357-6EE403FEE27E}"/>
                  </a:ext>
                </a:extLst>
              </p:cNvPr>
              <p:cNvSpPr/>
              <p:nvPr/>
            </p:nvSpPr>
            <p:spPr>
              <a:xfrm>
                <a:off x="5960750" y="4948232"/>
                <a:ext cx="766748" cy="766748"/>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𝑉</m:t>
                      </m:r>
                    </m:oMath>
                  </m:oMathPara>
                </a14:m>
                <a:endParaRPr lang="en-US" dirty="0"/>
              </a:p>
            </p:txBody>
          </p:sp>
        </mc:Choice>
        <mc:Fallback xmlns="">
          <p:sp>
            <p:nvSpPr>
              <p:cNvPr id="24" name="Rectangle 23">
                <a:extLst>
                  <a:ext uri="{FF2B5EF4-FFF2-40B4-BE49-F238E27FC236}">
                    <a16:creationId xmlns:a16="http://schemas.microsoft.com/office/drawing/2014/main" id="{DBF3EB4B-D918-4EC2-B357-6EE403FEE27E}"/>
                  </a:ext>
                </a:extLst>
              </p:cNvPr>
              <p:cNvSpPr>
                <a:spLocks noRot="1" noChangeAspect="1" noMove="1" noResize="1" noEditPoints="1" noAdjustHandles="1" noChangeArrowheads="1" noChangeShapeType="1" noTextEdit="1"/>
              </p:cNvSpPr>
              <p:nvPr/>
            </p:nvSpPr>
            <p:spPr>
              <a:xfrm>
                <a:off x="5960750" y="4948232"/>
                <a:ext cx="766748" cy="76674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84C622B-EE2D-4EA2-A9EE-6A0BEFFAD664}"/>
                  </a:ext>
                </a:extLst>
              </p:cNvPr>
              <p:cNvSpPr txBox="1"/>
              <p:nvPr/>
            </p:nvSpPr>
            <p:spPr>
              <a:xfrm>
                <a:off x="6093606"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25" name="TextBox 24">
                <a:extLst>
                  <a:ext uri="{FF2B5EF4-FFF2-40B4-BE49-F238E27FC236}">
                    <a16:creationId xmlns:a16="http://schemas.microsoft.com/office/drawing/2014/main" id="{484C622B-EE2D-4EA2-A9EE-6A0BEFFAD664}"/>
                  </a:ext>
                </a:extLst>
              </p:cNvPr>
              <p:cNvSpPr txBox="1">
                <a:spLocks noRot="1" noChangeAspect="1" noMove="1" noResize="1" noEditPoints="1" noAdjustHandles="1" noChangeArrowheads="1" noChangeShapeType="1" noTextEdit="1"/>
              </p:cNvSpPr>
              <p:nvPr/>
            </p:nvSpPr>
            <p:spPr>
              <a:xfrm>
                <a:off x="6093606" y="5714980"/>
                <a:ext cx="50584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ED67C5D-2B16-44A0-AB69-1F03D67917ED}"/>
                  </a:ext>
                </a:extLst>
              </p:cNvPr>
              <p:cNvSpPr txBox="1"/>
              <p:nvPr/>
            </p:nvSpPr>
            <p:spPr>
              <a:xfrm>
                <a:off x="5456317"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26" name="TextBox 25">
                <a:extLst>
                  <a:ext uri="{FF2B5EF4-FFF2-40B4-BE49-F238E27FC236}">
                    <a16:creationId xmlns:a16="http://schemas.microsoft.com/office/drawing/2014/main" id="{7ED67C5D-2B16-44A0-AB69-1F03D67917ED}"/>
                  </a:ext>
                </a:extLst>
              </p:cNvPr>
              <p:cNvSpPr txBox="1">
                <a:spLocks noRot="1" noChangeAspect="1" noMove="1" noResize="1" noEditPoints="1" noAdjustHandles="1" noChangeArrowheads="1" noChangeShapeType="1" noTextEdit="1"/>
              </p:cNvSpPr>
              <p:nvPr/>
            </p:nvSpPr>
            <p:spPr>
              <a:xfrm>
                <a:off x="5456317" y="5146940"/>
                <a:ext cx="509242" cy="369332"/>
              </a:xfrm>
              <a:prstGeom prst="rect">
                <a:avLst/>
              </a:prstGeom>
              <a:blipFill>
                <a:blip r:embed="rId12"/>
                <a:stretch>
                  <a:fillRect b="-6557"/>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5E4D23D0-C470-4EDA-A40D-3C485782468F}"/>
              </a:ext>
            </a:extLst>
          </p:cNvPr>
          <p:cNvSpPr/>
          <p:nvPr/>
        </p:nvSpPr>
        <p:spPr>
          <a:xfrm>
            <a:off x="9834465" y="4954563"/>
            <a:ext cx="755780" cy="746449"/>
          </a:xfrm>
          <a:custGeom>
            <a:avLst/>
            <a:gdLst>
              <a:gd name="connsiteX0" fmla="*/ 0 w 755780"/>
              <a:gd name="connsiteY0" fmla="*/ 746449 h 746449"/>
              <a:gd name="connsiteX1" fmla="*/ 298580 w 755780"/>
              <a:gd name="connsiteY1" fmla="*/ 541175 h 746449"/>
              <a:gd name="connsiteX2" fmla="*/ 401217 w 755780"/>
              <a:gd name="connsiteY2" fmla="*/ 251926 h 746449"/>
              <a:gd name="connsiteX3" fmla="*/ 755780 w 755780"/>
              <a:gd name="connsiteY3" fmla="*/ 0 h 746449"/>
            </a:gdLst>
            <a:ahLst/>
            <a:cxnLst>
              <a:cxn ang="0">
                <a:pos x="connsiteX0" y="connsiteY0"/>
              </a:cxn>
              <a:cxn ang="0">
                <a:pos x="connsiteX1" y="connsiteY1"/>
              </a:cxn>
              <a:cxn ang="0">
                <a:pos x="connsiteX2" y="connsiteY2"/>
              </a:cxn>
              <a:cxn ang="0">
                <a:pos x="connsiteX3" y="connsiteY3"/>
              </a:cxn>
            </a:cxnLst>
            <a:rect l="l" t="t" r="r" b="b"/>
            <a:pathLst>
              <a:path w="755780" h="746449">
                <a:moveTo>
                  <a:pt x="0" y="746449"/>
                </a:moveTo>
                <a:cubicBezTo>
                  <a:pt x="115855" y="685022"/>
                  <a:pt x="231711" y="623595"/>
                  <a:pt x="298580" y="541175"/>
                </a:cubicBezTo>
                <a:cubicBezTo>
                  <a:pt x="365450" y="458754"/>
                  <a:pt x="325017" y="342122"/>
                  <a:pt x="401217" y="251926"/>
                </a:cubicBezTo>
                <a:cubicBezTo>
                  <a:pt x="477417" y="161730"/>
                  <a:pt x="616598" y="80865"/>
                  <a:pt x="75578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26BEC23-27DB-437F-906B-A90ADF74F895}"/>
              </a:ext>
            </a:extLst>
          </p:cNvPr>
          <p:cNvSpPr txBox="1"/>
          <p:nvPr/>
        </p:nvSpPr>
        <p:spPr>
          <a:xfrm>
            <a:off x="373881" y="2495550"/>
            <a:ext cx="11114838" cy="830997"/>
          </a:xfrm>
          <a:prstGeom prst="rect">
            <a:avLst/>
          </a:prstGeom>
          <a:noFill/>
        </p:spPr>
        <p:txBody>
          <a:bodyPr wrap="none" rtlCol="0">
            <a:spAutoFit/>
          </a:bodyPr>
          <a:lstStyle/>
          <a:p>
            <a:r>
              <a:rPr lang="en-US" sz="2400" dirty="0"/>
              <a:t>Yet, in a singularity this can’t be the case: value of the field at each point loses meaning;</a:t>
            </a:r>
          </a:p>
          <a:p>
            <a:r>
              <a:rPr lang="en-US" sz="2400" dirty="0"/>
              <a:t>Information encoded on the surface (holographic principle)</a:t>
            </a:r>
          </a:p>
        </p:txBody>
      </p:sp>
    </p:spTree>
    <p:extLst>
      <p:ext uri="{BB962C8B-B14F-4D97-AF65-F5344CB8AC3E}">
        <p14:creationId xmlns:p14="http://schemas.microsoft.com/office/powerpoint/2010/main" val="400847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 grpId="0"/>
      <p:bldP spid="5" grpId="0"/>
      <p:bldP spid="9" grpId="0" animBg="1"/>
      <p:bldP spid="10" grpId="0"/>
      <p:bldP spid="11" grpId="0"/>
      <p:bldP spid="14" grpId="0"/>
      <p:bldP spid="15" grpId="0"/>
      <p:bldP spid="21" grpId="0" animBg="1"/>
      <p:bldP spid="22" grpId="0"/>
      <p:bldP spid="23" grpId="0"/>
      <p:bldP spid="24" grpId="0" animBg="1"/>
      <p:bldP spid="25" grpId="0"/>
      <p:bldP spid="26" grpId="0"/>
      <p:bldP spid="28" grpId="0" animBg="1"/>
      <p:bldP spid="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3EFB5C8A-4509-494F-82C3-4F9A36BF0CEB}"/>
              </a:ext>
            </a:extLst>
          </p:cNvPr>
          <p:cNvSpPr/>
          <p:nvPr/>
        </p:nvSpPr>
        <p:spPr>
          <a:xfrm>
            <a:off x="5952931" y="4948505"/>
            <a:ext cx="774440" cy="766177"/>
          </a:xfrm>
          <a:custGeom>
            <a:avLst/>
            <a:gdLst>
              <a:gd name="connsiteX0" fmla="*/ 12736 w 804983"/>
              <a:gd name="connsiteY0" fmla="*/ 776676 h 781016"/>
              <a:gd name="connsiteX1" fmla="*/ 488597 w 804983"/>
              <a:gd name="connsiteY1" fmla="*/ 720693 h 781016"/>
              <a:gd name="connsiteX2" fmla="*/ 656548 w 804983"/>
              <a:gd name="connsiteY2" fmla="*/ 515419 h 781016"/>
              <a:gd name="connsiteX3" fmla="*/ 684540 w 804983"/>
              <a:gd name="connsiteY3" fmla="*/ 226170 h 781016"/>
              <a:gd name="connsiteX4" fmla="*/ 787176 w 804983"/>
              <a:gd name="connsiteY4" fmla="*/ 20897 h 781016"/>
              <a:gd name="connsiteX5" fmla="*/ 273993 w 804983"/>
              <a:gd name="connsiteY5" fmla="*/ 39558 h 781016"/>
              <a:gd name="connsiteX6" fmla="*/ 134034 w 804983"/>
              <a:gd name="connsiteY6" fmla="*/ 310146 h 781016"/>
              <a:gd name="connsiteX7" fmla="*/ 134034 w 804983"/>
              <a:gd name="connsiteY7" fmla="*/ 627387 h 781016"/>
              <a:gd name="connsiteX8" fmla="*/ 12736 w 804983"/>
              <a:gd name="connsiteY8" fmla="*/ 776676 h 781016"/>
              <a:gd name="connsiteX0" fmla="*/ 12736 w 804983"/>
              <a:gd name="connsiteY0" fmla="*/ 776676 h 781016"/>
              <a:gd name="connsiteX1" fmla="*/ 488597 w 804983"/>
              <a:gd name="connsiteY1" fmla="*/ 720693 h 781016"/>
              <a:gd name="connsiteX2" fmla="*/ 656548 w 804983"/>
              <a:gd name="connsiteY2" fmla="*/ 515419 h 781016"/>
              <a:gd name="connsiteX3" fmla="*/ 684540 w 804983"/>
              <a:gd name="connsiteY3" fmla="*/ 226170 h 781016"/>
              <a:gd name="connsiteX4" fmla="*/ 787176 w 804983"/>
              <a:gd name="connsiteY4" fmla="*/ 20897 h 781016"/>
              <a:gd name="connsiteX5" fmla="*/ 273993 w 804983"/>
              <a:gd name="connsiteY5" fmla="*/ 39558 h 781016"/>
              <a:gd name="connsiteX6" fmla="*/ 134034 w 804983"/>
              <a:gd name="connsiteY6" fmla="*/ 310146 h 781016"/>
              <a:gd name="connsiteX7" fmla="*/ 134034 w 804983"/>
              <a:gd name="connsiteY7" fmla="*/ 627387 h 781016"/>
              <a:gd name="connsiteX8" fmla="*/ 12736 w 804983"/>
              <a:gd name="connsiteY8" fmla="*/ 776676 h 781016"/>
              <a:gd name="connsiteX0" fmla="*/ 0 w 792247"/>
              <a:gd name="connsiteY0" fmla="*/ 776676 h 781016"/>
              <a:gd name="connsiteX1" fmla="*/ 475861 w 792247"/>
              <a:gd name="connsiteY1" fmla="*/ 720693 h 781016"/>
              <a:gd name="connsiteX2" fmla="*/ 643812 w 792247"/>
              <a:gd name="connsiteY2" fmla="*/ 515419 h 781016"/>
              <a:gd name="connsiteX3" fmla="*/ 671804 w 792247"/>
              <a:gd name="connsiteY3" fmla="*/ 226170 h 781016"/>
              <a:gd name="connsiteX4" fmla="*/ 774440 w 792247"/>
              <a:gd name="connsiteY4" fmla="*/ 20897 h 781016"/>
              <a:gd name="connsiteX5" fmla="*/ 261257 w 792247"/>
              <a:gd name="connsiteY5" fmla="*/ 39558 h 781016"/>
              <a:gd name="connsiteX6" fmla="*/ 121298 w 792247"/>
              <a:gd name="connsiteY6" fmla="*/ 310146 h 781016"/>
              <a:gd name="connsiteX7" fmla="*/ 121298 w 792247"/>
              <a:gd name="connsiteY7" fmla="*/ 627387 h 781016"/>
              <a:gd name="connsiteX8" fmla="*/ 0 w 792247"/>
              <a:gd name="connsiteY8" fmla="*/ 776676 h 781016"/>
              <a:gd name="connsiteX0" fmla="*/ 0 w 792247"/>
              <a:gd name="connsiteY0" fmla="*/ 776676 h 781016"/>
              <a:gd name="connsiteX1" fmla="*/ 475861 w 792247"/>
              <a:gd name="connsiteY1" fmla="*/ 720693 h 781016"/>
              <a:gd name="connsiteX2" fmla="*/ 643812 w 792247"/>
              <a:gd name="connsiteY2" fmla="*/ 515419 h 781016"/>
              <a:gd name="connsiteX3" fmla="*/ 671804 w 792247"/>
              <a:gd name="connsiteY3" fmla="*/ 226170 h 781016"/>
              <a:gd name="connsiteX4" fmla="*/ 774440 w 792247"/>
              <a:gd name="connsiteY4" fmla="*/ 20897 h 781016"/>
              <a:gd name="connsiteX5" fmla="*/ 261257 w 792247"/>
              <a:gd name="connsiteY5" fmla="*/ 39558 h 781016"/>
              <a:gd name="connsiteX6" fmla="*/ 121298 w 792247"/>
              <a:gd name="connsiteY6" fmla="*/ 310146 h 781016"/>
              <a:gd name="connsiteX7" fmla="*/ 121298 w 792247"/>
              <a:gd name="connsiteY7" fmla="*/ 627387 h 781016"/>
              <a:gd name="connsiteX8" fmla="*/ 0 w 792247"/>
              <a:gd name="connsiteY8" fmla="*/ 776676 h 781016"/>
              <a:gd name="connsiteX0" fmla="*/ 0 w 774440"/>
              <a:gd name="connsiteY0" fmla="*/ 776676 h 781016"/>
              <a:gd name="connsiteX1" fmla="*/ 475861 w 774440"/>
              <a:gd name="connsiteY1" fmla="*/ 720693 h 781016"/>
              <a:gd name="connsiteX2" fmla="*/ 643812 w 774440"/>
              <a:gd name="connsiteY2" fmla="*/ 515419 h 781016"/>
              <a:gd name="connsiteX3" fmla="*/ 671804 w 774440"/>
              <a:gd name="connsiteY3" fmla="*/ 226170 h 781016"/>
              <a:gd name="connsiteX4" fmla="*/ 774440 w 774440"/>
              <a:gd name="connsiteY4" fmla="*/ 20897 h 781016"/>
              <a:gd name="connsiteX5" fmla="*/ 261257 w 774440"/>
              <a:gd name="connsiteY5" fmla="*/ 39558 h 781016"/>
              <a:gd name="connsiteX6" fmla="*/ 121298 w 774440"/>
              <a:gd name="connsiteY6" fmla="*/ 310146 h 781016"/>
              <a:gd name="connsiteX7" fmla="*/ 121298 w 774440"/>
              <a:gd name="connsiteY7" fmla="*/ 627387 h 781016"/>
              <a:gd name="connsiteX8" fmla="*/ 0 w 774440"/>
              <a:gd name="connsiteY8" fmla="*/ 776676 h 781016"/>
              <a:gd name="connsiteX0" fmla="*/ 0 w 774440"/>
              <a:gd name="connsiteY0" fmla="*/ 768570 h 772910"/>
              <a:gd name="connsiteX1" fmla="*/ 475861 w 774440"/>
              <a:gd name="connsiteY1" fmla="*/ 712587 h 772910"/>
              <a:gd name="connsiteX2" fmla="*/ 643812 w 774440"/>
              <a:gd name="connsiteY2" fmla="*/ 507313 h 772910"/>
              <a:gd name="connsiteX3" fmla="*/ 671804 w 774440"/>
              <a:gd name="connsiteY3" fmla="*/ 218064 h 772910"/>
              <a:gd name="connsiteX4" fmla="*/ 774440 w 774440"/>
              <a:gd name="connsiteY4" fmla="*/ 12791 h 772910"/>
              <a:gd name="connsiteX5" fmla="*/ 261257 w 774440"/>
              <a:gd name="connsiteY5" fmla="*/ 31452 h 772910"/>
              <a:gd name="connsiteX6" fmla="*/ 121298 w 774440"/>
              <a:gd name="connsiteY6" fmla="*/ 302040 h 772910"/>
              <a:gd name="connsiteX7" fmla="*/ 121298 w 774440"/>
              <a:gd name="connsiteY7" fmla="*/ 619281 h 772910"/>
              <a:gd name="connsiteX8" fmla="*/ 0 w 774440"/>
              <a:gd name="connsiteY8" fmla="*/ 768570 h 772910"/>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1254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1605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1605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440" h="766177">
                <a:moveTo>
                  <a:pt x="0" y="761837"/>
                </a:moveTo>
                <a:cubicBezTo>
                  <a:pt x="59094" y="777388"/>
                  <a:pt x="393959" y="749397"/>
                  <a:pt x="501261" y="705854"/>
                </a:cubicBezTo>
                <a:cubicBezTo>
                  <a:pt x="608563" y="662311"/>
                  <a:pt x="615388" y="591467"/>
                  <a:pt x="643812" y="500580"/>
                </a:cubicBezTo>
                <a:cubicBezTo>
                  <a:pt x="672236" y="409693"/>
                  <a:pt x="632253" y="242951"/>
                  <a:pt x="671804" y="160531"/>
                </a:cubicBezTo>
                <a:cubicBezTo>
                  <a:pt x="711355" y="78111"/>
                  <a:pt x="690464" y="90500"/>
                  <a:pt x="774440" y="6058"/>
                </a:cubicBezTo>
                <a:cubicBezTo>
                  <a:pt x="685696" y="-4724"/>
                  <a:pt x="357414" y="-5709"/>
                  <a:pt x="248557" y="42499"/>
                </a:cubicBezTo>
                <a:cubicBezTo>
                  <a:pt x="139700" y="90707"/>
                  <a:pt x="129384" y="177016"/>
                  <a:pt x="121298" y="295307"/>
                </a:cubicBezTo>
                <a:cubicBezTo>
                  <a:pt x="113212" y="413598"/>
                  <a:pt x="136849" y="528728"/>
                  <a:pt x="121298" y="604928"/>
                </a:cubicBezTo>
                <a:cubicBezTo>
                  <a:pt x="105747" y="681128"/>
                  <a:pt x="55206" y="695486"/>
                  <a:pt x="0" y="761837"/>
                </a:cubicBezTo>
                <a:close/>
              </a:path>
            </a:pathLst>
          </a:cu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3F5E064-918D-499C-93E6-BD0DE1A356F1}"/>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C2A0EBF2-3BF1-47AD-AE98-4A21330B8435}"/>
              </a:ext>
            </a:extLst>
          </p:cNvPr>
          <p:cNvSpPr>
            <a:spLocks noGrp="1"/>
          </p:cNvSpPr>
          <p:nvPr>
            <p:ph type="sldNum" sz="quarter" idx="12"/>
          </p:nvPr>
        </p:nvSpPr>
        <p:spPr/>
        <p:txBody>
          <a:bodyPr/>
          <a:lstStyle/>
          <a:p>
            <a:fld id="{F47845EA-7733-40EE-B074-20032348B727}" type="slidenum">
              <a:rPr lang="en-US" smtClean="0"/>
              <a:t>39</a:t>
            </a:fld>
            <a:endParaRPr lang="en-US"/>
          </a:p>
        </p:txBody>
      </p:sp>
      <p:sp>
        <p:nvSpPr>
          <p:cNvPr id="4" name="TextBox 3">
            <a:extLst>
              <a:ext uri="{FF2B5EF4-FFF2-40B4-BE49-F238E27FC236}">
                <a16:creationId xmlns:a16="http://schemas.microsoft.com/office/drawing/2014/main" id="{7218D992-588E-45F7-A43C-6A9ECE2C6F6F}"/>
              </a:ext>
            </a:extLst>
          </p:cNvPr>
          <p:cNvSpPr txBox="1"/>
          <p:nvPr/>
        </p:nvSpPr>
        <p:spPr>
          <a:xfrm>
            <a:off x="373882" y="1014703"/>
            <a:ext cx="8142807" cy="461665"/>
          </a:xfrm>
          <a:prstGeom prst="rect">
            <a:avLst/>
          </a:prstGeom>
          <a:noFill/>
        </p:spPr>
        <p:txBody>
          <a:bodyPr wrap="none" rtlCol="0">
            <a:spAutoFit/>
          </a:bodyPr>
          <a:lstStyle/>
          <a:p>
            <a:r>
              <a:rPr lang="en-US" sz="2400" dirty="0"/>
              <a:t>In a field theory, the value at each point is an independent </a:t>
            </a:r>
            <a:r>
              <a:rPr lang="en-US" sz="2400" dirty="0" err="1"/>
              <a:t>d.o.f.</a:t>
            </a:r>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C28B570-4281-4260-BAF5-C42024A43A7D}"/>
                  </a:ext>
                </a:extLst>
              </p:cNvPr>
              <p:cNvSpPr txBox="1"/>
              <p:nvPr/>
            </p:nvSpPr>
            <p:spPr>
              <a:xfrm>
                <a:off x="602482" y="1519528"/>
                <a:ext cx="7497630"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oMath>
                </a14:m>
                <a:r>
                  <a:rPr lang="en-US" sz="2400" dirty="0"/>
                  <a:t> Measure of the volume “counts” the independent </a:t>
                </a:r>
                <a:r>
                  <a:rPr lang="en-US" sz="2400" dirty="0" err="1"/>
                  <a:t>d.o.f.</a:t>
                </a:r>
                <a:endParaRPr lang="en-US" sz="2400" dirty="0"/>
              </a:p>
            </p:txBody>
          </p:sp>
        </mc:Choice>
        <mc:Fallback xmlns="">
          <p:sp>
            <p:nvSpPr>
              <p:cNvPr id="5" name="TextBox 4">
                <a:extLst>
                  <a:ext uri="{FF2B5EF4-FFF2-40B4-BE49-F238E27FC236}">
                    <a16:creationId xmlns:a16="http://schemas.microsoft.com/office/drawing/2014/main" id="{2C28B570-4281-4260-BAF5-C42024A43A7D}"/>
                  </a:ext>
                </a:extLst>
              </p:cNvPr>
              <p:cNvSpPr txBox="1">
                <a:spLocks noRot="1" noChangeAspect="1" noMove="1" noResize="1" noEditPoints="1" noAdjustHandles="1" noChangeArrowheads="1" noChangeShapeType="1" noTextEdit="1"/>
              </p:cNvSpPr>
              <p:nvPr/>
            </p:nvSpPr>
            <p:spPr>
              <a:xfrm>
                <a:off x="602482" y="1519528"/>
                <a:ext cx="7497630" cy="461665"/>
              </a:xfrm>
              <a:prstGeom prst="rect">
                <a:avLst/>
              </a:prstGeom>
              <a:blipFill>
                <a:blip r:embed="rId2"/>
                <a:stretch>
                  <a:fillRect t="-10526" b="-2894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FD296-CAB7-46CD-BBA9-B08224A4C982}"/>
              </a:ext>
            </a:extLst>
          </p:cNvPr>
          <p:cNvSpPr txBox="1"/>
          <p:nvPr/>
        </p:nvSpPr>
        <p:spPr>
          <a:xfrm>
            <a:off x="228600" y="249017"/>
            <a:ext cx="11734800" cy="523220"/>
          </a:xfrm>
          <a:prstGeom prst="rect">
            <a:avLst/>
          </a:prstGeom>
          <a:noFill/>
        </p:spPr>
        <p:txBody>
          <a:bodyPr wrap="square" rtlCol="0">
            <a:spAutoFit/>
          </a:bodyPr>
          <a:lstStyle/>
          <a:p>
            <a:pPr algn="ctr"/>
            <a:r>
              <a:rPr lang="en-US" sz="2800" dirty="0">
                <a:solidFill>
                  <a:srgbClr val="009900"/>
                </a:solidFill>
              </a:rPr>
              <a:t>What could a generalized measure theory be useful for?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6FE3FAB-8A0B-43F0-B8F5-9D0DCD6A6280}"/>
                  </a:ext>
                </a:extLst>
              </p:cNvPr>
              <p:cNvSpPr/>
              <p:nvPr/>
            </p:nvSpPr>
            <p:spPr>
              <a:xfrm>
                <a:off x="2234099" y="4948232"/>
                <a:ext cx="766748" cy="7667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𝑉</m:t>
                      </m:r>
                    </m:oMath>
                  </m:oMathPara>
                </a14:m>
                <a:endParaRPr lang="en-US" dirty="0"/>
              </a:p>
            </p:txBody>
          </p:sp>
        </mc:Choice>
        <mc:Fallback xmlns="">
          <p:sp>
            <p:nvSpPr>
              <p:cNvPr id="9" name="Rectangle 8">
                <a:extLst>
                  <a:ext uri="{FF2B5EF4-FFF2-40B4-BE49-F238E27FC236}">
                    <a16:creationId xmlns:a16="http://schemas.microsoft.com/office/drawing/2014/main" id="{86FE3FAB-8A0B-43F0-B8F5-9D0DCD6A6280}"/>
                  </a:ext>
                </a:extLst>
              </p:cNvPr>
              <p:cNvSpPr>
                <a:spLocks noRot="1" noChangeAspect="1" noMove="1" noResize="1" noEditPoints="1" noAdjustHandles="1" noChangeArrowheads="1" noChangeShapeType="1" noTextEdit="1"/>
              </p:cNvSpPr>
              <p:nvPr/>
            </p:nvSpPr>
            <p:spPr>
              <a:xfrm>
                <a:off x="2234099" y="4948232"/>
                <a:ext cx="766748" cy="7667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821560-F692-4FFC-9EB4-D2675E2C1CA3}"/>
                  </a:ext>
                </a:extLst>
              </p:cNvPr>
              <p:cNvSpPr txBox="1"/>
              <p:nvPr/>
            </p:nvSpPr>
            <p:spPr>
              <a:xfrm>
                <a:off x="2366955"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0" name="TextBox 9">
                <a:extLst>
                  <a:ext uri="{FF2B5EF4-FFF2-40B4-BE49-F238E27FC236}">
                    <a16:creationId xmlns:a16="http://schemas.microsoft.com/office/drawing/2014/main" id="{9B821560-F692-4FFC-9EB4-D2675E2C1CA3}"/>
                  </a:ext>
                </a:extLst>
              </p:cNvPr>
              <p:cNvSpPr txBox="1">
                <a:spLocks noRot="1" noChangeAspect="1" noMove="1" noResize="1" noEditPoints="1" noAdjustHandles="1" noChangeArrowheads="1" noChangeShapeType="1" noTextEdit="1"/>
              </p:cNvSpPr>
              <p:nvPr/>
            </p:nvSpPr>
            <p:spPr>
              <a:xfrm>
                <a:off x="2366955" y="5714980"/>
                <a:ext cx="50584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964315-C6A0-4849-8541-AB72B8BE2C03}"/>
                  </a:ext>
                </a:extLst>
              </p:cNvPr>
              <p:cNvSpPr txBox="1"/>
              <p:nvPr/>
            </p:nvSpPr>
            <p:spPr>
              <a:xfrm>
                <a:off x="1729666"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11" name="TextBox 10">
                <a:extLst>
                  <a:ext uri="{FF2B5EF4-FFF2-40B4-BE49-F238E27FC236}">
                    <a16:creationId xmlns:a16="http://schemas.microsoft.com/office/drawing/2014/main" id="{88964315-C6A0-4849-8541-AB72B8BE2C03}"/>
                  </a:ext>
                </a:extLst>
              </p:cNvPr>
              <p:cNvSpPr txBox="1">
                <a:spLocks noRot="1" noChangeAspect="1" noMove="1" noResize="1" noEditPoints="1" noAdjustHandles="1" noChangeArrowheads="1" noChangeShapeType="1" noTextEdit="1"/>
              </p:cNvSpPr>
              <p:nvPr/>
            </p:nvSpPr>
            <p:spPr>
              <a:xfrm>
                <a:off x="1729666" y="5146940"/>
                <a:ext cx="509242" cy="369332"/>
              </a:xfrm>
              <a:prstGeom prst="rect">
                <a:avLst/>
              </a:prstGeom>
              <a:blipFill>
                <a:blip r:embed="rId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5A0F34-793F-49DE-8456-B779ED5ACCDE}"/>
                  </a:ext>
                </a:extLst>
              </p:cNvPr>
              <p:cNvSpPr txBox="1"/>
              <p:nvPr/>
            </p:nvSpPr>
            <p:spPr>
              <a:xfrm>
                <a:off x="373881" y="3887175"/>
                <a:ext cx="5222135" cy="830997"/>
              </a:xfrm>
              <a:prstGeom prst="rect">
                <a:avLst/>
              </a:prstGeom>
              <a:noFill/>
            </p:spPr>
            <p:txBody>
              <a:bodyPr wrap="none" rtlCol="0">
                <a:spAutoFit/>
              </a:bodyPr>
              <a:lstStyle/>
              <a:p>
                <a:r>
                  <a:rPr lang="en-US" sz="2400" dirty="0"/>
                  <a:t>Flat space, zero curvature,</a:t>
                </a:r>
                <a:br>
                  <a:rPr lang="en-US" sz="2400" dirty="0"/>
                </a:br>
                <a:r>
                  <a:rPr lang="en-US" sz="2400" dirty="0"/>
                  <a:t>measure factorizes (i.e. </a:t>
                </a:r>
                <a14:m>
                  <m:oMath xmlns:m="http://schemas.openxmlformats.org/officeDocument/2006/math">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𝑉</m:t>
                    </m:r>
                    <m:r>
                      <a:rPr lang="en-US" sz="2400" b="0" i="1" smtClean="0">
                        <a:latin typeface="Cambria Math" panose="02040503050406030204" pitchFamily="18" charset="0"/>
                      </a:rPr>
                      <m:t>=</m:t>
                    </m:r>
                    <m:r>
                      <m:rPr>
                        <m:sty m:val="p"/>
                      </m:rPr>
                      <a:rPr lang="en-US" sz="2400">
                        <a:latin typeface="Cambria Math" panose="02040503050406030204" pitchFamily="18" charset="0"/>
                      </a:rPr>
                      <m:t>Δ</m:t>
                    </m:r>
                    <m:r>
                      <a:rPr lang="en-US" sz="2400" b="0" i="1" smtClean="0">
                        <a:latin typeface="Cambria Math" panose="02040503050406030204" pitchFamily="18" charset="0"/>
                      </a:rPr>
                      <m:t>𝑥</m:t>
                    </m:r>
                    <m:r>
                      <m:rPr>
                        <m:sty m:val="p"/>
                      </m:rPr>
                      <a:rPr lang="en-US" sz="2400">
                        <a:latin typeface="Cambria Math" panose="02040503050406030204" pitchFamily="18" charset="0"/>
                      </a:rPr>
                      <m:t>Δ</m:t>
                    </m:r>
                    <m:r>
                      <a:rPr lang="en-US" sz="2400" b="0" i="1" smtClean="0">
                        <a:latin typeface="Cambria Math" panose="02040503050406030204" pitchFamily="18" charset="0"/>
                      </a:rPr>
                      <m:t>𝑦</m:t>
                    </m:r>
                    <m:r>
                      <m:rPr>
                        <m:sty m:val="p"/>
                      </m:rPr>
                      <a:rPr lang="en-US" sz="2400">
                        <a:latin typeface="Cambria Math" panose="02040503050406030204" pitchFamily="18" charset="0"/>
                      </a:rPr>
                      <m:t>Δ</m:t>
                    </m:r>
                    <m:r>
                      <a:rPr lang="en-US" sz="2400" b="0" i="1" smtClean="0">
                        <a:latin typeface="Cambria Math" panose="02040503050406030204" pitchFamily="18" charset="0"/>
                      </a:rPr>
                      <m:t>𝑧</m:t>
                    </m:r>
                  </m:oMath>
                </a14:m>
                <a:r>
                  <a:rPr lang="en-US" sz="2400" dirty="0"/>
                  <a:t>)</a:t>
                </a:r>
              </a:p>
            </p:txBody>
          </p:sp>
        </mc:Choice>
        <mc:Fallback xmlns="">
          <p:sp>
            <p:nvSpPr>
              <p:cNvPr id="14" name="TextBox 13">
                <a:extLst>
                  <a:ext uri="{FF2B5EF4-FFF2-40B4-BE49-F238E27FC236}">
                    <a16:creationId xmlns:a16="http://schemas.microsoft.com/office/drawing/2014/main" id="{055A0F34-793F-49DE-8456-B779ED5ACCDE}"/>
                  </a:ext>
                </a:extLst>
              </p:cNvPr>
              <p:cNvSpPr txBox="1">
                <a:spLocks noRot="1" noChangeAspect="1" noMove="1" noResize="1" noEditPoints="1" noAdjustHandles="1" noChangeArrowheads="1" noChangeShapeType="1" noTextEdit="1"/>
              </p:cNvSpPr>
              <p:nvPr/>
            </p:nvSpPr>
            <p:spPr>
              <a:xfrm>
                <a:off x="373881" y="3887175"/>
                <a:ext cx="5222135" cy="830997"/>
              </a:xfrm>
              <a:prstGeom prst="rect">
                <a:avLst/>
              </a:prstGeom>
              <a:blipFill>
                <a:blip r:embed="rId6"/>
                <a:stretch>
                  <a:fillRect l="-1750" t="-5882" b="-1617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541736A-43EE-4522-8B39-49363766D282}"/>
              </a:ext>
            </a:extLst>
          </p:cNvPr>
          <p:cNvSpPr txBox="1"/>
          <p:nvPr/>
        </p:nvSpPr>
        <p:spPr>
          <a:xfrm>
            <a:off x="7794242" y="3887175"/>
            <a:ext cx="3856825" cy="830997"/>
          </a:xfrm>
          <a:prstGeom prst="rect">
            <a:avLst/>
          </a:prstGeom>
          <a:noFill/>
        </p:spPr>
        <p:txBody>
          <a:bodyPr wrap="none" rtlCol="0">
            <a:spAutoFit/>
          </a:bodyPr>
          <a:lstStyle/>
          <a:p>
            <a:pPr algn="r"/>
            <a:r>
              <a:rPr lang="en-US" sz="2400" dirty="0"/>
              <a:t>Singularity, infinite curvature,</a:t>
            </a:r>
            <a:br>
              <a:rPr lang="en-US" sz="2400" dirty="0"/>
            </a:br>
            <a:r>
              <a:rPr lang="en-US" sz="2400" dirty="0"/>
              <a:t>“volume flattens”</a:t>
            </a:r>
          </a:p>
        </p:txBody>
      </p:sp>
      <p:cxnSp>
        <p:nvCxnSpPr>
          <p:cNvPr id="17" name="Straight Arrow Connector 16">
            <a:extLst>
              <a:ext uri="{FF2B5EF4-FFF2-40B4-BE49-F238E27FC236}">
                <a16:creationId xmlns:a16="http://schemas.microsoft.com/office/drawing/2014/main" id="{79C0C673-E17B-4384-A416-F0B751D01D61}"/>
              </a:ext>
            </a:extLst>
          </p:cNvPr>
          <p:cNvCxnSpPr>
            <a:cxnSpLocks/>
          </p:cNvCxnSpPr>
          <p:nvPr/>
        </p:nvCxnSpPr>
        <p:spPr>
          <a:xfrm>
            <a:off x="5871187" y="4302673"/>
            <a:ext cx="1597349" cy="0"/>
          </a:xfrm>
          <a:prstGeom prst="straightConnector1">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63F6E70-2533-4DC5-B313-18F2E729028C}"/>
              </a:ext>
            </a:extLst>
          </p:cNvPr>
          <p:cNvSpPr/>
          <p:nvPr/>
        </p:nvSpPr>
        <p:spPr>
          <a:xfrm>
            <a:off x="9825045" y="4948232"/>
            <a:ext cx="766748" cy="766748"/>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1710E5-3487-4957-975B-C62AD1F03DD0}"/>
                  </a:ext>
                </a:extLst>
              </p:cNvPr>
              <p:cNvSpPr txBox="1"/>
              <p:nvPr/>
            </p:nvSpPr>
            <p:spPr>
              <a:xfrm>
                <a:off x="9957901"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22" name="TextBox 21">
                <a:extLst>
                  <a:ext uri="{FF2B5EF4-FFF2-40B4-BE49-F238E27FC236}">
                    <a16:creationId xmlns:a16="http://schemas.microsoft.com/office/drawing/2014/main" id="{AA1710E5-3487-4957-975B-C62AD1F03DD0}"/>
                  </a:ext>
                </a:extLst>
              </p:cNvPr>
              <p:cNvSpPr txBox="1">
                <a:spLocks noRot="1" noChangeAspect="1" noMove="1" noResize="1" noEditPoints="1" noAdjustHandles="1" noChangeArrowheads="1" noChangeShapeType="1" noTextEdit="1"/>
              </p:cNvSpPr>
              <p:nvPr/>
            </p:nvSpPr>
            <p:spPr>
              <a:xfrm>
                <a:off x="9957901" y="5714980"/>
                <a:ext cx="50584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DF33447-71D3-4A85-93C5-E72FF17E4FB1}"/>
                  </a:ext>
                </a:extLst>
              </p:cNvPr>
              <p:cNvSpPr txBox="1"/>
              <p:nvPr/>
            </p:nvSpPr>
            <p:spPr>
              <a:xfrm>
                <a:off x="9320612"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23" name="TextBox 22">
                <a:extLst>
                  <a:ext uri="{FF2B5EF4-FFF2-40B4-BE49-F238E27FC236}">
                    <a16:creationId xmlns:a16="http://schemas.microsoft.com/office/drawing/2014/main" id="{CDF33447-71D3-4A85-93C5-E72FF17E4FB1}"/>
                  </a:ext>
                </a:extLst>
              </p:cNvPr>
              <p:cNvSpPr txBox="1">
                <a:spLocks noRot="1" noChangeAspect="1" noMove="1" noResize="1" noEditPoints="1" noAdjustHandles="1" noChangeArrowheads="1" noChangeShapeType="1" noTextEdit="1"/>
              </p:cNvSpPr>
              <p:nvPr/>
            </p:nvSpPr>
            <p:spPr>
              <a:xfrm>
                <a:off x="9320612" y="5146940"/>
                <a:ext cx="509242" cy="369332"/>
              </a:xfrm>
              <a:prstGeom prst="rect">
                <a:avLst/>
              </a:prstGeom>
              <a:blipFill>
                <a:blip r:embed="rId8"/>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BF3EB4B-D918-4EC2-B357-6EE403FEE27E}"/>
                  </a:ext>
                </a:extLst>
              </p:cNvPr>
              <p:cNvSpPr/>
              <p:nvPr/>
            </p:nvSpPr>
            <p:spPr>
              <a:xfrm>
                <a:off x="5960750" y="4948232"/>
                <a:ext cx="766748" cy="766748"/>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𝑉</m:t>
                      </m:r>
                    </m:oMath>
                  </m:oMathPara>
                </a14:m>
                <a:endParaRPr lang="en-US" dirty="0"/>
              </a:p>
            </p:txBody>
          </p:sp>
        </mc:Choice>
        <mc:Fallback xmlns="">
          <p:sp>
            <p:nvSpPr>
              <p:cNvPr id="24" name="Rectangle 23">
                <a:extLst>
                  <a:ext uri="{FF2B5EF4-FFF2-40B4-BE49-F238E27FC236}">
                    <a16:creationId xmlns:a16="http://schemas.microsoft.com/office/drawing/2014/main" id="{DBF3EB4B-D918-4EC2-B357-6EE403FEE27E}"/>
                  </a:ext>
                </a:extLst>
              </p:cNvPr>
              <p:cNvSpPr>
                <a:spLocks noRot="1" noChangeAspect="1" noMove="1" noResize="1" noEditPoints="1" noAdjustHandles="1" noChangeArrowheads="1" noChangeShapeType="1" noTextEdit="1"/>
              </p:cNvSpPr>
              <p:nvPr/>
            </p:nvSpPr>
            <p:spPr>
              <a:xfrm>
                <a:off x="5960750" y="4948232"/>
                <a:ext cx="766748" cy="7667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84C622B-EE2D-4EA2-A9EE-6A0BEFFAD664}"/>
                  </a:ext>
                </a:extLst>
              </p:cNvPr>
              <p:cNvSpPr txBox="1"/>
              <p:nvPr/>
            </p:nvSpPr>
            <p:spPr>
              <a:xfrm>
                <a:off x="6093606"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25" name="TextBox 24">
                <a:extLst>
                  <a:ext uri="{FF2B5EF4-FFF2-40B4-BE49-F238E27FC236}">
                    <a16:creationId xmlns:a16="http://schemas.microsoft.com/office/drawing/2014/main" id="{484C622B-EE2D-4EA2-A9EE-6A0BEFFAD664}"/>
                  </a:ext>
                </a:extLst>
              </p:cNvPr>
              <p:cNvSpPr txBox="1">
                <a:spLocks noRot="1" noChangeAspect="1" noMove="1" noResize="1" noEditPoints="1" noAdjustHandles="1" noChangeArrowheads="1" noChangeShapeType="1" noTextEdit="1"/>
              </p:cNvSpPr>
              <p:nvPr/>
            </p:nvSpPr>
            <p:spPr>
              <a:xfrm>
                <a:off x="6093606" y="5714980"/>
                <a:ext cx="50584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ED67C5D-2B16-44A0-AB69-1F03D67917ED}"/>
                  </a:ext>
                </a:extLst>
              </p:cNvPr>
              <p:cNvSpPr txBox="1"/>
              <p:nvPr/>
            </p:nvSpPr>
            <p:spPr>
              <a:xfrm>
                <a:off x="5456317"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26" name="TextBox 25">
                <a:extLst>
                  <a:ext uri="{FF2B5EF4-FFF2-40B4-BE49-F238E27FC236}">
                    <a16:creationId xmlns:a16="http://schemas.microsoft.com/office/drawing/2014/main" id="{7ED67C5D-2B16-44A0-AB69-1F03D67917ED}"/>
                  </a:ext>
                </a:extLst>
              </p:cNvPr>
              <p:cNvSpPr txBox="1">
                <a:spLocks noRot="1" noChangeAspect="1" noMove="1" noResize="1" noEditPoints="1" noAdjustHandles="1" noChangeArrowheads="1" noChangeShapeType="1" noTextEdit="1"/>
              </p:cNvSpPr>
              <p:nvPr/>
            </p:nvSpPr>
            <p:spPr>
              <a:xfrm>
                <a:off x="5456317" y="5146940"/>
                <a:ext cx="509242" cy="369332"/>
              </a:xfrm>
              <a:prstGeom prst="rect">
                <a:avLst/>
              </a:prstGeom>
              <a:blipFill>
                <a:blip r:embed="rId11"/>
                <a:stretch>
                  <a:fillRect b="-6557"/>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5E4D23D0-C470-4EDA-A40D-3C485782468F}"/>
              </a:ext>
            </a:extLst>
          </p:cNvPr>
          <p:cNvSpPr/>
          <p:nvPr/>
        </p:nvSpPr>
        <p:spPr>
          <a:xfrm>
            <a:off x="9834465" y="4954563"/>
            <a:ext cx="755780" cy="746449"/>
          </a:xfrm>
          <a:custGeom>
            <a:avLst/>
            <a:gdLst>
              <a:gd name="connsiteX0" fmla="*/ 0 w 755780"/>
              <a:gd name="connsiteY0" fmla="*/ 746449 h 746449"/>
              <a:gd name="connsiteX1" fmla="*/ 298580 w 755780"/>
              <a:gd name="connsiteY1" fmla="*/ 541175 h 746449"/>
              <a:gd name="connsiteX2" fmla="*/ 401217 w 755780"/>
              <a:gd name="connsiteY2" fmla="*/ 251926 h 746449"/>
              <a:gd name="connsiteX3" fmla="*/ 755780 w 755780"/>
              <a:gd name="connsiteY3" fmla="*/ 0 h 746449"/>
            </a:gdLst>
            <a:ahLst/>
            <a:cxnLst>
              <a:cxn ang="0">
                <a:pos x="connsiteX0" y="connsiteY0"/>
              </a:cxn>
              <a:cxn ang="0">
                <a:pos x="connsiteX1" y="connsiteY1"/>
              </a:cxn>
              <a:cxn ang="0">
                <a:pos x="connsiteX2" y="connsiteY2"/>
              </a:cxn>
              <a:cxn ang="0">
                <a:pos x="connsiteX3" y="connsiteY3"/>
              </a:cxn>
            </a:cxnLst>
            <a:rect l="l" t="t" r="r" b="b"/>
            <a:pathLst>
              <a:path w="755780" h="746449">
                <a:moveTo>
                  <a:pt x="0" y="746449"/>
                </a:moveTo>
                <a:cubicBezTo>
                  <a:pt x="115855" y="685022"/>
                  <a:pt x="231711" y="623595"/>
                  <a:pt x="298580" y="541175"/>
                </a:cubicBezTo>
                <a:cubicBezTo>
                  <a:pt x="365450" y="458754"/>
                  <a:pt x="325017" y="342122"/>
                  <a:pt x="401217" y="251926"/>
                </a:cubicBezTo>
                <a:cubicBezTo>
                  <a:pt x="477417" y="161730"/>
                  <a:pt x="616598" y="80865"/>
                  <a:pt x="75578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77B3FAD-150D-46EF-AE49-A394C3B81B4C}"/>
              </a:ext>
            </a:extLst>
          </p:cNvPr>
          <p:cNvSpPr txBox="1"/>
          <p:nvPr/>
        </p:nvSpPr>
        <p:spPr>
          <a:xfrm>
            <a:off x="228600" y="2326825"/>
            <a:ext cx="11734800" cy="1384995"/>
          </a:xfrm>
          <a:prstGeom prst="rect">
            <a:avLst/>
          </a:prstGeom>
          <a:noFill/>
        </p:spPr>
        <p:txBody>
          <a:bodyPr wrap="square" rtlCol="0">
            <a:spAutoFit/>
          </a:bodyPr>
          <a:lstStyle/>
          <a:p>
            <a:pPr algn="ctr"/>
            <a:r>
              <a:rPr lang="en-US" sz="2800" dirty="0">
                <a:solidFill>
                  <a:srgbClr val="009900"/>
                </a:solidFill>
              </a:rPr>
              <a:t>Is the curvature an indicator for how independent the values of the fields are? Does “quantizing” space-time mean using a non-additive measure, so that the count of </a:t>
            </a:r>
            <a:r>
              <a:rPr lang="en-US" sz="2800" dirty="0" err="1">
                <a:solidFill>
                  <a:srgbClr val="009900"/>
                </a:solidFill>
              </a:rPr>
              <a:t>d.o.f.</a:t>
            </a:r>
            <a:r>
              <a:rPr lang="en-US" sz="2800" dirty="0">
                <a:solidFill>
                  <a:srgbClr val="009900"/>
                </a:solidFill>
              </a:rPr>
              <a:t> does not go to zero (but to a finite measure)?</a:t>
            </a:r>
          </a:p>
        </p:txBody>
      </p:sp>
    </p:spTree>
    <p:extLst>
      <p:ext uri="{BB962C8B-B14F-4D97-AF65-F5344CB8AC3E}">
        <p14:creationId xmlns:p14="http://schemas.microsoft.com/office/powerpoint/2010/main" val="2953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1233-F037-489B-AEEB-032B3DF6F17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9605B6-D778-4367-ABF6-A08BBAF2040C}"/>
              </a:ext>
            </a:extLst>
          </p:cNvPr>
          <p:cNvSpPr>
            <a:spLocks noGrp="1"/>
          </p:cNvSpPr>
          <p:nvPr>
            <p:ph idx="1"/>
          </p:nvPr>
        </p:nvSpPr>
        <p:spPr/>
        <p:txBody>
          <a:bodyPr>
            <a:normAutofit lnSpcReduction="10000"/>
          </a:bodyPr>
          <a:lstStyle/>
          <a:p>
            <a:r>
              <a:rPr lang="en-US" dirty="0"/>
              <a:t>Past successes in fundamental physics have been reached through mathematical ideas (e.g. Einstein equations, Dirac equation, Yang-Mills theories, Higgs mechanism, …)</a:t>
            </a:r>
          </a:p>
          <a:p>
            <a:r>
              <a:rPr lang="en-US" dirty="0"/>
              <a:t>This trend has been continuing (e.g. supersymmetry, supergravity, string theory, …) producing theories that are more esoteric and, sometimes, disconnected from experimental verification</a:t>
            </a:r>
          </a:p>
          <a:p>
            <a:r>
              <a:rPr lang="en-US" dirty="0"/>
              <a:t>As a reaction, there is now an increased emphasis on developing theories that make verifiable predictions</a:t>
            </a:r>
          </a:p>
          <a:p>
            <a:r>
              <a:rPr lang="en-US" dirty="0"/>
              <a:t>We believe we need to go further: the operational requirements of experimental verification are the actual foundational aspect of physics and they must play a central role in physical theories</a:t>
            </a:r>
          </a:p>
          <a:p>
            <a:pPr lvl="1"/>
            <a:r>
              <a:rPr lang="en-US" dirty="0"/>
              <a:t>We shouldn’t just look for theories that give verifiable predictions (not a side feature); they must incorporate the requirements of experimental verifiability at their core (the driving point)</a:t>
            </a:r>
          </a:p>
        </p:txBody>
      </p:sp>
      <p:sp>
        <p:nvSpPr>
          <p:cNvPr id="4" name="Footer Placeholder 3">
            <a:extLst>
              <a:ext uri="{FF2B5EF4-FFF2-40B4-BE49-F238E27FC236}">
                <a16:creationId xmlns:a16="http://schemas.microsoft.com/office/drawing/2014/main" id="{1EC1BEBF-3B5D-450B-BA37-3CEACB4CEEFD}"/>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7A762EC8-9CFF-4737-A5F0-A94D600D15C7}"/>
              </a:ext>
            </a:extLst>
          </p:cNvPr>
          <p:cNvSpPr>
            <a:spLocks noGrp="1"/>
          </p:cNvSpPr>
          <p:nvPr>
            <p:ph type="sldNum" sz="quarter" idx="13"/>
          </p:nvPr>
        </p:nvSpPr>
        <p:spPr/>
        <p:txBody>
          <a:bodyPr/>
          <a:lstStyle/>
          <a:p>
            <a:fld id="{F47845EA-7733-40EE-B074-20032348B727}" type="slidenum">
              <a:rPr lang="en-US" smtClean="0"/>
              <a:t>4</a:t>
            </a:fld>
            <a:endParaRPr lang="en-US"/>
          </a:p>
        </p:txBody>
      </p:sp>
    </p:spTree>
    <p:extLst>
      <p:ext uri="{BB962C8B-B14F-4D97-AF65-F5344CB8AC3E}">
        <p14:creationId xmlns:p14="http://schemas.microsoft.com/office/powerpoint/2010/main" val="21407424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749765-3814-44C7-AED7-187D57EF971D}"/>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D96DE172-2BBB-40AB-837D-FF2A7C3B1A5A}"/>
              </a:ext>
            </a:extLst>
          </p:cNvPr>
          <p:cNvSpPr>
            <a:spLocks noGrp="1"/>
          </p:cNvSpPr>
          <p:nvPr>
            <p:ph type="sldNum" sz="quarter" idx="12"/>
          </p:nvPr>
        </p:nvSpPr>
        <p:spPr/>
        <p:txBody>
          <a:bodyPr/>
          <a:lstStyle/>
          <a:p>
            <a:fld id="{F47845EA-7733-40EE-B074-20032348B727}" type="slidenum">
              <a:rPr lang="en-US" smtClean="0"/>
              <a:t>40</a:t>
            </a:fld>
            <a:endParaRPr lang="en-US"/>
          </a:p>
        </p:txBody>
      </p:sp>
      <p:sp>
        <p:nvSpPr>
          <p:cNvPr id="9" name="Freeform: Shape 8">
            <a:extLst>
              <a:ext uri="{FF2B5EF4-FFF2-40B4-BE49-F238E27FC236}">
                <a16:creationId xmlns:a16="http://schemas.microsoft.com/office/drawing/2014/main" id="{DF13D240-EBBF-44DA-B5DD-200409D314FA}"/>
              </a:ext>
            </a:extLst>
          </p:cNvPr>
          <p:cNvSpPr/>
          <p:nvPr/>
        </p:nvSpPr>
        <p:spPr>
          <a:xfrm>
            <a:off x="3741581" y="2292842"/>
            <a:ext cx="4793291" cy="1644677"/>
          </a:xfrm>
          <a:custGeom>
            <a:avLst/>
            <a:gdLst>
              <a:gd name="connsiteX0" fmla="*/ 0 w 4749282"/>
              <a:gd name="connsiteY0" fmla="*/ 1604866 h 1604866"/>
              <a:gd name="connsiteX1" fmla="*/ 4749282 w 4749282"/>
              <a:gd name="connsiteY1" fmla="*/ 0 h 1604866"/>
              <a:gd name="connsiteX0" fmla="*/ 0 w 4739951"/>
              <a:gd name="connsiteY0" fmla="*/ 1614197 h 1614197"/>
              <a:gd name="connsiteX1" fmla="*/ 4739951 w 4739951"/>
              <a:gd name="connsiteY1" fmla="*/ 0 h 1614197"/>
              <a:gd name="connsiteX0" fmla="*/ 0 w 4739951"/>
              <a:gd name="connsiteY0" fmla="*/ 1614197 h 1614197"/>
              <a:gd name="connsiteX1" fmla="*/ 4739951 w 4739951"/>
              <a:gd name="connsiteY1" fmla="*/ 0 h 1614197"/>
              <a:gd name="connsiteX0" fmla="*/ 0 w 4739951"/>
              <a:gd name="connsiteY0" fmla="*/ 1614197 h 1614197"/>
              <a:gd name="connsiteX1" fmla="*/ 4739951 w 4739951"/>
              <a:gd name="connsiteY1" fmla="*/ 0 h 1614197"/>
              <a:gd name="connsiteX0" fmla="*/ 0 w 4793291"/>
              <a:gd name="connsiteY0" fmla="*/ 1644677 h 1644677"/>
              <a:gd name="connsiteX1" fmla="*/ 4793291 w 4793291"/>
              <a:gd name="connsiteY1" fmla="*/ 0 h 1644677"/>
            </a:gdLst>
            <a:ahLst/>
            <a:cxnLst>
              <a:cxn ang="0">
                <a:pos x="connsiteX0" y="connsiteY0"/>
              </a:cxn>
              <a:cxn ang="0">
                <a:pos x="connsiteX1" y="connsiteY1"/>
              </a:cxn>
            </a:cxnLst>
            <a:rect l="l" t="t" r="r" b="b"/>
            <a:pathLst>
              <a:path w="4793291" h="1644677">
                <a:moveTo>
                  <a:pt x="0" y="1644677"/>
                </a:moveTo>
                <a:cubicBezTo>
                  <a:pt x="1583794" y="1640011"/>
                  <a:pt x="3457147" y="945736"/>
                  <a:pt x="4793291"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275464A-6610-42CC-8FEF-8CE516348072}"/>
              </a:ext>
            </a:extLst>
          </p:cNvPr>
          <p:cNvSpPr txBox="1"/>
          <p:nvPr/>
        </p:nvSpPr>
        <p:spPr>
          <a:xfrm>
            <a:off x="252193" y="239878"/>
            <a:ext cx="5068054" cy="830997"/>
          </a:xfrm>
          <a:prstGeom prst="rect">
            <a:avLst/>
          </a:prstGeom>
          <a:noFill/>
        </p:spPr>
        <p:txBody>
          <a:bodyPr wrap="none" rtlCol="0">
            <a:spAutoFit/>
          </a:bodyPr>
          <a:lstStyle/>
          <a:p>
            <a:r>
              <a:rPr lang="en-US" sz="2400" dirty="0"/>
              <a:t>Fundamental particle:</a:t>
            </a:r>
            <a:br>
              <a:rPr lang="en-US" sz="2400" dirty="0"/>
            </a:br>
            <a:r>
              <a:rPr lang="en-US" sz="2400" dirty="0"/>
              <a:t>object with no discernible substructure</a:t>
            </a:r>
          </a:p>
        </p:txBody>
      </p:sp>
      <p:grpSp>
        <p:nvGrpSpPr>
          <p:cNvPr id="41" name="Group 40">
            <a:extLst>
              <a:ext uri="{FF2B5EF4-FFF2-40B4-BE49-F238E27FC236}">
                <a16:creationId xmlns:a16="http://schemas.microsoft.com/office/drawing/2014/main" id="{28D71CC4-0CA3-4601-AF8C-9C1E725768A0}"/>
              </a:ext>
            </a:extLst>
          </p:cNvPr>
          <p:cNvGrpSpPr/>
          <p:nvPr/>
        </p:nvGrpSpPr>
        <p:grpSpPr>
          <a:xfrm>
            <a:off x="3298389" y="1475990"/>
            <a:ext cx="5338729" cy="2851468"/>
            <a:chOff x="3298389" y="1475990"/>
            <a:chExt cx="5338729" cy="2851468"/>
          </a:xfrm>
        </p:grpSpPr>
        <p:cxnSp>
          <p:nvCxnSpPr>
            <p:cNvPr id="5" name="Straight Arrow Connector 4">
              <a:extLst>
                <a:ext uri="{FF2B5EF4-FFF2-40B4-BE49-F238E27FC236}">
                  <a16:creationId xmlns:a16="http://schemas.microsoft.com/office/drawing/2014/main" id="{90AA5FC1-1F56-4618-9692-167D1F547BB9}"/>
                </a:ext>
              </a:extLst>
            </p:cNvPr>
            <p:cNvCxnSpPr/>
            <p:nvPr/>
          </p:nvCxnSpPr>
          <p:spPr>
            <a:xfrm>
              <a:off x="3582960" y="3937518"/>
              <a:ext cx="49545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2E7EBA1-2D01-4B13-BD0B-62A5261998B4}"/>
                </a:ext>
              </a:extLst>
            </p:cNvPr>
            <p:cNvCxnSpPr/>
            <p:nvPr/>
          </p:nvCxnSpPr>
          <p:spPr>
            <a:xfrm flipV="1">
              <a:off x="3741581" y="1595535"/>
              <a:ext cx="0" cy="2547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369C747-A4A9-4E0D-8E46-593E0E0995E4}"/>
                    </a:ext>
                  </a:extLst>
                </p:cNvPr>
                <p:cNvSpPr txBox="1"/>
                <p:nvPr/>
              </p:nvSpPr>
              <p:spPr>
                <a:xfrm>
                  <a:off x="3298389" y="1475990"/>
                  <a:ext cx="3638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oMath>
                    </m:oMathPara>
                  </a14:m>
                  <a:endParaRPr lang="en-US" dirty="0"/>
                </a:p>
              </p:txBody>
            </p:sp>
          </mc:Choice>
          <mc:Fallback xmlns="">
            <p:sp>
              <p:nvSpPr>
                <p:cNvPr id="8" name="TextBox 7">
                  <a:extLst>
                    <a:ext uri="{FF2B5EF4-FFF2-40B4-BE49-F238E27FC236}">
                      <a16:creationId xmlns:a16="http://schemas.microsoft.com/office/drawing/2014/main" id="{F369C747-A4A9-4E0D-8E46-593E0E0995E4}"/>
                    </a:ext>
                  </a:extLst>
                </p:cNvPr>
                <p:cNvSpPr txBox="1">
                  <a:spLocks noRot="1" noChangeAspect="1" noMove="1" noResize="1" noEditPoints="1" noAdjustHandles="1" noChangeArrowheads="1" noChangeShapeType="1" noTextEdit="1"/>
                </p:cNvSpPr>
                <p:nvPr/>
              </p:nvSpPr>
              <p:spPr>
                <a:xfrm>
                  <a:off x="3298389" y="1475990"/>
                  <a:ext cx="36388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2EA2349-EB50-4225-B260-8F8519328E2A}"/>
                    </a:ext>
                  </a:extLst>
                </p:cNvPr>
                <p:cNvSpPr txBox="1"/>
                <p:nvPr/>
              </p:nvSpPr>
              <p:spPr>
                <a:xfrm>
                  <a:off x="8201614" y="3958126"/>
                  <a:ext cx="4355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p:txBody>
            </p:sp>
          </mc:Choice>
          <mc:Fallback xmlns="">
            <p:sp>
              <p:nvSpPr>
                <p:cNvPr id="11" name="TextBox 10">
                  <a:extLst>
                    <a:ext uri="{FF2B5EF4-FFF2-40B4-BE49-F238E27FC236}">
                      <a16:creationId xmlns:a16="http://schemas.microsoft.com/office/drawing/2014/main" id="{D2EA2349-EB50-4225-B260-8F8519328E2A}"/>
                    </a:ext>
                  </a:extLst>
                </p:cNvPr>
                <p:cNvSpPr txBox="1">
                  <a:spLocks noRot="1" noChangeAspect="1" noMove="1" noResize="1" noEditPoints="1" noAdjustHandles="1" noChangeArrowheads="1" noChangeShapeType="1" noTextEdit="1"/>
                </p:cNvSpPr>
                <p:nvPr/>
              </p:nvSpPr>
              <p:spPr>
                <a:xfrm>
                  <a:off x="8201614" y="3958126"/>
                  <a:ext cx="435504" cy="369332"/>
                </a:xfrm>
                <a:prstGeom prst="rect">
                  <a:avLst/>
                </a:prstGeom>
                <a:blipFill>
                  <a:blip r:embed="rId4"/>
                  <a:stretch>
                    <a:fillRect/>
                  </a:stretch>
                </a:blipFill>
              </p:spPr>
              <p:txBody>
                <a:bodyPr/>
                <a:lstStyle/>
                <a:p>
                  <a:r>
                    <a:rPr lang="en-US">
                      <a:noFill/>
                    </a:rPr>
                    <a:t> </a:t>
                  </a:r>
                </a:p>
              </p:txBody>
            </p:sp>
          </mc:Fallback>
        </mc:AlternateContent>
        <p:sp>
          <p:nvSpPr>
            <p:cNvPr id="13" name="Oval 12">
              <a:extLst>
                <a:ext uri="{FF2B5EF4-FFF2-40B4-BE49-F238E27FC236}">
                  <a16:creationId xmlns:a16="http://schemas.microsoft.com/office/drawing/2014/main" id="{9017DCF9-2F70-495C-83F0-964D50427239}"/>
                </a:ext>
              </a:extLst>
            </p:cNvPr>
            <p:cNvSpPr/>
            <p:nvPr/>
          </p:nvSpPr>
          <p:spPr>
            <a:xfrm>
              <a:off x="3719888" y="391543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1BD6583-A3CF-4A54-8DED-39EA9158BD91}"/>
                </a:ext>
              </a:extLst>
            </p:cNvPr>
            <p:cNvSpPr/>
            <p:nvPr/>
          </p:nvSpPr>
          <p:spPr>
            <a:xfrm>
              <a:off x="3754760" y="391543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61DED5B-3212-491E-A932-5FF37A9FEB9D}"/>
                    </a:ext>
                  </a:extLst>
                </p:cNvPr>
                <p:cNvSpPr txBox="1"/>
                <p:nvPr/>
              </p:nvSpPr>
              <p:spPr>
                <a:xfrm>
                  <a:off x="3376347" y="3544548"/>
                  <a:ext cx="3545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γ</m:t>
                        </m:r>
                      </m:oMath>
                    </m:oMathPara>
                  </a14:m>
                  <a:endParaRPr lang="en-US" b="0" dirty="0"/>
                </a:p>
              </p:txBody>
            </p:sp>
          </mc:Choice>
          <mc:Fallback xmlns="">
            <p:sp>
              <p:nvSpPr>
                <p:cNvPr id="15" name="TextBox 14">
                  <a:extLst>
                    <a:ext uri="{FF2B5EF4-FFF2-40B4-BE49-F238E27FC236}">
                      <a16:creationId xmlns:a16="http://schemas.microsoft.com/office/drawing/2014/main" id="{A61DED5B-3212-491E-A932-5FF37A9FEB9D}"/>
                    </a:ext>
                  </a:extLst>
                </p:cNvPr>
                <p:cNvSpPr txBox="1">
                  <a:spLocks noRot="1" noChangeAspect="1" noMove="1" noResize="1" noEditPoints="1" noAdjustHandles="1" noChangeArrowheads="1" noChangeShapeType="1" noTextEdit="1"/>
                </p:cNvSpPr>
                <p:nvPr/>
              </p:nvSpPr>
              <p:spPr>
                <a:xfrm>
                  <a:off x="3376347" y="3544548"/>
                  <a:ext cx="354584" cy="369332"/>
                </a:xfrm>
                <a:prstGeom prst="rect">
                  <a:avLst/>
                </a:prstGeom>
                <a:blipFill>
                  <a:blip r:embed="rId5"/>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5F4A3B5-73A6-49C6-B396-66F5D567B5A0}"/>
                    </a:ext>
                  </a:extLst>
                </p:cNvPr>
                <p:cNvSpPr txBox="1"/>
                <p:nvPr/>
              </p:nvSpPr>
              <p:spPr>
                <a:xfrm>
                  <a:off x="3650408" y="3578491"/>
                  <a:ext cx="3613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𝜈</m:t>
                        </m:r>
                      </m:oMath>
                    </m:oMathPara>
                  </a14:m>
                  <a:endParaRPr lang="en-US" b="0" dirty="0"/>
                </a:p>
              </p:txBody>
            </p:sp>
          </mc:Choice>
          <mc:Fallback xmlns="">
            <p:sp>
              <p:nvSpPr>
                <p:cNvPr id="16" name="TextBox 15">
                  <a:extLst>
                    <a:ext uri="{FF2B5EF4-FFF2-40B4-BE49-F238E27FC236}">
                      <a16:creationId xmlns:a16="http://schemas.microsoft.com/office/drawing/2014/main" id="{05F4A3B5-73A6-49C6-B396-66F5D567B5A0}"/>
                    </a:ext>
                  </a:extLst>
                </p:cNvPr>
                <p:cNvSpPr txBox="1">
                  <a:spLocks noRot="1" noChangeAspect="1" noMove="1" noResize="1" noEditPoints="1" noAdjustHandles="1" noChangeArrowheads="1" noChangeShapeType="1" noTextEdit="1"/>
                </p:cNvSpPr>
                <p:nvPr/>
              </p:nvSpPr>
              <p:spPr>
                <a:xfrm>
                  <a:off x="3650408" y="3578491"/>
                  <a:ext cx="36131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F91D08B-C9BB-47C6-BB5E-7D901863FE03}"/>
                    </a:ext>
                  </a:extLst>
                </p:cNvPr>
                <p:cNvSpPr txBox="1"/>
                <p:nvPr/>
              </p:nvSpPr>
              <p:spPr>
                <a:xfrm>
                  <a:off x="3797706" y="3844290"/>
                  <a:ext cx="356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b="0" dirty="0"/>
                </a:p>
              </p:txBody>
            </p:sp>
          </mc:Choice>
          <mc:Fallback xmlns="">
            <p:sp>
              <p:nvSpPr>
                <p:cNvPr id="17" name="TextBox 16">
                  <a:extLst>
                    <a:ext uri="{FF2B5EF4-FFF2-40B4-BE49-F238E27FC236}">
                      <a16:creationId xmlns:a16="http://schemas.microsoft.com/office/drawing/2014/main" id="{9F91D08B-C9BB-47C6-BB5E-7D901863FE03}"/>
                    </a:ext>
                  </a:extLst>
                </p:cNvPr>
                <p:cNvSpPr txBox="1">
                  <a:spLocks noRot="1" noChangeAspect="1" noMove="1" noResize="1" noEditPoints="1" noAdjustHandles="1" noChangeArrowheads="1" noChangeShapeType="1" noTextEdit="1"/>
                </p:cNvSpPr>
                <p:nvPr/>
              </p:nvSpPr>
              <p:spPr>
                <a:xfrm>
                  <a:off x="3797706" y="3844290"/>
                  <a:ext cx="356443" cy="369332"/>
                </a:xfrm>
                <a:prstGeom prst="rect">
                  <a:avLst/>
                </a:prstGeom>
                <a:blipFill>
                  <a:blip r:embed="rId7"/>
                  <a:stretch>
                    <a:fillRect/>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873448D3-E492-4176-84BD-8559FBF10395}"/>
                </a:ext>
              </a:extLst>
            </p:cNvPr>
            <p:cNvSpPr/>
            <p:nvPr/>
          </p:nvSpPr>
          <p:spPr>
            <a:xfrm>
              <a:off x="3879675" y="391543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BE74C317-CBAC-445B-ADC5-5D44777840B2}"/>
                </a:ext>
              </a:extLst>
            </p:cNvPr>
            <p:cNvCxnSpPr/>
            <p:nvPr/>
          </p:nvCxnSpPr>
          <p:spPr>
            <a:xfrm>
              <a:off x="3602959" y="3798570"/>
              <a:ext cx="103751" cy="115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65CA568-0A6E-484C-B0F2-BACFAA26C5B9}"/>
                </a:ext>
              </a:extLst>
            </p:cNvPr>
            <p:cNvCxnSpPr/>
            <p:nvPr/>
          </p:nvCxnSpPr>
          <p:spPr>
            <a:xfrm flipH="1">
              <a:off x="3798379" y="3866529"/>
              <a:ext cx="10174" cy="287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FBC556-6768-45FA-997A-85CD6510BAC0}"/>
                </a:ext>
              </a:extLst>
            </p:cNvPr>
            <p:cNvCxnSpPr/>
            <p:nvPr/>
          </p:nvCxnSpPr>
          <p:spPr>
            <a:xfrm>
              <a:off x="3925394" y="3969903"/>
              <a:ext cx="7928" cy="2519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A01456D1-F275-4B43-A8B6-342959FEF78D}"/>
              </a:ext>
            </a:extLst>
          </p:cNvPr>
          <p:cNvSpPr txBox="1"/>
          <p:nvPr/>
        </p:nvSpPr>
        <p:spPr>
          <a:xfrm>
            <a:off x="7849585" y="239878"/>
            <a:ext cx="4090222" cy="830997"/>
          </a:xfrm>
          <a:prstGeom prst="rect">
            <a:avLst/>
          </a:prstGeom>
          <a:noFill/>
        </p:spPr>
        <p:txBody>
          <a:bodyPr wrap="none" rtlCol="0">
            <a:spAutoFit/>
          </a:bodyPr>
          <a:lstStyle/>
          <a:p>
            <a:pPr algn="r"/>
            <a:r>
              <a:rPr lang="en-US" sz="2400" dirty="0"/>
              <a:t>Black hole:</a:t>
            </a:r>
            <a:br>
              <a:rPr lang="en-US" sz="2400" dirty="0"/>
            </a:br>
            <a:r>
              <a:rPr lang="en-US" sz="2400" dirty="0"/>
              <a:t>has no discernible substructure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20184D4-529B-4E1F-ACDB-10C96DDF77B0}"/>
                  </a:ext>
                </a:extLst>
              </p:cNvPr>
              <p:cNvSpPr txBox="1"/>
              <p:nvPr/>
            </p:nvSpPr>
            <p:spPr>
              <a:xfrm>
                <a:off x="8637118" y="1760653"/>
                <a:ext cx="2936573" cy="9223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𝐵</m:t>
                              </m:r>
                            </m:sub>
                          </m:sSub>
                          <m:r>
                            <a:rPr lang="en-US" sz="2400" b="0" i="1" smtClean="0">
                              <a:latin typeface="Cambria Math" panose="02040503050406030204" pitchFamily="18" charset="0"/>
                            </a:rPr>
                            <m:t>𝐴</m:t>
                          </m:r>
                        </m:num>
                        <m:den>
                          <m:r>
                            <a:rPr lang="en-US" sz="2400" b="0" i="1" smtClean="0">
                              <a:latin typeface="Cambria Math" panose="02040503050406030204" pitchFamily="18" charset="0"/>
                            </a:rPr>
                            <m:t>4</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r>
                        <a:rPr lang="en-US" sz="2400" i="1">
                          <a:latin typeface="Cambria Math" panose="02040503050406030204" pitchFamily="18" charset="0"/>
                        </a:rPr>
                        <m:t>4</m:t>
                      </m:r>
                      <m:r>
                        <a:rPr lang="en-US" sz="2400" i="1">
                          <a:latin typeface="Cambria Math" panose="02040503050406030204" pitchFamily="18" charset="0"/>
                        </a:rPr>
                        <m:t>𝜋</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i="1">
                              <a:latin typeface="Cambria Math" panose="02040503050406030204" pitchFamily="18" charset="0"/>
                            </a:rPr>
                            <m:t>𝐵</m:t>
                          </m:r>
                        </m:sub>
                      </m:sSub>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𝑀</m:t>
                              </m:r>
                            </m:e>
                            <m:sup>
                              <m:r>
                                <a:rPr lang="en-US" sz="2400" i="1">
                                  <a:latin typeface="Cambria Math" panose="02040503050406030204" pitchFamily="18" charset="0"/>
                                </a:rPr>
                                <m:t>2</m:t>
                              </m:r>
                            </m:sup>
                          </m:sSup>
                        </m:num>
                        <m:den>
                          <m:sSubSup>
                            <m:sSubSupPr>
                              <m:ctrlPr>
                                <a:rPr lang="en-US" sz="2400" i="1">
                                  <a:latin typeface="Cambria Math" panose="02040503050406030204" pitchFamily="18" charset="0"/>
                                </a:rPr>
                              </m:ctrlPr>
                            </m:sSubSupPr>
                            <m:e>
                              <m:r>
                                <a:rPr lang="en-US" sz="2400" i="1">
                                  <a:latin typeface="Cambria Math" panose="02040503050406030204" pitchFamily="18" charset="0"/>
                                </a:rPr>
                                <m:t>𝑚</m:t>
                              </m:r>
                            </m:e>
                            <m:sub>
                              <m:r>
                                <a:rPr lang="en-US" sz="2400" i="1">
                                  <a:latin typeface="Cambria Math" panose="02040503050406030204" pitchFamily="18" charset="0"/>
                                </a:rPr>
                                <m:t>𝑃</m:t>
                              </m:r>
                            </m:sub>
                            <m:sup>
                              <m:r>
                                <a:rPr lang="en-US" sz="2400" i="1">
                                  <a:latin typeface="Cambria Math" panose="02040503050406030204" pitchFamily="18" charset="0"/>
                                </a:rPr>
                                <m:t>2</m:t>
                              </m:r>
                            </m:sup>
                          </m:sSubSup>
                        </m:den>
                      </m:f>
                    </m:oMath>
                  </m:oMathPara>
                </a14:m>
                <a:endParaRPr lang="en-US" sz="2400" dirty="0"/>
              </a:p>
            </p:txBody>
          </p:sp>
        </mc:Choice>
        <mc:Fallback xmlns="">
          <p:sp>
            <p:nvSpPr>
              <p:cNvPr id="29" name="TextBox 28">
                <a:extLst>
                  <a:ext uri="{FF2B5EF4-FFF2-40B4-BE49-F238E27FC236}">
                    <a16:creationId xmlns:a16="http://schemas.microsoft.com/office/drawing/2014/main" id="{420184D4-529B-4E1F-ACDB-10C96DDF77B0}"/>
                  </a:ext>
                </a:extLst>
              </p:cNvPr>
              <p:cNvSpPr txBox="1">
                <a:spLocks noRot="1" noChangeAspect="1" noMove="1" noResize="1" noEditPoints="1" noAdjustHandles="1" noChangeArrowheads="1" noChangeShapeType="1" noTextEdit="1"/>
              </p:cNvSpPr>
              <p:nvPr/>
            </p:nvSpPr>
            <p:spPr>
              <a:xfrm>
                <a:off x="8637118" y="1760653"/>
                <a:ext cx="2936573" cy="92230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727B369-A993-4354-83E2-19DCE09EBC85}"/>
                  </a:ext>
                </a:extLst>
              </p:cNvPr>
              <p:cNvSpPr txBox="1"/>
              <p:nvPr/>
            </p:nvSpPr>
            <p:spPr>
              <a:xfrm>
                <a:off x="7439919" y="5431873"/>
                <a:ext cx="4370171" cy="10026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−30</m:t>
                                      </m:r>
                                    </m:sup>
                                  </m:sSup>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−8</m:t>
                                      </m:r>
                                    </m:sup>
                                  </m:sSup>
                                </m:den>
                              </m:f>
                            </m:e>
                          </m:d>
                        </m:e>
                        <m:sup>
                          <m:r>
                            <a:rPr lang="en-US" sz="2400" b="0" i="1" smtClean="0">
                              <a:latin typeface="Cambria Math" panose="02040503050406030204" pitchFamily="18" charset="0"/>
                            </a:rPr>
                            <m:t>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33</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23</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m:t>
                          </m:r>
                        </m:e>
                        <m:sup>
                          <m:r>
                            <a:rPr lang="en-US" sz="2400" b="0" i="1" smtClean="0">
                              <a:latin typeface="Cambria Math" panose="02040503050406030204" pitchFamily="18" charset="0"/>
                            </a:rPr>
                            <m:t>12</m:t>
                          </m:r>
                        </m:sup>
                      </m:sSup>
                    </m:oMath>
                  </m:oMathPara>
                </a14:m>
                <a:endParaRPr lang="en-US" sz="2400" dirty="0"/>
              </a:p>
            </p:txBody>
          </p:sp>
        </mc:Choice>
        <mc:Fallback xmlns="">
          <p:sp>
            <p:nvSpPr>
              <p:cNvPr id="30" name="TextBox 29">
                <a:extLst>
                  <a:ext uri="{FF2B5EF4-FFF2-40B4-BE49-F238E27FC236}">
                    <a16:creationId xmlns:a16="http://schemas.microsoft.com/office/drawing/2014/main" id="{0727B369-A993-4354-83E2-19DCE09EBC85}"/>
                  </a:ext>
                </a:extLst>
              </p:cNvPr>
              <p:cNvSpPr txBox="1">
                <a:spLocks noRot="1" noChangeAspect="1" noMove="1" noResize="1" noEditPoints="1" noAdjustHandles="1" noChangeArrowheads="1" noChangeShapeType="1" noTextEdit="1"/>
              </p:cNvSpPr>
              <p:nvPr/>
            </p:nvSpPr>
            <p:spPr>
              <a:xfrm>
                <a:off x="7439919" y="5431873"/>
                <a:ext cx="4370171" cy="100264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CB4F7BA-4247-4E10-809B-DFCC220632EA}"/>
                  </a:ext>
                </a:extLst>
              </p:cNvPr>
              <p:cNvSpPr txBox="1"/>
              <p:nvPr/>
            </p:nvSpPr>
            <p:spPr>
              <a:xfrm>
                <a:off x="9117945" y="4962708"/>
                <a:ext cx="2222275" cy="369332"/>
              </a:xfrm>
              <a:prstGeom prst="rect">
                <a:avLst/>
              </a:prstGeom>
              <a:noFill/>
            </p:spPr>
            <p:txBody>
              <a:bodyPr wrap="none" rtlCol="0">
                <a:spAutoFit/>
              </a:bodyPr>
              <a:lstStyle/>
              <a:p>
                <a:r>
                  <a:rPr lang="en-US" b="0" dirty="0"/>
                  <a:t>#</a:t>
                </a:r>
                <a14:m>
                  <m:oMath xmlns:m="http://schemas.openxmlformats.org/officeDocument/2006/math">
                    <m:r>
                      <a:rPr lang="en-US" b="0" i="1" smtClean="0">
                        <a:latin typeface="Cambria Math" panose="02040503050406030204" pitchFamily="18" charset="0"/>
                      </a:rPr>
                      <m:t>𝑒</m:t>
                    </m:r>
                  </m:oMath>
                </a14:m>
                <a:r>
                  <a:rPr lang="en-US" dirty="0"/>
                  <a:t> in 1 g of H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23</m:t>
                        </m:r>
                      </m:sup>
                    </m:sSup>
                  </m:oMath>
                </a14:m>
                <a:r>
                  <a:rPr lang="en-US" dirty="0"/>
                  <a:t> </a:t>
                </a:r>
              </a:p>
            </p:txBody>
          </p:sp>
        </mc:Choice>
        <mc:Fallback xmlns="">
          <p:sp>
            <p:nvSpPr>
              <p:cNvPr id="31" name="TextBox 30">
                <a:extLst>
                  <a:ext uri="{FF2B5EF4-FFF2-40B4-BE49-F238E27FC236}">
                    <a16:creationId xmlns:a16="http://schemas.microsoft.com/office/drawing/2014/main" id="{BCB4F7BA-4247-4E10-809B-DFCC220632EA}"/>
                  </a:ext>
                </a:extLst>
              </p:cNvPr>
              <p:cNvSpPr txBox="1">
                <a:spLocks noRot="1" noChangeAspect="1" noMove="1" noResize="1" noEditPoints="1" noAdjustHandles="1" noChangeArrowheads="1" noChangeShapeType="1" noTextEdit="1"/>
              </p:cNvSpPr>
              <p:nvPr/>
            </p:nvSpPr>
            <p:spPr>
              <a:xfrm>
                <a:off x="9117945" y="4962708"/>
                <a:ext cx="2222275" cy="369332"/>
              </a:xfrm>
              <a:prstGeom prst="rect">
                <a:avLst/>
              </a:prstGeom>
              <a:blipFill>
                <a:blip r:embed="rId10"/>
                <a:stretch>
                  <a:fillRect l="-2473"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E9EC67E-7F9B-45A4-8B7E-C67F664B28CF}"/>
                  </a:ext>
                </a:extLst>
              </p:cNvPr>
              <p:cNvSpPr txBox="1"/>
              <p:nvPr/>
            </p:nvSpPr>
            <p:spPr>
              <a:xfrm>
                <a:off x="6428169" y="4958227"/>
                <a:ext cx="2282933" cy="369332"/>
              </a:xfrm>
              <a:prstGeom prst="rect">
                <a:avLst/>
              </a:prstGeom>
              <a:noFill/>
            </p:spPr>
            <p:txBody>
              <a:bodyPr wrap="none" rtlCol="0">
                <a:spAutoFit/>
              </a:bodyPr>
              <a:lstStyle/>
              <a:p>
                <a:r>
                  <a:rPr lang="en-US" dirty="0"/>
                  <a:t>Mass of </a:t>
                </a:r>
                <a:r>
                  <a:rPr lang="en-US" dirty="0" err="1"/>
                  <a:t>Sun</a:t>
                </a:r>
                <a:r>
                  <a:rPr lang="en-US"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33</m:t>
                        </m:r>
                      </m:sup>
                    </m:sSup>
                  </m:oMath>
                </a14:m>
                <a:r>
                  <a:rPr lang="en-US" dirty="0"/>
                  <a:t> g </a:t>
                </a:r>
              </a:p>
            </p:txBody>
          </p:sp>
        </mc:Choice>
        <mc:Fallback xmlns="">
          <p:sp>
            <p:nvSpPr>
              <p:cNvPr id="32" name="TextBox 31">
                <a:extLst>
                  <a:ext uri="{FF2B5EF4-FFF2-40B4-BE49-F238E27FC236}">
                    <a16:creationId xmlns:a16="http://schemas.microsoft.com/office/drawing/2014/main" id="{0E9EC67E-7F9B-45A4-8B7E-C67F664B28CF}"/>
                  </a:ext>
                </a:extLst>
              </p:cNvPr>
              <p:cNvSpPr txBox="1">
                <a:spLocks noRot="1" noChangeAspect="1" noMove="1" noResize="1" noEditPoints="1" noAdjustHandles="1" noChangeArrowheads="1" noChangeShapeType="1" noTextEdit="1"/>
              </p:cNvSpPr>
              <p:nvPr/>
            </p:nvSpPr>
            <p:spPr>
              <a:xfrm>
                <a:off x="6428169" y="4958227"/>
                <a:ext cx="2282933" cy="369332"/>
              </a:xfrm>
              <a:prstGeom prst="rect">
                <a:avLst/>
              </a:prstGeom>
              <a:blipFill>
                <a:blip r:embed="rId11"/>
                <a:stretch>
                  <a:fillRect l="-2133" t="-8197" r="-133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2056648-8C25-4BB3-925F-00AAE7256E99}"/>
                  </a:ext>
                </a:extLst>
              </p:cNvPr>
              <p:cNvSpPr txBox="1"/>
              <p:nvPr/>
            </p:nvSpPr>
            <p:spPr>
              <a:xfrm>
                <a:off x="3553639" y="5488678"/>
                <a:ext cx="2294411" cy="369332"/>
              </a:xfrm>
              <a:prstGeom prst="rect">
                <a:avLst/>
              </a:prstGeom>
              <a:noFill/>
            </p:spPr>
            <p:txBody>
              <a:bodyPr wrap="none" rtlCol="0">
                <a:spAutoFit/>
              </a:bodyPr>
              <a:lstStyle/>
              <a:p>
                <a:r>
                  <a:rPr lang="en-US" dirty="0"/>
                  <a:t>Mass of </a:t>
                </a:r>
                <a14:m>
                  <m:oMath xmlns:m="http://schemas.openxmlformats.org/officeDocument/2006/math">
                    <m:r>
                      <a:rPr lang="en-US" i="1">
                        <a:latin typeface="Cambria Math" panose="02040503050406030204" pitchFamily="18" charset="0"/>
                      </a:rPr>
                      <m:t>𝑒</m:t>
                    </m:r>
                  </m:oMath>
                </a14:m>
                <a:r>
                  <a:rPr lang="en-US" dirty="0"/>
                  <a:t>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−30</m:t>
                        </m:r>
                      </m:sup>
                    </m:sSup>
                  </m:oMath>
                </a14:m>
                <a:r>
                  <a:rPr lang="en-US" dirty="0"/>
                  <a:t> Kg </a:t>
                </a:r>
              </a:p>
            </p:txBody>
          </p:sp>
        </mc:Choice>
        <mc:Fallback xmlns="">
          <p:sp>
            <p:nvSpPr>
              <p:cNvPr id="33" name="TextBox 32">
                <a:extLst>
                  <a:ext uri="{FF2B5EF4-FFF2-40B4-BE49-F238E27FC236}">
                    <a16:creationId xmlns:a16="http://schemas.microsoft.com/office/drawing/2014/main" id="{32056648-8C25-4BB3-925F-00AAE7256E99}"/>
                  </a:ext>
                </a:extLst>
              </p:cNvPr>
              <p:cNvSpPr txBox="1">
                <a:spLocks noRot="1" noChangeAspect="1" noMove="1" noResize="1" noEditPoints="1" noAdjustHandles="1" noChangeArrowheads="1" noChangeShapeType="1" noTextEdit="1"/>
              </p:cNvSpPr>
              <p:nvPr/>
            </p:nvSpPr>
            <p:spPr>
              <a:xfrm>
                <a:off x="3553639" y="5488678"/>
                <a:ext cx="2294411" cy="369332"/>
              </a:xfrm>
              <a:prstGeom prst="rect">
                <a:avLst/>
              </a:prstGeom>
              <a:blipFill>
                <a:blip r:embed="rId12"/>
                <a:stretch>
                  <a:fillRect l="-2394" t="-8197" r="-133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A17958E-7318-4791-A54D-13FB726F3E24}"/>
                  </a:ext>
                </a:extLst>
              </p:cNvPr>
              <p:cNvSpPr txBox="1"/>
              <p:nvPr/>
            </p:nvSpPr>
            <p:spPr>
              <a:xfrm>
                <a:off x="3480330" y="5920475"/>
                <a:ext cx="2425600" cy="369332"/>
              </a:xfrm>
              <a:prstGeom prst="rect">
                <a:avLst/>
              </a:prstGeom>
              <a:noFill/>
            </p:spPr>
            <p:txBody>
              <a:bodyPr wrap="none" rtlCol="0">
                <a:spAutoFit/>
              </a:bodyPr>
              <a:lstStyle/>
              <a:p>
                <a:r>
                  <a:rPr lang="en-US" dirty="0"/>
                  <a:t>Planck mass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−8</m:t>
                        </m:r>
                      </m:sup>
                    </m:sSup>
                  </m:oMath>
                </a14:m>
                <a:r>
                  <a:rPr lang="en-US" dirty="0"/>
                  <a:t> Kg </a:t>
                </a:r>
              </a:p>
            </p:txBody>
          </p:sp>
        </mc:Choice>
        <mc:Fallback xmlns="">
          <p:sp>
            <p:nvSpPr>
              <p:cNvPr id="34" name="TextBox 33">
                <a:extLst>
                  <a:ext uri="{FF2B5EF4-FFF2-40B4-BE49-F238E27FC236}">
                    <a16:creationId xmlns:a16="http://schemas.microsoft.com/office/drawing/2014/main" id="{8A17958E-7318-4791-A54D-13FB726F3E24}"/>
                  </a:ext>
                </a:extLst>
              </p:cNvPr>
              <p:cNvSpPr txBox="1">
                <a:spLocks noRot="1" noChangeAspect="1" noMove="1" noResize="1" noEditPoints="1" noAdjustHandles="1" noChangeArrowheads="1" noChangeShapeType="1" noTextEdit="1"/>
              </p:cNvSpPr>
              <p:nvPr/>
            </p:nvSpPr>
            <p:spPr>
              <a:xfrm>
                <a:off x="3480330" y="5920475"/>
                <a:ext cx="2425600" cy="369332"/>
              </a:xfrm>
              <a:prstGeom prst="rect">
                <a:avLst/>
              </a:prstGeom>
              <a:blipFill>
                <a:blip r:embed="rId13"/>
                <a:stretch>
                  <a:fillRect l="-2261" t="-8197" r="-1005" b="-24590"/>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708234F8-6128-49A3-A255-F77564F832C7}"/>
              </a:ext>
            </a:extLst>
          </p:cNvPr>
          <p:cNvSpPr txBox="1"/>
          <p:nvPr/>
        </p:nvSpPr>
        <p:spPr>
          <a:xfrm>
            <a:off x="135278" y="2077254"/>
            <a:ext cx="3317190" cy="923330"/>
          </a:xfrm>
          <a:prstGeom prst="rect">
            <a:avLst/>
          </a:prstGeom>
          <a:noFill/>
        </p:spPr>
        <p:txBody>
          <a:bodyPr wrap="none" rtlCol="0">
            <a:spAutoFit/>
          </a:bodyPr>
          <a:lstStyle/>
          <a:p>
            <a:r>
              <a:rPr lang="en-US" dirty="0"/>
              <a:t>All pure states have zero entropy:</a:t>
            </a:r>
            <a:br>
              <a:rPr lang="en-US" dirty="0"/>
            </a:br>
            <a:r>
              <a:rPr lang="en-US" dirty="0"/>
              <a:t>all fundamental particles</a:t>
            </a:r>
            <a:br>
              <a:rPr lang="en-US" dirty="0"/>
            </a:br>
            <a:r>
              <a:rPr lang="en-US" dirty="0"/>
              <a:t>have zero entropy</a:t>
            </a:r>
          </a:p>
        </p:txBody>
      </p:sp>
      <p:sp>
        <p:nvSpPr>
          <p:cNvPr id="36" name="TextBox 35">
            <a:extLst>
              <a:ext uri="{FF2B5EF4-FFF2-40B4-BE49-F238E27FC236}">
                <a16:creationId xmlns:a16="http://schemas.microsoft.com/office/drawing/2014/main" id="{DB0C2765-1B42-46D2-8812-1EEDB2287A7B}"/>
              </a:ext>
            </a:extLst>
          </p:cNvPr>
          <p:cNvSpPr txBox="1"/>
          <p:nvPr/>
        </p:nvSpPr>
        <p:spPr>
          <a:xfrm>
            <a:off x="5861898" y="262009"/>
            <a:ext cx="1042273" cy="707886"/>
          </a:xfrm>
          <a:prstGeom prst="rect">
            <a:avLst/>
          </a:prstGeom>
          <a:noFill/>
        </p:spPr>
        <p:txBody>
          <a:bodyPr wrap="none" rtlCol="0">
            <a:spAutoFit/>
          </a:bodyPr>
          <a:lstStyle/>
          <a:p>
            <a:r>
              <a:rPr lang="en-US" sz="4000" dirty="0"/>
              <a:t>BUT</a:t>
            </a:r>
          </a:p>
        </p:txBody>
      </p:sp>
      <p:sp>
        <p:nvSpPr>
          <p:cNvPr id="38" name="TextBox 37">
            <a:extLst>
              <a:ext uri="{FF2B5EF4-FFF2-40B4-BE49-F238E27FC236}">
                <a16:creationId xmlns:a16="http://schemas.microsoft.com/office/drawing/2014/main" id="{B8AE9337-663F-4F1E-8E0D-27AE38FF5D9D}"/>
              </a:ext>
            </a:extLst>
          </p:cNvPr>
          <p:cNvSpPr txBox="1"/>
          <p:nvPr/>
        </p:nvSpPr>
        <p:spPr>
          <a:xfrm>
            <a:off x="7714483" y="3116826"/>
            <a:ext cx="4225324" cy="461665"/>
          </a:xfrm>
          <a:prstGeom prst="rect">
            <a:avLst/>
          </a:prstGeom>
          <a:noFill/>
        </p:spPr>
        <p:txBody>
          <a:bodyPr wrap="none" rtlCol="0">
            <a:spAutoFit/>
          </a:bodyPr>
          <a:lstStyle/>
          <a:p>
            <a:r>
              <a:rPr lang="en-US" sz="2400" dirty="0"/>
              <a:t>Should same relationship apply?</a:t>
            </a:r>
          </a:p>
        </p:txBody>
      </p:sp>
      <p:sp>
        <p:nvSpPr>
          <p:cNvPr id="39" name="TextBox 38">
            <a:extLst>
              <a:ext uri="{FF2B5EF4-FFF2-40B4-BE49-F238E27FC236}">
                <a16:creationId xmlns:a16="http://schemas.microsoft.com/office/drawing/2014/main" id="{4AB0D72B-F601-4E45-9E5E-610AE6CBE540}"/>
              </a:ext>
            </a:extLst>
          </p:cNvPr>
          <p:cNvSpPr txBox="1"/>
          <p:nvPr/>
        </p:nvSpPr>
        <p:spPr>
          <a:xfrm>
            <a:off x="256611" y="4521504"/>
            <a:ext cx="4855560" cy="1200329"/>
          </a:xfrm>
          <a:prstGeom prst="rect">
            <a:avLst/>
          </a:prstGeom>
          <a:noFill/>
        </p:spPr>
        <p:txBody>
          <a:bodyPr wrap="none" rtlCol="0">
            <a:spAutoFit/>
          </a:bodyPr>
          <a:lstStyle/>
          <a:p>
            <a:r>
              <a:rPr lang="en-US" sz="2400" dirty="0"/>
              <a:t>Because relationship is quadratic,</a:t>
            </a:r>
            <a:br>
              <a:rPr lang="en-US" sz="2400" dirty="0"/>
            </a:br>
            <a:r>
              <a:rPr lang="en-US" sz="2400" dirty="0"/>
              <a:t>zero entropy IS a good approximation</a:t>
            </a:r>
            <a:br>
              <a:rPr lang="en-US" sz="2400" dirty="0"/>
            </a:br>
            <a:r>
              <a:rPr lang="en-US" sz="2400" dirty="0"/>
              <a:t>for small masses</a:t>
            </a:r>
          </a:p>
        </p:txBody>
      </p:sp>
      <p:sp>
        <p:nvSpPr>
          <p:cNvPr id="40" name="TextBox 39">
            <a:extLst>
              <a:ext uri="{FF2B5EF4-FFF2-40B4-BE49-F238E27FC236}">
                <a16:creationId xmlns:a16="http://schemas.microsoft.com/office/drawing/2014/main" id="{A1027DB7-8063-43A9-BC91-D6B5F481DA63}"/>
              </a:ext>
            </a:extLst>
          </p:cNvPr>
          <p:cNvSpPr txBox="1"/>
          <p:nvPr/>
        </p:nvSpPr>
        <p:spPr>
          <a:xfrm>
            <a:off x="5261513" y="4443028"/>
            <a:ext cx="6930487" cy="461665"/>
          </a:xfrm>
          <a:prstGeom prst="rect">
            <a:avLst/>
          </a:prstGeom>
          <a:noFill/>
        </p:spPr>
        <p:txBody>
          <a:bodyPr wrap="none" rtlCol="0">
            <a:spAutoFit/>
          </a:bodyPr>
          <a:lstStyle/>
          <a:p>
            <a:r>
              <a:rPr lang="en-US" sz="2400" dirty="0"/>
              <a:t>BUT: macroscopic objects are made of MANY particles</a:t>
            </a:r>
          </a:p>
        </p:txBody>
      </p:sp>
    </p:spTree>
    <p:extLst>
      <p:ext uri="{BB962C8B-B14F-4D97-AF65-F5344CB8AC3E}">
        <p14:creationId xmlns:p14="http://schemas.microsoft.com/office/powerpoint/2010/main" val="123899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5" grpId="0"/>
      <p:bldP spid="29" grpId="0"/>
      <p:bldP spid="30" grpId="0"/>
      <p:bldP spid="31" grpId="0"/>
      <p:bldP spid="32" grpId="0"/>
      <p:bldP spid="33" grpId="0"/>
      <p:bldP spid="34" grpId="0"/>
      <p:bldP spid="35" grpId="0"/>
      <p:bldP spid="36" grpId="0"/>
      <p:bldP spid="38" grpId="0"/>
      <p:bldP spid="39" grpId="0"/>
      <p:bldP spid="4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32FB-542A-4759-8E54-ABFF28B9A72C}"/>
              </a:ext>
            </a:extLst>
          </p:cNvPr>
          <p:cNvSpPr>
            <a:spLocks noGrp="1"/>
          </p:cNvSpPr>
          <p:nvPr>
            <p:ph type="title"/>
          </p:nvPr>
        </p:nvSpPr>
        <p:spPr/>
        <p:txBody>
          <a:bodyPr/>
          <a:lstStyle/>
          <a:p>
            <a:r>
              <a:rPr lang="en-US" dirty="0"/>
              <a:t>Other things to explore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32ABCD-F065-4485-9D65-A9A8A8CCD9E4}"/>
                  </a:ext>
                </a:extLst>
              </p:cNvPr>
              <p:cNvSpPr>
                <a:spLocks noGrp="1"/>
              </p:cNvSpPr>
              <p:nvPr>
                <p:ph idx="1"/>
              </p:nvPr>
            </p:nvSpPr>
            <p:spPr/>
            <p:txBody>
              <a:bodyPr>
                <a:normAutofit/>
              </a:bodyPr>
              <a:lstStyle/>
              <a:p>
                <a:r>
                  <a:rPr lang="en-US" dirty="0"/>
                  <a:t>In general relativity, the presence of mass/energy influences the definition of our units (though the metric tensor); what if it affects our clocks and rods in a deeper way? For example, the more energy is present, the harder it is to synchronize our clocks, the more time (and space) becomes fuzzy, to the point that it is no longer experimentally well defined (interior of a black hole)</a:t>
                </a:r>
              </a:p>
              <a:p>
                <a:r>
                  <a:rPr lang="en-US" dirty="0"/>
                  <a:t>Consider the lattice of statements over a system at each time: a process will map one statement to another </a:t>
                </a:r>
                <a14:m>
                  <m:oMath xmlns:m="http://schemas.openxmlformats.org/officeDocument/2006/math">
                    <m:r>
                      <a:rPr lang="en-US" b="0" i="1" smtClean="0">
                        <a:latin typeface="Cambria Math" panose="02040503050406030204" pitchFamily="18" charset="0"/>
                      </a:rPr>
                      <m:t>⇒</m:t>
                    </m:r>
                  </m:oMath>
                </a14:m>
                <a:r>
                  <a:rPr lang="en-US" dirty="0"/>
                  <a:t> order theory as the most fundamental characterization of physical processes; fixed-point theorems</a:t>
                </a:r>
              </a:p>
              <a:p>
                <a:r>
                  <a:rPr lang="en-US" dirty="0"/>
                  <a:t>…</a:t>
                </a:r>
              </a:p>
              <a:p>
                <a:r>
                  <a:rPr lang="en-US" dirty="0">
                    <a:solidFill>
                      <a:srgbClr val="009900"/>
                    </a:solidFill>
                  </a:rPr>
                  <a:t>Any of these ideas start from a physical justification (not mathematical elegance or mathematical issues), and require us to develop new mathematics</a:t>
                </a:r>
              </a:p>
              <a:p>
                <a:endParaRPr lang="en-US" dirty="0"/>
              </a:p>
            </p:txBody>
          </p:sp>
        </mc:Choice>
        <mc:Fallback xmlns="">
          <p:sp>
            <p:nvSpPr>
              <p:cNvPr id="3" name="Content Placeholder 2">
                <a:extLst>
                  <a:ext uri="{FF2B5EF4-FFF2-40B4-BE49-F238E27FC236}">
                    <a16:creationId xmlns:a16="http://schemas.microsoft.com/office/drawing/2014/main" id="{1332ABCD-F065-4485-9D65-A9A8A8CCD9E4}"/>
                  </a:ext>
                </a:extLst>
              </p:cNvPr>
              <p:cNvSpPr>
                <a:spLocks noGrp="1" noRot="1" noChangeAspect="1" noMove="1" noResize="1" noEditPoints="1" noAdjustHandles="1" noChangeArrowheads="1" noChangeShapeType="1" noTextEdit="1"/>
              </p:cNvSpPr>
              <p:nvPr>
                <p:ph idx="1"/>
              </p:nvPr>
            </p:nvSpPr>
            <p:spPr>
              <a:blipFill>
                <a:blip r:embed="rId2"/>
                <a:stretch>
                  <a:fillRect l="-916" t="-1871" r="-122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808486C-BEDD-4B45-8B16-EAE6BE87EF03}"/>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5A749CCE-00B0-4FFF-A57E-C90C11C36FDE}"/>
              </a:ext>
            </a:extLst>
          </p:cNvPr>
          <p:cNvSpPr>
            <a:spLocks noGrp="1"/>
          </p:cNvSpPr>
          <p:nvPr>
            <p:ph type="sldNum" sz="quarter" idx="13"/>
          </p:nvPr>
        </p:nvSpPr>
        <p:spPr/>
        <p:txBody>
          <a:bodyPr/>
          <a:lstStyle/>
          <a:p>
            <a:fld id="{F47845EA-7733-40EE-B074-20032348B727}" type="slidenum">
              <a:rPr lang="en-US" smtClean="0"/>
              <a:t>41</a:t>
            </a:fld>
            <a:endParaRPr lang="en-US"/>
          </a:p>
        </p:txBody>
      </p:sp>
    </p:spTree>
    <p:extLst>
      <p:ext uri="{BB962C8B-B14F-4D97-AF65-F5344CB8AC3E}">
        <p14:creationId xmlns:p14="http://schemas.microsoft.com/office/powerpoint/2010/main" val="3217112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32FB-542A-4759-8E54-ABFF28B9A72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332ABCD-F065-4485-9D65-A9A8A8CCD9E4}"/>
              </a:ext>
            </a:extLst>
          </p:cNvPr>
          <p:cNvSpPr>
            <a:spLocks noGrp="1"/>
          </p:cNvSpPr>
          <p:nvPr>
            <p:ph idx="1"/>
          </p:nvPr>
        </p:nvSpPr>
        <p:spPr/>
        <p:txBody>
          <a:bodyPr>
            <a:normAutofit/>
          </a:bodyPr>
          <a:lstStyle/>
          <a:p>
            <a:r>
              <a:rPr lang="en-US" dirty="0"/>
              <a:t>The solution to many open problems in the foundation of physics lies in a better understanding of the current mathematical tools, their physical meaning and the development of fundamentally new tools</a:t>
            </a:r>
          </a:p>
          <a:p>
            <a:r>
              <a:rPr lang="en-US" i="1" dirty="0"/>
              <a:t>Reverse physics </a:t>
            </a:r>
            <a:r>
              <a:rPr lang="en-US" dirty="0"/>
              <a:t>helps us reframe the current theories in terms of physical requirements and assumptions, shifting the attention away from math to physical ideas</a:t>
            </a:r>
          </a:p>
          <a:p>
            <a:r>
              <a:rPr lang="en-US" i="1" dirty="0"/>
              <a:t>Physical mathematics </a:t>
            </a:r>
            <a:r>
              <a:rPr lang="en-US" dirty="0"/>
              <a:t>helps us understand clearly how physical ideas are encoded into the formal systems, and find physically motivated generalizations</a:t>
            </a:r>
          </a:p>
          <a:p>
            <a:r>
              <a:rPr lang="en-US" dirty="0"/>
              <a:t>In both cases, it is clear that what really drives the theoretical apparatus are the operational requirements, so that should be the focus of the foundations of physics</a:t>
            </a:r>
          </a:p>
        </p:txBody>
      </p:sp>
      <p:sp>
        <p:nvSpPr>
          <p:cNvPr id="4" name="Footer Placeholder 3">
            <a:extLst>
              <a:ext uri="{FF2B5EF4-FFF2-40B4-BE49-F238E27FC236}">
                <a16:creationId xmlns:a16="http://schemas.microsoft.com/office/drawing/2014/main" id="{3808486C-BEDD-4B45-8B16-EAE6BE87EF03}"/>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5A749CCE-00B0-4FFF-A57E-C90C11C36FDE}"/>
              </a:ext>
            </a:extLst>
          </p:cNvPr>
          <p:cNvSpPr>
            <a:spLocks noGrp="1"/>
          </p:cNvSpPr>
          <p:nvPr>
            <p:ph type="sldNum" sz="quarter" idx="13"/>
          </p:nvPr>
        </p:nvSpPr>
        <p:spPr/>
        <p:txBody>
          <a:bodyPr/>
          <a:lstStyle/>
          <a:p>
            <a:fld id="{F47845EA-7733-40EE-B074-20032348B727}" type="slidenum">
              <a:rPr lang="en-US" smtClean="0"/>
              <a:t>42</a:t>
            </a:fld>
            <a:endParaRPr lang="en-US"/>
          </a:p>
        </p:txBody>
      </p:sp>
    </p:spTree>
    <p:extLst>
      <p:ext uri="{BB962C8B-B14F-4D97-AF65-F5344CB8AC3E}">
        <p14:creationId xmlns:p14="http://schemas.microsoft.com/office/powerpoint/2010/main" val="18722115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E189-93B0-4DED-B2A6-3AEB9C9D34A9}"/>
              </a:ext>
            </a:extLst>
          </p:cNvPr>
          <p:cNvSpPr>
            <a:spLocks noGrp="1"/>
          </p:cNvSpPr>
          <p:nvPr>
            <p:ph type="title"/>
          </p:nvPr>
        </p:nvSpPr>
        <p:spPr/>
        <p:txBody>
          <a:bodyPr/>
          <a:lstStyle/>
          <a:p>
            <a:r>
              <a:rPr lang="en-US" dirty="0"/>
              <a:t>Supplemental</a:t>
            </a:r>
          </a:p>
        </p:txBody>
      </p:sp>
      <p:sp>
        <p:nvSpPr>
          <p:cNvPr id="3" name="Text Placeholder 2">
            <a:extLst>
              <a:ext uri="{FF2B5EF4-FFF2-40B4-BE49-F238E27FC236}">
                <a16:creationId xmlns:a16="http://schemas.microsoft.com/office/drawing/2014/main" id="{4C26BFF5-E0AB-41EC-AD63-19F9D7FF98F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4FAC429-0980-4135-B385-CE5358D20471}"/>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C26DDF31-7091-4557-9DC7-6FE0DF2052FA}"/>
              </a:ext>
            </a:extLst>
          </p:cNvPr>
          <p:cNvSpPr>
            <a:spLocks noGrp="1"/>
          </p:cNvSpPr>
          <p:nvPr>
            <p:ph type="sldNum" sz="quarter" idx="12"/>
          </p:nvPr>
        </p:nvSpPr>
        <p:spPr/>
        <p:txBody>
          <a:bodyPr/>
          <a:lstStyle/>
          <a:p>
            <a:fld id="{F47845EA-7733-40EE-B074-20032348B727}" type="slidenum">
              <a:rPr lang="en-US" smtClean="0"/>
              <a:t>43</a:t>
            </a:fld>
            <a:endParaRPr lang="en-US"/>
          </a:p>
        </p:txBody>
      </p:sp>
    </p:spTree>
    <p:extLst>
      <p:ext uri="{BB962C8B-B14F-4D97-AF65-F5344CB8AC3E}">
        <p14:creationId xmlns:p14="http://schemas.microsoft.com/office/powerpoint/2010/main" val="16071004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EA7274-7367-480C-AC75-41BBC45CC22A}"/>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BF3B1832-B541-4F86-8D6F-14E9A94F2779}"/>
              </a:ext>
            </a:extLst>
          </p:cNvPr>
          <p:cNvSpPr>
            <a:spLocks noGrp="1"/>
          </p:cNvSpPr>
          <p:nvPr>
            <p:ph type="sldNum" sz="quarter" idx="12"/>
          </p:nvPr>
        </p:nvSpPr>
        <p:spPr/>
        <p:txBody>
          <a:bodyPr/>
          <a:lstStyle/>
          <a:p>
            <a:fld id="{F47845EA-7733-40EE-B074-20032348B727}" type="slidenum">
              <a:rPr lang="en-US" smtClean="0"/>
              <a:t>44</a:t>
            </a:fld>
            <a:endParaRPr lang="en-US"/>
          </a:p>
        </p:txBody>
      </p:sp>
      <p:sp>
        <p:nvSpPr>
          <p:cNvPr id="4" name="TextBox 3">
            <a:extLst>
              <a:ext uri="{FF2B5EF4-FFF2-40B4-BE49-F238E27FC236}">
                <a16:creationId xmlns:a16="http://schemas.microsoft.com/office/drawing/2014/main" id="{D40E26BD-1575-4E25-A71E-BDB86C92CD51}"/>
              </a:ext>
            </a:extLst>
          </p:cNvPr>
          <p:cNvSpPr txBox="1"/>
          <p:nvPr/>
        </p:nvSpPr>
        <p:spPr>
          <a:xfrm>
            <a:off x="730160" y="453350"/>
            <a:ext cx="7174737" cy="1754326"/>
          </a:xfrm>
          <a:prstGeom prst="rect">
            <a:avLst/>
          </a:prstGeom>
          <a:noFill/>
        </p:spPr>
        <p:txBody>
          <a:bodyPr wrap="square" rtlCol="0">
            <a:spAutoFit/>
          </a:bodyPr>
          <a:lstStyle/>
          <a:p>
            <a:r>
              <a:rPr lang="en-US" sz="3600" dirty="0"/>
              <a:t>Quantifying discrete cases is fundamentally different than quantifying cases over the continuum</a:t>
            </a:r>
          </a:p>
        </p:txBody>
      </p:sp>
      <p:sp>
        <p:nvSpPr>
          <p:cNvPr id="5" name="TextBox 4">
            <a:extLst>
              <a:ext uri="{FF2B5EF4-FFF2-40B4-BE49-F238E27FC236}">
                <a16:creationId xmlns:a16="http://schemas.microsoft.com/office/drawing/2014/main" id="{42AD8AD6-8455-4922-B434-FBF7E69885A6}"/>
              </a:ext>
            </a:extLst>
          </p:cNvPr>
          <p:cNvSpPr txBox="1"/>
          <p:nvPr/>
        </p:nvSpPr>
        <p:spPr>
          <a:xfrm>
            <a:off x="730160" y="2678695"/>
            <a:ext cx="10731680" cy="2862322"/>
          </a:xfrm>
          <a:prstGeom prst="rect">
            <a:avLst/>
          </a:prstGeom>
          <a:noFill/>
        </p:spPr>
        <p:txBody>
          <a:bodyPr wrap="square" rtlCol="0">
            <a:spAutoFit/>
          </a:bodyPr>
          <a:lstStyle/>
          <a:p>
            <a:r>
              <a:rPr lang="en-US" sz="3600" dirty="0"/>
              <a:t>Why? Because fully identifying a discrete case requires finite information (finitely many experimental tests) while identifying a case from a continuum requires infinite information (an infinite sequence of increasingly precise tests)</a:t>
            </a:r>
          </a:p>
        </p:txBody>
      </p:sp>
      <p:sp>
        <p:nvSpPr>
          <p:cNvPr id="7" name="TextBox 6">
            <a:extLst>
              <a:ext uri="{FF2B5EF4-FFF2-40B4-BE49-F238E27FC236}">
                <a16:creationId xmlns:a16="http://schemas.microsoft.com/office/drawing/2014/main" id="{2C42B4CD-E3D6-4B4F-AF42-691212D6846A}"/>
              </a:ext>
            </a:extLst>
          </p:cNvPr>
          <p:cNvSpPr txBox="1"/>
          <p:nvPr/>
        </p:nvSpPr>
        <p:spPr>
          <a:xfrm>
            <a:off x="3864117" y="5685854"/>
            <a:ext cx="5672322" cy="369332"/>
          </a:xfrm>
          <a:prstGeom prst="rect">
            <a:avLst/>
          </a:prstGeom>
          <a:noFill/>
        </p:spPr>
        <p:txBody>
          <a:bodyPr wrap="none" rtlCol="0">
            <a:spAutoFit/>
          </a:bodyPr>
          <a:lstStyle/>
          <a:p>
            <a:r>
              <a:rPr lang="en-US" dirty="0"/>
              <a:t>This is something most physicists haven’t yet fully digested</a:t>
            </a:r>
          </a:p>
        </p:txBody>
      </p:sp>
      <p:cxnSp>
        <p:nvCxnSpPr>
          <p:cNvPr id="9" name="Straight Arrow Connector 8">
            <a:extLst>
              <a:ext uri="{FF2B5EF4-FFF2-40B4-BE49-F238E27FC236}">
                <a16:creationId xmlns:a16="http://schemas.microsoft.com/office/drawing/2014/main" id="{E571BF69-34CD-40CE-9901-AF71A210C8AF}"/>
              </a:ext>
            </a:extLst>
          </p:cNvPr>
          <p:cNvCxnSpPr/>
          <p:nvPr/>
        </p:nvCxnSpPr>
        <p:spPr>
          <a:xfrm flipH="1" flipV="1">
            <a:off x="4918477" y="5166256"/>
            <a:ext cx="466530" cy="519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7DEF6D1B-4117-4DB4-BC3A-841755ABAFE3}"/>
              </a:ext>
            </a:extLst>
          </p:cNvPr>
          <p:cNvGrpSpPr/>
          <p:nvPr/>
        </p:nvGrpSpPr>
        <p:grpSpPr>
          <a:xfrm>
            <a:off x="8387458" y="850779"/>
            <a:ext cx="724673" cy="45719"/>
            <a:chOff x="5904865" y="1928228"/>
            <a:chExt cx="724673" cy="45719"/>
          </a:xfrm>
        </p:grpSpPr>
        <p:sp>
          <p:nvSpPr>
            <p:cNvPr id="10" name="Oval 9">
              <a:extLst>
                <a:ext uri="{FF2B5EF4-FFF2-40B4-BE49-F238E27FC236}">
                  <a16:creationId xmlns:a16="http://schemas.microsoft.com/office/drawing/2014/main" id="{1D233A36-CF70-48B9-BFD8-F1A79A9E25F7}"/>
                </a:ext>
              </a:extLst>
            </p:cNvPr>
            <p:cNvSpPr/>
            <p:nvPr/>
          </p:nvSpPr>
          <p:spPr>
            <a:xfrm>
              <a:off x="6131183"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40D9339-C3FB-40D2-B97B-7EAED60E61F2}"/>
                </a:ext>
              </a:extLst>
            </p:cNvPr>
            <p:cNvSpPr/>
            <p:nvPr/>
          </p:nvSpPr>
          <p:spPr>
            <a:xfrm>
              <a:off x="6357501"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407DC80-7C28-4DE3-B455-2E24E6AF4A69}"/>
                </a:ext>
              </a:extLst>
            </p:cNvPr>
            <p:cNvSpPr/>
            <p:nvPr/>
          </p:nvSpPr>
          <p:spPr>
            <a:xfrm>
              <a:off x="6583819"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7DDEEDE-853B-4596-A985-D8BE83C3A7C5}"/>
                </a:ext>
              </a:extLst>
            </p:cNvPr>
            <p:cNvSpPr/>
            <p:nvPr/>
          </p:nvSpPr>
          <p:spPr>
            <a:xfrm>
              <a:off x="5904865"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5A70F39D-B174-4562-9A4F-02ABE4E7D30D}"/>
              </a:ext>
            </a:extLst>
          </p:cNvPr>
          <p:cNvSpPr/>
          <p:nvPr/>
        </p:nvSpPr>
        <p:spPr>
          <a:xfrm>
            <a:off x="8613776" y="103499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8A040B7-BBC6-4E50-A197-D4C94956FB55}"/>
              </a:ext>
            </a:extLst>
          </p:cNvPr>
          <p:cNvSpPr/>
          <p:nvPr/>
        </p:nvSpPr>
        <p:spPr>
          <a:xfrm>
            <a:off x="8840094" y="103499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B995F2A-AAD7-47CD-A1DF-685D988A6F0A}"/>
              </a:ext>
            </a:extLst>
          </p:cNvPr>
          <p:cNvSpPr/>
          <p:nvPr/>
        </p:nvSpPr>
        <p:spPr>
          <a:xfrm>
            <a:off x="9066412" y="103499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5E85866-6D8B-47DA-9EBA-AD83246DC396}"/>
              </a:ext>
            </a:extLst>
          </p:cNvPr>
          <p:cNvSpPr/>
          <p:nvPr/>
        </p:nvSpPr>
        <p:spPr>
          <a:xfrm>
            <a:off x="8387458" y="103499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BBEE591-D3B7-4F9B-B099-6CCD5968B9A7}"/>
              </a:ext>
            </a:extLst>
          </p:cNvPr>
          <p:cNvGrpSpPr/>
          <p:nvPr/>
        </p:nvGrpSpPr>
        <p:grpSpPr>
          <a:xfrm>
            <a:off x="8387458" y="1219203"/>
            <a:ext cx="724673" cy="45719"/>
            <a:chOff x="5904865" y="1928228"/>
            <a:chExt cx="724673" cy="45719"/>
          </a:xfrm>
        </p:grpSpPr>
        <p:sp>
          <p:nvSpPr>
            <p:cNvPr id="40" name="Oval 39">
              <a:extLst>
                <a:ext uri="{FF2B5EF4-FFF2-40B4-BE49-F238E27FC236}">
                  <a16:creationId xmlns:a16="http://schemas.microsoft.com/office/drawing/2014/main" id="{1AD1CBB2-323E-4A21-BEB2-5B2E20465A4B}"/>
                </a:ext>
              </a:extLst>
            </p:cNvPr>
            <p:cNvSpPr/>
            <p:nvPr/>
          </p:nvSpPr>
          <p:spPr>
            <a:xfrm>
              <a:off x="6131183"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8E56EBB-F01A-4D6B-8C9B-164803BBADE1}"/>
                </a:ext>
              </a:extLst>
            </p:cNvPr>
            <p:cNvSpPr/>
            <p:nvPr/>
          </p:nvSpPr>
          <p:spPr>
            <a:xfrm>
              <a:off x="6357501"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69C4482-CFAD-4DEE-9175-2E54DB1A4FB6}"/>
                </a:ext>
              </a:extLst>
            </p:cNvPr>
            <p:cNvSpPr/>
            <p:nvPr/>
          </p:nvSpPr>
          <p:spPr>
            <a:xfrm>
              <a:off x="6583819"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2E894F6-D913-4240-AD62-643DCA15B82D}"/>
                </a:ext>
              </a:extLst>
            </p:cNvPr>
            <p:cNvSpPr/>
            <p:nvPr/>
          </p:nvSpPr>
          <p:spPr>
            <a:xfrm>
              <a:off x="5904865"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Shape 19">
            <a:extLst>
              <a:ext uri="{FF2B5EF4-FFF2-40B4-BE49-F238E27FC236}">
                <a16:creationId xmlns:a16="http://schemas.microsoft.com/office/drawing/2014/main" id="{B4203A1D-1D16-4ED4-B909-7537DBF5418C}"/>
              </a:ext>
            </a:extLst>
          </p:cNvPr>
          <p:cNvSpPr/>
          <p:nvPr/>
        </p:nvSpPr>
        <p:spPr>
          <a:xfrm>
            <a:off x="9888872" y="540827"/>
            <a:ext cx="1998328" cy="1219911"/>
          </a:xfrm>
          <a:custGeom>
            <a:avLst/>
            <a:gdLst>
              <a:gd name="connsiteX0" fmla="*/ 456288 w 622116"/>
              <a:gd name="connsiteY0" fmla="*/ 4380 h 672187"/>
              <a:gd name="connsiteX1" fmla="*/ 96624 w 622116"/>
              <a:gd name="connsiteY1" fmla="*/ 53148 h 672187"/>
              <a:gd name="connsiteX2" fmla="*/ 53952 w 622116"/>
              <a:gd name="connsiteY2" fmla="*/ 364044 h 672187"/>
              <a:gd name="connsiteX3" fmla="*/ 29568 w 622116"/>
              <a:gd name="connsiteY3" fmla="*/ 662748 h 672187"/>
              <a:gd name="connsiteX4" fmla="*/ 498960 w 622116"/>
              <a:gd name="connsiteY4" fmla="*/ 571308 h 672187"/>
              <a:gd name="connsiteX5" fmla="*/ 517248 w 622116"/>
              <a:gd name="connsiteY5" fmla="*/ 309180 h 672187"/>
              <a:gd name="connsiteX6" fmla="*/ 620880 w 622116"/>
              <a:gd name="connsiteY6" fmla="*/ 101916 h 672187"/>
              <a:gd name="connsiteX7" fmla="*/ 456288 w 622116"/>
              <a:gd name="connsiteY7" fmla="*/ 4380 h 67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116" h="672187">
                <a:moveTo>
                  <a:pt x="456288" y="4380"/>
                </a:moveTo>
                <a:cubicBezTo>
                  <a:pt x="368912" y="-3748"/>
                  <a:pt x="163680" y="-6796"/>
                  <a:pt x="96624" y="53148"/>
                </a:cubicBezTo>
                <a:cubicBezTo>
                  <a:pt x="29568" y="113092"/>
                  <a:pt x="65128" y="262444"/>
                  <a:pt x="53952" y="364044"/>
                </a:cubicBezTo>
                <a:cubicBezTo>
                  <a:pt x="42776" y="465644"/>
                  <a:pt x="-44600" y="628204"/>
                  <a:pt x="29568" y="662748"/>
                </a:cubicBezTo>
                <a:cubicBezTo>
                  <a:pt x="103736" y="697292"/>
                  <a:pt x="417680" y="630236"/>
                  <a:pt x="498960" y="571308"/>
                </a:cubicBezTo>
                <a:cubicBezTo>
                  <a:pt x="580240" y="512380"/>
                  <a:pt x="496928" y="387412"/>
                  <a:pt x="517248" y="309180"/>
                </a:cubicBezTo>
                <a:cubicBezTo>
                  <a:pt x="537568" y="230948"/>
                  <a:pt x="634088" y="153732"/>
                  <a:pt x="620880" y="101916"/>
                </a:cubicBezTo>
                <a:cubicBezTo>
                  <a:pt x="607672" y="50100"/>
                  <a:pt x="543664" y="12508"/>
                  <a:pt x="456288" y="438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F6495D4-1124-4505-B1C0-E161312FC4FE}"/>
              </a:ext>
            </a:extLst>
          </p:cNvPr>
          <p:cNvSpPr/>
          <p:nvPr/>
        </p:nvSpPr>
        <p:spPr>
          <a:xfrm>
            <a:off x="10298684" y="748578"/>
            <a:ext cx="235445" cy="33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1297220-66F7-452E-AC36-CD7A8A6F331A}"/>
              </a:ext>
            </a:extLst>
          </p:cNvPr>
          <p:cNvSpPr/>
          <p:nvPr/>
        </p:nvSpPr>
        <p:spPr>
          <a:xfrm>
            <a:off x="10161625" y="1418529"/>
            <a:ext cx="353337" cy="22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5A816B6-D20D-4837-B726-4269CB1243CD}"/>
              </a:ext>
            </a:extLst>
          </p:cNvPr>
          <p:cNvSpPr/>
          <p:nvPr/>
        </p:nvSpPr>
        <p:spPr>
          <a:xfrm>
            <a:off x="11068401" y="1156212"/>
            <a:ext cx="322140" cy="33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E3F97F4-F6B1-4CC4-A3F0-CAA3802DD8A5}"/>
              </a:ext>
            </a:extLst>
          </p:cNvPr>
          <p:cNvSpPr/>
          <p:nvPr/>
        </p:nvSpPr>
        <p:spPr>
          <a:xfrm>
            <a:off x="10693193" y="1219202"/>
            <a:ext cx="127207" cy="117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F856F924-2B48-401E-BECB-327DD05B7DB5}"/>
              </a:ext>
            </a:extLst>
          </p:cNvPr>
          <p:cNvSpPr/>
          <p:nvPr/>
        </p:nvSpPr>
        <p:spPr>
          <a:xfrm>
            <a:off x="11209996" y="649756"/>
            <a:ext cx="322140" cy="29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0B9C2E8B-DB06-40AC-813E-BCE62E887655}"/>
              </a:ext>
            </a:extLst>
          </p:cNvPr>
          <p:cNvSpPr/>
          <p:nvPr/>
        </p:nvSpPr>
        <p:spPr>
          <a:xfrm>
            <a:off x="8156416" y="697170"/>
            <a:ext cx="1197032" cy="721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3581820A-3A22-4A21-B95B-66212EF792D0}"/>
              </a:ext>
            </a:extLst>
          </p:cNvPr>
          <p:cNvSpPr txBox="1"/>
          <p:nvPr/>
        </p:nvSpPr>
        <p:spPr>
          <a:xfrm>
            <a:off x="8294894" y="342954"/>
            <a:ext cx="928139" cy="369332"/>
          </a:xfrm>
          <a:prstGeom prst="rect">
            <a:avLst/>
          </a:prstGeom>
          <a:noFill/>
        </p:spPr>
        <p:txBody>
          <a:bodyPr wrap="none" rtlCol="0">
            <a:spAutoFit/>
          </a:bodyPr>
          <a:lstStyle/>
          <a:p>
            <a:r>
              <a:rPr lang="en-US" dirty="0"/>
              <a:t>discrete</a:t>
            </a:r>
          </a:p>
        </p:txBody>
      </p:sp>
      <p:sp>
        <p:nvSpPr>
          <p:cNvPr id="53" name="TextBox 52">
            <a:extLst>
              <a:ext uri="{FF2B5EF4-FFF2-40B4-BE49-F238E27FC236}">
                <a16:creationId xmlns:a16="http://schemas.microsoft.com/office/drawing/2014/main" id="{F1F992E2-EC80-4979-B1CE-E7CCFD5A1F35}"/>
              </a:ext>
            </a:extLst>
          </p:cNvPr>
          <p:cNvSpPr txBox="1"/>
          <p:nvPr/>
        </p:nvSpPr>
        <p:spPr>
          <a:xfrm>
            <a:off x="10287166" y="149353"/>
            <a:ext cx="1201739" cy="369332"/>
          </a:xfrm>
          <a:prstGeom prst="rect">
            <a:avLst/>
          </a:prstGeom>
          <a:noFill/>
        </p:spPr>
        <p:txBody>
          <a:bodyPr wrap="none" rtlCol="0">
            <a:spAutoFit/>
          </a:bodyPr>
          <a:lstStyle/>
          <a:p>
            <a:r>
              <a:rPr lang="en-US" dirty="0"/>
              <a:t>continuum</a:t>
            </a:r>
          </a:p>
        </p:txBody>
      </p:sp>
      <p:cxnSp>
        <p:nvCxnSpPr>
          <p:cNvPr id="55" name="Straight Arrow Connector 54">
            <a:extLst>
              <a:ext uri="{FF2B5EF4-FFF2-40B4-BE49-F238E27FC236}">
                <a16:creationId xmlns:a16="http://schemas.microsoft.com/office/drawing/2014/main" id="{B5EC8251-F721-46E1-8242-9D8E9A99BA2D}"/>
              </a:ext>
            </a:extLst>
          </p:cNvPr>
          <p:cNvCxnSpPr/>
          <p:nvPr/>
        </p:nvCxnSpPr>
        <p:spPr>
          <a:xfrm flipV="1">
            <a:off x="8932249" y="1353773"/>
            <a:ext cx="134163" cy="52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2E9136-47F6-4F0F-B95E-91AF455C4DE2}"/>
              </a:ext>
            </a:extLst>
          </p:cNvPr>
          <p:cNvCxnSpPr/>
          <p:nvPr/>
        </p:nvCxnSpPr>
        <p:spPr>
          <a:xfrm flipV="1">
            <a:off x="9066412" y="1557023"/>
            <a:ext cx="977667" cy="375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91EF890-E555-44C5-B283-D78A4F860766}"/>
              </a:ext>
            </a:extLst>
          </p:cNvPr>
          <p:cNvSpPr txBox="1"/>
          <p:nvPr/>
        </p:nvSpPr>
        <p:spPr>
          <a:xfrm>
            <a:off x="8197473" y="1918952"/>
            <a:ext cx="1540102" cy="369332"/>
          </a:xfrm>
          <a:prstGeom prst="rect">
            <a:avLst/>
          </a:prstGeom>
          <a:noFill/>
        </p:spPr>
        <p:txBody>
          <a:bodyPr wrap="none" rtlCol="0">
            <a:spAutoFit/>
          </a:bodyPr>
          <a:lstStyle/>
          <a:p>
            <a:r>
              <a:rPr lang="en-US" dirty="0"/>
              <a:t>finite measure</a:t>
            </a:r>
          </a:p>
        </p:txBody>
      </p:sp>
      <p:sp>
        <p:nvSpPr>
          <p:cNvPr id="59" name="Oval 58">
            <a:extLst>
              <a:ext uri="{FF2B5EF4-FFF2-40B4-BE49-F238E27FC236}">
                <a16:creationId xmlns:a16="http://schemas.microsoft.com/office/drawing/2014/main" id="{39289706-39B9-4541-B5AD-AAFDB887E2DD}"/>
              </a:ext>
            </a:extLst>
          </p:cNvPr>
          <p:cNvSpPr/>
          <p:nvPr/>
        </p:nvSpPr>
        <p:spPr>
          <a:xfrm>
            <a:off x="10854572" y="89275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F6D7AADB-7E81-4B3B-8EBF-5BD833936456}"/>
              </a:ext>
            </a:extLst>
          </p:cNvPr>
          <p:cNvCxnSpPr>
            <a:cxnSpLocks/>
          </p:cNvCxnSpPr>
          <p:nvPr/>
        </p:nvCxnSpPr>
        <p:spPr>
          <a:xfrm flipH="1" flipV="1">
            <a:off x="10913018" y="989704"/>
            <a:ext cx="155383" cy="982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A6B8681-F601-47EA-AC68-5EE7CBE0E1C5}"/>
              </a:ext>
            </a:extLst>
          </p:cNvPr>
          <p:cNvSpPr txBox="1"/>
          <p:nvPr/>
        </p:nvSpPr>
        <p:spPr>
          <a:xfrm>
            <a:off x="10439945" y="1953896"/>
            <a:ext cx="1451936" cy="369332"/>
          </a:xfrm>
          <a:prstGeom prst="rect">
            <a:avLst/>
          </a:prstGeom>
          <a:noFill/>
        </p:spPr>
        <p:txBody>
          <a:bodyPr wrap="none" rtlCol="0">
            <a:spAutoFit/>
          </a:bodyPr>
          <a:lstStyle/>
          <a:p>
            <a:r>
              <a:rPr lang="en-US" dirty="0"/>
              <a:t>zero measure</a:t>
            </a:r>
          </a:p>
        </p:txBody>
      </p:sp>
    </p:spTree>
    <p:extLst>
      <p:ext uri="{BB962C8B-B14F-4D97-AF65-F5344CB8AC3E}">
        <p14:creationId xmlns:p14="http://schemas.microsoft.com/office/powerpoint/2010/main" val="127892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7FE6E6-C421-437A-B5D6-DFE98018A000}"/>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83580E69-6839-4926-A865-33A532EFE953}"/>
              </a:ext>
            </a:extLst>
          </p:cNvPr>
          <p:cNvSpPr>
            <a:spLocks noGrp="1"/>
          </p:cNvSpPr>
          <p:nvPr>
            <p:ph type="sldNum" sz="quarter" idx="12"/>
          </p:nvPr>
        </p:nvSpPr>
        <p:spPr/>
        <p:txBody>
          <a:bodyPr/>
          <a:lstStyle/>
          <a:p>
            <a:fld id="{F47845EA-7733-40EE-B074-20032348B727}" type="slidenum">
              <a:rPr lang="en-US" smtClean="0"/>
              <a:t>45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E5B552-72B7-47B8-ABFA-FBE0665E0863}"/>
                  </a:ext>
                </a:extLst>
              </p:cNvPr>
              <p:cNvSpPr txBox="1"/>
              <p:nvPr/>
            </p:nvSpPr>
            <p:spPr>
              <a:xfrm>
                <a:off x="443541" y="342954"/>
                <a:ext cx="7379956" cy="2308324"/>
              </a:xfrm>
              <a:prstGeom prst="rect">
                <a:avLst/>
              </a:prstGeom>
              <a:noFill/>
            </p:spPr>
            <p:txBody>
              <a:bodyPr wrap="square" rtlCol="0">
                <a:spAutoFit/>
              </a:bodyPr>
              <a:lstStyle/>
              <a:p>
                <a:r>
                  <a:rPr lang="en-US" sz="3600" dirty="0"/>
                  <a:t>A single classical state in phase space (i.e. a microstate) </a:t>
                </a:r>
                <a14:m>
                  <m:oMath xmlns:m="http://schemas.openxmlformats.org/officeDocument/2006/math">
                    <m:r>
                      <a:rPr lang="en-US" sz="3600" b="0" i="1" smtClean="0">
                        <a:latin typeface="Cambria Math" panose="02040503050406030204" pitchFamily="18" charset="0"/>
                      </a:rPr>
                      <m:t>⇒</m:t>
                    </m:r>
                  </m:oMath>
                </a14:m>
                <a:r>
                  <a:rPr lang="en-US" sz="3600" dirty="0"/>
                  <a:t> zero volume; minus infinite entropy; infinite information.</a:t>
                </a:r>
              </a:p>
            </p:txBody>
          </p:sp>
        </mc:Choice>
        <mc:Fallback xmlns="">
          <p:sp>
            <p:nvSpPr>
              <p:cNvPr id="4" name="TextBox 3">
                <a:extLst>
                  <a:ext uri="{FF2B5EF4-FFF2-40B4-BE49-F238E27FC236}">
                    <a16:creationId xmlns:a16="http://schemas.microsoft.com/office/drawing/2014/main" id="{70E5B552-72B7-47B8-ABFA-FBE0665E0863}"/>
                  </a:ext>
                </a:extLst>
              </p:cNvPr>
              <p:cNvSpPr txBox="1">
                <a:spLocks noRot="1" noChangeAspect="1" noMove="1" noResize="1" noEditPoints="1" noAdjustHandles="1" noChangeArrowheads="1" noChangeShapeType="1" noTextEdit="1"/>
              </p:cNvSpPr>
              <p:nvPr/>
            </p:nvSpPr>
            <p:spPr>
              <a:xfrm>
                <a:off x="443541" y="342954"/>
                <a:ext cx="7379956" cy="2308324"/>
              </a:xfrm>
              <a:prstGeom prst="rect">
                <a:avLst/>
              </a:prstGeom>
              <a:blipFill>
                <a:blip r:embed="rId2"/>
                <a:stretch>
                  <a:fillRect l="-2562" t="-3958" b="-897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D273FDE-C75B-41E6-87EE-E60BBAFB452C}"/>
              </a:ext>
            </a:extLst>
          </p:cNvPr>
          <p:cNvSpPr txBox="1"/>
          <p:nvPr/>
        </p:nvSpPr>
        <p:spPr>
          <a:xfrm>
            <a:off x="443541" y="4293421"/>
            <a:ext cx="7593019" cy="1754326"/>
          </a:xfrm>
          <a:prstGeom prst="rect">
            <a:avLst/>
          </a:prstGeom>
          <a:noFill/>
        </p:spPr>
        <p:txBody>
          <a:bodyPr wrap="square" rtlCol="0">
            <a:spAutoFit/>
          </a:bodyPr>
          <a:lstStyle/>
          <a:p>
            <a:r>
              <a:rPr lang="en-US" sz="3600" dirty="0"/>
              <a:t>Quantum mechanics “fixes” this, by introducing a fixed lower bound on entropy.</a:t>
            </a:r>
          </a:p>
        </p:txBody>
      </p:sp>
      <p:grpSp>
        <p:nvGrpSpPr>
          <p:cNvPr id="6" name="Group 5">
            <a:extLst>
              <a:ext uri="{FF2B5EF4-FFF2-40B4-BE49-F238E27FC236}">
                <a16:creationId xmlns:a16="http://schemas.microsoft.com/office/drawing/2014/main" id="{D9A62161-A03B-4E21-BE7E-744256273953}"/>
              </a:ext>
            </a:extLst>
          </p:cNvPr>
          <p:cNvGrpSpPr/>
          <p:nvPr/>
        </p:nvGrpSpPr>
        <p:grpSpPr>
          <a:xfrm>
            <a:off x="8387458" y="850779"/>
            <a:ext cx="724673" cy="414143"/>
            <a:chOff x="5904865" y="1928228"/>
            <a:chExt cx="724673" cy="414143"/>
          </a:xfrm>
        </p:grpSpPr>
        <p:grpSp>
          <p:nvGrpSpPr>
            <p:cNvPr id="7" name="Group 6">
              <a:extLst>
                <a:ext uri="{FF2B5EF4-FFF2-40B4-BE49-F238E27FC236}">
                  <a16:creationId xmlns:a16="http://schemas.microsoft.com/office/drawing/2014/main" id="{37AB7D49-CA6E-4EE2-BD58-FE334FC9E18F}"/>
                </a:ext>
              </a:extLst>
            </p:cNvPr>
            <p:cNvGrpSpPr/>
            <p:nvPr/>
          </p:nvGrpSpPr>
          <p:grpSpPr>
            <a:xfrm>
              <a:off x="5904865" y="1928228"/>
              <a:ext cx="724673" cy="45719"/>
              <a:chOff x="5904865" y="1928228"/>
              <a:chExt cx="724673" cy="45719"/>
            </a:xfrm>
          </p:grpSpPr>
          <p:sp>
            <p:nvSpPr>
              <p:cNvPr id="18" name="Oval 17">
                <a:extLst>
                  <a:ext uri="{FF2B5EF4-FFF2-40B4-BE49-F238E27FC236}">
                    <a16:creationId xmlns:a16="http://schemas.microsoft.com/office/drawing/2014/main" id="{8C40ABE3-86CE-49C7-887E-45691C26DBC6}"/>
                  </a:ext>
                </a:extLst>
              </p:cNvPr>
              <p:cNvSpPr/>
              <p:nvPr/>
            </p:nvSpPr>
            <p:spPr>
              <a:xfrm>
                <a:off x="6131183"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261F92-9A67-41F8-85CF-9E1C76FDA011}"/>
                  </a:ext>
                </a:extLst>
              </p:cNvPr>
              <p:cNvSpPr/>
              <p:nvPr/>
            </p:nvSpPr>
            <p:spPr>
              <a:xfrm>
                <a:off x="6357501"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CCAB915-A928-4E6F-A5C8-202B8B4D6C0F}"/>
                  </a:ext>
                </a:extLst>
              </p:cNvPr>
              <p:cNvSpPr/>
              <p:nvPr/>
            </p:nvSpPr>
            <p:spPr>
              <a:xfrm>
                <a:off x="6583819"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B72A12D-FDD5-463F-8122-C6DDC1FF551D}"/>
                  </a:ext>
                </a:extLst>
              </p:cNvPr>
              <p:cNvSpPr/>
              <p:nvPr/>
            </p:nvSpPr>
            <p:spPr>
              <a:xfrm>
                <a:off x="5904865"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E0F62EB3-AD5D-48BE-B134-B3FFD6C0A565}"/>
                </a:ext>
              </a:extLst>
            </p:cNvPr>
            <p:cNvGrpSpPr/>
            <p:nvPr/>
          </p:nvGrpSpPr>
          <p:grpSpPr>
            <a:xfrm>
              <a:off x="5904865" y="2112440"/>
              <a:ext cx="724673" cy="45719"/>
              <a:chOff x="5904865" y="1928228"/>
              <a:chExt cx="724673" cy="45719"/>
            </a:xfrm>
          </p:grpSpPr>
          <p:sp>
            <p:nvSpPr>
              <p:cNvPr id="14" name="Oval 13">
                <a:extLst>
                  <a:ext uri="{FF2B5EF4-FFF2-40B4-BE49-F238E27FC236}">
                    <a16:creationId xmlns:a16="http://schemas.microsoft.com/office/drawing/2014/main" id="{721D24F4-6713-4613-8269-A3D41DBB2FCC}"/>
                  </a:ext>
                </a:extLst>
              </p:cNvPr>
              <p:cNvSpPr/>
              <p:nvPr/>
            </p:nvSpPr>
            <p:spPr>
              <a:xfrm>
                <a:off x="6131183"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F7FD1E-F1DF-4731-80F5-FBA70BDC2B82}"/>
                  </a:ext>
                </a:extLst>
              </p:cNvPr>
              <p:cNvSpPr/>
              <p:nvPr/>
            </p:nvSpPr>
            <p:spPr>
              <a:xfrm>
                <a:off x="6357501"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63EC1D3-65BA-4EFF-BAE1-3D971446BAA5}"/>
                  </a:ext>
                </a:extLst>
              </p:cNvPr>
              <p:cNvSpPr/>
              <p:nvPr/>
            </p:nvSpPr>
            <p:spPr>
              <a:xfrm>
                <a:off x="6583819"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D159D32-41D2-441B-9212-BB5E1BE1A5DF}"/>
                  </a:ext>
                </a:extLst>
              </p:cNvPr>
              <p:cNvSpPr/>
              <p:nvPr/>
            </p:nvSpPr>
            <p:spPr>
              <a:xfrm>
                <a:off x="5904865"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29BF2DE0-E3B6-45B1-9C6A-2F0F5933E11B}"/>
                </a:ext>
              </a:extLst>
            </p:cNvPr>
            <p:cNvGrpSpPr/>
            <p:nvPr/>
          </p:nvGrpSpPr>
          <p:grpSpPr>
            <a:xfrm>
              <a:off x="5904865" y="2296652"/>
              <a:ext cx="724673" cy="45719"/>
              <a:chOff x="5904865" y="1928228"/>
              <a:chExt cx="724673" cy="45719"/>
            </a:xfrm>
          </p:grpSpPr>
          <p:sp>
            <p:nvSpPr>
              <p:cNvPr id="10" name="Oval 9">
                <a:extLst>
                  <a:ext uri="{FF2B5EF4-FFF2-40B4-BE49-F238E27FC236}">
                    <a16:creationId xmlns:a16="http://schemas.microsoft.com/office/drawing/2014/main" id="{59833546-0279-4AFC-9A06-22C86C9A9CB9}"/>
                  </a:ext>
                </a:extLst>
              </p:cNvPr>
              <p:cNvSpPr/>
              <p:nvPr/>
            </p:nvSpPr>
            <p:spPr>
              <a:xfrm>
                <a:off x="6131183"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662E110-F823-4404-B19E-A0C029B59FA0}"/>
                  </a:ext>
                </a:extLst>
              </p:cNvPr>
              <p:cNvSpPr/>
              <p:nvPr/>
            </p:nvSpPr>
            <p:spPr>
              <a:xfrm>
                <a:off x="6357501"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3D8B84A-9D6C-4834-AAB4-C371BE8BA65C}"/>
                  </a:ext>
                </a:extLst>
              </p:cNvPr>
              <p:cNvSpPr/>
              <p:nvPr/>
            </p:nvSpPr>
            <p:spPr>
              <a:xfrm>
                <a:off x="6583819"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AB14C78-FAD4-451C-8191-875E0074639A}"/>
                  </a:ext>
                </a:extLst>
              </p:cNvPr>
              <p:cNvSpPr/>
              <p:nvPr/>
            </p:nvSpPr>
            <p:spPr>
              <a:xfrm>
                <a:off x="5904865"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FA293D61-D49B-4DBF-9D26-8F8249F9CDE6}"/>
              </a:ext>
            </a:extLst>
          </p:cNvPr>
          <p:cNvSpPr/>
          <p:nvPr/>
        </p:nvSpPr>
        <p:spPr>
          <a:xfrm>
            <a:off x="8156416" y="697170"/>
            <a:ext cx="1197032" cy="721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8BDFF86-DE22-4BA7-A04F-6B32BDBB85CA}"/>
              </a:ext>
            </a:extLst>
          </p:cNvPr>
          <p:cNvSpPr txBox="1"/>
          <p:nvPr/>
        </p:nvSpPr>
        <p:spPr>
          <a:xfrm>
            <a:off x="8294894" y="342954"/>
            <a:ext cx="928139" cy="369332"/>
          </a:xfrm>
          <a:prstGeom prst="rect">
            <a:avLst/>
          </a:prstGeom>
          <a:noFill/>
        </p:spPr>
        <p:txBody>
          <a:bodyPr wrap="none" rtlCol="0">
            <a:spAutoFit/>
          </a:bodyPr>
          <a:lstStyle/>
          <a:p>
            <a:r>
              <a:rPr lang="en-US" dirty="0"/>
              <a:t>discrete</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05C0737-ED92-4C70-9480-F26A00D10D71}"/>
                  </a:ext>
                </a:extLst>
              </p:cNvPr>
              <p:cNvSpPr txBox="1"/>
              <p:nvPr/>
            </p:nvSpPr>
            <p:spPr>
              <a:xfrm>
                <a:off x="443541" y="2872185"/>
                <a:ext cx="7379956" cy="1200329"/>
              </a:xfrm>
              <a:prstGeom prst="rect">
                <a:avLst/>
              </a:prstGeom>
              <a:noFill/>
            </p:spPr>
            <p:txBody>
              <a:bodyPr wrap="square" rtlCol="0">
                <a:spAutoFit/>
              </a:bodyPr>
              <a:lstStyle/>
              <a:p>
                <a:r>
                  <a:rPr lang="en-US" sz="3600" dirty="0"/>
                  <a:t>“Empty state” </a:t>
                </a:r>
                <a14:m>
                  <m:oMath xmlns:m="http://schemas.openxmlformats.org/officeDocument/2006/math">
                    <m:r>
                      <a:rPr lang="en-US" sz="3600" b="0" i="1" smtClean="0">
                        <a:latin typeface="Cambria Math" panose="02040503050406030204" pitchFamily="18" charset="0"/>
                      </a:rPr>
                      <m:t>⇒</m:t>
                    </m:r>
                  </m:oMath>
                </a14:m>
                <a:r>
                  <a:rPr lang="en-US" sz="3600" dirty="0"/>
                  <a:t> one discrete case; zero entropy; finite information.</a:t>
                </a:r>
              </a:p>
            </p:txBody>
          </p:sp>
        </mc:Choice>
        <mc:Fallback xmlns="">
          <p:sp>
            <p:nvSpPr>
              <p:cNvPr id="34" name="TextBox 33">
                <a:extLst>
                  <a:ext uri="{FF2B5EF4-FFF2-40B4-BE49-F238E27FC236}">
                    <a16:creationId xmlns:a16="http://schemas.microsoft.com/office/drawing/2014/main" id="{D05C0737-ED92-4C70-9480-F26A00D10D71}"/>
                  </a:ext>
                </a:extLst>
              </p:cNvPr>
              <p:cNvSpPr txBox="1">
                <a:spLocks noRot="1" noChangeAspect="1" noMove="1" noResize="1" noEditPoints="1" noAdjustHandles="1" noChangeArrowheads="1" noChangeShapeType="1" noTextEdit="1"/>
              </p:cNvSpPr>
              <p:nvPr/>
            </p:nvSpPr>
            <p:spPr>
              <a:xfrm>
                <a:off x="443541" y="2872185"/>
                <a:ext cx="7379956" cy="1200329"/>
              </a:xfrm>
              <a:prstGeom prst="rect">
                <a:avLst/>
              </a:prstGeom>
              <a:blipFill>
                <a:blip r:embed="rId3"/>
                <a:stretch>
                  <a:fillRect l="-2562" t="-7614" b="-18274"/>
                </a:stretch>
              </a:blipFill>
            </p:spPr>
            <p:txBody>
              <a:bodyPr/>
              <a:lstStyle/>
              <a:p>
                <a:r>
                  <a:rPr lang="en-US">
                    <a:noFill/>
                  </a:rPr>
                  <a:t> </a:t>
                </a:r>
              </a:p>
            </p:txBody>
          </p:sp>
        </mc:Fallback>
      </mc:AlternateContent>
      <p:sp>
        <p:nvSpPr>
          <p:cNvPr id="35" name="Freeform: Shape 34">
            <a:extLst>
              <a:ext uri="{FF2B5EF4-FFF2-40B4-BE49-F238E27FC236}">
                <a16:creationId xmlns:a16="http://schemas.microsoft.com/office/drawing/2014/main" id="{218917FD-B73D-40E9-A515-1599F9368EB8}"/>
              </a:ext>
            </a:extLst>
          </p:cNvPr>
          <p:cNvSpPr/>
          <p:nvPr/>
        </p:nvSpPr>
        <p:spPr>
          <a:xfrm>
            <a:off x="8840094" y="2569810"/>
            <a:ext cx="1998328" cy="1219911"/>
          </a:xfrm>
          <a:custGeom>
            <a:avLst/>
            <a:gdLst>
              <a:gd name="connsiteX0" fmla="*/ 456288 w 622116"/>
              <a:gd name="connsiteY0" fmla="*/ 4380 h 672187"/>
              <a:gd name="connsiteX1" fmla="*/ 96624 w 622116"/>
              <a:gd name="connsiteY1" fmla="*/ 53148 h 672187"/>
              <a:gd name="connsiteX2" fmla="*/ 53952 w 622116"/>
              <a:gd name="connsiteY2" fmla="*/ 364044 h 672187"/>
              <a:gd name="connsiteX3" fmla="*/ 29568 w 622116"/>
              <a:gd name="connsiteY3" fmla="*/ 662748 h 672187"/>
              <a:gd name="connsiteX4" fmla="*/ 498960 w 622116"/>
              <a:gd name="connsiteY4" fmla="*/ 571308 h 672187"/>
              <a:gd name="connsiteX5" fmla="*/ 517248 w 622116"/>
              <a:gd name="connsiteY5" fmla="*/ 309180 h 672187"/>
              <a:gd name="connsiteX6" fmla="*/ 620880 w 622116"/>
              <a:gd name="connsiteY6" fmla="*/ 101916 h 672187"/>
              <a:gd name="connsiteX7" fmla="*/ 456288 w 622116"/>
              <a:gd name="connsiteY7" fmla="*/ 4380 h 67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116" h="672187">
                <a:moveTo>
                  <a:pt x="456288" y="4380"/>
                </a:moveTo>
                <a:cubicBezTo>
                  <a:pt x="368912" y="-3748"/>
                  <a:pt x="163680" y="-6796"/>
                  <a:pt x="96624" y="53148"/>
                </a:cubicBezTo>
                <a:cubicBezTo>
                  <a:pt x="29568" y="113092"/>
                  <a:pt x="65128" y="262444"/>
                  <a:pt x="53952" y="364044"/>
                </a:cubicBezTo>
                <a:cubicBezTo>
                  <a:pt x="42776" y="465644"/>
                  <a:pt x="-44600" y="628204"/>
                  <a:pt x="29568" y="662748"/>
                </a:cubicBezTo>
                <a:cubicBezTo>
                  <a:pt x="103736" y="697292"/>
                  <a:pt x="417680" y="630236"/>
                  <a:pt x="498960" y="571308"/>
                </a:cubicBezTo>
                <a:cubicBezTo>
                  <a:pt x="580240" y="512380"/>
                  <a:pt x="496928" y="387412"/>
                  <a:pt x="517248" y="309180"/>
                </a:cubicBezTo>
                <a:cubicBezTo>
                  <a:pt x="537568" y="230948"/>
                  <a:pt x="634088" y="153732"/>
                  <a:pt x="620880" y="101916"/>
                </a:cubicBezTo>
                <a:cubicBezTo>
                  <a:pt x="607672" y="50100"/>
                  <a:pt x="543664" y="12508"/>
                  <a:pt x="456288" y="438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E379925-D9DE-4273-936D-6CC204CBC291}"/>
              </a:ext>
            </a:extLst>
          </p:cNvPr>
          <p:cNvSpPr txBox="1"/>
          <p:nvPr/>
        </p:nvSpPr>
        <p:spPr>
          <a:xfrm>
            <a:off x="8999330" y="3826525"/>
            <a:ext cx="2307298" cy="923330"/>
          </a:xfrm>
          <a:prstGeom prst="rect">
            <a:avLst/>
          </a:prstGeom>
          <a:noFill/>
        </p:spPr>
        <p:txBody>
          <a:bodyPr wrap="none" rtlCol="0">
            <a:spAutoFit/>
          </a:bodyPr>
          <a:lstStyle/>
          <a:p>
            <a:pPr algn="ctr"/>
            <a:r>
              <a:rPr lang="en-US" dirty="0"/>
              <a:t>quantum:</a:t>
            </a:r>
            <a:br>
              <a:rPr lang="en-US" dirty="0"/>
            </a:br>
            <a:r>
              <a:rPr lang="en-US" dirty="0"/>
              <a:t>continuum with points</a:t>
            </a:r>
            <a:br>
              <a:rPr lang="en-US" dirty="0"/>
            </a:br>
            <a:r>
              <a:rPr lang="en-US" dirty="0"/>
              <a:t>of finite measure</a:t>
            </a:r>
          </a:p>
        </p:txBody>
      </p:sp>
      <p:sp>
        <p:nvSpPr>
          <p:cNvPr id="49" name="Oval 48">
            <a:extLst>
              <a:ext uri="{FF2B5EF4-FFF2-40B4-BE49-F238E27FC236}">
                <a16:creationId xmlns:a16="http://schemas.microsoft.com/office/drawing/2014/main" id="{91AEE8AD-35DA-4B3C-8029-592857F3D6C0}"/>
              </a:ext>
            </a:extLst>
          </p:cNvPr>
          <p:cNvSpPr/>
          <p:nvPr/>
        </p:nvSpPr>
        <p:spPr>
          <a:xfrm>
            <a:off x="9263042" y="2767016"/>
            <a:ext cx="260064" cy="26006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A7F61CB-D98D-445C-B3E4-43DB850EA552}"/>
              </a:ext>
            </a:extLst>
          </p:cNvPr>
          <p:cNvSpPr/>
          <p:nvPr/>
        </p:nvSpPr>
        <p:spPr>
          <a:xfrm>
            <a:off x="10081415" y="2722852"/>
            <a:ext cx="260064" cy="26006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C4B684A-6B15-4F2F-B430-81FD07E99928}"/>
              </a:ext>
            </a:extLst>
          </p:cNvPr>
          <p:cNvSpPr/>
          <p:nvPr/>
        </p:nvSpPr>
        <p:spPr>
          <a:xfrm>
            <a:off x="9629236" y="3096676"/>
            <a:ext cx="260064" cy="26006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D9A85F3-5EC0-4B66-B55E-76C5164D64A2}"/>
              </a:ext>
            </a:extLst>
          </p:cNvPr>
          <p:cNvSpPr/>
          <p:nvPr/>
        </p:nvSpPr>
        <p:spPr>
          <a:xfrm>
            <a:off x="9133010" y="3400748"/>
            <a:ext cx="260064" cy="26006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083BA70-3742-41C8-AEA9-C9A3E427F85E}"/>
              </a:ext>
            </a:extLst>
          </p:cNvPr>
          <p:cNvSpPr/>
          <p:nvPr/>
        </p:nvSpPr>
        <p:spPr>
          <a:xfrm>
            <a:off x="10078229" y="3298968"/>
            <a:ext cx="260064" cy="26006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DFEB247C-394A-4B6C-937F-9C2D3B3B86E8}"/>
              </a:ext>
            </a:extLst>
          </p:cNvPr>
          <p:cNvSpPr/>
          <p:nvPr/>
        </p:nvSpPr>
        <p:spPr>
          <a:xfrm>
            <a:off x="9888872" y="540827"/>
            <a:ext cx="1998328" cy="1219911"/>
          </a:xfrm>
          <a:custGeom>
            <a:avLst/>
            <a:gdLst>
              <a:gd name="connsiteX0" fmla="*/ 456288 w 622116"/>
              <a:gd name="connsiteY0" fmla="*/ 4380 h 672187"/>
              <a:gd name="connsiteX1" fmla="*/ 96624 w 622116"/>
              <a:gd name="connsiteY1" fmla="*/ 53148 h 672187"/>
              <a:gd name="connsiteX2" fmla="*/ 53952 w 622116"/>
              <a:gd name="connsiteY2" fmla="*/ 364044 h 672187"/>
              <a:gd name="connsiteX3" fmla="*/ 29568 w 622116"/>
              <a:gd name="connsiteY3" fmla="*/ 662748 h 672187"/>
              <a:gd name="connsiteX4" fmla="*/ 498960 w 622116"/>
              <a:gd name="connsiteY4" fmla="*/ 571308 h 672187"/>
              <a:gd name="connsiteX5" fmla="*/ 517248 w 622116"/>
              <a:gd name="connsiteY5" fmla="*/ 309180 h 672187"/>
              <a:gd name="connsiteX6" fmla="*/ 620880 w 622116"/>
              <a:gd name="connsiteY6" fmla="*/ 101916 h 672187"/>
              <a:gd name="connsiteX7" fmla="*/ 456288 w 622116"/>
              <a:gd name="connsiteY7" fmla="*/ 4380 h 67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116" h="672187">
                <a:moveTo>
                  <a:pt x="456288" y="4380"/>
                </a:moveTo>
                <a:cubicBezTo>
                  <a:pt x="368912" y="-3748"/>
                  <a:pt x="163680" y="-6796"/>
                  <a:pt x="96624" y="53148"/>
                </a:cubicBezTo>
                <a:cubicBezTo>
                  <a:pt x="29568" y="113092"/>
                  <a:pt x="65128" y="262444"/>
                  <a:pt x="53952" y="364044"/>
                </a:cubicBezTo>
                <a:cubicBezTo>
                  <a:pt x="42776" y="465644"/>
                  <a:pt x="-44600" y="628204"/>
                  <a:pt x="29568" y="662748"/>
                </a:cubicBezTo>
                <a:cubicBezTo>
                  <a:pt x="103736" y="697292"/>
                  <a:pt x="417680" y="630236"/>
                  <a:pt x="498960" y="571308"/>
                </a:cubicBezTo>
                <a:cubicBezTo>
                  <a:pt x="580240" y="512380"/>
                  <a:pt x="496928" y="387412"/>
                  <a:pt x="517248" y="309180"/>
                </a:cubicBezTo>
                <a:cubicBezTo>
                  <a:pt x="537568" y="230948"/>
                  <a:pt x="634088" y="153732"/>
                  <a:pt x="620880" y="101916"/>
                </a:cubicBezTo>
                <a:cubicBezTo>
                  <a:pt x="607672" y="50100"/>
                  <a:pt x="543664" y="12508"/>
                  <a:pt x="456288" y="438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FFD8AE8-B4B3-4F34-B886-68B635A7329B}"/>
              </a:ext>
            </a:extLst>
          </p:cNvPr>
          <p:cNvSpPr/>
          <p:nvPr/>
        </p:nvSpPr>
        <p:spPr>
          <a:xfrm>
            <a:off x="10298684" y="748578"/>
            <a:ext cx="235445" cy="33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453D68E-A238-4261-8FE0-4CAF7BA3D88B}"/>
              </a:ext>
            </a:extLst>
          </p:cNvPr>
          <p:cNvSpPr/>
          <p:nvPr/>
        </p:nvSpPr>
        <p:spPr>
          <a:xfrm>
            <a:off x="10161625" y="1418529"/>
            <a:ext cx="353337" cy="22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6410ACA-9D3F-46BF-B66B-5B471C92E1D0}"/>
              </a:ext>
            </a:extLst>
          </p:cNvPr>
          <p:cNvSpPr/>
          <p:nvPr/>
        </p:nvSpPr>
        <p:spPr>
          <a:xfrm>
            <a:off x="11068401" y="1156212"/>
            <a:ext cx="322140" cy="33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1888F8E-05B7-4640-98EB-C5F7F8978EA6}"/>
              </a:ext>
            </a:extLst>
          </p:cNvPr>
          <p:cNvSpPr/>
          <p:nvPr/>
        </p:nvSpPr>
        <p:spPr>
          <a:xfrm>
            <a:off x="10693193" y="1219202"/>
            <a:ext cx="127207" cy="117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09E992C0-7DBE-45F7-9653-3F4703102EC8}"/>
              </a:ext>
            </a:extLst>
          </p:cNvPr>
          <p:cNvSpPr/>
          <p:nvPr/>
        </p:nvSpPr>
        <p:spPr>
          <a:xfrm>
            <a:off x="11209996" y="649756"/>
            <a:ext cx="322140" cy="29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FA35240-FC4E-47E2-AC10-678EA7856C4F}"/>
              </a:ext>
            </a:extLst>
          </p:cNvPr>
          <p:cNvSpPr/>
          <p:nvPr/>
        </p:nvSpPr>
        <p:spPr>
          <a:xfrm>
            <a:off x="10854572" y="89275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32284D67-9493-4A05-853F-132FA8153DBB}"/>
              </a:ext>
            </a:extLst>
          </p:cNvPr>
          <p:cNvCxnSpPr>
            <a:cxnSpLocks/>
          </p:cNvCxnSpPr>
          <p:nvPr/>
        </p:nvCxnSpPr>
        <p:spPr>
          <a:xfrm flipH="1" flipV="1">
            <a:off x="10913018" y="989704"/>
            <a:ext cx="155383" cy="982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5470012-3F84-4522-B637-8AE85005AE0A}"/>
              </a:ext>
            </a:extLst>
          </p:cNvPr>
          <p:cNvSpPr txBox="1"/>
          <p:nvPr/>
        </p:nvSpPr>
        <p:spPr>
          <a:xfrm>
            <a:off x="10287166" y="149353"/>
            <a:ext cx="1201739" cy="369332"/>
          </a:xfrm>
          <a:prstGeom prst="rect">
            <a:avLst/>
          </a:prstGeom>
          <a:noFill/>
        </p:spPr>
        <p:txBody>
          <a:bodyPr wrap="none" rtlCol="0">
            <a:spAutoFit/>
          </a:bodyPr>
          <a:lstStyle/>
          <a:p>
            <a:r>
              <a:rPr lang="en-US" dirty="0"/>
              <a:t>continuum</a:t>
            </a:r>
          </a:p>
        </p:txBody>
      </p:sp>
      <p:cxnSp>
        <p:nvCxnSpPr>
          <p:cNvPr id="63" name="Straight Arrow Connector 62">
            <a:extLst>
              <a:ext uri="{FF2B5EF4-FFF2-40B4-BE49-F238E27FC236}">
                <a16:creationId xmlns:a16="http://schemas.microsoft.com/office/drawing/2014/main" id="{B31D51BB-5A04-4B84-8B24-6D0C6485E134}"/>
              </a:ext>
            </a:extLst>
          </p:cNvPr>
          <p:cNvCxnSpPr/>
          <p:nvPr/>
        </p:nvCxnSpPr>
        <p:spPr>
          <a:xfrm flipV="1">
            <a:off x="8932249" y="1353773"/>
            <a:ext cx="134163" cy="52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5FE2956-F618-43C5-A176-964ADFD88F50}"/>
              </a:ext>
            </a:extLst>
          </p:cNvPr>
          <p:cNvCxnSpPr/>
          <p:nvPr/>
        </p:nvCxnSpPr>
        <p:spPr>
          <a:xfrm flipV="1">
            <a:off x="9066412" y="1557023"/>
            <a:ext cx="977667" cy="375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D7D65EF-B1E2-4EE5-9DF7-2B306D518339}"/>
              </a:ext>
            </a:extLst>
          </p:cNvPr>
          <p:cNvSpPr txBox="1"/>
          <p:nvPr/>
        </p:nvSpPr>
        <p:spPr>
          <a:xfrm>
            <a:off x="8197473" y="1918952"/>
            <a:ext cx="1540102" cy="369332"/>
          </a:xfrm>
          <a:prstGeom prst="rect">
            <a:avLst/>
          </a:prstGeom>
          <a:noFill/>
        </p:spPr>
        <p:txBody>
          <a:bodyPr wrap="none" rtlCol="0">
            <a:spAutoFit/>
          </a:bodyPr>
          <a:lstStyle/>
          <a:p>
            <a:r>
              <a:rPr lang="en-US" dirty="0"/>
              <a:t>finite measure</a:t>
            </a:r>
          </a:p>
        </p:txBody>
      </p:sp>
      <p:sp>
        <p:nvSpPr>
          <p:cNvPr id="66" name="TextBox 65">
            <a:extLst>
              <a:ext uri="{FF2B5EF4-FFF2-40B4-BE49-F238E27FC236}">
                <a16:creationId xmlns:a16="http://schemas.microsoft.com/office/drawing/2014/main" id="{5ECFE078-CD42-4189-8B14-0405EFDE73FF}"/>
              </a:ext>
            </a:extLst>
          </p:cNvPr>
          <p:cNvSpPr txBox="1"/>
          <p:nvPr/>
        </p:nvSpPr>
        <p:spPr>
          <a:xfrm>
            <a:off x="10439945" y="1953896"/>
            <a:ext cx="1451936" cy="369332"/>
          </a:xfrm>
          <a:prstGeom prst="rect">
            <a:avLst/>
          </a:prstGeom>
          <a:noFill/>
        </p:spPr>
        <p:txBody>
          <a:bodyPr wrap="none" rtlCol="0">
            <a:spAutoFit/>
          </a:bodyPr>
          <a:lstStyle/>
          <a:p>
            <a:r>
              <a:rPr lang="en-US" dirty="0"/>
              <a:t>zero measure</a:t>
            </a:r>
          </a:p>
        </p:txBody>
      </p:sp>
      <p:cxnSp>
        <p:nvCxnSpPr>
          <p:cNvPr id="67" name="Straight Arrow Connector 66">
            <a:extLst>
              <a:ext uri="{FF2B5EF4-FFF2-40B4-BE49-F238E27FC236}">
                <a16:creationId xmlns:a16="http://schemas.microsoft.com/office/drawing/2014/main" id="{12942DAE-B441-4412-9D0A-46439279B8F3}"/>
              </a:ext>
            </a:extLst>
          </p:cNvPr>
          <p:cNvCxnSpPr>
            <a:cxnSpLocks/>
          </p:cNvCxnSpPr>
          <p:nvPr/>
        </p:nvCxnSpPr>
        <p:spPr>
          <a:xfrm>
            <a:off x="8885813" y="2407920"/>
            <a:ext cx="337220" cy="89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22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4" grpId="0"/>
      <p:bldP spid="35" grpId="0" animBg="1"/>
      <p:bldP spid="41" grpId="0"/>
      <p:bldP spid="49" grpId="0" animBg="1"/>
      <p:bldP spid="50" grpId="0" animBg="1"/>
      <p:bldP spid="51" grpId="0" animBg="1"/>
      <p:bldP spid="52" grpId="0" animBg="1"/>
      <p:bldP spid="5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1233-F037-489B-AEEB-032B3DF6F17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A9605B6-D778-4367-ABF6-A08BBAF2040C}"/>
              </a:ext>
            </a:extLst>
          </p:cNvPr>
          <p:cNvSpPr>
            <a:spLocks noGrp="1"/>
          </p:cNvSpPr>
          <p:nvPr>
            <p:ph idx="1"/>
          </p:nvPr>
        </p:nvSpPr>
        <p:spPr/>
        <p:txBody>
          <a:bodyPr>
            <a:normAutofit/>
          </a:bodyPr>
          <a:lstStyle/>
          <a:p>
            <a:r>
              <a:rPr lang="en-US" dirty="0"/>
              <a:t>Show how we can “elevate” the discussion from mathematical constructs to physical principles, assumptions and requirements (</a:t>
            </a:r>
            <a:r>
              <a:rPr lang="en-US" b="1" dirty="0"/>
              <a:t>reverse physics</a:t>
            </a:r>
            <a:r>
              <a:rPr lang="en-US" dirty="0"/>
              <a:t>)</a:t>
            </a:r>
          </a:p>
          <a:p>
            <a:endParaRPr lang="en-US" dirty="0"/>
          </a:p>
          <a:p>
            <a:r>
              <a:rPr lang="en-US" dirty="0"/>
              <a:t>Show that the current mathematical foundations are not quite what we need for physical theories (need for </a:t>
            </a:r>
            <a:r>
              <a:rPr lang="en-US" b="1" dirty="0"/>
              <a:t>physical mathematics</a:t>
            </a:r>
            <a:r>
              <a:rPr lang="en-US" dirty="0"/>
              <a:t>)</a:t>
            </a:r>
          </a:p>
          <a:p>
            <a:endParaRPr lang="en-US" dirty="0"/>
          </a:p>
          <a:p>
            <a:r>
              <a:rPr lang="en-US" dirty="0"/>
              <a:t>See what new ideas can come out of this new outlook</a:t>
            </a:r>
          </a:p>
        </p:txBody>
      </p:sp>
      <p:sp>
        <p:nvSpPr>
          <p:cNvPr id="4" name="Footer Placeholder 3">
            <a:extLst>
              <a:ext uri="{FF2B5EF4-FFF2-40B4-BE49-F238E27FC236}">
                <a16:creationId xmlns:a16="http://schemas.microsoft.com/office/drawing/2014/main" id="{1EC1BEBF-3B5D-450B-BA37-3CEACB4CEEFD}"/>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7A762EC8-9CFF-4737-A5F0-A94D600D15C7}"/>
              </a:ext>
            </a:extLst>
          </p:cNvPr>
          <p:cNvSpPr>
            <a:spLocks noGrp="1"/>
          </p:cNvSpPr>
          <p:nvPr>
            <p:ph type="sldNum" sz="quarter" idx="13"/>
          </p:nvPr>
        </p:nvSpPr>
        <p:spPr/>
        <p:txBody>
          <a:bodyPr/>
          <a:lstStyle/>
          <a:p>
            <a:fld id="{F47845EA-7733-40EE-B074-20032348B727}" type="slidenum">
              <a:rPr lang="en-US" smtClean="0"/>
              <a:t>5</a:t>
            </a:fld>
            <a:endParaRPr lang="en-US"/>
          </a:p>
        </p:txBody>
      </p:sp>
    </p:spTree>
    <p:extLst>
      <p:ext uri="{BB962C8B-B14F-4D97-AF65-F5344CB8AC3E}">
        <p14:creationId xmlns:p14="http://schemas.microsoft.com/office/powerpoint/2010/main" val="208472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27B0-A7FE-40AD-9603-F00855A91C46}"/>
              </a:ext>
            </a:extLst>
          </p:cNvPr>
          <p:cNvSpPr>
            <a:spLocks noGrp="1"/>
          </p:cNvSpPr>
          <p:nvPr>
            <p:ph type="title"/>
          </p:nvPr>
        </p:nvSpPr>
        <p:spPr/>
        <p:txBody>
          <a:bodyPr/>
          <a:lstStyle/>
          <a:p>
            <a:r>
              <a:rPr lang="en-US" dirty="0"/>
              <a:t>Reverse Physics: from laws to physical assumptions</a:t>
            </a:r>
          </a:p>
        </p:txBody>
      </p:sp>
      <p:sp>
        <p:nvSpPr>
          <p:cNvPr id="3" name="Text Placeholder 2">
            <a:extLst>
              <a:ext uri="{FF2B5EF4-FFF2-40B4-BE49-F238E27FC236}">
                <a16:creationId xmlns:a16="http://schemas.microsoft.com/office/drawing/2014/main" id="{EBE1B8BB-C8E2-4238-800F-CB6EEEB410C7}"/>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CEAB68B2-D1C4-4884-9DFC-D288DFCEE5EC}"/>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F7282263-DFD2-4B29-8208-72D5C34C5D04}"/>
              </a:ext>
            </a:extLst>
          </p:cNvPr>
          <p:cNvSpPr>
            <a:spLocks noGrp="1"/>
          </p:cNvSpPr>
          <p:nvPr>
            <p:ph type="sldNum" sz="quarter" idx="12"/>
          </p:nvPr>
        </p:nvSpPr>
        <p:spPr/>
        <p:txBody>
          <a:bodyPr/>
          <a:lstStyle/>
          <a:p>
            <a:fld id="{F47845EA-7733-40EE-B074-20032348B727}" type="slidenum">
              <a:rPr lang="en-US" smtClean="0"/>
              <a:t>6</a:t>
            </a:fld>
            <a:endParaRPr lang="en-US"/>
          </a:p>
        </p:txBody>
      </p:sp>
      <p:sp>
        <p:nvSpPr>
          <p:cNvPr id="6" name="TextBox 5">
            <a:extLst>
              <a:ext uri="{FF2B5EF4-FFF2-40B4-BE49-F238E27FC236}">
                <a16:creationId xmlns:a16="http://schemas.microsoft.com/office/drawing/2014/main" id="{D494A5EA-AD3D-438D-867A-2885C243D455}"/>
              </a:ext>
            </a:extLst>
          </p:cNvPr>
          <p:cNvSpPr txBox="1"/>
          <p:nvPr/>
        </p:nvSpPr>
        <p:spPr>
          <a:xfrm>
            <a:off x="844550" y="4997403"/>
            <a:ext cx="11649947" cy="461665"/>
          </a:xfrm>
          <a:prstGeom prst="rect">
            <a:avLst/>
          </a:prstGeom>
          <a:noFill/>
        </p:spPr>
        <p:txBody>
          <a:bodyPr wrap="square" rtlCol="0">
            <a:spAutoFit/>
          </a:bodyPr>
          <a:lstStyle/>
          <a:p>
            <a:r>
              <a:rPr lang="en-US" sz="2400" i="1" dirty="0">
                <a:latin typeface="Proxima Nova Lt" panose="02000506030000020004" pitchFamily="50" charset="0"/>
                <a:cs typeface="Arial" panose="020B0604020202020204" pitchFamily="34" charset="0"/>
              </a:rPr>
              <a:t>Reverse Physics: From Laws to Physical Assumptions</a:t>
            </a:r>
          </a:p>
        </p:txBody>
      </p:sp>
      <p:sp>
        <p:nvSpPr>
          <p:cNvPr id="7" name="TextBox 6">
            <a:extLst>
              <a:ext uri="{FF2B5EF4-FFF2-40B4-BE49-F238E27FC236}">
                <a16:creationId xmlns:a16="http://schemas.microsoft.com/office/drawing/2014/main" id="{7C592E0F-4CBE-4255-BC46-FF83A3E61A6D}"/>
              </a:ext>
            </a:extLst>
          </p:cNvPr>
          <p:cNvSpPr txBox="1"/>
          <p:nvPr/>
        </p:nvSpPr>
        <p:spPr>
          <a:xfrm>
            <a:off x="831850" y="5443319"/>
            <a:ext cx="3869970" cy="646331"/>
          </a:xfrm>
          <a:prstGeom prst="rect">
            <a:avLst/>
          </a:prstGeom>
          <a:noFill/>
        </p:spPr>
        <p:txBody>
          <a:bodyPr wrap="none" rtlCol="0">
            <a:spAutoFit/>
          </a:bodyPr>
          <a:lstStyle/>
          <a:p>
            <a:r>
              <a:rPr lang="en-US" dirty="0">
                <a:latin typeface="Proxima Nova Lt" panose="02000506030000020004" pitchFamily="50" charset="0"/>
              </a:rPr>
              <a:t>Gabriele Carcassi, Christine A. Aidala</a:t>
            </a:r>
          </a:p>
          <a:p>
            <a:r>
              <a:rPr lang="en-US" dirty="0">
                <a:latin typeface="Proxima Nova Lt" panose="02000506030000020004" pitchFamily="50" charset="0"/>
              </a:rPr>
              <a:t>Foundations of Physics (2022) 52:40</a:t>
            </a:r>
          </a:p>
        </p:txBody>
      </p:sp>
    </p:spTree>
    <p:extLst>
      <p:ext uri="{BB962C8B-B14F-4D97-AF65-F5344CB8AC3E}">
        <p14:creationId xmlns:p14="http://schemas.microsoft.com/office/powerpoint/2010/main" val="245688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391436-36B4-4683-91FC-110BDE3C747C}"/>
              </a:ext>
            </a:extLst>
          </p:cNvPr>
          <p:cNvSpPr>
            <a:spLocks noGrp="1"/>
          </p:cNvSpPr>
          <p:nvPr>
            <p:ph type="ftr" sz="quarter" idx="11"/>
          </p:nvPr>
        </p:nvSpPr>
        <p:spPr/>
        <p:txBody>
          <a:bodyPr/>
          <a:lstStyle/>
          <a:p>
            <a:r>
              <a:rPr lang="en-US"/>
              <a:t>Christine Aidala + Gabriele Carcassi - Physics Department - University of Michigan</a:t>
            </a:r>
          </a:p>
        </p:txBody>
      </p:sp>
      <p:sp>
        <p:nvSpPr>
          <p:cNvPr id="5" name="Slide Number Placeholder 4">
            <a:extLst>
              <a:ext uri="{FF2B5EF4-FFF2-40B4-BE49-F238E27FC236}">
                <a16:creationId xmlns:a16="http://schemas.microsoft.com/office/drawing/2014/main" id="{B66336F7-182B-4C89-A121-608E941E49D7}"/>
              </a:ext>
            </a:extLst>
          </p:cNvPr>
          <p:cNvSpPr>
            <a:spLocks noGrp="1"/>
          </p:cNvSpPr>
          <p:nvPr>
            <p:ph type="sldNum" sz="quarter" idx="13"/>
          </p:nvPr>
        </p:nvSpPr>
        <p:spPr/>
        <p:txBody>
          <a:bodyPr/>
          <a:lstStyle/>
          <a:p>
            <a:fld id="{F47845EA-7733-40EE-B074-20032348B727}" type="slidenum">
              <a:rPr lang="en-US" smtClean="0"/>
              <a:t>7</a:t>
            </a:fld>
            <a:endParaRPr lang="en-US"/>
          </a:p>
        </p:txBody>
      </p:sp>
      <p:sp>
        <p:nvSpPr>
          <p:cNvPr id="6" name="Rectangle 5">
            <a:extLst>
              <a:ext uri="{FF2B5EF4-FFF2-40B4-BE49-F238E27FC236}">
                <a16:creationId xmlns:a16="http://schemas.microsoft.com/office/drawing/2014/main" id="{FB65A681-63FE-47E6-87FA-3325A5ED7CD2}"/>
              </a:ext>
            </a:extLst>
          </p:cNvPr>
          <p:cNvSpPr/>
          <p:nvPr/>
        </p:nvSpPr>
        <p:spPr>
          <a:xfrm>
            <a:off x="4962797" y="1214845"/>
            <a:ext cx="2266406"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theory</a:t>
            </a:r>
          </a:p>
        </p:txBody>
      </p:sp>
      <p:sp>
        <p:nvSpPr>
          <p:cNvPr id="7" name="Rectangle 6">
            <a:extLst>
              <a:ext uri="{FF2B5EF4-FFF2-40B4-BE49-F238E27FC236}">
                <a16:creationId xmlns:a16="http://schemas.microsoft.com/office/drawing/2014/main" id="{7D7CAB1B-F9E1-4A4D-953B-3D5B4C81CBCE}"/>
              </a:ext>
            </a:extLst>
          </p:cNvPr>
          <p:cNvSpPr/>
          <p:nvPr/>
        </p:nvSpPr>
        <p:spPr>
          <a:xfrm>
            <a:off x="8871857" y="1214845"/>
            <a:ext cx="2532018"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result/</a:t>
            </a:r>
            <a:br>
              <a:rPr lang="en-US" dirty="0"/>
            </a:br>
            <a:r>
              <a:rPr lang="en-US" dirty="0"/>
              <a:t>effect/prediction</a:t>
            </a:r>
          </a:p>
        </p:txBody>
      </p:sp>
      <p:sp>
        <p:nvSpPr>
          <p:cNvPr id="8" name="Rectangle 7">
            <a:extLst>
              <a:ext uri="{FF2B5EF4-FFF2-40B4-BE49-F238E27FC236}">
                <a16:creationId xmlns:a16="http://schemas.microsoft.com/office/drawing/2014/main" id="{62AD90FC-63F8-422E-8ECD-3C67A0F232DE}"/>
              </a:ext>
            </a:extLst>
          </p:cNvPr>
          <p:cNvSpPr/>
          <p:nvPr/>
        </p:nvSpPr>
        <p:spPr>
          <a:xfrm>
            <a:off x="788125" y="1214845"/>
            <a:ext cx="2532018"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Smallest set of assumptions required to rederive the theory</a:t>
            </a:r>
          </a:p>
        </p:txBody>
      </p:sp>
      <p:sp>
        <p:nvSpPr>
          <p:cNvPr id="9" name="Rectangle 8">
            <a:extLst>
              <a:ext uri="{FF2B5EF4-FFF2-40B4-BE49-F238E27FC236}">
                <a16:creationId xmlns:a16="http://schemas.microsoft.com/office/drawing/2014/main" id="{9178A743-1DC0-4FCB-986F-705F5763852D}"/>
              </a:ext>
            </a:extLst>
          </p:cNvPr>
          <p:cNvSpPr/>
          <p:nvPr/>
        </p:nvSpPr>
        <p:spPr>
          <a:xfrm>
            <a:off x="4962797" y="3777344"/>
            <a:ext cx="2266406"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Theorem</a:t>
            </a:r>
          </a:p>
        </p:txBody>
      </p:sp>
      <p:sp>
        <p:nvSpPr>
          <p:cNvPr id="10" name="Rectangle 9">
            <a:extLst>
              <a:ext uri="{FF2B5EF4-FFF2-40B4-BE49-F238E27FC236}">
                <a16:creationId xmlns:a16="http://schemas.microsoft.com/office/drawing/2014/main" id="{342C11EF-A001-47B8-86ED-C74820877FCD}"/>
              </a:ext>
            </a:extLst>
          </p:cNvPr>
          <p:cNvSpPr/>
          <p:nvPr/>
        </p:nvSpPr>
        <p:spPr>
          <a:xfrm>
            <a:off x="8871857" y="3777342"/>
            <a:ext cx="2532018"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Mathematical result/</a:t>
            </a:r>
            <a:br>
              <a:rPr lang="en-US" dirty="0"/>
            </a:br>
            <a:r>
              <a:rPr lang="en-US" dirty="0"/>
              <a:t>corollary/calculation</a:t>
            </a:r>
          </a:p>
        </p:txBody>
      </p:sp>
      <p:sp>
        <p:nvSpPr>
          <p:cNvPr id="11" name="Rectangle 10">
            <a:extLst>
              <a:ext uri="{FF2B5EF4-FFF2-40B4-BE49-F238E27FC236}">
                <a16:creationId xmlns:a16="http://schemas.microsoft.com/office/drawing/2014/main" id="{A7890D74-7D47-41AA-AF37-0354A96A00EE}"/>
              </a:ext>
            </a:extLst>
          </p:cNvPr>
          <p:cNvSpPr/>
          <p:nvPr/>
        </p:nvSpPr>
        <p:spPr>
          <a:xfrm>
            <a:off x="788125" y="3766669"/>
            <a:ext cx="2532017"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Smallest set of axioms required to prove the theorem</a:t>
            </a:r>
          </a:p>
        </p:txBody>
      </p:sp>
      <p:sp>
        <p:nvSpPr>
          <p:cNvPr id="12" name="TextBox 11">
            <a:extLst>
              <a:ext uri="{FF2B5EF4-FFF2-40B4-BE49-F238E27FC236}">
                <a16:creationId xmlns:a16="http://schemas.microsoft.com/office/drawing/2014/main" id="{A92A0639-9DC0-4445-AAAF-18E2FF5DEA97}"/>
              </a:ext>
            </a:extLst>
          </p:cNvPr>
          <p:cNvSpPr txBox="1"/>
          <p:nvPr/>
        </p:nvSpPr>
        <p:spPr>
          <a:xfrm>
            <a:off x="7603282" y="825920"/>
            <a:ext cx="853119" cy="369332"/>
          </a:xfrm>
          <a:prstGeom prst="rect">
            <a:avLst/>
          </a:prstGeom>
          <a:noFill/>
        </p:spPr>
        <p:txBody>
          <a:bodyPr wrap="none" rtlCol="0">
            <a:spAutoFit/>
          </a:bodyPr>
          <a:lstStyle/>
          <a:p>
            <a:r>
              <a:rPr lang="en-US" dirty="0"/>
              <a:t>Physics</a:t>
            </a:r>
          </a:p>
        </p:txBody>
      </p:sp>
      <p:sp>
        <p:nvSpPr>
          <p:cNvPr id="13" name="TextBox 12">
            <a:extLst>
              <a:ext uri="{FF2B5EF4-FFF2-40B4-BE49-F238E27FC236}">
                <a16:creationId xmlns:a16="http://schemas.microsoft.com/office/drawing/2014/main" id="{AFD474FC-DE80-41CF-86BB-F70E18E804B3}"/>
              </a:ext>
            </a:extLst>
          </p:cNvPr>
          <p:cNvSpPr txBox="1"/>
          <p:nvPr/>
        </p:nvSpPr>
        <p:spPr>
          <a:xfrm>
            <a:off x="7322468" y="3388417"/>
            <a:ext cx="1414746" cy="369332"/>
          </a:xfrm>
          <a:prstGeom prst="rect">
            <a:avLst/>
          </a:prstGeom>
          <a:noFill/>
        </p:spPr>
        <p:txBody>
          <a:bodyPr wrap="none" rtlCol="0">
            <a:spAutoFit/>
          </a:bodyPr>
          <a:lstStyle/>
          <a:p>
            <a:r>
              <a:rPr lang="en-US" dirty="0"/>
              <a:t>Mathematics</a:t>
            </a:r>
          </a:p>
        </p:txBody>
      </p:sp>
      <p:sp>
        <p:nvSpPr>
          <p:cNvPr id="14" name="TextBox 13">
            <a:extLst>
              <a:ext uri="{FF2B5EF4-FFF2-40B4-BE49-F238E27FC236}">
                <a16:creationId xmlns:a16="http://schemas.microsoft.com/office/drawing/2014/main" id="{2920D34D-CD20-404F-91AF-41C498DFC2CE}"/>
              </a:ext>
            </a:extLst>
          </p:cNvPr>
          <p:cNvSpPr txBox="1"/>
          <p:nvPr/>
        </p:nvSpPr>
        <p:spPr>
          <a:xfrm>
            <a:off x="3040655" y="3382879"/>
            <a:ext cx="2201628" cy="369332"/>
          </a:xfrm>
          <a:prstGeom prst="rect">
            <a:avLst/>
          </a:prstGeom>
          <a:noFill/>
        </p:spPr>
        <p:txBody>
          <a:bodyPr wrap="none" rtlCol="0">
            <a:spAutoFit/>
          </a:bodyPr>
          <a:lstStyle/>
          <a:p>
            <a:r>
              <a:rPr lang="en-US" dirty="0"/>
              <a:t>Reverse Mathematics</a:t>
            </a:r>
          </a:p>
        </p:txBody>
      </p:sp>
      <p:sp>
        <p:nvSpPr>
          <p:cNvPr id="15" name="TextBox 14">
            <a:extLst>
              <a:ext uri="{FF2B5EF4-FFF2-40B4-BE49-F238E27FC236}">
                <a16:creationId xmlns:a16="http://schemas.microsoft.com/office/drawing/2014/main" id="{B23A6EB8-6944-403E-992D-A0C0AC1D82B6}"/>
              </a:ext>
            </a:extLst>
          </p:cNvPr>
          <p:cNvSpPr txBox="1"/>
          <p:nvPr/>
        </p:nvSpPr>
        <p:spPr>
          <a:xfrm>
            <a:off x="3322796" y="825920"/>
            <a:ext cx="1640001" cy="369332"/>
          </a:xfrm>
          <a:prstGeom prst="rect">
            <a:avLst/>
          </a:prstGeom>
          <a:noFill/>
        </p:spPr>
        <p:txBody>
          <a:bodyPr wrap="none" rtlCol="0">
            <a:spAutoFit/>
          </a:bodyPr>
          <a:lstStyle/>
          <a:p>
            <a:r>
              <a:rPr lang="en-US" dirty="0"/>
              <a:t>Reverse Physics</a:t>
            </a:r>
          </a:p>
        </p:txBody>
      </p:sp>
      <p:sp>
        <p:nvSpPr>
          <p:cNvPr id="16" name="Arrow: Right 15">
            <a:extLst>
              <a:ext uri="{FF2B5EF4-FFF2-40B4-BE49-F238E27FC236}">
                <a16:creationId xmlns:a16="http://schemas.microsoft.com/office/drawing/2014/main" id="{F2FF44A1-1467-4BDF-8543-E854388D4B62}"/>
              </a:ext>
            </a:extLst>
          </p:cNvPr>
          <p:cNvSpPr/>
          <p:nvPr/>
        </p:nvSpPr>
        <p:spPr>
          <a:xfrm>
            <a:off x="7477321" y="1525087"/>
            <a:ext cx="1146418" cy="483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05EB3E0C-7C00-455B-8C16-6C8344E9A047}"/>
              </a:ext>
            </a:extLst>
          </p:cNvPr>
          <p:cNvSpPr/>
          <p:nvPr/>
        </p:nvSpPr>
        <p:spPr>
          <a:xfrm>
            <a:off x="7477321" y="4087584"/>
            <a:ext cx="1146418" cy="483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8FDD282D-0873-402B-9E02-AA82473A7F27}"/>
              </a:ext>
            </a:extLst>
          </p:cNvPr>
          <p:cNvSpPr/>
          <p:nvPr/>
        </p:nvSpPr>
        <p:spPr>
          <a:xfrm flipH="1">
            <a:off x="3568261" y="1519068"/>
            <a:ext cx="1146418" cy="483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A1914FBB-5560-4B7E-8B61-D6FDB5D6CC5C}"/>
              </a:ext>
            </a:extLst>
          </p:cNvPr>
          <p:cNvSpPr/>
          <p:nvPr/>
        </p:nvSpPr>
        <p:spPr>
          <a:xfrm flipH="1">
            <a:off x="3568260" y="4087584"/>
            <a:ext cx="1146418" cy="483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38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p:bldP spid="14" grpId="0"/>
      <p:bldP spid="15" grpId="0"/>
      <p:bldP spid="17"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6D78EF-B4EB-42D8-8152-1C16FA7365D0}"/>
                  </a:ext>
                </a:extLst>
              </p:cNvPr>
              <p:cNvSpPr txBox="1"/>
              <p:nvPr/>
            </p:nvSpPr>
            <p:spPr>
              <a:xfrm>
                <a:off x="1461535" y="1993599"/>
                <a:ext cx="2229778" cy="13664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a:rPr>
                            <m:t>𝑑</m:t>
                          </m:r>
                          <m:r>
                            <a:rPr lang="en-US" sz="4000" b="0" i="1" smtClean="0">
                              <a:latin typeface="Cambria Math" panose="02040503050406030204" pitchFamily="18" charset="0"/>
                            </a:rPr>
                            <m:t>𝑞</m:t>
                          </m:r>
                        </m:num>
                        <m:den>
                          <m:r>
                            <a:rPr lang="en-US" sz="4000" b="0" i="1" smtClean="0">
                              <a:latin typeface="Cambria Math"/>
                            </a:rPr>
                            <m:t>𝑑𝑡</m:t>
                          </m:r>
                        </m:den>
                      </m:f>
                      <m:r>
                        <a:rPr lang="en-US" sz="4000" i="1">
                          <a:latin typeface="Cambria Math"/>
                        </a:rPr>
                        <m:t>=</m:t>
                      </m:r>
                      <m:f>
                        <m:fPr>
                          <m:ctrlPr>
                            <a:rPr lang="en-US" sz="4000" i="1">
                              <a:latin typeface="Cambria Math" panose="02040503050406030204" pitchFamily="18" charset="0"/>
                            </a:rPr>
                          </m:ctrlPr>
                        </m:fPr>
                        <m:num>
                          <m:r>
                            <a:rPr lang="en-US" sz="4000" i="1">
                              <a:latin typeface="Cambria Math"/>
                            </a:rPr>
                            <m:t>𝜕</m:t>
                          </m:r>
                          <m:r>
                            <a:rPr lang="en-US" sz="4000" i="1">
                              <a:latin typeface="Cambria Math"/>
                            </a:rPr>
                            <m:t>𝐻</m:t>
                          </m:r>
                        </m:num>
                        <m:den>
                          <m:r>
                            <a:rPr lang="en-US" sz="4000" i="1">
                              <a:latin typeface="Cambria Math"/>
                            </a:rPr>
                            <m:t>𝜕</m:t>
                          </m:r>
                          <m:r>
                            <a:rPr lang="en-US" sz="4000" i="1">
                              <a:latin typeface="Cambria Math"/>
                            </a:rPr>
                            <m:t>𝑝</m:t>
                          </m:r>
                        </m:den>
                      </m:f>
                    </m:oMath>
                  </m:oMathPara>
                </a14:m>
                <a:endParaRPr lang="en-US" sz="4000" dirty="0"/>
              </a:p>
            </p:txBody>
          </p:sp>
        </mc:Choice>
        <mc:Fallback xmlns="">
          <p:sp>
            <p:nvSpPr>
              <p:cNvPr id="5" name="TextBox 4">
                <a:extLst>
                  <a:ext uri="{FF2B5EF4-FFF2-40B4-BE49-F238E27FC236}">
                    <a16:creationId xmlns:a16="http://schemas.microsoft.com/office/drawing/2014/main" id="{AE6D78EF-B4EB-42D8-8152-1C16FA7365D0}"/>
                  </a:ext>
                </a:extLst>
              </p:cNvPr>
              <p:cNvSpPr txBox="1">
                <a:spLocks noRot="1" noChangeAspect="1" noMove="1" noResize="1" noEditPoints="1" noAdjustHandles="1" noChangeArrowheads="1" noChangeShapeType="1" noTextEdit="1"/>
              </p:cNvSpPr>
              <p:nvPr/>
            </p:nvSpPr>
            <p:spPr>
              <a:xfrm>
                <a:off x="1461535" y="1993599"/>
                <a:ext cx="2229778" cy="136646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068D7BA-50FF-4879-95BE-E280069DCFB3}"/>
                  </a:ext>
                </a:extLst>
              </p:cNvPr>
              <p:cNvSpPr/>
              <p:nvPr/>
            </p:nvSpPr>
            <p:spPr>
              <a:xfrm>
                <a:off x="1461535" y="3669999"/>
                <a:ext cx="2698752" cy="13664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4000" b="0" i="1" smtClean="0">
                              <a:latin typeface="Cambria Math" panose="02040503050406030204" pitchFamily="18" charset="0"/>
                            </a:rPr>
                          </m:ctrlPr>
                        </m:fPr>
                        <m:num>
                          <m:r>
                            <a:rPr lang="en-US" sz="4000" b="0" i="1" smtClean="0">
                              <a:latin typeface="Cambria Math"/>
                            </a:rPr>
                            <m:t>𝑑𝑝</m:t>
                          </m:r>
                        </m:num>
                        <m:den>
                          <m:r>
                            <a:rPr lang="en-US" sz="4000" b="0" i="1" smtClean="0">
                              <a:latin typeface="Cambria Math"/>
                            </a:rPr>
                            <m:t>𝑑𝑡</m:t>
                          </m:r>
                        </m:den>
                      </m:f>
                      <m:r>
                        <a:rPr lang="en-US" sz="4000" b="0" i="1" smtClean="0">
                          <a:latin typeface="Cambria Math"/>
                        </a:rPr>
                        <m:t>=</m:t>
                      </m:r>
                      <m:r>
                        <a:rPr lang="en-US" sz="400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a:rPr>
                            <m:t>𝜕</m:t>
                          </m:r>
                          <m:r>
                            <a:rPr lang="en-US" sz="4000" i="1">
                              <a:latin typeface="Cambria Math"/>
                            </a:rPr>
                            <m:t>𝐻</m:t>
                          </m:r>
                        </m:num>
                        <m:den>
                          <m:r>
                            <a:rPr lang="en-US" sz="4000" i="1">
                              <a:latin typeface="Cambria Math"/>
                            </a:rPr>
                            <m:t>𝜕</m:t>
                          </m:r>
                          <m:r>
                            <a:rPr lang="en-US" sz="4000" i="1">
                              <a:latin typeface="Cambria Math" panose="02040503050406030204" pitchFamily="18" charset="0"/>
                            </a:rPr>
                            <m:t>𝑞</m:t>
                          </m:r>
                        </m:den>
                      </m:f>
                    </m:oMath>
                  </m:oMathPara>
                </a14:m>
                <a:endParaRPr lang="en-US" sz="4000" dirty="0"/>
              </a:p>
            </p:txBody>
          </p:sp>
        </mc:Choice>
        <mc:Fallback xmlns="">
          <p:sp>
            <p:nvSpPr>
              <p:cNvPr id="6" name="Rectangle 5">
                <a:extLst>
                  <a:ext uri="{FF2B5EF4-FFF2-40B4-BE49-F238E27FC236}">
                    <a16:creationId xmlns:a16="http://schemas.microsoft.com/office/drawing/2014/main" id="{8068D7BA-50FF-4879-95BE-E280069DCFB3}"/>
                  </a:ext>
                </a:extLst>
              </p:cNvPr>
              <p:cNvSpPr>
                <a:spLocks noRot="1" noChangeAspect="1" noMove="1" noResize="1" noEditPoints="1" noAdjustHandles="1" noChangeArrowheads="1" noChangeShapeType="1" noTextEdit="1"/>
              </p:cNvSpPr>
              <p:nvPr/>
            </p:nvSpPr>
            <p:spPr>
              <a:xfrm>
                <a:off x="1461535" y="3669999"/>
                <a:ext cx="2698752" cy="13664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1C88550A-CD8D-4A4D-8B1D-6A48BEAD1BD0}"/>
                  </a:ext>
                </a:extLst>
              </p:cNvPr>
              <p:cNvSpPr txBox="1"/>
              <p:nvPr/>
            </p:nvSpPr>
            <p:spPr>
              <a:xfrm>
                <a:off x="7943064" y="3360063"/>
                <a:ext cx="267624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𝜉</m:t>
                          </m:r>
                        </m:e>
                        <m:sup>
                          <m:r>
                            <a:rPr lang="en-US" sz="4000" b="0" i="1" smtClean="0">
                              <a:latin typeface="Cambria Math" panose="02040503050406030204" pitchFamily="18" charset="0"/>
                            </a:rPr>
                            <m:t>𝑎</m:t>
                          </m:r>
                        </m:sup>
                      </m:sSup>
                      <m:r>
                        <a:rPr lang="en-US" sz="4000" b="0" i="1"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e>
                      </m:d>
                    </m:oMath>
                  </m:oMathPara>
                </a14:m>
                <a:endParaRPr lang="en-US" sz="4000" dirty="0"/>
              </a:p>
            </p:txBody>
          </p:sp>
        </mc:Choice>
        <mc:Fallback xmlns="">
          <p:sp>
            <p:nvSpPr>
              <p:cNvPr id="99" name="TextBox 98">
                <a:extLst>
                  <a:ext uri="{FF2B5EF4-FFF2-40B4-BE49-F238E27FC236}">
                    <a16:creationId xmlns:a16="http://schemas.microsoft.com/office/drawing/2014/main" id="{1C88550A-CD8D-4A4D-8B1D-6A48BEAD1BD0}"/>
                  </a:ext>
                </a:extLst>
              </p:cNvPr>
              <p:cNvSpPr txBox="1">
                <a:spLocks noRot="1" noChangeAspect="1" noMove="1" noResize="1" noEditPoints="1" noAdjustHandles="1" noChangeArrowheads="1" noChangeShapeType="1" noTextEdit="1"/>
              </p:cNvSpPr>
              <p:nvPr/>
            </p:nvSpPr>
            <p:spPr>
              <a:xfrm>
                <a:off x="7943064" y="3360063"/>
                <a:ext cx="2676245" cy="707886"/>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B79DE64-C87E-4444-B572-42E2C2661A43}"/>
              </a:ext>
            </a:extLst>
          </p:cNvPr>
          <p:cNvSpPr txBox="1"/>
          <p:nvPr/>
        </p:nvSpPr>
        <p:spPr>
          <a:xfrm>
            <a:off x="461010" y="452073"/>
            <a:ext cx="4754763" cy="646331"/>
          </a:xfrm>
          <a:prstGeom prst="rect">
            <a:avLst/>
          </a:prstGeom>
          <a:noFill/>
        </p:spPr>
        <p:txBody>
          <a:bodyPr wrap="none" rtlCol="0">
            <a:spAutoFit/>
          </a:bodyPr>
          <a:lstStyle/>
          <a:p>
            <a:r>
              <a:rPr lang="en-US" sz="3600" dirty="0"/>
              <a:t>(1) Hamilton’s equations</a:t>
            </a:r>
          </a:p>
        </p:txBody>
      </p:sp>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6"/>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C283C09E-3A9E-4081-BDA4-19FD0A6EC833}"/>
                  </a:ext>
                </a:extLst>
              </p:cNvPr>
              <p:cNvSpPr txBox="1"/>
              <p:nvPr/>
            </p:nvSpPr>
            <p:spPr>
              <a:xfrm>
                <a:off x="6429676" y="4643569"/>
                <a:ext cx="5010794" cy="14654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a:rPr>
                            <m:t>𝑑</m:t>
                          </m:r>
                          <m:sSup>
                            <m:sSupPr>
                              <m:ctrlPr>
                                <a:rPr lang="en-US" sz="4000" i="1">
                                  <a:latin typeface="Cambria Math" panose="02040503050406030204" pitchFamily="18" charset="0"/>
                                </a:rPr>
                              </m:ctrlPr>
                            </m:sSupPr>
                            <m:e>
                              <m:r>
                                <a:rPr lang="en-US" sz="4000" i="1">
                                  <a:latin typeface="Cambria Math" panose="02040503050406030204" pitchFamily="18" charset="0"/>
                                </a:rPr>
                                <m:t>𝜉</m:t>
                              </m:r>
                            </m:e>
                            <m:sup>
                              <m:r>
                                <a:rPr lang="en-US" sz="4000" i="1">
                                  <a:latin typeface="Cambria Math" panose="02040503050406030204" pitchFamily="18" charset="0"/>
                                </a:rPr>
                                <m:t>𝑎</m:t>
                              </m:r>
                            </m:sup>
                          </m:sSup>
                        </m:num>
                        <m:den>
                          <m:r>
                            <a:rPr lang="en-US" sz="4000" i="1">
                              <a:latin typeface="Cambria Math"/>
                            </a:rPr>
                            <m:t>𝑑𝑡</m:t>
                          </m:r>
                        </m:den>
                      </m:f>
                      <m:r>
                        <a:rPr lang="en-US" sz="4000" b="0" i="1"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a:rPr>
                                <m:t>𝑑</m:t>
                              </m:r>
                              <m:r>
                                <a:rPr lang="en-US" sz="4000" i="1">
                                  <a:latin typeface="Cambria Math" panose="02040503050406030204" pitchFamily="18" charset="0"/>
                                </a:rPr>
                                <m:t>𝑞</m:t>
                              </m:r>
                            </m:num>
                            <m:den>
                              <m:r>
                                <a:rPr lang="en-US" sz="4000" i="1">
                                  <a:latin typeface="Cambria Math"/>
                                </a:rPr>
                                <m:t>𝑑𝑡</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a:rPr>
                                <m:t>𝑑𝑝</m:t>
                              </m:r>
                            </m:num>
                            <m:den>
                              <m:r>
                                <a:rPr lang="en-US" sz="4000" i="1">
                                  <a:latin typeface="Cambria Math"/>
                                </a:rPr>
                                <m:t>𝑑𝑡</m:t>
                              </m:r>
                            </m:den>
                          </m:f>
                        </m:e>
                      </m:d>
                    </m:oMath>
                  </m:oMathPara>
                </a14:m>
                <a:endParaRPr lang="en-US" sz="4000" dirty="0"/>
              </a:p>
            </p:txBody>
          </p:sp>
        </mc:Choice>
        <mc:Fallback xmlns="">
          <p:sp>
            <p:nvSpPr>
              <p:cNvPr id="100" name="TextBox 99">
                <a:extLst>
                  <a:ext uri="{FF2B5EF4-FFF2-40B4-BE49-F238E27FC236}">
                    <a16:creationId xmlns:a16="http://schemas.microsoft.com/office/drawing/2014/main" id="{C283C09E-3A9E-4081-BDA4-19FD0A6EC833}"/>
                  </a:ext>
                </a:extLst>
              </p:cNvPr>
              <p:cNvSpPr txBox="1">
                <a:spLocks noRot="1" noChangeAspect="1" noMove="1" noResize="1" noEditPoints="1" noAdjustHandles="1" noChangeArrowheads="1" noChangeShapeType="1" noTextEdit="1"/>
              </p:cNvSpPr>
              <p:nvPr/>
            </p:nvSpPr>
            <p:spPr>
              <a:xfrm>
                <a:off x="6429676" y="4643569"/>
                <a:ext cx="5010794" cy="146540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2C8FBC1A-96CF-413E-AEF4-2736FA90BF92}"/>
                  </a:ext>
                </a:extLst>
              </p:cNvPr>
              <p:cNvSpPr txBox="1"/>
              <p:nvPr/>
            </p:nvSpPr>
            <p:spPr>
              <a:xfrm>
                <a:off x="4164711" y="2322888"/>
                <a:ext cx="137992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oMath>
                  </m:oMathPara>
                </a14:m>
                <a:endParaRPr lang="en-US" sz="4000" dirty="0"/>
              </a:p>
            </p:txBody>
          </p:sp>
        </mc:Choice>
        <mc:Fallback xmlns="">
          <p:sp>
            <p:nvSpPr>
              <p:cNvPr id="108" name="TextBox 107">
                <a:extLst>
                  <a:ext uri="{FF2B5EF4-FFF2-40B4-BE49-F238E27FC236}">
                    <a16:creationId xmlns:a16="http://schemas.microsoft.com/office/drawing/2014/main" id="{2C8FBC1A-96CF-413E-AEF4-2736FA90BF92}"/>
                  </a:ext>
                </a:extLst>
              </p:cNvPr>
              <p:cNvSpPr txBox="1">
                <a:spLocks noRot="1" noChangeAspect="1" noMove="1" noResize="1" noEditPoints="1" noAdjustHandles="1" noChangeArrowheads="1" noChangeShapeType="1" noTextEdit="1"/>
              </p:cNvSpPr>
              <p:nvPr/>
            </p:nvSpPr>
            <p:spPr>
              <a:xfrm>
                <a:off x="4164711" y="2322888"/>
                <a:ext cx="1379929" cy="70788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A1459018-7912-4547-995A-CEB863078ABF}"/>
                  </a:ext>
                </a:extLst>
              </p:cNvPr>
              <p:cNvSpPr txBox="1"/>
              <p:nvPr/>
            </p:nvSpPr>
            <p:spPr>
              <a:xfrm>
                <a:off x="4160287" y="3999288"/>
                <a:ext cx="138435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oMath>
                  </m:oMathPara>
                </a14:m>
                <a:endParaRPr lang="en-US" sz="4000" dirty="0"/>
              </a:p>
            </p:txBody>
          </p:sp>
        </mc:Choice>
        <mc:Fallback xmlns="">
          <p:sp>
            <p:nvSpPr>
              <p:cNvPr id="109" name="TextBox 108">
                <a:extLst>
                  <a:ext uri="{FF2B5EF4-FFF2-40B4-BE49-F238E27FC236}">
                    <a16:creationId xmlns:a16="http://schemas.microsoft.com/office/drawing/2014/main" id="{A1459018-7912-4547-995A-CEB863078ABF}"/>
                  </a:ext>
                </a:extLst>
              </p:cNvPr>
              <p:cNvSpPr txBox="1">
                <a:spLocks noRot="1" noChangeAspect="1" noMove="1" noResize="1" noEditPoints="1" noAdjustHandles="1" noChangeArrowheads="1" noChangeShapeType="1" noTextEdit="1"/>
              </p:cNvSpPr>
              <p:nvPr/>
            </p:nvSpPr>
            <p:spPr>
              <a:xfrm>
                <a:off x="4160287" y="3999288"/>
                <a:ext cx="1384353" cy="707886"/>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83015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4BEA7B2E-FA23-49CC-B3DF-7E850CE8F122}"/>
              </a:ext>
            </a:extLst>
          </p:cNvPr>
          <p:cNvSpPr/>
          <p:nvPr/>
        </p:nvSpPr>
        <p:spPr>
          <a:xfrm>
            <a:off x="8849637" y="1422517"/>
            <a:ext cx="1065262" cy="992249"/>
          </a:xfrm>
          <a:custGeom>
            <a:avLst/>
            <a:gdLst>
              <a:gd name="connsiteX0" fmla="*/ 903963 w 1065262"/>
              <a:gd name="connsiteY0" fmla="*/ 20203 h 992249"/>
              <a:gd name="connsiteX1" fmla="*/ 179216 w 1065262"/>
              <a:gd name="connsiteY1" fmla="*/ 67616 h 992249"/>
              <a:gd name="connsiteX2" fmla="*/ 43750 w 1065262"/>
              <a:gd name="connsiteY2" fmla="*/ 562070 h 992249"/>
              <a:gd name="connsiteX3" fmla="*/ 50523 w 1065262"/>
              <a:gd name="connsiteY3" fmla="*/ 988790 h 992249"/>
              <a:gd name="connsiteX4" fmla="*/ 626256 w 1065262"/>
              <a:gd name="connsiteY4" fmla="*/ 744950 h 992249"/>
              <a:gd name="connsiteX5" fmla="*/ 626256 w 1065262"/>
              <a:gd name="connsiteY5" fmla="*/ 413056 h 992249"/>
              <a:gd name="connsiteX6" fmla="*/ 1046203 w 1065262"/>
              <a:gd name="connsiteY6" fmla="*/ 216630 h 992249"/>
              <a:gd name="connsiteX7" fmla="*/ 903963 w 1065262"/>
              <a:gd name="connsiteY7" fmla="*/ 20203 h 9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5262" h="992249">
                <a:moveTo>
                  <a:pt x="903963" y="20203"/>
                </a:moveTo>
                <a:cubicBezTo>
                  <a:pt x="759465" y="-4633"/>
                  <a:pt x="322585" y="-22695"/>
                  <a:pt x="179216" y="67616"/>
                </a:cubicBezTo>
                <a:cubicBezTo>
                  <a:pt x="35847" y="157927"/>
                  <a:pt x="65199" y="408541"/>
                  <a:pt x="43750" y="562070"/>
                </a:cubicBezTo>
                <a:cubicBezTo>
                  <a:pt x="22301" y="715599"/>
                  <a:pt x="-46561" y="958310"/>
                  <a:pt x="50523" y="988790"/>
                </a:cubicBezTo>
                <a:cubicBezTo>
                  <a:pt x="147607" y="1019270"/>
                  <a:pt x="530301" y="840906"/>
                  <a:pt x="626256" y="744950"/>
                </a:cubicBezTo>
                <a:cubicBezTo>
                  <a:pt x="722211" y="648994"/>
                  <a:pt x="556265" y="501109"/>
                  <a:pt x="626256" y="413056"/>
                </a:cubicBezTo>
                <a:cubicBezTo>
                  <a:pt x="696247" y="325003"/>
                  <a:pt x="996532" y="279848"/>
                  <a:pt x="1046203" y="216630"/>
                </a:cubicBezTo>
                <a:cubicBezTo>
                  <a:pt x="1095874" y="153412"/>
                  <a:pt x="1048461" y="45039"/>
                  <a:pt x="903963" y="20203"/>
                </a:cubicBezTo>
                <a:close/>
              </a:path>
            </a:pathLst>
          </a:cu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6D78EF-B4EB-42D8-8152-1C16FA7365D0}"/>
                  </a:ext>
                </a:extLst>
              </p:cNvPr>
              <p:cNvSpPr txBox="1"/>
              <p:nvPr/>
            </p:nvSpPr>
            <p:spPr>
              <a:xfrm>
                <a:off x="787219" y="2162304"/>
                <a:ext cx="5980548" cy="13810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𝑑𝑖𝑣</m:t>
                      </m:r>
                      <m:d>
                        <m:dPr>
                          <m:ctrlPr>
                            <a:rPr lang="en-US" sz="4000" b="0" i="1" smtClean="0">
                              <a:latin typeface="Cambria Math" panose="02040503050406030204" pitchFamily="18" charset="0"/>
                            </a:rPr>
                          </m:ctrlPr>
                        </m:dPr>
                        <m:e>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e>
                      </m:d>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a:rPr>
                            <m:t>𝜕</m:t>
                          </m:r>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𝑞</m:t>
                              </m:r>
                            </m:sup>
                          </m:sSup>
                        </m:num>
                        <m:den>
                          <m:r>
                            <a:rPr lang="en-US" sz="4000" i="1">
                              <a:latin typeface="Cambria Math"/>
                            </a:rPr>
                            <m:t>𝜕</m:t>
                          </m:r>
                          <m:r>
                            <a:rPr lang="en-US" sz="4000" i="1">
                              <a:latin typeface="Cambria Math" panose="02040503050406030204" pitchFamily="18" charset="0"/>
                            </a:rPr>
                            <m:t>𝑞</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a:rPr>
                            <m:t>𝜕</m:t>
                          </m:r>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𝑝</m:t>
                              </m:r>
                            </m:sup>
                          </m:sSup>
                        </m:num>
                        <m:den>
                          <m:r>
                            <a:rPr lang="en-US" sz="4000" i="1">
                              <a:latin typeface="Cambria Math"/>
                            </a:rPr>
                            <m:t>𝜕</m:t>
                          </m:r>
                          <m:r>
                            <a:rPr lang="en-US" sz="4000" i="1">
                              <a:latin typeface="Cambria Math" panose="02040503050406030204" pitchFamily="18" charset="0"/>
                            </a:rPr>
                            <m:t>𝑝</m:t>
                          </m:r>
                        </m:den>
                      </m:f>
                      <m:r>
                        <a:rPr lang="en-US" sz="4000" b="0" i="1" smtClean="0">
                          <a:latin typeface="Cambria Math" panose="02040503050406030204" pitchFamily="18" charset="0"/>
                        </a:rPr>
                        <m:t>=0</m:t>
                      </m:r>
                    </m:oMath>
                  </m:oMathPara>
                </a14:m>
                <a:endParaRPr lang="en-US" sz="4000" dirty="0"/>
              </a:p>
            </p:txBody>
          </p:sp>
        </mc:Choice>
        <mc:Fallback xmlns="">
          <p:sp>
            <p:nvSpPr>
              <p:cNvPr id="5" name="TextBox 4">
                <a:extLst>
                  <a:ext uri="{FF2B5EF4-FFF2-40B4-BE49-F238E27FC236}">
                    <a16:creationId xmlns:a16="http://schemas.microsoft.com/office/drawing/2014/main" id="{AE6D78EF-B4EB-42D8-8152-1C16FA7365D0}"/>
                  </a:ext>
                </a:extLst>
              </p:cNvPr>
              <p:cNvSpPr txBox="1">
                <a:spLocks noRot="1" noChangeAspect="1" noMove="1" noResize="1" noEditPoints="1" noAdjustHandles="1" noChangeArrowheads="1" noChangeShapeType="1" noTextEdit="1"/>
              </p:cNvSpPr>
              <p:nvPr/>
            </p:nvSpPr>
            <p:spPr>
              <a:xfrm>
                <a:off x="787219" y="2162304"/>
                <a:ext cx="5980548" cy="1381084"/>
              </a:xfrm>
              <a:prstGeom prst="rect">
                <a:avLst/>
              </a:prstGeo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B79DE64-C87E-4444-B572-42E2C2661A43}"/>
              </a:ext>
            </a:extLst>
          </p:cNvPr>
          <p:cNvSpPr txBox="1"/>
          <p:nvPr/>
        </p:nvSpPr>
        <p:spPr>
          <a:xfrm>
            <a:off x="461010" y="452073"/>
            <a:ext cx="6202660" cy="646331"/>
          </a:xfrm>
          <a:prstGeom prst="rect">
            <a:avLst/>
          </a:prstGeom>
          <a:noFill/>
        </p:spPr>
        <p:txBody>
          <a:bodyPr wrap="none" rtlCol="0">
            <a:spAutoFit/>
          </a:bodyPr>
          <a:lstStyle/>
          <a:p>
            <a:r>
              <a:rPr lang="en-US" sz="3600" dirty="0"/>
              <a:t>(2) </a:t>
            </a:r>
            <a:r>
              <a:rPr lang="en-US" sz="3600" dirty="0" err="1"/>
              <a:t>Divergenceless</a:t>
            </a:r>
            <a:r>
              <a:rPr lang="en-US" sz="3600" dirty="0"/>
              <a:t> displacement</a:t>
            </a:r>
          </a:p>
        </p:txBody>
      </p:sp>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4"/>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C283C09E-3A9E-4081-BDA4-19FD0A6EC833}"/>
                  </a:ext>
                </a:extLst>
              </p:cNvPr>
              <p:cNvSpPr txBox="1"/>
              <p:nvPr/>
            </p:nvSpPr>
            <p:spPr>
              <a:xfrm>
                <a:off x="1859044" y="4616628"/>
                <a:ext cx="8282780" cy="14654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a:rPr>
                                <m:t>𝜕</m:t>
                              </m:r>
                              <m:r>
                                <a:rPr lang="en-US" sz="4000" b="0" i="1" smtClean="0">
                                  <a:latin typeface="Cambria Math" panose="02040503050406030204" pitchFamily="18" charset="0"/>
                                </a:rPr>
                                <m:t>𝐻</m:t>
                              </m:r>
                            </m:num>
                            <m:den>
                              <m:r>
                                <a:rPr lang="en-US" sz="4000" i="1">
                                  <a:latin typeface="Cambria Math"/>
                                </a:rPr>
                                <m:t>𝜕</m:t>
                              </m:r>
                              <m:r>
                                <a:rPr lang="en-US" sz="4000" b="0" i="1" smtClean="0">
                                  <a:latin typeface="Cambria Math" panose="02040503050406030204" pitchFamily="18" charset="0"/>
                                </a:rPr>
                                <m:t>𝑝</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a:rPr>
                                <m:t>𝜕</m:t>
                              </m:r>
                              <m:r>
                                <a:rPr lang="en-US" sz="4000" b="0" i="1" smtClean="0">
                                  <a:latin typeface="Cambria Math" panose="02040503050406030204" pitchFamily="18" charset="0"/>
                                </a:rPr>
                                <m:t>𝐻</m:t>
                              </m:r>
                            </m:num>
                            <m:den>
                              <m:r>
                                <a:rPr lang="en-US" sz="4000" i="1">
                                  <a:latin typeface="Cambria Math"/>
                                </a:rPr>
                                <m:t>𝜕</m:t>
                              </m:r>
                              <m:r>
                                <a:rPr lang="en-US" sz="4000" b="0" i="1" smtClean="0">
                                  <a:latin typeface="Cambria Math" panose="02040503050406030204" pitchFamily="18" charset="0"/>
                                </a:rPr>
                                <m:t>𝑞</m:t>
                              </m:r>
                            </m:den>
                          </m:f>
                        </m:e>
                      </m:d>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a:rPr>
                            <m:t>𝑑</m:t>
                          </m:r>
                          <m:sSup>
                            <m:sSupPr>
                              <m:ctrlPr>
                                <a:rPr lang="en-US" sz="4000" i="1">
                                  <a:latin typeface="Cambria Math" panose="02040503050406030204" pitchFamily="18" charset="0"/>
                                </a:rPr>
                              </m:ctrlPr>
                            </m:sSupPr>
                            <m:e>
                              <m:r>
                                <a:rPr lang="en-US" sz="4000" i="1">
                                  <a:latin typeface="Cambria Math" panose="02040503050406030204" pitchFamily="18" charset="0"/>
                                </a:rPr>
                                <m:t>𝜉</m:t>
                              </m:r>
                            </m:e>
                            <m:sup>
                              <m:r>
                                <a:rPr lang="en-US" sz="4000" i="1">
                                  <a:latin typeface="Cambria Math" panose="02040503050406030204" pitchFamily="18" charset="0"/>
                                </a:rPr>
                                <m:t>𝑎</m:t>
                              </m:r>
                            </m:sup>
                          </m:sSup>
                        </m:num>
                        <m:den>
                          <m:r>
                            <a:rPr lang="en-US" sz="4000" i="1">
                              <a:latin typeface="Cambria Math"/>
                            </a:rPr>
                            <m:t>𝑑𝑡</m:t>
                          </m:r>
                        </m:den>
                      </m:f>
                      <m:r>
                        <a:rPr lang="en-US" sz="4000" b="0" i="1"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f>
                            <m:fPr>
                              <m:ctrlPr>
                                <a:rPr lang="en-US" sz="4000" i="1">
                                  <a:latin typeface="Cambria Math" panose="02040503050406030204" pitchFamily="18" charset="0"/>
                                </a:rPr>
                              </m:ctrlPr>
                            </m:fPr>
                            <m:num>
                              <m:r>
                                <a:rPr lang="en-US" sz="4000" i="1">
                                  <a:latin typeface="Cambria Math"/>
                                </a:rPr>
                                <m:t>𝑑</m:t>
                              </m:r>
                              <m:r>
                                <a:rPr lang="en-US" sz="4000" i="1">
                                  <a:latin typeface="Cambria Math" panose="02040503050406030204" pitchFamily="18" charset="0"/>
                                </a:rPr>
                                <m:t>𝑞</m:t>
                              </m:r>
                            </m:num>
                            <m:den>
                              <m:r>
                                <a:rPr lang="en-US" sz="4000" i="1">
                                  <a:latin typeface="Cambria Math"/>
                                </a:rPr>
                                <m:t>𝑑𝑡</m:t>
                              </m:r>
                            </m:den>
                          </m:f>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a:rPr>
                                <m:t>𝑑𝑝</m:t>
                              </m:r>
                            </m:num>
                            <m:den>
                              <m:r>
                                <a:rPr lang="en-US" sz="4000" i="1">
                                  <a:latin typeface="Cambria Math"/>
                                </a:rPr>
                                <m:t>𝑑𝑡</m:t>
                              </m:r>
                            </m:den>
                          </m:f>
                        </m:e>
                      </m:d>
                    </m:oMath>
                  </m:oMathPara>
                </a14:m>
                <a:endParaRPr lang="en-US" sz="4000" dirty="0"/>
              </a:p>
            </p:txBody>
          </p:sp>
        </mc:Choice>
        <mc:Fallback xmlns="">
          <p:sp>
            <p:nvSpPr>
              <p:cNvPr id="100" name="TextBox 99">
                <a:extLst>
                  <a:ext uri="{FF2B5EF4-FFF2-40B4-BE49-F238E27FC236}">
                    <a16:creationId xmlns:a16="http://schemas.microsoft.com/office/drawing/2014/main" id="{C283C09E-3A9E-4081-BDA4-19FD0A6EC833}"/>
                  </a:ext>
                </a:extLst>
              </p:cNvPr>
              <p:cNvSpPr txBox="1">
                <a:spLocks noRot="1" noChangeAspect="1" noMove="1" noResize="1" noEditPoints="1" noAdjustHandles="1" noChangeArrowheads="1" noChangeShapeType="1" noTextEdit="1"/>
              </p:cNvSpPr>
              <p:nvPr/>
            </p:nvSpPr>
            <p:spPr>
              <a:xfrm>
                <a:off x="1859044" y="4616628"/>
                <a:ext cx="8282780" cy="146540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28E02B8-B691-4A33-BCF4-D5973E68FEE3}"/>
                  </a:ext>
                </a:extLst>
              </p:cNvPr>
              <p:cNvSpPr txBox="1"/>
              <p:nvPr/>
            </p:nvSpPr>
            <p:spPr>
              <a:xfrm>
                <a:off x="771306" y="1429438"/>
                <a:ext cx="5232138" cy="646331"/>
              </a:xfrm>
              <a:prstGeom prst="rect">
                <a:avLst/>
              </a:prstGeom>
              <a:noFill/>
            </p:spPr>
            <p:txBody>
              <a:bodyPr wrap="none" rtlCol="0">
                <a:spAutoFit/>
              </a:bodyPr>
              <a:lstStyle/>
              <a:p>
                <a:r>
                  <a:rPr lang="en-US" sz="3600" dirty="0"/>
                  <a:t>Suppose </a:t>
                </a:r>
                <a14:m>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𝑆</m:t>
                        </m:r>
                      </m:e>
                      <m:sup>
                        <m:r>
                          <a:rPr lang="en-US" sz="3600" b="0" i="1" smtClean="0">
                            <a:latin typeface="Cambria Math" panose="02040503050406030204" pitchFamily="18" charset="0"/>
                          </a:rPr>
                          <m:t>𝑎</m:t>
                        </m:r>
                      </m:sup>
                    </m:sSup>
                  </m:oMath>
                </a14:m>
                <a:r>
                  <a:rPr lang="en-US" sz="3600" dirty="0"/>
                  <a:t> divergenceless</a:t>
                </a:r>
              </a:p>
            </p:txBody>
          </p:sp>
        </mc:Choice>
        <mc:Fallback xmlns="">
          <p:sp>
            <p:nvSpPr>
              <p:cNvPr id="102" name="TextBox 101">
                <a:extLst>
                  <a:ext uri="{FF2B5EF4-FFF2-40B4-BE49-F238E27FC236}">
                    <a16:creationId xmlns:a16="http://schemas.microsoft.com/office/drawing/2014/main" id="{E28E02B8-B691-4A33-BCF4-D5973E68FEE3}"/>
                  </a:ext>
                </a:extLst>
              </p:cNvPr>
              <p:cNvSpPr txBox="1">
                <a:spLocks noRot="1" noChangeAspect="1" noMove="1" noResize="1" noEditPoints="1" noAdjustHandles="1" noChangeArrowheads="1" noChangeShapeType="1" noTextEdit="1"/>
              </p:cNvSpPr>
              <p:nvPr/>
            </p:nvSpPr>
            <p:spPr>
              <a:xfrm>
                <a:off x="771306" y="1429438"/>
                <a:ext cx="5232138" cy="646331"/>
              </a:xfrm>
              <a:prstGeom prst="rect">
                <a:avLst/>
              </a:prstGeom>
              <a:blipFill>
                <a:blip r:embed="rId8"/>
                <a:stretch>
                  <a:fillRect l="-3613" t="-14019" r="-2098" b="-336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624804B-4C6C-4D04-B961-D2574D408E20}"/>
                  </a:ext>
                </a:extLst>
              </p:cNvPr>
              <p:cNvSpPr txBox="1"/>
              <p:nvPr/>
            </p:nvSpPr>
            <p:spPr>
              <a:xfrm>
                <a:off x="787219" y="3905391"/>
                <a:ext cx="9072227" cy="646331"/>
              </a:xfrm>
              <a:prstGeom prst="rect">
                <a:avLst/>
              </a:prstGeom>
              <a:noFill/>
            </p:spPr>
            <p:txBody>
              <a:bodyPr wrap="none" rtlCol="0">
                <a:spAutoFit/>
              </a:bodyPr>
              <a:lstStyle/>
              <a:p>
                <a:r>
                  <a:rPr lang="en-US" sz="3600" dirty="0"/>
                  <a:t>Then there exists a stream function </a:t>
                </a:r>
                <a14:m>
                  <m:oMath xmlns:m="http://schemas.openxmlformats.org/officeDocument/2006/math">
                    <m:r>
                      <a:rPr lang="en-US" sz="3600" b="0" i="1" smtClean="0">
                        <a:latin typeface="Cambria Math" panose="02040503050406030204" pitchFamily="18" charset="0"/>
                      </a:rPr>
                      <m:t>𝐻</m:t>
                    </m:r>
                  </m:oMath>
                </a14:m>
                <a:r>
                  <a:rPr lang="en-US" sz="3600" dirty="0"/>
                  <a:t> such that</a:t>
                </a:r>
              </a:p>
            </p:txBody>
          </p:sp>
        </mc:Choice>
        <mc:Fallback xmlns="">
          <p:sp>
            <p:nvSpPr>
              <p:cNvPr id="103" name="TextBox 102">
                <a:extLst>
                  <a:ext uri="{FF2B5EF4-FFF2-40B4-BE49-F238E27FC236}">
                    <a16:creationId xmlns:a16="http://schemas.microsoft.com/office/drawing/2014/main" id="{B624804B-4C6C-4D04-B961-D2574D408E20}"/>
                  </a:ext>
                </a:extLst>
              </p:cNvPr>
              <p:cNvSpPr txBox="1">
                <a:spLocks noRot="1" noChangeAspect="1" noMove="1" noResize="1" noEditPoints="1" noAdjustHandles="1" noChangeArrowheads="1" noChangeShapeType="1" noTextEdit="1"/>
              </p:cNvSpPr>
              <p:nvPr/>
            </p:nvSpPr>
            <p:spPr>
              <a:xfrm>
                <a:off x="787219" y="3905391"/>
                <a:ext cx="9072227" cy="646331"/>
              </a:xfrm>
              <a:prstGeom prst="rect">
                <a:avLst/>
              </a:prstGeom>
              <a:blipFill>
                <a:blip r:embed="rId9"/>
                <a:stretch>
                  <a:fillRect l="-2016" t="-15094" r="-1075" b="-34906"/>
                </a:stretch>
              </a:blipFill>
            </p:spPr>
            <p:txBody>
              <a:bodyPr/>
              <a:lstStyle/>
              <a:p>
                <a:r>
                  <a:rPr lang="en-US">
                    <a:noFill/>
                  </a:rPr>
                  <a:t> </a:t>
                </a:r>
              </a:p>
            </p:txBody>
          </p:sp>
        </mc:Fallback>
      </mc:AlternateContent>
    </p:spTree>
    <p:extLst>
      <p:ext uri="{BB962C8B-B14F-4D97-AF65-F5344CB8AC3E}">
        <p14:creationId xmlns:p14="http://schemas.microsoft.com/office/powerpoint/2010/main" val="1559578940"/>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69284</TotalTime>
  <Words>5020</Words>
  <Application>Microsoft Office PowerPoint</Application>
  <PresentationFormat>Widescreen</PresentationFormat>
  <Paragraphs>530</Paragraphs>
  <Slides>45</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Proxima Nova Lt</vt:lpstr>
      <vt:lpstr>Office Theme</vt:lpstr>
      <vt:lpstr>How experimental requirements shape the mathematics of the laws of physics</vt:lpstr>
      <vt:lpstr>PowerPoint Presentation</vt:lpstr>
      <vt:lpstr>The project</vt:lpstr>
      <vt:lpstr>Introduction</vt:lpstr>
      <vt:lpstr>Outline</vt:lpstr>
      <vt:lpstr>Reverse Physics: from laws to physical assumptions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fundamental assumptions in Classical Mech</vt:lpstr>
      <vt:lpstr>PowerPoint Presentation</vt:lpstr>
      <vt:lpstr>PowerPoint Presentation</vt:lpstr>
      <vt:lpstr>PowerPoint Presentation</vt:lpstr>
      <vt:lpstr>PowerPoint Presentation</vt:lpstr>
      <vt:lpstr>PowerPoint Presentation</vt:lpstr>
      <vt:lpstr>Reverse Physics</vt:lpstr>
      <vt:lpstr>Physical mathematics: from physical requirements to mathematical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Identifying conditions/processes for independent subsystems in QCD: factorization</vt:lpstr>
      <vt:lpstr>PowerPoint Presentation</vt:lpstr>
      <vt:lpstr>The need for physical mathematics</vt:lpstr>
      <vt:lpstr>New insights lead to new ideas</vt:lpstr>
      <vt:lpstr>PowerPoint Presentation</vt:lpstr>
      <vt:lpstr>PowerPoint Presentation</vt:lpstr>
      <vt:lpstr>PowerPoint Presentation</vt:lpstr>
      <vt:lpstr>PowerPoint Presentation</vt:lpstr>
      <vt:lpstr>PowerPoint Presentation</vt:lpstr>
      <vt:lpstr>Other things to explore</vt:lpstr>
      <vt:lpstr>Conclusion</vt:lpstr>
      <vt:lpstr>Supplemental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Aidala, Christine</cp:lastModifiedBy>
  <cp:revision>250</cp:revision>
  <dcterms:created xsi:type="dcterms:W3CDTF">2021-04-07T15:17:47Z</dcterms:created>
  <dcterms:modified xsi:type="dcterms:W3CDTF">2022-05-19T13:32:56Z</dcterms:modified>
</cp:coreProperties>
</file>