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19" r:id="rId4"/>
    <p:sldId id="317" r:id="rId5"/>
    <p:sldId id="318" r:id="rId6"/>
    <p:sldId id="277" r:id="rId7"/>
    <p:sldId id="293" r:id="rId8"/>
    <p:sldId id="294" r:id="rId9"/>
    <p:sldId id="295" r:id="rId10"/>
    <p:sldId id="296" r:id="rId11"/>
    <p:sldId id="298" r:id="rId12"/>
    <p:sldId id="299" r:id="rId13"/>
    <p:sldId id="300" r:id="rId14"/>
    <p:sldId id="297" r:id="rId15"/>
    <p:sldId id="302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291" r:id="rId27"/>
    <p:sldId id="313" r:id="rId28"/>
    <p:sldId id="314" r:id="rId29"/>
    <p:sldId id="315" r:id="rId30"/>
    <p:sldId id="316" r:id="rId31"/>
    <p:sldId id="292" r:id="rId32"/>
    <p:sldId id="32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6F9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84C5A-64CC-44A7-B401-5CBB06718F5A}" type="datetimeFigureOut">
              <a:rPr lang="en-US" smtClean="0"/>
              <a:t>7/17/2016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1391E-46C9-4FEC-ADFB-3B8A864E9A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04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91E-46C9-4FEC-ADFB-3B8A864E9A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47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91E-46C9-4FEC-ADFB-3B8A864E9A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9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01391E-46C9-4FEC-ADFB-3B8A864E9A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55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37889-70BB-4F2A-97FA-C9AE766594B0}" type="datetime1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08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9D578-0DFD-47AB-BF63-543D30E13F1C}" type="datetime1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879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2DB4A9-408C-40BD-A374-35BE3A1A86E9}" type="datetime1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1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5A011-9D9A-461A-9982-0AC5DD1F6573}" type="datetime1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609B-F421-4726-9E28-D7B540381F5B}" type="datetime1">
              <a:rPr lang="en-US" smtClean="0"/>
              <a:t>7/17/2016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404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EBD81-CD80-4B63-AC49-356537240C2A}" type="datetime1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9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7F909-C75A-4A9A-B21E-62E43878FF59}" type="datetime1">
              <a:rPr lang="en-US" smtClean="0"/>
              <a:t>7/17/2016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08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053F-4667-4412-9421-FA25EC101F5C}" type="datetime1">
              <a:rPr lang="en-US" smtClean="0"/>
              <a:t>7/17/2016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17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9C472F-F438-490E-BB1D-9634F37E44A6}" type="datetime1">
              <a:rPr lang="en-US" smtClean="0"/>
              <a:t>7/17/2016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89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F8163D-9ADA-47E5-A56E-BA36100B2DE2}" type="datetime1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57DDB-925B-4C0B-89D7-2C9C12C47291}" type="datetime1">
              <a:rPr lang="en-US" smtClean="0"/>
              <a:t>7/17/2016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64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B9DED-459E-44D5-A90E-03B0BF7A3877}" type="datetime1">
              <a:rPr lang="en-US" smtClean="0"/>
              <a:t>7/17/2016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G. Carcassi - University of Michigan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34200" y="64166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63F9B2-58B5-4E22-BD34-4F0278D3A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21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1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4.png"/><Relationship Id="rId7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37.png"/><Relationship Id="rId4" Type="http://schemas.openxmlformats.org/officeDocument/2006/relationships/image" Target="../media/image200.png"/><Relationship Id="rId9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From physical assumptions to classical Hamiltonian and </a:t>
            </a:r>
            <a:r>
              <a:rPr lang="en-US" dirty="0" err="1"/>
              <a:t>Lagrangian</a:t>
            </a:r>
            <a:r>
              <a:rPr lang="en-US" dirty="0"/>
              <a:t> particle mechanics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057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Gabriele Carcassi, Christine A. Aidala, David John Baker and Lydia </a:t>
            </a:r>
            <a:r>
              <a:rPr lang="en-US" dirty="0" smtClean="0"/>
              <a:t>Bieri</a:t>
            </a:r>
          </a:p>
          <a:p>
            <a:r>
              <a:rPr lang="en-US" dirty="0" smtClean="0"/>
              <a:t>University of Michigan</a:t>
            </a:r>
          </a:p>
          <a:p>
            <a:endParaRPr lang="en-US" sz="2600" i="1" dirty="0" smtClean="0"/>
          </a:p>
          <a:p>
            <a:r>
              <a:rPr lang="en-US" sz="2600" i="1" dirty="0" smtClean="0"/>
              <a:t>Foundations of Physics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43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Mapping physical </a:t>
            </a:r>
            <a:r>
              <a:rPr lang="en-US" dirty="0"/>
              <a:t>objects and continuous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Physical distinguishability </a:t>
                </a:r>
                <a:r>
                  <a:rPr lang="en-US" dirty="0"/>
                  <a:t>-&gt; </a:t>
                </a:r>
                <a:r>
                  <a:rPr lang="en-US" dirty="0">
                    <a:solidFill>
                      <a:srgbClr val="385D8A"/>
                    </a:solidFill>
                  </a:rPr>
                  <a:t>topological space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now want to associate initial and final states through </a:t>
                </a:r>
                <a:r>
                  <a:rPr lang="en-US" dirty="0" smtClean="0"/>
                  <a:t>the evolution </a:t>
                </a:r>
                <a:r>
                  <a:rPr lang="en-US" dirty="0"/>
                  <a:t>map</a:t>
                </a:r>
              </a:p>
              <a:p>
                <a:r>
                  <a:rPr lang="en-US" dirty="0" smtClean="0"/>
                  <a:t>The map has </a:t>
                </a:r>
                <a:r>
                  <a:rPr lang="en-US" dirty="0"/>
                  <a:t>to be compatible with physical </a:t>
                </a:r>
                <a:r>
                  <a:rPr lang="en-US" dirty="0" smtClean="0"/>
                  <a:t>distinguishability</a:t>
                </a:r>
                <a:r>
                  <a:rPr lang="en-US" dirty="0"/>
                  <a:t>:</a:t>
                </a:r>
                <a:r>
                  <a:rPr lang="en-US" dirty="0" smtClean="0"/>
                  <a:t> </a:t>
                </a:r>
                <a:r>
                  <a:rPr lang="en-US" dirty="0"/>
                  <a:t>distinguishing final (or initial) states is also distinguishing initial (or final states)</a:t>
                </a:r>
              </a:p>
              <a:p>
                <a:r>
                  <a:rPr lang="en-US" dirty="0">
                    <a:solidFill>
                      <a:srgbClr val="385D8A"/>
                    </a:solidFill>
                  </a:rPr>
                  <a:t>How do we mathematically capture maps between physically distinguishable objects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?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</m:oMath>
                </a14:m>
                <a:r>
                  <a:rPr lang="en-US" dirty="0" smtClean="0"/>
                  <a:t> is a distinguishable set of final states,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 smtClean="0"/>
                  <a:t>a distinguishable set of initial states: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is in the topology</a:t>
                </a:r>
              </a:p>
              <a:p>
                <a:r>
                  <a:rPr lang="en-US" dirty="0" smtClean="0">
                    <a:solidFill>
                      <a:srgbClr val="385D8A"/>
                    </a:solidFill>
                  </a:rPr>
                  <a:t>A map between distinguishable objects is a continuous map by definition</a:t>
                </a:r>
              </a:p>
              <a:p>
                <a:endParaRPr lang="en-US" dirty="0">
                  <a:solidFill>
                    <a:srgbClr val="385D8A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r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 rot="21215227">
            <a:off x="6871901" y="5799927"/>
            <a:ext cx="16001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radley Hand ITC" panose="03070402050302030203" pitchFamily="66" charset="0"/>
              </a:rPr>
              <a:t>t</a:t>
            </a:r>
            <a:r>
              <a:rPr lang="en-US" sz="1600" b="1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opological sense</a:t>
            </a:r>
            <a:endParaRPr lang="en-US" sz="1600" b="1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7391400" y="5334000"/>
            <a:ext cx="352346" cy="493429"/>
          </a:xfrm>
          <a:custGeom>
            <a:avLst/>
            <a:gdLst>
              <a:gd name="connsiteX0" fmla="*/ 2408222 w 2408222"/>
              <a:gd name="connsiteY0" fmla="*/ 0 h 301239"/>
              <a:gd name="connsiteX1" fmla="*/ 1249379 w 2408222"/>
              <a:gd name="connsiteY1" fmla="*/ 298764 h 301239"/>
              <a:gd name="connsiteX2" fmla="*/ 0 w 2408222"/>
              <a:gd name="connsiteY2" fmla="*/ 117695 h 301239"/>
              <a:gd name="connsiteX0" fmla="*/ 2389934 w 2389934"/>
              <a:gd name="connsiteY0" fmla="*/ 0 h 201325"/>
              <a:gd name="connsiteX1" fmla="*/ 1249379 w 2389934"/>
              <a:gd name="connsiteY1" fmla="*/ 201228 h 201325"/>
              <a:gd name="connsiteX2" fmla="*/ 0 w 2389934"/>
              <a:gd name="connsiteY2" fmla="*/ 20159 h 201325"/>
              <a:gd name="connsiteX0" fmla="*/ 2938574 w 2938574"/>
              <a:gd name="connsiteY0" fmla="*/ 144433 h 225076"/>
              <a:gd name="connsiteX1" fmla="*/ 1249379 w 2938574"/>
              <a:gd name="connsiteY1" fmla="*/ 181069 h 225076"/>
              <a:gd name="connsiteX2" fmla="*/ 0 w 2938574"/>
              <a:gd name="connsiteY2" fmla="*/ 0 h 225076"/>
              <a:gd name="connsiteX0" fmla="*/ 2938574 w 2938574"/>
              <a:gd name="connsiteY0" fmla="*/ 144433 h 373363"/>
              <a:gd name="connsiteX1" fmla="*/ 1365203 w 2938574"/>
              <a:gd name="connsiteY1" fmla="*/ 370045 h 373363"/>
              <a:gd name="connsiteX2" fmla="*/ 0 w 2938574"/>
              <a:gd name="connsiteY2" fmla="*/ 0 h 373363"/>
              <a:gd name="connsiteX0" fmla="*/ 2938574 w 2938574"/>
              <a:gd name="connsiteY0" fmla="*/ 144433 h 373363"/>
              <a:gd name="connsiteX1" fmla="*/ 1365203 w 2938574"/>
              <a:gd name="connsiteY1" fmla="*/ 370045 h 373363"/>
              <a:gd name="connsiteX2" fmla="*/ 0 w 2938574"/>
              <a:gd name="connsiteY2" fmla="*/ 0 h 373363"/>
              <a:gd name="connsiteX0" fmla="*/ 2901998 w 2901998"/>
              <a:gd name="connsiteY0" fmla="*/ 162721 h 374679"/>
              <a:gd name="connsiteX1" fmla="*/ 1365203 w 2901998"/>
              <a:gd name="connsiteY1" fmla="*/ 370045 h 374679"/>
              <a:gd name="connsiteX2" fmla="*/ 0 w 2901998"/>
              <a:gd name="connsiteY2" fmla="*/ 0 h 374679"/>
              <a:gd name="connsiteX0" fmla="*/ 2798366 w 2798366"/>
              <a:gd name="connsiteY0" fmla="*/ 522385 h 569753"/>
              <a:gd name="connsiteX1" fmla="*/ 1365203 w 2798366"/>
              <a:gd name="connsiteY1" fmla="*/ 370045 h 569753"/>
              <a:gd name="connsiteX2" fmla="*/ 0 w 2798366"/>
              <a:gd name="connsiteY2" fmla="*/ 0 h 569753"/>
              <a:gd name="connsiteX0" fmla="*/ 2798366 w 2798366"/>
              <a:gd name="connsiteY0" fmla="*/ 522385 h 522385"/>
              <a:gd name="connsiteX1" fmla="*/ 1365203 w 2798366"/>
              <a:gd name="connsiteY1" fmla="*/ 370045 h 522385"/>
              <a:gd name="connsiteX2" fmla="*/ 0 w 2798366"/>
              <a:gd name="connsiteY2" fmla="*/ 0 h 522385"/>
              <a:gd name="connsiteX0" fmla="*/ 3743246 w 3743246"/>
              <a:gd name="connsiteY0" fmla="*/ 157906 h 284759"/>
              <a:gd name="connsiteX1" fmla="*/ 2310083 w 3743246"/>
              <a:gd name="connsiteY1" fmla="*/ 5566 h 284759"/>
              <a:gd name="connsiteX2" fmla="*/ 0 w 3743246"/>
              <a:gd name="connsiteY2" fmla="*/ 220737 h 284759"/>
              <a:gd name="connsiteX0" fmla="*/ 3743246 w 3743246"/>
              <a:gd name="connsiteY0" fmla="*/ 164318 h 227149"/>
              <a:gd name="connsiteX1" fmla="*/ 2310083 w 3743246"/>
              <a:gd name="connsiteY1" fmla="*/ 11978 h 227149"/>
              <a:gd name="connsiteX2" fmla="*/ 0 w 3743246"/>
              <a:gd name="connsiteY2" fmla="*/ 227149 h 227149"/>
              <a:gd name="connsiteX0" fmla="*/ 3743246 w 3743246"/>
              <a:gd name="connsiteY0" fmla="*/ 299227 h 362058"/>
              <a:gd name="connsiteX1" fmla="*/ 1938227 w 3743246"/>
              <a:gd name="connsiteY1" fmla="*/ 583 h 362058"/>
              <a:gd name="connsiteX2" fmla="*/ 0 w 3743246"/>
              <a:gd name="connsiteY2" fmla="*/ 362058 h 362058"/>
              <a:gd name="connsiteX0" fmla="*/ 3743246 w 3743246"/>
              <a:gd name="connsiteY0" fmla="*/ 305571 h 368402"/>
              <a:gd name="connsiteX1" fmla="*/ 1938227 w 3743246"/>
              <a:gd name="connsiteY1" fmla="*/ 6927 h 368402"/>
              <a:gd name="connsiteX2" fmla="*/ 0 w 3743246"/>
              <a:gd name="connsiteY2" fmla="*/ 368402 h 368402"/>
              <a:gd name="connsiteX0" fmla="*/ 2165906 w 2187113"/>
              <a:gd name="connsiteY0" fmla="*/ 320811 h 368402"/>
              <a:gd name="connsiteX1" fmla="*/ 1938227 w 2187113"/>
              <a:gd name="connsiteY1" fmla="*/ 6927 h 368402"/>
              <a:gd name="connsiteX2" fmla="*/ 0 w 2187113"/>
              <a:gd name="connsiteY2" fmla="*/ 368402 h 368402"/>
              <a:gd name="connsiteX0" fmla="*/ 2165906 w 2165906"/>
              <a:gd name="connsiteY0" fmla="*/ 199147 h 246738"/>
              <a:gd name="connsiteX1" fmla="*/ 1084787 w 2165906"/>
              <a:gd name="connsiteY1" fmla="*/ 30043 h 246738"/>
              <a:gd name="connsiteX2" fmla="*/ 0 w 2165906"/>
              <a:gd name="connsiteY2" fmla="*/ 246738 h 246738"/>
              <a:gd name="connsiteX0" fmla="*/ 1975406 w 1975406"/>
              <a:gd name="connsiteY0" fmla="*/ 210190 h 227301"/>
              <a:gd name="connsiteX1" fmla="*/ 894287 w 1975406"/>
              <a:gd name="connsiteY1" fmla="*/ 41086 h 227301"/>
              <a:gd name="connsiteX2" fmla="*/ 0 w 1975406"/>
              <a:gd name="connsiteY2" fmla="*/ 227301 h 227301"/>
              <a:gd name="connsiteX0" fmla="*/ 1975406 w 1975406"/>
              <a:gd name="connsiteY0" fmla="*/ 176594 h 193705"/>
              <a:gd name="connsiteX1" fmla="*/ 894287 w 1975406"/>
              <a:gd name="connsiteY1" fmla="*/ 7490 h 193705"/>
              <a:gd name="connsiteX2" fmla="*/ 0 w 1975406"/>
              <a:gd name="connsiteY2" fmla="*/ 193705 h 193705"/>
              <a:gd name="connsiteX0" fmla="*/ 1975406 w 1975406"/>
              <a:gd name="connsiteY0" fmla="*/ 170181 h 187292"/>
              <a:gd name="connsiteX1" fmla="*/ 894287 w 1975406"/>
              <a:gd name="connsiteY1" fmla="*/ 1077 h 187292"/>
              <a:gd name="connsiteX2" fmla="*/ 0 w 1975406"/>
              <a:gd name="connsiteY2" fmla="*/ 187292 h 187292"/>
              <a:gd name="connsiteX0" fmla="*/ 1975406 w 1975406"/>
              <a:gd name="connsiteY0" fmla="*/ 170181 h 187292"/>
              <a:gd name="connsiteX1" fmla="*/ 894287 w 1975406"/>
              <a:gd name="connsiteY1" fmla="*/ 1077 h 187292"/>
              <a:gd name="connsiteX2" fmla="*/ 0 w 1975406"/>
              <a:gd name="connsiteY2" fmla="*/ 187292 h 187292"/>
              <a:gd name="connsiteX0" fmla="*/ 1838246 w 1838246"/>
              <a:gd name="connsiteY0" fmla="*/ 191980 h 191980"/>
              <a:gd name="connsiteX1" fmla="*/ 894287 w 1838246"/>
              <a:gd name="connsiteY1" fmla="*/ 16 h 191980"/>
              <a:gd name="connsiteX2" fmla="*/ 0 w 1838246"/>
              <a:gd name="connsiteY2" fmla="*/ 186231 h 191980"/>
              <a:gd name="connsiteX0" fmla="*/ 1525826 w 1525826"/>
              <a:gd name="connsiteY0" fmla="*/ 140567 h 195778"/>
              <a:gd name="connsiteX1" fmla="*/ 894287 w 1525826"/>
              <a:gd name="connsiteY1" fmla="*/ 9563 h 195778"/>
              <a:gd name="connsiteX2" fmla="*/ 0 w 1525826"/>
              <a:gd name="connsiteY2" fmla="*/ 195778 h 195778"/>
              <a:gd name="connsiteX0" fmla="*/ 1525826 w 1525826"/>
              <a:gd name="connsiteY0" fmla="*/ 146285 h 201496"/>
              <a:gd name="connsiteX1" fmla="*/ 680927 w 1525826"/>
              <a:gd name="connsiteY1" fmla="*/ 7661 h 201496"/>
              <a:gd name="connsiteX2" fmla="*/ 0 w 1525826"/>
              <a:gd name="connsiteY2" fmla="*/ 201496 h 201496"/>
              <a:gd name="connsiteX0" fmla="*/ 1144826 w 1144826"/>
              <a:gd name="connsiteY0" fmla="*/ 773952 h 773952"/>
              <a:gd name="connsiteX1" fmla="*/ 299927 w 1144826"/>
              <a:gd name="connsiteY1" fmla="*/ 635328 h 773952"/>
              <a:gd name="connsiteX2" fmla="*/ 0 w 1144826"/>
              <a:gd name="connsiteY2" fmla="*/ 21443 h 773952"/>
              <a:gd name="connsiteX0" fmla="*/ 1144826 w 1144826"/>
              <a:gd name="connsiteY0" fmla="*/ 752509 h 752509"/>
              <a:gd name="connsiteX1" fmla="*/ 299927 w 1144826"/>
              <a:gd name="connsiteY1" fmla="*/ 613885 h 752509"/>
              <a:gd name="connsiteX2" fmla="*/ 0 w 1144826"/>
              <a:gd name="connsiteY2" fmla="*/ 0 h 752509"/>
              <a:gd name="connsiteX0" fmla="*/ 1149395 w 1149395"/>
              <a:gd name="connsiteY0" fmla="*/ 752509 h 752509"/>
              <a:gd name="connsiteX1" fmla="*/ 121616 w 1149395"/>
              <a:gd name="connsiteY1" fmla="*/ 331945 h 752509"/>
              <a:gd name="connsiteX2" fmla="*/ 4569 w 1149395"/>
              <a:gd name="connsiteY2" fmla="*/ 0 h 752509"/>
              <a:gd name="connsiteX0" fmla="*/ 352346 w 352346"/>
              <a:gd name="connsiteY0" fmla="*/ 493429 h 493429"/>
              <a:gd name="connsiteX1" fmla="*/ 117047 w 352346"/>
              <a:gd name="connsiteY1" fmla="*/ 331945 h 493429"/>
              <a:gd name="connsiteX2" fmla="*/ 0 w 352346"/>
              <a:gd name="connsiteY2" fmla="*/ 0 h 493429"/>
              <a:gd name="connsiteX0" fmla="*/ 352346 w 352346"/>
              <a:gd name="connsiteY0" fmla="*/ 493429 h 493429"/>
              <a:gd name="connsiteX1" fmla="*/ 117047 w 352346"/>
              <a:gd name="connsiteY1" fmla="*/ 331945 h 493429"/>
              <a:gd name="connsiteX2" fmla="*/ 0 w 352346"/>
              <a:gd name="connsiteY2" fmla="*/ 0 h 49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46" h="493429">
                <a:moveTo>
                  <a:pt x="352346" y="493429"/>
                </a:moveTo>
                <a:cubicBezTo>
                  <a:pt x="237261" y="445551"/>
                  <a:pt x="175771" y="414183"/>
                  <a:pt x="117047" y="331945"/>
                </a:cubicBezTo>
                <a:cubicBezTo>
                  <a:pt x="58323" y="249707"/>
                  <a:pt x="23192" y="175018"/>
                  <a:pt x="0" y="0"/>
                </a:cubicBezTo>
              </a:path>
            </a:pathLst>
          </a:custGeom>
          <a:noFill/>
          <a:ln w="3175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87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Mapping physical objects and continuous functions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752600" y="2990671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1000" y="4209871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381000" y="5276671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85D8A"/>
                </a:solidFill>
              </a:rPr>
              <a:t>Finite</a:t>
            </a:r>
            <a:r>
              <a:rPr lang="en-US" dirty="0" smtClean="0"/>
              <a:t> precision </a:t>
            </a:r>
            <a:r>
              <a:rPr lang="en-US" dirty="0" smtClean="0">
                <a:solidFill>
                  <a:srgbClr val="385D8A"/>
                </a:solidFill>
              </a:rPr>
              <a:t>knowledge</a:t>
            </a:r>
            <a:r>
              <a:rPr lang="en-US" dirty="0" smtClean="0"/>
              <a:t> of one continuous quantity </a:t>
            </a:r>
            <a:r>
              <a:rPr lang="en-US" dirty="0" smtClean="0">
                <a:solidFill>
                  <a:srgbClr val="385D8A"/>
                </a:solidFill>
              </a:rPr>
              <a:t>corresponds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85D8A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385D8A"/>
                </a:solidFill>
              </a:rPr>
              <a:t>finite</a:t>
            </a:r>
            <a:r>
              <a:rPr lang="en-US" dirty="0" smtClean="0"/>
              <a:t> precision </a:t>
            </a:r>
            <a:r>
              <a:rPr lang="en-US" dirty="0" smtClean="0">
                <a:solidFill>
                  <a:srgbClr val="385D8A"/>
                </a:solidFill>
              </a:rPr>
              <a:t>knowledge</a:t>
            </a:r>
            <a:r>
              <a:rPr lang="en-US" dirty="0" smtClean="0"/>
              <a:t> of the other</a:t>
            </a:r>
            <a:endParaRPr lang="en-US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6233160" y="2990671"/>
            <a:ext cx="0" cy="2209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861560" y="4209871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76800" y="4057471"/>
            <a:ext cx="3048000" cy="0"/>
          </a:xfrm>
          <a:prstGeom prst="lin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371600" y="3447871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1371600" y="3600271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6804660" y="3371671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781800" y="3524071"/>
            <a:ext cx="45719" cy="45719"/>
          </a:xfrm>
          <a:prstGeom prst="ellipse">
            <a:avLst/>
          </a:prstGeom>
          <a:solidFill>
            <a:srgbClr val="385D8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/>
          <p:nvPr/>
        </p:nvCxnSpPr>
        <p:spPr>
          <a:xfrm>
            <a:off x="5410200" y="3447871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5410200" y="3600271"/>
            <a:ext cx="2209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3246120" y="3371671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3360420" y="3371671"/>
            <a:ext cx="0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reeform 38"/>
          <p:cNvSpPr/>
          <p:nvPr/>
        </p:nvSpPr>
        <p:spPr>
          <a:xfrm>
            <a:off x="525780" y="3188791"/>
            <a:ext cx="2994660" cy="1661160"/>
          </a:xfrm>
          <a:custGeom>
            <a:avLst/>
            <a:gdLst>
              <a:gd name="connsiteX0" fmla="*/ 0 w 2994660"/>
              <a:gd name="connsiteY0" fmla="*/ 1661160 h 1661160"/>
              <a:gd name="connsiteX1" fmla="*/ 838200 w 2994660"/>
              <a:gd name="connsiteY1" fmla="*/ 1143000 h 1661160"/>
              <a:gd name="connsiteX2" fmla="*/ 2240280 w 2994660"/>
              <a:gd name="connsiteY2" fmla="*/ 815340 h 1661160"/>
              <a:gd name="connsiteX3" fmla="*/ 2994660 w 2994660"/>
              <a:gd name="connsiteY3" fmla="*/ 0 h 1661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94660" h="1661160">
                <a:moveTo>
                  <a:pt x="0" y="1661160"/>
                </a:moveTo>
                <a:cubicBezTo>
                  <a:pt x="232410" y="1472565"/>
                  <a:pt x="464820" y="1283970"/>
                  <a:pt x="838200" y="1143000"/>
                </a:cubicBezTo>
                <a:cubicBezTo>
                  <a:pt x="1211580" y="1002030"/>
                  <a:pt x="1880870" y="1005840"/>
                  <a:pt x="2240280" y="815340"/>
                </a:cubicBezTo>
                <a:cubicBezTo>
                  <a:pt x="2599690" y="624840"/>
                  <a:pt x="2797175" y="312420"/>
                  <a:pt x="299466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/>
          <p:cNvSpPr txBox="1"/>
          <p:nvPr/>
        </p:nvSpPr>
        <p:spPr>
          <a:xfrm>
            <a:off x="4953000" y="5276671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385D8A"/>
                </a:solidFill>
              </a:rPr>
              <a:t>Finite</a:t>
            </a:r>
            <a:r>
              <a:rPr lang="en-US" dirty="0" smtClean="0"/>
              <a:t> precision </a:t>
            </a:r>
            <a:r>
              <a:rPr lang="en-US" dirty="0" smtClean="0">
                <a:solidFill>
                  <a:srgbClr val="385D8A"/>
                </a:solidFill>
              </a:rPr>
              <a:t>knowledge</a:t>
            </a:r>
            <a:r>
              <a:rPr lang="en-US" dirty="0" smtClean="0"/>
              <a:t> of one continuous quantity </a:t>
            </a:r>
            <a:r>
              <a:rPr lang="en-US" dirty="0" smtClean="0">
                <a:solidFill>
                  <a:srgbClr val="385D8A"/>
                </a:solidFill>
              </a:rPr>
              <a:t>does not always correspond to finite </a:t>
            </a:r>
            <a:r>
              <a:rPr lang="en-US" dirty="0" smtClean="0"/>
              <a:t>precision </a:t>
            </a:r>
            <a:r>
              <a:rPr lang="en-US" dirty="0" smtClean="0">
                <a:solidFill>
                  <a:srgbClr val="385D8A"/>
                </a:solidFill>
              </a:rPr>
              <a:t>knowledge</a:t>
            </a:r>
            <a:r>
              <a:rPr lang="en-US" dirty="0" smtClean="0"/>
              <a:t> of the other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152400" y="1676400"/>
                <a:ext cx="876300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 smtClean="0"/>
                  <a:t>Continuous functions are fundamental in physics as they preserve what constitutes a set of states that can be associated to the outcome of a physical process. </a:t>
                </a:r>
                <a:r>
                  <a:rPr lang="en-US" dirty="0"/>
                  <a:t>S</a:t>
                </a:r>
                <a:r>
                  <a:rPr lang="en-US" dirty="0" smtClean="0"/>
                  <a:t>tandard topology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excludes infinite precision knowledge of one continuous </a:t>
                </a:r>
                <a:r>
                  <a:rPr lang="en-US" dirty="0"/>
                  <a:t>quantity (sets with one point) </a:t>
                </a:r>
                <a:r>
                  <a:rPr lang="en-US" dirty="0" smtClean="0"/>
                  <a:t>and implies topological continuity &lt;=&gt; analytical continuity</a:t>
                </a:r>
                <a:endParaRPr lang="en-US" dirty="0"/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1676400"/>
                <a:ext cx="8763000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556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 rot="692258">
            <a:off x="6953997" y="3134244"/>
            <a:ext cx="13917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discontinuity</a:t>
            </a:r>
            <a:endParaRPr lang="en-US" sz="1600" b="1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1" name="Freeform 20"/>
          <p:cNvSpPr/>
          <p:nvPr/>
        </p:nvSpPr>
        <p:spPr>
          <a:xfrm rot="2724636" flipV="1">
            <a:off x="7001332" y="3192646"/>
            <a:ext cx="344726" cy="546769"/>
          </a:xfrm>
          <a:custGeom>
            <a:avLst/>
            <a:gdLst>
              <a:gd name="connsiteX0" fmla="*/ 2408222 w 2408222"/>
              <a:gd name="connsiteY0" fmla="*/ 0 h 301239"/>
              <a:gd name="connsiteX1" fmla="*/ 1249379 w 2408222"/>
              <a:gd name="connsiteY1" fmla="*/ 298764 h 301239"/>
              <a:gd name="connsiteX2" fmla="*/ 0 w 2408222"/>
              <a:gd name="connsiteY2" fmla="*/ 117695 h 301239"/>
              <a:gd name="connsiteX0" fmla="*/ 2389934 w 2389934"/>
              <a:gd name="connsiteY0" fmla="*/ 0 h 201325"/>
              <a:gd name="connsiteX1" fmla="*/ 1249379 w 2389934"/>
              <a:gd name="connsiteY1" fmla="*/ 201228 h 201325"/>
              <a:gd name="connsiteX2" fmla="*/ 0 w 2389934"/>
              <a:gd name="connsiteY2" fmla="*/ 20159 h 201325"/>
              <a:gd name="connsiteX0" fmla="*/ 2938574 w 2938574"/>
              <a:gd name="connsiteY0" fmla="*/ 144433 h 225076"/>
              <a:gd name="connsiteX1" fmla="*/ 1249379 w 2938574"/>
              <a:gd name="connsiteY1" fmla="*/ 181069 h 225076"/>
              <a:gd name="connsiteX2" fmla="*/ 0 w 2938574"/>
              <a:gd name="connsiteY2" fmla="*/ 0 h 225076"/>
              <a:gd name="connsiteX0" fmla="*/ 2938574 w 2938574"/>
              <a:gd name="connsiteY0" fmla="*/ 144433 h 373363"/>
              <a:gd name="connsiteX1" fmla="*/ 1365203 w 2938574"/>
              <a:gd name="connsiteY1" fmla="*/ 370045 h 373363"/>
              <a:gd name="connsiteX2" fmla="*/ 0 w 2938574"/>
              <a:gd name="connsiteY2" fmla="*/ 0 h 373363"/>
              <a:gd name="connsiteX0" fmla="*/ 2938574 w 2938574"/>
              <a:gd name="connsiteY0" fmla="*/ 144433 h 373363"/>
              <a:gd name="connsiteX1" fmla="*/ 1365203 w 2938574"/>
              <a:gd name="connsiteY1" fmla="*/ 370045 h 373363"/>
              <a:gd name="connsiteX2" fmla="*/ 0 w 2938574"/>
              <a:gd name="connsiteY2" fmla="*/ 0 h 373363"/>
              <a:gd name="connsiteX0" fmla="*/ 2901998 w 2901998"/>
              <a:gd name="connsiteY0" fmla="*/ 162721 h 374679"/>
              <a:gd name="connsiteX1" fmla="*/ 1365203 w 2901998"/>
              <a:gd name="connsiteY1" fmla="*/ 370045 h 374679"/>
              <a:gd name="connsiteX2" fmla="*/ 0 w 2901998"/>
              <a:gd name="connsiteY2" fmla="*/ 0 h 374679"/>
              <a:gd name="connsiteX0" fmla="*/ 2798366 w 2798366"/>
              <a:gd name="connsiteY0" fmla="*/ 522385 h 569753"/>
              <a:gd name="connsiteX1" fmla="*/ 1365203 w 2798366"/>
              <a:gd name="connsiteY1" fmla="*/ 370045 h 569753"/>
              <a:gd name="connsiteX2" fmla="*/ 0 w 2798366"/>
              <a:gd name="connsiteY2" fmla="*/ 0 h 569753"/>
              <a:gd name="connsiteX0" fmla="*/ 2798366 w 2798366"/>
              <a:gd name="connsiteY0" fmla="*/ 522385 h 522385"/>
              <a:gd name="connsiteX1" fmla="*/ 1365203 w 2798366"/>
              <a:gd name="connsiteY1" fmla="*/ 370045 h 522385"/>
              <a:gd name="connsiteX2" fmla="*/ 0 w 2798366"/>
              <a:gd name="connsiteY2" fmla="*/ 0 h 522385"/>
              <a:gd name="connsiteX0" fmla="*/ 3743246 w 3743246"/>
              <a:gd name="connsiteY0" fmla="*/ 157906 h 284759"/>
              <a:gd name="connsiteX1" fmla="*/ 2310083 w 3743246"/>
              <a:gd name="connsiteY1" fmla="*/ 5566 h 284759"/>
              <a:gd name="connsiteX2" fmla="*/ 0 w 3743246"/>
              <a:gd name="connsiteY2" fmla="*/ 220737 h 284759"/>
              <a:gd name="connsiteX0" fmla="*/ 3743246 w 3743246"/>
              <a:gd name="connsiteY0" fmla="*/ 164318 h 227149"/>
              <a:gd name="connsiteX1" fmla="*/ 2310083 w 3743246"/>
              <a:gd name="connsiteY1" fmla="*/ 11978 h 227149"/>
              <a:gd name="connsiteX2" fmla="*/ 0 w 3743246"/>
              <a:gd name="connsiteY2" fmla="*/ 227149 h 227149"/>
              <a:gd name="connsiteX0" fmla="*/ 3743246 w 3743246"/>
              <a:gd name="connsiteY0" fmla="*/ 299227 h 362058"/>
              <a:gd name="connsiteX1" fmla="*/ 1938227 w 3743246"/>
              <a:gd name="connsiteY1" fmla="*/ 583 h 362058"/>
              <a:gd name="connsiteX2" fmla="*/ 0 w 3743246"/>
              <a:gd name="connsiteY2" fmla="*/ 362058 h 362058"/>
              <a:gd name="connsiteX0" fmla="*/ 3743246 w 3743246"/>
              <a:gd name="connsiteY0" fmla="*/ 305571 h 368402"/>
              <a:gd name="connsiteX1" fmla="*/ 1938227 w 3743246"/>
              <a:gd name="connsiteY1" fmla="*/ 6927 h 368402"/>
              <a:gd name="connsiteX2" fmla="*/ 0 w 3743246"/>
              <a:gd name="connsiteY2" fmla="*/ 368402 h 368402"/>
              <a:gd name="connsiteX0" fmla="*/ 2165906 w 2187113"/>
              <a:gd name="connsiteY0" fmla="*/ 320811 h 368402"/>
              <a:gd name="connsiteX1" fmla="*/ 1938227 w 2187113"/>
              <a:gd name="connsiteY1" fmla="*/ 6927 h 368402"/>
              <a:gd name="connsiteX2" fmla="*/ 0 w 2187113"/>
              <a:gd name="connsiteY2" fmla="*/ 368402 h 368402"/>
              <a:gd name="connsiteX0" fmla="*/ 2165906 w 2165906"/>
              <a:gd name="connsiteY0" fmla="*/ 199147 h 246738"/>
              <a:gd name="connsiteX1" fmla="*/ 1084787 w 2165906"/>
              <a:gd name="connsiteY1" fmla="*/ 30043 h 246738"/>
              <a:gd name="connsiteX2" fmla="*/ 0 w 2165906"/>
              <a:gd name="connsiteY2" fmla="*/ 246738 h 246738"/>
              <a:gd name="connsiteX0" fmla="*/ 1975406 w 1975406"/>
              <a:gd name="connsiteY0" fmla="*/ 210190 h 227301"/>
              <a:gd name="connsiteX1" fmla="*/ 894287 w 1975406"/>
              <a:gd name="connsiteY1" fmla="*/ 41086 h 227301"/>
              <a:gd name="connsiteX2" fmla="*/ 0 w 1975406"/>
              <a:gd name="connsiteY2" fmla="*/ 227301 h 227301"/>
              <a:gd name="connsiteX0" fmla="*/ 1975406 w 1975406"/>
              <a:gd name="connsiteY0" fmla="*/ 176594 h 193705"/>
              <a:gd name="connsiteX1" fmla="*/ 894287 w 1975406"/>
              <a:gd name="connsiteY1" fmla="*/ 7490 h 193705"/>
              <a:gd name="connsiteX2" fmla="*/ 0 w 1975406"/>
              <a:gd name="connsiteY2" fmla="*/ 193705 h 193705"/>
              <a:gd name="connsiteX0" fmla="*/ 1975406 w 1975406"/>
              <a:gd name="connsiteY0" fmla="*/ 170181 h 187292"/>
              <a:gd name="connsiteX1" fmla="*/ 894287 w 1975406"/>
              <a:gd name="connsiteY1" fmla="*/ 1077 h 187292"/>
              <a:gd name="connsiteX2" fmla="*/ 0 w 1975406"/>
              <a:gd name="connsiteY2" fmla="*/ 187292 h 187292"/>
              <a:gd name="connsiteX0" fmla="*/ 1975406 w 1975406"/>
              <a:gd name="connsiteY0" fmla="*/ 170181 h 187292"/>
              <a:gd name="connsiteX1" fmla="*/ 894287 w 1975406"/>
              <a:gd name="connsiteY1" fmla="*/ 1077 h 187292"/>
              <a:gd name="connsiteX2" fmla="*/ 0 w 1975406"/>
              <a:gd name="connsiteY2" fmla="*/ 187292 h 187292"/>
              <a:gd name="connsiteX0" fmla="*/ 1838246 w 1838246"/>
              <a:gd name="connsiteY0" fmla="*/ 191980 h 191980"/>
              <a:gd name="connsiteX1" fmla="*/ 894287 w 1838246"/>
              <a:gd name="connsiteY1" fmla="*/ 16 h 191980"/>
              <a:gd name="connsiteX2" fmla="*/ 0 w 1838246"/>
              <a:gd name="connsiteY2" fmla="*/ 186231 h 191980"/>
              <a:gd name="connsiteX0" fmla="*/ 1525826 w 1525826"/>
              <a:gd name="connsiteY0" fmla="*/ 140567 h 195778"/>
              <a:gd name="connsiteX1" fmla="*/ 894287 w 1525826"/>
              <a:gd name="connsiteY1" fmla="*/ 9563 h 195778"/>
              <a:gd name="connsiteX2" fmla="*/ 0 w 1525826"/>
              <a:gd name="connsiteY2" fmla="*/ 195778 h 195778"/>
              <a:gd name="connsiteX0" fmla="*/ 1525826 w 1525826"/>
              <a:gd name="connsiteY0" fmla="*/ 146285 h 201496"/>
              <a:gd name="connsiteX1" fmla="*/ 680927 w 1525826"/>
              <a:gd name="connsiteY1" fmla="*/ 7661 h 201496"/>
              <a:gd name="connsiteX2" fmla="*/ 0 w 1525826"/>
              <a:gd name="connsiteY2" fmla="*/ 201496 h 201496"/>
              <a:gd name="connsiteX0" fmla="*/ 1144826 w 1144826"/>
              <a:gd name="connsiteY0" fmla="*/ 773952 h 773952"/>
              <a:gd name="connsiteX1" fmla="*/ 299927 w 1144826"/>
              <a:gd name="connsiteY1" fmla="*/ 635328 h 773952"/>
              <a:gd name="connsiteX2" fmla="*/ 0 w 1144826"/>
              <a:gd name="connsiteY2" fmla="*/ 21443 h 773952"/>
              <a:gd name="connsiteX0" fmla="*/ 1144826 w 1144826"/>
              <a:gd name="connsiteY0" fmla="*/ 752509 h 752509"/>
              <a:gd name="connsiteX1" fmla="*/ 299927 w 1144826"/>
              <a:gd name="connsiteY1" fmla="*/ 613885 h 752509"/>
              <a:gd name="connsiteX2" fmla="*/ 0 w 1144826"/>
              <a:gd name="connsiteY2" fmla="*/ 0 h 752509"/>
              <a:gd name="connsiteX0" fmla="*/ 1149395 w 1149395"/>
              <a:gd name="connsiteY0" fmla="*/ 752509 h 752509"/>
              <a:gd name="connsiteX1" fmla="*/ 121616 w 1149395"/>
              <a:gd name="connsiteY1" fmla="*/ 331945 h 752509"/>
              <a:gd name="connsiteX2" fmla="*/ 4569 w 1149395"/>
              <a:gd name="connsiteY2" fmla="*/ 0 h 752509"/>
              <a:gd name="connsiteX0" fmla="*/ 352346 w 352346"/>
              <a:gd name="connsiteY0" fmla="*/ 493429 h 493429"/>
              <a:gd name="connsiteX1" fmla="*/ 117047 w 352346"/>
              <a:gd name="connsiteY1" fmla="*/ 331945 h 493429"/>
              <a:gd name="connsiteX2" fmla="*/ 0 w 352346"/>
              <a:gd name="connsiteY2" fmla="*/ 0 h 493429"/>
              <a:gd name="connsiteX0" fmla="*/ 352346 w 352346"/>
              <a:gd name="connsiteY0" fmla="*/ 493429 h 493429"/>
              <a:gd name="connsiteX1" fmla="*/ 117047 w 352346"/>
              <a:gd name="connsiteY1" fmla="*/ 331945 h 493429"/>
              <a:gd name="connsiteX2" fmla="*/ 0 w 352346"/>
              <a:gd name="connsiteY2" fmla="*/ 0 h 493429"/>
              <a:gd name="connsiteX0" fmla="*/ 352346 w 352346"/>
              <a:gd name="connsiteY0" fmla="*/ 493429 h 493429"/>
              <a:gd name="connsiteX1" fmla="*/ 162767 w 352346"/>
              <a:gd name="connsiteY1" fmla="*/ 331945 h 493429"/>
              <a:gd name="connsiteX2" fmla="*/ 0 w 352346"/>
              <a:gd name="connsiteY2" fmla="*/ 0 h 493429"/>
              <a:gd name="connsiteX0" fmla="*/ 352346 w 352346"/>
              <a:gd name="connsiteY0" fmla="*/ 493429 h 493429"/>
              <a:gd name="connsiteX1" fmla="*/ 147527 w 352346"/>
              <a:gd name="connsiteY1" fmla="*/ 362425 h 493429"/>
              <a:gd name="connsiteX2" fmla="*/ 0 w 352346"/>
              <a:gd name="connsiteY2" fmla="*/ 0 h 493429"/>
              <a:gd name="connsiteX0" fmla="*/ 352346 w 352346"/>
              <a:gd name="connsiteY0" fmla="*/ 493429 h 493429"/>
              <a:gd name="connsiteX1" fmla="*/ 147527 w 352346"/>
              <a:gd name="connsiteY1" fmla="*/ 362425 h 493429"/>
              <a:gd name="connsiteX2" fmla="*/ 0 w 352346"/>
              <a:gd name="connsiteY2" fmla="*/ 0 h 493429"/>
              <a:gd name="connsiteX0" fmla="*/ 352346 w 352346"/>
              <a:gd name="connsiteY0" fmla="*/ 493429 h 493429"/>
              <a:gd name="connsiteX1" fmla="*/ 147527 w 352346"/>
              <a:gd name="connsiteY1" fmla="*/ 362425 h 493429"/>
              <a:gd name="connsiteX2" fmla="*/ 0 w 352346"/>
              <a:gd name="connsiteY2" fmla="*/ 0 h 493429"/>
              <a:gd name="connsiteX0" fmla="*/ 352346 w 352346"/>
              <a:gd name="connsiteY0" fmla="*/ 493429 h 493429"/>
              <a:gd name="connsiteX1" fmla="*/ 284687 w 352346"/>
              <a:gd name="connsiteY1" fmla="*/ 240505 h 493429"/>
              <a:gd name="connsiteX2" fmla="*/ 0 w 352346"/>
              <a:gd name="connsiteY2" fmla="*/ 0 h 493429"/>
              <a:gd name="connsiteX0" fmla="*/ 352346 w 352346"/>
              <a:gd name="connsiteY0" fmla="*/ 493429 h 493429"/>
              <a:gd name="connsiteX1" fmla="*/ 284687 w 352346"/>
              <a:gd name="connsiteY1" fmla="*/ 240505 h 493429"/>
              <a:gd name="connsiteX2" fmla="*/ 0 w 352346"/>
              <a:gd name="connsiteY2" fmla="*/ 0 h 493429"/>
              <a:gd name="connsiteX0" fmla="*/ 352346 w 352346"/>
              <a:gd name="connsiteY0" fmla="*/ 493429 h 493429"/>
              <a:gd name="connsiteX1" fmla="*/ 284687 w 352346"/>
              <a:gd name="connsiteY1" fmla="*/ 240505 h 493429"/>
              <a:gd name="connsiteX2" fmla="*/ 0 w 352346"/>
              <a:gd name="connsiteY2" fmla="*/ 0 h 493429"/>
              <a:gd name="connsiteX0" fmla="*/ 344726 w 344726"/>
              <a:gd name="connsiteY0" fmla="*/ 546769 h 546769"/>
              <a:gd name="connsiteX1" fmla="*/ 277067 w 344726"/>
              <a:gd name="connsiteY1" fmla="*/ 293845 h 546769"/>
              <a:gd name="connsiteX2" fmla="*/ 0 w 344726"/>
              <a:gd name="connsiteY2" fmla="*/ 0 h 546769"/>
              <a:gd name="connsiteX0" fmla="*/ 344726 w 344726"/>
              <a:gd name="connsiteY0" fmla="*/ 546769 h 546769"/>
              <a:gd name="connsiteX1" fmla="*/ 277067 w 344726"/>
              <a:gd name="connsiteY1" fmla="*/ 293845 h 546769"/>
              <a:gd name="connsiteX2" fmla="*/ 0 w 344726"/>
              <a:gd name="connsiteY2" fmla="*/ 0 h 546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726" h="546769">
                <a:moveTo>
                  <a:pt x="344726" y="546769"/>
                </a:moveTo>
                <a:cubicBezTo>
                  <a:pt x="321081" y="445551"/>
                  <a:pt x="334521" y="384973"/>
                  <a:pt x="277067" y="293845"/>
                </a:cubicBezTo>
                <a:cubicBezTo>
                  <a:pt x="219613" y="202717"/>
                  <a:pt x="145112" y="114058"/>
                  <a:pt x="0" y="0"/>
                </a:cubicBezTo>
              </a:path>
            </a:pathLst>
          </a:custGeom>
          <a:noFill/>
          <a:ln w="3175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15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Deterministic and reversible maps </a:t>
            </a:r>
            <a:r>
              <a:rPr lang="en-US" dirty="0" smtClean="0"/>
              <a:t>and homeomorphisms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Physical distinguishability </a:t>
            </a:r>
            <a:r>
              <a:rPr lang="en-US" dirty="0"/>
              <a:t>-&gt; </a:t>
            </a:r>
            <a:r>
              <a:rPr lang="en-US" dirty="0">
                <a:solidFill>
                  <a:srgbClr val="385D8A"/>
                </a:solidFill>
              </a:rPr>
              <a:t>topological space</a:t>
            </a:r>
          </a:p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Map between physically distinguishable objects 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/>
            </a:r>
            <a:b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</a:br>
            <a:r>
              <a:rPr lang="en-US" dirty="0" smtClean="0"/>
              <a:t>-&gt; </a:t>
            </a:r>
            <a:r>
              <a:rPr lang="en-US" dirty="0">
                <a:solidFill>
                  <a:srgbClr val="385D8A"/>
                </a:solidFill>
              </a:rPr>
              <a:t>continuous map</a:t>
            </a:r>
          </a:p>
          <a:p>
            <a:r>
              <a:rPr lang="en-US" dirty="0" smtClean="0"/>
              <a:t>Deterministic and reversible evolution is a bijective map</a:t>
            </a:r>
          </a:p>
          <a:p>
            <a:r>
              <a:rPr lang="en-US" dirty="0" smtClean="0">
                <a:solidFill>
                  <a:srgbClr val="385D8A"/>
                </a:solidFill>
              </a:rPr>
              <a:t>A bijective continuous map is a homeomorphism: deterministic and reversible evolution is a self-homeomorphism</a:t>
            </a:r>
            <a:endParaRPr lang="en-US" dirty="0">
              <a:solidFill>
                <a:srgbClr val="385D8A"/>
              </a:solidFill>
            </a:endParaRPr>
          </a:p>
          <a:p>
            <a:pPr lvl="1"/>
            <a:r>
              <a:rPr lang="en-US" dirty="0" smtClean="0"/>
              <a:t>A map onto the same space that preserves what is physically distinguishable (i.e. the topology)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1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/>
          <p:cNvSpPr/>
          <p:nvPr/>
        </p:nvSpPr>
        <p:spPr>
          <a:xfrm>
            <a:off x="3124200" y="4724400"/>
            <a:ext cx="121920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Not all self-homeomorphisms are deterministic and reversible maps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20892926"/>
                  </p:ext>
                </p:extLst>
              </p:nvPr>
            </p:nvGraphicFramePr>
            <p:xfrm>
              <a:off x="457200" y="1600200"/>
              <a:ext cx="8229600" cy="2636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0600"/>
                    <a:gridCol w="3429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Discrete topology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Standard</a:t>
                          </a:r>
                          <a:r>
                            <a:rPr lang="en-US" baseline="0" dirty="0" smtClean="0"/>
                            <a:t> (continuous) topology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latin typeface="Cambria Math"/>
                            </a:rPr>
                            <a:t>Map</a:t>
                          </a:r>
                          <a:r>
                            <a:rPr lang="en-US" b="0" i="1" baseline="0" dirty="0" smtClean="0">
                              <a:latin typeface="Cambria Math"/>
                            </a:rPr>
                            <a:t> is a self-homeomorphism</a:t>
                          </a:r>
                          <a:endParaRPr lang="en-US" b="0" i="1" dirty="0" smtClean="0">
                            <a:latin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𝒮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⟷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latin typeface="Cambria Math"/>
                            </a:rPr>
                            <a:t>Map</a:t>
                          </a:r>
                          <a:r>
                            <a:rPr lang="en-US" b="0" i="1" baseline="0" dirty="0" smtClean="0">
                              <a:latin typeface="Cambria Math"/>
                            </a:rPr>
                            <a:t> is a self-homeomorphism</a:t>
                          </a:r>
                          <a:endParaRPr lang="en-US" b="0" i="1" dirty="0" smtClean="0">
                            <a:latin typeface="Cambria Math"/>
                          </a:endParaRPr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: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𝒮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⟷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0" i="1" dirty="0" smtClean="0">
                              <a:latin typeface="Cambria Math"/>
                            </a:rPr>
                            <a:t>Cardinality of states is conserved</a:t>
                          </a:r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b="0" i="1" dirty="0" smtClean="0">
                              <a:latin typeface="Cambria Math"/>
                            </a:rPr>
                            <a:t>Independent variables remain independent</a:t>
                          </a:r>
                        </a:p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𝓈</m:t>
                                </m:r>
                                <m:r>
                                  <a:rPr lang="en-US" b="0" i="1" smtClean="0">
                                    <a:latin typeface="Cambria Math"/>
                                  </a:rPr>
                                  <m:t>: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𝒬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𝒬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  <a:ea typeface="Cambria Math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⟷</m:t>
                                </m:r>
                                <m:r>
                                  <a:rPr lang="en-US" b="0" i="1" smtClean="0">
                                    <a:latin typeface="Cambria Math"/>
                                    <a:ea typeface="Cambria Math"/>
                                  </a:rPr>
                                  <m:t>𝒮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/>
                                  </a:rPr>
                                  <m:t>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𝓈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𝑈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𝑈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=#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𝑈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b="0" i="1" smtClean="0">
                                    <a:latin typeface="Cambria Math"/>
                                  </a:rPr>
                                  <m:t>#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/>
                                          </a:rPr>
                                          <m:t>𝑉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720892926"/>
                  </p:ext>
                </p:extLst>
              </p:nvPr>
            </p:nvGraphicFramePr>
            <p:xfrm>
              <a:off x="457200" y="1600200"/>
              <a:ext cx="8229600" cy="263601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800600"/>
                    <a:gridCol w="3429000"/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Discrete topology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Standard</a:t>
                          </a:r>
                          <a:r>
                            <a:rPr lang="en-US" baseline="0" dirty="0" smtClean="0"/>
                            <a:t> (continuous) topology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640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62857" r="-71320" b="-259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140214" t="-62857" b="-259048"/>
                          </a:stretch>
                        </a:blipFill>
                      </a:tcPr>
                    </a:tc>
                  </a:tr>
                  <a:tr h="67538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55455" r="-71320" b="-14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</a:tr>
                  <a:tr h="9497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t="-180128" r="-71320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?</a:t>
                          </a:r>
                          <a:endParaRPr 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Oval 4"/>
          <p:cNvSpPr/>
          <p:nvPr/>
        </p:nvSpPr>
        <p:spPr>
          <a:xfrm>
            <a:off x="304800" y="4572000"/>
            <a:ext cx="2209800" cy="11430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rot="10800000">
            <a:off x="1501140" y="4838697"/>
            <a:ext cx="1623060" cy="257546"/>
          </a:xfrm>
          <a:custGeom>
            <a:avLst/>
            <a:gdLst>
              <a:gd name="connsiteX0" fmla="*/ 2408222 w 2408222"/>
              <a:gd name="connsiteY0" fmla="*/ 0 h 301239"/>
              <a:gd name="connsiteX1" fmla="*/ 1249379 w 2408222"/>
              <a:gd name="connsiteY1" fmla="*/ 298764 h 301239"/>
              <a:gd name="connsiteX2" fmla="*/ 0 w 2408222"/>
              <a:gd name="connsiteY2" fmla="*/ 117695 h 301239"/>
              <a:gd name="connsiteX0" fmla="*/ 2389934 w 2389934"/>
              <a:gd name="connsiteY0" fmla="*/ 0 h 201325"/>
              <a:gd name="connsiteX1" fmla="*/ 1249379 w 2389934"/>
              <a:gd name="connsiteY1" fmla="*/ 201228 h 201325"/>
              <a:gd name="connsiteX2" fmla="*/ 0 w 2389934"/>
              <a:gd name="connsiteY2" fmla="*/ 20159 h 201325"/>
              <a:gd name="connsiteX0" fmla="*/ 2938574 w 2938574"/>
              <a:gd name="connsiteY0" fmla="*/ 144433 h 225076"/>
              <a:gd name="connsiteX1" fmla="*/ 1249379 w 2938574"/>
              <a:gd name="connsiteY1" fmla="*/ 181069 h 225076"/>
              <a:gd name="connsiteX2" fmla="*/ 0 w 2938574"/>
              <a:gd name="connsiteY2" fmla="*/ 0 h 225076"/>
              <a:gd name="connsiteX0" fmla="*/ 2938574 w 2938574"/>
              <a:gd name="connsiteY0" fmla="*/ 144433 h 373363"/>
              <a:gd name="connsiteX1" fmla="*/ 1365203 w 2938574"/>
              <a:gd name="connsiteY1" fmla="*/ 370045 h 373363"/>
              <a:gd name="connsiteX2" fmla="*/ 0 w 2938574"/>
              <a:gd name="connsiteY2" fmla="*/ 0 h 373363"/>
              <a:gd name="connsiteX0" fmla="*/ 2938574 w 2938574"/>
              <a:gd name="connsiteY0" fmla="*/ 144433 h 373363"/>
              <a:gd name="connsiteX1" fmla="*/ 1365203 w 2938574"/>
              <a:gd name="connsiteY1" fmla="*/ 370045 h 373363"/>
              <a:gd name="connsiteX2" fmla="*/ 0 w 2938574"/>
              <a:gd name="connsiteY2" fmla="*/ 0 h 373363"/>
              <a:gd name="connsiteX0" fmla="*/ 2901998 w 2901998"/>
              <a:gd name="connsiteY0" fmla="*/ 162721 h 374679"/>
              <a:gd name="connsiteX1" fmla="*/ 1365203 w 2901998"/>
              <a:gd name="connsiteY1" fmla="*/ 370045 h 374679"/>
              <a:gd name="connsiteX2" fmla="*/ 0 w 2901998"/>
              <a:gd name="connsiteY2" fmla="*/ 0 h 374679"/>
              <a:gd name="connsiteX0" fmla="*/ 3139742 w 3139742"/>
              <a:gd name="connsiteY0" fmla="*/ 34705 h 370166"/>
              <a:gd name="connsiteX1" fmla="*/ 1365203 w 3139742"/>
              <a:gd name="connsiteY1" fmla="*/ 370045 h 370166"/>
              <a:gd name="connsiteX2" fmla="*/ 0 w 3139742"/>
              <a:gd name="connsiteY2" fmla="*/ 0 h 370166"/>
              <a:gd name="connsiteX0" fmla="*/ 3133646 w 3133646"/>
              <a:gd name="connsiteY0" fmla="*/ 22513 h 370094"/>
              <a:gd name="connsiteX1" fmla="*/ 1365203 w 3133646"/>
              <a:gd name="connsiteY1" fmla="*/ 370045 h 370094"/>
              <a:gd name="connsiteX2" fmla="*/ 0 w 3133646"/>
              <a:gd name="connsiteY2" fmla="*/ 0 h 370094"/>
              <a:gd name="connsiteX0" fmla="*/ 3133646 w 3133646"/>
              <a:gd name="connsiteY0" fmla="*/ 22513 h 370102"/>
              <a:gd name="connsiteX1" fmla="*/ 1365203 w 3133646"/>
              <a:gd name="connsiteY1" fmla="*/ 370045 h 370102"/>
              <a:gd name="connsiteX2" fmla="*/ 0 w 3133646"/>
              <a:gd name="connsiteY2" fmla="*/ 0 h 370102"/>
              <a:gd name="connsiteX0" fmla="*/ 3133646 w 3133646"/>
              <a:gd name="connsiteY0" fmla="*/ 16417 h 370074"/>
              <a:gd name="connsiteX1" fmla="*/ 1365203 w 3133646"/>
              <a:gd name="connsiteY1" fmla="*/ 370045 h 370074"/>
              <a:gd name="connsiteX2" fmla="*/ 0 w 3133646"/>
              <a:gd name="connsiteY2" fmla="*/ 0 h 370074"/>
              <a:gd name="connsiteX0" fmla="*/ 3133646 w 3133646"/>
              <a:gd name="connsiteY0" fmla="*/ 0 h 376493"/>
              <a:gd name="connsiteX1" fmla="*/ 1365203 w 3133646"/>
              <a:gd name="connsiteY1" fmla="*/ 376488 h 376493"/>
              <a:gd name="connsiteX2" fmla="*/ 0 w 3133646"/>
              <a:gd name="connsiteY2" fmla="*/ 6443 h 376493"/>
              <a:gd name="connsiteX0" fmla="*/ 3189355 w 3189355"/>
              <a:gd name="connsiteY0" fmla="*/ 54517 h 431009"/>
              <a:gd name="connsiteX1" fmla="*/ 1420912 w 3189355"/>
              <a:gd name="connsiteY1" fmla="*/ 431005 h 431009"/>
              <a:gd name="connsiteX2" fmla="*/ 0 w 3189355"/>
              <a:gd name="connsiteY2" fmla="*/ 0 h 431009"/>
              <a:gd name="connsiteX0" fmla="*/ 3189355 w 3189355"/>
              <a:gd name="connsiteY0" fmla="*/ 54517 h 431010"/>
              <a:gd name="connsiteX1" fmla="*/ 1420912 w 3189355"/>
              <a:gd name="connsiteY1" fmla="*/ 431005 h 431010"/>
              <a:gd name="connsiteX2" fmla="*/ 0 w 3189355"/>
              <a:gd name="connsiteY2" fmla="*/ 0 h 431010"/>
              <a:gd name="connsiteX0" fmla="*/ 3189355 w 3189355"/>
              <a:gd name="connsiteY0" fmla="*/ 54517 h 423391"/>
              <a:gd name="connsiteX1" fmla="*/ 1560185 w 3189355"/>
              <a:gd name="connsiteY1" fmla="*/ 423385 h 423391"/>
              <a:gd name="connsiteX2" fmla="*/ 0 w 3189355"/>
              <a:gd name="connsiteY2" fmla="*/ 0 h 423391"/>
              <a:gd name="connsiteX0" fmla="*/ 3182391 w 3182391"/>
              <a:gd name="connsiteY0" fmla="*/ 77377 h 446250"/>
              <a:gd name="connsiteX1" fmla="*/ 1553221 w 3182391"/>
              <a:gd name="connsiteY1" fmla="*/ 446245 h 446250"/>
              <a:gd name="connsiteX2" fmla="*/ 0 w 3182391"/>
              <a:gd name="connsiteY2" fmla="*/ 0 h 446250"/>
              <a:gd name="connsiteX0" fmla="*/ 3227854 w 3227854"/>
              <a:gd name="connsiteY0" fmla="*/ 0 h 725873"/>
              <a:gd name="connsiteX1" fmla="*/ 1553221 w 3227854"/>
              <a:gd name="connsiteY1" fmla="*/ 725868 h 725873"/>
              <a:gd name="connsiteX2" fmla="*/ 0 w 3227854"/>
              <a:gd name="connsiteY2" fmla="*/ 279623 h 725873"/>
              <a:gd name="connsiteX0" fmla="*/ 3227854 w 3227854"/>
              <a:gd name="connsiteY0" fmla="*/ 0 h 725873"/>
              <a:gd name="connsiteX1" fmla="*/ 1553221 w 3227854"/>
              <a:gd name="connsiteY1" fmla="*/ 725868 h 725873"/>
              <a:gd name="connsiteX2" fmla="*/ 0 w 3227854"/>
              <a:gd name="connsiteY2" fmla="*/ 279623 h 725873"/>
              <a:gd name="connsiteX0" fmla="*/ 3227854 w 3227854"/>
              <a:gd name="connsiteY0" fmla="*/ 0 h 508551"/>
              <a:gd name="connsiteX1" fmla="*/ 1659300 w 3227854"/>
              <a:gd name="connsiteY1" fmla="*/ 502742 h 508551"/>
              <a:gd name="connsiteX2" fmla="*/ 0 w 3227854"/>
              <a:gd name="connsiteY2" fmla="*/ 279623 h 508551"/>
              <a:gd name="connsiteX0" fmla="*/ 3227854 w 3227854"/>
              <a:gd name="connsiteY0" fmla="*/ 0 h 502755"/>
              <a:gd name="connsiteX1" fmla="*/ 1659300 w 3227854"/>
              <a:gd name="connsiteY1" fmla="*/ 502742 h 502755"/>
              <a:gd name="connsiteX2" fmla="*/ 0 w 3227854"/>
              <a:gd name="connsiteY2" fmla="*/ 279623 h 502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27854" h="502755">
                <a:moveTo>
                  <a:pt x="3227854" y="0"/>
                </a:moveTo>
                <a:cubicBezTo>
                  <a:pt x="2918964" y="274178"/>
                  <a:pt x="2181574" y="501668"/>
                  <a:pt x="1659300" y="502742"/>
                </a:cubicBezTo>
                <a:cubicBezTo>
                  <a:pt x="1137026" y="503816"/>
                  <a:pt x="583792" y="443845"/>
                  <a:pt x="0" y="279623"/>
                </a:cubicBezTo>
              </a:path>
            </a:pathLst>
          </a:custGeom>
          <a:noFill/>
          <a:ln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85800" y="5029200"/>
            <a:ext cx="8382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276600" y="4800600"/>
            <a:ext cx="838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590800" y="6172200"/>
            <a:ext cx="533400" cy="304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438400" y="6019800"/>
            <a:ext cx="838200" cy="533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2895600" y="4419600"/>
            <a:ext cx="2209800" cy="11430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057400" y="5562600"/>
            <a:ext cx="2209800" cy="11430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 rot="10800000" flipV="1">
            <a:off x="1409700" y="5585461"/>
            <a:ext cx="1127760" cy="751996"/>
          </a:xfrm>
          <a:custGeom>
            <a:avLst/>
            <a:gdLst>
              <a:gd name="connsiteX0" fmla="*/ 2408222 w 2408222"/>
              <a:gd name="connsiteY0" fmla="*/ 0 h 301239"/>
              <a:gd name="connsiteX1" fmla="*/ 1249379 w 2408222"/>
              <a:gd name="connsiteY1" fmla="*/ 298764 h 301239"/>
              <a:gd name="connsiteX2" fmla="*/ 0 w 2408222"/>
              <a:gd name="connsiteY2" fmla="*/ 117695 h 301239"/>
              <a:gd name="connsiteX0" fmla="*/ 2389934 w 2389934"/>
              <a:gd name="connsiteY0" fmla="*/ 0 h 201325"/>
              <a:gd name="connsiteX1" fmla="*/ 1249379 w 2389934"/>
              <a:gd name="connsiteY1" fmla="*/ 201228 h 201325"/>
              <a:gd name="connsiteX2" fmla="*/ 0 w 2389934"/>
              <a:gd name="connsiteY2" fmla="*/ 20159 h 201325"/>
              <a:gd name="connsiteX0" fmla="*/ 2938574 w 2938574"/>
              <a:gd name="connsiteY0" fmla="*/ 144433 h 225076"/>
              <a:gd name="connsiteX1" fmla="*/ 1249379 w 2938574"/>
              <a:gd name="connsiteY1" fmla="*/ 181069 h 225076"/>
              <a:gd name="connsiteX2" fmla="*/ 0 w 2938574"/>
              <a:gd name="connsiteY2" fmla="*/ 0 h 225076"/>
              <a:gd name="connsiteX0" fmla="*/ 2938574 w 2938574"/>
              <a:gd name="connsiteY0" fmla="*/ 144433 h 373363"/>
              <a:gd name="connsiteX1" fmla="*/ 1365203 w 2938574"/>
              <a:gd name="connsiteY1" fmla="*/ 370045 h 373363"/>
              <a:gd name="connsiteX2" fmla="*/ 0 w 2938574"/>
              <a:gd name="connsiteY2" fmla="*/ 0 h 373363"/>
              <a:gd name="connsiteX0" fmla="*/ 2938574 w 2938574"/>
              <a:gd name="connsiteY0" fmla="*/ 144433 h 373363"/>
              <a:gd name="connsiteX1" fmla="*/ 1365203 w 2938574"/>
              <a:gd name="connsiteY1" fmla="*/ 370045 h 373363"/>
              <a:gd name="connsiteX2" fmla="*/ 0 w 2938574"/>
              <a:gd name="connsiteY2" fmla="*/ 0 h 373363"/>
              <a:gd name="connsiteX0" fmla="*/ 2901998 w 2901998"/>
              <a:gd name="connsiteY0" fmla="*/ 162721 h 374679"/>
              <a:gd name="connsiteX1" fmla="*/ 1365203 w 2901998"/>
              <a:gd name="connsiteY1" fmla="*/ 370045 h 374679"/>
              <a:gd name="connsiteX2" fmla="*/ 0 w 2901998"/>
              <a:gd name="connsiteY2" fmla="*/ 0 h 374679"/>
              <a:gd name="connsiteX0" fmla="*/ 3139742 w 3139742"/>
              <a:gd name="connsiteY0" fmla="*/ 34705 h 370166"/>
              <a:gd name="connsiteX1" fmla="*/ 1365203 w 3139742"/>
              <a:gd name="connsiteY1" fmla="*/ 370045 h 370166"/>
              <a:gd name="connsiteX2" fmla="*/ 0 w 3139742"/>
              <a:gd name="connsiteY2" fmla="*/ 0 h 370166"/>
              <a:gd name="connsiteX0" fmla="*/ 3133646 w 3133646"/>
              <a:gd name="connsiteY0" fmla="*/ 22513 h 370094"/>
              <a:gd name="connsiteX1" fmla="*/ 1365203 w 3133646"/>
              <a:gd name="connsiteY1" fmla="*/ 370045 h 370094"/>
              <a:gd name="connsiteX2" fmla="*/ 0 w 3133646"/>
              <a:gd name="connsiteY2" fmla="*/ 0 h 370094"/>
              <a:gd name="connsiteX0" fmla="*/ 3133646 w 3133646"/>
              <a:gd name="connsiteY0" fmla="*/ 22513 h 370102"/>
              <a:gd name="connsiteX1" fmla="*/ 1365203 w 3133646"/>
              <a:gd name="connsiteY1" fmla="*/ 370045 h 370102"/>
              <a:gd name="connsiteX2" fmla="*/ 0 w 3133646"/>
              <a:gd name="connsiteY2" fmla="*/ 0 h 370102"/>
              <a:gd name="connsiteX0" fmla="*/ 3133646 w 3133646"/>
              <a:gd name="connsiteY0" fmla="*/ 16417 h 370074"/>
              <a:gd name="connsiteX1" fmla="*/ 1365203 w 3133646"/>
              <a:gd name="connsiteY1" fmla="*/ 370045 h 370074"/>
              <a:gd name="connsiteX2" fmla="*/ 0 w 3133646"/>
              <a:gd name="connsiteY2" fmla="*/ 0 h 370074"/>
              <a:gd name="connsiteX0" fmla="*/ 3133646 w 3133646"/>
              <a:gd name="connsiteY0" fmla="*/ 0 h 376493"/>
              <a:gd name="connsiteX1" fmla="*/ 1365203 w 3133646"/>
              <a:gd name="connsiteY1" fmla="*/ 376488 h 376493"/>
              <a:gd name="connsiteX2" fmla="*/ 0 w 3133646"/>
              <a:gd name="connsiteY2" fmla="*/ 6443 h 376493"/>
              <a:gd name="connsiteX0" fmla="*/ 3189355 w 3189355"/>
              <a:gd name="connsiteY0" fmla="*/ 54517 h 431009"/>
              <a:gd name="connsiteX1" fmla="*/ 1420912 w 3189355"/>
              <a:gd name="connsiteY1" fmla="*/ 431005 h 431009"/>
              <a:gd name="connsiteX2" fmla="*/ 0 w 3189355"/>
              <a:gd name="connsiteY2" fmla="*/ 0 h 431009"/>
              <a:gd name="connsiteX0" fmla="*/ 3189355 w 3189355"/>
              <a:gd name="connsiteY0" fmla="*/ 54517 h 431010"/>
              <a:gd name="connsiteX1" fmla="*/ 1420912 w 3189355"/>
              <a:gd name="connsiteY1" fmla="*/ 431005 h 431010"/>
              <a:gd name="connsiteX2" fmla="*/ 0 w 3189355"/>
              <a:gd name="connsiteY2" fmla="*/ 0 h 431010"/>
              <a:gd name="connsiteX0" fmla="*/ 3189355 w 3189355"/>
              <a:gd name="connsiteY0" fmla="*/ 54517 h 423391"/>
              <a:gd name="connsiteX1" fmla="*/ 1560185 w 3189355"/>
              <a:gd name="connsiteY1" fmla="*/ 423385 h 423391"/>
              <a:gd name="connsiteX2" fmla="*/ 0 w 3189355"/>
              <a:gd name="connsiteY2" fmla="*/ 0 h 423391"/>
              <a:gd name="connsiteX0" fmla="*/ 3182391 w 3182391"/>
              <a:gd name="connsiteY0" fmla="*/ 77377 h 446250"/>
              <a:gd name="connsiteX1" fmla="*/ 1553221 w 3182391"/>
              <a:gd name="connsiteY1" fmla="*/ 446245 h 446250"/>
              <a:gd name="connsiteX2" fmla="*/ 0 w 3182391"/>
              <a:gd name="connsiteY2" fmla="*/ 0 h 446250"/>
              <a:gd name="connsiteX0" fmla="*/ 3227854 w 3227854"/>
              <a:gd name="connsiteY0" fmla="*/ 0 h 725873"/>
              <a:gd name="connsiteX1" fmla="*/ 1553221 w 3227854"/>
              <a:gd name="connsiteY1" fmla="*/ 725868 h 725873"/>
              <a:gd name="connsiteX2" fmla="*/ 0 w 3227854"/>
              <a:gd name="connsiteY2" fmla="*/ 279623 h 725873"/>
              <a:gd name="connsiteX0" fmla="*/ 3227854 w 3227854"/>
              <a:gd name="connsiteY0" fmla="*/ 0 h 725873"/>
              <a:gd name="connsiteX1" fmla="*/ 1553221 w 3227854"/>
              <a:gd name="connsiteY1" fmla="*/ 725868 h 725873"/>
              <a:gd name="connsiteX2" fmla="*/ 0 w 3227854"/>
              <a:gd name="connsiteY2" fmla="*/ 279623 h 725873"/>
              <a:gd name="connsiteX0" fmla="*/ 3227854 w 3227854"/>
              <a:gd name="connsiteY0" fmla="*/ 0 h 508551"/>
              <a:gd name="connsiteX1" fmla="*/ 1659300 w 3227854"/>
              <a:gd name="connsiteY1" fmla="*/ 502742 h 508551"/>
              <a:gd name="connsiteX2" fmla="*/ 0 w 3227854"/>
              <a:gd name="connsiteY2" fmla="*/ 279623 h 508551"/>
              <a:gd name="connsiteX0" fmla="*/ 3227854 w 3227854"/>
              <a:gd name="connsiteY0" fmla="*/ 0 h 502755"/>
              <a:gd name="connsiteX1" fmla="*/ 1659300 w 3227854"/>
              <a:gd name="connsiteY1" fmla="*/ 502742 h 502755"/>
              <a:gd name="connsiteX2" fmla="*/ 0 w 3227854"/>
              <a:gd name="connsiteY2" fmla="*/ 279623 h 502755"/>
              <a:gd name="connsiteX0" fmla="*/ 2242828 w 2242828"/>
              <a:gd name="connsiteY0" fmla="*/ 0 h 1648131"/>
              <a:gd name="connsiteX1" fmla="*/ 1659300 w 2242828"/>
              <a:gd name="connsiteY1" fmla="*/ 1648116 h 1648131"/>
              <a:gd name="connsiteX2" fmla="*/ 0 w 2242828"/>
              <a:gd name="connsiteY2" fmla="*/ 1424997 h 1648131"/>
              <a:gd name="connsiteX0" fmla="*/ 2242828 w 2242828"/>
              <a:gd name="connsiteY0" fmla="*/ 0 h 1453679"/>
              <a:gd name="connsiteX1" fmla="*/ 1553220 w 2242828"/>
              <a:gd name="connsiteY1" fmla="*/ 993616 h 1453679"/>
              <a:gd name="connsiteX2" fmla="*/ 0 w 2242828"/>
              <a:gd name="connsiteY2" fmla="*/ 1424997 h 1453679"/>
              <a:gd name="connsiteX0" fmla="*/ 2242828 w 2242828"/>
              <a:gd name="connsiteY0" fmla="*/ 0 h 1467970"/>
              <a:gd name="connsiteX1" fmla="*/ 1553220 w 2242828"/>
              <a:gd name="connsiteY1" fmla="*/ 993616 h 1467970"/>
              <a:gd name="connsiteX2" fmla="*/ 0 w 2242828"/>
              <a:gd name="connsiteY2" fmla="*/ 1424997 h 1467970"/>
              <a:gd name="connsiteX0" fmla="*/ 2242828 w 2242828"/>
              <a:gd name="connsiteY0" fmla="*/ 0 h 1467970"/>
              <a:gd name="connsiteX1" fmla="*/ 1553220 w 2242828"/>
              <a:gd name="connsiteY1" fmla="*/ 993616 h 1467970"/>
              <a:gd name="connsiteX2" fmla="*/ 0 w 2242828"/>
              <a:gd name="connsiteY2" fmla="*/ 1424997 h 1467970"/>
              <a:gd name="connsiteX0" fmla="*/ 2242828 w 2242828"/>
              <a:gd name="connsiteY0" fmla="*/ 0 h 1467970"/>
              <a:gd name="connsiteX1" fmla="*/ 1553220 w 2242828"/>
              <a:gd name="connsiteY1" fmla="*/ 993616 h 1467970"/>
              <a:gd name="connsiteX2" fmla="*/ 0 w 2242828"/>
              <a:gd name="connsiteY2" fmla="*/ 1424997 h 1467970"/>
              <a:gd name="connsiteX0" fmla="*/ 2242828 w 2242828"/>
              <a:gd name="connsiteY0" fmla="*/ 0 h 1467970"/>
              <a:gd name="connsiteX1" fmla="*/ 1553220 w 2242828"/>
              <a:gd name="connsiteY1" fmla="*/ 993616 h 1467970"/>
              <a:gd name="connsiteX2" fmla="*/ 0 w 2242828"/>
              <a:gd name="connsiteY2" fmla="*/ 1424997 h 1467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42828" h="1467970">
                <a:moveTo>
                  <a:pt x="2242828" y="0"/>
                </a:moveTo>
                <a:cubicBezTo>
                  <a:pt x="2100635" y="408053"/>
                  <a:pt x="1893643" y="739668"/>
                  <a:pt x="1553220" y="993616"/>
                </a:cubicBezTo>
                <a:cubicBezTo>
                  <a:pt x="1212797" y="1247564"/>
                  <a:pt x="583792" y="1589219"/>
                  <a:pt x="0" y="1424997"/>
                </a:cubicBezTo>
              </a:path>
            </a:pathLst>
          </a:custGeom>
          <a:noFill/>
          <a:ln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334001" y="41910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 self-homeomorphism that maps a set to a proper superset or subset is clearly not a deterministic or reversible process!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334000" y="5486400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Need to keep track of the cardinality of states and possibilities. We need a measure.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 rot="21117165">
            <a:off x="6795662" y="6234160"/>
            <a:ext cx="19976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Bradley Hand ITC" panose="03070402050302030203" pitchFamily="66" charset="0"/>
              </a:rPr>
              <a:t>m</a:t>
            </a:r>
            <a:r>
              <a:rPr lang="en-US" sz="1600" b="1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easure theory sense</a:t>
            </a:r>
            <a:endParaRPr lang="en-US" sz="1600" b="1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18" name="Freeform 17"/>
          <p:cNvSpPr/>
          <p:nvPr/>
        </p:nvSpPr>
        <p:spPr>
          <a:xfrm rot="18875364">
            <a:off x="6724419" y="5968965"/>
            <a:ext cx="619582" cy="606356"/>
          </a:xfrm>
          <a:custGeom>
            <a:avLst/>
            <a:gdLst>
              <a:gd name="connsiteX0" fmla="*/ 2408222 w 2408222"/>
              <a:gd name="connsiteY0" fmla="*/ 0 h 301239"/>
              <a:gd name="connsiteX1" fmla="*/ 1249379 w 2408222"/>
              <a:gd name="connsiteY1" fmla="*/ 298764 h 301239"/>
              <a:gd name="connsiteX2" fmla="*/ 0 w 2408222"/>
              <a:gd name="connsiteY2" fmla="*/ 117695 h 301239"/>
              <a:gd name="connsiteX0" fmla="*/ 2389934 w 2389934"/>
              <a:gd name="connsiteY0" fmla="*/ 0 h 201325"/>
              <a:gd name="connsiteX1" fmla="*/ 1249379 w 2389934"/>
              <a:gd name="connsiteY1" fmla="*/ 201228 h 201325"/>
              <a:gd name="connsiteX2" fmla="*/ 0 w 2389934"/>
              <a:gd name="connsiteY2" fmla="*/ 20159 h 201325"/>
              <a:gd name="connsiteX0" fmla="*/ 2938574 w 2938574"/>
              <a:gd name="connsiteY0" fmla="*/ 144433 h 225076"/>
              <a:gd name="connsiteX1" fmla="*/ 1249379 w 2938574"/>
              <a:gd name="connsiteY1" fmla="*/ 181069 h 225076"/>
              <a:gd name="connsiteX2" fmla="*/ 0 w 2938574"/>
              <a:gd name="connsiteY2" fmla="*/ 0 h 225076"/>
              <a:gd name="connsiteX0" fmla="*/ 2938574 w 2938574"/>
              <a:gd name="connsiteY0" fmla="*/ 144433 h 373363"/>
              <a:gd name="connsiteX1" fmla="*/ 1365203 w 2938574"/>
              <a:gd name="connsiteY1" fmla="*/ 370045 h 373363"/>
              <a:gd name="connsiteX2" fmla="*/ 0 w 2938574"/>
              <a:gd name="connsiteY2" fmla="*/ 0 h 373363"/>
              <a:gd name="connsiteX0" fmla="*/ 2938574 w 2938574"/>
              <a:gd name="connsiteY0" fmla="*/ 144433 h 373363"/>
              <a:gd name="connsiteX1" fmla="*/ 1365203 w 2938574"/>
              <a:gd name="connsiteY1" fmla="*/ 370045 h 373363"/>
              <a:gd name="connsiteX2" fmla="*/ 0 w 2938574"/>
              <a:gd name="connsiteY2" fmla="*/ 0 h 373363"/>
              <a:gd name="connsiteX0" fmla="*/ 2901998 w 2901998"/>
              <a:gd name="connsiteY0" fmla="*/ 162721 h 374679"/>
              <a:gd name="connsiteX1" fmla="*/ 1365203 w 2901998"/>
              <a:gd name="connsiteY1" fmla="*/ 370045 h 374679"/>
              <a:gd name="connsiteX2" fmla="*/ 0 w 2901998"/>
              <a:gd name="connsiteY2" fmla="*/ 0 h 374679"/>
              <a:gd name="connsiteX0" fmla="*/ 2798366 w 2798366"/>
              <a:gd name="connsiteY0" fmla="*/ 522385 h 569753"/>
              <a:gd name="connsiteX1" fmla="*/ 1365203 w 2798366"/>
              <a:gd name="connsiteY1" fmla="*/ 370045 h 569753"/>
              <a:gd name="connsiteX2" fmla="*/ 0 w 2798366"/>
              <a:gd name="connsiteY2" fmla="*/ 0 h 569753"/>
              <a:gd name="connsiteX0" fmla="*/ 2798366 w 2798366"/>
              <a:gd name="connsiteY0" fmla="*/ 522385 h 522385"/>
              <a:gd name="connsiteX1" fmla="*/ 1365203 w 2798366"/>
              <a:gd name="connsiteY1" fmla="*/ 370045 h 522385"/>
              <a:gd name="connsiteX2" fmla="*/ 0 w 2798366"/>
              <a:gd name="connsiteY2" fmla="*/ 0 h 522385"/>
              <a:gd name="connsiteX0" fmla="*/ 3743246 w 3743246"/>
              <a:gd name="connsiteY0" fmla="*/ 157906 h 284759"/>
              <a:gd name="connsiteX1" fmla="*/ 2310083 w 3743246"/>
              <a:gd name="connsiteY1" fmla="*/ 5566 h 284759"/>
              <a:gd name="connsiteX2" fmla="*/ 0 w 3743246"/>
              <a:gd name="connsiteY2" fmla="*/ 220737 h 284759"/>
              <a:gd name="connsiteX0" fmla="*/ 3743246 w 3743246"/>
              <a:gd name="connsiteY0" fmla="*/ 164318 h 227149"/>
              <a:gd name="connsiteX1" fmla="*/ 2310083 w 3743246"/>
              <a:gd name="connsiteY1" fmla="*/ 11978 h 227149"/>
              <a:gd name="connsiteX2" fmla="*/ 0 w 3743246"/>
              <a:gd name="connsiteY2" fmla="*/ 227149 h 227149"/>
              <a:gd name="connsiteX0" fmla="*/ 3743246 w 3743246"/>
              <a:gd name="connsiteY0" fmla="*/ 299227 h 362058"/>
              <a:gd name="connsiteX1" fmla="*/ 1938227 w 3743246"/>
              <a:gd name="connsiteY1" fmla="*/ 583 h 362058"/>
              <a:gd name="connsiteX2" fmla="*/ 0 w 3743246"/>
              <a:gd name="connsiteY2" fmla="*/ 362058 h 362058"/>
              <a:gd name="connsiteX0" fmla="*/ 3743246 w 3743246"/>
              <a:gd name="connsiteY0" fmla="*/ 305571 h 368402"/>
              <a:gd name="connsiteX1" fmla="*/ 1938227 w 3743246"/>
              <a:gd name="connsiteY1" fmla="*/ 6927 h 368402"/>
              <a:gd name="connsiteX2" fmla="*/ 0 w 3743246"/>
              <a:gd name="connsiteY2" fmla="*/ 368402 h 368402"/>
              <a:gd name="connsiteX0" fmla="*/ 2165906 w 2187113"/>
              <a:gd name="connsiteY0" fmla="*/ 320811 h 368402"/>
              <a:gd name="connsiteX1" fmla="*/ 1938227 w 2187113"/>
              <a:gd name="connsiteY1" fmla="*/ 6927 h 368402"/>
              <a:gd name="connsiteX2" fmla="*/ 0 w 2187113"/>
              <a:gd name="connsiteY2" fmla="*/ 368402 h 368402"/>
              <a:gd name="connsiteX0" fmla="*/ 2165906 w 2165906"/>
              <a:gd name="connsiteY0" fmla="*/ 199147 h 246738"/>
              <a:gd name="connsiteX1" fmla="*/ 1084787 w 2165906"/>
              <a:gd name="connsiteY1" fmla="*/ 30043 h 246738"/>
              <a:gd name="connsiteX2" fmla="*/ 0 w 2165906"/>
              <a:gd name="connsiteY2" fmla="*/ 246738 h 246738"/>
              <a:gd name="connsiteX0" fmla="*/ 1975406 w 1975406"/>
              <a:gd name="connsiteY0" fmla="*/ 210190 h 227301"/>
              <a:gd name="connsiteX1" fmla="*/ 894287 w 1975406"/>
              <a:gd name="connsiteY1" fmla="*/ 41086 h 227301"/>
              <a:gd name="connsiteX2" fmla="*/ 0 w 1975406"/>
              <a:gd name="connsiteY2" fmla="*/ 227301 h 227301"/>
              <a:gd name="connsiteX0" fmla="*/ 1975406 w 1975406"/>
              <a:gd name="connsiteY0" fmla="*/ 176594 h 193705"/>
              <a:gd name="connsiteX1" fmla="*/ 894287 w 1975406"/>
              <a:gd name="connsiteY1" fmla="*/ 7490 h 193705"/>
              <a:gd name="connsiteX2" fmla="*/ 0 w 1975406"/>
              <a:gd name="connsiteY2" fmla="*/ 193705 h 193705"/>
              <a:gd name="connsiteX0" fmla="*/ 1975406 w 1975406"/>
              <a:gd name="connsiteY0" fmla="*/ 170181 h 187292"/>
              <a:gd name="connsiteX1" fmla="*/ 894287 w 1975406"/>
              <a:gd name="connsiteY1" fmla="*/ 1077 h 187292"/>
              <a:gd name="connsiteX2" fmla="*/ 0 w 1975406"/>
              <a:gd name="connsiteY2" fmla="*/ 187292 h 187292"/>
              <a:gd name="connsiteX0" fmla="*/ 1975406 w 1975406"/>
              <a:gd name="connsiteY0" fmla="*/ 170181 h 187292"/>
              <a:gd name="connsiteX1" fmla="*/ 894287 w 1975406"/>
              <a:gd name="connsiteY1" fmla="*/ 1077 h 187292"/>
              <a:gd name="connsiteX2" fmla="*/ 0 w 1975406"/>
              <a:gd name="connsiteY2" fmla="*/ 187292 h 187292"/>
              <a:gd name="connsiteX0" fmla="*/ 1838246 w 1838246"/>
              <a:gd name="connsiteY0" fmla="*/ 191980 h 191980"/>
              <a:gd name="connsiteX1" fmla="*/ 894287 w 1838246"/>
              <a:gd name="connsiteY1" fmla="*/ 16 h 191980"/>
              <a:gd name="connsiteX2" fmla="*/ 0 w 1838246"/>
              <a:gd name="connsiteY2" fmla="*/ 186231 h 191980"/>
              <a:gd name="connsiteX0" fmla="*/ 1525826 w 1525826"/>
              <a:gd name="connsiteY0" fmla="*/ 140567 h 195778"/>
              <a:gd name="connsiteX1" fmla="*/ 894287 w 1525826"/>
              <a:gd name="connsiteY1" fmla="*/ 9563 h 195778"/>
              <a:gd name="connsiteX2" fmla="*/ 0 w 1525826"/>
              <a:gd name="connsiteY2" fmla="*/ 195778 h 195778"/>
              <a:gd name="connsiteX0" fmla="*/ 1525826 w 1525826"/>
              <a:gd name="connsiteY0" fmla="*/ 146285 h 201496"/>
              <a:gd name="connsiteX1" fmla="*/ 680927 w 1525826"/>
              <a:gd name="connsiteY1" fmla="*/ 7661 h 201496"/>
              <a:gd name="connsiteX2" fmla="*/ 0 w 1525826"/>
              <a:gd name="connsiteY2" fmla="*/ 201496 h 201496"/>
              <a:gd name="connsiteX0" fmla="*/ 1144826 w 1144826"/>
              <a:gd name="connsiteY0" fmla="*/ 773952 h 773952"/>
              <a:gd name="connsiteX1" fmla="*/ 299927 w 1144826"/>
              <a:gd name="connsiteY1" fmla="*/ 635328 h 773952"/>
              <a:gd name="connsiteX2" fmla="*/ 0 w 1144826"/>
              <a:gd name="connsiteY2" fmla="*/ 21443 h 773952"/>
              <a:gd name="connsiteX0" fmla="*/ 1144826 w 1144826"/>
              <a:gd name="connsiteY0" fmla="*/ 752509 h 752509"/>
              <a:gd name="connsiteX1" fmla="*/ 299927 w 1144826"/>
              <a:gd name="connsiteY1" fmla="*/ 613885 h 752509"/>
              <a:gd name="connsiteX2" fmla="*/ 0 w 1144826"/>
              <a:gd name="connsiteY2" fmla="*/ 0 h 752509"/>
              <a:gd name="connsiteX0" fmla="*/ 1149395 w 1149395"/>
              <a:gd name="connsiteY0" fmla="*/ 752509 h 752509"/>
              <a:gd name="connsiteX1" fmla="*/ 121616 w 1149395"/>
              <a:gd name="connsiteY1" fmla="*/ 331945 h 752509"/>
              <a:gd name="connsiteX2" fmla="*/ 4569 w 1149395"/>
              <a:gd name="connsiteY2" fmla="*/ 0 h 752509"/>
              <a:gd name="connsiteX0" fmla="*/ 352346 w 352346"/>
              <a:gd name="connsiteY0" fmla="*/ 493429 h 493429"/>
              <a:gd name="connsiteX1" fmla="*/ 117047 w 352346"/>
              <a:gd name="connsiteY1" fmla="*/ 331945 h 493429"/>
              <a:gd name="connsiteX2" fmla="*/ 0 w 352346"/>
              <a:gd name="connsiteY2" fmla="*/ 0 h 493429"/>
              <a:gd name="connsiteX0" fmla="*/ 352346 w 352346"/>
              <a:gd name="connsiteY0" fmla="*/ 493429 h 493429"/>
              <a:gd name="connsiteX1" fmla="*/ 117047 w 352346"/>
              <a:gd name="connsiteY1" fmla="*/ 331945 h 493429"/>
              <a:gd name="connsiteX2" fmla="*/ 0 w 352346"/>
              <a:gd name="connsiteY2" fmla="*/ 0 h 493429"/>
              <a:gd name="connsiteX0" fmla="*/ 352346 w 352346"/>
              <a:gd name="connsiteY0" fmla="*/ 493429 h 493429"/>
              <a:gd name="connsiteX1" fmla="*/ 162767 w 352346"/>
              <a:gd name="connsiteY1" fmla="*/ 331945 h 493429"/>
              <a:gd name="connsiteX2" fmla="*/ 0 w 352346"/>
              <a:gd name="connsiteY2" fmla="*/ 0 h 493429"/>
              <a:gd name="connsiteX0" fmla="*/ 352346 w 352346"/>
              <a:gd name="connsiteY0" fmla="*/ 493429 h 493429"/>
              <a:gd name="connsiteX1" fmla="*/ 147527 w 352346"/>
              <a:gd name="connsiteY1" fmla="*/ 362425 h 493429"/>
              <a:gd name="connsiteX2" fmla="*/ 0 w 352346"/>
              <a:gd name="connsiteY2" fmla="*/ 0 h 493429"/>
              <a:gd name="connsiteX0" fmla="*/ 352346 w 352346"/>
              <a:gd name="connsiteY0" fmla="*/ 493429 h 493429"/>
              <a:gd name="connsiteX1" fmla="*/ 147527 w 352346"/>
              <a:gd name="connsiteY1" fmla="*/ 362425 h 493429"/>
              <a:gd name="connsiteX2" fmla="*/ 0 w 352346"/>
              <a:gd name="connsiteY2" fmla="*/ 0 h 493429"/>
              <a:gd name="connsiteX0" fmla="*/ 352346 w 352346"/>
              <a:gd name="connsiteY0" fmla="*/ 493429 h 493429"/>
              <a:gd name="connsiteX1" fmla="*/ 147527 w 352346"/>
              <a:gd name="connsiteY1" fmla="*/ 362425 h 493429"/>
              <a:gd name="connsiteX2" fmla="*/ 0 w 352346"/>
              <a:gd name="connsiteY2" fmla="*/ 0 h 493429"/>
              <a:gd name="connsiteX0" fmla="*/ 352346 w 352346"/>
              <a:gd name="connsiteY0" fmla="*/ 493429 h 493429"/>
              <a:gd name="connsiteX1" fmla="*/ 284687 w 352346"/>
              <a:gd name="connsiteY1" fmla="*/ 240505 h 493429"/>
              <a:gd name="connsiteX2" fmla="*/ 0 w 352346"/>
              <a:gd name="connsiteY2" fmla="*/ 0 h 493429"/>
              <a:gd name="connsiteX0" fmla="*/ 352346 w 352346"/>
              <a:gd name="connsiteY0" fmla="*/ 493429 h 493429"/>
              <a:gd name="connsiteX1" fmla="*/ 284687 w 352346"/>
              <a:gd name="connsiteY1" fmla="*/ 240505 h 493429"/>
              <a:gd name="connsiteX2" fmla="*/ 0 w 352346"/>
              <a:gd name="connsiteY2" fmla="*/ 0 h 493429"/>
              <a:gd name="connsiteX0" fmla="*/ 352346 w 352346"/>
              <a:gd name="connsiteY0" fmla="*/ 493429 h 493429"/>
              <a:gd name="connsiteX1" fmla="*/ 284687 w 352346"/>
              <a:gd name="connsiteY1" fmla="*/ 240505 h 493429"/>
              <a:gd name="connsiteX2" fmla="*/ 0 w 352346"/>
              <a:gd name="connsiteY2" fmla="*/ 0 h 493429"/>
              <a:gd name="connsiteX0" fmla="*/ 344726 w 344726"/>
              <a:gd name="connsiteY0" fmla="*/ 546769 h 546769"/>
              <a:gd name="connsiteX1" fmla="*/ 277067 w 344726"/>
              <a:gd name="connsiteY1" fmla="*/ 293845 h 546769"/>
              <a:gd name="connsiteX2" fmla="*/ 0 w 344726"/>
              <a:gd name="connsiteY2" fmla="*/ 0 h 546769"/>
              <a:gd name="connsiteX0" fmla="*/ 344726 w 344726"/>
              <a:gd name="connsiteY0" fmla="*/ 546769 h 546769"/>
              <a:gd name="connsiteX1" fmla="*/ 277067 w 344726"/>
              <a:gd name="connsiteY1" fmla="*/ 293845 h 546769"/>
              <a:gd name="connsiteX2" fmla="*/ 0 w 344726"/>
              <a:gd name="connsiteY2" fmla="*/ 0 h 546769"/>
              <a:gd name="connsiteX0" fmla="*/ 619582 w 619582"/>
              <a:gd name="connsiteY0" fmla="*/ 606356 h 606356"/>
              <a:gd name="connsiteX1" fmla="*/ 277067 w 619582"/>
              <a:gd name="connsiteY1" fmla="*/ 293845 h 606356"/>
              <a:gd name="connsiteX2" fmla="*/ 0 w 619582"/>
              <a:gd name="connsiteY2" fmla="*/ 0 h 606356"/>
              <a:gd name="connsiteX0" fmla="*/ 619582 w 619582"/>
              <a:gd name="connsiteY0" fmla="*/ 606356 h 606356"/>
              <a:gd name="connsiteX1" fmla="*/ 322199 w 619582"/>
              <a:gd name="connsiteY1" fmla="*/ 249355 h 606356"/>
              <a:gd name="connsiteX2" fmla="*/ 0 w 619582"/>
              <a:gd name="connsiteY2" fmla="*/ 0 h 606356"/>
              <a:gd name="connsiteX0" fmla="*/ 619582 w 619582"/>
              <a:gd name="connsiteY0" fmla="*/ 606356 h 606356"/>
              <a:gd name="connsiteX1" fmla="*/ 322199 w 619582"/>
              <a:gd name="connsiteY1" fmla="*/ 249355 h 606356"/>
              <a:gd name="connsiteX2" fmla="*/ 0 w 619582"/>
              <a:gd name="connsiteY2" fmla="*/ 0 h 606356"/>
              <a:gd name="connsiteX0" fmla="*/ 619582 w 619582"/>
              <a:gd name="connsiteY0" fmla="*/ 606356 h 606356"/>
              <a:gd name="connsiteX1" fmla="*/ 322199 w 619582"/>
              <a:gd name="connsiteY1" fmla="*/ 249355 h 606356"/>
              <a:gd name="connsiteX2" fmla="*/ 0 w 619582"/>
              <a:gd name="connsiteY2" fmla="*/ 0 h 606356"/>
              <a:gd name="connsiteX0" fmla="*/ 619582 w 619582"/>
              <a:gd name="connsiteY0" fmla="*/ 606356 h 606356"/>
              <a:gd name="connsiteX1" fmla="*/ 322199 w 619582"/>
              <a:gd name="connsiteY1" fmla="*/ 249355 h 606356"/>
              <a:gd name="connsiteX2" fmla="*/ 0 w 619582"/>
              <a:gd name="connsiteY2" fmla="*/ 0 h 606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9582" h="606356">
                <a:moveTo>
                  <a:pt x="619582" y="606356"/>
                </a:moveTo>
                <a:cubicBezTo>
                  <a:pt x="595937" y="505138"/>
                  <a:pt x="411798" y="321507"/>
                  <a:pt x="322199" y="249355"/>
                </a:cubicBezTo>
                <a:cubicBezTo>
                  <a:pt x="232600" y="177203"/>
                  <a:pt x="145112" y="114058"/>
                  <a:pt x="0" y="0"/>
                </a:cubicBezTo>
              </a:path>
            </a:pathLst>
          </a:custGeom>
          <a:noFill/>
          <a:ln w="3175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13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955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From assumption 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Physical distinguishability </a:t>
            </a:r>
            <a:r>
              <a:rPr lang="en-US" dirty="0" smtClean="0"/>
              <a:t>-&gt; </a:t>
            </a:r>
            <a:r>
              <a:rPr lang="en-US" dirty="0" smtClean="0">
                <a:solidFill>
                  <a:srgbClr val="385D8A"/>
                </a:solidFill>
              </a:rPr>
              <a:t>topological space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Map between physically distinguishable objects </a:t>
            </a:r>
            <a:r>
              <a:rPr lang="en-US" dirty="0" smtClean="0"/>
              <a:t>-&gt; </a:t>
            </a:r>
            <a:r>
              <a:rPr lang="en-US" dirty="0">
                <a:solidFill>
                  <a:srgbClr val="385D8A"/>
                </a:solidFill>
              </a:rPr>
              <a:t>c</a:t>
            </a:r>
            <a:r>
              <a:rPr lang="en-US" dirty="0" smtClean="0">
                <a:solidFill>
                  <a:srgbClr val="385D8A"/>
                </a:solidFill>
              </a:rPr>
              <a:t>ontinuous map</a:t>
            </a: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Deterministic and reversible evolution </a:t>
            </a:r>
            <a:r>
              <a:rPr lang="en-US" dirty="0" smtClean="0"/>
              <a:t>-&gt; </a:t>
            </a:r>
            <a:r>
              <a:rPr lang="en-US" dirty="0" smtClean="0">
                <a:solidFill>
                  <a:srgbClr val="385D8A"/>
                </a:solidFill>
              </a:rPr>
              <a:t>self-homeomorphism</a:t>
            </a:r>
          </a:p>
          <a:p>
            <a:pPr lvl="1"/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Not </a:t>
            </a:r>
            <a:r>
              <a:rPr lang="en-US" smtClean="0">
                <a:solidFill>
                  <a:schemeClr val="accent3">
                    <a:lumMod val="50000"/>
                  </a:schemeClr>
                </a:solidFill>
              </a:rPr>
              <a:t>all self-homeomorphisms </a:t>
            </a:r>
            <a:r>
              <a:rPr lang="en-US" dirty="0" smtClean="0"/>
              <a:t>-&gt; </a:t>
            </a:r>
            <a:r>
              <a:rPr lang="en-US" dirty="0" smtClean="0">
                <a:solidFill>
                  <a:srgbClr val="385D8A"/>
                </a:solidFill>
              </a:rPr>
              <a:t>need a measure to count states</a:t>
            </a:r>
            <a:endParaRPr lang="en-US" dirty="0">
              <a:solidFill>
                <a:srgbClr val="385D8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929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1752600"/>
            <a:ext cx="7772400" cy="1362075"/>
          </a:xfrm>
        </p:spPr>
        <p:txBody>
          <a:bodyPr anchor="b">
            <a:normAutofit fontScale="90000"/>
          </a:bodyPr>
          <a:lstStyle/>
          <a:p>
            <a:r>
              <a:rPr lang="en-US" dirty="0" smtClean="0"/>
              <a:t>Assumption II:</a:t>
            </a:r>
            <a:br>
              <a:rPr lang="en-US" dirty="0" smtClean="0"/>
            </a:br>
            <a:r>
              <a:rPr lang="en-US" dirty="0" smtClean="0"/>
              <a:t>infinitesimal reducibility</a:t>
            </a:r>
            <a:br>
              <a:rPr lang="en-US" dirty="0" smtClean="0"/>
            </a:br>
            <a:r>
              <a:rPr lang="en-US" dirty="0"/>
              <a:t>(classical </a:t>
            </a:r>
            <a:r>
              <a:rPr lang="en-US" dirty="0" smtClean="0"/>
              <a:t>material</a:t>
            </a:r>
            <a:r>
              <a:rPr lang="en-US" dirty="0"/>
              <a:t>)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1858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i="1" dirty="0" smtClean="0"/>
              <a:t>The system is composed of a homogeneous infinitesimally reducible material. Each part undergoes deterministic and reversible evolution.</a:t>
            </a:r>
            <a:endParaRPr lang="en-US" i="1" dirty="0"/>
          </a:p>
          <a:p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6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Classical homogeneous material and real vector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“classical material” is:</a:t>
            </a:r>
          </a:p>
          <a:p>
            <a:pPr lvl="1"/>
            <a:r>
              <a:rPr lang="en-US" dirty="0" smtClean="0"/>
              <a:t>Decomposable: can be divided into smaller amounts</a:t>
            </a:r>
          </a:p>
          <a:p>
            <a:pPr lvl="1"/>
            <a:r>
              <a:rPr lang="en-US" dirty="0" smtClean="0"/>
              <a:t>Infinitesimally so: can keep dividing arbitrarily (“particles” are the limits of such division)</a:t>
            </a:r>
          </a:p>
          <a:p>
            <a:pPr lvl="1"/>
            <a:r>
              <a:rPr lang="en-US" dirty="0" smtClean="0"/>
              <a:t>Reducible: giving state of whole equivalent to giving state of parts</a:t>
            </a:r>
          </a:p>
          <a:p>
            <a:pPr lvl="1"/>
            <a:r>
              <a:rPr lang="en-US" dirty="0" smtClean="0"/>
              <a:t>Homogeneous: state space of each part is the same</a:t>
            </a:r>
          </a:p>
          <a:p>
            <a:r>
              <a:rPr lang="en-US" dirty="0" smtClean="0"/>
              <a:t>A classical fluid is an example</a:t>
            </a:r>
          </a:p>
          <a:p>
            <a:r>
              <a:rPr lang="en-US" dirty="0">
                <a:solidFill>
                  <a:srgbClr val="385D8A"/>
                </a:solidFill>
              </a:rPr>
              <a:t>How do we mathematically capture </a:t>
            </a:r>
            <a:r>
              <a:rPr lang="en-US" dirty="0" smtClean="0">
                <a:solidFill>
                  <a:srgbClr val="385D8A"/>
                </a:solidFill>
              </a:rPr>
              <a:t>the structure of such material?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95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Classical </a:t>
            </a:r>
            <a:r>
              <a:rPr lang="en-US" dirty="0" smtClean="0"/>
              <a:t>homogeneous </a:t>
            </a:r>
            <a:r>
              <a:rPr lang="en-US" dirty="0"/>
              <a:t>material and real vector spaces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143000" y="3886200"/>
            <a:ext cx="198120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1" name="Rectangle 20"/>
          <p:cNvSpPr/>
          <p:nvPr/>
        </p:nvSpPr>
        <p:spPr>
          <a:xfrm>
            <a:off x="1219200" y="3962400"/>
            <a:ext cx="1828800" cy="1371600"/>
          </a:xfrm>
          <a:prstGeom prst="rect">
            <a:avLst/>
          </a:prstGeom>
          <a:solidFill>
            <a:srgbClr val="E7F6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2" name="Rectangle 21"/>
          <p:cNvSpPr/>
          <p:nvPr/>
        </p:nvSpPr>
        <p:spPr>
          <a:xfrm>
            <a:off x="1219200" y="3962400"/>
            <a:ext cx="1828800" cy="13716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grpSp>
        <p:nvGrpSpPr>
          <p:cNvPr id="53" name="Group 52"/>
          <p:cNvGrpSpPr/>
          <p:nvPr/>
        </p:nvGrpSpPr>
        <p:grpSpPr>
          <a:xfrm>
            <a:off x="3810000" y="1828800"/>
            <a:ext cx="1981200" cy="1524000"/>
            <a:chOff x="304800" y="1828800"/>
            <a:chExt cx="1981200" cy="1524000"/>
          </a:xfrm>
        </p:grpSpPr>
        <p:sp>
          <p:nvSpPr>
            <p:cNvPr id="23" name="Rectangle 22"/>
            <p:cNvSpPr/>
            <p:nvPr/>
          </p:nvSpPr>
          <p:spPr>
            <a:xfrm>
              <a:off x="304800" y="1828800"/>
              <a:ext cx="1981200" cy="152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81000" y="1905000"/>
              <a:ext cx="9144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295400" y="1905000"/>
              <a:ext cx="9144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81000" y="1905000"/>
              <a:ext cx="1828800" cy="137160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7" name="Rectangle 26"/>
          <p:cNvSpPr/>
          <p:nvPr/>
        </p:nvSpPr>
        <p:spPr>
          <a:xfrm>
            <a:off x="3810000" y="3886200"/>
            <a:ext cx="1981200" cy="1524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8" name="Rectangle 27"/>
          <p:cNvSpPr/>
          <p:nvPr/>
        </p:nvSpPr>
        <p:spPr>
          <a:xfrm>
            <a:off x="3886200" y="3962400"/>
            <a:ext cx="914400" cy="1371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29" name="Rectangle 28"/>
          <p:cNvSpPr/>
          <p:nvPr/>
        </p:nvSpPr>
        <p:spPr>
          <a:xfrm>
            <a:off x="4800600" y="3962400"/>
            <a:ext cx="914400" cy="13716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0" name="Rectangle 29"/>
          <p:cNvSpPr/>
          <p:nvPr/>
        </p:nvSpPr>
        <p:spPr>
          <a:xfrm>
            <a:off x="3886200" y="3962400"/>
            <a:ext cx="1828800" cy="1371600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32" name="TextBox 31"/>
          <p:cNvSpPr txBox="1"/>
          <p:nvPr/>
        </p:nvSpPr>
        <p:spPr>
          <a:xfrm>
            <a:off x="3200400" y="2057400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=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200400" y="4114800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28600" y="4114800"/>
                <a:ext cx="94609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6000" dirty="0" smtClean="0"/>
                  <a:t>2</a:t>
                </a:r>
                <a14:m>
                  <m:oMath xmlns:m="http://schemas.openxmlformats.org/officeDocument/2006/math">
                    <m:r>
                      <a:rPr lang="en-US" sz="6000" i="1" dirty="0" smtClean="0">
                        <a:latin typeface="Cambria Math"/>
                      </a:rPr>
                      <m:t>∗</m:t>
                    </m:r>
                  </m:oMath>
                </a14:m>
                <a:endParaRPr lang="en-US" sz="6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4114800"/>
                <a:ext cx="946093" cy="1015663"/>
              </a:xfrm>
              <a:prstGeom prst="rect">
                <a:avLst/>
              </a:prstGeom>
              <a:blipFill rotWithShape="1">
                <a:blip r:embed="rId3"/>
                <a:stretch>
                  <a:fillRect l="-39355" t="-17964" b="-39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6019800" y="2000071"/>
                <a:ext cx="29718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Homogeneous and decomposable =&gt; law of composition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+:</m:t>
                    </m:r>
                    <m:r>
                      <a:rPr lang="en-US" i="1">
                        <a:latin typeface="Cambria Math"/>
                      </a:rPr>
                      <m:t>𝒞</m:t>
                    </m:r>
                    <m:r>
                      <a:rPr lang="en-US" i="1">
                        <a:latin typeface="Cambria Math"/>
                      </a:rPr>
                      <m:t>×</m:t>
                    </m:r>
                    <m:r>
                      <a:rPr lang="en-US" i="1">
                        <a:latin typeface="Cambria Math"/>
                      </a:rPr>
                      <m:t>𝒞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2000071"/>
                <a:ext cx="2971800" cy="923330"/>
              </a:xfrm>
              <a:prstGeom prst="rect">
                <a:avLst/>
              </a:prstGeom>
              <a:blipFill rotWithShape="1">
                <a:blip r:embed="rId4"/>
                <a:stretch>
                  <a:fillRect l="-1848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6019800" y="4057471"/>
            <a:ext cx="297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Infinitesimally decomposable =&gt; increase/decrease the amount of material by a real number</a:t>
            </a:r>
            <a:endParaRPr lang="en-US" dirty="0"/>
          </a:p>
        </p:txBody>
      </p:sp>
      <p:grpSp>
        <p:nvGrpSpPr>
          <p:cNvPr id="54" name="Group 53"/>
          <p:cNvGrpSpPr/>
          <p:nvPr/>
        </p:nvGrpSpPr>
        <p:grpSpPr>
          <a:xfrm>
            <a:off x="381000" y="1752600"/>
            <a:ext cx="2743200" cy="1676400"/>
            <a:chOff x="2971800" y="1752600"/>
            <a:chExt cx="2743200" cy="1676400"/>
          </a:xfrm>
        </p:grpSpPr>
        <p:sp>
          <p:nvSpPr>
            <p:cNvPr id="48" name="Rectangle 47"/>
            <p:cNvSpPr/>
            <p:nvPr/>
          </p:nvSpPr>
          <p:spPr>
            <a:xfrm>
              <a:off x="2971800" y="1828800"/>
              <a:ext cx="2743200" cy="1524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048000" y="1905000"/>
              <a:ext cx="9144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4724400" y="1905000"/>
              <a:ext cx="9144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3048000" y="1905000"/>
              <a:ext cx="2590800" cy="1371600"/>
            </a:xfrm>
            <a:prstGeom prst="rect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3962400" y="1752600"/>
              <a:ext cx="838200" cy="1676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chemeClr val="tx1"/>
                  </a:solidFill>
                </a:rPr>
                <a:t>+</a:t>
              </a:r>
              <a:endParaRPr lang="en-US" sz="6000" dirty="0">
                <a:solidFill>
                  <a:schemeClr val="tx1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52400" y="5715000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85D8A"/>
                </a:solidFill>
              </a:rPr>
              <a:t>These two operations give the structure of a vector space</a:t>
            </a:r>
            <a:endParaRPr lang="en-US" sz="2400" dirty="0">
              <a:solidFill>
                <a:srgbClr val="385D8A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Classical </a:t>
            </a:r>
            <a:r>
              <a:rPr lang="en-US" dirty="0" smtClean="0"/>
              <a:t>homogeneous material </a:t>
            </a:r>
            <a:r>
              <a:rPr lang="en-US" dirty="0"/>
              <a:t>and </a:t>
            </a:r>
            <a:r>
              <a:rPr lang="en-US" dirty="0" smtClean="0"/>
              <a:t>function spaces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Infinitesimally reducible homogeneous material </a:t>
                </a:r>
                <a:r>
                  <a:rPr lang="en-US" dirty="0" smtClean="0"/>
                  <a:t>-&gt; </a:t>
                </a:r>
                <a:r>
                  <a:rPr lang="en-US" dirty="0">
                    <a:solidFill>
                      <a:srgbClr val="385D8A"/>
                    </a:solidFill>
                  </a:rPr>
                  <a:t>real vector space</a:t>
                </a:r>
              </a:p>
              <a:p>
                <a:r>
                  <a:rPr lang="en-US" dirty="0" smtClean="0"/>
                  <a:t>We </a:t>
                </a:r>
                <a:r>
                  <a:rPr lang="en-US" dirty="0"/>
                  <a:t>want to characterize the material in terms of the state of each </a:t>
                </a:r>
                <a:r>
                  <a:rPr lang="en-US" dirty="0" smtClean="0"/>
                  <a:t>particle, the infinitesimal part that is </a:t>
                </a:r>
                <a:r>
                  <a:rPr lang="en-US" dirty="0"/>
                  <a:t>the limit of the process of recursive subdivision</a:t>
                </a:r>
              </a:p>
              <a:p>
                <a:r>
                  <a:rPr lang="en-US" dirty="0" smtClean="0">
                    <a:solidFill>
                      <a:srgbClr val="385D8A"/>
                    </a:solidFill>
                  </a:rPr>
                  <a:t>Let 𝒮 be the state space for particles. </a:t>
                </a:r>
                <a:r>
                  <a:rPr lang="en-US" dirty="0">
                    <a:solidFill>
                      <a:srgbClr val="385D8A"/>
                    </a:solidFill>
                  </a:rPr>
                  <a:t>W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hat can we tell about 𝒞 the state space for the composite system?</a:t>
                </a:r>
              </a:p>
              <a:p>
                <a:pPr lvl="1"/>
                <a:r>
                  <a:rPr lang="en-US" dirty="0"/>
                  <a:t>For each composite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𝒸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𝒞</m:t>
                    </m:r>
                  </m:oMath>
                </a14:m>
                <a:r>
                  <a:rPr lang="en-US" dirty="0"/>
                  <a:t> we have a </a:t>
                </a:r>
                <a:r>
                  <a:rPr lang="en-US" dirty="0" smtClean="0"/>
                  <a:t>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𝒸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𝒮</m:t>
                    </m:r>
                    <m:r>
                      <a:rPr lang="en-US" i="1">
                        <a:latin typeface="Cambria Math"/>
                      </a:rPr>
                      <m:t>→</m:t>
                    </m:r>
                    <m:r>
                      <a:rPr lang="en-US" i="1">
                        <a:latin typeface="Cambria Math"/>
                      </a:rPr>
                      <m:t>ℝ</m:t>
                    </m:r>
                  </m:oMath>
                </a14:m>
                <a:r>
                  <a:rPr lang="en-US" dirty="0" smtClean="0"/>
                  <a:t> that tells us the amount of material (or density) for that particle state</a:t>
                </a:r>
                <a:endParaRPr lang="en-US" dirty="0"/>
              </a:p>
              <a:p>
                <a:pPr lvl="1"/>
                <a:r>
                  <a:rPr lang="en-US" dirty="0"/>
                  <a:t>The function is continuous as particle states and amounts of </a:t>
                </a:r>
                <a:r>
                  <a:rPr lang="en-US" dirty="0" smtClean="0"/>
                  <a:t>material </a:t>
                </a:r>
                <a:r>
                  <a:rPr lang="en-US" dirty="0"/>
                  <a:t>are physically </a:t>
                </a:r>
                <a:r>
                  <a:rPr lang="en-US" dirty="0" smtClean="0"/>
                  <a:t>distinguishable</a:t>
                </a:r>
                <a:endParaRPr lang="en-US" dirty="0"/>
              </a:p>
              <a:p>
                <a:r>
                  <a:rPr lang="en-US" dirty="0">
                    <a:solidFill>
                      <a:srgbClr val="385D8A"/>
                    </a:solidFill>
                  </a:rPr>
                  <a:t>The state space 𝒞 is isomorphic as a real vector space to 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a </a:t>
                </a:r>
                <a:r>
                  <a:rPr lang="en-US" dirty="0">
                    <a:solidFill>
                      <a:srgbClr val="385D8A"/>
                    </a:solidFill>
                  </a:rPr>
                  <a:t>subspace of the real valued continuous functions over 𝒮, the state space for 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particles: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85D8A"/>
                        </a:solidFill>
                        <a:latin typeface="Cambria Math"/>
                      </a:rPr>
                      <m:t>𝒞</m:t>
                    </m:r>
                    <m:r>
                      <a:rPr lang="en-US" b="0" i="1" smtClean="0">
                        <a:solidFill>
                          <a:srgbClr val="385D8A"/>
                        </a:solidFill>
                        <a:latin typeface="Cambria Math"/>
                      </a:rPr>
                      <m:t>≅</m:t>
                    </m:r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𝐺</m:t>
                    </m:r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⊆</m:t>
                    </m:r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𝐶</m:t>
                    </m:r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(</m:t>
                    </m:r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𝒮</m:t>
                    </m:r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385D8A"/>
                    </a:solidFill>
                  </a:rPr>
                  <a:t> </a:t>
                </a:r>
              </a:p>
              <a:p>
                <a:endParaRPr lang="en-US" dirty="0" smtClean="0">
                  <a:solidFill>
                    <a:srgbClr val="385D8A"/>
                  </a:solidFill>
                </a:endParaRP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815" t="-2156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687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and measure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Infinitesimally reducible homogeneous material </a:t>
                </a:r>
                <a:r>
                  <a:rPr lang="en-US" dirty="0" smtClean="0"/>
                  <a:t>-&gt; </a:t>
                </a:r>
                <a:r>
                  <a:rPr lang="en-US" dirty="0">
                    <a:solidFill>
                      <a:srgbClr val="385D8A"/>
                    </a:solidFill>
                  </a:rPr>
                  <a:t>real vector space</a:t>
                </a:r>
              </a:p>
              <a:p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Composite state </a:t>
                </a:r>
                <a:r>
                  <a:rPr lang="en-US" dirty="0"/>
                  <a:t>-&gt; </a:t>
                </a:r>
                <a:r>
                  <a:rPr lang="en-US" dirty="0">
                    <a:solidFill>
                      <a:srgbClr val="385D8A"/>
                    </a:solidFill>
                  </a:rPr>
                  <a:t>continuous distributions over particle state space</a:t>
                </a:r>
              </a:p>
              <a:p>
                <a:r>
                  <a:rPr lang="en-US" dirty="0" smtClean="0"/>
                  <a:t>In </a:t>
                </a:r>
                <a:r>
                  <a:rPr lang="en-US" dirty="0"/>
                  <a:t>practice, we </a:t>
                </a:r>
                <a:r>
                  <a:rPr lang="en-US" dirty="0" smtClean="0"/>
                  <a:t>want </a:t>
                </a:r>
                <a:r>
                  <a:rPr lang="en-US" dirty="0"/>
                  <a:t>amounts of material </a:t>
                </a:r>
                <a:r>
                  <a:rPr lang="en-US" dirty="0" smtClean="0"/>
                  <a:t>for a 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i="1">
                        <a:latin typeface="Cambria Math"/>
                      </a:rPr>
                      <m:t>⊆</m:t>
                    </m:r>
                    <m:r>
                      <a:rPr lang="en-US" i="1">
                        <a:latin typeface="Cambria Math"/>
                      </a:rPr>
                      <m:t>𝒮</m:t>
                    </m:r>
                  </m:oMath>
                </a14:m>
                <a:r>
                  <a:rPr lang="en-US" dirty="0"/>
                  <a:t> of the particle </a:t>
                </a:r>
                <a:r>
                  <a:rPr lang="en-US" dirty="0" smtClean="0"/>
                  <a:t>states</a:t>
                </a:r>
                <a:endParaRPr lang="en-US" dirty="0"/>
              </a:p>
              <a:p>
                <a:pPr lvl="1"/>
                <a:r>
                  <a:rPr lang="en-US" dirty="0"/>
                  <a:t>We don’t measure the density of a fluid at a specific position and momentum</a:t>
                </a:r>
              </a:p>
              <a:p>
                <a:pPr lvl="1"/>
                <a:r>
                  <a:rPr lang="en-US" dirty="0" smtClean="0"/>
                  <a:t>We </a:t>
                </a:r>
                <a:r>
                  <a:rPr lang="en-US" dirty="0"/>
                  <a:t>measure how much material is in this volume with this momentum range</a:t>
                </a:r>
              </a:p>
              <a:p>
                <a:r>
                  <a:rPr lang="en-US" dirty="0" smtClean="0">
                    <a:solidFill>
                      <a:srgbClr val="385D8A"/>
                    </a:solidFill>
                  </a:rPr>
                  <a:t>How </a:t>
                </a:r>
                <a:r>
                  <a:rPr lang="en-US" dirty="0">
                    <a:solidFill>
                      <a:srgbClr val="385D8A"/>
                    </a:solidFill>
                  </a:rPr>
                  <a:t>do we mathematically capture the relationship between the distribution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𝒸</m:t>
                        </m:r>
                      </m:sub>
                    </m:sSub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385D8A"/>
                    </a:solidFill>
                  </a:rPr>
                  <a:t>and the amount of material found 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𝑈</m:t>
                    </m:r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⊆</m:t>
                    </m:r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𝒮</m:t>
                    </m:r>
                  </m:oMath>
                </a14:m>
                <a:r>
                  <a:rPr lang="en-US" dirty="0">
                    <a:solidFill>
                      <a:srgbClr val="385D8A"/>
                    </a:solidFill>
                  </a:rPr>
                  <a:t>?</a:t>
                </a:r>
              </a:p>
              <a:p>
                <a:pPr lvl="1"/>
                <a:r>
                  <a:rPr lang="en-US" dirty="0" smtClean="0"/>
                  <a:t>Given a region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𝑈</m:t>
                    </m:r>
                    <m:r>
                      <a:rPr lang="en-US" b="0" i="1" smtClean="0">
                        <a:latin typeface="Cambria Math"/>
                      </a:rPr>
                      <m:t>⊆</m:t>
                    </m:r>
                    <m:r>
                      <a:rPr lang="en-US" i="1">
                        <a:latin typeface="Cambria Math"/>
                      </a:rPr>
                      <m:t>𝒮</m:t>
                    </m:r>
                  </m:oMath>
                </a14:m>
                <a:r>
                  <a:rPr lang="en-US" dirty="0"/>
                  <a:t> we </a:t>
                </a:r>
                <a:r>
                  <a:rPr lang="en-US" dirty="0" smtClean="0"/>
                  <a:t>have </a:t>
                </a:r>
                <a:r>
                  <a:rPr lang="en-US" dirty="0"/>
                  <a:t>a functional that given a distribution returns the amount of </a:t>
                </a:r>
                <a:r>
                  <a:rPr lang="en-US" dirty="0" smtClean="0"/>
                  <a:t>material: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:</m:t>
                    </m:r>
                    <m:r>
                      <a:rPr lang="en-US" i="1">
                        <a:latin typeface="Cambria Math"/>
                      </a:rPr>
                      <m:t>𝐶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𝒮</m:t>
                    </m:r>
                    <m:r>
                      <a:rPr lang="en-US" i="1">
                        <a:latin typeface="Cambria Math"/>
                      </a:rPr>
                      <m:t>)→</m:t>
                    </m:r>
                    <m:r>
                      <a:rPr lang="en-US" i="1">
                        <a:latin typeface="Cambria Math"/>
                      </a:rPr>
                      <m:t>ℝ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>
                    <a:solidFill>
                      <a:srgbClr val="385D8A"/>
                    </a:solidFill>
                  </a:rPr>
                  <a:t>By </a:t>
                </a:r>
                <a:r>
                  <a:rPr lang="en-US" dirty="0" err="1">
                    <a:solidFill>
                      <a:srgbClr val="385D8A"/>
                    </a:solidFill>
                  </a:rPr>
                  <a:t>Riesz</a:t>
                </a:r>
                <a:r>
                  <a:rPr lang="en-US" dirty="0">
                    <a:solidFill>
                      <a:srgbClr val="385D8A"/>
                    </a:solidFill>
                  </a:rPr>
                  <a:t> representation 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theorem, exists </a:t>
                </a:r>
                <a:r>
                  <a:rPr lang="en-US" b="1" dirty="0" smtClean="0">
                    <a:solidFill>
                      <a:srgbClr val="385D8A"/>
                    </a:solidFill>
                  </a:rPr>
                  <a:t>unique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 </a:t>
                </a:r>
                <a:r>
                  <a:rPr lang="en-US" dirty="0" err="1" smtClean="0">
                    <a:solidFill>
                      <a:srgbClr val="385D8A"/>
                    </a:solidFill>
                  </a:rPr>
                  <a:t>Borel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 (i.e. compatible with the topology) </a:t>
                </a:r>
                <a:r>
                  <a:rPr lang="en-US" dirty="0">
                    <a:solidFill>
                      <a:srgbClr val="385D8A"/>
                    </a:solidFill>
                  </a:rPr>
                  <a:t>measure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𝜇</m:t>
                    </m:r>
                  </m:oMath>
                </a14:m>
                <a:r>
                  <a:rPr lang="en-US" dirty="0">
                    <a:solidFill>
                      <a:srgbClr val="385D8A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385D8A"/>
                            </a:solidFill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  <m:t>𝒸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𝑈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  <m:t>𝒸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𝑑</m:t>
                        </m:r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𝜇</m:t>
                        </m:r>
                      </m:e>
                    </m:nary>
                  </m:oMath>
                </a14:m>
                <a:r>
                  <a:rPr lang="en-US" dirty="0" smtClean="0">
                    <a:solidFill>
                      <a:srgbClr val="385D8A"/>
                    </a:solidFill>
                  </a:rPr>
                  <a:t/>
                </a:r>
                <a:br>
                  <a:rPr lang="en-US" dirty="0" smtClean="0">
                    <a:solidFill>
                      <a:srgbClr val="385D8A"/>
                    </a:solidFill>
                  </a:rPr>
                </a:br>
                <a:r>
                  <a:rPr lang="en-US" dirty="0" smtClean="0">
                    <a:solidFill>
                      <a:srgbClr val="385D8A"/>
                    </a:solidFill>
                  </a:rPr>
                  <a:t>A way to count states!</a:t>
                </a:r>
              </a:p>
              <a:p>
                <a:pPr lvl="1"/>
                <a:r>
                  <a:rPr lang="en-US" dirty="0" smtClean="0">
                    <a:solidFill>
                      <a:srgbClr val="385D8A"/>
                    </a:solidFill>
                  </a:rPr>
                  <a:t>Only measure finite amounts of material: the distributions are </a:t>
                </a:r>
                <a:r>
                  <a:rPr lang="en-US" dirty="0" err="1" smtClean="0">
                    <a:solidFill>
                      <a:srgbClr val="385D8A"/>
                    </a:solidFill>
                  </a:rPr>
                  <a:t>integrable</a:t>
                </a:r>
                <a:endParaRPr lang="en-US" dirty="0">
                  <a:solidFill>
                    <a:srgbClr val="385D8A"/>
                  </a:solidFill>
                </a:endParaRPr>
              </a:p>
              <a:p>
                <a:r>
                  <a:rPr lang="en-US" dirty="0" smtClean="0">
                    <a:solidFill>
                      <a:srgbClr val="385D8A"/>
                    </a:solidFill>
                  </a:rPr>
                  <a:t>Particle state space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𝒮</m:t>
                    </m:r>
                  </m:oMath>
                </a14:m>
                <a:r>
                  <a:rPr lang="en-US" dirty="0">
                    <a:solidFill>
                      <a:srgbClr val="385D8A"/>
                    </a:solidFill>
                  </a:rPr>
                  <a:t> is a measure 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space. </a:t>
                </a:r>
                <a:r>
                  <a:rPr lang="en-US" dirty="0">
                    <a:solidFill>
                      <a:srgbClr val="385D8A"/>
                    </a:solidFill>
                  </a:rPr>
                  <a:t>C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omposite state space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85D8A"/>
                        </a:solidFill>
                        <a:latin typeface="Cambria Math"/>
                      </a:rPr>
                      <m:t>𝒞</m:t>
                    </m:r>
                  </m:oMath>
                </a14:m>
                <a:r>
                  <a:rPr lang="en-US" dirty="0" smtClean="0">
                    <a:solidFill>
                      <a:srgbClr val="385D8A"/>
                    </a:solidFill>
                  </a:rPr>
                  <a:t> is </a:t>
                </a:r>
                <a:r>
                  <a:rPr lang="en-US" dirty="0">
                    <a:solidFill>
                      <a:srgbClr val="385D8A"/>
                    </a:solidFill>
                  </a:rPr>
                  <a:t>isomorphic 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to subspace of Lebesgue </a:t>
                </a:r>
                <a:r>
                  <a:rPr lang="en-US" dirty="0" err="1" smtClean="0">
                    <a:solidFill>
                      <a:srgbClr val="385D8A"/>
                    </a:solidFill>
                  </a:rPr>
                  <a:t>integrable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 functions: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85D8A"/>
                        </a:solidFill>
                        <a:latin typeface="Cambria Math"/>
                      </a:rPr>
                      <m:t>𝒞</m:t>
                    </m:r>
                    <m:r>
                      <a:rPr lang="en-US" b="0" i="1" smtClean="0">
                        <a:solidFill>
                          <a:srgbClr val="385D8A"/>
                        </a:solidFill>
                        <a:latin typeface="Cambria Math"/>
                      </a:rPr>
                      <m:t>≅</m:t>
                    </m:r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𝐺</m:t>
                    </m:r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⊆</m:t>
                    </m:r>
                    <m:sSup>
                      <m:sSupPr>
                        <m:ctrlP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𝒮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385D8A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593" t="-1673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0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 smtClean="0"/>
                  <a:t>The purpose of this talk is to answer a (seemingly) simple type of question: what are Hamiltonian systems?</a:t>
                </a:r>
              </a:p>
              <a:p>
                <a:pPr lvl="1"/>
                <a:r>
                  <a:rPr lang="en-US" dirty="0" smtClean="0"/>
                  <a:t>Or </a:t>
                </a:r>
                <a:r>
                  <a:rPr lang="en-US" dirty="0" err="1" smtClean="0"/>
                  <a:t>Lagrangian</a:t>
                </a:r>
                <a:r>
                  <a:rPr lang="en-US" dirty="0" smtClean="0"/>
                  <a:t>? Or classical (vs quantum)?</a:t>
                </a:r>
              </a:p>
              <a:p>
                <a:r>
                  <a:rPr lang="en-US" dirty="0" smtClean="0"/>
                  <a:t>Not all systems are Hamiltonian (or </a:t>
                </a:r>
                <a:r>
                  <a:rPr lang="en-US" dirty="0" err="1" smtClean="0"/>
                  <a:t>Lagrangian</a:t>
                </a:r>
                <a:r>
                  <a:rPr lang="en-US" dirty="0" smtClean="0"/>
                  <a:t>, or classical, or quantum)</a:t>
                </a:r>
              </a:p>
              <a:p>
                <a:r>
                  <a:rPr lang="en-US" dirty="0" smtClean="0">
                    <a:solidFill>
                      <a:srgbClr val="385D8A"/>
                    </a:solidFill>
                  </a:rPr>
                  <a:t>If I have a system in front of me, how can I tell whether it’s a Hamiltonian system?</a:t>
                </a:r>
              </a:p>
              <a:p>
                <a:pPr lvl="1"/>
                <a:r>
                  <a:rPr lang="en-US" dirty="0" smtClean="0">
                    <a:solidFill>
                      <a:srgbClr val="385D8A"/>
                    </a:solidFill>
                  </a:rPr>
                  <a:t>When is the state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rgbClr val="385D8A"/>
                        </a:solidFill>
                        <a:latin typeface="Cambria Math"/>
                      </a:rPr>
                      <m:t>𝒬</m:t>
                    </m:r>
                  </m:oMath>
                </a14:m>
                <a:r>
                  <a:rPr lang="en-US" dirty="0" smtClean="0">
                    <a:solidFill>
                      <a:srgbClr val="385D8A"/>
                    </a:solidFill>
                  </a:rPr>
                  <a:t>? Or a complex vector space?</a:t>
                </a:r>
              </a:p>
              <a:p>
                <a:r>
                  <a:rPr lang="en-US" dirty="0" smtClean="0"/>
                  <a:t>The problem is that Hamiltonian/</a:t>
                </a:r>
                <a:r>
                  <a:rPr lang="en-US" dirty="0" err="1" smtClean="0"/>
                  <a:t>Lagrangian</a:t>
                </a:r>
                <a:r>
                  <a:rPr lang="en-US" dirty="0" smtClean="0"/>
                  <a:t> </a:t>
                </a:r>
                <a:r>
                  <a:rPr lang="en-US" dirty="0"/>
                  <a:t>classical/quantum mechanics start by setting the mathematical </a:t>
                </a:r>
                <a:r>
                  <a:rPr lang="en-US" dirty="0" smtClean="0"/>
                  <a:t>framework</a:t>
                </a:r>
              </a:p>
              <a:p>
                <a:pPr lvl="1"/>
                <a:r>
                  <a:rPr lang="en-US" dirty="0" smtClean="0"/>
                  <a:t>Unlike Newtonian </a:t>
                </a:r>
                <a:r>
                  <a:rPr lang="en-US" dirty="0"/>
                  <a:t>mechanics, </a:t>
                </a:r>
                <a:r>
                  <a:rPr lang="en-US" dirty="0" smtClean="0"/>
                  <a:t>thermodynamics and </a:t>
                </a:r>
                <a:r>
                  <a:rPr lang="en-US" dirty="0"/>
                  <a:t>special </a:t>
                </a:r>
                <a:r>
                  <a:rPr lang="en-US" dirty="0" smtClean="0"/>
                  <a:t>relativity that start </a:t>
                </a:r>
                <a:r>
                  <a:rPr lang="en-US" dirty="0"/>
                  <a:t>from physical laws or </a:t>
                </a:r>
                <a:r>
                  <a:rPr lang="en-US" dirty="0" smtClean="0"/>
                  <a:t>postulates</a:t>
                </a:r>
              </a:p>
              <a:p>
                <a:r>
                  <a:rPr lang="en-US" dirty="0" smtClean="0"/>
                  <a:t>We are left with the mathematical definition: </a:t>
                </a:r>
                <a:r>
                  <a:rPr lang="en-US" dirty="0"/>
                  <a:t>a </a:t>
                </a:r>
                <a:r>
                  <a:rPr lang="en-US" dirty="0" smtClean="0"/>
                  <a:t>Hamiltonian </a:t>
                </a:r>
                <a:r>
                  <a:rPr lang="en-US" dirty="0"/>
                  <a:t>system </a:t>
                </a:r>
                <a:r>
                  <a:rPr lang="en-US" dirty="0" smtClean="0"/>
                  <a:t>is </a:t>
                </a:r>
                <a:r>
                  <a:rPr lang="en-US" dirty="0"/>
                  <a:t>one </a:t>
                </a:r>
                <a:r>
                  <a:rPr lang="en-US" dirty="0" smtClean="0"/>
                  <a:t>described by Hamiltonian framework</a:t>
                </a:r>
              </a:p>
              <a:p>
                <a:pPr lvl="1"/>
                <a:r>
                  <a:rPr lang="en-US" dirty="0"/>
                  <a:t>Many appear to be satisfied by </a:t>
                </a:r>
                <a:r>
                  <a:rPr lang="en-US" dirty="0" smtClean="0"/>
                  <a:t>this answer</a:t>
                </a:r>
              </a:p>
              <a:p>
                <a:pPr lvl="1"/>
                <a:r>
                  <a:rPr lang="en-US" dirty="0" smtClean="0"/>
                  <a:t>To me, it begs the question</a:t>
                </a:r>
              </a:p>
              <a:p>
                <a:endParaRPr lang="en-US" dirty="0">
                  <a:solidFill>
                    <a:srgbClr val="385D8A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105400"/>
              </a:xfrm>
              <a:blipFill rotWithShape="1">
                <a:blip r:embed="rId2"/>
                <a:stretch>
                  <a:fillRect l="-815" t="-1912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3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2590800"/>
            <a:ext cx="1391920" cy="1163320"/>
          </a:xfrm>
          <a:custGeom>
            <a:avLst/>
            <a:gdLst>
              <a:gd name="connsiteX0" fmla="*/ 0 w 1391920"/>
              <a:gd name="connsiteY0" fmla="*/ 0 h 1163320"/>
              <a:gd name="connsiteX1" fmla="*/ 1391920 w 1391920"/>
              <a:gd name="connsiteY1" fmla="*/ 0 h 1163320"/>
              <a:gd name="connsiteX2" fmla="*/ 1391920 w 1391920"/>
              <a:gd name="connsiteY2" fmla="*/ 1163320 h 1163320"/>
              <a:gd name="connsiteX3" fmla="*/ 0 w 1391920"/>
              <a:gd name="connsiteY3" fmla="*/ 1163320 h 1163320"/>
              <a:gd name="connsiteX4" fmla="*/ 0 w 1391920"/>
              <a:gd name="connsiteY4" fmla="*/ 0 h 1163320"/>
              <a:gd name="connsiteX0" fmla="*/ 0 w 1391920"/>
              <a:gd name="connsiteY0" fmla="*/ 0 h 1163320"/>
              <a:gd name="connsiteX1" fmla="*/ 1391920 w 1391920"/>
              <a:gd name="connsiteY1" fmla="*/ 0 h 1163320"/>
              <a:gd name="connsiteX2" fmla="*/ 1071880 w 1391920"/>
              <a:gd name="connsiteY2" fmla="*/ 1089660 h 1163320"/>
              <a:gd name="connsiteX3" fmla="*/ 0 w 1391920"/>
              <a:gd name="connsiteY3" fmla="*/ 1163320 h 1163320"/>
              <a:gd name="connsiteX4" fmla="*/ 0 w 1391920"/>
              <a:gd name="connsiteY4" fmla="*/ 0 h 1163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91920" h="1163320">
                <a:moveTo>
                  <a:pt x="0" y="0"/>
                </a:moveTo>
                <a:lnTo>
                  <a:pt x="1391920" y="0"/>
                </a:lnTo>
                <a:lnTo>
                  <a:pt x="1071880" y="1089660"/>
                </a:lnTo>
                <a:lnTo>
                  <a:pt x="0" y="116332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and measure</a:t>
            </a:r>
          </a:p>
        </p:txBody>
      </p:sp>
      <p:sp>
        <p:nvSpPr>
          <p:cNvPr id="4" name="Freeform 3"/>
          <p:cNvSpPr/>
          <p:nvPr/>
        </p:nvSpPr>
        <p:spPr>
          <a:xfrm>
            <a:off x="381000" y="2590800"/>
            <a:ext cx="1394234" cy="1227641"/>
          </a:xfrm>
          <a:custGeom>
            <a:avLst/>
            <a:gdLst>
              <a:gd name="connsiteX0" fmla="*/ 0 w 1394234"/>
              <a:gd name="connsiteY0" fmla="*/ 1113576 h 1180675"/>
              <a:gd name="connsiteX1" fmla="*/ 1104523 w 1394234"/>
              <a:gd name="connsiteY1" fmla="*/ 1059255 h 1180675"/>
              <a:gd name="connsiteX2" fmla="*/ 1394234 w 1394234"/>
              <a:gd name="connsiteY2" fmla="*/ 0 h 1180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4234" h="1180675">
                <a:moveTo>
                  <a:pt x="0" y="1113576"/>
                </a:moveTo>
                <a:cubicBezTo>
                  <a:pt x="436075" y="1179213"/>
                  <a:pt x="872151" y="1244851"/>
                  <a:pt x="1104523" y="1059255"/>
                </a:cubicBezTo>
                <a:cubicBezTo>
                  <a:pt x="1336895" y="873659"/>
                  <a:pt x="1365564" y="436829"/>
                  <a:pt x="1394234" y="0"/>
                </a:cubicBezTo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81000" y="4161766"/>
            <a:ext cx="3124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981200" y="2637766"/>
            <a:ext cx="0" cy="2667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2286001" y="3016515"/>
            <a:ext cx="1038490" cy="1297651"/>
          </a:xfrm>
          <a:custGeom>
            <a:avLst/>
            <a:gdLst>
              <a:gd name="connsiteX0" fmla="*/ 81956 w 869967"/>
              <a:gd name="connsiteY0" fmla="*/ 156160 h 1010277"/>
              <a:gd name="connsiteX1" fmla="*/ 36689 w 869967"/>
              <a:gd name="connsiteY1" fmla="*/ 717475 h 1010277"/>
              <a:gd name="connsiteX2" fmla="*/ 516523 w 869967"/>
              <a:gd name="connsiteY2" fmla="*/ 1007186 h 1010277"/>
              <a:gd name="connsiteX3" fmla="*/ 869608 w 869967"/>
              <a:gd name="connsiteY3" fmla="*/ 545459 h 1010277"/>
              <a:gd name="connsiteX4" fmla="*/ 453148 w 869967"/>
              <a:gd name="connsiteY4" fmla="*/ 391550 h 1010277"/>
              <a:gd name="connsiteX5" fmla="*/ 471255 w 869967"/>
              <a:gd name="connsiteY5" fmla="*/ 11304 h 1010277"/>
              <a:gd name="connsiteX6" fmla="*/ 81956 w 869967"/>
              <a:gd name="connsiteY6" fmla="*/ 156160 h 1010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9967" h="1010277">
                <a:moveTo>
                  <a:pt x="81956" y="156160"/>
                </a:moveTo>
                <a:cubicBezTo>
                  <a:pt x="9528" y="273855"/>
                  <a:pt x="-35739" y="575637"/>
                  <a:pt x="36689" y="717475"/>
                </a:cubicBezTo>
                <a:cubicBezTo>
                  <a:pt x="109117" y="859313"/>
                  <a:pt x="377703" y="1035855"/>
                  <a:pt x="516523" y="1007186"/>
                </a:cubicBezTo>
                <a:cubicBezTo>
                  <a:pt x="655343" y="978517"/>
                  <a:pt x="880171" y="648065"/>
                  <a:pt x="869608" y="545459"/>
                </a:cubicBezTo>
                <a:cubicBezTo>
                  <a:pt x="859046" y="442853"/>
                  <a:pt x="519540" y="480576"/>
                  <a:pt x="453148" y="391550"/>
                </a:cubicBezTo>
                <a:cubicBezTo>
                  <a:pt x="386756" y="302524"/>
                  <a:pt x="531611" y="50536"/>
                  <a:pt x="471255" y="11304"/>
                </a:cubicBezTo>
                <a:cubicBezTo>
                  <a:pt x="410899" y="-27928"/>
                  <a:pt x="154384" y="38465"/>
                  <a:pt x="81956" y="156160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457200" y="4314166"/>
            <a:ext cx="2882520" cy="1142981"/>
          </a:xfrm>
          <a:custGeom>
            <a:avLst/>
            <a:gdLst>
              <a:gd name="connsiteX0" fmla="*/ 1794056 w 2882520"/>
              <a:gd name="connsiteY0" fmla="*/ 398727 h 1142981"/>
              <a:gd name="connsiteX1" fmla="*/ 1287062 w 2882520"/>
              <a:gd name="connsiteY1" fmla="*/ 262925 h 1142981"/>
              <a:gd name="connsiteX2" fmla="*/ 852496 w 2882520"/>
              <a:gd name="connsiteY2" fmla="*/ 375 h 1142981"/>
              <a:gd name="connsiteX3" fmla="*/ 1470 w 2882520"/>
              <a:gd name="connsiteY3" fmla="*/ 208604 h 1142981"/>
              <a:gd name="connsiteX4" fmla="*/ 635213 w 2882520"/>
              <a:gd name="connsiteY4" fmla="*/ 362513 h 1142981"/>
              <a:gd name="connsiteX5" fmla="*/ 155379 w 2882520"/>
              <a:gd name="connsiteY5" fmla="*/ 751812 h 1142981"/>
              <a:gd name="connsiteX6" fmla="*/ 906817 w 2882520"/>
              <a:gd name="connsiteY6" fmla="*/ 788026 h 1142981"/>
              <a:gd name="connsiteX7" fmla="*/ 1187474 w 2882520"/>
              <a:gd name="connsiteY7" fmla="*/ 1141111 h 1142981"/>
              <a:gd name="connsiteX8" fmla="*/ 1902698 w 2882520"/>
              <a:gd name="connsiteY8" fmla="*/ 932881 h 1142981"/>
              <a:gd name="connsiteX9" fmla="*/ 2328211 w 2882520"/>
              <a:gd name="connsiteY9" fmla="*/ 1050577 h 1142981"/>
              <a:gd name="connsiteX10" fmla="*/ 2871419 w 2882520"/>
              <a:gd name="connsiteY10" fmla="*/ 706545 h 1142981"/>
              <a:gd name="connsiteX11" fmla="*/ 1794056 w 2882520"/>
              <a:gd name="connsiteY11" fmla="*/ 398727 h 1142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82520" h="1142981">
                <a:moveTo>
                  <a:pt x="1794056" y="398727"/>
                </a:moveTo>
                <a:cubicBezTo>
                  <a:pt x="1529996" y="324790"/>
                  <a:pt x="1443989" y="329317"/>
                  <a:pt x="1287062" y="262925"/>
                </a:cubicBezTo>
                <a:cubicBezTo>
                  <a:pt x="1130135" y="196533"/>
                  <a:pt x="1066761" y="9428"/>
                  <a:pt x="852496" y="375"/>
                </a:cubicBezTo>
                <a:cubicBezTo>
                  <a:pt x="638231" y="-8678"/>
                  <a:pt x="37684" y="148248"/>
                  <a:pt x="1470" y="208604"/>
                </a:cubicBezTo>
                <a:cubicBezTo>
                  <a:pt x="-34744" y="268960"/>
                  <a:pt x="609562" y="271978"/>
                  <a:pt x="635213" y="362513"/>
                </a:cubicBezTo>
                <a:cubicBezTo>
                  <a:pt x="660864" y="453048"/>
                  <a:pt x="110112" y="680893"/>
                  <a:pt x="155379" y="751812"/>
                </a:cubicBezTo>
                <a:cubicBezTo>
                  <a:pt x="200646" y="822731"/>
                  <a:pt x="734801" y="723143"/>
                  <a:pt x="906817" y="788026"/>
                </a:cubicBezTo>
                <a:cubicBezTo>
                  <a:pt x="1078833" y="852909"/>
                  <a:pt x="1021494" y="1116969"/>
                  <a:pt x="1187474" y="1141111"/>
                </a:cubicBezTo>
                <a:cubicBezTo>
                  <a:pt x="1353454" y="1165253"/>
                  <a:pt x="1712575" y="947970"/>
                  <a:pt x="1902698" y="932881"/>
                </a:cubicBezTo>
                <a:cubicBezTo>
                  <a:pt x="2092821" y="917792"/>
                  <a:pt x="2166758" y="1088300"/>
                  <a:pt x="2328211" y="1050577"/>
                </a:cubicBezTo>
                <a:cubicBezTo>
                  <a:pt x="2489664" y="1012854"/>
                  <a:pt x="2960445" y="810660"/>
                  <a:pt x="2871419" y="706545"/>
                </a:cubicBezTo>
                <a:cubicBezTo>
                  <a:pt x="2782393" y="602430"/>
                  <a:pt x="2058116" y="472664"/>
                  <a:pt x="1794056" y="398727"/>
                </a:cubicBez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800600" y="2505670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Take a set of particle states. Fill it with a uniform density. Look at the total amount of material.</a:t>
            </a:r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752600" y="2790166"/>
            <a:ext cx="838200" cy="228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00400" y="4009366"/>
            <a:ext cx="685800" cy="685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124200" y="4847566"/>
            <a:ext cx="685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692258">
            <a:off x="1499688" y="2546962"/>
            <a:ext cx="2643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Infinite amount: infinite set</a:t>
            </a:r>
            <a:endParaRPr lang="en-US" sz="1600" b="1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 rot="21045904">
            <a:off x="3821914" y="4555706"/>
            <a:ext cx="2353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Finite amount: finite set </a:t>
            </a:r>
            <a:endParaRPr lang="en-US" sz="1600" b="1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2590800" y="3704566"/>
                <a:ext cx="4520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𝑈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704566"/>
                <a:ext cx="452047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2057400" y="4847566"/>
                <a:ext cx="4404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𝑉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4847566"/>
                <a:ext cx="440441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/>
          <p:cNvSpPr/>
          <p:nvPr/>
        </p:nvSpPr>
        <p:spPr>
          <a:xfrm rot="21056700">
            <a:off x="5271025" y="4559096"/>
            <a:ext cx="343077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V double amount of U:</a:t>
            </a:r>
            <a:endParaRPr lang="en-US" sz="1600" b="1" dirty="0">
              <a:solidFill>
                <a:srgbClr val="C00000"/>
              </a:solidFill>
              <a:latin typeface="Bradley Hand ITC" panose="03070402050302030203" pitchFamily="66" charset="0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Bradley Hand ITC" panose="03070402050302030203" pitchFamily="66" charset="0"/>
              </a:rPr>
              <a:t>      V is double the size</a:t>
            </a:r>
            <a:endParaRPr lang="en-US" sz="1600" dirty="0"/>
          </a:p>
        </p:txBody>
      </p:sp>
      <p:sp>
        <p:nvSpPr>
          <p:cNvPr id="33" name="Oval 32"/>
          <p:cNvSpPr/>
          <p:nvPr/>
        </p:nvSpPr>
        <p:spPr>
          <a:xfrm>
            <a:off x="3581400" y="3628366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657600" y="3704566"/>
            <a:ext cx="12954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4954229" y="4009366"/>
            <a:ext cx="28825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Zero amount: zero measure set </a:t>
            </a:r>
            <a:endParaRPr lang="en-US" sz="1600" b="1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52400" y="13716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385D8A"/>
                </a:solidFill>
              </a:rPr>
              <a:t>Because we have densities and integration we can assign a measure (a “size”) to each set of states</a:t>
            </a:r>
            <a:endParaRPr lang="en-US" sz="2400" dirty="0">
              <a:solidFill>
                <a:srgbClr val="385D8A"/>
              </a:solidFill>
            </a:endParaRPr>
          </a:p>
        </p:txBody>
      </p:sp>
      <p:pic>
        <p:nvPicPr>
          <p:cNvPr id="1026" name="Picture 2" descr="http://www.whitfieldchiro.com/wp-content/uploads/2014/12/Depositphotos_1152384_origina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5200650"/>
            <a:ext cx="110490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4343400" y="60198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Analogous to using water to measure the capacity of a container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84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Invariant densities and differentiability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…</a:t>
                </a:r>
                <a:endParaRPr lang="en-US" dirty="0" smtClean="0">
                  <a:solidFill>
                    <a:srgbClr val="385D8A"/>
                  </a:solidFill>
                </a:endParaRPr>
              </a:p>
              <a:p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Finite amounts of material </a:t>
                </a:r>
                <a:r>
                  <a:rPr lang="en-US" dirty="0"/>
                  <a:t>-&gt; </a:t>
                </a:r>
                <a:r>
                  <a:rPr lang="en-US" dirty="0">
                    <a:solidFill>
                      <a:srgbClr val="385D8A"/>
                    </a:solidFill>
                  </a:rPr>
                  <a:t>Measure and </a:t>
                </a:r>
                <a:r>
                  <a:rPr lang="en-US" dirty="0" err="1">
                    <a:solidFill>
                      <a:srgbClr val="385D8A"/>
                    </a:solidFill>
                  </a:rPr>
                  <a:t>integrability</a:t>
                </a:r>
                <a:endParaRPr lang="en-US" dirty="0">
                  <a:solidFill>
                    <a:srgbClr val="385D8A"/>
                  </a:solidFill>
                </a:endParaRPr>
              </a:p>
              <a:p>
                <a:r>
                  <a:rPr lang="en-US" dirty="0" smtClean="0"/>
                  <a:t>For discrete states,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𝒸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=∑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𝒸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a discrete state variable</a:t>
                </a:r>
              </a:p>
              <a:p>
                <a:r>
                  <a:rPr lang="en-US" dirty="0"/>
                  <a:t>For </a:t>
                </a:r>
                <a:r>
                  <a:rPr lang="en-US" dirty="0" smtClean="0"/>
                  <a:t>continuous states</a:t>
                </a:r>
                <a:r>
                  <a:rPr lang="en-US" dirty="0"/>
                  <a:t>, </a:t>
                </a:r>
                <a:r>
                  <a:rPr lang="en-US" dirty="0" smtClean="0"/>
                  <a:t>expect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𝑈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𝒸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∫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𝑑𝑞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/>
                  <a:t> a </a:t>
                </a:r>
                <a:r>
                  <a:rPr lang="en-US" dirty="0" smtClean="0"/>
                  <a:t>continuous </a:t>
                </a:r>
                <a:r>
                  <a:rPr lang="en-US" dirty="0"/>
                  <a:t>state </a:t>
                </a:r>
                <a:r>
                  <a:rPr lang="en-US" dirty="0" smtClean="0"/>
                  <a:t>variable</a:t>
                </a:r>
              </a:p>
              <a:p>
                <a:pPr lvl="1"/>
                <a:r>
                  <a:rPr lang="en-US" dirty="0" smtClean="0"/>
                  <a:t>This does not work! Changing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𝑗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𝑖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 smtClean="0"/>
                  <a:t> the density changes: densities in general are a function of </a:t>
                </a:r>
                <a:r>
                  <a:rPr lang="en-US" b="1" dirty="0" smtClean="0"/>
                  <a:t>coordinates</a:t>
                </a:r>
              </a:p>
              <a:p>
                <a:pPr lvl="1"/>
                <a:r>
                  <a:rPr lang="en-US" dirty="0" smtClean="0"/>
                  <a:t>Our distributions are a function of the </a:t>
                </a:r>
                <a:r>
                  <a:rPr lang="en-US" b="1" dirty="0" smtClean="0"/>
                  <a:t>state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𝜌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𝓈</m:t>
                        </m:r>
                      </m:e>
                    </m:d>
                  </m:oMath>
                </a14:m>
                <a:r>
                  <a:rPr lang="en-US" dirty="0" smtClean="0"/>
                  <a:t>: they are invariant densities</a:t>
                </a:r>
                <a:endParaRPr lang="en-US" dirty="0"/>
              </a:p>
              <a:p>
                <a:r>
                  <a:rPr lang="en-US" dirty="0" smtClean="0"/>
                  <a:t>We need to make sure we can have invariant densities</a:t>
                </a:r>
              </a:p>
              <a:p>
                <a:r>
                  <a:rPr lang="en-US" dirty="0" smtClean="0"/>
                  <a:t>Jacobian </a:t>
                </a:r>
                <a:r>
                  <a:rPr lang="en-US" dirty="0"/>
                  <a:t>must be well defined =</a:t>
                </a:r>
                <a:r>
                  <a:rPr lang="en-US" dirty="0" smtClean="0"/>
                  <a:t>&gt; differentiability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𝒮</m:t>
                    </m:r>
                  </m:oMath>
                </a14:m>
                <a:r>
                  <a:rPr lang="en-US" dirty="0">
                    <a:solidFill>
                      <a:srgbClr val="385D8A"/>
                    </a:solidFill>
                  </a:rPr>
                  <a:t> is a differentiable manifold</a:t>
                </a:r>
              </a:p>
              <a:p>
                <a:pPr lvl="1"/>
                <a:r>
                  <a:rPr lang="en-US" dirty="0" smtClean="0">
                    <a:solidFill>
                      <a:srgbClr val="385D8A"/>
                    </a:solidFill>
                  </a:rPr>
                  <a:t>𝒞 isomorphic </a:t>
                </a:r>
                <a:r>
                  <a:rPr lang="en-US" dirty="0">
                    <a:solidFill>
                      <a:srgbClr val="385D8A"/>
                    </a:solidFill>
                  </a:rPr>
                  <a:t>to 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the space of </a:t>
                </a:r>
                <a:r>
                  <a:rPr lang="en-US" dirty="0" err="1" smtClean="0">
                    <a:solidFill>
                      <a:srgbClr val="385D8A"/>
                    </a:solidFill>
                  </a:rPr>
                  <a:t>integrable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 differentiable functions:</a:t>
                </a:r>
                <a:br>
                  <a:rPr lang="en-US" dirty="0" smtClean="0">
                    <a:solidFill>
                      <a:srgbClr val="385D8A"/>
                    </a:solidFill>
                  </a:rPr>
                </a:br>
                <a:r>
                  <a:rPr lang="en-US" dirty="0" smtClean="0">
                    <a:solidFill>
                      <a:srgbClr val="385D8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85D8A"/>
                        </a:solidFill>
                        <a:latin typeface="Cambria Math"/>
                      </a:rPr>
                      <m:t>𝒞</m:t>
                    </m:r>
                    <m:r>
                      <a:rPr lang="en-US" b="0" i="1" smtClean="0">
                        <a:solidFill>
                          <a:srgbClr val="385D8A"/>
                        </a:solidFill>
                        <a:latin typeface="Cambria Math"/>
                      </a:rPr>
                      <m:t>≅</m:t>
                    </m:r>
                    <m:sSup>
                      <m:sSupPr>
                        <m:ctrlP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𝒮</m:t>
                        </m:r>
                      </m:e>
                    </m:d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∩</m:t>
                    </m:r>
                    <m:sSup>
                      <m:sSupPr>
                        <m:ctrlP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𝒮</m:t>
                        </m:r>
                      </m:e>
                    </m:d>
                  </m:oMath>
                </a14:m>
                <a:endParaRPr lang="en-US" dirty="0" smtClean="0">
                  <a:solidFill>
                    <a:srgbClr val="385D8A"/>
                  </a:solidFill>
                </a:endParaRPr>
              </a:p>
              <a:p>
                <a:pPr lvl="1"/>
                <a:r>
                  <a:rPr lang="en-US" dirty="0" smtClean="0">
                    <a:solidFill>
                      <a:srgbClr val="385D8A"/>
                    </a:solidFill>
                  </a:rPr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𝒮</m:t>
                        </m:r>
                      </m:e>
                    </m:d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∩</m:t>
                    </m:r>
                    <m:sSup>
                      <m:sSupPr>
                        <m:ctrlP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𝐿</m:t>
                        </m:r>
                      </m:e>
                      <m:sup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𝒮</m:t>
                        </m:r>
                      </m:e>
                    </m:d>
                  </m:oMath>
                </a14:m>
                <a:r>
                  <a:rPr lang="en-US" dirty="0" smtClean="0">
                    <a:solidFill>
                      <a:srgbClr val="385D8A"/>
                    </a:solidFill>
                  </a:rPr>
                  <a:t> is not a complete metric space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53000"/>
              </a:xfrm>
              <a:blipFill rotWithShape="1">
                <a:blip r:embed="rId2"/>
                <a:stretch>
                  <a:fillRect l="-593" t="-1724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77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Invariant densities and symplectic manifolds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…</a:t>
                </a:r>
                <a:endParaRPr lang="en-US" dirty="0">
                  <a:solidFill>
                    <a:srgbClr val="385D8A"/>
                  </a:solidFill>
                </a:endParaRPr>
              </a:p>
              <a:p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Finite amounts of material </a:t>
                </a:r>
                <a:r>
                  <a:rPr lang="en-US" dirty="0"/>
                  <a:t>-&gt; </a:t>
                </a:r>
                <a:r>
                  <a:rPr lang="en-US" dirty="0">
                    <a:solidFill>
                      <a:srgbClr val="385D8A"/>
                    </a:solidFill>
                  </a:rPr>
                  <a:t>Measure and </a:t>
                </a:r>
                <a:r>
                  <a:rPr lang="en-US" dirty="0" err="1">
                    <a:solidFill>
                      <a:srgbClr val="385D8A"/>
                    </a:solidFill>
                  </a:rPr>
                  <a:t>integrability</a:t>
                </a:r>
                <a:endParaRPr lang="en-US" dirty="0">
                  <a:solidFill>
                    <a:srgbClr val="385D8A"/>
                  </a:solidFill>
                </a:endParaRPr>
              </a:p>
              <a:p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Invariant distributions </a:t>
                </a:r>
                <a:r>
                  <a:rPr lang="en-US" dirty="0"/>
                  <a:t>-&gt; 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Differentiability</a:t>
                </a:r>
              </a:p>
              <a:p>
                <a:r>
                  <a:rPr lang="en-US" dirty="0"/>
                  <a:t>Jacobian must </a:t>
                </a:r>
                <a:r>
                  <a:rPr lang="en-US" dirty="0" smtClean="0"/>
                  <a:t>be unitary</a:t>
                </a:r>
                <a:endParaRPr lang="en-US" dirty="0"/>
              </a:p>
              <a:p>
                <a:pPr lvl="1"/>
                <a:r>
                  <a:rPr lang="en-US" dirty="0" smtClean="0"/>
                  <a:t>Changing physical units should not change our distribution</a:t>
                </a:r>
              </a:p>
              <a:p>
                <a:pPr lvl="1"/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𝒬</m:t>
                    </m:r>
                  </m:oMath>
                </a14:m>
                <a:r>
                  <a:rPr lang="en-US" dirty="0" smtClean="0"/>
                  <a:t> be the manifold that defines the system of units, invariant densities are defined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T</m:t>
                        </m:r>
                      </m:e>
                      <m:sup>
                        <m:r>
                          <a:rPr lang="en-US" b="0" i="0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𝒬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Canonical two-form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𝜔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∧ℏ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∧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allows “counting” the number of possibilities defined on each  independent </a:t>
                </a:r>
                <a:r>
                  <a:rPr lang="en-US" dirty="0" err="1" smtClean="0"/>
                  <a:t>d.o.f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385D8A"/>
                        </a:solidFill>
                        <a:latin typeface="Cambria Math"/>
                      </a:rPr>
                      <m:t>𝒮</m:t>
                    </m:r>
                  </m:oMath>
                </a14:m>
                <a:r>
                  <a:rPr lang="en-US" dirty="0">
                    <a:solidFill>
                      <a:srgbClr val="385D8A"/>
                    </a:solidFill>
                  </a:rPr>
                  <a:t> is a 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symplectic manifold formed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385D8A"/>
                            </a:solidFill>
                            <a:latin typeface="Cambria Math"/>
                          </a:rPr>
                          <m:t>T</m:t>
                        </m:r>
                      </m:e>
                      <m:sup>
                        <m:r>
                          <a:rPr lang="en-US">
                            <a:solidFill>
                              <a:srgbClr val="385D8A"/>
                            </a:solidFill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𝒬</m:t>
                    </m:r>
                  </m:oMath>
                </a14:m>
                <a:r>
                  <a:rPr lang="en-US" dirty="0">
                    <a:solidFill>
                      <a:srgbClr val="385D8A"/>
                    </a:solidFill>
                  </a:rPr>
                  <a:t> 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and the symplectic form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𝜔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85" t="-2695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74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Invariant densities and symplectic </a:t>
            </a:r>
            <a:r>
              <a:rPr lang="en-US" dirty="0" smtClean="0"/>
              <a:t>manifolds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62000" y="1752600"/>
                <a:ext cx="4315925" cy="8249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6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50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⊗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752600"/>
                <a:ext cx="4315925" cy="82490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57200" y="2819400"/>
            <a:ext cx="356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Wedge product (area) within 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d.o.f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073237" y="3288268"/>
            <a:ext cx="2559798" cy="1131332"/>
            <a:chOff x="716802" y="3516868"/>
            <a:chExt cx="2559798" cy="1131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2242713" y="3516868"/>
                  <a:ext cx="762000" cy="6858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 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713" y="3516868"/>
                  <a:ext cx="762000" cy="685800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716802" y="3657600"/>
                  <a:ext cx="14167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r>
                        <a:rPr lang="en-US" b="0" i="1" smtClean="0">
                          <a:latin typeface="Cambria Math"/>
                        </a:rPr>
                        <m:t>=1 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802" y="3657600"/>
                  <a:ext cx="1416798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/>
                <p:cNvSpPr txBox="1"/>
                <p:nvPr/>
              </p:nvSpPr>
              <p:spPr>
                <a:xfrm>
                  <a:off x="2090313" y="4278868"/>
                  <a:ext cx="11862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r>
                        <a:rPr lang="en-US" b="0" i="1" smtClean="0">
                          <a:latin typeface="Cambria Math"/>
                        </a:rPr>
                        <m:t>𝑞</m:t>
                      </m:r>
                      <m:r>
                        <a:rPr lang="en-US" b="0" i="1" smtClean="0">
                          <a:latin typeface="Cambria Math"/>
                        </a:rPr>
                        <m:t>=1 </m:t>
                      </m:r>
                      <m:r>
                        <a:rPr lang="en-US" b="0" i="1" smtClean="0">
                          <a:latin typeface="Cambria Math"/>
                        </a:rPr>
                        <m:t>𝑚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0313" y="4278868"/>
                  <a:ext cx="118628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/>
          <p:cNvGrpSpPr/>
          <p:nvPr/>
        </p:nvGrpSpPr>
        <p:grpSpPr>
          <a:xfrm>
            <a:off x="432635" y="5117068"/>
            <a:ext cx="3429687" cy="826532"/>
            <a:chOff x="76200" y="4876800"/>
            <a:chExt cx="3429687" cy="826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1905000" y="4876800"/>
                  <a:ext cx="1524000" cy="381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1 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4876800"/>
                  <a:ext cx="1524000" cy="381000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76200" y="4888468"/>
                  <a:ext cx="1834477" cy="3754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𝑘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=0.01 </m:t>
                      </m:r>
                      <m:r>
                        <a:rPr lang="en-US" b="0" i="1" smtClean="0">
                          <a:latin typeface="Cambria Math"/>
                        </a:rPr>
                        <m:t>𝑐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𝑚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4888468"/>
                  <a:ext cx="1834477" cy="375424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1905000" y="5334000"/>
                  <a:ext cx="16008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Δ</m:t>
                      </m:r>
                      <m:acc>
                        <m:accPr>
                          <m:chr m:val="̅"/>
                          <m:ctrlPr>
                            <a:rPr lang="en-US" i="1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b="0" i="1" smtClean="0">
                          <a:latin typeface="Cambria Math"/>
                        </a:rPr>
                        <m:t>=100 </m:t>
                      </m:r>
                      <m:r>
                        <a:rPr lang="en-US" b="0" i="1" smtClean="0">
                          <a:latin typeface="Cambria Math"/>
                        </a:rPr>
                        <m:t>𝑐𝑚</m:t>
                      </m:r>
                    </m:oMath>
                  </a14:m>
                  <a:r>
                    <a:rPr lang="en-US" dirty="0" smtClean="0"/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5000" y="5334000"/>
                  <a:ext cx="160088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81000" y="5943600"/>
                <a:ext cx="34290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Number of possibilities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ℏ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Δ</m:t>
                    </m:r>
                    <m:r>
                      <a:rPr lang="en-US" i="1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is invariant </a:t>
                </a:r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943600"/>
                <a:ext cx="3429000" cy="646331"/>
              </a:xfrm>
              <a:prstGeom prst="rect">
                <a:avLst/>
              </a:prstGeom>
              <a:blipFill rotWithShape="1">
                <a:blip r:embed="rId9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5029200" y="2743200"/>
            <a:ext cx="3949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Scalar product across independent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d.o.f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05400" y="3188732"/>
                <a:ext cx="3657600" cy="932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Number of states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∏ℏ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Δ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Δ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=&gt; independent </a:t>
                </a:r>
                <a:r>
                  <a:rPr lang="en-US" dirty="0" err="1" smtClean="0"/>
                  <a:t>d.o.f</a:t>
                </a:r>
                <a:r>
                  <a:rPr lang="en-US" dirty="0" smtClean="0"/>
                  <a:t> are orthogonal</a:t>
                </a:r>
                <a:br>
                  <a:rPr lang="en-US" dirty="0" smtClean="0"/>
                </a:br>
                <a:r>
                  <a:rPr lang="en-US" dirty="0" smtClean="0"/>
                  <a:t>=&gt;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/>
                      </a:rPr>
                      <m:t>ω</m:t>
                    </m:r>
                  </m:oMath>
                </a14:m>
                <a:r>
                  <a:rPr lang="en-US" b="0" dirty="0" smtClean="0"/>
                  <a:t> sum of projections</a:t>
                </a:r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188732"/>
                <a:ext cx="3657600" cy="932243"/>
              </a:xfrm>
              <a:prstGeom prst="rect">
                <a:avLst/>
              </a:prstGeom>
              <a:blipFill rotWithShape="1">
                <a:blip r:embed="rId10"/>
                <a:stretch>
                  <a:fillRect l="-500" t="-1961" r="-167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524000" y="4572000"/>
                <a:ext cx="19057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=100 </m:t>
                    </m:r>
                    <m:r>
                      <a:rPr lang="en-US" b="0" i="1" smtClean="0">
                        <a:latin typeface="Cambria Math"/>
                      </a:rPr>
                      <m:t>𝑐𝑚</m:t>
                    </m:r>
                    <m:r>
                      <a:rPr lang="en-US" b="0" i="1" smtClean="0">
                        <a:latin typeface="Cambria Math"/>
                      </a:rPr>
                      <m:t>/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572000"/>
                <a:ext cx="1905778" cy="369332"/>
              </a:xfrm>
              <a:prstGeom prst="rect">
                <a:avLst/>
              </a:prstGeom>
              <a:blipFill rotWithShape="1">
                <a:blip r:embed="rId11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/>
          <p:cNvGrpSpPr/>
          <p:nvPr/>
        </p:nvGrpSpPr>
        <p:grpSpPr>
          <a:xfrm>
            <a:off x="5067299" y="4495799"/>
            <a:ext cx="1714501" cy="1905001"/>
            <a:chOff x="5257800" y="4267200"/>
            <a:chExt cx="1371600" cy="152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562600" y="5181600"/>
                  <a:ext cx="609600" cy="609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smtClean="0">
                            <a:latin typeface="Cambria Math"/>
                          </a:rPr>
                          <m:t>Δ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i="1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200" b="0" i="0" smtClean="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Δ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600" y="5181600"/>
                  <a:ext cx="609600" cy="609600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172200" y="4724400"/>
                  <a:ext cx="4572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smtClean="0">
                            <a:latin typeface="Cambria Math"/>
                          </a:rPr>
                          <m:t>Δ</m:t>
                        </m:r>
                        <m:sSup>
                          <m:sSup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200" b="0" i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Δ</m:t>
                        </m:r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2200" y="4724400"/>
                  <a:ext cx="457200" cy="457200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l="-30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Rectangle 28"/>
            <p:cNvSpPr/>
            <p:nvPr/>
          </p:nvSpPr>
          <p:spPr>
            <a:xfrm>
              <a:off x="5562600" y="4724400"/>
              <a:ext cx="609600" cy="457200"/>
            </a:xfrm>
            <a:custGeom>
              <a:avLst/>
              <a:gdLst>
                <a:gd name="connsiteX0" fmla="*/ 0 w 914400"/>
                <a:gd name="connsiteY0" fmla="*/ 0 h 685800"/>
                <a:gd name="connsiteX1" fmla="*/ 914400 w 914400"/>
                <a:gd name="connsiteY1" fmla="*/ 0 h 685800"/>
                <a:gd name="connsiteX2" fmla="*/ 914400 w 914400"/>
                <a:gd name="connsiteY2" fmla="*/ 685800 h 685800"/>
                <a:gd name="connsiteX3" fmla="*/ 0 w 914400"/>
                <a:gd name="connsiteY3" fmla="*/ 685800 h 685800"/>
                <a:gd name="connsiteX4" fmla="*/ 0 w 914400"/>
                <a:gd name="connsiteY4" fmla="*/ 0 h 685800"/>
                <a:gd name="connsiteX0" fmla="*/ 0 w 914400"/>
                <a:gd name="connsiteY0" fmla="*/ 685800 h 685800"/>
                <a:gd name="connsiteX1" fmla="*/ 914400 w 914400"/>
                <a:gd name="connsiteY1" fmla="*/ 0 h 685800"/>
                <a:gd name="connsiteX2" fmla="*/ 914400 w 914400"/>
                <a:gd name="connsiteY2" fmla="*/ 685800 h 685800"/>
                <a:gd name="connsiteX3" fmla="*/ 0 w 914400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685800">
                  <a:moveTo>
                    <a:pt x="0" y="685800"/>
                  </a:moveTo>
                  <a:lnTo>
                    <a:pt x="914400" y="0"/>
                  </a:lnTo>
                  <a:lnTo>
                    <a:pt x="914400" y="685800"/>
                  </a:lnTo>
                  <a:lnTo>
                    <a:pt x="0" y="685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 rot="19366514">
                  <a:off x="5257800" y="4267200"/>
                  <a:ext cx="762000" cy="76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/>
                          </a:rPr>
                          <m:t>ω</m:t>
                        </m:r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66514">
                  <a:off x="5257800" y="4267200"/>
                  <a:ext cx="762000" cy="762000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 36"/>
          <p:cNvGrpSpPr/>
          <p:nvPr/>
        </p:nvGrpSpPr>
        <p:grpSpPr>
          <a:xfrm rot="17157675" flipH="1">
            <a:off x="6982837" y="4387052"/>
            <a:ext cx="1714501" cy="1905001"/>
            <a:chOff x="7086600" y="4419600"/>
            <a:chExt cx="1371600" cy="1524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 rot="16200000">
                  <a:off x="7391400" y="5334000"/>
                  <a:ext cx="609600" cy="6096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smtClean="0">
                            <a:latin typeface="Cambria Math"/>
                          </a:rPr>
                          <m:t>Δ</m:t>
                        </m:r>
                        <m:sSup>
                          <m:sSup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</m:acc>
                          </m:e>
                          <m:sup>
                            <m:r>
                              <a:rPr lang="en-US" sz="1200" b="0" i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Δ</m:t>
                        </m:r>
                        <m:sSub>
                          <m:sSubPr>
                            <m:ctrlPr>
                              <a:rPr lang="en-US" sz="1200" b="0" i="1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91400" y="5334000"/>
                  <a:ext cx="609600" cy="609600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 rot="16200000">
                  <a:off x="8001000" y="4876800"/>
                  <a:ext cx="457200" cy="4572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200" smtClean="0">
                            <a:latin typeface="Cambria Math"/>
                          </a:rPr>
                          <m:t>Δ</m:t>
                        </m:r>
                        <m:sSup>
                          <m:sSup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̅"/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i="1">
                                    <a:latin typeface="Cambria Math"/>
                                  </a:rPr>
                                  <m:t>𝑞</m:t>
                                </m:r>
                              </m:e>
                            </m:acc>
                          </m:e>
                          <m:sup>
                            <m:r>
                              <a:rPr lang="en-US" sz="1200">
                                <a:latin typeface="Cambria Math"/>
                              </a:rPr>
                              <m:t>1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sz="1200">
                            <a:latin typeface="Cambria Math"/>
                          </a:rPr>
                          <m:t>Δ</m:t>
                        </m:r>
                        <m:sSub>
                          <m:sSubPr>
                            <m:ctrlPr>
                              <a:rPr lang="en-US" sz="1200" i="1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200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sz="1200" b="0" i="1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sz="12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8001000" y="4876800"/>
                  <a:ext cx="457200" cy="457200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r="-24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28"/>
            <p:cNvSpPr/>
            <p:nvPr/>
          </p:nvSpPr>
          <p:spPr>
            <a:xfrm>
              <a:off x="7391400" y="4876800"/>
              <a:ext cx="609600" cy="457200"/>
            </a:xfrm>
            <a:custGeom>
              <a:avLst/>
              <a:gdLst>
                <a:gd name="connsiteX0" fmla="*/ 0 w 914400"/>
                <a:gd name="connsiteY0" fmla="*/ 0 h 685800"/>
                <a:gd name="connsiteX1" fmla="*/ 914400 w 914400"/>
                <a:gd name="connsiteY1" fmla="*/ 0 h 685800"/>
                <a:gd name="connsiteX2" fmla="*/ 914400 w 914400"/>
                <a:gd name="connsiteY2" fmla="*/ 685800 h 685800"/>
                <a:gd name="connsiteX3" fmla="*/ 0 w 914400"/>
                <a:gd name="connsiteY3" fmla="*/ 685800 h 685800"/>
                <a:gd name="connsiteX4" fmla="*/ 0 w 914400"/>
                <a:gd name="connsiteY4" fmla="*/ 0 h 685800"/>
                <a:gd name="connsiteX0" fmla="*/ 0 w 914400"/>
                <a:gd name="connsiteY0" fmla="*/ 685800 h 685800"/>
                <a:gd name="connsiteX1" fmla="*/ 914400 w 914400"/>
                <a:gd name="connsiteY1" fmla="*/ 0 h 685800"/>
                <a:gd name="connsiteX2" fmla="*/ 914400 w 914400"/>
                <a:gd name="connsiteY2" fmla="*/ 685800 h 685800"/>
                <a:gd name="connsiteX3" fmla="*/ 0 w 914400"/>
                <a:gd name="connsiteY3" fmla="*/ 685800 h 685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685800">
                  <a:moveTo>
                    <a:pt x="0" y="685800"/>
                  </a:moveTo>
                  <a:lnTo>
                    <a:pt x="914400" y="0"/>
                  </a:lnTo>
                  <a:lnTo>
                    <a:pt x="914400" y="685800"/>
                  </a:lnTo>
                  <a:lnTo>
                    <a:pt x="0" y="68580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 rot="19366514">
                  <a:off x="7086600" y="4419600"/>
                  <a:ext cx="762000" cy="76200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/>
                          </a:rPr>
                          <m:t>ω</m:t>
                        </m:r>
                      </m:oMath>
                    </m:oMathPara>
                  </a14:m>
                  <a:endParaRPr lang="en-US" b="0" dirty="0" smtClean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66514">
                  <a:off x="7086600" y="4419600"/>
                  <a:ext cx="762000" cy="762000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Box 38"/>
          <p:cNvSpPr txBox="1"/>
          <p:nvPr/>
        </p:nvSpPr>
        <p:spPr>
          <a:xfrm rot="21215227">
            <a:off x="6315335" y="6379135"/>
            <a:ext cx="23599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solidFill>
                  <a:srgbClr val="C00000"/>
                </a:solidFill>
                <a:latin typeface="Bradley Hand ITC" panose="03070402050302030203" pitchFamily="66" charset="0"/>
              </a:rPr>
              <a:t>2D rendition of 4D space </a:t>
            </a:r>
            <a:endParaRPr lang="en-US" sz="1600" b="1" dirty="0">
              <a:solidFill>
                <a:srgbClr val="C00000"/>
              </a:solidFill>
              <a:latin typeface="Bradley Hand ITC" panose="03070402050302030203" pitchFamily="66" charset="0"/>
            </a:endParaRPr>
          </a:p>
        </p:txBody>
      </p:sp>
      <p:sp>
        <p:nvSpPr>
          <p:cNvPr id="40" name="Freeform 39"/>
          <p:cNvSpPr/>
          <p:nvPr/>
        </p:nvSpPr>
        <p:spPr>
          <a:xfrm>
            <a:off x="6934200" y="5965218"/>
            <a:ext cx="352346" cy="493429"/>
          </a:xfrm>
          <a:custGeom>
            <a:avLst/>
            <a:gdLst>
              <a:gd name="connsiteX0" fmla="*/ 2408222 w 2408222"/>
              <a:gd name="connsiteY0" fmla="*/ 0 h 301239"/>
              <a:gd name="connsiteX1" fmla="*/ 1249379 w 2408222"/>
              <a:gd name="connsiteY1" fmla="*/ 298764 h 301239"/>
              <a:gd name="connsiteX2" fmla="*/ 0 w 2408222"/>
              <a:gd name="connsiteY2" fmla="*/ 117695 h 301239"/>
              <a:gd name="connsiteX0" fmla="*/ 2389934 w 2389934"/>
              <a:gd name="connsiteY0" fmla="*/ 0 h 201325"/>
              <a:gd name="connsiteX1" fmla="*/ 1249379 w 2389934"/>
              <a:gd name="connsiteY1" fmla="*/ 201228 h 201325"/>
              <a:gd name="connsiteX2" fmla="*/ 0 w 2389934"/>
              <a:gd name="connsiteY2" fmla="*/ 20159 h 201325"/>
              <a:gd name="connsiteX0" fmla="*/ 2938574 w 2938574"/>
              <a:gd name="connsiteY0" fmla="*/ 144433 h 225076"/>
              <a:gd name="connsiteX1" fmla="*/ 1249379 w 2938574"/>
              <a:gd name="connsiteY1" fmla="*/ 181069 h 225076"/>
              <a:gd name="connsiteX2" fmla="*/ 0 w 2938574"/>
              <a:gd name="connsiteY2" fmla="*/ 0 h 225076"/>
              <a:gd name="connsiteX0" fmla="*/ 2938574 w 2938574"/>
              <a:gd name="connsiteY0" fmla="*/ 144433 h 373363"/>
              <a:gd name="connsiteX1" fmla="*/ 1365203 w 2938574"/>
              <a:gd name="connsiteY1" fmla="*/ 370045 h 373363"/>
              <a:gd name="connsiteX2" fmla="*/ 0 w 2938574"/>
              <a:gd name="connsiteY2" fmla="*/ 0 h 373363"/>
              <a:gd name="connsiteX0" fmla="*/ 2938574 w 2938574"/>
              <a:gd name="connsiteY0" fmla="*/ 144433 h 373363"/>
              <a:gd name="connsiteX1" fmla="*/ 1365203 w 2938574"/>
              <a:gd name="connsiteY1" fmla="*/ 370045 h 373363"/>
              <a:gd name="connsiteX2" fmla="*/ 0 w 2938574"/>
              <a:gd name="connsiteY2" fmla="*/ 0 h 373363"/>
              <a:gd name="connsiteX0" fmla="*/ 2901998 w 2901998"/>
              <a:gd name="connsiteY0" fmla="*/ 162721 h 374679"/>
              <a:gd name="connsiteX1" fmla="*/ 1365203 w 2901998"/>
              <a:gd name="connsiteY1" fmla="*/ 370045 h 374679"/>
              <a:gd name="connsiteX2" fmla="*/ 0 w 2901998"/>
              <a:gd name="connsiteY2" fmla="*/ 0 h 374679"/>
              <a:gd name="connsiteX0" fmla="*/ 2798366 w 2798366"/>
              <a:gd name="connsiteY0" fmla="*/ 522385 h 569753"/>
              <a:gd name="connsiteX1" fmla="*/ 1365203 w 2798366"/>
              <a:gd name="connsiteY1" fmla="*/ 370045 h 569753"/>
              <a:gd name="connsiteX2" fmla="*/ 0 w 2798366"/>
              <a:gd name="connsiteY2" fmla="*/ 0 h 569753"/>
              <a:gd name="connsiteX0" fmla="*/ 2798366 w 2798366"/>
              <a:gd name="connsiteY0" fmla="*/ 522385 h 522385"/>
              <a:gd name="connsiteX1" fmla="*/ 1365203 w 2798366"/>
              <a:gd name="connsiteY1" fmla="*/ 370045 h 522385"/>
              <a:gd name="connsiteX2" fmla="*/ 0 w 2798366"/>
              <a:gd name="connsiteY2" fmla="*/ 0 h 522385"/>
              <a:gd name="connsiteX0" fmla="*/ 3743246 w 3743246"/>
              <a:gd name="connsiteY0" fmla="*/ 157906 h 284759"/>
              <a:gd name="connsiteX1" fmla="*/ 2310083 w 3743246"/>
              <a:gd name="connsiteY1" fmla="*/ 5566 h 284759"/>
              <a:gd name="connsiteX2" fmla="*/ 0 w 3743246"/>
              <a:gd name="connsiteY2" fmla="*/ 220737 h 284759"/>
              <a:gd name="connsiteX0" fmla="*/ 3743246 w 3743246"/>
              <a:gd name="connsiteY0" fmla="*/ 164318 h 227149"/>
              <a:gd name="connsiteX1" fmla="*/ 2310083 w 3743246"/>
              <a:gd name="connsiteY1" fmla="*/ 11978 h 227149"/>
              <a:gd name="connsiteX2" fmla="*/ 0 w 3743246"/>
              <a:gd name="connsiteY2" fmla="*/ 227149 h 227149"/>
              <a:gd name="connsiteX0" fmla="*/ 3743246 w 3743246"/>
              <a:gd name="connsiteY0" fmla="*/ 299227 h 362058"/>
              <a:gd name="connsiteX1" fmla="*/ 1938227 w 3743246"/>
              <a:gd name="connsiteY1" fmla="*/ 583 h 362058"/>
              <a:gd name="connsiteX2" fmla="*/ 0 w 3743246"/>
              <a:gd name="connsiteY2" fmla="*/ 362058 h 362058"/>
              <a:gd name="connsiteX0" fmla="*/ 3743246 w 3743246"/>
              <a:gd name="connsiteY0" fmla="*/ 305571 h 368402"/>
              <a:gd name="connsiteX1" fmla="*/ 1938227 w 3743246"/>
              <a:gd name="connsiteY1" fmla="*/ 6927 h 368402"/>
              <a:gd name="connsiteX2" fmla="*/ 0 w 3743246"/>
              <a:gd name="connsiteY2" fmla="*/ 368402 h 368402"/>
              <a:gd name="connsiteX0" fmla="*/ 2165906 w 2187113"/>
              <a:gd name="connsiteY0" fmla="*/ 320811 h 368402"/>
              <a:gd name="connsiteX1" fmla="*/ 1938227 w 2187113"/>
              <a:gd name="connsiteY1" fmla="*/ 6927 h 368402"/>
              <a:gd name="connsiteX2" fmla="*/ 0 w 2187113"/>
              <a:gd name="connsiteY2" fmla="*/ 368402 h 368402"/>
              <a:gd name="connsiteX0" fmla="*/ 2165906 w 2165906"/>
              <a:gd name="connsiteY0" fmla="*/ 199147 h 246738"/>
              <a:gd name="connsiteX1" fmla="*/ 1084787 w 2165906"/>
              <a:gd name="connsiteY1" fmla="*/ 30043 h 246738"/>
              <a:gd name="connsiteX2" fmla="*/ 0 w 2165906"/>
              <a:gd name="connsiteY2" fmla="*/ 246738 h 246738"/>
              <a:gd name="connsiteX0" fmla="*/ 1975406 w 1975406"/>
              <a:gd name="connsiteY0" fmla="*/ 210190 h 227301"/>
              <a:gd name="connsiteX1" fmla="*/ 894287 w 1975406"/>
              <a:gd name="connsiteY1" fmla="*/ 41086 h 227301"/>
              <a:gd name="connsiteX2" fmla="*/ 0 w 1975406"/>
              <a:gd name="connsiteY2" fmla="*/ 227301 h 227301"/>
              <a:gd name="connsiteX0" fmla="*/ 1975406 w 1975406"/>
              <a:gd name="connsiteY0" fmla="*/ 176594 h 193705"/>
              <a:gd name="connsiteX1" fmla="*/ 894287 w 1975406"/>
              <a:gd name="connsiteY1" fmla="*/ 7490 h 193705"/>
              <a:gd name="connsiteX2" fmla="*/ 0 w 1975406"/>
              <a:gd name="connsiteY2" fmla="*/ 193705 h 193705"/>
              <a:gd name="connsiteX0" fmla="*/ 1975406 w 1975406"/>
              <a:gd name="connsiteY0" fmla="*/ 170181 h 187292"/>
              <a:gd name="connsiteX1" fmla="*/ 894287 w 1975406"/>
              <a:gd name="connsiteY1" fmla="*/ 1077 h 187292"/>
              <a:gd name="connsiteX2" fmla="*/ 0 w 1975406"/>
              <a:gd name="connsiteY2" fmla="*/ 187292 h 187292"/>
              <a:gd name="connsiteX0" fmla="*/ 1975406 w 1975406"/>
              <a:gd name="connsiteY0" fmla="*/ 170181 h 187292"/>
              <a:gd name="connsiteX1" fmla="*/ 894287 w 1975406"/>
              <a:gd name="connsiteY1" fmla="*/ 1077 h 187292"/>
              <a:gd name="connsiteX2" fmla="*/ 0 w 1975406"/>
              <a:gd name="connsiteY2" fmla="*/ 187292 h 187292"/>
              <a:gd name="connsiteX0" fmla="*/ 1838246 w 1838246"/>
              <a:gd name="connsiteY0" fmla="*/ 191980 h 191980"/>
              <a:gd name="connsiteX1" fmla="*/ 894287 w 1838246"/>
              <a:gd name="connsiteY1" fmla="*/ 16 h 191980"/>
              <a:gd name="connsiteX2" fmla="*/ 0 w 1838246"/>
              <a:gd name="connsiteY2" fmla="*/ 186231 h 191980"/>
              <a:gd name="connsiteX0" fmla="*/ 1525826 w 1525826"/>
              <a:gd name="connsiteY0" fmla="*/ 140567 h 195778"/>
              <a:gd name="connsiteX1" fmla="*/ 894287 w 1525826"/>
              <a:gd name="connsiteY1" fmla="*/ 9563 h 195778"/>
              <a:gd name="connsiteX2" fmla="*/ 0 w 1525826"/>
              <a:gd name="connsiteY2" fmla="*/ 195778 h 195778"/>
              <a:gd name="connsiteX0" fmla="*/ 1525826 w 1525826"/>
              <a:gd name="connsiteY0" fmla="*/ 146285 h 201496"/>
              <a:gd name="connsiteX1" fmla="*/ 680927 w 1525826"/>
              <a:gd name="connsiteY1" fmla="*/ 7661 h 201496"/>
              <a:gd name="connsiteX2" fmla="*/ 0 w 1525826"/>
              <a:gd name="connsiteY2" fmla="*/ 201496 h 201496"/>
              <a:gd name="connsiteX0" fmla="*/ 1144826 w 1144826"/>
              <a:gd name="connsiteY0" fmla="*/ 773952 h 773952"/>
              <a:gd name="connsiteX1" fmla="*/ 299927 w 1144826"/>
              <a:gd name="connsiteY1" fmla="*/ 635328 h 773952"/>
              <a:gd name="connsiteX2" fmla="*/ 0 w 1144826"/>
              <a:gd name="connsiteY2" fmla="*/ 21443 h 773952"/>
              <a:gd name="connsiteX0" fmla="*/ 1144826 w 1144826"/>
              <a:gd name="connsiteY0" fmla="*/ 752509 h 752509"/>
              <a:gd name="connsiteX1" fmla="*/ 299927 w 1144826"/>
              <a:gd name="connsiteY1" fmla="*/ 613885 h 752509"/>
              <a:gd name="connsiteX2" fmla="*/ 0 w 1144826"/>
              <a:gd name="connsiteY2" fmla="*/ 0 h 752509"/>
              <a:gd name="connsiteX0" fmla="*/ 1149395 w 1149395"/>
              <a:gd name="connsiteY0" fmla="*/ 752509 h 752509"/>
              <a:gd name="connsiteX1" fmla="*/ 121616 w 1149395"/>
              <a:gd name="connsiteY1" fmla="*/ 331945 h 752509"/>
              <a:gd name="connsiteX2" fmla="*/ 4569 w 1149395"/>
              <a:gd name="connsiteY2" fmla="*/ 0 h 752509"/>
              <a:gd name="connsiteX0" fmla="*/ 352346 w 352346"/>
              <a:gd name="connsiteY0" fmla="*/ 493429 h 493429"/>
              <a:gd name="connsiteX1" fmla="*/ 117047 w 352346"/>
              <a:gd name="connsiteY1" fmla="*/ 331945 h 493429"/>
              <a:gd name="connsiteX2" fmla="*/ 0 w 352346"/>
              <a:gd name="connsiteY2" fmla="*/ 0 h 493429"/>
              <a:gd name="connsiteX0" fmla="*/ 352346 w 352346"/>
              <a:gd name="connsiteY0" fmla="*/ 493429 h 493429"/>
              <a:gd name="connsiteX1" fmla="*/ 117047 w 352346"/>
              <a:gd name="connsiteY1" fmla="*/ 331945 h 493429"/>
              <a:gd name="connsiteX2" fmla="*/ 0 w 352346"/>
              <a:gd name="connsiteY2" fmla="*/ 0 h 493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2346" h="493429">
                <a:moveTo>
                  <a:pt x="352346" y="493429"/>
                </a:moveTo>
                <a:cubicBezTo>
                  <a:pt x="237261" y="445551"/>
                  <a:pt x="175771" y="414183"/>
                  <a:pt x="117047" y="331945"/>
                </a:cubicBezTo>
                <a:cubicBezTo>
                  <a:pt x="58323" y="249707"/>
                  <a:pt x="23192" y="175018"/>
                  <a:pt x="0" y="0"/>
                </a:cubicBezTo>
              </a:path>
            </a:pathLst>
          </a:custGeom>
          <a:noFill/>
          <a:ln w="3175">
            <a:solidFill>
              <a:srgbClr val="C0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5334000" y="1981200"/>
                <a:ext cx="2997615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𝜔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∧ℏ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∧</m:t>
                      </m:r>
                      <m:r>
                        <a:rPr lang="en-US" i="1">
                          <a:latin typeface="Cambria Math"/>
                        </a:rPr>
                        <m:t>𝑑</m:t>
                      </m:r>
                      <m:sSub>
                        <m:sSubPr>
                          <m:ctrlPr>
                            <a:rPr lang="en-US" i="1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1981200"/>
                <a:ext cx="2997615" cy="378245"/>
              </a:xfrm>
              <a:prstGeom prst="rect">
                <a:avLst/>
              </a:prstGeom>
              <a:blipFill rotWithShape="1">
                <a:blip r:embed="rId18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23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8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Deterministic and reversible maps and symplectomorphisms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…</a:t>
                </a:r>
                <a:endParaRPr lang="en-US" dirty="0" smtClean="0">
                  <a:solidFill>
                    <a:srgbClr val="385D8A"/>
                  </a:solidFill>
                </a:endParaRPr>
              </a:p>
              <a:p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Invariant distributions </a:t>
                </a:r>
                <a:r>
                  <a:rPr lang="en-US" dirty="0"/>
                  <a:t>-&gt; </a:t>
                </a:r>
                <a:r>
                  <a:rPr lang="en-US" dirty="0">
                    <a:solidFill>
                      <a:srgbClr val="385D8A"/>
                    </a:solidFill>
                  </a:rPr>
                  <a:t>Differentiability; symplectic (metric)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𝒬</m:t>
                        </m:r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𝜔</m:t>
                        </m:r>
                      </m:e>
                    </m:d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Now characterize deterministic and reversible evolution</a:t>
                </a:r>
              </a:p>
              <a:p>
                <a:pPr lvl="1"/>
                <a:r>
                  <a:rPr lang="en-US" dirty="0" smtClean="0"/>
                  <a:t>Each particle state mapped to one and only one particle state, density values transported to new states, cardinality of possibilities and states preserved</a:t>
                </a:r>
              </a:p>
              <a:p>
                <a:pPr lvl="1"/>
                <a:r>
                  <a:rPr lang="en-US" dirty="0" smtClean="0">
                    <a:solidFill>
                      <a:srgbClr val="385D8A"/>
                    </a:solidFill>
                  </a:rPr>
                  <a:t>Deterministic and reversible time </a:t>
                </a:r>
                <a:r>
                  <a:rPr lang="en-US" dirty="0">
                    <a:solidFill>
                      <a:srgbClr val="385D8A"/>
                    </a:solidFill>
                  </a:rPr>
                  <a:t>evolution is 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a </a:t>
                </a:r>
                <a:r>
                  <a:rPr lang="en-US" dirty="0">
                    <a:solidFill>
                      <a:srgbClr val="385D8A"/>
                    </a:solidFill>
                  </a:rPr>
                  <a:t>symplectomorphism (an isometry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): metric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85D8A"/>
                        </a:solidFill>
                        <a:latin typeface="Cambria Math"/>
                      </a:rPr>
                      <m:t>𝜔</m:t>
                    </m:r>
                  </m:oMath>
                </a14:m>
                <a:r>
                  <a:rPr lang="en-US" dirty="0" smtClean="0">
                    <a:solidFill>
                      <a:srgbClr val="385D8A"/>
                    </a:solidFill>
                  </a:rPr>
                  <a:t> is preserved</a:t>
                </a:r>
              </a:p>
              <a:p>
                <a:pPr lvl="1"/>
                <a:r>
                  <a:rPr lang="en-US" dirty="0" smtClean="0">
                    <a:solidFill>
                      <a:srgbClr val="385D8A"/>
                    </a:solidFill>
                  </a:rPr>
                  <a:t>Infinitesimal symplectomorphism admits potential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85D8A"/>
                        </a:solidFill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>
                    <a:solidFill>
                      <a:srgbClr val="385D8A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385D8A"/>
                            </a:solidFill>
                            <a:latin typeface="Cambria Math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i="1">
                        <a:solidFill>
                          <a:srgbClr val="385D8A"/>
                        </a:solidFill>
                        <a:latin typeface="Cambria Math"/>
                      </a:rPr>
                      <m:t>𝐻</m:t>
                    </m:r>
                    <m:r>
                      <a:rPr lang="en-US" b="0" i="1" smtClean="0">
                        <a:solidFill>
                          <a:srgbClr val="385D8A"/>
                        </a:solidFill>
                        <a:latin typeface="Cambria Math"/>
                      </a:rPr>
                      <m:t>         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385D8A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solidFill>
                          <a:srgbClr val="385D8A"/>
                        </a:solidFill>
                        <a:latin typeface="Cambria Math"/>
                      </a:rPr>
                      <m:t>𝐻</m:t>
                    </m:r>
                  </m:oMath>
                </a14:m>
                <a:endParaRPr lang="en-US" dirty="0" smtClean="0"/>
              </a:p>
              <a:p>
                <a:r>
                  <a:rPr lang="en-US" dirty="0" smtClean="0">
                    <a:solidFill>
                      <a:srgbClr val="385D8A"/>
                    </a:solidFill>
                  </a:rPr>
                  <a:t>Deterministic and reversible </a:t>
                </a:r>
                <a:r>
                  <a:rPr lang="en-US" dirty="0">
                    <a:solidFill>
                      <a:srgbClr val="385D8A"/>
                    </a:solidFill>
                  </a:rPr>
                  <a:t>t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ime evolution for a particle of classical material follows Hamilton’s equations</a:t>
                </a:r>
                <a:endParaRPr lang="en-US" dirty="0">
                  <a:solidFill>
                    <a:srgbClr val="385D8A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1037" t="-2287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8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Deterministic and reversible maps and symplectomorphisms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209800" y="1676400"/>
            <a:ext cx="2975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Possibilities (area) within a </a:t>
            </a:r>
            <a:r>
              <a:rPr lang="en-US" dirty="0" err="1" smtClean="0">
                <a:solidFill>
                  <a:schemeClr val="accent6">
                    <a:lumMod val="50000"/>
                  </a:schemeClr>
                </a:solidFill>
              </a:rPr>
              <a:t>d.o.f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 conserved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22350" y="3792319"/>
            <a:ext cx="26828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Independent </a:t>
            </a:r>
            <a:r>
              <a:rPr lang="en-US" dirty="0" err="1" smtClean="0">
                <a:solidFill>
                  <a:schemeClr val="accent4">
                    <a:lumMod val="75000"/>
                  </a:schemeClr>
                </a:solidFill>
              </a:rPr>
              <a:t>d.o.f</a:t>
            </a:r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. remain </a:t>
            </a:r>
          </a:p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independent (orthogonal)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90800" y="4800600"/>
            <a:ext cx="4388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4">
                    <a:lumMod val="75000"/>
                  </a:schemeClr>
                </a:solidFill>
              </a:rPr>
              <a:t>Total number of states (volume) is conserved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105400" y="1676400"/>
            <a:ext cx="1815824" cy="1524000"/>
            <a:chOff x="1524000" y="2419350"/>
            <a:chExt cx="1815824" cy="1524000"/>
          </a:xfrm>
          <a:scene3d>
            <a:camera prst="perspectiveHeroicExtremeRightFacing"/>
            <a:lightRig rig="threePt" dir="t"/>
          </a:scene3d>
        </p:grpSpPr>
        <p:sp>
          <p:nvSpPr>
            <p:cNvPr id="9" name="Rectangle 2"/>
            <p:cNvSpPr/>
            <p:nvPr/>
          </p:nvSpPr>
          <p:spPr>
            <a:xfrm>
              <a:off x="2426838" y="2876550"/>
              <a:ext cx="305815" cy="305815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15" h="305815">
                  <a:moveTo>
                    <a:pt x="0" y="0"/>
                  </a:moveTo>
                  <a:lnTo>
                    <a:pt x="305815" y="0"/>
                  </a:lnTo>
                  <a:lnTo>
                    <a:pt x="305815" y="305815"/>
                  </a:lnTo>
                  <a:lnTo>
                    <a:pt x="0" y="3058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2895600" y="3105150"/>
                  <a:ext cx="444224" cy="378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105150"/>
                  <a:ext cx="444224" cy="37824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Connector 11"/>
            <p:cNvCxnSpPr/>
            <p:nvPr/>
          </p:nvCxnSpPr>
          <p:spPr>
            <a:xfrm>
              <a:off x="2209800" y="2647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24000" y="3409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/>
          <p:cNvCxnSpPr>
            <a:stCxn id="9" idx="3"/>
            <a:endCxn id="16" idx="3"/>
          </p:cNvCxnSpPr>
          <p:nvPr/>
        </p:nvCxnSpPr>
        <p:spPr>
          <a:xfrm>
            <a:off x="6008238" y="2439415"/>
            <a:ext cx="1205934" cy="30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6324600" y="1981200"/>
            <a:ext cx="1815824" cy="1524000"/>
            <a:chOff x="3376613" y="1657350"/>
            <a:chExt cx="1815824" cy="1524000"/>
          </a:xfrm>
          <a:scene3d>
            <a:camera prst="isometricOffAxis2Left"/>
            <a:lightRig rig="threePt" dir="t"/>
          </a:scene3d>
        </p:grpSpPr>
        <p:sp>
          <p:nvSpPr>
            <p:cNvPr id="16" name="Rectangle 24"/>
            <p:cNvSpPr/>
            <p:nvPr/>
          </p:nvSpPr>
          <p:spPr>
            <a:xfrm>
              <a:off x="4266185" y="2021374"/>
              <a:ext cx="421821" cy="401349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421821"/>
                <a:gd name="connsiteY0" fmla="*/ 95534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0 w 421821"/>
                <a:gd name="connsiteY4" fmla="*/ 95534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109183 w 421821"/>
                <a:gd name="connsiteY0" fmla="*/ 61415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109183 w 421821"/>
                <a:gd name="connsiteY4" fmla="*/ 61415 h 40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821" h="401349">
                  <a:moveTo>
                    <a:pt x="109183" y="61415"/>
                  </a:moveTo>
                  <a:lnTo>
                    <a:pt x="421821" y="0"/>
                  </a:lnTo>
                  <a:lnTo>
                    <a:pt x="339935" y="312639"/>
                  </a:lnTo>
                  <a:lnTo>
                    <a:pt x="0" y="401349"/>
                  </a:lnTo>
                  <a:lnTo>
                    <a:pt x="109183" y="6141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4748213" y="2343150"/>
                  <a:ext cx="444224" cy="3782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𝑞</m:t>
                                </m:r>
                              </m:e>
                            </m:acc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213" y="2343150"/>
                  <a:ext cx="444224" cy="37824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3999227" y="165735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dirty="0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227" y="1657350"/>
                  <a:ext cx="43313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Connector 18"/>
            <p:cNvCxnSpPr/>
            <p:nvPr/>
          </p:nvCxnSpPr>
          <p:spPr>
            <a:xfrm>
              <a:off x="4062413" y="1885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376613" y="2647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/>
          <p:cNvCxnSpPr/>
          <p:nvPr/>
        </p:nvCxnSpPr>
        <p:spPr>
          <a:xfrm>
            <a:off x="6246495" y="2402205"/>
            <a:ext cx="1282065" cy="300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236970" y="2103120"/>
            <a:ext cx="1369695" cy="318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995035" y="2131695"/>
            <a:ext cx="1323975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997317" y="3356031"/>
            <a:ext cx="0" cy="1010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74171" y="3874090"/>
            <a:ext cx="13140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701969" y="3048000"/>
                <a:ext cx="825226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en-US" sz="1400" b="0" i="1" dirty="0" smtClean="0">
                              <a:latin typeface="Cambria Math"/>
                            </a:rPr>
                            <m:t>𝑦</m:t>
                          </m:r>
                        </m:sup>
                      </m:sSup>
                      <m:r>
                        <a:rPr lang="en-US" sz="1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69" y="3048000"/>
                <a:ext cx="825226" cy="324769"/>
              </a:xfrm>
              <a:prstGeom prst="rect">
                <a:avLst/>
              </a:prstGeom>
              <a:blipFill rotWithShape="1"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669571" y="3751604"/>
                <a:ext cx="813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𝑞</m:t>
                          </m:r>
                        </m:e>
                        <m:sup>
                          <m:r>
                            <a:rPr lang="en-US" sz="1400" b="0" i="1" dirty="0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1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1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571" y="3751604"/>
                <a:ext cx="813043" cy="307777"/>
              </a:xfrm>
              <a:prstGeom prst="rect">
                <a:avLst/>
              </a:prstGeom>
              <a:blipFill rotWithShape="1"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/>
          <p:cNvCxnSpPr/>
          <p:nvPr/>
        </p:nvCxnSpPr>
        <p:spPr>
          <a:xfrm rot="587242">
            <a:off x="3407201" y="3350268"/>
            <a:ext cx="0" cy="10108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rot="587242">
            <a:off x="2781413" y="3873906"/>
            <a:ext cx="13140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220349" y="3048000"/>
                <a:ext cx="825226" cy="324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1400" b="0" i="1" dirty="0" smtClean="0">
                              <a:latin typeface="Cambria Math"/>
                            </a:rPr>
                            <m:t>𝑦</m:t>
                          </m:r>
                        </m:sup>
                      </m:sSup>
                      <m:r>
                        <a:rPr lang="en-US" sz="1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b="0" i="1" dirty="0" smtClean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b="0" i="1" dirty="0" smtClean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14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1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349" y="3048000"/>
                <a:ext cx="825226" cy="324769"/>
              </a:xfrm>
              <a:prstGeom prst="rect">
                <a:avLst/>
              </a:prstGeom>
              <a:blipFill rotWithShape="1">
                <a:blip r:embed="rId9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063757" y="3869193"/>
                <a:ext cx="8130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dirty="0" smtClean="0">
                          <a:latin typeface="Cambria Math"/>
                        </a:rPr>
                        <m:t>(</m:t>
                      </m:r>
                      <m:sSup>
                        <m:sSup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1400" b="0" i="1" dirty="0" smtClean="0">
                              <a:latin typeface="Cambria Math"/>
                            </a:rPr>
                            <m:t>𝑥</m:t>
                          </m:r>
                        </m:sup>
                      </m:sSup>
                      <m:r>
                        <a:rPr lang="en-US" sz="1400" i="1" dirty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1400" i="1" dirty="0">
                              <a:latin typeface="Cambria Math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400" i="1" dirty="0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sz="1400" i="1" dirty="0">
                                  <a:latin typeface="Cambria Math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14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1400" i="1" dirty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757" y="3869193"/>
                <a:ext cx="813043" cy="307777"/>
              </a:xfrm>
              <a:prstGeom prst="rect">
                <a:avLst/>
              </a:prstGeom>
              <a:blipFill rotWithShape="1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997317" y="3570836"/>
            <a:ext cx="454880" cy="303254"/>
            <a:chOff x="1828800" y="2038350"/>
            <a:chExt cx="685800" cy="457200"/>
          </a:xfrm>
        </p:grpSpPr>
        <p:sp>
          <p:nvSpPr>
            <p:cNvPr id="33" name="Rectangle 32"/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 rot="600000">
            <a:off x="3428057" y="3606401"/>
            <a:ext cx="454881" cy="303254"/>
            <a:chOff x="1828800" y="2038350"/>
            <a:chExt cx="685800" cy="457200"/>
          </a:xfrm>
        </p:grpSpPr>
        <p:sp>
          <p:nvSpPr>
            <p:cNvPr id="40" name="Rectangle 39"/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285999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304800" y="5334000"/>
            <a:ext cx="86726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385D8A"/>
                </a:solidFill>
              </a:rPr>
              <a:t>All that Hamiltonian mechanics does is to conserve the number of states and possibilities</a:t>
            </a:r>
            <a:endParaRPr lang="en-US" b="1" dirty="0">
              <a:solidFill>
                <a:srgbClr val="385D8A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905000" y="5867400"/>
            <a:ext cx="533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/>
              <a:t>It’s the continuous equivalent of “3 possibilities for x times 2 </a:t>
            </a:r>
            <a:r>
              <a:rPr lang="en-US" dirty="0"/>
              <a:t>possibilities for </a:t>
            </a:r>
            <a:r>
              <a:rPr lang="en-US" dirty="0" smtClean="0"/>
              <a:t>y gives 6 total states”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25</a:t>
            </a:fld>
            <a:endParaRPr lang="en-US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242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assumption II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Infinitesimally reducible homogeneous material </a:t>
                </a:r>
                <a:br>
                  <a:rPr lang="en-US" dirty="0" smtClean="0">
                    <a:solidFill>
                      <a:schemeClr val="accent3">
                        <a:lumMod val="50000"/>
                      </a:schemeClr>
                    </a:solidFill>
                  </a:rPr>
                </a:br>
                <a:r>
                  <a:rPr lang="en-US" dirty="0" smtClean="0"/>
                  <a:t>-&gt; 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real vector space</a:t>
                </a:r>
              </a:p>
              <a:p>
                <a:r>
                  <a:rPr lang="en-US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Composite state </a:t>
                </a:r>
                <a:r>
                  <a:rPr lang="en-US" dirty="0" smtClean="0"/>
                  <a:t>-&gt; </a:t>
                </a:r>
                <a:r>
                  <a:rPr lang="en-US" dirty="0">
                    <a:solidFill>
                      <a:srgbClr val="385D8A"/>
                    </a:solidFill>
                  </a:rPr>
                  <a:t>c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ontinuous distributions over particle state space</a:t>
                </a:r>
              </a:p>
              <a:p>
                <a:r>
                  <a:rPr lang="en-US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Finite amounts of material </a:t>
                </a:r>
                <a:r>
                  <a:rPr lang="en-US" dirty="0" smtClean="0"/>
                  <a:t>-&gt; 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Measure and </a:t>
                </a:r>
                <a:r>
                  <a:rPr lang="en-US" dirty="0" err="1" smtClean="0">
                    <a:solidFill>
                      <a:srgbClr val="385D8A"/>
                    </a:solidFill>
                  </a:rPr>
                  <a:t>integrability</a:t>
                </a:r>
                <a:endParaRPr lang="en-US" dirty="0" smtClean="0">
                  <a:solidFill>
                    <a:srgbClr val="385D8A"/>
                  </a:solidFill>
                </a:endParaRPr>
              </a:p>
              <a:p>
                <a:r>
                  <a:rPr lang="en-US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Invariant distributions </a:t>
                </a:r>
                <a:r>
                  <a:rPr lang="en-US" dirty="0" smtClean="0"/>
                  <a:t>-&gt; 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Differentiability; symplectic (metric) space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𝒬</m:t>
                        </m:r>
                        <m:r>
                          <a:rPr lang="en-US" b="0" i="1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𝜔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 smtClean="0">
                    <a:solidFill>
                      <a:schemeClr val="accent3">
                        <a:lumMod val="50000"/>
                      </a:schemeClr>
                    </a:solidFill>
                  </a:rPr>
                  <a:t>Deterministic and reversible map </a:t>
                </a:r>
                <a:r>
                  <a:rPr lang="en-US" dirty="0" smtClean="0"/>
                  <a:t>-&gt; 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symplectomorphism (isometry) and Hamilton’s equations</a:t>
                </a:r>
                <a:endParaRPr lang="en-US" dirty="0">
                  <a:solidFill>
                    <a:srgbClr val="385D8A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3504" r="-370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08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1752600"/>
            <a:ext cx="7772400" cy="1362075"/>
          </a:xfrm>
        </p:spPr>
        <p:txBody>
          <a:bodyPr anchor="b">
            <a:normAutofit fontScale="90000"/>
          </a:bodyPr>
          <a:lstStyle/>
          <a:p>
            <a:r>
              <a:rPr lang="en-US" dirty="0" smtClean="0"/>
              <a:t>Assumption III:</a:t>
            </a:r>
            <a:br>
              <a:rPr lang="en-US" dirty="0" smtClean="0"/>
            </a:br>
            <a:r>
              <a:rPr lang="en-US" dirty="0" smtClean="0"/>
              <a:t>kinematic equivalence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185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Studying the motion (kinematics) of the system is equivalent to studying its state evolution (dynamics)</a:t>
            </a:r>
            <a:endParaRPr lang="en-US" i="1" dirty="0"/>
          </a:p>
          <a:p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2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Kinematic equivalence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Lagrangian</a:t>
            </a:r>
            <a:r>
              <a:rPr lang="en-US" dirty="0" smtClean="0"/>
              <a:t> systems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 smtClean="0"/>
                  <a:t>Each particle has no relevant internal dynamics: motion tells us everything</a:t>
                </a:r>
              </a:p>
              <a:p>
                <a:pPr lvl="1"/>
                <a:r>
                  <a:rPr lang="en-US" dirty="0" smtClean="0"/>
                  <a:t>Falling rock has no relevant internal dynamics</a:t>
                </a:r>
              </a:p>
              <a:p>
                <a:pPr lvl="1"/>
                <a:r>
                  <a:rPr lang="en-US" dirty="0" smtClean="0"/>
                  <a:t>A helicopter has relevant internal dynamics</a:t>
                </a:r>
              </a:p>
              <a:p>
                <a:r>
                  <a:rPr lang="en-US" dirty="0" smtClean="0">
                    <a:solidFill>
                      <a:srgbClr val="385D8A"/>
                    </a:solidFill>
                  </a:rPr>
                  <a:t>How do we capture mathematically a system where kinematic equivalence applies?</a:t>
                </a:r>
              </a:p>
              <a:p>
                <a:pPr lvl="1"/>
                <a:r>
                  <a:rPr lang="en-US" dirty="0" smtClean="0"/>
                  <a:t>One-to-one relationship (homeomorphism) between state variables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dirty="0" smtClean="0"/>
                  <a:t> and initial conditions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r>
                  <a:rPr lang="en-US" dirty="0" smtClean="0"/>
                  <a:t>. State will be identified by only position and velocity</a:t>
                </a:r>
              </a:p>
              <a:p>
                <a:pPr lvl="1"/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=</m:t>
                        </m:r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.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> is invertible, monotonic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𝐻</m:t>
                    </m:r>
                  </m:oMath>
                </a14:m>
                <a:r>
                  <a:rPr lang="en-US" dirty="0" smtClean="0"/>
                  <a:t> is convex, admits a </a:t>
                </a:r>
                <a:r>
                  <a:rPr lang="en-US" dirty="0" err="1" smtClean="0"/>
                  <a:t>Lagrangian</a:t>
                </a:r>
                <a:endParaRPr lang="en-US" dirty="0" smtClean="0"/>
              </a:p>
              <a:p>
                <a:r>
                  <a:rPr lang="en-US" dirty="0" smtClean="0">
                    <a:solidFill>
                      <a:srgbClr val="385D8A"/>
                    </a:solidFill>
                  </a:rPr>
                  <a:t>A Hamiltonian system where kinematic equivalence applies is a </a:t>
                </a:r>
                <a:r>
                  <a:rPr lang="en-US" dirty="0" err="1" smtClean="0">
                    <a:solidFill>
                      <a:srgbClr val="385D8A"/>
                    </a:solidFill>
                  </a:rPr>
                  <a:t>Lagrangian</a:t>
                </a:r>
                <a:r>
                  <a:rPr lang="en-US" dirty="0" smtClean="0">
                    <a:solidFill>
                      <a:srgbClr val="385D8A"/>
                    </a:solidFill>
                  </a:rPr>
                  <a:t> system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525963"/>
              </a:xfrm>
              <a:blipFill rotWithShape="1">
                <a:blip r:embed="rId2"/>
                <a:stretch>
                  <a:fillRect l="-1037" t="-2426" r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2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Kinematic </a:t>
            </a:r>
            <a:r>
              <a:rPr lang="en-US" dirty="0" smtClean="0"/>
              <a:t>equivalence, inertial mass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and </a:t>
            </a:r>
            <a:r>
              <a:rPr lang="en-US" dirty="0" smtClean="0"/>
              <a:t>conservative forces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>
                    <a:solidFill>
                      <a:schemeClr val="accent3">
                        <a:lumMod val="50000"/>
                      </a:schemeClr>
                    </a:solidFill>
                  </a:rPr>
                  <a:t>Can convert between state variables and initial conditions </a:t>
                </a:r>
                <a:r>
                  <a:rPr lang="en-US" dirty="0"/>
                  <a:t>-&gt; </a:t>
                </a:r>
                <a:r>
                  <a:rPr lang="en-US" dirty="0">
                    <a:solidFill>
                      <a:srgbClr val="385D8A"/>
                    </a:solidFill>
                  </a:rPr>
                  <a:t>Convex Hamiltonian; existence of </a:t>
                </a:r>
                <a:r>
                  <a:rPr lang="en-US" dirty="0" err="1">
                    <a:solidFill>
                      <a:srgbClr val="385D8A"/>
                    </a:solidFill>
                  </a:rPr>
                  <a:t>Lagrangian</a:t>
                </a:r>
                <a:endParaRPr lang="en-US" dirty="0">
                  <a:solidFill>
                    <a:srgbClr val="385D8A"/>
                  </a:solidFill>
                </a:endParaRPr>
              </a:p>
              <a:p>
                <a:r>
                  <a:rPr lang="en-US" dirty="0" smtClean="0"/>
                  <a:t>Distribution must be expressible in terms of initial conditions</a:t>
                </a:r>
              </a:p>
              <a:p>
                <a:pPr lvl="1"/>
                <a:r>
                  <a:rPr lang="en-US" dirty="0" smtClean="0"/>
                  <a:t>Use initial conditions to count states.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𝜔</m:t>
                    </m:r>
                  </m:oMath>
                </a14:m>
                <a:r>
                  <a:rPr lang="en-US" dirty="0" smtClean="0"/>
                  <a:t> must be proportional to an invariant bilinear function: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𝜔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∧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∝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𝑔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  <a:ea typeface="Cambria Math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  <a:ea typeface="Cambria Math"/>
                              </a:rPr>
                              <m:t>𝑥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∧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𝑚𝑑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i="1">
                        <a:latin typeface="Cambria Math"/>
                        <a:ea typeface="Cambria Math"/>
                      </a:rPr>
                      <m:t>𝑑</m:t>
                    </m:r>
                    <m:sSup>
                      <m:sSupPr>
                        <m:ctrlPr>
                          <a:rPr lang="en-US" i="1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𝑗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𝑚𝑑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𝑑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𝑚𝑑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.</a:t>
                </a:r>
                <a:r>
                  <a:rPr lang="en-US" b="0" i="1" dirty="0" smtClean="0">
                    <a:latin typeface="Cambria Math"/>
                  </a:rPr>
                  <a:t/>
                </a:r>
                <a:br>
                  <a:rPr lang="en-US" b="0" i="1" dirty="0" smtClean="0">
                    <a:latin typeface="Cambria Math"/>
                  </a:rPr>
                </a:br>
                <a:r>
                  <a:rPr lang="en-US" b="0" i="1" dirty="0" smtClean="0">
                    <a:latin typeface="Cambria Math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385D8A"/>
                        </a:solidFill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385D8A"/>
                        </a:solidFill>
                        <a:latin typeface="Cambria Math"/>
                      </a:rPr>
                      <m:t>𝑚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𝑢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385D8A"/>
                        </a:solidFill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385D8A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𝑗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385D8A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385D8A"/>
                        </a:solidFill>
                        <a:latin typeface="Cambria Math"/>
                      </a:rPr>
                      <m:t>𝐻</m:t>
                    </m:r>
                    <m:r>
                      <a:rPr lang="en-US" b="0" i="1" dirty="0" smtClean="0">
                        <a:solidFill>
                          <a:srgbClr val="385D8A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𝑖𝑗</m:t>
                        </m:r>
                      </m:sup>
                    </m:sSup>
                    <m:d>
                      <m:dPr>
                        <m:ctrlP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385D8A"/>
                                </a:solidFill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385D8A"/>
                        </a:solidFill>
                        <a:latin typeface="Cambria Math"/>
                      </a:rPr>
                      <m:t>+</m:t>
                    </m:r>
                    <m:r>
                      <a:rPr lang="en-US" b="0" i="1" dirty="0" smtClean="0">
                        <a:solidFill>
                          <a:srgbClr val="385D8A"/>
                        </a:solidFill>
                        <a:latin typeface="Cambria Math"/>
                      </a:rPr>
                      <m:t>𝑉</m:t>
                    </m:r>
                    <m:r>
                      <a:rPr lang="en-US" b="0" i="1" dirty="0" smtClean="0">
                        <a:solidFill>
                          <a:srgbClr val="385D8A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385D8A"/>
                            </a:solidFill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385D8A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dirty="0" smtClean="0">
                  <a:solidFill>
                    <a:srgbClr val="385D8A"/>
                  </a:solidFill>
                </a:endParaRPr>
              </a:p>
              <a:p>
                <a:r>
                  <a:rPr lang="en-US" dirty="0" smtClean="0">
                    <a:solidFill>
                      <a:srgbClr val="385D8A"/>
                    </a:solidFill>
                  </a:rPr>
                  <a:t>The Hamiltonian limited to particle under scalar and vector potential forces</a:t>
                </a:r>
                <a:endParaRPr lang="en-US" dirty="0">
                  <a:solidFill>
                    <a:srgbClr val="385D8A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2426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411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>
                <a:solidFill>
                  <a:srgbClr val="385D8A"/>
                </a:solidFill>
              </a:rPr>
              <a:t>To answer the question, we need a way to physically motivate Hamiltonian (and </a:t>
            </a:r>
            <a:r>
              <a:rPr lang="en-US" dirty="0" err="1" smtClean="0">
                <a:solidFill>
                  <a:srgbClr val="385D8A"/>
                </a:solidFill>
              </a:rPr>
              <a:t>Lagrangian</a:t>
            </a:r>
            <a:r>
              <a:rPr lang="en-US" dirty="0" smtClean="0">
                <a:solidFill>
                  <a:srgbClr val="385D8A"/>
                </a:solidFill>
              </a:rPr>
              <a:t>) mechanics</a:t>
            </a:r>
          </a:p>
          <a:p>
            <a:r>
              <a:rPr lang="en-US" dirty="0" smtClean="0"/>
              <a:t>Start from physical assumptions that characterize the system under study</a:t>
            </a:r>
          </a:p>
          <a:p>
            <a:pPr lvl="1"/>
            <a:r>
              <a:rPr lang="en-US" dirty="0" smtClean="0"/>
              <a:t>Hopefully ideas that are already familiar</a:t>
            </a:r>
          </a:p>
          <a:p>
            <a:r>
              <a:rPr lang="en-US" dirty="0" smtClean="0"/>
              <a:t>Show that those assumptions lead necessarily to the known mathematical frameworks</a:t>
            </a:r>
          </a:p>
          <a:p>
            <a:pPr lvl="1"/>
            <a:r>
              <a:rPr lang="en-US" dirty="0"/>
              <a:t>i</a:t>
            </a:r>
            <a:r>
              <a:rPr lang="en-US" dirty="0" smtClean="0"/>
              <a:t>n the most direct way possible</a:t>
            </a:r>
          </a:p>
          <a:p>
            <a:pPr lvl="1"/>
            <a:r>
              <a:rPr lang="en-US" dirty="0" smtClean="0"/>
              <a:t>not to </a:t>
            </a:r>
            <a:r>
              <a:rPr lang="en-US" dirty="0"/>
              <a:t>some new </a:t>
            </a:r>
            <a:r>
              <a:rPr lang="en-US" dirty="0" smtClean="0"/>
              <a:t>theory</a:t>
            </a:r>
          </a:p>
          <a:p>
            <a:r>
              <a:rPr lang="en-US" dirty="0" smtClean="0"/>
              <a:t>Gain new insights</a:t>
            </a:r>
          </a:p>
          <a:p>
            <a:pPr lvl="1"/>
            <a:r>
              <a:rPr lang="en-US" dirty="0" smtClean="0"/>
              <a:t>provide a math-physics dictionary</a:t>
            </a:r>
          </a:p>
          <a:p>
            <a:r>
              <a:rPr lang="en-US" dirty="0">
                <a:solidFill>
                  <a:srgbClr val="385D8A"/>
                </a:solidFill>
              </a:rPr>
              <a:t>The objective of this talk is to show that such a program is </a:t>
            </a:r>
            <a:r>
              <a:rPr lang="en-US" dirty="0" smtClean="0">
                <a:solidFill>
                  <a:srgbClr val="385D8A"/>
                </a:solidFill>
              </a:rPr>
              <a:t>indeed possible and worthwhile</a:t>
            </a:r>
            <a:endParaRPr lang="en-US" dirty="0">
              <a:solidFill>
                <a:srgbClr val="385D8A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80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Kinematic equivalence</a:t>
            </a:r>
            <a:r>
              <a:rPr lang="en-US" dirty="0"/>
              <a:t>,</a:t>
            </a:r>
            <a:r>
              <a:rPr lang="en-US" dirty="0" smtClean="0"/>
              <a:t> inertial mass and conservative forces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5943600" y="2362200"/>
            <a:ext cx="2743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715000" y="2667000"/>
                <a:ext cx="477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2667000"/>
                <a:ext cx="477951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5300929" y="3276600"/>
            <a:ext cx="490271" cy="270186"/>
          </a:xfrm>
          <a:custGeom>
            <a:avLst/>
            <a:gdLst>
              <a:gd name="connsiteX0" fmla="*/ 334470 w 490305"/>
              <a:gd name="connsiteY0" fmla="*/ 159223 h 270186"/>
              <a:gd name="connsiteX1" fmla="*/ 177521 w 490305"/>
              <a:gd name="connsiteY1" fmla="*/ 22746 h 270186"/>
              <a:gd name="connsiteX2" fmla="*/ 100 w 490305"/>
              <a:gd name="connsiteY2" fmla="*/ 125104 h 270186"/>
              <a:gd name="connsiteX3" fmla="*/ 157049 w 490305"/>
              <a:gd name="connsiteY3" fmla="*/ 254758 h 270186"/>
              <a:gd name="connsiteX4" fmla="*/ 457300 w 490305"/>
              <a:gd name="connsiteY4" fmla="*/ 241110 h 270186"/>
              <a:gd name="connsiteX5" fmla="*/ 457300 w 490305"/>
              <a:gd name="connsiteY5" fmla="*/ 15922 h 270186"/>
              <a:gd name="connsiteX6" fmla="*/ 232112 w 490305"/>
              <a:gd name="connsiteY6" fmla="*/ 36394 h 270186"/>
              <a:gd name="connsiteX0" fmla="*/ 334439 w 490274"/>
              <a:gd name="connsiteY0" fmla="*/ 159223 h 270186"/>
              <a:gd name="connsiteX1" fmla="*/ 177490 w 490274"/>
              <a:gd name="connsiteY1" fmla="*/ 22746 h 270186"/>
              <a:gd name="connsiteX2" fmla="*/ 69 w 490274"/>
              <a:gd name="connsiteY2" fmla="*/ 125104 h 270186"/>
              <a:gd name="connsiteX3" fmla="*/ 157018 w 490274"/>
              <a:gd name="connsiteY3" fmla="*/ 254758 h 270186"/>
              <a:gd name="connsiteX4" fmla="*/ 457269 w 490274"/>
              <a:gd name="connsiteY4" fmla="*/ 241110 h 270186"/>
              <a:gd name="connsiteX5" fmla="*/ 457269 w 490274"/>
              <a:gd name="connsiteY5" fmla="*/ 15922 h 270186"/>
              <a:gd name="connsiteX6" fmla="*/ 232081 w 490274"/>
              <a:gd name="connsiteY6" fmla="*/ 36394 h 270186"/>
              <a:gd name="connsiteX0" fmla="*/ 279843 w 490269"/>
              <a:gd name="connsiteY0" fmla="*/ 159223 h 270186"/>
              <a:gd name="connsiteX1" fmla="*/ 177485 w 490269"/>
              <a:gd name="connsiteY1" fmla="*/ 22746 h 270186"/>
              <a:gd name="connsiteX2" fmla="*/ 64 w 490269"/>
              <a:gd name="connsiteY2" fmla="*/ 125104 h 270186"/>
              <a:gd name="connsiteX3" fmla="*/ 157013 w 490269"/>
              <a:gd name="connsiteY3" fmla="*/ 254758 h 270186"/>
              <a:gd name="connsiteX4" fmla="*/ 457264 w 490269"/>
              <a:gd name="connsiteY4" fmla="*/ 241110 h 270186"/>
              <a:gd name="connsiteX5" fmla="*/ 457264 w 490269"/>
              <a:gd name="connsiteY5" fmla="*/ 15922 h 270186"/>
              <a:gd name="connsiteX6" fmla="*/ 232076 w 490269"/>
              <a:gd name="connsiteY6" fmla="*/ 36394 h 270186"/>
              <a:gd name="connsiteX0" fmla="*/ 279843 w 490269"/>
              <a:gd name="connsiteY0" fmla="*/ 159223 h 270186"/>
              <a:gd name="connsiteX1" fmla="*/ 177485 w 490269"/>
              <a:gd name="connsiteY1" fmla="*/ 22746 h 270186"/>
              <a:gd name="connsiteX2" fmla="*/ 64 w 490269"/>
              <a:gd name="connsiteY2" fmla="*/ 125104 h 270186"/>
              <a:gd name="connsiteX3" fmla="*/ 157013 w 490269"/>
              <a:gd name="connsiteY3" fmla="*/ 254758 h 270186"/>
              <a:gd name="connsiteX4" fmla="*/ 457264 w 490269"/>
              <a:gd name="connsiteY4" fmla="*/ 241110 h 270186"/>
              <a:gd name="connsiteX5" fmla="*/ 457264 w 490269"/>
              <a:gd name="connsiteY5" fmla="*/ 15922 h 270186"/>
              <a:gd name="connsiteX6" fmla="*/ 232076 w 490269"/>
              <a:gd name="connsiteY6" fmla="*/ 36394 h 270186"/>
              <a:gd name="connsiteX0" fmla="*/ 361736 w 490275"/>
              <a:gd name="connsiteY0" fmla="*/ 159223 h 270186"/>
              <a:gd name="connsiteX1" fmla="*/ 177491 w 490275"/>
              <a:gd name="connsiteY1" fmla="*/ 22746 h 270186"/>
              <a:gd name="connsiteX2" fmla="*/ 70 w 490275"/>
              <a:gd name="connsiteY2" fmla="*/ 125104 h 270186"/>
              <a:gd name="connsiteX3" fmla="*/ 157019 w 490275"/>
              <a:gd name="connsiteY3" fmla="*/ 254758 h 270186"/>
              <a:gd name="connsiteX4" fmla="*/ 457270 w 490275"/>
              <a:gd name="connsiteY4" fmla="*/ 241110 h 270186"/>
              <a:gd name="connsiteX5" fmla="*/ 457270 w 490275"/>
              <a:gd name="connsiteY5" fmla="*/ 15922 h 270186"/>
              <a:gd name="connsiteX6" fmla="*/ 232082 w 490275"/>
              <a:gd name="connsiteY6" fmla="*/ 36394 h 270186"/>
              <a:gd name="connsiteX0" fmla="*/ 361736 w 490275"/>
              <a:gd name="connsiteY0" fmla="*/ 159223 h 270186"/>
              <a:gd name="connsiteX1" fmla="*/ 177491 w 490275"/>
              <a:gd name="connsiteY1" fmla="*/ 22746 h 270186"/>
              <a:gd name="connsiteX2" fmla="*/ 70 w 490275"/>
              <a:gd name="connsiteY2" fmla="*/ 125104 h 270186"/>
              <a:gd name="connsiteX3" fmla="*/ 157019 w 490275"/>
              <a:gd name="connsiteY3" fmla="*/ 254758 h 270186"/>
              <a:gd name="connsiteX4" fmla="*/ 457270 w 490275"/>
              <a:gd name="connsiteY4" fmla="*/ 241110 h 270186"/>
              <a:gd name="connsiteX5" fmla="*/ 457270 w 490275"/>
              <a:gd name="connsiteY5" fmla="*/ 15922 h 270186"/>
              <a:gd name="connsiteX6" fmla="*/ 232082 w 490275"/>
              <a:gd name="connsiteY6" fmla="*/ 36394 h 270186"/>
              <a:gd name="connsiteX0" fmla="*/ 313966 w 490272"/>
              <a:gd name="connsiteY0" fmla="*/ 145576 h 270186"/>
              <a:gd name="connsiteX1" fmla="*/ 177488 w 490272"/>
              <a:gd name="connsiteY1" fmla="*/ 22746 h 270186"/>
              <a:gd name="connsiteX2" fmla="*/ 67 w 490272"/>
              <a:gd name="connsiteY2" fmla="*/ 125104 h 270186"/>
              <a:gd name="connsiteX3" fmla="*/ 157016 w 490272"/>
              <a:gd name="connsiteY3" fmla="*/ 254758 h 270186"/>
              <a:gd name="connsiteX4" fmla="*/ 457267 w 490272"/>
              <a:gd name="connsiteY4" fmla="*/ 241110 h 270186"/>
              <a:gd name="connsiteX5" fmla="*/ 457267 w 490272"/>
              <a:gd name="connsiteY5" fmla="*/ 15922 h 270186"/>
              <a:gd name="connsiteX6" fmla="*/ 232079 w 490272"/>
              <a:gd name="connsiteY6" fmla="*/ 36394 h 270186"/>
              <a:gd name="connsiteX0" fmla="*/ 313966 w 490272"/>
              <a:gd name="connsiteY0" fmla="*/ 145576 h 270186"/>
              <a:gd name="connsiteX1" fmla="*/ 177488 w 490272"/>
              <a:gd name="connsiteY1" fmla="*/ 22746 h 270186"/>
              <a:gd name="connsiteX2" fmla="*/ 67 w 490272"/>
              <a:gd name="connsiteY2" fmla="*/ 125104 h 270186"/>
              <a:gd name="connsiteX3" fmla="*/ 157016 w 490272"/>
              <a:gd name="connsiteY3" fmla="*/ 254758 h 270186"/>
              <a:gd name="connsiteX4" fmla="*/ 457267 w 490272"/>
              <a:gd name="connsiteY4" fmla="*/ 241110 h 270186"/>
              <a:gd name="connsiteX5" fmla="*/ 457267 w 490272"/>
              <a:gd name="connsiteY5" fmla="*/ 15922 h 270186"/>
              <a:gd name="connsiteX6" fmla="*/ 232079 w 490272"/>
              <a:gd name="connsiteY6" fmla="*/ 36394 h 270186"/>
              <a:gd name="connsiteX0" fmla="*/ 300317 w 490271"/>
              <a:gd name="connsiteY0" fmla="*/ 97809 h 270186"/>
              <a:gd name="connsiteX1" fmla="*/ 177487 w 490271"/>
              <a:gd name="connsiteY1" fmla="*/ 22746 h 270186"/>
              <a:gd name="connsiteX2" fmla="*/ 66 w 490271"/>
              <a:gd name="connsiteY2" fmla="*/ 125104 h 270186"/>
              <a:gd name="connsiteX3" fmla="*/ 157015 w 490271"/>
              <a:gd name="connsiteY3" fmla="*/ 254758 h 270186"/>
              <a:gd name="connsiteX4" fmla="*/ 457266 w 490271"/>
              <a:gd name="connsiteY4" fmla="*/ 241110 h 270186"/>
              <a:gd name="connsiteX5" fmla="*/ 457266 w 490271"/>
              <a:gd name="connsiteY5" fmla="*/ 15922 h 270186"/>
              <a:gd name="connsiteX6" fmla="*/ 232078 w 490271"/>
              <a:gd name="connsiteY6" fmla="*/ 36394 h 27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271" h="270186">
                <a:moveTo>
                  <a:pt x="300317" y="97809"/>
                </a:moveTo>
                <a:cubicBezTo>
                  <a:pt x="283826" y="39237"/>
                  <a:pt x="227529" y="18197"/>
                  <a:pt x="177487" y="22746"/>
                </a:cubicBezTo>
                <a:cubicBezTo>
                  <a:pt x="127445" y="27295"/>
                  <a:pt x="-3346" y="25020"/>
                  <a:pt x="66" y="125104"/>
                </a:cubicBezTo>
                <a:cubicBezTo>
                  <a:pt x="3478" y="225188"/>
                  <a:pt x="80815" y="235424"/>
                  <a:pt x="157015" y="254758"/>
                </a:cubicBezTo>
                <a:cubicBezTo>
                  <a:pt x="233215" y="274092"/>
                  <a:pt x="407224" y="280916"/>
                  <a:pt x="457266" y="241110"/>
                </a:cubicBezTo>
                <a:cubicBezTo>
                  <a:pt x="507308" y="201304"/>
                  <a:pt x="494797" y="50041"/>
                  <a:pt x="457266" y="15922"/>
                </a:cubicBezTo>
                <a:cubicBezTo>
                  <a:pt x="419735" y="-18197"/>
                  <a:pt x="325906" y="9098"/>
                  <a:pt x="232078" y="3639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5410200" y="2219677"/>
            <a:ext cx="384476" cy="218723"/>
          </a:xfrm>
          <a:custGeom>
            <a:avLst/>
            <a:gdLst>
              <a:gd name="connsiteX0" fmla="*/ 334470 w 490305"/>
              <a:gd name="connsiteY0" fmla="*/ 159223 h 270186"/>
              <a:gd name="connsiteX1" fmla="*/ 177521 w 490305"/>
              <a:gd name="connsiteY1" fmla="*/ 22746 h 270186"/>
              <a:gd name="connsiteX2" fmla="*/ 100 w 490305"/>
              <a:gd name="connsiteY2" fmla="*/ 125104 h 270186"/>
              <a:gd name="connsiteX3" fmla="*/ 157049 w 490305"/>
              <a:gd name="connsiteY3" fmla="*/ 254758 h 270186"/>
              <a:gd name="connsiteX4" fmla="*/ 457300 w 490305"/>
              <a:gd name="connsiteY4" fmla="*/ 241110 h 270186"/>
              <a:gd name="connsiteX5" fmla="*/ 457300 w 490305"/>
              <a:gd name="connsiteY5" fmla="*/ 15922 h 270186"/>
              <a:gd name="connsiteX6" fmla="*/ 232112 w 490305"/>
              <a:gd name="connsiteY6" fmla="*/ 36394 h 270186"/>
              <a:gd name="connsiteX0" fmla="*/ 334439 w 490274"/>
              <a:gd name="connsiteY0" fmla="*/ 159223 h 270186"/>
              <a:gd name="connsiteX1" fmla="*/ 177490 w 490274"/>
              <a:gd name="connsiteY1" fmla="*/ 22746 h 270186"/>
              <a:gd name="connsiteX2" fmla="*/ 69 w 490274"/>
              <a:gd name="connsiteY2" fmla="*/ 125104 h 270186"/>
              <a:gd name="connsiteX3" fmla="*/ 157018 w 490274"/>
              <a:gd name="connsiteY3" fmla="*/ 254758 h 270186"/>
              <a:gd name="connsiteX4" fmla="*/ 457269 w 490274"/>
              <a:gd name="connsiteY4" fmla="*/ 241110 h 270186"/>
              <a:gd name="connsiteX5" fmla="*/ 457269 w 490274"/>
              <a:gd name="connsiteY5" fmla="*/ 15922 h 270186"/>
              <a:gd name="connsiteX6" fmla="*/ 232081 w 490274"/>
              <a:gd name="connsiteY6" fmla="*/ 36394 h 270186"/>
              <a:gd name="connsiteX0" fmla="*/ 279843 w 490269"/>
              <a:gd name="connsiteY0" fmla="*/ 159223 h 270186"/>
              <a:gd name="connsiteX1" fmla="*/ 177485 w 490269"/>
              <a:gd name="connsiteY1" fmla="*/ 22746 h 270186"/>
              <a:gd name="connsiteX2" fmla="*/ 64 w 490269"/>
              <a:gd name="connsiteY2" fmla="*/ 125104 h 270186"/>
              <a:gd name="connsiteX3" fmla="*/ 157013 w 490269"/>
              <a:gd name="connsiteY3" fmla="*/ 254758 h 270186"/>
              <a:gd name="connsiteX4" fmla="*/ 457264 w 490269"/>
              <a:gd name="connsiteY4" fmla="*/ 241110 h 270186"/>
              <a:gd name="connsiteX5" fmla="*/ 457264 w 490269"/>
              <a:gd name="connsiteY5" fmla="*/ 15922 h 270186"/>
              <a:gd name="connsiteX6" fmla="*/ 232076 w 490269"/>
              <a:gd name="connsiteY6" fmla="*/ 36394 h 270186"/>
              <a:gd name="connsiteX0" fmla="*/ 279843 w 490269"/>
              <a:gd name="connsiteY0" fmla="*/ 159223 h 270186"/>
              <a:gd name="connsiteX1" fmla="*/ 177485 w 490269"/>
              <a:gd name="connsiteY1" fmla="*/ 22746 h 270186"/>
              <a:gd name="connsiteX2" fmla="*/ 64 w 490269"/>
              <a:gd name="connsiteY2" fmla="*/ 125104 h 270186"/>
              <a:gd name="connsiteX3" fmla="*/ 157013 w 490269"/>
              <a:gd name="connsiteY3" fmla="*/ 254758 h 270186"/>
              <a:gd name="connsiteX4" fmla="*/ 457264 w 490269"/>
              <a:gd name="connsiteY4" fmla="*/ 241110 h 270186"/>
              <a:gd name="connsiteX5" fmla="*/ 457264 w 490269"/>
              <a:gd name="connsiteY5" fmla="*/ 15922 h 270186"/>
              <a:gd name="connsiteX6" fmla="*/ 232076 w 490269"/>
              <a:gd name="connsiteY6" fmla="*/ 36394 h 270186"/>
              <a:gd name="connsiteX0" fmla="*/ 361736 w 490275"/>
              <a:gd name="connsiteY0" fmla="*/ 159223 h 270186"/>
              <a:gd name="connsiteX1" fmla="*/ 177491 w 490275"/>
              <a:gd name="connsiteY1" fmla="*/ 22746 h 270186"/>
              <a:gd name="connsiteX2" fmla="*/ 70 w 490275"/>
              <a:gd name="connsiteY2" fmla="*/ 125104 h 270186"/>
              <a:gd name="connsiteX3" fmla="*/ 157019 w 490275"/>
              <a:gd name="connsiteY3" fmla="*/ 254758 h 270186"/>
              <a:gd name="connsiteX4" fmla="*/ 457270 w 490275"/>
              <a:gd name="connsiteY4" fmla="*/ 241110 h 270186"/>
              <a:gd name="connsiteX5" fmla="*/ 457270 w 490275"/>
              <a:gd name="connsiteY5" fmla="*/ 15922 h 270186"/>
              <a:gd name="connsiteX6" fmla="*/ 232082 w 490275"/>
              <a:gd name="connsiteY6" fmla="*/ 36394 h 270186"/>
              <a:gd name="connsiteX0" fmla="*/ 361736 w 490275"/>
              <a:gd name="connsiteY0" fmla="*/ 159223 h 270186"/>
              <a:gd name="connsiteX1" fmla="*/ 177491 w 490275"/>
              <a:gd name="connsiteY1" fmla="*/ 22746 h 270186"/>
              <a:gd name="connsiteX2" fmla="*/ 70 w 490275"/>
              <a:gd name="connsiteY2" fmla="*/ 125104 h 270186"/>
              <a:gd name="connsiteX3" fmla="*/ 157019 w 490275"/>
              <a:gd name="connsiteY3" fmla="*/ 254758 h 270186"/>
              <a:gd name="connsiteX4" fmla="*/ 457270 w 490275"/>
              <a:gd name="connsiteY4" fmla="*/ 241110 h 270186"/>
              <a:gd name="connsiteX5" fmla="*/ 457270 w 490275"/>
              <a:gd name="connsiteY5" fmla="*/ 15922 h 270186"/>
              <a:gd name="connsiteX6" fmla="*/ 232082 w 490275"/>
              <a:gd name="connsiteY6" fmla="*/ 36394 h 270186"/>
              <a:gd name="connsiteX0" fmla="*/ 313966 w 490272"/>
              <a:gd name="connsiteY0" fmla="*/ 145576 h 270186"/>
              <a:gd name="connsiteX1" fmla="*/ 177488 w 490272"/>
              <a:gd name="connsiteY1" fmla="*/ 22746 h 270186"/>
              <a:gd name="connsiteX2" fmla="*/ 67 w 490272"/>
              <a:gd name="connsiteY2" fmla="*/ 125104 h 270186"/>
              <a:gd name="connsiteX3" fmla="*/ 157016 w 490272"/>
              <a:gd name="connsiteY3" fmla="*/ 254758 h 270186"/>
              <a:gd name="connsiteX4" fmla="*/ 457267 w 490272"/>
              <a:gd name="connsiteY4" fmla="*/ 241110 h 270186"/>
              <a:gd name="connsiteX5" fmla="*/ 457267 w 490272"/>
              <a:gd name="connsiteY5" fmla="*/ 15922 h 270186"/>
              <a:gd name="connsiteX6" fmla="*/ 232079 w 490272"/>
              <a:gd name="connsiteY6" fmla="*/ 36394 h 270186"/>
              <a:gd name="connsiteX0" fmla="*/ 313966 w 490272"/>
              <a:gd name="connsiteY0" fmla="*/ 145576 h 270186"/>
              <a:gd name="connsiteX1" fmla="*/ 177488 w 490272"/>
              <a:gd name="connsiteY1" fmla="*/ 22746 h 270186"/>
              <a:gd name="connsiteX2" fmla="*/ 67 w 490272"/>
              <a:gd name="connsiteY2" fmla="*/ 125104 h 270186"/>
              <a:gd name="connsiteX3" fmla="*/ 157016 w 490272"/>
              <a:gd name="connsiteY3" fmla="*/ 254758 h 270186"/>
              <a:gd name="connsiteX4" fmla="*/ 457267 w 490272"/>
              <a:gd name="connsiteY4" fmla="*/ 241110 h 270186"/>
              <a:gd name="connsiteX5" fmla="*/ 457267 w 490272"/>
              <a:gd name="connsiteY5" fmla="*/ 15922 h 270186"/>
              <a:gd name="connsiteX6" fmla="*/ 232079 w 490272"/>
              <a:gd name="connsiteY6" fmla="*/ 36394 h 270186"/>
              <a:gd name="connsiteX0" fmla="*/ 300317 w 490271"/>
              <a:gd name="connsiteY0" fmla="*/ 97809 h 270186"/>
              <a:gd name="connsiteX1" fmla="*/ 177487 w 490271"/>
              <a:gd name="connsiteY1" fmla="*/ 22746 h 270186"/>
              <a:gd name="connsiteX2" fmla="*/ 66 w 490271"/>
              <a:gd name="connsiteY2" fmla="*/ 125104 h 270186"/>
              <a:gd name="connsiteX3" fmla="*/ 157015 w 490271"/>
              <a:gd name="connsiteY3" fmla="*/ 254758 h 270186"/>
              <a:gd name="connsiteX4" fmla="*/ 457266 w 490271"/>
              <a:gd name="connsiteY4" fmla="*/ 241110 h 270186"/>
              <a:gd name="connsiteX5" fmla="*/ 457266 w 490271"/>
              <a:gd name="connsiteY5" fmla="*/ 15922 h 270186"/>
              <a:gd name="connsiteX6" fmla="*/ 232078 w 490271"/>
              <a:gd name="connsiteY6" fmla="*/ 36394 h 27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0271" h="270186">
                <a:moveTo>
                  <a:pt x="300317" y="97809"/>
                </a:moveTo>
                <a:cubicBezTo>
                  <a:pt x="283826" y="39237"/>
                  <a:pt x="227529" y="18197"/>
                  <a:pt x="177487" y="22746"/>
                </a:cubicBezTo>
                <a:cubicBezTo>
                  <a:pt x="127445" y="27295"/>
                  <a:pt x="-3346" y="25020"/>
                  <a:pt x="66" y="125104"/>
                </a:cubicBezTo>
                <a:cubicBezTo>
                  <a:pt x="3478" y="225188"/>
                  <a:pt x="80815" y="235424"/>
                  <a:pt x="157015" y="254758"/>
                </a:cubicBezTo>
                <a:cubicBezTo>
                  <a:pt x="233215" y="274092"/>
                  <a:pt x="407224" y="280916"/>
                  <a:pt x="457266" y="241110"/>
                </a:cubicBezTo>
                <a:cubicBezTo>
                  <a:pt x="507308" y="201304"/>
                  <a:pt x="494797" y="50041"/>
                  <a:pt x="457266" y="15922"/>
                </a:cubicBezTo>
                <a:cubicBezTo>
                  <a:pt x="419735" y="-18197"/>
                  <a:pt x="325906" y="9098"/>
                  <a:pt x="232078" y="3639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458200" y="2667000"/>
                <a:ext cx="4726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8200" y="2667000"/>
                <a:ext cx="47263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>
            <a:off x="5943600" y="2209800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686800" y="2209800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6248400" y="22860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553200" y="22860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858000" y="22860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162800" y="22860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7467600" y="22860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7772400" y="22860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8077200" y="22860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8382000" y="22860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943600" y="3429000"/>
            <a:ext cx="27432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943600" y="3276600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686800" y="3276600"/>
            <a:ext cx="0" cy="3048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6248400" y="33528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553200" y="33528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858000" y="33528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162800" y="33528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467600" y="33528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772400" y="33528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077200" y="33528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382000" y="33528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096000" y="33528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400800" y="33528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6705600" y="33528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7010400" y="33528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315200" y="33528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7620000" y="33528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924800" y="33528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229600" y="33528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534400" y="3352800"/>
            <a:ext cx="0" cy="15240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943600" y="2514600"/>
            <a:ext cx="281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More massive object</a:t>
            </a:r>
            <a:br>
              <a:rPr lang="en-US" sz="1400" dirty="0" smtClean="0"/>
            </a:br>
            <a:r>
              <a:rPr lang="en-US" sz="1400" dirty="0" smtClean="0"/>
              <a:t>=</a:t>
            </a:r>
            <a:br>
              <a:rPr lang="en-US" sz="1400" dirty="0" smtClean="0"/>
            </a:br>
            <a:r>
              <a:rPr lang="en-US" sz="1400" dirty="0" smtClean="0"/>
              <a:t>more states</a:t>
            </a:r>
            <a:endParaRPr lang="en-US" sz="1400" dirty="0"/>
          </a:p>
        </p:txBody>
      </p:sp>
      <p:sp>
        <p:nvSpPr>
          <p:cNvPr id="40" name="TextBox 39"/>
          <p:cNvSpPr txBox="1"/>
          <p:nvPr/>
        </p:nvSpPr>
        <p:spPr>
          <a:xfrm>
            <a:off x="609600" y="1981200"/>
            <a:ext cx="419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is inertial mass? It’s the constant that tells us how many possibilities (i.e. possible states) there are for a unit range of velocity.</a:t>
            </a:r>
            <a:endParaRPr lang="en-US" sz="2400" dirty="0"/>
          </a:p>
        </p:txBody>
      </p:sp>
      <p:sp>
        <p:nvSpPr>
          <p:cNvPr id="41" name="TextBox 40"/>
          <p:cNvSpPr txBox="1"/>
          <p:nvPr/>
        </p:nvSpPr>
        <p:spPr>
          <a:xfrm>
            <a:off x="457200" y="43434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Why is a more massive body more difficult to accelerate? Because for the same change in velocity it has to go through more states.</a:t>
            </a:r>
            <a:endParaRPr lang="en-US" sz="2400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" y="5569803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What are conservative forces? The ones that conserve the number of states (deterministic and reversible forces).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30</a:t>
            </a:fld>
            <a:endParaRPr 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43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assumption III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Can convert between state variables and initial conditions </a:t>
            </a:r>
            <a:r>
              <a:rPr lang="en-US" dirty="0" smtClean="0"/>
              <a:t>-&gt; </a:t>
            </a:r>
            <a:r>
              <a:rPr lang="en-US" dirty="0" smtClean="0">
                <a:solidFill>
                  <a:srgbClr val="385D8A"/>
                </a:solidFill>
              </a:rPr>
              <a:t>Convex Hamiltonian; existence of </a:t>
            </a:r>
            <a:r>
              <a:rPr lang="en-US" dirty="0" err="1" smtClean="0">
                <a:solidFill>
                  <a:srgbClr val="385D8A"/>
                </a:solidFill>
              </a:rPr>
              <a:t>Lagrangian</a:t>
            </a:r>
            <a:endParaRPr lang="en-US" dirty="0" smtClean="0">
              <a:solidFill>
                <a:srgbClr val="385D8A"/>
              </a:solidFill>
            </a:endParaRPr>
          </a:p>
          <a:p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Invariant densities on initial conditions </a:t>
            </a:r>
            <a:r>
              <a:rPr lang="en-US" dirty="0" smtClean="0"/>
              <a:t>-&gt; </a:t>
            </a:r>
            <a:r>
              <a:rPr lang="en-US" dirty="0" smtClean="0">
                <a:solidFill>
                  <a:srgbClr val="385D8A"/>
                </a:solidFill>
              </a:rPr>
              <a:t>linear relationship between conjugate momentum and velocity; inertial mass; scalar/vector potential forces</a:t>
            </a:r>
            <a:endParaRPr lang="en-US" dirty="0">
              <a:solidFill>
                <a:srgbClr val="385D8A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1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Physically </a:t>
            </a:r>
            <a:r>
              <a:rPr lang="en-US" dirty="0"/>
              <a:t>motivating Hamiltonian and </a:t>
            </a:r>
            <a:r>
              <a:rPr lang="en-US" dirty="0" err="1"/>
              <a:t>Lagrangian</a:t>
            </a:r>
            <a:r>
              <a:rPr lang="en-US" dirty="0"/>
              <a:t> mechanics is </a:t>
            </a:r>
            <a:r>
              <a:rPr lang="en-US" dirty="0" smtClean="0"/>
              <a:t>possible and offers insights</a:t>
            </a:r>
          </a:p>
          <a:p>
            <a:r>
              <a:rPr lang="en-US" dirty="0" smtClean="0"/>
              <a:t>Classical Hamiltonian and </a:t>
            </a:r>
            <a:r>
              <a:rPr lang="en-US" dirty="0" err="1" smtClean="0"/>
              <a:t>Lagrangian</a:t>
            </a:r>
            <a:r>
              <a:rPr lang="en-US" dirty="0" smtClean="0"/>
              <a:t> mechanics founded upon three physical assumptions, which give the definition of states and their laws of evolution</a:t>
            </a:r>
          </a:p>
          <a:p>
            <a:pPr lvl="1"/>
            <a:r>
              <a:rPr lang="en-US" dirty="0" smtClean="0"/>
              <a:t>Only distributions give meaningful account for use of cotangent bundle/Hamilton’s equations</a:t>
            </a:r>
          </a:p>
          <a:p>
            <a:pPr lvl="1"/>
            <a:r>
              <a:rPr lang="en-US" dirty="0" smtClean="0"/>
              <a:t>Kinematic equivalence gives potential forces, tells why second </a:t>
            </a:r>
            <a:r>
              <a:rPr lang="en-US" dirty="0"/>
              <a:t>order equations of </a:t>
            </a:r>
            <a:r>
              <a:rPr lang="en-US" dirty="0" smtClean="0"/>
              <a:t>motion, what is inertial mass</a:t>
            </a:r>
          </a:p>
          <a:p>
            <a:r>
              <a:rPr lang="en-US" dirty="0" smtClean="0"/>
              <a:t>Extending this approach to other fundamental theories may give insights useful to </a:t>
            </a:r>
            <a:r>
              <a:rPr lang="en-US" smtClean="0"/>
              <a:t>address open </a:t>
            </a:r>
            <a:r>
              <a:rPr lang="en-US" dirty="0" smtClean="0"/>
              <a:t>problems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263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We limit ourselves here to classical Hamiltonian/</a:t>
            </a:r>
            <a:r>
              <a:rPr lang="en-US" dirty="0" err="1" smtClean="0"/>
              <a:t>Lagrangian</a:t>
            </a:r>
            <a:r>
              <a:rPr lang="en-US" dirty="0" smtClean="0"/>
              <a:t> particle mechanics</a:t>
            </a:r>
          </a:p>
          <a:p>
            <a:pPr lvl="1"/>
            <a:r>
              <a:rPr lang="en-US" dirty="0" smtClean="0"/>
              <a:t>no relativity, quantum or field theory</a:t>
            </a:r>
          </a:p>
          <a:p>
            <a:r>
              <a:rPr lang="en-US" dirty="0" smtClean="0"/>
              <a:t>Go through highlights of the derivation and give physical intuition for them</a:t>
            </a:r>
          </a:p>
          <a:p>
            <a:pPr lvl="1"/>
            <a:r>
              <a:rPr lang="en-US" dirty="0" smtClean="0"/>
              <a:t>Elements from different fields are used: vector spaces, topology, measure theory, differential/</a:t>
            </a:r>
            <a:r>
              <a:rPr lang="en-US" dirty="0"/>
              <a:t> </a:t>
            </a:r>
            <a:r>
              <a:rPr lang="en-US" dirty="0" err="1" smtClean="0"/>
              <a:t>symplectic</a:t>
            </a:r>
            <a:r>
              <a:rPr lang="en-US" dirty="0" smtClean="0"/>
              <a:t>/Riemannian geometry</a:t>
            </a:r>
          </a:p>
          <a:p>
            <a:r>
              <a:rPr lang="en-US" dirty="0" smtClean="0"/>
              <a:t>Let’s start with an overview of the assumptions and what they lead to</a:t>
            </a:r>
          </a:p>
          <a:p>
            <a:pPr lvl="1"/>
            <a:r>
              <a:rPr lang="en-US" dirty="0" smtClean="0"/>
              <a:t>The rest of the talk is more details and insight to see how it all works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1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Only 3 assumptions:</a:t>
            </a:r>
          </a:p>
          <a:p>
            <a:r>
              <a:rPr lang="en-US" dirty="0" smtClean="0"/>
              <a:t>Determinism and reversibility (given the initial state we can identify the final state and vice versa)</a:t>
            </a:r>
          </a:p>
          <a:p>
            <a:pPr lvl="1"/>
            <a:r>
              <a:rPr lang="en-US" dirty="0" smtClean="0"/>
              <a:t>Dynamical system</a:t>
            </a:r>
          </a:p>
          <a:p>
            <a:pPr lvl="1"/>
            <a:r>
              <a:rPr lang="en-US" dirty="0" smtClean="0"/>
              <a:t>State space is a topological space, evolution map is a self-homeomorphism</a:t>
            </a:r>
          </a:p>
          <a:p>
            <a:r>
              <a:rPr lang="en-US" dirty="0" smtClean="0"/>
              <a:t>Infinitesimal reducibility (describing the state of the whole is equivalent to describing the state of its infinitesimal parts)</a:t>
            </a:r>
          </a:p>
          <a:p>
            <a:pPr lvl="1"/>
            <a:r>
              <a:rPr lang="en-US" dirty="0" smtClean="0"/>
              <a:t>Hamiltonian mechanics for infinitesimal parts</a:t>
            </a:r>
          </a:p>
          <a:p>
            <a:pPr lvl="1"/>
            <a:r>
              <a:rPr lang="en-US" dirty="0" smtClean="0"/>
              <a:t>State of the whole is a distribution over the state space for the infinitesimal parts (i.e. phase space)</a:t>
            </a:r>
          </a:p>
          <a:p>
            <a:r>
              <a:rPr lang="en-US" dirty="0" smtClean="0"/>
              <a:t>Kinematic equivalence (studying the motion of the infinitesimal parts is equivalent to studying the state evolution)</a:t>
            </a:r>
          </a:p>
          <a:p>
            <a:pPr lvl="1"/>
            <a:r>
              <a:rPr lang="en-US" dirty="0" err="1" smtClean="0"/>
              <a:t>Lagrangian</a:t>
            </a:r>
            <a:r>
              <a:rPr lang="en-US" dirty="0" smtClean="0"/>
              <a:t> mechanics for infinitesimal parts</a:t>
            </a:r>
          </a:p>
          <a:p>
            <a:pPr lvl="1"/>
            <a:r>
              <a:rPr lang="en-US" dirty="0" smtClean="0"/>
              <a:t>Dynamics is the one for massive particles under scalar/vector potential forces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0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22313" y="1752600"/>
            <a:ext cx="7772400" cy="1362075"/>
          </a:xfrm>
        </p:spPr>
        <p:txBody>
          <a:bodyPr anchor="b">
            <a:normAutofit fontScale="90000"/>
          </a:bodyPr>
          <a:lstStyle/>
          <a:p>
            <a:r>
              <a:rPr lang="en-US" dirty="0" smtClean="0"/>
              <a:t>Assumption I:</a:t>
            </a:r>
            <a:br>
              <a:rPr lang="en-US" dirty="0" smtClean="0"/>
            </a:br>
            <a:r>
              <a:rPr lang="en-US" dirty="0" smtClean="0"/>
              <a:t>Determinism and reversibility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3352800"/>
            <a:ext cx="8229600" cy="1858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i="1" dirty="0"/>
              <a:t>The system undergoes deterministic and reversible time </a:t>
            </a:r>
            <a:r>
              <a:rPr lang="en-US" i="1" dirty="0" smtClean="0"/>
              <a:t>evolution: given </a:t>
            </a:r>
            <a:r>
              <a:rPr lang="en-US" i="1" dirty="0"/>
              <a:t>the initial state, we can identify the final </a:t>
            </a:r>
            <a:r>
              <a:rPr lang="en-US" i="1" dirty="0" smtClean="0"/>
              <a:t>state; given </a:t>
            </a:r>
            <a:r>
              <a:rPr lang="en-US" i="1" dirty="0"/>
              <a:t>the final state, we can reconstruct the initial state</a:t>
            </a:r>
          </a:p>
          <a:p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4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Physical distinguishability and topological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States are physical configurations of the system at a given time</a:t>
            </a:r>
          </a:p>
          <a:p>
            <a:r>
              <a:rPr lang="en-US" dirty="0" smtClean="0"/>
              <a:t>=&gt; states must be physically distinguishable</a:t>
            </a:r>
          </a:p>
          <a:p>
            <a:pPr lvl="1"/>
            <a:r>
              <a:rPr lang="en-US" dirty="0" smtClean="0"/>
              <a:t>There must exist </a:t>
            </a:r>
            <a:r>
              <a:rPr lang="en-US" dirty="0"/>
              <a:t>an external process (i.e. that involves the environment) that is potentially able to tell </a:t>
            </a:r>
            <a:r>
              <a:rPr lang="en-US" dirty="0" smtClean="0"/>
              <a:t>two states apart</a:t>
            </a:r>
            <a:endParaRPr lang="en-US" dirty="0"/>
          </a:p>
          <a:p>
            <a:r>
              <a:rPr lang="en-US" dirty="0">
                <a:solidFill>
                  <a:srgbClr val="385D8A"/>
                </a:solidFill>
              </a:rPr>
              <a:t>How do we mathematically capture physical distinguishability</a:t>
            </a:r>
            <a:r>
              <a:rPr lang="en-US" dirty="0" smtClean="0">
                <a:solidFill>
                  <a:srgbClr val="385D8A"/>
                </a:solidFill>
              </a:rPr>
              <a:t>?</a:t>
            </a:r>
          </a:p>
          <a:p>
            <a:endParaRPr lang="en-US" dirty="0">
              <a:solidFill>
                <a:srgbClr val="385D8A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637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Physical distinguishability and topological spaces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914400" y="3505200"/>
            <a:ext cx="30480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105400" y="3505200"/>
            <a:ext cx="3048000" cy="1828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105400" y="1600200"/>
            <a:ext cx="31242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External process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1828800"/>
            <a:ext cx="27432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System under study</a:t>
            </a:r>
            <a:br>
              <a:rPr lang="en-US" dirty="0" smtClean="0"/>
            </a:br>
            <a:r>
              <a:rPr lang="en-US" dirty="0" smtClean="0"/>
              <a:t>(identically prepared</a:t>
            </a:r>
            <a:br>
              <a:rPr lang="en-US" dirty="0" smtClean="0"/>
            </a:br>
            <a:r>
              <a:rPr lang="en-US" dirty="0" smtClean="0"/>
              <a:t>n times)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733800" y="2057400"/>
            <a:ext cx="12954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33800" y="2209800"/>
            <a:ext cx="12954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733800" y="2362200"/>
            <a:ext cx="12954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3733800" y="2514600"/>
            <a:ext cx="12954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733800" y="2667000"/>
            <a:ext cx="12954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733800" y="2819400"/>
            <a:ext cx="1295400" cy="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6553200" y="4267200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562600" y="4419600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7010400" y="4419600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467600" y="4191000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6019800" y="3886200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781800" y="3810000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7467600" y="4572000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6248400" y="5029200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7239000" y="4953000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6324600" y="4495800"/>
            <a:ext cx="76200" cy="7620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2209800" y="41910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/>
          <p:cNvSpPr/>
          <p:nvPr/>
        </p:nvSpPr>
        <p:spPr>
          <a:xfrm>
            <a:off x="3159659" y="4560276"/>
            <a:ext cx="3133646" cy="376493"/>
          </a:xfrm>
          <a:custGeom>
            <a:avLst/>
            <a:gdLst>
              <a:gd name="connsiteX0" fmla="*/ 2408222 w 2408222"/>
              <a:gd name="connsiteY0" fmla="*/ 0 h 301239"/>
              <a:gd name="connsiteX1" fmla="*/ 1249379 w 2408222"/>
              <a:gd name="connsiteY1" fmla="*/ 298764 h 301239"/>
              <a:gd name="connsiteX2" fmla="*/ 0 w 2408222"/>
              <a:gd name="connsiteY2" fmla="*/ 117695 h 301239"/>
              <a:gd name="connsiteX0" fmla="*/ 2389934 w 2389934"/>
              <a:gd name="connsiteY0" fmla="*/ 0 h 201325"/>
              <a:gd name="connsiteX1" fmla="*/ 1249379 w 2389934"/>
              <a:gd name="connsiteY1" fmla="*/ 201228 h 201325"/>
              <a:gd name="connsiteX2" fmla="*/ 0 w 2389934"/>
              <a:gd name="connsiteY2" fmla="*/ 20159 h 201325"/>
              <a:gd name="connsiteX0" fmla="*/ 2938574 w 2938574"/>
              <a:gd name="connsiteY0" fmla="*/ 144433 h 225076"/>
              <a:gd name="connsiteX1" fmla="*/ 1249379 w 2938574"/>
              <a:gd name="connsiteY1" fmla="*/ 181069 h 225076"/>
              <a:gd name="connsiteX2" fmla="*/ 0 w 2938574"/>
              <a:gd name="connsiteY2" fmla="*/ 0 h 225076"/>
              <a:gd name="connsiteX0" fmla="*/ 2938574 w 2938574"/>
              <a:gd name="connsiteY0" fmla="*/ 144433 h 373363"/>
              <a:gd name="connsiteX1" fmla="*/ 1365203 w 2938574"/>
              <a:gd name="connsiteY1" fmla="*/ 370045 h 373363"/>
              <a:gd name="connsiteX2" fmla="*/ 0 w 2938574"/>
              <a:gd name="connsiteY2" fmla="*/ 0 h 373363"/>
              <a:gd name="connsiteX0" fmla="*/ 2938574 w 2938574"/>
              <a:gd name="connsiteY0" fmla="*/ 144433 h 373363"/>
              <a:gd name="connsiteX1" fmla="*/ 1365203 w 2938574"/>
              <a:gd name="connsiteY1" fmla="*/ 370045 h 373363"/>
              <a:gd name="connsiteX2" fmla="*/ 0 w 2938574"/>
              <a:gd name="connsiteY2" fmla="*/ 0 h 373363"/>
              <a:gd name="connsiteX0" fmla="*/ 2901998 w 2901998"/>
              <a:gd name="connsiteY0" fmla="*/ 162721 h 374679"/>
              <a:gd name="connsiteX1" fmla="*/ 1365203 w 2901998"/>
              <a:gd name="connsiteY1" fmla="*/ 370045 h 374679"/>
              <a:gd name="connsiteX2" fmla="*/ 0 w 2901998"/>
              <a:gd name="connsiteY2" fmla="*/ 0 h 374679"/>
              <a:gd name="connsiteX0" fmla="*/ 3139742 w 3139742"/>
              <a:gd name="connsiteY0" fmla="*/ 34705 h 370166"/>
              <a:gd name="connsiteX1" fmla="*/ 1365203 w 3139742"/>
              <a:gd name="connsiteY1" fmla="*/ 370045 h 370166"/>
              <a:gd name="connsiteX2" fmla="*/ 0 w 3139742"/>
              <a:gd name="connsiteY2" fmla="*/ 0 h 370166"/>
              <a:gd name="connsiteX0" fmla="*/ 3133646 w 3133646"/>
              <a:gd name="connsiteY0" fmla="*/ 22513 h 370094"/>
              <a:gd name="connsiteX1" fmla="*/ 1365203 w 3133646"/>
              <a:gd name="connsiteY1" fmla="*/ 370045 h 370094"/>
              <a:gd name="connsiteX2" fmla="*/ 0 w 3133646"/>
              <a:gd name="connsiteY2" fmla="*/ 0 h 370094"/>
              <a:gd name="connsiteX0" fmla="*/ 3133646 w 3133646"/>
              <a:gd name="connsiteY0" fmla="*/ 22513 h 370102"/>
              <a:gd name="connsiteX1" fmla="*/ 1365203 w 3133646"/>
              <a:gd name="connsiteY1" fmla="*/ 370045 h 370102"/>
              <a:gd name="connsiteX2" fmla="*/ 0 w 3133646"/>
              <a:gd name="connsiteY2" fmla="*/ 0 h 370102"/>
              <a:gd name="connsiteX0" fmla="*/ 3133646 w 3133646"/>
              <a:gd name="connsiteY0" fmla="*/ 16417 h 370074"/>
              <a:gd name="connsiteX1" fmla="*/ 1365203 w 3133646"/>
              <a:gd name="connsiteY1" fmla="*/ 370045 h 370074"/>
              <a:gd name="connsiteX2" fmla="*/ 0 w 3133646"/>
              <a:gd name="connsiteY2" fmla="*/ 0 h 370074"/>
              <a:gd name="connsiteX0" fmla="*/ 3133646 w 3133646"/>
              <a:gd name="connsiteY0" fmla="*/ 0 h 376493"/>
              <a:gd name="connsiteX1" fmla="*/ 1365203 w 3133646"/>
              <a:gd name="connsiteY1" fmla="*/ 376488 h 376493"/>
              <a:gd name="connsiteX2" fmla="*/ 0 w 3133646"/>
              <a:gd name="connsiteY2" fmla="*/ 6443 h 376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33646" h="376493">
                <a:moveTo>
                  <a:pt x="3133646" y="0"/>
                </a:moveTo>
                <a:cubicBezTo>
                  <a:pt x="2779293" y="170054"/>
                  <a:pt x="1887477" y="375414"/>
                  <a:pt x="1365203" y="376488"/>
                </a:cubicBezTo>
                <a:cubicBezTo>
                  <a:pt x="842929" y="377562"/>
                  <a:pt x="363044" y="228705"/>
                  <a:pt x="0" y="6443"/>
                </a:cubicBezTo>
              </a:path>
            </a:pathLst>
          </a:custGeom>
          <a:noFill/>
          <a:ln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1542288" y="3944112"/>
            <a:ext cx="990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450592" y="3867912"/>
            <a:ext cx="990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1447800" y="4343400"/>
            <a:ext cx="990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2133600" y="4572000"/>
            <a:ext cx="9906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3013355" y="5014185"/>
            <a:ext cx="3205782" cy="377199"/>
          </a:xfrm>
          <a:custGeom>
            <a:avLst/>
            <a:gdLst>
              <a:gd name="connsiteX0" fmla="*/ 2408222 w 2408222"/>
              <a:gd name="connsiteY0" fmla="*/ 0 h 301239"/>
              <a:gd name="connsiteX1" fmla="*/ 1249379 w 2408222"/>
              <a:gd name="connsiteY1" fmla="*/ 298764 h 301239"/>
              <a:gd name="connsiteX2" fmla="*/ 0 w 2408222"/>
              <a:gd name="connsiteY2" fmla="*/ 117695 h 301239"/>
              <a:gd name="connsiteX0" fmla="*/ 2389934 w 2389934"/>
              <a:gd name="connsiteY0" fmla="*/ 0 h 201325"/>
              <a:gd name="connsiteX1" fmla="*/ 1249379 w 2389934"/>
              <a:gd name="connsiteY1" fmla="*/ 201228 h 201325"/>
              <a:gd name="connsiteX2" fmla="*/ 0 w 2389934"/>
              <a:gd name="connsiteY2" fmla="*/ 20159 h 201325"/>
              <a:gd name="connsiteX0" fmla="*/ 2938574 w 2938574"/>
              <a:gd name="connsiteY0" fmla="*/ 144433 h 225076"/>
              <a:gd name="connsiteX1" fmla="*/ 1249379 w 2938574"/>
              <a:gd name="connsiteY1" fmla="*/ 181069 h 225076"/>
              <a:gd name="connsiteX2" fmla="*/ 0 w 2938574"/>
              <a:gd name="connsiteY2" fmla="*/ 0 h 225076"/>
              <a:gd name="connsiteX0" fmla="*/ 2938574 w 2938574"/>
              <a:gd name="connsiteY0" fmla="*/ 144433 h 373363"/>
              <a:gd name="connsiteX1" fmla="*/ 1365203 w 2938574"/>
              <a:gd name="connsiteY1" fmla="*/ 370045 h 373363"/>
              <a:gd name="connsiteX2" fmla="*/ 0 w 2938574"/>
              <a:gd name="connsiteY2" fmla="*/ 0 h 373363"/>
              <a:gd name="connsiteX0" fmla="*/ 2938574 w 2938574"/>
              <a:gd name="connsiteY0" fmla="*/ 144433 h 373363"/>
              <a:gd name="connsiteX1" fmla="*/ 1365203 w 2938574"/>
              <a:gd name="connsiteY1" fmla="*/ 370045 h 373363"/>
              <a:gd name="connsiteX2" fmla="*/ 0 w 2938574"/>
              <a:gd name="connsiteY2" fmla="*/ 0 h 373363"/>
              <a:gd name="connsiteX0" fmla="*/ 2901998 w 2901998"/>
              <a:gd name="connsiteY0" fmla="*/ 162721 h 374679"/>
              <a:gd name="connsiteX1" fmla="*/ 1365203 w 2901998"/>
              <a:gd name="connsiteY1" fmla="*/ 370045 h 374679"/>
              <a:gd name="connsiteX2" fmla="*/ 0 w 2901998"/>
              <a:gd name="connsiteY2" fmla="*/ 0 h 374679"/>
              <a:gd name="connsiteX0" fmla="*/ 3200702 w 3200702"/>
              <a:gd name="connsiteY0" fmla="*/ 107857 h 317551"/>
              <a:gd name="connsiteX1" fmla="*/ 1663907 w 3200702"/>
              <a:gd name="connsiteY1" fmla="*/ 315181 h 317551"/>
              <a:gd name="connsiteX2" fmla="*/ 0 w 3200702"/>
              <a:gd name="connsiteY2" fmla="*/ 0 h 317551"/>
              <a:gd name="connsiteX0" fmla="*/ 3200702 w 3200702"/>
              <a:gd name="connsiteY0" fmla="*/ 107857 h 377642"/>
              <a:gd name="connsiteX1" fmla="*/ 1663907 w 3200702"/>
              <a:gd name="connsiteY1" fmla="*/ 376141 h 377642"/>
              <a:gd name="connsiteX2" fmla="*/ 0 w 3200702"/>
              <a:gd name="connsiteY2" fmla="*/ 0 h 377642"/>
              <a:gd name="connsiteX0" fmla="*/ 3213402 w 3213402"/>
              <a:gd name="connsiteY0" fmla="*/ 95157 h 377249"/>
              <a:gd name="connsiteX1" fmla="*/ 1663907 w 3213402"/>
              <a:gd name="connsiteY1" fmla="*/ 376141 h 377249"/>
              <a:gd name="connsiteX2" fmla="*/ 0 w 3213402"/>
              <a:gd name="connsiteY2" fmla="*/ 0 h 377249"/>
              <a:gd name="connsiteX0" fmla="*/ 3213402 w 3213402"/>
              <a:gd name="connsiteY0" fmla="*/ 95157 h 377458"/>
              <a:gd name="connsiteX1" fmla="*/ 1663907 w 3213402"/>
              <a:gd name="connsiteY1" fmla="*/ 376141 h 377458"/>
              <a:gd name="connsiteX2" fmla="*/ 0 w 3213402"/>
              <a:gd name="connsiteY2" fmla="*/ 0 h 377458"/>
              <a:gd name="connsiteX0" fmla="*/ 3213402 w 3213402"/>
              <a:gd name="connsiteY0" fmla="*/ 95157 h 378113"/>
              <a:gd name="connsiteX1" fmla="*/ 1663907 w 3213402"/>
              <a:gd name="connsiteY1" fmla="*/ 376141 h 378113"/>
              <a:gd name="connsiteX2" fmla="*/ 0 w 3213402"/>
              <a:gd name="connsiteY2" fmla="*/ 0 h 378113"/>
              <a:gd name="connsiteX0" fmla="*/ 3213402 w 3213402"/>
              <a:gd name="connsiteY0" fmla="*/ 95157 h 377436"/>
              <a:gd name="connsiteX1" fmla="*/ 1663907 w 3213402"/>
              <a:gd name="connsiteY1" fmla="*/ 376141 h 377436"/>
              <a:gd name="connsiteX2" fmla="*/ 0 w 3213402"/>
              <a:gd name="connsiteY2" fmla="*/ 0 h 377436"/>
              <a:gd name="connsiteX0" fmla="*/ 3205782 w 3205782"/>
              <a:gd name="connsiteY0" fmla="*/ 87537 h 377199"/>
              <a:gd name="connsiteX1" fmla="*/ 1663907 w 3205782"/>
              <a:gd name="connsiteY1" fmla="*/ 376141 h 377199"/>
              <a:gd name="connsiteX2" fmla="*/ 0 w 3205782"/>
              <a:gd name="connsiteY2" fmla="*/ 0 h 377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05782" h="377199">
                <a:moveTo>
                  <a:pt x="3205782" y="87537"/>
                </a:moveTo>
                <a:cubicBezTo>
                  <a:pt x="2895625" y="252511"/>
                  <a:pt x="2198204" y="390730"/>
                  <a:pt x="1663907" y="376141"/>
                </a:cubicBezTo>
                <a:cubicBezTo>
                  <a:pt x="1129610" y="361552"/>
                  <a:pt x="363044" y="222262"/>
                  <a:pt x="0" y="0"/>
                </a:cubicBezTo>
              </a:path>
            </a:pathLst>
          </a:custGeom>
          <a:noFill/>
          <a:ln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2255520" y="3569615"/>
            <a:ext cx="3743246" cy="368402"/>
          </a:xfrm>
          <a:custGeom>
            <a:avLst/>
            <a:gdLst>
              <a:gd name="connsiteX0" fmla="*/ 2408222 w 2408222"/>
              <a:gd name="connsiteY0" fmla="*/ 0 h 301239"/>
              <a:gd name="connsiteX1" fmla="*/ 1249379 w 2408222"/>
              <a:gd name="connsiteY1" fmla="*/ 298764 h 301239"/>
              <a:gd name="connsiteX2" fmla="*/ 0 w 2408222"/>
              <a:gd name="connsiteY2" fmla="*/ 117695 h 301239"/>
              <a:gd name="connsiteX0" fmla="*/ 2389934 w 2389934"/>
              <a:gd name="connsiteY0" fmla="*/ 0 h 201325"/>
              <a:gd name="connsiteX1" fmla="*/ 1249379 w 2389934"/>
              <a:gd name="connsiteY1" fmla="*/ 201228 h 201325"/>
              <a:gd name="connsiteX2" fmla="*/ 0 w 2389934"/>
              <a:gd name="connsiteY2" fmla="*/ 20159 h 201325"/>
              <a:gd name="connsiteX0" fmla="*/ 2938574 w 2938574"/>
              <a:gd name="connsiteY0" fmla="*/ 144433 h 225076"/>
              <a:gd name="connsiteX1" fmla="*/ 1249379 w 2938574"/>
              <a:gd name="connsiteY1" fmla="*/ 181069 h 225076"/>
              <a:gd name="connsiteX2" fmla="*/ 0 w 2938574"/>
              <a:gd name="connsiteY2" fmla="*/ 0 h 225076"/>
              <a:gd name="connsiteX0" fmla="*/ 2938574 w 2938574"/>
              <a:gd name="connsiteY0" fmla="*/ 144433 h 373363"/>
              <a:gd name="connsiteX1" fmla="*/ 1365203 w 2938574"/>
              <a:gd name="connsiteY1" fmla="*/ 370045 h 373363"/>
              <a:gd name="connsiteX2" fmla="*/ 0 w 2938574"/>
              <a:gd name="connsiteY2" fmla="*/ 0 h 373363"/>
              <a:gd name="connsiteX0" fmla="*/ 2938574 w 2938574"/>
              <a:gd name="connsiteY0" fmla="*/ 144433 h 373363"/>
              <a:gd name="connsiteX1" fmla="*/ 1365203 w 2938574"/>
              <a:gd name="connsiteY1" fmla="*/ 370045 h 373363"/>
              <a:gd name="connsiteX2" fmla="*/ 0 w 2938574"/>
              <a:gd name="connsiteY2" fmla="*/ 0 h 373363"/>
              <a:gd name="connsiteX0" fmla="*/ 2901998 w 2901998"/>
              <a:gd name="connsiteY0" fmla="*/ 162721 h 374679"/>
              <a:gd name="connsiteX1" fmla="*/ 1365203 w 2901998"/>
              <a:gd name="connsiteY1" fmla="*/ 370045 h 374679"/>
              <a:gd name="connsiteX2" fmla="*/ 0 w 2901998"/>
              <a:gd name="connsiteY2" fmla="*/ 0 h 374679"/>
              <a:gd name="connsiteX0" fmla="*/ 2798366 w 2798366"/>
              <a:gd name="connsiteY0" fmla="*/ 522385 h 569753"/>
              <a:gd name="connsiteX1" fmla="*/ 1365203 w 2798366"/>
              <a:gd name="connsiteY1" fmla="*/ 370045 h 569753"/>
              <a:gd name="connsiteX2" fmla="*/ 0 w 2798366"/>
              <a:gd name="connsiteY2" fmla="*/ 0 h 569753"/>
              <a:gd name="connsiteX0" fmla="*/ 2798366 w 2798366"/>
              <a:gd name="connsiteY0" fmla="*/ 522385 h 522385"/>
              <a:gd name="connsiteX1" fmla="*/ 1365203 w 2798366"/>
              <a:gd name="connsiteY1" fmla="*/ 370045 h 522385"/>
              <a:gd name="connsiteX2" fmla="*/ 0 w 2798366"/>
              <a:gd name="connsiteY2" fmla="*/ 0 h 522385"/>
              <a:gd name="connsiteX0" fmla="*/ 3743246 w 3743246"/>
              <a:gd name="connsiteY0" fmla="*/ 157906 h 284759"/>
              <a:gd name="connsiteX1" fmla="*/ 2310083 w 3743246"/>
              <a:gd name="connsiteY1" fmla="*/ 5566 h 284759"/>
              <a:gd name="connsiteX2" fmla="*/ 0 w 3743246"/>
              <a:gd name="connsiteY2" fmla="*/ 220737 h 284759"/>
              <a:gd name="connsiteX0" fmla="*/ 3743246 w 3743246"/>
              <a:gd name="connsiteY0" fmla="*/ 164318 h 227149"/>
              <a:gd name="connsiteX1" fmla="*/ 2310083 w 3743246"/>
              <a:gd name="connsiteY1" fmla="*/ 11978 h 227149"/>
              <a:gd name="connsiteX2" fmla="*/ 0 w 3743246"/>
              <a:gd name="connsiteY2" fmla="*/ 227149 h 227149"/>
              <a:gd name="connsiteX0" fmla="*/ 3743246 w 3743246"/>
              <a:gd name="connsiteY0" fmla="*/ 299227 h 362058"/>
              <a:gd name="connsiteX1" fmla="*/ 1938227 w 3743246"/>
              <a:gd name="connsiteY1" fmla="*/ 583 h 362058"/>
              <a:gd name="connsiteX2" fmla="*/ 0 w 3743246"/>
              <a:gd name="connsiteY2" fmla="*/ 362058 h 362058"/>
              <a:gd name="connsiteX0" fmla="*/ 3743246 w 3743246"/>
              <a:gd name="connsiteY0" fmla="*/ 305571 h 368402"/>
              <a:gd name="connsiteX1" fmla="*/ 1938227 w 3743246"/>
              <a:gd name="connsiteY1" fmla="*/ 6927 h 368402"/>
              <a:gd name="connsiteX2" fmla="*/ 0 w 3743246"/>
              <a:gd name="connsiteY2" fmla="*/ 368402 h 3684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3246" h="368402">
                <a:moveTo>
                  <a:pt x="3743246" y="305571"/>
                </a:moveTo>
                <a:cubicBezTo>
                  <a:pt x="3315741" y="128153"/>
                  <a:pt x="2574293" y="39127"/>
                  <a:pt x="1938227" y="6927"/>
                </a:cubicBezTo>
                <a:cubicBezTo>
                  <a:pt x="1302161" y="-25273"/>
                  <a:pt x="442292" y="48120"/>
                  <a:pt x="0" y="368402"/>
                </a:cubicBezTo>
              </a:path>
            </a:pathLst>
          </a:custGeom>
          <a:noFill/>
          <a:ln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/>
          <p:cNvCxnSpPr/>
          <p:nvPr/>
        </p:nvCxnSpPr>
        <p:spPr>
          <a:xfrm>
            <a:off x="6358890" y="3402330"/>
            <a:ext cx="0" cy="1066800"/>
          </a:xfrm>
          <a:prstGeom prst="line">
            <a:avLst/>
          </a:prstGeom>
          <a:noFill/>
          <a:ln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Box 42"/>
          <p:cNvSpPr txBox="1"/>
          <p:nvPr/>
        </p:nvSpPr>
        <p:spPr>
          <a:xfrm>
            <a:off x="7543800" y="4800600"/>
            <a:ext cx="1109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Set of</a:t>
            </a:r>
            <a:br>
              <a:rPr lang="en-US" dirty="0" smtClean="0"/>
            </a:br>
            <a:r>
              <a:rPr lang="en-US" dirty="0" smtClean="0"/>
              <a:t>outcomes</a:t>
            </a:r>
            <a:endParaRPr 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81000" y="4800600"/>
            <a:ext cx="7341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of</a:t>
            </a:r>
            <a:br>
              <a:rPr lang="en-US" dirty="0" smtClean="0"/>
            </a:br>
            <a:r>
              <a:rPr lang="en-US" dirty="0" smtClean="0"/>
              <a:t>states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297058" y="5334000"/>
            <a:ext cx="4713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Set of states compatible with the given outcome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5791200"/>
            <a:ext cx="8382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rgbClr val="385D8A"/>
                </a:solidFill>
              </a:rPr>
              <a:t>The collection of all sets of states compatible with all potential outcomes of all potential processes form a </a:t>
            </a:r>
            <a:r>
              <a:rPr lang="en-US" sz="2000" dirty="0" err="1" smtClean="0">
                <a:solidFill>
                  <a:srgbClr val="385D8A"/>
                </a:solidFill>
              </a:rPr>
              <a:t>Hausdorff</a:t>
            </a:r>
            <a:r>
              <a:rPr lang="en-US" sz="2000" dirty="0" smtClean="0">
                <a:solidFill>
                  <a:srgbClr val="385D8A"/>
                </a:solidFill>
              </a:rPr>
              <a:t> and second countable topology</a:t>
            </a:r>
            <a:endParaRPr lang="en-US" sz="2000" dirty="0">
              <a:solidFill>
                <a:srgbClr val="385D8A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8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24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Physical distinguishability and topological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of sets and set operations is apparent in exclusion plots</a:t>
            </a:r>
          </a:p>
          <a:p>
            <a:pPr lvl="1"/>
            <a:endParaRPr lang="en-US" dirty="0"/>
          </a:p>
        </p:txBody>
      </p:sp>
      <p:pic>
        <p:nvPicPr>
          <p:cNvPr id="1026" name="Picture 2" descr="https://profmattstrassler.files.wordpress.com/2012/03/tevatron10_higgs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819400"/>
            <a:ext cx="3991911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inspirehep.net/record/1243804/files/New_LimitPlot3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1780" y="2286000"/>
            <a:ext cx="407682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4800" y="57912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 of Higgs masses excluded by different experiments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81600" y="5410200"/>
            <a:ext cx="38525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Range of WIMP  (dark matter) mass/cross section excluded by different experiments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63F9B2-58B5-4E22-BD34-4F0278D3A420}" type="slidenum">
              <a:rPr lang="en-US" smtClean="0"/>
              <a:t>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G. Carcassi - University of Michigan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24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13957</TotalTime>
  <Words>3074</Words>
  <Application>Microsoft Office PowerPoint</Application>
  <PresentationFormat>On-screen Show (4:3)</PresentationFormat>
  <Paragraphs>321</Paragraphs>
  <Slides>32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From physical assumptions to classical Hamiltonian and Lagrangian particle mechanics</vt:lpstr>
      <vt:lpstr>Introduction</vt:lpstr>
      <vt:lpstr>Introduction</vt:lpstr>
      <vt:lpstr>Introduction</vt:lpstr>
      <vt:lpstr>Overview</vt:lpstr>
      <vt:lpstr>Assumption I: Determinism and reversibility</vt:lpstr>
      <vt:lpstr>Physical distinguishability and topological spaces</vt:lpstr>
      <vt:lpstr>Physical distinguishability and topological spaces</vt:lpstr>
      <vt:lpstr>Physical distinguishability and topological spaces</vt:lpstr>
      <vt:lpstr>Mapping physical objects and continuous functions</vt:lpstr>
      <vt:lpstr>Mapping physical objects and continuous functions</vt:lpstr>
      <vt:lpstr>Deterministic and reversible maps and homeomorphisms</vt:lpstr>
      <vt:lpstr>Not all self-homeomorphisms are deterministic and reversible maps</vt:lpstr>
      <vt:lpstr>From assumption I</vt:lpstr>
      <vt:lpstr>Assumption II: infinitesimal reducibility (classical material)</vt:lpstr>
      <vt:lpstr>Classical homogeneous material and real vector spaces</vt:lpstr>
      <vt:lpstr>Classical homogeneous material and real vector spaces</vt:lpstr>
      <vt:lpstr>Classical homogeneous material and function spaces</vt:lpstr>
      <vt:lpstr>Integration and measure</vt:lpstr>
      <vt:lpstr>Integration and measure</vt:lpstr>
      <vt:lpstr>Invariant densities and differentiability</vt:lpstr>
      <vt:lpstr>Invariant densities and symplectic manifolds</vt:lpstr>
      <vt:lpstr>Invariant densities and symplectic manifolds</vt:lpstr>
      <vt:lpstr>Deterministic and reversible maps and symplectomorphisms</vt:lpstr>
      <vt:lpstr>Deterministic and reversible maps and symplectomorphisms</vt:lpstr>
      <vt:lpstr>From assumption II</vt:lpstr>
      <vt:lpstr>Assumption III: kinematic equivalence</vt:lpstr>
      <vt:lpstr>Kinematic equivalence and Lagrangian systems</vt:lpstr>
      <vt:lpstr>Kinematic equivalence, inertial mass and conservative forces</vt:lpstr>
      <vt:lpstr>Kinematic equivalence, inertial mass and conservative forces</vt:lpstr>
      <vt:lpstr>From assumption III</vt:lpstr>
      <vt:lpstr>Conclusion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carcassi</dc:creator>
  <cp:lastModifiedBy>carcassi</cp:lastModifiedBy>
  <cp:revision>219</cp:revision>
  <dcterms:created xsi:type="dcterms:W3CDTF">2016-06-09T17:30:32Z</dcterms:created>
  <dcterms:modified xsi:type="dcterms:W3CDTF">2016-07-17T08:58:04Z</dcterms:modified>
</cp:coreProperties>
</file>