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90" r:id="rId7"/>
    <p:sldId id="260" r:id="rId8"/>
    <p:sldId id="275" r:id="rId9"/>
    <p:sldId id="276" r:id="rId10"/>
    <p:sldId id="277" r:id="rId11"/>
    <p:sldId id="278" r:id="rId12"/>
    <p:sldId id="274" r:id="rId13"/>
    <p:sldId id="291" r:id="rId14"/>
    <p:sldId id="261" r:id="rId15"/>
    <p:sldId id="280" r:id="rId16"/>
    <p:sldId id="281" r:id="rId17"/>
    <p:sldId id="283" r:id="rId18"/>
    <p:sldId id="262" r:id="rId19"/>
    <p:sldId id="284" r:id="rId20"/>
    <p:sldId id="263" r:id="rId21"/>
    <p:sldId id="264" r:id="rId22"/>
    <p:sldId id="265" r:id="rId23"/>
    <p:sldId id="285" r:id="rId24"/>
    <p:sldId id="266" r:id="rId25"/>
    <p:sldId id="279" r:id="rId26"/>
    <p:sldId id="286" r:id="rId27"/>
    <p:sldId id="287" r:id="rId28"/>
    <p:sldId id="267" r:id="rId29"/>
    <p:sldId id="288" r:id="rId30"/>
    <p:sldId id="272" r:id="rId31"/>
    <p:sldId id="268" r:id="rId32"/>
    <p:sldId id="289" r:id="rId33"/>
    <p:sldId id="271" r:id="rId34"/>
    <p:sldId id="294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6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1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E687-07A0-45E4-805D-92B3334A4CA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5E3F-5BF2-4BD7-B99A-8B208F01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Topology and experimental distinguishability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Gabriele Carcassi</a:t>
            </a:r>
          </a:p>
          <a:p>
            <a:r>
              <a:rPr lang="en-US" dirty="0" smtClean="0"/>
              <a:t>Christine A Aidala</a:t>
            </a:r>
          </a:p>
          <a:p>
            <a:r>
              <a:rPr lang="en-US" dirty="0" smtClean="0"/>
              <a:t>David J Baker</a:t>
            </a:r>
          </a:p>
          <a:p>
            <a:r>
              <a:rPr lang="en-US" dirty="0" smtClean="0"/>
              <a:t>Mark J Greenfield</a:t>
            </a:r>
          </a:p>
          <a:p>
            <a:endParaRPr lang="en-US" dirty="0" smtClean="0"/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Conjunction/Logical 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Def: the </a:t>
                </a:r>
                <a:r>
                  <a:rPr lang="en-US" b="1" dirty="0" smtClean="0"/>
                  <a:t>conjunction of a finite number of observations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⋀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is the experimental observation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⋀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the </a:t>
                </a:r>
                <a:r>
                  <a:rPr lang="en-US" b="1" dirty="0" smtClean="0"/>
                  <a:t>conjunction of the statements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∧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, the experimental test that runs all tests and is successful if and only if all tests are successful</a:t>
                </a:r>
              </a:p>
              <a:p>
                <a:r>
                  <a:rPr lang="en-US" dirty="0" smtClean="0"/>
                  <a:t>The overall test is successful only if all sub-tests are successful</a:t>
                </a:r>
              </a:p>
              <a:p>
                <a:pPr lvl="1"/>
                <a:r>
                  <a:rPr lang="en-US" dirty="0" smtClean="0"/>
                  <a:t>Note: we cannot extend to countable conjunction as we would never terminate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Disjunction/Logical 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Def: the </a:t>
                </a:r>
                <a:r>
                  <a:rPr lang="en-US" b="1" dirty="0" smtClean="0"/>
                  <a:t>disjunction of a countable number of observations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⋁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is the experimental observation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⋁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disjunction </a:t>
                </a:r>
                <a:r>
                  <a:rPr lang="en-US" b="1" dirty="0" smtClean="0"/>
                  <a:t>of </a:t>
                </a:r>
                <a:r>
                  <a:rPr lang="en-US" b="1" dirty="0"/>
                  <a:t>the statements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∨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the experimental that successfully terminates once one test successfully </a:t>
                </a:r>
                <a:r>
                  <a:rPr lang="en-US" dirty="0" smtClean="0"/>
                  <a:t>terminates</a:t>
                </a:r>
              </a:p>
              <a:p>
                <a:r>
                  <a:rPr lang="en-US" dirty="0" smtClean="0"/>
                  <a:t>Here we can have countably many observations because we can terminate once one test is successful</a:t>
                </a:r>
              </a:p>
              <a:p>
                <a:r>
                  <a:rPr lang="en-US" dirty="0" smtClean="0"/>
                  <a:t>As unsuccessful tests may not terminate, though, we need to be clever in the implementation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∨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5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Disjunction/Logical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idea is to run one test for one second, then two tests for two seconds and so 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initialize n to 1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for each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=1…n</a:t>
                </a:r>
              </a:p>
              <a:p>
                <a:pPr marL="1371600" lvl="2" indent="-514350">
                  <a:buFont typeface="+mj-lt"/>
                  <a:buAutoNum type="alphaLcParenR"/>
                </a:pPr>
                <a:r>
                  <a:rPr lang="en-US" dirty="0"/>
                  <a:t>r</a:t>
                </a:r>
                <a:r>
                  <a:rPr lang="en-US" dirty="0" smtClean="0"/>
                  <a:t>un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n seconds</a:t>
                </a:r>
              </a:p>
              <a:p>
                <a:pPr marL="1371600" lvl="2" indent="-514350">
                  <a:buFont typeface="+mj-lt"/>
                  <a:buAutoNum type="alphaLcParenR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terminated successfully, terminate successfully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increment n and go to step 2</a:t>
                </a:r>
                <a:endParaRPr lang="en-US" dirty="0"/>
              </a:p>
              <a:p>
                <a:r>
                  <a:rPr lang="en-US" dirty="0" smtClean="0"/>
                  <a:t>All tests are eventually run for an arbitrary length of time. If one test is successful, it will eventually be run and it will terminate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∨</m:t>
                        </m:r>
                      </m:sub>
                    </m:sSub>
                  </m:oMath>
                </a14:m>
                <a:r>
                  <a:rPr lang="en-US" dirty="0" smtClean="0"/>
                  <a:t> in finite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 of experimental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observations are</a:t>
            </a:r>
          </a:p>
          <a:p>
            <a:pPr lvl="1"/>
            <a:r>
              <a:rPr lang="en-US" dirty="0" smtClean="0"/>
              <a:t>Not closed under negation/logical NOT</a:t>
            </a:r>
          </a:p>
          <a:p>
            <a:pPr lvl="1"/>
            <a:r>
              <a:rPr lang="en-US" dirty="0" smtClean="0"/>
              <a:t>Closed under finite conjunction/logical AND (but not under countable)</a:t>
            </a:r>
          </a:p>
          <a:p>
            <a:pPr lvl="1"/>
            <a:r>
              <a:rPr lang="en-US" dirty="0" smtClean="0"/>
              <a:t>Closed under countable disjunction/logical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can do with this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define </a:t>
            </a:r>
            <a:r>
              <a:rPr lang="en-US" b="1" dirty="0" smtClean="0"/>
              <a:t>mutually exclusive observations </a:t>
            </a:r>
            <a:r>
              <a:rPr lang="en-US" dirty="0" smtClean="0"/>
              <a:t>if verifying one implies the other will never be verified. We can define the empty/zero observation as the one that is never verified.</a:t>
            </a:r>
          </a:p>
          <a:p>
            <a:r>
              <a:rPr lang="en-US" dirty="0" smtClean="0"/>
              <a:t>Given a set of experimental observations (sub-basis), we can always </a:t>
            </a:r>
            <a:r>
              <a:rPr lang="en-US" b="1" dirty="0" smtClean="0"/>
              <a:t>close</a:t>
            </a:r>
            <a:r>
              <a:rPr lang="en-US" dirty="0" smtClean="0"/>
              <a:t> it </a:t>
            </a:r>
            <a:r>
              <a:rPr lang="en-US" b="1" dirty="0" smtClean="0"/>
              <a:t>under finite conjunction and countable disjunction</a:t>
            </a:r>
          </a:p>
          <a:p>
            <a:r>
              <a:rPr lang="en-US" dirty="0" smtClean="0"/>
              <a:t>We can </a:t>
            </a:r>
            <a:r>
              <a:rPr lang="en-US" b="1" dirty="0" smtClean="0"/>
              <a:t>define a basis </a:t>
            </a:r>
            <a:r>
              <a:rPr lang="en-US" dirty="0" smtClean="0"/>
              <a:t>for such a set</a:t>
            </a:r>
          </a:p>
          <a:p>
            <a:pPr lvl="1"/>
            <a:r>
              <a:rPr lang="en-US" dirty="0" smtClean="0"/>
              <a:t>A set of experimental observations that we can use to verify all other experimental observations</a:t>
            </a:r>
          </a:p>
          <a:p>
            <a:r>
              <a:rPr lang="en-US" dirty="0" smtClean="0"/>
              <a:t>That is: we can take many ideas from set theory and topology and apply them to experimental observations!</a:t>
            </a:r>
          </a:p>
        </p:txBody>
      </p:sp>
    </p:spTree>
    <p:extLst>
      <p:ext uri="{BB962C8B-B14F-4D97-AF65-F5344CB8AC3E}">
        <p14:creationId xmlns:p14="http://schemas.microsoft.com/office/powerpoint/2010/main" val="35227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Note: if we have a set of observations and we </a:t>
            </a:r>
            <a:r>
              <a:rPr lang="en-US" dirty="0"/>
              <a:t>want (at least in the </a:t>
            </a:r>
            <a:r>
              <a:rPr lang="en-US" dirty="0" smtClean="0"/>
              <a:t>infinite time limit</a:t>
            </a:r>
            <a:r>
              <a:rPr lang="en-US" dirty="0"/>
              <a:t>) to be able to find all experimental observations that are verified, then we must have a countable </a:t>
            </a:r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If there does not exist a countable basis, there will be observations we’ll never be able to test</a:t>
            </a:r>
          </a:p>
          <a:p>
            <a:r>
              <a:rPr lang="en-US" dirty="0" smtClean="0"/>
              <a:t>Def: an </a:t>
            </a:r>
            <a:r>
              <a:rPr lang="en-US" b="1" dirty="0" smtClean="0"/>
              <a:t>experimental domain </a:t>
            </a:r>
            <a:r>
              <a:rPr lang="en-US" dirty="0" smtClean="0"/>
              <a:t>is a set of experimental observations, </a:t>
            </a:r>
            <a:r>
              <a:rPr lang="en-US" b="1" dirty="0" smtClean="0"/>
              <a:t>closed under finite conjunction and countable disjunction</a:t>
            </a:r>
            <a:r>
              <a:rPr lang="en-US" dirty="0" smtClean="0"/>
              <a:t>, that allows a </a:t>
            </a:r>
            <a:r>
              <a:rPr lang="en-US" b="1" dirty="0" smtClean="0"/>
              <a:t>countable basis</a:t>
            </a:r>
          </a:p>
          <a:p>
            <a:pPr lvl="1"/>
            <a:r>
              <a:rPr lang="en-US" dirty="0" smtClean="0"/>
              <a:t>This represents the enumeration of all possible answers to a question that can be settled experimentally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Distinguishability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experimental observations to identify elements from 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identifications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experimental observations are about identifying an element from a set of possibilities</a:t>
            </a:r>
          </a:p>
          <a:p>
            <a:pPr lvl="1"/>
            <a:r>
              <a:rPr lang="en-US" dirty="0" smtClean="0"/>
              <a:t>E.g. “Bob’s illness is malaria” “The position of the ball is 5.1±0.05 meters” “This fossilized animal was a bird”</a:t>
            </a:r>
          </a:p>
          <a:p>
            <a:r>
              <a:rPr lang="en-US" dirty="0" smtClean="0"/>
              <a:t>Let’s look more carefully at how this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identification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Suppose we have a </a:t>
                </a:r>
                <a:r>
                  <a:rPr lang="en-US" b="1" dirty="0" smtClean="0"/>
                  <a:t>set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of </a:t>
                </a:r>
                <a:r>
                  <a:rPr lang="en-US" dirty="0" smtClean="0"/>
                  <a:t>all possible elements </a:t>
                </a:r>
                <a:r>
                  <a:rPr lang="en-US" dirty="0"/>
                  <a:t>(which we call </a:t>
                </a:r>
                <a:r>
                  <a:rPr lang="en-US" b="1" dirty="0"/>
                  <a:t>possibilities</a:t>
                </a:r>
                <a:r>
                  <a:rPr lang="en-US" dirty="0"/>
                  <a:t>) </a:t>
                </a:r>
                <a:r>
                  <a:rPr lang="en-US" dirty="0" smtClean="0"/>
                  <a:t>among which we want to identify an object.</a:t>
                </a:r>
              </a:p>
              <a:p>
                <a:r>
                  <a:rPr lang="en-US" dirty="0" smtClean="0"/>
                  <a:t>Def: a </a:t>
                </a:r>
                <a:r>
                  <a:rPr lang="en-US" b="1" dirty="0" smtClean="0"/>
                  <a:t>verifiable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a subset of possibilities for which there exists an </a:t>
                </a:r>
                <a:r>
                  <a:rPr lang="en-US" b="1" dirty="0" smtClean="0"/>
                  <a:t>associated experimental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=&lt;</m:t>
                    </m:r>
                  </m:oMath>
                </a14:m>
                <a:r>
                  <a:rPr lang="en-US" dirty="0" smtClean="0"/>
                  <a:t>“The object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 smtClean="0"/>
                  <a:t> is an experimental test that succeeds if and only if the object to identify is an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. We call such an observation an </a:t>
                </a:r>
                <a:r>
                  <a:rPr lang="en-US" b="1" dirty="0" smtClean="0"/>
                  <a:t>experimental identification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Conversely: a </a:t>
                </a:r>
                <a:r>
                  <a:rPr lang="en-US" b="1" dirty="0" smtClean="0"/>
                  <a:t>refutable set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subset of possibilities for which there exists an </a:t>
                </a:r>
                <a:r>
                  <a:rPr lang="en-US" b="1" dirty="0" smtClean="0"/>
                  <a:t>associated experimental counter-observation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=&lt;</m:t>
                    </m:r>
                  </m:oMath>
                </a14:m>
                <a:r>
                  <a:rPr lang="en-US" dirty="0"/>
                  <a:t>“The object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is an experimental test that succeeds if and only if the object to identify is </a:t>
                </a:r>
                <a:r>
                  <a:rPr lang="en-US" dirty="0" smtClean="0"/>
                  <a:t>not an </a:t>
                </a:r>
                <a:r>
                  <a:rPr lang="en-US" dirty="0"/>
                  <a:t>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037" t="-2362" r="-1926" b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identification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And so: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/>
                  <a:t>complement of a verifiable set is a refutable set and vice-versa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/>
                  <a:t>finite intersection of verifiable sets is a verifiable set</a:t>
                </a:r>
                <a:endParaRPr lang="en-US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 smtClean="0"/>
                  <a:t>countable union of verifiable sets is a verifiable set</a:t>
                </a:r>
              </a:p>
              <a:p>
                <a:r>
                  <a:rPr lang="en-US" dirty="0" smtClean="0"/>
                  <a:t>For example, negation can be shown as:</a:t>
                </a:r>
              </a:p>
              <a:p>
                <a:pPr lvl="1"/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a verifiable set</a:t>
                </a:r>
              </a:p>
              <a:p>
                <a:pPr lvl="1"/>
                <a:r>
                  <a:rPr lang="en-US" dirty="0" smtClean="0"/>
                  <a:t>By definition, there exists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=&lt;</m:t>
                    </m:r>
                  </m:oMath>
                </a14:m>
                <a:r>
                  <a:rPr lang="en-US" dirty="0"/>
                  <a:t>“The object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Take the negation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=&lt;¬</m:t>
                    </m:r>
                  </m:oMath>
                </a14:m>
                <a:r>
                  <a:rPr lang="en-US" dirty="0"/>
                  <a:t>“The object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 smtClean="0"/>
                  <a:t>: this is an experimental counter-observation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¬</m:t>
                    </m:r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=&lt;</m:t>
                    </m:r>
                  </m:oMath>
                </a14:m>
                <a:r>
                  <a:rPr lang="en-US" dirty="0"/>
                  <a:t>“The object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”,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 smtClean="0"/>
                  <a:t> is a refutable set because it is associated with a counter-observation of the correct form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This work has its root in an effort to better understand fundamental physics in general and classical Hamiltonian/</a:t>
            </a:r>
            <a:r>
              <a:rPr lang="en-US" dirty="0" err="1" smtClean="0"/>
              <a:t>Lagrangian</a:t>
            </a:r>
            <a:r>
              <a:rPr lang="en-US" dirty="0" smtClean="0"/>
              <a:t> particle mechanics in particular</a:t>
            </a:r>
          </a:p>
          <a:p>
            <a:pPr lvl="1"/>
            <a:r>
              <a:rPr lang="en-US" dirty="0" smtClean="0"/>
              <a:t>Why are classical states points in a cotangent bundle? What does the symplectic form represent? Why is time evolution a symplectomorphism? Must time evolution always be a diffeomorphism or a homeomorphism?</a:t>
            </a:r>
          </a:p>
          <a:p>
            <a:r>
              <a:rPr lang="en-US" dirty="0" smtClean="0"/>
              <a:t>At some point we realized that to give a satisfactory answer to those questions, we would have to better understand topological spaces on their own merit</a:t>
            </a:r>
          </a:p>
          <a:p>
            <a:pPr lvl="1"/>
            <a:r>
              <a:rPr lang="en-US" dirty="0" smtClean="0"/>
              <a:t>What physical concept is captured by a topology? What do open sets and continuous functions correspond to?</a:t>
            </a:r>
          </a:p>
          <a:p>
            <a:r>
              <a:rPr lang="en-US" dirty="0" smtClean="0"/>
              <a:t>We believe we have found the answer: a topology keeps track of what can be distinguished through experimentation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seems fitting that </a:t>
            </a:r>
            <a:r>
              <a:rPr lang="en-US" dirty="0" smtClean="0"/>
              <a:t>topology </a:t>
            </a:r>
            <a:r>
              <a:rPr lang="en-US" dirty="0"/>
              <a:t>maps to such a fundamental concept for an experimental </a:t>
            </a:r>
            <a:r>
              <a:rPr lang="en-US" dirty="0" smtClean="0"/>
              <a:t>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Def: a set of elements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experimentally distinguishable</a:t>
                </a:r>
                <a:r>
                  <a:rPr lang="en-US" dirty="0" smtClean="0"/>
                  <a:t> if the set of all possible experimental identifications forms an </a:t>
                </a:r>
                <a:r>
                  <a:rPr lang="en-US" b="1" dirty="0" smtClean="0"/>
                  <a:t>experimental domain </a:t>
                </a:r>
                <a:r>
                  <a:rPr lang="en-US" dirty="0" smtClean="0"/>
                  <a:t>where given two elements we </a:t>
                </a:r>
                <a:r>
                  <a:rPr lang="en-US" b="1" dirty="0" smtClean="0"/>
                  <a:t>can always find </a:t>
                </a:r>
                <a:r>
                  <a:rPr lang="en-US" dirty="0" smtClean="0"/>
                  <a:t>two </a:t>
                </a:r>
                <a:r>
                  <a:rPr lang="en-US" b="1" dirty="0" smtClean="0"/>
                  <a:t>mutually exclusive observations</a:t>
                </a:r>
                <a:r>
                  <a:rPr lang="en-US" dirty="0" smtClean="0"/>
                  <a:t> such that each element is compatible with only one observation</a:t>
                </a:r>
              </a:p>
              <a:p>
                <a:pPr lvl="1"/>
                <a:r>
                  <a:rPr lang="en-US" dirty="0" smtClean="0"/>
                  <a:t>E.g. {“Cat”, “Sparrow”} -&gt; {“x is a mammal”, “x is a bird”}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 r="-889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Hausdorff</a:t>
            </a:r>
            <a:r>
              <a:rPr lang="en-US" dirty="0"/>
              <a:t> and second countable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The set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𝑻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of all verifiable sets associated to a set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of experimentally distinguishable elements is a </a:t>
                </a:r>
                <a:r>
                  <a:rPr lang="en-US" b="1" dirty="0" err="1" smtClean="0"/>
                  <a:t>Hausdorff</a:t>
                </a:r>
                <a:r>
                  <a:rPr lang="en-US" b="1" dirty="0" smtClean="0"/>
                  <a:t> and second countable topology 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Since an experimental domain has a countable basis,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has a countable basis</a:t>
                </a:r>
              </a:p>
              <a:p>
                <a:pPr lvl="1"/>
                <a:r>
                  <a:rPr lang="en-US" dirty="0" smtClean="0"/>
                  <a:t>Since an experimental domain is closed under finite conjunction and countable disjunction,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closed under finite intersection and arbitrary union</a:t>
                </a:r>
              </a:p>
              <a:p>
                <a:pPr lvl="2"/>
                <a:r>
                  <a:rPr lang="en-US" dirty="0" smtClean="0"/>
                  <a:t>Arbitrary unions can be written as countable disjunctions using the basis</a:t>
                </a:r>
              </a:p>
              <a:p>
                <a:pPr lvl="1"/>
                <a:r>
                  <a:rPr lang="en-US" dirty="0" smtClean="0"/>
                  <a:t>Since the experimental domain contains at least two mutually exclusive experimental observations,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contains the empty set</a:t>
                </a:r>
              </a:p>
              <a:p>
                <a:pPr lvl="1"/>
                <a:r>
                  <a:rPr lang="en-US" dirty="0" smtClean="0"/>
                  <a:t>Since each possibility is at least compatible with one experimental observation, the union of all basis elements is the verifiable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for each two elements we can find two mutually exclusive observations, each compatible with one,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 err="1" smtClean="0"/>
                  <a:t>Hausdorff</a:t>
                </a: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of the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This already has a very general implication: the cardinality of possibilities among which we can experimentally distinguish is at most that of the continuum</a:t>
                </a:r>
              </a:p>
              <a:p>
                <a:pPr lvl="1"/>
                <a:r>
                  <a:rPr lang="en-US" dirty="0" smtClean="0"/>
                  <a:t>Euclidean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continuous functions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, all open sets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, are all mathematical objects that can represent experimentally distinguishable objects</a:t>
                </a:r>
              </a:p>
              <a:p>
                <a:pPr lvl="1"/>
                <a:r>
                  <a:rPr lang="en-US" dirty="0" smtClean="0"/>
                  <a:t>All </a:t>
                </a:r>
                <a:r>
                  <a:rPr lang="en-US" dirty="0"/>
                  <a:t>functions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, all </a:t>
                </a:r>
                <a:r>
                  <a:rPr lang="en-US" dirty="0" smtClean="0"/>
                  <a:t>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are not objects that can represent experimentally distinguishable objects</a:t>
                </a:r>
              </a:p>
              <a:p>
                <a:r>
                  <a:rPr lang="en-US" dirty="0" smtClean="0"/>
                  <a:t>Naturally, not everything with the right cardinality corresponds to experimentally distinguishable elements: one needs to find an experimentally meaningful topology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519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and Experimental Distinguishability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Establishing experimental relationships between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Another important category of experimental observations is one that relates two different elements</a:t>
                </a:r>
              </a:p>
              <a:p>
                <a:pPr lvl="1"/>
                <a:r>
                  <a:rPr lang="en-US" dirty="0" smtClean="0"/>
                  <a:t>E.g. “The person Bob is 1.74 </a:t>
                </a:r>
                <a:r>
                  <a:rPr lang="en-US" dirty="0"/>
                  <a:t>±</a:t>
                </a:r>
                <a:r>
                  <a:rPr lang="en-US" dirty="0" smtClean="0"/>
                  <a:t>0.005 m tall”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”</a:t>
                </a:r>
                <a:r>
                  <a:rPr lang="en-US" dirty="0"/>
                  <a:t> </a:t>
                </a:r>
                <a:r>
                  <a:rPr lang="en-US" dirty="0" smtClean="0"/>
                  <a:t>“The dinosaur Tyrannosaurus </a:t>
                </a:r>
                <a:r>
                  <a:rPr lang="en-US" dirty="0"/>
                  <a:t>rex lived between 65 and 70 million years ago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In fact, the real aim of scientific inquiry is finding such relationships</a:t>
                </a:r>
              </a:p>
              <a:p>
                <a:r>
                  <a:rPr lang="en-US" dirty="0" smtClean="0"/>
                  <a:t>We need to:</a:t>
                </a:r>
              </a:p>
              <a:p>
                <a:pPr lvl="1"/>
                <a:r>
                  <a:rPr lang="en-US" dirty="0" smtClean="0"/>
                  <a:t>Define and study relationships</a:t>
                </a:r>
              </a:p>
              <a:p>
                <a:pPr lvl="2"/>
                <a:r>
                  <a:rPr lang="en-US" dirty="0" smtClean="0"/>
                  <a:t>there are two ways and we show they are equivalent</a:t>
                </a:r>
              </a:p>
              <a:p>
                <a:pPr lvl="1"/>
                <a:r>
                  <a:rPr lang="en-US" dirty="0" smtClean="0"/>
                  <a:t>We need to make sure the relationships are themselves experimentally distinguishable (or we can’t verify them)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we have two experimentally distinguishable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and a map between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that represents an experimental relationship (i.e. it can be used in an experimental test)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4735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06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908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91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97480" y="5305331"/>
            <a:ext cx="3060524" cy="211549"/>
          </a:xfrm>
          <a:prstGeom prst="straightConnector1">
            <a:avLst/>
          </a:pr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07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735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are able to test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, then we can test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)⊆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First map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then check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06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650087" y="5029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31087" y="5257800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87" y="5257800"/>
                <a:ext cx="38914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16287" y="5181600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87" y="5181600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2791456" y="4471842"/>
            <a:ext cx="2888056" cy="733902"/>
          </a:xfrm>
          <a:custGeom>
            <a:avLst/>
            <a:gdLst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75697 w 2775697"/>
              <a:gd name="connsiteY0" fmla="*/ 497943 h 497943"/>
              <a:gd name="connsiteX1" fmla="*/ 1281875 w 2775697"/>
              <a:gd name="connsiteY1" fmla="*/ 3 h 497943"/>
              <a:gd name="connsiteX2" fmla="*/ 50604 w 2775697"/>
              <a:gd name="connsiteY2" fmla="*/ 488890 h 497943"/>
              <a:gd name="connsiteX3" fmla="*/ 258834 w 2775697"/>
              <a:gd name="connsiteY3" fmla="*/ 54323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0" fmla="*/ 2725093 w 2725093"/>
              <a:gd name="connsiteY0" fmla="*/ 497945 h 497945"/>
              <a:gd name="connsiteX1" fmla="*/ 1231271 w 2725093"/>
              <a:gd name="connsiteY1" fmla="*/ 5 h 497945"/>
              <a:gd name="connsiteX2" fmla="*/ 0 w 2725093"/>
              <a:gd name="connsiteY2" fmla="*/ 488892 h 497945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530035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3150 h 553150"/>
              <a:gd name="connsiteX1" fmla="*/ 1530035 w 2897109"/>
              <a:gd name="connsiteY1" fmla="*/ 889 h 553150"/>
              <a:gd name="connsiteX2" fmla="*/ 0 w 2897109"/>
              <a:gd name="connsiteY2" fmla="*/ 489776 h 553150"/>
              <a:gd name="connsiteX0" fmla="*/ 2888056 w 2888056"/>
              <a:gd name="connsiteY0" fmla="*/ 552770 h 733840"/>
              <a:gd name="connsiteX1" fmla="*/ 1520982 w 2888056"/>
              <a:gd name="connsiteY1" fmla="*/ 509 h 733840"/>
              <a:gd name="connsiteX2" fmla="*/ 0 w 2888056"/>
              <a:gd name="connsiteY2" fmla="*/ 733840 h 733840"/>
              <a:gd name="connsiteX0" fmla="*/ 2888056 w 2888056"/>
              <a:gd name="connsiteY0" fmla="*/ 552832 h 733902"/>
              <a:gd name="connsiteX1" fmla="*/ 1520982 w 2888056"/>
              <a:gd name="connsiteY1" fmla="*/ 571 h 733902"/>
              <a:gd name="connsiteX2" fmla="*/ 0 w 2888056"/>
              <a:gd name="connsiteY2" fmla="*/ 733902 h 73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8056" h="733902">
                <a:moveTo>
                  <a:pt x="2888056" y="552832"/>
                </a:moveTo>
                <a:cubicBezTo>
                  <a:pt x="2585519" y="232190"/>
                  <a:pt x="2203009" y="20186"/>
                  <a:pt x="1520982" y="571"/>
                </a:cubicBezTo>
                <a:cubicBezTo>
                  <a:pt x="838955" y="-19044"/>
                  <a:pt x="233882" y="471353"/>
                  <a:pt x="0" y="733902"/>
                </a:cubicBezTo>
              </a:path>
            </a:pathLst>
          </a:cu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59952" y="4495800"/>
                <a:ext cx="607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52" y="4495800"/>
                <a:ext cx="60741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6183487" y="4648200"/>
            <a:ext cx="1530035" cy="489776"/>
          </a:xfrm>
          <a:custGeom>
            <a:avLst/>
            <a:gdLst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75697 w 2775697"/>
              <a:gd name="connsiteY0" fmla="*/ 497943 h 497943"/>
              <a:gd name="connsiteX1" fmla="*/ 1281875 w 2775697"/>
              <a:gd name="connsiteY1" fmla="*/ 3 h 497943"/>
              <a:gd name="connsiteX2" fmla="*/ 50604 w 2775697"/>
              <a:gd name="connsiteY2" fmla="*/ 488890 h 497943"/>
              <a:gd name="connsiteX3" fmla="*/ 258834 w 2775697"/>
              <a:gd name="connsiteY3" fmla="*/ 54323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0" fmla="*/ 2725093 w 2725093"/>
              <a:gd name="connsiteY0" fmla="*/ 497945 h 497945"/>
              <a:gd name="connsiteX1" fmla="*/ 1231271 w 2725093"/>
              <a:gd name="connsiteY1" fmla="*/ 5 h 497945"/>
              <a:gd name="connsiteX2" fmla="*/ 0 w 2725093"/>
              <a:gd name="connsiteY2" fmla="*/ 488892 h 497945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530035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3150 h 553150"/>
              <a:gd name="connsiteX1" fmla="*/ 1530035 w 2897109"/>
              <a:gd name="connsiteY1" fmla="*/ 889 h 553150"/>
              <a:gd name="connsiteX2" fmla="*/ 0 w 2897109"/>
              <a:gd name="connsiteY2" fmla="*/ 489776 h 553150"/>
              <a:gd name="connsiteX0" fmla="*/ 1530035 w 1530035"/>
              <a:gd name="connsiteY0" fmla="*/ 889 h 489776"/>
              <a:gd name="connsiteX1" fmla="*/ 0 w 1530035"/>
              <a:gd name="connsiteY1" fmla="*/ 489776 h 48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0035" h="489776">
                <a:moveTo>
                  <a:pt x="1530035" y="889"/>
                </a:moveTo>
                <a:cubicBezTo>
                  <a:pt x="848008" y="-18726"/>
                  <a:pt x="279149" y="290601"/>
                  <a:pt x="0" y="489776"/>
                </a:cubicBezTo>
              </a:path>
            </a:pathLst>
          </a:cu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5487" y="4495800"/>
            <a:ext cx="838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981699" y="4617265"/>
                <a:ext cx="802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699" y="4617265"/>
                <a:ext cx="80233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908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91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97480" y="5305331"/>
            <a:ext cx="3060524" cy="211549"/>
          </a:xfrm>
          <a:prstGeom prst="straightConnector1">
            <a:avLst/>
          </a:pr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74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735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8287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V is a verifiable set,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is a verifiable set: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a continuous function!</a:t>
                </a:r>
              </a:p>
              <a:p>
                <a:pPr lvl="1"/>
                <a:r>
                  <a:rPr lang="en-US" dirty="0" smtClean="0"/>
                  <a:t>Only continuous functions can properly represent experimental relationships as they preserve experimental distinguishability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828799"/>
              </a:xfrm>
              <a:blipFill rotWithShape="1">
                <a:blip r:embed="rId2"/>
                <a:stretch>
                  <a:fillRect l="-1185" t="-6689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306687" y="4724400"/>
            <a:ext cx="1828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574268"/>
                <a:ext cx="37093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79068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87" y="5791200"/>
                <a:ext cx="38266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650087" y="50292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62200" y="5257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31087" y="5257800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087" y="5257800"/>
                <a:ext cx="38914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16287" y="5181600"/>
                <a:ext cx="40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87" y="5181600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2791456" y="4471842"/>
            <a:ext cx="2888056" cy="733902"/>
          </a:xfrm>
          <a:custGeom>
            <a:avLst/>
            <a:gdLst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75697 w 2775697"/>
              <a:gd name="connsiteY0" fmla="*/ 497943 h 497943"/>
              <a:gd name="connsiteX1" fmla="*/ 1281875 w 2775697"/>
              <a:gd name="connsiteY1" fmla="*/ 3 h 497943"/>
              <a:gd name="connsiteX2" fmla="*/ 50604 w 2775697"/>
              <a:gd name="connsiteY2" fmla="*/ 488890 h 497943"/>
              <a:gd name="connsiteX3" fmla="*/ 258834 w 2775697"/>
              <a:gd name="connsiteY3" fmla="*/ 54323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0" fmla="*/ 2725093 w 2725093"/>
              <a:gd name="connsiteY0" fmla="*/ 497945 h 497945"/>
              <a:gd name="connsiteX1" fmla="*/ 1231271 w 2725093"/>
              <a:gd name="connsiteY1" fmla="*/ 5 h 497945"/>
              <a:gd name="connsiteX2" fmla="*/ 0 w 2725093"/>
              <a:gd name="connsiteY2" fmla="*/ 488892 h 497945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530035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3150 h 553150"/>
              <a:gd name="connsiteX1" fmla="*/ 1530035 w 2897109"/>
              <a:gd name="connsiteY1" fmla="*/ 889 h 553150"/>
              <a:gd name="connsiteX2" fmla="*/ 0 w 2897109"/>
              <a:gd name="connsiteY2" fmla="*/ 489776 h 553150"/>
              <a:gd name="connsiteX0" fmla="*/ 2888056 w 2888056"/>
              <a:gd name="connsiteY0" fmla="*/ 552770 h 733840"/>
              <a:gd name="connsiteX1" fmla="*/ 1520982 w 2888056"/>
              <a:gd name="connsiteY1" fmla="*/ 509 h 733840"/>
              <a:gd name="connsiteX2" fmla="*/ 0 w 2888056"/>
              <a:gd name="connsiteY2" fmla="*/ 733840 h 733840"/>
              <a:gd name="connsiteX0" fmla="*/ 2888056 w 2888056"/>
              <a:gd name="connsiteY0" fmla="*/ 552832 h 733902"/>
              <a:gd name="connsiteX1" fmla="*/ 1520982 w 2888056"/>
              <a:gd name="connsiteY1" fmla="*/ 571 h 733902"/>
              <a:gd name="connsiteX2" fmla="*/ 0 w 2888056"/>
              <a:gd name="connsiteY2" fmla="*/ 733902 h 73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8056" h="733902">
                <a:moveTo>
                  <a:pt x="2888056" y="552832"/>
                </a:moveTo>
                <a:cubicBezTo>
                  <a:pt x="2585519" y="232190"/>
                  <a:pt x="2203009" y="20186"/>
                  <a:pt x="1520982" y="571"/>
                </a:cubicBezTo>
                <a:cubicBezTo>
                  <a:pt x="838955" y="-19044"/>
                  <a:pt x="233882" y="471353"/>
                  <a:pt x="0" y="733902"/>
                </a:cubicBezTo>
              </a:path>
            </a:pathLst>
          </a:cu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59952" y="4495800"/>
                <a:ext cx="607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52" y="4495800"/>
                <a:ext cx="60741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6183487" y="4648200"/>
            <a:ext cx="1530035" cy="489776"/>
          </a:xfrm>
          <a:custGeom>
            <a:avLst/>
            <a:gdLst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3" fmla="*/ 0 w 2725093"/>
              <a:gd name="connsiteY3" fmla="*/ 488890 h 497943"/>
              <a:gd name="connsiteX0" fmla="*/ 2775697 w 2775697"/>
              <a:gd name="connsiteY0" fmla="*/ 497943 h 497943"/>
              <a:gd name="connsiteX1" fmla="*/ 1281875 w 2775697"/>
              <a:gd name="connsiteY1" fmla="*/ 3 h 497943"/>
              <a:gd name="connsiteX2" fmla="*/ 50604 w 2775697"/>
              <a:gd name="connsiteY2" fmla="*/ 488890 h 497943"/>
              <a:gd name="connsiteX3" fmla="*/ 258834 w 2775697"/>
              <a:gd name="connsiteY3" fmla="*/ 54323 h 497943"/>
              <a:gd name="connsiteX0" fmla="*/ 2725093 w 2725093"/>
              <a:gd name="connsiteY0" fmla="*/ 497943 h 497943"/>
              <a:gd name="connsiteX1" fmla="*/ 1231271 w 2725093"/>
              <a:gd name="connsiteY1" fmla="*/ 3 h 497943"/>
              <a:gd name="connsiteX2" fmla="*/ 0 w 2725093"/>
              <a:gd name="connsiteY2" fmla="*/ 488890 h 497943"/>
              <a:gd name="connsiteX0" fmla="*/ 2725093 w 2725093"/>
              <a:gd name="connsiteY0" fmla="*/ 497945 h 497945"/>
              <a:gd name="connsiteX1" fmla="*/ 1231271 w 2725093"/>
              <a:gd name="connsiteY1" fmla="*/ 5 h 497945"/>
              <a:gd name="connsiteX2" fmla="*/ 0 w 2725093"/>
              <a:gd name="connsiteY2" fmla="*/ 488892 h 497945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231271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2532 h 552532"/>
              <a:gd name="connsiteX1" fmla="*/ 1530035 w 2897109"/>
              <a:gd name="connsiteY1" fmla="*/ 271 h 552532"/>
              <a:gd name="connsiteX2" fmla="*/ 0 w 2897109"/>
              <a:gd name="connsiteY2" fmla="*/ 489158 h 552532"/>
              <a:gd name="connsiteX0" fmla="*/ 2897109 w 2897109"/>
              <a:gd name="connsiteY0" fmla="*/ 553150 h 553150"/>
              <a:gd name="connsiteX1" fmla="*/ 1530035 w 2897109"/>
              <a:gd name="connsiteY1" fmla="*/ 889 h 553150"/>
              <a:gd name="connsiteX2" fmla="*/ 0 w 2897109"/>
              <a:gd name="connsiteY2" fmla="*/ 489776 h 553150"/>
              <a:gd name="connsiteX0" fmla="*/ 1530035 w 1530035"/>
              <a:gd name="connsiteY0" fmla="*/ 889 h 489776"/>
              <a:gd name="connsiteX1" fmla="*/ 0 w 1530035"/>
              <a:gd name="connsiteY1" fmla="*/ 489776 h 489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0035" h="489776">
                <a:moveTo>
                  <a:pt x="1530035" y="889"/>
                </a:moveTo>
                <a:cubicBezTo>
                  <a:pt x="848008" y="-18726"/>
                  <a:pt x="279149" y="290601"/>
                  <a:pt x="0" y="489776"/>
                </a:cubicBezTo>
              </a:path>
            </a:pathLst>
          </a:cu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5487" y="4495800"/>
            <a:ext cx="838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57600" y="3288268"/>
                <a:ext cx="813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88268"/>
                <a:ext cx="81394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981699" y="4617265"/>
                <a:ext cx="802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699" y="4617265"/>
                <a:ext cx="802336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908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912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97480" y="5305331"/>
            <a:ext cx="3060524" cy="211549"/>
          </a:xfrm>
          <a:prstGeom prst="straightConnector1">
            <a:avLst/>
          </a:prstGeom>
          <a:noFill/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/>
          <p:cNvSpPr/>
          <p:nvPr/>
        </p:nvSpPr>
        <p:spPr>
          <a:xfrm>
            <a:off x="3505200" y="3733800"/>
            <a:ext cx="4724400" cy="2819400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previous definition is straightforward, but relies on the elements. We want to define the relationship based on the observations.</a:t>
                </a:r>
              </a:p>
              <a:p>
                <a:pPr lvl="1"/>
                <a:r>
                  <a:rPr lang="en-US" dirty="0" smtClean="0"/>
                  <a:t>If “the height of the mercury column is between 24 and 25 mm” then “the temperature of the mercury column is between 24 and 25 degrees Celsius”</a:t>
                </a:r>
              </a:p>
              <a:p>
                <a:r>
                  <a:rPr lang="en-US" dirty="0" smtClean="0"/>
                  <a:t>We can define an experimental relationship between experimentally distinguishable elements as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lvl="1"/>
                <a:r>
                  <a:rPr lang="en-US" dirty="0" smtClean="0"/>
                  <a:t>The relationship is compatible with conjunction/intersection and disjunction/union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between experimentally distinguishable elements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Under </a:t>
                </a:r>
                <a:r>
                  <a:rPr lang="en-US" dirty="0" smtClean="0"/>
                  <a:t>those conditions,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one can show that there exists a unique continuous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two definitions are </a:t>
                </a:r>
                <a:r>
                  <a:rPr lang="en-US" dirty="0" smtClean="0"/>
                  <a:t>equivalent</a:t>
                </a:r>
              </a:p>
              <a:p>
                <a:r>
                  <a:rPr lang="en-US" dirty="0" smtClean="0"/>
                  <a:t>The main idea of the proof is that using </a:t>
                </a:r>
                <a:r>
                  <a:rPr lang="en-US" dirty="0" err="1" smtClean="0"/>
                  <a:t>Hausdorff</a:t>
                </a:r>
                <a:r>
                  <a:rPr lang="en-US" dirty="0" smtClean="0"/>
                  <a:t> we take intersections of open sets to pin down specific points</a:t>
                </a:r>
              </a:p>
              <a:p>
                <a:pPr lvl="1"/>
                <a:r>
                  <a:rPr lang="en-US" dirty="0" smtClean="0"/>
                  <a:t>Extend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to the </a:t>
                </a:r>
                <a:r>
                  <a:rPr lang="en-US" dirty="0" err="1" smtClean="0"/>
                  <a:t>Borel</a:t>
                </a:r>
                <a:r>
                  <a:rPr lang="en-US" dirty="0" smtClean="0"/>
                  <a:t> algebra</a:t>
                </a:r>
              </a:p>
              <a:p>
                <a:pPr lvl="1"/>
                <a:r>
                  <a:rPr lang="en-US" dirty="0" smtClean="0"/>
                  <a:t>Look at images of singletons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Experimental observation</a:t>
            </a:r>
          </a:p>
          <a:p>
            <a:pPr lvl="1"/>
            <a:r>
              <a:rPr lang="en-US" dirty="0" smtClean="0"/>
              <a:t>Observations are statements combined with a way to experimentally verify them. We’ll define a Boolean-like algebra on them which is similar to topological structure.</a:t>
            </a:r>
          </a:p>
          <a:p>
            <a:r>
              <a:rPr lang="en-US" dirty="0" smtClean="0"/>
              <a:t>Experimental distinguishability</a:t>
            </a:r>
          </a:p>
          <a:p>
            <a:pPr lvl="1"/>
            <a:r>
              <a:rPr lang="en-US" dirty="0" smtClean="0"/>
              <a:t>Study observations that can identify an object within a set of possibilities. This will lead to </a:t>
            </a:r>
            <a:r>
              <a:rPr lang="en-US" dirty="0" err="1" smtClean="0"/>
              <a:t>Hausdorff</a:t>
            </a:r>
            <a:r>
              <a:rPr lang="en-US" dirty="0" smtClean="0"/>
              <a:t> and second countable topological spaces.</a:t>
            </a:r>
          </a:p>
          <a:p>
            <a:r>
              <a:rPr lang="en-US" dirty="0" smtClean="0"/>
              <a:t>Experimental relationships</a:t>
            </a:r>
          </a:p>
          <a:p>
            <a:pPr lvl="1"/>
            <a:r>
              <a:rPr lang="en-US" dirty="0" smtClean="0"/>
              <a:t>Study relationships between experimentally distinguishable objects. This will lead to continuous functions and homeomorphisms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in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tells us why continuity is so important in physics: it preserves experimental distinguishability!</a:t>
            </a:r>
          </a:p>
          <a:p>
            <a:r>
              <a:rPr lang="en-US" dirty="0" smtClean="0"/>
              <a:t>A dynamical system that preserves experimental distinguishability is a continuous map</a:t>
            </a:r>
          </a:p>
          <a:p>
            <a:r>
              <a:rPr lang="en-US" dirty="0" smtClean="0"/>
              <a:t>A reversible dynamical system that preserves experimental distinguishability is a homeomorphism</a:t>
            </a:r>
          </a:p>
        </p:txBody>
      </p:sp>
    </p:spTree>
    <p:extLst>
      <p:ext uri="{BB962C8B-B14F-4D97-AF65-F5344CB8AC3E}">
        <p14:creationId xmlns:p14="http://schemas.microsoft.com/office/powerpoint/2010/main" val="32853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Experimental distinguishability of experimental relationships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Now we need to prove that experimental relationships are themselves experimentally distinguishable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be two topological spaces.</a:t>
                </a:r>
                <a:br>
                  <a:rPr lang="en-US" dirty="0" smtClean="0"/>
                </a:b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be set of continuous functions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br>
                  <a:rPr lang="en-US" dirty="0" smtClean="0"/>
                </a:b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two bases of the respective spaces.</a:t>
                </a:r>
              </a:p>
              <a:p>
                <a:r>
                  <a:rPr lang="en-US" dirty="0" smtClean="0"/>
                  <a:t>We define the basis-to-basis topology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 topology generated by all sets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ℬ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Basis-to-basis topology preserves “</a:t>
            </a:r>
            <a:r>
              <a:rPr lang="en-US" dirty="0" err="1" smtClean="0"/>
              <a:t>Hausdorff</a:t>
            </a:r>
            <a:r>
              <a:rPr lang="en-US" dirty="0" smtClean="0"/>
              <a:t> and second countable”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Hausdorff</a:t>
                </a:r>
                <a:r>
                  <a:rPr lang="en-US" dirty="0"/>
                  <a:t>, the basis-to-basis topology is </a:t>
                </a:r>
                <a:r>
                  <a:rPr lang="en-US" dirty="0" err="1" smtClean="0"/>
                  <a:t>Hausdorff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are second countable, the basis-to-basis topology is second countable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are second </a:t>
                </a:r>
                <a:r>
                  <a:rPr lang="en-US" dirty="0" smtClean="0"/>
                  <a:t>countable, the sub-basis that generates the basis-to-basis topology is countable and generates a countable basis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Sets of experimentally distinguishable elements are </a:t>
            </a:r>
            <a:r>
              <a:rPr lang="en-US" dirty="0" err="1" smtClean="0"/>
              <a:t>Hausdorff</a:t>
            </a:r>
            <a:r>
              <a:rPr lang="en-US" dirty="0" smtClean="0"/>
              <a:t> and second countable topological spaces</a:t>
            </a:r>
          </a:p>
          <a:p>
            <a:r>
              <a:rPr lang="en-US" dirty="0" smtClean="0"/>
              <a:t>Relationships between experimentally distinguishable elements are continuous functions and form themselves a set of experimentally distinguishable elements</a:t>
            </a:r>
          </a:p>
          <a:p>
            <a:r>
              <a:rPr lang="en-US" dirty="0" smtClean="0"/>
              <a:t>We can recursively create relationships of relationships: they too will be experimentally distinguishable and form </a:t>
            </a:r>
            <a:r>
              <a:rPr lang="en-US" dirty="0" err="1" smtClean="0"/>
              <a:t>Hausdorff</a:t>
            </a:r>
            <a:r>
              <a:rPr lang="en-US" dirty="0" smtClean="0"/>
              <a:t> and second countable topological spaces.</a:t>
            </a:r>
          </a:p>
          <a:p>
            <a:r>
              <a:rPr lang="en-US" dirty="0" smtClean="0"/>
              <a:t>The universe of discourse is closed!!!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76528"/>
                  </p:ext>
                </p:extLst>
              </p:nvPr>
            </p:nvGraphicFramePr>
            <p:xfrm>
              <a:off x="152400" y="1219200"/>
              <a:ext cx="8839200" cy="522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8817"/>
                    <a:gridCol w="538038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Math concept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Physical meaning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Hausdorff</a:t>
                          </a:r>
                          <a:r>
                            <a:rPr lang="en-US" dirty="0" smtClean="0"/>
                            <a:t>, second-countable topological space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Space of experimentally distinguishable elements, whose points are the possibilities.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Open set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Verifiable set. We can verify experimentally that an object is within that set of</a:t>
                          </a:r>
                          <a:r>
                            <a:rPr lang="en-US" baseline="0" dirty="0" smtClean="0"/>
                            <a:t> possibilities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Closed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Refutable set. We can verify experimentally that an object is not within that set of possibilities.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Basis of a topology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minimum set</a:t>
                          </a:r>
                          <a:r>
                            <a:rPr lang="en-US" baseline="0" dirty="0" smtClean="0"/>
                            <a:t> of observations we need to test in order to test all the others.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Discrete topological</a:t>
                          </a:r>
                          <a:r>
                            <a:rPr lang="en-US" baseline="0" dirty="0" smtClean="0"/>
                            <a:t> space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 of possibilities that can</a:t>
                          </a:r>
                          <a:r>
                            <a:rPr lang="en-US" baseline="0" dirty="0" smtClean="0"/>
                            <a:t> be individually verified or refuted.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Standard topology</a:t>
                          </a:r>
                          <a:r>
                            <a:rPr lang="en-US" baseline="0" dirty="0" smtClean="0"/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/>
                                </a:rPr>
                                <m:t>ℝ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value can be measured only with finite precision.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Continuous 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function that preserves experimental distinguishability.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Homeomorphism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perfect equivalence between experimentally distinguishable spaces.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2775"/>
                  </p:ext>
                </p:extLst>
              </p:nvPr>
            </p:nvGraphicFramePr>
            <p:xfrm>
              <a:off x="152400" y="1219200"/>
              <a:ext cx="8839200" cy="5222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8817"/>
                    <a:gridCol w="538038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Math concept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Physical meaning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Hausdorff</a:t>
                          </a:r>
                          <a:r>
                            <a:rPr lang="en-US" dirty="0" smtClean="0"/>
                            <a:t>, second-countable topological space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Space of experimentally distinguishable elements, whose points are the </a:t>
                          </a:r>
                          <a:r>
                            <a:rPr lang="en-US" dirty="0" smtClean="0"/>
                            <a:t>possibilities.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Open set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Verifiable set. We can verify experimentally that an object is within that set of</a:t>
                          </a:r>
                          <a:r>
                            <a:rPr lang="en-US" baseline="0" dirty="0" smtClean="0"/>
                            <a:t> possibilities</a:t>
                          </a:r>
                          <a:r>
                            <a:rPr lang="en-US" dirty="0" smtClean="0"/>
                            <a:t>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Closed 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Refutable set. We can verify experimentally that an object is not within that set of possibilities.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Basis of a topology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minimum set</a:t>
                          </a:r>
                          <a:r>
                            <a:rPr lang="en-US" baseline="0" dirty="0" smtClean="0"/>
                            <a:t> of observations we need to test in order to test all the </a:t>
                          </a:r>
                          <a:r>
                            <a:rPr lang="en-US" baseline="0" dirty="0" smtClean="0"/>
                            <a:t>others.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Discrete topological</a:t>
                          </a:r>
                          <a:r>
                            <a:rPr lang="en-US" baseline="0" dirty="0" smtClean="0"/>
                            <a:t> space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 of possibilities that can</a:t>
                          </a:r>
                          <a:r>
                            <a:rPr lang="en-US" baseline="0" dirty="0" smtClean="0"/>
                            <a:t> be individually verified or refuted.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968852" r="-15573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 value can be measured only with finite precision.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Continuous 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 function that preserves experimental distinguishability.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Homeomorphism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perfect equivalence between experimentally distinguishable spaces.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2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The application of topology in science is to capture experimental distinguishability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This insight allows us to understand </a:t>
            </a:r>
            <a:r>
              <a:rPr lang="en-US" dirty="0" smtClean="0"/>
              <a:t>why topological </a:t>
            </a:r>
            <a:r>
              <a:rPr lang="en-US" dirty="0"/>
              <a:t>spaces </a:t>
            </a:r>
            <a:r>
              <a:rPr lang="en-US" dirty="0" smtClean="0"/>
              <a:t>and </a:t>
            </a:r>
            <a:r>
              <a:rPr lang="en-US" dirty="0"/>
              <a:t>continuous </a:t>
            </a:r>
            <a:r>
              <a:rPr lang="en-US" dirty="0" smtClean="0"/>
              <a:t>functions </a:t>
            </a:r>
            <a:r>
              <a:rPr lang="en-US" dirty="0"/>
              <a:t>are pervasive in physics and other domains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The hope is that we can build upon these ideas to understand why other mathematical concepts </a:t>
            </a:r>
            <a:r>
              <a:rPr lang="en-US" dirty="0" smtClean="0"/>
              <a:t>(e.g. </a:t>
            </a:r>
            <a:r>
              <a:rPr lang="en-US" dirty="0"/>
              <a:t>differentiability, measures, symplectic forms) are also fundamental in science</a:t>
            </a:r>
          </a:p>
          <a:p>
            <a:pPr marL="742950" lvl="2" indent="-342900"/>
            <a:r>
              <a:rPr lang="en-US" dirty="0"/>
              <a:t>A better understanding of the concepts of today may lead to the new ideas of tomorrow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Keeping track of what is experimentally verifiable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science, something is true if and only if it can be experimentally verified</a:t>
            </a:r>
          </a:p>
          <a:p>
            <a:r>
              <a:rPr lang="en-US" dirty="0" smtClean="0"/>
              <a:t>It is not enough to claim something</a:t>
            </a:r>
          </a:p>
          <a:p>
            <a:pPr lvl="1"/>
            <a:r>
              <a:rPr lang="en-US" dirty="0" smtClean="0"/>
              <a:t>E.g. “Bob likes chocolate” “The ball is moving at about 1 m/s” “Birds descend from Dinosaurs”</a:t>
            </a:r>
          </a:p>
          <a:p>
            <a:r>
              <a:rPr lang="en-US" dirty="0" smtClean="0"/>
              <a:t>We must provide a clear procedure such that the result can be independently replicated</a:t>
            </a:r>
            <a:endParaRPr lang="en-US" dirty="0"/>
          </a:p>
          <a:p>
            <a:r>
              <a:rPr lang="en-US" dirty="0" smtClean="0"/>
              <a:t>Let’s see if we can capture this requirement more precisely </a:t>
            </a:r>
          </a:p>
        </p:txBody>
      </p:sp>
    </p:spTree>
    <p:extLst>
      <p:ext uri="{BB962C8B-B14F-4D97-AF65-F5344CB8AC3E}">
        <p14:creationId xmlns:p14="http://schemas.microsoft.com/office/powerpoint/2010/main" val="36958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observations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Def: an </a:t>
                </a:r>
                <a:r>
                  <a:rPr lang="en-US" b="1" dirty="0" smtClean="0"/>
                  <a:t>experimental test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repeatable procedure</a:t>
                </a:r>
                <a:r>
                  <a:rPr lang="en-US" dirty="0" smtClean="0"/>
                  <a:t> (i.e. can be stopped, restarted, executed as many times as needed) that, if successful, </a:t>
                </a:r>
                <a:r>
                  <a:rPr lang="en-US" b="1" dirty="0" smtClean="0"/>
                  <a:t>terminates in finite time </a:t>
                </a:r>
                <a:r>
                  <a:rPr lang="en-US" dirty="0" smtClean="0"/>
                  <a:t>(i.e.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&lt;+∞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For example:</a:t>
                </a:r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dirty="0" smtClean="0"/>
                  <a:t>Find a swan</a:t>
                </a:r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dirty="0" smtClean="0"/>
                  <a:t>Check the color</a:t>
                </a:r>
              </a:p>
              <a:p>
                <a:pPr marL="1371600" lvl="2" indent="-514350">
                  <a:buFont typeface="+mj-lt"/>
                  <a:buAutoNum type="arabicPeriod"/>
                </a:pPr>
                <a:r>
                  <a:rPr lang="en-US" dirty="0" smtClean="0"/>
                  <a:t>If black terminate successfully otherwise go to 1</a:t>
                </a:r>
              </a:p>
              <a:p>
                <a:r>
                  <a:rPr lang="en-US" dirty="0" smtClean="0"/>
                  <a:t>Def: an </a:t>
                </a:r>
                <a:r>
                  <a:rPr lang="en-US" b="1" dirty="0" smtClean="0"/>
                  <a:t>experimental observation</a:t>
                </a:r>
                <a:r>
                  <a:rPr lang="en-US" dirty="0" smtClean="0"/>
                  <a:t> is a tuple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=&lt;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statement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that can be verified </a:t>
                </a:r>
                <a:r>
                  <a:rPr lang="en-US" dirty="0" smtClean="0"/>
                  <a:t>by the experimental 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true if and only if the experimental 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successful</a:t>
                </a:r>
              </a:p>
              <a:p>
                <a:pPr lvl="1"/>
                <a:r>
                  <a:rPr lang="en-US" dirty="0" smtClean="0"/>
                  <a:t>For example &lt; “There are black swans”, “Find a swan, …”&gt;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630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 of experimental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want to understand how experimental observations behave under logical operations:</a:t>
            </a:r>
          </a:p>
          <a:p>
            <a:pPr lvl="1"/>
            <a:r>
              <a:rPr lang="en-US" dirty="0" smtClean="0"/>
              <a:t>Negation/logical NOT</a:t>
            </a:r>
          </a:p>
          <a:p>
            <a:pPr lvl="1"/>
            <a:r>
              <a:rPr lang="en-US" dirty="0" smtClean="0"/>
              <a:t>Conjunction/logical AND</a:t>
            </a:r>
          </a:p>
          <a:p>
            <a:pPr lvl="1"/>
            <a:r>
              <a:rPr lang="en-US" dirty="0" smtClean="0"/>
              <a:t>Disjunction/logical OR</a:t>
            </a:r>
          </a:p>
        </p:txBody>
      </p:sp>
    </p:spTree>
    <p:extLst>
      <p:ext uri="{BB962C8B-B14F-4D97-AF65-F5344CB8AC3E}">
        <p14:creationId xmlns:p14="http://schemas.microsoft.com/office/powerpoint/2010/main" val="9664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Negation/Logical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Note: the negation of an experimental observation is not necessarily an experimental observation</a:t>
            </a:r>
          </a:p>
          <a:p>
            <a:pPr lvl="1"/>
            <a:r>
              <a:rPr lang="en-US" dirty="0" smtClean="0"/>
              <a:t>Being able to verify a statement in finite time does not imply the ability to verify its negation in finite time</a:t>
            </a:r>
          </a:p>
          <a:p>
            <a:pPr lvl="1"/>
            <a:r>
              <a:rPr lang="en-US" dirty="0" smtClean="0"/>
              <a:t>Non-verification is not verification of the negation. Not finding black swans does not verify “there are no black swans”</a:t>
            </a:r>
          </a:p>
          <a:p>
            <a:r>
              <a:rPr lang="en-US" dirty="0" smtClean="0"/>
              <a:t>This idea has been intuitively present in the scientific community</a:t>
            </a:r>
          </a:p>
          <a:p>
            <a:pPr lvl="1"/>
            <a:r>
              <a:rPr lang="en-US" dirty="0" smtClean="0"/>
              <a:t>James Randi’s “You can’t prove a negative”: pushing a few reindeer off the Empire </a:t>
            </a:r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B</a:t>
            </a:r>
            <a:r>
              <a:rPr lang="en-US" dirty="0" smtClean="0"/>
              <a:t>uilding doesn’t prove they can’t fly</a:t>
            </a:r>
          </a:p>
          <a:p>
            <a:pPr lvl="1"/>
            <a:r>
              <a:rPr lang="en-US" dirty="0" smtClean="0"/>
              <a:t>“Absence </a:t>
            </a:r>
            <a:r>
              <a:rPr lang="en-US" dirty="0"/>
              <a:t>of evidence is not evidence of </a:t>
            </a:r>
            <a:r>
              <a:rPr lang="en-US" dirty="0" smtClean="0"/>
              <a:t>absence”</a:t>
            </a:r>
          </a:p>
          <a:p>
            <a:r>
              <a:rPr lang="en-US" dirty="0" smtClean="0"/>
              <a:t>This formalizes that intuition more precisely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Negation/Logical NOT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But negation still gives us something!</a:t>
                </a:r>
              </a:p>
              <a:p>
                <a:r>
                  <a:rPr lang="en-US" dirty="0" smtClean="0"/>
                  <a:t>Def: an </a:t>
                </a:r>
                <a:r>
                  <a:rPr lang="en-US" b="1" dirty="0" smtClean="0"/>
                  <a:t>experimental counter-observation</a:t>
                </a:r>
                <a:r>
                  <a:rPr lang="en-US" dirty="0" smtClean="0"/>
                  <a:t> is a tuple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=&lt;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statement</a:t>
                </a:r>
                <a:r>
                  <a:rPr lang="en-US" dirty="0"/>
                  <a:t> </a:t>
                </a:r>
                <a:r>
                  <a:rPr lang="en-US" b="1" dirty="0"/>
                  <a:t>that can be </a:t>
                </a:r>
                <a:r>
                  <a:rPr lang="en-US" b="1" dirty="0" smtClean="0"/>
                  <a:t>refuted </a:t>
                </a:r>
                <a:r>
                  <a:rPr lang="en-US" dirty="0" smtClean="0"/>
                  <a:t>by </a:t>
                </a:r>
                <a:r>
                  <a:rPr lang="en-US" dirty="0"/>
                  <a:t>the experimental 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is false if and only if the experimental 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successful</a:t>
                </a:r>
              </a:p>
              <a:p>
                <a:r>
                  <a:rPr lang="en-US" b="1" dirty="0" smtClean="0"/>
                  <a:t>The negation of an experimental observation is an experimental counter-observation</a:t>
                </a:r>
              </a:p>
              <a:p>
                <a:pPr lvl="1"/>
                <a:r>
                  <a:rPr lang="en-US" dirty="0" smtClean="0"/>
                  <a:t>Being able to verify a statement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allows us to refute the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negation of a negation is the original observation</a:t>
                </a:r>
              </a:p>
              <a:p>
                <a:r>
                  <a:rPr lang="en-US" dirty="0" smtClean="0"/>
                  <a:t>In this sense, observations and counter-observations are dual to each other, so we can concentrate on the former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1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2615</Words>
  <Application>Microsoft Office PowerPoint</Application>
  <PresentationFormat>On-screen Show (4:3)</PresentationFormat>
  <Paragraphs>219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Topology and experimental distinguishability</vt:lpstr>
      <vt:lpstr>Motivation for this work</vt:lpstr>
      <vt:lpstr>Overview</vt:lpstr>
      <vt:lpstr>Experimental Observations</vt:lpstr>
      <vt:lpstr>Experimental observations</vt:lpstr>
      <vt:lpstr>Experimental observations</vt:lpstr>
      <vt:lpstr>Algebra of experimental observations</vt:lpstr>
      <vt:lpstr>Negation/Logical NOT</vt:lpstr>
      <vt:lpstr>Negation/Logical NOT</vt:lpstr>
      <vt:lpstr>Conjunction/Logical AND</vt:lpstr>
      <vt:lpstr>Disjunction/Logical OR</vt:lpstr>
      <vt:lpstr>Disjunction/Logical OR</vt:lpstr>
      <vt:lpstr>Algebra of experimental observations</vt:lpstr>
      <vt:lpstr>Things we can do with this algebra</vt:lpstr>
      <vt:lpstr>Experimental domain</vt:lpstr>
      <vt:lpstr>Experimental Distinguishability</vt:lpstr>
      <vt:lpstr>Observations and identifications</vt:lpstr>
      <vt:lpstr>Experimental identification</vt:lpstr>
      <vt:lpstr>Experimental identification</vt:lpstr>
      <vt:lpstr>Experimental distinguishability</vt:lpstr>
      <vt:lpstr>Hausdorff and second countable topology</vt:lpstr>
      <vt:lpstr>Cardinality of the elements</vt:lpstr>
      <vt:lpstr>Relationships and Experimental Distinguishability</vt:lpstr>
      <vt:lpstr>Relationships between experimentally distinguishable elements</vt:lpstr>
      <vt:lpstr>Relationships between experimentally distinguishable elements</vt:lpstr>
      <vt:lpstr>Relationships between experimentally distinguishable elements</vt:lpstr>
      <vt:lpstr>Relationships between experimentally distinguishable elements</vt:lpstr>
      <vt:lpstr>Relationships between experimentally distinguishable elements</vt:lpstr>
      <vt:lpstr>Relationships between experimentally distinguishable elements</vt:lpstr>
      <vt:lpstr>Continuity in physics</vt:lpstr>
      <vt:lpstr>Experimental distinguishability of experimental relationships</vt:lpstr>
      <vt:lpstr>Basis-to-basis topology preserves “Hausdorff and second countable”</vt:lpstr>
      <vt:lpstr>Putting it all together</vt:lpstr>
      <vt:lpstr>Dictionary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and experimental distinguishability</dc:title>
  <dc:creator>carcassi</dc:creator>
  <cp:lastModifiedBy>carcassi</cp:lastModifiedBy>
  <cp:revision>115</cp:revision>
  <dcterms:created xsi:type="dcterms:W3CDTF">2017-06-07T13:35:01Z</dcterms:created>
  <dcterms:modified xsi:type="dcterms:W3CDTF">2017-06-28T10:06:21Z</dcterms:modified>
</cp:coreProperties>
</file>