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5" r:id="rId4"/>
    <p:sldId id="286" r:id="rId5"/>
    <p:sldId id="276" r:id="rId6"/>
    <p:sldId id="277" r:id="rId7"/>
    <p:sldId id="287" r:id="rId8"/>
    <p:sldId id="288" r:id="rId9"/>
    <p:sldId id="289" r:id="rId10"/>
    <p:sldId id="290" r:id="rId11"/>
    <p:sldId id="279" r:id="rId12"/>
    <p:sldId id="291" r:id="rId13"/>
    <p:sldId id="292" r:id="rId14"/>
    <p:sldId id="293" r:id="rId15"/>
    <p:sldId id="280" r:id="rId16"/>
    <p:sldId id="294" r:id="rId17"/>
    <p:sldId id="295" r:id="rId18"/>
    <p:sldId id="296" r:id="rId19"/>
    <p:sldId id="297" r:id="rId20"/>
    <p:sldId id="298" r:id="rId21"/>
    <p:sldId id="299" r:id="rId22"/>
    <p:sldId id="282" r:id="rId23"/>
    <p:sldId id="300" r:id="rId24"/>
    <p:sldId id="302" r:id="rId25"/>
    <p:sldId id="301" r:id="rId26"/>
    <p:sldId id="304" r:id="rId27"/>
    <p:sldId id="303" r:id="rId28"/>
    <p:sldId id="260" r:id="rId29"/>
    <p:sldId id="262" r:id="rId30"/>
    <p:sldId id="261" r:id="rId31"/>
    <p:sldId id="263" r:id="rId32"/>
    <p:sldId id="265" r:id="rId33"/>
    <p:sldId id="264" r:id="rId34"/>
    <p:sldId id="307" r:id="rId35"/>
    <p:sldId id="305" r:id="rId36"/>
    <p:sldId id="269" r:id="rId37"/>
    <p:sldId id="258" r:id="rId38"/>
    <p:sldId id="266" r:id="rId39"/>
    <p:sldId id="267" r:id="rId40"/>
    <p:sldId id="270" r:id="rId41"/>
    <p:sldId id="271" r:id="rId42"/>
    <p:sldId id="272" r:id="rId43"/>
    <p:sldId id="273" r:id="rId44"/>
    <p:sldId id="274" r:id="rId45"/>
    <p:sldId id="284" r:id="rId46"/>
    <p:sldId id="268" r:id="rId47"/>
    <p:sldId id="275" r:id="rId48"/>
    <p:sldId id="306" r:id="rId49"/>
    <p:sldId id="30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7" d="100"/>
          <a:sy n="87" d="100"/>
        </p:scale>
        <p:origin x="1354" y="5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76D5A-648C-4839-8D16-B2A4E1FB61F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227856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76D5A-648C-4839-8D16-B2A4E1FB61F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583486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76D5A-648C-4839-8D16-B2A4E1FB61F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336205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76D5A-648C-4839-8D16-B2A4E1FB61F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280751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476D5A-648C-4839-8D16-B2A4E1FB61FD}" type="datetimeFigureOut">
              <a:rPr lang="en-US" smtClean="0"/>
              <a:t>7/24/2018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91750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76D5A-648C-4839-8D16-B2A4E1FB61FD}"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1373624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76D5A-648C-4839-8D16-B2A4E1FB61FD}" type="datetimeFigureOut">
              <a:rPr lang="en-US" smtClean="0"/>
              <a:t>7/24/2018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26684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76D5A-648C-4839-8D16-B2A4E1FB61FD}" type="datetimeFigureOut">
              <a:rPr lang="en-US" smtClean="0"/>
              <a:t>7/24/2018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105218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76D5A-648C-4839-8D16-B2A4E1FB61FD}" type="datetimeFigureOut">
              <a:rPr lang="en-US" smtClean="0"/>
              <a:t>7/24/2018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4167774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476D5A-648C-4839-8D16-B2A4E1FB61FD}"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54906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8476D5A-648C-4839-8D16-B2A4E1FB61FD}" type="datetimeFigureOut">
              <a:rPr lang="en-US" smtClean="0"/>
              <a:t>7/24/2018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7E5121-9EE8-45E9-B82E-510FB26038EE}" type="slidenum">
              <a:rPr lang="en-US" smtClean="0"/>
              <a:t>‹#›</a:t>
            </a:fld>
            <a:endParaRPr lang="en-US"/>
          </a:p>
        </p:txBody>
      </p:sp>
    </p:spTree>
    <p:extLst>
      <p:ext uri="{BB962C8B-B14F-4D97-AF65-F5344CB8AC3E}">
        <p14:creationId xmlns:p14="http://schemas.microsoft.com/office/powerpoint/2010/main" val="296284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76D5A-648C-4839-8D16-B2A4E1FB61FD}" type="datetimeFigureOut">
              <a:rPr lang="en-US" smtClean="0"/>
              <a:t>7/24/2018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7E5121-9EE8-45E9-B82E-510FB26038EE}" type="slidenum">
              <a:rPr lang="en-US" smtClean="0"/>
              <a:t>‹#›</a:t>
            </a:fld>
            <a:endParaRPr lang="en-US"/>
          </a:p>
        </p:txBody>
      </p:sp>
    </p:spTree>
    <p:extLst>
      <p:ext uri="{BB962C8B-B14F-4D97-AF65-F5344CB8AC3E}">
        <p14:creationId xmlns:p14="http://schemas.microsoft.com/office/powerpoint/2010/main" val="2305101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3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00.png"/><Relationship Id="rId7" Type="http://schemas.openxmlformats.org/officeDocument/2006/relationships/image" Target="../media/image6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5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assumptionsofphysics.org/boo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B47-AB88-4408-97C3-FCA11B54AE34}"/>
              </a:ext>
            </a:extLst>
          </p:cNvPr>
          <p:cNvSpPr>
            <a:spLocks noGrp="1"/>
          </p:cNvSpPr>
          <p:nvPr>
            <p:ph type="ctrTitle"/>
          </p:nvPr>
        </p:nvSpPr>
        <p:spPr/>
        <p:txBody>
          <a:bodyPr>
            <a:normAutofit fontScale="90000"/>
          </a:bodyPr>
          <a:lstStyle/>
          <a:p>
            <a:r>
              <a:rPr lang="en-US" dirty="0"/>
              <a:t>The logic and topology of experimentally verifiable statements</a:t>
            </a:r>
          </a:p>
        </p:txBody>
      </p:sp>
      <p:sp>
        <p:nvSpPr>
          <p:cNvPr id="3" name="Subtitle 2">
            <a:extLst>
              <a:ext uri="{FF2B5EF4-FFF2-40B4-BE49-F238E27FC236}">
                <a16:creationId xmlns:a16="http://schemas.microsoft.com/office/drawing/2014/main" id="{3DA8A67E-D4FF-4BCC-BD80-CB55F1EBB181}"/>
              </a:ext>
            </a:extLst>
          </p:cNvPr>
          <p:cNvSpPr>
            <a:spLocks noGrp="1"/>
          </p:cNvSpPr>
          <p:nvPr>
            <p:ph type="subTitle" idx="1"/>
          </p:nvPr>
        </p:nvSpPr>
        <p:spPr/>
        <p:txBody>
          <a:bodyPr/>
          <a:lstStyle/>
          <a:p>
            <a:r>
              <a:rPr lang="en-US" dirty="0"/>
              <a:t>Gabriele Carcassi, Christine Aidala, Mark Greenfield</a:t>
            </a:r>
          </a:p>
          <a:p>
            <a:r>
              <a:rPr lang="en-US" dirty="0"/>
              <a:t>University of Michigan</a:t>
            </a:r>
          </a:p>
        </p:txBody>
      </p:sp>
    </p:spTree>
    <p:extLst>
      <p:ext uri="{BB962C8B-B14F-4D97-AF65-F5344CB8AC3E}">
        <p14:creationId xmlns:p14="http://schemas.microsoft.com/office/powerpoint/2010/main" val="159181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C5A-296E-48FE-B799-3E2D5237269D}"/>
              </a:ext>
            </a:extLst>
          </p:cNvPr>
          <p:cNvSpPr>
            <a:spLocks noGrp="1"/>
          </p:cNvSpPr>
          <p:nvPr>
            <p:ph type="title"/>
          </p:nvPr>
        </p:nvSpPr>
        <p:spPr/>
        <p:txBody>
          <a:bodyPr/>
          <a:lstStyle/>
          <a:p>
            <a:r>
              <a:rPr lang="en-US" dirty="0"/>
              <a:t>Logic relationships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6829D9-FD14-459F-A81F-D36A67C67A76}"/>
                  </a:ext>
                </a:extLst>
              </p:cNvPr>
              <p:cNvSpPr>
                <a:spLocks noGrp="1"/>
              </p:cNvSpPr>
              <p:nvPr>
                <p:ph idx="1"/>
              </p:nvPr>
            </p:nvSpPr>
            <p:spPr/>
            <p:txBody>
              <a:bodyPr>
                <a:normAutofit/>
              </a:bodyPr>
              <a:lstStyle/>
              <a:p>
                <a:r>
                  <a:rPr lang="en-US" dirty="0"/>
                  <a:t>Given:</a:t>
                </a:r>
              </a:p>
              <a:p>
                <a:pPr lvl="1"/>
                <a14:m>
                  <m:oMath xmlns:m="http://schemas.openxmlformats.org/officeDocument/2006/math">
                    <m:sSub>
                      <m:sSubPr>
                        <m:ctrlPr>
                          <a:rPr lang="en-US" i="1" smtClean="0">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oMath>
                </a14:m>
                <a:r>
                  <a:rPr lang="en-US" dirty="0"/>
                  <a:t>=“This animal is a cat”</a:t>
                </a:r>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b="0" i="1" smtClean="0">
                            <a:latin typeface="Cambria Math" panose="02040503050406030204" pitchFamily="18" charset="0"/>
                          </a:rPr>
                          <m:t>2</m:t>
                        </m:r>
                      </m:sub>
                    </m:sSub>
                  </m:oMath>
                </a14:m>
                <a:r>
                  <a:rPr lang="en-US" dirty="0"/>
                  <a:t>=“This animal is a dog”</a:t>
                </a:r>
              </a:p>
              <a:p>
                <a:pPr lvl="1"/>
                <a14:m>
                  <m:oMath xmlns:m="http://schemas.openxmlformats.org/officeDocument/2006/math">
                    <m:r>
                      <m:rPr>
                        <m:sty m:val="p"/>
                      </m:rPr>
                      <a:rPr lang="en-US">
                        <a:latin typeface="Cambria Math" panose="02040503050406030204" pitchFamily="18" charset="0"/>
                      </a:rPr>
                      <m:t>poss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e>
                    </m:d>
                    <m:r>
                      <a:rPr lang="en-US" i="1">
                        <a:latin typeface="Cambria Math" panose="02040503050406030204" pitchFamily="18" charset="0"/>
                      </a:rPr>
                      <m:t>=</m:t>
                    </m:r>
                    <m:r>
                      <m:rPr>
                        <m:sty m:val="p"/>
                      </m:rPr>
                      <a:rPr lang="en-US">
                        <a:latin typeface="Cambria Math" panose="02040503050406030204" pitchFamily="18" charset="0"/>
                      </a:rPr>
                      <m:t>poss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1" smtClean="0">
                        <a:latin typeface="Cambria Math" panose="02040503050406030204" pitchFamily="18" charset="0"/>
                      </a:rPr>
                      <m:t>, </m:t>
                    </m:r>
                    <m:r>
                      <m:rPr>
                        <m:sty m:val="p"/>
                      </m:rPr>
                      <a:rPr lang="en-US" b="0" i="0" smtClean="0">
                        <a:latin typeface="Cambria Math" panose="02040503050406030204" pitchFamily="18" charset="0"/>
                      </a:rPr>
                      <m:t>FALSE</m:t>
                    </m:r>
                    <m:r>
                      <a:rPr lang="en-US" b="0" i="1" smtClean="0">
                        <a:latin typeface="Cambria Math" panose="02040503050406030204" pitchFamily="18" charset="0"/>
                      </a:rPr>
                      <m:t>}</m:t>
                    </m:r>
                  </m:oMath>
                </a14:m>
                <a:endParaRPr lang="en-US" dirty="0"/>
              </a:p>
              <a:p>
                <a:pPr lvl="1"/>
                <a14:m>
                  <m:oMath xmlns:m="http://schemas.openxmlformats.org/officeDocument/2006/math">
                    <m:r>
                      <m:rPr>
                        <m:sty m:val="p"/>
                      </m:rPr>
                      <a:rPr lang="en-US">
                        <a:latin typeface="Cambria Math" panose="02040503050406030204" pitchFamily="18" charset="0"/>
                      </a:rPr>
                      <m:t>poss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2</m:t>
                            </m:r>
                          </m:sub>
                        </m:sSub>
                      </m:e>
                    </m:d>
                    <m:r>
                      <a:rPr lang="en-US" i="1">
                        <a:latin typeface="Cambria Math" panose="02040503050406030204" pitchFamily="18" charset="0"/>
                      </a:rPr>
                      <m:t>={</m:t>
                    </m:r>
                    <m:r>
                      <m:rPr>
                        <m:sty m:val="p"/>
                      </m:rPr>
                      <a:rPr lang="en-US">
                        <a:latin typeface="Cambria Math" panose="02040503050406030204" pitchFamily="18" charset="0"/>
                      </a:rPr>
                      <m:t>FALSE</m:t>
                    </m:r>
                    <m:r>
                      <a:rPr lang="en-US" i="1">
                        <a:latin typeface="Cambria Math" panose="02040503050406030204" pitchFamily="18" charset="0"/>
                      </a:rPr>
                      <m:t>}</m:t>
                    </m:r>
                  </m:oMath>
                </a14:m>
                <a:endParaRPr lang="en-US" dirty="0"/>
              </a:p>
              <a:p>
                <a:r>
                  <a:rPr lang="en-US" dirty="0"/>
                  <a:t>We can deduce that:</a:t>
                </a:r>
              </a:p>
              <a:p>
                <a:pPr lvl="1"/>
                <a14:m>
                  <m:oMath xmlns:m="http://schemas.openxmlformats.org/officeDocument/2006/math">
                    <m:r>
                      <m:rPr>
                        <m:sty m:val="p"/>
                      </m:rPr>
                      <a:rPr lang="en-US" b="0" i="0" smtClean="0">
                        <a:latin typeface="Cambria Math" panose="02040503050406030204" pitchFamily="18" charset="0"/>
                      </a:rPr>
                      <m:t>truth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e>
                    </m:d>
                    <m:r>
                      <a:rPr lang="en-US" i="1">
                        <a:latin typeface="Cambria Math" panose="02040503050406030204" pitchFamily="18" charset="0"/>
                      </a:rPr>
                      <m:t>=</m:t>
                    </m:r>
                    <m:r>
                      <m:rPr>
                        <m:sty m:val="p"/>
                      </m:rPr>
                      <a:rPr lang="en-US" b="0" i="0" smtClean="0">
                        <a:latin typeface="Cambria Math" panose="02040503050406030204" pitchFamily="18" charset="0"/>
                      </a:rPr>
                      <m:t>truth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2</m:t>
                            </m:r>
                          </m:sub>
                        </m:sSub>
                      </m:e>
                    </m:d>
                    <m:r>
                      <a:rPr lang="en-US" i="1">
                        <a:latin typeface="Cambria Math" panose="02040503050406030204" pitchFamily="18" charset="0"/>
                      </a:rPr>
                      <m:t>=</m:t>
                    </m:r>
                    <m:r>
                      <m:rPr>
                        <m:sty m:val="p"/>
                      </m:rPr>
                      <a:rPr lang="en-US">
                        <a:latin typeface="Cambria Math" panose="02040503050406030204" pitchFamily="18" charset="0"/>
                      </a:rPr>
                      <m:t>TRUE</m:t>
                    </m:r>
                  </m:oMath>
                </a14:m>
                <a:r>
                  <a:rPr lang="en-US" dirty="0"/>
                  <a:t> is not a consistent truth assignment</a:t>
                </a:r>
              </a:p>
              <a:p>
                <a:r>
                  <a:rPr lang="en-US" dirty="0"/>
                  <a:t>The possibilities of statements allow us to rule out cases that are not meaningful</a:t>
                </a:r>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56829D9-FD14-459F-A81F-D36A67C67A76}"/>
                  </a:ext>
                </a:extLst>
              </p:cNvPr>
              <p:cNvSpPr>
                <a:spLocks noGrp="1" noRot="1" noChangeAspect="1" noMove="1" noResize="1" noEditPoints="1" noAdjustHandles="1" noChangeArrowheads="1" noChangeShapeType="1" noTextEdit="1"/>
              </p:cNvSpPr>
              <p:nvPr>
                <p:ph idx="1"/>
              </p:nvPr>
            </p:nvSpPr>
            <p:spPr>
              <a:blipFill>
                <a:blip r:embed="rId2"/>
                <a:stretch>
                  <a:fillRect l="-1391" t="-2241" r="-1236"/>
                </a:stretch>
              </a:blipFill>
            </p:spPr>
            <p:txBody>
              <a:bodyPr/>
              <a:lstStyle/>
              <a:p>
                <a:r>
                  <a:rPr lang="en-US">
                    <a:noFill/>
                  </a:rPr>
                  <a:t> </a:t>
                </a:r>
              </a:p>
            </p:txBody>
          </p:sp>
        </mc:Fallback>
      </mc:AlternateContent>
    </p:spTree>
    <p:extLst>
      <p:ext uri="{BB962C8B-B14F-4D97-AF65-F5344CB8AC3E}">
        <p14:creationId xmlns:p14="http://schemas.microsoft.com/office/powerpoint/2010/main" val="13104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71F-0815-4245-9929-34E7F9E409C9}"/>
              </a:ext>
            </a:extLst>
          </p:cNvPr>
          <p:cNvSpPr>
            <a:spLocks noGrp="1"/>
          </p:cNvSpPr>
          <p:nvPr>
            <p:ph type="title"/>
          </p:nvPr>
        </p:nvSpPr>
        <p:spPr/>
        <p:txBody>
          <a:bodyPr/>
          <a:lstStyle/>
          <a:p>
            <a:r>
              <a:rPr lang="en-US" dirty="0"/>
              <a:t>Statement equivalence</a:t>
            </a:r>
          </a:p>
        </p:txBody>
      </p:sp>
      <p:sp>
        <p:nvSpPr>
          <p:cNvPr id="3" name="Content Placeholder 2">
            <a:extLst>
              <a:ext uri="{FF2B5EF4-FFF2-40B4-BE49-F238E27FC236}">
                <a16:creationId xmlns:a16="http://schemas.microsoft.com/office/drawing/2014/main" id="{03264048-C4E4-4478-AF84-914EDE2B74DB}"/>
              </a:ext>
            </a:extLst>
          </p:cNvPr>
          <p:cNvSpPr>
            <a:spLocks noGrp="1"/>
          </p:cNvSpPr>
          <p:nvPr>
            <p:ph idx="1"/>
          </p:nvPr>
        </p:nvSpPr>
        <p:spPr/>
        <p:txBody>
          <a:bodyPr/>
          <a:lstStyle/>
          <a:p>
            <a:r>
              <a:rPr lang="en-US" dirty="0"/>
              <a:t>From these starting points, we can:</a:t>
            </a:r>
          </a:p>
          <a:p>
            <a:pPr lvl="1"/>
            <a:r>
              <a:rPr lang="en-US" dirty="0"/>
              <a:t>Define statement equivalence</a:t>
            </a:r>
          </a:p>
        </p:txBody>
      </p:sp>
      <p:pic>
        <p:nvPicPr>
          <p:cNvPr id="4" name="Picture 3">
            <a:extLst>
              <a:ext uri="{FF2B5EF4-FFF2-40B4-BE49-F238E27FC236}">
                <a16:creationId xmlns:a16="http://schemas.microsoft.com/office/drawing/2014/main" id="{623E2A88-E2DB-4500-ADFF-FE1C685EE3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62809" y="2816352"/>
            <a:ext cx="8618381" cy="908304"/>
          </a:xfrm>
          <a:prstGeom prst="rect">
            <a:avLst/>
          </a:prstGeom>
        </p:spPr>
      </p:pic>
      <p:sp>
        <p:nvSpPr>
          <p:cNvPr id="5" name="TextBox 4">
            <a:extLst>
              <a:ext uri="{FF2B5EF4-FFF2-40B4-BE49-F238E27FC236}">
                <a16:creationId xmlns:a16="http://schemas.microsoft.com/office/drawing/2014/main" id="{873031C0-B828-46AB-B10A-FFB7672DF2CB}"/>
              </a:ext>
            </a:extLst>
          </p:cNvPr>
          <p:cNvSpPr txBox="1"/>
          <p:nvPr/>
        </p:nvSpPr>
        <p:spPr>
          <a:xfrm>
            <a:off x="628650" y="4749608"/>
            <a:ext cx="6260592" cy="923330"/>
          </a:xfrm>
          <a:prstGeom prst="rect">
            <a:avLst/>
          </a:prstGeom>
          <a:noFill/>
        </p:spPr>
        <p:txBody>
          <a:bodyPr wrap="square" rtlCol="0">
            <a:spAutoFit/>
          </a:bodyPr>
          <a:lstStyle/>
          <a:p>
            <a:r>
              <a:rPr lang="en-US" dirty="0"/>
              <a:t>“This animal is a bird” = “</a:t>
            </a:r>
            <a:r>
              <a:rPr lang="en-US" dirty="0" err="1"/>
              <a:t>Questo</a:t>
            </a:r>
            <a:r>
              <a:rPr lang="en-US" dirty="0"/>
              <a:t> </a:t>
            </a:r>
            <a:r>
              <a:rPr lang="en-US" dirty="0" err="1"/>
              <a:t>animale</a:t>
            </a:r>
            <a:r>
              <a:rPr lang="en-US" dirty="0"/>
              <a:t> e’ un </a:t>
            </a:r>
            <a:r>
              <a:rPr lang="en-US" dirty="0" err="1"/>
              <a:t>uccello</a:t>
            </a:r>
            <a:r>
              <a:rPr lang="en-US" dirty="0"/>
              <a:t>”</a:t>
            </a:r>
          </a:p>
          <a:p>
            <a:r>
              <a:rPr lang="en-US" dirty="0"/>
              <a:t>“This animal is a bird” ≡ “This animal has feathers”</a:t>
            </a:r>
          </a:p>
          <a:p>
            <a:r>
              <a:rPr lang="en-US" dirty="0"/>
              <a:t>truth(“This animal is a bird”) = truth(“That animal is a mammal”)</a:t>
            </a:r>
          </a:p>
        </p:txBody>
      </p:sp>
      <p:cxnSp>
        <p:nvCxnSpPr>
          <p:cNvPr id="7" name="Straight Arrow Connector 6">
            <a:extLst>
              <a:ext uri="{FF2B5EF4-FFF2-40B4-BE49-F238E27FC236}">
                <a16:creationId xmlns:a16="http://schemas.microsoft.com/office/drawing/2014/main" id="{43A2A9B8-3CB5-4598-A132-869C34F7B249}"/>
              </a:ext>
            </a:extLst>
          </p:cNvPr>
          <p:cNvCxnSpPr/>
          <p:nvPr/>
        </p:nvCxnSpPr>
        <p:spPr>
          <a:xfrm>
            <a:off x="2859024" y="4419600"/>
            <a:ext cx="0" cy="4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A511F8-53F2-4F95-9EC8-ADC4FD12C26F}"/>
              </a:ext>
            </a:extLst>
          </p:cNvPr>
          <p:cNvSpPr txBox="1"/>
          <p:nvPr/>
        </p:nvSpPr>
        <p:spPr>
          <a:xfrm>
            <a:off x="1786128" y="4060917"/>
            <a:ext cx="2439386" cy="369332"/>
          </a:xfrm>
          <a:prstGeom prst="rect">
            <a:avLst/>
          </a:prstGeom>
          <a:noFill/>
        </p:spPr>
        <p:txBody>
          <a:bodyPr wrap="none" rtlCol="0">
            <a:spAutoFit/>
          </a:bodyPr>
          <a:lstStyle/>
          <a:p>
            <a:r>
              <a:rPr lang="en-US" dirty="0"/>
              <a:t>Are the same statement</a:t>
            </a:r>
          </a:p>
        </p:txBody>
      </p:sp>
      <p:sp>
        <p:nvSpPr>
          <p:cNvPr id="9" name="TextBox 8">
            <a:extLst>
              <a:ext uri="{FF2B5EF4-FFF2-40B4-BE49-F238E27FC236}">
                <a16:creationId xmlns:a16="http://schemas.microsoft.com/office/drawing/2014/main" id="{B630A4E7-7971-4896-95A8-83824D8A37F1}"/>
              </a:ext>
            </a:extLst>
          </p:cNvPr>
          <p:cNvSpPr txBox="1"/>
          <p:nvPr/>
        </p:nvSpPr>
        <p:spPr>
          <a:xfrm>
            <a:off x="6521012" y="5026607"/>
            <a:ext cx="2692212" cy="369332"/>
          </a:xfrm>
          <a:prstGeom prst="rect">
            <a:avLst/>
          </a:prstGeom>
          <a:noFill/>
        </p:spPr>
        <p:txBody>
          <a:bodyPr wrap="none" rtlCol="0">
            <a:spAutoFit/>
          </a:bodyPr>
          <a:lstStyle/>
          <a:p>
            <a:r>
              <a:rPr lang="en-US" dirty="0"/>
              <a:t>Must have the same truth</a:t>
            </a:r>
          </a:p>
        </p:txBody>
      </p:sp>
      <p:cxnSp>
        <p:nvCxnSpPr>
          <p:cNvPr id="10" name="Straight Arrow Connector 9">
            <a:extLst>
              <a:ext uri="{FF2B5EF4-FFF2-40B4-BE49-F238E27FC236}">
                <a16:creationId xmlns:a16="http://schemas.microsoft.com/office/drawing/2014/main" id="{63BC82C8-F809-4E32-BD5E-1A446A46DBA0}"/>
              </a:ext>
            </a:extLst>
          </p:cNvPr>
          <p:cNvCxnSpPr>
            <a:cxnSpLocks/>
          </p:cNvCxnSpPr>
          <p:nvPr/>
        </p:nvCxnSpPr>
        <p:spPr>
          <a:xfrm flipH="1">
            <a:off x="5510784" y="5236464"/>
            <a:ext cx="1010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D0644E7-B100-476D-A7EE-AC30050E17AF}"/>
              </a:ext>
            </a:extLst>
          </p:cNvPr>
          <p:cNvSpPr txBox="1"/>
          <p:nvPr/>
        </p:nvSpPr>
        <p:spPr>
          <a:xfrm>
            <a:off x="2279904" y="5921196"/>
            <a:ext cx="3119444" cy="369332"/>
          </a:xfrm>
          <a:prstGeom prst="rect">
            <a:avLst/>
          </a:prstGeom>
          <a:noFill/>
        </p:spPr>
        <p:txBody>
          <a:bodyPr wrap="none" rtlCol="0">
            <a:spAutoFit/>
          </a:bodyPr>
          <a:lstStyle/>
          <a:p>
            <a:r>
              <a:rPr lang="en-US" dirty="0"/>
              <a:t>Happen to have the same truth</a:t>
            </a:r>
          </a:p>
        </p:txBody>
      </p:sp>
      <p:cxnSp>
        <p:nvCxnSpPr>
          <p:cNvPr id="14" name="Straight Arrow Connector 13">
            <a:extLst>
              <a:ext uri="{FF2B5EF4-FFF2-40B4-BE49-F238E27FC236}">
                <a16:creationId xmlns:a16="http://schemas.microsoft.com/office/drawing/2014/main" id="{28ED9369-33A9-4485-8FD1-EDDE9D899B9B}"/>
              </a:ext>
            </a:extLst>
          </p:cNvPr>
          <p:cNvCxnSpPr>
            <a:cxnSpLocks/>
          </p:cNvCxnSpPr>
          <p:nvPr/>
        </p:nvCxnSpPr>
        <p:spPr>
          <a:xfrm flipV="1">
            <a:off x="3462528" y="5626608"/>
            <a:ext cx="0" cy="29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8C466AD-35B3-4AD7-A7E5-7A7B72FFF60F}"/>
              </a:ext>
            </a:extLst>
          </p:cNvPr>
          <p:cNvSpPr/>
          <p:nvPr/>
        </p:nvSpPr>
        <p:spPr>
          <a:xfrm>
            <a:off x="7246503" y="2892671"/>
            <a:ext cx="1457882"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8185AE-4BF8-4DAB-9D03-1FE535201D20}"/>
              </a:ext>
            </a:extLst>
          </p:cNvPr>
          <p:cNvSpPr/>
          <p:nvPr/>
        </p:nvSpPr>
        <p:spPr>
          <a:xfrm>
            <a:off x="599951" y="3143941"/>
            <a:ext cx="1186177"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50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D954-4D2E-4752-928E-1F904FE38929}"/>
              </a:ext>
            </a:extLst>
          </p:cNvPr>
          <p:cNvSpPr>
            <a:spLocks noGrp="1"/>
          </p:cNvSpPr>
          <p:nvPr>
            <p:ph type="title"/>
          </p:nvPr>
        </p:nvSpPr>
        <p:spPr/>
        <p:txBody>
          <a:bodyPr/>
          <a:lstStyle/>
          <a:p>
            <a:r>
              <a:rPr lang="en-US" dirty="0"/>
              <a:t>Boolean algebra</a:t>
            </a:r>
          </a:p>
        </p:txBody>
      </p:sp>
      <p:sp>
        <p:nvSpPr>
          <p:cNvPr id="3" name="Content Placeholder 2">
            <a:extLst>
              <a:ext uri="{FF2B5EF4-FFF2-40B4-BE49-F238E27FC236}">
                <a16:creationId xmlns:a16="http://schemas.microsoft.com/office/drawing/2014/main" id="{D360B10F-142E-4244-9C90-78B6347C3DA9}"/>
              </a:ext>
            </a:extLst>
          </p:cNvPr>
          <p:cNvSpPr>
            <a:spLocks noGrp="1"/>
          </p:cNvSpPr>
          <p:nvPr>
            <p:ph idx="1"/>
          </p:nvPr>
        </p:nvSpPr>
        <p:spPr/>
        <p:txBody>
          <a:bodyPr/>
          <a:lstStyle/>
          <a:p>
            <a:r>
              <a:rPr lang="en-US" dirty="0"/>
              <a:t>From these starting points, we can:</a:t>
            </a:r>
          </a:p>
          <a:p>
            <a:pPr lvl="1"/>
            <a:r>
              <a:rPr lang="en-US" dirty="0"/>
              <a:t>Show the set of all statements is a (complete) Boolean algebra (in terms of the equivalence classes)</a:t>
            </a:r>
          </a:p>
          <a:p>
            <a:endParaRPr lang="en-US" dirty="0"/>
          </a:p>
        </p:txBody>
      </p:sp>
      <p:pic>
        <p:nvPicPr>
          <p:cNvPr id="5" name="Picture 4">
            <a:extLst>
              <a:ext uri="{FF2B5EF4-FFF2-40B4-BE49-F238E27FC236}">
                <a16:creationId xmlns:a16="http://schemas.microsoft.com/office/drawing/2014/main" id="{3F5C619A-8E6A-4FFC-8C23-C97A0D17CE7E}"/>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94016" y="3130169"/>
            <a:ext cx="8555968" cy="2846832"/>
          </a:xfrm>
          <a:prstGeom prst="rect">
            <a:avLst/>
          </a:prstGeom>
        </p:spPr>
      </p:pic>
    </p:spTree>
    <p:extLst>
      <p:ext uri="{BB962C8B-B14F-4D97-AF65-F5344CB8AC3E}">
        <p14:creationId xmlns:p14="http://schemas.microsoft.com/office/powerpoint/2010/main" val="265025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71F-0815-4245-9929-34E7F9E409C9}"/>
              </a:ext>
            </a:extLst>
          </p:cNvPr>
          <p:cNvSpPr>
            <a:spLocks noGrp="1"/>
          </p:cNvSpPr>
          <p:nvPr>
            <p:ph type="title"/>
          </p:nvPr>
        </p:nvSpPr>
        <p:spPr/>
        <p:txBody>
          <a:bodyPr/>
          <a:lstStyle/>
          <a:p>
            <a:r>
              <a:rPr lang="en-US" dirty="0"/>
              <a:t>Other operators</a:t>
            </a:r>
          </a:p>
        </p:txBody>
      </p:sp>
      <p:sp>
        <p:nvSpPr>
          <p:cNvPr id="3" name="Content Placeholder 2">
            <a:extLst>
              <a:ext uri="{FF2B5EF4-FFF2-40B4-BE49-F238E27FC236}">
                <a16:creationId xmlns:a16="http://schemas.microsoft.com/office/drawing/2014/main" id="{03264048-C4E4-4478-AF84-914EDE2B74DB}"/>
              </a:ext>
            </a:extLst>
          </p:cNvPr>
          <p:cNvSpPr>
            <a:spLocks noGrp="1"/>
          </p:cNvSpPr>
          <p:nvPr>
            <p:ph idx="1"/>
          </p:nvPr>
        </p:nvSpPr>
        <p:spPr/>
        <p:txBody>
          <a:bodyPr/>
          <a:lstStyle/>
          <a:p>
            <a:r>
              <a:rPr lang="en-US" dirty="0"/>
              <a:t>From these starting points, we can:</a:t>
            </a:r>
          </a:p>
          <a:p>
            <a:pPr lvl="1"/>
            <a:r>
              <a:rPr lang="en-US" dirty="0"/>
              <a:t>Define other statement relationships</a:t>
            </a:r>
          </a:p>
        </p:txBody>
      </p:sp>
      <p:pic>
        <p:nvPicPr>
          <p:cNvPr id="6" name="Picture 5">
            <a:extLst>
              <a:ext uri="{FF2B5EF4-FFF2-40B4-BE49-F238E27FC236}">
                <a16:creationId xmlns:a16="http://schemas.microsoft.com/office/drawing/2014/main" id="{DAABDAE8-2999-49FA-93E1-92693F39EEE0}"/>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438912" y="2761488"/>
            <a:ext cx="8076438" cy="3513396"/>
          </a:xfrm>
          <a:prstGeom prst="rect">
            <a:avLst/>
          </a:prstGeom>
        </p:spPr>
      </p:pic>
    </p:spTree>
    <p:extLst>
      <p:ext uri="{BB962C8B-B14F-4D97-AF65-F5344CB8AC3E}">
        <p14:creationId xmlns:p14="http://schemas.microsoft.com/office/powerpoint/2010/main" val="201366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71F-0815-4245-9929-34E7F9E409C9}"/>
              </a:ext>
            </a:extLst>
          </p:cNvPr>
          <p:cNvSpPr>
            <a:spLocks noGrp="1"/>
          </p:cNvSpPr>
          <p:nvPr>
            <p:ph type="title"/>
          </p:nvPr>
        </p:nvSpPr>
        <p:spPr/>
        <p:txBody>
          <a:bodyPr/>
          <a:lstStyle/>
          <a:p>
            <a:r>
              <a:rPr lang="en-US" dirty="0"/>
              <a:t>Other operators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264048-C4E4-4478-AF84-914EDE2B74DB}"/>
                  </a:ext>
                </a:extLst>
              </p:cNvPr>
              <p:cNvSpPr>
                <a:spLocks noGrp="1"/>
              </p:cNvSpPr>
              <p:nvPr>
                <p:ph idx="1"/>
              </p:nvPr>
            </p:nvSpPr>
            <p:spPr/>
            <p:txBody>
              <a:bodyPr/>
              <a:lstStyle/>
              <a:p>
                <a:pPr marL="0" indent="0">
                  <a:buNone/>
                </a:pPr>
                <a:r>
                  <a:rPr lang="en-US" dirty="0"/>
                  <a:t>For example:</a:t>
                </a:r>
              </a:p>
              <a:p>
                <a:pPr marL="457200" lvl="1" indent="0">
                  <a:buNone/>
                </a:pPr>
                <a:r>
                  <a:rPr lang="en-US" dirty="0"/>
                  <a:t>narrower than</a:t>
                </a:r>
              </a:p>
              <a:p>
                <a:pPr marL="457200" lvl="1" indent="0">
                  <a:buNone/>
                </a:pPr>
                <a:r>
                  <a:rPr lang="en-US" dirty="0"/>
                  <a:t>“This animal is a cat”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“This animal is a mammal”</a:t>
                </a:r>
              </a:p>
              <a:p>
                <a:pPr marL="457200" lvl="1" indent="0">
                  <a:buNone/>
                </a:pPr>
                <a:endParaRPr lang="en-US" dirty="0"/>
              </a:p>
              <a:p>
                <a:pPr marL="457200" lvl="1" indent="0">
                  <a:buNone/>
                </a:pPr>
                <a:r>
                  <a:rPr lang="en-US" dirty="0"/>
                  <a:t>incompatible</a:t>
                </a:r>
              </a:p>
              <a:p>
                <a:pPr marL="457200" lvl="1" indent="0">
                  <a:buNone/>
                </a:pPr>
                <a:r>
                  <a:rPr lang="en-US" dirty="0"/>
                  <a:t>“This animal is a cat”      “This animal is a dog”</a:t>
                </a:r>
              </a:p>
              <a:p>
                <a:pPr marL="457200" lvl="1" indent="0">
                  <a:buNone/>
                </a:pPr>
                <a:endParaRPr lang="en-US" dirty="0"/>
              </a:p>
              <a:p>
                <a:pPr marL="457200" lvl="1" indent="0">
                  <a:buNone/>
                </a:pPr>
                <a:r>
                  <a:rPr lang="en-US" dirty="0"/>
                  <a:t>independent</a:t>
                </a:r>
              </a:p>
              <a:p>
                <a:pPr marL="457200" lvl="1" indent="0">
                  <a:buNone/>
                </a:pPr>
                <a:r>
                  <a:rPr lang="en-US" dirty="0"/>
                  <a:t>“This animal is a cat”       “This animal is black”</a:t>
                </a:r>
              </a:p>
            </p:txBody>
          </p:sp>
        </mc:Choice>
        <mc:Fallback xmlns="">
          <p:sp>
            <p:nvSpPr>
              <p:cNvPr id="3" name="Content Placeholder 2">
                <a:extLst>
                  <a:ext uri="{FF2B5EF4-FFF2-40B4-BE49-F238E27FC236}">
                    <a16:creationId xmlns:a16="http://schemas.microsoft.com/office/drawing/2014/main" id="{03264048-C4E4-4478-AF84-914EDE2B74DB}"/>
                  </a:ext>
                </a:extLst>
              </p:cNvPr>
              <p:cNvSpPr>
                <a:spLocks noGrp="1" noRot="1" noChangeAspect="1" noMove="1" noResize="1" noEditPoints="1" noAdjustHandles="1" noChangeArrowheads="1" noChangeShapeType="1" noTextEdit="1"/>
              </p:cNvSpPr>
              <p:nvPr>
                <p:ph idx="1"/>
              </p:nvPr>
            </p:nvSpPr>
            <p:spPr>
              <a:blipFill>
                <a:blip r:embed="rId2"/>
                <a:stretch>
                  <a:fillRect l="-1546"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075A51-1424-496C-9E70-4EEA8EED904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60986" t="55338" r="36976" b="38763"/>
          <a:stretch/>
        </p:blipFill>
        <p:spPr>
          <a:xfrm>
            <a:off x="3755136" y="3831336"/>
            <a:ext cx="432816" cy="545028"/>
          </a:xfrm>
          <a:prstGeom prst="rect">
            <a:avLst/>
          </a:prstGeom>
        </p:spPr>
      </p:pic>
      <p:pic>
        <p:nvPicPr>
          <p:cNvPr id="7" name="Picture 6">
            <a:extLst>
              <a:ext uri="{FF2B5EF4-FFF2-40B4-BE49-F238E27FC236}">
                <a16:creationId xmlns:a16="http://schemas.microsoft.com/office/drawing/2014/main" id="{AF519CA5-F130-4029-BCA1-0E9F1126310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4341" t="73220" r="83621" b="21575"/>
          <a:stretch/>
        </p:blipFill>
        <p:spPr>
          <a:xfrm>
            <a:off x="3846576" y="5096255"/>
            <a:ext cx="298704" cy="331893"/>
          </a:xfrm>
          <a:prstGeom prst="rect">
            <a:avLst/>
          </a:prstGeom>
        </p:spPr>
      </p:pic>
    </p:spTree>
    <p:extLst>
      <p:ext uri="{BB962C8B-B14F-4D97-AF65-F5344CB8AC3E}">
        <p14:creationId xmlns:p14="http://schemas.microsoft.com/office/powerpoint/2010/main" val="244134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108F-0B6D-463A-8D80-0F002D2DA154}"/>
              </a:ext>
            </a:extLst>
          </p:cNvPr>
          <p:cNvSpPr>
            <a:spLocks noGrp="1"/>
          </p:cNvSpPr>
          <p:nvPr>
            <p:ph type="title"/>
          </p:nvPr>
        </p:nvSpPr>
        <p:spPr/>
        <p:txBody>
          <a:bodyPr/>
          <a:lstStyle/>
          <a:p>
            <a:r>
              <a:rPr lang="en-US" dirty="0"/>
              <a:t>Verifiable statements</a:t>
            </a:r>
          </a:p>
        </p:txBody>
      </p:sp>
      <p:sp>
        <p:nvSpPr>
          <p:cNvPr id="3" name="Content Placeholder 2">
            <a:extLst>
              <a:ext uri="{FF2B5EF4-FFF2-40B4-BE49-F238E27FC236}">
                <a16:creationId xmlns:a16="http://schemas.microsoft.com/office/drawing/2014/main" id="{B84E61F8-AE4F-488A-806A-4E4E098C3297}"/>
              </a:ext>
            </a:extLst>
          </p:cNvPr>
          <p:cNvSpPr>
            <a:spLocks noGrp="1"/>
          </p:cNvSpPr>
          <p:nvPr>
            <p:ph idx="1"/>
          </p:nvPr>
        </p:nvSpPr>
        <p:spPr/>
        <p:txBody>
          <a:bodyPr>
            <a:normAutofit fontScale="92500" lnSpcReduction="20000"/>
          </a:bodyPr>
          <a:lstStyle/>
          <a:p>
            <a:r>
              <a:rPr lang="en-US" dirty="0"/>
              <a:t>Now that we have a framework rich enough to capture all the statement relationships we need, we turn our attention to experimental verification</a:t>
            </a:r>
          </a:p>
          <a:p>
            <a:r>
              <a:rPr lang="en-US" dirty="0"/>
              <a:t>A statement is verifiable if we have a repeatable procedure that terminates successfully in finite time if and only if the statement is true</a:t>
            </a:r>
          </a:p>
          <a:p>
            <a:pPr lvl="1"/>
            <a:r>
              <a:rPr lang="en-US" dirty="0"/>
              <a:t>This is hard to define formally so we won’t</a:t>
            </a:r>
          </a:p>
          <a:p>
            <a:r>
              <a:rPr lang="en-US" dirty="0"/>
              <a:t>Note that not all statements are experimentally verifiable</a:t>
            </a:r>
          </a:p>
          <a:p>
            <a:pPr lvl="1"/>
            <a:r>
              <a:rPr lang="en-US" dirty="0"/>
              <a:t>We can verify that “there exists extra-terrestrial life” or that “the mass of the photon is less than 10</a:t>
            </a:r>
            <a:r>
              <a:rPr lang="en-US" baseline="30000" dirty="0"/>
              <a:t>-18 </a:t>
            </a:r>
            <a:r>
              <a:rPr lang="en-US" dirty="0"/>
              <a:t>eV”</a:t>
            </a:r>
          </a:p>
          <a:p>
            <a:pPr lvl="1"/>
            <a:r>
              <a:rPr lang="en-US" dirty="0"/>
              <a:t>We cannot verify that “there exists no extra-terrestrial life” or that “the mass of the photon is exactly 0 eV”</a:t>
            </a:r>
          </a:p>
        </p:txBody>
      </p:sp>
    </p:spTree>
    <p:extLst>
      <p:ext uri="{BB962C8B-B14F-4D97-AF65-F5344CB8AC3E}">
        <p14:creationId xmlns:p14="http://schemas.microsoft.com/office/powerpoint/2010/main" val="221254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09B55-5004-41E0-BC83-D8122E270FE0}"/>
              </a:ext>
            </a:extLst>
          </p:cNvPr>
          <p:cNvSpPr>
            <a:spLocks noGrp="1"/>
          </p:cNvSpPr>
          <p:nvPr>
            <p:ph type="title"/>
          </p:nvPr>
        </p:nvSpPr>
        <p:spPr/>
        <p:txBody>
          <a:bodyPr/>
          <a:lstStyle/>
          <a:p>
            <a:r>
              <a:rPr lang="en-US" dirty="0"/>
              <a:t>Verifiable statements</a:t>
            </a:r>
          </a:p>
        </p:txBody>
      </p:sp>
      <p:sp>
        <p:nvSpPr>
          <p:cNvPr id="3" name="Content Placeholder 2">
            <a:extLst>
              <a:ext uri="{FF2B5EF4-FFF2-40B4-BE49-F238E27FC236}">
                <a16:creationId xmlns:a16="http://schemas.microsoft.com/office/drawing/2014/main" id="{263B6642-96DE-4DEC-B6B9-A0116C9AC742}"/>
              </a:ext>
            </a:extLst>
          </p:cNvPr>
          <p:cNvSpPr>
            <a:spLocks noGrp="1"/>
          </p:cNvSpPr>
          <p:nvPr>
            <p:ph idx="1"/>
          </p:nvPr>
        </p:nvSpPr>
        <p:spPr>
          <a:xfrm>
            <a:off x="628650" y="3115055"/>
            <a:ext cx="7886700" cy="3061907"/>
          </a:xfrm>
        </p:spPr>
        <p:txBody>
          <a:bodyPr>
            <a:normAutofit lnSpcReduction="10000"/>
          </a:bodyPr>
          <a:lstStyle/>
          <a:p>
            <a:r>
              <a:rPr lang="en-US" dirty="0"/>
              <a:t>What makes a statement verifiable is not formally defined</a:t>
            </a:r>
          </a:p>
          <a:p>
            <a:pPr lvl="1"/>
            <a:r>
              <a:rPr lang="en-US" dirty="0"/>
              <a:t>There is a sense that trying to fully specify what can be measured is equivalent to already knowing the laws of physics</a:t>
            </a:r>
          </a:p>
          <a:p>
            <a:r>
              <a:rPr lang="en-US" dirty="0"/>
              <a:t>But we have to ask: under what operations is the set of verifiable statements closed?</a:t>
            </a:r>
          </a:p>
          <a:p>
            <a:pPr lvl="1"/>
            <a:r>
              <a:rPr lang="en-US" dirty="0"/>
              <a:t>Is it a Boolean algebra?</a:t>
            </a:r>
          </a:p>
        </p:txBody>
      </p:sp>
      <p:pic>
        <p:nvPicPr>
          <p:cNvPr id="4" name="Picture 3">
            <a:extLst>
              <a:ext uri="{FF2B5EF4-FFF2-40B4-BE49-F238E27FC236}">
                <a16:creationId xmlns:a16="http://schemas.microsoft.com/office/drawing/2014/main" id="{AA2FDA1B-D881-43C4-998E-DBBB0A7ADC46}"/>
              </a:ext>
            </a:extLst>
          </p:cNvPr>
          <p:cNvPicPr>
            <a:picLocks noChangeAspect="1"/>
          </p:cNvPicPr>
          <p:nvPr/>
        </p:nvPicPr>
        <p:blipFill rotWithShape="1">
          <a:blip r:embed="rId2">
            <a:extLst>
              <a:ext uri="{28A0092B-C50C-407E-A947-70E740481C1C}">
                <a14:useLocalDpi xmlns:a14="http://schemas.microsoft.com/office/drawing/2010/main"/>
              </a:ext>
            </a:extLst>
          </a:blip>
          <a:srcRect b="4204"/>
          <a:stretch/>
        </p:blipFill>
        <p:spPr>
          <a:xfrm>
            <a:off x="261003" y="1825625"/>
            <a:ext cx="8636252" cy="972440"/>
          </a:xfrm>
          <a:prstGeom prst="rect">
            <a:avLst/>
          </a:prstGeom>
        </p:spPr>
      </p:pic>
      <p:sp>
        <p:nvSpPr>
          <p:cNvPr id="6" name="Rectangle 5">
            <a:extLst>
              <a:ext uri="{FF2B5EF4-FFF2-40B4-BE49-F238E27FC236}">
                <a16:creationId xmlns:a16="http://schemas.microsoft.com/office/drawing/2014/main" id="{41CA4F18-A97F-4FA2-9160-B5AB7A014728}"/>
              </a:ext>
            </a:extLst>
          </p:cNvPr>
          <p:cNvSpPr/>
          <p:nvPr/>
        </p:nvSpPr>
        <p:spPr>
          <a:xfrm>
            <a:off x="6963509" y="2273456"/>
            <a:ext cx="1758460" cy="26083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117A02-DC16-4AB9-8128-E8070E6BA45C}"/>
              </a:ext>
            </a:extLst>
          </p:cNvPr>
          <p:cNvSpPr/>
          <p:nvPr/>
        </p:nvSpPr>
        <p:spPr>
          <a:xfrm>
            <a:off x="628650" y="2537226"/>
            <a:ext cx="2161443" cy="26083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595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F7A-946F-42FA-B03A-39BC77D1B76A}"/>
              </a:ext>
            </a:extLst>
          </p:cNvPr>
          <p:cNvSpPr>
            <a:spLocks noGrp="1"/>
          </p:cNvSpPr>
          <p:nvPr>
            <p:ph type="title"/>
          </p:nvPr>
        </p:nvSpPr>
        <p:spPr/>
        <p:txBody>
          <a:bodyPr/>
          <a:lstStyle/>
          <a:p>
            <a:r>
              <a:rPr lang="en-US" dirty="0"/>
              <a:t>Logic of verifiable statements</a:t>
            </a:r>
          </a:p>
        </p:txBody>
      </p:sp>
      <p:sp>
        <p:nvSpPr>
          <p:cNvPr id="3" name="Content Placeholder 2">
            <a:extLst>
              <a:ext uri="{FF2B5EF4-FFF2-40B4-BE49-F238E27FC236}">
                <a16:creationId xmlns:a16="http://schemas.microsoft.com/office/drawing/2014/main" id="{8A3E499B-8135-4A97-A634-47463E60E602}"/>
              </a:ext>
            </a:extLst>
          </p:cNvPr>
          <p:cNvSpPr>
            <a:spLocks noGrp="1"/>
          </p:cNvSpPr>
          <p:nvPr>
            <p:ph idx="1"/>
          </p:nvPr>
        </p:nvSpPr>
        <p:spPr/>
        <p:txBody>
          <a:bodyPr>
            <a:normAutofit fontScale="92500" lnSpcReduction="10000"/>
          </a:bodyPr>
          <a:lstStyle/>
          <a:p>
            <a:r>
              <a:rPr lang="en-US" dirty="0"/>
              <a:t>We can’t always test negation</a:t>
            </a:r>
          </a:p>
          <a:p>
            <a:pPr lvl="1"/>
            <a:r>
              <a:rPr lang="en-US" dirty="0"/>
              <a:t>The test is not guaranteed to terminate if the test is unsuccessful</a:t>
            </a:r>
          </a:p>
          <a:p>
            <a:pPr lvl="2"/>
            <a:r>
              <a:rPr lang="en-US" dirty="0"/>
              <a:t>If we can, we say the statement is </a:t>
            </a:r>
            <a:r>
              <a:rPr lang="en-US" i="1" dirty="0"/>
              <a:t>decidable</a:t>
            </a:r>
          </a:p>
          <a:p>
            <a:r>
              <a:rPr lang="en-US" dirty="0"/>
              <a:t>We can always test the finite conjunction</a:t>
            </a:r>
          </a:p>
          <a:p>
            <a:pPr lvl="1"/>
            <a:r>
              <a:rPr lang="en-US" dirty="0"/>
              <a:t>Just test one statement at a time: if they are all true all tests will terminate in finite time </a:t>
            </a:r>
          </a:p>
          <a:p>
            <a:pPr lvl="1"/>
            <a:r>
              <a:rPr lang="en-US" dirty="0"/>
              <a:t>We cannot have infinitely many tests though: we wouldn’t terminate in finite time</a:t>
            </a:r>
          </a:p>
          <a:p>
            <a:r>
              <a:rPr lang="en-US" dirty="0"/>
              <a:t>We can always test the countable disjunction</a:t>
            </a:r>
          </a:p>
          <a:p>
            <a:pPr lvl="1"/>
            <a:r>
              <a:rPr lang="en-US" dirty="0"/>
              <a:t>Once just one test terminates successfully, we are done</a:t>
            </a:r>
          </a:p>
          <a:p>
            <a:pPr lvl="1"/>
            <a:r>
              <a:rPr lang="en-US" dirty="0"/>
              <a:t>We cannot extend to uncountably many: we wouldn’t be able to find the test that terminates in finite time</a:t>
            </a:r>
          </a:p>
          <a:p>
            <a:endParaRPr lang="en-US" dirty="0"/>
          </a:p>
        </p:txBody>
      </p:sp>
    </p:spTree>
    <p:extLst>
      <p:ext uri="{BB962C8B-B14F-4D97-AF65-F5344CB8AC3E}">
        <p14:creationId xmlns:p14="http://schemas.microsoft.com/office/powerpoint/2010/main" val="2492475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EA61-C8A0-407C-B8A5-DC4E6700D95A}"/>
              </a:ext>
            </a:extLst>
          </p:cNvPr>
          <p:cNvSpPr>
            <a:spLocks noGrp="1"/>
          </p:cNvSpPr>
          <p:nvPr>
            <p:ph type="title"/>
          </p:nvPr>
        </p:nvSpPr>
        <p:spPr/>
        <p:txBody>
          <a:bodyPr/>
          <a:lstStyle/>
          <a:p>
            <a:r>
              <a:rPr lang="en-US" dirty="0"/>
              <a:t>Logic of verifiable statements</a:t>
            </a:r>
          </a:p>
        </p:txBody>
      </p:sp>
      <p:sp>
        <p:nvSpPr>
          <p:cNvPr id="3" name="Content Placeholder 2">
            <a:extLst>
              <a:ext uri="{FF2B5EF4-FFF2-40B4-BE49-F238E27FC236}">
                <a16:creationId xmlns:a16="http://schemas.microsoft.com/office/drawing/2014/main" id="{54EE7BCC-66AA-4064-8957-7F1F5EE54D0D}"/>
              </a:ext>
            </a:extLst>
          </p:cNvPr>
          <p:cNvSpPr>
            <a:spLocks noGrp="1"/>
          </p:cNvSpPr>
          <p:nvPr>
            <p:ph idx="1"/>
          </p:nvPr>
        </p:nvSpPr>
        <p:spPr/>
        <p:txBody>
          <a:bodyPr/>
          <a:lstStyle/>
          <a:p>
            <a:r>
              <a:rPr lang="en-US" dirty="0"/>
              <a:t>We capture what operations are allowed on verifiable statements with the following axioms</a:t>
            </a:r>
          </a:p>
        </p:txBody>
      </p:sp>
      <p:pic>
        <p:nvPicPr>
          <p:cNvPr id="4" name="Picture 3">
            <a:extLst>
              <a:ext uri="{FF2B5EF4-FFF2-40B4-BE49-F238E27FC236}">
                <a16:creationId xmlns:a16="http://schemas.microsoft.com/office/drawing/2014/main" id="{8FBA0075-5D66-4176-89C6-4C52E346F5C9}"/>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58495" y="2878704"/>
            <a:ext cx="8898954" cy="851344"/>
          </a:xfrm>
          <a:prstGeom prst="rect">
            <a:avLst/>
          </a:prstGeom>
        </p:spPr>
      </p:pic>
      <p:pic>
        <p:nvPicPr>
          <p:cNvPr id="5" name="Picture 4">
            <a:extLst>
              <a:ext uri="{FF2B5EF4-FFF2-40B4-BE49-F238E27FC236}">
                <a16:creationId xmlns:a16="http://schemas.microsoft.com/office/drawing/2014/main" id="{67637FFD-8EC0-485F-BDA9-EFE546C7C4C6}"/>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274319" y="3778816"/>
            <a:ext cx="8681311" cy="1091184"/>
          </a:xfrm>
          <a:prstGeom prst="rect">
            <a:avLst/>
          </a:prstGeom>
        </p:spPr>
      </p:pic>
      <p:pic>
        <p:nvPicPr>
          <p:cNvPr id="6" name="Picture 5">
            <a:extLst>
              <a:ext uri="{FF2B5EF4-FFF2-40B4-BE49-F238E27FC236}">
                <a16:creationId xmlns:a16="http://schemas.microsoft.com/office/drawing/2014/main" id="{9E1FE870-5544-4A2D-A1FE-B455936634D5}"/>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158495" y="5004935"/>
            <a:ext cx="8797135" cy="1105651"/>
          </a:xfrm>
          <a:prstGeom prst="rect">
            <a:avLst/>
          </a:prstGeom>
        </p:spPr>
      </p:pic>
    </p:spTree>
    <p:extLst>
      <p:ext uri="{BB962C8B-B14F-4D97-AF65-F5344CB8AC3E}">
        <p14:creationId xmlns:p14="http://schemas.microsoft.com/office/powerpoint/2010/main" val="312306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A1AB-C0C4-4B0C-AE3C-D4B40D39CEDF}"/>
              </a:ext>
            </a:extLst>
          </p:cNvPr>
          <p:cNvSpPr>
            <a:spLocks noGrp="1"/>
          </p:cNvSpPr>
          <p:nvPr>
            <p:ph type="title"/>
          </p:nvPr>
        </p:nvSpPr>
        <p:spPr/>
        <p:txBody>
          <a:bodyPr/>
          <a:lstStyle/>
          <a:p>
            <a:r>
              <a:rPr lang="en-US" dirty="0"/>
              <a:t>Comparing algebras</a:t>
            </a:r>
          </a:p>
        </p:txBody>
      </p:sp>
      <p:pic>
        <p:nvPicPr>
          <p:cNvPr id="4" name="Picture 3">
            <a:extLst>
              <a:ext uri="{FF2B5EF4-FFF2-40B4-BE49-F238E27FC236}">
                <a16:creationId xmlns:a16="http://schemas.microsoft.com/office/drawing/2014/main" id="{2DD4A6F2-6D73-4B40-8090-99E68E8153E6}"/>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380513" y="1690689"/>
            <a:ext cx="8382973" cy="1530096"/>
          </a:xfrm>
          <a:prstGeom prst="rect">
            <a:avLst/>
          </a:prstGeom>
        </p:spPr>
      </p:pic>
      <p:sp>
        <p:nvSpPr>
          <p:cNvPr id="5" name="Oval 4">
            <a:extLst>
              <a:ext uri="{FF2B5EF4-FFF2-40B4-BE49-F238E27FC236}">
                <a16:creationId xmlns:a16="http://schemas.microsoft.com/office/drawing/2014/main" id="{5F4A5338-2B85-4D9A-B819-358497778AE6}"/>
              </a:ext>
            </a:extLst>
          </p:cNvPr>
          <p:cNvSpPr/>
          <p:nvPr/>
        </p:nvSpPr>
        <p:spPr>
          <a:xfrm>
            <a:off x="530352" y="3637216"/>
            <a:ext cx="5340096" cy="30074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3597A7-902A-4B0F-BDB5-B92F75DC0076}"/>
              </a:ext>
            </a:extLst>
          </p:cNvPr>
          <p:cNvSpPr/>
          <p:nvPr/>
        </p:nvSpPr>
        <p:spPr>
          <a:xfrm>
            <a:off x="1152144" y="3779520"/>
            <a:ext cx="3810000" cy="22738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69CB33E-1AEA-4BE7-BB77-FA7A0370AECA}"/>
              </a:ext>
            </a:extLst>
          </p:cNvPr>
          <p:cNvSpPr/>
          <p:nvPr/>
        </p:nvSpPr>
        <p:spPr>
          <a:xfrm>
            <a:off x="1536192" y="3997196"/>
            <a:ext cx="2560320" cy="152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33412-1C96-49B0-84D1-82D3DA650103}"/>
                  </a:ext>
                </a:extLst>
              </p:cNvPr>
              <p:cNvSpPr txBox="1"/>
              <p:nvPr/>
            </p:nvSpPr>
            <p:spPr>
              <a:xfrm>
                <a:off x="4907280" y="5528994"/>
                <a:ext cx="57137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𝒮</m:t>
                      </m:r>
                    </m:oMath>
                  </m:oMathPara>
                </a14:m>
                <a:endParaRPr lang="en-US" sz="3600" dirty="0"/>
              </a:p>
            </p:txBody>
          </p:sp>
        </mc:Choice>
        <mc:Fallback xmlns="">
          <p:sp>
            <p:nvSpPr>
              <p:cNvPr id="11" name="TextBox 10">
                <a:extLst>
                  <a:ext uri="{FF2B5EF4-FFF2-40B4-BE49-F238E27FC236}">
                    <a16:creationId xmlns:a16="http://schemas.microsoft.com/office/drawing/2014/main" id="{95C33412-1C96-49B0-84D1-82D3DA650103}"/>
                  </a:ext>
                </a:extLst>
              </p:cNvPr>
              <p:cNvSpPr txBox="1">
                <a:spLocks noRot="1" noChangeAspect="1" noMove="1" noResize="1" noEditPoints="1" noAdjustHandles="1" noChangeArrowheads="1" noChangeShapeType="1" noTextEdit="1"/>
              </p:cNvSpPr>
              <p:nvPr/>
            </p:nvSpPr>
            <p:spPr>
              <a:xfrm>
                <a:off x="4907280" y="5528994"/>
                <a:ext cx="571375"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2EB231-57D4-4E5C-B976-29D4112EFBE7}"/>
                  </a:ext>
                </a:extLst>
              </p:cNvPr>
              <p:cNvSpPr txBox="1"/>
              <p:nvPr/>
            </p:nvSpPr>
            <p:spPr>
              <a:xfrm>
                <a:off x="4090625" y="4921475"/>
                <a:ext cx="74924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𝒮</m:t>
                          </m:r>
                        </m:e>
                        <m:sub>
                          <m:r>
                            <a:rPr lang="en-US" sz="3600" b="0" i="1" smtClean="0">
                              <a:latin typeface="Cambria Math" panose="02040503050406030204" pitchFamily="18" charset="0"/>
                            </a:rPr>
                            <m:t>𝑣</m:t>
                          </m:r>
                        </m:sub>
                      </m:sSub>
                    </m:oMath>
                  </m:oMathPara>
                </a14:m>
                <a:endParaRPr lang="en-US" sz="3600" dirty="0"/>
              </a:p>
            </p:txBody>
          </p:sp>
        </mc:Choice>
        <mc:Fallback xmlns="">
          <p:sp>
            <p:nvSpPr>
              <p:cNvPr id="12" name="TextBox 11">
                <a:extLst>
                  <a:ext uri="{FF2B5EF4-FFF2-40B4-BE49-F238E27FC236}">
                    <a16:creationId xmlns:a16="http://schemas.microsoft.com/office/drawing/2014/main" id="{122EB231-57D4-4E5C-B976-29D4112EFBE7}"/>
                  </a:ext>
                </a:extLst>
              </p:cNvPr>
              <p:cNvSpPr txBox="1">
                <a:spLocks noRot="1" noChangeAspect="1" noMove="1" noResize="1" noEditPoints="1" noAdjustHandles="1" noChangeArrowheads="1" noChangeShapeType="1" noTextEdit="1"/>
              </p:cNvSpPr>
              <p:nvPr/>
            </p:nvSpPr>
            <p:spPr>
              <a:xfrm>
                <a:off x="4090625" y="4921475"/>
                <a:ext cx="749243"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B769EB-9FE1-4EE1-A931-BE6ADE14CE48}"/>
                  </a:ext>
                </a:extLst>
              </p:cNvPr>
              <p:cNvSpPr txBox="1"/>
              <p:nvPr/>
            </p:nvSpPr>
            <p:spPr>
              <a:xfrm>
                <a:off x="3057144" y="4614478"/>
                <a:ext cx="77546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𝒮</m:t>
                          </m:r>
                        </m:e>
                        <m:sub>
                          <m:r>
                            <a:rPr lang="en-US" sz="3600" b="0" i="1" smtClean="0">
                              <a:latin typeface="Cambria Math" panose="02040503050406030204" pitchFamily="18" charset="0"/>
                            </a:rPr>
                            <m:t>𝑑</m:t>
                          </m:r>
                        </m:sub>
                      </m:sSub>
                    </m:oMath>
                  </m:oMathPara>
                </a14:m>
                <a:endParaRPr lang="en-US" sz="3600" dirty="0"/>
              </a:p>
            </p:txBody>
          </p:sp>
        </mc:Choice>
        <mc:Fallback xmlns="">
          <p:sp>
            <p:nvSpPr>
              <p:cNvPr id="13" name="TextBox 12">
                <a:extLst>
                  <a:ext uri="{FF2B5EF4-FFF2-40B4-BE49-F238E27FC236}">
                    <a16:creationId xmlns:a16="http://schemas.microsoft.com/office/drawing/2014/main" id="{94B769EB-9FE1-4EE1-A931-BE6ADE14CE48}"/>
                  </a:ext>
                </a:extLst>
              </p:cNvPr>
              <p:cNvSpPr txBox="1">
                <a:spLocks noRot="1" noChangeAspect="1" noMove="1" noResize="1" noEditPoints="1" noAdjustHandles="1" noChangeArrowheads="1" noChangeShapeType="1" noTextEdit="1"/>
              </p:cNvSpPr>
              <p:nvPr/>
            </p:nvSpPr>
            <p:spPr>
              <a:xfrm>
                <a:off x="3057144" y="4614478"/>
                <a:ext cx="775469" cy="64633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15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this work</a:t>
            </a:r>
          </a:p>
        </p:txBody>
      </p:sp>
      <p:sp>
        <p:nvSpPr>
          <p:cNvPr id="3" name="Content Placeholder 2"/>
          <p:cNvSpPr>
            <a:spLocks noGrp="1"/>
          </p:cNvSpPr>
          <p:nvPr>
            <p:ph idx="1"/>
          </p:nvPr>
        </p:nvSpPr>
        <p:spPr>
          <a:xfrm>
            <a:off x="628650" y="1825624"/>
            <a:ext cx="7886700" cy="4667249"/>
          </a:xfrm>
        </p:spPr>
        <p:txBody>
          <a:bodyPr>
            <a:normAutofit fontScale="92500" lnSpcReduction="10000"/>
          </a:bodyPr>
          <a:lstStyle/>
          <a:p>
            <a:r>
              <a:rPr lang="en-US" dirty="0"/>
              <a:t>This work has its root in an effort to better understand fundamental physics:</a:t>
            </a:r>
          </a:p>
          <a:p>
            <a:pPr lvl="1"/>
            <a:r>
              <a:rPr lang="en-US" dirty="0"/>
              <a:t>Why is Hamiltonian time evolution a </a:t>
            </a:r>
            <a:r>
              <a:rPr lang="en-US" dirty="0" err="1"/>
              <a:t>symplectomorphism</a:t>
            </a:r>
            <a:r>
              <a:rPr lang="en-US" dirty="0"/>
              <a:t>?</a:t>
            </a:r>
          </a:p>
          <a:p>
            <a:pPr lvl="1"/>
            <a:r>
              <a:rPr lang="en-US" dirty="0"/>
              <a:t>Why are classical states points of a cotangent bundle?</a:t>
            </a:r>
          </a:p>
          <a:p>
            <a:pPr lvl="1"/>
            <a:r>
              <a:rPr lang="en-US" dirty="0"/>
              <a:t>Why are they points of a manifold?</a:t>
            </a:r>
          </a:p>
          <a:p>
            <a:pPr lvl="1"/>
            <a:r>
              <a:rPr lang="en-US" dirty="0"/>
              <a:t>Why are they points of a topological space?</a:t>
            </a:r>
          </a:p>
          <a:p>
            <a:r>
              <a:rPr lang="en-US" dirty="0"/>
              <a:t>Last year we presented our basic insight: a topology keeps track of what can be distinguished through experimentation</a:t>
            </a:r>
          </a:p>
          <a:p>
            <a:pPr lvl="1"/>
            <a:r>
              <a:rPr lang="en-US" dirty="0"/>
              <a:t>It seems fitting that topology maps to such a fundamental concept for experimental science</a:t>
            </a:r>
          </a:p>
          <a:p>
            <a:r>
              <a:rPr lang="en-US" dirty="0"/>
              <a:t>This year we try to see if we can construct a formal framework around these ideas</a:t>
            </a:r>
          </a:p>
        </p:txBody>
      </p:sp>
    </p:spTree>
    <p:extLst>
      <p:ext uri="{BB962C8B-B14F-4D97-AF65-F5344CB8AC3E}">
        <p14:creationId xmlns:p14="http://schemas.microsoft.com/office/powerpoint/2010/main" val="4006381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38DC-1C8D-4080-B7BB-786ED76BBBDA}"/>
              </a:ext>
            </a:extLst>
          </p:cNvPr>
          <p:cNvSpPr>
            <a:spLocks noGrp="1"/>
          </p:cNvSpPr>
          <p:nvPr>
            <p:ph type="title"/>
          </p:nvPr>
        </p:nvSpPr>
        <p:spPr/>
        <p:txBody>
          <a:bodyPr/>
          <a:lstStyle/>
          <a:p>
            <a:r>
              <a:rPr lang="en-US" dirty="0"/>
              <a:t>Experimental domains and their possibilities</a:t>
            </a:r>
          </a:p>
        </p:txBody>
      </p:sp>
      <p:sp>
        <p:nvSpPr>
          <p:cNvPr id="3" name="Text Placeholder 2">
            <a:extLst>
              <a:ext uri="{FF2B5EF4-FFF2-40B4-BE49-F238E27FC236}">
                <a16:creationId xmlns:a16="http://schemas.microsoft.com/office/drawing/2014/main" id="{051AB359-DB82-4D02-BC2D-B996E0C606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43514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Sets of verifiable 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p:txBody>
              <a:bodyPr>
                <a:normAutofit/>
              </a:bodyPr>
              <a:lstStyle/>
              <a:p>
                <a:r>
                  <a:rPr lang="en-US" dirty="0"/>
                  <a:t>Now that we have captured how we verify single statements, what can we say about verifying a collection of statements?</a:t>
                </a:r>
              </a:p>
              <a:p>
                <a:r>
                  <a:rPr lang="en-US" dirty="0"/>
                  <a:t>Specifically, what’s the biggest set of verifiable statements we can verify?</a:t>
                </a:r>
              </a:p>
              <a:p>
                <a:r>
                  <a:rPr lang="en-US" dirty="0"/>
                  <a:t>Clearly, we do not need to run the test for all the elements</a:t>
                </a:r>
              </a:p>
              <a:p>
                <a:pPr lvl="1"/>
                <a:r>
                  <a:rPr lang="en-US" dirty="0"/>
                  <a:t>Once we verify that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oMath>
                </a14:m>
                <a:r>
                  <a:rPr lang="en-US" dirty="0"/>
                  <a:t> is true we already know that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2</m:t>
                        </m:r>
                      </m:sub>
                    </m:sSub>
                  </m:oMath>
                </a14:m>
                <a:r>
                  <a:rPr lang="en-US" dirty="0"/>
                  <a:t> is also true</a:t>
                </a:r>
              </a:p>
            </p:txBody>
          </p:sp>
        </mc:Choice>
        <mc:Fallback xmlns="">
          <p:sp>
            <p:nvSpPr>
              <p:cNvPr id="3" name="Content Placeholder 2">
                <a:extLst>
                  <a:ext uri="{FF2B5EF4-FFF2-40B4-BE49-F238E27FC236}">
                    <a16:creationId xmlns:a16="http://schemas.microsoft.com/office/drawing/2014/main" id="{BF11E697-A7FB-45E0-9E76-DE40C0F0348A}"/>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284072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Basis</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628650" y="2877313"/>
            <a:ext cx="7886700" cy="3299650"/>
          </a:xfrm>
        </p:spPr>
        <p:txBody>
          <a:bodyPr>
            <a:normAutofit/>
          </a:bodyPr>
          <a:lstStyle/>
          <a:p>
            <a:r>
              <a:rPr lang="en-US" dirty="0"/>
              <a:t>What is the biggest basis we can experimentally test?</a:t>
            </a:r>
          </a:p>
          <a:p>
            <a:r>
              <a:rPr lang="en-US" dirty="0"/>
              <a:t>A countable set</a:t>
            </a:r>
          </a:p>
          <a:p>
            <a:pPr lvl="1"/>
            <a:r>
              <a:rPr lang="en-US" dirty="0"/>
              <a:t>Even with unlimited time, we can only test countably many statements</a:t>
            </a:r>
          </a:p>
        </p:txBody>
      </p:sp>
      <p:pic>
        <p:nvPicPr>
          <p:cNvPr id="5" name="Picture 4">
            <a:extLst>
              <a:ext uri="{FF2B5EF4-FFF2-40B4-BE49-F238E27FC236}">
                <a16:creationId xmlns:a16="http://schemas.microsoft.com/office/drawing/2014/main" id="{C38C88D2-0249-4664-9BC5-B6557B97AC5C}"/>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70687" y="1455992"/>
            <a:ext cx="8758907" cy="1226247"/>
          </a:xfrm>
          <a:prstGeom prst="rect">
            <a:avLst/>
          </a:prstGeom>
        </p:spPr>
      </p:pic>
      <p:sp>
        <p:nvSpPr>
          <p:cNvPr id="6" name="Rectangle 5">
            <a:extLst>
              <a:ext uri="{FF2B5EF4-FFF2-40B4-BE49-F238E27FC236}">
                <a16:creationId xmlns:a16="http://schemas.microsoft.com/office/drawing/2014/main" id="{85F90323-240F-4E1B-9642-B8162879CDC6}"/>
              </a:ext>
            </a:extLst>
          </p:cNvPr>
          <p:cNvSpPr/>
          <p:nvPr/>
        </p:nvSpPr>
        <p:spPr>
          <a:xfrm>
            <a:off x="501163" y="2286000"/>
            <a:ext cx="226841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5C0DCF-B310-4281-A300-6CA9C49FA20F}"/>
              </a:ext>
            </a:extLst>
          </p:cNvPr>
          <p:cNvSpPr/>
          <p:nvPr/>
        </p:nvSpPr>
        <p:spPr>
          <a:xfrm>
            <a:off x="7104186" y="2022230"/>
            <a:ext cx="1705706"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215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Experimental domain</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628650" y="3267456"/>
            <a:ext cx="7886700" cy="2909506"/>
          </a:xfrm>
        </p:spPr>
        <p:txBody>
          <a:bodyPr>
            <a:normAutofit/>
          </a:bodyPr>
          <a:lstStyle/>
          <a:p>
            <a:r>
              <a:rPr lang="en-US" dirty="0"/>
              <a:t>This represents be biggest set of verifiable statements we can test</a:t>
            </a:r>
          </a:p>
          <a:p>
            <a:pPr lvl="1"/>
            <a:r>
              <a:rPr lang="en-US" dirty="0"/>
              <a:t>Any scientific theory, in the end, is equivalent to a set of verifiable statements, which forms at most an experimental domain</a:t>
            </a:r>
          </a:p>
        </p:txBody>
      </p:sp>
      <p:pic>
        <p:nvPicPr>
          <p:cNvPr id="6" name="Picture 5">
            <a:extLst>
              <a:ext uri="{FF2B5EF4-FFF2-40B4-BE49-F238E27FC236}">
                <a16:creationId xmlns:a16="http://schemas.microsoft.com/office/drawing/2014/main" id="{1797C44E-9272-4A91-B15C-BF5500B89CA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23387" y="1500664"/>
            <a:ext cx="8739247" cy="1413224"/>
          </a:xfrm>
          <a:prstGeom prst="rect">
            <a:avLst/>
          </a:prstGeom>
        </p:spPr>
      </p:pic>
      <p:sp>
        <p:nvSpPr>
          <p:cNvPr id="5" name="Rectangle 4">
            <a:extLst>
              <a:ext uri="{FF2B5EF4-FFF2-40B4-BE49-F238E27FC236}">
                <a16:creationId xmlns:a16="http://schemas.microsoft.com/office/drawing/2014/main" id="{40475BD2-10ED-4E18-8ADF-2000360A8390}"/>
              </a:ext>
            </a:extLst>
          </p:cNvPr>
          <p:cNvSpPr/>
          <p:nvPr/>
        </p:nvSpPr>
        <p:spPr>
          <a:xfrm>
            <a:off x="905609" y="2075391"/>
            <a:ext cx="8015003"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94FC31-4B17-4A87-8120-C41E95C42E88}"/>
              </a:ext>
            </a:extLst>
          </p:cNvPr>
          <p:cNvSpPr/>
          <p:nvPr/>
        </p:nvSpPr>
        <p:spPr>
          <a:xfrm>
            <a:off x="448409" y="2339161"/>
            <a:ext cx="847220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204A73-B3E7-4A39-B4B2-FCBF7BA964E1}"/>
              </a:ext>
            </a:extLst>
          </p:cNvPr>
          <p:cNvSpPr/>
          <p:nvPr/>
        </p:nvSpPr>
        <p:spPr>
          <a:xfrm>
            <a:off x="448409" y="2602931"/>
            <a:ext cx="3815860"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06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A1A9-0860-41E0-A3DB-31165001C321}"/>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2A537450-9813-4D25-AD8E-216525AB4250}"/>
              </a:ext>
            </a:extLst>
          </p:cNvPr>
          <p:cNvSpPr>
            <a:spLocks noGrp="1"/>
          </p:cNvSpPr>
          <p:nvPr>
            <p:ph idx="1"/>
          </p:nvPr>
        </p:nvSpPr>
        <p:spPr/>
        <p:txBody>
          <a:bodyPr/>
          <a:lstStyle/>
          <a:p>
            <a:r>
              <a:rPr lang="en-US" dirty="0"/>
              <a:t>Science is also about making predictions, but not all predictions are directly verifiable</a:t>
            </a:r>
          </a:p>
          <a:p>
            <a:r>
              <a:rPr lang="en-US" dirty="0"/>
              <a:t>For example, “there exists no extra-terrestrial life” predicts that the test for “there exists extra-terrestrial life” is never going to terminate</a:t>
            </a:r>
          </a:p>
          <a:p>
            <a:r>
              <a:rPr lang="en-US" dirty="0"/>
              <a:t>While we cannot always experimentally confirm negation, it still makes sense logically as a possible way things could be</a:t>
            </a:r>
          </a:p>
        </p:txBody>
      </p:sp>
    </p:spTree>
    <p:extLst>
      <p:ext uri="{BB962C8B-B14F-4D97-AF65-F5344CB8AC3E}">
        <p14:creationId xmlns:p14="http://schemas.microsoft.com/office/powerpoint/2010/main" val="3603482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Theoretical domain</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628650" y="3267456"/>
            <a:ext cx="7886700" cy="2909506"/>
          </a:xfrm>
        </p:spPr>
        <p:txBody>
          <a:bodyPr>
            <a:normAutofit/>
          </a:bodyPr>
          <a:lstStyle/>
          <a:p>
            <a:r>
              <a:rPr lang="en-US" dirty="0"/>
              <a:t>This represents all statements that give meaningful predictions to (and only to) the verifiable statements in the domain</a:t>
            </a:r>
          </a:p>
        </p:txBody>
      </p:sp>
      <p:pic>
        <p:nvPicPr>
          <p:cNvPr id="4" name="Picture 3">
            <a:extLst>
              <a:ext uri="{FF2B5EF4-FFF2-40B4-BE49-F238E27FC236}">
                <a16:creationId xmlns:a16="http://schemas.microsoft.com/office/drawing/2014/main" id="{4BF92E48-2004-4581-B23C-F35C61BE10FB}"/>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58397" y="1440752"/>
            <a:ext cx="8555413" cy="1747455"/>
          </a:xfrm>
          <a:prstGeom prst="rect">
            <a:avLst/>
          </a:prstGeom>
        </p:spPr>
      </p:pic>
      <p:sp>
        <p:nvSpPr>
          <p:cNvPr id="5" name="Rectangle 4">
            <a:extLst>
              <a:ext uri="{FF2B5EF4-FFF2-40B4-BE49-F238E27FC236}">
                <a16:creationId xmlns:a16="http://schemas.microsoft.com/office/drawing/2014/main" id="{2A7C8E18-71F4-4D12-B79B-0FDEFF938694}"/>
              </a:ext>
            </a:extLst>
          </p:cNvPr>
          <p:cNvSpPr/>
          <p:nvPr/>
        </p:nvSpPr>
        <p:spPr>
          <a:xfrm>
            <a:off x="1925515" y="2502545"/>
            <a:ext cx="6784082"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47F3A8-8DEF-4822-847E-24BC8EA62BF4}"/>
              </a:ext>
            </a:extLst>
          </p:cNvPr>
          <p:cNvSpPr/>
          <p:nvPr/>
        </p:nvSpPr>
        <p:spPr>
          <a:xfrm>
            <a:off x="434403" y="2766315"/>
            <a:ext cx="3610059"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65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BCBE-34F8-4A74-B7D5-94983AF35CF1}"/>
              </a:ext>
            </a:extLst>
          </p:cNvPr>
          <p:cNvSpPr>
            <a:spLocks noGrp="1"/>
          </p:cNvSpPr>
          <p:nvPr>
            <p:ph type="title"/>
          </p:nvPr>
        </p:nvSpPr>
        <p:spPr/>
        <p:txBody>
          <a:bodyPr/>
          <a:lstStyle/>
          <a:p>
            <a:r>
              <a:rPr lang="en-US" dirty="0"/>
              <a:t>Possibilities for the domain</a:t>
            </a:r>
          </a:p>
        </p:txBody>
      </p:sp>
      <p:sp>
        <p:nvSpPr>
          <p:cNvPr id="3" name="Content Placeholder 2">
            <a:extLst>
              <a:ext uri="{FF2B5EF4-FFF2-40B4-BE49-F238E27FC236}">
                <a16:creationId xmlns:a16="http://schemas.microsoft.com/office/drawing/2014/main" id="{B63DDB83-F25C-405B-AE89-3FDDCAE55E3A}"/>
              </a:ext>
            </a:extLst>
          </p:cNvPr>
          <p:cNvSpPr>
            <a:spLocks noGrp="1"/>
          </p:cNvSpPr>
          <p:nvPr>
            <p:ph idx="1"/>
          </p:nvPr>
        </p:nvSpPr>
        <p:spPr/>
        <p:txBody>
          <a:bodyPr/>
          <a:lstStyle/>
          <a:p>
            <a:r>
              <a:rPr lang="en-US" dirty="0"/>
              <a:t>Among all the predictions we look for the ones that give the full picture</a:t>
            </a:r>
          </a:p>
          <a:p>
            <a:pPr lvl="1"/>
            <a:r>
              <a:rPr lang="en-US" dirty="0"/>
              <a:t>For example, if we knew “This animal is a cat” to be true, we would also know that “This animal has whiskers” and “This animal is a mammal” are true while “This animal has feathers” is false</a:t>
            </a:r>
          </a:p>
          <a:p>
            <a:endParaRPr lang="en-US" dirty="0"/>
          </a:p>
        </p:txBody>
      </p:sp>
    </p:spTree>
    <p:extLst>
      <p:ext uri="{BB962C8B-B14F-4D97-AF65-F5344CB8AC3E}">
        <p14:creationId xmlns:p14="http://schemas.microsoft.com/office/powerpoint/2010/main" val="3182117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Possibilities for the domain</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628650" y="2999232"/>
            <a:ext cx="7886700" cy="3177730"/>
          </a:xfrm>
        </p:spPr>
        <p:txBody>
          <a:bodyPr>
            <a:normAutofit/>
          </a:bodyPr>
          <a:lstStyle/>
          <a:p>
            <a:r>
              <a:rPr lang="en-US" dirty="0"/>
              <a:t>A possibility, if true, gives a prediction for all theoretical and verifiable statements</a:t>
            </a:r>
          </a:p>
          <a:p>
            <a:r>
              <a:rPr lang="en-US" dirty="0"/>
              <a:t>The set of possibilities corresponds to all the cases we can experimentally distinguish given the experimental domain</a:t>
            </a:r>
          </a:p>
        </p:txBody>
      </p:sp>
      <p:pic>
        <p:nvPicPr>
          <p:cNvPr id="5" name="Picture 4">
            <a:extLst>
              <a:ext uri="{FF2B5EF4-FFF2-40B4-BE49-F238E27FC236}">
                <a16:creationId xmlns:a16="http://schemas.microsoft.com/office/drawing/2014/main" id="{EC325BC5-C7A7-465D-BFB4-AC8ACA613030}"/>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16529" y="1565720"/>
            <a:ext cx="8693367" cy="1140904"/>
          </a:xfrm>
          <a:prstGeom prst="rect">
            <a:avLst/>
          </a:prstGeom>
        </p:spPr>
      </p:pic>
      <p:sp>
        <p:nvSpPr>
          <p:cNvPr id="6" name="Rectangle 5">
            <a:extLst>
              <a:ext uri="{FF2B5EF4-FFF2-40B4-BE49-F238E27FC236}">
                <a16:creationId xmlns:a16="http://schemas.microsoft.com/office/drawing/2014/main" id="{08AB276E-DC18-45AC-94C4-14EA0007AF0A}"/>
              </a:ext>
            </a:extLst>
          </p:cNvPr>
          <p:cNvSpPr/>
          <p:nvPr/>
        </p:nvSpPr>
        <p:spPr>
          <a:xfrm>
            <a:off x="1345225" y="2145322"/>
            <a:ext cx="4255476" cy="25461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23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58365149"/>
                  </p:ext>
                </p:extLst>
              </p:nvPr>
            </p:nvGraphicFramePr>
            <p:xfrm>
              <a:off x="316992" y="976376"/>
              <a:ext cx="1543736"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58365149"/>
                  </p:ext>
                </p:extLst>
              </p:nvPr>
            </p:nvGraphicFramePr>
            <p:xfrm>
              <a:off x="316992" y="976376"/>
              <a:ext cx="1543736"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tblGrid>
                  <a:tr h="517144">
                    <a:tc gridSpan="4">
                      <a:txBody>
                        <a:bodyPr/>
                        <a:lstStyle/>
                        <a:p>
                          <a:endParaRPr lang="en-US"/>
                        </a:p>
                      </a:txBody>
                      <a:tcPr anchor="ctr">
                        <a:blipFill>
                          <a:blip r:embed="rId2"/>
                          <a:stretch>
                            <a:fillRect l="-787" t="-1176" r="-1575" b="-1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25" t="-101176" r="-303125" b="-3529"/>
                          </a:stretch>
                        </a:blipFill>
                      </a:tcPr>
                    </a:tc>
                    <a:tc>
                      <a:txBody>
                        <a:bodyPr/>
                        <a:lstStyle/>
                        <a:p>
                          <a:endParaRPr lang="en-US"/>
                        </a:p>
                      </a:txBody>
                      <a:tcPr anchor="ctr">
                        <a:blipFill>
                          <a:blip r:embed="rId2"/>
                          <a:stretch>
                            <a:fillRect l="-104762" t="-101176" r="-207937" b="-3529"/>
                          </a:stretch>
                        </a:blipFill>
                      </a:tcPr>
                    </a:tc>
                    <a:tc>
                      <a:txBody>
                        <a:bodyPr/>
                        <a:lstStyle/>
                        <a:p>
                          <a:endParaRPr lang="en-US"/>
                        </a:p>
                      </a:txBody>
                      <a:tcPr anchor="ctr">
                        <a:blipFill>
                          <a:blip r:embed="rId2"/>
                          <a:stretch>
                            <a:fillRect l="-201563" t="-101176" r="-104688" b="-3529"/>
                          </a:stretch>
                        </a:blipFill>
                      </a:tcP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Fallback>
      </mc:AlternateContent>
      <p:sp>
        <p:nvSpPr>
          <p:cNvPr id="2" name="TextBox 1">
            <a:extLst>
              <a:ext uri="{FF2B5EF4-FFF2-40B4-BE49-F238E27FC236}">
                <a16:creationId xmlns:a16="http://schemas.microsoft.com/office/drawing/2014/main" id="{0C28684D-3492-4723-A174-427EAF010449}"/>
              </a:ext>
            </a:extLst>
          </p:cNvPr>
          <p:cNvSpPr txBox="1"/>
          <p:nvPr/>
        </p:nvSpPr>
        <p:spPr>
          <a:xfrm>
            <a:off x="316992" y="351693"/>
            <a:ext cx="8559138" cy="369332"/>
          </a:xfrm>
          <a:prstGeom prst="rect">
            <a:avLst/>
          </a:prstGeom>
          <a:noFill/>
        </p:spPr>
        <p:txBody>
          <a:bodyPr wrap="none" rtlCol="0">
            <a:spAutoFit/>
          </a:bodyPr>
          <a:lstStyle/>
          <a:p>
            <a:r>
              <a:rPr lang="en-US" dirty="0"/>
              <a:t>Start with a countable set of verifiable statements (the most we can verify experimentally)</a:t>
            </a:r>
          </a:p>
        </p:txBody>
      </p:sp>
    </p:spTree>
    <p:extLst>
      <p:ext uri="{BB962C8B-B14F-4D97-AF65-F5344CB8AC3E}">
        <p14:creationId xmlns:p14="http://schemas.microsoft.com/office/powerpoint/2010/main" val="3915285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316992" y="976376"/>
              <a:ext cx="47737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316992" y="976376"/>
              <a:ext cx="47737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tblGrid>
                  <a:tr h="517144">
                    <a:tc gridSpan="4">
                      <a:txBody>
                        <a:bodyPr/>
                        <a:lstStyle/>
                        <a:p>
                          <a:endParaRPr lang="en-US"/>
                        </a:p>
                      </a:txBody>
                      <a:tcPr anchor="ctr">
                        <a:blipFill>
                          <a:blip r:embed="rId2"/>
                          <a:stretch>
                            <a:fillRect l="-787" t="-1176" r="-210236" b="-1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302" t="-1176" r="-755" b="-103529"/>
                          </a:stretch>
                        </a:blip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150794" b="-3529"/>
                          </a:stretch>
                        </a:blipFill>
                      </a:tcPr>
                    </a:tc>
                    <a:tc>
                      <a:txBody>
                        <a:bodyPr/>
                        <a:lstStyle/>
                        <a:p>
                          <a:endParaRPr lang="en-US"/>
                        </a:p>
                      </a:txBody>
                      <a:tcPr anchor="ctr">
                        <a:blipFill>
                          <a:blip r:embed="rId2"/>
                          <a:stretch>
                            <a:fillRect l="-101563" t="-101176" r="-1032813" b="-3529"/>
                          </a:stretch>
                        </a:blipFill>
                      </a:tcPr>
                    </a:tc>
                    <a:tc>
                      <a:txBody>
                        <a:bodyPr/>
                        <a:lstStyle/>
                        <a:p>
                          <a:endParaRPr lang="en-US"/>
                        </a:p>
                      </a:txBody>
                      <a:tcPr anchor="ctr">
                        <a:blipFill>
                          <a:blip r:embed="rId2"/>
                          <a:stretch>
                            <a:fillRect l="-204762" t="-101176" r="-949206" b="-3529"/>
                          </a:stretch>
                        </a:blipFill>
                      </a:tcPr>
                    </a:tc>
                    <a:tc>
                      <a:txBody>
                        <a:bodyPr/>
                        <a:lstStyle/>
                        <a:p>
                          <a:pPr algn="ctr"/>
                          <a:r>
                            <a:rPr lang="en-US" dirty="0"/>
                            <a:t>…</a:t>
                          </a:r>
                        </a:p>
                      </a:txBody>
                      <a:tcPr anchor="ctr"/>
                    </a:tc>
                    <a:tc>
                      <a:txBody>
                        <a:bodyPr/>
                        <a:lstStyle/>
                        <a:p>
                          <a:endParaRPr lang="en-US"/>
                        </a:p>
                      </a:txBody>
                      <a:tcPr anchor="ctr">
                        <a:blipFill>
                          <a:blip r:embed="rId2"/>
                          <a:stretch>
                            <a:fillRect l="-106224" t="-101176" r="-121577" b="-3529"/>
                          </a:stretch>
                        </a:blipFill>
                      </a:tcPr>
                    </a:tc>
                    <a:tc>
                      <a:txBody>
                        <a:bodyPr/>
                        <a:lstStyle/>
                        <a:p>
                          <a:endParaRPr lang="en-US"/>
                        </a:p>
                      </a:txBody>
                      <a:tcPr anchor="ctr">
                        <a:blipFill>
                          <a:blip r:embed="rId2"/>
                          <a:stretch>
                            <a:fillRect l="-206224" t="-101176" r="-21577" b="-3529"/>
                          </a:stretch>
                        </a:blipFill>
                      </a:tcP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Fallback>
      </mc:AlternateContent>
      <p:sp>
        <p:nvSpPr>
          <p:cNvPr id="3" name="TextBox 2">
            <a:extLst>
              <a:ext uri="{FF2B5EF4-FFF2-40B4-BE49-F238E27FC236}">
                <a16:creationId xmlns:a16="http://schemas.microsoft.com/office/drawing/2014/main" id="{8D348F9D-81DC-4B4A-AAED-F46BC3B1C4D3}"/>
              </a:ext>
            </a:extLst>
          </p:cNvPr>
          <p:cNvSpPr txBox="1"/>
          <p:nvPr/>
        </p:nvSpPr>
        <p:spPr>
          <a:xfrm>
            <a:off x="316992" y="223677"/>
            <a:ext cx="6856685" cy="646331"/>
          </a:xfrm>
          <a:prstGeom prst="rect">
            <a:avLst/>
          </a:prstGeom>
          <a:noFill/>
        </p:spPr>
        <p:txBody>
          <a:bodyPr wrap="none" rtlCol="0">
            <a:spAutoFit/>
          </a:bodyPr>
          <a:lstStyle/>
          <a:p>
            <a:r>
              <a:rPr lang="en-US" dirty="0"/>
              <a:t>Construct all verifiable statements that can be verified from the basis</a:t>
            </a:r>
            <a:br>
              <a:rPr lang="en-US" dirty="0"/>
            </a:br>
            <a:r>
              <a:rPr lang="en-US" dirty="0"/>
              <a:t>(close under finite conjunction and countable disjunction)</a:t>
            </a:r>
          </a:p>
        </p:txBody>
      </p:sp>
    </p:spTree>
    <p:extLst>
      <p:ext uri="{BB962C8B-B14F-4D97-AF65-F5344CB8AC3E}">
        <p14:creationId xmlns:p14="http://schemas.microsoft.com/office/powerpoint/2010/main" val="3263005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9CDC-FE5C-4604-95CF-6FD12942A98F}"/>
              </a:ext>
            </a:extLst>
          </p:cNvPr>
          <p:cNvSpPr>
            <a:spLocks noGrp="1"/>
          </p:cNvSpPr>
          <p:nvPr>
            <p:ph type="title"/>
          </p:nvPr>
        </p:nvSpPr>
        <p:spPr/>
        <p:txBody>
          <a:bodyPr/>
          <a:lstStyle/>
          <a:p>
            <a:r>
              <a:rPr lang="en-US" dirty="0"/>
              <a:t>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A120AE-2754-4D1C-AC81-8D0FCDFAF3A8}"/>
                  </a:ext>
                </a:extLst>
              </p:cNvPr>
              <p:cNvSpPr>
                <a:spLocks noGrp="1"/>
              </p:cNvSpPr>
              <p:nvPr>
                <p:ph idx="1"/>
              </p:nvPr>
            </p:nvSpPr>
            <p:spPr/>
            <p:txBody>
              <a:bodyPr/>
              <a:lstStyle/>
              <a:p>
                <a:r>
                  <a:rPr lang="en-US" dirty="0"/>
                  <a:t>The logic of verifiable statements</a:t>
                </a:r>
              </a:p>
              <a:p>
                <a:pPr lvl="1"/>
                <a:r>
                  <a:rPr lang="en-US" dirty="0"/>
                  <a:t>Develop a Boolean-like framework to capture assertions, their semantic relationships and whether they can be tested experimentally</a:t>
                </a:r>
              </a:p>
              <a:p>
                <a:r>
                  <a:rPr lang="en-US" dirty="0"/>
                  <a:t>Experimental domains and their possibilities</a:t>
                </a:r>
              </a:p>
              <a:p>
                <a:pPr lvl="1"/>
                <a:r>
                  <a:rPr lang="en-US" dirty="0"/>
                  <a:t>Collect verifiable statements that can be tested together and identify the possible cases they can distinguish</a:t>
                </a:r>
              </a:p>
              <a:p>
                <a:r>
                  <a:rPr lang="en-US" dirty="0"/>
                  <a:t>Natural topology for the possibilities</a:t>
                </a:r>
              </a:p>
              <a:p>
                <a:pPr lvl="1"/>
                <a:r>
                  <a:rPr lang="en-US" dirty="0"/>
                  <a:t>Show that experimental domains always provide 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0</m:t>
                        </m:r>
                      </m:sub>
                    </m:sSub>
                  </m:oMath>
                </a14:m>
                <a:r>
                  <a:rPr lang="en-US" dirty="0"/>
                  <a:t> and second countable topology for the possible cases</a:t>
                </a:r>
              </a:p>
            </p:txBody>
          </p:sp>
        </mc:Choice>
        <mc:Fallback xmlns="">
          <p:sp>
            <p:nvSpPr>
              <p:cNvPr id="3" name="Content Placeholder 2">
                <a:extLst>
                  <a:ext uri="{FF2B5EF4-FFF2-40B4-BE49-F238E27FC236}">
                    <a16:creationId xmlns:a16="http://schemas.microsoft.com/office/drawing/2014/main" id="{CEA120AE-2754-4D1C-AC81-8D0FCDFAF3A8}"/>
                  </a:ext>
                </a:extLst>
              </p:cNvPr>
              <p:cNvSpPr>
                <a:spLocks noGrp="1" noRot="1" noChangeAspect="1" noMove="1" noResize="1" noEditPoints="1" noAdjustHandles="1" noChangeArrowheads="1" noChangeShapeType="1" noTextEdit="1"/>
              </p:cNvSpPr>
              <p:nvPr>
                <p:ph idx="1"/>
              </p:nvPr>
            </p:nvSpPr>
            <p:spPr>
              <a:blipFill>
                <a:blip r:embed="rId2"/>
                <a:stretch>
                  <a:fillRect l="-1391" t="-2241" r="-1777"/>
                </a:stretch>
              </a:blipFill>
            </p:spPr>
            <p:txBody>
              <a:bodyPr/>
              <a:lstStyle/>
              <a:p>
                <a:r>
                  <a:rPr lang="en-US">
                    <a:noFill/>
                  </a:rPr>
                  <a:t> </a:t>
                </a:r>
              </a:p>
            </p:txBody>
          </p:sp>
        </mc:Fallback>
      </mc:AlternateContent>
    </p:spTree>
    <p:extLst>
      <p:ext uri="{BB962C8B-B14F-4D97-AF65-F5344CB8AC3E}">
        <p14:creationId xmlns:p14="http://schemas.microsoft.com/office/powerpoint/2010/main" val="1611024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316992" y="976376"/>
              <a:ext cx="79741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316992" y="976376"/>
              <a:ext cx="79741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1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1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1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3529"/>
                          </a:stretch>
                        </a:blipFill>
                      </a:tcPr>
                    </a:tc>
                    <a:tc>
                      <a:txBody>
                        <a:bodyPr/>
                        <a:lstStyle/>
                        <a:p>
                          <a:endParaRPr lang="en-US"/>
                        </a:p>
                      </a:txBody>
                      <a:tcPr anchor="ctr">
                        <a:blipFill>
                          <a:blip r:embed="rId2"/>
                          <a:stretch>
                            <a:fillRect l="-101563" t="-101176" r="-1853125" b="-3529"/>
                          </a:stretch>
                        </a:blipFill>
                      </a:tcPr>
                    </a:tc>
                    <a:tc>
                      <a:txBody>
                        <a:bodyPr/>
                        <a:lstStyle/>
                        <a:p>
                          <a:endParaRPr lang="en-US"/>
                        </a:p>
                      </a:txBody>
                      <a:tcPr anchor="ctr">
                        <a:blipFill>
                          <a:blip r:embed="rId2"/>
                          <a:stretch>
                            <a:fillRect l="-204762" t="-101176" r="-1782540" b="-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3529"/>
                          </a:stretch>
                        </a:blipFill>
                      </a:tcPr>
                    </a:tc>
                    <a:tc>
                      <a:txBody>
                        <a:bodyPr/>
                        <a:lstStyle/>
                        <a:p>
                          <a:endParaRPr lang="en-US"/>
                        </a:p>
                      </a:txBody>
                      <a:tcPr anchor="ctr">
                        <a:blipFill>
                          <a:blip r:embed="rId2"/>
                          <a:stretch>
                            <a:fillRect l="-206224" t="-101176" r="-239419" b="-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3529"/>
                          </a:stretch>
                        </a:blipFill>
                      </a:tcPr>
                    </a:tc>
                    <a:tc>
                      <a:txBody>
                        <a:bodyPr/>
                        <a:lstStyle/>
                        <a:p>
                          <a:endParaRPr lang="en-US"/>
                        </a:p>
                      </a:txBody>
                      <a:tcPr anchor="ctr">
                        <a:blipFill>
                          <a:blip r:embed="rId2"/>
                          <a:stretch>
                            <a:fillRect l="-529146" t="-101176" r="-31658" b="-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bl>
              </a:graphicData>
            </a:graphic>
          </p:graphicFrame>
        </mc:Fallback>
      </mc:AlternateContent>
      <p:sp>
        <p:nvSpPr>
          <p:cNvPr id="3" name="TextBox 2">
            <a:extLst>
              <a:ext uri="{FF2B5EF4-FFF2-40B4-BE49-F238E27FC236}">
                <a16:creationId xmlns:a16="http://schemas.microsoft.com/office/drawing/2014/main" id="{E7F82922-ED3A-456D-BD09-F6E404C046FD}"/>
              </a:ext>
            </a:extLst>
          </p:cNvPr>
          <p:cNvSpPr txBox="1"/>
          <p:nvPr/>
        </p:nvSpPr>
        <p:spPr>
          <a:xfrm>
            <a:off x="316992" y="223677"/>
            <a:ext cx="7547644" cy="646331"/>
          </a:xfrm>
          <a:prstGeom prst="rect">
            <a:avLst/>
          </a:prstGeom>
          <a:noFill/>
        </p:spPr>
        <p:txBody>
          <a:bodyPr wrap="none" rtlCol="0">
            <a:spAutoFit/>
          </a:bodyPr>
          <a:lstStyle/>
          <a:p>
            <a:r>
              <a:rPr lang="en-US" dirty="0"/>
              <a:t>Construct all statements that give a prediction for those verifiable statements</a:t>
            </a:r>
            <a:br>
              <a:rPr lang="en-US" dirty="0"/>
            </a:br>
            <a:r>
              <a:rPr lang="en-US" dirty="0"/>
              <a:t>(close under negation as well)</a:t>
            </a:r>
          </a:p>
        </p:txBody>
      </p:sp>
    </p:spTree>
    <p:extLst>
      <p:ext uri="{BB962C8B-B14F-4D97-AF65-F5344CB8AC3E}">
        <p14:creationId xmlns:p14="http://schemas.microsoft.com/office/powerpoint/2010/main" val="3058893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156295053"/>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156295053"/>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sp>
        <p:nvSpPr>
          <p:cNvPr id="21" name="TextBox 20">
            <a:extLst>
              <a:ext uri="{FF2B5EF4-FFF2-40B4-BE49-F238E27FC236}">
                <a16:creationId xmlns:a16="http://schemas.microsoft.com/office/drawing/2014/main" id="{32D00551-B968-47F6-8D13-AF4BF5BD393E}"/>
              </a:ext>
            </a:extLst>
          </p:cNvPr>
          <p:cNvSpPr txBox="1"/>
          <p:nvPr/>
        </p:nvSpPr>
        <p:spPr>
          <a:xfrm>
            <a:off x="316992" y="351693"/>
            <a:ext cx="6145529" cy="369332"/>
          </a:xfrm>
          <a:prstGeom prst="rect">
            <a:avLst/>
          </a:prstGeom>
          <a:noFill/>
        </p:spPr>
        <p:txBody>
          <a:bodyPr wrap="none" rtlCol="0">
            <a:spAutoFit/>
          </a:bodyPr>
          <a:lstStyle/>
          <a:p>
            <a:r>
              <a:rPr lang="en-US" dirty="0"/>
              <a:t>Consider all truth assignments: it is sufficient to assign the basis</a:t>
            </a:r>
          </a:p>
        </p:txBody>
      </p:sp>
    </p:spTree>
    <p:extLst>
      <p:ext uri="{BB962C8B-B14F-4D97-AF65-F5344CB8AC3E}">
        <p14:creationId xmlns:p14="http://schemas.microsoft.com/office/powerpoint/2010/main" val="1999919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3387914432"/>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3387914432"/>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0B226903-7608-49C3-8ED7-1E2541D0E203}"/>
              </a:ext>
            </a:extLst>
          </p:cNvPr>
          <p:cNvSpPr txBox="1"/>
          <p:nvPr/>
        </p:nvSpPr>
        <p:spPr>
          <a:xfrm>
            <a:off x="316992" y="351693"/>
            <a:ext cx="8555034" cy="369332"/>
          </a:xfrm>
          <a:prstGeom prst="rect">
            <a:avLst/>
          </a:prstGeom>
          <a:noFill/>
        </p:spPr>
        <p:txBody>
          <a:bodyPr wrap="none" rtlCol="0">
            <a:spAutoFit/>
          </a:bodyPr>
          <a:lstStyle/>
          <a:p>
            <a:r>
              <a:rPr lang="en-US" dirty="0"/>
              <a:t>Remove truth assignments that are not consistent with the possibilities of the statements</a:t>
            </a:r>
          </a:p>
        </p:txBody>
      </p:sp>
    </p:spTree>
    <p:extLst>
      <p:ext uri="{BB962C8B-B14F-4D97-AF65-F5344CB8AC3E}">
        <p14:creationId xmlns:p14="http://schemas.microsoft.com/office/powerpoint/2010/main" val="2005112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617771378"/>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617771378"/>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70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70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70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402336"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402336"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70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E57B4C9-A591-4BC1-9ED7-84D78D93E1BB}"/>
              </a:ext>
            </a:extLst>
          </p:cNvPr>
          <p:cNvSpPr txBox="1"/>
          <p:nvPr/>
        </p:nvSpPr>
        <p:spPr>
          <a:xfrm>
            <a:off x="316992" y="351693"/>
            <a:ext cx="7805983" cy="369332"/>
          </a:xfrm>
          <a:prstGeom prst="rect">
            <a:avLst/>
          </a:prstGeom>
          <a:noFill/>
        </p:spPr>
        <p:txBody>
          <a:bodyPr wrap="none" rtlCol="0">
            <a:spAutoFit/>
          </a:bodyPr>
          <a:lstStyle/>
          <a:p>
            <a:r>
              <a:rPr lang="en-US" dirty="0"/>
              <a:t>Each consistent truth assignment is associated with a possibility of the domain</a:t>
            </a:r>
          </a:p>
        </p:txBody>
      </p:sp>
    </p:spTree>
    <p:extLst>
      <p:ext uri="{BB962C8B-B14F-4D97-AF65-F5344CB8AC3E}">
        <p14:creationId xmlns:p14="http://schemas.microsoft.com/office/powerpoint/2010/main" val="1387999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617771378"/>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70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70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70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402336"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402336"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70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E57B4C9-A591-4BC1-9ED7-84D78D93E1BB}"/>
              </a:ext>
            </a:extLst>
          </p:cNvPr>
          <p:cNvSpPr txBox="1"/>
          <p:nvPr/>
        </p:nvSpPr>
        <p:spPr>
          <a:xfrm>
            <a:off x="316992" y="351693"/>
            <a:ext cx="7805983" cy="369332"/>
          </a:xfrm>
          <a:prstGeom prst="rect">
            <a:avLst/>
          </a:prstGeom>
          <a:noFill/>
        </p:spPr>
        <p:txBody>
          <a:bodyPr wrap="none" rtlCol="0">
            <a:spAutoFit/>
          </a:bodyPr>
          <a:lstStyle/>
          <a:p>
            <a:r>
              <a:rPr lang="en-US" dirty="0"/>
              <a:t>Each consistent truth assignment is associated with a possibility of the domain</a:t>
            </a:r>
          </a:p>
        </p:txBody>
      </p:sp>
      <p:sp>
        <p:nvSpPr>
          <p:cNvPr id="2" name="TextBox 1">
            <a:extLst>
              <a:ext uri="{FF2B5EF4-FFF2-40B4-BE49-F238E27FC236}">
                <a16:creationId xmlns:a16="http://schemas.microsoft.com/office/drawing/2014/main" id="{CF7ADC59-5BF4-4039-AAED-3670896E735F}"/>
              </a:ext>
            </a:extLst>
          </p:cNvPr>
          <p:cNvSpPr txBox="1"/>
          <p:nvPr/>
        </p:nvSpPr>
        <p:spPr>
          <a:xfrm>
            <a:off x="3727939" y="5419959"/>
            <a:ext cx="5086585" cy="923330"/>
          </a:xfrm>
          <a:prstGeom prst="rect">
            <a:avLst/>
          </a:prstGeom>
          <a:noFill/>
        </p:spPr>
        <p:txBody>
          <a:bodyPr wrap="none" rtlCol="0">
            <a:spAutoFit/>
          </a:bodyPr>
          <a:lstStyle/>
          <a:p>
            <a:r>
              <a:rPr lang="en-US" b="1" dirty="0">
                <a:solidFill>
                  <a:srgbClr val="00B050"/>
                </a:solidFill>
              </a:rPr>
              <a:t>The role of logic (and math) in science is to capture</a:t>
            </a:r>
          </a:p>
          <a:p>
            <a:r>
              <a:rPr lang="en-US" b="1" dirty="0">
                <a:solidFill>
                  <a:srgbClr val="00B050"/>
                </a:solidFill>
              </a:rPr>
              <a:t>what is consistent (i.e. the possibilities) and what is</a:t>
            </a:r>
            <a:br>
              <a:rPr lang="en-US" b="1" dirty="0">
                <a:solidFill>
                  <a:srgbClr val="00B050"/>
                </a:solidFill>
              </a:rPr>
            </a:br>
            <a:r>
              <a:rPr lang="en-US" b="1" dirty="0">
                <a:solidFill>
                  <a:srgbClr val="00B050"/>
                </a:solidFill>
              </a:rPr>
              <a:t>verifiable (i.e. the verifiable statements)</a:t>
            </a:r>
          </a:p>
        </p:txBody>
      </p:sp>
    </p:spTree>
    <p:extLst>
      <p:ext uri="{BB962C8B-B14F-4D97-AF65-F5344CB8AC3E}">
        <p14:creationId xmlns:p14="http://schemas.microsoft.com/office/powerpoint/2010/main" val="634719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38DC-1C8D-4080-B7BB-786ED76BBBDA}"/>
              </a:ext>
            </a:extLst>
          </p:cNvPr>
          <p:cNvSpPr>
            <a:spLocks noGrp="1"/>
          </p:cNvSpPr>
          <p:nvPr>
            <p:ph type="title"/>
          </p:nvPr>
        </p:nvSpPr>
        <p:spPr/>
        <p:txBody>
          <a:bodyPr/>
          <a:lstStyle/>
          <a:p>
            <a:r>
              <a:rPr lang="en-US" dirty="0"/>
              <a:t>Natural topology for the possibilities</a:t>
            </a:r>
          </a:p>
        </p:txBody>
      </p:sp>
      <p:sp>
        <p:nvSpPr>
          <p:cNvPr id="3" name="Text Placeholder 2">
            <a:extLst>
              <a:ext uri="{FF2B5EF4-FFF2-40B4-BE49-F238E27FC236}">
                <a16:creationId xmlns:a16="http://schemas.microsoft.com/office/drawing/2014/main" id="{051AB359-DB82-4D02-BC2D-B996E0C606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3025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4280312970"/>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4280312970"/>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70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70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70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402336"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402336"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70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E57B4C9-A591-4BC1-9ED7-84D78D93E1BB}"/>
              </a:ext>
            </a:extLst>
          </p:cNvPr>
          <p:cNvSpPr txBox="1"/>
          <p:nvPr/>
        </p:nvSpPr>
        <p:spPr>
          <a:xfrm>
            <a:off x="316992" y="351693"/>
            <a:ext cx="7805983" cy="369332"/>
          </a:xfrm>
          <a:prstGeom prst="rect">
            <a:avLst/>
          </a:prstGeom>
          <a:noFill/>
        </p:spPr>
        <p:txBody>
          <a:bodyPr wrap="none" rtlCol="0">
            <a:spAutoFit/>
          </a:bodyPr>
          <a:lstStyle/>
          <a:p>
            <a:r>
              <a:rPr lang="en-US" dirty="0"/>
              <a:t>Each consistent truth assignment is associated with a possibility of the domain</a:t>
            </a:r>
          </a:p>
        </p:txBody>
      </p:sp>
      <p:sp>
        <p:nvSpPr>
          <p:cNvPr id="2" name="TextBox 1">
            <a:extLst>
              <a:ext uri="{FF2B5EF4-FFF2-40B4-BE49-F238E27FC236}">
                <a16:creationId xmlns:a16="http://schemas.microsoft.com/office/drawing/2014/main" id="{21B0FFD7-C237-4A76-8FCD-917BEA513B02}"/>
              </a:ext>
            </a:extLst>
          </p:cNvPr>
          <p:cNvSpPr txBox="1"/>
          <p:nvPr/>
        </p:nvSpPr>
        <p:spPr>
          <a:xfrm>
            <a:off x="3956539" y="5451231"/>
            <a:ext cx="4906151" cy="646331"/>
          </a:xfrm>
          <a:prstGeom prst="rect">
            <a:avLst/>
          </a:prstGeom>
          <a:noFill/>
        </p:spPr>
        <p:txBody>
          <a:bodyPr wrap="none" rtlCol="0">
            <a:spAutoFit/>
          </a:bodyPr>
          <a:lstStyle/>
          <a:p>
            <a:r>
              <a:rPr lang="en-US" sz="3600" dirty="0">
                <a:solidFill>
                  <a:srgbClr val="FF0000"/>
                </a:solidFill>
              </a:rPr>
              <a:t>Where is the topology?!?</a:t>
            </a:r>
          </a:p>
        </p:txBody>
      </p:sp>
    </p:spTree>
    <p:extLst>
      <p:ext uri="{BB962C8B-B14F-4D97-AF65-F5344CB8AC3E}">
        <p14:creationId xmlns:p14="http://schemas.microsoft.com/office/powerpoint/2010/main" val="96322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52055366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52055366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70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70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70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402336"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402336"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70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01A76C03-C04C-46D9-AB4D-6719F01758E8}"/>
                  </a:ext>
                </a:extLst>
              </p:cNvPr>
              <p:cNvSpPr/>
              <p:nvPr/>
            </p:nvSpPr>
            <p:spPr>
              <a:xfrm>
                <a:off x="3642116" y="5174945"/>
                <a:ext cx="1528047" cy="402995"/>
              </a:xfrm>
              <a:prstGeom prst="rect">
                <a:avLst/>
              </a:prstGeom>
            </p:spPr>
            <p:txBody>
              <a:bodyPr wrap="none">
                <a:spAutoFit/>
              </a:bodyPr>
              <a:lstStyle/>
              <a:p>
                <a:r>
                  <a:rPr lang="en-US" b="1" dirty="0"/>
                  <a:t> </a:t>
                </a:r>
                <a14:m>
                  <m:oMath xmlns:m="http://schemas.openxmlformats.org/officeDocument/2006/math">
                    <m:r>
                      <a:rPr lang="en-US" b="1" i="1" smtClean="0">
                        <a:latin typeface="Cambria Math" panose="02040503050406030204" pitchFamily="18" charset="0"/>
                      </a:rPr>
                      <m:t>𝒔</m:t>
                    </m:r>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𝑼</m:t>
                        </m:r>
                        <m:d>
                          <m:dPr>
                            <m:ctrlPr>
                              <a:rPr lang="en-US" b="1" i="1">
                                <a:latin typeface="Cambria Math" panose="02040503050406030204" pitchFamily="18" charset="0"/>
                              </a:rPr>
                            </m:ctrlPr>
                          </m:dPr>
                          <m:e>
                            <m:r>
                              <a:rPr lang="en-US" b="1" i="1" smtClean="0">
                                <a:latin typeface="Cambria Math" panose="02040503050406030204" pitchFamily="18" charset="0"/>
                              </a:rPr>
                              <m:t>𝒔</m:t>
                            </m:r>
                          </m:e>
                        </m:d>
                      </m:sub>
                      <m:sup/>
                      <m:e>
                        <m:r>
                          <a:rPr lang="en-US" b="1" i="1" smtClean="0">
                            <a:latin typeface="Cambria Math" panose="02040503050406030204" pitchFamily="18" charset="0"/>
                          </a:rPr>
                          <m:t>𝒙</m:t>
                        </m:r>
                      </m:e>
                    </m:nary>
                  </m:oMath>
                </a14:m>
                <a:endParaRPr lang="en-US" dirty="0"/>
              </a:p>
            </p:txBody>
          </p:sp>
        </mc:Choice>
        <mc:Fallback xmlns="">
          <p:sp>
            <p:nvSpPr>
              <p:cNvPr id="36" name="Rectangle 35">
                <a:extLst>
                  <a:ext uri="{FF2B5EF4-FFF2-40B4-BE49-F238E27FC236}">
                    <a16:creationId xmlns:a16="http://schemas.microsoft.com/office/drawing/2014/main" id="{01A76C03-C04C-46D9-AB4D-6719F01758E8}"/>
                  </a:ext>
                </a:extLst>
              </p:cNvPr>
              <p:cNvSpPr>
                <a:spLocks noRot="1" noChangeAspect="1" noMove="1" noResize="1" noEditPoints="1" noAdjustHandles="1" noChangeArrowheads="1" noChangeShapeType="1" noTextEdit="1"/>
              </p:cNvSpPr>
              <p:nvPr/>
            </p:nvSpPr>
            <p:spPr>
              <a:xfrm>
                <a:off x="3642116" y="5174945"/>
                <a:ext cx="1528047" cy="402995"/>
              </a:xfrm>
              <a:prstGeom prst="rect">
                <a:avLst/>
              </a:prstGeom>
              <a:blipFill>
                <a:blip r:embed="rId4"/>
                <a:stretch>
                  <a:fillRect t="-81818" b="-1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5DA3AE2A-C636-4901-AE2C-60B1574EF897}"/>
                  </a:ext>
                </a:extLst>
              </p:cNvPr>
              <p:cNvSpPr/>
              <p:nvPr/>
            </p:nvSpPr>
            <p:spPr>
              <a:xfrm>
                <a:off x="3804373" y="4798842"/>
                <a:ext cx="1404423" cy="374270"/>
              </a:xfrm>
              <a:prstGeom prst="rect">
                <a:avLst/>
              </a:prstGeom>
            </p:spPr>
            <p:txBody>
              <a:bodyPr wrap="none">
                <a:spAutoFit/>
              </a:bodyPr>
              <a:lstStyle/>
              <a:p>
                <a:r>
                  <a:rPr lang="en-US" b="1" dirty="0"/>
                  <a:t> </a:t>
                </a:r>
                <a14:m>
                  <m:oMath xmlns:m="http://schemas.openxmlformats.org/officeDocument/2006/math">
                    <m:r>
                      <a:rPr lang="en-US" b="1" i="1" smtClean="0">
                        <a:latin typeface="Cambria Math" panose="02040503050406030204" pitchFamily="18" charset="0"/>
                      </a:rPr>
                      <m:t>𝑼</m:t>
                    </m:r>
                    <m:r>
                      <a:rPr lang="en-US" b="1" i="1" smtClean="0">
                        <a:latin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𝟐</m:t>
                        </m:r>
                      </m:e>
                      <m:sup>
                        <m:r>
                          <a:rPr lang="en-US" b="1" i="1" smtClean="0">
                            <a:latin typeface="Cambria Math" panose="02040503050406030204" pitchFamily="18" charset="0"/>
                            <a:ea typeface="Cambria Math" panose="02040503050406030204" pitchFamily="18" charset="0"/>
                          </a:rPr>
                          <m:t>𝑿</m:t>
                        </m:r>
                      </m:sup>
                    </m:sSup>
                  </m:oMath>
                </a14:m>
                <a:endParaRPr lang="en-US" dirty="0"/>
              </a:p>
            </p:txBody>
          </p:sp>
        </mc:Choice>
        <mc:Fallback xmlns="">
          <p:sp>
            <p:nvSpPr>
              <p:cNvPr id="37" name="Rectangle 36">
                <a:extLst>
                  <a:ext uri="{FF2B5EF4-FFF2-40B4-BE49-F238E27FC236}">
                    <a16:creationId xmlns:a16="http://schemas.microsoft.com/office/drawing/2014/main" id="{5DA3AE2A-C636-4901-AE2C-60B1574EF897}"/>
                  </a:ext>
                </a:extLst>
              </p:cNvPr>
              <p:cNvSpPr>
                <a:spLocks noRot="1" noChangeAspect="1" noMove="1" noResize="1" noEditPoints="1" noAdjustHandles="1" noChangeArrowheads="1" noChangeShapeType="1" noTextEdit="1"/>
              </p:cNvSpPr>
              <p:nvPr/>
            </p:nvSpPr>
            <p:spPr>
              <a:xfrm>
                <a:off x="3804373" y="4798842"/>
                <a:ext cx="1404423" cy="37427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720D86D9-26C8-4483-A30D-476A363AEA3E}"/>
                  </a:ext>
                </a:extLst>
              </p:cNvPr>
              <p:cNvSpPr/>
              <p:nvPr/>
            </p:nvSpPr>
            <p:spPr>
              <a:xfrm>
                <a:off x="6339489" y="4798842"/>
                <a:ext cx="1388393" cy="374270"/>
              </a:xfrm>
              <a:prstGeom prst="rect">
                <a:avLst/>
              </a:prstGeom>
            </p:spPr>
            <p:txBody>
              <a:bodyPr wrap="none">
                <a:spAutoFit/>
              </a:bodyPr>
              <a:lstStyle/>
              <a:p>
                <a:r>
                  <a:rPr lang="en-US" b="1" dirty="0"/>
                  <a:t> </a:t>
                </a:r>
                <a14:m>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r>
                      <a:rPr lang="en-US" b="1" i="1" smtClean="0">
                        <a:latin typeface="Cambria Math" panose="02040503050406030204" pitchFamily="18" charset="0"/>
                        <a:ea typeface="Cambria Math" panose="02040503050406030204" pitchFamily="18" charset="0"/>
                      </a:rPr>
                      <m:t>→</m:t>
                    </m:r>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𝟐</m:t>
                        </m:r>
                      </m:e>
                      <m:sup>
                        <m:r>
                          <a:rPr lang="en-US" b="1" i="1" smtClean="0">
                            <a:latin typeface="Cambria Math" panose="02040503050406030204" pitchFamily="18" charset="0"/>
                            <a:ea typeface="Cambria Math" panose="02040503050406030204" pitchFamily="18" charset="0"/>
                          </a:rPr>
                          <m:t>𝑿</m:t>
                        </m:r>
                      </m:sup>
                    </m:sSup>
                  </m:oMath>
                </a14:m>
                <a:endParaRPr lang="en-US" dirty="0"/>
              </a:p>
            </p:txBody>
          </p:sp>
        </mc:Choice>
        <mc:Fallback xmlns="">
          <p:sp>
            <p:nvSpPr>
              <p:cNvPr id="48" name="Rectangle 47">
                <a:extLst>
                  <a:ext uri="{FF2B5EF4-FFF2-40B4-BE49-F238E27FC236}">
                    <a16:creationId xmlns:a16="http://schemas.microsoft.com/office/drawing/2014/main" id="{720D86D9-26C8-4483-A30D-476A363AEA3E}"/>
                  </a:ext>
                </a:extLst>
              </p:cNvPr>
              <p:cNvSpPr>
                <a:spLocks noRot="1" noChangeAspect="1" noMove="1" noResize="1" noEditPoints="1" noAdjustHandles="1" noChangeArrowheads="1" noChangeShapeType="1" noTextEdit="1"/>
              </p:cNvSpPr>
              <p:nvPr/>
            </p:nvSpPr>
            <p:spPr>
              <a:xfrm>
                <a:off x="6339489" y="4798842"/>
                <a:ext cx="1388393" cy="37427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2821EEC2-6C75-482A-A1AD-6339234D6AC1}"/>
                  </a:ext>
                </a:extLst>
              </p:cNvPr>
              <p:cNvSpPr/>
              <p:nvPr/>
            </p:nvSpPr>
            <p:spPr>
              <a:xfrm>
                <a:off x="6265132" y="5168747"/>
                <a:ext cx="1518429" cy="402995"/>
              </a:xfrm>
              <a:prstGeom prst="rect">
                <a:avLst/>
              </a:prstGeom>
            </p:spPr>
            <p:txBody>
              <a:bodyPr wrap="none">
                <a:spAutoFit/>
              </a:bodyPr>
              <a:lstStyle/>
              <a:p>
                <a:r>
                  <a:rPr lang="en-US" b="1" dirty="0"/>
                  <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r>
                      <a:rPr lang="en-US" b="1" i="1" smtClean="0">
                        <a:latin typeface="Cambria Math" panose="02040503050406030204" pitchFamily="18" charset="0"/>
                      </a:rPr>
                      <m:t>=</m:t>
                    </m:r>
                    <m:nary>
                      <m:naryPr>
                        <m:chr m:val="⋁"/>
                        <m:supHide m:val="on"/>
                        <m:ctrlPr>
                          <a:rPr lang="en-US" b="1" i="1" smtClean="0">
                            <a:latin typeface="Cambria Math" panose="02040503050406030204" pitchFamily="18" charset="0"/>
                          </a:rPr>
                        </m:ctrlPr>
                      </m:naryPr>
                      <m:sub>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𝑨</m:t>
                        </m:r>
                        <m:d>
                          <m:dPr>
                            <m:ctrlPr>
                              <a:rPr lang="en-US" b="1" i="1">
                                <a:latin typeface="Cambria Math" panose="02040503050406030204" pitchFamily="18" charset="0"/>
                              </a:rPr>
                            </m:ctrlPr>
                          </m:d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𝒔</m:t>
                                </m:r>
                              </m:e>
                            </m:acc>
                          </m:e>
                        </m:d>
                      </m:sub>
                      <m:sup/>
                      <m:e>
                        <m:r>
                          <a:rPr lang="en-US" b="1" i="1" smtClean="0">
                            <a:latin typeface="Cambria Math" panose="02040503050406030204" pitchFamily="18" charset="0"/>
                          </a:rPr>
                          <m:t>𝒙</m:t>
                        </m:r>
                      </m:e>
                    </m:nary>
                  </m:oMath>
                </a14:m>
                <a:endParaRPr lang="en-US" dirty="0"/>
              </a:p>
            </p:txBody>
          </p:sp>
        </mc:Choice>
        <mc:Fallback xmlns="">
          <p:sp>
            <p:nvSpPr>
              <p:cNvPr id="49" name="Rectangle 48">
                <a:extLst>
                  <a:ext uri="{FF2B5EF4-FFF2-40B4-BE49-F238E27FC236}">
                    <a16:creationId xmlns:a16="http://schemas.microsoft.com/office/drawing/2014/main" id="{2821EEC2-6C75-482A-A1AD-6339234D6AC1}"/>
                  </a:ext>
                </a:extLst>
              </p:cNvPr>
              <p:cNvSpPr>
                <a:spLocks noRot="1" noChangeAspect="1" noMove="1" noResize="1" noEditPoints="1" noAdjustHandles="1" noChangeArrowheads="1" noChangeShapeType="1" noTextEdit="1"/>
              </p:cNvSpPr>
              <p:nvPr/>
            </p:nvSpPr>
            <p:spPr>
              <a:xfrm>
                <a:off x="6265132" y="5168747"/>
                <a:ext cx="1518429" cy="402995"/>
              </a:xfrm>
              <a:prstGeom prst="rect">
                <a:avLst/>
              </a:prstGeom>
              <a:blipFill>
                <a:blip r:embed="rId8"/>
                <a:stretch>
                  <a:fillRect t="-81818" b="-12727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5926372C-5819-4B87-B3AD-EE3DC1D57916}"/>
              </a:ext>
            </a:extLst>
          </p:cNvPr>
          <p:cNvSpPr txBox="1"/>
          <p:nvPr/>
        </p:nvSpPr>
        <p:spPr>
          <a:xfrm>
            <a:off x="3642116" y="5677666"/>
            <a:ext cx="4842450" cy="923330"/>
          </a:xfrm>
          <a:prstGeom prst="rect">
            <a:avLst/>
          </a:prstGeom>
          <a:noFill/>
        </p:spPr>
        <p:txBody>
          <a:bodyPr wrap="square" rtlCol="0">
            <a:spAutoFit/>
          </a:bodyPr>
          <a:lstStyle/>
          <a:p>
            <a:r>
              <a:rPr lang="en-US" dirty="0"/>
              <a:t>Each statement can be expressed in the disjunctive normal form (disjunction of </a:t>
            </a:r>
            <a:r>
              <a:rPr lang="en-US" dirty="0" err="1"/>
              <a:t>minterms</a:t>
            </a:r>
            <a:r>
              <a:rPr lang="en-US" dirty="0"/>
              <a:t>, OR of ANDs): a disjunction of possibilities.</a:t>
            </a:r>
          </a:p>
        </p:txBody>
      </p:sp>
      <p:cxnSp>
        <p:nvCxnSpPr>
          <p:cNvPr id="51" name="Straight Arrow Connector 50">
            <a:extLst>
              <a:ext uri="{FF2B5EF4-FFF2-40B4-BE49-F238E27FC236}">
                <a16:creationId xmlns:a16="http://schemas.microsoft.com/office/drawing/2014/main" id="{1B55519E-0CB0-4EBA-A06C-01BA2C32F48A}"/>
              </a:ext>
            </a:extLst>
          </p:cNvPr>
          <p:cNvCxnSpPr>
            <a:cxnSpLocks/>
          </p:cNvCxnSpPr>
          <p:nvPr/>
        </p:nvCxnSpPr>
        <p:spPr>
          <a:xfrm>
            <a:off x="4074160" y="4596382"/>
            <a:ext cx="229909" cy="181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F10CBDA-1558-4369-AD67-C8ED3BC0B739}"/>
              </a:ext>
            </a:extLst>
          </p:cNvPr>
          <p:cNvCxnSpPr>
            <a:cxnSpLocks/>
          </p:cNvCxnSpPr>
          <p:nvPr/>
        </p:nvCxnSpPr>
        <p:spPr>
          <a:xfrm flipH="1">
            <a:off x="7193280" y="4606879"/>
            <a:ext cx="132080" cy="166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94805DA3-9604-4BEB-8268-BD8B5DBBA682}"/>
              </a:ext>
            </a:extLst>
          </p:cNvPr>
          <p:cNvSpPr txBox="1"/>
          <p:nvPr/>
        </p:nvSpPr>
        <p:spPr>
          <a:xfrm>
            <a:off x="316992" y="351693"/>
            <a:ext cx="7138557" cy="369332"/>
          </a:xfrm>
          <a:prstGeom prst="rect">
            <a:avLst/>
          </a:prstGeom>
          <a:noFill/>
        </p:spPr>
        <p:txBody>
          <a:bodyPr wrap="none" rtlCol="0">
            <a:spAutoFit/>
          </a:bodyPr>
          <a:lstStyle/>
          <a:p>
            <a:r>
              <a:rPr lang="en-US" dirty="0"/>
              <a:t>Each statement can be expressed as the disjunction of a set of possibilities</a:t>
            </a:r>
          </a:p>
        </p:txBody>
      </p:sp>
    </p:spTree>
    <p:extLst>
      <p:ext uri="{BB962C8B-B14F-4D97-AF65-F5344CB8AC3E}">
        <p14:creationId xmlns:p14="http://schemas.microsoft.com/office/powerpoint/2010/main" val="1122932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BA4B46-FA7B-44FF-ABBD-06DD5EFD9FC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70001" y="3877410"/>
            <a:ext cx="8654289" cy="2672862"/>
          </a:xfrm>
          <a:prstGeom prst="rect">
            <a:avLst/>
          </a:prstGeom>
        </p:spPr>
      </p:pic>
      <p:pic>
        <p:nvPicPr>
          <p:cNvPr id="5" name="Picture 4">
            <a:extLst>
              <a:ext uri="{FF2B5EF4-FFF2-40B4-BE49-F238E27FC236}">
                <a16:creationId xmlns:a16="http://schemas.microsoft.com/office/drawing/2014/main" id="{02E24F0B-EDF0-4335-9905-D5BDC765C3E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70001" y="1433152"/>
            <a:ext cx="8856750" cy="2242041"/>
          </a:xfrm>
          <a:prstGeom prst="rect">
            <a:avLst/>
          </a:prstGeom>
        </p:spPr>
      </p:pic>
      <p:sp>
        <p:nvSpPr>
          <p:cNvPr id="6" name="TextBox 5">
            <a:extLst>
              <a:ext uri="{FF2B5EF4-FFF2-40B4-BE49-F238E27FC236}">
                <a16:creationId xmlns:a16="http://schemas.microsoft.com/office/drawing/2014/main" id="{0AE1A13E-315C-41B7-B7B0-B24DADB1A583}"/>
              </a:ext>
            </a:extLst>
          </p:cNvPr>
          <p:cNvSpPr txBox="1"/>
          <p:nvPr/>
        </p:nvSpPr>
        <p:spPr>
          <a:xfrm>
            <a:off x="298938" y="307728"/>
            <a:ext cx="8660424" cy="769441"/>
          </a:xfrm>
          <a:prstGeom prst="rect">
            <a:avLst/>
          </a:prstGeom>
          <a:noFill/>
        </p:spPr>
        <p:txBody>
          <a:bodyPr wrap="square" rtlCol="0">
            <a:spAutoFit/>
          </a:bodyPr>
          <a:lstStyle/>
          <a:p>
            <a:r>
              <a:rPr lang="en-US" sz="2200" dirty="0"/>
              <a:t>We can express each verifiable statement in terms of a set of possibilities. Relationships between statements become relationships between sets.</a:t>
            </a:r>
          </a:p>
        </p:txBody>
      </p:sp>
      <p:sp>
        <p:nvSpPr>
          <p:cNvPr id="7" name="Rectangle 6">
            <a:extLst>
              <a:ext uri="{FF2B5EF4-FFF2-40B4-BE49-F238E27FC236}">
                <a16:creationId xmlns:a16="http://schemas.microsoft.com/office/drawing/2014/main" id="{7FAF9A6F-B00B-4E4A-9D2F-8A9514179522}"/>
              </a:ext>
            </a:extLst>
          </p:cNvPr>
          <p:cNvSpPr/>
          <p:nvPr/>
        </p:nvSpPr>
        <p:spPr>
          <a:xfrm>
            <a:off x="879231" y="1917130"/>
            <a:ext cx="1186963"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24D1AD-6F14-4362-A51F-247F2B98D872}"/>
              </a:ext>
            </a:extLst>
          </p:cNvPr>
          <p:cNvSpPr/>
          <p:nvPr/>
        </p:nvSpPr>
        <p:spPr>
          <a:xfrm>
            <a:off x="2066194" y="2180900"/>
            <a:ext cx="207498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7A29A2-9CE4-480C-8B04-DD64D06805EE}"/>
              </a:ext>
            </a:extLst>
          </p:cNvPr>
          <p:cNvSpPr/>
          <p:nvPr/>
        </p:nvSpPr>
        <p:spPr>
          <a:xfrm>
            <a:off x="3341077" y="3192418"/>
            <a:ext cx="993531" cy="39484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0105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E1A13E-315C-41B7-B7B0-B24DADB1A583}"/>
              </a:ext>
            </a:extLst>
          </p:cNvPr>
          <p:cNvSpPr txBox="1"/>
          <p:nvPr/>
        </p:nvSpPr>
        <p:spPr>
          <a:xfrm>
            <a:off x="298938" y="307728"/>
            <a:ext cx="8660424" cy="1107996"/>
          </a:xfrm>
          <a:prstGeom prst="rect">
            <a:avLst/>
          </a:prstGeom>
          <a:noFill/>
        </p:spPr>
        <p:txBody>
          <a:bodyPr wrap="square" rtlCol="0">
            <a:spAutoFit/>
          </a:bodyPr>
          <a:lstStyle/>
          <a:p>
            <a:r>
              <a:rPr lang="en-US" sz="2200" dirty="0"/>
              <a:t>Closure of the experimental domain under finite conjunction and countable disjunction means the set of verifiable sets is closed under finite intersection and countable union.</a:t>
            </a:r>
          </a:p>
        </p:txBody>
      </p:sp>
      <p:pic>
        <p:nvPicPr>
          <p:cNvPr id="2" name="Picture 1">
            <a:extLst>
              <a:ext uri="{FF2B5EF4-FFF2-40B4-BE49-F238E27FC236}">
                <a16:creationId xmlns:a16="http://schemas.microsoft.com/office/drawing/2014/main" id="{207C6C76-D279-4860-9812-3597399DB88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68137" y="1583719"/>
            <a:ext cx="8825957" cy="598854"/>
          </a:xfrm>
          <a:prstGeom prst="rect">
            <a:avLst/>
          </a:prstGeom>
        </p:spPr>
      </p:pic>
      <p:pic>
        <p:nvPicPr>
          <p:cNvPr id="3" name="Picture 2">
            <a:extLst>
              <a:ext uri="{FF2B5EF4-FFF2-40B4-BE49-F238E27FC236}">
                <a16:creationId xmlns:a16="http://schemas.microsoft.com/office/drawing/2014/main" id="{B83CEC28-ABE0-4CDC-B1B2-8D47C11D81F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68137" y="2479427"/>
            <a:ext cx="8975863" cy="661682"/>
          </a:xfrm>
          <a:prstGeom prst="rect">
            <a:avLst/>
          </a:prstGeom>
        </p:spPr>
      </p:pic>
      <p:pic>
        <p:nvPicPr>
          <p:cNvPr id="7" name="Picture 6">
            <a:extLst>
              <a:ext uri="{FF2B5EF4-FFF2-40B4-BE49-F238E27FC236}">
                <a16:creationId xmlns:a16="http://schemas.microsoft.com/office/drawing/2014/main" id="{5C66B85C-57B2-4AA5-AAB3-E5120F2053A2}"/>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68137" y="3373315"/>
            <a:ext cx="8791226" cy="3006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6220AC9-B219-4107-8D69-3C8F29D51460}"/>
                  </a:ext>
                </a:extLst>
              </p:cNvPr>
              <p:cNvSpPr txBox="1"/>
              <p:nvPr/>
            </p:nvSpPr>
            <p:spPr>
              <a:xfrm>
                <a:off x="298938" y="3977051"/>
                <a:ext cx="8660424" cy="1130246"/>
              </a:xfrm>
              <a:prstGeom prst="rect">
                <a:avLst/>
              </a:prstGeom>
              <a:noFill/>
            </p:spPr>
            <p:txBody>
              <a:bodyPr wrap="square" rtlCol="0">
                <a:spAutoFit/>
              </a:bodyPr>
              <a:lstStyle/>
              <a:p>
                <a:endParaRPr lang="en-US" sz="2200" dirty="0"/>
              </a:p>
              <a:p>
                <a:r>
                  <a:rPr lang="en-US" sz="2200" dirty="0"/>
                  <a:t>Similarly, the theoretical domain provides a natural </a:t>
                </a:r>
                <a14:m>
                  <m:oMath xmlns:m="http://schemas.openxmlformats.org/officeDocument/2006/math">
                    <m:r>
                      <a:rPr lang="en-US" sz="2400" b="1" i="1" smtClean="0">
                        <a:latin typeface="Cambria Math" panose="02040503050406030204" pitchFamily="18" charset="0"/>
                        <a:ea typeface="Cambria Math" panose="02040503050406030204" pitchFamily="18" charset="0"/>
                      </a:rPr>
                      <m:t>𝝈</m:t>
                    </m:r>
                  </m:oMath>
                </a14:m>
                <a:r>
                  <a:rPr lang="en-US" sz="2200" dirty="0"/>
                  <a:t>-algebra for the possibilities (i.e. the </a:t>
                </a:r>
                <a:r>
                  <a:rPr lang="en-US" sz="2200" dirty="0" err="1"/>
                  <a:t>Borel</a:t>
                </a:r>
                <a:r>
                  <a:rPr lang="en-US" sz="2200" dirty="0"/>
                  <a:t> algebra)</a:t>
                </a:r>
              </a:p>
            </p:txBody>
          </p:sp>
        </mc:Choice>
        <mc:Fallback xmlns="">
          <p:sp>
            <p:nvSpPr>
              <p:cNvPr id="8" name="TextBox 7">
                <a:extLst>
                  <a:ext uri="{FF2B5EF4-FFF2-40B4-BE49-F238E27FC236}">
                    <a16:creationId xmlns:a16="http://schemas.microsoft.com/office/drawing/2014/main" id="{56220AC9-B219-4107-8D69-3C8F29D51460}"/>
                  </a:ext>
                </a:extLst>
              </p:cNvPr>
              <p:cNvSpPr txBox="1">
                <a:spLocks noRot="1" noChangeAspect="1" noMove="1" noResize="1" noEditPoints="1" noAdjustHandles="1" noChangeArrowheads="1" noChangeShapeType="1" noTextEdit="1"/>
              </p:cNvSpPr>
              <p:nvPr/>
            </p:nvSpPr>
            <p:spPr>
              <a:xfrm>
                <a:off x="298938" y="3977051"/>
                <a:ext cx="8660424" cy="1130246"/>
              </a:xfrm>
              <a:prstGeom prst="rect">
                <a:avLst/>
              </a:prstGeom>
              <a:blipFill>
                <a:blip r:embed="rId5"/>
                <a:stretch>
                  <a:fillRect l="-915" b="-10215"/>
                </a:stretch>
              </a:blipFill>
            </p:spPr>
            <p:txBody>
              <a:bodyPr/>
              <a:lstStyle/>
              <a:p>
                <a:r>
                  <a:rPr lang="en-US">
                    <a:noFill/>
                  </a:rPr>
                  <a:t> </a:t>
                </a:r>
              </a:p>
            </p:txBody>
          </p:sp>
        </mc:Fallback>
      </mc:AlternateContent>
    </p:spTree>
    <p:extLst>
      <p:ext uri="{BB962C8B-B14F-4D97-AF65-F5344CB8AC3E}">
        <p14:creationId xmlns:p14="http://schemas.microsoft.com/office/powerpoint/2010/main" val="54508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38DC-1C8D-4080-B7BB-786ED76BBBDA}"/>
              </a:ext>
            </a:extLst>
          </p:cNvPr>
          <p:cNvSpPr>
            <a:spLocks noGrp="1"/>
          </p:cNvSpPr>
          <p:nvPr>
            <p:ph type="title"/>
          </p:nvPr>
        </p:nvSpPr>
        <p:spPr/>
        <p:txBody>
          <a:bodyPr/>
          <a:lstStyle/>
          <a:p>
            <a:r>
              <a:rPr lang="en-US" dirty="0"/>
              <a:t>The logic of verifiable statements</a:t>
            </a:r>
          </a:p>
        </p:txBody>
      </p:sp>
      <p:sp>
        <p:nvSpPr>
          <p:cNvPr id="3" name="Text Placeholder 2">
            <a:extLst>
              <a:ext uri="{FF2B5EF4-FFF2-40B4-BE49-F238E27FC236}">
                <a16:creationId xmlns:a16="http://schemas.microsoft.com/office/drawing/2014/main" id="{051AB359-DB82-4D02-BC2D-B996E0C606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0795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17288540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17288540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167054" y="2954215"/>
            <a:ext cx="8220808" cy="668214"/>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316992" y="5006903"/>
            <a:ext cx="8717866" cy="1200329"/>
          </a:xfrm>
          <a:prstGeom prst="rect">
            <a:avLst/>
          </a:prstGeom>
          <a:noFill/>
        </p:spPr>
        <p:txBody>
          <a:bodyPr wrap="square" rtlCol="0">
            <a:spAutoFit/>
          </a:bodyPr>
          <a:lstStyle/>
          <a:p>
            <a:r>
              <a:rPr lang="en-US" sz="3600" b="1" dirty="0">
                <a:solidFill>
                  <a:srgbClr val="C00000"/>
                </a:solidFill>
              </a:rPr>
              <a:t>The lines of the truth table (i.e. the consistent truth assignments) are the points</a:t>
            </a:r>
          </a:p>
        </p:txBody>
      </p:sp>
    </p:spTree>
    <p:extLst>
      <p:ext uri="{BB962C8B-B14F-4D97-AF65-F5344CB8AC3E}">
        <p14:creationId xmlns:p14="http://schemas.microsoft.com/office/powerpoint/2010/main" val="91110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56578892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56578892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1767254" y="1415562"/>
            <a:ext cx="1635369" cy="327073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316992" y="5006903"/>
            <a:ext cx="8717866" cy="1200329"/>
          </a:xfrm>
          <a:prstGeom prst="rect">
            <a:avLst/>
          </a:prstGeom>
          <a:noFill/>
        </p:spPr>
        <p:txBody>
          <a:bodyPr wrap="square" rtlCol="0">
            <a:spAutoFit/>
          </a:bodyPr>
          <a:lstStyle/>
          <a:p>
            <a:r>
              <a:rPr lang="en-US" sz="3600" b="1" dirty="0">
                <a:solidFill>
                  <a:srgbClr val="C00000"/>
                </a:solidFill>
              </a:rPr>
              <a:t>Each column is a set (i.e. the set of possibilities that are true in that column)</a:t>
            </a:r>
          </a:p>
        </p:txBody>
      </p:sp>
    </p:spTree>
    <p:extLst>
      <p:ext uri="{BB962C8B-B14F-4D97-AF65-F5344CB8AC3E}">
        <p14:creationId xmlns:p14="http://schemas.microsoft.com/office/powerpoint/2010/main" val="3623584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96256580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96256580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1767254" y="914400"/>
            <a:ext cx="3402623" cy="377189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316992" y="5006903"/>
            <a:ext cx="8717866" cy="1200329"/>
          </a:xfrm>
          <a:prstGeom prst="rect">
            <a:avLst/>
          </a:prstGeom>
          <a:noFill/>
        </p:spPr>
        <p:txBody>
          <a:bodyPr wrap="square" rtlCol="0">
            <a:spAutoFit/>
          </a:bodyPr>
          <a:lstStyle/>
          <a:p>
            <a:r>
              <a:rPr lang="en-US" sz="3600" b="1" dirty="0">
                <a:solidFill>
                  <a:srgbClr val="C00000"/>
                </a:solidFill>
              </a:rPr>
              <a:t>The experimental domain is the topology (i.e. each verifiable statement is an open set)</a:t>
            </a:r>
          </a:p>
        </p:txBody>
      </p:sp>
    </p:spTree>
    <p:extLst>
      <p:ext uri="{BB962C8B-B14F-4D97-AF65-F5344CB8AC3E}">
        <p14:creationId xmlns:p14="http://schemas.microsoft.com/office/powerpoint/2010/main" val="3264090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17588434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1175884345"/>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254979" y="900430"/>
            <a:ext cx="1679330" cy="377189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316992" y="5006903"/>
            <a:ext cx="8717866" cy="1200329"/>
          </a:xfrm>
          <a:prstGeom prst="rect">
            <a:avLst/>
          </a:prstGeom>
          <a:noFill/>
        </p:spPr>
        <p:txBody>
          <a:bodyPr wrap="square" rtlCol="0">
            <a:spAutoFit/>
          </a:bodyPr>
          <a:lstStyle/>
          <a:p>
            <a:r>
              <a:rPr lang="en-US" sz="3600" b="1" dirty="0">
                <a:solidFill>
                  <a:srgbClr val="C00000"/>
                </a:solidFill>
              </a:rPr>
              <a:t>The basis of the experimental domain is a sub-basis of the topology</a:t>
            </a:r>
          </a:p>
        </p:txBody>
      </p:sp>
    </p:spTree>
    <p:extLst>
      <p:ext uri="{BB962C8B-B14F-4D97-AF65-F5344CB8AC3E}">
        <p14:creationId xmlns:p14="http://schemas.microsoft.com/office/powerpoint/2010/main" val="64546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988404271"/>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ext uri="{D42A27DB-BD31-4B8C-83A1-F6EECF244321}">
                    <p14:modId xmlns:p14="http://schemas.microsoft.com/office/powerpoint/2010/main" val="2988404271"/>
                  </p:ext>
                </p:extLst>
              </p:nvPr>
            </p:nvGraphicFramePr>
            <p:xfrm>
              <a:off x="316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8291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8291146" y="1987062"/>
                <a:ext cx="682166" cy="2609320"/>
              </a:xfrm>
              <a:prstGeom prst="rect">
                <a:avLst/>
              </a:prstGeom>
              <a:blipFill>
                <a:blip r:embed="rId6"/>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402336" y="3622431"/>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5020412" y="914400"/>
            <a:ext cx="3349866" cy="377189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316992" y="5006903"/>
            <a:ext cx="8717866" cy="1200329"/>
          </a:xfrm>
          <a:prstGeom prst="rect">
            <a:avLst/>
          </a:prstGeom>
          <a:noFill/>
        </p:spPr>
        <p:txBody>
          <a:bodyPr wrap="square" rtlCol="0">
            <a:spAutoFit/>
          </a:bodyPr>
          <a:lstStyle/>
          <a:p>
            <a:r>
              <a:rPr lang="en-US" sz="3600" b="1" dirty="0">
                <a:solidFill>
                  <a:srgbClr val="C00000"/>
                </a:solidFill>
              </a:rPr>
              <a:t>The theoretical domain is the 𝝈-algebra (i.e. each theoretical statement is a </a:t>
            </a:r>
            <a:r>
              <a:rPr lang="en-US" sz="3600" b="1" dirty="0" err="1">
                <a:solidFill>
                  <a:srgbClr val="C00000"/>
                </a:solidFill>
              </a:rPr>
              <a:t>Borel</a:t>
            </a:r>
            <a:r>
              <a:rPr lang="en-US" sz="3600" b="1" dirty="0">
                <a:solidFill>
                  <a:srgbClr val="C00000"/>
                </a:solidFill>
              </a:rPr>
              <a:t> set)</a:t>
            </a:r>
          </a:p>
        </p:txBody>
      </p:sp>
    </p:spTree>
    <p:extLst>
      <p:ext uri="{BB962C8B-B14F-4D97-AF65-F5344CB8AC3E}">
        <p14:creationId xmlns:p14="http://schemas.microsoft.com/office/powerpoint/2010/main" val="145814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C4A9-C8AA-4317-BFCB-0D54B777ACA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3D290B16-96A3-409A-AB3A-5AE26861697C}"/>
              </a:ext>
            </a:extLst>
          </p:cNvPr>
          <p:cNvSpPr>
            <a:spLocks noGrp="1"/>
          </p:cNvSpPr>
          <p:nvPr>
            <p:ph idx="1"/>
          </p:nvPr>
        </p:nvSpPr>
        <p:spPr/>
        <p:txBody>
          <a:bodyPr>
            <a:normAutofit lnSpcReduction="10000"/>
          </a:bodyPr>
          <a:lstStyle/>
          <a:p>
            <a:r>
              <a:rPr lang="en-US" dirty="0"/>
              <a:t>Discrete topology means every statement is decidable</a:t>
            </a:r>
          </a:p>
          <a:p>
            <a:pPr lvl="1"/>
            <a:r>
              <a:rPr lang="en-US" dirty="0"/>
              <a:t>All tests terminate and we can experimentally tell whether any statement is true or false</a:t>
            </a:r>
          </a:p>
          <a:p>
            <a:r>
              <a:rPr lang="en-US" dirty="0"/>
              <a:t>Standard topology on the real numbers means we can experimentally measure with arbitrarily small, but always finite, precision</a:t>
            </a:r>
          </a:p>
          <a:p>
            <a:r>
              <a:rPr lang="en-US" dirty="0"/>
              <a:t>A </a:t>
            </a:r>
            <a:r>
              <a:rPr lang="en-US" dirty="0" err="1"/>
              <a:t>Hausdorff</a:t>
            </a:r>
            <a:r>
              <a:rPr lang="en-US" dirty="0"/>
              <a:t> topology means that each possibility can be seen as a limit of a sequence of verifiable statements</a:t>
            </a:r>
          </a:p>
          <a:p>
            <a:pPr lvl="1"/>
            <a:r>
              <a:rPr lang="en-US" dirty="0"/>
              <a:t>The statements become narrower and narrower</a:t>
            </a:r>
          </a:p>
        </p:txBody>
      </p:sp>
    </p:spTree>
    <p:extLst>
      <p:ext uri="{BB962C8B-B14F-4D97-AF65-F5344CB8AC3E}">
        <p14:creationId xmlns:p14="http://schemas.microsoft.com/office/powerpoint/2010/main" val="1413986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C4A9-C8AA-4317-BFCB-0D54B777ACA4}"/>
              </a:ext>
            </a:extLst>
          </p:cNvPr>
          <p:cNvSpPr>
            <a:spLocks noGrp="1"/>
          </p:cNvSpPr>
          <p:nvPr>
            <p:ph type="title"/>
          </p:nvPr>
        </p:nvSpPr>
        <p:spPr/>
        <p:txBody>
          <a:bodyPr/>
          <a:lstStyle/>
          <a:p>
            <a:r>
              <a:rPr lang="en-US" dirty="0"/>
              <a:t>General results</a:t>
            </a:r>
          </a:p>
        </p:txBody>
      </p:sp>
      <p:sp>
        <p:nvSpPr>
          <p:cNvPr id="3" name="Content Placeholder 2">
            <a:extLst>
              <a:ext uri="{FF2B5EF4-FFF2-40B4-BE49-F238E27FC236}">
                <a16:creationId xmlns:a16="http://schemas.microsoft.com/office/drawing/2014/main" id="{3D290B16-96A3-409A-AB3A-5AE26861697C}"/>
              </a:ext>
            </a:extLst>
          </p:cNvPr>
          <p:cNvSpPr>
            <a:spLocks noGrp="1"/>
          </p:cNvSpPr>
          <p:nvPr>
            <p:ph idx="1"/>
          </p:nvPr>
        </p:nvSpPr>
        <p:spPr/>
        <p:txBody>
          <a:bodyPr>
            <a:normAutofit fontScale="92500" lnSpcReduction="20000"/>
          </a:bodyPr>
          <a:lstStyle/>
          <a:p>
            <a:r>
              <a:rPr lang="en-US" dirty="0"/>
              <a:t>Every set of experimentally distinguishable objects will be a Kolmogorov second-countable topological space</a:t>
            </a:r>
          </a:p>
          <a:p>
            <a:pPr lvl="1"/>
            <a:r>
              <a:rPr lang="en-US" dirty="0"/>
              <a:t>Each point is the finest description the experimental technique allows</a:t>
            </a:r>
          </a:p>
          <a:p>
            <a:pPr lvl="1"/>
            <a:r>
              <a:rPr lang="en-US" dirty="0"/>
              <a:t>Each open set is a partial description that can be verified experimentally</a:t>
            </a:r>
          </a:p>
          <a:p>
            <a:r>
              <a:rPr lang="en-US" dirty="0"/>
              <a:t>This is true no matter which branch of science, what experimental technique or how clever we are</a:t>
            </a:r>
          </a:p>
          <a:p>
            <a:pPr lvl="1"/>
            <a:r>
              <a:rPr lang="en-US" dirty="0"/>
              <a:t>All we are doing is keeping track of the consistent truth assignments in that gigantic truth table</a:t>
            </a:r>
          </a:p>
          <a:p>
            <a:r>
              <a:rPr lang="en-US" dirty="0"/>
              <a:t>Consequence: we cannot experimentally distinguish elements of sets with cardinality greater than the continuum</a:t>
            </a:r>
          </a:p>
        </p:txBody>
      </p:sp>
    </p:spTree>
    <p:extLst>
      <p:ext uri="{BB962C8B-B14F-4D97-AF65-F5344CB8AC3E}">
        <p14:creationId xmlns:p14="http://schemas.microsoft.com/office/powerpoint/2010/main" val="3011042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881D-90D2-43E0-B7BC-FFC316B0DDA5}"/>
              </a:ext>
            </a:extLst>
          </p:cNvPr>
          <p:cNvSpPr>
            <a:spLocks noGrp="1"/>
          </p:cNvSpPr>
          <p:nvPr>
            <p:ph type="title"/>
          </p:nvPr>
        </p:nvSpPr>
        <p:spPr/>
        <p:txBody>
          <a:bodyPr/>
          <a:lstStyle/>
          <a:p>
            <a:r>
              <a:rPr lang="en-US" dirty="0"/>
              <a:t>Peculiarities of this framework</a:t>
            </a:r>
          </a:p>
        </p:txBody>
      </p:sp>
      <p:sp>
        <p:nvSpPr>
          <p:cNvPr id="3" name="Content Placeholder 2">
            <a:extLst>
              <a:ext uri="{FF2B5EF4-FFF2-40B4-BE49-F238E27FC236}">
                <a16:creationId xmlns:a16="http://schemas.microsoft.com/office/drawing/2014/main" id="{0F96EBAF-94C2-4536-8C87-5542DA31AAAC}"/>
              </a:ext>
            </a:extLst>
          </p:cNvPr>
          <p:cNvSpPr>
            <a:spLocks noGrp="1"/>
          </p:cNvSpPr>
          <p:nvPr>
            <p:ph idx="1"/>
          </p:nvPr>
        </p:nvSpPr>
        <p:spPr/>
        <p:txBody>
          <a:bodyPr>
            <a:normAutofit lnSpcReduction="10000"/>
          </a:bodyPr>
          <a:lstStyle/>
          <a:p>
            <a:r>
              <a:rPr lang="en-US" dirty="0"/>
              <a:t>In topology the empty set is the same in all cases but the full set is not. In these topologies, the full set corresponds to the tautology, so it is the “same” in all cases as well.</a:t>
            </a:r>
          </a:p>
          <a:p>
            <a:r>
              <a:rPr lang="en-US" dirty="0"/>
              <a:t>In topology, points and open sets are different objects. In these topologies they are all statements.</a:t>
            </a:r>
          </a:p>
          <a:p>
            <a:r>
              <a:rPr lang="en-US" dirty="0"/>
              <a:t>In topology, first you must define the points and then you define the open sets. In these topologies you only define the open sets (i.e. the verifiable statements) and the points (i.e. the possibilities) are generated.</a:t>
            </a:r>
          </a:p>
          <a:p>
            <a:endParaRPr lang="en-US" dirty="0"/>
          </a:p>
        </p:txBody>
      </p:sp>
    </p:spTree>
    <p:extLst>
      <p:ext uri="{BB962C8B-B14F-4D97-AF65-F5344CB8AC3E}">
        <p14:creationId xmlns:p14="http://schemas.microsoft.com/office/powerpoint/2010/main" val="2642044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881D-90D2-43E0-B7BC-FFC316B0DDA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F96EBAF-94C2-4536-8C87-5542DA31AAAC}"/>
              </a:ext>
            </a:extLst>
          </p:cNvPr>
          <p:cNvSpPr>
            <a:spLocks noGrp="1"/>
          </p:cNvSpPr>
          <p:nvPr>
            <p:ph idx="1"/>
          </p:nvPr>
        </p:nvSpPr>
        <p:spPr/>
        <p:txBody>
          <a:bodyPr>
            <a:normAutofit/>
          </a:bodyPr>
          <a:lstStyle/>
          <a:p>
            <a:r>
              <a:rPr lang="en-US" dirty="0"/>
              <a:t>We believe this framework successfully formalizes the fundamental structure for experimental science, shedding light as to what role mathematical structures, such as topologies, play</a:t>
            </a:r>
          </a:p>
          <a:p>
            <a:r>
              <a:rPr lang="en-US" dirty="0"/>
              <a:t>We are working to extend this framework to other areas of math and science</a:t>
            </a:r>
          </a:p>
          <a:p>
            <a:pPr lvl="1"/>
            <a:r>
              <a:rPr lang="en-US" dirty="0"/>
              <a:t>For example, states are possibilities of some experimental domain, deterministic and reversible evolution is equivalence between past and future domains </a:t>
            </a:r>
            <a:r>
              <a:rPr lang="en-US"/>
              <a:t>which will correspond </a:t>
            </a:r>
            <a:r>
              <a:rPr lang="en-US" dirty="0"/>
              <a:t>to an isomorphism in the category</a:t>
            </a:r>
          </a:p>
        </p:txBody>
      </p:sp>
    </p:spTree>
    <p:extLst>
      <p:ext uri="{BB962C8B-B14F-4D97-AF65-F5344CB8AC3E}">
        <p14:creationId xmlns:p14="http://schemas.microsoft.com/office/powerpoint/2010/main" val="339770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A31B-0873-4C10-87B4-7BC567940AE6}"/>
              </a:ext>
            </a:extLst>
          </p:cNvPr>
          <p:cNvSpPr>
            <a:spLocks noGrp="1"/>
          </p:cNvSpPr>
          <p:nvPr>
            <p:ph type="title"/>
          </p:nvPr>
        </p:nvSpPr>
        <p:spPr/>
        <p:txBody>
          <a:bodyPr/>
          <a:lstStyle/>
          <a:p>
            <a:r>
              <a:rPr lang="en-US" dirty="0"/>
              <a:t>Acknowledgements and further information</a:t>
            </a:r>
          </a:p>
        </p:txBody>
      </p:sp>
      <p:sp>
        <p:nvSpPr>
          <p:cNvPr id="3" name="Content Placeholder 2">
            <a:extLst>
              <a:ext uri="{FF2B5EF4-FFF2-40B4-BE49-F238E27FC236}">
                <a16:creationId xmlns:a16="http://schemas.microsoft.com/office/drawing/2014/main" id="{68422FE3-ABA6-4904-8AB5-02D56675D94F}"/>
              </a:ext>
            </a:extLst>
          </p:cNvPr>
          <p:cNvSpPr>
            <a:spLocks noGrp="1"/>
          </p:cNvSpPr>
          <p:nvPr>
            <p:ph idx="1"/>
          </p:nvPr>
        </p:nvSpPr>
        <p:spPr/>
        <p:txBody>
          <a:bodyPr/>
          <a:lstStyle/>
          <a:p>
            <a:r>
              <a:rPr lang="en-US" dirty="0"/>
              <a:t>We’d like to thank all the individuals in this community for the warm welcome, interest and insights, all of which helped push this project further</a:t>
            </a:r>
          </a:p>
          <a:p>
            <a:pPr lvl="1"/>
            <a:r>
              <a:rPr lang="en-US" dirty="0"/>
              <a:t>Mathew Timm and John Mayer in particular for the help throughout the year </a:t>
            </a:r>
          </a:p>
          <a:p>
            <a:r>
              <a:rPr lang="en-US" dirty="0"/>
              <a:t>For further information and details, see the draft of our open access book:</a:t>
            </a:r>
          </a:p>
          <a:p>
            <a:pPr lvl="1"/>
            <a:r>
              <a:rPr lang="en-US" dirty="0">
                <a:hlinkClick r:id="rId2"/>
              </a:rPr>
              <a:t>http://assumptionsofphysics.org/book/</a:t>
            </a:r>
            <a:endParaRPr lang="en-US" dirty="0"/>
          </a:p>
          <a:p>
            <a:pPr lvl="1"/>
            <a:endParaRPr lang="en-US" dirty="0"/>
          </a:p>
        </p:txBody>
      </p:sp>
    </p:spTree>
    <p:extLst>
      <p:ext uri="{BB962C8B-B14F-4D97-AF65-F5344CB8AC3E}">
        <p14:creationId xmlns:p14="http://schemas.microsoft.com/office/powerpoint/2010/main" val="412434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909B-8497-41AD-9498-AA5103E9CF81}"/>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2FECC37B-D74B-4992-BA3C-D9F769D3B2FA}"/>
              </a:ext>
            </a:extLst>
          </p:cNvPr>
          <p:cNvSpPr>
            <a:spLocks noGrp="1"/>
          </p:cNvSpPr>
          <p:nvPr>
            <p:ph idx="1"/>
          </p:nvPr>
        </p:nvSpPr>
        <p:spPr/>
        <p:txBody>
          <a:bodyPr>
            <a:normAutofit/>
          </a:bodyPr>
          <a:lstStyle/>
          <a:p>
            <a:r>
              <a:rPr lang="en-US" dirty="0"/>
              <a:t>The first task is to develop a “logic framework” that recognizes these basic two requirements:</a:t>
            </a:r>
          </a:p>
          <a:p>
            <a:pPr lvl="1"/>
            <a:r>
              <a:rPr lang="en-US" dirty="0"/>
              <a:t>Our truth bearers are not sentences (e.g. sequences of symbols in a language) but the assertions they make (regardless of the language)</a:t>
            </a:r>
          </a:p>
          <a:p>
            <a:pPr lvl="2"/>
            <a:r>
              <a:rPr lang="en-US" dirty="0"/>
              <a:t>“This animal is a cat” and “</a:t>
            </a:r>
            <a:r>
              <a:rPr lang="en-US" dirty="0" err="1"/>
              <a:t>Quest’animale</a:t>
            </a:r>
            <a:r>
              <a:rPr lang="en-US" dirty="0"/>
              <a:t> e’ un </a:t>
            </a:r>
            <a:r>
              <a:rPr lang="en-US" dirty="0" err="1"/>
              <a:t>gatto</a:t>
            </a:r>
            <a:r>
              <a:rPr lang="en-US" dirty="0"/>
              <a:t>” state the same assertion</a:t>
            </a:r>
          </a:p>
          <a:p>
            <a:pPr lvl="1"/>
            <a:r>
              <a:rPr lang="en-US" dirty="0"/>
              <a:t>The truth value in science is found experimentally. The role of logic (and math) is to keep track of what is meaningful and consistent</a:t>
            </a:r>
          </a:p>
          <a:p>
            <a:pPr lvl="2"/>
            <a:r>
              <a:rPr lang="en-US" dirty="0"/>
              <a:t>“This animal is a cat” and “This animal is a dog” can’t both be true</a:t>
            </a:r>
          </a:p>
        </p:txBody>
      </p:sp>
    </p:spTree>
    <p:extLst>
      <p:ext uri="{BB962C8B-B14F-4D97-AF65-F5344CB8AC3E}">
        <p14:creationId xmlns:p14="http://schemas.microsoft.com/office/powerpoint/2010/main" val="1630170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80D9-2E5E-4EFD-B247-11852993BE5B}"/>
              </a:ext>
            </a:extLst>
          </p:cNvPr>
          <p:cNvSpPr>
            <a:spLocks noGrp="1"/>
          </p:cNvSpPr>
          <p:nvPr>
            <p:ph type="title"/>
          </p:nvPr>
        </p:nvSpPr>
        <p:spPr/>
        <p:txBody>
          <a:bodyPr/>
          <a:lstStyle/>
          <a:p>
            <a:r>
              <a:rPr lang="en-US" dirty="0"/>
              <a:t>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42CABC-ABCA-407D-BDEA-1DB8D44D0850}"/>
                  </a:ext>
                </a:extLst>
              </p:cNvPr>
              <p:cNvSpPr>
                <a:spLocks noGrp="1"/>
              </p:cNvSpPr>
              <p:nvPr>
                <p:ph idx="1"/>
              </p:nvPr>
            </p:nvSpPr>
            <p:spPr>
              <a:xfrm>
                <a:off x="628650" y="3667759"/>
                <a:ext cx="7886700" cy="2509203"/>
              </a:xfrm>
            </p:spPr>
            <p:txBody>
              <a:bodyPr>
                <a:normAutofit/>
              </a:bodyPr>
              <a:lstStyle/>
              <a:p>
                <a:r>
                  <a:rPr lang="en-US" dirty="0"/>
                  <a:t>Statements themselves are not formally defined</a:t>
                </a:r>
              </a:p>
              <a:p>
                <a:pPr lvl="1"/>
                <a:r>
                  <a:rPr lang="en-US" dirty="0"/>
                  <a:t>We are not going to try to define a grammar or try to specify what “meaning” means</a:t>
                </a:r>
              </a:p>
              <a:p>
                <a:r>
                  <a:rPr lang="en-US" dirty="0"/>
                  <a:t>but we axiomatically give them properties from which we can construct formal propositions</a:t>
                </a:r>
              </a:p>
              <a:p>
                <a:pPr lvl="1"/>
                <a:r>
                  <a:rPr lang="en-US" dirty="0"/>
                  <a:t>E.g. </a:t>
                </a:r>
                <a14:m>
                  <m:oMath xmlns:m="http://schemas.openxmlformats.org/officeDocument/2006/math">
                    <m:r>
                      <m:rPr>
                        <m:sty m:val="p"/>
                      </m:rPr>
                      <a:rPr lang="en-US" b="0" i="0" smtClean="0">
                        <a:latin typeface="Cambria Math" panose="02040503050406030204" pitchFamily="18" charset="0"/>
                      </a:rPr>
                      <m:t>truth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𝒔</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p:txBody>
          </p:sp>
        </mc:Choice>
        <mc:Fallback xmlns="">
          <p:sp>
            <p:nvSpPr>
              <p:cNvPr id="3" name="Content Placeholder 2">
                <a:extLst>
                  <a:ext uri="{FF2B5EF4-FFF2-40B4-BE49-F238E27FC236}">
                    <a16:creationId xmlns:a16="http://schemas.microsoft.com/office/drawing/2014/main" id="{4E42CABC-ABCA-407D-BDEA-1DB8D44D0850}"/>
                  </a:ext>
                </a:extLst>
              </p:cNvPr>
              <p:cNvSpPr>
                <a:spLocks noGrp="1" noRot="1" noChangeAspect="1" noMove="1" noResize="1" noEditPoints="1" noAdjustHandles="1" noChangeArrowheads="1" noChangeShapeType="1" noTextEdit="1"/>
              </p:cNvSpPr>
              <p:nvPr>
                <p:ph idx="1"/>
              </p:nvPr>
            </p:nvSpPr>
            <p:spPr>
              <a:xfrm>
                <a:off x="628650" y="3667759"/>
                <a:ext cx="7886700" cy="2509203"/>
              </a:xfrm>
              <a:blipFill>
                <a:blip r:embed="rId2"/>
                <a:stretch>
                  <a:fillRect l="-1391" t="-4136" b="-486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76BD0A9-A752-4FC6-8823-85D43FDD2C8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01263" y="1690689"/>
            <a:ext cx="8541474" cy="1879600"/>
          </a:xfrm>
          <a:prstGeom prst="rect">
            <a:avLst/>
          </a:prstGeom>
        </p:spPr>
      </p:pic>
      <p:sp>
        <p:nvSpPr>
          <p:cNvPr id="5" name="Rectangle 4">
            <a:extLst>
              <a:ext uri="{FF2B5EF4-FFF2-40B4-BE49-F238E27FC236}">
                <a16:creationId xmlns:a16="http://schemas.microsoft.com/office/drawing/2014/main" id="{DF0D5B52-B65B-4FC5-BF4D-588649450C24}"/>
              </a:ext>
            </a:extLst>
          </p:cNvPr>
          <p:cNvSpPr/>
          <p:nvPr/>
        </p:nvSpPr>
        <p:spPr>
          <a:xfrm>
            <a:off x="545124" y="3165230"/>
            <a:ext cx="1266091"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010268-5F08-4C4D-8556-62BE27C8EFEC}"/>
              </a:ext>
            </a:extLst>
          </p:cNvPr>
          <p:cNvSpPr/>
          <p:nvPr/>
        </p:nvSpPr>
        <p:spPr>
          <a:xfrm>
            <a:off x="3427839" y="2913182"/>
            <a:ext cx="214648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758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0157-3CD8-4881-B3E0-F05658899D27}"/>
              </a:ext>
            </a:extLst>
          </p:cNvPr>
          <p:cNvSpPr>
            <a:spLocks noGrp="1"/>
          </p:cNvSpPr>
          <p:nvPr>
            <p:ph type="title"/>
          </p:nvPr>
        </p:nvSpPr>
        <p:spPr/>
        <p:txBody>
          <a:bodyPr/>
          <a:lstStyle/>
          <a:p>
            <a:r>
              <a:rPr lang="en-US" dirty="0"/>
              <a:t>Possibilities of statements</a:t>
            </a:r>
          </a:p>
        </p:txBody>
      </p:sp>
      <p:pic>
        <p:nvPicPr>
          <p:cNvPr id="5" name="Picture 4">
            <a:extLst>
              <a:ext uri="{FF2B5EF4-FFF2-40B4-BE49-F238E27FC236}">
                <a16:creationId xmlns:a16="http://schemas.microsoft.com/office/drawing/2014/main" id="{F6873489-CCE0-4C6C-9463-2EFD993BCB5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335280" y="1488359"/>
            <a:ext cx="8595360" cy="4238483"/>
          </a:xfrm>
          <a:prstGeom prst="rect">
            <a:avLst/>
          </a:prstGeom>
        </p:spPr>
      </p:pic>
      <p:sp>
        <p:nvSpPr>
          <p:cNvPr id="6" name="Rectangle 5">
            <a:extLst>
              <a:ext uri="{FF2B5EF4-FFF2-40B4-BE49-F238E27FC236}">
                <a16:creationId xmlns:a16="http://schemas.microsoft.com/office/drawing/2014/main" id="{1D50D11B-7BB4-48A7-99B9-C54765C14A83}"/>
              </a:ext>
            </a:extLst>
          </p:cNvPr>
          <p:cNvSpPr/>
          <p:nvPr/>
        </p:nvSpPr>
        <p:spPr>
          <a:xfrm>
            <a:off x="1423192" y="3783621"/>
            <a:ext cx="4115961" cy="260841"/>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BE1E3B7-210C-444B-93D7-2D73736D9BAD}"/>
              </a:ext>
            </a:extLst>
          </p:cNvPr>
          <p:cNvSpPr txBox="1">
            <a:spLocks/>
          </p:cNvSpPr>
          <p:nvPr/>
        </p:nvSpPr>
        <p:spPr>
          <a:xfrm>
            <a:off x="628650" y="5726842"/>
            <a:ext cx="7886700" cy="8873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Each statement has a set of possible truth values it can be hypothetically assigned</a:t>
            </a:r>
          </a:p>
        </p:txBody>
      </p:sp>
    </p:spTree>
    <p:extLst>
      <p:ext uri="{BB962C8B-B14F-4D97-AF65-F5344CB8AC3E}">
        <p14:creationId xmlns:p14="http://schemas.microsoft.com/office/powerpoint/2010/main" val="186741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0157-3CD8-4881-B3E0-F05658899D27}"/>
              </a:ext>
            </a:extLst>
          </p:cNvPr>
          <p:cNvSpPr>
            <a:spLocks noGrp="1"/>
          </p:cNvSpPr>
          <p:nvPr>
            <p:ph type="title"/>
          </p:nvPr>
        </p:nvSpPr>
        <p:spPr/>
        <p:txBody>
          <a:bodyPr/>
          <a:lstStyle/>
          <a:p>
            <a:r>
              <a:rPr lang="en-US" dirty="0"/>
              <a:t>Possibilities of statements</a:t>
            </a:r>
          </a:p>
        </p:txBody>
      </p:sp>
      <p:sp>
        <p:nvSpPr>
          <p:cNvPr id="3" name="Content Placeholder 2">
            <a:extLst>
              <a:ext uri="{FF2B5EF4-FFF2-40B4-BE49-F238E27FC236}">
                <a16:creationId xmlns:a16="http://schemas.microsoft.com/office/drawing/2014/main" id="{75695312-89F0-481B-9E3E-EA68DB270AF5}"/>
              </a:ext>
            </a:extLst>
          </p:cNvPr>
          <p:cNvSpPr>
            <a:spLocks noGrp="1"/>
          </p:cNvSpPr>
          <p:nvPr>
            <p:ph idx="1"/>
          </p:nvPr>
        </p:nvSpPr>
        <p:spPr>
          <a:xfrm>
            <a:off x="628650" y="3429000"/>
            <a:ext cx="7886700" cy="2747962"/>
          </a:xfrm>
        </p:spPr>
        <p:txBody>
          <a:bodyPr>
            <a:normAutofit/>
          </a:bodyPr>
          <a:lstStyle/>
          <a:p>
            <a:r>
              <a:rPr lang="en-US" dirty="0"/>
              <a:t>For example, “This swan is a bird” is a tautology and “This cat is a dog” is a contradiction</a:t>
            </a:r>
          </a:p>
        </p:txBody>
      </p:sp>
      <p:pic>
        <p:nvPicPr>
          <p:cNvPr id="4" name="Picture 3">
            <a:extLst>
              <a:ext uri="{FF2B5EF4-FFF2-40B4-BE49-F238E27FC236}">
                <a16:creationId xmlns:a16="http://schemas.microsoft.com/office/drawing/2014/main" id="{7D205A9B-CCE5-4B1C-88CF-F387425E475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3496" y="1705704"/>
            <a:ext cx="8631803" cy="1477108"/>
          </a:xfrm>
          <a:prstGeom prst="rect">
            <a:avLst/>
          </a:prstGeom>
        </p:spPr>
      </p:pic>
      <p:sp>
        <p:nvSpPr>
          <p:cNvPr id="5" name="Rectangle 4">
            <a:extLst>
              <a:ext uri="{FF2B5EF4-FFF2-40B4-BE49-F238E27FC236}">
                <a16:creationId xmlns:a16="http://schemas.microsoft.com/office/drawing/2014/main" id="{4E0BE315-DBBE-403E-BC57-09CF450EFC81}"/>
              </a:ext>
            </a:extLst>
          </p:cNvPr>
          <p:cNvSpPr/>
          <p:nvPr/>
        </p:nvSpPr>
        <p:spPr>
          <a:xfrm>
            <a:off x="2101363" y="2083777"/>
            <a:ext cx="1635368"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22A668-A517-4F27-98F4-46F555CF0842}"/>
              </a:ext>
            </a:extLst>
          </p:cNvPr>
          <p:cNvSpPr/>
          <p:nvPr/>
        </p:nvSpPr>
        <p:spPr>
          <a:xfrm>
            <a:off x="2420818" y="2769580"/>
            <a:ext cx="170277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44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8F63-F7C5-430D-A1C4-77C9F7D5A1B1}"/>
              </a:ext>
            </a:extLst>
          </p:cNvPr>
          <p:cNvSpPr>
            <a:spLocks noGrp="1"/>
          </p:cNvSpPr>
          <p:nvPr>
            <p:ph type="title"/>
          </p:nvPr>
        </p:nvSpPr>
        <p:spPr/>
        <p:txBody>
          <a:bodyPr/>
          <a:lstStyle/>
          <a:p>
            <a:r>
              <a:rPr lang="en-US" dirty="0"/>
              <a:t>Logic relationships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E5FF16-3D6E-42CC-8728-A1DB94E127F3}"/>
                  </a:ext>
                </a:extLst>
              </p:cNvPr>
              <p:cNvSpPr>
                <a:spLocks noGrp="1"/>
              </p:cNvSpPr>
              <p:nvPr>
                <p:ph idx="1"/>
              </p:nvPr>
            </p:nvSpPr>
            <p:spPr/>
            <p:txBody>
              <a:bodyPr/>
              <a:lstStyle/>
              <a:p>
                <a:r>
                  <a:rPr lang="en-US" dirty="0"/>
                  <a:t>Lastly, we need to capture logical relationships between statements</a:t>
                </a:r>
              </a:p>
              <a:p>
                <a:endParaRPr lang="en-US" dirty="0"/>
              </a:p>
              <a:p>
                <a:endParaRPr lang="en-US" dirty="0"/>
              </a:p>
              <a:p>
                <a:endParaRPr lang="en-US" dirty="0"/>
              </a:p>
              <a:p>
                <a:endParaRPr lang="en-US" dirty="0"/>
              </a:p>
              <a:p>
                <a:endParaRPr lang="en-US" dirty="0"/>
              </a:p>
              <a:p>
                <a:r>
                  <a:rPr lang="en-US" dirty="0"/>
                  <a:t>We’ll use the standard symbols for negation (</a:t>
                </a:r>
                <a14:m>
                  <m:oMath xmlns:m="http://schemas.openxmlformats.org/officeDocument/2006/math">
                    <m:r>
                      <a:rPr lang="en-US" i="1">
                        <a:latin typeface="Cambria Math" panose="02040503050406030204" pitchFamily="18" charset="0"/>
                      </a:rPr>
                      <m:t>¬</m:t>
                    </m:r>
                  </m:oMath>
                </a14:m>
                <a:r>
                  <a:rPr lang="en-US" dirty="0"/>
                  <a:t>), conjunction (</a:t>
                </a:r>
                <a14:m>
                  <m:oMath xmlns:m="http://schemas.openxmlformats.org/officeDocument/2006/math">
                    <m:r>
                      <a:rPr lang="en-US" i="1">
                        <a:latin typeface="Cambria Math" panose="02040503050406030204" pitchFamily="18" charset="0"/>
                      </a:rPr>
                      <m:t>∧</m:t>
                    </m:r>
                  </m:oMath>
                </a14:m>
                <a:r>
                  <a:rPr lang="en-US" dirty="0"/>
                  <a:t>) and disjunction (</a:t>
                </a:r>
                <a14:m>
                  <m:oMath xmlns:m="http://schemas.openxmlformats.org/officeDocument/2006/math">
                    <m:r>
                      <a:rPr lang="en-US" i="1">
                        <a:latin typeface="Cambria Math" panose="02040503050406030204" pitchFamily="18" charset="0"/>
                      </a:rPr>
                      <m:t>∨</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14E5FF16-3D6E-42CC-8728-A1DB94E127F3}"/>
                  </a:ext>
                </a:extLst>
              </p:cNvPr>
              <p:cNvSpPr>
                <a:spLocks noGrp="1" noRot="1" noChangeAspect="1" noMove="1" noResize="1" noEditPoints="1" noAdjustHandles="1" noChangeArrowheads="1" noChangeShapeType="1" noTextEdit="1"/>
              </p:cNvSpPr>
              <p:nvPr>
                <p:ph idx="1"/>
              </p:nvPr>
            </p:nvSpPr>
            <p:spPr>
              <a:blipFill>
                <a:blip r:embed="rId2"/>
                <a:stretch>
                  <a:fillRect l="-1391" t="-2241" b="-30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4D8D457-EC7F-4FA9-B769-BA52F36146E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29296" y="2664763"/>
            <a:ext cx="8685408" cy="2438645"/>
          </a:xfrm>
          <a:prstGeom prst="rect">
            <a:avLst/>
          </a:prstGeom>
        </p:spPr>
      </p:pic>
    </p:spTree>
    <p:extLst>
      <p:ext uri="{BB962C8B-B14F-4D97-AF65-F5344CB8AC3E}">
        <p14:creationId xmlns:p14="http://schemas.microsoft.com/office/powerpoint/2010/main" val="284217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3654</TotalTime>
  <Words>3187</Words>
  <Application>Microsoft Office PowerPoint</Application>
  <PresentationFormat>On-screen Show (4:3)</PresentationFormat>
  <Paragraphs>921</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Cambria Math</vt:lpstr>
      <vt:lpstr>Office Theme</vt:lpstr>
      <vt:lpstr>The logic and topology of experimentally verifiable statements</vt:lpstr>
      <vt:lpstr>Motivation for this work</vt:lpstr>
      <vt:lpstr>Overview</vt:lpstr>
      <vt:lpstr>The logic of verifiable statements</vt:lpstr>
      <vt:lpstr>Requirements</vt:lpstr>
      <vt:lpstr>Statements</vt:lpstr>
      <vt:lpstr>Possibilities of statements</vt:lpstr>
      <vt:lpstr>Possibilities of statements</vt:lpstr>
      <vt:lpstr>Logic relationships</vt:lpstr>
      <vt:lpstr>Logic relationships</vt:lpstr>
      <vt:lpstr>Statement equivalence</vt:lpstr>
      <vt:lpstr>Boolean algebra</vt:lpstr>
      <vt:lpstr>Other operators</vt:lpstr>
      <vt:lpstr>Other operators</vt:lpstr>
      <vt:lpstr>Verifiable statements</vt:lpstr>
      <vt:lpstr>Verifiable statements</vt:lpstr>
      <vt:lpstr>Logic of verifiable statements</vt:lpstr>
      <vt:lpstr>Logic of verifiable statements</vt:lpstr>
      <vt:lpstr>Comparing algebras</vt:lpstr>
      <vt:lpstr>Experimental domains and their possibilities</vt:lpstr>
      <vt:lpstr>Sets of verifiable statements</vt:lpstr>
      <vt:lpstr>Basis</vt:lpstr>
      <vt:lpstr>Experimental domain</vt:lpstr>
      <vt:lpstr>Predictions</vt:lpstr>
      <vt:lpstr>Theoretical domain</vt:lpstr>
      <vt:lpstr>Possibilities for the domain</vt:lpstr>
      <vt:lpstr>Possibilities for the domain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Natural topology for the possibilities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General results</vt:lpstr>
      <vt:lpstr>Peculiarities of this framework</vt:lpstr>
      <vt:lpstr>Conclusion</vt:lpstr>
      <vt:lpstr>Acknowledgements and 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96</cp:revision>
  <dcterms:created xsi:type="dcterms:W3CDTF">2018-06-04T20:03:15Z</dcterms:created>
  <dcterms:modified xsi:type="dcterms:W3CDTF">2018-07-24T19:07:34Z</dcterms:modified>
</cp:coreProperties>
</file>