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2"/>
  </p:notesMasterIdLst>
  <p:sldIdLst>
    <p:sldId id="259" r:id="rId2"/>
    <p:sldId id="728" r:id="rId3"/>
    <p:sldId id="831" r:id="rId4"/>
    <p:sldId id="840" r:id="rId5"/>
    <p:sldId id="829" r:id="rId6"/>
    <p:sldId id="830" r:id="rId7"/>
    <p:sldId id="833" r:id="rId8"/>
    <p:sldId id="834" r:id="rId9"/>
    <p:sldId id="835" r:id="rId10"/>
    <p:sldId id="837" r:id="rId11"/>
    <p:sldId id="838" r:id="rId12"/>
    <p:sldId id="839" r:id="rId13"/>
    <p:sldId id="841" r:id="rId14"/>
    <p:sldId id="827" r:id="rId15"/>
    <p:sldId id="842" r:id="rId16"/>
    <p:sldId id="843" r:id="rId17"/>
    <p:sldId id="844" r:id="rId18"/>
    <p:sldId id="845" r:id="rId19"/>
    <p:sldId id="846" r:id="rId20"/>
    <p:sldId id="847" r:id="rId21"/>
    <p:sldId id="848" r:id="rId22"/>
    <p:sldId id="849" r:id="rId23"/>
    <p:sldId id="850" r:id="rId24"/>
    <p:sldId id="852" r:id="rId25"/>
    <p:sldId id="853" r:id="rId26"/>
    <p:sldId id="854" r:id="rId27"/>
    <p:sldId id="855" r:id="rId28"/>
    <p:sldId id="858" r:id="rId29"/>
    <p:sldId id="859" r:id="rId30"/>
    <p:sldId id="862" r:id="rId31"/>
    <p:sldId id="861" r:id="rId32"/>
    <p:sldId id="864" r:id="rId33"/>
    <p:sldId id="865" r:id="rId34"/>
    <p:sldId id="867" r:id="rId35"/>
    <p:sldId id="329" r:id="rId36"/>
    <p:sldId id="761" r:id="rId37"/>
    <p:sldId id="866" r:id="rId38"/>
    <p:sldId id="856" r:id="rId39"/>
    <p:sldId id="857" r:id="rId40"/>
    <p:sldId id="860"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5607" autoAdjust="0"/>
  </p:normalViewPr>
  <p:slideViewPr>
    <p:cSldViewPr snapToGrid="0">
      <p:cViewPr varScale="1">
        <p:scale>
          <a:sx n="120" d="100"/>
          <a:sy n="120" d="100"/>
        </p:scale>
        <p:origin x="542" y="72"/>
      </p:cViewPr>
      <p:guideLst/>
    </p:cSldViewPr>
  </p:slideViewPr>
  <p:outlineViewPr>
    <p:cViewPr>
      <p:scale>
        <a:sx n="33" d="100"/>
        <a:sy n="33" d="100"/>
      </p:scale>
      <p:origin x="0" y="-9029"/>
    </p:cViewPr>
    <p:sldLst>
      <p:sld r:id="rId1" collapse="1"/>
      <p:sld r:id="rId2"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008AE81-1BF8-4F51-9FC8-72F3621047F0}" type="datetime1">
              <a:rPr lang="en-US" smtClean="0"/>
              <a:t>12/8/2021</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31453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29A4510F-59D9-427C-B948-617F6801AB3A}" type="datetime1">
              <a:rPr lang="en-US" smtClean="0"/>
              <a:t>12/8/2021</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160837FC-224A-43C1-ABB4-C3D2A18DC981}" type="datetime1">
              <a:rPr lang="en-US" smtClean="0"/>
              <a:t>12/8/2021</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7BBA525B-8B6F-4887-A67E-1C9D38436ECF}" type="datetime1">
              <a:rPr lang="en-US" smtClean="0"/>
              <a:t>12/8/2021</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F8DE1FEB-1772-44C3-9477-9CCF1C6D7CED}" type="datetime1">
              <a:rPr lang="en-US" smtClean="0"/>
              <a:t>12/8/2021</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0EC893E3-B088-44B9-8D11-9B0302C9E109}" type="datetime1">
              <a:rPr lang="en-US" smtClean="0"/>
              <a:t>12/8/2021</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E5A57410-E5DA-40B2-AE28-DC8B3F30D830}" type="datetime1">
              <a:rPr lang="en-US" smtClean="0"/>
              <a:t>12/8/2021</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BE1DDD87-5F93-4748-AC59-9713BC6B73CA}" type="datetime1">
              <a:rPr lang="en-US" smtClean="0"/>
              <a:t>12/8/2021</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158F1FC0-34B6-43F9-B077-5887465AD7AD}" type="datetime1">
              <a:rPr lang="en-US" smtClean="0"/>
              <a:t>12/8/2021</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88DD410D-602B-428D-82DD-04A5BDB6056B}" type="datetime1">
              <a:rPr lang="en-US" smtClean="0"/>
              <a:t>12/8/2021</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C451A1CB-9B87-463E-946E-370D7C10E79E}" type="datetime1">
              <a:rPr lang="en-US" smtClean="0"/>
              <a:t>12/8/2021</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2099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35564"/>
            <a:ext cx="2743200" cy="235967"/>
          </a:xfrm>
          <a:prstGeom prst="rect">
            <a:avLst/>
          </a:prstGeom>
        </p:spPr>
        <p:txBody>
          <a:bodyPr vert="horz" lIns="91440" tIns="45720" rIns="91440" bIns="45720" rtlCol="0" anchor="ctr"/>
          <a:lstStyle>
            <a:lvl1pPr algn="l">
              <a:defRPr sz="1200">
                <a:solidFill>
                  <a:schemeClr val="tx1">
                    <a:tint val="75000"/>
                  </a:schemeClr>
                </a:solidFill>
              </a:defRPr>
            </a:lvl1pPr>
          </a:lstStyle>
          <a:p>
            <a:fld id="{85DADC1D-9CA2-413F-A975-B4589BED07EB}" type="datetime1">
              <a:rPr lang="en-US" smtClean="0"/>
              <a:t>12/8/2021</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500669" y="6399047"/>
            <a:ext cx="5967867"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32136" y="6535564"/>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pic>
        <p:nvPicPr>
          <p:cNvPr id="8" name="Picture 7">
            <a:extLst>
              <a:ext uri="{FF2B5EF4-FFF2-40B4-BE49-F238E27FC236}">
                <a16:creationId xmlns:a16="http://schemas.microsoft.com/office/drawing/2014/main" id="{6D7A3103-B65B-40B2-9256-A55DC5E5477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3956" y="6406407"/>
            <a:ext cx="401638" cy="365125"/>
          </a:xfrm>
          <a:prstGeom prst="rect">
            <a:avLst/>
          </a:prstGeom>
        </p:spPr>
      </p:pic>
      <p:pic>
        <p:nvPicPr>
          <p:cNvPr id="9" name="Picture 8">
            <a:extLst>
              <a:ext uri="{FF2B5EF4-FFF2-40B4-BE49-F238E27FC236}">
                <a16:creationId xmlns:a16="http://schemas.microsoft.com/office/drawing/2014/main" id="{E0EA3C4D-A7DD-4BB0-836D-66371CD90F10}"/>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582110" y="6450109"/>
            <a:ext cx="817085" cy="277720"/>
          </a:xfrm>
          <a:prstGeom prst="rect">
            <a:avLst/>
          </a:prstGeom>
        </p:spPr>
      </p:pic>
    </p:spTree>
    <p:extLst>
      <p:ext uri="{BB962C8B-B14F-4D97-AF65-F5344CB8AC3E}">
        <p14:creationId xmlns:p14="http://schemas.microsoft.com/office/powerpoint/2010/main" val="3603477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33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20.png"/><Relationship Id="rId11" Type="http://schemas.openxmlformats.org/officeDocument/2006/relationships/image" Target="../media/image350.png"/><Relationship Id="rId5" Type="http://schemas.openxmlformats.org/officeDocument/2006/relationships/image" Target="../media/image18.png"/><Relationship Id="rId10" Type="http://schemas.openxmlformats.org/officeDocument/2006/relationships/image" Target="../media/image340.png"/><Relationship Id="rId4" Type="http://schemas.openxmlformats.org/officeDocument/2006/relationships/image" Target="../media/image310.png"/><Relationship Id="rId9" Type="http://schemas.openxmlformats.org/officeDocument/2006/relationships/image" Target="../media/image22.png"/></Relationships>
</file>

<file path=ppt/slides/_rels/slide19.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5.png"/><Relationship Id="rId7" Type="http://schemas.openxmlformats.org/officeDocument/2006/relationships/image" Target="../media/image44.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18.png"/><Relationship Id="rId10" Type="http://schemas.openxmlformats.org/officeDocument/2006/relationships/image" Target="../media/image380.png"/><Relationship Id="rId4" Type="http://schemas.openxmlformats.org/officeDocument/2006/relationships/image" Target="../media/image310.png"/><Relationship Id="rId9"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jpg"/></Relationships>
</file>

<file path=ppt/slides/_rels/slide2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2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6.png"/><Relationship Id="rId5" Type="http://schemas.openxmlformats.org/officeDocument/2006/relationships/image" Target="../media/image58.png"/><Relationship Id="rId10" Type="http://schemas.openxmlformats.org/officeDocument/2006/relationships/image" Target="../media/image65.png"/><Relationship Id="rId4" Type="http://schemas.openxmlformats.org/officeDocument/2006/relationships/image" Target="../media/image57.png"/><Relationship Id="rId9" Type="http://schemas.openxmlformats.org/officeDocument/2006/relationships/image" Target="../media/image6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hyperlink" Target="https://assumptionsofphysics.or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0.png"/><Relationship Id="rId7" Type="http://schemas.openxmlformats.org/officeDocument/2006/relationships/image" Target="../media/image78.png"/><Relationship Id="rId2" Type="http://schemas.openxmlformats.org/officeDocument/2006/relationships/image" Target="../media/image730.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0.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10.png"/><Relationship Id="rId7"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fontScale="90000"/>
          </a:bodyPr>
          <a:lstStyle/>
          <a:p>
            <a:r>
              <a:rPr lang="en-US" dirty="0"/>
              <a:t>What we learned from proving a quantum postulate redundant</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a:p>
            <a:r>
              <a:rPr lang="en-US" dirty="0"/>
              <a:t>Physics Department</a:t>
            </a:r>
          </a:p>
          <a:p>
            <a:r>
              <a:rPr lang="en-US" dirty="0"/>
              <a:t>University of Michigan</a:t>
            </a:r>
          </a:p>
        </p:txBody>
      </p:sp>
      <p:pic>
        <p:nvPicPr>
          <p:cNvPr id="5" name="Picture 4">
            <a:extLst>
              <a:ext uri="{FF2B5EF4-FFF2-40B4-BE49-F238E27FC236}">
                <a16:creationId xmlns:a16="http://schemas.microsoft.com/office/drawing/2014/main" id="{797FA4FB-0EA6-40F2-B352-0E9ADE523C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818" y="4312155"/>
            <a:ext cx="1676403" cy="1524003"/>
          </a:xfrm>
          <a:prstGeom prst="rect">
            <a:avLst/>
          </a:prstGeom>
        </p:spPr>
      </p:pic>
      <p:pic>
        <p:nvPicPr>
          <p:cNvPr id="7" name="Picture 6">
            <a:extLst>
              <a:ext uri="{FF2B5EF4-FFF2-40B4-BE49-F238E27FC236}">
                <a16:creationId xmlns:a16="http://schemas.microsoft.com/office/drawing/2014/main" id="{5477A37D-6BDF-4D43-B652-18396B0F7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05" y="5945318"/>
            <a:ext cx="2311231" cy="785568"/>
          </a:xfrm>
          <a:prstGeom prst="rect">
            <a:avLst/>
          </a:prstGeom>
        </p:spPr>
      </p:pic>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two: composite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lnSpcReduction="10000"/>
              </a:bodyPr>
              <a:lstStyle/>
              <a:p>
                <a:r>
                  <a:rPr lang="en-US" b="1" dirty="0"/>
                  <a:t>R2</a:t>
                </a:r>
                <a:r>
                  <a:rPr lang="en-US" dirty="0"/>
                  <a:t>: Given two systems A and B, their composite system C is the simple collection of those and only those systems (the smallest system that contains both)</a:t>
                </a:r>
                <a:br>
                  <a:rPr lang="en-US" dirty="0"/>
                </a:br>
                <a:endParaRPr lang="en-US" dirty="0"/>
              </a:p>
              <a:p>
                <a:pPr marL="0" indent="0">
                  <a:buNone/>
                </a:pPr>
                <a:r>
                  <a:rPr lang="en-US" dirty="0"/>
                  <a:t>We break this into two:</a:t>
                </a:r>
              </a:p>
              <a:p>
                <a:r>
                  <a:rPr lang="en-US" dirty="0"/>
                  <a:t>I.4.1: C is made of A and B…</a:t>
                </a:r>
              </a:p>
              <a:p>
                <a:pPr lvl="1"/>
                <a:r>
                  <a:rPr lang="en-US" dirty="0"/>
                  <a:t>Whenever we prepare A and B independently, we have prepared C. Formally, let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be the state space of the composite of two quantum systems A and B. There exists a map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and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corresponds to the same event.</a:t>
                </a:r>
              </a:p>
              <a:p>
                <a:r>
                  <a:rPr lang="en-US" dirty="0"/>
                  <a:t>I.4.2: … and only A and B</a:t>
                </a:r>
              </a:p>
              <a:p>
                <a:pPr lvl="1"/>
                <a:r>
                  <a:rPr lang="en-US" dirty="0"/>
                  <a:t>Given any state of C, measuring A and B independently leads to a pair of respective states with non-zero probability. Formally, for every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we can find at least a pair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such that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2573"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10</a:t>
            </a:fld>
            <a:endParaRPr lang="en-US"/>
          </a:p>
        </p:txBody>
      </p:sp>
    </p:spTree>
    <p:extLst>
      <p:ext uri="{BB962C8B-B14F-4D97-AF65-F5344CB8AC3E}">
        <p14:creationId xmlns:p14="http://schemas.microsoft.com/office/powerpoint/2010/main" val="1049084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AFBF4B2-305E-4219-B7DD-5C772B1B15B3}"/>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3197E73B-5BAE-4CC4-B855-55679DA9675E}"/>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D24F436C-A4B6-46B7-A0FD-5B309DE1DC32}"/>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4" name="Oval 3">
                <a:extLst>
                  <a:ext uri="{FF2B5EF4-FFF2-40B4-BE49-F238E27FC236}">
                    <a16:creationId xmlns:a16="http://schemas.microsoft.com/office/drawing/2014/main" id="{D24F436C-A4B6-46B7-A0FD-5B309DE1DC32}"/>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A617B58C-3E8D-4ABC-8EA3-2CF0B7F7BCF4}"/>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ℬ</m:t>
                          </m:r>
                        </m:e>
                      </m:bar>
                    </m:oMath>
                  </m:oMathPara>
                </a14:m>
                <a:endParaRPr lang="en-US" sz="3200" dirty="0"/>
              </a:p>
            </p:txBody>
          </p:sp>
        </mc:Choice>
        <mc:Fallback xmlns="">
          <p:sp>
            <p:nvSpPr>
              <p:cNvPr id="5" name="Oval 4">
                <a:extLst>
                  <a:ext uri="{FF2B5EF4-FFF2-40B4-BE49-F238E27FC236}">
                    <a16:creationId xmlns:a16="http://schemas.microsoft.com/office/drawing/2014/main" id="{A617B58C-3E8D-4ABC-8EA3-2CF0B7F7BCF4}"/>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A446830A-D660-4C3B-B602-1CAD5953D216}"/>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6" name="Oval 5">
                <a:extLst>
                  <a:ext uri="{FF2B5EF4-FFF2-40B4-BE49-F238E27FC236}">
                    <a16:creationId xmlns:a16="http://schemas.microsoft.com/office/drawing/2014/main" id="{A446830A-D660-4C3B-B602-1CAD5953D216}"/>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02FA444A-BE05-4E3B-AC83-C3FBB390A345}"/>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7" name="Oval 6">
                <a:extLst>
                  <a:ext uri="{FF2B5EF4-FFF2-40B4-BE49-F238E27FC236}">
                    <a16:creationId xmlns:a16="http://schemas.microsoft.com/office/drawing/2014/main" id="{02FA444A-BE05-4E3B-AC83-C3FBB390A345}"/>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A6C1805-8586-44A0-B003-2498BFD895B5}"/>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ℬ</m:t>
                      </m:r>
                    </m:oMath>
                  </m:oMathPara>
                </a14:m>
                <a:endParaRPr lang="en-US" sz="3200" dirty="0"/>
              </a:p>
            </p:txBody>
          </p:sp>
        </mc:Choice>
        <mc:Fallback xmlns="">
          <p:sp>
            <p:nvSpPr>
              <p:cNvPr id="8" name="Oval 7">
                <a:extLst>
                  <a:ext uri="{FF2B5EF4-FFF2-40B4-BE49-F238E27FC236}">
                    <a16:creationId xmlns:a16="http://schemas.microsoft.com/office/drawing/2014/main" id="{BA6C1805-8586-44A0-B003-2498BFD895B5}"/>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6BA2AA18-D816-4876-83A8-572DCCD86E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9" name="Oval 8">
                <a:extLst>
                  <a:ext uri="{FF2B5EF4-FFF2-40B4-BE49-F238E27FC236}">
                    <a16:creationId xmlns:a16="http://schemas.microsoft.com/office/drawing/2014/main" id="{6BA2AA18-D816-4876-83A8-572DCCD86E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9AAECF6C-8C42-4434-BA3F-18DF0BE0929F}"/>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oMath>
                  </m:oMathPara>
                </a14:m>
                <a:endParaRPr lang="en-US" sz="3200" dirty="0"/>
              </a:p>
            </p:txBody>
          </p:sp>
        </mc:Choice>
        <mc:Fallback xmlns="">
          <p:sp>
            <p:nvSpPr>
              <p:cNvPr id="10" name="Rectangle 9">
                <a:extLst>
                  <a:ext uri="{FF2B5EF4-FFF2-40B4-BE49-F238E27FC236}">
                    <a16:creationId xmlns:a16="http://schemas.microsoft.com/office/drawing/2014/main" id="{9AAECF6C-8C42-4434-BA3F-18DF0BE0929F}"/>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D78FEB32-0469-460E-ABC4-A1B691D7D80C}"/>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oMath>
                  </m:oMathPara>
                </a14:m>
                <a:endParaRPr lang="en-US" sz="3200" dirty="0"/>
              </a:p>
            </p:txBody>
          </p:sp>
        </mc:Choice>
        <mc:Fallback xmlns="">
          <p:sp>
            <p:nvSpPr>
              <p:cNvPr id="11" name="Rectangle 10">
                <a:extLst>
                  <a:ext uri="{FF2B5EF4-FFF2-40B4-BE49-F238E27FC236}">
                    <a16:creationId xmlns:a16="http://schemas.microsoft.com/office/drawing/2014/main" id="{D78FEB32-0469-460E-ABC4-A1B691D7D80C}"/>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9"/>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2476EED-6DF8-4CC4-8C2F-508BB843A671}"/>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DB1C989-FE48-45D5-86D9-6E61D5FFEC20}"/>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35A5552-AEF2-43CA-AE90-333CBFD2A312}"/>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B3B75B0-02D3-40C2-B96C-7FDCEB499154}"/>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D7267C-C294-423B-B55E-D8BF2A802934}"/>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9" name="TextBox 18">
                <a:extLst>
                  <a:ext uri="{FF2B5EF4-FFF2-40B4-BE49-F238E27FC236}">
                    <a16:creationId xmlns:a16="http://schemas.microsoft.com/office/drawing/2014/main" id="{DED7267C-C294-423B-B55E-D8BF2A802934}"/>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10"/>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F990088-7034-43CE-9DD5-F2671CB03F09}"/>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20" name="TextBox 19">
                <a:extLst>
                  <a:ext uri="{FF2B5EF4-FFF2-40B4-BE49-F238E27FC236}">
                    <a16:creationId xmlns:a16="http://schemas.microsoft.com/office/drawing/2014/main" id="{0F990088-7034-43CE-9DD5-F2671CB03F09}"/>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11"/>
                <a:stretch>
                  <a:fillRect l="-8278" t="-7182" r="-7285" b="-15470"/>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F3092CA0-76F2-4DE2-B229-37870E0A842F}"/>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2" name="Straight Arrow Connector 21">
            <a:extLst>
              <a:ext uri="{FF2B5EF4-FFF2-40B4-BE49-F238E27FC236}">
                <a16:creationId xmlns:a16="http://schemas.microsoft.com/office/drawing/2014/main" id="{2B60757A-A512-4F02-99DE-754D49B2370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2858E5E4-73B3-4374-B6B5-DA03B5A4F449}"/>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FDCF9E2E-B203-4561-B80A-8B1F32B042F6}"/>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FA1B9B1-0FB3-4A18-B2BD-778F3F21A80E}"/>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BA45FF4-6EAD-4A7B-8053-1643B7F52C9C}"/>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46637BC-1415-498B-B4F5-A5860D2146EB}"/>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4189FF0-F3E5-496A-9396-20BE6C2BAA52}"/>
                  </a:ext>
                </a:extLst>
              </p:cNvPr>
              <p:cNvSpPr txBox="1"/>
              <p:nvPr/>
            </p:nvSpPr>
            <p:spPr>
              <a:xfrm>
                <a:off x="5858876" y="5882054"/>
                <a:ext cx="6160404" cy="523220"/>
              </a:xfrm>
              <a:prstGeom prst="rect">
                <a:avLst/>
              </a:prstGeom>
              <a:noFill/>
            </p:spPr>
            <p:txBody>
              <a:bodyPr wrap="none" rtlCol="0">
                <a:spAutoFit/>
              </a:bodyPr>
              <a:lstStyle/>
              <a:p>
                <a:r>
                  <a:rPr lang="en-US" sz="2800" dirty="0">
                    <a:solidFill>
                      <a:schemeClr val="accent6">
                        <a:lumMod val="75000"/>
                      </a:schemeClr>
                    </a:solidFill>
                  </a:rPr>
                  <a:t>WTS </a:t>
                </a:r>
                <a14:m>
                  <m:oMath xmlns:m="http://schemas.openxmlformats.org/officeDocument/2006/math">
                    <m:r>
                      <a:rPr lang="en-US" sz="2800" b="0" i="1" smtClean="0">
                        <a:solidFill>
                          <a:schemeClr val="accent6">
                            <a:lumMod val="75000"/>
                          </a:schemeClr>
                        </a:solidFill>
                        <a:latin typeface="Cambria Math" panose="02040503050406030204" pitchFamily="18" charset="0"/>
                      </a:rPr>
                      <m:t>𝑚</m:t>
                    </m:r>
                  </m:oMath>
                </a14:m>
                <a:r>
                  <a:rPr lang="en-US" sz="2800" dirty="0">
                    <a:solidFill>
                      <a:schemeClr val="accent6">
                        <a:lumMod val="75000"/>
                      </a:schemeClr>
                    </a:solidFill>
                  </a:rPr>
                  <a:t> exists and it is the tensor product</a:t>
                </a:r>
              </a:p>
            </p:txBody>
          </p:sp>
        </mc:Choice>
        <mc:Fallback xmlns="">
          <p:sp>
            <p:nvSpPr>
              <p:cNvPr id="29" name="TextBox 28">
                <a:extLst>
                  <a:ext uri="{FF2B5EF4-FFF2-40B4-BE49-F238E27FC236}">
                    <a16:creationId xmlns:a16="http://schemas.microsoft.com/office/drawing/2014/main" id="{F4189FF0-F3E5-496A-9396-20BE6C2BAA52}"/>
                  </a:ext>
                </a:extLst>
              </p:cNvPr>
              <p:cNvSpPr txBox="1">
                <a:spLocks noRot="1" noChangeAspect="1" noMove="1" noResize="1" noEditPoints="1" noAdjustHandles="1" noChangeArrowheads="1" noChangeShapeType="1" noTextEdit="1"/>
              </p:cNvSpPr>
              <p:nvPr/>
            </p:nvSpPr>
            <p:spPr>
              <a:xfrm>
                <a:off x="5858876" y="5882054"/>
                <a:ext cx="6160404" cy="523220"/>
              </a:xfrm>
              <a:prstGeom prst="rect">
                <a:avLst/>
              </a:prstGeom>
              <a:blipFill>
                <a:blip r:embed="rId12"/>
                <a:stretch>
                  <a:fillRect l="-1978" t="-11628" r="-791" b="-32558"/>
                </a:stretch>
              </a:blipFill>
            </p:spPr>
            <p:txBody>
              <a:bodyPr/>
              <a:lstStyle/>
              <a:p>
                <a:r>
                  <a:rPr lang="en-US">
                    <a:noFill/>
                  </a:rPr>
                  <a:t> </a:t>
                </a:r>
              </a:p>
            </p:txBody>
          </p:sp>
        </mc:Fallback>
      </mc:AlternateContent>
    </p:spTree>
    <p:extLst>
      <p:ext uri="{BB962C8B-B14F-4D97-AF65-F5344CB8AC3E}">
        <p14:creationId xmlns:p14="http://schemas.microsoft.com/office/powerpoint/2010/main" val="127715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9" grpId="0"/>
      <p:bldP spid="20" grpId="0"/>
      <p:bldP spid="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Goal: tensor product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G</a:t>
                </a:r>
                <a:r>
                  <a:rPr lang="en-US" dirty="0"/>
                  <a:t>: The Hilbert space of the composite system of two independent quantum systems is represented by the tensor product of the Hilbert spaces of the component systems</a:t>
                </a:r>
                <a:br>
                  <a:rPr lang="en-US" dirty="0"/>
                </a:br>
                <a:endParaRPr lang="en-US" dirty="0"/>
              </a:p>
              <a:p>
                <a:r>
                  <a:rPr lang="en-US" dirty="0"/>
                  <a:t>I.11: There exists a bilinear map </a:t>
                </a:r>
                <a14:m>
                  <m:oMath xmlns:m="http://schemas.openxmlformats.org/officeDocument/2006/math">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𝒜</m:t>
                    </m:r>
                    <m:r>
                      <a:rPr lang="en-US" i="1">
                        <a:latin typeface="Cambria Math" panose="02040503050406030204" pitchFamily="18" charset="0"/>
                      </a:rPr>
                      <m:t>×</m:t>
                    </m:r>
                    <m:r>
                      <a:rPr lang="en-US" i="1">
                        <a:latin typeface="Cambria Math" panose="02040503050406030204" pitchFamily="18" charset="0"/>
                      </a:rPr>
                      <m:t>ℬ</m:t>
                    </m:r>
                    <m:r>
                      <a:rPr lang="en-US" i="1">
                        <a:latin typeface="Cambria Math" panose="02040503050406030204" pitchFamily="18" charset="0"/>
                      </a:rPr>
                      <m:t>→</m:t>
                    </m:r>
                    <m:r>
                      <a:rPr lang="en-US" i="1">
                        <a:latin typeface="Cambria Math" panose="02040503050406030204" pitchFamily="18" charset="0"/>
                      </a:rPr>
                      <m:t>𝒞</m:t>
                    </m:r>
                  </m:oMath>
                </a14:m>
                <a:r>
                  <a:rPr lang="en-US" dirty="0"/>
                  <a:t> such that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e>
                    </m:bar>
                    <m:r>
                      <a:rPr lang="en-US" i="1">
                        <a:latin typeface="Cambria Math" panose="02040503050406030204" pitchFamily="18" charset="0"/>
                      </a:rPr>
                      <m:t>=</m:t>
                    </m:r>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and that map can be taken to be, without loss of generality, the tensor product </a:t>
                </a:r>
              </a:p>
              <a:p>
                <a:endParaRPr lang="en-US" dirty="0"/>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152541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PROOF</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13</a:t>
            </a:fld>
            <a:endParaRPr lang="en-US"/>
          </a:p>
        </p:txBody>
      </p:sp>
    </p:spTree>
    <p:extLst>
      <p:ext uri="{BB962C8B-B14F-4D97-AF65-F5344CB8AC3E}">
        <p14:creationId xmlns:p14="http://schemas.microsoft.com/office/powerpoint/2010/main" val="2008497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3130448-EADC-46DC-A419-ABAAC6F18D6C}"/>
              </a:ext>
            </a:extLst>
          </p:cNvPr>
          <p:cNvSpPr>
            <a:spLocks noGrp="1"/>
          </p:cNvSpPr>
          <p:nvPr>
            <p:ph type="ftr" sz="quarter" idx="11"/>
          </p:nvPr>
        </p:nvSpPr>
        <p:spPr/>
        <p:txBody>
          <a:bodyPr/>
          <a:lstStyle/>
          <a:p>
            <a:r>
              <a:rPr lang="en-US"/>
              <a:t>Gabriele Carcassi - Physics Department - University of Michigan</a:t>
            </a:r>
          </a:p>
        </p:txBody>
      </p:sp>
      <p:sp>
        <p:nvSpPr>
          <p:cNvPr id="6" name="Rectangle: Rounded Corners 5">
            <a:extLst>
              <a:ext uri="{FF2B5EF4-FFF2-40B4-BE49-F238E27FC236}">
                <a16:creationId xmlns:a16="http://schemas.microsoft.com/office/drawing/2014/main" id="{5CD1C502-55ED-4D2F-B3D0-EC0E447D5C45}"/>
              </a:ext>
            </a:extLst>
          </p:cNvPr>
          <p:cNvSpPr/>
          <p:nvPr/>
        </p:nvSpPr>
        <p:spPr>
          <a:xfrm>
            <a:off x="3104477" y="1296592"/>
            <a:ext cx="18288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I.2 – Prep </a:t>
            </a:r>
            <a:r>
              <a:rPr lang="en-US" dirty="0" err="1"/>
              <a:t>indep</a:t>
            </a:r>
            <a:endParaRPr lang="en-US" dirty="0"/>
          </a:p>
        </p:txBody>
      </p:sp>
      <p:sp>
        <p:nvSpPr>
          <p:cNvPr id="7" name="Rectangle: Rounded Corners 6">
            <a:extLst>
              <a:ext uri="{FF2B5EF4-FFF2-40B4-BE49-F238E27FC236}">
                <a16:creationId xmlns:a16="http://schemas.microsoft.com/office/drawing/2014/main" id="{9697EA0B-EA68-4D37-BC99-C960C511E47D}"/>
              </a:ext>
            </a:extLst>
          </p:cNvPr>
          <p:cNvSpPr/>
          <p:nvPr/>
        </p:nvSpPr>
        <p:spPr>
          <a:xfrm>
            <a:off x="3104477" y="3085145"/>
            <a:ext cx="21336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P1 – State postulate</a:t>
            </a:r>
          </a:p>
        </p:txBody>
      </p:sp>
      <p:sp>
        <p:nvSpPr>
          <p:cNvPr id="8" name="Rectangle: Rounded Corners 7">
            <a:extLst>
              <a:ext uri="{FF2B5EF4-FFF2-40B4-BE49-F238E27FC236}">
                <a16:creationId xmlns:a16="http://schemas.microsoft.com/office/drawing/2014/main" id="{920B3144-1588-44B2-87F7-7FE7EE6903BD}"/>
              </a:ext>
            </a:extLst>
          </p:cNvPr>
          <p:cNvSpPr/>
          <p:nvPr/>
        </p:nvSpPr>
        <p:spPr>
          <a:xfrm>
            <a:off x="3107721" y="402316"/>
            <a:ext cx="1653073"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P2 – Born rule</a:t>
            </a:r>
          </a:p>
        </p:txBody>
      </p:sp>
      <mc:AlternateContent xmlns:mc="http://schemas.openxmlformats.org/markup-compatibility/2006" xmlns:a14="http://schemas.microsoft.com/office/drawing/2010/main">
        <mc:Choice Requires="a14">
          <p:sp>
            <p:nvSpPr>
              <p:cNvPr id="9" name="Rectangle: Rounded Corners 8">
                <a:extLst>
                  <a:ext uri="{FF2B5EF4-FFF2-40B4-BE49-F238E27FC236}">
                    <a16:creationId xmlns:a16="http://schemas.microsoft.com/office/drawing/2014/main" id="{BB79B86A-349E-4B4B-AD52-382178BB563A}"/>
                  </a:ext>
                </a:extLst>
              </p:cNvPr>
              <p:cNvSpPr/>
              <p:nvPr/>
            </p:nvSpPr>
            <p:spPr>
              <a:xfrm>
                <a:off x="7327899" y="191731"/>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9" name="Rectangle: Rounded Corners 8">
                <a:extLst>
                  <a:ext uri="{FF2B5EF4-FFF2-40B4-BE49-F238E27FC236}">
                    <a16:creationId xmlns:a16="http://schemas.microsoft.com/office/drawing/2014/main" id="{BB79B86A-349E-4B4B-AD52-382178BB563A}"/>
                  </a:ext>
                </a:extLst>
              </p:cNvPr>
              <p:cNvSpPr>
                <a:spLocks noRot="1" noChangeAspect="1" noMove="1" noResize="1" noEditPoints="1" noAdjustHandles="1" noChangeArrowheads="1" noChangeShapeType="1" noTextEdit="1"/>
              </p:cNvSpPr>
              <p:nvPr/>
            </p:nvSpPr>
            <p:spPr>
              <a:xfrm>
                <a:off x="7327899" y="191731"/>
                <a:ext cx="3352798" cy="411162"/>
              </a:xfrm>
              <a:prstGeom prst="roundRect">
                <a:avLst/>
              </a:prstGeom>
              <a:blipFill>
                <a:blip r:embed="rId2"/>
                <a:stretch>
                  <a:fillRect b="-17143"/>
                </a:stretch>
              </a:blipFill>
            </p:spPr>
            <p:txBody>
              <a:bodyPr/>
              <a:lstStyle/>
              <a:p>
                <a:r>
                  <a:rPr lang="en-US">
                    <a:noFill/>
                  </a:rPr>
                  <a:t> </a:t>
                </a:r>
              </a:p>
            </p:txBody>
          </p:sp>
        </mc:Fallback>
      </mc:AlternateContent>
      <p:cxnSp>
        <p:nvCxnSpPr>
          <p:cNvPr id="11" name="Connector: Elbow 10">
            <a:extLst>
              <a:ext uri="{FF2B5EF4-FFF2-40B4-BE49-F238E27FC236}">
                <a16:creationId xmlns:a16="http://schemas.microsoft.com/office/drawing/2014/main" id="{A3CDCD19-8B3B-46D2-8C74-D6577AFDD32E}"/>
              </a:ext>
            </a:extLst>
          </p:cNvPr>
          <p:cNvCxnSpPr>
            <a:cxnSpLocks/>
            <a:stCxn id="8" idx="3"/>
            <a:endCxn id="9" idx="1"/>
          </p:cNvCxnSpPr>
          <p:nvPr/>
        </p:nvCxnSpPr>
        <p:spPr>
          <a:xfrm flipV="1">
            <a:off x="4760793" y="397313"/>
            <a:ext cx="2567106" cy="210585"/>
          </a:xfrm>
          <a:prstGeom prst="bentConnector3">
            <a:avLst>
              <a:gd name="adj1" fmla="val 7981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Rounded Corners 12">
                <a:extLst>
                  <a:ext uri="{FF2B5EF4-FFF2-40B4-BE49-F238E27FC236}">
                    <a16:creationId xmlns:a16="http://schemas.microsoft.com/office/drawing/2014/main" id="{3A296F36-9A58-4398-8C1B-8883DEF93EBA}"/>
                  </a:ext>
                </a:extLst>
              </p:cNvPr>
              <p:cNvSpPr/>
              <p:nvPr/>
            </p:nvSpPr>
            <p:spPr>
              <a:xfrm>
                <a:off x="7713766" y="1113239"/>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I.5 – </a:t>
                </a:r>
                <a14:m>
                  <m:oMath xmlns:m="http://schemas.openxmlformats.org/officeDocument/2006/math">
                    <m:r>
                      <a:rPr lang="en-US" i="1">
                        <a:latin typeface="Cambria Math" panose="02040503050406030204" pitchFamily="18" charset="0"/>
                      </a:rPr>
                      <m:t>𝑠𝑝𝑎𝑛</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p:txBody>
          </p:sp>
        </mc:Choice>
        <mc:Fallback xmlns="">
          <p:sp>
            <p:nvSpPr>
              <p:cNvPr id="13" name="Rectangle: Rounded Corners 12">
                <a:extLst>
                  <a:ext uri="{FF2B5EF4-FFF2-40B4-BE49-F238E27FC236}">
                    <a16:creationId xmlns:a16="http://schemas.microsoft.com/office/drawing/2014/main" id="{3A296F36-9A58-4398-8C1B-8883DEF93EBA}"/>
                  </a:ext>
                </a:extLst>
              </p:cNvPr>
              <p:cNvSpPr>
                <a:spLocks noRot="1" noChangeAspect="1" noMove="1" noResize="1" noEditPoints="1" noAdjustHandles="1" noChangeArrowheads="1" noChangeShapeType="1" noTextEdit="1"/>
              </p:cNvSpPr>
              <p:nvPr/>
            </p:nvSpPr>
            <p:spPr>
              <a:xfrm>
                <a:off x="7713766" y="1113239"/>
                <a:ext cx="3352798" cy="411162"/>
              </a:xfrm>
              <a:prstGeom prst="roundRect">
                <a:avLst/>
              </a:prstGeom>
              <a:blipFill>
                <a:blip r:embed="rId3"/>
                <a:stretch>
                  <a:fillRect b="-17391"/>
                </a:stretch>
              </a:blipFill>
            </p:spPr>
            <p:txBody>
              <a:bodyPr/>
              <a:lstStyle/>
              <a:p>
                <a:r>
                  <a:rPr lang="en-US">
                    <a:noFill/>
                  </a:rPr>
                  <a:t> </a:t>
                </a:r>
              </a:p>
            </p:txBody>
          </p:sp>
        </mc:Fallback>
      </mc:AlternateContent>
      <p:sp>
        <p:nvSpPr>
          <p:cNvPr id="14" name="Rectangle: Rounded Corners 13">
            <a:extLst>
              <a:ext uri="{FF2B5EF4-FFF2-40B4-BE49-F238E27FC236}">
                <a16:creationId xmlns:a16="http://schemas.microsoft.com/office/drawing/2014/main" id="{F69A3868-C3C6-4A0E-A327-4EFFAB3E88F1}"/>
              </a:ext>
            </a:extLst>
          </p:cNvPr>
          <p:cNvSpPr/>
          <p:nvPr/>
        </p:nvSpPr>
        <p:spPr>
          <a:xfrm>
            <a:off x="3104477" y="2190868"/>
            <a:ext cx="2286000" cy="41116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I.4 – Composite map</a:t>
            </a:r>
          </a:p>
        </p:txBody>
      </p:sp>
      <p:cxnSp>
        <p:nvCxnSpPr>
          <p:cNvPr id="16" name="Connector: Elbow 15">
            <a:extLst>
              <a:ext uri="{FF2B5EF4-FFF2-40B4-BE49-F238E27FC236}">
                <a16:creationId xmlns:a16="http://schemas.microsoft.com/office/drawing/2014/main" id="{B26D872A-51F9-44D8-971E-26ACFCCABD0F}"/>
              </a:ext>
            </a:extLst>
          </p:cNvPr>
          <p:cNvCxnSpPr>
            <a:cxnSpLocks/>
            <a:stCxn id="8" idx="3"/>
          </p:cNvCxnSpPr>
          <p:nvPr/>
        </p:nvCxnSpPr>
        <p:spPr>
          <a:xfrm>
            <a:off x="4760794" y="607897"/>
            <a:ext cx="2952973" cy="594860"/>
          </a:xfrm>
          <a:prstGeom prst="bentConnector3">
            <a:avLst>
              <a:gd name="adj1" fmla="val 69106"/>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473379BD-4319-4A85-AC18-37AB2F562FA3}"/>
              </a:ext>
            </a:extLst>
          </p:cNvPr>
          <p:cNvCxnSpPr>
            <a:cxnSpLocks/>
          </p:cNvCxnSpPr>
          <p:nvPr/>
        </p:nvCxnSpPr>
        <p:spPr>
          <a:xfrm flipV="1">
            <a:off x="5400003" y="1320726"/>
            <a:ext cx="2323289" cy="1077629"/>
          </a:xfrm>
          <a:prstGeom prst="bentConnector3">
            <a:avLst>
              <a:gd name="adj1" fmla="val 51675"/>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Rectangle: Rounded Corners 21">
                <a:extLst>
                  <a:ext uri="{FF2B5EF4-FFF2-40B4-BE49-F238E27FC236}">
                    <a16:creationId xmlns:a16="http://schemas.microsoft.com/office/drawing/2014/main" id="{90308F4F-7DE3-4301-A510-9D072873E9D5}"/>
                  </a:ext>
                </a:extLst>
              </p:cNvPr>
              <p:cNvSpPr/>
              <p:nvPr/>
            </p:nvSpPr>
            <p:spPr>
              <a:xfrm>
                <a:off x="7518400" y="1945498"/>
                <a:ext cx="3352798" cy="41116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I.6 – </a:t>
                </a:r>
                <a14:m>
                  <m:oMath xmlns:m="http://schemas.openxmlformats.org/officeDocument/2006/math">
                    <m:r>
                      <a:rPr lang="en-US" i="1">
                        <a:latin typeface="Cambria Math" panose="02040503050406030204" pitchFamily="18" charset="0"/>
                      </a:rPr>
                      <m:t>𝑀</m:t>
                    </m:r>
                  </m:oMath>
                </a14:m>
                <a:r>
                  <a:rPr lang="en-US" dirty="0"/>
                  <a:t> is a total function</a:t>
                </a:r>
              </a:p>
            </p:txBody>
          </p:sp>
        </mc:Choice>
        <mc:Fallback xmlns="">
          <p:sp>
            <p:nvSpPr>
              <p:cNvPr id="22" name="Rectangle: Rounded Corners 21">
                <a:extLst>
                  <a:ext uri="{FF2B5EF4-FFF2-40B4-BE49-F238E27FC236}">
                    <a16:creationId xmlns:a16="http://schemas.microsoft.com/office/drawing/2014/main" id="{90308F4F-7DE3-4301-A510-9D072873E9D5}"/>
                  </a:ext>
                </a:extLst>
              </p:cNvPr>
              <p:cNvSpPr>
                <a:spLocks noRot="1" noChangeAspect="1" noMove="1" noResize="1" noEditPoints="1" noAdjustHandles="1" noChangeArrowheads="1" noChangeShapeType="1" noTextEdit="1"/>
              </p:cNvSpPr>
              <p:nvPr/>
            </p:nvSpPr>
            <p:spPr>
              <a:xfrm>
                <a:off x="7518400" y="1945498"/>
                <a:ext cx="3352798" cy="411162"/>
              </a:xfrm>
              <a:prstGeom prst="roundRect">
                <a:avLst/>
              </a:prstGeom>
              <a:blipFill>
                <a:blip r:embed="rId4"/>
                <a:stretch>
                  <a:fillRect t="-1429" b="-15714"/>
                </a:stretch>
              </a:blipFill>
            </p:spPr>
            <p:txBody>
              <a:bodyPr/>
              <a:lstStyle/>
              <a:p>
                <a:r>
                  <a:rPr lang="en-US">
                    <a:noFill/>
                  </a:rPr>
                  <a:t> </a:t>
                </a:r>
              </a:p>
            </p:txBody>
          </p:sp>
        </mc:Fallback>
      </mc:AlternateContent>
      <p:cxnSp>
        <p:nvCxnSpPr>
          <p:cNvPr id="24" name="Connector: Elbow 23">
            <a:extLst>
              <a:ext uri="{FF2B5EF4-FFF2-40B4-BE49-F238E27FC236}">
                <a16:creationId xmlns:a16="http://schemas.microsoft.com/office/drawing/2014/main" id="{6C7A75B6-AE5D-4B90-A7D5-42FF9FA93EFE}"/>
              </a:ext>
            </a:extLst>
          </p:cNvPr>
          <p:cNvCxnSpPr>
            <a:cxnSpLocks/>
            <a:stCxn id="6" idx="3"/>
          </p:cNvCxnSpPr>
          <p:nvPr/>
        </p:nvCxnSpPr>
        <p:spPr>
          <a:xfrm>
            <a:off x="4933278" y="1502173"/>
            <a:ext cx="2587555" cy="54063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4E79B822-2915-4AE8-872C-11AEF6810E72}"/>
              </a:ext>
            </a:extLst>
          </p:cNvPr>
          <p:cNvCxnSpPr>
            <a:cxnSpLocks/>
            <a:stCxn id="14" idx="3"/>
            <a:endCxn id="22" idx="1"/>
          </p:cNvCxnSpPr>
          <p:nvPr/>
        </p:nvCxnSpPr>
        <p:spPr>
          <a:xfrm flipV="1">
            <a:off x="5390478" y="2151079"/>
            <a:ext cx="2127923" cy="245370"/>
          </a:xfrm>
          <a:prstGeom prst="bentConnector3">
            <a:avLst>
              <a:gd name="adj1" fmla="val 56884"/>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Rectangle: Rounded Corners 28">
                <a:extLst>
                  <a:ext uri="{FF2B5EF4-FFF2-40B4-BE49-F238E27FC236}">
                    <a16:creationId xmlns:a16="http://schemas.microsoft.com/office/drawing/2014/main" id="{B7E4AC29-FDFE-4674-8E93-D91FE58BB68A}"/>
                  </a:ext>
                </a:extLst>
              </p:cNvPr>
              <p:cNvSpPr/>
              <p:nvPr/>
            </p:nvSpPr>
            <p:spPr>
              <a:xfrm>
                <a:off x="7251700" y="3027469"/>
                <a:ext cx="3733800" cy="4061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I.7 –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p:txBody>
          </p:sp>
        </mc:Choice>
        <mc:Fallback xmlns="">
          <p:sp>
            <p:nvSpPr>
              <p:cNvPr id="29" name="Rectangle: Rounded Corners 28">
                <a:extLst>
                  <a:ext uri="{FF2B5EF4-FFF2-40B4-BE49-F238E27FC236}">
                    <a16:creationId xmlns:a16="http://schemas.microsoft.com/office/drawing/2014/main" id="{B7E4AC29-FDFE-4674-8E93-D91FE58BB68A}"/>
                  </a:ext>
                </a:extLst>
              </p:cNvPr>
              <p:cNvSpPr>
                <a:spLocks noRot="1" noChangeAspect="1" noMove="1" noResize="1" noEditPoints="1" noAdjustHandles="1" noChangeArrowheads="1" noChangeShapeType="1" noTextEdit="1"/>
              </p:cNvSpPr>
              <p:nvPr/>
            </p:nvSpPr>
            <p:spPr>
              <a:xfrm>
                <a:off x="7251700" y="3027469"/>
                <a:ext cx="3733800" cy="406173"/>
              </a:xfrm>
              <a:prstGeom prst="roundRect">
                <a:avLst/>
              </a:prstGeom>
              <a:blipFill>
                <a:blip r:embed="rId5"/>
                <a:stretch>
                  <a:fillRect b="-19118"/>
                </a:stretch>
              </a:blipFill>
            </p:spPr>
            <p:txBody>
              <a:bodyPr/>
              <a:lstStyle/>
              <a:p>
                <a:r>
                  <a:rPr lang="en-US">
                    <a:noFill/>
                  </a:rPr>
                  <a:t> </a:t>
                </a:r>
              </a:p>
            </p:txBody>
          </p:sp>
        </mc:Fallback>
      </mc:AlternateContent>
      <p:cxnSp>
        <p:nvCxnSpPr>
          <p:cNvPr id="31" name="Connector: Elbow 30">
            <a:extLst>
              <a:ext uri="{FF2B5EF4-FFF2-40B4-BE49-F238E27FC236}">
                <a16:creationId xmlns:a16="http://schemas.microsoft.com/office/drawing/2014/main" id="{2FA09580-55C2-4FC5-A040-701798C7836F}"/>
              </a:ext>
            </a:extLst>
          </p:cNvPr>
          <p:cNvCxnSpPr>
            <a:cxnSpLocks/>
            <a:stCxn id="9" idx="3"/>
            <a:endCxn id="29" idx="0"/>
          </p:cNvCxnSpPr>
          <p:nvPr/>
        </p:nvCxnSpPr>
        <p:spPr>
          <a:xfrm flipH="1">
            <a:off x="9118601" y="397312"/>
            <a:ext cx="1562097" cy="2630156"/>
          </a:xfrm>
          <a:prstGeom prst="bentConnector4">
            <a:avLst>
              <a:gd name="adj1" fmla="val -39128"/>
              <a:gd name="adj2" fmla="val 8744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25727CB-1C6E-41E8-85B3-F559743328CC}"/>
              </a:ext>
            </a:extLst>
          </p:cNvPr>
          <p:cNvCxnSpPr>
            <a:cxnSpLocks/>
            <a:stCxn id="14" idx="3"/>
            <a:endCxn id="29" idx="1"/>
          </p:cNvCxnSpPr>
          <p:nvPr/>
        </p:nvCxnSpPr>
        <p:spPr>
          <a:xfrm>
            <a:off x="5390478" y="2396449"/>
            <a:ext cx="1861223" cy="834106"/>
          </a:xfrm>
          <a:prstGeom prst="bentConnector3">
            <a:avLst>
              <a:gd name="adj1" fmla="val 64983"/>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Connector: Elbow 34">
            <a:extLst>
              <a:ext uri="{FF2B5EF4-FFF2-40B4-BE49-F238E27FC236}">
                <a16:creationId xmlns:a16="http://schemas.microsoft.com/office/drawing/2014/main" id="{357DD454-3040-4345-BB39-3AD435D39849}"/>
              </a:ext>
            </a:extLst>
          </p:cNvPr>
          <p:cNvCxnSpPr>
            <a:cxnSpLocks/>
            <a:stCxn id="7" idx="3"/>
          </p:cNvCxnSpPr>
          <p:nvPr/>
        </p:nvCxnSpPr>
        <p:spPr>
          <a:xfrm>
            <a:off x="5238078" y="3290726"/>
            <a:ext cx="2003895" cy="62074"/>
          </a:xfrm>
          <a:prstGeom prst="bentConnector3">
            <a:avLst>
              <a:gd name="adj1" fmla="val 50000"/>
            </a:avLst>
          </a:prstGeom>
          <a:ln>
            <a:solidFill>
              <a:srgbClr val="00CCFF"/>
            </a:solidFill>
            <a:tailEnd type="triangle"/>
          </a:ln>
        </p:spPr>
        <p:style>
          <a:lnRef idx="1">
            <a:schemeClr val="accent1"/>
          </a:lnRef>
          <a:fillRef idx="0">
            <a:schemeClr val="accent1"/>
          </a:fillRef>
          <a:effectRef idx="0">
            <a:schemeClr val="accent1"/>
          </a:effectRef>
          <a:fontRef idx="minor">
            <a:schemeClr val="tx1"/>
          </a:fontRef>
        </p:style>
      </p:cxnSp>
      <p:sp>
        <p:nvSpPr>
          <p:cNvPr id="38" name="Rectangle: Rounded Corners 37">
            <a:extLst>
              <a:ext uri="{FF2B5EF4-FFF2-40B4-BE49-F238E27FC236}">
                <a16:creationId xmlns:a16="http://schemas.microsoft.com/office/drawing/2014/main" id="{4D9BD3DB-1927-457C-8855-B8AB33DC15BB}"/>
              </a:ext>
            </a:extLst>
          </p:cNvPr>
          <p:cNvSpPr/>
          <p:nvPr/>
        </p:nvSpPr>
        <p:spPr>
          <a:xfrm>
            <a:off x="7006646" y="4007572"/>
            <a:ext cx="4187758" cy="6886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I.8 – Inner product preserving projective maps can be represented by a linear map</a:t>
            </a:r>
          </a:p>
        </p:txBody>
      </p:sp>
      <mc:AlternateContent xmlns:mc="http://schemas.openxmlformats.org/markup-compatibility/2006" xmlns:a14="http://schemas.microsoft.com/office/drawing/2010/main">
        <mc:Choice Requires="a14">
          <p:sp>
            <p:nvSpPr>
              <p:cNvPr id="46" name="Rectangle: Rounded Corners 45">
                <a:extLst>
                  <a:ext uri="{FF2B5EF4-FFF2-40B4-BE49-F238E27FC236}">
                    <a16:creationId xmlns:a16="http://schemas.microsoft.com/office/drawing/2014/main" id="{57018E16-716C-46E3-956C-22880FF221CB}"/>
                  </a:ext>
                </a:extLst>
              </p:cNvPr>
              <p:cNvSpPr/>
              <p:nvPr/>
            </p:nvSpPr>
            <p:spPr>
              <a:xfrm>
                <a:off x="6638858" y="5064672"/>
                <a:ext cx="4419600" cy="69539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I.9 – </a:t>
                </a: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r>
                      <a:rPr lang="en-US" i="1">
                        <a:latin typeface="Cambria Math" panose="02040503050406030204" pitchFamily="18" charset="0"/>
                      </a:rPr>
                      <m:t>)</m:t>
                    </m:r>
                  </m:oMath>
                </a14:m>
                <a:endParaRPr lang="en-US" dirty="0"/>
              </a:p>
            </p:txBody>
          </p:sp>
        </mc:Choice>
        <mc:Fallback xmlns="">
          <p:sp>
            <p:nvSpPr>
              <p:cNvPr id="46" name="Rectangle: Rounded Corners 45">
                <a:extLst>
                  <a:ext uri="{FF2B5EF4-FFF2-40B4-BE49-F238E27FC236}">
                    <a16:creationId xmlns:a16="http://schemas.microsoft.com/office/drawing/2014/main" id="{57018E16-716C-46E3-956C-22880FF221CB}"/>
                  </a:ext>
                </a:extLst>
              </p:cNvPr>
              <p:cNvSpPr>
                <a:spLocks noRot="1" noChangeAspect="1" noMove="1" noResize="1" noEditPoints="1" noAdjustHandles="1" noChangeArrowheads="1" noChangeShapeType="1" noTextEdit="1"/>
              </p:cNvSpPr>
              <p:nvPr/>
            </p:nvSpPr>
            <p:spPr>
              <a:xfrm>
                <a:off x="6638858" y="5064672"/>
                <a:ext cx="4419600" cy="695394"/>
              </a:xfrm>
              <a:prstGeom prst="roundRect">
                <a:avLst/>
              </a:prstGeom>
              <a:blipFill>
                <a:blip r:embed="rId6"/>
                <a:stretch>
                  <a:fillRect b="-25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Rectangle: Rounded Corners 52">
                <a:extLst>
                  <a:ext uri="{FF2B5EF4-FFF2-40B4-BE49-F238E27FC236}">
                    <a16:creationId xmlns:a16="http://schemas.microsoft.com/office/drawing/2014/main" id="{D7A50582-ED61-4088-B93C-B778544666B9}"/>
                  </a:ext>
                </a:extLst>
              </p:cNvPr>
              <p:cNvSpPr/>
              <p:nvPr/>
            </p:nvSpPr>
            <p:spPr>
              <a:xfrm>
                <a:off x="3233168" y="4154831"/>
                <a:ext cx="2992671" cy="68863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I.10 – </a:t>
                </a:r>
                <a14:m>
                  <m:oMath xmlns:m="http://schemas.openxmlformats.org/officeDocument/2006/math">
                    <m:r>
                      <a:rPr lang="en-US" i="1">
                        <a:latin typeface="Cambria Math" panose="02040503050406030204" pitchFamily="18" charset="0"/>
                      </a:rPr>
                      <m:t>𝑚</m:t>
                    </m:r>
                  </m:oMath>
                </a14:m>
                <a:r>
                  <a:rPr lang="en-US" dirty="0"/>
                  <a:t> maps basis of </a:t>
                </a:r>
                <a14:m>
                  <m:oMath xmlns:m="http://schemas.openxmlformats.org/officeDocument/2006/math">
                    <m:r>
                      <a:rPr lang="en-US" i="1">
                        <a:latin typeface="Cambria Math" panose="02040503050406030204" pitchFamily="18" charset="0"/>
                      </a:rPr>
                      <m:t>𝒜</m:t>
                    </m:r>
                  </m:oMath>
                </a14:m>
                <a:r>
                  <a:rPr lang="en-US" dirty="0"/>
                  <a:t> and </a:t>
                </a:r>
                <a14:m>
                  <m:oMath xmlns:m="http://schemas.openxmlformats.org/officeDocument/2006/math">
                    <m:r>
                      <a:rPr lang="en-US" i="1" dirty="0">
                        <a:latin typeface="Cambria Math" panose="02040503050406030204" pitchFamily="18" charset="0"/>
                      </a:rPr>
                      <m:t>ℬ</m:t>
                    </m:r>
                  </m:oMath>
                </a14:m>
                <a:r>
                  <a:rPr lang="en-US" dirty="0"/>
                  <a:t> to basis for </a:t>
                </a:r>
                <a14:m>
                  <m:oMath xmlns:m="http://schemas.openxmlformats.org/officeDocument/2006/math">
                    <m:r>
                      <a:rPr lang="en-US" i="1">
                        <a:latin typeface="Cambria Math" panose="02040503050406030204" pitchFamily="18" charset="0"/>
                      </a:rPr>
                      <m:t>𝒞</m:t>
                    </m:r>
                  </m:oMath>
                </a14:m>
                <a:endParaRPr lang="en-US" dirty="0"/>
              </a:p>
            </p:txBody>
          </p:sp>
        </mc:Choice>
        <mc:Fallback xmlns="">
          <p:sp>
            <p:nvSpPr>
              <p:cNvPr id="53" name="Rectangle: Rounded Corners 52">
                <a:extLst>
                  <a:ext uri="{FF2B5EF4-FFF2-40B4-BE49-F238E27FC236}">
                    <a16:creationId xmlns:a16="http://schemas.microsoft.com/office/drawing/2014/main" id="{D7A50582-ED61-4088-B93C-B778544666B9}"/>
                  </a:ext>
                </a:extLst>
              </p:cNvPr>
              <p:cNvSpPr>
                <a:spLocks noRot="1" noChangeAspect="1" noMove="1" noResize="1" noEditPoints="1" noAdjustHandles="1" noChangeArrowheads="1" noChangeShapeType="1" noTextEdit="1"/>
              </p:cNvSpPr>
              <p:nvPr/>
            </p:nvSpPr>
            <p:spPr>
              <a:xfrm>
                <a:off x="3233168" y="4154831"/>
                <a:ext cx="2992671" cy="688635"/>
              </a:xfrm>
              <a:prstGeom prst="roundRect">
                <a:avLst/>
              </a:prstGeom>
              <a:blipFill>
                <a:blip r:embed="rId7"/>
                <a:stretch>
                  <a:fillRect l="-406" t="-870" r="-2028" b="-95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Rectangle: Rounded Corners 53">
                <a:extLst>
                  <a:ext uri="{FF2B5EF4-FFF2-40B4-BE49-F238E27FC236}">
                    <a16:creationId xmlns:a16="http://schemas.microsoft.com/office/drawing/2014/main" id="{5026CEFF-B5F2-4E43-A24D-8CE86107370A}"/>
                  </a:ext>
                </a:extLst>
              </p:cNvPr>
              <p:cNvSpPr/>
              <p:nvPr/>
            </p:nvSpPr>
            <p:spPr>
              <a:xfrm>
                <a:off x="5056899" y="6190625"/>
                <a:ext cx="5193263" cy="411162"/>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I.11 – </a:t>
                </a:r>
                <a14:m>
                  <m:oMath xmlns:m="http://schemas.openxmlformats.org/officeDocument/2006/math">
                    <m:r>
                      <a:rPr lang="en-US" i="1">
                        <a:latin typeface="Cambria Math" panose="02040503050406030204" pitchFamily="18" charset="0"/>
                      </a:rPr>
                      <m:t>𝑚</m:t>
                    </m:r>
                  </m:oMath>
                </a14:m>
                <a:r>
                  <a:rPr lang="en-US" dirty="0"/>
                  <a:t> can be taken to be the tensor product</a:t>
                </a:r>
              </a:p>
            </p:txBody>
          </p:sp>
        </mc:Choice>
        <mc:Fallback xmlns="">
          <p:sp>
            <p:nvSpPr>
              <p:cNvPr id="54" name="Rectangle: Rounded Corners 53">
                <a:extLst>
                  <a:ext uri="{FF2B5EF4-FFF2-40B4-BE49-F238E27FC236}">
                    <a16:creationId xmlns:a16="http://schemas.microsoft.com/office/drawing/2014/main" id="{5026CEFF-B5F2-4E43-A24D-8CE86107370A}"/>
                  </a:ext>
                </a:extLst>
              </p:cNvPr>
              <p:cNvSpPr>
                <a:spLocks noRot="1" noChangeAspect="1" noMove="1" noResize="1" noEditPoints="1" noAdjustHandles="1" noChangeArrowheads="1" noChangeShapeType="1" noTextEdit="1"/>
              </p:cNvSpPr>
              <p:nvPr/>
            </p:nvSpPr>
            <p:spPr>
              <a:xfrm>
                <a:off x="5056899" y="6190625"/>
                <a:ext cx="5193263" cy="411162"/>
              </a:xfrm>
              <a:prstGeom prst="roundRect">
                <a:avLst/>
              </a:prstGeom>
              <a:blipFill>
                <a:blip r:embed="rId8"/>
                <a:stretch>
                  <a:fillRect t="-1449" b="-15942"/>
                </a:stretch>
              </a:blipFill>
            </p:spPr>
            <p:txBody>
              <a:bodyPr/>
              <a:lstStyle/>
              <a:p>
                <a:r>
                  <a:rPr lang="en-US">
                    <a:noFill/>
                  </a:rPr>
                  <a:t> </a:t>
                </a:r>
              </a:p>
            </p:txBody>
          </p:sp>
        </mc:Fallback>
      </mc:AlternateContent>
      <p:cxnSp>
        <p:nvCxnSpPr>
          <p:cNvPr id="75" name="Connector: Elbow 74">
            <a:extLst>
              <a:ext uri="{FF2B5EF4-FFF2-40B4-BE49-F238E27FC236}">
                <a16:creationId xmlns:a16="http://schemas.microsoft.com/office/drawing/2014/main" id="{6DA5A195-FF4F-44E5-A700-DF96FFBA727A}"/>
              </a:ext>
            </a:extLst>
          </p:cNvPr>
          <p:cNvCxnSpPr>
            <a:cxnSpLocks/>
            <a:stCxn id="29" idx="3"/>
            <a:endCxn id="46" idx="3"/>
          </p:cNvCxnSpPr>
          <p:nvPr/>
        </p:nvCxnSpPr>
        <p:spPr>
          <a:xfrm>
            <a:off x="10985500" y="3230555"/>
            <a:ext cx="72958" cy="2181814"/>
          </a:xfrm>
          <a:prstGeom prst="bentConnector3">
            <a:avLst>
              <a:gd name="adj1" fmla="val 6013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Connector: Elbow 82">
            <a:extLst>
              <a:ext uri="{FF2B5EF4-FFF2-40B4-BE49-F238E27FC236}">
                <a16:creationId xmlns:a16="http://schemas.microsoft.com/office/drawing/2014/main" id="{020E02F5-DD60-44C5-B59C-BDF54E24283C}"/>
              </a:ext>
            </a:extLst>
          </p:cNvPr>
          <p:cNvCxnSpPr>
            <a:cxnSpLocks/>
            <a:stCxn id="38" idx="3"/>
            <a:endCxn id="46" idx="3"/>
          </p:cNvCxnSpPr>
          <p:nvPr/>
        </p:nvCxnSpPr>
        <p:spPr>
          <a:xfrm flipH="1">
            <a:off x="11058458" y="4351891"/>
            <a:ext cx="135946" cy="1060479"/>
          </a:xfrm>
          <a:prstGeom prst="bentConnector3">
            <a:avLst>
              <a:gd name="adj1" fmla="val -16815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347C2804-62AB-480D-90FC-E76F5DFD38D6}"/>
              </a:ext>
            </a:extLst>
          </p:cNvPr>
          <p:cNvCxnSpPr>
            <a:cxnSpLocks/>
            <a:stCxn id="53" idx="2"/>
            <a:endCxn id="54" idx="1"/>
          </p:cNvCxnSpPr>
          <p:nvPr/>
        </p:nvCxnSpPr>
        <p:spPr>
          <a:xfrm rot="16200000" flipH="1">
            <a:off x="4116831" y="5456138"/>
            <a:ext cx="1552741" cy="32739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Connector: Elbow 92">
            <a:extLst>
              <a:ext uri="{FF2B5EF4-FFF2-40B4-BE49-F238E27FC236}">
                <a16:creationId xmlns:a16="http://schemas.microsoft.com/office/drawing/2014/main" id="{B061B973-D816-4F61-8DC8-CDACB4DF7972}"/>
              </a:ext>
            </a:extLst>
          </p:cNvPr>
          <p:cNvCxnSpPr>
            <a:cxnSpLocks/>
            <a:stCxn id="46" idx="1"/>
            <a:endCxn id="54" idx="0"/>
          </p:cNvCxnSpPr>
          <p:nvPr/>
        </p:nvCxnSpPr>
        <p:spPr>
          <a:xfrm rot="10800000" flipH="1" flipV="1">
            <a:off x="6638858" y="5412369"/>
            <a:ext cx="1014672" cy="778256"/>
          </a:xfrm>
          <a:prstGeom prst="bentConnector4">
            <a:avLst>
              <a:gd name="adj1" fmla="val -22529"/>
              <a:gd name="adj2" fmla="val 7233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25EC9A48-A5FF-40C1-9D71-43A83F274EA5}"/>
              </a:ext>
            </a:extLst>
          </p:cNvPr>
          <p:cNvCxnSpPr>
            <a:stCxn id="22" idx="3"/>
            <a:endCxn id="54" idx="3"/>
          </p:cNvCxnSpPr>
          <p:nvPr/>
        </p:nvCxnSpPr>
        <p:spPr>
          <a:xfrm flipH="1">
            <a:off x="10250162" y="2151080"/>
            <a:ext cx="621037" cy="4245127"/>
          </a:xfrm>
          <a:prstGeom prst="bentConnector3">
            <a:avLst>
              <a:gd name="adj1" fmla="val -13392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5" name="Connector: Elbow 144">
            <a:extLst>
              <a:ext uri="{FF2B5EF4-FFF2-40B4-BE49-F238E27FC236}">
                <a16:creationId xmlns:a16="http://schemas.microsoft.com/office/drawing/2014/main" id="{7D05124B-4130-4BBB-906E-6CD21F62C2AC}"/>
              </a:ext>
            </a:extLst>
          </p:cNvPr>
          <p:cNvCxnSpPr>
            <a:cxnSpLocks/>
          </p:cNvCxnSpPr>
          <p:nvPr/>
        </p:nvCxnSpPr>
        <p:spPr>
          <a:xfrm rot="10800000">
            <a:off x="6225842" y="4656232"/>
            <a:ext cx="580819" cy="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Connector: Elbow 153">
            <a:extLst>
              <a:ext uri="{FF2B5EF4-FFF2-40B4-BE49-F238E27FC236}">
                <a16:creationId xmlns:a16="http://schemas.microsoft.com/office/drawing/2014/main" id="{F0DCE3BD-81B6-4DD2-8385-07A16DFC9112}"/>
              </a:ext>
            </a:extLst>
          </p:cNvPr>
          <p:cNvCxnSpPr>
            <a:cxnSpLocks/>
            <a:stCxn id="13" idx="2"/>
          </p:cNvCxnSpPr>
          <p:nvPr/>
        </p:nvCxnSpPr>
        <p:spPr>
          <a:xfrm rot="5400000">
            <a:off x="6529257" y="1795322"/>
            <a:ext cx="3131831" cy="2589988"/>
          </a:xfrm>
          <a:prstGeom prst="bentConnector3">
            <a:avLst>
              <a:gd name="adj1" fmla="val 5687"/>
            </a:avLst>
          </a:prstGeom>
        </p:spPr>
        <p:style>
          <a:lnRef idx="1">
            <a:schemeClr val="accent1"/>
          </a:lnRef>
          <a:fillRef idx="0">
            <a:schemeClr val="accent1"/>
          </a:fillRef>
          <a:effectRef idx="0">
            <a:schemeClr val="accent1"/>
          </a:effectRef>
          <a:fontRef idx="minor">
            <a:schemeClr val="tx1"/>
          </a:fontRef>
        </p:style>
      </p:cxnSp>
      <p:cxnSp>
        <p:nvCxnSpPr>
          <p:cNvPr id="158" name="Connector: Elbow 157">
            <a:extLst>
              <a:ext uri="{FF2B5EF4-FFF2-40B4-BE49-F238E27FC236}">
                <a16:creationId xmlns:a16="http://schemas.microsoft.com/office/drawing/2014/main" id="{EDD88621-E7C9-4CF6-A9F5-6D0CFB62B62D}"/>
              </a:ext>
            </a:extLst>
          </p:cNvPr>
          <p:cNvCxnSpPr>
            <a:cxnSpLocks/>
          </p:cNvCxnSpPr>
          <p:nvPr/>
        </p:nvCxnSpPr>
        <p:spPr>
          <a:xfrm rot="5400000">
            <a:off x="5841691" y="3372128"/>
            <a:ext cx="897838" cy="619161"/>
          </a:xfrm>
          <a:prstGeom prst="bentConnector3">
            <a:avLst>
              <a:gd name="adj1" fmla="val 50000"/>
            </a:avLst>
          </a:prstGeom>
          <a:ln>
            <a:solidFill>
              <a:srgbClr val="00FFF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47EC33D-E464-41E9-BFA9-B4639D7ED1FB}"/>
              </a:ext>
            </a:extLst>
          </p:cNvPr>
          <p:cNvSpPr txBox="1"/>
          <p:nvPr/>
        </p:nvSpPr>
        <p:spPr>
          <a:xfrm>
            <a:off x="273050" y="873220"/>
            <a:ext cx="2364701" cy="1200329"/>
          </a:xfrm>
          <a:prstGeom prst="rect">
            <a:avLst/>
          </a:prstGeom>
          <a:noFill/>
        </p:spPr>
        <p:txBody>
          <a:bodyPr wrap="square" rtlCol="0">
            <a:spAutoFit/>
          </a:bodyPr>
          <a:lstStyle/>
          <a:p>
            <a:r>
              <a:rPr lang="en-US" dirty="0"/>
              <a:t>Not the simplest thing</a:t>
            </a:r>
            <a:br>
              <a:rPr lang="en-US" dirty="0"/>
            </a:br>
            <a:endParaRPr lang="en-US" dirty="0"/>
          </a:p>
          <a:p>
            <a:r>
              <a:rPr lang="en-US" dirty="0"/>
              <a:t>I’ll try to cover the main points</a:t>
            </a:r>
          </a:p>
        </p:txBody>
      </p:sp>
      <p:sp>
        <p:nvSpPr>
          <p:cNvPr id="34" name="Slide Number Placeholder 4">
            <a:extLst>
              <a:ext uri="{FF2B5EF4-FFF2-40B4-BE49-F238E27FC236}">
                <a16:creationId xmlns:a16="http://schemas.microsoft.com/office/drawing/2014/main" id="{A0CB95CA-E8BF-4387-825C-3683C35B2B2E}"/>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14</a:t>
            </a:fld>
            <a:endParaRPr lang="en-US"/>
          </a:p>
        </p:txBody>
      </p:sp>
    </p:spTree>
    <p:extLst>
      <p:ext uri="{BB962C8B-B14F-4D97-AF65-F5344CB8AC3E}">
        <p14:creationId xmlns:p14="http://schemas.microsoft.com/office/powerpoint/2010/main" val="399831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3D20-6F58-47DB-95BC-23658CEC9BA5}"/>
              </a:ext>
            </a:extLst>
          </p:cNvPr>
          <p:cNvSpPr>
            <a:spLocks noGrp="1"/>
          </p:cNvSpPr>
          <p:nvPr>
            <p:ph type="title"/>
          </p:nvPr>
        </p:nvSpPr>
        <p:spPr/>
        <p:txBody>
          <a:bodyPr/>
          <a:lstStyle/>
          <a:p>
            <a:r>
              <a:rPr lang="en-US" dirty="0"/>
              <a:t>Outline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29D0DAF-E3D6-4A74-A6FB-D9A7EB7D24CE}"/>
                  </a:ext>
                </a:extLst>
              </p:cNvPr>
              <p:cNvSpPr>
                <a:spLocks noGrp="1"/>
              </p:cNvSpPr>
              <p:nvPr>
                <p:ph idx="1"/>
              </p:nvPr>
            </p:nvSpPr>
            <p:spPr/>
            <p:txBody>
              <a:bodyPr>
                <a:normAutofit/>
              </a:bodyPr>
              <a:lstStyle/>
              <a:p>
                <a:pPr marL="0" indent="0">
                  <a:buNone/>
                </a:pPr>
                <a:r>
                  <a:rPr lang="en-US" dirty="0"/>
                  <a:t>We break up the final </a:t>
                </a:r>
                <a:r>
                  <a:rPr lang="en-US" b="1" dirty="0"/>
                  <a:t>G</a:t>
                </a:r>
                <a:r>
                  <a:rPr lang="en-US" dirty="0"/>
                  <a:t>oal into 3 intermediate conditions (</a:t>
                </a:r>
                <a:r>
                  <a:rPr lang="en-US" b="1" dirty="0"/>
                  <a:t>H</a:t>
                </a:r>
                <a:r>
                  <a:rPr lang="en-US" dirty="0"/>
                  <a:t>ypotheses):</a:t>
                </a:r>
              </a:p>
              <a:p>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a:p>
                <a:pPr lvl="1"/>
                <a:r>
                  <a:rPr lang="en-US" dirty="0"/>
                  <a:t>it is defined on all pairs </a:t>
                </a:r>
                <a14:m>
                  <m:oMath xmlns:m="http://schemas.openxmlformats.org/officeDocument/2006/math">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r>
                      <a:rPr lang="en-US" b="0" i="1" smtClean="0">
                        <a:latin typeface="Cambria Math" panose="02040503050406030204" pitchFamily="18" charset="0"/>
                      </a:rPr>
                      <m:t>)</m:t>
                    </m:r>
                  </m:oMath>
                </a14:m>
                <a:endParaRPr lang="en-US" dirty="0"/>
              </a:p>
              <a:p>
                <a:r>
                  <a:rPr lang="en-US" b="1" dirty="0"/>
                  <a:t>H2</a:t>
                </a:r>
                <a:r>
                  <a:rPr lang="en-US" dirty="0"/>
                  <a:t>: Show that if </a:t>
                </a:r>
                <a14:m>
                  <m:oMath xmlns:m="http://schemas.openxmlformats.org/officeDocument/2006/math">
                    <m:r>
                      <a:rPr lang="en-US" b="0" i="1" smtClean="0">
                        <a:latin typeface="Cambria Math" panose="02040503050406030204" pitchFamily="18" charset="0"/>
                      </a:rPr>
                      <m:t>𝑚</m:t>
                    </m:r>
                  </m:oMath>
                </a14:m>
                <a:r>
                  <a:rPr lang="en-US" dirty="0"/>
                  <a:t> exists, it must be bilinear</a:t>
                </a:r>
              </a:p>
              <a:p>
                <a:pPr marL="457200" lvl="1" indent="0">
                  <a:buNone/>
                </a:pP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a:p>
                <a:pPr lvl="1"/>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endParaRPr lang="en-US" dirty="0"/>
              </a:p>
              <a:p>
                <a:r>
                  <a:rPr lang="en-US" b="1" dirty="0"/>
                  <a:t>G</a:t>
                </a:r>
                <a:r>
                  <a:rPr lang="en-US" dirty="0"/>
                  <a:t>: </a:t>
                </a:r>
                <a14:m>
                  <m:oMath xmlns:m="http://schemas.openxmlformats.org/officeDocument/2006/math">
                    <m:r>
                      <a:rPr lang="en-US" b="0" i="1" smtClean="0">
                        <a:latin typeface="Cambria Math" panose="02040503050406030204" pitchFamily="18" charset="0"/>
                      </a:rPr>
                      <m:t>𝑚</m:t>
                    </m:r>
                  </m:oMath>
                </a14:m>
                <a:r>
                  <a:rPr lang="en-US" dirty="0"/>
                  <a:t> exists and can be taken to be the tensor product</a:t>
                </a:r>
              </a:p>
            </p:txBody>
          </p:sp>
        </mc:Choice>
        <mc:Fallback xmlns="">
          <p:sp>
            <p:nvSpPr>
              <p:cNvPr id="3" name="Content Placeholder 2">
                <a:extLst>
                  <a:ext uri="{FF2B5EF4-FFF2-40B4-BE49-F238E27FC236}">
                    <a16:creationId xmlns:a16="http://schemas.microsoft.com/office/drawing/2014/main" id="{029D0DAF-E3D6-4A74-A6FB-D9A7EB7D24CE}"/>
                  </a:ext>
                </a:extLst>
              </p:cNvPr>
              <p:cNvSpPr>
                <a:spLocks noGrp="1" noRot="1" noChangeAspect="1" noMove="1" noResize="1" noEditPoints="1" noAdjustHandles="1" noChangeArrowheads="1" noChangeShapeType="1" noTextEdit="1"/>
              </p:cNvSpPr>
              <p:nvPr>
                <p:ph idx="1"/>
              </p:nvPr>
            </p:nvSpPr>
            <p:spPr>
              <a:blipFill>
                <a:blip r:embed="rId2"/>
                <a:stretch>
                  <a:fillRect l="-1017"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FD2E31B-E736-448F-89E5-21C05FE57D48}"/>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640DCC5-F9E6-4FFB-B2EE-89C0FCDD787F}"/>
              </a:ext>
            </a:extLst>
          </p:cNvPr>
          <p:cNvSpPr>
            <a:spLocks noGrp="1"/>
          </p:cNvSpPr>
          <p:nvPr>
            <p:ph type="sldNum" sz="quarter" idx="13"/>
          </p:nvPr>
        </p:nvSpPr>
        <p:spPr/>
        <p:txBody>
          <a:bodyPr/>
          <a:lstStyle/>
          <a:p>
            <a:fld id="{F47845EA-7733-40EE-B074-20032348B727}" type="slidenum">
              <a:rPr lang="en-US" smtClean="0"/>
              <a:t>15</a:t>
            </a:fld>
            <a:endParaRPr lang="en-US"/>
          </a:p>
        </p:txBody>
      </p:sp>
      <p:cxnSp>
        <p:nvCxnSpPr>
          <p:cNvPr id="7" name="Straight Arrow Connector 6">
            <a:extLst>
              <a:ext uri="{FF2B5EF4-FFF2-40B4-BE49-F238E27FC236}">
                <a16:creationId xmlns:a16="http://schemas.microsoft.com/office/drawing/2014/main" id="{0063DF7C-4455-4983-8F29-8BFDF79E104D}"/>
              </a:ext>
            </a:extLst>
          </p:cNvPr>
          <p:cNvCxnSpPr>
            <a:cxnSpLocks/>
          </p:cNvCxnSpPr>
          <p:nvPr/>
        </p:nvCxnSpPr>
        <p:spPr>
          <a:xfrm flipH="1" flipV="1">
            <a:off x="6960601" y="3054434"/>
            <a:ext cx="2480067" cy="29708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D42EC07-F46E-4100-B814-0896826DF47B}"/>
              </a:ext>
            </a:extLst>
          </p:cNvPr>
          <p:cNvCxnSpPr>
            <a:cxnSpLocks/>
          </p:cNvCxnSpPr>
          <p:nvPr/>
        </p:nvCxnSpPr>
        <p:spPr>
          <a:xfrm flipH="1" flipV="1">
            <a:off x="7218957" y="5485301"/>
            <a:ext cx="1238669" cy="6092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C36EBB4-5B55-4C8E-A5E5-077A02DC66EA}"/>
              </a:ext>
            </a:extLst>
          </p:cNvPr>
          <p:cNvSpPr txBox="1"/>
          <p:nvPr/>
        </p:nvSpPr>
        <p:spPr>
          <a:xfrm>
            <a:off x="7858548" y="6139367"/>
            <a:ext cx="2536528" cy="369332"/>
          </a:xfrm>
          <a:prstGeom prst="rect">
            <a:avLst/>
          </a:prstGeom>
          <a:noFill/>
        </p:spPr>
        <p:txBody>
          <a:bodyPr wrap="none" rtlCol="0">
            <a:spAutoFit/>
          </a:bodyPr>
          <a:lstStyle/>
          <a:p>
            <a:r>
              <a:rPr lang="en-US" dirty="0"/>
              <a:t>These are the harder bits</a:t>
            </a:r>
          </a:p>
        </p:txBody>
      </p:sp>
      <p:grpSp>
        <p:nvGrpSpPr>
          <p:cNvPr id="6" name="Group 5">
            <a:extLst>
              <a:ext uri="{FF2B5EF4-FFF2-40B4-BE49-F238E27FC236}">
                <a16:creationId xmlns:a16="http://schemas.microsoft.com/office/drawing/2014/main" id="{6DE7291D-916D-49B1-B7EB-C29B169293CA}"/>
              </a:ext>
            </a:extLst>
          </p:cNvPr>
          <p:cNvGrpSpPr/>
          <p:nvPr/>
        </p:nvGrpSpPr>
        <p:grpSpPr>
          <a:xfrm>
            <a:off x="7865219" y="1592874"/>
            <a:ext cx="3997598" cy="2811242"/>
            <a:chOff x="2649888" y="587828"/>
            <a:chExt cx="8080314" cy="5682342"/>
          </a:xfrm>
        </p:grpSpPr>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F9E0E8F4-4182-474B-BB87-E426B0CFBDB5}"/>
                    </a:ext>
                  </a:extLst>
                </p:cNvPr>
                <p:cNvSpPr/>
                <p:nvPr/>
              </p:nvSpPr>
              <p:spPr>
                <a:xfrm>
                  <a:off x="2649888" y="587828"/>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i="1">
                                <a:latin typeface="Cambria Math" panose="02040503050406030204" pitchFamily="18" charset="0"/>
                              </a:rPr>
                              <m:t>𝒜</m:t>
                            </m:r>
                          </m:e>
                        </m:bar>
                      </m:oMath>
                    </m:oMathPara>
                  </a14:m>
                  <a:endParaRPr lang="en-US" sz="2000" dirty="0"/>
                </a:p>
              </p:txBody>
            </p:sp>
          </mc:Choice>
          <mc:Fallback xmlns="">
            <p:sp>
              <p:nvSpPr>
                <p:cNvPr id="11" name="Oval 10">
                  <a:extLst>
                    <a:ext uri="{FF2B5EF4-FFF2-40B4-BE49-F238E27FC236}">
                      <a16:creationId xmlns:a16="http://schemas.microsoft.com/office/drawing/2014/main" id="{F9E0E8F4-4182-474B-BB87-E426B0CFBDB5}"/>
                    </a:ext>
                  </a:extLst>
                </p:cNvPr>
                <p:cNvSpPr>
                  <a:spLocks noRot="1" noChangeAspect="1" noMove="1" noResize="1" noEditPoints="1" noAdjustHandles="1" noChangeArrowheads="1" noChangeShapeType="1" noTextEdit="1"/>
                </p:cNvSpPr>
                <p:nvPr/>
              </p:nvSpPr>
              <p:spPr>
                <a:xfrm>
                  <a:off x="2649888" y="587828"/>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1F3100FE-6F41-4612-8F40-5711F7F18AD2}"/>
                    </a:ext>
                  </a:extLst>
                </p:cNvPr>
                <p:cNvSpPr/>
                <p:nvPr/>
              </p:nvSpPr>
              <p:spPr>
                <a:xfrm>
                  <a:off x="4363612" y="167017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ℬ</m:t>
                            </m:r>
                          </m:e>
                        </m:bar>
                      </m:oMath>
                    </m:oMathPara>
                  </a14:m>
                  <a:endParaRPr lang="en-US" sz="2000" dirty="0"/>
                </a:p>
              </p:txBody>
            </p:sp>
          </mc:Choice>
          <mc:Fallback xmlns="">
            <p:sp>
              <p:nvSpPr>
                <p:cNvPr id="12" name="Oval 11">
                  <a:extLst>
                    <a:ext uri="{FF2B5EF4-FFF2-40B4-BE49-F238E27FC236}">
                      <a16:creationId xmlns:a16="http://schemas.microsoft.com/office/drawing/2014/main" id="{1F3100FE-6F41-4612-8F40-5711F7F18AD2}"/>
                    </a:ext>
                  </a:extLst>
                </p:cNvPr>
                <p:cNvSpPr>
                  <a:spLocks noRot="1" noChangeAspect="1" noMove="1" noResize="1" noEditPoints="1" noAdjustHandles="1" noChangeArrowheads="1" noChangeShapeType="1" noTextEdit="1"/>
                </p:cNvSpPr>
                <p:nvPr/>
              </p:nvSpPr>
              <p:spPr>
                <a:xfrm>
                  <a:off x="4363612" y="1670179"/>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337D809-6599-4FD7-8D9D-CABB2255CE98}"/>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2000" i="1" smtClean="0">
                                <a:latin typeface="Cambria Math" panose="02040503050406030204" pitchFamily="18" charset="0"/>
                              </a:rPr>
                            </m:ctrlPr>
                          </m:barPr>
                          <m:e>
                            <m:r>
                              <a:rPr lang="en-US" sz="2000" b="0" i="1" smtClean="0">
                                <a:latin typeface="Cambria Math" panose="02040503050406030204" pitchFamily="18" charset="0"/>
                              </a:rPr>
                              <m:t>𝒞</m:t>
                            </m:r>
                          </m:e>
                        </m:bar>
                      </m:oMath>
                    </m:oMathPara>
                  </a14:m>
                  <a:endParaRPr lang="en-US" sz="2000" dirty="0"/>
                </a:p>
              </p:txBody>
            </p:sp>
          </mc:Choice>
          <mc:Fallback xmlns="">
            <p:sp>
              <p:nvSpPr>
                <p:cNvPr id="13" name="Oval 12">
                  <a:extLst>
                    <a:ext uri="{FF2B5EF4-FFF2-40B4-BE49-F238E27FC236}">
                      <a16:creationId xmlns:a16="http://schemas.microsoft.com/office/drawing/2014/main" id="{0337D809-6599-4FD7-8D9D-CABB2255CE98}"/>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439C7C26-2FF9-4D02-ABAE-BD79C5835050}"/>
                    </a:ext>
                  </a:extLst>
                </p:cNvPr>
                <p:cNvSpPr/>
                <p:nvPr/>
              </p:nvSpPr>
              <p:spPr>
                <a:xfrm>
                  <a:off x="2649888" y="4105467"/>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i="1">
                            <a:latin typeface="Cambria Math" panose="02040503050406030204" pitchFamily="18" charset="0"/>
                          </a:rPr>
                          <m:t>𝒜</m:t>
                        </m:r>
                      </m:oMath>
                    </m:oMathPara>
                  </a14:m>
                  <a:endParaRPr lang="en-US" sz="2000" dirty="0"/>
                </a:p>
              </p:txBody>
            </p:sp>
          </mc:Choice>
          <mc:Fallback xmlns="">
            <p:sp>
              <p:nvSpPr>
                <p:cNvPr id="14" name="Oval 13">
                  <a:extLst>
                    <a:ext uri="{FF2B5EF4-FFF2-40B4-BE49-F238E27FC236}">
                      <a16:creationId xmlns:a16="http://schemas.microsoft.com/office/drawing/2014/main" id="{439C7C26-2FF9-4D02-ABAE-BD79C5835050}"/>
                    </a:ext>
                  </a:extLst>
                </p:cNvPr>
                <p:cNvSpPr>
                  <a:spLocks noRot="1" noChangeAspect="1" noMove="1" noResize="1" noEditPoints="1" noAdjustHandles="1" noChangeArrowheads="1" noChangeShapeType="1" noTextEdit="1"/>
                </p:cNvSpPr>
                <p:nvPr/>
              </p:nvSpPr>
              <p:spPr>
                <a:xfrm>
                  <a:off x="2649888" y="4105467"/>
                  <a:ext cx="1082351" cy="1082351"/>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1373D964-8949-4A27-9571-424DA20D062C}"/>
                    </a:ext>
                  </a:extLst>
                </p:cNvPr>
                <p:cNvSpPr/>
                <p:nvPr/>
              </p:nvSpPr>
              <p:spPr>
                <a:xfrm>
                  <a:off x="4363611" y="5187819"/>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ℬ</m:t>
                        </m:r>
                      </m:oMath>
                    </m:oMathPara>
                  </a14:m>
                  <a:endParaRPr lang="en-US" sz="2000" dirty="0"/>
                </a:p>
              </p:txBody>
            </p:sp>
          </mc:Choice>
          <mc:Fallback xmlns="">
            <p:sp>
              <p:nvSpPr>
                <p:cNvPr id="15" name="Oval 14">
                  <a:extLst>
                    <a:ext uri="{FF2B5EF4-FFF2-40B4-BE49-F238E27FC236}">
                      <a16:creationId xmlns:a16="http://schemas.microsoft.com/office/drawing/2014/main" id="{1373D964-8949-4A27-9571-424DA20D062C}"/>
                    </a:ext>
                  </a:extLst>
                </p:cNvPr>
                <p:cNvSpPr>
                  <a:spLocks noRot="1" noChangeAspect="1" noMove="1" noResize="1" noEditPoints="1" noAdjustHandles="1" noChangeArrowheads="1" noChangeShapeType="1" noTextEdit="1"/>
                </p:cNvSpPr>
                <p:nvPr/>
              </p:nvSpPr>
              <p:spPr>
                <a:xfrm>
                  <a:off x="4363611" y="5187819"/>
                  <a:ext cx="1082351" cy="1082351"/>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2E646624-2246-4A27-AE1C-A28176D2557F}"/>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𝒞</m:t>
                        </m:r>
                      </m:oMath>
                    </m:oMathPara>
                  </a14:m>
                  <a:endParaRPr lang="en-US" sz="2000" dirty="0"/>
                </a:p>
              </p:txBody>
            </p:sp>
          </mc:Choice>
          <mc:Fallback xmlns="">
            <p:sp>
              <p:nvSpPr>
                <p:cNvPr id="16" name="Oval 15">
                  <a:extLst>
                    <a:ext uri="{FF2B5EF4-FFF2-40B4-BE49-F238E27FC236}">
                      <a16:creationId xmlns:a16="http://schemas.microsoft.com/office/drawing/2014/main" id="{2E646624-2246-4A27-AE1C-A28176D2557F}"/>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A56E3237-4968-47A0-8404-641CCF3F2C1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𝑀</m:t>
                        </m:r>
                      </m:oMath>
                    </m:oMathPara>
                  </a14:m>
                  <a:endParaRPr lang="en-US" sz="2000" dirty="0"/>
                </a:p>
              </p:txBody>
            </p:sp>
          </mc:Choice>
          <mc:Fallback xmlns="">
            <p:sp>
              <p:nvSpPr>
                <p:cNvPr id="17" name="Rectangle 16">
                  <a:extLst>
                    <a:ext uri="{FF2B5EF4-FFF2-40B4-BE49-F238E27FC236}">
                      <a16:creationId xmlns:a16="http://schemas.microsoft.com/office/drawing/2014/main" id="{A56E3237-4968-47A0-8404-641CCF3F2C1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880BCE48-7849-4132-8863-DC8840BB1190}"/>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𝑚</m:t>
                        </m:r>
                      </m:oMath>
                    </m:oMathPara>
                  </a14:m>
                  <a:endParaRPr lang="en-US" sz="2000" dirty="0"/>
                </a:p>
              </p:txBody>
            </p:sp>
          </mc:Choice>
          <mc:Fallback xmlns="">
            <p:sp>
              <p:nvSpPr>
                <p:cNvPr id="18" name="Rectangle 17">
                  <a:extLst>
                    <a:ext uri="{FF2B5EF4-FFF2-40B4-BE49-F238E27FC236}">
                      <a16:creationId xmlns:a16="http://schemas.microsoft.com/office/drawing/2014/main" id="{880BCE48-7849-4132-8863-DC8840BB1190}"/>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10"/>
                  <a:stretch>
                    <a:fillRect/>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9C63DBAB-2508-47F7-8605-9E06FBBD33FC}"/>
                </a:ext>
              </a:extLst>
            </p:cNvPr>
            <p:cNvCxnSpPr/>
            <p:nvPr/>
          </p:nvCxnSpPr>
          <p:spPr>
            <a:xfrm>
              <a:off x="3853539" y="1129003"/>
              <a:ext cx="2593911" cy="401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33E8735-E0BD-4644-8BF1-86271762A92E}"/>
                </a:ext>
              </a:extLst>
            </p:cNvPr>
            <p:cNvCxnSpPr/>
            <p:nvPr/>
          </p:nvCxnSpPr>
          <p:spPr>
            <a:xfrm flipV="1">
              <a:off x="5598364" y="1821801"/>
              <a:ext cx="867747" cy="389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A621EBD-A870-4C3B-B5E2-05EFC504CAA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9077EC4-E3E1-425A-B0F0-487B516899EE}"/>
                </a:ext>
              </a:extLst>
            </p:cNvPr>
            <p:cNvCxnSpPr/>
            <p:nvPr/>
          </p:nvCxnSpPr>
          <p:spPr>
            <a:xfrm>
              <a:off x="3847315" y="4640416"/>
              <a:ext cx="2593911" cy="40121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3" name="Straight Arrow Connector 22">
              <a:extLst>
                <a:ext uri="{FF2B5EF4-FFF2-40B4-BE49-F238E27FC236}">
                  <a16:creationId xmlns:a16="http://schemas.microsoft.com/office/drawing/2014/main" id="{F582B628-C692-42FA-A90A-9FA5C3565BE4}"/>
                </a:ext>
              </a:extLst>
            </p:cNvPr>
            <p:cNvCxnSpPr/>
            <p:nvPr/>
          </p:nvCxnSpPr>
          <p:spPr>
            <a:xfrm flipV="1">
              <a:off x="5592140" y="5333214"/>
              <a:ext cx="867747" cy="38955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4" name="Straight Arrow Connector 23">
              <a:extLst>
                <a:ext uri="{FF2B5EF4-FFF2-40B4-BE49-F238E27FC236}">
                  <a16:creationId xmlns:a16="http://schemas.microsoft.com/office/drawing/2014/main" id="{F2F93B64-4FAF-4DB7-8003-A45B9BFAEBA1}"/>
                </a:ext>
              </a:extLst>
            </p:cNvPr>
            <p:cNvCxnSpPr/>
            <p:nvPr/>
          </p:nvCxnSpPr>
          <p:spPr>
            <a:xfrm>
              <a:off x="8111403" y="5138438"/>
              <a:ext cx="1334280"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25" name="Straight Arrow Connector 24">
              <a:extLst>
                <a:ext uri="{FF2B5EF4-FFF2-40B4-BE49-F238E27FC236}">
                  <a16:creationId xmlns:a16="http://schemas.microsoft.com/office/drawing/2014/main" id="{041F2108-BB8F-4E29-9FC1-9F6BBCCB30C7}"/>
                </a:ext>
              </a:extLst>
            </p:cNvPr>
            <p:cNvCxnSpPr/>
            <p:nvPr/>
          </p:nvCxnSpPr>
          <p:spPr>
            <a:xfrm flipV="1">
              <a:off x="3191063" y="1821801"/>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2FA66-44D0-42D1-975D-3D06285E9911}"/>
                </a:ext>
              </a:extLst>
            </p:cNvPr>
            <p:cNvCxnSpPr/>
            <p:nvPr/>
          </p:nvCxnSpPr>
          <p:spPr>
            <a:xfrm flipV="1">
              <a:off x="4907890" y="289365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3E39BE6-B15C-49E3-BC87-5350A6B3AA24}"/>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6B98190-6BE8-4F31-862C-3C34F3071CC2}"/>
                </a:ext>
              </a:extLst>
            </p:cNvPr>
            <p:cNvCxnSpPr/>
            <p:nvPr/>
          </p:nvCxnSpPr>
          <p:spPr>
            <a:xfrm flipV="1">
              <a:off x="7257643" y="2357145"/>
              <a:ext cx="0" cy="2143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grpSp>
    </p:spTree>
    <p:extLst>
      <p:ext uri="{BB962C8B-B14F-4D97-AF65-F5344CB8AC3E}">
        <p14:creationId xmlns:p14="http://schemas.microsoft.com/office/powerpoint/2010/main" val="3204121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I.6 </a:t>
                </a:r>
                <a:r>
                  <a:rPr lang="en-US" b="1" dirty="0"/>
                  <a:t>H1</a:t>
                </a:r>
                <a:r>
                  <a:rPr lang="en-US" dirty="0"/>
                  <a:t>: </a:t>
                </a:r>
                <a14:m>
                  <m:oMath xmlns:m="http://schemas.openxmlformats.org/officeDocument/2006/math">
                    <m:r>
                      <a:rPr lang="en-US" b="0" i="1" smtClean="0">
                        <a:latin typeface="Cambria Math" panose="02040503050406030204" pitchFamily="18" charset="0"/>
                      </a:rPr>
                      <m:t>𝑀</m:t>
                    </m:r>
                  </m:oMath>
                </a14:m>
                <a:r>
                  <a:rPr lang="en-US" dirty="0"/>
                  <a:t> is total</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Preparation independence (1.2 </a:t>
                </a:r>
                <a:r>
                  <a:rPr lang="en-US" b="1" dirty="0"/>
                  <a:t>R1</a:t>
                </a:r>
                <a:r>
                  <a:rPr lang="en-US" dirty="0"/>
                  <a:t>) tells us that all events </a:t>
                </a:r>
                <a14:m>
                  <m:oMath xmlns:m="http://schemas.openxmlformats.org/officeDocument/2006/math">
                    <m:bar>
                      <m:barPr>
                        <m:ctrlPr>
                          <a:rPr lang="en-US" i="1" smtClean="0">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are possible</a:t>
                </a:r>
              </a:p>
              <a:p>
                <a:r>
                  <a:rPr lang="en-US" dirty="0"/>
                  <a:t>The definition of composite system (1.4 </a:t>
                </a:r>
                <a:r>
                  <a:rPr lang="en-US" b="1" dirty="0"/>
                  <a:t>R2</a:t>
                </a:r>
                <a:r>
                  <a:rPr lang="en-US" dirty="0"/>
                  <a:t>) tells us that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oMath>
                </a14:m>
                <a:r>
                  <a:rPr lang="en-US" dirty="0"/>
                  <a:t> is equivalent to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endParaRPr lang="en-US" dirty="0"/>
              </a:p>
              <a:p>
                <a:r>
                  <a:rPr lang="en-US" dirty="0"/>
                  <a:t>If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is not possible, the function </a:t>
                </a:r>
                <a14:m>
                  <m:oMath xmlns:m="http://schemas.openxmlformats.org/officeDocument/2006/math">
                    <m:r>
                      <a:rPr lang="en-US" b="0" i="1" smtClean="0">
                        <a:latin typeface="Cambria Math" panose="02040503050406030204" pitchFamily="18" charset="0"/>
                      </a:rPr>
                      <m:t>𝑀</m:t>
                    </m:r>
                  </m:oMath>
                </a14:m>
                <a:r>
                  <a:rPr lang="en-US" dirty="0"/>
                  <a:t> would not be defined for that pair: </a:t>
                </a:r>
                <a14:m>
                  <m:oMath xmlns:m="http://schemas.openxmlformats.org/officeDocument/2006/math">
                    <m:r>
                      <a:rPr lang="en-US" b="0" i="1" smtClean="0">
                        <a:latin typeface="Cambria Math" panose="02040503050406030204" pitchFamily="18" charset="0"/>
                      </a:rPr>
                      <m:t>𝑀</m:t>
                    </m:r>
                  </m:oMath>
                </a14:m>
                <a:r>
                  <a:rPr lang="en-US" dirty="0"/>
                  <a:t> would be a partial function</a:t>
                </a:r>
              </a:p>
              <a:p>
                <a:r>
                  <a:rPr lang="en-US" dirty="0"/>
                  <a:t>Assuming preparation independence, </a:t>
                </a:r>
                <a14:m>
                  <m:oMath xmlns:m="http://schemas.openxmlformats.org/officeDocument/2006/math">
                    <m:r>
                      <a:rPr lang="en-US" b="0" i="1" smtClean="0">
                        <a:latin typeface="Cambria Math" panose="02040503050406030204" pitchFamily="18" charset="0"/>
                      </a:rPr>
                      <m:t>𝑀</m:t>
                    </m:r>
                  </m:oMath>
                </a14:m>
                <a:r>
                  <a:rPr lang="en-US" dirty="0"/>
                  <a:t> is defined on all pairs and is a total function</a:t>
                </a:r>
              </a:p>
              <a:p>
                <a:endParaRPr lang="en-US" dirty="0"/>
              </a:p>
              <a:p>
                <a14:m>
                  <m:oMath xmlns:m="http://schemas.openxmlformats.org/officeDocument/2006/math">
                    <m:r>
                      <a:rPr lang="en-US" i="1" smtClean="0">
                        <a:solidFill>
                          <a:srgbClr val="008000"/>
                        </a:solidFill>
                        <a:latin typeface="Cambria Math" panose="02040503050406030204" pitchFamily="18" charset="0"/>
                      </a:rPr>
                      <m:t>𝑀</m:t>
                    </m:r>
                  </m:oMath>
                </a14:m>
                <a:r>
                  <a:rPr lang="en-US" dirty="0">
                    <a:solidFill>
                      <a:srgbClr val="008000"/>
                    </a:solidFill>
                  </a:rPr>
                  <a:t> is total really means we have preparation independence</a:t>
                </a:r>
              </a:p>
              <a:p>
                <a:r>
                  <a:rPr lang="en-US" dirty="0">
                    <a:solidFill>
                      <a:srgbClr val="008000"/>
                    </a:solidFill>
                  </a:rPr>
                  <a:t>Physically, if we don’t have preparation independence (e.g. super-selection rules) we will not have the tensor product</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754" r="-1424" b="-210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16</a:t>
            </a:fld>
            <a:endParaRPr lang="en-US"/>
          </a:p>
        </p:txBody>
      </p:sp>
      <p:sp>
        <p:nvSpPr>
          <p:cNvPr id="6" name="TextBox 5">
            <a:extLst>
              <a:ext uri="{FF2B5EF4-FFF2-40B4-BE49-F238E27FC236}">
                <a16:creationId xmlns:a16="http://schemas.microsoft.com/office/drawing/2014/main" id="{3E1411C8-E815-4586-B3C3-DB2B25DFBB0E}"/>
              </a:ext>
            </a:extLst>
          </p:cNvPr>
          <p:cNvSpPr txBox="1"/>
          <p:nvPr/>
        </p:nvSpPr>
        <p:spPr>
          <a:xfrm>
            <a:off x="347405" y="203692"/>
            <a:ext cx="2557944" cy="369332"/>
          </a:xfrm>
          <a:prstGeom prst="rect">
            <a:avLst/>
          </a:prstGeom>
          <a:noFill/>
        </p:spPr>
        <p:txBody>
          <a:bodyPr wrap="none" rtlCol="0">
            <a:spAutoFit/>
          </a:bodyPr>
          <a:lstStyle/>
          <a:p>
            <a:r>
              <a:rPr lang="en-US" dirty="0"/>
              <a:t>Labels used in the paper</a:t>
            </a:r>
          </a:p>
        </p:txBody>
      </p:sp>
      <p:cxnSp>
        <p:nvCxnSpPr>
          <p:cNvPr id="7" name="Straight Arrow Connector 6">
            <a:extLst>
              <a:ext uri="{FF2B5EF4-FFF2-40B4-BE49-F238E27FC236}">
                <a16:creationId xmlns:a16="http://schemas.microsoft.com/office/drawing/2014/main" id="{701836AB-BA91-4036-8047-DBA194F79C83}"/>
              </a:ext>
            </a:extLst>
          </p:cNvPr>
          <p:cNvCxnSpPr>
            <a:cxnSpLocks/>
            <a:stCxn id="6" idx="3"/>
          </p:cNvCxnSpPr>
          <p:nvPr/>
        </p:nvCxnSpPr>
        <p:spPr>
          <a:xfrm>
            <a:off x="2905349" y="388358"/>
            <a:ext cx="1190790" cy="115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E591A50-4B41-4DDA-ABEB-5D125942325B}"/>
              </a:ext>
            </a:extLst>
          </p:cNvPr>
          <p:cNvCxnSpPr>
            <a:cxnSpLocks/>
          </p:cNvCxnSpPr>
          <p:nvPr/>
        </p:nvCxnSpPr>
        <p:spPr>
          <a:xfrm>
            <a:off x="2286000" y="573024"/>
            <a:ext cx="2062065" cy="502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11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I.5 </a:t>
                </a:r>
                <a:r>
                  <a:rPr lang="en-US" b="1" dirty="0"/>
                  <a:t>H3</a:t>
                </a:r>
                <a:r>
                  <a:rPr lang="en-US" dirty="0"/>
                  <a:t>: </a:t>
                </a:r>
                <a14:m>
                  <m:oMath xmlns:m="http://schemas.openxmlformats.org/officeDocument/2006/math">
                    <m:r>
                      <a:rPr lang="en-US" b="0" i="1" smtClean="0">
                        <a:latin typeface="Cambria Math" panose="02040503050406030204" pitchFamily="18" charset="0"/>
                      </a:rPr>
                      <m:t>𝑀</m:t>
                    </m:r>
                  </m:oMath>
                </a14:m>
                <a:r>
                  <a:rPr lang="en-US" dirty="0"/>
                  <a:t> is span-surjective</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fontScale="92500" lnSpcReduction="20000"/>
              </a:bodyPr>
              <a:lstStyle/>
              <a:p>
                <a:r>
                  <a:rPr lang="en-US" dirty="0"/>
                  <a:t>Consider the span of the image of </a:t>
                </a:r>
                <a14:m>
                  <m:oMath xmlns:m="http://schemas.openxmlformats.org/officeDocument/2006/math">
                    <m:r>
                      <a:rPr lang="en-US" b="0" i="1" smtClean="0">
                        <a:latin typeface="Cambria Math" panose="02040503050406030204" pitchFamily="18" charset="0"/>
                      </a:rPr>
                      <m:t>𝑀</m:t>
                    </m:r>
                  </m:oMath>
                </a14:m>
                <a:r>
                  <a:rPr lang="en-US" dirty="0"/>
                  <a:t>: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𝑆𝑝</m:t>
                        </m:r>
                        <m:d>
                          <m:dPr>
                            <m:ctrlPr>
                              <a:rPr lang="en-US" i="1">
                                <a:latin typeface="Cambria Math" panose="02040503050406030204" pitchFamily="18" charset="0"/>
                              </a:rPr>
                            </m:ctrlPr>
                          </m:dPr>
                          <m:e>
                            <m:r>
                              <a:rPr lang="en-US" i="1">
                                <a:latin typeface="Cambria Math" panose="02040503050406030204" pitchFamily="18" charset="0"/>
                              </a:rPr>
                              <m:t>𝑀</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e>
                            </m:d>
                          </m:e>
                        </m:d>
                      </m:e>
                    </m:bar>
                  </m:oMath>
                </a14:m>
                <a:endParaRPr lang="en-US" dirty="0"/>
              </a:p>
              <a:p>
                <a:r>
                  <a:rPr lang="en-US" dirty="0"/>
                  <a:t>It’s a subspace of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𝒞</m:t>
                        </m:r>
                      </m:e>
                    </m:bar>
                  </m:oMath>
                </a14:m>
                <a:r>
                  <a:rPr lang="en-US" dirty="0"/>
                  <a:t>. Does it cover the full space?</a:t>
                </a:r>
              </a:p>
              <a:p>
                <a:r>
                  <a:rPr lang="en-US" dirty="0"/>
                  <a:t>Suppose we have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𝒞</m:t>
                        </m:r>
                      </m:e>
                    </m:bar>
                  </m:oMath>
                </a14:m>
                <a:r>
                  <a:rPr lang="en-US" dirty="0"/>
                  <a:t> that is not in the span of the image of </a:t>
                </a:r>
                <a14:m>
                  <m:oMath xmlns:m="http://schemas.openxmlformats.org/officeDocument/2006/math">
                    <m:r>
                      <a:rPr lang="en-US" b="0" i="1" smtClean="0">
                        <a:latin typeface="Cambria Math" panose="02040503050406030204" pitchFamily="18" charset="0"/>
                      </a:rPr>
                      <m:t>𝑀</m:t>
                    </m:r>
                  </m:oMath>
                </a14:m>
                <a:endParaRPr lang="en-US" dirty="0"/>
              </a:p>
              <a:p>
                <a:r>
                  <a:rPr lang="en-US" dirty="0"/>
                  <a:t>Then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oMath>
                </a14:m>
                <a:r>
                  <a:rPr lang="en-US" dirty="0"/>
                  <a:t> is perpendicular to all elements of the image (i.e. linearly independent)</a:t>
                </a:r>
              </a:p>
              <a:p>
                <a:r>
                  <a:rPr lang="en-US" dirty="0"/>
                  <a:t>Therefore </a:t>
                </a:r>
                <a14:m>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b="0" i="1" smtClean="0">
                            <a:latin typeface="Cambria Math" panose="02040503050406030204" pitchFamily="18" charset="0"/>
                          </a:rPr>
                          <m:t>)</m:t>
                        </m:r>
                      </m:e>
                      <m:e>
                        <m:bar>
                          <m:barPr>
                            <m:ctrlPr>
                              <a:rPr lang="en-US" i="1">
                                <a:latin typeface="Cambria Math" panose="02040503050406030204" pitchFamily="18" charset="0"/>
                              </a:rPr>
                            </m:ctrlPr>
                          </m:barPr>
                          <m:e>
                            <m:r>
                              <a:rPr lang="en-US" i="1">
                                <a:latin typeface="Cambria Math" panose="02040503050406030204" pitchFamily="18" charset="0"/>
                              </a:rPr>
                              <m:t>𝑐</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b="0" i="1" smtClean="0">
                                <a:latin typeface="Cambria Math" panose="02040503050406030204" pitchFamily="18" charset="0"/>
                              </a:rPr>
                            </m:ctrlPr>
                          </m:barPr>
                          <m:e>
                            <m:r>
                              <a:rPr lang="en-US" b="0" i="1" smtClean="0">
                                <a:latin typeface="Cambria Math" panose="02040503050406030204" pitchFamily="18" charset="0"/>
                              </a:rPr>
                              <m:t>𝑐</m:t>
                            </m:r>
                          </m:e>
                        </m:bar>
                      </m:e>
                    </m:d>
                    <m:r>
                      <a:rPr lang="en-US" b="0" i="1" smtClean="0">
                        <a:latin typeface="Cambria Math" panose="02040503050406030204" pitchFamily="18" charset="0"/>
                      </a:rPr>
                      <m:t>=0</m:t>
                    </m:r>
                  </m:oMath>
                </a14:m>
                <a:r>
                  <a:rPr lang="en-US" dirty="0"/>
                  <a:t> for all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t>
                </a:r>
              </a:p>
              <a:p>
                <a:r>
                  <a:rPr lang="en-US" dirty="0"/>
                  <a:t>This violates the requirement for the composite system (I.4.2 </a:t>
                </a:r>
                <a:r>
                  <a:rPr lang="en-US" b="1" dirty="0"/>
                  <a:t>R2</a:t>
                </a:r>
                <a:r>
                  <a:rPr lang="en-US" dirty="0"/>
                  <a:t>): we prepare the composite but we never find the parts</a:t>
                </a:r>
              </a:p>
              <a:p>
                <a14:m>
                  <m:oMath xmlns:m="http://schemas.openxmlformats.org/officeDocument/2006/math">
                    <m:r>
                      <a:rPr lang="en-US" b="0" i="1" smtClean="0">
                        <a:latin typeface="Cambria Math" panose="02040503050406030204" pitchFamily="18" charset="0"/>
                      </a:rPr>
                      <m:t>𝑀</m:t>
                    </m:r>
                  </m:oMath>
                </a14:m>
                <a:r>
                  <a:rPr lang="en-US" dirty="0"/>
                  <a:t> is span-surjective</a:t>
                </a:r>
              </a:p>
              <a:p>
                <a:endParaRPr lang="en-US" dirty="0"/>
              </a:p>
              <a:p>
                <a14:m>
                  <m:oMath xmlns:m="http://schemas.openxmlformats.org/officeDocument/2006/math">
                    <m:r>
                      <a:rPr lang="en-US" b="0" i="1" smtClean="0">
                        <a:solidFill>
                          <a:srgbClr val="008000"/>
                        </a:solidFill>
                        <a:latin typeface="Cambria Math" panose="02040503050406030204" pitchFamily="18" charset="0"/>
                      </a:rPr>
                      <m:t>𝑀</m:t>
                    </m:r>
                  </m:oMath>
                </a14:m>
                <a:r>
                  <a:rPr lang="en-US" dirty="0">
                    <a:solidFill>
                      <a:srgbClr val="008000"/>
                    </a:solidFill>
                  </a:rPr>
                  <a:t> is span-surjective means that the composite doesn’t have anything else</a:t>
                </a:r>
              </a:p>
              <a:p>
                <a:r>
                  <a:rPr lang="en-US" dirty="0">
                    <a:solidFill>
                      <a:srgbClr val="008000"/>
                    </a:solidFill>
                  </a:rPr>
                  <a:t>Mathematically, any state of the composite is a superposition of independent pairs of the individual systems</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763" t="-1871" r="-20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17</a:t>
            </a:fld>
            <a:endParaRPr lang="en-US"/>
          </a:p>
        </p:txBody>
      </p:sp>
    </p:spTree>
    <p:extLst>
      <p:ext uri="{BB962C8B-B14F-4D97-AF65-F5344CB8AC3E}">
        <p14:creationId xmlns:p14="http://schemas.microsoft.com/office/powerpoint/2010/main" val="43814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𝐹</m:t>
                      </m:r>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𝑓</m:t>
                      </m:r>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3A31E9CE-E0BD-4DB6-8F5D-4DE108CE757B}"/>
                  </a:ext>
                </a:extLst>
              </p:cNvPr>
              <p:cNvSpPr txBox="1"/>
              <p:nvPr/>
            </p:nvSpPr>
            <p:spPr>
              <a:xfrm>
                <a:off x="5059492" y="5763785"/>
                <a:ext cx="4446089" cy="369332"/>
              </a:xfrm>
              <a:prstGeom prst="rect">
                <a:avLst/>
              </a:prstGeom>
              <a:noFill/>
            </p:spPr>
            <p:txBody>
              <a:bodyPr wrap="none" rtlCol="0">
                <a:spAutoFit/>
              </a:bodyPr>
              <a:lstStyle/>
              <a:p>
                <a:r>
                  <a:rPr lang="en-US" dirty="0"/>
                  <a:t>Linear: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1</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en-US" dirty="0"/>
              </a:p>
            </p:txBody>
          </p:sp>
        </mc:Choice>
        <mc:Fallback xmlns="">
          <p:sp>
            <p:nvSpPr>
              <p:cNvPr id="29" name="TextBox 28">
                <a:extLst>
                  <a:ext uri="{FF2B5EF4-FFF2-40B4-BE49-F238E27FC236}">
                    <a16:creationId xmlns:a16="http://schemas.microsoft.com/office/drawing/2014/main" id="{3A31E9CE-E0BD-4DB6-8F5D-4DE108CE757B}"/>
                  </a:ext>
                </a:extLst>
              </p:cNvPr>
              <p:cNvSpPr txBox="1">
                <a:spLocks noRot="1" noChangeAspect="1" noMove="1" noResize="1" noEditPoints="1" noAdjustHandles="1" noChangeArrowheads="1" noChangeShapeType="1" noTextEdit="1"/>
              </p:cNvSpPr>
              <p:nvPr/>
            </p:nvSpPr>
            <p:spPr>
              <a:xfrm>
                <a:off x="5059492" y="5763785"/>
                <a:ext cx="4446089" cy="369332"/>
              </a:xfrm>
              <a:prstGeom prst="rect">
                <a:avLst/>
              </a:prstGeom>
              <a:blipFill>
                <a:blip r:embed="rId10"/>
                <a:stretch>
                  <a:fillRect l="-1235"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FA476D2-177A-45F9-B0BC-4253550A2945}"/>
                  </a:ext>
                </a:extLst>
              </p:cNvPr>
              <p:cNvSpPr txBox="1"/>
              <p:nvPr/>
            </p:nvSpPr>
            <p:spPr>
              <a:xfrm>
                <a:off x="5293967" y="2373575"/>
                <a:ext cx="3886385" cy="646331"/>
              </a:xfrm>
              <a:prstGeom prst="rect">
                <a:avLst/>
              </a:prstGeom>
              <a:noFill/>
            </p:spPr>
            <p:txBody>
              <a:bodyPr wrap="none" rtlCol="0">
                <a:spAutoFit/>
              </a:bodyPr>
              <a:lstStyle/>
              <a:p>
                <a:pPr/>
                <a:r>
                  <a:rPr lang="en-US" dirty="0"/>
                  <a:t>Colinear: preserves subgroup structure</a:t>
                </a:r>
                <a:br>
                  <a:rPr lang="en-US" dirty="0"/>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2</m:t>
                              </m:r>
                            </m:sub>
                          </m:sSub>
                        </m:e>
                      </m:d>
                    </m:oMath>
                  </m:oMathPara>
                </a14:m>
                <a:endParaRPr lang="en-US" dirty="0"/>
              </a:p>
            </p:txBody>
          </p:sp>
        </mc:Choice>
        <mc:Fallback xmlns="">
          <p:sp>
            <p:nvSpPr>
              <p:cNvPr id="30" name="TextBox 29">
                <a:extLst>
                  <a:ext uri="{FF2B5EF4-FFF2-40B4-BE49-F238E27FC236}">
                    <a16:creationId xmlns:a16="http://schemas.microsoft.com/office/drawing/2014/main" id="{3FA476D2-177A-45F9-B0BC-4253550A2945}"/>
                  </a:ext>
                </a:extLst>
              </p:cNvPr>
              <p:cNvSpPr txBox="1">
                <a:spLocks noRot="1" noChangeAspect="1" noMove="1" noResize="1" noEditPoints="1" noAdjustHandles="1" noChangeArrowheads="1" noChangeShapeType="1" noTextEdit="1"/>
              </p:cNvSpPr>
              <p:nvPr/>
            </p:nvSpPr>
            <p:spPr>
              <a:xfrm>
                <a:off x="5293967" y="2373575"/>
                <a:ext cx="3886385" cy="646331"/>
              </a:xfrm>
              <a:prstGeom prst="rect">
                <a:avLst/>
              </a:prstGeom>
              <a:blipFill>
                <a:blip r:embed="rId11"/>
                <a:stretch>
                  <a:fillRect l="-1254" t="-4717"/>
                </a:stretch>
              </a:blipFill>
            </p:spPr>
            <p:txBody>
              <a:bodyPr/>
              <a:lstStyle/>
              <a:p>
                <a:r>
                  <a:rPr lang="en-US">
                    <a:noFill/>
                  </a:rPr>
                  <a:t> </a:t>
                </a:r>
              </a:p>
            </p:txBody>
          </p:sp>
        </mc:Fallback>
      </mc:AlternateContent>
    </p:spTree>
    <p:extLst>
      <p:ext uri="{BB962C8B-B14F-4D97-AF65-F5344CB8AC3E}">
        <p14:creationId xmlns:p14="http://schemas.microsoft.com/office/powerpoint/2010/main" val="2976202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1" grpId="0" animBg="1"/>
      <p:bldP spid="12" grpId="0" animBg="1"/>
      <p:bldP spid="13" grpId="0" animBg="1"/>
      <p:bldP spid="29" grpId="0"/>
      <p:bldP spid="3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1CA3D-4B0A-419F-A5FA-1A801C1C4611}"/>
              </a:ext>
            </a:extLst>
          </p:cNvPr>
          <p:cNvSpPr>
            <a:spLocks noGrp="1"/>
          </p:cNvSpPr>
          <p:nvPr>
            <p:ph type="title"/>
          </p:nvPr>
        </p:nvSpPr>
        <p:spPr/>
        <p:txBody>
          <a:bodyPr/>
          <a:lstStyle/>
          <a:p>
            <a:r>
              <a:rPr lang="en-US" dirty="0"/>
              <a:t>The road to </a:t>
            </a:r>
            <a:r>
              <a:rPr lang="en-US" dirty="0" err="1"/>
              <a:t>bilinearity</a:t>
            </a:r>
            <a:endParaRPr lang="en-US" dirty="0"/>
          </a:p>
        </p:txBody>
      </p:sp>
      <p:sp>
        <p:nvSpPr>
          <p:cNvPr id="4" name="Footer Placeholder 3">
            <a:extLst>
              <a:ext uri="{FF2B5EF4-FFF2-40B4-BE49-F238E27FC236}">
                <a16:creationId xmlns:a16="http://schemas.microsoft.com/office/drawing/2014/main" id="{B67817CC-94F9-46B9-BE25-E069CD66412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857CE36-19A6-426C-8F80-ED3511B7D03F}"/>
              </a:ext>
            </a:extLst>
          </p:cNvPr>
          <p:cNvSpPr>
            <a:spLocks noGrp="1"/>
          </p:cNvSpPr>
          <p:nvPr>
            <p:ph type="sldNum" sz="quarter" idx="13"/>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4D77D55D-85BF-4A6B-A5F5-1C01F63F42B0}"/>
                  </a:ext>
                </a:extLst>
              </p:cNvPr>
              <p:cNvSpPr/>
              <p:nvPr/>
            </p:nvSpPr>
            <p:spPr>
              <a:xfrm>
                <a:off x="363832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i="1">
                              <a:latin typeface="Cambria Math" panose="02040503050406030204" pitchFamily="18" charset="0"/>
                            </a:rPr>
                            <m:t>𝒜</m:t>
                          </m:r>
                        </m:e>
                      </m:bar>
                    </m:oMath>
                  </m:oMathPara>
                </a14:m>
                <a:endParaRPr lang="en-US" sz="3200" dirty="0"/>
              </a:p>
            </p:txBody>
          </p:sp>
        </mc:Choice>
        <mc:Fallback xmlns="">
          <p:sp>
            <p:nvSpPr>
              <p:cNvPr id="6" name="Oval 5">
                <a:extLst>
                  <a:ext uri="{FF2B5EF4-FFF2-40B4-BE49-F238E27FC236}">
                    <a16:creationId xmlns:a16="http://schemas.microsoft.com/office/drawing/2014/main" id="{4D77D55D-85BF-4A6B-A5F5-1C01F63F42B0}"/>
                  </a:ext>
                </a:extLst>
              </p:cNvPr>
              <p:cNvSpPr>
                <a:spLocks noRot="1" noChangeAspect="1" noMove="1" noResize="1" noEditPoints="1" noAdjustHandles="1" noChangeArrowheads="1" noChangeShapeType="1" noTextEdit="1"/>
              </p:cNvSpPr>
              <p:nvPr/>
            </p:nvSpPr>
            <p:spPr>
              <a:xfrm>
                <a:off x="3638321" y="1129003"/>
                <a:ext cx="1082351" cy="1082351"/>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FE44C710-3897-4FCE-BF73-8F41EC21ACEE}"/>
                  </a:ext>
                </a:extLst>
              </p:cNvPr>
              <p:cNvSpPr/>
              <p:nvPr/>
            </p:nvSpPr>
            <p:spPr>
              <a:xfrm>
                <a:off x="9647851" y="112900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bar>
                        <m:barPr>
                          <m:ctrlPr>
                            <a:rPr lang="en-US" sz="3200" i="1" smtClean="0">
                              <a:latin typeface="Cambria Math" panose="02040503050406030204" pitchFamily="18" charset="0"/>
                            </a:rPr>
                          </m:ctrlPr>
                        </m:barPr>
                        <m:e>
                          <m:r>
                            <a:rPr lang="en-US" sz="3200" b="0" i="1" smtClean="0">
                              <a:latin typeface="Cambria Math" panose="02040503050406030204" pitchFamily="18" charset="0"/>
                            </a:rPr>
                            <m:t>𝒞</m:t>
                          </m:r>
                        </m:e>
                      </m:bar>
                    </m:oMath>
                  </m:oMathPara>
                </a14:m>
                <a:endParaRPr lang="en-US" sz="3200" dirty="0"/>
              </a:p>
            </p:txBody>
          </p:sp>
        </mc:Choice>
        <mc:Fallback xmlns="">
          <p:sp>
            <p:nvSpPr>
              <p:cNvPr id="8" name="Oval 7">
                <a:extLst>
                  <a:ext uri="{FF2B5EF4-FFF2-40B4-BE49-F238E27FC236}">
                    <a16:creationId xmlns:a16="http://schemas.microsoft.com/office/drawing/2014/main" id="{FE44C710-3897-4FCE-BF73-8F41EC21ACEE}"/>
                  </a:ext>
                </a:extLst>
              </p:cNvPr>
              <p:cNvSpPr>
                <a:spLocks noRot="1" noChangeAspect="1" noMove="1" noResize="1" noEditPoints="1" noAdjustHandles="1" noChangeArrowheads="1" noChangeShapeType="1" noTextEdit="1"/>
              </p:cNvSpPr>
              <p:nvPr/>
            </p:nvSpPr>
            <p:spPr>
              <a:xfrm>
                <a:off x="9647851" y="1129003"/>
                <a:ext cx="1082351" cy="1082351"/>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4C05A959-CB74-4B6B-87AE-D2957EC8F8E8}"/>
                  </a:ext>
                </a:extLst>
              </p:cNvPr>
              <p:cNvSpPr/>
              <p:nvPr/>
            </p:nvSpPr>
            <p:spPr>
              <a:xfrm>
                <a:off x="3638321" y="4646642"/>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i="1">
                          <a:latin typeface="Cambria Math" panose="02040503050406030204" pitchFamily="18" charset="0"/>
                        </a:rPr>
                        <m:t>𝒜</m:t>
                      </m:r>
                    </m:oMath>
                  </m:oMathPara>
                </a14:m>
                <a:endParaRPr lang="en-US" sz="3200" dirty="0"/>
              </a:p>
            </p:txBody>
          </p:sp>
        </mc:Choice>
        <mc:Fallback xmlns="">
          <p:sp>
            <p:nvSpPr>
              <p:cNvPr id="9" name="Oval 8">
                <a:extLst>
                  <a:ext uri="{FF2B5EF4-FFF2-40B4-BE49-F238E27FC236}">
                    <a16:creationId xmlns:a16="http://schemas.microsoft.com/office/drawing/2014/main" id="{4C05A959-CB74-4B6B-87AE-D2957EC8F8E8}"/>
                  </a:ext>
                </a:extLst>
              </p:cNvPr>
              <p:cNvSpPr>
                <a:spLocks noRot="1" noChangeAspect="1" noMove="1" noResize="1" noEditPoints="1" noAdjustHandles="1" noChangeArrowheads="1" noChangeShapeType="1" noTextEdit="1"/>
              </p:cNvSpPr>
              <p:nvPr/>
            </p:nvSpPr>
            <p:spPr>
              <a:xfrm>
                <a:off x="3638321" y="4646642"/>
                <a:ext cx="1082351" cy="1082351"/>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9B1DFB22-87C6-4DB8-B03D-EAB18EFC9C01}"/>
                  </a:ext>
                </a:extLst>
              </p:cNvPr>
              <p:cNvSpPr/>
              <p:nvPr/>
            </p:nvSpPr>
            <p:spPr>
              <a:xfrm>
                <a:off x="9647850" y="4646643"/>
                <a:ext cx="1082351" cy="108235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lnSpc>
                    <a:spcPct val="50000"/>
                  </a:lnSpc>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𝒞</m:t>
                      </m:r>
                    </m:oMath>
                  </m:oMathPara>
                </a14:m>
                <a:endParaRPr lang="en-US" sz="3200" dirty="0"/>
              </a:p>
            </p:txBody>
          </p:sp>
        </mc:Choice>
        <mc:Fallback xmlns="">
          <p:sp>
            <p:nvSpPr>
              <p:cNvPr id="11" name="Oval 10">
                <a:extLst>
                  <a:ext uri="{FF2B5EF4-FFF2-40B4-BE49-F238E27FC236}">
                    <a16:creationId xmlns:a16="http://schemas.microsoft.com/office/drawing/2014/main" id="{9B1DFB22-87C6-4DB8-B03D-EAB18EFC9C01}"/>
                  </a:ext>
                </a:extLst>
              </p:cNvPr>
              <p:cNvSpPr>
                <a:spLocks noRot="1" noChangeAspect="1" noMove="1" noResize="1" noEditPoints="1" noAdjustHandles="1" noChangeArrowheads="1" noChangeShapeType="1" noTextEdit="1"/>
              </p:cNvSpPr>
              <p:nvPr/>
            </p:nvSpPr>
            <p:spPr>
              <a:xfrm>
                <a:off x="9647850" y="4646643"/>
                <a:ext cx="1082351" cy="1082351"/>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C9C97D2C-C745-406E-B80A-1F2132CF5184}"/>
                  </a:ext>
                </a:extLst>
              </p:cNvPr>
              <p:cNvSpPr/>
              <p:nvPr/>
            </p:nvSpPr>
            <p:spPr>
              <a:xfrm>
                <a:off x="6606069" y="1268962"/>
                <a:ext cx="1352939" cy="8024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𝑀</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𝑏</m:t>
                              </m:r>
                            </m:e>
                          </m:bar>
                        </m:e>
                      </m:d>
                    </m:oMath>
                  </m:oMathPara>
                </a14:m>
                <a:endParaRPr lang="en-US" sz="3200" dirty="0"/>
              </a:p>
            </p:txBody>
          </p:sp>
        </mc:Choice>
        <mc:Fallback xmlns="">
          <p:sp>
            <p:nvSpPr>
              <p:cNvPr id="12" name="Rectangle 11">
                <a:extLst>
                  <a:ext uri="{FF2B5EF4-FFF2-40B4-BE49-F238E27FC236}">
                    <a16:creationId xmlns:a16="http://schemas.microsoft.com/office/drawing/2014/main" id="{C9C97D2C-C745-406E-B80A-1F2132CF5184}"/>
                  </a:ext>
                </a:extLst>
              </p:cNvPr>
              <p:cNvSpPr>
                <a:spLocks noRot="1" noChangeAspect="1" noMove="1" noResize="1" noEditPoints="1" noAdjustHandles="1" noChangeArrowheads="1" noChangeShapeType="1" noTextEdit="1"/>
              </p:cNvSpPr>
              <p:nvPr/>
            </p:nvSpPr>
            <p:spPr>
              <a:xfrm>
                <a:off x="6606069" y="1268962"/>
                <a:ext cx="1352939" cy="80243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CC3C59B8-82B6-42FB-9FE1-52B415B4BAAF}"/>
                  </a:ext>
                </a:extLst>
              </p:cNvPr>
              <p:cNvSpPr/>
              <p:nvPr/>
            </p:nvSpPr>
            <p:spPr>
              <a:xfrm>
                <a:off x="6606068" y="4786602"/>
                <a:ext cx="1352939" cy="80243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91440"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𝑚</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m:t>
                          </m:r>
                          <m:r>
                            <a:rPr lang="en-US" sz="3200" b="0" i="1" smtClean="0">
                              <a:latin typeface="Cambria Math" panose="02040503050406030204" pitchFamily="18" charset="0"/>
                            </a:rPr>
                            <m:t>𝑏</m:t>
                          </m:r>
                        </m:e>
                      </m:d>
                    </m:oMath>
                  </m:oMathPara>
                </a14:m>
                <a:endParaRPr lang="en-US" sz="3200" dirty="0"/>
              </a:p>
            </p:txBody>
          </p:sp>
        </mc:Choice>
        <mc:Fallback xmlns="">
          <p:sp>
            <p:nvSpPr>
              <p:cNvPr id="13" name="Rectangle 12">
                <a:extLst>
                  <a:ext uri="{FF2B5EF4-FFF2-40B4-BE49-F238E27FC236}">
                    <a16:creationId xmlns:a16="http://schemas.microsoft.com/office/drawing/2014/main" id="{CC3C59B8-82B6-42FB-9FE1-52B415B4BAAF}"/>
                  </a:ext>
                </a:extLst>
              </p:cNvPr>
              <p:cNvSpPr>
                <a:spLocks noRot="1" noChangeAspect="1" noMove="1" noResize="1" noEditPoints="1" noAdjustHandles="1" noChangeArrowheads="1" noChangeShapeType="1" noTextEdit="1"/>
              </p:cNvSpPr>
              <p:nvPr/>
            </p:nvSpPr>
            <p:spPr>
              <a:xfrm>
                <a:off x="6606068" y="4786602"/>
                <a:ext cx="1352939" cy="802433"/>
              </a:xfrm>
              <a:prstGeom prst="rect">
                <a:avLst/>
              </a:prstGeom>
              <a:blipFill>
                <a:blip r:embed="rId7"/>
                <a:stretch>
                  <a:fillRect/>
                </a:stretch>
              </a:blipFill>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0F79225B-FE6B-4FCA-954E-D00164E941DE}"/>
              </a:ext>
            </a:extLst>
          </p:cNvPr>
          <p:cNvCxnSpPr/>
          <p:nvPr/>
        </p:nvCxnSpPr>
        <p:spPr>
          <a:xfrm>
            <a:off x="8117627"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65B2401-71C7-4108-8969-8D274F5B50AE}"/>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E6B438F-785D-4AFC-A0DC-CB3359D64D4F}"/>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18" name="TextBox 17">
                <a:extLst>
                  <a:ext uri="{FF2B5EF4-FFF2-40B4-BE49-F238E27FC236}">
                    <a16:creationId xmlns:a16="http://schemas.microsoft.com/office/drawing/2014/main" id="{CE6B438F-785D-4AFC-A0DC-CB3359D64D4F}"/>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8"/>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79E9B42-BCD6-41E0-8864-024C4A7F48B6}"/>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19" name="TextBox 18">
                <a:extLst>
                  <a:ext uri="{FF2B5EF4-FFF2-40B4-BE49-F238E27FC236}">
                    <a16:creationId xmlns:a16="http://schemas.microsoft.com/office/drawing/2014/main" id="{179E9B42-BCD6-41E0-8864-024C4A7F48B6}"/>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9"/>
                <a:stretch>
                  <a:fillRect l="-8278" t="-7182" r="-7285" b="-15470"/>
                </a:stretch>
              </a:blipFill>
            </p:spPr>
            <p:txBody>
              <a:bodyPr/>
              <a:lstStyle/>
              <a:p>
                <a:r>
                  <a:rPr lang="en-US">
                    <a:noFill/>
                  </a:rPr>
                  <a:t> </a:t>
                </a:r>
              </a:p>
            </p:txBody>
          </p:sp>
        </mc:Fallback>
      </mc:AlternateContent>
      <p:cxnSp>
        <p:nvCxnSpPr>
          <p:cNvPr id="22" name="Straight Arrow Connector 21">
            <a:extLst>
              <a:ext uri="{FF2B5EF4-FFF2-40B4-BE49-F238E27FC236}">
                <a16:creationId xmlns:a16="http://schemas.microsoft.com/office/drawing/2014/main" id="{71BC3FFA-F28C-4AD3-B73F-113A80D78AE6}"/>
              </a:ext>
            </a:extLst>
          </p:cNvPr>
          <p:cNvCxnSpPr/>
          <p:nvPr/>
        </p:nvCxnSpPr>
        <p:spPr>
          <a:xfrm>
            <a:off x="8111403"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3" name="Straight Arrow Connector 22">
            <a:extLst>
              <a:ext uri="{FF2B5EF4-FFF2-40B4-BE49-F238E27FC236}">
                <a16:creationId xmlns:a16="http://schemas.microsoft.com/office/drawing/2014/main" id="{0F9D7B3C-6517-4754-B12C-9156BEA53E08}"/>
              </a:ext>
            </a:extLst>
          </p:cNvPr>
          <p:cNvCxnSpPr/>
          <p:nvPr/>
        </p:nvCxnSpPr>
        <p:spPr>
          <a:xfrm flipV="1">
            <a:off x="4179496" y="2362976"/>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C61FF1-8B58-437B-94EB-55A61AC54BE6}"/>
              </a:ext>
            </a:extLst>
          </p:cNvPr>
          <p:cNvCxnSpPr/>
          <p:nvPr/>
        </p:nvCxnSpPr>
        <p:spPr>
          <a:xfrm flipV="1">
            <a:off x="10189025" y="2357145"/>
            <a:ext cx="0" cy="21437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1542807-16E5-4A7C-8BE6-AB37502939AE}"/>
              </a:ext>
            </a:extLst>
          </p:cNvPr>
          <p:cNvCxnSpPr/>
          <p:nvPr/>
        </p:nvCxnSpPr>
        <p:spPr>
          <a:xfrm flipV="1">
            <a:off x="7257643" y="2357145"/>
            <a:ext cx="0" cy="2143709"/>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p:cxnSp>
        <p:nvCxnSpPr>
          <p:cNvPr id="27" name="Straight Arrow Connector 26">
            <a:extLst>
              <a:ext uri="{FF2B5EF4-FFF2-40B4-BE49-F238E27FC236}">
                <a16:creationId xmlns:a16="http://schemas.microsoft.com/office/drawing/2014/main" id="{1B90BAA1-921A-424A-9B40-893EAB4614F5}"/>
              </a:ext>
            </a:extLst>
          </p:cNvPr>
          <p:cNvCxnSpPr/>
          <p:nvPr/>
        </p:nvCxnSpPr>
        <p:spPr>
          <a:xfrm>
            <a:off x="5041492" y="1627025"/>
            <a:ext cx="1334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367C33F-6021-433C-BF38-0B99560E21B8}"/>
              </a:ext>
            </a:extLst>
          </p:cNvPr>
          <p:cNvCxnSpPr/>
          <p:nvPr/>
        </p:nvCxnSpPr>
        <p:spPr>
          <a:xfrm>
            <a:off x="5035268" y="5138438"/>
            <a:ext cx="1334280" cy="0"/>
          </a:xfrm>
          <a:prstGeom prst="straightConnector1">
            <a:avLst/>
          </a:prstGeom>
          <a:ln>
            <a:tailEnd type="triangle"/>
          </a:ln>
        </p:spPr>
        <p:style>
          <a:lnRef idx="2">
            <a:schemeClr val="accent6">
              <a:shade val="50000"/>
            </a:schemeClr>
          </a:lnRef>
          <a:fillRef idx="1">
            <a:schemeClr val="accent6"/>
          </a:fillRef>
          <a:effectRef idx="0">
            <a:schemeClr val="accent6"/>
          </a:effectRef>
          <a:fontRef idx="minor">
            <a:schemeClr val="lt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FE662C2-307D-458F-8095-8242DA89F058}"/>
                  </a:ext>
                </a:extLst>
              </p:cNvPr>
              <p:cNvSpPr txBox="1"/>
              <p:nvPr/>
            </p:nvSpPr>
            <p:spPr>
              <a:xfrm>
                <a:off x="1500669" y="2445261"/>
                <a:ext cx="2321579" cy="681982"/>
              </a:xfrm>
              <a:prstGeom prst="rect">
                <a:avLst/>
              </a:prstGeom>
              <a:noFill/>
            </p:spPr>
            <p:txBody>
              <a:bodyPr wrap="square" rtlCol="0">
                <a:spAutoFit/>
              </a:bodyPr>
              <a:lstStyle/>
              <a:p>
                <a:r>
                  <a:rPr lang="en-US" dirty="0"/>
                  <a:t>We first need to show that </a:t>
                </a:r>
                <a14:m>
                  <m:oMath xmlns:m="http://schemas.openxmlformats.org/officeDocument/2006/math">
                    <m:r>
                      <a:rPr lang="en-US" i="1">
                        <a:latin typeface="Cambria Math" panose="02040503050406030204" pitchFamily="18" charset="0"/>
                      </a:rPr>
                      <m:t>𝑀</m:t>
                    </m:r>
                    <m:d>
                      <m:dPr>
                        <m:ctrlPr>
                          <a:rPr lang="en-US" i="1">
                            <a:latin typeface="Cambria Math" panose="02040503050406030204" pitchFamily="18" charset="0"/>
                          </a:rPr>
                        </m:ctrlPr>
                      </m:dPr>
                      <m:e>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is colinear</a:t>
                </a:r>
              </a:p>
            </p:txBody>
          </p:sp>
        </mc:Choice>
        <mc:Fallback xmlns="">
          <p:sp>
            <p:nvSpPr>
              <p:cNvPr id="24" name="TextBox 23">
                <a:extLst>
                  <a:ext uri="{FF2B5EF4-FFF2-40B4-BE49-F238E27FC236}">
                    <a16:creationId xmlns:a16="http://schemas.microsoft.com/office/drawing/2014/main" id="{5FE662C2-307D-458F-8095-8242DA89F058}"/>
                  </a:ext>
                </a:extLst>
              </p:cNvPr>
              <p:cNvSpPr txBox="1">
                <a:spLocks noRot="1" noChangeAspect="1" noMove="1" noResize="1" noEditPoints="1" noAdjustHandles="1" noChangeArrowheads="1" noChangeShapeType="1" noTextEdit="1"/>
              </p:cNvSpPr>
              <p:nvPr/>
            </p:nvSpPr>
            <p:spPr>
              <a:xfrm>
                <a:off x="1500669" y="2445261"/>
                <a:ext cx="2321579" cy="681982"/>
              </a:xfrm>
              <a:prstGeom prst="rect">
                <a:avLst/>
              </a:prstGeom>
              <a:blipFill>
                <a:blip r:embed="rId10"/>
                <a:stretch>
                  <a:fillRect l="-2100" t="-4464" r="-1575" b="-11607"/>
                </a:stretch>
              </a:blipFill>
            </p:spPr>
            <p:txBody>
              <a:bodyPr/>
              <a:lstStyle/>
              <a:p>
                <a:r>
                  <a:rPr lang="en-US">
                    <a:noFill/>
                  </a:rPr>
                  <a:t> </a:t>
                </a:r>
              </a:p>
            </p:txBody>
          </p:sp>
        </mc:Fallback>
      </mc:AlternateContent>
    </p:spTree>
    <p:extLst>
      <p:ext uri="{BB962C8B-B14F-4D97-AF65-F5344CB8AC3E}">
        <p14:creationId xmlns:p14="http://schemas.microsoft.com/office/powerpoint/2010/main" val="2062022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47B5C-3A35-4F03-A7ED-179F2E60F9C3}"/>
              </a:ext>
            </a:extLst>
          </p:cNvPr>
          <p:cNvSpPr>
            <a:spLocks noGrp="1"/>
          </p:cNvSpPr>
          <p:nvPr>
            <p:ph type="title"/>
          </p:nvPr>
        </p:nvSpPr>
        <p:spPr/>
        <p:txBody>
          <a:bodyPr/>
          <a:lstStyle/>
          <a:p>
            <a:r>
              <a:rPr lang="en-US" dirty="0"/>
              <a:t>The paper</a:t>
            </a:r>
          </a:p>
        </p:txBody>
      </p:sp>
      <p:sp>
        <p:nvSpPr>
          <p:cNvPr id="4" name="Footer Placeholder 3">
            <a:extLst>
              <a:ext uri="{FF2B5EF4-FFF2-40B4-BE49-F238E27FC236}">
                <a16:creationId xmlns:a16="http://schemas.microsoft.com/office/drawing/2014/main" id="{E6BC62A3-BCC6-4685-8362-C346FE06EB3E}"/>
              </a:ext>
            </a:extLst>
          </p:cNvPr>
          <p:cNvSpPr>
            <a:spLocks noGrp="1"/>
          </p:cNvSpPr>
          <p:nvPr>
            <p:ph type="ftr" sz="quarter" idx="11"/>
          </p:nvPr>
        </p:nvSpPr>
        <p:spPr/>
        <p:txBody>
          <a:bodyPr/>
          <a:lstStyle/>
          <a:p>
            <a:r>
              <a:rPr lang="en-US"/>
              <a:t>Gabriele Carcassi - Physics Department - University of Michigan</a:t>
            </a:r>
          </a:p>
        </p:txBody>
      </p:sp>
      <p:pic>
        <p:nvPicPr>
          <p:cNvPr id="7" name="Picture 6">
            <a:extLst>
              <a:ext uri="{FF2B5EF4-FFF2-40B4-BE49-F238E27FC236}">
                <a16:creationId xmlns:a16="http://schemas.microsoft.com/office/drawing/2014/main" id="{1C5EFBC8-59E7-4F47-9586-B301BB8826D0}"/>
              </a:ext>
            </a:extLst>
          </p:cNvPr>
          <p:cNvPicPr>
            <a:picLocks noChangeAspect="1"/>
          </p:cNvPicPr>
          <p:nvPr/>
        </p:nvPicPr>
        <p:blipFill>
          <a:blip r:embed="rId2"/>
          <a:stretch>
            <a:fillRect/>
          </a:stretch>
        </p:blipFill>
        <p:spPr>
          <a:xfrm>
            <a:off x="285684" y="1061823"/>
            <a:ext cx="7182852" cy="1133633"/>
          </a:xfrm>
          <a:prstGeom prst="rect">
            <a:avLst/>
          </a:prstGeom>
        </p:spPr>
      </p:pic>
      <p:pic>
        <p:nvPicPr>
          <p:cNvPr id="13" name="Picture 12">
            <a:extLst>
              <a:ext uri="{FF2B5EF4-FFF2-40B4-BE49-F238E27FC236}">
                <a16:creationId xmlns:a16="http://schemas.microsoft.com/office/drawing/2014/main" id="{10B43B4F-9970-449E-813F-E6321518F8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6430" y="2599693"/>
            <a:ext cx="1983418" cy="1983418"/>
          </a:xfrm>
          <a:prstGeom prst="rect">
            <a:avLst/>
          </a:prstGeom>
        </p:spPr>
      </p:pic>
      <p:pic>
        <p:nvPicPr>
          <p:cNvPr id="15" name="Picture 14">
            <a:extLst>
              <a:ext uri="{FF2B5EF4-FFF2-40B4-BE49-F238E27FC236}">
                <a16:creationId xmlns:a16="http://schemas.microsoft.com/office/drawing/2014/main" id="{114C233C-BCA4-4828-A622-4CAF30746F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26039" y="2605830"/>
            <a:ext cx="1983418" cy="1983418"/>
          </a:xfrm>
          <a:prstGeom prst="rect">
            <a:avLst/>
          </a:prstGeom>
        </p:spPr>
      </p:pic>
      <p:pic>
        <p:nvPicPr>
          <p:cNvPr id="17" name="Picture 16">
            <a:extLst>
              <a:ext uri="{FF2B5EF4-FFF2-40B4-BE49-F238E27FC236}">
                <a16:creationId xmlns:a16="http://schemas.microsoft.com/office/drawing/2014/main" id="{B5540235-493A-4F8A-8245-1146B5434B9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648" y="2631855"/>
            <a:ext cx="1983418" cy="1983418"/>
          </a:xfrm>
          <a:prstGeom prst="rect">
            <a:avLst/>
          </a:prstGeom>
        </p:spPr>
      </p:pic>
      <p:sp>
        <p:nvSpPr>
          <p:cNvPr id="18" name="TextBox 17">
            <a:extLst>
              <a:ext uri="{FF2B5EF4-FFF2-40B4-BE49-F238E27FC236}">
                <a16:creationId xmlns:a16="http://schemas.microsoft.com/office/drawing/2014/main" id="{42238E03-2F82-4178-BC08-4418BC2138EA}"/>
              </a:ext>
            </a:extLst>
          </p:cNvPr>
          <p:cNvSpPr txBox="1"/>
          <p:nvPr/>
        </p:nvSpPr>
        <p:spPr>
          <a:xfrm>
            <a:off x="3496965" y="4750592"/>
            <a:ext cx="1782347" cy="369332"/>
          </a:xfrm>
          <a:prstGeom prst="rect">
            <a:avLst/>
          </a:prstGeom>
          <a:noFill/>
        </p:spPr>
        <p:txBody>
          <a:bodyPr wrap="none" rtlCol="0">
            <a:spAutoFit/>
          </a:bodyPr>
          <a:lstStyle/>
          <a:p>
            <a:r>
              <a:rPr lang="en-US" dirty="0"/>
              <a:t>Gabriele Carcassi</a:t>
            </a:r>
          </a:p>
        </p:txBody>
      </p:sp>
      <p:sp>
        <p:nvSpPr>
          <p:cNvPr id="19" name="TextBox 18">
            <a:extLst>
              <a:ext uri="{FF2B5EF4-FFF2-40B4-BE49-F238E27FC236}">
                <a16:creationId xmlns:a16="http://schemas.microsoft.com/office/drawing/2014/main" id="{2A27F058-9674-46DB-AE9E-0B20C6D9A550}"/>
              </a:ext>
            </a:extLst>
          </p:cNvPr>
          <p:cNvSpPr txBox="1"/>
          <p:nvPr/>
        </p:nvSpPr>
        <p:spPr>
          <a:xfrm>
            <a:off x="6242769" y="4750592"/>
            <a:ext cx="1949957" cy="369332"/>
          </a:xfrm>
          <a:prstGeom prst="rect">
            <a:avLst/>
          </a:prstGeom>
          <a:noFill/>
        </p:spPr>
        <p:txBody>
          <a:bodyPr wrap="none" rtlCol="0">
            <a:spAutoFit/>
          </a:bodyPr>
          <a:lstStyle/>
          <a:p>
            <a:r>
              <a:rPr lang="en-US" dirty="0"/>
              <a:t>Christine A. Aidala</a:t>
            </a:r>
          </a:p>
        </p:txBody>
      </p:sp>
      <p:sp>
        <p:nvSpPr>
          <p:cNvPr id="20" name="TextBox 19">
            <a:extLst>
              <a:ext uri="{FF2B5EF4-FFF2-40B4-BE49-F238E27FC236}">
                <a16:creationId xmlns:a16="http://schemas.microsoft.com/office/drawing/2014/main" id="{D5D18CA0-16F9-47A4-9D76-8A8AB053E096}"/>
              </a:ext>
            </a:extLst>
          </p:cNvPr>
          <p:cNvSpPr txBox="1"/>
          <p:nvPr/>
        </p:nvSpPr>
        <p:spPr>
          <a:xfrm>
            <a:off x="9127264" y="4750592"/>
            <a:ext cx="1840184" cy="369332"/>
          </a:xfrm>
          <a:prstGeom prst="rect">
            <a:avLst/>
          </a:prstGeom>
          <a:noFill/>
        </p:spPr>
        <p:txBody>
          <a:bodyPr wrap="none" rtlCol="0">
            <a:spAutoFit/>
          </a:bodyPr>
          <a:lstStyle/>
          <a:p>
            <a:r>
              <a:rPr lang="en-US" dirty="0"/>
              <a:t>Lorenzo Maccone</a:t>
            </a:r>
          </a:p>
        </p:txBody>
      </p:sp>
      <p:sp>
        <p:nvSpPr>
          <p:cNvPr id="21" name="TextBox 20">
            <a:extLst>
              <a:ext uri="{FF2B5EF4-FFF2-40B4-BE49-F238E27FC236}">
                <a16:creationId xmlns:a16="http://schemas.microsoft.com/office/drawing/2014/main" id="{E7404A06-7322-4A08-9159-9B71043DBC18}"/>
              </a:ext>
            </a:extLst>
          </p:cNvPr>
          <p:cNvSpPr txBox="1"/>
          <p:nvPr/>
        </p:nvSpPr>
        <p:spPr>
          <a:xfrm>
            <a:off x="4712022" y="5185794"/>
            <a:ext cx="2282100" cy="369332"/>
          </a:xfrm>
          <a:prstGeom prst="rect">
            <a:avLst/>
          </a:prstGeom>
          <a:noFill/>
        </p:spPr>
        <p:txBody>
          <a:bodyPr wrap="none" rtlCol="0">
            <a:spAutoFit/>
          </a:bodyPr>
          <a:lstStyle/>
          <a:p>
            <a:r>
              <a:rPr lang="en-US" dirty="0"/>
              <a:t>University of Michigan</a:t>
            </a:r>
          </a:p>
        </p:txBody>
      </p:sp>
      <p:sp>
        <p:nvSpPr>
          <p:cNvPr id="22" name="TextBox 21">
            <a:extLst>
              <a:ext uri="{FF2B5EF4-FFF2-40B4-BE49-F238E27FC236}">
                <a16:creationId xmlns:a16="http://schemas.microsoft.com/office/drawing/2014/main" id="{7393A9A2-7E83-42D8-8334-B14138699753}"/>
              </a:ext>
            </a:extLst>
          </p:cNvPr>
          <p:cNvSpPr txBox="1"/>
          <p:nvPr/>
        </p:nvSpPr>
        <p:spPr>
          <a:xfrm>
            <a:off x="9073468" y="5185794"/>
            <a:ext cx="1954189" cy="369332"/>
          </a:xfrm>
          <a:prstGeom prst="rect">
            <a:avLst/>
          </a:prstGeom>
          <a:noFill/>
        </p:spPr>
        <p:txBody>
          <a:bodyPr wrap="none" rtlCol="0">
            <a:spAutoFit/>
          </a:bodyPr>
          <a:lstStyle/>
          <a:p>
            <a:r>
              <a:rPr lang="en-US" dirty="0" err="1"/>
              <a:t>Università</a:t>
            </a:r>
            <a:r>
              <a:rPr lang="en-US" dirty="0"/>
              <a:t> di Pavia</a:t>
            </a:r>
          </a:p>
        </p:txBody>
      </p:sp>
      <p:sp>
        <p:nvSpPr>
          <p:cNvPr id="25" name="Slide Number Placeholder 4">
            <a:extLst>
              <a:ext uri="{FF2B5EF4-FFF2-40B4-BE49-F238E27FC236}">
                <a16:creationId xmlns:a16="http://schemas.microsoft.com/office/drawing/2014/main" id="{2FEFE3DE-3783-489A-807B-8FA738DDA182}"/>
              </a:ext>
            </a:extLst>
          </p:cNvPr>
          <p:cNvSpPr>
            <a:spLocks noGrp="1"/>
          </p:cNvSpPr>
          <p:nvPr>
            <p:ph type="sldNum" sz="quarter" idx="13"/>
          </p:nvPr>
        </p:nvSpPr>
        <p:spPr>
          <a:xfrm>
            <a:off x="11532136" y="6535564"/>
            <a:ext cx="555908" cy="228609"/>
          </a:xfrm>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506262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B5E1335-E9CC-4302-9372-70DD9C98B953}"/>
                  </a:ext>
                </a:extLst>
              </p:cNvPr>
              <p:cNvSpPr>
                <a:spLocks noGrp="1"/>
              </p:cNvSpPr>
              <p:nvPr>
                <p:ph type="title"/>
              </p:nvPr>
            </p:nvSpPr>
            <p:spPr/>
            <p:txBody>
              <a:bodyPr/>
              <a:lstStyle/>
              <a:p>
                <a:r>
                  <a:rPr lang="en-US" dirty="0" err="1"/>
                  <a:t>Colinearity</a:t>
                </a:r>
                <a:r>
                  <a:rPr lang="en-US" dirty="0"/>
                  <a:t> of </a:t>
                </a:r>
                <a14:m>
                  <m:oMath xmlns:m="http://schemas.openxmlformats.org/officeDocument/2006/math">
                    <m:r>
                      <a:rPr lang="en-US" b="0" i="1" smtClean="0">
                        <a:latin typeface="Cambria Math" panose="02040503050406030204" pitchFamily="18" charset="0"/>
                      </a:rPr>
                      <m:t>𝑀</m:t>
                    </m:r>
                    <m:d>
                      <m:dPr>
                        <m:ctrlPr>
                          <a:rPr lang="en-US" b="0" i="1" smtClean="0">
                            <a:latin typeface="Cambria Math" panose="02040503050406030204" pitchFamily="18" charset="0"/>
                          </a:rPr>
                        </m:ctrlPr>
                      </m:dPr>
                      <m:e>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oMath>
                </a14:m>
                <a:r>
                  <a:rPr lang="en-US" dirty="0"/>
                  <a:t> </a:t>
                </a:r>
              </a:p>
            </p:txBody>
          </p:sp>
        </mc:Choice>
        <mc:Fallback xmlns="">
          <p:sp>
            <p:nvSpPr>
              <p:cNvPr id="2" name="Title 1">
                <a:extLst>
                  <a:ext uri="{FF2B5EF4-FFF2-40B4-BE49-F238E27FC236}">
                    <a16:creationId xmlns:a16="http://schemas.microsoft.com/office/drawing/2014/main" id="{5B5E1335-E9CC-4302-9372-70DD9C98B953}"/>
                  </a:ext>
                </a:extLst>
              </p:cNvPr>
              <p:cNvSpPr>
                <a:spLocks noGrp="1" noRot="1" noChangeAspect="1" noMove="1" noResize="1" noEditPoints="1" noAdjustHandles="1" noChangeArrowheads="1" noChangeShapeType="1" noTextEdit="1"/>
              </p:cNvSpPr>
              <p:nvPr>
                <p:ph type="title"/>
              </p:nvPr>
            </p:nvSpPr>
            <p:spPr>
              <a:blipFill>
                <a:blip r:embed="rId2"/>
                <a:stretch>
                  <a:fillRect t="-8844" b="-231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5B0716-3394-48E7-8059-FD84295A5FA3}"/>
                  </a:ext>
                </a:extLst>
              </p:cNvPr>
              <p:cNvSpPr>
                <a:spLocks noGrp="1"/>
              </p:cNvSpPr>
              <p:nvPr>
                <p:ph idx="1"/>
              </p:nvPr>
            </p:nvSpPr>
            <p:spPr/>
            <p:txBody>
              <a:bodyPr/>
              <a:lstStyle/>
              <a:p>
                <a:r>
                  <a:rPr lang="en-US" dirty="0"/>
                  <a:t>The Born rule (implicitly) tells us that a measurement on A depends only on the preparation of A: </a:t>
                </a:r>
                <a14:m>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e>
                        </m:d>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e>
                        </m:d>
                      </m:den>
                    </m:f>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𝑏</m:t>
                            </m:r>
                          </m:e>
                        </m:bar>
                      </m:e>
                      <m:e>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endParaRPr lang="en-US" dirty="0"/>
              </a:p>
              <a:p>
                <a:endParaRPr lang="en-US" dirty="0"/>
              </a:p>
              <a:p>
                <a:r>
                  <a:rPr lang="en-US" dirty="0">
                    <a:solidFill>
                      <a:srgbClr val="008000"/>
                    </a:solidFill>
                  </a:rPr>
                  <a:t>The map </a:t>
                </a:r>
                <a14:m>
                  <m:oMath xmlns:m="http://schemas.openxmlformats.org/officeDocument/2006/math">
                    <m:r>
                      <a:rPr lang="en-US" b="0" i="1" smtClean="0">
                        <a:solidFill>
                          <a:srgbClr val="008000"/>
                        </a:solidFill>
                        <a:latin typeface="Cambria Math" panose="02040503050406030204" pitchFamily="18" charset="0"/>
                      </a:rPr>
                      <m:t>𝑀</m:t>
                    </m:r>
                    <m:d>
                      <m:dPr>
                        <m:ctrlPr>
                          <a:rPr lang="en-US" b="0" i="1" smtClean="0">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preserves the probability, therefore orthogonality and therefore the subgroup structure</a:t>
                </a:r>
              </a:p>
              <a:p>
                <a:r>
                  <a:rPr lang="en-US" dirty="0">
                    <a:solidFill>
                      <a:srgbClr val="008000"/>
                    </a:solidFill>
                  </a:rPr>
                  <a:t>The map </a:t>
                </a:r>
                <a14:m>
                  <m:oMath xmlns:m="http://schemas.openxmlformats.org/officeDocument/2006/math">
                    <m:r>
                      <a:rPr lang="en-US" b="0" i="1" smtClean="0">
                        <a:solidFill>
                          <a:srgbClr val="008000"/>
                        </a:solidFill>
                        <a:latin typeface="Cambria Math" panose="02040503050406030204" pitchFamily="18" charset="0"/>
                      </a:rPr>
                      <m:t>𝑀</m:t>
                    </m:r>
                    <m:d>
                      <m:dPr>
                        <m:ctrlPr>
                          <a:rPr lang="en-US" b="0" i="1" smtClean="0">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is colinear</a:t>
                </a:r>
                <a:endParaRPr lang="en-US" dirty="0"/>
              </a:p>
            </p:txBody>
          </p:sp>
        </mc:Choice>
        <mc:Fallback xmlns="">
          <p:sp>
            <p:nvSpPr>
              <p:cNvPr id="3" name="Content Placeholder 2">
                <a:extLst>
                  <a:ext uri="{FF2B5EF4-FFF2-40B4-BE49-F238E27FC236}">
                    <a16:creationId xmlns:a16="http://schemas.microsoft.com/office/drawing/2014/main" id="{4B5B0716-3394-48E7-8059-FD84295A5FA3}"/>
                  </a:ext>
                </a:extLst>
              </p:cNvPr>
              <p:cNvSpPr>
                <a:spLocks noGrp="1" noRot="1" noChangeAspect="1" noMove="1" noResize="1" noEditPoints="1" noAdjustHandles="1" noChangeArrowheads="1" noChangeShapeType="1" noTextEdit="1"/>
              </p:cNvSpPr>
              <p:nvPr>
                <p:ph idx="1"/>
              </p:nvPr>
            </p:nvSpPr>
            <p:spPr>
              <a:blipFill>
                <a:blip r:embed="rId3"/>
                <a:stretch>
                  <a:fillRect l="-916" t="-1871" r="-7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BF05188-D4A0-4C8C-90BE-612B803B2E4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1DB693E-B959-4998-AB6B-3AC0F5517BC7}"/>
              </a:ext>
            </a:extLst>
          </p:cNvPr>
          <p:cNvSpPr>
            <a:spLocks noGrp="1"/>
          </p:cNvSpPr>
          <p:nvPr>
            <p:ph type="sldNum" sz="quarter" idx="13"/>
          </p:nvPr>
        </p:nvSpPr>
        <p:spPr/>
        <p:txBody>
          <a:bodyPr/>
          <a:lstStyle/>
          <a:p>
            <a:fld id="{F47845EA-7733-40EE-B074-20032348B727}" type="slidenum">
              <a:rPr lang="en-US" smtClean="0"/>
              <a:t>20</a:t>
            </a:fld>
            <a:endParaRPr lang="en-US"/>
          </a:p>
        </p:txBody>
      </p:sp>
    </p:spTree>
    <p:extLst>
      <p:ext uri="{BB962C8B-B14F-4D97-AF65-F5344CB8AC3E}">
        <p14:creationId xmlns:p14="http://schemas.microsoft.com/office/powerpoint/2010/main" val="3601770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C2F-F393-4F47-BCBC-CB3FF4F4D21B}"/>
              </a:ext>
            </a:extLst>
          </p:cNvPr>
          <p:cNvSpPr>
            <a:spLocks noGrp="1"/>
          </p:cNvSpPr>
          <p:nvPr>
            <p:ph type="title"/>
          </p:nvPr>
        </p:nvSpPr>
        <p:spPr/>
        <p:txBody>
          <a:bodyPr/>
          <a:lstStyle/>
          <a:p>
            <a:r>
              <a:rPr lang="en-US" dirty="0"/>
              <a:t>Fundamental theorem of projective geometry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F656894-242A-494E-82F3-E0C08A2189C3}"/>
                  </a:ext>
                </a:extLst>
              </p:cNvPr>
              <p:cNvSpPr>
                <a:spLocks noGrp="1"/>
              </p:cNvSpPr>
              <p:nvPr>
                <p:ph idx="1"/>
              </p:nvPr>
            </p:nvSpPr>
            <p:spPr/>
            <p:txBody>
              <a:bodyPr/>
              <a:lstStyle/>
              <a:p>
                <a:r>
                  <a:rPr lang="en-US" dirty="0">
                    <a:solidFill>
                      <a:srgbClr val="008000"/>
                    </a:solidFill>
                  </a:rPr>
                  <a:t>This theorem allows us to go from colinear maps in the projective space to linear maps in the Hilbert space:</a:t>
                </a:r>
                <a:br>
                  <a:rPr lang="en-US" dirty="0">
                    <a:solidFill>
                      <a:srgbClr val="008000"/>
                    </a:solidFill>
                  </a:rPr>
                </a:br>
                <a:r>
                  <a:rPr lang="en-US" dirty="0">
                    <a:solidFill>
                      <a:srgbClr val="008000"/>
                    </a:solidFill>
                  </a:rPr>
                  <a:t>every colinear map </a:t>
                </a:r>
                <a14:m>
                  <m:oMath xmlns:m="http://schemas.openxmlformats.org/officeDocument/2006/math">
                    <m:r>
                      <a:rPr lang="en-US" b="0" i="1" smtClean="0">
                        <a:solidFill>
                          <a:srgbClr val="008000"/>
                        </a:solidFill>
                        <a:latin typeface="Cambria Math" panose="02040503050406030204" pitchFamily="18" charset="0"/>
                      </a:rPr>
                      <m:t>𝑀</m:t>
                    </m:r>
                  </m:oMath>
                </a14:m>
                <a:r>
                  <a:rPr lang="en-US" dirty="0">
                    <a:solidFill>
                      <a:srgbClr val="008000"/>
                    </a:solidFill>
                  </a:rPr>
                  <a:t> on the projective space induces a map </a:t>
                </a:r>
                <a14:m>
                  <m:oMath xmlns:m="http://schemas.openxmlformats.org/officeDocument/2006/math">
                    <m:r>
                      <a:rPr lang="en-US" b="0" i="1" smtClean="0">
                        <a:solidFill>
                          <a:srgbClr val="008000"/>
                        </a:solidFill>
                        <a:latin typeface="Cambria Math" panose="02040503050406030204" pitchFamily="18" charset="0"/>
                      </a:rPr>
                      <m:t>𝑚</m:t>
                    </m:r>
                  </m:oMath>
                </a14:m>
                <a:r>
                  <a:rPr lang="en-US" dirty="0">
                    <a:solidFill>
                      <a:srgbClr val="008000"/>
                    </a:solidFill>
                  </a:rPr>
                  <a:t> on the Hilbert space that is either linear or anti-linear (i.e. linear in the complex conjugate)</a:t>
                </a:r>
              </a:p>
              <a:p>
                <a:pPr lvl="1"/>
                <a:r>
                  <a:rPr lang="en-US" dirty="0"/>
                  <a:t>Technically, we use an adaptation of the fundamental theorem of projective geometry </a:t>
                </a:r>
              </a:p>
              <a:p>
                <a:pPr lvl="1"/>
                <a:r>
                  <a:rPr lang="en-US" dirty="0"/>
                  <a:t>The general result states that for every colinear function </a:t>
                </a:r>
                <a14:m>
                  <m:oMath xmlns:m="http://schemas.openxmlformats.org/officeDocument/2006/math">
                    <m:r>
                      <a:rPr lang="en-US" b="0" i="1" smtClean="0">
                        <a:latin typeface="Cambria Math" panose="02040503050406030204" pitchFamily="18" charset="0"/>
                      </a:rPr>
                      <m:t>𝑀</m:t>
                    </m:r>
                  </m:oMath>
                </a14:m>
                <a:r>
                  <a:rPr lang="en-US" dirty="0"/>
                  <a:t> between the projective spaces we can find a semi-linear transformation </a:t>
                </a:r>
                <a14:m>
                  <m:oMath xmlns:m="http://schemas.openxmlformats.org/officeDocument/2006/math">
                    <m:r>
                      <a:rPr lang="en-US" b="0" i="1" smtClean="0">
                        <a:latin typeface="Cambria Math" panose="02040503050406030204" pitchFamily="18" charset="0"/>
                      </a:rPr>
                      <m:t>𝑚</m:t>
                    </m:r>
                  </m:oMath>
                </a14:m>
                <a:r>
                  <a:rPr lang="en-US" dirty="0"/>
                  <a:t> on the vector spaces</a:t>
                </a:r>
              </a:p>
              <a:p>
                <a:pPr lvl="1"/>
                <a:r>
                  <a:rPr lang="en-US" dirty="0"/>
                  <a:t>Because we have </a:t>
                </a:r>
                <a14:m>
                  <m:oMath xmlns:m="http://schemas.openxmlformats.org/officeDocument/2006/math">
                    <m:r>
                      <a:rPr lang="en-US" b="0" i="1" smtClean="0">
                        <a:latin typeface="Cambria Math" panose="02040503050406030204" pitchFamily="18" charset="0"/>
                      </a:rPr>
                      <m:t>𝑃</m:t>
                    </m:r>
                    <m:d>
                      <m:dPr>
                        <m:ctrlPr>
                          <a:rPr lang="en-US" i="1">
                            <a:latin typeface="Cambria Math" panose="02040503050406030204" pitchFamily="18" charset="0"/>
                          </a:rPr>
                        </m:ctrlPr>
                      </m:dPr>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e>
                        <m:r>
                          <a:rPr lang="en-US" b="0" i="1" smtClean="0">
                            <a:latin typeface="Cambria Math" panose="02040503050406030204" pitchFamily="18" charset="0"/>
                          </a:rPr>
                          <m:t>𝑀</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e>
                    </m:d>
                    <m:r>
                      <a:rPr lang="en-US" b="0" i="1" smtClean="0">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1</m:t>
                            </m:r>
                          </m:sub>
                        </m:sSub>
                      </m:e>
                      <m:e>
                        <m:sSub>
                          <m:sSubPr>
                            <m:ctrlPr>
                              <a:rPr lang="en-US" i="1">
                                <a:latin typeface="Cambria Math" panose="02040503050406030204" pitchFamily="18" charset="0"/>
                              </a:rPr>
                            </m:ctrlPr>
                          </m:sSubPr>
                          <m:e>
                            <m:bar>
                              <m:barPr>
                                <m:ctrlPr>
                                  <a:rPr lang="en-US" i="1">
                                    <a:latin typeface="Cambria Math" panose="02040503050406030204" pitchFamily="18" charset="0"/>
                                  </a:rPr>
                                </m:ctrlPr>
                              </m:barPr>
                              <m:e>
                                <m:r>
                                  <a:rPr lang="en-US" i="1">
                                    <a:latin typeface="Cambria Math" panose="02040503050406030204" pitchFamily="18" charset="0"/>
                                  </a:rPr>
                                  <m:t>𝑎</m:t>
                                </m:r>
                              </m:e>
                            </m:bar>
                          </m:e>
                          <m:sub>
                            <m:r>
                              <a:rPr lang="en-US" i="1">
                                <a:latin typeface="Cambria Math" panose="02040503050406030204" pitchFamily="18" charset="0"/>
                              </a:rPr>
                              <m:t>2</m:t>
                            </m:r>
                          </m:sub>
                        </m:sSub>
                      </m:e>
                    </m:d>
                  </m:oMath>
                </a14:m>
                <a:r>
                  <a:rPr lang="en-US" dirty="0"/>
                  <a:t>, the transformation is either linear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𝑏</m:t>
                            </m:r>
                          </m:e>
                        </m:d>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oMath>
                </a14:m>
                <a:r>
                  <a:rPr lang="en-US" dirty="0"/>
                  <a:t> ) or anti-linear (i.e.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e>
                    </m:d>
                    <m:r>
                      <a:rPr lang="en-US" i="1">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b="0" i="1" smtClean="0">
                                <a:latin typeface="Cambria Math" panose="02040503050406030204" pitchFamily="18" charset="0"/>
                              </a:rPr>
                              <m:t>1</m:t>
                            </m:r>
                          </m:sub>
                        </m:sSub>
                      </m:e>
                    </m:d>
                  </m:oMath>
                </a14:m>
                <a:r>
                  <a:rPr lang="en-US" dirty="0"/>
                  <a:t> )</a:t>
                </a:r>
                <a:br>
                  <a:rPr lang="en-US" dirty="0"/>
                </a:br>
                <a:endParaRPr lang="en-US" dirty="0"/>
              </a:p>
              <a:p>
                <a:r>
                  <a:rPr lang="en-US" dirty="0">
                    <a:solidFill>
                      <a:srgbClr val="008000"/>
                    </a:solidFill>
                  </a:rPr>
                  <a:t>Note: there are infinitely many </a:t>
                </a:r>
                <a14:m>
                  <m:oMath xmlns:m="http://schemas.openxmlformats.org/officeDocument/2006/math">
                    <m:r>
                      <a:rPr lang="en-US" b="0" i="1" smtClean="0">
                        <a:solidFill>
                          <a:srgbClr val="008000"/>
                        </a:solidFill>
                        <a:latin typeface="Cambria Math" panose="02040503050406030204" pitchFamily="18" charset="0"/>
                      </a:rPr>
                      <m:t>𝑚</m:t>
                    </m:r>
                    <m:r>
                      <a:rPr lang="en-US" b="0" i="1" smtClean="0">
                        <a:solidFill>
                          <a:srgbClr val="008000"/>
                        </a:solidFill>
                        <a:latin typeface="Cambria Math" panose="02040503050406030204" pitchFamily="18" charset="0"/>
                      </a:rPr>
                      <m:t>(⋅,</m:t>
                    </m:r>
                    <m:r>
                      <a:rPr lang="en-US" b="0" i="1" smtClean="0">
                        <a:solidFill>
                          <a:srgbClr val="008000"/>
                        </a:solidFill>
                        <a:latin typeface="Cambria Math" panose="02040503050406030204" pitchFamily="18" charset="0"/>
                      </a:rPr>
                      <m:t>𝑏</m:t>
                    </m:r>
                    <m:r>
                      <a:rPr lang="en-US" b="0" i="1" smtClean="0">
                        <a:solidFill>
                          <a:srgbClr val="008000"/>
                        </a:solidFill>
                        <a:latin typeface="Cambria Math" panose="02040503050406030204" pitchFamily="18" charset="0"/>
                      </a:rPr>
                      <m:t>)</m:t>
                    </m:r>
                  </m:oMath>
                </a14:m>
                <a:r>
                  <a:rPr lang="en-US" dirty="0">
                    <a:solidFill>
                      <a:srgbClr val="008000"/>
                    </a:solidFill>
                  </a:rPr>
                  <a:t> that induce </a:t>
                </a:r>
                <a14:m>
                  <m:oMath xmlns:m="http://schemas.openxmlformats.org/officeDocument/2006/math">
                    <m:r>
                      <a:rPr lang="en-US" b="0" i="1" smtClean="0">
                        <a:solidFill>
                          <a:srgbClr val="008000"/>
                        </a:solidFill>
                        <a:latin typeface="Cambria Math" panose="02040503050406030204" pitchFamily="18" charset="0"/>
                      </a:rPr>
                      <m:t>𝑀</m:t>
                    </m:r>
                    <m:d>
                      <m:dPr>
                        <m:ctrlPr>
                          <a:rPr lang="en-US" i="1">
                            <a:solidFill>
                              <a:srgbClr val="008000"/>
                            </a:solidFill>
                            <a:latin typeface="Cambria Math" panose="02040503050406030204" pitchFamily="18" charset="0"/>
                          </a:rPr>
                        </m:ctrlPr>
                      </m:dPr>
                      <m:e>
                        <m:r>
                          <a:rPr lang="en-US" b="0" i="1" smtClean="0">
                            <a:solidFill>
                              <a:srgbClr val="008000"/>
                            </a:solidFill>
                            <a:latin typeface="Cambria Math" panose="02040503050406030204" pitchFamily="18" charset="0"/>
                          </a:rPr>
                          <m:t>⋅</m:t>
                        </m:r>
                        <m:r>
                          <a:rPr lang="en-US" i="1">
                            <a:solidFill>
                              <a:srgbClr val="008000"/>
                            </a:solidFill>
                            <a:latin typeface="Cambria Math" panose="02040503050406030204" pitchFamily="18" charset="0"/>
                          </a:rPr>
                          <m:t>,</m:t>
                        </m:r>
                        <m:bar>
                          <m:barPr>
                            <m:ctrlPr>
                              <a:rPr lang="en-US" i="1">
                                <a:solidFill>
                                  <a:srgbClr val="008000"/>
                                </a:solidFill>
                                <a:latin typeface="Cambria Math" panose="02040503050406030204" pitchFamily="18" charset="0"/>
                              </a:rPr>
                            </m:ctrlPr>
                          </m:barPr>
                          <m:e>
                            <m:r>
                              <a:rPr lang="en-US" i="1">
                                <a:solidFill>
                                  <a:srgbClr val="008000"/>
                                </a:solidFill>
                                <a:latin typeface="Cambria Math" panose="02040503050406030204" pitchFamily="18" charset="0"/>
                              </a:rPr>
                              <m:t>𝑏</m:t>
                            </m:r>
                          </m:e>
                        </m:bar>
                      </m:e>
                    </m:d>
                  </m:oMath>
                </a14:m>
                <a:r>
                  <a:rPr lang="en-US" dirty="0">
                    <a:solidFill>
                      <a:srgbClr val="008000"/>
                    </a:solidFill>
                  </a:rPr>
                  <a:t>, but we pick those that are linear (or anti-linear)</a:t>
                </a:r>
                <a:endParaRPr lang="en-US" dirty="0"/>
              </a:p>
            </p:txBody>
          </p:sp>
        </mc:Choice>
        <mc:Fallback xmlns="">
          <p:sp>
            <p:nvSpPr>
              <p:cNvPr id="3" name="Content Placeholder 2">
                <a:extLst>
                  <a:ext uri="{FF2B5EF4-FFF2-40B4-BE49-F238E27FC236}">
                    <a16:creationId xmlns:a16="http://schemas.microsoft.com/office/drawing/2014/main" id="{FF656894-242A-494E-82F3-E0C08A2189C3}"/>
                  </a:ext>
                </a:extLst>
              </p:cNvPr>
              <p:cNvSpPr>
                <a:spLocks noGrp="1" noRot="1" noChangeAspect="1" noMove="1" noResize="1" noEditPoints="1" noAdjustHandles="1" noChangeArrowheads="1" noChangeShapeType="1" noTextEdit="1"/>
              </p:cNvSpPr>
              <p:nvPr>
                <p:ph idx="1"/>
              </p:nvPr>
            </p:nvSpPr>
            <p:spPr>
              <a:blipFill>
                <a:blip r:embed="rId2"/>
                <a:stretch>
                  <a:fillRect l="-916" t="-1871" r="-137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DE19A55-89EB-48EC-8386-E5B25EB5D6AD}"/>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B78610B-A84C-40AE-90B4-9553F3783313}"/>
              </a:ext>
            </a:extLst>
          </p:cNvPr>
          <p:cNvSpPr>
            <a:spLocks noGrp="1"/>
          </p:cNvSpPr>
          <p:nvPr>
            <p:ph type="sldNum" sz="quarter" idx="13"/>
          </p:nvPr>
        </p:nvSpPr>
        <p:spPr/>
        <p:txBody>
          <a:bodyPr/>
          <a:lstStyle/>
          <a:p>
            <a:fld id="{F47845EA-7733-40EE-B074-20032348B727}" type="slidenum">
              <a:rPr lang="en-US" smtClean="0"/>
              <a:t>21</a:t>
            </a:fld>
            <a:endParaRPr lang="en-US"/>
          </a:p>
        </p:txBody>
      </p:sp>
    </p:spTree>
    <p:extLst>
      <p:ext uri="{BB962C8B-B14F-4D97-AF65-F5344CB8AC3E}">
        <p14:creationId xmlns:p14="http://schemas.microsoft.com/office/powerpoint/2010/main" val="699405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22</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7112655" y="5949528"/>
            <a:ext cx="1417568" cy="461665"/>
          </a:xfrm>
          <a:prstGeom prst="rect">
            <a:avLst/>
          </a:prstGeom>
          <a:noFill/>
        </p:spPr>
        <p:txBody>
          <a:bodyPr wrap="none" rtlCol="0">
            <a:spAutoFit/>
          </a:bodyPr>
          <a:lstStyle/>
          <a:p>
            <a:r>
              <a:rPr lang="en-US" sz="2400" dirty="0"/>
              <a:t>… to basis</a:t>
            </a:r>
          </a:p>
        </p:txBody>
      </p:sp>
      <p:cxnSp>
        <p:nvCxnSpPr>
          <p:cNvPr id="47" name="Straight Arrow Connector 46">
            <a:extLst>
              <a:ext uri="{FF2B5EF4-FFF2-40B4-BE49-F238E27FC236}">
                <a16:creationId xmlns:a16="http://schemas.microsoft.com/office/drawing/2014/main" id="{2C30B877-8B01-41DD-B54F-97A51EA6E60A}"/>
              </a:ext>
            </a:extLst>
          </p:cNvPr>
          <p:cNvCxnSpPr>
            <a:cxnSpLocks/>
          </p:cNvCxnSpPr>
          <p:nvPr/>
        </p:nvCxnSpPr>
        <p:spPr>
          <a:xfrm>
            <a:off x="4271768" y="2621149"/>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E8EB03-ACC1-4152-8568-21084BFB68A7}"/>
              </a:ext>
            </a:extLst>
          </p:cNvPr>
          <p:cNvCxnSpPr>
            <a:cxnSpLocks/>
          </p:cNvCxnSpPr>
          <p:nvPr/>
        </p:nvCxnSpPr>
        <p:spPr>
          <a:xfrm flipV="1">
            <a:off x="3654741" y="1046894"/>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F3E04C6-B960-468F-9CEB-3A829190F14E}"/>
              </a:ext>
            </a:extLst>
          </p:cNvPr>
          <p:cNvCxnSpPr>
            <a:cxnSpLocks/>
          </p:cNvCxnSpPr>
          <p:nvPr/>
        </p:nvCxnSpPr>
        <p:spPr>
          <a:xfrm>
            <a:off x="4073865" y="1885891"/>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50" name="Parallelogram 49">
            <a:extLst>
              <a:ext uri="{FF2B5EF4-FFF2-40B4-BE49-F238E27FC236}">
                <a16:creationId xmlns:a16="http://schemas.microsoft.com/office/drawing/2014/main" id="{799FF46F-7C78-489C-A8A4-8EF7E0B4248B}"/>
              </a:ext>
            </a:extLst>
          </p:cNvPr>
          <p:cNvSpPr/>
          <p:nvPr/>
        </p:nvSpPr>
        <p:spPr>
          <a:xfrm rot="2808242">
            <a:off x="3496641" y="2331429"/>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1" name="Parallelogram 50">
            <a:extLst>
              <a:ext uri="{FF2B5EF4-FFF2-40B4-BE49-F238E27FC236}">
                <a16:creationId xmlns:a16="http://schemas.microsoft.com/office/drawing/2014/main" id="{51529DF7-8641-4F1A-A643-E760EE810837}"/>
              </a:ext>
            </a:extLst>
          </p:cNvPr>
          <p:cNvSpPr/>
          <p:nvPr/>
        </p:nvSpPr>
        <p:spPr>
          <a:xfrm rot="2235748">
            <a:off x="3341318" y="1543022"/>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3" name="Parallelogram 52">
            <a:extLst>
              <a:ext uri="{FF2B5EF4-FFF2-40B4-BE49-F238E27FC236}">
                <a16:creationId xmlns:a16="http://schemas.microsoft.com/office/drawing/2014/main" id="{6B664451-5302-40D4-8FF1-75D7848D6A64}"/>
              </a:ext>
            </a:extLst>
          </p:cNvPr>
          <p:cNvSpPr/>
          <p:nvPr/>
        </p:nvSpPr>
        <p:spPr>
          <a:xfrm rot="1312450">
            <a:off x="3042744" y="825817"/>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54" name="Straight Arrow Connector 53">
            <a:extLst>
              <a:ext uri="{FF2B5EF4-FFF2-40B4-BE49-F238E27FC236}">
                <a16:creationId xmlns:a16="http://schemas.microsoft.com/office/drawing/2014/main" id="{4EE05945-8A7E-46B0-BA17-7C9D4A35D9DB}"/>
              </a:ext>
            </a:extLst>
          </p:cNvPr>
          <p:cNvCxnSpPr>
            <a:cxnSpLocks/>
          </p:cNvCxnSpPr>
          <p:nvPr/>
        </p:nvCxnSpPr>
        <p:spPr>
          <a:xfrm>
            <a:off x="4271770" y="5795623"/>
            <a:ext cx="571504" cy="262453"/>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FF3143-2B15-4403-A37B-BED8893DFBE1}"/>
              </a:ext>
            </a:extLst>
          </p:cNvPr>
          <p:cNvCxnSpPr>
            <a:cxnSpLocks/>
          </p:cNvCxnSpPr>
          <p:nvPr/>
        </p:nvCxnSpPr>
        <p:spPr>
          <a:xfrm flipV="1">
            <a:off x="3654743" y="4221368"/>
            <a:ext cx="571243" cy="605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463EEEBA-817A-4110-B9AD-0CA1081B7E97}"/>
              </a:ext>
            </a:extLst>
          </p:cNvPr>
          <p:cNvCxnSpPr>
            <a:cxnSpLocks/>
          </p:cNvCxnSpPr>
          <p:nvPr/>
        </p:nvCxnSpPr>
        <p:spPr>
          <a:xfrm>
            <a:off x="4073867" y="5060365"/>
            <a:ext cx="566060" cy="5786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CA1A9E07-3A1F-4DC2-ADC5-80745EB8B90E}"/>
              </a:ext>
            </a:extLst>
          </p:cNvPr>
          <p:cNvGrpSpPr/>
          <p:nvPr/>
        </p:nvGrpSpPr>
        <p:grpSpPr>
          <a:xfrm rot="178958">
            <a:off x="8025067" y="1783732"/>
            <a:ext cx="856805" cy="1618626"/>
            <a:chOff x="8025067" y="1783732"/>
            <a:chExt cx="856805" cy="1618626"/>
          </a:xfrm>
        </p:grpSpPr>
        <p:cxnSp>
          <p:nvCxnSpPr>
            <p:cNvPr id="60" name="Straight Arrow Connector 59">
              <a:extLst>
                <a:ext uri="{FF2B5EF4-FFF2-40B4-BE49-F238E27FC236}">
                  <a16:creationId xmlns:a16="http://schemas.microsoft.com/office/drawing/2014/main" id="{F39B7B49-1CC7-4F52-9D81-1C3EE2B89F24}"/>
                </a:ext>
              </a:extLst>
            </p:cNvPr>
            <p:cNvCxnSpPr>
              <a:cxnSpLocks/>
            </p:cNvCxnSpPr>
            <p:nvPr/>
          </p:nvCxnSpPr>
          <p:spPr>
            <a:xfrm>
              <a:off x="8310368" y="2563278"/>
              <a:ext cx="571504" cy="262453"/>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3" name="Parallelogram 62">
              <a:extLst>
                <a:ext uri="{FF2B5EF4-FFF2-40B4-BE49-F238E27FC236}">
                  <a16:creationId xmlns:a16="http://schemas.microsoft.com/office/drawing/2014/main" id="{0EB7DDDE-FD3C-4B2A-8C1A-3FBA6E0F5C34}"/>
                </a:ext>
              </a:extLst>
            </p:cNvPr>
            <p:cNvSpPr/>
            <p:nvPr/>
          </p:nvSpPr>
          <p:spPr>
            <a:xfrm rot="2808242">
              <a:off x="7535241" y="2273558"/>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F7BAF482-D9A3-4CBD-8FF0-FEC42C8CD311}"/>
              </a:ext>
            </a:extLst>
          </p:cNvPr>
          <p:cNvGrpSpPr/>
          <p:nvPr/>
        </p:nvGrpSpPr>
        <p:grpSpPr>
          <a:xfrm rot="21147573">
            <a:off x="7379918" y="1485151"/>
            <a:ext cx="1618626" cy="638974"/>
            <a:chOff x="7379918" y="1485151"/>
            <a:chExt cx="1618626" cy="638974"/>
          </a:xfrm>
        </p:grpSpPr>
        <p:cxnSp>
          <p:nvCxnSpPr>
            <p:cNvPr id="62" name="Straight Arrow Connector 61">
              <a:extLst>
                <a:ext uri="{FF2B5EF4-FFF2-40B4-BE49-F238E27FC236}">
                  <a16:creationId xmlns:a16="http://schemas.microsoft.com/office/drawing/2014/main" id="{0BFC9BCC-B6DE-416C-9397-630540204021}"/>
                </a:ext>
              </a:extLst>
            </p:cNvPr>
            <p:cNvCxnSpPr>
              <a:cxnSpLocks/>
            </p:cNvCxnSpPr>
            <p:nvPr/>
          </p:nvCxnSpPr>
          <p:spPr>
            <a:xfrm>
              <a:off x="8112465" y="1828020"/>
              <a:ext cx="566060" cy="5786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4" name="Parallelogram 63">
              <a:extLst>
                <a:ext uri="{FF2B5EF4-FFF2-40B4-BE49-F238E27FC236}">
                  <a16:creationId xmlns:a16="http://schemas.microsoft.com/office/drawing/2014/main" id="{003E62E9-7A32-4203-A22B-A5331328A75B}"/>
                </a:ext>
              </a:extLst>
            </p:cNvPr>
            <p:cNvSpPr/>
            <p:nvPr/>
          </p:nvSpPr>
          <p:spPr>
            <a:xfrm rot="2235748">
              <a:off x="7379918" y="1485151"/>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FB8AE0EA-DC4B-4372-BE80-3A8E6767969D}"/>
              </a:ext>
            </a:extLst>
          </p:cNvPr>
          <p:cNvGrpSpPr/>
          <p:nvPr/>
        </p:nvGrpSpPr>
        <p:grpSpPr>
          <a:xfrm rot="20668488">
            <a:off x="7081344" y="767946"/>
            <a:ext cx="1618626" cy="638974"/>
            <a:chOff x="7081344" y="767946"/>
            <a:chExt cx="1618626" cy="638974"/>
          </a:xfrm>
        </p:grpSpPr>
        <p:cxnSp>
          <p:nvCxnSpPr>
            <p:cNvPr id="61" name="Straight Arrow Connector 60">
              <a:extLst>
                <a:ext uri="{FF2B5EF4-FFF2-40B4-BE49-F238E27FC236}">
                  <a16:creationId xmlns:a16="http://schemas.microsoft.com/office/drawing/2014/main" id="{A21A8E2C-666D-477E-923E-AD36F13F6B27}"/>
                </a:ext>
              </a:extLst>
            </p:cNvPr>
            <p:cNvCxnSpPr>
              <a:cxnSpLocks/>
            </p:cNvCxnSpPr>
            <p:nvPr/>
          </p:nvCxnSpPr>
          <p:spPr>
            <a:xfrm flipV="1">
              <a:off x="7693341" y="989023"/>
              <a:ext cx="571243" cy="605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65" name="Parallelogram 64">
              <a:extLst>
                <a:ext uri="{FF2B5EF4-FFF2-40B4-BE49-F238E27FC236}">
                  <a16:creationId xmlns:a16="http://schemas.microsoft.com/office/drawing/2014/main" id="{936C2D27-C358-4F3B-B3EA-1E56570F5BE9}"/>
                </a:ext>
              </a:extLst>
            </p:cNvPr>
            <p:cNvSpPr/>
            <p:nvPr/>
          </p:nvSpPr>
          <p:spPr>
            <a:xfrm rot="1312450">
              <a:off x="7081344" y="767946"/>
              <a:ext cx="1618626" cy="638974"/>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cxnSp>
        <p:nvCxnSpPr>
          <p:cNvPr id="67" name="Straight Arrow Connector 66">
            <a:extLst>
              <a:ext uri="{FF2B5EF4-FFF2-40B4-BE49-F238E27FC236}">
                <a16:creationId xmlns:a16="http://schemas.microsoft.com/office/drawing/2014/main" id="{8878F6C1-998D-4E4F-9921-8DE0179F511E}"/>
              </a:ext>
            </a:extLst>
          </p:cNvPr>
          <p:cNvCxnSpPr>
            <a:cxnSpLocks/>
          </p:cNvCxnSpPr>
          <p:nvPr/>
        </p:nvCxnSpPr>
        <p:spPr>
          <a:xfrm rot="178958">
            <a:off x="8330172" y="5883616"/>
            <a:ext cx="571504" cy="262453"/>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DFEAB649-CDF2-4736-9BB2-8B195A83E25E}"/>
              </a:ext>
            </a:extLst>
          </p:cNvPr>
          <p:cNvCxnSpPr>
            <a:cxnSpLocks/>
          </p:cNvCxnSpPr>
          <p:nvPr/>
        </p:nvCxnSpPr>
        <p:spPr>
          <a:xfrm rot="21147573">
            <a:off x="8142823" y="5113553"/>
            <a:ext cx="566060" cy="5786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CD02AB4-9C76-486C-8DE2-17B2BBFD98C4}"/>
              </a:ext>
            </a:extLst>
          </p:cNvPr>
          <p:cNvCxnSpPr>
            <a:cxnSpLocks/>
          </p:cNvCxnSpPr>
          <p:nvPr/>
        </p:nvCxnSpPr>
        <p:spPr>
          <a:xfrm rot="20668488" flipV="1">
            <a:off x="7697162" y="4280926"/>
            <a:ext cx="571243" cy="60572"/>
          </a:xfrm>
          <a:prstGeom prst="straightConnector1">
            <a:avLst/>
          </a:prstGeom>
          <a:ln w="38100">
            <a:solidFill>
              <a:schemeClr val="accent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Arrow: Right 28">
                <a:extLst>
                  <a:ext uri="{FF2B5EF4-FFF2-40B4-BE49-F238E27FC236}">
                    <a16:creationId xmlns:a16="http://schemas.microsoft.com/office/drawing/2014/main" id="{2E74D898-5B30-4E55-ABF5-9964C04EB685}"/>
                  </a:ext>
                </a:extLst>
              </p:cNvPr>
              <p:cNvSpPr/>
              <p:nvPr/>
            </p:nvSpPr>
            <p:spPr>
              <a:xfrm>
                <a:off x="5661158" y="4603750"/>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𝑚</m:t>
                    </m:r>
                  </m:oMath>
                </a14:m>
                <a:endParaRPr lang="en-US" dirty="0"/>
              </a:p>
            </p:txBody>
          </p:sp>
        </mc:Choice>
        <mc:Fallback xmlns="">
          <p:sp>
            <p:nvSpPr>
              <p:cNvPr id="29" name="Arrow: Right 28">
                <a:extLst>
                  <a:ext uri="{FF2B5EF4-FFF2-40B4-BE49-F238E27FC236}">
                    <a16:creationId xmlns:a16="http://schemas.microsoft.com/office/drawing/2014/main" id="{2E74D898-5B30-4E55-ABF5-9964C04EB685}"/>
                  </a:ext>
                </a:extLst>
              </p:cNvPr>
              <p:cNvSpPr>
                <a:spLocks noRot="1" noChangeAspect="1" noMove="1" noResize="1" noEditPoints="1" noAdjustHandles="1" noChangeArrowheads="1" noChangeShapeType="1" noTextEdit="1"/>
              </p:cNvSpPr>
              <p:nvPr/>
            </p:nvSpPr>
            <p:spPr>
              <a:xfrm>
                <a:off x="5661158" y="4603750"/>
                <a:ext cx="935222" cy="785169"/>
              </a:xfrm>
              <a:prstGeom prst="rightArrow">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Arrow: Right 75">
                <a:extLst>
                  <a:ext uri="{FF2B5EF4-FFF2-40B4-BE49-F238E27FC236}">
                    <a16:creationId xmlns:a16="http://schemas.microsoft.com/office/drawing/2014/main" id="{7CEE97C9-FCA2-4114-B847-115AF8715C0E}"/>
                  </a:ext>
                </a:extLst>
              </p:cNvPr>
              <p:cNvSpPr/>
              <p:nvPr/>
            </p:nvSpPr>
            <p:spPr>
              <a:xfrm>
                <a:off x="5661158" y="1524948"/>
                <a:ext cx="935222" cy="78516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0" dirty="0"/>
                  <a:t> </a:t>
                </a:r>
                <a14:m>
                  <m:oMath xmlns:m="http://schemas.openxmlformats.org/officeDocument/2006/math">
                    <m:r>
                      <a:rPr lang="en-US" b="0" i="1" smtClean="0">
                        <a:latin typeface="Cambria Math" panose="02040503050406030204" pitchFamily="18" charset="0"/>
                      </a:rPr>
                      <m:t>𝑀</m:t>
                    </m:r>
                  </m:oMath>
                </a14:m>
                <a:endParaRPr lang="en-US" dirty="0"/>
              </a:p>
            </p:txBody>
          </p:sp>
        </mc:Choice>
        <mc:Fallback xmlns="">
          <p:sp>
            <p:nvSpPr>
              <p:cNvPr id="76" name="Arrow: Right 75">
                <a:extLst>
                  <a:ext uri="{FF2B5EF4-FFF2-40B4-BE49-F238E27FC236}">
                    <a16:creationId xmlns:a16="http://schemas.microsoft.com/office/drawing/2014/main" id="{7CEE97C9-FCA2-4114-B847-115AF8715C0E}"/>
                  </a:ext>
                </a:extLst>
              </p:cNvPr>
              <p:cNvSpPr>
                <a:spLocks noRot="1" noChangeAspect="1" noMove="1" noResize="1" noEditPoints="1" noAdjustHandles="1" noChangeArrowheads="1" noChangeShapeType="1" noTextEdit="1"/>
              </p:cNvSpPr>
              <p:nvPr/>
            </p:nvSpPr>
            <p:spPr>
              <a:xfrm>
                <a:off x="5661158" y="1524948"/>
                <a:ext cx="935222" cy="785169"/>
              </a:xfrm>
              <a:prstGeom prst="rightArrow">
                <a:avLst/>
              </a:prstGeom>
              <a:blipFill>
                <a:blip r:embed="rId5"/>
                <a:stretch>
                  <a:fillRect/>
                </a:stretch>
              </a:blipFill>
            </p:spPr>
            <p:txBody>
              <a:bodyPr/>
              <a:lstStyle/>
              <a:p>
                <a:r>
                  <a:rPr lang="en-US">
                    <a:noFill/>
                  </a:rPr>
                  <a:t> </a:t>
                </a:r>
              </a:p>
            </p:txBody>
          </p:sp>
        </mc:Fallback>
      </mc:AlternateContent>
      <p:cxnSp>
        <p:nvCxnSpPr>
          <p:cNvPr id="78" name="Straight Arrow Connector 77">
            <a:extLst>
              <a:ext uri="{FF2B5EF4-FFF2-40B4-BE49-F238E27FC236}">
                <a16:creationId xmlns:a16="http://schemas.microsoft.com/office/drawing/2014/main" id="{3C1F3BBA-FD15-4B66-BF01-CA207C173720}"/>
              </a:ext>
            </a:extLst>
          </p:cNvPr>
          <p:cNvCxnSpPr/>
          <p:nvPr/>
        </p:nvCxnSpPr>
        <p:spPr>
          <a:xfrm flipV="1">
            <a:off x="10013950" y="1885891"/>
            <a:ext cx="6985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27A5C087-E912-4A59-BEA8-304F183281A2}"/>
              </a:ext>
            </a:extLst>
          </p:cNvPr>
          <p:cNvSpPr txBox="1"/>
          <p:nvPr/>
        </p:nvSpPr>
        <p:spPr>
          <a:xfrm>
            <a:off x="9247888" y="1125931"/>
            <a:ext cx="2037737" cy="646331"/>
          </a:xfrm>
          <a:prstGeom prst="rect">
            <a:avLst/>
          </a:prstGeom>
          <a:noFill/>
        </p:spPr>
        <p:txBody>
          <a:bodyPr wrap="none" rtlCol="0">
            <a:spAutoFit/>
          </a:bodyPr>
          <a:lstStyle/>
          <a:p>
            <a:r>
              <a:rPr lang="en-US" dirty="0"/>
              <a:t>One way to go from</a:t>
            </a:r>
            <a:br>
              <a:rPr lang="en-US" dirty="0"/>
            </a:br>
            <a:r>
              <a:rPr lang="en-US" dirty="0"/>
              <a:t>vectors to rays</a:t>
            </a:r>
          </a:p>
        </p:txBody>
      </p:sp>
      <p:cxnSp>
        <p:nvCxnSpPr>
          <p:cNvPr id="80" name="Straight Arrow Connector 79">
            <a:extLst>
              <a:ext uri="{FF2B5EF4-FFF2-40B4-BE49-F238E27FC236}">
                <a16:creationId xmlns:a16="http://schemas.microsoft.com/office/drawing/2014/main" id="{F6D7512F-07BB-4F1E-9E3B-D0329AB715E1}"/>
              </a:ext>
            </a:extLst>
          </p:cNvPr>
          <p:cNvCxnSpPr>
            <a:cxnSpLocks/>
          </p:cNvCxnSpPr>
          <p:nvPr/>
        </p:nvCxnSpPr>
        <p:spPr>
          <a:xfrm flipH="1">
            <a:off x="10877550" y="1895253"/>
            <a:ext cx="139065"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C5B6A67-5270-4B26-8A35-E3A9B63779EB}"/>
              </a:ext>
            </a:extLst>
          </p:cNvPr>
          <p:cNvCxnSpPr>
            <a:cxnSpLocks/>
          </p:cNvCxnSpPr>
          <p:nvPr/>
        </p:nvCxnSpPr>
        <p:spPr>
          <a:xfrm>
            <a:off x="11029950" y="1885891"/>
            <a:ext cx="50800" cy="290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233383E9-49A4-4778-AA2A-125E79881089}"/>
              </a:ext>
            </a:extLst>
          </p:cNvPr>
          <p:cNvCxnSpPr>
            <a:cxnSpLocks/>
          </p:cNvCxnSpPr>
          <p:nvPr/>
        </p:nvCxnSpPr>
        <p:spPr>
          <a:xfrm>
            <a:off x="11055350" y="1914822"/>
            <a:ext cx="177800" cy="28637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67F65681-F220-4FB9-9A4A-06FF777D8179}"/>
              </a:ext>
            </a:extLst>
          </p:cNvPr>
          <p:cNvCxnSpPr>
            <a:cxnSpLocks/>
          </p:cNvCxnSpPr>
          <p:nvPr/>
        </p:nvCxnSpPr>
        <p:spPr>
          <a:xfrm flipH="1">
            <a:off x="10630701" y="1895253"/>
            <a:ext cx="355850" cy="2892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BEA11D77-7184-432E-B5C7-329A65442933}"/>
              </a:ext>
            </a:extLst>
          </p:cNvPr>
          <p:cNvSpPr txBox="1"/>
          <p:nvPr/>
        </p:nvSpPr>
        <p:spPr>
          <a:xfrm>
            <a:off x="9616230" y="4910891"/>
            <a:ext cx="2575770" cy="646331"/>
          </a:xfrm>
          <a:prstGeom prst="rect">
            <a:avLst/>
          </a:prstGeom>
          <a:noFill/>
        </p:spPr>
        <p:txBody>
          <a:bodyPr wrap="none" rtlCol="0">
            <a:spAutoFit/>
          </a:bodyPr>
          <a:lstStyle/>
          <a:p>
            <a:pPr algn="r"/>
            <a:r>
              <a:rPr lang="en-US" dirty="0"/>
              <a:t>Infinitely many ways</a:t>
            </a:r>
            <a:br>
              <a:rPr lang="en-US" dirty="0"/>
            </a:br>
            <a:r>
              <a:rPr lang="en-US" dirty="0"/>
              <a:t>to go from rays to vectors</a:t>
            </a:r>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96273F4D-6D3E-4B57-BFE3-EF2360B80F43}"/>
                  </a:ext>
                </a:extLst>
              </p:cNvPr>
              <p:cNvSpPr txBox="1"/>
              <p:nvPr/>
            </p:nvSpPr>
            <p:spPr>
              <a:xfrm>
                <a:off x="9281456" y="5766242"/>
                <a:ext cx="2905283" cy="646331"/>
              </a:xfrm>
              <a:prstGeom prst="rect">
                <a:avLst/>
              </a:prstGeom>
              <a:noFill/>
            </p:spPr>
            <p:txBody>
              <a:bodyPr wrap="none" rtlCol="0">
                <a:spAutoFit/>
              </a:bodyPr>
              <a:lstStyle/>
              <a:p>
                <a:r>
                  <a:rPr lang="en-US" dirty="0"/>
                  <a:t>Need to pick an arbitrary</a:t>
                </a:r>
                <a:br>
                  <a:rPr lang="en-US" dirty="0"/>
                </a:br>
                <a:r>
                  <a:rPr lang="en-US" dirty="0"/>
                  <a:t>phase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each base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endParaRPr lang="en-US" dirty="0"/>
              </a:p>
            </p:txBody>
          </p:sp>
        </mc:Choice>
        <mc:Fallback xmlns="">
          <p:sp>
            <p:nvSpPr>
              <p:cNvPr id="94" name="TextBox 93">
                <a:extLst>
                  <a:ext uri="{FF2B5EF4-FFF2-40B4-BE49-F238E27FC236}">
                    <a16:creationId xmlns:a16="http://schemas.microsoft.com/office/drawing/2014/main" id="{96273F4D-6D3E-4B57-BFE3-EF2360B80F43}"/>
                  </a:ext>
                </a:extLst>
              </p:cNvPr>
              <p:cNvSpPr txBox="1">
                <a:spLocks noRot="1" noChangeAspect="1" noMove="1" noResize="1" noEditPoints="1" noAdjustHandles="1" noChangeArrowheads="1" noChangeShapeType="1" noTextEdit="1"/>
              </p:cNvSpPr>
              <p:nvPr/>
            </p:nvSpPr>
            <p:spPr>
              <a:xfrm>
                <a:off x="9281456" y="5766242"/>
                <a:ext cx="2905283" cy="646331"/>
              </a:xfrm>
              <a:prstGeom prst="rect">
                <a:avLst/>
              </a:prstGeom>
              <a:blipFill>
                <a:blip r:embed="rId6"/>
                <a:stretch>
                  <a:fillRect l="-1891" t="-5660" b="-14151"/>
                </a:stretch>
              </a:blipFill>
            </p:spPr>
            <p:txBody>
              <a:bodyPr/>
              <a:lstStyle/>
              <a:p>
                <a:r>
                  <a:rPr lang="en-US">
                    <a:noFill/>
                  </a:rPr>
                  <a:t> </a:t>
                </a:r>
              </a:p>
            </p:txBody>
          </p:sp>
        </mc:Fallback>
      </mc:AlternateContent>
      <p:sp>
        <p:nvSpPr>
          <p:cNvPr id="95" name="Rectangle: Rounded Corners 94">
            <a:extLst>
              <a:ext uri="{FF2B5EF4-FFF2-40B4-BE49-F238E27FC236}">
                <a16:creationId xmlns:a16="http://schemas.microsoft.com/office/drawing/2014/main" id="{15893786-AD18-4D4A-9BBC-559D9D27AB83}"/>
              </a:ext>
            </a:extLst>
          </p:cNvPr>
          <p:cNvSpPr/>
          <p:nvPr/>
        </p:nvSpPr>
        <p:spPr>
          <a:xfrm>
            <a:off x="2921421" y="3782497"/>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Rounded Corners 95">
            <a:extLst>
              <a:ext uri="{FF2B5EF4-FFF2-40B4-BE49-F238E27FC236}">
                <a16:creationId xmlns:a16="http://schemas.microsoft.com/office/drawing/2014/main" id="{88754677-C8CE-4EC6-AA11-5DBA0E1BBB6D}"/>
              </a:ext>
            </a:extLst>
          </p:cNvPr>
          <p:cNvSpPr/>
          <p:nvPr/>
        </p:nvSpPr>
        <p:spPr>
          <a:xfrm>
            <a:off x="2920384"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Rounded Corners 96">
            <a:extLst>
              <a:ext uri="{FF2B5EF4-FFF2-40B4-BE49-F238E27FC236}">
                <a16:creationId xmlns:a16="http://schemas.microsoft.com/office/drawing/2014/main" id="{79644546-5A61-4B89-805D-98DB4CAACA9D}"/>
              </a:ext>
            </a:extLst>
          </p:cNvPr>
          <p:cNvSpPr/>
          <p:nvPr/>
        </p:nvSpPr>
        <p:spPr>
          <a:xfrm>
            <a:off x="6881999" y="509441"/>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Rounded Corners 97">
            <a:extLst>
              <a:ext uri="{FF2B5EF4-FFF2-40B4-BE49-F238E27FC236}">
                <a16:creationId xmlns:a16="http://schemas.microsoft.com/office/drawing/2014/main" id="{2684B0E5-F43A-4723-8A09-D9F7AC2AAF1C}"/>
              </a:ext>
            </a:extLst>
          </p:cNvPr>
          <p:cNvSpPr/>
          <p:nvPr/>
        </p:nvSpPr>
        <p:spPr>
          <a:xfrm>
            <a:off x="6876013" y="3782496"/>
            <a:ext cx="2389619" cy="265337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B3234C5C-AD8C-42EB-BB9C-FD06C9A0CC78}"/>
              </a:ext>
            </a:extLst>
          </p:cNvPr>
          <p:cNvSpPr txBox="1"/>
          <p:nvPr/>
        </p:nvSpPr>
        <p:spPr>
          <a:xfrm>
            <a:off x="3148302" y="5974204"/>
            <a:ext cx="1035861" cy="461665"/>
          </a:xfrm>
          <a:prstGeom prst="rect">
            <a:avLst/>
          </a:prstGeom>
          <a:noFill/>
        </p:spPr>
        <p:txBody>
          <a:bodyPr wrap="none" rtlCol="0">
            <a:spAutoFit/>
          </a:bodyPr>
          <a:lstStyle/>
          <a:p>
            <a:r>
              <a:rPr lang="en-US" sz="2400" dirty="0"/>
              <a:t>basis...</a:t>
            </a:r>
          </a:p>
        </p:txBody>
      </p:sp>
    </p:spTree>
    <p:extLst>
      <p:ext uri="{BB962C8B-B14F-4D97-AF65-F5344CB8AC3E}">
        <p14:creationId xmlns:p14="http://schemas.microsoft.com/office/powerpoint/2010/main" val="1488731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9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7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50" grpId="0" animBg="1"/>
      <p:bldP spid="51" grpId="0" animBg="1"/>
      <p:bldP spid="53" grpId="0" animBg="1"/>
      <p:bldP spid="29" grpId="0" animBg="1"/>
      <p:bldP spid="76" grpId="0" animBg="1"/>
      <p:bldP spid="79" grpId="0"/>
      <p:bldP spid="93" grpId="0"/>
      <p:bldP spid="94" grpId="0"/>
      <p:bldP spid="95" grpId="0" animBg="1"/>
      <p:bldP spid="96" grpId="0" animBg="1"/>
      <p:bldP spid="97" grpId="0" animBg="1"/>
      <p:bldP spid="98" grpId="0" animBg="1"/>
      <p:bldP spid="10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17E6F-CF6D-4B05-B70A-94BA256E9B5D}"/>
              </a:ext>
            </a:extLst>
          </p:cNvPr>
          <p:cNvSpPr>
            <a:spLocks noGrp="1"/>
          </p:cNvSpPr>
          <p:nvPr>
            <p:ph type="title"/>
          </p:nvPr>
        </p:nvSpPr>
        <p:spPr/>
        <p:txBody>
          <a:bodyPr/>
          <a:lstStyle/>
          <a:p>
            <a:r>
              <a:rPr lang="en-US" dirty="0"/>
              <a:t>Fixing the 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D225A2-0054-4FE6-9191-5B086B77B9BD}"/>
                  </a:ext>
                </a:extLst>
              </p:cNvPr>
              <p:cNvSpPr>
                <a:spLocks noGrp="1"/>
              </p:cNvSpPr>
              <p:nvPr>
                <p:ph idx="1"/>
              </p:nvPr>
            </p:nvSpPr>
            <p:spPr/>
            <p:txBody>
              <a:bodyPr/>
              <a:lstStyle/>
              <a:p>
                <a:r>
                  <a:rPr lang="en-US" dirty="0"/>
                  <a:t>When going from the rays to the vectors, one picks a “gauge”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lvl="1"/>
                <a:r>
                  <a:rPr lang="en-US" dirty="0"/>
                  <a:t>The gauge changes the representation, but not the probability:</a:t>
                </a:r>
                <a:br>
                  <a:rPr lang="en-US" dirty="0"/>
                </a:b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𝑑𝑥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𝚤</m:t>
                        </m:r>
                        <m:r>
                          <a:rPr lang="en-US" b="0" i="1" smtClean="0">
                            <a:latin typeface="Cambria Math" panose="02040503050406030204" pitchFamily="18" charset="0"/>
                          </a:rPr>
                          <m:t>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sup>
                    </m:sSup>
                    <m:sSup>
                      <m:sSupPr>
                        <m:ctrlPr>
                          <a:rPr lang="en-US" i="1">
                            <a:latin typeface="Cambria Math" panose="02040503050406030204" pitchFamily="18" charset="0"/>
                          </a:rPr>
                        </m:ctrlPr>
                      </m:sSupPr>
                      <m:e>
                        <m:r>
                          <a:rPr lang="en-US" i="1">
                            <a:latin typeface="Cambria Math" panose="02040503050406030204" pitchFamily="18" charset="0"/>
                          </a:rPr>
                          <m:t>𝜓</m:t>
                        </m:r>
                      </m:e>
                      <m:sup>
                        <m:r>
                          <a:rPr lang="en-US" i="1">
                            <a:latin typeface="Cambria Math" panose="02040503050406030204" pitchFamily="18" charset="0"/>
                            <a:ea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𝑥</m:t>
                        </m:r>
                      </m:e>
                    </m:d>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b="0" i="1" smtClean="0">
                            <a:latin typeface="Cambria Math" panose="02040503050406030204" pitchFamily="18" charset="0"/>
                          </a:rPr>
                          <m:t>𝚤</m:t>
                        </m:r>
                        <m:r>
                          <a:rPr lang="en-US" i="1">
                            <a:latin typeface="Cambria Math" panose="02040503050406030204" pitchFamily="18" charset="0"/>
                          </a:rPr>
                          <m:t>𝜃</m:t>
                        </m:r>
                        <m:d>
                          <m:dPr>
                            <m:ctrlPr>
                              <a:rPr lang="en-US" i="1">
                                <a:latin typeface="Cambria Math" panose="02040503050406030204" pitchFamily="18" charset="0"/>
                              </a:rPr>
                            </m:ctrlPr>
                          </m:dPr>
                          <m:e>
                            <m:r>
                              <a:rPr lang="en-US" i="1">
                                <a:latin typeface="Cambria Math" panose="02040503050406030204" pitchFamily="18" charset="0"/>
                              </a:rPr>
                              <m:t>𝑥</m:t>
                            </m:r>
                          </m:e>
                        </m:d>
                      </m:sup>
                    </m:sSup>
                    <m:r>
                      <a:rPr lang="en-US" i="1">
                        <a:latin typeface="Cambria Math" panose="02040503050406030204" pitchFamily="18" charset="0"/>
                      </a:rPr>
                      <m:t>𝑑𝑥</m:t>
                    </m:r>
                  </m:oMath>
                </a14:m>
                <a:br>
                  <a:rPr lang="en-US" dirty="0"/>
                </a:br>
                <a:endParaRPr lang="en-US" dirty="0"/>
              </a:p>
              <a:p>
                <a:r>
                  <a:rPr lang="en-US" dirty="0">
                    <a:solidFill>
                      <a:srgbClr val="008000"/>
                    </a:solidFill>
                  </a:rPr>
                  <a:t>In the proof, we use this freedom to construct the linear map: we fix “the same” gauge</a:t>
                </a:r>
              </a:p>
              <a:p>
                <a:endParaRPr lang="en-US" dirty="0"/>
              </a:p>
              <a:p>
                <a:r>
                  <a:rPr lang="en-US" dirty="0">
                    <a:solidFill>
                      <a:srgbClr val="008000"/>
                    </a:solidFill>
                  </a:rPr>
                  <a:t>Linearity vs anti-linearity is also a choice of representation</a:t>
                </a:r>
              </a:p>
              <a:p>
                <a:pPr lvl="1"/>
                <a:r>
                  <a:rPr lang="en-US" dirty="0"/>
                  <a:t>We formally switch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oMath>
                </a14:m>
                <a:r>
                  <a:rPr lang="en-US" dirty="0"/>
                  <a:t> with </a:t>
                </a:r>
                <a14:m>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𝜙</m:t>
                    </m:r>
                    <m:r>
                      <a:rPr lang="en-US" i="1">
                        <a:latin typeface="Cambria Math" panose="02040503050406030204" pitchFamily="18" charset="0"/>
                      </a:rPr>
                      <m:t>|</m:t>
                    </m:r>
                    <m:r>
                      <a:rPr lang="en-US" b="0" i="1" smtClean="0">
                        <a:latin typeface="Cambria Math" panose="02040503050406030204" pitchFamily="18" charset="0"/>
                      </a:rPr>
                      <m:t>𝜓</m:t>
                    </m:r>
                    <m:r>
                      <a:rPr lang="en-US" i="1">
                        <a:latin typeface="Cambria Math" panose="02040503050406030204" pitchFamily="18" charset="0"/>
                      </a:rPr>
                      <m:t>⟩</m:t>
                    </m:r>
                  </m:oMath>
                </a14:m>
                <a:r>
                  <a:rPr lang="en-US" dirty="0"/>
                  <a:t> in all of QM and all predictions (i.e. probabilities and eigenvalues of Hermitian operators) do not change</a:t>
                </a:r>
              </a:p>
              <a:p>
                <a:r>
                  <a:rPr lang="en-US" dirty="0"/>
                  <a:t>If the map is anti-linear, we can transform to the linear case</a:t>
                </a:r>
              </a:p>
              <a:p>
                <a:r>
                  <a:rPr lang="en-US" dirty="0"/>
                  <a:t>We will assume the map is linear without loss of generality</a:t>
                </a:r>
              </a:p>
            </p:txBody>
          </p:sp>
        </mc:Choice>
        <mc:Fallback xmlns="">
          <p:sp>
            <p:nvSpPr>
              <p:cNvPr id="3" name="Content Placeholder 2">
                <a:extLst>
                  <a:ext uri="{FF2B5EF4-FFF2-40B4-BE49-F238E27FC236}">
                    <a16:creationId xmlns:a16="http://schemas.microsoft.com/office/drawing/2014/main" id="{9BD225A2-0054-4FE6-9191-5B086B77B9BD}"/>
                  </a:ext>
                </a:extLst>
              </p:cNvPr>
              <p:cNvSpPr>
                <a:spLocks noGrp="1" noRot="1" noChangeAspect="1" noMove="1" noResize="1" noEditPoints="1" noAdjustHandles="1" noChangeArrowheads="1" noChangeShapeType="1" noTextEdit="1"/>
              </p:cNvSpPr>
              <p:nvPr>
                <p:ph idx="1"/>
              </p:nvPr>
            </p:nvSpPr>
            <p:spPr>
              <a:blipFill>
                <a:blip r:embed="rId2"/>
                <a:stretch>
                  <a:fillRect l="-916" t="-1871" r="-152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B481F3D-70CF-4958-940A-B299E1811C6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67699AD-1549-4A96-AA9B-704507277010}"/>
              </a:ext>
            </a:extLst>
          </p:cNvPr>
          <p:cNvSpPr>
            <a:spLocks noGrp="1"/>
          </p:cNvSpPr>
          <p:nvPr>
            <p:ph type="sldNum" sz="quarter" idx="13"/>
          </p:nvPr>
        </p:nvSpPr>
        <p:spPr/>
        <p:txBody>
          <a:bodyPr/>
          <a:lstStyle/>
          <a:p>
            <a:fld id="{F47845EA-7733-40EE-B074-20032348B727}" type="slidenum">
              <a:rPr lang="en-US" smtClean="0"/>
              <a:t>23</a:t>
            </a:fld>
            <a:endParaRPr lang="en-US"/>
          </a:p>
        </p:txBody>
      </p:sp>
    </p:spTree>
    <p:extLst>
      <p:ext uri="{BB962C8B-B14F-4D97-AF65-F5344CB8AC3E}">
        <p14:creationId xmlns:p14="http://schemas.microsoft.com/office/powerpoint/2010/main" val="3882457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6C28BC6-BF21-49AE-941D-4D940C416719}"/>
                  </a:ext>
                </a:extLst>
              </p:cNvPr>
              <p:cNvSpPr>
                <a:spLocks noGrp="1"/>
              </p:cNvSpPr>
              <p:nvPr>
                <p:ph type="title"/>
              </p:nvPr>
            </p:nvSpPr>
            <p:spPr/>
            <p:txBody>
              <a:bodyPr/>
              <a:lstStyle/>
              <a:p>
                <a:r>
                  <a:rPr lang="en-US" dirty="0"/>
                  <a:t>I.9 </a:t>
                </a:r>
                <a:r>
                  <a:rPr lang="en-US" b="1" dirty="0"/>
                  <a:t>H2</a:t>
                </a:r>
                <a:r>
                  <a:rPr lang="en-US" dirty="0"/>
                  <a:t>: </a:t>
                </a:r>
                <a14:m>
                  <m:oMath xmlns:m="http://schemas.openxmlformats.org/officeDocument/2006/math">
                    <m:r>
                      <a:rPr lang="en-US" b="0" i="1" smtClean="0">
                        <a:latin typeface="Cambria Math" panose="02040503050406030204" pitchFamily="18" charset="0"/>
                      </a:rPr>
                      <m:t>𝑚</m:t>
                    </m:r>
                  </m:oMath>
                </a14:m>
                <a:r>
                  <a:rPr lang="en-US" dirty="0"/>
                  <a:t> is bilinear</a:t>
                </a:r>
              </a:p>
            </p:txBody>
          </p:sp>
        </mc:Choice>
        <mc:Fallback xmlns="">
          <p:sp>
            <p:nvSpPr>
              <p:cNvPr id="2" name="Title 1">
                <a:extLst>
                  <a:ext uri="{FF2B5EF4-FFF2-40B4-BE49-F238E27FC236}">
                    <a16:creationId xmlns:a16="http://schemas.microsoft.com/office/drawing/2014/main" id="{66C28BC6-BF21-49AE-941D-4D940C416719}"/>
                  </a:ext>
                </a:extLst>
              </p:cNvPr>
              <p:cNvSpPr>
                <a:spLocks noGrp="1" noRot="1" noChangeAspect="1" noMove="1" noResize="1" noEditPoints="1" noAdjustHandles="1" noChangeArrowheads="1" noChangeShapeType="1" noTextEdit="1"/>
              </p:cNvSpPr>
              <p:nvPr>
                <p:ph type="title"/>
              </p:nvPr>
            </p:nvSpPr>
            <p:spPr>
              <a:blipFill>
                <a:blip r:embed="rId2"/>
                <a:stretch>
                  <a:fillRect t="-10204" b="-21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9AFD28-B57D-44F1-9B37-48E1E132CDBB}"/>
                  </a:ext>
                </a:extLst>
              </p:cNvPr>
              <p:cNvSpPr>
                <a:spLocks noGrp="1"/>
              </p:cNvSpPr>
              <p:nvPr>
                <p:ph idx="1"/>
              </p:nvPr>
            </p:nvSpPr>
            <p:spPr/>
            <p:txBody>
              <a:bodyPr>
                <a:normAutofit/>
              </a:bodyPr>
              <a:lstStyle/>
              <a:p>
                <a:r>
                  <a:rPr lang="en-US" dirty="0"/>
                  <a:t>Without loss of generality, we can say that if </a:t>
                </a:r>
                <a14:m>
                  <m:oMath xmlns:m="http://schemas.openxmlformats.org/officeDocument/2006/math">
                    <m:r>
                      <a:rPr lang="en-US" b="0" i="1" smtClean="0">
                        <a:latin typeface="Cambria Math" panose="02040503050406030204" pitchFamily="18" charset="0"/>
                      </a:rPr>
                      <m:t>𝑚</m:t>
                    </m:r>
                  </m:oMath>
                </a14:m>
                <a:r>
                  <a:rPr lang="en-US" dirty="0"/>
                  <a:t> exists it must be linear when fixing either side:</a:t>
                </a:r>
              </a:p>
              <a:p>
                <a:pPr marL="457200" lvl="1" indent="0">
                  <a:buNone/>
                </a:pPr>
                <a14:m>
                  <m:oMath xmlns:m="http://schemas.openxmlformats.org/officeDocument/2006/math">
                    <m:r>
                      <a:rPr lang="en-US" i="1" smtClean="0">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𝑏</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𝑏</m:t>
                        </m:r>
                      </m:e>
                    </m:d>
                  </m:oMath>
                </a14:m>
                <a:r>
                  <a:rPr lang="en-US" dirty="0"/>
                  <a:t> </a:t>
                </a:r>
                <a:br>
                  <a:rPr lang="en-US" dirty="0"/>
                </a:br>
                <a14:m>
                  <m:oMath xmlns:m="http://schemas.openxmlformats.org/officeDocument/2006/math">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sSub>
                          <m:sSubPr>
                            <m:ctrlPr>
                              <a:rPr lang="en-US" i="1">
                                <a:latin typeface="Cambria Math" panose="02040503050406030204" pitchFamily="18" charset="0"/>
                              </a:rPr>
                            </m:ctrlPr>
                          </m:sSubPr>
                          <m:e>
                            <m:r>
                              <a:rPr lang="en-US" b="0" i="1" smtClean="0">
                                <a:latin typeface="Cambria Math" panose="02040503050406030204" pitchFamily="18" charset="0"/>
                              </a:rPr>
                              <m:t>𝑏</m:t>
                            </m:r>
                          </m:e>
                          <m:sub>
                            <m:r>
                              <a:rPr lang="en-US" i="1">
                                <a:latin typeface="Cambria Math" panose="02040503050406030204" pitchFamily="18" charset="0"/>
                              </a:rPr>
                              <m:t>2</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1</m:t>
                        </m:r>
                      </m:sub>
                    </m:sSub>
                    <m:r>
                      <a:rPr lang="en-US" i="1">
                        <a:latin typeface="Cambria Math" panose="02040503050406030204" pitchFamily="18" charset="0"/>
                      </a:rPr>
                      <m:t>𝑚</m:t>
                    </m:r>
                    <m:d>
                      <m:dPr>
                        <m:ctrlPr>
                          <a:rPr lang="en-US" i="1">
                            <a:latin typeface="Cambria Math" panose="02040503050406030204" pitchFamily="18" charset="0"/>
                          </a:rPr>
                        </m:ctrlPr>
                      </m:dPr>
                      <m:e>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1</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2</m:t>
                        </m:r>
                      </m:sub>
                    </m:sSub>
                    <m:r>
                      <a:rPr lang="en-US" i="1">
                        <a:latin typeface="Cambria Math" panose="02040503050406030204" pitchFamily="18" charset="0"/>
                      </a:rPr>
                      <m:t>𝑚</m:t>
                    </m:r>
                    <m:r>
                      <a:rPr lang="en-US" i="1">
                        <a:latin typeface="Cambria Math" panose="02040503050406030204" pitchFamily="18" charset="0"/>
                      </a:rPr>
                      <m:t>(</m:t>
                    </m:r>
                    <m:r>
                      <a:rPr lang="en-US" b="0" i="1" smtClean="0">
                        <a:latin typeface="Cambria Math" panose="02040503050406030204" pitchFamily="18" charset="0"/>
                      </a:rPr>
                      <m:t>𝑎</m:t>
                    </m:r>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𝑏</m:t>
                        </m:r>
                      </m:e>
                      <m:sub>
                        <m:r>
                          <a:rPr lang="en-US" b="0" i="1" smtClean="0">
                            <a:latin typeface="Cambria Math" panose="02040503050406030204" pitchFamily="18" charset="0"/>
                          </a:rPr>
                          <m:t>2</m:t>
                        </m:r>
                      </m:sub>
                    </m:sSub>
                    <m:r>
                      <a:rPr lang="en-US" i="1">
                        <a:latin typeface="Cambria Math" panose="02040503050406030204" pitchFamily="18" charset="0"/>
                      </a:rPr>
                      <m:t>)</m:t>
                    </m:r>
                  </m:oMath>
                </a14:m>
                <a:r>
                  <a:rPr lang="en-US" dirty="0"/>
                  <a:t> </a:t>
                </a:r>
              </a:p>
              <a:p>
                <a:endParaRPr lang="en-US" dirty="0"/>
              </a:p>
              <a:p>
                <a:r>
                  <a:rPr lang="en-US" dirty="0"/>
                  <a:t>We have all the ingredients we needed</a:t>
                </a:r>
              </a:p>
            </p:txBody>
          </p:sp>
        </mc:Choice>
        <mc:Fallback xmlns="">
          <p:sp>
            <p:nvSpPr>
              <p:cNvPr id="3" name="Content Placeholder 2">
                <a:extLst>
                  <a:ext uri="{FF2B5EF4-FFF2-40B4-BE49-F238E27FC236}">
                    <a16:creationId xmlns:a16="http://schemas.microsoft.com/office/drawing/2014/main" id="{A59AFD28-B57D-44F1-9B37-48E1E132CDBB}"/>
                  </a:ext>
                </a:extLst>
              </p:cNvPr>
              <p:cNvSpPr>
                <a:spLocks noGrp="1" noRot="1" noChangeAspect="1" noMove="1" noResize="1" noEditPoints="1" noAdjustHandles="1" noChangeArrowheads="1" noChangeShapeType="1" noTextEdit="1"/>
              </p:cNvSpPr>
              <p:nvPr>
                <p:ph idx="1"/>
              </p:nvPr>
            </p:nvSpPr>
            <p:spPr>
              <a:blipFill>
                <a:blip r:embed="rId3"/>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CE0690B-B888-479D-A6D0-C26704C5E23B}"/>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A5F982E8-3D49-4339-B9D4-CE19FC433AEE}"/>
              </a:ext>
            </a:extLst>
          </p:cNvPr>
          <p:cNvSpPr>
            <a:spLocks noGrp="1"/>
          </p:cNvSpPr>
          <p:nvPr>
            <p:ph type="sldNum" sz="quarter" idx="13"/>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33695547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Universal property of the tensor product</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BDCE0FB7-13D3-464C-91FC-BC97CE349FB8}"/>
              </a:ext>
            </a:extLst>
          </p:cNvPr>
          <p:cNvSpPr txBox="1"/>
          <p:nvPr/>
        </p:nvSpPr>
        <p:spPr>
          <a:xfrm>
            <a:off x="653154" y="1354561"/>
            <a:ext cx="4483100" cy="1384995"/>
          </a:xfrm>
          <a:prstGeom prst="rect">
            <a:avLst/>
          </a:prstGeom>
          <a:noFill/>
        </p:spPr>
        <p:txBody>
          <a:bodyPr wrap="square" rtlCol="0">
            <a:spAutoFit/>
          </a:bodyPr>
          <a:lstStyle/>
          <a:p>
            <a:r>
              <a:rPr lang="en-US" sz="2800" dirty="0"/>
              <a:t>Any bilinear map factors uniquely through the tensor product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D111F77-8191-4C37-BCB9-8D70221CC046}"/>
                  </a:ext>
                </a:extLst>
              </p:cNvPr>
              <p:cNvSpPr txBox="1"/>
              <p:nvPr/>
            </p:nvSpPr>
            <p:spPr>
              <a:xfrm>
                <a:off x="1034878" y="3012817"/>
                <a:ext cx="6184899" cy="923330"/>
              </a:xfrm>
              <a:prstGeom prst="rect">
                <a:avLst/>
              </a:prstGeom>
              <a:noFill/>
            </p:spPr>
            <p:txBody>
              <a:bodyPr wrap="square" rtlCol="0">
                <a:spAutoFit/>
              </a:bodyPr>
              <a:lstStyle/>
              <a:p>
                <a:r>
                  <a:rPr lang="en-US" dirty="0"/>
                  <a:t>Note: we typically use the same symbol </a:t>
                </a:r>
                <a14:m>
                  <m:oMath xmlns:m="http://schemas.openxmlformats.org/officeDocument/2006/math">
                    <m:r>
                      <a:rPr lang="en-US" b="0" i="1" smtClean="0">
                        <a:latin typeface="Cambria Math" panose="02040503050406030204" pitchFamily="18" charset="0"/>
                      </a:rPr>
                      <m:t>⊗</m:t>
                    </m:r>
                  </m:oMath>
                </a14:m>
                <a:r>
                  <a:rPr lang="en-US" dirty="0"/>
                  <a:t> for the operation on the spaces (i.e. </a:t>
                </a:r>
                <a14:m>
                  <m:oMath xmlns:m="http://schemas.openxmlformats.org/officeDocument/2006/math">
                    <m:r>
                      <a:rPr lang="en-US" b="0" i="1" smtClean="0">
                        <a:latin typeface="Cambria Math" panose="02040503050406030204" pitchFamily="18" charset="0"/>
                      </a:rPr>
                      <m:t>𝒜</m:t>
                    </m:r>
                    <m:r>
                      <a:rPr lang="en-US" b="0" i="1" smtClean="0">
                        <a:latin typeface="Cambria Math" panose="02040503050406030204" pitchFamily="18" charset="0"/>
                      </a:rPr>
                      <m:t>⊗</m:t>
                    </m:r>
                    <m:r>
                      <a:rPr lang="en-US" b="0" i="1" smtClean="0">
                        <a:latin typeface="Cambria Math" panose="02040503050406030204" pitchFamily="18" charset="0"/>
                      </a:rPr>
                      <m:t>ℬ</m:t>
                    </m:r>
                  </m:oMath>
                </a14:m>
                <a:r>
                  <a:rPr lang="en-US" dirty="0"/>
                  <a:t>) and the map on vectors (i.e.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Here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indicates the map on vectors.</a:t>
                </a:r>
              </a:p>
            </p:txBody>
          </p:sp>
        </mc:Choice>
        <mc:Fallback xmlns="">
          <p:sp>
            <p:nvSpPr>
              <p:cNvPr id="25" name="TextBox 24">
                <a:extLst>
                  <a:ext uri="{FF2B5EF4-FFF2-40B4-BE49-F238E27FC236}">
                    <a16:creationId xmlns:a16="http://schemas.microsoft.com/office/drawing/2014/main" id="{DD111F77-8191-4C37-BCB9-8D70221CC046}"/>
                  </a:ext>
                </a:extLst>
              </p:cNvPr>
              <p:cNvSpPr txBox="1">
                <a:spLocks noRot="1" noChangeAspect="1" noMove="1" noResize="1" noEditPoints="1" noAdjustHandles="1" noChangeArrowheads="1" noChangeShapeType="1" noTextEdit="1"/>
              </p:cNvSpPr>
              <p:nvPr/>
            </p:nvSpPr>
            <p:spPr>
              <a:xfrm>
                <a:off x="1034878" y="3012817"/>
                <a:ext cx="6184899" cy="923330"/>
              </a:xfrm>
              <a:prstGeom prst="rect">
                <a:avLst/>
              </a:prstGeom>
              <a:blipFill>
                <a:blip r:embed="rId8"/>
                <a:stretch>
                  <a:fillRect l="-888"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C918DB0-8636-4559-985F-095AD1C4AE99}"/>
                  </a:ext>
                </a:extLst>
              </p:cNvPr>
              <p:cNvSpPr txBox="1"/>
              <p:nvPr/>
            </p:nvSpPr>
            <p:spPr>
              <a:xfrm>
                <a:off x="1020504" y="4209408"/>
                <a:ext cx="6101656" cy="954107"/>
              </a:xfrm>
              <a:prstGeom prst="rect">
                <a:avLst/>
              </a:prstGeom>
              <a:noFill/>
            </p:spPr>
            <p:txBody>
              <a:bodyPr wrap="square" rtlCol="0">
                <a:spAutoFit/>
              </a:bodyPr>
              <a:lstStyle/>
              <a:p>
                <a:r>
                  <a:rPr lang="en-US" sz="2800" dirty="0"/>
                  <a:t>For any bilinear map </a:t>
                </a:r>
                <a14:m>
                  <m:oMath xmlns:m="http://schemas.openxmlformats.org/officeDocument/2006/math">
                    <m:r>
                      <a:rPr lang="en-US" sz="2800" b="0" i="1" smtClean="0">
                        <a:latin typeface="Cambria Math" panose="02040503050406030204" pitchFamily="18" charset="0"/>
                      </a:rPr>
                      <m:t>𝑚</m:t>
                    </m:r>
                  </m:oMath>
                </a14:m>
                <a:r>
                  <a:rPr lang="en-US" sz="2800" dirty="0"/>
                  <a:t> there exists a unique linear map </a:t>
                </a:r>
                <a14:m>
                  <m:oMath xmlns:m="http://schemas.openxmlformats.org/officeDocument/2006/math">
                    <m:r>
                      <a:rPr lang="en-US" sz="2800" b="0" i="1" smtClean="0">
                        <a:latin typeface="Cambria Math" panose="02040503050406030204" pitchFamily="18" charset="0"/>
                      </a:rPr>
                      <m:t>𝐼</m:t>
                    </m:r>
                  </m:oMath>
                </a14:m>
                <a:r>
                  <a:rPr lang="en-US" sz="2800" dirty="0"/>
                  <a:t> such that </a:t>
                </a:r>
                <a14:m>
                  <m:oMath xmlns:m="http://schemas.openxmlformats.org/officeDocument/2006/math">
                    <m:r>
                      <a:rPr lang="en-US" sz="2800" b="0" i="1" smtClean="0">
                        <a:latin typeface="Cambria Math" panose="02040503050406030204" pitchFamily="18" charset="0"/>
                      </a:rPr>
                      <m:t>𝑚</m:t>
                    </m:r>
                    <m:r>
                      <a:rPr lang="en-US" sz="2800" b="0" i="1" smtClean="0">
                        <a:latin typeface="Cambria Math" panose="02040503050406030204" pitchFamily="18" charset="0"/>
                      </a:rPr>
                      <m:t>=</m:t>
                    </m:r>
                    <m:r>
                      <a:rPr lang="en-US" sz="2800" b="0" i="1" smtClean="0">
                        <a:latin typeface="Cambria Math" panose="02040503050406030204" pitchFamily="18" charset="0"/>
                      </a:rPr>
                      <m:t>𝐼</m:t>
                    </m:r>
                    <m:r>
                      <a:rPr lang="en-US" sz="2800" b="0" i="1" smtClean="0">
                        <a:latin typeface="Cambria Math" panose="02040503050406030204" pitchFamily="18" charset="0"/>
                      </a:rPr>
                      <m:t>∘</m:t>
                    </m:r>
                    <m:r>
                      <a:rPr lang="en-US" sz="2800" b="0" i="1" smtClean="0">
                        <a:latin typeface="Cambria Math" panose="02040503050406030204" pitchFamily="18" charset="0"/>
                      </a:rPr>
                      <m:t>𝑇</m:t>
                    </m:r>
                  </m:oMath>
                </a14:m>
                <a:endParaRPr lang="en-US" sz="2800" dirty="0"/>
              </a:p>
            </p:txBody>
          </p:sp>
        </mc:Choice>
        <mc:Fallback xmlns="">
          <p:sp>
            <p:nvSpPr>
              <p:cNvPr id="26" name="TextBox 25">
                <a:extLst>
                  <a:ext uri="{FF2B5EF4-FFF2-40B4-BE49-F238E27FC236}">
                    <a16:creationId xmlns:a16="http://schemas.microsoft.com/office/drawing/2014/main" id="{3C918DB0-8636-4559-985F-095AD1C4AE99}"/>
                  </a:ext>
                </a:extLst>
              </p:cNvPr>
              <p:cNvSpPr txBox="1">
                <a:spLocks noRot="1" noChangeAspect="1" noMove="1" noResize="1" noEditPoints="1" noAdjustHandles="1" noChangeArrowheads="1" noChangeShapeType="1" noTextEdit="1"/>
              </p:cNvSpPr>
              <p:nvPr/>
            </p:nvSpPr>
            <p:spPr>
              <a:xfrm>
                <a:off x="1020504" y="4209408"/>
                <a:ext cx="6101656" cy="954107"/>
              </a:xfrm>
              <a:prstGeom prst="rect">
                <a:avLst/>
              </a:prstGeom>
              <a:blipFill>
                <a:blip r:embed="rId9"/>
                <a:stretch>
                  <a:fillRect l="-1998" t="-6410" b="-17949"/>
                </a:stretch>
              </a:blipFill>
            </p:spPr>
            <p:txBody>
              <a:bodyPr/>
              <a:lstStyle/>
              <a:p>
                <a:r>
                  <a:rPr lang="en-US">
                    <a:noFill/>
                  </a:rPr>
                  <a:t> </a:t>
                </a:r>
              </a:p>
            </p:txBody>
          </p:sp>
        </mc:Fallback>
      </mc:AlternateContent>
    </p:spTree>
    <p:extLst>
      <p:ext uri="{BB962C8B-B14F-4D97-AF65-F5344CB8AC3E}">
        <p14:creationId xmlns:p14="http://schemas.microsoft.com/office/powerpoint/2010/main" val="1950189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F37FE-D223-4579-A1E2-CDB5834DE9F0}"/>
              </a:ext>
            </a:extLst>
          </p:cNvPr>
          <p:cNvSpPr>
            <a:spLocks noGrp="1"/>
          </p:cNvSpPr>
          <p:nvPr>
            <p:ph type="title"/>
          </p:nvPr>
        </p:nvSpPr>
        <p:spPr/>
        <p:txBody>
          <a:bodyPr/>
          <a:lstStyle/>
          <a:p>
            <a:r>
              <a:rPr lang="en-US" dirty="0"/>
              <a:t>Final proof</a:t>
            </a:r>
          </a:p>
        </p:txBody>
      </p:sp>
      <p:sp>
        <p:nvSpPr>
          <p:cNvPr id="4" name="Footer Placeholder 3">
            <a:extLst>
              <a:ext uri="{FF2B5EF4-FFF2-40B4-BE49-F238E27FC236}">
                <a16:creationId xmlns:a16="http://schemas.microsoft.com/office/drawing/2014/main" id="{5E6AA19B-1FDF-4FC2-AF38-8E1F6DD1CB7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FA5F79C6-C904-4C12-B236-6D0B58FFE66D}"/>
              </a:ext>
            </a:extLst>
          </p:cNvPr>
          <p:cNvSpPr>
            <a:spLocks noGrp="1"/>
          </p:cNvSpPr>
          <p:nvPr>
            <p:ph type="sldNum" sz="quarter" idx="13"/>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AE88418-D772-4BC3-9A6B-E778CF548091}"/>
                  </a:ext>
                </a:extLst>
              </p:cNvPr>
              <p:cNvSpPr txBox="1"/>
              <p:nvPr/>
            </p:nvSpPr>
            <p:spPr>
              <a:xfrm>
                <a:off x="5924550" y="1568449"/>
                <a:ext cx="173547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6" name="TextBox 5">
                <a:extLst>
                  <a:ext uri="{FF2B5EF4-FFF2-40B4-BE49-F238E27FC236}">
                    <a16:creationId xmlns:a16="http://schemas.microsoft.com/office/drawing/2014/main" id="{4AE88418-D772-4BC3-9A6B-E778CF548091}"/>
                  </a:ext>
                </a:extLst>
              </p:cNvPr>
              <p:cNvSpPr txBox="1">
                <a:spLocks noRot="1" noChangeAspect="1" noMove="1" noResize="1" noEditPoints="1" noAdjustHandles="1" noChangeArrowheads="1" noChangeShapeType="1" noTextEdit="1"/>
              </p:cNvSpPr>
              <p:nvPr/>
            </p:nvSpPr>
            <p:spPr>
              <a:xfrm>
                <a:off x="5924550" y="1568449"/>
                <a:ext cx="1735475"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A3FE45-8BF6-423D-935D-58EBE0F960FE}"/>
                  </a:ext>
                </a:extLst>
              </p:cNvPr>
              <p:cNvSpPr txBox="1"/>
              <p:nvPr/>
            </p:nvSpPr>
            <p:spPr>
              <a:xfrm>
                <a:off x="9169400" y="1568449"/>
                <a:ext cx="1878143"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𝒜</m:t>
                      </m:r>
                      <m:r>
                        <a:rPr lang="en-US" sz="4000" b="0" i="1" smtClean="0">
                          <a:latin typeface="Cambria Math" panose="02040503050406030204" pitchFamily="18" charset="0"/>
                        </a:rPr>
                        <m:t>⊗</m:t>
                      </m:r>
                      <m:r>
                        <a:rPr lang="en-US" sz="4000" b="0" i="1" smtClean="0">
                          <a:latin typeface="Cambria Math" panose="02040503050406030204" pitchFamily="18" charset="0"/>
                        </a:rPr>
                        <m:t>ℬ</m:t>
                      </m:r>
                    </m:oMath>
                  </m:oMathPara>
                </a14:m>
                <a:endParaRPr lang="en-US" sz="4000" dirty="0"/>
              </a:p>
            </p:txBody>
          </p:sp>
        </mc:Choice>
        <mc:Fallback xmlns="">
          <p:sp>
            <p:nvSpPr>
              <p:cNvPr id="7" name="TextBox 6">
                <a:extLst>
                  <a:ext uri="{FF2B5EF4-FFF2-40B4-BE49-F238E27FC236}">
                    <a16:creationId xmlns:a16="http://schemas.microsoft.com/office/drawing/2014/main" id="{84A3FE45-8BF6-423D-935D-58EBE0F960FE}"/>
                  </a:ext>
                </a:extLst>
              </p:cNvPr>
              <p:cNvSpPr txBox="1">
                <a:spLocks noRot="1" noChangeAspect="1" noMove="1" noResize="1" noEditPoints="1" noAdjustHandles="1" noChangeArrowheads="1" noChangeShapeType="1" noTextEdit="1"/>
              </p:cNvSpPr>
              <p:nvPr/>
            </p:nvSpPr>
            <p:spPr>
              <a:xfrm>
                <a:off x="9169400" y="1568449"/>
                <a:ext cx="1878143" cy="70788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61AFD89-854B-47D4-9AF0-55D80C5DABB2}"/>
                  </a:ext>
                </a:extLst>
              </p:cNvPr>
              <p:cNvSpPr txBox="1"/>
              <p:nvPr/>
            </p:nvSpPr>
            <p:spPr>
              <a:xfrm>
                <a:off x="9795596" y="3725998"/>
                <a:ext cx="62574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𝒞</m:t>
                      </m:r>
                    </m:oMath>
                  </m:oMathPara>
                </a14:m>
                <a:endParaRPr lang="en-US" sz="4000" dirty="0"/>
              </a:p>
            </p:txBody>
          </p:sp>
        </mc:Choice>
        <mc:Fallback xmlns="">
          <p:sp>
            <p:nvSpPr>
              <p:cNvPr id="8" name="TextBox 7">
                <a:extLst>
                  <a:ext uri="{FF2B5EF4-FFF2-40B4-BE49-F238E27FC236}">
                    <a16:creationId xmlns:a16="http://schemas.microsoft.com/office/drawing/2014/main" id="{D61AFD89-854B-47D4-9AF0-55D80C5DABB2}"/>
                  </a:ext>
                </a:extLst>
              </p:cNvPr>
              <p:cNvSpPr txBox="1">
                <a:spLocks noRot="1" noChangeAspect="1" noMove="1" noResize="1" noEditPoints="1" noAdjustHandles="1" noChangeArrowheads="1" noChangeShapeType="1" noTextEdit="1"/>
              </p:cNvSpPr>
              <p:nvPr/>
            </p:nvSpPr>
            <p:spPr>
              <a:xfrm>
                <a:off x="9795596" y="3725998"/>
                <a:ext cx="625749" cy="707886"/>
              </a:xfrm>
              <a:prstGeom prst="rect">
                <a:avLst/>
              </a:prstGeom>
              <a:blipFill>
                <a:blip r:embed="rId4"/>
                <a:stretch>
                  <a:fillRect/>
                </a:stretch>
              </a:blipFill>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F0B161F2-BD9C-4E04-885D-627E3153BE7C}"/>
              </a:ext>
            </a:extLst>
          </p:cNvPr>
          <p:cNvCxnSpPr>
            <a:cxnSpLocks/>
            <a:stCxn id="6" idx="3"/>
            <a:endCxn id="7" idx="1"/>
          </p:cNvCxnSpPr>
          <p:nvPr/>
        </p:nvCxnSpPr>
        <p:spPr>
          <a:xfrm>
            <a:off x="7660025" y="1922392"/>
            <a:ext cx="15093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BC2FBA5-23B1-4359-9935-41E6F525016D}"/>
              </a:ext>
            </a:extLst>
          </p:cNvPr>
          <p:cNvCxnSpPr>
            <a:cxnSpLocks/>
            <a:stCxn id="7" idx="2"/>
            <a:endCxn id="8" idx="0"/>
          </p:cNvCxnSpPr>
          <p:nvPr/>
        </p:nvCxnSpPr>
        <p:spPr>
          <a:xfrm flipH="1">
            <a:off x="10108471" y="2276335"/>
            <a:ext cx="1" cy="1449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FE5FE93-0936-4CAC-ACED-C18B331BC2F7}"/>
              </a:ext>
            </a:extLst>
          </p:cNvPr>
          <p:cNvCxnSpPr>
            <a:stCxn id="6" idx="2"/>
            <a:endCxn id="8" idx="1"/>
          </p:cNvCxnSpPr>
          <p:nvPr/>
        </p:nvCxnSpPr>
        <p:spPr>
          <a:xfrm>
            <a:off x="6792288" y="2276335"/>
            <a:ext cx="3003308" cy="1803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00EB982-1B99-44F8-B991-411CD24600F5}"/>
                  </a:ext>
                </a:extLst>
              </p:cNvPr>
              <p:cNvSpPr txBox="1"/>
              <p:nvPr/>
            </p:nvSpPr>
            <p:spPr>
              <a:xfrm>
                <a:off x="8224467" y="1430921"/>
                <a:ext cx="48750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𝑇</m:t>
                      </m:r>
                    </m:oMath>
                  </m:oMathPara>
                </a14:m>
                <a:endParaRPr lang="en-US" sz="2800" dirty="0"/>
              </a:p>
            </p:txBody>
          </p:sp>
        </mc:Choice>
        <mc:Fallback xmlns="">
          <p:sp>
            <p:nvSpPr>
              <p:cNvPr id="21" name="TextBox 20">
                <a:extLst>
                  <a:ext uri="{FF2B5EF4-FFF2-40B4-BE49-F238E27FC236}">
                    <a16:creationId xmlns:a16="http://schemas.microsoft.com/office/drawing/2014/main" id="{C00EB982-1B99-44F8-B991-411CD24600F5}"/>
                  </a:ext>
                </a:extLst>
              </p:cNvPr>
              <p:cNvSpPr txBox="1">
                <a:spLocks noRot="1" noChangeAspect="1" noMove="1" noResize="1" noEditPoints="1" noAdjustHandles="1" noChangeArrowheads="1" noChangeShapeType="1" noTextEdit="1"/>
              </p:cNvSpPr>
              <p:nvPr/>
            </p:nvSpPr>
            <p:spPr>
              <a:xfrm>
                <a:off x="8224467" y="1430921"/>
                <a:ext cx="487506" cy="5232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4052188-9648-4489-9FDF-1064832E0544}"/>
                  </a:ext>
                </a:extLst>
              </p:cNvPr>
              <p:cNvSpPr txBox="1"/>
              <p:nvPr/>
            </p:nvSpPr>
            <p:spPr>
              <a:xfrm>
                <a:off x="8293942" y="2739556"/>
                <a:ext cx="57394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m:t>
                      </m:r>
                    </m:oMath>
                  </m:oMathPara>
                </a14:m>
                <a:endParaRPr lang="en-US" sz="2800" dirty="0"/>
              </a:p>
            </p:txBody>
          </p:sp>
        </mc:Choice>
        <mc:Fallback xmlns="">
          <p:sp>
            <p:nvSpPr>
              <p:cNvPr id="22" name="TextBox 21">
                <a:extLst>
                  <a:ext uri="{FF2B5EF4-FFF2-40B4-BE49-F238E27FC236}">
                    <a16:creationId xmlns:a16="http://schemas.microsoft.com/office/drawing/2014/main" id="{44052188-9648-4489-9FDF-1064832E0544}"/>
                  </a:ext>
                </a:extLst>
              </p:cNvPr>
              <p:cNvSpPr txBox="1">
                <a:spLocks noRot="1" noChangeAspect="1" noMove="1" noResize="1" noEditPoints="1" noAdjustHandles="1" noChangeArrowheads="1" noChangeShapeType="1" noTextEdit="1"/>
              </p:cNvSpPr>
              <p:nvPr/>
            </p:nvSpPr>
            <p:spPr>
              <a:xfrm>
                <a:off x="8293942" y="2739556"/>
                <a:ext cx="573940"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2AEEF59-778B-4BE8-9A5E-4591962D134C}"/>
                  </a:ext>
                </a:extLst>
              </p:cNvPr>
              <p:cNvSpPr txBox="1"/>
              <p:nvPr/>
            </p:nvSpPr>
            <p:spPr>
              <a:xfrm>
                <a:off x="10101893" y="2774547"/>
                <a:ext cx="4140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𝐼</m:t>
                      </m:r>
                    </m:oMath>
                  </m:oMathPara>
                </a14:m>
                <a:endParaRPr lang="en-US" sz="2800" dirty="0"/>
              </a:p>
            </p:txBody>
          </p:sp>
        </mc:Choice>
        <mc:Fallback xmlns="">
          <p:sp>
            <p:nvSpPr>
              <p:cNvPr id="23" name="TextBox 22">
                <a:extLst>
                  <a:ext uri="{FF2B5EF4-FFF2-40B4-BE49-F238E27FC236}">
                    <a16:creationId xmlns:a16="http://schemas.microsoft.com/office/drawing/2014/main" id="{32AEEF59-778B-4BE8-9A5E-4591962D134C}"/>
                  </a:ext>
                </a:extLst>
              </p:cNvPr>
              <p:cNvSpPr txBox="1">
                <a:spLocks noRot="1" noChangeAspect="1" noMove="1" noResize="1" noEditPoints="1" noAdjustHandles="1" noChangeArrowheads="1" noChangeShapeType="1" noTextEdit="1"/>
              </p:cNvSpPr>
              <p:nvPr/>
            </p:nvSpPr>
            <p:spPr>
              <a:xfrm>
                <a:off x="10101893" y="2774547"/>
                <a:ext cx="414088"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DCE0FB7-13D3-464C-91FC-BC97CE349FB8}"/>
                  </a:ext>
                </a:extLst>
              </p:cNvPr>
              <p:cNvSpPr txBox="1"/>
              <p:nvPr/>
            </p:nvSpPr>
            <p:spPr>
              <a:xfrm>
                <a:off x="342901" y="1100561"/>
                <a:ext cx="5275352" cy="954107"/>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𝑚</m:t>
                    </m:r>
                  </m:oMath>
                </a14:m>
                <a:r>
                  <a:rPr lang="en-US" sz="2800" dirty="0"/>
                  <a:t> has to be bilinear (I.9 </a:t>
                </a:r>
                <a:r>
                  <a:rPr lang="en-US" sz="2800" b="1" dirty="0"/>
                  <a:t>H2</a:t>
                </a:r>
                <a:r>
                  <a:rPr lang="en-US" sz="2800" dirty="0"/>
                  <a:t>), we can find a corresponding </a:t>
                </a:r>
                <a14:m>
                  <m:oMath xmlns:m="http://schemas.openxmlformats.org/officeDocument/2006/math">
                    <m:r>
                      <a:rPr lang="en-US" sz="2800" b="0" i="1" smtClean="0">
                        <a:latin typeface="Cambria Math" panose="02040503050406030204" pitchFamily="18" charset="0"/>
                      </a:rPr>
                      <m:t>𝐼</m:t>
                    </m:r>
                  </m:oMath>
                </a14:m>
                <a:endParaRPr lang="en-US" sz="2800" dirty="0"/>
              </a:p>
            </p:txBody>
          </p:sp>
        </mc:Choice>
        <mc:Fallback xmlns="">
          <p:sp>
            <p:nvSpPr>
              <p:cNvPr id="24" name="TextBox 23">
                <a:extLst>
                  <a:ext uri="{FF2B5EF4-FFF2-40B4-BE49-F238E27FC236}">
                    <a16:creationId xmlns:a16="http://schemas.microsoft.com/office/drawing/2014/main" id="{BDCE0FB7-13D3-464C-91FC-BC97CE349FB8}"/>
                  </a:ext>
                </a:extLst>
              </p:cNvPr>
              <p:cNvSpPr txBox="1">
                <a:spLocks noRot="1" noChangeAspect="1" noMove="1" noResize="1" noEditPoints="1" noAdjustHandles="1" noChangeArrowheads="1" noChangeShapeType="1" noTextEdit="1"/>
              </p:cNvSpPr>
              <p:nvPr/>
            </p:nvSpPr>
            <p:spPr>
              <a:xfrm>
                <a:off x="342901" y="1100561"/>
                <a:ext cx="5275352" cy="954107"/>
              </a:xfrm>
              <a:prstGeom prst="rect">
                <a:avLst/>
              </a:prstGeom>
              <a:blipFill>
                <a:blip r:embed="rId8"/>
                <a:stretch>
                  <a:fillRect l="-2309" t="-6410" b="-179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BFE9018-63B5-43C9-AC0F-AAEBE9C89706}"/>
                  </a:ext>
                </a:extLst>
              </p:cNvPr>
              <p:cNvSpPr txBox="1"/>
              <p:nvPr/>
            </p:nvSpPr>
            <p:spPr>
              <a:xfrm>
                <a:off x="341481" y="2394074"/>
                <a:ext cx="5275352" cy="1384995"/>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span surjective (I.5 </a:t>
                </a:r>
                <a:r>
                  <a:rPr lang="en-US" sz="2800" b="1" dirty="0"/>
                  <a:t>H3</a:t>
                </a:r>
                <a:r>
                  <a:rPr lang="en-US" sz="2800" dirty="0"/>
                  <a:t>), the basis of </a:t>
                </a:r>
                <a14:m>
                  <m:oMath xmlns:m="http://schemas.openxmlformats.org/officeDocument/2006/math">
                    <m:r>
                      <a:rPr lang="en-US" sz="2800" b="0" i="1" smtClean="0">
                        <a:latin typeface="Cambria Math" panose="02040503050406030204" pitchFamily="18" charset="0"/>
                      </a:rPr>
                      <m:t>𝒞</m:t>
                    </m:r>
                  </m:oMath>
                </a14:m>
                <a:r>
                  <a:rPr lang="en-US" sz="2800" dirty="0"/>
                  <a:t> cannot be “bigger” than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17" name="TextBox 16">
                <a:extLst>
                  <a:ext uri="{FF2B5EF4-FFF2-40B4-BE49-F238E27FC236}">
                    <a16:creationId xmlns:a16="http://schemas.microsoft.com/office/drawing/2014/main" id="{5BFE9018-63B5-43C9-AC0F-AAEBE9C89706}"/>
                  </a:ext>
                </a:extLst>
              </p:cNvPr>
              <p:cNvSpPr txBox="1">
                <a:spLocks noRot="1" noChangeAspect="1" noMove="1" noResize="1" noEditPoints="1" noAdjustHandles="1" noChangeArrowheads="1" noChangeShapeType="1" noTextEdit="1"/>
              </p:cNvSpPr>
              <p:nvPr/>
            </p:nvSpPr>
            <p:spPr>
              <a:xfrm>
                <a:off x="341481" y="2394074"/>
                <a:ext cx="5275352" cy="1384995"/>
              </a:xfrm>
              <a:prstGeom prst="rect">
                <a:avLst/>
              </a:prstGeom>
              <a:blipFill>
                <a:blip r:embed="rId9"/>
                <a:stretch>
                  <a:fillRect l="-2312" t="-4405" r="-2543" b="-11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F9BB498-07D9-4BFC-BA3D-0BADECD0E12B}"/>
                  </a:ext>
                </a:extLst>
              </p:cNvPr>
              <p:cNvSpPr txBox="1"/>
              <p:nvPr/>
            </p:nvSpPr>
            <p:spPr>
              <a:xfrm>
                <a:off x="342901" y="4118475"/>
                <a:ext cx="5275352" cy="1815882"/>
              </a:xfrm>
              <a:prstGeom prst="rect">
                <a:avLst/>
              </a:prstGeom>
              <a:noFill/>
            </p:spPr>
            <p:txBody>
              <a:bodyPr wrap="square" rtlCol="0">
                <a:spAutoFit/>
              </a:bodyPr>
              <a:lstStyle/>
              <a:p>
                <a:r>
                  <a:rPr lang="en-US" sz="2800" dirty="0"/>
                  <a:t>Because </a:t>
                </a:r>
                <a14:m>
                  <m:oMath xmlns:m="http://schemas.openxmlformats.org/officeDocument/2006/math">
                    <m:r>
                      <a:rPr lang="en-US" sz="2800" b="0" i="1" smtClean="0">
                        <a:latin typeface="Cambria Math" panose="02040503050406030204" pitchFamily="18" charset="0"/>
                      </a:rPr>
                      <m:t>𝑀</m:t>
                    </m:r>
                  </m:oMath>
                </a14:m>
                <a:r>
                  <a:rPr lang="en-US" sz="2800" dirty="0"/>
                  <a:t> was total (I.6 </a:t>
                </a:r>
                <a:r>
                  <a:rPr lang="en-US" sz="2800" b="1" dirty="0"/>
                  <a:t>H3</a:t>
                </a:r>
                <a:r>
                  <a:rPr lang="en-US" sz="2800" dirty="0"/>
                  <a:t>), </a:t>
                </a:r>
                <a14:m>
                  <m:oMath xmlns:m="http://schemas.openxmlformats.org/officeDocument/2006/math">
                    <m:r>
                      <a:rPr lang="en-US" sz="2800" b="0" i="1" smtClean="0">
                        <a:latin typeface="Cambria Math" panose="02040503050406030204" pitchFamily="18" charset="0"/>
                      </a:rPr>
                      <m:t>𝐼</m:t>
                    </m:r>
                  </m:oMath>
                </a14:m>
                <a:r>
                  <a:rPr lang="en-US" sz="2800" dirty="0"/>
                  <a:t> cannot send to zero any element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so the basis of </a:t>
                </a:r>
                <a14:m>
                  <m:oMath xmlns:m="http://schemas.openxmlformats.org/officeDocument/2006/math">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r>
                  <a:rPr lang="en-US" sz="2800" dirty="0"/>
                  <a:t> cannot be “bigger” than </a:t>
                </a:r>
                <a14:m>
                  <m:oMath xmlns:m="http://schemas.openxmlformats.org/officeDocument/2006/math">
                    <m:r>
                      <a:rPr lang="en-US" sz="2800" i="1">
                        <a:latin typeface="Cambria Math" panose="02040503050406030204" pitchFamily="18" charset="0"/>
                      </a:rPr>
                      <m:t>𝒞</m:t>
                    </m:r>
                  </m:oMath>
                </a14:m>
                <a:endParaRPr lang="en-US" sz="2800" dirty="0"/>
              </a:p>
            </p:txBody>
          </p:sp>
        </mc:Choice>
        <mc:Fallback xmlns="">
          <p:sp>
            <p:nvSpPr>
              <p:cNvPr id="19" name="TextBox 18">
                <a:extLst>
                  <a:ext uri="{FF2B5EF4-FFF2-40B4-BE49-F238E27FC236}">
                    <a16:creationId xmlns:a16="http://schemas.microsoft.com/office/drawing/2014/main" id="{CF9BB498-07D9-4BFC-BA3D-0BADECD0E12B}"/>
                  </a:ext>
                </a:extLst>
              </p:cNvPr>
              <p:cNvSpPr txBox="1">
                <a:spLocks noRot="1" noChangeAspect="1" noMove="1" noResize="1" noEditPoints="1" noAdjustHandles="1" noChangeArrowheads="1" noChangeShapeType="1" noTextEdit="1"/>
              </p:cNvSpPr>
              <p:nvPr/>
            </p:nvSpPr>
            <p:spPr>
              <a:xfrm>
                <a:off x="342901" y="4118475"/>
                <a:ext cx="5275352" cy="1815882"/>
              </a:xfrm>
              <a:prstGeom prst="rect">
                <a:avLst/>
              </a:prstGeom>
              <a:blipFill>
                <a:blip r:embed="rId10"/>
                <a:stretch>
                  <a:fillRect l="-2309" t="-3367" b="-909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93732C9-B001-43B0-920C-4AE161A6D41D}"/>
              </a:ext>
            </a:extLst>
          </p:cNvPr>
          <p:cNvSpPr txBox="1"/>
          <p:nvPr/>
        </p:nvSpPr>
        <p:spPr>
          <a:xfrm>
            <a:off x="4345768" y="5808048"/>
            <a:ext cx="2685094" cy="369332"/>
          </a:xfrm>
          <a:prstGeom prst="rect">
            <a:avLst/>
          </a:prstGeom>
          <a:noFill/>
        </p:spPr>
        <p:txBody>
          <a:bodyPr wrap="none" rtlCol="0">
            <a:spAutoFit/>
          </a:bodyPr>
          <a:lstStyle/>
          <a:p>
            <a:r>
              <a:rPr lang="en-US" dirty="0"/>
              <a:t>preparation independence</a:t>
            </a:r>
          </a:p>
        </p:txBody>
      </p:sp>
      <p:sp>
        <p:nvSpPr>
          <p:cNvPr id="20" name="TextBox 19">
            <a:extLst>
              <a:ext uri="{FF2B5EF4-FFF2-40B4-BE49-F238E27FC236}">
                <a16:creationId xmlns:a16="http://schemas.microsoft.com/office/drawing/2014/main" id="{161A08CB-A25D-4C83-B60E-42AB6EA213AB}"/>
              </a:ext>
            </a:extLst>
          </p:cNvPr>
          <p:cNvSpPr txBox="1"/>
          <p:nvPr/>
        </p:nvSpPr>
        <p:spPr>
          <a:xfrm>
            <a:off x="3939029" y="3384933"/>
            <a:ext cx="2055371" cy="369332"/>
          </a:xfrm>
          <a:prstGeom prst="rect">
            <a:avLst/>
          </a:prstGeom>
          <a:noFill/>
        </p:spPr>
        <p:txBody>
          <a:bodyPr wrap="none" rtlCol="0">
            <a:spAutoFit/>
          </a:bodyPr>
          <a:lstStyle/>
          <a:p>
            <a:r>
              <a:rPr lang="en-US" dirty="0"/>
              <a:t>nothing but A and B</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FB19182-51F4-419F-A4B1-7705B6B2A339}"/>
                  </a:ext>
                </a:extLst>
              </p:cNvPr>
              <p:cNvSpPr txBox="1"/>
              <p:nvPr/>
            </p:nvSpPr>
            <p:spPr>
              <a:xfrm>
                <a:off x="6587465" y="4822503"/>
                <a:ext cx="5275352" cy="523220"/>
              </a:xfrm>
              <a:prstGeom prst="rect">
                <a:avLst/>
              </a:prstGeom>
              <a:noFill/>
            </p:spPr>
            <p:txBody>
              <a:bodyPr wrap="square" rtlCol="0">
                <a:spAutoFit/>
              </a:bodyPr>
              <a:lstStyle/>
              <a:p>
                <a14:m>
                  <m:oMath xmlns:m="http://schemas.openxmlformats.org/officeDocument/2006/math">
                    <m:r>
                      <a:rPr lang="en-US" sz="2800" b="0" i="1" smtClean="0">
                        <a:latin typeface="Cambria Math" panose="02040503050406030204" pitchFamily="18" charset="0"/>
                      </a:rPr>
                      <m:t>𝐼</m:t>
                    </m:r>
                  </m:oMath>
                </a14:m>
                <a:r>
                  <a:rPr lang="en-US" sz="2800" dirty="0"/>
                  <a:t> is an isomorphism: </a:t>
                </a:r>
                <a14:m>
                  <m:oMath xmlns:m="http://schemas.openxmlformats.org/officeDocument/2006/math">
                    <m:r>
                      <a:rPr lang="en-US" sz="2800" b="0" i="1" smtClean="0">
                        <a:latin typeface="Cambria Math" panose="02040503050406030204" pitchFamily="18" charset="0"/>
                      </a:rPr>
                      <m:t>𝒞</m:t>
                    </m:r>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rPr>
                      <m:t>𝒜</m:t>
                    </m:r>
                    <m:r>
                      <a:rPr lang="en-US" sz="2800" i="1">
                        <a:latin typeface="Cambria Math" panose="02040503050406030204" pitchFamily="18" charset="0"/>
                      </a:rPr>
                      <m:t>⊗</m:t>
                    </m:r>
                    <m:r>
                      <a:rPr lang="en-US" sz="2800" i="1">
                        <a:latin typeface="Cambria Math" panose="02040503050406030204" pitchFamily="18" charset="0"/>
                      </a:rPr>
                      <m:t>ℬ</m:t>
                    </m:r>
                  </m:oMath>
                </a14:m>
                <a:endParaRPr lang="en-US" sz="2800" dirty="0"/>
              </a:p>
            </p:txBody>
          </p:sp>
        </mc:Choice>
        <mc:Fallback xmlns="">
          <p:sp>
            <p:nvSpPr>
              <p:cNvPr id="27" name="TextBox 26">
                <a:extLst>
                  <a:ext uri="{FF2B5EF4-FFF2-40B4-BE49-F238E27FC236}">
                    <a16:creationId xmlns:a16="http://schemas.microsoft.com/office/drawing/2014/main" id="{BFB19182-51F4-419F-A4B1-7705B6B2A339}"/>
                  </a:ext>
                </a:extLst>
              </p:cNvPr>
              <p:cNvSpPr txBox="1">
                <a:spLocks noRot="1" noChangeAspect="1" noMove="1" noResize="1" noEditPoints="1" noAdjustHandles="1" noChangeArrowheads="1" noChangeShapeType="1" noTextEdit="1"/>
              </p:cNvSpPr>
              <p:nvPr/>
            </p:nvSpPr>
            <p:spPr>
              <a:xfrm>
                <a:off x="6587465" y="4822503"/>
                <a:ext cx="5275352" cy="523220"/>
              </a:xfrm>
              <a:prstGeom prst="rect">
                <a:avLst/>
              </a:prstGeom>
              <a:blipFill>
                <a:blip r:embed="rId11"/>
                <a:stretch>
                  <a:fillRect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3953023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3" grpId="0"/>
      <p:bldP spid="20"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815C-9711-4CC0-96CC-16F1635FC657}"/>
              </a:ext>
            </a:extLst>
          </p:cNvPr>
          <p:cNvSpPr>
            <a:spLocks noGrp="1"/>
          </p:cNvSpPr>
          <p:nvPr>
            <p:ph type="title"/>
          </p:nvPr>
        </p:nvSpPr>
        <p:spPr/>
        <p:txBody>
          <a:bodyPr/>
          <a:lstStyle/>
          <a:p>
            <a:r>
              <a:rPr lang="en-US" dirty="0"/>
              <a:t>Postulate removed</a:t>
            </a:r>
          </a:p>
        </p:txBody>
      </p:sp>
      <p:sp>
        <p:nvSpPr>
          <p:cNvPr id="3" name="Content Placeholder 2">
            <a:extLst>
              <a:ext uri="{FF2B5EF4-FFF2-40B4-BE49-F238E27FC236}">
                <a16:creationId xmlns:a16="http://schemas.microsoft.com/office/drawing/2014/main" id="{D5ED0BBE-E2EC-45F1-B0DC-26853E144DFD}"/>
              </a:ext>
            </a:extLst>
          </p:cNvPr>
          <p:cNvSpPr>
            <a:spLocks noGrp="1"/>
          </p:cNvSpPr>
          <p:nvPr>
            <p:ph idx="1"/>
          </p:nvPr>
        </p:nvSpPr>
        <p:spPr/>
        <p:txBody>
          <a:bodyPr/>
          <a:lstStyle/>
          <a:p>
            <a:r>
              <a:rPr lang="en-US" dirty="0"/>
              <a:t>We showed that we can recover the tensor product for the composite system based on very narrow physically motivated requirements (preparation independence and the composite made of only the parts)</a:t>
            </a:r>
          </a:p>
          <a:p>
            <a:r>
              <a:rPr lang="en-US" dirty="0"/>
              <a:t>Could we use something else apart from the tensor product? Yes! We could use other maps that introduce arbitrary gauges and phase flips. But why should we make our life complicated, since we can always pick a representation that behaves nicely?</a:t>
            </a:r>
          </a:p>
          <a:p>
            <a:r>
              <a:rPr lang="en-US" dirty="0">
                <a:solidFill>
                  <a:srgbClr val="008000"/>
                </a:solidFill>
              </a:rPr>
              <a:t>Now we know </a:t>
            </a:r>
            <a:r>
              <a:rPr lang="en-US" b="1" dirty="0">
                <a:solidFill>
                  <a:srgbClr val="008000"/>
                </a:solidFill>
              </a:rPr>
              <a:t>exactly</a:t>
            </a:r>
            <a:r>
              <a:rPr lang="en-US" dirty="0">
                <a:solidFill>
                  <a:srgbClr val="008000"/>
                </a:solidFill>
              </a:rPr>
              <a:t>, at both a physical level and a mathematical level, why we use the tensor product for composite systems in quantum mechanics</a:t>
            </a:r>
          </a:p>
        </p:txBody>
      </p:sp>
      <p:sp>
        <p:nvSpPr>
          <p:cNvPr id="4" name="Footer Placeholder 3">
            <a:extLst>
              <a:ext uri="{FF2B5EF4-FFF2-40B4-BE49-F238E27FC236}">
                <a16:creationId xmlns:a16="http://schemas.microsoft.com/office/drawing/2014/main" id="{9D22A309-78B6-435A-B2CA-706D317FDFD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C3652B2-BD96-42E3-827D-86D04C56A700}"/>
              </a:ext>
            </a:extLst>
          </p:cNvPr>
          <p:cNvSpPr>
            <a:spLocks noGrp="1"/>
          </p:cNvSpPr>
          <p:nvPr>
            <p:ph type="sldNum" sz="quarter" idx="13"/>
          </p:nvPr>
        </p:nvSpPr>
        <p:spPr/>
        <p:txBody>
          <a:bodyPr/>
          <a:lstStyle/>
          <a:p>
            <a:fld id="{F47845EA-7733-40EE-B074-20032348B727}" type="slidenum">
              <a:rPr lang="en-US" smtClean="0"/>
              <a:t>27</a:t>
            </a:fld>
            <a:endParaRPr lang="en-US"/>
          </a:p>
        </p:txBody>
      </p:sp>
    </p:spTree>
    <p:extLst>
      <p:ext uri="{BB962C8B-B14F-4D97-AF65-F5344CB8AC3E}">
        <p14:creationId xmlns:p14="http://schemas.microsoft.com/office/powerpoint/2010/main" val="26401012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COMMENTARY</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28</a:t>
            </a:fld>
            <a:endParaRPr lang="en-US"/>
          </a:p>
        </p:txBody>
      </p:sp>
    </p:spTree>
    <p:extLst>
      <p:ext uri="{BB962C8B-B14F-4D97-AF65-F5344CB8AC3E}">
        <p14:creationId xmlns:p14="http://schemas.microsoft.com/office/powerpoint/2010/main" val="23896179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commentary</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normAutofit/>
          </a:bodyPr>
          <a:lstStyle/>
          <a:p>
            <a:r>
              <a:rPr lang="en-US" dirty="0"/>
              <a:t>Note how the starting points are simple, yet the derivation is not</a:t>
            </a:r>
          </a:p>
          <a:p>
            <a:endParaRPr lang="en-US" dirty="0"/>
          </a:p>
          <a:p>
            <a:r>
              <a:rPr lang="en-US" dirty="0"/>
              <a:t>There are two details that have been sources of confusion, let us go through them quickly</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29</a:t>
            </a:fld>
            <a:endParaRPr lang="en-US"/>
          </a:p>
        </p:txBody>
      </p:sp>
    </p:spTree>
    <p:extLst>
      <p:ext uri="{BB962C8B-B14F-4D97-AF65-F5344CB8AC3E}">
        <p14:creationId xmlns:p14="http://schemas.microsoft.com/office/powerpoint/2010/main" val="83735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FE1EA-D127-4C8E-8991-1BA7FB142258}"/>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88B1DB36-4272-4649-A32B-2FDAF0A7DB68}"/>
              </a:ext>
            </a:extLst>
          </p:cNvPr>
          <p:cNvSpPr>
            <a:spLocks noGrp="1"/>
          </p:cNvSpPr>
          <p:nvPr>
            <p:ph idx="1"/>
          </p:nvPr>
        </p:nvSpPr>
        <p:spPr/>
        <p:txBody>
          <a:bodyPr/>
          <a:lstStyle/>
          <a:p>
            <a:r>
              <a:rPr lang="en-US" dirty="0"/>
              <a:t>The setup</a:t>
            </a:r>
          </a:p>
          <a:p>
            <a:pPr lvl="1"/>
            <a:r>
              <a:rPr lang="en-US" dirty="0"/>
              <a:t>Postulates, how to remove them and the nature of composite systems</a:t>
            </a:r>
          </a:p>
          <a:p>
            <a:r>
              <a:rPr lang="en-US" dirty="0"/>
              <a:t>The proof</a:t>
            </a:r>
          </a:p>
          <a:p>
            <a:pPr lvl="1"/>
            <a:r>
              <a:rPr lang="en-US" dirty="0"/>
              <a:t>Projective spaces, their bridge between probabilistic events and quantum states, the fundamental theorem of projective geometry and the universal property of the tensor product</a:t>
            </a:r>
          </a:p>
          <a:p>
            <a:r>
              <a:rPr lang="en-US" dirty="0"/>
              <a:t>The commentary</a:t>
            </a:r>
          </a:p>
          <a:p>
            <a:pPr lvl="1"/>
            <a:r>
              <a:rPr lang="en-US" dirty="0"/>
              <a:t>The anti-linearity debacle, the lack of tensor product in Hilbert spaces and the wrong math</a:t>
            </a:r>
          </a:p>
        </p:txBody>
      </p:sp>
      <p:sp>
        <p:nvSpPr>
          <p:cNvPr id="4" name="Footer Placeholder 3">
            <a:extLst>
              <a:ext uri="{FF2B5EF4-FFF2-40B4-BE49-F238E27FC236}">
                <a16:creationId xmlns:a16="http://schemas.microsoft.com/office/drawing/2014/main" id="{EBC9FFDA-9913-4EB6-8113-4B9AC61335AF}"/>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822DA79E-E11A-4BAE-B0AA-95F305FA2654}"/>
              </a:ext>
            </a:extLst>
          </p:cNvPr>
          <p:cNvSpPr>
            <a:spLocks noGrp="1"/>
          </p:cNvSpPr>
          <p:nvPr>
            <p:ph type="sldNum" sz="quarter" idx="13"/>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435590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Some take the anti-linear case to be physically distinct (e.g. related to time reversal)</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30</a:t>
            </a:fld>
            <a:endParaRPr lang="en-US" dirty="0"/>
          </a:p>
        </p:txBody>
      </p:sp>
      <p:pic>
        <p:nvPicPr>
          <p:cNvPr id="15" name="Picture 14">
            <a:extLst>
              <a:ext uri="{FF2B5EF4-FFF2-40B4-BE49-F238E27FC236}">
                <a16:creationId xmlns:a16="http://schemas.microsoft.com/office/drawing/2014/main" id="{D1FA9BFF-83A6-492A-8372-BCA863B0F373}"/>
              </a:ext>
            </a:extLst>
          </p:cNvPr>
          <p:cNvPicPr>
            <a:picLocks noChangeAspect="1"/>
          </p:cNvPicPr>
          <p:nvPr/>
        </p:nvPicPr>
        <p:blipFill>
          <a:blip r:embed="rId2"/>
          <a:stretch>
            <a:fillRect/>
          </a:stretch>
        </p:blipFill>
        <p:spPr>
          <a:xfrm>
            <a:off x="4068042" y="3181846"/>
            <a:ext cx="7411484" cy="1952898"/>
          </a:xfrm>
          <a:prstGeom prst="rect">
            <a:avLst/>
          </a:prstGeom>
        </p:spPr>
      </p:pic>
      <p:pic>
        <p:nvPicPr>
          <p:cNvPr id="7" name="Picture 6">
            <a:extLst>
              <a:ext uri="{FF2B5EF4-FFF2-40B4-BE49-F238E27FC236}">
                <a16:creationId xmlns:a16="http://schemas.microsoft.com/office/drawing/2014/main" id="{4A8FA2E8-DCD4-42EE-BBB8-C852868D7366}"/>
              </a:ext>
            </a:extLst>
          </p:cNvPr>
          <p:cNvPicPr>
            <a:picLocks noChangeAspect="1"/>
          </p:cNvPicPr>
          <p:nvPr/>
        </p:nvPicPr>
        <p:blipFill>
          <a:blip r:embed="rId3"/>
          <a:stretch>
            <a:fillRect/>
          </a:stretch>
        </p:blipFill>
        <p:spPr>
          <a:xfrm>
            <a:off x="488628" y="2150119"/>
            <a:ext cx="4610743" cy="638264"/>
          </a:xfrm>
          <a:prstGeom prst="rect">
            <a:avLst/>
          </a:prstGeom>
        </p:spPr>
      </p:pic>
      <p:sp>
        <p:nvSpPr>
          <p:cNvPr id="8" name="Rectangle 7">
            <a:extLst>
              <a:ext uri="{FF2B5EF4-FFF2-40B4-BE49-F238E27FC236}">
                <a16:creationId xmlns:a16="http://schemas.microsoft.com/office/drawing/2014/main" id="{5F0FEC35-543F-4FDE-956F-BCCA507B3F67}"/>
              </a:ext>
            </a:extLst>
          </p:cNvPr>
          <p:cNvSpPr/>
          <p:nvPr/>
        </p:nvSpPr>
        <p:spPr>
          <a:xfrm>
            <a:off x="9306560" y="3429000"/>
            <a:ext cx="1513840" cy="34036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1092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E990-01D3-4D19-B295-AA3045064AC5}"/>
              </a:ext>
            </a:extLst>
          </p:cNvPr>
          <p:cNvSpPr>
            <a:spLocks noGrp="1"/>
          </p:cNvSpPr>
          <p:nvPr>
            <p:ph type="title"/>
          </p:nvPr>
        </p:nvSpPr>
        <p:spPr/>
        <p:txBody>
          <a:bodyPr/>
          <a:lstStyle/>
          <a:p>
            <a:r>
              <a:rPr lang="en-US" dirty="0"/>
              <a:t>The anti-linear debacle </a:t>
            </a:r>
          </a:p>
        </p:txBody>
      </p:sp>
      <p:sp>
        <p:nvSpPr>
          <p:cNvPr id="3" name="Content Placeholder 2">
            <a:extLst>
              <a:ext uri="{FF2B5EF4-FFF2-40B4-BE49-F238E27FC236}">
                <a16:creationId xmlns:a16="http://schemas.microsoft.com/office/drawing/2014/main" id="{43CC68CE-90F1-4A6F-AE94-D355D1AD4C7F}"/>
              </a:ext>
            </a:extLst>
          </p:cNvPr>
          <p:cNvSpPr>
            <a:spLocks noGrp="1"/>
          </p:cNvSpPr>
          <p:nvPr>
            <p:ph idx="1"/>
          </p:nvPr>
        </p:nvSpPr>
        <p:spPr/>
        <p:txBody>
          <a:bodyPr/>
          <a:lstStyle/>
          <a:p>
            <a:r>
              <a:rPr lang="en-US" dirty="0"/>
              <a:t>The fact that the conjugate representation is physically equivalent was something known to the founders of quantum mechanics</a:t>
            </a:r>
          </a:p>
        </p:txBody>
      </p:sp>
      <p:sp>
        <p:nvSpPr>
          <p:cNvPr id="4" name="Footer Placeholder 3">
            <a:extLst>
              <a:ext uri="{FF2B5EF4-FFF2-40B4-BE49-F238E27FC236}">
                <a16:creationId xmlns:a16="http://schemas.microsoft.com/office/drawing/2014/main" id="{85C291C2-8941-4FDC-A831-CCCB43C096C8}"/>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 name="Slide Number Placeholder 4">
            <a:extLst>
              <a:ext uri="{FF2B5EF4-FFF2-40B4-BE49-F238E27FC236}">
                <a16:creationId xmlns:a16="http://schemas.microsoft.com/office/drawing/2014/main" id="{EFC80E7E-F84F-4414-A5BD-FFE1ABB7EEDB}"/>
              </a:ext>
            </a:extLst>
          </p:cNvPr>
          <p:cNvSpPr>
            <a:spLocks noGrp="1"/>
          </p:cNvSpPr>
          <p:nvPr>
            <p:ph type="sldNum" sz="quarter" idx="13"/>
          </p:nvPr>
        </p:nvSpPr>
        <p:spPr/>
        <p:txBody>
          <a:bodyPr/>
          <a:lstStyle/>
          <a:p>
            <a:fld id="{F47845EA-7733-40EE-B074-20032348B727}" type="slidenum">
              <a:rPr lang="en-US" smtClean="0"/>
              <a:t>31</a:t>
            </a:fld>
            <a:endParaRPr lang="en-US"/>
          </a:p>
        </p:txBody>
      </p:sp>
      <p:pic>
        <p:nvPicPr>
          <p:cNvPr id="7" name="Picture 6">
            <a:extLst>
              <a:ext uri="{FF2B5EF4-FFF2-40B4-BE49-F238E27FC236}">
                <a16:creationId xmlns:a16="http://schemas.microsoft.com/office/drawing/2014/main" id="{B212F399-F8E4-440D-9363-DF1AA19ED5A2}"/>
              </a:ext>
            </a:extLst>
          </p:cNvPr>
          <p:cNvPicPr>
            <a:picLocks noChangeAspect="1"/>
          </p:cNvPicPr>
          <p:nvPr/>
        </p:nvPicPr>
        <p:blipFill>
          <a:blip r:embed="rId2"/>
          <a:stretch>
            <a:fillRect/>
          </a:stretch>
        </p:blipFill>
        <p:spPr>
          <a:xfrm>
            <a:off x="4816389" y="4306379"/>
            <a:ext cx="7325747" cy="1810003"/>
          </a:xfrm>
          <a:prstGeom prst="rect">
            <a:avLst/>
          </a:prstGeom>
        </p:spPr>
      </p:pic>
      <p:pic>
        <p:nvPicPr>
          <p:cNvPr id="9" name="Picture 8">
            <a:extLst>
              <a:ext uri="{FF2B5EF4-FFF2-40B4-BE49-F238E27FC236}">
                <a16:creationId xmlns:a16="http://schemas.microsoft.com/office/drawing/2014/main" id="{583B7582-37AB-46C2-8B57-95DB237D3DA3}"/>
              </a:ext>
            </a:extLst>
          </p:cNvPr>
          <p:cNvPicPr>
            <a:picLocks noChangeAspect="1"/>
          </p:cNvPicPr>
          <p:nvPr/>
        </p:nvPicPr>
        <p:blipFill>
          <a:blip r:embed="rId3"/>
          <a:stretch>
            <a:fillRect/>
          </a:stretch>
        </p:blipFill>
        <p:spPr>
          <a:xfrm>
            <a:off x="329183" y="2105181"/>
            <a:ext cx="7223495" cy="1801664"/>
          </a:xfrm>
          <a:prstGeom prst="rect">
            <a:avLst/>
          </a:prstGeom>
        </p:spPr>
      </p:pic>
      <p:pic>
        <p:nvPicPr>
          <p:cNvPr id="11" name="Picture 10">
            <a:extLst>
              <a:ext uri="{FF2B5EF4-FFF2-40B4-BE49-F238E27FC236}">
                <a16:creationId xmlns:a16="http://schemas.microsoft.com/office/drawing/2014/main" id="{BF317CBE-CABA-489A-89B0-9F953C0C9BA2}"/>
              </a:ext>
            </a:extLst>
          </p:cNvPr>
          <p:cNvPicPr>
            <a:picLocks noChangeAspect="1"/>
          </p:cNvPicPr>
          <p:nvPr/>
        </p:nvPicPr>
        <p:blipFill>
          <a:blip r:embed="rId4"/>
          <a:stretch>
            <a:fillRect/>
          </a:stretch>
        </p:blipFill>
        <p:spPr>
          <a:xfrm>
            <a:off x="7081255" y="2105181"/>
            <a:ext cx="4639322" cy="666843"/>
          </a:xfrm>
          <a:prstGeom prst="rect">
            <a:avLst/>
          </a:prstGeom>
        </p:spPr>
      </p:pic>
      <p:pic>
        <p:nvPicPr>
          <p:cNvPr id="13" name="Picture 12">
            <a:extLst>
              <a:ext uri="{FF2B5EF4-FFF2-40B4-BE49-F238E27FC236}">
                <a16:creationId xmlns:a16="http://schemas.microsoft.com/office/drawing/2014/main" id="{DA7B155F-4591-40CB-A696-1F9EFDAC3DF7}"/>
              </a:ext>
            </a:extLst>
          </p:cNvPr>
          <p:cNvPicPr>
            <a:picLocks noChangeAspect="1"/>
          </p:cNvPicPr>
          <p:nvPr/>
        </p:nvPicPr>
        <p:blipFill>
          <a:blip r:embed="rId5"/>
          <a:stretch>
            <a:fillRect/>
          </a:stretch>
        </p:blipFill>
        <p:spPr>
          <a:xfrm>
            <a:off x="205646" y="4469628"/>
            <a:ext cx="4610743" cy="466790"/>
          </a:xfrm>
          <a:prstGeom prst="rect">
            <a:avLst/>
          </a:prstGeom>
        </p:spPr>
      </p:pic>
      <p:cxnSp>
        <p:nvCxnSpPr>
          <p:cNvPr id="8" name="Straight Connector 7">
            <a:extLst>
              <a:ext uri="{FF2B5EF4-FFF2-40B4-BE49-F238E27FC236}">
                <a16:creationId xmlns:a16="http://schemas.microsoft.com/office/drawing/2014/main" id="{0C8C93AA-6111-4430-8B19-F48FBFED2262}"/>
              </a:ext>
            </a:extLst>
          </p:cNvPr>
          <p:cNvCxnSpPr/>
          <p:nvPr/>
        </p:nvCxnSpPr>
        <p:spPr>
          <a:xfrm>
            <a:off x="4998720" y="6136702"/>
            <a:ext cx="606552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B29E267-439A-46AF-9728-64355DE26C66}"/>
              </a:ext>
            </a:extLst>
          </p:cNvPr>
          <p:cNvSpPr txBox="1"/>
          <p:nvPr/>
        </p:nvSpPr>
        <p:spPr>
          <a:xfrm>
            <a:off x="5541119" y="6222845"/>
            <a:ext cx="4980722" cy="461665"/>
          </a:xfrm>
          <a:prstGeom prst="rect">
            <a:avLst/>
          </a:prstGeom>
          <a:noFill/>
        </p:spPr>
        <p:txBody>
          <a:bodyPr wrap="none" rtlCol="0">
            <a:spAutoFit/>
          </a:bodyPr>
          <a:lstStyle/>
          <a:p>
            <a:r>
              <a:rPr lang="en-US" sz="2400" dirty="0">
                <a:solidFill>
                  <a:srgbClr val="FF0000"/>
                </a:solidFill>
              </a:rPr>
              <a:t>Maybe we should stop doing that?!?!?</a:t>
            </a:r>
          </a:p>
        </p:txBody>
      </p:sp>
    </p:spTree>
    <p:extLst>
      <p:ext uri="{BB962C8B-B14F-4D97-AF65-F5344CB8AC3E}">
        <p14:creationId xmlns:p14="http://schemas.microsoft.com/office/powerpoint/2010/main" val="37542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3704-E481-4259-A6DC-9F25C79171A7}"/>
              </a:ext>
            </a:extLst>
          </p:cNvPr>
          <p:cNvSpPr>
            <a:spLocks noGrp="1"/>
          </p:cNvSpPr>
          <p:nvPr>
            <p:ph type="title"/>
          </p:nvPr>
        </p:nvSpPr>
        <p:spPr/>
        <p:txBody>
          <a:bodyPr/>
          <a:lstStyle/>
          <a:p>
            <a:r>
              <a:rPr lang="en-US" dirty="0"/>
              <a:t>No tensor product on Hilbert spaces</a:t>
            </a:r>
          </a:p>
        </p:txBody>
      </p:sp>
      <p:sp>
        <p:nvSpPr>
          <p:cNvPr id="3" name="Content Placeholder 2">
            <a:extLst>
              <a:ext uri="{FF2B5EF4-FFF2-40B4-BE49-F238E27FC236}">
                <a16:creationId xmlns:a16="http://schemas.microsoft.com/office/drawing/2014/main" id="{7B2483EB-3033-4D02-BC5A-0585ED73BCBF}"/>
              </a:ext>
            </a:extLst>
          </p:cNvPr>
          <p:cNvSpPr>
            <a:spLocks noGrp="1"/>
          </p:cNvSpPr>
          <p:nvPr>
            <p:ph idx="1"/>
          </p:nvPr>
        </p:nvSpPr>
        <p:spPr/>
        <p:txBody>
          <a:bodyPr/>
          <a:lstStyle/>
          <a:p>
            <a:r>
              <a:rPr lang="en-US" dirty="0"/>
              <a:t>Another objection comes from the use of the universal property of the tensor product</a:t>
            </a:r>
          </a:p>
          <a:p>
            <a:r>
              <a:rPr lang="en-US" dirty="0"/>
              <a:t>The objection is that, in the category of Hilbert spaces, the universal property of the tensor product yields nothing: there is no tensor product (according to category theory)</a:t>
            </a:r>
          </a:p>
          <a:p>
            <a:r>
              <a:rPr lang="en-US" dirty="0"/>
              <a:t>In the proof, we use the universal property on linear spaces (not Hilbert spaces) so there is no issue</a:t>
            </a:r>
          </a:p>
        </p:txBody>
      </p:sp>
      <p:sp>
        <p:nvSpPr>
          <p:cNvPr id="4" name="Footer Placeholder 3">
            <a:extLst>
              <a:ext uri="{FF2B5EF4-FFF2-40B4-BE49-F238E27FC236}">
                <a16:creationId xmlns:a16="http://schemas.microsoft.com/office/drawing/2014/main" id="{0B6B68AE-5227-4094-9AE8-CDC6A8F2AA3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830C0C34-B8D1-4B86-9735-EDD56EE0C388}"/>
              </a:ext>
            </a:extLst>
          </p:cNvPr>
          <p:cNvSpPr>
            <a:spLocks noGrp="1"/>
          </p:cNvSpPr>
          <p:nvPr>
            <p:ph type="sldNum" sz="quarter" idx="13"/>
          </p:nvPr>
        </p:nvSpPr>
        <p:spPr/>
        <p:txBody>
          <a:bodyPr/>
          <a:lstStyle/>
          <a:p>
            <a:fld id="{F47845EA-7733-40EE-B074-20032348B727}" type="slidenum">
              <a:rPr lang="en-US" smtClean="0"/>
              <a:t>32</a:t>
            </a:fld>
            <a:endParaRPr lang="en-US"/>
          </a:p>
        </p:txBody>
      </p:sp>
      <p:sp>
        <p:nvSpPr>
          <p:cNvPr id="6" name="TextBox 5">
            <a:extLst>
              <a:ext uri="{FF2B5EF4-FFF2-40B4-BE49-F238E27FC236}">
                <a16:creationId xmlns:a16="http://schemas.microsoft.com/office/drawing/2014/main" id="{8A349224-686F-4391-8EE9-8034366E108F}"/>
              </a:ext>
            </a:extLst>
          </p:cNvPr>
          <p:cNvSpPr txBox="1"/>
          <p:nvPr/>
        </p:nvSpPr>
        <p:spPr>
          <a:xfrm>
            <a:off x="3545840" y="2854960"/>
            <a:ext cx="7528560" cy="369332"/>
          </a:xfrm>
          <a:prstGeom prst="rect">
            <a:avLst/>
          </a:prstGeom>
          <a:noFill/>
        </p:spPr>
        <p:txBody>
          <a:bodyPr wrap="square">
            <a:spAutoFit/>
          </a:bodyPr>
          <a:lstStyle/>
          <a:p>
            <a:r>
              <a:rPr lang="en-US" dirty="0"/>
              <a:t>https://www-users.cse.umn.edu/~garrett/m/v/nonexistence_tensors.pdf</a:t>
            </a:r>
          </a:p>
        </p:txBody>
      </p:sp>
    </p:spTree>
    <p:extLst>
      <p:ext uri="{BB962C8B-B14F-4D97-AF65-F5344CB8AC3E}">
        <p14:creationId xmlns:p14="http://schemas.microsoft.com/office/powerpoint/2010/main" val="4003658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31372-CB85-459D-9E76-27F3177DB6D2}"/>
              </a:ext>
            </a:extLst>
          </p:cNvPr>
          <p:cNvSpPr>
            <a:spLocks noGrp="1"/>
          </p:cNvSpPr>
          <p:nvPr>
            <p:ph type="title"/>
          </p:nvPr>
        </p:nvSpPr>
        <p:spPr/>
        <p:txBody>
          <a:bodyPr/>
          <a:lstStyle/>
          <a:p>
            <a:r>
              <a:rPr lang="en-US" dirty="0"/>
              <a:t>Do we have the “right” math?</a:t>
            </a:r>
          </a:p>
        </p:txBody>
      </p:sp>
      <p:sp>
        <p:nvSpPr>
          <p:cNvPr id="3" name="Content Placeholder 2">
            <a:extLst>
              <a:ext uri="{FF2B5EF4-FFF2-40B4-BE49-F238E27FC236}">
                <a16:creationId xmlns:a16="http://schemas.microsoft.com/office/drawing/2014/main" id="{352B1B9E-C7BE-40BB-B164-81D9205BCA67}"/>
              </a:ext>
            </a:extLst>
          </p:cNvPr>
          <p:cNvSpPr>
            <a:spLocks noGrp="1"/>
          </p:cNvSpPr>
          <p:nvPr>
            <p:ph idx="1"/>
          </p:nvPr>
        </p:nvSpPr>
        <p:spPr/>
        <p:txBody>
          <a:bodyPr>
            <a:normAutofit/>
          </a:bodyPr>
          <a:lstStyle/>
          <a:p>
            <a:r>
              <a:rPr lang="en-US" dirty="0"/>
              <a:t>Conceptually simple physical premises lead to complicated math</a:t>
            </a:r>
          </a:p>
          <a:p>
            <a:r>
              <a:rPr lang="en-US" dirty="0"/>
              <a:t>The anti-linear case is not part of the same mathematical category, and causes confusion</a:t>
            </a:r>
          </a:p>
          <a:p>
            <a:r>
              <a:rPr lang="en-US" dirty="0"/>
              <a:t>The category of Hilbert spaces does not yield a “correct” categorical tensor product</a:t>
            </a:r>
          </a:p>
          <a:p>
            <a:r>
              <a:rPr lang="en-US" dirty="0">
                <a:solidFill>
                  <a:srgbClr val="008000"/>
                </a:solidFill>
              </a:rPr>
              <a:t>There is a mismatch between the physical content of the theory and the mathematical structures we use to represent it</a:t>
            </a:r>
          </a:p>
          <a:p>
            <a:r>
              <a:rPr lang="en-US" dirty="0"/>
              <a:t>Should we, in physics, perhaps stop simply using the tools the mathematicians</a:t>
            </a:r>
            <a:br>
              <a:rPr lang="en-US" dirty="0"/>
            </a:br>
            <a:r>
              <a:rPr lang="en-US" dirty="0"/>
              <a:t>create for themselves, and maybe start developing some that have a tighter</a:t>
            </a:r>
            <a:br>
              <a:rPr lang="en-US" dirty="0"/>
            </a:br>
            <a:r>
              <a:rPr lang="en-US" dirty="0"/>
              <a:t>connection to the physics (though still mathematically sound)?</a:t>
            </a:r>
          </a:p>
        </p:txBody>
      </p:sp>
      <p:sp>
        <p:nvSpPr>
          <p:cNvPr id="4" name="Footer Placeholder 3">
            <a:extLst>
              <a:ext uri="{FF2B5EF4-FFF2-40B4-BE49-F238E27FC236}">
                <a16:creationId xmlns:a16="http://schemas.microsoft.com/office/drawing/2014/main" id="{8B40A07D-9EBA-4A32-A590-9B9675FCC8F9}"/>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0F70A3E-BB1B-4B2E-82B8-9E9413E509C1}"/>
              </a:ext>
            </a:extLst>
          </p:cNvPr>
          <p:cNvSpPr>
            <a:spLocks noGrp="1"/>
          </p:cNvSpPr>
          <p:nvPr>
            <p:ph type="sldNum" sz="quarter" idx="13"/>
          </p:nvPr>
        </p:nvSpPr>
        <p:spPr/>
        <p:txBody>
          <a:bodyPr/>
          <a:lstStyle/>
          <a:p>
            <a:fld id="{F47845EA-7733-40EE-B074-20032348B727}" type="slidenum">
              <a:rPr lang="en-US" smtClean="0"/>
              <a:t>33</a:t>
            </a:fld>
            <a:endParaRPr lang="en-US"/>
          </a:p>
        </p:txBody>
      </p:sp>
    </p:spTree>
    <p:extLst>
      <p:ext uri="{BB962C8B-B14F-4D97-AF65-F5344CB8AC3E}">
        <p14:creationId xmlns:p14="http://schemas.microsoft.com/office/powerpoint/2010/main" val="417743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16AB2-5358-469B-8BA3-EA29E269448F}"/>
              </a:ext>
            </a:extLst>
          </p:cNvPr>
          <p:cNvSpPr>
            <a:spLocks noGrp="1"/>
          </p:cNvSpPr>
          <p:nvPr>
            <p:ph type="title"/>
          </p:nvPr>
        </p:nvSpPr>
        <p:spPr/>
        <p:txBody>
          <a:bodyPr/>
          <a:lstStyle/>
          <a:p>
            <a:r>
              <a:rPr lang="en-US" dirty="0"/>
              <a:t>Math/physics relationship</a:t>
            </a:r>
          </a:p>
        </p:txBody>
      </p:sp>
      <p:pic>
        <p:nvPicPr>
          <p:cNvPr id="7" name="Content Placeholder 6">
            <a:extLst>
              <a:ext uri="{FF2B5EF4-FFF2-40B4-BE49-F238E27FC236}">
                <a16:creationId xmlns:a16="http://schemas.microsoft.com/office/drawing/2014/main" id="{082DA1D7-5359-42EA-825C-45AF5C27ED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16833" y="3204319"/>
            <a:ext cx="3193758" cy="2338072"/>
          </a:xfrm>
        </p:spPr>
      </p:pic>
      <p:sp>
        <p:nvSpPr>
          <p:cNvPr id="4" name="Footer Placeholder 3">
            <a:extLst>
              <a:ext uri="{FF2B5EF4-FFF2-40B4-BE49-F238E27FC236}">
                <a16:creationId xmlns:a16="http://schemas.microsoft.com/office/drawing/2014/main" id="{4196DBD2-FC6A-4FF4-AB48-45588C6B7D1D}"/>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997F1D33-813C-44EB-890E-0FA149C7C713}"/>
              </a:ext>
            </a:extLst>
          </p:cNvPr>
          <p:cNvSpPr>
            <a:spLocks noGrp="1"/>
          </p:cNvSpPr>
          <p:nvPr>
            <p:ph type="sldNum" sz="quarter" idx="13"/>
          </p:nvPr>
        </p:nvSpPr>
        <p:spPr/>
        <p:txBody>
          <a:bodyPr/>
          <a:lstStyle/>
          <a:p>
            <a:fld id="{F47845EA-7733-40EE-B074-20032348B727}" type="slidenum">
              <a:rPr lang="en-US" smtClean="0"/>
              <a:t>34</a:t>
            </a:fld>
            <a:endParaRPr lang="en-US"/>
          </a:p>
        </p:txBody>
      </p:sp>
      <p:sp>
        <p:nvSpPr>
          <p:cNvPr id="3" name="TextBox 2">
            <a:extLst>
              <a:ext uri="{FF2B5EF4-FFF2-40B4-BE49-F238E27FC236}">
                <a16:creationId xmlns:a16="http://schemas.microsoft.com/office/drawing/2014/main" id="{D21D37E7-04FA-4F2C-9179-8F816650617D}"/>
              </a:ext>
            </a:extLst>
          </p:cNvPr>
          <p:cNvSpPr txBox="1"/>
          <p:nvPr/>
        </p:nvSpPr>
        <p:spPr>
          <a:xfrm>
            <a:off x="1553294" y="5691034"/>
            <a:ext cx="3520836" cy="338554"/>
          </a:xfrm>
          <a:prstGeom prst="rect">
            <a:avLst/>
          </a:prstGeom>
          <a:noFill/>
        </p:spPr>
        <p:txBody>
          <a:bodyPr wrap="none" rtlCol="0">
            <a:spAutoFit/>
          </a:bodyPr>
          <a:lstStyle/>
          <a:p>
            <a:r>
              <a:rPr lang="en-US" sz="1600" i="1" dirty="0"/>
              <a:t>From Wikipedia “Mathematical Physics”</a:t>
            </a:r>
          </a:p>
        </p:txBody>
      </p:sp>
      <p:grpSp>
        <p:nvGrpSpPr>
          <p:cNvPr id="19" name="Group 18">
            <a:extLst>
              <a:ext uri="{FF2B5EF4-FFF2-40B4-BE49-F238E27FC236}">
                <a16:creationId xmlns:a16="http://schemas.microsoft.com/office/drawing/2014/main" id="{33A3B3AC-1E2C-4379-8C89-EA7D429AE1DE}"/>
              </a:ext>
            </a:extLst>
          </p:cNvPr>
          <p:cNvGrpSpPr/>
          <p:nvPr/>
        </p:nvGrpSpPr>
        <p:grpSpPr>
          <a:xfrm>
            <a:off x="7381521" y="1881450"/>
            <a:ext cx="3247734" cy="2147290"/>
            <a:chOff x="5664688" y="1950599"/>
            <a:chExt cx="3247734" cy="2147290"/>
          </a:xfrm>
        </p:grpSpPr>
        <p:sp>
          <p:nvSpPr>
            <p:cNvPr id="6" name="Rectangle 5">
              <a:extLst>
                <a:ext uri="{FF2B5EF4-FFF2-40B4-BE49-F238E27FC236}">
                  <a16:creationId xmlns:a16="http://schemas.microsoft.com/office/drawing/2014/main" id="{7C824173-2CC1-494B-B783-EEEE399E9365}"/>
                </a:ext>
              </a:extLst>
            </p:cNvPr>
            <p:cNvSpPr/>
            <p:nvPr/>
          </p:nvSpPr>
          <p:spPr>
            <a:xfrm>
              <a:off x="6719639" y="1950599"/>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Physics</a:t>
              </a:r>
            </a:p>
          </p:txBody>
        </p:sp>
        <p:sp>
          <p:nvSpPr>
            <p:cNvPr id="8" name="Rectangle 7">
              <a:extLst>
                <a:ext uri="{FF2B5EF4-FFF2-40B4-BE49-F238E27FC236}">
                  <a16:creationId xmlns:a16="http://schemas.microsoft.com/office/drawing/2014/main" id="{0B6EE2E7-0C45-4A73-9C78-EFB6ECF2E17E}"/>
                </a:ext>
              </a:extLst>
            </p:cNvPr>
            <p:cNvSpPr/>
            <p:nvPr/>
          </p:nvSpPr>
          <p:spPr>
            <a:xfrm>
              <a:off x="6719639" y="3511810"/>
              <a:ext cx="120364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Math</a:t>
              </a:r>
            </a:p>
          </p:txBody>
        </p:sp>
        <p:sp>
          <p:nvSpPr>
            <p:cNvPr id="9" name="Rectangle 8">
              <a:extLst>
                <a:ext uri="{FF2B5EF4-FFF2-40B4-BE49-F238E27FC236}">
                  <a16:creationId xmlns:a16="http://schemas.microsoft.com/office/drawing/2014/main" id="{7F7A2DF7-3F35-422A-B943-44C05BC05366}"/>
                </a:ext>
              </a:extLst>
            </p:cNvPr>
            <p:cNvSpPr/>
            <p:nvPr/>
          </p:nvSpPr>
          <p:spPr>
            <a:xfrm>
              <a:off x="5664688" y="2701218"/>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Physical requirements</a:t>
              </a:r>
            </a:p>
          </p:txBody>
        </p:sp>
        <p:sp>
          <p:nvSpPr>
            <p:cNvPr id="10" name="Rectangle 9">
              <a:extLst>
                <a:ext uri="{FF2B5EF4-FFF2-40B4-BE49-F238E27FC236}">
                  <a16:creationId xmlns:a16="http://schemas.microsoft.com/office/drawing/2014/main" id="{696CC73A-5D9B-48F5-A5BF-83D1CD24AE21}"/>
                </a:ext>
              </a:extLst>
            </p:cNvPr>
            <p:cNvSpPr/>
            <p:nvPr/>
          </p:nvSpPr>
          <p:spPr>
            <a:xfrm>
              <a:off x="7379393" y="2701217"/>
              <a:ext cx="1533029" cy="586079"/>
            </a:xfrm>
            <a:prstGeom prst="rect">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lang="en-US" dirty="0"/>
                <a:t>Semantics</a:t>
              </a:r>
            </a:p>
          </p:txBody>
        </p:sp>
        <p:cxnSp>
          <p:nvCxnSpPr>
            <p:cNvPr id="14" name="Connector: Elbow 13">
              <a:extLst>
                <a:ext uri="{FF2B5EF4-FFF2-40B4-BE49-F238E27FC236}">
                  <a16:creationId xmlns:a16="http://schemas.microsoft.com/office/drawing/2014/main" id="{ACAD697C-21BB-44F2-B1DA-9001505CBDD7}"/>
                </a:ext>
              </a:extLst>
            </p:cNvPr>
            <p:cNvCxnSpPr>
              <a:stCxn id="6" idx="1"/>
              <a:endCxn id="9" idx="0"/>
            </p:cNvCxnSpPr>
            <p:nvPr/>
          </p:nvCxnSpPr>
          <p:spPr>
            <a:xfrm rot="10800000" flipV="1">
              <a:off x="6431203" y="2243638"/>
              <a:ext cx="288436" cy="457579"/>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3FDD7871-6C79-44D3-B0A2-A2D60D8644AD}"/>
                </a:ext>
              </a:extLst>
            </p:cNvPr>
            <p:cNvCxnSpPr>
              <a:stCxn id="6" idx="3"/>
              <a:endCxn id="10" idx="0"/>
            </p:cNvCxnSpPr>
            <p:nvPr/>
          </p:nvCxnSpPr>
          <p:spPr>
            <a:xfrm>
              <a:off x="7923288" y="2243639"/>
              <a:ext cx="222620" cy="4575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18" name="Connector: Elbow 17">
              <a:extLst>
                <a:ext uri="{FF2B5EF4-FFF2-40B4-BE49-F238E27FC236}">
                  <a16:creationId xmlns:a16="http://schemas.microsoft.com/office/drawing/2014/main" id="{B6D5B5A3-84E2-4322-825F-47893AFFE63C}"/>
                </a:ext>
              </a:extLst>
            </p:cNvPr>
            <p:cNvCxnSpPr>
              <a:stCxn id="9" idx="2"/>
              <a:endCxn id="8" idx="1"/>
            </p:cNvCxnSpPr>
            <p:nvPr/>
          </p:nvCxnSpPr>
          <p:spPr>
            <a:xfrm rot="16200000" flipH="1">
              <a:off x="6316645" y="3401855"/>
              <a:ext cx="517553" cy="28843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grpSp>
      <p:sp>
        <p:nvSpPr>
          <p:cNvPr id="20" name="TextBox 19">
            <a:extLst>
              <a:ext uri="{FF2B5EF4-FFF2-40B4-BE49-F238E27FC236}">
                <a16:creationId xmlns:a16="http://schemas.microsoft.com/office/drawing/2014/main" id="{C780D950-5BF1-4F67-B42B-576486983B0E}"/>
              </a:ext>
            </a:extLst>
          </p:cNvPr>
          <p:cNvSpPr txBox="1"/>
          <p:nvPr/>
        </p:nvSpPr>
        <p:spPr>
          <a:xfrm>
            <a:off x="472855" y="1035039"/>
            <a:ext cx="4892247" cy="1015663"/>
          </a:xfrm>
          <a:prstGeom prst="rect">
            <a:avLst/>
          </a:prstGeom>
          <a:noFill/>
        </p:spPr>
        <p:txBody>
          <a:bodyPr wrap="square" rtlCol="0">
            <a:spAutoFit/>
          </a:bodyPr>
          <a:lstStyle/>
          <a:p>
            <a:r>
              <a:rPr lang="en-US" sz="2000" dirty="0"/>
              <a:t>Quantum mechanics (like other modern theories) starts by setting the mathematical structure</a:t>
            </a:r>
          </a:p>
        </p:txBody>
      </p:sp>
      <p:sp>
        <p:nvSpPr>
          <p:cNvPr id="21" name="TextBox 20">
            <a:extLst>
              <a:ext uri="{FF2B5EF4-FFF2-40B4-BE49-F238E27FC236}">
                <a16:creationId xmlns:a16="http://schemas.microsoft.com/office/drawing/2014/main" id="{FB655A9D-61FC-4A2E-AA42-CC71CA7E5AB0}"/>
              </a:ext>
            </a:extLst>
          </p:cNvPr>
          <p:cNvSpPr txBox="1"/>
          <p:nvPr/>
        </p:nvSpPr>
        <p:spPr>
          <a:xfrm>
            <a:off x="6133324" y="4378860"/>
            <a:ext cx="5967866" cy="1631216"/>
          </a:xfrm>
          <a:prstGeom prst="rect">
            <a:avLst/>
          </a:prstGeom>
          <a:noFill/>
        </p:spPr>
        <p:txBody>
          <a:bodyPr wrap="square" rtlCol="0">
            <a:spAutoFit/>
          </a:bodyPr>
          <a:lstStyle/>
          <a:p>
            <a:r>
              <a:rPr lang="en-US" sz="2000" dirty="0">
                <a:solidFill>
                  <a:srgbClr val="008000"/>
                </a:solidFill>
              </a:rPr>
              <a:t>To do this properly, we have to have to understand EXACTLY what each mathematical construct (Hilbert space, differential geometry, manifolds, real numbers, topology, </a:t>
            </a:r>
            <a:r>
              <a:rPr lang="en-US" sz="2000" dirty="0" err="1">
                <a:solidFill>
                  <a:srgbClr val="008000"/>
                </a:solidFill>
              </a:rPr>
              <a:t>etc</a:t>
            </a:r>
            <a:r>
              <a:rPr lang="en-US" sz="2000" dirty="0">
                <a:solidFill>
                  <a:srgbClr val="008000"/>
                </a:solidFill>
              </a:rPr>
              <a:t>…) physically represents and under what assumptions</a:t>
            </a:r>
          </a:p>
        </p:txBody>
      </p:sp>
      <p:sp>
        <p:nvSpPr>
          <p:cNvPr id="22" name="TextBox 21">
            <a:extLst>
              <a:ext uri="{FF2B5EF4-FFF2-40B4-BE49-F238E27FC236}">
                <a16:creationId xmlns:a16="http://schemas.microsoft.com/office/drawing/2014/main" id="{F46F127E-B0F8-453F-B97C-8D61EB43E2D7}"/>
              </a:ext>
            </a:extLst>
          </p:cNvPr>
          <p:cNvSpPr txBox="1"/>
          <p:nvPr/>
        </p:nvSpPr>
        <p:spPr>
          <a:xfrm>
            <a:off x="479789" y="2144708"/>
            <a:ext cx="4892247" cy="1015663"/>
          </a:xfrm>
          <a:prstGeom prst="rect">
            <a:avLst/>
          </a:prstGeom>
          <a:noFill/>
        </p:spPr>
        <p:txBody>
          <a:bodyPr wrap="square" rtlCol="0">
            <a:spAutoFit/>
          </a:bodyPr>
          <a:lstStyle/>
          <a:p>
            <a:r>
              <a:rPr lang="en-US" sz="2000" dirty="0"/>
              <a:t>In general, there is a prevalent attitude that mathematics comes “before” the physics (through an interpretation)</a:t>
            </a:r>
          </a:p>
        </p:txBody>
      </p:sp>
    </p:spTree>
    <p:extLst>
      <p:ext uri="{BB962C8B-B14F-4D97-AF65-F5344CB8AC3E}">
        <p14:creationId xmlns:p14="http://schemas.microsoft.com/office/powerpoint/2010/main" val="73226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1" grpId="0"/>
      <p:bldP spid="2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a:bodyPr>
              <a:lstStyle/>
              <a:p>
                <a:r>
                  <a:rPr lang="en-US" dirty="0"/>
                  <a:t>This is the approach we follow in our broader project Assumptions of Physics (see </a:t>
                </a:r>
                <a:r>
                  <a:rPr lang="en-US" dirty="0">
                    <a:hlinkClick r:id="rId2"/>
                  </a:rPr>
                  <a:t>https://assumptionsofphysics.org/</a:t>
                </a:r>
                <a:r>
                  <a:rPr lang="en-US" dirty="0"/>
                  <a:t>):</a:t>
                </a:r>
              </a:p>
              <a:p>
                <a:pPr lvl="1"/>
                <a:r>
                  <a:rPr lang="en-US" dirty="0"/>
                  <a:t>Identify a specific physical requirement (e.g. scientific theory must be grounded in experimental verifiability)</a:t>
                </a:r>
              </a:p>
              <a:p>
                <a:pPr lvl="1"/>
                <a:r>
                  <a:rPr lang="en-US" dirty="0"/>
                  <a:t>Encode that requirement in the math (e.g. the lattice of statements must be generated by a countable set of verifiable statements)</a:t>
                </a:r>
              </a:p>
              <a:p>
                <a:pPr lvl="1"/>
                <a:r>
                  <a:rPr lang="en-US" dirty="0"/>
                  <a:t>We prove results (e.g. the set of physically distinguishable cases form a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0</m:t>
                        </m:r>
                      </m:sub>
                    </m:sSub>
                  </m:oMath>
                </a14:m>
                <a:r>
                  <a:rPr lang="en-US" dirty="0"/>
                  <a:t> second countable topological space, they can’t exceed the cardinality of the continuum, causal relationships are topologically continuous functions …)</a:t>
                </a:r>
              </a:p>
              <a:p>
                <a:r>
                  <a:rPr lang="en-US" dirty="0"/>
                  <a:t>To do this, we need to coalesce ideas from different fields of physics (classical, quantum, thermo, stat mech, …), mathematics (including foundations), computer science and philosophy of science</a:t>
                </a:r>
              </a:p>
              <a:p>
                <a:pPr lvl="1"/>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9BFF8BDF-C17E-4671-AB2C-048262D6CF31}"/>
                  </a:ext>
                </a:extLst>
              </p:cNvPr>
              <p:cNvSpPr>
                <a:spLocks noGrp="1" noRot="1" noChangeAspect="1" noMove="1" noResize="1" noEditPoints="1" noAdjustHandles="1" noChangeArrowheads="1" noChangeShapeType="1" noTextEdit="1"/>
              </p:cNvSpPr>
              <p:nvPr>
                <p:ph idx="1"/>
              </p:nvPr>
            </p:nvSpPr>
            <p:spPr>
              <a:blipFill>
                <a:blip r:embed="rId3"/>
                <a:stretch>
                  <a:fillRect l="-916" t="-1871" r="-966"/>
                </a:stretch>
              </a:blipFill>
            </p:spPr>
            <p:txBody>
              <a:bodyPr/>
              <a:lstStyle/>
              <a:p>
                <a:r>
                  <a:rPr lang="en-US">
                    <a:noFill/>
                  </a:rPr>
                  <a:t> </a:t>
                </a:r>
              </a:p>
            </p:txBody>
          </p:sp>
        </mc:Fallback>
      </mc:AlternateContent>
      <p:sp>
        <p:nvSpPr>
          <p:cNvPr id="7" name="Footer Placeholder 6">
            <a:extLst>
              <a:ext uri="{FF2B5EF4-FFF2-40B4-BE49-F238E27FC236}">
                <a16:creationId xmlns:a16="http://schemas.microsoft.com/office/drawing/2014/main" id="{267FCD0C-30FD-4876-A6D9-A74FEFBBF0D0}"/>
              </a:ext>
            </a:extLst>
          </p:cNvPr>
          <p:cNvSpPr>
            <a:spLocks noGrp="1"/>
          </p:cNvSpPr>
          <p:nvPr>
            <p:ph type="ftr" sz="quarter" idx="11"/>
          </p:nvPr>
        </p:nvSpPr>
        <p:spPr/>
        <p:txBody>
          <a:bodyPr/>
          <a:lstStyle/>
          <a:p>
            <a:r>
              <a:rPr lang="en-US"/>
              <a:t>Gabriele Carcassi - Physics Department - University of Michigan</a:t>
            </a:r>
          </a:p>
        </p:txBody>
      </p:sp>
      <p:sp>
        <p:nvSpPr>
          <p:cNvPr id="8" name="Slide Number Placeholder 7">
            <a:extLst>
              <a:ext uri="{FF2B5EF4-FFF2-40B4-BE49-F238E27FC236}">
                <a16:creationId xmlns:a16="http://schemas.microsoft.com/office/drawing/2014/main" id="{DB4AB4CA-E30D-4CF0-860E-45F79F422E78}"/>
              </a:ext>
            </a:extLst>
          </p:cNvPr>
          <p:cNvSpPr>
            <a:spLocks noGrp="1"/>
          </p:cNvSpPr>
          <p:nvPr>
            <p:ph type="sldNum" sz="quarter" idx="13"/>
          </p:nvPr>
        </p:nvSpPr>
        <p:spPr/>
        <p:txBody>
          <a:bodyPr/>
          <a:lstStyle/>
          <a:p>
            <a:fld id="{F47845EA-7733-40EE-B074-20032348B727}" type="slidenum">
              <a:rPr lang="en-US" smtClean="0"/>
              <a:t>35</a:t>
            </a:fld>
            <a:endParaRPr lang="en-US"/>
          </a:p>
        </p:txBody>
      </p:sp>
    </p:spTree>
    <p:extLst>
      <p:ext uri="{BB962C8B-B14F-4D97-AF65-F5344CB8AC3E}">
        <p14:creationId xmlns:p14="http://schemas.microsoft.com/office/powerpoint/2010/main" val="64914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3D05AF1D-FB5C-4BE3-8056-66648EC1200E}"/>
              </a:ext>
            </a:extLst>
          </p:cNvPr>
          <p:cNvSpPr/>
          <p:nvPr/>
        </p:nvSpPr>
        <p:spPr>
          <a:xfrm>
            <a:off x="3373377" y="517471"/>
            <a:ext cx="8706325" cy="5860201"/>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endParaRPr lang="en-US" sz="4000" dirty="0"/>
          </a:p>
        </p:txBody>
      </p:sp>
      <p:sp>
        <p:nvSpPr>
          <p:cNvPr id="32" name="Rectangle 31">
            <a:extLst>
              <a:ext uri="{FF2B5EF4-FFF2-40B4-BE49-F238E27FC236}">
                <a16:creationId xmlns:a16="http://schemas.microsoft.com/office/drawing/2014/main" id="{48464246-487E-4134-94C0-9138F870381A}"/>
              </a:ext>
            </a:extLst>
          </p:cNvPr>
          <p:cNvSpPr/>
          <p:nvPr/>
        </p:nvSpPr>
        <p:spPr>
          <a:xfrm>
            <a:off x="3373377" y="56929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Experimental verifiability</a:t>
            </a:r>
          </a:p>
        </p:txBody>
      </p:sp>
      <p:sp>
        <p:nvSpPr>
          <p:cNvPr id="33" name="TextBox 32">
            <a:extLst>
              <a:ext uri="{FF2B5EF4-FFF2-40B4-BE49-F238E27FC236}">
                <a16:creationId xmlns:a16="http://schemas.microsoft.com/office/drawing/2014/main" id="{D0BADBDE-9F36-42A6-9E60-DF101F92AC56}"/>
              </a:ext>
            </a:extLst>
          </p:cNvPr>
          <p:cNvSpPr txBox="1"/>
          <p:nvPr/>
        </p:nvSpPr>
        <p:spPr>
          <a:xfrm>
            <a:off x="114679" y="4568622"/>
            <a:ext cx="3162572" cy="646331"/>
          </a:xfrm>
          <a:prstGeom prst="rect">
            <a:avLst/>
          </a:prstGeom>
          <a:noFill/>
        </p:spPr>
        <p:txBody>
          <a:bodyPr wrap="square" rtlCol="0">
            <a:spAutoFit/>
          </a:bodyPr>
          <a:lstStyle/>
          <a:p>
            <a:pPr algn="ctr"/>
            <a:r>
              <a:rPr lang="en-US" sz="3600" dirty="0"/>
              <a:t>General theory</a:t>
            </a:r>
          </a:p>
        </p:txBody>
      </p:sp>
      <p:sp>
        <p:nvSpPr>
          <p:cNvPr id="34" name="TextBox 33">
            <a:extLst>
              <a:ext uri="{FF2B5EF4-FFF2-40B4-BE49-F238E27FC236}">
                <a16:creationId xmlns:a16="http://schemas.microsoft.com/office/drawing/2014/main" id="{08847D77-3003-4943-8B36-15D8632FF785}"/>
              </a:ext>
            </a:extLst>
          </p:cNvPr>
          <p:cNvSpPr txBox="1"/>
          <p:nvPr/>
        </p:nvSpPr>
        <p:spPr>
          <a:xfrm>
            <a:off x="114678" y="684675"/>
            <a:ext cx="3162572" cy="615553"/>
          </a:xfrm>
          <a:prstGeom prst="rect">
            <a:avLst/>
          </a:prstGeom>
          <a:noFill/>
        </p:spPr>
        <p:txBody>
          <a:bodyPr wrap="square" rtlCol="0">
            <a:spAutoFit/>
          </a:bodyPr>
          <a:lstStyle/>
          <a:p>
            <a:r>
              <a:rPr lang="en-US" sz="3400" dirty="0"/>
              <a:t>Physical theories</a:t>
            </a:r>
          </a:p>
        </p:txBody>
      </p:sp>
      <p:sp>
        <p:nvSpPr>
          <p:cNvPr id="35" name="Rectangle 34">
            <a:extLst>
              <a:ext uri="{FF2B5EF4-FFF2-40B4-BE49-F238E27FC236}">
                <a16:creationId xmlns:a16="http://schemas.microsoft.com/office/drawing/2014/main" id="{1D84DEDE-FC4A-45B3-85F2-9F8AD6C53BFF}"/>
              </a:ext>
            </a:extLst>
          </p:cNvPr>
          <p:cNvSpPr/>
          <p:nvPr/>
        </p:nvSpPr>
        <p:spPr>
          <a:xfrm>
            <a:off x="3375539" y="49817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Informational granularity</a:t>
            </a:r>
          </a:p>
        </p:txBody>
      </p:sp>
      <p:sp>
        <p:nvSpPr>
          <p:cNvPr id="36" name="Rectangle 35">
            <a:extLst>
              <a:ext uri="{FF2B5EF4-FFF2-40B4-BE49-F238E27FC236}">
                <a16:creationId xmlns:a16="http://schemas.microsoft.com/office/drawing/2014/main" id="{783E688F-3490-4C13-B194-97FCCF2A9EF2}"/>
              </a:ext>
            </a:extLst>
          </p:cNvPr>
          <p:cNvSpPr/>
          <p:nvPr/>
        </p:nvSpPr>
        <p:spPr>
          <a:xfrm>
            <a:off x="3375539" y="4270589"/>
            <a:ext cx="8706325" cy="684683"/>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5600"/>
              </a:spcAft>
            </a:pPr>
            <a:r>
              <a:rPr lang="en-US" sz="4000" dirty="0"/>
              <a:t>States and processes</a:t>
            </a:r>
          </a:p>
        </p:txBody>
      </p:sp>
      <p:sp>
        <p:nvSpPr>
          <p:cNvPr id="37" name="Rectangle: Rounded Corners 36">
            <a:extLst>
              <a:ext uri="{FF2B5EF4-FFF2-40B4-BE49-F238E27FC236}">
                <a16:creationId xmlns:a16="http://schemas.microsoft.com/office/drawing/2014/main" id="{568A5DF8-A935-4451-A1FD-CAC9745870F0}"/>
              </a:ext>
            </a:extLst>
          </p:cNvPr>
          <p:cNvSpPr/>
          <p:nvPr/>
        </p:nvSpPr>
        <p:spPr>
          <a:xfrm>
            <a:off x="6362088" y="1251979"/>
            <a:ext cx="2841002" cy="1575802"/>
          </a:xfrm>
          <a:prstGeom prst="round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8" name="Rectangle: Rounded Corners 37">
            <a:extLst>
              <a:ext uri="{FF2B5EF4-FFF2-40B4-BE49-F238E27FC236}">
                <a16:creationId xmlns:a16="http://schemas.microsoft.com/office/drawing/2014/main" id="{0E3C1DD7-BF5D-4C54-9B2A-61829FF4CF02}"/>
              </a:ext>
            </a:extLst>
          </p:cNvPr>
          <p:cNvSpPr/>
          <p:nvPr/>
        </p:nvSpPr>
        <p:spPr>
          <a:xfrm>
            <a:off x="4249489" y="1137244"/>
            <a:ext cx="3372782"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39" name="TextBox 38">
            <a:extLst>
              <a:ext uri="{FF2B5EF4-FFF2-40B4-BE49-F238E27FC236}">
                <a16:creationId xmlns:a16="http://schemas.microsoft.com/office/drawing/2014/main" id="{B2E028B1-9F4B-4531-8B24-F6076A794B68}"/>
              </a:ext>
            </a:extLst>
          </p:cNvPr>
          <p:cNvSpPr txBox="1"/>
          <p:nvPr/>
        </p:nvSpPr>
        <p:spPr>
          <a:xfrm>
            <a:off x="4467651" y="1941734"/>
            <a:ext cx="1673943" cy="584775"/>
          </a:xfrm>
          <a:prstGeom prst="rect">
            <a:avLst/>
          </a:prstGeom>
          <a:noFill/>
        </p:spPr>
        <p:txBody>
          <a:bodyPr wrap="square" rtlCol="0">
            <a:spAutoFit/>
          </a:bodyPr>
          <a:lstStyle/>
          <a:p>
            <a:r>
              <a:rPr lang="en-US" sz="1600" dirty="0">
                <a:solidFill>
                  <a:schemeClr val="bg1"/>
                </a:solidFill>
              </a:rPr>
              <a:t>Classical</a:t>
            </a:r>
            <a:br>
              <a:rPr lang="en-US" sz="1600" dirty="0">
                <a:solidFill>
                  <a:schemeClr val="bg1"/>
                </a:solidFill>
              </a:rPr>
            </a:br>
            <a:r>
              <a:rPr lang="en-US" sz="1600" dirty="0">
                <a:solidFill>
                  <a:schemeClr val="bg1"/>
                </a:solidFill>
              </a:rPr>
              <a:t>phase-space</a:t>
            </a:r>
          </a:p>
        </p:txBody>
      </p:sp>
      <p:sp>
        <p:nvSpPr>
          <p:cNvPr id="40" name="TextBox 39">
            <a:extLst>
              <a:ext uri="{FF2B5EF4-FFF2-40B4-BE49-F238E27FC236}">
                <a16:creationId xmlns:a16="http://schemas.microsoft.com/office/drawing/2014/main" id="{51B1503C-3A59-43FD-837A-D904E9BB8C94}"/>
              </a:ext>
            </a:extLst>
          </p:cNvPr>
          <p:cNvSpPr txBox="1"/>
          <p:nvPr/>
        </p:nvSpPr>
        <p:spPr>
          <a:xfrm>
            <a:off x="114678" y="3297483"/>
            <a:ext cx="3162572" cy="646331"/>
          </a:xfrm>
          <a:prstGeom prst="rect">
            <a:avLst/>
          </a:prstGeom>
          <a:noFill/>
        </p:spPr>
        <p:txBody>
          <a:bodyPr wrap="square" rtlCol="0">
            <a:spAutoFit/>
          </a:bodyPr>
          <a:lstStyle/>
          <a:p>
            <a:pPr algn="ctr"/>
            <a:r>
              <a:rPr lang="en-US" sz="3600" dirty="0"/>
              <a:t>Assumptions</a:t>
            </a:r>
          </a:p>
        </p:txBody>
      </p:sp>
      <p:sp>
        <p:nvSpPr>
          <p:cNvPr id="41" name="Rectangle: Rounded Corners 40">
            <a:extLst>
              <a:ext uri="{FF2B5EF4-FFF2-40B4-BE49-F238E27FC236}">
                <a16:creationId xmlns:a16="http://schemas.microsoft.com/office/drawing/2014/main" id="{21543D64-B60C-4D5B-8E44-F4CF086D58FD}"/>
              </a:ext>
            </a:extLst>
          </p:cNvPr>
          <p:cNvSpPr/>
          <p:nvPr/>
        </p:nvSpPr>
        <p:spPr>
          <a:xfrm>
            <a:off x="3543153" y="702663"/>
            <a:ext cx="8320380" cy="232166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352D1B1-BA15-40EE-B115-B32AF691443F}"/>
              </a:ext>
            </a:extLst>
          </p:cNvPr>
          <p:cNvSpPr/>
          <p:nvPr/>
        </p:nvSpPr>
        <p:spPr>
          <a:xfrm>
            <a:off x="6824429"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Determinism/</a:t>
            </a:r>
          </a:p>
          <a:p>
            <a:pPr algn="ctr"/>
            <a:r>
              <a:rPr lang="en-US" sz="2400" dirty="0"/>
              <a:t>reversibility</a:t>
            </a:r>
          </a:p>
        </p:txBody>
      </p:sp>
      <p:sp>
        <p:nvSpPr>
          <p:cNvPr id="43" name="Rectangle 42">
            <a:extLst>
              <a:ext uri="{FF2B5EF4-FFF2-40B4-BE49-F238E27FC236}">
                <a16:creationId xmlns:a16="http://schemas.microsoft.com/office/drawing/2014/main" id="{ED39A5C2-B9A4-4FAC-85D6-9083F70B9D6D}"/>
              </a:ext>
            </a:extLst>
          </p:cNvPr>
          <p:cNvSpPr/>
          <p:nvPr/>
        </p:nvSpPr>
        <p:spPr>
          <a:xfrm>
            <a:off x="9399370" y="3209159"/>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Irreducibility</a:t>
            </a:r>
          </a:p>
        </p:txBody>
      </p:sp>
      <p:sp>
        <p:nvSpPr>
          <p:cNvPr id="44" name="Rectangle 43">
            <a:extLst>
              <a:ext uri="{FF2B5EF4-FFF2-40B4-BE49-F238E27FC236}">
                <a16:creationId xmlns:a16="http://schemas.microsoft.com/office/drawing/2014/main" id="{07734DB0-6073-4171-A633-8370B128B88F}"/>
              </a:ext>
            </a:extLst>
          </p:cNvPr>
          <p:cNvSpPr/>
          <p:nvPr/>
        </p:nvSpPr>
        <p:spPr>
          <a:xfrm>
            <a:off x="4249491" y="3209158"/>
            <a:ext cx="2287611" cy="8133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Infinitesimal reducibility</a:t>
            </a:r>
          </a:p>
        </p:txBody>
      </p:sp>
      <p:cxnSp>
        <p:nvCxnSpPr>
          <p:cNvPr id="45" name="Straight Arrow Connector 44">
            <a:extLst>
              <a:ext uri="{FF2B5EF4-FFF2-40B4-BE49-F238E27FC236}">
                <a16:creationId xmlns:a16="http://schemas.microsoft.com/office/drawing/2014/main" id="{23648FA2-6A9F-45B7-A624-0282558AB74F}"/>
              </a:ext>
            </a:extLst>
          </p:cNvPr>
          <p:cNvCxnSpPr>
            <a:cxnSpLocks/>
          </p:cNvCxnSpPr>
          <p:nvPr/>
        </p:nvCxnSpPr>
        <p:spPr>
          <a:xfrm flipV="1">
            <a:off x="5245772" y="2764927"/>
            <a:ext cx="93743" cy="3566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E626F01-FB40-435D-B46F-2ECF950C30C4}"/>
              </a:ext>
            </a:extLst>
          </p:cNvPr>
          <p:cNvCxnSpPr>
            <a:cxnSpLocks/>
          </p:cNvCxnSpPr>
          <p:nvPr/>
        </p:nvCxnSpPr>
        <p:spPr>
          <a:xfrm flipH="1" flipV="1">
            <a:off x="10063339" y="2570375"/>
            <a:ext cx="375705" cy="551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AEAF154C-1C90-4867-999D-A4DAF6CB03E3}"/>
              </a:ext>
            </a:extLst>
          </p:cNvPr>
          <p:cNvSpPr txBox="1"/>
          <p:nvPr/>
        </p:nvSpPr>
        <p:spPr>
          <a:xfrm>
            <a:off x="161156" y="5417639"/>
            <a:ext cx="3116095" cy="646331"/>
          </a:xfrm>
          <a:prstGeom prst="rect">
            <a:avLst/>
          </a:prstGeom>
          <a:noFill/>
        </p:spPr>
        <p:txBody>
          <a:bodyPr wrap="square" rtlCol="0">
            <a:spAutoFit/>
          </a:bodyPr>
          <a:lstStyle/>
          <a:p>
            <a:r>
              <a:rPr lang="en-US" dirty="0"/>
              <a:t>Basic requirements and definitions valid in all theories</a:t>
            </a:r>
          </a:p>
        </p:txBody>
      </p:sp>
      <p:sp>
        <p:nvSpPr>
          <p:cNvPr id="48" name="Rectangle: Rounded Corners 47">
            <a:extLst>
              <a:ext uri="{FF2B5EF4-FFF2-40B4-BE49-F238E27FC236}">
                <a16:creationId xmlns:a16="http://schemas.microsoft.com/office/drawing/2014/main" id="{1639E25D-DE4F-4055-8DEC-D44B711FE70D}"/>
              </a:ext>
            </a:extLst>
          </p:cNvPr>
          <p:cNvSpPr/>
          <p:nvPr/>
        </p:nvSpPr>
        <p:spPr>
          <a:xfrm>
            <a:off x="7942907" y="939089"/>
            <a:ext cx="3381056" cy="157580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49" name="TextBox 48">
            <a:extLst>
              <a:ext uri="{FF2B5EF4-FFF2-40B4-BE49-F238E27FC236}">
                <a16:creationId xmlns:a16="http://schemas.microsoft.com/office/drawing/2014/main" id="{B06EB226-3EAD-4204-8E47-54A6522DADA2}"/>
              </a:ext>
            </a:extLst>
          </p:cNvPr>
          <p:cNvSpPr txBox="1"/>
          <p:nvPr/>
        </p:nvSpPr>
        <p:spPr>
          <a:xfrm>
            <a:off x="9485524" y="1686367"/>
            <a:ext cx="1673943" cy="584775"/>
          </a:xfrm>
          <a:prstGeom prst="rect">
            <a:avLst/>
          </a:prstGeom>
          <a:noFill/>
        </p:spPr>
        <p:txBody>
          <a:bodyPr wrap="square" rtlCol="0">
            <a:spAutoFit/>
          </a:bodyPr>
          <a:lstStyle/>
          <a:p>
            <a:pPr algn="r"/>
            <a:r>
              <a:rPr lang="en-US" sz="1600" dirty="0">
                <a:solidFill>
                  <a:schemeClr val="bg1"/>
                </a:solidFill>
              </a:rPr>
              <a:t>Quantum</a:t>
            </a:r>
            <a:br>
              <a:rPr lang="en-US" sz="1600" dirty="0">
                <a:solidFill>
                  <a:schemeClr val="bg1"/>
                </a:solidFill>
              </a:rPr>
            </a:br>
            <a:r>
              <a:rPr lang="en-US" sz="1600" dirty="0">
                <a:solidFill>
                  <a:schemeClr val="bg1"/>
                </a:solidFill>
              </a:rPr>
              <a:t>state-space</a:t>
            </a:r>
          </a:p>
        </p:txBody>
      </p:sp>
      <p:sp>
        <p:nvSpPr>
          <p:cNvPr id="50" name="Rectangle: Rounded Corners 49">
            <a:extLst>
              <a:ext uri="{FF2B5EF4-FFF2-40B4-BE49-F238E27FC236}">
                <a16:creationId xmlns:a16="http://schemas.microsoft.com/office/drawing/2014/main" id="{944FD0A5-696D-414F-9A67-031DA6EB7982}"/>
              </a:ext>
            </a:extLst>
          </p:cNvPr>
          <p:cNvSpPr/>
          <p:nvPr/>
        </p:nvSpPr>
        <p:spPr>
          <a:xfrm>
            <a:off x="6359926" y="1251979"/>
            <a:ext cx="2841002" cy="1575802"/>
          </a:xfrm>
          <a:prstGeom prst="roundRect">
            <a:avLst/>
          </a:prstGeom>
          <a:no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2400" dirty="0"/>
          </a:p>
        </p:txBody>
      </p:sp>
      <p:sp>
        <p:nvSpPr>
          <p:cNvPr id="51" name="TextBox 50">
            <a:extLst>
              <a:ext uri="{FF2B5EF4-FFF2-40B4-BE49-F238E27FC236}">
                <a16:creationId xmlns:a16="http://schemas.microsoft.com/office/drawing/2014/main" id="{9A396737-F4DF-40E1-8971-5208B735B12D}"/>
              </a:ext>
            </a:extLst>
          </p:cNvPr>
          <p:cNvSpPr txBox="1"/>
          <p:nvPr/>
        </p:nvSpPr>
        <p:spPr>
          <a:xfrm>
            <a:off x="6357763" y="1640963"/>
            <a:ext cx="1264507" cy="584775"/>
          </a:xfrm>
          <a:prstGeom prst="rect">
            <a:avLst/>
          </a:prstGeom>
          <a:noFill/>
        </p:spPr>
        <p:txBody>
          <a:bodyPr wrap="square" rtlCol="0">
            <a:spAutoFit/>
          </a:bodyPr>
          <a:lstStyle/>
          <a:p>
            <a:pPr algn="ctr"/>
            <a:r>
              <a:rPr lang="en-US" sz="1600" dirty="0">
                <a:solidFill>
                  <a:schemeClr val="bg1"/>
                </a:solidFill>
              </a:rPr>
              <a:t>Hamiltonian</a:t>
            </a:r>
            <a:br>
              <a:rPr lang="en-US" sz="1600" dirty="0">
                <a:solidFill>
                  <a:schemeClr val="bg1"/>
                </a:solidFill>
              </a:rPr>
            </a:br>
            <a:r>
              <a:rPr lang="en-US" sz="1600" dirty="0">
                <a:solidFill>
                  <a:schemeClr val="bg1"/>
                </a:solidFill>
              </a:rPr>
              <a:t>mechanics</a:t>
            </a:r>
          </a:p>
        </p:txBody>
      </p:sp>
      <p:sp>
        <p:nvSpPr>
          <p:cNvPr id="52" name="TextBox 51">
            <a:extLst>
              <a:ext uri="{FF2B5EF4-FFF2-40B4-BE49-F238E27FC236}">
                <a16:creationId xmlns:a16="http://schemas.microsoft.com/office/drawing/2014/main" id="{B36D6C16-1E60-4542-BA59-D6103BCD962E}"/>
              </a:ext>
            </a:extLst>
          </p:cNvPr>
          <p:cNvSpPr txBox="1"/>
          <p:nvPr/>
        </p:nvSpPr>
        <p:spPr>
          <a:xfrm>
            <a:off x="7940744" y="1571109"/>
            <a:ext cx="1260183" cy="584775"/>
          </a:xfrm>
          <a:prstGeom prst="rect">
            <a:avLst/>
          </a:prstGeom>
          <a:noFill/>
        </p:spPr>
        <p:txBody>
          <a:bodyPr wrap="square" rtlCol="0">
            <a:spAutoFit/>
          </a:bodyPr>
          <a:lstStyle/>
          <a:p>
            <a:pPr algn="ctr"/>
            <a:r>
              <a:rPr lang="en-US" sz="1600" dirty="0">
                <a:solidFill>
                  <a:schemeClr val="bg1"/>
                </a:solidFill>
              </a:rPr>
              <a:t>Unitary</a:t>
            </a:r>
            <a:br>
              <a:rPr lang="en-US" sz="1600" dirty="0">
                <a:solidFill>
                  <a:schemeClr val="bg1"/>
                </a:solidFill>
              </a:rPr>
            </a:br>
            <a:r>
              <a:rPr lang="en-US" sz="1600" dirty="0">
                <a:solidFill>
                  <a:schemeClr val="bg1"/>
                </a:solidFill>
              </a:rPr>
              <a:t>evolution</a:t>
            </a:r>
          </a:p>
        </p:txBody>
      </p:sp>
      <p:cxnSp>
        <p:nvCxnSpPr>
          <p:cNvPr id="53" name="Straight Arrow Connector 52">
            <a:extLst>
              <a:ext uri="{FF2B5EF4-FFF2-40B4-BE49-F238E27FC236}">
                <a16:creationId xmlns:a16="http://schemas.microsoft.com/office/drawing/2014/main" id="{6ADAED2C-604C-4226-986F-A3B4728FCF52}"/>
              </a:ext>
            </a:extLst>
          </p:cNvPr>
          <p:cNvCxnSpPr>
            <a:cxnSpLocks/>
          </p:cNvCxnSpPr>
          <p:nvPr/>
        </p:nvCxnSpPr>
        <p:spPr>
          <a:xfrm flipV="1">
            <a:off x="7974881" y="2893495"/>
            <a:ext cx="0" cy="2281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5F4D263-C2A2-40DA-A1D8-946F8FEDAFB7}"/>
              </a:ext>
            </a:extLst>
          </p:cNvPr>
          <p:cNvSpPr txBox="1"/>
          <p:nvPr/>
        </p:nvSpPr>
        <p:spPr>
          <a:xfrm>
            <a:off x="161155" y="1354989"/>
            <a:ext cx="3116095" cy="923330"/>
          </a:xfrm>
          <a:prstGeom prst="rect">
            <a:avLst/>
          </a:prstGeom>
          <a:noFill/>
        </p:spPr>
        <p:txBody>
          <a:bodyPr wrap="square" rtlCol="0">
            <a:spAutoFit/>
          </a:bodyPr>
          <a:lstStyle/>
          <a:p>
            <a:r>
              <a:rPr lang="en-US" dirty="0"/>
              <a:t>Specializations of the general theory under the different assumptions</a:t>
            </a:r>
          </a:p>
        </p:txBody>
      </p:sp>
      <p:sp>
        <p:nvSpPr>
          <p:cNvPr id="55" name="TextBox 54">
            <a:extLst>
              <a:ext uri="{FF2B5EF4-FFF2-40B4-BE49-F238E27FC236}">
                <a16:creationId xmlns:a16="http://schemas.microsoft.com/office/drawing/2014/main" id="{19EFA99A-5704-4E26-BD68-97B37F07D79E}"/>
              </a:ext>
            </a:extLst>
          </p:cNvPr>
          <p:cNvSpPr txBox="1"/>
          <p:nvPr/>
        </p:nvSpPr>
        <p:spPr>
          <a:xfrm>
            <a:off x="6660242" y="300707"/>
            <a:ext cx="5419460" cy="369332"/>
          </a:xfrm>
          <a:prstGeom prst="rect">
            <a:avLst/>
          </a:prstGeom>
          <a:noFill/>
        </p:spPr>
        <p:txBody>
          <a:bodyPr wrap="square" rtlCol="0">
            <a:spAutoFit/>
          </a:bodyPr>
          <a:lstStyle/>
          <a:p>
            <a:pPr algn="r"/>
            <a:r>
              <a:rPr lang="en-US" dirty="0"/>
              <a:t>Space of the well-posed scientific theories</a:t>
            </a:r>
          </a:p>
        </p:txBody>
      </p:sp>
      <p:sp>
        <p:nvSpPr>
          <p:cNvPr id="58" name="Footer Placeholder 57">
            <a:extLst>
              <a:ext uri="{FF2B5EF4-FFF2-40B4-BE49-F238E27FC236}">
                <a16:creationId xmlns:a16="http://schemas.microsoft.com/office/drawing/2014/main" id="{71BF65EE-EFB2-4F85-916C-FAABC3142A7A}"/>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59" name="Slide Number Placeholder 58">
            <a:extLst>
              <a:ext uri="{FF2B5EF4-FFF2-40B4-BE49-F238E27FC236}">
                <a16:creationId xmlns:a16="http://schemas.microsoft.com/office/drawing/2014/main" id="{851223D9-F3B2-47E9-8F72-B0B6C13C7157}"/>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1995282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F9D943-66C3-4516-9CAB-54291A1BD7B1}"/>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8FBD0208-2B95-4D87-90A3-714A9D9699C1}"/>
              </a:ext>
            </a:extLst>
          </p:cNvPr>
          <p:cNvSpPr>
            <a:spLocks noGrp="1"/>
          </p:cNvSpPr>
          <p:nvPr>
            <p:ph type="sldNum" sz="quarter" idx="12"/>
          </p:nvPr>
        </p:nvSpPr>
        <p:spPr/>
        <p:txBody>
          <a:bodyPr/>
          <a:lstStyle/>
          <a:p>
            <a:fld id="{F47845EA-7733-40EE-B074-20032348B727}" type="slidenum">
              <a:rPr lang="en-US" smtClean="0"/>
              <a:t>37</a:t>
            </a:fld>
            <a:endParaRPr lang="en-US"/>
          </a:p>
        </p:txBody>
      </p:sp>
    </p:spTree>
    <p:extLst>
      <p:ext uri="{BB962C8B-B14F-4D97-AF65-F5344CB8AC3E}">
        <p14:creationId xmlns:p14="http://schemas.microsoft.com/office/powerpoint/2010/main" val="23773330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SUPPLEMENTAL</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38</a:t>
            </a:fld>
            <a:endParaRPr lang="en-US"/>
          </a:p>
        </p:txBody>
      </p:sp>
    </p:spTree>
    <p:extLst>
      <p:ext uri="{BB962C8B-B14F-4D97-AF65-F5344CB8AC3E}">
        <p14:creationId xmlns:p14="http://schemas.microsoft.com/office/powerpoint/2010/main" val="722409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EDD2C-C86F-4218-A108-B4FB94ABF0EB}"/>
              </a:ext>
            </a:extLst>
          </p:cNvPr>
          <p:cNvSpPr>
            <a:spLocks noGrp="1"/>
          </p:cNvSpPr>
          <p:nvPr>
            <p:ph type="title"/>
          </p:nvPr>
        </p:nvSpPr>
        <p:spPr/>
        <p:txBody>
          <a:bodyPr>
            <a:normAutofit/>
          </a:bodyPr>
          <a:lstStyle/>
          <a:p>
            <a:r>
              <a:rPr lang="en-US" dirty="0"/>
              <a:t>Example of colinear but non-linear map</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9EC3D0-A876-4705-A66F-7CD0EA875934}"/>
                  </a:ext>
                </a:extLst>
              </p:cNvPr>
              <p:cNvSpPr>
                <a:spLocks noGrp="1"/>
              </p:cNvSpPr>
              <p:nvPr>
                <p:ph idx="1"/>
              </p:nvPr>
            </p:nvSpPr>
            <p:spPr/>
            <p:txBody>
              <a:bodyPr>
                <a:normAutofit lnSpcReduction="10000"/>
              </a:bodyPr>
              <a:lstStyle/>
              <a:p>
                <a:r>
                  <a:rPr lang="en-US" dirty="0"/>
                  <a:t>Let </a:t>
                </a:r>
                <a14:m>
                  <m:oMath xmlns:m="http://schemas.openxmlformats.org/officeDocument/2006/math">
                    <m:r>
                      <a:rPr lang="en-US" b="0" i="1" smtClean="0">
                        <a:latin typeface="Cambria Math" panose="02040503050406030204" pitchFamily="18" charset="0"/>
                      </a:rPr>
                      <m:t>ℋ</m:t>
                    </m:r>
                  </m:oMath>
                </a14:m>
                <a:r>
                  <a:rPr lang="en-US" dirty="0"/>
                  <a:t> be a two dimensional Hilbert space. Let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be a basis. Define the map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ℋ</m:t>
                    </m:r>
                    <m:r>
                      <a:rPr lang="en-US" b="0" i="1" smtClean="0">
                        <a:latin typeface="Cambria Math" panose="02040503050406030204" pitchFamily="18" charset="0"/>
                      </a:rPr>
                      <m:t>→</m:t>
                    </m:r>
                    <m:r>
                      <a:rPr lang="en-US" b="0" i="1" smtClean="0">
                        <a:latin typeface="Cambria Math" panose="02040503050406030204" pitchFamily="18" charset="0"/>
                      </a:rPr>
                      <m:t>ℋ</m:t>
                    </m:r>
                  </m:oMath>
                </a14:m>
                <a:r>
                  <a:rPr lang="en-US" dirty="0"/>
                  <a:t> such that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oMath>
                </a14:m>
                <a:endParaRPr lang="en-US" dirty="0"/>
              </a:p>
              <a:p>
                <a:r>
                  <a:rPr lang="en-US" dirty="0"/>
                  <a:t>The map is colinear (maps rays to rays):</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𝑘𝑣</m:t>
                        </m:r>
                      </m:e>
                    </m:d>
                    <m:r>
                      <a:rPr lang="en-US" b="0" i="1" smtClean="0">
                        <a:latin typeface="Cambria Math" panose="02040503050406030204" pitchFamily="18" charset="0"/>
                      </a:rPr>
                      <m:t>=</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i="1">
                        <a:latin typeface="Cambria Math" panose="02040503050406030204" pitchFamily="18" charset="0"/>
                      </a:rPr>
                      <m:t>𝑚</m:t>
                    </m:r>
                    <m:d>
                      <m:dPr>
                        <m:ctrlPr>
                          <a:rPr lang="en-US" i="1">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e>
                    </m:d>
                  </m:oMath>
                </a14:m>
                <a:br>
                  <a:rPr lang="en-US"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b="0" i="1" smtClean="0">
                            <a:latin typeface="Cambria Math" panose="02040503050406030204" pitchFamily="18" charset="0"/>
                          </a:rPr>
                          <m:t>𝑐</m:t>
                        </m:r>
                      </m:e>
                      <m:sub>
                        <m:r>
                          <a:rPr lang="en-US" i="1">
                            <a:latin typeface="Cambria Math" panose="02040503050406030204" pitchFamily="18" charset="0"/>
                          </a:rPr>
                          <m:t>2</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𝚤</m:t>
                        </m:r>
                        <m:r>
                          <a:rPr lang="en-US" i="1">
                            <a:latin typeface="Cambria Math" panose="02040503050406030204" pitchFamily="18" charset="0"/>
                          </a:rPr>
                          <m:t>𝜃</m:t>
                        </m:r>
                        <m:f>
                          <m:fPr>
                            <m:ctrlPr>
                              <a:rPr lang="en-US" i="1">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num>
                          <m:den>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1</m:t>
                                            </m:r>
                                          </m:sub>
                                        </m:sSub>
                                      </m:e>
                                    </m:d>
                                  </m:e>
                                  <m:sup>
                                    <m:r>
                                      <a:rPr lang="en-US" i="1">
                                        <a:latin typeface="Cambria Math" panose="02040503050406030204" pitchFamily="18" charset="0"/>
                                      </a:rPr>
                                      <m:t>2</m:t>
                                    </m:r>
                                  </m:sup>
                                </m:sSup>
                                <m:r>
                                  <a:rPr lang="en-US" i="1">
                                    <a:latin typeface="Cambria Math" panose="02040503050406030204" pitchFamily="18" charset="0"/>
                                  </a:rPr>
                                  <m:t>+</m:t>
                                </m:r>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2</m:t>
                                            </m:r>
                                          </m:sub>
                                        </m:sSub>
                                      </m:e>
                                    </m:d>
                                  </m:e>
                                  <m:sup>
                                    <m:r>
                                      <a:rPr lang="en-US" i="1">
                                        <a:latin typeface="Cambria Math" panose="02040503050406030204" pitchFamily="18" charset="0"/>
                                      </a:rPr>
                                      <m:t>2</m:t>
                                    </m:r>
                                  </m:sup>
                                </m:sSup>
                              </m:e>
                            </m:rad>
                          </m:den>
                        </m:f>
                      </m:sup>
                    </m:sSup>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𝑘𝑚</m:t>
                    </m:r>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oMath>
                </a14:m>
                <a:endParaRPr lang="en-US" dirty="0"/>
              </a:p>
              <a:p>
                <a:r>
                  <a:rPr lang="en-US" dirty="0"/>
                  <a:t>The map is not linear (linear only if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=0</m:t>
                    </m:r>
                  </m:oMath>
                </a14:m>
                <a:r>
                  <a:rPr lang="en-US" dirty="0"/>
                  <a:t>):</a:t>
                </a:r>
                <a:br>
                  <a:rPr lang="en-US" dirty="0"/>
                </a:br>
                <a14:m>
                  <m:oMath xmlns:m="http://schemas.openxmlformats.org/officeDocument/2006/math">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𝑚</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1</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𝚤</m:t>
                        </m:r>
                        <m:r>
                          <a:rPr lang="en-US" b="0" i="1" smtClean="0">
                            <a:latin typeface="Cambria Math" panose="02040503050406030204" pitchFamily="18" charset="0"/>
                          </a:rPr>
                          <m:t>𝜃</m:t>
                        </m:r>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2</m:t>
                        </m:r>
                      </m:sub>
                    </m:sSub>
                  </m:oMath>
                </a14:m>
                <a:endParaRPr lang="en-US" b="0" dirty="0"/>
              </a:p>
              <a:p>
                <a:r>
                  <a:rPr lang="en-US" dirty="0"/>
                  <a:t>If we don’t fix the “correct” phase at the basis, a continuous map will change the phase gradually as we go from one basis vector to the other; the phase shift will depend on the angle between the basis, creating the non-linearity</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3B9EC3D0-A876-4705-A66F-7CD0EA875934}"/>
                  </a:ext>
                </a:extLst>
              </p:cNvPr>
              <p:cNvSpPr>
                <a:spLocks noGrp="1" noRot="1" noChangeAspect="1" noMove="1" noResize="1" noEditPoints="1" noAdjustHandles="1" noChangeArrowheads="1" noChangeShapeType="1" noTextEdit="1"/>
              </p:cNvSpPr>
              <p:nvPr>
                <p:ph idx="1"/>
              </p:nvPr>
            </p:nvSpPr>
            <p:spPr>
              <a:blipFill>
                <a:blip r:embed="rId2"/>
                <a:stretch>
                  <a:fillRect l="-916" t="-2573" r="-111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0ED5145-D86C-4A5E-8B55-DBAF82BC8CF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351B2D81-6939-4899-A6CA-B4D59BC81DA5}"/>
              </a:ext>
            </a:extLst>
          </p:cNvPr>
          <p:cNvSpPr>
            <a:spLocks noGrp="1"/>
          </p:cNvSpPr>
          <p:nvPr>
            <p:ph type="sldNum" sz="quarter" idx="13"/>
          </p:nvPr>
        </p:nvSpPr>
        <p:spPr/>
        <p:txBody>
          <a:bodyPr/>
          <a:lstStyle/>
          <a:p>
            <a:fld id="{F47845EA-7733-40EE-B074-20032348B727}" type="slidenum">
              <a:rPr lang="en-US" smtClean="0"/>
              <a:t>39</a:t>
            </a:fld>
            <a:endParaRPr lang="en-US"/>
          </a:p>
        </p:txBody>
      </p:sp>
      <p:sp>
        <p:nvSpPr>
          <p:cNvPr id="6" name="TextBox 5">
            <a:extLst>
              <a:ext uri="{FF2B5EF4-FFF2-40B4-BE49-F238E27FC236}">
                <a16:creationId xmlns:a16="http://schemas.microsoft.com/office/drawing/2014/main" id="{451FD1F0-3AF2-43B6-825E-05ADC23A41FF}"/>
              </a:ext>
            </a:extLst>
          </p:cNvPr>
          <p:cNvSpPr txBox="1"/>
          <p:nvPr/>
        </p:nvSpPr>
        <p:spPr>
          <a:xfrm>
            <a:off x="9627596" y="1564640"/>
            <a:ext cx="1957267" cy="646331"/>
          </a:xfrm>
          <a:prstGeom prst="rect">
            <a:avLst/>
          </a:prstGeom>
          <a:noFill/>
        </p:spPr>
        <p:txBody>
          <a:bodyPr wrap="none" rtlCol="0">
            <a:spAutoFit/>
          </a:bodyPr>
          <a:lstStyle/>
          <a:p>
            <a:r>
              <a:rPr lang="en-US" dirty="0"/>
              <a:t>cosine of the angle</a:t>
            </a:r>
            <a:br>
              <a:rPr lang="en-US" dirty="0"/>
            </a:br>
            <a:r>
              <a:rPr lang="en-US" dirty="0"/>
              <a:t>across basis</a:t>
            </a:r>
          </a:p>
        </p:txBody>
      </p:sp>
      <p:cxnSp>
        <p:nvCxnSpPr>
          <p:cNvPr id="8" name="Straight Arrow Connector 7">
            <a:extLst>
              <a:ext uri="{FF2B5EF4-FFF2-40B4-BE49-F238E27FC236}">
                <a16:creationId xmlns:a16="http://schemas.microsoft.com/office/drawing/2014/main" id="{6E2A2769-71FD-45FB-9DB2-5E5120945256}"/>
              </a:ext>
            </a:extLst>
          </p:cNvPr>
          <p:cNvCxnSpPr/>
          <p:nvPr/>
        </p:nvCxnSpPr>
        <p:spPr>
          <a:xfrm flipH="1">
            <a:off x="8950960" y="1889760"/>
            <a:ext cx="4978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2003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BC61B-33E3-4A92-B0B3-77557D90A78C}"/>
              </a:ext>
            </a:extLst>
          </p:cNvPr>
          <p:cNvSpPr>
            <a:spLocks noGrp="1"/>
          </p:cNvSpPr>
          <p:nvPr>
            <p:ph type="title"/>
          </p:nvPr>
        </p:nvSpPr>
        <p:spPr/>
        <p:txBody>
          <a:bodyPr/>
          <a:lstStyle/>
          <a:p>
            <a:r>
              <a:rPr lang="en-US" dirty="0">
                <a:latin typeface="Poor Richard" panose="02080502050505020702" pitchFamily="18" charset="0"/>
              </a:rPr>
              <a:t>THE SET-UP</a:t>
            </a:r>
          </a:p>
        </p:txBody>
      </p:sp>
      <p:sp>
        <p:nvSpPr>
          <p:cNvPr id="3" name="Text Placeholder 2">
            <a:extLst>
              <a:ext uri="{FF2B5EF4-FFF2-40B4-BE49-F238E27FC236}">
                <a16:creationId xmlns:a16="http://schemas.microsoft.com/office/drawing/2014/main" id="{51E8C3FC-83A1-467C-BEA2-B7A537F1B3B3}"/>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CB19225-6A06-4862-B346-69E890F3CB11}"/>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C5175EF7-040D-485F-BB87-C9D4A1A6B253}"/>
              </a:ext>
            </a:extLst>
          </p:cNvPr>
          <p:cNvSpPr>
            <a:spLocks noGrp="1"/>
          </p:cNvSpPr>
          <p:nvPr>
            <p:ph type="sldNum" sz="quarter" idx="12"/>
          </p:nvPr>
        </p:nvSpPr>
        <p:spPr/>
        <p:txBody>
          <a:bodyPr/>
          <a:lstStyle/>
          <a:p>
            <a:fld id="{F47845EA-7733-40EE-B074-20032348B727}" type="slidenum">
              <a:rPr lang="en-US" smtClean="0"/>
              <a:t>4</a:t>
            </a:fld>
            <a:endParaRPr lang="en-US" dirty="0"/>
          </a:p>
        </p:txBody>
      </p:sp>
    </p:spTree>
    <p:extLst>
      <p:ext uri="{BB962C8B-B14F-4D97-AF65-F5344CB8AC3E}">
        <p14:creationId xmlns:p14="http://schemas.microsoft.com/office/powerpoint/2010/main" val="30314094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E9DF3-FE1C-4AE9-8162-82BFB121906A}"/>
              </a:ext>
            </a:extLst>
          </p:cNvPr>
          <p:cNvSpPr>
            <a:spLocks noGrp="1"/>
          </p:cNvSpPr>
          <p:nvPr>
            <p:ph type="title"/>
          </p:nvPr>
        </p:nvSpPr>
        <p:spPr>
          <a:xfrm>
            <a:off x="0" y="84779"/>
            <a:ext cx="6071821" cy="897424"/>
          </a:xfrm>
        </p:spPr>
        <p:txBody>
          <a:bodyPr/>
          <a:lstStyle/>
          <a:p>
            <a:r>
              <a:rPr lang="en-US" dirty="0"/>
              <a:t>Anti-linear</a:t>
            </a:r>
          </a:p>
        </p:txBody>
      </p:sp>
      <p:sp>
        <p:nvSpPr>
          <p:cNvPr id="4" name="Footer Placeholder 3">
            <a:extLst>
              <a:ext uri="{FF2B5EF4-FFF2-40B4-BE49-F238E27FC236}">
                <a16:creationId xmlns:a16="http://schemas.microsoft.com/office/drawing/2014/main" id="{35DC9744-5055-4EFB-9738-CCA5915B2A15}"/>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7FEB40D9-8603-4F18-995F-9D23FC00AFD8}"/>
              </a:ext>
            </a:extLst>
          </p:cNvPr>
          <p:cNvSpPr>
            <a:spLocks noGrp="1"/>
          </p:cNvSpPr>
          <p:nvPr>
            <p:ph type="sldNum" sz="quarter" idx="13"/>
          </p:nvPr>
        </p:nvSpPr>
        <p:spPr/>
        <p:txBody>
          <a:bodyPr/>
          <a:lstStyle/>
          <a:p>
            <a:fld id="{F47845EA-7733-40EE-B074-20032348B727}" type="slidenum">
              <a:rPr lang="en-US" smtClean="0"/>
              <a:t>40</a:t>
            </a:fld>
            <a:endParaRPr lang="en-US"/>
          </a:p>
        </p:txBody>
      </p:sp>
      <p:cxnSp>
        <p:nvCxnSpPr>
          <p:cNvPr id="7" name="Straight Connector 6">
            <a:extLst>
              <a:ext uri="{FF2B5EF4-FFF2-40B4-BE49-F238E27FC236}">
                <a16:creationId xmlns:a16="http://schemas.microsoft.com/office/drawing/2014/main" id="{4356F66E-8B9F-4355-A30A-BB8E1F22549D}"/>
              </a:ext>
            </a:extLst>
          </p:cNvPr>
          <p:cNvCxnSpPr>
            <a:cxnSpLocks/>
          </p:cNvCxnSpPr>
          <p:nvPr/>
        </p:nvCxnSpPr>
        <p:spPr>
          <a:xfrm>
            <a:off x="6096000" y="294640"/>
            <a:ext cx="0" cy="5923280"/>
          </a:xfrm>
          <a:prstGeom prst="line">
            <a:avLst/>
          </a:prstGeom>
          <a:ln w="38100">
            <a:prstDash val="dash"/>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6C69885B-6285-4845-8869-80342292C018}"/>
              </a:ext>
            </a:extLst>
          </p:cNvPr>
          <p:cNvSpPr txBox="1">
            <a:spLocks/>
          </p:cNvSpPr>
          <p:nvPr/>
        </p:nvSpPr>
        <p:spPr>
          <a:xfrm>
            <a:off x="256355" y="237179"/>
            <a:ext cx="5967866"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itle 1">
            <a:extLst>
              <a:ext uri="{FF2B5EF4-FFF2-40B4-BE49-F238E27FC236}">
                <a16:creationId xmlns:a16="http://schemas.microsoft.com/office/drawing/2014/main" id="{7A4452B1-4788-462B-9126-10C874D36A00}"/>
              </a:ext>
            </a:extLst>
          </p:cNvPr>
          <p:cNvSpPr txBox="1">
            <a:spLocks/>
          </p:cNvSpPr>
          <p:nvPr/>
        </p:nvSpPr>
        <p:spPr>
          <a:xfrm>
            <a:off x="6071821" y="117646"/>
            <a:ext cx="6071821" cy="897424"/>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Time reversal</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FAC1036-3763-4BBE-8A6C-AAC08680DE0C}"/>
                  </a:ext>
                </a:extLst>
              </p:cNvPr>
              <p:cNvSpPr txBox="1"/>
              <p:nvPr/>
            </p:nvSpPr>
            <p:spPr>
              <a:xfrm>
                <a:off x="467360" y="1101736"/>
                <a:ext cx="288059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𝜙</m:t>
                          </m:r>
                        </m:e>
                      </m:d>
                      <m:r>
                        <a:rPr lang="en-US" sz="3200" b="0" i="1" smtClean="0">
                          <a:latin typeface="Cambria Math" panose="02040503050406030204" pitchFamily="18" charset="0"/>
                        </a:rPr>
                        <m:t>↦⟨</m:t>
                      </m:r>
                      <m:r>
                        <a:rPr lang="en-US" sz="3200" b="0" i="1" smtClean="0">
                          <a:latin typeface="Cambria Math" panose="02040503050406030204" pitchFamily="18" charset="0"/>
                        </a:rPr>
                        <m:t>𝜙</m:t>
                      </m:r>
                      <m:r>
                        <a:rPr lang="en-US" sz="3200" b="0" i="1" smtClean="0">
                          <a:latin typeface="Cambria Math" panose="02040503050406030204" pitchFamily="18" charset="0"/>
                        </a:rPr>
                        <m:t>|</m:t>
                      </m:r>
                      <m:r>
                        <a:rPr lang="en-US" sz="3200" b="0" i="1" smtClean="0">
                          <a:latin typeface="Cambria Math" panose="02040503050406030204" pitchFamily="18" charset="0"/>
                        </a:rPr>
                        <m:t>𝜓</m:t>
                      </m:r>
                      <m:r>
                        <a:rPr lang="en-US" sz="3200" b="0" i="1" smtClean="0">
                          <a:latin typeface="Cambria Math" panose="02040503050406030204" pitchFamily="18" charset="0"/>
                        </a:rPr>
                        <m:t>⟩</m:t>
                      </m:r>
                    </m:oMath>
                  </m:oMathPara>
                </a14:m>
                <a:endParaRPr lang="en-US" sz="3200" dirty="0"/>
              </a:p>
            </p:txBody>
          </p:sp>
        </mc:Choice>
        <mc:Fallback xmlns="">
          <p:sp>
            <p:nvSpPr>
              <p:cNvPr id="12" name="TextBox 11">
                <a:extLst>
                  <a:ext uri="{FF2B5EF4-FFF2-40B4-BE49-F238E27FC236}">
                    <a16:creationId xmlns:a16="http://schemas.microsoft.com/office/drawing/2014/main" id="{BFAC1036-3763-4BBE-8A6C-AAC08680DE0C}"/>
                  </a:ext>
                </a:extLst>
              </p:cNvPr>
              <p:cNvSpPr txBox="1">
                <a:spLocks noRot="1" noChangeAspect="1" noMove="1" noResize="1" noEditPoints="1" noAdjustHandles="1" noChangeArrowheads="1" noChangeShapeType="1" noTextEdit="1"/>
              </p:cNvSpPr>
              <p:nvPr/>
            </p:nvSpPr>
            <p:spPr>
              <a:xfrm>
                <a:off x="467360" y="1101736"/>
                <a:ext cx="2880597" cy="584775"/>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E83A079-6506-4A19-BE5D-15A30D0ABAFF}"/>
                  </a:ext>
                </a:extLst>
              </p:cNvPr>
              <p:cNvSpPr txBox="1"/>
              <p:nvPr/>
            </p:nvSpPr>
            <p:spPr>
              <a:xfrm>
                <a:off x="467359" y="1892414"/>
                <a:ext cx="5457263" cy="64819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𝜓</m:t>
                          </m:r>
                        </m:e>
                        <m:e>
                          <m:r>
                            <a:rPr lang="en-US" sz="3200" b="0" i="1" smtClean="0">
                              <a:latin typeface="Cambria Math" panose="02040503050406030204" pitchFamily="18" charset="0"/>
                            </a:rPr>
                            <m:t>𝑂</m:t>
                          </m:r>
                          <m:r>
                            <a:rPr lang="en-US" sz="3200" b="0" i="1" smtClean="0">
                              <a:latin typeface="Cambria Math" panose="02040503050406030204" pitchFamily="18" charset="0"/>
                            </a:rPr>
                            <m:t>𝜙</m:t>
                          </m:r>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𝑂</m:t>
                          </m:r>
                          <m:r>
                            <a:rPr lang="en-US" sz="3200" b="0" i="1" smtClean="0">
                              <a:latin typeface="Cambria Math" panose="02040503050406030204" pitchFamily="18" charset="0"/>
                            </a:rPr>
                            <m:t>𝜙</m:t>
                          </m:r>
                        </m:e>
                        <m:e>
                          <m:r>
                            <a:rPr lang="en-US" sz="3200" b="0" i="1" smtClean="0">
                              <a:latin typeface="Cambria Math" panose="02040503050406030204" pitchFamily="18" charset="0"/>
                            </a:rPr>
                            <m:t>𝜓</m:t>
                          </m:r>
                        </m:e>
                      </m:d>
                      <m:r>
                        <a:rPr lang="en-US" sz="3200" b="0" i="1" smtClean="0">
                          <a:latin typeface="Cambria Math" panose="02040503050406030204" pitchFamily="18" charset="0"/>
                        </a:rPr>
                        <m:t>=</m:t>
                      </m:r>
                      <m:d>
                        <m:dPr>
                          <m:begChr m:val="⟨"/>
                          <m:endChr m:val="⟩"/>
                          <m:ctrlPr>
                            <a:rPr lang="en-US" sz="3200" i="1">
                              <a:latin typeface="Cambria Math" panose="02040503050406030204" pitchFamily="18" charset="0"/>
                            </a:rPr>
                          </m:ctrlPr>
                        </m:dPr>
                        <m:e>
                          <m:r>
                            <a:rPr lang="en-US" sz="3200" i="1">
                              <a:latin typeface="Cambria Math" panose="02040503050406030204" pitchFamily="18" charset="0"/>
                            </a:rPr>
                            <m:t>𝜙</m:t>
                          </m:r>
                        </m:e>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𝑂</m:t>
                              </m:r>
                            </m:e>
                            <m:sup>
                              <m:r>
                                <a:rPr lang="en-US" sz="3200" b="0" i="1" smtClean="0">
                                  <a:latin typeface="Cambria Math" panose="02040503050406030204" pitchFamily="18" charset="0"/>
                                  <a:ea typeface="Cambria Math" panose="02040503050406030204" pitchFamily="18" charset="0"/>
                                </a:rPr>
                                <m:t>†</m:t>
                              </m:r>
                            </m:sup>
                          </m:sSup>
                          <m:r>
                            <a:rPr lang="en-US" sz="3200" i="1">
                              <a:latin typeface="Cambria Math" panose="02040503050406030204" pitchFamily="18" charset="0"/>
                            </a:rPr>
                            <m:t>𝜓</m:t>
                          </m:r>
                        </m:e>
                      </m:d>
                    </m:oMath>
                  </m:oMathPara>
                </a14:m>
                <a:endParaRPr lang="en-US" sz="3200" dirty="0"/>
              </a:p>
            </p:txBody>
          </p:sp>
        </mc:Choice>
        <mc:Fallback xmlns="">
          <p:sp>
            <p:nvSpPr>
              <p:cNvPr id="13" name="TextBox 12">
                <a:extLst>
                  <a:ext uri="{FF2B5EF4-FFF2-40B4-BE49-F238E27FC236}">
                    <a16:creationId xmlns:a16="http://schemas.microsoft.com/office/drawing/2014/main" id="{3E83A079-6506-4A19-BE5D-15A30D0ABAFF}"/>
                  </a:ext>
                </a:extLst>
              </p:cNvPr>
              <p:cNvSpPr txBox="1">
                <a:spLocks noRot="1" noChangeAspect="1" noMove="1" noResize="1" noEditPoints="1" noAdjustHandles="1" noChangeArrowheads="1" noChangeShapeType="1" noTextEdit="1"/>
              </p:cNvSpPr>
              <p:nvPr/>
            </p:nvSpPr>
            <p:spPr>
              <a:xfrm>
                <a:off x="467359" y="1892414"/>
                <a:ext cx="5457263" cy="64819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3A536BA-B81A-492F-85A3-5A2FAD9A70AE}"/>
                  </a:ext>
                </a:extLst>
              </p:cNvPr>
              <p:cNvSpPr txBox="1"/>
              <p:nvPr/>
            </p:nvSpPr>
            <p:spPr>
              <a:xfrm>
                <a:off x="447546" y="2875670"/>
                <a:ext cx="3785011" cy="1090042"/>
              </a:xfrm>
              <a:prstGeom prst="rect">
                <a:avLst/>
              </a:prstGeom>
              <a:noFill/>
            </p:spPr>
            <p:txBody>
              <a:bodyPr wrap="none" rtlCol="0">
                <a:spAutoFit/>
              </a:bodyPr>
              <a:lstStyle/>
              <a:p>
                <a:r>
                  <a:rPr lang="en-US" sz="3200" dirty="0"/>
                  <a:t>Self-adjoint: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4" name="TextBox 13">
                <a:extLst>
                  <a:ext uri="{FF2B5EF4-FFF2-40B4-BE49-F238E27FC236}">
                    <a16:creationId xmlns:a16="http://schemas.microsoft.com/office/drawing/2014/main" id="{33A536BA-B81A-492F-85A3-5A2FAD9A70AE}"/>
                  </a:ext>
                </a:extLst>
              </p:cNvPr>
              <p:cNvSpPr txBox="1">
                <a:spLocks noRot="1" noChangeAspect="1" noMove="1" noResize="1" noEditPoints="1" noAdjustHandles="1" noChangeArrowheads="1" noChangeShapeType="1" noTextEdit="1"/>
              </p:cNvSpPr>
              <p:nvPr/>
            </p:nvSpPr>
            <p:spPr>
              <a:xfrm>
                <a:off x="447546" y="2875670"/>
                <a:ext cx="3785011" cy="1090042"/>
              </a:xfrm>
              <a:prstGeom prst="rect">
                <a:avLst/>
              </a:prstGeom>
              <a:blipFill>
                <a:blip r:embed="rId4"/>
                <a:stretch>
                  <a:fillRect l="-4026" t="-5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4252E68-A8F4-4C1B-BDE2-C33082DF2FBF}"/>
                  </a:ext>
                </a:extLst>
              </p:cNvPr>
              <p:cNvSpPr txBox="1"/>
              <p:nvPr/>
            </p:nvSpPr>
            <p:spPr>
              <a:xfrm>
                <a:off x="447546" y="4332341"/>
                <a:ext cx="4242700" cy="1090042"/>
              </a:xfrm>
              <a:prstGeom prst="rect">
                <a:avLst/>
              </a:prstGeom>
              <a:noFill/>
            </p:spPr>
            <p:txBody>
              <a:bodyPr wrap="none" rtlCol="0">
                <a:spAutoFit/>
              </a:bodyPr>
              <a:lstStyle/>
              <a:p>
                <a:r>
                  <a:rPr lang="en-US" sz="3200" dirty="0"/>
                  <a:t>Skew-adjoint:</a:t>
                </a:r>
                <a:r>
                  <a:rPr lang="en-US" sz="3200" b="0" dirty="0"/>
                  <a:t> </a:t>
                </a:r>
                <a14:m>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𝑂</m:t>
                        </m:r>
                      </m:e>
                      <m:sup>
                        <m:r>
                          <a:rPr lang="en-US" sz="3200" i="1">
                            <a:latin typeface="Cambria Math" panose="02040503050406030204" pitchFamily="18" charset="0"/>
                            <a:ea typeface="Cambria Math" panose="02040503050406030204" pitchFamily="18" charset="0"/>
                          </a:rPr>
                          <m:t>†</m:t>
                        </m:r>
                      </m:sup>
                    </m:sSup>
                  </m:oMath>
                </a14:m>
                <a:r>
                  <a:rPr lang="en-US" sz="3200" b="0" dirty="0"/>
                  <a:t> </a:t>
                </a:r>
                <a:endParaRPr lang="en-US" sz="32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𝑂</m:t>
                      </m:r>
                      <m:r>
                        <a:rPr lang="en-US" sz="3200" b="0" i="1" smtClean="0">
                          <a:latin typeface="Cambria Math" panose="02040503050406030204" pitchFamily="18" charset="0"/>
                        </a:rPr>
                        <m:t>↦−</m:t>
                      </m:r>
                      <m:r>
                        <a:rPr lang="en-US" sz="3200" b="0" i="1" smtClean="0">
                          <a:latin typeface="Cambria Math" panose="02040503050406030204" pitchFamily="18" charset="0"/>
                        </a:rPr>
                        <m:t>𝑂</m:t>
                      </m:r>
                    </m:oMath>
                  </m:oMathPara>
                </a14:m>
                <a:endParaRPr lang="en-US" sz="3200" dirty="0"/>
              </a:p>
            </p:txBody>
          </p:sp>
        </mc:Choice>
        <mc:Fallback xmlns="">
          <p:sp>
            <p:nvSpPr>
              <p:cNvPr id="15" name="TextBox 14">
                <a:extLst>
                  <a:ext uri="{FF2B5EF4-FFF2-40B4-BE49-F238E27FC236}">
                    <a16:creationId xmlns:a16="http://schemas.microsoft.com/office/drawing/2014/main" id="{D4252E68-A8F4-4C1B-BDE2-C33082DF2FBF}"/>
                  </a:ext>
                </a:extLst>
              </p:cNvPr>
              <p:cNvSpPr txBox="1">
                <a:spLocks noRot="1" noChangeAspect="1" noMove="1" noResize="1" noEditPoints="1" noAdjustHandles="1" noChangeArrowheads="1" noChangeShapeType="1" noTextEdit="1"/>
              </p:cNvSpPr>
              <p:nvPr/>
            </p:nvSpPr>
            <p:spPr>
              <a:xfrm>
                <a:off x="447546" y="4332341"/>
                <a:ext cx="4242700" cy="1090042"/>
              </a:xfrm>
              <a:prstGeom prst="rect">
                <a:avLst/>
              </a:prstGeom>
              <a:blipFill>
                <a:blip r:embed="rId5"/>
                <a:stretch>
                  <a:fillRect l="-3592" t="-5618"/>
                </a:stretch>
              </a:blipFill>
            </p:spPr>
            <p:txBody>
              <a:bodyPr/>
              <a:lstStyle/>
              <a:p>
                <a:r>
                  <a:rPr lang="en-US">
                    <a:noFill/>
                  </a:rPr>
                  <a:t> </a:t>
                </a:r>
              </a:p>
            </p:txBody>
          </p:sp>
        </mc:Fallback>
      </mc:AlternateContent>
      <p:sp>
        <p:nvSpPr>
          <p:cNvPr id="23" name="Freeform: Shape 22">
            <a:extLst>
              <a:ext uri="{FF2B5EF4-FFF2-40B4-BE49-F238E27FC236}">
                <a16:creationId xmlns:a16="http://schemas.microsoft.com/office/drawing/2014/main" id="{E39A4F13-1D3B-4961-ADDB-141E227FACA0}"/>
              </a:ext>
            </a:extLst>
          </p:cNvPr>
          <p:cNvSpPr/>
          <p:nvPr/>
        </p:nvSpPr>
        <p:spPr>
          <a:xfrm>
            <a:off x="7051044" y="2068563"/>
            <a:ext cx="4392151" cy="2896823"/>
          </a:xfrm>
          <a:custGeom>
            <a:avLst/>
            <a:gdLst>
              <a:gd name="connsiteX0" fmla="*/ 4358636 w 4392151"/>
              <a:gd name="connsiteY0" fmla="*/ 1782077 h 2896823"/>
              <a:gd name="connsiteX1" fmla="*/ 3738876 w 4392151"/>
              <a:gd name="connsiteY1" fmla="*/ 989597 h 2896823"/>
              <a:gd name="connsiteX2" fmla="*/ 2042156 w 4392151"/>
              <a:gd name="connsiteY2" fmla="*/ 979437 h 2896823"/>
              <a:gd name="connsiteX3" fmla="*/ 1625596 w 4392151"/>
              <a:gd name="connsiteY3" fmla="*/ 197117 h 2896823"/>
              <a:gd name="connsiteX4" fmla="*/ 253996 w 4392151"/>
              <a:gd name="connsiteY4" fmla="*/ 125997 h 2896823"/>
              <a:gd name="connsiteX5" fmla="*/ 132076 w 4392151"/>
              <a:gd name="connsiteY5" fmla="*/ 1710957 h 2896823"/>
              <a:gd name="connsiteX6" fmla="*/ 1686556 w 4392151"/>
              <a:gd name="connsiteY6" fmla="*/ 1883677 h 2896823"/>
              <a:gd name="connsiteX7" fmla="*/ 2031996 w 4392151"/>
              <a:gd name="connsiteY7" fmla="*/ 2726957 h 2896823"/>
              <a:gd name="connsiteX8" fmla="*/ 4063996 w 4392151"/>
              <a:gd name="connsiteY8" fmla="*/ 2818397 h 2896823"/>
              <a:gd name="connsiteX9" fmla="*/ 4358636 w 4392151"/>
              <a:gd name="connsiteY9" fmla="*/ 1782077 h 28968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92151" h="2896823">
                <a:moveTo>
                  <a:pt x="4358636" y="1782077"/>
                </a:moveTo>
                <a:cubicBezTo>
                  <a:pt x="4304449" y="1477277"/>
                  <a:pt x="4124956" y="1123370"/>
                  <a:pt x="3738876" y="989597"/>
                </a:cubicBezTo>
                <a:cubicBezTo>
                  <a:pt x="3352796" y="855824"/>
                  <a:pt x="2394369" y="1111517"/>
                  <a:pt x="2042156" y="979437"/>
                </a:cubicBezTo>
                <a:cubicBezTo>
                  <a:pt x="1689943" y="847357"/>
                  <a:pt x="1923623" y="339357"/>
                  <a:pt x="1625596" y="197117"/>
                </a:cubicBezTo>
                <a:cubicBezTo>
                  <a:pt x="1327569" y="54877"/>
                  <a:pt x="502916" y="-126310"/>
                  <a:pt x="253996" y="125997"/>
                </a:cubicBezTo>
                <a:cubicBezTo>
                  <a:pt x="5076" y="378304"/>
                  <a:pt x="-106684" y="1418010"/>
                  <a:pt x="132076" y="1710957"/>
                </a:cubicBezTo>
                <a:cubicBezTo>
                  <a:pt x="370836" y="2003904"/>
                  <a:pt x="1369903" y="1714344"/>
                  <a:pt x="1686556" y="1883677"/>
                </a:cubicBezTo>
                <a:cubicBezTo>
                  <a:pt x="2003209" y="2053010"/>
                  <a:pt x="1635756" y="2571170"/>
                  <a:pt x="2031996" y="2726957"/>
                </a:cubicBezTo>
                <a:cubicBezTo>
                  <a:pt x="2428236" y="2882744"/>
                  <a:pt x="3677916" y="2969104"/>
                  <a:pt x="4063996" y="2818397"/>
                </a:cubicBezTo>
                <a:cubicBezTo>
                  <a:pt x="4450076" y="2667690"/>
                  <a:pt x="4412823" y="2086877"/>
                  <a:pt x="4358636" y="1782077"/>
                </a:cubicBezTo>
                <a:close/>
              </a:path>
            </a:pathLst>
          </a:custGeom>
          <a:solidFill>
            <a:schemeClr val="accent6">
              <a:lumMod val="20000"/>
              <a:lumOff val="8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6CF0A76-0867-464E-9BF7-A2E5D083001A}"/>
                  </a:ext>
                </a:extLst>
              </p:cNvPr>
              <p:cNvSpPr txBox="1"/>
              <p:nvPr/>
            </p:nvSpPr>
            <p:spPr>
              <a:xfrm>
                <a:off x="7230796" y="2330649"/>
                <a:ext cx="140814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𝐸</m:t>
                      </m:r>
                      <m:r>
                        <a:rPr lang="en-US" sz="3200" b="0" i="1" smtClean="0">
                          <a:latin typeface="Cambria Math" panose="02040503050406030204" pitchFamily="18" charset="0"/>
                        </a:rPr>
                        <m:t>↦</m:t>
                      </m:r>
                      <m:r>
                        <a:rPr lang="en-US" sz="3200" b="0" i="1" smtClean="0">
                          <a:latin typeface="Cambria Math" panose="02040503050406030204" pitchFamily="18" charset="0"/>
                        </a:rPr>
                        <m:t>𝐸</m:t>
                      </m:r>
                    </m:oMath>
                  </m:oMathPara>
                </a14:m>
                <a:endParaRPr lang="en-US" sz="3200" dirty="0"/>
              </a:p>
            </p:txBody>
          </p:sp>
        </mc:Choice>
        <mc:Fallback xmlns="">
          <p:sp>
            <p:nvSpPr>
              <p:cNvPr id="17" name="TextBox 16">
                <a:extLst>
                  <a:ext uri="{FF2B5EF4-FFF2-40B4-BE49-F238E27FC236}">
                    <a16:creationId xmlns:a16="http://schemas.microsoft.com/office/drawing/2014/main" id="{46CF0A76-0867-464E-9BF7-A2E5D083001A}"/>
                  </a:ext>
                </a:extLst>
              </p:cNvPr>
              <p:cNvSpPr txBox="1">
                <a:spLocks noRot="1" noChangeAspect="1" noMove="1" noResize="1" noEditPoints="1" noAdjustHandles="1" noChangeArrowheads="1" noChangeShapeType="1" noTextEdit="1"/>
              </p:cNvSpPr>
              <p:nvPr/>
            </p:nvSpPr>
            <p:spPr>
              <a:xfrm>
                <a:off x="7230796" y="2330649"/>
                <a:ext cx="1408142"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81297C7-BB8A-4B10-AB9F-8355887B6334}"/>
                  </a:ext>
                </a:extLst>
              </p:cNvPr>
              <p:cNvSpPr txBox="1"/>
              <p:nvPr/>
            </p:nvSpPr>
            <p:spPr>
              <a:xfrm>
                <a:off x="9520600" y="2330649"/>
                <a:ext cx="151310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𝑡</m:t>
                      </m:r>
                      <m:r>
                        <a:rPr lang="en-US" sz="3200" b="0" i="1" smtClean="0">
                          <a:latin typeface="Cambria Math" panose="02040503050406030204" pitchFamily="18" charset="0"/>
                        </a:rPr>
                        <m:t>↦−</m:t>
                      </m:r>
                      <m:r>
                        <a:rPr lang="en-US" sz="3200" b="0" i="1" smtClean="0">
                          <a:latin typeface="Cambria Math" panose="02040503050406030204" pitchFamily="18" charset="0"/>
                        </a:rPr>
                        <m:t>𝑡</m:t>
                      </m:r>
                    </m:oMath>
                  </m:oMathPara>
                </a14:m>
                <a:endParaRPr lang="en-US" sz="3200" dirty="0"/>
              </a:p>
            </p:txBody>
          </p:sp>
        </mc:Choice>
        <mc:Fallback xmlns="">
          <p:sp>
            <p:nvSpPr>
              <p:cNvPr id="18" name="TextBox 17">
                <a:extLst>
                  <a:ext uri="{FF2B5EF4-FFF2-40B4-BE49-F238E27FC236}">
                    <a16:creationId xmlns:a16="http://schemas.microsoft.com/office/drawing/2014/main" id="{C81297C7-BB8A-4B10-AB9F-8355887B6334}"/>
                  </a:ext>
                </a:extLst>
              </p:cNvPr>
              <p:cNvSpPr txBox="1">
                <a:spLocks noRot="1" noChangeAspect="1" noMove="1" noResize="1" noEditPoints="1" noAdjustHandles="1" noChangeArrowheads="1" noChangeShapeType="1" noTextEdit="1"/>
              </p:cNvSpPr>
              <p:nvPr/>
            </p:nvSpPr>
            <p:spPr>
              <a:xfrm>
                <a:off x="9520600" y="2330649"/>
                <a:ext cx="1513107" cy="58477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155C415C-066B-4223-9B2B-E27F1750B3EF}"/>
                  </a:ext>
                </a:extLst>
              </p:cNvPr>
              <p:cNvSpPr txBox="1"/>
              <p:nvPr/>
            </p:nvSpPr>
            <p:spPr>
              <a:xfrm>
                <a:off x="7238509" y="3182050"/>
                <a:ext cx="1441870"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𝑄</m:t>
                      </m:r>
                      <m:r>
                        <a:rPr lang="en-US" sz="3200" b="0" i="1" smtClean="0">
                          <a:latin typeface="Cambria Math" panose="02040503050406030204" pitchFamily="18" charset="0"/>
                        </a:rPr>
                        <m:t>↦</m:t>
                      </m:r>
                      <m:r>
                        <a:rPr lang="en-US" sz="3200" b="0" i="1" smtClean="0">
                          <a:latin typeface="Cambria Math" panose="02040503050406030204" pitchFamily="18" charset="0"/>
                        </a:rPr>
                        <m:t>𝑄</m:t>
                      </m:r>
                    </m:oMath>
                  </m:oMathPara>
                </a14:m>
                <a:endParaRPr lang="en-US" sz="3200" dirty="0"/>
              </a:p>
            </p:txBody>
          </p:sp>
        </mc:Choice>
        <mc:Fallback xmlns="">
          <p:sp>
            <p:nvSpPr>
              <p:cNvPr id="19" name="TextBox 18">
                <a:extLst>
                  <a:ext uri="{FF2B5EF4-FFF2-40B4-BE49-F238E27FC236}">
                    <a16:creationId xmlns:a16="http://schemas.microsoft.com/office/drawing/2014/main" id="{155C415C-066B-4223-9B2B-E27F1750B3EF}"/>
                  </a:ext>
                </a:extLst>
              </p:cNvPr>
              <p:cNvSpPr txBox="1">
                <a:spLocks noRot="1" noChangeAspect="1" noMove="1" noResize="1" noEditPoints="1" noAdjustHandles="1" noChangeArrowheads="1" noChangeShapeType="1" noTextEdit="1"/>
              </p:cNvSpPr>
              <p:nvPr/>
            </p:nvSpPr>
            <p:spPr>
              <a:xfrm>
                <a:off x="7238509" y="3182050"/>
                <a:ext cx="1441870" cy="58477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5613BD6-9651-48D9-9F9C-BE9B9971EE1D}"/>
                  </a:ext>
                </a:extLst>
              </p:cNvPr>
              <p:cNvSpPr txBox="1"/>
              <p:nvPr/>
            </p:nvSpPr>
            <p:spPr>
              <a:xfrm>
                <a:off x="9520600" y="3122283"/>
                <a:ext cx="1699055"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𝑃</m:t>
                      </m:r>
                      <m:r>
                        <a:rPr lang="en-US" sz="3200" b="0" i="1" smtClean="0">
                          <a:latin typeface="Cambria Math" panose="02040503050406030204" pitchFamily="18" charset="0"/>
                        </a:rPr>
                        <m:t>↦−</m:t>
                      </m:r>
                      <m:r>
                        <a:rPr lang="en-US" sz="3200" b="0" i="1" smtClean="0">
                          <a:latin typeface="Cambria Math" panose="02040503050406030204" pitchFamily="18" charset="0"/>
                        </a:rPr>
                        <m:t>𝑃</m:t>
                      </m:r>
                    </m:oMath>
                  </m:oMathPara>
                </a14:m>
                <a:endParaRPr lang="en-US" sz="3200" dirty="0"/>
              </a:p>
            </p:txBody>
          </p:sp>
        </mc:Choice>
        <mc:Fallback xmlns="">
          <p:sp>
            <p:nvSpPr>
              <p:cNvPr id="20" name="TextBox 19">
                <a:extLst>
                  <a:ext uri="{FF2B5EF4-FFF2-40B4-BE49-F238E27FC236}">
                    <a16:creationId xmlns:a16="http://schemas.microsoft.com/office/drawing/2014/main" id="{B5613BD6-9651-48D9-9F9C-BE9B9971EE1D}"/>
                  </a:ext>
                </a:extLst>
              </p:cNvPr>
              <p:cNvSpPr txBox="1">
                <a:spLocks noRot="1" noChangeAspect="1" noMove="1" noResize="1" noEditPoints="1" noAdjustHandles="1" noChangeArrowheads="1" noChangeShapeType="1" noTextEdit="1"/>
              </p:cNvSpPr>
              <p:nvPr/>
            </p:nvSpPr>
            <p:spPr>
              <a:xfrm>
                <a:off x="9520600" y="3122283"/>
                <a:ext cx="1699055" cy="58477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50674F9-5010-4485-89A8-F53391A30397}"/>
                  </a:ext>
                </a:extLst>
              </p:cNvPr>
              <p:cNvSpPr txBox="1"/>
              <p:nvPr/>
            </p:nvSpPr>
            <p:spPr>
              <a:xfrm>
                <a:off x="7230796" y="4098947"/>
                <a:ext cx="134889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𝜃</m:t>
                      </m:r>
                      <m:r>
                        <a:rPr lang="en-US" sz="3200" b="0" i="1" smtClean="0">
                          <a:latin typeface="Cambria Math" panose="02040503050406030204" pitchFamily="18" charset="0"/>
                        </a:rPr>
                        <m:t>↦</m:t>
                      </m:r>
                      <m:r>
                        <a:rPr lang="en-US" sz="3200" b="0" i="1" smtClean="0">
                          <a:latin typeface="Cambria Math" panose="02040503050406030204" pitchFamily="18" charset="0"/>
                        </a:rPr>
                        <m:t>𝜃</m:t>
                      </m:r>
                    </m:oMath>
                  </m:oMathPara>
                </a14:m>
                <a:endParaRPr lang="en-US" sz="3200" dirty="0"/>
              </a:p>
            </p:txBody>
          </p:sp>
        </mc:Choice>
        <mc:Fallback xmlns="">
          <p:sp>
            <p:nvSpPr>
              <p:cNvPr id="21" name="TextBox 20">
                <a:extLst>
                  <a:ext uri="{FF2B5EF4-FFF2-40B4-BE49-F238E27FC236}">
                    <a16:creationId xmlns:a16="http://schemas.microsoft.com/office/drawing/2014/main" id="{350674F9-5010-4485-89A8-F53391A30397}"/>
                  </a:ext>
                </a:extLst>
              </p:cNvPr>
              <p:cNvSpPr txBox="1">
                <a:spLocks noRot="1" noChangeAspect="1" noMove="1" noResize="1" noEditPoints="1" noAdjustHandles="1" noChangeArrowheads="1" noChangeShapeType="1" noTextEdit="1"/>
              </p:cNvSpPr>
              <p:nvPr/>
            </p:nvSpPr>
            <p:spPr>
              <a:xfrm>
                <a:off x="7230796" y="4098947"/>
                <a:ext cx="1348894" cy="58477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0C7F78-7394-4F61-8AEF-CBD491152446}"/>
                  </a:ext>
                </a:extLst>
              </p:cNvPr>
              <p:cNvSpPr txBox="1"/>
              <p:nvPr/>
            </p:nvSpPr>
            <p:spPr>
              <a:xfrm>
                <a:off x="9512887" y="4039180"/>
                <a:ext cx="1621341"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r>
                        <a:rPr lang="en-US" sz="3200" b="0" i="1" smtClean="0">
                          <a:latin typeface="Cambria Math" panose="02040503050406030204" pitchFamily="18" charset="0"/>
                        </a:rPr>
                        <m:t>𝑆</m:t>
                      </m:r>
                    </m:oMath>
                  </m:oMathPara>
                </a14:m>
                <a:endParaRPr lang="en-US" sz="3200" dirty="0"/>
              </a:p>
            </p:txBody>
          </p:sp>
        </mc:Choice>
        <mc:Fallback xmlns="">
          <p:sp>
            <p:nvSpPr>
              <p:cNvPr id="22" name="TextBox 21">
                <a:extLst>
                  <a:ext uri="{FF2B5EF4-FFF2-40B4-BE49-F238E27FC236}">
                    <a16:creationId xmlns:a16="http://schemas.microsoft.com/office/drawing/2014/main" id="{1F0C7F78-7394-4F61-8AEF-CBD491152446}"/>
                  </a:ext>
                </a:extLst>
              </p:cNvPr>
              <p:cNvSpPr txBox="1">
                <a:spLocks noRot="1" noChangeAspect="1" noMove="1" noResize="1" noEditPoints="1" noAdjustHandles="1" noChangeArrowheads="1" noChangeShapeType="1" noTextEdit="1"/>
              </p:cNvSpPr>
              <p:nvPr/>
            </p:nvSpPr>
            <p:spPr>
              <a:xfrm>
                <a:off x="9512887" y="4039180"/>
                <a:ext cx="1621341" cy="584775"/>
              </a:xfrm>
              <a:prstGeom prst="rect">
                <a:avLst/>
              </a:prstGeom>
              <a:blipFill>
                <a:blip r:embed="rId11"/>
                <a:stretch>
                  <a:fillRect/>
                </a:stretch>
              </a:blipFill>
            </p:spPr>
            <p:txBody>
              <a:bodyPr/>
              <a:lstStyle/>
              <a:p>
                <a:r>
                  <a:rPr lang="en-US">
                    <a:noFill/>
                  </a:rPr>
                  <a:t> </a:t>
                </a:r>
              </a:p>
            </p:txBody>
          </p:sp>
        </mc:Fallback>
      </mc:AlternateContent>
      <p:sp>
        <p:nvSpPr>
          <p:cNvPr id="24" name="TextBox 23">
            <a:extLst>
              <a:ext uri="{FF2B5EF4-FFF2-40B4-BE49-F238E27FC236}">
                <a16:creationId xmlns:a16="http://schemas.microsoft.com/office/drawing/2014/main" id="{45CDE275-5C31-4F01-8EBB-BCDEB57798AC}"/>
              </a:ext>
            </a:extLst>
          </p:cNvPr>
          <p:cNvSpPr txBox="1"/>
          <p:nvPr/>
        </p:nvSpPr>
        <p:spPr>
          <a:xfrm>
            <a:off x="8844044" y="5087972"/>
            <a:ext cx="2094869" cy="584775"/>
          </a:xfrm>
          <a:prstGeom prst="rect">
            <a:avLst/>
          </a:prstGeom>
          <a:noFill/>
        </p:spPr>
        <p:txBody>
          <a:bodyPr wrap="none" rtlCol="0">
            <a:spAutoFit/>
          </a:bodyPr>
          <a:lstStyle/>
          <a:p>
            <a:r>
              <a:rPr lang="en-US" sz="3200" dirty="0"/>
              <a:t>Self-adjoint</a:t>
            </a:r>
          </a:p>
        </p:txBody>
      </p:sp>
    </p:spTree>
    <p:extLst>
      <p:ext uri="{BB962C8B-B14F-4D97-AF65-F5344CB8AC3E}">
        <p14:creationId xmlns:p14="http://schemas.microsoft.com/office/powerpoint/2010/main" val="9203802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5</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spTree>
    <p:extLst>
      <p:ext uri="{BB962C8B-B14F-4D97-AF65-F5344CB8AC3E}">
        <p14:creationId xmlns:p14="http://schemas.microsoft.com/office/powerpoint/2010/main" val="3167144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D385A24-DE15-4CD1-8146-3A2442CE175C}"/>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55967E-14FA-4E53-BCD4-E5EA2A30C18D}"/>
              </a:ext>
            </a:extLst>
          </p:cNvPr>
          <p:cNvSpPr>
            <a:spLocks noGrp="1"/>
          </p:cNvSpPr>
          <p:nvPr>
            <p:ph type="sldNum" sz="quarter" idx="12"/>
          </p:nvPr>
        </p:nvSpPr>
        <p:spPr/>
        <p:txBody>
          <a:bodyPr/>
          <a:lstStyle/>
          <a:p>
            <a:fld id="{F47845EA-7733-40EE-B074-20032348B727}" type="slidenum">
              <a:rPr lang="en-US" smtClean="0"/>
              <a:t>6</a:t>
            </a:fld>
            <a:endParaRPr lang="en-US"/>
          </a:p>
        </p:txBody>
      </p:sp>
      <p:cxnSp>
        <p:nvCxnSpPr>
          <p:cNvPr id="5" name="Straight Connector 4">
            <a:extLst>
              <a:ext uri="{FF2B5EF4-FFF2-40B4-BE49-F238E27FC236}">
                <a16:creationId xmlns:a16="http://schemas.microsoft.com/office/drawing/2014/main" id="{4D0D9799-A351-4859-9F96-3B279846E843}"/>
              </a:ext>
            </a:extLst>
          </p:cNvPr>
          <p:cNvCxnSpPr>
            <a:cxnSpLocks/>
          </p:cNvCxnSpPr>
          <p:nvPr/>
        </p:nvCxnSpPr>
        <p:spPr>
          <a:xfrm>
            <a:off x="6096000" y="606490"/>
            <a:ext cx="0" cy="5645021"/>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p:grpSp>
        <p:nvGrpSpPr>
          <p:cNvPr id="4" name="Group 3">
            <a:extLst>
              <a:ext uri="{FF2B5EF4-FFF2-40B4-BE49-F238E27FC236}">
                <a16:creationId xmlns:a16="http://schemas.microsoft.com/office/drawing/2014/main" id="{4EB23DC3-7F5D-4E3E-B998-C7562FD9A456}"/>
              </a:ext>
            </a:extLst>
          </p:cNvPr>
          <p:cNvGrpSpPr/>
          <p:nvPr/>
        </p:nvGrpSpPr>
        <p:grpSpPr>
          <a:xfrm>
            <a:off x="1334278" y="1408915"/>
            <a:ext cx="4012162" cy="4040158"/>
            <a:chOff x="1334278" y="1408915"/>
            <a:chExt cx="4012162" cy="4040158"/>
          </a:xfrm>
        </p:grpSpPr>
        <p:sp>
          <p:nvSpPr>
            <p:cNvPr id="6" name="Rectangle 5">
              <a:extLst>
                <a:ext uri="{FF2B5EF4-FFF2-40B4-BE49-F238E27FC236}">
                  <a16:creationId xmlns:a16="http://schemas.microsoft.com/office/drawing/2014/main" id="{D6ACA6C7-2913-481A-B928-197CBCBC38C9}"/>
                </a:ext>
              </a:extLst>
            </p:cNvPr>
            <p:cNvSpPr/>
            <p:nvPr/>
          </p:nvSpPr>
          <p:spPr>
            <a:xfrm>
              <a:off x="1334278" y="140891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State of a quantum system</a:t>
              </a:r>
            </a:p>
          </p:txBody>
        </p:sp>
        <p:sp>
          <p:nvSpPr>
            <p:cNvPr id="7" name="Rectangle 6">
              <a:extLst>
                <a:ext uri="{FF2B5EF4-FFF2-40B4-BE49-F238E27FC236}">
                  <a16:creationId xmlns:a16="http://schemas.microsoft.com/office/drawing/2014/main" id="{EB1D430D-0B54-471B-9CC8-994367C30247}"/>
                </a:ext>
              </a:extLst>
            </p:cNvPr>
            <p:cNvSpPr/>
            <p:nvPr/>
          </p:nvSpPr>
          <p:spPr>
            <a:xfrm>
              <a:off x="1334278" y="254103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Quantities and measurements</a:t>
              </a:r>
            </a:p>
          </p:txBody>
        </p:sp>
        <p:sp>
          <p:nvSpPr>
            <p:cNvPr id="8" name="Rectangle 7">
              <a:extLst>
                <a:ext uri="{FF2B5EF4-FFF2-40B4-BE49-F238E27FC236}">
                  <a16:creationId xmlns:a16="http://schemas.microsoft.com/office/drawing/2014/main" id="{1C07BEAF-5850-49A9-8489-D288E9258AC6}"/>
                </a:ext>
              </a:extLst>
            </p:cNvPr>
            <p:cNvSpPr/>
            <p:nvPr/>
          </p:nvSpPr>
          <p:spPr>
            <a:xfrm>
              <a:off x="1334278" y="3673145"/>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Composite quantum system</a:t>
              </a:r>
            </a:p>
          </p:txBody>
        </p:sp>
        <p:sp>
          <p:nvSpPr>
            <p:cNvPr id="9" name="Rectangle 8">
              <a:extLst>
                <a:ext uri="{FF2B5EF4-FFF2-40B4-BE49-F238E27FC236}">
                  <a16:creationId xmlns:a16="http://schemas.microsoft.com/office/drawing/2014/main" id="{51F8B076-59EB-4835-97D7-ACDEFC73096C}"/>
                </a:ext>
              </a:extLst>
            </p:cNvPr>
            <p:cNvSpPr/>
            <p:nvPr/>
          </p:nvSpPr>
          <p:spPr>
            <a:xfrm>
              <a:off x="1334278" y="4805260"/>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Time evolution</a:t>
              </a:r>
            </a:p>
          </p:txBody>
        </p:sp>
      </p:grpSp>
      <p:grpSp>
        <p:nvGrpSpPr>
          <p:cNvPr id="26" name="Group 25">
            <a:extLst>
              <a:ext uri="{FF2B5EF4-FFF2-40B4-BE49-F238E27FC236}">
                <a16:creationId xmlns:a16="http://schemas.microsoft.com/office/drawing/2014/main" id="{BEEE84A6-D8FD-49F2-8058-E703B33F14F1}"/>
              </a:ext>
            </a:extLst>
          </p:cNvPr>
          <p:cNvGrpSpPr/>
          <p:nvPr/>
        </p:nvGrpSpPr>
        <p:grpSpPr>
          <a:xfrm>
            <a:off x="6845561" y="1408914"/>
            <a:ext cx="4012162" cy="4040158"/>
            <a:chOff x="6845561" y="1408914"/>
            <a:chExt cx="4012162" cy="4040158"/>
          </a:xfrm>
        </p:grpSpPr>
        <p:sp>
          <p:nvSpPr>
            <p:cNvPr id="10" name="Rectangle 9">
              <a:extLst>
                <a:ext uri="{FF2B5EF4-FFF2-40B4-BE49-F238E27FC236}">
                  <a16:creationId xmlns:a16="http://schemas.microsoft.com/office/drawing/2014/main" id="{1A70DA26-79CB-4B13-9635-4551D9D1339F}"/>
                </a:ext>
              </a:extLst>
            </p:cNvPr>
            <p:cNvSpPr/>
            <p:nvPr/>
          </p:nvSpPr>
          <p:spPr>
            <a:xfrm>
              <a:off x="6845561" y="140891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Ray in a Hilbert space</a:t>
              </a:r>
            </a:p>
          </p:txBody>
        </p:sp>
        <p:sp>
          <p:nvSpPr>
            <p:cNvPr id="11" name="Rectangle 10">
              <a:extLst>
                <a:ext uri="{FF2B5EF4-FFF2-40B4-BE49-F238E27FC236}">
                  <a16:creationId xmlns:a16="http://schemas.microsoft.com/office/drawing/2014/main" id="{6F99AE9D-9343-49B4-8C3D-ABFF68C72B91}"/>
                </a:ext>
              </a:extLst>
            </p:cNvPr>
            <p:cNvSpPr/>
            <p:nvPr/>
          </p:nvSpPr>
          <p:spPr>
            <a:xfrm>
              <a:off x="6845561" y="254102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Hermitian operators and Born rule</a:t>
              </a:r>
            </a:p>
          </p:txBody>
        </p:sp>
        <p:sp>
          <p:nvSpPr>
            <p:cNvPr id="12" name="Rectangle 11">
              <a:extLst>
                <a:ext uri="{FF2B5EF4-FFF2-40B4-BE49-F238E27FC236}">
                  <a16:creationId xmlns:a16="http://schemas.microsoft.com/office/drawing/2014/main" id="{9992AA61-DA03-42E6-BCEF-4FAE1241BB77}"/>
                </a:ext>
              </a:extLst>
            </p:cNvPr>
            <p:cNvSpPr/>
            <p:nvPr/>
          </p:nvSpPr>
          <p:spPr>
            <a:xfrm>
              <a:off x="6845561" y="3673144"/>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Tensor product</a:t>
              </a:r>
            </a:p>
          </p:txBody>
        </p:sp>
        <p:sp>
          <p:nvSpPr>
            <p:cNvPr id="13" name="Rectangle 12">
              <a:extLst>
                <a:ext uri="{FF2B5EF4-FFF2-40B4-BE49-F238E27FC236}">
                  <a16:creationId xmlns:a16="http://schemas.microsoft.com/office/drawing/2014/main" id="{7E178804-B83E-4DD6-8158-A9D2ABD4944C}"/>
                </a:ext>
              </a:extLst>
            </p:cNvPr>
            <p:cNvSpPr/>
            <p:nvPr/>
          </p:nvSpPr>
          <p:spPr>
            <a:xfrm>
              <a:off x="6845561" y="4805259"/>
              <a:ext cx="4012162" cy="6438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Schrödinger equation</a:t>
              </a:r>
            </a:p>
          </p:txBody>
        </p:sp>
      </p:grpSp>
      <p:sp>
        <p:nvSpPr>
          <p:cNvPr id="14" name="Arrow: Right 13">
            <a:extLst>
              <a:ext uri="{FF2B5EF4-FFF2-40B4-BE49-F238E27FC236}">
                <a16:creationId xmlns:a16="http://schemas.microsoft.com/office/drawing/2014/main" id="{600D4A2D-15C1-432F-8975-3873708D5ABB}"/>
              </a:ext>
            </a:extLst>
          </p:cNvPr>
          <p:cNvSpPr/>
          <p:nvPr/>
        </p:nvSpPr>
        <p:spPr>
          <a:xfrm>
            <a:off x="5783426" y="148822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90CACA95-258A-4367-8DBC-B9DE1405D55F}"/>
              </a:ext>
            </a:extLst>
          </p:cNvPr>
          <p:cNvSpPr/>
          <p:nvPr/>
        </p:nvSpPr>
        <p:spPr>
          <a:xfrm>
            <a:off x="5783425" y="262033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Right 15">
            <a:extLst>
              <a:ext uri="{FF2B5EF4-FFF2-40B4-BE49-F238E27FC236}">
                <a16:creationId xmlns:a16="http://schemas.microsoft.com/office/drawing/2014/main" id="{45A490D1-A414-4998-8370-1FD2356ADA3A}"/>
              </a:ext>
            </a:extLst>
          </p:cNvPr>
          <p:cNvSpPr/>
          <p:nvPr/>
        </p:nvSpPr>
        <p:spPr>
          <a:xfrm>
            <a:off x="5783424" y="3752454"/>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16AE2DC4-6654-4972-8BAC-F267B7B94D22}"/>
              </a:ext>
            </a:extLst>
          </p:cNvPr>
          <p:cNvSpPr/>
          <p:nvPr/>
        </p:nvSpPr>
        <p:spPr>
          <a:xfrm>
            <a:off x="5783423" y="4884569"/>
            <a:ext cx="625147" cy="485191"/>
          </a:xfrm>
          <a:prstGeom prst="rightArrow">
            <a:avLst/>
          </a:prstGeom>
          <a:solidFill>
            <a:schemeClr val="bg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FE44E289-5BAC-441B-98D7-4FF4B3DE7421}"/>
              </a:ext>
            </a:extLst>
          </p:cNvPr>
          <p:cNvSpPr txBox="1"/>
          <p:nvPr/>
        </p:nvSpPr>
        <p:spPr>
          <a:xfrm>
            <a:off x="0" y="230948"/>
            <a:ext cx="6095999" cy="584775"/>
          </a:xfrm>
          <a:prstGeom prst="rect">
            <a:avLst/>
          </a:prstGeom>
          <a:noFill/>
        </p:spPr>
        <p:txBody>
          <a:bodyPr wrap="square" rtlCol="0">
            <a:spAutoFit/>
          </a:bodyPr>
          <a:lstStyle/>
          <a:p>
            <a:pPr algn="ctr"/>
            <a:r>
              <a:rPr lang="en-US" sz="3200" dirty="0"/>
              <a:t>Physics</a:t>
            </a:r>
          </a:p>
        </p:txBody>
      </p:sp>
      <p:sp>
        <p:nvSpPr>
          <p:cNvPr id="19" name="TextBox 18">
            <a:extLst>
              <a:ext uri="{FF2B5EF4-FFF2-40B4-BE49-F238E27FC236}">
                <a16:creationId xmlns:a16="http://schemas.microsoft.com/office/drawing/2014/main" id="{F499F70E-15A1-4D13-8963-2D2A21DC56BD}"/>
              </a:ext>
            </a:extLst>
          </p:cNvPr>
          <p:cNvSpPr txBox="1"/>
          <p:nvPr/>
        </p:nvSpPr>
        <p:spPr>
          <a:xfrm>
            <a:off x="6095996" y="230947"/>
            <a:ext cx="6095998" cy="584775"/>
          </a:xfrm>
          <a:prstGeom prst="rect">
            <a:avLst/>
          </a:prstGeom>
          <a:noFill/>
        </p:spPr>
        <p:txBody>
          <a:bodyPr wrap="square" rtlCol="0">
            <a:spAutoFit/>
          </a:bodyPr>
          <a:lstStyle/>
          <a:p>
            <a:pPr algn="ctr"/>
            <a:r>
              <a:rPr lang="en-US" sz="3200" dirty="0"/>
              <a:t>Math</a:t>
            </a:r>
          </a:p>
        </p:txBody>
      </p:sp>
      <p:grpSp>
        <p:nvGrpSpPr>
          <p:cNvPr id="20" name="Group 19">
            <a:extLst>
              <a:ext uri="{FF2B5EF4-FFF2-40B4-BE49-F238E27FC236}">
                <a16:creationId xmlns:a16="http://schemas.microsoft.com/office/drawing/2014/main" id="{82FF70F6-8A33-4008-A8A7-F46B5A92784E}"/>
              </a:ext>
            </a:extLst>
          </p:cNvPr>
          <p:cNvGrpSpPr/>
          <p:nvPr/>
        </p:nvGrpSpPr>
        <p:grpSpPr>
          <a:xfrm>
            <a:off x="683588" y="1749134"/>
            <a:ext cx="489615" cy="2122715"/>
            <a:chOff x="152400" y="1600200"/>
            <a:chExt cx="489615" cy="2122715"/>
          </a:xfrm>
        </p:grpSpPr>
        <p:sp>
          <p:nvSpPr>
            <p:cNvPr id="21" name="Freeform: Shape 20">
              <a:extLst>
                <a:ext uri="{FF2B5EF4-FFF2-40B4-BE49-F238E27FC236}">
                  <a16:creationId xmlns:a16="http://schemas.microsoft.com/office/drawing/2014/main" id="{8BDEA5A1-EA0A-4181-A89B-62425C77ECD3}"/>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FB5DBDDC-D42E-4ABF-B3FF-57FB4A422D06}"/>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9AFEBB4D-D7D4-4398-BB77-C8C5560B7185}"/>
              </a:ext>
            </a:extLst>
          </p:cNvPr>
          <p:cNvGrpSpPr/>
          <p:nvPr/>
        </p:nvGrpSpPr>
        <p:grpSpPr>
          <a:xfrm flipH="1">
            <a:off x="11018797" y="1744668"/>
            <a:ext cx="489615" cy="2122715"/>
            <a:chOff x="152400" y="1600200"/>
            <a:chExt cx="489615" cy="2122715"/>
          </a:xfrm>
        </p:grpSpPr>
        <p:sp>
          <p:nvSpPr>
            <p:cNvPr id="24" name="Freeform: Shape 23">
              <a:extLst>
                <a:ext uri="{FF2B5EF4-FFF2-40B4-BE49-F238E27FC236}">
                  <a16:creationId xmlns:a16="http://schemas.microsoft.com/office/drawing/2014/main" id="{2047427A-3859-4442-AC04-67FA3623A51F}"/>
                </a:ext>
              </a:extLst>
            </p:cNvPr>
            <p:cNvSpPr/>
            <p:nvPr/>
          </p:nvSpPr>
          <p:spPr>
            <a:xfrm>
              <a:off x="326819" y="2631233"/>
              <a:ext cx="252866" cy="1091682"/>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4819D2A-D0AB-4AEE-8913-7255C821F74C}"/>
                </a:ext>
              </a:extLst>
            </p:cNvPr>
            <p:cNvSpPr/>
            <p:nvPr/>
          </p:nvSpPr>
          <p:spPr>
            <a:xfrm>
              <a:off x="152400" y="1600200"/>
              <a:ext cx="489615" cy="2113784"/>
            </a:xfrm>
            <a:custGeom>
              <a:avLst/>
              <a:gdLst>
                <a:gd name="connsiteX0" fmla="*/ 233942 w 299256"/>
                <a:gd name="connsiteY0" fmla="*/ 1324947 h 1324947"/>
                <a:gd name="connsiteX1" fmla="*/ 677 w 299256"/>
                <a:gd name="connsiteY1" fmla="*/ 718458 h 1324947"/>
                <a:gd name="connsiteX2" fmla="*/ 299256 w 299256"/>
                <a:gd name="connsiteY2" fmla="*/ 0 h 1324947"/>
                <a:gd name="connsiteX0" fmla="*/ 382874 w 382874"/>
                <a:gd name="connsiteY0" fmla="*/ 1231641 h 1231641"/>
                <a:gd name="connsiteX1" fmla="*/ 319 w 382874"/>
                <a:gd name="connsiteY1" fmla="*/ 718458 h 1231641"/>
                <a:gd name="connsiteX2" fmla="*/ 298898 w 382874"/>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61817"/>
                <a:gd name="connsiteY0" fmla="*/ 1231641 h 1231641"/>
                <a:gd name="connsiteX1" fmla="*/ 560 w 261817"/>
                <a:gd name="connsiteY1" fmla="*/ 587829 h 1231641"/>
                <a:gd name="connsiteX2" fmla="*/ 177841 w 261817"/>
                <a:gd name="connsiteY2" fmla="*/ 0 h 1231641"/>
                <a:gd name="connsiteX0" fmla="*/ 261817 w 271147"/>
                <a:gd name="connsiteY0" fmla="*/ 1212979 h 1212979"/>
                <a:gd name="connsiteX1" fmla="*/ 560 w 271147"/>
                <a:gd name="connsiteY1" fmla="*/ 569167 h 1212979"/>
                <a:gd name="connsiteX2" fmla="*/ 271147 w 271147"/>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33993"/>
                <a:gd name="connsiteY0" fmla="*/ 1212979 h 1212979"/>
                <a:gd name="connsiteX1" fmla="*/ 729 w 233993"/>
                <a:gd name="connsiteY1" fmla="*/ 606489 h 1212979"/>
                <a:gd name="connsiteX2" fmla="*/ 233993 w 233993"/>
                <a:gd name="connsiteY2" fmla="*/ 0 h 1212979"/>
                <a:gd name="connsiteX0" fmla="*/ 224663 w 280646"/>
                <a:gd name="connsiteY0" fmla="*/ 1091682 h 1091682"/>
                <a:gd name="connsiteX1" fmla="*/ 729 w 280646"/>
                <a:gd name="connsiteY1" fmla="*/ 485192 h 1091682"/>
                <a:gd name="connsiteX2" fmla="*/ 280646 w 280646"/>
                <a:gd name="connsiteY2" fmla="*/ 0 h 1091682"/>
                <a:gd name="connsiteX0" fmla="*/ 196884 w 252867"/>
                <a:gd name="connsiteY0" fmla="*/ 1091682 h 1091682"/>
                <a:gd name="connsiteX1" fmla="*/ 941 w 252867"/>
                <a:gd name="connsiteY1" fmla="*/ 606490 h 1091682"/>
                <a:gd name="connsiteX2" fmla="*/ 252867 w 252867"/>
                <a:gd name="connsiteY2" fmla="*/ 0 h 1091682"/>
                <a:gd name="connsiteX0" fmla="*/ 195943 w 251926"/>
                <a:gd name="connsiteY0" fmla="*/ 1091682 h 1091682"/>
                <a:gd name="connsiteX1" fmla="*/ 0 w 251926"/>
                <a:gd name="connsiteY1" fmla="*/ 606490 h 1091682"/>
                <a:gd name="connsiteX2" fmla="*/ 251926 w 251926"/>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694 w 252677"/>
                <a:gd name="connsiteY0" fmla="*/ 1091682 h 1091682"/>
                <a:gd name="connsiteX1" fmla="*/ 751 w 252677"/>
                <a:gd name="connsiteY1" fmla="*/ 606490 h 1091682"/>
                <a:gd name="connsiteX2" fmla="*/ 252677 w 252677"/>
                <a:gd name="connsiteY2" fmla="*/ 0 h 1091682"/>
                <a:gd name="connsiteX0" fmla="*/ 196883 w 252866"/>
                <a:gd name="connsiteY0" fmla="*/ 1091682 h 1091682"/>
                <a:gd name="connsiteX1" fmla="*/ 940 w 252866"/>
                <a:gd name="connsiteY1" fmla="*/ 606490 h 1091682"/>
                <a:gd name="connsiteX2" fmla="*/ 252866 w 252866"/>
                <a:gd name="connsiteY2" fmla="*/ 0 h 1091682"/>
                <a:gd name="connsiteX0" fmla="*/ 196883 w 252866"/>
                <a:gd name="connsiteY0" fmla="*/ 1091682 h 1091682"/>
                <a:gd name="connsiteX1" fmla="*/ 940 w 252866"/>
                <a:gd name="connsiteY1" fmla="*/ 541176 h 1091682"/>
                <a:gd name="connsiteX2" fmla="*/ 252866 w 252866"/>
                <a:gd name="connsiteY2" fmla="*/ 0 h 1091682"/>
              </a:gdLst>
              <a:ahLst/>
              <a:cxnLst>
                <a:cxn ang="0">
                  <a:pos x="connsiteX0" y="connsiteY0"/>
                </a:cxn>
                <a:cxn ang="0">
                  <a:pos x="connsiteX1" y="connsiteY1"/>
                </a:cxn>
                <a:cxn ang="0">
                  <a:pos x="connsiteX2" y="connsiteY2"/>
                </a:cxn>
              </a:cxnLst>
              <a:rect l="l" t="t" r="r" b="b"/>
              <a:pathLst>
                <a:path w="252866" h="1091682">
                  <a:moveTo>
                    <a:pt x="196883" y="1091682"/>
                  </a:moveTo>
                  <a:cubicBezTo>
                    <a:pt x="74807" y="898850"/>
                    <a:pt x="-9947" y="752670"/>
                    <a:pt x="940" y="541176"/>
                  </a:cubicBezTo>
                  <a:cubicBezTo>
                    <a:pt x="11827" y="329682"/>
                    <a:pt x="43705" y="192833"/>
                    <a:pt x="252866" y="0"/>
                  </a:cubicBezTo>
                </a:path>
              </a:pathLst>
            </a:custGeom>
            <a:noFill/>
            <a:ln w="19050">
              <a:solidFill>
                <a:srgbClr val="FF0000"/>
              </a:solidFill>
              <a:prstDash val="dash"/>
              <a:headEnd type="triangl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ADDA43AF-8750-48DF-84FD-32CA0F7B643D}"/>
              </a:ext>
            </a:extLst>
          </p:cNvPr>
          <p:cNvGrpSpPr/>
          <p:nvPr/>
        </p:nvGrpSpPr>
        <p:grpSpPr>
          <a:xfrm>
            <a:off x="5833182" y="3793779"/>
            <a:ext cx="523827" cy="472293"/>
            <a:chOff x="118188" y="4419600"/>
            <a:chExt cx="523827" cy="472293"/>
          </a:xfrm>
        </p:grpSpPr>
        <p:cxnSp>
          <p:nvCxnSpPr>
            <p:cNvPr id="28" name="Straight Connector 27">
              <a:extLst>
                <a:ext uri="{FF2B5EF4-FFF2-40B4-BE49-F238E27FC236}">
                  <a16:creationId xmlns:a16="http://schemas.microsoft.com/office/drawing/2014/main" id="{5B042F18-A158-4797-8271-9E5A243F965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8BDEE075-4EEB-41B6-ABBA-15EC554EA5A7}"/>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70987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FF69D-9E2A-4CB8-BECD-8F92CE3F9457}"/>
              </a:ext>
            </a:extLst>
          </p:cNvPr>
          <p:cNvSpPr>
            <a:spLocks noGrp="1"/>
          </p:cNvSpPr>
          <p:nvPr>
            <p:ph type="title"/>
          </p:nvPr>
        </p:nvSpPr>
        <p:spPr/>
        <p:txBody>
          <a:bodyPr/>
          <a:lstStyle/>
          <a:p>
            <a:r>
              <a:rPr lang="en-US" dirty="0"/>
              <a:t>Recipe for removing a postulate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B02FC4F-C59A-4C98-9453-AE6A4C3D9046}"/>
                  </a:ext>
                </a:extLst>
              </p:cNvPr>
              <p:cNvSpPr>
                <a:spLocks noGrp="1"/>
              </p:cNvSpPr>
              <p:nvPr>
                <p:ph idx="1"/>
              </p:nvPr>
            </p:nvSpPr>
            <p:spPr/>
            <p:txBody>
              <a:bodyPr/>
              <a:lstStyle/>
              <a:p>
                <a:r>
                  <a:rPr lang="en-US" dirty="0"/>
                  <a:t>Identify basic physical requirements a composite system must have to be meaningful</a:t>
                </a:r>
              </a:p>
              <a:p>
                <a:r>
                  <a:rPr lang="en-US" dirty="0"/>
                  <a:t>Translate those requirements into mathematical definitions</a:t>
                </a:r>
              </a:p>
              <a:p>
                <a:r>
                  <a:rPr lang="en-US" dirty="0"/>
                  <a:t>Show the use of the tensor product to model a composite quantum system follows mathematically from those definitions and the other postulates</a:t>
                </a:r>
              </a:p>
              <a:p>
                <a:endParaRPr lang="en-US" dirty="0"/>
              </a:p>
              <a:p>
                <a:pPr marL="0" indent="0">
                  <a:buNone/>
                </a:pPr>
                <a14:m>
                  <m:oMath xmlns:m="http://schemas.openxmlformats.org/officeDocument/2006/math">
                    <m:r>
                      <a:rPr lang="en-US" b="0" i="1" smtClean="0">
                        <a:latin typeface="Cambria Math" panose="02040503050406030204" pitchFamily="18" charset="0"/>
                      </a:rPr>
                      <m:t>⇒</m:t>
                    </m:r>
                  </m:oMath>
                </a14:m>
                <a:r>
                  <a:rPr lang="en-US" dirty="0"/>
                  <a:t> Postulate is no longer necessary: the physics is enough to constrain the math</a:t>
                </a:r>
              </a:p>
            </p:txBody>
          </p:sp>
        </mc:Choice>
        <mc:Fallback xmlns="">
          <p:sp>
            <p:nvSpPr>
              <p:cNvPr id="3" name="Content Placeholder 2">
                <a:extLst>
                  <a:ext uri="{FF2B5EF4-FFF2-40B4-BE49-F238E27FC236}">
                    <a16:creationId xmlns:a16="http://schemas.microsoft.com/office/drawing/2014/main" id="{FB02FC4F-C59A-4C98-9453-AE6A4C3D9046}"/>
                  </a:ext>
                </a:extLst>
              </p:cNvPr>
              <p:cNvSpPr>
                <a:spLocks noGrp="1" noRot="1" noChangeAspect="1" noMove="1" noResize="1" noEditPoints="1" noAdjustHandles="1" noChangeArrowheads="1" noChangeShapeType="1" noTextEdit="1"/>
              </p:cNvSpPr>
              <p:nvPr>
                <p:ph idx="1"/>
              </p:nvPr>
            </p:nvSpPr>
            <p:spPr>
              <a:blipFill>
                <a:blip r:embed="rId2"/>
                <a:stretch>
                  <a:fillRect l="-916" t="-187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2C7EC68-8486-4CE0-86FC-0F73DEF19AD0}"/>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C0D2B8F-4DCA-4D42-A665-E68A24066D1F}"/>
              </a:ext>
            </a:extLst>
          </p:cNvPr>
          <p:cNvSpPr>
            <a:spLocks noGrp="1"/>
          </p:cNvSpPr>
          <p:nvPr>
            <p:ph type="sldNum" sz="quarter" idx="13"/>
          </p:nvPr>
        </p:nvSpPr>
        <p:spPr/>
        <p:txBody>
          <a:bodyPr/>
          <a:lstStyle/>
          <a:p>
            <a:fld id="{F47845EA-7733-40EE-B074-20032348B727}" type="slidenum">
              <a:rPr lang="en-US" smtClean="0"/>
              <a:t>7</a:t>
            </a:fld>
            <a:endParaRPr lang="en-US"/>
          </a:p>
        </p:txBody>
      </p:sp>
    </p:spTree>
    <p:extLst>
      <p:ext uri="{BB962C8B-B14F-4D97-AF65-F5344CB8AC3E}">
        <p14:creationId xmlns:p14="http://schemas.microsoft.com/office/powerpoint/2010/main" val="40892277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A4706-D35F-4AE3-AE68-871569ACB70B}"/>
              </a:ext>
            </a:extLst>
          </p:cNvPr>
          <p:cNvSpPr>
            <a:spLocks noGrp="1"/>
          </p:cNvSpPr>
          <p:nvPr>
            <p:ph type="title"/>
          </p:nvPr>
        </p:nvSpPr>
        <p:spPr/>
        <p:txBody>
          <a:bodyPr/>
          <a:lstStyle/>
          <a:p>
            <a:r>
              <a:rPr lang="en-US" dirty="0"/>
              <a:t>Requirement one: preparation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D5FCB76-7489-49E0-85C3-4BAC59FE249B}"/>
                  </a:ext>
                </a:extLst>
              </p:cNvPr>
              <p:cNvSpPr>
                <a:spLocks noGrp="1"/>
              </p:cNvSpPr>
              <p:nvPr>
                <p:ph idx="1"/>
              </p:nvPr>
            </p:nvSpPr>
            <p:spPr/>
            <p:txBody>
              <a:bodyPr>
                <a:normAutofit/>
              </a:bodyPr>
              <a:lstStyle/>
              <a:p>
                <a:r>
                  <a:rPr lang="en-US" b="1" dirty="0"/>
                  <a:t>R1</a:t>
                </a:r>
                <a:r>
                  <a:rPr lang="en-US" dirty="0"/>
                  <a:t>: Two systems are said </a:t>
                </a:r>
                <a:r>
                  <a:rPr lang="en-US" b="1" dirty="0"/>
                  <a:t>independent</a:t>
                </a:r>
                <a:r>
                  <a:rPr lang="en-US" dirty="0"/>
                  <a:t> if the preparation of one does not affect the preparation of the other</a:t>
                </a:r>
                <a:br>
                  <a:rPr lang="en-US" dirty="0"/>
                </a:br>
                <a:endParaRPr lang="en-US" dirty="0"/>
              </a:p>
              <a:p>
                <a:pPr marL="0" indent="0">
                  <a:buNone/>
                </a:pPr>
                <a:r>
                  <a:rPr lang="en-US" dirty="0"/>
                  <a:t>Ultimately, the physics of QM is expressed in probabilistic terms, so let us formalize independence in terms of probability</a:t>
                </a:r>
              </a:p>
              <a:p>
                <a:endParaRPr lang="en-US" dirty="0"/>
              </a:p>
              <a:p>
                <a:r>
                  <a:rPr lang="en-US" dirty="0"/>
                  <a:t>I.1/I.2: Let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oMath>
                </a14:m>
                <a:r>
                  <a:rPr lang="en-US" dirty="0"/>
                  <a:t> and </a:t>
                </a:r>
                <a14:m>
                  <m:oMath xmlns:m="http://schemas.openxmlformats.org/officeDocument/2006/math">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be the state spaces for two quantum systems A and B. Two states </a:t>
                </a:r>
                <a14:m>
                  <m:oMath xmlns:m="http://schemas.openxmlformats.org/officeDocument/2006/math">
                    <m:d>
                      <m:dPr>
                        <m:ctrlPr>
                          <a:rPr lang="en-US" b="0" i="1" smtClean="0">
                            <a:latin typeface="Cambria Math" panose="02040503050406030204" pitchFamily="18" charset="0"/>
                          </a:rPr>
                        </m:ctrlPr>
                      </m:dPr>
                      <m:e>
                        <m:bar>
                          <m:barPr>
                            <m:ctrlPr>
                              <a:rPr lang="en-US" b="0" i="1" smtClean="0">
                                <a:latin typeface="Cambria Math" panose="02040503050406030204" pitchFamily="18" charset="0"/>
                              </a:rPr>
                            </m:ctrlPr>
                          </m:barPr>
                          <m:e>
                            <m:r>
                              <a:rPr lang="en-US" b="0" i="1" smtClean="0">
                                <a:latin typeface="Cambria Math" panose="02040503050406030204" pitchFamily="18" charset="0"/>
                              </a:rPr>
                              <m:t>𝑎</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𝑏</m:t>
                            </m:r>
                          </m:e>
                        </m:bar>
                      </m:e>
                    </m:d>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𝒜</m:t>
                        </m:r>
                      </m:e>
                    </m:bar>
                    <m:r>
                      <a:rPr lang="en-US" b="0" i="1" smtClean="0">
                        <a:latin typeface="Cambria Math" panose="02040503050406030204" pitchFamily="18" charset="0"/>
                      </a:rPr>
                      <m:t>×</m:t>
                    </m:r>
                    <m:bar>
                      <m:barPr>
                        <m:ctrlPr>
                          <a:rPr lang="en-US" b="0" i="1" smtClean="0">
                            <a:latin typeface="Cambria Math" panose="02040503050406030204" pitchFamily="18" charset="0"/>
                          </a:rPr>
                        </m:ctrlPr>
                      </m:barPr>
                      <m:e>
                        <m:r>
                          <a:rPr lang="en-US" b="0" i="1" smtClean="0">
                            <a:latin typeface="Cambria Math" panose="02040503050406030204" pitchFamily="18" charset="0"/>
                          </a:rPr>
                          <m:t>ℬ</m:t>
                        </m:r>
                      </m:e>
                    </m:bar>
                  </m:oMath>
                </a14:m>
                <a:r>
                  <a:rPr lang="en-US" dirty="0"/>
                  <a:t> are </a:t>
                </a:r>
                <a:r>
                  <a:rPr lang="en-US" b="1" dirty="0"/>
                  <a:t>compatible</a:t>
                </a:r>
                <a:r>
                  <a:rPr lang="en-US" dirty="0"/>
                  <a:t> if the event/proposition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oMath>
                </a14:m>
                <a:r>
                  <a:rPr lang="en-US" dirty="0"/>
                  <a:t> (i.e. system A is in state </a:t>
                </a:r>
                <a14:m>
                  <m:oMath xmlns:m="http://schemas.openxmlformats.org/officeDocument/2006/math">
                    <m:bar>
                      <m:barPr>
                        <m:ctrlPr>
                          <a:rPr lang="en-US" i="1">
                            <a:latin typeface="Cambria Math" panose="02040503050406030204" pitchFamily="18" charset="0"/>
                          </a:rPr>
                        </m:ctrlPr>
                      </m:barPr>
                      <m:e>
                        <m:r>
                          <a:rPr lang="en-US" i="1">
                            <a:latin typeface="Cambria Math" panose="02040503050406030204" pitchFamily="18" charset="0"/>
                          </a:rPr>
                          <m:t>𝑎</m:t>
                        </m:r>
                      </m:e>
                    </m:bar>
                  </m:oMath>
                </a14:m>
                <a:r>
                  <a:rPr lang="en-US" dirty="0"/>
                  <a:t> and system B is in state </a:t>
                </a:r>
                <a14:m>
                  <m:oMath xmlns:m="http://schemas.openxmlformats.org/officeDocument/2006/math">
                    <m:bar>
                      <m:barPr>
                        <m:ctrlPr>
                          <a:rPr lang="en-US" i="1">
                            <a:latin typeface="Cambria Math" panose="02040503050406030204" pitchFamily="18" charset="0"/>
                          </a:rPr>
                        </m:ctrlPr>
                      </m:barPr>
                      <m:e>
                        <m:r>
                          <a:rPr lang="en-US" b="0" i="1" smtClean="0">
                            <a:latin typeface="Cambria Math" panose="02040503050406030204" pitchFamily="18" charset="0"/>
                          </a:rPr>
                          <m:t>𝑏</m:t>
                        </m:r>
                      </m:e>
                    </m:bar>
                  </m:oMath>
                </a14:m>
                <a:r>
                  <a:rPr lang="en-US" dirty="0"/>
                  <a:t>) is possible (i.e. it does not correspond to the empty set in the </a:t>
                </a:r>
                <a14:m>
                  <m:oMath xmlns:m="http://schemas.openxmlformats.org/officeDocument/2006/math">
                    <m:r>
                      <a:rPr lang="en-US" b="0" i="1" smtClean="0">
                        <a:latin typeface="Cambria Math" panose="02040503050406030204" pitchFamily="18" charset="0"/>
                      </a:rPr>
                      <m:t>𝜎</m:t>
                    </m:r>
                  </m:oMath>
                </a14:m>
                <a:r>
                  <a:rPr lang="en-US" dirty="0"/>
                  <a:t>-algebra). Two systems are </a:t>
                </a:r>
                <a:r>
                  <a:rPr lang="en-US" b="1" dirty="0"/>
                  <a:t>independent</a:t>
                </a:r>
                <a:r>
                  <a:rPr lang="en-US" dirty="0"/>
                  <a:t> if all pairs </a:t>
                </a:r>
                <a14:m>
                  <m:oMath xmlns:m="http://schemas.openxmlformats.org/officeDocument/2006/math">
                    <m:d>
                      <m:dPr>
                        <m:ctrlPr>
                          <a:rPr lang="en-US" i="1">
                            <a:latin typeface="Cambria Math" panose="02040503050406030204" pitchFamily="18" charset="0"/>
                          </a:rPr>
                        </m:ctrlPr>
                      </m:dPr>
                      <m:e>
                        <m:bar>
                          <m:barPr>
                            <m:ctrlPr>
                              <a:rPr lang="en-US" i="1">
                                <a:latin typeface="Cambria Math" panose="02040503050406030204" pitchFamily="18" charset="0"/>
                              </a:rPr>
                            </m:ctrlPr>
                          </m:barPr>
                          <m:e>
                            <m:r>
                              <a:rPr lang="en-US" i="1">
                                <a:latin typeface="Cambria Math" panose="02040503050406030204" pitchFamily="18" charset="0"/>
                              </a:rPr>
                              <m:t>𝑎</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𝑏</m:t>
                            </m:r>
                          </m:e>
                        </m:bar>
                      </m:e>
                    </m:d>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𝒜</m:t>
                        </m:r>
                      </m:e>
                    </m:bar>
                    <m:r>
                      <a:rPr lang="en-US" i="1">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ℬ</m:t>
                        </m:r>
                      </m:e>
                    </m:bar>
                  </m:oMath>
                </a14:m>
                <a:r>
                  <a:rPr lang="en-US" dirty="0"/>
                  <a:t> are compatible.</a:t>
                </a:r>
              </a:p>
            </p:txBody>
          </p:sp>
        </mc:Choice>
        <mc:Fallback xmlns="">
          <p:sp>
            <p:nvSpPr>
              <p:cNvPr id="3" name="Content Placeholder 2">
                <a:extLst>
                  <a:ext uri="{FF2B5EF4-FFF2-40B4-BE49-F238E27FC236}">
                    <a16:creationId xmlns:a16="http://schemas.microsoft.com/office/drawing/2014/main" id="{0D5FCB76-7489-49E0-85C3-4BAC59FE249B}"/>
                  </a:ext>
                </a:extLst>
              </p:cNvPr>
              <p:cNvSpPr>
                <a:spLocks noGrp="1" noRot="1" noChangeAspect="1" noMove="1" noResize="1" noEditPoints="1" noAdjustHandles="1" noChangeArrowheads="1" noChangeShapeType="1" noTextEdit="1"/>
              </p:cNvSpPr>
              <p:nvPr>
                <p:ph idx="1"/>
              </p:nvPr>
            </p:nvSpPr>
            <p:spPr>
              <a:blipFill>
                <a:blip r:embed="rId2"/>
                <a:stretch>
                  <a:fillRect l="-1017" t="-1871" r="-45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42EBE75-9CA3-49EE-996E-B16724E4DE5C}"/>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6C7A9206-3A6A-4E51-8584-E484989F4D2C}"/>
              </a:ext>
            </a:extLst>
          </p:cNvPr>
          <p:cNvSpPr>
            <a:spLocks noGrp="1"/>
          </p:cNvSpPr>
          <p:nvPr>
            <p:ph type="sldNum" sz="quarter" idx="13"/>
          </p:nvPr>
        </p:nvSpPr>
        <p:spPr/>
        <p:txBody>
          <a:bodyPr/>
          <a:lstStyle/>
          <a:p>
            <a:fld id="{F47845EA-7733-40EE-B074-20032348B727}" type="slidenum">
              <a:rPr lang="en-US" smtClean="0"/>
              <a:t>8</a:t>
            </a:fld>
            <a:endParaRPr lang="en-US"/>
          </a:p>
        </p:txBody>
      </p:sp>
    </p:spTree>
    <p:extLst>
      <p:ext uri="{BB962C8B-B14F-4D97-AF65-F5344CB8AC3E}">
        <p14:creationId xmlns:p14="http://schemas.microsoft.com/office/powerpoint/2010/main" val="7422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136867D-90E0-4951-83B5-5E8FFAAB7806}"/>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3" name="Slide Number Placeholder 2">
            <a:extLst>
              <a:ext uri="{FF2B5EF4-FFF2-40B4-BE49-F238E27FC236}">
                <a16:creationId xmlns:a16="http://schemas.microsoft.com/office/drawing/2014/main" id="{AC040F51-017C-414D-84FC-FDD0BA8B769F}"/>
              </a:ext>
            </a:extLst>
          </p:cNvPr>
          <p:cNvSpPr>
            <a:spLocks noGrp="1"/>
          </p:cNvSpPr>
          <p:nvPr>
            <p:ph type="sldNum" sz="quarter" idx="12"/>
          </p:nvPr>
        </p:nvSpPr>
        <p:spPr/>
        <p:txBody>
          <a:bodyPr/>
          <a:lstStyle/>
          <a:p>
            <a:fld id="{F47845EA-7733-40EE-B074-20032348B727}" type="slidenum">
              <a:rPr lang="en-US" smtClean="0"/>
              <a:t>9</a:t>
            </a:fld>
            <a:endParaRPr lang="en-US"/>
          </a:p>
        </p:txBody>
      </p:sp>
      <p:cxnSp>
        <p:nvCxnSpPr>
          <p:cNvPr id="4" name="Straight Connector 3">
            <a:extLst>
              <a:ext uri="{FF2B5EF4-FFF2-40B4-BE49-F238E27FC236}">
                <a16:creationId xmlns:a16="http://schemas.microsoft.com/office/drawing/2014/main" id="{A7ABC550-F9AA-4358-8087-22E6900CBEBB}"/>
              </a:ext>
            </a:extLst>
          </p:cNvPr>
          <p:cNvCxnSpPr>
            <a:cxnSpLocks/>
          </p:cNvCxnSpPr>
          <p:nvPr/>
        </p:nvCxnSpPr>
        <p:spPr>
          <a:xfrm flipH="1">
            <a:off x="172720" y="3566160"/>
            <a:ext cx="11846560" cy="0"/>
          </a:xfrm>
          <a:prstGeom prst="line">
            <a:avLst/>
          </a:prstGeom>
          <a:ln w="5715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9D0E14A-6717-4BF9-A5E5-28C866C64677}"/>
                  </a:ext>
                </a:extLst>
              </p:cNvPr>
              <p:cNvSpPr txBox="1"/>
              <p:nvPr/>
            </p:nvSpPr>
            <p:spPr>
              <a:xfrm>
                <a:off x="322109" y="4443995"/>
                <a:ext cx="1627369" cy="1077218"/>
              </a:xfrm>
              <a:prstGeom prst="rect">
                <a:avLst/>
              </a:prstGeom>
              <a:noFill/>
            </p:spPr>
            <p:txBody>
              <a:bodyPr wrap="none" rtlCol="0">
                <a:spAutoFit/>
              </a:bodyPr>
              <a:lstStyle/>
              <a:p>
                <a:r>
                  <a:rPr lang="en-US" sz="3200" dirty="0"/>
                  <a:t>Hilbert</a:t>
                </a:r>
                <a:br>
                  <a:rPr lang="en-US" sz="3200" dirty="0"/>
                </a:br>
                <a:r>
                  <a:rPr lang="en-US" sz="3200" dirty="0"/>
                  <a:t>space </a:t>
                </a:r>
                <a14:m>
                  <m:oMath xmlns:m="http://schemas.openxmlformats.org/officeDocument/2006/math">
                    <m:r>
                      <a:rPr lang="en-US" sz="3200" b="0" i="1" smtClean="0">
                        <a:latin typeface="Cambria Math" panose="02040503050406030204" pitchFamily="18" charset="0"/>
                      </a:rPr>
                      <m:t>ℋ</m:t>
                    </m:r>
                  </m:oMath>
                </a14:m>
                <a:endParaRPr lang="en-US" sz="3200" dirty="0"/>
              </a:p>
            </p:txBody>
          </p:sp>
        </mc:Choice>
        <mc:Fallback xmlns="">
          <p:sp>
            <p:nvSpPr>
              <p:cNvPr id="8" name="TextBox 7">
                <a:extLst>
                  <a:ext uri="{FF2B5EF4-FFF2-40B4-BE49-F238E27FC236}">
                    <a16:creationId xmlns:a16="http://schemas.microsoft.com/office/drawing/2014/main" id="{69D0E14A-6717-4BF9-A5E5-28C866C64677}"/>
                  </a:ext>
                </a:extLst>
              </p:cNvPr>
              <p:cNvSpPr txBox="1">
                <a:spLocks noRot="1" noChangeAspect="1" noMove="1" noResize="1" noEditPoints="1" noAdjustHandles="1" noChangeArrowheads="1" noChangeShapeType="1" noTextEdit="1"/>
              </p:cNvSpPr>
              <p:nvPr/>
            </p:nvSpPr>
            <p:spPr>
              <a:xfrm>
                <a:off x="322109" y="4443995"/>
                <a:ext cx="1627369" cy="1077218"/>
              </a:xfrm>
              <a:prstGeom prst="rect">
                <a:avLst/>
              </a:prstGeom>
              <a:blipFill>
                <a:blip r:embed="rId2"/>
                <a:stretch>
                  <a:fillRect l="-9738" t="-7345" b="-180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7D8E4F7-C890-4903-B705-197FD59C9F24}"/>
                  </a:ext>
                </a:extLst>
              </p:cNvPr>
              <p:cNvSpPr txBox="1"/>
              <p:nvPr/>
            </p:nvSpPr>
            <p:spPr>
              <a:xfrm>
                <a:off x="287978" y="786604"/>
                <a:ext cx="1841145" cy="1100366"/>
              </a:xfrm>
              <a:prstGeom prst="rect">
                <a:avLst/>
              </a:prstGeom>
              <a:noFill/>
            </p:spPr>
            <p:txBody>
              <a:bodyPr wrap="none" rtlCol="0">
                <a:spAutoFit/>
              </a:bodyPr>
              <a:lstStyle/>
              <a:p>
                <a:r>
                  <a:rPr lang="en-US" sz="3200" dirty="0"/>
                  <a:t>Projective</a:t>
                </a:r>
                <a:br>
                  <a:rPr lang="en-US" sz="3200" dirty="0"/>
                </a:br>
                <a:r>
                  <a:rPr lang="en-US" sz="3200" dirty="0"/>
                  <a:t>space </a:t>
                </a:r>
                <a14:m>
                  <m:oMath xmlns:m="http://schemas.openxmlformats.org/officeDocument/2006/math">
                    <m:bar>
                      <m:barPr>
                        <m:ctrlPr>
                          <a:rPr lang="en-US" sz="3200" b="0" i="1" smtClean="0">
                            <a:latin typeface="Cambria Math" panose="02040503050406030204" pitchFamily="18" charset="0"/>
                          </a:rPr>
                        </m:ctrlPr>
                      </m:barPr>
                      <m:e>
                        <m:r>
                          <a:rPr lang="en-US" sz="3200" b="0" i="1" smtClean="0">
                            <a:latin typeface="Cambria Math" panose="02040503050406030204" pitchFamily="18" charset="0"/>
                          </a:rPr>
                          <m:t>ℋ</m:t>
                        </m:r>
                      </m:e>
                    </m:bar>
                  </m:oMath>
                </a14:m>
                <a:endParaRPr lang="en-US" sz="3200" dirty="0"/>
              </a:p>
            </p:txBody>
          </p:sp>
        </mc:Choice>
        <mc:Fallback xmlns="">
          <p:sp>
            <p:nvSpPr>
              <p:cNvPr id="9" name="TextBox 8">
                <a:extLst>
                  <a:ext uri="{FF2B5EF4-FFF2-40B4-BE49-F238E27FC236}">
                    <a16:creationId xmlns:a16="http://schemas.microsoft.com/office/drawing/2014/main" id="{97D8E4F7-C890-4903-B705-197FD59C9F24}"/>
                  </a:ext>
                </a:extLst>
              </p:cNvPr>
              <p:cNvSpPr txBox="1">
                <a:spLocks noRot="1" noChangeAspect="1" noMove="1" noResize="1" noEditPoints="1" noAdjustHandles="1" noChangeArrowheads="1" noChangeShapeType="1" noTextEdit="1"/>
              </p:cNvSpPr>
              <p:nvPr/>
            </p:nvSpPr>
            <p:spPr>
              <a:xfrm>
                <a:off x="287978" y="786604"/>
                <a:ext cx="1841145" cy="1100366"/>
              </a:xfrm>
              <a:prstGeom prst="rect">
                <a:avLst/>
              </a:prstGeom>
              <a:blipFill>
                <a:blip r:embed="rId3"/>
                <a:stretch>
                  <a:fillRect l="-8278" t="-7182" r="-7285" b="-15470"/>
                </a:stretch>
              </a:blipFill>
            </p:spPr>
            <p:txBody>
              <a:bodyPr/>
              <a:lstStyle/>
              <a:p>
                <a:r>
                  <a:rPr lang="en-US">
                    <a:noFill/>
                  </a:rPr>
                  <a:t> </a:t>
                </a:r>
              </a:p>
            </p:txBody>
          </p:sp>
        </mc:Fallback>
      </mc:AlternateContent>
      <p:sp>
        <p:nvSpPr>
          <p:cNvPr id="14" name="Parallelogram 13">
            <a:extLst>
              <a:ext uri="{FF2B5EF4-FFF2-40B4-BE49-F238E27FC236}">
                <a16:creationId xmlns:a16="http://schemas.microsoft.com/office/drawing/2014/main" id="{5BCF4E51-6B5F-4FAE-B79B-EC98AE02B82C}"/>
              </a:ext>
            </a:extLst>
          </p:cNvPr>
          <p:cNvSpPr/>
          <p:nvPr/>
        </p:nvSpPr>
        <p:spPr>
          <a:xfrm rot="3328256">
            <a:off x="3009568" y="1246662"/>
            <a:ext cx="3399181" cy="1570675"/>
          </a:xfrm>
          <a:prstGeom prst="parallelogram">
            <a:avLst>
              <a:gd name="adj" fmla="val 10358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B982AD0-D62D-4C19-85FA-4BA3C59A7597}"/>
              </a:ext>
            </a:extLst>
          </p:cNvPr>
          <p:cNvCxnSpPr>
            <a:cxnSpLocks/>
          </p:cNvCxnSpPr>
          <p:nvPr/>
        </p:nvCxnSpPr>
        <p:spPr>
          <a:xfrm>
            <a:off x="4767788" y="2074664"/>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DEB127CD-6B67-48A8-A6CD-ABBD05EDB41A}"/>
              </a:ext>
            </a:extLst>
          </p:cNvPr>
          <p:cNvCxnSpPr>
            <a:cxnSpLocks/>
          </p:cNvCxnSpPr>
          <p:nvPr/>
        </p:nvCxnSpPr>
        <p:spPr>
          <a:xfrm>
            <a:off x="4432508" y="496442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438CF69-A408-480F-A0B5-484AB13A011F}"/>
                  </a:ext>
                </a:extLst>
              </p:cNvPr>
              <p:cNvSpPr txBox="1"/>
              <p:nvPr/>
            </p:nvSpPr>
            <p:spPr>
              <a:xfrm>
                <a:off x="4708342" y="4601282"/>
                <a:ext cx="429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𝑣</m:t>
                      </m:r>
                    </m:oMath>
                  </m:oMathPara>
                </a14:m>
                <a:endParaRPr lang="en-US" sz="2400" dirty="0"/>
              </a:p>
            </p:txBody>
          </p:sp>
        </mc:Choice>
        <mc:Fallback xmlns="">
          <p:sp>
            <p:nvSpPr>
              <p:cNvPr id="18" name="TextBox 17">
                <a:extLst>
                  <a:ext uri="{FF2B5EF4-FFF2-40B4-BE49-F238E27FC236}">
                    <a16:creationId xmlns:a16="http://schemas.microsoft.com/office/drawing/2014/main" id="{C438CF69-A408-480F-A0B5-484AB13A011F}"/>
                  </a:ext>
                </a:extLst>
              </p:cNvPr>
              <p:cNvSpPr txBox="1">
                <a:spLocks noRot="1" noChangeAspect="1" noMove="1" noResize="1" noEditPoints="1" noAdjustHandles="1" noChangeArrowheads="1" noChangeShapeType="1" noTextEdit="1"/>
              </p:cNvSpPr>
              <p:nvPr/>
            </p:nvSpPr>
            <p:spPr>
              <a:xfrm>
                <a:off x="4708342" y="4601282"/>
                <a:ext cx="429348"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FC31CAB-77BA-4477-A172-232B9B138897}"/>
                  </a:ext>
                </a:extLst>
              </p:cNvPr>
              <p:cNvSpPr txBox="1"/>
              <p:nvPr/>
            </p:nvSpPr>
            <p:spPr>
              <a:xfrm>
                <a:off x="3894305" y="380636"/>
                <a:ext cx="2373278" cy="8485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𝑣</m:t>
                          </m:r>
                        </m:e>
                      </m:bar>
                      <m:r>
                        <a:rPr lang="en-US" sz="2400" b="0" i="1" smtClean="0">
                          <a:latin typeface="Cambria Math" panose="02040503050406030204" pitchFamily="18" charset="0"/>
                        </a:rPr>
                        <m:t>=</m:t>
                      </m:r>
                      <m:r>
                        <m:rPr>
                          <m:lit/>
                        </m:rPr>
                        <a:rPr lang="en-US" sz="2400" b="0" i="1" smtClean="0">
                          <a:latin typeface="Cambria Math" panose="02040503050406030204" pitchFamily="18" charset="0"/>
                        </a:rPr>
                        <m:t>{</m:t>
                      </m:r>
                      <m:r>
                        <a:rPr lang="en-US" sz="2400" b="0" i="1" smtClean="0">
                          <a:latin typeface="Cambria Math" panose="02040503050406030204" pitchFamily="18" charset="0"/>
                        </a:rPr>
                        <m:t>𝑘𝑣</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ℂ</m:t>
                          </m:r>
                        </m:e>
                      </m:d>
                    </m:oMath>
                    <m:oMath xmlns:m="http://schemas.openxmlformats.org/officeDocument/2006/math">
                      <m:r>
                        <a:rPr lang="en-US" sz="2400" b="0" i="0" smtClean="0">
                          <a:latin typeface="Cambria Math" panose="02040503050406030204" pitchFamily="18" charset="0"/>
                        </a:rPr>
                        <m:t>    </m:t>
                      </m:r>
                      <m:r>
                        <a:rPr lang="en-US" sz="2400" b="0" i="1" smtClean="0">
                          <a:latin typeface="Cambria Math" panose="02040503050406030204" pitchFamily="18" charset="0"/>
                        </a:rPr>
                        <m:t>=</m:t>
                      </m:r>
                      <m:r>
                        <a:rPr lang="en-US" sz="2400" b="0" i="1" smtClean="0">
                          <a:latin typeface="Cambria Math" panose="02040503050406030204" pitchFamily="18" charset="0"/>
                        </a:rPr>
                        <m:t>𝑆𝑝</m:t>
                      </m:r>
                      <m:r>
                        <a:rPr lang="en-US" sz="2400" b="0" i="1" smtClean="0">
                          <a:latin typeface="Cambria Math" panose="02040503050406030204" pitchFamily="18" charset="0"/>
                        </a:rPr>
                        <m:t>(</m:t>
                      </m:r>
                      <m:r>
                        <a:rPr lang="en-US" sz="2400" b="0" i="1" smtClean="0">
                          <a:latin typeface="Cambria Math" panose="02040503050406030204" pitchFamily="18" charset="0"/>
                        </a:rPr>
                        <m:t>𝑣</m:t>
                      </m:r>
                      <m:r>
                        <a:rPr lang="en-US" sz="2400" b="0" i="1" smtClean="0">
                          <a:latin typeface="Cambria Math" panose="02040503050406030204" pitchFamily="18" charset="0"/>
                        </a:rPr>
                        <m:t>)</m:t>
                      </m:r>
                    </m:oMath>
                  </m:oMathPara>
                </a14:m>
                <a:endParaRPr lang="en-US" sz="2400" dirty="0"/>
              </a:p>
            </p:txBody>
          </p:sp>
        </mc:Choice>
        <mc:Fallback xmlns="">
          <p:sp>
            <p:nvSpPr>
              <p:cNvPr id="19" name="TextBox 18">
                <a:extLst>
                  <a:ext uri="{FF2B5EF4-FFF2-40B4-BE49-F238E27FC236}">
                    <a16:creationId xmlns:a16="http://schemas.microsoft.com/office/drawing/2014/main" id="{3FC31CAB-77BA-4477-A172-232B9B138897}"/>
                  </a:ext>
                </a:extLst>
              </p:cNvPr>
              <p:cNvSpPr txBox="1">
                <a:spLocks noRot="1" noChangeAspect="1" noMove="1" noResize="1" noEditPoints="1" noAdjustHandles="1" noChangeArrowheads="1" noChangeShapeType="1" noTextEdit="1"/>
              </p:cNvSpPr>
              <p:nvPr/>
            </p:nvSpPr>
            <p:spPr>
              <a:xfrm>
                <a:off x="3894305" y="380636"/>
                <a:ext cx="2373278" cy="848566"/>
              </a:xfrm>
              <a:prstGeom prst="rect">
                <a:avLst/>
              </a:prstGeom>
              <a:blipFill>
                <a:blip r:embed="rId5"/>
                <a:stretch>
                  <a:fillRect b="-8571"/>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D23B3873-0D58-42F9-8F7B-B17C3F9374E8}"/>
              </a:ext>
            </a:extLst>
          </p:cNvPr>
          <p:cNvSpPr txBox="1"/>
          <p:nvPr/>
        </p:nvSpPr>
        <p:spPr>
          <a:xfrm>
            <a:off x="3734614" y="4999020"/>
            <a:ext cx="973728" cy="461665"/>
          </a:xfrm>
          <a:prstGeom prst="rect">
            <a:avLst/>
          </a:prstGeom>
          <a:noFill/>
        </p:spPr>
        <p:txBody>
          <a:bodyPr wrap="none" rtlCol="0">
            <a:spAutoFit/>
          </a:bodyPr>
          <a:lstStyle/>
          <a:p>
            <a:r>
              <a:rPr lang="en-US" sz="2400" dirty="0"/>
              <a:t>vector</a:t>
            </a:r>
          </a:p>
        </p:txBody>
      </p:sp>
      <p:sp>
        <p:nvSpPr>
          <p:cNvPr id="21" name="TextBox 20">
            <a:extLst>
              <a:ext uri="{FF2B5EF4-FFF2-40B4-BE49-F238E27FC236}">
                <a16:creationId xmlns:a16="http://schemas.microsoft.com/office/drawing/2014/main" id="{FAF3ED36-38CA-4E31-8E41-BAE4706719A4}"/>
              </a:ext>
            </a:extLst>
          </p:cNvPr>
          <p:cNvSpPr txBox="1"/>
          <p:nvPr/>
        </p:nvSpPr>
        <p:spPr>
          <a:xfrm>
            <a:off x="3502879" y="2490057"/>
            <a:ext cx="567015" cy="461665"/>
          </a:xfrm>
          <a:prstGeom prst="rect">
            <a:avLst/>
          </a:prstGeom>
          <a:noFill/>
        </p:spPr>
        <p:txBody>
          <a:bodyPr wrap="none" rtlCol="0">
            <a:spAutoFit/>
          </a:bodyPr>
          <a:lstStyle/>
          <a:p>
            <a:r>
              <a:rPr lang="en-US" sz="2400" dirty="0"/>
              <a:t>ray</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51F6FC3-5C39-44C4-A5F2-DB45EA9A7765}"/>
                  </a:ext>
                </a:extLst>
              </p:cNvPr>
              <p:cNvSpPr txBox="1"/>
              <p:nvPr/>
            </p:nvSpPr>
            <p:spPr>
              <a:xfrm>
                <a:off x="287978" y="2622233"/>
                <a:ext cx="3013454" cy="551754"/>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𝑣</m:t>
                        </m:r>
                      </m:e>
                      <m:e>
                        <m:r>
                          <a:rPr lang="en-US" b="0" i="1" smtClean="0">
                            <a:latin typeface="Cambria Math" panose="02040503050406030204" pitchFamily="18" charset="0"/>
                          </a:rPr>
                          <m:t>𝑤</m:t>
                        </m:r>
                      </m:e>
                    </m:d>
                    <m:r>
                      <a:rPr lang="en-US" b="0" i="1" smtClean="0">
                        <a:latin typeface="Cambria Math" panose="02040503050406030204" pitchFamily="18" charset="0"/>
                      </a:rPr>
                      <m:t>=</m:t>
                    </m:r>
                    <m:f>
                      <m:fPr>
                        <m:ctrlPr>
                          <a:rPr lang="en-US" i="1" smtClean="0">
                            <a:latin typeface="Cambria Math" panose="02040503050406030204" pitchFamily="18" charset="0"/>
                          </a:rPr>
                        </m:ctrlPr>
                      </m:fPr>
                      <m:num>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𝑤</m:t>
                                    </m:r>
                                  </m:e>
                                </m:d>
                              </m:e>
                            </m:d>
                          </m:e>
                          <m:sup>
                            <m:r>
                              <a:rPr lang="en-US" i="1">
                                <a:latin typeface="Cambria Math" panose="02040503050406030204" pitchFamily="18" charset="0"/>
                              </a:rPr>
                              <m:t>2</m:t>
                            </m:r>
                          </m:sup>
                        </m:sSup>
                      </m:num>
                      <m:den>
                        <m:d>
                          <m:dPr>
                            <m:begChr m:val="⟨"/>
                            <m:endChr m:val="⟩"/>
                            <m:ctrlPr>
                              <a:rPr lang="en-US" i="1">
                                <a:latin typeface="Cambria Math" panose="02040503050406030204" pitchFamily="18" charset="0"/>
                              </a:rPr>
                            </m:ctrlPr>
                          </m:dPr>
                          <m:e>
                            <m:r>
                              <a:rPr lang="en-US" i="1">
                                <a:latin typeface="Cambria Math" panose="02040503050406030204" pitchFamily="18" charset="0"/>
                              </a:rPr>
                              <m:t>𝑣</m:t>
                            </m:r>
                            <m:r>
                              <a:rPr lang="en-US" i="1">
                                <a:latin typeface="Cambria Math" panose="02040503050406030204" pitchFamily="18" charset="0"/>
                              </a:rPr>
                              <m:t>,</m:t>
                            </m:r>
                            <m:r>
                              <a:rPr lang="en-US" i="1">
                                <a:latin typeface="Cambria Math" panose="02040503050406030204" pitchFamily="18" charset="0"/>
                              </a:rPr>
                              <m:t>𝑣</m:t>
                            </m:r>
                          </m:e>
                        </m:d>
                        <m:d>
                          <m:dPr>
                            <m:begChr m:val="⟨"/>
                            <m:endChr m:val="⟩"/>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𝑤</m:t>
                            </m:r>
                          </m:e>
                        </m:d>
                      </m:den>
                    </m:f>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𝑣</m:t>
                        </m:r>
                      </m:e>
                    </m:bar>
                    <m:r>
                      <a:rPr lang="en-US" b="0" i="1" smtClean="0">
                        <a:latin typeface="Cambria Math" panose="02040503050406030204" pitchFamily="18" charset="0"/>
                      </a:rPr>
                      <m:t>|</m:t>
                    </m:r>
                    <m:bar>
                      <m:barPr>
                        <m:ctrlPr>
                          <a:rPr lang="en-US" i="1">
                            <a:latin typeface="Cambria Math" panose="02040503050406030204" pitchFamily="18" charset="0"/>
                          </a:rPr>
                        </m:ctrlPr>
                      </m:barPr>
                      <m:e>
                        <m:r>
                          <a:rPr lang="en-US" i="1">
                            <a:latin typeface="Cambria Math" panose="02040503050406030204" pitchFamily="18" charset="0"/>
                          </a:rPr>
                          <m:t>𝑤</m:t>
                        </m:r>
                      </m:e>
                    </m:bar>
                  </m:oMath>
                </a14:m>
                <a:r>
                  <a:rPr lang="en-US" dirty="0"/>
                  <a:t>)</a:t>
                </a:r>
              </a:p>
            </p:txBody>
          </p:sp>
        </mc:Choice>
        <mc:Fallback xmlns="">
          <p:sp>
            <p:nvSpPr>
              <p:cNvPr id="22" name="TextBox 21">
                <a:extLst>
                  <a:ext uri="{FF2B5EF4-FFF2-40B4-BE49-F238E27FC236}">
                    <a16:creationId xmlns:a16="http://schemas.microsoft.com/office/drawing/2014/main" id="{C51F6FC3-5C39-44C4-A5F2-DB45EA9A7765}"/>
                  </a:ext>
                </a:extLst>
              </p:cNvPr>
              <p:cNvSpPr txBox="1">
                <a:spLocks noRot="1" noChangeAspect="1" noMove="1" noResize="1" noEditPoints="1" noAdjustHandles="1" noChangeArrowheads="1" noChangeShapeType="1" noTextEdit="1"/>
              </p:cNvSpPr>
              <p:nvPr/>
            </p:nvSpPr>
            <p:spPr>
              <a:xfrm>
                <a:off x="287978" y="2622233"/>
                <a:ext cx="3013454" cy="551754"/>
              </a:xfrm>
              <a:prstGeom prst="rect">
                <a:avLst/>
              </a:prstGeom>
              <a:blipFill>
                <a:blip r:embed="rId6"/>
                <a:stretch>
                  <a:fillRect r="-404" b="-1099"/>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5D0A8BDD-0752-4735-AA7D-DDE26858D034}"/>
              </a:ext>
            </a:extLst>
          </p:cNvPr>
          <p:cNvSpPr txBox="1"/>
          <p:nvPr/>
        </p:nvSpPr>
        <p:spPr>
          <a:xfrm>
            <a:off x="4623623" y="4004951"/>
            <a:ext cx="2006960" cy="461665"/>
          </a:xfrm>
          <a:prstGeom prst="rect">
            <a:avLst/>
          </a:prstGeom>
          <a:noFill/>
        </p:spPr>
        <p:txBody>
          <a:bodyPr wrap="none" rtlCol="0">
            <a:spAutoFit/>
          </a:bodyPr>
          <a:lstStyle/>
          <a:p>
            <a:r>
              <a:rPr lang="en-US" sz="2400" dirty="0"/>
              <a:t>quantum state</a:t>
            </a:r>
          </a:p>
        </p:txBody>
      </p:sp>
      <p:sp>
        <p:nvSpPr>
          <p:cNvPr id="24" name="TextBox 23">
            <a:extLst>
              <a:ext uri="{FF2B5EF4-FFF2-40B4-BE49-F238E27FC236}">
                <a16:creationId xmlns:a16="http://schemas.microsoft.com/office/drawing/2014/main" id="{C8E2A00F-0901-4C4D-9D51-A33BC119D508}"/>
              </a:ext>
            </a:extLst>
          </p:cNvPr>
          <p:cNvSpPr txBox="1"/>
          <p:nvPr/>
        </p:nvSpPr>
        <p:spPr>
          <a:xfrm>
            <a:off x="6141751" y="1639539"/>
            <a:ext cx="2006960" cy="461665"/>
          </a:xfrm>
          <a:prstGeom prst="rect">
            <a:avLst/>
          </a:prstGeom>
          <a:noFill/>
        </p:spPr>
        <p:txBody>
          <a:bodyPr wrap="none" rtlCol="0">
            <a:spAutoFit/>
          </a:bodyPr>
          <a:lstStyle/>
          <a:p>
            <a:r>
              <a:rPr lang="en-US" sz="2400" dirty="0"/>
              <a:t>quantum state</a:t>
            </a:r>
          </a:p>
        </p:txBody>
      </p:sp>
      <p:cxnSp>
        <p:nvCxnSpPr>
          <p:cNvPr id="25" name="Straight Arrow Connector 24">
            <a:extLst>
              <a:ext uri="{FF2B5EF4-FFF2-40B4-BE49-F238E27FC236}">
                <a16:creationId xmlns:a16="http://schemas.microsoft.com/office/drawing/2014/main" id="{813C7CA2-B784-4413-A979-E31F1D531210}"/>
              </a:ext>
            </a:extLst>
          </p:cNvPr>
          <p:cNvCxnSpPr>
            <a:cxnSpLocks/>
          </p:cNvCxnSpPr>
          <p:nvPr/>
        </p:nvCxnSpPr>
        <p:spPr>
          <a:xfrm>
            <a:off x="9959548" y="5306468"/>
            <a:ext cx="708452" cy="31293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2CAD83F-C4EF-4202-99BA-CF875D85500A}"/>
              </a:ext>
            </a:extLst>
          </p:cNvPr>
          <p:cNvCxnSpPr>
            <a:cxnSpLocks/>
          </p:cNvCxnSpPr>
          <p:nvPr/>
        </p:nvCxnSpPr>
        <p:spPr>
          <a:xfrm flipV="1">
            <a:off x="9962818" y="4987362"/>
            <a:ext cx="969342" cy="319106"/>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3790A3F-A610-466B-8881-EF9DCB4B2783}"/>
              </a:ext>
            </a:extLst>
          </p:cNvPr>
          <p:cNvCxnSpPr>
            <a:cxnSpLocks/>
          </p:cNvCxnSpPr>
          <p:nvPr/>
        </p:nvCxnSpPr>
        <p:spPr>
          <a:xfrm flipH="1" flipV="1">
            <a:off x="9304728" y="4852696"/>
            <a:ext cx="654820" cy="453772"/>
          </a:xfrm>
          <a:prstGeom prst="straightConnector1">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B5D4A99-423D-4889-81F6-1D27CF2724D1}"/>
              </a:ext>
            </a:extLst>
          </p:cNvPr>
          <p:cNvCxnSpPr>
            <a:cxnSpLocks/>
          </p:cNvCxnSpPr>
          <p:nvPr/>
        </p:nvCxnSpPr>
        <p:spPr>
          <a:xfrm>
            <a:off x="10180059" y="2234217"/>
            <a:ext cx="708452" cy="31293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CED5E4C-7B76-4BC6-A758-2C51847CFEDC}"/>
              </a:ext>
            </a:extLst>
          </p:cNvPr>
          <p:cNvCxnSpPr>
            <a:cxnSpLocks/>
          </p:cNvCxnSpPr>
          <p:nvPr/>
        </p:nvCxnSpPr>
        <p:spPr>
          <a:xfrm flipV="1">
            <a:off x="10183329" y="1915111"/>
            <a:ext cx="969342" cy="319106"/>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37" name="Cube 36">
            <a:extLst>
              <a:ext uri="{FF2B5EF4-FFF2-40B4-BE49-F238E27FC236}">
                <a16:creationId xmlns:a16="http://schemas.microsoft.com/office/drawing/2014/main" id="{15E43855-7C98-41E9-A69F-33EE1D9ECAAD}"/>
              </a:ext>
            </a:extLst>
          </p:cNvPr>
          <p:cNvSpPr/>
          <p:nvPr/>
        </p:nvSpPr>
        <p:spPr>
          <a:xfrm rot="1782756">
            <a:off x="8867544" y="1064135"/>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40" name="Straight Arrow Connector 39">
            <a:extLst>
              <a:ext uri="{FF2B5EF4-FFF2-40B4-BE49-F238E27FC236}">
                <a16:creationId xmlns:a16="http://schemas.microsoft.com/office/drawing/2014/main" id="{2AE79E26-E145-4820-9EC9-C874A22456C8}"/>
              </a:ext>
            </a:extLst>
          </p:cNvPr>
          <p:cNvCxnSpPr>
            <a:cxnSpLocks/>
          </p:cNvCxnSpPr>
          <p:nvPr/>
        </p:nvCxnSpPr>
        <p:spPr>
          <a:xfrm flipH="1" flipV="1">
            <a:off x="9525239" y="1780445"/>
            <a:ext cx="654820" cy="453772"/>
          </a:xfrm>
          <a:prstGeom prst="straightConnector1">
            <a:avLst/>
          </a:prstGeom>
          <a:ln w="38100">
            <a:solidFill>
              <a:schemeClr val="accent1">
                <a:lumMod val="20000"/>
                <a:lumOff val="80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41" name="Cube 40">
            <a:extLst>
              <a:ext uri="{FF2B5EF4-FFF2-40B4-BE49-F238E27FC236}">
                <a16:creationId xmlns:a16="http://schemas.microsoft.com/office/drawing/2014/main" id="{DE5C70A2-526E-44F1-8F8D-C53E9F4B7A11}"/>
              </a:ext>
            </a:extLst>
          </p:cNvPr>
          <p:cNvSpPr/>
          <p:nvPr/>
        </p:nvSpPr>
        <p:spPr>
          <a:xfrm rot="1782756">
            <a:off x="8743501" y="4203719"/>
            <a:ext cx="2873116" cy="1886391"/>
          </a:xfrm>
          <a:prstGeom prst="cube">
            <a:avLst>
              <a:gd name="adj" fmla="val 27157"/>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364AAD6A-C9DE-4E2B-A336-B68167DCCD75}"/>
                  </a:ext>
                </a:extLst>
              </p:cNvPr>
              <p:cNvSpPr txBox="1"/>
              <p:nvPr/>
            </p:nvSpPr>
            <p:spPr>
              <a:xfrm>
                <a:off x="7751157" y="5896901"/>
                <a:ext cx="198830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𝑆𝑝</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r>
                        <a:rPr lang="en-US" sz="2400" b="0" i="1" smtClean="0">
                          <a:latin typeface="Cambria Math" panose="02040503050406030204" pitchFamily="18" charset="0"/>
                        </a:rPr>
                        <m:t>)</m:t>
                      </m:r>
                    </m:oMath>
                  </m:oMathPara>
                </a14:m>
                <a:endParaRPr lang="en-US" sz="2400" dirty="0"/>
              </a:p>
            </p:txBody>
          </p:sp>
        </mc:Choice>
        <mc:Fallback xmlns="">
          <p:sp>
            <p:nvSpPr>
              <p:cNvPr id="42" name="TextBox 41">
                <a:extLst>
                  <a:ext uri="{FF2B5EF4-FFF2-40B4-BE49-F238E27FC236}">
                    <a16:creationId xmlns:a16="http://schemas.microsoft.com/office/drawing/2014/main" id="{364AAD6A-C9DE-4E2B-A336-B68167DCCD75}"/>
                  </a:ext>
                </a:extLst>
              </p:cNvPr>
              <p:cNvSpPr txBox="1">
                <a:spLocks noRot="1" noChangeAspect="1" noMove="1" noResize="1" noEditPoints="1" noAdjustHandles="1" noChangeArrowheads="1" noChangeShapeType="1" noTextEdit="1"/>
              </p:cNvSpPr>
              <p:nvPr/>
            </p:nvSpPr>
            <p:spPr>
              <a:xfrm>
                <a:off x="7751157" y="5896901"/>
                <a:ext cx="1988301" cy="461665"/>
              </a:xfrm>
              <a:prstGeom prst="rect">
                <a:avLst/>
              </a:prstGeom>
              <a:blipFill>
                <a:blip r:embed="rId7"/>
                <a:stretch>
                  <a:fillRect l="-307" r="-307"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5C8ACAEE-9E2E-4184-BABB-572C325A2B04}"/>
                  </a:ext>
                </a:extLst>
              </p:cNvPr>
              <p:cNvSpPr txBox="1"/>
              <p:nvPr/>
            </p:nvSpPr>
            <p:spPr>
              <a:xfrm>
                <a:off x="9989731" y="179356"/>
                <a:ext cx="1987274" cy="5413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bar>
                        <m:barPr>
                          <m:ctrlPr>
                            <a:rPr lang="en-US" sz="2400" b="0" i="1" smtClean="0">
                              <a:latin typeface="Cambria Math" panose="02040503050406030204" pitchFamily="18" charset="0"/>
                            </a:rPr>
                          </m:ctrlPr>
                        </m:barPr>
                        <m:e>
                          <m:r>
                            <a:rPr lang="en-US" sz="2400" b="0" i="1" smtClean="0">
                              <a:latin typeface="Cambria Math" panose="02040503050406030204" pitchFamily="18" charset="0"/>
                            </a:rPr>
                            <m:t>𝑆𝑝</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3</m:t>
                                  </m:r>
                                </m:sub>
                              </m:sSub>
                            </m:e>
                          </m:d>
                        </m:e>
                      </m:bar>
                    </m:oMath>
                  </m:oMathPara>
                </a14:m>
                <a:endParaRPr lang="en-US" sz="2400" dirty="0"/>
              </a:p>
            </p:txBody>
          </p:sp>
        </mc:Choice>
        <mc:Fallback xmlns="">
          <p:sp>
            <p:nvSpPr>
              <p:cNvPr id="43" name="TextBox 42">
                <a:extLst>
                  <a:ext uri="{FF2B5EF4-FFF2-40B4-BE49-F238E27FC236}">
                    <a16:creationId xmlns:a16="http://schemas.microsoft.com/office/drawing/2014/main" id="{5C8ACAEE-9E2E-4184-BABB-572C325A2B04}"/>
                  </a:ext>
                </a:extLst>
              </p:cNvPr>
              <p:cNvSpPr txBox="1">
                <a:spLocks noRot="1" noChangeAspect="1" noMove="1" noResize="1" noEditPoints="1" noAdjustHandles="1" noChangeArrowheads="1" noChangeShapeType="1" noTextEdit="1"/>
              </p:cNvSpPr>
              <p:nvPr/>
            </p:nvSpPr>
            <p:spPr>
              <a:xfrm>
                <a:off x="9989731" y="179356"/>
                <a:ext cx="1987274" cy="541367"/>
              </a:xfrm>
              <a:prstGeom prst="rect">
                <a:avLst/>
              </a:prstGeom>
              <a:blipFill>
                <a:blip r:embed="rId8"/>
                <a:stretch>
                  <a:fillRect l="-307" b="-1124"/>
                </a:stretch>
              </a:blipFill>
            </p:spPr>
            <p:txBody>
              <a:bodyPr/>
              <a:lstStyle/>
              <a:p>
                <a:r>
                  <a:rPr lang="en-US">
                    <a:noFill/>
                  </a:rPr>
                  <a:t> </a:t>
                </a:r>
              </a:p>
            </p:txBody>
          </p:sp>
        </mc:Fallback>
      </mc:AlternateContent>
      <p:grpSp>
        <p:nvGrpSpPr>
          <p:cNvPr id="44" name="Group 43">
            <a:extLst>
              <a:ext uri="{FF2B5EF4-FFF2-40B4-BE49-F238E27FC236}">
                <a16:creationId xmlns:a16="http://schemas.microsoft.com/office/drawing/2014/main" id="{F7CAE4E4-B93B-4C3E-9C25-AB898F19AA64}"/>
              </a:ext>
            </a:extLst>
          </p:cNvPr>
          <p:cNvGrpSpPr/>
          <p:nvPr/>
        </p:nvGrpSpPr>
        <p:grpSpPr>
          <a:xfrm>
            <a:off x="4875776" y="4035471"/>
            <a:ext cx="1535184" cy="472293"/>
            <a:chOff x="118188" y="4419600"/>
            <a:chExt cx="523827" cy="472293"/>
          </a:xfrm>
        </p:grpSpPr>
        <p:cxnSp>
          <p:nvCxnSpPr>
            <p:cNvPr id="45" name="Straight Connector 44">
              <a:extLst>
                <a:ext uri="{FF2B5EF4-FFF2-40B4-BE49-F238E27FC236}">
                  <a16:creationId xmlns:a16="http://schemas.microsoft.com/office/drawing/2014/main" id="{B297D3BA-82F5-4740-B4BC-BF3D1C2D8EFA}"/>
                </a:ext>
              </a:extLst>
            </p:cNvPr>
            <p:cNvCxnSpPr/>
            <p:nvPr/>
          </p:nvCxnSpPr>
          <p:spPr>
            <a:xfrm>
              <a:off x="152400" y="4419600"/>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F180823-9394-4A85-A2B3-87F3DCC58398}"/>
                </a:ext>
              </a:extLst>
            </p:cNvPr>
            <p:cNvCxnSpPr>
              <a:cxnSpLocks/>
            </p:cNvCxnSpPr>
            <p:nvPr/>
          </p:nvCxnSpPr>
          <p:spPr>
            <a:xfrm flipV="1">
              <a:off x="118188" y="4425113"/>
              <a:ext cx="489615" cy="46678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30" name="Parallelogram 29">
            <a:extLst>
              <a:ext uri="{FF2B5EF4-FFF2-40B4-BE49-F238E27FC236}">
                <a16:creationId xmlns:a16="http://schemas.microsoft.com/office/drawing/2014/main" id="{84F64D96-2831-49B5-BF15-53C64C9502C7}"/>
              </a:ext>
            </a:extLst>
          </p:cNvPr>
          <p:cNvSpPr/>
          <p:nvPr/>
        </p:nvSpPr>
        <p:spPr>
          <a:xfrm rot="3328256">
            <a:off x="9110253" y="1613118"/>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1" name="Parallelogram 30">
            <a:extLst>
              <a:ext uri="{FF2B5EF4-FFF2-40B4-BE49-F238E27FC236}">
                <a16:creationId xmlns:a16="http://schemas.microsoft.com/office/drawing/2014/main" id="{00B4316B-9A4F-4B0E-BF2D-9DE01BAEC7F7}"/>
              </a:ext>
            </a:extLst>
          </p:cNvPr>
          <p:cNvSpPr/>
          <p:nvPr/>
        </p:nvSpPr>
        <p:spPr>
          <a:xfrm rot="3957965">
            <a:off x="9131880" y="166346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3" name="Parallelogram 32">
            <a:extLst>
              <a:ext uri="{FF2B5EF4-FFF2-40B4-BE49-F238E27FC236}">
                <a16:creationId xmlns:a16="http://schemas.microsoft.com/office/drawing/2014/main" id="{C17466EE-5B20-4C41-8565-0FEFC36FDC3D}"/>
              </a:ext>
            </a:extLst>
          </p:cNvPr>
          <p:cNvSpPr/>
          <p:nvPr/>
        </p:nvSpPr>
        <p:spPr>
          <a:xfrm rot="4522813">
            <a:off x="9131879" y="1692479"/>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4" name="Parallelogram 33">
            <a:extLst>
              <a:ext uri="{FF2B5EF4-FFF2-40B4-BE49-F238E27FC236}">
                <a16:creationId xmlns:a16="http://schemas.microsoft.com/office/drawing/2014/main" id="{57CEEC6A-F16A-40B7-84DF-874E99AE3554}"/>
              </a:ext>
            </a:extLst>
          </p:cNvPr>
          <p:cNvSpPr/>
          <p:nvPr/>
        </p:nvSpPr>
        <p:spPr>
          <a:xfrm rot="4917305">
            <a:off x="9178132" y="1713884"/>
            <a:ext cx="2141631" cy="1077309"/>
          </a:xfrm>
          <a:prstGeom prst="parallelogram">
            <a:avLst>
              <a:gd name="adj" fmla="val 103585"/>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Oval 4">
            <a:extLst>
              <a:ext uri="{FF2B5EF4-FFF2-40B4-BE49-F238E27FC236}">
                <a16:creationId xmlns:a16="http://schemas.microsoft.com/office/drawing/2014/main" id="{5805625D-3AFE-443E-B7BE-19C60648BE67}"/>
              </a:ext>
            </a:extLst>
          </p:cNvPr>
          <p:cNvSpPr/>
          <p:nvPr/>
        </p:nvSpPr>
        <p:spPr>
          <a:xfrm>
            <a:off x="10161397" y="2183461"/>
            <a:ext cx="114037" cy="8994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000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4" grpId="0" animBg="1"/>
      <p:bldP spid="18" grpId="0"/>
      <p:bldP spid="19" grpId="0"/>
      <p:bldP spid="20" grpId="0"/>
      <p:bldP spid="21" grpId="0"/>
      <p:bldP spid="22" grpId="0"/>
      <p:bldP spid="23" grpId="0"/>
      <p:bldP spid="24" grpId="0"/>
      <p:bldP spid="37" grpId="0" animBg="1"/>
      <p:bldP spid="41" grpId="0" animBg="1"/>
      <p:bldP spid="42" grpId="0"/>
      <p:bldP spid="43" grpId="0"/>
      <p:bldP spid="30" grpId="0" animBg="1"/>
      <p:bldP spid="31" grpId="0" animBg="1"/>
      <p:bldP spid="33" grpId="0" animBg="1"/>
      <p:bldP spid="34" grpId="0" animBg="1"/>
      <p:bldP spid="5" grpId="0" animBg="1"/>
    </p:bldLst>
  </p:timing>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34935</TotalTime>
  <Words>3222</Words>
  <Application>Microsoft Office PowerPoint</Application>
  <PresentationFormat>Widescreen</PresentationFormat>
  <Paragraphs>372</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Calibri</vt:lpstr>
      <vt:lpstr>Calibri Light</vt:lpstr>
      <vt:lpstr>Cambria Math</vt:lpstr>
      <vt:lpstr>Poor Richard</vt:lpstr>
      <vt:lpstr>Office Theme</vt:lpstr>
      <vt:lpstr>What we learned from proving a quantum postulate redundant</vt:lpstr>
      <vt:lpstr>The paper</vt:lpstr>
      <vt:lpstr>Plan</vt:lpstr>
      <vt:lpstr>THE SET-UP</vt:lpstr>
      <vt:lpstr>PowerPoint Presentation</vt:lpstr>
      <vt:lpstr>PowerPoint Presentation</vt:lpstr>
      <vt:lpstr>Recipe for removing a postulate</vt:lpstr>
      <vt:lpstr>Requirement one: preparation independence</vt:lpstr>
      <vt:lpstr>PowerPoint Presentation</vt:lpstr>
      <vt:lpstr>Requirement two: composite system</vt:lpstr>
      <vt:lpstr>PowerPoint Presentation</vt:lpstr>
      <vt:lpstr>Goal: tensor product</vt:lpstr>
      <vt:lpstr>THE PROOF</vt:lpstr>
      <vt:lpstr>PowerPoint Presentation</vt:lpstr>
      <vt:lpstr>Outline</vt:lpstr>
      <vt:lpstr>I.6 H1: M is total</vt:lpstr>
      <vt:lpstr>I.5 H3: M is span-surjective</vt:lpstr>
      <vt:lpstr>The road to bilinearity</vt:lpstr>
      <vt:lpstr>The road to bilinearity</vt:lpstr>
      <vt:lpstr>Colinearity of M(⋅,▁b) </vt:lpstr>
      <vt:lpstr>Fundamental theorem of projective geometry</vt:lpstr>
      <vt:lpstr>PowerPoint Presentation</vt:lpstr>
      <vt:lpstr>Fixing the representation</vt:lpstr>
      <vt:lpstr>I.9 H2: m is bilinear</vt:lpstr>
      <vt:lpstr>Universal property of the tensor product</vt:lpstr>
      <vt:lpstr>Final proof</vt:lpstr>
      <vt:lpstr>Postulate removed</vt:lpstr>
      <vt:lpstr>THE COMMENTARY</vt:lpstr>
      <vt:lpstr>The commentary</vt:lpstr>
      <vt:lpstr>The anti-linear debacle </vt:lpstr>
      <vt:lpstr>The anti-linear debacle </vt:lpstr>
      <vt:lpstr>No tensor product on Hilbert spaces</vt:lpstr>
      <vt:lpstr>Do we have the “right” math?</vt:lpstr>
      <vt:lpstr>Math/physics relationship</vt:lpstr>
      <vt:lpstr>Assumptions of Physics</vt:lpstr>
      <vt:lpstr>PowerPoint Presentation</vt:lpstr>
      <vt:lpstr>PowerPoint Presentation</vt:lpstr>
      <vt:lpstr>SUPPLEMENTAL</vt:lpstr>
      <vt:lpstr>Example of colinear but non-linear map</vt:lpstr>
      <vt:lpstr>Anti-linear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153</cp:revision>
  <dcterms:created xsi:type="dcterms:W3CDTF">2021-04-07T15:17:47Z</dcterms:created>
  <dcterms:modified xsi:type="dcterms:W3CDTF">2021-12-10T20:51:09Z</dcterms:modified>
</cp:coreProperties>
</file>